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3" r:id="rId3"/>
  </p:sldMasterIdLst>
  <p:notesMasterIdLst>
    <p:notesMasterId r:id="rId135"/>
  </p:notesMasterIdLst>
  <p:handoutMasterIdLst>
    <p:handoutMasterId r:id="rId136"/>
  </p:handoutMasterIdLst>
  <p:sldIdLst>
    <p:sldId id="676" r:id="rId4"/>
    <p:sldId id="677" r:id="rId5"/>
    <p:sldId id="678" r:id="rId6"/>
    <p:sldId id="679" r:id="rId7"/>
    <p:sldId id="680" r:id="rId8"/>
    <p:sldId id="681" r:id="rId9"/>
    <p:sldId id="682" r:id="rId10"/>
    <p:sldId id="821" r:id="rId11"/>
    <p:sldId id="822" r:id="rId12"/>
    <p:sldId id="823" r:id="rId13"/>
    <p:sldId id="825" r:id="rId14"/>
    <p:sldId id="824" r:id="rId15"/>
    <p:sldId id="826" r:id="rId16"/>
    <p:sldId id="827" r:id="rId17"/>
    <p:sldId id="828" r:id="rId18"/>
    <p:sldId id="687" r:id="rId19"/>
    <p:sldId id="829" r:id="rId20"/>
    <p:sldId id="688" r:id="rId21"/>
    <p:sldId id="689" r:id="rId22"/>
    <p:sldId id="830" r:id="rId23"/>
    <p:sldId id="690" r:id="rId24"/>
    <p:sldId id="691" r:id="rId25"/>
    <p:sldId id="692" r:id="rId26"/>
    <p:sldId id="693" r:id="rId27"/>
    <p:sldId id="694" r:id="rId28"/>
    <p:sldId id="695" r:id="rId29"/>
    <p:sldId id="696" r:id="rId30"/>
    <p:sldId id="697" r:id="rId31"/>
    <p:sldId id="698" r:id="rId32"/>
    <p:sldId id="699" r:id="rId33"/>
    <p:sldId id="700" r:id="rId34"/>
    <p:sldId id="701" r:id="rId35"/>
    <p:sldId id="702" r:id="rId36"/>
    <p:sldId id="703" r:id="rId37"/>
    <p:sldId id="704" r:id="rId38"/>
    <p:sldId id="705" r:id="rId39"/>
    <p:sldId id="706" r:id="rId40"/>
    <p:sldId id="707" r:id="rId41"/>
    <p:sldId id="708" r:id="rId42"/>
    <p:sldId id="709" r:id="rId43"/>
    <p:sldId id="710" r:id="rId44"/>
    <p:sldId id="711" r:id="rId45"/>
    <p:sldId id="712" r:id="rId46"/>
    <p:sldId id="713" r:id="rId47"/>
    <p:sldId id="714" r:id="rId48"/>
    <p:sldId id="715" r:id="rId49"/>
    <p:sldId id="716" r:id="rId50"/>
    <p:sldId id="717" r:id="rId51"/>
    <p:sldId id="718" r:id="rId52"/>
    <p:sldId id="719" r:id="rId53"/>
    <p:sldId id="720" r:id="rId54"/>
    <p:sldId id="721" r:id="rId55"/>
    <p:sldId id="722" r:id="rId56"/>
    <p:sldId id="723" r:id="rId57"/>
    <p:sldId id="834" r:id="rId58"/>
    <p:sldId id="835" r:id="rId59"/>
    <p:sldId id="742" r:id="rId60"/>
    <p:sldId id="740" r:id="rId61"/>
    <p:sldId id="741" r:id="rId62"/>
    <p:sldId id="836" r:id="rId63"/>
    <p:sldId id="726" r:id="rId64"/>
    <p:sldId id="727" r:id="rId65"/>
    <p:sldId id="728" r:id="rId66"/>
    <p:sldId id="729" r:id="rId67"/>
    <p:sldId id="853" r:id="rId68"/>
    <p:sldId id="854" r:id="rId69"/>
    <p:sldId id="855" r:id="rId70"/>
    <p:sldId id="856" r:id="rId71"/>
    <p:sldId id="857" r:id="rId72"/>
    <p:sldId id="858" r:id="rId73"/>
    <p:sldId id="859" r:id="rId74"/>
    <p:sldId id="860" r:id="rId75"/>
    <p:sldId id="861" r:id="rId76"/>
    <p:sldId id="862" r:id="rId77"/>
    <p:sldId id="739" r:id="rId78"/>
    <p:sldId id="683" r:id="rId79"/>
    <p:sldId id="684" r:id="rId80"/>
    <p:sldId id="837" r:id="rId81"/>
    <p:sldId id="838" r:id="rId82"/>
    <p:sldId id="839" r:id="rId83"/>
    <p:sldId id="840" r:id="rId84"/>
    <p:sldId id="841" r:id="rId85"/>
    <p:sldId id="842" r:id="rId86"/>
    <p:sldId id="843" r:id="rId87"/>
    <p:sldId id="844" r:id="rId88"/>
    <p:sldId id="845" r:id="rId89"/>
    <p:sldId id="846" r:id="rId90"/>
    <p:sldId id="847" r:id="rId91"/>
    <p:sldId id="848" r:id="rId92"/>
    <p:sldId id="849" r:id="rId93"/>
    <p:sldId id="850" r:id="rId94"/>
    <p:sldId id="851" r:id="rId95"/>
    <p:sldId id="613" r:id="rId96"/>
    <p:sldId id="788" r:id="rId97"/>
    <p:sldId id="789" r:id="rId98"/>
    <p:sldId id="790" r:id="rId99"/>
    <p:sldId id="791" r:id="rId100"/>
    <p:sldId id="792" r:id="rId101"/>
    <p:sldId id="793" r:id="rId102"/>
    <p:sldId id="794" r:id="rId103"/>
    <p:sldId id="795" r:id="rId104"/>
    <p:sldId id="796" r:id="rId105"/>
    <p:sldId id="797" r:id="rId106"/>
    <p:sldId id="798" r:id="rId107"/>
    <p:sldId id="799" r:id="rId108"/>
    <p:sldId id="800" r:id="rId109"/>
    <p:sldId id="801" r:id="rId110"/>
    <p:sldId id="802" r:id="rId111"/>
    <p:sldId id="803" r:id="rId112"/>
    <p:sldId id="804" r:id="rId113"/>
    <p:sldId id="805" r:id="rId114"/>
    <p:sldId id="806" r:id="rId115"/>
    <p:sldId id="807" r:id="rId116"/>
    <p:sldId id="808" r:id="rId117"/>
    <p:sldId id="809" r:id="rId118"/>
    <p:sldId id="810" r:id="rId119"/>
    <p:sldId id="811" r:id="rId120"/>
    <p:sldId id="812" r:id="rId121"/>
    <p:sldId id="813" r:id="rId122"/>
    <p:sldId id="814" r:id="rId123"/>
    <p:sldId id="815" r:id="rId124"/>
    <p:sldId id="816" r:id="rId125"/>
    <p:sldId id="817" r:id="rId126"/>
    <p:sldId id="818" r:id="rId127"/>
    <p:sldId id="819" r:id="rId128"/>
    <p:sldId id="670" r:id="rId129"/>
    <p:sldId id="671" r:id="rId130"/>
    <p:sldId id="672" r:id="rId131"/>
    <p:sldId id="673" r:id="rId132"/>
    <p:sldId id="674" r:id="rId133"/>
    <p:sldId id="675" r:id="rId1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949494"/>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p:cViewPr varScale="1">
        <p:scale>
          <a:sx n="119" d="100"/>
          <a:sy n="119" d="100"/>
        </p:scale>
        <p:origin x="1332" y="84"/>
      </p:cViewPr>
      <p:guideLst>
        <p:guide orient="horz" pos="2160"/>
        <p:guide pos="2880"/>
      </p:guideLst>
    </p:cSldViewPr>
  </p:slideViewPr>
  <p:notesTextViewPr>
    <p:cViewPr>
      <p:scale>
        <a:sx n="1" d="1"/>
        <a:sy n="1" d="1"/>
      </p:scale>
      <p:origin x="0" y="0"/>
    </p:cViewPr>
  </p:notesTextViewPr>
  <p:sorterViewPr>
    <p:cViewPr>
      <p:scale>
        <a:sx n="100" d="100"/>
        <a:sy n="100" d="100"/>
      </p:scale>
      <p:origin x="0" y="-7638"/>
    </p:cViewPr>
  </p:sorterViewPr>
  <p:gridSpacing cx="57150" cy="5715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61" cy="466738"/>
          </a:xfrm>
          <a:prstGeom prst="rect">
            <a:avLst/>
          </a:prstGeom>
        </p:spPr>
        <p:txBody>
          <a:bodyPr vert="horz" lIns="92226" tIns="46113" rIns="92226" bIns="46113" rtlCol="0"/>
          <a:lstStyle>
            <a:lvl1pPr algn="l">
              <a:defRPr sz="1200"/>
            </a:lvl1pPr>
          </a:lstStyle>
          <a:p>
            <a:endParaRPr lang="en-US"/>
          </a:p>
        </p:txBody>
      </p:sp>
      <p:sp>
        <p:nvSpPr>
          <p:cNvPr id="3" name="Date Placeholder 2"/>
          <p:cNvSpPr>
            <a:spLocks noGrp="1"/>
          </p:cNvSpPr>
          <p:nvPr>
            <p:ph type="dt" sz="quarter" idx="1"/>
          </p:nvPr>
        </p:nvSpPr>
        <p:spPr>
          <a:xfrm>
            <a:off x="3970634" y="0"/>
            <a:ext cx="3038161" cy="466738"/>
          </a:xfrm>
          <a:prstGeom prst="rect">
            <a:avLst/>
          </a:prstGeom>
        </p:spPr>
        <p:txBody>
          <a:bodyPr vert="horz" lIns="92226" tIns="46113" rIns="92226" bIns="46113" rtlCol="0"/>
          <a:lstStyle>
            <a:lvl1pPr algn="r">
              <a:defRPr sz="1200"/>
            </a:lvl1pPr>
          </a:lstStyle>
          <a:p>
            <a:fld id="{453CE1AE-30AF-48B7-97DE-B19BE77FA65D}" type="datetimeFigureOut">
              <a:rPr lang="en-US" smtClean="0"/>
              <a:t>6/12/2017</a:t>
            </a:fld>
            <a:endParaRPr lang="en-US"/>
          </a:p>
        </p:txBody>
      </p:sp>
      <p:sp>
        <p:nvSpPr>
          <p:cNvPr id="4" name="Footer Placeholder 3"/>
          <p:cNvSpPr>
            <a:spLocks noGrp="1"/>
          </p:cNvSpPr>
          <p:nvPr>
            <p:ph type="ftr" sz="quarter" idx="2"/>
          </p:nvPr>
        </p:nvSpPr>
        <p:spPr>
          <a:xfrm>
            <a:off x="0" y="8829662"/>
            <a:ext cx="3038161" cy="466738"/>
          </a:xfrm>
          <a:prstGeom prst="rect">
            <a:avLst/>
          </a:prstGeom>
        </p:spPr>
        <p:txBody>
          <a:bodyPr vert="horz" lIns="92226" tIns="46113" rIns="92226" bIns="46113" rtlCol="0" anchor="b"/>
          <a:lstStyle>
            <a:lvl1pPr algn="l">
              <a:defRPr sz="1200"/>
            </a:lvl1pPr>
          </a:lstStyle>
          <a:p>
            <a:endParaRPr lang="en-US"/>
          </a:p>
        </p:txBody>
      </p:sp>
      <p:sp>
        <p:nvSpPr>
          <p:cNvPr id="5" name="Slide Number Placeholder 4"/>
          <p:cNvSpPr>
            <a:spLocks noGrp="1"/>
          </p:cNvSpPr>
          <p:nvPr>
            <p:ph type="sldNum" sz="quarter" idx="3"/>
          </p:nvPr>
        </p:nvSpPr>
        <p:spPr>
          <a:xfrm>
            <a:off x="3970634" y="8829662"/>
            <a:ext cx="3038161" cy="466738"/>
          </a:xfrm>
          <a:prstGeom prst="rect">
            <a:avLst/>
          </a:prstGeom>
        </p:spPr>
        <p:txBody>
          <a:bodyPr vert="horz" lIns="92226" tIns="46113" rIns="92226" bIns="46113" rtlCol="0" anchor="b"/>
          <a:lstStyle>
            <a:lvl1pPr algn="r">
              <a:defRPr sz="1200"/>
            </a:lvl1pPr>
          </a:lstStyle>
          <a:p>
            <a:fld id="{8FF18FF2-BAB9-4C14-A076-01BCA0F15E3A}" type="slidenum">
              <a:rPr lang="en-US" smtClean="0"/>
              <a:t>‹#›</a:t>
            </a:fld>
            <a:endParaRPr lang="en-US"/>
          </a:p>
        </p:txBody>
      </p:sp>
    </p:spTree>
    <p:extLst>
      <p:ext uri="{BB962C8B-B14F-4D97-AF65-F5344CB8AC3E}">
        <p14:creationId xmlns:p14="http://schemas.microsoft.com/office/powerpoint/2010/main" val="1170901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7" y="1"/>
            <a:ext cx="3037840" cy="464820"/>
          </a:xfrm>
          <a:prstGeom prst="rect">
            <a:avLst/>
          </a:prstGeom>
        </p:spPr>
        <p:txBody>
          <a:bodyPr vert="horz" lIns="93176" tIns="46588" rIns="93176" bIns="46588" rtlCol="0"/>
          <a:lstStyle>
            <a:lvl1pPr algn="r">
              <a:defRPr sz="1200"/>
            </a:lvl1pPr>
          </a:lstStyle>
          <a:p>
            <a:fld id="{B2158CFE-C66F-43AD-9308-B179F593233A}" type="datetimeFigureOut">
              <a:rPr lang="en-US" smtClean="0"/>
              <a:t>6/12/2017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6" tIns="46588" rIns="93176" bIns="46588" rtlCol="0" anchor="b"/>
          <a:lstStyle>
            <a:lvl1pPr algn="r">
              <a:defRPr sz="1200"/>
            </a:lvl1pPr>
          </a:lstStyle>
          <a:p>
            <a:fld id="{36C93A0B-A9DE-4FAA-8069-629C10E18461}" type="slidenum">
              <a:rPr lang="en-US" smtClean="0"/>
              <a:t>‹#›</a:t>
            </a:fld>
            <a:endParaRPr lang="en-US"/>
          </a:p>
        </p:txBody>
      </p:sp>
    </p:spTree>
    <p:extLst>
      <p:ext uri="{BB962C8B-B14F-4D97-AF65-F5344CB8AC3E}">
        <p14:creationId xmlns:p14="http://schemas.microsoft.com/office/powerpoint/2010/main" val="256750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3A0B-A9DE-4FAA-8069-629C10E18461}" type="slidenum">
              <a:rPr lang="en-US" smtClean="0"/>
              <a:t>1</a:t>
            </a:fld>
            <a:endParaRPr lang="en-US"/>
          </a:p>
        </p:txBody>
      </p:sp>
    </p:spTree>
    <p:extLst>
      <p:ext uri="{BB962C8B-B14F-4D97-AF65-F5344CB8AC3E}">
        <p14:creationId xmlns:p14="http://schemas.microsoft.com/office/powerpoint/2010/main" val="3769022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BE95460C-569C-419C-B108-E73120541D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9618" name="Rectangle 2"/>
          <p:cNvSpPr>
            <a:spLocks noGrp="1" noRot="1" noChangeAspect="1" noChangeArrowheads="1" noTextEdit="1"/>
          </p:cNvSpPr>
          <p:nvPr>
            <p:ph type="sldImg"/>
          </p:nvPr>
        </p:nvSpPr>
        <p:spPr>
          <a:xfrm>
            <a:off x="1166813" y="693738"/>
            <a:ext cx="4618037" cy="3463925"/>
          </a:xfrm>
          <a:ln/>
        </p:spPr>
      </p:sp>
      <p:sp>
        <p:nvSpPr>
          <p:cNvPr id="239619"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947053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3A225011-2BE9-4E95-B505-BCE024CC12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1666" name="Rectangle 2"/>
          <p:cNvSpPr>
            <a:spLocks noGrp="1" noRot="1" noChangeAspect="1" noChangeArrowheads="1" noTextEdit="1"/>
          </p:cNvSpPr>
          <p:nvPr>
            <p:ph type="sldImg"/>
          </p:nvPr>
        </p:nvSpPr>
        <p:spPr>
          <a:xfrm>
            <a:off x="1166813" y="693738"/>
            <a:ext cx="4618037" cy="3463925"/>
          </a:xfrm>
          <a:ln/>
        </p:spPr>
      </p:sp>
      <p:sp>
        <p:nvSpPr>
          <p:cNvPr id="241667"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289567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DD3D9C7F-52AB-496B-AB5E-2484FC02CB0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3714" name="Rectangle 2"/>
          <p:cNvSpPr>
            <a:spLocks noGrp="1" noRot="1" noChangeAspect="1" noChangeArrowheads="1" noTextEdit="1"/>
          </p:cNvSpPr>
          <p:nvPr>
            <p:ph type="sldImg"/>
          </p:nvPr>
        </p:nvSpPr>
        <p:spPr>
          <a:xfrm>
            <a:off x="1166813" y="693738"/>
            <a:ext cx="4618037" cy="3463925"/>
          </a:xfrm>
          <a:ln/>
        </p:spPr>
      </p:sp>
      <p:sp>
        <p:nvSpPr>
          <p:cNvPr id="243715"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1857481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C431D796-3C14-4EF4-922F-EA42C2E624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5762" name="Rectangle 2"/>
          <p:cNvSpPr>
            <a:spLocks noGrp="1" noRot="1" noChangeAspect="1" noChangeArrowheads="1" noTextEdit="1"/>
          </p:cNvSpPr>
          <p:nvPr>
            <p:ph type="sldImg"/>
          </p:nvPr>
        </p:nvSpPr>
        <p:spPr>
          <a:xfrm>
            <a:off x="1166813" y="693738"/>
            <a:ext cx="4618037" cy="3463925"/>
          </a:xfrm>
          <a:ln/>
        </p:spPr>
      </p:sp>
      <p:sp>
        <p:nvSpPr>
          <p:cNvPr id="245763"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3987333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07271928-3FBD-4EF2-882C-E03E755AD0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7810" name="Rectangle 2"/>
          <p:cNvSpPr>
            <a:spLocks noGrp="1" noRot="1" noChangeAspect="1" noChangeArrowheads="1" noTextEdit="1"/>
          </p:cNvSpPr>
          <p:nvPr>
            <p:ph type="sldImg"/>
          </p:nvPr>
        </p:nvSpPr>
        <p:spPr>
          <a:xfrm>
            <a:off x="1166813" y="693738"/>
            <a:ext cx="4618037" cy="3463925"/>
          </a:xfrm>
          <a:ln/>
        </p:spPr>
      </p:sp>
      <p:sp>
        <p:nvSpPr>
          <p:cNvPr id="247811"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3198275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0BBAF381-4C9C-4C53-B698-2039321AC4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9858" name="Rectangle 2"/>
          <p:cNvSpPr>
            <a:spLocks noGrp="1" noRot="1" noChangeAspect="1" noChangeArrowheads="1" noTextEdit="1"/>
          </p:cNvSpPr>
          <p:nvPr>
            <p:ph type="sldImg"/>
          </p:nvPr>
        </p:nvSpPr>
        <p:spPr>
          <a:xfrm>
            <a:off x="1166813" y="693738"/>
            <a:ext cx="4618037" cy="3463925"/>
          </a:xfrm>
          <a:ln/>
        </p:spPr>
      </p:sp>
      <p:sp>
        <p:nvSpPr>
          <p:cNvPr id="249859"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233985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7560F-A749-4A30-9EEE-C6BD50214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5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Dr.</a:t>
            </a:r>
            <a:r>
              <a:rPr lang="en-US" baseline="0" dirty="0" smtClean="0"/>
              <a:t> French requested 2</a:t>
            </a:r>
            <a:r>
              <a:rPr lang="en-US" baseline="30000" dirty="0" smtClean="0"/>
              <a:t>nd</a:t>
            </a:r>
            <a:r>
              <a:rPr lang="en-US" baseline="0" dirty="0" smtClean="0"/>
              <a:t> AMSTI Slide Title smaller than the 1</a:t>
            </a:r>
            <a:r>
              <a:rPr lang="en-US" baseline="30000" dirty="0" smtClean="0"/>
              <a:t>st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7560F-A749-4A30-9EEE-C6BD50214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97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https://www.nerdwallet.com/blog/loans/student-loans/college-students-fafsa-money/ </a:t>
            </a:r>
            <a:endParaRPr lang="en-US"/>
          </a:p>
        </p:txBody>
      </p:sp>
      <p:sp>
        <p:nvSpPr>
          <p:cNvPr id="4" name="Slide Number Placeholder 3"/>
          <p:cNvSpPr>
            <a:spLocks noGrp="1"/>
          </p:cNvSpPr>
          <p:nvPr>
            <p:ph type="sldNum" sz="quarter" idx="10"/>
          </p:nvPr>
        </p:nvSpPr>
        <p:spPr/>
        <p:txBody>
          <a:bodyPr/>
          <a:lstStyle/>
          <a:p>
            <a:fld id="{D80111F6-E282-496C-A4BE-41F9C02A23EF}" type="slidenum">
              <a:rPr lang="en-US" smtClean="0"/>
              <a:t>9</a:t>
            </a:fld>
            <a:endParaRPr lang="en-US"/>
          </a:p>
        </p:txBody>
      </p:sp>
    </p:spTree>
    <p:extLst>
      <p:ext uri="{BB962C8B-B14F-4D97-AF65-F5344CB8AC3E}">
        <p14:creationId xmlns:p14="http://schemas.microsoft.com/office/powerpoint/2010/main" val="3072815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https://www.nerdwallet.com/blog/loans/student-loans/college-students-fafsa-money/ </a:t>
            </a:r>
            <a:endParaRPr lang="en-US"/>
          </a:p>
        </p:txBody>
      </p:sp>
      <p:sp>
        <p:nvSpPr>
          <p:cNvPr id="4" name="Slide Number Placeholder 3"/>
          <p:cNvSpPr>
            <a:spLocks noGrp="1"/>
          </p:cNvSpPr>
          <p:nvPr>
            <p:ph type="sldNum" sz="quarter" idx="10"/>
          </p:nvPr>
        </p:nvSpPr>
        <p:spPr/>
        <p:txBody>
          <a:bodyPr/>
          <a:lstStyle/>
          <a:p>
            <a:fld id="{D80111F6-E282-496C-A4BE-41F9C02A23EF}" type="slidenum">
              <a:rPr lang="en-US" smtClean="0"/>
              <a:t>10</a:t>
            </a:fld>
            <a:endParaRPr lang="en-US"/>
          </a:p>
        </p:txBody>
      </p:sp>
    </p:spTree>
    <p:extLst>
      <p:ext uri="{BB962C8B-B14F-4D97-AF65-F5344CB8AC3E}">
        <p14:creationId xmlns:p14="http://schemas.microsoft.com/office/powerpoint/2010/main" val="237772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DC2168-8299-49A0-83BA-550D1A990202}" type="slidenum">
              <a:rPr lang="en-US" smtClean="0"/>
              <a:pPr/>
              <a:t>21</a:t>
            </a:fld>
            <a:endParaRPr lang="en-US"/>
          </a:p>
        </p:txBody>
      </p:sp>
    </p:spTree>
    <p:extLst>
      <p:ext uri="{BB962C8B-B14F-4D97-AF65-F5344CB8AC3E}">
        <p14:creationId xmlns:p14="http://schemas.microsoft.com/office/powerpoint/2010/main" val="58594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57066" indent="-291179" eaLnBrk="0" hangingPunct="0">
              <a:defRPr>
                <a:solidFill>
                  <a:schemeClr val="tx1"/>
                </a:solidFill>
                <a:latin typeface="Calibri" panose="020F0502020204030204" pitchFamily="34" charset="0"/>
                <a:ea typeface="MS PGothic" panose="020B0600070205080204" pitchFamily="34" charset="-128"/>
              </a:defRPr>
            </a:lvl2pPr>
            <a:lvl3pPr marL="1164717" indent="-232943" eaLnBrk="0" hangingPunct="0">
              <a:defRPr>
                <a:solidFill>
                  <a:schemeClr val="tx1"/>
                </a:solidFill>
                <a:latin typeface="Calibri" panose="020F0502020204030204" pitchFamily="34" charset="0"/>
                <a:ea typeface="MS PGothic" panose="020B0600070205080204" pitchFamily="34" charset="-128"/>
              </a:defRPr>
            </a:lvl3pPr>
            <a:lvl4pPr marL="1630604" indent="-232943" eaLnBrk="0" hangingPunct="0">
              <a:defRPr>
                <a:solidFill>
                  <a:schemeClr val="tx1"/>
                </a:solidFill>
                <a:latin typeface="Calibri" panose="020F0502020204030204" pitchFamily="34" charset="0"/>
                <a:ea typeface="MS PGothic" panose="020B0600070205080204" pitchFamily="34" charset="-128"/>
              </a:defRPr>
            </a:lvl4pPr>
            <a:lvl5pPr marL="2096491" indent="-232943" eaLnBrk="0" hangingPunct="0">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854CF7E8-A211-4C54-A054-D2842747906A}" type="slidenum">
              <a:rPr lang="en-US" altLang="en-US"/>
              <a:pPr eaLnBrk="1" hangingPunct="1"/>
              <a:t>53</a:t>
            </a:fld>
            <a:endParaRPr lang="en-US" altLang="en-US"/>
          </a:p>
        </p:txBody>
      </p:sp>
    </p:spTree>
    <p:extLst>
      <p:ext uri="{BB962C8B-B14F-4D97-AF65-F5344CB8AC3E}">
        <p14:creationId xmlns:p14="http://schemas.microsoft.com/office/powerpoint/2010/main" val="2476649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1284D5C2-7334-468F-95EB-A507127BE5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1426" name="Rectangle 2"/>
          <p:cNvSpPr>
            <a:spLocks noGrp="1" noRot="1" noChangeAspect="1" noChangeArrowheads="1" noTextEdit="1"/>
          </p:cNvSpPr>
          <p:nvPr>
            <p:ph type="sldImg"/>
          </p:nvPr>
        </p:nvSpPr>
        <p:spPr>
          <a:xfrm>
            <a:off x="1166813" y="693738"/>
            <a:ext cx="4618037" cy="3463925"/>
          </a:xfrm>
          <a:ln/>
        </p:spPr>
      </p:sp>
      <p:sp>
        <p:nvSpPr>
          <p:cNvPr id="231427"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201034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0736585-31C2-4F84-9EFE-1A0C4A70AE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3474" name="Rectangle 2"/>
          <p:cNvSpPr>
            <a:spLocks noGrp="1" noRot="1" noChangeAspect="1" noChangeArrowheads="1" noTextEdit="1"/>
          </p:cNvSpPr>
          <p:nvPr>
            <p:ph type="sldImg"/>
          </p:nvPr>
        </p:nvSpPr>
        <p:spPr>
          <a:xfrm>
            <a:off x="1166813" y="693738"/>
            <a:ext cx="4618037" cy="3463925"/>
          </a:xfrm>
          <a:ln/>
        </p:spPr>
      </p:sp>
      <p:sp>
        <p:nvSpPr>
          <p:cNvPr id="233475"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347765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C8A5BB8E-4237-4D6A-A37F-3CBACAEEFA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5522" name="Rectangle 2"/>
          <p:cNvSpPr>
            <a:spLocks noGrp="1" noRot="1" noChangeAspect="1" noChangeArrowheads="1" noTextEdit="1"/>
          </p:cNvSpPr>
          <p:nvPr>
            <p:ph type="sldImg"/>
          </p:nvPr>
        </p:nvSpPr>
        <p:spPr>
          <a:xfrm>
            <a:off x="1166813" y="693738"/>
            <a:ext cx="4618037" cy="3463925"/>
          </a:xfrm>
          <a:ln/>
        </p:spPr>
      </p:sp>
      <p:sp>
        <p:nvSpPr>
          <p:cNvPr id="235523"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90373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DD8E8571-0899-4C7A-B8AA-1272D1C173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7570" name="Rectangle 2"/>
          <p:cNvSpPr>
            <a:spLocks noGrp="1" noRot="1" noChangeAspect="1" noChangeArrowheads="1" noTextEdit="1"/>
          </p:cNvSpPr>
          <p:nvPr>
            <p:ph type="sldImg"/>
          </p:nvPr>
        </p:nvSpPr>
        <p:spPr>
          <a:xfrm>
            <a:off x="1166813" y="693738"/>
            <a:ext cx="4618037" cy="3463925"/>
          </a:xfrm>
          <a:ln/>
        </p:spPr>
      </p:sp>
      <p:sp>
        <p:nvSpPr>
          <p:cNvPr id="237571" name="Rectangle 3"/>
          <p:cNvSpPr>
            <a:spLocks noGrp="1" noChangeArrowheads="1"/>
          </p:cNvSpPr>
          <p:nvPr>
            <p:ph type="body" idx="1"/>
          </p:nvPr>
        </p:nvSpPr>
        <p:spPr>
          <a:xfrm>
            <a:off x="695325" y="4387850"/>
            <a:ext cx="5559425" cy="4154488"/>
          </a:xfrm>
        </p:spPr>
        <p:txBody>
          <a:bodyPr/>
          <a:lstStyle/>
          <a:p>
            <a:endParaRPr lang="en-US" altLang="en-US"/>
          </a:p>
        </p:txBody>
      </p:sp>
    </p:spTree>
    <p:extLst>
      <p:ext uri="{BB962C8B-B14F-4D97-AF65-F5344CB8AC3E}">
        <p14:creationId xmlns:p14="http://schemas.microsoft.com/office/powerpoint/2010/main" val="350425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E2D4B-EDEF-486B-B3E1-337E6C0693AE}" type="datetime1">
              <a:rPr lang="en-US" smtClean="0"/>
              <a:t>6/12/2017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fld id="{9929E5AD-EDEA-4C67-B9F2-723CC8D109F2}" type="slidenum">
              <a:rPr lang="en-US" smtClean="0"/>
              <a:pPr/>
              <a:t>‹#›</a:t>
            </a:fld>
            <a:endParaRPr lang="en-US" dirty="0"/>
          </a:p>
        </p:txBody>
      </p:sp>
    </p:spTree>
    <p:extLst>
      <p:ext uri="{BB962C8B-B14F-4D97-AF65-F5344CB8AC3E}">
        <p14:creationId xmlns:p14="http://schemas.microsoft.com/office/powerpoint/2010/main" val="3403670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7BE94-71D2-479E-80DD-E624EB198CA2}" type="datetime1">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3688832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13562-961B-4D2C-BEDC-821FAD99CC47}" type="datetime1">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115815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1" y="2514601"/>
            <a:ext cx="6686549" cy="2262781"/>
          </a:xfrm>
        </p:spPr>
        <p:txBody>
          <a:bodyPr anchor="b">
            <a:normAutofit/>
          </a:bodyPr>
          <a:lstStyle>
            <a:lvl1pPr>
              <a:defRPr sz="4051"/>
            </a:lvl1pPr>
          </a:lstStyle>
          <a:p>
            <a:r>
              <a:rPr lang="en-US" smtClean="0"/>
              <a:t>Click to edit Master title style</a:t>
            </a:r>
            <a:endParaRPr lang="en-US" dirty="0"/>
          </a:p>
        </p:txBody>
      </p:sp>
      <p:sp>
        <p:nvSpPr>
          <p:cNvPr id="3" name="Subtitle 2"/>
          <p:cNvSpPr>
            <a:spLocks noGrp="1"/>
          </p:cNvSpPr>
          <p:nvPr>
            <p:ph type="subTitle" idx="1"/>
          </p:nvPr>
        </p:nvSpPr>
        <p:spPr>
          <a:xfrm>
            <a:off x="1941911" y="4777381"/>
            <a:ext cx="6686549" cy="1126283"/>
          </a:xfrm>
        </p:spPr>
        <p:txBody>
          <a:bodyPr anchor="t"/>
          <a:lstStyle>
            <a:lvl1pPr marL="0" indent="0" algn="l">
              <a:buNone/>
              <a:defRPr>
                <a:solidFill>
                  <a:schemeClr val="tx1">
                    <a:lumMod val="65000"/>
                    <a:lumOff val="35000"/>
                  </a:schemeClr>
                </a:solidFill>
              </a:defRPr>
            </a:lvl1pPr>
            <a:lvl2pPr marL="342905" indent="0" algn="ctr">
              <a:buNone/>
              <a:defRPr>
                <a:solidFill>
                  <a:schemeClr val="tx1">
                    <a:tint val="75000"/>
                  </a:schemeClr>
                </a:solidFill>
              </a:defRPr>
            </a:lvl2pPr>
            <a:lvl3pPr marL="685808" indent="0" algn="ctr">
              <a:buNone/>
              <a:defRPr>
                <a:solidFill>
                  <a:schemeClr val="tx1">
                    <a:tint val="75000"/>
                  </a:schemeClr>
                </a:solidFill>
              </a:defRPr>
            </a:lvl3pPr>
            <a:lvl4pPr marL="1028713" indent="0" algn="ctr">
              <a:buNone/>
              <a:defRPr>
                <a:solidFill>
                  <a:schemeClr val="tx1">
                    <a:tint val="75000"/>
                  </a:schemeClr>
                </a:solidFill>
              </a:defRPr>
            </a:lvl4pPr>
            <a:lvl5pPr marL="1371617" indent="0" algn="ctr">
              <a:buNone/>
              <a:defRPr>
                <a:solidFill>
                  <a:schemeClr val="tx1">
                    <a:tint val="75000"/>
                  </a:schemeClr>
                </a:solidFill>
              </a:defRPr>
            </a:lvl5pPr>
            <a:lvl6pPr marL="1714522" indent="0" algn="ctr">
              <a:buNone/>
              <a:defRPr>
                <a:solidFill>
                  <a:schemeClr val="tx1">
                    <a:tint val="75000"/>
                  </a:schemeClr>
                </a:solidFill>
              </a:defRPr>
            </a:lvl6pPr>
            <a:lvl7pPr marL="2057426" indent="0" algn="ctr">
              <a:buNone/>
              <a:defRPr>
                <a:solidFill>
                  <a:schemeClr val="tx1">
                    <a:tint val="75000"/>
                  </a:schemeClr>
                </a:solidFill>
              </a:defRPr>
            </a:lvl7pPr>
            <a:lvl8pPr marL="2400330" indent="0" algn="ctr">
              <a:buNone/>
              <a:defRPr>
                <a:solidFill>
                  <a:schemeClr val="tx1">
                    <a:tint val="75000"/>
                  </a:schemeClr>
                </a:solidFill>
              </a:defRPr>
            </a:lvl8pPr>
            <a:lvl9pPr marL="2743235"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42900"/>
            <a:fld id="{90401209-5654-4898-9BCB-6581270ACF69}"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7" name="Freeform 6"/>
          <p:cNvSpPr/>
          <p:nvPr/>
        </p:nvSpPr>
        <p:spPr bwMode="auto">
          <a:xfrm>
            <a:off x="1"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1" y="4529542"/>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27954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5" y="624110"/>
            <a:ext cx="6683765"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10" y="2133600"/>
            <a:ext cx="6686551"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B97D1240-4516-4BCB-8FD3-A34907A3AE33}"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8"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8320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5" indent="0">
              <a:buNone/>
              <a:defRPr sz="1351">
                <a:solidFill>
                  <a:schemeClr val="tx1">
                    <a:tint val="75000"/>
                  </a:schemeClr>
                </a:solidFill>
              </a:defRPr>
            </a:lvl2pPr>
            <a:lvl3pPr marL="685808" indent="0">
              <a:buNone/>
              <a:defRPr sz="1200">
                <a:solidFill>
                  <a:schemeClr val="tx1">
                    <a:tint val="75000"/>
                  </a:schemeClr>
                </a:solidFill>
              </a:defRPr>
            </a:lvl3pPr>
            <a:lvl4pPr marL="1028713" indent="0">
              <a:buNone/>
              <a:defRPr sz="1051">
                <a:solidFill>
                  <a:schemeClr val="tx1">
                    <a:tint val="75000"/>
                  </a:schemeClr>
                </a:solidFill>
              </a:defRPr>
            </a:lvl4pPr>
            <a:lvl5pPr marL="1371617" indent="0">
              <a:buNone/>
              <a:defRPr sz="1051">
                <a:solidFill>
                  <a:schemeClr val="tx1">
                    <a:tint val="75000"/>
                  </a:schemeClr>
                </a:solidFill>
              </a:defRPr>
            </a:lvl5pPr>
            <a:lvl6pPr marL="1714522" indent="0">
              <a:buNone/>
              <a:defRPr sz="1051">
                <a:solidFill>
                  <a:schemeClr val="tx1">
                    <a:tint val="75000"/>
                  </a:schemeClr>
                </a:solidFill>
              </a:defRPr>
            </a:lvl6pPr>
            <a:lvl7pPr marL="2057426" indent="0">
              <a:buNone/>
              <a:defRPr sz="1051">
                <a:solidFill>
                  <a:schemeClr val="tx1">
                    <a:tint val="75000"/>
                  </a:schemeClr>
                </a:solidFill>
              </a:defRPr>
            </a:lvl7pPr>
            <a:lvl8pPr marL="2400330" indent="0">
              <a:buNone/>
              <a:defRPr sz="1051">
                <a:solidFill>
                  <a:schemeClr val="tx1">
                    <a:tint val="75000"/>
                  </a:schemeClr>
                </a:solidFill>
              </a:defRPr>
            </a:lvl8pPr>
            <a:lvl9pPr marL="2743235" indent="0">
              <a:buNone/>
              <a:defRPr sz="1051">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fld id="{8E0D90AA-400D-4192-8427-89935F3447EB}"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31781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1"/>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75676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1910" y="2133600"/>
            <a:ext cx="3235399"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1" y="2126222"/>
            <a:ext cx="3235399"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fld id="{9544DA28-831A-41EE-AD54-401300D9E5F7}"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10"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1" y="787784"/>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9344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5" indent="0">
              <a:buNone/>
              <a:defRPr sz="1500" b="1"/>
            </a:lvl2pPr>
            <a:lvl3pPr marL="685808" indent="0">
              <a:buNone/>
              <a:defRPr sz="1351"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smtClean="0"/>
              <a:t>Edit Master text styles</a:t>
            </a:r>
          </a:p>
        </p:txBody>
      </p:sp>
      <p:sp>
        <p:nvSpPr>
          <p:cNvPr id="4" name="Content Placeholder 3"/>
          <p:cNvSpPr>
            <a:spLocks noGrp="1"/>
          </p:cNvSpPr>
          <p:nvPr>
            <p:ph sz="half" idx="2"/>
          </p:nvPr>
        </p:nvSpPr>
        <p:spPr>
          <a:xfrm>
            <a:off x="1941911" y="2548966"/>
            <a:ext cx="3257169"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5" indent="0">
              <a:buNone/>
              <a:defRPr sz="1500" b="1"/>
            </a:lvl2pPr>
            <a:lvl3pPr marL="685808" indent="0">
              <a:buNone/>
              <a:defRPr sz="1351"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5375217" y="2545739"/>
            <a:ext cx="3254006"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fld id="{C91C8FA9-D741-4E2C-BAD0-721DD074F304}"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dirty="0">
              <a:solidFill>
                <a:prstClr val="black">
                  <a:tint val="75000"/>
                </a:prstClr>
              </a:solidFill>
            </a:endParaRPr>
          </a:p>
        </p:txBody>
      </p:sp>
      <p:sp>
        <p:nvSpPr>
          <p:cNvPr id="12"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1" y="787784"/>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410866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342900"/>
            <a:fld id="{727FB2E1-52A3-49E5-A24B-1863D9D5BF53}"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dirty="0">
              <a:solidFill>
                <a:prstClr val="black">
                  <a:tint val="75000"/>
                </a:prstClr>
              </a:solidFill>
            </a:endParaRPr>
          </a:p>
        </p:txBody>
      </p:sp>
      <p:sp>
        <p:nvSpPr>
          <p:cNvPr id="7"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859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B602BF07-97E7-4E32-8651-00835E2596D2}"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dirty="0">
              <a:solidFill>
                <a:prstClr val="black">
                  <a:tint val="75000"/>
                </a:prstClr>
              </a:solidFill>
            </a:endParaRPr>
          </a:p>
        </p:txBody>
      </p:sp>
      <p:sp>
        <p:nvSpPr>
          <p:cNvPr id="6"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37146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090"/>
            <a:ext cx="38862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1"/>
            </a:lvl1pPr>
            <a:lvl2pPr marL="342905" indent="0">
              <a:buNone/>
              <a:defRPr sz="900"/>
            </a:lvl2pPr>
            <a:lvl3pPr marL="685808" indent="0">
              <a:buNone/>
              <a:defRPr sz="751"/>
            </a:lvl3pPr>
            <a:lvl4pPr marL="1028713" indent="0">
              <a:buNone/>
              <a:defRPr sz="675"/>
            </a:lvl4pPr>
            <a:lvl5pPr marL="1371617" indent="0">
              <a:buNone/>
              <a:defRPr sz="675"/>
            </a:lvl5pPr>
            <a:lvl6pPr marL="1714522" indent="0">
              <a:buNone/>
              <a:defRPr sz="675"/>
            </a:lvl6pPr>
            <a:lvl7pPr marL="2057426" indent="0">
              <a:buNone/>
              <a:defRPr sz="675"/>
            </a:lvl7pPr>
            <a:lvl8pPr marL="2400330" indent="0">
              <a:buNone/>
              <a:defRPr sz="675"/>
            </a:lvl8pPr>
            <a:lvl9pPr marL="2743235"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342900"/>
            <a:fld id="{DCE1B794-3051-49C0-B8C5-CF4B247DF529}"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408483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4546B-DFA8-45F6-AA09-C2015BDB99CA}" type="datetime1">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4487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1"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10" y="634965"/>
            <a:ext cx="6686551" cy="3854970"/>
          </a:xfrm>
        </p:spPr>
        <p:txBody>
          <a:bodyPr anchor="t">
            <a:normAutofit/>
          </a:bodyPr>
          <a:lstStyle>
            <a:lvl1pPr marL="0" indent="0" algn="ctr">
              <a:buNone/>
              <a:defRPr sz="1200"/>
            </a:lvl1pPr>
            <a:lvl2pPr marL="342905" indent="0">
              <a:buNone/>
              <a:defRPr sz="1200"/>
            </a:lvl2pPr>
            <a:lvl3pPr marL="685808" indent="0">
              <a:buNone/>
              <a:defRPr sz="1200"/>
            </a:lvl3pPr>
            <a:lvl4pPr marL="1028713" indent="0">
              <a:buNone/>
              <a:defRPr sz="1200"/>
            </a:lvl4pPr>
            <a:lvl5pPr marL="1371617" indent="0">
              <a:buNone/>
              <a:defRPr sz="1200"/>
            </a:lvl5pPr>
            <a:lvl6pPr marL="1714522" indent="0">
              <a:buNone/>
              <a:defRPr sz="1200"/>
            </a:lvl6pPr>
            <a:lvl7pPr marL="2057426" indent="0">
              <a:buNone/>
              <a:defRPr sz="1200"/>
            </a:lvl7pPr>
            <a:lvl8pPr marL="2400330" indent="0">
              <a:buNone/>
              <a:defRPr sz="1200"/>
            </a:lvl8pPr>
            <a:lvl9pPr marL="2743235"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941910" y="5367338"/>
            <a:ext cx="6686551" cy="493712"/>
          </a:xfrm>
        </p:spPr>
        <p:txBody>
          <a:bodyPr>
            <a:normAutofit/>
          </a:bodyPr>
          <a:lstStyle>
            <a:lvl1pPr marL="0" indent="0">
              <a:buNone/>
              <a:defRPr sz="900"/>
            </a:lvl1pPr>
            <a:lvl2pPr marL="342905" indent="0">
              <a:buNone/>
              <a:defRPr sz="900"/>
            </a:lvl2pPr>
            <a:lvl3pPr marL="685808" indent="0">
              <a:buNone/>
              <a:defRPr sz="751"/>
            </a:lvl3pPr>
            <a:lvl4pPr marL="1028713" indent="0">
              <a:buNone/>
              <a:defRPr sz="675"/>
            </a:lvl4pPr>
            <a:lvl5pPr marL="1371617" indent="0">
              <a:buNone/>
              <a:defRPr sz="675"/>
            </a:lvl5pPr>
            <a:lvl6pPr marL="1714522" indent="0">
              <a:buNone/>
              <a:defRPr sz="675"/>
            </a:lvl6pPr>
            <a:lvl7pPr marL="2057426" indent="0">
              <a:buNone/>
              <a:defRPr sz="675"/>
            </a:lvl7pPr>
            <a:lvl8pPr marL="2400330" indent="0">
              <a:buNone/>
              <a:defRPr sz="675"/>
            </a:lvl8pPr>
            <a:lvl9pPr marL="2743235"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342900"/>
            <a:fld id="{5E1EC267-C142-484E-97CE-6EDBFFE7BFE9}"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491172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9"/>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50334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1">
                <a:solidFill>
                  <a:schemeClr val="tx1">
                    <a:lumMod val="65000"/>
                    <a:lumOff val="35000"/>
                  </a:schemeClr>
                </a:solidFill>
              </a:defRPr>
            </a:lvl1pPr>
            <a:lvl2pPr marL="342905" indent="0">
              <a:buNone/>
              <a:defRPr sz="1351">
                <a:solidFill>
                  <a:schemeClr val="tx1">
                    <a:tint val="75000"/>
                  </a:schemeClr>
                </a:solidFill>
              </a:defRPr>
            </a:lvl2pPr>
            <a:lvl3pPr marL="685808" indent="0">
              <a:buNone/>
              <a:defRPr sz="1200">
                <a:solidFill>
                  <a:schemeClr val="tx1">
                    <a:tint val="75000"/>
                  </a:schemeClr>
                </a:solidFill>
              </a:defRPr>
            </a:lvl3pPr>
            <a:lvl4pPr marL="1028713" indent="0">
              <a:buNone/>
              <a:defRPr sz="1051">
                <a:solidFill>
                  <a:schemeClr val="tx1">
                    <a:tint val="75000"/>
                  </a:schemeClr>
                </a:solidFill>
              </a:defRPr>
            </a:lvl4pPr>
            <a:lvl5pPr marL="1371617" indent="0">
              <a:buNone/>
              <a:defRPr sz="1051">
                <a:solidFill>
                  <a:schemeClr val="tx1">
                    <a:tint val="75000"/>
                  </a:schemeClr>
                </a:solidFill>
              </a:defRPr>
            </a:lvl5pPr>
            <a:lvl6pPr marL="1714522" indent="0">
              <a:buNone/>
              <a:defRPr sz="1051">
                <a:solidFill>
                  <a:schemeClr val="tx1">
                    <a:tint val="75000"/>
                  </a:schemeClr>
                </a:solidFill>
              </a:defRPr>
            </a:lvl6pPr>
            <a:lvl7pPr marL="2057426" indent="0">
              <a:buNone/>
              <a:defRPr sz="1051">
                <a:solidFill>
                  <a:schemeClr val="tx1">
                    <a:tint val="75000"/>
                  </a:schemeClr>
                </a:solidFill>
              </a:defRPr>
            </a:lvl7pPr>
            <a:lvl8pPr marL="2400330" indent="0">
              <a:buNone/>
              <a:defRPr sz="1051">
                <a:solidFill>
                  <a:schemeClr val="tx1">
                    <a:tint val="75000"/>
                  </a:schemeClr>
                </a:solidFill>
              </a:defRPr>
            </a:lvl8pPr>
            <a:lvl9pPr marL="2743235" indent="0">
              <a:buNone/>
              <a:defRPr sz="1051">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fld id="{E7ABFC0A-737D-490B-86F5-CB2DE76754F5}"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31781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1"/>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20300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4" y="609601"/>
            <a:ext cx="6295444" cy="2895600"/>
          </a:xfrm>
        </p:spPr>
        <p:txBody>
          <a:bodyPr anchor="ctr">
            <a:normAutofit/>
          </a:bodyPr>
          <a:lstStyle>
            <a:lvl1pPr algn="l">
              <a:defRPr sz="36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5" indent="0">
              <a:buFontTx/>
              <a:buNone/>
              <a:defRPr/>
            </a:lvl2pPr>
            <a:lvl3pPr marL="685808" indent="0">
              <a:buFontTx/>
              <a:buNone/>
              <a:defRPr/>
            </a:lvl3pPr>
            <a:lvl4pPr marL="1028713" indent="0">
              <a:buFontTx/>
              <a:buNone/>
              <a:defRPr/>
            </a:lvl4pPr>
            <a:lvl5pPr marL="1371617" indent="0">
              <a:buFontTx/>
              <a:buNone/>
              <a:defRPr/>
            </a:lvl5pPr>
          </a:lstStyle>
          <a:p>
            <a:pPr lvl="0"/>
            <a:r>
              <a:rPr lang="en-US" smtClean="0"/>
              <a:t>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1">
                <a:solidFill>
                  <a:schemeClr val="tx1">
                    <a:lumMod val="65000"/>
                    <a:lumOff val="35000"/>
                  </a:schemeClr>
                </a:solidFill>
              </a:defRPr>
            </a:lvl1pPr>
            <a:lvl2pPr marL="342905" indent="0">
              <a:buNone/>
              <a:defRPr sz="1351">
                <a:solidFill>
                  <a:schemeClr val="tx1">
                    <a:tint val="75000"/>
                  </a:schemeClr>
                </a:solidFill>
              </a:defRPr>
            </a:lvl2pPr>
            <a:lvl3pPr marL="685808" indent="0">
              <a:buNone/>
              <a:defRPr sz="1200">
                <a:solidFill>
                  <a:schemeClr val="tx1">
                    <a:tint val="75000"/>
                  </a:schemeClr>
                </a:solidFill>
              </a:defRPr>
            </a:lvl3pPr>
            <a:lvl4pPr marL="1028713" indent="0">
              <a:buNone/>
              <a:defRPr sz="1051">
                <a:solidFill>
                  <a:schemeClr val="tx1">
                    <a:tint val="75000"/>
                  </a:schemeClr>
                </a:solidFill>
              </a:defRPr>
            </a:lvl4pPr>
            <a:lvl5pPr marL="1371617" indent="0">
              <a:buNone/>
              <a:defRPr sz="1051">
                <a:solidFill>
                  <a:schemeClr val="tx1">
                    <a:tint val="75000"/>
                  </a:schemeClr>
                </a:solidFill>
              </a:defRPr>
            </a:lvl5pPr>
            <a:lvl6pPr marL="1714522" indent="0">
              <a:buNone/>
              <a:defRPr sz="1051">
                <a:solidFill>
                  <a:schemeClr val="tx1">
                    <a:tint val="75000"/>
                  </a:schemeClr>
                </a:solidFill>
              </a:defRPr>
            </a:lvl6pPr>
            <a:lvl7pPr marL="2057426" indent="0">
              <a:buNone/>
              <a:defRPr sz="1051">
                <a:solidFill>
                  <a:schemeClr val="tx1">
                    <a:tint val="75000"/>
                  </a:schemeClr>
                </a:solidFill>
              </a:defRPr>
            </a:lvl7pPr>
            <a:lvl8pPr marL="2400330" indent="0">
              <a:buNone/>
              <a:defRPr sz="1051">
                <a:solidFill>
                  <a:schemeClr val="tx1">
                    <a:tint val="75000"/>
                  </a:schemeClr>
                </a:solidFill>
              </a:defRPr>
            </a:lvl8pPr>
            <a:lvl9pPr marL="2743235" indent="0">
              <a:buNone/>
              <a:defRPr sz="1051">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fld id="{16DF3DD2-8F51-4946-A8B0-DEACAB3A27B4}"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11" name="Freeform 11"/>
          <p:cNvSpPr/>
          <p:nvPr/>
        </p:nvSpPr>
        <p:spPr bwMode="auto">
          <a:xfrm flipV="1">
            <a:off x="-3141" y="31781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1"/>
            <a:ext cx="584825" cy="365125"/>
          </a:xfrm>
        </p:spPr>
        <p:txBody>
          <a:bodyPr/>
          <a:lstStyle/>
          <a:p>
            <a:pPr defTabSz="342900"/>
            <a:fld id="{D57F1E4F-1CFF-5643-939E-217C01CDF565}" type="slidenum">
              <a:rPr lang="en-US" smtClean="0"/>
              <a:pPr defTabSz="342900"/>
              <a:t>‹#›</a:t>
            </a:fld>
            <a:endParaRPr lang="en-US" dirty="0"/>
          </a:p>
        </p:txBody>
      </p:sp>
      <p:sp>
        <p:nvSpPr>
          <p:cNvPr id="14" name="TextBox 13"/>
          <p:cNvSpPr txBox="1"/>
          <p:nvPr/>
        </p:nvSpPr>
        <p:spPr>
          <a:xfrm>
            <a:off x="1850739" y="648005"/>
            <a:ext cx="457200" cy="584776"/>
          </a:xfrm>
          <a:prstGeom prst="rect">
            <a:avLst/>
          </a:prstGeom>
        </p:spPr>
        <p:txBody>
          <a:bodyPr vert="horz" lIns="68580" tIns="34291" rIns="68580" bIns="34291"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8336139" y="2905306"/>
            <a:ext cx="457200" cy="584776"/>
          </a:xfrm>
          <a:prstGeom prst="rect">
            <a:avLst/>
          </a:prstGeom>
        </p:spPr>
        <p:txBody>
          <a:bodyPr vert="horz" lIns="68580" tIns="34291" rIns="68580" bIns="34291"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64914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2"/>
            <a:ext cx="6686551" cy="2724845"/>
          </a:xfrm>
        </p:spPr>
        <p:txBody>
          <a:bodyPr anchor="b">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defTabSz="342900"/>
            <a:fld id="{8A9D6550-3DDA-4ED9-9CBD-4F3E37A22108}"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491172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9"/>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329317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4" y="609601"/>
            <a:ext cx="6295444" cy="2895600"/>
          </a:xfrm>
        </p:spPr>
        <p:txBody>
          <a:bodyPr anchor="ctr">
            <a:normAutofit/>
          </a:bodyPr>
          <a:lstStyle>
            <a:lvl1pPr algn="l">
              <a:defRPr sz="36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10" y="4343400"/>
            <a:ext cx="6686551" cy="838200"/>
          </a:xfrm>
        </p:spPr>
        <p:txBody>
          <a:bodyPr anchor="b">
            <a:noAutofit/>
          </a:bodyPr>
          <a:lstStyle>
            <a:lvl1pPr marL="0" indent="0">
              <a:buFontTx/>
              <a:buNone/>
              <a:defRPr sz="1800">
                <a:solidFill>
                  <a:schemeClr val="accent1"/>
                </a:solidFill>
              </a:defRPr>
            </a:lvl1pPr>
            <a:lvl2pPr marL="342905" indent="0">
              <a:buFontTx/>
              <a:buNone/>
              <a:defRPr/>
            </a:lvl2pPr>
            <a:lvl3pPr marL="685808" indent="0">
              <a:buFontTx/>
              <a:buNone/>
              <a:defRPr/>
            </a:lvl3pPr>
            <a:lvl4pPr marL="1028713" indent="0">
              <a:buFontTx/>
              <a:buNone/>
              <a:defRPr/>
            </a:lvl4pPr>
            <a:lvl5pPr marL="1371617"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1910"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defTabSz="342900"/>
            <a:fld id="{0733B9C7-CCF0-474E-9F99-5EC02B3AE3BC}"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11" name="Freeform 11"/>
          <p:cNvSpPr/>
          <p:nvPr/>
        </p:nvSpPr>
        <p:spPr bwMode="auto">
          <a:xfrm flipV="1">
            <a:off x="-3141" y="491172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9"/>
            <a:ext cx="584825" cy="365125"/>
          </a:xfrm>
        </p:spPr>
        <p:txBody>
          <a:bodyPr/>
          <a:lstStyle/>
          <a:p>
            <a:pPr defTabSz="342900"/>
            <a:fld id="{D57F1E4F-1CFF-5643-939E-217C01CDF565}" type="slidenum">
              <a:rPr lang="en-US" smtClean="0"/>
              <a:pPr defTabSz="342900"/>
              <a:t>‹#›</a:t>
            </a:fld>
            <a:endParaRPr lang="en-US" dirty="0"/>
          </a:p>
        </p:txBody>
      </p:sp>
      <p:sp>
        <p:nvSpPr>
          <p:cNvPr id="17" name="TextBox 16"/>
          <p:cNvSpPr txBox="1"/>
          <p:nvPr/>
        </p:nvSpPr>
        <p:spPr>
          <a:xfrm>
            <a:off x="1850739" y="648005"/>
            <a:ext cx="457200" cy="584776"/>
          </a:xfrm>
          <a:prstGeom prst="rect">
            <a:avLst/>
          </a:prstGeom>
        </p:spPr>
        <p:txBody>
          <a:bodyPr vert="horz" lIns="68580" tIns="34291" rIns="68580" bIns="34291"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8336139" y="2905306"/>
            <a:ext cx="457200" cy="584776"/>
          </a:xfrm>
          <a:prstGeom prst="rect">
            <a:avLst/>
          </a:prstGeom>
        </p:spPr>
        <p:txBody>
          <a:bodyPr vert="horz" lIns="68580" tIns="34291" rIns="68580" bIns="34291"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23299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10" y="4343400"/>
            <a:ext cx="6686551" cy="838200"/>
          </a:xfrm>
        </p:spPr>
        <p:txBody>
          <a:bodyPr anchor="b">
            <a:noAutofit/>
          </a:bodyPr>
          <a:lstStyle>
            <a:lvl1pPr marL="0" indent="0">
              <a:buFontTx/>
              <a:buNone/>
              <a:defRPr sz="1800">
                <a:solidFill>
                  <a:schemeClr val="accent1"/>
                </a:solidFill>
              </a:defRPr>
            </a:lvl1pPr>
            <a:lvl2pPr marL="342905" indent="0">
              <a:buFontTx/>
              <a:buNone/>
              <a:defRPr/>
            </a:lvl2pPr>
            <a:lvl3pPr marL="685808" indent="0">
              <a:buFontTx/>
              <a:buNone/>
              <a:defRPr/>
            </a:lvl3pPr>
            <a:lvl4pPr marL="1028713" indent="0">
              <a:buFontTx/>
              <a:buNone/>
              <a:defRPr/>
            </a:lvl4pPr>
            <a:lvl5pPr marL="1371617"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1910"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defTabSz="342900"/>
            <a:fld id="{E91925A3-16BF-4561-A305-6199F205124F}"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tint val="75000"/>
                </a:prstClr>
              </a:solidFill>
            </a:endParaRPr>
          </a:p>
        </p:txBody>
      </p:sp>
      <p:sp>
        <p:nvSpPr>
          <p:cNvPr id="9" name="Freeform 11"/>
          <p:cNvSpPr/>
          <p:nvPr/>
        </p:nvSpPr>
        <p:spPr bwMode="auto">
          <a:xfrm flipV="1">
            <a:off x="-3141" y="491172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89"/>
            <a:ext cx="584825" cy="365125"/>
          </a:xfrm>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141931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7DB8B248-DC10-4FAA-8E1A-AD6D409F8FE1}"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8"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195515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7"/>
            <a:ext cx="165570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10" y="627407"/>
            <a:ext cx="4857751"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fld id="{7DF24A6C-A203-4011-9F1C-F1E098DC4FA9}"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tint val="75000"/>
                </a:prstClr>
              </a:solidFill>
            </a:endParaRPr>
          </a:p>
        </p:txBody>
      </p:sp>
      <p:sp>
        <p:nvSpPr>
          <p:cNvPr id="8" name="Freeform 11"/>
          <p:cNvSpPr/>
          <p:nvPr/>
        </p:nvSpPr>
        <p:spPr bwMode="auto">
          <a:xfrm flipV="1">
            <a:off x="-3141" y="71437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9652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98FF83-17E3-4884-8E0F-5CA646AFB57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082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3B23E0-CAF5-4534-A31A-716BD563AA4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008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86A950-A9DA-478D-B8FA-CDA7A90FB3D5}" type="datetime1">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402325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CB6306-827E-4BD4-B4CD-0A1FABB8A59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892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D693CC-30D7-48EA-93F9-B8A3143F6D5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9558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8C5E17-EC38-4D87-BAE3-962F90CBFBC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6701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762901-B733-41F0-8B8D-F09C6BBE8A6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531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3B4F9-DEFC-4DE2-B3E0-F159B7ED50B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5556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54EBFC-EF33-485B-80AD-B116C164C30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3788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4E4605-00C7-424C-A904-18519D61713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9798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391948-5BBE-4EBC-8DA9-861E26F4009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8771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56243B-DA9F-4792-B32F-BFFC6D58F8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753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6BAE49-663C-4B2B-A5FE-34AB62359F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EB1271-1664-451C-AEA2-D6EE12D57E07}" type="datetime1">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3786924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5D7342-937A-4D8B-BF6B-3EDEC070B96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8612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3DCE6A-0CCD-4177-95BF-C1A0A0577D2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89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F2EDD1-2424-488E-A089-6A8B1D64AB56}" type="datetime1">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84861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02A5E-963D-48CC-BB2B-D8849475C434}" type="datetime1">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1792475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C273C-200B-42BE-8328-9C7D9A2E5DFD}" type="datetime1">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1563125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1B1DFB-019A-42DF-A8E3-551E05FEE9D9}" type="datetime1">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257048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B0A1D-195E-44F8-9C5D-ECC0034FC8B5}" type="datetime1">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3AF50-45D8-4144-B114-A385979F8C17}" type="slidenum">
              <a:rPr lang="en-US" smtClean="0"/>
              <a:t>‹#›</a:t>
            </a:fld>
            <a:endParaRPr lang="en-US"/>
          </a:p>
        </p:txBody>
      </p:sp>
    </p:spTree>
    <p:extLst>
      <p:ext uri="{BB962C8B-B14F-4D97-AF65-F5344CB8AC3E}">
        <p14:creationId xmlns:p14="http://schemas.microsoft.com/office/powerpoint/2010/main" val="24180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DC2B6-94BE-48AD-AF72-38396C498236}" type="datetime1">
              <a:rPr lang="en-US" smtClean="0"/>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3AF50-45D8-4144-B114-A385979F8C17}" type="slidenum">
              <a:rPr lang="en-US" smtClean="0"/>
              <a:t>‹#›</a:t>
            </a:fld>
            <a:endParaRPr lang="en-US"/>
          </a:p>
        </p:txBody>
      </p:sp>
    </p:spTree>
    <p:extLst>
      <p:ext uri="{BB962C8B-B14F-4D97-AF65-F5344CB8AC3E}">
        <p14:creationId xmlns:p14="http://schemas.microsoft.com/office/powerpoint/2010/main" val="2309849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0"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5"/>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1910" y="2133600"/>
            <a:ext cx="6686551"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65006F90-82CD-4D99-AD9F-4F10FA7B3C7B}" type="datetime1">
              <a:rPr lang="en-US" smtClean="0">
                <a:solidFill>
                  <a:prstClr val="black">
                    <a:tint val="75000"/>
                  </a:prstClr>
                </a:solidFill>
              </a:rPr>
              <a:pPr defTabSz="342900"/>
              <a:t>6/12/2017</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6135810"/>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1" y="787784"/>
            <a:ext cx="584825" cy="365125"/>
          </a:xfrm>
          <a:prstGeom prst="rect">
            <a:avLst/>
          </a:prstGeom>
        </p:spPr>
        <p:txBody>
          <a:bodyPr vert="horz" lIns="91440" tIns="45720" rIns="91440" bIns="45720" rtlCol="0" anchor="ctr"/>
          <a:lstStyle>
            <a:lvl1pPr algn="r">
              <a:defRPr sz="1500">
                <a:solidFill>
                  <a:srgbClr val="FEFFFF"/>
                </a:solidFill>
              </a:defRPr>
            </a:lvl1pPr>
          </a:lstStyle>
          <a:p>
            <a:pPr defTabSz="342900"/>
            <a:fld id="{D57F1E4F-1CFF-5643-939E-217C01CDF565}" type="slidenum">
              <a:rPr lang="en-US" smtClean="0"/>
              <a:pPr defTabSz="342900"/>
              <a:t>‹#›</a:t>
            </a:fld>
            <a:endParaRPr lang="en-US" dirty="0"/>
          </a:p>
        </p:txBody>
      </p:sp>
    </p:spTree>
    <p:extLst>
      <p:ext uri="{BB962C8B-B14F-4D97-AF65-F5344CB8AC3E}">
        <p14:creationId xmlns:p14="http://schemas.microsoft.com/office/powerpoint/2010/main" val="9398106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342905"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8" indent="-257178" algn="l" defTabSz="342905" rtl="0" eaLnBrk="1" latinLnBrk="0" hangingPunct="1">
        <a:spcBef>
          <a:spcPts val="751"/>
        </a:spcBef>
        <a:spcAft>
          <a:spcPts val="0"/>
        </a:spcAft>
        <a:buClr>
          <a:schemeClr val="accent1"/>
        </a:buClr>
        <a:buFont typeface="Wingdings 3" charset="2"/>
        <a:buChar char=""/>
        <a:defRPr sz="1351" kern="1200">
          <a:solidFill>
            <a:schemeClr val="tx1">
              <a:lumMod val="75000"/>
              <a:lumOff val="25000"/>
            </a:schemeClr>
          </a:solidFill>
          <a:latin typeface="+mn-lt"/>
          <a:ea typeface="+mn-ea"/>
          <a:cs typeface="+mn-cs"/>
        </a:defRPr>
      </a:lvl1pPr>
      <a:lvl2pPr marL="557219" indent="-214315" algn="l" defTabSz="342905" rtl="0" eaLnBrk="1" latinLnBrk="0" hangingPunct="1">
        <a:spcBef>
          <a:spcPts val="75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61" indent="-171453" algn="l" defTabSz="342905" rtl="0" eaLnBrk="1" latinLnBrk="0" hangingPunct="1">
        <a:spcBef>
          <a:spcPts val="751"/>
        </a:spcBef>
        <a:spcAft>
          <a:spcPts val="0"/>
        </a:spcAft>
        <a:buClr>
          <a:schemeClr val="accent1"/>
        </a:buClr>
        <a:buFont typeface="Wingdings 3" charset="2"/>
        <a:buChar char=""/>
        <a:defRPr sz="1051" kern="1200">
          <a:solidFill>
            <a:schemeClr val="tx1">
              <a:lumMod val="75000"/>
              <a:lumOff val="25000"/>
            </a:schemeClr>
          </a:solidFill>
          <a:latin typeface="+mn-lt"/>
          <a:ea typeface="+mn-ea"/>
          <a:cs typeface="+mn-cs"/>
        </a:defRPr>
      </a:lvl3pPr>
      <a:lvl4pPr marL="1200166" indent="-171453" algn="l" defTabSz="342905"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70" indent="-171453" algn="l" defTabSz="342905"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74" indent="-171453" algn="l" defTabSz="342905"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79" indent="-171453" algn="l" defTabSz="342905"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83" indent="-171453" algn="l" defTabSz="342905"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87" indent="-171453" algn="l" defTabSz="342905"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5" rtl="0" eaLnBrk="1" latinLnBrk="0" hangingPunct="1">
        <a:defRPr sz="1351" kern="1200">
          <a:solidFill>
            <a:schemeClr val="tx1"/>
          </a:solidFill>
          <a:latin typeface="+mn-lt"/>
          <a:ea typeface="+mn-ea"/>
          <a:cs typeface="+mn-cs"/>
        </a:defRPr>
      </a:lvl1pPr>
      <a:lvl2pPr marL="342905" algn="l" defTabSz="342905" rtl="0" eaLnBrk="1" latinLnBrk="0" hangingPunct="1">
        <a:defRPr sz="1351" kern="1200">
          <a:solidFill>
            <a:schemeClr val="tx1"/>
          </a:solidFill>
          <a:latin typeface="+mn-lt"/>
          <a:ea typeface="+mn-ea"/>
          <a:cs typeface="+mn-cs"/>
        </a:defRPr>
      </a:lvl2pPr>
      <a:lvl3pPr marL="685808" algn="l" defTabSz="342905" rtl="0" eaLnBrk="1" latinLnBrk="0" hangingPunct="1">
        <a:defRPr sz="1351" kern="1200">
          <a:solidFill>
            <a:schemeClr val="tx1"/>
          </a:solidFill>
          <a:latin typeface="+mn-lt"/>
          <a:ea typeface="+mn-ea"/>
          <a:cs typeface="+mn-cs"/>
        </a:defRPr>
      </a:lvl3pPr>
      <a:lvl4pPr marL="1028713" algn="l" defTabSz="342905" rtl="0" eaLnBrk="1" latinLnBrk="0" hangingPunct="1">
        <a:defRPr sz="1351" kern="1200">
          <a:solidFill>
            <a:schemeClr val="tx1"/>
          </a:solidFill>
          <a:latin typeface="+mn-lt"/>
          <a:ea typeface="+mn-ea"/>
          <a:cs typeface="+mn-cs"/>
        </a:defRPr>
      </a:lvl4pPr>
      <a:lvl5pPr marL="1371617" algn="l" defTabSz="342905" rtl="0" eaLnBrk="1" latinLnBrk="0" hangingPunct="1">
        <a:defRPr sz="1351" kern="1200">
          <a:solidFill>
            <a:schemeClr val="tx1"/>
          </a:solidFill>
          <a:latin typeface="+mn-lt"/>
          <a:ea typeface="+mn-ea"/>
          <a:cs typeface="+mn-cs"/>
        </a:defRPr>
      </a:lvl5pPr>
      <a:lvl6pPr marL="1714522" algn="l" defTabSz="342905" rtl="0" eaLnBrk="1" latinLnBrk="0" hangingPunct="1">
        <a:defRPr sz="1351" kern="1200">
          <a:solidFill>
            <a:schemeClr val="tx1"/>
          </a:solidFill>
          <a:latin typeface="+mn-lt"/>
          <a:ea typeface="+mn-ea"/>
          <a:cs typeface="+mn-cs"/>
        </a:defRPr>
      </a:lvl6pPr>
      <a:lvl7pPr marL="2057426" algn="l" defTabSz="342905" rtl="0" eaLnBrk="1" latinLnBrk="0" hangingPunct="1">
        <a:defRPr sz="1351" kern="1200">
          <a:solidFill>
            <a:schemeClr val="tx1"/>
          </a:solidFill>
          <a:latin typeface="+mn-lt"/>
          <a:ea typeface="+mn-ea"/>
          <a:cs typeface="+mn-cs"/>
        </a:defRPr>
      </a:lvl7pPr>
      <a:lvl8pPr marL="2400330" algn="l" defTabSz="342905" rtl="0" eaLnBrk="1" latinLnBrk="0" hangingPunct="1">
        <a:defRPr sz="1351" kern="1200">
          <a:solidFill>
            <a:schemeClr val="tx1"/>
          </a:solidFill>
          <a:latin typeface="+mn-lt"/>
          <a:ea typeface="+mn-ea"/>
          <a:cs typeface="+mn-cs"/>
        </a:defRPr>
      </a:lvl8pPr>
      <a:lvl9pPr marL="2743235" algn="l" defTabSz="342905"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6EBD91-0C7B-496D-81E8-1286FC3A1C0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12696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en.wikipedia.org/wiki/File:Container_ship_New_Orleans.jpg" TargetMode="Externa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hyperlink" Target="http://www.bowlingalone.com/"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slide" Target="slide24.xml"/></Relationships>
</file>

<file path=ppt/slides/_rels/slide6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slide" Target="slide26.xml"/></Relationships>
</file>

<file path=ppt/slides/_rels/slide7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cid:0E09A33C-A582-48BA-A58F-31BB42DD91CC" TargetMode="External"/><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cid:90EB2553-7E92-4189-B922-94E0AF30613D"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cid:26DB4FA8-81BE-453B-8174-DA814CD1519A" TargetMode="External"/><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subTitle" idx="1"/>
          </p:nvPr>
        </p:nvSpPr>
        <p:spPr>
          <a:xfrm>
            <a:off x="990600" y="5807674"/>
            <a:ext cx="7162800" cy="936768"/>
          </a:xfrm>
        </p:spPr>
        <p:txBody>
          <a:bodyPr>
            <a:noAutofit/>
          </a:bodyPr>
          <a:lstStyle/>
          <a:p>
            <a:pPr>
              <a:defRPr/>
            </a:pPr>
            <a:r>
              <a:rPr lang="en-US" sz="2400" b="1" dirty="0" smtClean="0">
                <a:solidFill>
                  <a:srgbClr val="FF0000"/>
                </a:solidFill>
              </a:rPr>
              <a:t>June </a:t>
            </a:r>
            <a:r>
              <a:rPr lang="en-US" sz="2400" b="1" dirty="0">
                <a:solidFill>
                  <a:srgbClr val="FF0000"/>
                </a:solidFill>
              </a:rPr>
              <a:t>9</a:t>
            </a:r>
            <a:r>
              <a:rPr lang="en-US" sz="2400" b="1" dirty="0" smtClean="0">
                <a:solidFill>
                  <a:srgbClr val="FF0000"/>
                </a:solidFill>
              </a:rPr>
              <a:t>, 2017</a:t>
            </a:r>
            <a:br>
              <a:rPr lang="en-US" sz="2400" b="1" dirty="0" smtClean="0">
                <a:solidFill>
                  <a:srgbClr val="FF0000"/>
                </a:solidFill>
              </a:rPr>
            </a:br>
            <a:r>
              <a:rPr lang="en-US" sz="2400" b="1" dirty="0" smtClean="0">
                <a:solidFill>
                  <a:srgbClr val="FF0000"/>
                </a:solidFill>
              </a:rPr>
              <a:t>Commission Meeting</a:t>
            </a:r>
          </a:p>
        </p:txBody>
      </p:sp>
      <p:sp>
        <p:nvSpPr>
          <p:cNvPr id="553990" name="Rectangle 6"/>
          <p:cNvSpPr>
            <a:spLocks noGrp="1" noChangeArrowheads="1"/>
          </p:cNvSpPr>
          <p:nvPr>
            <p:ph type="ctrTitle"/>
          </p:nvPr>
        </p:nvSpPr>
        <p:spPr>
          <a:xfrm>
            <a:off x="266700" y="271234"/>
            <a:ext cx="8610600" cy="1470025"/>
          </a:xfrm>
        </p:spPr>
        <p:txBody>
          <a:bodyPr>
            <a:normAutofit/>
          </a:bodyPr>
          <a:lstStyle/>
          <a:p>
            <a:pPr>
              <a:defRPr/>
            </a:pPr>
            <a:r>
              <a:rPr lang="en-US" b="1" dirty="0" smtClean="0">
                <a:solidFill>
                  <a:srgbClr val="FF0000"/>
                </a:solidFill>
              </a:rPr>
              <a:t>Alabama Commission on </a:t>
            </a:r>
            <a:br>
              <a:rPr lang="en-US" b="1" dirty="0" smtClean="0">
                <a:solidFill>
                  <a:srgbClr val="FF0000"/>
                </a:solidFill>
              </a:rPr>
            </a:br>
            <a:r>
              <a:rPr lang="en-US" b="1" dirty="0" smtClean="0">
                <a:solidFill>
                  <a:srgbClr val="FF0000"/>
                </a:solidFill>
              </a:rPr>
              <a:t>Higher Education  </a:t>
            </a:r>
            <a:endParaRPr lang="en-US"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 y="2776765"/>
            <a:ext cx="1615183" cy="161518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389" y="2806928"/>
            <a:ext cx="1478411" cy="147841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8215" y="2200960"/>
            <a:ext cx="4215485" cy="3161614"/>
          </a:xfrm>
          <a:prstGeom prst="rect">
            <a:avLst/>
          </a:prstGeom>
        </p:spPr>
      </p:pic>
      <p:sp>
        <p:nvSpPr>
          <p:cNvPr id="3" name="Slide Number Placeholder 2"/>
          <p:cNvSpPr>
            <a:spLocks noGrp="1"/>
          </p:cNvSpPr>
          <p:nvPr>
            <p:ph type="sldNum" sz="quarter" idx="12"/>
          </p:nvPr>
        </p:nvSpPr>
        <p:spPr/>
        <p:txBody>
          <a:bodyPr/>
          <a:lstStyle/>
          <a:p>
            <a:fld id="{9929E5AD-EDEA-4C67-B9F2-723CC8D109F2}" type="slidenum">
              <a:rPr lang="en-US" smtClean="0"/>
              <a:pPr/>
              <a:t>1</a:t>
            </a:fld>
            <a:endParaRPr lang="en-US" dirty="0"/>
          </a:p>
        </p:txBody>
      </p:sp>
    </p:spTree>
    <p:extLst>
      <p:ext uri="{BB962C8B-B14F-4D97-AF65-F5344CB8AC3E}">
        <p14:creationId xmlns:p14="http://schemas.microsoft.com/office/powerpoint/2010/main" val="81503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02920" y="2286000"/>
            <a:ext cx="8530045" cy="37147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tx1"/>
                </a:solidFill>
              </a:rPr>
              <a:t>Alabama</a:t>
            </a:r>
            <a:r>
              <a:rPr lang="en-US" sz="2400" dirty="0">
                <a:solidFill>
                  <a:schemeClr val="tx1"/>
                </a:solidFill>
              </a:rPr>
              <a:t> </a:t>
            </a:r>
            <a:r>
              <a:rPr lang="en-US" sz="2400" b="1" dirty="0">
                <a:solidFill>
                  <a:schemeClr val="tx1"/>
                </a:solidFill>
              </a:rPr>
              <a:t>figures (2014-2015) :</a:t>
            </a:r>
          </a:p>
          <a:p>
            <a:pPr marL="685800" lvl="1" indent="-342900" algn="l">
              <a:buFont typeface="Arial" panose="020B0604020202020204" pitchFamily="34" charset="0"/>
              <a:buChar char="•"/>
            </a:pPr>
            <a:r>
              <a:rPr lang="en-US" sz="2400" dirty="0">
                <a:solidFill>
                  <a:schemeClr val="tx1"/>
                </a:solidFill>
              </a:rPr>
              <a:t> </a:t>
            </a:r>
            <a:r>
              <a:rPr lang="en-US" sz="2400" b="1" dirty="0">
                <a:solidFill>
                  <a:srgbClr val="FF0000"/>
                </a:solidFill>
              </a:rPr>
              <a:t>55%</a:t>
            </a:r>
            <a:r>
              <a:rPr lang="en-US" sz="2400" dirty="0">
                <a:solidFill>
                  <a:schemeClr val="tx1"/>
                </a:solidFill>
              </a:rPr>
              <a:t> </a:t>
            </a:r>
            <a:r>
              <a:rPr lang="en-US" sz="2100" dirty="0">
                <a:solidFill>
                  <a:schemeClr val="tx1"/>
                </a:solidFill>
              </a:rPr>
              <a:t>of high school graduates did not complete the FAFSA</a:t>
            </a:r>
          </a:p>
          <a:p>
            <a:pPr marL="1028700" lvl="2" indent="-342900" algn="l">
              <a:buFont typeface="Arial" panose="020B0604020202020204" pitchFamily="34" charset="0"/>
              <a:buChar char="•"/>
            </a:pPr>
            <a:r>
              <a:rPr lang="en-US" sz="1800" dirty="0">
                <a:solidFill>
                  <a:srgbClr val="FF0000"/>
                </a:solidFill>
              </a:rPr>
              <a:t>Of </a:t>
            </a:r>
            <a:r>
              <a:rPr lang="en-US" sz="1800" dirty="0">
                <a:solidFill>
                  <a:schemeClr val="tx1"/>
                </a:solidFill>
              </a:rPr>
              <a:t>the 25,963 </a:t>
            </a:r>
            <a:r>
              <a:rPr lang="en-US" sz="1800" dirty="0">
                <a:solidFill>
                  <a:srgbClr val="FF0000"/>
                </a:solidFill>
              </a:rPr>
              <a:t>non completers</a:t>
            </a:r>
            <a:r>
              <a:rPr lang="en-US" sz="1800" dirty="0">
                <a:solidFill>
                  <a:schemeClr val="tx1"/>
                </a:solidFill>
              </a:rPr>
              <a:t>, 15,743 or </a:t>
            </a:r>
            <a:r>
              <a:rPr lang="en-US" sz="1800" dirty="0">
                <a:solidFill>
                  <a:srgbClr val="FF0000"/>
                </a:solidFill>
              </a:rPr>
              <a:t>61% are PELL Grant-Eligible </a:t>
            </a:r>
          </a:p>
          <a:p>
            <a:pPr marL="685800" lvl="1" indent="-342900" algn="l">
              <a:buFont typeface="Arial" panose="020B0604020202020204" pitchFamily="34" charset="0"/>
              <a:buChar char="•"/>
            </a:pPr>
            <a:r>
              <a:rPr lang="en-US" sz="2100" dirty="0">
                <a:solidFill>
                  <a:schemeClr val="tx1"/>
                </a:solidFill>
              </a:rPr>
              <a:t>Average PELL Grant in 2014-15 = $3,733</a:t>
            </a:r>
          </a:p>
          <a:p>
            <a:pPr marL="685800" lvl="1" indent="-342900" algn="l">
              <a:buFont typeface="Arial" panose="020B0604020202020204" pitchFamily="34" charset="0"/>
              <a:buChar char="•"/>
            </a:pPr>
            <a:r>
              <a:rPr lang="en-US" sz="2100" b="1" dirty="0">
                <a:solidFill>
                  <a:schemeClr val="tx1"/>
                </a:solidFill>
              </a:rPr>
              <a:t>Total PELL Grant Money Left on the Table in Alabama = $58,731,020</a:t>
            </a:r>
          </a:p>
        </p:txBody>
      </p:sp>
      <p:sp>
        <p:nvSpPr>
          <p:cNvPr id="5" name="Title 1"/>
          <p:cNvSpPr txBox="1">
            <a:spLocks/>
          </p:cNvSpPr>
          <p:nvPr/>
        </p:nvSpPr>
        <p:spPr>
          <a:xfrm>
            <a:off x="267789" y="1159330"/>
            <a:ext cx="8765176" cy="736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500"/>
              <a:t>Millions “Left on the Table Annually”</a:t>
            </a:r>
            <a:endParaRPr lang="en-US" sz="4500" dirty="0"/>
          </a:p>
        </p:txBody>
      </p:sp>
      <p:pic>
        <p:nvPicPr>
          <p:cNvPr id="6" name="Picture 5"/>
          <p:cNvPicPr>
            <a:picLocks noChangeAspect="1"/>
          </p:cNvPicPr>
          <p:nvPr/>
        </p:nvPicPr>
        <p:blipFill>
          <a:blip r:embed="rId3"/>
          <a:stretch>
            <a:fillRect/>
          </a:stretch>
        </p:blipFill>
        <p:spPr>
          <a:xfrm>
            <a:off x="3191317" y="4297169"/>
            <a:ext cx="2379992" cy="1583777"/>
          </a:xfrm>
          <a:prstGeom prst="rect">
            <a:avLst/>
          </a:prstGeom>
          <a:ln w="3175">
            <a:solidFill>
              <a:schemeClr val="tx1"/>
            </a:solidFill>
          </a:ln>
        </p:spPr>
      </p:pic>
    </p:spTree>
    <p:extLst>
      <p:ext uri="{BB962C8B-B14F-4D97-AF65-F5344CB8AC3E}">
        <p14:creationId xmlns:p14="http://schemas.microsoft.com/office/powerpoint/2010/main" val="767736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00302" y="198951"/>
            <a:ext cx="8915400" cy="5810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Alabama A&amp;M University</a:t>
            </a:r>
          </a:p>
          <a:p>
            <a:pPr marL="365760" lvl="0" indent="-274320">
              <a:spcBef>
                <a:spcPct val="20000"/>
              </a:spcBef>
              <a:spcAft>
                <a:spcPts val="600"/>
              </a:spcAft>
              <a:tabLst>
                <a:tab pos="457200" algn="l"/>
              </a:tabLst>
            </a:pPr>
            <a:r>
              <a:rPr kumimoji="0" lang="en-US" sz="2000" b="0" i="0" u="none" strike="noStrike" kern="1200" cap="none" spc="0" normalizeH="0" baseline="0" noProof="0" dirty="0" smtClean="0">
                <a:ln>
                  <a:noFill/>
                </a:ln>
                <a:solidFill>
                  <a:srgbClr val="0070C0"/>
                </a:solidFill>
                <a:effectLst/>
                <a:uLnTx/>
                <a:uFillTx/>
                <a:latin typeface="Calibri"/>
              </a:rPr>
              <a:t>2. Addition </a:t>
            </a:r>
            <a:r>
              <a:rPr kumimoji="0" lang="en-US" sz="2000" b="0" i="0" u="none" strike="noStrike" kern="1200" cap="none" spc="0" normalizeH="0" baseline="0" noProof="0" dirty="0">
                <a:ln>
                  <a:noFill/>
                </a:ln>
                <a:solidFill>
                  <a:srgbClr val="0070C0"/>
                </a:solidFill>
                <a:effectLst/>
                <a:uLnTx/>
                <a:uFillTx/>
                <a:latin typeface="Calibri"/>
              </a:rPr>
              <a:t>of a Concentration in </a:t>
            </a:r>
            <a:r>
              <a:rPr lang="en-US" sz="2000" dirty="0">
                <a:solidFill>
                  <a:srgbClr val="0070C0"/>
                </a:solidFill>
              </a:rPr>
              <a:t>Management to the Existing </a:t>
            </a:r>
            <a:r>
              <a:rPr lang="en-US" sz="2000" dirty="0" smtClean="0">
                <a:solidFill>
                  <a:srgbClr val="0070C0"/>
                </a:solidFill>
              </a:rPr>
              <a:t>BS </a:t>
            </a:r>
            <a:r>
              <a:rPr lang="en-US" sz="2000" dirty="0">
                <a:solidFill>
                  <a:srgbClr val="0070C0"/>
                </a:solidFill>
              </a:rPr>
              <a:t>in </a:t>
            </a:r>
            <a:r>
              <a:rPr lang="en-US" sz="2000" dirty="0" smtClean="0">
                <a:solidFill>
                  <a:srgbClr val="0070C0"/>
                </a:solidFill>
              </a:rPr>
              <a:t>                  Business Management </a:t>
            </a:r>
            <a:r>
              <a:rPr lang="en-US" sz="2000" dirty="0">
                <a:solidFill>
                  <a:srgbClr val="0070C0"/>
                </a:solidFill>
              </a:rPr>
              <a:t>and Administration (CIP 52.0201)</a:t>
            </a:r>
            <a:endParaRPr kumimoji="0" lang="en-US" sz="2000" b="0" i="0" u="none" strike="noStrike" kern="1200" cap="none" spc="0" normalizeH="0" baseline="0" noProof="0" dirty="0" smtClean="0">
              <a:ln>
                <a:noFill/>
              </a:ln>
              <a:solidFill>
                <a:srgbClr val="0070C0"/>
              </a:solidFill>
              <a:effectLst/>
              <a:uLnTx/>
              <a:uFillTx/>
              <a:latin typeface="Calibri"/>
            </a:endParaRPr>
          </a:p>
          <a:p>
            <a:pPr marL="914400" marR="0" lvl="0" indent="-4524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rPr>
              <a:t>The program with the proposed </a:t>
            </a:r>
            <a:r>
              <a:rPr kumimoji="0" lang="en-US" sz="2000" b="0" i="0" u="none" strike="noStrike" kern="1200" cap="none" spc="0" normalizeH="0" baseline="0" noProof="0" dirty="0" smtClean="0">
                <a:ln>
                  <a:noFill/>
                </a:ln>
                <a:solidFill>
                  <a:prstClr val="black"/>
                </a:solidFill>
                <a:effectLst/>
                <a:uLnTx/>
                <a:uFillTx/>
                <a:latin typeface="Calibri"/>
              </a:rPr>
              <a:t>concentration </a:t>
            </a:r>
            <a:r>
              <a:rPr kumimoji="0" lang="en-US" sz="2000" b="0" i="0" u="none" strike="noStrike" kern="1200" cap="none" spc="0" normalizeH="0" baseline="0" noProof="0" dirty="0">
                <a:ln>
                  <a:noFill/>
                </a:ln>
                <a:solidFill>
                  <a:prstClr val="black"/>
                </a:solidFill>
                <a:effectLst/>
                <a:uLnTx/>
                <a:uFillTx/>
                <a:latin typeface="Calibri"/>
              </a:rPr>
              <a:t>will require a total of </a:t>
            </a:r>
            <a:br>
              <a:rPr kumimoji="0" lang="en-US" sz="2000" b="0" i="0" u="none" strike="noStrike" kern="1200" cap="none" spc="0" normalizeH="0" baseline="0" noProof="0" dirty="0">
                <a:ln>
                  <a:noFill/>
                </a:ln>
                <a:solidFill>
                  <a:prstClr val="black"/>
                </a:solidFill>
                <a:effectLst/>
                <a:uLnTx/>
                <a:uFillTx/>
                <a:latin typeface="Calibri"/>
              </a:rPr>
            </a:br>
            <a:r>
              <a:rPr kumimoji="0" lang="en-US" sz="2000" b="0" i="0" u="none" strike="noStrike" kern="1200" cap="none" spc="0" normalizeH="0" baseline="0" noProof="0" dirty="0" smtClean="0">
                <a:ln>
                  <a:noFill/>
                </a:ln>
                <a:solidFill>
                  <a:prstClr val="black"/>
                </a:solidFill>
                <a:effectLst/>
                <a:uLnTx/>
                <a:uFillTx/>
                <a:latin typeface="Calibri"/>
              </a:rPr>
              <a:t>133 </a:t>
            </a:r>
            <a:r>
              <a:rPr kumimoji="0" lang="en-US" sz="2000" b="0" i="0" u="none" strike="noStrike" kern="1200" cap="none" spc="0" normalizeH="0" baseline="0" noProof="0" dirty="0">
                <a:ln>
                  <a:noFill/>
                </a:ln>
                <a:solidFill>
                  <a:prstClr val="black"/>
                </a:solidFill>
                <a:effectLst/>
                <a:uLnTx/>
                <a:uFillTx/>
                <a:latin typeface="Calibri"/>
              </a:rPr>
              <a:t>semester hours (</a:t>
            </a:r>
            <a:r>
              <a:rPr kumimoji="0" lang="en-US" sz="2000" b="0" i="0" u="none" strike="noStrike" kern="1200" cap="none" spc="0" normalizeH="0" baseline="0" noProof="0" dirty="0" err="1">
                <a:ln>
                  <a:noFill/>
                </a:ln>
                <a:solidFill>
                  <a:prstClr val="black"/>
                </a:solidFill>
                <a:effectLst/>
                <a:uLnTx/>
                <a:uFillTx/>
                <a:latin typeface="Calibri"/>
              </a:rPr>
              <a:t>sh</a:t>
            </a:r>
            <a:r>
              <a:rPr kumimoji="0" lang="en-US" sz="2000"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General Education	</a:t>
            </a:r>
            <a:r>
              <a:rPr kumimoji="0" lang="en-US" sz="2000" b="0" i="0" u="none" strike="noStrike" kern="1200" cap="none" spc="0" normalizeH="0" baseline="0" noProof="0" dirty="0" smtClean="0">
                <a:ln>
                  <a:noFill/>
                </a:ln>
                <a:solidFill>
                  <a:prstClr val="black"/>
                </a:solidFill>
                <a:effectLst/>
                <a:uLnTx/>
                <a:uFillTx/>
                <a:latin typeface="Calibri"/>
              </a:rPr>
              <a:t>46 </a:t>
            </a:r>
            <a:r>
              <a:rPr kumimoji="0" lang="en-US" sz="2000" b="0" i="0" u="none" strike="noStrike" kern="1200" cap="none" spc="0" normalizeH="0" baseline="0" noProof="0" dirty="0" err="1">
                <a:ln>
                  <a:noFill/>
                </a:ln>
                <a:solidFill>
                  <a:prstClr val="black"/>
                </a:solidFill>
                <a:effectLst/>
                <a:uLnTx/>
                <a:uFillTx/>
                <a:latin typeface="Calibri"/>
              </a:rPr>
              <a:t>sh</a:t>
            </a:r>
            <a:endParaRPr kumimoji="0" lang="en-US" sz="2000" b="0" i="0" u="none" strike="noStrike" kern="1200" cap="none" spc="0" normalizeH="0" baseline="0" noProof="0" dirty="0">
              <a:ln>
                <a:noFill/>
              </a:ln>
              <a:solidFill>
                <a:prstClr val="black"/>
              </a:solidFill>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86400" algn="r"/>
              </a:tabLst>
              <a:defRPr/>
            </a:pPr>
            <a:r>
              <a:rPr kumimoji="0" lang="en-US" sz="2000" b="0" i="0" u="none" strike="noStrike" kern="1200" cap="none" spc="0" normalizeH="0" baseline="0" noProof="0" dirty="0">
                <a:ln>
                  <a:noFill/>
                </a:ln>
                <a:solidFill>
                  <a:prstClr val="black"/>
                </a:solidFill>
                <a:effectLst/>
                <a:uLnTx/>
                <a:uFillTx/>
                <a:latin typeface="Calibri"/>
              </a:rPr>
              <a:t>	Program Core	27 </a:t>
            </a:r>
            <a:r>
              <a:rPr kumimoji="0" lang="en-US" sz="2000" b="0" i="0" u="none" strike="noStrike" kern="1200" cap="none" spc="0" normalizeH="0" baseline="0" noProof="0" dirty="0" err="1">
                <a:ln>
                  <a:noFill/>
                </a:ln>
                <a:solidFill>
                  <a:prstClr val="black"/>
                </a:solidFill>
                <a:effectLst/>
                <a:uLnTx/>
                <a:uFillTx/>
                <a:latin typeface="Calibri"/>
              </a:rPr>
              <a:t>sh</a:t>
            </a:r>
            <a:r>
              <a:rPr kumimoji="0" lang="en-US" sz="2000"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a:t>
            </a:r>
            <a:r>
              <a:rPr kumimoji="0" lang="en-US" sz="2000"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Concentration</a:t>
            </a:r>
            <a:r>
              <a:rPr kumimoji="0" lang="en-US" sz="20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rPr>
              <a:t>	</a:t>
            </a:r>
            <a:r>
              <a:rPr kumimoji="0" lang="en-US" sz="2000"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24 </a:t>
            </a:r>
            <a:r>
              <a:rPr kumimoji="0" lang="en-US" sz="2000" b="0" i="1" u="none" strike="noStrike" kern="1200" cap="none" spc="0" normalizeH="0" baseline="0" noProof="0" dirty="0" err="1">
                <a:ln>
                  <a:noFill/>
                </a:ln>
                <a:solidFill>
                  <a:schemeClr val="accent6">
                    <a:lumMod val="75000"/>
                  </a:schemeClr>
                </a:solidFill>
                <a:effectLst>
                  <a:outerShdw blurRad="38100" dist="38100" dir="2700000" algn="tl">
                    <a:srgbClr val="000000">
                      <a:alpha val="43137"/>
                    </a:srgbClr>
                  </a:outerShdw>
                </a:effectLst>
                <a:uLnTx/>
                <a:uFillTx/>
                <a:latin typeface="Calibri"/>
              </a:rPr>
              <a:t>sh</a:t>
            </a:r>
            <a:endParaRPr kumimoji="0" lang="en-US" sz="20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a:t>
            </a:r>
            <a:r>
              <a:rPr kumimoji="0" lang="en-US" sz="2000" b="0" i="0" u="none" strike="noStrike" kern="1200" cap="none" spc="0" normalizeH="0" baseline="0" noProof="0" dirty="0" smtClean="0">
                <a:ln>
                  <a:noFill/>
                </a:ln>
                <a:solidFill>
                  <a:prstClr val="black"/>
                </a:solidFill>
                <a:effectLst/>
                <a:uLnTx/>
                <a:uFillTx/>
                <a:latin typeface="Calibri"/>
              </a:rPr>
              <a:t>Other Coursework</a:t>
            </a:r>
            <a:r>
              <a:rPr kumimoji="0" lang="en-US" sz="2000" b="0" i="0" u="none" strike="noStrike" kern="1200" cap="none" spc="0" normalizeH="0" baseline="0" noProof="0" dirty="0">
                <a:ln>
                  <a:noFill/>
                </a:ln>
                <a:solidFill>
                  <a:prstClr val="black"/>
                </a:solidFill>
                <a:effectLst/>
                <a:uLnTx/>
                <a:uFillTx/>
                <a:latin typeface="Calibri"/>
              </a:rPr>
              <a:t>	36 </a:t>
            </a:r>
            <a:r>
              <a:rPr kumimoji="0" lang="en-US" sz="2000" b="0" i="0" u="none" strike="noStrike" kern="1200" cap="none" spc="0" normalizeH="0" baseline="0" noProof="0" dirty="0" err="1">
                <a:ln>
                  <a:noFill/>
                </a:ln>
                <a:solidFill>
                  <a:prstClr val="black"/>
                </a:solidFill>
                <a:effectLst/>
                <a:uLnTx/>
                <a:uFillTx/>
                <a:latin typeface="Calibri"/>
              </a:rPr>
              <a:t>sh</a:t>
            </a:r>
            <a:endParaRPr kumimoji="0" lang="en-US" sz="2000" b="0" i="0" u="none" strike="noStrike" kern="1200" cap="none" spc="0" normalizeH="0" baseline="0" noProof="0" dirty="0">
              <a:ln>
                <a:noFill/>
              </a:ln>
              <a:solidFill>
                <a:prstClr val="black"/>
              </a:solidFill>
              <a:effectLst/>
              <a:uLnTx/>
              <a:uFillTx/>
              <a:latin typeface="Calibri"/>
            </a:endParaRPr>
          </a:p>
          <a:p>
            <a:pPr marL="914400" marR="0" lvl="0" indent="-452438" algn="l" defTabSz="971550" rtl="0" eaLnBrk="1" fontAlgn="auto" latinLnBrk="0" hangingPunct="1">
              <a:lnSpc>
                <a:spcPct val="100000"/>
              </a:lnSpc>
              <a:spcBef>
                <a:spcPts val="0"/>
              </a:spcBef>
              <a:spcAft>
                <a:spcPts val="800"/>
              </a:spcAft>
              <a:buClrTx/>
              <a:buSzTx/>
              <a:buFontTx/>
              <a:buNone/>
              <a:tabLst>
                <a:tab pos="1427163" algn="l"/>
                <a:tab pos="2058988"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a:t>
            </a:r>
            <a:r>
              <a:rPr kumimoji="0" lang="en-US" sz="2000" b="1" i="0" u="none" strike="noStrike" kern="1200" cap="none" spc="0" normalizeH="0" baseline="0" noProof="0" dirty="0">
                <a:ln>
                  <a:noFill/>
                </a:ln>
                <a:solidFill>
                  <a:srgbClr val="00B050"/>
                </a:solidFill>
                <a:effectLst/>
                <a:uLnTx/>
                <a:uFillTx/>
                <a:latin typeface="Calibri"/>
              </a:rPr>
              <a:t>Total 		</a:t>
            </a:r>
            <a:r>
              <a:rPr kumimoji="0" lang="en-US" sz="2000" b="1" i="0" u="none" strike="noStrike" kern="1200" cap="none" spc="0" normalizeH="0" baseline="0" noProof="0" dirty="0" smtClean="0">
                <a:ln>
                  <a:noFill/>
                </a:ln>
                <a:solidFill>
                  <a:srgbClr val="00B050"/>
                </a:solidFill>
                <a:effectLst/>
                <a:uLnTx/>
                <a:uFillTx/>
                <a:latin typeface="Calibri"/>
              </a:rPr>
              <a:t>133 </a:t>
            </a:r>
            <a:r>
              <a:rPr kumimoji="0" lang="en-US" sz="2000" b="1" i="0" u="none" strike="noStrike" kern="1200" cap="none" spc="0" normalizeH="0" baseline="0" noProof="0" dirty="0" err="1">
                <a:ln>
                  <a:noFill/>
                </a:ln>
                <a:solidFill>
                  <a:srgbClr val="00B050"/>
                </a:solidFill>
                <a:effectLst/>
                <a:uLnTx/>
                <a:uFillTx/>
                <a:latin typeface="Calibri"/>
              </a:rPr>
              <a:t>sh</a:t>
            </a:r>
            <a:endParaRPr kumimoji="0" lang="en-US" sz="2000" b="1" i="0" u="none" strike="noStrike" kern="1200" cap="none" spc="0" normalizeH="0" baseline="0" noProof="0" dirty="0">
              <a:ln>
                <a:noFill/>
              </a:ln>
              <a:solidFill>
                <a:srgbClr val="00B050"/>
              </a:solidFill>
              <a:effectLst/>
              <a:uLnTx/>
              <a:uFillTx/>
              <a:latin typeface="Calibri"/>
            </a:endParaRPr>
          </a:p>
          <a:p>
            <a:pPr marL="914400" lvl="0" indent="-452438">
              <a:spcAft>
                <a:spcPts val="800"/>
              </a:spcAft>
              <a:buFont typeface="Arial" panose="020B0604020202020204" pitchFamily="34" charset="0"/>
              <a:buChar char="•"/>
            </a:pPr>
            <a:r>
              <a:rPr lang="en-US" sz="2000" dirty="0" smtClean="0">
                <a:solidFill>
                  <a:prstClr val="black"/>
                </a:solidFill>
              </a:rPr>
              <a:t>According </a:t>
            </a:r>
            <a:r>
              <a:rPr lang="en-US" sz="2000" dirty="0">
                <a:solidFill>
                  <a:prstClr val="black"/>
                </a:solidFill>
              </a:rPr>
              <a:t>to the Occupational Outlook Handbook, employment of management occupations is projected to grow 6 percent from 2014 to 2024, about as fast as the average for all </a:t>
            </a:r>
            <a:r>
              <a:rPr lang="en-US" sz="2000" dirty="0" smtClean="0">
                <a:solidFill>
                  <a:prstClr val="black"/>
                </a:solidFill>
              </a:rPr>
              <a:t>occupations.</a:t>
            </a:r>
          </a:p>
          <a:p>
            <a:pPr marL="914400" lvl="0" indent="-452438">
              <a:spcAft>
                <a:spcPts val="800"/>
              </a:spcAft>
              <a:buFont typeface="Arial" panose="020B0604020202020204" pitchFamily="34" charset="0"/>
              <a:buChar char="•"/>
            </a:pPr>
            <a:r>
              <a:rPr lang="en-US" sz="2000" dirty="0">
                <a:solidFill>
                  <a:prstClr val="black"/>
                </a:solidFill>
              </a:rPr>
              <a:t>The concentration will be offered on-ground as </a:t>
            </a:r>
            <a:r>
              <a:rPr lang="en-US" sz="2000" dirty="0" smtClean="0">
                <a:solidFill>
                  <a:prstClr val="black"/>
                </a:solidFill>
              </a:rPr>
              <a:t>well </a:t>
            </a:r>
            <a:r>
              <a:rPr lang="en-US" sz="2000" dirty="0">
                <a:solidFill>
                  <a:prstClr val="black"/>
                </a:solidFill>
              </a:rPr>
              <a:t>as via online delivery. </a:t>
            </a:r>
            <a:r>
              <a:rPr kumimoji="0" lang="en-US" sz="2000" b="0" i="0" u="none" strike="noStrike" kern="1200" cap="none" spc="0" normalizeH="0" baseline="0" noProof="0" dirty="0" smtClean="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rPr>
              <a:t>Budgetary </a:t>
            </a:r>
            <a:r>
              <a:rPr kumimoji="0" lang="en-US" sz="2000" b="0" i="0" u="none" strike="noStrike" kern="1200" cap="none" spc="0" normalizeH="0" baseline="0" noProof="0" dirty="0">
                <a:ln>
                  <a:noFill/>
                </a:ln>
                <a:solidFill>
                  <a:prstClr val="black"/>
                </a:solidFill>
                <a:effectLst/>
                <a:uLnTx/>
                <a:uFillTx/>
                <a:latin typeface="Calibri"/>
              </a:rPr>
              <a:t>Impact:  </a:t>
            </a:r>
            <a:r>
              <a:rPr kumimoji="0" lang="en-US" sz="2000" b="0" i="0" u="none" strike="noStrike" kern="1200" cap="none" spc="0" normalizeH="0" baseline="0" noProof="0" dirty="0" smtClean="0">
                <a:ln>
                  <a:noFill/>
                </a:ln>
                <a:solidFill>
                  <a:prstClr val="black"/>
                </a:solidFill>
                <a:effectLst/>
                <a:uLnTx/>
                <a:uFillTx/>
                <a:latin typeface="Calibri"/>
              </a:rPr>
              <a:t>None.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7943850" y="-5373"/>
            <a:ext cx="1066800" cy="1262673"/>
          </a:xfrm>
          <a:prstGeom prst="rect">
            <a:avLst/>
          </a:prstGeom>
        </p:spPr>
      </p:pic>
    </p:spTree>
    <p:extLst>
      <p:ext uri="{BB962C8B-B14F-4D97-AF65-F5344CB8AC3E}">
        <p14:creationId xmlns:p14="http://schemas.microsoft.com/office/powerpoint/2010/main" val="3634885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00302" y="198951"/>
            <a:ext cx="8915400" cy="6409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Alabama A&amp;M University</a:t>
            </a:r>
          </a:p>
          <a:p>
            <a:pPr marL="274320" lvl="0" indent="-182880">
              <a:spcBef>
                <a:spcPct val="20000"/>
              </a:spcBef>
              <a:spcAft>
                <a:spcPts val="600"/>
              </a:spcAft>
              <a:tabLst>
                <a:tab pos="457200" algn="l"/>
              </a:tabLst>
            </a:pPr>
            <a:r>
              <a:rPr lang="en-US" dirty="0" smtClean="0">
                <a:solidFill>
                  <a:srgbClr val="0070C0"/>
                </a:solidFill>
              </a:rPr>
              <a:t>3. Addition </a:t>
            </a:r>
            <a:r>
              <a:rPr lang="en-US" dirty="0">
                <a:solidFill>
                  <a:srgbClr val="0070C0"/>
                </a:solidFill>
              </a:rPr>
              <a:t>of Concentrations in Urban Planning and Design and </a:t>
            </a:r>
            <a:r>
              <a:rPr lang="en-US" dirty="0" smtClean="0">
                <a:solidFill>
                  <a:srgbClr val="0070C0"/>
                </a:solidFill>
              </a:rPr>
              <a:t>Transportation   Management </a:t>
            </a:r>
            <a:r>
              <a:rPr lang="en-US" dirty="0">
                <a:solidFill>
                  <a:srgbClr val="0070C0"/>
                </a:solidFill>
              </a:rPr>
              <a:t>to the Existing BS in Urban and Regional </a:t>
            </a:r>
            <a:r>
              <a:rPr lang="en-US" dirty="0" smtClean="0">
                <a:solidFill>
                  <a:srgbClr val="0070C0"/>
                </a:solidFill>
              </a:rPr>
              <a:t>Planning </a:t>
            </a:r>
            <a:r>
              <a:rPr lang="en-US" dirty="0">
                <a:solidFill>
                  <a:srgbClr val="0070C0"/>
                </a:solidFill>
              </a:rPr>
              <a:t>(CIP </a:t>
            </a:r>
            <a:r>
              <a:rPr lang="en-US" dirty="0" smtClean="0">
                <a:solidFill>
                  <a:srgbClr val="0070C0"/>
                </a:solidFill>
              </a:rPr>
              <a:t>04.0301)</a:t>
            </a:r>
            <a:endParaRPr kumimoji="0" lang="en-US" b="0" i="0" u="none" strike="noStrike" kern="1200" cap="none" spc="0" normalizeH="0" baseline="0" noProof="0" dirty="0" smtClean="0">
              <a:ln>
                <a:noFill/>
              </a:ln>
              <a:solidFill>
                <a:srgbClr val="0070C0"/>
              </a:solidFill>
              <a:effectLst/>
              <a:uLnTx/>
              <a:uFillTx/>
              <a:latin typeface="Calibri"/>
            </a:endParaRPr>
          </a:p>
          <a:p>
            <a:pPr marL="914400" marR="0" lvl="0" indent="-4524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rPr>
              <a:t>The program with the proposed </a:t>
            </a:r>
            <a:r>
              <a:rPr kumimoji="0" lang="en-US" b="0" i="0" u="none" strike="noStrike" kern="1200" cap="none" spc="0" normalizeH="0" baseline="0" noProof="0" dirty="0" smtClean="0">
                <a:ln>
                  <a:noFill/>
                </a:ln>
                <a:solidFill>
                  <a:prstClr val="black"/>
                </a:solidFill>
                <a:effectLst/>
                <a:uLnTx/>
                <a:uFillTx/>
                <a:latin typeface="Calibri"/>
              </a:rPr>
              <a:t>concentrations </a:t>
            </a:r>
            <a:r>
              <a:rPr kumimoji="0" lang="en-US" b="0" i="0" u="none" strike="noStrike" kern="1200" cap="none" spc="0" normalizeH="0" baseline="0" noProof="0" dirty="0">
                <a:ln>
                  <a:noFill/>
                </a:ln>
                <a:solidFill>
                  <a:prstClr val="black"/>
                </a:solidFill>
                <a:effectLst/>
                <a:uLnTx/>
                <a:uFillTx/>
                <a:latin typeface="Calibri"/>
              </a:rPr>
              <a:t>will require a total of </a:t>
            </a:r>
            <a:br>
              <a:rPr kumimoji="0" lang="en-US" b="0" i="0" u="none" strike="noStrike" kern="1200" cap="none" spc="0" normalizeH="0" baseline="0" noProof="0" dirty="0">
                <a:ln>
                  <a:noFill/>
                </a:ln>
                <a:solidFill>
                  <a:prstClr val="black"/>
                </a:solidFill>
                <a:effectLst/>
                <a:uLnTx/>
                <a:uFillTx/>
                <a:latin typeface="Calibri"/>
              </a:rPr>
            </a:br>
            <a:r>
              <a:rPr kumimoji="0" lang="en-US" b="0" i="0" u="none" strike="noStrike" kern="1200" cap="none" spc="0" normalizeH="0" baseline="0" noProof="0" dirty="0" smtClean="0">
                <a:ln>
                  <a:noFill/>
                </a:ln>
                <a:solidFill>
                  <a:prstClr val="black"/>
                </a:solidFill>
                <a:effectLst/>
                <a:uLnTx/>
                <a:uFillTx/>
                <a:latin typeface="Calibri"/>
              </a:rPr>
              <a:t>124 </a:t>
            </a:r>
            <a:r>
              <a:rPr kumimoji="0" lang="en-US" b="0" i="0" u="none" strike="noStrike" kern="1200" cap="none" spc="0" normalizeH="0" baseline="0" noProof="0" dirty="0">
                <a:ln>
                  <a:noFill/>
                </a:ln>
                <a:solidFill>
                  <a:prstClr val="black"/>
                </a:solidFill>
                <a:effectLst/>
                <a:uLnTx/>
                <a:uFillTx/>
                <a:latin typeface="Calibri"/>
              </a:rPr>
              <a:t>semester hours (</a:t>
            </a:r>
            <a:r>
              <a:rPr kumimoji="0" lang="en-US" b="0" i="0" u="none" strike="noStrike" kern="1200" cap="none" spc="0" normalizeH="0" baseline="0" noProof="0" dirty="0" err="1">
                <a:ln>
                  <a:noFill/>
                </a:ln>
                <a:solidFill>
                  <a:prstClr val="black"/>
                </a:solidFill>
                <a:effectLst/>
                <a:uLnTx/>
                <a:uFillTx/>
                <a:latin typeface="Calibri"/>
              </a:rPr>
              <a:t>sh</a:t>
            </a:r>
            <a:r>
              <a:rPr kumimoji="0" lang="en-US"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b="0" i="0" u="none" strike="noStrike" kern="1200" cap="none" spc="0" normalizeH="0" baseline="0" noProof="0" dirty="0">
                <a:ln>
                  <a:noFill/>
                </a:ln>
                <a:solidFill>
                  <a:prstClr val="black"/>
                </a:solidFill>
                <a:effectLst/>
                <a:uLnTx/>
                <a:uFillTx/>
                <a:latin typeface="Calibri"/>
              </a:rPr>
              <a:t>	General Education	</a:t>
            </a:r>
            <a:r>
              <a:rPr kumimoji="0" lang="en-US" b="0" i="0" u="none" strike="noStrike" kern="1200" cap="none" spc="0" normalizeH="0" baseline="0" noProof="0" dirty="0" smtClean="0">
                <a:ln>
                  <a:noFill/>
                </a:ln>
                <a:solidFill>
                  <a:prstClr val="black"/>
                </a:solidFill>
                <a:effectLst/>
                <a:uLnTx/>
                <a:uFillTx/>
                <a:latin typeface="Calibri"/>
              </a:rPr>
              <a:t>46 </a:t>
            </a:r>
            <a:r>
              <a:rPr kumimoji="0" lang="en-US" b="0" i="0" u="none" strike="noStrike" kern="1200" cap="none" spc="0" normalizeH="0" baseline="0" noProof="0" dirty="0" err="1">
                <a:ln>
                  <a:noFill/>
                </a:ln>
                <a:solidFill>
                  <a:prstClr val="black"/>
                </a:solidFill>
                <a:effectLst/>
                <a:uLnTx/>
                <a:uFillTx/>
                <a:latin typeface="Calibri"/>
              </a:rPr>
              <a:t>sh</a:t>
            </a:r>
            <a:endParaRPr kumimoji="0" lang="en-US" b="0" i="0" u="none" strike="noStrike" kern="1200" cap="none" spc="0" normalizeH="0" baseline="0" noProof="0" dirty="0">
              <a:ln>
                <a:noFill/>
              </a:ln>
              <a:solidFill>
                <a:prstClr val="black"/>
              </a:solidFill>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86400" algn="r"/>
              </a:tabLst>
              <a:defRPr/>
            </a:pPr>
            <a:r>
              <a:rPr kumimoji="0" lang="en-US" b="0" i="0" u="none" strike="noStrike" kern="1200" cap="none" spc="0" normalizeH="0" baseline="0" noProof="0" dirty="0">
                <a:ln>
                  <a:noFill/>
                </a:ln>
                <a:solidFill>
                  <a:prstClr val="black"/>
                </a:solidFill>
                <a:effectLst/>
                <a:uLnTx/>
                <a:uFillTx/>
                <a:latin typeface="Calibri"/>
              </a:rPr>
              <a:t>	Program Core	</a:t>
            </a:r>
            <a:r>
              <a:rPr kumimoji="0" lang="en-US" b="0" i="0" u="none" strike="noStrike" kern="1200" cap="none" spc="0" normalizeH="0" baseline="0" noProof="0" dirty="0" smtClean="0">
                <a:ln>
                  <a:noFill/>
                </a:ln>
                <a:solidFill>
                  <a:prstClr val="black"/>
                </a:solidFill>
                <a:effectLst/>
                <a:uLnTx/>
                <a:uFillTx/>
                <a:latin typeface="Calibri"/>
              </a:rPr>
              <a:t>45 </a:t>
            </a:r>
            <a:r>
              <a:rPr kumimoji="0" lang="en-US" b="0" i="0" u="none" strike="noStrike" kern="1200" cap="none" spc="0" normalizeH="0" baseline="0" noProof="0" dirty="0" err="1">
                <a:ln>
                  <a:noFill/>
                </a:ln>
                <a:solidFill>
                  <a:prstClr val="black"/>
                </a:solidFill>
                <a:effectLst/>
                <a:uLnTx/>
                <a:uFillTx/>
                <a:latin typeface="Calibri"/>
              </a:rPr>
              <a:t>sh</a:t>
            </a:r>
            <a:r>
              <a:rPr kumimoji="0" lang="en-US"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Concentration</a:t>
            </a:r>
            <a:r>
              <a:rPr kumimoji="0" lang="en-US"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rPr>
              <a:t>	</a:t>
            </a:r>
            <a:r>
              <a:rPr kumimoji="0" lang="en-US"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21 </a:t>
            </a:r>
            <a:r>
              <a:rPr kumimoji="0" lang="en-US" b="0" i="1" u="none" strike="noStrike" kern="1200" cap="none" spc="0" normalizeH="0" baseline="0" noProof="0" dirty="0" err="1">
                <a:ln>
                  <a:noFill/>
                </a:ln>
                <a:solidFill>
                  <a:schemeClr val="accent6">
                    <a:lumMod val="75000"/>
                  </a:schemeClr>
                </a:solidFill>
                <a:effectLst>
                  <a:outerShdw blurRad="38100" dist="38100" dir="2700000" algn="tl">
                    <a:srgbClr val="000000">
                      <a:alpha val="43137"/>
                    </a:srgbClr>
                  </a:outerShdw>
                </a:effectLst>
                <a:uLnTx/>
                <a:uFillTx/>
                <a:latin typeface="Calibri"/>
              </a:rPr>
              <a:t>sh</a:t>
            </a:r>
            <a:endParaRPr kumimoji="0" lang="en-US"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0" i="0" u="none" strike="noStrike" kern="1200" cap="none" spc="0" normalizeH="0" baseline="0" noProof="0" dirty="0" smtClean="0">
                <a:ln>
                  <a:noFill/>
                </a:ln>
                <a:solidFill>
                  <a:prstClr val="black"/>
                </a:solidFill>
                <a:effectLst/>
                <a:uLnTx/>
                <a:uFillTx/>
                <a:latin typeface="Calibri"/>
              </a:rPr>
              <a:t>Other Coursework</a:t>
            </a:r>
            <a:r>
              <a:rPr kumimoji="0" lang="en-US" b="0" i="0" u="none" strike="noStrike" kern="1200" cap="none" spc="0" normalizeH="0" baseline="0" noProof="0" dirty="0">
                <a:ln>
                  <a:noFill/>
                </a:ln>
                <a:solidFill>
                  <a:prstClr val="black"/>
                </a:solidFill>
                <a:effectLst/>
                <a:uLnTx/>
                <a:uFillTx/>
                <a:latin typeface="Calibri"/>
              </a:rPr>
              <a:t>	</a:t>
            </a:r>
            <a:r>
              <a:rPr kumimoji="0" lang="en-US" b="0" i="0" u="none" strike="noStrike" kern="1200" cap="none" spc="0" normalizeH="0" baseline="0" noProof="0" dirty="0" smtClean="0">
                <a:ln>
                  <a:noFill/>
                </a:ln>
                <a:solidFill>
                  <a:prstClr val="black"/>
                </a:solidFill>
                <a:effectLst/>
                <a:uLnTx/>
                <a:uFillTx/>
                <a:latin typeface="Calibri"/>
              </a:rPr>
              <a:t>12 </a:t>
            </a:r>
            <a:r>
              <a:rPr kumimoji="0" lang="en-US" b="0" i="0" u="none" strike="noStrike" kern="1200" cap="none" spc="0" normalizeH="0" baseline="0" noProof="0" dirty="0" err="1">
                <a:ln>
                  <a:noFill/>
                </a:ln>
                <a:solidFill>
                  <a:prstClr val="black"/>
                </a:solidFill>
                <a:effectLst/>
                <a:uLnTx/>
                <a:uFillTx/>
                <a:latin typeface="Calibri"/>
              </a:rPr>
              <a:t>sh</a:t>
            </a:r>
            <a:endParaRPr kumimoji="0" lang="en-US" b="0" i="0" u="none" strike="noStrike" kern="1200" cap="none" spc="0" normalizeH="0" baseline="0" noProof="0" dirty="0">
              <a:ln>
                <a:noFill/>
              </a:ln>
              <a:solidFill>
                <a:prstClr val="black"/>
              </a:solidFill>
              <a:effectLst/>
              <a:uLnTx/>
              <a:uFillTx/>
              <a:latin typeface="Calibri"/>
            </a:endParaRPr>
          </a:p>
          <a:p>
            <a:pPr marL="914400" marR="0" lvl="0" indent="-452438" algn="l" defTabSz="971550" rtl="0" eaLnBrk="1" fontAlgn="auto" latinLnBrk="0" hangingPunct="1">
              <a:lnSpc>
                <a:spcPct val="100000"/>
              </a:lnSpc>
              <a:spcBef>
                <a:spcPts val="0"/>
              </a:spcBef>
              <a:spcAft>
                <a:spcPts val="800"/>
              </a:spcAft>
              <a:buClrTx/>
              <a:buSzTx/>
              <a:buFontTx/>
              <a:buNone/>
              <a:tabLst>
                <a:tab pos="1427163" algn="l"/>
                <a:tab pos="2058988"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1" i="0" u="none" strike="noStrike" kern="1200" cap="none" spc="0" normalizeH="0" baseline="0" noProof="0" dirty="0">
                <a:ln>
                  <a:noFill/>
                </a:ln>
                <a:solidFill>
                  <a:srgbClr val="00B050"/>
                </a:solidFill>
                <a:effectLst/>
                <a:uLnTx/>
                <a:uFillTx/>
                <a:latin typeface="Calibri"/>
              </a:rPr>
              <a:t>Total 		</a:t>
            </a:r>
            <a:r>
              <a:rPr kumimoji="0" lang="en-US" b="1" i="0" u="none" strike="noStrike" kern="1200" cap="none" spc="0" normalizeH="0" baseline="0" noProof="0" dirty="0" smtClean="0">
                <a:ln>
                  <a:noFill/>
                </a:ln>
                <a:solidFill>
                  <a:srgbClr val="00B050"/>
                </a:solidFill>
                <a:effectLst/>
                <a:uLnTx/>
                <a:uFillTx/>
                <a:latin typeface="Calibri"/>
              </a:rPr>
              <a:t>124 </a:t>
            </a:r>
            <a:r>
              <a:rPr kumimoji="0" lang="en-US" b="1" i="0" u="none" strike="noStrike" kern="1200" cap="none" spc="0" normalizeH="0" baseline="0" noProof="0" dirty="0" err="1">
                <a:ln>
                  <a:noFill/>
                </a:ln>
                <a:solidFill>
                  <a:srgbClr val="00B050"/>
                </a:solidFill>
                <a:effectLst/>
                <a:uLnTx/>
                <a:uFillTx/>
                <a:latin typeface="Calibri"/>
              </a:rPr>
              <a:t>sh</a:t>
            </a:r>
            <a:endParaRPr kumimoji="0" lang="en-US" b="1" i="0" u="none" strike="noStrike" kern="1200" cap="none" spc="0" normalizeH="0" baseline="0" noProof="0" dirty="0">
              <a:ln>
                <a:noFill/>
              </a:ln>
              <a:solidFill>
                <a:srgbClr val="00B050"/>
              </a:solidFill>
              <a:effectLst/>
              <a:uLnTx/>
              <a:uFillTx/>
              <a:latin typeface="Calibri"/>
            </a:endParaRPr>
          </a:p>
          <a:p>
            <a:pPr marL="914400" lvl="0" indent="-452438">
              <a:spcAft>
                <a:spcPts val="800"/>
              </a:spcAft>
              <a:buFont typeface="Arial" panose="020B0604020202020204" pitchFamily="34" charset="0"/>
              <a:buChar char="•"/>
            </a:pPr>
            <a:r>
              <a:rPr lang="en-US" u="sng" dirty="0">
                <a:solidFill>
                  <a:prstClr val="black"/>
                </a:solidFill>
              </a:rPr>
              <a:t>Urban Planning and Design </a:t>
            </a:r>
            <a:r>
              <a:rPr lang="en-US" u="sng" dirty="0" smtClean="0">
                <a:solidFill>
                  <a:prstClr val="black"/>
                </a:solidFill>
              </a:rPr>
              <a:t>Concentration: </a:t>
            </a:r>
            <a:r>
              <a:rPr lang="en-US" dirty="0" smtClean="0">
                <a:solidFill>
                  <a:prstClr val="black"/>
                </a:solidFill>
              </a:rPr>
              <a:t>The </a:t>
            </a:r>
            <a:r>
              <a:rPr lang="en-US" dirty="0">
                <a:solidFill>
                  <a:prstClr val="black"/>
                </a:solidFill>
              </a:rPr>
              <a:t>rationale for this concentration is that it will enable students to contribute to the design, function, and sustainability of communities. </a:t>
            </a:r>
            <a:endParaRPr lang="en-US" dirty="0" smtClean="0">
              <a:solidFill>
                <a:prstClr val="black"/>
              </a:solidFill>
            </a:endParaRPr>
          </a:p>
          <a:p>
            <a:pPr marL="914400" lvl="0" indent="-452438">
              <a:spcAft>
                <a:spcPts val="800"/>
              </a:spcAft>
              <a:buFont typeface="Arial" panose="020B0604020202020204" pitchFamily="34" charset="0"/>
              <a:buChar char="•"/>
            </a:pPr>
            <a:r>
              <a:rPr lang="en-US" u="sng" dirty="0">
                <a:solidFill>
                  <a:prstClr val="black"/>
                </a:solidFill>
              </a:rPr>
              <a:t>Transportation Management Concentration: </a:t>
            </a:r>
            <a:r>
              <a:rPr lang="en-US" dirty="0" smtClean="0">
                <a:solidFill>
                  <a:prstClr val="black"/>
                </a:solidFill>
              </a:rPr>
              <a:t>This </a:t>
            </a:r>
            <a:r>
              <a:rPr lang="en-US" dirty="0">
                <a:solidFill>
                  <a:prstClr val="black"/>
                </a:solidFill>
              </a:rPr>
              <a:t>concentration would expose students to the </a:t>
            </a:r>
            <a:r>
              <a:rPr lang="en-US" dirty="0" smtClean="0">
                <a:solidFill>
                  <a:prstClr val="black"/>
                </a:solidFill>
              </a:rPr>
              <a:t>administration</a:t>
            </a:r>
            <a:r>
              <a:rPr lang="en-US" dirty="0">
                <a:solidFill>
                  <a:prstClr val="black"/>
                </a:solidFill>
              </a:rPr>
              <a:t>, logistics, and economics that are </a:t>
            </a:r>
            <a:r>
              <a:rPr lang="en-US" dirty="0" smtClean="0">
                <a:solidFill>
                  <a:prstClr val="black"/>
                </a:solidFill>
              </a:rPr>
              <a:t>related </a:t>
            </a:r>
            <a:r>
              <a:rPr lang="en-US" dirty="0">
                <a:solidFill>
                  <a:prstClr val="black"/>
                </a:solidFill>
              </a:rPr>
              <a:t>to transportation planning. </a:t>
            </a:r>
          </a:p>
          <a:p>
            <a:pPr marL="914400" lvl="0" indent="-452438">
              <a:spcAft>
                <a:spcPts val="800"/>
              </a:spcAft>
              <a:buFont typeface="Arial" panose="020B0604020202020204" pitchFamily="34" charset="0"/>
              <a:buChar char="•"/>
            </a:pPr>
            <a:r>
              <a:rPr lang="en-US" dirty="0" smtClean="0">
                <a:solidFill>
                  <a:prstClr val="black"/>
                </a:solidFill>
              </a:rPr>
              <a:t>These two concentrations </a:t>
            </a:r>
            <a:r>
              <a:rPr lang="en-US" dirty="0">
                <a:solidFill>
                  <a:prstClr val="black"/>
                </a:solidFill>
              </a:rPr>
              <a:t>will be offered on-ground as </a:t>
            </a:r>
            <a:r>
              <a:rPr lang="en-US" dirty="0" smtClean="0">
                <a:solidFill>
                  <a:prstClr val="black"/>
                </a:solidFill>
              </a:rPr>
              <a:t>well </a:t>
            </a:r>
            <a:r>
              <a:rPr lang="en-US" dirty="0">
                <a:solidFill>
                  <a:prstClr val="black"/>
                </a:solidFill>
              </a:rPr>
              <a:t>as via online delivery. </a:t>
            </a:r>
            <a:r>
              <a:rPr kumimoji="0" lang="en-US" b="0" i="0" u="none" strike="noStrike" kern="1200" cap="none" spc="0" normalizeH="0" baseline="0" noProof="0" dirty="0" smtClean="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alibri"/>
              </a:rPr>
              <a:t>Budgetary </a:t>
            </a:r>
            <a:r>
              <a:rPr kumimoji="0" lang="en-US" b="0" i="0" u="none" strike="noStrike" kern="1200" cap="none" spc="0" normalizeH="0" baseline="0" noProof="0" dirty="0">
                <a:ln>
                  <a:noFill/>
                </a:ln>
                <a:solidFill>
                  <a:prstClr val="black"/>
                </a:solidFill>
                <a:effectLst/>
                <a:uLnTx/>
                <a:uFillTx/>
                <a:latin typeface="Calibri"/>
              </a:rPr>
              <a:t>Impact:  </a:t>
            </a:r>
            <a:r>
              <a:rPr kumimoji="0" lang="en-US" b="0" i="0" u="none" strike="noStrike" kern="1200" cap="none" spc="0" normalizeH="0" baseline="0" noProof="0" dirty="0" smtClean="0">
                <a:ln>
                  <a:noFill/>
                </a:ln>
                <a:solidFill>
                  <a:prstClr val="black"/>
                </a:solidFill>
                <a:effectLst/>
                <a:uLnTx/>
                <a:uFillTx/>
                <a:latin typeface="Calibri"/>
              </a:rPr>
              <a:t>None.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7943850" y="-5373"/>
            <a:ext cx="1066800" cy="1262673"/>
          </a:xfrm>
          <a:prstGeom prst="rect">
            <a:avLst/>
          </a:prstGeom>
        </p:spPr>
      </p:pic>
    </p:spTree>
    <p:extLst>
      <p:ext uri="{BB962C8B-B14F-4D97-AF65-F5344CB8AC3E}">
        <p14:creationId xmlns:p14="http://schemas.microsoft.com/office/powerpoint/2010/main" val="400615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76" y="-58978"/>
            <a:ext cx="8258624" cy="1172553"/>
          </a:xfrm>
        </p:spPr>
        <p:txBody>
          <a:bodyPr>
            <a:normAutofit/>
          </a:bodyPr>
          <a:lstStyle/>
          <a:p>
            <a:pPr algn="l"/>
            <a:r>
              <a:rPr lang="en-US" sz="3600" b="1" dirty="0" smtClean="0">
                <a:solidFill>
                  <a:srgbClr val="FF0000"/>
                </a:solidFill>
              </a:rPr>
              <a:t>Auburn University</a:t>
            </a:r>
            <a:endParaRPr lang="en-US" sz="3600" b="1" dirty="0">
              <a:solidFill>
                <a:srgbClr val="FF0000"/>
              </a:solidFill>
            </a:endParaRPr>
          </a:p>
        </p:txBody>
      </p:sp>
      <p:sp>
        <p:nvSpPr>
          <p:cNvPr id="3" name="Content Placeholder 2"/>
          <p:cNvSpPr>
            <a:spLocks noGrp="1"/>
          </p:cNvSpPr>
          <p:nvPr>
            <p:ph idx="1"/>
          </p:nvPr>
        </p:nvSpPr>
        <p:spPr>
          <a:xfrm>
            <a:off x="114300" y="742949"/>
            <a:ext cx="8801099" cy="5978525"/>
          </a:xfrm>
        </p:spPr>
        <p:txBody>
          <a:bodyPr>
            <a:normAutofit lnSpcReduction="10000"/>
          </a:bodyPr>
          <a:lstStyle/>
          <a:p>
            <a:pPr marL="341313" indent="-341313">
              <a:spcAft>
                <a:spcPts val="600"/>
              </a:spcAft>
              <a:buFont typeface="+mj-lt"/>
              <a:buAutoNum type="arabicPeriod"/>
              <a:tabLst>
                <a:tab pos="341313" algn="l"/>
              </a:tabLst>
            </a:pPr>
            <a:r>
              <a:rPr lang="en-US" sz="2400" dirty="0">
                <a:solidFill>
                  <a:srgbClr val="0070C0"/>
                </a:solidFill>
              </a:rPr>
              <a:t>Bachelor of Science in Professional Flight </a:t>
            </a:r>
            <a:br>
              <a:rPr lang="en-US" sz="2400" dirty="0">
                <a:solidFill>
                  <a:srgbClr val="0070C0"/>
                </a:solidFill>
              </a:rPr>
            </a:br>
            <a:r>
              <a:rPr lang="en-US" sz="2400" dirty="0">
                <a:solidFill>
                  <a:srgbClr val="0070C0"/>
                </a:solidFill>
              </a:rPr>
              <a:t>(CIP 49.0102</a:t>
            </a:r>
            <a:r>
              <a:rPr lang="en-US" sz="2400" dirty="0" smtClean="0">
                <a:solidFill>
                  <a:srgbClr val="0070C0"/>
                </a:solidFill>
              </a:rPr>
              <a:t>)</a:t>
            </a:r>
          </a:p>
          <a:p>
            <a:pPr marL="914400" indent="-452438">
              <a:spcAft>
                <a:spcPts val="600"/>
              </a:spcAft>
            </a:pPr>
            <a:endParaRPr lang="en-US" sz="1900" dirty="0" smtClean="0"/>
          </a:p>
          <a:p>
            <a:pPr marL="914400" indent="-452438">
              <a:spcAft>
                <a:spcPts val="600"/>
              </a:spcAft>
            </a:pPr>
            <a:r>
              <a:rPr lang="en-US" sz="1900" dirty="0" smtClean="0"/>
              <a:t>According to AU, its flight education roots back more than 80 years and has served the needs of the state, nation, and world by providing leading aviation-related instruction, research, and outreach. </a:t>
            </a:r>
            <a:r>
              <a:rPr lang="en-US" sz="1900" dirty="0"/>
              <a:t> </a:t>
            </a:r>
            <a:r>
              <a:rPr lang="en-US" sz="1900" dirty="0" smtClean="0"/>
              <a:t>The proposed program will be an elevation of a current option within AU’s existing BS in Business Administration and Management.  Elevating the Professional </a:t>
            </a:r>
            <a:r>
              <a:rPr lang="en-US" sz="1900" dirty="0"/>
              <a:t>F</a:t>
            </a:r>
            <a:r>
              <a:rPr lang="en-US" sz="1900" dirty="0" smtClean="0"/>
              <a:t>light option to program status will allow students to receive additional coursework in professional flight education.</a:t>
            </a:r>
          </a:p>
          <a:p>
            <a:pPr marL="914400" indent="-452438">
              <a:spcAft>
                <a:spcPts val="600"/>
              </a:spcAft>
            </a:pPr>
            <a:r>
              <a:rPr lang="en-US" sz="2000" dirty="0" smtClean="0"/>
              <a:t>The program will better prepare students to meet the needs of industry and allow them to enter the workforce sooner by earning a Restricted Airline Transport Pilot license with 1,000 flight hours.</a:t>
            </a:r>
          </a:p>
          <a:p>
            <a:pPr marL="914400" indent="-452438">
              <a:spcAft>
                <a:spcPts val="600"/>
              </a:spcAft>
            </a:pPr>
            <a:r>
              <a:rPr lang="en-US" sz="2100" dirty="0"/>
              <a:t>External funding provided for the new facility will be applied to the proposed program and the following Aviation Management program.  </a:t>
            </a:r>
          </a:p>
          <a:p>
            <a:pPr marL="461962" indent="0">
              <a:spcAft>
                <a:spcPts val="600"/>
              </a:spcAft>
              <a:buNone/>
            </a:pPr>
            <a:endParaRPr lang="en-US" sz="2000" dirty="0"/>
          </a:p>
          <a:p>
            <a:pPr marL="461962" indent="0">
              <a:spcAft>
                <a:spcPts val="600"/>
              </a:spcAft>
              <a:buNone/>
            </a:pPr>
            <a:r>
              <a:rPr lang="en-US" sz="2000" dirty="0"/>
              <a:t> </a:t>
            </a:r>
            <a:r>
              <a:rPr lang="en-US" sz="2000" dirty="0" smtClean="0"/>
              <a:t/>
            </a:r>
            <a:br>
              <a:rPr lang="en-US" sz="2000" dirty="0" smtClean="0"/>
            </a:br>
            <a:endParaRPr lang="en-US" sz="200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2928" y="9603"/>
            <a:ext cx="1935582" cy="1762047"/>
          </a:xfrm>
          <a:prstGeom prst="rect">
            <a:avLst/>
          </a:prstGeom>
        </p:spPr>
      </p:pic>
      <p:pic>
        <p:nvPicPr>
          <p:cNvPr id="4098" name="Picture 2" descr="thNIJUVA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450" y="5478364"/>
            <a:ext cx="2286000" cy="13796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2104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74638"/>
            <a:ext cx="8401050" cy="1325562"/>
          </a:xfrm>
        </p:spPr>
        <p:txBody>
          <a:bodyPr>
            <a:normAutofit fontScale="90000"/>
          </a:bodyPr>
          <a:lstStyle/>
          <a:p>
            <a:pPr algn="l"/>
            <a:r>
              <a:rPr lang="en-US" sz="4000" b="1" dirty="0" smtClean="0">
                <a:solidFill>
                  <a:srgbClr val="FF0000"/>
                </a:solidFill>
              </a:rPr>
              <a:t>Auburn University</a:t>
            </a:r>
            <a:r>
              <a:rPr lang="en-US" sz="4000" dirty="0" smtClean="0">
                <a:solidFill>
                  <a:srgbClr val="FF0000"/>
                </a:solidFill>
              </a:rPr>
              <a:t/>
            </a:r>
            <a:br>
              <a:rPr lang="en-US" sz="4000" dirty="0" smtClean="0">
                <a:solidFill>
                  <a:srgbClr val="FF0000"/>
                </a:solidFill>
              </a:rPr>
            </a:br>
            <a:r>
              <a:rPr lang="en-US" sz="2700" dirty="0" smtClean="0">
                <a:solidFill>
                  <a:srgbClr val="0070C0"/>
                </a:solidFill>
              </a:rPr>
              <a:t>2.  Bachelor of Science in Aviation Management</a:t>
            </a:r>
            <a:br>
              <a:rPr lang="en-US" sz="2700" dirty="0" smtClean="0">
                <a:solidFill>
                  <a:srgbClr val="0070C0"/>
                </a:solidFill>
              </a:rPr>
            </a:br>
            <a:r>
              <a:rPr lang="en-US" sz="2700" dirty="0" smtClean="0">
                <a:solidFill>
                  <a:srgbClr val="0070C0"/>
                </a:solidFill>
              </a:rPr>
              <a:t>     (CIP 49.0104)</a:t>
            </a:r>
            <a:endParaRPr lang="en-US" sz="2700" dirty="0">
              <a:solidFill>
                <a:srgbClr val="0070C0"/>
              </a:solidFill>
            </a:endParaRPr>
          </a:p>
        </p:txBody>
      </p:sp>
      <p:sp>
        <p:nvSpPr>
          <p:cNvPr id="3" name="Content Placeholder 2"/>
          <p:cNvSpPr>
            <a:spLocks noGrp="1"/>
          </p:cNvSpPr>
          <p:nvPr>
            <p:ph idx="1"/>
          </p:nvPr>
        </p:nvSpPr>
        <p:spPr/>
        <p:txBody>
          <a:bodyPr>
            <a:normAutofit lnSpcReduction="10000"/>
          </a:bodyPr>
          <a:lstStyle/>
          <a:p>
            <a:pPr marL="0" indent="0">
              <a:buNone/>
            </a:pPr>
            <a:endParaRPr lang="en-US" sz="1900" dirty="0" smtClean="0"/>
          </a:p>
          <a:p>
            <a:r>
              <a:rPr lang="en-US" sz="1900" dirty="0" smtClean="0"/>
              <a:t>Elevating the current Aviation Management option to program status will implement a new aviation core curriculum with a more robust aviation course portfolio that will open new aviation instruction, research, and outreach opportunities.  </a:t>
            </a:r>
          </a:p>
          <a:p>
            <a:endParaRPr lang="en-US" sz="1900" dirty="0"/>
          </a:p>
          <a:p>
            <a:r>
              <a:rPr lang="en-US" sz="1900" dirty="0"/>
              <a:t>AU will be the only four-year institution that offers a degree in Aviation Management in the state</a:t>
            </a:r>
            <a:endParaRPr lang="en-US" sz="1900" dirty="0" smtClean="0"/>
          </a:p>
          <a:p>
            <a:pPr marL="0" indent="0">
              <a:buNone/>
            </a:pPr>
            <a:endParaRPr lang="en-US" sz="1900" dirty="0" smtClean="0"/>
          </a:p>
          <a:p>
            <a:r>
              <a:rPr lang="en-US" sz="1900" dirty="0" smtClean="0"/>
              <a:t>Students will possess a broad knowledge of aviation industry issues ranging from airline operations to corporate aviation to airport management.</a:t>
            </a:r>
          </a:p>
          <a:p>
            <a:endParaRPr lang="en-US" sz="1900" dirty="0" smtClean="0"/>
          </a:p>
          <a:p>
            <a:r>
              <a:rPr lang="en-US" sz="1900" dirty="0" smtClean="0"/>
              <a:t>Construction of the Airport Aviation Education Facility will begin this summer. The building will house classrooms, a flight simulator lab, debriefing rooms,  flight dispatch and departmental spaces.  </a:t>
            </a:r>
            <a:endParaRPr lang="en-US" sz="19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2" descr="thNIJUVA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5926746"/>
            <a:ext cx="1543050" cy="9312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2928" y="9603"/>
            <a:ext cx="1935582" cy="1762047"/>
          </a:xfrm>
          <a:prstGeom prst="rect">
            <a:avLst/>
          </a:prstGeom>
        </p:spPr>
      </p:pic>
    </p:spTree>
    <p:extLst>
      <p:ext uri="{BB962C8B-B14F-4D97-AF65-F5344CB8AC3E}">
        <p14:creationId xmlns:p14="http://schemas.microsoft.com/office/powerpoint/2010/main" val="3430080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29836" y="701911"/>
            <a:ext cx="8915400"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Auburn University</a:t>
            </a:r>
          </a:p>
          <a:p>
            <a:pPr lvl="0">
              <a:spcBef>
                <a:spcPct val="20000"/>
              </a:spcBef>
              <a:spcAft>
                <a:spcPts val="600"/>
              </a:spcAft>
              <a:tabLst>
                <a:tab pos="457200" algn="l"/>
              </a:tabLst>
            </a:pPr>
            <a:r>
              <a:rPr lang="en-US" sz="2000" dirty="0" smtClean="0">
                <a:solidFill>
                  <a:srgbClr val="0070C0"/>
                </a:solidFill>
              </a:rPr>
              <a:t>3. Master </a:t>
            </a:r>
            <a:r>
              <a:rPr lang="en-US" sz="2000" dirty="0">
                <a:solidFill>
                  <a:srgbClr val="0070C0"/>
                </a:solidFill>
              </a:rPr>
              <a:t>of Science in Architecture (CIP 04.0201)</a:t>
            </a:r>
            <a:endParaRPr kumimoji="0" lang="en-US" sz="2000" b="0" i="0" u="none" strike="noStrike" kern="1200" cap="none" spc="0" normalizeH="0" baseline="0" noProof="0" dirty="0" smtClean="0">
              <a:ln>
                <a:noFill/>
              </a:ln>
              <a:solidFill>
                <a:srgbClr val="0070C0"/>
              </a:solidFill>
              <a:effectLst/>
              <a:uLnTx/>
              <a:uFillTx/>
              <a:latin typeface="Calibri"/>
            </a:endParaRPr>
          </a:p>
          <a:p>
            <a:pPr marL="914400" lvl="0" indent="-452438">
              <a:spcAft>
                <a:spcPts val="600"/>
              </a:spcAft>
              <a:buFont typeface="Arial" panose="020B0604020202020204" pitchFamily="34" charset="0"/>
              <a:buChar char="•"/>
            </a:pPr>
            <a:r>
              <a:rPr lang="en-US" sz="2000" dirty="0" smtClean="0">
                <a:solidFill>
                  <a:prstClr val="black"/>
                </a:solidFill>
              </a:rPr>
              <a:t>The </a:t>
            </a:r>
            <a:r>
              <a:rPr lang="en-US" sz="2000" dirty="0">
                <a:solidFill>
                  <a:prstClr val="black"/>
                </a:solidFill>
              </a:rPr>
              <a:t>Master of Science in Architecture program with an option in Public Interest Design is a post-professional degree that will be offered to graduates of professional degree programs in </a:t>
            </a:r>
            <a:r>
              <a:rPr lang="en-US" sz="2000" dirty="0" smtClean="0">
                <a:solidFill>
                  <a:prstClr val="black"/>
                </a:solidFill>
              </a:rPr>
              <a:t>architecture.</a:t>
            </a:r>
          </a:p>
          <a:p>
            <a:pPr marL="914400" lvl="0" indent="-452438">
              <a:spcAft>
                <a:spcPts val="600"/>
              </a:spcAft>
              <a:buFont typeface="Arial" panose="020B0604020202020204" pitchFamily="34" charset="0"/>
              <a:buChar char="•"/>
            </a:pPr>
            <a:r>
              <a:rPr lang="en-US" sz="2000" dirty="0">
                <a:solidFill>
                  <a:prstClr val="black"/>
                </a:solidFill>
              </a:rPr>
              <a:t>The program will address issues of architectural design and innovation leadership in the realm of public interest and community service, design tectonics, architectural project documentation and </a:t>
            </a:r>
            <a:r>
              <a:rPr lang="en-US" sz="2000" dirty="0" smtClean="0">
                <a:solidFill>
                  <a:prstClr val="black"/>
                </a:solidFill>
              </a:rPr>
              <a:t>dissemination. Graduates </a:t>
            </a:r>
            <a:r>
              <a:rPr lang="en-US" sz="2000" dirty="0">
                <a:solidFill>
                  <a:prstClr val="black"/>
                </a:solidFill>
              </a:rPr>
              <a:t>of the proposed program will be prepared to pursue professional opportunities in private practice, the public sector and academia in a number of fields related to architectural practice. </a:t>
            </a:r>
            <a:endParaRPr lang="en-US" sz="2000" dirty="0" smtClean="0">
              <a:solidFill>
                <a:prstClr val="black"/>
              </a:solidFill>
            </a:endParaRPr>
          </a:p>
          <a:p>
            <a:pPr marL="914400" lvl="0" indent="-452438">
              <a:spcAft>
                <a:spcPts val="600"/>
              </a:spcAft>
              <a:buFont typeface="Arial" panose="020B0604020202020204" pitchFamily="34" charset="0"/>
              <a:buChar char="•"/>
            </a:pPr>
            <a:r>
              <a:rPr lang="en-US" sz="2000" dirty="0">
                <a:solidFill>
                  <a:prstClr val="black"/>
                </a:solidFill>
              </a:rPr>
              <a:t>According to the Bureau of Labor Statistics, the employment of architects is </a:t>
            </a:r>
            <a:r>
              <a:rPr lang="en-US" sz="2000" dirty="0" smtClean="0">
                <a:solidFill>
                  <a:prstClr val="black"/>
                </a:solidFill>
              </a:rPr>
              <a:t>projected </a:t>
            </a:r>
            <a:r>
              <a:rPr lang="en-US" sz="2000" dirty="0">
                <a:solidFill>
                  <a:prstClr val="black"/>
                </a:solidFill>
              </a:rPr>
              <a:t>to grow 7 percent from 2014-2024</a:t>
            </a:r>
            <a:r>
              <a:rPr lang="en-US" sz="2000" dirty="0" smtClean="0">
                <a:solidFill>
                  <a:prstClr val="black"/>
                </a:solidFill>
              </a:rPr>
              <a:t>.</a:t>
            </a:r>
          </a:p>
          <a:p>
            <a:pPr marL="914400" lvl="0" indent="-452438">
              <a:spcAft>
                <a:spcPts val="600"/>
              </a:spcAft>
              <a:buFont typeface="Arial" panose="020B0604020202020204" pitchFamily="34" charset="0"/>
              <a:buChar char="•"/>
            </a:pPr>
            <a:r>
              <a:rPr lang="en-US" sz="2000" dirty="0">
                <a:solidFill>
                  <a:prstClr val="black"/>
                </a:solidFill>
              </a:rPr>
              <a:t>Other than AU, no Alabama public institutions currently </a:t>
            </a:r>
            <a:r>
              <a:rPr lang="en-US" sz="2000" dirty="0" smtClean="0">
                <a:solidFill>
                  <a:prstClr val="black"/>
                </a:solidFill>
              </a:rPr>
              <a:t>have </a:t>
            </a:r>
            <a:r>
              <a:rPr lang="en-US" sz="2000" dirty="0">
                <a:solidFill>
                  <a:prstClr val="black"/>
                </a:solidFill>
              </a:rPr>
              <a:t>a program at any level within CIP Code 04.0201.</a:t>
            </a:r>
            <a:endParaRPr kumimoji="0" lang="en-US" sz="2000" b="0" i="0" u="none" strike="noStrike" kern="1200" cap="none" spc="0" normalizeH="0" baseline="0" noProof="0" dirty="0">
              <a:ln>
                <a:noFill/>
              </a:ln>
              <a:solidFill>
                <a:prstClr val="black"/>
              </a:solidFill>
              <a:effectLst/>
              <a:uLnTx/>
              <a:uFillTx/>
              <a:latin typeface="Calibri"/>
            </a:endParaRPr>
          </a:p>
        </p:txBody>
      </p:sp>
      <p:pic>
        <p:nvPicPr>
          <p:cNvPr id="5" name="Picture 4"/>
          <p:cNvPicPr>
            <a:picLocks noChangeAspect="1"/>
          </p:cNvPicPr>
          <p:nvPr/>
        </p:nvPicPr>
        <p:blipFill>
          <a:blip r:embed="rId2"/>
          <a:stretch>
            <a:fillRect/>
          </a:stretch>
        </p:blipFill>
        <p:spPr>
          <a:xfrm>
            <a:off x="5372100" y="5649128"/>
            <a:ext cx="1714500" cy="1190626"/>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t>104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2928" y="9603"/>
            <a:ext cx="1935582" cy="1762047"/>
          </a:xfrm>
          <a:prstGeom prst="rect">
            <a:avLst/>
          </a:prstGeom>
        </p:spPr>
      </p:pic>
    </p:spTree>
    <p:extLst>
      <p:ext uri="{BB962C8B-B14F-4D97-AF65-F5344CB8AC3E}">
        <p14:creationId xmlns:p14="http://schemas.microsoft.com/office/powerpoint/2010/main" val="40502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4300" y="457200"/>
            <a:ext cx="891540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Auburn University</a:t>
            </a:r>
          </a:p>
          <a:p>
            <a:pPr marL="274320" lvl="0" indent="-457200">
              <a:spcBef>
                <a:spcPct val="20000"/>
              </a:spcBef>
              <a:spcAft>
                <a:spcPts val="600"/>
              </a:spcAft>
              <a:tabLst>
                <a:tab pos="457200" algn="l"/>
              </a:tabLst>
            </a:pPr>
            <a:r>
              <a:rPr lang="en-US" sz="2000" dirty="0" smtClean="0">
                <a:solidFill>
                  <a:srgbClr val="0070C0"/>
                </a:solidFill>
              </a:rPr>
              <a:t>4. Establishment </a:t>
            </a:r>
            <a:r>
              <a:rPr lang="en-US" sz="2000" dirty="0">
                <a:solidFill>
                  <a:srgbClr val="0070C0"/>
                </a:solidFill>
              </a:rPr>
              <a:t>of the Department of Aviation Within The </a:t>
            </a:r>
            <a:r>
              <a:rPr lang="en-US" sz="2000" dirty="0" smtClean="0">
                <a:solidFill>
                  <a:srgbClr val="0070C0"/>
                </a:solidFill>
              </a:rPr>
              <a:t>                                                     University College</a:t>
            </a:r>
          </a:p>
          <a:p>
            <a:pPr marL="914400" lvl="0" indent="-452438">
              <a:spcAft>
                <a:spcPts val="600"/>
              </a:spcAft>
              <a:buFont typeface="Arial" panose="020B0604020202020204" pitchFamily="34" charset="0"/>
              <a:buChar char="•"/>
            </a:pPr>
            <a:r>
              <a:rPr lang="en-US" sz="2000" dirty="0">
                <a:solidFill>
                  <a:prstClr val="black"/>
                </a:solidFill>
              </a:rPr>
              <a:t>At its February 3, 2017 meeting, Auburn University's Board of Trustees approved the creation of the new department. The University plans to implement this change effective Fall 2017. </a:t>
            </a:r>
            <a:endParaRPr lang="en-US" sz="2000" dirty="0" smtClean="0">
              <a:solidFill>
                <a:prstClr val="black"/>
              </a:solidFill>
            </a:endParaRPr>
          </a:p>
          <a:p>
            <a:pPr marL="914400" lvl="0" indent="-452438">
              <a:spcAft>
                <a:spcPts val="600"/>
              </a:spcAft>
              <a:buFont typeface="Arial" panose="020B0604020202020204" pitchFamily="34" charset="0"/>
              <a:buChar char="•"/>
            </a:pPr>
            <a:r>
              <a:rPr lang="en-US" sz="2000" dirty="0">
                <a:solidFill>
                  <a:prstClr val="black"/>
                </a:solidFill>
              </a:rPr>
              <a:t>The Department will house two baccalaureate degrees, the BS in Aviation Management and the BS in Professional Flight. </a:t>
            </a:r>
            <a:endParaRPr lang="en-US" sz="2000" dirty="0" smtClean="0">
              <a:solidFill>
                <a:prstClr val="black"/>
              </a:solidFill>
            </a:endParaRPr>
          </a:p>
          <a:p>
            <a:pPr marL="914400" lvl="0" indent="-452438">
              <a:spcAft>
                <a:spcPts val="600"/>
              </a:spcAft>
              <a:buFont typeface="Arial" panose="020B0604020202020204" pitchFamily="34" charset="0"/>
              <a:buChar char="•"/>
            </a:pPr>
            <a:r>
              <a:rPr lang="en-US" sz="2000" dirty="0">
                <a:solidFill>
                  <a:prstClr val="black"/>
                </a:solidFill>
              </a:rPr>
              <a:t>Future plans for the Department include the creation of additional academic programs, including certificates in Unmanned Aircraft Systems and a graduate degree in aviation. </a:t>
            </a:r>
            <a:endParaRPr lang="en-US" sz="2000" dirty="0" smtClean="0">
              <a:solidFill>
                <a:prstClr val="black"/>
              </a:solidFill>
            </a:endParaRPr>
          </a:p>
          <a:p>
            <a:pPr marL="914400" lvl="0" indent="-452438">
              <a:spcAft>
                <a:spcPts val="600"/>
              </a:spcAft>
              <a:buFont typeface="Arial" panose="020B0604020202020204" pitchFamily="34" charset="0"/>
              <a:buChar char="•"/>
            </a:pPr>
            <a:r>
              <a:rPr lang="en-US" sz="2000" dirty="0">
                <a:solidFill>
                  <a:prstClr val="black"/>
                </a:solidFill>
              </a:rPr>
              <a:t>Both the BS in Professional Flight, and the BS in Aviation Management are professional programs with accreditation provided by the Aviation Accreditation Board International (AABI). </a:t>
            </a:r>
            <a:endParaRPr kumimoji="0" lang="en-US" sz="2000" b="0" i="0" u="none" strike="noStrike" kern="1200" cap="none" spc="0" normalizeH="0" baseline="0" noProof="0" dirty="0">
              <a:ln>
                <a:noFill/>
              </a:ln>
              <a:solidFill>
                <a:prstClr val="black"/>
              </a:solidFill>
              <a:effectLst/>
              <a:uLnTx/>
              <a:uFillTx/>
              <a:latin typeface="Calibri"/>
            </a:endParaRPr>
          </a:p>
        </p:txBody>
      </p:sp>
      <p:sp>
        <p:nvSpPr>
          <p:cNvPr id="2" name="Slide Number Placeholder 1"/>
          <p:cNvSpPr>
            <a:spLocks noGrp="1"/>
          </p:cNvSpPr>
          <p:nvPr>
            <p:ph type="sldNum" sz="quarter" idx="12"/>
          </p:nvPr>
        </p:nvSpPr>
        <p:spPr>
          <a:xfrm>
            <a:off x="6581313" y="640080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2928" y="9603"/>
            <a:ext cx="1935582" cy="1762047"/>
          </a:xfrm>
          <a:prstGeom prst="rect">
            <a:avLst/>
          </a:prstGeom>
        </p:spPr>
      </p:pic>
    </p:spTree>
    <p:extLst>
      <p:ext uri="{BB962C8B-B14F-4D97-AF65-F5344CB8AC3E}">
        <p14:creationId xmlns:p14="http://schemas.microsoft.com/office/powerpoint/2010/main" val="2665968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71450" y="764024"/>
            <a:ext cx="8915400"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Auburn University at Montgomery</a:t>
            </a:r>
          </a:p>
          <a:p>
            <a:pPr marL="282575" lvl="0" indent="-282575">
              <a:spcBef>
                <a:spcPct val="20000"/>
              </a:spcBef>
              <a:spcAft>
                <a:spcPts val="600"/>
              </a:spcAft>
              <a:buFont typeface="+mj-lt"/>
              <a:buAutoNum type="arabicPeriod"/>
              <a:tabLst>
                <a:tab pos="457200" algn="l"/>
              </a:tabLst>
            </a:pPr>
            <a:r>
              <a:rPr lang="en-US" sz="2000" dirty="0">
                <a:solidFill>
                  <a:srgbClr val="0070C0"/>
                </a:solidFill>
              </a:rPr>
              <a:t>Tabled Request to Amend Post-Implementation Conditions: </a:t>
            </a:r>
            <a:r>
              <a:rPr lang="en-US" sz="2000" dirty="0" smtClean="0">
                <a:solidFill>
                  <a:srgbClr val="0070C0"/>
                </a:solidFill>
              </a:rPr>
              <a:t>Master </a:t>
            </a:r>
            <a:r>
              <a:rPr lang="en-US" sz="2000" dirty="0">
                <a:solidFill>
                  <a:srgbClr val="0070C0"/>
                </a:solidFill>
              </a:rPr>
              <a:t>of Science in </a:t>
            </a:r>
            <a:r>
              <a:rPr lang="en-US" sz="2000" dirty="0" err="1">
                <a:solidFill>
                  <a:srgbClr val="0070C0"/>
                </a:solidFill>
              </a:rPr>
              <a:t>Cybersystems</a:t>
            </a:r>
            <a:r>
              <a:rPr lang="en-US" sz="2000" dirty="0">
                <a:solidFill>
                  <a:srgbClr val="0070C0"/>
                </a:solidFill>
              </a:rPr>
              <a:t> and Information Security </a:t>
            </a:r>
            <a:r>
              <a:rPr lang="en-US" sz="2000" dirty="0" smtClean="0">
                <a:solidFill>
                  <a:srgbClr val="0070C0"/>
                </a:solidFill>
              </a:rPr>
              <a:t>(</a:t>
            </a:r>
            <a:r>
              <a:rPr lang="en-US" sz="2000" dirty="0">
                <a:solidFill>
                  <a:srgbClr val="0070C0"/>
                </a:solidFill>
              </a:rPr>
              <a:t>CIP 11.1003) </a:t>
            </a:r>
            <a:endParaRPr lang="en-US" sz="2000" dirty="0" smtClean="0">
              <a:solidFill>
                <a:srgbClr val="0070C0"/>
              </a:solidFill>
            </a:endParaRPr>
          </a:p>
          <a:p>
            <a:pPr marL="914400" lvl="0" indent="-452438">
              <a:spcAft>
                <a:spcPts val="600"/>
              </a:spcAft>
              <a:buFont typeface="Arial" panose="020B0604020202020204" pitchFamily="34" charset="0"/>
              <a:buChar char="•"/>
            </a:pPr>
            <a:r>
              <a:rPr lang="en-US" sz="2000" dirty="0">
                <a:solidFill>
                  <a:prstClr val="black"/>
                </a:solidFill>
              </a:rPr>
              <a:t>The program did not meet post-implementation conditions for graduates or new enrollees. The conditions were met for employment, and the submission of an overall assessment of the program. </a:t>
            </a:r>
            <a:endParaRPr lang="en-US" sz="2000" dirty="0" smtClean="0">
              <a:solidFill>
                <a:prstClr val="black"/>
              </a:solidFill>
            </a:endParaRPr>
          </a:p>
          <a:p>
            <a:pPr marL="914400" lvl="0" indent="-452438">
              <a:spcAft>
                <a:spcPts val="600"/>
              </a:spcAft>
              <a:buFont typeface="Arial" panose="020B0604020202020204" pitchFamily="34" charset="0"/>
              <a:buChar char="•"/>
            </a:pPr>
            <a:r>
              <a:rPr lang="en-US" sz="2000" dirty="0">
                <a:solidFill>
                  <a:prstClr val="black"/>
                </a:solidFill>
              </a:rPr>
              <a:t>At the </a:t>
            </a:r>
            <a:r>
              <a:rPr lang="en-US" sz="2000" dirty="0" smtClean="0">
                <a:solidFill>
                  <a:prstClr val="black"/>
                </a:solidFill>
              </a:rPr>
              <a:t>March </a:t>
            </a:r>
            <a:r>
              <a:rPr lang="en-US" sz="2000" dirty="0">
                <a:solidFill>
                  <a:prstClr val="black"/>
                </a:solidFill>
              </a:rPr>
              <a:t>10, 2017 Commission </a:t>
            </a:r>
            <a:r>
              <a:rPr lang="en-US" sz="2000" dirty="0" smtClean="0">
                <a:solidFill>
                  <a:prstClr val="black"/>
                </a:solidFill>
              </a:rPr>
              <a:t>meeting AUM provided reasons for not meeting these conditions.</a:t>
            </a:r>
          </a:p>
          <a:p>
            <a:pPr marL="914400" lvl="0" indent="-452438">
              <a:spcAft>
                <a:spcPts val="600"/>
              </a:spcAft>
              <a:buFont typeface="Arial" panose="020B0604020202020204" pitchFamily="34" charset="0"/>
              <a:buChar char="•"/>
            </a:pPr>
            <a:r>
              <a:rPr lang="en-US" sz="2000" dirty="0" smtClean="0">
                <a:solidFill>
                  <a:prstClr val="black"/>
                </a:solidFill>
              </a:rPr>
              <a:t>Since that meeting, AUM has provided additional </a:t>
            </a:r>
            <a:r>
              <a:rPr lang="en-US" sz="2000" dirty="0">
                <a:solidFill>
                  <a:prstClr val="black"/>
                </a:solidFill>
              </a:rPr>
              <a:t>information supportive of the tabled request for the Commissioners’ </a:t>
            </a:r>
            <a:r>
              <a:rPr lang="en-US" sz="2000" dirty="0" smtClean="0">
                <a:solidFill>
                  <a:prstClr val="black"/>
                </a:solidFill>
              </a:rPr>
              <a:t>consideration.</a:t>
            </a:r>
          </a:p>
          <a:p>
            <a:pPr marL="914400" lvl="0" indent="-452438">
              <a:spcAft>
                <a:spcPts val="600"/>
              </a:spcAft>
              <a:buFont typeface="Arial" panose="020B0604020202020204" pitchFamily="34" charset="0"/>
              <a:buChar char="•"/>
            </a:pPr>
            <a:r>
              <a:rPr lang="en-US" sz="2000" dirty="0">
                <a:solidFill>
                  <a:prstClr val="black"/>
                </a:solidFill>
              </a:rPr>
              <a:t>Chancellor Stockton </a:t>
            </a:r>
            <a:r>
              <a:rPr lang="en-US" sz="2000" dirty="0" smtClean="0">
                <a:solidFill>
                  <a:prstClr val="black"/>
                </a:solidFill>
              </a:rPr>
              <a:t>and </a:t>
            </a:r>
            <a:r>
              <a:rPr lang="en-US" sz="2000" dirty="0">
                <a:solidFill>
                  <a:prstClr val="black"/>
                </a:solidFill>
              </a:rPr>
              <a:t>Provost and Senior Vice Chancellor Varma </a:t>
            </a:r>
            <a:r>
              <a:rPr lang="en-US" sz="2000" dirty="0" smtClean="0">
                <a:solidFill>
                  <a:prstClr val="black"/>
                </a:solidFill>
              </a:rPr>
              <a:t>  </a:t>
            </a:r>
            <a:r>
              <a:rPr lang="en-US" sz="2000" dirty="0">
                <a:solidFill>
                  <a:prstClr val="black"/>
                </a:solidFill>
              </a:rPr>
              <a:t>	    reaffirmed AUM’s strong commitment to meeting the </a:t>
            </a:r>
            <a:r>
              <a:rPr lang="en-US" sz="2000" dirty="0" smtClean="0">
                <a:solidFill>
                  <a:prstClr val="black"/>
                </a:solidFill>
              </a:rPr>
              <a:t>post-implementation </a:t>
            </a:r>
            <a:r>
              <a:rPr lang="en-US" sz="2000" dirty="0">
                <a:solidFill>
                  <a:prstClr val="black"/>
                </a:solidFill>
              </a:rPr>
              <a:t>conditions</a:t>
            </a:r>
            <a:r>
              <a:rPr lang="en-US" sz="2000" dirty="0" smtClean="0">
                <a:solidFill>
                  <a:prstClr val="black"/>
                </a:solidFill>
              </a:rPr>
              <a:t>.</a:t>
            </a:r>
          </a:p>
          <a:p>
            <a:pPr marL="914400" lvl="0" indent="-452438">
              <a:spcAft>
                <a:spcPts val="600"/>
              </a:spcAft>
              <a:buFont typeface="Arial" panose="020B0604020202020204" pitchFamily="34" charset="0"/>
              <a:buChar char="•"/>
            </a:pPr>
            <a:r>
              <a:rPr lang="en-US" sz="2000" dirty="0">
                <a:solidFill>
                  <a:prstClr val="black"/>
                </a:solidFill>
              </a:rPr>
              <a:t>There are new faculty associated with this program</a:t>
            </a:r>
            <a:r>
              <a:rPr lang="en-US" sz="2000" dirty="0" smtClean="0">
                <a:solidFill>
                  <a:prstClr val="black"/>
                </a:solidFill>
              </a:rPr>
              <a:t>.</a:t>
            </a:r>
          </a:p>
          <a:p>
            <a:pPr marL="914400" lvl="0" indent="-452438">
              <a:spcAft>
                <a:spcPts val="600"/>
              </a:spcAft>
              <a:buFont typeface="Arial" panose="020B0604020202020204" pitchFamily="34" charset="0"/>
              <a:buChar char="•"/>
            </a:pPr>
            <a:r>
              <a:rPr lang="en-US" sz="2000" dirty="0">
                <a:solidFill>
                  <a:prstClr val="black"/>
                </a:solidFill>
              </a:rPr>
              <a:t>There will be further </a:t>
            </a:r>
            <a:r>
              <a:rPr lang="en-US" sz="2000" dirty="0" smtClean="0">
                <a:solidFill>
                  <a:prstClr val="black"/>
                </a:solidFill>
              </a:rPr>
              <a:t>programmatic </a:t>
            </a:r>
            <a:r>
              <a:rPr lang="en-US" sz="2000" dirty="0">
                <a:solidFill>
                  <a:prstClr val="black"/>
                </a:solidFill>
              </a:rPr>
              <a:t>redesign </a:t>
            </a:r>
            <a:r>
              <a:rPr lang="en-US" sz="2000" dirty="0" smtClean="0">
                <a:solidFill>
                  <a:prstClr val="black"/>
                </a:solidFill>
              </a:rPr>
              <a:t>and </a:t>
            </a:r>
            <a:r>
              <a:rPr lang="en-US" sz="2000" dirty="0">
                <a:solidFill>
                  <a:prstClr val="black"/>
                </a:solidFill>
              </a:rPr>
              <a:t>the seeking of approval for the development of </a:t>
            </a:r>
            <a:r>
              <a:rPr lang="en-US" sz="2000" dirty="0" smtClean="0">
                <a:solidFill>
                  <a:prstClr val="black"/>
                </a:solidFill>
              </a:rPr>
              <a:t>relevant </a:t>
            </a:r>
            <a:r>
              <a:rPr lang="en-US" sz="2000" dirty="0">
                <a:solidFill>
                  <a:prstClr val="black"/>
                </a:solidFill>
              </a:rPr>
              <a:t>tracks, </a:t>
            </a:r>
            <a:r>
              <a:rPr lang="en-US" sz="2000" dirty="0" smtClean="0">
                <a:solidFill>
                  <a:prstClr val="black"/>
                </a:solidFill>
              </a:rPr>
              <a:t>anticipated </a:t>
            </a:r>
            <a:r>
              <a:rPr lang="en-US" sz="2000" dirty="0">
                <a:solidFill>
                  <a:prstClr val="black"/>
                </a:solidFill>
              </a:rPr>
              <a:t>to increase  </a:t>
            </a:r>
            <a:r>
              <a:rPr lang="en-US" sz="2000" dirty="0" smtClean="0">
                <a:solidFill>
                  <a:prstClr val="black"/>
                </a:solidFill>
              </a:rPr>
              <a:t>   </a:t>
            </a:r>
            <a:r>
              <a:rPr lang="en-US" sz="2000" dirty="0">
                <a:solidFill>
                  <a:prstClr val="black"/>
                </a:solidFill>
              </a:rPr>
              <a:t>enrollments and </a:t>
            </a:r>
            <a:r>
              <a:rPr lang="en-US" sz="2000" dirty="0" smtClean="0">
                <a:solidFill>
                  <a:prstClr val="black"/>
                </a:solidFill>
              </a:rPr>
              <a:t>number </a:t>
            </a:r>
            <a:r>
              <a:rPr lang="en-US" sz="2000" dirty="0">
                <a:solidFill>
                  <a:prstClr val="black"/>
                </a:solidFill>
              </a:rPr>
              <a:t>of completers. </a:t>
            </a:r>
            <a:endParaRPr lang="en-US" sz="2000" dirty="0" smtClean="0">
              <a:solidFill>
                <a:prstClr val="black"/>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7086600" y="100013"/>
            <a:ext cx="1828800" cy="985837"/>
          </a:xfrm>
          <a:prstGeom prst="rect">
            <a:avLst/>
          </a:prstGeom>
        </p:spPr>
      </p:pic>
    </p:spTree>
    <p:extLst>
      <p:ext uri="{BB962C8B-B14F-4D97-AF65-F5344CB8AC3E}">
        <p14:creationId xmlns:p14="http://schemas.microsoft.com/office/powerpoint/2010/main" val="160816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4300" y="920174"/>
            <a:ext cx="8915400"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Auburn University at Montgomery</a:t>
            </a:r>
          </a:p>
          <a:p>
            <a:pPr marL="274320" lvl="0" indent="-274320">
              <a:spcBef>
                <a:spcPct val="20000"/>
              </a:spcBef>
              <a:spcAft>
                <a:spcPts val="600"/>
              </a:spcAft>
              <a:tabLst>
                <a:tab pos="457200" algn="l"/>
              </a:tabLst>
            </a:pPr>
            <a:r>
              <a:rPr lang="en-US" sz="2000" dirty="0" smtClean="0">
                <a:solidFill>
                  <a:srgbClr val="0070C0"/>
                </a:solidFill>
              </a:rPr>
              <a:t>2. Tabled </a:t>
            </a:r>
            <a:r>
              <a:rPr lang="en-US" sz="2000" dirty="0">
                <a:solidFill>
                  <a:srgbClr val="0070C0"/>
                </a:solidFill>
              </a:rPr>
              <a:t>Request to Amend Post-Implementation Conditions: </a:t>
            </a:r>
            <a:r>
              <a:rPr lang="en-US" sz="2000" dirty="0" smtClean="0">
                <a:solidFill>
                  <a:srgbClr val="0070C0"/>
                </a:solidFill>
              </a:rPr>
              <a:t>Master </a:t>
            </a:r>
            <a:r>
              <a:rPr lang="en-US" sz="2000" dirty="0">
                <a:solidFill>
                  <a:srgbClr val="0070C0"/>
                </a:solidFill>
              </a:rPr>
              <a:t>of Science in </a:t>
            </a:r>
            <a:r>
              <a:rPr lang="en-US" sz="2000" dirty="0" smtClean="0">
                <a:solidFill>
                  <a:srgbClr val="0070C0"/>
                </a:solidFill>
              </a:rPr>
              <a:t>  Homeland </a:t>
            </a:r>
            <a:r>
              <a:rPr lang="en-US" sz="2000" dirty="0">
                <a:solidFill>
                  <a:srgbClr val="0070C0"/>
                </a:solidFill>
              </a:rPr>
              <a:t>Security and Emergency Management (CIP 43.0301)  </a:t>
            </a:r>
            <a:endParaRPr lang="en-US" sz="2000" dirty="0" smtClean="0">
              <a:solidFill>
                <a:srgbClr val="0070C0"/>
              </a:solidFill>
            </a:endParaRPr>
          </a:p>
          <a:p>
            <a:pPr marL="914400" lvl="0" indent="-452438">
              <a:spcAft>
                <a:spcPts val="600"/>
              </a:spcAft>
              <a:buFont typeface="Arial" panose="020B0604020202020204" pitchFamily="34" charset="0"/>
              <a:buChar char="•"/>
            </a:pPr>
            <a:r>
              <a:rPr lang="en-US" dirty="0">
                <a:solidFill>
                  <a:prstClr val="black"/>
                </a:solidFill>
              </a:rPr>
              <a:t>The program did not meet post-implementation conditions for </a:t>
            </a:r>
            <a:r>
              <a:rPr lang="en-US" dirty="0" smtClean="0">
                <a:solidFill>
                  <a:prstClr val="black"/>
                </a:solidFill>
              </a:rPr>
              <a:t>graduates. The </a:t>
            </a:r>
            <a:r>
              <a:rPr lang="en-US" dirty="0">
                <a:solidFill>
                  <a:prstClr val="black"/>
                </a:solidFill>
              </a:rPr>
              <a:t>conditions were met for </a:t>
            </a:r>
            <a:r>
              <a:rPr lang="en-US" dirty="0" smtClean="0">
                <a:solidFill>
                  <a:prstClr val="black"/>
                </a:solidFill>
              </a:rPr>
              <a:t>enrollment, employment</a:t>
            </a:r>
            <a:r>
              <a:rPr lang="en-US" dirty="0">
                <a:solidFill>
                  <a:prstClr val="black"/>
                </a:solidFill>
              </a:rPr>
              <a:t>, and the submission of an overall assessment of the program. </a:t>
            </a:r>
            <a:endParaRPr lang="en-US" dirty="0" smtClean="0">
              <a:solidFill>
                <a:prstClr val="black"/>
              </a:solidFill>
            </a:endParaRPr>
          </a:p>
          <a:p>
            <a:pPr marL="914400" lvl="0" indent="-452438">
              <a:spcAft>
                <a:spcPts val="600"/>
              </a:spcAft>
              <a:buFont typeface="Arial" panose="020B0604020202020204" pitchFamily="34" charset="0"/>
              <a:buChar char="•"/>
            </a:pPr>
            <a:r>
              <a:rPr lang="en-US" dirty="0">
                <a:solidFill>
                  <a:prstClr val="black"/>
                </a:solidFill>
              </a:rPr>
              <a:t>At the </a:t>
            </a:r>
            <a:r>
              <a:rPr lang="en-US" dirty="0" smtClean="0">
                <a:solidFill>
                  <a:prstClr val="black"/>
                </a:solidFill>
              </a:rPr>
              <a:t>March </a:t>
            </a:r>
            <a:r>
              <a:rPr lang="en-US" dirty="0">
                <a:solidFill>
                  <a:prstClr val="black"/>
                </a:solidFill>
              </a:rPr>
              <a:t>10, 2017 Commission </a:t>
            </a:r>
            <a:r>
              <a:rPr lang="en-US" dirty="0" smtClean="0">
                <a:solidFill>
                  <a:prstClr val="black"/>
                </a:solidFill>
              </a:rPr>
              <a:t>meeting AUM provided reasons for not meeting these conditions.</a:t>
            </a:r>
          </a:p>
          <a:p>
            <a:pPr marL="914400" lvl="0" indent="-452438">
              <a:spcAft>
                <a:spcPts val="600"/>
              </a:spcAft>
              <a:buFont typeface="Arial" panose="020B0604020202020204" pitchFamily="34" charset="0"/>
              <a:buChar char="•"/>
            </a:pPr>
            <a:r>
              <a:rPr lang="en-US" dirty="0" smtClean="0">
                <a:solidFill>
                  <a:prstClr val="black"/>
                </a:solidFill>
              </a:rPr>
              <a:t>Since that meeting, AUM has provided additional </a:t>
            </a:r>
            <a:r>
              <a:rPr lang="en-US" dirty="0">
                <a:solidFill>
                  <a:prstClr val="black"/>
                </a:solidFill>
              </a:rPr>
              <a:t>information supportive of the tabled request for the Commissioners’ </a:t>
            </a:r>
            <a:r>
              <a:rPr lang="en-US" dirty="0" smtClean="0">
                <a:solidFill>
                  <a:prstClr val="black"/>
                </a:solidFill>
              </a:rPr>
              <a:t>consideration.</a:t>
            </a:r>
          </a:p>
          <a:p>
            <a:pPr marL="914400" lvl="0" indent="-452438">
              <a:spcAft>
                <a:spcPts val="600"/>
              </a:spcAft>
              <a:buFont typeface="Arial" panose="020B0604020202020204" pitchFamily="34" charset="0"/>
              <a:buChar char="•"/>
            </a:pPr>
            <a:r>
              <a:rPr lang="en-US" dirty="0">
                <a:solidFill>
                  <a:prstClr val="black"/>
                </a:solidFill>
              </a:rPr>
              <a:t>Chancellor Stockton </a:t>
            </a:r>
            <a:r>
              <a:rPr lang="en-US" dirty="0" smtClean="0">
                <a:solidFill>
                  <a:prstClr val="black"/>
                </a:solidFill>
              </a:rPr>
              <a:t>and </a:t>
            </a:r>
            <a:r>
              <a:rPr lang="en-US" dirty="0">
                <a:solidFill>
                  <a:prstClr val="black"/>
                </a:solidFill>
              </a:rPr>
              <a:t>Provost and Senior Vice Chancellor Varma </a:t>
            </a:r>
            <a:r>
              <a:rPr lang="en-US" dirty="0" smtClean="0">
                <a:solidFill>
                  <a:prstClr val="black"/>
                </a:solidFill>
              </a:rPr>
              <a:t>reaffirmed </a:t>
            </a:r>
            <a:r>
              <a:rPr lang="en-US" dirty="0">
                <a:solidFill>
                  <a:prstClr val="black"/>
                </a:solidFill>
              </a:rPr>
              <a:t>AUM’s strong commitment to meeting the </a:t>
            </a:r>
            <a:r>
              <a:rPr lang="en-US" dirty="0" smtClean="0">
                <a:solidFill>
                  <a:prstClr val="black"/>
                </a:solidFill>
              </a:rPr>
              <a:t>post-implementation condition.</a:t>
            </a:r>
          </a:p>
          <a:p>
            <a:pPr marL="914400" lvl="0" indent="-452438">
              <a:spcAft>
                <a:spcPts val="600"/>
              </a:spcAft>
              <a:buFont typeface="Arial" panose="020B0604020202020204" pitchFamily="34" charset="0"/>
              <a:buChar char="•"/>
            </a:pPr>
            <a:r>
              <a:rPr lang="en-US" dirty="0">
                <a:solidFill>
                  <a:prstClr val="black"/>
                </a:solidFill>
              </a:rPr>
              <a:t>Further marketing efforts are planned </a:t>
            </a:r>
            <a:r>
              <a:rPr lang="en-US" dirty="0" smtClean="0">
                <a:solidFill>
                  <a:prstClr val="black"/>
                </a:solidFill>
              </a:rPr>
              <a:t>including </a:t>
            </a:r>
            <a:r>
              <a:rPr lang="en-US" dirty="0">
                <a:solidFill>
                  <a:prstClr val="black"/>
                </a:solidFill>
              </a:rPr>
              <a:t>further considerations for uniformed </a:t>
            </a:r>
            <a:r>
              <a:rPr lang="en-US" dirty="0" smtClean="0">
                <a:solidFill>
                  <a:prstClr val="black"/>
                </a:solidFill>
              </a:rPr>
              <a:t>individuals </a:t>
            </a:r>
            <a:r>
              <a:rPr lang="en-US" dirty="0">
                <a:solidFill>
                  <a:prstClr val="black"/>
                </a:solidFill>
              </a:rPr>
              <a:t>and the provision of scholarships. </a:t>
            </a:r>
            <a:endParaRPr lang="en-US" dirty="0" smtClean="0">
              <a:solidFill>
                <a:prstClr val="black"/>
              </a:solidFill>
            </a:endParaRPr>
          </a:p>
          <a:p>
            <a:pPr marL="914400" lvl="0" indent="-452438">
              <a:spcAft>
                <a:spcPts val="600"/>
              </a:spcAft>
              <a:buFont typeface="Arial" panose="020B0604020202020204" pitchFamily="34" charset="0"/>
              <a:buChar char="•"/>
            </a:pPr>
            <a:r>
              <a:rPr lang="en-US" dirty="0">
                <a:solidFill>
                  <a:prstClr val="black"/>
                </a:solidFill>
              </a:rPr>
              <a:t>AUM is the only master’s level program in the </a:t>
            </a:r>
            <a:r>
              <a:rPr lang="en-US" dirty="0" smtClean="0">
                <a:solidFill>
                  <a:prstClr val="black"/>
                </a:solidFill>
              </a:rPr>
              <a:t>State </a:t>
            </a:r>
            <a:r>
              <a:rPr lang="en-US" dirty="0">
                <a:solidFill>
                  <a:prstClr val="black"/>
                </a:solidFill>
              </a:rPr>
              <a:t>at CIP </a:t>
            </a:r>
            <a:r>
              <a:rPr lang="en-US" dirty="0" smtClean="0">
                <a:solidFill>
                  <a:prstClr val="black"/>
                </a:solidFill>
              </a:rPr>
              <a:t>43.0301.</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7086600" y="100013"/>
            <a:ext cx="1828800" cy="985837"/>
          </a:xfrm>
          <a:prstGeom prst="rect">
            <a:avLst/>
          </a:prstGeom>
        </p:spPr>
      </p:pic>
    </p:spTree>
    <p:extLst>
      <p:ext uri="{BB962C8B-B14F-4D97-AF65-F5344CB8AC3E}">
        <p14:creationId xmlns:p14="http://schemas.microsoft.com/office/powerpoint/2010/main" val="142386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4300" y="781675"/>
            <a:ext cx="89154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Auburn University at Montgomery</a:t>
            </a:r>
          </a:p>
          <a:p>
            <a:pPr marL="274320" lvl="0" indent="-274320">
              <a:spcBef>
                <a:spcPct val="20000"/>
              </a:spcBef>
              <a:spcAft>
                <a:spcPts val="600"/>
              </a:spcAft>
              <a:tabLst>
                <a:tab pos="457200" algn="l"/>
              </a:tabLst>
            </a:pPr>
            <a:r>
              <a:rPr lang="en-US" sz="2000" dirty="0" smtClean="0">
                <a:solidFill>
                  <a:srgbClr val="0070C0"/>
                </a:solidFill>
              </a:rPr>
              <a:t>3. Tabled </a:t>
            </a:r>
            <a:r>
              <a:rPr lang="en-US" sz="2000" dirty="0">
                <a:solidFill>
                  <a:srgbClr val="0070C0"/>
                </a:solidFill>
              </a:rPr>
              <a:t>Request to Amend Post-Implementation Conditions: </a:t>
            </a:r>
            <a:r>
              <a:rPr lang="en-US" sz="2000" dirty="0" smtClean="0">
                <a:solidFill>
                  <a:srgbClr val="0070C0"/>
                </a:solidFill>
              </a:rPr>
              <a:t>Master </a:t>
            </a:r>
            <a:r>
              <a:rPr lang="en-US" sz="2000" dirty="0">
                <a:solidFill>
                  <a:srgbClr val="0070C0"/>
                </a:solidFill>
              </a:rPr>
              <a:t>of Science in Information Systems Management </a:t>
            </a:r>
            <a:r>
              <a:rPr lang="en-US" sz="2000" dirty="0" smtClean="0">
                <a:solidFill>
                  <a:srgbClr val="0070C0"/>
                </a:solidFill>
              </a:rPr>
              <a:t>(</a:t>
            </a:r>
            <a:r>
              <a:rPr lang="en-US" sz="2000" dirty="0">
                <a:solidFill>
                  <a:srgbClr val="0070C0"/>
                </a:solidFill>
              </a:rPr>
              <a:t>CIP 52.1201) </a:t>
            </a:r>
            <a:r>
              <a:rPr lang="en-US" sz="2000" dirty="0" smtClean="0">
                <a:solidFill>
                  <a:srgbClr val="0070C0"/>
                </a:solidFill>
              </a:rPr>
              <a:t>  </a:t>
            </a:r>
          </a:p>
          <a:p>
            <a:pPr marL="914400" lvl="0" indent="-452438">
              <a:spcAft>
                <a:spcPts val="600"/>
              </a:spcAft>
              <a:buFont typeface="Arial" panose="020B0604020202020204" pitchFamily="34" charset="0"/>
              <a:buChar char="•"/>
            </a:pPr>
            <a:r>
              <a:rPr lang="en-US" dirty="0">
                <a:solidFill>
                  <a:prstClr val="black"/>
                </a:solidFill>
              </a:rPr>
              <a:t>The program did not meet post-implementation conditions for </a:t>
            </a:r>
            <a:r>
              <a:rPr lang="en-US" dirty="0" smtClean="0">
                <a:solidFill>
                  <a:prstClr val="black"/>
                </a:solidFill>
              </a:rPr>
              <a:t>graduates or enrollees. The </a:t>
            </a:r>
            <a:r>
              <a:rPr lang="en-US" dirty="0">
                <a:solidFill>
                  <a:prstClr val="black"/>
                </a:solidFill>
              </a:rPr>
              <a:t>conditions were met for </a:t>
            </a:r>
            <a:r>
              <a:rPr lang="en-US" dirty="0" smtClean="0">
                <a:solidFill>
                  <a:prstClr val="black"/>
                </a:solidFill>
              </a:rPr>
              <a:t>employment </a:t>
            </a:r>
            <a:r>
              <a:rPr lang="en-US" dirty="0">
                <a:solidFill>
                  <a:prstClr val="black"/>
                </a:solidFill>
              </a:rPr>
              <a:t>and the submission of an overall assessment of the program. </a:t>
            </a:r>
            <a:endParaRPr lang="en-US" dirty="0" smtClean="0">
              <a:solidFill>
                <a:prstClr val="black"/>
              </a:solidFill>
            </a:endParaRPr>
          </a:p>
          <a:p>
            <a:pPr marL="914400" lvl="0" indent="-452438">
              <a:spcAft>
                <a:spcPts val="600"/>
              </a:spcAft>
              <a:buFont typeface="Arial" panose="020B0604020202020204" pitchFamily="34" charset="0"/>
              <a:buChar char="•"/>
            </a:pPr>
            <a:r>
              <a:rPr lang="en-US" dirty="0">
                <a:solidFill>
                  <a:prstClr val="black"/>
                </a:solidFill>
              </a:rPr>
              <a:t>At the </a:t>
            </a:r>
            <a:r>
              <a:rPr lang="en-US" dirty="0" smtClean="0">
                <a:solidFill>
                  <a:prstClr val="black"/>
                </a:solidFill>
              </a:rPr>
              <a:t>March </a:t>
            </a:r>
            <a:r>
              <a:rPr lang="en-US" dirty="0">
                <a:solidFill>
                  <a:prstClr val="black"/>
                </a:solidFill>
              </a:rPr>
              <a:t>10, 2017 Commission </a:t>
            </a:r>
            <a:r>
              <a:rPr lang="en-US" dirty="0" smtClean="0">
                <a:solidFill>
                  <a:prstClr val="black"/>
                </a:solidFill>
              </a:rPr>
              <a:t>meeting AUM provided reasons for not meeting these conditions.</a:t>
            </a:r>
          </a:p>
          <a:p>
            <a:pPr marL="914400" lvl="0" indent="-452438">
              <a:spcAft>
                <a:spcPts val="600"/>
              </a:spcAft>
              <a:buFont typeface="Arial" panose="020B0604020202020204" pitchFamily="34" charset="0"/>
              <a:buChar char="•"/>
            </a:pPr>
            <a:r>
              <a:rPr lang="en-US" dirty="0" smtClean="0">
                <a:solidFill>
                  <a:prstClr val="black"/>
                </a:solidFill>
              </a:rPr>
              <a:t>Since that meeting, AUM has provided additional </a:t>
            </a:r>
            <a:r>
              <a:rPr lang="en-US" dirty="0">
                <a:solidFill>
                  <a:prstClr val="black"/>
                </a:solidFill>
              </a:rPr>
              <a:t>information supportive of the tabled request for the Commissioners’ </a:t>
            </a:r>
            <a:r>
              <a:rPr lang="en-US" dirty="0" smtClean="0">
                <a:solidFill>
                  <a:prstClr val="black"/>
                </a:solidFill>
              </a:rPr>
              <a:t>consideration.</a:t>
            </a:r>
          </a:p>
          <a:p>
            <a:pPr marL="914400" lvl="0" indent="-452438">
              <a:spcAft>
                <a:spcPts val="600"/>
              </a:spcAft>
              <a:buFont typeface="Arial" panose="020B0604020202020204" pitchFamily="34" charset="0"/>
              <a:buChar char="•"/>
            </a:pPr>
            <a:r>
              <a:rPr lang="en-US" dirty="0">
                <a:solidFill>
                  <a:prstClr val="black"/>
                </a:solidFill>
              </a:rPr>
              <a:t>Chancellor Stockton </a:t>
            </a:r>
            <a:r>
              <a:rPr lang="en-US" dirty="0" smtClean="0">
                <a:solidFill>
                  <a:prstClr val="black"/>
                </a:solidFill>
              </a:rPr>
              <a:t>and </a:t>
            </a:r>
            <a:r>
              <a:rPr lang="en-US" dirty="0">
                <a:solidFill>
                  <a:prstClr val="black"/>
                </a:solidFill>
              </a:rPr>
              <a:t>Provost and Senior Vice Chancellor Varma </a:t>
            </a:r>
            <a:r>
              <a:rPr lang="en-US" dirty="0" smtClean="0">
                <a:solidFill>
                  <a:prstClr val="black"/>
                </a:solidFill>
              </a:rPr>
              <a:t>reaffirmed </a:t>
            </a:r>
            <a:r>
              <a:rPr lang="en-US" dirty="0">
                <a:solidFill>
                  <a:prstClr val="black"/>
                </a:solidFill>
              </a:rPr>
              <a:t>AUM’s strong commitment to meeting the </a:t>
            </a:r>
            <a:r>
              <a:rPr lang="en-US" dirty="0" smtClean="0">
                <a:solidFill>
                  <a:prstClr val="black"/>
                </a:solidFill>
              </a:rPr>
              <a:t>post-implementation condition.</a:t>
            </a:r>
          </a:p>
          <a:p>
            <a:pPr marL="914400" lvl="0" indent="-452438">
              <a:spcAft>
                <a:spcPts val="600"/>
              </a:spcAft>
              <a:buFont typeface="Arial" panose="020B0604020202020204" pitchFamily="34" charset="0"/>
              <a:buChar char="•"/>
            </a:pPr>
            <a:r>
              <a:rPr lang="en-US" dirty="0">
                <a:solidFill>
                  <a:prstClr val="black"/>
                </a:solidFill>
              </a:rPr>
              <a:t>Monies have been reallocated in further support </a:t>
            </a:r>
            <a:r>
              <a:rPr lang="en-US" dirty="0" smtClean="0">
                <a:solidFill>
                  <a:prstClr val="black"/>
                </a:solidFill>
              </a:rPr>
              <a:t>of </a:t>
            </a:r>
            <a:r>
              <a:rPr lang="en-US" dirty="0">
                <a:solidFill>
                  <a:prstClr val="black"/>
                </a:solidFill>
              </a:rPr>
              <a:t>the program</a:t>
            </a:r>
            <a:r>
              <a:rPr lang="en-US" dirty="0" smtClean="0">
                <a:solidFill>
                  <a:prstClr val="black"/>
                </a:solidFill>
              </a:rPr>
              <a:t>. </a:t>
            </a:r>
          </a:p>
          <a:p>
            <a:pPr marL="914400" lvl="0" indent="-452438">
              <a:spcAft>
                <a:spcPts val="600"/>
              </a:spcAft>
              <a:buFont typeface="Arial" panose="020B0604020202020204" pitchFamily="34" charset="0"/>
              <a:buChar char="•"/>
            </a:pPr>
            <a:r>
              <a:rPr lang="en-US" dirty="0">
                <a:solidFill>
                  <a:prstClr val="black"/>
                </a:solidFill>
              </a:rPr>
              <a:t>There are anticipated over 40 completers this year </a:t>
            </a:r>
            <a:r>
              <a:rPr lang="en-US" dirty="0" smtClean="0">
                <a:solidFill>
                  <a:prstClr val="black"/>
                </a:solidFill>
              </a:rPr>
              <a:t>in </a:t>
            </a:r>
            <a:r>
              <a:rPr lang="en-US" dirty="0">
                <a:solidFill>
                  <a:prstClr val="black"/>
                </a:solidFill>
              </a:rPr>
              <a:t>the related bachelors degree; thereby </a:t>
            </a:r>
            <a:r>
              <a:rPr lang="en-US" dirty="0" smtClean="0">
                <a:solidFill>
                  <a:prstClr val="black"/>
                </a:solidFill>
              </a:rPr>
              <a:t>indicating </a:t>
            </a:r>
            <a:r>
              <a:rPr lang="en-US" dirty="0">
                <a:solidFill>
                  <a:prstClr val="black"/>
                </a:solidFill>
              </a:rPr>
              <a:t>a significant enrollment and subsequent </a:t>
            </a:r>
            <a:r>
              <a:rPr lang="en-US" dirty="0" smtClean="0">
                <a:solidFill>
                  <a:prstClr val="black"/>
                </a:solidFill>
              </a:rPr>
              <a:t>completers </a:t>
            </a:r>
            <a:r>
              <a:rPr lang="en-US" dirty="0">
                <a:solidFill>
                  <a:prstClr val="black"/>
                </a:solidFill>
              </a:rPr>
              <a:t>pipeline for this master’s degree </a:t>
            </a:r>
            <a:r>
              <a:rPr lang="en-US" dirty="0" smtClean="0">
                <a:solidFill>
                  <a:prstClr val="black"/>
                </a:solidFill>
              </a:rPr>
              <a:t>program</a:t>
            </a:r>
            <a:r>
              <a:rPr lang="en-US" dirty="0">
                <a:solidFill>
                  <a:prstClr val="black"/>
                </a:solidFill>
              </a:rPr>
              <a:t>.</a:t>
            </a:r>
            <a:endParaRPr lang="en-US" dirty="0" smtClean="0">
              <a:solidFill>
                <a:prstClr val="black"/>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7086600" y="100013"/>
            <a:ext cx="1828800" cy="985837"/>
          </a:xfrm>
          <a:prstGeom prst="rect">
            <a:avLst/>
          </a:prstGeom>
        </p:spPr>
      </p:pic>
    </p:spTree>
    <p:extLst>
      <p:ext uri="{BB962C8B-B14F-4D97-AF65-F5344CB8AC3E}">
        <p14:creationId xmlns:p14="http://schemas.microsoft.com/office/powerpoint/2010/main" val="1900741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221338" y="3395"/>
            <a:ext cx="8767542" cy="5167568"/>
          </a:xfrm>
          <a:prstGeom prst="rect">
            <a:avLst/>
          </a:prstGeom>
          <a:noFill/>
        </p:spPr>
        <p:txBody>
          <a:bodyPr wrap="square" rtlCol="0">
            <a:spAutoFit/>
          </a:bodyPr>
          <a:lstStyle/>
          <a:p>
            <a:pPr>
              <a:spcBef>
                <a:spcPts val="600"/>
              </a:spcBef>
              <a:tabLst>
                <a:tab pos="457200" algn="l"/>
              </a:tabLst>
            </a:pPr>
            <a:r>
              <a:rPr lang="en-US" sz="3600" b="1" dirty="0" smtClean="0">
                <a:solidFill>
                  <a:srgbClr val="FF0000"/>
                </a:solidFill>
                <a:latin typeface="+mj-lt"/>
                <a:ea typeface="+mj-ea"/>
                <a:cs typeface="+mj-cs"/>
              </a:rPr>
              <a:t>Jacksonville State University</a:t>
            </a:r>
          </a:p>
          <a:p>
            <a:pPr>
              <a:spcBef>
                <a:spcPct val="20000"/>
              </a:spcBef>
              <a:spcAft>
                <a:spcPts val="600"/>
              </a:spcAft>
              <a:tabLst>
                <a:tab pos="282575" algn="l"/>
              </a:tabLst>
            </a:pPr>
            <a:r>
              <a:rPr lang="en-US" sz="2400" dirty="0" smtClean="0">
                <a:solidFill>
                  <a:srgbClr val="0070C0"/>
                </a:solidFill>
              </a:rPr>
              <a:t>1. Bachelor of </a:t>
            </a:r>
            <a:r>
              <a:rPr lang="en-US" sz="2400" dirty="0">
                <a:solidFill>
                  <a:srgbClr val="0070C0"/>
                </a:solidFill>
              </a:rPr>
              <a:t>Science in </a:t>
            </a:r>
            <a:r>
              <a:rPr lang="en-US" sz="2400" dirty="0" smtClean="0">
                <a:solidFill>
                  <a:srgbClr val="0070C0"/>
                </a:solidFill>
              </a:rPr>
              <a:t>Forensic Investigation                                      	(</a:t>
            </a:r>
            <a:r>
              <a:rPr lang="en-US" sz="2400" dirty="0">
                <a:solidFill>
                  <a:srgbClr val="0070C0"/>
                </a:solidFill>
              </a:rPr>
              <a:t>CIP </a:t>
            </a:r>
            <a:r>
              <a:rPr lang="en-US" sz="2400" dirty="0" smtClean="0">
                <a:solidFill>
                  <a:srgbClr val="0070C0"/>
                </a:solidFill>
              </a:rPr>
              <a:t>43.0111)</a:t>
            </a:r>
            <a:endParaRPr lang="en-US" sz="2400" dirty="0">
              <a:solidFill>
                <a:srgbClr val="0070C0"/>
              </a:solidFill>
            </a:endParaRPr>
          </a:p>
          <a:p>
            <a:pPr marL="914400" indent="-452438">
              <a:spcAft>
                <a:spcPts val="1200"/>
              </a:spcAft>
              <a:buFont typeface="Arial" panose="020B0604020202020204" pitchFamily="34" charset="0"/>
              <a:buChar char="•"/>
            </a:pPr>
            <a:r>
              <a:rPr lang="en-US" sz="2000" dirty="0" smtClean="0"/>
              <a:t>The </a:t>
            </a:r>
            <a:r>
              <a:rPr lang="en-US" sz="2000" dirty="0"/>
              <a:t>new degree will expand a successful existing concentration from its Bachelor of Science in Criminal Justice into a full Bachelor of Science with two </a:t>
            </a:r>
            <a:r>
              <a:rPr lang="en-US" sz="2000" dirty="0" smtClean="0"/>
              <a:t>tracks and increased employment opportunities for JSU graduates.  </a:t>
            </a:r>
          </a:p>
          <a:p>
            <a:pPr marL="1371600" lvl="1" indent="-452438">
              <a:spcAft>
                <a:spcPts val="1200"/>
              </a:spcAft>
              <a:buFont typeface="Courier New" panose="02070309020205020404" pitchFamily="49" charset="0"/>
              <a:buChar char="o"/>
            </a:pPr>
            <a:r>
              <a:rPr lang="en-US" dirty="0" smtClean="0"/>
              <a:t>Track </a:t>
            </a:r>
            <a:r>
              <a:rPr lang="en-US" dirty="0"/>
              <a:t>One: Criminal Investigations, </a:t>
            </a:r>
            <a:r>
              <a:rPr lang="en-US" dirty="0" smtClean="0"/>
              <a:t>and </a:t>
            </a:r>
          </a:p>
          <a:p>
            <a:pPr marL="1371600" lvl="1" indent="-452438">
              <a:spcAft>
                <a:spcPts val="1200"/>
              </a:spcAft>
              <a:buFont typeface="Courier New" panose="02070309020205020404" pitchFamily="49" charset="0"/>
              <a:buChar char="o"/>
            </a:pPr>
            <a:r>
              <a:rPr lang="en-US" dirty="0" smtClean="0"/>
              <a:t>Track </a:t>
            </a:r>
            <a:r>
              <a:rPr lang="en-US" dirty="0"/>
              <a:t>Two:  Forensic </a:t>
            </a:r>
            <a:r>
              <a:rPr lang="en-US" dirty="0" smtClean="0"/>
              <a:t>Laboratory/Technician </a:t>
            </a:r>
          </a:p>
          <a:p>
            <a:pPr marL="914400" indent="-452438">
              <a:spcAft>
                <a:spcPts val="1200"/>
              </a:spcAft>
              <a:buFont typeface="Arial" panose="020B0604020202020204" pitchFamily="34" charset="0"/>
              <a:buChar char="•"/>
            </a:pPr>
            <a:r>
              <a:rPr lang="en-US" sz="2000" dirty="0" smtClean="0"/>
              <a:t>The </a:t>
            </a:r>
            <a:r>
              <a:rPr lang="en-US" sz="2000" dirty="0"/>
              <a:t>proposal projected that a total of $120,188 in estimated new funds will be required to support the proposed program.  A total of $853,935 will be available through tuition</a:t>
            </a:r>
            <a:r>
              <a:rPr lang="en-US" sz="2000" dirty="0" smtClean="0"/>
              <a:t>.</a:t>
            </a:r>
          </a:p>
          <a:p>
            <a:pPr marL="914400" indent="-452438">
              <a:spcAft>
                <a:spcPts val="1200"/>
              </a:spcAft>
              <a:buFont typeface="Arial" panose="020B0604020202020204" pitchFamily="34" charset="0"/>
              <a:buChar char="•"/>
            </a:pPr>
            <a:r>
              <a:rPr lang="en-US" sz="2000" dirty="0" smtClean="0"/>
              <a:t>Letters of support from </a:t>
            </a:r>
            <a:r>
              <a:rPr lang="en-US" sz="2000" dirty="0"/>
              <a:t>Chief of Police, Anniston Police Department, Shane Denham and Sheriff, Calhoun County, Matthew </a:t>
            </a:r>
            <a:r>
              <a:rPr lang="en-US" sz="2000" dirty="0" smtClean="0"/>
              <a:t>Wade are provided. </a:t>
            </a:r>
            <a:endParaRPr lang="en-US" sz="2000" dirty="0"/>
          </a:p>
        </p:txBody>
      </p:sp>
      <p:sp>
        <p:nvSpPr>
          <p:cNvPr id="2" name="Slide Number Placeholder 1"/>
          <p:cNvSpPr>
            <a:spLocks noGrp="1"/>
          </p:cNvSpPr>
          <p:nvPr>
            <p:ph type="sldNum" sz="quarter" idx="12"/>
          </p:nvPr>
        </p:nvSpPr>
        <p:spPr/>
        <p:txBody>
          <a:bodyPr/>
          <a:lstStyle/>
          <a:p>
            <a:fld id="{15C3AF50-45D8-4144-B114-A385979F8C17}" type="slidenum">
              <a:rPr lang="en-US" smtClean="0"/>
              <a:t>109</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0912" y="0"/>
            <a:ext cx="1843088" cy="1474470"/>
          </a:xfrm>
          <a:prstGeom prst="rect">
            <a:avLst/>
          </a:prstGeom>
        </p:spPr>
      </p:pic>
      <p:pic>
        <p:nvPicPr>
          <p:cNvPr id="5" name="Picture 4"/>
          <p:cNvPicPr>
            <a:picLocks noChangeAspect="1"/>
          </p:cNvPicPr>
          <p:nvPr/>
        </p:nvPicPr>
        <p:blipFill>
          <a:blip r:embed="rId3"/>
          <a:stretch>
            <a:fillRect/>
          </a:stretch>
        </p:blipFill>
        <p:spPr>
          <a:xfrm>
            <a:off x="3543300" y="5372100"/>
            <a:ext cx="1828800" cy="1289065"/>
          </a:xfrm>
          <a:prstGeom prst="rect">
            <a:avLst/>
          </a:prstGeom>
        </p:spPr>
      </p:pic>
    </p:spTree>
    <p:extLst>
      <p:ext uri="{BB962C8B-B14F-4D97-AF65-F5344CB8AC3E}">
        <p14:creationId xmlns:p14="http://schemas.microsoft.com/office/powerpoint/2010/main" val="238933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75577" y="2057401"/>
            <a:ext cx="4392846"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34" y="171450"/>
            <a:ext cx="8505266"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80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thWKJ1UUP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2133" y="5376539"/>
            <a:ext cx="1885951" cy="14814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221338" y="3395"/>
            <a:ext cx="8767542" cy="5629233"/>
          </a:xfrm>
          <a:prstGeom prst="rect">
            <a:avLst/>
          </a:prstGeom>
          <a:noFill/>
        </p:spPr>
        <p:txBody>
          <a:bodyPr wrap="square" rtlCol="0">
            <a:spAutoFit/>
          </a:bodyPr>
          <a:lstStyle/>
          <a:p>
            <a:pPr>
              <a:spcBef>
                <a:spcPts val="600"/>
              </a:spcBef>
              <a:tabLst>
                <a:tab pos="457200" algn="l"/>
              </a:tabLst>
            </a:pPr>
            <a:r>
              <a:rPr lang="en-US" sz="3600" b="1" dirty="0" smtClean="0">
                <a:solidFill>
                  <a:srgbClr val="FF0000"/>
                </a:solidFill>
                <a:latin typeface="+mj-lt"/>
                <a:ea typeface="+mj-ea"/>
                <a:cs typeface="+mj-cs"/>
              </a:rPr>
              <a:t>Jacksonville State University</a:t>
            </a:r>
          </a:p>
          <a:p>
            <a:pPr>
              <a:spcBef>
                <a:spcPct val="20000"/>
              </a:spcBef>
              <a:spcAft>
                <a:spcPts val="600"/>
              </a:spcAft>
              <a:tabLst>
                <a:tab pos="282575" algn="l"/>
              </a:tabLst>
            </a:pPr>
            <a:r>
              <a:rPr lang="en-US" sz="2400" dirty="0" smtClean="0">
                <a:solidFill>
                  <a:srgbClr val="0070C0"/>
                </a:solidFill>
              </a:rPr>
              <a:t>2. Master </a:t>
            </a:r>
            <a:r>
              <a:rPr lang="en-US" sz="2400" dirty="0">
                <a:solidFill>
                  <a:srgbClr val="0070C0"/>
                </a:solidFill>
              </a:rPr>
              <a:t>of Science </a:t>
            </a:r>
            <a:r>
              <a:rPr lang="en-US" sz="2400" dirty="0" smtClean="0">
                <a:solidFill>
                  <a:srgbClr val="0070C0"/>
                </a:solidFill>
              </a:rPr>
              <a:t>in Nursing in Nursing (CIP </a:t>
            </a:r>
            <a:r>
              <a:rPr lang="en-US" sz="2400" dirty="0">
                <a:solidFill>
                  <a:srgbClr val="0070C0"/>
                </a:solidFill>
              </a:rPr>
              <a:t>51.3801</a:t>
            </a:r>
            <a:r>
              <a:rPr lang="en-US" sz="2400" dirty="0" smtClean="0">
                <a:solidFill>
                  <a:srgbClr val="0070C0"/>
                </a:solidFill>
              </a:rPr>
              <a:t>)</a:t>
            </a:r>
            <a:endParaRPr lang="en-US" sz="2400" dirty="0">
              <a:solidFill>
                <a:srgbClr val="0070C0"/>
              </a:solidFill>
            </a:endParaRPr>
          </a:p>
          <a:p>
            <a:pPr marL="914400" indent="-452438">
              <a:spcAft>
                <a:spcPts val="1200"/>
              </a:spcAft>
              <a:buFont typeface="Arial" panose="020B0604020202020204" pitchFamily="34" charset="0"/>
              <a:buChar char="•"/>
            </a:pPr>
            <a:r>
              <a:rPr lang="en-US" sz="2000" dirty="0" smtClean="0"/>
              <a:t>This </a:t>
            </a:r>
            <a:r>
              <a:rPr lang="en-US" sz="2000" dirty="0"/>
              <a:t>program provides the opportunity for students to earn </a:t>
            </a:r>
            <a:r>
              <a:rPr lang="en-US" sz="2000" dirty="0" smtClean="0"/>
              <a:t/>
            </a:r>
            <a:br>
              <a:rPr lang="en-US" sz="2000" dirty="0" smtClean="0"/>
            </a:br>
            <a:r>
              <a:rPr lang="en-US" sz="2000" dirty="0" smtClean="0"/>
              <a:t>the </a:t>
            </a:r>
            <a:r>
              <a:rPr lang="en-US" sz="2000" dirty="0"/>
              <a:t>MSN </a:t>
            </a:r>
            <a:r>
              <a:rPr lang="en-US" sz="2000" dirty="0" smtClean="0"/>
              <a:t>degree </a:t>
            </a:r>
            <a:r>
              <a:rPr lang="en-US" sz="2000" dirty="0" err="1"/>
              <a:t>en</a:t>
            </a:r>
            <a:r>
              <a:rPr lang="en-US" sz="2000" dirty="0"/>
              <a:t> route to the DNP degree when the </a:t>
            </a:r>
            <a:r>
              <a:rPr lang="en-US" sz="2000" dirty="0" smtClean="0"/>
              <a:t> students have clearly met the </a:t>
            </a:r>
            <a:r>
              <a:rPr lang="en-US" sz="2000" dirty="0"/>
              <a:t>requirements for a degree </a:t>
            </a:r>
            <a:r>
              <a:rPr lang="en-US" sz="2000" dirty="0" smtClean="0"/>
              <a:t> at </a:t>
            </a:r>
            <a:r>
              <a:rPr lang="en-US" sz="2000" dirty="0"/>
              <a:t>the master’s level. </a:t>
            </a:r>
            <a:endParaRPr lang="en-US" sz="2000" dirty="0" smtClean="0"/>
          </a:p>
          <a:p>
            <a:pPr marL="914400" indent="-452438">
              <a:spcAft>
                <a:spcPts val="1200"/>
              </a:spcAft>
              <a:buFont typeface="Arial" panose="020B0604020202020204" pitchFamily="34" charset="0"/>
              <a:buChar char="•"/>
            </a:pPr>
            <a:r>
              <a:rPr lang="en-US" sz="2000" dirty="0" smtClean="0"/>
              <a:t>JSU </a:t>
            </a:r>
            <a:r>
              <a:rPr lang="en-US" sz="2000" dirty="0"/>
              <a:t>is in a rural area which serves a variety of </a:t>
            </a:r>
            <a:r>
              <a:rPr lang="en-US" sz="2000" dirty="0" smtClean="0"/>
              <a:t> vulnerable </a:t>
            </a:r>
            <a:r>
              <a:rPr lang="en-US" sz="2000" dirty="0"/>
              <a:t>populations, </a:t>
            </a:r>
            <a:r>
              <a:rPr lang="en-US" sz="2000" dirty="0" smtClean="0"/>
              <a:t>many </a:t>
            </a:r>
            <a:r>
              <a:rPr lang="en-US" sz="2000" dirty="0"/>
              <a:t>of whom are in </a:t>
            </a:r>
            <a:r>
              <a:rPr lang="en-US" sz="2000" dirty="0" smtClean="0"/>
              <a:t> need </a:t>
            </a:r>
            <a:r>
              <a:rPr lang="en-US" sz="2000" dirty="0"/>
              <a:t>of increased </a:t>
            </a:r>
            <a:r>
              <a:rPr lang="en-US" sz="2000" dirty="0" smtClean="0"/>
              <a:t>access </a:t>
            </a:r>
            <a:r>
              <a:rPr lang="en-US" sz="2000" dirty="0"/>
              <a:t>to primary and </a:t>
            </a:r>
            <a:r>
              <a:rPr lang="en-US" sz="2000" dirty="0" smtClean="0"/>
              <a:t> acute care </a:t>
            </a:r>
            <a:r>
              <a:rPr lang="en-US" sz="2000" dirty="0"/>
              <a:t>clinicians to </a:t>
            </a:r>
            <a:r>
              <a:rPr lang="en-US" sz="2000" dirty="0" smtClean="0"/>
              <a:t>achieve </a:t>
            </a:r>
            <a:r>
              <a:rPr lang="en-US" sz="2000" dirty="0"/>
              <a:t>positive </a:t>
            </a:r>
            <a:r>
              <a:rPr lang="en-US" sz="2000" dirty="0" smtClean="0"/>
              <a:t> and </a:t>
            </a:r>
            <a:r>
              <a:rPr lang="en-US" sz="2000" dirty="0"/>
              <a:t>optimal health outcomes</a:t>
            </a:r>
            <a:r>
              <a:rPr lang="en-US" sz="2000" dirty="0" smtClean="0"/>
              <a:t>.</a:t>
            </a:r>
          </a:p>
          <a:p>
            <a:pPr marL="914400" indent="-452438">
              <a:spcAft>
                <a:spcPts val="1200"/>
              </a:spcAft>
              <a:buFont typeface="Arial" panose="020B0604020202020204" pitchFamily="34" charset="0"/>
              <a:buChar char="•"/>
            </a:pPr>
            <a:r>
              <a:rPr lang="en-US" sz="2000" dirty="0" smtClean="0"/>
              <a:t>The </a:t>
            </a:r>
            <a:r>
              <a:rPr lang="en-US" sz="2000" dirty="0"/>
              <a:t>local and regional community of </a:t>
            </a:r>
            <a:r>
              <a:rPr lang="en-US" sz="2000" dirty="0" smtClean="0"/>
              <a:t>interest has </a:t>
            </a:r>
            <a:r>
              <a:rPr lang="en-US" sz="2000" dirty="0"/>
              <a:t>requested delivery of additional graduate nursing programs at </a:t>
            </a:r>
            <a:r>
              <a:rPr lang="en-US" sz="2000" dirty="0" smtClean="0"/>
              <a:t>JSU. Community </a:t>
            </a:r>
            <a:r>
              <a:rPr lang="en-US" sz="2000" dirty="0"/>
              <a:t>partners have expressed strong levels of support for the program in terms of collaborative clinical opportunities. </a:t>
            </a:r>
          </a:p>
          <a:p>
            <a:pPr marL="914400" indent="-452438">
              <a:buFont typeface="Arial" panose="020B0604020202020204" pitchFamily="34" charset="0"/>
              <a:buChar char="•"/>
            </a:pPr>
            <a:r>
              <a:rPr lang="en-US" sz="2000" dirty="0" smtClean="0"/>
              <a:t>The </a:t>
            </a:r>
            <a:r>
              <a:rPr lang="en-US" sz="2000" dirty="0"/>
              <a:t>proposal projected that a total of $0 in new funds will be required to support the proposed program.  A total of $791,154 will be available through tuition. </a:t>
            </a:r>
          </a:p>
        </p:txBody>
      </p:sp>
      <p:sp>
        <p:nvSpPr>
          <p:cNvPr id="2" name="Slide Number Placeholder 1"/>
          <p:cNvSpPr>
            <a:spLocks noGrp="1"/>
          </p:cNvSpPr>
          <p:nvPr>
            <p:ph type="sldNum" sz="quarter" idx="12"/>
          </p:nvPr>
        </p:nvSpPr>
        <p:spPr/>
        <p:txBody>
          <a:bodyPr/>
          <a:lstStyle/>
          <a:p>
            <a:fld id="{15C3AF50-45D8-4144-B114-A385979F8C17}" type="slidenum">
              <a:rPr lang="en-US" smtClean="0"/>
              <a:t>110</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912" y="0"/>
            <a:ext cx="1843088" cy="1474470"/>
          </a:xfrm>
          <a:prstGeom prst="rect">
            <a:avLst/>
          </a:prstGeom>
        </p:spPr>
      </p:pic>
    </p:spTree>
    <p:extLst>
      <p:ext uri="{BB962C8B-B14F-4D97-AF65-F5344CB8AC3E}">
        <p14:creationId xmlns:p14="http://schemas.microsoft.com/office/powerpoint/2010/main" val="48377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014" y="114300"/>
            <a:ext cx="1422400" cy="1320800"/>
          </a:xfrm>
          <a:prstGeom prst="rect">
            <a:avLst/>
          </a:prstGeom>
        </p:spPr>
      </p:pic>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189757" y="680777"/>
            <a:ext cx="8915400" cy="6100131"/>
          </a:xfrm>
          <a:prstGeom prst="rect">
            <a:avLst/>
          </a:prstGeom>
          <a:noFill/>
        </p:spPr>
        <p:txBody>
          <a:bodyPr wrap="square" rtlCol="0">
            <a:spAutoFit/>
          </a:bodyPr>
          <a:lstStyle/>
          <a:p>
            <a:pPr>
              <a:spcBef>
                <a:spcPts val="600"/>
              </a:spcBef>
              <a:tabLst>
                <a:tab pos="457200" algn="l"/>
              </a:tabLst>
            </a:pPr>
            <a:r>
              <a:rPr lang="en-US" sz="3600" b="1" dirty="0" smtClean="0">
                <a:solidFill>
                  <a:srgbClr val="FF0000"/>
                </a:solidFill>
                <a:latin typeface="+mj-lt"/>
                <a:ea typeface="+mj-ea"/>
                <a:cs typeface="+mj-cs"/>
              </a:rPr>
              <a:t>Troy University</a:t>
            </a:r>
          </a:p>
          <a:p>
            <a:pPr marL="341313" indent="-341313">
              <a:spcBef>
                <a:spcPct val="20000"/>
              </a:spcBef>
              <a:spcAft>
                <a:spcPts val="600"/>
              </a:spcAft>
              <a:buFont typeface="+mj-lt"/>
              <a:buAutoNum type="arabicPeriod"/>
              <a:tabLst>
                <a:tab pos="341313" algn="l"/>
              </a:tabLst>
            </a:pPr>
            <a:r>
              <a:rPr lang="en-US" sz="2400" dirty="0" smtClean="0">
                <a:solidFill>
                  <a:srgbClr val="0070C0"/>
                </a:solidFill>
              </a:rPr>
              <a:t>Master </a:t>
            </a:r>
            <a:r>
              <a:rPr lang="en-US" sz="2400" dirty="0">
                <a:solidFill>
                  <a:srgbClr val="0070C0"/>
                </a:solidFill>
              </a:rPr>
              <a:t>of Science in Kinesiology (CIP 31.0505</a:t>
            </a:r>
            <a:r>
              <a:rPr lang="en-US" sz="2400" dirty="0" smtClean="0">
                <a:solidFill>
                  <a:srgbClr val="0070C0"/>
                </a:solidFill>
              </a:rPr>
              <a:t>)</a:t>
            </a:r>
            <a:endParaRPr lang="en-US" sz="2400" dirty="0">
              <a:solidFill>
                <a:srgbClr val="0070C0"/>
              </a:solidFill>
            </a:endParaRPr>
          </a:p>
          <a:p>
            <a:pPr marL="914400" indent="-452438">
              <a:spcAft>
                <a:spcPts val="1200"/>
              </a:spcAft>
              <a:buFont typeface="Arial" panose="020B0604020202020204" pitchFamily="34" charset="0"/>
              <a:buChar char="•"/>
            </a:pPr>
            <a:r>
              <a:rPr lang="en-US" sz="2000" dirty="0"/>
              <a:t>The program is primarily intended to address employment needs in the fields of coaching/teaching and exercise science. </a:t>
            </a:r>
          </a:p>
          <a:p>
            <a:pPr marL="914400" indent="-452438">
              <a:spcAft>
                <a:spcPts val="1200"/>
              </a:spcAft>
              <a:buFont typeface="Arial" panose="020B0604020202020204" pitchFamily="34" charset="0"/>
              <a:buChar char="•"/>
            </a:pPr>
            <a:r>
              <a:rPr lang="en-US" sz="2000" dirty="0" smtClean="0"/>
              <a:t>Program </a:t>
            </a:r>
            <a:r>
              <a:rPr lang="en-US" sz="2000" dirty="0"/>
              <a:t>will not further compete with other institutions </a:t>
            </a:r>
            <a:r>
              <a:rPr lang="en-US" sz="2000" dirty="0" smtClean="0"/>
              <a:t> in Alabama </a:t>
            </a:r>
            <a:r>
              <a:rPr lang="en-US" sz="2000" dirty="0"/>
              <a:t>because the Troy focus is unique. </a:t>
            </a:r>
            <a:endParaRPr lang="en-US" sz="2000" dirty="0" smtClean="0"/>
          </a:p>
          <a:p>
            <a:pPr marL="914400" indent="-452438">
              <a:buFont typeface="Arial" panose="020B0604020202020204" pitchFamily="34" charset="0"/>
              <a:buChar char="•"/>
            </a:pPr>
            <a:r>
              <a:rPr lang="en-US" sz="2000" dirty="0" smtClean="0"/>
              <a:t>Encourages </a:t>
            </a:r>
            <a:r>
              <a:rPr lang="en-US" sz="2000" dirty="0"/>
              <a:t>its graduates to further their education and </a:t>
            </a:r>
            <a:r>
              <a:rPr lang="en-US" sz="2000" dirty="0" smtClean="0"/>
              <a:t> pursue </a:t>
            </a:r>
            <a:r>
              <a:rPr lang="en-US" sz="2000" dirty="0"/>
              <a:t>doctoral </a:t>
            </a:r>
            <a:r>
              <a:rPr lang="en-US" sz="2000" dirty="0" smtClean="0"/>
              <a:t>and </a:t>
            </a:r>
            <a:r>
              <a:rPr lang="en-US" sz="2000" dirty="0"/>
              <a:t>professional degrees</a:t>
            </a:r>
            <a:r>
              <a:rPr lang="en-US" sz="2000" dirty="0" smtClean="0"/>
              <a:t>.</a:t>
            </a:r>
          </a:p>
          <a:p>
            <a:pPr marL="914400" indent="-452438">
              <a:buFont typeface="Arial" panose="020B0604020202020204" pitchFamily="34" charset="0"/>
              <a:buChar char="•"/>
            </a:pPr>
            <a:endParaRPr lang="en-US" sz="1600" dirty="0" smtClean="0"/>
          </a:p>
          <a:p>
            <a:pPr marL="914400" indent="-452438">
              <a:buFont typeface="Arial" panose="020B0604020202020204" pitchFamily="34" charset="0"/>
              <a:buChar char="•"/>
            </a:pPr>
            <a:r>
              <a:rPr lang="en-US" sz="2000" dirty="0" smtClean="0"/>
              <a:t>The </a:t>
            </a:r>
            <a:r>
              <a:rPr lang="en-US" sz="2000" dirty="0"/>
              <a:t>proposal projected that $0 will be required for the program in the first five years, and that $936,807 will be available over the same period through tuition and extramural funding.</a:t>
            </a:r>
          </a:p>
          <a:p>
            <a:pPr marL="914400" indent="-452438">
              <a:buFont typeface="Arial" panose="020B0604020202020204" pitchFamily="34" charset="0"/>
              <a:buChar char="•"/>
            </a:pPr>
            <a:endParaRPr lang="en-US" sz="2300" dirty="0"/>
          </a:p>
          <a:p>
            <a:r>
              <a:rPr lang="en-US" sz="2100" b="1" dirty="0"/>
              <a:t> </a:t>
            </a:r>
          </a:p>
          <a:p>
            <a:r>
              <a:rPr lang="en-US" dirty="0"/>
              <a:t> </a:t>
            </a:r>
          </a:p>
          <a:p>
            <a:r>
              <a:rPr lang="en-US" sz="2100" dirty="0" smtClean="0"/>
              <a:t> </a:t>
            </a:r>
          </a:p>
          <a:p>
            <a:pPr>
              <a:spcBef>
                <a:spcPct val="20000"/>
              </a:spcBef>
              <a:spcAft>
                <a:spcPts val="600"/>
              </a:spcAft>
              <a:tabLst>
                <a:tab pos="457200" algn="l"/>
              </a:tabLst>
            </a:pPr>
            <a:endParaRPr lang="en-US" dirty="0"/>
          </a:p>
        </p:txBody>
      </p:sp>
      <p:sp>
        <p:nvSpPr>
          <p:cNvPr id="2" name="Slide Number Placeholder 1"/>
          <p:cNvSpPr>
            <a:spLocks noGrp="1"/>
          </p:cNvSpPr>
          <p:nvPr>
            <p:ph type="sldNum" sz="quarter" idx="12"/>
          </p:nvPr>
        </p:nvSpPr>
        <p:spPr/>
        <p:txBody>
          <a:bodyPr/>
          <a:lstStyle/>
          <a:p>
            <a:fld id="{15C3AF50-45D8-4144-B114-A385979F8C17}" type="slidenum">
              <a:rPr lang="en-US" smtClean="0"/>
              <a:t>111</a:t>
            </a:fld>
            <a:endParaRPr lang="en-US"/>
          </a:p>
        </p:txBody>
      </p:sp>
      <p:pic>
        <p:nvPicPr>
          <p:cNvPr id="2050" name="Picture 2" descr="th[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50" y="5200650"/>
            <a:ext cx="1563687" cy="14204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5449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28600" y="171451"/>
            <a:ext cx="8001000" cy="52198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marL="282575" lvl="0" indent="-282575">
              <a:spcBef>
                <a:spcPct val="20000"/>
              </a:spcBef>
              <a:spcAft>
                <a:spcPts val="600"/>
              </a:spcAft>
              <a:buFont typeface="+mj-lt"/>
              <a:buAutoNum type="arabicPeriod"/>
              <a:tabLst>
                <a:tab pos="457200" algn="l"/>
              </a:tabLst>
            </a:pPr>
            <a:r>
              <a:rPr lang="en-US" sz="2400" dirty="0" smtClean="0">
                <a:solidFill>
                  <a:srgbClr val="0070C0"/>
                </a:solidFill>
              </a:rPr>
              <a:t>Master </a:t>
            </a:r>
            <a:r>
              <a:rPr lang="en-US" sz="2400" dirty="0">
                <a:solidFill>
                  <a:srgbClr val="0070C0"/>
                </a:solidFill>
              </a:rPr>
              <a:t>of </a:t>
            </a:r>
            <a:r>
              <a:rPr lang="en-US" sz="2400" dirty="0" smtClean="0">
                <a:solidFill>
                  <a:srgbClr val="0070C0"/>
                </a:solidFill>
              </a:rPr>
              <a:t>Science in </a:t>
            </a:r>
            <a:r>
              <a:rPr lang="en-US" sz="2400" dirty="0">
                <a:solidFill>
                  <a:srgbClr val="0070C0"/>
                </a:solidFill>
              </a:rPr>
              <a:t>Human Nutrition (CIP </a:t>
            </a:r>
            <a:r>
              <a:rPr lang="en-US" sz="2400" dirty="0" smtClean="0">
                <a:solidFill>
                  <a:srgbClr val="0070C0"/>
                </a:solidFill>
              </a:rPr>
              <a:t>19.0504)</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The Accreditation </a:t>
            </a:r>
            <a:r>
              <a:rPr lang="en-US" dirty="0">
                <a:solidFill>
                  <a:prstClr val="black"/>
                </a:solidFill>
              </a:rPr>
              <a:t>Council on Education in Nutrition and Dietetics (ACEND), the credentialing agency for registered dietitians, has mandated that a graduate degree will be required for all dietetics/nutrition professionals to become registered to practice, effective 2024. </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All courses are currently in place and each course is offered both on campus and via distance education. </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The proposal projected that $0 in new funds will be required to support the proposed program.  A total of $1,773,887 will be available through tuition</a:t>
            </a:r>
            <a:r>
              <a:rPr lang="en-US" dirty="0" smtClean="0">
                <a:solidFill>
                  <a:prstClr val="black"/>
                </a:solidFill>
              </a:rPr>
              <a:t>.</a:t>
            </a: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Bureau of Labor Statistics Occupational Employment Statistics </a:t>
            </a:r>
            <a:r>
              <a:rPr lang="en-US" dirty="0" smtClean="0">
                <a:solidFill>
                  <a:prstClr val="black"/>
                </a:solidFill>
              </a:rPr>
              <a:t>growth </a:t>
            </a:r>
            <a:r>
              <a:rPr lang="en-US" dirty="0">
                <a:solidFill>
                  <a:prstClr val="black"/>
                </a:solidFill>
              </a:rPr>
              <a:t>for nutritionists and dietitians is estimated nationally to be at 16 percent over the next decade, which is much higher than growth in other fields. Further, </a:t>
            </a:r>
            <a:r>
              <a:rPr lang="en-US" dirty="0" smtClean="0">
                <a:solidFill>
                  <a:prstClr val="black"/>
                </a:solidFill>
              </a:rPr>
              <a:t>this </a:t>
            </a:r>
            <a:r>
              <a:rPr lang="en-US" dirty="0">
                <a:solidFill>
                  <a:prstClr val="black"/>
                </a:solidFill>
              </a:rPr>
              <a:t>growth is projected to be even higher </a:t>
            </a:r>
            <a:r>
              <a:rPr lang="en-US" dirty="0" smtClean="0">
                <a:solidFill>
                  <a:prstClr val="black"/>
                </a:solidFill>
              </a:rPr>
              <a:t>in Alabama </a:t>
            </a:r>
            <a:r>
              <a:rPr lang="en-US" dirty="0">
                <a:solidFill>
                  <a:prstClr val="black"/>
                </a:solidFill>
              </a:rPr>
              <a:t>(17.7 percent) and the SREB states (18.8 percent). </a:t>
            </a:r>
            <a:endParaRPr lang="en-US" dirty="0" smtClean="0">
              <a:solidFill>
                <a:prstClr val="black"/>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pic>
        <p:nvPicPr>
          <p:cNvPr id="5" name="Picture 4"/>
          <p:cNvPicPr>
            <a:picLocks noChangeAspect="1"/>
          </p:cNvPicPr>
          <p:nvPr/>
        </p:nvPicPr>
        <p:blipFill>
          <a:blip r:embed="rId3"/>
          <a:stretch>
            <a:fillRect/>
          </a:stretch>
        </p:blipFill>
        <p:spPr>
          <a:xfrm>
            <a:off x="3600450" y="5537602"/>
            <a:ext cx="1571625" cy="1227547"/>
          </a:xfrm>
          <a:prstGeom prst="rect">
            <a:avLst/>
          </a:prstGeom>
        </p:spPr>
      </p:pic>
    </p:spTree>
    <p:extLst>
      <p:ext uri="{BB962C8B-B14F-4D97-AF65-F5344CB8AC3E}">
        <p14:creationId xmlns:p14="http://schemas.microsoft.com/office/powerpoint/2010/main" val="212485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4774" y="20574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71450" y="183104"/>
            <a:ext cx="8001000" cy="5207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lvl="0">
              <a:spcBef>
                <a:spcPct val="20000"/>
              </a:spcBef>
              <a:spcAft>
                <a:spcPts val="600"/>
              </a:spcAft>
              <a:tabLst>
                <a:tab pos="457200" algn="l"/>
              </a:tabLst>
            </a:pPr>
            <a:r>
              <a:rPr lang="en-US" sz="2400" dirty="0" smtClean="0">
                <a:solidFill>
                  <a:srgbClr val="0070C0"/>
                </a:solidFill>
              </a:rPr>
              <a:t>2. Master </a:t>
            </a:r>
            <a:r>
              <a:rPr lang="en-US" sz="2400" dirty="0">
                <a:solidFill>
                  <a:srgbClr val="0070C0"/>
                </a:solidFill>
              </a:rPr>
              <a:t>of </a:t>
            </a:r>
            <a:r>
              <a:rPr lang="en-US" sz="2400" dirty="0" smtClean="0">
                <a:solidFill>
                  <a:srgbClr val="0070C0"/>
                </a:solidFill>
              </a:rPr>
              <a:t>Science in </a:t>
            </a:r>
            <a:r>
              <a:rPr lang="en-US" sz="2400" dirty="0">
                <a:solidFill>
                  <a:srgbClr val="0070C0"/>
                </a:solidFill>
              </a:rPr>
              <a:t>Rural Community Health </a:t>
            </a:r>
            <a:r>
              <a:rPr lang="en-US" sz="2400" dirty="0" smtClean="0">
                <a:solidFill>
                  <a:srgbClr val="0070C0"/>
                </a:solidFill>
              </a:rPr>
              <a:t>(</a:t>
            </a:r>
            <a:r>
              <a:rPr lang="en-US" sz="2400" dirty="0">
                <a:solidFill>
                  <a:srgbClr val="0070C0"/>
                </a:solidFill>
              </a:rPr>
              <a:t>CIP </a:t>
            </a:r>
            <a:r>
              <a:rPr lang="en-US" sz="2400" dirty="0" smtClean="0">
                <a:solidFill>
                  <a:srgbClr val="0070C0"/>
                </a:solidFill>
              </a:rPr>
              <a:t>51.2208)</a:t>
            </a: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The ultimate purpose of the program is to prepare students to be community health leaders in rural </a:t>
            </a:r>
            <a:r>
              <a:rPr lang="en-US" dirty="0" smtClean="0">
                <a:solidFill>
                  <a:prstClr val="black"/>
                </a:solidFill>
              </a:rPr>
              <a:t>Alabama. </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A </a:t>
            </a:r>
            <a:r>
              <a:rPr lang="en-US" dirty="0">
                <a:solidFill>
                  <a:prstClr val="black"/>
                </a:solidFill>
              </a:rPr>
              <a:t>degree appropriately labeled as Rural Community Health will help identify graduates as having a specific set of skills that can open up employment opportunities in community health centers and public health agencies. </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There will be two concentrations: </a:t>
            </a:r>
          </a:p>
          <a:p>
            <a:pPr marL="1257300" lvl="2" indent="-342900">
              <a:spcBef>
                <a:spcPct val="20000"/>
              </a:spcBef>
              <a:spcAft>
                <a:spcPts val="600"/>
              </a:spcAft>
              <a:buFont typeface="Courier New" panose="02070309020205020404" pitchFamily="49" charset="0"/>
              <a:buChar char="o"/>
              <a:tabLst>
                <a:tab pos="457200" algn="l"/>
              </a:tabLst>
            </a:pPr>
            <a:r>
              <a:rPr lang="en-US" sz="1600" dirty="0" smtClean="0">
                <a:solidFill>
                  <a:prstClr val="black"/>
                </a:solidFill>
              </a:rPr>
              <a:t>Rural Medical Scholars, and</a:t>
            </a:r>
          </a:p>
          <a:p>
            <a:pPr marL="1257300" lvl="2" indent="-342900">
              <a:spcBef>
                <a:spcPct val="20000"/>
              </a:spcBef>
              <a:spcAft>
                <a:spcPts val="600"/>
              </a:spcAft>
              <a:buFont typeface="Courier New" panose="02070309020205020404" pitchFamily="49" charset="0"/>
              <a:buChar char="o"/>
              <a:tabLst>
                <a:tab pos="457200" algn="l"/>
              </a:tabLst>
            </a:pPr>
            <a:r>
              <a:rPr lang="en-US" sz="1600" dirty="0" smtClean="0">
                <a:solidFill>
                  <a:prstClr val="black"/>
                </a:solidFill>
              </a:rPr>
              <a:t>Rural Community Health Scholars </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The </a:t>
            </a:r>
            <a:r>
              <a:rPr lang="en-US" dirty="0">
                <a:solidFill>
                  <a:prstClr val="black"/>
                </a:solidFill>
              </a:rPr>
              <a:t>proposal projected that $0 in new funds will be required to support the proposed program.  A total of $2,017,090 will be available through extramural funding and tuition.</a:t>
            </a:r>
            <a:endParaRPr lang="en-US" dirty="0" smtClean="0">
              <a:solidFill>
                <a:prstClr val="black"/>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3228974" y="5481388"/>
            <a:ext cx="2114551" cy="122725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189567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5750" y="148146"/>
            <a:ext cx="8001000" cy="5995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lvl="0">
              <a:spcBef>
                <a:spcPct val="20000"/>
              </a:spcBef>
              <a:spcAft>
                <a:spcPts val="600"/>
              </a:spcAft>
              <a:tabLst>
                <a:tab pos="457200" algn="l"/>
              </a:tabLst>
            </a:pPr>
            <a:r>
              <a:rPr lang="en-US" sz="2400" dirty="0" smtClean="0">
                <a:solidFill>
                  <a:srgbClr val="0070C0"/>
                </a:solidFill>
              </a:rPr>
              <a:t>3. Master </a:t>
            </a:r>
            <a:r>
              <a:rPr lang="en-US" sz="2400" dirty="0">
                <a:solidFill>
                  <a:srgbClr val="0070C0"/>
                </a:solidFill>
              </a:rPr>
              <a:t>of Arts in </a:t>
            </a:r>
            <a:r>
              <a:rPr lang="en-US" sz="2400" dirty="0" smtClean="0">
                <a:solidFill>
                  <a:srgbClr val="0070C0"/>
                </a:solidFill>
              </a:rPr>
              <a:t>Instructional Technology </a:t>
            </a:r>
            <a:r>
              <a:rPr lang="en-US" sz="2400" dirty="0">
                <a:solidFill>
                  <a:srgbClr val="0070C0"/>
                </a:solidFill>
              </a:rPr>
              <a:t>(CIP 13.0501</a:t>
            </a:r>
            <a:r>
              <a:rPr lang="en-US" sz="2400" dirty="0" smtClean="0">
                <a:solidFill>
                  <a:srgbClr val="0070C0"/>
                </a:solidFill>
              </a:rPr>
              <a:t>)</a:t>
            </a:r>
          </a:p>
          <a:p>
            <a:pPr marL="800100" lvl="1" indent="-342900">
              <a:spcBef>
                <a:spcPct val="20000"/>
              </a:spcBef>
              <a:spcAft>
                <a:spcPts val="600"/>
              </a:spcAft>
              <a:buFont typeface="Arial" panose="020B0604020202020204" pitchFamily="34" charset="0"/>
              <a:buChar char="•"/>
              <a:tabLst>
                <a:tab pos="457200" algn="l"/>
              </a:tabLst>
            </a:pPr>
            <a:r>
              <a:rPr lang="en-US" sz="2200" dirty="0" smtClean="0">
                <a:solidFill>
                  <a:prstClr val="black"/>
                </a:solidFill>
              </a:rPr>
              <a:t>Online </a:t>
            </a:r>
            <a:r>
              <a:rPr lang="en-US" sz="2200" dirty="0">
                <a:solidFill>
                  <a:prstClr val="black"/>
                </a:solidFill>
              </a:rPr>
              <a:t>degree program for individuals who wish to increase their understanding of technology’s role in teaching, learning, design, and training, as well as application to enhance technology use in teaching and learning. </a:t>
            </a:r>
            <a:endParaRPr lang="en-US" sz="2200"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sz="2200" dirty="0" smtClean="0">
                <a:solidFill>
                  <a:prstClr val="black"/>
                </a:solidFill>
              </a:rPr>
              <a:t>UA </a:t>
            </a:r>
            <a:r>
              <a:rPr lang="en-US" sz="2200" dirty="0">
                <a:solidFill>
                  <a:prstClr val="black"/>
                </a:solidFill>
              </a:rPr>
              <a:t>has a well-established Ph.D. program in Instructional Leadership, with an emphasis in Instructional Technology. The Instructional Technology (M.A.) program provides a path to doctoral study should students choose to pursue a terminal degree.</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a:p>
            <a:pPr marL="800100" lvl="1" indent="-342900">
              <a:spcBef>
                <a:spcPct val="20000"/>
              </a:spcBef>
              <a:spcAft>
                <a:spcPts val="600"/>
              </a:spcAft>
              <a:buFont typeface="Arial" panose="020B0604020202020204" pitchFamily="34" charset="0"/>
              <a:buChar char="•"/>
              <a:tabLst>
                <a:tab pos="457200" algn="l"/>
              </a:tabLst>
            </a:pPr>
            <a:r>
              <a:rPr lang="en-US" sz="2200" dirty="0">
                <a:solidFill>
                  <a:prstClr val="black"/>
                </a:solidFill>
              </a:rPr>
              <a:t>The proposal projected that $30,000 in new funds will be required to support the proposed program.  A total of $186,069 will be available through tuition</a:t>
            </a:r>
            <a:r>
              <a:rPr lang="en-US" sz="2200" dirty="0" smtClean="0">
                <a:solidFill>
                  <a:prstClr val="black"/>
                </a:solidFill>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rotWithShape="1">
          <a:blip r:embed="rId2"/>
          <a:srcRect t="9592"/>
          <a:stretch/>
        </p:blipFill>
        <p:spPr>
          <a:xfrm>
            <a:off x="3371850" y="5711374"/>
            <a:ext cx="1714499" cy="107723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1818456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5750" y="171451"/>
            <a:ext cx="8001000" cy="5740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marL="274320" lvl="0" indent="-274320">
              <a:spcBef>
                <a:spcPct val="20000"/>
              </a:spcBef>
              <a:spcAft>
                <a:spcPts val="600"/>
              </a:spcAft>
              <a:tabLst>
                <a:tab pos="457200" algn="l"/>
              </a:tabLst>
            </a:pPr>
            <a:r>
              <a:rPr lang="en-US" sz="2400" dirty="0" smtClean="0">
                <a:solidFill>
                  <a:srgbClr val="0070C0"/>
                </a:solidFill>
              </a:rPr>
              <a:t>4. Master </a:t>
            </a:r>
            <a:r>
              <a:rPr lang="en-US" sz="2400" dirty="0">
                <a:solidFill>
                  <a:srgbClr val="0070C0"/>
                </a:solidFill>
              </a:rPr>
              <a:t>of </a:t>
            </a:r>
            <a:r>
              <a:rPr lang="en-US" sz="2400" dirty="0" smtClean="0">
                <a:solidFill>
                  <a:srgbClr val="0070C0"/>
                </a:solidFill>
              </a:rPr>
              <a:t>Public Health in Health Education and       Promotion  (</a:t>
            </a:r>
            <a:r>
              <a:rPr lang="en-US" sz="2400" dirty="0">
                <a:solidFill>
                  <a:srgbClr val="0070C0"/>
                </a:solidFill>
              </a:rPr>
              <a:t>CIP </a:t>
            </a:r>
            <a:r>
              <a:rPr lang="en-US" sz="2400" dirty="0" smtClean="0">
                <a:solidFill>
                  <a:srgbClr val="0070C0"/>
                </a:solidFill>
              </a:rPr>
              <a:t>51.2201)</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M.P.H. </a:t>
            </a:r>
            <a:r>
              <a:rPr lang="en-US" dirty="0">
                <a:solidFill>
                  <a:prstClr val="black"/>
                </a:solidFill>
              </a:rPr>
              <a:t>degree program in Health Education &amp; Promotion in the College of Human Environmental Sciences will provide a high quality, student-oriented, and health equity focused curriculum designed to deliver core public health competencies that emphasize the application of health education &amp; promotion</a:t>
            </a:r>
            <a:r>
              <a:rPr lang="en-US" dirty="0" smtClean="0">
                <a:solidFill>
                  <a:prstClr val="black"/>
                </a:solidFill>
              </a:rPr>
              <a:t>.</a:t>
            </a: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The proposed M.P.H. degree program in Health Education and Promotion will seek accreditation from the Council on Education for Public Health (CEPH</a:t>
            </a:r>
            <a:r>
              <a:rPr lang="en-US" dirty="0" smtClean="0">
                <a:solidFill>
                  <a:prstClr val="black"/>
                </a:solidFill>
              </a:rPr>
              <a:t>).  </a:t>
            </a: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All of the required courses (100 percent) for the proposed M.P.H. program will be delivered both on-campus and online. </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 </a:t>
            </a:r>
            <a:r>
              <a:rPr lang="en-US" dirty="0">
                <a:solidFill>
                  <a:prstClr val="black"/>
                </a:solidFill>
              </a:rPr>
              <a:t>The proposal projected that $0 in new funds will be required to support the proposed program.  A total of $1,170,680 will be available through tuition.</a:t>
            </a:r>
            <a:endParaRPr kumimoji="0" lang="en-US" b="0" i="0" u="none" strike="noStrike" kern="1200" cap="none" spc="0" normalizeH="0" baseline="0" noProof="0" dirty="0">
              <a:ln>
                <a:noFill/>
              </a:ln>
              <a:solidFill>
                <a:prstClr val="black"/>
              </a:solidFill>
              <a:effectLst/>
              <a:uLnTx/>
              <a:uFillTx/>
              <a:latin typeface="Calibri"/>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3143250" y="5443904"/>
            <a:ext cx="2286000" cy="120591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1830447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5750" y="171451"/>
            <a:ext cx="8001000" cy="52198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lvl="0">
              <a:spcBef>
                <a:spcPct val="20000"/>
              </a:spcBef>
              <a:spcAft>
                <a:spcPts val="600"/>
              </a:spcAft>
              <a:tabLst>
                <a:tab pos="457200" algn="l"/>
              </a:tabLst>
            </a:pPr>
            <a:r>
              <a:rPr lang="en-US" sz="2400" dirty="0" smtClean="0">
                <a:solidFill>
                  <a:srgbClr val="0070C0"/>
                </a:solidFill>
              </a:rPr>
              <a:t>5. Master </a:t>
            </a:r>
            <a:r>
              <a:rPr lang="en-US" sz="2400" dirty="0">
                <a:solidFill>
                  <a:srgbClr val="0070C0"/>
                </a:solidFill>
              </a:rPr>
              <a:t>of </a:t>
            </a:r>
            <a:r>
              <a:rPr lang="en-US" sz="2400" dirty="0" smtClean="0">
                <a:solidFill>
                  <a:srgbClr val="0070C0"/>
                </a:solidFill>
              </a:rPr>
              <a:t>Science in Consumer Sciences </a:t>
            </a:r>
            <a:r>
              <a:rPr lang="en-US" sz="2400" dirty="0">
                <a:solidFill>
                  <a:srgbClr val="0070C0"/>
                </a:solidFill>
              </a:rPr>
              <a:t>(CIP </a:t>
            </a:r>
            <a:r>
              <a:rPr lang="en-US" sz="2400" dirty="0" smtClean="0">
                <a:solidFill>
                  <a:srgbClr val="0070C0"/>
                </a:solidFill>
              </a:rPr>
              <a:t>19.0401)</a:t>
            </a: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The program prepares students in the areas of Consumer Economics and Family Financial Planning and Counseling to advance knowledge in this discipline. For students desiring to continue to a Ph.D. degree, it is strongly preferred by other institutions that </a:t>
            </a:r>
            <a:r>
              <a:rPr lang="en-US" dirty="0" smtClean="0">
                <a:solidFill>
                  <a:prstClr val="black"/>
                </a:solidFill>
              </a:rPr>
              <a:t>this is on their transcripts.</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Graduates will </a:t>
            </a:r>
            <a:r>
              <a:rPr lang="en-US" dirty="0">
                <a:solidFill>
                  <a:prstClr val="black"/>
                </a:solidFill>
              </a:rPr>
              <a:t>also be prepared for careers in financial planning, banking, insurance, investments, estate planning, consumer advocacy, public policy, and consumer economics.</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According </a:t>
            </a:r>
            <a:r>
              <a:rPr lang="en-US" dirty="0">
                <a:solidFill>
                  <a:prstClr val="black"/>
                </a:solidFill>
              </a:rPr>
              <a:t>to the Bureau of Labor Statistics (BLS), the job outlook from 2014-2020 is projected at 30 percent nationally, growing faster than the average for all occupations. The BLS estimates that there will be 73,900 new positions added between 2014 and 2024.</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The </a:t>
            </a:r>
            <a:r>
              <a:rPr lang="en-US" dirty="0">
                <a:solidFill>
                  <a:prstClr val="black"/>
                </a:solidFill>
              </a:rPr>
              <a:t>proposal projected that $0 in new funds will be required to support the proposed program.  </a:t>
            </a:r>
            <a:r>
              <a:rPr lang="en-US" dirty="0" smtClean="0">
                <a:solidFill>
                  <a:prstClr val="black"/>
                </a:solidFill>
              </a:rPr>
              <a:t>A total </a:t>
            </a:r>
            <a:r>
              <a:rPr lang="en-US" dirty="0">
                <a:solidFill>
                  <a:prstClr val="black"/>
                </a:solidFill>
              </a:rPr>
              <a:t>of $544,995 will be available through tuition. </a:t>
            </a:r>
            <a:endParaRPr kumimoji="0" lang="en-US" b="0" i="0" u="none" strike="noStrike" kern="1200" cap="none" spc="0" normalizeH="0" baseline="0" noProof="0" dirty="0">
              <a:ln>
                <a:noFill/>
              </a:ln>
              <a:solidFill>
                <a:prstClr val="black"/>
              </a:solidFill>
              <a:effectLst/>
              <a:uLnTx/>
              <a:uFillTx/>
              <a:latin typeface="Calibri"/>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3419474" y="5492259"/>
            <a:ext cx="1733551" cy="120178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2118586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150" y="228600"/>
            <a:ext cx="8858250" cy="666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 University of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marL="457200" marR="0" lvl="0" indent="-457200" algn="l" defTabSz="914400" rtl="0" eaLnBrk="1" fontAlgn="auto" latinLnBrk="0" hangingPunct="1">
              <a:lnSpc>
                <a:spcPct val="100000"/>
              </a:lnSpc>
              <a:spcBef>
                <a:spcPct val="20000"/>
              </a:spcBef>
              <a:spcAft>
                <a:spcPts val="600"/>
              </a:spcAft>
              <a:buClrTx/>
              <a:buSzTx/>
              <a:buFontTx/>
              <a:buAutoNum type="arabicPeriod" startAt="6"/>
              <a:tabLst>
                <a:tab pos="457200" algn="l"/>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Addition </a:t>
            </a:r>
            <a:r>
              <a:rPr kumimoji="0" lang="en-US" sz="2400" b="0" i="0" u="none" strike="noStrike" kern="1200" cap="none" spc="0" normalizeH="0" baseline="0" noProof="0" dirty="0">
                <a:ln>
                  <a:noFill/>
                </a:ln>
                <a:solidFill>
                  <a:srgbClr val="0070C0"/>
                </a:solidFill>
                <a:effectLst/>
                <a:uLnTx/>
                <a:uFillTx/>
                <a:latin typeface="Calibri"/>
                <a:ea typeface="+mn-ea"/>
                <a:cs typeface="+mn-cs"/>
              </a:rPr>
              <a:t>of Concentrations in Clinical Nurse </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Leader and</a:t>
            </a:r>
            <a:br>
              <a:rPr kumimoji="0" lang="en-US" sz="2400" b="0" i="0" u="none" strike="noStrike" kern="1200" cap="none" spc="0" normalizeH="0" baseline="0" noProof="0" dirty="0" smtClean="0">
                <a:ln>
                  <a:noFill/>
                </a:ln>
                <a:solidFill>
                  <a:srgbClr val="0070C0"/>
                </a:solidFill>
                <a:effectLst/>
                <a:uLnTx/>
                <a:uFillTx/>
                <a:latin typeface="Calibri"/>
                <a:ea typeface="+mn-ea"/>
                <a:cs typeface="+mn-cs"/>
              </a:rPr>
            </a:b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Nurse </a:t>
            </a:r>
            <a:r>
              <a:rPr kumimoji="0" lang="en-US" sz="2400" b="0" i="0" u="none" strike="noStrike" kern="1200" cap="none" spc="0" normalizeH="0" baseline="0" noProof="0" dirty="0">
                <a:ln>
                  <a:noFill/>
                </a:ln>
                <a:solidFill>
                  <a:srgbClr val="0070C0"/>
                </a:solidFill>
                <a:effectLst/>
                <a:uLnTx/>
                <a:uFillTx/>
                <a:latin typeface="Calibri"/>
                <a:ea typeface="+mn-ea"/>
                <a:cs typeface="+mn-cs"/>
              </a:rPr>
              <a:t>Case Manager to the </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Existing </a:t>
            </a:r>
            <a:r>
              <a:rPr kumimoji="0" lang="en-US" sz="2400" b="0" i="0" u="none" strike="noStrike" kern="1200" cap="none" spc="0" normalizeH="0" baseline="0" noProof="0" dirty="0">
                <a:ln>
                  <a:noFill/>
                </a:ln>
                <a:solidFill>
                  <a:srgbClr val="0070C0"/>
                </a:solidFill>
                <a:effectLst/>
                <a:uLnTx/>
                <a:uFillTx/>
                <a:latin typeface="Calibri"/>
                <a:ea typeface="+mn-ea"/>
                <a:cs typeface="+mn-cs"/>
              </a:rPr>
              <a:t>MSN in </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Nursing </a:t>
            </a:r>
            <a:br>
              <a:rPr kumimoji="0" lang="en-US" sz="2400" b="0" i="0" u="none" strike="noStrike" kern="1200" cap="none" spc="0" normalizeH="0" baseline="0" noProof="0" dirty="0" smtClean="0">
                <a:ln>
                  <a:noFill/>
                </a:ln>
                <a:solidFill>
                  <a:srgbClr val="0070C0"/>
                </a:solidFill>
                <a:effectLst/>
                <a:uLnTx/>
                <a:uFillTx/>
                <a:latin typeface="Calibri"/>
                <a:ea typeface="+mn-ea"/>
                <a:cs typeface="+mn-cs"/>
              </a:rPr>
            </a:b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a:t>
            </a:r>
            <a:r>
              <a:rPr kumimoji="0" lang="en-US" sz="2400" b="0" i="0" u="none" strike="noStrike" kern="1200" cap="none" spc="0" normalizeH="0" baseline="0" noProof="0" dirty="0">
                <a:ln>
                  <a:noFill/>
                </a:ln>
                <a:solidFill>
                  <a:srgbClr val="0070C0"/>
                </a:solidFill>
                <a:effectLst/>
                <a:uLnTx/>
                <a:uFillTx/>
                <a:latin typeface="Calibri"/>
                <a:ea typeface="+mn-ea"/>
                <a:cs typeface="+mn-cs"/>
              </a:rPr>
              <a:t>CIP 51.3801</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400" b="0" i="0" u="none" strike="noStrike" kern="1200" cap="none" spc="0" normalizeH="0" baseline="0" noProof="0" dirty="0" smtClean="0">
              <a:ln>
                <a:noFill/>
              </a:ln>
              <a:solidFill>
                <a:srgbClr val="0070C0"/>
              </a:solidFill>
              <a:effectLst/>
              <a:uLnTx/>
              <a:uFillTx/>
              <a:latin typeface="Calibri"/>
              <a:ea typeface="+mn-ea"/>
              <a:cs typeface="+mn-cs"/>
            </a:endParaRPr>
          </a:p>
          <a:p>
            <a:pPr marL="914400" marR="0" lvl="0" indent="-4524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program with each Concentration will require a total of 39-42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semester </a:t>
            </a:r>
            <a:r>
              <a:rPr kumimoji="0" lang="en-US" sz="1800" b="0" i="0" u="none" strike="noStrike" kern="1200" cap="none" spc="0" normalizeH="0" baseline="0" noProof="0" dirty="0">
                <a:ln>
                  <a:noFill/>
                </a:ln>
                <a:solidFill>
                  <a:prstClr val="black"/>
                </a:solidFill>
                <a:effectLst/>
                <a:uLnTx/>
                <a:uFillTx/>
                <a:latin typeface="Calibri"/>
                <a:ea typeface="+mn-ea"/>
                <a:cs typeface="+mn-cs"/>
              </a:rPr>
              <a:t>hours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914400" marR="0" lvl="0" indent="-452438" algn="l" defTabSz="971550" rtl="0" eaLnBrk="1" fontAlgn="auto" latinLnBrk="0" hangingPunct="1">
              <a:lnSpc>
                <a:spcPct val="100000"/>
              </a:lnSpc>
              <a:spcBef>
                <a:spcPts val="0"/>
              </a:spcBef>
              <a:spcAft>
                <a:spcPts val="0"/>
              </a:spcAft>
              <a:buClrTx/>
              <a:buSzTx/>
              <a:buFontTx/>
              <a:buNone/>
              <a:tabLst>
                <a:tab pos="1427163" algn="l"/>
                <a:tab pos="2058988" algn="l"/>
                <a:tab pos="3887788" algn="r"/>
                <a:tab pos="5426075" algn="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Program </a:t>
            </a:r>
            <a:r>
              <a:rPr kumimoji="0" lang="en-US" sz="1800" b="0" i="0" u="none" strike="noStrike" kern="1200" cap="none" spc="0" normalizeH="0" baseline="0" noProof="0" dirty="0">
                <a:ln>
                  <a:noFill/>
                </a:ln>
                <a:solidFill>
                  <a:prstClr val="black"/>
                </a:solidFill>
                <a:effectLst/>
                <a:uLnTx/>
                <a:uFillTx/>
                <a:latin typeface="Calibri"/>
                <a:ea typeface="+mn-ea"/>
                <a:cs typeface="+mn-cs"/>
              </a:rPr>
              <a:t>Core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29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914400" marR="0" lvl="0" indent="-452438" algn="l" defTabSz="971550" rtl="0" eaLnBrk="1" fontAlgn="auto" latinLnBrk="0" hangingPunct="1">
              <a:lnSpc>
                <a:spcPct val="100000"/>
              </a:lnSpc>
              <a:spcBef>
                <a:spcPts val="0"/>
              </a:spcBef>
              <a:spcAft>
                <a:spcPts val="0"/>
              </a:spcAft>
              <a:buClrTx/>
              <a:buSzTx/>
              <a:buFontTx/>
              <a:buNone/>
              <a:tabLst>
                <a:tab pos="1427163" algn="l"/>
                <a:tab pos="2058988" algn="l"/>
                <a:tab pos="3887788" algn="r"/>
                <a:tab pos="5426075" alg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Concentration  		10 </a:t>
            </a:r>
            <a:r>
              <a:rPr kumimoji="0" lang="en-US" sz="1800" b="0" i="1" u="none" strike="noStrike" kern="1200" cap="none" spc="0" normalizeH="0" baseline="0" noProof="0" dirty="0" err="1">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sh</a:t>
            </a:r>
            <a:endParaRPr kumimoji="0" lang="en-US" sz="18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endParaRPr>
          </a:p>
          <a:p>
            <a:pPr marL="914400" marR="0" lvl="0" indent="-452438" algn="l" defTabSz="971550" rtl="0" eaLnBrk="1" fontAlgn="auto" latinLnBrk="0" hangingPunct="1">
              <a:lnSpc>
                <a:spcPct val="100000"/>
              </a:lnSpc>
              <a:spcBef>
                <a:spcPts val="0"/>
              </a:spcBef>
              <a:spcAft>
                <a:spcPts val="0"/>
              </a:spcAft>
              <a:buClrTx/>
              <a:buSzTx/>
              <a:buFontTx/>
              <a:buNone/>
              <a:tabLst>
                <a:tab pos="1427163" algn="l"/>
                <a:tab pos="2058988" algn="l"/>
                <a:tab pos="3887788" algn="r"/>
                <a:tab pos="5426075" alg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Thesis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Optional)</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3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914400" marR="0" lvl="0" indent="-452438" algn="l" defTabSz="971550" rtl="0" eaLnBrk="1" fontAlgn="auto" latinLnBrk="0" hangingPunct="1">
              <a:lnSpc>
                <a:spcPct val="100000"/>
              </a:lnSpc>
              <a:spcBef>
                <a:spcPts val="0"/>
              </a:spcBef>
              <a:spcAft>
                <a:spcPts val="600"/>
              </a:spcAft>
              <a:buClrTx/>
              <a:buSzTx/>
              <a:buFontTx/>
              <a:buNone/>
              <a:tabLst>
                <a:tab pos="1427163" algn="l"/>
                <a:tab pos="2058988" algn="l"/>
                <a:tab pos="3887788" algn="r"/>
                <a:tab pos="5426075" algn="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srgbClr val="00B050"/>
                </a:solidFill>
                <a:effectLst/>
                <a:uLnTx/>
                <a:uFillTx/>
                <a:latin typeface="Calibri"/>
                <a:ea typeface="+mn-ea"/>
                <a:cs typeface="+mn-cs"/>
              </a:rPr>
              <a:t>Total 		39-42 </a:t>
            </a:r>
            <a:r>
              <a:rPr kumimoji="0" lang="en-US" sz="1800" b="1" i="0" u="none" strike="noStrike" kern="1200" cap="none" spc="0" normalizeH="0" baseline="0" noProof="0" dirty="0" err="1" smtClean="0">
                <a:ln>
                  <a:noFill/>
                </a:ln>
                <a:solidFill>
                  <a:srgbClr val="00B050"/>
                </a:solidFill>
                <a:effectLst/>
                <a:uLnTx/>
                <a:uFillTx/>
                <a:latin typeface="Calibri"/>
                <a:ea typeface="+mn-ea"/>
                <a:cs typeface="+mn-cs"/>
              </a:rPr>
              <a:t>sh</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914400" marR="0" lvl="0" indent="-4524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According to UA officials, both concentrations are needed because </a:t>
            </a:r>
            <a:br>
              <a:rPr kumimoji="0" lang="en-US" sz="1800" b="0" i="0" u="none" strike="noStrike" kern="1200" cap="none" spc="0" normalizeH="0" baseline="0" noProof="0" dirty="0" smtClean="0">
                <a:ln>
                  <a:noFill/>
                </a:ln>
                <a:solidFill>
                  <a:prstClr val="black"/>
                </a:solidFill>
                <a:effectLst/>
                <a:uLnTx/>
                <a:uFillTx/>
                <a:latin typeface="Calibri"/>
                <a:ea typeface="+mn-ea"/>
                <a:cs typeface="+mn-cs"/>
              </a:rPr>
            </a:b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of a 2010 report released</a:t>
            </a:r>
            <a:r>
              <a:rPr kumimoji="0" lang="en-US" sz="1800" b="0" i="0" u="none" strike="noStrike" kern="1200" cap="none" spc="0" normalizeH="0" noProof="0" dirty="0" smtClean="0">
                <a:ln>
                  <a:noFill/>
                </a:ln>
                <a:solidFill>
                  <a:prstClr val="black"/>
                </a:solidFill>
                <a:effectLst/>
                <a:uLnTx/>
                <a:uFillTx/>
                <a:latin typeface="Calibri"/>
                <a:ea typeface="+mn-ea"/>
                <a:cs typeface="+mn-cs"/>
              </a:rPr>
              <a:t> by</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the Institute of Medicine released a report                 called the Future of Nursing: Leading Change, Advancing Health that recommended </a:t>
            </a:r>
            <a:br>
              <a:rPr kumimoji="0" lang="en-US" sz="1800" b="0" i="0" u="none" strike="noStrike" kern="1200" cap="none" spc="0" normalizeH="0" baseline="0" noProof="0" dirty="0" smtClean="0">
                <a:ln>
                  <a:noFill/>
                </a:ln>
                <a:solidFill>
                  <a:prstClr val="black"/>
                </a:solidFill>
                <a:effectLst/>
                <a:uLnTx/>
                <a:uFillTx/>
                <a:latin typeface="Calibri"/>
                <a:ea typeface="+mn-ea"/>
                <a:cs typeface="+mn-cs"/>
              </a:rPr>
            </a:b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nurses achieve higher levels of education, and that nurses must be full partners in the redesign of healthcare. </a:t>
            </a:r>
          </a:p>
          <a:p>
            <a:pPr marL="914400" marR="0" lvl="0" indent="-452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Budgetary </a:t>
            </a:r>
            <a:r>
              <a:rPr kumimoji="0" lang="en-US" sz="1800" b="0" i="0" u="none" strike="noStrike" kern="1200" cap="none" spc="0" normalizeH="0" baseline="0" noProof="0" dirty="0">
                <a:ln>
                  <a:noFill/>
                </a:ln>
                <a:solidFill>
                  <a:prstClr val="black"/>
                </a:solidFill>
                <a:effectLst/>
                <a:uLnTx/>
                <a:uFillTx/>
                <a:latin typeface="Calibri"/>
                <a:ea typeface="+mn-ea"/>
                <a:cs typeface="+mn-cs"/>
              </a:rPr>
              <a:t>Impact:  No additional resources will be needed.</a:t>
            </a:r>
          </a:p>
          <a:p>
            <a:pPr marL="914400" marR="0" lvl="0" indent="-452438"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110486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0"/>
            <a:ext cx="8515350" cy="1417638"/>
          </a:xfrm>
        </p:spPr>
        <p:txBody>
          <a:bodyPr>
            <a:normAutofit/>
          </a:bodyPr>
          <a:lstStyle/>
          <a:p>
            <a:pPr algn="l"/>
            <a:r>
              <a:rPr lang="en-US" sz="3600" b="1" dirty="0" smtClean="0">
                <a:solidFill>
                  <a:srgbClr val="FF0000"/>
                </a:solidFill>
              </a:rPr>
              <a:t>University of Alabama </a:t>
            </a:r>
            <a:endParaRPr lang="en-US" sz="3600" b="1" dirty="0">
              <a:solidFill>
                <a:srgbClr val="FF0000"/>
              </a:solidFill>
            </a:endParaRPr>
          </a:p>
        </p:txBody>
      </p:sp>
      <p:sp>
        <p:nvSpPr>
          <p:cNvPr id="3" name="Content Placeholder 2"/>
          <p:cNvSpPr>
            <a:spLocks noGrp="1"/>
          </p:cNvSpPr>
          <p:nvPr>
            <p:ph idx="1"/>
          </p:nvPr>
        </p:nvSpPr>
        <p:spPr>
          <a:xfrm>
            <a:off x="57150" y="1071138"/>
            <a:ext cx="8915400" cy="5639405"/>
          </a:xfrm>
        </p:spPr>
        <p:txBody>
          <a:bodyPr>
            <a:normAutofit/>
          </a:bodyPr>
          <a:lstStyle/>
          <a:p>
            <a:pPr marL="457200" indent="-457200">
              <a:buAutoNum type="arabicPeriod" startAt="7"/>
            </a:pPr>
            <a:r>
              <a:rPr lang="en-US" sz="2400" dirty="0" smtClean="0">
                <a:solidFill>
                  <a:srgbClr val="0070C0"/>
                </a:solidFill>
              </a:rPr>
              <a:t>Addition of a Concentration in Social Media Marketing                         to the Existing MS in Marketing (CIP 52.1401)</a:t>
            </a:r>
          </a:p>
          <a:p>
            <a:pPr marL="0" indent="0">
              <a:buNone/>
            </a:pPr>
            <a:endParaRPr lang="en-US" sz="1800" dirty="0" smtClean="0"/>
          </a:p>
          <a:p>
            <a:r>
              <a:rPr lang="en-US" sz="1800" dirty="0" smtClean="0"/>
              <a:t>The </a:t>
            </a:r>
            <a:r>
              <a:rPr lang="en-US" sz="1800" dirty="0"/>
              <a:t>program with the proposed concentration will require 30 semester hours (</a:t>
            </a:r>
            <a:r>
              <a:rPr lang="en-US" sz="1800" dirty="0" err="1"/>
              <a:t>sh</a:t>
            </a:r>
            <a:r>
              <a:rPr lang="en-US" sz="1800" dirty="0"/>
              <a:t>), </a:t>
            </a:r>
            <a:r>
              <a:rPr lang="en-US" sz="1800" dirty="0" smtClean="0"/>
              <a:t>                                as </a:t>
            </a:r>
            <a:r>
              <a:rPr lang="en-US" sz="1800" dirty="0"/>
              <a:t>listed below: </a:t>
            </a:r>
          </a:p>
          <a:p>
            <a:pPr marL="0" indent="0">
              <a:buNone/>
            </a:pPr>
            <a:r>
              <a:rPr lang="en-US" sz="1800" dirty="0" smtClean="0"/>
              <a:t>	Program </a:t>
            </a:r>
            <a:r>
              <a:rPr lang="en-US" sz="1800" dirty="0"/>
              <a:t>Core		   21 </a:t>
            </a:r>
            <a:r>
              <a:rPr lang="en-US" sz="1800" dirty="0" err="1"/>
              <a:t>sh</a:t>
            </a:r>
            <a:r>
              <a:rPr lang="en-US" sz="1800" dirty="0"/>
              <a:t>  </a:t>
            </a:r>
            <a:endParaRPr lang="en-US" sz="1800" dirty="0" smtClean="0"/>
          </a:p>
          <a:p>
            <a:pPr marL="0" indent="0">
              <a:buNone/>
            </a:pPr>
            <a:r>
              <a:rPr lang="en-US" sz="1800" dirty="0" smtClean="0"/>
              <a:t>	</a:t>
            </a:r>
            <a:r>
              <a:rPr lang="en-US" sz="1800" i="1" dirty="0" smtClean="0">
                <a:solidFill>
                  <a:schemeClr val="accent6">
                    <a:lumMod val="75000"/>
                  </a:schemeClr>
                </a:solidFill>
                <a:effectLst>
                  <a:outerShdw blurRad="38100" dist="38100" dir="2700000" algn="tl">
                    <a:srgbClr val="000000">
                      <a:alpha val="43137"/>
                    </a:srgbClr>
                  </a:outerShdw>
                </a:effectLst>
              </a:rPr>
              <a:t>Concentration                                9 </a:t>
            </a:r>
            <a:r>
              <a:rPr lang="en-US" sz="1800" i="1" dirty="0" err="1" smtClean="0">
                <a:solidFill>
                  <a:schemeClr val="accent6">
                    <a:lumMod val="75000"/>
                  </a:schemeClr>
                </a:solidFill>
                <a:effectLst>
                  <a:outerShdw blurRad="38100" dist="38100" dir="2700000" algn="tl">
                    <a:srgbClr val="000000">
                      <a:alpha val="43137"/>
                    </a:srgbClr>
                  </a:outerShdw>
                </a:effectLst>
              </a:rPr>
              <a:t>sh</a:t>
            </a:r>
            <a:endParaRPr lang="en-US" sz="1800" i="1" dirty="0" smtClean="0">
              <a:solidFill>
                <a:schemeClr val="accent6">
                  <a:lumMod val="75000"/>
                </a:schemeClr>
              </a:solidFill>
              <a:effectLst>
                <a:outerShdw blurRad="38100" dist="38100" dir="2700000" algn="tl">
                  <a:srgbClr val="000000">
                    <a:alpha val="43137"/>
                  </a:srgbClr>
                </a:outerShdw>
              </a:effectLst>
            </a:endParaRPr>
          </a:p>
          <a:p>
            <a:pPr marL="0" indent="0">
              <a:buNone/>
            </a:pPr>
            <a:r>
              <a:rPr lang="en-US" sz="1800" dirty="0" smtClean="0"/>
              <a:t>	</a:t>
            </a:r>
            <a:r>
              <a:rPr lang="en-US" sz="1800" b="1" dirty="0" smtClean="0">
                <a:solidFill>
                  <a:srgbClr val="00B050"/>
                </a:solidFill>
              </a:rPr>
              <a:t>                      Total                         30 </a:t>
            </a:r>
            <a:r>
              <a:rPr lang="en-US" sz="1800" b="1" dirty="0" err="1" smtClean="0">
                <a:solidFill>
                  <a:srgbClr val="00B050"/>
                </a:solidFill>
              </a:rPr>
              <a:t>sh</a:t>
            </a:r>
            <a:r>
              <a:rPr lang="en-US" sz="1800" b="1" dirty="0" smtClean="0">
                <a:solidFill>
                  <a:srgbClr val="00B050"/>
                </a:solidFill>
              </a:rPr>
              <a:t> </a:t>
            </a:r>
          </a:p>
          <a:p>
            <a:pPr marL="0" indent="0">
              <a:buNone/>
            </a:pPr>
            <a:endParaRPr lang="en-US" sz="1800" dirty="0" smtClean="0"/>
          </a:p>
          <a:p>
            <a:r>
              <a:rPr lang="en-US" sz="1800" dirty="0" smtClean="0"/>
              <a:t>The proposed concentration consists of the following three courses:  Digital and Social Media Marketing; Digital and Social Media Analytics; and Advanced Digital and Social Media Marketing.</a:t>
            </a:r>
          </a:p>
          <a:p>
            <a:endParaRPr lang="en-US" sz="1800" dirty="0"/>
          </a:p>
          <a:p>
            <a:r>
              <a:rPr lang="en-US" sz="1800" dirty="0" smtClean="0"/>
              <a:t>Budgetary Impact: No additional monetary resources will be needed to implement the proposed concentration.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4186572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solidFill>
                  <a:srgbClr val="FF0000"/>
                </a:solidFill>
              </a:rPr>
              <a:t>University of Alabama </a:t>
            </a:r>
            <a:endParaRPr lang="en-US" sz="3600" b="1" dirty="0">
              <a:solidFill>
                <a:srgbClr val="FF0000"/>
              </a:solidFill>
            </a:endParaRPr>
          </a:p>
        </p:txBody>
      </p:sp>
      <p:sp>
        <p:nvSpPr>
          <p:cNvPr id="3" name="Content Placeholder 2"/>
          <p:cNvSpPr>
            <a:spLocks noGrp="1"/>
          </p:cNvSpPr>
          <p:nvPr>
            <p:ph idx="1"/>
          </p:nvPr>
        </p:nvSpPr>
        <p:spPr>
          <a:xfrm>
            <a:off x="114300" y="1085850"/>
            <a:ext cx="8572500" cy="5635625"/>
          </a:xfrm>
        </p:spPr>
        <p:txBody>
          <a:bodyPr>
            <a:normAutofit/>
          </a:bodyPr>
          <a:lstStyle/>
          <a:p>
            <a:pPr marL="457200" indent="-457200">
              <a:buAutoNum type="arabicPeriod" startAt="8"/>
            </a:pPr>
            <a:r>
              <a:rPr lang="en-US" sz="2400" dirty="0" smtClean="0">
                <a:solidFill>
                  <a:srgbClr val="0070C0"/>
                </a:solidFill>
              </a:rPr>
              <a:t>Addition of a Concentration in Value Investing to the                    Existing BSCBA in Banking and Finance (CIP 52.0801)</a:t>
            </a:r>
          </a:p>
          <a:p>
            <a:pPr marL="0" indent="0">
              <a:buNone/>
            </a:pPr>
            <a:endParaRPr lang="en-US" sz="2400" dirty="0" smtClean="0">
              <a:solidFill>
                <a:srgbClr val="0070C0"/>
              </a:solidFill>
            </a:endParaRPr>
          </a:p>
          <a:p>
            <a:r>
              <a:rPr lang="en-US" sz="1900" dirty="0" smtClean="0"/>
              <a:t>The </a:t>
            </a:r>
            <a:r>
              <a:rPr lang="en-US" sz="1900" dirty="0"/>
              <a:t>program with the proposed concentration will require 120 semester hours (</a:t>
            </a:r>
            <a:r>
              <a:rPr lang="en-US" sz="1900" dirty="0" err="1"/>
              <a:t>sh</a:t>
            </a:r>
            <a:r>
              <a:rPr lang="en-US" sz="1900" dirty="0"/>
              <a:t>), as listed below: </a:t>
            </a:r>
          </a:p>
          <a:p>
            <a:pPr marL="0" indent="0">
              <a:buNone/>
            </a:pPr>
            <a:r>
              <a:rPr lang="en-US" sz="1900" dirty="0"/>
              <a:t> </a:t>
            </a:r>
            <a:r>
              <a:rPr lang="en-US" sz="1900" dirty="0" smtClean="0"/>
              <a:t>		General </a:t>
            </a:r>
            <a:r>
              <a:rPr lang="en-US" sz="1900" dirty="0"/>
              <a:t>Education	   </a:t>
            </a:r>
            <a:r>
              <a:rPr lang="en-US" sz="1900" dirty="0" smtClean="0"/>
              <a:t>                  60 </a:t>
            </a:r>
            <a:r>
              <a:rPr lang="en-US" sz="1900" dirty="0" err="1" smtClean="0"/>
              <a:t>sh</a:t>
            </a:r>
            <a:endParaRPr lang="en-US" sz="1900" dirty="0"/>
          </a:p>
          <a:p>
            <a:pPr marL="0" indent="0">
              <a:buNone/>
            </a:pPr>
            <a:r>
              <a:rPr lang="en-US" sz="1900" dirty="0" smtClean="0"/>
              <a:t>		Program </a:t>
            </a:r>
            <a:r>
              <a:rPr lang="en-US" sz="1900" dirty="0"/>
              <a:t>Core		   </a:t>
            </a:r>
            <a:r>
              <a:rPr lang="en-US" sz="1900" dirty="0" smtClean="0"/>
              <a:t> 43 </a:t>
            </a:r>
            <a:r>
              <a:rPr lang="en-US" sz="1900" dirty="0" err="1"/>
              <a:t>sh</a:t>
            </a:r>
            <a:r>
              <a:rPr lang="en-US" sz="1900" dirty="0"/>
              <a:t>  </a:t>
            </a:r>
          </a:p>
          <a:p>
            <a:pPr marL="0" indent="0">
              <a:buNone/>
            </a:pPr>
            <a:r>
              <a:rPr lang="en-US" sz="1900" dirty="0" smtClean="0"/>
              <a:t>		</a:t>
            </a:r>
            <a:r>
              <a:rPr lang="en-US" sz="1900" i="1" dirty="0" smtClean="0">
                <a:solidFill>
                  <a:schemeClr val="accent6">
                    <a:lumMod val="75000"/>
                  </a:schemeClr>
                </a:solidFill>
                <a:effectLst>
                  <a:outerShdw blurRad="38100" dist="38100" dir="2700000" algn="tl">
                    <a:srgbClr val="000000">
                      <a:alpha val="43137"/>
                    </a:srgbClr>
                  </a:outerShdw>
                </a:effectLst>
              </a:rPr>
              <a:t>Concentration                               9 </a:t>
            </a:r>
            <a:r>
              <a:rPr lang="en-US" sz="1900" i="1" dirty="0" err="1" smtClean="0">
                <a:solidFill>
                  <a:schemeClr val="accent6">
                    <a:lumMod val="75000"/>
                  </a:schemeClr>
                </a:solidFill>
                <a:effectLst>
                  <a:outerShdw blurRad="38100" dist="38100" dir="2700000" algn="tl">
                    <a:srgbClr val="000000">
                      <a:alpha val="43137"/>
                    </a:srgbClr>
                  </a:outerShdw>
                </a:effectLst>
              </a:rPr>
              <a:t>sh</a:t>
            </a:r>
            <a:endParaRPr lang="en-US" sz="1900" i="1" dirty="0">
              <a:solidFill>
                <a:schemeClr val="accent6">
                  <a:lumMod val="75000"/>
                </a:schemeClr>
              </a:solidFill>
              <a:effectLst>
                <a:outerShdw blurRad="38100" dist="38100" dir="2700000" algn="tl">
                  <a:srgbClr val="000000">
                    <a:alpha val="43137"/>
                  </a:srgbClr>
                </a:outerShdw>
              </a:effectLst>
            </a:endParaRPr>
          </a:p>
          <a:p>
            <a:pPr marL="0" indent="0">
              <a:buNone/>
            </a:pPr>
            <a:r>
              <a:rPr lang="en-US" sz="1900" dirty="0" smtClean="0"/>
              <a:t>		Electives</a:t>
            </a:r>
            <a:r>
              <a:rPr lang="en-US" sz="1900" dirty="0"/>
              <a:t>		     </a:t>
            </a:r>
            <a:r>
              <a:rPr lang="en-US" sz="1900" dirty="0" smtClean="0"/>
              <a:t>                  8 </a:t>
            </a:r>
            <a:r>
              <a:rPr lang="en-US" sz="1900" dirty="0" err="1" smtClean="0"/>
              <a:t>sh</a:t>
            </a:r>
            <a:endParaRPr lang="en-US" sz="1900" dirty="0"/>
          </a:p>
          <a:p>
            <a:pPr marL="0" indent="0">
              <a:buNone/>
            </a:pPr>
            <a:r>
              <a:rPr lang="en-US" sz="1900" dirty="0" smtClean="0"/>
              <a:t>		                    </a:t>
            </a:r>
            <a:r>
              <a:rPr lang="en-US" sz="1900" b="1" dirty="0" smtClean="0">
                <a:solidFill>
                  <a:srgbClr val="00B050"/>
                </a:solidFill>
              </a:rPr>
              <a:t>Total                        120 </a:t>
            </a:r>
            <a:r>
              <a:rPr lang="en-US" sz="1900" b="1" dirty="0" err="1" smtClean="0">
                <a:solidFill>
                  <a:srgbClr val="00B050"/>
                </a:solidFill>
              </a:rPr>
              <a:t>sh</a:t>
            </a:r>
            <a:endParaRPr lang="en-US" sz="1900" b="1" dirty="0" smtClean="0">
              <a:solidFill>
                <a:srgbClr val="00B050"/>
              </a:solidFill>
            </a:endParaRPr>
          </a:p>
          <a:p>
            <a:pPr marL="0" indent="0">
              <a:buNone/>
            </a:pPr>
            <a:endParaRPr lang="en-US" sz="1900" dirty="0" smtClean="0"/>
          </a:p>
          <a:p>
            <a:r>
              <a:rPr lang="en-US" sz="1900" dirty="0" smtClean="0"/>
              <a:t>The </a:t>
            </a:r>
            <a:r>
              <a:rPr lang="en-US" sz="1900" dirty="0"/>
              <a:t>proposed concentration will have the following three courses: Financial Analysis for Investing, Advanced Investments, and Principles of Value Investing.  </a:t>
            </a:r>
            <a:endParaRPr lang="en-US" sz="1900" dirty="0" smtClean="0"/>
          </a:p>
          <a:p>
            <a:endParaRPr lang="en-US" sz="1900" dirty="0" smtClean="0"/>
          </a:p>
          <a:p>
            <a:r>
              <a:rPr lang="en-US" sz="1900" dirty="0" smtClean="0"/>
              <a:t>Budgetary Impact: NONE</a:t>
            </a:r>
            <a:endParaRPr lang="en-US" sz="1900" dirty="0"/>
          </a:p>
          <a:p>
            <a:pPr marL="0" indent="0">
              <a:buNone/>
            </a:pPr>
            <a:endParaRPr lang="en-US" sz="19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20315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14300"/>
            <a:ext cx="8727141"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02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7"/>
            <a:ext cx="8572500" cy="1095375"/>
          </a:xfrm>
        </p:spPr>
        <p:txBody>
          <a:bodyPr>
            <a:normAutofit/>
          </a:bodyPr>
          <a:lstStyle/>
          <a:p>
            <a:pPr algn="l"/>
            <a:r>
              <a:rPr lang="en-US" sz="3600" b="1" dirty="0" smtClean="0">
                <a:solidFill>
                  <a:srgbClr val="FF0000"/>
                </a:solidFill>
              </a:rPr>
              <a:t>University of Alabama </a:t>
            </a:r>
            <a:endParaRPr lang="en-US" sz="3600" b="1" dirty="0">
              <a:solidFill>
                <a:srgbClr val="FF0000"/>
              </a:solidFill>
            </a:endParaRPr>
          </a:p>
        </p:txBody>
      </p:sp>
      <p:sp>
        <p:nvSpPr>
          <p:cNvPr id="3" name="Content Placeholder 2"/>
          <p:cNvSpPr>
            <a:spLocks noGrp="1"/>
          </p:cNvSpPr>
          <p:nvPr>
            <p:ph idx="1"/>
          </p:nvPr>
        </p:nvSpPr>
        <p:spPr>
          <a:xfrm>
            <a:off x="114300" y="1200150"/>
            <a:ext cx="8572500" cy="5314950"/>
          </a:xfrm>
        </p:spPr>
        <p:txBody>
          <a:bodyPr>
            <a:normAutofit/>
          </a:bodyPr>
          <a:lstStyle/>
          <a:p>
            <a:pPr marL="457200" indent="-457200">
              <a:buAutoNum type="arabicPeriod" startAt="9"/>
            </a:pPr>
            <a:r>
              <a:rPr lang="en-US" sz="2400" dirty="0" smtClean="0">
                <a:solidFill>
                  <a:srgbClr val="0070C0"/>
                </a:solidFill>
              </a:rPr>
              <a:t>Addition of a Concentration in Nurse Education to the                         Existing  </a:t>
            </a:r>
            <a:r>
              <a:rPr lang="en-US" sz="2400" dirty="0" err="1" smtClean="0">
                <a:solidFill>
                  <a:srgbClr val="0070C0"/>
                </a:solidFill>
              </a:rPr>
              <a:t>EdD</a:t>
            </a:r>
            <a:r>
              <a:rPr lang="en-US" sz="2400" dirty="0" smtClean="0">
                <a:solidFill>
                  <a:srgbClr val="0070C0"/>
                </a:solidFill>
              </a:rPr>
              <a:t> in Instructional Leadership (CIP 13.0404)</a:t>
            </a:r>
          </a:p>
          <a:p>
            <a:pPr marL="0" indent="0">
              <a:buNone/>
            </a:pPr>
            <a:endParaRPr lang="en-US" sz="2400" dirty="0">
              <a:solidFill>
                <a:srgbClr val="0070C0"/>
              </a:solidFill>
            </a:endParaRPr>
          </a:p>
          <a:p>
            <a:r>
              <a:rPr lang="en-US" sz="1800" dirty="0" smtClean="0"/>
              <a:t>The </a:t>
            </a:r>
            <a:r>
              <a:rPr lang="en-US" sz="1800" dirty="0"/>
              <a:t>program with the proposed concentration will require 60 semester hours (</a:t>
            </a:r>
            <a:r>
              <a:rPr lang="en-US" sz="1800" dirty="0" err="1"/>
              <a:t>sh</a:t>
            </a:r>
            <a:r>
              <a:rPr lang="en-US" sz="1800" dirty="0"/>
              <a:t>), as listed below:  </a:t>
            </a:r>
          </a:p>
          <a:p>
            <a:pPr marL="0" indent="0">
              <a:buNone/>
            </a:pPr>
            <a:r>
              <a:rPr lang="en-US" sz="1800" dirty="0"/>
              <a:t>	Program Core		   33 </a:t>
            </a:r>
            <a:r>
              <a:rPr lang="en-US" sz="1800" dirty="0" err="1"/>
              <a:t>sh</a:t>
            </a:r>
            <a:r>
              <a:rPr lang="en-US" sz="1800" dirty="0"/>
              <a:t>  </a:t>
            </a:r>
          </a:p>
          <a:p>
            <a:pPr marL="0" indent="0">
              <a:buNone/>
            </a:pPr>
            <a:r>
              <a:rPr lang="en-US" sz="1800" dirty="0"/>
              <a:t>	</a:t>
            </a:r>
            <a:r>
              <a:rPr lang="en-US" sz="1800" i="1" dirty="0" smtClean="0">
                <a:solidFill>
                  <a:schemeClr val="accent6">
                    <a:lumMod val="75000"/>
                  </a:schemeClr>
                </a:solidFill>
                <a:effectLst>
                  <a:outerShdw blurRad="38100" dist="38100" dir="2700000" algn="tl">
                    <a:srgbClr val="000000">
                      <a:alpha val="43137"/>
                    </a:srgbClr>
                  </a:outerShdw>
                </a:effectLst>
              </a:rPr>
              <a:t>Concentration                              12 </a:t>
            </a:r>
            <a:r>
              <a:rPr lang="en-US" sz="1800" i="1" dirty="0" err="1">
                <a:solidFill>
                  <a:schemeClr val="accent6">
                    <a:lumMod val="75000"/>
                  </a:schemeClr>
                </a:solidFill>
                <a:effectLst>
                  <a:outerShdw blurRad="38100" dist="38100" dir="2700000" algn="tl">
                    <a:srgbClr val="000000">
                      <a:alpha val="43137"/>
                    </a:srgbClr>
                  </a:outerShdw>
                </a:effectLst>
              </a:rPr>
              <a:t>sh</a:t>
            </a:r>
            <a:endParaRPr lang="en-US" sz="1800" i="1" dirty="0">
              <a:solidFill>
                <a:schemeClr val="accent6">
                  <a:lumMod val="75000"/>
                </a:schemeClr>
              </a:solidFill>
              <a:effectLst>
                <a:outerShdw blurRad="38100" dist="38100" dir="2700000" algn="tl">
                  <a:srgbClr val="000000">
                    <a:alpha val="43137"/>
                  </a:srgbClr>
                </a:outerShdw>
              </a:effectLst>
            </a:endParaRPr>
          </a:p>
          <a:p>
            <a:pPr marL="0" indent="0">
              <a:buNone/>
            </a:pPr>
            <a:r>
              <a:rPr lang="en-US" sz="1800" dirty="0" smtClean="0"/>
              <a:t>                  Electives</a:t>
            </a:r>
            <a:r>
              <a:rPr lang="en-US" sz="1800" dirty="0"/>
              <a:t>		 </a:t>
            </a:r>
            <a:r>
              <a:rPr lang="en-US" sz="1800" dirty="0" smtClean="0"/>
              <a:t>                    15 </a:t>
            </a:r>
            <a:r>
              <a:rPr lang="en-US" sz="1800" dirty="0" err="1" smtClean="0"/>
              <a:t>sh</a:t>
            </a:r>
            <a:r>
              <a:rPr lang="en-US" sz="1800" dirty="0" smtClean="0"/>
              <a:t>	</a:t>
            </a:r>
          </a:p>
          <a:p>
            <a:pPr marL="0" indent="0">
              <a:buNone/>
            </a:pPr>
            <a:r>
              <a:rPr lang="en-US" sz="1800" dirty="0" smtClean="0"/>
              <a:t>                                     </a:t>
            </a:r>
            <a:r>
              <a:rPr lang="en-US" sz="1800" b="1" dirty="0" smtClean="0">
                <a:solidFill>
                  <a:srgbClr val="00B050"/>
                </a:solidFill>
              </a:rPr>
              <a:t>Total                            60 </a:t>
            </a:r>
            <a:r>
              <a:rPr lang="en-US" sz="1800" b="1" dirty="0" err="1" smtClean="0">
                <a:solidFill>
                  <a:srgbClr val="00B050"/>
                </a:solidFill>
              </a:rPr>
              <a:t>sh</a:t>
            </a:r>
            <a:endParaRPr lang="en-US" sz="1800" b="1" dirty="0" smtClean="0">
              <a:solidFill>
                <a:srgbClr val="00B050"/>
              </a:solidFill>
            </a:endParaRPr>
          </a:p>
          <a:p>
            <a:pPr marL="0" indent="0">
              <a:buNone/>
            </a:pPr>
            <a:endParaRPr lang="en-US" sz="1800" dirty="0"/>
          </a:p>
          <a:p>
            <a:r>
              <a:rPr lang="en-US" sz="1800" dirty="0"/>
              <a:t>Courses in the proposed concentration are: Nursing Faculty Roles and Responsibilities (3 </a:t>
            </a:r>
            <a:r>
              <a:rPr lang="en-US" sz="1800" dirty="0" err="1"/>
              <a:t>sh</a:t>
            </a:r>
            <a:r>
              <a:rPr lang="en-US" sz="1800" dirty="0"/>
              <a:t>); Instructional Media in Nurse Education (3 </a:t>
            </a:r>
            <a:r>
              <a:rPr lang="en-US" sz="1800" dirty="0" err="1"/>
              <a:t>sh</a:t>
            </a:r>
            <a:r>
              <a:rPr lang="en-US" sz="1800" dirty="0"/>
              <a:t>); Curriculum: Theory and Practice (3 </a:t>
            </a:r>
            <a:r>
              <a:rPr lang="en-US" sz="1800" dirty="0" err="1"/>
              <a:t>sh</a:t>
            </a:r>
            <a:r>
              <a:rPr lang="en-US" sz="1800" dirty="0"/>
              <a:t>); and Doctoral Seminar in Research (3 </a:t>
            </a:r>
            <a:r>
              <a:rPr lang="en-US" sz="1800" dirty="0" err="1"/>
              <a:t>sh</a:t>
            </a:r>
            <a:r>
              <a:rPr lang="en-US" sz="1800" dirty="0"/>
              <a:t>).  </a:t>
            </a:r>
          </a:p>
          <a:p>
            <a:pPr marL="0" indent="0">
              <a:buNone/>
            </a:pPr>
            <a:endParaRPr lang="en-US" sz="1900" dirty="0" smtClean="0"/>
          </a:p>
          <a:p>
            <a:r>
              <a:rPr lang="en-US" sz="1900" dirty="0" smtClean="0"/>
              <a:t>Budgetary Impact: None</a:t>
            </a:r>
            <a:endParaRPr lang="en-US" sz="1900" dirty="0"/>
          </a:p>
          <a:p>
            <a:pPr marL="0" indent="0">
              <a:buNone/>
            </a:pPr>
            <a:endParaRPr lang="en-US" sz="1800" dirty="0">
              <a:solidFill>
                <a:srgbClr val="0070C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821" r="17207"/>
          <a:stretch/>
        </p:blipFill>
        <p:spPr>
          <a:xfrm>
            <a:off x="7858125" y="0"/>
            <a:ext cx="1200150" cy="1314450"/>
          </a:xfrm>
          <a:prstGeom prst="rect">
            <a:avLst/>
          </a:prstGeom>
        </p:spPr>
      </p:pic>
    </p:spTree>
    <p:extLst>
      <p:ext uri="{BB962C8B-B14F-4D97-AF65-F5344CB8AC3E}">
        <p14:creationId xmlns:p14="http://schemas.microsoft.com/office/powerpoint/2010/main" val="204683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42900"/>
            <a:ext cx="7886700" cy="1085850"/>
          </a:xfrm>
        </p:spPr>
        <p:txBody>
          <a:bodyPr>
            <a:normAutofit/>
          </a:bodyPr>
          <a:lstStyle/>
          <a:p>
            <a:pPr algn="l"/>
            <a:r>
              <a:rPr lang="en-US" sz="3600" b="1" dirty="0" smtClean="0">
                <a:solidFill>
                  <a:srgbClr val="FF0000"/>
                </a:solidFill>
              </a:rPr>
              <a:t>University of Alabama at Birmingham</a:t>
            </a:r>
            <a:endParaRPr lang="en-US" sz="3600" b="1" dirty="0">
              <a:solidFill>
                <a:srgbClr val="FF00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00900" y="114300"/>
            <a:ext cx="1841945" cy="607135"/>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0" y="1314450"/>
            <a:ext cx="9042845" cy="494904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1.    Addition of a Health Informatics Track to the Existing PhD in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       Administration/Health Services (CIP 51.0701)</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program with the proposed track will require a total of 69 semester hours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sh</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Program Core		48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Track			</a:t>
            </a:r>
            <a:r>
              <a:rPr kumimoji="0" lang="en-US" sz="1800"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21 </a:t>
            </a:r>
            <a:r>
              <a:rPr kumimoji="0" lang="en-US" sz="1800" b="0" i="1" u="none" strike="noStrike" kern="1200" cap="none" spc="0" normalizeH="0" baseline="0" noProof="0" dirty="0" err="1">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sh</a:t>
            </a:r>
            <a:endParaRPr kumimoji="0" lang="en-US" sz="18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srgbClr val="00B050"/>
                </a:solidFill>
                <a:effectLst/>
                <a:uLnTx/>
                <a:uFillTx/>
                <a:latin typeface="Calibri"/>
                <a:ea typeface="+mn-ea"/>
                <a:cs typeface="+mn-cs"/>
              </a:rPr>
              <a:t>Total                    69 </a:t>
            </a:r>
            <a:r>
              <a:rPr kumimoji="0" lang="en-US" sz="1800" b="1" i="0" u="none" strike="noStrike" kern="1200" cap="none" spc="0" normalizeH="0" baseline="0" noProof="0" dirty="0" err="1">
                <a:ln>
                  <a:noFill/>
                </a:ln>
                <a:solidFill>
                  <a:srgbClr val="00B050"/>
                </a:solidFill>
                <a:effectLst/>
                <a:uLnTx/>
                <a:uFillTx/>
                <a:latin typeface="Calibri"/>
                <a:ea typeface="+mn-ea"/>
                <a:cs typeface="+mn-cs"/>
              </a:rPr>
              <a:t>sh</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proposed track will have the following 7 courses: Information Systems Theory and Practice, Mixed Method Research I, Principles of Health Informatics,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Grantwriting</a:t>
            </a:r>
            <a:r>
              <a:rPr kumimoji="0" lang="en-US" sz="1800" b="0" i="0" u="none" strike="noStrike" kern="1200" cap="none" spc="0" normalizeH="0" baseline="0" noProof="0" dirty="0">
                <a:ln>
                  <a:noFill/>
                </a:ln>
                <a:solidFill>
                  <a:prstClr val="black"/>
                </a:solidFill>
                <a:effectLst/>
                <a:uLnTx/>
                <a:uFillTx/>
                <a:latin typeface="Calibri"/>
                <a:ea typeface="+mn-ea"/>
                <a:cs typeface="+mn-cs"/>
              </a:rPr>
              <a:t>, and three Health Informatics Elective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Budgetary Impact: </a:t>
            </a:r>
            <a:r>
              <a:rPr kumimoji="0" lang="en-US" sz="1800" b="0" i="0" u="none" strike="noStrike" kern="1200" cap="none" spc="0" normalizeH="0" baseline="0" noProof="0" dirty="0">
                <a:ln>
                  <a:noFill/>
                </a:ln>
                <a:solidFill>
                  <a:prstClr val="black"/>
                </a:solidFill>
                <a:effectLst/>
                <a:uLnTx/>
                <a:uFillTx/>
                <a:latin typeface="Calibri"/>
                <a:ea typeface="+mn-ea"/>
                <a:cs typeface="+mn-cs"/>
              </a:rPr>
              <a:t>Marketing for the proposed track is expected to be under $3,000.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03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
            <a:ext cx="8686800" cy="1131888"/>
          </a:xfrm>
        </p:spPr>
        <p:txBody>
          <a:bodyPr>
            <a:normAutofit/>
          </a:bodyPr>
          <a:lstStyle/>
          <a:p>
            <a:pPr algn="l"/>
            <a:r>
              <a:rPr lang="en-US" sz="3600" b="1" dirty="0" smtClean="0">
                <a:solidFill>
                  <a:srgbClr val="FF0000"/>
                </a:solidFill>
              </a:rPr>
              <a:t>University of South Alabama</a:t>
            </a:r>
            <a:endParaRPr lang="en-US" sz="3600" b="1" dirty="0">
              <a:solidFill>
                <a:srgbClr val="FF00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6550" y="-11112"/>
            <a:ext cx="2457450" cy="1425954"/>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6"/>
          <p:cNvSpPr txBox="1"/>
          <p:nvPr/>
        </p:nvSpPr>
        <p:spPr>
          <a:xfrm>
            <a:off x="0" y="1314450"/>
            <a:ext cx="9144000" cy="517064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Bachelor of Science in Business Administration in International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     Business (CIP 52.1101)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International </a:t>
            </a:r>
            <a:r>
              <a:rPr kumimoji="0" lang="en-US" sz="1800" b="0" i="0" u="none" strike="noStrike" kern="1200" cap="none" spc="0" normalizeH="0" baseline="0" noProof="0" dirty="0">
                <a:ln>
                  <a:noFill/>
                </a:ln>
                <a:solidFill>
                  <a:prstClr val="black"/>
                </a:solidFill>
                <a:effectLst/>
                <a:uLnTx/>
                <a:uFillTx/>
                <a:latin typeface="Calibri"/>
                <a:ea typeface="+mn-ea"/>
                <a:cs typeface="+mn-cs"/>
              </a:rPr>
              <a:t>Business concentration within the Marketing program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has been offered for </a:t>
            </a:r>
            <a:r>
              <a:rPr kumimoji="0" lang="en-US" sz="1800" b="0" i="0" u="none" strike="noStrike" kern="1200" cap="none" spc="0" normalizeH="0" baseline="0" noProof="0" dirty="0">
                <a:ln>
                  <a:noFill/>
                </a:ln>
                <a:solidFill>
                  <a:prstClr val="black"/>
                </a:solidFill>
                <a:effectLst/>
                <a:uLnTx/>
                <a:uFillTx/>
                <a:latin typeface="Calibri"/>
                <a:ea typeface="+mn-ea"/>
                <a:cs typeface="+mn-cs"/>
              </a:rPr>
              <a:t>a number of years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USA</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Elevating the concentration to program status increases its value to potential employers.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USA recognizes the importance of international trade and global commerce as well as the increasing number of U.S. firms that transact a portion of business through international channels.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program curriculum will require proficiency in a foreign language and will include courses in management, marketing, economics, finance, accounting, and business law that will prepare students for a variety of jobs in multinational companies.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8" name="Picture 7" descr="Educator Musing: Corporate Knights of the Round T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5524010"/>
            <a:ext cx="1959483" cy="1333990"/>
          </a:xfrm>
          <a:prstGeom prst="rect">
            <a:avLst/>
          </a:prstGeom>
        </p:spPr>
      </p:pic>
    </p:spTree>
    <p:extLst>
      <p:ext uri="{BB962C8B-B14F-4D97-AF65-F5344CB8AC3E}">
        <p14:creationId xmlns:p14="http://schemas.microsoft.com/office/powerpoint/2010/main" val="1755709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5750" y="171451"/>
            <a:ext cx="8001000" cy="614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North Alabama</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marL="282575" lvl="0" indent="-282575">
              <a:spcBef>
                <a:spcPct val="20000"/>
              </a:spcBef>
              <a:spcAft>
                <a:spcPts val="600"/>
              </a:spcAft>
              <a:buFont typeface="+mj-lt"/>
              <a:buAutoNum type="arabicPeriod"/>
              <a:tabLst>
                <a:tab pos="457200" algn="l"/>
              </a:tabLst>
            </a:pPr>
            <a:r>
              <a:rPr lang="en-US" sz="2400" dirty="0" smtClean="0">
                <a:solidFill>
                  <a:srgbClr val="0070C0"/>
                </a:solidFill>
              </a:rPr>
              <a:t>Bachelor </a:t>
            </a:r>
            <a:r>
              <a:rPr lang="en-US" sz="2400" dirty="0">
                <a:solidFill>
                  <a:srgbClr val="0070C0"/>
                </a:solidFill>
              </a:rPr>
              <a:t>of Science in Education in Early Childhood Education (CIP 13.1210)</a:t>
            </a:r>
            <a:endParaRPr lang="en-US" sz="2400" dirty="0" smtClean="0">
              <a:solidFill>
                <a:srgbClr val="0070C0"/>
              </a:solidFill>
            </a:endParaRPr>
          </a:p>
          <a:p>
            <a:pPr marL="800100" lvl="1" indent="-342900">
              <a:spcBef>
                <a:spcPct val="20000"/>
              </a:spcBef>
              <a:spcAft>
                <a:spcPts val="600"/>
              </a:spcAft>
              <a:buFont typeface="Arial" panose="020B0604020202020204" pitchFamily="34" charset="0"/>
              <a:buChar char="•"/>
              <a:tabLst>
                <a:tab pos="457200" algn="l"/>
              </a:tabLst>
            </a:pPr>
            <a:r>
              <a:rPr lang="en-US" dirty="0">
                <a:solidFill>
                  <a:prstClr val="black"/>
                </a:solidFill>
              </a:rPr>
              <a:t>Candidates with a B.S.Ed. in Early Childhood Education that leads to recommendation for the current ALSDE professional educator certification in P-3 will be highly qualified to seek employment in preschools, daycares, and other childcare environments that teach students ranging in age from infancy through eight years (grade three). </a:t>
            </a:r>
            <a:endParaRPr lang="en-US" dirty="0" smtClean="0">
              <a:solidFill>
                <a:prstClr val="black"/>
              </a:solidFill>
            </a:endParaRP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UNA’s </a:t>
            </a:r>
            <a:r>
              <a:rPr lang="en-US" dirty="0">
                <a:solidFill>
                  <a:prstClr val="black"/>
                </a:solidFill>
              </a:rPr>
              <a:t>B.S.Ed. in Early Childhood Education is aligned with Alabama Core Teaching Standards and the National Association for the Education of Young </a:t>
            </a:r>
            <a:r>
              <a:rPr lang="en-US">
                <a:solidFill>
                  <a:prstClr val="black"/>
                </a:solidFill>
              </a:rPr>
              <a:t>Children </a:t>
            </a:r>
            <a:r>
              <a:rPr lang="en-US" smtClean="0">
                <a:solidFill>
                  <a:prstClr val="black"/>
                </a:solidFill>
              </a:rPr>
              <a:t>Standards</a:t>
            </a:r>
            <a:r>
              <a:rPr lang="en-US" dirty="0">
                <a:solidFill>
                  <a:prstClr val="black"/>
                </a:solidFill>
              </a:rPr>
              <a:t>, both of which ensure a strong framework for the planning, instruction, and assessment of the program</a:t>
            </a:r>
            <a:r>
              <a:rPr lang="en-US" dirty="0" smtClean="0">
                <a:solidFill>
                  <a:prstClr val="black"/>
                </a:solidFill>
              </a:rPr>
              <a:t>.</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UNA </a:t>
            </a:r>
            <a:r>
              <a:rPr lang="en-US" dirty="0">
                <a:solidFill>
                  <a:prstClr val="black"/>
                </a:solidFill>
              </a:rPr>
              <a:t>currently houses the </a:t>
            </a:r>
            <a:r>
              <a:rPr lang="en-US" dirty="0" err="1">
                <a:solidFill>
                  <a:prstClr val="black"/>
                </a:solidFill>
              </a:rPr>
              <a:t>Kilby</a:t>
            </a:r>
            <a:r>
              <a:rPr lang="en-US" dirty="0">
                <a:solidFill>
                  <a:prstClr val="black"/>
                </a:solidFill>
              </a:rPr>
              <a:t> Laboratory School. </a:t>
            </a:r>
            <a:r>
              <a:rPr lang="en-US" dirty="0" err="1">
                <a:solidFill>
                  <a:prstClr val="black"/>
                </a:solidFill>
              </a:rPr>
              <a:t>Kilby</a:t>
            </a:r>
            <a:r>
              <a:rPr lang="en-US" dirty="0">
                <a:solidFill>
                  <a:prstClr val="black"/>
                </a:solidFill>
              </a:rPr>
              <a:t>, which is unique in Alabama,  includes a First-Class Pre-K and a 3 year old </a:t>
            </a:r>
            <a:r>
              <a:rPr lang="en-US" dirty="0" smtClean="0">
                <a:solidFill>
                  <a:prstClr val="black"/>
                </a:solidFill>
              </a:rPr>
              <a:t>class. </a:t>
            </a:r>
            <a:r>
              <a:rPr lang="en-US" dirty="0">
                <a:solidFill>
                  <a:prstClr val="black"/>
                </a:solidFill>
              </a:rPr>
              <a:t>In addition to </a:t>
            </a:r>
            <a:r>
              <a:rPr lang="en-US" dirty="0" err="1">
                <a:solidFill>
                  <a:prstClr val="black"/>
                </a:solidFill>
              </a:rPr>
              <a:t>Kilby</a:t>
            </a:r>
            <a:r>
              <a:rPr lang="en-US" dirty="0">
                <a:solidFill>
                  <a:prstClr val="black"/>
                </a:solidFill>
              </a:rPr>
              <a:t>, UNA enjoys rich partnerships with local childcare providers.</a:t>
            </a:r>
          </a:p>
          <a:p>
            <a:pPr marL="800100" lvl="1" indent="-342900">
              <a:spcBef>
                <a:spcPct val="20000"/>
              </a:spcBef>
              <a:spcAft>
                <a:spcPts val="600"/>
              </a:spcAft>
              <a:buFont typeface="Arial" panose="020B0604020202020204" pitchFamily="34" charset="0"/>
              <a:buChar char="•"/>
              <a:tabLst>
                <a:tab pos="457200" algn="l"/>
              </a:tabLst>
            </a:pPr>
            <a:r>
              <a:rPr lang="en-US" dirty="0" smtClean="0">
                <a:solidFill>
                  <a:prstClr val="black"/>
                </a:solidFill>
              </a:rPr>
              <a:t>The </a:t>
            </a:r>
            <a:r>
              <a:rPr lang="en-US" dirty="0">
                <a:solidFill>
                  <a:prstClr val="black"/>
                </a:solidFill>
              </a:rPr>
              <a:t>proposal projected that $0 in estimated new funds will be required to support the proposed program over the first five years.  </a:t>
            </a:r>
            <a:r>
              <a:rPr lang="en-US" dirty="0" smtClean="0">
                <a:solidFill>
                  <a:prstClr val="black"/>
                </a:solidFill>
              </a:rPr>
              <a:t>                                 A </a:t>
            </a:r>
            <a:r>
              <a:rPr lang="en-US" dirty="0">
                <a:solidFill>
                  <a:prstClr val="black"/>
                </a:solidFill>
              </a:rPr>
              <a:t>total of $367,224 will be available through tuition. </a:t>
            </a:r>
            <a:endParaRPr lang="en-US" dirty="0" smtClean="0">
              <a:solidFill>
                <a:prstClr val="black"/>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8058150" y="24414"/>
            <a:ext cx="1085850" cy="2090136"/>
          </a:xfrm>
          <a:prstGeom prst="rect">
            <a:avLst/>
          </a:prstGeom>
        </p:spPr>
      </p:pic>
      <p:pic>
        <p:nvPicPr>
          <p:cNvPr id="7" name="Picture 6"/>
          <p:cNvPicPr>
            <a:picLocks noChangeAspect="1"/>
          </p:cNvPicPr>
          <p:nvPr/>
        </p:nvPicPr>
        <p:blipFill rotWithShape="1">
          <a:blip r:embed="rId3"/>
          <a:srcRect l="4733" t="15297" b="18414"/>
          <a:stretch/>
        </p:blipFill>
        <p:spPr>
          <a:xfrm>
            <a:off x="6286501" y="5795961"/>
            <a:ext cx="2000250" cy="925514"/>
          </a:xfrm>
          <a:prstGeom prst="rect">
            <a:avLst/>
          </a:prstGeom>
        </p:spPr>
      </p:pic>
    </p:spTree>
    <p:extLst>
      <p:ext uri="{BB962C8B-B14F-4D97-AF65-F5344CB8AC3E}">
        <p14:creationId xmlns:p14="http://schemas.microsoft.com/office/powerpoint/2010/main" val="223941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00302" y="198951"/>
            <a:ext cx="8915400" cy="592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University of North Alabama</a:t>
            </a:r>
          </a:p>
          <a:p>
            <a:pPr marL="274320" lvl="0" indent="-182880">
              <a:spcBef>
                <a:spcPct val="20000"/>
              </a:spcBef>
              <a:spcAft>
                <a:spcPts val="600"/>
              </a:spcAft>
              <a:tabLst>
                <a:tab pos="457200" algn="l"/>
              </a:tabLst>
            </a:pPr>
            <a:r>
              <a:rPr lang="en-US" dirty="0" smtClean="0">
                <a:solidFill>
                  <a:srgbClr val="0070C0"/>
                </a:solidFill>
              </a:rPr>
              <a:t>2. Addition </a:t>
            </a:r>
            <a:r>
              <a:rPr lang="en-US" dirty="0">
                <a:solidFill>
                  <a:srgbClr val="0070C0"/>
                </a:solidFill>
              </a:rPr>
              <a:t>of </a:t>
            </a:r>
            <a:r>
              <a:rPr lang="en-US" dirty="0" smtClean="0">
                <a:solidFill>
                  <a:srgbClr val="0070C0"/>
                </a:solidFill>
              </a:rPr>
              <a:t>a Concentration </a:t>
            </a:r>
            <a:r>
              <a:rPr lang="en-US" dirty="0">
                <a:solidFill>
                  <a:srgbClr val="0070C0"/>
                </a:solidFill>
              </a:rPr>
              <a:t>in </a:t>
            </a:r>
            <a:r>
              <a:rPr lang="en-US" dirty="0" smtClean="0">
                <a:solidFill>
                  <a:srgbClr val="0070C0"/>
                </a:solidFill>
              </a:rPr>
              <a:t>Sales </a:t>
            </a:r>
            <a:r>
              <a:rPr lang="en-US" dirty="0">
                <a:solidFill>
                  <a:srgbClr val="0070C0"/>
                </a:solidFill>
              </a:rPr>
              <a:t>and New Business Development to the </a:t>
            </a:r>
            <a:r>
              <a:rPr lang="en-US" dirty="0" smtClean="0">
                <a:solidFill>
                  <a:srgbClr val="0070C0"/>
                </a:solidFill>
              </a:rPr>
              <a:t>                Existing </a:t>
            </a:r>
            <a:r>
              <a:rPr lang="en-US" dirty="0">
                <a:solidFill>
                  <a:srgbClr val="0070C0"/>
                </a:solidFill>
              </a:rPr>
              <a:t>MBA </a:t>
            </a:r>
            <a:r>
              <a:rPr lang="en-US" dirty="0" smtClean="0">
                <a:solidFill>
                  <a:srgbClr val="0070C0"/>
                </a:solidFill>
              </a:rPr>
              <a:t>in Business Management and Administration (CIP </a:t>
            </a:r>
            <a:r>
              <a:rPr lang="en-US" dirty="0">
                <a:solidFill>
                  <a:srgbClr val="0070C0"/>
                </a:solidFill>
              </a:rPr>
              <a:t>52.0201)</a:t>
            </a:r>
            <a:endParaRPr kumimoji="0" lang="en-US" b="0" i="0" u="none" strike="noStrike" kern="1200" cap="none" spc="0" normalizeH="0" baseline="0" noProof="0" dirty="0" smtClean="0">
              <a:ln>
                <a:noFill/>
              </a:ln>
              <a:solidFill>
                <a:srgbClr val="0070C0"/>
              </a:solidFill>
              <a:effectLst/>
              <a:uLnTx/>
              <a:uFillTx/>
              <a:latin typeface="Calibri"/>
            </a:endParaRPr>
          </a:p>
          <a:p>
            <a:pPr marL="914400" marR="0" lvl="0" indent="-4524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rPr>
              <a:t>The program with the proposed </a:t>
            </a:r>
            <a:r>
              <a:rPr kumimoji="0" lang="en-US" b="0" i="0" u="none" strike="noStrike" kern="1200" cap="none" spc="0" normalizeH="0" baseline="0" noProof="0" dirty="0" smtClean="0">
                <a:ln>
                  <a:noFill/>
                </a:ln>
                <a:solidFill>
                  <a:prstClr val="black"/>
                </a:solidFill>
                <a:effectLst/>
                <a:uLnTx/>
                <a:uFillTx/>
                <a:latin typeface="Calibri"/>
              </a:rPr>
              <a:t>concentration </a:t>
            </a:r>
            <a:r>
              <a:rPr kumimoji="0" lang="en-US" b="0" i="0" u="none" strike="noStrike" kern="1200" cap="none" spc="0" normalizeH="0" baseline="0" noProof="0" dirty="0">
                <a:ln>
                  <a:noFill/>
                </a:ln>
                <a:solidFill>
                  <a:prstClr val="black"/>
                </a:solidFill>
                <a:effectLst/>
                <a:uLnTx/>
                <a:uFillTx/>
                <a:latin typeface="Calibri"/>
              </a:rPr>
              <a:t>will require a total of </a:t>
            </a:r>
            <a:br>
              <a:rPr kumimoji="0" lang="en-US" b="0" i="0" u="none" strike="noStrike" kern="1200" cap="none" spc="0" normalizeH="0" baseline="0" noProof="0" dirty="0">
                <a:ln>
                  <a:noFill/>
                </a:ln>
                <a:solidFill>
                  <a:prstClr val="black"/>
                </a:solidFill>
                <a:effectLst/>
                <a:uLnTx/>
                <a:uFillTx/>
                <a:latin typeface="Calibri"/>
              </a:rPr>
            </a:br>
            <a:r>
              <a:rPr kumimoji="0" lang="en-US" b="0" i="0" u="none" strike="noStrike" kern="1200" cap="none" spc="0" normalizeH="0" baseline="0" noProof="0" dirty="0" smtClean="0">
                <a:ln>
                  <a:noFill/>
                </a:ln>
                <a:solidFill>
                  <a:prstClr val="black"/>
                </a:solidFill>
                <a:effectLst/>
                <a:uLnTx/>
                <a:uFillTx/>
                <a:latin typeface="Calibri"/>
              </a:rPr>
              <a:t>34 </a:t>
            </a:r>
            <a:r>
              <a:rPr kumimoji="0" lang="en-US" b="0" i="0" u="none" strike="noStrike" kern="1200" cap="none" spc="0" normalizeH="0" baseline="0" noProof="0" dirty="0">
                <a:ln>
                  <a:noFill/>
                </a:ln>
                <a:solidFill>
                  <a:prstClr val="black"/>
                </a:solidFill>
                <a:effectLst/>
                <a:uLnTx/>
                <a:uFillTx/>
                <a:latin typeface="Calibri"/>
              </a:rPr>
              <a:t>semester hours (</a:t>
            </a:r>
            <a:r>
              <a:rPr kumimoji="0" lang="en-US" b="0" i="0" u="none" strike="noStrike" kern="1200" cap="none" spc="0" normalizeH="0" baseline="0" noProof="0" dirty="0" err="1">
                <a:ln>
                  <a:noFill/>
                </a:ln>
                <a:solidFill>
                  <a:prstClr val="black"/>
                </a:solidFill>
                <a:effectLst/>
                <a:uLnTx/>
                <a:uFillTx/>
                <a:latin typeface="Calibri"/>
              </a:rPr>
              <a:t>sh</a:t>
            </a:r>
            <a:r>
              <a:rPr kumimoji="0" lang="en-US"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0" i="0" u="none" strike="noStrike" kern="1200" cap="none" spc="0" normalizeH="0" baseline="0" noProof="0" dirty="0" smtClean="0">
                <a:ln>
                  <a:noFill/>
                </a:ln>
                <a:solidFill>
                  <a:prstClr val="black"/>
                </a:solidFill>
                <a:effectLst/>
                <a:uLnTx/>
                <a:uFillTx/>
                <a:latin typeface="Calibri"/>
              </a:rPr>
              <a:t>Program Core                                                    25 </a:t>
            </a:r>
            <a:r>
              <a:rPr kumimoji="0" lang="en-US" b="0" i="0" u="none" strike="noStrike" kern="1200" cap="none" spc="0" normalizeH="0" baseline="0" noProof="0" dirty="0" err="1">
                <a:ln>
                  <a:noFill/>
                </a:ln>
                <a:solidFill>
                  <a:prstClr val="black"/>
                </a:solidFill>
                <a:effectLst/>
                <a:uLnTx/>
                <a:uFillTx/>
                <a:latin typeface="Calibri"/>
              </a:rPr>
              <a:t>sh</a:t>
            </a:r>
            <a:r>
              <a:rPr kumimoji="0" lang="en-US"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Concentration</a:t>
            </a:r>
            <a:r>
              <a:rPr kumimoji="0" lang="en-US"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rPr>
              <a:t>	</a:t>
            </a:r>
            <a:r>
              <a:rPr kumimoji="0" lang="en-US"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9 </a:t>
            </a:r>
            <a:r>
              <a:rPr kumimoji="0" lang="en-US" b="0" i="1" u="none" strike="noStrike" kern="1200" cap="none" spc="0" normalizeH="0" baseline="0" noProof="0" dirty="0" err="1">
                <a:ln>
                  <a:noFill/>
                </a:ln>
                <a:solidFill>
                  <a:schemeClr val="accent6">
                    <a:lumMod val="75000"/>
                  </a:schemeClr>
                </a:solidFill>
                <a:effectLst>
                  <a:outerShdw blurRad="38100" dist="38100" dir="2700000" algn="tl">
                    <a:srgbClr val="000000">
                      <a:alpha val="43137"/>
                    </a:srgbClr>
                  </a:outerShdw>
                </a:effectLst>
                <a:uLnTx/>
                <a:uFillTx/>
                <a:latin typeface="Calibri"/>
              </a:rPr>
              <a:t>sh</a:t>
            </a:r>
            <a:endParaRPr kumimoji="0" lang="en-US"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0" i="0" u="none" strike="noStrike" kern="1200" cap="none" spc="0" normalizeH="0" baseline="0" noProof="0" dirty="0" smtClean="0">
                <a:ln>
                  <a:noFill/>
                </a:ln>
                <a:solidFill>
                  <a:prstClr val="black"/>
                </a:solidFill>
                <a:effectLst/>
                <a:uLnTx/>
                <a:uFillTx/>
                <a:latin typeface="Calibri"/>
              </a:rPr>
              <a:t>Electives</a:t>
            </a:r>
            <a:r>
              <a:rPr kumimoji="0" lang="en-US" b="0" i="0" u="none" strike="noStrike" kern="1200" cap="none" spc="0" normalizeH="0" baseline="0" noProof="0" dirty="0">
                <a:ln>
                  <a:noFill/>
                </a:ln>
                <a:solidFill>
                  <a:prstClr val="black"/>
                </a:solidFill>
                <a:effectLst/>
                <a:uLnTx/>
                <a:uFillTx/>
                <a:latin typeface="Calibri"/>
              </a:rPr>
              <a:t>	</a:t>
            </a:r>
            <a:r>
              <a:rPr kumimoji="0" lang="en-US" b="0" i="0" u="none" strike="noStrike" kern="1200" cap="none" spc="0" normalizeH="0" baseline="0" noProof="0" dirty="0" smtClean="0">
                <a:ln>
                  <a:noFill/>
                </a:ln>
                <a:solidFill>
                  <a:prstClr val="black"/>
                </a:solidFill>
                <a:effectLst/>
                <a:uLnTx/>
                <a:uFillTx/>
                <a:latin typeface="Calibri"/>
              </a:rPr>
              <a:t>0 </a:t>
            </a:r>
            <a:r>
              <a:rPr kumimoji="0" lang="en-US" b="0" i="0" u="none" strike="noStrike" kern="1200" cap="none" spc="0" normalizeH="0" baseline="0" noProof="0" dirty="0" err="1">
                <a:ln>
                  <a:noFill/>
                </a:ln>
                <a:solidFill>
                  <a:prstClr val="black"/>
                </a:solidFill>
                <a:effectLst/>
                <a:uLnTx/>
                <a:uFillTx/>
                <a:latin typeface="Calibri"/>
              </a:rPr>
              <a:t>sh</a:t>
            </a:r>
            <a:endParaRPr kumimoji="0" lang="en-US" b="0" i="0" u="none" strike="noStrike" kern="1200" cap="none" spc="0" normalizeH="0" baseline="0" noProof="0" dirty="0">
              <a:ln>
                <a:noFill/>
              </a:ln>
              <a:solidFill>
                <a:prstClr val="black"/>
              </a:solidFill>
              <a:effectLst/>
              <a:uLnTx/>
              <a:uFillTx/>
              <a:latin typeface="Calibri"/>
            </a:endParaRPr>
          </a:p>
          <a:p>
            <a:pPr marL="914400" marR="0" lvl="0" indent="-452438" algn="l" defTabSz="971550" rtl="0" eaLnBrk="1" fontAlgn="auto" latinLnBrk="0" hangingPunct="1">
              <a:lnSpc>
                <a:spcPct val="100000"/>
              </a:lnSpc>
              <a:spcBef>
                <a:spcPts val="0"/>
              </a:spcBef>
              <a:spcAft>
                <a:spcPts val="800"/>
              </a:spcAft>
              <a:buClrTx/>
              <a:buSzTx/>
              <a:buFontTx/>
              <a:buNone/>
              <a:tabLst>
                <a:tab pos="1427163" algn="l"/>
                <a:tab pos="2058988" algn="l"/>
                <a:tab pos="5426075" algn="r"/>
              </a:tabLst>
              <a:defRPr/>
            </a:pPr>
            <a:r>
              <a:rPr kumimoji="0" lang="en-US" b="0" i="0" u="none" strike="noStrike" kern="1200" cap="none" spc="0" normalizeH="0" baseline="0" noProof="0" dirty="0">
                <a:ln>
                  <a:noFill/>
                </a:ln>
                <a:solidFill>
                  <a:prstClr val="black"/>
                </a:solidFill>
                <a:effectLst/>
                <a:uLnTx/>
                <a:uFillTx/>
                <a:latin typeface="Calibri"/>
              </a:rPr>
              <a:t>		</a:t>
            </a:r>
            <a:r>
              <a:rPr kumimoji="0" lang="en-US" b="1" i="0" u="none" strike="noStrike" kern="1200" cap="none" spc="0" normalizeH="0" baseline="0" noProof="0" dirty="0">
                <a:ln>
                  <a:noFill/>
                </a:ln>
                <a:solidFill>
                  <a:srgbClr val="00B050"/>
                </a:solidFill>
                <a:effectLst/>
                <a:uLnTx/>
                <a:uFillTx/>
                <a:latin typeface="Calibri"/>
              </a:rPr>
              <a:t>Total 		</a:t>
            </a:r>
            <a:r>
              <a:rPr kumimoji="0" lang="en-US" b="1" i="0" u="none" strike="noStrike" kern="1200" cap="none" spc="0" normalizeH="0" baseline="0" noProof="0" dirty="0" smtClean="0">
                <a:ln>
                  <a:noFill/>
                </a:ln>
                <a:solidFill>
                  <a:srgbClr val="00B050"/>
                </a:solidFill>
                <a:effectLst/>
                <a:uLnTx/>
                <a:uFillTx/>
                <a:latin typeface="Calibri"/>
              </a:rPr>
              <a:t>34 </a:t>
            </a:r>
            <a:r>
              <a:rPr kumimoji="0" lang="en-US" b="1" i="0" u="none" strike="noStrike" kern="1200" cap="none" spc="0" normalizeH="0" baseline="0" noProof="0" dirty="0" err="1">
                <a:ln>
                  <a:noFill/>
                </a:ln>
                <a:solidFill>
                  <a:srgbClr val="00B050"/>
                </a:solidFill>
                <a:effectLst/>
                <a:uLnTx/>
                <a:uFillTx/>
                <a:latin typeface="Calibri"/>
              </a:rPr>
              <a:t>sh</a:t>
            </a:r>
            <a:endParaRPr kumimoji="0" lang="en-US" b="1" i="0" u="none" strike="noStrike" kern="1200" cap="none" spc="0" normalizeH="0" baseline="0" noProof="0" dirty="0">
              <a:ln>
                <a:noFill/>
              </a:ln>
              <a:solidFill>
                <a:srgbClr val="00B050"/>
              </a:solidFill>
              <a:effectLst/>
              <a:uLnTx/>
              <a:uFillTx/>
              <a:latin typeface="Calibri"/>
            </a:endParaRPr>
          </a:p>
          <a:p>
            <a:pPr marL="914400" lvl="0" indent="-452438">
              <a:spcAft>
                <a:spcPts val="800"/>
              </a:spcAft>
              <a:buFont typeface="Arial" panose="020B0604020202020204" pitchFamily="34" charset="0"/>
              <a:buChar char="•"/>
            </a:pPr>
            <a:r>
              <a:rPr lang="en-US" dirty="0" smtClean="0">
                <a:solidFill>
                  <a:prstClr val="black"/>
                </a:solidFill>
              </a:rPr>
              <a:t>According to </a:t>
            </a:r>
            <a:r>
              <a:rPr lang="en-US" dirty="0">
                <a:solidFill>
                  <a:prstClr val="black"/>
                </a:solidFill>
              </a:rPr>
              <a:t>the request, </a:t>
            </a:r>
            <a:r>
              <a:rPr lang="en-US" dirty="0" smtClean="0">
                <a:solidFill>
                  <a:prstClr val="black"/>
                </a:solidFill>
              </a:rPr>
              <a:t>employer </a:t>
            </a:r>
            <a:r>
              <a:rPr lang="en-US" dirty="0">
                <a:solidFill>
                  <a:prstClr val="black"/>
                </a:solidFill>
              </a:rPr>
              <a:t>demand for sales skills among graduate-level business administration professionals increased by 58 percent in the last three years. </a:t>
            </a:r>
            <a:r>
              <a:rPr kumimoji="0" lang="en-US" b="0" i="0" u="none" strike="noStrike" kern="1200" cap="none" spc="0" normalizeH="0" baseline="0" noProof="0" dirty="0" smtClean="0">
                <a:ln>
                  <a:noFill/>
                </a:ln>
                <a:solidFill>
                  <a:prstClr val="black"/>
                </a:solidFill>
                <a:effectLst/>
                <a:uLnTx/>
                <a:uFillTx/>
                <a:latin typeface="Calibri"/>
              </a:rPr>
              <a:t> </a:t>
            </a:r>
          </a:p>
          <a:p>
            <a:pPr marL="914400" lvl="0" indent="-452438">
              <a:spcAft>
                <a:spcPts val="800"/>
              </a:spcAft>
              <a:buFont typeface="Arial" panose="020B0604020202020204" pitchFamily="34" charset="0"/>
              <a:buChar char="•"/>
            </a:pPr>
            <a:r>
              <a:rPr lang="en-US" dirty="0">
                <a:solidFill>
                  <a:prstClr val="black"/>
                </a:solidFill>
              </a:rPr>
              <a:t>UNA has met with regional industry professionals who are encouraged by UNA’s proposed efforts to help meet their needs with graduate level talent.</a:t>
            </a:r>
            <a:endParaRPr kumimoji="0" lang="en-US" b="0" i="0" u="none" strike="noStrike" kern="1200" cap="none" spc="0" normalizeH="0" baseline="0" noProof="0" dirty="0" smtClean="0">
              <a:ln>
                <a:noFill/>
              </a:ln>
              <a:solidFill>
                <a:prstClr val="black"/>
              </a:solidFill>
              <a:effectLst/>
              <a:uLnTx/>
              <a:uFillTx/>
              <a:latin typeface="Calibri"/>
            </a:endParaRPr>
          </a:p>
          <a:p>
            <a:pPr marL="914400" lvl="0" indent="-452438">
              <a:buFont typeface="Arial" panose="020B0604020202020204" pitchFamily="34" charset="0"/>
              <a:buChar char="•"/>
            </a:pPr>
            <a:r>
              <a:rPr kumimoji="0" lang="en-US" b="0" i="0" u="none" strike="noStrike" kern="1200" cap="none" spc="0" normalizeH="0" baseline="0" noProof="0" dirty="0" smtClean="0">
                <a:ln>
                  <a:noFill/>
                </a:ln>
                <a:solidFill>
                  <a:prstClr val="black"/>
                </a:solidFill>
                <a:effectLst/>
                <a:uLnTx/>
                <a:uFillTx/>
                <a:latin typeface="Calibri"/>
              </a:rPr>
              <a:t>Budgetary </a:t>
            </a:r>
            <a:r>
              <a:rPr kumimoji="0" lang="en-US" b="0" i="0" u="none" strike="noStrike" kern="1200" cap="none" spc="0" normalizeH="0" baseline="0" noProof="0" dirty="0">
                <a:ln>
                  <a:noFill/>
                </a:ln>
                <a:solidFill>
                  <a:prstClr val="black"/>
                </a:solidFill>
                <a:effectLst/>
                <a:uLnTx/>
                <a:uFillTx/>
                <a:latin typeface="Calibri"/>
              </a:rPr>
              <a:t>Impact</a:t>
            </a:r>
            <a:r>
              <a:rPr lang="en-US" dirty="0">
                <a:solidFill>
                  <a:prstClr val="black"/>
                </a:solidFill>
              </a:rPr>
              <a:t>:  A faculty position that is opening up for the Department of Management and Marketing will be used. College of Business funds for Adjunct Instructors will also be utilized.</a:t>
            </a:r>
            <a:r>
              <a:rPr kumimoji="0" lang="en-US" b="0" i="0" u="none" strike="noStrike" kern="1200" cap="none" spc="0" normalizeH="0" baseline="0" noProof="0" dirty="0" smtClean="0">
                <a:ln>
                  <a:noFill/>
                </a:ln>
                <a:solidFill>
                  <a:prstClr val="black"/>
                </a:solidFill>
                <a:effectLst/>
                <a:uLnTx/>
                <a:uFillTx/>
                <a:latin typeface="Calibri"/>
              </a:rPr>
              <a:t>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8058150" y="24414"/>
            <a:ext cx="1085850" cy="2090136"/>
          </a:xfrm>
          <a:prstGeom prst="rect">
            <a:avLst/>
          </a:prstGeom>
        </p:spPr>
      </p:pic>
    </p:spTree>
    <p:extLst>
      <p:ext uri="{BB962C8B-B14F-4D97-AF65-F5344CB8AC3E}">
        <p14:creationId xmlns:p14="http://schemas.microsoft.com/office/powerpoint/2010/main" val="3974405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228600" y="174365"/>
            <a:ext cx="8915400" cy="7151701"/>
          </a:xfrm>
          <a:prstGeom prst="rect">
            <a:avLst/>
          </a:prstGeom>
          <a:noFill/>
        </p:spPr>
        <p:txBody>
          <a:bodyPr wrap="square" rtlCol="0">
            <a:spAutoFit/>
          </a:bodyPr>
          <a:lstStyle/>
          <a:p>
            <a:pPr>
              <a:spcBef>
                <a:spcPts val="600"/>
              </a:spcBef>
              <a:tabLst>
                <a:tab pos="457200" algn="l"/>
              </a:tabLst>
            </a:pPr>
            <a:r>
              <a:rPr lang="en-US" sz="3600" b="1" dirty="0" smtClean="0">
                <a:solidFill>
                  <a:srgbClr val="FF0000"/>
                </a:solidFill>
                <a:latin typeface="+mj-lt"/>
                <a:ea typeface="+mj-ea"/>
                <a:cs typeface="+mj-cs"/>
              </a:rPr>
              <a:t>University of West Alabama</a:t>
            </a:r>
          </a:p>
          <a:p>
            <a:pPr marL="282575" indent="-282575">
              <a:spcBef>
                <a:spcPct val="20000"/>
              </a:spcBef>
              <a:spcAft>
                <a:spcPts val="600"/>
              </a:spcAft>
              <a:buFont typeface="+mj-lt"/>
              <a:buAutoNum type="arabicPeriod"/>
              <a:tabLst>
                <a:tab pos="457200" algn="l"/>
              </a:tabLst>
            </a:pPr>
            <a:r>
              <a:rPr lang="en-US" sz="2400" dirty="0" smtClean="0">
                <a:solidFill>
                  <a:srgbClr val="0070C0"/>
                </a:solidFill>
              </a:rPr>
              <a:t>Addition of </a:t>
            </a:r>
            <a:r>
              <a:rPr lang="en-US" sz="2400" dirty="0">
                <a:solidFill>
                  <a:srgbClr val="0070C0"/>
                </a:solidFill>
              </a:rPr>
              <a:t>a Track in Publishing to the Existing BA/BS </a:t>
            </a:r>
            <a:r>
              <a:rPr lang="en-US" sz="2400" dirty="0" smtClean="0">
                <a:solidFill>
                  <a:srgbClr val="0070C0"/>
                </a:solidFill>
              </a:rPr>
              <a:t/>
            </a:r>
            <a:br>
              <a:rPr lang="en-US" sz="2400" dirty="0" smtClean="0">
                <a:solidFill>
                  <a:srgbClr val="0070C0"/>
                </a:solidFill>
              </a:rPr>
            </a:br>
            <a:r>
              <a:rPr lang="en-US" sz="2400" dirty="0" smtClean="0">
                <a:solidFill>
                  <a:srgbClr val="0070C0"/>
                </a:solidFill>
              </a:rPr>
              <a:t>in </a:t>
            </a:r>
            <a:r>
              <a:rPr lang="en-US" sz="2400" dirty="0">
                <a:solidFill>
                  <a:srgbClr val="0070C0"/>
                </a:solidFill>
              </a:rPr>
              <a:t>English (CIP 23.0101) </a:t>
            </a:r>
            <a:endParaRPr lang="en-US" sz="2400" dirty="0" smtClean="0">
              <a:solidFill>
                <a:srgbClr val="0070C0"/>
              </a:solidFill>
            </a:endParaRPr>
          </a:p>
          <a:p>
            <a:pPr marL="914400" indent="-452438">
              <a:spcAft>
                <a:spcPts val="600"/>
              </a:spcAft>
              <a:buFont typeface="Arial" panose="020B0604020202020204" pitchFamily="34" charset="0"/>
              <a:buChar char="•"/>
            </a:pPr>
            <a:r>
              <a:rPr lang="en-US" sz="2200" dirty="0"/>
              <a:t>The program </a:t>
            </a:r>
            <a:r>
              <a:rPr lang="en-US" sz="2200" dirty="0" smtClean="0"/>
              <a:t>with </a:t>
            </a:r>
            <a:r>
              <a:rPr lang="en-US" sz="2200" dirty="0"/>
              <a:t>the proposed track will require a total of </a:t>
            </a:r>
            <a:r>
              <a:rPr lang="en-US" sz="2200" dirty="0" smtClean="0"/>
              <a:t/>
            </a:r>
            <a:br>
              <a:rPr lang="en-US" sz="2200" dirty="0" smtClean="0"/>
            </a:br>
            <a:r>
              <a:rPr lang="en-US" sz="2200" dirty="0" smtClean="0"/>
              <a:t>120 </a:t>
            </a:r>
            <a:r>
              <a:rPr lang="en-US" sz="2200" dirty="0"/>
              <a:t>semester hours (</a:t>
            </a:r>
            <a:r>
              <a:rPr lang="en-US" sz="2200" dirty="0" err="1"/>
              <a:t>sh</a:t>
            </a:r>
            <a:r>
              <a:rPr lang="en-US" sz="2200" dirty="0"/>
              <a:t>): </a:t>
            </a:r>
          </a:p>
          <a:p>
            <a:pPr marL="914400" indent="-452438">
              <a:tabLst>
                <a:tab pos="1427163" algn="l"/>
                <a:tab pos="5426075" algn="r"/>
              </a:tabLst>
            </a:pPr>
            <a:r>
              <a:rPr lang="en-US" sz="2200" dirty="0" smtClean="0"/>
              <a:t>	General Education	48 </a:t>
            </a:r>
            <a:r>
              <a:rPr lang="en-US" sz="2200" dirty="0" err="1"/>
              <a:t>sh</a:t>
            </a:r>
            <a:endParaRPr lang="en-US" sz="2200" dirty="0"/>
          </a:p>
          <a:p>
            <a:pPr marL="914400" indent="-452438">
              <a:tabLst>
                <a:tab pos="1427163" algn="l"/>
                <a:tab pos="5486400" algn="r"/>
              </a:tabLst>
            </a:pPr>
            <a:r>
              <a:rPr lang="en-US" sz="2200" dirty="0" smtClean="0"/>
              <a:t>	Program Core	27 </a:t>
            </a:r>
            <a:r>
              <a:rPr lang="en-US" sz="2200" dirty="0" err="1" smtClean="0"/>
              <a:t>sh</a:t>
            </a:r>
            <a:r>
              <a:rPr lang="en-US" sz="2200" dirty="0"/>
              <a:t> </a:t>
            </a:r>
          </a:p>
          <a:p>
            <a:pPr marL="914400" indent="-452438">
              <a:tabLst>
                <a:tab pos="1427163" algn="l"/>
                <a:tab pos="5426075" algn="r"/>
              </a:tabLst>
            </a:pPr>
            <a:r>
              <a:rPr lang="en-US" sz="2200" dirty="0" smtClean="0"/>
              <a:t>	</a:t>
            </a:r>
            <a:r>
              <a:rPr lang="en-US" sz="2200" i="1" dirty="0" smtClean="0">
                <a:solidFill>
                  <a:schemeClr val="accent6">
                    <a:lumMod val="75000"/>
                  </a:schemeClr>
                </a:solidFill>
                <a:effectLst>
                  <a:outerShdw blurRad="38100" dist="38100" dir="2700000" algn="tl">
                    <a:srgbClr val="000000">
                      <a:alpha val="43137"/>
                    </a:srgbClr>
                  </a:outerShdw>
                </a:effectLst>
              </a:rPr>
              <a:t>Track	9 </a:t>
            </a:r>
            <a:r>
              <a:rPr lang="en-US" sz="2200" i="1" dirty="0" err="1">
                <a:solidFill>
                  <a:schemeClr val="accent6">
                    <a:lumMod val="75000"/>
                  </a:schemeClr>
                </a:solidFill>
                <a:effectLst>
                  <a:outerShdw blurRad="38100" dist="38100" dir="2700000" algn="tl">
                    <a:srgbClr val="000000">
                      <a:alpha val="43137"/>
                    </a:srgbClr>
                  </a:outerShdw>
                </a:effectLst>
              </a:rPr>
              <a:t>sh</a:t>
            </a:r>
            <a:endParaRPr lang="en-US" sz="2200" i="1" dirty="0">
              <a:solidFill>
                <a:schemeClr val="accent6">
                  <a:lumMod val="75000"/>
                </a:schemeClr>
              </a:solidFill>
              <a:effectLst>
                <a:outerShdw blurRad="38100" dist="38100" dir="2700000" algn="tl">
                  <a:srgbClr val="000000">
                    <a:alpha val="43137"/>
                  </a:srgbClr>
                </a:outerShdw>
              </a:effectLst>
            </a:endParaRPr>
          </a:p>
          <a:p>
            <a:pPr marL="914400" indent="-452438">
              <a:tabLst>
                <a:tab pos="1427163" algn="l"/>
                <a:tab pos="5426075" algn="r"/>
              </a:tabLst>
            </a:pPr>
            <a:r>
              <a:rPr lang="en-US" sz="2200" dirty="0" smtClean="0"/>
              <a:t>	Electives	36 </a:t>
            </a:r>
            <a:r>
              <a:rPr lang="en-US" sz="2200" dirty="0" err="1" smtClean="0"/>
              <a:t>sh</a:t>
            </a:r>
            <a:endParaRPr lang="en-US" sz="2200" dirty="0"/>
          </a:p>
          <a:p>
            <a:pPr marL="914400" indent="-452438" defTabSz="971550">
              <a:spcAft>
                <a:spcPts val="800"/>
              </a:spcAft>
              <a:tabLst>
                <a:tab pos="1427163" algn="l"/>
                <a:tab pos="2058988" algn="l"/>
                <a:tab pos="5426075" algn="r"/>
              </a:tabLst>
            </a:pPr>
            <a:r>
              <a:rPr lang="en-US" sz="2200" dirty="0" smtClean="0"/>
              <a:t>		</a:t>
            </a:r>
            <a:r>
              <a:rPr lang="en-US" sz="2200" b="1" dirty="0" smtClean="0">
                <a:solidFill>
                  <a:srgbClr val="00B050"/>
                </a:solidFill>
              </a:rPr>
              <a:t>Total 		120 </a:t>
            </a:r>
            <a:r>
              <a:rPr lang="en-US" sz="2200" b="1" dirty="0" err="1" smtClean="0">
                <a:solidFill>
                  <a:srgbClr val="00B050"/>
                </a:solidFill>
              </a:rPr>
              <a:t>sh</a:t>
            </a:r>
            <a:endParaRPr lang="en-US" sz="2200" b="1" dirty="0" smtClean="0">
              <a:solidFill>
                <a:srgbClr val="00B050"/>
              </a:solidFill>
            </a:endParaRPr>
          </a:p>
          <a:p>
            <a:pPr marL="914400" indent="-452438">
              <a:spcAft>
                <a:spcPts val="800"/>
              </a:spcAft>
              <a:buFont typeface="Arial" panose="020B0604020202020204" pitchFamily="34" charset="0"/>
              <a:buChar char="•"/>
            </a:pPr>
            <a:r>
              <a:rPr lang="en-US" sz="2200" dirty="0" smtClean="0"/>
              <a:t>According </a:t>
            </a:r>
            <a:r>
              <a:rPr lang="en-US" sz="2200" dirty="0"/>
              <a:t>to UWA officials, the track would provide students </a:t>
            </a:r>
            <a:r>
              <a:rPr lang="en-US" sz="2200" dirty="0" smtClean="0"/>
              <a:t/>
            </a:r>
            <a:br>
              <a:rPr lang="en-US" sz="2200" dirty="0" smtClean="0"/>
            </a:br>
            <a:r>
              <a:rPr lang="en-US" sz="2200" dirty="0" smtClean="0"/>
              <a:t>with </a:t>
            </a:r>
            <a:r>
              <a:rPr lang="en-US" sz="2200" dirty="0"/>
              <a:t>a credential and more formalized training for a </a:t>
            </a:r>
            <a:r>
              <a:rPr lang="en-US" sz="2200" dirty="0" smtClean="0"/>
              <a:t>career </a:t>
            </a:r>
            <a:r>
              <a:rPr lang="en-US" sz="2200" dirty="0"/>
              <a:t>in Publishing, </a:t>
            </a:r>
            <a:r>
              <a:rPr lang="en-US" sz="2200" dirty="0" smtClean="0"/>
              <a:t>without </a:t>
            </a:r>
            <a:r>
              <a:rPr lang="en-US" sz="2200" dirty="0"/>
              <a:t>compromising the English major</a:t>
            </a:r>
            <a:r>
              <a:rPr lang="en-US" sz="2200" dirty="0" smtClean="0"/>
              <a:t>. </a:t>
            </a:r>
            <a:r>
              <a:rPr lang="en-US" sz="2200" dirty="0"/>
              <a:t> </a:t>
            </a:r>
          </a:p>
          <a:p>
            <a:pPr marL="914400" indent="-452438">
              <a:buFont typeface="Arial" panose="020B0604020202020204" pitchFamily="34" charset="0"/>
              <a:buChar char="•"/>
            </a:pPr>
            <a:r>
              <a:rPr lang="en-US" sz="2200" dirty="0" smtClean="0"/>
              <a:t>Budgetary </a:t>
            </a:r>
            <a:r>
              <a:rPr lang="en-US" sz="2200" dirty="0"/>
              <a:t>Impact:  Offering the </a:t>
            </a:r>
            <a:r>
              <a:rPr lang="en-US" sz="2200" dirty="0" err="1"/>
              <a:t>practica</a:t>
            </a:r>
            <a:r>
              <a:rPr lang="en-US" sz="2200" dirty="0"/>
              <a:t> more often may </a:t>
            </a:r>
            <a:r>
              <a:rPr lang="en-US" sz="2200" dirty="0" smtClean="0"/>
              <a:t/>
            </a:r>
            <a:br>
              <a:rPr lang="en-US" sz="2200" dirty="0" smtClean="0"/>
            </a:br>
            <a:r>
              <a:rPr lang="en-US" sz="2200" dirty="0" smtClean="0"/>
              <a:t>require the </a:t>
            </a:r>
            <a:r>
              <a:rPr lang="en-US" sz="2200" dirty="0"/>
              <a:t>occasional faculty adjunct overload teaching </a:t>
            </a:r>
            <a:r>
              <a:rPr lang="en-US" sz="2200" dirty="0" smtClean="0"/>
              <a:t/>
            </a:r>
            <a:br>
              <a:rPr lang="en-US" sz="2200" dirty="0" smtClean="0"/>
            </a:br>
            <a:r>
              <a:rPr lang="en-US" sz="2200" dirty="0" smtClean="0"/>
              <a:t>assignment</a:t>
            </a:r>
            <a:r>
              <a:rPr lang="en-US" sz="2200" dirty="0"/>
              <a:t>, </a:t>
            </a:r>
            <a:r>
              <a:rPr lang="en-US" sz="2200" dirty="0" smtClean="0"/>
              <a:t>but </a:t>
            </a:r>
            <a:r>
              <a:rPr lang="en-US" sz="2200" dirty="0"/>
              <a:t>other than that there should be no impact. </a:t>
            </a:r>
          </a:p>
          <a:p>
            <a:pPr marL="914400" indent="-452438"/>
            <a:r>
              <a:rPr lang="en-US" dirty="0"/>
              <a:t> </a:t>
            </a:r>
          </a:p>
          <a:p>
            <a:r>
              <a:rPr lang="en-US" sz="2100" dirty="0" smtClean="0"/>
              <a:t> </a:t>
            </a:r>
          </a:p>
          <a:p>
            <a:pPr>
              <a:spcBef>
                <a:spcPct val="20000"/>
              </a:spcBef>
              <a:spcAft>
                <a:spcPts val="600"/>
              </a:spcAft>
              <a:tabLst>
                <a:tab pos="457200" algn="l"/>
              </a:tabLst>
            </a:pPr>
            <a:endParaRPr lang="en-US" dirty="0"/>
          </a:p>
        </p:txBody>
      </p:sp>
      <p:sp>
        <p:nvSpPr>
          <p:cNvPr id="2" name="Slide Number Placeholder 1"/>
          <p:cNvSpPr>
            <a:spLocks noGrp="1"/>
          </p:cNvSpPr>
          <p:nvPr>
            <p:ph type="sldNum" sz="quarter" idx="12"/>
          </p:nvPr>
        </p:nvSpPr>
        <p:spPr/>
        <p:txBody>
          <a:bodyPr/>
          <a:lstStyle/>
          <a:p>
            <a:fld id="{15C3AF50-45D8-4144-B114-A385979F8C17}" type="slidenum">
              <a:rPr lang="en-US" smtClean="0"/>
              <a:t>125</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8150" y="170092"/>
            <a:ext cx="1081278" cy="1474470"/>
          </a:xfrm>
          <a:prstGeom prst="rect">
            <a:avLst/>
          </a:prstGeom>
        </p:spPr>
      </p:pic>
    </p:spTree>
    <p:extLst>
      <p:ext uri="{BB962C8B-B14F-4D97-AF65-F5344CB8AC3E}">
        <p14:creationId xmlns:p14="http://schemas.microsoft.com/office/powerpoint/2010/main" val="223417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0" y="2587752"/>
            <a:ext cx="9070848" cy="1143000"/>
          </a:xfrm>
        </p:spPr>
        <p:txBody>
          <a:bodyPr>
            <a:normAutofit fontScale="90000"/>
          </a:bodyPr>
          <a:lstStyle/>
          <a:p>
            <a:pPr defTabSz="798513"/>
            <a:r>
              <a:rPr lang="en-US" dirty="0" smtClean="0"/>
              <a:t/>
            </a:r>
            <a:br>
              <a:rPr lang="en-US" dirty="0" smtClean="0"/>
            </a:br>
            <a:r>
              <a:rPr lang="en-US" sz="4900" b="1" dirty="0" smtClean="0">
                <a:solidFill>
                  <a:srgbClr val="00B0F0"/>
                </a:solidFill>
              </a:rPr>
              <a:t>X.   INFORMATION ITEMS</a:t>
            </a:r>
            <a:br>
              <a:rPr lang="en-US" sz="4900" b="1" dirty="0" smtClean="0">
                <a:solidFill>
                  <a:srgbClr val="00B0F0"/>
                </a:solidFill>
              </a:rPr>
            </a:br>
            <a:r>
              <a:rPr lang="en-US" sz="3600" b="1" dirty="0" smtClean="0">
                <a:solidFill>
                  <a:srgbClr val="00B0F0"/>
                </a:solidFill>
              </a:rPr>
              <a:t> </a:t>
            </a:r>
            <a:endParaRPr lang="en-US" sz="3600" dirty="0"/>
          </a:p>
        </p:txBody>
      </p:sp>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2" name="TextBox 1"/>
          <p:cNvSpPr txBox="1"/>
          <p:nvPr/>
        </p:nvSpPr>
        <p:spPr>
          <a:xfrm>
            <a:off x="457200" y="1435298"/>
            <a:ext cx="8534400" cy="1815882"/>
          </a:xfrm>
          <a:prstGeom prst="rect">
            <a:avLst/>
          </a:prstGeom>
          <a:noFill/>
        </p:spPr>
        <p:txBody>
          <a:bodyPr wrap="square" rtlCol="0">
            <a:spAutoFit/>
          </a:bodyPr>
          <a:lstStyle/>
          <a:p>
            <a:r>
              <a:rPr lang="en-US" sz="2800" dirty="0"/>
              <a:t/>
            </a:r>
            <a:br>
              <a:rPr lang="en-US" sz="2800" dirty="0"/>
            </a:br>
            <a:r>
              <a:rPr lang="en-US" sz="2800" dirty="0"/>
              <a:t> </a:t>
            </a:r>
            <a:br>
              <a:rPr lang="en-US" sz="2800" dirty="0"/>
            </a:br>
            <a:r>
              <a:rPr lang="en-US" sz="2800" dirty="0" smtClean="0"/>
              <a:t> </a:t>
            </a:r>
            <a:r>
              <a:rPr lang="en-US" sz="2800" dirty="0"/>
              <a:t/>
            </a:r>
            <a:br>
              <a:rPr lang="en-US" sz="2800" dirty="0"/>
            </a:b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t>126</a:t>
            </a:fld>
            <a:endParaRPr lang="en-US"/>
          </a:p>
        </p:txBody>
      </p:sp>
    </p:spTree>
    <p:extLst>
      <p:ext uri="{BB962C8B-B14F-4D97-AF65-F5344CB8AC3E}">
        <p14:creationId xmlns:p14="http://schemas.microsoft.com/office/powerpoint/2010/main" val="4201372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127</a:t>
            </a:fld>
            <a:endParaRPr lang="en-US"/>
          </a:p>
        </p:txBody>
      </p:sp>
      <p:sp>
        <p:nvSpPr>
          <p:cNvPr id="6" name="TextBox 5"/>
          <p:cNvSpPr txBox="1"/>
          <p:nvPr/>
        </p:nvSpPr>
        <p:spPr>
          <a:xfrm>
            <a:off x="285750" y="171450"/>
            <a:ext cx="8572500" cy="6878806"/>
          </a:xfrm>
          <a:prstGeom prst="rect">
            <a:avLst/>
          </a:prstGeom>
          <a:noFill/>
        </p:spPr>
        <p:txBody>
          <a:bodyPr wrap="square" rtlCol="0">
            <a:spAutoFit/>
          </a:bodyPr>
          <a:lstStyle/>
          <a:p>
            <a:pPr marL="457200" indent="-457200">
              <a:spcAft>
                <a:spcPts val="1800"/>
              </a:spcAft>
              <a:buFont typeface="+mj-lt"/>
              <a:buAutoNum type="arabicPeriod"/>
            </a:pPr>
            <a:r>
              <a:rPr lang="en-US" sz="2400" dirty="0" smtClean="0"/>
              <a:t>University </a:t>
            </a:r>
            <a:r>
              <a:rPr lang="en-US" sz="2400" dirty="0"/>
              <a:t>of Alabama at </a:t>
            </a:r>
            <a:r>
              <a:rPr lang="en-US" sz="2400" dirty="0" smtClean="0"/>
              <a:t>Birmingham –</a:t>
            </a:r>
            <a:br>
              <a:rPr lang="en-US" sz="2400" dirty="0" smtClean="0"/>
            </a:br>
            <a:r>
              <a:rPr lang="en-US" sz="2400" dirty="0" smtClean="0"/>
              <a:t>Establishment </a:t>
            </a:r>
            <a:r>
              <a:rPr lang="en-US" sz="2400" dirty="0"/>
              <a:t>of the </a:t>
            </a:r>
            <a:r>
              <a:rPr lang="en-US" sz="2400" dirty="0" smtClean="0"/>
              <a:t>INTO UAB Center </a:t>
            </a:r>
            <a:r>
              <a:rPr lang="en-US" sz="2400" dirty="0"/>
              <a:t>and a Change in </a:t>
            </a:r>
            <a:r>
              <a:rPr lang="en-US" sz="2400" dirty="0" smtClean="0"/>
              <a:t/>
            </a:r>
            <a:br>
              <a:rPr lang="en-US" sz="2400" dirty="0" smtClean="0"/>
            </a:br>
            <a:r>
              <a:rPr lang="en-US" sz="2400" dirty="0" smtClean="0"/>
              <a:t>the </a:t>
            </a:r>
            <a:r>
              <a:rPr lang="en-US" sz="2400" dirty="0"/>
              <a:t>Name of the English Language Institute (ELI) </a:t>
            </a:r>
            <a:r>
              <a:rPr lang="en-US" sz="2400" dirty="0" smtClean="0"/>
              <a:t>to English </a:t>
            </a:r>
            <a:r>
              <a:rPr lang="en-US" sz="2400" dirty="0"/>
              <a:t>Language Programs (ELP</a:t>
            </a:r>
            <a:r>
              <a:rPr lang="en-US" sz="2400" dirty="0" smtClean="0"/>
              <a:t>)</a:t>
            </a:r>
          </a:p>
          <a:p>
            <a:pPr marL="457200" indent="-457200">
              <a:spcAft>
                <a:spcPts val="1800"/>
              </a:spcAft>
              <a:buFont typeface="+mj-lt"/>
              <a:buAutoNum type="arabicPeriod"/>
            </a:pPr>
            <a:r>
              <a:rPr lang="en-US" sz="2400" dirty="0"/>
              <a:t>University of Alabama at </a:t>
            </a:r>
            <a:r>
              <a:rPr lang="en-US" sz="2400" dirty="0" smtClean="0"/>
              <a:t>Birmingham </a:t>
            </a:r>
            <a:r>
              <a:rPr lang="en-US" sz="2400" dirty="0"/>
              <a:t>–</a:t>
            </a:r>
            <a:r>
              <a:rPr lang="en-US" sz="2400" dirty="0" smtClean="0"/>
              <a:t> </a:t>
            </a:r>
            <a:br>
              <a:rPr lang="en-US" sz="2400" dirty="0" smtClean="0"/>
            </a:br>
            <a:r>
              <a:rPr lang="en-US" sz="2400" dirty="0" smtClean="0"/>
              <a:t>Establishment </a:t>
            </a:r>
            <a:r>
              <a:rPr lang="en-US" sz="2400" dirty="0"/>
              <a:t>of the Vulcan </a:t>
            </a:r>
            <a:r>
              <a:rPr lang="en-US" sz="2400" dirty="0" smtClean="0"/>
              <a:t>Materials Academic </a:t>
            </a:r>
            <a:r>
              <a:rPr lang="en-US" sz="2400" dirty="0"/>
              <a:t>Success Center</a:t>
            </a:r>
          </a:p>
          <a:p>
            <a:pPr marL="457200" indent="-457200">
              <a:spcAft>
                <a:spcPts val="1800"/>
              </a:spcAft>
              <a:buFont typeface="+mj-lt"/>
              <a:buAutoNum type="arabicPeriod"/>
            </a:pPr>
            <a:r>
              <a:rPr lang="en-US" sz="2400" dirty="0"/>
              <a:t>University of </a:t>
            </a:r>
            <a:r>
              <a:rPr lang="en-US" sz="2400" dirty="0" smtClean="0"/>
              <a:t>Alabama </a:t>
            </a:r>
            <a:r>
              <a:rPr lang="en-US" sz="2400" dirty="0"/>
              <a:t>–</a:t>
            </a:r>
            <a:r>
              <a:rPr lang="en-US" sz="2400" dirty="0" smtClean="0"/>
              <a:t> </a:t>
            </a:r>
            <a:br>
              <a:rPr lang="en-US" sz="2400" dirty="0" smtClean="0"/>
            </a:br>
            <a:r>
              <a:rPr lang="en-US" sz="2400" dirty="0" smtClean="0"/>
              <a:t>Establishment </a:t>
            </a:r>
            <a:r>
              <a:rPr lang="en-US" sz="2400" dirty="0"/>
              <a:t>of the Remote Sensing Center (RSC)</a:t>
            </a:r>
          </a:p>
          <a:p>
            <a:pPr marL="457200" indent="-457200">
              <a:spcAft>
                <a:spcPts val="1800"/>
              </a:spcAft>
              <a:buFont typeface="+mj-lt"/>
              <a:buAutoNum type="arabicPeriod"/>
            </a:pPr>
            <a:r>
              <a:rPr lang="en-US" sz="2400" dirty="0"/>
              <a:t>University of </a:t>
            </a:r>
            <a:r>
              <a:rPr lang="en-US" sz="2400" dirty="0" smtClean="0"/>
              <a:t>Alabama </a:t>
            </a:r>
            <a:r>
              <a:rPr lang="en-US" sz="2400" dirty="0"/>
              <a:t>–</a:t>
            </a:r>
            <a:r>
              <a:rPr lang="en-US" sz="2400" dirty="0" smtClean="0"/>
              <a:t> </a:t>
            </a:r>
            <a:br>
              <a:rPr lang="en-US" sz="2400" dirty="0" smtClean="0"/>
            </a:br>
            <a:r>
              <a:rPr lang="en-US" sz="2400" dirty="0" smtClean="0"/>
              <a:t>Establishment </a:t>
            </a:r>
            <a:r>
              <a:rPr lang="en-US" sz="2400" dirty="0"/>
              <a:t>of the Transportation Policy Research </a:t>
            </a:r>
            <a:r>
              <a:rPr lang="en-US" sz="2400" dirty="0" smtClean="0"/>
              <a:t>Center (</a:t>
            </a:r>
            <a:r>
              <a:rPr lang="en-US" sz="2400" dirty="0"/>
              <a:t>TPRC)</a:t>
            </a:r>
          </a:p>
          <a:p>
            <a:pPr marL="457200" indent="-457200">
              <a:spcAft>
                <a:spcPts val="1800"/>
              </a:spcAft>
              <a:buFont typeface="+mj-lt"/>
              <a:buAutoNum type="arabicPeriod"/>
            </a:pPr>
            <a:r>
              <a:rPr lang="en-US" sz="2400" dirty="0"/>
              <a:t>University of </a:t>
            </a:r>
            <a:r>
              <a:rPr lang="en-US" sz="2400" dirty="0" smtClean="0"/>
              <a:t>Alabama </a:t>
            </a:r>
            <a:r>
              <a:rPr lang="en-US" sz="2400" dirty="0"/>
              <a:t>–</a:t>
            </a:r>
            <a:r>
              <a:rPr lang="en-US" sz="2400" dirty="0" smtClean="0"/>
              <a:t> </a:t>
            </a:r>
            <a:br>
              <a:rPr lang="en-US" sz="2400" dirty="0" smtClean="0"/>
            </a:br>
            <a:r>
              <a:rPr lang="en-US" sz="2400" dirty="0" smtClean="0"/>
              <a:t>Establishment </a:t>
            </a:r>
            <a:r>
              <a:rPr lang="en-US" sz="2400" dirty="0"/>
              <a:t>of the Alabama Life Research Institute (ALRI)</a:t>
            </a:r>
          </a:p>
          <a:p>
            <a:endParaRPr lang="en-US" dirty="0"/>
          </a:p>
          <a:p>
            <a:endParaRPr lang="en-US" dirty="0"/>
          </a:p>
          <a:p>
            <a:endParaRPr lang="en-US" dirty="0"/>
          </a:p>
        </p:txBody>
      </p:sp>
    </p:spTree>
    <p:extLst>
      <p:ext uri="{BB962C8B-B14F-4D97-AF65-F5344CB8AC3E}">
        <p14:creationId xmlns:p14="http://schemas.microsoft.com/office/powerpoint/2010/main" val="341382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128</a:t>
            </a:fld>
            <a:endParaRPr lang="en-US"/>
          </a:p>
        </p:txBody>
      </p:sp>
      <p:sp>
        <p:nvSpPr>
          <p:cNvPr id="6" name="TextBox 5"/>
          <p:cNvSpPr txBox="1"/>
          <p:nvPr/>
        </p:nvSpPr>
        <p:spPr>
          <a:xfrm>
            <a:off x="285750" y="228600"/>
            <a:ext cx="8572500" cy="4847481"/>
          </a:xfrm>
          <a:prstGeom prst="rect">
            <a:avLst/>
          </a:prstGeom>
          <a:noFill/>
        </p:spPr>
        <p:txBody>
          <a:bodyPr wrap="square" rtlCol="0">
            <a:spAutoFit/>
          </a:bodyPr>
          <a:lstStyle/>
          <a:p>
            <a:pPr marL="457200" indent="-457200">
              <a:spcAft>
                <a:spcPts val="1800"/>
              </a:spcAft>
              <a:buFont typeface="+mj-lt"/>
              <a:buAutoNum type="arabicPeriod" startAt="6"/>
            </a:pPr>
            <a:r>
              <a:rPr lang="en-US" sz="2400" dirty="0"/>
              <a:t>University of </a:t>
            </a:r>
            <a:r>
              <a:rPr lang="en-US" sz="2400" dirty="0" smtClean="0"/>
              <a:t>Alabama </a:t>
            </a:r>
            <a:r>
              <a:rPr lang="en-US" sz="2400" dirty="0"/>
              <a:t>–</a:t>
            </a:r>
            <a:r>
              <a:rPr lang="en-US" sz="2400" dirty="0" smtClean="0"/>
              <a:t> </a:t>
            </a:r>
            <a:br>
              <a:rPr lang="en-US" sz="2400" dirty="0" smtClean="0"/>
            </a:br>
            <a:r>
              <a:rPr lang="en-US" sz="2400" dirty="0" smtClean="0"/>
              <a:t>Establishment </a:t>
            </a:r>
            <a:r>
              <a:rPr lang="en-US" sz="2400" dirty="0"/>
              <a:t>of the Alabama Transportation Institute (ATI)</a:t>
            </a:r>
          </a:p>
          <a:p>
            <a:pPr marL="457200" indent="-457200">
              <a:spcAft>
                <a:spcPts val="1800"/>
              </a:spcAft>
              <a:buFont typeface="+mj-lt"/>
              <a:buAutoNum type="arabicPeriod" startAt="6"/>
            </a:pPr>
            <a:r>
              <a:rPr lang="en-US" sz="2400" dirty="0"/>
              <a:t>University of </a:t>
            </a:r>
            <a:r>
              <a:rPr lang="en-US" sz="2400" dirty="0" smtClean="0"/>
              <a:t>Alabama – </a:t>
            </a:r>
            <a:br>
              <a:rPr lang="en-US" sz="2400" dirty="0" smtClean="0"/>
            </a:br>
            <a:r>
              <a:rPr lang="en-US" sz="2400" dirty="0" smtClean="0"/>
              <a:t>Establishment </a:t>
            </a:r>
            <a:r>
              <a:rPr lang="en-US" sz="2400" dirty="0"/>
              <a:t>of the Alabama Water Institute</a:t>
            </a:r>
          </a:p>
          <a:p>
            <a:pPr marL="457200" indent="-457200">
              <a:spcAft>
                <a:spcPts val="1800"/>
              </a:spcAft>
              <a:buFont typeface="+mj-lt"/>
              <a:buAutoNum type="arabicPeriod" startAt="6"/>
            </a:pPr>
            <a:r>
              <a:rPr lang="en-US" sz="2400" dirty="0"/>
              <a:t>University of </a:t>
            </a:r>
            <a:r>
              <a:rPr lang="en-US" sz="2400" dirty="0" smtClean="0"/>
              <a:t>Montevallo – </a:t>
            </a:r>
            <a:br>
              <a:rPr lang="en-US" sz="2400" dirty="0" smtClean="0"/>
            </a:br>
            <a:r>
              <a:rPr lang="en-US" sz="2400" dirty="0" smtClean="0"/>
              <a:t>Change </a:t>
            </a:r>
            <a:r>
              <a:rPr lang="en-US" sz="2400" dirty="0"/>
              <a:t>in the Name of the Department of Counseling, </a:t>
            </a:r>
            <a:r>
              <a:rPr lang="en-US" sz="2400" dirty="0" smtClean="0"/>
              <a:t/>
            </a:r>
            <a:br>
              <a:rPr lang="en-US" sz="2400" dirty="0" smtClean="0"/>
            </a:br>
            <a:r>
              <a:rPr lang="en-US" sz="2400" dirty="0" smtClean="0"/>
              <a:t>Family </a:t>
            </a:r>
            <a:r>
              <a:rPr lang="en-US" sz="2400" dirty="0"/>
              <a:t>and Consumer Science and Kinesiology to the Department of Health And Human Services</a:t>
            </a:r>
          </a:p>
          <a:p>
            <a:pPr marL="457200" indent="-457200">
              <a:spcAft>
                <a:spcPts val="1800"/>
              </a:spcAft>
              <a:buFont typeface="+mj-lt"/>
              <a:buAutoNum type="arabicPeriod" startAt="6"/>
            </a:pPr>
            <a:r>
              <a:rPr lang="en-US" sz="2400" dirty="0"/>
              <a:t>University of South </a:t>
            </a:r>
            <a:r>
              <a:rPr lang="en-US" sz="2400" dirty="0" smtClean="0"/>
              <a:t>Alabama – </a:t>
            </a:r>
            <a:br>
              <a:rPr lang="en-US" sz="2400" dirty="0" smtClean="0"/>
            </a:br>
            <a:r>
              <a:rPr lang="en-US" sz="2400" dirty="0" smtClean="0"/>
              <a:t>Change </a:t>
            </a:r>
            <a:r>
              <a:rPr lang="en-US" sz="2400" dirty="0"/>
              <a:t>in the Name of the College of Education to </a:t>
            </a:r>
            <a:r>
              <a:rPr lang="en-US" sz="2400" dirty="0" smtClean="0"/>
              <a:t/>
            </a:r>
            <a:br>
              <a:rPr lang="en-US" sz="2400" dirty="0" smtClean="0"/>
            </a:br>
            <a:r>
              <a:rPr lang="en-US" sz="2400" dirty="0" smtClean="0"/>
              <a:t>the </a:t>
            </a:r>
            <a:r>
              <a:rPr lang="en-US" sz="2400" dirty="0"/>
              <a:t>College of Education and Professional </a:t>
            </a:r>
            <a:r>
              <a:rPr lang="en-US" sz="2400" dirty="0" smtClean="0"/>
              <a:t>Studies</a:t>
            </a:r>
            <a:endParaRPr lang="en-US" sz="2400" dirty="0"/>
          </a:p>
        </p:txBody>
      </p:sp>
    </p:spTree>
    <p:extLst>
      <p:ext uri="{BB962C8B-B14F-4D97-AF65-F5344CB8AC3E}">
        <p14:creationId xmlns:p14="http://schemas.microsoft.com/office/powerpoint/2010/main" val="3095590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129</a:t>
            </a:fld>
            <a:endParaRPr lang="en-US"/>
          </a:p>
        </p:txBody>
      </p:sp>
      <p:sp>
        <p:nvSpPr>
          <p:cNvPr id="6" name="TextBox 5"/>
          <p:cNvSpPr txBox="1"/>
          <p:nvPr/>
        </p:nvSpPr>
        <p:spPr>
          <a:xfrm>
            <a:off x="285750" y="171450"/>
            <a:ext cx="8572500" cy="5586145"/>
          </a:xfrm>
          <a:prstGeom prst="rect">
            <a:avLst/>
          </a:prstGeom>
          <a:noFill/>
        </p:spPr>
        <p:txBody>
          <a:bodyPr wrap="square" rtlCol="0">
            <a:spAutoFit/>
          </a:bodyPr>
          <a:lstStyle/>
          <a:p>
            <a:pPr marL="573088" indent="-573088">
              <a:spcAft>
                <a:spcPts val="1800"/>
              </a:spcAft>
              <a:buFont typeface="+mj-lt"/>
              <a:buAutoNum type="arabicPeriod" startAt="10"/>
            </a:pPr>
            <a:r>
              <a:rPr lang="en-US" sz="2400" dirty="0"/>
              <a:t>University of South </a:t>
            </a:r>
            <a:r>
              <a:rPr lang="en-US" sz="2400" dirty="0" smtClean="0"/>
              <a:t>Alabama – </a:t>
            </a:r>
            <a:r>
              <a:rPr lang="en-US" sz="2400" dirty="0"/>
              <a:t/>
            </a:r>
            <a:br>
              <a:rPr lang="en-US" sz="2400" dirty="0"/>
            </a:br>
            <a:r>
              <a:rPr lang="en-US" sz="2400" dirty="0"/>
              <a:t>Change in the Name of the Department of Professional </a:t>
            </a:r>
            <a:br>
              <a:rPr lang="en-US" sz="2400" dirty="0"/>
            </a:br>
            <a:r>
              <a:rPr lang="en-US" sz="2400" dirty="0"/>
              <a:t>Studies to the Department of Counseling and Instructional </a:t>
            </a:r>
            <a:r>
              <a:rPr lang="en-US" sz="2400" dirty="0" smtClean="0"/>
              <a:t>Sciences</a:t>
            </a:r>
          </a:p>
          <a:p>
            <a:pPr marL="573088" indent="-573088">
              <a:spcAft>
                <a:spcPts val="1800"/>
              </a:spcAft>
              <a:buFont typeface="+mj-lt"/>
              <a:buAutoNum type="arabicPeriod" startAt="10"/>
            </a:pPr>
            <a:r>
              <a:rPr lang="en-US" sz="2400" dirty="0" smtClean="0"/>
              <a:t>University </a:t>
            </a:r>
            <a:r>
              <a:rPr lang="en-US" sz="2400" dirty="0"/>
              <a:t>of Alabama at </a:t>
            </a:r>
            <a:r>
              <a:rPr lang="en-US" sz="2400" dirty="0" smtClean="0"/>
              <a:t>Birmingham – </a:t>
            </a:r>
            <a:br>
              <a:rPr lang="en-US" sz="2400" dirty="0" smtClean="0"/>
            </a:br>
            <a:r>
              <a:rPr lang="en-US" sz="2400" dirty="0" smtClean="0"/>
              <a:t>Change </a:t>
            </a:r>
            <a:r>
              <a:rPr lang="en-US" sz="2400" dirty="0"/>
              <a:t>in the Name of the Department of Computer </a:t>
            </a:r>
            <a:r>
              <a:rPr lang="en-US" sz="2400" dirty="0" smtClean="0"/>
              <a:t>and </a:t>
            </a:r>
            <a:r>
              <a:rPr lang="en-US" sz="2400" dirty="0"/>
              <a:t>Information Sciences to the Department of Computer Sciences</a:t>
            </a:r>
          </a:p>
          <a:p>
            <a:pPr marL="573088" indent="-573088">
              <a:spcAft>
                <a:spcPts val="1800"/>
              </a:spcAft>
              <a:buFont typeface="+mj-lt"/>
              <a:buAutoNum type="arabicPeriod" startAt="10"/>
            </a:pPr>
            <a:r>
              <a:rPr lang="en-US" sz="2400" dirty="0"/>
              <a:t>University of Alabama at </a:t>
            </a:r>
            <a:r>
              <a:rPr lang="en-US" sz="2400" dirty="0" smtClean="0"/>
              <a:t>Birmingham – </a:t>
            </a:r>
            <a:br>
              <a:rPr lang="en-US" sz="2400" dirty="0" smtClean="0"/>
            </a:br>
            <a:r>
              <a:rPr lang="en-US" sz="2400" dirty="0" smtClean="0"/>
              <a:t>Establishment </a:t>
            </a:r>
            <a:r>
              <a:rPr lang="en-US" sz="2400" dirty="0"/>
              <a:t>of the STEM Education Center</a:t>
            </a:r>
          </a:p>
          <a:p>
            <a:pPr marL="573088" indent="-573088">
              <a:spcAft>
                <a:spcPts val="1800"/>
              </a:spcAft>
              <a:buFont typeface="+mj-lt"/>
              <a:buAutoNum type="arabicPeriod" startAt="10"/>
            </a:pPr>
            <a:r>
              <a:rPr lang="en-US" sz="2400" dirty="0"/>
              <a:t>University of Alabama at </a:t>
            </a:r>
            <a:r>
              <a:rPr lang="en-US" sz="2400" dirty="0" smtClean="0"/>
              <a:t>Birmingham – </a:t>
            </a:r>
            <a:br>
              <a:rPr lang="en-US" sz="2400" dirty="0" smtClean="0"/>
            </a:br>
            <a:r>
              <a:rPr lang="en-US" sz="2400" dirty="0" smtClean="0"/>
              <a:t>Establishment </a:t>
            </a:r>
            <a:r>
              <a:rPr lang="en-US" sz="2400" dirty="0"/>
              <a:t>of the Division of Genomic Diagnosis and Bioinformatics in the Department of Pathology in the </a:t>
            </a:r>
            <a:r>
              <a:rPr lang="en-US" sz="2400" dirty="0" smtClean="0"/>
              <a:t/>
            </a:r>
            <a:br>
              <a:rPr lang="en-US" sz="2400" dirty="0" smtClean="0"/>
            </a:br>
            <a:r>
              <a:rPr lang="en-US" sz="2400" dirty="0" smtClean="0"/>
              <a:t>School </a:t>
            </a:r>
            <a:r>
              <a:rPr lang="en-US" sz="2400" dirty="0"/>
              <a:t>of </a:t>
            </a:r>
            <a:r>
              <a:rPr lang="en-US" sz="2400" dirty="0" smtClean="0"/>
              <a:t>Medicine</a:t>
            </a:r>
            <a:endParaRPr lang="en-US" sz="2400" dirty="0"/>
          </a:p>
        </p:txBody>
      </p:sp>
    </p:spTree>
    <p:extLst>
      <p:ext uri="{BB962C8B-B14F-4D97-AF65-F5344CB8AC3E}">
        <p14:creationId xmlns:p14="http://schemas.microsoft.com/office/powerpoint/2010/main" val="51627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1428750" y="1028702"/>
            <a:ext cx="6286500" cy="369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fontScale="825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300" dirty="0">
                <a:solidFill>
                  <a:srgbClr val="0070C0"/>
                </a:solidFill>
              </a:rPr>
              <a:t>Process</a:t>
            </a:r>
            <a:r>
              <a:rPr lang="en-US" sz="3300" dirty="0"/>
              <a:t> </a:t>
            </a:r>
            <a:r>
              <a:rPr lang="en-US" sz="3300" dirty="0">
                <a:solidFill>
                  <a:srgbClr val="0070C0"/>
                </a:solidFill>
              </a:rPr>
              <a:t>Flow Diagram</a:t>
            </a:r>
          </a:p>
        </p:txBody>
      </p:sp>
      <p:pic>
        <p:nvPicPr>
          <p:cNvPr id="6" name="Picture 5" descr="Nuage / &lt;strong&gt;cloud&lt;/strong&gt; by lmproulx - Nuage / &lt;strong&gt;cloud&lt;/strong&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557" y="2108530"/>
            <a:ext cx="1124356" cy="751913"/>
          </a:xfrm>
          <a:prstGeom prst="rect">
            <a:avLst/>
          </a:prstGeom>
        </p:spPr>
      </p:pic>
      <p:cxnSp>
        <p:nvCxnSpPr>
          <p:cNvPr id="10" name="Straight Arrow Connector 9"/>
          <p:cNvCxnSpPr>
            <a:endCxn id="6" idx="2"/>
          </p:cNvCxnSpPr>
          <p:nvPr/>
        </p:nvCxnSpPr>
        <p:spPr>
          <a:xfrm flipV="1">
            <a:off x="2281817" y="2860442"/>
            <a:ext cx="239918" cy="4252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119" y="4479000"/>
            <a:ext cx="1240523" cy="830997"/>
          </a:xfrm>
          <a:prstGeom prst="rect">
            <a:avLst/>
          </a:prstGeom>
          <a:noFill/>
        </p:spPr>
        <p:txBody>
          <a:bodyPr wrap="square" rtlCol="0">
            <a:spAutoFit/>
          </a:bodyPr>
          <a:lstStyle/>
          <a:p>
            <a:r>
              <a:rPr lang="en-US" sz="1200" dirty="0"/>
              <a:t>Student Applies for Federal Financial Aid  using a FAFSA </a:t>
            </a:r>
          </a:p>
        </p:txBody>
      </p:sp>
      <p:pic>
        <p:nvPicPr>
          <p:cNvPr id="26" name="Picture 25"/>
          <p:cNvPicPr>
            <a:picLocks noChangeAspect="1"/>
          </p:cNvPicPr>
          <p:nvPr/>
        </p:nvPicPr>
        <p:blipFill rotWithShape="1">
          <a:blip r:embed="rId3"/>
          <a:srcRect l="5091" t="1880"/>
          <a:stretch/>
        </p:blipFill>
        <p:spPr>
          <a:xfrm>
            <a:off x="6195183" y="2014976"/>
            <a:ext cx="1283667" cy="1210969"/>
          </a:xfrm>
          <a:prstGeom prst="rect">
            <a:avLst/>
          </a:prstGeom>
        </p:spPr>
      </p:pic>
      <p:cxnSp>
        <p:nvCxnSpPr>
          <p:cNvPr id="32" name="Straight Arrow Connector 31"/>
          <p:cNvCxnSpPr/>
          <p:nvPr/>
        </p:nvCxnSpPr>
        <p:spPr>
          <a:xfrm>
            <a:off x="3144035" y="2598915"/>
            <a:ext cx="2956566" cy="15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962503" y="4654088"/>
            <a:ext cx="340780" cy="5119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340402" y="2203918"/>
            <a:ext cx="1733021" cy="1338828"/>
          </a:xfrm>
          <a:prstGeom prst="rect">
            <a:avLst/>
          </a:prstGeom>
          <a:noFill/>
        </p:spPr>
        <p:txBody>
          <a:bodyPr wrap="square" rtlCol="0">
            <a:spAutoFit/>
          </a:bodyPr>
          <a:lstStyle/>
          <a:p>
            <a:pPr algn="ctr"/>
            <a:r>
              <a:rPr lang="en-US" sz="1350" dirty="0">
                <a:solidFill>
                  <a:schemeClr val="tx1">
                    <a:lumMod val="85000"/>
                    <a:lumOff val="15000"/>
                  </a:schemeClr>
                </a:solidFill>
              </a:rPr>
              <a:t>ACHE</a:t>
            </a:r>
          </a:p>
          <a:p>
            <a:pPr algn="ctr"/>
            <a:r>
              <a:rPr lang="en-US" sz="1350" dirty="0">
                <a:solidFill>
                  <a:schemeClr val="tx1">
                    <a:lumMod val="85000"/>
                    <a:lumOff val="15000"/>
                  </a:schemeClr>
                </a:solidFill>
              </a:rPr>
              <a:t>Compares/Matches data using Colorado developed software to see who has completed FAFSA</a:t>
            </a:r>
          </a:p>
        </p:txBody>
      </p:sp>
      <p:sp>
        <p:nvSpPr>
          <p:cNvPr id="55" name="Flowchart: Magnetic Disk 54"/>
          <p:cNvSpPr/>
          <p:nvPr/>
        </p:nvSpPr>
        <p:spPr>
          <a:xfrm>
            <a:off x="1761439" y="3423196"/>
            <a:ext cx="778958" cy="8528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Federal FAFSA Database</a:t>
            </a:r>
          </a:p>
        </p:txBody>
      </p:sp>
      <p:cxnSp>
        <p:nvCxnSpPr>
          <p:cNvPr id="56" name="Straight Arrow Connector 55"/>
          <p:cNvCxnSpPr/>
          <p:nvPr/>
        </p:nvCxnSpPr>
        <p:spPr>
          <a:xfrm flipV="1">
            <a:off x="917930" y="3680366"/>
            <a:ext cx="784399" cy="80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lowchart: Process 59"/>
          <p:cNvSpPr/>
          <p:nvPr/>
        </p:nvSpPr>
        <p:spPr>
          <a:xfrm>
            <a:off x="6304816" y="4045294"/>
            <a:ext cx="975179" cy="5428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School Districts</a:t>
            </a:r>
          </a:p>
        </p:txBody>
      </p:sp>
      <p:cxnSp>
        <p:nvCxnSpPr>
          <p:cNvPr id="62" name="Straight Arrow Connector 61"/>
          <p:cNvCxnSpPr/>
          <p:nvPr/>
        </p:nvCxnSpPr>
        <p:spPr>
          <a:xfrm flipH="1">
            <a:off x="6770470" y="3104080"/>
            <a:ext cx="270899" cy="9222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3" name="Flowchart: Process 62"/>
          <p:cNvSpPr/>
          <p:nvPr/>
        </p:nvSpPr>
        <p:spPr>
          <a:xfrm>
            <a:off x="6833065" y="5210592"/>
            <a:ext cx="975179" cy="5428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High Schools</a:t>
            </a:r>
          </a:p>
        </p:txBody>
      </p:sp>
      <p:sp>
        <p:nvSpPr>
          <p:cNvPr id="83" name="Freeform 82"/>
          <p:cNvSpPr/>
          <p:nvPr/>
        </p:nvSpPr>
        <p:spPr>
          <a:xfrm>
            <a:off x="1084217" y="4784376"/>
            <a:ext cx="5611685" cy="803308"/>
          </a:xfrm>
          <a:custGeom>
            <a:avLst/>
            <a:gdLst>
              <a:gd name="connsiteX0" fmla="*/ 6059978 w 6059978"/>
              <a:gd name="connsiteY0" fmla="*/ 1105593 h 1244794"/>
              <a:gd name="connsiteX1" fmla="*/ 2992582 w 6059978"/>
              <a:gd name="connsiteY1" fmla="*/ 1147156 h 1244794"/>
              <a:gd name="connsiteX2" fmla="*/ 0 w 6059978"/>
              <a:gd name="connsiteY2" fmla="*/ 0 h 1244794"/>
            </a:gdLst>
            <a:ahLst/>
            <a:cxnLst>
              <a:cxn ang="0">
                <a:pos x="connsiteX0" y="connsiteY0"/>
              </a:cxn>
              <a:cxn ang="0">
                <a:pos x="connsiteX1" y="connsiteY1"/>
              </a:cxn>
              <a:cxn ang="0">
                <a:pos x="connsiteX2" y="connsiteY2"/>
              </a:cxn>
            </a:cxnLst>
            <a:rect l="l" t="t" r="r" b="b"/>
            <a:pathLst>
              <a:path w="6059978" h="1244794">
                <a:moveTo>
                  <a:pt x="6059978" y="1105593"/>
                </a:moveTo>
                <a:cubicBezTo>
                  <a:pt x="5031278" y="1218507"/>
                  <a:pt x="4002578" y="1331421"/>
                  <a:pt x="2992582" y="1147156"/>
                </a:cubicBezTo>
                <a:cubicBezTo>
                  <a:pt x="1982586" y="962891"/>
                  <a:pt x="991293" y="481445"/>
                  <a:pt x="0" y="0"/>
                </a:cubicBezTo>
              </a:path>
            </a:pathLst>
          </a:cu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1350"/>
          </a:p>
        </p:txBody>
      </p:sp>
      <p:sp>
        <p:nvSpPr>
          <p:cNvPr id="11" name="TextBox 10"/>
          <p:cNvSpPr txBox="1"/>
          <p:nvPr/>
        </p:nvSpPr>
        <p:spPr>
          <a:xfrm>
            <a:off x="2019679" y="2367793"/>
            <a:ext cx="1109599" cy="300082"/>
          </a:xfrm>
          <a:prstGeom prst="rect">
            <a:avLst/>
          </a:prstGeom>
          <a:noFill/>
        </p:spPr>
        <p:txBody>
          <a:bodyPr wrap="none" rtlCol="0">
            <a:spAutoFit/>
          </a:bodyPr>
          <a:lstStyle/>
          <a:p>
            <a:r>
              <a:rPr lang="en-US" sz="1350" dirty="0"/>
              <a:t>Connect EDU</a:t>
            </a:r>
          </a:p>
        </p:txBody>
      </p:sp>
      <p:sp>
        <p:nvSpPr>
          <p:cNvPr id="15" name="Rectangle 14"/>
          <p:cNvSpPr/>
          <p:nvPr/>
        </p:nvSpPr>
        <p:spPr>
          <a:xfrm>
            <a:off x="3151167" y="2624120"/>
            <a:ext cx="2820387" cy="300082"/>
          </a:xfrm>
          <a:prstGeom prst="rect">
            <a:avLst/>
          </a:prstGeom>
        </p:spPr>
        <p:txBody>
          <a:bodyPr wrap="none">
            <a:spAutoFit/>
          </a:bodyPr>
          <a:lstStyle/>
          <a:p>
            <a:pPr algn="ctr"/>
            <a:r>
              <a:rPr lang="en-US" sz="1350" dirty="0"/>
              <a:t>ACHE  Downloads Federal FAFSA Data</a:t>
            </a:r>
          </a:p>
        </p:txBody>
      </p:sp>
      <p:sp>
        <p:nvSpPr>
          <p:cNvPr id="40" name="TextBox 39"/>
          <p:cNvSpPr txBox="1"/>
          <p:nvPr/>
        </p:nvSpPr>
        <p:spPr>
          <a:xfrm rot="20447854">
            <a:off x="3994364" y="3377208"/>
            <a:ext cx="2465954" cy="507831"/>
          </a:xfrm>
          <a:prstGeom prst="rect">
            <a:avLst/>
          </a:prstGeom>
          <a:noFill/>
        </p:spPr>
        <p:txBody>
          <a:bodyPr wrap="square" rtlCol="0">
            <a:spAutoFit/>
          </a:bodyPr>
          <a:lstStyle/>
          <a:p>
            <a:pPr algn="ctr"/>
            <a:r>
              <a:rPr lang="en-US" sz="1350" dirty="0">
                <a:solidFill>
                  <a:schemeClr val="tx1">
                    <a:lumMod val="85000"/>
                    <a:lumOff val="15000"/>
                  </a:schemeClr>
                </a:solidFill>
              </a:rPr>
              <a:t>AL </a:t>
            </a:r>
            <a:r>
              <a:rPr lang="en-US" sz="1350" dirty="0" err="1">
                <a:solidFill>
                  <a:schemeClr val="tx1">
                    <a:lumMod val="85000"/>
                    <a:lumOff val="15000"/>
                  </a:schemeClr>
                </a:solidFill>
              </a:rPr>
              <a:t>Dept</a:t>
            </a:r>
            <a:r>
              <a:rPr lang="en-US" sz="1350" dirty="0">
                <a:solidFill>
                  <a:schemeClr val="tx1">
                    <a:lumMod val="85000"/>
                    <a:lumOff val="15000"/>
                  </a:schemeClr>
                </a:solidFill>
              </a:rPr>
              <a:t> of Education</a:t>
            </a:r>
          </a:p>
          <a:p>
            <a:pPr algn="ctr"/>
            <a:r>
              <a:rPr lang="en-US" sz="1350" dirty="0">
                <a:solidFill>
                  <a:schemeClr val="tx1">
                    <a:lumMod val="85000"/>
                    <a:lumOff val="15000"/>
                  </a:schemeClr>
                </a:solidFill>
              </a:rPr>
              <a:t>Submits student data to ACHE </a:t>
            </a:r>
          </a:p>
        </p:txBody>
      </p:sp>
      <p:sp>
        <p:nvSpPr>
          <p:cNvPr id="34" name="Rectangle 33"/>
          <p:cNvSpPr/>
          <p:nvPr/>
        </p:nvSpPr>
        <p:spPr>
          <a:xfrm rot="421830">
            <a:off x="2238778" y="4887159"/>
            <a:ext cx="3975476" cy="507831"/>
          </a:xfrm>
          <a:prstGeom prst="rect">
            <a:avLst/>
          </a:prstGeom>
        </p:spPr>
        <p:txBody>
          <a:bodyPr wrap="square">
            <a:spAutoFit/>
          </a:bodyPr>
          <a:lstStyle/>
          <a:p>
            <a:r>
              <a:rPr lang="en-US" sz="1350" dirty="0"/>
              <a:t>Authorized staff work with Students that have </a:t>
            </a:r>
          </a:p>
          <a:p>
            <a:r>
              <a:rPr lang="en-US" sz="1350" dirty="0"/>
              <a:t>an incomplete application or have not applied </a:t>
            </a:r>
          </a:p>
        </p:txBody>
      </p:sp>
      <p:pic>
        <p:nvPicPr>
          <p:cNvPr id="48" name="Picture 2" descr="Image result for student on compu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8" y="3360127"/>
            <a:ext cx="1170107" cy="117010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02846" y="2202570"/>
            <a:ext cx="957633" cy="715581"/>
          </a:xfrm>
          <a:prstGeom prst="rect">
            <a:avLst/>
          </a:prstGeom>
          <a:solidFill>
            <a:srgbClr val="FFFF00"/>
          </a:solidFill>
        </p:spPr>
        <p:txBody>
          <a:bodyPr wrap="square" rtlCol="0">
            <a:spAutoFit/>
          </a:bodyPr>
          <a:lstStyle/>
          <a:p>
            <a:r>
              <a:rPr lang="en-US" sz="1350" dirty="0"/>
              <a:t>Continue process as needed.</a:t>
            </a:r>
          </a:p>
        </p:txBody>
      </p:sp>
      <p:pic>
        <p:nvPicPr>
          <p:cNvPr id="7" name="Picture 6"/>
          <p:cNvPicPr>
            <a:picLocks noChangeAspect="1"/>
          </p:cNvPicPr>
          <p:nvPr/>
        </p:nvPicPr>
        <p:blipFill>
          <a:blip r:embed="rId5"/>
          <a:stretch>
            <a:fillRect/>
          </a:stretch>
        </p:blipFill>
        <p:spPr>
          <a:xfrm>
            <a:off x="2988272" y="3369850"/>
            <a:ext cx="950171" cy="915965"/>
          </a:xfrm>
          <a:prstGeom prst="rect">
            <a:avLst/>
          </a:prstGeom>
        </p:spPr>
      </p:pic>
      <p:cxnSp>
        <p:nvCxnSpPr>
          <p:cNvPr id="31" name="Straight Arrow Connector 30"/>
          <p:cNvCxnSpPr/>
          <p:nvPr/>
        </p:nvCxnSpPr>
        <p:spPr>
          <a:xfrm flipV="1">
            <a:off x="3935041" y="3017872"/>
            <a:ext cx="2452697" cy="8729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303283" y="3961591"/>
            <a:ext cx="1733021" cy="715581"/>
          </a:xfrm>
          <a:prstGeom prst="rect">
            <a:avLst/>
          </a:prstGeom>
          <a:noFill/>
        </p:spPr>
        <p:txBody>
          <a:bodyPr wrap="square" rtlCol="0">
            <a:spAutoFit/>
          </a:bodyPr>
          <a:lstStyle/>
          <a:p>
            <a:pPr algn="ctr"/>
            <a:r>
              <a:rPr lang="en-US" sz="1350" dirty="0">
                <a:solidFill>
                  <a:schemeClr val="tx1">
                    <a:lumMod val="85000"/>
                    <a:lumOff val="15000"/>
                  </a:schemeClr>
                </a:solidFill>
              </a:rPr>
              <a:t>Participating Districts request and receive participation reports</a:t>
            </a:r>
          </a:p>
        </p:txBody>
      </p:sp>
      <p:cxnSp>
        <p:nvCxnSpPr>
          <p:cNvPr id="39" name="Straight Arrow Connector 38"/>
          <p:cNvCxnSpPr/>
          <p:nvPr/>
        </p:nvCxnSpPr>
        <p:spPr>
          <a:xfrm flipV="1">
            <a:off x="6566019" y="3004084"/>
            <a:ext cx="289566" cy="10412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07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par>
                          <p:cTn id="37" fill="hold">
                            <p:stCondLst>
                              <p:cond delay="0"/>
                            </p:stCondLst>
                            <p:childTnLst>
                              <p:par>
                                <p:cTn id="38" presetID="22" presetClass="entr" presetSubtype="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down)">
                                      <p:cBhvr>
                                        <p:cTn id="53" dur="500"/>
                                        <p:tgtEl>
                                          <p:spTgt spid="60"/>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right)">
                                      <p:cBhvr>
                                        <p:cTn id="66" dur="1000"/>
                                        <p:tgtEl>
                                          <p:spTgt spid="62"/>
                                        </p:tgtEl>
                                      </p:cBhvr>
                                    </p:animEffect>
                                  </p:childTnLst>
                                </p:cTn>
                              </p:par>
                            </p:childTnLst>
                          </p:cTn>
                        </p:par>
                        <p:par>
                          <p:cTn id="67" fill="hold">
                            <p:stCondLst>
                              <p:cond delay="1500"/>
                            </p:stCondLst>
                            <p:childTnLst>
                              <p:par>
                                <p:cTn id="68" presetID="22" presetClass="entr" presetSubtype="1"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up)">
                                      <p:cBhvr>
                                        <p:cTn id="70" dur="1000"/>
                                        <p:tgtEl>
                                          <p:spTgt spid="42"/>
                                        </p:tgtEl>
                                      </p:cBhvr>
                                    </p:animEffect>
                                  </p:childTnLst>
                                </p:cTn>
                              </p:par>
                            </p:childTnLst>
                          </p:cTn>
                        </p:par>
                        <p:par>
                          <p:cTn id="71" fill="hold">
                            <p:stCondLst>
                              <p:cond delay="2500"/>
                            </p:stCondLst>
                            <p:childTnLst>
                              <p:par>
                                <p:cTn id="72" presetID="22" presetClass="entr" presetSubtype="1" fill="hold" grpId="0" nodeType="after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wipe(up)">
                                      <p:cBhvr>
                                        <p:cTn id="74" dur="500"/>
                                        <p:tgtEl>
                                          <p:spTgt spid="6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ipe(right)">
                                      <p:cBhvr>
                                        <p:cTn id="79" dur="500"/>
                                        <p:tgtEl>
                                          <p:spTgt spid="83"/>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right)">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5" grpId="0" animBg="1"/>
      <p:bldP spid="60" grpId="0" animBg="1"/>
      <p:bldP spid="63" grpId="0" animBg="1"/>
      <p:bldP spid="83" grpId="0" animBg="1"/>
      <p:bldP spid="11" grpId="0"/>
      <p:bldP spid="15" grpId="0"/>
      <p:bldP spid="40" grpId="0"/>
      <p:bldP spid="34" grpId="0"/>
      <p:bldP spid="36" grpId="0" animBg="1"/>
      <p:bldP spid="3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130</a:t>
            </a:fld>
            <a:endParaRPr lang="en-US"/>
          </a:p>
        </p:txBody>
      </p:sp>
      <p:sp>
        <p:nvSpPr>
          <p:cNvPr id="6" name="TextBox 5"/>
          <p:cNvSpPr txBox="1"/>
          <p:nvPr/>
        </p:nvSpPr>
        <p:spPr>
          <a:xfrm>
            <a:off x="285750" y="171450"/>
            <a:ext cx="8572500" cy="6955750"/>
          </a:xfrm>
          <a:prstGeom prst="rect">
            <a:avLst/>
          </a:prstGeom>
          <a:noFill/>
        </p:spPr>
        <p:txBody>
          <a:bodyPr wrap="square" rtlCol="0">
            <a:spAutoFit/>
          </a:bodyPr>
          <a:lstStyle/>
          <a:p>
            <a:pPr marL="573088" indent="-573088">
              <a:spcAft>
                <a:spcPts val="1800"/>
              </a:spcAft>
              <a:buFont typeface="+mj-lt"/>
              <a:buAutoNum type="arabicPeriod" startAt="14"/>
            </a:pPr>
            <a:r>
              <a:rPr lang="en-US" sz="2400" dirty="0"/>
              <a:t>University of Alabama in </a:t>
            </a:r>
            <a:r>
              <a:rPr lang="en-US" sz="2400" dirty="0" smtClean="0"/>
              <a:t>Huntsville – </a:t>
            </a:r>
            <a:r>
              <a:rPr lang="en-US" sz="2400" dirty="0"/>
              <a:t/>
            </a:r>
            <a:br>
              <a:rPr lang="en-US" sz="2400" dirty="0"/>
            </a:br>
            <a:r>
              <a:rPr lang="en-US" sz="2400" dirty="0"/>
              <a:t>Change in the </a:t>
            </a:r>
            <a:r>
              <a:rPr lang="en-US" sz="2400" dirty="0" smtClean="0"/>
              <a:t>Name of the College </a:t>
            </a:r>
            <a:r>
              <a:rPr lang="en-US" sz="2400" dirty="0"/>
              <a:t>of Business Administration to the </a:t>
            </a:r>
            <a:r>
              <a:rPr lang="en-US" sz="2400" dirty="0" smtClean="0"/>
              <a:t>College </a:t>
            </a:r>
            <a:r>
              <a:rPr lang="en-US" sz="2400" dirty="0"/>
              <a:t>of Business</a:t>
            </a:r>
          </a:p>
          <a:p>
            <a:pPr marL="573088" indent="-573088">
              <a:spcAft>
                <a:spcPts val="1800"/>
              </a:spcAft>
              <a:buFont typeface="+mj-lt"/>
              <a:buAutoNum type="arabicPeriod" startAt="14"/>
            </a:pPr>
            <a:r>
              <a:rPr lang="en-US" sz="2400" dirty="0"/>
              <a:t>Implementation of Approved </a:t>
            </a:r>
            <a:r>
              <a:rPr lang="en-US" sz="2400" dirty="0" smtClean="0"/>
              <a:t>Programs</a:t>
            </a:r>
          </a:p>
          <a:p>
            <a:pPr marL="573088" indent="-573088">
              <a:spcAft>
                <a:spcPts val="1800"/>
              </a:spcAft>
              <a:buFont typeface="+mj-lt"/>
              <a:buAutoNum type="arabicPeriod" startAt="14"/>
            </a:pPr>
            <a:r>
              <a:rPr lang="en-US" sz="2400" dirty="0" smtClean="0"/>
              <a:t>Summary </a:t>
            </a:r>
            <a:r>
              <a:rPr lang="en-US" sz="2400" dirty="0"/>
              <a:t>of Post Implementation Reports</a:t>
            </a:r>
          </a:p>
          <a:p>
            <a:pPr marL="573088" indent="-573088">
              <a:spcAft>
                <a:spcPts val="1800"/>
              </a:spcAft>
              <a:buFont typeface="+mj-lt"/>
              <a:buAutoNum type="arabicPeriod" startAt="14"/>
            </a:pPr>
            <a:r>
              <a:rPr lang="en-US" sz="2400" dirty="0"/>
              <a:t>Implementation of New Short Certificate Programs </a:t>
            </a:r>
            <a:r>
              <a:rPr lang="en-US" sz="2400" dirty="0" smtClean="0"/>
              <a:t/>
            </a:r>
            <a:br>
              <a:rPr lang="en-US" sz="2400" dirty="0" smtClean="0"/>
            </a:br>
            <a:r>
              <a:rPr lang="en-US" sz="2400" dirty="0" smtClean="0"/>
              <a:t>(</a:t>
            </a:r>
            <a:r>
              <a:rPr lang="en-US" sz="2400" dirty="0"/>
              <a:t>Less than 30 Semester Hours)</a:t>
            </a:r>
          </a:p>
          <a:p>
            <a:pPr marL="573088" indent="-573088">
              <a:spcAft>
                <a:spcPts val="1800"/>
              </a:spcAft>
              <a:buFont typeface="+mj-lt"/>
              <a:buAutoNum type="arabicPeriod" startAt="14"/>
            </a:pPr>
            <a:r>
              <a:rPr lang="en-US" sz="2400" dirty="0"/>
              <a:t>Implementation of Distance Education Programs</a:t>
            </a:r>
          </a:p>
          <a:p>
            <a:pPr marL="573088" indent="-573088">
              <a:spcAft>
                <a:spcPts val="1800"/>
              </a:spcAft>
              <a:buFont typeface="+mj-lt"/>
              <a:buAutoNum type="arabicPeriod" startAt="14"/>
            </a:pPr>
            <a:r>
              <a:rPr lang="en-US" sz="2400" dirty="0"/>
              <a:t>Changes to the Academic Program Inventory</a:t>
            </a:r>
          </a:p>
          <a:p>
            <a:pPr marL="573088" indent="-573088">
              <a:spcAft>
                <a:spcPts val="1200"/>
              </a:spcAft>
              <a:buFont typeface="+mj-lt"/>
              <a:buAutoNum type="arabicPeriod" startAt="14"/>
            </a:pPr>
            <a:r>
              <a:rPr lang="en-US" sz="2400" dirty="0"/>
              <a:t>Implementation of Non-Degree Programs at Senior </a:t>
            </a:r>
            <a:r>
              <a:rPr lang="en-US" sz="2400" dirty="0" smtClean="0"/>
              <a:t/>
            </a:r>
            <a:br>
              <a:rPr lang="en-US" sz="2400" dirty="0" smtClean="0"/>
            </a:br>
            <a:r>
              <a:rPr lang="en-US" sz="2400" dirty="0" smtClean="0"/>
              <a:t>Institutions</a:t>
            </a:r>
            <a:endParaRPr lang="en-US" sz="2400" dirty="0"/>
          </a:p>
          <a:p>
            <a:pPr marL="457200" indent="-457200">
              <a:spcAft>
                <a:spcPts val="1200"/>
              </a:spcAft>
              <a:buFont typeface="+mj-lt"/>
              <a:buAutoNum type="arabicPeriod" startAt="14"/>
            </a:pPr>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384678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0" y="2587752"/>
            <a:ext cx="9070848" cy="1143000"/>
          </a:xfrm>
        </p:spPr>
        <p:txBody>
          <a:bodyPr>
            <a:normAutofit fontScale="90000"/>
          </a:bodyPr>
          <a:lstStyle/>
          <a:p>
            <a:pPr defTabSz="798513"/>
            <a:r>
              <a:rPr lang="en-US" dirty="0" smtClean="0"/>
              <a:t/>
            </a:r>
            <a:br>
              <a:rPr lang="en-US" dirty="0" smtClean="0"/>
            </a:br>
            <a:r>
              <a:rPr lang="en-US" sz="4900" b="1" dirty="0" smtClean="0">
                <a:solidFill>
                  <a:srgbClr val="00B0F0"/>
                </a:solidFill>
              </a:rPr>
              <a:t>XI.   ADJOURNMENT</a:t>
            </a:r>
            <a:br>
              <a:rPr lang="en-US" sz="4900" b="1" dirty="0" smtClean="0">
                <a:solidFill>
                  <a:srgbClr val="00B0F0"/>
                </a:solidFill>
              </a:rPr>
            </a:br>
            <a:r>
              <a:rPr lang="en-US" sz="3600" b="1" dirty="0" smtClean="0">
                <a:solidFill>
                  <a:srgbClr val="00B0F0"/>
                </a:solidFill>
              </a:rPr>
              <a:t> </a:t>
            </a:r>
            <a:endParaRPr lang="en-US" sz="3600" dirty="0"/>
          </a:p>
        </p:txBody>
      </p:sp>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2" name="TextBox 1"/>
          <p:cNvSpPr txBox="1"/>
          <p:nvPr/>
        </p:nvSpPr>
        <p:spPr>
          <a:xfrm>
            <a:off x="457200" y="1435298"/>
            <a:ext cx="8534400" cy="1815882"/>
          </a:xfrm>
          <a:prstGeom prst="rect">
            <a:avLst/>
          </a:prstGeom>
          <a:noFill/>
        </p:spPr>
        <p:txBody>
          <a:bodyPr wrap="square" rtlCol="0">
            <a:spAutoFit/>
          </a:bodyPr>
          <a:lstStyle/>
          <a:p>
            <a:r>
              <a:rPr lang="en-US" sz="2800" dirty="0"/>
              <a:t/>
            </a:r>
            <a:br>
              <a:rPr lang="en-US" sz="2800" dirty="0"/>
            </a:br>
            <a:r>
              <a:rPr lang="en-US" sz="2800" dirty="0"/>
              <a:t> </a:t>
            </a:r>
            <a:br>
              <a:rPr lang="en-US" sz="2800" dirty="0"/>
            </a:br>
            <a:r>
              <a:rPr lang="en-US" sz="2800" dirty="0" smtClean="0"/>
              <a:t> </a:t>
            </a:r>
            <a:r>
              <a:rPr lang="en-US" sz="2800" dirty="0"/>
              <a:t/>
            </a:r>
            <a:br>
              <a:rPr lang="en-US" sz="2800" dirty="0"/>
            </a:b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t>131</a:t>
            </a:fld>
            <a:endParaRPr lang="en-US"/>
          </a:p>
        </p:txBody>
      </p:sp>
    </p:spTree>
    <p:extLst>
      <p:ext uri="{BB962C8B-B14F-4D97-AF65-F5344CB8AC3E}">
        <p14:creationId xmlns:p14="http://schemas.microsoft.com/office/powerpoint/2010/main" val="3768380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879563" cy="6780097"/>
          </a:xfrm>
          <a:prstGeom prst="rect">
            <a:avLst/>
          </a:prstGeom>
        </p:spPr>
      </p:pic>
      <p:sp>
        <p:nvSpPr>
          <p:cNvPr id="4" name="Right Arrow 3"/>
          <p:cNvSpPr/>
          <p:nvPr/>
        </p:nvSpPr>
        <p:spPr>
          <a:xfrm rot="10800000">
            <a:off x="8058150" y="5636787"/>
            <a:ext cx="335420" cy="7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ight Arrow 4"/>
          <p:cNvSpPr/>
          <p:nvPr/>
        </p:nvSpPr>
        <p:spPr>
          <a:xfrm rot="10800000">
            <a:off x="2716679" y="921172"/>
            <a:ext cx="1045029" cy="150223"/>
          </a:xfrm>
          <a:prstGeom prst="rightArrow">
            <a:avLst/>
          </a:prstGeom>
          <a:solidFill>
            <a:srgbClr val="FF00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p:cNvSpPr/>
          <p:nvPr/>
        </p:nvSpPr>
        <p:spPr>
          <a:xfrm rot="10800000">
            <a:off x="2638697" y="2055509"/>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rot="10800000">
            <a:off x="6172200" y="5429250"/>
            <a:ext cx="322316" cy="80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3761708" y="971357"/>
            <a:ext cx="1498961" cy="558615"/>
          </a:xfrm>
          <a:prstGeom prst="rect">
            <a:avLst/>
          </a:prstGeom>
          <a:noFill/>
          <a:ln w="28575">
            <a:solidFill>
              <a:srgbClr val="FF0000"/>
            </a:solidFill>
          </a:ln>
        </p:spPr>
        <p:txBody>
          <a:bodyPr wrap="square" rtlCol="0">
            <a:spAutoFit/>
          </a:bodyPr>
          <a:lstStyle/>
          <a:p>
            <a:r>
              <a:rPr lang="en-US" sz="1350" dirty="0">
                <a:solidFill>
                  <a:srgbClr val="FF0000"/>
                </a:solidFill>
              </a:rPr>
              <a:t>-82.74 </a:t>
            </a:r>
            <a:r>
              <a:rPr lang="en-US" sz="1350" dirty="0"/>
              <a:t>decrease in need-based aid</a:t>
            </a:r>
          </a:p>
        </p:txBody>
      </p:sp>
      <p:sp>
        <p:nvSpPr>
          <p:cNvPr id="16" name="Right Arrow 15"/>
          <p:cNvSpPr/>
          <p:nvPr/>
        </p:nvSpPr>
        <p:spPr>
          <a:xfrm rot="10800000">
            <a:off x="2711117" y="2866779"/>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Arrow 16"/>
          <p:cNvSpPr/>
          <p:nvPr/>
        </p:nvSpPr>
        <p:spPr>
          <a:xfrm rot="10800000">
            <a:off x="2651108" y="2361198"/>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Arrow 17"/>
          <p:cNvSpPr/>
          <p:nvPr/>
        </p:nvSpPr>
        <p:spPr>
          <a:xfrm rot="10800000">
            <a:off x="2690944" y="2487697"/>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Arrow 18"/>
          <p:cNvSpPr/>
          <p:nvPr/>
        </p:nvSpPr>
        <p:spPr>
          <a:xfrm rot="10800000">
            <a:off x="2850599" y="3263945"/>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ight Arrow 19"/>
          <p:cNvSpPr/>
          <p:nvPr/>
        </p:nvSpPr>
        <p:spPr>
          <a:xfrm rot="10800000">
            <a:off x="2958042" y="4143520"/>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Arrow 21"/>
          <p:cNvSpPr/>
          <p:nvPr/>
        </p:nvSpPr>
        <p:spPr>
          <a:xfrm rot="10800000">
            <a:off x="2867581" y="3766670"/>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Arrow 22"/>
          <p:cNvSpPr/>
          <p:nvPr/>
        </p:nvSpPr>
        <p:spPr>
          <a:xfrm rot="10800000">
            <a:off x="2888775" y="3869347"/>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ight Arrow 23"/>
          <p:cNvSpPr/>
          <p:nvPr/>
        </p:nvSpPr>
        <p:spPr>
          <a:xfrm rot="10800000">
            <a:off x="2704991" y="750276"/>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ight Arrow 25"/>
          <p:cNvSpPr/>
          <p:nvPr/>
        </p:nvSpPr>
        <p:spPr>
          <a:xfrm rot="10800000">
            <a:off x="2704991" y="1584951"/>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Arrow 20"/>
          <p:cNvSpPr/>
          <p:nvPr/>
        </p:nvSpPr>
        <p:spPr>
          <a:xfrm rot="10800000">
            <a:off x="2822883" y="3464902"/>
            <a:ext cx="304365" cy="7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a:off x="4057223" y="1631099"/>
            <a:ext cx="2348050" cy="923330"/>
          </a:xfrm>
          <a:prstGeom prst="rect">
            <a:avLst/>
          </a:prstGeom>
          <a:solidFill>
            <a:srgbClr val="FFFF00"/>
          </a:solidFill>
        </p:spPr>
        <p:txBody>
          <a:bodyPr wrap="square" rtlCol="0">
            <a:spAutoFit/>
          </a:bodyPr>
          <a:lstStyle/>
          <a:p>
            <a:r>
              <a:rPr lang="en-US" sz="1350" dirty="0"/>
              <a:t>While at the same time </a:t>
            </a:r>
            <a:r>
              <a:rPr lang="en-US" sz="1350" dirty="0" smtClean="0"/>
              <a:t>increasing </a:t>
            </a:r>
            <a:r>
              <a:rPr lang="en-US" sz="1350" dirty="0"/>
              <a:t>state support for higher education </a:t>
            </a:r>
            <a:r>
              <a:rPr lang="en-US" sz="1350" dirty="0" smtClean="0"/>
              <a:t>by 4.5% </a:t>
            </a:r>
            <a:r>
              <a:rPr lang="en-US" sz="1350" dirty="0"/>
              <a:t>and increasing tuition </a:t>
            </a:r>
            <a:r>
              <a:rPr lang="en-US" sz="1350" dirty="0" smtClean="0"/>
              <a:t>by 27%</a:t>
            </a:r>
            <a:endParaRPr lang="en-US" sz="1350" dirty="0"/>
          </a:p>
        </p:txBody>
      </p:sp>
    </p:spTree>
    <p:extLst>
      <p:ext uri="{BB962C8B-B14F-4D97-AF65-F5344CB8AC3E}">
        <p14:creationId xmlns:p14="http://schemas.microsoft.com/office/powerpoint/2010/main" val="278727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500"/>
                                        <p:tgtEl>
                                          <p:spTgt spid="16"/>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right)">
                                      <p:cBhvr>
                                        <p:cTn id="33" dur="500"/>
                                        <p:tgtEl>
                                          <p:spTgt spid="9"/>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right)">
                                      <p:cBhvr>
                                        <p:cTn id="42" dur="500"/>
                                        <p:tgtEl>
                                          <p:spTgt spid="19"/>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500"/>
                                        <p:tgtEl>
                                          <p:spTgt spid="20"/>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right)">
                                      <p:cBhvr>
                                        <p:cTn id="51" dur="500"/>
                                        <p:tgtEl>
                                          <p:spTgt spid="23"/>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right)">
                                      <p:cBhvr>
                                        <p:cTn id="54" dur="500"/>
                                        <p:tgtEl>
                                          <p:spTgt spid="24"/>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500"/>
                                        <p:tgtEl>
                                          <p:spTgt spid="2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righ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6" grpId="0" animBg="1"/>
      <p:bldP spid="17" grpId="0" animBg="1"/>
      <p:bldP spid="18" grpId="0" animBg="1"/>
      <p:bldP spid="19" grpId="0" animBg="1"/>
      <p:bldP spid="20" grpId="0" animBg="1"/>
      <p:bldP spid="22" grpId="0" animBg="1"/>
      <p:bldP spid="23" grpId="0" animBg="1"/>
      <p:bldP spid="24" grpId="0" animBg="1"/>
      <p:bldP spid="26" grpId="0" animBg="1"/>
      <p:bldP spid="21"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5900" y="2514600"/>
            <a:ext cx="6706451" cy="1107996"/>
          </a:xfrm>
          <a:prstGeom prst="rect">
            <a:avLst/>
          </a:prstGeom>
        </p:spPr>
        <p:txBody>
          <a:bodyPr wrap="none">
            <a:spAutoFit/>
          </a:bodyPr>
          <a:lstStyle/>
          <a:p>
            <a:r>
              <a:rPr lang="en-US" sz="3300" b="1" dirty="0">
                <a:latin typeface="Times New Roman" panose="02020603050405020304" pitchFamily="18" charset="0"/>
                <a:ea typeface="Calibri" panose="020F0502020204030204" pitchFamily="34" charset="0"/>
              </a:rPr>
              <a:t>Why responding to </a:t>
            </a:r>
            <a:r>
              <a:rPr lang="en-US" sz="3300" b="1" dirty="0" smtClean="0">
                <a:latin typeface="Times New Roman" panose="02020603050405020304" pitchFamily="18" charset="0"/>
                <a:ea typeface="Calibri" panose="020F0502020204030204" pitchFamily="34" charset="0"/>
              </a:rPr>
              <a:t>workforce </a:t>
            </a:r>
            <a:r>
              <a:rPr lang="en-US" sz="3300" b="1" dirty="0">
                <a:latin typeface="Times New Roman" panose="02020603050405020304" pitchFamily="18" charset="0"/>
                <a:ea typeface="Calibri" panose="020F0502020204030204" pitchFamily="34" charset="0"/>
              </a:rPr>
              <a:t>needs</a:t>
            </a:r>
          </a:p>
          <a:p>
            <a:r>
              <a:rPr lang="en-US" sz="3300" b="1" dirty="0">
                <a:latin typeface="Times New Roman" panose="02020603050405020304" pitchFamily="18" charset="0"/>
                <a:ea typeface="Calibri" panose="020F0502020204030204" pitchFamily="34" charset="0"/>
              </a:rPr>
              <a:t> matters more than ever</a:t>
            </a:r>
            <a:endParaRPr lang="en-US" sz="3300" b="1" dirty="0"/>
          </a:p>
        </p:txBody>
      </p:sp>
    </p:spTree>
    <p:extLst>
      <p:ext uri="{BB962C8B-B14F-4D97-AF65-F5344CB8AC3E}">
        <p14:creationId xmlns:p14="http://schemas.microsoft.com/office/powerpoint/2010/main" val="340541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1553" y="1595736"/>
            <a:ext cx="6466609" cy="923330"/>
          </a:xfrm>
          <a:prstGeom prst="rect">
            <a:avLst/>
          </a:prstGeom>
          <a:ln w="57150">
            <a:solidFill>
              <a:srgbClr val="0070C0"/>
            </a:solidFill>
          </a:ln>
        </p:spPr>
        <p:txBody>
          <a:bodyPr wrap="square">
            <a:spAutoFit/>
          </a:bodyPr>
          <a:lstStyle/>
          <a:p>
            <a:r>
              <a:rPr lang="en-US" dirty="0">
                <a:solidFill>
                  <a:srgbClr val="333333"/>
                </a:solidFill>
                <a:latin typeface="inherit"/>
              </a:rPr>
              <a:t>Of the 11.6 million jobs created between January 2010 and January 2016, 11.5 million went to folks with at least some form of college education.</a:t>
            </a:r>
          </a:p>
        </p:txBody>
      </p:sp>
      <p:pic>
        <p:nvPicPr>
          <p:cNvPr id="6" name="Picture 5"/>
          <p:cNvPicPr>
            <a:picLocks noChangeAspect="1"/>
          </p:cNvPicPr>
          <p:nvPr/>
        </p:nvPicPr>
        <p:blipFill>
          <a:blip r:embed="rId2"/>
          <a:stretch>
            <a:fillRect/>
          </a:stretch>
        </p:blipFill>
        <p:spPr>
          <a:xfrm>
            <a:off x="1111567" y="946202"/>
            <a:ext cx="6946583" cy="444226"/>
          </a:xfrm>
          <a:prstGeom prst="rect">
            <a:avLst/>
          </a:prstGeom>
        </p:spPr>
      </p:pic>
      <p:pic>
        <p:nvPicPr>
          <p:cNvPr id="7" name="Picture 6"/>
          <p:cNvPicPr>
            <a:picLocks noChangeAspect="1"/>
          </p:cNvPicPr>
          <p:nvPr/>
        </p:nvPicPr>
        <p:blipFill rotWithShape="1">
          <a:blip r:embed="rId3"/>
          <a:srcRect l="4347" t="16480" r="4347" b="24697"/>
          <a:stretch/>
        </p:blipFill>
        <p:spPr>
          <a:xfrm>
            <a:off x="1111567" y="457200"/>
            <a:ext cx="1920237" cy="457201"/>
          </a:xfrm>
          <a:prstGeom prst="rect">
            <a:avLst/>
          </a:prstGeom>
        </p:spPr>
      </p:pic>
      <p:sp>
        <p:nvSpPr>
          <p:cNvPr id="8" name="Rectangle 7"/>
          <p:cNvSpPr/>
          <p:nvPr/>
        </p:nvSpPr>
        <p:spPr>
          <a:xfrm>
            <a:off x="304000" y="3657600"/>
            <a:ext cx="4457700" cy="1754326"/>
          </a:xfrm>
          <a:prstGeom prst="rect">
            <a:avLst/>
          </a:prstGeom>
        </p:spPr>
        <p:txBody>
          <a:bodyPr wrap="square">
            <a:spAutoFit/>
          </a:bodyPr>
          <a:lstStyle/>
          <a:p>
            <a:r>
              <a:rPr lang="en-US" dirty="0">
                <a:solidFill>
                  <a:srgbClr val="333333"/>
                </a:solidFill>
                <a:latin typeface="inherit"/>
              </a:rPr>
              <a:t>A combination of automation and overseas competition also managed to wipe out millions of blue-collar mining and manufacturing positions that historically "offered a pathway to the middle class for many Americans, especially men." </a:t>
            </a:r>
            <a:endParaRPr lang="en-US" dirty="0">
              <a:latin typeface="inherit"/>
            </a:endParaRPr>
          </a:p>
        </p:txBody>
      </p:sp>
      <p:pic>
        <p:nvPicPr>
          <p:cNvPr id="5122" name="Picture 2" descr="In-crowd shot during gradu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6602" y="3371850"/>
            <a:ext cx="3941318"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5C3AF50-45D8-4144-B114-A385979F8C17}" type="slidenum">
              <a:rPr lang="en-US" smtClean="0"/>
              <a:t>16</a:t>
            </a:fld>
            <a:endParaRPr lang="en-US"/>
          </a:p>
        </p:txBody>
      </p:sp>
    </p:spTree>
    <p:extLst>
      <p:ext uri="{BB962C8B-B14F-4D97-AF65-F5344CB8AC3E}">
        <p14:creationId xmlns:p14="http://schemas.microsoft.com/office/powerpoint/2010/main" val="171119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712" y="2753582"/>
            <a:ext cx="7707086" cy="2917722"/>
          </a:xfrm>
          <a:prstGeom prst="rect">
            <a:avLst/>
          </a:prstGeom>
        </p:spPr>
        <p:txBody>
          <a:bodyPr wrap="square">
            <a:spAutoFit/>
          </a:bodyPr>
          <a:lstStyle/>
          <a:p>
            <a:pPr marL="85725">
              <a:lnSpc>
                <a:spcPct val="170000"/>
              </a:lnSpc>
            </a:pPr>
            <a:r>
              <a:rPr lang="en-US" dirty="0">
                <a:latin typeface="inherit"/>
              </a:rPr>
              <a:t>“The speed of technological innovations in robotics and A.I. is truly exciting,” said Futureproof Bama founder and technological futurist, Taylor Phillips. “People are already being displaced by robots and computers in many areas. As more innovations become mainstream, a million or more Alabama citizens could lose their jobs.</a:t>
            </a:r>
          </a:p>
          <a:p>
            <a:pPr marL="85725">
              <a:lnSpc>
                <a:spcPct val="170000"/>
              </a:lnSpc>
            </a:pPr>
            <a:endParaRPr lang="en-US" dirty="0"/>
          </a:p>
        </p:txBody>
      </p:sp>
      <p:pic>
        <p:nvPicPr>
          <p:cNvPr id="4" name="Picture 3"/>
          <p:cNvPicPr>
            <a:picLocks noChangeAspect="1"/>
          </p:cNvPicPr>
          <p:nvPr/>
        </p:nvPicPr>
        <p:blipFill>
          <a:blip r:embed="rId2"/>
          <a:stretch>
            <a:fillRect/>
          </a:stretch>
        </p:blipFill>
        <p:spPr>
          <a:xfrm>
            <a:off x="4258390" y="985525"/>
            <a:ext cx="3246032" cy="1672046"/>
          </a:xfrm>
          <a:prstGeom prst="rect">
            <a:avLst/>
          </a:prstGeom>
        </p:spPr>
      </p:pic>
      <p:pic>
        <p:nvPicPr>
          <p:cNvPr id="5" name="Picture 4"/>
          <p:cNvPicPr>
            <a:picLocks noChangeAspect="1"/>
          </p:cNvPicPr>
          <p:nvPr/>
        </p:nvPicPr>
        <p:blipFill>
          <a:blip r:embed="rId3"/>
          <a:stretch>
            <a:fillRect/>
          </a:stretch>
        </p:blipFill>
        <p:spPr>
          <a:xfrm>
            <a:off x="43170" y="985525"/>
            <a:ext cx="3934471" cy="1169591"/>
          </a:xfrm>
          <a:prstGeom prst="rect">
            <a:avLst/>
          </a:prstGeom>
        </p:spPr>
      </p:pic>
      <p:sp>
        <p:nvSpPr>
          <p:cNvPr id="6" name="Rectangle 5"/>
          <p:cNvSpPr/>
          <p:nvPr/>
        </p:nvSpPr>
        <p:spPr>
          <a:xfrm>
            <a:off x="459712" y="2753582"/>
            <a:ext cx="7707086" cy="2917722"/>
          </a:xfrm>
          <a:prstGeom prst="rect">
            <a:avLst/>
          </a:prstGeom>
          <a:solidFill>
            <a:schemeClr val="bg1"/>
          </a:solidFill>
        </p:spPr>
        <p:txBody>
          <a:bodyPr wrap="square">
            <a:spAutoFit/>
          </a:bodyPr>
          <a:lstStyle/>
          <a:p>
            <a:pPr marL="85725">
              <a:lnSpc>
                <a:spcPct val="170000"/>
              </a:lnSpc>
            </a:pPr>
            <a:r>
              <a:rPr lang="en-US" dirty="0">
                <a:latin typeface="inherit"/>
              </a:rPr>
              <a:t>“The speed of technological innovations in robotics and A.I. is truly exciting,” said Futureproof Bama founder and technological futurist, Taylor Phillips. “People are already being displaced by robots and computers in many areas. </a:t>
            </a:r>
            <a:r>
              <a:rPr lang="en-US" dirty="0">
                <a:solidFill>
                  <a:srgbClr val="00B050"/>
                </a:solidFill>
                <a:latin typeface="inherit"/>
              </a:rPr>
              <a:t>As more innovations become mainstream, a million or more Alabama citizens could lose their jobs.</a:t>
            </a:r>
          </a:p>
          <a:p>
            <a:pPr marL="85725">
              <a:lnSpc>
                <a:spcPct val="170000"/>
              </a:lnSpc>
            </a:pPr>
            <a:endParaRPr lang="en-US" dirty="0"/>
          </a:p>
        </p:txBody>
      </p:sp>
    </p:spTree>
    <p:extLst>
      <p:ext uri="{BB962C8B-B14F-4D97-AF65-F5344CB8AC3E}">
        <p14:creationId xmlns:p14="http://schemas.microsoft.com/office/powerpoint/2010/main" val="2749553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006079"/>
            <a:ext cx="5915025" cy="994172"/>
          </a:xfrm>
        </p:spPr>
        <p:txBody>
          <a:bodyPr/>
          <a:lstStyle/>
          <a:p>
            <a:endParaRPr lang="en-US"/>
          </a:p>
        </p:txBody>
      </p:sp>
      <p:sp>
        <p:nvSpPr>
          <p:cNvPr id="3" name="Content Placeholder 2"/>
          <p:cNvSpPr>
            <a:spLocks noGrp="1"/>
          </p:cNvSpPr>
          <p:nvPr>
            <p:ph idx="1"/>
          </p:nvPr>
        </p:nvSpPr>
        <p:spPr>
          <a:xfrm>
            <a:off x="1485900" y="2057401"/>
            <a:ext cx="4286250" cy="3394472"/>
          </a:xfrm>
        </p:spPr>
        <p:txBody>
          <a:bodyPr>
            <a:normAutofit fontScale="77500" lnSpcReduction="20000"/>
          </a:bodyPr>
          <a:lstStyle/>
          <a:p>
            <a:pPr lvl="0"/>
            <a:r>
              <a:rPr lang="en-US" b="1" dirty="0">
                <a:solidFill>
                  <a:srgbClr val="FF0000"/>
                </a:solidFill>
              </a:rPr>
              <a:t>In 1970, 74% of the middle class had a high school diploma or less education. </a:t>
            </a:r>
            <a:r>
              <a:rPr lang="en-US" b="1" dirty="0"/>
              <a:t>  </a:t>
            </a:r>
          </a:p>
          <a:p>
            <a:pPr lvl="0"/>
            <a:r>
              <a:rPr lang="en-US" b="1" dirty="0"/>
              <a:t>In 2007, </a:t>
            </a:r>
            <a:r>
              <a:rPr lang="en-US" b="1" dirty="0">
                <a:solidFill>
                  <a:srgbClr val="FF0000"/>
                </a:solidFill>
              </a:rPr>
              <a:t>only 39% </a:t>
            </a:r>
            <a:r>
              <a:rPr lang="en-US" b="1" dirty="0"/>
              <a:t>of middle class had a high school diploma or less education.</a:t>
            </a:r>
          </a:p>
          <a:p>
            <a:pPr lvl="0"/>
            <a:endParaRPr lang="en-US" b="1" dirty="0"/>
          </a:p>
          <a:p>
            <a:pPr lvl="0"/>
            <a:r>
              <a:rPr lang="en-US" b="1" dirty="0"/>
              <a:t>Middle Class: </a:t>
            </a:r>
          </a:p>
          <a:p>
            <a:pPr lvl="1"/>
            <a:r>
              <a:rPr lang="en-US" sz="2400" b="1" dirty="0">
                <a:solidFill>
                  <a:srgbClr val="00B050"/>
                </a:solidFill>
              </a:rPr>
              <a:t>Family income range  from 35,000 to 91,000</a:t>
            </a:r>
            <a:endParaRPr lang="en-US" sz="2400" dirty="0">
              <a:solidFill>
                <a:srgbClr val="00B050"/>
              </a:solidFill>
            </a:endParaRPr>
          </a:p>
          <a:p>
            <a:endParaRPr lang="en-US" dirty="0"/>
          </a:p>
        </p:txBody>
      </p:sp>
      <p:pic>
        <p:nvPicPr>
          <p:cNvPr id="4" name="Picture 2" descr="http://t2.gstatic.com/images?q=tbn:ANd9GcSqrdRbLT6FWT5CRgEvXHONCuZyL7R5hN3w1x7r1kcvC2y0dQ7S"/>
          <p:cNvPicPr>
            <a:picLocks noChangeAspect="1" noChangeArrowheads="1"/>
          </p:cNvPicPr>
          <p:nvPr/>
        </p:nvPicPr>
        <p:blipFill>
          <a:blip r:embed="rId2"/>
          <a:srcRect/>
          <a:stretch>
            <a:fillRect/>
          </a:stretch>
        </p:blipFill>
        <p:spPr bwMode="auto">
          <a:xfrm>
            <a:off x="5772151" y="2000250"/>
            <a:ext cx="2075105" cy="2686050"/>
          </a:xfrm>
          <a:prstGeom prst="rect">
            <a:avLst/>
          </a:prstGeom>
          <a:noFill/>
        </p:spPr>
      </p:pic>
      <p:sp>
        <p:nvSpPr>
          <p:cNvPr id="5" name="Slide Number Placeholder 4"/>
          <p:cNvSpPr>
            <a:spLocks noGrp="1"/>
          </p:cNvSpPr>
          <p:nvPr>
            <p:ph type="sldNum" sz="quarter" idx="12"/>
          </p:nvPr>
        </p:nvSpPr>
        <p:spPr/>
        <p:txBody>
          <a:bodyPr/>
          <a:lstStyle/>
          <a:p>
            <a:fld id="{15C3AF50-45D8-4144-B114-A385979F8C17}" type="slidenum">
              <a:rPr lang="en-US" smtClean="0"/>
              <a:t>18</a:t>
            </a:fld>
            <a:endParaRPr lang="en-US"/>
          </a:p>
        </p:txBody>
      </p:sp>
    </p:spTree>
    <p:extLst>
      <p:ext uri="{BB962C8B-B14F-4D97-AF65-F5344CB8AC3E}">
        <p14:creationId xmlns:p14="http://schemas.microsoft.com/office/powerpoint/2010/main" val="7538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628650"/>
            <a:ext cx="6915150" cy="4423173"/>
          </a:xfrm>
        </p:spPr>
        <p:txBody>
          <a:bodyPr>
            <a:normAutofit fontScale="92500" lnSpcReduction="20000"/>
          </a:bodyPr>
          <a:lstStyle/>
          <a:p>
            <a:r>
              <a:rPr lang="en-US" dirty="0"/>
              <a:t>Rose (2012) found that </a:t>
            </a:r>
            <a:r>
              <a:rPr lang="en-US" dirty="0">
                <a:solidFill>
                  <a:srgbClr val="7030A0"/>
                </a:solidFill>
              </a:rPr>
              <a:t>jobs connected to export industries (</a:t>
            </a:r>
            <a:r>
              <a:rPr lang="en-US" dirty="0"/>
              <a:t>such as agriculture, natural resources and manufacturing</a:t>
            </a:r>
            <a:r>
              <a:rPr lang="en-US" dirty="0">
                <a:solidFill>
                  <a:srgbClr val="7030A0"/>
                </a:solidFill>
              </a:rPr>
              <a:t>) changed drastically over the last generation. </a:t>
            </a:r>
            <a:r>
              <a:rPr lang="en-US" dirty="0">
                <a:solidFill>
                  <a:srgbClr val="FF0000"/>
                </a:solidFill>
              </a:rPr>
              <a:t>In 1967, nearly 80% of export industries employed persons with a high school diploma or less. </a:t>
            </a:r>
            <a:r>
              <a:rPr lang="en-US" dirty="0">
                <a:solidFill>
                  <a:srgbClr val="0000FF"/>
                </a:solidFill>
              </a:rPr>
              <a:t>Whereas, a generation later (2007), nearly 60% of the employees in the export industries are persons credentialed </a:t>
            </a:r>
            <a:r>
              <a:rPr lang="en-US" u="sng" dirty="0">
                <a:solidFill>
                  <a:srgbClr val="0000FF"/>
                </a:solidFill>
              </a:rPr>
              <a:t>with</a:t>
            </a:r>
            <a:r>
              <a:rPr lang="en-US" dirty="0">
                <a:solidFill>
                  <a:srgbClr val="0000FF"/>
                </a:solidFill>
              </a:rPr>
              <a:t> an associate degree or higher. </a:t>
            </a:r>
          </a:p>
        </p:txBody>
      </p:sp>
      <p:pic>
        <p:nvPicPr>
          <p:cNvPr id="132098" name="Picture 2" descr="http://upload.wikimedia.org/wikipedia/en/thumb/d/da/Container_ship_New_Orleans.jpg/350px-Container_ship_New_Orleans.jpg">
            <a:hlinkClick r:id="rId2"/>
          </p:cNvPr>
          <p:cNvPicPr>
            <a:picLocks noChangeAspect="1" noChangeArrowheads="1"/>
          </p:cNvPicPr>
          <p:nvPr/>
        </p:nvPicPr>
        <p:blipFill>
          <a:blip r:embed="rId3" cstate="print"/>
          <a:srcRect/>
          <a:stretch>
            <a:fillRect/>
          </a:stretch>
        </p:blipFill>
        <p:spPr bwMode="auto">
          <a:xfrm>
            <a:off x="909355" y="4881561"/>
            <a:ext cx="2500313" cy="1657351"/>
          </a:xfrm>
          <a:prstGeom prst="rect">
            <a:avLst/>
          </a:prstGeom>
          <a:noFill/>
        </p:spPr>
      </p:pic>
      <p:pic>
        <p:nvPicPr>
          <p:cNvPr id="132100" name="Picture 4" descr="http://www.ndc.iwr.usace.army.mil/images/impexp1.gif"/>
          <p:cNvPicPr>
            <a:picLocks noChangeAspect="1" noChangeArrowheads="1"/>
          </p:cNvPicPr>
          <p:nvPr/>
        </p:nvPicPr>
        <p:blipFill>
          <a:blip r:embed="rId4" cstate="print"/>
          <a:srcRect/>
          <a:stretch>
            <a:fillRect/>
          </a:stretch>
        </p:blipFill>
        <p:spPr bwMode="auto">
          <a:xfrm>
            <a:off x="3447408" y="4773081"/>
            <a:ext cx="2444445" cy="1821656"/>
          </a:xfrm>
          <a:prstGeom prst="rect">
            <a:avLst/>
          </a:prstGeom>
          <a:noFill/>
        </p:spPr>
      </p:pic>
      <p:sp>
        <p:nvSpPr>
          <p:cNvPr id="132102" name="AutoShape 6" descr="http://neworleanscitybusiness.com/files/2010/09/focus-main-2328.jpg"/>
          <p:cNvSpPr>
            <a:spLocks noChangeAspect="1" noChangeArrowheads="1"/>
          </p:cNvSpPr>
          <p:nvPr/>
        </p:nvSpPr>
        <p:spPr bwMode="auto">
          <a:xfrm>
            <a:off x="1190626" y="754856"/>
            <a:ext cx="3364706" cy="2228850"/>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132104" name="Picture 8" descr="http://neworleanscitybusiness.com/files/2010/03/shipping.gif"/>
          <p:cNvPicPr>
            <a:picLocks noChangeAspect="1" noChangeArrowheads="1"/>
          </p:cNvPicPr>
          <p:nvPr/>
        </p:nvPicPr>
        <p:blipFill>
          <a:blip r:embed="rId5" cstate="print"/>
          <a:srcRect/>
          <a:stretch>
            <a:fillRect/>
          </a:stretch>
        </p:blipFill>
        <p:spPr bwMode="auto">
          <a:xfrm>
            <a:off x="5914713" y="4881560"/>
            <a:ext cx="2473658" cy="1657351"/>
          </a:xfrm>
          <a:prstGeom prst="rect">
            <a:avLst/>
          </a:prstGeom>
          <a:noFill/>
        </p:spPr>
      </p:pic>
      <p:sp>
        <p:nvSpPr>
          <p:cNvPr id="2" name="Slide Number Placeholder 1"/>
          <p:cNvSpPr>
            <a:spLocks noGrp="1"/>
          </p:cNvSpPr>
          <p:nvPr>
            <p:ph type="sldNum" sz="quarter" idx="12"/>
          </p:nvPr>
        </p:nvSpPr>
        <p:spPr/>
        <p:txBody>
          <a:bodyPr/>
          <a:lstStyle/>
          <a:p>
            <a:fld id="{15C3AF50-45D8-4144-B114-A385979F8C17}" type="slidenum">
              <a:rPr lang="en-US" smtClean="0"/>
              <a:t>19</a:t>
            </a:fld>
            <a:endParaRPr lang="en-US"/>
          </a:p>
        </p:txBody>
      </p:sp>
    </p:spTree>
    <p:extLst>
      <p:ext uri="{BB962C8B-B14F-4D97-AF65-F5344CB8AC3E}">
        <p14:creationId xmlns:p14="http://schemas.microsoft.com/office/powerpoint/2010/main" val="157963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0" y="25908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smtClean="0">
                <a:solidFill>
                  <a:srgbClr val="00B0F0"/>
                </a:solidFill>
              </a:rPr>
              <a:t>I.  	CALL TO ORDER</a:t>
            </a:r>
            <a:endParaRPr lang="en-US" b="1" dirty="0">
              <a:solidFill>
                <a:srgbClr val="00B0F0"/>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a:p>
        </p:txBody>
      </p:sp>
      <p:pic>
        <p:nvPicPr>
          <p:cNvPr id="1026" name="Picture 2" descr="omino bianco con foglio e megafo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918541"/>
            <a:ext cx="1905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Alabama’s Economy can no longer be based upon it being a conveniently located source of low-wage low-skill labor.   </a:t>
            </a:r>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t>20</a:t>
            </a:fld>
            <a:endParaRPr lang="en-US"/>
          </a:p>
        </p:txBody>
      </p:sp>
    </p:spTree>
    <p:extLst>
      <p:ext uri="{BB962C8B-B14F-4D97-AF65-F5344CB8AC3E}">
        <p14:creationId xmlns:p14="http://schemas.microsoft.com/office/powerpoint/2010/main" val="236409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rrowheads="1"/>
          </p:cNvPicPr>
          <p:nvPr/>
        </p:nvPicPr>
        <p:blipFill>
          <a:blip r:embed="rId3" cstate="print">
            <a:extLst>
              <a:ext uri="{28A0092B-C50C-407E-A947-70E740481C1C}">
                <a14:useLocalDpi xmlns:a14="http://schemas.microsoft.com/office/drawing/2010/main" val="0"/>
              </a:ext>
            </a:extLst>
          </a:blip>
          <a:srcRect l="7080" t="36514" r="7080" b="8244"/>
          <a:stretch>
            <a:fillRect/>
          </a:stretch>
        </p:blipFill>
        <p:spPr bwMode="auto">
          <a:xfrm>
            <a:off x="1428750" y="857251"/>
            <a:ext cx="6286500" cy="512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21</a:t>
            </a:fld>
            <a:endParaRPr lang="en-US"/>
          </a:p>
        </p:txBody>
      </p:sp>
    </p:spTree>
    <p:extLst>
      <p:ext uri="{BB962C8B-B14F-4D97-AF65-F5344CB8AC3E}">
        <p14:creationId xmlns:p14="http://schemas.microsoft.com/office/powerpoint/2010/main" val="297525355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3" y="857251"/>
            <a:ext cx="6288881"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22</a:t>
            </a:fld>
            <a:endParaRPr lang="en-US"/>
          </a:p>
        </p:txBody>
      </p:sp>
    </p:spTree>
    <p:extLst>
      <p:ext uri="{BB962C8B-B14F-4D97-AF65-F5344CB8AC3E}">
        <p14:creationId xmlns:p14="http://schemas.microsoft.com/office/powerpoint/2010/main" val="2258196632"/>
      </p:ext>
    </p:extLst>
  </p:cSld>
  <p:clrMapOvr>
    <a:masterClrMapping/>
  </p:clrMapOvr>
  <p:transition spd="med" advClick="0" advTm="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23</a:t>
            </a:fld>
            <a:endParaRPr lang="en-US"/>
          </a:p>
        </p:txBody>
      </p:sp>
    </p:spTree>
    <p:extLst>
      <p:ext uri="{BB962C8B-B14F-4D97-AF65-F5344CB8AC3E}">
        <p14:creationId xmlns:p14="http://schemas.microsoft.com/office/powerpoint/2010/main" val="118842074"/>
      </p:ext>
    </p:extLst>
  </p:cSld>
  <p:clrMapOvr>
    <a:masterClrMapping/>
  </p:clrMapOvr>
  <p:transition spd="med" advClick="0" advTm="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24</a:t>
            </a:fld>
            <a:endParaRPr lang="en-US"/>
          </a:p>
        </p:txBody>
      </p:sp>
    </p:spTree>
    <p:extLst>
      <p:ext uri="{BB962C8B-B14F-4D97-AF65-F5344CB8AC3E}">
        <p14:creationId xmlns:p14="http://schemas.microsoft.com/office/powerpoint/2010/main" val="2335236094"/>
      </p:ext>
    </p:extLst>
  </p:cSld>
  <p:clrMapOvr>
    <a:masterClrMapping/>
  </p:clrMapOvr>
  <p:transition spd="med" advClick="0" advTm="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25</a:t>
            </a:fld>
            <a:endParaRPr lang="en-US"/>
          </a:p>
        </p:txBody>
      </p:sp>
    </p:spTree>
    <p:extLst>
      <p:ext uri="{BB962C8B-B14F-4D97-AF65-F5344CB8AC3E}">
        <p14:creationId xmlns:p14="http://schemas.microsoft.com/office/powerpoint/2010/main" val="3260169339"/>
      </p:ext>
    </p:extLst>
  </p:cSld>
  <p:clrMapOvr>
    <a:masterClrMapping/>
  </p:clrMapOvr>
  <p:transition spd="med" advClick="0" advTm="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26</a:t>
            </a:fld>
            <a:endParaRPr lang="en-US"/>
          </a:p>
        </p:txBody>
      </p:sp>
    </p:spTree>
    <p:extLst>
      <p:ext uri="{BB962C8B-B14F-4D97-AF65-F5344CB8AC3E}">
        <p14:creationId xmlns:p14="http://schemas.microsoft.com/office/powerpoint/2010/main" val="2934073826"/>
      </p:ext>
    </p:extLst>
  </p:cSld>
  <p:clrMapOvr>
    <a:masterClrMapping/>
  </p:clrMapOvr>
  <p:transition spd="med" advClick="0" advTm="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27</a:t>
            </a:fld>
            <a:endParaRPr lang="en-US"/>
          </a:p>
        </p:txBody>
      </p:sp>
    </p:spTree>
    <p:extLst>
      <p:ext uri="{BB962C8B-B14F-4D97-AF65-F5344CB8AC3E}">
        <p14:creationId xmlns:p14="http://schemas.microsoft.com/office/powerpoint/2010/main" val="1659103988"/>
      </p:ext>
    </p:extLst>
  </p:cSld>
  <p:clrMapOvr>
    <a:masterClrMapping/>
  </p:clrMapOvr>
  <p:transition spd="med" advClick="0" advTm="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28</a:t>
            </a:fld>
            <a:endParaRPr lang="en-US"/>
          </a:p>
        </p:txBody>
      </p:sp>
    </p:spTree>
    <p:extLst>
      <p:ext uri="{BB962C8B-B14F-4D97-AF65-F5344CB8AC3E}">
        <p14:creationId xmlns:p14="http://schemas.microsoft.com/office/powerpoint/2010/main" val="2809208195"/>
      </p:ext>
    </p:extLst>
  </p:cSld>
  <p:clrMapOvr>
    <a:masterClrMapping/>
  </p:clrMapOvr>
  <p:transition spd="med" advClick="0" advTm="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29</a:t>
            </a:fld>
            <a:endParaRPr lang="en-US"/>
          </a:p>
        </p:txBody>
      </p:sp>
    </p:spTree>
    <p:extLst>
      <p:ext uri="{BB962C8B-B14F-4D97-AF65-F5344CB8AC3E}">
        <p14:creationId xmlns:p14="http://schemas.microsoft.com/office/powerpoint/2010/main" val="2623476181"/>
      </p:ext>
    </p:extLst>
  </p:cSld>
  <p:clrMapOvr>
    <a:masterClrMapping/>
  </p:clrMapOvr>
  <p:transition spd="med" advClick="0" advTm="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0" y="258775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smtClean="0">
                <a:solidFill>
                  <a:srgbClr val="00B0F0"/>
                </a:solidFill>
              </a:rPr>
              <a:t>II.  	ROLL CALL and </a:t>
            </a:r>
            <a:br>
              <a:rPr lang="en-US" b="1" dirty="0" smtClean="0">
                <a:solidFill>
                  <a:srgbClr val="00B0F0"/>
                </a:solidFill>
              </a:rPr>
            </a:br>
            <a:r>
              <a:rPr lang="en-US" b="1" dirty="0" smtClean="0">
                <a:solidFill>
                  <a:srgbClr val="00B0F0"/>
                </a:solidFill>
              </a:rPr>
              <a:t>QUORUM DETERMINATION	</a:t>
            </a:r>
            <a:endParaRPr lang="en-US" b="1" dirty="0">
              <a:solidFill>
                <a:srgbClr val="00B0F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a:p>
        </p:txBody>
      </p:sp>
    </p:spTree>
    <p:extLst>
      <p:ext uri="{BB962C8B-B14F-4D97-AF65-F5344CB8AC3E}">
        <p14:creationId xmlns:p14="http://schemas.microsoft.com/office/powerpoint/2010/main" val="310382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3"/>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30</a:t>
            </a:fld>
            <a:endParaRPr lang="en-US"/>
          </a:p>
        </p:txBody>
      </p:sp>
    </p:spTree>
    <p:extLst>
      <p:ext uri="{BB962C8B-B14F-4D97-AF65-F5344CB8AC3E}">
        <p14:creationId xmlns:p14="http://schemas.microsoft.com/office/powerpoint/2010/main" val="2120896828"/>
      </p:ext>
    </p:extLst>
  </p:cSld>
  <p:clrMapOvr>
    <a:masterClrMapping/>
  </p:clrMapOvr>
  <p:transition spd="med" advClick="0" advTm="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31</a:t>
            </a:fld>
            <a:endParaRPr lang="en-US"/>
          </a:p>
        </p:txBody>
      </p:sp>
    </p:spTree>
    <p:extLst>
      <p:ext uri="{BB962C8B-B14F-4D97-AF65-F5344CB8AC3E}">
        <p14:creationId xmlns:p14="http://schemas.microsoft.com/office/powerpoint/2010/main" val="953909585"/>
      </p:ext>
    </p:extLst>
  </p:cSld>
  <p:clrMapOvr>
    <a:masterClrMapping/>
  </p:clrMapOvr>
  <p:transition spd="med" advClick="0" advTm="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3"/>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32</a:t>
            </a:fld>
            <a:endParaRPr lang="en-US"/>
          </a:p>
        </p:txBody>
      </p:sp>
    </p:spTree>
    <p:extLst>
      <p:ext uri="{BB962C8B-B14F-4D97-AF65-F5344CB8AC3E}">
        <p14:creationId xmlns:p14="http://schemas.microsoft.com/office/powerpoint/2010/main" val="3357620248"/>
      </p:ext>
    </p:extLst>
  </p:cSld>
  <p:clrMapOvr>
    <a:masterClrMapping/>
  </p:clrMapOvr>
  <p:transition spd="med" advClick="0" advTm="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33</a:t>
            </a:fld>
            <a:endParaRPr lang="en-US"/>
          </a:p>
        </p:txBody>
      </p:sp>
    </p:spTree>
    <p:extLst>
      <p:ext uri="{BB962C8B-B14F-4D97-AF65-F5344CB8AC3E}">
        <p14:creationId xmlns:p14="http://schemas.microsoft.com/office/powerpoint/2010/main" val="3021335831"/>
      </p:ext>
    </p:extLst>
  </p:cSld>
  <p:clrMapOvr>
    <a:masterClrMapping/>
  </p:clrMapOvr>
  <p:transition spd="med" advClick="0" advTm="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34</a:t>
            </a:fld>
            <a:endParaRPr lang="en-US"/>
          </a:p>
        </p:txBody>
      </p:sp>
    </p:spTree>
    <p:extLst>
      <p:ext uri="{BB962C8B-B14F-4D97-AF65-F5344CB8AC3E}">
        <p14:creationId xmlns:p14="http://schemas.microsoft.com/office/powerpoint/2010/main" val="1565153037"/>
      </p:ext>
    </p:extLst>
  </p:cSld>
  <p:clrMapOvr>
    <a:masterClrMapping/>
  </p:clrMapOvr>
  <p:transition spd="med" advClick="0" advTm="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3"/>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35</a:t>
            </a:fld>
            <a:endParaRPr lang="en-US"/>
          </a:p>
        </p:txBody>
      </p:sp>
    </p:spTree>
    <p:extLst>
      <p:ext uri="{BB962C8B-B14F-4D97-AF65-F5344CB8AC3E}">
        <p14:creationId xmlns:p14="http://schemas.microsoft.com/office/powerpoint/2010/main" val="4271601161"/>
      </p:ext>
    </p:extLst>
  </p:cSld>
  <p:clrMapOvr>
    <a:masterClrMapping/>
  </p:clrMapOvr>
  <p:transition spd="med" advClick="0" advTm="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36</a:t>
            </a:fld>
            <a:endParaRPr lang="en-US"/>
          </a:p>
        </p:txBody>
      </p:sp>
    </p:spTree>
    <p:extLst>
      <p:ext uri="{BB962C8B-B14F-4D97-AF65-F5344CB8AC3E}">
        <p14:creationId xmlns:p14="http://schemas.microsoft.com/office/powerpoint/2010/main" val="299131372"/>
      </p:ext>
    </p:extLst>
  </p:cSld>
  <p:clrMapOvr>
    <a:masterClrMapping/>
  </p:clrMapOvr>
  <p:transition spd="med" advClick="0" advTm="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37</a:t>
            </a:fld>
            <a:endParaRPr lang="en-US"/>
          </a:p>
        </p:txBody>
      </p:sp>
    </p:spTree>
    <p:extLst>
      <p:ext uri="{BB962C8B-B14F-4D97-AF65-F5344CB8AC3E}">
        <p14:creationId xmlns:p14="http://schemas.microsoft.com/office/powerpoint/2010/main" val="2012646123"/>
      </p:ext>
    </p:extLst>
  </p:cSld>
  <p:clrMapOvr>
    <a:masterClrMapping/>
  </p:clrMapOvr>
  <p:transition spd="med" advClick="0" advTm="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38</a:t>
            </a:fld>
            <a:endParaRPr lang="en-US"/>
          </a:p>
        </p:txBody>
      </p:sp>
    </p:spTree>
    <p:extLst>
      <p:ext uri="{BB962C8B-B14F-4D97-AF65-F5344CB8AC3E}">
        <p14:creationId xmlns:p14="http://schemas.microsoft.com/office/powerpoint/2010/main" val="1587165813"/>
      </p:ext>
    </p:extLst>
  </p:cSld>
  <p:clrMapOvr>
    <a:masterClrMapping/>
  </p:clrMapOvr>
  <p:transition spd="med" advClick="0" advTm="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39</a:t>
            </a:fld>
            <a:endParaRPr lang="en-US"/>
          </a:p>
        </p:txBody>
      </p:sp>
    </p:spTree>
    <p:extLst>
      <p:ext uri="{BB962C8B-B14F-4D97-AF65-F5344CB8AC3E}">
        <p14:creationId xmlns:p14="http://schemas.microsoft.com/office/powerpoint/2010/main" val="407533460"/>
      </p:ext>
    </p:extLst>
  </p:cSld>
  <p:clrMapOvr>
    <a:masterClrMapping/>
  </p:clrMapOvr>
  <p:transition spd="med" advClick="0" advTm="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itle 1"/>
          <p:cNvSpPr txBox="1">
            <a:spLocks/>
          </p:cNvSpPr>
          <p:nvPr/>
        </p:nvSpPr>
        <p:spPr>
          <a:xfrm>
            <a:off x="0" y="25908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smtClean="0">
                <a:solidFill>
                  <a:srgbClr val="00B0F0"/>
                </a:solidFill>
              </a:rPr>
              <a:t>III.	  APPROVAL OF AGENDA</a:t>
            </a:r>
            <a:endParaRPr lang="en-US" b="1" dirty="0">
              <a:solidFill>
                <a:srgbClr val="00B0F0"/>
              </a:solidFill>
            </a:endParaRPr>
          </a:p>
        </p:txBody>
      </p:sp>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a:p>
        </p:txBody>
      </p:sp>
    </p:spTree>
    <p:extLst>
      <p:ext uri="{BB962C8B-B14F-4D97-AF65-F5344CB8AC3E}">
        <p14:creationId xmlns:p14="http://schemas.microsoft.com/office/powerpoint/2010/main" val="186081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3"/>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40</a:t>
            </a:fld>
            <a:endParaRPr lang="en-US"/>
          </a:p>
        </p:txBody>
      </p:sp>
    </p:spTree>
    <p:extLst>
      <p:ext uri="{BB962C8B-B14F-4D97-AF65-F5344CB8AC3E}">
        <p14:creationId xmlns:p14="http://schemas.microsoft.com/office/powerpoint/2010/main" val="3180862619"/>
      </p:ext>
    </p:extLst>
  </p:cSld>
  <p:clrMapOvr>
    <a:masterClrMapping/>
  </p:clrMapOvr>
  <p:transition spd="med" advClick="0" advTm="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41</a:t>
            </a:fld>
            <a:endParaRPr lang="en-US"/>
          </a:p>
        </p:txBody>
      </p:sp>
    </p:spTree>
    <p:extLst>
      <p:ext uri="{BB962C8B-B14F-4D97-AF65-F5344CB8AC3E}">
        <p14:creationId xmlns:p14="http://schemas.microsoft.com/office/powerpoint/2010/main" val="2163768461"/>
      </p:ext>
    </p:extLst>
  </p:cSld>
  <p:clrMapOvr>
    <a:masterClrMapping/>
  </p:clrMapOvr>
  <p:transition spd="med" advClick="0" advTm="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42</a:t>
            </a:fld>
            <a:endParaRPr lang="en-US"/>
          </a:p>
        </p:txBody>
      </p:sp>
    </p:spTree>
    <p:extLst>
      <p:ext uri="{BB962C8B-B14F-4D97-AF65-F5344CB8AC3E}">
        <p14:creationId xmlns:p14="http://schemas.microsoft.com/office/powerpoint/2010/main" val="499279725"/>
      </p:ext>
    </p:extLst>
  </p:cSld>
  <p:clrMapOvr>
    <a:masterClrMapping/>
  </p:clrMapOvr>
  <p:transition spd="med" advClick="0" advTm="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43</a:t>
            </a:fld>
            <a:endParaRPr lang="en-US"/>
          </a:p>
        </p:txBody>
      </p:sp>
    </p:spTree>
    <p:extLst>
      <p:ext uri="{BB962C8B-B14F-4D97-AF65-F5344CB8AC3E}">
        <p14:creationId xmlns:p14="http://schemas.microsoft.com/office/powerpoint/2010/main" val="4151013068"/>
      </p:ext>
    </p:extLst>
  </p:cSld>
  <p:clrMapOvr>
    <a:masterClrMapping/>
  </p:clrMapOvr>
  <p:transition spd="med" advClick="0" advTm="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44</a:t>
            </a:fld>
            <a:endParaRPr lang="en-US"/>
          </a:p>
        </p:txBody>
      </p:sp>
    </p:spTree>
    <p:extLst>
      <p:ext uri="{BB962C8B-B14F-4D97-AF65-F5344CB8AC3E}">
        <p14:creationId xmlns:p14="http://schemas.microsoft.com/office/powerpoint/2010/main" val="4251832781"/>
      </p:ext>
    </p:extLst>
  </p:cSld>
  <p:clrMapOvr>
    <a:masterClrMapping/>
  </p:clrMapOvr>
  <p:transition spd="med" advClick="0" advTm="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45</a:t>
            </a:fld>
            <a:endParaRPr lang="en-US"/>
          </a:p>
        </p:txBody>
      </p:sp>
    </p:spTree>
    <p:extLst>
      <p:ext uri="{BB962C8B-B14F-4D97-AF65-F5344CB8AC3E}">
        <p14:creationId xmlns:p14="http://schemas.microsoft.com/office/powerpoint/2010/main" val="1750712880"/>
      </p:ext>
    </p:extLst>
  </p:cSld>
  <p:clrMapOvr>
    <a:masterClrMapping/>
  </p:clrMapOvr>
  <p:transition spd="med" advClick="0" advTm="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46</a:t>
            </a:fld>
            <a:endParaRPr lang="en-US"/>
          </a:p>
        </p:txBody>
      </p:sp>
    </p:spTree>
    <p:extLst>
      <p:ext uri="{BB962C8B-B14F-4D97-AF65-F5344CB8AC3E}">
        <p14:creationId xmlns:p14="http://schemas.microsoft.com/office/powerpoint/2010/main" val="1274570233"/>
      </p:ext>
    </p:extLst>
  </p:cSld>
  <p:clrMapOvr>
    <a:masterClrMapping/>
  </p:clrMapOvr>
  <p:transition spd="med" advClick="0" advTm="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47</a:t>
            </a:fld>
            <a:endParaRPr lang="en-US"/>
          </a:p>
        </p:txBody>
      </p:sp>
    </p:spTree>
    <p:extLst>
      <p:ext uri="{BB962C8B-B14F-4D97-AF65-F5344CB8AC3E}">
        <p14:creationId xmlns:p14="http://schemas.microsoft.com/office/powerpoint/2010/main" val="3673492415"/>
      </p:ext>
    </p:extLst>
  </p:cSld>
  <p:clrMapOvr>
    <a:masterClrMapping/>
  </p:clrMapOvr>
  <p:transition spd="med" advClick="0" advTm="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48</a:t>
            </a:fld>
            <a:endParaRPr lang="en-US"/>
          </a:p>
        </p:txBody>
      </p:sp>
    </p:spTree>
    <p:extLst>
      <p:ext uri="{BB962C8B-B14F-4D97-AF65-F5344CB8AC3E}">
        <p14:creationId xmlns:p14="http://schemas.microsoft.com/office/powerpoint/2010/main" val="722680215"/>
      </p:ext>
    </p:extLst>
  </p:cSld>
  <p:clrMapOvr>
    <a:masterClrMapping/>
  </p:clrMapOvr>
  <p:transition spd="med" advClick="0" advTm="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49</a:t>
            </a:fld>
            <a:endParaRPr lang="en-US"/>
          </a:p>
        </p:txBody>
      </p:sp>
    </p:spTree>
    <p:extLst>
      <p:ext uri="{BB962C8B-B14F-4D97-AF65-F5344CB8AC3E}">
        <p14:creationId xmlns:p14="http://schemas.microsoft.com/office/powerpoint/2010/main" val="708521387"/>
      </p:ext>
    </p:extLst>
  </p:cSld>
  <p:clrMapOvr>
    <a:masterClrMapping/>
  </p:clrMapOvr>
  <p:transition spd="med" advClick="0" advTm="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itle 1"/>
          <p:cNvSpPr txBox="1">
            <a:spLocks/>
          </p:cNvSpPr>
          <p:nvPr/>
        </p:nvSpPr>
        <p:spPr>
          <a:xfrm>
            <a:off x="0" y="25908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smtClean="0">
                <a:solidFill>
                  <a:srgbClr val="00B0F0"/>
                </a:solidFill>
              </a:rPr>
              <a:t>IV.  	APPROVAL OF THE MINUTES</a:t>
            </a:r>
            <a:endParaRPr lang="en-US" b="1" dirty="0">
              <a:solidFill>
                <a:srgbClr val="00B0F0"/>
              </a:solidFill>
            </a:endParaRPr>
          </a:p>
        </p:txBody>
      </p:sp>
      <p:sp>
        <p:nvSpPr>
          <p:cNvPr id="5" name="Rectangle 4"/>
          <p:cNvSpPr/>
          <p:nvPr/>
        </p:nvSpPr>
        <p:spPr>
          <a:xfrm>
            <a:off x="2686050" y="3151717"/>
            <a:ext cx="8134350" cy="2062103"/>
          </a:xfrm>
          <a:prstGeom prst="rect">
            <a:avLst/>
          </a:prstGeom>
        </p:spPr>
        <p:txBody>
          <a:bodyPr wrap="square">
            <a:spAutoFit/>
          </a:bodyPr>
          <a:lstStyle/>
          <a:p>
            <a:endParaRPr lang="en-US" sz="3200" i="1" dirty="0">
              <a:solidFill>
                <a:srgbClr val="000000"/>
              </a:solidFill>
              <a:latin typeface="Book Antiqua" panose="02040602050305030304" pitchFamily="18" charset="0"/>
            </a:endParaRPr>
          </a:p>
          <a:p>
            <a:r>
              <a:rPr lang="en-US" sz="3200" dirty="0">
                <a:solidFill>
                  <a:srgbClr val="000000"/>
                </a:solidFill>
                <a:latin typeface="Book Antiqua" panose="02040602050305030304" pitchFamily="18" charset="0"/>
              </a:rPr>
              <a:t>	</a:t>
            </a:r>
          </a:p>
          <a:p>
            <a:r>
              <a:rPr lang="en-US" sz="3200" dirty="0" smtClean="0"/>
              <a:t> March 10, 2017</a:t>
            </a:r>
          </a:p>
          <a:p>
            <a:r>
              <a:rPr lang="en-US" sz="3200" b="1" dirty="0" smtClean="0"/>
              <a:t> </a:t>
            </a:r>
            <a:endParaRPr lang="en-US" sz="3200" dirty="0" smtClean="0">
              <a:solidFill>
                <a:srgbClr val="000000"/>
              </a:solidFill>
              <a:latin typeface="Book Antiqua" panose="02040602050305030304" pitchFamily="18" charset="0"/>
            </a:endParaRPr>
          </a:p>
        </p:txBody>
      </p:sp>
      <p:sp>
        <p:nvSpPr>
          <p:cNvPr id="2" name="Slide Number Placeholder 1"/>
          <p:cNvSpPr>
            <a:spLocks noGrp="1"/>
          </p:cNvSpPr>
          <p:nvPr>
            <p:ph type="sldNum" sz="quarter" idx="12"/>
          </p:nvPr>
        </p:nvSpPr>
        <p:spPr/>
        <p:txBody>
          <a:bodyPr/>
          <a:lstStyle/>
          <a:p>
            <a:fld id="{15C3AF50-45D8-4144-B114-A385979F8C17}" type="slidenum">
              <a:rPr lang="en-US" smtClean="0"/>
              <a:t>5</a:t>
            </a:fld>
            <a:endParaRPr lang="en-US"/>
          </a:p>
        </p:txBody>
      </p:sp>
    </p:spTree>
    <p:extLst>
      <p:ext uri="{BB962C8B-B14F-4D97-AF65-F5344CB8AC3E}">
        <p14:creationId xmlns:p14="http://schemas.microsoft.com/office/powerpoint/2010/main" val="21642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50</a:t>
            </a:fld>
            <a:endParaRPr lang="en-US"/>
          </a:p>
        </p:txBody>
      </p:sp>
    </p:spTree>
    <p:extLst>
      <p:ext uri="{BB962C8B-B14F-4D97-AF65-F5344CB8AC3E}">
        <p14:creationId xmlns:p14="http://schemas.microsoft.com/office/powerpoint/2010/main" val="1086375847"/>
      </p:ext>
    </p:extLst>
  </p:cSld>
  <p:clrMapOvr>
    <a:masterClrMapping/>
  </p:clrMapOvr>
  <p:transition spd="med" advClick="0" advTm="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51</a:t>
            </a:fld>
            <a:endParaRPr lang="en-US"/>
          </a:p>
        </p:txBody>
      </p:sp>
    </p:spTree>
    <p:extLst>
      <p:ext uri="{BB962C8B-B14F-4D97-AF65-F5344CB8AC3E}">
        <p14:creationId xmlns:p14="http://schemas.microsoft.com/office/powerpoint/2010/main" val="1374232755"/>
      </p:ext>
    </p:extLst>
  </p:cSld>
  <p:clrMapOvr>
    <a:masterClrMapping/>
  </p:clrMapOvr>
  <p:transition spd="med" advClick="0" advTm="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52</a:t>
            </a:fld>
            <a:endParaRPr lang="en-US"/>
          </a:p>
        </p:txBody>
      </p:sp>
    </p:spTree>
    <p:extLst>
      <p:ext uri="{BB962C8B-B14F-4D97-AF65-F5344CB8AC3E}">
        <p14:creationId xmlns:p14="http://schemas.microsoft.com/office/powerpoint/2010/main" val="1549016619"/>
      </p:ext>
    </p:extLst>
  </p:cSld>
  <p:clrMapOvr>
    <a:masterClrMapping/>
  </p:clrMapOvr>
  <p:transition spd="med" advClick="0" advTm="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2"/>
          <p:cNvPicPr>
            <a:picLocks noChangeArrowheads="1"/>
          </p:cNvPicPr>
          <p:nvPr/>
        </p:nvPicPr>
        <p:blipFill>
          <a:blip r:embed="rId3"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53</a:t>
            </a:fld>
            <a:endParaRPr lang="en-US"/>
          </a:p>
        </p:txBody>
      </p:sp>
    </p:spTree>
    <p:extLst>
      <p:ext uri="{BB962C8B-B14F-4D97-AF65-F5344CB8AC3E}">
        <p14:creationId xmlns:p14="http://schemas.microsoft.com/office/powerpoint/2010/main" val="3992604498"/>
      </p:ext>
    </p:extLst>
  </p:cSld>
  <p:clrMapOvr>
    <a:masterClrMapping/>
  </p:clrMapOvr>
  <p:transition spd="med" advClick="0" advTm="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2"/>
          <p:cNvPicPr>
            <a:picLocks noChangeArrowheads="1"/>
          </p:cNvPicPr>
          <p:nvPr/>
        </p:nvPicPr>
        <p:blipFill>
          <a:blip r:embed="rId2" cstate="print">
            <a:extLst>
              <a:ext uri="{28A0092B-C50C-407E-A947-70E740481C1C}">
                <a14:useLocalDpi xmlns:a14="http://schemas.microsoft.com/office/drawing/2010/main" val="0"/>
              </a:ext>
            </a:extLst>
          </a:blip>
          <a:srcRect l="7080" t="36514" r="7080" b="8244"/>
          <a:stretch>
            <a:fillRect/>
          </a:stretch>
        </p:blipFill>
        <p:spPr bwMode="auto">
          <a:xfrm>
            <a:off x="1431131" y="857251"/>
            <a:ext cx="6278166" cy="51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029450" y="4629150"/>
            <a:ext cx="971550" cy="3000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350" b="1"/>
              <a:t>Slate.com</a:t>
            </a:r>
          </a:p>
        </p:txBody>
      </p:sp>
      <p:sp>
        <p:nvSpPr>
          <p:cNvPr id="2" name="Slide Number Placeholder 1"/>
          <p:cNvSpPr>
            <a:spLocks noGrp="1"/>
          </p:cNvSpPr>
          <p:nvPr>
            <p:ph type="sldNum" sz="quarter" idx="12"/>
          </p:nvPr>
        </p:nvSpPr>
        <p:spPr/>
        <p:txBody>
          <a:bodyPr/>
          <a:lstStyle/>
          <a:p>
            <a:fld id="{15C3AF50-45D8-4144-B114-A385979F8C17}" type="slidenum">
              <a:rPr lang="en-US" smtClean="0"/>
              <a:t>54</a:t>
            </a:fld>
            <a:endParaRPr lang="en-US"/>
          </a:p>
        </p:txBody>
      </p:sp>
    </p:spTree>
    <p:extLst>
      <p:ext uri="{BB962C8B-B14F-4D97-AF65-F5344CB8AC3E}">
        <p14:creationId xmlns:p14="http://schemas.microsoft.com/office/powerpoint/2010/main" val="21805384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23632" y="2605367"/>
            <a:ext cx="57250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b="1" dirty="0"/>
              <a:t>Compression of wages</a:t>
            </a:r>
          </a:p>
          <a:p>
            <a:pPr eaLnBrk="1" hangingPunct="1"/>
            <a:r>
              <a:rPr lang="en-US" altLang="en-US" sz="3000" b="1" dirty="0"/>
              <a:t>Restructuring of the economy</a:t>
            </a:r>
          </a:p>
          <a:p>
            <a:pPr eaLnBrk="1" hangingPunct="1"/>
            <a:r>
              <a:rPr lang="en-US" altLang="en-US" sz="3000" b="1" dirty="0"/>
              <a:t>Those that adapt flourish</a:t>
            </a:r>
          </a:p>
          <a:p>
            <a:pPr eaLnBrk="1" hangingPunct="1"/>
            <a:r>
              <a:rPr lang="en-US" altLang="en-US" sz="3000" b="1" dirty="0"/>
              <a:t>Those that could not . . . </a:t>
            </a:r>
          </a:p>
        </p:txBody>
      </p:sp>
      <p:sp>
        <p:nvSpPr>
          <p:cNvPr id="7" name="Title 1"/>
          <p:cNvSpPr>
            <a:spLocks noGrp="1"/>
          </p:cNvSpPr>
          <p:nvPr>
            <p:ph type="title"/>
          </p:nvPr>
        </p:nvSpPr>
        <p:spPr>
          <a:xfrm>
            <a:off x="342900" y="571500"/>
            <a:ext cx="8444753" cy="857250"/>
          </a:xfrm>
        </p:spPr>
        <p:txBody>
          <a:bodyPr>
            <a:noAutofit/>
          </a:bodyPr>
          <a:lstStyle/>
          <a:p>
            <a:r>
              <a:rPr lang="en-US" b="1" dirty="0" smtClean="0">
                <a:solidFill>
                  <a:srgbClr val="0000CC"/>
                </a:solidFill>
              </a:rPr>
              <a:t>Workforce Changes are Often Abrupt and Permanent </a:t>
            </a:r>
            <a:endParaRPr lang="en-US" dirty="0"/>
          </a:p>
        </p:txBody>
      </p:sp>
      <p:pic>
        <p:nvPicPr>
          <p:cNvPr id="8" name="Picture 2" descr="A Little History of the World"/>
          <p:cNvPicPr>
            <a:picLocks noChangeAspect="1" noChangeArrowheads="1"/>
          </p:cNvPicPr>
          <p:nvPr/>
        </p:nvPicPr>
        <p:blipFill>
          <a:blip r:embed="rId2" cstate="print"/>
          <a:srcRect l="19200" t="12800" r="25600" b="6400"/>
          <a:stretch>
            <a:fillRect/>
          </a:stretch>
        </p:blipFill>
        <p:spPr bwMode="auto">
          <a:xfrm>
            <a:off x="6736977" y="2105569"/>
            <a:ext cx="2407024" cy="3523325"/>
          </a:xfrm>
          <a:prstGeom prst="rect">
            <a:avLst/>
          </a:prstGeom>
          <a:noFill/>
        </p:spPr>
      </p:pic>
    </p:spTree>
    <p:extLst>
      <p:ext uri="{BB962C8B-B14F-4D97-AF65-F5344CB8AC3E}">
        <p14:creationId xmlns:p14="http://schemas.microsoft.com/office/powerpoint/2010/main" val="43165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0" y="2081076"/>
            <a:ext cx="5879726" cy="3394472"/>
          </a:xfrm>
        </p:spPr>
        <p:txBody>
          <a:bodyPr>
            <a:noAutofit/>
          </a:bodyPr>
          <a:lstStyle/>
          <a:p>
            <a:r>
              <a:rPr lang="en-US" sz="2000" dirty="0"/>
              <a:t>Anyone who owned a mechanical loom could, with the help of one or two assistants – perhaps his wife and children – do more work than a hundred trained weavers. </a:t>
            </a:r>
          </a:p>
          <a:p>
            <a:r>
              <a:rPr lang="en-US" sz="2000" dirty="0"/>
              <a:t>So whatever became of all the weavers in a town into which a mechanical loom was introduced?  . . . they woke up one day to discover that they weren’t needed any more.  </a:t>
            </a:r>
            <a:r>
              <a:rPr lang="en-US" sz="2000" dirty="0">
                <a:solidFill>
                  <a:srgbClr val="FF0000"/>
                </a:solidFill>
              </a:rPr>
              <a:t>Everything it had taken them years to learn, first as apprentices and then as journeymen, was useless.</a:t>
            </a:r>
          </a:p>
          <a:p>
            <a:pPr marL="0" indent="0">
              <a:buNone/>
            </a:pPr>
            <a:endParaRPr lang="en-US" sz="1800" dirty="0">
              <a:solidFill>
                <a:srgbClr val="FF0000"/>
              </a:solidFill>
            </a:endParaRPr>
          </a:p>
        </p:txBody>
      </p:sp>
      <p:pic>
        <p:nvPicPr>
          <p:cNvPr id="106498" name="Picture 2" descr="A Little History of the World"/>
          <p:cNvPicPr>
            <a:picLocks noChangeAspect="1" noChangeArrowheads="1"/>
          </p:cNvPicPr>
          <p:nvPr/>
        </p:nvPicPr>
        <p:blipFill>
          <a:blip r:embed="rId2" cstate="print"/>
          <a:srcRect l="19200" t="12800" r="25600" b="6400"/>
          <a:stretch>
            <a:fillRect/>
          </a:stretch>
        </p:blipFill>
        <p:spPr bwMode="auto">
          <a:xfrm>
            <a:off x="6736977" y="2105569"/>
            <a:ext cx="2407024" cy="3523325"/>
          </a:xfrm>
          <a:prstGeom prst="rect">
            <a:avLst/>
          </a:prstGeom>
          <a:noFill/>
        </p:spPr>
      </p:pic>
      <p:sp>
        <p:nvSpPr>
          <p:cNvPr id="6" name="Slide Number Placeholder 5"/>
          <p:cNvSpPr>
            <a:spLocks noGrp="1"/>
          </p:cNvSpPr>
          <p:nvPr>
            <p:ph type="sldNum" sz="quarter" idx="12"/>
          </p:nvPr>
        </p:nvSpPr>
        <p:spPr/>
        <p:txBody>
          <a:bodyPr/>
          <a:lstStyle/>
          <a:p>
            <a:fld id="{38B2C8D6-1516-4A89-A608-849D2A60386F}" type="slidenum">
              <a:rPr lang="en-US" smtClean="0"/>
              <a:pPr/>
              <a:t>56</a:t>
            </a:fld>
            <a:endParaRPr lang="en-US"/>
          </a:p>
        </p:txBody>
      </p:sp>
      <p:sp>
        <p:nvSpPr>
          <p:cNvPr id="8" name="TextBox 7"/>
          <p:cNvSpPr txBox="1"/>
          <p:nvPr/>
        </p:nvSpPr>
        <p:spPr>
          <a:xfrm>
            <a:off x="609440" y="5467133"/>
            <a:ext cx="5156947" cy="646331"/>
          </a:xfrm>
          <a:prstGeom prst="rect">
            <a:avLst/>
          </a:prstGeom>
          <a:noFill/>
        </p:spPr>
        <p:txBody>
          <a:bodyPr wrap="square" rtlCol="0">
            <a:spAutoFit/>
          </a:bodyPr>
          <a:lstStyle/>
          <a:p>
            <a:r>
              <a:rPr lang="en-US" b="1" dirty="0"/>
              <a:t>Trivia: Where does the term </a:t>
            </a:r>
            <a:r>
              <a:rPr lang="en-US" b="1" dirty="0">
                <a:solidFill>
                  <a:srgbClr val="00B050"/>
                </a:solidFill>
              </a:rPr>
              <a:t>Luddite</a:t>
            </a:r>
            <a:r>
              <a:rPr lang="en-US" b="1" dirty="0"/>
              <a:t> </a:t>
            </a:r>
            <a:r>
              <a:rPr lang="en-US" b="1" dirty="0" smtClean="0"/>
              <a:t>come </a:t>
            </a:r>
            <a:r>
              <a:rPr lang="en-US" b="1" dirty="0"/>
              <a:t>from? </a:t>
            </a:r>
          </a:p>
          <a:p>
            <a:endParaRPr lang="en-US" b="1" dirty="0"/>
          </a:p>
        </p:txBody>
      </p:sp>
      <p:sp>
        <p:nvSpPr>
          <p:cNvPr id="9" name="Rectangle 8"/>
          <p:cNvSpPr/>
          <p:nvPr/>
        </p:nvSpPr>
        <p:spPr>
          <a:xfrm>
            <a:off x="609440" y="5801411"/>
            <a:ext cx="5980675" cy="923330"/>
          </a:xfrm>
          <a:prstGeom prst="rect">
            <a:avLst/>
          </a:prstGeom>
          <a:solidFill>
            <a:srgbClr val="FFFF00"/>
          </a:solidFill>
        </p:spPr>
        <p:txBody>
          <a:bodyPr wrap="square">
            <a:spAutoFit/>
          </a:bodyPr>
          <a:lstStyle/>
          <a:p>
            <a:r>
              <a:rPr lang="en-US" dirty="0"/>
              <a:t>Luddites are named after Ned </a:t>
            </a:r>
            <a:r>
              <a:rPr lang="en-US" dirty="0" err="1"/>
              <a:t>Ludd</a:t>
            </a:r>
            <a:r>
              <a:rPr lang="en-US" dirty="0"/>
              <a:t>, an apprentice who allegedly smashed two knitting machines in 1779 and whose name has become emblematic of machine destroyers.</a:t>
            </a:r>
          </a:p>
        </p:txBody>
      </p:sp>
      <p:sp>
        <p:nvSpPr>
          <p:cNvPr id="4" name="Title 3"/>
          <p:cNvSpPr>
            <a:spLocks noGrp="1"/>
          </p:cNvSpPr>
          <p:nvPr>
            <p:ph type="title"/>
          </p:nvPr>
        </p:nvSpPr>
        <p:spPr/>
        <p:txBody>
          <a:bodyPr/>
          <a:lstStyle/>
          <a:p>
            <a:endParaRPr lang="en-US"/>
          </a:p>
        </p:txBody>
      </p:sp>
      <p:sp>
        <p:nvSpPr>
          <p:cNvPr id="10" name="Title 1"/>
          <p:cNvSpPr txBox="1">
            <a:spLocks/>
          </p:cNvSpPr>
          <p:nvPr/>
        </p:nvSpPr>
        <p:spPr>
          <a:xfrm>
            <a:off x="342900" y="571500"/>
            <a:ext cx="8444753" cy="85725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0000CC"/>
                </a:solidFill>
              </a:rPr>
              <a:t>Workforce Changes are Often Abrupt and Permanent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50" y="5624513"/>
            <a:ext cx="2196530" cy="1233487"/>
          </a:xfrm>
          <a:prstGeom prst="rect">
            <a:avLst/>
          </a:prstGeom>
        </p:spPr>
      </p:pic>
    </p:spTree>
    <p:extLst>
      <p:ext uri="{BB962C8B-B14F-4D97-AF65-F5344CB8AC3E}">
        <p14:creationId xmlns:p14="http://schemas.microsoft.com/office/powerpoint/2010/main" val="3482647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628" y="800100"/>
            <a:ext cx="5053875" cy="5278492"/>
          </a:xfrm>
          <a:prstGeom prst="rect">
            <a:avLst/>
          </a:prstGeom>
        </p:spPr>
      </p:pic>
      <p:sp>
        <p:nvSpPr>
          <p:cNvPr id="5" name="Rectangle 4"/>
          <p:cNvSpPr/>
          <p:nvPr/>
        </p:nvSpPr>
        <p:spPr>
          <a:xfrm>
            <a:off x="3429000" y="1357884"/>
            <a:ext cx="1570482" cy="472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Content Placeholder 2"/>
          <p:cNvSpPr>
            <a:spLocks noGrp="1"/>
          </p:cNvSpPr>
          <p:nvPr>
            <p:ph idx="1"/>
          </p:nvPr>
        </p:nvSpPr>
        <p:spPr>
          <a:xfrm>
            <a:off x="4549497" y="1752672"/>
            <a:ext cx="4109513" cy="3723004"/>
          </a:xfrm>
        </p:spPr>
        <p:txBody>
          <a:bodyPr>
            <a:noAutofit/>
          </a:bodyPr>
          <a:lstStyle/>
          <a:p>
            <a:r>
              <a:rPr lang="en-US" sz="1800" dirty="0"/>
              <a:t>Alabama's unemployment rate rose to 6.4 percent despite improvement nationally, leaving the state with the </a:t>
            </a:r>
            <a:r>
              <a:rPr lang="en-US" sz="1800" dirty="0">
                <a:solidFill>
                  <a:schemeClr val="accent5"/>
                </a:solidFill>
              </a:rPr>
              <a:t>third-worst jobless </a:t>
            </a:r>
            <a:r>
              <a:rPr lang="en-US" sz="1800" dirty="0" smtClean="0">
                <a:solidFill>
                  <a:schemeClr val="accent5"/>
                </a:solidFill>
              </a:rPr>
              <a:t>rate</a:t>
            </a:r>
            <a:r>
              <a:rPr lang="en-US" sz="1800" dirty="0" smtClean="0"/>
              <a:t> </a:t>
            </a:r>
            <a:r>
              <a:rPr lang="en-US" sz="1800" dirty="0"/>
              <a:t>in the United States, according to reports released Monday.</a:t>
            </a:r>
          </a:p>
          <a:p>
            <a:r>
              <a:rPr lang="en-US" sz="1800" dirty="0"/>
              <a:t>Nationally, unemployment dropped to 4.7 percent in figures released last week. </a:t>
            </a:r>
            <a:r>
              <a:rPr lang="en-US" sz="1800" dirty="0">
                <a:solidFill>
                  <a:schemeClr val="accent5"/>
                </a:solidFill>
              </a:rPr>
              <a:t>Only Alaska at 6.5 percent and New Mexico at 6.7 percent have higher jobless rates</a:t>
            </a:r>
            <a:r>
              <a:rPr lang="en-US" sz="1800" dirty="0"/>
              <a:t>, according to new numbers from the Bureau of Labor Statistics.</a:t>
            </a:r>
          </a:p>
          <a:p>
            <a:endParaRPr lang="en-US" sz="1800" dirty="0"/>
          </a:p>
        </p:txBody>
      </p:sp>
      <p:sp>
        <p:nvSpPr>
          <p:cNvPr id="6" name="Line Callout 1 5"/>
          <p:cNvSpPr/>
          <p:nvPr/>
        </p:nvSpPr>
        <p:spPr>
          <a:xfrm>
            <a:off x="4471416" y="1743573"/>
            <a:ext cx="4265676" cy="3732103"/>
          </a:xfrm>
          <a:prstGeom prst="borderCallout1">
            <a:avLst>
              <a:gd name="adj1" fmla="val 15646"/>
              <a:gd name="adj2" fmla="val -134"/>
              <a:gd name="adj3" fmla="val 94042"/>
              <a:gd name="adj4" fmla="val -31687"/>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Slide Number Placeholder 1"/>
          <p:cNvSpPr>
            <a:spLocks noGrp="1"/>
          </p:cNvSpPr>
          <p:nvPr>
            <p:ph type="sldNum" sz="quarter" idx="12"/>
          </p:nvPr>
        </p:nvSpPr>
        <p:spPr/>
        <p:txBody>
          <a:bodyPr/>
          <a:lstStyle/>
          <a:p>
            <a:fld id="{15C3AF50-45D8-4144-B114-A385979F8C17}" type="slidenum">
              <a:rPr lang="en-US" smtClean="0"/>
              <a:t>57</a:t>
            </a:fld>
            <a:endParaRPr lang="en-US"/>
          </a:p>
        </p:txBody>
      </p:sp>
    </p:spTree>
    <p:extLst>
      <p:ext uri="{BB962C8B-B14F-4D97-AF65-F5344CB8AC3E}">
        <p14:creationId xmlns:p14="http://schemas.microsoft.com/office/powerpoint/2010/main" val="133606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85749" y="285750"/>
            <a:ext cx="8450893" cy="5029200"/>
          </a:xfrm>
          <a:prstGeom prst="rect">
            <a:avLst/>
          </a:prstGeom>
        </p:spPr>
      </p:pic>
      <p:sp>
        <p:nvSpPr>
          <p:cNvPr id="5" name="Rectangle 4"/>
          <p:cNvSpPr/>
          <p:nvPr/>
        </p:nvSpPr>
        <p:spPr>
          <a:xfrm>
            <a:off x="6004717" y="1365250"/>
            <a:ext cx="2935604" cy="400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929E5AD-EDEA-4C67-B9F2-723CC8D109F2}" type="slidenum">
              <a:rPr lang="en-US" smtClean="0"/>
              <a:pPr/>
              <a:t>58</a:t>
            </a:fld>
            <a:endParaRPr lang="en-US" dirty="0"/>
          </a:p>
        </p:txBody>
      </p:sp>
    </p:spTree>
    <p:extLst>
      <p:ext uri="{BB962C8B-B14F-4D97-AF65-F5344CB8AC3E}">
        <p14:creationId xmlns:p14="http://schemas.microsoft.com/office/powerpoint/2010/main" val="367159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6439" y="422059"/>
            <a:ext cx="3516698" cy="830997"/>
          </a:xfrm>
          <a:prstGeom prst="rect">
            <a:avLst/>
          </a:prstGeom>
          <a:noFill/>
        </p:spPr>
        <p:txBody>
          <a:bodyPr wrap="square" rtlCol="0">
            <a:spAutoFit/>
          </a:bodyPr>
          <a:lstStyle/>
          <a:p>
            <a:pPr lvl="0"/>
            <a:r>
              <a:rPr lang="en-US" altLang="en-US" sz="2400" dirty="0">
                <a:solidFill>
                  <a:srgbClr val="0070C0"/>
                </a:solidFill>
                <a:latin typeface="CNN"/>
              </a:rPr>
              <a:t>Good news</a:t>
            </a:r>
            <a:r>
              <a:rPr lang="en-US" altLang="en-US" sz="2400" dirty="0">
                <a:solidFill>
                  <a:srgbClr val="000000"/>
                </a:solidFill>
                <a:latin typeface="CNN"/>
              </a:rPr>
              <a:t>: </a:t>
            </a:r>
          </a:p>
          <a:p>
            <a:pPr lvl="0"/>
            <a:r>
              <a:rPr lang="en-US" altLang="en-US" sz="2400" dirty="0">
                <a:solidFill>
                  <a:srgbClr val="00B050"/>
                </a:solidFill>
                <a:latin typeface="CNN"/>
              </a:rPr>
              <a:t>Employers are hiring</a:t>
            </a:r>
            <a:endParaRPr lang="en-US" sz="2400" dirty="0"/>
          </a:p>
        </p:txBody>
      </p:sp>
      <p:sp>
        <p:nvSpPr>
          <p:cNvPr id="6" name="Rectangle 5"/>
          <p:cNvSpPr/>
          <p:nvPr/>
        </p:nvSpPr>
        <p:spPr>
          <a:xfrm>
            <a:off x="4008516" y="285750"/>
            <a:ext cx="4572000" cy="3000821"/>
          </a:xfrm>
          <a:prstGeom prst="rect">
            <a:avLst/>
          </a:prstGeom>
        </p:spPr>
        <p:txBody>
          <a:bodyPr>
            <a:spAutoFit/>
          </a:bodyPr>
          <a:lstStyle/>
          <a:p>
            <a:pPr lvl="0" eaLnBrk="0" fontAlgn="base" hangingPunct="0">
              <a:spcBef>
                <a:spcPct val="0"/>
              </a:spcBef>
              <a:spcAft>
                <a:spcPct val="0"/>
              </a:spcAft>
            </a:pPr>
            <a:r>
              <a:rPr lang="en-US" altLang="en-US" sz="2100" dirty="0">
                <a:solidFill>
                  <a:srgbClr val="0070C0"/>
                </a:solidFill>
                <a:latin typeface="CNN"/>
              </a:rPr>
              <a:t>Bad news</a:t>
            </a:r>
            <a:r>
              <a:rPr lang="en-US" altLang="en-US" sz="2100" dirty="0" smtClean="0">
                <a:solidFill>
                  <a:srgbClr val="0070C0"/>
                </a:solidFill>
                <a:latin typeface="CNN"/>
              </a:rPr>
              <a:t>:</a:t>
            </a:r>
          </a:p>
          <a:p>
            <a:pPr lvl="0" eaLnBrk="0" fontAlgn="base" hangingPunct="0">
              <a:spcBef>
                <a:spcPct val="0"/>
              </a:spcBef>
              <a:spcAft>
                <a:spcPct val="0"/>
              </a:spcAft>
            </a:pPr>
            <a:r>
              <a:rPr lang="en-US" altLang="en-US" sz="2400" dirty="0" smtClean="0">
                <a:solidFill>
                  <a:srgbClr val="000000"/>
                </a:solidFill>
                <a:latin typeface="CNN"/>
              </a:rPr>
              <a:t>Not </a:t>
            </a:r>
            <a:r>
              <a:rPr lang="en-US" altLang="en-US" sz="2400" dirty="0">
                <a:solidFill>
                  <a:srgbClr val="000000"/>
                </a:solidFill>
                <a:latin typeface="CNN"/>
              </a:rPr>
              <a:t>all employers can find the skilled workers they need. </a:t>
            </a:r>
            <a:r>
              <a:rPr lang="en-US" altLang="en-US" sz="2400" dirty="0">
                <a:solidFill>
                  <a:srgbClr val="FF0000"/>
                </a:solidFill>
                <a:latin typeface="CNN"/>
              </a:rPr>
              <a:t>Experts say that such a high number of job openings is due partially to a gap between the job skills employers demand and the skills job seekers have.</a:t>
            </a:r>
            <a:endParaRPr lang="en-US" altLang="en-US" sz="2400" dirty="0">
              <a:solidFill>
                <a:srgbClr val="FF0000"/>
              </a:solidFill>
            </a:endParaRPr>
          </a:p>
        </p:txBody>
      </p:sp>
      <p:sp>
        <p:nvSpPr>
          <p:cNvPr id="8" name="Rectangle 7"/>
          <p:cNvSpPr/>
          <p:nvPr/>
        </p:nvSpPr>
        <p:spPr>
          <a:xfrm>
            <a:off x="4748893" y="3990463"/>
            <a:ext cx="4372247" cy="830997"/>
          </a:xfrm>
          <a:prstGeom prst="rect">
            <a:avLst/>
          </a:prstGeom>
        </p:spPr>
        <p:txBody>
          <a:bodyPr wrap="square">
            <a:spAutoFit/>
          </a:bodyPr>
          <a:lstStyle/>
          <a:p>
            <a:r>
              <a:rPr lang="en-US" altLang="en-US" sz="2400" dirty="0">
                <a:solidFill>
                  <a:srgbClr val="0070C0"/>
                </a:solidFill>
                <a:latin typeface="CNN"/>
              </a:rPr>
              <a:t>skills gap … is holding down overall wage growth in the US</a:t>
            </a:r>
            <a:endParaRPr lang="en-US" sz="2400" dirty="0">
              <a:solidFill>
                <a:srgbClr val="0070C0"/>
              </a:solidFill>
            </a:endParaRPr>
          </a:p>
        </p:txBody>
      </p:sp>
      <p:pic>
        <p:nvPicPr>
          <p:cNvPr id="3" name="Picture 2"/>
          <p:cNvPicPr>
            <a:picLocks noChangeAspect="1"/>
          </p:cNvPicPr>
          <p:nvPr/>
        </p:nvPicPr>
        <p:blipFill>
          <a:blip r:embed="rId2"/>
          <a:stretch>
            <a:fillRect/>
          </a:stretch>
        </p:blipFill>
        <p:spPr>
          <a:xfrm>
            <a:off x="342900" y="1543050"/>
            <a:ext cx="2962275" cy="1543050"/>
          </a:xfrm>
          <a:prstGeom prst="rect">
            <a:avLst/>
          </a:prstGeom>
        </p:spPr>
      </p:pic>
      <p:pic>
        <p:nvPicPr>
          <p:cNvPr id="2052" name="Picture 4" descr="Image result for employers hi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3875609"/>
            <a:ext cx="4514850" cy="25943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5C3AF50-45D8-4144-B114-A385979F8C17}" type="slidenum">
              <a:rPr lang="en-US" smtClean="0"/>
              <a:t>59</a:t>
            </a:fld>
            <a:endParaRPr lang="en-US"/>
          </a:p>
        </p:txBody>
      </p:sp>
    </p:spTree>
    <p:extLst>
      <p:ext uri="{BB962C8B-B14F-4D97-AF65-F5344CB8AC3E}">
        <p14:creationId xmlns:p14="http://schemas.microsoft.com/office/powerpoint/2010/main" val="4075208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5" name="Title 1"/>
          <p:cNvSpPr txBox="1">
            <a:spLocks/>
          </p:cNvSpPr>
          <p:nvPr/>
        </p:nvSpPr>
        <p:spPr>
          <a:xfrm>
            <a:off x="0" y="258775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B0F0"/>
                </a:solidFill>
              </a:rPr>
              <a:t>V.   CHAIRMAN’S</a:t>
            </a:r>
            <a:r>
              <a:rPr lang="en-US" b="1" spc="300" dirty="0" smtClean="0">
                <a:solidFill>
                  <a:srgbClr val="00B0F0"/>
                </a:solidFill>
              </a:rPr>
              <a:t> </a:t>
            </a:r>
            <a:r>
              <a:rPr lang="en-US" b="1" dirty="0" smtClean="0">
                <a:solidFill>
                  <a:srgbClr val="00B0F0"/>
                </a:solidFill>
              </a:rPr>
              <a:t>REPORT</a:t>
            </a:r>
            <a:endParaRPr lang="en-US" b="1" dirty="0">
              <a:solidFill>
                <a:srgbClr val="00B0F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a:p>
        </p:txBody>
      </p:sp>
    </p:spTree>
    <p:extLst>
      <p:ext uri="{BB962C8B-B14F-4D97-AF65-F5344CB8AC3E}">
        <p14:creationId xmlns:p14="http://schemas.microsoft.com/office/powerpoint/2010/main" val="692611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43550" y="342900"/>
            <a:ext cx="3380642" cy="3394472"/>
          </a:xfrm>
        </p:spPr>
        <p:txBody>
          <a:bodyPr>
            <a:noAutofit/>
          </a:bodyPr>
          <a:lstStyle/>
          <a:p>
            <a:r>
              <a:rPr lang="en-US" sz="2400" b="1" dirty="0">
                <a:solidFill>
                  <a:srgbClr val="00B050"/>
                </a:solidFill>
              </a:rPr>
              <a:t>Density of educated</a:t>
            </a:r>
            <a:r>
              <a:rPr lang="en-US" sz="2400" b="1" dirty="0" smtClean="0">
                <a:solidFill>
                  <a:srgbClr val="00B050"/>
                </a:solidFill>
              </a:rPr>
              <a:t>/ skilled </a:t>
            </a:r>
            <a:r>
              <a:rPr lang="en-US" sz="2400" b="1" dirty="0">
                <a:solidFill>
                  <a:srgbClr val="00B050"/>
                </a:solidFill>
              </a:rPr>
              <a:t>workers </a:t>
            </a:r>
          </a:p>
          <a:p>
            <a:pPr>
              <a:buClr>
                <a:schemeClr val="tx2"/>
              </a:buClr>
            </a:pPr>
            <a:r>
              <a:rPr lang="en-US" sz="2400" b="1" dirty="0">
                <a:solidFill>
                  <a:schemeClr val="accent1"/>
                </a:solidFill>
              </a:rPr>
              <a:t>Access to good schools, colleges, universities</a:t>
            </a:r>
          </a:p>
          <a:p>
            <a:r>
              <a:rPr lang="en-US" sz="2400" b="1" dirty="0">
                <a:solidFill>
                  <a:srgbClr val="FF0000"/>
                </a:solidFill>
              </a:rPr>
              <a:t>Local leadership</a:t>
            </a:r>
          </a:p>
          <a:p>
            <a:pPr>
              <a:buClr>
                <a:schemeClr val="tx2"/>
              </a:buClr>
            </a:pPr>
            <a:r>
              <a:rPr lang="en-US" sz="2400" b="1" dirty="0">
                <a:solidFill>
                  <a:schemeClr val="accent5">
                    <a:lumMod val="75000"/>
                  </a:schemeClr>
                </a:solidFill>
              </a:rPr>
              <a:t>Regional economic development strategies rather than state-wide strategies</a:t>
            </a:r>
          </a:p>
          <a:p>
            <a:r>
              <a:rPr lang="en-US" sz="2400" b="1" dirty="0">
                <a:solidFill>
                  <a:srgbClr val="00B0F0"/>
                </a:solidFill>
              </a:rPr>
              <a:t>Return to city-states</a:t>
            </a:r>
          </a:p>
          <a:p>
            <a:pPr lvl="1">
              <a:buClr>
                <a:schemeClr val="accent3"/>
              </a:buClr>
              <a:buFont typeface="Wingdings" panose="05000000000000000000" pitchFamily="2" charset="2"/>
              <a:buChar char="§"/>
            </a:pPr>
            <a:r>
              <a:rPr lang="en-US" sz="2400" b="1" i="1" dirty="0">
                <a:solidFill>
                  <a:srgbClr val="00B0F0"/>
                </a:solidFill>
              </a:rPr>
              <a:t>Sparta and Athens</a:t>
            </a:r>
          </a:p>
          <a:p>
            <a:pPr>
              <a:buClr>
                <a:schemeClr val="tx2"/>
              </a:buClr>
            </a:pPr>
            <a:r>
              <a:rPr lang="en-US" sz="2400" b="1" dirty="0">
                <a:solidFill>
                  <a:schemeClr val="tx2"/>
                </a:solidFill>
              </a:rPr>
              <a:t>Work ready communities</a:t>
            </a:r>
          </a:p>
          <a:p>
            <a:pPr>
              <a:buNone/>
            </a:pPr>
            <a:endParaRPr lang="en-US" sz="2400" b="1" dirty="0">
              <a:solidFill>
                <a:schemeClr val="tx2"/>
              </a:solidFill>
            </a:endParaRPr>
          </a:p>
          <a:p>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175846" y="1395713"/>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2760784" y="1395713"/>
            <a:ext cx="2507459" cy="3767967"/>
          </a:xfrm>
          <a:prstGeom prst="rect">
            <a:avLst/>
          </a:prstGeom>
          <a:noFill/>
        </p:spPr>
      </p:pic>
    </p:spTree>
    <p:extLst>
      <p:ext uri="{BB962C8B-B14F-4D97-AF65-F5344CB8AC3E}">
        <p14:creationId xmlns:p14="http://schemas.microsoft.com/office/powerpoint/2010/main" val="238266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309754"/>
            <a:ext cx="6898478" cy="1404746"/>
          </a:xfrm>
        </p:spPr>
        <p:txBody>
          <a:bodyPr>
            <a:normAutofit fontScale="90000"/>
          </a:bodyPr>
          <a:lstStyle/>
          <a:p>
            <a:r>
              <a:rPr lang="en-US" b="1" dirty="0" smtClean="0"/>
              <a:t>A Strong Correlation Across </a:t>
            </a:r>
            <a:br>
              <a:rPr lang="en-US" b="1" dirty="0" smtClean="0"/>
            </a:br>
            <a:r>
              <a:rPr lang="en-US" b="1" dirty="0" smtClean="0"/>
              <a:t>261 Metro Areas</a:t>
            </a:r>
            <a:endParaRPr lang="en-US" b="1" dirty="0"/>
          </a:p>
        </p:txBody>
      </p:sp>
      <p:pic>
        <p:nvPicPr>
          <p:cNvPr id="29698" name="Picture 2" descr="C:\Users\emily.saleh\Desktop\Capture2.JPG"/>
          <p:cNvPicPr>
            <a:picLocks noGrp="1" noChangeAspect="1" noChangeArrowheads="1"/>
          </p:cNvPicPr>
          <p:nvPr>
            <p:ph idx="1"/>
          </p:nvPr>
        </p:nvPicPr>
        <p:blipFill>
          <a:blip r:embed="rId2" cstate="print"/>
          <a:srcRect/>
          <a:stretch>
            <a:fillRect/>
          </a:stretch>
        </p:blipFill>
        <p:spPr bwMode="auto">
          <a:xfrm>
            <a:off x="949779" y="1693440"/>
            <a:ext cx="5726478" cy="3476790"/>
          </a:xfrm>
          <a:prstGeom prst="rect">
            <a:avLst/>
          </a:prstGeom>
          <a:noFill/>
        </p:spPr>
      </p:pic>
      <p:pic>
        <p:nvPicPr>
          <p:cNvPr id="4" name="Picture 2"/>
          <p:cNvPicPr>
            <a:picLocks noChangeAspect="1" noChangeArrowheads="1"/>
          </p:cNvPicPr>
          <p:nvPr/>
        </p:nvPicPr>
        <p:blipFill>
          <a:blip r:embed="rId3" cstate="print"/>
          <a:srcRect l="32504" t="8594" r="32504" b="50000"/>
          <a:stretch>
            <a:fillRect/>
          </a:stretch>
        </p:blipFill>
        <p:spPr bwMode="auto">
          <a:xfrm>
            <a:off x="6629400" y="1775389"/>
            <a:ext cx="1972445" cy="2580139"/>
          </a:xfrm>
          <a:prstGeom prst="rect">
            <a:avLst/>
          </a:prstGeom>
          <a:noFill/>
          <a:ln w="9525">
            <a:noFill/>
            <a:miter lim="800000"/>
            <a:headEnd/>
            <a:tailEnd/>
          </a:ln>
        </p:spPr>
      </p:pic>
      <p:sp>
        <p:nvSpPr>
          <p:cNvPr id="3" name="TextBox 2"/>
          <p:cNvSpPr txBox="1"/>
          <p:nvPr/>
        </p:nvSpPr>
        <p:spPr>
          <a:xfrm>
            <a:off x="420289" y="5170230"/>
            <a:ext cx="8001000" cy="1569660"/>
          </a:xfrm>
          <a:prstGeom prst="rect">
            <a:avLst/>
          </a:prstGeom>
          <a:solidFill>
            <a:schemeClr val="tx2">
              <a:lumMod val="20000"/>
              <a:lumOff val="80000"/>
            </a:schemeClr>
          </a:solidFill>
          <a:ln w="28575">
            <a:solidFill>
              <a:srgbClr val="FF0000"/>
            </a:solidFill>
          </a:ln>
        </p:spPr>
        <p:txBody>
          <a:bodyPr wrap="square" rtlCol="0">
            <a:spAutoFit/>
          </a:bodyPr>
          <a:lstStyle/>
          <a:p>
            <a:r>
              <a:rPr lang="en-US" sz="2400" b="1" dirty="0">
                <a:solidFill>
                  <a:schemeClr val="accent1"/>
                </a:solidFill>
              </a:rPr>
              <a:t>Increase </a:t>
            </a:r>
            <a:r>
              <a:rPr lang="en-US" sz="2400" b="1" dirty="0" smtClean="0">
                <a:solidFill>
                  <a:schemeClr val="accent1"/>
                </a:solidFill>
              </a:rPr>
              <a:t>the </a:t>
            </a:r>
            <a:r>
              <a:rPr lang="en-US" sz="2400" b="1" dirty="0">
                <a:solidFill>
                  <a:schemeClr val="accent1"/>
                </a:solidFill>
              </a:rPr>
              <a:t>level of education of a community’s citizenry by 1 year of postsecondary education: </a:t>
            </a:r>
          </a:p>
          <a:p>
            <a:pPr marL="214313" indent="-214313">
              <a:buFont typeface="Arial" panose="020B0604020202020204" pitchFamily="34" charset="0"/>
              <a:buChar char="•"/>
            </a:pPr>
            <a:r>
              <a:rPr lang="en-US" sz="2400" b="1" dirty="0">
                <a:solidFill>
                  <a:schemeClr val="accent1"/>
                </a:solidFill>
              </a:rPr>
              <a:t>17.4%</a:t>
            </a:r>
            <a:r>
              <a:rPr lang="en-US" sz="2400" dirty="0">
                <a:solidFill>
                  <a:schemeClr val="accent1"/>
                </a:solidFill>
              </a:rPr>
              <a:t> increase in GDP per capita</a:t>
            </a:r>
          </a:p>
          <a:p>
            <a:pPr marL="214313" indent="-214313">
              <a:buFont typeface="Arial" panose="020B0604020202020204" pitchFamily="34" charset="0"/>
              <a:buChar char="•"/>
            </a:pPr>
            <a:r>
              <a:rPr lang="en-US" sz="2400" b="1" dirty="0">
                <a:solidFill>
                  <a:schemeClr val="accent1"/>
                </a:solidFill>
              </a:rPr>
              <a:t>17.8%</a:t>
            </a:r>
            <a:r>
              <a:rPr lang="en-US" sz="2400" dirty="0">
                <a:solidFill>
                  <a:schemeClr val="accent1"/>
                </a:solidFill>
              </a:rPr>
              <a:t> increase in real wages per worker</a:t>
            </a:r>
          </a:p>
        </p:txBody>
      </p:sp>
      <p:sp>
        <p:nvSpPr>
          <p:cNvPr id="5" name="Slide Number Placeholder 4"/>
          <p:cNvSpPr>
            <a:spLocks noGrp="1"/>
          </p:cNvSpPr>
          <p:nvPr>
            <p:ph type="sldNum" sz="quarter" idx="12"/>
          </p:nvPr>
        </p:nvSpPr>
        <p:spPr/>
        <p:txBody>
          <a:bodyPr/>
          <a:lstStyle/>
          <a:p>
            <a:fld id="{15C3AF50-45D8-4144-B114-A385979F8C17}" type="slidenum">
              <a:rPr lang="en-US" smtClean="0"/>
              <a:t>61</a:t>
            </a:fld>
            <a:endParaRPr lang="en-US"/>
          </a:p>
        </p:txBody>
      </p:sp>
    </p:spTree>
    <p:extLst>
      <p:ext uri="{BB962C8B-B14F-4D97-AF65-F5344CB8AC3E}">
        <p14:creationId xmlns:p14="http://schemas.microsoft.com/office/powerpoint/2010/main" val="104338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www.randysouders.com/souders1030o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167" y="914400"/>
            <a:ext cx="4493187"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C3AF50-45D8-4144-B114-A385979F8C17}" type="slidenum">
              <a:rPr lang="en-US" smtClean="0"/>
              <a:t>62</a:t>
            </a:fld>
            <a:endParaRPr lang="en-US"/>
          </a:p>
        </p:txBody>
      </p:sp>
    </p:spTree>
    <p:extLst>
      <p:ext uri="{BB962C8B-B14F-4D97-AF65-F5344CB8AC3E}">
        <p14:creationId xmlns:p14="http://schemas.microsoft.com/office/powerpoint/2010/main" val="3201806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a:xfrm>
            <a:off x="400050" y="114300"/>
            <a:ext cx="8801100" cy="7372350"/>
          </a:xfrm>
        </p:spPr>
        <p:txBody>
          <a:bodyPr>
            <a:normAutofit/>
          </a:bodyPr>
          <a:lstStyle/>
          <a:p>
            <a:pPr>
              <a:lnSpc>
                <a:spcPct val="90000"/>
              </a:lnSpc>
            </a:pPr>
            <a:r>
              <a:rPr lang="en-US" sz="2400" b="1" dirty="0">
                <a:solidFill>
                  <a:srgbClr val="0070C0"/>
                </a:solidFill>
              </a:rPr>
              <a:t>Address the needs of Business and Industry  </a:t>
            </a:r>
          </a:p>
          <a:p>
            <a:pPr lvl="1">
              <a:lnSpc>
                <a:spcPct val="90000"/>
              </a:lnSpc>
            </a:pPr>
            <a:r>
              <a:rPr lang="en-US" sz="2400" b="1" dirty="0"/>
              <a:t>Focus on </a:t>
            </a:r>
            <a:r>
              <a:rPr lang="en-US" sz="2400" b="1" dirty="0" smtClean="0"/>
              <a:t>increasing enrollment </a:t>
            </a:r>
            <a:r>
              <a:rPr lang="en-US" sz="2400" b="1" dirty="0"/>
              <a:t>and research that address the needs of business and industry</a:t>
            </a:r>
          </a:p>
          <a:p>
            <a:pPr lvl="1">
              <a:lnSpc>
                <a:spcPct val="90000"/>
              </a:lnSpc>
            </a:pPr>
            <a:r>
              <a:rPr lang="en-US" sz="2400" b="1" dirty="0"/>
              <a:t>Respond to specific geographic workforce needs</a:t>
            </a:r>
          </a:p>
          <a:p>
            <a:pPr lvl="1">
              <a:lnSpc>
                <a:spcPct val="90000"/>
              </a:lnSpc>
            </a:pPr>
            <a:r>
              <a:rPr lang="en-US" sz="2400" b="1" dirty="0"/>
              <a:t>Expand adult degree completion </a:t>
            </a:r>
            <a:r>
              <a:rPr lang="en-US" sz="2400" b="1" dirty="0" smtClean="0"/>
              <a:t>programs</a:t>
            </a:r>
          </a:p>
          <a:p>
            <a:pPr lvl="1">
              <a:lnSpc>
                <a:spcPct val="90000"/>
              </a:lnSpc>
            </a:pPr>
            <a:r>
              <a:rPr lang="en-US" sz="2400" b="1" dirty="0" smtClean="0"/>
              <a:t>Crediting of Industry credentials </a:t>
            </a:r>
          </a:p>
          <a:p>
            <a:pPr>
              <a:lnSpc>
                <a:spcPct val="90000"/>
              </a:lnSpc>
            </a:pPr>
            <a:r>
              <a:rPr lang="en-US" sz="2400" b="1" dirty="0" smtClean="0">
                <a:solidFill>
                  <a:srgbClr val="0070C0"/>
                </a:solidFill>
              </a:rPr>
              <a:t>Provide </a:t>
            </a:r>
            <a:r>
              <a:rPr lang="en-US" sz="2400" b="1" dirty="0">
                <a:solidFill>
                  <a:srgbClr val="0070C0"/>
                </a:solidFill>
              </a:rPr>
              <a:t>oversight and accountability</a:t>
            </a:r>
          </a:p>
          <a:p>
            <a:pPr lvl="1">
              <a:lnSpc>
                <a:spcPct val="90000"/>
              </a:lnSpc>
            </a:pPr>
            <a:r>
              <a:rPr lang="en-US" sz="2400" b="1" dirty="0"/>
              <a:t>Expand information-based decision making resources</a:t>
            </a:r>
          </a:p>
          <a:p>
            <a:pPr lvl="1">
              <a:lnSpc>
                <a:spcPct val="90000"/>
              </a:lnSpc>
            </a:pPr>
            <a:r>
              <a:rPr lang="en-US" sz="2400" b="1" dirty="0"/>
              <a:t>Develop performance funding metrics</a:t>
            </a:r>
          </a:p>
          <a:p>
            <a:pPr lvl="1">
              <a:lnSpc>
                <a:spcPct val="90000"/>
              </a:lnSpc>
            </a:pPr>
            <a:r>
              <a:rPr lang="en-US" sz="2400" b="1" dirty="0"/>
              <a:t>Support campus management needs</a:t>
            </a:r>
          </a:p>
          <a:p>
            <a:pPr>
              <a:lnSpc>
                <a:spcPct val="90000"/>
              </a:lnSpc>
            </a:pPr>
            <a:r>
              <a:rPr lang="en-US" sz="2400" b="1" dirty="0" smtClean="0">
                <a:solidFill>
                  <a:srgbClr val="0070C0"/>
                </a:solidFill>
              </a:rPr>
              <a:t>Use </a:t>
            </a:r>
            <a:r>
              <a:rPr lang="en-US" sz="2400" b="1" dirty="0">
                <a:solidFill>
                  <a:srgbClr val="0070C0"/>
                </a:solidFill>
              </a:rPr>
              <a:t>resources efficiently</a:t>
            </a:r>
          </a:p>
          <a:p>
            <a:pPr lvl="1">
              <a:lnSpc>
                <a:spcPct val="90000"/>
              </a:lnSpc>
            </a:pPr>
            <a:r>
              <a:rPr lang="en-US" sz="2400" b="1" dirty="0"/>
              <a:t>Expedite academic program review</a:t>
            </a:r>
          </a:p>
          <a:p>
            <a:pPr lvl="1">
              <a:lnSpc>
                <a:spcPct val="90000"/>
              </a:lnSpc>
            </a:pPr>
            <a:r>
              <a:rPr lang="en-US" sz="2400" b="1" dirty="0"/>
              <a:t>Re-evaluate financial aid strategies</a:t>
            </a:r>
          </a:p>
          <a:p>
            <a:pPr lvl="1">
              <a:lnSpc>
                <a:spcPct val="90000"/>
              </a:lnSpc>
            </a:pPr>
            <a:r>
              <a:rPr lang="en-US" sz="2400" b="1" dirty="0"/>
              <a:t>Enhance enrollment management </a:t>
            </a:r>
            <a:endParaRPr lang="en-US" sz="2400" b="1" dirty="0" smtClean="0"/>
          </a:p>
          <a:p>
            <a:pPr lvl="1">
              <a:lnSpc>
                <a:spcPct val="90000"/>
              </a:lnSpc>
            </a:pPr>
            <a:r>
              <a:rPr lang="en-US" sz="2400" b="1" dirty="0" smtClean="0"/>
              <a:t>Increase </a:t>
            </a:r>
            <a:r>
              <a:rPr lang="en-US" sz="2400" b="1" smtClean="0"/>
              <a:t>the use </a:t>
            </a:r>
            <a:r>
              <a:rPr lang="en-US" sz="2400" b="1" dirty="0" smtClean="0"/>
              <a:t>of Open Educational Resources</a:t>
            </a:r>
            <a:endParaRPr lang="en-US" sz="2400" b="1" dirty="0"/>
          </a:p>
          <a:p>
            <a:pPr>
              <a:lnSpc>
                <a:spcPct val="90000"/>
              </a:lnSpc>
              <a:buFont typeface="Monotype Sorts" pitchFamily="2" charset="2"/>
              <a:buNone/>
            </a:pPr>
            <a:endParaRPr lang="en-US" sz="2400" b="1" dirty="0"/>
          </a:p>
          <a:p>
            <a:pPr>
              <a:lnSpc>
                <a:spcPct val="90000"/>
              </a:lnSpc>
            </a:pPr>
            <a:endParaRPr lang="en-US" sz="2400" b="1" dirty="0"/>
          </a:p>
          <a:p>
            <a:pPr>
              <a:lnSpc>
                <a:spcPct val="90000"/>
              </a:lnSpc>
            </a:pPr>
            <a:endParaRPr lang="en-US" sz="2400" b="1" dirty="0"/>
          </a:p>
        </p:txBody>
      </p:sp>
      <p:sp>
        <p:nvSpPr>
          <p:cNvPr id="2" name="Slide Number Placeholder 1"/>
          <p:cNvSpPr>
            <a:spLocks noGrp="1"/>
          </p:cNvSpPr>
          <p:nvPr>
            <p:ph type="sldNum" sz="quarter" idx="12"/>
          </p:nvPr>
        </p:nvSpPr>
        <p:spPr/>
        <p:txBody>
          <a:bodyPr/>
          <a:lstStyle/>
          <a:p>
            <a:fld id="{15C3AF50-45D8-4144-B114-A385979F8C17}" type="slidenum">
              <a:rPr lang="en-US" smtClean="0"/>
              <a:t>63</a:t>
            </a:fld>
            <a:endParaRPr lang="en-US"/>
          </a:p>
        </p:txBody>
      </p:sp>
    </p:spTree>
    <p:extLst>
      <p:ext uri="{BB962C8B-B14F-4D97-AF65-F5344CB8AC3E}">
        <p14:creationId xmlns:p14="http://schemas.microsoft.com/office/powerpoint/2010/main" val="221811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85900" y="2544318"/>
            <a:ext cx="6172200" cy="3799332"/>
          </a:xfrm>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65432864"/>
              </p:ext>
            </p:extLst>
          </p:nvPr>
        </p:nvGraphicFramePr>
        <p:xfrm>
          <a:off x="21771" y="1433047"/>
          <a:ext cx="8801100" cy="5285841"/>
        </p:xfrm>
        <a:graphic>
          <a:graphicData uri="http://schemas.openxmlformats.org/presentationml/2006/ole">
            <mc:AlternateContent xmlns:mc="http://schemas.openxmlformats.org/markup-compatibility/2006">
              <mc:Choice xmlns:v="urn:schemas-microsoft-com:vml" Requires="v">
                <p:oleObj spid="_x0000_s1071" name="Worksheet" r:id="rId3" imgW="8972595" imgH="6829564" progId="Excel.Sheet.12">
                  <p:embed/>
                </p:oleObj>
              </mc:Choice>
              <mc:Fallback>
                <p:oleObj name="Worksheet" r:id="rId3" imgW="8972595" imgH="6829564" progId="Excel.Sheet.12">
                  <p:embed/>
                  <p:pic>
                    <p:nvPicPr>
                      <p:cNvPr id="4" name="Object 3"/>
                      <p:cNvPicPr/>
                      <p:nvPr/>
                    </p:nvPicPr>
                    <p:blipFill>
                      <a:blip r:embed="rId4"/>
                      <a:stretch>
                        <a:fillRect/>
                      </a:stretch>
                    </p:blipFill>
                    <p:spPr>
                      <a:xfrm>
                        <a:off x="21771" y="1433047"/>
                        <a:ext cx="8801100" cy="5285841"/>
                      </a:xfrm>
                      <a:prstGeom prst="rect">
                        <a:avLst/>
                      </a:prstGeom>
                    </p:spPr>
                  </p:pic>
                </p:oleObj>
              </mc:Fallback>
            </mc:AlternateContent>
          </a:graphicData>
        </a:graphic>
      </p:graphicFrame>
      <p:sp>
        <p:nvSpPr>
          <p:cNvPr id="5" name="Freeform 4"/>
          <p:cNvSpPr/>
          <p:nvPr/>
        </p:nvSpPr>
        <p:spPr>
          <a:xfrm>
            <a:off x="742950" y="2400301"/>
            <a:ext cx="7772400" cy="2743200"/>
          </a:xfrm>
          <a:custGeom>
            <a:avLst/>
            <a:gdLst>
              <a:gd name="connsiteX0" fmla="*/ 0 w 10759858"/>
              <a:gd name="connsiteY0" fmla="*/ 3507349 h 3535071"/>
              <a:gd name="connsiteX1" fmla="*/ 463463 w 10759858"/>
              <a:gd name="connsiteY1" fmla="*/ 3507349 h 3535071"/>
              <a:gd name="connsiteX2" fmla="*/ 651354 w 10759858"/>
              <a:gd name="connsiteY2" fmla="*/ 3219251 h 3535071"/>
              <a:gd name="connsiteX3" fmla="*/ 1139869 w 10759858"/>
              <a:gd name="connsiteY3" fmla="*/ 2492741 h 3535071"/>
              <a:gd name="connsiteX4" fmla="*/ 2154477 w 10759858"/>
              <a:gd name="connsiteY4" fmla="*/ 1703602 h 3535071"/>
              <a:gd name="connsiteX5" fmla="*/ 2893513 w 10759858"/>
              <a:gd name="connsiteY5" fmla="*/ 62692 h 3535071"/>
              <a:gd name="connsiteX6" fmla="*/ 4033381 w 10759858"/>
              <a:gd name="connsiteY6" fmla="*/ 739097 h 3535071"/>
              <a:gd name="connsiteX7" fmla="*/ 4083485 w 10759858"/>
              <a:gd name="connsiteY7" fmla="*/ 1152456 h 3535071"/>
              <a:gd name="connsiteX8" fmla="*/ 4471792 w 10759858"/>
              <a:gd name="connsiteY8" fmla="*/ 1177508 h 3535071"/>
              <a:gd name="connsiteX9" fmla="*/ 4860099 w 10759858"/>
              <a:gd name="connsiteY9" fmla="*/ 62 h 3535071"/>
              <a:gd name="connsiteX10" fmla="*/ 6551113 w 10759858"/>
              <a:gd name="connsiteY10" fmla="*/ 1127404 h 3535071"/>
              <a:gd name="connsiteX11" fmla="*/ 8668011 w 10759858"/>
              <a:gd name="connsiteY11" fmla="*/ 1828862 h 3535071"/>
              <a:gd name="connsiteX12" fmla="*/ 9169052 w 10759858"/>
              <a:gd name="connsiteY12" fmla="*/ 764149 h 3535071"/>
              <a:gd name="connsiteX13" fmla="*/ 9381995 w 10759858"/>
              <a:gd name="connsiteY13" fmla="*/ 1728654 h 3535071"/>
              <a:gd name="connsiteX14" fmla="*/ 9908088 w 10759858"/>
              <a:gd name="connsiteY14" fmla="*/ 1878966 h 3535071"/>
              <a:gd name="connsiteX15" fmla="*/ 10146083 w 10759858"/>
              <a:gd name="connsiteY15" fmla="*/ 2292325 h 3535071"/>
              <a:gd name="connsiteX16" fmla="*/ 10759858 w 10759858"/>
              <a:gd name="connsiteY16" fmla="*/ 2530319 h 353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9858" h="3535071">
                <a:moveTo>
                  <a:pt x="0" y="3507349"/>
                </a:moveTo>
                <a:cubicBezTo>
                  <a:pt x="177452" y="3531357"/>
                  <a:pt x="354904" y="3555365"/>
                  <a:pt x="463463" y="3507349"/>
                </a:cubicBezTo>
                <a:cubicBezTo>
                  <a:pt x="572022" y="3459333"/>
                  <a:pt x="538620" y="3388352"/>
                  <a:pt x="651354" y="3219251"/>
                </a:cubicBezTo>
                <a:cubicBezTo>
                  <a:pt x="764088" y="3050150"/>
                  <a:pt x="889348" y="2745349"/>
                  <a:pt x="1139869" y="2492741"/>
                </a:cubicBezTo>
                <a:cubicBezTo>
                  <a:pt x="1390390" y="2240133"/>
                  <a:pt x="1862203" y="2108610"/>
                  <a:pt x="2154477" y="1703602"/>
                </a:cubicBezTo>
                <a:cubicBezTo>
                  <a:pt x="2446751" y="1298594"/>
                  <a:pt x="2580362" y="223443"/>
                  <a:pt x="2893513" y="62692"/>
                </a:cubicBezTo>
                <a:cubicBezTo>
                  <a:pt x="3206664" y="-98059"/>
                  <a:pt x="3835052" y="557470"/>
                  <a:pt x="4033381" y="739097"/>
                </a:cubicBezTo>
                <a:cubicBezTo>
                  <a:pt x="4231710" y="920724"/>
                  <a:pt x="4010417" y="1079388"/>
                  <a:pt x="4083485" y="1152456"/>
                </a:cubicBezTo>
                <a:cubicBezTo>
                  <a:pt x="4156553" y="1225524"/>
                  <a:pt x="4342356" y="1369574"/>
                  <a:pt x="4471792" y="1177508"/>
                </a:cubicBezTo>
                <a:cubicBezTo>
                  <a:pt x="4601228" y="985442"/>
                  <a:pt x="4513546" y="8413"/>
                  <a:pt x="4860099" y="62"/>
                </a:cubicBezTo>
                <a:cubicBezTo>
                  <a:pt x="5206652" y="-8289"/>
                  <a:pt x="5916461" y="822604"/>
                  <a:pt x="6551113" y="1127404"/>
                </a:cubicBezTo>
                <a:cubicBezTo>
                  <a:pt x="7185765" y="1432204"/>
                  <a:pt x="8231688" y="1889404"/>
                  <a:pt x="8668011" y="1828862"/>
                </a:cubicBezTo>
                <a:cubicBezTo>
                  <a:pt x="9104334" y="1768320"/>
                  <a:pt x="9050055" y="780850"/>
                  <a:pt x="9169052" y="764149"/>
                </a:cubicBezTo>
                <a:cubicBezTo>
                  <a:pt x="9288049" y="747448"/>
                  <a:pt x="9258822" y="1542851"/>
                  <a:pt x="9381995" y="1728654"/>
                </a:cubicBezTo>
                <a:cubicBezTo>
                  <a:pt x="9505168" y="1914457"/>
                  <a:pt x="9780740" y="1785021"/>
                  <a:pt x="9908088" y="1878966"/>
                </a:cubicBezTo>
                <a:cubicBezTo>
                  <a:pt x="10035436" y="1972911"/>
                  <a:pt x="10004121" y="2183766"/>
                  <a:pt x="10146083" y="2292325"/>
                </a:cubicBezTo>
                <a:cubicBezTo>
                  <a:pt x="10288045" y="2400884"/>
                  <a:pt x="10661738" y="2501092"/>
                  <a:pt x="10759858" y="253031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6" name="Straight Connector 5"/>
          <p:cNvCxnSpPr/>
          <p:nvPr/>
        </p:nvCxnSpPr>
        <p:spPr>
          <a:xfrm flipH="1" flipV="1">
            <a:off x="1600200" y="4343400"/>
            <a:ext cx="6819900" cy="11002"/>
          </a:xfrm>
          <a:prstGeom prst="line">
            <a:avLst/>
          </a:prstGeom>
          <a:ln w="57150">
            <a:solidFill>
              <a:srgbClr val="33CC33"/>
            </a:solidFill>
          </a:ln>
        </p:spPr>
        <p:style>
          <a:lnRef idx="1">
            <a:schemeClr val="accent1"/>
          </a:lnRef>
          <a:fillRef idx="0">
            <a:schemeClr val="accent1"/>
          </a:fillRef>
          <a:effectRef idx="0">
            <a:schemeClr val="accent1"/>
          </a:effectRef>
          <a:fontRef idx="minor">
            <a:schemeClr val="tx1"/>
          </a:fontRef>
        </p:style>
      </p:cxnSp>
      <p:sp>
        <p:nvSpPr>
          <p:cNvPr id="8" name="TextBox 1"/>
          <p:cNvSpPr txBox="1">
            <a:spLocks noChangeArrowheads="1"/>
          </p:cNvSpPr>
          <p:nvPr/>
        </p:nvSpPr>
        <p:spPr bwMode="auto">
          <a:xfrm>
            <a:off x="2286000" y="4800916"/>
            <a:ext cx="4857750" cy="74263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latin typeface="Corbel" panose="020B0503020204020204" pitchFamily="34" charset="0"/>
              </a:rPr>
              <a:t>Current state support for our colleges and universities is at the 1967 level!</a:t>
            </a:r>
            <a:endParaRPr lang="en-US" altLang="en-US" sz="2000" b="1" i="1" dirty="0">
              <a:latin typeface="Corbel" panose="020B0503020204020204" pitchFamily="34" charset="0"/>
            </a:endParaRPr>
          </a:p>
        </p:txBody>
      </p:sp>
      <p:sp>
        <p:nvSpPr>
          <p:cNvPr id="9" name="TextBox 8"/>
          <p:cNvSpPr txBox="1"/>
          <p:nvPr/>
        </p:nvSpPr>
        <p:spPr>
          <a:xfrm>
            <a:off x="1189264" y="1339720"/>
            <a:ext cx="7326086" cy="830997"/>
          </a:xfrm>
          <a:prstGeom prst="rect">
            <a:avLst/>
          </a:prstGeom>
          <a:solidFill>
            <a:schemeClr val="bg1"/>
          </a:solidFill>
        </p:spPr>
        <p:txBody>
          <a:bodyPr wrap="square">
            <a:spAutoFit/>
          </a:bodyPr>
          <a:lstStyle/>
          <a:p>
            <a:pPr algn="ctr">
              <a:defRPr/>
            </a:pPr>
            <a:r>
              <a:rPr lang="en-US" sz="2400" b="1" dirty="0">
                <a:solidFill>
                  <a:srgbClr val="FF0000"/>
                </a:solidFill>
                <a:latin typeface="+mj-lt"/>
              </a:rPr>
              <a:t>Alabama Fiscal Support for Higher Education </a:t>
            </a:r>
          </a:p>
          <a:p>
            <a:pPr algn="ctr">
              <a:defRPr/>
            </a:pPr>
            <a:r>
              <a:rPr lang="en-US" sz="2400" b="1" dirty="0">
                <a:solidFill>
                  <a:srgbClr val="FF0000"/>
                </a:solidFill>
                <a:latin typeface="+mj-lt"/>
              </a:rPr>
              <a:t>Per $1,000 of Personal Income, 1961-2015</a:t>
            </a:r>
          </a:p>
        </p:txBody>
      </p:sp>
      <p:sp>
        <p:nvSpPr>
          <p:cNvPr id="7" name="Slide Number Placeholder 6"/>
          <p:cNvSpPr>
            <a:spLocks noGrp="1"/>
          </p:cNvSpPr>
          <p:nvPr>
            <p:ph type="sldNum" sz="quarter" idx="12"/>
          </p:nvPr>
        </p:nvSpPr>
        <p:spPr/>
        <p:txBody>
          <a:bodyPr/>
          <a:lstStyle/>
          <a:p>
            <a:fld id="{15C3AF50-45D8-4144-B114-A385979F8C17}" type="slidenum">
              <a:rPr lang="en-US" smtClean="0"/>
              <a:t>64</a:t>
            </a:fld>
            <a:endParaRPr lang="en-US"/>
          </a:p>
        </p:txBody>
      </p:sp>
    </p:spTree>
    <p:extLst>
      <p:ext uri="{BB962C8B-B14F-4D97-AF65-F5344CB8AC3E}">
        <p14:creationId xmlns:p14="http://schemas.microsoft.com/office/powerpoint/2010/main" val="269403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2500"/>
                                        <p:tgtEl>
                                          <p:spTgt spid="6"/>
                                        </p:tgtEl>
                                      </p:cBhvr>
                                    </p:animEffect>
                                  </p:childTnLst>
                                </p:cTn>
                              </p:par>
                            </p:childTnLst>
                          </p:cTn>
                        </p:par>
                        <p:par>
                          <p:cTn id="13" fill="hold">
                            <p:stCondLst>
                              <p:cond delay="2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30402" name="Text Box 2">
            <a:hlinkClick r:id="rId3" action="ppaction://hlinksldjump"/>
          </p:cNvPr>
          <p:cNvSpPr txBox="1">
            <a:spLocks noChangeArrowheads="1"/>
          </p:cNvSpPr>
          <p:nvPr/>
        </p:nvSpPr>
        <p:spPr bwMode="auto">
          <a:xfrm>
            <a:off x="4679950" y="52388"/>
            <a:ext cx="446405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civic involvement</a:t>
            </a:r>
          </a:p>
        </p:txBody>
      </p:sp>
      <p:sp>
        <p:nvSpPr>
          <p:cNvPr id="230403" name="Text Box 3"/>
          <p:cNvSpPr txBox="1">
            <a:spLocks noChangeArrowheads="1"/>
          </p:cNvSpPr>
          <p:nvPr/>
        </p:nvSpPr>
        <p:spPr bwMode="auto">
          <a:xfrm>
            <a:off x="4914900" y="762000"/>
            <a:ext cx="396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volunteer activity by education levels</a:t>
            </a:r>
          </a:p>
        </p:txBody>
      </p:sp>
      <p:sp>
        <p:nvSpPr>
          <p:cNvPr id="230404" name="Text Box 4"/>
          <p:cNvSpPr txBox="1">
            <a:spLocks noChangeArrowheads="1"/>
          </p:cNvSpPr>
          <p:nvPr/>
        </p:nvSpPr>
        <p:spPr bwMode="auto">
          <a:xfrm>
            <a:off x="457200" y="6311900"/>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rPr>
              <a:t>Bureau of Labor Statistics. Volunteering in the United States, 2003.  USDL03-888.  U.S. Department of Labor.</a:t>
            </a:r>
          </a:p>
        </p:txBody>
      </p:sp>
      <p:sp>
        <p:nvSpPr>
          <p:cNvPr id="230405" name="Rectangle 5"/>
          <p:cNvSpPr>
            <a:spLocks noChangeArrowheads="1"/>
          </p:cNvSpPr>
          <p:nvPr/>
        </p:nvSpPr>
        <p:spPr bwMode="auto">
          <a:xfrm>
            <a:off x="1295400" y="19050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06" name="Line 6"/>
          <p:cNvSpPr>
            <a:spLocks noChangeShapeType="1"/>
          </p:cNvSpPr>
          <p:nvPr/>
        </p:nvSpPr>
        <p:spPr bwMode="auto">
          <a:xfrm>
            <a:off x="1295400" y="26860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07" name="Line 7"/>
          <p:cNvSpPr>
            <a:spLocks noChangeShapeType="1"/>
          </p:cNvSpPr>
          <p:nvPr/>
        </p:nvSpPr>
        <p:spPr bwMode="auto">
          <a:xfrm>
            <a:off x="1295400" y="34480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08" name="Line 8"/>
          <p:cNvSpPr>
            <a:spLocks noChangeShapeType="1"/>
          </p:cNvSpPr>
          <p:nvPr/>
        </p:nvSpPr>
        <p:spPr bwMode="auto">
          <a:xfrm>
            <a:off x="1276350" y="42862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09" name="Line 9"/>
          <p:cNvSpPr>
            <a:spLocks noChangeShapeType="1"/>
          </p:cNvSpPr>
          <p:nvPr/>
        </p:nvSpPr>
        <p:spPr bwMode="auto">
          <a:xfrm>
            <a:off x="1276350" y="51054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10" name="Text Box 10"/>
          <p:cNvSpPr txBox="1">
            <a:spLocks noChangeArrowheads="1"/>
          </p:cNvSpPr>
          <p:nvPr/>
        </p:nvSpPr>
        <p:spPr bwMode="auto">
          <a:xfrm>
            <a:off x="685800" y="1828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a:t>
            </a:r>
          </a:p>
        </p:txBody>
      </p:sp>
      <p:sp>
        <p:nvSpPr>
          <p:cNvPr id="230411" name="Text Box 11"/>
          <p:cNvSpPr txBox="1">
            <a:spLocks noChangeArrowheads="1"/>
          </p:cNvSpPr>
          <p:nvPr/>
        </p:nvSpPr>
        <p:spPr bwMode="auto">
          <a:xfrm>
            <a:off x="666750" y="2514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40%</a:t>
            </a:r>
          </a:p>
        </p:txBody>
      </p:sp>
      <p:sp>
        <p:nvSpPr>
          <p:cNvPr id="230412" name="Text Box 12"/>
          <p:cNvSpPr txBox="1">
            <a:spLocks noChangeArrowheads="1"/>
          </p:cNvSpPr>
          <p:nvPr/>
        </p:nvSpPr>
        <p:spPr bwMode="auto">
          <a:xfrm>
            <a:off x="628650" y="32956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230413" name="Text Box 13"/>
          <p:cNvSpPr txBox="1">
            <a:spLocks noChangeArrowheads="1"/>
          </p:cNvSpPr>
          <p:nvPr/>
        </p:nvSpPr>
        <p:spPr bwMode="auto">
          <a:xfrm>
            <a:off x="647700" y="41148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230414" name="Text Box 14"/>
          <p:cNvSpPr txBox="1">
            <a:spLocks noChangeArrowheads="1"/>
          </p:cNvSpPr>
          <p:nvPr/>
        </p:nvSpPr>
        <p:spPr bwMode="auto">
          <a:xfrm>
            <a:off x="628650" y="4953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230415" name="Text Box 15"/>
          <p:cNvSpPr txBox="1">
            <a:spLocks noChangeArrowheads="1"/>
          </p:cNvSpPr>
          <p:nvPr/>
        </p:nvSpPr>
        <p:spPr bwMode="auto">
          <a:xfrm>
            <a:off x="609600" y="57340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230416" name="Rectangle 16"/>
          <p:cNvSpPr>
            <a:spLocks noChangeArrowheads="1"/>
          </p:cNvSpPr>
          <p:nvPr/>
        </p:nvSpPr>
        <p:spPr bwMode="auto">
          <a:xfrm>
            <a:off x="1676400" y="5105400"/>
            <a:ext cx="1219200" cy="838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17" name="Rectangle 17"/>
          <p:cNvSpPr>
            <a:spLocks noChangeArrowheads="1"/>
          </p:cNvSpPr>
          <p:nvPr/>
        </p:nvSpPr>
        <p:spPr bwMode="auto">
          <a:xfrm>
            <a:off x="3429000" y="4114800"/>
            <a:ext cx="1219200" cy="18288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18" name="Rectangle 18"/>
          <p:cNvSpPr>
            <a:spLocks noChangeArrowheads="1"/>
          </p:cNvSpPr>
          <p:nvPr/>
        </p:nvSpPr>
        <p:spPr bwMode="auto">
          <a:xfrm>
            <a:off x="5143500" y="3124200"/>
            <a:ext cx="1219200" cy="28194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19" name="Rectangle 19"/>
          <p:cNvSpPr>
            <a:spLocks noChangeArrowheads="1"/>
          </p:cNvSpPr>
          <p:nvPr/>
        </p:nvSpPr>
        <p:spPr bwMode="auto">
          <a:xfrm>
            <a:off x="6781800" y="2209800"/>
            <a:ext cx="1219200" cy="37338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0420" name="Text Box 20"/>
          <p:cNvSpPr txBox="1">
            <a:spLocks noChangeArrowheads="1"/>
          </p:cNvSpPr>
          <p:nvPr/>
        </p:nvSpPr>
        <p:spPr bwMode="auto">
          <a:xfrm>
            <a:off x="1600200" y="510540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30421" name="Text Box 21"/>
          <p:cNvSpPr txBox="1">
            <a:spLocks noChangeArrowheads="1"/>
          </p:cNvSpPr>
          <p:nvPr/>
        </p:nvSpPr>
        <p:spPr bwMode="auto">
          <a:xfrm>
            <a:off x="3352800" y="4152900"/>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30422" name="Text Box 22"/>
          <p:cNvSpPr txBox="1">
            <a:spLocks noChangeArrowheads="1"/>
          </p:cNvSpPr>
          <p:nvPr/>
        </p:nvSpPr>
        <p:spPr bwMode="auto">
          <a:xfrm>
            <a:off x="5067300" y="3124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30423" name="Text Box 23"/>
          <p:cNvSpPr txBox="1">
            <a:spLocks noChangeArrowheads="1"/>
          </p:cNvSpPr>
          <p:nvPr/>
        </p:nvSpPr>
        <p:spPr bwMode="auto">
          <a:xfrm>
            <a:off x="6629400" y="22098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30424" name="Text Box 24"/>
          <p:cNvSpPr txBox="1">
            <a:spLocks noChangeArrowheads="1"/>
          </p:cNvSpPr>
          <p:nvPr/>
        </p:nvSpPr>
        <p:spPr bwMode="auto">
          <a:xfrm>
            <a:off x="1524000" y="453390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9.9%</a:t>
            </a:r>
            <a:b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b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(48 hours)</a:t>
            </a:r>
          </a:p>
        </p:txBody>
      </p:sp>
      <p:sp>
        <p:nvSpPr>
          <p:cNvPr id="230425" name="Text Box 25"/>
          <p:cNvSpPr txBox="1">
            <a:spLocks noChangeArrowheads="1"/>
          </p:cNvSpPr>
          <p:nvPr/>
        </p:nvSpPr>
        <p:spPr bwMode="auto">
          <a:xfrm>
            <a:off x="3276600" y="3505200"/>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21.7%</a:t>
            </a:r>
            <a:b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b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(48 hours)</a:t>
            </a:r>
          </a:p>
        </p:txBody>
      </p:sp>
      <p:sp>
        <p:nvSpPr>
          <p:cNvPr id="230426" name="Text Box 26"/>
          <p:cNvSpPr txBox="1">
            <a:spLocks noChangeArrowheads="1"/>
          </p:cNvSpPr>
          <p:nvPr/>
        </p:nvSpPr>
        <p:spPr bwMode="auto">
          <a:xfrm>
            <a:off x="4857750" y="2609850"/>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34.1%</a:t>
            </a:r>
            <a:b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b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(52 hours)</a:t>
            </a:r>
          </a:p>
        </p:txBody>
      </p:sp>
      <p:sp>
        <p:nvSpPr>
          <p:cNvPr id="230427" name="Text Box 27"/>
          <p:cNvSpPr txBox="1">
            <a:spLocks noChangeArrowheads="1"/>
          </p:cNvSpPr>
          <p:nvPr/>
        </p:nvSpPr>
        <p:spPr bwMode="auto">
          <a:xfrm>
            <a:off x="6343650" y="188595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45.6% (60 hours)</a:t>
            </a:r>
          </a:p>
        </p:txBody>
      </p:sp>
      <p:sp>
        <p:nvSpPr>
          <p:cNvPr id="230428" name="Text Box 28"/>
          <p:cNvSpPr txBox="1">
            <a:spLocks noChangeArrowheads="1"/>
          </p:cNvSpPr>
          <p:nvPr/>
        </p:nvSpPr>
        <p:spPr bwMode="auto">
          <a:xfrm rot="16200000">
            <a:off x="-895350" y="370205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Percentage Volunteering</a:t>
            </a:r>
          </a:p>
        </p:txBody>
      </p:sp>
    </p:spTree>
    <p:extLst>
      <p:ext uri="{BB962C8B-B14F-4D97-AF65-F5344CB8AC3E}">
        <p14:creationId xmlns:p14="http://schemas.microsoft.com/office/powerpoint/2010/main" val="1918865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30416"/>
                                        </p:tgtEl>
                                        <p:attrNameLst>
                                          <p:attrName>style.visibility</p:attrName>
                                        </p:attrNameLst>
                                      </p:cBhvr>
                                      <p:to>
                                        <p:strVal val="visible"/>
                                      </p:to>
                                    </p:set>
                                    <p:animEffect transition="in" filter="wipe(down)">
                                      <p:cBhvr>
                                        <p:cTn id="7" dur="500"/>
                                        <p:tgtEl>
                                          <p:spTgt spid="23041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042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0424"/>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230417"/>
                                        </p:tgtEl>
                                        <p:attrNameLst>
                                          <p:attrName>style.visibility</p:attrName>
                                        </p:attrNameLst>
                                      </p:cBhvr>
                                      <p:to>
                                        <p:strVal val="visible"/>
                                      </p:to>
                                    </p:set>
                                    <p:animEffect transition="in" filter="wipe(down)">
                                      <p:cBhvr>
                                        <p:cTn id="17" dur="500"/>
                                        <p:tgtEl>
                                          <p:spTgt spid="23041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30421"/>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30425"/>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nodeType="afterEffect">
                                  <p:stCondLst>
                                    <p:cond delay="0"/>
                                  </p:stCondLst>
                                  <p:childTnLst>
                                    <p:set>
                                      <p:cBhvr>
                                        <p:cTn id="26" dur="1" fill="hold">
                                          <p:stCondLst>
                                            <p:cond delay="0"/>
                                          </p:stCondLst>
                                        </p:cTn>
                                        <p:tgtEl>
                                          <p:spTgt spid="230418"/>
                                        </p:tgtEl>
                                        <p:attrNameLst>
                                          <p:attrName>style.visibility</p:attrName>
                                        </p:attrNameLst>
                                      </p:cBhvr>
                                      <p:to>
                                        <p:strVal val="visible"/>
                                      </p:to>
                                    </p:set>
                                    <p:animEffect transition="in" filter="wipe(down)">
                                      <p:cBhvr>
                                        <p:cTn id="27" dur="500"/>
                                        <p:tgtEl>
                                          <p:spTgt spid="230418"/>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30422"/>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30426"/>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230419"/>
                                        </p:tgtEl>
                                        <p:attrNameLst>
                                          <p:attrName>style.visibility</p:attrName>
                                        </p:attrNameLst>
                                      </p:cBhvr>
                                      <p:to>
                                        <p:strVal val="visible"/>
                                      </p:to>
                                    </p:set>
                                    <p:animEffect transition="in" filter="wipe(down)">
                                      <p:cBhvr>
                                        <p:cTn id="37" dur="500"/>
                                        <p:tgtEl>
                                          <p:spTgt spid="230419"/>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0423"/>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30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20" grpId="0"/>
      <p:bldP spid="230421" grpId="0"/>
      <p:bldP spid="230422" grpId="0"/>
      <p:bldP spid="230423" grpId="0"/>
      <p:bldP spid="230424" grpId="0"/>
      <p:bldP spid="230425" grpId="0"/>
      <p:bldP spid="230426" grpId="0"/>
      <p:bldP spid="23042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4305300" y="769938"/>
            <a:ext cx="5143500" cy="81915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blood donation by </a:t>
            </a:r>
            <a:b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br>
            <a: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education level</a:t>
            </a:r>
            <a:b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br>
            <a:endParaRPr kumimoji="0" lang="en-US" altLang="en-US" sz="2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endParaRPr>
          </a:p>
        </p:txBody>
      </p:sp>
      <p:sp>
        <p:nvSpPr>
          <p:cNvPr id="232451" name="Text Box 3"/>
          <p:cNvSpPr txBox="1">
            <a:spLocks noChangeArrowheads="1"/>
          </p:cNvSpPr>
          <p:nvPr/>
        </p:nvSpPr>
        <p:spPr bwMode="auto">
          <a:xfrm>
            <a:off x="304800" y="6248400"/>
            <a:ext cx="85344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rPr>
              <a:t>Source:  DBD Worldwide. DBD Lifestyle Survey.  Chicago. </a:t>
            </a:r>
            <a:r>
              <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hlinkClick r:id="rId3"/>
              </a:rPr>
              <a:t>www.bowlingalone.com</a:t>
            </a:r>
            <a:r>
              <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endParaRPr>
          </a:p>
        </p:txBody>
      </p:sp>
      <p:sp>
        <p:nvSpPr>
          <p:cNvPr id="232452" name="Rectangle 4"/>
          <p:cNvSpPr>
            <a:spLocks noChangeArrowheads="1"/>
          </p:cNvSpPr>
          <p:nvPr/>
        </p:nvSpPr>
        <p:spPr bwMode="auto">
          <a:xfrm>
            <a:off x="1257300" y="20193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53" name="Line 5"/>
          <p:cNvSpPr>
            <a:spLocks noChangeShapeType="1"/>
          </p:cNvSpPr>
          <p:nvPr/>
        </p:nvSpPr>
        <p:spPr bwMode="auto">
          <a:xfrm>
            <a:off x="1257300" y="2800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54" name="Line 6"/>
          <p:cNvSpPr>
            <a:spLocks noChangeShapeType="1"/>
          </p:cNvSpPr>
          <p:nvPr/>
        </p:nvSpPr>
        <p:spPr bwMode="auto">
          <a:xfrm>
            <a:off x="1257300" y="3562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55" name="Line 7"/>
          <p:cNvSpPr>
            <a:spLocks noChangeShapeType="1"/>
          </p:cNvSpPr>
          <p:nvPr/>
        </p:nvSpPr>
        <p:spPr bwMode="auto">
          <a:xfrm>
            <a:off x="1238250" y="44005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56" name="Line 8"/>
          <p:cNvSpPr>
            <a:spLocks noChangeShapeType="1"/>
          </p:cNvSpPr>
          <p:nvPr/>
        </p:nvSpPr>
        <p:spPr bwMode="auto">
          <a:xfrm>
            <a:off x="1238250" y="52197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57" name="Text Box 9"/>
          <p:cNvSpPr txBox="1">
            <a:spLocks noChangeArrowheads="1"/>
          </p:cNvSpPr>
          <p:nvPr/>
        </p:nvSpPr>
        <p:spPr bwMode="auto">
          <a:xfrm>
            <a:off x="628650" y="26289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232458" name="Text Box 10"/>
          <p:cNvSpPr txBox="1">
            <a:spLocks noChangeArrowheads="1"/>
          </p:cNvSpPr>
          <p:nvPr/>
        </p:nvSpPr>
        <p:spPr bwMode="auto">
          <a:xfrm>
            <a:off x="590550" y="34099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a:t>
            </a:r>
          </a:p>
        </p:txBody>
      </p:sp>
      <p:sp>
        <p:nvSpPr>
          <p:cNvPr id="232459" name="Text Box 11"/>
          <p:cNvSpPr txBox="1">
            <a:spLocks noChangeArrowheads="1"/>
          </p:cNvSpPr>
          <p:nvPr/>
        </p:nvSpPr>
        <p:spPr bwMode="auto">
          <a:xfrm>
            <a:off x="609600" y="42291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232460" name="Text Box 12"/>
          <p:cNvSpPr txBox="1">
            <a:spLocks noChangeArrowheads="1"/>
          </p:cNvSpPr>
          <p:nvPr/>
        </p:nvSpPr>
        <p:spPr bwMode="auto">
          <a:xfrm>
            <a:off x="590550" y="50673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a:t>
            </a:r>
          </a:p>
        </p:txBody>
      </p:sp>
      <p:sp>
        <p:nvSpPr>
          <p:cNvPr id="232461" name="Text Box 13"/>
          <p:cNvSpPr txBox="1">
            <a:spLocks noChangeArrowheads="1"/>
          </p:cNvSpPr>
          <p:nvPr/>
        </p:nvSpPr>
        <p:spPr bwMode="auto">
          <a:xfrm>
            <a:off x="571500" y="58483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232462" name="Rectangle 14"/>
          <p:cNvSpPr>
            <a:spLocks noChangeArrowheads="1"/>
          </p:cNvSpPr>
          <p:nvPr/>
        </p:nvSpPr>
        <p:spPr bwMode="auto">
          <a:xfrm>
            <a:off x="1638300" y="4991100"/>
            <a:ext cx="1219200" cy="10668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63" name="Rectangle 15"/>
          <p:cNvSpPr>
            <a:spLocks noChangeArrowheads="1"/>
          </p:cNvSpPr>
          <p:nvPr/>
        </p:nvSpPr>
        <p:spPr bwMode="auto">
          <a:xfrm>
            <a:off x="3390900" y="4152900"/>
            <a:ext cx="1219200" cy="19050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64" name="Rectangle 16"/>
          <p:cNvSpPr>
            <a:spLocks noChangeArrowheads="1"/>
          </p:cNvSpPr>
          <p:nvPr/>
        </p:nvSpPr>
        <p:spPr bwMode="auto">
          <a:xfrm>
            <a:off x="5105400" y="3771900"/>
            <a:ext cx="1219200" cy="22860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65" name="Rectangle 17"/>
          <p:cNvSpPr>
            <a:spLocks noChangeArrowheads="1"/>
          </p:cNvSpPr>
          <p:nvPr/>
        </p:nvSpPr>
        <p:spPr bwMode="auto">
          <a:xfrm>
            <a:off x="6743700" y="3162300"/>
            <a:ext cx="1219200" cy="28956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66" name="Text Box 18"/>
          <p:cNvSpPr txBox="1">
            <a:spLocks noChangeArrowheads="1"/>
          </p:cNvSpPr>
          <p:nvPr/>
        </p:nvSpPr>
        <p:spPr bwMode="auto">
          <a:xfrm>
            <a:off x="1562100" y="506730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32467" name="Text Box 19"/>
          <p:cNvSpPr txBox="1">
            <a:spLocks noChangeArrowheads="1"/>
          </p:cNvSpPr>
          <p:nvPr/>
        </p:nvSpPr>
        <p:spPr bwMode="auto">
          <a:xfrm>
            <a:off x="3314700" y="4210050"/>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32468" name="Text Box 20"/>
          <p:cNvSpPr txBox="1">
            <a:spLocks noChangeArrowheads="1"/>
          </p:cNvSpPr>
          <p:nvPr/>
        </p:nvSpPr>
        <p:spPr bwMode="auto">
          <a:xfrm>
            <a:off x="5029200" y="38481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32469" name="Text Box 21"/>
          <p:cNvSpPr txBox="1">
            <a:spLocks noChangeArrowheads="1"/>
          </p:cNvSpPr>
          <p:nvPr/>
        </p:nvSpPr>
        <p:spPr bwMode="auto">
          <a:xfrm>
            <a:off x="6619875" y="32385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32470" name="Text Box 22"/>
          <p:cNvSpPr txBox="1">
            <a:spLocks noChangeArrowheads="1"/>
          </p:cNvSpPr>
          <p:nvPr/>
        </p:nvSpPr>
        <p:spPr bwMode="auto">
          <a:xfrm>
            <a:off x="1943100" y="46101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6%</a:t>
            </a:r>
          </a:p>
        </p:txBody>
      </p:sp>
      <p:sp>
        <p:nvSpPr>
          <p:cNvPr id="232471" name="Text Box 23"/>
          <p:cNvSpPr txBox="1">
            <a:spLocks noChangeArrowheads="1"/>
          </p:cNvSpPr>
          <p:nvPr/>
        </p:nvSpPr>
        <p:spPr bwMode="auto">
          <a:xfrm>
            <a:off x="3695700" y="37719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11%</a:t>
            </a:r>
          </a:p>
        </p:txBody>
      </p:sp>
      <p:sp>
        <p:nvSpPr>
          <p:cNvPr id="232472" name="Text Box 24"/>
          <p:cNvSpPr txBox="1">
            <a:spLocks noChangeArrowheads="1"/>
          </p:cNvSpPr>
          <p:nvPr/>
        </p:nvSpPr>
        <p:spPr bwMode="auto">
          <a:xfrm>
            <a:off x="5372100" y="33147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13%</a:t>
            </a:r>
          </a:p>
        </p:txBody>
      </p:sp>
      <p:sp>
        <p:nvSpPr>
          <p:cNvPr id="232473" name="Text Box 25"/>
          <p:cNvSpPr txBox="1">
            <a:spLocks noChangeArrowheads="1"/>
          </p:cNvSpPr>
          <p:nvPr/>
        </p:nvSpPr>
        <p:spPr bwMode="auto">
          <a:xfrm>
            <a:off x="7048500" y="27813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17%</a:t>
            </a:r>
          </a:p>
        </p:txBody>
      </p:sp>
      <p:sp>
        <p:nvSpPr>
          <p:cNvPr id="232474" name="Text Box 26"/>
          <p:cNvSpPr txBox="1">
            <a:spLocks noChangeArrowheads="1"/>
          </p:cNvSpPr>
          <p:nvPr/>
        </p:nvSpPr>
        <p:spPr bwMode="auto">
          <a:xfrm rot="16200000">
            <a:off x="-965993" y="3847306"/>
            <a:ext cx="2819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Percentage Donating Blood</a:t>
            </a:r>
          </a:p>
        </p:txBody>
      </p:sp>
      <p:sp>
        <p:nvSpPr>
          <p:cNvPr id="232475" name="Text Box 27"/>
          <p:cNvSpPr txBox="1">
            <a:spLocks noChangeArrowheads="1"/>
          </p:cNvSpPr>
          <p:nvPr/>
        </p:nvSpPr>
        <p:spPr bwMode="auto">
          <a:xfrm>
            <a:off x="2000250" y="2076450"/>
            <a:ext cx="55245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smtClean="0">
                <a:ln>
                  <a:noFill/>
                </a:ln>
                <a:solidFill>
                  <a:srgbClr val="008000"/>
                </a:solidFill>
                <a:effectLst/>
                <a:uLnTx/>
                <a:uFillTx/>
                <a:latin typeface="Arial" panose="020B0604020202020204" pitchFamily="34" charset="0"/>
                <a:ea typeface="+mn-ea"/>
                <a:cs typeface="+mn-cs"/>
              </a:rPr>
              <a:t>percentage who donate regularly</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2476" name="Text Box 28">
            <a:hlinkClick r:id="rId4" action="ppaction://hlinksldjump"/>
          </p:cNvPr>
          <p:cNvSpPr txBox="1">
            <a:spLocks noChangeArrowheads="1"/>
          </p:cNvSpPr>
          <p:nvPr/>
        </p:nvSpPr>
        <p:spPr bwMode="auto">
          <a:xfrm>
            <a:off x="4679950" y="52388"/>
            <a:ext cx="446405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civic involvement</a:t>
            </a:r>
          </a:p>
        </p:txBody>
      </p:sp>
    </p:spTree>
    <p:extLst>
      <p:ext uri="{BB962C8B-B14F-4D97-AF65-F5344CB8AC3E}">
        <p14:creationId xmlns:p14="http://schemas.microsoft.com/office/powerpoint/2010/main" val="41925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32462"/>
                                        </p:tgtEl>
                                        <p:attrNameLst>
                                          <p:attrName>style.visibility</p:attrName>
                                        </p:attrNameLst>
                                      </p:cBhvr>
                                      <p:to>
                                        <p:strVal val="visible"/>
                                      </p:to>
                                    </p:set>
                                    <p:animEffect transition="in" filter="wipe(down)">
                                      <p:cBhvr>
                                        <p:cTn id="7" dur="500"/>
                                        <p:tgtEl>
                                          <p:spTgt spid="23246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2466"/>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2470"/>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232463"/>
                                        </p:tgtEl>
                                        <p:attrNameLst>
                                          <p:attrName>style.visibility</p:attrName>
                                        </p:attrNameLst>
                                      </p:cBhvr>
                                      <p:to>
                                        <p:strVal val="visible"/>
                                      </p:to>
                                    </p:set>
                                    <p:animEffect transition="in" filter="wipe(down)">
                                      <p:cBhvr>
                                        <p:cTn id="17" dur="500"/>
                                        <p:tgtEl>
                                          <p:spTgt spid="232463"/>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32467"/>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32471"/>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nodeType="afterEffect">
                                  <p:stCondLst>
                                    <p:cond delay="0"/>
                                  </p:stCondLst>
                                  <p:childTnLst>
                                    <p:set>
                                      <p:cBhvr>
                                        <p:cTn id="26" dur="1" fill="hold">
                                          <p:stCondLst>
                                            <p:cond delay="0"/>
                                          </p:stCondLst>
                                        </p:cTn>
                                        <p:tgtEl>
                                          <p:spTgt spid="232464"/>
                                        </p:tgtEl>
                                        <p:attrNameLst>
                                          <p:attrName>style.visibility</p:attrName>
                                        </p:attrNameLst>
                                      </p:cBhvr>
                                      <p:to>
                                        <p:strVal val="visible"/>
                                      </p:to>
                                    </p:set>
                                    <p:animEffect transition="in" filter="wipe(down)">
                                      <p:cBhvr>
                                        <p:cTn id="27" dur="500"/>
                                        <p:tgtEl>
                                          <p:spTgt spid="232464"/>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32468"/>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32472"/>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232465"/>
                                        </p:tgtEl>
                                        <p:attrNameLst>
                                          <p:attrName>style.visibility</p:attrName>
                                        </p:attrNameLst>
                                      </p:cBhvr>
                                      <p:to>
                                        <p:strVal val="visible"/>
                                      </p:to>
                                    </p:set>
                                    <p:animEffect transition="in" filter="wipe(down)">
                                      <p:cBhvr>
                                        <p:cTn id="37" dur="500"/>
                                        <p:tgtEl>
                                          <p:spTgt spid="232465"/>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2469"/>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32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6" grpId="0"/>
      <p:bldP spid="232467" grpId="0"/>
      <p:bldP spid="232468" grpId="0"/>
      <p:bldP spid="232469" grpId="0"/>
      <p:bldP spid="232470" grpId="0"/>
      <p:bldP spid="232471" grpId="0"/>
      <p:bldP spid="232472" grpId="0"/>
      <p:bldP spid="23247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4305300" y="750888"/>
            <a:ext cx="5143500" cy="81915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participation assistance programs</a:t>
            </a:r>
          </a:p>
        </p:txBody>
      </p:sp>
      <p:sp>
        <p:nvSpPr>
          <p:cNvPr id="234499" name="Rectangle 3"/>
          <p:cNvSpPr>
            <a:spLocks noChangeArrowheads="1"/>
          </p:cNvSpPr>
          <p:nvPr/>
        </p:nvSpPr>
        <p:spPr bwMode="auto">
          <a:xfrm>
            <a:off x="1790700" y="2133600"/>
            <a:ext cx="5981700" cy="3705225"/>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4500" name="Text Box 4"/>
          <p:cNvSpPr txBox="1">
            <a:spLocks noChangeArrowheads="1"/>
          </p:cNvSpPr>
          <p:nvPr/>
        </p:nvSpPr>
        <p:spPr bwMode="auto">
          <a:xfrm>
            <a:off x="457200" y="6477000"/>
            <a:ext cx="8686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rPr>
              <a:t>Source: Postsecondary Education Opportunity,</a:t>
            </a:r>
          </a:p>
        </p:txBody>
      </p:sp>
      <p:sp>
        <p:nvSpPr>
          <p:cNvPr id="234501" name="Rectangle 5"/>
          <p:cNvSpPr>
            <a:spLocks noChangeArrowheads="1"/>
          </p:cNvSpPr>
          <p:nvPr/>
        </p:nvSpPr>
        <p:spPr bwMode="auto">
          <a:xfrm>
            <a:off x="2476500" y="2714625"/>
            <a:ext cx="1219200" cy="3124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4502" name="Rectangle 6"/>
          <p:cNvSpPr>
            <a:spLocks noChangeArrowheads="1"/>
          </p:cNvSpPr>
          <p:nvPr/>
        </p:nvSpPr>
        <p:spPr bwMode="auto">
          <a:xfrm>
            <a:off x="4229100" y="4267200"/>
            <a:ext cx="1219200" cy="1571625"/>
          </a:xfrm>
          <a:prstGeom prst="rect">
            <a:avLst/>
          </a:prstGeom>
          <a:solidFill>
            <a:srgbClr val="990000"/>
          </a:solidFill>
          <a:ln>
            <a:noFill/>
          </a:ln>
          <a:effectLst/>
          <a:extLst>
            <a:ext uri="{91240B29-F687-4F45-9708-019B960494DF}">
              <a14:hiddenLine xmlns:a14="http://schemas.microsoft.com/office/drawing/2010/main" w="5715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4503" name="Rectangle 7"/>
          <p:cNvSpPr>
            <a:spLocks noChangeArrowheads="1"/>
          </p:cNvSpPr>
          <p:nvPr/>
        </p:nvSpPr>
        <p:spPr bwMode="auto">
          <a:xfrm>
            <a:off x="5943600" y="5029200"/>
            <a:ext cx="1219200" cy="809625"/>
          </a:xfrm>
          <a:prstGeom prst="rect">
            <a:avLst/>
          </a:prstGeom>
          <a:gradFill rotWithShape="1">
            <a:gsLst>
              <a:gs pos="0">
                <a:srgbClr val="008000"/>
              </a:gs>
              <a:gs pos="100000">
                <a:srgbClr val="003399"/>
              </a:gs>
            </a:gsLst>
            <a:lin ang="5400000" scaled="1"/>
          </a:gra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4504" name="Text Box 8"/>
          <p:cNvSpPr txBox="1">
            <a:spLocks noChangeArrowheads="1"/>
          </p:cNvSpPr>
          <p:nvPr/>
        </p:nvSpPr>
        <p:spPr bwMode="auto">
          <a:xfrm>
            <a:off x="2400300" y="2714625"/>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34505" name="Text Box 9"/>
          <p:cNvSpPr txBox="1">
            <a:spLocks noChangeArrowheads="1"/>
          </p:cNvSpPr>
          <p:nvPr/>
        </p:nvSpPr>
        <p:spPr bwMode="auto">
          <a:xfrm>
            <a:off x="4171950" y="4267200"/>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34506" name="Text Box 10"/>
          <p:cNvSpPr txBox="1">
            <a:spLocks noChangeArrowheads="1"/>
          </p:cNvSpPr>
          <p:nvPr/>
        </p:nvSpPr>
        <p:spPr bwMode="auto">
          <a:xfrm>
            <a:off x="5867400" y="5033963"/>
            <a:ext cx="13716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b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br>
            <a:r>
              <a:rPr kumimoji="0" lang="en-US" altLang="en-US" sz="12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&amp; Bachelor’s Degree or More</a:t>
            </a:r>
          </a:p>
        </p:txBody>
      </p:sp>
      <p:sp>
        <p:nvSpPr>
          <p:cNvPr id="234507" name="Text Box 11"/>
          <p:cNvSpPr txBox="1">
            <a:spLocks noChangeArrowheads="1"/>
          </p:cNvSpPr>
          <p:nvPr/>
        </p:nvSpPr>
        <p:spPr bwMode="auto">
          <a:xfrm>
            <a:off x="2514600" y="2424113"/>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24.3%</a:t>
            </a:r>
          </a:p>
        </p:txBody>
      </p:sp>
      <p:sp>
        <p:nvSpPr>
          <p:cNvPr id="234508" name="Text Box 12"/>
          <p:cNvSpPr txBox="1">
            <a:spLocks noChangeArrowheads="1"/>
          </p:cNvSpPr>
          <p:nvPr/>
        </p:nvSpPr>
        <p:spPr bwMode="auto">
          <a:xfrm>
            <a:off x="4233863" y="3910013"/>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10.2%</a:t>
            </a:r>
          </a:p>
        </p:txBody>
      </p:sp>
      <p:sp>
        <p:nvSpPr>
          <p:cNvPr id="234509" name="Text Box 13"/>
          <p:cNvSpPr txBox="1">
            <a:spLocks noChangeArrowheads="1"/>
          </p:cNvSpPr>
          <p:nvPr/>
        </p:nvSpPr>
        <p:spPr bwMode="auto">
          <a:xfrm>
            <a:off x="6000750" y="4738688"/>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4.6%</a:t>
            </a:r>
          </a:p>
        </p:txBody>
      </p:sp>
      <p:sp>
        <p:nvSpPr>
          <p:cNvPr id="234510" name="Rectangle 14"/>
          <p:cNvSpPr>
            <a:spLocks noChangeArrowheads="1"/>
          </p:cNvSpPr>
          <p:nvPr/>
        </p:nvSpPr>
        <p:spPr bwMode="auto">
          <a:xfrm>
            <a:off x="500063" y="581025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Ever Participated in Assistance Programs</a:t>
            </a:r>
          </a:p>
        </p:txBody>
      </p:sp>
      <p:sp>
        <p:nvSpPr>
          <p:cNvPr id="234511" name="Text Box 15"/>
          <p:cNvSpPr txBox="1">
            <a:spLocks noChangeArrowheads="1"/>
          </p:cNvSpPr>
          <p:nvPr/>
        </p:nvSpPr>
        <p:spPr bwMode="auto">
          <a:xfrm>
            <a:off x="2000250" y="2076450"/>
            <a:ext cx="55245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smtClean="0">
                <a:ln>
                  <a:noFill/>
                </a:ln>
                <a:solidFill>
                  <a:srgbClr val="008000"/>
                </a:solidFill>
                <a:effectLst/>
                <a:uLnTx/>
                <a:uFillTx/>
                <a:latin typeface="Arial" panose="020B0604020202020204" pitchFamily="34" charset="0"/>
                <a:ea typeface="+mn-ea"/>
                <a:cs typeface="+mn-cs"/>
              </a:rPr>
              <a:t>education level</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4512" name="Text Box 16">
            <a:hlinkClick r:id="rId3" action="ppaction://hlinksldjump"/>
          </p:cNvPr>
          <p:cNvSpPr txBox="1">
            <a:spLocks noChangeArrowheads="1"/>
          </p:cNvSpPr>
          <p:nvPr/>
        </p:nvSpPr>
        <p:spPr bwMode="auto">
          <a:xfrm>
            <a:off x="4679950" y="-61913"/>
            <a:ext cx="4464050" cy="9144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government</a:t>
            </a:r>
          </a:p>
        </p:txBody>
      </p:sp>
    </p:spTree>
    <p:extLst>
      <p:ext uri="{BB962C8B-B14F-4D97-AF65-F5344CB8AC3E}">
        <p14:creationId xmlns:p14="http://schemas.microsoft.com/office/powerpoint/2010/main" val="1391362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34501"/>
                                        </p:tgtEl>
                                        <p:attrNameLst>
                                          <p:attrName>style.visibility</p:attrName>
                                        </p:attrNameLst>
                                      </p:cBhvr>
                                      <p:to>
                                        <p:strVal val="visible"/>
                                      </p:to>
                                    </p:set>
                                    <p:animEffect transition="in" filter="wipe(down)">
                                      <p:cBhvr>
                                        <p:cTn id="7" dur="500"/>
                                        <p:tgtEl>
                                          <p:spTgt spid="23450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450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4507"/>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234502"/>
                                        </p:tgtEl>
                                        <p:attrNameLst>
                                          <p:attrName>style.visibility</p:attrName>
                                        </p:attrNameLst>
                                      </p:cBhvr>
                                      <p:to>
                                        <p:strVal val="visible"/>
                                      </p:to>
                                    </p:set>
                                    <p:animEffect transition="in" filter="wipe(down)">
                                      <p:cBhvr>
                                        <p:cTn id="16" dur="500"/>
                                        <p:tgtEl>
                                          <p:spTgt spid="234502"/>
                                        </p:tgtEl>
                                      </p:cBhvr>
                                    </p:animEffect>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34505"/>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4508"/>
                                        </p:tgtEl>
                                        <p:attrNameLst>
                                          <p:attrName>style.visibility</p:attrName>
                                        </p:attrNameLst>
                                      </p:cBhvr>
                                      <p:to>
                                        <p:strVal val="visible"/>
                                      </p:to>
                                    </p:set>
                                  </p:childTnLst>
                                </p:cTn>
                              </p:par>
                              <p:par>
                                <p:cTn id="23" presetID="22" presetClass="entr" presetSubtype="4" fill="hold" nodeType="withEffect">
                                  <p:stCondLst>
                                    <p:cond delay="0"/>
                                  </p:stCondLst>
                                  <p:childTnLst>
                                    <p:set>
                                      <p:cBhvr>
                                        <p:cTn id="24" dur="1" fill="hold">
                                          <p:stCondLst>
                                            <p:cond delay="0"/>
                                          </p:stCondLst>
                                        </p:cTn>
                                        <p:tgtEl>
                                          <p:spTgt spid="234503"/>
                                        </p:tgtEl>
                                        <p:attrNameLst>
                                          <p:attrName>style.visibility</p:attrName>
                                        </p:attrNameLst>
                                      </p:cBhvr>
                                      <p:to>
                                        <p:strVal val="visible"/>
                                      </p:to>
                                    </p:set>
                                    <p:animEffect transition="in" filter="wipe(down)">
                                      <p:cBhvr>
                                        <p:cTn id="25" dur="500"/>
                                        <p:tgtEl>
                                          <p:spTgt spid="234503"/>
                                        </p:tgtEl>
                                      </p:cBhvr>
                                    </p:animEffec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23450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234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4" grpId="0"/>
      <p:bldP spid="234505" grpId="0"/>
      <p:bldP spid="234506" grpId="0"/>
      <p:bldP spid="234507" grpId="0"/>
      <p:bldP spid="234508" grpId="0"/>
      <p:bldP spid="234509"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36546" name="Text Box 2">
            <a:hlinkClick r:id="rId3" action="ppaction://hlinksldjump"/>
          </p:cNvPr>
          <p:cNvSpPr txBox="1">
            <a:spLocks noChangeArrowheads="1"/>
          </p:cNvSpPr>
          <p:nvPr/>
        </p:nvSpPr>
        <p:spPr bwMode="auto">
          <a:xfrm>
            <a:off x="4679950" y="-61913"/>
            <a:ext cx="4464050" cy="100647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government</a:t>
            </a:r>
          </a:p>
        </p:txBody>
      </p:sp>
      <p:sp>
        <p:nvSpPr>
          <p:cNvPr id="236547" name="Text Box 3"/>
          <p:cNvSpPr txBox="1">
            <a:spLocks noChangeArrowheads="1"/>
          </p:cNvSpPr>
          <p:nvPr/>
        </p:nvSpPr>
        <p:spPr bwMode="auto">
          <a:xfrm>
            <a:off x="4914900" y="762000"/>
            <a:ext cx="396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en-US" sz="2400" b="1"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incarceration rates by education levels</a:t>
            </a:r>
          </a:p>
        </p:txBody>
      </p:sp>
      <p:sp>
        <p:nvSpPr>
          <p:cNvPr id="236548" name="Rectangle 4"/>
          <p:cNvSpPr>
            <a:spLocks noChangeArrowheads="1"/>
          </p:cNvSpPr>
          <p:nvPr/>
        </p:nvSpPr>
        <p:spPr bwMode="auto">
          <a:xfrm>
            <a:off x="1428750" y="180975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49" name="Line 5"/>
          <p:cNvSpPr>
            <a:spLocks noChangeShapeType="1"/>
          </p:cNvSpPr>
          <p:nvPr/>
        </p:nvSpPr>
        <p:spPr bwMode="auto">
          <a:xfrm>
            <a:off x="1428750" y="25908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50" name="Line 6"/>
          <p:cNvSpPr>
            <a:spLocks noChangeShapeType="1"/>
          </p:cNvSpPr>
          <p:nvPr/>
        </p:nvSpPr>
        <p:spPr bwMode="auto">
          <a:xfrm>
            <a:off x="1428750" y="33528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51" name="Line 7"/>
          <p:cNvSpPr>
            <a:spLocks noChangeShapeType="1"/>
          </p:cNvSpPr>
          <p:nvPr/>
        </p:nvSpPr>
        <p:spPr bwMode="auto">
          <a:xfrm>
            <a:off x="1409700" y="4191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52" name="Line 8"/>
          <p:cNvSpPr>
            <a:spLocks noChangeShapeType="1"/>
          </p:cNvSpPr>
          <p:nvPr/>
        </p:nvSpPr>
        <p:spPr bwMode="auto">
          <a:xfrm>
            <a:off x="1409700" y="50101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53" name="Text Box 9"/>
          <p:cNvSpPr txBox="1">
            <a:spLocks noChangeArrowheads="1"/>
          </p:cNvSpPr>
          <p:nvPr/>
        </p:nvSpPr>
        <p:spPr bwMode="auto">
          <a:xfrm>
            <a:off x="819150" y="173355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2.5%</a:t>
            </a:r>
          </a:p>
        </p:txBody>
      </p:sp>
      <p:sp>
        <p:nvSpPr>
          <p:cNvPr id="236554" name="Text Box 10"/>
          <p:cNvSpPr txBox="1">
            <a:spLocks noChangeArrowheads="1"/>
          </p:cNvSpPr>
          <p:nvPr/>
        </p:nvSpPr>
        <p:spPr bwMode="auto">
          <a:xfrm>
            <a:off x="800100" y="24193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236555" name="Text Box 11"/>
          <p:cNvSpPr txBox="1">
            <a:spLocks noChangeArrowheads="1"/>
          </p:cNvSpPr>
          <p:nvPr/>
        </p:nvSpPr>
        <p:spPr bwMode="auto">
          <a:xfrm>
            <a:off x="762000" y="32004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a:t>
            </a:r>
          </a:p>
        </p:txBody>
      </p:sp>
      <p:sp>
        <p:nvSpPr>
          <p:cNvPr id="236556" name="Text Box 12"/>
          <p:cNvSpPr txBox="1">
            <a:spLocks noChangeArrowheads="1"/>
          </p:cNvSpPr>
          <p:nvPr/>
        </p:nvSpPr>
        <p:spPr bwMode="auto">
          <a:xfrm>
            <a:off x="781050" y="40195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236557" name="Text Box 13"/>
          <p:cNvSpPr txBox="1">
            <a:spLocks noChangeArrowheads="1"/>
          </p:cNvSpPr>
          <p:nvPr/>
        </p:nvSpPr>
        <p:spPr bwMode="auto">
          <a:xfrm>
            <a:off x="762000" y="48577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0.5%</a:t>
            </a:r>
          </a:p>
        </p:txBody>
      </p:sp>
      <p:sp>
        <p:nvSpPr>
          <p:cNvPr id="236558" name="Text Box 14"/>
          <p:cNvSpPr txBox="1">
            <a:spLocks noChangeArrowheads="1"/>
          </p:cNvSpPr>
          <p:nvPr/>
        </p:nvSpPr>
        <p:spPr bwMode="auto">
          <a:xfrm>
            <a:off x="742950" y="56388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0.0%</a:t>
            </a:r>
          </a:p>
        </p:txBody>
      </p:sp>
      <p:sp>
        <p:nvSpPr>
          <p:cNvPr id="236559" name="Rectangle 15"/>
          <p:cNvSpPr>
            <a:spLocks noChangeArrowheads="1"/>
          </p:cNvSpPr>
          <p:nvPr/>
        </p:nvSpPr>
        <p:spPr bwMode="auto">
          <a:xfrm>
            <a:off x="1809750" y="2724150"/>
            <a:ext cx="1219200" cy="3124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60" name="Rectangle 16"/>
          <p:cNvSpPr>
            <a:spLocks noChangeArrowheads="1"/>
          </p:cNvSpPr>
          <p:nvPr/>
        </p:nvSpPr>
        <p:spPr bwMode="auto">
          <a:xfrm>
            <a:off x="3562350" y="3943350"/>
            <a:ext cx="1219200" cy="1905000"/>
          </a:xfrm>
          <a:prstGeom prst="rect">
            <a:avLst/>
          </a:prstGeom>
          <a:solidFill>
            <a:srgbClr val="990000"/>
          </a:solidFill>
          <a:ln>
            <a:noFill/>
          </a:ln>
          <a:effectLst/>
          <a:extLst>
            <a:ext uri="{91240B29-F687-4F45-9708-019B960494DF}">
              <a14:hiddenLine xmlns:a14="http://schemas.microsoft.com/office/drawing/2010/main" w="5715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61" name="Rectangle 17"/>
          <p:cNvSpPr>
            <a:spLocks noChangeArrowheads="1"/>
          </p:cNvSpPr>
          <p:nvPr/>
        </p:nvSpPr>
        <p:spPr bwMode="auto">
          <a:xfrm>
            <a:off x="5276850" y="5314950"/>
            <a:ext cx="1219200" cy="5334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62" name="Rectangle 18"/>
          <p:cNvSpPr>
            <a:spLocks noChangeArrowheads="1"/>
          </p:cNvSpPr>
          <p:nvPr/>
        </p:nvSpPr>
        <p:spPr bwMode="auto">
          <a:xfrm>
            <a:off x="6915150" y="5543550"/>
            <a:ext cx="1219200" cy="3048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6563" name="Text Box 19"/>
          <p:cNvSpPr txBox="1">
            <a:spLocks noChangeArrowheads="1"/>
          </p:cNvSpPr>
          <p:nvPr/>
        </p:nvSpPr>
        <p:spPr bwMode="auto">
          <a:xfrm>
            <a:off x="1733550" y="272415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36564" name="Text Box 20"/>
          <p:cNvSpPr txBox="1">
            <a:spLocks noChangeArrowheads="1"/>
          </p:cNvSpPr>
          <p:nvPr/>
        </p:nvSpPr>
        <p:spPr bwMode="auto">
          <a:xfrm>
            <a:off x="3486150" y="4000500"/>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36565" name="Text Box 21"/>
          <p:cNvSpPr txBox="1">
            <a:spLocks noChangeArrowheads="1"/>
          </p:cNvSpPr>
          <p:nvPr/>
        </p:nvSpPr>
        <p:spPr bwMode="auto">
          <a:xfrm>
            <a:off x="5200650" y="53149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36566" name="Text Box 22"/>
          <p:cNvSpPr txBox="1">
            <a:spLocks noChangeArrowheads="1"/>
          </p:cNvSpPr>
          <p:nvPr/>
        </p:nvSpPr>
        <p:spPr bwMode="auto">
          <a:xfrm>
            <a:off x="6762750" y="554355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36567" name="Text Box 23"/>
          <p:cNvSpPr txBox="1">
            <a:spLocks noChangeArrowheads="1"/>
          </p:cNvSpPr>
          <p:nvPr/>
        </p:nvSpPr>
        <p:spPr bwMode="auto">
          <a:xfrm>
            <a:off x="2095500" y="22669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1.9%</a:t>
            </a:r>
          </a:p>
        </p:txBody>
      </p:sp>
      <p:sp>
        <p:nvSpPr>
          <p:cNvPr id="236568" name="Text Box 24"/>
          <p:cNvSpPr txBox="1">
            <a:spLocks noChangeArrowheads="1"/>
          </p:cNvSpPr>
          <p:nvPr/>
        </p:nvSpPr>
        <p:spPr bwMode="auto">
          <a:xfrm>
            <a:off x="3867150" y="35623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1.2%</a:t>
            </a:r>
          </a:p>
        </p:txBody>
      </p:sp>
      <p:sp>
        <p:nvSpPr>
          <p:cNvPr id="236569" name="Text Box 25"/>
          <p:cNvSpPr txBox="1">
            <a:spLocks noChangeArrowheads="1"/>
          </p:cNvSpPr>
          <p:nvPr/>
        </p:nvSpPr>
        <p:spPr bwMode="auto">
          <a:xfrm>
            <a:off x="5581650" y="5010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0.3%</a:t>
            </a:r>
          </a:p>
        </p:txBody>
      </p:sp>
      <p:sp>
        <p:nvSpPr>
          <p:cNvPr id="236570" name="Text Box 26"/>
          <p:cNvSpPr txBox="1">
            <a:spLocks noChangeArrowheads="1"/>
          </p:cNvSpPr>
          <p:nvPr/>
        </p:nvSpPr>
        <p:spPr bwMode="auto">
          <a:xfrm>
            <a:off x="7219950" y="52197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0.1%</a:t>
            </a:r>
          </a:p>
        </p:txBody>
      </p:sp>
      <p:sp>
        <p:nvSpPr>
          <p:cNvPr id="236571" name="Text Box 27"/>
          <p:cNvSpPr txBox="1">
            <a:spLocks noChangeArrowheads="1"/>
          </p:cNvSpPr>
          <p:nvPr/>
        </p:nvSpPr>
        <p:spPr bwMode="auto">
          <a:xfrm rot="16200000">
            <a:off x="-762000" y="36068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Percentage Incarcerated</a:t>
            </a:r>
          </a:p>
        </p:txBody>
      </p:sp>
      <p:sp>
        <p:nvSpPr>
          <p:cNvPr id="236572" name="Text Box 28"/>
          <p:cNvSpPr txBox="1">
            <a:spLocks noChangeArrowheads="1"/>
          </p:cNvSpPr>
          <p:nvPr/>
        </p:nvSpPr>
        <p:spPr bwMode="auto">
          <a:xfrm>
            <a:off x="1409700" y="6134100"/>
            <a:ext cx="7200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0" i="1" u="none" strike="noStrike" kern="1200" cap="none" spc="0" normalizeH="0" baseline="0" noProof="0" dirty="0" smtClean="0">
                <a:ln>
                  <a:noFill/>
                </a:ln>
                <a:solidFill>
                  <a:srgbClr val="FFFFCC"/>
                </a:solidFill>
                <a:effectLst/>
                <a:uLnTx/>
                <a:uFillTx/>
                <a:latin typeface="Times New Roman" panose="02020603050405020304" pitchFamily="18" charset="0"/>
                <a:ea typeface="+mn-ea"/>
                <a:cs typeface="+mn-cs"/>
              </a:rPr>
              <a:t>Source:  Harlow, C.W.  Education and Correctional Populations.  Bureau of Justice Statistics, Department of Justice.  NCJ195670.</a:t>
            </a:r>
          </a:p>
        </p:txBody>
      </p:sp>
    </p:spTree>
    <p:extLst>
      <p:ext uri="{BB962C8B-B14F-4D97-AF65-F5344CB8AC3E}">
        <p14:creationId xmlns:p14="http://schemas.microsoft.com/office/powerpoint/2010/main" val="4945503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36559"/>
                                        </p:tgtEl>
                                        <p:attrNameLst>
                                          <p:attrName>style.visibility</p:attrName>
                                        </p:attrNameLst>
                                      </p:cBhvr>
                                      <p:to>
                                        <p:strVal val="visible"/>
                                      </p:to>
                                    </p:set>
                                    <p:animEffect transition="in" filter="wipe(down)">
                                      <p:cBhvr>
                                        <p:cTn id="7" dur="500"/>
                                        <p:tgtEl>
                                          <p:spTgt spid="23655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6563"/>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6567"/>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236560"/>
                                        </p:tgtEl>
                                        <p:attrNameLst>
                                          <p:attrName>style.visibility</p:attrName>
                                        </p:attrNameLst>
                                      </p:cBhvr>
                                      <p:to>
                                        <p:strVal val="visible"/>
                                      </p:to>
                                    </p:set>
                                    <p:animEffect transition="in" filter="wipe(down)">
                                      <p:cBhvr>
                                        <p:cTn id="16" dur="500"/>
                                        <p:tgtEl>
                                          <p:spTgt spid="236560"/>
                                        </p:tgtEl>
                                      </p:cBhvr>
                                    </p:animEffect>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36564"/>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6568"/>
                                        </p:tgtEl>
                                        <p:attrNameLst>
                                          <p:attrName>style.visibility</p:attrName>
                                        </p:attrNameLst>
                                      </p:cBhvr>
                                      <p:to>
                                        <p:strVal val="visible"/>
                                      </p:to>
                                    </p:set>
                                  </p:childTnLst>
                                </p:cTn>
                              </p:par>
                              <p:par>
                                <p:cTn id="23" presetID="22" presetClass="entr" presetSubtype="4" fill="hold" nodeType="withEffect">
                                  <p:stCondLst>
                                    <p:cond delay="0"/>
                                  </p:stCondLst>
                                  <p:childTnLst>
                                    <p:set>
                                      <p:cBhvr>
                                        <p:cTn id="24" dur="1" fill="hold">
                                          <p:stCondLst>
                                            <p:cond delay="0"/>
                                          </p:stCondLst>
                                        </p:cTn>
                                        <p:tgtEl>
                                          <p:spTgt spid="236561"/>
                                        </p:tgtEl>
                                        <p:attrNameLst>
                                          <p:attrName>style.visibility</p:attrName>
                                        </p:attrNameLst>
                                      </p:cBhvr>
                                      <p:to>
                                        <p:strVal val="visible"/>
                                      </p:to>
                                    </p:set>
                                    <p:animEffect transition="in" filter="wipe(down)">
                                      <p:cBhvr>
                                        <p:cTn id="25" dur="500"/>
                                        <p:tgtEl>
                                          <p:spTgt spid="236561"/>
                                        </p:tgtEl>
                                      </p:cBhvr>
                                    </p:animEffec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236565"/>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236569"/>
                                        </p:tgtEl>
                                        <p:attrNameLst>
                                          <p:attrName>style.visibility</p:attrName>
                                        </p:attrNameLst>
                                      </p:cBhvr>
                                      <p:to>
                                        <p:strVal val="visible"/>
                                      </p:to>
                                    </p:set>
                                  </p:childTnLst>
                                </p:cTn>
                              </p:par>
                              <p:par>
                                <p:cTn id="32" presetID="22" presetClass="entr" presetSubtype="4" fill="hold" nodeType="withEffect">
                                  <p:stCondLst>
                                    <p:cond delay="0"/>
                                  </p:stCondLst>
                                  <p:childTnLst>
                                    <p:set>
                                      <p:cBhvr>
                                        <p:cTn id="33" dur="1" fill="hold">
                                          <p:stCondLst>
                                            <p:cond delay="0"/>
                                          </p:stCondLst>
                                        </p:cTn>
                                        <p:tgtEl>
                                          <p:spTgt spid="236562"/>
                                        </p:tgtEl>
                                        <p:attrNameLst>
                                          <p:attrName>style.visibility</p:attrName>
                                        </p:attrNameLst>
                                      </p:cBhvr>
                                      <p:to>
                                        <p:strVal val="visible"/>
                                      </p:to>
                                    </p:set>
                                    <p:animEffect transition="in" filter="wipe(down)">
                                      <p:cBhvr>
                                        <p:cTn id="34" dur="500"/>
                                        <p:tgtEl>
                                          <p:spTgt spid="236562"/>
                                        </p:tgtEl>
                                      </p:cBhvr>
                                    </p:animEffect>
                                  </p:childTnLst>
                                </p:cTn>
                              </p:par>
                            </p:childTnLst>
                          </p:cTn>
                        </p:par>
                        <p:par>
                          <p:cTn id="35" fill="hold" nodeType="afterGroup">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36566"/>
                                        </p:tgtEl>
                                        <p:attrNameLst>
                                          <p:attrName>style.visibility</p:attrName>
                                        </p:attrNameLst>
                                      </p:cBhvr>
                                      <p:to>
                                        <p:strVal val="visible"/>
                                      </p:to>
                                    </p:se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3" grpId="0"/>
      <p:bldP spid="236564" grpId="0"/>
      <p:bldP spid="236565" grpId="0"/>
      <p:bldP spid="236566" grpId="0"/>
      <p:bldP spid="236567" grpId="0"/>
      <p:bldP spid="236568" grpId="0"/>
      <p:bldP spid="236569" grpId="0"/>
      <p:bldP spid="23657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1295400" y="19050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595" name="Line 3"/>
          <p:cNvSpPr>
            <a:spLocks noChangeShapeType="1"/>
          </p:cNvSpPr>
          <p:nvPr/>
        </p:nvSpPr>
        <p:spPr bwMode="auto">
          <a:xfrm>
            <a:off x="1295400" y="28956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596" name="Text Box 4">
            <a:hlinkClick r:id="rId3" action="ppaction://hlinksldjump"/>
          </p:cNvPr>
          <p:cNvSpPr txBox="1">
            <a:spLocks noChangeArrowheads="1"/>
          </p:cNvSpPr>
          <p:nvPr/>
        </p:nvSpPr>
        <p:spPr bwMode="auto">
          <a:xfrm>
            <a:off x="4679950" y="52388"/>
            <a:ext cx="4464050" cy="1860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economic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Percent Below Poverty Threshold</a:t>
            </a:r>
          </a:p>
        </p:txBody>
      </p:sp>
      <p:sp>
        <p:nvSpPr>
          <p:cNvPr id="238597" name="Text Box 5"/>
          <p:cNvSpPr txBox="1">
            <a:spLocks noChangeArrowheads="1"/>
          </p:cNvSpPr>
          <p:nvPr/>
        </p:nvSpPr>
        <p:spPr bwMode="auto">
          <a:xfrm>
            <a:off x="457200" y="6311900"/>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Census Bureau</a:t>
            </a:r>
          </a:p>
        </p:txBody>
      </p:sp>
      <p:sp>
        <p:nvSpPr>
          <p:cNvPr id="238598" name="Line 6"/>
          <p:cNvSpPr>
            <a:spLocks noChangeShapeType="1"/>
          </p:cNvSpPr>
          <p:nvPr/>
        </p:nvSpPr>
        <p:spPr bwMode="auto">
          <a:xfrm>
            <a:off x="1295400" y="38862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599" name="Line 7"/>
          <p:cNvSpPr>
            <a:spLocks noChangeShapeType="1"/>
          </p:cNvSpPr>
          <p:nvPr/>
        </p:nvSpPr>
        <p:spPr bwMode="auto">
          <a:xfrm>
            <a:off x="1295400" y="4953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600" name="Text Box 8"/>
          <p:cNvSpPr txBox="1">
            <a:spLocks noChangeArrowheads="1"/>
          </p:cNvSpPr>
          <p:nvPr/>
        </p:nvSpPr>
        <p:spPr bwMode="auto">
          <a:xfrm>
            <a:off x="685800" y="17526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40%</a:t>
            </a:r>
          </a:p>
        </p:txBody>
      </p:sp>
      <p:sp>
        <p:nvSpPr>
          <p:cNvPr id="238601" name="Text Box 9"/>
          <p:cNvSpPr txBox="1">
            <a:spLocks noChangeArrowheads="1"/>
          </p:cNvSpPr>
          <p:nvPr/>
        </p:nvSpPr>
        <p:spPr bwMode="auto">
          <a:xfrm>
            <a:off x="685800" y="2743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30%</a:t>
            </a:r>
          </a:p>
        </p:txBody>
      </p:sp>
      <p:sp>
        <p:nvSpPr>
          <p:cNvPr id="238602" name="Text Box 10"/>
          <p:cNvSpPr txBox="1">
            <a:spLocks noChangeArrowheads="1"/>
          </p:cNvSpPr>
          <p:nvPr/>
        </p:nvSpPr>
        <p:spPr bwMode="auto">
          <a:xfrm>
            <a:off x="685800" y="4800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238603" name="Text Box 11"/>
          <p:cNvSpPr txBox="1">
            <a:spLocks noChangeArrowheads="1"/>
          </p:cNvSpPr>
          <p:nvPr/>
        </p:nvSpPr>
        <p:spPr bwMode="auto">
          <a:xfrm>
            <a:off x="609600" y="57340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238604" name="Rectangle 12"/>
          <p:cNvSpPr>
            <a:spLocks noChangeArrowheads="1"/>
          </p:cNvSpPr>
          <p:nvPr/>
        </p:nvSpPr>
        <p:spPr bwMode="auto">
          <a:xfrm>
            <a:off x="1676400" y="2743200"/>
            <a:ext cx="1219200" cy="32004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605" name="Rectangle 13"/>
          <p:cNvSpPr>
            <a:spLocks noChangeArrowheads="1"/>
          </p:cNvSpPr>
          <p:nvPr/>
        </p:nvSpPr>
        <p:spPr bwMode="auto">
          <a:xfrm>
            <a:off x="3429000" y="4419600"/>
            <a:ext cx="1219200" cy="15240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606" name="Rectangle 14"/>
          <p:cNvSpPr>
            <a:spLocks noChangeArrowheads="1"/>
          </p:cNvSpPr>
          <p:nvPr/>
        </p:nvSpPr>
        <p:spPr bwMode="auto">
          <a:xfrm>
            <a:off x="5143500" y="4953000"/>
            <a:ext cx="1219200" cy="9906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607" name="Rectangle 15"/>
          <p:cNvSpPr>
            <a:spLocks noChangeArrowheads="1"/>
          </p:cNvSpPr>
          <p:nvPr/>
        </p:nvSpPr>
        <p:spPr bwMode="auto">
          <a:xfrm>
            <a:off x="6781800" y="5562600"/>
            <a:ext cx="1219200" cy="3810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38608" name="Text Box 16"/>
          <p:cNvSpPr txBox="1">
            <a:spLocks noChangeArrowheads="1"/>
          </p:cNvSpPr>
          <p:nvPr/>
        </p:nvSpPr>
        <p:spPr bwMode="auto">
          <a:xfrm>
            <a:off x="1600200" y="274320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38609" name="Text Box 17"/>
          <p:cNvSpPr txBox="1">
            <a:spLocks noChangeArrowheads="1"/>
          </p:cNvSpPr>
          <p:nvPr/>
        </p:nvSpPr>
        <p:spPr bwMode="auto">
          <a:xfrm>
            <a:off x="3352800" y="4435475"/>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38610" name="Text Box 18"/>
          <p:cNvSpPr txBox="1">
            <a:spLocks noChangeArrowheads="1"/>
          </p:cNvSpPr>
          <p:nvPr/>
        </p:nvSpPr>
        <p:spPr bwMode="auto">
          <a:xfrm>
            <a:off x="5029200" y="5029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38611" name="Text Box 19"/>
          <p:cNvSpPr txBox="1">
            <a:spLocks noChangeArrowheads="1"/>
          </p:cNvSpPr>
          <p:nvPr/>
        </p:nvSpPr>
        <p:spPr bwMode="auto">
          <a:xfrm>
            <a:off x="6629400" y="5653088"/>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38612" name="Text Box 20"/>
          <p:cNvSpPr txBox="1">
            <a:spLocks noChangeArrowheads="1"/>
          </p:cNvSpPr>
          <p:nvPr/>
        </p:nvSpPr>
        <p:spPr bwMode="auto">
          <a:xfrm>
            <a:off x="1524000" y="228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32%</a:t>
            </a:r>
          </a:p>
        </p:txBody>
      </p:sp>
      <p:sp>
        <p:nvSpPr>
          <p:cNvPr id="238613" name="Text Box 21"/>
          <p:cNvSpPr txBox="1">
            <a:spLocks noChangeArrowheads="1"/>
          </p:cNvSpPr>
          <p:nvPr/>
        </p:nvSpPr>
        <p:spPr bwMode="auto">
          <a:xfrm>
            <a:off x="32766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15%</a:t>
            </a:r>
          </a:p>
        </p:txBody>
      </p:sp>
      <p:sp>
        <p:nvSpPr>
          <p:cNvPr id="238614" name="Text Box 22"/>
          <p:cNvSpPr txBox="1">
            <a:spLocks noChangeArrowheads="1"/>
          </p:cNvSpPr>
          <p:nvPr/>
        </p:nvSpPr>
        <p:spPr bwMode="auto">
          <a:xfrm>
            <a:off x="4953000" y="4495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10%</a:t>
            </a:r>
          </a:p>
        </p:txBody>
      </p:sp>
      <p:sp>
        <p:nvSpPr>
          <p:cNvPr id="238615" name="Text Box 23"/>
          <p:cNvSpPr txBox="1">
            <a:spLocks noChangeArrowheads="1"/>
          </p:cNvSpPr>
          <p:nvPr/>
        </p:nvSpPr>
        <p:spPr bwMode="auto">
          <a:xfrm>
            <a:off x="6400800" y="5105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 </a:t>
            </a:r>
          </a:p>
        </p:txBody>
      </p:sp>
      <p:sp>
        <p:nvSpPr>
          <p:cNvPr id="238616" name="Text Box 24"/>
          <p:cNvSpPr txBox="1">
            <a:spLocks noChangeArrowheads="1"/>
          </p:cNvSpPr>
          <p:nvPr/>
        </p:nvSpPr>
        <p:spPr bwMode="auto">
          <a:xfrm rot="16200000">
            <a:off x="-898525" y="3641725"/>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Percentage Home Ownership</a:t>
            </a:r>
          </a:p>
        </p:txBody>
      </p:sp>
      <p:sp>
        <p:nvSpPr>
          <p:cNvPr id="238617" name="Text Box 25"/>
          <p:cNvSpPr txBox="1">
            <a:spLocks noChangeArrowheads="1"/>
          </p:cNvSpPr>
          <p:nvPr/>
        </p:nvSpPr>
        <p:spPr bwMode="auto">
          <a:xfrm>
            <a:off x="685800" y="3657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Tree>
    <p:extLst>
      <p:ext uri="{BB962C8B-B14F-4D97-AF65-F5344CB8AC3E}">
        <p14:creationId xmlns:p14="http://schemas.microsoft.com/office/powerpoint/2010/main" val="2442250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38604"/>
                                        </p:tgtEl>
                                        <p:attrNameLst>
                                          <p:attrName>style.visibility</p:attrName>
                                        </p:attrNameLst>
                                      </p:cBhvr>
                                      <p:to>
                                        <p:strVal val="visible"/>
                                      </p:to>
                                    </p:set>
                                    <p:animEffect transition="in" filter="wipe(down)">
                                      <p:cBhvr>
                                        <p:cTn id="7" dur="500"/>
                                        <p:tgtEl>
                                          <p:spTgt spid="23860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8608"/>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8612"/>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238605"/>
                                        </p:tgtEl>
                                        <p:attrNameLst>
                                          <p:attrName>style.visibility</p:attrName>
                                        </p:attrNameLst>
                                      </p:cBhvr>
                                      <p:to>
                                        <p:strVal val="visible"/>
                                      </p:to>
                                    </p:set>
                                    <p:animEffect transition="in" filter="wipe(down)">
                                      <p:cBhvr>
                                        <p:cTn id="17" dur="500"/>
                                        <p:tgtEl>
                                          <p:spTgt spid="23860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38609"/>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38613"/>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nodeType="afterEffect">
                                  <p:stCondLst>
                                    <p:cond delay="0"/>
                                  </p:stCondLst>
                                  <p:childTnLst>
                                    <p:set>
                                      <p:cBhvr>
                                        <p:cTn id="26" dur="1" fill="hold">
                                          <p:stCondLst>
                                            <p:cond delay="0"/>
                                          </p:stCondLst>
                                        </p:cTn>
                                        <p:tgtEl>
                                          <p:spTgt spid="238606"/>
                                        </p:tgtEl>
                                        <p:attrNameLst>
                                          <p:attrName>style.visibility</p:attrName>
                                        </p:attrNameLst>
                                      </p:cBhvr>
                                      <p:to>
                                        <p:strVal val="visible"/>
                                      </p:to>
                                    </p:set>
                                    <p:animEffect transition="in" filter="wipe(down)">
                                      <p:cBhvr>
                                        <p:cTn id="27" dur="500"/>
                                        <p:tgtEl>
                                          <p:spTgt spid="238606"/>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38610"/>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38614"/>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238607"/>
                                        </p:tgtEl>
                                        <p:attrNameLst>
                                          <p:attrName>style.visibility</p:attrName>
                                        </p:attrNameLst>
                                      </p:cBhvr>
                                      <p:to>
                                        <p:strVal val="visible"/>
                                      </p:to>
                                    </p:set>
                                    <p:animEffect transition="in" filter="wipe(down)">
                                      <p:cBhvr>
                                        <p:cTn id="37" dur="500"/>
                                        <p:tgtEl>
                                          <p:spTgt spid="238607"/>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8611"/>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3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8" grpId="0"/>
      <p:bldP spid="238609" grpId="0"/>
      <p:bldP spid="238610" grpId="0"/>
      <p:bldP spid="238611" grpId="0"/>
      <p:bldP spid="238612" grpId="0"/>
      <p:bldP spid="238613" grpId="0"/>
      <p:bldP spid="238614" grpId="0"/>
      <p:bldP spid="2386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5" name="Title 1"/>
          <p:cNvSpPr txBox="1">
            <a:spLocks/>
          </p:cNvSpPr>
          <p:nvPr/>
        </p:nvSpPr>
        <p:spPr>
          <a:xfrm>
            <a:off x="0" y="26289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B0F0"/>
                </a:solidFill>
              </a:rPr>
              <a:t>VI.   EXECUTIVE</a:t>
            </a:r>
            <a:r>
              <a:rPr lang="en-US" b="1" spc="300" dirty="0" smtClean="0">
                <a:solidFill>
                  <a:srgbClr val="00B0F0"/>
                </a:solidFill>
              </a:rPr>
              <a:t> </a:t>
            </a:r>
            <a:r>
              <a:rPr lang="en-US" b="1" dirty="0" smtClean="0">
                <a:solidFill>
                  <a:srgbClr val="00B0F0"/>
                </a:solidFill>
              </a:rPr>
              <a:t>DIRECTOR’S</a:t>
            </a:r>
            <a:r>
              <a:rPr lang="en-US" b="1" spc="300" dirty="0" smtClean="0">
                <a:solidFill>
                  <a:srgbClr val="00B0F0"/>
                </a:solidFill>
              </a:rPr>
              <a:t> </a:t>
            </a:r>
            <a:r>
              <a:rPr lang="en-US" b="1" dirty="0" smtClean="0">
                <a:solidFill>
                  <a:srgbClr val="00B0F0"/>
                </a:solidFill>
              </a:rPr>
              <a:t>REPORT</a:t>
            </a:r>
            <a:endParaRPr lang="en-US" b="1" dirty="0">
              <a:solidFill>
                <a:srgbClr val="00B0F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a:p>
        </p:txBody>
      </p:sp>
    </p:spTree>
    <p:extLst>
      <p:ext uri="{BB962C8B-B14F-4D97-AF65-F5344CB8AC3E}">
        <p14:creationId xmlns:p14="http://schemas.microsoft.com/office/powerpoint/2010/main" val="272782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0642" name="Text Box 2">
            <a:hlinkClick r:id="rId3" action="ppaction://hlinksldjump"/>
          </p:cNvPr>
          <p:cNvSpPr txBox="1">
            <a:spLocks noChangeArrowheads="1"/>
          </p:cNvSpPr>
          <p:nvPr/>
        </p:nvSpPr>
        <p:spPr bwMode="auto">
          <a:xfrm>
            <a:off x="4679950" y="-100013"/>
            <a:ext cx="4464050" cy="100647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economic</a:t>
            </a:r>
          </a:p>
        </p:txBody>
      </p:sp>
      <p:sp>
        <p:nvSpPr>
          <p:cNvPr id="240643" name="Text Box 3"/>
          <p:cNvSpPr txBox="1">
            <a:spLocks noChangeArrowheads="1"/>
          </p:cNvSpPr>
          <p:nvPr/>
        </p:nvSpPr>
        <p:spPr bwMode="auto">
          <a:xfrm>
            <a:off x="4914900" y="762000"/>
            <a:ext cx="396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en-US" sz="2400" b="1" i="0" u="none" strike="noStrike" kern="1200" cap="none" spc="0" normalizeH="0" baseline="0" noProof="0" dirty="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unemployment rates and education level</a:t>
            </a:r>
          </a:p>
        </p:txBody>
      </p:sp>
      <p:sp>
        <p:nvSpPr>
          <p:cNvPr id="240644" name="Text Box 4"/>
          <p:cNvSpPr txBox="1">
            <a:spLocks noChangeArrowheads="1"/>
          </p:cNvSpPr>
          <p:nvPr/>
        </p:nvSpPr>
        <p:spPr bwMode="auto">
          <a:xfrm>
            <a:off x="381000" y="6096000"/>
            <a:ext cx="845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FFFFCC"/>
                </a:solidFill>
                <a:effectLst/>
                <a:uLnTx/>
                <a:uFillTx/>
                <a:latin typeface="Arial" panose="020B0604020202020204" pitchFamily="34" charset="0"/>
                <a:ea typeface="+mn-ea"/>
                <a:cs typeface="+mn-cs"/>
              </a:rPr>
              <a:t>Source:  Employment Policy Institute  (2004)</a:t>
            </a:r>
          </a:p>
        </p:txBody>
      </p:sp>
      <p:sp>
        <p:nvSpPr>
          <p:cNvPr id="240645" name="Rectangle 5"/>
          <p:cNvSpPr>
            <a:spLocks noChangeArrowheads="1"/>
          </p:cNvSpPr>
          <p:nvPr/>
        </p:nvSpPr>
        <p:spPr bwMode="auto">
          <a:xfrm>
            <a:off x="1038225" y="188595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46" name="Line 6"/>
          <p:cNvSpPr>
            <a:spLocks noChangeShapeType="1"/>
          </p:cNvSpPr>
          <p:nvPr/>
        </p:nvSpPr>
        <p:spPr bwMode="auto">
          <a:xfrm>
            <a:off x="1038225" y="2667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47" name="Line 7"/>
          <p:cNvSpPr>
            <a:spLocks noChangeShapeType="1"/>
          </p:cNvSpPr>
          <p:nvPr/>
        </p:nvSpPr>
        <p:spPr bwMode="auto">
          <a:xfrm>
            <a:off x="1038225" y="3429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48" name="Line 8"/>
          <p:cNvSpPr>
            <a:spLocks noChangeShapeType="1"/>
          </p:cNvSpPr>
          <p:nvPr/>
        </p:nvSpPr>
        <p:spPr bwMode="auto">
          <a:xfrm>
            <a:off x="1019175" y="42672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49" name="Line 9"/>
          <p:cNvSpPr>
            <a:spLocks noChangeShapeType="1"/>
          </p:cNvSpPr>
          <p:nvPr/>
        </p:nvSpPr>
        <p:spPr bwMode="auto">
          <a:xfrm>
            <a:off x="1019175" y="5086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50" name="Text Box 10"/>
          <p:cNvSpPr txBox="1">
            <a:spLocks noChangeArrowheads="1"/>
          </p:cNvSpPr>
          <p:nvPr/>
        </p:nvSpPr>
        <p:spPr bwMode="auto">
          <a:xfrm>
            <a:off x="428625" y="180975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a:t>
            </a:r>
          </a:p>
        </p:txBody>
      </p:sp>
      <p:sp>
        <p:nvSpPr>
          <p:cNvPr id="240651" name="Text Box 11"/>
          <p:cNvSpPr txBox="1">
            <a:spLocks noChangeArrowheads="1"/>
          </p:cNvSpPr>
          <p:nvPr/>
        </p:nvSpPr>
        <p:spPr bwMode="auto">
          <a:xfrm>
            <a:off x="481013" y="2505075"/>
            <a:ext cx="552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8</a:t>
            </a:r>
          </a:p>
        </p:txBody>
      </p:sp>
      <p:sp>
        <p:nvSpPr>
          <p:cNvPr id="240652" name="Text Box 12"/>
          <p:cNvSpPr txBox="1">
            <a:spLocks noChangeArrowheads="1"/>
          </p:cNvSpPr>
          <p:nvPr/>
        </p:nvSpPr>
        <p:spPr bwMode="auto">
          <a:xfrm>
            <a:off x="309563" y="3295650"/>
            <a:ext cx="704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a:t>
            </a:r>
          </a:p>
        </p:txBody>
      </p:sp>
      <p:sp>
        <p:nvSpPr>
          <p:cNvPr id="240653" name="Text Box 13"/>
          <p:cNvSpPr txBox="1">
            <a:spLocks noChangeArrowheads="1"/>
          </p:cNvSpPr>
          <p:nvPr/>
        </p:nvSpPr>
        <p:spPr bwMode="auto">
          <a:xfrm>
            <a:off x="519113" y="4110038"/>
            <a:ext cx="495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a:t>
            </a:r>
          </a:p>
        </p:txBody>
      </p:sp>
      <p:sp>
        <p:nvSpPr>
          <p:cNvPr id="240654" name="Text Box 14"/>
          <p:cNvSpPr txBox="1">
            <a:spLocks noChangeArrowheads="1"/>
          </p:cNvSpPr>
          <p:nvPr/>
        </p:nvSpPr>
        <p:spPr bwMode="auto">
          <a:xfrm>
            <a:off x="457200" y="4924425"/>
            <a:ext cx="552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a:t>
            </a:r>
          </a:p>
        </p:txBody>
      </p:sp>
      <p:sp>
        <p:nvSpPr>
          <p:cNvPr id="240655" name="Text Box 15"/>
          <p:cNvSpPr txBox="1">
            <a:spLocks noChangeArrowheads="1"/>
          </p:cNvSpPr>
          <p:nvPr/>
        </p:nvSpPr>
        <p:spPr bwMode="auto">
          <a:xfrm>
            <a:off x="385763" y="5686425"/>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240656" name="Rectangle 16"/>
          <p:cNvSpPr>
            <a:spLocks noChangeArrowheads="1"/>
          </p:cNvSpPr>
          <p:nvPr/>
        </p:nvSpPr>
        <p:spPr bwMode="auto">
          <a:xfrm>
            <a:off x="1419225" y="1981200"/>
            <a:ext cx="1219200" cy="394335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57" name="Rectangle 17"/>
          <p:cNvSpPr>
            <a:spLocks noChangeArrowheads="1"/>
          </p:cNvSpPr>
          <p:nvPr/>
        </p:nvSpPr>
        <p:spPr bwMode="auto">
          <a:xfrm>
            <a:off x="3171825" y="2895600"/>
            <a:ext cx="1219200" cy="3028950"/>
          </a:xfrm>
          <a:prstGeom prst="rect">
            <a:avLst/>
          </a:prstGeom>
          <a:solidFill>
            <a:srgbClr val="990000"/>
          </a:solidFill>
          <a:ln>
            <a:noFill/>
          </a:ln>
          <a:effectLst/>
          <a:extLst>
            <a:ext uri="{91240B29-F687-4F45-9708-019B960494DF}">
              <a14:hiddenLine xmlns:a14="http://schemas.microsoft.com/office/drawing/2010/main" w="5715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58" name="Rectangle 18"/>
          <p:cNvSpPr>
            <a:spLocks noChangeArrowheads="1"/>
          </p:cNvSpPr>
          <p:nvPr/>
        </p:nvSpPr>
        <p:spPr bwMode="auto">
          <a:xfrm>
            <a:off x="4886325" y="3810000"/>
            <a:ext cx="1219200" cy="211455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59" name="Rectangle 19"/>
          <p:cNvSpPr>
            <a:spLocks noChangeArrowheads="1"/>
          </p:cNvSpPr>
          <p:nvPr/>
        </p:nvSpPr>
        <p:spPr bwMode="auto">
          <a:xfrm>
            <a:off x="6524625" y="4038600"/>
            <a:ext cx="1219200" cy="188595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0660" name="Text Box 20"/>
          <p:cNvSpPr txBox="1">
            <a:spLocks noChangeArrowheads="1"/>
          </p:cNvSpPr>
          <p:nvPr/>
        </p:nvSpPr>
        <p:spPr bwMode="auto">
          <a:xfrm>
            <a:off x="1343025" y="193675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40661" name="Text Box 21"/>
          <p:cNvSpPr txBox="1">
            <a:spLocks noChangeArrowheads="1"/>
          </p:cNvSpPr>
          <p:nvPr/>
        </p:nvSpPr>
        <p:spPr bwMode="auto">
          <a:xfrm>
            <a:off x="3124200" y="2911475"/>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40662" name="Text Box 22"/>
          <p:cNvSpPr txBox="1">
            <a:spLocks noChangeArrowheads="1"/>
          </p:cNvSpPr>
          <p:nvPr/>
        </p:nvSpPr>
        <p:spPr bwMode="auto">
          <a:xfrm>
            <a:off x="4810125" y="3810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40663" name="Text Box 23"/>
          <p:cNvSpPr txBox="1">
            <a:spLocks noChangeArrowheads="1"/>
          </p:cNvSpPr>
          <p:nvPr/>
        </p:nvSpPr>
        <p:spPr bwMode="auto">
          <a:xfrm>
            <a:off x="6400800" y="39624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40664" name="Text Box 24"/>
          <p:cNvSpPr txBox="1">
            <a:spLocks noChangeArrowheads="1"/>
          </p:cNvSpPr>
          <p:nvPr/>
        </p:nvSpPr>
        <p:spPr bwMode="auto">
          <a:xfrm>
            <a:off x="1704975" y="1371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9.7%</a:t>
            </a:r>
          </a:p>
        </p:txBody>
      </p:sp>
      <p:sp>
        <p:nvSpPr>
          <p:cNvPr id="240665" name="Text Box 25"/>
          <p:cNvSpPr txBox="1">
            <a:spLocks noChangeArrowheads="1"/>
          </p:cNvSpPr>
          <p:nvPr/>
        </p:nvSpPr>
        <p:spPr bwMode="auto">
          <a:xfrm>
            <a:off x="3352800" y="2209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7.5%</a:t>
            </a:r>
          </a:p>
        </p:txBody>
      </p:sp>
      <p:sp>
        <p:nvSpPr>
          <p:cNvPr id="240666" name="Text Box 26"/>
          <p:cNvSpPr txBox="1">
            <a:spLocks noChangeArrowheads="1"/>
          </p:cNvSpPr>
          <p:nvPr/>
        </p:nvSpPr>
        <p:spPr bwMode="auto">
          <a:xfrm>
            <a:off x="5105400" y="3352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5.1%</a:t>
            </a:r>
          </a:p>
        </p:txBody>
      </p:sp>
      <p:sp>
        <p:nvSpPr>
          <p:cNvPr id="240667" name="Text Box 27"/>
          <p:cNvSpPr txBox="1">
            <a:spLocks noChangeArrowheads="1"/>
          </p:cNvSpPr>
          <p:nvPr/>
        </p:nvSpPr>
        <p:spPr bwMode="auto">
          <a:xfrm>
            <a:off x="6705600" y="3581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4.6%</a:t>
            </a:r>
          </a:p>
        </p:txBody>
      </p:sp>
    </p:spTree>
    <p:extLst>
      <p:ext uri="{BB962C8B-B14F-4D97-AF65-F5344CB8AC3E}">
        <p14:creationId xmlns:p14="http://schemas.microsoft.com/office/powerpoint/2010/main" val="3421633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40656"/>
                                        </p:tgtEl>
                                        <p:attrNameLst>
                                          <p:attrName>style.visibility</p:attrName>
                                        </p:attrNameLst>
                                      </p:cBhvr>
                                      <p:to>
                                        <p:strVal val="visible"/>
                                      </p:to>
                                    </p:set>
                                    <p:animEffect transition="in" filter="wipe(down)">
                                      <p:cBhvr>
                                        <p:cTn id="7" dur="500"/>
                                        <p:tgtEl>
                                          <p:spTgt spid="24065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066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0664"/>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240657"/>
                                        </p:tgtEl>
                                        <p:attrNameLst>
                                          <p:attrName>style.visibility</p:attrName>
                                        </p:attrNameLst>
                                      </p:cBhvr>
                                      <p:to>
                                        <p:strVal val="visible"/>
                                      </p:to>
                                    </p:set>
                                    <p:animEffect transition="in" filter="wipe(down)">
                                      <p:cBhvr>
                                        <p:cTn id="17" dur="500"/>
                                        <p:tgtEl>
                                          <p:spTgt spid="2406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0661"/>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40665"/>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nodeType="afterEffect">
                                  <p:stCondLst>
                                    <p:cond delay="0"/>
                                  </p:stCondLst>
                                  <p:childTnLst>
                                    <p:set>
                                      <p:cBhvr>
                                        <p:cTn id="26" dur="1" fill="hold">
                                          <p:stCondLst>
                                            <p:cond delay="0"/>
                                          </p:stCondLst>
                                        </p:cTn>
                                        <p:tgtEl>
                                          <p:spTgt spid="240658"/>
                                        </p:tgtEl>
                                        <p:attrNameLst>
                                          <p:attrName>style.visibility</p:attrName>
                                        </p:attrNameLst>
                                      </p:cBhvr>
                                      <p:to>
                                        <p:strVal val="visible"/>
                                      </p:to>
                                    </p:set>
                                    <p:animEffect transition="in" filter="wipe(down)">
                                      <p:cBhvr>
                                        <p:cTn id="27" dur="500"/>
                                        <p:tgtEl>
                                          <p:spTgt spid="240658"/>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40662"/>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40666"/>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240659"/>
                                        </p:tgtEl>
                                        <p:attrNameLst>
                                          <p:attrName>style.visibility</p:attrName>
                                        </p:attrNameLst>
                                      </p:cBhvr>
                                      <p:to>
                                        <p:strVal val="visible"/>
                                      </p:to>
                                    </p:set>
                                    <p:animEffect transition="in" filter="wipe(down)">
                                      <p:cBhvr>
                                        <p:cTn id="37" dur="500"/>
                                        <p:tgtEl>
                                          <p:spTgt spid="240659"/>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4066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4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60" grpId="0"/>
      <p:bldP spid="240661" grpId="0"/>
      <p:bldP spid="240662" grpId="0"/>
      <p:bldP spid="240663" grpId="0"/>
      <p:bldP spid="240664" grpId="0"/>
      <p:bldP spid="240665" grpId="0"/>
      <p:bldP spid="240666" grpId="0"/>
      <p:bldP spid="24066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2690" name="Text Box 2">
            <a:hlinkClick r:id="rId3" action="ppaction://hlinksldjump"/>
          </p:cNvPr>
          <p:cNvSpPr txBox="1">
            <a:spLocks noChangeArrowheads="1"/>
          </p:cNvSpPr>
          <p:nvPr/>
        </p:nvSpPr>
        <p:spPr bwMode="auto">
          <a:xfrm>
            <a:off x="4679950" y="52388"/>
            <a:ext cx="4464050" cy="14319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Quality of Life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242691" name="Text Box 3"/>
          <p:cNvSpPr txBox="1">
            <a:spLocks noChangeArrowheads="1"/>
          </p:cNvSpPr>
          <p:nvPr/>
        </p:nvSpPr>
        <p:spPr bwMode="auto">
          <a:xfrm>
            <a:off x="4914900" y="7620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en-US" sz="2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Home Ownership</a:t>
            </a:r>
          </a:p>
        </p:txBody>
      </p:sp>
      <p:sp>
        <p:nvSpPr>
          <p:cNvPr id="242692" name="Text Box 4"/>
          <p:cNvSpPr txBox="1">
            <a:spLocks noChangeArrowheads="1"/>
          </p:cNvSpPr>
          <p:nvPr/>
        </p:nvSpPr>
        <p:spPr bwMode="auto">
          <a:xfrm>
            <a:off x="457200" y="6311900"/>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Census Bureau, American Housing Survey for the United States</a:t>
            </a:r>
          </a:p>
        </p:txBody>
      </p:sp>
      <p:sp>
        <p:nvSpPr>
          <p:cNvPr id="242693" name="Rectangle 5"/>
          <p:cNvSpPr>
            <a:spLocks noChangeArrowheads="1"/>
          </p:cNvSpPr>
          <p:nvPr/>
        </p:nvSpPr>
        <p:spPr bwMode="auto">
          <a:xfrm>
            <a:off x="1295400" y="19050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694" name="Line 6"/>
          <p:cNvSpPr>
            <a:spLocks noChangeShapeType="1"/>
          </p:cNvSpPr>
          <p:nvPr/>
        </p:nvSpPr>
        <p:spPr bwMode="auto">
          <a:xfrm>
            <a:off x="1295400" y="32766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695" name="Line 7"/>
          <p:cNvSpPr>
            <a:spLocks noChangeShapeType="1"/>
          </p:cNvSpPr>
          <p:nvPr/>
        </p:nvSpPr>
        <p:spPr bwMode="auto">
          <a:xfrm>
            <a:off x="1295400" y="4572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696" name="Text Box 8"/>
          <p:cNvSpPr txBox="1">
            <a:spLocks noChangeArrowheads="1"/>
          </p:cNvSpPr>
          <p:nvPr/>
        </p:nvSpPr>
        <p:spPr bwMode="auto">
          <a:xfrm>
            <a:off x="685800" y="1828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80%</a:t>
            </a:r>
          </a:p>
        </p:txBody>
      </p:sp>
      <p:sp>
        <p:nvSpPr>
          <p:cNvPr id="242697" name="Text Box 9"/>
          <p:cNvSpPr txBox="1">
            <a:spLocks noChangeArrowheads="1"/>
          </p:cNvSpPr>
          <p:nvPr/>
        </p:nvSpPr>
        <p:spPr bwMode="auto">
          <a:xfrm>
            <a:off x="685800" y="3429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70%</a:t>
            </a:r>
          </a:p>
        </p:txBody>
      </p:sp>
      <p:sp>
        <p:nvSpPr>
          <p:cNvPr id="242698" name="Text Box 10"/>
          <p:cNvSpPr txBox="1">
            <a:spLocks noChangeArrowheads="1"/>
          </p:cNvSpPr>
          <p:nvPr/>
        </p:nvSpPr>
        <p:spPr bwMode="auto">
          <a:xfrm>
            <a:off x="685800" y="44958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60%</a:t>
            </a:r>
          </a:p>
        </p:txBody>
      </p:sp>
      <p:sp>
        <p:nvSpPr>
          <p:cNvPr id="242699" name="Text Box 11"/>
          <p:cNvSpPr txBox="1">
            <a:spLocks noChangeArrowheads="1"/>
          </p:cNvSpPr>
          <p:nvPr/>
        </p:nvSpPr>
        <p:spPr bwMode="auto">
          <a:xfrm>
            <a:off x="609600" y="57340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a:t>
            </a:r>
          </a:p>
        </p:txBody>
      </p:sp>
      <p:sp>
        <p:nvSpPr>
          <p:cNvPr id="242700" name="Rectangle 12"/>
          <p:cNvSpPr>
            <a:spLocks noChangeArrowheads="1"/>
          </p:cNvSpPr>
          <p:nvPr/>
        </p:nvSpPr>
        <p:spPr bwMode="auto">
          <a:xfrm>
            <a:off x="1676400" y="4800600"/>
            <a:ext cx="1219200" cy="11430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701" name="Rectangle 13"/>
          <p:cNvSpPr>
            <a:spLocks noChangeArrowheads="1"/>
          </p:cNvSpPr>
          <p:nvPr/>
        </p:nvSpPr>
        <p:spPr bwMode="auto">
          <a:xfrm>
            <a:off x="3429000" y="3505200"/>
            <a:ext cx="1219200" cy="24384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702" name="Rectangle 14"/>
          <p:cNvSpPr>
            <a:spLocks noChangeArrowheads="1"/>
          </p:cNvSpPr>
          <p:nvPr/>
        </p:nvSpPr>
        <p:spPr bwMode="auto">
          <a:xfrm>
            <a:off x="5143500" y="3810000"/>
            <a:ext cx="1219200" cy="21336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703" name="Rectangle 15"/>
          <p:cNvSpPr>
            <a:spLocks noChangeArrowheads="1"/>
          </p:cNvSpPr>
          <p:nvPr/>
        </p:nvSpPr>
        <p:spPr bwMode="auto">
          <a:xfrm>
            <a:off x="6781800" y="2514600"/>
            <a:ext cx="1219200" cy="34290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2704" name="Text Box 16"/>
          <p:cNvSpPr txBox="1">
            <a:spLocks noChangeArrowheads="1"/>
          </p:cNvSpPr>
          <p:nvPr/>
        </p:nvSpPr>
        <p:spPr bwMode="auto">
          <a:xfrm>
            <a:off x="1600200" y="480060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42705" name="Text Box 17"/>
          <p:cNvSpPr txBox="1">
            <a:spLocks noChangeArrowheads="1"/>
          </p:cNvSpPr>
          <p:nvPr/>
        </p:nvSpPr>
        <p:spPr bwMode="auto">
          <a:xfrm>
            <a:off x="3352800" y="3581400"/>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42706" name="Text Box 18"/>
          <p:cNvSpPr txBox="1">
            <a:spLocks noChangeArrowheads="1"/>
          </p:cNvSpPr>
          <p:nvPr/>
        </p:nvSpPr>
        <p:spPr bwMode="auto">
          <a:xfrm>
            <a:off x="5029200" y="3886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42707" name="Text Box 19"/>
          <p:cNvSpPr txBox="1">
            <a:spLocks noChangeArrowheads="1"/>
          </p:cNvSpPr>
          <p:nvPr/>
        </p:nvSpPr>
        <p:spPr bwMode="auto">
          <a:xfrm>
            <a:off x="6629400" y="26670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42708" name="Text Box 20"/>
          <p:cNvSpPr txBox="1">
            <a:spLocks noChangeArrowheads="1"/>
          </p:cNvSpPr>
          <p:nvPr/>
        </p:nvSpPr>
        <p:spPr bwMode="auto">
          <a:xfrm>
            <a:off x="1524000" y="4419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58%</a:t>
            </a:r>
          </a:p>
        </p:txBody>
      </p:sp>
      <p:sp>
        <p:nvSpPr>
          <p:cNvPr id="242709" name="Text Box 21"/>
          <p:cNvSpPr txBox="1">
            <a:spLocks noChangeArrowheads="1"/>
          </p:cNvSpPr>
          <p:nvPr/>
        </p:nvSpPr>
        <p:spPr bwMode="auto">
          <a:xfrm>
            <a:off x="3276600" y="3124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69%</a:t>
            </a:r>
          </a:p>
        </p:txBody>
      </p:sp>
      <p:sp>
        <p:nvSpPr>
          <p:cNvPr id="242710" name="Text Box 22"/>
          <p:cNvSpPr txBox="1">
            <a:spLocks noChangeArrowheads="1"/>
          </p:cNvSpPr>
          <p:nvPr/>
        </p:nvSpPr>
        <p:spPr bwMode="auto">
          <a:xfrm>
            <a:off x="4876800" y="3352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66%</a:t>
            </a:r>
          </a:p>
        </p:txBody>
      </p:sp>
      <p:sp>
        <p:nvSpPr>
          <p:cNvPr id="242711" name="Text Box 23"/>
          <p:cNvSpPr txBox="1">
            <a:spLocks noChangeArrowheads="1"/>
          </p:cNvSpPr>
          <p:nvPr/>
        </p:nvSpPr>
        <p:spPr bwMode="auto">
          <a:xfrm>
            <a:off x="6400800" y="2057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75% </a:t>
            </a:r>
          </a:p>
        </p:txBody>
      </p:sp>
      <p:sp>
        <p:nvSpPr>
          <p:cNvPr id="242712" name="Text Box 24"/>
          <p:cNvSpPr txBox="1">
            <a:spLocks noChangeArrowheads="1"/>
          </p:cNvSpPr>
          <p:nvPr/>
        </p:nvSpPr>
        <p:spPr bwMode="auto">
          <a:xfrm rot="16200000">
            <a:off x="-898525" y="3641725"/>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Percentage Home Ownership</a:t>
            </a:r>
          </a:p>
        </p:txBody>
      </p:sp>
    </p:spTree>
    <p:extLst>
      <p:ext uri="{BB962C8B-B14F-4D97-AF65-F5344CB8AC3E}">
        <p14:creationId xmlns:p14="http://schemas.microsoft.com/office/powerpoint/2010/main" val="3260468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42700"/>
                                        </p:tgtEl>
                                        <p:attrNameLst>
                                          <p:attrName>style.visibility</p:attrName>
                                        </p:attrNameLst>
                                      </p:cBhvr>
                                      <p:to>
                                        <p:strVal val="visible"/>
                                      </p:to>
                                    </p:set>
                                    <p:animEffect transition="in" filter="wipe(down)">
                                      <p:cBhvr>
                                        <p:cTn id="7" dur="500"/>
                                        <p:tgtEl>
                                          <p:spTgt spid="24270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270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2708"/>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242701"/>
                                        </p:tgtEl>
                                        <p:attrNameLst>
                                          <p:attrName>style.visibility</p:attrName>
                                        </p:attrNameLst>
                                      </p:cBhvr>
                                      <p:to>
                                        <p:strVal val="visible"/>
                                      </p:to>
                                    </p:set>
                                    <p:animEffect transition="in" filter="wipe(down)">
                                      <p:cBhvr>
                                        <p:cTn id="17" dur="500"/>
                                        <p:tgtEl>
                                          <p:spTgt spid="242701"/>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270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42709"/>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nodeType="afterEffect">
                                  <p:stCondLst>
                                    <p:cond delay="0"/>
                                  </p:stCondLst>
                                  <p:childTnLst>
                                    <p:set>
                                      <p:cBhvr>
                                        <p:cTn id="26" dur="1" fill="hold">
                                          <p:stCondLst>
                                            <p:cond delay="0"/>
                                          </p:stCondLst>
                                        </p:cTn>
                                        <p:tgtEl>
                                          <p:spTgt spid="242702"/>
                                        </p:tgtEl>
                                        <p:attrNameLst>
                                          <p:attrName>style.visibility</p:attrName>
                                        </p:attrNameLst>
                                      </p:cBhvr>
                                      <p:to>
                                        <p:strVal val="visible"/>
                                      </p:to>
                                    </p:set>
                                    <p:animEffect transition="in" filter="wipe(down)">
                                      <p:cBhvr>
                                        <p:cTn id="27" dur="500"/>
                                        <p:tgtEl>
                                          <p:spTgt spid="242702"/>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42706"/>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42710"/>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242703"/>
                                        </p:tgtEl>
                                        <p:attrNameLst>
                                          <p:attrName>style.visibility</p:attrName>
                                        </p:attrNameLst>
                                      </p:cBhvr>
                                      <p:to>
                                        <p:strVal val="visible"/>
                                      </p:to>
                                    </p:set>
                                    <p:animEffect transition="in" filter="wipe(down)">
                                      <p:cBhvr>
                                        <p:cTn id="37" dur="500"/>
                                        <p:tgtEl>
                                          <p:spTgt spid="242703"/>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4270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42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04" grpId="0"/>
      <p:bldP spid="242705" grpId="0"/>
      <p:bldP spid="242706" grpId="0"/>
      <p:bldP spid="242707" grpId="0"/>
      <p:bldP spid="242708" grpId="0"/>
      <p:bldP spid="242709" grpId="0"/>
      <p:bldP spid="242710" grpId="0"/>
      <p:bldP spid="2427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4533900" y="762000"/>
            <a:ext cx="4610100" cy="81915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Seatbelt Use</a:t>
            </a:r>
            <a: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r>
            <a:b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br>
            <a: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while intoxicated</a:t>
            </a:r>
            <a:br>
              <a:rPr kumimoji="0" lang="en-US" alt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br>
            <a:endParaRPr kumimoji="0" lang="en-US" altLang="en-US" sz="2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endParaRPr>
          </a:p>
        </p:txBody>
      </p:sp>
      <p:sp>
        <p:nvSpPr>
          <p:cNvPr id="244739" name="Text Box 3"/>
          <p:cNvSpPr txBox="1">
            <a:spLocks noChangeArrowheads="1"/>
          </p:cNvSpPr>
          <p:nvPr/>
        </p:nvSpPr>
        <p:spPr bwMode="auto">
          <a:xfrm>
            <a:off x="304800" y="6248400"/>
            <a:ext cx="8534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smtClean="0">
                <a:ln>
                  <a:noFill/>
                </a:ln>
                <a:solidFill>
                  <a:srgbClr val="FFFFCC"/>
                </a:solidFill>
                <a:effectLst/>
                <a:uLnTx/>
                <a:uFillTx/>
                <a:latin typeface="Arial" panose="020B0604020202020204" pitchFamily="34" charset="0"/>
                <a:ea typeface="+mn-ea"/>
                <a:cs typeface="+mn-cs"/>
              </a:rPr>
              <a:t>Source:  American Journal of Public Health </a:t>
            </a:r>
          </a:p>
        </p:txBody>
      </p:sp>
      <p:sp>
        <p:nvSpPr>
          <p:cNvPr id="244740" name="Rectangle 4"/>
          <p:cNvSpPr>
            <a:spLocks noChangeArrowheads="1"/>
          </p:cNvSpPr>
          <p:nvPr/>
        </p:nvSpPr>
        <p:spPr bwMode="auto">
          <a:xfrm>
            <a:off x="1257300" y="20193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41" name="Line 5"/>
          <p:cNvSpPr>
            <a:spLocks noChangeShapeType="1"/>
          </p:cNvSpPr>
          <p:nvPr/>
        </p:nvSpPr>
        <p:spPr bwMode="auto">
          <a:xfrm>
            <a:off x="1257300" y="2800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42" name="Line 6"/>
          <p:cNvSpPr>
            <a:spLocks noChangeShapeType="1"/>
          </p:cNvSpPr>
          <p:nvPr/>
        </p:nvSpPr>
        <p:spPr bwMode="auto">
          <a:xfrm>
            <a:off x="1257300" y="3562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43" name="Line 7"/>
          <p:cNvSpPr>
            <a:spLocks noChangeShapeType="1"/>
          </p:cNvSpPr>
          <p:nvPr/>
        </p:nvSpPr>
        <p:spPr bwMode="auto">
          <a:xfrm>
            <a:off x="1238250" y="44005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44" name="Line 8"/>
          <p:cNvSpPr>
            <a:spLocks noChangeShapeType="1"/>
          </p:cNvSpPr>
          <p:nvPr/>
        </p:nvSpPr>
        <p:spPr bwMode="auto">
          <a:xfrm>
            <a:off x="1238250" y="52197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45" name="Text Box 9"/>
          <p:cNvSpPr txBox="1">
            <a:spLocks noChangeArrowheads="1"/>
          </p:cNvSpPr>
          <p:nvPr/>
        </p:nvSpPr>
        <p:spPr bwMode="auto">
          <a:xfrm>
            <a:off x="628650" y="26289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80%</a:t>
            </a:r>
          </a:p>
        </p:txBody>
      </p:sp>
      <p:sp>
        <p:nvSpPr>
          <p:cNvPr id="244746" name="Text Box 10"/>
          <p:cNvSpPr txBox="1">
            <a:spLocks noChangeArrowheads="1"/>
          </p:cNvSpPr>
          <p:nvPr/>
        </p:nvSpPr>
        <p:spPr bwMode="auto">
          <a:xfrm>
            <a:off x="590550" y="34099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60%</a:t>
            </a:r>
          </a:p>
        </p:txBody>
      </p:sp>
      <p:sp>
        <p:nvSpPr>
          <p:cNvPr id="244747" name="Text Box 11"/>
          <p:cNvSpPr txBox="1">
            <a:spLocks noChangeArrowheads="1"/>
          </p:cNvSpPr>
          <p:nvPr/>
        </p:nvSpPr>
        <p:spPr bwMode="auto">
          <a:xfrm>
            <a:off x="609600" y="42291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40%</a:t>
            </a:r>
          </a:p>
        </p:txBody>
      </p:sp>
      <p:sp>
        <p:nvSpPr>
          <p:cNvPr id="244748" name="Text Box 12"/>
          <p:cNvSpPr txBox="1">
            <a:spLocks noChangeArrowheads="1"/>
          </p:cNvSpPr>
          <p:nvPr/>
        </p:nvSpPr>
        <p:spPr bwMode="auto">
          <a:xfrm>
            <a:off x="590550" y="50673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20%</a:t>
            </a:r>
          </a:p>
        </p:txBody>
      </p:sp>
      <p:sp>
        <p:nvSpPr>
          <p:cNvPr id="244749" name="Text Box 13"/>
          <p:cNvSpPr txBox="1">
            <a:spLocks noChangeArrowheads="1"/>
          </p:cNvSpPr>
          <p:nvPr/>
        </p:nvSpPr>
        <p:spPr bwMode="auto">
          <a:xfrm>
            <a:off x="571500" y="58483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244750" name="Rectangle 14"/>
          <p:cNvSpPr>
            <a:spLocks noChangeArrowheads="1"/>
          </p:cNvSpPr>
          <p:nvPr/>
        </p:nvSpPr>
        <p:spPr bwMode="auto">
          <a:xfrm>
            <a:off x="1295400" y="4419600"/>
            <a:ext cx="1219200" cy="1600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51" name="Rectangle 15"/>
          <p:cNvSpPr>
            <a:spLocks noChangeArrowheads="1"/>
          </p:cNvSpPr>
          <p:nvPr/>
        </p:nvSpPr>
        <p:spPr bwMode="auto">
          <a:xfrm>
            <a:off x="3048000" y="4310063"/>
            <a:ext cx="1219200" cy="17526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52" name="Rectangle 16"/>
          <p:cNvSpPr>
            <a:spLocks noChangeArrowheads="1"/>
          </p:cNvSpPr>
          <p:nvPr/>
        </p:nvSpPr>
        <p:spPr bwMode="auto">
          <a:xfrm>
            <a:off x="4800600" y="3929063"/>
            <a:ext cx="1219200" cy="21336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53" name="Rectangle 17"/>
          <p:cNvSpPr>
            <a:spLocks noChangeArrowheads="1"/>
          </p:cNvSpPr>
          <p:nvPr/>
        </p:nvSpPr>
        <p:spPr bwMode="auto">
          <a:xfrm>
            <a:off x="6705600" y="3200400"/>
            <a:ext cx="1219200" cy="28956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54" name="Text Box 18"/>
          <p:cNvSpPr txBox="1">
            <a:spLocks noChangeArrowheads="1"/>
          </p:cNvSpPr>
          <p:nvPr/>
        </p:nvSpPr>
        <p:spPr bwMode="auto">
          <a:xfrm>
            <a:off x="1295400" y="4419600"/>
            <a:ext cx="1371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Less Than High School Diploma</a:t>
            </a:r>
          </a:p>
        </p:txBody>
      </p:sp>
      <p:sp>
        <p:nvSpPr>
          <p:cNvPr id="244755" name="Text Box 19"/>
          <p:cNvSpPr txBox="1">
            <a:spLocks noChangeArrowheads="1"/>
          </p:cNvSpPr>
          <p:nvPr/>
        </p:nvSpPr>
        <p:spPr bwMode="auto">
          <a:xfrm>
            <a:off x="3048000" y="4419600"/>
            <a:ext cx="1371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High School Diploma</a:t>
            </a:r>
          </a:p>
        </p:txBody>
      </p:sp>
      <p:sp>
        <p:nvSpPr>
          <p:cNvPr id="244756" name="Text Box 20"/>
          <p:cNvSpPr txBox="1">
            <a:spLocks noChangeArrowheads="1"/>
          </p:cNvSpPr>
          <p:nvPr/>
        </p:nvSpPr>
        <p:spPr bwMode="auto">
          <a:xfrm>
            <a:off x="4724400" y="3886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 College</a:t>
            </a:r>
          </a:p>
        </p:txBody>
      </p:sp>
      <p:sp>
        <p:nvSpPr>
          <p:cNvPr id="244757" name="Text Box 21"/>
          <p:cNvSpPr txBox="1">
            <a:spLocks noChangeArrowheads="1"/>
          </p:cNvSpPr>
          <p:nvPr/>
        </p:nvSpPr>
        <p:spPr bwMode="auto">
          <a:xfrm>
            <a:off x="6553200" y="32766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 or Higher</a:t>
            </a:r>
          </a:p>
        </p:txBody>
      </p:sp>
      <p:sp>
        <p:nvSpPr>
          <p:cNvPr id="244758" name="Text Box 22"/>
          <p:cNvSpPr txBox="1">
            <a:spLocks noChangeArrowheads="1"/>
          </p:cNvSpPr>
          <p:nvPr/>
        </p:nvSpPr>
        <p:spPr bwMode="auto">
          <a:xfrm>
            <a:off x="1524000" y="4038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39%</a:t>
            </a:r>
          </a:p>
        </p:txBody>
      </p:sp>
      <p:sp>
        <p:nvSpPr>
          <p:cNvPr id="244759" name="Text Box 23"/>
          <p:cNvSpPr txBox="1">
            <a:spLocks noChangeArrowheads="1"/>
          </p:cNvSpPr>
          <p:nvPr/>
        </p:nvSpPr>
        <p:spPr bwMode="auto">
          <a:xfrm>
            <a:off x="3429000" y="388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41%</a:t>
            </a:r>
          </a:p>
        </p:txBody>
      </p:sp>
      <p:sp>
        <p:nvSpPr>
          <p:cNvPr id="244760" name="Text Box 24"/>
          <p:cNvSpPr txBox="1">
            <a:spLocks noChangeArrowheads="1"/>
          </p:cNvSpPr>
          <p:nvPr/>
        </p:nvSpPr>
        <p:spPr bwMode="auto">
          <a:xfrm>
            <a:off x="5105400" y="36258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52%</a:t>
            </a:r>
          </a:p>
        </p:txBody>
      </p:sp>
      <p:sp>
        <p:nvSpPr>
          <p:cNvPr id="244761" name="Text Box 25"/>
          <p:cNvSpPr txBox="1">
            <a:spLocks noChangeArrowheads="1"/>
          </p:cNvSpPr>
          <p:nvPr/>
        </p:nvSpPr>
        <p:spPr bwMode="auto">
          <a:xfrm>
            <a:off x="7048500" y="2895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66%</a:t>
            </a:r>
          </a:p>
        </p:txBody>
      </p:sp>
      <p:sp>
        <p:nvSpPr>
          <p:cNvPr id="244762" name="Text Box 26"/>
          <p:cNvSpPr txBox="1">
            <a:spLocks noChangeArrowheads="1"/>
          </p:cNvSpPr>
          <p:nvPr/>
        </p:nvSpPr>
        <p:spPr bwMode="auto">
          <a:xfrm rot="16200000">
            <a:off x="-965993" y="3847306"/>
            <a:ext cx="2819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Percentage Donating Blood</a:t>
            </a:r>
          </a:p>
        </p:txBody>
      </p:sp>
      <p:sp>
        <p:nvSpPr>
          <p:cNvPr id="244763" name="Text Box 27"/>
          <p:cNvSpPr txBox="1">
            <a:spLocks noChangeArrowheads="1"/>
          </p:cNvSpPr>
          <p:nvPr/>
        </p:nvSpPr>
        <p:spPr bwMode="auto">
          <a:xfrm>
            <a:off x="2000250" y="2076450"/>
            <a:ext cx="552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smtClean="0">
                <a:ln>
                  <a:noFill/>
                </a:ln>
                <a:solidFill>
                  <a:srgbClr val="008000"/>
                </a:solidFill>
                <a:effectLst/>
                <a:uLnTx/>
                <a:uFillTx/>
                <a:latin typeface="Arial" panose="020B0604020202020204" pitchFamily="34" charset="0"/>
                <a:ea typeface="+mn-ea"/>
                <a:cs typeface="+mn-cs"/>
              </a:rPr>
              <a:t>percentage who use seatbelt</a:t>
            </a:r>
            <a:endParaRPr kumimoji="0" lang="en-US"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64" name="Text Box 28">
            <a:hlinkClick r:id="rId3" action="ppaction://hlinksldjump"/>
          </p:cNvPr>
          <p:cNvSpPr txBox="1">
            <a:spLocks noChangeArrowheads="1"/>
          </p:cNvSpPr>
          <p:nvPr/>
        </p:nvSpPr>
        <p:spPr bwMode="auto">
          <a:xfrm>
            <a:off x="4679950" y="0"/>
            <a:ext cx="446405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Safety</a:t>
            </a:r>
          </a:p>
        </p:txBody>
      </p:sp>
      <p:sp>
        <p:nvSpPr>
          <p:cNvPr id="244765" name="Rectangle 29"/>
          <p:cNvSpPr>
            <a:spLocks noChangeArrowheads="1"/>
          </p:cNvSpPr>
          <p:nvPr/>
        </p:nvSpPr>
        <p:spPr bwMode="auto">
          <a:xfrm>
            <a:off x="2528888" y="5410200"/>
            <a:ext cx="457200" cy="6096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66" name="Text Box 30"/>
          <p:cNvSpPr txBox="1">
            <a:spLocks noChangeArrowheads="1"/>
          </p:cNvSpPr>
          <p:nvPr/>
        </p:nvSpPr>
        <p:spPr bwMode="auto">
          <a:xfrm>
            <a:off x="2438400" y="5029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1"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15%</a:t>
            </a:r>
          </a:p>
        </p:txBody>
      </p:sp>
      <p:sp>
        <p:nvSpPr>
          <p:cNvPr id="244767" name="Rectangle 31"/>
          <p:cNvSpPr>
            <a:spLocks noChangeArrowheads="1"/>
          </p:cNvSpPr>
          <p:nvPr/>
        </p:nvSpPr>
        <p:spPr bwMode="auto">
          <a:xfrm>
            <a:off x="4281488" y="5224463"/>
            <a:ext cx="457200" cy="8382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68" name="Text Box 32"/>
          <p:cNvSpPr txBox="1">
            <a:spLocks noChangeArrowheads="1"/>
          </p:cNvSpPr>
          <p:nvPr/>
        </p:nvSpPr>
        <p:spPr bwMode="auto">
          <a:xfrm>
            <a:off x="4267200" y="4800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1"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20%</a:t>
            </a:r>
          </a:p>
        </p:txBody>
      </p:sp>
      <p:sp>
        <p:nvSpPr>
          <p:cNvPr id="244769" name="Rectangle 33"/>
          <p:cNvSpPr>
            <a:spLocks noChangeArrowheads="1"/>
          </p:cNvSpPr>
          <p:nvPr/>
        </p:nvSpPr>
        <p:spPr bwMode="auto">
          <a:xfrm>
            <a:off x="6034088" y="4800600"/>
            <a:ext cx="457200" cy="1266825"/>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70" name="Text Box 34"/>
          <p:cNvSpPr txBox="1">
            <a:spLocks noChangeArrowheads="1"/>
          </p:cNvSpPr>
          <p:nvPr/>
        </p:nvSpPr>
        <p:spPr bwMode="auto">
          <a:xfrm>
            <a:off x="6019800" y="44640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1"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31%</a:t>
            </a:r>
          </a:p>
        </p:txBody>
      </p:sp>
      <p:sp>
        <p:nvSpPr>
          <p:cNvPr id="244771" name="Rectangle 35"/>
          <p:cNvSpPr>
            <a:spLocks noChangeArrowheads="1"/>
          </p:cNvSpPr>
          <p:nvPr/>
        </p:nvSpPr>
        <p:spPr bwMode="auto">
          <a:xfrm>
            <a:off x="7958138" y="2895600"/>
            <a:ext cx="457200" cy="32004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4772" name="Text Box 36"/>
          <p:cNvSpPr txBox="1">
            <a:spLocks noChangeArrowheads="1"/>
          </p:cNvSpPr>
          <p:nvPr/>
        </p:nvSpPr>
        <p:spPr bwMode="auto">
          <a:xfrm>
            <a:off x="7924800" y="25908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1" u="none" strike="noStrike" kern="1200" cap="none" spc="0" normalizeH="0" baseline="0" noProof="0" smtClean="0">
                <a:ln>
                  <a:noFill/>
                </a:ln>
                <a:solidFill>
                  <a:srgbClr val="000099"/>
                </a:solidFill>
                <a:effectLst/>
                <a:uLnTx/>
                <a:uFillTx/>
                <a:latin typeface="Arial" panose="020B0604020202020204" pitchFamily="34" charset="0"/>
                <a:ea typeface="+mn-ea"/>
                <a:cs typeface="+mn-cs"/>
              </a:rPr>
              <a:t>78%</a:t>
            </a:r>
          </a:p>
        </p:txBody>
      </p:sp>
    </p:spTree>
    <p:extLst>
      <p:ext uri="{BB962C8B-B14F-4D97-AF65-F5344CB8AC3E}">
        <p14:creationId xmlns:p14="http://schemas.microsoft.com/office/powerpoint/2010/main" val="510139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44750"/>
                                        </p:tgtEl>
                                        <p:attrNameLst>
                                          <p:attrName>style.visibility</p:attrName>
                                        </p:attrNameLst>
                                      </p:cBhvr>
                                      <p:to>
                                        <p:strVal val="visible"/>
                                      </p:to>
                                    </p:set>
                                    <p:animEffect transition="in" filter="wipe(down)">
                                      <p:cBhvr>
                                        <p:cTn id="7" dur="500"/>
                                        <p:tgtEl>
                                          <p:spTgt spid="24475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475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4758"/>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nodeType="afterEffect">
                                  <p:stCondLst>
                                    <p:cond delay="0"/>
                                  </p:stCondLst>
                                  <p:childTnLst>
                                    <p:set>
                                      <p:cBhvr>
                                        <p:cTn id="16" dur="1" fill="hold">
                                          <p:stCondLst>
                                            <p:cond delay="0"/>
                                          </p:stCondLst>
                                        </p:cTn>
                                        <p:tgtEl>
                                          <p:spTgt spid="244751"/>
                                        </p:tgtEl>
                                        <p:attrNameLst>
                                          <p:attrName>style.visibility</p:attrName>
                                        </p:attrNameLst>
                                      </p:cBhvr>
                                      <p:to>
                                        <p:strVal val="visible"/>
                                      </p:to>
                                    </p:set>
                                    <p:animEffect transition="in" filter="wipe(down)">
                                      <p:cBhvr>
                                        <p:cTn id="17" dur="500"/>
                                        <p:tgtEl>
                                          <p:spTgt spid="244751"/>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475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44759"/>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nodeType="afterEffect">
                                  <p:stCondLst>
                                    <p:cond delay="0"/>
                                  </p:stCondLst>
                                  <p:childTnLst>
                                    <p:set>
                                      <p:cBhvr>
                                        <p:cTn id="26" dur="1" fill="hold">
                                          <p:stCondLst>
                                            <p:cond delay="0"/>
                                          </p:stCondLst>
                                        </p:cTn>
                                        <p:tgtEl>
                                          <p:spTgt spid="244752"/>
                                        </p:tgtEl>
                                        <p:attrNameLst>
                                          <p:attrName>style.visibility</p:attrName>
                                        </p:attrNameLst>
                                      </p:cBhvr>
                                      <p:to>
                                        <p:strVal val="visible"/>
                                      </p:to>
                                    </p:set>
                                    <p:animEffect transition="in" filter="wipe(down)">
                                      <p:cBhvr>
                                        <p:cTn id="27" dur="500"/>
                                        <p:tgtEl>
                                          <p:spTgt spid="244752"/>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44756"/>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44760"/>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244753"/>
                                        </p:tgtEl>
                                        <p:attrNameLst>
                                          <p:attrName>style.visibility</p:attrName>
                                        </p:attrNameLst>
                                      </p:cBhvr>
                                      <p:to>
                                        <p:strVal val="visible"/>
                                      </p:to>
                                    </p:set>
                                    <p:animEffect transition="in" filter="wipe(down)">
                                      <p:cBhvr>
                                        <p:cTn id="37" dur="500"/>
                                        <p:tgtEl>
                                          <p:spTgt spid="244753"/>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4475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4476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244765"/>
                                        </p:tgtEl>
                                        <p:attrNameLst>
                                          <p:attrName>style.visibility</p:attrName>
                                        </p:attrNameLst>
                                      </p:cBhvr>
                                      <p:to>
                                        <p:strVal val="visible"/>
                                      </p:to>
                                    </p:set>
                                    <p:animEffect transition="in" filter="wipe(down)">
                                      <p:cBhvr>
                                        <p:cTn id="48" dur="500"/>
                                        <p:tgtEl>
                                          <p:spTgt spid="244765"/>
                                        </p:tgtEl>
                                      </p:cBhvr>
                                    </p:animEffec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244766"/>
                                        </p:tgtEl>
                                        <p:attrNameLst>
                                          <p:attrName>style.visibility</p:attrName>
                                        </p:attrNameLst>
                                      </p:cBhvr>
                                      <p:to>
                                        <p:strVal val="visible"/>
                                      </p:to>
                                    </p:set>
                                  </p:childTnLst>
                                </p:cTn>
                              </p:par>
                            </p:childTnLst>
                          </p:cTn>
                        </p:par>
                        <p:par>
                          <p:cTn id="52" fill="hold" nodeType="afterGroup">
                            <p:stCondLst>
                              <p:cond delay="500"/>
                            </p:stCondLst>
                            <p:childTnLst>
                              <p:par>
                                <p:cTn id="53" presetID="22" presetClass="entr" presetSubtype="4" fill="hold" nodeType="afterEffect">
                                  <p:stCondLst>
                                    <p:cond delay="0"/>
                                  </p:stCondLst>
                                  <p:childTnLst>
                                    <p:set>
                                      <p:cBhvr>
                                        <p:cTn id="54" dur="1" fill="hold">
                                          <p:stCondLst>
                                            <p:cond delay="0"/>
                                          </p:stCondLst>
                                        </p:cTn>
                                        <p:tgtEl>
                                          <p:spTgt spid="244767"/>
                                        </p:tgtEl>
                                        <p:attrNameLst>
                                          <p:attrName>style.visibility</p:attrName>
                                        </p:attrNameLst>
                                      </p:cBhvr>
                                      <p:to>
                                        <p:strVal val="visible"/>
                                      </p:to>
                                    </p:set>
                                    <p:animEffect transition="in" filter="wipe(down)">
                                      <p:cBhvr>
                                        <p:cTn id="55" dur="500"/>
                                        <p:tgtEl>
                                          <p:spTgt spid="244767"/>
                                        </p:tgtEl>
                                      </p:cBhvr>
                                    </p:animEffect>
                                  </p:childTnLst>
                                </p:cTn>
                              </p:par>
                            </p:childTnLst>
                          </p:cTn>
                        </p:par>
                        <p:par>
                          <p:cTn id="56" fill="hold" nodeType="afterGroup">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244768"/>
                                        </p:tgtEl>
                                        <p:attrNameLst>
                                          <p:attrName>style.visibility</p:attrName>
                                        </p:attrNameLst>
                                      </p:cBhvr>
                                      <p:to>
                                        <p:strVal val="visible"/>
                                      </p:to>
                                    </p:set>
                                  </p:childTnLst>
                                </p:cTn>
                              </p:par>
                            </p:childTnLst>
                          </p:cTn>
                        </p:par>
                        <p:par>
                          <p:cTn id="59" fill="hold" nodeType="afterGroup">
                            <p:stCondLst>
                              <p:cond delay="1000"/>
                            </p:stCondLst>
                            <p:childTnLst>
                              <p:par>
                                <p:cTn id="60" presetID="22" presetClass="entr" presetSubtype="4" fill="hold" nodeType="afterEffect">
                                  <p:stCondLst>
                                    <p:cond delay="0"/>
                                  </p:stCondLst>
                                  <p:childTnLst>
                                    <p:set>
                                      <p:cBhvr>
                                        <p:cTn id="61" dur="1" fill="hold">
                                          <p:stCondLst>
                                            <p:cond delay="0"/>
                                          </p:stCondLst>
                                        </p:cTn>
                                        <p:tgtEl>
                                          <p:spTgt spid="244769"/>
                                        </p:tgtEl>
                                        <p:attrNameLst>
                                          <p:attrName>style.visibility</p:attrName>
                                        </p:attrNameLst>
                                      </p:cBhvr>
                                      <p:to>
                                        <p:strVal val="visible"/>
                                      </p:to>
                                    </p:set>
                                    <p:animEffect transition="in" filter="wipe(down)">
                                      <p:cBhvr>
                                        <p:cTn id="62" dur="500"/>
                                        <p:tgtEl>
                                          <p:spTgt spid="244769"/>
                                        </p:tgtEl>
                                      </p:cBhvr>
                                    </p:animEffect>
                                  </p:childTnLst>
                                </p:cTn>
                              </p:par>
                            </p:childTnLst>
                          </p:cTn>
                        </p:par>
                        <p:par>
                          <p:cTn id="63" fill="hold" nodeType="afterGroup">
                            <p:stCondLst>
                              <p:cond delay="1500"/>
                            </p:stCondLst>
                            <p:childTnLst>
                              <p:par>
                                <p:cTn id="64" presetID="1" presetClass="entr" presetSubtype="0" fill="hold" grpId="0" nodeType="afterEffect">
                                  <p:stCondLst>
                                    <p:cond delay="0"/>
                                  </p:stCondLst>
                                  <p:childTnLst>
                                    <p:set>
                                      <p:cBhvr>
                                        <p:cTn id="65" dur="1" fill="hold">
                                          <p:stCondLst>
                                            <p:cond delay="0"/>
                                          </p:stCondLst>
                                        </p:cTn>
                                        <p:tgtEl>
                                          <p:spTgt spid="244770"/>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244771"/>
                                        </p:tgtEl>
                                        <p:attrNameLst>
                                          <p:attrName>style.visibility</p:attrName>
                                        </p:attrNameLst>
                                      </p:cBhvr>
                                      <p:to>
                                        <p:strVal val="visible"/>
                                      </p:to>
                                    </p:set>
                                    <p:animEffect transition="in" filter="wipe(down)">
                                      <p:cBhvr>
                                        <p:cTn id="70" dur="500"/>
                                        <p:tgtEl>
                                          <p:spTgt spid="244771"/>
                                        </p:tgtEl>
                                      </p:cBhvr>
                                    </p:animEffec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44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54" grpId="0"/>
      <p:bldP spid="244755" grpId="0"/>
      <p:bldP spid="244756" grpId="0"/>
      <p:bldP spid="244757" grpId="0"/>
      <p:bldP spid="244758" grpId="0"/>
      <p:bldP spid="244759" grpId="0"/>
      <p:bldP spid="244760" grpId="0"/>
      <p:bldP spid="244761" grpId="0"/>
      <p:bldP spid="244766" grpId="0"/>
      <p:bldP spid="244768" grpId="0"/>
      <p:bldP spid="244770" grpId="0"/>
      <p:bldP spid="24477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246786" name="Picture 2" descr="MMj01740090000[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70866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46787" name="Text Box 3">
            <a:hlinkClick r:id="rId4" action="ppaction://hlinksldjump"/>
          </p:cNvPr>
          <p:cNvSpPr txBox="1">
            <a:spLocks noChangeArrowheads="1"/>
          </p:cNvSpPr>
          <p:nvPr/>
        </p:nvSpPr>
        <p:spPr bwMode="auto">
          <a:xfrm rot="-21606500">
            <a:off x="5029200" y="152400"/>
            <a:ext cx="292735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economic</a:t>
            </a:r>
          </a:p>
        </p:txBody>
      </p:sp>
      <p:sp>
        <p:nvSpPr>
          <p:cNvPr id="246788" name="Rectangle 4"/>
          <p:cNvSpPr>
            <a:spLocks noGrp="1" noChangeArrowheads="1"/>
          </p:cNvSpPr>
          <p:nvPr>
            <p:ph type="title"/>
          </p:nvPr>
        </p:nvSpPr>
        <p:spPr>
          <a:xfrm>
            <a:off x="174625" y="2665413"/>
            <a:ext cx="3505200" cy="1143000"/>
          </a:xfrm>
          <a:noFill/>
          <a:ln/>
        </p:spPr>
        <p:txBody>
          <a:bodyPr/>
          <a:lstStyle/>
          <a:p>
            <a:r>
              <a:rPr lang="en-US" altLang="en-US" sz="4000" dirty="0">
                <a:solidFill>
                  <a:schemeClr val="bg1"/>
                </a:solidFill>
              </a:rPr>
              <a:t>Average family income </a:t>
            </a:r>
            <a:br>
              <a:rPr lang="en-US" altLang="en-US" sz="4000" dirty="0">
                <a:solidFill>
                  <a:schemeClr val="bg1"/>
                </a:solidFill>
              </a:rPr>
            </a:br>
            <a:r>
              <a:rPr lang="en-US" altLang="en-US" sz="4000" dirty="0">
                <a:solidFill>
                  <a:schemeClr val="bg1"/>
                </a:solidFill>
              </a:rPr>
              <a:t>by educational </a:t>
            </a:r>
            <a:r>
              <a:rPr lang="en-US" altLang="en-US" sz="4000" dirty="0" smtClean="0">
                <a:solidFill>
                  <a:schemeClr val="bg1"/>
                </a:solidFill>
              </a:rPr>
              <a:t>attainment </a:t>
            </a:r>
            <a:r>
              <a:rPr lang="en-US" altLang="en-US" sz="4000" dirty="0">
                <a:solidFill>
                  <a:schemeClr val="bg1"/>
                </a:solidFill>
              </a:rPr>
              <a:t/>
            </a:r>
            <a:br>
              <a:rPr lang="en-US" altLang="en-US" sz="4000" dirty="0">
                <a:solidFill>
                  <a:schemeClr val="bg1"/>
                </a:solidFill>
              </a:rPr>
            </a:br>
            <a:endParaRPr lang="en-US" altLang="en-US" sz="4000" dirty="0">
              <a:solidFill>
                <a:schemeClr val="bg1"/>
              </a:solidFill>
            </a:endParaRPr>
          </a:p>
        </p:txBody>
      </p:sp>
      <p:sp>
        <p:nvSpPr>
          <p:cNvPr id="246789" name="Rectangle 5"/>
          <p:cNvSpPr>
            <a:spLocks noChangeArrowheads="1"/>
          </p:cNvSpPr>
          <p:nvPr/>
        </p:nvSpPr>
        <p:spPr bwMode="auto">
          <a:xfrm>
            <a:off x="381000" y="57150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Source: Postsecondary Education Opportunity</a:t>
            </a:r>
          </a:p>
        </p:txBody>
      </p:sp>
      <p:sp>
        <p:nvSpPr>
          <p:cNvPr id="246790" name="Rectangle 6"/>
          <p:cNvSpPr>
            <a:spLocks noChangeArrowheads="1"/>
          </p:cNvSpPr>
          <p:nvPr/>
        </p:nvSpPr>
        <p:spPr bwMode="auto">
          <a:xfrm>
            <a:off x="4457700" y="1322388"/>
            <a:ext cx="4530725" cy="498633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6791" name="Line 7"/>
          <p:cNvSpPr>
            <a:spLocks noChangeShapeType="1"/>
          </p:cNvSpPr>
          <p:nvPr/>
        </p:nvSpPr>
        <p:spPr bwMode="auto">
          <a:xfrm>
            <a:off x="4457700" y="5570538"/>
            <a:ext cx="45307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6792" name="Line 8"/>
          <p:cNvSpPr>
            <a:spLocks noChangeShapeType="1"/>
          </p:cNvSpPr>
          <p:nvPr/>
        </p:nvSpPr>
        <p:spPr bwMode="auto">
          <a:xfrm>
            <a:off x="4456113" y="4792663"/>
            <a:ext cx="45291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6793" name="Line 9"/>
          <p:cNvSpPr>
            <a:spLocks noChangeShapeType="1"/>
          </p:cNvSpPr>
          <p:nvPr/>
        </p:nvSpPr>
        <p:spPr bwMode="auto">
          <a:xfrm>
            <a:off x="4452938" y="4073525"/>
            <a:ext cx="45307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6794" name="Line 10"/>
          <p:cNvSpPr>
            <a:spLocks noChangeShapeType="1"/>
          </p:cNvSpPr>
          <p:nvPr/>
        </p:nvSpPr>
        <p:spPr bwMode="auto">
          <a:xfrm>
            <a:off x="4449763" y="3333750"/>
            <a:ext cx="45307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6795" name="Line 11"/>
          <p:cNvSpPr>
            <a:spLocks noChangeShapeType="1"/>
          </p:cNvSpPr>
          <p:nvPr/>
        </p:nvSpPr>
        <p:spPr bwMode="auto">
          <a:xfrm>
            <a:off x="4448175" y="1839913"/>
            <a:ext cx="452913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6796" name="Line 12"/>
          <p:cNvSpPr>
            <a:spLocks noChangeShapeType="1"/>
          </p:cNvSpPr>
          <p:nvPr/>
        </p:nvSpPr>
        <p:spPr bwMode="auto">
          <a:xfrm>
            <a:off x="4445000" y="2611438"/>
            <a:ext cx="45307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246797" name="Group 13"/>
          <p:cNvGrpSpPr>
            <a:grpSpLocks/>
          </p:cNvGrpSpPr>
          <p:nvPr/>
        </p:nvGrpSpPr>
        <p:grpSpPr bwMode="auto">
          <a:xfrm>
            <a:off x="4637088" y="1582738"/>
            <a:ext cx="4165600" cy="4725987"/>
            <a:chOff x="2921" y="997"/>
            <a:chExt cx="2624" cy="2977"/>
          </a:xfrm>
        </p:grpSpPr>
        <p:sp>
          <p:nvSpPr>
            <p:cNvPr id="246798" name="Rectangle 14"/>
            <p:cNvSpPr>
              <a:spLocks noChangeArrowheads="1"/>
            </p:cNvSpPr>
            <p:nvPr/>
          </p:nvSpPr>
          <p:spPr bwMode="auto">
            <a:xfrm>
              <a:off x="2921" y="3349"/>
              <a:ext cx="156" cy="625"/>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799" name="Rectangle 15"/>
            <p:cNvSpPr>
              <a:spLocks noChangeArrowheads="1"/>
            </p:cNvSpPr>
            <p:nvPr/>
          </p:nvSpPr>
          <p:spPr bwMode="auto">
            <a:xfrm>
              <a:off x="3195" y="3287"/>
              <a:ext cx="172" cy="68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0" name="Rectangle 16"/>
            <p:cNvSpPr>
              <a:spLocks noChangeArrowheads="1"/>
            </p:cNvSpPr>
            <p:nvPr/>
          </p:nvSpPr>
          <p:spPr bwMode="auto">
            <a:xfrm>
              <a:off x="3468" y="2903"/>
              <a:ext cx="162" cy="107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1" name="Rectangle 17"/>
            <p:cNvSpPr>
              <a:spLocks noChangeArrowheads="1"/>
            </p:cNvSpPr>
            <p:nvPr/>
          </p:nvSpPr>
          <p:spPr bwMode="auto">
            <a:xfrm>
              <a:off x="3781" y="2802"/>
              <a:ext cx="182" cy="1171"/>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2" name="Rectangle 18"/>
            <p:cNvSpPr>
              <a:spLocks noChangeArrowheads="1"/>
            </p:cNvSpPr>
            <p:nvPr/>
          </p:nvSpPr>
          <p:spPr bwMode="auto">
            <a:xfrm>
              <a:off x="4132" y="2669"/>
              <a:ext cx="162" cy="1304"/>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3" name="Rectangle 19"/>
            <p:cNvSpPr>
              <a:spLocks noChangeArrowheads="1"/>
            </p:cNvSpPr>
            <p:nvPr/>
          </p:nvSpPr>
          <p:spPr bwMode="auto">
            <a:xfrm>
              <a:off x="4406" y="2157"/>
              <a:ext cx="182" cy="181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4" name="Rectangle 20"/>
            <p:cNvSpPr>
              <a:spLocks noChangeArrowheads="1"/>
            </p:cNvSpPr>
            <p:nvPr/>
          </p:nvSpPr>
          <p:spPr bwMode="auto">
            <a:xfrm>
              <a:off x="4719" y="1917"/>
              <a:ext cx="182" cy="205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5" name="Rectangle 21"/>
            <p:cNvSpPr>
              <a:spLocks noChangeArrowheads="1"/>
            </p:cNvSpPr>
            <p:nvPr/>
          </p:nvSpPr>
          <p:spPr bwMode="auto">
            <a:xfrm>
              <a:off x="5031" y="1551"/>
              <a:ext cx="187" cy="242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sp>
          <p:nvSpPr>
            <p:cNvPr id="246806" name="Rectangle 22"/>
            <p:cNvSpPr>
              <a:spLocks noChangeArrowheads="1"/>
            </p:cNvSpPr>
            <p:nvPr/>
          </p:nvSpPr>
          <p:spPr bwMode="auto">
            <a:xfrm>
              <a:off x="5344" y="997"/>
              <a:ext cx="201" cy="2974"/>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6600"/>
                </a:solidFill>
                <a:effectLst/>
                <a:uLnTx/>
                <a:uFillTx/>
                <a:latin typeface="Arial" panose="020B0604020202020204" pitchFamily="34" charset="0"/>
                <a:ea typeface="+mn-ea"/>
                <a:cs typeface="+mn-cs"/>
              </a:endParaRPr>
            </a:p>
          </p:txBody>
        </p:sp>
      </p:grpSp>
      <p:sp>
        <p:nvSpPr>
          <p:cNvPr id="246807" name="Text Box 23"/>
          <p:cNvSpPr txBox="1">
            <a:spLocks noChangeArrowheads="1"/>
          </p:cNvSpPr>
          <p:nvPr/>
        </p:nvSpPr>
        <p:spPr bwMode="auto">
          <a:xfrm>
            <a:off x="3889375" y="5387975"/>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25</a:t>
            </a:r>
          </a:p>
        </p:txBody>
      </p:sp>
      <p:sp>
        <p:nvSpPr>
          <p:cNvPr id="246808" name="Text Box 24"/>
          <p:cNvSpPr txBox="1">
            <a:spLocks noChangeArrowheads="1"/>
          </p:cNvSpPr>
          <p:nvPr/>
        </p:nvSpPr>
        <p:spPr bwMode="auto">
          <a:xfrm>
            <a:off x="3873500" y="1201738"/>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175</a:t>
            </a:r>
          </a:p>
        </p:txBody>
      </p:sp>
      <p:sp>
        <p:nvSpPr>
          <p:cNvPr id="246809" name="Text Box 25"/>
          <p:cNvSpPr txBox="1">
            <a:spLocks noChangeArrowheads="1"/>
          </p:cNvSpPr>
          <p:nvPr/>
        </p:nvSpPr>
        <p:spPr bwMode="auto">
          <a:xfrm>
            <a:off x="3889375" y="4629150"/>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50</a:t>
            </a:r>
          </a:p>
        </p:txBody>
      </p:sp>
      <p:sp>
        <p:nvSpPr>
          <p:cNvPr id="246810" name="Text Box 26"/>
          <p:cNvSpPr txBox="1">
            <a:spLocks noChangeArrowheads="1"/>
          </p:cNvSpPr>
          <p:nvPr/>
        </p:nvSpPr>
        <p:spPr bwMode="auto">
          <a:xfrm>
            <a:off x="3881438" y="3205163"/>
            <a:ext cx="622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100</a:t>
            </a:r>
          </a:p>
        </p:txBody>
      </p:sp>
      <p:sp>
        <p:nvSpPr>
          <p:cNvPr id="246811" name="Text Box 27"/>
          <p:cNvSpPr txBox="1">
            <a:spLocks noChangeArrowheads="1"/>
          </p:cNvSpPr>
          <p:nvPr/>
        </p:nvSpPr>
        <p:spPr bwMode="auto">
          <a:xfrm>
            <a:off x="3919538" y="394335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75</a:t>
            </a:r>
          </a:p>
        </p:txBody>
      </p:sp>
      <p:sp>
        <p:nvSpPr>
          <p:cNvPr id="246812" name="Text Box 28"/>
          <p:cNvSpPr txBox="1">
            <a:spLocks noChangeArrowheads="1"/>
          </p:cNvSpPr>
          <p:nvPr/>
        </p:nvSpPr>
        <p:spPr bwMode="auto">
          <a:xfrm>
            <a:off x="3881438" y="2455863"/>
            <a:ext cx="622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125</a:t>
            </a:r>
          </a:p>
        </p:txBody>
      </p:sp>
      <p:sp>
        <p:nvSpPr>
          <p:cNvPr id="246813" name="Text Box 29"/>
          <p:cNvSpPr txBox="1">
            <a:spLocks noChangeArrowheads="1"/>
          </p:cNvSpPr>
          <p:nvPr/>
        </p:nvSpPr>
        <p:spPr bwMode="auto">
          <a:xfrm>
            <a:off x="3881438" y="1735138"/>
            <a:ext cx="622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150</a:t>
            </a:r>
          </a:p>
        </p:txBody>
      </p:sp>
      <p:sp>
        <p:nvSpPr>
          <p:cNvPr id="246814" name="Text Box 30"/>
          <p:cNvSpPr txBox="1">
            <a:spLocks noChangeArrowheads="1"/>
          </p:cNvSpPr>
          <p:nvPr/>
        </p:nvSpPr>
        <p:spPr bwMode="auto">
          <a:xfrm>
            <a:off x="3935413" y="6151563"/>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0</a:t>
            </a:r>
          </a:p>
        </p:txBody>
      </p:sp>
      <p:sp>
        <p:nvSpPr>
          <p:cNvPr id="246815" name="Text Box 31"/>
          <p:cNvSpPr txBox="1">
            <a:spLocks noChangeArrowheads="1"/>
          </p:cNvSpPr>
          <p:nvPr/>
        </p:nvSpPr>
        <p:spPr bwMode="auto">
          <a:xfrm>
            <a:off x="4432300" y="633095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LT-9</a:t>
            </a:r>
          </a:p>
        </p:txBody>
      </p:sp>
      <p:sp>
        <p:nvSpPr>
          <p:cNvPr id="246816" name="Text Box 32"/>
          <p:cNvSpPr txBox="1">
            <a:spLocks noChangeArrowheads="1"/>
          </p:cNvSpPr>
          <p:nvPr/>
        </p:nvSpPr>
        <p:spPr bwMode="auto">
          <a:xfrm>
            <a:off x="4891088" y="633095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9-12</a:t>
            </a:r>
          </a:p>
        </p:txBody>
      </p:sp>
      <p:sp>
        <p:nvSpPr>
          <p:cNvPr id="246817" name="Text Box 33"/>
          <p:cNvSpPr txBox="1">
            <a:spLocks noChangeArrowheads="1"/>
          </p:cNvSpPr>
          <p:nvPr/>
        </p:nvSpPr>
        <p:spPr bwMode="auto">
          <a:xfrm>
            <a:off x="533876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HSG</a:t>
            </a:r>
          </a:p>
        </p:txBody>
      </p:sp>
      <p:sp>
        <p:nvSpPr>
          <p:cNvPr id="246818" name="Text Box 34"/>
          <p:cNvSpPr txBox="1">
            <a:spLocks noChangeArrowheads="1"/>
          </p:cNvSpPr>
          <p:nvPr/>
        </p:nvSpPr>
        <p:spPr bwMode="auto">
          <a:xfrm>
            <a:off x="5773738" y="6324600"/>
            <a:ext cx="760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Some</a:t>
            </a:r>
          </a:p>
        </p:txBody>
      </p:sp>
      <p:sp>
        <p:nvSpPr>
          <p:cNvPr id="246819" name="Text Box 35"/>
          <p:cNvSpPr txBox="1">
            <a:spLocks noChangeArrowheads="1"/>
          </p:cNvSpPr>
          <p:nvPr/>
        </p:nvSpPr>
        <p:spPr bwMode="auto">
          <a:xfrm>
            <a:off x="833596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Prof</a:t>
            </a:r>
          </a:p>
        </p:txBody>
      </p:sp>
      <p:sp>
        <p:nvSpPr>
          <p:cNvPr id="246820" name="Text Box 36"/>
          <p:cNvSpPr txBox="1">
            <a:spLocks noChangeArrowheads="1"/>
          </p:cNvSpPr>
          <p:nvPr/>
        </p:nvSpPr>
        <p:spPr bwMode="auto">
          <a:xfrm>
            <a:off x="7313613" y="6326188"/>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MA</a:t>
            </a:r>
          </a:p>
        </p:txBody>
      </p:sp>
      <p:sp>
        <p:nvSpPr>
          <p:cNvPr id="246821" name="Text Box 37"/>
          <p:cNvSpPr txBox="1">
            <a:spLocks noChangeArrowheads="1"/>
          </p:cNvSpPr>
          <p:nvPr/>
        </p:nvSpPr>
        <p:spPr bwMode="auto">
          <a:xfrm>
            <a:off x="7829550" y="6330950"/>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PhD</a:t>
            </a:r>
          </a:p>
        </p:txBody>
      </p:sp>
      <p:sp>
        <p:nvSpPr>
          <p:cNvPr id="246822" name="Text Box 38"/>
          <p:cNvSpPr txBox="1">
            <a:spLocks noChangeArrowheads="1"/>
          </p:cNvSpPr>
          <p:nvPr/>
        </p:nvSpPr>
        <p:spPr bwMode="auto">
          <a:xfrm>
            <a:off x="685641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BA</a:t>
            </a:r>
          </a:p>
        </p:txBody>
      </p:sp>
      <p:sp>
        <p:nvSpPr>
          <p:cNvPr id="246823" name="Text Box 39"/>
          <p:cNvSpPr txBox="1">
            <a:spLocks noChangeArrowheads="1"/>
          </p:cNvSpPr>
          <p:nvPr/>
        </p:nvSpPr>
        <p:spPr bwMode="auto">
          <a:xfrm>
            <a:off x="636111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AA</a:t>
            </a:r>
          </a:p>
        </p:txBody>
      </p:sp>
      <p:sp>
        <p:nvSpPr>
          <p:cNvPr id="246824" name="Text Box 40"/>
          <p:cNvSpPr txBox="1">
            <a:spLocks noChangeArrowheads="1"/>
          </p:cNvSpPr>
          <p:nvPr/>
        </p:nvSpPr>
        <p:spPr bwMode="auto">
          <a:xfrm rot="-5400000">
            <a:off x="2867819" y="3632994"/>
            <a:ext cx="20875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Income ($000)</a:t>
            </a:r>
          </a:p>
        </p:txBody>
      </p:sp>
      <p:sp>
        <p:nvSpPr>
          <p:cNvPr id="246825" name="Rectangle 41"/>
          <p:cNvSpPr>
            <a:spLocks noChangeArrowheads="1"/>
          </p:cNvSpPr>
          <p:nvPr/>
        </p:nvSpPr>
        <p:spPr bwMode="auto">
          <a:xfrm>
            <a:off x="6194425" y="6621463"/>
            <a:ext cx="1304925" cy="12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College</a:t>
            </a:r>
          </a:p>
        </p:txBody>
      </p:sp>
    </p:spTree>
    <p:extLst>
      <p:ext uri="{BB962C8B-B14F-4D97-AF65-F5344CB8AC3E}">
        <p14:creationId xmlns:p14="http://schemas.microsoft.com/office/powerpoint/2010/main" val="3473364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46797"/>
                                        </p:tgtEl>
                                        <p:attrNameLst>
                                          <p:attrName>style.visibility</p:attrName>
                                        </p:attrNameLst>
                                      </p:cBhvr>
                                      <p:to>
                                        <p:strVal val="visible"/>
                                      </p:to>
                                    </p:set>
                                    <p:animEffect transition="in" filter="wipe(down)">
                                      <p:cBhvr>
                                        <p:cTn id="7" dur="500"/>
                                        <p:tgtEl>
                                          <p:spTgt spid="246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48834" name="Rectangle 2"/>
          <p:cNvSpPr>
            <a:spLocks noChangeArrowheads="1"/>
          </p:cNvSpPr>
          <p:nvPr/>
        </p:nvSpPr>
        <p:spPr bwMode="auto">
          <a:xfrm>
            <a:off x="536575" y="2711450"/>
            <a:ext cx="8072438" cy="34369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35" name="Rectangle 3"/>
          <p:cNvSpPr>
            <a:spLocks noChangeArrowheads="1"/>
          </p:cNvSpPr>
          <p:nvPr/>
        </p:nvSpPr>
        <p:spPr bwMode="auto">
          <a:xfrm>
            <a:off x="558800" y="3533775"/>
            <a:ext cx="8074025" cy="309563"/>
          </a:xfrm>
          <a:prstGeom prst="rect">
            <a:avLst/>
          </a:prstGeom>
          <a:solidFill>
            <a:srgbClr val="C0C0C0"/>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36" name="Rectangle 4"/>
          <p:cNvSpPr>
            <a:spLocks noChangeArrowheads="1"/>
          </p:cNvSpPr>
          <p:nvPr/>
        </p:nvSpPr>
        <p:spPr bwMode="auto">
          <a:xfrm>
            <a:off x="557213" y="4687888"/>
            <a:ext cx="8070850" cy="304800"/>
          </a:xfrm>
          <a:prstGeom prst="rect">
            <a:avLst/>
          </a:prstGeom>
          <a:solidFill>
            <a:srgbClr val="99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248837" name="Group 5"/>
          <p:cNvGrpSpPr>
            <a:grpSpLocks/>
          </p:cNvGrpSpPr>
          <p:nvPr/>
        </p:nvGrpSpPr>
        <p:grpSpPr bwMode="auto">
          <a:xfrm>
            <a:off x="539750" y="1658938"/>
            <a:ext cx="8088313" cy="4506912"/>
            <a:chOff x="288" y="912"/>
            <a:chExt cx="5095" cy="2839"/>
          </a:xfrm>
        </p:grpSpPr>
        <p:sp>
          <p:nvSpPr>
            <p:cNvPr id="248838" name="Rectangle 6"/>
            <p:cNvSpPr>
              <a:spLocks noChangeArrowheads="1"/>
            </p:cNvSpPr>
            <p:nvPr/>
          </p:nvSpPr>
          <p:spPr bwMode="auto">
            <a:xfrm>
              <a:off x="3587" y="3508"/>
              <a:ext cx="179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3,798,940</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39" name="Rectangle 7"/>
            <p:cNvSpPr>
              <a:spLocks noChangeArrowheads="1"/>
            </p:cNvSpPr>
            <p:nvPr/>
          </p:nvSpPr>
          <p:spPr bwMode="auto">
            <a:xfrm>
              <a:off x="2130" y="3508"/>
              <a:ext cx="145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5,254,193</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0" name="Rectangle 8"/>
            <p:cNvSpPr>
              <a:spLocks noChangeArrowheads="1"/>
            </p:cNvSpPr>
            <p:nvPr/>
          </p:nvSpPr>
          <p:spPr bwMode="auto">
            <a:xfrm>
              <a:off x="288" y="3508"/>
              <a:ext cx="184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Professional degree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1" name="Rectangle 9"/>
            <p:cNvSpPr>
              <a:spLocks noChangeArrowheads="1"/>
            </p:cNvSpPr>
            <p:nvPr/>
          </p:nvSpPr>
          <p:spPr bwMode="auto">
            <a:xfrm>
              <a:off x="3587" y="3278"/>
              <a:ext cx="179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2,527,324</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2" name="Rectangle 10"/>
            <p:cNvSpPr>
              <a:spLocks noChangeArrowheads="1"/>
            </p:cNvSpPr>
            <p:nvPr/>
          </p:nvSpPr>
          <p:spPr bwMode="auto">
            <a:xfrm>
              <a:off x="2130" y="3278"/>
              <a:ext cx="145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3,982,577</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3" name="Rectangle 11"/>
            <p:cNvSpPr>
              <a:spLocks noChangeArrowheads="1"/>
            </p:cNvSpPr>
            <p:nvPr/>
          </p:nvSpPr>
          <p:spPr bwMode="auto">
            <a:xfrm>
              <a:off x="288" y="3278"/>
              <a:ext cx="1842"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Doctorate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4" name="Rectangle 12"/>
            <p:cNvSpPr>
              <a:spLocks noChangeArrowheads="1"/>
            </p:cNvSpPr>
            <p:nvPr/>
          </p:nvSpPr>
          <p:spPr bwMode="auto">
            <a:xfrm>
              <a:off x="3587" y="3035"/>
              <a:ext cx="179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1,507,823</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5" name="Rectangle 13"/>
            <p:cNvSpPr>
              <a:spLocks noChangeArrowheads="1"/>
            </p:cNvSpPr>
            <p:nvPr/>
          </p:nvSpPr>
          <p:spPr bwMode="auto">
            <a:xfrm>
              <a:off x="2130" y="3035"/>
              <a:ext cx="145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2,963,076</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6" name="Rectangle 14"/>
            <p:cNvSpPr>
              <a:spLocks noChangeArrowheads="1"/>
            </p:cNvSpPr>
            <p:nvPr/>
          </p:nvSpPr>
          <p:spPr bwMode="auto">
            <a:xfrm>
              <a:off x="288" y="3035"/>
              <a:ext cx="184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Master's degree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7" name="Rectangle 15"/>
            <p:cNvSpPr>
              <a:spLocks noChangeArrowheads="1"/>
            </p:cNvSpPr>
            <p:nvPr/>
          </p:nvSpPr>
          <p:spPr bwMode="auto">
            <a:xfrm>
              <a:off x="3587" y="2793"/>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$1,111,921</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8" name="Rectangle 16"/>
            <p:cNvSpPr>
              <a:spLocks noChangeArrowheads="1"/>
            </p:cNvSpPr>
            <p:nvPr/>
          </p:nvSpPr>
          <p:spPr bwMode="auto">
            <a:xfrm>
              <a:off x="2130" y="2793"/>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$2,567,174</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49" name="Rectangle 17"/>
            <p:cNvSpPr>
              <a:spLocks noChangeArrowheads="1"/>
            </p:cNvSpPr>
            <p:nvPr/>
          </p:nvSpPr>
          <p:spPr bwMode="auto">
            <a:xfrm>
              <a:off x="288" y="2793"/>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Bachelor's degree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0" name="Rectangle 18"/>
            <p:cNvSpPr>
              <a:spLocks noChangeArrowheads="1"/>
            </p:cNvSpPr>
            <p:nvPr/>
          </p:nvSpPr>
          <p:spPr bwMode="auto">
            <a:xfrm>
              <a:off x="3587" y="2551"/>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346,120</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1" name="Rectangle 19"/>
            <p:cNvSpPr>
              <a:spLocks noChangeArrowheads="1"/>
            </p:cNvSpPr>
            <p:nvPr/>
          </p:nvSpPr>
          <p:spPr bwMode="auto">
            <a:xfrm>
              <a:off x="2130" y="2551"/>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1,801,373</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2" name="Rectangle 20"/>
            <p:cNvSpPr>
              <a:spLocks noChangeArrowheads="1"/>
            </p:cNvSpPr>
            <p:nvPr/>
          </p:nvSpPr>
          <p:spPr bwMode="auto">
            <a:xfrm>
              <a:off x="288" y="2551"/>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Associate degree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3" name="Rectangle 21"/>
            <p:cNvSpPr>
              <a:spLocks noChangeArrowheads="1"/>
            </p:cNvSpPr>
            <p:nvPr/>
          </p:nvSpPr>
          <p:spPr bwMode="auto">
            <a:xfrm>
              <a:off x="3587" y="2308"/>
              <a:ext cx="179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270,569</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4" name="Rectangle 22"/>
            <p:cNvSpPr>
              <a:spLocks noChangeArrowheads="1"/>
            </p:cNvSpPr>
            <p:nvPr/>
          </p:nvSpPr>
          <p:spPr bwMode="auto">
            <a:xfrm>
              <a:off x="2130" y="2308"/>
              <a:ext cx="145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1,725,822</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5" name="Rectangle 23"/>
            <p:cNvSpPr>
              <a:spLocks noChangeArrowheads="1"/>
            </p:cNvSpPr>
            <p:nvPr/>
          </p:nvSpPr>
          <p:spPr bwMode="auto">
            <a:xfrm>
              <a:off x="288" y="2308"/>
              <a:ext cx="184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Some college, no degree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6" name="Rectangle 24"/>
            <p:cNvSpPr>
              <a:spLocks noChangeArrowheads="1"/>
            </p:cNvSpPr>
            <p:nvPr/>
          </p:nvSpPr>
          <p:spPr bwMode="auto">
            <a:xfrm>
              <a:off x="3587" y="2066"/>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0</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7" name="Rectangle 25"/>
            <p:cNvSpPr>
              <a:spLocks noChangeArrowheads="1"/>
            </p:cNvSpPr>
            <p:nvPr/>
          </p:nvSpPr>
          <p:spPr bwMode="auto">
            <a:xfrm>
              <a:off x="2130" y="2066"/>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1,455,253</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8" name="Rectangle 26"/>
            <p:cNvSpPr>
              <a:spLocks noChangeArrowheads="1"/>
            </p:cNvSpPr>
            <p:nvPr/>
          </p:nvSpPr>
          <p:spPr bwMode="auto">
            <a:xfrm>
              <a:off x="288" y="2066"/>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High school graduate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59" name="Rectangle 27"/>
            <p:cNvSpPr>
              <a:spLocks noChangeArrowheads="1"/>
            </p:cNvSpPr>
            <p:nvPr/>
          </p:nvSpPr>
          <p:spPr bwMode="auto">
            <a:xfrm>
              <a:off x="3587" y="1824"/>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-304,555</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0" name="Rectangle 28"/>
            <p:cNvSpPr>
              <a:spLocks noChangeArrowheads="1"/>
            </p:cNvSpPr>
            <p:nvPr/>
          </p:nvSpPr>
          <p:spPr bwMode="auto">
            <a:xfrm>
              <a:off x="2130" y="1824"/>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1,150,698</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1" name="Rectangle 29"/>
            <p:cNvSpPr>
              <a:spLocks noChangeArrowheads="1"/>
            </p:cNvSpPr>
            <p:nvPr/>
          </p:nvSpPr>
          <p:spPr bwMode="auto">
            <a:xfrm>
              <a:off x="288" y="1824"/>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High school dropout</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2" name="Rectangle 30"/>
            <p:cNvSpPr>
              <a:spLocks noChangeArrowheads="1"/>
            </p:cNvSpPr>
            <p:nvPr/>
          </p:nvSpPr>
          <p:spPr bwMode="auto">
            <a:xfrm>
              <a:off x="3587" y="1582"/>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-$478,903</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3" name="Rectangle 31"/>
            <p:cNvSpPr>
              <a:spLocks noChangeArrowheads="1"/>
            </p:cNvSpPr>
            <p:nvPr/>
          </p:nvSpPr>
          <p:spPr bwMode="auto">
            <a:xfrm>
              <a:off x="2130" y="1582"/>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$976,350</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4" name="Rectangle 32"/>
            <p:cNvSpPr>
              <a:spLocks noChangeArrowheads="1"/>
            </p:cNvSpPr>
            <p:nvPr/>
          </p:nvSpPr>
          <p:spPr bwMode="auto">
            <a:xfrm>
              <a:off x="288" y="1582"/>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Less than 9th grade</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5" name="Rectangle 33"/>
            <p:cNvSpPr>
              <a:spLocks noChangeArrowheads="1"/>
            </p:cNvSpPr>
            <p:nvPr/>
          </p:nvSpPr>
          <p:spPr bwMode="auto">
            <a:xfrm>
              <a:off x="3587" y="912"/>
              <a:ext cx="1796" cy="670"/>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Difference</a:t>
              </a: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Compared to</a:t>
              </a: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High School Graduate</a:t>
              </a:r>
              <a:endParaRPr kumimoji="0" lang="en-U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6" name="Rectangle 34"/>
            <p:cNvSpPr>
              <a:spLocks noChangeArrowheads="1"/>
            </p:cNvSpPr>
            <p:nvPr/>
          </p:nvSpPr>
          <p:spPr bwMode="auto">
            <a:xfrm>
              <a:off x="2130" y="912"/>
              <a:ext cx="1457" cy="670"/>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Estimated</a:t>
              </a: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Lifetime</a:t>
              </a: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Earnings</a:t>
              </a:r>
              <a:endParaRPr kumimoji="0" lang="en-U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7" name="Rectangle 35"/>
            <p:cNvSpPr>
              <a:spLocks noChangeArrowheads="1"/>
            </p:cNvSpPr>
            <p:nvPr/>
          </p:nvSpPr>
          <p:spPr bwMode="auto">
            <a:xfrm>
              <a:off x="288" y="912"/>
              <a:ext cx="1842" cy="670"/>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Education Level</a:t>
              </a:r>
              <a:endParaRPr kumimoji="0" lang="en-U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8" name="Line 36"/>
            <p:cNvSpPr>
              <a:spLocks noChangeShapeType="1"/>
            </p:cNvSpPr>
            <p:nvPr/>
          </p:nvSpPr>
          <p:spPr bwMode="auto">
            <a:xfrm>
              <a:off x="288" y="912"/>
              <a:ext cx="509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69" name="Line 37"/>
            <p:cNvSpPr>
              <a:spLocks noChangeShapeType="1"/>
            </p:cNvSpPr>
            <p:nvPr/>
          </p:nvSpPr>
          <p:spPr bwMode="auto">
            <a:xfrm>
              <a:off x="288" y="3751"/>
              <a:ext cx="509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70" name="Line 38"/>
            <p:cNvSpPr>
              <a:spLocks noChangeShapeType="1"/>
            </p:cNvSpPr>
            <p:nvPr/>
          </p:nvSpPr>
          <p:spPr bwMode="auto">
            <a:xfrm>
              <a:off x="288"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71" name="Line 39"/>
            <p:cNvSpPr>
              <a:spLocks noChangeShapeType="1"/>
            </p:cNvSpPr>
            <p:nvPr/>
          </p:nvSpPr>
          <p:spPr bwMode="auto">
            <a:xfrm>
              <a:off x="5383"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72" name="Line 40"/>
            <p:cNvSpPr>
              <a:spLocks noChangeShapeType="1"/>
            </p:cNvSpPr>
            <p:nvPr/>
          </p:nvSpPr>
          <p:spPr bwMode="auto">
            <a:xfrm>
              <a:off x="288" y="1582"/>
              <a:ext cx="509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73" name="Line 41"/>
            <p:cNvSpPr>
              <a:spLocks noChangeShapeType="1"/>
            </p:cNvSpPr>
            <p:nvPr/>
          </p:nvSpPr>
          <p:spPr bwMode="auto">
            <a:xfrm>
              <a:off x="2130"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48874" name="Line 42"/>
            <p:cNvSpPr>
              <a:spLocks noChangeShapeType="1"/>
            </p:cNvSpPr>
            <p:nvPr/>
          </p:nvSpPr>
          <p:spPr bwMode="auto">
            <a:xfrm>
              <a:off x="3587"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248875" name="Text Box 43"/>
          <p:cNvSpPr txBox="1">
            <a:spLocks noChangeArrowheads="1"/>
          </p:cNvSpPr>
          <p:nvPr/>
        </p:nvSpPr>
        <p:spPr bwMode="auto">
          <a:xfrm>
            <a:off x="1524000" y="6400800"/>
            <a:ext cx="441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Source:  Federal Reserve Bank of Dallas</a:t>
            </a:r>
          </a:p>
        </p:txBody>
      </p:sp>
      <p:sp>
        <p:nvSpPr>
          <p:cNvPr id="248876" name="Text Box 44"/>
          <p:cNvSpPr txBox="1">
            <a:spLocks noChangeArrowheads="1"/>
          </p:cNvSpPr>
          <p:nvPr/>
        </p:nvSpPr>
        <p:spPr bwMode="auto">
          <a:xfrm>
            <a:off x="3581400" y="990600"/>
            <a:ext cx="4760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The Impact of Education on Individuals:</a:t>
            </a:r>
            <a:br>
              <a:rPr kumimoji="1"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br>
            <a:r>
              <a:rPr kumimoji="1" lang="en-US" altLang="en-US" sz="1800" b="1"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Lifetime Earnings</a:t>
            </a:r>
          </a:p>
        </p:txBody>
      </p:sp>
      <p:sp>
        <p:nvSpPr>
          <p:cNvPr id="248877" name="Text Box 45">
            <a:hlinkClick r:id="rId3" action="ppaction://hlinksldjump"/>
          </p:cNvPr>
          <p:cNvSpPr txBox="1">
            <a:spLocks noChangeArrowheads="1"/>
          </p:cNvSpPr>
          <p:nvPr/>
        </p:nvSpPr>
        <p:spPr bwMode="auto">
          <a:xfrm rot="-21606500">
            <a:off x="5029200" y="0"/>
            <a:ext cx="292735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economic</a:t>
            </a:r>
          </a:p>
        </p:txBody>
      </p:sp>
    </p:spTree>
    <p:extLst>
      <p:ext uri="{BB962C8B-B14F-4D97-AF65-F5344CB8AC3E}">
        <p14:creationId xmlns:p14="http://schemas.microsoft.com/office/powerpoint/2010/main" val="4086439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wipe(left)">
                                      <p:cBhvr>
                                        <p:cTn id="7" dur="500"/>
                                        <p:tgtEl>
                                          <p:spTgt spid="24883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48836"/>
                                        </p:tgtEl>
                                        <p:attrNameLst>
                                          <p:attrName>style.visibility</p:attrName>
                                        </p:attrNameLst>
                                      </p:cBhvr>
                                      <p:to>
                                        <p:strVal val="visible"/>
                                      </p:to>
                                    </p:set>
                                    <p:animEffect transition="in" filter="wipe(left)">
                                      <p:cBhvr>
                                        <p:cTn id="11" dur="500"/>
                                        <p:tgtEl>
                                          <p:spTgt spid="24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reatestgene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85750"/>
            <a:ext cx="3811991"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4629150" y="228600"/>
            <a:ext cx="41719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0" algn="l"/>
                <a:tab pos="5486400" algn="r"/>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5486400" algn="r"/>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5486400" algn="r"/>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t>At the end of WWII, the U.S made a bold decision to invest in the future of its economy by providing $1.9 billion annually to the education of returning veterans of the war. </a:t>
            </a:r>
            <a:r>
              <a:rPr lang="en-US" altLang="en-US" sz="2400" dirty="0">
                <a:solidFill>
                  <a:srgbClr val="0070C0"/>
                </a:solidFill>
              </a:rPr>
              <a:t>This commitment to human capital helped enable the WWII generation to become the “greatest generation”.  </a:t>
            </a:r>
          </a:p>
          <a:p>
            <a:pPr eaLnBrk="1" hangingPunct="1">
              <a:lnSpc>
                <a:spcPct val="100000"/>
              </a:lnSpc>
              <a:spcBef>
                <a:spcPct val="0"/>
              </a:spcBef>
              <a:buFontTx/>
              <a:buNone/>
            </a:pPr>
            <a:endParaRPr lang="en-US" altLang="en-US" sz="2400" dirty="0"/>
          </a:p>
        </p:txBody>
      </p:sp>
      <p:sp>
        <p:nvSpPr>
          <p:cNvPr id="872452" name="Text Box 4"/>
          <p:cNvSpPr txBox="1">
            <a:spLocks noChangeArrowheads="1"/>
          </p:cNvSpPr>
          <p:nvPr/>
        </p:nvSpPr>
        <p:spPr bwMode="auto">
          <a:xfrm>
            <a:off x="4652554" y="4057650"/>
            <a:ext cx="363419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0000"/>
                </a:solidFill>
              </a:rPr>
              <a:t>Possibly, Alabama’s greatest generation is at the schoolhouse door waiting for the opportunity to propel Alabama into the global economy.  </a:t>
            </a:r>
          </a:p>
          <a:p>
            <a:pPr eaLnBrk="1" hangingPunct="1">
              <a:lnSpc>
                <a:spcPct val="100000"/>
              </a:lnSpc>
              <a:spcBef>
                <a:spcPct val="50000"/>
              </a:spcBef>
              <a:buFontTx/>
              <a:buNone/>
            </a:pPr>
            <a:endParaRPr lang="en-US" altLang="en-US" sz="2400" dirty="0"/>
          </a:p>
        </p:txBody>
      </p:sp>
      <p:sp>
        <p:nvSpPr>
          <p:cNvPr id="2" name="Slide Number Placeholder 1"/>
          <p:cNvSpPr>
            <a:spLocks noGrp="1"/>
          </p:cNvSpPr>
          <p:nvPr>
            <p:ph type="sldNum" sz="quarter" idx="12"/>
          </p:nvPr>
        </p:nvSpPr>
        <p:spPr/>
        <p:txBody>
          <a:bodyPr/>
          <a:lstStyle/>
          <a:p>
            <a:fld id="{15C3AF50-45D8-4144-B114-A385979F8C17}" type="slidenum">
              <a:rPr lang="en-US" smtClean="0"/>
              <a:t>75</a:t>
            </a:fld>
            <a:endParaRPr lang="en-US"/>
          </a:p>
        </p:txBody>
      </p:sp>
    </p:spTree>
    <p:extLst>
      <p:ext uri="{BB962C8B-B14F-4D97-AF65-F5344CB8AC3E}">
        <p14:creationId xmlns:p14="http://schemas.microsoft.com/office/powerpoint/2010/main" val="2861431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2452"/>
                                        </p:tgtEl>
                                        <p:attrNameLst>
                                          <p:attrName>style.visibility</p:attrName>
                                        </p:attrNameLst>
                                      </p:cBhvr>
                                      <p:to>
                                        <p:strVal val="visible"/>
                                      </p:to>
                                    </p:set>
                                    <p:animEffect transition="in" filter="wipe(left)">
                                      <p:cBhvr>
                                        <p:cTn id="7" dur="5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5" name="Title 1"/>
          <p:cNvSpPr txBox="1">
            <a:spLocks/>
          </p:cNvSpPr>
          <p:nvPr/>
        </p:nvSpPr>
        <p:spPr>
          <a:xfrm>
            <a:off x="0" y="258775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B0F0"/>
                </a:solidFill>
              </a:rPr>
              <a:t>VII.   NOMINATING</a:t>
            </a:r>
            <a:r>
              <a:rPr lang="en-US" b="1" spc="300" dirty="0" smtClean="0">
                <a:solidFill>
                  <a:srgbClr val="00B0F0"/>
                </a:solidFill>
              </a:rPr>
              <a:t> </a:t>
            </a:r>
            <a:r>
              <a:rPr lang="en-US" b="1" dirty="0" smtClean="0">
                <a:solidFill>
                  <a:srgbClr val="00B0F0"/>
                </a:solidFill>
              </a:rPr>
              <a:t>COMMITTEE APPOINTMENT</a:t>
            </a:r>
            <a:endParaRPr lang="en-US" b="1" dirty="0">
              <a:solidFill>
                <a:srgbClr val="00B0F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76</a:t>
            </a:fld>
            <a:endParaRPr lang="en-US"/>
          </a:p>
        </p:txBody>
      </p:sp>
    </p:spTree>
    <p:extLst>
      <p:ext uri="{BB962C8B-B14F-4D97-AF65-F5344CB8AC3E}">
        <p14:creationId xmlns:p14="http://schemas.microsoft.com/office/powerpoint/2010/main" val="333357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0" y="2587752"/>
            <a:ext cx="9144000" cy="1143000"/>
          </a:xfrm>
        </p:spPr>
        <p:txBody>
          <a:bodyPr>
            <a:normAutofit fontScale="90000"/>
          </a:bodyPr>
          <a:lstStyle/>
          <a:p>
            <a:r>
              <a:rPr lang="en-US" dirty="0" smtClean="0"/>
              <a:t/>
            </a:r>
            <a:br>
              <a:rPr lang="en-US" dirty="0" smtClean="0"/>
            </a:br>
            <a:r>
              <a:rPr lang="en-US" sz="4900" b="1" dirty="0" smtClean="0">
                <a:solidFill>
                  <a:srgbClr val="00B0F0"/>
                </a:solidFill>
              </a:rPr>
              <a:t>VIII.   DISCUSSION</a:t>
            </a:r>
            <a:r>
              <a:rPr lang="en-US" sz="4900" b="1" spc="300" dirty="0" smtClean="0">
                <a:solidFill>
                  <a:srgbClr val="00B0F0"/>
                </a:solidFill>
              </a:rPr>
              <a:t> </a:t>
            </a:r>
            <a:r>
              <a:rPr lang="en-US" sz="4900" b="1" dirty="0" smtClean="0">
                <a:solidFill>
                  <a:srgbClr val="00B0F0"/>
                </a:solidFill>
              </a:rPr>
              <a:t>ITEMS</a:t>
            </a:r>
            <a:br>
              <a:rPr lang="en-US" sz="4900" b="1" dirty="0" smtClean="0">
                <a:solidFill>
                  <a:srgbClr val="00B0F0"/>
                </a:solidFill>
              </a:rPr>
            </a:br>
            <a:r>
              <a:rPr lang="en-US" sz="3600" b="1" dirty="0" smtClean="0">
                <a:solidFill>
                  <a:srgbClr val="00B0F0"/>
                </a:solidFill>
              </a:rPr>
              <a:t> </a:t>
            </a:r>
            <a:endParaRPr lang="en-US" sz="3600" dirty="0"/>
          </a:p>
        </p:txBody>
      </p:sp>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77</a:t>
            </a:fld>
            <a:endParaRPr lang="en-US"/>
          </a:p>
        </p:txBody>
      </p:sp>
    </p:spTree>
    <p:extLst>
      <p:ext uri="{BB962C8B-B14F-4D97-AF65-F5344CB8AC3E}">
        <p14:creationId xmlns:p14="http://schemas.microsoft.com/office/powerpoint/2010/main" val="1342289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933" y="1190354"/>
            <a:ext cx="8223068" cy="960120"/>
          </a:xfrm>
        </p:spPr>
        <p:txBody>
          <a:bodyPr>
            <a:normAutofit fontScale="90000"/>
          </a:bodyPr>
          <a:lstStyle/>
          <a:p>
            <a:r>
              <a:rPr lang="en-US" sz="3300" b="1" dirty="0"/>
              <a:t>Alabama Commission on Higher Education </a:t>
            </a:r>
            <a:r>
              <a:rPr lang="en-US" dirty="0" smtClean="0"/>
              <a:t/>
            </a:r>
            <a:br>
              <a:rPr lang="en-US" dirty="0" smtClean="0"/>
            </a:br>
            <a:endParaRPr lang="en-US" sz="3000" i="1" dirty="0"/>
          </a:p>
        </p:txBody>
      </p:sp>
      <p:sp>
        <p:nvSpPr>
          <p:cNvPr id="4" name="Title 1"/>
          <p:cNvSpPr txBox="1">
            <a:spLocks/>
          </p:cNvSpPr>
          <p:nvPr/>
        </p:nvSpPr>
        <p:spPr>
          <a:xfrm>
            <a:off x="1255691" y="2393056"/>
            <a:ext cx="7331299" cy="2084168"/>
          </a:xfrm>
          <a:prstGeom prst="rect">
            <a:avLst/>
          </a:prstGeom>
        </p:spPr>
        <p:txBody>
          <a:bodyPr vert="horz" lIns="68580" tIns="34291" rIns="68580" bIns="34291"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r>
              <a:rPr lang="en-US" sz="2700" b="1" dirty="0">
                <a:solidFill>
                  <a:prstClr val="black">
                    <a:lumMod val="85000"/>
                    <a:lumOff val="15000"/>
                  </a:prstClr>
                </a:solidFill>
                <a:latin typeface="Century Gothic" panose="020B0502020202020204"/>
              </a:rPr>
              <a:t>Fifteen Year Report</a:t>
            </a:r>
            <a:r>
              <a:rPr lang="en-US" sz="2700" dirty="0">
                <a:solidFill>
                  <a:prstClr val="black">
                    <a:lumMod val="85000"/>
                    <a:lumOff val="15000"/>
                  </a:prstClr>
                </a:solidFill>
                <a:latin typeface="Century Gothic" panose="020B0502020202020204"/>
              </a:rPr>
              <a:t>:  </a:t>
            </a:r>
          </a:p>
          <a:p>
            <a:pPr algn="ctr" defTabSz="342900"/>
            <a:r>
              <a:rPr lang="en-US" sz="2700" dirty="0">
                <a:solidFill>
                  <a:prstClr val="black">
                    <a:lumMod val="85000"/>
                    <a:lumOff val="15000"/>
                  </a:prstClr>
                </a:solidFill>
                <a:latin typeface="Century Gothic" panose="020B0502020202020204"/>
              </a:rPr>
              <a:t>Alabama Higher Education Professional Development </a:t>
            </a:r>
          </a:p>
          <a:p>
            <a:pPr algn="ctr" defTabSz="342900"/>
            <a:r>
              <a:rPr lang="en-US" sz="2700" dirty="0">
                <a:solidFill>
                  <a:prstClr val="black">
                    <a:lumMod val="85000"/>
                    <a:lumOff val="15000"/>
                  </a:prstClr>
                </a:solidFill>
                <a:latin typeface="Century Gothic" panose="020B0502020202020204"/>
              </a:rPr>
              <a:t>for K-12 Teachers </a:t>
            </a:r>
            <a:br>
              <a:rPr lang="en-US" sz="2700" dirty="0">
                <a:solidFill>
                  <a:prstClr val="black">
                    <a:lumMod val="85000"/>
                    <a:lumOff val="15000"/>
                  </a:prstClr>
                </a:solidFill>
                <a:latin typeface="Century Gothic" panose="020B0502020202020204"/>
              </a:rPr>
            </a:br>
            <a:endParaRPr lang="en-US" sz="2700" i="1" dirty="0">
              <a:solidFill>
                <a:prstClr val="black">
                  <a:lumMod val="85000"/>
                  <a:lumOff val="15000"/>
                </a:prstClr>
              </a:solidFill>
              <a:latin typeface="Century Gothic" panose="020B0502020202020204"/>
            </a:endParaRPr>
          </a:p>
        </p:txBody>
      </p:sp>
      <p:sp>
        <p:nvSpPr>
          <p:cNvPr id="5" name="Rectangle 4"/>
          <p:cNvSpPr/>
          <p:nvPr/>
        </p:nvSpPr>
        <p:spPr>
          <a:xfrm>
            <a:off x="2079939" y="4603896"/>
            <a:ext cx="5682803" cy="923330"/>
          </a:xfrm>
          <a:prstGeom prst="rect">
            <a:avLst/>
          </a:prstGeom>
        </p:spPr>
        <p:txBody>
          <a:bodyPr wrap="square">
            <a:spAutoFit/>
          </a:bodyPr>
          <a:lstStyle/>
          <a:p>
            <a:pPr algn="ctr" defTabSz="342900"/>
            <a:r>
              <a:rPr lang="en-US" sz="2700" b="1" dirty="0">
                <a:solidFill>
                  <a:prstClr val="black"/>
                </a:solidFill>
                <a:latin typeface="Century Gothic" panose="020B0502020202020204"/>
              </a:rPr>
              <a:t>Fiscal Years:</a:t>
            </a:r>
          </a:p>
          <a:p>
            <a:pPr algn="ctr" defTabSz="342900"/>
            <a:r>
              <a:rPr lang="en-US" sz="2700" b="1" dirty="0">
                <a:solidFill>
                  <a:prstClr val="black"/>
                </a:solidFill>
                <a:latin typeface="Century Gothic" panose="020B0502020202020204"/>
              </a:rPr>
              <a:t>2002-2003 through 2016-2017</a:t>
            </a:r>
            <a:endParaRPr lang="en-US" sz="1351" b="1" dirty="0">
              <a:solidFill>
                <a:prstClr val="black"/>
              </a:solidFill>
              <a:latin typeface="Century Gothic" panose="020B0502020202020204"/>
            </a:endParaRPr>
          </a:p>
        </p:txBody>
      </p:sp>
    </p:spTree>
    <p:extLst>
      <p:ext uri="{BB962C8B-B14F-4D97-AF65-F5344CB8AC3E}">
        <p14:creationId xmlns:p14="http://schemas.microsoft.com/office/powerpoint/2010/main" val="305589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State Objectives</a:t>
            </a:r>
            <a:r>
              <a:rPr lang="en-US" sz="3300" dirty="0"/>
              <a:t/>
            </a:r>
            <a:br>
              <a:rPr lang="en-US" sz="3300" dirty="0"/>
            </a:br>
            <a:r>
              <a:rPr lang="en-US" sz="3300" dirty="0"/>
              <a:t/>
            </a:r>
            <a:br>
              <a:rPr lang="en-US" sz="3300" dirty="0"/>
            </a:br>
            <a:endParaRPr lang="en-US" sz="1651" dirty="0"/>
          </a:p>
        </p:txBody>
      </p:sp>
      <p:sp>
        <p:nvSpPr>
          <p:cNvPr id="3" name="Content Placeholder 2"/>
          <p:cNvSpPr>
            <a:spLocks noGrp="1"/>
          </p:cNvSpPr>
          <p:nvPr>
            <p:ph idx="1"/>
          </p:nvPr>
        </p:nvSpPr>
        <p:spPr>
          <a:xfrm>
            <a:off x="1184620" y="2809190"/>
            <a:ext cx="6948935" cy="3191560"/>
          </a:xfrm>
        </p:spPr>
        <p:txBody>
          <a:bodyPr>
            <a:normAutofit/>
          </a:bodyPr>
          <a:lstStyle/>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
        <p:nvSpPr>
          <p:cNvPr id="9" name="Content Placeholder 2"/>
          <p:cNvSpPr txBox="1">
            <a:spLocks/>
          </p:cNvSpPr>
          <p:nvPr/>
        </p:nvSpPr>
        <p:spPr>
          <a:xfrm>
            <a:off x="1354029" y="2057099"/>
            <a:ext cx="7326629" cy="3191560"/>
          </a:xfrm>
          <a:prstGeom prst="rect">
            <a:avLst/>
          </a:prstGeom>
        </p:spPr>
        <p:txBody>
          <a:bodyPr vert="horz" lIns="68580" tIns="34291" rIns="68580" bIns="34291" rtlCol="0">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Long Term</a:t>
            </a:r>
          </a:p>
          <a:p>
            <a:pPr marL="171453" lvl="2" indent="-171450" defTabSz="342900">
              <a:lnSpc>
                <a:spcPct val="200000"/>
              </a:lnSpc>
              <a:spcBef>
                <a:spcPts val="0"/>
              </a:spcBef>
              <a:buClr>
                <a:srgbClr val="A53010"/>
              </a:buClr>
            </a:pPr>
            <a:r>
              <a:rPr lang="en-US" sz="10951" b="1" i="1" dirty="0">
                <a:solidFill>
                  <a:prstClr val="black">
                    <a:lumMod val="75000"/>
                    <a:lumOff val="25000"/>
                  </a:prstClr>
                </a:solidFill>
                <a:latin typeface="Century Gothic" panose="020B0502020202020204"/>
              </a:rPr>
              <a:t>Sustained</a:t>
            </a:r>
          </a:p>
          <a:p>
            <a:pPr marL="173833" lvl="6" indent="-171450"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Intensive</a:t>
            </a:r>
          </a:p>
          <a:p>
            <a:pPr marL="171453" lvl="7" indent="-171450"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Statewide Access</a:t>
            </a:r>
          </a:p>
          <a:p>
            <a:pPr marL="0" indent="0" algn="ctr" defTabSz="342900">
              <a:spcBef>
                <a:spcPts val="0"/>
              </a:spcBef>
              <a:buClr>
                <a:srgbClr val="A53010"/>
              </a:buClr>
              <a:buNone/>
            </a:pPr>
            <a:endParaRPr lang="en-US" i="1" dirty="0">
              <a:solidFill>
                <a:prstClr val="black">
                  <a:lumMod val="75000"/>
                  <a:lumOff val="25000"/>
                </a:prstClr>
              </a:solidFill>
              <a:latin typeface="Century Gothic" panose="020B0502020202020204"/>
            </a:endParaRPr>
          </a:p>
          <a:p>
            <a:pPr marL="0" indent="0" algn="ctr" defTabSz="342900">
              <a:spcBef>
                <a:spcPts val="0"/>
              </a:spcBef>
              <a:buClr>
                <a:srgbClr val="A53010"/>
              </a:buClr>
              <a:buNone/>
            </a:pPr>
            <a:r>
              <a:rPr lang="en-US" i="1" dirty="0">
                <a:solidFill>
                  <a:prstClr val="black">
                    <a:lumMod val="75000"/>
                    <a:lumOff val="25000"/>
                  </a:prstClr>
                </a:solidFill>
                <a:latin typeface="Century Gothic" panose="020B0502020202020204"/>
              </a:rPr>
              <a:t/>
            </a:r>
            <a:br>
              <a:rPr lang="en-US" i="1" dirty="0">
                <a:solidFill>
                  <a:prstClr val="black">
                    <a:lumMod val="75000"/>
                    <a:lumOff val="25000"/>
                  </a:prstClr>
                </a:solidFill>
                <a:latin typeface="Century Gothic" panose="020B0502020202020204"/>
              </a:rPr>
            </a:b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351" i="1" dirty="0">
              <a:solidFill>
                <a:prstClr val="black">
                  <a:lumMod val="75000"/>
                  <a:lumOff val="25000"/>
                </a:prstClr>
              </a:solidFill>
              <a:latin typeface="Century Gothic" panose="020B0502020202020204"/>
            </a:endParaRPr>
          </a:p>
        </p:txBody>
      </p:sp>
      <p:pic>
        <p:nvPicPr>
          <p:cNvPr id="2050" name="Picture 2" descr="cid:0E09A33C-A582-48BA-A58F-31BB42DD91CC"/>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767944" y="2057099"/>
            <a:ext cx="3912713" cy="319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98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4154" cy="1143000"/>
          </a:xfrm>
        </p:spPr>
        <p:txBody>
          <a:bodyPr>
            <a:normAutofit fontScale="90000"/>
          </a:bodyPr>
          <a:lstStyle/>
          <a:p>
            <a:r>
              <a:rPr lang="en-US" b="1" dirty="0" smtClean="0">
                <a:solidFill>
                  <a:srgbClr val="0070C0"/>
                </a:solidFill>
              </a:rPr>
              <a:t>Follow up from March 10 Board meeting </a:t>
            </a:r>
            <a:r>
              <a:rPr lang="en-US" b="1" smtClean="0">
                <a:solidFill>
                  <a:srgbClr val="0070C0"/>
                </a:solidFill>
              </a:rPr>
              <a:t/>
            </a:r>
            <a:br>
              <a:rPr lang="en-US" b="1" smtClean="0">
                <a:solidFill>
                  <a:srgbClr val="0070C0"/>
                </a:solidFill>
              </a:rPr>
            </a:br>
            <a:r>
              <a:rPr lang="en-US" b="1" smtClean="0">
                <a:solidFill>
                  <a:srgbClr val="FF0000"/>
                </a:solidFill>
              </a:rPr>
              <a:t>FAFSA </a:t>
            </a:r>
            <a:r>
              <a:rPr lang="en-US" b="1" dirty="0" smtClean="0">
                <a:solidFill>
                  <a:srgbClr val="FF0000"/>
                </a:solidFill>
              </a:rPr>
              <a:t>Completion Project</a:t>
            </a:r>
            <a:endParaRPr lang="en-US" b="1" dirty="0">
              <a:solidFill>
                <a:srgbClr val="FF0000"/>
              </a:solidFill>
            </a:endParaRPr>
          </a:p>
        </p:txBody>
      </p:sp>
      <p:sp>
        <p:nvSpPr>
          <p:cNvPr id="3" name="Content Placeholder 2"/>
          <p:cNvSpPr>
            <a:spLocks noGrp="1"/>
          </p:cNvSpPr>
          <p:nvPr>
            <p:ph idx="1"/>
          </p:nvPr>
        </p:nvSpPr>
        <p:spPr>
          <a:xfrm>
            <a:off x="73316" y="4437895"/>
            <a:ext cx="8990838" cy="3263504"/>
          </a:xfrm>
        </p:spPr>
        <p:txBody>
          <a:bodyPr>
            <a:normAutofit/>
          </a:bodyPr>
          <a:lstStyle/>
          <a:p>
            <a:r>
              <a:rPr lang="en-US" sz="2400" dirty="0"/>
              <a:t>March presentation by Kristina Scott – Alabama Possible and Christian Becraft (Governor Ivey’s Office) </a:t>
            </a:r>
          </a:p>
        </p:txBody>
      </p:sp>
      <p:pic>
        <p:nvPicPr>
          <p:cNvPr id="4" name="Picture 3"/>
          <p:cNvPicPr>
            <a:picLocks noChangeAspect="1"/>
          </p:cNvPicPr>
          <p:nvPr/>
        </p:nvPicPr>
        <p:blipFill>
          <a:blip r:embed="rId2"/>
          <a:stretch>
            <a:fillRect/>
          </a:stretch>
        </p:blipFill>
        <p:spPr>
          <a:xfrm>
            <a:off x="0" y="2235363"/>
            <a:ext cx="9137469" cy="2092435"/>
          </a:xfrm>
          <a:prstGeom prst="rect">
            <a:avLst/>
          </a:prstGeom>
        </p:spPr>
      </p:pic>
    </p:spTree>
    <p:extLst>
      <p:ext uri="{BB962C8B-B14F-4D97-AF65-F5344CB8AC3E}">
        <p14:creationId xmlns:p14="http://schemas.microsoft.com/office/powerpoint/2010/main" val="384146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466" y="1104675"/>
            <a:ext cx="6683765" cy="960668"/>
          </a:xfrm>
        </p:spPr>
        <p:txBody>
          <a:bodyPr>
            <a:normAutofit fontScale="90000"/>
          </a:bodyPr>
          <a:lstStyle/>
          <a:p>
            <a:r>
              <a:rPr lang="en-US" b="1" dirty="0" smtClean="0"/>
              <a:t>High </a:t>
            </a:r>
            <a:r>
              <a:rPr lang="en-US" b="1" dirty="0"/>
              <a:t>Need County and City School Systems</a:t>
            </a:r>
            <a:r>
              <a:rPr lang="en-US" dirty="0"/>
              <a:t/>
            </a:r>
            <a:br>
              <a:rPr lang="en-US" dirty="0"/>
            </a:br>
            <a:endParaRPr lang="en-US"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8900" y="1657350"/>
            <a:ext cx="4972049" cy="5372100"/>
          </a:xfrm>
          <a:prstGeom prst="rect">
            <a:avLst/>
          </a:prstGeom>
          <a:noFill/>
          <a:ln>
            <a:noFill/>
          </a:ln>
        </p:spPr>
      </p:pic>
    </p:spTree>
    <p:extLst>
      <p:ext uri="{BB962C8B-B14F-4D97-AF65-F5344CB8AC3E}">
        <p14:creationId xmlns:p14="http://schemas.microsoft.com/office/powerpoint/2010/main" val="29860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Performance Outcomes</a:t>
            </a:r>
            <a:r>
              <a:rPr lang="en-US" sz="3300" dirty="0"/>
              <a:t/>
            </a:r>
            <a:br>
              <a:rPr lang="en-US" sz="3300" dirty="0"/>
            </a:br>
            <a:r>
              <a:rPr lang="en-US" sz="3300" dirty="0"/>
              <a:t/>
            </a:r>
            <a:br>
              <a:rPr lang="en-US" sz="3300" dirty="0"/>
            </a:br>
            <a:endParaRPr lang="en-US" sz="1651" dirty="0"/>
          </a:p>
        </p:txBody>
      </p:sp>
      <p:sp>
        <p:nvSpPr>
          <p:cNvPr id="3" name="Content Placeholder 2"/>
          <p:cNvSpPr>
            <a:spLocks noGrp="1"/>
          </p:cNvSpPr>
          <p:nvPr>
            <p:ph idx="1"/>
          </p:nvPr>
        </p:nvSpPr>
        <p:spPr>
          <a:xfrm>
            <a:off x="1184620" y="2809190"/>
            <a:ext cx="6948935" cy="3191560"/>
          </a:xfrm>
        </p:spPr>
        <p:txBody>
          <a:bodyPr>
            <a:normAutofit/>
          </a:bodyPr>
          <a:lstStyle/>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buNone/>
            </a:pPr>
            <a:endParaRPr lang="en-US" sz="1500" i="1" dirty="0"/>
          </a:p>
          <a:p>
            <a:pPr marL="0" indent="0">
              <a:buNone/>
            </a:pPr>
            <a:endParaRPr lang="en-US" sz="1500" i="1" dirty="0"/>
          </a:p>
          <a:p>
            <a:pPr marL="0" indent="0">
              <a:buNone/>
            </a:pPr>
            <a:endParaRPr lang="en-US" i="1" dirty="0"/>
          </a:p>
        </p:txBody>
      </p:sp>
      <p:sp>
        <p:nvSpPr>
          <p:cNvPr id="9" name="Content Placeholder 2"/>
          <p:cNvSpPr txBox="1">
            <a:spLocks/>
          </p:cNvSpPr>
          <p:nvPr/>
        </p:nvSpPr>
        <p:spPr>
          <a:xfrm>
            <a:off x="1184620" y="2038099"/>
            <a:ext cx="7326629" cy="3191560"/>
          </a:xfrm>
          <a:prstGeom prst="rect">
            <a:avLst/>
          </a:prstGeom>
        </p:spPr>
        <p:txBody>
          <a:bodyPr vert="horz" lIns="68580" tIns="34291" rIns="68580" bIns="34291" rtlCol="0">
            <a:normAutofit fontScale="3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8858" indent="-257175"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Funding</a:t>
            </a:r>
          </a:p>
          <a:p>
            <a:pPr marL="260750" lvl="3" indent="-171450"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Teachers </a:t>
            </a:r>
          </a:p>
          <a:p>
            <a:pPr marL="260750" lvl="3" indent="-171450"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Students</a:t>
            </a:r>
          </a:p>
          <a:p>
            <a:pPr marL="0" indent="0" algn="ctr" defTabSz="342900">
              <a:spcBef>
                <a:spcPts val="0"/>
              </a:spcBef>
              <a:buClr>
                <a:srgbClr val="A53010"/>
              </a:buClr>
              <a:buNone/>
            </a:pPr>
            <a:endParaRPr lang="en-US" i="1" dirty="0">
              <a:solidFill>
                <a:prstClr val="black">
                  <a:lumMod val="75000"/>
                  <a:lumOff val="25000"/>
                </a:prstClr>
              </a:solidFill>
              <a:latin typeface="Century Gothic" panose="020B0502020202020204"/>
            </a:endParaRPr>
          </a:p>
          <a:p>
            <a:pPr marL="0" indent="0" algn="ctr" defTabSz="342900">
              <a:spcBef>
                <a:spcPts val="0"/>
              </a:spcBef>
              <a:buClr>
                <a:srgbClr val="A53010"/>
              </a:buClr>
              <a:buNone/>
            </a:pPr>
            <a:r>
              <a:rPr lang="en-US" i="1" dirty="0">
                <a:solidFill>
                  <a:prstClr val="black">
                    <a:lumMod val="75000"/>
                    <a:lumOff val="25000"/>
                  </a:prstClr>
                </a:solidFill>
                <a:latin typeface="Century Gothic" panose="020B0502020202020204"/>
              </a:rPr>
              <a:t/>
            </a:r>
            <a:br>
              <a:rPr lang="en-US" i="1" dirty="0">
                <a:solidFill>
                  <a:prstClr val="black">
                    <a:lumMod val="75000"/>
                    <a:lumOff val="25000"/>
                  </a:prstClr>
                </a:solidFill>
                <a:latin typeface="Century Gothic" panose="020B0502020202020204"/>
              </a:rPr>
            </a:b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351" i="1" dirty="0">
              <a:solidFill>
                <a:prstClr val="black">
                  <a:lumMod val="75000"/>
                  <a:lumOff val="25000"/>
                </a:prstClr>
              </a:solidFill>
              <a:latin typeface="Century Gothic" panose="020B0502020202020204"/>
            </a:endParaRPr>
          </a:p>
        </p:txBody>
      </p:sp>
      <p:pic>
        <p:nvPicPr>
          <p:cNvPr id="3074" name="Picture 2" descr="cid:90EB2553-7E92-4189-B922-94E0AF30613D"/>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354286" y="2038101"/>
            <a:ext cx="4156963" cy="338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83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Acknowledgements</a:t>
            </a:r>
            <a:br>
              <a:rPr lang="en-US" sz="3300" b="1" dirty="0"/>
            </a:br>
            <a:r>
              <a:rPr lang="en-US" sz="3300" dirty="0"/>
              <a:t/>
            </a:r>
            <a:br>
              <a:rPr lang="en-US" sz="3300" dirty="0"/>
            </a:br>
            <a:endParaRPr lang="en-US" sz="1651" dirty="0"/>
          </a:p>
        </p:txBody>
      </p:sp>
      <p:sp>
        <p:nvSpPr>
          <p:cNvPr id="3" name="Content Placeholder 2"/>
          <p:cNvSpPr>
            <a:spLocks noGrp="1"/>
          </p:cNvSpPr>
          <p:nvPr>
            <p:ph idx="1"/>
          </p:nvPr>
        </p:nvSpPr>
        <p:spPr>
          <a:xfrm>
            <a:off x="1184620" y="2809190"/>
            <a:ext cx="6948935" cy="3191560"/>
          </a:xfrm>
        </p:spPr>
        <p:txBody>
          <a:bodyPr>
            <a:normAutofit/>
          </a:bodyPr>
          <a:lstStyle/>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
        <p:nvSpPr>
          <p:cNvPr id="9" name="Content Placeholder 2"/>
          <p:cNvSpPr txBox="1">
            <a:spLocks/>
          </p:cNvSpPr>
          <p:nvPr/>
        </p:nvSpPr>
        <p:spPr>
          <a:xfrm>
            <a:off x="1184620" y="2038099"/>
            <a:ext cx="7326629" cy="3191560"/>
          </a:xfrm>
          <a:prstGeom prst="rect">
            <a:avLst/>
          </a:prstGeom>
        </p:spPr>
        <p:txBody>
          <a:bodyPr vert="horz" lIns="68580" tIns="34291" rIns="68580" bIns="34291" rtlCol="0">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Partnerships</a:t>
            </a:r>
          </a:p>
          <a:p>
            <a:pPr marL="171453" lvl="3" indent="-171450"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Vision </a:t>
            </a:r>
          </a:p>
          <a:p>
            <a:pPr marL="171453" lvl="3" indent="-171450" defTabSz="342900">
              <a:lnSpc>
                <a:spcPct val="200000"/>
              </a:lnSpc>
              <a:spcBef>
                <a:spcPts val="0"/>
              </a:spcBef>
              <a:buClr>
                <a:srgbClr val="A53010"/>
              </a:buClr>
            </a:pPr>
            <a:r>
              <a:rPr lang="en-US" sz="10800" b="1" i="1" dirty="0">
                <a:solidFill>
                  <a:prstClr val="black">
                    <a:lumMod val="75000"/>
                    <a:lumOff val="25000"/>
                  </a:prstClr>
                </a:solidFill>
                <a:latin typeface="Century Gothic" panose="020B0502020202020204"/>
              </a:rPr>
              <a:t>Leadership</a:t>
            </a:r>
          </a:p>
          <a:p>
            <a:pPr marL="2400330" lvl="7" indent="0" defTabSz="342900">
              <a:lnSpc>
                <a:spcPct val="200000"/>
              </a:lnSpc>
              <a:spcBef>
                <a:spcPts val="0"/>
              </a:spcBef>
              <a:buClr>
                <a:srgbClr val="A53010"/>
              </a:buClr>
              <a:buNone/>
            </a:pPr>
            <a:endParaRPr lang="en-US" sz="10800" b="1" i="1" dirty="0">
              <a:solidFill>
                <a:prstClr val="black">
                  <a:lumMod val="75000"/>
                  <a:lumOff val="25000"/>
                </a:prstClr>
              </a:solidFill>
              <a:latin typeface="Century Gothic" panose="020B0502020202020204"/>
            </a:endParaRPr>
          </a:p>
          <a:p>
            <a:pPr marL="0" indent="0" algn="ctr" defTabSz="342900">
              <a:spcBef>
                <a:spcPts val="0"/>
              </a:spcBef>
              <a:buClr>
                <a:srgbClr val="A53010"/>
              </a:buClr>
              <a:buNone/>
            </a:pPr>
            <a:endParaRPr lang="en-US" i="1" dirty="0">
              <a:solidFill>
                <a:prstClr val="black">
                  <a:lumMod val="75000"/>
                  <a:lumOff val="25000"/>
                </a:prstClr>
              </a:solidFill>
              <a:latin typeface="Century Gothic" panose="020B0502020202020204"/>
            </a:endParaRPr>
          </a:p>
          <a:p>
            <a:pPr marL="0" indent="0" algn="ctr" defTabSz="342900">
              <a:spcBef>
                <a:spcPts val="0"/>
              </a:spcBef>
              <a:buClr>
                <a:srgbClr val="A53010"/>
              </a:buClr>
              <a:buNone/>
            </a:pPr>
            <a:r>
              <a:rPr lang="en-US" i="1" dirty="0">
                <a:solidFill>
                  <a:prstClr val="black">
                    <a:lumMod val="75000"/>
                    <a:lumOff val="25000"/>
                  </a:prstClr>
                </a:solidFill>
                <a:latin typeface="Century Gothic" panose="020B0502020202020204"/>
              </a:rPr>
              <a:t/>
            </a:r>
            <a:br>
              <a:rPr lang="en-US" i="1" dirty="0">
                <a:solidFill>
                  <a:prstClr val="black">
                    <a:lumMod val="75000"/>
                    <a:lumOff val="25000"/>
                  </a:prstClr>
                </a:solidFill>
                <a:latin typeface="Century Gothic" panose="020B0502020202020204"/>
              </a:rPr>
            </a:b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351" i="1" dirty="0">
              <a:solidFill>
                <a:prstClr val="black">
                  <a:lumMod val="75000"/>
                  <a:lumOff val="25000"/>
                </a:prstClr>
              </a:solidFill>
              <a:latin typeface="Century Gothic" panose="020B0502020202020204"/>
            </a:endParaRPr>
          </a:p>
        </p:txBody>
      </p:sp>
      <p:pic>
        <p:nvPicPr>
          <p:cNvPr id="4098" name="Picture 2" descr="cid:26DB4FA8-81BE-453B-8174-DA814CD1519A"/>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95058" y="2038099"/>
            <a:ext cx="4138496" cy="327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90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ALAHASP</a:t>
            </a:r>
            <a:br>
              <a:rPr lang="en-US" sz="3300" b="1" dirty="0"/>
            </a:br>
            <a:r>
              <a:rPr lang="en-US" sz="3300" b="1" dirty="0"/>
              <a:t>Alabama Hands-On Activity Science </a:t>
            </a:r>
            <a:br>
              <a:rPr lang="en-US" sz="3300" b="1" dirty="0"/>
            </a:br>
            <a:r>
              <a:rPr lang="en-US" sz="3300" b="1" dirty="0"/>
              <a:t>Program</a:t>
            </a:r>
            <a:br>
              <a:rPr lang="en-US" sz="3300" b="1" dirty="0"/>
            </a:br>
            <a:r>
              <a:rPr lang="en-US" sz="3300" dirty="0"/>
              <a:t/>
            </a:r>
            <a:br>
              <a:rPr lang="en-US" sz="3300" dirty="0"/>
            </a:br>
            <a:r>
              <a:rPr lang="en-US" sz="3300" dirty="0"/>
              <a:t/>
            </a:r>
            <a:br>
              <a:rPr lang="en-US" sz="3300" dirty="0"/>
            </a:br>
            <a:endParaRPr lang="en-US" sz="1651" dirty="0"/>
          </a:p>
        </p:txBody>
      </p:sp>
      <p:sp>
        <p:nvSpPr>
          <p:cNvPr id="3" name="Content Placeholder 2"/>
          <p:cNvSpPr>
            <a:spLocks noGrp="1"/>
          </p:cNvSpPr>
          <p:nvPr>
            <p:ph idx="1"/>
          </p:nvPr>
        </p:nvSpPr>
        <p:spPr>
          <a:xfrm>
            <a:off x="1746346" y="7571576"/>
            <a:ext cx="4480313" cy="1851341"/>
          </a:xfrm>
        </p:spPr>
        <p:txBody>
          <a:bodyPr>
            <a:normAutofit/>
          </a:bodyPr>
          <a:lstStyle/>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
        <p:nvSpPr>
          <p:cNvPr id="6" name="TextBox 5"/>
          <p:cNvSpPr txBox="1"/>
          <p:nvPr/>
        </p:nvSpPr>
        <p:spPr>
          <a:xfrm>
            <a:off x="5918048" y="5218230"/>
            <a:ext cx="3464703" cy="461665"/>
          </a:xfrm>
          <a:prstGeom prst="rect">
            <a:avLst/>
          </a:prstGeom>
          <a:noFill/>
        </p:spPr>
        <p:txBody>
          <a:bodyPr wrap="square" rtlCol="0">
            <a:spAutoFit/>
          </a:bodyPr>
          <a:lstStyle/>
          <a:p>
            <a:pPr defTabSz="342900">
              <a:defRPr/>
            </a:pPr>
            <a:r>
              <a:rPr lang="en-US" sz="2400" dirty="0">
                <a:solidFill>
                  <a:prstClr val="black"/>
                </a:solidFill>
                <a:latin typeface="Century Gothic" panose="020B0502020202020204"/>
              </a:rPr>
              <a:t>2002-2017=15 Years</a:t>
            </a:r>
          </a:p>
        </p:txBody>
      </p:sp>
      <p:sp>
        <p:nvSpPr>
          <p:cNvPr id="5" name="TextBox 4"/>
          <p:cNvSpPr txBox="1"/>
          <p:nvPr/>
        </p:nvSpPr>
        <p:spPr>
          <a:xfrm>
            <a:off x="2099959" y="2476681"/>
            <a:ext cx="4953000" cy="738664"/>
          </a:xfrm>
          <a:prstGeom prst="rect">
            <a:avLst/>
          </a:prstGeom>
          <a:noFill/>
        </p:spPr>
        <p:txBody>
          <a:bodyPr wrap="square" rtlCol="0">
            <a:spAutoFit/>
          </a:bodyPr>
          <a:lstStyle/>
          <a:p>
            <a:pPr algn="ctr" defTabSz="342900">
              <a:defRPr/>
            </a:pPr>
            <a:r>
              <a:rPr lang="en-US" sz="2100" i="1" dirty="0">
                <a:solidFill>
                  <a:prstClr val="black"/>
                </a:solidFill>
                <a:latin typeface="Century Gothic" panose="020B0502020202020204"/>
              </a:rPr>
              <a:t>University of Alabama at Birmingham</a:t>
            </a:r>
          </a:p>
        </p:txBody>
      </p:sp>
      <p:sp>
        <p:nvSpPr>
          <p:cNvPr id="8" name="Slide Number Placeholder 7"/>
          <p:cNvSpPr>
            <a:spLocks noGrp="1"/>
          </p:cNvSpPr>
          <p:nvPr>
            <p:ph type="sldNum" sz="quarter" idx="12"/>
          </p:nvPr>
        </p:nvSpPr>
        <p:spPr/>
        <p:txBody>
          <a:bodyPr/>
          <a:lstStyle/>
          <a:p>
            <a:pPr defTabSz="342900"/>
            <a:endParaRPr lang="en-US" dirty="0">
              <a:latin typeface="Century Gothic" panose="020B0502020202020204"/>
            </a:endParaRPr>
          </a:p>
        </p:txBody>
      </p:sp>
      <p:sp>
        <p:nvSpPr>
          <p:cNvPr id="9" name="Content Placeholder 2"/>
          <p:cNvSpPr txBox="1">
            <a:spLocks/>
          </p:cNvSpPr>
          <p:nvPr/>
        </p:nvSpPr>
        <p:spPr>
          <a:xfrm>
            <a:off x="1120142" y="3371610"/>
            <a:ext cx="7326629" cy="3191560"/>
          </a:xfrm>
          <a:prstGeom prst="rect">
            <a:avLst/>
          </a:prstGeom>
        </p:spPr>
        <p:txBody>
          <a:bodyPr vert="horz" lIns="68580" tIns="34291" rIns="68580" bIns="34291"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57175" indent="-257175" algn="ctr" defTabSz="342900">
              <a:spcBef>
                <a:spcPts val="0"/>
              </a:spcBef>
              <a:buClr>
                <a:srgbClr val="A53010"/>
              </a:buClr>
            </a:pPr>
            <a:r>
              <a:rPr lang="en-US" i="1" dirty="0">
                <a:solidFill>
                  <a:prstClr val="black">
                    <a:lumMod val="75000"/>
                    <a:lumOff val="25000"/>
                  </a:prstClr>
                </a:solidFill>
                <a:latin typeface="Century Gothic" panose="020B0502020202020204"/>
              </a:rPr>
              <a:t>Project Director:  Dr. J. Michael Wyss</a:t>
            </a:r>
          </a:p>
          <a:p>
            <a:pPr marL="0" indent="0" algn="ctr" defTabSz="342900">
              <a:spcBef>
                <a:spcPts val="0"/>
              </a:spcBef>
              <a:buClr>
                <a:srgbClr val="A53010"/>
              </a:buClr>
              <a:buNone/>
            </a:pPr>
            <a:endParaRPr lang="en-US" i="1" dirty="0">
              <a:solidFill>
                <a:prstClr val="black">
                  <a:lumMod val="75000"/>
                  <a:lumOff val="25000"/>
                </a:prstClr>
              </a:solidFill>
              <a:latin typeface="Century Gothic" panose="020B0502020202020204"/>
            </a:endParaRPr>
          </a:p>
          <a:p>
            <a:pPr marL="257175" indent="-257175" algn="ctr" defTabSz="342900">
              <a:spcBef>
                <a:spcPts val="0"/>
              </a:spcBef>
              <a:buClr>
                <a:srgbClr val="A53010"/>
              </a:buClr>
            </a:pPr>
            <a:r>
              <a:rPr lang="en-US" i="1" dirty="0">
                <a:solidFill>
                  <a:prstClr val="black">
                    <a:lumMod val="75000"/>
                    <a:lumOff val="25000"/>
                  </a:prstClr>
                </a:solidFill>
                <a:latin typeface="Century Gothic" panose="020B0502020202020204"/>
              </a:rPr>
              <a:t>Co Directors: Ms. Katie Busch, Ms. Kay Garcia, </a:t>
            </a:r>
            <a:br>
              <a:rPr lang="en-US" i="1" dirty="0">
                <a:solidFill>
                  <a:prstClr val="black">
                    <a:lumMod val="75000"/>
                    <a:lumOff val="25000"/>
                  </a:prstClr>
                </a:solidFill>
                <a:latin typeface="Century Gothic" panose="020B0502020202020204"/>
              </a:rPr>
            </a:br>
            <a:r>
              <a:rPr lang="en-US" i="1" dirty="0">
                <a:solidFill>
                  <a:prstClr val="black">
                    <a:lumMod val="75000"/>
                    <a:lumOff val="25000"/>
                  </a:prstClr>
                </a:solidFill>
                <a:latin typeface="Century Gothic" panose="020B0502020202020204"/>
              </a:rPr>
              <a:t>Ms. Joan Dawson, Ms. Beverly Radford</a:t>
            </a:r>
          </a:p>
          <a:p>
            <a:pPr marL="0" indent="0" algn="ctr" defTabSz="342900">
              <a:spcBef>
                <a:spcPts val="0"/>
              </a:spcBef>
              <a:buClr>
                <a:srgbClr val="A53010"/>
              </a:buClr>
              <a:buNone/>
            </a:pPr>
            <a:r>
              <a:rPr lang="en-US" i="1" dirty="0">
                <a:solidFill>
                  <a:prstClr val="black">
                    <a:lumMod val="75000"/>
                    <a:lumOff val="25000"/>
                  </a:prstClr>
                </a:solidFill>
                <a:latin typeface="Century Gothic" panose="020B0502020202020204"/>
              </a:rPr>
              <a:t/>
            </a:r>
            <a:br>
              <a:rPr lang="en-US" i="1" dirty="0">
                <a:solidFill>
                  <a:prstClr val="black">
                    <a:lumMod val="75000"/>
                    <a:lumOff val="25000"/>
                  </a:prstClr>
                </a:solidFill>
                <a:latin typeface="Century Gothic" panose="020B0502020202020204"/>
              </a:rPr>
            </a:b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351" i="1" dirty="0">
              <a:solidFill>
                <a:prstClr val="black">
                  <a:lumMod val="75000"/>
                  <a:lumOff val="25000"/>
                </a:prstClr>
              </a:solidFill>
              <a:latin typeface="Century Gothic" panose="020B0502020202020204"/>
            </a:endParaRPr>
          </a:p>
        </p:txBody>
      </p:sp>
    </p:spTree>
    <p:extLst>
      <p:ext uri="{BB962C8B-B14F-4D97-AF65-F5344CB8AC3E}">
        <p14:creationId xmlns:p14="http://schemas.microsoft.com/office/powerpoint/2010/main" val="20810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78" y="1271967"/>
            <a:ext cx="8969828" cy="1417610"/>
          </a:xfrm>
        </p:spPr>
        <p:txBody>
          <a:bodyPr>
            <a:normAutofit fontScale="90000"/>
          </a:bodyPr>
          <a:lstStyle/>
          <a:p>
            <a:pPr algn="ctr"/>
            <a:r>
              <a:rPr lang="en-US" sz="2925" b="1" dirty="0"/>
              <a:t>AMSTI (Alabama Math Science and Technology Initiative)Lead Teacher Enhancement </a:t>
            </a:r>
            <a:br>
              <a:rPr lang="en-US" sz="2925" b="1" dirty="0"/>
            </a:br>
            <a:r>
              <a:rPr lang="en-US" sz="2925" b="1" dirty="0"/>
              <a:t>Project (ALSDE</a:t>
            </a:r>
            <a:r>
              <a:rPr lang="en-US" sz="3300" b="1" dirty="0"/>
              <a:t>)</a:t>
            </a:r>
            <a:r>
              <a:rPr lang="en-US" sz="3300" dirty="0"/>
              <a:t/>
            </a:r>
            <a:br>
              <a:rPr lang="en-US" sz="3300" dirty="0"/>
            </a:br>
            <a:endParaRPr lang="en-US" sz="1651" dirty="0"/>
          </a:p>
        </p:txBody>
      </p:sp>
      <p:sp>
        <p:nvSpPr>
          <p:cNvPr id="6" name="TextBox 5"/>
          <p:cNvSpPr txBox="1"/>
          <p:nvPr/>
        </p:nvSpPr>
        <p:spPr>
          <a:xfrm>
            <a:off x="5943600" y="5943600"/>
            <a:ext cx="3464703" cy="461665"/>
          </a:xfrm>
          <a:prstGeom prst="rect">
            <a:avLst/>
          </a:prstGeom>
          <a:noFill/>
        </p:spPr>
        <p:txBody>
          <a:bodyPr wrap="square" rtlCol="0">
            <a:spAutoFit/>
          </a:bodyPr>
          <a:lstStyle/>
          <a:p>
            <a:pPr defTabSz="342900"/>
            <a:r>
              <a:rPr lang="en-US" sz="2400" dirty="0" smtClean="0">
                <a:solidFill>
                  <a:prstClr val="black"/>
                </a:solidFill>
                <a:latin typeface="Century Gothic" panose="020B0502020202020204"/>
              </a:rPr>
              <a:t>2011-2017=6 </a:t>
            </a:r>
            <a:r>
              <a:rPr lang="en-US" sz="2400" dirty="0">
                <a:solidFill>
                  <a:prstClr val="black"/>
                </a:solidFill>
                <a:latin typeface="Century Gothic" panose="020B0502020202020204"/>
              </a:rPr>
              <a:t>Years</a:t>
            </a:r>
          </a:p>
        </p:txBody>
      </p:sp>
      <p:sp>
        <p:nvSpPr>
          <p:cNvPr id="5" name="TextBox 4"/>
          <p:cNvSpPr txBox="1"/>
          <p:nvPr/>
        </p:nvSpPr>
        <p:spPr>
          <a:xfrm>
            <a:off x="1085850" y="2743200"/>
            <a:ext cx="7463085" cy="3093154"/>
          </a:xfrm>
          <a:prstGeom prst="rect">
            <a:avLst/>
          </a:prstGeom>
          <a:noFill/>
        </p:spPr>
        <p:txBody>
          <a:bodyPr wrap="square" rtlCol="0">
            <a:spAutoFit/>
          </a:bodyPr>
          <a:lstStyle/>
          <a:p>
            <a:pPr algn="ctr" defTabSz="342900">
              <a:lnSpc>
                <a:spcPts val="2625"/>
              </a:lnSpc>
            </a:pPr>
            <a:r>
              <a:rPr lang="en-US" i="1" dirty="0">
                <a:solidFill>
                  <a:prstClr val="black"/>
                </a:solidFill>
                <a:latin typeface="Century Gothic" panose="020B0502020202020204"/>
              </a:rPr>
              <a:t>University of North Alabama </a:t>
            </a:r>
            <a:r>
              <a:rPr lang="en-US" dirty="0">
                <a:solidFill>
                  <a:prstClr val="black"/>
                </a:solidFill>
                <a:latin typeface="Century Gothic" panose="020B0502020202020204"/>
              </a:rPr>
              <a:t>(2008-2009)</a:t>
            </a:r>
          </a:p>
          <a:p>
            <a:pPr algn="ctr" defTabSz="342900">
              <a:lnSpc>
                <a:spcPts val="2625"/>
              </a:lnSpc>
            </a:pPr>
            <a:r>
              <a:rPr lang="en-US" i="1" dirty="0">
                <a:solidFill>
                  <a:prstClr val="black"/>
                </a:solidFill>
                <a:latin typeface="Century Gothic" panose="020B0502020202020204"/>
              </a:rPr>
              <a:t>Athens State University (2011-2016)</a:t>
            </a:r>
          </a:p>
          <a:p>
            <a:pPr algn="ctr" defTabSz="342900">
              <a:lnSpc>
                <a:spcPts val="2625"/>
              </a:lnSpc>
            </a:pPr>
            <a:r>
              <a:rPr lang="en-US" i="1" dirty="0">
                <a:solidFill>
                  <a:prstClr val="black"/>
                </a:solidFill>
                <a:latin typeface="Century Gothic" panose="020B0502020202020204"/>
              </a:rPr>
              <a:t>Jacksonville State University (2009-2015)</a:t>
            </a:r>
          </a:p>
          <a:p>
            <a:pPr algn="ctr" defTabSz="342900">
              <a:lnSpc>
                <a:spcPts val="2625"/>
              </a:lnSpc>
            </a:pPr>
            <a:r>
              <a:rPr lang="en-US" i="1" dirty="0">
                <a:solidFill>
                  <a:prstClr val="black"/>
                </a:solidFill>
                <a:latin typeface="Century Gothic" panose="020B0502020202020204"/>
              </a:rPr>
              <a:t>University of Alabama in Huntsville (2012-2016)</a:t>
            </a:r>
          </a:p>
          <a:p>
            <a:pPr algn="ctr" defTabSz="342900">
              <a:lnSpc>
                <a:spcPts val="2625"/>
              </a:lnSpc>
            </a:pPr>
            <a:r>
              <a:rPr lang="en-US" i="1" dirty="0">
                <a:solidFill>
                  <a:prstClr val="black"/>
                </a:solidFill>
                <a:latin typeface="Century Gothic" panose="020B0502020202020204"/>
              </a:rPr>
              <a:t>Auburn University (2014-2016)</a:t>
            </a:r>
          </a:p>
          <a:p>
            <a:pPr algn="ctr" defTabSz="342900">
              <a:lnSpc>
                <a:spcPts val="2625"/>
              </a:lnSpc>
            </a:pPr>
            <a:r>
              <a:rPr lang="en-US" i="1" dirty="0">
                <a:solidFill>
                  <a:prstClr val="black"/>
                </a:solidFill>
                <a:latin typeface="Century Gothic" panose="020B0502020202020204"/>
              </a:rPr>
              <a:t>Wallace Community College – Selma/Alabama </a:t>
            </a:r>
            <a:br>
              <a:rPr lang="en-US" i="1" dirty="0">
                <a:solidFill>
                  <a:prstClr val="black"/>
                </a:solidFill>
                <a:latin typeface="Century Gothic" panose="020B0502020202020204"/>
              </a:rPr>
            </a:br>
            <a:r>
              <a:rPr lang="en-US" i="1" dirty="0">
                <a:solidFill>
                  <a:prstClr val="black"/>
                </a:solidFill>
                <a:latin typeface="Century Gothic" panose="020B0502020202020204"/>
              </a:rPr>
              <a:t>State University (2014-2016)</a:t>
            </a:r>
          </a:p>
          <a:p>
            <a:pPr algn="ctr" defTabSz="342900">
              <a:lnSpc>
                <a:spcPts val="2625"/>
              </a:lnSpc>
            </a:pPr>
            <a:r>
              <a:rPr lang="en-US" i="1" dirty="0">
                <a:solidFill>
                  <a:prstClr val="black"/>
                </a:solidFill>
                <a:latin typeface="Century Gothic" panose="020B0502020202020204"/>
              </a:rPr>
              <a:t>Troy University (2015-2016)</a:t>
            </a:r>
          </a:p>
          <a:p>
            <a:pPr algn="ctr" defTabSz="342900">
              <a:lnSpc>
                <a:spcPts val="2625"/>
              </a:lnSpc>
            </a:pPr>
            <a:r>
              <a:rPr lang="en-US" i="1" dirty="0">
                <a:solidFill>
                  <a:prstClr val="black"/>
                </a:solidFill>
                <a:latin typeface="Century Gothic" panose="020B0502020202020204"/>
              </a:rPr>
              <a:t>University of South Alabama (2016-2017)</a:t>
            </a:r>
          </a:p>
        </p:txBody>
      </p:sp>
    </p:spTree>
    <p:extLst>
      <p:ext uri="{BB962C8B-B14F-4D97-AF65-F5344CB8AC3E}">
        <p14:creationId xmlns:p14="http://schemas.microsoft.com/office/powerpoint/2010/main" val="3735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894" y="1164224"/>
            <a:ext cx="9659155" cy="535715"/>
          </a:xfrm>
        </p:spPr>
        <p:txBody>
          <a:bodyPr>
            <a:normAutofit fontScale="90000"/>
          </a:bodyPr>
          <a:lstStyle/>
          <a:p>
            <a:pPr algn="ctr"/>
            <a:r>
              <a:rPr lang="en-US" sz="2325" b="1" dirty="0">
                <a:solidFill>
                  <a:prstClr val="black">
                    <a:lumMod val="85000"/>
                    <a:lumOff val="15000"/>
                  </a:prstClr>
                </a:solidFill>
              </a:rPr>
              <a:t>AMSTI Lead Teacher Enhancement Project (ALSDE</a:t>
            </a:r>
            <a:r>
              <a:rPr lang="en-US" sz="2325" dirty="0">
                <a:solidFill>
                  <a:prstClr val="black">
                    <a:lumMod val="85000"/>
                    <a:lumOff val="15000"/>
                  </a:prstClr>
                </a:solidFill>
              </a:rPr>
              <a:t>)</a:t>
            </a:r>
            <a:r>
              <a:rPr lang="en-US" sz="3300" dirty="0"/>
              <a:t/>
            </a:r>
            <a:br>
              <a:rPr lang="en-US" sz="3300" dirty="0"/>
            </a:br>
            <a:r>
              <a:rPr lang="en-US" sz="3300" dirty="0"/>
              <a:t/>
            </a:r>
            <a:br>
              <a:rPr lang="en-US" sz="3300" dirty="0"/>
            </a:br>
            <a:r>
              <a:rPr lang="en-US" sz="3300" dirty="0"/>
              <a:t/>
            </a:r>
            <a:br>
              <a:rPr lang="en-US" sz="3300" dirty="0"/>
            </a:br>
            <a:r>
              <a:rPr lang="en-US" dirty="0" smtClean="0"/>
              <a:t/>
            </a:r>
            <a:br>
              <a:rPr lang="en-US" dirty="0" smtClean="0"/>
            </a:br>
            <a:endParaRPr lang="en-US" sz="1651" dirty="0"/>
          </a:p>
        </p:txBody>
      </p:sp>
      <p:sp>
        <p:nvSpPr>
          <p:cNvPr id="3" name="Content Placeholder 2"/>
          <p:cNvSpPr>
            <a:spLocks noGrp="1"/>
          </p:cNvSpPr>
          <p:nvPr>
            <p:ph idx="1"/>
          </p:nvPr>
        </p:nvSpPr>
        <p:spPr>
          <a:xfrm>
            <a:off x="1593004" y="2809190"/>
            <a:ext cx="6948935" cy="3191560"/>
          </a:xfrm>
        </p:spPr>
        <p:txBody>
          <a:bodyPr>
            <a:normAutofit/>
          </a:bodyPr>
          <a:lstStyle/>
          <a:p>
            <a:pPr marL="0" indent="0">
              <a:buNone/>
            </a:pPr>
            <a:endParaRPr lang="en-US" sz="2100" dirty="0"/>
          </a:p>
          <a:p>
            <a:pPr marL="0" indent="0">
              <a:buNone/>
            </a:pPr>
            <a:r>
              <a:rPr lang="en-US" sz="1500" i="1" dirty="0"/>
              <a:t>     </a:t>
            </a:r>
          </a:p>
          <a:p>
            <a:pPr marL="0" indent="0">
              <a:buNone/>
            </a:pPr>
            <a:endParaRPr lang="en-US" sz="1500" i="1" dirty="0"/>
          </a:p>
          <a:p>
            <a:pPr marL="0" indent="0">
              <a:buNone/>
            </a:pPr>
            <a:endParaRPr lang="en-US" sz="1500" i="1" dirty="0"/>
          </a:p>
          <a:p>
            <a:pPr marL="0" indent="0">
              <a:buNone/>
            </a:pPr>
            <a:endParaRPr lang="en-US" i="1" dirty="0"/>
          </a:p>
        </p:txBody>
      </p:sp>
      <p:sp>
        <p:nvSpPr>
          <p:cNvPr id="6" name="TextBox 5"/>
          <p:cNvSpPr txBox="1"/>
          <p:nvPr/>
        </p:nvSpPr>
        <p:spPr>
          <a:xfrm>
            <a:off x="6293777" y="5394502"/>
            <a:ext cx="3464703" cy="461665"/>
          </a:xfrm>
          <a:prstGeom prst="rect">
            <a:avLst/>
          </a:prstGeom>
          <a:noFill/>
        </p:spPr>
        <p:txBody>
          <a:bodyPr wrap="square" rtlCol="0">
            <a:spAutoFit/>
          </a:bodyPr>
          <a:lstStyle/>
          <a:p>
            <a:pPr defTabSz="342905">
              <a:defRPr/>
            </a:pPr>
            <a:r>
              <a:rPr lang="en-US" sz="2400" dirty="0" smtClean="0">
                <a:solidFill>
                  <a:prstClr val="black"/>
                </a:solidFill>
                <a:latin typeface="Century Gothic" panose="020B0502020202020204"/>
              </a:rPr>
              <a:t>2011-2017=6 </a:t>
            </a:r>
            <a:r>
              <a:rPr lang="en-US" sz="2400" dirty="0">
                <a:solidFill>
                  <a:prstClr val="black"/>
                </a:solidFill>
                <a:latin typeface="Century Gothic" panose="020B0502020202020204"/>
              </a:rPr>
              <a:t>Years</a:t>
            </a:r>
          </a:p>
        </p:txBody>
      </p:sp>
      <p:sp>
        <p:nvSpPr>
          <p:cNvPr id="8" name="Slide Number Placeholder 7"/>
          <p:cNvSpPr>
            <a:spLocks noGrp="1"/>
          </p:cNvSpPr>
          <p:nvPr>
            <p:ph type="sldNum" sz="quarter" idx="12"/>
          </p:nvPr>
        </p:nvSpPr>
        <p:spPr/>
        <p:txBody>
          <a:bodyPr/>
          <a:lstStyle/>
          <a:p>
            <a:pPr defTabSz="342900"/>
            <a:fld id="{D57F1E4F-1CFF-5643-939E-217C01CDF565}" type="slidenum">
              <a:rPr lang="en-US">
                <a:latin typeface="Century Gothic" panose="020B0502020202020204"/>
              </a:rPr>
              <a:pPr defTabSz="342900"/>
              <a:t>85</a:t>
            </a:fld>
            <a:endParaRPr lang="en-US" dirty="0">
              <a:latin typeface="Century Gothic" panose="020B0502020202020204"/>
            </a:endParaRPr>
          </a:p>
        </p:txBody>
      </p:sp>
      <p:sp>
        <p:nvSpPr>
          <p:cNvPr id="7" name="Content Placeholder 2"/>
          <p:cNvSpPr txBox="1">
            <a:spLocks/>
          </p:cNvSpPr>
          <p:nvPr/>
        </p:nvSpPr>
        <p:spPr>
          <a:xfrm>
            <a:off x="1215309" y="2035275"/>
            <a:ext cx="7425772" cy="3359228"/>
          </a:xfrm>
          <a:prstGeom prst="rect">
            <a:avLst/>
          </a:prstGeom>
        </p:spPr>
        <p:txBody>
          <a:bodyPr vert="horz" lIns="68580" tIns="34291" rIns="68580" bIns="34291"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57175" indent="-257175" algn="ctr" defTabSz="342900">
              <a:lnSpc>
                <a:spcPts val="2400"/>
              </a:lnSpc>
              <a:spcBef>
                <a:spcPts val="0"/>
              </a:spcBef>
              <a:buClr>
                <a:srgbClr val="A53010"/>
              </a:buClr>
            </a:pPr>
            <a:r>
              <a:rPr lang="en-US" i="1" dirty="0">
                <a:solidFill>
                  <a:prstClr val="black">
                    <a:lumMod val="75000"/>
                    <a:lumOff val="25000"/>
                  </a:prstClr>
                </a:solidFill>
                <a:latin typeface="Century Gothic" panose="020B0502020202020204"/>
              </a:rPr>
              <a:t>Project Directors:  Ms. Shelly Hollis (UNA)</a:t>
            </a:r>
          </a:p>
          <a:p>
            <a:pPr marL="0" indent="0" algn="ctr" defTabSz="342900">
              <a:lnSpc>
                <a:spcPts val="2400"/>
              </a:lnSpc>
              <a:spcBef>
                <a:spcPts val="0"/>
              </a:spcBef>
              <a:buClr>
                <a:srgbClr val="A53010"/>
              </a:buClr>
              <a:buNone/>
            </a:pPr>
            <a:r>
              <a:rPr lang="en-US" i="1" dirty="0">
                <a:solidFill>
                  <a:prstClr val="black">
                    <a:lumMod val="75000"/>
                    <a:lumOff val="25000"/>
                  </a:prstClr>
                </a:solidFill>
                <a:latin typeface="Century Gothic" panose="020B0502020202020204"/>
              </a:rPr>
              <a:t>Dr. Debra Baird (ATSU), Ms. Carrie Lin (ATSU), Dr. William Carr (JSU)</a:t>
            </a:r>
            <a:br>
              <a:rPr lang="en-US" i="1" dirty="0">
                <a:solidFill>
                  <a:prstClr val="black">
                    <a:lumMod val="75000"/>
                    <a:lumOff val="25000"/>
                  </a:prstClr>
                </a:solidFill>
                <a:latin typeface="Century Gothic" panose="020B0502020202020204"/>
              </a:rPr>
            </a:br>
            <a:r>
              <a:rPr lang="en-US" i="1" dirty="0">
                <a:solidFill>
                  <a:prstClr val="black">
                    <a:lumMod val="75000"/>
                    <a:lumOff val="25000"/>
                  </a:prstClr>
                </a:solidFill>
                <a:latin typeface="Century Gothic" panose="020B0502020202020204"/>
              </a:rPr>
              <a:t>Dr. Jordan Barkley (JSU), Dr. Kelly Ryan (JSU), Dr. Eric Lee (JSU), </a:t>
            </a:r>
            <a:br>
              <a:rPr lang="en-US" i="1" dirty="0">
                <a:solidFill>
                  <a:prstClr val="black">
                    <a:lumMod val="75000"/>
                    <a:lumOff val="25000"/>
                  </a:prstClr>
                </a:solidFill>
                <a:latin typeface="Century Gothic" panose="020B0502020202020204"/>
              </a:rPr>
            </a:br>
            <a:r>
              <a:rPr lang="en-US" i="1" dirty="0">
                <a:solidFill>
                  <a:prstClr val="black">
                    <a:lumMod val="75000"/>
                    <a:lumOff val="25000"/>
                  </a:prstClr>
                </a:solidFill>
                <a:latin typeface="Century Gothic" panose="020B0502020202020204"/>
              </a:rPr>
              <a:t>Ms. Carol </a:t>
            </a:r>
            <a:r>
              <a:rPr lang="en-US" i="1" dirty="0" err="1">
                <a:solidFill>
                  <a:prstClr val="black">
                    <a:lumMod val="75000"/>
                    <a:lumOff val="25000"/>
                  </a:prstClr>
                </a:solidFill>
                <a:latin typeface="Century Gothic" panose="020B0502020202020204"/>
              </a:rPr>
              <a:t>Mueuller</a:t>
            </a:r>
            <a:r>
              <a:rPr lang="en-US" i="1" dirty="0">
                <a:solidFill>
                  <a:prstClr val="black">
                    <a:lumMod val="75000"/>
                    <a:lumOff val="25000"/>
                  </a:prstClr>
                </a:solidFill>
                <a:latin typeface="Century Gothic" panose="020B0502020202020204"/>
              </a:rPr>
              <a:t> (UAH), Dr. James Miller (UAH), </a:t>
            </a:r>
            <a:br>
              <a:rPr lang="en-US" i="1" dirty="0">
                <a:solidFill>
                  <a:prstClr val="black">
                    <a:lumMod val="75000"/>
                    <a:lumOff val="25000"/>
                  </a:prstClr>
                </a:solidFill>
                <a:latin typeface="Century Gothic" panose="020B0502020202020204"/>
              </a:rPr>
            </a:br>
            <a:r>
              <a:rPr lang="en-US" i="1" dirty="0">
                <a:solidFill>
                  <a:prstClr val="black">
                    <a:lumMod val="75000"/>
                    <a:lumOff val="25000"/>
                  </a:prstClr>
                </a:solidFill>
                <a:latin typeface="Century Gothic" panose="020B0502020202020204"/>
              </a:rPr>
              <a:t>Ms. Carolyn Pistorius (UAH), Ms. Mary Lou Ewald (AU), </a:t>
            </a:r>
            <a:br>
              <a:rPr lang="en-US" i="1" dirty="0">
                <a:solidFill>
                  <a:prstClr val="black">
                    <a:lumMod val="75000"/>
                    <a:lumOff val="25000"/>
                  </a:prstClr>
                </a:solidFill>
                <a:latin typeface="Century Gothic" panose="020B0502020202020204"/>
              </a:rPr>
            </a:br>
            <a:r>
              <a:rPr lang="en-US" i="1" dirty="0">
                <a:solidFill>
                  <a:prstClr val="black">
                    <a:lumMod val="75000"/>
                    <a:lumOff val="25000"/>
                  </a:prstClr>
                </a:solidFill>
                <a:latin typeface="Century Gothic" panose="020B0502020202020204"/>
              </a:rPr>
              <a:t>Mr. Clarence Pettway (WCC-Selma), Ms. Kimberly Dove (TU), </a:t>
            </a:r>
            <a:br>
              <a:rPr lang="en-US" i="1" dirty="0">
                <a:solidFill>
                  <a:prstClr val="black">
                    <a:lumMod val="75000"/>
                    <a:lumOff val="25000"/>
                  </a:prstClr>
                </a:solidFill>
                <a:latin typeface="Century Gothic" panose="020B0502020202020204"/>
              </a:rPr>
            </a:br>
            <a:r>
              <a:rPr lang="en-US" i="1" dirty="0">
                <a:solidFill>
                  <a:prstClr val="black">
                    <a:lumMod val="75000"/>
                    <a:lumOff val="25000"/>
                  </a:prstClr>
                </a:solidFill>
                <a:latin typeface="Century Gothic" panose="020B0502020202020204"/>
              </a:rPr>
              <a:t>Ms. Sherrie Blackmon (TU), Dr. André Green (USA)</a:t>
            </a:r>
          </a:p>
          <a:p>
            <a:pPr marL="0" indent="0" algn="ctr" defTabSz="342900">
              <a:spcBef>
                <a:spcPts val="0"/>
              </a:spcBef>
              <a:buClr>
                <a:srgbClr val="A53010"/>
              </a:buClr>
              <a:buNone/>
            </a:pPr>
            <a:endParaRPr lang="en-US" i="1" dirty="0">
              <a:solidFill>
                <a:prstClr val="black">
                  <a:lumMod val="75000"/>
                  <a:lumOff val="25000"/>
                </a:prstClr>
              </a:solidFill>
              <a:latin typeface="Century Gothic" panose="020B0502020202020204"/>
            </a:endParaRPr>
          </a:p>
          <a:p>
            <a:pPr marL="257175" indent="-257175" algn="ctr" defTabSz="342900">
              <a:spcBef>
                <a:spcPts val="0"/>
              </a:spcBef>
              <a:buClr>
                <a:srgbClr val="A53010"/>
              </a:buClr>
            </a:pPr>
            <a:r>
              <a:rPr lang="en-US" i="1" dirty="0">
                <a:solidFill>
                  <a:prstClr val="black">
                    <a:lumMod val="75000"/>
                    <a:lumOff val="25000"/>
                  </a:prstClr>
                </a:solidFill>
                <a:latin typeface="Century Gothic" panose="020B0502020202020204"/>
              </a:rPr>
              <a:t>Principal Administrators: Ms. Joyce Waid (ATSU), Ms. Tanya Barnes (JSU), Ms. Elizabeth Hickman (AU)</a:t>
            </a: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500" i="1" dirty="0">
              <a:solidFill>
                <a:prstClr val="black">
                  <a:lumMod val="75000"/>
                  <a:lumOff val="25000"/>
                </a:prstClr>
              </a:solidFill>
              <a:latin typeface="Century Gothic" panose="020B0502020202020204"/>
            </a:endParaRPr>
          </a:p>
          <a:p>
            <a:pPr marL="0" indent="0" defTabSz="342900">
              <a:spcBef>
                <a:spcPts val="750"/>
              </a:spcBef>
              <a:buClr>
                <a:srgbClr val="A53010"/>
              </a:buClr>
              <a:buNone/>
            </a:pPr>
            <a:endParaRPr lang="en-US" sz="1351" i="1" dirty="0">
              <a:solidFill>
                <a:prstClr val="black">
                  <a:lumMod val="75000"/>
                  <a:lumOff val="25000"/>
                </a:prstClr>
              </a:solidFill>
              <a:latin typeface="Century Gothic" panose="020B0502020202020204"/>
            </a:endParaRPr>
          </a:p>
        </p:txBody>
      </p:sp>
    </p:spTree>
    <p:extLst>
      <p:ext uri="{BB962C8B-B14F-4D97-AF65-F5344CB8AC3E}">
        <p14:creationId xmlns:p14="http://schemas.microsoft.com/office/powerpoint/2010/main" val="202911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Comprehensive Discipline Based Arts </a:t>
            </a:r>
            <a:br>
              <a:rPr lang="en-US" sz="3300" b="1" dirty="0"/>
            </a:br>
            <a:r>
              <a:rPr lang="en-US" sz="3300" b="1" dirty="0"/>
              <a:t>Education</a:t>
            </a:r>
            <a:r>
              <a:rPr lang="en-US" sz="3300" dirty="0"/>
              <a:t/>
            </a:r>
            <a:br>
              <a:rPr lang="en-US" sz="3300" dirty="0"/>
            </a:br>
            <a:endParaRPr lang="en-US" sz="1651" dirty="0"/>
          </a:p>
        </p:txBody>
      </p:sp>
      <p:sp>
        <p:nvSpPr>
          <p:cNvPr id="3" name="Content Placeholder 2"/>
          <p:cNvSpPr>
            <a:spLocks noGrp="1"/>
          </p:cNvSpPr>
          <p:nvPr>
            <p:ph idx="1"/>
          </p:nvPr>
        </p:nvSpPr>
        <p:spPr>
          <a:xfrm>
            <a:off x="1120142" y="3371610"/>
            <a:ext cx="7326629" cy="3191560"/>
          </a:xfrm>
        </p:spPr>
        <p:txBody>
          <a:bodyPr>
            <a:normAutofit/>
          </a:bodyPr>
          <a:lstStyle/>
          <a:p>
            <a:pPr algn="ctr">
              <a:spcBef>
                <a:spcPts val="0"/>
              </a:spcBef>
              <a:buClr>
                <a:srgbClr val="A53010"/>
              </a:buClr>
            </a:pPr>
            <a:r>
              <a:rPr lang="en-US" sz="1800" i="1" dirty="0">
                <a:solidFill>
                  <a:prstClr val="black">
                    <a:lumMod val="75000"/>
                    <a:lumOff val="25000"/>
                  </a:prstClr>
                </a:solidFill>
              </a:rPr>
              <a:t>Project Directors:  Martha Lockett (2002-2007; 2011-Present)</a:t>
            </a:r>
          </a:p>
          <a:p>
            <a:pPr marL="0" indent="0" algn="ctr">
              <a:spcBef>
                <a:spcPts val="0"/>
              </a:spcBef>
              <a:buClr>
                <a:srgbClr val="A53010"/>
              </a:buClr>
              <a:buNone/>
            </a:pPr>
            <a:r>
              <a:rPr lang="en-US" sz="1800" i="1" dirty="0"/>
              <a:t>Jeanette </a:t>
            </a:r>
            <a:r>
              <a:rPr lang="en-US" sz="1800" i="1" dirty="0" err="1"/>
              <a:t>Fresne</a:t>
            </a:r>
            <a:r>
              <a:rPr lang="en-US" sz="1800" i="1" dirty="0"/>
              <a:t> (2003-Present) Ms. Linda Dean (2007-2010)</a:t>
            </a:r>
          </a:p>
          <a:p>
            <a:pPr marL="0" indent="0" algn="ctr">
              <a:spcBef>
                <a:spcPts val="0"/>
              </a:spcBef>
              <a:buClr>
                <a:srgbClr val="A53010"/>
              </a:buClr>
              <a:buNone/>
            </a:pPr>
            <a:endParaRPr lang="en-US" sz="1800" i="1" dirty="0"/>
          </a:p>
          <a:p>
            <a:pPr algn="ctr">
              <a:spcBef>
                <a:spcPts val="0"/>
              </a:spcBef>
              <a:buClr>
                <a:srgbClr val="A53010"/>
              </a:buClr>
            </a:pPr>
            <a:r>
              <a:rPr lang="en-US" sz="1800" i="1" dirty="0"/>
              <a:t>Co Director: Dr. Paige </a:t>
            </a:r>
            <a:r>
              <a:rPr lang="en-US" sz="1800" i="1" dirty="0" err="1"/>
              <a:t>Vitulli</a:t>
            </a:r>
            <a:endParaRPr lang="en-US" sz="1800" i="1" dirty="0"/>
          </a:p>
          <a:p>
            <a:pPr marL="0" indent="0" algn="ctr">
              <a:spcBef>
                <a:spcPts val="0"/>
              </a:spcBef>
              <a:buClr>
                <a:srgbClr val="A53010"/>
              </a:buClr>
              <a:buNone/>
            </a:pPr>
            <a:endParaRPr lang="en-US" sz="1800" i="1" dirty="0"/>
          </a:p>
          <a:p>
            <a:pPr algn="ctr">
              <a:spcBef>
                <a:spcPts val="0"/>
              </a:spcBef>
              <a:buClr>
                <a:srgbClr val="A53010"/>
              </a:buClr>
            </a:pPr>
            <a:r>
              <a:rPr lang="en-US" sz="1800" i="1" dirty="0"/>
              <a:t>Principal Administrators: Ms. Jessica Freeland, Mr. Randy Foster</a:t>
            </a:r>
            <a:br>
              <a:rPr lang="en-US" sz="1800" i="1" dirty="0"/>
            </a:br>
            <a:endParaRPr lang="en-US" sz="1500" i="1" dirty="0"/>
          </a:p>
          <a:p>
            <a:pPr marL="0" indent="0">
              <a:buNone/>
            </a:pPr>
            <a:endParaRPr lang="en-US" sz="1500" i="1" dirty="0"/>
          </a:p>
          <a:p>
            <a:pPr marL="0" indent="0">
              <a:buNone/>
            </a:pPr>
            <a:endParaRPr lang="en-US" sz="1500" i="1" dirty="0"/>
          </a:p>
          <a:p>
            <a:pPr marL="0" indent="0">
              <a:buNone/>
            </a:pPr>
            <a:endParaRPr lang="en-US" i="1" dirty="0"/>
          </a:p>
        </p:txBody>
      </p:sp>
      <p:sp>
        <p:nvSpPr>
          <p:cNvPr id="6" name="TextBox 5"/>
          <p:cNvSpPr txBox="1"/>
          <p:nvPr/>
        </p:nvSpPr>
        <p:spPr>
          <a:xfrm>
            <a:off x="6057900" y="5257800"/>
            <a:ext cx="3464703" cy="461665"/>
          </a:xfrm>
          <a:prstGeom prst="rect">
            <a:avLst/>
          </a:prstGeom>
          <a:noFill/>
        </p:spPr>
        <p:txBody>
          <a:bodyPr wrap="square" rtlCol="0">
            <a:spAutoFit/>
          </a:bodyPr>
          <a:lstStyle/>
          <a:p>
            <a:pPr defTabSz="342900"/>
            <a:r>
              <a:rPr lang="en-US" sz="2400" dirty="0" smtClean="0">
                <a:solidFill>
                  <a:prstClr val="black"/>
                </a:solidFill>
                <a:latin typeface="Century Gothic" panose="020B0502020202020204"/>
              </a:rPr>
              <a:t>2002-2017=15 </a:t>
            </a:r>
            <a:r>
              <a:rPr lang="en-US" sz="2400" dirty="0">
                <a:solidFill>
                  <a:prstClr val="black"/>
                </a:solidFill>
                <a:latin typeface="Century Gothic" panose="020B0502020202020204"/>
              </a:rPr>
              <a:t>Years</a:t>
            </a:r>
          </a:p>
        </p:txBody>
      </p:sp>
      <p:sp>
        <p:nvSpPr>
          <p:cNvPr id="5" name="TextBox 4"/>
          <p:cNvSpPr txBox="1"/>
          <p:nvPr/>
        </p:nvSpPr>
        <p:spPr>
          <a:xfrm>
            <a:off x="983685" y="2084266"/>
            <a:ext cx="7543096" cy="1061829"/>
          </a:xfrm>
          <a:prstGeom prst="rect">
            <a:avLst/>
          </a:prstGeom>
          <a:noFill/>
        </p:spPr>
        <p:txBody>
          <a:bodyPr wrap="square" rtlCol="0">
            <a:spAutoFit/>
          </a:bodyPr>
          <a:lstStyle/>
          <a:p>
            <a:pPr algn="ctr" defTabSz="342900"/>
            <a:r>
              <a:rPr lang="en-US" sz="2100" i="1" dirty="0">
                <a:solidFill>
                  <a:prstClr val="black"/>
                </a:solidFill>
                <a:latin typeface="Century Gothic" panose="020B0502020202020204"/>
              </a:rPr>
              <a:t>University of West Alabama</a:t>
            </a:r>
            <a:r>
              <a:rPr lang="en-US" sz="2100" dirty="0">
                <a:solidFill>
                  <a:prstClr val="black"/>
                </a:solidFill>
                <a:latin typeface="Century Gothic" panose="020B0502020202020204"/>
              </a:rPr>
              <a:t> (2002-2004)</a:t>
            </a:r>
          </a:p>
          <a:p>
            <a:pPr algn="ctr" defTabSz="342900"/>
            <a:r>
              <a:rPr lang="en-US" sz="2100" i="1" dirty="0">
                <a:solidFill>
                  <a:prstClr val="black"/>
                </a:solidFill>
                <a:latin typeface="Century Gothic" panose="020B0502020202020204"/>
              </a:rPr>
              <a:t>University of South Alabama (2003-2017)</a:t>
            </a:r>
          </a:p>
          <a:p>
            <a:pPr algn="ctr" defTabSz="342900"/>
            <a:r>
              <a:rPr lang="en-US" sz="2100" i="1" dirty="0">
                <a:solidFill>
                  <a:prstClr val="black"/>
                </a:solidFill>
                <a:latin typeface="Century Gothic" panose="020B0502020202020204"/>
              </a:rPr>
              <a:t>Alabama Institute for Education in the Arts (2002-Present)</a:t>
            </a:r>
          </a:p>
        </p:txBody>
      </p:sp>
      <p:sp>
        <p:nvSpPr>
          <p:cNvPr id="8" name="Slide Number Placeholder 7"/>
          <p:cNvSpPr>
            <a:spLocks noGrp="1"/>
          </p:cNvSpPr>
          <p:nvPr>
            <p:ph type="sldNum" sz="quarter" idx="12"/>
          </p:nvPr>
        </p:nvSpPr>
        <p:spPr/>
        <p:txBody>
          <a:bodyPr/>
          <a:lstStyle/>
          <a:p>
            <a:pPr defTabSz="342900"/>
            <a:endParaRPr lang="en-US" dirty="0">
              <a:latin typeface="Century Gothic" panose="020B0502020202020204"/>
            </a:endParaRPr>
          </a:p>
        </p:txBody>
      </p:sp>
    </p:spTree>
    <p:extLst>
      <p:ext uri="{BB962C8B-B14F-4D97-AF65-F5344CB8AC3E}">
        <p14:creationId xmlns:p14="http://schemas.microsoft.com/office/powerpoint/2010/main" val="302361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236573"/>
            <a:ext cx="8969828" cy="1136531"/>
          </a:xfrm>
        </p:spPr>
        <p:txBody>
          <a:bodyPr>
            <a:normAutofit fontScale="90000"/>
          </a:bodyPr>
          <a:lstStyle/>
          <a:p>
            <a:pPr algn="ctr"/>
            <a:r>
              <a:rPr lang="en-US" sz="3300" b="1" dirty="0"/>
              <a:t>IMPACTSEED:  </a:t>
            </a:r>
            <a:r>
              <a:rPr lang="en-US" sz="3300" b="1" dirty="0" err="1"/>
              <a:t>IMproving</a:t>
            </a:r>
            <a:r>
              <a:rPr lang="en-US" sz="3300" b="1" dirty="0"/>
              <a:t> Physics And Chemistry Teaching in </a:t>
            </a:r>
            <a:r>
              <a:rPr lang="en-US" sz="3300" b="1" dirty="0" err="1"/>
              <a:t>SEcondary</a:t>
            </a:r>
            <a:r>
              <a:rPr lang="en-US" sz="3300" b="1" dirty="0"/>
              <a:t> </a:t>
            </a:r>
            <a:r>
              <a:rPr lang="en-US" sz="3300" b="1" dirty="0" err="1"/>
              <a:t>EDucation</a:t>
            </a:r>
            <a:r>
              <a:rPr lang="en-US" sz="3300" dirty="0"/>
              <a:t/>
            </a:r>
            <a:br>
              <a:rPr lang="en-US" sz="3300" dirty="0"/>
            </a:br>
            <a:r>
              <a:rPr lang="en-US" sz="3300" dirty="0"/>
              <a:t/>
            </a:r>
            <a:br>
              <a:rPr lang="en-US" sz="3300" dirty="0"/>
            </a:br>
            <a:endParaRPr lang="en-US" sz="1651" dirty="0"/>
          </a:p>
        </p:txBody>
      </p:sp>
      <p:sp>
        <p:nvSpPr>
          <p:cNvPr id="3" name="Content Placeholder 2"/>
          <p:cNvSpPr>
            <a:spLocks noGrp="1"/>
          </p:cNvSpPr>
          <p:nvPr>
            <p:ph idx="1"/>
          </p:nvPr>
        </p:nvSpPr>
        <p:spPr>
          <a:xfrm>
            <a:off x="1184620" y="3108720"/>
            <a:ext cx="6948935" cy="3191560"/>
          </a:xfrm>
        </p:spPr>
        <p:txBody>
          <a:bodyPr>
            <a:normAutofit/>
          </a:bodyPr>
          <a:lstStyle/>
          <a:p>
            <a:pPr lvl="0" algn="ctr">
              <a:lnSpc>
                <a:spcPct val="150000"/>
              </a:lnSpc>
              <a:buClr>
                <a:srgbClr val="A53010"/>
              </a:buClr>
            </a:pPr>
            <a:r>
              <a:rPr lang="en-US" sz="1800" i="1" dirty="0">
                <a:solidFill>
                  <a:prstClr val="black">
                    <a:lumMod val="75000"/>
                    <a:lumOff val="25000"/>
                  </a:prstClr>
                </a:solidFill>
              </a:rPr>
              <a:t>Project Director:  Dr. </a:t>
            </a:r>
            <a:r>
              <a:rPr lang="en-US" sz="1800" i="1" dirty="0" err="1">
                <a:solidFill>
                  <a:prstClr val="black">
                    <a:lumMod val="75000"/>
                    <a:lumOff val="25000"/>
                  </a:prstClr>
                </a:solidFill>
              </a:rPr>
              <a:t>Nouredine</a:t>
            </a:r>
            <a:r>
              <a:rPr lang="en-US" sz="1800" i="1" dirty="0">
                <a:solidFill>
                  <a:prstClr val="black">
                    <a:lumMod val="75000"/>
                    <a:lumOff val="25000"/>
                  </a:prstClr>
                </a:solidFill>
              </a:rPr>
              <a:t> </a:t>
            </a:r>
            <a:r>
              <a:rPr lang="en-US" sz="1800" i="1" dirty="0" err="1">
                <a:solidFill>
                  <a:prstClr val="black">
                    <a:lumMod val="75000"/>
                    <a:lumOff val="25000"/>
                  </a:prstClr>
                </a:solidFill>
              </a:rPr>
              <a:t>Zetilli</a:t>
            </a:r>
            <a:endParaRPr lang="en-US" sz="1800" i="1" dirty="0">
              <a:solidFill>
                <a:prstClr val="black">
                  <a:lumMod val="75000"/>
                  <a:lumOff val="25000"/>
                </a:prstClr>
              </a:solidFill>
            </a:endParaRPr>
          </a:p>
          <a:p>
            <a:pPr lvl="0" algn="ctr">
              <a:lnSpc>
                <a:spcPct val="150000"/>
              </a:lnSpc>
              <a:buClr>
                <a:srgbClr val="A53010"/>
              </a:buClr>
            </a:pPr>
            <a:r>
              <a:rPr lang="en-US" sz="1800" i="1" dirty="0">
                <a:solidFill>
                  <a:prstClr val="black">
                    <a:lumMod val="75000"/>
                    <a:lumOff val="25000"/>
                  </a:prstClr>
                </a:solidFill>
              </a:rPr>
              <a:t>Principal Administrator:  Dr. </a:t>
            </a:r>
            <a:r>
              <a:rPr lang="en-US" sz="1800" i="1" dirty="0" err="1">
                <a:solidFill>
                  <a:prstClr val="black">
                    <a:lumMod val="75000"/>
                    <a:lumOff val="25000"/>
                  </a:prstClr>
                </a:solidFill>
              </a:rPr>
              <a:t>Noureddine</a:t>
            </a:r>
            <a:r>
              <a:rPr lang="en-US" sz="1800" i="1" dirty="0">
                <a:solidFill>
                  <a:prstClr val="black">
                    <a:lumMod val="75000"/>
                    <a:lumOff val="25000"/>
                  </a:prstClr>
                </a:solidFill>
              </a:rPr>
              <a:t> </a:t>
            </a:r>
            <a:r>
              <a:rPr lang="en-US" sz="1800" i="1" dirty="0" err="1">
                <a:solidFill>
                  <a:prstClr val="black">
                    <a:lumMod val="75000"/>
                    <a:lumOff val="25000"/>
                  </a:prstClr>
                </a:solidFill>
              </a:rPr>
              <a:t>Bekhouche</a:t>
            </a: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
        <p:nvSpPr>
          <p:cNvPr id="6" name="TextBox 5"/>
          <p:cNvSpPr txBox="1"/>
          <p:nvPr/>
        </p:nvSpPr>
        <p:spPr>
          <a:xfrm>
            <a:off x="5905175" y="5200650"/>
            <a:ext cx="3464703" cy="461665"/>
          </a:xfrm>
          <a:prstGeom prst="rect">
            <a:avLst/>
          </a:prstGeom>
          <a:noFill/>
        </p:spPr>
        <p:txBody>
          <a:bodyPr wrap="square" rtlCol="0">
            <a:spAutoFit/>
          </a:bodyPr>
          <a:lstStyle/>
          <a:p>
            <a:pPr defTabSz="342900"/>
            <a:r>
              <a:rPr lang="en-US" sz="2400" dirty="0" smtClean="0">
                <a:solidFill>
                  <a:prstClr val="black"/>
                </a:solidFill>
                <a:latin typeface="Century Gothic" panose="020B0502020202020204"/>
              </a:rPr>
              <a:t>2002-2017=15 </a:t>
            </a:r>
            <a:r>
              <a:rPr lang="en-US" sz="2400" dirty="0">
                <a:solidFill>
                  <a:prstClr val="black"/>
                </a:solidFill>
                <a:latin typeface="Century Gothic" panose="020B0502020202020204"/>
              </a:rPr>
              <a:t>Years</a:t>
            </a:r>
          </a:p>
        </p:txBody>
      </p:sp>
      <p:sp>
        <p:nvSpPr>
          <p:cNvPr id="5" name="TextBox 4"/>
          <p:cNvSpPr txBox="1"/>
          <p:nvPr/>
        </p:nvSpPr>
        <p:spPr>
          <a:xfrm>
            <a:off x="1447801" y="2084265"/>
            <a:ext cx="6685754" cy="738664"/>
          </a:xfrm>
          <a:prstGeom prst="rect">
            <a:avLst/>
          </a:prstGeom>
          <a:noFill/>
        </p:spPr>
        <p:txBody>
          <a:bodyPr wrap="square" rtlCol="0">
            <a:spAutoFit/>
          </a:bodyPr>
          <a:lstStyle/>
          <a:p>
            <a:pPr algn="ctr" defTabSz="342900">
              <a:defRPr/>
            </a:pPr>
            <a:r>
              <a:rPr lang="en-US" sz="2100" i="1" dirty="0">
                <a:solidFill>
                  <a:prstClr val="black"/>
                </a:solidFill>
                <a:latin typeface="Century Gothic" panose="020B0502020202020204"/>
              </a:rPr>
              <a:t>Jacksonville State University</a:t>
            </a:r>
            <a:r>
              <a:rPr lang="en-US" sz="2100" dirty="0">
                <a:solidFill>
                  <a:prstClr val="black"/>
                </a:solidFill>
                <a:latin typeface="Century Gothic" panose="020B0502020202020204"/>
              </a:rPr>
              <a:t> (2002-2009; 2014-2017)</a:t>
            </a:r>
            <a:endParaRPr lang="en-US" sz="2100" i="1" dirty="0">
              <a:solidFill>
                <a:prstClr val="black"/>
              </a:solidFill>
              <a:latin typeface="Century Gothic" panose="020B0502020202020204"/>
            </a:endParaRPr>
          </a:p>
          <a:p>
            <a:pPr algn="ctr" defTabSz="342900">
              <a:spcAft>
                <a:spcPts val="1351"/>
              </a:spcAft>
              <a:defRPr/>
            </a:pPr>
            <a:r>
              <a:rPr lang="en-US" sz="2100" i="1" dirty="0">
                <a:solidFill>
                  <a:prstClr val="black"/>
                </a:solidFill>
                <a:latin typeface="Century Gothic" panose="020B0502020202020204"/>
              </a:rPr>
              <a:t>Snead State Community College </a:t>
            </a:r>
            <a:r>
              <a:rPr lang="en-US" sz="2100" dirty="0">
                <a:solidFill>
                  <a:prstClr val="black"/>
                </a:solidFill>
                <a:latin typeface="Century Gothic" panose="020B0502020202020204"/>
              </a:rPr>
              <a:t>(2010-2013)</a:t>
            </a:r>
          </a:p>
        </p:txBody>
      </p:sp>
    </p:spTree>
    <p:extLst>
      <p:ext uri="{BB962C8B-B14F-4D97-AF65-F5344CB8AC3E}">
        <p14:creationId xmlns:p14="http://schemas.microsoft.com/office/powerpoint/2010/main" val="57838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PS-21: Physical Science </a:t>
            </a:r>
            <a:br>
              <a:rPr lang="en-US" sz="3300" b="1" dirty="0"/>
            </a:br>
            <a:r>
              <a:rPr lang="en-US" sz="3300" b="1" dirty="0"/>
              <a:t>in the </a:t>
            </a:r>
            <a:br>
              <a:rPr lang="en-US" sz="3300" b="1" dirty="0"/>
            </a:br>
            <a:r>
              <a:rPr lang="en-US" sz="3300" b="1" dirty="0"/>
              <a:t>21</a:t>
            </a:r>
            <a:r>
              <a:rPr lang="en-US" sz="3300" b="1" baseline="30000" dirty="0"/>
              <a:t>st</a:t>
            </a:r>
            <a:r>
              <a:rPr lang="en-US" sz="3300" b="1" dirty="0"/>
              <a:t> Century</a:t>
            </a:r>
            <a:br>
              <a:rPr lang="en-US" sz="3300" b="1" dirty="0"/>
            </a:br>
            <a:r>
              <a:rPr lang="en-US" sz="3300" dirty="0"/>
              <a:t/>
            </a:r>
            <a:br>
              <a:rPr lang="en-US" sz="3300" dirty="0"/>
            </a:br>
            <a:r>
              <a:rPr lang="en-US" sz="3300" dirty="0"/>
              <a:t/>
            </a:r>
            <a:br>
              <a:rPr lang="en-US" sz="3300" dirty="0"/>
            </a:br>
            <a:endParaRPr lang="en-US" sz="1651" dirty="0"/>
          </a:p>
        </p:txBody>
      </p:sp>
      <p:sp>
        <p:nvSpPr>
          <p:cNvPr id="6" name="TextBox 5"/>
          <p:cNvSpPr txBox="1"/>
          <p:nvPr/>
        </p:nvSpPr>
        <p:spPr>
          <a:xfrm>
            <a:off x="6146648" y="5229660"/>
            <a:ext cx="3464703" cy="461665"/>
          </a:xfrm>
          <a:prstGeom prst="rect">
            <a:avLst/>
          </a:prstGeom>
          <a:noFill/>
        </p:spPr>
        <p:txBody>
          <a:bodyPr wrap="square" rtlCol="0">
            <a:spAutoFit/>
          </a:bodyPr>
          <a:lstStyle/>
          <a:p>
            <a:pPr defTabSz="342900">
              <a:defRPr/>
            </a:pPr>
            <a:r>
              <a:rPr lang="en-US" sz="2400" dirty="0">
                <a:solidFill>
                  <a:prstClr val="black"/>
                </a:solidFill>
                <a:latin typeface="Century Gothic" panose="020B0502020202020204"/>
              </a:rPr>
              <a:t>2007-2017=10 Years</a:t>
            </a:r>
          </a:p>
        </p:txBody>
      </p:sp>
      <p:sp>
        <p:nvSpPr>
          <p:cNvPr id="5" name="TextBox 4"/>
          <p:cNvSpPr txBox="1"/>
          <p:nvPr/>
        </p:nvSpPr>
        <p:spPr>
          <a:xfrm>
            <a:off x="2182586" y="2476681"/>
            <a:ext cx="4953000" cy="415498"/>
          </a:xfrm>
          <a:prstGeom prst="rect">
            <a:avLst/>
          </a:prstGeom>
          <a:noFill/>
        </p:spPr>
        <p:txBody>
          <a:bodyPr wrap="square" rtlCol="0">
            <a:spAutoFit/>
          </a:bodyPr>
          <a:lstStyle/>
          <a:p>
            <a:pPr algn="ctr" defTabSz="342900">
              <a:defRPr/>
            </a:pPr>
            <a:r>
              <a:rPr lang="en-US" sz="2100" i="1" dirty="0">
                <a:solidFill>
                  <a:prstClr val="black"/>
                </a:solidFill>
                <a:latin typeface="Century Gothic" panose="020B0502020202020204"/>
              </a:rPr>
              <a:t>University of Alabama</a:t>
            </a:r>
          </a:p>
        </p:txBody>
      </p:sp>
      <p:sp>
        <p:nvSpPr>
          <p:cNvPr id="9" name="Content Placeholder 2"/>
          <p:cNvSpPr>
            <a:spLocks noGrp="1"/>
          </p:cNvSpPr>
          <p:nvPr>
            <p:ph idx="1"/>
          </p:nvPr>
        </p:nvSpPr>
        <p:spPr>
          <a:xfrm>
            <a:off x="1184618" y="3108720"/>
            <a:ext cx="7033552" cy="3191560"/>
          </a:xfrm>
        </p:spPr>
        <p:txBody>
          <a:bodyPr>
            <a:normAutofit/>
          </a:bodyPr>
          <a:lstStyle/>
          <a:p>
            <a:pPr lvl="0" algn="ctr">
              <a:lnSpc>
                <a:spcPct val="150000"/>
              </a:lnSpc>
              <a:buClr>
                <a:srgbClr val="A53010"/>
              </a:buClr>
            </a:pPr>
            <a:r>
              <a:rPr lang="en-US" sz="1800" i="1" dirty="0">
                <a:solidFill>
                  <a:prstClr val="black">
                    <a:lumMod val="75000"/>
                    <a:lumOff val="25000"/>
                  </a:prstClr>
                </a:solidFill>
              </a:rPr>
              <a:t>Project Director:  Dr. Dennis </a:t>
            </a:r>
            <a:r>
              <a:rPr lang="en-US" sz="1800" i="1" dirty="0" err="1">
                <a:solidFill>
                  <a:prstClr val="black">
                    <a:lumMod val="75000"/>
                    <a:lumOff val="25000"/>
                  </a:prstClr>
                </a:solidFill>
              </a:rPr>
              <a:t>Sunal</a:t>
            </a:r>
            <a:endParaRPr lang="en-US" sz="1800" i="1" dirty="0"/>
          </a:p>
          <a:p>
            <a:pPr lvl="0" algn="ctr">
              <a:buClr>
                <a:srgbClr val="A53010"/>
              </a:buClr>
            </a:pPr>
            <a:r>
              <a:rPr lang="en-US" sz="1800" i="1" dirty="0">
                <a:solidFill>
                  <a:prstClr val="black">
                    <a:lumMod val="75000"/>
                    <a:lumOff val="25000"/>
                  </a:prstClr>
                </a:solidFill>
              </a:rPr>
              <a:t>Principal Administrator:  Dr. Cynthia </a:t>
            </a:r>
            <a:r>
              <a:rPr lang="en-US" sz="1800" i="1" dirty="0" err="1">
                <a:solidFill>
                  <a:prstClr val="black">
                    <a:lumMod val="75000"/>
                    <a:lumOff val="25000"/>
                  </a:prstClr>
                </a:solidFill>
              </a:rPr>
              <a:t>Sunal</a:t>
            </a: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Tree>
    <p:extLst>
      <p:ext uri="{BB962C8B-B14F-4D97-AF65-F5344CB8AC3E}">
        <p14:creationId xmlns:p14="http://schemas.microsoft.com/office/powerpoint/2010/main" val="124984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The University-School Partnership for </a:t>
            </a:r>
            <a:br>
              <a:rPr lang="en-US" sz="3300" b="1" dirty="0"/>
            </a:br>
            <a:r>
              <a:rPr lang="en-US" sz="3300" b="1" dirty="0"/>
              <a:t>Secondary Science (</a:t>
            </a:r>
            <a:r>
              <a:rPr lang="en-US" sz="3300" b="1" dirty="0" err="1"/>
              <a:t>BioTeach</a:t>
            </a:r>
            <a:r>
              <a:rPr lang="en-US" sz="3300" dirty="0"/>
              <a:t>)</a:t>
            </a:r>
            <a:br>
              <a:rPr lang="en-US" sz="3300" dirty="0"/>
            </a:br>
            <a:r>
              <a:rPr lang="en-US" sz="3300" dirty="0"/>
              <a:t/>
            </a:r>
            <a:br>
              <a:rPr lang="en-US" sz="3300" dirty="0"/>
            </a:br>
            <a:r>
              <a:rPr lang="en-US" sz="3300" dirty="0"/>
              <a:t/>
            </a:r>
            <a:br>
              <a:rPr lang="en-US" sz="3300" dirty="0"/>
            </a:br>
            <a:r>
              <a:rPr lang="en-US" sz="3300" dirty="0"/>
              <a:t/>
            </a:r>
            <a:br>
              <a:rPr lang="en-US" sz="3300" dirty="0"/>
            </a:br>
            <a:endParaRPr lang="en-US" sz="1651" dirty="0"/>
          </a:p>
        </p:txBody>
      </p:sp>
      <p:sp>
        <p:nvSpPr>
          <p:cNvPr id="6" name="TextBox 5"/>
          <p:cNvSpPr txBox="1"/>
          <p:nvPr/>
        </p:nvSpPr>
        <p:spPr>
          <a:xfrm>
            <a:off x="6146648" y="5229660"/>
            <a:ext cx="3464703" cy="461665"/>
          </a:xfrm>
          <a:prstGeom prst="rect">
            <a:avLst/>
          </a:prstGeom>
          <a:noFill/>
        </p:spPr>
        <p:txBody>
          <a:bodyPr wrap="square" rtlCol="0">
            <a:spAutoFit/>
          </a:bodyPr>
          <a:lstStyle/>
          <a:p>
            <a:pPr defTabSz="342900">
              <a:defRPr/>
            </a:pPr>
            <a:r>
              <a:rPr lang="en-US" sz="2400" dirty="0">
                <a:solidFill>
                  <a:prstClr val="black"/>
                </a:solidFill>
                <a:latin typeface="Century Gothic" panose="020B0502020202020204"/>
              </a:rPr>
              <a:t>2004-2017=13 Years</a:t>
            </a:r>
          </a:p>
        </p:txBody>
      </p:sp>
      <p:sp>
        <p:nvSpPr>
          <p:cNvPr id="5" name="TextBox 4"/>
          <p:cNvSpPr txBox="1"/>
          <p:nvPr/>
        </p:nvSpPr>
        <p:spPr>
          <a:xfrm>
            <a:off x="2088530" y="2084266"/>
            <a:ext cx="4953000" cy="738664"/>
          </a:xfrm>
          <a:prstGeom prst="rect">
            <a:avLst/>
          </a:prstGeom>
          <a:noFill/>
        </p:spPr>
        <p:txBody>
          <a:bodyPr wrap="square" rtlCol="0">
            <a:spAutoFit/>
          </a:bodyPr>
          <a:lstStyle/>
          <a:p>
            <a:pPr algn="ctr" defTabSz="342900">
              <a:defRPr/>
            </a:pPr>
            <a:r>
              <a:rPr lang="en-US" sz="2100" i="1" dirty="0">
                <a:solidFill>
                  <a:prstClr val="black"/>
                </a:solidFill>
                <a:latin typeface="Century Gothic" panose="020B0502020202020204"/>
              </a:rPr>
              <a:t>University of Alabama at Birmingham</a:t>
            </a:r>
          </a:p>
        </p:txBody>
      </p:sp>
      <p:sp>
        <p:nvSpPr>
          <p:cNvPr id="9" name="Content Placeholder 2"/>
          <p:cNvSpPr>
            <a:spLocks noGrp="1"/>
          </p:cNvSpPr>
          <p:nvPr>
            <p:ph idx="1"/>
          </p:nvPr>
        </p:nvSpPr>
        <p:spPr>
          <a:xfrm>
            <a:off x="1184618" y="3108720"/>
            <a:ext cx="7033552" cy="3191560"/>
          </a:xfrm>
        </p:spPr>
        <p:txBody>
          <a:bodyPr>
            <a:normAutofit/>
          </a:bodyPr>
          <a:lstStyle/>
          <a:p>
            <a:pPr lvl="0" algn="ctr">
              <a:lnSpc>
                <a:spcPct val="150000"/>
              </a:lnSpc>
              <a:buClr>
                <a:srgbClr val="A53010"/>
              </a:buClr>
            </a:pPr>
            <a:r>
              <a:rPr lang="en-US" sz="1800" i="1" dirty="0">
                <a:solidFill>
                  <a:prstClr val="black">
                    <a:lumMod val="75000"/>
                    <a:lumOff val="25000"/>
                  </a:prstClr>
                </a:solidFill>
              </a:rPr>
              <a:t>Project Director:  Dr. J. Michael Wyss</a:t>
            </a:r>
            <a:endParaRPr lang="en-US" sz="1800" i="1" dirty="0"/>
          </a:p>
          <a:p>
            <a:pPr lvl="0" algn="ctr">
              <a:buClr>
                <a:srgbClr val="A53010"/>
              </a:buClr>
            </a:pPr>
            <a:r>
              <a:rPr lang="en-US" sz="1800" i="1" dirty="0">
                <a:solidFill>
                  <a:prstClr val="black">
                    <a:lumMod val="75000"/>
                    <a:lumOff val="25000"/>
                  </a:prstClr>
                </a:solidFill>
              </a:rPr>
              <a:t>Principal Administrators:  Dr. Mary Williams, Dr. Eric Blackwell, Mr. Ryan Reardon, Dr. Laura </a:t>
            </a:r>
            <a:r>
              <a:rPr lang="en-US" sz="1800" i="1" dirty="0" err="1">
                <a:solidFill>
                  <a:prstClr val="black">
                    <a:lumMod val="75000"/>
                    <a:lumOff val="25000"/>
                  </a:prstClr>
                </a:solidFill>
              </a:rPr>
              <a:t>Cotlin</a:t>
            </a:r>
            <a:r>
              <a:rPr lang="en-US" sz="1800" i="1" dirty="0">
                <a:solidFill>
                  <a:prstClr val="black">
                    <a:lumMod val="75000"/>
                    <a:lumOff val="25000"/>
                  </a:prstClr>
                </a:solidFill>
              </a:rPr>
              <a:t>, Dr. Sabrina Walthall, </a:t>
            </a:r>
            <a:br>
              <a:rPr lang="en-US" sz="1800" i="1" dirty="0">
                <a:solidFill>
                  <a:prstClr val="black">
                    <a:lumMod val="75000"/>
                    <a:lumOff val="25000"/>
                  </a:prstClr>
                </a:solidFill>
              </a:rPr>
            </a:br>
            <a:r>
              <a:rPr lang="en-US" sz="1800" i="1" dirty="0">
                <a:solidFill>
                  <a:prstClr val="black">
                    <a:lumMod val="75000"/>
                    <a:lumOff val="25000"/>
                  </a:prstClr>
                </a:solidFill>
              </a:rPr>
              <a:t>Mr. Kevin Jarrett, Dr. Vanessa Williams, Dr. Ollie Kelly, </a:t>
            </a:r>
            <a:br>
              <a:rPr lang="en-US" sz="1800" i="1" dirty="0">
                <a:solidFill>
                  <a:prstClr val="black">
                    <a:lumMod val="75000"/>
                    <a:lumOff val="25000"/>
                  </a:prstClr>
                </a:solidFill>
              </a:rPr>
            </a:br>
            <a:r>
              <a:rPr lang="en-US" sz="1800" i="1" dirty="0">
                <a:solidFill>
                  <a:prstClr val="black">
                    <a:lumMod val="75000"/>
                    <a:lumOff val="25000"/>
                  </a:prstClr>
                </a:solidFill>
              </a:rPr>
              <a:t>Dr. Danielle Yancey, Dr. Patrice Capers</a:t>
            </a: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Tree>
    <p:extLst>
      <p:ext uri="{BB962C8B-B14F-4D97-AF65-F5344CB8AC3E}">
        <p14:creationId xmlns:p14="http://schemas.microsoft.com/office/powerpoint/2010/main" val="50017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789" y="1159330"/>
            <a:ext cx="8765176" cy="736418"/>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dirty="0" smtClean="0"/>
              <a:t>Millions “Left on the Table Annually”</a:t>
            </a:r>
            <a:endParaRPr lang="en-US" dirty="0"/>
          </a:p>
        </p:txBody>
      </p:sp>
      <p:sp>
        <p:nvSpPr>
          <p:cNvPr id="7" name="Content Placeholder 2"/>
          <p:cNvSpPr txBox="1">
            <a:spLocks/>
          </p:cNvSpPr>
          <p:nvPr/>
        </p:nvSpPr>
        <p:spPr>
          <a:xfrm>
            <a:off x="502920" y="2286000"/>
            <a:ext cx="8752115" cy="37147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400" b="1" dirty="0">
                <a:solidFill>
                  <a:schemeClr val="tx1"/>
                </a:solidFill>
              </a:rPr>
              <a:t>U.S. figures (2014-2015) :</a:t>
            </a:r>
          </a:p>
          <a:p>
            <a:pPr marL="685800" lvl="1" indent="-342900" algn="l">
              <a:buFont typeface="Arial" panose="020B0604020202020204" pitchFamily="34" charset="0"/>
              <a:buChar char="•"/>
            </a:pPr>
            <a:r>
              <a:rPr lang="en-US" sz="2100" dirty="0">
                <a:solidFill>
                  <a:schemeClr val="tx1"/>
                </a:solidFill>
              </a:rPr>
              <a:t> </a:t>
            </a:r>
            <a:r>
              <a:rPr lang="en-US" sz="2400" b="1" dirty="0">
                <a:solidFill>
                  <a:srgbClr val="FF0000"/>
                </a:solidFill>
              </a:rPr>
              <a:t>45%</a:t>
            </a:r>
            <a:r>
              <a:rPr lang="en-US" sz="2100" b="1" dirty="0">
                <a:solidFill>
                  <a:srgbClr val="FF0000"/>
                </a:solidFill>
              </a:rPr>
              <a:t> </a:t>
            </a:r>
            <a:r>
              <a:rPr lang="en-US" sz="2100" dirty="0">
                <a:solidFill>
                  <a:schemeClr val="tx1"/>
                </a:solidFill>
              </a:rPr>
              <a:t>of high school graduates did not complete the FAFSA </a:t>
            </a:r>
          </a:p>
          <a:p>
            <a:pPr marL="1028700" lvl="2" indent="-342900" algn="l">
              <a:buFont typeface="Arial" panose="020B0604020202020204" pitchFamily="34" charset="0"/>
              <a:buChar char="•"/>
            </a:pPr>
            <a:r>
              <a:rPr lang="en-US" sz="1800" dirty="0">
                <a:solidFill>
                  <a:srgbClr val="FF0000"/>
                </a:solidFill>
              </a:rPr>
              <a:t>Of</a:t>
            </a:r>
            <a:r>
              <a:rPr lang="en-US" sz="1800" dirty="0">
                <a:solidFill>
                  <a:schemeClr val="tx1"/>
                </a:solidFill>
              </a:rPr>
              <a:t> the 1,445,732 </a:t>
            </a:r>
            <a:r>
              <a:rPr lang="en-US" sz="1800" dirty="0">
                <a:solidFill>
                  <a:srgbClr val="FF0000"/>
                </a:solidFill>
              </a:rPr>
              <a:t>non completers </a:t>
            </a:r>
            <a:r>
              <a:rPr lang="en-US" sz="1800" dirty="0">
                <a:solidFill>
                  <a:schemeClr val="tx1"/>
                </a:solidFill>
              </a:rPr>
              <a:t>747,579 or </a:t>
            </a:r>
            <a:r>
              <a:rPr lang="en-US" sz="1800" dirty="0">
                <a:solidFill>
                  <a:srgbClr val="FF0000"/>
                </a:solidFill>
              </a:rPr>
              <a:t>52% are PELL Grant-Eligible </a:t>
            </a:r>
          </a:p>
          <a:p>
            <a:pPr marL="685800" lvl="1" indent="-342900" algn="l">
              <a:buFont typeface="Arial" panose="020B0604020202020204" pitchFamily="34" charset="0"/>
              <a:buChar char="•"/>
            </a:pPr>
            <a:r>
              <a:rPr lang="en-US" sz="2100" dirty="0">
                <a:solidFill>
                  <a:schemeClr val="tx1"/>
                </a:solidFill>
              </a:rPr>
              <a:t>Average PELL Grant in 2014-15 = $3,599</a:t>
            </a:r>
          </a:p>
          <a:p>
            <a:pPr marL="342900" indent="-342900" algn="l">
              <a:buFont typeface="Arial" panose="020B0604020202020204" pitchFamily="34" charset="0"/>
              <a:buChar char="•"/>
            </a:pPr>
            <a:r>
              <a:rPr lang="en-US" sz="2100" b="1" dirty="0">
                <a:solidFill>
                  <a:schemeClr val="tx1"/>
                </a:solidFill>
              </a:rPr>
              <a:t>Total PELL Grant Money Left on the Table in the U.S = $2,692,574,521</a:t>
            </a:r>
          </a:p>
        </p:txBody>
      </p:sp>
      <p:pic>
        <p:nvPicPr>
          <p:cNvPr id="4" name="Picture 3"/>
          <p:cNvPicPr>
            <a:picLocks noChangeAspect="1"/>
          </p:cNvPicPr>
          <p:nvPr/>
        </p:nvPicPr>
        <p:blipFill>
          <a:blip r:embed="rId3"/>
          <a:stretch>
            <a:fillRect/>
          </a:stretch>
        </p:blipFill>
        <p:spPr>
          <a:xfrm>
            <a:off x="3060689" y="4429942"/>
            <a:ext cx="2546706" cy="1340372"/>
          </a:xfrm>
          <a:prstGeom prst="rect">
            <a:avLst/>
          </a:prstGeom>
        </p:spPr>
      </p:pic>
    </p:spTree>
    <p:extLst>
      <p:ext uri="{BB962C8B-B14F-4D97-AF65-F5344CB8AC3E}">
        <p14:creationId xmlns:p14="http://schemas.microsoft.com/office/powerpoint/2010/main" val="453147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228600"/>
            <a:ext cx="8458200" cy="1136531"/>
          </a:xfrm>
        </p:spPr>
        <p:txBody>
          <a:bodyPr>
            <a:normAutofit fontScale="90000"/>
          </a:bodyPr>
          <a:lstStyle/>
          <a:p>
            <a:pPr algn="ctr"/>
            <a:r>
              <a:rPr lang="en-US" sz="3300" b="1" dirty="0"/>
              <a:t>STAR:  Success Through Academic Research Project/Independent Study Program</a:t>
            </a:r>
            <a:r>
              <a:rPr lang="en-US" sz="3300" dirty="0"/>
              <a:t/>
            </a:r>
            <a:br>
              <a:rPr lang="en-US" sz="3300" dirty="0"/>
            </a:br>
            <a:r>
              <a:rPr lang="en-US" sz="3300" dirty="0"/>
              <a:t/>
            </a:r>
            <a:br>
              <a:rPr lang="en-US" sz="3300" dirty="0"/>
            </a:br>
            <a:r>
              <a:rPr lang="en-US" sz="3300" dirty="0"/>
              <a:t/>
            </a:r>
            <a:br>
              <a:rPr lang="en-US" sz="3300" dirty="0"/>
            </a:br>
            <a:endParaRPr lang="en-US" sz="1651" dirty="0"/>
          </a:p>
        </p:txBody>
      </p:sp>
      <p:sp>
        <p:nvSpPr>
          <p:cNvPr id="6" name="TextBox 5"/>
          <p:cNvSpPr txBox="1"/>
          <p:nvPr/>
        </p:nvSpPr>
        <p:spPr>
          <a:xfrm>
            <a:off x="6135219" y="5229660"/>
            <a:ext cx="3464703" cy="461665"/>
          </a:xfrm>
          <a:prstGeom prst="rect">
            <a:avLst/>
          </a:prstGeom>
          <a:noFill/>
        </p:spPr>
        <p:txBody>
          <a:bodyPr wrap="square" rtlCol="0">
            <a:spAutoFit/>
          </a:bodyPr>
          <a:lstStyle/>
          <a:p>
            <a:pPr defTabSz="342900">
              <a:defRPr/>
            </a:pPr>
            <a:r>
              <a:rPr lang="en-US" sz="2400" dirty="0">
                <a:solidFill>
                  <a:prstClr val="black"/>
                </a:solidFill>
                <a:latin typeface="Century Gothic" panose="020B0502020202020204"/>
              </a:rPr>
              <a:t>2002-2017=15 Years</a:t>
            </a:r>
          </a:p>
        </p:txBody>
      </p:sp>
      <p:sp>
        <p:nvSpPr>
          <p:cNvPr id="5" name="TextBox 4"/>
          <p:cNvSpPr txBox="1"/>
          <p:nvPr/>
        </p:nvSpPr>
        <p:spPr>
          <a:xfrm>
            <a:off x="2088530" y="2084266"/>
            <a:ext cx="4953000" cy="415498"/>
          </a:xfrm>
          <a:prstGeom prst="rect">
            <a:avLst/>
          </a:prstGeom>
          <a:noFill/>
        </p:spPr>
        <p:txBody>
          <a:bodyPr wrap="square" rtlCol="0">
            <a:spAutoFit/>
          </a:bodyPr>
          <a:lstStyle/>
          <a:p>
            <a:pPr algn="ctr" defTabSz="342900">
              <a:defRPr/>
            </a:pPr>
            <a:r>
              <a:rPr lang="en-US" sz="2100" i="1" dirty="0">
                <a:solidFill>
                  <a:prstClr val="black"/>
                </a:solidFill>
                <a:latin typeface="Century Gothic" panose="020B0502020202020204"/>
              </a:rPr>
              <a:t>University of Alabama in Huntsville</a:t>
            </a:r>
          </a:p>
        </p:txBody>
      </p:sp>
      <p:sp>
        <p:nvSpPr>
          <p:cNvPr id="10" name="Content Placeholder 2"/>
          <p:cNvSpPr>
            <a:spLocks noGrp="1"/>
          </p:cNvSpPr>
          <p:nvPr>
            <p:ph idx="1"/>
          </p:nvPr>
        </p:nvSpPr>
        <p:spPr>
          <a:xfrm>
            <a:off x="1184620" y="3108720"/>
            <a:ext cx="6948935" cy="3191560"/>
          </a:xfrm>
        </p:spPr>
        <p:txBody>
          <a:bodyPr>
            <a:normAutofit/>
          </a:bodyPr>
          <a:lstStyle/>
          <a:p>
            <a:pPr lvl="0" algn="ctr">
              <a:buClr>
                <a:srgbClr val="A53010"/>
              </a:buClr>
            </a:pPr>
            <a:r>
              <a:rPr lang="en-US" sz="1800" i="1" dirty="0">
                <a:solidFill>
                  <a:prstClr val="black">
                    <a:lumMod val="75000"/>
                    <a:lumOff val="25000"/>
                  </a:prstClr>
                </a:solidFill>
              </a:rPr>
              <a:t>Project Directors:  Dr. John </a:t>
            </a:r>
            <a:r>
              <a:rPr lang="en-US" sz="1800" i="1" dirty="0" err="1">
                <a:solidFill>
                  <a:prstClr val="black">
                    <a:lumMod val="75000"/>
                    <a:lumOff val="25000"/>
                  </a:prstClr>
                </a:solidFill>
              </a:rPr>
              <a:t>Pottenger</a:t>
            </a:r>
            <a:r>
              <a:rPr lang="en-US" sz="1800" i="1" dirty="0">
                <a:solidFill>
                  <a:prstClr val="black">
                    <a:lumMod val="75000"/>
                    <a:lumOff val="25000"/>
                  </a:prstClr>
                </a:solidFill>
              </a:rPr>
              <a:t> (2002-2014)</a:t>
            </a:r>
          </a:p>
          <a:p>
            <a:pPr marL="0" indent="0" algn="ctr">
              <a:spcBef>
                <a:spcPts val="0"/>
              </a:spcBef>
              <a:buNone/>
            </a:pPr>
            <a:r>
              <a:rPr lang="en-US" sz="1800" i="1" dirty="0"/>
              <a:t>Dr. Andrea Word (2015-Present)</a:t>
            </a:r>
          </a:p>
          <a:p>
            <a:pPr lvl="0" algn="ctr">
              <a:buClr>
                <a:srgbClr val="A53010"/>
              </a:buClr>
            </a:pPr>
            <a:r>
              <a:rPr lang="en-US" sz="1800" i="1" dirty="0">
                <a:solidFill>
                  <a:prstClr val="black">
                    <a:lumMod val="75000"/>
                    <a:lumOff val="25000"/>
                  </a:prstClr>
                </a:solidFill>
              </a:rPr>
              <a:t>Principal Administrators:  Ms. Anita </a:t>
            </a:r>
            <a:r>
              <a:rPr lang="en-US" sz="1800" i="1" dirty="0" err="1">
                <a:solidFill>
                  <a:prstClr val="black">
                    <a:lumMod val="75000"/>
                    <a:lumOff val="25000"/>
                  </a:prstClr>
                </a:solidFill>
              </a:rPr>
              <a:t>Rathz</a:t>
            </a:r>
            <a:r>
              <a:rPr lang="en-US" sz="1800" i="1" dirty="0">
                <a:solidFill>
                  <a:prstClr val="black">
                    <a:lumMod val="75000"/>
                    <a:lumOff val="25000"/>
                  </a:prstClr>
                </a:solidFill>
              </a:rPr>
              <a:t>, Ms. Luciana Findlay, Ms. </a:t>
            </a:r>
            <a:r>
              <a:rPr lang="en-US" sz="1800" i="1" dirty="0" err="1">
                <a:solidFill>
                  <a:prstClr val="black">
                    <a:lumMod val="75000"/>
                    <a:lumOff val="25000"/>
                  </a:prstClr>
                </a:solidFill>
              </a:rPr>
              <a:t>Evoxia</a:t>
            </a:r>
            <a:r>
              <a:rPr lang="en-US" sz="1800" i="1" dirty="0">
                <a:solidFill>
                  <a:prstClr val="black">
                    <a:lumMod val="75000"/>
                    <a:lumOff val="25000"/>
                  </a:prstClr>
                </a:solidFill>
              </a:rPr>
              <a:t> Chronis, Ms. Tammy </a:t>
            </a:r>
            <a:r>
              <a:rPr lang="en-US" sz="1800" i="1" dirty="0" err="1">
                <a:solidFill>
                  <a:prstClr val="black">
                    <a:lumMod val="75000"/>
                    <a:lumOff val="25000"/>
                  </a:prstClr>
                </a:solidFill>
              </a:rPr>
              <a:t>Pailtchikov</a:t>
            </a: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Tree>
    <p:extLst>
      <p:ext uri="{BB962C8B-B14F-4D97-AF65-F5344CB8AC3E}">
        <p14:creationId xmlns:p14="http://schemas.microsoft.com/office/powerpoint/2010/main" val="13637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3" y="879821"/>
            <a:ext cx="8969828" cy="1136531"/>
          </a:xfrm>
        </p:spPr>
        <p:txBody>
          <a:bodyPr>
            <a:normAutofit fontScale="90000"/>
          </a:bodyPr>
          <a:lstStyle/>
          <a:p>
            <a:pPr algn="ctr"/>
            <a:r>
              <a:rPr lang="en-US" sz="3300" b="1" dirty="0"/>
              <a:t>Wiregrass Math, Science, and </a:t>
            </a:r>
            <a:br>
              <a:rPr lang="en-US" sz="3300" b="1" dirty="0"/>
            </a:br>
            <a:r>
              <a:rPr lang="en-US" sz="3300" b="1" dirty="0"/>
              <a:t>Technology Leadership Academy</a:t>
            </a:r>
            <a:r>
              <a:rPr lang="en-US" sz="3300" dirty="0"/>
              <a:t/>
            </a:r>
            <a:br>
              <a:rPr lang="en-US" sz="3300" dirty="0"/>
            </a:br>
            <a:r>
              <a:rPr lang="en-US" sz="3300" dirty="0"/>
              <a:t/>
            </a:r>
            <a:br>
              <a:rPr lang="en-US" sz="3300" dirty="0"/>
            </a:br>
            <a:r>
              <a:rPr lang="en-US" sz="3300" dirty="0"/>
              <a:t/>
            </a:r>
            <a:br>
              <a:rPr lang="en-US" sz="3300" dirty="0"/>
            </a:br>
            <a:endParaRPr lang="en-US" sz="1651" dirty="0"/>
          </a:p>
        </p:txBody>
      </p:sp>
      <p:sp>
        <p:nvSpPr>
          <p:cNvPr id="3" name="Content Placeholder 2"/>
          <p:cNvSpPr>
            <a:spLocks noGrp="1"/>
          </p:cNvSpPr>
          <p:nvPr>
            <p:ph idx="1"/>
          </p:nvPr>
        </p:nvSpPr>
        <p:spPr>
          <a:xfrm>
            <a:off x="1184620" y="2809190"/>
            <a:ext cx="6948935" cy="3191560"/>
          </a:xfrm>
        </p:spPr>
        <p:txBody>
          <a:bodyPr>
            <a:normAutofit/>
          </a:bodyPr>
          <a:lstStyle/>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gn="ctr">
              <a:lnSpc>
                <a:spcPct val="150000"/>
              </a:lnSpc>
              <a:spcBef>
                <a:spcPts val="0"/>
              </a:spcBef>
              <a:buNone/>
            </a:pPr>
            <a:endParaRPr lang="en-US" sz="1800" i="1" dirty="0">
              <a:solidFill>
                <a:prstClr val="black">
                  <a:lumMod val="75000"/>
                  <a:lumOff val="25000"/>
                </a:prstClr>
              </a:solidFill>
            </a:endParaRPr>
          </a:p>
          <a:p>
            <a:pPr marL="0" indent="0">
              <a:lnSpc>
                <a:spcPct val="150000"/>
              </a:lnSpc>
              <a:spcBef>
                <a:spcPts val="0"/>
              </a:spcBef>
              <a:buClr>
                <a:srgbClr val="A53010"/>
              </a:buClr>
              <a:buNone/>
            </a:pPr>
            <a:endParaRPr lang="en-US" sz="1500" i="1" dirty="0"/>
          </a:p>
          <a:p>
            <a:pPr marL="0" indent="0">
              <a:buNone/>
            </a:pPr>
            <a:endParaRPr lang="en-US" sz="1500" i="1" dirty="0"/>
          </a:p>
          <a:p>
            <a:pPr marL="0" indent="0">
              <a:buNone/>
            </a:pPr>
            <a:endParaRPr lang="en-US" sz="1500" i="1" dirty="0"/>
          </a:p>
          <a:p>
            <a:pPr marL="0" indent="0">
              <a:buNone/>
            </a:pPr>
            <a:endParaRPr lang="en-US" i="1" dirty="0"/>
          </a:p>
        </p:txBody>
      </p:sp>
      <p:sp>
        <p:nvSpPr>
          <p:cNvPr id="6" name="TextBox 5"/>
          <p:cNvSpPr txBox="1"/>
          <p:nvPr/>
        </p:nvSpPr>
        <p:spPr>
          <a:xfrm>
            <a:off x="6226659" y="5229660"/>
            <a:ext cx="3464703" cy="461665"/>
          </a:xfrm>
          <a:prstGeom prst="rect">
            <a:avLst/>
          </a:prstGeom>
          <a:noFill/>
        </p:spPr>
        <p:txBody>
          <a:bodyPr wrap="square" rtlCol="0">
            <a:spAutoFit/>
          </a:bodyPr>
          <a:lstStyle/>
          <a:p>
            <a:pPr defTabSz="342900"/>
            <a:r>
              <a:rPr lang="en-US" sz="2400" dirty="0">
                <a:solidFill>
                  <a:prstClr val="black"/>
                </a:solidFill>
                <a:latin typeface="Century Gothic" panose="020B0502020202020204"/>
              </a:rPr>
              <a:t>2010-2017=7 Years</a:t>
            </a:r>
          </a:p>
        </p:txBody>
      </p:sp>
      <p:sp>
        <p:nvSpPr>
          <p:cNvPr id="5" name="TextBox 4"/>
          <p:cNvSpPr txBox="1"/>
          <p:nvPr/>
        </p:nvSpPr>
        <p:spPr>
          <a:xfrm>
            <a:off x="2088530" y="2084266"/>
            <a:ext cx="4953000" cy="415498"/>
          </a:xfrm>
          <a:prstGeom prst="rect">
            <a:avLst/>
          </a:prstGeom>
          <a:noFill/>
        </p:spPr>
        <p:txBody>
          <a:bodyPr wrap="square" rtlCol="0">
            <a:spAutoFit/>
          </a:bodyPr>
          <a:lstStyle/>
          <a:p>
            <a:pPr algn="ctr" defTabSz="342900"/>
            <a:r>
              <a:rPr lang="en-US" sz="2100" i="1" dirty="0">
                <a:solidFill>
                  <a:prstClr val="black"/>
                </a:solidFill>
                <a:latin typeface="Century Gothic" panose="020B0502020202020204"/>
              </a:rPr>
              <a:t>Troy University-Dothan</a:t>
            </a:r>
          </a:p>
        </p:txBody>
      </p:sp>
      <p:sp>
        <p:nvSpPr>
          <p:cNvPr id="7" name="Content Placeholder 2"/>
          <p:cNvSpPr txBox="1">
            <a:spLocks/>
          </p:cNvSpPr>
          <p:nvPr/>
        </p:nvSpPr>
        <p:spPr>
          <a:xfrm>
            <a:off x="1184620" y="2945434"/>
            <a:ext cx="6948935" cy="3191560"/>
          </a:xfrm>
          <a:prstGeom prst="rect">
            <a:avLst/>
          </a:prstGeom>
        </p:spPr>
        <p:txBody>
          <a:bodyPr vert="horz" lIns="68580" tIns="34291" rIns="68580" bIns="34291"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257175" indent="-257175" algn="ctr" defTabSz="342900">
              <a:spcBef>
                <a:spcPts val="750"/>
              </a:spcBef>
              <a:buClr>
                <a:srgbClr val="A53010"/>
              </a:buClr>
            </a:pPr>
            <a:r>
              <a:rPr lang="en-US" i="1" dirty="0">
                <a:solidFill>
                  <a:prstClr val="black">
                    <a:lumMod val="75000"/>
                    <a:lumOff val="25000"/>
                  </a:prstClr>
                </a:solidFill>
                <a:latin typeface="Century Gothic" panose="020B0502020202020204"/>
              </a:rPr>
              <a:t>Project Directors:  Dr. </a:t>
            </a:r>
            <a:r>
              <a:rPr lang="en-US" i="1" dirty="0" err="1">
                <a:solidFill>
                  <a:prstClr val="black">
                    <a:lumMod val="75000"/>
                    <a:lumOff val="25000"/>
                  </a:prstClr>
                </a:solidFill>
                <a:latin typeface="Century Gothic" panose="020B0502020202020204"/>
              </a:rPr>
              <a:t>Vijaya</a:t>
            </a:r>
            <a:r>
              <a:rPr lang="en-US" i="1" dirty="0">
                <a:solidFill>
                  <a:prstClr val="black">
                    <a:lumMod val="75000"/>
                    <a:lumOff val="25000"/>
                  </a:prstClr>
                </a:solidFill>
                <a:latin typeface="Century Gothic" panose="020B0502020202020204"/>
              </a:rPr>
              <a:t> </a:t>
            </a:r>
            <a:r>
              <a:rPr lang="en-US" i="1" dirty="0" err="1">
                <a:solidFill>
                  <a:prstClr val="black">
                    <a:lumMod val="75000"/>
                    <a:lumOff val="25000"/>
                  </a:prstClr>
                </a:solidFill>
                <a:latin typeface="Century Gothic" panose="020B0502020202020204"/>
              </a:rPr>
              <a:t>Gompa</a:t>
            </a:r>
            <a:r>
              <a:rPr lang="en-US" i="1" dirty="0">
                <a:solidFill>
                  <a:prstClr val="black">
                    <a:lumMod val="75000"/>
                    <a:lumOff val="25000"/>
                  </a:prstClr>
                </a:solidFill>
                <a:latin typeface="Century Gothic" panose="020B0502020202020204"/>
              </a:rPr>
              <a:t> (2010-2016)</a:t>
            </a:r>
          </a:p>
          <a:p>
            <a:pPr marL="0" indent="0" algn="ctr" defTabSz="342900">
              <a:spcBef>
                <a:spcPts val="0"/>
              </a:spcBef>
              <a:buClr>
                <a:srgbClr val="A53010"/>
              </a:buClr>
              <a:buNone/>
            </a:pPr>
            <a:r>
              <a:rPr lang="en-US" i="1" dirty="0">
                <a:solidFill>
                  <a:prstClr val="black">
                    <a:lumMod val="75000"/>
                    <a:lumOff val="25000"/>
                  </a:prstClr>
                </a:solidFill>
                <a:latin typeface="Century Gothic" panose="020B0502020202020204"/>
              </a:rPr>
              <a:t>Dr. Shawn Plash (2016-2017)</a:t>
            </a:r>
          </a:p>
        </p:txBody>
      </p:sp>
    </p:spTree>
    <p:extLst>
      <p:ext uri="{BB962C8B-B14F-4D97-AF65-F5344CB8AC3E}">
        <p14:creationId xmlns:p14="http://schemas.microsoft.com/office/powerpoint/2010/main" val="58060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684596"/>
            <a:ext cx="6686550" cy="571500"/>
          </a:xfrm>
        </p:spPr>
        <p:txBody>
          <a:bodyPr/>
          <a:lstStyle/>
          <a:p>
            <a:pPr algn="ctr"/>
            <a:r>
              <a:rPr lang="en-US" b="1" dirty="0" smtClean="0"/>
              <a:t>A Vision for the Future</a:t>
            </a:r>
            <a:endParaRPr lang="en-US" b="1" dirty="0"/>
          </a:p>
        </p:txBody>
      </p:sp>
      <p:sp>
        <p:nvSpPr>
          <p:cNvPr id="3" name="Content Placeholder 2"/>
          <p:cNvSpPr>
            <a:spLocks noGrp="1"/>
          </p:cNvSpPr>
          <p:nvPr>
            <p:ph idx="1"/>
          </p:nvPr>
        </p:nvSpPr>
        <p:spPr>
          <a:xfrm>
            <a:off x="691273" y="1256096"/>
            <a:ext cx="8115299" cy="4164519"/>
          </a:xfrm>
        </p:spPr>
        <p:txBody>
          <a:bodyPr>
            <a:noAutofit/>
          </a:bodyPr>
          <a:lstStyle/>
          <a:p>
            <a:pPr>
              <a:lnSpc>
                <a:spcPct val="150000"/>
              </a:lnSpc>
            </a:pPr>
            <a:r>
              <a:rPr lang="en-US" sz="1800" dirty="0" smtClean="0"/>
              <a:t>“….</a:t>
            </a:r>
            <a:r>
              <a:rPr lang="en-US" sz="1800" dirty="0"/>
              <a:t>An investment of this magnitude will continue to pay dividends for the foreseeable future, until these teachers will reach retirement age and possibly beyond.  In fact, we can state with a high degree of certainty that this investment will continue to generate dividend even after the cohort has gone into retirement. The reason is simple: teachers will end up mentoring their junior colleagues in the various areas they have acquired such as knowledge content, teaching skills and best practices, pedagogy, and use of technology to deliver coursework effectively in content areas of specialization. As such, it becomes self-evident that a long-lasting seed has been planted in school districts of Alabama, including those of “high need”, that will continue to bear fruit for the foreseeable future.” </a:t>
            </a:r>
          </a:p>
          <a:p>
            <a:pPr>
              <a:lnSpc>
                <a:spcPct val="150000"/>
              </a:lnSpc>
            </a:pPr>
            <a:endParaRPr lang="en-US" sz="1800" dirty="0"/>
          </a:p>
        </p:txBody>
      </p:sp>
      <p:sp>
        <p:nvSpPr>
          <p:cNvPr id="4" name="Slide Number Placeholder 3"/>
          <p:cNvSpPr>
            <a:spLocks noGrp="1"/>
          </p:cNvSpPr>
          <p:nvPr>
            <p:ph type="sldNum" sz="quarter" idx="12"/>
          </p:nvPr>
        </p:nvSpPr>
        <p:spPr/>
        <p:txBody>
          <a:bodyPr/>
          <a:lstStyle/>
          <a:p>
            <a:pPr defTabSz="342900"/>
            <a:fld id="{D57F1E4F-1CFF-5643-939E-217C01CDF565}" type="slidenum">
              <a:rPr lang="en-US">
                <a:latin typeface="Century Gothic" panose="020B0502020202020204"/>
              </a:rPr>
              <a:pPr defTabSz="342900"/>
              <a:t>92</a:t>
            </a:fld>
            <a:endParaRPr lang="en-US" dirty="0">
              <a:latin typeface="Century Gothic" panose="020B0502020202020204"/>
            </a:endParaRPr>
          </a:p>
        </p:txBody>
      </p:sp>
    </p:spTree>
    <p:extLst>
      <p:ext uri="{BB962C8B-B14F-4D97-AF65-F5344CB8AC3E}">
        <p14:creationId xmlns:p14="http://schemas.microsoft.com/office/powerpoint/2010/main" val="413671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0" y="2587752"/>
            <a:ext cx="9144000" cy="1143000"/>
          </a:xfrm>
        </p:spPr>
        <p:txBody>
          <a:bodyPr>
            <a:normAutofit fontScale="90000"/>
          </a:bodyPr>
          <a:lstStyle/>
          <a:p>
            <a:r>
              <a:rPr lang="en-US" dirty="0" smtClean="0"/>
              <a:t/>
            </a:r>
            <a:br>
              <a:rPr lang="en-US" dirty="0" smtClean="0"/>
            </a:br>
            <a:r>
              <a:rPr lang="en-US" sz="4900" b="1" dirty="0" smtClean="0">
                <a:solidFill>
                  <a:srgbClr val="00B0F0"/>
                </a:solidFill>
              </a:rPr>
              <a:t>IX.   DECISION</a:t>
            </a:r>
            <a:r>
              <a:rPr lang="en-US" sz="4900" b="1" spc="300" dirty="0" smtClean="0">
                <a:solidFill>
                  <a:srgbClr val="00B0F0"/>
                </a:solidFill>
              </a:rPr>
              <a:t> </a:t>
            </a:r>
            <a:r>
              <a:rPr lang="en-US" sz="4900" b="1" dirty="0" smtClean="0">
                <a:solidFill>
                  <a:srgbClr val="00B0F0"/>
                </a:solidFill>
              </a:rPr>
              <a:t>ITEMS</a:t>
            </a:r>
            <a:br>
              <a:rPr lang="en-US" sz="4900" b="1" dirty="0" smtClean="0">
                <a:solidFill>
                  <a:srgbClr val="00B0F0"/>
                </a:solidFill>
              </a:rPr>
            </a:br>
            <a:r>
              <a:rPr lang="en-US" sz="3600" b="1" dirty="0" smtClean="0">
                <a:solidFill>
                  <a:srgbClr val="00B0F0"/>
                </a:solidFill>
              </a:rPr>
              <a:t> </a:t>
            </a:r>
            <a:endParaRPr lang="en-US" sz="3600" dirty="0"/>
          </a:p>
        </p:txBody>
      </p:sp>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2" name="TextBox 1"/>
          <p:cNvSpPr txBox="1"/>
          <p:nvPr/>
        </p:nvSpPr>
        <p:spPr>
          <a:xfrm>
            <a:off x="457200" y="1435298"/>
            <a:ext cx="8534400" cy="1815882"/>
          </a:xfrm>
          <a:prstGeom prst="rect">
            <a:avLst/>
          </a:prstGeom>
          <a:noFill/>
        </p:spPr>
        <p:txBody>
          <a:bodyPr wrap="square" rtlCol="0">
            <a:spAutoFit/>
          </a:bodyPr>
          <a:lstStyle/>
          <a:p>
            <a:r>
              <a:rPr lang="en-US" sz="2800" dirty="0"/>
              <a:t/>
            </a:r>
            <a:br>
              <a:rPr lang="en-US" sz="2800" dirty="0"/>
            </a:br>
            <a:r>
              <a:rPr lang="en-US" sz="2800" dirty="0"/>
              <a:t> </a:t>
            </a:r>
            <a:br>
              <a:rPr lang="en-US" sz="2800" dirty="0"/>
            </a:br>
            <a:r>
              <a:rPr lang="en-US" sz="2800" dirty="0" smtClean="0"/>
              <a:t> </a:t>
            </a:r>
            <a:r>
              <a:rPr lang="en-US" sz="2800" dirty="0"/>
              <a:t/>
            </a:r>
            <a:br>
              <a:rPr lang="en-US" sz="2800" dirty="0"/>
            </a:b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t>93</a:t>
            </a:fld>
            <a:endParaRPr lang="en-US"/>
          </a:p>
        </p:txBody>
      </p:sp>
    </p:spTree>
    <p:extLst>
      <p:ext uri="{BB962C8B-B14F-4D97-AF65-F5344CB8AC3E}">
        <p14:creationId xmlns:p14="http://schemas.microsoft.com/office/powerpoint/2010/main" val="44203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228600" y="57150"/>
            <a:ext cx="8743950" cy="3958007"/>
          </a:xfrm>
          <a:prstGeom prst="rect">
            <a:avLst/>
          </a:prstGeom>
          <a:noFill/>
        </p:spPr>
        <p:txBody>
          <a:bodyPr wrap="square" rtlCol="0">
            <a:spAutoFit/>
          </a:bodyPr>
          <a:lstStyle/>
          <a:p>
            <a:pPr>
              <a:spcBef>
                <a:spcPct val="20000"/>
              </a:spcBef>
              <a:tabLst>
                <a:tab pos="457200" algn="l"/>
              </a:tabLst>
            </a:pPr>
            <a:endParaRPr lang="en-US" sz="3200" b="1" dirty="0" smtClean="0">
              <a:solidFill>
                <a:srgbClr val="0070C0"/>
              </a:solidFill>
            </a:endParaRPr>
          </a:p>
          <a:p>
            <a:pPr marL="514350" indent="-514350">
              <a:spcBef>
                <a:spcPct val="20000"/>
              </a:spcBef>
              <a:buFont typeface="+mj-lt"/>
              <a:buAutoNum type="alphaUcPeriod"/>
              <a:tabLst>
                <a:tab pos="457200" algn="l"/>
              </a:tabLst>
            </a:pPr>
            <a:r>
              <a:rPr lang="en-US" sz="2800" b="1" dirty="0" smtClean="0">
                <a:solidFill>
                  <a:srgbClr val="0070C0"/>
                </a:solidFill>
              </a:rPr>
              <a:t>Academic </a:t>
            </a:r>
            <a:r>
              <a:rPr lang="en-US" sz="2800" b="1" dirty="0">
                <a:solidFill>
                  <a:srgbClr val="0070C0"/>
                </a:solidFill>
              </a:rPr>
              <a:t>Programs and Extensions/Alterations of Existing </a:t>
            </a:r>
            <a:r>
              <a:rPr lang="en-US" sz="2800" b="1" dirty="0" smtClean="0">
                <a:solidFill>
                  <a:srgbClr val="0070C0"/>
                </a:solidFill>
              </a:rPr>
              <a:t>Programs</a:t>
            </a:r>
          </a:p>
          <a:p>
            <a:pPr>
              <a:spcBef>
                <a:spcPct val="20000"/>
              </a:spcBef>
              <a:tabLst>
                <a:tab pos="457200" algn="l"/>
              </a:tabLst>
            </a:pPr>
            <a:endParaRPr lang="en-US" sz="3200" b="1" dirty="0">
              <a:solidFill>
                <a:srgbClr val="0070C0"/>
              </a:solidFill>
            </a:endParaRPr>
          </a:p>
          <a:p>
            <a:pPr>
              <a:spcBef>
                <a:spcPct val="20000"/>
              </a:spcBef>
              <a:tabLst>
                <a:tab pos="457200" algn="l"/>
              </a:tabLst>
            </a:pPr>
            <a:endParaRPr lang="en-US" sz="3200" b="1" dirty="0">
              <a:solidFill>
                <a:srgbClr val="0070C0"/>
              </a:solidFill>
            </a:endParaRPr>
          </a:p>
          <a:p>
            <a:endParaRPr lang="en-US" b="1" dirty="0" smtClean="0"/>
          </a:p>
          <a:p>
            <a:endParaRPr lang="en-US" b="1" dirty="0" smtClean="0"/>
          </a:p>
          <a:p>
            <a:r>
              <a:rPr lang="en-US" b="1" dirty="0"/>
              <a:t/>
            </a:r>
            <a:br>
              <a:rPr lang="en-US" b="1" dirty="0"/>
            </a:br>
            <a:r>
              <a:rPr lang="en-US" b="1" dirty="0"/>
              <a:t>	</a:t>
            </a:r>
          </a:p>
        </p:txBody>
      </p:sp>
      <p:sp>
        <p:nvSpPr>
          <p:cNvPr id="2" name="Slide Number Placeholder 1"/>
          <p:cNvSpPr>
            <a:spLocks noGrp="1"/>
          </p:cNvSpPr>
          <p:nvPr>
            <p:ph type="sldNum" sz="quarter" idx="12"/>
          </p:nvPr>
        </p:nvSpPr>
        <p:spPr/>
        <p:txBody>
          <a:bodyPr/>
          <a:lstStyle/>
          <a:p>
            <a:fld id="{15C3AF50-45D8-4144-B114-A385979F8C17}" type="slidenum">
              <a:rPr lang="en-US" smtClean="0"/>
              <a:t>94</a:t>
            </a:fld>
            <a:endParaRPr lang="en-US"/>
          </a:p>
        </p:txBody>
      </p:sp>
      <p:sp>
        <p:nvSpPr>
          <p:cNvPr id="3" name="TextBox 2"/>
          <p:cNvSpPr txBox="1"/>
          <p:nvPr/>
        </p:nvSpPr>
        <p:spPr>
          <a:xfrm>
            <a:off x="285750" y="3657600"/>
            <a:ext cx="8401050" cy="738664"/>
          </a:xfrm>
          <a:prstGeom prst="rect">
            <a:avLst/>
          </a:prstGeom>
          <a:noFill/>
        </p:spPr>
        <p:txBody>
          <a:bodyPr wrap="square" rtlCol="0">
            <a:spAutoFit/>
          </a:bodyPr>
          <a:lstStyle/>
          <a:p>
            <a:endParaRPr lang="en-US" sz="2400" dirty="0"/>
          </a:p>
          <a:p>
            <a:endParaRPr lang="en-US" dirty="0"/>
          </a:p>
        </p:txBody>
      </p:sp>
    </p:spTree>
    <p:extLst>
      <p:ext uri="{BB962C8B-B14F-4D97-AF65-F5344CB8AC3E}">
        <p14:creationId xmlns:p14="http://schemas.microsoft.com/office/powerpoint/2010/main" val="399788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4300" y="457200"/>
            <a:ext cx="8743950" cy="511832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tab pos="457200" algn="l"/>
              </a:tabLst>
              <a:defRPr/>
            </a:pPr>
            <a:endParaRPr kumimoji="0" lang="en-US" sz="3200" b="0" i="0" u="none" strike="noStrike" kern="1200" cap="none" spc="0" normalizeH="0" baseline="0" noProof="0" dirty="0" smtClean="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tab pos="457200" algn="l"/>
              </a:tabLst>
              <a:defRPr/>
            </a:pP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tab pos="457200" algn="l"/>
              </a:tabLst>
              <a:defRPr/>
            </a:pP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4400" b="1" i="0" u="none" strike="noStrike" kern="1200" cap="none" spc="0" normalizeH="0" baseline="0" noProof="0" dirty="0" smtClean="0">
                <a:ln>
                  <a:noFill/>
                </a:ln>
                <a:solidFill>
                  <a:srgbClr val="FF0000"/>
                </a:solidFill>
                <a:effectLst/>
                <a:uLnTx/>
                <a:uFillTx/>
                <a:latin typeface="Calibri"/>
                <a:ea typeface="+mn-ea"/>
                <a:cs typeface="+mn-cs"/>
              </a:rPr>
              <a:t>ALABAMA</a:t>
            </a:r>
            <a:r>
              <a:rPr kumimoji="0" lang="en-US" sz="4400" b="1" i="0" u="none" strike="noStrike" kern="1200" cap="none" spc="300" normalizeH="0" baseline="0" noProof="0" dirty="0" smtClean="0">
                <a:ln>
                  <a:noFill/>
                </a:ln>
                <a:solidFill>
                  <a:srgbClr val="FF0000"/>
                </a:solidFill>
                <a:effectLst/>
                <a:uLnTx/>
                <a:uFillTx/>
                <a:latin typeface="Calibri"/>
                <a:ea typeface="+mn-ea"/>
                <a:cs typeface="+mn-cs"/>
              </a:rPr>
              <a:t> </a:t>
            </a:r>
            <a:r>
              <a:rPr kumimoji="0" lang="en-US" sz="4400" b="1" i="0" u="none" strike="noStrike" kern="1200" cap="none" spc="0" normalizeH="0" baseline="0" noProof="0" dirty="0">
                <a:ln>
                  <a:noFill/>
                </a:ln>
                <a:solidFill>
                  <a:srgbClr val="FF0000"/>
                </a:solidFill>
                <a:effectLst/>
                <a:uLnTx/>
                <a:uFillTx/>
                <a:latin typeface="Calibri"/>
                <a:ea typeface="+mn-ea"/>
                <a:cs typeface="+mn-cs"/>
              </a:rPr>
              <a:t>COMMUNITY</a:t>
            </a:r>
            <a:r>
              <a:rPr kumimoji="0" lang="en-US" sz="4400" b="1" i="0" u="none" strike="noStrike" kern="1200" cap="none" spc="30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a:ln>
                  <a:noFill/>
                </a:ln>
                <a:solidFill>
                  <a:srgbClr val="FF0000"/>
                </a:solidFill>
                <a:effectLst/>
                <a:uLnTx/>
                <a:uFillTx/>
                <a:latin typeface="Calibri"/>
                <a:ea typeface="+mn-ea"/>
                <a:cs typeface="+mn-cs"/>
              </a:rPr>
              <a:t>COLLEGE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p:cNvSpPr txBox="1"/>
          <p:nvPr/>
        </p:nvSpPr>
        <p:spPr>
          <a:xfrm>
            <a:off x="285750" y="3657600"/>
            <a:ext cx="84010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23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49196"/>
            <a:ext cx="8343900" cy="1363645"/>
          </a:xfrm>
        </p:spPr>
        <p:txBody>
          <a:bodyPr>
            <a:normAutofit/>
          </a:bodyPr>
          <a:lstStyle/>
          <a:p>
            <a:pPr algn="l"/>
            <a:r>
              <a:rPr lang="en-US" sz="3600" b="1" dirty="0" err="1" smtClean="0">
                <a:solidFill>
                  <a:srgbClr val="FF0000"/>
                </a:solidFill>
              </a:rPr>
              <a:t>Bevill</a:t>
            </a:r>
            <a:r>
              <a:rPr lang="en-US" sz="3600" b="1" dirty="0" smtClean="0">
                <a:solidFill>
                  <a:srgbClr val="FF0000"/>
                </a:solidFill>
              </a:rPr>
              <a:t> State Community College</a:t>
            </a:r>
            <a:endParaRPr lang="en-US" sz="3600" b="1" dirty="0">
              <a:solidFill>
                <a:srgbClr val="FF0000"/>
              </a:solidFill>
            </a:endParaRPr>
          </a:p>
        </p:txBody>
      </p:sp>
      <p:sp>
        <p:nvSpPr>
          <p:cNvPr id="3" name="Content Placeholder 2"/>
          <p:cNvSpPr>
            <a:spLocks noGrp="1"/>
          </p:cNvSpPr>
          <p:nvPr>
            <p:ph idx="1"/>
          </p:nvPr>
        </p:nvSpPr>
        <p:spPr>
          <a:xfrm>
            <a:off x="57150" y="1200150"/>
            <a:ext cx="8629649" cy="5621008"/>
          </a:xfrm>
        </p:spPr>
        <p:txBody>
          <a:bodyPr>
            <a:normAutofit/>
          </a:bodyPr>
          <a:lstStyle/>
          <a:p>
            <a:pPr marL="0" indent="0">
              <a:spcAft>
                <a:spcPts val="600"/>
              </a:spcAft>
              <a:buNone/>
              <a:tabLst>
                <a:tab pos="2170113" algn="l"/>
              </a:tabLst>
            </a:pPr>
            <a:r>
              <a:rPr lang="en-US" sz="2400" dirty="0" smtClean="0">
                <a:solidFill>
                  <a:srgbClr val="0070C0"/>
                </a:solidFill>
              </a:rPr>
              <a:t> 1.  Associate </a:t>
            </a:r>
            <a:r>
              <a:rPr lang="en-US" sz="2400" dirty="0">
                <a:solidFill>
                  <a:srgbClr val="0070C0"/>
                </a:solidFill>
              </a:rPr>
              <a:t>in Applied Science in Business </a:t>
            </a:r>
            <a:r>
              <a:rPr lang="en-US" sz="2400" dirty="0" smtClean="0">
                <a:solidFill>
                  <a:srgbClr val="0070C0"/>
                </a:solidFill>
              </a:rPr>
              <a:t>(</a:t>
            </a:r>
            <a:r>
              <a:rPr lang="en-US" sz="2400" dirty="0">
                <a:solidFill>
                  <a:srgbClr val="0070C0"/>
                </a:solidFill>
              </a:rPr>
              <a:t>CIP </a:t>
            </a:r>
            <a:r>
              <a:rPr lang="en-US" sz="2400" dirty="0" smtClean="0">
                <a:solidFill>
                  <a:srgbClr val="0070C0"/>
                </a:solidFill>
              </a:rPr>
              <a:t>52.0201)</a:t>
            </a:r>
          </a:p>
          <a:p>
            <a:pPr marL="0" indent="0">
              <a:spcAft>
                <a:spcPts val="600"/>
              </a:spcAft>
              <a:buNone/>
              <a:tabLst>
                <a:tab pos="2170113" algn="l"/>
              </a:tabLst>
            </a:pPr>
            <a:endParaRPr lang="en-US" sz="2400" dirty="0" smtClean="0">
              <a:solidFill>
                <a:srgbClr val="0070C0"/>
              </a:solidFill>
            </a:endParaRPr>
          </a:p>
          <a:p>
            <a:pPr>
              <a:spcAft>
                <a:spcPts val="600"/>
              </a:spcAft>
              <a:tabLst>
                <a:tab pos="2170113" algn="l"/>
              </a:tabLst>
            </a:pPr>
            <a:r>
              <a:rPr lang="en-US" sz="1800" dirty="0" smtClean="0"/>
              <a:t>The </a:t>
            </a:r>
            <a:r>
              <a:rPr lang="en-US" sz="1800" dirty="0"/>
              <a:t>program will include instruction in management theory, human resources management and behavior, accounting and other quantitative methods, purchasing and logistics, organization and production, marketing, and business </a:t>
            </a:r>
            <a:r>
              <a:rPr lang="en-US" sz="1800" dirty="0" smtClean="0"/>
              <a:t>decision-making.</a:t>
            </a:r>
          </a:p>
          <a:p>
            <a:pPr>
              <a:spcAft>
                <a:spcPts val="600"/>
              </a:spcAft>
              <a:tabLst>
                <a:tab pos="2170113" algn="l"/>
              </a:tabLst>
            </a:pPr>
            <a:r>
              <a:rPr lang="en-US" sz="1800" dirty="0" smtClean="0"/>
              <a:t>The program will prepare graduates for employment in the areas of business such as retailing, entrepreneurial endeavors, accounting, sales and marketing, and management.  </a:t>
            </a:r>
            <a:endParaRPr lang="en-US" sz="1800" dirty="0"/>
          </a:p>
          <a:p>
            <a:pPr>
              <a:spcAft>
                <a:spcPts val="600"/>
              </a:spcAft>
              <a:tabLst>
                <a:tab pos="2170113" algn="l"/>
              </a:tabLst>
            </a:pPr>
            <a:r>
              <a:rPr lang="en-US" sz="1800" dirty="0" smtClean="0"/>
              <a:t>The program </a:t>
            </a:r>
            <a:r>
              <a:rPr lang="en-US" sz="1800" dirty="0"/>
              <a:t>will have short-certificates in Business Essentials, Entrepreneurship, Accounting, and Retail Management</a:t>
            </a:r>
            <a:r>
              <a:rPr lang="en-US" sz="1800" dirty="0" smtClean="0"/>
              <a:t>.</a:t>
            </a:r>
            <a:r>
              <a:rPr lang="en-US" sz="1800" dirty="0"/>
              <a:t> </a:t>
            </a:r>
            <a:endParaRPr lang="en-US" sz="1800" dirty="0" smtClean="0"/>
          </a:p>
          <a:p>
            <a:pPr marL="914400" lvl="1" indent="-514350">
              <a:buFont typeface="Arial" panose="020B0604020202020204" pitchFamily="34" charset="0"/>
              <a:buChar char="•"/>
            </a:pPr>
            <a:endParaRPr lang="en-US" sz="2400" dirty="0"/>
          </a:p>
          <a:p>
            <a:pPr marL="400050" lvl="1" indent="0">
              <a:buNone/>
            </a:pPr>
            <a:r>
              <a:rPr lang="en-US" sz="2400" dirty="0" smtClean="0"/>
              <a:t/>
            </a:r>
            <a:br>
              <a:rPr lang="en-US" sz="2400" dirty="0" smtClean="0"/>
            </a:br>
            <a:endParaRPr lang="en-US" sz="240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165" y="36471"/>
            <a:ext cx="1638673" cy="1397318"/>
          </a:xfrm>
          <a:prstGeom prst="rect">
            <a:avLst/>
          </a:prstGeom>
        </p:spPr>
      </p:pic>
      <p:pic>
        <p:nvPicPr>
          <p:cNvPr id="9" name="Picture 8" descr="사업모델의 틀 V2 - VentureSqua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150" y="5106657"/>
            <a:ext cx="2286000" cy="1714501"/>
          </a:xfrm>
          <a:prstGeom prst="rect">
            <a:avLst/>
          </a:prstGeom>
        </p:spPr>
      </p:pic>
    </p:spTree>
    <p:extLst>
      <p:ext uri="{BB962C8B-B14F-4D97-AF65-F5344CB8AC3E}">
        <p14:creationId xmlns:p14="http://schemas.microsoft.com/office/powerpoint/2010/main" val="376609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8600"/>
            <a:ext cx="8572500" cy="1143000"/>
          </a:xfrm>
        </p:spPr>
        <p:txBody>
          <a:bodyPr>
            <a:normAutofit/>
          </a:bodyPr>
          <a:lstStyle/>
          <a:p>
            <a:pPr algn="l"/>
            <a:r>
              <a:rPr lang="en-US" sz="3600" b="1" dirty="0" err="1" smtClean="0">
                <a:solidFill>
                  <a:srgbClr val="FF0000"/>
                </a:solidFill>
              </a:rPr>
              <a:t>Lurleen</a:t>
            </a:r>
            <a:r>
              <a:rPr lang="en-US" sz="3600" b="1" dirty="0" smtClean="0">
                <a:solidFill>
                  <a:srgbClr val="FF0000"/>
                </a:solidFill>
              </a:rPr>
              <a:t> B. Wallace Community College </a:t>
            </a:r>
            <a:endParaRPr lang="en-US" sz="3600" b="1" dirty="0">
              <a:solidFill>
                <a:srgbClr val="FF00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86650" y="16409"/>
            <a:ext cx="1477454" cy="146476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p:cNvSpPr txBox="1"/>
          <p:nvPr/>
        </p:nvSpPr>
        <p:spPr>
          <a:xfrm>
            <a:off x="0" y="1200150"/>
            <a:ext cx="8915400"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US" sz="2400" b="0" i="0" u="none" strike="noStrike" kern="1200" cap="none" spc="0" normalizeH="0" baseline="0" noProof="0" dirty="0" smtClean="0">
              <a:ln>
                <a:noFill/>
              </a:ln>
              <a:solidFill>
                <a:srgbClr val="0070C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Associate in Applied Science in Diesel and Heavy Equipment Mechanics (CIP 47.0605)</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program </a:t>
            </a:r>
            <a:r>
              <a:rPr kumimoji="0" lang="en-US" sz="1800" b="0" i="0" u="none" strike="noStrike" kern="1200" cap="none" spc="0" normalizeH="0" baseline="0" noProof="0" dirty="0">
                <a:ln>
                  <a:noFill/>
                </a:ln>
                <a:solidFill>
                  <a:prstClr val="black"/>
                </a:solidFill>
                <a:effectLst/>
                <a:uLnTx/>
                <a:uFillTx/>
                <a:latin typeface="Calibri"/>
                <a:ea typeface="+mn-ea"/>
                <a:cs typeface="+mn-cs"/>
              </a:rPr>
              <a:t>will include a natural gas component that will prepare technicians to perform maintenance of alternative fuel vehicles, and perform conversion of standard vehicles to utilize alternative fuels.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LBW provided employment </a:t>
            </a:r>
            <a:r>
              <a:rPr kumimoji="0" lang="en-US" sz="1800" b="0" i="0" u="none" strike="noStrike" kern="1200" cap="none" spc="0" normalizeH="0" baseline="0" noProof="0" dirty="0">
                <a:ln>
                  <a:noFill/>
                </a:ln>
                <a:solidFill>
                  <a:prstClr val="black"/>
                </a:solidFill>
                <a:effectLst/>
                <a:uLnTx/>
                <a:uFillTx/>
                <a:latin typeface="Calibri"/>
                <a:ea typeface="+mn-ea"/>
                <a:cs typeface="+mn-cs"/>
              </a:rPr>
              <a:t>projections from the Alabama Department of Labor for Bus and Truck Mechanics and Diesel Engine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Specialists that indicate </a:t>
            </a:r>
            <a:r>
              <a:rPr kumimoji="0" lang="en-US" sz="1800" b="0" i="0" u="none" strike="noStrike" kern="1200" cap="none" spc="0" normalizeH="0" baseline="0" noProof="0" dirty="0">
                <a:ln>
                  <a:noFill/>
                </a:ln>
                <a:solidFill>
                  <a:prstClr val="black"/>
                </a:solidFill>
                <a:effectLst/>
                <a:uLnTx/>
                <a:uFillTx/>
                <a:latin typeface="Calibri"/>
                <a:ea typeface="+mn-ea"/>
                <a:cs typeface="+mn-cs"/>
              </a:rPr>
              <a:t>the average annual openings in Alabama for related jobs is 145 with an annual average salary of $40,322 a year.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Tools - vector Clip 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50" y="5451342"/>
            <a:ext cx="1428750" cy="1416843"/>
          </a:xfrm>
          <a:prstGeom prst="rect">
            <a:avLst/>
          </a:prstGeom>
        </p:spPr>
      </p:pic>
    </p:spTree>
    <p:extLst>
      <p:ext uri="{BB962C8B-B14F-4D97-AF65-F5344CB8AC3E}">
        <p14:creationId xmlns:p14="http://schemas.microsoft.com/office/powerpoint/2010/main" val="23006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171450" y="800100"/>
            <a:ext cx="8743950" cy="3764107"/>
          </a:xfrm>
          <a:prstGeom prst="rect">
            <a:avLst/>
          </a:prstGeom>
          <a:noFill/>
        </p:spPr>
        <p:txBody>
          <a:bodyPr wrap="square" rtlCol="0">
            <a:spAutoFit/>
          </a:bodyPr>
          <a:lstStyle/>
          <a:p>
            <a:pPr>
              <a:spcBef>
                <a:spcPct val="20000"/>
              </a:spcBef>
              <a:tabLst>
                <a:tab pos="457200" algn="l"/>
              </a:tabLst>
            </a:pPr>
            <a:endParaRPr lang="en-US" sz="3200" dirty="0" smtClean="0">
              <a:solidFill>
                <a:srgbClr val="0070C0"/>
              </a:solidFill>
            </a:endParaRPr>
          </a:p>
          <a:p>
            <a:pPr>
              <a:spcBef>
                <a:spcPct val="20000"/>
              </a:spcBef>
              <a:tabLst>
                <a:tab pos="457200" algn="l"/>
              </a:tabLst>
            </a:pPr>
            <a:endParaRPr lang="en-US" sz="3200" dirty="0">
              <a:solidFill>
                <a:srgbClr val="0070C0"/>
              </a:solidFill>
            </a:endParaRPr>
          </a:p>
          <a:p>
            <a:pPr>
              <a:spcBef>
                <a:spcPct val="20000"/>
              </a:spcBef>
              <a:tabLst>
                <a:tab pos="457200" algn="l"/>
              </a:tabLst>
            </a:pPr>
            <a:endParaRPr lang="en-US" sz="3200" dirty="0">
              <a:solidFill>
                <a:srgbClr val="0070C0"/>
              </a:solidFill>
            </a:endParaRPr>
          </a:p>
          <a:p>
            <a:endParaRPr lang="en-US" dirty="0"/>
          </a:p>
          <a:p>
            <a:pPr algn="ctr">
              <a:spcBef>
                <a:spcPct val="20000"/>
              </a:spcBef>
              <a:spcAft>
                <a:spcPts val="600"/>
              </a:spcAft>
              <a:tabLst>
                <a:tab pos="457200" algn="l"/>
              </a:tabLst>
            </a:pPr>
            <a:r>
              <a:rPr lang="en-US" sz="4400" b="1" dirty="0" smtClean="0">
                <a:solidFill>
                  <a:srgbClr val="FF0000"/>
                </a:solidFill>
                <a:latin typeface="+mj-lt"/>
                <a:ea typeface="+mj-ea"/>
                <a:cs typeface="+mj-cs"/>
              </a:rPr>
              <a:t>FOUR-YEAR</a:t>
            </a:r>
            <a:r>
              <a:rPr lang="en-US" sz="4400" b="1" spc="300" dirty="0" smtClean="0">
                <a:solidFill>
                  <a:srgbClr val="FF0000"/>
                </a:solidFill>
                <a:latin typeface="+mj-lt"/>
                <a:ea typeface="+mj-ea"/>
                <a:cs typeface="+mj-cs"/>
              </a:rPr>
              <a:t> </a:t>
            </a:r>
            <a:r>
              <a:rPr lang="en-US" sz="4400" b="1" dirty="0" smtClean="0">
                <a:solidFill>
                  <a:srgbClr val="FF0000"/>
                </a:solidFill>
                <a:latin typeface="+mj-lt"/>
                <a:ea typeface="+mj-ea"/>
                <a:cs typeface="+mj-cs"/>
              </a:rPr>
              <a:t>INSTITUTIONS</a:t>
            </a:r>
            <a:endParaRPr lang="en-US" sz="4400" b="1" dirty="0">
              <a:solidFill>
                <a:srgbClr val="FF0000"/>
              </a:solidFill>
              <a:latin typeface="+mj-lt"/>
              <a:ea typeface="+mj-ea"/>
              <a:cs typeface="+mj-cs"/>
            </a:endParaRPr>
          </a:p>
          <a:p>
            <a:endParaRPr lang="en-US" dirty="0" smtClean="0"/>
          </a:p>
          <a:p>
            <a:r>
              <a:rPr lang="en-US" dirty="0"/>
              <a:t/>
            </a:r>
            <a:br>
              <a:rPr lang="en-US" dirty="0"/>
            </a:br>
            <a:r>
              <a:rPr lang="en-US" dirty="0"/>
              <a:t>	</a:t>
            </a:r>
          </a:p>
        </p:txBody>
      </p:sp>
      <p:sp>
        <p:nvSpPr>
          <p:cNvPr id="2" name="Slide Number Placeholder 1"/>
          <p:cNvSpPr>
            <a:spLocks noGrp="1"/>
          </p:cNvSpPr>
          <p:nvPr>
            <p:ph type="sldNum" sz="quarter" idx="12"/>
          </p:nvPr>
        </p:nvSpPr>
        <p:spPr/>
        <p:txBody>
          <a:bodyPr/>
          <a:lstStyle/>
          <a:p>
            <a:fld id="{15C3AF50-45D8-4144-B114-A385979F8C17}" type="slidenum">
              <a:rPr lang="en-US" smtClean="0"/>
              <a:t>98</a:t>
            </a:fld>
            <a:endParaRPr lang="en-US"/>
          </a:p>
        </p:txBody>
      </p:sp>
      <p:sp>
        <p:nvSpPr>
          <p:cNvPr id="3" name="TextBox 2"/>
          <p:cNvSpPr txBox="1"/>
          <p:nvPr/>
        </p:nvSpPr>
        <p:spPr>
          <a:xfrm>
            <a:off x="285750" y="3657600"/>
            <a:ext cx="8401050" cy="738664"/>
          </a:xfrm>
          <a:prstGeom prst="rect">
            <a:avLst/>
          </a:prstGeom>
          <a:noFill/>
        </p:spPr>
        <p:txBody>
          <a:bodyPr wrap="square" rtlCol="0">
            <a:spAutoFit/>
          </a:bodyPr>
          <a:lstStyle/>
          <a:p>
            <a:endParaRPr lang="en-US" sz="2400" dirty="0"/>
          </a:p>
          <a:p>
            <a:endParaRPr lang="en-US" dirty="0"/>
          </a:p>
        </p:txBody>
      </p:sp>
    </p:spTree>
    <p:extLst>
      <p:ext uri="{BB962C8B-B14F-4D97-AF65-F5344CB8AC3E}">
        <p14:creationId xmlns:p14="http://schemas.microsoft.com/office/powerpoint/2010/main" val="95668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762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r>
              <a:rPr kumimoji="0" lang="en-US" sz="6600" b="0" i="0" u="none" strike="noStrike" kern="1200" cap="none" spc="0" normalizeH="0" baseline="0" noProof="0" dirty="0">
                <a:ln>
                  <a:noFill/>
                </a:ln>
                <a:solidFill>
                  <a:srgbClr val="FF0000"/>
                </a:solidFill>
                <a:effectLst/>
                <a:uLnTx/>
                <a:uFillTx/>
                <a:latin typeface="Calibri"/>
                <a:ea typeface="+mn-ea"/>
                <a:cs typeface="+mn-cs"/>
              </a:rPr>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00302" y="198951"/>
            <a:ext cx="8915400" cy="6315575"/>
          </a:xfrm>
          <a:prstGeom prst="rect">
            <a:avLst/>
          </a:prstGeom>
          <a:noFill/>
          <a:ln>
            <a:solidFill>
              <a:srgbClr val="FFFFFF"/>
            </a:solidFill>
          </a:ln>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smtClean="0">
                <a:ln>
                  <a:noFill/>
                </a:ln>
                <a:solidFill>
                  <a:srgbClr val="FF0000"/>
                </a:solidFill>
                <a:effectLst/>
                <a:uLnTx/>
                <a:uFillTx/>
                <a:latin typeface="Calibri"/>
                <a:ea typeface="+mn-ea"/>
                <a:cs typeface="+mn-cs"/>
              </a:rPr>
              <a:t>Alabama A&amp;M University</a:t>
            </a:r>
          </a:p>
          <a:p>
            <a:pPr marL="282575" marR="0" lvl="0" indent="-282575" algn="l" defTabSz="914400" rtl="0" eaLnBrk="1" fontAlgn="auto" latinLnBrk="0" hangingPunct="1">
              <a:lnSpc>
                <a:spcPct val="100000"/>
              </a:lnSpc>
              <a:spcBef>
                <a:spcPct val="20000"/>
              </a:spcBef>
              <a:spcAft>
                <a:spcPts val="600"/>
              </a:spcAft>
              <a:buClrTx/>
              <a:buSzTx/>
              <a:buFont typeface="+mj-lt"/>
              <a:buAutoNum type="arabicPeriod"/>
              <a:tabLst>
                <a:tab pos="457200" algn="l"/>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Addition </a:t>
            </a:r>
            <a:r>
              <a:rPr kumimoji="0" lang="en-US" sz="2400" b="0" i="0" u="none" strike="noStrike" kern="1200" cap="none" spc="0" normalizeH="0" baseline="0" noProof="0" dirty="0">
                <a:ln>
                  <a:noFill/>
                </a:ln>
                <a:solidFill>
                  <a:srgbClr val="0070C0"/>
                </a:solidFill>
                <a:effectLst/>
                <a:uLnTx/>
                <a:uFillTx/>
                <a:latin typeface="Calibri"/>
                <a:ea typeface="+mn-ea"/>
                <a:cs typeface="+mn-cs"/>
              </a:rPr>
              <a:t>of a Concentration in </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Logistics </a:t>
            </a:r>
            <a:r>
              <a:rPr kumimoji="0" lang="en-US" sz="2400" b="0" i="0" u="none" strike="noStrike" kern="1200" cap="none" spc="0" normalizeH="0" baseline="0" noProof="0" dirty="0">
                <a:ln>
                  <a:noFill/>
                </a:ln>
                <a:solidFill>
                  <a:srgbClr val="0070C0"/>
                </a:solidFill>
                <a:effectLst/>
                <a:uLnTx/>
                <a:uFillTx/>
                <a:latin typeface="Calibri"/>
                <a:ea typeface="+mn-ea"/>
                <a:cs typeface="+mn-cs"/>
              </a:rPr>
              <a:t>and Supply </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Chain </a:t>
            </a:r>
            <a:r>
              <a:rPr kumimoji="0" lang="en-US" sz="2400" b="0" i="0" u="none" strike="noStrike" kern="1200" cap="none" spc="0" normalizeH="0" baseline="0" noProof="0" dirty="0">
                <a:ln>
                  <a:noFill/>
                </a:ln>
                <a:solidFill>
                  <a:srgbClr val="0070C0"/>
                </a:solidFill>
                <a:effectLst/>
                <a:uLnTx/>
                <a:uFillTx/>
                <a:latin typeface="Calibri"/>
                <a:ea typeface="+mn-ea"/>
                <a:cs typeface="+mn-cs"/>
              </a:rPr>
              <a:t>Management to the Existing BS in Logistics and </a:t>
            </a: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Supply </a:t>
            </a:r>
            <a:r>
              <a:rPr kumimoji="0" lang="en-US" sz="2400" b="0" i="0" u="none" strike="noStrike" kern="1200" cap="none" spc="0" normalizeH="0" baseline="0" noProof="0" dirty="0">
                <a:ln>
                  <a:noFill/>
                </a:ln>
                <a:solidFill>
                  <a:srgbClr val="0070C0"/>
                </a:solidFill>
                <a:effectLst/>
                <a:uLnTx/>
                <a:uFillTx/>
                <a:latin typeface="Calibri"/>
                <a:ea typeface="+mn-ea"/>
                <a:cs typeface="+mn-cs"/>
              </a:rPr>
              <a:t>Chain Management (CIP 52.0203)</a:t>
            </a:r>
            <a:endParaRPr kumimoji="0" lang="en-US" sz="2400" b="0" i="0" u="none" strike="noStrike" kern="1200" cap="none" spc="0" normalizeH="0" baseline="0" noProof="0" dirty="0" smtClean="0">
              <a:ln>
                <a:noFill/>
              </a:ln>
              <a:solidFill>
                <a:srgbClr val="0070C0"/>
              </a:solidFill>
              <a:effectLst/>
              <a:uLnTx/>
              <a:uFillTx/>
              <a:latin typeface="Calibri"/>
              <a:ea typeface="+mn-ea"/>
              <a:cs typeface="+mn-cs"/>
            </a:endParaRPr>
          </a:p>
          <a:p>
            <a:pPr marL="914400" marR="0" lvl="0" indent="-4524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rPr>
              <a:t>The program with the proposed </a:t>
            </a:r>
            <a:r>
              <a:rPr kumimoji="0" lang="en-US" sz="2000" b="0" i="0" u="none" strike="noStrike" kern="1200" cap="none" spc="0" normalizeH="0" baseline="0" noProof="0" dirty="0" smtClean="0">
                <a:ln>
                  <a:noFill/>
                </a:ln>
                <a:solidFill>
                  <a:prstClr val="black"/>
                </a:solidFill>
                <a:effectLst/>
                <a:uLnTx/>
                <a:uFillTx/>
                <a:latin typeface="Calibri"/>
              </a:rPr>
              <a:t>concentration </a:t>
            </a:r>
            <a:r>
              <a:rPr kumimoji="0" lang="en-US" sz="2000" b="0" i="0" u="none" strike="noStrike" kern="1200" cap="none" spc="0" normalizeH="0" baseline="0" noProof="0" dirty="0">
                <a:ln>
                  <a:noFill/>
                </a:ln>
                <a:solidFill>
                  <a:prstClr val="black"/>
                </a:solidFill>
                <a:effectLst/>
                <a:uLnTx/>
                <a:uFillTx/>
                <a:latin typeface="Calibri"/>
              </a:rPr>
              <a:t>will require a total of </a:t>
            </a:r>
            <a:br>
              <a:rPr kumimoji="0" lang="en-US" sz="2000" b="0" i="0" u="none" strike="noStrike" kern="1200" cap="none" spc="0" normalizeH="0" baseline="0" noProof="0" dirty="0">
                <a:ln>
                  <a:noFill/>
                </a:ln>
                <a:solidFill>
                  <a:prstClr val="black"/>
                </a:solidFill>
                <a:effectLst/>
                <a:uLnTx/>
                <a:uFillTx/>
                <a:latin typeface="Calibri"/>
              </a:rPr>
            </a:br>
            <a:r>
              <a:rPr kumimoji="0" lang="en-US" sz="2000" b="0" i="0" u="none" strike="noStrike" kern="1200" cap="none" spc="0" normalizeH="0" baseline="0" noProof="0" dirty="0" smtClean="0">
                <a:ln>
                  <a:noFill/>
                </a:ln>
                <a:solidFill>
                  <a:prstClr val="black"/>
                </a:solidFill>
                <a:effectLst/>
                <a:uLnTx/>
                <a:uFillTx/>
                <a:latin typeface="Calibri"/>
              </a:rPr>
              <a:t>133 </a:t>
            </a:r>
            <a:r>
              <a:rPr kumimoji="0" lang="en-US" sz="2000" b="0" i="0" u="none" strike="noStrike" kern="1200" cap="none" spc="0" normalizeH="0" baseline="0" noProof="0" dirty="0">
                <a:ln>
                  <a:noFill/>
                </a:ln>
                <a:solidFill>
                  <a:prstClr val="black"/>
                </a:solidFill>
                <a:effectLst/>
                <a:uLnTx/>
                <a:uFillTx/>
                <a:latin typeface="Calibri"/>
              </a:rPr>
              <a:t>semester hours (</a:t>
            </a:r>
            <a:r>
              <a:rPr kumimoji="0" lang="en-US" sz="2000" b="0" i="0" u="none" strike="noStrike" kern="1200" cap="none" spc="0" normalizeH="0" baseline="0" noProof="0" dirty="0" err="1">
                <a:ln>
                  <a:noFill/>
                </a:ln>
                <a:solidFill>
                  <a:prstClr val="black"/>
                </a:solidFill>
                <a:effectLst/>
                <a:uLnTx/>
                <a:uFillTx/>
                <a:latin typeface="Calibri"/>
              </a:rPr>
              <a:t>sh</a:t>
            </a:r>
            <a:r>
              <a:rPr kumimoji="0" lang="en-US" sz="2000"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General Education	</a:t>
            </a:r>
            <a:r>
              <a:rPr kumimoji="0" lang="en-US" sz="2000" b="0" i="0" u="none" strike="noStrike" kern="1200" cap="none" spc="0" normalizeH="0" baseline="0" noProof="0" dirty="0" smtClean="0">
                <a:ln>
                  <a:noFill/>
                </a:ln>
                <a:solidFill>
                  <a:prstClr val="black"/>
                </a:solidFill>
                <a:effectLst/>
                <a:uLnTx/>
                <a:uFillTx/>
                <a:latin typeface="Calibri"/>
              </a:rPr>
              <a:t>46 </a:t>
            </a:r>
            <a:r>
              <a:rPr kumimoji="0" lang="en-US" sz="2000" b="0" i="0" u="none" strike="noStrike" kern="1200" cap="none" spc="0" normalizeH="0" baseline="0" noProof="0" dirty="0" err="1">
                <a:ln>
                  <a:noFill/>
                </a:ln>
                <a:solidFill>
                  <a:prstClr val="black"/>
                </a:solidFill>
                <a:effectLst/>
                <a:uLnTx/>
                <a:uFillTx/>
                <a:latin typeface="Calibri"/>
              </a:rPr>
              <a:t>sh</a:t>
            </a:r>
            <a:endParaRPr kumimoji="0" lang="en-US" sz="2000" b="0" i="0" u="none" strike="noStrike" kern="1200" cap="none" spc="0" normalizeH="0" baseline="0" noProof="0" dirty="0">
              <a:ln>
                <a:noFill/>
              </a:ln>
              <a:solidFill>
                <a:prstClr val="black"/>
              </a:solidFill>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86400" algn="r"/>
              </a:tabLst>
              <a:defRPr/>
            </a:pPr>
            <a:r>
              <a:rPr kumimoji="0" lang="en-US" sz="2000" b="0" i="0" u="none" strike="noStrike" kern="1200" cap="none" spc="0" normalizeH="0" baseline="0" noProof="0" dirty="0">
                <a:ln>
                  <a:noFill/>
                </a:ln>
                <a:solidFill>
                  <a:prstClr val="black"/>
                </a:solidFill>
                <a:effectLst/>
                <a:uLnTx/>
                <a:uFillTx/>
                <a:latin typeface="Calibri"/>
              </a:rPr>
              <a:t>	Program Core	27 </a:t>
            </a:r>
            <a:r>
              <a:rPr kumimoji="0" lang="en-US" sz="2000" b="0" i="0" u="none" strike="noStrike" kern="1200" cap="none" spc="0" normalizeH="0" baseline="0" noProof="0" dirty="0" err="1">
                <a:ln>
                  <a:noFill/>
                </a:ln>
                <a:solidFill>
                  <a:prstClr val="black"/>
                </a:solidFill>
                <a:effectLst/>
                <a:uLnTx/>
                <a:uFillTx/>
                <a:latin typeface="Calibri"/>
              </a:rPr>
              <a:t>sh</a:t>
            </a:r>
            <a:r>
              <a:rPr kumimoji="0" lang="en-US" sz="2000" b="0" i="0" u="none" strike="noStrike" kern="1200" cap="none" spc="0" normalizeH="0" baseline="0" noProof="0" dirty="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a:t>
            </a:r>
            <a:r>
              <a:rPr kumimoji="0" lang="en-US" sz="2000"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Concentration</a:t>
            </a:r>
            <a:r>
              <a:rPr kumimoji="0" lang="en-US" sz="20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rPr>
              <a:t>	</a:t>
            </a:r>
            <a:r>
              <a:rPr kumimoji="0" lang="en-US" sz="2000" b="0" i="1" u="none" strike="noStrike" kern="1200" cap="none" spc="0" normalizeH="0" baseline="0" noProof="0" dirty="0" smtClean="0">
                <a:ln>
                  <a:noFill/>
                </a:ln>
                <a:solidFill>
                  <a:schemeClr val="accent6">
                    <a:lumMod val="75000"/>
                  </a:schemeClr>
                </a:solidFill>
                <a:effectLst>
                  <a:outerShdw blurRad="38100" dist="38100" dir="2700000" algn="tl">
                    <a:srgbClr val="000000">
                      <a:alpha val="43137"/>
                    </a:srgbClr>
                  </a:outerShdw>
                </a:effectLst>
                <a:uLnTx/>
                <a:uFillTx/>
                <a:latin typeface="Calibri"/>
              </a:rPr>
              <a:t>24 </a:t>
            </a:r>
            <a:r>
              <a:rPr kumimoji="0" lang="en-US" sz="2000" b="0" i="1" u="none" strike="noStrike" kern="1200" cap="none" spc="0" normalizeH="0" baseline="0" noProof="0" dirty="0" err="1">
                <a:ln>
                  <a:noFill/>
                </a:ln>
                <a:solidFill>
                  <a:schemeClr val="accent6">
                    <a:lumMod val="75000"/>
                  </a:schemeClr>
                </a:solidFill>
                <a:effectLst>
                  <a:outerShdw blurRad="38100" dist="38100" dir="2700000" algn="tl">
                    <a:srgbClr val="000000">
                      <a:alpha val="43137"/>
                    </a:srgbClr>
                  </a:outerShdw>
                </a:effectLst>
                <a:uLnTx/>
                <a:uFillTx/>
                <a:latin typeface="Calibri"/>
              </a:rPr>
              <a:t>sh</a:t>
            </a:r>
            <a:endParaRPr kumimoji="0" lang="en-US" sz="2000" b="0" i="1"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ndParaRPr>
          </a:p>
          <a:p>
            <a:pPr marL="914400" marR="0" lvl="0" indent="-452438" algn="l" defTabSz="914400" rtl="0" eaLnBrk="1" fontAlgn="auto" latinLnBrk="0" hangingPunct="1">
              <a:lnSpc>
                <a:spcPct val="100000"/>
              </a:lnSpc>
              <a:spcBef>
                <a:spcPts val="0"/>
              </a:spcBef>
              <a:spcAft>
                <a:spcPts val="0"/>
              </a:spcAft>
              <a:buClrTx/>
              <a:buSzTx/>
              <a:buFontTx/>
              <a:buNone/>
              <a:tabLst>
                <a:tab pos="1427163"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a:t>
            </a:r>
            <a:r>
              <a:rPr kumimoji="0" lang="en-US" sz="2000" b="0" i="0" u="none" strike="noStrike" kern="1200" cap="none" spc="0" normalizeH="0" baseline="0" noProof="0" dirty="0" smtClean="0">
                <a:ln>
                  <a:noFill/>
                </a:ln>
                <a:solidFill>
                  <a:prstClr val="black"/>
                </a:solidFill>
                <a:effectLst/>
                <a:uLnTx/>
                <a:uFillTx/>
                <a:latin typeface="Calibri"/>
              </a:rPr>
              <a:t>Other Coursework</a:t>
            </a:r>
            <a:r>
              <a:rPr kumimoji="0" lang="en-US" sz="2000" b="0" i="0" u="none" strike="noStrike" kern="1200" cap="none" spc="0" normalizeH="0" baseline="0" noProof="0" dirty="0">
                <a:ln>
                  <a:noFill/>
                </a:ln>
                <a:solidFill>
                  <a:prstClr val="black"/>
                </a:solidFill>
                <a:effectLst/>
                <a:uLnTx/>
                <a:uFillTx/>
                <a:latin typeface="Calibri"/>
              </a:rPr>
              <a:t>	36 </a:t>
            </a:r>
            <a:r>
              <a:rPr kumimoji="0" lang="en-US" sz="2000" b="0" i="0" u="none" strike="noStrike" kern="1200" cap="none" spc="0" normalizeH="0" baseline="0" noProof="0" dirty="0" err="1">
                <a:ln>
                  <a:noFill/>
                </a:ln>
                <a:solidFill>
                  <a:prstClr val="black"/>
                </a:solidFill>
                <a:effectLst/>
                <a:uLnTx/>
                <a:uFillTx/>
                <a:latin typeface="Calibri"/>
              </a:rPr>
              <a:t>sh</a:t>
            </a:r>
            <a:endParaRPr kumimoji="0" lang="en-US" sz="2000" b="0" i="0" u="none" strike="noStrike" kern="1200" cap="none" spc="0" normalizeH="0" baseline="0" noProof="0" dirty="0">
              <a:ln>
                <a:noFill/>
              </a:ln>
              <a:solidFill>
                <a:prstClr val="black"/>
              </a:solidFill>
              <a:effectLst/>
              <a:uLnTx/>
              <a:uFillTx/>
              <a:latin typeface="Calibri"/>
            </a:endParaRPr>
          </a:p>
          <a:p>
            <a:pPr marL="914400" marR="0" lvl="0" indent="-452438" algn="l" defTabSz="971550" rtl="0" eaLnBrk="1" fontAlgn="auto" latinLnBrk="0" hangingPunct="1">
              <a:lnSpc>
                <a:spcPct val="100000"/>
              </a:lnSpc>
              <a:spcBef>
                <a:spcPts val="0"/>
              </a:spcBef>
              <a:spcAft>
                <a:spcPts val="800"/>
              </a:spcAft>
              <a:buClrTx/>
              <a:buSzTx/>
              <a:buFontTx/>
              <a:buNone/>
              <a:tabLst>
                <a:tab pos="1427163" algn="l"/>
                <a:tab pos="2058988" algn="l"/>
                <a:tab pos="5426075" algn="r"/>
              </a:tabLst>
              <a:defRPr/>
            </a:pPr>
            <a:r>
              <a:rPr kumimoji="0" lang="en-US" sz="2000" b="0" i="0" u="none" strike="noStrike" kern="1200" cap="none" spc="0" normalizeH="0" baseline="0" noProof="0" dirty="0">
                <a:ln>
                  <a:noFill/>
                </a:ln>
                <a:solidFill>
                  <a:prstClr val="black"/>
                </a:solidFill>
                <a:effectLst/>
                <a:uLnTx/>
                <a:uFillTx/>
                <a:latin typeface="Calibri"/>
              </a:rPr>
              <a:t>		</a:t>
            </a:r>
            <a:r>
              <a:rPr kumimoji="0" lang="en-US" sz="2000" b="1" i="0" u="none" strike="noStrike" kern="1200" cap="none" spc="0" normalizeH="0" baseline="0" noProof="0" dirty="0">
                <a:ln>
                  <a:noFill/>
                </a:ln>
                <a:solidFill>
                  <a:srgbClr val="00B050"/>
                </a:solidFill>
                <a:effectLst/>
                <a:uLnTx/>
                <a:uFillTx/>
                <a:latin typeface="Calibri"/>
              </a:rPr>
              <a:t>Total 		</a:t>
            </a:r>
            <a:r>
              <a:rPr kumimoji="0" lang="en-US" sz="2000" b="1" i="0" u="none" strike="noStrike" kern="1200" cap="none" spc="0" normalizeH="0" baseline="0" noProof="0" dirty="0" smtClean="0">
                <a:ln>
                  <a:noFill/>
                </a:ln>
                <a:solidFill>
                  <a:srgbClr val="00B050"/>
                </a:solidFill>
                <a:effectLst/>
                <a:uLnTx/>
                <a:uFillTx/>
                <a:latin typeface="Calibri"/>
              </a:rPr>
              <a:t>133 </a:t>
            </a:r>
            <a:r>
              <a:rPr kumimoji="0" lang="en-US" sz="2000" b="1" i="0" u="none" strike="noStrike" kern="1200" cap="none" spc="0" normalizeH="0" baseline="0" noProof="0" dirty="0" err="1">
                <a:ln>
                  <a:noFill/>
                </a:ln>
                <a:solidFill>
                  <a:srgbClr val="00B050"/>
                </a:solidFill>
                <a:effectLst/>
                <a:uLnTx/>
                <a:uFillTx/>
                <a:latin typeface="Calibri"/>
              </a:rPr>
              <a:t>sh</a:t>
            </a:r>
            <a:endParaRPr kumimoji="0" lang="en-US" sz="2000" b="1" i="0" u="none" strike="noStrike" kern="1200" cap="none" spc="0" normalizeH="0" baseline="0" noProof="0" dirty="0">
              <a:ln>
                <a:noFill/>
              </a:ln>
              <a:solidFill>
                <a:srgbClr val="00B050"/>
              </a:solidFill>
              <a:effectLst/>
              <a:uLnTx/>
              <a:uFillTx/>
              <a:latin typeface="Calibri"/>
            </a:endParaRPr>
          </a:p>
          <a:p>
            <a:pPr marL="914400" lvl="0" indent="-452438">
              <a:spcAft>
                <a:spcPts val="800"/>
              </a:spcAft>
              <a:buFont typeface="Arial" panose="020B0604020202020204" pitchFamily="34" charset="0"/>
              <a:buChar char="•"/>
            </a:pPr>
            <a:r>
              <a:rPr lang="en-US" sz="2000" dirty="0">
                <a:solidFill>
                  <a:prstClr val="black"/>
                </a:solidFill>
              </a:rPr>
              <a:t>According to AAM officials, proficiencies in Logistics and Supply Chain Management are currently some of the most highly demanded and needed skills in today's workforce</a:t>
            </a:r>
            <a:r>
              <a:rPr lang="en-US" sz="2000" dirty="0" smtClean="0">
                <a:solidFill>
                  <a:prstClr val="black"/>
                </a:solidFill>
              </a:rPr>
              <a:t>.</a:t>
            </a:r>
          </a:p>
          <a:p>
            <a:pPr marL="914400" lvl="0" indent="-452438">
              <a:spcAft>
                <a:spcPts val="800"/>
              </a:spcAft>
              <a:buFont typeface="Arial" panose="020B0604020202020204" pitchFamily="34" charset="0"/>
              <a:buChar char="•"/>
            </a:pPr>
            <a:r>
              <a:rPr lang="en-US" sz="2000" dirty="0">
                <a:solidFill>
                  <a:prstClr val="black"/>
                </a:solidFill>
              </a:rPr>
              <a:t>The concentration will be offered on-ground as </a:t>
            </a:r>
            <a:r>
              <a:rPr lang="en-US" sz="2000" dirty="0" smtClean="0">
                <a:solidFill>
                  <a:prstClr val="black"/>
                </a:solidFill>
              </a:rPr>
              <a:t>well </a:t>
            </a:r>
            <a:r>
              <a:rPr lang="en-US" sz="2000" dirty="0">
                <a:solidFill>
                  <a:prstClr val="black"/>
                </a:solidFill>
              </a:rPr>
              <a:t>as via online delivery. </a:t>
            </a:r>
            <a:r>
              <a:rPr kumimoji="0" lang="en-US" sz="2000" b="0" i="0" u="none" strike="noStrike" kern="1200" cap="none" spc="0" normalizeH="0" baseline="0" noProof="0" dirty="0" smtClean="0">
                <a:ln>
                  <a:noFill/>
                </a:ln>
                <a:solidFill>
                  <a:prstClr val="black"/>
                </a:solidFill>
                <a:effectLst/>
                <a:uLnTx/>
                <a:uFillTx/>
                <a:latin typeface="Calibri"/>
              </a:rPr>
              <a:t> </a:t>
            </a:r>
          </a:p>
          <a:p>
            <a:pPr marL="914400" marR="0" lvl="0" indent="-452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rPr>
              <a:t>Budgetary </a:t>
            </a:r>
            <a:r>
              <a:rPr kumimoji="0" lang="en-US" sz="2000" b="0" i="0" u="none" strike="noStrike" kern="1200" cap="none" spc="0" normalizeH="0" baseline="0" noProof="0" dirty="0">
                <a:ln>
                  <a:noFill/>
                </a:ln>
                <a:solidFill>
                  <a:prstClr val="black"/>
                </a:solidFill>
                <a:effectLst/>
                <a:uLnTx/>
                <a:uFillTx/>
                <a:latin typeface="Calibri"/>
              </a:rPr>
              <a:t>Impact:  </a:t>
            </a:r>
            <a:r>
              <a:rPr kumimoji="0" lang="en-US" sz="2000" b="0" i="0" u="none" strike="noStrike" kern="1200" cap="none" spc="0" normalizeH="0" baseline="0" noProof="0" dirty="0" smtClean="0">
                <a:ln>
                  <a:noFill/>
                </a:ln>
                <a:solidFill>
                  <a:prstClr val="black"/>
                </a:solidFill>
                <a:effectLst/>
                <a:uLnTx/>
                <a:uFillTx/>
                <a:latin typeface="Calibri"/>
              </a:rPr>
              <a:t>None.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7943850" y="0"/>
            <a:ext cx="1066800" cy="1266825"/>
          </a:xfrm>
          <a:prstGeom prst="rect">
            <a:avLst/>
          </a:prstGeom>
        </p:spPr>
      </p:pic>
    </p:spTree>
    <p:extLst>
      <p:ext uri="{BB962C8B-B14F-4D97-AF65-F5344CB8AC3E}">
        <p14:creationId xmlns:p14="http://schemas.microsoft.com/office/powerpoint/2010/main" val="164727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11233</TotalTime>
  <Words>4865</Words>
  <Application>Microsoft Office PowerPoint</Application>
  <PresentationFormat>On-screen Show (4:3)</PresentationFormat>
  <Paragraphs>894</Paragraphs>
  <Slides>131</Slides>
  <Notes>17</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131</vt:i4>
      </vt:variant>
    </vt:vector>
  </HeadingPairs>
  <TitlesOfParts>
    <vt:vector size="148" baseType="lpstr">
      <vt:lpstr>MS PGothic</vt:lpstr>
      <vt:lpstr>Arial</vt:lpstr>
      <vt:lpstr>Book Antiqua</vt:lpstr>
      <vt:lpstr>Calibri</vt:lpstr>
      <vt:lpstr>Century Gothic</vt:lpstr>
      <vt:lpstr>CNN</vt:lpstr>
      <vt:lpstr>Corbel</vt:lpstr>
      <vt:lpstr>Courier New</vt:lpstr>
      <vt:lpstr>inherit</vt:lpstr>
      <vt:lpstr>Monotype Sorts</vt:lpstr>
      <vt:lpstr>Times New Roman</vt:lpstr>
      <vt:lpstr>Wingdings</vt:lpstr>
      <vt:lpstr>Wingdings 3</vt:lpstr>
      <vt:lpstr>Office Theme</vt:lpstr>
      <vt:lpstr>Wisp</vt:lpstr>
      <vt:lpstr>1_Default Design</vt:lpstr>
      <vt:lpstr>Worksheet</vt:lpstr>
      <vt:lpstr>Alabama Commission on  Higher Education  </vt:lpstr>
      <vt:lpstr>PowerPoint Presentation</vt:lpstr>
      <vt:lpstr>PowerPoint Presentation</vt:lpstr>
      <vt:lpstr>PowerPoint Presentation</vt:lpstr>
      <vt:lpstr>PowerPoint Presentation</vt:lpstr>
      <vt:lpstr>   </vt:lpstr>
      <vt:lpstr>   </vt:lpstr>
      <vt:lpstr>Follow up from March 10 Board meeting  FAFSA Completion Project</vt:lpstr>
      <vt:lpstr>Millions “Left on the Table Annually”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Workforce Changes are Often Abrupt and Permanent </vt:lpstr>
      <vt:lpstr>PowerPoint Presentation</vt:lpstr>
      <vt:lpstr>PowerPoint Presentation</vt:lpstr>
      <vt:lpstr>PowerPoint Presentation</vt:lpstr>
      <vt:lpstr>PowerPoint Presentation</vt:lpstr>
      <vt:lpstr>PowerPoint Presentation</vt:lpstr>
      <vt:lpstr>A Strong Correlation Across  261 Metro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family income  by educational attainment  </vt:lpstr>
      <vt:lpstr>PowerPoint Presentation</vt:lpstr>
      <vt:lpstr>PowerPoint Presentation</vt:lpstr>
      <vt:lpstr>   </vt:lpstr>
      <vt:lpstr> VIII.   DISCUSSION ITEMS  </vt:lpstr>
      <vt:lpstr>Alabama Commission on Higher Education  </vt:lpstr>
      <vt:lpstr>State Objectives  </vt:lpstr>
      <vt:lpstr>High Need County and City School Systems </vt:lpstr>
      <vt:lpstr>Performance Outcomes  </vt:lpstr>
      <vt:lpstr>Acknowledgements  </vt:lpstr>
      <vt:lpstr>ALAHASP Alabama Hands-On Activity Science  Program   </vt:lpstr>
      <vt:lpstr>AMSTI (Alabama Math Science and Technology Initiative)Lead Teacher Enhancement  Project (ALSDE) </vt:lpstr>
      <vt:lpstr>AMSTI Lead Teacher Enhancement Project (ALSDE)    </vt:lpstr>
      <vt:lpstr>Comprehensive Discipline Based Arts  Education </vt:lpstr>
      <vt:lpstr>IMPACTSEED:  IMproving Physics And Chemistry Teaching in SEcondary EDucation  </vt:lpstr>
      <vt:lpstr>PS-21: Physical Science  in the  21st Century   </vt:lpstr>
      <vt:lpstr>The University-School Partnership for  Secondary Science (BioTeach)    </vt:lpstr>
      <vt:lpstr>STAR:  Success Through Academic Research Project/Independent Study Program   </vt:lpstr>
      <vt:lpstr>Wiregrass Math, Science, and  Technology Leadership Academy   </vt:lpstr>
      <vt:lpstr>A Vision for the Future</vt:lpstr>
      <vt:lpstr> IX.   DECISION ITEMS  </vt:lpstr>
      <vt:lpstr>PowerPoint Presentation</vt:lpstr>
      <vt:lpstr>PowerPoint Presentation</vt:lpstr>
      <vt:lpstr>Bevill State Community College</vt:lpstr>
      <vt:lpstr>Lurleen B. Wallace Community College </vt:lpstr>
      <vt:lpstr>PowerPoint Presentation</vt:lpstr>
      <vt:lpstr>PowerPoint Presentation</vt:lpstr>
      <vt:lpstr>PowerPoint Presentation</vt:lpstr>
      <vt:lpstr>PowerPoint Presentation</vt:lpstr>
      <vt:lpstr>Auburn University</vt:lpstr>
      <vt:lpstr>Auburn University 2.  Bachelor of Science in Aviation Management      (CIP 49.0104)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of Alabama </vt:lpstr>
      <vt:lpstr>University of Alabama </vt:lpstr>
      <vt:lpstr>University of Alabama </vt:lpstr>
      <vt:lpstr>University of Alabama at Birmingham</vt:lpstr>
      <vt:lpstr>University of South Alabama</vt:lpstr>
      <vt:lpstr>PowerPoint Presentation</vt:lpstr>
      <vt:lpstr>PowerPoint Presentation</vt:lpstr>
      <vt:lpstr>PowerPoint Presentation</vt:lpstr>
      <vt:lpstr> X.   INFORMATION ITEMS  </vt:lpstr>
      <vt:lpstr>PowerPoint Presentation</vt:lpstr>
      <vt:lpstr>PowerPoint Presentation</vt:lpstr>
      <vt:lpstr>PowerPoint Presentation</vt:lpstr>
      <vt:lpstr>PowerPoint Presentation</vt:lpstr>
      <vt:lpstr> XI.   ADJOURNMENT  </vt:lpstr>
    </vt:vector>
  </TitlesOfParts>
  <Company>The Providence Plan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Hall</dc:creator>
  <cp:lastModifiedBy>McFarland, Shelia</cp:lastModifiedBy>
  <cp:revision>495</cp:revision>
  <cp:lastPrinted>2017-05-15T19:51:25Z</cp:lastPrinted>
  <dcterms:created xsi:type="dcterms:W3CDTF">2014-08-18T13:54:41Z</dcterms:created>
  <dcterms:modified xsi:type="dcterms:W3CDTF">2017-06-12T20:09:02Z</dcterms:modified>
</cp:coreProperties>
</file>