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 id="2147483684" r:id="rId3"/>
    <p:sldMasterId id="2147483708" r:id="rId4"/>
  </p:sldMasterIdLst>
  <p:notesMasterIdLst>
    <p:notesMasterId r:id="rId72"/>
  </p:notesMasterIdLst>
  <p:sldIdLst>
    <p:sldId id="277" r:id="rId5"/>
    <p:sldId id="262" r:id="rId6"/>
    <p:sldId id="263" r:id="rId7"/>
    <p:sldId id="264" r:id="rId8"/>
    <p:sldId id="265" r:id="rId9"/>
    <p:sldId id="266" r:id="rId10"/>
    <p:sldId id="267" r:id="rId11"/>
    <p:sldId id="319" r:id="rId12"/>
    <p:sldId id="320" r:id="rId13"/>
    <p:sldId id="321" r:id="rId14"/>
    <p:sldId id="322" r:id="rId15"/>
    <p:sldId id="323" r:id="rId16"/>
    <p:sldId id="324" r:id="rId17"/>
    <p:sldId id="325" r:id="rId18"/>
    <p:sldId id="326" r:id="rId19"/>
    <p:sldId id="327" r:id="rId20"/>
    <p:sldId id="342" r:id="rId21"/>
    <p:sldId id="328" r:id="rId22"/>
    <p:sldId id="341" r:id="rId23"/>
    <p:sldId id="331" r:id="rId24"/>
    <p:sldId id="343" r:id="rId25"/>
    <p:sldId id="333" r:id="rId26"/>
    <p:sldId id="344" r:id="rId27"/>
    <p:sldId id="335" r:id="rId28"/>
    <p:sldId id="336" r:id="rId29"/>
    <p:sldId id="337" r:id="rId30"/>
    <p:sldId id="278" r:id="rId31"/>
    <p:sldId id="269" r:id="rId32"/>
    <p:sldId id="279" r:id="rId33"/>
    <p:sldId id="345" r:id="rId34"/>
    <p:sldId id="347" r:id="rId35"/>
    <p:sldId id="346" r:id="rId36"/>
    <p:sldId id="348" r:id="rId37"/>
    <p:sldId id="349" r:id="rId38"/>
    <p:sldId id="350" r:id="rId39"/>
    <p:sldId id="351" r:id="rId40"/>
    <p:sldId id="352" r:id="rId41"/>
    <p:sldId id="353" r:id="rId42"/>
    <p:sldId id="354" r:id="rId43"/>
    <p:sldId id="272" r:id="rId44"/>
    <p:sldId id="315" r:id="rId45"/>
    <p:sldId id="316" r:id="rId46"/>
    <p:sldId id="340" r:id="rId47"/>
    <p:sldId id="275" r:id="rId48"/>
    <p:sldId id="281" r:id="rId49"/>
    <p:sldId id="282" r:id="rId50"/>
    <p:sldId id="305" r:id="rId51"/>
    <p:sldId id="284" r:id="rId52"/>
    <p:sldId id="285" r:id="rId53"/>
    <p:sldId id="286" r:id="rId54"/>
    <p:sldId id="357" r:id="rId55"/>
    <p:sldId id="288" r:id="rId56"/>
    <p:sldId id="289" r:id="rId57"/>
    <p:sldId id="290" r:id="rId58"/>
    <p:sldId id="291" r:id="rId59"/>
    <p:sldId id="292" r:id="rId60"/>
    <p:sldId id="309" r:id="rId61"/>
    <p:sldId id="294" r:id="rId62"/>
    <p:sldId id="310" r:id="rId63"/>
    <p:sldId id="311" r:id="rId64"/>
    <p:sldId id="306" r:id="rId65"/>
    <p:sldId id="298" r:id="rId66"/>
    <p:sldId id="312" r:id="rId67"/>
    <p:sldId id="300" r:id="rId68"/>
    <p:sldId id="301" r:id="rId69"/>
    <p:sldId id="317" r:id="rId70"/>
    <p:sldId id="307"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71" autoAdjust="0"/>
    <p:restoredTop sz="94660"/>
  </p:normalViewPr>
  <p:slideViewPr>
    <p:cSldViewPr snapToGrid="0" showGuides="1">
      <p:cViewPr varScale="1">
        <p:scale>
          <a:sx n="78" d="100"/>
          <a:sy n="78" d="100"/>
        </p:scale>
        <p:origin x="18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smtClean="0"/>
              <a:t>Graduates</a:t>
            </a:r>
            <a:r>
              <a:rPr lang="en-US" b="1" dirty="0"/>
              <a:t>' Salary After Attending</a:t>
            </a:r>
            <a:r>
              <a:rPr lang="en-US" b="1" dirty="0" smtClean="0"/>
              <a:t>,</a:t>
            </a:r>
            <a:endParaRPr lang="en-US" b="1" dirty="0"/>
          </a:p>
        </c:rich>
      </c:tx>
      <c:layout>
        <c:manualLayout>
          <c:xMode val="edge"/>
          <c:yMode val="edge"/>
          <c:x val="0.25057396148521938"/>
          <c:y val="3.099563907581025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543986137592234E-2"/>
          <c:y val="0.12343715364993391"/>
          <c:w val="0.87999167896120412"/>
          <c:h val="0.81529781540419799"/>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'Salary After Attending'!$A$1:$A$39</c:f>
              <c:strCache>
                <c:ptCount val="39"/>
                <c:pt idx="0">
                  <c:v>ALS</c:v>
                </c:pt>
                <c:pt idx="1">
                  <c:v>BEV</c:v>
                </c:pt>
                <c:pt idx="2">
                  <c:v>BIS</c:v>
                </c:pt>
                <c:pt idx="3">
                  <c:v>CAL</c:v>
                </c:pt>
                <c:pt idx="4">
                  <c:v>CEN</c:v>
                </c:pt>
                <c:pt idx="5">
                  <c:v>CVC</c:v>
                </c:pt>
                <c:pt idx="6">
                  <c:v>DRA</c:v>
                </c:pt>
                <c:pt idx="7">
                  <c:v>ENT</c:v>
                </c:pt>
                <c:pt idx="8">
                  <c:v>FSC</c:v>
                </c:pt>
                <c:pt idx="9">
                  <c:v>GAD</c:v>
                </c:pt>
                <c:pt idx="10">
                  <c:v>JD</c:v>
                </c:pt>
                <c:pt idx="11">
                  <c:v>JSC</c:v>
                </c:pt>
                <c:pt idx="12">
                  <c:v>LAW</c:v>
                </c:pt>
                <c:pt idx="13">
                  <c:v>LBW</c:v>
                </c:pt>
                <c:pt idx="14">
                  <c:v>MMI</c:v>
                </c:pt>
                <c:pt idx="15">
                  <c:v>NEC</c:v>
                </c:pt>
                <c:pt idx="16">
                  <c:v>NWS</c:v>
                </c:pt>
                <c:pt idx="17">
                  <c:v>REI</c:v>
                </c:pt>
                <c:pt idx="18">
                  <c:v>SHE</c:v>
                </c:pt>
                <c:pt idx="19">
                  <c:v>SND</c:v>
                </c:pt>
                <c:pt idx="20">
                  <c:v>SOU</c:v>
                </c:pt>
                <c:pt idx="21">
                  <c:v>TRE</c:v>
                </c:pt>
                <c:pt idx="22">
                  <c:v>WSD</c:v>
                </c:pt>
                <c:pt idx="23">
                  <c:v>WSH</c:v>
                </c:pt>
                <c:pt idx="24">
                  <c:v>WSS</c:v>
                </c:pt>
                <c:pt idx="25">
                  <c:v>AAM</c:v>
                </c:pt>
                <c:pt idx="26">
                  <c:v>ASU</c:v>
                </c:pt>
                <c:pt idx="27">
                  <c:v>ATSU</c:v>
                </c:pt>
                <c:pt idx="28">
                  <c:v>AU</c:v>
                </c:pt>
                <c:pt idx="29">
                  <c:v>AUM</c:v>
                </c:pt>
                <c:pt idx="30">
                  <c:v>JSU</c:v>
                </c:pt>
                <c:pt idx="31">
                  <c:v>TROY</c:v>
                </c:pt>
                <c:pt idx="32">
                  <c:v>UA</c:v>
                </c:pt>
                <c:pt idx="33">
                  <c:v>UAB</c:v>
                </c:pt>
                <c:pt idx="34">
                  <c:v>UAH</c:v>
                </c:pt>
                <c:pt idx="35">
                  <c:v>UM</c:v>
                </c:pt>
                <c:pt idx="36">
                  <c:v>UNA</c:v>
                </c:pt>
                <c:pt idx="37">
                  <c:v>USA</c:v>
                </c:pt>
                <c:pt idx="38">
                  <c:v>UWA</c:v>
                </c:pt>
              </c:strCache>
            </c:strRef>
          </c:cat>
          <c:val>
            <c:numRef>
              <c:f>'Salary After Attending'!$B$1:$B$39</c:f>
              <c:numCache>
                <c:formatCode>"$"#,##0_);[Red]\("$"#,##0\)</c:formatCode>
                <c:ptCount val="39"/>
                <c:pt idx="0">
                  <c:v>22400</c:v>
                </c:pt>
                <c:pt idx="1">
                  <c:v>25900</c:v>
                </c:pt>
                <c:pt idx="2">
                  <c:v>21800</c:v>
                </c:pt>
                <c:pt idx="3">
                  <c:v>27400</c:v>
                </c:pt>
                <c:pt idx="4">
                  <c:v>27500</c:v>
                </c:pt>
                <c:pt idx="5">
                  <c:v>26100</c:v>
                </c:pt>
                <c:pt idx="6">
                  <c:v>22300</c:v>
                </c:pt>
                <c:pt idx="7">
                  <c:v>24600</c:v>
                </c:pt>
                <c:pt idx="8">
                  <c:v>28700</c:v>
                </c:pt>
                <c:pt idx="9">
                  <c:v>25700</c:v>
                </c:pt>
                <c:pt idx="10">
                  <c:v>25400</c:v>
                </c:pt>
                <c:pt idx="11">
                  <c:v>29400</c:v>
                </c:pt>
                <c:pt idx="12">
                  <c:v>23800</c:v>
                </c:pt>
                <c:pt idx="13">
                  <c:v>25200</c:v>
                </c:pt>
                <c:pt idx="14">
                  <c:v>44500</c:v>
                </c:pt>
                <c:pt idx="15">
                  <c:v>28300</c:v>
                </c:pt>
                <c:pt idx="16">
                  <c:v>25200</c:v>
                </c:pt>
                <c:pt idx="17">
                  <c:v>20100</c:v>
                </c:pt>
                <c:pt idx="18">
                  <c:v>24700</c:v>
                </c:pt>
                <c:pt idx="19">
                  <c:v>26500</c:v>
                </c:pt>
                <c:pt idx="20">
                  <c:v>29000</c:v>
                </c:pt>
                <c:pt idx="21">
                  <c:v>23100</c:v>
                </c:pt>
                <c:pt idx="22">
                  <c:v>26600</c:v>
                </c:pt>
                <c:pt idx="23">
                  <c:v>28800</c:v>
                </c:pt>
                <c:pt idx="24">
                  <c:v>24200</c:v>
                </c:pt>
                <c:pt idx="25">
                  <c:v>30300</c:v>
                </c:pt>
                <c:pt idx="26">
                  <c:v>26600</c:v>
                </c:pt>
                <c:pt idx="27">
                  <c:v>39000</c:v>
                </c:pt>
                <c:pt idx="28">
                  <c:v>45700</c:v>
                </c:pt>
                <c:pt idx="29">
                  <c:v>35000</c:v>
                </c:pt>
                <c:pt idx="30">
                  <c:v>34600</c:v>
                </c:pt>
                <c:pt idx="31">
                  <c:v>35600</c:v>
                </c:pt>
                <c:pt idx="32">
                  <c:v>41900</c:v>
                </c:pt>
                <c:pt idx="33">
                  <c:v>39700</c:v>
                </c:pt>
                <c:pt idx="34">
                  <c:v>45500</c:v>
                </c:pt>
                <c:pt idx="35">
                  <c:v>34900</c:v>
                </c:pt>
                <c:pt idx="36">
                  <c:v>36100</c:v>
                </c:pt>
                <c:pt idx="37">
                  <c:v>37300</c:v>
                </c:pt>
                <c:pt idx="38">
                  <c:v>33900</c:v>
                </c:pt>
              </c:numCache>
            </c:numRef>
          </c:val>
          <c:extLst>
            <c:ext xmlns:c16="http://schemas.microsoft.com/office/drawing/2014/chart" uri="{C3380CC4-5D6E-409C-BE32-E72D297353CC}">
              <c16:uniqueId val="{00000000-3D6F-4FA1-B54B-DEFB513D6DF3}"/>
            </c:ext>
          </c:extLst>
        </c:ser>
        <c:dLbls>
          <c:showLegendKey val="0"/>
          <c:showVal val="0"/>
          <c:showCatName val="0"/>
          <c:showSerName val="0"/>
          <c:showPercent val="0"/>
          <c:showBubbleSize val="0"/>
        </c:dLbls>
        <c:gapWidth val="70"/>
        <c:axId val="1758450271"/>
        <c:axId val="1758440287"/>
      </c:barChart>
      <c:catAx>
        <c:axId val="17584502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8440287"/>
        <c:crosses val="autoZero"/>
        <c:auto val="1"/>
        <c:lblAlgn val="ctr"/>
        <c:lblOffset val="100"/>
        <c:noMultiLvlLbl val="0"/>
      </c:catAx>
      <c:valAx>
        <c:axId val="1758440287"/>
        <c:scaling>
          <c:orientation val="minMax"/>
        </c:scaling>
        <c:delete val="0"/>
        <c:axPos val="t"/>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8450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800" b="1" i="0" u="none" strike="noStrike" kern="1200" spc="0" baseline="0">
                <a:solidFill>
                  <a:schemeClr val="tx1">
                    <a:lumMod val="65000"/>
                    <a:lumOff val="35000"/>
                  </a:schemeClr>
                </a:solidFill>
                <a:latin typeface="+mn-lt"/>
                <a:ea typeface="+mn-ea"/>
                <a:cs typeface="+mn-cs"/>
              </a:defRPr>
            </a:pPr>
            <a:r>
              <a:rPr kumimoji="0" lang="en-US" sz="2800" b="1" i="0" u="none" strike="noStrike" kern="1200" cap="none" spc="0" normalizeH="0" baseline="0" noProof="0" dirty="0">
                <a:ln>
                  <a:noFill/>
                </a:ln>
                <a:solidFill>
                  <a:sysClr val="windowText" lastClr="000000">
                    <a:lumMod val="65000"/>
                    <a:lumOff val="35000"/>
                  </a:sysClr>
                </a:solidFill>
                <a:effectLst/>
                <a:uLnTx/>
                <a:uFillTx/>
                <a:latin typeface="Calibri" panose="020F0502020204030204"/>
              </a:rPr>
              <a:t>Budgeted </a:t>
            </a:r>
            <a:r>
              <a:rPr kumimoji="0" lang="en-US" sz="2800" b="1" i="0" u="none" strike="noStrike" kern="1200" cap="none" spc="0" normalizeH="0" baseline="0" noProof="0" dirty="0">
                <a:ln>
                  <a:noFill/>
                </a:ln>
                <a:solidFill>
                  <a:srgbClr val="C00000"/>
                </a:solidFill>
                <a:effectLst/>
                <a:uLnTx/>
                <a:uFillTx/>
                <a:latin typeface="Calibri" panose="020F0502020204030204"/>
              </a:rPr>
              <a:t>Expenditures</a:t>
            </a:r>
            <a:r>
              <a:rPr kumimoji="0" lang="en-US" sz="2800" b="1" i="0" u="none" strike="noStrike" kern="1200" cap="none" spc="0" normalizeH="0" baseline="0" noProof="0" dirty="0">
                <a:ln>
                  <a:noFill/>
                </a:ln>
                <a:solidFill>
                  <a:sysClr val="windowText" lastClr="000000">
                    <a:lumMod val="65000"/>
                    <a:lumOff val="35000"/>
                  </a:sysClr>
                </a:solidFill>
                <a:effectLst/>
                <a:uLnTx/>
                <a:uFillTx/>
                <a:latin typeface="Calibri" panose="020F0502020204030204"/>
              </a:rPr>
              <a:t> by Object </a:t>
            </a:r>
            <a:r>
              <a:rPr kumimoji="0" lang="en-US" sz="2800" b="1" i="0" u="none" strike="noStrike" kern="1200" cap="none" spc="0" normalizeH="0" baseline="0" noProof="0" dirty="0" smtClean="0">
                <a:ln>
                  <a:noFill/>
                </a:ln>
                <a:solidFill>
                  <a:sysClr val="windowText" lastClr="000000">
                    <a:lumMod val="65000"/>
                    <a:lumOff val="35000"/>
                  </a:sysClr>
                </a:solidFill>
                <a:effectLst/>
                <a:uLnTx/>
                <a:uFillTx/>
                <a:latin typeface="Calibri" panose="020F0502020204030204"/>
              </a:rPr>
              <a:t>Code</a:t>
            </a:r>
          </a:p>
          <a:p>
            <a:pPr algn="l">
              <a:defRPr sz="2800" b="1" i="0" u="none" strike="noStrike" kern="1200" spc="0" baseline="0">
                <a:solidFill>
                  <a:schemeClr val="tx1">
                    <a:lumMod val="65000"/>
                    <a:lumOff val="35000"/>
                  </a:schemeClr>
                </a:solidFill>
                <a:latin typeface="+mn-lt"/>
                <a:ea typeface="+mn-ea"/>
                <a:cs typeface="+mn-cs"/>
              </a:defRPr>
            </a:pPr>
            <a:r>
              <a:rPr kumimoji="0" lang="en-US" sz="2800" b="1" i="0" u="none" strike="noStrike" kern="1200" cap="none" spc="0" normalizeH="0" baseline="0" noProof="0" dirty="0" smtClean="0">
                <a:ln>
                  <a:noFill/>
                </a:ln>
                <a:solidFill>
                  <a:sysClr val="windowText" lastClr="000000">
                    <a:lumMod val="65000"/>
                    <a:lumOff val="35000"/>
                  </a:sysClr>
                </a:solidFill>
                <a:effectLst/>
                <a:uLnTx/>
                <a:uFillTx/>
                <a:latin typeface="Calibri" panose="020F0502020204030204"/>
              </a:rPr>
              <a:t>Restricted/Earmarked and Unrestricted</a:t>
            </a:r>
            <a:endParaRPr kumimoji="0" lang="en-US" sz="2800" b="1" i="0" u="none" strike="noStrike" kern="1200" cap="none" spc="0" normalizeH="0" baseline="0" noProof="0" dirty="0">
              <a:ln>
                <a:noFill/>
              </a:ln>
              <a:solidFill>
                <a:sysClr val="windowText" lastClr="000000">
                  <a:lumMod val="65000"/>
                  <a:lumOff val="35000"/>
                </a:sysClr>
              </a:solidFill>
              <a:effectLst/>
              <a:uLnTx/>
              <a:uFillTx/>
              <a:latin typeface="Calibri" panose="020F0502020204030204"/>
            </a:endParaRPr>
          </a:p>
        </c:rich>
      </c:tx>
      <c:layout>
        <c:manualLayout>
          <c:xMode val="edge"/>
          <c:yMode val="edge"/>
          <c:x val="2.3889334307477472E-2"/>
          <c:y val="2.1980836891114232E-4"/>
        </c:manualLayout>
      </c:layout>
      <c:overlay val="0"/>
      <c:spPr>
        <a:noFill/>
        <a:ln>
          <a:noFill/>
        </a:ln>
        <a:effectLst/>
      </c:spPr>
    </c:title>
    <c:autoTitleDeleted val="0"/>
    <c:plotArea>
      <c:layout>
        <c:manualLayout>
          <c:layoutTarget val="inner"/>
          <c:xMode val="edge"/>
          <c:yMode val="edge"/>
          <c:x val="6.7196790797074309E-3"/>
          <c:y val="0.14080839870773271"/>
          <c:w val="0.51195479168547919"/>
          <c:h val="0.85522912253403949"/>
        </c:manualLayout>
      </c:layout>
      <c:pieChart>
        <c:varyColors val="1"/>
        <c:ser>
          <c:idx val="0"/>
          <c:order val="0"/>
          <c:explosion val="7"/>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417-46F7-869D-7013F579B0A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417-46F7-869D-7013F579B0A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417-46F7-869D-7013F579B0A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417-46F7-869D-7013F579B0A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417-46F7-869D-7013F579B0A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417-46F7-869D-7013F579B0A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417-46F7-869D-7013F579B0A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417-46F7-869D-7013F579B0A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A417-46F7-869D-7013F579B0A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A417-46F7-869D-7013F579B0A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A417-46F7-869D-7013F579B0A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A417-46F7-869D-7013F579B0A2}"/>
              </c:ext>
            </c:extLst>
          </c:dPt>
          <c:dLbls>
            <c:dLbl>
              <c:idx val="0"/>
              <c:layout>
                <c:manualLayout>
                  <c:x val="-1.3660045587756431E-2"/>
                  <c:y val="-0.13968486437636435"/>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417-46F7-869D-7013F579B0A2}"/>
                </c:ext>
              </c:extLst>
            </c:dLbl>
            <c:dLbl>
              <c:idx val="2"/>
              <c:layout>
                <c:manualLayout>
                  <c:x val="0.26876887518276604"/>
                  <c:y val="-0.29906465220902728"/>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417-46F7-869D-7013F579B0A2}"/>
                </c:ext>
              </c:extLst>
            </c:dLbl>
            <c:dLbl>
              <c:idx val="6"/>
              <c:layout>
                <c:manualLayout>
                  <c:x val="0.2731328178502449"/>
                  <c:y val="2.7108502808601824E-2"/>
                </c:manualLayout>
              </c:layout>
              <c:spPr>
                <a:solidFill>
                  <a:schemeClr val="bg1"/>
                </a:solid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D-A417-46F7-869D-7013F579B0A2}"/>
                </c:ext>
              </c:extLst>
            </c:dLbl>
            <c:dLbl>
              <c:idx val="7"/>
              <c:layout>
                <c:manualLayout>
                  <c:x val="7.0563243206758441E-2"/>
                  <c:y val="4.4434207174301799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A417-46F7-869D-7013F579B0A2}"/>
                </c:ext>
              </c:extLst>
            </c:dLbl>
            <c:dLbl>
              <c:idx val="8"/>
              <c:layout>
                <c:manualLayout>
                  <c:x val="0.11123142861336063"/>
                  <c:y val="0.11396837723546593"/>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A417-46F7-869D-7013F579B0A2}"/>
                </c:ext>
              </c:extLst>
            </c:dLbl>
            <c:dLbl>
              <c:idx val="9"/>
              <c:layout>
                <c:manualLayout>
                  <c:x val="-7.8582407950480035E-2"/>
                  <c:y val="0.11301566629938337"/>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A417-46F7-869D-7013F579B0A2}"/>
                </c:ext>
              </c:extLst>
            </c:dLbl>
            <c:dLbl>
              <c:idx val="11"/>
              <c:layout>
                <c:manualLayout>
                  <c:x val="-6.5452863007788589E-2"/>
                  <c:y val="-0.13754278580041057"/>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A417-46F7-869D-7013F579B0A2}"/>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Sheet1!$C$5:$C$16</c:f>
              <c:strCache>
                <c:ptCount val="12"/>
                <c:pt idx="0">
                  <c:v>Personnel Costs</c:v>
                </c:pt>
                <c:pt idx="1">
                  <c:v>Employee Benefits</c:v>
                </c:pt>
                <c:pt idx="2">
                  <c:v>Travel In-State</c:v>
                </c:pt>
                <c:pt idx="3">
                  <c:v>Travel Out-of-State</c:v>
                </c:pt>
                <c:pt idx="4">
                  <c:v>Repairs and Maintenance</c:v>
                </c:pt>
                <c:pt idx="5">
                  <c:v>Rentals and Leases</c:v>
                </c:pt>
                <c:pt idx="6">
                  <c:v>Utilities and Communications</c:v>
                </c:pt>
                <c:pt idx="7">
                  <c:v>Professional Services</c:v>
                </c:pt>
                <c:pt idx="8">
                  <c:v>Supplies and Operations</c:v>
                </c:pt>
                <c:pt idx="9">
                  <c:v>Transportation Expenses</c:v>
                </c:pt>
                <c:pt idx="10">
                  <c:v>Grants and Benefits</c:v>
                </c:pt>
                <c:pt idx="11">
                  <c:v>Other Equipment Purchases</c:v>
                </c:pt>
              </c:strCache>
            </c:strRef>
          </c:cat>
          <c:val>
            <c:numRef>
              <c:f>Sheet1!$D$5:$D$16</c:f>
              <c:numCache>
                <c:formatCode>0.0%</c:formatCode>
                <c:ptCount val="12"/>
                <c:pt idx="0">
                  <c:v>8.3027937998799484E-2</c:v>
                </c:pt>
                <c:pt idx="1">
                  <c:v>2.6357147296394868E-2</c:v>
                </c:pt>
                <c:pt idx="2">
                  <c:v>1.1739896496682403E-3</c:v>
                </c:pt>
                <c:pt idx="3">
                  <c:v>1.7471031143797449E-3</c:v>
                </c:pt>
                <c:pt idx="4">
                  <c:v>1.5586088558726467E-4</c:v>
                </c:pt>
                <c:pt idx="5">
                  <c:v>1.8460552941169595E-2</c:v>
                </c:pt>
                <c:pt idx="6">
                  <c:v>1.3285841655601084E-3</c:v>
                </c:pt>
                <c:pt idx="7">
                  <c:v>1.11329157603735E-2</c:v>
                </c:pt>
                <c:pt idx="8">
                  <c:v>6.8329412241456824E-3</c:v>
                </c:pt>
                <c:pt idx="9">
                  <c:v>5.0005367459247409E-4</c:v>
                </c:pt>
                <c:pt idx="10">
                  <c:v>0.84594885412051046</c:v>
                </c:pt>
                <c:pt idx="11">
                  <c:v>3.3340591688185753E-3</c:v>
                </c:pt>
              </c:numCache>
            </c:numRef>
          </c:val>
          <c:extLst>
            <c:ext xmlns:c16="http://schemas.microsoft.com/office/drawing/2014/chart" uri="{C3380CC4-5D6E-409C-BE32-E72D297353CC}">
              <c16:uniqueId val="{00000018-A417-46F7-869D-7013F579B0A2}"/>
            </c:ext>
          </c:extLst>
        </c:ser>
        <c:dLbls>
          <c:dLblPos val="bestFit"/>
          <c:showLegendKey val="0"/>
          <c:showVal val="1"/>
          <c:showCatName val="0"/>
          <c:showSerName val="0"/>
          <c:showPercent val="0"/>
          <c:showBubbleSize val="0"/>
          <c:showLeaderLines val="1"/>
        </c:dLbls>
        <c:firstSliceAng val="66"/>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CERTIFICATES AND DEGREES PER 100 FTE:</a:t>
            </a:r>
          </a:p>
          <a:p>
            <a:pPr>
              <a:defRPr/>
            </a:pPr>
            <a:r>
              <a:rPr lang="en-US"/>
              <a:t>PERCENT CHANGE SINCE RECESSION (2008-2014)</a:t>
            </a:r>
          </a:p>
        </c:rich>
      </c:tx>
      <c:layout>
        <c:manualLayout>
          <c:xMode val="edge"/>
          <c:yMode val="edge"/>
          <c:x val="0.28657545931758527"/>
          <c:y val="2.523658804509043E-3"/>
        </c:manualLayout>
      </c:layout>
      <c:overlay val="0"/>
    </c:title>
    <c:autoTitleDeleted val="0"/>
    <c:plotArea>
      <c:layout>
        <c:manualLayout>
          <c:layoutTarget val="inner"/>
          <c:xMode val="edge"/>
          <c:yMode val="edge"/>
          <c:x val="4.8783885569427858E-2"/>
          <c:y val="4.317816807799138E-2"/>
          <c:w val="0.96772300469483619"/>
          <c:h val="0.7031744213791461"/>
        </c:manualLayout>
      </c:layout>
      <c:barChart>
        <c:barDir val="col"/>
        <c:grouping val="stacked"/>
        <c:varyColors val="0"/>
        <c:ser>
          <c:idx val="1"/>
          <c:order val="0"/>
          <c:tx>
            <c:strRef>
              <c:f>'FIGURE DATA'!$AL$2:$AO$2</c:f>
              <c:strCache>
                <c:ptCount val="1"/>
                <c:pt idx="0">
                  <c:v>CERTIFICATES AND DEGREES PER 100 FTE, PERCENT CHANGE SINCE RECESSION (2008-2014) CERTIFICATES AND DEGREES PER 100 FTE, PERCENT CHANGE SINCE RECESSION (2008-2014)</c:v>
                </c:pt>
              </c:strCache>
            </c:strRef>
          </c:tx>
          <c:spPr>
            <a:solidFill>
              <a:schemeClr val="accent4"/>
            </a:solidFill>
            <a:ln>
              <a:solidFill>
                <a:schemeClr val="accent4"/>
              </a:solidFill>
            </a:ln>
          </c:spPr>
          <c:invertIfNegative val="0"/>
          <c:dPt>
            <c:idx val="15"/>
            <c:invertIfNegative val="0"/>
            <c:bubble3D val="0"/>
            <c:spPr>
              <a:solidFill>
                <a:srgbClr val="70AD47">
                  <a:lumMod val="75000"/>
                </a:srgbClr>
              </a:solidFill>
              <a:ln>
                <a:solidFill>
                  <a:schemeClr val="accent4"/>
                </a:solidFill>
              </a:ln>
            </c:spPr>
            <c:extLst>
              <c:ext xmlns:c16="http://schemas.microsoft.com/office/drawing/2014/chart" uri="{C3380CC4-5D6E-409C-BE32-E72D297353CC}">
                <c16:uniqueId val="{00000005-BCCB-4ABF-AB26-10EE0F046BFE}"/>
              </c:ext>
            </c:extLst>
          </c:dPt>
          <c:dPt>
            <c:idx val="47"/>
            <c:invertIfNegative val="0"/>
            <c:bubble3D val="0"/>
            <c:spPr>
              <a:solidFill>
                <a:srgbClr val="00B050"/>
              </a:solidFill>
              <a:ln>
                <a:solidFill>
                  <a:schemeClr val="accent4"/>
                </a:solidFill>
              </a:ln>
            </c:spPr>
            <c:extLst>
              <c:ext xmlns:c16="http://schemas.microsoft.com/office/drawing/2014/chart" uri="{C3380CC4-5D6E-409C-BE32-E72D297353CC}">
                <c16:uniqueId val="{00000004-BCCB-4ABF-AB26-10EE0F046BFE}"/>
              </c:ext>
            </c:extLst>
          </c:dPt>
          <c:dPt>
            <c:idx val="50"/>
            <c:invertIfNegative val="0"/>
            <c:bubble3D val="0"/>
            <c:spPr>
              <a:solidFill>
                <a:srgbClr val="7030A0"/>
              </a:solidFill>
              <a:ln>
                <a:solidFill>
                  <a:schemeClr val="accent4"/>
                </a:solidFill>
              </a:ln>
            </c:spPr>
            <c:extLst>
              <c:ext xmlns:c16="http://schemas.microsoft.com/office/drawing/2014/chart" uri="{C3380CC4-5D6E-409C-BE32-E72D297353CC}">
                <c16:uniqueId val="{00000003-BCCB-4ABF-AB26-10EE0F046BFE}"/>
              </c:ext>
            </c:extLst>
          </c:dPt>
          <c:dLbls>
            <c:dLbl>
              <c:idx val="15"/>
              <c:layout>
                <c:manualLayout>
                  <c:x val="-2.7671736077875672E-3"/>
                  <c:y val="-0.1151809768568815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CCB-4ABF-AB26-10EE0F046BFE}"/>
                </c:ext>
              </c:extLst>
            </c:dLbl>
            <c:dLbl>
              <c:idx val="47"/>
              <c:layout>
                <c:manualLayout>
                  <c:x val="-3.5973256901238378E-2"/>
                  <c:y val="-0.1457793011232622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CCB-4ABF-AB26-10EE0F046BFE}"/>
                </c:ext>
              </c:extLst>
            </c:dLbl>
            <c:dLbl>
              <c:idx val="50"/>
              <c:layout>
                <c:manualLayout>
                  <c:x val="-5.5343472155751344E-3"/>
                  <c:y val="-0.2515795020821360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CCB-4ABF-AB26-10EE0F046BF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'FIGURE DATA'!$AL$3:$AL$53</c:f>
              <c:strCache>
                <c:ptCount val="51"/>
                <c:pt idx="0">
                  <c:v>KENTUCKY</c:v>
                </c:pt>
                <c:pt idx="1">
                  <c:v>DELAWARE</c:v>
                </c:pt>
                <c:pt idx="2">
                  <c:v>NEW HAMPSHIRE</c:v>
                </c:pt>
                <c:pt idx="3">
                  <c:v>SOUTH CAROLINA</c:v>
                </c:pt>
                <c:pt idx="4">
                  <c:v>ILLINOIS</c:v>
                </c:pt>
                <c:pt idx="5">
                  <c:v>MAINE</c:v>
                </c:pt>
                <c:pt idx="6">
                  <c:v>SOUTH DAKOTA</c:v>
                </c:pt>
                <c:pt idx="7">
                  <c:v>IDAHO</c:v>
                </c:pt>
                <c:pt idx="8">
                  <c:v>IOWA</c:v>
                </c:pt>
                <c:pt idx="9">
                  <c:v>CONNECTICUT</c:v>
                </c:pt>
                <c:pt idx="10">
                  <c:v>NORTH DAKOTA</c:v>
                </c:pt>
                <c:pt idx="11">
                  <c:v>NEBRASKA</c:v>
                </c:pt>
                <c:pt idx="12">
                  <c:v>WYOMING</c:v>
                </c:pt>
                <c:pt idx="13">
                  <c:v>VERMONT</c:v>
                </c:pt>
                <c:pt idx="14">
                  <c:v>OKLAHOMA</c:v>
                </c:pt>
                <c:pt idx="15">
                  <c:v>ALABAMA</c:v>
                </c:pt>
                <c:pt idx="16">
                  <c:v>WISCONSIN</c:v>
                </c:pt>
                <c:pt idx="17">
                  <c:v>NORTH CAROLINA</c:v>
                </c:pt>
                <c:pt idx="18">
                  <c:v>KANSAS</c:v>
                </c:pt>
                <c:pt idx="19">
                  <c:v>MONTANA</c:v>
                </c:pt>
                <c:pt idx="20">
                  <c:v>FLORIDA</c:v>
                </c:pt>
                <c:pt idx="21">
                  <c:v>MICHIGAN</c:v>
                </c:pt>
                <c:pt idx="22">
                  <c:v>WEST VIRGINIA</c:v>
                </c:pt>
                <c:pt idx="23">
                  <c:v>PENNSYLVANIA</c:v>
                </c:pt>
                <c:pt idx="24">
                  <c:v>OHIO</c:v>
                </c:pt>
                <c:pt idx="25">
                  <c:v>CALIFORNIA</c:v>
                </c:pt>
                <c:pt idx="26">
                  <c:v>TEXAS</c:v>
                </c:pt>
                <c:pt idx="27">
                  <c:v>MINNESOTA</c:v>
                </c:pt>
                <c:pt idx="28">
                  <c:v>COLORADO</c:v>
                </c:pt>
                <c:pt idx="29">
                  <c:v>NEW YORK</c:v>
                </c:pt>
                <c:pt idx="30">
                  <c:v>U.S.</c:v>
                </c:pt>
                <c:pt idx="31">
                  <c:v>MASSACHUSETTS</c:v>
                </c:pt>
                <c:pt idx="32">
                  <c:v>WASHINGTON</c:v>
                </c:pt>
                <c:pt idx="33">
                  <c:v>NEW JERSEY</c:v>
                </c:pt>
                <c:pt idx="34">
                  <c:v>OREGON</c:v>
                </c:pt>
                <c:pt idx="35">
                  <c:v>UTAH</c:v>
                </c:pt>
                <c:pt idx="36">
                  <c:v>MARYLAND</c:v>
                </c:pt>
                <c:pt idx="37">
                  <c:v>ARIZONA</c:v>
                </c:pt>
                <c:pt idx="38">
                  <c:v>MISSISSIPPI</c:v>
                </c:pt>
                <c:pt idx="39">
                  <c:v>VIRGINIA</c:v>
                </c:pt>
                <c:pt idx="40">
                  <c:v>MISSOURI</c:v>
                </c:pt>
                <c:pt idx="41">
                  <c:v>RHODE ISLAND</c:v>
                </c:pt>
                <c:pt idx="42">
                  <c:v>ALASKA</c:v>
                </c:pt>
                <c:pt idx="43">
                  <c:v>HAWAII</c:v>
                </c:pt>
                <c:pt idx="44">
                  <c:v>TENNESSEE</c:v>
                </c:pt>
                <c:pt idx="45">
                  <c:v>GEORGIA</c:v>
                </c:pt>
                <c:pt idx="46">
                  <c:v>NEW MEXICO</c:v>
                </c:pt>
                <c:pt idx="47">
                  <c:v>ARKANSAS</c:v>
                </c:pt>
                <c:pt idx="48">
                  <c:v>NEVADA</c:v>
                </c:pt>
                <c:pt idx="49">
                  <c:v>INDIANA</c:v>
                </c:pt>
                <c:pt idx="50">
                  <c:v>LOUISIANA</c:v>
                </c:pt>
              </c:strCache>
            </c:strRef>
          </c:cat>
          <c:val>
            <c:numRef>
              <c:f>'FIGURE DATA'!$AO$3:$AO$53</c:f>
              <c:numCache>
                <c:formatCode>0.0%</c:formatCode>
                <c:ptCount val="51"/>
                <c:pt idx="0">
                  <c:v>-9.1046423073356933E-2</c:v>
                </c:pt>
                <c:pt idx="1">
                  <c:v>-5.0539621262424332E-2</c:v>
                </c:pt>
                <c:pt idx="2">
                  <c:v>1.8386538358066483E-3</c:v>
                </c:pt>
                <c:pt idx="3">
                  <c:v>9.2772649350412045E-3</c:v>
                </c:pt>
                <c:pt idx="4">
                  <c:v>9.6514562240013601E-3</c:v>
                </c:pt>
                <c:pt idx="5">
                  <c:v>3.2815351008215074E-2</c:v>
                </c:pt>
                <c:pt idx="6">
                  <c:v>4.5527674936901789E-2</c:v>
                </c:pt>
                <c:pt idx="7">
                  <c:v>4.7217104479754211E-2</c:v>
                </c:pt>
                <c:pt idx="8">
                  <c:v>5.2187582533798189E-2</c:v>
                </c:pt>
                <c:pt idx="9">
                  <c:v>5.675781554109683E-2</c:v>
                </c:pt>
                <c:pt idx="10">
                  <c:v>6.7285720800116258E-2</c:v>
                </c:pt>
                <c:pt idx="11">
                  <c:v>8.1939442781409619E-2</c:v>
                </c:pt>
                <c:pt idx="12">
                  <c:v>8.2836795914429301E-2</c:v>
                </c:pt>
                <c:pt idx="13">
                  <c:v>8.7861794749186956E-2</c:v>
                </c:pt>
                <c:pt idx="14">
                  <c:v>8.8096676562058662E-2</c:v>
                </c:pt>
                <c:pt idx="15">
                  <c:v>9.0586575734079064E-2</c:v>
                </c:pt>
                <c:pt idx="16">
                  <c:v>9.174911697330565E-2</c:v>
                </c:pt>
                <c:pt idx="17">
                  <c:v>9.9127901372259325E-2</c:v>
                </c:pt>
                <c:pt idx="18">
                  <c:v>0.10135364466159032</c:v>
                </c:pt>
                <c:pt idx="19">
                  <c:v>0.10604860019086985</c:v>
                </c:pt>
                <c:pt idx="20">
                  <c:v>0.10701879858616838</c:v>
                </c:pt>
                <c:pt idx="21">
                  <c:v>0.1072434878699719</c:v>
                </c:pt>
                <c:pt idx="22">
                  <c:v>0.10927693294656145</c:v>
                </c:pt>
                <c:pt idx="23">
                  <c:v>0.10999791542349507</c:v>
                </c:pt>
                <c:pt idx="24">
                  <c:v>0.11070389994180005</c:v>
                </c:pt>
                <c:pt idx="25">
                  <c:v>0.11434704108152392</c:v>
                </c:pt>
                <c:pt idx="26">
                  <c:v>0.11783600545031243</c:v>
                </c:pt>
                <c:pt idx="27">
                  <c:v>0.11912534528289528</c:v>
                </c:pt>
                <c:pt idx="28">
                  <c:v>0.1204779510674638</c:v>
                </c:pt>
                <c:pt idx="29">
                  <c:v>0.12308457089337245</c:v>
                </c:pt>
                <c:pt idx="30">
                  <c:v>0</c:v>
                </c:pt>
                <c:pt idx="31">
                  <c:v>0.13210432859031659</c:v>
                </c:pt>
                <c:pt idx="32">
                  <c:v>0.13790547386370666</c:v>
                </c:pt>
                <c:pt idx="33">
                  <c:v>0.14425382260350395</c:v>
                </c:pt>
                <c:pt idx="34">
                  <c:v>0.14831435379954103</c:v>
                </c:pt>
                <c:pt idx="35">
                  <c:v>0.15071892646045065</c:v>
                </c:pt>
                <c:pt idx="36">
                  <c:v>0.15945321449760003</c:v>
                </c:pt>
                <c:pt idx="37">
                  <c:v>0.15998130613637934</c:v>
                </c:pt>
                <c:pt idx="38">
                  <c:v>0.15998487584399571</c:v>
                </c:pt>
                <c:pt idx="39">
                  <c:v>0.16237670287340916</c:v>
                </c:pt>
                <c:pt idx="40">
                  <c:v>0.16684862445595733</c:v>
                </c:pt>
                <c:pt idx="41">
                  <c:v>0</c:v>
                </c:pt>
                <c:pt idx="42">
                  <c:v>0.19357773819571369</c:v>
                </c:pt>
                <c:pt idx="43">
                  <c:v>0.19477518676310107</c:v>
                </c:pt>
                <c:pt idx="44">
                  <c:v>0.20774424435974434</c:v>
                </c:pt>
                <c:pt idx="45">
                  <c:v>0.21874946408896456</c:v>
                </c:pt>
                <c:pt idx="46">
                  <c:v>0.25006102104355005</c:v>
                </c:pt>
                <c:pt idx="47">
                  <c:v>0.30097963338308964</c:v>
                </c:pt>
                <c:pt idx="48">
                  <c:v>0.37106305456640409</c:v>
                </c:pt>
                <c:pt idx="49">
                  <c:v>0.44503809300496078</c:v>
                </c:pt>
                <c:pt idx="50">
                  <c:v>0.46108614347010135</c:v>
                </c:pt>
              </c:numCache>
            </c:numRef>
          </c:val>
          <c:extLst>
            <c:ext xmlns:c16="http://schemas.microsoft.com/office/drawing/2014/chart" uri="{C3380CC4-5D6E-409C-BE32-E72D297353CC}">
              <c16:uniqueId val="{00000000-BCCB-4ABF-AB26-10EE0F046BFE}"/>
            </c:ext>
          </c:extLst>
        </c:ser>
        <c:ser>
          <c:idx val="0"/>
          <c:order val="1"/>
          <c:tx>
            <c:strRef>
              <c:f>'FIGURE DATA'!$AL$2:$AO$2</c:f>
              <c:strCache>
                <c:ptCount val="1"/>
                <c:pt idx="0">
                  <c:v>CERTIFICATES AND DEGREES PER 100 FTE, PERCENT CHANGE SINCE RECESSION (2008-2014) CERTIFICATES AND DEGREES PER 100 FTE, PERCENT CHANGE SINCE RECESSION (2008-2014)</c:v>
                </c:pt>
              </c:strCache>
            </c:strRef>
          </c:tx>
          <c:spPr>
            <a:solidFill>
              <a:srgbClr val="00B0F0"/>
            </a:solidFill>
            <a:ln>
              <a:solidFill>
                <a:srgbClr val="00B0F0"/>
              </a:solidFill>
            </a:ln>
          </c:spPr>
          <c:invertIfNegative val="0"/>
          <c:dLbls>
            <c:delete val="1"/>
          </c:dLbls>
          <c:cat>
            <c:strRef>
              <c:f>'FIGURE DATA'!$AL$3:$AL$53</c:f>
              <c:strCache>
                <c:ptCount val="51"/>
                <c:pt idx="0">
                  <c:v>KENTUCKY</c:v>
                </c:pt>
                <c:pt idx="1">
                  <c:v>DELAWARE</c:v>
                </c:pt>
                <c:pt idx="2">
                  <c:v>NEW HAMPSHIRE</c:v>
                </c:pt>
                <c:pt idx="3">
                  <c:v>SOUTH CAROLINA</c:v>
                </c:pt>
                <c:pt idx="4">
                  <c:v>ILLINOIS</c:v>
                </c:pt>
                <c:pt idx="5">
                  <c:v>MAINE</c:v>
                </c:pt>
                <c:pt idx="6">
                  <c:v>SOUTH DAKOTA</c:v>
                </c:pt>
                <c:pt idx="7">
                  <c:v>IDAHO</c:v>
                </c:pt>
                <c:pt idx="8">
                  <c:v>IOWA</c:v>
                </c:pt>
                <c:pt idx="9">
                  <c:v>CONNECTICUT</c:v>
                </c:pt>
                <c:pt idx="10">
                  <c:v>NORTH DAKOTA</c:v>
                </c:pt>
                <c:pt idx="11">
                  <c:v>NEBRASKA</c:v>
                </c:pt>
                <c:pt idx="12">
                  <c:v>WYOMING</c:v>
                </c:pt>
                <c:pt idx="13">
                  <c:v>VERMONT</c:v>
                </c:pt>
                <c:pt idx="14">
                  <c:v>OKLAHOMA</c:v>
                </c:pt>
                <c:pt idx="15">
                  <c:v>ALABAMA</c:v>
                </c:pt>
                <c:pt idx="16">
                  <c:v>WISCONSIN</c:v>
                </c:pt>
                <c:pt idx="17">
                  <c:v>NORTH CAROLINA</c:v>
                </c:pt>
                <c:pt idx="18">
                  <c:v>KANSAS</c:v>
                </c:pt>
                <c:pt idx="19">
                  <c:v>MONTANA</c:v>
                </c:pt>
                <c:pt idx="20">
                  <c:v>FLORIDA</c:v>
                </c:pt>
                <c:pt idx="21">
                  <c:v>MICHIGAN</c:v>
                </c:pt>
                <c:pt idx="22">
                  <c:v>WEST VIRGINIA</c:v>
                </c:pt>
                <c:pt idx="23">
                  <c:v>PENNSYLVANIA</c:v>
                </c:pt>
                <c:pt idx="24">
                  <c:v>OHIO</c:v>
                </c:pt>
                <c:pt idx="25">
                  <c:v>CALIFORNIA</c:v>
                </c:pt>
                <c:pt idx="26">
                  <c:v>TEXAS</c:v>
                </c:pt>
                <c:pt idx="27">
                  <c:v>MINNESOTA</c:v>
                </c:pt>
                <c:pt idx="28">
                  <c:v>COLORADO</c:v>
                </c:pt>
                <c:pt idx="29">
                  <c:v>NEW YORK</c:v>
                </c:pt>
                <c:pt idx="30">
                  <c:v>U.S.</c:v>
                </c:pt>
                <c:pt idx="31">
                  <c:v>MASSACHUSETTS</c:v>
                </c:pt>
                <c:pt idx="32">
                  <c:v>WASHINGTON</c:v>
                </c:pt>
                <c:pt idx="33">
                  <c:v>NEW JERSEY</c:v>
                </c:pt>
                <c:pt idx="34">
                  <c:v>OREGON</c:v>
                </c:pt>
                <c:pt idx="35">
                  <c:v>UTAH</c:v>
                </c:pt>
                <c:pt idx="36">
                  <c:v>MARYLAND</c:v>
                </c:pt>
                <c:pt idx="37">
                  <c:v>ARIZONA</c:v>
                </c:pt>
                <c:pt idx="38">
                  <c:v>MISSISSIPPI</c:v>
                </c:pt>
                <c:pt idx="39">
                  <c:v>VIRGINIA</c:v>
                </c:pt>
                <c:pt idx="40">
                  <c:v>MISSOURI</c:v>
                </c:pt>
                <c:pt idx="41">
                  <c:v>RHODE ISLAND</c:v>
                </c:pt>
                <c:pt idx="42">
                  <c:v>ALASKA</c:v>
                </c:pt>
                <c:pt idx="43">
                  <c:v>HAWAII</c:v>
                </c:pt>
                <c:pt idx="44">
                  <c:v>TENNESSEE</c:v>
                </c:pt>
                <c:pt idx="45">
                  <c:v>GEORGIA</c:v>
                </c:pt>
                <c:pt idx="46">
                  <c:v>NEW MEXICO</c:v>
                </c:pt>
                <c:pt idx="47">
                  <c:v>ARKANSAS</c:v>
                </c:pt>
                <c:pt idx="48">
                  <c:v>NEVADA</c:v>
                </c:pt>
                <c:pt idx="49">
                  <c:v>INDIANA</c:v>
                </c:pt>
                <c:pt idx="50">
                  <c:v>LOUISIANA</c:v>
                </c:pt>
              </c:strCache>
            </c:strRef>
          </c:cat>
          <c:val>
            <c:numRef>
              <c:f>'FIGURE DATA'!$AN$3:$AN$53</c:f>
              <c:numCache>
                <c:formatCode>0.0%</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0.12733158866911171</c:v>
                </c:pt>
                <c:pt idx="31">
                  <c:v>#N/A</c:v>
                </c:pt>
                <c:pt idx="32">
                  <c:v>#N/A</c:v>
                </c:pt>
                <c:pt idx="33">
                  <c:v>#N/A</c:v>
                </c:pt>
                <c:pt idx="34">
                  <c:v>#N/A</c:v>
                </c:pt>
                <c:pt idx="35">
                  <c:v>#N/A</c:v>
                </c:pt>
                <c:pt idx="36">
                  <c:v>#N/A</c:v>
                </c:pt>
                <c:pt idx="37">
                  <c:v>#N/A</c:v>
                </c:pt>
                <c:pt idx="38">
                  <c:v>#N/A</c:v>
                </c:pt>
                <c:pt idx="39">
                  <c:v>#N/A</c:v>
                </c:pt>
                <c:pt idx="40">
                  <c:v>#N/A</c:v>
                </c:pt>
                <c:pt idx="41">
                  <c:v>0.17422405379199268</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BCCB-4ABF-AB26-10EE0F046BFE}"/>
            </c:ext>
          </c:extLst>
        </c:ser>
        <c:dLbls>
          <c:showLegendKey val="0"/>
          <c:showVal val="1"/>
          <c:showCatName val="0"/>
          <c:showSerName val="0"/>
          <c:showPercent val="0"/>
          <c:showBubbleSize val="0"/>
        </c:dLbls>
        <c:gapWidth val="25"/>
        <c:overlap val="100"/>
        <c:axId val="317162032"/>
        <c:axId val="317166736"/>
      </c:barChart>
      <c:lineChart>
        <c:grouping val="standard"/>
        <c:varyColors val="0"/>
        <c:ser>
          <c:idx val="2"/>
          <c:order val="2"/>
          <c:tx>
            <c:v>LINE</c:v>
          </c:tx>
          <c:spPr>
            <a:ln>
              <a:noFill/>
            </a:ln>
          </c:spPr>
          <c:marker>
            <c:symbol val="none"/>
          </c:marker>
          <c:dLbls>
            <c:dLbl>
              <c:idx val="41"/>
              <c:delete val="1"/>
              <c:extLst>
                <c:ext xmlns:c15="http://schemas.microsoft.com/office/drawing/2012/chart" uri="{CE6537A1-D6FC-4f65-9D91-7224C49458BB}"/>
                <c:ext xmlns:c16="http://schemas.microsoft.com/office/drawing/2014/chart" uri="{C3380CC4-5D6E-409C-BE32-E72D297353CC}">
                  <c16:uniqueId val="{00000006-C618-4DED-A23E-3EAB8ED971A8}"/>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'FIGURE DATA'!$AN$3:$AN$53</c:f>
              <c:numCache>
                <c:formatCode>0.0%</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0.12733158866911171</c:v>
                </c:pt>
                <c:pt idx="31">
                  <c:v>#N/A</c:v>
                </c:pt>
                <c:pt idx="32">
                  <c:v>#N/A</c:v>
                </c:pt>
                <c:pt idx="33">
                  <c:v>#N/A</c:v>
                </c:pt>
                <c:pt idx="34">
                  <c:v>#N/A</c:v>
                </c:pt>
                <c:pt idx="35">
                  <c:v>#N/A</c:v>
                </c:pt>
                <c:pt idx="36">
                  <c:v>#N/A</c:v>
                </c:pt>
                <c:pt idx="37">
                  <c:v>#N/A</c:v>
                </c:pt>
                <c:pt idx="38">
                  <c:v>#N/A</c:v>
                </c:pt>
                <c:pt idx="39">
                  <c:v>#N/A</c:v>
                </c:pt>
                <c:pt idx="40">
                  <c:v>#N/A</c:v>
                </c:pt>
                <c:pt idx="41">
                  <c:v>0.17422405379199268</c:v>
                </c:pt>
                <c:pt idx="42">
                  <c:v>#N/A</c:v>
                </c:pt>
                <c:pt idx="43">
                  <c:v>#N/A</c:v>
                </c:pt>
                <c:pt idx="44">
                  <c:v>#N/A</c:v>
                </c:pt>
                <c:pt idx="45">
                  <c:v>#N/A</c:v>
                </c:pt>
                <c:pt idx="46">
                  <c:v>#N/A</c:v>
                </c:pt>
                <c:pt idx="47">
                  <c:v>#N/A</c:v>
                </c:pt>
                <c:pt idx="48">
                  <c:v>#N/A</c:v>
                </c:pt>
                <c:pt idx="49">
                  <c:v>#N/A</c:v>
                </c:pt>
                <c:pt idx="50">
                  <c:v>#N/A</c:v>
                </c:pt>
              </c:numCache>
            </c:numRef>
          </c:val>
          <c:smooth val="0"/>
          <c:extLst>
            <c:ext xmlns:c16="http://schemas.microsoft.com/office/drawing/2014/chart" uri="{C3380CC4-5D6E-409C-BE32-E72D297353CC}">
              <c16:uniqueId val="{00000002-BCCB-4ABF-AB26-10EE0F046BFE}"/>
            </c:ext>
          </c:extLst>
        </c:ser>
        <c:dLbls>
          <c:showLegendKey val="0"/>
          <c:showVal val="0"/>
          <c:showCatName val="0"/>
          <c:showSerName val="0"/>
          <c:showPercent val="0"/>
          <c:showBubbleSize val="0"/>
        </c:dLbls>
        <c:marker val="1"/>
        <c:smooth val="0"/>
        <c:axId val="317162032"/>
        <c:axId val="317166736"/>
      </c:lineChart>
      <c:catAx>
        <c:axId val="317162032"/>
        <c:scaling>
          <c:orientation val="minMax"/>
        </c:scaling>
        <c:delete val="0"/>
        <c:axPos val="b"/>
        <c:numFmt formatCode="General" sourceLinked="0"/>
        <c:majorTickMark val="none"/>
        <c:minorTickMark val="none"/>
        <c:tickLblPos val="low"/>
        <c:spPr>
          <a:ln>
            <a:noFill/>
          </a:ln>
        </c:spPr>
        <c:txPr>
          <a:bodyPr rot="-5400000" vert="horz"/>
          <a:lstStyle/>
          <a:p>
            <a:pPr>
              <a:defRPr/>
            </a:pPr>
            <a:endParaRPr lang="en-US"/>
          </a:p>
        </c:txPr>
        <c:crossAx val="317166736"/>
        <c:crosses val="autoZero"/>
        <c:auto val="1"/>
        <c:lblAlgn val="ctr"/>
        <c:lblOffset val="1"/>
        <c:tickLblSkip val="1"/>
        <c:noMultiLvlLbl val="0"/>
      </c:catAx>
      <c:valAx>
        <c:axId val="317166736"/>
        <c:scaling>
          <c:orientation val="minMax"/>
        </c:scaling>
        <c:delete val="0"/>
        <c:axPos val="l"/>
        <c:majorGridlines>
          <c:spPr>
            <a:ln>
              <a:solidFill>
                <a:schemeClr val="bg2"/>
              </a:solidFill>
              <a:prstDash val="sysDash"/>
            </a:ln>
          </c:spPr>
        </c:majorGridlines>
        <c:numFmt formatCode="0.0%" sourceLinked="1"/>
        <c:majorTickMark val="none"/>
        <c:minorTickMark val="none"/>
        <c:tickLblPos val="nextTo"/>
        <c:spPr>
          <a:ln>
            <a:noFill/>
          </a:ln>
        </c:spPr>
        <c:crossAx val="317162032"/>
        <c:crosses val="autoZero"/>
        <c:crossBetween val="between"/>
        <c:majorUnit val="0.1"/>
      </c:valAx>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2000" b="1">
                <a:latin typeface="Times New Roman" panose="02020603050405020304" pitchFamily="18" charset="0"/>
                <a:cs typeface="Times New Roman" panose="02020603050405020304" pitchFamily="18" charset="0"/>
              </a:rPr>
              <a:t>Projected</a:t>
            </a:r>
            <a:r>
              <a:rPr lang="en-US" sz="2000" b="1" baseline="0">
                <a:latin typeface="Times New Roman" panose="02020603050405020304" pitchFamily="18" charset="0"/>
                <a:cs typeface="Times New Roman" panose="02020603050405020304" pitchFamily="18" charset="0"/>
              </a:rPr>
              <a:t> Enrollment Increase between 2013 and 2024</a:t>
            </a:r>
            <a:endParaRPr lang="en-US" sz="2000" b="1">
              <a:latin typeface="Times New Roman" panose="02020603050405020304" pitchFamily="18" charset="0"/>
              <a:cs typeface="Times New Roman" panose="02020603050405020304" pitchFamily="18" charset="0"/>
            </a:endParaRPr>
          </a:p>
        </c:rich>
      </c:tx>
      <c:layout>
        <c:manualLayout>
          <c:xMode val="edge"/>
          <c:yMode val="edge"/>
          <c:x val="0.14027775220950855"/>
          <c:y val="1.6260162601626018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7.0380017793085115E-2"/>
          <c:y val="0.20042592398910289"/>
          <c:w val="0.90415702388505692"/>
          <c:h val="0.6583095519132216"/>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'#3'!$A$1:$A$4</c:f>
              <c:strCache>
                <c:ptCount val="4"/>
                <c:pt idx="0">
                  <c:v>White</c:v>
                </c:pt>
                <c:pt idx="1">
                  <c:v>Black</c:v>
                </c:pt>
                <c:pt idx="2">
                  <c:v>Hispanic</c:v>
                </c:pt>
                <c:pt idx="3">
                  <c:v>Asian/Pacific Islander</c:v>
                </c:pt>
              </c:strCache>
            </c:strRef>
          </c:cat>
          <c:val>
            <c:numRef>
              <c:f>'#3'!$B$1:$B$4</c:f>
              <c:numCache>
                <c:formatCode>0%</c:formatCode>
                <c:ptCount val="4"/>
                <c:pt idx="0">
                  <c:v>7.0000000000000007E-2</c:v>
                </c:pt>
                <c:pt idx="1">
                  <c:v>0.28000000000000003</c:v>
                </c:pt>
                <c:pt idx="2">
                  <c:v>0.25</c:v>
                </c:pt>
                <c:pt idx="3">
                  <c:v>0.1</c:v>
                </c:pt>
              </c:numCache>
            </c:numRef>
          </c:val>
          <c:extLst>
            <c:ext xmlns:c16="http://schemas.microsoft.com/office/drawing/2014/chart" uri="{C3380CC4-5D6E-409C-BE32-E72D297353CC}">
              <c16:uniqueId val="{00000000-9105-41AC-8D4C-30A6B62C5565}"/>
            </c:ext>
          </c:extLst>
        </c:ser>
        <c:dLbls>
          <c:showLegendKey val="0"/>
          <c:showVal val="0"/>
          <c:showCatName val="0"/>
          <c:showSerName val="0"/>
          <c:showPercent val="0"/>
          <c:showBubbleSize val="0"/>
        </c:dLbls>
        <c:gapWidth val="219"/>
        <c:overlap val="-27"/>
        <c:axId val="2038428863"/>
        <c:axId val="2038429695"/>
      </c:barChart>
      <c:catAx>
        <c:axId val="2038428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038429695"/>
        <c:crosses val="autoZero"/>
        <c:auto val="1"/>
        <c:lblAlgn val="ctr"/>
        <c:lblOffset val="100"/>
        <c:noMultiLvlLbl val="0"/>
      </c:catAx>
      <c:valAx>
        <c:axId val="20384296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84288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b="1">
                <a:latin typeface="Times New Roman" panose="02020603050405020304" pitchFamily="18" charset="0"/>
                <a:cs typeface="Times New Roman" panose="02020603050405020304" pitchFamily="18" charset="0"/>
              </a:rPr>
              <a:t>Percentage of Part-Time Instructional Staff</a:t>
            </a:r>
          </a:p>
        </c:rich>
      </c:tx>
      <c:layout>
        <c:manualLayout>
          <c:xMode val="edge"/>
          <c:yMode val="edge"/>
          <c:x val="0.27499938506660609"/>
          <c:y val="2.40051500544415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27552895888014"/>
          <c:y val="9.6695402158531243E-2"/>
          <c:w val="0.80568272965879262"/>
          <c:h val="0.88555269188110852"/>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'#4 Edited for chard'!$A$2:$A$40</c:f>
              <c:strCache>
                <c:ptCount val="39"/>
                <c:pt idx="0">
                  <c:v>ALS </c:v>
                </c:pt>
                <c:pt idx="1">
                  <c:v>BEV </c:v>
                </c:pt>
                <c:pt idx="2">
                  <c:v>BIS </c:v>
                </c:pt>
                <c:pt idx="3">
                  <c:v>CAL </c:v>
                </c:pt>
                <c:pt idx="4">
                  <c:v>CEN </c:v>
                </c:pt>
                <c:pt idx="5">
                  <c:v>CVC </c:v>
                </c:pt>
                <c:pt idx="6">
                  <c:v>DRA </c:v>
                </c:pt>
                <c:pt idx="7">
                  <c:v>ENT </c:v>
                </c:pt>
                <c:pt idx="8">
                  <c:v>FSC </c:v>
                </c:pt>
                <c:pt idx="9">
                  <c:v>GAD </c:v>
                </c:pt>
                <c:pt idx="10">
                  <c:v>JD  </c:v>
                </c:pt>
                <c:pt idx="11">
                  <c:v>JSC </c:v>
                </c:pt>
                <c:pt idx="12">
                  <c:v>LAW </c:v>
                </c:pt>
                <c:pt idx="13">
                  <c:v>LBW </c:v>
                </c:pt>
                <c:pt idx="14">
                  <c:v>MMI </c:v>
                </c:pt>
                <c:pt idx="15">
                  <c:v>NEC </c:v>
                </c:pt>
                <c:pt idx="16">
                  <c:v>NWS </c:v>
                </c:pt>
                <c:pt idx="17">
                  <c:v>REI </c:v>
                </c:pt>
                <c:pt idx="18">
                  <c:v>SHC </c:v>
                </c:pt>
                <c:pt idx="19">
                  <c:v>SND </c:v>
                </c:pt>
                <c:pt idx="20">
                  <c:v>SOU </c:v>
                </c:pt>
                <c:pt idx="21">
                  <c:v>TRE </c:v>
                </c:pt>
                <c:pt idx="22">
                  <c:v>WSD </c:v>
                </c:pt>
                <c:pt idx="23">
                  <c:v>WSH </c:v>
                </c:pt>
                <c:pt idx="24">
                  <c:v>WSS </c:v>
                </c:pt>
                <c:pt idx="25">
                  <c:v>AAM </c:v>
                </c:pt>
                <c:pt idx="26">
                  <c:v>ASU </c:v>
                </c:pt>
                <c:pt idx="27">
                  <c:v>ATSU</c:v>
                </c:pt>
                <c:pt idx="28">
                  <c:v>AU  </c:v>
                </c:pt>
                <c:pt idx="29">
                  <c:v>AUM </c:v>
                </c:pt>
                <c:pt idx="30">
                  <c:v>JSU </c:v>
                </c:pt>
                <c:pt idx="31">
                  <c:v>TROY</c:v>
                </c:pt>
                <c:pt idx="32">
                  <c:v>UA  </c:v>
                </c:pt>
                <c:pt idx="33">
                  <c:v>UAB </c:v>
                </c:pt>
                <c:pt idx="34">
                  <c:v>UAH </c:v>
                </c:pt>
                <c:pt idx="35">
                  <c:v>UM  </c:v>
                </c:pt>
                <c:pt idx="36">
                  <c:v>UNA </c:v>
                </c:pt>
                <c:pt idx="37">
                  <c:v>USA </c:v>
                </c:pt>
                <c:pt idx="38">
                  <c:v>UWA </c:v>
                </c:pt>
              </c:strCache>
            </c:strRef>
          </c:cat>
          <c:val>
            <c:numRef>
              <c:f>'#4 Edited for chard'!$B$2:$B$40</c:f>
              <c:numCache>
                <c:formatCode>0%</c:formatCode>
                <c:ptCount val="39"/>
                <c:pt idx="0">
                  <c:v>0.45833333333333331</c:v>
                </c:pt>
                <c:pt idx="1">
                  <c:v>0.6647887323943662</c:v>
                </c:pt>
                <c:pt idx="2">
                  <c:v>0.43055555555555558</c:v>
                </c:pt>
                <c:pt idx="3">
                  <c:v>0.70230607966457026</c:v>
                </c:pt>
                <c:pt idx="4">
                  <c:v>0.66</c:v>
                </c:pt>
                <c:pt idx="5">
                  <c:v>0.65811965811965811</c:v>
                </c:pt>
                <c:pt idx="6">
                  <c:v>0.61538461538461542</c:v>
                </c:pt>
                <c:pt idx="7">
                  <c:v>0.5901639344262295</c:v>
                </c:pt>
                <c:pt idx="8">
                  <c:v>0.54326923076923073</c:v>
                </c:pt>
                <c:pt idx="9">
                  <c:v>0.50671140939597314</c:v>
                </c:pt>
                <c:pt idx="10">
                  <c:v>0.50724637681159424</c:v>
                </c:pt>
                <c:pt idx="11">
                  <c:v>0.68546637744034711</c:v>
                </c:pt>
                <c:pt idx="12">
                  <c:v>0.58048780487804874</c:v>
                </c:pt>
                <c:pt idx="13">
                  <c:v>0.48148148148148145</c:v>
                </c:pt>
                <c:pt idx="14">
                  <c:v>0.16</c:v>
                </c:pt>
                <c:pt idx="15">
                  <c:v>0.63924050632911389</c:v>
                </c:pt>
                <c:pt idx="16">
                  <c:v>0.53416149068322982</c:v>
                </c:pt>
                <c:pt idx="17">
                  <c:v>0.47222222222222221</c:v>
                </c:pt>
                <c:pt idx="18">
                  <c:v>0.53201970443349755</c:v>
                </c:pt>
                <c:pt idx="19">
                  <c:v>0.7579617834394905</c:v>
                </c:pt>
                <c:pt idx="20">
                  <c:v>0.69899665551839463</c:v>
                </c:pt>
                <c:pt idx="21">
                  <c:v>0.48514851485148514</c:v>
                </c:pt>
                <c:pt idx="22">
                  <c:v>0.4170403587443946</c:v>
                </c:pt>
                <c:pt idx="23">
                  <c:v>0.63157894736842102</c:v>
                </c:pt>
                <c:pt idx="24">
                  <c:v>0.5</c:v>
                </c:pt>
                <c:pt idx="25">
                  <c:v>0.27065527065527067</c:v>
                </c:pt>
                <c:pt idx="26">
                  <c:v>0.38213399503722084</c:v>
                </c:pt>
                <c:pt idx="27">
                  <c:v>0.56216216216216219</c:v>
                </c:pt>
                <c:pt idx="28">
                  <c:v>0.1296551724137931</c:v>
                </c:pt>
                <c:pt idx="29">
                  <c:v>0.4049586776859504</c:v>
                </c:pt>
                <c:pt idx="30">
                  <c:v>0.33684210526315789</c:v>
                </c:pt>
                <c:pt idx="31">
                  <c:v>0.63704819277108438</c:v>
                </c:pt>
                <c:pt idx="32">
                  <c:v>0.26857749469214437</c:v>
                </c:pt>
                <c:pt idx="33">
                  <c:v>9.1490211745904909E-2</c:v>
                </c:pt>
                <c:pt idx="34">
                  <c:v>0.36257309941520466</c:v>
                </c:pt>
                <c:pt idx="35">
                  <c:v>0.3165137614678899</c:v>
                </c:pt>
                <c:pt idx="36">
                  <c:v>0.27793696275071633</c:v>
                </c:pt>
                <c:pt idx="37">
                  <c:v>0.35459817729908866</c:v>
                </c:pt>
                <c:pt idx="38">
                  <c:v>0.48319327731092437</c:v>
                </c:pt>
              </c:numCache>
            </c:numRef>
          </c:val>
          <c:extLst>
            <c:ext xmlns:c16="http://schemas.microsoft.com/office/drawing/2014/chart" uri="{C3380CC4-5D6E-409C-BE32-E72D297353CC}">
              <c16:uniqueId val="{00000000-486A-4C8A-AFC8-6B0EDF9413C2}"/>
            </c:ext>
          </c:extLst>
        </c:ser>
        <c:dLbls>
          <c:showLegendKey val="0"/>
          <c:showVal val="0"/>
          <c:showCatName val="0"/>
          <c:showSerName val="0"/>
          <c:showPercent val="0"/>
          <c:showBubbleSize val="0"/>
        </c:dLbls>
        <c:gapWidth val="70"/>
        <c:axId val="105289183"/>
        <c:axId val="105288351"/>
      </c:barChart>
      <c:catAx>
        <c:axId val="10528918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288351"/>
        <c:crosses val="autoZero"/>
        <c:auto val="1"/>
        <c:lblAlgn val="ctr"/>
        <c:lblOffset val="100"/>
        <c:noMultiLvlLbl val="0"/>
      </c:catAx>
      <c:valAx>
        <c:axId val="105288351"/>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2891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sz="2400" dirty="0"/>
          </a:p>
        </c:rich>
      </c:tx>
      <c:layout>
        <c:manualLayout>
          <c:xMode val="edge"/>
          <c:yMode val="edge"/>
          <c:x val="0.13690966754155731"/>
          <c:y val="2.7777777777777776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Percent</c:v>
                </c:pt>
              </c:strCache>
            </c:strRef>
          </c:tx>
          <c:spPr>
            <a:solidFill>
              <a:srgbClr val="FF0000"/>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C808-453A-9368-A9E66DCF93BC}"/>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C808-453A-9368-A9E66DCF93BC}"/>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5-C808-453A-9368-A9E66DCF93BC}"/>
              </c:ext>
            </c:extLst>
          </c:dPt>
          <c:dLbls>
            <c:dLbl>
              <c:idx val="0"/>
              <c:layout>
                <c:manualLayout>
                  <c:x val="-5.3444335083114608E-2"/>
                  <c:y val="-2.04316127150772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808-453A-9368-A9E66DCF93BC}"/>
                </c:ext>
              </c:extLst>
            </c:dLbl>
            <c:dLbl>
              <c:idx val="1"/>
              <c:layout>
                <c:manualLayout>
                  <c:x val="3.0663167104111985E-2"/>
                  <c:y val="-6.90813648293963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808-453A-9368-A9E66DCF93BC}"/>
                </c:ext>
              </c:extLst>
            </c:dLbl>
            <c:dLbl>
              <c:idx val="2"/>
              <c:layout>
                <c:manualLayout>
                  <c:x val="2.2604768153980753E-2"/>
                  <c:y val="6.630650335374745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C808-453A-9368-A9E66DCF93BC}"/>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State</c:v>
                </c:pt>
                <c:pt idx="1">
                  <c:v>Federal</c:v>
                </c:pt>
                <c:pt idx="2">
                  <c:v>Local</c:v>
                </c:pt>
              </c:strCache>
            </c:strRef>
          </c:cat>
          <c:val>
            <c:numRef>
              <c:f>Sheet1!$B$2:$B$4</c:f>
              <c:numCache>
                <c:formatCode>General</c:formatCode>
                <c:ptCount val="3"/>
                <c:pt idx="0">
                  <c:v>93.2</c:v>
                </c:pt>
                <c:pt idx="1">
                  <c:v>5.4</c:v>
                </c:pt>
                <c:pt idx="2">
                  <c:v>1.4</c:v>
                </c:pt>
              </c:numCache>
            </c:numRef>
          </c:val>
          <c:extLst>
            <c:ext xmlns:c16="http://schemas.microsoft.com/office/drawing/2014/chart" uri="{C3380CC4-5D6E-409C-BE32-E72D297353CC}">
              <c16:uniqueId val="{00000006-C808-453A-9368-A9E66DCF93BC}"/>
            </c:ext>
          </c:extLst>
        </c:ser>
        <c:dLbls>
          <c:showLegendKey val="0"/>
          <c:showVal val="0"/>
          <c:showCatName val="0"/>
          <c:showSerName val="0"/>
          <c:showPercent val="0"/>
          <c:showBubbleSize val="0"/>
          <c:showLeaderLines val="1"/>
        </c:dLbls>
        <c:firstSliceAng val="101"/>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Revenue by Program</a:t>
            </a:r>
          </a:p>
          <a:p>
            <a:pPr>
              <a:defRPr sz="2000" b="1"/>
            </a:pPr>
            <a:r>
              <a:rPr lang="en-US" sz="2000" b="1" dirty="0" smtClean="0"/>
              <a:t>Restricted/Earmarked</a:t>
            </a:r>
            <a:r>
              <a:rPr lang="en-US" sz="2000" b="1" baseline="0" dirty="0" smtClean="0"/>
              <a:t> and Unrestricted</a:t>
            </a:r>
            <a:endParaRPr lang="en-US" sz="2000" b="1" dirty="0"/>
          </a:p>
        </c:rich>
      </c:tx>
      <c:layout>
        <c:manualLayout>
          <c:xMode val="edge"/>
          <c:yMode val="edge"/>
          <c:x val="0.2964856848335235"/>
          <c:y val="4.8605278506853311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34-4784-BF50-24DB405AE06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34-4784-BF50-24DB405AE06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34-4784-BF50-24DB405AE06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A34-4784-BF50-24DB405AE06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A34-4784-BF50-24DB405AE06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A34-4784-BF50-24DB405AE06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A34-4784-BF50-24DB405AE06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FA34-4784-BF50-24DB405AE06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FA34-4784-BF50-24DB405AE06D}"/>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FA34-4784-BF50-24DB405AE06D}"/>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FA34-4784-BF50-24DB405AE06D}"/>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FA34-4784-BF50-24DB405AE06D}"/>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FA34-4784-BF50-24DB405AE06D}"/>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FA34-4784-BF50-24DB405AE06D}"/>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FA34-4784-BF50-24DB405AE06D}"/>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FA34-4784-BF50-24DB405AE06D}"/>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FA34-4784-BF50-24DB405AE06D}"/>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FA34-4784-BF50-24DB405AE06D}"/>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FA34-4784-BF50-24DB405AE06D}"/>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FA34-4784-BF50-24DB405AE06D}"/>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FA34-4784-BF50-24DB405AE06D}"/>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FA34-4784-BF50-24DB405AE06D}"/>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FA34-4784-BF50-24DB405AE06D}"/>
              </c:ext>
            </c:extLst>
          </c:dPt>
          <c:dLbls>
            <c:dLbl>
              <c:idx val="0"/>
              <c:layout/>
              <c:tx>
                <c:rich>
                  <a:bodyPr/>
                  <a:lstStyle/>
                  <a:p>
                    <a:r>
                      <a:rPr lang="en-US" baseline="0" smtClean="0"/>
                      <a:t>Operations and Maintenance, </a:t>
                    </a:r>
                    <a:fld id="{2A6B401A-8B09-43A5-9414-26DB8CDDF1DD}" type="VALUE">
                      <a:rPr lang="en-US" baseline="0"/>
                      <a:pPr/>
                      <a:t>[VALUE]</a:t>
                    </a:fld>
                    <a:endParaRPr lang="en-US" baseline="0" smtClean="0"/>
                  </a:p>
                </c:rich>
              </c:tx>
              <c:dLblPos val="bestFit"/>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FA34-4784-BF50-24DB405AE06D}"/>
                </c:ext>
              </c:extLst>
            </c:dLbl>
            <c:spPr>
              <a:solidFill>
                <a:schemeClr val="bg1"/>
              </a:solidFill>
              <a:ln>
                <a:solidFill>
                  <a:schemeClr val="accent1"/>
                </a:solid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Charts!$A$91:$A$113</c:f>
              <c:strCache>
                <c:ptCount val="23"/>
                <c:pt idx="0">
                  <c:v>Operations and Maitenance</c:v>
                </c:pt>
                <c:pt idx="1">
                  <c:v>SREB</c:v>
                </c:pt>
                <c:pt idx="2">
                  <c:v>AGSC/STARS</c:v>
                </c:pt>
                <c:pt idx="3">
                  <c:v>EPSCoR</c:v>
                </c:pt>
                <c:pt idx="4">
                  <c:v>NAAL</c:v>
                </c:pt>
                <c:pt idx="5">
                  <c:v>NCLB</c:v>
                </c:pt>
                <c:pt idx="6">
                  <c:v>ASAP</c:v>
                </c:pt>
                <c:pt idx="7">
                  <c:v>ASGP</c:v>
                </c:pt>
                <c:pt idx="8">
                  <c:v>ANGEAP</c:v>
                </c:pt>
                <c:pt idx="9">
                  <c:v>POFSEAP</c:v>
                </c:pt>
                <c:pt idx="10">
                  <c:v>Math &amp; Science</c:v>
                </c:pt>
                <c:pt idx="11">
                  <c:v>RC&amp;D</c:v>
                </c:pt>
                <c:pt idx="12">
                  <c:v>S&amp;WCC</c:v>
                </c:pt>
                <c:pt idx="13">
                  <c:v>Black Belt Initiative</c:v>
                </c:pt>
                <c:pt idx="14">
                  <c:v>Black Belt Adventures</c:v>
                </c:pt>
                <c:pt idx="15">
                  <c:v>Black Belt Treasures</c:v>
                </c:pt>
                <c:pt idx="16">
                  <c:v>Civil Air Patrol</c:v>
                </c:pt>
                <c:pt idx="17">
                  <c:v>National Computer Forensics Inst.</c:v>
                </c:pt>
                <c:pt idx="18">
                  <c:v>Adaptive Sports</c:v>
                </c:pt>
                <c:pt idx="19">
                  <c:v>Motor Sports Hall of Fame</c:v>
                </c:pt>
                <c:pt idx="20">
                  <c:v>Humanities Foundation</c:v>
                </c:pt>
                <c:pt idx="21">
                  <c:v>Alabama Trails Foundation</c:v>
                </c:pt>
                <c:pt idx="22">
                  <c:v>AALGA</c:v>
                </c:pt>
              </c:strCache>
            </c:strRef>
          </c:cat>
          <c:val>
            <c:numRef>
              <c:f>Charts!$B$91:$B$113</c:f>
              <c:numCache>
                <c:formatCode>0.0%</c:formatCode>
                <c:ptCount val="23"/>
                <c:pt idx="0">
                  <c:v>0.11942489671131583</c:v>
                </c:pt>
                <c:pt idx="1">
                  <c:v>2.0292762593283553E-2</c:v>
                </c:pt>
                <c:pt idx="2">
                  <c:v>1.2172313041133571E-2</c:v>
                </c:pt>
                <c:pt idx="3">
                  <c:v>3.7117230830036499E-2</c:v>
                </c:pt>
                <c:pt idx="4">
                  <c:v>9.7818291794567296E-3</c:v>
                </c:pt>
                <c:pt idx="5">
                  <c:v>5.4259070795066512E-2</c:v>
                </c:pt>
                <c:pt idx="6">
                  <c:v>9.4086430186305067E-2</c:v>
                </c:pt>
                <c:pt idx="7">
                  <c:v>0.14517694659043598</c:v>
                </c:pt>
                <c:pt idx="8">
                  <c:v>0.15196436344758305</c:v>
                </c:pt>
                <c:pt idx="9">
                  <c:v>8.1412959455972773E-3</c:v>
                </c:pt>
                <c:pt idx="10">
                  <c:v>1.0553080794971045E-2</c:v>
                </c:pt>
                <c:pt idx="11">
                  <c:v>5.8049867300691428E-2</c:v>
                </c:pt>
                <c:pt idx="12">
                  <c:v>5.1089120150364195E-2</c:v>
                </c:pt>
                <c:pt idx="13">
                  <c:v>8.6697617607915962E-3</c:v>
                </c:pt>
                <c:pt idx="14">
                  <c:v>9.7413053492040411E-3</c:v>
                </c:pt>
                <c:pt idx="15">
                  <c:v>6.4942035661360274E-3</c:v>
                </c:pt>
                <c:pt idx="16">
                  <c:v>2.4353263373010103E-3</c:v>
                </c:pt>
                <c:pt idx="17">
                  <c:v>8.1177544576700351E-3</c:v>
                </c:pt>
                <c:pt idx="18">
                  <c:v>1.9482610698408082E-3</c:v>
                </c:pt>
                <c:pt idx="19">
                  <c:v>6.4942035661360274E-3</c:v>
                </c:pt>
                <c:pt idx="20">
                  <c:v>1.0715435884124446E-2</c:v>
                </c:pt>
                <c:pt idx="21">
                  <c:v>3.084746693914613E-3</c:v>
                </c:pt>
                <c:pt idx="22">
                  <c:v>0.17018979374864068</c:v>
                </c:pt>
              </c:numCache>
            </c:numRef>
          </c:val>
          <c:extLst>
            <c:ext xmlns:c16="http://schemas.microsoft.com/office/drawing/2014/chart" uri="{C3380CC4-5D6E-409C-BE32-E72D297353CC}">
              <c16:uniqueId val="{0000002E-FA34-4784-BF50-24DB405AE06D}"/>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r>
              <a:rPr lang="en-US" sz="3200" b="1" dirty="0" smtClean="0"/>
              <a:t>Restricted/Earmarked and Unrestricted</a:t>
            </a:r>
            <a:r>
              <a:rPr lang="en-US" sz="3200" b="1" baseline="0" dirty="0" smtClean="0"/>
              <a:t> Funds</a:t>
            </a:r>
            <a:endParaRPr lang="en-US" sz="3200" b="1" dirty="0"/>
          </a:p>
        </c:rich>
      </c:tx>
      <c:layout/>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Charts!$A$131</c:f>
              <c:strCache>
                <c:ptCount val="1"/>
                <c:pt idx="0">
                  <c:v>Restricted/Earmarked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Charts!$B$130:$F$130</c:f>
              <c:strCache>
                <c:ptCount val="5"/>
                <c:pt idx="0">
                  <c:v>2017-18</c:v>
                </c:pt>
                <c:pt idx="1">
                  <c:v>2016-17</c:v>
                </c:pt>
                <c:pt idx="2">
                  <c:v>2015-16</c:v>
                </c:pt>
                <c:pt idx="3">
                  <c:v>2014-15</c:v>
                </c:pt>
                <c:pt idx="4">
                  <c:v>2013-14</c:v>
                </c:pt>
              </c:strCache>
            </c:strRef>
          </c:cat>
          <c:val>
            <c:numRef>
              <c:f>Charts!$B$131:$F$131</c:f>
              <c:numCache>
                <c:formatCode>0.0%</c:formatCode>
                <c:ptCount val="5"/>
                <c:pt idx="0">
                  <c:v>0.89437528586672321</c:v>
                </c:pt>
                <c:pt idx="1">
                  <c:v>0.87546923586029302</c:v>
                </c:pt>
                <c:pt idx="2">
                  <c:v>0.86023641754065849</c:v>
                </c:pt>
                <c:pt idx="3">
                  <c:v>0.85616304178425973</c:v>
                </c:pt>
                <c:pt idx="4">
                  <c:v>0.86496747096426407</c:v>
                </c:pt>
              </c:numCache>
            </c:numRef>
          </c:val>
          <c:extLst>
            <c:ext xmlns:c16="http://schemas.microsoft.com/office/drawing/2014/chart" uri="{C3380CC4-5D6E-409C-BE32-E72D297353CC}">
              <c16:uniqueId val="{00000000-5356-49B0-8DCE-DA45CA0A8FD4}"/>
            </c:ext>
          </c:extLst>
        </c:ser>
        <c:ser>
          <c:idx val="1"/>
          <c:order val="1"/>
          <c:tx>
            <c:strRef>
              <c:f>Charts!$A$132</c:f>
              <c:strCache>
                <c:ptCount val="1"/>
                <c:pt idx="0">
                  <c:v>Unrestricted</c:v>
                </c:pt>
              </c:strCache>
            </c:strRef>
          </c:tx>
          <c:spPr>
            <a:solidFill>
              <a:srgbClr val="92D050"/>
            </a:solidFill>
            <a:ln>
              <a:noFill/>
            </a:ln>
            <a:effectLst/>
          </c:spPr>
          <c:invertIfNegative val="0"/>
          <c:cat>
            <c:strRef>
              <c:f>Charts!$B$130:$F$130</c:f>
              <c:strCache>
                <c:ptCount val="5"/>
                <c:pt idx="0">
                  <c:v>2017-18</c:v>
                </c:pt>
                <c:pt idx="1">
                  <c:v>2016-17</c:v>
                </c:pt>
                <c:pt idx="2">
                  <c:v>2015-16</c:v>
                </c:pt>
                <c:pt idx="3">
                  <c:v>2014-15</c:v>
                </c:pt>
                <c:pt idx="4">
                  <c:v>2013-14</c:v>
                </c:pt>
              </c:strCache>
            </c:strRef>
          </c:cat>
          <c:val>
            <c:numRef>
              <c:f>Charts!$B$132:$F$132</c:f>
              <c:numCache>
                <c:formatCode>0.0%</c:formatCode>
                <c:ptCount val="5"/>
                <c:pt idx="0">
                  <c:v>0.10562471413327677</c:v>
                </c:pt>
                <c:pt idx="1">
                  <c:v>0.12453076413970694</c:v>
                </c:pt>
                <c:pt idx="2">
                  <c:v>0.13976358245934153</c:v>
                </c:pt>
                <c:pt idx="3">
                  <c:v>0.14383695821574033</c:v>
                </c:pt>
                <c:pt idx="4">
                  <c:v>0.13503252903573593</c:v>
                </c:pt>
              </c:numCache>
            </c:numRef>
          </c:val>
          <c:extLst>
            <c:ext xmlns:c16="http://schemas.microsoft.com/office/drawing/2014/chart" uri="{C3380CC4-5D6E-409C-BE32-E72D297353CC}">
              <c16:uniqueId val="{00000001-5356-49B0-8DCE-DA45CA0A8FD4}"/>
            </c:ext>
          </c:extLst>
        </c:ser>
        <c:dLbls>
          <c:showLegendKey val="0"/>
          <c:showVal val="0"/>
          <c:showCatName val="0"/>
          <c:showSerName val="0"/>
          <c:showPercent val="0"/>
          <c:showBubbleSize val="0"/>
        </c:dLbls>
        <c:gapWidth val="53"/>
        <c:overlap val="100"/>
        <c:axId val="21556319"/>
        <c:axId val="21558399"/>
      </c:barChart>
      <c:catAx>
        <c:axId val="215563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1558399"/>
        <c:crosses val="autoZero"/>
        <c:auto val="1"/>
        <c:lblAlgn val="ctr"/>
        <c:lblOffset val="100"/>
        <c:noMultiLvlLbl val="0"/>
      </c:catAx>
      <c:valAx>
        <c:axId val="2155839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155631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Fiscal Year 2017-18</a:t>
            </a:r>
          </a:p>
          <a:p>
            <a:pPr>
              <a:defRPr sz="2000" b="1"/>
            </a:pPr>
            <a:r>
              <a:rPr lang="en-US" sz="2000" b="1" dirty="0" smtClean="0"/>
              <a:t>Expenditure</a:t>
            </a:r>
            <a:r>
              <a:rPr lang="en-US" sz="2000" b="1" baseline="0" dirty="0" smtClean="0"/>
              <a:t> Categories</a:t>
            </a:r>
            <a:endParaRPr lang="en-US" sz="2000" b="1" baseline="0" dirty="0"/>
          </a:p>
          <a:p>
            <a:pPr>
              <a:defRPr sz="2000" b="1"/>
            </a:pPr>
            <a:r>
              <a:rPr lang="en-US" sz="2000" b="1" dirty="0" smtClean="0"/>
              <a:t>Restricted/Earmarked</a:t>
            </a:r>
            <a:r>
              <a:rPr lang="en-US" sz="2000" b="1" baseline="0" dirty="0" smtClean="0"/>
              <a:t> and Unrestricted</a:t>
            </a:r>
            <a:endParaRPr lang="en-US" sz="2000" b="1" dirty="0"/>
          </a:p>
        </c:rich>
      </c:tx>
      <c:layout>
        <c:manualLayout>
          <c:xMode val="edge"/>
          <c:yMode val="edge"/>
          <c:x val="0.28503286692820601"/>
          <c:y val="6.3841637585084904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explosion val="16"/>
            <c:spPr>
              <a:solidFill>
                <a:srgbClr val="FF0000"/>
              </a:solidFill>
              <a:ln w="19050">
                <a:solidFill>
                  <a:schemeClr val="lt1"/>
                </a:solidFill>
              </a:ln>
              <a:effectLst/>
            </c:spPr>
            <c:extLst>
              <c:ext xmlns:c16="http://schemas.microsoft.com/office/drawing/2014/chart" uri="{C3380CC4-5D6E-409C-BE32-E72D297353CC}">
                <c16:uniqueId val="{00000001-EDC3-4175-8851-2E7AA885E14E}"/>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EDC3-4175-8851-2E7AA885E14E}"/>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Charts!$A$10:$A$11</c:f>
              <c:strCache>
                <c:ptCount val="2"/>
                <c:pt idx="0">
                  <c:v>Administration</c:v>
                </c:pt>
                <c:pt idx="1">
                  <c:v>Grants &amp; Benefits</c:v>
                </c:pt>
              </c:strCache>
            </c:strRef>
          </c:cat>
          <c:val>
            <c:numRef>
              <c:f>Charts!$B$10:$B$11</c:f>
              <c:numCache>
                <c:formatCode>General</c:formatCode>
                <c:ptCount val="2"/>
                <c:pt idx="0">
                  <c:v>15.4</c:v>
                </c:pt>
                <c:pt idx="1">
                  <c:v>84.6</c:v>
                </c:pt>
              </c:numCache>
            </c:numRef>
          </c:val>
          <c:extLst>
            <c:ext xmlns:c16="http://schemas.microsoft.com/office/drawing/2014/chart" uri="{C3380CC4-5D6E-409C-BE32-E72D297353CC}">
              <c16:uniqueId val="{00000004-EDC3-4175-8851-2E7AA885E14E}"/>
            </c:ext>
          </c:extLst>
        </c:ser>
        <c:dLbls>
          <c:dLblPos val="outEnd"/>
          <c:showLegendKey val="0"/>
          <c:showVal val="1"/>
          <c:showCatName val="0"/>
          <c:showSerName val="0"/>
          <c:showPercent val="0"/>
          <c:showBubbleSize val="0"/>
          <c:showLeaderLines val="1"/>
        </c:dLbls>
        <c:firstSliceAng val="6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r>
              <a:rPr lang="en-US" sz="3200" b="1" dirty="0">
                <a:solidFill>
                  <a:srgbClr val="C00000"/>
                </a:solidFill>
              </a:rPr>
              <a:t>Administrative</a:t>
            </a:r>
            <a:r>
              <a:rPr lang="en-US" sz="3200" b="1" baseline="0" dirty="0"/>
              <a:t> </a:t>
            </a:r>
            <a:r>
              <a:rPr lang="en-US" sz="3200" b="1" baseline="0" dirty="0">
                <a:solidFill>
                  <a:srgbClr val="C00000"/>
                </a:solidFill>
              </a:rPr>
              <a:t>Costs</a:t>
            </a:r>
            <a:r>
              <a:rPr lang="en-US" sz="3200" b="1" baseline="0" dirty="0"/>
              <a:t> by Fund</a:t>
            </a:r>
          </a:p>
          <a:p>
            <a:pPr>
              <a:defRPr sz="3200" b="1"/>
            </a:pPr>
            <a:r>
              <a:rPr lang="en-US" sz="3200" b="1" dirty="0" smtClean="0"/>
              <a:t>Restricted/Earmarked and Unrestricted</a:t>
            </a:r>
          </a:p>
          <a:p>
            <a:pPr>
              <a:defRPr sz="3200" b="1"/>
            </a:pPr>
            <a:endParaRPr lang="en-US" sz="3200" b="1" dirty="0"/>
          </a:p>
        </c:rich>
      </c:tx>
      <c:layout>
        <c:manualLayout>
          <c:xMode val="edge"/>
          <c:yMode val="edge"/>
          <c:x val="6.0560521012828654E-2"/>
          <c:y val="6.9945959779959266E-2"/>
        </c:manualLayout>
      </c:layout>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0694433491809869"/>
          <c:y val="0.208503570709762"/>
          <c:w val="0.37938988209437424"/>
          <c:h val="0.67788038646347093"/>
        </c:manualLayout>
      </c:layout>
      <c:pieChart>
        <c:varyColors val="1"/>
        <c:ser>
          <c:idx val="0"/>
          <c:order val="0"/>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2F9-4E06-920C-9F5B77B853B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2F9-4E06-920C-9F5B77B853B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2F9-4E06-920C-9F5B77B853B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2F9-4E06-920C-9F5B77B853B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2F9-4E06-920C-9F5B77B853B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2F9-4E06-920C-9F5B77B853B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2F9-4E06-920C-9F5B77B853B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2F9-4E06-920C-9F5B77B853B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02F9-4E06-920C-9F5B77B853B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02F9-4E06-920C-9F5B77B853B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02F9-4E06-920C-9F5B77B853BF}"/>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02F9-4E06-920C-9F5B77B853BF}"/>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02F9-4E06-920C-9F5B77B853BF}"/>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02F9-4E06-920C-9F5B77B853BF}"/>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02F9-4E06-920C-9F5B77B853BF}"/>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02F9-4E06-920C-9F5B77B853BF}"/>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02F9-4E06-920C-9F5B77B853BF}"/>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02F9-4E06-920C-9F5B77B853BF}"/>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02F9-4E06-920C-9F5B77B853BF}"/>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02F9-4E06-920C-9F5B77B853BF}"/>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02F9-4E06-920C-9F5B77B853BF}"/>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02F9-4E06-920C-9F5B77B853BF}"/>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02F9-4E06-920C-9F5B77B853BF}"/>
              </c:ext>
            </c:extLst>
          </c:dPt>
          <c:dLbls>
            <c:dLbl>
              <c:idx val="0"/>
              <c:layout>
                <c:manualLayout>
                  <c:x val="0.21724092290121183"/>
                  <c:y val="-3.3893972252712019E-2"/>
                </c:manualLayout>
              </c:layout>
              <c:tx>
                <c:rich>
                  <a:bodyPr/>
                  <a:lstStyle/>
                  <a:p>
                    <a:r>
                      <a:rPr lang="en-US" baseline="0" smtClean="0"/>
                      <a:t>Operations and Maintenance, </a:t>
                    </a:r>
                    <a:fld id="{915EE44D-3B2D-4C1B-B468-F055D179652A}" type="VALUE">
                      <a:rPr lang="en-US" baseline="0"/>
                      <a:pPr/>
                      <a:t>[VALUE]</a:t>
                    </a:fld>
                    <a:endParaRPr lang="en-US" baseline="0" smtClean="0"/>
                  </a:p>
                </c:rich>
              </c:tx>
              <c:dLblPos val="bestFit"/>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02F9-4E06-920C-9F5B77B853BF}"/>
                </c:ext>
              </c:extLst>
            </c:dLbl>
            <c:dLbl>
              <c:idx val="1"/>
              <c:layout>
                <c:manualLayout>
                  <c:x val="-2.0809064794374797E-2"/>
                  <c:y val="-0.22512863649180109"/>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2F9-4E06-920C-9F5B77B853BF}"/>
                </c:ext>
              </c:extLst>
            </c:dLbl>
            <c:dLbl>
              <c:idx val="2"/>
              <c:layout>
                <c:manualLayout>
                  <c:x val="1.4202465021989574E-2"/>
                  <c:y val="-0.18361900745127874"/>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2F9-4E06-920C-9F5B77B853BF}"/>
                </c:ext>
              </c:extLst>
            </c:dLbl>
            <c:dLbl>
              <c:idx val="3"/>
              <c:layout>
                <c:manualLayout>
                  <c:x val="2.6892760799576938E-2"/>
                  <c:y val="-0.13947904250035895"/>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2F9-4E06-920C-9F5B77B853BF}"/>
                </c:ext>
              </c:extLst>
            </c:dLbl>
            <c:dLbl>
              <c:idx val="4"/>
              <c:layout>
                <c:manualLayout>
                  <c:x val="-0.10677627886930705"/>
                  <c:y val="8.9849715129687747E-3"/>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02F9-4E06-920C-9F5B77B853BF}"/>
                </c:ext>
              </c:extLst>
            </c:dLbl>
            <c:dLbl>
              <c:idx val="5"/>
              <c:layout>
                <c:manualLayout>
                  <c:x val="5.2768227543211615E-2"/>
                  <c:y val="-0.19748505691650259"/>
                </c:manualLayout>
              </c:layout>
              <c:spPr>
                <a:solidFill>
                  <a:schemeClr val="bg1"/>
                </a:solid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2662559975791579"/>
                      <c:h val="4.6379872041219801E-2"/>
                    </c:manualLayout>
                  </c15:layout>
                </c:ext>
                <c:ext xmlns:c16="http://schemas.microsoft.com/office/drawing/2014/chart" uri="{C3380CC4-5D6E-409C-BE32-E72D297353CC}">
                  <c16:uniqueId val="{0000000B-02F9-4E06-920C-9F5B77B853BF}"/>
                </c:ext>
              </c:extLst>
            </c:dLbl>
            <c:dLbl>
              <c:idx val="6"/>
              <c:layout>
                <c:manualLayout>
                  <c:x val="5.7649087726531247E-2"/>
                  <c:y val="-0.30585626592801668"/>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0221851540457749"/>
                      <c:h val="4.1918201390023016E-2"/>
                    </c:manualLayout>
                  </c15:layout>
                </c:ext>
                <c:ext xmlns:c16="http://schemas.microsoft.com/office/drawing/2014/chart" uri="{C3380CC4-5D6E-409C-BE32-E72D297353CC}">
                  <c16:uniqueId val="{0000000D-02F9-4E06-920C-9F5B77B853BF}"/>
                </c:ext>
              </c:extLst>
            </c:dLbl>
            <c:dLbl>
              <c:idx val="7"/>
              <c:layout>
                <c:manualLayout>
                  <c:x val="8.0562546690074122E-2"/>
                  <c:y val="-0.25064252556590016"/>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02F9-4E06-920C-9F5B77B853BF}"/>
                </c:ext>
              </c:extLst>
            </c:dLbl>
            <c:dLbl>
              <c:idx val="8"/>
              <c:layout>
                <c:manualLayout>
                  <c:x val="9.6552019815410783E-2"/>
                  <c:y val="-0.14599857836562297"/>
                </c:manualLayout>
              </c:layout>
              <c:spPr>
                <a:solidFill>
                  <a:schemeClr val="bg1"/>
                </a:solid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8334331631614889"/>
                      <c:h val="3.8959092514624635E-2"/>
                    </c:manualLayout>
                  </c15:layout>
                </c:ext>
                <c:ext xmlns:c16="http://schemas.microsoft.com/office/drawing/2014/chart" uri="{C3380CC4-5D6E-409C-BE32-E72D297353CC}">
                  <c16:uniqueId val="{00000011-02F9-4E06-920C-9F5B77B853BF}"/>
                </c:ext>
              </c:extLst>
            </c:dLbl>
            <c:dLbl>
              <c:idx val="9"/>
              <c:layout>
                <c:manualLayout>
                  <c:x val="0.11382710836401122"/>
                  <c:y val="-0.28583411168740647"/>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02F9-4E06-920C-9F5B77B853BF}"/>
                </c:ext>
              </c:extLst>
            </c:dLbl>
            <c:dLbl>
              <c:idx val="10"/>
              <c:layout>
                <c:manualLayout>
                  <c:x val="0.11182785299565494"/>
                  <c:y val="-0.23425355868741024"/>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02F9-4E06-920C-9F5B77B853BF}"/>
                </c:ext>
              </c:extLst>
            </c:dLbl>
            <c:dLbl>
              <c:idx val="11"/>
              <c:layout>
                <c:manualLayout>
                  <c:x val="0.11272212552202941"/>
                  <c:y val="-0.13276855552773575"/>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02F9-4E06-920C-9F5B77B853BF}"/>
                </c:ext>
              </c:extLst>
            </c:dLbl>
            <c:dLbl>
              <c:idx val="12"/>
              <c:layout>
                <c:manualLayout>
                  <c:x val="0.12029431977001984"/>
                  <c:y val="-9.7004050167975475E-2"/>
                </c:manualLayout>
              </c:layout>
              <c:spPr>
                <a:solidFill>
                  <a:schemeClr val="bg1"/>
                </a:solid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2794461642206073"/>
                      <c:h val="3.7103897632975842E-2"/>
                    </c:manualLayout>
                  </c15:layout>
                </c:ext>
                <c:ext xmlns:c16="http://schemas.microsoft.com/office/drawing/2014/chart" uri="{C3380CC4-5D6E-409C-BE32-E72D297353CC}">
                  <c16:uniqueId val="{00000019-02F9-4E06-920C-9F5B77B853BF}"/>
                </c:ext>
              </c:extLst>
            </c:dLbl>
            <c:dLbl>
              <c:idx val="13"/>
              <c:layout>
                <c:manualLayout>
                  <c:x val="-0.60843110466461625"/>
                  <c:y val="-3.2302302691259638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02F9-4E06-920C-9F5B77B853BF}"/>
                </c:ext>
              </c:extLst>
            </c:dLbl>
            <c:dLbl>
              <c:idx val="14"/>
              <c:layout>
                <c:manualLayout>
                  <c:x val="-0.43803849634260567"/>
                  <c:y val="-4.2150831141914813E-2"/>
                </c:manualLayout>
              </c:layout>
              <c:spPr>
                <a:solidFill>
                  <a:schemeClr val="bg1"/>
                </a:solid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2354162662879865"/>
                      <c:h val="8.940184134665527E-2"/>
                    </c:manualLayout>
                  </c15:layout>
                </c:ext>
                <c:ext xmlns:c16="http://schemas.microsoft.com/office/drawing/2014/chart" uri="{C3380CC4-5D6E-409C-BE32-E72D297353CC}">
                  <c16:uniqueId val="{0000001D-02F9-4E06-920C-9F5B77B853BF}"/>
                </c:ext>
              </c:extLst>
            </c:dLbl>
            <c:dLbl>
              <c:idx val="15"/>
              <c:layout>
                <c:manualLayout>
                  <c:x val="-0.5762979061659439"/>
                  <c:y val="-0.13346768644927678"/>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02F9-4E06-920C-9F5B77B853BF}"/>
                </c:ext>
              </c:extLst>
            </c:dLbl>
            <c:dLbl>
              <c:idx val="16"/>
              <c:layout>
                <c:manualLayout>
                  <c:x val="-7.2280866880185344E-3"/>
                  <c:y val="2.4466368530519124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02F9-4E06-920C-9F5B77B853BF}"/>
                </c:ext>
              </c:extLst>
            </c:dLbl>
            <c:dLbl>
              <c:idx val="17"/>
              <c:layout>
                <c:manualLayout>
                  <c:x val="-7.1979009397297872E-2"/>
                  <c:y val="8.9442597202716703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02F9-4E06-920C-9F5B77B853BF}"/>
                </c:ext>
              </c:extLst>
            </c:dLbl>
            <c:dLbl>
              <c:idx val="18"/>
              <c:layout>
                <c:manualLayout>
                  <c:x val="-0.20510405857480893"/>
                  <c:y val="3.2931900324323126E-3"/>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02F9-4E06-920C-9F5B77B853BF}"/>
                </c:ext>
              </c:extLst>
            </c:dLbl>
            <c:dLbl>
              <c:idx val="19"/>
              <c:layout>
                <c:manualLayout>
                  <c:x val="-0.24572237702838806"/>
                  <c:y val="9.0504586713707785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7-02F9-4E06-920C-9F5B77B853BF}"/>
                </c:ext>
              </c:extLst>
            </c:dLbl>
            <c:dLbl>
              <c:idx val="20"/>
              <c:layout>
                <c:manualLayout>
                  <c:x val="-0.6009815478085172"/>
                  <c:y val="8.8530484065628773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9-02F9-4E06-920C-9F5B77B853BF}"/>
                </c:ext>
              </c:extLst>
            </c:dLbl>
            <c:dLbl>
              <c:idx val="21"/>
              <c:layout>
                <c:manualLayout>
                  <c:x val="-0.39862361961271014"/>
                  <c:y val="8.2958910208859746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02F9-4E06-920C-9F5B77B853BF}"/>
                </c:ext>
              </c:extLst>
            </c:dLbl>
            <c:dLbl>
              <c:idx val="22"/>
              <c:layout>
                <c:manualLayout>
                  <c:x val="-0.58410270432897526"/>
                  <c:y val="4.1768617172794023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D-02F9-4E06-920C-9F5B77B853BF}"/>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Charts!$A$64:$A$86</c:f>
              <c:strCache>
                <c:ptCount val="23"/>
                <c:pt idx="0">
                  <c:v>Operations and Maitenance</c:v>
                </c:pt>
                <c:pt idx="1">
                  <c:v>SREB</c:v>
                </c:pt>
                <c:pt idx="2">
                  <c:v>AGSC/STARS</c:v>
                </c:pt>
                <c:pt idx="3">
                  <c:v>EPSCoR</c:v>
                </c:pt>
                <c:pt idx="4">
                  <c:v>NAAL</c:v>
                </c:pt>
                <c:pt idx="5">
                  <c:v>NCLB</c:v>
                </c:pt>
                <c:pt idx="6">
                  <c:v>ASAP</c:v>
                </c:pt>
                <c:pt idx="7">
                  <c:v>ASGP</c:v>
                </c:pt>
                <c:pt idx="8">
                  <c:v>ANGEAP</c:v>
                </c:pt>
                <c:pt idx="9">
                  <c:v>POFSEAP</c:v>
                </c:pt>
                <c:pt idx="10">
                  <c:v>Math &amp; Science</c:v>
                </c:pt>
                <c:pt idx="11">
                  <c:v>RC&amp;D</c:v>
                </c:pt>
                <c:pt idx="12">
                  <c:v>S&amp;WCC</c:v>
                </c:pt>
                <c:pt idx="13">
                  <c:v>Black Belt Initiative</c:v>
                </c:pt>
                <c:pt idx="14">
                  <c:v>Black Belt Adventures</c:v>
                </c:pt>
                <c:pt idx="15">
                  <c:v>Black Belt Treasures</c:v>
                </c:pt>
                <c:pt idx="16">
                  <c:v>Civil Air Patrol</c:v>
                </c:pt>
                <c:pt idx="17">
                  <c:v>National Computer Forensics Inst.</c:v>
                </c:pt>
                <c:pt idx="18">
                  <c:v>Adaptive Sports</c:v>
                </c:pt>
                <c:pt idx="19">
                  <c:v>Motor Sports Hall of Fame</c:v>
                </c:pt>
                <c:pt idx="20">
                  <c:v>Humanities Foundation</c:v>
                </c:pt>
                <c:pt idx="21">
                  <c:v>Alabama Trails Foundation</c:v>
                </c:pt>
                <c:pt idx="22">
                  <c:v>AALGA</c:v>
                </c:pt>
              </c:strCache>
            </c:strRef>
          </c:cat>
          <c:val>
            <c:numRef>
              <c:f>Charts!$B$64:$B$86</c:f>
              <c:numCache>
                <c:formatCode>0.0%</c:formatCode>
                <c:ptCount val="23"/>
                <c:pt idx="0">
                  <c:v>0.77522887628982018</c:v>
                </c:pt>
                <c:pt idx="1">
                  <c:v>1.870363086724058E-2</c:v>
                </c:pt>
                <c:pt idx="2">
                  <c:v>2.369808100979161E-3</c:v>
                </c:pt>
                <c:pt idx="3">
                  <c:v>7.2611864511812783E-3</c:v>
                </c:pt>
                <c:pt idx="4">
                  <c:v>5.8086540678789933E-2</c:v>
                </c:pt>
                <c:pt idx="5">
                  <c:v>2.7085327846288552E-2</c:v>
                </c:pt>
                <c:pt idx="6">
                  <c:v>1.8322539250539494E-2</c:v>
                </c:pt>
                <c:pt idx="7">
                  <c:v>2.8381418748442858E-2</c:v>
                </c:pt>
                <c:pt idx="8">
                  <c:v>2.9593618907540177E-2</c:v>
                </c:pt>
                <c:pt idx="9">
                  <c:v>4.2156152289943272E-4</c:v>
                </c:pt>
                <c:pt idx="10">
                  <c:v>2.0551124241347343E-3</c:v>
                </c:pt>
                <c:pt idx="11">
                  <c:v>1.1304593798071187E-2</c:v>
                </c:pt>
                <c:pt idx="12">
                  <c:v>9.9490627211880622E-3</c:v>
                </c:pt>
                <c:pt idx="13">
                  <c:v>1.688353899212228E-3</c:v>
                </c:pt>
                <c:pt idx="14">
                  <c:v>1.8970268530474471E-3</c:v>
                </c:pt>
                <c:pt idx="15">
                  <c:v>1.2646845686982982E-3</c:v>
                </c:pt>
                <c:pt idx="16">
                  <c:v>4.7425671326186179E-4</c:v>
                </c:pt>
                <c:pt idx="17">
                  <c:v>1.5808557108728727E-3</c:v>
                </c:pt>
                <c:pt idx="18">
                  <c:v>3.7940537060948942E-4</c:v>
                </c:pt>
                <c:pt idx="19">
                  <c:v>1.2646845686982982E-3</c:v>
                </c:pt>
                <c:pt idx="20">
                  <c:v>2.0867295383521921E-3</c:v>
                </c:pt>
                <c:pt idx="21">
                  <c:v>6.0072517013169159E-4</c:v>
                </c:pt>
                <c:pt idx="22">
                  <c:v>0</c:v>
                </c:pt>
              </c:numCache>
            </c:numRef>
          </c:val>
          <c:extLst>
            <c:ext xmlns:c16="http://schemas.microsoft.com/office/drawing/2014/chart" uri="{C3380CC4-5D6E-409C-BE32-E72D297353CC}">
              <c16:uniqueId val="{0000002E-02F9-4E06-920C-9F5B77B853BF}"/>
            </c:ext>
          </c:extLst>
        </c:ser>
        <c:dLbls>
          <c:dLblPos val="bestFit"/>
          <c:showLegendKey val="0"/>
          <c:showVal val="1"/>
          <c:showCatName val="0"/>
          <c:showSerName val="0"/>
          <c:showPercent val="0"/>
          <c:showBubbleSize val="0"/>
          <c:showLeaderLines val="1"/>
        </c:dLbls>
        <c:firstSliceAng val="14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drawing1.xml><?xml version="1.0" encoding="utf-8"?>
<c:userShapes xmlns:c="http://schemas.openxmlformats.org/drawingml/2006/chart">
  <cdr:relSizeAnchor xmlns:cdr="http://schemas.openxmlformats.org/drawingml/2006/chartDrawing">
    <cdr:from>
      <cdr:x>0</cdr:x>
      <cdr:y>0.95382</cdr:y>
    </cdr:from>
    <cdr:to>
      <cdr:x>0.4628</cdr:x>
      <cdr:y>0.99074</cdr:y>
    </cdr:to>
    <cdr:sp macro="" textlink="">
      <cdr:nvSpPr>
        <cdr:cNvPr id="2" name="TextBox 1"/>
        <cdr:cNvSpPr txBox="1"/>
      </cdr:nvSpPr>
      <cdr:spPr>
        <a:xfrm xmlns:a="http://schemas.openxmlformats.org/drawingml/2006/main">
          <a:off x="0" y="6643818"/>
          <a:ext cx="2511712" cy="257165"/>
        </a:xfrm>
        <a:prstGeom xmlns:a="http://schemas.openxmlformats.org/drawingml/2006/main" prst="rect">
          <a:avLst/>
        </a:prstGeom>
      </cdr:spPr>
      <cdr:txBody>
        <a:bodyPr xmlns:a="http://schemas.openxmlformats.org/drawingml/2006/main" vertOverflow="clip" wrap="square" rtlCol="0" anchor="b"/>
        <a:lstStyle xmlns:a="http://schemas.openxmlformats.org/drawingml/2006/main"/>
        <a:p xmlns:a="http://schemas.openxmlformats.org/drawingml/2006/main">
          <a:pPr algn="l"/>
          <a:r>
            <a:rPr lang="en-US" sz="1100" dirty="0"/>
            <a:t>Source: U.S. DOE College Scorecard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24FDB-05F8-40EE-9F96-239C88E0269C}" type="datetimeFigureOut">
              <a:rPr lang="en-US" smtClean="0"/>
              <a:t>9/26/2017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3A0B-A9DE-4FAA-8069-629C10E184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501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http://www.providencejournal.com/article/20141119/NEWS/311199983 – source for tuition increase data</a:t>
            </a:r>
          </a:p>
          <a:p>
            <a:r>
              <a:rPr lang="en-US" dirty="0" smtClean="0"/>
              <a:t>SHEEO is the source for the other</a:t>
            </a:r>
            <a:r>
              <a:rPr lang="en-US" baseline="0" dirty="0" smtClean="0"/>
              <a:t> data and charts</a:t>
            </a:r>
            <a:endParaRPr lang="en-US" dirty="0"/>
          </a:p>
        </p:txBody>
      </p:sp>
      <p:sp>
        <p:nvSpPr>
          <p:cNvPr id="4" name="Slide Number Placeholder 3"/>
          <p:cNvSpPr>
            <a:spLocks noGrp="1"/>
          </p:cNvSpPr>
          <p:nvPr>
            <p:ph type="sldNum" sz="quarter" idx="10"/>
          </p:nvPr>
        </p:nvSpPr>
        <p:spPr/>
        <p:txBody>
          <a:bodyPr/>
          <a:lstStyle/>
          <a:p>
            <a:fld id="{E32670D5-8355-4468-A641-CDF88B088688}" type="slidenum">
              <a:rPr lang="en-US" smtClean="0"/>
              <a:t>16</a:t>
            </a:fld>
            <a:endParaRPr lang="en-US" dirty="0"/>
          </a:p>
        </p:txBody>
      </p:sp>
    </p:spTree>
    <p:extLst>
      <p:ext uri="{BB962C8B-B14F-4D97-AF65-F5344CB8AC3E}">
        <p14:creationId xmlns:p14="http://schemas.microsoft.com/office/powerpoint/2010/main" val="3131222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367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08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9355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2497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7958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p:spPr>
        <p:txBody>
          <a:bodyPr anchor="b"/>
          <a:lstStyle>
            <a:lvl1pPr algn="l">
              <a:defRPr sz="6000">
                <a:solidFill>
                  <a:schemeClr val="tx2"/>
                </a:solidFill>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solidFill>
                  <a:schemeClr val="accent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65E195-C89C-4871-8AE9-903FDB8B6D9D}" type="datetimeFigureOut">
              <a:rPr lang="en-US" smtClean="0"/>
              <a:t>9/26/2017</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2483261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65E195-C89C-4871-8AE9-903FDB8B6D9D}" type="datetimeFigureOut">
              <a:rPr lang="en-US" smtClean="0"/>
              <a:t>9/26/2017</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63179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65E195-C89C-4871-8AE9-903FDB8B6D9D}" type="datetimeFigureOut">
              <a:rPr lang="en-US" smtClean="0"/>
              <a:t>9/26/2017</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2446235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66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000" baseline="0">
                <a:solidFill>
                  <a:schemeClr val="tx1">
                    <a:lumMod val="8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lvl1pPr>
              <a:defRPr>
                <a:solidFill>
                  <a:schemeClr val="bg2">
                    <a:lumMod val="20000"/>
                    <a:lumOff val="80000"/>
                  </a:schemeClr>
                </a:solidFill>
              </a:defRPr>
            </a:lvl1pPr>
          </a:lstStyle>
          <a:p>
            <a:fld id="{1B0E2D4B-EDEF-486B-B3E1-337E6C0693AE}" type="datetime1">
              <a:rPr lang="en-US" smtClean="0">
                <a:solidFill>
                  <a:srgbClr val="46464A">
                    <a:lumMod val="20000"/>
                    <a:lumOff val="80000"/>
                  </a:srgbClr>
                </a:solidFill>
              </a:rPr>
              <a:pPr/>
              <a:t>9/26/2017</a:t>
            </a:fld>
            <a:endParaRPr lang="en-US" dirty="0">
              <a:solidFill>
                <a:srgbClr val="46464A">
                  <a:lumMod val="20000"/>
                  <a:lumOff val="80000"/>
                </a:srgbClr>
              </a:solidFill>
            </a:endParaRPr>
          </a:p>
        </p:txBody>
      </p:sp>
      <p:sp>
        <p:nvSpPr>
          <p:cNvPr id="9" name="Footer Placeholder 8"/>
          <p:cNvSpPr>
            <a:spLocks noGrp="1"/>
          </p:cNvSpPr>
          <p:nvPr>
            <p:ph type="ftr" sz="quarter" idx="11"/>
          </p:nvPr>
        </p:nvSpPr>
        <p:spPr/>
        <p:txBody>
          <a:bodyPr/>
          <a:lstStyle>
            <a:lvl1pPr>
              <a:defRPr>
                <a:solidFill>
                  <a:schemeClr val="bg2">
                    <a:lumMod val="20000"/>
                    <a:lumOff val="80000"/>
                  </a:schemeClr>
                </a:solidFill>
              </a:defRPr>
            </a:lvl1pPr>
          </a:lstStyle>
          <a:p>
            <a:endParaRPr lang="en-US">
              <a:solidFill>
                <a:srgbClr val="46464A">
                  <a:lumMod val="20000"/>
                  <a:lumOff val="80000"/>
                </a:srgbClr>
              </a:solidFill>
            </a:endParaRPr>
          </a:p>
        </p:txBody>
      </p:sp>
      <p:sp>
        <p:nvSpPr>
          <p:cNvPr id="10" name="Slide Number Placeholder 9"/>
          <p:cNvSpPr>
            <a:spLocks noGrp="1"/>
          </p:cNvSpPr>
          <p:nvPr>
            <p:ph type="sldNum" sz="quarter" idx="12"/>
          </p:nvPr>
        </p:nvSpPr>
        <p:spPr/>
        <p:txBody>
          <a:bodyPr/>
          <a:lstStyle>
            <a:lvl1pPr>
              <a:defRPr>
                <a:solidFill>
                  <a:schemeClr val="bg2">
                    <a:lumMod val="60000"/>
                    <a:lumOff val="40000"/>
                  </a:schemeClr>
                </a:solidFill>
              </a:defRPr>
            </a:lvl1p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140021269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94546B-DFA8-45F6-AA09-C2015BDB99CA}" type="datetime1">
              <a:rPr lang="en-US" smtClean="0">
                <a:solidFill>
                  <a:srgbClr val="46464A">
                    <a:lumMod val="20000"/>
                    <a:lumOff val="80000"/>
                  </a:srgbClr>
                </a:solidFill>
              </a:rPr>
              <a:pPr/>
              <a:t>9/26/2017</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058992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66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86A950-A9DA-478D-B8FA-CDA7A90FB3D5}" type="datetime1">
              <a:rPr lang="en-US" smtClean="0">
                <a:solidFill>
                  <a:srgbClr val="46464A">
                    <a:lumMod val="20000"/>
                    <a:lumOff val="80000"/>
                  </a:srgbClr>
                </a:solidFill>
              </a:rPr>
              <a:pPr/>
              <a:t>9/26/2017</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50940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2"/>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2"/>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EB1271-1664-451C-AEA2-D6EE12D57E07}" type="datetime1">
              <a:rPr lang="en-US" smtClean="0">
                <a:solidFill>
                  <a:srgbClr val="46464A">
                    <a:lumMod val="20000"/>
                    <a:lumOff val="80000"/>
                  </a:srgbClr>
                </a:solidFill>
              </a:rPr>
              <a:pPr/>
              <a:t>9/26/2017</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578596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7185"/>
            <a:ext cx="4480560" cy="731520"/>
          </a:xfrm>
        </p:spPr>
        <p:txBody>
          <a:bodyPr anchor="b">
            <a:normAutofit/>
          </a:bodyPr>
          <a:lstStyle>
            <a:lvl1pPr marL="0" indent="0">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6132576" y="1717185"/>
            <a:ext cx="4486656" cy="731520"/>
          </a:xfrm>
        </p:spPr>
        <p:txBody>
          <a:bodyPr anchor="b">
            <a:normAutofit/>
          </a:bodyPr>
          <a:lstStyle>
            <a:lvl1pPr marL="0" indent="0">
              <a:buFontTx/>
              <a:buNone/>
              <a:defRPr lang="en-US" sz="1800" b="0" kern="1200" spc="10" baseline="0" dirty="0">
                <a:solidFill>
                  <a:schemeClr val="tx2"/>
                </a:solidFill>
                <a:latin typeface="+mn-lt"/>
                <a:ea typeface="+mn-ea"/>
                <a:cs typeface="+mn-cs"/>
              </a:defRPr>
            </a:lvl1pPr>
          </a:lstStyle>
          <a:p>
            <a:pPr marL="0" lvl="0" indent="0" algn="l" defTabSz="914400" rtl="0" eaLnBrk="1" latinLnBrk="0" hangingPunct="1">
              <a:lnSpc>
                <a:spcPct val="95000"/>
              </a:lnSpc>
              <a:spcBef>
                <a:spcPts val="0"/>
              </a:spcBef>
              <a:spcAft>
                <a:spcPts val="200"/>
              </a:spcAft>
              <a:buClr>
                <a:schemeClr val="accent1"/>
              </a:buClr>
              <a:buSzPct val="80000"/>
              <a:buNone/>
            </a:pPr>
            <a:r>
              <a:rPr lang="en-US" smtClean="0"/>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CF2EDD1-2424-488E-A089-6A8B1D64AB56}" type="datetime1">
              <a:rPr lang="en-US" smtClean="0">
                <a:solidFill>
                  <a:srgbClr val="46464A">
                    <a:lumMod val="20000"/>
                    <a:lumOff val="80000"/>
                  </a:srgbClr>
                </a:solidFill>
              </a:rPr>
              <a:pPr/>
              <a:t>9/26/2017</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31450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C202A5E-963D-48CC-BB2B-D8849475C434}" type="datetime1">
              <a:rPr lang="en-US" smtClean="0">
                <a:solidFill>
                  <a:srgbClr val="46464A">
                    <a:lumMod val="20000"/>
                    <a:lumOff val="80000"/>
                  </a:srgbClr>
                </a:solidFill>
              </a:rPr>
              <a:pPr/>
              <a:t>9/26/2017</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715419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C273C-200B-42BE-8328-9C7D9A2E5DFD}" type="datetime1">
              <a:rPr lang="en-US" smtClean="0">
                <a:solidFill>
                  <a:srgbClr val="46464A">
                    <a:lumMod val="20000"/>
                    <a:lumOff val="80000"/>
                  </a:srgbClr>
                </a:solidFill>
              </a:rPr>
              <a:pPr/>
              <a:t>9/26/2017</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793754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200400" cy="1600197"/>
          </a:xfrm>
        </p:spPr>
        <p:txBody>
          <a:bodyPr anchor="b">
            <a:normAutofit/>
          </a:bodyPr>
          <a:lstStyle>
            <a:lvl1pPr>
              <a:defRPr sz="28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7"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6"/>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A1B1DFB-019A-42DF-A8E3-551E05FEE9D9}" type="datetime1">
              <a:rPr lang="en-US" smtClean="0">
                <a:solidFill>
                  <a:srgbClr val="46464A">
                    <a:lumMod val="20000"/>
                    <a:lumOff val="80000"/>
                  </a:srgbClr>
                </a:solidFill>
              </a:rPr>
              <a:pPr/>
              <a:t>9/26/2017</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9610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65E195-C89C-4871-8AE9-903FDB8B6D9D}" type="datetimeFigureOut">
              <a:rPr lang="en-US" smtClean="0"/>
              <a:t>9/26/2017</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1702466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2"/>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6108591"/>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68B0A1D-195E-44F8-9C5D-ECC0034FC8B5}" type="datetime1">
              <a:rPr lang="en-US" smtClean="0">
                <a:solidFill>
                  <a:srgbClr val="46464A">
                    <a:lumMod val="20000"/>
                    <a:lumOff val="80000"/>
                  </a:srgbClr>
                </a:solidFill>
              </a:rPr>
              <a:pPr/>
              <a:t>9/26/2017</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036096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D7BE94-71D2-479E-80DD-E624EB198CA2}" type="datetime1">
              <a:rPr lang="en-US" smtClean="0">
                <a:solidFill>
                  <a:srgbClr val="46464A">
                    <a:lumMod val="20000"/>
                    <a:lumOff val="80000"/>
                  </a:srgbClr>
                </a:solidFill>
              </a:rPr>
              <a:pPr/>
              <a:t>9/26/2017</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198050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1"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1" y="381000"/>
            <a:ext cx="7734300" cy="58975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A13562-961B-4D2C-BEDC-821FAD99CC47}" type="datetime1">
              <a:rPr lang="en-US" smtClean="0">
                <a:solidFill>
                  <a:srgbClr val="46464A">
                    <a:lumMod val="20000"/>
                    <a:lumOff val="80000"/>
                  </a:srgbClr>
                </a:solidFill>
              </a:rPr>
              <a:pPr/>
              <a:t>9/26/2017</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67736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bright="42000" contrast="-68000"/>
          </a:blip>
          <a:srcRect/>
          <a:stretch>
            <a:fillRect l="-30000" t="-20000" r="-2000" b="12000"/>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743653DA-8BF4-4869-96FE-9BCF43372D46}" type="datetime8">
              <a:rPr lang="en-US" smtClean="0"/>
              <a:pPr/>
              <a:t>9/26/2017 1:04 PM</a:t>
            </a:fld>
            <a:endParaRPr lang="en-US" dirty="0"/>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dirty="0">
              <a:solidFill>
                <a:srgbClr val="4F271C"/>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72AC53DF-4216-466D-99A7-94400E6C2A25}" type="slidenum">
              <a:rPr lang="en-US" smtClean="0">
                <a:solidFill>
                  <a:srgbClr val="4F271C"/>
                </a:solidFill>
              </a:rPr>
              <a:pPr/>
              <a:t>‹#›</a:t>
            </a:fld>
            <a:endParaRPr lang="en-US" dirty="0">
              <a:solidFill>
                <a:srgbClr val="4F271C"/>
              </a:solidFill>
            </a:endParaRPr>
          </a:p>
        </p:txBody>
      </p:sp>
    </p:spTree>
    <p:extLst>
      <p:ext uri="{BB962C8B-B14F-4D97-AF65-F5344CB8AC3E}">
        <p14:creationId xmlns:p14="http://schemas.microsoft.com/office/powerpoint/2010/main" val="3959432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7129108-AC8D-4212-9283-60D9E99BF07A}" type="datetime8">
              <a:rPr lang="en-US" smtClean="0">
                <a:solidFill>
                  <a:srgbClr val="4F271C"/>
                </a:solidFill>
              </a:rPr>
              <a:pPr/>
              <a:t>9/26/2017 1:04 PM</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
        <p:nvSpPr>
          <p:cNvPr id="8" name="Content Placeholder 7"/>
          <p:cNvSpPr>
            <a:spLocks noGrp="1"/>
          </p:cNvSpPr>
          <p:nvPr>
            <p:ph sz="quarter" idx="1"/>
          </p:nvPr>
        </p:nvSpPr>
        <p:spPr>
          <a:xfrm>
            <a:off x="816864" y="1600200"/>
            <a:ext cx="10871200" cy="4495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04929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en-US" smtClean="0"/>
              <a:t>Click to edit Master title style</a:t>
            </a:r>
            <a:endParaRPr lang="en-US" dirty="0"/>
          </a:p>
        </p:txBody>
      </p:sp>
      <p:sp>
        <p:nvSpPr>
          <p:cNvPr id="12" name="Date Placeholder 11"/>
          <p:cNvSpPr>
            <a:spLocks noGrp="1"/>
          </p:cNvSpPr>
          <p:nvPr>
            <p:ph type="dt" sz="half" idx="10"/>
          </p:nvPr>
        </p:nvSpPr>
        <p:spPr/>
        <p:txBody>
          <a:bodyPr/>
          <a:lstStyle/>
          <a:p>
            <a:fld id="{B6DED3D3-6235-4F4C-B439-DF277FB555A7}" type="datetime8">
              <a:rPr lang="en-US" smtClean="0">
                <a:solidFill>
                  <a:srgbClr val="4F271C"/>
                </a:solidFill>
              </a:rPr>
              <a:pPr/>
              <a:t>9/26/2017 1:04 PM</a:t>
            </a:fld>
            <a:endParaRPr lang="en-US">
              <a:solidFill>
                <a:srgbClr val="4F271C"/>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1AD93096-5B34-4342-9326-69289CEAE4C2}"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a:solidFill>
                <a:srgbClr val="4F271C"/>
              </a:solidFill>
            </a:endParaRPr>
          </a:p>
        </p:txBody>
      </p:sp>
    </p:spTree>
    <p:extLst>
      <p:ext uri="{BB962C8B-B14F-4D97-AF65-F5344CB8AC3E}">
        <p14:creationId xmlns:p14="http://schemas.microsoft.com/office/powerpoint/2010/main" val="2139381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812800" y="1589567"/>
            <a:ext cx="5181600" cy="4572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6459868" y="1589567"/>
            <a:ext cx="5181600" cy="4572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p>
            <a:fld id="{3B5F1E3E-4B2F-4895-B65E-28B2E64F39F6}" type="datetime8">
              <a:rPr lang="en-US" smtClean="0">
                <a:solidFill>
                  <a:srgbClr val="4F271C"/>
                </a:solidFill>
              </a:rPr>
              <a:pPr/>
              <a:t>9/26/2017 1:04 PM</a:t>
            </a:fld>
            <a:endParaRPr lang="en-US">
              <a:solidFill>
                <a:srgbClr val="4F271C"/>
              </a:solidFill>
            </a:endParaRPr>
          </a:p>
        </p:txBody>
      </p:sp>
      <p:sp>
        <p:nvSpPr>
          <p:cNvPr id="10" name="Slide Number Placeholder 9"/>
          <p:cNvSpPr>
            <a:spLocks noGrp="1"/>
          </p:cNvSpPr>
          <p:nvPr>
            <p:ph type="sldNum" sz="quarter" idx="16"/>
          </p:nvPr>
        </p:nvSpPr>
        <p:spPr/>
        <p:txBody>
          <a:bodyPr rtlCol="0"/>
          <a:lstStyle/>
          <a:p>
            <a:fld id="{1AD93096-5B34-4342-9326-69289CEAE4C2}"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F271C"/>
              </a:solidFill>
            </a:endParaRPr>
          </a:p>
        </p:txBody>
      </p:sp>
    </p:spTree>
    <p:extLst>
      <p:ext uri="{BB962C8B-B14F-4D97-AF65-F5344CB8AC3E}">
        <p14:creationId xmlns:p14="http://schemas.microsoft.com/office/powerpoint/2010/main" val="2252288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812800" y="2438400"/>
            <a:ext cx="5181600" cy="3581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6400800" y="2438400"/>
            <a:ext cx="5181600" cy="3581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p>
            <a:fld id="{63085435-8225-4333-BFFA-0096413F0D76}" type="datetime8">
              <a:rPr lang="en-US" smtClean="0">
                <a:solidFill>
                  <a:srgbClr val="4F271C"/>
                </a:solidFill>
              </a:rPr>
              <a:pPr/>
              <a:t>9/26/2017 1:04 PM</a:t>
            </a:fld>
            <a:endParaRPr lang="en-US">
              <a:solidFill>
                <a:srgbClr val="4F271C"/>
              </a:solidFill>
            </a:endParaRPr>
          </a:p>
        </p:txBody>
      </p:sp>
      <p:sp>
        <p:nvSpPr>
          <p:cNvPr id="12" name="Slide Number Placeholder 11"/>
          <p:cNvSpPr>
            <a:spLocks noGrp="1"/>
          </p:cNvSpPr>
          <p:nvPr>
            <p:ph type="sldNum" sz="quarter" idx="16"/>
          </p:nvPr>
        </p:nvSpPr>
        <p:spPr/>
        <p:txBody>
          <a:bodyPr rtlCol="0"/>
          <a:lstStyle/>
          <a:p>
            <a:fld id="{1AD93096-5B34-4342-9326-69289CEAE4C2}"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F271C"/>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Edit Master text styles</a:t>
            </a:r>
          </a:p>
        </p:txBody>
      </p:sp>
    </p:spTree>
    <p:extLst>
      <p:ext uri="{BB962C8B-B14F-4D97-AF65-F5344CB8AC3E}">
        <p14:creationId xmlns:p14="http://schemas.microsoft.com/office/powerpoint/2010/main" val="1818042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83C494-2A87-468C-A21B-CB14FB9ABB00}" type="datetime8">
              <a:rPr lang="en-US" smtClean="0">
                <a:solidFill>
                  <a:srgbClr val="4F271C"/>
                </a:solidFill>
              </a:rPr>
              <a:pPr/>
              <a:t>9/26/2017 1:04 PM</a:t>
            </a:fld>
            <a:endParaRPr lang="en-US">
              <a:solidFill>
                <a:srgbClr val="4F271C"/>
              </a:solidFill>
            </a:endParaRPr>
          </a:p>
        </p:txBody>
      </p:sp>
      <p:sp>
        <p:nvSpPr>
          <p:cNvPr id="4" name="Footer Placeholder 3"/>
          <p:cNvSpPr>
            <a:spLocks noGrp="1"/>
          </p:cNvSpPr>
          <p:nvPr>
            <p:ph type="ftr" sz="quarter" idx="11"/>
          </p:nvPr>
        </p:nvSpPr>
        <p:spPr/>
        <p:txBody>
          <a:bodyPr/>
          <a:lstStyle/>
          <a:p>
            <a:endParaRPr lang="en-US">
              <a:solidFill>
                <a:srgbClr val="4F271C"/>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1646678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8">
              <a:rPr lang="en-US" smtClean="0">
                <a:solidFill>
                  <a:srgbClr val="4F271C"/>
                </a:solidFill>
              </a:rPr>
              <a:pPr/>
              <a:t>9/26/2017 1:04 PM</a:t>
            </a:fld>
            <a:endParaRPr lang="en-US">
              <a:solidFill>
                <a:srgbClr val="4F271C"/>
              </a:solidFill>
            </a:endParaRPr>
          </a:p>
        </p:txBody>
      </p:sp>
      <p:sp>
        <p:nvSpPr>
          <p:cNvPr id="3" name="Footer Placeholder 2"/>
          <p:cNvSpPr>
            <a:spLocks noGrp="1"/>
          </p:cNvSpPr>
          <p:nvPr>
            <p:ph type="ftr" sz="quarter" idx="11"/>
          </p:nvPr>
        </p:nvSpPr>
        <p:spPr/>
        <p:txBody>
          <a:bodyPr/>
          <a:lstStyle/>
          <a:p>
            <a:endParaRPr lang="en-US" dirty="0">
              <a:solidFill>
                <a:srgbClr val="4F271C"/>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1AD93096-5B34-4342-9326-69289CEAE4C2}" type="slidenum">
              <a:rPr lang="en-US" smtClean="0">
                <a:solidFill>
                  <a:srgbClr val="4F271C"/>
                </a:solidFill>
              </a:rPr>
              <a:pPr/>
              <a:t>‹#›</a:t>
            </a:fld>
            <a:endParaRPr lang="en-US" dirty="0">
              <a:solidFill>
                <a:srgbClr val="4F271C"/>
              </a:solidFill>
            </a:endParaRPr>
          </a:p>
        </p:txBody>
      </p:sp>
    </p:spTree>
    <p:extLst>
      <p:ext uri="{BB962C8B-B14F-4D97-AF65-F5344CB8AC3E}">
        <p14:creationId xmlns:p14="http://schemas.microsoft.com/office/powerpoint/2010/main" val="1498818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62262"/>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p>
            <a:fld id="{4665E195-C89C-4871-8AE9-903FDB8B6D9D}" type="datetimeFigureOut">
              <a:rPr lang="en-US" smtClean="0"/>
              <a:t>9/26/2017</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1233611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4BECC0C8-36B8-442A-833D-B6AACE86BB77}" type="datetime8">
              <a:rPr lang="en-US" smtClean="0">
                <a:solidFill>
                  <a:srgbClr val="4F271C"/>
                </a:solidFill>
              </a:rPr>
              <a:pPr/>
              <a:t>9/26/2017 1:04 PM</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
        <p:nvSpPr>
          <p:cNvPr id="9" name="Content Placeholder 8"/>
          <p:cNvSpPr>
            <a:spLocks noGrp="1"/>
          </p:cNvSpPr>
          <p:nvPr>
            <p:ph sz="quarter" idx="1"/>
          </p:nvPr>
        </p:nvSpPr>
        <p:spPr>
          <a:xfrm>
            <a:off x="3149600" y="1752600"/>
            <a:ext cx="8534400" cy="4419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pencil.png"/>
          <p:cNvPicPr>
            <a:picLocks noChangeAspect="1"/>
          </p:cNvPicPr>
          <p:nvPr userDrawn="1"/>
        </p:nvPicPr>
        <p:blipFill>
          <a:blip r:embed="rId2"/>
          <a:stretch>
            <a:fillRect/>
          </a:stretch>
        </p:blipFill>
        <p:spPr>
          <a:xfrm>
            <a:off x="816865" y="1755649"/>
            <a:ext cx="2153743" cy="2145615"/>
          </a:xfrm>
          <a:prstGeom prst="rect">
            <a:avLst/>
          </a:prstGeom>
          <a:ln w="50800" cap="sq" cmpd="dbl">
            <a:solidFill>
              <a:schemeClr val="accent2"/>
            </a:solidFill>
            <a:miter lim="800000"/>
          </a:ln>
        </p:spPr>
      </p:pic>
    </p:spTree>
    <p:extLst>
      <p:ext uri="{BB962C8B-B14F-4D97-AF65-F5344CB8AC3E}">
        <p14:creationId xmlns:p14="http://schemas.microsoft.com/office/powerpoint/2010/main" val="34100793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lang="en-US" smtClean="0"/>
              <a:t>Click to edit Master title style</a:t>
            </a:r>
            <a:endParaRPr lang="en-US" dirty="0"/>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2" name="Date Placeholder 11"/>
          <p:cNvSpPr>
            <a:spLocks noGrp="1"/>
          </p:cNvSpPr>
          <p:nvPr>
            <p:ph type="dt" sz="half" idx="10"/>
          </p:nvPr>
        </p:nvSpPr>
        <p:spPr>
          <a:xfrm>
            <a:off x="8331200" y="6248401"/>
            <a:ext cx="3556000" cy="365125"/>
          </a:xfrm>
        </p:spPr>
        <p:txBody>
          <a:bodyPr rtlCol="0"/>
          <a:lstStyle/>
          <a:p>
            <a:fld id="{51E20EC5-AC53-4169-941E-EDF10CD23748}" type="datetime8">
              <a:rPr lang="en-US" smtClean="0">
                <a:solidFill>
                  <a:srgbClr val="4F271C"/>
                </a:solidFill>
              </a:rPr>
              <a:pPr/>
              <a:t>9/26/2017 1:04 PM</a:t>
            </a:fld>
            <a:endParaRPr lang="en-US">
              <a:solidFill>
                <a:srgbClr val="4F271C"/>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1AD93096-5B34-4342-9326-69289CEAE4C2}" type="slidenum">
              <a:rPr lang="en-US" smtClean="0"/>
              <a:pPr/>
              <a:t>‹#›</a:t>
            </a:fld>
            <a:endParaRPr lang="en-US" dirty="0"/>
          </a:p>
        </p:txBody>
      </p:sp>
      <p:sp>
        <p:nvSpPr>
          <p:cNvPr id="14" name="Footer Placeholder 13"/>
          <p:cNvSpPr>
            <a:spLocks noGrp="1"/>
          </p:cNvSpPr>
          <p:nvPr>
            <p:ph type="ftr" sz="quarter" idx="12"/>
          </p:nvPr>
        </p:nvSpPr>
        <p:spPr>
          <a:xfrm>
            <a:off x="2133600" y="6248207"/>
            <a:ext cx="6096000" cy="365125"/>
          </a:xfrm>
        </p:spPr>
        <p:txBody>
          <a:bodyPr rtlCol="0"/>
          <a:lstStyle/>
          <a:p>
            <a:endParaRPr lang="en-US" dirty="0">
              <a:solidFill>
                <a:srgbClr val="4F271C"/>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lang="en-US" smtClean="0"/>
              <a:t>Click icon to add picture</a:t>
            </a:r>
            <a:endParaRPr lang="en-US" dirty="0"/>
          </a:p>
        </p:txBody>
      </p:sp>
    </p:spTree>
    <p:extLst>
      <p:ext uri="{BB962C8B-B14F-4D97-AF65-F5344CB8AC3E}">
        <p14:creationId xmlns:p14="http://schemas.microsoft.com/office/powerpoint/2010/main" val="3334733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816DF-213E-421B-92D3-C068DBB023D6}" type="datetime8">
              <a:rPr lang="en-US" smtClean="0">
                <a:solidFill>
                  <a:srgbClr val="4F271C"/>
                </a:solidFill>
              </a:rPr>
              <a:pPr/>
              <a:t>9/26/2017 1:04 PM</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a:p>
        </p:txBody>
      </p:sp>
    </p:spTree>
    <p:extLst>
      <p:ext uri="{BB962C8B-B14F-4D97-AF65-F5344CB8AC3E}">
        <p14:creationId xmlns:p14="http://schemas.microsoft.com/office/powerpoint/2010/main" val="2991626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7416800" cy="551656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737600" y="6248403"/>
            <a:ext cx="2946400" cy="365125"/>
          </a:xfrm>
        </p:spPr>
        <p:txBody>
          <a:bodyPr/>
          <a:lstStyle/>
          <a:p>
            <a:fld id="{8D3816DF-213E-421B-92D3-C068DBB023D6}" type="datetime8">
              <a:rPr lang="en-US" smtClean="0">
                <a:solidFill>
                  <a:srgbClr val="4F271C"/>
                </a:solidFill>
              </a:rPr>
              <a:pPr/>
              <a:t>9/26/2017 1:04 PM</a:t>
            </a:fld>
            <a:endParaRPr lang="en-US" dirty="0">
              <a:solidFill>
                <a:srgbClr val="4F271C"/>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dirty="0">
              <a:solidFill>
                <a:srgbClr val="4F271C"/>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2924721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929E5AD-EDEA-4C67-B9F2-723CC8D10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6901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255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097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665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40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104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65E195-C89C-4871-8AE9-903FDB8B6D9D}" type="datetimeFigureOut">
              <a:rPr lang="en-US" smtClean="0"/>
              <a:t>9/26/2017</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1521872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307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16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607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833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117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1850" y="274638"/>
            <a:ext cx="10515600" cy="114300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1850"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1850" y="2193925"/>
            <a:ext cx="515620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89663"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9663" y="2193925"/>
            <a:ext cx="5157787"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65E195-C89C-4871-8AE9-903FDB8B6D9D}" type="datetimeFigureOut">
              <a:rPr lang="en-US" smtClean="0"/>
              <a:t>9/26/2017</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1100924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65E195-C89C-4871-8AE9-903FDB8B6D9D}" type="datetimeFigureOut">
              <a:rPr lang="en-US" smtClean="0"/>
              <a:t>9/26/2017</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918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65E195-C89C-4871-8AE9-903FDB8B6D9D}" type="datetimeFigureOut">
              <a:rPr lang="en-US" smtClean="0"/>
              <a:t>9/26/2017</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2497625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65E195-C89C-4871-8AE9-903FDB8B6D9D}" type="datetimeFigureOut">
              <a:rPr lang="en-US" smtClean="0"/>
              <a:t>9/26/2017</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943659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65E195-C89C-4871-8AE9-903FDB8B6D9D}" type="datetimeFigureOut">
              <a:rPr lang="en-US" smtClean="0"/>
              <a:t>9/26/2017</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062D6987-FB6D-4DB8-81B8-AD0F35E3BB5F}" type="slidenum">
              <a:rPr lang="en-US" smtClean="0"/>
              <a:t>‹#›</a:t>
            </a:fld>
            <a:endParaRPr lang="en-US"/>
          </a:p>
        </p:txBody>
      </p:sp>
    </p:spTree>
    <p:extLst>
      <p:ext uri="{BB962C8B-B14F-4D97-AF65-F5344CB8AC3E}">
        <p14:creationId xmlns:p14="http://schemas.microsoft.com/office/powerpoint/2010/main" val="2522290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fld id="{4665E195-C89C-4871-8AE9-903FDB8B6D9D}" type="datetimeFigureOut">
              <a:rPr lang="en-US" smtClean="0"/>
              <a:pPr/>
              <a:t>9/26/2017</a:t>
            </a:fld>
            <a:endParaRPr lang="en-US"/>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062D6987-FB6D-4DB8-81B8-AD0F35E3BB5F}" type="slidenum">
              <a:rPr lang="en-US" smtClean="0"/>
              <a:pPr/>
              <a:t>‹#›</a:t>
            </a:fld>
            <a:endParaRPr lang="en-US"/>
          </a:p>
        </p:txBody>
      </p:sp>
    </p:spTree>
    <p:extLst>
      <p:ext uri="{BB962C8B-B14F-4D97-AF65-F5344CB8AC3E}">
        <p14:creationId xmlns:p14="http://schemas.microsoft.com/office/powerpoint/2010/main" val="981562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24260" y="0"/>
            <a:ext cx="97536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2"/>
            <a:ext cx="8595360" cy="435133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59442" y="998538"/>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4C9DC2B6-94BE-48AD-AF72-38396C498236}" type="datetime1">
              <a:rPr lang="en-US" smtClean="0">
                <a:solidFill>
                  <a:srgbClr val="46464A">
                    <a:lumMod val="20000"/>
                    <a:lumOff val="80000"/>
                  </a:srgbClr>
                </a:solidFill>
              </a:rPr>
              <a:pPr/>
              <a:t>9/26/2017</a:t>
            </a:fld>
            <a:endParaRPr lang="en-US">
              <a:solidFill>
                <a:srgbClr val="46464A">
                  <a:lumMod val="20000"/>
                  <a:lumOff val="80000"/>
                </a:srgbClr>
              </a:solidFill>
            </a:endParaRPr>
          </a:p>
        </p:txBody>
      </p:sp>
      <p:sp>
        <p:nvSpPr>
          <p:cNvPr id="5" name="Footer Placeholder 4"/>
          <p:cNvSpPr>
            <a:spLocks noGrp="1"/>
          </p:cNvSpPr>
          <p:nvPr>
            <p:ph type="ftr" sz="quarter" idx="3"/>
          </p:nvPr>
        </p:nvSpPr>
        <p:spPr>
          <a:xfrm rot="16200000">
            <a:off x="9921240" y="4046538"/>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solidFill>
                <a:srgbClr val="46464A">
                  <a:lumMod val="20000"/>
                  <a:lumOff val="80000"/>
                </a:srgbClr>
              </a:solidFill>
            </a:endParaRPr>
          </a:p>
        </p:txBody>
      </p:sp>
      <p:sp>
        <p:nvSpPr>
          <p:cNvPr id="6" name="Slide Number Placeholder 5"/>
          <p:cNvSpPr>
            <a:spLocks noGrp="1"/>
          </p:cNvSpPr>
          <p:nvPr>
            <p:ph type="sldNum" sz="quarter" idx="4"/>
          </p:nvPr>
        </p:nvSpPr>
        <p:spPr>
          <a:xfrm>
            <a:off x="11254740" y="6172202"/>
            <a:ext cx="914400" cy="593725"/>
          </a:xfrm>
          <a:prstGeom prst="rect">
            <a:avLst/>
          </a:prstGeom>
        </p:spPr>
        <p:txBody>
          <a:bodyPr vert="horz" lIns="27432" tIns="45720" rIns="27432" bIns="45720" rtlCol="0" anchor="ctr">
            <a:normAutofit/>
          </a:bodyPr>
          <a:lstStyle>
            <a:lvl1pPr algn="ctr">
              <a:defRPr sz="3200">
                <a:solidFill>
                  <a:schemeClr val="tx2">
                    <a:lumMod val="60000"/>
                    <a:lumOff val="40000"/>
                  </a:schemeClr>
                </a:solidFill>
              </a:defRPr>
            </a:lvl1p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6008334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lang="en-US" smtClean="0"/>
              <a:t>Click to edit Master title style</a:t>
            </a:r>
            <a:endParaRPr lang="en-US" dirty="0"/>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a:defRPr sz="1400">
                <a:solidFill>
                  <a:schemeClr val="tx2"/>
                </a:solidFill>
              </a:defRPr>
            </a:lvl1pPr>
          </a:lstStyle>
          <a:p>
            <a:fld id="{8D3816DF-213E-421B-92D3-C068DBB023D6}" type="datetime8">
              <a:rPr lang="en-US" smtClean="0">
                <a:solidFill>
                  <a:srgbClr val="4F271C"/>
                </a:solidFill>
              </a:rPr>
              <a:pPr/>
              <a:t>9/26/2017 1:04 PM</a:t>
            </a:fld>
            <a:endParaRPr lang="en-US" dirty="0">
              <a:solidFill>
                <a:srgbClr val="4F271C"/>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a:defRPr sz="1400">
                <a:solidFill>
                  <a:schemeClr val="tx2"/>
                </a:solidFill>
              </a:defRPr>
            </a:lvl1pPr>
          </a:lstStyle>
          <a:p>
            <a:endParaRPr lang="en-US" dirty="0">
              <a:solidFill>
                <a:srgbClr val="4F271C"/>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a:defRPr sz="1400" b="1">
                <a:solidFill>
                  <a:srgbClr val="FFFFFF"/>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36322119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3AF50-45D8-4144-B114-A385979F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2056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google.com/url?sa=i&amp;rct=j&amp;q=&amp;esrc=s&amp;source=images&amp;cd=&amp;cad=rja&amp;uact=8&amp;ved=0ahUKEwijsJrcxO3VAhUCYiYKHSjhD-gQjRwIBw&amp;url=http://www.firstuccburl.org/committees.html&amp;psig=AFQjCNH4b1UJHXwrRGfWUKXqmpz9lh_6uA&amp;ust=1503583731345126"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3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google.com/url?sa=i&amp;rct=j&amp;q=&amp;esrc=s&amp;source=images&amp;cd=&amp;cad=rja&amp;uact=8&amp;ved=0ahUKEwi84uyDluvVAhXBNSYKHaASCc8QjRwIBw&amp;url=https://clipartion.com/free-clipart-23094/&amp;psig=AFQjCNEP0MFEnZIYxbbbKZl4yiNKSGxGhA&amp;ust=1503502575943431"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google.com/url?sa=i&amp;rct=j&amp;q=&amp;esrc=s&amp;source=images&amp;cd=&amp;cad=rja&amp;uact=8&amp;ved=0ahUKEwi_xfLRgevVAhUBUCYKHScRDJUQjRwIBw&amp;url=http://www.kincardineunitedchurch.org/minutes/archives&amp;psig=AFQjCNGfmrOoeQQcQ-9hiomA2wXlGteG8w&amp;ust=1503497070043857"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google.com/url?sa=i&amp;rct=j&amp;q=&amp;esrc=s&amp;source=images&amp;cd=&amp;cad=rja&amp;uact=8&amp;ved=0ahUKEwiUrbP8yuvVAhVHPCYKHX8qBZAQjRwIBw&amp;url=http://www.wcpss.net/caryhs&amp;psig=AFQjCNF-8YmFsBgKlkZiBvvxXRcNa_uRrA&amp;ust=1503516534260138"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1866900" y="285751"/>
            <a:ext cx="8610600" cy="629579"/>
          </a:xfrm>
        </p:spPr>
        <p:txBody>
          <a:bodyPr>
            <a:normAutofit/>
          </a:bodyPr>
          <a:lstStyle/>
          <a:p>
            <a:pPr algn="l">
              <a:defRPr/>
            </a:pPr>
            <a:r>
              <a:rPr lang="en-US" sz="2800" b="1" dirty="0"/>
              <a:t>Alabama Commission on Higher Education  </a:t>
            </a:r>
          </a:p>
        </p:txBody>
      </p:sp>
      <p:sp>
        <p:nvSpPr>
          <p:cNvPr id="553986" name="Rectangle 2"/>
          <p:cNvSpPr>
            <a:spLocks noGrp="1" noChangeArrowheads="1"/>
          </p:cNvSpPr>
          <p:nvPr>
            <p:ph type="subTitle" idx="1"/>
          </p:nvPr>
        </p:nvSpPr>
        <p:spPr>
          <a:xfrm>
            <a:off x="2324100" y="4914900"/>
            <a:ext cx="7162800" cy="1257300"/>
          </a:xfrm>
        </p:spPr>
        <p:txBody>
          <a:bodyPr>
            <a:noAutofit/>
          </a:bodyPr>
          <a:lstStyle/>
          <a:p>
            <a:pPr algn="ctr">
              <a:defRPr/>
            </a:pPr>
            <a:r>
              <a:rPr lang="en-US" sz="3200" b="1" dirty="0">
                <a:solidFill>
                  <a:schemeClr val="tx1"/>
                </a:solidFill>
              </a:rPr>
              <a:t>Commission Meeting</a:t>
            </a:r>
          </a:p>
          <a:p>
            <a:pPr algn="ctr">
              <a:defRPr/>
            </a:pPr>
            <a:r>
              <a:rPr lang="en-US" sz="2400" b="1" dirty="0">
                <a:solidFill>
                  <a:schemeClr val="tx1"/>
                </a:solidFill>
              </a:rPr>
              <a:t>September </a:t>
            </a:r>
            <a:r>
              <a:rPr lang="en-US" sz="2400" b="1" dirty="0" smtClean="0">
                <a:solidFill>
                  <a:schemeClr val="tx1"/>
                </a:solidFill>
              </a:rPr>
              <a:t>28</a:t>
            </a:r>
            <a:r>
              <a:rPr lang="en-US" sz="2400" b="1" dirty="0">
                <a:solidFill>
                  <a:schemeClr val="tx1"/>
                </a:solidFill>
              </a:rPr>
              <a:t>, 2017</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614" y="1626030"/>
            <a:ext cx="2645236" cy="2774520"/>
          </a:xfrm>
          <a:prstGeom prst="rect">
            <a:avLst/>
          </a:prstGeom>
        </p:spPr>
      </p:pic>
    </p:spTree>
    <p:extLst>
      <p:ext uri="{BB962C8B-B14F-4D97-AF65-F5344CB8AC3E}">
        <p14:creationId xmlns:p14="http://schemas.microsoft.com/office/powerpoint/2010/main" val="1050372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054" y="1642745"/>
            <a:ext cx="11323267" cy="4351338"/>
          </a:xfrm>
        </p:spPr>
        <p:txBody>
          <a:bodyPr>
            <a:noAutofit/>
          </a:bodyPr>
          <a:lstStyle/>
          <a:p>
            <a:pPr marL="0" indent="0">
              <a:buNone/>
            </a:pPr>
            <a:r>
              <a:rPr lang="en-US" sz="2400" dirty="0"/>
              <a:t>4. </a:t>
            </a:r>
            <a:r>
              <a:rPr lang="en-US" sz="2400" b="1" dirty="0"/>
              <a:t>Undocumented and DACA </a:t>
            </a:r>
            <a:r>
              <a:rPr lang="en-US" sz="2400" b="1" dirty="0" smtClean="0"/>
              <a:t>Students.  </a:t>
            </a:r>
            <a:r>
              <a:rPr lang="en-US" sz="2400" dirty="0"/>
              <a:t>Policies directed at undocumented immigrants, including college students, will be one of the most closely tracked issues this </a:t>
            </a:r>
            <a:r>
              <a:rPr lang="en-US" sz="2400" dirty="0" smtClean="0"/>
              <a:t>year.</a:t>
            </a:r>
          </a:p>
          <a:p>
            <a:pPr marL="0" indent="0">
              <a:buNone/>
            </a:pPr>
            <a:endParaRPr lang="en-US" sz="2400" dirty="0" smtClean="0"/>
          </a:p>
          <a:p>
            <a:pPr marL="0" indent="0">
              <a:buNone/>
            </a:pPr>
            <a:r>
              <a:rPr lang="en-US" sz="2400" dirty="0"/>
              <a:t>5. </a:t>
            </a:r>
            <a:r>
              <a:rPr lang="en-US" sz="2400" b="1" dirty="0"/>
              <a:t>Campus Sexual </a:t>
            </a:r>
            <a:r>
              <a:rPr lang="en-US" sz="2400" b="1" dirty="0" smtClean="0"/>
              <a:t>Assault. </a:t>
            </a:r>
            <a:r>
              <a:rPr lang="en-US" sz="2400" dirty="0" smtClean="0"/>
              <a:t>National attention on this issue </a:t>
            </a:r>
            <a:r>
              <a:rPr lang="en-US" sz="2400" dirty="0"/>
              <a:t>has translated into </a:t>
            </a:r>
            <a:r>
              <a:rPr lang="en-US" sz="2400" dirty="0" smtClean="0"/>
              <a:t>campus and state-level </a:t>
            </a:r>
            <a:r>
              <a:rPr lang="en-US" sz="2400" dirty="0"/>
              <a:t>policy changes</a:t>
            </a:r>
            <a:r>
              <a:rPr lang="en-US" sz="2400" dirty="0" smtClean="0"/>
              <a:t>. Recent federal guidelines that provide greater protection of students are being challenged by those arguing </a:t>
            </a:r>
            <a:r>
              <a:rPr lang="en-US" sz="2400" dirty="0"/>
              <a:t>that the current policies violate due process </a:t>
            </a:r>
            <a:r>
              <a:rPr lang="en-US" sz="2400" dirty="0" smtClean="0"/>
              <a:t>rights. Education Secretary </a:t>
            </a:r>
            <a:r>
              <a:rPr lang="en-US" sz="2400" dirty="0" err="1" smtClean="0"/>
              <a:t>DeVos</a:t>
            </a:r>
            <a:r>
              <a:rPr lang="en-US" sz="2400" dirty="0" smtClean="0"/>
              <a:t> recently revisited this issue and is proposing changes. </a:t>
            </a:r>
          </a:p>
          <a:p>
            <a:pPr marL="0" indent="0">
              <a:buNone/>
            </a:pPr>
            <a:endParaRPr lang="en-US" sz="2400" dirty="0" smtClean="0"/>
          </a:p>
          <a:p>
            <a:pPr marL="0" indent="0">
              <a:buNone/>
            </a:pPr>
            <a:r>
              <a:rPr lang="en-US" sz="2400" dirty="0" smtClean="0"/>
              <a:t>6</a:t>
            </a:r>
            <a:r>
              <a:rPr lang="en-US" sz="2400" dirty="0"/>
              <a:t>. </a:t>
            </a:r>
            <a:r>
              <a:rPr lang="en-US" sz="2400" b="1" dirty="0"/>
              <a:t>Guns on </a:t>
            </a:r>
            <a:r>
              <a:rPr lang="en-US" sz="2400" b="1" dirty="0" smtClean="0"/>
              <a:t>Campus.  </a:t>
            </a:r>
            <a:r>
              <a:rPr lang="en-US" sz="2400" dirty="0" smtClean="0"/>
              <a:t>Allowing students and campus staff to carry guns on </a:t>
            </a:r>
            <a:r>
              <a:rPr lang="en-US" sz="2400" dirty="0"/>
              <a:t>campus will continue to be one of the most contentious higher education policy </a:t>
            </a:r>
            <a:r>
              <a:rPr lang="en-US" sz="2400" dirty="0" smtClean="0"/>
              <a:t>issues. </a:t>
            </a:r>
            <a:r>
              <a:rPr lang="en-US" sz="2400" dirty="0" smtClean="0"/>
              <a:t>Alabama has a 21</a:t>
            </a:r>
            <a:r>
              <a:rPr lang="en-US" sz="2400" baseline="30000" dirty="0" smtClean="0"/>
              <a:t>st</a:t>
            </a:r>
            <a:r>
              <a:rPr lang="en-US" sz="2400" dirty="0" smtClean="0"/>
              <a:t> Century Taskforce on Guns. </a:t>
            </a:r>
            <a:endParaRPr lang="en-US" sz="2400" dirty="0"/>
          </a:p>
        </p:txBody>
      </p:sp>
      <p:grpSp>
        <p:nvGrpSpPr>
          <p:cNvPr id="5" name="Group 4"/>
          <p:cNvGrpSpPr/>
          <p:nvPr/>
        </p:nvGrpSpPr>
        <p:grpSpPr>
          <a:xfrm>
            <a:off x="390579" y="0"/>
            <a:ext cx="8337036" cy="1473003"/>
            <a:chOff x="390579" y="0"/>
            <a:chExt cx="8337036" cy="1473003"/>
          </a:xfrm>
        </p:grpSpPr>
        <p:pic>
          <p:nvPicPr>
            <p:cNvPr id="6" name="Picture 5"/>
            <p:cNvPicPr>
              <a:picLocks noChangeAspect="1"/>
            </p:cNvPicPr>
            <p:nvPr/>
          </p:nvPicPr>
          <p:blipFill rotWithShape="1">
            <a:blip r:embed="rId2"/>
            <a:srcRect t="42935" r="54506"/>
            <a:stretch/>
          </p:blipFill>
          <p:spPr>
            <a:xfrm>
              <a:off x="390579" y="0"/>
              <a:ext cx="5013628" cy="1473003"/>
            </a:xfrm>
            <a:prstGeom prst="rect">
              <a:avLst/>
            </a:prstGeom>
          </p:spPr>
        </p:pic>
        <p:pic>
          <p:nvPicPr>
            <p:cNvPr id="7" name="Picture 6"/>
            <p:cNvPicPr>
              <a:picLocks noChangeAspect="1"/>
            </p:cNvPicPr>
            <p:nvPr/>
          </p:nvPicPr>
          <p:blipFill>
            <a:blip r:embed="rId3"/>
            <a:stretch>
              <a:fillRect/>
            </a:stretch>
          </p:blipFill>
          <p:spPr>
            <a:xfrm>
              <a:off x="5715855" y="41096"/>
              <a:ext cx="3011760" cy="1431907"/>
            </a:xfrm>
            <a:prstGeom prst="rect">
              <a:avLst/>
            </a:prstGeom>
          </p:spPr>
        </p:pic>
      </p:grpSp>
    </p:spTree>
    <p:extLst>
      <p:ext uri="{BB962C8B-B14F-4D97-AF65-F5344CB8AC3E}">
        <p14:creationId xmlns:p14="http://schemas.microsoft.com/office/powerpoint/2010/main" val="25597312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054" y="1767873"/>
            <a:ext cx="10880505" cy="4351338"/>
          </a:xfrm>
        </p:spPr>
        <p:txBody>
          <a:bodyPr>
            <a:noAutofit/>
          </a:bodyPr>
          <a:lstStyle/>
          <a:p>
            <a:pPr marL="0" indent="0">
              <a:buNone/>
            </a:pPr>
            <a:r>
              <a:rPr lang="en-US" sz="2400" dirty="0"/>
              <a:t>7. </a:t>
            </a:r>
            <a:r>
              <a:rPr lang="en-US" sz="2400" b="1" dirty="0"/>
              <a:t>Institutional Productivity and Student </a:t>
            </a:r>
            <a:r>
              <a:rPr lang="en-US" sz="2400" b="1" dirty="0" smtClean="0"/>
              <a:t>Success. </a:t>
            </a:r>
            <a:r>
              <a:rPr lang="en-US" sz="2400" dirty="0"/>
              <a:t>With limited revenues in many state coffers this year, there will be renewed interest in state policies aimed at incentivizing improved institutional outcomes with existing resources. The most prominent of these policies is performance-based higher education funding (PBF), a policy that has expanded to states </a:t>
            </a:r>
            <a:r>
              <a:rPr lang="en-US" sz="2400" dirty="0" smtClean="0"/>
              <a:t>since </a:t>
            </a:r>
            <a:r>
              <a:rPr lang="en-US" sz="2400" dirty="0"/>
              <a:t>the beginning of the decade</a:t>
            </a:r>
            <a:r>
              <a:rPr lang="en-US" sz="2400" dirty="0" smtClean="0"/>
              <a:t>. 38 state have some form of performance-based funding.</a:t>
            </a:r>
          </a:p>
          <a:p>
            <a:pPr marL="0" indent="0">
              <a:buNone/>
            </a:pPr>
            <a:endParaRPr lang="en-US" sz="2400" dirty="0" smtClean="0"/>
          </a:p>
          <a:p>
            <a:pPr marL="0" indent="0">
              <a:buNone/>
            </a:pPr>
            <a:r>
              <a:rPr lang="en-US" sz="2400" dirty="0" smtClean="0"/>
              <a:t>8. </a:t>
            </a:r>
            <a:r>
              <a:rPr lang="en-US" sz="2400" b="1" dirty="0" smtClean="0"/>
              <a:t>Academic </a:t>
            </a:r>
            <a:r>
              <a:rPr lang="en-US" sz="2400" b="1" dirty="0"/>
              <a:t>Freedom, Civil Rights and Social </a:t>
            </a:r>
            <a:r>
              <a:rPr lang="en-US" sz="2400" b="1" dirty="0" smtClean="0"/>
              <a:t>Issues. </a:t>
            </a:r>
            <a:r>
              <a:rPr lang="en-US" sz="2400" dirty="0"/>
              <a:t>Higher education has often been accused of liberal and progressive biases and the dominance of conservative lawmakers in some states may lead to more conflicts and arguments over bias in the academy in </a:t>
            </a:r>
            <a:r>
              <a:rPr lang="en-US" sz="2400" dirty="0" smtClean="0"/>
              <a:t>2017. </a:t>
            </a:r>
            <a:endParaRPr lang="en-US" sz="2400" dirty="0"/>
          </a:p>
        </p:txBody>
      </p:sp>
      <p:grpSp>
        <p:nvGrpSpPr>
          <p:cNvPr id="5" name="Group 4"/>
          <p:cNvGrpSpPr/>
          <p:nvPr/>
        </p:nvGrpSpPr>
        <p:grpSpPr>
          <a:xfrm>
            <a:off x="390579" y="0"/>
            <a:ext cx="8337036" cy="1473003"/>
            <a:chOff x="390579" y="0"/>
            <a:chExt cx="8337036" cy="1473003"/>
          </a:xfrm>
        </p:grpSpPr>
        <p:pic>
          <p:nvPicPr>
            <p:cNvPr id="6" name="Picture 5"/>
            <p:cNvPicPr>
              <a:picLocks noChangeAspect="1"/>
            </p:cNvPicPr>
            <p:nvPr/>
          </p:nvPicPr>
          <p:blipFill rotWithShape="1">
            <a:blip r:embed="rId2"/>
            <a:srcRect t="42935" r="54506"/>
            <a:stretch/>
          </p:blipFill>
          <p:spPr>
            <a:xfrm>
              <a:off x="390579" y="0"/>
              <a:ext cx="5013628" cy="1473003"/>
            </a:xfrm>
            <a:prstGeom prst="rect">
              <a:avLst/>
            </a:prstGeom>
          </p:spPr>
        </p:pic>
        <p:pic>
          <p:nvPicPr>
            <p:cNvPr id="7" name="Picture 6"/>
            <p:cNvPicPr>
              <a:picLocks noChangeAspect="1"/>
            </p:cNvPicPr>
            <p:nvPr/>
          </p:nvPicPr>
          <p:blipFill>
            <a:blip r:embed="rId3"/>
            <a:stretch>
              <a:fillRect/>
            </a:stretch>
          </p:blipFill>
          <p:spPr>
            <a:xfrm>
              <a:off x="5715855" y="41096"/>
              <a:ext cx="3011760" cy="1431907"/>
            </a:xfrm>
            <a:prstGeom prst="rect">
              <a:avLst/>
            </a:prstGeom>
          </p:spPr>
        </p:pic>
      </p:grpSp>
    </p:spTree>
    <p:extLst>
      <p:ext uri="{BB962C8B-B14F-4D97-AF65-F5344CB8AC3E}">
        <p14:creationId xmlns:p14="http://schemas.microsoft.com/office/powerpoint/2010/main" val="3628387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dirty="0" smtClean="0"/>
              <a:t>9. </a:t>
            </a:r>
            <a:r>
              <a:rPr lang="en-US" sz="2400" b="1" dirty="0"/>
              <a:t>Dual Enrollment.  </a:t>
            </a:r>
            <a:r>
              <a:rPr lang="en-US" sz="2400" dirty="0"/>
              <a:t>With continued concerns over college affordability and college readiness, policies that allow students to take courses that count toward a high school diploma and a college credential remain popular with governors and state legislatures. </a:t>
            </a:r>
          </a:p>
          <a:p>
            <a:pPr marL="457200" indent="-457200">
              <a:buFont typeface="+mj-lt"/>
              <a:buAutoNum type="arabicPeriod"/>
            </a:pPr>
            <a:endParaRPr lang="en-US" sz="2400" dirty="0" smtClean="0"/>
          </a:p>
          <a:p>
            <a:pPr marL="0" indent="0">
              <a:buNone/>
            </a:pPr>
            <a:r>
              <a:rPr lang="en-US" sz="2400" dirty="0" smtClean="0"/>
              <a:t>10</a:t>
            </a:r>
            <a:r>
              <a:rPr lang="en-US" sz="2400" dirty="0"/>
              <a:t>. </a:t>
            </a:r>
            <a:r>
              <a:rPr lang="en-US" sz="2400" b="1" dirty="0"/>
              <a:t>Student Debt Management. </a:t>
            </a:r>
            <a:r>
              <a:rPr lang="en-US" sz="2400" dirty="0"/>
              <a:t>State policymakers have an increasing number of constituents who rely on debt as a mechanism for financing their postsecondary education, making student loan refinancing, loan forgiveness and related policies an emerging policy priority. </a:t>
            </a:r>
          </a:p>
          <a:p>
            <a:pPr marL="457200" indent="-457200">
              <a:buFont typeface="+mj-lt"/>
              <a:buAutoNum type="arabicPeriod"/>
            </a:pPr>
            <a:endParaRPr lang="en-US" sz="2400" dirty="0"/>
          </a:p>
        </p:txBody>
      </p:sp>
      <p:grpSp>
        <p:nvGrpSpPr>
          <p:cNvPr id="5" name="Group 4"/>
          <p:cNvGrpSpPr/>
          <p:nvPr/>
        </p:nvGrpSpPr>
        <p:grpSpPr>
          <a:xfrm>
            <a:off x="390579" y="0"/>
            <a:ext cx="8337036" cy="1473003"/>
            <a:chOff x="390579" y="0"/>
            <a:chExt cx="8337036" cy="1473003"/>
          </a:xfrm>
        </p:grpSpPr>
        <p:pic>
          <p:nvPicPr>
            <p:cNvPr id="6" name="Picture 5"/>
            <p:cNvPicPr>
              <a:picLocks noChangeAspect="1"/>
            </p:cNvPicPr>
            <p:nvPr/>
          </p:nvPicPr>
          <p:blipFill rotWithShape="1">
            <a:blip r:embed="rId2"/>
            <a:srcRect t="42935" r="54506"/>
            <a:stretch/>
          </p:blipFill>
          <p:spPr>
            <a:xfrm>
              <a:off x="390579" y="0"/>
              <a:ext cx="5013628" cy="1473003"/>
            </a:xfrm>
            <a:prstGeom prst="rect">
              <a:avLst/>
            </a:prstGeom>
          </p:spPr>
        </p:pic>
        <p:pic>
          <p:nvPicPr>
            <p:cNvPr id="7" name="Picture 6"/>
            <p:cNvPicPr>
              <a:picLocks noChangeAspect="1"/>
            </p:cNvPicPr>
            <p:nvPr/>
          </p:nvPicPr>
          <p:blipFill>
            <a:blip r:embed="rId3"/>
            <a:stretch>
              <a:fillRect/>
            </a:stretch>
          </p:blipFill>
          <p:spPr>
            <a:xfrm>
              <a:off x="5715855" y="41096"/>
              <a:ext cx="3011760" cy="1431907"/>
            </a:xfrm>
            <a:prstGeom prst="rect">
              <a:avLst/>
            </a:prstGeom>
          </p:spPr>
        </p:pic>
      </p:grpSp>
      <p:pic>
        <p:nvPicPr>
          <p:cNvPr id="2" name="Picture 1"/>
          <p:cNvPicPr>
            <a:picLocks noChangeAspect="1"/>
          </p:cNvPicPr>
          <p:nvPr/>
        </p:nvPicPr>
        <p:blipFill>
          <a:blip r:embed="rId4"/>
          <a:stretch>
            <a:fillRect/>
          </a:stretch>
        </p:blipFill>
        <p:spPr>
          <a:xfrm>
            <a:off x="5092905" y="5457524"/>
            <a:ext cx="2847937" cy="1193734"/>
          </a:xfrm>
          <a:prstGeom prst="rect">
            <a:avLst/>
          </a:prstGeom>
          <a:ln w="38100">
            <a:solidFill>
              <a:srgbClr val="FF0000"/>
            </a:solidFill>
          </a:ln>
        </p:spPr>
      </p:pic>
    </p:spTree>
    <p:extLst>
      <p:ext uri="{BB962C8B-B14F-4D97-AF65-F5344CB8AC3E}">
        <p14:creationId xmlns:p14="http://schemas.microsoft.com/office/powerpoint/2010/main" val="106526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054" y="1317625"/>
            <a:ext cx="11231183" cy="4351338"/>
          </a:xfrm>
        </p:spPr>
        <p:txBody>
          <a:bodyPr>
            <a:noAutofit/>
          </a:bodyPr>
          <a:lstStyle/>
          <a:p>
            <a:r>
              <a:rPr lang="en-US" sz="4000" b="1" dirty="0"/>
              <a:t>Honorable Mention </a:t>
            </a:r>
            <a:endParaRPr lang="en-US" sz="4000" b="1" dirty="0" smtClean="0"/>
          </a:p>
          <a:p>
            <a:r>
              <a:rPr lang="en-US" sz="2400" b="1" dirty="0" smtClean="0"/>
              <a:t>Consumer </a:t>
            </a:r>
            <a:r>
              <a:rPr lang="en-US" sz="2400" b="1" dirty="0" smtClean="0"/>
              <a:t>Protection for students of For-Profit </a:t>
            </a:r>
            <a:r>
              <a:rPr lang="en-US" sz="2400" b="1" dirty="0" smtClean="0"/>
              <a:t>Colleges. </a:t>
            </a:r>
            <a:r>
              <a:rPr lang="en-US" sz="2400" dirty="0"/>
              <a:t>Fraud and abuse among for-profit college providers will likely continue to be a topic of </a:t>
            </a:r>
            <a:r>
              <a:rPr lang="en-US" sz="2400" dirty="0" smtClean="0"/>
              <a:t>interest.   </a:t>
            </a:r>
          </a:p>
          <a:p>
            <a:r>
              <a:rPr lang="en-US" sz="2400" b="1" dirty="0"/>
              <a:t>Policies to Help Vulnerable and Needy </a:t>
            </a:r>
            <a:r>
              <a:rPr lang="en-US" sz="2400" b="1" dirty="0" smtClean="0"/>
              <a:t>Students. </a:t>
            </a:r>
            <a:r>
              <a:rPr lang="en-US" sz="2400" dirty="0" smtClean="0"/>
              <a:t>There is a renewed interest in helping with </a:t>
            </a:r>
            <a:r>
              <a:rPr lang="en-US" sz="2400" dirty="0"/>
              <a:t>basic needs, such as housing, food and childcare, as well </a:t>
            </a:r>
            <a:r>
              <a:rPr lang="en-US" sz="2400" dirty="0" smtClean="0"/>
              <a:t>improving </a:t>
            </a:r>
            <a:r>
              <a:rPr lang="en-US" sz="2400" dirty="0"/>
              <a:t>the success of </a:t>
            </a:r>
            <a:r>
              <a:rPr lang="en-US" sz="2400" dirty="0" smtClean="0"/>
              <a:t>students </a:t>
            </a:r>
            <a:r>
              <a:rPr lang="en-US" sz="2400" dirty="0"/>
              <a:t>transitioning </a:t>
            </a:r>
            <a:r>
              <a:rPr lang="en-US" sz="2400" dirty="0" smtClean="0"/>
              <a:t>from foster homes. </a:t>
            </a:r>
          </a:p>
          <a:p>
            <a:r>
              <a:rPr lang="en-US" sz="2400" b="1" dirty="0" smtClean="0"/>
              <a:t>College Access and Success for Veterans/Current Military Members &amp; Families. </a:t>
            </a:r>
            <a:r>
              <a:rPr lang="en-US" sz="2400" dirty="0" smtClean="0"/>
              <a:t> Many states are seeking to expand financial support for the  military, veterans, and their families in accessing </a:t>
            </a:r>
            <a:r>
              <a:rPr lang="en-US" sz="2400" dirty="0"/>
              <a:t>higher education. </a:t>
            </a:r>
            <a:endParaRPr lang="en-US" sz="2400" dirty="0" smtClean="0"/>
          </a:p>
          <a:p>
            <a:r>
              <a:rPr lang="en-US" sz="2400" b="1" dirty="0"/>
              <a:t>Free Speech on </a:t>
            </a:r>
            <a:r>
              <a:rPr lang="en-US" sz="2400" b="1" dirty="0" smtClean="0"/>
              <a:t>Campus. </a:t>
            </a:r>
            <a:r>
              <a:rPr lang="en-US" sz="2400" dirty="0" smtClean="0"/>
              <a:t>Growing state-level </a:t>
            </a:r>
            <a:r>
              <a:rPr lang="en-US" sz="2400" dirty="0"/>
              <a:t>efforts to eliminate free speech zones on </a:t>
            </a:r>
            <a:r>
              <a:rPr lang="en-US" sz="2400" dirty="0" smtClean="0"/>
              <a:t>campus and 1st </a:t>
            </a:r>
            <a:r>
              <a:rPr lang="en-US" sz="2400" dirty="0"/>
              <a:t>Amendment rights advocacy groups seeking to expand free speech to the entire campus. </a:t>
            </a:r>
          </a:p>
        </p:txBody>
      </p:sp>
      <p:grpSp>
        <p:nvGrpSpPr>
          <p:cNvPr id="5" name="Group 4"/>
          <p:cNvGrpSpPr/>
          <p:nvPr/>
        </p:nvGrpSpPr>
        <p:grpSpPr>
          <a:xfrm>
            <a:off x="390579" y="0"/>
            <a:ext cx="8337036" cy="1473003"/>
            <a:chOff x="390579" y="0"/>
            <a:chExt cx="8337036" cy="1473003"/>
          </a:xfrm>
        </p:grpSpPr>
        <p:pic>
          <p:nvPicPr>
            <p:cNvPr id="6" name="Picture 5"/>
            <p:cNvPicPr>
              <a:picLocks noChangeAspect="1"/>
            </p:cNvPicPr>
            <p:nvPr/>
          </p:nvPicPr>
          <p:blipFill rotWithShape="1">
            <a:blip r:embed="rId2"/>
            <a:srcRect t="42935" r="54506"/>
            <a:stretch/>
          </p:blipFill>
          <p:spPr>
            <a:xfrm>
              <a:off x="390579" y="0"/>
              <a:ext cx="5013628" cy="1473003"/>
            </a:xfrm>
            <a:prstGeom prst="rect">
              <a:avLst/>
            </a:prstGeom>
          </p:spPr>
        </p:pic>
        <p:pic>
          <p:nvPicPr>
            <p:cNvPr id="7" name="Picture 6"/>
            <p:cNvPicPr>
              <a:picLocks noChangeAspect="1"/>
            </p:cNvPicPr>
            <p:nvPr/>
          </p:nvPicPr>
          <p:blipFill>
            <a:blip r:embed="rId3"/>
            <a:stretch>
              <a:fillRect/>
            </a:stretch>
          </p:blipFill>
          <p:spPr>
            <a:xfrm>
              <a:off x="5715855" y="41096"/>
              <a:ext cx="3011760" cy="1431907"/>
            </a:xfrm>
            <a:prstGeom prst="rect">
              <a:avLst/>
            </a:prstGeom>
          </p:spPr>
        </p:pic>
      </p:grpSp>
    </p:spTree>
    <p:extLst>
      <p:ext uri="{BB962C8B-B14F-4D97-AF65-F5344CB8AC3E}">
        <p14:creationId xmlns:p14="http://schemas.microsoft.com/office/powerpoint/2010/main" val="1176391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802" y="618330"/>
            <a:ext cx="4552950" cy="8191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5695307" y="366867"/>
            <a:ext cx="3001110" cy="1322075"/>
          </a:xfrm>
          <a:prstGeom prst="rect">
            <a:avLst/>
          </a:prstGeom>
        </p:spPr>
      </p:pic>
      <p:pic>
        <p:nvPicPr>
          <p:cNvPr id="7" name="Picture 6"/>
          <p:cNvPicPr>
            <a:picLocks noChangeAspect="1"/>
          </p:cNvPicPr>
          <p:nvPr/>
        </p:nvPicPr>
        <p:blipFill rotWithShape="1">
          <a:blip r:embed="rId4"/>
          <a:srcRect b="16308"/>
          <a:stretch/>
        </p:blipFill>
        <p:spPr>
          <a:xfrm>
            <a:off x="2139579" y="2074228"/>
            <a:ext cx="6401106" cy="4187403"/>
          </a:xfrm>
          <a:prstGeom prst="rect">
            <a:avLst/>
          </a:prstGeom>
          <a:noFill/>
          <a:ln>
            <a:noFill/>
          </a:ln>
        </p:spPr>
      </p:pic>
    </p:spTree>
    <p:extLst>
      <p:ext uri="{BB962C8B-B14F-4D97-AF65-F5344CB8AC3E}">
        <p14:creationId xmlns:p14="http://schemas.microsoft.com/office/powerpoint/2010/main" val="872422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887686" y="250372"/>
            <a:ext cx="6955971" cy="7773429"/>
            <a:chOff x="1997744" y="1016839"/>
            <a:chExt cx="5130967" cy="586396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744" y="1016839"/>
              <a:ext cx="5130967" cy="5863961"/>
            </a:xfrm>
            <a:prstGeom prst="rect">
              <a:avLst/>
            </a:prstGeom>
          </p:spPr>
        </p:pic>
        <p:sp>
          <p:nvSpPr>
            <p:cNvPr id="8" name="Rectangle 7"/>
            <p:cNvSpPr/>
            <p:nvPr/>
          </p:nvSpPr>
          <p:spPr>
            <a:xfrm>
              <a:off x="3574916" y="4300841"/>
              <a:ext cx="350195" cy="648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9" name="Content Placeholder 3"/>
          <p:cNvSpPr>
            <a:spLocks noGrp="1"/>
          </p:cNvSpPr>
          <p:nvPr>
            <p:ph sz="half" idx="1"/>
          </p:nvPr>
        </p:nvSpPr>
        <p:spPr>
          <a:xfrm>
            <a:off x="631371" y="2118523"/>
            <a:ext cx="4114800" cy="3763169"/>
          </a:xfrm>
          <a:solidFill>
            <a:schemeClr val="bg1"/>
          </a:solidFill>
        </p:spPr>
        <p:txBody>
          <a:bodyPr>
            <a:normAutofit lnSpcReduction="10000"/>
          </a:bodyPr>
          <a:lstStyle/>
          <a:p>
            <a:r>
              <a:rPr lang="en-US" sz="2400" dirty="0" smtClean="0">
                <a:solidFill>
                  <a:schemeClr val="accent1">
                    <a:lumMod val="50000"/>
                  </a:schemeClr>
                </a:solidFill>
              </a:rPr>
              <a:t>From 2000 to 2012, the number of students at American colleges grew by 45%, while state appropriations fell by 37%</a:t>
            </a:r>
            <a:endParaRPr lang="en-US" dirty="0">
              <a:solidFill>
                <a:schemeClr val="accent1">
                  <a:lumMod val="50000"/>
                </a:schemeClr>
              </a:solidFill>
            </a:endParaRPr>
          </a:p>
          <a:p>
            <a:endParaRPr lang="en-US" sz="2400" dirty="0" smtClean="0">
              <a:solidFill>
                <a:schemeClr val="accent1">
                  <a:lumMod val="50000"/>
                </a:schemeClr>
              </a:solidFill>
            </a:endParaRPr>
          </a:p>
          <a:p>
            <a:r>
              <a:rPr lang="en-US" sz="2400" dirty="0" smtClean="0">
                <a:solidFill>
                  <a:srgbClr val="FF0000"/>
                </a:solidFill>
              </a:rPr>
              <a:t>In 2016, higher education support per capita in AL was 79% the size of the U.S. average</a:t>
            </a:r>
          </a:p>
        </p:txBody>
      </p:sp>
      <p:sp>
        <p:nvSpPr>
          <p:cNvPr id="11" name="Title 2"/>
          <p:cNvSpPr>
            <a:spLocks noGrp="1"/>
          </p:cNvSpPr>
          <p:nvPr>
            <p:ph type="title"/>
          </p:nvPr>
        </p:nvSpPr>
        <p:spPr>
          <a:xfrm>
            <a:off x="339140" y="606820"/>
            <a:ext cx="10515600" cy="1325563"/>
          </a:xfrm>
        </p:spPr>
        <p:txBody>
          <a:bodyPr/>
          <a:lstStyle/>
          <a:p>
            <a:r>
              <a:rPr lang="en-US" dirty="0" smtClean="0">
                <a:solidFill>
                  <a:schemeClr val="accent1">
                    <a:lumMod val="50000"/>
                  </a:schemeClr>
                </a:solidFill>
                <a:latin typeface="Britannic Bold" panose="020B0903060703020204" pitchFamily="34" charset="0"/>
              </a:rPr>
              <a:t>The Business Model</a:t>
            </a:r>
            <a:endParaRPr lang="en-US" dirty="0"/>
          </a:p>
        </p:txBody>
      </p:sp>
      <p:pic>
        <p:nvPicPr>
          <p:cNvPr id="10"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14" y="162342"/>
            <a:ext cx="2959750" cy="53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91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010" y="512425"/>
            <a:ext cx="11506200" cy="968375"/>
          </a:xfrm>
        </p:spPr>
        <p:txBody>
          <a:bodyPr/>
          <a:lstStyle/>
          <a:p>
            <a:r>
              <a:rPr lang="en-US" dirty="0" smtClean="0">
                <a:solidFill>
                  <a:schemeClr val="accent1">
                    <a:lumMod val="50000"/>
                  </a:schemeClr>
                </a:solidFill>
                <a:latin typeface="Britannic Bold" panose="020B0903060703020204" pitchFamily="34" charset="0"/>
              </a:rPr>
              <a:t>The Business Model</a:t>
            </a:r>
            <a:endParaRPr lang="en-US" dirty="0">
              <a:solidFill>
                <a:schemeClr val="accent1">
                  <a:lumMod val="50000"/>
                </a:schemeClr>
              </a:solidFill>
              <a:latin typeface="Britannic Bold" panose="020B0903060703020204" pitchFamily="34" charset="0"/>
            </a:endParaRPr>
          </a:p>
        </p:txBody>
      </p:sp>
      <p:sp>
        <p:nvSpPr>
          <p:cNvPr id="6" name="TextBox 5"/>
          <p:cNvSpPr txBox="1"/>
          <p:nvPr/>
        </p:nvSpPr>
        <p:spPr>
          <a:xfrm>
            <a:off x="107314" y="2019419"/>
            <a:ext cx="3618846"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accent1">
                    <a:lumMod val="50000"/>
                  </a:schemeClr>
                </a:solidFill>
              </a:rPr>
              <a:t>Due to the reduction in appropriations, colleges are more reliant on tuition revenue than ever before</a:t>
            </a:r>
          </a:p>
          <a:p>
            <a:pPr marL="285750" indent="-285750">
              <a:buFont typeface="Arial" panose="020B0604020202020204" pitchFamily="34" charset="0"/>
              <a:buChar char="•"/>
            </a:pPr>
            <a:r>
              <a:rPr lang="en-US" sz="2400" dirty="0" smtClean="0">
                <a:solidFill>
                  <a:srgbClr val="FF0000"/>
                </a:solidFill>
              </a:rPr>
              <a:t>Alabama ranks 8</a:t>
            </a:r>
            <a:r>
              <a:rPr lang="en-US" sz="2400" baseline="30000" dirty="0" smtClean="0">
                <a:solidFill>
                  <a:srgbClr val="FF0000"/>
                </a:solidFill>
              </a:rPr>
              <a:t>th</a:t>
            </a:r>
            <a:r>
              <a:rPr lang="en-US" sz="2400" dirty="0" smtClean="0">
                <a:solidFill>
                  <a:srgbClr val="FF0000"/>
                </a:solidFill>
              </a:rPr>
              <a:t> in reliance on Tuition </a:t>
            </a:r>
          </a:p>
          <a:p>
            <a:pPr marL="285750" indent="-285750">
              <a:buFont typeface="Arial" panose="020B0604020202020204" pitchFamily="34" charset="0"/>
              <a:buChar char="•"/>
            </a:pPr>
            <a:endParaRPr lang="en-US" sz="2400" dirty="0">
              <a:solidFill>
                <a:schemeClr val="accent1">
                  <a:lumMod val="50000"/>
                </a:schemeClr>
              </a:solidFill>
            </a:endParaRPr>
          </a:p>
        </p:txBody>
      </p:sp>
      <p:sp>
        <p:nvSpPr>
          <p:cNvPr id="9" name="TextBox 8"/>
          <p:cNvSpPr txBox="1"/>
          <p:nvPr/>
        </p:nvSpPr>
        <p:spPr>
          <a:xfrm>
            <a:off x="9105900" y="6515436"/>
            <a:ext cx="2806700" cy="307777"/>
          </a:xfrm>
          <a:prstGeom prst="rect">
            <a:avLst/>
          </a:prstGeom>
          <a:noFill/>
        </p:spPr>
        <p:txBody>
          <a:bodyPr wrap="square" rtlCol="0">
            <a:spAutoFit/>
          </a:bodyPr>
          <a:lstStyle/>
          <a:p>
            <a:r>
              <a:rPr lang="en-US" sz="1400" dirty="0" smtClean="0"/>
              <a:t>(SHEEO SHEF FY 2015 Report)</a:t>
            </a:r>
            <a:endParaRPr lang="en-US" sz="1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692" y="1564938"/>
            <a:ext cx="8124208" cy="6716290"/>
          </a:xfrm>
          <a:prstGeom prst="rect">
            <a:avLst/>
          </a:prstGeom>
        </p:spPr>
      </p:pic>
      <p:sp>
        <p:nvSpPr>
          <p:cNvPr id="2" name="Rectangle 1"/>
          <p:cNvSpPr/>
          <p:nvPr/>
        </p:nvSpPr>
        <p:spPr>
          <a:xfrm>
            <a:off x="10416619" y="3271101"/>
            <a:ext cx="75414" cy="237555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14" y="162342"/>
            <a:ext cx="2959750" cy="5325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52206" y="2019419"/>
            <a:ext cx="5422900" cy="1015663"/>
          </a:xfrm>
          <a:prstGeom prst="rect">
            <a:avLst/>
          </a:prstGeom>
          <a:solidFill>
            <a:srgbClr val="FFFF00"/>
          </a:solidFill>
        </p:spPr>
        <p:txBody>
          <a:bodyPr wrap="square" rtlCol="0">
            <a:spAutoFit/>
          </a:bodyPr>
          <a:lstStyle/>
          <a:p>
            <a:r>
              <a:rPr lang="en-US" sz="2000" dirty="0" smtClean="0">
                <a:latin typeface="Britannic Bold" panose="020B0903060703020204" pitchFamily="34" charset="0"/>
              </a:rPr>
              <a:t>The AGB recommends that colleges focus more on identifying and improving efficiencies </a:t>
            </a:r>
            <a:r>
              <a:rPr lang="en-US" sz="2000" dirty="0" smtClean="0">
                <a:latin typeface="Britannic Bold" panose="020B0903060703020204" pitchFamily="34" charset="0"/>
              </a:rPr>
              <a:t>rather than </a:t>
            </a:r>
            <a:r>
              <a:rPr lang="en-US" sz="2000" dirty="0" smtClean="0">
                <a:latin typeface="Britannic Bold" panose="020B0903060703020204" pitchFamily="34" charset="0"/>
              </a:rPr>
              <a:t>tuition increases</a:t>
            </a:r>
            <a:endParaRPr lang="en-US" sz="2000" dirty="0">
              <a:latin typeface="Britannic Bold" panose="020B0903060703020204" pitchFamily="34" charset="0"/>
            </a:endParaRPr>
          </a:p>
        </p:txBody>
      </p:sp>
    </p:spTree>
    <p:extLst>
      <p:ext uri="{BB962C8B-B14F-4D97-AF65-F5344CB8AC3E}">
        <p14:creationId xmlns:p14="http://schemas.microsoft.com/office/powerpoint/2010/main" val="190169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63402" y="751995"/>
            <a:ext cx="5505650" cy="707886"/>
          </a:xfrm>
          <a:prstGeom prst="rect">
            <a:avLst/>
          </a:prstGeom>
          <a:noFill/>
        </p:spPr>
        <p:txBody>
          <a:bodyPr wrap="square" rtlCol="0">
            <a:spAutoFit/>
          </a:bodyPr>
          <a:lstStyle/>
          <a:p>
            <a:r>
              <a:rPr lang="en-US" sz="4000" b="1" dirty="0" smtClean="0">
                <a:solidFill>
                  <a:schemeClr val="accent1">
                    <a:lumMod val="50000"/>
                  </a:schemeClr>
                </a:solidFill>
                <a:latin typeface="Times New Roman" panose="02020603050405020304" pitchFamily="18" charset="0"/>
                <a:cs typeface="Times New Roman" panose="02020603050405020304" pitchFamily="18" charset="0"/>
              </a:rPr>
              <a:t>The Value Proposition</a:t>
            </a:r>
            <a:endParaRPr lang="en-US" sz="40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6232072" y="1614486"/>
            <a:ext cx="5753100" cy="50911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smtClean="0">
                <a:solidFill>
                  <a:schemeClr val="accent1">
                    <a:lumMod val="50000"/>
                  </a:schemeClr>
                </a:solidFill>
              </a:rPr>
              <a:t>The benefits of a college degree are being questioned today more than ever, regarding affordability, quality, and value</a:t>
            </a:r>
          </a:p>
          <a:p>
            <a:r>
              <a:rPr lang="en-US" sz="2600" dirty="0" smtClean="0">
                <a:solidFill>
                  <a:schemeClr val="accent1">
                    <a:lumMod val="50000"/>
                  </a:schemeClr>
                </a:solidFill>
              </a:rPr>
              <a:t>Only half of college graduates strongly agree that their education was worth the cost</a:t>
            </a:r>
          </a:p>
          <a:p>
            <a:r>
              <a:rPr lang="en-US" sz="2600" dirty="0" smtClean="0">
                <a:solidFill>
                  <a:schemeClr val="accent1">
                    <a:lumMod val="50000"/>
                  </a:schemeClr>
                </a:solidFill>
              </a:rPr>
              <a:t>Colleges will need to prove the societal benefits of a postsecondary education rather than just the labor market benefits</a:t>
            </a:r>
            <a:endParaRPr lang="en-US" sz="2600" dirty="0" smtClean="0"/>
          </a:p>
          <a:p>
            <a:pPr marL="0" indent="0">
              <a:buFont typeface="Arial" panose="020B0604020202020204" pitchFamily="34" charset="0"/>
              <a:buNone/>
            </a:pPr>
            <a:endParaRPr lang="en-US" dirty="0"/>
          </a:p>
        </p:txBody>
      </p:sp>
      <p:sp>
        <p:nvSpPr>
          <p:cNvPr id="6" name="TextBox 5"/>
          <p:cNvSpPr txBox="1"/>
          <p:nvPr/>
        </p:nvSpPr>
        <p:spPr>
          <a:xfrm>
            <a:off x="10420351" y="6367045"/>
            <a:ext cx="1564821" cy="276999"/>
          </a:xfrm>
          <a:prstGeom prst="rect">
            <a:avLst/>
          </a:prstGeom>
          <a:noFill/>
        </p:spPr>
        <p:txBody>
          <a:bodyPr wrap="square" rtlCol="0">
            <a:spAutoFit/>
          </a:bodyPr>
          <a:lstStyle/>
          <a:p>
            <a:r>
              <a:rPr lang="en-US" sz="1200" dirty="0" smtClean="0"/>
              <a:t>(AGB, 2016)</a:t>
            </a:r>
            <a:endParaRPr lang="en-US" sz="1200" dirty="0"/>
          </a:p>
        </p:txBody>
      </p:sp>
      <p:graphicFrame>
        <p:nvGraphicFramePr>
          <p:cNvPr id="7" name="Chart 6"/>
          <p:cNvGraphicFramePr>
            <a:graphicFrameLocks/>
          </p:cNvGraphicFramePr>
          <p:nvPr>
            <p:extLst>
              <p:ext uri="{D42A27DB-BD31-4B8C-83A1-F6EECF244321}">
                <p14:modId xmlns:p14="http://schemas.microsoft.com/office/powerpoint/2010/main" val="3086096825"/>
              </p:ext>
            </p:extLst>
          </p:nvPr>
        </p:nvGraphicFramePr>
        <p:xfrm>
          <a:off x="163285" y="-107496"/>
          <a:ext cx="6068787" cy="6965496"/>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1004251" y="4819248"/>
            <a:ext cx="2573124" cy="1384995"/>
          </a:xfrm>
          <a:prstGeom prst="rect">
            <a:avLst/>
          </a:prstGeom>
          <a:solidFill>
            <a:schemeClr val="bg1"/>
          </a:solidFill>
        </p:spPr>
        <p:txBody>
          <a:bodyPr wrap="square">
            <a:spAutoFit/>
          </a:bodyPr>
          <a:lstStyle/>
          <a:p>
            <a:pPr marL="342900" indent="-342900">
              <a:buFont typeface="Arial" panose="020B0604020202020204" pitchFamily="34" charset="0"/>
              <a:buChar char="•"/>
            </a:pPr>
            <a:r>
              <a:rPr lang="en-US" sz="1400" b="1" dirty="0" smtClean="0">
                <a:solidFill>
                  <a:srgbClr val="1F497D"/>
                </a:solidFill>
                <a:latin typeface="Times New Roman" panose="02020603050405020304" pitchFamily="18" charset="0"/>
                <a:ea typeface="Calibri" panose="020F0502020204030204" pitchFamily="34" charset="0"/>
              </a:rPr>
              <a:t>Title </a:t>
            </a:r>
            <a:r>
              <a:rPr lang="en-US" sz="1400" b="1" dirty="0">
                <a:solidFill>
                  <a:srgbClr val="1F497D"/>
                </a:solidFill>
                <a:latin typeface="Times New Roman" panose="02020603050405020304" pitchFamily="18" charset="0"/>
                <a:ea typeface="Calibri" panose="020F0502020204030204" pitchFamily="34" charset="0"/>
              </a:rPr>
              <a:t>IV students </a:t>
            </a:r>
            <a:r>
              <a:rPr lang="en-US" sz="1400" b="1" dirty="0" smtClean="0">
                <a:solidFill>
                  <a:srgbClr val="1F497D"/>
                </a:solidFill>
                <a:latin typeface="Times New Roman" panose="02020603050405020304" pitchFamily="18" charset="0"/>
                <a:ea typeface="Calibri" panose="020F0502020204030204" pitchFamily="34" charset="0"/>
              </a:rPr>
              <a:t>(</a:t>
            </a:r>
            <a:r>
              <a:rPr lang="en-US" sz="1400" b="1" dirty="0">
                <a:solidFill>
                  <a:srgbClr val="1F497D"/>
                </a:solidFill>
                <a:latin typeface="Times New Roman" panose="02020603050405020304" pitchFamily="18" charset="0"/>
                <a:ea typeface="Calibri" panose="020F0502020204030204" pitchFamily="34" charset="0"/>
              </a:rPr>
              <a:t>Federally Aided </a:t>
            </a:r>
            <a:r>
              <a:rPr lang="en-US" sz="1400" b="1" dirty="0" smtClean="0">
                <a:solidFill>
                  <a:srgbClr val="1F497D"/>
                </a:solidFill>
                <a:latin typeface="Times New Roman" panose="02020603050405020304" pitchFamily="18" charset="0"/>
                <a:ea typeface="Calibri" panose="020F0502020204030204" pitchFamily="34" charset="0"/>
              </a:rPr>
              <a:t>Students)</a:t>
            </a:r>
            <a:endParaRPr lang="en-US" sz="1400" b="1" dirty="0" smtClean="0">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endParaRPr lang="en-US" sz="1400" b="1" dirty="0" smtClean="0">
              <a:solidFill>
                <a:srgbClr val="1F497D"/>
              </a:solidFill>
              <a:latin typeface="Times New Roman" panose="02020603050405020304" pitchFamily="18" charset="0"/>
              <a:ea typeface="Calibri" panose="020F0502020204030204" pitchFamily="34" charset="0"/>
            </a:endParaRPr>
          </a:p>
          <a:p>
            <a:pPr marL="342900" indent="-342900">
              <a:buFont typeface="Arial" panose="020B0604020202020204" pitchFamily="34" charset="0"/>
              <a:buChar char="•"/>
            </a:pPr>
            <a:r>
              <a:rPr lang="en-US" sz="1400" b="1" dirty="0" smtClean="0">
                <a:solidFill>
                  <a:srgbClr val="1F497D"/>
                </a:solidFill>
                <a:latin typeface="Times New Roman" panose="02020603050405020304" pitchFamily="18" charset="0"/>
                <a:ea typeface="Calibri" panose="020F0502020204030204" pitchFamily="34" charset="0"/>
              </a:rPr>
              <a:t>Measured </a:t>
            </a:r>
            <a:r>
              <a:rPr lang="en-US" sz="1400" b="1" dirty="0">
                <a:solidFill>
                  <a:srgbClr val="1F497D"/>
                </a:solidFill>
                <a:latin typeface="Times New Roman" panose="02020603050405020304" pitchFamily="18" charset="0"/>
                <a:ea typeface="Calibri" panose="020F0502020204030204" pitchFamily="34" charset="0"/>
              </a:rPr>
              <a:t>in 2012 &amp; 2013 (not enrolled 10 years after entry into workforce)</a:t>
            </a:r>
            <a:endParaRPr lang="en-US" sz="1400" b="1" dirty="0">
              <a:effectLst/>
              <a:latin typeface="Calibri" panose="020F0502020204030204" pitchFamily="34" charset="0"/>
              <a:ea typeface="Calibri" panose="020F0502020204030204" pitchFamily="34" charset="0"/>
            </a:endParaRPr>
          </a:p>
        </p:txBody>
      </p:sp>
      <p:sp>
        <p:nvSpPr>
          <p:cNvPr id="4" name="TextBox 3"/>
          <p:cNvSpPr txBox="1"/>
          <p:nvPr/>
        </p:nvSpPr>
        <p:spPr>
          <a:xfrm>
            <a:off x="1232034" y="1819175"/>
            <a:ext cx="2117558" cy="80852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91306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259" y="365125"/>
            <a:ext cx="10731500" cy="1325563"/>
          </a:xfrm>
        </p:spPr>
        <p:txBody>
          <a:bodyPr>
            <a:normAutofit/>
          </a:bodyPr>
          <a:lstStyle/>
          <a:p>
            <a:r>
              <a:rPr lang="en-US" dirty="0">
                <a:solidFill>
                  <a:schemeClr val="accent1">
                    <a:lumMod val="50000"/>
                  </a:schemeClr>
                </a:solidFill>
                <a:latin typeface="Britannic Bold" panose="020B0903060703020204" pitchFamily="34" charset="0"/>
              </a:rPr>
              <a:t>The Partnership Imperative</a:t>
            </a:r>
          </a:p>
        </p:txBody>
      </p:sp>
      <p:sp>
        <p:nvSpPr>
          <p:cNvPr id="3" name="Content Placeholder 2"/>
          <p:cNvSpPr>
            <a:spLocks noGrp="1"/>
          </p:cNvSpPr>
          <p:nvPr>
            <p:ph idx="1"/>
          </p:nvPr>
        </p:nvSpPr>
        <p:spPr>
          <a:xfrm>
            <a:off x="107314" y="1690688"/>
            <a:ext cx="11246486" cy="4486275"/>
          </a:xfrm>
        </p:spPr>
        <p:txBody>
          <a:bodyPr>
            <a:noAutofit/>
          </a:bodyPr>
          <a:lstStyle/>
          <a:p>
            <a:r>
              <a:rPr lang="en-US" sz="2400" dirty="0">
                <a:solidFill>
                  <a:schemeClr val="accent1">
                    <a:lumMod val="50000"/>
                  </a:schemeClr>
                </a:solidFill>
              </a:rPr>
              <a:t>The AGB stresses the growing importance of public and private partnerships and cooperative </a:t>
            </a:r>
            <a:r>
              <a:rPr lang="en-US" sz="2400" dirty="0" smtClean="0">
                <a:solidFill>
                  <a:schemeClr val="accent1">
                    <a:lumMod val="50000"/>
                  </a:schemeClr>
                </a:solidFill>
              </a:rPr>
              <a:t>agreements between the non-profit and for-profit sectors</a:t>
            </a:r>
            <a:endParaRPr lang="en-US" sz="2400" dirty="0">
              <a:solidFill>
                <a:schemeClr val="accent1">
                  <a:lumMod val="50000"/>
                </a:schemeClr>
              </a:solidFill>
            </a:endParaRPr>
          </a:p>
          <a:p>
            <a:pPr lvl="2"/>
            <a:r>
              <a:rPr lang="en-US" b="1" dirty="0" smtClean="0"/>
              <a:t>Florida </a:t>
            </a:r>
            <a:r>
              <a:rPr lang="en-US" b="1" dirty="0" smtClean="0"/>
              <a:t>Atlantic </a:t>
            </a:r>
            <a:r>
              <a:rPr lang="en-US" b="1" dirty="0" smtClean="0"/>
              <a:t>University </a:t>
            </a:r>
            <a:r>
              <a:rPr lang="en-US" dirty="0" smtClean="0"/>
              <a:t>partnered with Balfour Beatty Campus Solutions to build campus residences; the company invested in the project</a:t>
            </a:r>
          </a:p>
          <a:p>
            <a:pPr lvl="2"/>
            <a:r>
              <a:rPr lang="en-US" b="1" dirty="0" smtClean="0"/>
              <a:t>The Ohio State University </a:t>
            </a:r>
            <a:r>
              <a:rPr lang="en-US" dirty="0" smtClean="0"/>
              <a:t>completed a 50-year lease of its parking facilities through a private consortium, with the funds going directly into their endowment</a:t>
            </a:r>
            <a:endParaRPr lang="en-US" dirty="0"/>
          </a:p>
          <a:p>
            <a:r>
              <a:rPr lang="en-US" sz="2400" dirty="0">
                <a:solidFill>
                  <a:schemeClr val="accent1">
                    <a:lumMod val="50000"/>
                  </a:schemeClr>
                </a:solidFill>
              </a:rPr>
              <a:t>Consortia between institutions are also beneficial as they can help;</a:t>
            </a:r>
          </a:p>
          <a:p>
            <a:pPr lvl="2"/>
            <a:r>
              <a:rPr lang="en-US" sz="2400" dirty="0">
                <a:solidFill>
                  <a:schemeClr val="accent1">
                    <a:lumMod val="50000"/>
                  </a:schemeClr>
                </a:solidFill>
              </a:rPr>
              <a:t>Conduct programs in faculty and professional development</a:t>
            </a:r>
          </a:p>
          <a:p>
            <a:pPr lvl="2"/>
            <a:r>
              <a:rPr lang="en-US" sz="2400" dirty="0">
                <a:solidFill>
                  <a:schemeClr val="accent1">
                    <a:lumMod val="50000"/>
                  </a:schemeClr>
                </a:solidFill>
              </a:rPr>
              <a:t>Offer joint academic programs</a:t>
            </a:r>
          </a:p>
          <a:p>
            <a:pPr lvl="2"/>
            <a:r>
              <a:rPr lang="en-US" sz="2400" dirty="0">
                <a:solidFill>
                  <a:schemeClr val="accent1">
                    <a:lumMod val="50000"/>
                  </a:schemeClr>
                </a:solidFill>
              </a:rPr>
              <a:t>Share information technology</a:t>
            </a:r>
          </a:p>
          <a:p>
            <a:pPr lvl="2"/>
            <a:r>
              <a:rPr lang="en-US" sz="2400" dirty="0">
                <a:solidFill>
                  <a:schemeClr val="accent1">
                    <a:lumMod val="50000"/>
                  </a:schemeClr>
                </a:solidFill>
              </a:rPr>
              <a:t>Foster economic development</a:t>
            </a:r>
          </a:p>
          <a:p>
            <a:pPr lvl="2"/>
            <a:r>
              <a:rPr lang="en-US" sz="2400" dirty="0">
                <a:solidFill>
                  <a:schemeClr val="accent1">
                    <a:lumMod val="50000"/>
                  </a:schemeClr>
                </a:solidFill>
              </a:rPr>
              <a:t>Encourage sustainability programs</a:t>
            </a:r>
          </a:p>
        </p:txBody>
      </p:sp>
      <p:sp>
        <p:nvSpPr>
          <p:cNvPr id="4" name="TextBox 3"/>
          <p:cNvSpPr txBox="1"/>
          <p:nvPr/>
        </p:nvSpPr>
        <p:spPr>
          <a:xfrm>
            <a:off x="6689365" y="5013374"/>
            <a:ext cx="5304672" cy="1569660"/>
          </a:xfrm>
          <a:prstGeom prst="rect">
            <a:avLst/>
          </a:prstGeom>
          <a:solidFill>
            <a:srgbClr val="FFFF00"/>
          </a:solidFill>
        </p:spPr>
        <p:txBody>
          <a:bodyPr wrap="square" rtlCol="0">
            <a:spAutoFit/>
          </a:bodyPr>
          <a:lstStyle/>
          <a:p>
            <a:r>
              <a:rPr lang="en-US" sz="2400" dirty="0">
                <a:latin typeface="Britannic Bold" panose="020B0903060703020204" pitchFamily="34" charset="0"/>
              </a:rPr>
              <a:t>In the United Kingdom, businesses spend over 20 times more on collaborations with universities than on licensing technology from them</a:t>
            </a:r>
          </a:p>
        </p:txBody>
      </p:sp>
      <p:pic>
        <p:nvPicPr>
          <p:cNvPr id="7" name="Picture 2"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14" y="162342"/>
            <a:ext cx="2959750" cy="53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4429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04006"/>
            <a:ext cx="10515600" cy="10929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accent1">
                    <a:lumMod val="50000"/>
                  </a:schemeClr>
                </a:solidFill>
                <a:latin typeface="Britannic Bold" panose="020B0903060703020204" pitchFamily="34" charset="0"/>
              </a:rPr>
              <a:t>The Partnership Imperative</a:t>
            </a:r>
            <a:endParaRPr lang="en-US" dirty="0">
              <a:solidFill>
                <a:schemeClr val="accent1">
                  <a:lumMod val="50000"/>
                </a:schemeClr>
              </a:solidFill>
              <a:latin typeface="Britannic Bold" panose="020B0903060703020204" pitchFamily="34" charset="0"/>
            </a:endParaRPr>
          </a:p>
        </p:txBody>
      </p:sp>
      <p:sp>
        <p:nvSpPr>
          <p:cNvPr id="3" name="Content Placeholder 2"/>
          <p:cNvSpPr txBox="1">
            <a:spLocks/>
          </p:cNvSpPr>
          <p:nvPr/>
        </p:nvSpPr>
        <p:spPr>
          <a:xfrm>
            <a:off x="0" y="956988"/>
            <a:ext cx="12034157" cy="55281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solidFill>
                  <a:schemeClr val="accent1">
                    <a:lumMod val="50000"/>
                  </a:schemeClr>
                </a:solidFill>
              </a:rPr>
              <a:t>			</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Alabama Examples of Collaborations</a:t>
            </a:r>
          </a:p>
          <a:p>
            <a:pPr lvl="1"/>
            <a:r>
              <a:rPr lang="en-US" b="1" dirty="0" smtClean="0">
                <a:solidFill>
                  <a:schemeClr val="accent1">
                    <a:lumMod val="50000"/>
                  </a:schemeClr>
                </a:solidFill>
              </a:rPr>
              <a:t>Institution to Institution:</a:t>
            </a:r>
          </a:p>
          <a:p>
            <a:pPr lvl="2"/>
            <a:r>
              <a:rPr lang="en-US" sz="2400" dirty="0" smtClean="0">
                <a:solidFill>
                  <a:schemeClr val="accent1">
                    <a:lumMod val="50000"/>
                  </a:schemeClr>
                </a:solidFill>
              </a:rPr>
              <a:t>Reverse Transfer between 2-year and 4-year institutions.</a:t>
            </a:r>
          </a:p>
          <a:p>
            <a:pPr lvl="2"/>
            <a:r>
              <a:rPr lang="en-US" sz="2400" dirty="0" smtClean="0">
                <a:solidFill>
                  <a:schemeClr val="accent1">
                    <a:lumMod val="50000"/>
                  </a:schemeClr>
                </a:solidFill>
              </a:rPr>
              <a:t>UAB has </a:t>
            </a:r>
            <a:r>
              <a:rPr lang="en-US" sz="2400" dirty="0">
                <a:solidFill>
                  <a:schemeClr val="accent1">
                    <a:lumMod val="50000"/>
                  </a:schemeClr>
                </a:solidFill>
              </a:rPr>
              <a:t>a Joint Admission program with area community </a:t>
            </a:r>
            <a:r>
              <a:rPr lang="en-US" sz="2400" dirty="0" smtClean="0">
                <a:solidFill>
                  <a:schemeClr val="accent1">
                    <a:lumMod val="50000"/>
                  </a:schemeClr>
                </a:solidFill>
              </a:rPr>
              <a:t>colleges.</a:t>
            </a:r>
            <a:endParaRPr lang="en-US" sz="2400" dirty="0">
              <a:solidFill>
                <a:schemeClr val="accent1">
                  <a:lumMod val="50000"/>
                </a:schemeClr>
              </a:solidFill>
            </a:endParaRPr>
          </a:p>
          <a:p>
            <a:pPr lvl="1"/>
            <a:r>
              <a:rPr lang="en-US" b="1" dirty="0" smtClean="0">
                <a:solidFill>
                  <a:schemeClr val="accent1">
                    <a:lumMod val="50000"/>
                  </a:schemeClr>
                </a:solidFill>
              </a:rPr>
              <a:t>Institution to Business:</a:t>
            </a:r>
          </a:p>
          <a:p>
            <a:pPr lvl="2"/>
            <a:r>
              <a:rPr lang="en-US" sz="2400" dirty="0">
                <a:solidFill>
                  <a:schemeClr val="accent1">
                    <a:lumMod val="50000"/>
                  </a:schemeClr>
                </a:solidFill>
              </a:rPr>
              <a:t>Alabama community colleges selected for Apple </a:t>
            </a:r>
            <a:r>
              <a:rPr lang="en-US" sz="2400" dirty="0" smtClean="0">
                <a:solidFill>
                  <a:schemeClr val="accent1">
                    <a:lumMod val="50000"/>
                  </a:schemeClr>
                </a:solidFill>
              </a:rPr>
              <a:t>training program.</a:t>
            </a:r>
            <a:endParaRPr lang="en-US" sz="2400" dirty="0">
              <a:solidFill>
                <a:schemeClr val="accent1">
                  <a:lumMod val="50000"/>
                </a:schemeClr>
              </a:solidFill>
            </a:endParaRPr>
          </a:p>
          <a:p>
            <a:pPr lvl="2"/>
            <a:r>
              <a:rPr lang="en-US" sz="2400" dirty="0" smtClean="0">
                <a:solidFill>
                  <a:schemeClr val="accent1">
                    <a:lumMod val="50000"/>
                  </a:schemeClr>
                </a:solidFill>
              </a:rPr>
              <a:t>AU </a:t>
            </a:r>
            <a:r>
              <a:rPr lang="en-US" sz="2400" dirty="0">
                <a:solidFill>
                  <a:schemeClr val="accent1">
                    <a:lumMod val="50000"/>
                  </a:schemeClr>
                </a:solidFill>
              </a:rPr>
              <a:t>and the City of Auburn teamed up to discuss innovation and entrepreneurship in Auburn.</a:t>
            </a:r>
          </a:p>
          <a:p>
            <a:pPr lvl="2"/>
            <a:r>
              <a:rPr lang="en-US" sz="2400" dirty="0" smtClean="0">
                <a:solidFill>
                  <a:schemeClr val="accent1">
                    <a:lumMod val="50000"/>
                  </a:schemeClr>
                </a:solidFill>
              </a:rPr>
              <a:t>UA is </a:t>
            </a:r>
            <a:r>
              <a:rPr lang="en-US" sz="2400" dirty="0">
                <a:solidFill>
                  <a:schemeClr val="accent1">
                    <a:lumMod val="50000"/>
                  </a:schemeClr>
                </a:solidFill>
              </a:rPr>
              <a:t>one of four universities selected by the </a:t>
            </a:r>
            <a:r>
              <a:rPr lang="en-US" sz="2400" dirty="0" smtClean="0">
                <a:solidFill>
                  <a:schemeClr val="accent1">
                    <a:lumMod val="50000"/>
                  </a:schemeClr>
                </a:solidFill>
              </a:rPr>
              <a:t>NSF to tackle </a:t>
            </a:r>
            <a:r>
              <a:rPr lang="en-US" sz="2400" dirty="0">
                <a:solidFill>
                  <a:schemeClr val="accent1">
                    <a:lumMod val="50000"/>
                  </a:schemeClr>
                </a:solidFill>
              </a:rPr>
              <a:t>challenges facing technological advances in automobiles.</a:t>
            </a:r>
          </a:p>
          <a:p>
            <a:pPr lvl="2"/>
            <a:r>
              <a:rPr lang="en-US" sz="2400" dirty="0" smtClean="0">
                <a:solidFill>
                  <a:schemeClr val="accent1">
                    <a:lumMod val="50000"/>
                  </a:schemeClr>
                </a:solidFill>
              </a:rPr>
              <a:t>ASU’s </a:t>
            </a:r>
            <a:r>
              <a:rPr lang="en-US" sz="2400" dirty="0">
                <a:solidFill>
                  <a:schemeClr val="accent1">
                    <a:lumMod val="50000"/>
                  </a:schemeClr>
                </a:solidFill>
              </a:rPr>
              <a:t>Small Business Development Center in the College of Business Administration provides technical </a:t>
            </a:r>
            <a:r>
              <a:rPr lang="en-US" sz="2400" dirty="0" smtClean="0">
                <a:solidFill>
                  <a:schemeClr val="accent1">
                    <a:lumMod val="50000"/>
                  </a:schemeClr>
                </a:solidFill>
              </a:rPr>
              <a:t>assistance </a:t>
            </a:r>
            <a:r>
              <a:rPr lang="en-US" sz="2400" dirty="0">
                <a:solidFill>
                  <a:schemeClr val="accent1">
                    <a:lumMod val="50000"/>
                  </a:schemeClr>
                </a:solidFill>
              </a:rPr>
              <a:t>to small </a:t>
            </a:r>
            <a:r>
              <a:rPr lang="en-US" sz="2400" dirty="0" smtClean="0">
                <a:solidFill>
                  <a:schemeClr val="accent1">
                    <a:lumMod val="50000"/>
                  </a:schemeClr>
                </a:solidFill>
              </a:rPr>
              <a:t>businesses.</a:t>
            </a:r>
          </a:p>
          <a:p>
            <a:pPr marL="0" indent="0">
              <a:buNone/>
            </a:pPr>
            <a:r>
              <a:rPr lang="en-US" sz="2400" dirty="0">
                <a:solidFill>
                  <a:schemeClr val="accent1">
                    <a:lumMod val="50000"/>
                  </a:schemeClr>
                </a:solidFill>
              </a:rPr>
              <a:t> </a:t>
            </a:r>
            <a:r>
              <a:rPr lang="en-US" sz="2400" dirty="0" smtClean="0">
                <a:solidFill>
                  <a:schemeClr val="accent1">
                    <a:lumMod val="50000"/>
                  </a:schemeClr>
                </a:solidFill>
              </a:rPr>
              <a:t>                       </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Maintaining and growing these partnerships is an essential task.</a:t>
            </a:r>
            <a:endParaRPr lang="en-US" sz="2400"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9811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524000" y="259080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t>CALL TO ORDER</a:t>
            </a:r>
          </a:p>
          <a:p>
            <a:pPr>
              <a:tabLst>
                <a:tab pos="688975" algn="l"/>
              </a:tabLst>
            </a:pPr>
            <a:endParaRPr lang="en-US" b="1"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4182533" y="296333"/>
            <a:ext cx="2701925" cy="2082800"/>
          </a:xfrm>
          <a:prstGeom prst="rect">
            <a:avLst/>
          </a:prstGeom>
        </p:spPr>
      </p:pic>
    </p:spTree>
    <p:extLst>
      <p:ext uri="{BB962C8B-B14F-4D97-AF65-F5344CB8AC3E}">
        <p14:creationId xmlns:p14="http://schemas.microsoft.com/office/powerpoint/2010/main" val="689146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4" y="783965"/>
            <a:ext cx="10661073" cy="632402"/>
          </a:xfrm>
        </p:spPr>
        <p:txBody>
          <a:bodyPr>
            <a:normAutofit fontScale="90000"/>
          </a:bodyPr>
          <a:lstStyle/>
          <a:p>
            <a:r>
              <a:rPr lang="en-US" dirty="0" smtClean="0">
                <a:solidFill>
                  <a:schemeClr val="accent1">
                    <a:lumMod val="50000"/>
                  </a:schemeClr>
                </a:solidFill>
                <a:latin typeface="Britannic Bold" panose="020B0903060703020204" pitchFamily="34" charset="0"/>
              </a:rPr>
              <a:t>Student Success and Completion</a:t>
            </a:r>
            <a:endParaRPr lang="en-US" dirty="0">
              <a:solidFill>
                <a:schemeClr val="accent1">
                  <a:lumMod val="50000"/>
                </a:schemeClr>
              </a:solidFill>
              <a:latin typeface="Britannic Bold" panose="020B0903060703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86889671"/>
              </p:ext>
            </p:extLst>
          </p:nvPr>
        </p:nvGraphicFramePr>
        <p:xfrm>
          <a:off x="1291472" y="1505482"/>
          <a:ext cx="9179041" cy="489531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7673982" y="6467819"/>
            <a:ext cx="2667000" cy="307777"/>
          </a:xfrm>
          <a:prstGeom prst="rect">
            <a:avLst/>
          </a:prstGeom>
          <a:noFill/>
        </p:spPr>
        <p:txBody>
          <a:bodyPr wrap="square" rtlCol="0">
            <a:spAutoFit/>
          </a:bodyPr>
          <a:lstStyle/>
          <a:p>
            <a:r>
              <a:rPr lang="en-US" sz="1400" dirty="0"/>
              <a:t>(</a:t>
            </a:r>
            <a:r>
              <a:rPr lang="en-US" sz="1400" dirty="0" smtClean="0"/>
              <a:t>SHEEO SHEF FY 2015 Report)</a:t>
            </a:r>
            <a:endParaRPr lang="en-US" sz="1400" dirty="0"/>
          </a:p>
        </p:txBody>
      </p:sp>
      <p:pic>
        <p:nvPicPr>
          <p:cNvPr id="7"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14" y="162342"/>
            <a:ext cx="2959750" cy="5325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051320" y="3225834"/>
            <a:ext cx="149629" cy="5328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32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88495" y="1303135"/>
            <a:ext cx="5731042" cy="489267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accent1">
                    <a:lumMod val="50000"/>
                  </a:schemeClr>
                </a:solidFill>
              </a:rPr>
              <a:t>The American college landscape is going to continue to see a major influx of diverse students, both from race and age divides</a:t>
            </a:r>
          </a:p>
          <a:p>
            <a:endParaRPr lang="en-US" sz="2400" dirty="0" smtClean="0">
              <a:solidFill>
                <a:schemeClr val="accent1">
                  <a:lumMod val="50000"/>
                </a:schemeClr>
              </a:solidFill>
            </a:endParaRPr>
          </a:p>
          <a:p>
            <a:r>
              <a:rPr lang="en-US" dirty="0" smtClean="0">
                <a:solidFill>
                  <a:schemeClr val="accent1">
                    <a:lumMod val="50000"/>
                  </a:schemeClr>
                </a:solidFill>
              </a:rPr>
              <a:t>Between 2013-2024 the NCES projects;</a:t>
            </a:r>
          </a:p>
          <a:p>
            <a:pPr lvl="1"/>
            <a:r>
              <a:rPr lang="en-US" dirty="0" smtClean="0">
                <a:solidFill>
                  <a:schemeClr val="accent1">
                    <a:lumMod val="50000"/>
                  </a:schemeClr>
                </a:solidFill>
              </a:rPr>
              <a:t>A 7% increase in white students</a:t>
            </a:r>
          </a:p>
          <a:p>
            <a:pPr lvl="1"/>
            <a:r>
              <a:rPr lang="en-US" dirty="0" smtClean="0">
                <a:solidFill>
                  <a:schemeClr val="accent1">
                    <a:lumMod val="50000"/>
                  </a:schemeClr>
                </a:solidFill>
              </a:rPr>
              <a:t>A 28% increase in black students</a:t>
            </a:r>
          </a:p>
          <a:p>
            <a:pPr lvl="1"/>
            <a:r>
              <a:rPr lang="en-US" dirty="0" smtClean="0">
                <a:solidFill>
                  <a:schemeClr val="accent1">
                    <a:lumMod val="50000"/>
                  </a:schemeClr>
                </a:solidFill>
              </a:rPr>
              <a:t>A 25% increase in Hispanic students</a:t>
            </a:r>
          </a:p>
          <a:p>
            <a:pPr lvl="1"/>
            <a:r>
              <a:rPr lang="en-US" dirty="0" smtClean="0">
                <a:solidFill>
                  <a:schemeClr val="accent1">
                    <a:lumMod val="50000"/>
                  </a:schemeClr>
                </a:solidFill>
              </a:rPr>
              <a:t>A 10% increase in Asian/Pacific Islander students</a:t>
            </a:r>
            <a:endParaRPr lang="en-US" dirty="0">
              <a:solidFill>
                <a:schemeClr val="accent1">
                  <a:lumMod val="50000"/>
                </a:schemeClr>
              </a:solidFill>
            </a:endParaRPr>
          </a:p>
        </p:txBody>
      </p:sp>
      <p:sp>
        <p:nvSpPr>
          <p:cNvPr id="4" name="TextBox 3"/>
          <p:cNvSpPr txBox="1"/>
          <p:nvPr/>
        </p:nvSpPr>
        <p:spPr>
          <a:xfrm>
            <a:off x="342900" y="6458984"/>
            <a:ext cx="1384300" cy="276999"/>
          </a:xfrm>
          <a:prstGeom prst="rect">
            <a:avLst/>
          </a:prstGeom>
          <a:noFill/>
        </p:spPr>
        <p:txBody>
          <a:bodyPr wrap="square" rtlCol="0">
            <a:spAutoFit/>
          </a:bodyPr>
          <a:lstStyle/>
          <a:p>
            <a:r>
              <a:rPr lang="en-US" sz="1200" dirty="0" smtClean="0"/>
              <a:t>Source: NCES</a:t>
            </a:r>
            <a:endParaRPr lang="en-US" sz="1200" dirty="0"/>
          </a:p>
        </p:txBody>
      </p:sp>
      <p:graphicFrame>
        <p:nvGraphicFramePr>
          <p:cNvPr id="5" name="Chart 4"/>
          <p:cNvGraphicFramePr>
            <a:graphicFrameLocks/>
          </p:cNvGraphicFramePr>
          <p:nvPr>
            <p:extLst/>
          </p:nvPr>
        </p:nvGraphicFramePr>
        <p:xfrm>
          <a:off x="5657849" y="1103828"/>
          <a:ext cx="5988051" cy="5525572"/>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txBox="1">
            <a:spLocks/>
          </p:cNvSpPr>
          <p:nvPr/>
        </p:nvSpPr>
        <p:spPr>
          <a:xfrm>
            <a:off x="263165" y="327418"/>
            <a:ext cx="10515600" cy="1325563"/>
          </a:xfrm>
          <a:prstGeom prst="rect">
            <a:avLst/>
          </a:prstGeom>
        </p:spPr>
        <p:txBody>
          <a:bodyP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accent1">
                    <a:lumMod val="50000"/>
                  </a:schemeClr>
                </a:solidFill>
                <a:latin typeface="Britannic Bold" panose="020B0903060703020204" pitchFamily="34" charset="0"/>
              </a:rPr>
              <a:t>Diversity and Inclusivity</a:t>
            </a:r>
            <a:endParaRPr lang="en-US" dirty="0">
              <a:solidFill>
                <a:schemeClr val="accent1">
                  <a:lumMod val="50000"/>
                </a:schemeClr>
              </a:solidFill>
              <a:latin typeface="Britannic Bold" panose="020B0903060703020204" pitchFamily="34" charset="0"/>
            </a:endParaRPr>
          </a:p>
        </p:txBody>
      </p:sp>
    </p:spTree>
    <p:extLst>
      <p:ext uri="{BB962C8B-B14F-4D97-AF65-F5344CB8AC3E}">
        <p14:creationId xmlns:p14="http://schemas.microsoft.com/office/powerpoint/2010/main" val="352196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65" y="327418"/>
            <a:ext cx="10515600" cy="1325563"/>
          </a:xfrm>
        </p:spPr>
        <p:txBody>
          <a:bodyPr>
            <a:normAutofit/>
          </a:bodyPr>
          <a:lstStyle/>
          <a:p>
            <a:r>
              <a:rPr lang="en-US" dirty="0">
                <a:solidFill>
                  <a:schemeClr val="accent1">
                    <a:lumMod val="50000"/>
                  </a:schemeClr>
                </a:solidFill>
                <a:latin typeface="Britannic Bold" panose="020B0903060703020204" pitchFamily="34" charset="0"/>
              </a:rPr>
              <a:t>Diversity and Inclusivity</a:t>
            </a:r>
          </a:p>
        </p:txBody>
      </p:sp>
      <p:sp>
        <p:nvSpPr>
          <p:cNvPr id="3" name="Content Placeholder 2"/>
          <p:cNvSpPr>
            <a:spLocks noGrp="1"/>
          </p:cNvSpPr>
          <p:nvPr>
            <p:ph idx="1"/>
          </p:nvPr>
        </p:nvSpPr>
        <p:spPr/>
        <p:txBody>
          <a:bodyPr>
            <a:normAutofit/>
          </a:bodyPr>
          <a:lstStyle/>
          <a:p>
            <a:r>
              <a:rPr lang="en-US" sz="2600" dirty="0">
                <a:solidFill>
                  <a:schemeClr val="accent1">
                    <a:lumMod val="50000"/>
                  </a:schemeClr>
                </a:solidFill>
              </a:rPr>
              <a:t>While the minority populations among students is growing consistently, the same is not true for minorities working for the colleges as faculty, administrators, or Board members</a:t>
            </a:r>
          </a:p>
          <a:p>
            <a:endParaRPr lang="en-US" sz="2600" dirty="0">
              <a:solidFill>
                <a:schemeClr val="accent1">
                  <a:lumMod val="50000"/>
                </a:schemeClr>
              </a:solidFill>
            </a:endParaRPr>
          </a:p>
          <a:p>
            <a:r>
              <a:rPr lang="en-US" sz="2600" dirty="0">
                <a:solidFill>
                  <a:schemeClr val="accent1">
                    <a:lumMod val="50000"/>
                  </a:schemeClr>
                </a:solidFill>
              </a:rPr>
              <a:t> Nearly a third of college students are black or Hispanic, yet only 11% of faculty identify as such.</a:t>
            </a:r>
          </a:p>
          <a:p>
            <a:endParaRPr lang="en-US" sz="2600" dirty="0">
              <a:solidFill>
                <a:schemeClr val="accent1">
                  <a:lumMod val="50000"/>
                </a:schemeClr>
              </a:solidFill>
            </a:endParaRPr>
          </a:p>
          <a:p>
            <a:r>
              <a:rPr lang="en-US" sz="2600" dirty="0">
                <a:solidFill>
                  <a:schemeClr val="accent1">
                    <a:lumMod val="50000"/>
                  </a:schemeClr>
                </a:solidFill>
              </a:rPr>
              <a:t>Boards can play a major role in facilitating and supporting institutional efforts towards greater inclusivity and the rejuvenation of the campus environment</a:t>
            </a:r>
          </a:p>
        </p:txBody>
      </p:sp>
      <p:sp>
        <p:nvSpPr>
          <p:cNvPr id="4" name="TextBox 3"/>
          <p:cNvSpPr txBox="1"/>
          <p:nvPr/>
        </p:nvSpPr>
        <p:spPr>
          <a:xfrm>
            <a:off x="8851900" y="6176963"/>
            <a:ext cx="2501900" cy="369332"/>
          </a:xfrm>
          <a:prstGeom prst="rect">
            <a:avLst/>
          </a:prstGeom>
          <a:noFill/>
        </p:spPr>
        <p:txBody>
          <a:bodyPr wrap="square" rtlCol="0">
            <a:spAutoFit/>
          </a:bodyPr>
          <a:lstStyle/>
          <a:p>
            <a:r>
              <a:rPr lang="en-US" dirty="0" smtClean="0"/>
              <a:t>(AGB, 2016)</a:t>
            </a:r>
            <a:endParaRPr lang="en-US" dirty="0"/>
          </a:p>
        </p:txBody>
      </p:sp>
      <p:pic>
        <p:nvPicPr>
          <p:cNvPr id="5" name="Picture 2"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14" y="162342"/>
            <a:ext cx="2959750" cy="53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4952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669" y="1623616"/>
            <a:ext cx="457200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accent1">
                    <a:lumMod val="50000"/>
                  </a:schemeClr>
                </a:solidFill>
              </a:rPr>
              <a:t>In 2011, 51% of college faculty members were part-time, compared to 30% in 1975.</a:t>
            </a:r>
            <a:endParaRPr lang="en-US" sz="2400" dirty="0">
              <a:solidFill>
                <a:schemeClr val="accent1">
                  <a:lumMod val="50000"/>
                </a:schemeClr>
              </a:solidFill>
            </a:endParaRPr>
          </a:p>
        </p:txBody>
      </p:sp>
      <p:sp>
        <p:nvSpPr>
          <p:cNvPr id="3" name="Title 1"/>
          <p:cNvSpPr txBox="1">
            <a:spLocks/>
          </p:cNvSpPr>
          <p:nvPr/>
        </p:nvSpPr>
        <p:spPr>
          <a:xfrm>
            <a:off x="815970" y="260190"/>
            <a:ext cx="3663953" cy="116976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accent1">
                    <a:lumMod val="50000"/>
                  </a:schemeClr>
                </a:solidFill>
                <a:latin typeface="Britannic Bold" panose="020B0903060703020204" pitchFamily="34" charset="0"/>
              </a:rPr>
              <a:t>The Academic Workplace</a:t>
            </a:r>
            <a:endParaRPr lang="en-US" dirty="0">
              <a:solidFill>
                <a:schemeClr val="accent1">
                  <a:lumMod val="50000"/>
                </a:schemeClr>
              </a:solidFill>
              <a:latin typeface="Britannic Bold" panose="020B0903060703020204" pitchFamily="34" charset="0"/>
            </a:endParaRPr>
          </a:p>
        </p:txBody>
      </p:sp>
      <p:sp>
        <p:nvSpPr>
          <p:cNvPr id="4" name="TextBox 3"/>
          <p:cNvSpPr txBox="1"/>
          <p:nvPr/>
        </p:nvSpPr>
        <p:spPr>
          <a:xfrm>
            <a:off x="489855" y="3186250"/>
            <a:ext cx="4316185" cy="2308324"/>
          </a:xfrm>
          <a:prstGeom prst="rect">
            <a:avLst/>
          </a:prstGeom>
          <a:solidFill>
            <a:srgbClr val="FFFF00"/>
          </a:solidFill>
        </p:spPr>
        <p:txBody>
          <a:bodyPr wrap="square" rtlCol="0">
            <a:spAutoFit/>
          </a:bodyPr>
          <a:lstStyle/>
          <a:p>
            <a:pPr algn="ctr"/>
            <a:r>
              <a:rPr lang="en-US" sz="2400" dirty="0" smtClean="0">
                <a:latin typeface="Britannic Bold" panose="020B0903060703020204" pitchFamily="34" charset="0"/>
              </a:rPr>
              <a:t>The AGB warns that over-reliance on part-time and adjunct faculty may contribute negatively to the weakening of campus life, culture and community</a:t>
            </a:r>
            <a:endParaRPr lang="en-US" sz="2400" dirty="0">
              <a:latin typeface="Britannic Bold" panose="020B0903060703020204" pitchFamily="34" charset="0"/>
            </a:endParaRPr>
          </a:p>
        </p:txBody>
      </p:sp>
      <p:sp>
        <p:nvSpPr>
          <p:cNvPr id="5" name="TextBox 4"/>
          <p:cNvSpPr txBox="1"/>
          <p:nvPr/>
        </p:nvSpPr>
        <p:spPr>
          <a:xfrm>
            <a:off x="26305" y="6457043"/>
            <a:ext cx="1460500" cy="461665"/>
          </a:xfrm>
          <a:prstGeom prst="rect">
            <a:avLst/>
          </a:prstGeom>
          <a:noFill/>
        </p:spPr>
        <p:txBody>
          <a:bodyPr wrap="square" rtlCol="0">
            <a:spAutoFit/>
          </a:bodyPr>
          <a:lstStyle/>
          <a:p>
            <a:r>
              <a:rPr lang="en-US" sz="1200" dirty="0" smtClean="0"/>
              <a:t>(AGB, 2016)</a:t>
            </a:r>
          </a:p>
          <a:p>
            <a:endParaRPr lang="en-US" sz="1200" dirty="0"/>
          </a:p>
        </p:txBody>
      </p:sp>
      <p:graphicFrame>
        <p:nvGraphicFramePr>
          <p:cNvPr id="7" name="Chart 6"/>
          <p:cNvGraphicFramePr>
            <a:graphicFrameLocks/>
          </p:cNvGraphicFramePr>
          <p:nvPr>
            <p:extLst>
              <p:ext uri="{D42A27DB-BD31-4B8C-83A1-F6EECF244321}">
                <p14:modId xmlns:p14="http://schemas.microsoft.com/office/powerpoint/2010/main" val="1158187122"/>
              </p:ext>
            </p:extLst>
          </p:nvPr>
        </p:nvGraphicFramePr>
        <p:xfrm>
          <a:off x="4806041" y="-163285"/>
          <a:ext cx="6868888" cy="702128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0980964" y="6611778"/>
            <a:ext cx="1387929" cy="492443"/>
          </a:xfrm>
          <a:prstGeom prst="rect">
            <a:avLst/>
          </a:prstGeom>
          <a:noFill/>
        </p:spPr>
        <p:txBody>
          <a:bodyPr wrap="square" rtlCol="0">
            <a:spAutoFit/>
          </a:bodyPr>
          <a:lstStyle/>
          <a:p>
            <a:r>
              <a:rPr lang="en-US" sz="1200" dirty="0" smtClean="0"/>
              <a:t>Source: IPEDS</a:t>
            </a:r>
          </a:p>
          <a:p>
            <a:endParaRPr lang="en-US" sz="1400" dirty="0"/>
          </a:p>
        </p:txBody>
      </p:sp>
    </p:spTree>
    <p:extLst>
      <p:ext uri="{BB962C8B-B14F-4D97-AF65-F5344CB8AC3E}">
        <p14:creationId xmlns:p14="http://schemas.microsoft.com/office/powerpoint/2010/main" val="296238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7"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lumMod val="50000"/>
                  </a:schemeClr>
                </a:solidFill>
                <a:latin typeface="Britannic Bold" panose="020B0903060703020204" pitchFamily="34" charset="0"/>
              </a:rPr>
              <a:t>Campus Safety</a:t>
            </a:r>
            <a:endParaRPr lang="en-US" dirty="0"/>
          </a:p>
        </p:txBody>
      </p:sp>
      <p:sp>
        <p:nvSpPr>
          <p:cNvPr id="5" name="Text Placeholder 4"/>
          <p:cNvSpPr>
            <a:spLocks noGrp="1"/>
          </p:cNvSpPr>
          <p:nvPr>
            <p:ph type="body" idx="1"/>
          </p:nvPr>
        </p:nvSpPr>
        <p:spPr/>
        <p:txBody>
          <a:bodyPr>
            <a:normAutofit/>
          </a:bodyPr>
          <a:lstStyle/>
          <a:p>
            <a:pPr algn="ctr"/>
            <a:r>
              <a:rPr lang="en-US" sz="3200" dirty="0" smtClean="0">
                <a:solidFill>
                  <a:schemeClr val="accent1">
                    <a:lumMod val="50000"/>
                  </a:schemeClr>
                </a:solidFill>
                <a:latin typeface="Britannic Bold" panose="020B0903060703020204" pitchFamily="34" charset="0"/>
              </a:rPr>
              <a:t>Sexual Assault</a:t>
            </a:r>
            <a:endParaRPr lang="en-US" sz="3200" dirty="0">
              <a:solidFill>
                <a:schemeClr val="accent1">
                  <a:lumMod val="50000"/>
                </a:schemeClr>
              </a:solidFill>
              <a:latin typeface="Britannic Bold" panose="020B0903060703020204" pitchFamily="34" charset="0"/>
            </a:endParaRPr>
          </a:p>
        </p:txBody>
      </p:sp>
      <p:sp>
        <p:nvSpPr>
          <p:cNvPr id="3" name="Content Placeholder 2"/>
          <p:cNvSpPr>
            <a:spLocks noGrp="1"/>
          </p:cNvSpPr>
          <p:nvPr>
            <p:ph sz="half" idx="2"/>
          </p:nvPr>
        </p:nvSpPr>
        <p:spPr>
          <a:xfrm>
            <a:off x="385011" y="2130425"/>
            <a:ext cx="5603039" cy="4664075"/>
          </a:xfrm>
        </p:spPr>
        <p:txBody>
          <a:bodyPr>
            <a:normAutofit/>
          </a:bodyPr>
          <a:lstStyle/>
          <a:p>
            <a:pPr marL="285750" indent="-285750"/>
            <a:r>
              <a:rPr lang="en-US" dirty="0" smtClean="0"/>
              <a:t>By one estimate, as many as 90% of campus sexual assault victims do not report the offense</a:t>
            </a:r>
            <a:br>
              <a:rPr lang="en-US" dirty="0" smtClean="0"/>
            </a:br>
            <a:endParaRPr lang="en-US" dirty="0" smtClean="0"/>
          </a:p>
          <a:p>
            <a:pPr marL="285750" indent="-285750"/>
            <a:r>
              <a:rPr lang="en-US" dirty="0" smtClean="0"/>
              <a:t>Therefore, colleges must be proactive and not reactive when it comes to acts of sexual violence on campuses</a:t>
            </a:r>
            <a:br>
              <a:rPr lang="en-US" dirty="0" smtClean="0"/>
            </a:br>
            <a:endParaRPr lang="en-US" dirty="0" smtClean="0"/>
          </a:p>
          <a:p>
            <a:pPr marL="285750" indent="-285750"/>
            <a:r>
              <a:rPr lang="en-US" dirty="0" smtClean="0"/>
              <a:t>Secretary </a:t>
            </a:r>
            <a:r>
              <a:rPr lang="en-US" dirty="0" err="1" smtClean="0"/>
              <a:t>DeVos</a:t>
            </a:r>
            <a:r>
              <a:rPr lang="en-US" dirty="0" smtClean="0"/>
              <a:t> plans to change how campuses approach allegations of sexual violence   </a:t>
            </a:r>
          </a:p>
          <a:p>
            <a:endParaRPr lang="en-US" dirty="0"/>
          </a:p>
        </p:txBody>
      </p:sp>
      <p:sp>
        <p:nvSpPr>
          <p:cNvPr id="6" name="Text Placeholder 5"/>
          <p:cNvSpPr>
            <a:spLocks noGrp="1"/>
          </p:cNvSpPr>
          <p:nvPr>
            <p:ph type="body" sz="quarter" idx="3"/>
          </p:nvPr>
        </p:nvSpPr>
        <p:spPr/>
        <p:txBody>
          <a:bodyPr>
            <a:normAutofit/>
          </a:bodyPr>
          <a:lstStyle/>
          <a:p>
            <a:pPr algn="ctr"/>
            <a:r>
              <a:rPr lang="en-US" sz="3200" dirty="0">
                <a:solidFill>
                  <a:schemeClr val="accent1">
                    <a:lumMod val="50000"/>
                  </a:schemeClr>
                </a:solidFill>
                <a:latin typeface="Britannic Bold" panose="020B0903060703020204" pitchFamily="34" charset="0"/>
              </a:rPr>
              <a:t>Campus Shootings</a:t>
            </a:r>
          </a:p>
        </p:txBody>
      </p:sp>
      <p:sp>
        <p:nvSpPr>
          <p:cNvPr id="7" name="Content Placeholder 6"/>
          <p:cNvSpPr>
            <a:spLocks noGrp="1"/>
          </p:cNvSpPr>
          <p:nvPr>
            <p:ph sz="quarter" idx="4"/>
          </p:nvPr>
        </p:nvSpPr>
        <p:spPr/>
        <p:txBody>
          <a:bodyPr>
            <a:normAutofit/>
          </a:bodyPr>
          <a:lstStyle/>
          <a:p>
            <a:r>
              <a:rPr lang="en-US" dirty="0" smtClean="0"/>
              <a:t>In 2015 alone, at least 23 shootings occurred at colleges and universities</a:t>
            </a:r>
          </a:p>
          <a:p>
            <a:endParaRPr lang="en-US" dirty="0"/>
          </a:p>
          <a:p>
            <a:r>
              <a:rPr lang="en-US" dirty="0" smtClean="0"/>
              <a:t>While some universities struggle with deciding to be open-carry or gun-free schools, it is most important for colleges to set up extensive safety protocols in the event of an attack</a:t>
            </a:r>
            <a:endParaRPr lang="en-US" dirty="0"/>
          </a:p>
        </p:txBody>
      </p:sp>
      <p:sp>
        <p:nvSpPr>
          <p:cNvPr id="8" name="TextBox 7"/>
          <p:cNvSpPr txBox="1"/>
          <p:nvPr/>
        </p:nvSpPr>
        <p:spPr>
          <a:xfrm>
            <a:off x="9145588" y="6189663"/>
            <a:ext cx="2209800" cy="369332"/>
          </a:xfrm>
          <a:prstGeom prst="rect">
            <a:avLst/>
          </a:prstGeom>
          <a:noFill/>
        </p:spPr>
        <p:txBody>
          <a:bodyPr wrap="square" rtlCol="0">
            <a:spAutoFit/>
          </a:bodyPr>
          <a:lstStyle/>
          <a:p>
            <a:r>
              <a:rPr lang="en-US" smtClean="0"/>
              <a:t>(AGB, 2016)</a:t>
            </a:r>
            <a:endParaRPr lang="en-US" dirty="0"/>
          </a:p>
        </p:txBody>
      </p:sp>
      <p:sp>
        <p:nvSpPr>
          <p:cNvPr id="4" name="TextBox 3"/>
          <p:cNvSpPr txBox="1"/>
          <p:nvPr/>
        </p:nvSpPr>
        <p:spPr>
          <a:xfrm>
            <a:off x="708024" y="3195677"/>
            <a:ext cx="4957011" cy="369332"/>
          </a:xfrm>
          <a:prstGeom prst="rect">
            <a:avLst/>
          </a:prstGeom>
          <a:noFill/>
        </p:spPr>
        <p:txBody>
          <a:bodyPr wrap="square" rtlCol="0">
            <a:spAutoFit/>
          </a:bodyPr>
          <a:lstStyle/>
          <a:p>
            <a:r>
              <a:rPr lang="en-US" dirty="0" smtClean="0">
                <a:solidFill>
                  <a:srgbClr val="FF0000"/>
                </a:solidFill>
              </a:rPr>
              <a:t>AL: 78 reported, possibly 702 not reported </a:t>
            </a:r>
            <a:endParaRPr lang="en-US" dirty="0">
              <a:solidFill>
                <a:srgbClr val="FF0000"/>
              </a:solidFill>
            </a:endParaRPr>
          </a:p>
        </p:txBody>
      </p:sp>
    </p:spTree>
    <p:extLst>
      <p:ext uri="{BB962C8B-B14F-4D97-AF65-F5344CB8AC3E}">
        <p14:creationId xmlns:p14="http://schemas.microsoft.com/office/powerpoint/2010/main" val="416467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103127" y="5737659"/>
            <a:ext cx="7088873" cy="369332"/>
          </a:xfrm>
          <a:prstGeom prst="rect">
            <a:avLst/>
          </a:prstGeom>
          <a:noFill/>
        </p:spPr>
        <p:txBody>
          <a:bodyPr wrap="square" rtlCol="0">
            <a:spAutoFit/>
          </a:bodyPr>
          <a:lstStyle/>
          <a:p>
            <a:r>
              <a:rPr lang="en-US" dirty="0" smtClean="0"/>
              <a:t>Status of affirmative consent laws, InsideHigherEd.com</a:t>
            </a:r>
            <a:endParaRPr lang="en-US" dirty="0"/>
          </a:p>
        </p:txBody>
      </p:sp>
      <p:sp>
        <p:nvSpPr>
          <p:cNvPr id="2" name="Title 1"/>
          <p:cNvSpPr>
            <a:spLocks noGrp="1"/>
          </p:cNvSpPr>
          <p:nvPr>
            <p:ph type="title"/>
          </p:nvPr>
        </p:nvSpPr>
        <p:spPr/>
        <p:txBody>
          <a:bodyPr>
            <a:normAutofit/>
          </a:bodyPr>
          <a:lstStyle/>
          <a:p>
            <a:pPr algn="ctr"/>
            <a:r>
              <a:rPr lang="en-US" dirty="0">
                <a:solidFill>
                  <a:schemeClr val="accent1">
                    <a:lumMod val="50000"/>
                  </a:schemeClr>
                </a:solidFill>
                <a:latin typeface="Britannic Bold" panose="020B0903060703020204" pitchFamily="34" charset="0"/>
              </a:rPr>
              <a:t>Campus Safety</a:t>
            </a:r>
          </a:p>
        </p:txBody>
      </p:sp>
      <p:pic>
        <p:nvPicPr>
          <p:cNvPr id="2050" name="Picture 2" descr="https://www.insidehighered.com/sites/default/server_files/styles/large/public/media/billmap.png?itok=9MTjLWi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33900" y="1690688"/>
            <a:ext cx="7289800" cy="46339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69098" y="1305676"/>
            <a:ext cx="3517900" cy="4431983"/>
          </a:xfrm>
          <a:prstGeom prst="rect">
            <a:avLst/>
          </a:prstGeom>
          <a:noFill/>
        </p:spPr>
        <p:txBody>
          <a:bodyPr wrap="square" rtlCol="0">
            <a:spAutoFit/>
          </a:bodyPr>
          <a:lstStyle/>
          <a:p>
            <a:pPr algn="ctr"/>
            <a:r>
              <a:rPr lang="en-US" sz="2400" dirty="0" smtClean="0">
                <a:solidFill>
                  <a:schemeClr val="accent1">
                    <a:lumMod val="50000"/>
                  </a:schemeClr>
                </a:solidFill>
              </a:rPr>
              <a:t>28 states have introduced or enacted legislation on campus sexual violence in 2015 – Alabama was not one of them</a:t>
            </a:r>
          </a:p>
          <a:p>
            <a:pPr algn="ctr"/>
            <a:endParaRPr lang="en-US" sz="2400" dirty="0">
              <a:solidFill>
                <a:schemeClr val="accent1">
                  <a:lumMod val="50000"/>
                </a:schemeClr>
              </a:solidFill>
            </a:endParaRPr>
          </a:p>
          <a:p>
            <a:pPr algn="ctr"/>
            <a:r>
              <a:rPr lang="en-US" sz="2400" dirty="0" smtClean="0">
                <a:solidFill>
                  <a:schemeClr val="accent1">
                    <a:lumMod val="50000"/>
                  </a:schemeClr>
                </a:solidFill>
              </a:rPr>
              <a:t>As the map shows, much more work remains to be done to ensure campus environments are safe for all students</a:t>
            </a:r>
            <a:endParaRPr lang="en-US" sz="2400" dirty="0">
              <a:solidFill>
                <a:schemeClr val="accent1">
                  <a:lumMod val="50000"/>
                </a:schemeClr>
              </a:solidFill>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515726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4900" y="365125"/>
            <a:ext cx="8978900" cy="892175"/>
          </a:xfrm>
        </p:spPr>
        <p:txBody>
          <a:bodyPr>
            <a:normAutofit/>
          </a:bodyPr>
          <a:lstStyle/>
          <a:p>
            <a:r>
              <a:rPr lang="en-US" dirty="0">
                <a:solidFill>
                  <a:schemeClr val="accent1">
                    <a:lumMod val="50000"/>
                  </a:schemeClr>
                </a:solidFill>
                <a:latin typeface="Britannic Bold" panose="020B0903060703020204" pitchFamily="34" charset="0"/>
              </a:rPr>
              <a:t>In Summary</a:t>
            </a:r>
          </a:p>
        </p:txBody>
      </p:sp>
      <p:sp>
        <p:nvSpPr>
          <p:cNvPr id="3" name="Content Placeholder 2"/>
          <p:cNvSpPr>
            <a:spLocks noGrp="1"/>
          </p:cNvSpPr>
          <p:nvPr>
            <p:ph idx="1"/>
          </p:nvPr>
        </p:nvSpPr>
        <p:spPr>
          <a:xfrm>
            <a:off x="2374900" y="1257300"/>
            <a:ext cx="8978900" cy="4919663"/>
          </a:xfrm>
        </p:spPr>
        <p:txBody>
          <a:bodyPr>
            <a:normAutofit fontScale="92500"/>
          </a:bodyPr>
          <a:lstStyle/>
          <a:p>
            <a:r>
              <a:rPr lang="en-US" dirty="0" smtClean="0"/>
              <a:t>In the face of budget cuts and diminishing support for higher education institutions, we must focus on making our colleges more efficient rather than more expensive.</a:t>
            </a:r>
          </a:p>
          <a:p>
            <a:endParaRPr lang="en-US" dirty="0" smtClean="0"/>
          </a:p>
          <a:p>
            <a:r>
              <a:rPr lang="en-US" dirty="0" smtClean="0"/>
              <a:t>As student populations become more diverse, colleges themselves must also embrace diversify, for the sake of both inclusivity and success.</a:t>
            </a:r>
          </a:p>
          <a:p>
            <a:endParaRPr lang="en-US" dirty="0"/>
          </a:p>
          <a:p>
            <a:r>
              <a:rPr lang="en-US" dirty="0" smtClean="0"/>
              <a:t>The preservation of campus life, culture and community is imperative to help keep the university a safe and enjoyable place for everyone.</a:t>
            </a:r>
            <a:endParaRPr lang="en-US" dirty="0"/>
          </a:p>
        </p:txBody>
      </p:sp>
      <p:pic>
        <p:nvPicPr>
          <p:cNvPr id="4" name="Picture 3"/>
          <p:cNvPicPr>
            <a:picLocks noChangeAspect="1"/>
          </p:cNvPicPr>
          <p:nvPr/>
        </p:nvPicPr>
        <p:blipFill>
          <a:blip r:embed="rId2"/>
          <a:stretch>
            <a:fillRect/>
          </a:stretch>
        </p:blipFill>
        <p:spPr>
          <a:xfrm>
            <a:off x="0" y="-4685"/>
            <a:ext cx="2108200" cy="6864198"/>
          </a:xfrm>
          <a:prstGeom prst="rect">
            <a:avLst/>
          </a:prstGeom>
        </p:spPr>
      </p:pic>
    </p:spTree>
    <p:extLst>
      <p:ext uri="{BB962C8B-B14F-4D97-AF65-F5344CB8AC3E}">
        <p14:creationId xmlns:p14="http://schemas.microsoft.com/office/powerpoint/2010/main" val="9724851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498600" y="1783419"/>
            <a:ext cx="9144000" cy="114300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algn="ctr"/>
            <a:r>
              <a:rPr lang="en-US" dirty="0" smtClean="0"/>
              <a:t/>
            </a:r>
            <a:br>
              <a:rPr lang="en-US" dirty="0" smtClean="0"/>
            </a:br>
            <a:r>
              <a:rPr lang="en-US" b="1" dirty="0" smtClean="0"/>
              <a:t>VII.   DISCUSSION</a:t>
            </a:r>
            <a:r>
              <a:rPr lang="en-US" b="1" spc="300" dirty="0" smtClean="0"/>
              <a:t> </a:t>
            </a:r>
            <a:r>
              <a:rPr lang="en-US" b="1" dirty="0" smtClean="0"/>
              <a:t>ITEMS</a:t>
            </a:r>
            <a:br>
              <a:rPr lang="en-US" b="1" dirty="0" smtClean="0"/>
            </a:br>
            <a:r>
              <a:rPr lang="en-US" b="1" dirty="0" smtClean="0">
                <a:solidFill>
                  <a:srgbClr val="00B0F0"/>
                </a:solidFill>
              </a:rPr>
              <a:t> </a:t>
            </a:r>
            <a:endParaRPr lang="en-US" dirty="0"/>
          </a:p>
        </p:txBody>
      </p:sp>
    </p:spTree>
    <p:extLst>
      <p:ext uri="{BB962C8B-B14F-4D97-AF65-F5344CB8AC3E}">
        <p14:creationId xmlns:p14="http://schemas.microsoft.com/office/powerpoint/2010/main" val="30962335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422400" y="3201035"/>
            <a:ext cx="9144000" cy="1143000"/>
          </a:xfrm>
        </p:spPr>
        <p:txBody>
          <a:bodyPr>
            <a:normAutofit fontScale="90000"/>
          </a:bodyPr>
          <a:lstStyle/>
          <a:p>
            <a:pPr algn="ctr"/>
            <a:r>
              <a:rPr lang="en-US" sz="3600" b="1" dirty="0">
                <a:solidFill>
                  <a:srgbClr val="00B0F0"/>
                </a:solidFill>
              </a:rPr>
              <a:t> </a:t>
            </a:r>
            <a:r>
              <a:rPr lang="en-US" sz="3200" b="1" dirty="0"/>
              <a:t>A.  Status Report: </a:t>
            </a:r>
            <a:br>
              <a:rPr lang="en-US" sz="3200" b="1" dirty="0"/>
            </a:br>
            <a:r>
              <a:rPr lang="en-US" sz="3200" b="1" dirty="0"/>
              <a:t>Appeals Committee Decision: </a:t>
            </a:r>
            <a:br>
              <a:rPr lang="en-US" sz="3200" b="1" dirty="0"/>
            </a:br>
            <a:r>
              <a:rPr lang="en-US" sz="3200" b="1" dirty="0"/>
              <a:t> Fortis College Branch Campuses</a:t>
            </a:r>
            <a:endParaRPr lang="en-US" sz="3200" dirty="0"/>
          </a:p>
        </p:txBody>
      </p:sp>
      <p:sp>
        <p:nvSpPr>
          <p:cNvPr id="3" name="Slide Number Placeholder 2"/>
          <p:cNvSpPr>
            <a:spLocks noGrp="1"/>
          </p:cNvSpPr>
          <p:nvPr>
            <p:ph type="sldNum" sz="quarter" idx="12"/>
          </p:nvPr>
        </p:nvSpPr>
        <p:spPr/>
        <p:txBody>
          <a:bodyPr/>
          <a:lstStyle/>
          <a:p>
            <a:fld id="{15C3AF50-45D8-4144-B114-A385979F8C17}" type="slidenum">
              <a:rPr lang="en-US" smtClean="0"/>
              <a:t>28</a:t>
            </a:fld>
            <a:endParaRPr lang="en-US"/>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pic>
        <p:nvPicPr>
          <p:cNvPr id="6" name="Picture 5" descr="Image result for chairman reports clipart">
            <a:hlinkClick r:id="rId2" tgtFrame="&quot;_blank&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99" y="214038"/>
            <a:ext cx="5698067" cy="2630762"/>
          </a:xfrm>
          <a:prstGeom prst="rect">
            <a:avLst/>
          </a:prstGeom>
          <a:noFill/>
          <a:ln>
            <a:noFill/>
          </a:ln>
        </p:spPr>
      </p:pic>
    </p:spTree>
    <p:extLst>
      <p:ext uri="{BB962C8B-B14F-4D97-AF65-F5344CB8AC3E}">
        <p14:creationId xmlns:p14="http://schemas.microsoft.com/office/powerpoint/2010/main" val="1868032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498600" y="1783419"/>
            <a:ext cx="9144000" cy="114300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all" spc="0" normalizeH="0" baseline="0" noProof="0" dirty="0" smtClean="0">
                <a:ln>
                  <a:noFill/>
                </a:ln>
                <a:solidFill>
                  <a:srgbClr val="4F271C"/>
                </a:solidFill>
                <a:effectLst/>
                <a:uLnTx/>
                <a:uFillTx/>
                <a:latin typeface="Tw Cen MT"/>
                <a:ea typeface="+mj-ea"/>
                <a:cs typeface="+mj-cs"/>
              </a:rPr>
              <a:t/>
            </a:r>
            <a:br>
              <a:rPr kumimoji="0" lang="en-US" b="0" i="0" u="none" strike="noStrike" kern="1200" cap="all" spc="0" normalizeH="0" baseline="0" noProof="0" dirty="0" smtClean="0">
                <a:ln>
                  <a:noFill/>
                </a:ln>
                <a:solidFill>
                  <a:srgbClr val="4F271C"/>
                </a:solidFill>
                <a:effectLst/>
                <a:uLnTx/>
                <a:uFillTx/>
                <a:latin typeface="Tw Cen MT"/>
                <a:ea typeface="+mj-ea"/>
                <a:cs typeface="+mj-cs"/>
              </a:rPr>
            </a:br>
            <a:r>
              <a:rPr kumimoji="0" lang="en-US" b="1" i="0" u="none" strike="noStrike" kern="1200" cap="all" spc="0" normalizeH="0" baseline="0" noProof="0" dirty="0" err="1" smtClean="0">
                <a:ln>
                  <a:noFill/>
                </a:ln>
                <a:solidFill>
                  <a:srgbClr val="4F271C"/>
                </a:solidFill>
                <a:effectLst/>
                <a:uLnTx/>
                <a:uFillTx/>
                <a:latin typeface="Tw Cen MT"/>
                <a:ea typeface="+mj-ea"/>
                <a:cs typeface="+mj-cs"/>
              </a:rPr>
              <a:t>VIIi</a:t>
            </a:r>
            <a:r>
              <a:rPr kumimoji="0" lang="en-US" b="1" i="0" u="none" strike="noStrike" kern="1200" cap="all" spc="0" normalizeH="0" baseline="0" noProof="0" dirty="0" smtClean="0">
                <a:ln>
                  <a:noFill/>
                </a:ln>
                <a:solidFill>
                  <a:srgbClr val="4F271C"/>
                </a:solidFill>
                <a:effectLst/>
                <a:uLnTx/>
                <a:uFillTx/>
                <a:latin typeface="Tw Cen MT"/>
                <a:ea typeface="+mj-ea"/>
                <a:cs typeface="+mj-cs"/>
              </a:rPr>
              <a:t>.   Decision</a:t>
            </a:r>
            <a:r>
              <a:rPr kumimoji="0" lang="en-US" b="1" i="0" u="none" strike="noStrike" kern="1200" cap="all" spc="300" normalizeH="0" baseline="0" noProof="0" dirty="0" smtClean="0">
                <a:ln>
                  <a:noFill/>
                </a:ln>
                <a:solidFill>
                  <a:srgbClr val="4F271C"/>
                </a:solidFill>
                <a:effectLst/>
                <a:uLnTx/>
                <a:uFillTx/>
                <a:latin typeface="Tw Cen MT"/>
                <a:ea typeface="+mj-ea"/>
                <a:cs typeface="+mj-cs"/>
              </a:rPr>
              <a:t> </a:t>
            </a:r>
            <a:r>
              <a:rPr kumimoji="0" lang="en-US" b="1" i="0" u="none" strike="noStrike" kern="1200" cap="all" spc="0" normalizeH="0" baseline="0" noProof="0" dirty="0" smtClean="0">
                <a:ln>
                  <a:noFill/>
                </a:ln>
                <a:solidFill>
                  <a:srgbClr val="4F271C"/>
                </a:solidFill>
                <a:effectLst/>
                <a:uLnTx/>
                <a:uFillTx/>
                <a:latin typeface="Tw Cen MT"/>
                <a:ea typeface="+mj-ea"/>
                <a:cs typeface="+mj-cs"/>
              </a:rPr>
              <a:t>ITEMS</a:t>
            </a:r>
            <a:br>
              <a:rPr kumimoji="0" lang="en-US" b="1" i="0" u="none" strike="noStrike" kern="1200" cap="all" spc="0" normalizeH="0" baseline="0" noProof="0" dirty="0" smtClean="0">
                <a:ln>
                  <a:noFill/>
                </a:ln>
                <a:solidFill>
                  <a:srgbClr val="4F271C"/>
                </a:solidFill>
                <a:effectLst/>
                <a:uLnTx/>
                <a:uFillTx/>
                <a:latin typeface="Tw Cen MT"/>
                <a:ea typeface="+mj-ea"/>
                <a:cs typeface="+mj-cs"/>
              </a:rPr>
            </a:br>
            <a:r>
              <a:rPr kumimoji="0" lang="en-US" b="1" i="0" u="none" strike="noStrike" kern="1200" cap="all" spc="0" normalizeH="0" baseline="0" noProof="0" dirty="0" smtClean="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spTree>
    <p:extLst>
      <p:ext uri="{BB962C8B-B14F-4D97-AF65-F5344CB8AC3E}">
        <p14:creationId xmlns:p14="http://schemas.microsoft.com/office/powerpoint/2010/main" val="2334858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524000" y="280035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t>II.  ROLL CALL and </a:t>
            </a:r>
            <a:br>
              <a:rPr lang="en-US" b="1" dirty="0"/>
            </a:br>
            <a:r>
              <a:rPr lang="en-US" sz="4000" b="1" dirty="0"/>
              <a:t>QUORUM DETERMINATION</a:t>
            </a:r>
            <a:r>
              <a:rPr lang="en-US" sz="4000" b="1" dirty="0">
                <a:solidFill>
                  <a:srgbClr val="00B0F0"/>
                </a:solidFill>
              </a:rPr>
              <a:t>	</a:t>
            </a:r>
          </a:p>
        </p:txBody>
      </p:sp>
    </p:spTree>
    <p:extLst>
      <p:ext uri="{BB962C8B-B14F-4D97-AF65-F5344CB8AC3E}">
        <p14:creationId xmlns:p14="http://schemas.microsoft.com/office/powerpoint/2010/main" val="2818536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jbhworldwide.com/wp-content/uploads/2015/02/url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98" y="0"/>
            <a:ext cx="118494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6760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597136898"/>
              </p:ext>
            </p:extLst>
          </p:nvPr>
        </p:nvGraphicFramePr>
        <p:xfrm>
          <a:off x="2067696" y="574588"/>
          <a:ext cx="8250195" cy="55790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3694670" y="216242"/>
            <a:ext cx="5523471" cy="1200329"/>
          </a:xfrm>
          <a:prstGeom prst="rect">
            <a:avLst/>
          </a:prstGeom>
          <a:noFill/>
        </p:spPr>
        <p:txBody>
          <a:bodyPr wrap="square" rtlCol="0">
            <a:spAutoFit/>
          </a:bodyPr>
          <a:lstStyle/>
          <a:p>
            <a:pPr algn="ctr"/>
            <a:r>
              <a:rPr lang="en-US" sz="2400" b="1" dirty="0" smtClean="0">
                <a:solidFill>
                  <a:srgbClr val="002060"/>
                </a:solidFill>
              </a:rPr>
              <a:t>Fiscal Year 2017-2018</a:t>
            </a:r>
          </a:p>
          <a:p>
            <a:pPr algn="ctr"/>
            <a:r>
              <a:rPr lang="en-US" sz="2400" b="1" dirty="0" smtClean="0">
                <a:solidFill>
                  <a:srgbClr val="002060"/>
                </a:solidFill>
              </a:rPr>
              <a:t>Sources of Revenue</a:t>
            </a:r>
          </a:p>
          <a:p>
            <a:pPr algn="ctr"/>
            <a:r>
              <a:rPr lang="en-US" sz="2400" b="1" dirty="0" smtClean="0">
                <a:solidFill>
                  <a:srgbClr val="002060"/>
                </a:solidFill>
              </a:rPr>
              <a:t>Restricted/Earmarked and Unrestricted</a:t>
            </a:r>
            <a:endParaRPr lang="en-US" sz="2400" b="1" dirty="0">
              <a:solidFill>
                <a:srgbClr val="002060"/>
              </a:solidFill>
            </a:endParaRPr>
          </a:p>
        </p:txBody>
      </p:sp>
      <p:sp>
        <p:nvSpPr>
          <p:cNvPr id="2" name="TextBox 1"/>
          <p:cNvSpPr txBox="1"/>
          <p:nvPr/>
        </p:nvSpPr>
        <p:spPr>
          <a:xfrm>
            <a:off x="776284" y="1713296"/>
            <a:ext cx="2918385" cy="646331"/>
          </a:xfrm>
          <a:prstGeom prst="rect">
            <a:avLst/>
          </a:prstGeom>
          <a:noFill/>
        </p:spPr>
        <p:txBody>
          <a:bodyPr wrap="square" rtlCol="0">
            <a:spAutoFit/>
          </a:bodyPr>
          <a:lstStyle/>
          <a:p>
            <a:r>
              <a:rPr lang="en-US" sz="3600" b="1" dirty="0" smtClean="0"/>
              <a:t>$ 30,796,674</a:t>
            </a:r>
            <a:endParaRPr lang="en-US" sz="3600" b="1" dirty="0"/>
          </a:p>
        </p:txBody>
      </p:sp>
    </p:spTree>
    <p:extLst>
      <p:ext uri="{BB962C8B-B14F-4D97-AF65-F5344CB8AC3E}">
        <p14:creationId xmlns:p14="http://schemas.microsoft.com/office/powerpoint/2010/main" val="12886670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756" y="0"/>
            <a:ext cx="11980244" cy="6001643"/>
          </a:xfrm>
          <a:prstGeom prst="rect">
            <a:avLst/>
          </a:prstGeom>
        </p:spPr>
        <p:txBody>
          <a:bodyPr wrap="square">
            <a:spAutoFit/>
          </a:bodyPr>
          <a:lstStyle/>
          <a:p>
            <a:pPr algn="ctr"/>
            <a:r>
              <a:rPr lang="en-US" sz="3200" b="1" dirty="0">
                <a:solidFill>
                  <a:srgbClr val="0070C0"/>
                </a:solidFill>
                <a:latin typeface="Century Gothic" panose="020B0502020202020204" pitchFamily="34" charset="0"/>
                <a:ea typeface="Calibri" panose="020F0502020204030204" pitchFamily="34" charset="0"/>
              </a:rPr>
              <a:t>Alabama Commission on Higher Education</a:t>
            </a:r>
            <a:endParaRPr lang="en-US" sz="3200" dirty="0">
              <a:solidFill>
                <a:srgbClr val="0070C0"/>
              </a:solidFill>
              <a:latin typeface="Century Gothic" panose="020B0502020202020204" pitchFamily="34" charset="0"/>
              <a:ea typeface="Calibri" panose="020F0502020204030204" pitchFamily="34" charset="0"/>
            </a:endParaRPr>
          </a:p>
          <a:p>
            <a:pPr algn="ctr"/>
            <a:r>
              <a:rPr lang="en-US" sz="3200" b="1" dirty="0" smtClean="0">
                <a:solidFill>
                  <a:srgbClr val="0070C0"/>
                </a:solidFill>
                <a:latin typeface="Century Gothic" panose="020B0502020202020204" pitchFamily="34" charset="0"/>
                <a:ea typeface="Calibri" panose="020F0502020204030204" pitchFamily="34" charset="0"/>
              </a:rPr>
              <a:t>Budgetary </a:t>
            </a:r>
            <a:r>
              <a:rPr lang="en-US" sz="3200" b="1" dirty="0">
                <a:solidFill>
                  <a:srgbClr val="0070C0"/>
                </a:solidFill>
                <a:latin typeface="Century Gothic" panose="020B0502020202020204" pitchFamily="34" charset="0"/>
                <a:ea typeface="Calibri" panose="020F0502020204030204" pitchFamily="34" charset="0"/>
              </a:rPr>
              <a:t>Facts</a:t>
            </a:r>
            <a:endParaRPr lang="en-US" sz="3200" dirty="0">
              <a:solidFill>
                <a:srgbClr val="0070C0"/>
              </a:solidFill>
              <a:latin typeface="Century Gothic" panose="020B0502020202020204" pitchFamily="34" charset="0"/>
              <a:ea typeface="Calibri" panose="020F0502020204030204" pitchFamily="34" charset="0"/>
            </a:endParaRPr>
          </a:p>
          <a:p>
            <a:r>
              <a:rPr lang="en-US" sz="3200" dirty="0">
                <a:latin typeface="Century Gothic" panose="020B0502020202020204" pitchFamily="34" charset="0"/>
                <a:ea typeface="Calibri" panose="020F0502020204030204" pitchFamily="34" charset="0"/>
              </a:rPr>
              <a:t> </a:t>
            </a:r>
          </a:p>
          <a:p>
            <a:pPr marL="342900" marR="0" lvl="0" indent="-342900">
              <a:spcBef>
                <a:spcPts val="0"/>
              </a:spcBef>
              <a:spcAft>
                <a:spcPts val="0"/>
              </a:spcAft>
              <a:buFont typeface="Arial" panose="020B0604020202020204" pitchFamily="34" charset="0"/>
              <a:buChar char="•"/>
            </a:pPr>
            <a:r>
              <a:rPr lang="en-US" sz="2400" b="1" dirty="0">
                <a:latin typeface="Century Gothic" panose="020B0502020202020204" pitchFamily="34" charset="0"/>
                <a:ea typeface="Calibri" panose="020F0502020204030204" pitchFamily="34" charset="0"/>
              </a:rPr>
              <a:t>The Commission has 25 programs under 5 appropriation units.</a:t>
            </a:r>
            <a:endParaRPr lang="en-US" sz="2400" dirty="0">
              <a:latin typeface="Century Gothic" panose="020B0502020202020204" pitchFamily="34" charset="0"/>
              <a:ea typeface="Calibri" panose="020F0502020204030204" pitchFamily="34" charset="0"/>
            </a:endParaRPr>
          </a:p>
          <a:p>
            <a:pPr marL="342900" indent="-342900">
              <a:buFont typeface="Arial" panose="020B0604020202020204" pitchFamily="34" charset="0"/>
              <a:buChar char="•"/>
            </a:pPr>
            <a:endParaRPr lang="en-US" sz="2400" b="1" dirty="0" smtClean="0">
              <a:latin typeface="Century Gothic" panose="020B0502020202020204" pitchFamily="34" charset="0"/>
              <a:ea typeface="Calibri" panose="020F0502020204030204" pitchFamily="34" charset="0"/>
            </a:endParaRPr>
          </a:p>
          <a:p>
            <a:pPr marL="342900" indent="-342900">
              <a:buFont typeface="Arial" panose="020B0604020202020204" pitchFamily="34" charset="0"/>
              <a:buChar char="•"/>
            </a:pPr>
            <a:r>
              <a:rPr lang="en-US" sz="2400" b="1" dirty="0" smtClean="0">
                <a:latin typeface="Century Gothic" panose="020B0502020202020204" pitchFamily="34" charset="0"/>
                <a:ea typeface="Calibri" panose="020F0502020204030204" pitchFamily="34" charset="0"/>
              </a:rPr>
              <a:t>This </a:t>
            </a:r>
            <a:r>
              <a:rPr lang="en-US" sz="2400" b="1" dirty="0">
                <a:latin typeface="Century Gothic" panose="020B0502020202020204" pitchFamily="34" charset="0"/>
                <a:ea typeface="Calibri" panose="020F0502020204030204" pitchFamily="34" charset="0"/>
              </a:rPr>
              <a:t>represents </a:t>
            </a:r>
            <a:r>
              <a:rPr lang="en-US" sz="2400" b="1" dirty="0" smtClean="0">
                <a:latin typeface="Century Gothic" panose="020B0502020202020204" pitchFamily="34" charset="0"/>
                <a:ea typeface="Calibri" panose="020F0502020204030204" pitchFamily="34" charset="0"/>
              </a:rPr>
              <a:t>nearly an 17.9% increase </a:t>
            </a:r>
            <a:r>
              <a:rPr lang="en-US" sz="2400" b="1" dirty="0">
                <a:latin typeface="Century Gothic" panose="020B0502020202020204" pitchFamily="34" charset="0"/>
                <a:ea typeface="Calibri" panose="020F0502020204030204" pitchFamily="34" charset="0"/>
              </a:rPr>
              <a:t>over </a:t>
            </a:r>
            <a:r>
              <a:rPr lang="en-US" sz="2400" b="1" dirty="0" smtClean="0">
                <a:latin typeface="Century Gothic" panose="020B0502020202020204" pitchFamily="34" charset="0"/>
                <a:ea typeface="Calibri" panose="020F0502020204030204" pitchFamily="34" charset="0"/>
              </a:rPr>
              <a:t>the previous year.</a:t>
            </a:r>
            <a:endParaRPr lang="en-US" sz="2400" dirty="0">
              <a:latin typeface="Century Gothic" panose="020B0502020202020204" pitchFamily="34" charset="0"/>
              <a:ea typeface="Calibri" panose="020F0502020204030204" pitchFamily="34" charset="0"/>
            </a:endParaRPr>
          </a:p>
          <a:p>
            <a:pPr marL="342900" indent="-342900">
              <a:buFont typeface="Arial" panose="020B0604020202020204" pitchFamily="34" charset="0"/>
              <a:buChar char="•"/>
            </a:pPr>
            <a:endParaRPr lang="en-US" sz="2400" b="1" dirty="0">
              <a:latin typeface="Century Gothic" panose="020B0502020202020204" pitchFamily="34" charset="0"/>
              <a:ea typeface="Calibri" panose="020F0502020204030204" pitchFamily="34" charset="0"/>
            </a:endParaRPr>
          </a:p>
          <a:p>
            <a:pPr marL="342900" indent="-342900">
              <a:buFont typeface="Arial" panose="020B0604020202020204" pitchFamily="34" charset="0"/>
              <a:buChar char="•"/>
            </a:pPr>
            <a:r>
              <a:rPr lang="en-US" sz="2400" b="1" dirty="0" smtClean="0">
                <a:latin typeface="Century Gothic" panose="020B0502020202020204" pitchFamily="34" charset="0"/>
                <a:ea typeface="Calibri" panose="020F0502020204030204" pitchFamily="34" charset="0"/>
              </a:rPr>
              <a:t>Two </a:t>
            </a:r>
            <a:r>
              <a:rPr lang="en-US" sz="2400" b="1" dirty="0">
                <a:latin typeface="Century Gothic" panose="020B0502020202020204" pitchFamily="34" charset="0"/>
                <a:ea typeface="Calibri" panose="020F0502020204030204" pitchFamily="34" charset="0"/>
              </a:rPr>
              <a:t>new programs </a:t>
            </a:r>
            <a:r>
              <a:rPr lang="en-US" sz="2400" b="1" dirty="0" smtClean="0">
                <a:latin typeface="Century Gothic" panose="020B0502020202020204" pitchFamily="34" charset="0"/>
                <a:ea typeface="Calibri" panose="020F0502020204030204" pitchFamily="34" charset="0"/>
              </a:rPr>
              <a:t>were added </a:t>
            </a:r>
            <a:r>
              <a:rPr lang="en-US" sz="2400" b="1" dirty="0">
                <a:latin typeface="Century Gothic" panose="020B0502020202020204" pitchFamily="34" charset="0"/>
                <a:ea typeface="Calibri" panose="020F0502020204030204" pitchFamily="34" charset="0"/>
              </a:rPr>
              <a:t>to the Commission’s budget for FY </a:t>
            </a:r>
            <a:r>
              <a:rPr lang="en-US" sz="2400" b="1" dirty="0" smtClean="0">
                <a:latin typeface="Century Gothic" panose="020B0502020202020204" pitchFamily="34" charset="0"/>
                <a:ea typeface="Calibri" panose="020F0502020204030204" pitchFamily="34" charset="0"/>
              </a:rPr>
              <a:t>2017-18:</a:t>
            </a:r>
            <a:endParaRPr lang="en-US" sz="2400" dirty="0">
              <a:latin typeface="Century Gothic" panose="020B0502020202020204" pitchFamily="34" charset="0"/>
              <a:ea typeface="Calibri" panose="020F0502020204030204" pitchFamily="34" charset="0"/>
            </a:endParaRPr>
          </a:p>
          <a:p>
            <a:pPr marL="800100" lvl="1" indent="-342900">
              <a:buFont typeface="Arial" panose="020B0604020202020204" pitchFamily="34" charset="0"/>
              <a:buChar char="•"/>
            </a:pPr>
            <a:r>
              <a:rPr lang="en-US" sz="2400" b="1" dirty="0" smtClean="0">
                <a:latin typeface="Century Gothic" panose="020B0502020202020204" pitchFamily="34" charset="0"/>
                <a:ea typeface="Calibri" panose="020F0502020204030204" pitchFamily="34" charset="0"/>
              </a:rPr>
              <a:t>Math </a:t>
            </a:r>
            <a:r>
              <a:rPr lang="en-US" sz="2400" b="1" dirty="0">
                <a:latin typeface="Century Gothic" panose="020B0502020202020204" pitchFamily="34" charset="0"/>
                <a:ea typeface="Calibri" panose="020F0502020204030204" pitchFamily="34" charset="0"/>
              </a:rPr>
              <a:t>and Science Teacher Education </a:t>
            </a:r>
            <a:r>
              <a:rPr lang="en-US" sz="2400" b="1" dirty="0" smtClean="0">
                <a:latin typeface="Century Gothic" panose="020B0502020202020204" pitchFamily="34" charset="0"/>
                <a:ea typeface="Calibri" panose="020F0502020204030204" pitchFamily="34" charset="0"/>
              </a:rPr>
              <a:t>Program</a:t>
            </a:r>
            <a:endParaRPr lang="en-US" sz="2400" dirty="0">
              <a:latin typeface="Century Gothic" panose="020B0502020202020204" pitchFamily="34" charset="0"/>
              <a:ea typeface="Calibri" panose="020F0502020204030204" pitchFamily="34" charset="0"/>
            </a:endParaRPr>
          </a:p>
          <a:p>
            <a:pPr marL="800100" lvl="1" indent="-342900">
              <a:buFont typeface="Arial" panose="020B0604020202020204" pitchFamily="34" charset="0"/>
              <a:buChar char="•"/>
            </a:pPr>
            <a:r>
              <a:rPr lang="en-US" sz="2400" b="1" dirty="0" smtClean="0">
                <a:latin typeface="Century Gothic" panose="020B0502020202020204" pitchFamily="34" charset="0"/>
                <a:ea typeface="Calibri" panose="020F0502020204030204" pitchFamily="34" charset="0"/>
              </a:rPr>
              <a:t>Alabama </a:t>
            </a:r>
            <a:r>
              <a:rPr lang="en-US" sz="2400" b="1" dirty="0">
                <a:latin typeface="Century Gothic" panose="020B0502020202020204" pitchFamily="34" charset="0"/>
                <a:ea typeface="Calibri" panose="020F0502020204030204" pitchFamily="34" charset="0"/>
              </a:rPr>
              <a:t>Trails </a:t>
            </a:r>
            <a:r>
              <a:rPr lang="en-US" sz="2400" b="1" dirty="0" smtClean="0">
                <a:latin typeface="Century Gothic" panose="020B0502020202020204" pitchFamily="34" charset="0"/>
                <a:ea typeface="Calibri" panose="020F0502020204030204" pitchFamily="34" charset="0"/>
              </a:rPr>
              <a:t>Foundation</a:t>
            </a:r>
          </a:p>
          <a:p>
            <a:pPr marL="800100" lvl="1" indent="-342900">
              <a:buFont typeface="Arial" panose="020B0604020202020204" pitchFamily="34" charset="0"/>
              <a:buChar char="•"/>
            </a:pPr>
            <a:endParaRPr lang="en-US" sz="2400" b="1" dirty="0" smtClean="0">
              <a:latin typeface="Century Gothic" panose="020B0502020202020204" pitchFamily="34" charset="0"/>
              <a:ea typeface="Calibri" panose="020F0502020204030204" pitchFamily="34" charset="0"/>
            </a:endParaRPr>
          </a:p>
          <a:p>
            <a:pPr marL="342900" indent="-342900">
              <a:buFont typeface="Arial" panose="020B0604020202020204" pitchFamily="34" charset="0"/>
              <a:buChar char="•"/>
            </a:pPr>
            <a:r>
              <a:rPr lang="en-US" sz="2400" b="1" dirty="0" smtClean="0">
                <a:latin typeface="Century Gothic" panose="020B0502020202020204" pitchFamily="34" charset="0"/>
                <a:ea typeface="Calibri" panose="020F0502020204030204" pitchFamily="34" charset="0"/>
              </a:rPr>
              <a:t>The </a:t>
            </a:r>
            <a:r>
              <a:rPr lang="en-US" sz="2400" b="1" dirty="0">
                <a:latin typeface="Century Gothic" panose="020B0502020202020204" pitchFamily="34" charset="0"/>
                <a:ea typeface="Calibri" panose="020F0502020204030204" pitchFamily="34" charset="0"/>
              </a:rPr>
              <a:t>FY 2017-18 Operations Plan, showing expenditures for each of the fiscal year’s quarters, was submitted to Executive Budget Office (EBO) on July 31, 2017.  Any changes made by the Commission can be made through a Operations Plan revision after October 1, 2017.  </a:t>
            </a:r>
            <a:endParaRPr lang="en-US" sz="2400" dirty="0">
              <a:effectLst/>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35657770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458749055"/>
              </p:ext>
            </p:extLst>
          </p:nvPr>
        </p:nvGraphicFramePr>
        <p:xfrm>
          <a:off x="238125" y="125413"/>
          <a:ext cx="8870950" cy="6602412"/>
        </p:xfrm>
        <a:graphic>
          <a:graphicData uri="http://schemas.openxmlformats.org/presentationml/2006/ole">
            <mc:AlternateContent xmlns:mc="http://schemas.openxmlformats.org/markup-compatibility/2006">
              <mc:Choice xmlns:v="urn:schemas-microsoft-com:vml" Requires="v">
                <p:oleObj spid="_x0000_s1063" name="Worksheet" r:id="rId3" imgW="7238897" imgH="8534400" progId="Excel.Sheet.12">
                  <p:embed/>
                </p:oleObj>
              </mc:Choice>
              <mc:Fallback>
                <p:oleObj name="Worksheet" r:id="rId3" imgW="7238897" imgH="8534400" progId="Excel.Sheet.12">
                  <p:embed/>
                  <p:pic>
                    <p:nvPicPr>
                      <p:cNvPr id="4" name="Object 3"/>
                      <p:cNvPicPr/>
                      <p:nvPr/>
                    </p:nvPicPr>
                    <p:blipFill>
                      <a:blip r:embed="rId4"/>
                      <a:stretch>
                        <a:fillRect/>
                      </a:stretch>
                    </p:blipFill>
                    <p:spPr>
                      <a:xfrm>
                        <a:off x="238125" y="125413"/>
                        <a:ext cx="8870950" cy="6602412"/>
                      </a:xfrm>
                      <a:prstGeom prst="rect">
                        <a:avLst/>
                      </a:prstGeom>
                    </p:spPr>
                  </p:pic>
                </p:oleObj>
              </mc:Fallback>
            </mc:AlternateContent>
          </a:graphicData>
        </a:graphic>
      </p:graphicFrame>
      <p:sp>
        <p:nvSpPr>
          <p:cNvPr id="2" name="TextBox 1"/>
          <p:cNvSpPr txBox="1"/>
          <p:nvPr/>
        </p:nvSpPr>
        <p:spPr>
          <a:xfrm>
            <a:off x="9490510" y="863399"/>
            <a:ext cx="2701490" cy="830997"/>
          </a:xfrm>
          <a:prstGeom prst="rect">
            <a:avLst/>
          </a:prstGeom>
          <a:noFill/>
        </p:spPr>
        <p:txBody>
          <a:bodyPr wrap="square" rtlCol="0">
            <a:spAutoFit/>
          </a:bodyPr>
          <a:lstStyle/>
          <a:p>
            <a:r>
              <a:rPr lang="en-US" sz="2400" b="1" dirty="0" smtClean="0"/>
              <a:t>Level Funded other than these Changes</a:t>
            </a:r>
            <a:endParaRPr lang="en-US" sz="2400" b="1" dirty="0"/>
          </a:p>
        </p:txBody>
      </p:sp>
      <p:cxnSp>
        <p:nvCxnSpPr>
          <p:cNvPr id="5" name="Straight Arrow Connector 4"/>
          <p:cNvCxnSpPr/>
          <p:nvPr/>
        </p:nvCxnSpPr>
        <p:spPr>
          <a:xfrm flipH="1" flipV="1">
            <a:off x="9108992" y="1916323"/>
            <a:ext cx="766527" cy="481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12" idx="1"/>
          </p:cNvCxnSpPr>
          <p:nvPr/>
        </p:nvCxnSpPr>
        <p:spPr>
          <a:xfrm flipH="1">
            <a:off x="9108993" y="2071218"/>
            <a:ext cx="766527" cy="1236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9108995" y="4244667"/>
            <a:ext cx="1157223" cy="10722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9108993" y="4244667"/>
            <a:ext cx="1157225" cy="15494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875520" y="1886552"/>
            <a:ext cx="1578543" cy="369332"/>
          </a:xfrm>
          <a:prstGeom prst="rect">
            <a:avLst/>
          </a:prstGeom>
          <a:noFill/>
          <a:ln w="38100">
            <a:solidFill>
              <a:schemeClr val="tx1"/>
            </a:solidFill>
          </a:ln>
        </p:spPr>
        <p:txBody>
          <a:bodyPr wrap="square" rtlCol="0">
            <a:spAutoFit/>
          </a:bodyPr>
          <a:lstStyle/>
          <a:p>
            <a:r>
              <a:rPr lang="en-US" dirty="0" smtClean="0"/>
              <a:t>Financial Aid</a:t>
            </a:r>
            <a:endParaRPr lang="en-US" dirty="0"/>
          </a:p>
        </p:txBody>
      </p:sp>
      <p:sp>
        <p:nvSpPr>
          <p:cNvPr id="15" name="TextBox 14"/>
          <p:cNvSpPr txBox="1"/>
          <p:nvPr/>
        </p:nvSpPr>
        <p:spPr>
          <a:xfrm>
            <a:off x="10085526" y="3875335"/>
            <a:ext cx="1950264" cy="369332"/>
          </a:xfrm>
          <a:prstGeom prst="rect">
            <a:avLst/>
          </a:prstGeom>
          <a:noFill/>
          <a:ln w="38100">
            <a:solidFill>
              <a:schemeClr val="tx1"/>
            </a:solidFill>
          </a:ln>
        </p:spPr>
        <p:txBody>
          <a:bodyPr wrap="square" rtlCol="0">
            <a:spAutoFit/>
          </a:bodyPr>
          <a:lstStyle/>
          <a:p>
            <a:r>
              <a:rPr lang="en-US" dirty="0" smtClean="0"/>
              <a:t>Pass Thru Programs</a:t>
            </a:r>
            <a:endParaRPr lang="en-US" dirty="0"/>
          </a:p>
        </p:txBody>
      </p:sp>
    </p:spTree>
    <p:extLst>
      <p:ext uri="{BB962C8B-B14F-4D97-AF65-F5344CB8AC3E}">
        <p14:creationId xmlns:p14="http://schemas.microsoft.com/office/powerpoint/2010/main" val="408280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par>
                          <p:cTn id="25" fill="hold">
                            <p:stCondLst>
                              <p:cond delay="1000"/>
                            </p:stCondLst>
                            <p:childTnLst>
                              <p:par>
                                <p:cTn id="26" presetID="22" presetClass="entr" presetSubtype="2"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righ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901210216"/>
              </p:ext>
            </p:extLst>
          </p:nvPr>
        </p:nvGraphicFramePr>
        <p:xfrm>
          <a:off x="593088" y="181352"/>
          <a:ext cx="11047444"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970765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727715387"/>
              </p:ext>
            </p:extLst>
          </p:nvPr>
        </p:nvGraphicFramePr>
        <p:xfrm>
          <a:off x="473825" y="266007"/>
          <a:ext cx="11654443" cy="64340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61073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968067047"/>
              </p:ext>
            </p:extLst>
          </p:nvPr>
        </p:nvGraphicFramePr>
        <p:xfrm>
          <a:off x="398766" y="211250"/>
          <a:ext cx="11651530" cy="6372017"/>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Arrow Connector 6"/>
          <p:cNvCxnSpPr/>
          <p:nvPr/>
        </p:nvCxnSpPr>
        <p:spPr>
          <a:xfrm>
            <a:off x="11110586" y="3654469"/>
            <a:ext cx="939710" cy="25052"/>
          </a:xfrm>
          <a:prstGeom prst="straightConnector1">
            <a:avLst/>
          </a:prstGeom>
          <a:ln w="762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4773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42005348"/>
              </p:ext>
            </p:extLst>
          </p:nvPr>
        </p:nvGraphicFramePr>
        <p:xfrm>
          <a:off x="-160638" y="-345987"/>
          <a:ext cx="12035481" cy="68456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73339142"/>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35670" y="150836"/>
          <a:ext cx="11745800" cy="6617318"/>
        </p:xfrm>
        <a:graphic>
          <a:graphicData uri="http://schemas.openxmlformats.org/drawingml/2006/table">
            <a:tbl>
              <a:tblPr>
                <a:tableStyleId>{5C22544A-7EE6-4342-B048-85BDC9FD1C3A}</a:tableStyleId>
              </a:tblPr>
              <a:tblGrid>
                <a:gridCol w="6215379">
                  <a:extLst>
                    <a:ext uri="{9D8B030D-6E8A-4147-A177-3AD203B41FA5}">
                      <a16:colId xmlns:a16="http://schemas.microsoft.com/office/drawing/2014/main" val="3390265837"/>
                    </a:ext>
                  </a:extLst>
                </a:gridCol>
                <a:gridCol w="3601310">
                  <a:extLst>
                    <a:ext uri="{9D8B030D-6E8A-4147-A177-3AD203B41FA5}">
                      <a16:colId xmlns:a16="http://schemas.microsoft.com/office/drawing/2014/main" val="1402691344"/>
                    </a:ext>
                  </a:extLst>
                </a:gridCol>
                <a:gridCol w="1929111">
                  <a:extLst>
                    <a:ext uri="{9D8B030D-6E8A-4147-A177-3AD203B41FA5}">
                      <a16:colId xmlns:a16="http://schemas.microsoft.com/office/drawing/2014/main" val="1796871344"/>
                    </a:ext>
                  </a:extLst>
                </a:gridCol>
              </a:tblGrid>
              <a:tr h="389254">
                <a:tc gridSpan="3">
                  <a:txBody>
                    <a:bodyPr/>
                    <a:lstStyle/>
                    <a:p>
                      <a:pPr algn="ctr" fontAlgn="b"/>
                      <a:r>
                        <a:rPr lang="en-US" sz="2400" b="1" u="none" strike="noStrike" dirty="0" smtClean="0">
                          <a:effectLst/>
                          <a:latin typeface="Arial" panose="020B0604020202020204" pitchFamily="34" charset="0"/>
                          <a:cs typeface="Arial" panose="020B0604020202020204" pitchFamily="34" charset="0"/>
                        </a:rPr>
                        <a:t>Alabama Commission on Higher Education</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4252577"/>
                  </a:ext>
                </a:extLst>
              </a:tr>
              <a:tr h="389254">
                <a:tc gridSpan="3">
                  <a:txBody>
                    <a:bodyPr/>
                    <a:lstStyle/>
                    <a:p>
                      <a:pPr algn="ctr" fontAlgn="b"/>
                      <a:r>
                        <a:rPr lang="en-US" sz="2400" b="1" u="none" strike="noStrike" dirty="0" smtClean="0">
                          <a:effectLst/>
                          <a:latin typeface="Arial" panose="020B0604020202020204" pitchFamily="34" charset="0"/>
                          <a:cs typeface="Arial" panose="020B0604020202020204" pitchFamily="34" charset="0"/>
                        </a:rPr>
                        <a:t>FY 2017-18 Budget  - Restricted/Earmarked and Unrestricted</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41559468"/>
                  </a:ext>
                </a:extLst>
              </a:tr>
              <a:tr h="389254">
                <a:tc>
                  <a:txBody>
                    <a:bodyPr/>
                    <a:lstStyle/>
                    <a:p>
                      <a:pPr algn="l" fontAlgn="b"/>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l" fontAlgn="b"/>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l" fontAlgn="b"/>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4222491576"/>
                  </a:ext>
                </a:extLst>
              </a:tr>
              <a:tr h="389254">
                <a:tc>
                  <a:txBody>
                    <a:bodyPr/>
                    <a:lstStyle/>
                    <a:p>
                      <a:pPr algn="ctr" fontAlgn="b"/>
                      <a:r>
                        <a:rPr lang="en-US" sz="2400" b="1" u="none" strike="noStrike" dirty="0">
                          <a:effectLst/>
                          <a:latin typeface="Arial" panose="020B0604020202020204" pitchFamily="34" charset="0"/>
                          <a:cs typeface="Arial" panose="020B0604020202020204" pitchFamily="34" charset="0"/>
                        </a:rPr>
                        <a:t>Expenditures by Object</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ctr" fontAlgn="b"/>
                      <a:r>
                        <a:rPr lang="en-US" sz="2400" b="1" u="none" strike="noStrike" dirty="0">
                          <a:effectLst/>
                          <a:latin typeface="Arial" panose="020B0604020202020204" pitchFamily="34" charset="0"/>
                          <a:cs typeface="Arial" panose="020B0604020202020204" pitchFamily="34" charset="0"/>
                        </a:rPr>
                        <a:t>Amount</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ctr" fontAlgn="b"/>
                      <a:r>
                        <a:rPr lang="en-US" sz="2400" b="1" u="none" strike="noStrike" dirty="0">
                          <a:effectLst/>
                          <a:latin typeface="Arial" panose="020B0604020202020204" pitchFamily="34" charset="0"/>
                          <a:cs typeface="Arial" panose="020B0604020202020204" pitchFamily="34" charset="0"/>
                        </a:rPr>
                        <a:t>Percent</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584845756"/>
                  </a:ext>
                </a:extLst>
              </a:tr>
              <a:tr h="389254">
                <a:tc>
                  <a:txBody>
                    <a:bodyPr/>
                    <a:lstStyle/>
                    <a:p>
                      <a:pPr algn="l" fontAlgn="b"/>
                      <a:r>
                        <a:rPr lang="en-US" sz="2400" u="none" strike="noStrike" dirty="0">
                          <a:effectLst/>
                          <a:latin typeface="Arial" panose="020B0604020202020204" pitchFamily="34" charset="0"/>
                          <a:cs typeface="Arial" panose="020B0604020202020204" pitchFamily="34" charset="0"/>
                        </a:rPr>
                        <a:t>Personnel Costs</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l" fontAlgn="b"/>
                      <a:r>
                        <a:rPr lang="en-US" sz="2400" u="none" strike="noStrike" dirty="0">
                          <a:effectLst/>
                          <a:latin typeface="Arial" panose="020B0604020202020204" pitchFamily="34" charset="0"/>
                          <a:cs typeface="Arial" panose="020B0604020202020204" pitchFamily="34" charset="0"/>
                        </a:rPr>
                        <a:t>              2,556,986 </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r" fontAlgn="b"/>
                      <a:r>
                        <a:rPr lang="en-US" sz="2400" u="none" strike="noStrike">
                          <a:effectLst/>
                          <a:latin typeface="Arial" panose="020B0604020202020204" pitchFamily="34" charset="0"/>
                          <a:cs typeface="Arial" panose="020B0604020202020204" pitchFamily="34" charset="0"/>
                        </a:rPr>
                        <a:t>8.3%</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3070121685"/>
                  </a:ext>
                </a:extLst>
              </a:tr>
              <a:tr h="389254">
                <a:tc>
                  <a:txBody>
                    <a:bodyPr/>
                    <a:lstStyle/>
                    <a:p>
                      <a:pPr algn="l" fontAlgn="b"/>
                      <a:r>
                        <a:rPr lang="en-US" sz="2400" u="none" strike="noStrike" dirty="0">
                          <a:effectLst/>
                          <a:latin typeface="Arial" panose="020B0604020202020204" pitchFamily="34" charset="0"/>
                          <a:cs typeface="Arial" panose="020B0604020202020204" pitchFamily="34" charset="0"/>
                        </a:rPr>
                        <a:t>Employee Benefits</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l" fontAlgn="b"/>
                      <a:r>
                        <a:rPr lang="en-US" sz="2400" u="none" strike="noStrike" dirty="0">
                          <a:effectLst/>
                          <a:latin typeface="Arial" panose="020B0604020202020204" pitchFamily="34" charset="0"/>
                          <a:cs typeface="Arial" panose="020B0604020202020204" pitchFamily="34" charset="0"/>
                        </a:rPr>
                        <a:t>                 811,713 </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r" fontAlgn="b"/>
                      <a:r>
                        <a:rPr lang="en-US" sz="2400" u="none" strike="noStrike">
                          <a:effectLst/>
                          <a:latin typeface="Arial" panose="020B0604020202020204" pitchFamily="34" charset="0"/>
                          <a:cs typeface="Arial" panose="020B0604020202020204" pitchFamily="34" charset="0"/>
                        </a:rPr>
                        <a:t>2.6%</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956414580"/>
                  </a:ext>
                </a:extLst>
              </a:tr>
              <a:tr h="389254">
                <a:tc>
                  <a:txBody>
                    <a:bodyPr/>
                    <a:lstStyle/>
                    <a:p>
                      <a:pPr algn="l" fontAlgn="b"/>
                      <a:r>
                        <a:rPr lang="en-US" sz="2400" u="none" strike="noStrike" dirty="0">
                          <a:effectLst/>
                          <a:latin typeface="Arial" panose="020B0604020202020204" pitchFamily="34" charset="0"/>
                          <a:cs typeface="Arial" panose="020B0604020202020204" pitchFamily="34" charset="0"/>
                        </a:rPr>
                        <a:t>Travel In-State</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l" fontAlgn="b"/>
                      <a:r>
                        <a:rPr lang="en-US" sz="2400" u="none" strike="noStrike" dirty="0">
                          <a:effectLst/>
                          <a:latin typeface="Arial" panose="020B0604020202020204" pitchFamily="34" charset="0"/>
                          <a:cs typeface="Arial" panose="020B0604020202020204" pitchFamily="34" charset="0"/>
                        </a:rPr>
                        <a:t>                   36,155 </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r" fontAlgn="b"/>
                      <a:r>
                        <a:rPr lang="en-US" sz="2400" u="none" strike="noStrike">
                          <a:effectLst/>
                          <a:latin typeface="Arial" panose="020B0604020202020204" pitchFamily="34" charset="0"/>
                          <a:cs typeface="Arial" panose="020B0604020202020204" pitchFamily="34" charset="0"/>
                        </a:rPr>
                        <a:t>0.1%</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1952108379"/>
                  </a:ext>
                </a:extLst>
              </a:tr>
              <a:tr h="389254">
                <a:tc>
                  <a:txBody>
                    <a:bodyPr/>
                    <a:lstStyle/>
                    <a:p>
                      <a:pPr algn="l" fontAlgn="b"/>
                      <a:r>
                        <a:rPr lang="en-US" sz="2400" u="none" strike="noStrike" dirty="0">
                          <a:effectLst/>
                          <a:latin typeface="Arial" panose="020B0604020202020204" pitchFamily="34" charset="0"/>
                          <a:cs typeface="Arial" panose="020B0604020202020204" pitchFamily="34" charset="0"/>
                        </a:rPr>
                        <a:t>Travel Out-of-State</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l" fontAlgn="b"/>
                      <a:r>
                        <a:rPr lang="en-US" sz="2400" u="none" strike="noStrike">
                          <a:effectLst/>
                          <a:latin typeface="Arial" panose="020B0604020202020204" pitchFamily="34" charset="0"/>
                          <a:cs typeface="Arial" panose="020B0604020202020204" pitchFamily="34" charset="0"/>
                        </a:rPr>
                        <a:t>                   53,805 </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r" fontAlgn="b"/>
                      <a:r>
                        <a:rPr lang="en-US" sz="2400" u="none" strike="noStrike">
                          <a:effectLst/>
                          <a:latin typeface="Arial" panose="020B0604020202020204" pitchFamily="34" charset="0"/>
                          <a:cs typeface="Arial" panose="020B0604020202020204" pitchFamily="34" charset="0"/>
                        </a:rPr>
                        <a:t>0.2%</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1955754649"/>
                  </a:ext>
                </a:extLst>
              </a:tr>
              <a:tr h="389254">
                <a:tc>
                  <a:txBody>
                    <a:bodyPr/>
                    <a:lstStyle/>
                    <a:p>
                      <a:pPr algn="l" fontAlgn="b"/>
                      <a:r>
                        <a:rPr lang="en-US" sz="2400" u="none" strike="noStrike" dirty="0">
                          <a:effectLst/>
                          <a:latin typeface="Arial" panose="020B0604020202020204" pitchFamily="34" charset="0"/>
                          <a:cs typeface="Arial" panose="020B0604020202020204" pitchFamily="34" charset="0"/>
                        </a:rPr>
                        <a:t>Repairs and Maintenance</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l" fontAlgn="b"/>
                      <a:r>
                        <a:rPr lang="en-US" sz="2400" u="none" strike="noStrike">
                          <a:effectLst/>
                          <a:latin typeface="Arial" panose="020B0604020202020204" pitchFamily="34" charset="0"/>
                          <a:cs typeface="Arial" panose="020B0604020202020204" pitchFamily="34" charset="0"/>
                        </a:rPr>
                        <a:t>                     4,800 </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r" fontAlgn="b"/>
                      <a:r>
                        <a:rPr lang="en-US" sz="2400" u="none" strike="noStrike" dirty="0">
                          <a:effectLst/>
                          <a:latin typeface="Arial" panose="020B0604020202020204" pitchFamily="34" charset="0"/>
                          <a:cs typeface="Arial" panose="020B0604020202020204" pitchFamily="34" charset="0"/>
                        </a:rPr>
                        <a:t>0.0%</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2709647695"/>
                  </a:ext>
                </a:extLst>
              </a:tr>
              <a:tr h="389254">
                <a:tc>
                  <a:txBody>
                    <a:bodyPr/>
                    <a:lstStyle/>
                    <a:p>
                      <a:pPr algn="l" fontAlgn="b"/>
                      <a:r>
                        <a:rPr lang="en-US" sz="2400" u="none" strike="noStrike" dirty="0">
                          <a:effectLst/>
                          <a:latin typeface="Arial" panose="020B0604020202020204" pitchFamily="34" charset="0"/>
                          <a:cs typeface="Arial" panose="020B0604020202020204" pitchFamily="34" charset="0"/>
                        </a:rPr>
                        <a:t>Rentals and Leases</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l" fontAlgn="b"/>
                      <a:r>
                        <a:rPr lang="en-US" sz="2400" u="none" strike="noStrike">
                          <a:effectLst/>
                          <a:latin typeface="Arial" panose="020B0604020202020204" pitchFamily="34" charset="0"/>
                          <a:cs typeface="Arial" panose="020B0604020202020204" pitchFamily="34" charset="0"/>
                        </a:rPr>
                        <a:t>                 568,524 </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r" fontAlgn="b"/>
                      <a:r>
                        <a:rPr lang="en-US" sz="2400" u="none" strike="noStrike">
                          <a:effectLst/>
                          <a:latin typeface="Arial" panose="020B0604020202020204" pitchFamily="34" charset="0"/>
                          <a:cs typeface="Arial" panose="020B0604020202020204" pitchFamily="34" charset="0"/>
                        </a:rPr>
                        <a:t>1.8%</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44255025"/>
                  </a:ext>
                </a:extLst>
              </a:tr>
              <a:tr h="389254">
                <a:tc>
                  <a:txBody>
                    <a:bodyPr/>
                    <a:lstStyle/>
                    <a:p>
                      <a:pPr algn="l" fontAlgn="b"/>
                      <a:r>
                        <a:rPr lang="en-US" sz="2400" u="none" strike="noStrike" dirty="0">
                          <a:effectLst/>
                          <a:latin typeface="Arial" panose="020B0604020202020204" pitchFamily="34" charset="0"/>
                          <a:cs typeface="Arial" panose="020B0604020202020204" pitchFamily="34" charset="0"/>
                        </a:rPr>
                        <a:t>Utilities and Communications</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l" fontAlgn="b"/>
                      <a:r>
                        <a:rPr lang="en-US" sz="2400" u="none" strike="noStrike" dirty="0">
                          <a:effectLst/>
                          <a:latin typeface="Arial" panose="020B0604020202020204" pitchFamily="34" charset="0"/>
                          <a:cs typeface="Arial" panose="020B0604020202020204" pitchFamily="34" charset="0"/>
                        </a:rPr>
                        <a:t>                   40,916 </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r" fontAlgn="b"/>
                      <a:r>
                        <a:rPr lang="en-US" sz="2400" u="none" strike="noStrike">
                          <a:effectLst/>
                          <a:latin typeface="Arial" panose="020B0604020202020204" pitchFamily="34" charset="0"/>
                          <a:cs typeface="Arial" panose="020B0604020202020204" pitchFamily="34" charset="0"/>
                        </a:rPr>
                        <a:t>0.1%</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604469663"/>
                  </a:ext>
                </a:extLst>
              </a:tr>
              <a:tr h="389254">
                <a:tc>
                  <a:txBody>
                    <a:bodyPr/>
                    <a:lstStyle/>
                    <a:p>
                      <a:pPr algn="l" fontAlgn="b"/>
                      <a:r>
                        <a:rPr lang="en-US" sz="2400" u="none" strike="noStrike" dirty="0">
                          <a:effectLst/>
                          <a:latin typeface="Arial" panose="020B0604020202020204" pitchFamily="34" charset="0"/>
                          <a:cs typeface="Arial" panose="020B0604020202020204" pitchFamily="34" charset="0"/>
                        </a:rPr>
                        <a:t>Professional Services</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l" fontAlgn="b"/>
                      <a:r>
                        <a:rPr lang="en-US" sz="2400" u="none" strike="noStrike" dirty="0">
                          <a:effectLst/>
                          <a:latin typeface="Arial" panose="020B0604020202020204" pitchFamily="34" charset="0"/>
                          <a:cs typeface="Arial" panose="020B0604020202020204" pitchFamily="34" charset="0"/>
                        </a:rPr>
                        <a:t>                 342,857 </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r" fontAlgn="b"/>
                      <a:r>
                        <a:rPr lang="en-US" sz="2400" u="none" strike="noStrike">
                          <a:effectLst/>
                          <a:latin typeface="Arial" panose="020B0604020202020204" pitchFamily="34" charset="0"/>
                          <a:cs typeface="Arial" panose="020B0604020202020204" pitchFamily="34" charset="0"/>
                        </a:rPr>
                        <a:t>1.1%</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3417674465"/>
                  </a:ext>
                </a:extLst>
              </a:tr>
              <a:tr h="389254">
                <a:tc>
                  <a:txBody>
                    <a:bodyPr/>
                    <a:lstStyle/>
                    <a:p>
                      <a:pPr algn="l" fontAlgn="b"/>
                      <a:r>
                        <a:rPr lang="en-US" sz="2400" u="none" strike="noStrike" dirty="0">
                          <a:effectLst/>
                          <a:latin typeface="Arial" panose="020B0604020202020204" pitchFamily="34" charset="0"/>
                          <a:cs typeface="Arial" panose="020B0604020202020204" pitchFamily="34" charset="0"/>
                        </a:rPr>
                        <a:t>Supplies and Operations</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l" fontAlgn="b"/>
                      <a:r>
                        <a:rPr lang="en-US" sz="2400" u="none" strike="noStrike" dirty="0">
                          <a:effectLst/>
                          <a:latin typeface="Arial" panose="020B0604020202020204" pitchFamily="34" charset="0"/>
                          <a:cs typeface="Arial" panose="020B0604020202020204" pitchFamily="34" charset="0"/>
                        </a:rPr>
                        <a:t>                 210,432 </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r" fontAlgn="b"/>
                      <a:r>
                        <a:rPr lang="en-US" sz="2400" u="none" strike="noStrike" dirty="0">
                          <a:effectLst/>
                          <a:latin typeface="Arial" panose="020B0604020202020204" pitchFamily="34" charset="0"/>
                          <a:cs typeface="Arial" panose="020B0604020202020204" pitchFamily="34" charset="0"/>
                        </a:rPr>
                        <a:t>0.7%</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1909060907"/>
                  </a:ext>
                </a:extLst>
              </a:tr>
              <a:tr h="389254">
                <a:tc>
                  <a:txBody>
                    <a:bodyPr/>
                    <a:lstStyle/>
                    <a:p>
                      <a:pPr algn="l" fontAlgn="b"/>
                      <a:r>
                        <a:rPr lang="en-US" sz="2400" u="none" strike="noStrike" dirty="0">
                          <a:effectLst/>
                          <a:latin typeface="Arial" panose="020B0604020202020204" pitchFamily="34" charset="0"/>
                          <a:cs typeface="Arial" panose="020B0604020202020204" pitchFamily="34" charset="0"/>
                        </a:rPr>
                        <a:t>Transportation Expenses</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l" fontAlgn="b"/>
                      <a:r>
                        <a:rPr lang="en-US" sz="2400" u="none" strike="noStrike" dirty="0">
                          <a:effectLst/>
                          <a:latin typeface="Arial" panose="020B0604020202020204" pitchFamily="34" charset="0"/>
                          <a:cs typeface="Arial" panose="020B0604020202020204" pitchFamily="34" charset="0"/>
                        </a:rPr>
                        <a:t>                   15,400 </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r" fontAlgn="b"/>
                      <a:r>
                        <a:rPr lang="en-US" sz="2400" u="none" strike="noStrike" dirty="0">
                          <a:effectLst/>
                          <a:latin typeface="Arial" panose="020B0604020202020204" pitchFamily="34" charset="0"/>
                          <a:cs typeface="Arial" panose="020B0604020202020204" pitchFamily="34" charset="0"/>
                        </a:rPr>
                        <a:t>0.1%</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4050118951"/>
                  </a:ext>
                </a:extLst>
              </a:tr>
              <a:tr h="389254">
                <a:tc>
                  <a:txBody>
                    <a:bodyPr/>
                    <a:lstStyle/>
                    <a:p>
                      <a:pPr algn="l" fontAlgn="b"/>
                      <a:r>
                        <a:rPr lang="en-US" sz="2400" u="none" strike="noStrike" dirty="0">
                          <a:effectLst/>
                          <a:latin typeface="Arial" panose="020B0604020202020204" pitchFamily="34" charset="0"/>
                          <a:cs typeface="Arial" panose="020B0604020202020204" pitchFamily="34" charset="0"/>
                        </a:rPr>
                        <a:t>Grants and Benefits</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l" fontAlgn="b"/>
                      <a:r>
                        <a:rPr lang="en-US" sz="2400" u="none" strike="noStrike" dirty="0">
                          <a:effectLst/>
                          <a:latin typeface="Arial" panose="020B0604020202020204" pitchFamily="34" charset="0"/>
                          <a:cs typeface="Arial" panose="020B0604020202020204" pitchFamily="34" charset="0"/>
                        </a:rPr>
                        <a:t>        </a:t>
                      </a:r>
                      <a:r>
                        <a:rPr lang="en-US" sz="2400" u="none" strike="noStrike" dirty="0" smtClean="0">
                          <a:effectLst/>
                          <a:latin typeface="Arial" panose="020B0604020202020204" pitchFamily="34" charset="0"/>
                          <a:cs typeface="Arial" panose="020B0604020202020204" pitchFamily="34" charset="0"/>
                        </a:rPr>
                        <a:t>    </a:t>
                      </a:r>
                      <a:r>
                        <a:rPr lang="en-US" sz="2400" u="none" strike="noStrike" dirty="0">
                          <a:effectLst/>
                          <a:latin typeface="Arial" panose="020B0604020202020204" pitchFamily="34" charset="0"/>
                          <a:cs typeface="Arial" panose="020B0604020202020204" pitchFamily="34" charset="0"/>
                        </a:rPr>
                        <a:t>26,052,428 </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r" fontAlgn="b"/>
                      <a:r>
                        <a:rPr lang="en-US" sz="2400" u="none" strike="noStrike" dirty="0">
                          <a:effectLst/>
                          <a:latin typeface="Arial" panose="020B0604020202020204" pitchFamily="34" charset="0"/>
                          <a:cs typeface="Arial" panose="020B0604020202020204" pitchFamily="34" charset="0"/>
                        </a:rPr>
                        <a:t>84.6%</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4094505945"/>
                  </a:ext>
                </a:extLst>
              </a:tr>
              <a:tr h="389254">
                <a:tc>
                  <a:txBody>
                    <a:bodyPr/>
                    <a:lstStyle/>
                    <a:p>
                      <a:pPr algn="l" fontAlgn="b"/>
                      <a:r>
                        <a:rPr lang="en-US" sz="2400" u="none" strike="noStrike">
                          <a:effectLst/>
                          <a:latin typeface="Arial" panose="020B0604020202020204" pitchFamily="34" charset="0"/>
                          <a:cs typeface="Arial" panose="020B0604020202020204" pitchFamily="34" charset="0"/>
                        </a:rPr>
                        <a:t>Other Equipment Purchases</a:t>
                      </a:r>
                      <a:endParaRPr lang="en-US" sz="2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l" fontAlgn="b"/>
                      <a:r>
                        <a:rPr lang="en-US" sz="2400" u="sng" strike="noStrike" dirty="0">
                          <a:effectLst/>
                          <a:latin typeface="Arial" panose="020B0604020202020204" pitchFamily="34" charset="0"/>
                          <a:cs typeface="Arial" panose="020B0604020202020204" pitchFamily="34" charset="0"/>
                        </a:rPr>
                        <a:t>                 102,678 </a:t>
                      </a:r>
                      <a:endParaRPr lang="en-US" sz="2400" b="0"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r" fontAlgn="b"/>
                      <a:r>
                        <a:rPr lang="en-US" sz="2400" u="sng" strike="noStrike" dirty="0" smtClean="0">
                          <a:effectLst/>
                          <a:latin typeface="Arial" panose="020B0604020202020204" pitchFamily="34" charset="0"/>
                          <a:cs typeface="Arial" panose="020B0604020202020204" pitchFamily="34" charset="0"/>
                        </a:rPr>
                        <a:t>0.3</a:t>
                      </a:r>
                      <a:r>
                        <a:rPr lang="en-US" sz="2400" u="sng" strike="noStrike" dirty="0">
                          <a:effectLst/>
                          <a:latin typeface="Arial" panose="020B0604020202020204" pitchFamily="34" charset="0"/>
                          <a:cs typeface="Arial" panose="020B0604020202020204" pitchFamily="34" charset="0"/>
                        </a:rPr>
                        <a:t>%</a:t>
                      </a:r>
                      <a:endParaRPr lang="en-US" sz="2400" b="0" i="0" u="sng"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3740059233"/>
                  </a:ext>
                </a:extLst>
              </a:tr>
              <a:tr h="389254">
                <a:tc>
                  <a:txBody>
                    <a:bodyPr/>
                    <a:lstStyle/>
                    <a:p>
                      <a:pPr algn="ctr" fontAlgn="b"/>
                      <a:r>
                        <a:rPr lang="en-US" sz="2400" b="1" u="none" strike="noStrike" dirty="0">
                          <a:effectLst/>
                          <a:latin typeface="Arial" panose="020B0604020202020204" pitchFamily="34" charset="0"/>
                          <a:cs typeface="Arial" panose="020B0604020202020204" pitchFamily="34" charset="0"/>
                        </a:rPr>
                        <a:t>Total</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l" fontAlgn="b"/>
                      <a:r>
                        <a:rPr lang="en-US" sz="2400" u="none" strike="noStrike" dirty="0">
                          <a:effectLst/>
                          <a:latin typeface="Arial" panose="020B0604020202020204" pitchFamily="34" charset="0"/>
                          <a:cs typeface="Arial" panose="020B0604020202020204" pitchFamily="34" charset="0"/>
                        </a:rPr>
                        <a:t>          </a:t>
                      </a:r>
                      <a:r>
                        <a:rPr lang="en-US" sz="2400" u="none" strike="noStrike" dirty="0" smtClean="0">
                          <a:effectLst/>
                          <a:latin typeface="Arial" panose="020B0604020202020204" pitchFamily="34" charset="0"/>
                          <a:cs typeface="Arial" panose="020B0604020202020204" pitchFamily="34" charset="0"/>
                        </a:rPr>
                        <a:t>  </a:t>
                      </a:r>
                      <a:r>
                        <a:rPr lang="en-US" sz="2400" u="none" strike="noStrike" dirty="0">
                          <a:effectLst/>
                          <a:latin typeface="Arial" panose="020B0604020202020204" pitchFamily="34" charset="0"/>
                          <a:cs typeface="Arial" panose="020B0604020202020204" pitchFamily="34" charset="0"/>
                        </a:rPr>
                        <a:t>30,796,694 </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tc>
                  <a:txBody>
                    <a:bodyPr/>
                    <a:lstStyle/>
                    <a:p>
                      <a:pPr algn="r" fontAlgn="b"/>
                      <a:r>
                        <a:rPr lang="en-US" sz="2400" u="none" strike="noStrike" dirty="0" smtClean="0">
                          <a:effectLst/>
                          <a:latin typeface="Arial" panose="020B0604020202020204" pitchFamily="34" charset="0"/>
                          <a:cs typeface="Arial" panose="020B0604020202020204" pitchFamily="34" charset="0"/>
                        </a:rPr>
                        <a:t>100.0%</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3512210709"/>
                  </a:ext>
                </a:extLst>
              </a:tr>
            </a:tbl>
          </a:graphicData>
        </a:graphic>
      </p:graphicFrame>
    </p:spTree>
    <p:extLst>
      <p:ext uri="{BB962C8B-B14F-4D97-AF65-F5344CB8AC3E}">
        <p14:creationId xmlns:p14="http://schemas.microsoft.com/office/powerpoint/2010/main" val="2974420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535092984"/>
              </p:ext>
            </p:extLst>
          </p:nvPr>
        </p:nvGraphicFramePr>
        <p:xfrm>
          <a:off x="336884" y="100208"/>
          <a:ext cx="11310814" cy="64101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98496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136152" y="68580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sz="4000" b="1" dirty="0"/>
              <a:t>III.	  APPROVAL OF AGENDA</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4999" y="1731583"/>
            <a:ext cx="4512733" cy="4838549"/>
          </a:xfrm>
          <a:prstGeom prst="rect">
            <a:avLst/>
          </a:prstGeom>
        </p:spPr>
      </p:pic>
      <p:pic>
        <p:nvPicPr>
          <p:cNvPr id="1028" name="Picture 4" descr="ACH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7150" y="1885951"/>
            <a:ext cx="800100" cy="779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4937132" y="2223436"/>
            <a:ext cx="1768965" cy="276999"/>
          </a:xfrm>
          <a:prstGeom prst="rect">
            <a:avLst/>
          </a:prstGeom>
          <a:solidFill>
            <a:schemeClr val="bg1"/>
          </a:solidFill>
        </p:spPr>
        <p:txBody>
          <a:bodyPr wrap="square" rtlCol="0">
            <a:spAutoFit/>
          </a:bodyPr>
          <a:lstStyle/>
          <a:p>
            <a:r>
              <a:rPr lang="en-US" sz="1200" dirty="0" smtClean="0"/>
              <a:t>September 28, 2017</a:t>
            </a:r>
            <a:endParaRPr lang="en-US" sz="1200" dirty="0"/>
          </a:p>
        </p:txBody>
      </p:sp>
    </p:spTree>
    <p:extLst>
      <p:ext uri="{BB962C8B-B14F-4D97-AF65-F5344CB8AC3E}">
        <p14:creationId xmlns:p14="http://schemas.microsoft.com/office/powerpoint/2010/main" val="188583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409700" y="1028700"/>
            <a:ext cx="9144000" cy="1143000"/>
          </a:xfrm>
        </p:spPr>
        <p:txBody>
          <a:bodyPr>
            <a:normAutofit/>
          </a:bodyPr>
          <a:lstStyle/>
          <a:p>
            <a:pPr algn="ctr"/>
            <a:r>
              <a:rPr lang="en-US" sz="3600" b="1" dirty="0">
                <a:solidFill>
                  <a:srgbClr val="00B0F0"/>
                </a:solidFill>
              </a:rPr>
              <a:t> </a:t>
            </a:r>
            <a:r>
              <a:rPr lang="en-US" sz="3600" b="1" dirty="0"/>
              <a:t>B.  Approval of 2018 Meeting Schedule</a:t>
            </a:r>
            <a:endParaRPr lang="en-US" sz="2800" dirty="0"/>
          </a:p>
        </p:txBody>
      </p:sp>
      <p:sp>
        <p:nvSpPr>
          <p:cNvPr id="3" name="Slide Number Placeholder 2"/>
          <p:cNvSpPr>
            <a:spLocks noGrp="1"/>
          </p:cNvSpPr>
          <p:nvPr>
            <p:ph type="sldNum" sz="quarter" idx="12"/>
          </p:nvPr>
        </p:nvSpPr>
        <p:spPr/>
        <p:txBody>
          <a:bodyPr/>
          <a:lstStyle/>
          <a:p>
            <a:fld id="{15C3AF50-45D8-4144-B114-A385979F8C17}" type="slidenum">
              <a:rPr lang="en-US" smtClean="0"/>
              <a:t>40</a:t>
            </a:fld>
            <a:endParaRPr lang="en-US"/>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pic>
        <p:nvPicPr>
          <p:cNvPr id="8" name="Picture 7" descr="Image result for calendar clipart">
            <a:hlinkClick r:id="rId2" tgtFrame="&quot;_blank&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429" y="2902925"/>
            <a:ext cx="1368810" cy="2321249"/>
          </a:xfrm>
          <a:prstGeom prst="rect">
            <a:avLst/>
          </a:prstGeom>
          <a:noFill/>
          <a:ln>
            <a:noFill/>
          </a:ln>
        </p:spPr>
      </p:pic>
      <p:sp>
        <p:nvSpPr>
          <p:cNvPr id="4" name="TextBox 3"/>
          <p:cNvSpPr txBox="1"/>
          <p:nvPr/>
        </p:nvSpPr>
        <p:spPr>
          <a:xfrm>
            <a:off x="3184634" y="2816772"/>
            <a:ext cx="6589987" cy="2677656"/>
          </a:xfrm>
          <a:prstGeom prst="rect">
            <a:avLst/>
          </a:prstGeom>
          <a:noFill/>
        </p:spPr>
        <p:txBody>
          <a:bodyPr wrap="square" rtlCol="0">
            <a:spAutoFit/>
          </a:bodyPr>
          <a:lstStyle/>
          <a:p>
            <a:r>
              <a:rPr lang="en-US" sz="2800" b="1" u="sng" dirty="0" smtClean="0"/>
              <a:t>Proposed </a:t>
            </a:r>
            <a:r>
              <a:rPr lang="en-US" sz="2800" b="1" u="sng" dirty="0"/>
              <a:t>Meeting Schedule for 2018</a:t>
            </a:r>
            <a:endParaRPr lang="en-US" sz="2800" b="1" dirty="0"/>
          </a:p>
          <a:p>
            <a:r>
              <a:rPr lang="en-US" sz="2800" dirty="0"/>
              <a:t> </a:t>
            </a:r>
          </a:p>
          <a:p>
            <a:r>
              <a:rPr lang="en-US" sz="2800" dirty="0" smtClean="0"/>
              <a:t>March </a:t>
            </a:r>
            <a:r>
              <a:rPr lang="en-US" sz="2800" dirty="0"/>
              <a:t>9, 2018</a:t>
            </a:r>
          </a:p>
          <a:p>
            <a:r>
              <a:rPr lang="en-US" sz="2800" dirty="0"/>
              <a:t>June 8, 2018</a:t>
            </a:r>
          </a:p>
          <a:p>
            <a:r>
              <a:rPr lang="en-US" sz="2800" dirty="0"/>
              <a:t>September 14, 2018</a:t>
            </a:r>
          </a:p>
          <a:p>
            <a:r>
              <a:rPr lang="en-US" sz="2800" dirty="0"/>
              <a:t>December 7, 2018</a:t>
            </a:r>
          </a:p>
        </p:txBody>
      </p:sp>
    </p:spTree>
    <p:extLst>
      <p:ext uri="{BB962C8B-B14F-4D97-AF65-F5344CB8AC3E}">
        <p14:creationId xmlns:p14="http://schemas.microsoft.com/office/powerpoint/2010/main" val="554859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3377" y="248193"/>
            <a:ext cx="11434714" cy="5878532"/>
          </a:xfrm>
          <a:prstGeom prst="rect">
            <a:avLst/>
          </a:prstGeom>
        </p:spPr>
        <p:txBody>
          <a:bodyPr wrap="square">
            <a:spAutoFit/>
          </a:bodyPr>
          <a:lstStyle/>
          <a:p>
            <a:pPr algn="ctr"/>
            <a:endParaRPr lang="en-US" sz="2400" b="1" dirty="0" smtClean="0"/>
          </a:p>
          <a:p>
            <a:pPr algn="ctr"/>
            <a:endParaRPr lang="en-US" sz="2400" b="1" dirty="0"/>
          </a:p>
          <a:p>
            <a:pPr marL="457200" indent="-457200" algn="ctr">
              <a:buAutoNum type="alphaUcPeriod" startAt="3"/>
            </a:pPr>
            <a:r>
              <a:rPr lang="en-US" sz="2400" b="1" dirty="0" smtClean="0"/>
              <a:t>Amendments to Administrative Procedures for the </a:t>
            </a:r>
          </a:p>
          <a:p>
            <a:pPr algn="ctr"/>
            <a:r>
              <a:rPr lang="en-US" sz="2400" b="1" dirty="0" smtClean="0"/>
              <a:t>AL National Guard Educational Scholarship Program (ANGEAP)</a:t>
            </a:r>
            <a:endParaRPr lang="en-US" sz="2400" dirty="0" smtClean="0"/>
          </a:p>
          <a:p>
            <a:r>
              <a:rPr lang="en-US" sz="2400" dirty="0" smtClean="0"/>
              <a:t>Major Changes to the Administrative Code:</a:t>
            </a:r>
          </a:p>
          <a:p>
            <a:pPr marL="285750" indent="-285750">
              <a:spcAft>
                <a:spcPts val="600"/>
              </a:spcAft>
              <a:buFont typeface="Arial" panose="020B0604020202020204" pitchFamily="34" charset="0"/>
              <a:buChar char="•"/>
            </a:pPr>
            <a:r>
              <a:rPr lang="en-US" sz="2400" b="1" dirty="0" smtClean="0">
                <a:solidFill>
                  <a:srgbClr val="0070C0"/>
                </a:solidFill>
              </a:rPr>
              <a:t>Changes award amount to an amount not to exceed the average cost of tuition &amp; required fees per semester at the four-year public institutions.  </a:t>
            </a:r>
          </a:p>
          <a:p>
            <a:pPr marL="742950" lvl="1" indent="-285750">
              <a:spcAft>
                <a:spcPts val="600"/>
              </a:spcAft>
              <a:buFont typeface="Arial" panose="020B0604020202020204" pitchFamily="34" charset="0"/>
              <a:buChar char="•"/>
            </a:pPr>
            <a:r>
              <a:rPr lang="en-US" sz="2400" dirty="0" smtClean="0"/>
              <a:t>Based on the FY 2017-18 average tuition &amp; required fees, this will equate to approximately $5,080 per semester and a max of $15,240.</a:t>
            </a:r>
          </a:p>
          <a:p>
            <a:pPr marL="742950" lvl="1" indent="-285750">
              <a:spcAft>
                <a:spcPts val="1200"/>
              </a:spcAft>
              <a:buFont typeface="Arial" panose="020B0604020202020204" pitchFamily="34" charset="0"/>
              <a:buChar char="•"/>
            </a:pPr>
            <a:r>
              <a:rPr lang="en-US" sz="2400" dirty="0" smtClean="0"/>
              <a:t>Annual award was $1,000 per semester and a max of  $2,000 per year. </a:t>
            </a:r>
          </a:p>
          <a:p>
            <a:pPr marL="285750" indent="-285750">
              <a:spcAft>
                <a:spcPts val="1200"/>
              </a:spcAft>
              <a:buFont typeface="Arial" panose="020B0604020202020204" pitchFamily="34" charset="0"/>
              <a:buChar char="•"/>
            </a:pPr>
            <a:r>
              <a:rPr lang="en-US" sz="2400" b="1" dirty="0" smtClean="0">
                <a:solidFill>
                  <a:srgbClr val="0070C0"/>
                </a:solidFill>
              </a:rPr>
              <a:t>Funds may no longer be used to cover the costs of books and supplies.</a:t>
            </a:r>
          </a:p>
          <a:p>
            <a:pPr marL="285750" indent="-285750">
              <a:spcAft>
                <a:spcPts val="1200"/>
              </a:spcAft>
              <a:buFont typeface="Arial" panose="020B0604020202020204" pitchFamily="34" charset="0"/>
              <a:buChar char="•"/>
            </a:pPr>
            <a:r>
              <a:rPr lang="en-US" sz="2400" b="1" dirty="0" smtClean="0">
                <a:solidFill>
                  <a:srgbClr val="0070C0"/>
                </a:solidFill>
              </a:rPr>
              <a:t>Benefits to be applied only after all other available resources have been exhausted. </a:t>
            </a:r>
          </a:p>
          <a:p>
            <a:pPr marL="285750" indent="-285750">
              <a:spcAft>
                <a:spcPts val="1200"/>
              </a:spcAft>
              <a:buFont typeface="Arial" panose="020B0604020202020204" pitchFamily="34" charset="0"/>
              <a:buChar char="•"/>
            </a:pPr>
            <a:r>
              <a:rPr lang="en-US" sz="2400" b="1" dirty="0" smtClean="0">
                <a:solidFill>
                  <a:srgbClr val="0070C0"/>
                </a:solidFill>
              </a:rPr>
              <a:t>Recipients are required to maintain a 2.0 cumulative grade point average.</a:t>
            </a:r>
            <a:endParaRPr lang="en-US" sz="2400" b="1" dirty="0">
              <a:solidFill>
                <a:srgbClr val="0070C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971" y="248194"/>
            <a:ext cx="4608362" cy="760574"/>
          </a:xfrm>
          <a:prstGeom prst="rect">
            <a:avLst/>
          </a:prstGeom>
        </p:spPr>
      </p:pic>
    </p:spTree>
    <p:extLst>
      <p:ext uri="{BB962C8B-B14F-4D97-AF65-F5344CB8AC3E}">
        <p14:creationId xmlns:p14="http://schemas.microsoft.com/office/powerpoint/2010/main" val="23430669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656" y="407900"/>
            <a:ext cx="11260899" cy="6540252"/>
          </a:xfrm>
          <a:prstGeom prst="rect">
            <a:avLst/>
          </a:prstGeom>
        </p:spPr>
        <p:txBody>
          <a:bodyPr wrap="square">
            <a:spAutoFit/>
          </a:bodyPr>
          <a:lstStyle/>
          <a:p>
            <a:pPr algn="ctr"/>
            <a:r>
              <a:rPr lang="en-US" sz="2400" b="1" dirty="0" smtClean="0">
                <a:latin typeface="Century Gothic" panose="020B0502020202020204" pitchFamily="34" charset="0"/>
                <a:ea typeface="Calibri" panose="020F0502020204030204" pitchFamily="34" charset="0"/>
              </a:rPr>
              <a:t>D.  Administrative Procedures for the Alabama Math and Science Teacher Education Program</a:t>
            </a:r>
          </a:p>
          <a:p>
            <a:endParaRPr lang="en-US" sz="1100" dirty="0">
              <a:latin typeface="Arial" panose="020B0604020202020204" pitchFamily="34" charset="0"/>
              <a:ea typeface="Calibri" panose="020F0502020204030204" pitchFamily="34" charset="0"/>
            </a:endParaRPr>
          </a:p>
          <a:p>
            <a:r>
              <a:rPr lang="en-US" sz="2400" dirty="0" smtClean="0">
                <a:latin typeface="Arial" panose="020B0604020202020204" pitchFamily="34" charset="0"/>
                <a:ea typeface="Calibri" panose="020F0502020204030204" pitchFamily="34" charset="0"/>
              </a:rPr>
              <a:t>In </a:t>
            </a:r>
            <a:r>
              <a:rPr lang="en-US" sz="2400" dirty="0">
                <a:latin typeface="Arial" panose="020B0604020202020204" pitchFamily="34" charset="0"/>
                <a:ea typeface="Calibri" panose="020F0502020204030204" pitchFamily="34" charset="0"/>
              </a:rPr>
              <a:t>order to participate in the program, recipients must</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endParaRPr lang="en-US" sz="2400" dirty="0" smtClean="0">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400" dirty="0" smtClean="0">
                <a:latin typeface="Arial" panose="020B0604020202020204" pitchFamily="34" charset="0"/>
                <a:ea typeface="Calibri" panose="020F0502020204030204" pitchFamily="34" charset="0"/>
              </a:rPr>
              <a:t>be an Alabama resident; </a:t>
            </a:r>
          </a:p>
          <a:p>
            <a:pPr marL="342900" marR="0" lvl="0" indent="-342900">
              <a:spcBef>
                <a:spcPts val="0"/>
              </a:spcBef>
              <a:spcAft>
                <a:spcPts val="0"/>
              </a:spcAft>
              <a:buFont typeface="+mj-lt"/>
              <a:buAutoNum type="arabicPeriod"/>
            </a:pPr>
            <a:r>
              <a:rPr lang="en-US" sz="2400" dirty="0" smtClean="0">
                <a:latin typeface="Arial" panose="020B0604020202020204" pitchFamily="34" charset="0"/>
                <a:ea typeface="Calibri" panose="020F0502020204030204" pitchFamily="34" charset="0"/>
              </a:rPr>
              <a:t>attend </a:t>
            </a:r>
            <a:r>
              <a:rPr lang="en-US" sz="2400" dirty="0">
                <a:latin typeface="Arial" panose="020B0604020202020204" pitchFamily="34" charset="0"/>
                <a:ea typeface="Calibri" panose="020F0502020204030204" pitchFamily="34" charset="0"/>
              </a:rPr>
              <a:t>an eligible participating institution of higher education</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p>
          <a:p>
            <a:pPr marL="342900" marR="0" lvl="0" indent="-342900">
              <a:spcBef>
                <a:spcPts val="0"/>
              </a:spcBef>
              <a:spcAft>
                <a:spcPts val="0"/>
              </a:spcAft>
              <a:buFont typeface="+mj-lt"/>
              <a:buAutoNum type="arabicPeriod"/>
            </a:pPr>
            <a:r>
              <a:rPr lang="en-US" sz="2400" dirty="0">
                <a:latin typeface="Arial" panose="020B0604020202020204" pitchFamily="34" charset="0"/>
                <a:ea typeface="Calibri" panose="020F0502020204030204" pitchFamily="34" charset="0"/>
              </a:rPr>
              <a:t>be unconditionally admitted to an </a:t>
            </a:r>
            <a:r>
              <a:rPr lang="en-US" sz="2400" dirty="0" err="1">
                <a:latin typeface="Arial" panose="020B0604020202020204" pitchFamily="34" charset="0"/>
                <a:ea typeface="Calibri" panose="020F0502020204030204" pitchFamily="34" charset="0"/>
              </a:rPr>
              <a:t>ALSBE</a:t>
            </a:r>
            <a:r>
              <a:rPr lang="en-US" sz="2400" dirty="0">
                <a:latin typeface="Arial" panose="020B0604020202020204" pitchFamily="34" charset="0"/>
                <a:ea typeface="Calibri" panose="020F0502020204030204" pitchFamily="34" charset="0"/>
              </a:rPr>
              <a:t> approved program in math or science based on that institution’s admission criteria (to include the PRAXIS Core Test or any other such test subsequently approved to take its place by the </a:t>
            </a:r>
            <a:r>
              <a:rPr lang="en-US" sz="2400" dirty="0" err="1">
                <a:latin typeface="Arial" panose="020B0604020202020204" pitchFamily="34" charset="0"/>
                <a:ea typeface="Calibri" panose="020F0502020204030204" pitchFamily="34" charset="0"/>
              </a:rPr>
              <a:t>ALSBE</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p>
          <a:p>
            <a:pPr marL="342900" marR="0" lvl="0" indent="-342900">
              <a:spcBef>
                <a:spcPts val="0"/>
              </a:spcBef>
              <a:spcAft>
                <a:spcPts val="0"/>
              </a:spcAft>
              <a:buFont typeface="+mj-lt"/>
              <a:buAutoNum type="arabicPeriod"/>
            </a:pPr>
            <a:r>
              <a:rPr lang="en-US" sz="2400" dirty="0">
                <a:latin typeface="Arial" panose="020B0604020202020204" pitchFamily="34" charset="0"/>
                <a:ea typeface="Calibri" panose="020F0502020204030204" pitchFamily="34" charset="0"/>
              </a:rPr>
              <a:t>be one of the following</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p>
          <a:p>
            <a:pPr marL="742950" marR="0" lvl="1" indent="-285750">
              <a:spcBef>
                <a:spcPts val="0"/>
              </a:spcBef>
              <a:spcAft>
                <a:spcPts val="0"/>
              </a:spcAft>
              <a:buFont typeface="+mj-lt"/>
              <a:buAutoNum type="alphaLcPeriod"/>
            </a:pPr>
            <a:r>
              <a:rPr lang="en-US" sz="2400" dirty="0">
                <a:latin typeface="Arial" panose="020B0604020202020204" pitchFamily="34" charset="0"/>
                <a:ea typeface="Calibri" panose="020F0502020204030204" pitchFamily="34" charset="0"/>
              </a:rPr>
              <a:t>undergraduate junior or senior enrolled in a secondary education program in math or science and taking 12 ≥ semester hours, with</a:t>
            </a:r>
            <a:r>
              <a:rPr lang="en-US" sz="2400" dirty="0">
                <a:solidFill>
                  <a:srgbClr val="FF0000"/>
                </a:solidFill>
                <a:latin typeface="Arial" panose="020B0604020202020204" pitchFamily="34" charset="0"/>
                <a:ea typeface="Calibri" panose="020F0502020204030204" pitchFamily="34" charset="0"/>
              </a:rPr>
              <a:t> </a:t>
            </a:r>
            <a:r>
              <a:rPr lang="en-US" sz="2400" dirty="0">
                <a:latin typeface="Arial" panose="020B0604020202020204" pitchFamily="34" charset="0"/>
                <a:ea typeface="Calibri" panose="020F0502020204030204" pitchFamily="34" charset="0"/>
              </a:rPr>
              <a:t>preference given to students classified as seniors</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p>
          <a:p>
            <a:pPr marL="742950" marR="0" lvl="1" indent="-285750">
              <a:spcBef>
                <a:spcPts val="0"/>
              </a:spcBef>
              <a:spcAft>
                <a:spcPts val="0"/>
              </a:spcAft>
              <a:buFont typeface="+mj-lt"/>
              <a:buAutoNum type="alphaLcPeriod"/>
            </a:pPr>
            <a:r>
              <a:rPr lang="en-US" sz="2400" dirty="0">
                <a:latin typeface="Arial" panose="020B0604020202020204" pitchFamily="34" charset="0"/>
                <a:ea typeface="Calibri" panose="020F0502020204030204" pitchFamily="34" charset="0"/>
              </a:rPr>
              <a:t>currently certified teacher enrolled in courses to earn certification in math or</a:t>
            </a:r>
            <a:r>
              <a:rPr lang="en-US" sz="2400" dirty="0">
                <a:solidFill>
                  <a:srgbClr val="FF0000"/>
                </a:solidFill>
                <a:latin typeface="Arial" panose="020B0604020202020204" pitchFamily="34" charset="0"/>
                <a:ea typeface="Calibri" panose="020F0502020204030204" pitchFamily="34" charset="0"/>
              </a:rPr>
              <a:t> </a:t>
            </a:r>
            <a:r>
              <a:rPr lang="en-US" sz="2400" dirty="0">
                <a:latin typeface="Arial" panose="020B0604020202020204" pitchFamily="34" charset="0"/>
                <a:ea typeface="Calibri" panose="020F0502020204030204" pitchFamily="34" charset="0"/>
              </a:rPr>
              <a:t>science</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p>
          <a:p>
            <a:pPr marL="742950" marR="0" lvl="1" indent="-285750">
              <a:spcBef>
                <a:spcPts val="0"/>
              </a:spcBef>
              <a:spcAft>
                <a:spcPts val="0"/>
              </a:spcAft>
              <a:buFont typeface="+mj-lt"/>
              <a:buAutoNum type="alphaLcPeriod"/>
            </a:pPr>
            <a:r>
              <a:rPr lang="en-US" sz="2400" dirty="0">
                <a:latin typeface="Arial" panose="020B0604020202020204" pitchFamily="34" charset="0"/>
                <a:ea typeface="Calibri" panose="020F0502020204030204" pitchFamily="34" charset="0"/>
              </a:rPr>
              <a:t>a graduate student enrolled in a secondary math or science Alternative Class A program approved by the ALSBE</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endParaRPr lang="en-US" sz="2400" dirty="0" smtClean="0">
              <a:latin typeface="Arial" panose="020B0604020202020204" pitchFamily="34" charset="0"/>
              <a:ea typeface="Calibri" panose="020F0502020204030204" pitchFamily="34" charset="0"/>
            </a:endParaRPr>
          </a:p>
          <a:p>
            <a:pPr marR="0" lvl="1">
              <a:spcBef>
                <a:spcPts val="0"/>
              </a:spcBef>
              <a:spcAft>
                <a:spcPts val="0"/>
              </a:spcAft>
            </a:pPr>
            <a:endParaRPr lang="en-US" sz="2400" dirty="0">
              <a:latin typeface="Arial" panose="020B0604020202020204" pitchFamily="34" charset="0"/>
              <a:ea typeface="Calibri" panose="020F0502020204030204" pitchFamily="34" charset="0"/>
            </a:endParaRPr>
          </a:p>
        </p:txBody>
      </p:sp>
      <p:pic>
        <p:nvPicPr>
          <p:cNvPr id="1026" name="Picture 2" descr="Image result for math and science teacher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0845" y="857839"/>
            <a:ext cx="2663833" cy="15238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61417" y="6372520"/>
            <a:ext cx="2605200" cy="369332"/>
          </a:xfrm>
          <a:prstGeom prst="rect">
            <a:avLst/>
          </a:prstGeom>
          <a:noFill/>
        </p:spPr>
        <p:txBody>
          <a:bodyPr wrap="none" rtlCol="0">
            <a:spAutoFit/>
          </a:bodyPr>
          <a:lstStyle/>
          <a:p>
            <a:r>
              <a:rPr lang="en-US" dirty="0" smtClean="0">
                <a:solidFill>
                  <a:srgbClr val="0070C0"/>
                </a:solidFill>
              </a:rPr>
              <a:t>Continues next page </a:t>
            </a:r>
            <a:endParaRPr lang="en-US" dirty="0">
              <a:solidFill>
                <a:srgbClr val="0070C0"/>
              </a:solidFill>
            </a:endParaRPr>
          </a:p>
        </p:txBody>
      </p:sp>
    </p:spTree>
    <p:extLst>
      <p:ext uri="{BB962C8B-B14F-4D97-AF65-F5344CB8AC3E}">
        <p14:creationId xmlns:p14="http://schemas.microsoft.com/office/powerpoint/2010/main" val="8546988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656" y="407900"/>
            <a:ext cx="11260899" cy="4324261"/>
          </a:xfrm>
          <a:prstGeom prst="rect">
            <a:avLst/>
          </a:prstGeom>
        </p:spPr>
        <p:txBody>
          <a:bodyPr wrap="square">
            <a:spAutoFit/>
          </a:bodyPr>
          <a:lstStyle/>
          <a:p>
            <a:pPr algn="ctr"/>
            <a:r>
              <a:rPr lang="en-US" sz="2400" b="1" dirty="0" smtClean="0">
                <a:latin typeface="Century Gothic" panose="020B0502020202020204" pitchFamily="34" charset="0"/>
                <a:ea typeface="Calibri" panose="020F0502020204030204" pitchFamily="34" charset="0"/>
              </a:rPr>
              <a:t>D.  Administrative Procedures for the Alabama Math and Science Teacher Education Program</a:t>
            </a:r>
          </a:p>
          <a:p>
            <a:endParaRPr lang="en-US" sz="1100" dirty="0">
              <a:latin typeface="Arial" panose="020B0604020202020204" pitchFamily="34" charset="0"/>
              <a:ea typeface="Calibri" panose="020F0502020204030204" pitchFamily="34" charset="0"/>
            </a:endParaRPr>
          </a:p>
          <a:p>
            <a:r>
              <a:rPr lang="en-US" sz="2400" dirty="0" smtClean="0">
                <a:latin typeface="Arial" panose="020B0604020202020204" pitchFamily="34" charset="0"/>
                <a:ea typeface="Calibri" panose="020F0502020204030204" pitchFamily="34" charset="0"/>
              </a:rPr>
              <a:t>In </a:t>
            </a:r>
            <a:r>
              <a:rPr lang="en-US" sz="2400" dirty="0">
                <a:latin typeface="Arial" panose="020B0604020202020204" pitchFamily="34" charset="0"/>
                <a:ea typeface="Calibri" panose="020F0502020204030204" pitchFamily="34" charset="0"/>
              </a:rPr>
              <a:t>order to participate in the program, recipients must</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endParaRPr lang="en-US" sz="2400" dirty="0" smtClean="0">
              <a:latin typeface="Arial" panose="020B0604020202020204" pitchFamily="34" charset="0"/>
              <a:ea typeface="Calibri" panose="020F0502020204030204" pitchFamily="34" charset="0"/>
            </a:endParaRPr>
          </a:p>
          <a:p>
            <a:endParaRPr lang="en-US" sz="2400" dirty="0">
              <a:latin typeface="Arial" panose="020B0604020202020204" pitchFamily="34" charset="0"/>
              <a:ea typeface="Calibri" panose="020F0502020204030204" pitchFamily="34" charset="0"/>
            </a:endParaRPr>
          </a:p>
          <a:p>
            <a:r>
              <a:rPr lang="en-US" sz="2400" dirty="0" smtClean="0">
                <a:latin typeface="Arial" panose="020B0604020202020204" pitchFamily="34" charset="0"/>
                <a:ea typeface="Calibri" panose="020F0502020204030204" pitchFamily="34" charset="0"/>
              </a:rPr>
              <a:t>5. maintain </a:t>
            </a:r>
            <a:r>
              <a:rPr lang="en-US" sz="2400" dirty="0">
                <a:latin typeface="Arial" panose="020B0604020202020204" pitchFamily="34" charset="0"/>
                <a:ea typeface="Calibri" panose="020F0502020204030204" pitchFamily="34" charset="0"/>
              </a:rPr>
              <a:t>the required College/School/Division/Department of Education GPA (cumulative</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p>
          <a:p>
            <a:pPr marR="0" lvl="0">
              <a:spcBef>
                <a:spcPts val="0"/>
              </a:spcBef>
              <a:spcAft>
                <a:spcPts val="0"/>
              </a:spcAft>
            </a:pPr>
            <a:r>
              <a:rPr lang="en-US" sz="2400" dirty="0" smtClean="0">
                <a:latin typeface="Arial" panose="020B0604020202020204" pitchFamily="34" charset="0"/>
                <a:ea typeface="Calibri" panose="020F0502020204030204" pitchFamily="34" charset="0"/>
              </a:rPr>
              <a:t>6. sign </a:t>
            </a:r>
            <a:r>
              <a:rPr lang="en-US" sz="2400" dirty="0">
                <a:latin typeface="Arial" panose="020B0604020202020204" pitchFamily="34" charset="0"/>
                <a:ea typeface="Calibri" panose="020F0502020204030204" pitchFamily="34" charset="0"/>
              </a:rPr>
              <a:t>a letter of acceptance for the award</a:t>
            </a:r>
            <a:r>
              <a:rPr lang="en-US" sz="2400" dirty="0" smtClean="0">
                <a:latin typeface="Arial" panose="020B0604020202020204" pitchFamily="34" charset="0"/>
                <a:ea typeface="Calibri" panose="020F0502020204030204" pitchFamily="34" charset="0"/>
              </a:rPr>
              <a:t>;</a:t>
            </a:r>
            <a:r>
              <a:rPr lang="en-US" sz="2400" dirty="0">
                <a:latin typeface="Arial" panose="020B0604020202020204" pitchFamily="34" charset="0"/>
                <a:ea typeface="Calibri" panose="020F0502020204030204" pitchFamily="34" charset="0"/>
              </a:rPr>
              <a:t> </a:t>
            </a:r>
          </a:p>
          <a:p>
            <a:pPr marR="0" lvl="0">
              <a:spcBef>
                <a:spcPts val="0"/>
              </a:spcBef>
              <a:spcAft>
                <a:spcPts val="0"/>
              </a:spcAft>
            </a:pPr>
            <a:r>
              <a:rPr lang="en-US" sz="2400" dirty="0" smtClean="0">
                <a:latin typeface="Arial" panose="020B0604020202020204" pitchFamily="34" charset="0"/>
                <a:ea typeface="Calibri" panose="020F0502020204030204" pitchFamily="34" charset="0"/>
              </a:rPr>
              <a:t>7. sign </a:t>
            </a:r>
            <a:r>
              <a:rPr lang="en-US" sz="2400" dirty="0">
                <a:latin typeface="Arial" panose="020B0604020202020204" pitchFamily="34" charset="0"/>
                <a:ea typeface="Calibri" panose="020F0502020204030204" pitchFamily="34" charset="0"/>
              </a:rPr>
              <a:t>a statement that they intend to: </a:t>
            </a:r>
          </a:p>
          <a:p>
            <a:pPr marL="685800" lvl="1" indent="-228600">
              <a:buFont typeface="+mj-lt"/>
              <a:buAutoNum type="alphaLcPeriod"/>
            </a:pPr>
            <a:r>
              <a:rPr lang="en-US" sz="2400" dirty="0" smtClean="0">
                <a:latin typeface="Arial" panose="020B0604020202020204" pitchFamily="34" charset="0"/>
                <a:ea typeface="Calibri" panose="020F0502020204030204" pitchFamily="34" charset="0"/>
              </a:rPr>
              <a:t>finish </a:t>
            </a:r>
            <a:r>
              <a:rPr lang="en-US" sz="2400" dirty="0">
                <a:latin typeface="Arial" panose="020B0604020202020204" pitchFamily="34" charset="0"/>
                <a:ea typeface="Calibri" panose="020F0502020204030204" pitchFamily="34" charset="0"/>
              </a:rPr>
              <a:t>the program in which they are </a:t>
            </a:r>
            <a:r>
              <a:rPr lang="en-US" sz="2400" dirty="0" smtClean="0">
                <a:latin typeface="Arial" panose="020B0604020202020204" pitchFamily="34" charset="0"/>
                <a:ea typeface="Calibri" panose="020F0502020204030204" pitchFamily="34" charset="0"/>
              </a:rPr>
              <a:t>enrolled,</a:t>
            </a:r>
          </a:p>
          <a:p>
            <a:pPr marL="685800" lvl="1" indent="-228600">
              <a:buFont typeface="+mj-lt"/>
              <a:buAutoNum type="alphaLcPeriod"/>
            </a:pPr>
            <a:r>
              <a:rPr lang="en-US" sz="2400" dirty="0" smtClean="0">
                <a:latin typeface="Arial" panose="020B0604020202020204" pitchFamily="34" charset="0"/>
                <a:ea typeface="Calibri" panose="020F0502020204030204" pitchFamily="34" charset="0"/>
              </a:rPr>
              <a:t>meet </a:t>
            </a:r>
            <a:r>
              <a:rPr lang="en-US" sz="2400" dirty="0">
                <a:latin typeface="Arial" panose="020B0604020202020204" pitchFamily="34" charset="0"/>
                <a:ea typeface="Calibri" panose="020F0502020204030204" pitchFamily="34" charset="0"/>
              </a:rPr>
              <a:t>all testing </a:t>
            </a:r>
            <a:r>
              <a:rPr lang="en-US" sz="2400" dirty="0" smtClean="0">
                <a:latin typeface="Arial" panose="020B0604020202020204" pitchFamily="34" charset="0"/>
                <a:ea typeface="Calibri" panose="020F0502020204030204" pitchFamily="34" charset="0"/>
              </a:rPr>
              <a:t>requirements,</a:t>
            </a:r>
          </a:p>
          <a:p>
            <a:pPr marL="685800" lvl="1" indent="-228600">
              <a:buFont typeface="+mj-lt"/>
              <a:buAutoNum type="alphaLcPeriod"/>
            </a:pPr>
            <a:r>
              <a:rPr lang="en-US" sz="2400" dirty="0" smtClean="0">
                <a:latin typeface="Arial" panose="020B0604020202020204" pitchFamily="34" charset="0"/>
                <a:ea typeface="Calibri" panose="020F0502020204030204" pitchFamily="34" charset="0"/>
              </a:rPr>
              <a:t>apply </a:t>
            </a:r>
            <a:r>
              <a:rPr lang="en-US" sz="2400" dirty="0">
                <a:latin typeface="Arial" panose="020B0604020202020204" pitchFamily="34" charset="0"/>
                <a:ea typeface="Calibri" panose="020F0502020204030204" pitchFamily="34" charset="0"/>
              </a:rPr>
              <a:t>for an Alabama Educational Certificate.</a:t>
            </a:r>
            <a:endParaRPr lang="en-US" sz="2400" dirty="0">
              <a:effectLst/>
              <a:latin typeface="Arial" panose="020B0604020202020204" pitchFamily="34" charset="0"/>
              <a:ea typeface="Calibri" panose="020F0502020204030204" pitchFamily="34" charset="0"/>
            </a:endParaRPr>
          </a:p>
        </p:txBody>
      </p:sp>
      <p:pic>
        <p:nvPicPr>
          <p:cNvPr id="1026" name="Picture 2" descr="Image result for math and science teacher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0201" y="4260915"/>
            <a:ext cx="2663833" cy="1523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7233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409700" y="1028700"/>
            <a:ext cx="9144000" cy="1143000"/>
          </a:xfrm>
        </p:spPr>
        <p:txBody>
          <a:bodyPr>
            <a:normAutofit fontScale="90000"/>
          </a:bodyPr>
          <a:lstStyle/>
          <a:p>
            <a:pPr algn="ctr"/>
            <a:r>
              <a:rPr lang="en-US" sz="3600" b="1" dirty="0">
                <a:solidFill>
                  <a:srgbClr val="00B0F0"/>
                </a:solidFill>
              </a:rPr>
              <a:t> </a:t>
            </a:r>
            <a:r>
              <a:rPr lang="en-US" sz="3600" b="1" dirty="0"/>
              <a:t>E.  Forever Wild Appointment of Board Member</a:t>
            </a:r>
            <a:endParaRPr lang="en-US" sz="2800" dirty="0"/>
          </a:p>
        </p:txBody>
      </p:sp>
      <p:sp>
        <p:nvSpPr>
          <p:cNvPr id="3" name="Slide Number Placeholder 2"/>
          <p:cNvSpPr>
            <a:spLocks noGrp="1"/>
          </p:cNvSpPr>
          <p:nvPr>
            <p:ph type="sldNum" sz="quarter" idx="12"/>
          </p:nvPr>
        </p:nvSpPr>
        <p:spPr/>
        <p:txBody>
          <a:bodyPr/>
          <a:lstStyle/>
          <a:p>
            <a:fld id="{15C3AF50-45D8-4144-B114-A385979F8C17}" type="slidenum">
              <a:rPr lang="en-US" smtClean="0"/>
              <a:t>44</a:t>
            </a:fld>
            <a:endParaRPr lang="en-US"/>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933" y="93818"/>
            <a:ext cx="1461900" cy="1785781"/>
          </a:xfrm>
          <a:prstGeom prst="rect">
            <a:avLst/>
          </a:prstGeom>
        </p:spPr>
      </p:pic>
      <p:sp>
        <p:nvSpPr>
          <p:cNvPr id="9" name="Content Placeholder 2"/>
          <p:cNvSpPr>
            <a:spLocks noGrp="1"/>
          </p:cNvSpPr>
          <p:nvPr>
            <p:ph idx="1"/>
          </p:nvPr>
        </p:nvSpPr>
        <p:spPr>
          <a:xfrm>
            <a:off x="1545624" y="2095500"/>
            <a:ext cx="8437966" cy="4972050"/>
          </a:xfrm>
        </p:spPr>
        <p:txBody>
          <a:bodyPr>
            <a:normAutofit fontScale="92500" lnSpcReduction="10000"/>
          </a:bodyPr>
          <a:lstStyle/>
          <a:p>
            <a:pPr marL="0" indent="0">
              <a:spcBef>
                <a:spcPts val="0"/>
              </a:spcBef>
              <a:spcAft>
                <a:spcPts val="1000"/>
              </a:spcAft>
              <a:buNone/>
              <a:tabLst>
                <a:tab pos="341313" algn="l"/>
              </a:tabLst>
            </a:pPr>
            <a:r>
              <a:rPr lang="en-US" sz="1900" b="1" dirty="0"/>
              <a:t>Dr. Jason E. Bond</a:t>
            </a:r>
          </a:p>
          <a:p>
            <a:pPr marL="914400" indent="-452438">
              <a:spcBef>
                <a:spcPts val="0"/>
              </a:spcBef>
              <a:spcAft>
                <a:spcPts val="600"/>
              </a:spcAft>
            </a:pPr>
            <a:r>
              <a:rPr lang="en-US" sz="1900" dirty="0"/>
              <a:t>Professor and Chairman, Auburn University, </a:t>
            </a:r>
            <a:br>
              <a:rPr lang="en-US" sz="1900" dirty="0"/>
            </a:br>
            <a:r>
              <a:rPr lang="en-US" sz="1900" dirty="0"/>
              <a:t>Department of Biological Sciences </a:t>
            </a:r>
          </a:p>
          <a:p>
            <a:pPr marL="914400" indent="-452438">
              <a:spcAft>
                <a:spcPts val="600"/>
              </a:spcAft>
            </a:pPr>
            <a:r>
              <a:rPr lang="en-US" sz="1900" dirty="0"/>
              <a:t>Has served as a North American council </a:t>
            </a:r>
            <a:br>
              <a:rPr lang="en-US" sz="1900" dirty="0"/>
            </a:br>
            <a:r>
              <a:rPr lang="en-US" sz="1900" dirty="0"/>
              <a:t>member for the IUCN Red List of </a:t>
            </a:r>
            <a:br>
              <a:rPr lang="en-US" sz="1900" dirty="0"/>
            </a:br>
            <a:r>
              <a:rPr lang="en-US" sz="1900" dirty="0"/>
              <a:t>Threatened Species, the world’s most </a:t>
            </a:r>
            <a:br>
              <a:rPr lang="en-US" sz="1900" dirty="0"/>
            </a:br>
            <a:r>
              <a:rPr lang="en-US" sz="1900" dirty="0"/>
              <a:t>comprehensive inventory of the global conservation status of biological species </a:t>
            </a:r>
          </a:p>
          <a:p>
            <a:pPr marL="914400" indent="-452438">
              <a:spcAft>
                <a:spcPts val="600"/>
              </a:spcAft>
            </a:pPr>
            <a:r>
              <a:rPr lang="en-US" sz="1900" dirty="0"/>
              <a:t>Has experience in conservation and land management practices</a:t>
            </a:r>
          </a:p>
          <a:p>
            <a:pPr marL="914400" indent="-452438">
              <a:spcAft>
                <a:spcPts val="600"/>
              </a:spcAft>
            </a:pPr>
            <a:r>
              <a:rPr lang="en-US" sz="1900" dirty="0"/>
              <a:t>Former director of the Auburn University Museum of Natural History </a:t>
            </a:r>
            <a:br>
              <a:rPr lang="en-US" sz="1900" dirty="0"/>
            </a:br>
            <a:r>
              <a:rPr lang="en-US" sz="1900" dirty="0"/>
              <a:t>and the Alabama Natural Heritage Program  </a:t>
            </a:r>
          </a:p>
          <a:p>
            <a:pPr marL="914400" indent="-452438">
              <a:spcAft>
                <a:spcPts val="600"/>
              </a:spcAft>
            </a:pPr>
            <a:r>
              <a:rPr lang="en-US" sz="1900" dirty="0"/>
              <a:t>Has published 86 papers and specializes in the field of arthropod evolutionary biology and systematics</a:t>
            </a:r>
          </a:p>
          <a:p>
            <a:pPr marL="914400" indent="-452438">
              <a:spcAft>
                <a:spcPts val="600"/>
              </a:spcAft>
            </a:pPr>
            <a:r>
              <a:rPr lang="en-US" sz="1900" dirty="0"/>
              <a:t>Central District appointment will begin October 1, 2017 – September 30, 2023</a:t>
            </a:r>
          </a:p>
          <a:p>
            <a:pPr marL="461962" indent="0">
              <a:spcAft>
                <a:spcPts val="600"/>
              </a:spcAft>
              <a:buNone/>
            </a:pPr>
            <a:r>
              <a:rPr lang="en-US" sz="2000" dirty="0"/>
              <a:t> </a:t>
            </a:r>
            <a:br>
              <a:rPr lang="en-US" sz="2000" dirty="0"/>
            </a:br>
            <a:endParaRPr lang="en-US" sz="2000" dirty="0"/>
          </a:p>
        </p:txBody>
      </p:sp>
    </p:spTree>
    <p:extLst>
      <p:ext uri="{BB962C8B-B14F-4D97-AF65-F5344CB8AC3E}">
        <p14:creationId xmlns:p14="http://schemas.microsoft.com/office/powerpoint/2010/main" val="2819319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5" name="Title 4"/>
          <p:cNvSpPr>
            <a:spLocks noGrp="1"/>
          </p:cNvSpPr>
          <p:nvPr>
            <p:ph type="title"/>
          </p:nvPr>
        </p:nvSpPr>
        <p:spPr>
          <a:xfrm>
            <a:off x="1981200" y="414068"/>
            <a:ext cx="9067100" cy="1597973"/>
          </a:xfrm>
        </p:spPr>
        <p:txBody>
          <a:bodyPr>
            <a:noAutofit/>
          </a:bodyPr>
          <a:lstStyle/>
          <a:p>
            <a:pPr algn="ctr">
              <a:spcBef>
                <a:spcPts val="0"/>
              </a:spcBef>
              <a:tabLst>
                <a:tab pos="1943100" algn="l"/>
                <a:tab pos="2286000" algn="l"/>
                <a:tab pos="2343150" algn="l"/>
              </a:tabLst>
            </a:pPr>
            <a:r>
              <a:rPr lang="en-US" sz="3200" b="1" dirty="0">
                <a:latin typeface="Century" panose="02040604050505020304" pitchFamily="18" charset="0"/>
                <a:ea typeface="Times New Roman" panose="02020603050405020304" pitchFamily="18" charset="0"/>
              </a:rPr>
              <a:t>F.  Policy Change </a:t>
            </a:r>
            <a:r>
              <a:rPr lang="en-US" sz="3200" b="1" dirty="0" smtClean="0">
                <a:latin typeface="Century" panose="02040604050505020304" pitchFamily="18" charset="0"/>
                <a:ea typeface="Times New Roman" panose="02020603050405020304" pitchFamily="18" charset="0"/>
              </a:rPr>
              <a:t>Regarding Reasonable </a:t>
            </a:r>
            <a:r>
              <a:rPr lang="en-US" sz="3200" b="1" dirty="0">
                <a:latin typeface="Century" panose="02040604050505020304" pitchFamily="18" charset="0"/>
                <a:ea typeface="Times New Roman" panose="02020603050405020304" pitchFamily="18" charset="0"/>
              </a:rPr>
              <a:t>Extensions/Alterations of Existing Programs</a:t>
            </a:r>
            <a:r>
              <a:rPr lang="en-US" sz="3200" b="1" dirty="0">
                <a:solidFill>
                  <a:srgbClr val="FF0000"/>
                </a:solidFill>
                <a:latin typeface="Century" panose="02040604050505020304" pitchFamily="18" charset="0"/>
                <a:ea typeface="Times New Roman" panose="02020603050405020304" pitchFamily="18" charset="0"/>
              </a:rPr>
              <a:t/>
            </a:r>
            <a:br>
              <a:rPr lang="en-US" sz="3200" b="1" dirty="0">
                <a:solidFill>
                  <a:srgbClr val="FF0000"/>
                </a:solidFill>
                <a:latin typeface="Century" panose="02040604050505020304" pitchFamily="18" charset="0"/>
                <a:ea typeface="Times New Roman" panose="02020603050405020304" pitchFamily="18" charset="0"/>
              </a:rPr>
            </a:br>
            <a:endParaRPr lang="en-US" sz="3200" b="1" dirty="0">
              <a:solidFill>
                <a:srgbClr val="FF0000"/>
              </a:solidFill>
              <a:latin typeface="Century" panose="02040604050505020304" pitchFamily="18" charset="0"/>
            </a:endParaRPr>
          </a:p>
        </p:txBody>
      </p:sp>
      <p:sp>
        <p:nvSpPr>
          <p:cNvPr id="3" name="Content Placeholder 2"/>
          <p:cNvSpPr>
            <a:spLocks noGrp="1"/>
          </p:cNvSpPr>
          <p:nvPr>
            <p:ph idx="1"/>
          </p:nvPr>
        </p:nvSpPr>
        <p:spPr>
          <a:xfrm>
            <a:off x="1757548" y="1670771"/>
            <a:ext cx="10022774" cy="3978275"/>
          </a:xfrm>
        </p:spPr>
        <p:txBody>
          <a:bodyPr>
            <a:noAutofit/>
          </a:bodyPr>
          <a:lstStyle/>
          <a:p>
            <a:r>
              <a:rPr lang="en-US" sz="2400" dirty="0" smtClean="0"/>
              <a:t>The </a:t>
            </a:r>
            <a:r>
              <a:rPr lang="en-US" sz="2400" dirty="0"/>
              <a:t>Commission defines </a:t>
            </a:r>
            <a:r>
              <a:rPr lang="en-US" sz="2400" dirty="0">
                <a:solidFill>
                  <a:srgbClr val="C00000"/>
                </a:solidFill>
              </a:rPr>
              <a:t>a reasonable extension or alteration</a:t>
            </a:r>
            <a:r>
              <a:rPr lang="en-US" sz="2400" dirty="0"/>
              <a:t>, under its rule-making authority Chapter 300-2-1-.01 Program Review, “Definitions Recognized By The Commission,” </a:t>
            </a:r>
            <a:r>
              <a:rPr lang="en-US" sz="2400" dirty="0">
                <a:solidFill>
                  <a:srgbClr val="C00000"/>
                </a:solidFill>
              </a:rPr>
              <a:t>as “a modification of an existing unit or program of instruction that does not change its essential character, integrity, or objectives.” </a:t>
            </a:r>
            <a:endParaRPr lang="en-US" sz="2400" dirty="0" smtClean="0">
              <a:solidFill>
                <a:srgbClr val="C00000"/>
              </a:solidFill>
            </a:endParaRPr>
          </a:p>
          <a:p>
            <a:pPr marL="0" indent="0">
              <a:buNone/>
            </a:pPr>
            <a:endParaRPr lang="en-US" sz="2400" dirty="0"/>
          </a:p>
          <a:p>
            <a:r>
              <a:rPr lang="en-US" sz="2400" dirty="0"/>
              <a:t>Such modifications do not create new units or programs of instruction. </a:t>
            </a:r>
            <a:endParaRPr lang="en-US" sz="2400" dirty="0" smtClean="0"/>
          </a:p>
          <a:p>
            <a:pPr marL="0" indent="0">
              <a:buNone/>
            </a:pPr>
            <a:endParaRPr lang="en-US" sz="2400" dirty="0"/>
          </a:p>
          <a:p>
            <a:r>
              <a:rPr lang="en-US" sz="2400" dirty="0"/>
              <a:t>The </a:t>
            </a:r>
            <a:r>
              <a:rPr lang="en-US" sz="2400" dirty="0">
                <a:solidFill>
                  <a:srgbClr val="C00000"/>
                </a:solidFill>
              </a:rPr>
              <a:t>current policy </a:t>
            </a:r>
            <a:r>
              <a:rPr lang="en-US" sz="2400" dirty="0"/>
              <a:t>“Guidelines for the Review of Extension and Alterations of Existing Programs” </a:t>
            </a:r>
            <a:r>
              <a:rPr lang="en-US" sz="2400" dirty="0">
                <a:solidFill>
                  <a:srgbClr val="C00000"/>
                </a:solidFill>
              </a:rPr>
              <a:t>requires that extensions/ alterations determined to be substantive be submitted to the Commission as decision items. </a:t>
            </a:r>
          </a:p>
          <a:p>
            <a:endParaRPr lang="en-US" sz="2400" dirty="0"/>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45</a:t>
            </a:fld>
            <a:endParaRPr lang="en-US">
              <a:solidFill>
                <a:prstClr val="black">
                  <a:tint val="75000"/>
                </a:prstClr>
              </a:solidFill>
              <a:latin typeface="Calibri"/>
            </a:endParaRPr>
          </a:p>
        </p:txBody>
      </p:sp>
      <p:pic>
        <p:nvPicPr>
          <p:cNvPr id="6" name="Picture 5" descr="Image result for Procedure Clip Ar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266" y="214607"/>
            <a:ext cx="1794934" cy="2443928"/>
          </a:xfrm>
          <a:prstGeom prst="rect">
            <a:avLst/>
          </a:prstGeom>
          <a:noFill/>
          <a:ln>
            <a:noFill/>
          </a:ln>
        </p:spPr>
      </p:pic>
    </p:spTree>
    <p:extLst>
      <p:ext uri="{BB962C8B-B14F-4D97-AF65-F5344CB8AC3E}">
        <p14:creationId xmlns:p14="http://schemas.microsoft.com/office/powerpoint/2010/main" val="1999107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3" name="Content Placeholder 2"/>
          <p:cNvSpPr>
            <a:spLocks noGrp="1"/>
          </p:cNvSpPr>
          <p:nvPr>
            <p:ph idx="1"/>
          </p:nvPr>
        </p:nvSpPr>
        <p:spPr>
          <a:xfrm>
            <a:off x="1023457" y="571499"/>
            <a:ext cx="10174974" cy="5124626"/>
          </a:xfrm>
        </p:spPr>
        <p:txBody>
          <a:bodyPr>
            <a:noAutofit/>
          </a:bodyPr>
          <a:lstStyle/>
          <a:p>
            <a:pPr algn="just"/>
            <a:r>
              <a:rPr lang="en-US" dirty="0"/>
              <a:t>The basis for the request is that the criteria of reasonable extensions-alterations can be sufficiently applied and determined by Commission Staff. </a:t>
            </a:r>
            <a:endParaRPr lang="en-US" dirty="0" smtClean="0"/>
          </a:p>
          <a:p>
            <a:pPr marL="0" indent="0">
              <a:buNone/>
            </a:pPr>
            <a:endParaRPr lang="en-US" dirty="0"/>
          </a:p>
          <a:p>
            <a:pPr algn="just"/>
            <a:r>
              <a:rPr lang="en-US" dirty="0"/>
              <a:t>In any instance that Commission Staff are not satisfied that the definition criteria of a “reasonable extension-alteration” has been met, the institution may withdraw the item or request that the item come before the Commission as a decision item. </a:t>
            </a:r>
            <a:endParaRPr lang="en-US" dirty="0" smtClean="0"/>
          </a:p>
          <a:p>
            <a:pPr marL="0" indent="0">
              <a:buNone/>
            </a:pPr>
            <a:endParaRPr lang="en-US" dirty="0"/>
          </a:p>
          <a:p>
            <a:pPr algn="just"/>
            <a:r>
              <a:rPr lang="en-US" dirty="0"/>
              <a:t>There will be no change in the form used by the institutions for submitting the request for Staff review as a reasonable extension-alteration. </a:t>
            </a:r>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46</a:t>
            </a:fld>
            <a:endParaRPr lang="en-US">
              <a:solidFill>
                <a:prstClr val="black">
                  <a:tint val="75000"/>
                </a:prstClr>
              </a:solidFill>
              <a:latin typeface="Calibri"/>
            </a:endParaRPr>
          </a:p>
        </p:txBody>
      </p:sp>
    </p:spTree>
    <p:extLst>
      <p:ext uri="{BB962C8B-B14F-4D97-AF65-F5344CB8AC3E}">
        <p14:creationId xmlns:p14="http://schemas.microsoft.com/office/powerpoint/2010/main" val="3307105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498600" y="1783419"/>
            <a:ext cx="9144000" cy="114300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all" spc="0" normalizeH="0" baseline="0" noProof="0" dirty="0" smtClean="0">
                <a:ln>
                  <a:noFill/>
                </a:ln>
                <a:solidFill>
                  <a:srgbClr val="4F271C"/>
                </a:solidFill>
                <a:effectLst/>
                <a:uLnTx/>
                <a:uFillTx/>
                <a:latin typeface="Tw Cen MT"/>
              </a:rPr>
              <a:t/>
            </a:r>
            <a:br>
              <a:rPr kumimoji="0" lang="en-US" b="0" i="0" u="none" strike="noStrike" kern="1200" cap="all" spc="0" normalizeH="0" baseline="0" noProof="0" dirty="0" smtClean="0">
                <a:ln>
                  <a:noFill/>
                </a:ln>
                <a:solidFill>
                  <a:srgbClr val="4F271C"/>
                </a:solidFill>
                <a:effectLst/>
                <a:uLnTx/>
                <a:uFillTx/>
                <a:latin typeface="Tw Cen MT"/>
              </a:rPr>
            </a:br>
            <a:r>
              <a:rPr lang="en-US" b="1" dirty="0">
                <a:solidFill>
                  <a:srgbClr val="4F271C"/>
                </a:solidFill>
                <a:latin typeface="Tw Cen MT"/>
              </a:rPr>
              <a:t>G</a:t>
            </a:r>
            <a:r>
              <a:rPr kumimoji="0" lang="en-US" b="1" i="0" u="none" strike="noStrike" kern="1200" cap="all" spc="0" normalizeH="0" baseline="0" noProof="0" dirty="0" smtClean="0">
                <a:ln>
                  <a:noFill/>
                </a:ln>
                <a:solidFill>
                  <a:srgbClr val="4F271C"/>
                </a:solidFill>
                <a:effectLst/>
                <a:uLnTx/>
                <a:uFillTx/>
                <a:latin typeface="Tw Cen MT"/>
              </a:rPr>
              <a:t>.   Academic programs</a:t>
            </a:r>
            <a:br>
              <a:rPr kumimoji="0" lang="en-US" b="1" i="0" u="none" strike="noStrike" kern="1200" cap="all" spc="0" normalizeH="0" baseline="0" noProof="0" dirty="0" smtClean="0">
                <a:ln>
                  <a:noFill/>
                </a:ln>
                <a:solidFill>
                  <a:srgbClr val="4F271C"/>
                </a:solidFill>
                <a:effectLst/>
                <a:uLnTx/>
                <a:uFillTx/>
                <a:latin typeface="Tw Cen MT"/>
              </a:rPr>
            </a:br>
            <a:r>
              <a:rPr kumimoji="0" lang="en-US" b="1" i="0" u="none" strike="noStrike" kern="1200" cap="all" spc="0" normalizeH="0" baseline="0" noProof="0" dirty="0" smtClean="0">
                <a:ln>
                  <a:noFill/>
                </a:ln>
                <a:solidFill>
                  <a:srgbClr val="00B0F0"/>
                </a:solidFill>
                <a:effectLst/>
                <a:uLnTx/>
                <a:uFillTx/>
                <a:latin typeface="Tw Cen MT"/>
              </a:rPr>
              <a:t> </a:t>
            </a:r>
            <a:endParaRPr kumimoji="0" lang="en-US" b="0" i="0" u="none" strike="noStrike" kern="1200" cap="all" spc="0" normalizeH="0" baseline="0" noProof="0" dirty="0">
              <a:ln>
                <a:noFill/>
              </a:ln>
              <a:solidFill>
                <a:srgbClr val="4F271C"/>
              </a:solidFill>
              <a:effectLst/>
              <a:uLnTx/>
              <a:uFillTx/>
              <a:latin typeface="Tw Cen MT"/>
            </a:endParaRPr>
          </a:p>
        </p:txBody>
      </p:sp>
    </p:spTree>
    <p:extLst>
      <p:ext uri="{BB962C8B-B14F-4D97-AF65-F5344CB8AC3E}">
        <p14:creationId xmlns:p14="http://schemas.microsoft.com/office/powerpoint/2010/main" val="15428472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1638300" y="457201"/>
            <a:ext cx="8743950" cy="4712059"/>
          </a:xfrm>
          <a:prstGeom prst="rect">
            <a:avLst/>
          </a:prstGeom>
          <a:noFill/>
        </p:spPr>
        <p:txBody>
          <a:bodyPr wrap="square" rtlCol="0">
            <a:spAutoFit/>
          </a:bodyPr>
          <a:lstStyle/>
          <a:p>
            <a:pPr>
              <a:spcBef>
                <a:spcPct val="20000"/>
              </a:spcBef>
              <a:tabLst>
                <a:tab pos="457200" algn="l"/>
              </a:tabLst>
              <a:defRPr/>
            </a:pPr>
            <a:endParaRPr lang="en-US" sz="3200" dirty="0">
              <a:solidFill>
                <a:srgbClr val="0070C0"/>
              </a:solidFill>
              <a:latin typeface="Calibri"/>
            </a:endParaRPr>
          </a:p>
          <a:p>
            <a:pPr>
              <a:spcBef>
                <a:spcPct val="20000"/>
              </a:spcBef>
              <a:tabLst>
                <a:tab pos="457200" algn="l"/>
              </a:tabLst>
              <a:defRPr/>
            </a:pPr>
            <a:endParaRPr lang="en-US" sz="3200" dirty="0">
              <a:solidFill>
                <a:srgbClr val="0070C0"/>
              </a:solidFill>
              <a:latin typeface="Calibri"/>
            </a:endParaRPr>
          </a:p>
          <a:p>
            <a:pPr>
              <a:spcBef>
                <a:spcPct val="20000"/>
              </a:spcBef>
              <a:tabLst>
                <a:tab pos="457200" algn="l"/>
              </a:tabLst>
              <a:defRPr/>
            </a:pPr>
            <a:endParaRPr lang="en-US" sz="3200" dirty="0">
              <a:solidFill>
                <a:srgbClr val="0070C0"/>
              </a:solidFill>
              <a:latin typeface="Calibri"/>
            </a:endParaRPr>
          </a:p>
          <a:p>
            <a:pPr>
              <a:defRPr/>
            </a:pPr>
            <a:endParaRPr lang="en-US" dirty="0">
              <a:solidFill>
                <a:prstClr val="black"/>
              </a:solidFill>
              <a:latin typeface="Calibri"/>
            </a:endParaRPr>
          </a:p>
          <a:p>
            <a:pPr algn="ctr">
              <a:spcBef>
                <a:spcPct val="20000"/>
              </a:spcBef>
              <a:spcAft>
                <a:spcPts val="600"/>
              </a:spcAft>
              <a:tabLst>
                <a:tab pos="457200" algn="l"/>
              </a:tabLst>
              <a:defRPr/>
            </a:pPr>
            <a:r>
              <a:rPr lang="en-US" sz="3200" b="1" dirty="0">
                <a:solidFill>
                  <a:prstClr val="black"/>
                </a:solidFill>
                <a:latin typeface="Century" panose="02040604050505020304" pitchFamily="18" charset="0"/>
              </a:rPr>
              <a:t>ALABAMA</a:t>
            </a:r>
            <a:r>
              <a:rPr lang="en-US" sz="3200" b="1" spc="300" dirty="0">
                <a:solidFill>
                  <a:prstClr val="black"/>
                </a:solidFill>
                <a:latin typeface="Century" panose="02040604050505020304" pitchFamily="18" charset="0"/>
              </a:rPr>
              <a:t> </a:t>
            </a:r>
            <a:r>
              <a:rPr lang="en-US" sz="3200" b="1" dirty="0">
                <a:solidFill>
                  <a:prstClr val="black"/>
                </a:solidFill>
                <a:latin typeface="Century" panose="02040604050505020304" pitchFamily="18" charset="0"/>
              </a:rPr>
              <a:t>COMMUNITY</a:t>
            </a:r>
            <a:r>
              <a:rPr lang="en-US" sz="3200" b="1" spc="300" dirty="0">
                <a:solidFill>
                  <a:prstClr val="black"/>
                </a:solidFill>
                <a:latin typeface="Century" panose="02040604050505020304" pitchFamily="18" charset="0"/>
              </a:rPr>
              <a:t> </a:t>
            </a:r>
            <a:r>
              <a:rPr lang="en-US" sz="3200" b="1" dirty="0">
                <a:solidFill>
                  <a:prstClr val="black"/>
                </a:solidFill>
                <a:latin typeface="Century" panose="02040604050505020304" pitchFamily="18" charset="0"/>
              </a:rPr>
              <a:t>COLLEGE SYSTEM (ACCS)</a:t>
            </a:r>
          </a:p>
          <a:p>
            <a:pPr algn="ctr">
              <a:defRPr/>
            </a:pPr>
            <a:endParaRPr lang="en-US" sz="4400" b="1" dirty="0">
              <a:solidFill>
                <a:srgbClr val="FF0000"/>
              </a:solidFill>
              <a:latin typeface="Calibri"/>
            </a:endParaRPr>
          </a:p>
          <a:p>
            <a:pPr>
              <a:defRPr/>
            </a:pPr>
            <a:endParaRPr lang="en-US" dirty="0">
              <a:solidFill>
                <a:prstClr val="black"/>
              </a:solidFill>
              <a:latin typeface="Calibri"/>
            </a:endParaRPr>
          </a:p>
          <a:p>
            <a:pPr>
              <a:defRPr/>
            </a:pPr>
            <a:r>
              <a:rPr lang="en-US" dirty="0">
                <a:solidFill>
                  <a:prstClr val="black"/>
                </a:solidFill>
                <a:latin typeface="Calibri"/>
              </a:rPr>
              <a:t/>
            </a:r>
            <a:br>
              <a:rPr lang="en-US" dirty="0">
                <a:solidFill>
                  <a:prstClr val="black"/>
                </a:solidFill>
                <a:latin typeface="Calibri"/>
              </a:rPr>
            </a:br>
            <a:r>
              <a:rPr lang="en-US" dirty="0">
                <a:solidFill>
                  <a:prstClr val="black"/>
                </a:solidFill>
                <a:latin typeface="Calibri"/>
              </a:rPr>
              <a:t>	</a:t>
            </a:r>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48</a:t>
            </a:fld>
            <a:endParaRPr lang="en-US">
              <a:solidFill>
                <a:prstClr val="black">
                  <a:tint val="75000"/>
                </a:prstClr>
              </a:solidFill>
              <a:latin typeface="Calibri"/>
            </a:endParaRPr>
          </a:p>
        </p:txBody>
      </p:sp>
      <p:sp>
        <p:nvSpPr>
          <p:cNvPr id="3" name="TextBox 2"/>
          <p:cNvSpPr txBox="1"/>
          <p:nvPr/>
        </p:nvSpPr>
        <p:spPr>
          <a:xfrm>
            <a:off x="1809750" y="3657600"/>
            <a:ext cx="8401050" cy="738664"/>
          </a:xfrm>
          <a:prstGeom prst="rect">
            <a:avLst/>
          </a:prstGeom>
          <a:noFill/>
        </p:spPr>
        <p:txBody>
          <a:bodyPr wrap="square" rtlCol="0">
            <a:spAutoFit/>
          </a:bodyPr>
          <a:lstStyle/>
          <a:p>
            <a:pPr>
              <a:defRPr/>
            </a:pPr>
            <a:endParaRPr lang="en-US" sz="2400" dirty="0">
              <a:solidFill>
                <a:prstClr val="black"/>
              </a:solidFill>
              <a:latin typeface="Calibri"/>
            </a:endParaRPr>
          </a:p>
          <a:p>
            <a:pPr>
              <a:defRPr/>
            </a:pPr>
            <a:endParaRPr lang="en-US" dirty="0">
              <a:solidFill>
                <a:prstClr val="black"/>
              </a:solidFill>
              <a:latin typeface="Calibri"/>
            </a:endParaRPr>
          </a:p>
        </p:txBody>
      </p:sp>
    </p:spTree>
    <p:extLst>
      <p:ext uri="{BB962C8B-B14F-4D97-AF65-F5344CB8AC3E}">
        <p14:creationId xmlns:p14="http://schemas.microsoft.com/office/powerpoint/2010/main" val="2940036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49</a:t>
            </a:fld>
            <a:endParaRPr lang="en-US">
              <a:solidFill>
                <a:prstClr val="black">
                  <a:tint val="75000"/>
                </a:prstClr>
              </a:solidFill>
              <a:latin typeface="Calibri"/>
            </a:endParaRPr>
          </a:p>
        </p:txBody>
      </p:sp>
      <p:sp>
        <p:nvSpPr>
          <p:cNvPr id="2" name="Title 1"/>
          <p:cNvSpPr>
            <a:spLocks noGrp="1"/>
          </p:cNvSpPr>
          <p:nvPr>
            <p:ph type="title" idx="4294967295"/>
          </p:nvPr>
        </p:nvSpPr>
        <p:spPr>
          <a:xfrm>
            <a:off x="1658249" y="66054"/>
            <a:ext cx="7600950" cy="1085850"/>
          </a:xfrm>
        </p:spPr>
        <p:txBody>
          <a:bodyPr>
            <a:normAutofit fontScale="90000"/>
          </a:bodyPr>
          <a:lstStyle/>
          <a:p>
            <a:pPr algn="l"/>
            <a:r>
              <a:rPr lang="en-US" sz="3600" b="1" dirty="0">
                <a:solidFill>
                  <a:srgbClr val="FF0000"/>
                </a:solidFill>
              </a:rPr>
              <a:t/>
            </a:r>
            <a:br>
              <a:rPr lang="en-US" sz="3600" b="1" dirty="0">
                <a:solidFill>
                  <a:srgbClr val="FF0000"/>
                </a:solidFill>
              </a:rPr>
            </a:br>
            <a:r>
              <a:rPr lang="en-US" sz="3600" b="1" dirty="0">
                <a:solidFill>
                  <a:srgbClr val="FF0000"/>
                </a:solidFill>
              </a:rPr>
              <a:t>Southern Union Community College</a:t>
            </a:r>
          </a:p>
        </p:txBody>
      </p:sp>
      <p:sp>
        <p:nvSpPr>
          <p:cNvPr id="3" name="Content Placeholder 2"/>
          <p:cNvSpPr>
            <a:spLocks noGrp="1"/>
          </p:cNvSpPr>
          <p:nvPr>
            <p:ph idx="4294967295"/>
          </p:nvPr>
        </p:nvSpPr>
        <p:spPr>
          <a:xfrm>
            <a:off x="500332" y="1300282"/>
            <a:ext cx="10853468" cy="5564188"/>
          </a:xfrm>
        </p:spPr>
        <p:txBody>
          <a:bodyPr>
            <a:normAutofit/>
          </a:bodyPr>
          <a:lstStyle/>
          <a:p>
            <a:pPr marL="0" indent="0">
              <a:spcAft>
                <a:spcPts val="600"/>
              </a:spcAft>
              <a:buNone/>
              <a:tabLst>
                <a:tab pos="2170113" algn="l"/>
              </a:tabLst>
            </a:pPr>
            <a:r>
              <a:rPr lang="en-US" sz="2400" dirty="0">
                <a:solidFill>
                  <a:srgbClr val="0070C0"/>
                </a:solidFill>
              </a:rPr>
              <a:t> 1.  Associate in Applied Science and Certificate in Medical Assistant Technology (CIP 51.0801)</a:t>
            </a:r>
          </a:p>
          <a:p>
            <a:pPr marL="0" indent="0">
              <a:spcAft>
                <a:spcPts val="600"/>
              </a:spcAft>
              <a:buNone/>
              <a:tabLst>
                <a:tab pos="2170113" algn="l"/>
              </a:tabLst>
            </a:pPr>
            <a:endParaRPr lang="en-US" sz="2400" dirty="0">
              <a:solidFill>
                <a:srgbClr val="0070C0"/>
              </a:solidFill>
            </a:endParaRPr>
          </a:p>
          <a:p>
            <a:pPr lvl="0"/>
            <a:r>
              <a:rPr lang="en-US" sz="1800" dirty="0"/>
              <a:t>According to SOU officials, there are over 100 physicians located in the college’s service area. In addition to the large number of general and specialty physician practices, there are general, acute, specialty, and trauma hospitals located in SOU’s service area.  </a:t>
            </a:r>
          </a:p>
          <a:p>
            <a:pPr lvl="0"/>
            <a:endParaRPr lang="en-US" sz="1800" dirty="0"/>
          </a:p>
          <a:p>
            <a:pPr lvl="0"/>
            <a:r>
              <a:rPr lang="en-US" sz="1800" dirty="0"/>
              <a:t>According to the U.S. Department of Labor, employment of medical assistants is expected to grow 23  percent from 2014 to 2024, much faster than the average for all occupations.</a:t>
            </a:r>
          </a:p>
          <a:p>
            <a:pPr marL="0" indent="0">
              <a:spcAft>
                <a:spcPts val="600"/>
              </a:spcAft>
              <a:buNone/>
              <a:tabLst>
                <a:tab pos="2170113" algn="l"/>
              </a:tabLst>
            </a:pPr>
            <a:endParaRPr lang="en-US" sz="1800" dirty="0"/>
          </a:p>
          <a:p>
            <a:pPr marL="914400" lvl="1" indent="-514350">
              <a:buFont typeface="Arial" panose="020B0604020202020204" pitchFamily="34" charset="0"/>
              <a:buChar char="•"/>
            </a:pPr>
            <a:endParaRPr lang="en-US" sz="2400" dirty="0"/>
          </a:p>
          <a:p>
            <a:pPr marL="400050" lvl="1" indent="0">
              <a:buNone/>
            </a:pPr>
            <a:r>
              <a:rPr lang="en-US" sz="2400" dirty="0"/>
              <a:t/>
            </a:r>
            <a:br>
              <a:rPr lang="en-US" sz="2400" dirty="0"/>
            </a:br>
            <a:endParaRPr lang="en-US"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5500" y="318370"/>
            <a:ext cx="2015758" cy="67770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7403" y="4675517"/>
            <a:ext cx="3262582" cy="1837426"/>
          </a:xfrm>
          <a:prstGeom prst="rect">
            <a:avLst/>
          </a:prstGeom>
        </p:spPr>
      </p:pic>
    </p:spTree>
    <p:extLst>
      <p:ext uri="{BB962C8B-B14F-4D97-AF65-F5344CB8AC3E}">
        <p14:creationId xmlns:p14="http://schemas.microsoft.com/office/powerpoint/2010/main" val="1353838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5</a:t>
            </a:fld>
            <a:endParaRPr lang="en-US" dirty="0"/>
          </a:p>
        </p:txBody>
      </p:sp>
      <p:sp>
        <p:nvSpPr>
          <p:cNvPr id="4" name="Title 1"/>
          <p:cNvSpPr txBox="1">
            <a:spLocks/>
          </p:cNvSpPr>
          <p:nvPr/>
        </p:nvSpPr>
        <p:spPr>
          <a:xfrm>
            <a:off x="1163955" y="154305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sz="4000" b="1" dirty="0"/>
              <a:t>IV.  APPROVAL OF  MINUTES</a:t>
            </a:r>
          </a:p>
        </p:txBody>
      </p:sp>
      <p:sp>
        <p:nvSpPr>
          <p:cNvPr id="5" name="Rectangle 4"/>
          <p:cNvSpPr/>
          <p:nvPr/>
        </p:nvSpPr>
        <p:spPr>
          <a:xfrm>
            <a:off x="2076450" y="3600450"/>
            <a:ext cx="8134350" cy="1569660"/>
          </a:xfrm>
          <a:prstGeom prst="rect">
            <a:avLst/>
          </a:prstGeom>
        </p:spPr>
        <p:txBody>
          <a:bodyPr wrap="square">
            <a:spAutoFit/>
          </a:bodyPr>
          <a:lstStyle/>
          <a:p>
            <a:endParaRPr lang="en-US" sz="3200" i="1" dirty="0">
              <a:solidFill>
                <a:srgbClr val="000000"/>
              </a:solidFill>
              <a:latin typeface="Book Antiqua" panose="02040602050305030304" pitchFamily="18" charset="0"/>
            </a:endParaRPr>
          </a:p>
          <a:p>
            <a:r>
              <a:rPr lang="en-US" sz="3200" dirty="0">
                <a:solidFill>
                  <a:srgbClr val="000000"/>
                </a:solidFill>
                <a:latin typeface="Book Antiqua" panose="02040602050305030304" pitchFamily="18" charset="0"/>
              </a:rPr>
              <a:t>	</a:t>
            </a:r>
          </a:p>
          <a:p>
            <a:r>
              <a:rPr lang="en-US" sz="3200" b="1" dirty="0"/>
              <a:t> </a:t>
            </a:r>
            <a:endParaRPr lang="en-US" sz="3200" dirty="0">
              <a:solidFill>
                <a:srgbClr val="000000"/>
              </a:solidFill>
              <a:latin typeface="Book Antiqua" panose="02040602050305030304" pitchFamily="18" charset="0"/>
            </a:endParaRPr>
          </a:p>
        </p:txBody>
      </p:sp>
      <p:pic>
        <p:nvPicPr>
          <p:cNvPr id="6" name="Picture 5" descr="Image result for committee meeting clipart">
            <a:hlinkClick r:id="rId2" tgtFrame="&quot;_blank&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2639" y="2824238"/>
            <a:ext cx="3729143" cy="3532111"/>
          </a:xfrm>
          <a:prstGeom prst="rect">
            <a:avLst/>
          </a:prstGeom>
          <a:noFill/>
          <a:ln>
            <a:noFill/>
          </a:ln>
        </p:spPr>
      </p:pic>
      <p:sp>
        <p:nvSpPr>
          <p:cNvPr id="7" name="TextBox 6"/>
          <p:cNvSpPr txBox="1"/>
          <p:nvPr/>
        </p:nvSpPr>
        <p:spPr>
          <a:xfrm>
            <a:off x="5056078" y="5308298"/>
            <a:ext cx="1725723" cy="369332"/>
          </a:xfrm>
          <a:prstGeom prst="rect">
            <a:avLst/>
          </a:prstGeom>
          <a:noFill/>
        </p:spPr>
        <p:txBody>
          <a:bodyPr wrap="square" rtlCol="0">
            <a:spAutoFit/>
          </a:bodyPr>
          <a:lstStyle/>
          <a:p>
            <a:r>
              <a:rPr lang="en-US" dirty="0"/>
              <a:t>June 9, 2017 </a:t>
            </a:r>
          </a:p>
        </p:txBody>
      </p:sp>
    </p:spTree>
    <p:extLst>
      <p:ext uri="{BB962C8B-B14F-4D97-AF65-F5344CB8AC3E}">
        <p14:creationId xmlns:p14="http://schemas.microsoft.com/office/powerpoint/2010/main" val="1871001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1695450" y="800101"/>
            <a:ext cx="8743950" cy="4164217"/>
          </a:xfrm>
          <a:prstGeom prst="rect">
            <a:avLst/>
          </a:prstGeom>
          <a:noFill/>
        </p:spPr>
        <p:txBody>
          <a:bodyPr wrap="square" rtlCol="0">
            <a:spAutoFit/>
          </a:bodyPr>
          <a:lstStyle/>
          <a:p>
            <a:pPr>
              <a:spcBef>
                <a:spcPct val="20000"/>
              </a:spcBef>
              <a:tabLst>
                <a:tab pos="457200" algn="l"/>
              </a:tabLst>
            </a:pPr>
            <a:endParaRPr lang="en-US" sz="3200" dirty="0">
              <a:solidFill>
                <a:srgbClr val="0070C0"/>
              </a:solidFill>
              <a:latin typeface="Calibri"/>
            </a:endParaRPr>
          </a:p>
          <a:p>
            <a:pPr>
              <a:spcBef>
                <a:spcPct val="20000"/>
              </a:spcBef>
              <a:tabLst>
                <a:tab pos="457200" algn="l"/>
              </a:tabLst>
            </a:pPr>
            <a:endParaRPr lang="en-US" sz="3200" dirty="0">
              <a:solidFill>
                <a:srgbClr val="0070C0"/>
              </a:solidFill>
              <a:latin typeface="Calibri"/>
            </a:endParaRPr>
          </a:p>
          <a:p>
            <a:pPr>
              <a:spcBef>
                <a:spcPct val="20000"/>
              </a:spcBef>
              <a:tabLst>
                <a:tab pos="457200" algn="l"/>
              </a:tabLst>
            </a:pPr>
            <a:endParaRPr lang="en-US" sz="3200" dirty="0">
              <a:solidFill>
                <a:srgbClr val="0070C0"/>
              </a:solidFill>
              <a:latin typeface="Calibri"/>
            </a:endParaRPr>
          </a:p>
          <a:p>
            <a:endParaRPr lang="en-US" dirty="0">
              <a:solidFill>
                <a:prstClr val="black"/>
              </a:solidFill>
              <a:latin typeface="Calibri"/>
            </a:endParaRPr>
          </a:p>
          <a:p>
            <a:pPr algn="ctr">
              <a:spcBef>
                <a:spcPct val="20000"/>
              </a:spcBef>
              <a:spcAft>
                <a:spcPts val="600"/>
              </a:spcAft>
              <a:tabLst>
                <a:tab pos="457200" algn="l"/>
              </a:tabLst>
            </a:pPr>
            <a:r>
              <a:rPr lang="en-US" sz="4400" b="1" dirty="0">
                <a:latin typeface="Calibri"/>
              </a:rPr>
              <a:t>FOUR-YEAR</a:t>
            </a:r>
            <a:r>
              <a:rPr lang="en-US" sz="4400" b="1" spc="300" dirty="0">
                <a:latin typeface="Calibri"/>
              </a:rPr>
              <a:t> </a:t>
            </a:r>
            <a:r>
              <a:rPr lang="en-US" sz="4400" b="1" dirty="0">
                <a:latin typeface="Calibri"/>
              </a:rPr>
              <a:t>INSTITUTIONS</a:t>
            </a:r>
          </a:p>
          <a:p>
            <a:endParaRPr lang="en-US" sz="4400" dirty="0">
              <a:solidFill>
                <a:prstClr val="black"/>
              </a:solidFill>
              <a:latin typeface="Calibri"/>
            </a:endParaRPr>
          </a:p>
          <a:p>
            <a:r>
              <a:rPr lang="en-US" dirty="0">
                <a:solidFill>
                  <a:prstClr val="black"/>
                </a:solidFill>
                <a:latin typeface="Calibri"/>
              </a:rPr>
              <a:t/>
            </a:r>
            <a:br>
              <a:rPr lang="en-US" dirty="0">
                <a:solidFill>
                  <a:prstClr val="black"/>
                </a:solidFill>
                <a:latin typeface="Calibri"/>
              </a:rPr>
            </a:br>
            <a:r>
              <a:rPr lang="en-US" dirty="0">
                <a:solidFill>
                  <a:prstClr val="black"/>
                </a:solidFill>
                <a:latin typeface="Calibri"/>
              </a:rPr>
              <a:t>	</a:t>
            </a:r>
          </a:p>
        </p:txBody>
      </p:sp>
      <p:sp>
        <p:nvSpPr>
          <p:cNvPr id="2" name="Slide Number Placeholder 1"/>
          <p:cNvSpPr>
            <a:spLocks noGrp="1"/>
          </p:cNvSpPr>
          <p:nvPr>
            <p:ph type="sldNum" sz="quarter" idx="12"/>
          </p:nvPr>
        </p:nvSpPr>
        <p:spPr/>
        <p:txBody>
          <a:bodyPr/>
          <a:lstStyle/>
          <a:p>
            <a:fld id="{15C3AF50-45D8-4144-B114-A385979F8C17}" type="slidenum">
              <a:rPr lang="en-US">
                <a:solidFill>
                  <a:prstClr val="black">
                    <a:tint val="75000"/>
                  </a:prstClr>
                </a:solidFill>
                <a:latin typeface="Calibri"/>
              </a:rPr>
              <a:pPr/>
              <a:t>50</a:t>
            </a:fld>
            <a:endParaRPr lang="en-US">
              <a:solidFill>
                <a:prstClr val="black">
                  <a:tint val="75000"/>
                </a:prstClr>
              </a:solidFill>
              <a:latin typeface="Calibri"/>
            </a:endParaRPr>
          </a:p>
        </p:txBody>
      </p:sp>
      <p:sp>
        <p:nvSpPr>
          <p:cNvPr id="3" name="TextBox 2"/>
          <p:cNvSpPr txBox="1"/>
          <p:nvPr/>
        </p:nvSpPr>
        <p:spPr>
          <a:xfrm>
            <a:off x="1809750" y="3657600"/>
            <a:ext cx="8401050" cy="738664"/>
          </a:xfrm>
          <a:prstGeom prst="rect">
            <a:avLst/>
          </a:prstGeom>
          <a:noFill/>
        </p:spPr>
        <p:txBody>
          <a:bodyPr wrap="square" rtlCol="0">
            <a:spAutoFit/>
          </a:bodyPr>
          <a:lstStyle/>
          <a:p>
            <a:endParaRPr lang="en-US" sz="2400" dirty="0">
              <a:solidFill>
                <a:prstClr val="black"/>
              </a:solidFill>
              <a:latin typeface="Calibri"/>
            </a:endParaRPr>
          </a:p>
          <a:p>
            <a:endParaRPr lang="en-US" dirty="0">
              <a:solidFill>
                <a:prstClr val="black"/>
              </a:solidFill>
              <a:latin typeface="Calibri"/>
            </a:endParaRPr>
          </a:p>
        </p:txBody>
      </p:sp>
    </p:spTree>
    <p:extLst>
      <p:ext uri="{BB962C8B-B14F-4D97-AF65-F5344CB8AC3E}">
        <p14:creationId xmlns:p14="http://schemas.microsoft.com/office/powerpoint/2010/main" val="3030154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176" y="-58978"/>
            <a:ext cx="8258624" cy="1172553"/>
          </a:xfrm>
        </p:spPr>
        <p:txBody>
          <a:bodyPr>
            <a:normAutofit/>
          </a:bodyPr>
          <a:lstStyle/>
          <a:p>
            <a:pPr algn="l"/>
            <a:r>
              <a:rPr lang="en-US" sz="3600" b="1" dirty="0">
                <a:solidFill>
                  <a:srgbClr val="FF0000"/>
                </a:solidFill>
              </a:rPr>
              <a:t>Auburn University</a:t>
            </a:r>
          </a:p>
        </p:txBody>
      </p:sp>
      <p:sp>
        <p:nvSpPr>
          <p:cNvPr id="3" name="Content Placeholder 2"/>
          <p:cNvSpPr>
            <a:spLocks noGrp="1"/>
          </p:cNvSpPr>
          <p:nvPr>
            <p:ph idx="1"/>
          </p:nvPr>
        </p:nvSpPr>
        <p:spPr>
          <a:xfrm>
            <a:off x="380010" y="742950"/>
            <a:ext cx="10307823" cy="5978525"/>
          </a:xfrm>
        </p:spPr>
        <p:txBody>
          <a:bodyPr>
            <a:noAutofit/>
          </a:bodyPr>
          <a:lstStyle/>
          <a:p>
            <a:pPr marL="341313" indent="-341313">
              <a:spcAft>
                <a:spcPts val="600"/>
              </a:spcAft>
              <a:buFont typeface="+mj-lt"/>
              <a:buAutoNum type="arabicPeriod"/>
              <a:tabLst>
                <a:tab pos="341313" algn="l"/>
              </a:tabLst>
            </a:pPr>
            <a:r>
              <a:rPr lang="en-US" sz="2400" dirty="0">
                <a:solidFill>
                  <a:srgbClr val="0070C0"/>
                </a:solidFill>
              </a:rPr>
              <a:t>Master of Engineering Management in </a:t>
            </a:r>
            <a:r>
              <a:rPr lang="en-US" sz="2400" dirty="0" smtClean="0">
                <a:solidFill>
                  <a:srgbClr val="0070C0"/>
                </a:solidFill>
              </a:rPr>
              <a:t>Engineering		      </a:t>
            </a:r>
            <a:r>
              <a:rPr lang="en-US" sz="2400" dirty="0">
                <a:solidFill>
                  <a:srgbClr val="0070C0"/>
                </a:solidFill>
              </a:rPr>
              <a:t>Management (CIP 15.1501)</a:t>
            </a:r>
          </a:p>
          <a:p>
            <a:pPr marL="914400" indent="-452438">
              <a:spcAft>
                <a:spcPts val="600"/>
              </a:spcAft>
            </a:pPr>
            <a:r>
              <a:rPr lang="en-US" sz="2200" dirty="0"/>
              <a:t>The Master of Engineering Management (MEM) degree will primarily provide specialized education to practicing engineers, enabling them to manage technical projects and/or other engineers effectively.</a:t>
            </a:r>
          </a:p>
          <a:p>
            <a:pPr marL="914400" indent="-452438">
              <a:spcAft>
                <a:spcPts val="600"/>
              </a:spcAft>
            </a:pPr>
            <a:r>
              <a:rPr lang="en-US" sz="2200" dirty="0"/>
              <a:t>This program will provide graduates that will assist their organizations to improve operational efficiency, improve safety in the workplace, expand product development, and improve management of highly complex technical systems.</a:t>
            </a:r>
          </a:p>
          <a:p>
            <a:pPr marL="914400" indent="-452438">
              <a:spcAft>
                <a:spcPts val="600"/>
              </a:spcAft>
            </a:pPr>
            <a:r>
              <a:rPr lang="en-US" sz="2200" dirty="0"/>
              <a:t>The MEM degree will offer four specially focused options to tailor the graduate education to  selected interest areas (manufacturing, occupational safety and ergonomics, product innovation, and systems).</a:t>
            </a:r>
          </a:p>
          <a:p>
            <a:pPr marL="914400" indent="-452438">
              <a:spcAft>
                <a:spcPts val="600"/>
              </a:spcAft>
            </a:pPr>
            <a:r>
              <a:rPr lang="en-US" sz="2200" dirty="0"/>
              <a:t>The proposal projected that $0 in new funds will be required for the program over the first five years, and that $8,757,339 will be available over the same period through tuition.</a:t>
            </a:r>
          </a:p>
          <a:p>
            <a:pPr marL="914400" indent="-452438">
              <a:spcAft>
                <a:spcPts val="600"/>
              </a:spcAft>
            </a:pPr>
            <a:endParaRPr lang="en-US" sz="2000" dirty="0"/>
          </a:p>
          <a:p>
            <a:pPr marL="461962" indent="0">
              <a:spcAft>
                <a:spcPts val="600"/>
              </a:spcAft>
              <a:buNone/>
            </a:pPr>
            <a:r>
              <a:rPr lang="en-US" sz="2000" dirty="0"/>
              <a:t> </a:t>
            </a:r>
            <a:br>
              <a:rPr lang="en-US" sz="2000" dirty="0"/>
            </a:br>
            <a:endParaRPr lang="en-US" sz="2000" dirty="0"/>
          </a:p>
        </p:txBody>
      </p:sp>
      <p:sp>
        <p:nvSpPr>
          <p:cNvPr id="4" name="Slide Number Placeholder 3"/>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51</a:t>
            </a:fld>
            <a:endParaRPr lang="en-US">
              <a:solidFill>
                <a:prstClr val="black">
                  <a:tint val="75000"/>
                </a:prstClr>
              </a:solidFill>
              <a:latin typeface="Calibri"/>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59" t="6456" r="-159" b="-12282"/>
          <a:stretch/>
        </p:blipFill>
        <p:spPr>
          <a:xfrm>
            <a:off x="9782284" y="0"/>
            <a:ext cx="1935582" cy="1657349"/>
          </a:xfrm>
          <a:prstGeom prst="rect">
            <a:avLst/>
          </a:prstGeom>
        </p:spPr>
      </p:pic>
      <p:pic>
        <p:nvPicPr>
          <p:cNvPr id="5" name="Picture 4"/>
          <p:cNvPicPr>
            <a:picLocks noChangeAspect="1"/>
          </p:cNvPicPr>
          <p:nvPr/>
        </p:nvPicPr>
        <p:blipFill rotWithShape="1">
          <a:blip r:embed="rId3"/>
          <a:srcRect b="6050"/>
          <a:stretch/>
        </p:blipFill>
        <p:spPr>
          <a:xfrm>
            <a:off x="10154035" y="4675620"/>
            <a:ext cx="1878177" cy="1048285"/>
          </a:xfrm>
          <a:prstGeom prst="rect">
            <a:avLst/>
          </a:prstGeom>
        </p:spPr>
      </p:pic>
    </p:spTree>
    <p:extLst>
      <p:ext uri="{BB962C8B-B14F-4D97-AF65-F5344CB8AC3E}">
        <p14:creationId xmlns:p14="http://schemas.microsoft.com/office/powerpoint/2010/main" val="2739801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0" y="274638"/>
            <a:ext cx="8401050" cy="1554162"/>
          </a:xfrm>
        </p:spPr>
        <p:txBody>
          <a:bodyPr>
            <a:normAutofit fontScale="90000"/>
          </a:bodyPr>
          <a:lstStyle/>
          <a:p>
            <a:pPr algn="l" defTabSz="274320"/>
            <a:r>
              <a:rPr lang="en-US" sz="4000" b="1" dirty="0">
                <a:solidFill>
                  <a:srgbClr val="FF0000"/>
                </a:solidFill>
              </a:rPr>
              <a:t>Auburn University</a:t>
            </a:r>
            <a:r>
              <a:rPr lang="en-US" sz="4000" dirty="0">
                <a:solidFill>
                  <a:srgbClr val="FF0000"/>
                </a:solidFill>
              </a:rPr>
              <a:t/>
            </a:r>
            <a:br>
              <a:rPr lang="en-US" sz="4000" dirty="0">
                <a:solidFill>
                  <a:srgbClr val="FF0000"/>
                </a:solidFill>
              </a:rPr>
            </a:br>
            <a:r>
              <a:rPr lang="en-US" sz="2700" dirty="0">
                <a:solidFill>
                  <a:srgbClr val="0070C0"/>
                </a:solidFill>
              </a:rPr>
              <a:t>2. Auburn University and Auburn University at                                                       	Montgomery Dissolution of the Joint Master                                      	of Science in Nursing [MSN] in Nursing (CIP 51.3801)</a:t>
            </a:r>
          </a:p>
        </p:txBody>
      </p:sp>
      <p:sp>
        <p:nvSpPr>
          <p:cNvPr id="3" name="Content Placeholder 2"/>
          <p:cNvSpPr>
            <a:spLocks noGrp="1"/>
          </p:cNvSpPr>
          <p:nvPr>
            <p:ph idx="1"/>
          </p:nvPr>
        </p:nvSpPr>
        <p:spPr>
          <a:xfrm>
            <a:off x="866898" y="1979691"/>
            <a:ext cx="9642763" cy="4125913"/>
          </a:xfrm>
        </p:spPr>
        <p:txBody>
          <a:bodyPr>
            <a:normAutofit/>
          </a:bodyPr>
          <a:lstStyle/>
          <a:p>
            <a:r>
              <a:rPr lang="en-US" sz="2200" dirty="0"/>
              <a:t>The Joint Master of Science in Nursing in Nursing program was established in 2006 (Approved by ACHE on September 23, 2005) and professionally accredited in 2009 by the Commission on Collegiate Nursing Education (CCNE).</a:t>
            </a:r>
          </a:p>
          <a:p>
            <a:r>
              <a:rPr lang="en-US" sz="2200" dirty="0"/>
              <a:t>Since that time, the Auburn School of Nursing and Auburn University at Montgomery College of Nursing and Health Sciences have worked together effectively to provide this MSN degree. </a:t>
            </a:r>
          </a:p>
          <a:p>
            <a:r>
              <a:rPr lang="en-US" sz="2200" dirty="0"/>
              <a:t>The Provosts of both institutions have signed a letter formally requesting the dissolution.</a:t>
            </a:r>
          </a:p>
          <a:p>
            <a:r>
              <a:rPr lang="en-US" sz="2200" dirty="0"/>
              <a:t>The letter further details the impetus, context, and bases of curricular alignment and restructuring as well.  </a:t>
            </a:r>
            <a:r>
              <a:rPr lang="en-US" sz="2200" i="1" dirty="0"/>
              <a:t>(Letter provided in Attachment 1 of that item)</a:t>
            </a:r>
          </a:p>
        </p:txBody>
      </p:sp>
      <p:sp>
        <p:nvSpPr>
          <p:cNvPr id="4" name="Slide Number Placeholder 3"/>
          <p:cNvSpPr>
            <a:spLocks noGrp="1"/>
          </p:cNvSpPr>
          <p:nvPr>
            <p:ph type="sldNum" sz="quarter" idx="12"/>
          </p:nvPr>
        </p:nvSpPr>
        <p:spPr>
          <a:xfrm>
            <a:off x="9639300" y="6356351"/>
            <a:ext cx="571500" cy="365125"/>
          </a:xfrm>
        </p:spPr>
        <p:txBody>
          <a:bodyPr/>
          <a:lstStyle/>
          <a:p>
            <a:pPr>
              <a:defRPr/>
            </a:pPr>
            <a:fld id="{15C3AF50-45D8-4144-B114-A385979F8C17}" type="slidenum">
              <a:rPr lang="en-US">
                <a:solidFill>
                  <a:prstClr val="black">
                    <a:tint val="75000"/>
                  </a:prstClr>
                </a:solidFill>
                <a:latin typeface="Calibri"/>
              </a:rPr>
              <a:pPr>
                <a:defRPr/>
              </a:pPr>
              <a:t>52</a:t>
            </a:fld>
            <a:endParaRPr lang="en-US" dirty="0">
              <a:solidFill>
                <a:prstClr val="black">
                  <a:tint val="75000"/>
                </a:prstClr>
              </a:solidFill>
              <a:latin typeface="Calibri"/>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7143" b="10714"/>
          <a:stretch/>
        </p:blipFill>
        <p:spPr>
          <a:xfrm>
            <a:off x="240323" y="141247"/>
            <a:ext cx="1470410" cy="1343887"/>
          </a:xfrm>
          <a:prstGeom prst="rect">
            <a:avLst/>
          </a:prstGeom>
        </p:spPr>
      </p:pic>
      <p:pic>
        <p:nvPicPr>
          <p:cNvPr id="5" name="Picture 4"/>
          <p:cNvPicPr>
            <a:picLocks noChangeAspect="1"/>
          </p:cNvPicPr>
          <p:nvPr/>
        </p:nvPicPr>
        <p:blipFill>
          <a:blip r:embed="rId3"/>
          <a:stretch>
            <a:fillRect/>
          </a:stretch>
        </p:blipFill>
        <p:spPr>
          <a:xfrm>
            <a:off x="9925050" y="23891"/>
            <a:ext cx="1600695" cy="1300005"/>
          </a:xfrm>
          <a:prstGeom prst="rect">
            <a:avLst/>
          </a:prstGeom>
        </p:spPr>
      </p:pic>
      <p:pic>
        <p:nvPicPr>
          <p:cNvPr id="14" name="Picture 13"/>
          <p:cNvPicPr>
            <a:picLocks noChangeAspect="1"/>
          </p:cNvPicPr>
          <p:nvPr/>
        </p:nvPicPr>
        <p:blipFill rotWithShape="1">
          <a:blip r:embed="rId4"/>
          <a:srcRect l="56563" t="30469" r="25625" b="38477"/>
          <a:stretch/>
        </p:blipFill>
        <p:spPr>
          <a:xfrm>
            <a:off x="9737765" y="3962602"/>
            <a:ext cx="2264229" cy="1268477"/>
          </a:xfrm>
          <a:prstGeom prst="rect">
            <a:avLst/>
          </a:prstGeom>
        </p:spPr>
      </p:pic>
    </p:spTree>
    <p:extLst>
      <p:ext uri="{BB962C8B-B14F-4D97-AF65-F5344CB8AC3E}">
        <p14:creationId xmlns:p14="http://schemas.microsoft.com/office/powerpoint/2010/main" val="3112056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451262" y="261245"/>
            <a:ext cx="10902537" cy="6521785"/>
          </a:xfrm>
          <a:prstGeom prst="rect">
            <a:avLst/>
          </a:prstGeom>
          <a:noFill/>
        </p:spPr>
        <p:txBody>
          <a:bodyPr wrap="square" rtlCol="0">
            <a:spAutoFit/>
          </a:bodyPr>
          <a:lstStyle/>
          <a:p>
            <a:pPr>
              <a:spcBef>
                <a:spcPts val="600"/>
              </a:spcBef>
              <a:tabLst>
                <a:tab pos="457200" algn="l"/>
              </a:tabLst>
              <a:defRPr/>
            </a:pPr>
            <a:r>
              <a:rPr lang="en-US" sz="3600" b="1" dirty="0">
                <a:solidFill>
                  <a:srgbClr val="FF0000"/>
                </a:solidFill>
                <a:latin typeface="Calibri"/>
              </a:rPr>
              <a:t>Auburn University</a:t>
            </a:r>
          </a:p>
          <a:p>
            <a:pPr>
              <a:spcBef>
                <a:spcPct val="20000"/>
              </a:spcBef>
              <a:spcAft>
                <a:spcPts val="600"/>
              </a:spcAft>
              <a:tabLst>
                <a:tab pos="457200" algn="l"/>
              </a:tabLst>
            </a:pPr>
            <a:r>
              <a:rPr lang="en-US" sz="2400" dirty="0">
                <a:solidFill>
                  <a:srgbClr val="0070C0"/>
                </a:solidFill>
                <a:latin typeface="Calibri"/>
              </a:rPr>
              <a:t>3. Master of Science in Nursing in Nursing (CIP 51.3801)</a:t>
            </a:r>
          </a:p>
          <a:p>
            <a:pPr marL="731520" indent="-452438">
              <a:spcAft>
                <a:spcPts val="600"/>
              </a:spcAft>
              <a:buFont typeface="Arial" panose="020B0604020202020204" pitchFamily="34" charset="0"/>
              <a:buChar char="•"/>
            </a:pPr>
            <a:r>
              <a:rPr lang="en-US" sz="2200" dirty="0">
                <a:solidFill>
                  <a:prstClr val="black"/>
                </a:solidFill>
                <a:latin typeface="Calibri"/>
              </a:rPr>
              <a:t>Graduates of this program will be visual representations of Auburn's mission statement and strategic plan, by planning, providing, and evaluating quality health care that is delivered to residents of Alabama and the nation. </a:t>
            </a:r>
          </a:p>
          <a:p>
            <a:pPr marL="731520" indent="-452438">
              <a:spcAft>
                <a:spcPts val="600"/>
              </a:spcAft>
              <a:buFont typeface="Arial" panose="020B0604020202020204" pitchFamily="34" charset="0"/>
              <a:buChar char="•"/>
            </a:pPr>
            <a:r>
              <a:rPr lang="en-US" sz="2200" dirty="0">
                <a:solidFill>
                  <a:prstClr val="black"/>
                </a:solidFill>
                <a:latin typeface="Calibri"/>
              </a:rPr>
              <a:t>The purpose of the master's program is to develop primary nurse practitioners and nurse educators capable of making a positive impact on quality patient care and health outcomes in under-served communities. There are two proposed tracks: MSN Nurse Practitioner (NP) Track and Nurse Educator (NE) Track.</a:t>
            </a:r>
          </a:p>
          <a:p>
            <a:pPr marL="731520" indent="-452438">
              <a:spcAft>
                <a:spcPts val="600"/>
              </a:spcAft>
              <a:buFont typeface="Arial" panose="020B0604020202020204" pitchFamily="34" charset="0"/>
              <a:buChar char="•"/>
            </a:pPr>
            <a:r>
              <a:rPr lang="en-US" sz="2200" dirty="0">
                <a:solidFill>
                  <a:prstClr val="black"/>
                </a:solidFill>
                <a:latin typeface="Calibri"/>
              </a:rPr>
              <a:t>The Auburn University School  of Nursing will seek accreditation for the MSN program from the Commission on Collegiate Nursing Education (CCNE). This accreditation assures the quality and integrity of the program. Currently, the AU baccalaureate and the joint AU/AUM program are accredited by CCNE. </a:t>
            </a:r>
          </a:p>
          <a:p>
            <a:pPr marL="731520" indent="-452438">
              <a:spcAft>
                <a:spcPts val="600"/>
              </a:spcAft>
              <a:buFont typeface="Arial" panose="020B0604020202020204" pitchFamily="34" charset="0"/>
              <a:buChar char="•"/>
            </a:pPr>
            <a:r>
              <a:rPr lang="en-US" sz="2200" dirty="0">
                <a:solidFill>
                  <a:prstClr val="black"/>
                </a:solidFill>
                <a:latin typeface="Calibri"/>
              </a:rPr>
              <a:t>The proposal projected that $664,496 in new funds will be required for the program over the first five years, and that $980,100 will be available over the same period through tuition and internal reallocations.</a:t>
            </a:r>
          </a:p>
          <a:p>
            <a:pPr marL="914400" indent="-452438">
              <a:spcAft>
                <a:spcPts val="600"/>
              </a:spcAft>
              <a:buFont typeface="Arial" panose="020B0604020202020204" pitchFamily="34" charset="0"/>
              <a:buChar char="•"/>
            </a:pPr>
            <a:endParaRPr lang="en-US" sz="2000" dirty="0">
              <a:solidFill>
                <a:prstClr val="black"/>
              </a:solidFill>
              <a:latin typeface="Calibri"/>
            </a:endParaRPr>
          </a:p>
        </p:txBody>
      </p:sp>
      <p:sp>
        <p:nvSpPr>
          <p:cNvPr id="2" name="Slide Number Placeholder 1"/>
          <p:cNvSpPr>
            <a:spLocks noGrp="1"/>
          </p:cNvSpPr>
          <p:nvPr>
            <p:ph type="sldNum" sz="quarter" idx="12"/>
          </p:nvPr>
        </p:nvSpPr>
        <p:spPr/>
        <p:txBody>
          <a:bodyPr/>
          <a:lstStyle/>
          <a:p>
            <a:fld id="{15C3AF50-45D8-4144-B114-A385979F8C17}" type="slidenum">
              <a:rPr lang="en-US">
                <a:solidFill>
                  <a:prstClr val="black">
                    <a:tint val="75000"/>
                  </a:prstClr>
                </a:solidFill>
                <a:latin typeface="Calibri"/>
              </a:rPr>
              <a:pPr/>
              <a:t>53</a:t>
            </a:fld>
            <a:endParaRPr lang="en-US">
              <a:solidFill>
                <a:prstClr val="black">
                  <a:tint val="75000"/>
                </a:prstClr>
              </a:solidFill>
              <a:latin typeface="Calibri"/>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942" b="9730"/>
          <a:stretch/>
        </p:blipFill>
        <p:spPr>
          <a:xfrm>
            <a:off x="9715500" y="111359"/>
            <a:ext cx="1935582" cy="1371600"/>
          </a:xfrm>
          <a:prstGeom prst="rect">
            <a:avLst/>
          </a:prstGeom>
        </p:spPr>
      </p:pic>
      <p:pic>
        <p:nvPicPr>
          <p:cNvPr id="3" name="Picture 2"/>
          <p:cNvPicPr>
            <a:picLocks noChangeAspect="1"/>
          </p:cNvPicPr>
          <p:nvPr/>
        </p:nvPicPr>
        <p:blipFill>
          <a:blip r:embed="rId3"/>
          <a:stretch>
            <a:fillRect/>
          </a:stretch>
        </p:blipFill>
        <p:spPr>
          <a:xfrm>
            <a:off x="7053540" y="6009300"/>
            <a:ext cx="2661960" cy="923616"/>
          </a:xfrm>
          <a:prstGeom prst="rect">
            <a:avLst/>
          </a:prstGeom>
        </p:spPr>
      </p:pic>
    </p:spTree>
    <p:extLst>
      <p:ext uri="{BB962C8B-B14F-4D97-AF65-F5344CB8AC3E}">
        <p14:creationId xmlns:p14="http://schemas.microsoft.com/office/powerpoint/2010/main" val="1359651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463138" y="357759"/>
            <a:ext cx="11091553" cy="6500241"/>
          </a:xfrm>
          <a:prstGeom prst="rect">
            <a:avLst/>
          </a:prstGeom>
          <a:noFill/>
        </p:spPr>
        <p:txBody>
          <a:bodyPr wrap="square" rtlCol="0">
            <a:spAutoFit/>
          </a:bodyPr>
          <a:lstStyle/>
          <a:p>
            <a:pPr>
              <a:spcBef>
                <a:spcPts val="600"/>
              </a:spcBef>
              <a:tabLst>
                <a:tab pos="457200" algn="l"/>
              </a:tabLst>
              <a:defRPr/>
            </a:pPr>
            <a:r>
              <a:rPr lang="en-US" sz="3600" b="1" dirty="0">
                <a:solidFill>
                  <a:srgbClr val="FF0000"/>
                </a:solidFill>
                <a:latin typeface="Calibri"/>
              </a:rPr>
              <a:t>Auburn University at Montgomery</a:t>
            </a:r>
          </a:p>
          <a:p>
            <a:pPr marL="282575" indent="-282575">
              <a:spcBef>
                <a:spcPct val="20000"/>
              </a:spcBef>
              <a:spcAft>
                <a:spcPts val="600"/>
              </a:spcAft>
              <a:buFont typeface="+mj-lt"/>
              <a:buAutoNum type="arabicPeriod"/>
              <a:tabLst>
                <a:tab pos="457200" algn="l"/>
              </a:tabLst>
            </a:pPr>
            <a:r>
              <a:rPr lang="en-US" sz="2200" dirty="0">
                <a:solidFill>
                  <a:srgbClr val="0070C0"/>
                </a:solidFill>
                <a:latin typeface="Calibri"/>
              </a:rPr>
              <a:t>Master of Science in Nursing in Nursing (CIP 51.3801) </a:t>
            </a:r>
          </a:p>
          <a:p>
            <a:pPr marL="640080" indent="-452438">
              <a:spcAft>
                <a:spcPts val="600"/>
              </a:spcAft>
              <a:buFont typeface="Arial" panose="020B0604020202020204" pitchFamily="34" charset="0"/>
              <a:buChar char="•"/>
            </a:pPr>
            <a:r>
              <a:rPr lang="en-US" sz="2200" dirty="0">
                <a:solidFill>
                  <a:prstClr val="black"/>
                </a:solidFill>
                <a:latin typeface="Calibri"/>
              </a:rPr>
              <a:t>The purpose of this proposal is to establish a Master of Science in Nursing (MSN) Degree Program at Auburn University at Montgomery (AUM) to better serve the needs of the institution’s students and the community. This program directly relates to the University’s mission and goals.</a:t>
            </a:r>
          </a:p>
          <a:p>
            <a:pPr marL="640080" indent="-452438">
              <a:spcAft>
                <a:spcPts val="600"/>
              </a:spcAft>
              <a:buFont typeface="Arial" panose="020B0604020202020204" pitchFamily="34" charset="0"/>
              <a:buChar char="•"/>
            </a:pPr>
            <a:r>
              <a:rPr lang="en-US" sz="2200" dirty="0">
                <a:solidFill>
                  <a:prstClr val="black"/>
                </a:solidFill>
                <a:latin typeface="Calibri"/>
              </a:rPr>
              <a:t>The AUM MSN program will have two tracks: the preparation of Family Nurse   Practitioners (FNP) and Nurse Educators for </a:t>
            </a:r>
            <a:r>
              <a:rPr lang="en-US" sz="2200" dirty="0" err="1">
                <a:solidFill>
                  <a:prstClr val="black"/>
                </a:solidFill>
                <a:latin typeface="Calibri"/>
              </a:rPr>
              <a:t>Interprofessional</a:t>
            </a:r>
            <a:r>
              <a:rPr lang="en-US" sz="2200" dirty="0">
                <a:solidFill>
                  <a:prstClr val="black"/>
                </a:solidFill>
                <a:latin typeface="Calibri"/>
              </a:rPr>
              <a:t> Practice (NE for IPP).</a:t>
            </a:r>
          </a:p>
          <a:p>
            <a:pPr marL="640080" indent="-452438">
              <a:spcAft>
                <a:spcPts val="600"/>
              </a:spcAft>
              <a:buFont typeface="Arial" panose="020B0604020202020204" pitchFamily="34" charset="0"/>
              <a:buChar char="•"/>
            </a:pPr>
            <a:r>
              <a:rPr lang="en-US" sz="2200" dirty="0">
                <a:solidFill>
                  <a:prstClr val="black"/>
                </a:solidFill>
                <a:latin typeface="Calibri"/>
              </a:rPr>
              <a:t>The AUM School  of Nursing will seek accreditation for the MSN program from the Commission on Collegiate Nursing Education (CCNE). This accreditation assures the quality and integrity of the program. Currently, the AUM undergraduate and the joint AU/AUM program are accredited by CCNE. </a:t>
            </a:r>
          </a:p>
          <a:p>
            <a:pPr marL="640080" indent="-452438">
              <a:spcAft>
                <a:spcPts val="600"/>
              </a:spcAft>
              <a:buFont typeface="Arial" panose="020B0604020202020204" pitchFamily="34" charset="0"/>
              <a:buChar char="•"/>
            </a:pPr>
            <a:r>
              <a:rPr lang="en-US" sz="2200" dirty="0">
                <a:solidFill>
                  <a:prstClr val="black"/>
                </a:solidFill>
                <a:latin typeface="Calibri"/>
              </a:rPr>
              <a:t>The proposal projected that $55,950 in new funds will be required for the program over the first five years, and that $392,366 will be available over the same period through tuition.</a:t>
            </a:r>
          </a:p>
          <a:p>
            <a:pPr marL="640080" indent="-452438">
              <a:spcAft>
                <a:spcPts val="600"/>
              </a:spcAft>
              <a:buFont typeface="Arial" panose="020B0604020202020204" pitchFamily="34" charset="0"/>
              <a:buChar char="•"/>
            </a:pPr>
            <a:endParaRPr lang="en-US" dirty="0">
              <a:solidFill>
                <a:prstClr val="black"/>
              </a:solidFill>
              <a:latin typeface="Calibri"/>
            </a:endParaRPr>
          </a:p>
          <a:p>
            <a:pPr marL="914400" indent="-452438">
              <a:spcAft>
                <a:spcPts val="600"/>
              </a:spcAft>
              <a:buFont typeface="Arial" panose="020B0604020202020204" pitchFamily="34" charset="0"/>
              <a:buChar char="•"/>
            </a:pPr>
            <a:endParaRPr lang="en-US" sz="2000" dirty="0">
              <a:solidFill>
                <a:prstClr val="black"/>
              </a:solidFill>
              <a:latin typeface="Calibri"/>
            </a:endParaRPr>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54</a:t>
            </a:fld>
            <a:endParaRPr lang="en-US" dirty="0">
              <a:solidFill>
                <a:prstClr val="black">
                  <a:tint val="75000"/>
                </a:prstClr>
              </a:solidFill>
              <a:latin typeface="Calibri"/>
            </a:endParaRPr>
          </a:p>
        </p:txBody>
      </p:sp>
      <p:pic>
        <p:nvPicPr>
          <p:cNvPr id="3" name="Picture 2"/>
          <p:cNvPicPr>
            <a:picLocks noChangeAspect="1"/>
          </p:cNvPicPr>
          <p:nvPr/>
        </p:nvPicPr>
        <p:blipFill>
          <a:blip r:embed="rId2"/>
          <a:stretch>
            <a:fillRect/>
          </a:stretch>
        </p:blipFill>
        <p:spPr>
          <a:xfrm>
            <a:off x="9296400" y="94134"/>
            <a:ext cx="1828800" cy="985837"/>
          </a:xfrm>
          <a:prstGeom prst="rect">
            <a:avLst/>
          </a:prstGeom>
        </p:spPr>
      </p:pic>
      <p:pic>
        <p:nvPicPr>
          <p:cNvPr id="4" name="Picture 3"/>
          <p:cNvPicPr>
            <a:picLocks noChangeAspect="1"/>
          </p:cNvPicPr>
          <p:nvPr/>
        </p:nvPicPr>
        <p:blipFill>
          <a:blip r:embed="rId3"/>
          <a:stretch>
            <a:fillRect/>
          </a:stretch>
        </p:blipFill>
        <p:spPr>
          <a:xfrm>
            <a:off x="5332021" y="5637245"/>
            <a:ext cx="2391044" cy="1220755"/>
          </a:xfrm>
          <a:prstGeom prst="rect">
            <a:avLst/>
          </a:prstGeom>
        </p:spPr>
      </p:pic>
    </p:spTree>
    <p:extLst>
      <p:ext uri="{BB962C8B-B14F-4D97-AF65-F5344CB8AC3E}">
        <p14:creationId xmlns:p14="http://schemas.microsoft.com/office/powerpoint/2010/main" val="207582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55</a:t>
            </a:fld>
            <a:endParaRPr lang="en-US" dirty="0">
              <a:solidFill>
                <a:prstClr val="black">
                  <a:tint val="75000"/>
                </a:prstClr>
              </a:solidFill>
              <a:latin typeface="Calibri"/>
            </a:endParaRPr>
          </a:p>
        </p:txBody>
      </p:sp>
      <p:sp>
        <p:nvSpPr>
          <p:cNvPr id="2" name="Title 1"/>
          <p:cNvSpPr>
            <a:spLocks noGrp="1"/>
          </p:cNvSpPr>
          <p:nvPr>
            <p:ph type="title" idx="4294967295"/>
          </p:nvPr>
        </p:nvSpPr>
        <p:spPr>
          <a:xfrm>
            <a:off x="1455737" y="72946"/>
            <a:ext cx="8259763" cy="1171576"/>
          </a:xfrm>
        </p:spPr>
        <p:txBody>
          <a:bodyPr>
            <a:normAutofit/>
          </a:bodyPr>
          <a:lstStyle/>
          <a:p>
            <a:pPr algn="l"/>
            <a:r>
              <a:rPr lang="en-US" sz="3600" b="1" dirty="0">
                <a:solidFill>
                  <a:srgbClr val="FF0000"/>
                </a:solidFill>
              </a:rPr>
              <a:t>University of Alabama </a:t>
            </a:r>
          </a:p>
        </p:txBody>
      </p:sp>
      <p:sp>
        <p:nvSpPr>
          <p:cNvPr id="3" name="Content Placeholder 2"/>
          <p:cNvSpPr>
            <a:spLocks noGrp="1"/>
          </p:cNvSpPr>
          <p:nvPr>
            <p:ph idx="4294967295"/>
          </p:nvPr>
        </p:nvSpPr>
        <p:spPr>
          <a:xfrm>
            <a:off x="448574" y="881023"/>
            <a:ext cx="11033184" cy="5978525"/>
          </a:xfrm>
        </p:spPr>
        <p:txBody>
          <a:bodyPr>
            <a:normAutofit/>
          </a:bodyPr>
          <a:lstStyle/>
          <a:p>
            <a:pPr marL="341313" indent="-341313">
              <a:spcAft>
                <a:spcPts val="600"/>
              </a:spcAft>
              <a:buFont typeface="+mj-lt"/>
              <a:buAutoNum type="arabicPeriod"/>
              <a:tabLst>
                <a:tab pos="341313" algn="l"/>
              </a:tabLst>
            </a:pPr>
            <a:r>
              <a:rPr lang="en-US" sz="2400" b="1" dirty="0">
                <a:solidFill>
                  <a:srgbClr val="0070C0"/>
                </a:solidFill>
              </a:rPr>
              <a:t>Bachelor of Fine Arts in Theatre </a:t>
            </a:r>
            <a:br>
              <a:rPr lang="en-US" sz="2400" b="1" dirty="0">
                <a:solidFill>
                  <a:srgbClr val="0070C0"/>
                </a:solidFill>
              </a:rPr>
            </a:br>
            <a:r>
              <a:rPr lang="en-US" sz="2400" b="1" dirty="0">
                <a:solidFill>
                  <a:srgbClr val="0070C0"/>
                </a:solidFill>
              </a:rPr>
              <a:t>(CIP 50.0501)</a:t>
            </a:r>
          </a:p>
          <a:p>
            <a:pPr lvl="0"/>
            <a:endParaRPr lang="en-US" sz="1900" dirty="0"/>
          </a:p>
          <a:p>
            <a:pPr lvl="0"/>
            <a:r>
              <a:rPr lang="en-US" sz="2400" dirty="0"/>
              <a:t>The proposed Theatre program will have concentrations in Acting, Musical Theatre, and Design/Technical Theatre.</a:t>
            </a:r>
          </a:p>
          <a:p>
            <a:pPr lvl="0"/>
            <a:endParaRPr lang="en-US" sz="2400" dirty="0"/>
          </a:p>
          <a:p>
            <a:pPr lvl="0"/>
            <a:r>
              <a:rPr lang="en-US" sz="2400" dirty="0"/>
              <a:t>The University of Alabama has a successful Department of Theatre and Dance that includes a New York Senior Showcase, a professional summer theatre, an award winning feature film, and recent graduates performing lead roles on Broadway.</a:t>
            </a:r>
          </a:p>
          <a:p>
            <a:pPr marL="0" indent="0">
              <a:buNone/>
            </a:pPr>
            <a:endParaRPr lang="en-US" sz="2400" dirty="0"/>
          </a:p>
          <a:p>
            <a:pPr lvl="0"/>
            <a:r>
              <a:rPr lang="en-US" sz="2400" dirty="0"/>
              <a:t>No </a:t>
            </a:r>
            <a:r>
              <a:rPr lang="en-US" sz="2400" dirty="0" smtClean="0"/>
              <a:t>new </a:t>
            </a:r>
            <a:r>
              <a:rPr lang="en-US" sz="2400" dirty="0"/>
              <a:t>funds are needed since existing coursework is currently being offered </a:t>
            </a:r>
            <a:r>
              <a:rPr lang="en-US" sz="2400" dirty="0" smtClean="0"/>
              <a:t>through </a:t>
            </a:r>
            <a:r>
              <a:rPr lang="en-US" sz="2400" dirty="0"/>
              <a:t>UA’s BA in Theatre program.</a:t>
            </a:r>
          </a:p>
          <a:p>
            <a:pPr marL="461962" indent="0">
              <a:spcAft>
                <a:spcPts val="600"/>
              </a:spcAft>
              <a:buNone/>
            </a:pPr>
            <a:r>
              <a:rPr lang="en-US" sz="2400" dirty="0"/>
              <a:t> </a:t>
            </a:r>
            <a:r>
              <a:rPr lang="en-US" sz="2000" dirty="0"/>
              <a:t/>
            </a:r>
            <a:br>
              <a:rPr lang="en-US" sz="2000" dirty="0"/>
            </a:br>
            <a:endParaRPr lang="en-US"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8036" y="0"/>
            <a:ext cx="1612818" cy="1762047"/>
          </a:xfrm>
          <a:prstGeom prst="rect">
            <a:avLst/>
          </a:prstGeom>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456751" y="5553819"/>
            <a:ext cx="1974019" cy="125439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45531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259499"/>
            <a:ext cx="7886700" cy="1085850"/>
          </a:xfrm>
        </p:spPr>
        <p:txBody>
          <a:bodyPr>
            <a:normAutofit fontScale="90000"/>
          </a:bodyPr>
          <a:lstStyle/>
          <a:p>
            <a:pPr algn="l"/>
            <a:r>
              <a:rPr lang="en-US" sz="3600" b="1" dirty="0">
                <a:solidFill>
                  <a:srgbClr val="FF0000"/>
                </a:solidFill>
              </a:rPr>
              <a:t>University of Alabama at Birmingham</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78044" y="185432"/>
            <a:ext cx="1841945" cy="607135"/>
          </a:xfrm>
        </p:spPr>
      </p:pic>
      <p:sp>
        <p:nvSpPr>
          <p:cNvPr id="4" name="Slide Number Placeholder 3"/>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56</a:t>
            </a:fld>
            <a:endParaRPr lang="en-US" dirty="0">
              <a:solidFill>
                <a:prstClr val="black">
                  <a:tint val="75000"/>
                </a:prstClr>
              </a:solidFill>
              <a:latin typeface="Calibri"/>
            </a:endParaRPr>
          </a:p>
        </p:txBody>
      </p:sp>
      <p:sp>
        <p:nvSpPr>
          <p:cNvPr id="7" name="TextBox 6"/>
          <p:cNvSpPr txBox="1"/>
          <p:nvPr/>
        </p:nvSpPr>
        <p:spPr>
          <a:xfrm>
            <a:off x="286635" y="1143001"/>
            <a:ext cx="10381365" cy="6232475"/>
          </a:xfrm>
          <a:prstGeom prst="rect">
            <a:avLst/>
          </a:prstGeom>
          <a:noFill/>
        </p:spPr>
        <p:txBody>
          <a:bodyPr wrap="square" rtlCol="0">
            <a:spAutoFit/>
          </a:bodyPr>
          <a:lstStyle/>
          <a:p>
            <a:pPr marL="282575" indent="-282575">
              <a:spcBef>
                <a:spcPct val="20000"/>
              </a:spcBef>
              <a:spcAft>
                <a:spcPts val="600"/>
              </a:spcAft>
              <a:buFont typeface="+mj-lt"/>
              <a:buAutoNum type="arabicPeriod"/>
              <a:tabLst>
                <a:tab pos="457200" algn="l"/>
              </a:tabLst>
            </a:pPr>
            <a:r>
              <a:rPr lang="en-US" sz="2200" dirty="0">
                <a:solidFill>
                  <a:srgbClr val="0070C0"/>
                </a:solidFill>
                <a:latin typeface="Calibri"/>
              </a:rPr>
              <a:t>Clinical Doctorate in Occupational Therapy (OTD) (CIP 51.2306) </a:t>
            </a:r>
          </a:p>
          <a:p>
            <a:pPr marL="640080" indent="-452438">
              <a:spcAft>
                <a:spcPts val="600"/>
              </a:spcAft>
              <a:buFont typeface="Arial" panose="020B0604020202020204" pitchFamily="34" charset="0"/>
              <a:buChar char="•"/>
            </a:pPr>
            <a:r>
              <a:rPr lang="en-US" sz="2200" dirty="0">
                <a:solidFill>
                  <a:prstClr val="black"/>
                </a:solidFill>
                <a:latin typeface="Calibri"/>
              </a:rPr>
              <a:t>The proposed Occupational Therapy Doctorate (OTD) program is designed to provide advanced educational and clinical opportunities for Occupational Therapy (OT) practitioners to develop knowledge and skills to improve health care for persons with functional limitations that influence their occupational performance or everyday living skills, and to improve the health, well-being, and quality of life for all people, populations, and communities. </a:t>
            </a:r>
          </a:p>
          <a:p>
            <a:pPr marL="640080" indent="-452438">
              <a:spcAft>
                <a:spcPts val="600"/>
              </a:spcAft>
              <a:buFont typeface="Arial" panose="020B0604020202020204" pitchFamily="34" charset="0"/>
              <a:buChar char="•"/>
            </a:pPr>
            <a:r>
              <a:rPr lang="en-US" sz="2200" dirty="0">
                <a:solidFill>
                  <a:prstClr val="black"/>
                </a:solidFill>
                <a:latin typeface="Calibri"/>
              </a:rPr>
              <a:t>The Department of Occupational Therapy at UAB has been in existence for almost 50 years, delivering entry-level OT education, initially at the bachelor's level (1968-2000) and then at the master's level (2000-present). </a:t>
            </a:r>
            <a:r>
              <a:rPr lang="en-US" sz="2200" dirty="0" smtClean="0">
                <a:solidFill>
                  <a:prstClr val="black"/>
                </a:solidFill>
                <a:latin typeface="Calibri"/>
              </a:rPr>
              <a:t> There were 45 master’s level completers in 2015-2016.</a:t>
            </a:r>
            <a:endParaRPr lang="en-US" sz="2200" dirty="0">
              <a:solidFill>
                <a:prstClr val="black"/>
              </a:solidFill>
              <a:latin typeface="Calibri"/>
            </a:endParaRPr>
          </a:p>
          <a:p>
            <a:pPr marL="640080" indent="-452438">
              <a:spcAft>
                <a:spcPts val="600"/>
              </a:spcAft>
              <a:buFont typeface="Arial" panose="020B0604020202020204" pitchFamily="34" charset="0"/>
              <a:buChar char="•"/>
            </a:pPr>
            <a:r>
              <a:rPr lang="en-US" sz="2200" dirty="0">
                <a:solidFill>
                  <a:prstClr val="black"/>
                </a:solidFill>
                <a:latin typeface="Calibri"/>
              </a:rPr>
              <a:t>The program is designed for online delivery. Approximately 95 percent of the total program's courses offered will be provided by distance education. </a:t>
            </a:r>
          </a:p>
          <a:p>
            <a:pPr marL="640080" indent="-452438">
              <a:spcAft>
                <a:spcPts val="600"/>
              </a:spcAft>
              <a:buFont typeface="Arial" panose="020B0604020202020204" pitchFamily="34" charset="0"/>
              <a:buChar char="•"/>
            </a:pPr>
            <a:r>
              <a:rPr lang="en-US" sz="2200" dirty="0">
                <a:solidFill>
                  <a:prstClr val="black"/>
                </a:solidFill>
                <a:latin typeface="Calibri"/>
              </a:rPr>
              <a:t>The proposal projected that a total of $347,000 in estimated new funds will be required to support the proposed program.  A projected total of $1,104,840 in new funds will be available from tuition.</a:t>
            </a:r>
          </a:p>
          <a:p>
            <a:pPr marL="914400" indent="-452438">
              <a:spcAft>
                <a:spcPts val="600"/>
              </a:spcAft>
              <a:buFont typeface="Arial" panose="020B0604020202020204" pitchFamily="34" charset="0"/>
              <a:buChar char="•"/>
            </a:pPr>
            <a:endParaRPr lang="en-US" sz="2200" dirty="0">
              <a:solidFill>
                <a:prstClr val="black"/>
              </a:solidFill>
              <a:latin typeface="Calibri"/>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2931"/>
          <a:stretch/>
        </p:blipFill>
        <p:spPr>
          <a:xfrm>
            <a:off x="10566846" y="4056932"/>
            <a:ext cx="1625154" cy="1215754"/>
          </a:xfrm>
          <a:prstGeom prst="rect">
            <a:avLst/>
          </a:prstGeom>
        </p:spPr>
      </p:pic>
    </p:spTree>
    <p:extLst>
      <p:ext uri="{BB962C8B-B14F-4D97-AF65-F5344CB8AC3E}">
        <p14:creationId xmlns:p14="http://schemas.microsoft.com/office/powerpoint/2010/main" val="2024268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t>57</a:t>
            </a:fld>
            <a:endParaRPr lang="en-US" dirty="0"/>
          </a:p>
        </p:txBody>
      </p:sp>
      <p:sp>
        <p:nvSpPr>
          <p:cNvPr id="2" name="Title 1"/>
          <p:cNvSpPr>
            <a:spLocks noGrp="1"/>
          </p:cNvSpPr>
          <p:nvPr>
            <p:ph type="title" idx="4294967295"/>
          </p:nvPr>
        </p:nvSpPr>
        <p:spPr>
          <a:xfrm>
            <a:off x="612476" y="332184"/>
            <a:ext cx="8401050" cy="1325562"/>
          </a:xfrm>
        </p:spPr>
        <p:txBody>
          <a:bodyPr>
            <a:normAutofit fontScale="90000"/>
          </a:bodyPr>
          <a:lstStyle/>
          <a:p>
            <a:pPr algn="l"/>
            <a:r>
              <a:rPr lang="en-US" sz="4000" b="1" dirty="0">
                <a:solidFill>
                  <a:srgbClr val="FF0000"/>
                </a:solidFill>
              </a:rPr>
              <a:t>University of Montevallo</a:t>
            </a:r>
            <a:r>
              <a:rPr lang="en-US" sz="4000" dirty="0">
                <a:solidFill>
                  <a:srgbClr val="FF0000"/>
                </a:solidFill>
              </a:rPr>
              <a:t/>
            </a:r>
            <a:br>
              <a:rPr lang="en-US" sz="4000" dirty="0">
                <a:solidFill>
                  <a:srgbClr val="FF0000"/>
                </a:solidFill>
              </a:rPr>
            </a:br>
            <a:r>
              <a:rPr lang="en-US" sz="2400" dirty="0">
                <a:solidFill>
                  <a:srgbClr val="0070C0"/>
                </a:solidFill>
              </a:rPr>
              <a:t>1.  </a:t>
            </a:r>
            <a:r>
              <a:rPr lang="en-US" sz="2700" dirty="0">
                <a:solidFill>
                  <a:srgbClr val="0070C0"/>
                </a:solidFill>
              </a:rPr>
              <a:t>Bachelor of Science in Computer Informatics</a:t>
            </a:r>
            <a:br>
              <a:rPr lang="en-US" sz="2700" dirty="0">
                <a:solidFill>
                  <a:srgbClr val="0070C0"/>
                </a:solidFill>
              </a:rPr>
            </a:br>
            <a:r>
              <a:rPr lang="en-US" sz="2700" dirty="0">
                <a:solidFill>
                  <a:srgbClr val="0070C0"/>
                </a:solidFill>
              </a:rPr>
              <a:t>     (CIP 11.0104)</a:t>
            </a:r>
          </a:p>
        </p:txBody>
      </p:sp>
      <p:sp>
        <p:nvSpPr>
          <p:cNvPr id="3" name="Content Placeholder 2"/>
          <p:cNvSpPr>
            <a:spLocks noGrp="1"/>
          </p:cNvSpPr>
          <p:nvPr>
            <p:ph idx="4294967295"/>
          </p:nvPr>
        </p:nvSpPr>
        <p:spPr>
          <a:xfrm>
            <a:off x="491706" y="1715293"/>
            <a:ext cx="10972800" cy="4525963"/>
          </a:xfrm>
        </p:spPr>
        <p:txBody>
          <a:bodyPr>
            <a:normAutofit/>
          </a:bodyPr>
          <a:lstStyle/>
          <a:p>
            <a:pPr marL="0" indent="0">
              <a:buNone/>
            </a:pPr>
            <a:endParaRPr lang="en-US" sz="2200" dirty="0"/>
          </a:p>
          <a:p>
            <a:pPr lvl="0"/>
            <a:r>
              <a:rPr lang="en-US" sz="2200" dirty="0"/>
              <a:t>There will be over 1,600 projected job openings in UM’s service area over the next five years.</a:t>
            </a:r>
          </a:p>
          <a:p>
            <a:pPr lvl="0"/>
            <a:endParaRPr lang="en-US" sz="2200" dirty="0"/>
          </a:p>
          <a:p>
            <a:pPr lvl="0"/>
            <a:r>
              <a:rPr lang="en-US" sz="2200" dirty="0"/>
              <a:t>According to the proposal, there is sufficient student demand indicating interest in the proposed program.</a:t>
            </a:r>
          </a:p>
          <a:p>
            <a:pPr lvl="0"/>
            <a:endParaRPr lang="en-US" sz="2200" dirty="0"/>
          </a:p>
          <a:p>
            <a:pPr lvl="0"/>
            <a:r>
              <a:rPr lang="en-US" sz="2200" dirty="0"/>
              <a:t>UM is the only public four-year institution not offering a program in a computing field. </a:t>
            </a:r>
          </a:p>
          <a:p>
            <a:pPr lvl="0"/>
            <a:endParaRPr lang="en-US" sz="2200" dirty="0"/>
          </a:p>
          <a:p>
            <a:pPr lvl="0"/>
            <a:r>
              <a:rPr lang="en-US" sz="2200" dirty="0"/>
              <a:t>A total of $1,005,400 will be available through tuition.   </a:t>
            </a:r>
          </a:p>
          <a:p>
            <a:pPr marL="0" indent="0">
              <a:buNone/>
            </a:pPr>
            <a:endParaRPr lang="en-US" sz="2200" dirty="0"/>
          </a:p>
          <a:p>
            <a:pPr marL="0" indent="0">
              <a:buNone/>
            </a:pPr>
            <a:endParaRPr lang="en-US" sz="2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543" y="28374"/>
            <a:ext cx="1828257" cy="1756279"/>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602873" y="4914572"/>
            <a:ext cx="2225254" cy="170746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388390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1571625" y="171452"/>
            <a:ext cx="10220572" cy="5730800"/>
          </a:xfrm>
          <a:prstGeom prst="rect">
            <a:avLst/>
          </a:prstGeom>
          <a:noFill/>
        </p:spPr>
        <p:txBody>
          <a:bodyPr wrap="square" rtlCol="0">
            <a:spAutoFit/>
          </a:bodyPr>
          <a:lstStyle/>
          <a:p>
            <a:pPr>
              <a:spcBef>
                <a:spcPts val="600"/>
              </a:spcBef>
              <a:tabLst>
                <a:tab pos="457200" algn="l"/>
              </a:tabLst>
              <a:defRPr/>
            </a:pPr>
            <a:r>
              <a:rPr lang="en-US" sz="3600" b="1" dirty="0">
                <a:solidFill>
                  <a:srgbClr val="FF0000"/>
                </a:solidFill>
                <a:latin typeface="Calibri"/>
              </a:rPr>
              <a:t>University of North Alabama</a:t>
            </a:r>
          </a:p>
          <a:p>
            <a:pPr marL="282575" indent="-282575">
              <a:spcBef>
                <a:spcPct val="20000"/>
              </a:spcBef>
              <a:spcAft>
                <a:spcPts val="600"/>
              </a:spcAft>
              <a:buFont typeface="+mj-lt"/>
              <a:buAutoNum type="arabicPeriod"/>
              <a:tabLst>
                <a:tab pos="457200" algn="l"/>
              </a:tabLst>
              <a:defRPr/>
            </a:pPr>
            <a:r>
              <a:rPr lang="en-US" sz="2400" dirty="0">
                <a:solidFill>
                  <a:srgbClr val="0070C0"/>
                </a:solidFill>
                <a:latin typeface="Calibri"/>
              </a:rPr>
              <a:t>Master of Arts in </a:t>
            </a:r>
            <a:r>
              <a:rPr lang="en-US" sz="2400" dirty="0" smtClean="0">
                <a:solidFill>
                  <a:srgbClr val="0070C0"/>
                </a:solidFill>
                <a:latin typeface="Calibri"/>
              </a:rPr>
              <a:t>Education </a:t>
            </a:r>
            <a:r>
              <a:rPr lang="en-US" sz="2400" dirty="0">
                <a:solidFill>
                  <a:srgbClr val="0070C0"/>
                </a:solidFill>
                <a:latin typeface="Calibri"/>
              </a:rPr>
              <a:t>in Early Childhood Education (CIP 13.1210)</a:t>
            </a:r>
          </a:p>
          <a:p>
            <a:pPr marL="800100" lvl="1" indent="-342900">
              <a:spcBef>
                <a:spcPct val="20000"/>
              </a:spcBef>
              <a:spcAft>
                <a:spcPts val="600"/>
              </a:spcAft>
              <a:buFont typeface="Arial" panose="020B0604020202020204" pitchFamily="34" charset="0"/>
              <a:buChar char="•"/>
              <a:tabLst>
                <a:tab pos="457200" algn="l"/>
              </a:tabLst>
              <a:defRPr/>
            </a:pPr>
            <a:r>
              <a:rPr lang="en-US" sz="2200" dirty="0">
                <a:solidFill>
                  <a:prstClr val="black"/>
                </a:solidFill>
                <a:latin typeface="Calibri"/>
              </a:rPr>
              <a:t>There is an escalated need for teachers in early childhood education; therefore, UNA desires to provide a master’s degree opportunity for candidates desiring to focus studies in that teaching field.</a:t>
            </a:r>
          </a:p>
          <a:p>
            <a:pPr marL="800100" lvl="1" indent="-342900">
              <a:spcBef>
                <a:spcPct val="20000"/>
              </a:spcBef>
              <a:spcAft>
                <a:spcPts val="600"/>
              </a:spcAft>
              <a:buFont typeface="Arial" panose="020B0604020202020204" pitchFamily="34" charset="0"/>
              <a:buChar char="•"/>
              <a:tabLst>
                <a:tab pos="457200" algn="l"/>
              </a:tabLst>
              <a:defRPr/>
            </a:pPr>
            <a:r>
              <a:rPr lang="en-US" sz="2200" dirty="0">
                <a:solidFill>
                  <a:prstClr val="black"/>
                </a:solidFill>
                <a:latin typeface="Calibri"/>
              </a:rPr>
              <a:t>This proposal serves to re-establish a stand-alone M.A.Ed. degree under </a:t>
            </a:r>
            <a:r>
              <a:rPr lang="en-US" sz="2200" dirty="0" smtClean="0">
                <a:solidFill>
                  <a:prstClr val="black"/>
                </a:solidFill>
                <a:latin typeface="Calibri"/>
              </a:rPr>
              <a:t>CIP </a:t>
            </a:r>
            <a:r>
              <a:rPr lang="en-US" sz="2200" dirty="0">
                <a:solidFill>
                  <a:prstClr val="black"/>
                </a:solidFill>
                <a:latin typeface="Calibri"/>
              </a:rPr>
              <a:t>13.1210 for candidates seeking Class A professional educator certification exclusively in the area of </a:t>
            </a:r>
            <a:r>
              <a:rPr lang="en-US" sz="2200" dirty="0" smtClean="0">
                <a:solidFill>
                  <a:prstClr val="black"/>
                </a:solidFill>
                <a:latin typeface="Calibri"/>
              </a:rPr>
              <a:t>Early </a:t>
            </a:r>
            <a:r>
              <a:rPr lang="en-US" sz="2200" dirty="0">
                <a:solidFill>
                  <a:prstClr val="black"/>
                </a:solidFill>
                <a:latin typeface="Calibri"/>
              </a:rPr>
              <a:t>C</a:t>
            </a:r>
            <a:r>
              <a:rPr lang="en-US" sz="2200" dirty="0" smtClean="0">
                <a:solidFill>
                  <a:prstClr val="black"/>
                </a:solidFill>
                <a:latin typeface="Calibri"/>
              </a:rPr>
              <a:t>hildhood </a:t>
            </a:r>
            <a:r>
              <a:rPr lang="en-US" sz="2200" dirty="0">
                <a:solidFill>
                  <a:prstClr val="black"/>
                </a:solidFill>
                <a:latin typeface="Calibri"/>
              </a:rPr>
              <a:t>E</a:t>
            </a:r>
            <a:r>
              <a:rPr lang="en-US" sz="2200" dirty="0" smtClean="0">
                <a:solidFill>
                  <a:prstClr val="black"/>
                </a:solidFill>
                <a:latin typeface="Calibri"/>
              </a:rPr>
              <a:t>ducation </a:t>
            </a:r>
            <a:r>
              <a:rPr lang="en-US" sz="2200" dirty="0">
                <a:solidFill>
                  <a:prstClr val="black"/>
                </a:solidFill>
                <a:latin typeface="Calibri"/>
              </a:rPr>
              <a:t>(ECE). </a:t>
            </a:r>
          </a:p>
          <a:p>
            <a:pPr marL="800100" lvl="1" indent="-342900">
              <a:spcBef>
                <a:spcPct val="20000"/>
              </a:spcBef>
              <a:spcAft>
                <a:spcPts val="600"/>
              </a:spcAft>
              <a:buFont typeface="Arial" panose="020B0604020202020204" pitchFamily="34" charset="0"/>
              <a:buChar char="•"/>
              <a:tabLst>
                <a:tab pos="457200" algn="l"/>
              </a:tabLst>
              <a:defRPr/>
            </a:pPr>
            <a:r>
              <a:rPr lang="en-US" sz="2200" dirty="0">
                <a:solidFill>
                  <a:prstClr val="black"/>
                </a:solidFill>
                <a:latin typeface="Calibri"/>
              </a:rPr>
              <a:t>UNA currently houses the only National Association for the Education of Young Children (NAEYC) accredited child development center within a 50 mile radius of the Shoals area.  </a:t>
            </a:r>
          </a:p>
          <a:p>
            <a:pPr marL="800100" lvl="1" indent="-342900">
              <a:spcBef>
                <a:spcPct val="20000"/>
              </a:spcBef>
              <a:spcAft>
                <a:spcPts val="600"/>
              </a:spcAft>
              <a:buFont typeface="Arial" panose="020B0604020202020204" pitchFamily="34" charset="0"/>
              <a:buChar char="•"/>
              <a:tabLst>
                <a:tab pos="457200" algn="l"/>
              </a:tabLst>
              <a:defRPr/>
            </a:pPr>
            <a:r>
              <a:rPr lang="en-US" sz="2200" dirty="0">
                <a:solidFill>
                  <a:prstClr val="black"/>
                </a:solidFill>
                <a:latin typeface="Calibri"/>
              </a:rPr>
              <a:t>The proposal projected that $0 in estimated new funds will be required to support the proposed program over the first five years.  A total of $116,625 will be available through tuition. </a:t>
            </a:r>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58</a:t>
            </a:fld>
            <a:endParaRPr lang="en-US">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485775" y="346147"/>
            <a:ext cx="1085850" cy="2090136"/>
          </a:xfrm>
          <a:prstGeom prst="rect">
            <a:avLst/>
          </a:prstGeom>
        </p:spPr>
      </p:pic>
      <p:pic>
        <p:nvPicPr>
          <p:cNvPr id="7" name="Picture 6"/>
          <p:cNvPicPr>
            <a:picLocks noChangeAspect="1"/>
          </p:cNvPicPr>
          <p:nvPr/>
        </p:nvPicPr>
        <p:blipFill rotWithShape="1">
          <a:blip r:embed="rId3"/>
          <a:srcRect l="4733" t="15297" b="18414"/>
          <a:stretch/>
        </p:blipFill>
        <p:spPr>
          <a:xfrm>
            <a:off x="7652767" y="5551901"/>
            <a:ext cx="2558033" cy="1169574"/>
          </a:xfrm>
          <a:prstGeom prst="rect">
            <a:avLst/>
          </a:prstGeom>
        </p:spPr>
      </p:pic>
    </p:spTree>
    <p:extLst>
      <p:ext uri="{BB962C8B-B14F-4D97-AF65-F5344CB8AC3E}">
        <p14:creationId xmlns:p14="http://schemas.microsoft.com/office/powerpoint/2010/main" val="1614208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r>
              <a:rPr lang="en-US" sz="6600" dirty="0">
                <a:solidFill>
                  <a:srgbClr val="FF0000"/>
                </a:solidFill>
              </a:rPr>
              <a:t/>
            </a:r>
            <a:br>
              <a:rPr lang="en-US" sz="6600" dirty="0">
                <a:solidFill>
                  <a:srgbClr val="FF0000"/>
                </a:solidFill>
              </a:rPr>
            </a:br>
            <a:endParaRPr lang="en-US" sz="6600" dirty="0">
              <a:solidFill>
                <a:srgbClr val="FF0000"/>
              </a:solidFill>
            </a:endParaRPr>
          </a:p>
        </p:txBody>
      </p:sp>
      <p:sp>
        <p:nvSpPr>
          <p:cNvPr id="6" name="TextBox 5"/>
          <p:cNvSpPr txBox="1"/>
          <p:nvPr/>
        </p:nvSpPr>
        <p:spPr>
          <a:xfrm>
            <a:off x="700645" y="228601"/>
            <a:ext cx="11210306" cy="6238631"/>
          </a:xfrm>
          <a:prstGeom prst="rect">
            <a:avLst/>
          </a:prstGeom>
          <a:noFill/>
        </p:spPr>
        <p:txBody>
          <a:bodyPr wrap="square" rtlCol="0">
            <a:spAutoFit/>
          </a:bodyPr>
          <a:lstStyle/>
          <a:p>
            <a:pPr>
              <a:spcBef>
                <a:spcPts val="600"/>
              </a:spcBef>
              <a:tabLst>
                <a:tab pos="457200" algn="l"/>
              </a:tabLst>
            </a:pPr>
            <a:endParaRPr lang="en-US" sz="3600" b="1" dirty="0">
              <a:solidFill>
                <a:srgbClr val="FF0000"/>
              </a:solidFill>
              <a:latin typeface="+mj-lt"/>
              <a:ea typeface="+mj-ea"/>
              <a:cs typeface="+mj-cs"/>
            </a:endParaRPr>
          </a:p>
          <a:p>
            <a:pPr>
              <a:spcBef>
                <a:spcPts val="600"/>
              </a:spcBef>
              <a:tabLst>
                <a:tab pos="457200" algn="l"/>
              </a:tabLst>
            </a:pPr>
            <a:r>
              <a:rPr lang="en-US" sz="3600" b="1" dirty="0">
                <a:solidFill>
                  <a:srgbClr val="FF0000"/>
                </a:solidFill>
                <a:latin typeface="+mj-lt"/>
                <a:ea typeface="+mj-ea"/>
                <a:cs typeface="+mj-cs"/>
              </a:rPr>
              <a:t>University of West Alabama</a:t>
            </a:r>
          </a:p>
          <a:p>
            <a:pPr>
              <a:spcBef>
                <a:spcPts val="600"/>
              </a:spcBef>
              <a:tabLst>
                <a:tab pos="457200" algn="l"/>
              </a:tabLst>
            </a:pPr>
            <a:r>
              <a:rPr lang="en-US" sz="2400" dirty="0">
                <a:solidFill>
                  <a:srgbClr val="0070C0"/>
                </a:solidFill>
              </a:rPr>
              <a:t>1.	Bachelor of Science in General Science (CIP 30.0101)</a:t>
            </a:r>
          </a:p>
          <a:p>
            <a:pPr>
              <a:spcBef>
                <a:spcPct val="20000"/>
              </a:spcBef>
              <a:spcAft>
                <a:spcPts val="600"/>
              </a:spcAft>
              <a:tabLst>
                <a:tab pos="457200" algn="l"/>
              </a:tabLst>
            </a:pPr>
            <a:endParaRPr lang="en-US" sz="2400" dirty="0">
              <a:solidFill>
                <a:srgbClr val="0070C0"/>
              </a:solidFill>
            </a:endParaRPr>
          </a:p>
          <a:p>
            <a:pPr marL="285750" indent="-285750">
              <a:buFont typeface="Arial" panose="020B0604020202020204" pitchFamily="34" charset="0"/>
              <a:buChar char="•"/>
            </a:pPr>
            <a:r>
              <a:rPr lang="en-US" sz="2200" dirty="0"/>
              <a:t>The proposed program is designed primarily for students wishing to become certified to teach General Science at the secondary level.</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No new funds are needed since the program will use existing coursework from the teacher certification general science option at UWA.  The option is being elevated to program status.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According to UWA officials, the proposed program will meet a critical need for the institution’s service area in providing a pipeline of qualified science teachers.</a:t>
            </a:r>
          </a:p>
          <a:p>
            <a:pPr marL="914400" indent="-452438"/>
            <a:r>
              <a:rPr lang="en-US" dirty="0"/>
              <a:t> </a:t>
            </a:r>
          </a:p>
          <a:p>
            <a:pPr>
              <a:spcBef>
                <a:spcPct val="20000"/>
              </a:spcBef>
              <a:spcAft>
                <a:spcPts val="600"/>
              </a:spcAft>
              <a:tabLst>
                <a:tab pos="457200" algn="l"/>
              </a:tabLst>
            </a:pPr>
            <a:endParaRPr lang="en-US" dirty="0"/>
          </a:p>
        </p:txBody>
      </p:sp>
      <p:sp>
        <p:nvSpPr>
          <p:cNvPr id="2" name="Slide Number Placeholder 1"/>
          <p:cNvSpPr>
            <a:spLocks noGrp="1"/>
          </p:cNvSpPr>
          <p:nvPr>
            <p:ph type="sldNum" sz="quarter" idx="12"/>
          </p:nvPr>
        </p:nvSpPr>
        <p:spPr/>
        <p:txBody>
          <a:bodyPr/>
          <a:lstStyle/>
          <a:p>
            <a:fld id="{15C3AF50-45D8-4144-B114-A385979F8C17}" type="slidenum">
              <a:rPr lang="en-US" smtClean="0"/>
              <a:t>59</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8461" y="0"/>
            <a:ext cx="1236270" cy="1685823"/>
          </a:xfrm>
          <a:prstGeom prst="rect">
            <a:avLst/>
          </a:prstGeom>
        </p:spPr>
      </p:pic>
      <p:pic>
        <p:nvPicPr>
          <p:cNvPr id="4" name="Picture 3" descr="Notify RSS Backlinks Source Print Export (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405" y="5476703"/>
            <a:ext cx="2681288" cy="1556533"/>
          </a:xfrm>
          <a:prstGeom prst="rect">
            <a:avLst/>
          </a:prstGeom>
        </p:spPr>
      </p:pic>
    </p:spTree>
    <p:extLst>
      <p:ext uri="{BB962C8B-B14F-4D97-AF65-F5344CB8AC3E}">
        <p14:creationId xmlns:p14="http://schemas.microsoft.com/office/powerpoint/2010/main" val="3239959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95600"/>
            <a:ext cx="8958618" cy="1143000"/>
          </a:xfrm>
        </p:spPr>
        <p:txBody>
          <a:bodyPr>
            <a:noAutofit/>
          </a:bodyPr>
          <a:lstStyle/>
          <a:p>
            <a:pPr algn="l"/>
            <a:r>
              <a:rPr lang="en-US" sz="3200" dirty="0"/>
              <a:t/>
            </a:r>
            <a:br>
              <a:rPr lang="en-US" sz="3200" dirty="0"/>
            </a:br>
            <a:r>
              <a:rPr lang="en-US" sz="3200" dirty="0"/>
              <a:t> </a:t>
            </a:r>
            <a:br>
              <a:rPr lang="en-US" sz="3200" dirty="0"/>
            </a:br>
            <a:endParaRPr lang="en-US" sz="3200" b="1" dirty="0"/>
          </a:p>
        </p:txBody>
      </p:sp>
      <p:sp>
        <p:nvSpPr>
          <p:cNvPr id="3" name="Slide Number Placeholder 2"/>
          <p:cNvSpPr>
            <a:spLocks noGrp="1"/>
          </p:cNvSpPr>
          <p:nvPr>
            <p:ph type="sldNum" sz="quarter" idx="12"/>
          </p:nvPr>
        </p:nvSpPr>
        <p:spPr/>
        <p:txBody>
          <a:bodyPr/>
          <a:lstStyle/>
          <a:p>
            <a:fld id="{15C3AF50-45D8-4144-B114-A385979F8C17}" type="slidenum">
              <a:rPr lang="en-US" smtClean="0"/>
              <a:t>6</a:t>
            </a:fld>
            <a:endParaRPr lang="en-US" dirty="0"/>
          </a:p>
        </p:txBody>
      </p:sp>
      <p:sp>
        <p:nvSpPr>
          <p:cNvPr id="5" name="Title 1"/>
          <p:cNvSpPr txBox="1">
            <a:spLocks/>
          </p:cNvSpPr>
          <p:nvPr/>
        </p:nvSpPr>
        <p:spPr>
          <a:xfrm>
            <a:off x="1212850" y="3216275"/>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V.   CHAIRMAN’S</a:t>
            </a:r>
            <a:r>
              <a:rPr lang="en-US" sz="4000" b="1" spc="300" dirty="0"/>
              <a:t>  </a:t>
            </a:r>
            <a:r>
              <a:rPr lang="en-US" sz="4000" b="1" dirty="0"/>
              <a:t>REPORT</a:t>
            </a: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407247" y="143933"/>
            <a:ext cx="7932420" cy="2484967"/>
          </a:xfrm>
          <a:prstGeom prst="rect">
            <a:avLst/>
          </a:prstGeom>
        </p:spPr>
      </p:pic>
    </p:spTree>
    <p:extLst>
      <p:ext uri="{BB962C8B-B14F-4D97-AF65-F5344CB8AC3E}">
        <p14:creationId xmlns:p14="http://schemas.microsoft.com/office/powerpoint/2010/main" val="1536194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85750"/>
            <a:ext cx="8686800" cy="1131888"/>
          </a:xfrm>
        </p:spPr>
        <p:txBody>
          <a:bodyPr>
            <a:normAutofit/>
          </a:bodyPr>
          <a:lstStyle/>
          <a:p>
            <a:pPr algn="l"/>
            <a:r>
              <a:rPr lang="en-US" sz="3600" b="1" dirty="0">
                <a:solidFill>
                  <a:srgbClr val="FF0000"/>
                </a:solidFill>
              </a:rPr>
              <a:t>University of West Alabama</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65030" y="0"/>
            <a:ext cx="1131569" cy="1543050"/>
          </a:xfrm>
        </p:spPr>
      </p:pic>
      <p:sp>
        <p:nvSpPr>
          <p:cNvPr id="4" name="Slide Number Placeholder 3"/>
          <p:cNvSpPr>
            <a:spLocks noGrp="1"/>
          </p:cNvSpPr>
          <p:nvPr>
            <p:ph type="sldNum" sz="quarter" idx="12"/>
          </p:nvPr>
        </p:nvSpPr>
        <p:spPr/>
        <p:txBody>
          <a:bodyPr/>
          <a:lstStyle/>
          <a:p>
            <a:fld id="{15C3AF50-45D8-4144-B114-A385979F8C17}" type="slidenum">
              <a:rPr lang="en-US" smtClean="0"/>
              <a:t>60</a:t>
            </a:fld>
            <a:endParaRPr lang="en-US" dirty="0"/>
          </a:p>
        </p:txBody>
      </p:sp>
      <p:sp>
        <p:nvSpPr>
          <p:cNvPr id="7" name="TextBox 6"/>
          <p:cNvSpPr txBox="1"/>
          <p:nvPr/>
        </p:nvSpPr>
        <p:spPr>
          <a:xfrm>
            <a:off x="558140" y="1339977"/>
            <a:ext cx="11024260" cy="4493538"/>
          </a:xfrm>
          <a:prstGeom prst="rect">
            <a:avLst/>
          </a:prstGeom>
          <a:noFill/>
        </p:spPr>
        <p:txBody>
          <a:bodyPr wrap="square" rtlCol="0">
            <a:spAutoFit/>
          </a:bodyPr>
          <a:lstStyle/>
          <a:p>
            <a:pPr marL="342900" indent="-342900">
              <a:buAutoNum type="arabicPeriod"/>
            </a:pPr>
            <a:r>
              <a:rPr lang="en-US" sz="2200" dirty="0">
                <a:solidFill>
                  <a:srgbClr val="0070C0"/>
                </a:solidFill>
              </a:rPr>
              <a:t>Bachelor of Science in Business Administration in Quantitative Finance and Econometrics (CIP 45.0603)</a:t>
            </a:r>
          </a:p>
          <a:p>
            <a:pPr marL="285750" indent="-285750">
              <a:buFont typeface="Arial" panose="020B0604020202020204" pitchFamily="34" charset="0"/>
              <a:buChar char="•"/>
            </a:pPr>
            <a:r>
              <a:rPr lang="en-US" sz="2200" dirty="0" smtClean="0"/>
              <a:t>The Central </a:t>
            </a:r>
            <a:r>
              <a:rPr lang="en-US" sz="2200" dirty="0"/>
              <a:t>State Occupational Projections Survey </a:t>
            </a:r>
            <a:r>
              <a:rPr lang="en-US" sz="2200" dirty="0" smtClean="0"/>
              <a:t>indicates </a:t>
            </a:r>
            <a:r>
              <a:rPr lang="en-US" sz="2200" dirty="0"/>
              <a:t>Alabama is projected to have 970 job openings in the next 5 years in areas such as Actuaries, Brokerage Clerks, Budget Analysts, Cost Estimators, Credit Analysts, Credit Authorizers, and Economists.  </a:t>
            </a:r>
            <a:endParaRPr lang="en-US" sz="2200"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The </a:t>
            </a:r>
            <a:r>
              <a:rPr lang="en-US" sz="2200" dirty="0"/>
              <a:t>proposed program will give students more rigorous training in economics and finance, as these areas are high in demand for graduate programs and the workforce for both fields.  </a:t>
            </a:r>
          </a:p>
          <a:p>
            <a:pPr marL="285750" indent="-285750">
              <a:buFont typeface="Arial" panose="020B0604020202020204" pitchFamily="34" charset="0"/>
              <a:buChar char="•"/>
            </a:pPr>
            <a:endParaRPr lang="en-US" sz="2200" dirty="0" smtClean="0"/>
          </a:p>
          <a:p>
            <a:r>
              <a:rPr lang="en-US" sz="2200" dirty="0"/>
              <a:t> </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a:p>
            <a:endParaRPr lang="en-US" sz="2200" dirty="0">
              <a:solidFill>
                <a:srgbClr val="0070C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8635" y="4620082"/>
            <a:ext cx="3741365" cy="1918831"/>
          </a:xfrm>
          <a:prstGeom prst="rect">
            <a:avLst/>
          </a:prstGeom>
        </p:spPr>
      </p:pic>
    </p:spTree>
    <p:extLst>
      <p:ext uri="{BB962C8B-B14F-4D97-AF65-F5344CB8AC3E}">
        <p14:creationId xmlns:p14="http://schemas.microsoft.com/office/powerpoint/2010/main" val="3953519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498600" y="1783419"/>
            <a:ext cx="9144000" cy="1143000"/>
          </a:xfrm>
          <a:prstGeom prst="rect">
            <a:avLst/>
          </a:prstGeom>
        </p:spPr>
        <p:txBody>
          <a:bodyPr vert="horz" anchor="b">
            <a:normAutofit fontScale="45000" lnSpcReduction="20000"/>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algn="ctr"/>
            <a:r>
              <a:rPr kumimoji="0" lang="en-US" sz="4400" b="0" i="0" u="none" strike="noStrike" kern="1200" cap="all" spc="0" normalizeH="0" baseline="0" noProof="0" dirty="0" smtClean="0">
                <a:ln>
                  <a:noFill/>
                </a:ln>
                <a:solidFill>
                  <a:srgbClr val="4F271C"/>
                </a:solidFill>
                <a:effectLst/>
                <a:uLnTx/>
                <a:uFillTx/>
                <a:latin typeface="Tw Cen MT"/>
                <a:ea typeface="+mj-ea"/>
                <a:cs typeface="+mj-cs"/>
              </a:rPr>
              <a:t/>
            </a:r>
            <a:br>
              <a:rPr kumimoji="0" lang="en-US" sz="4400" b="0" i="0" u="none" strike="noStrike" kern="1200" cap="all" spc="0" normalizeH="0" baseline="0" noProof="0" dirty="0" smtClean="0">
                <a:ln>
                  <a:noFill/>
                </a:ln>
                <a:solidFill>
                  <a:srgbClr val="4F271C"/>
                </a:solidFill>
                <a:effectLst/>
                <a:uLnTx/>
                <a:uFillTx/>
                <a:latin typeface="Tw Cen MT"/>
                <a:ea typeface="+mj-ea"/>
                <a:cs typeface="+mj-cs"/>
              </a:rPr>
            </a:br>
            <a:r>
              <a:rPr lang="en-US" sz="5400" b="1" dirty="0">
                <a:solidFill>
                  <a:srgbClr val="0070C0"/>
                </a:solidFill>
                <a:latin typeface="Century" panose="02040604050505020304" pitchFamily="18" charset="0"/>
              </a:rPr>
              <a:t>H. Extensions/Alterations of Existing Programs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900" b="1" i="0" u="none" strike="noStrike" kern="1200" cap="all" spc="0" normalizeH="0" baseline="0" noProof="0" dirty="0" smtClean="0">
                <a:ln>
                  <a:noFill/>
                </a:ln>
                <a:solidFill>
                  <a:srgbClr val="4F271C"/>
                </a:solidFill>
                <a:effectLst/>
                <a:uLnTx/>
                <a:uFillTx/>
                <a:latin typeface="Tw Cen MT"/>
                <a:ea typeface="+mj-ea"/>
                <a:cs typeface="+mj-cs"/>
              </a:rPr>
              <a:t/>
            </a:r>
            <a:br>
              <a:rPr kumimoji="0" lang="en-US" sz="4900" b="1" i="0" u="none" strike="noStrike" kern="1200" cap="all" spc="0" normalizeH="0" baseline="0" noProof="0" dirty="0" smtClean="0">
                <a:ln>
                  <a:noFill/>
                </a:ln>
                <a:solidFill>
                  <a:srgbClr val="4F271C"/>
                </a:solidFill>
                <a:effectLst/>
                <a:uLnTx/>
                <a:uFillTx/>
                <a:latin typeface="Tw Cen MT"/>
                <a:ea typeface="+mj-ea"/>
                <a:cs typeface="+mj-cs"/>
              </a:rPr>
            </a:br>
            <a:r>
              <a:rPr kumimoji="0" lang="en-US" sz="3600" b="1" i="0" u="none" strike="noStrike" kern="1200" cap="all" spc="0" normalizeH="0" baseline="0" noProof="0" dirty="0" smtClean="0">
                <a:ln>
                  <a:noFill/>
                </a:ln>
                <a:solidFill>
                  <a:srgbClr val="00B0F0"/>
                </a:solidFill>
                <a:effectLst/>
                <a:uLnTx/>
                <a:uFillTx/>
                <a:latin typeface="Tw Cen MT"/>
                <a:ea typeface="+mj-ea"/>
                <a:cs typeface="+mj-cs"/>
              </a:rPr>
              <a:t> </a:t>
            </a:r>
            <a:endParaRPr kumimoji="0" lang="en-US" sz="3600" b="0" i="0" u="none" strike="noStrike" kern="1200" cap="all" spc="0" normalizeH="0" baseline="0" noProof="0" dirty="0">
              <a:ln>
                <a:noFill/>
              </a:ln>
              <a:solidFill>
                <a:srgbClr val="4F271C"/>
              </a:solidFill>
              <a:effectLst/>
              <a:uLnTx/>
              <a:uFillTx/>
              <a:latin typeface="Tw Cen MT"/>
              <a:ea typeface="+mj-ea"/>
              <a:cs typeface="+mj-cs"/>
            </a:endParaRPr>
          </a:p>
        </p:txBody>
      </p:sp>
    </p:spTree>
    <p:extLst>
      <p:ext uri="{BB962C8B-B14F-4D97-AF65-F5344CB8AC3E}">
        <p14:creationId xmlns:p14="http://schemas.microsoft.com/office/powerpoint/2010/main" val="15680073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5" name="Title 4"/>
          <p:cNvSpPr>
            <a:spLocks noGrp="1"/>
          </p:cNvSpPr>
          <p:nvPr>
            <p:ph type="title"/>
          </p:nvPr>
        </p:nvSpPr>
        <p:spPr>
          <a:xfrm>
            <a:off x="1347877" y="148100"/>
            <a:ext cx="8229600" cy="556682"/>
          </a:xfrm>
        </p:spPr>
        <p:txBody>
          <a:bodyPr>
            <a:normAutofit/>
          </a:bodyPr>
          <a:lstStyle/>
          <a:p>
            <a:pPr>
              <a:spcBef>
                <a:spcPts val="0"/>
              </a:spcBef>
              <a:tabLst>
                <a:tab pos="1943100" algn="l"/>
                <a:tab pos="2286000" algn="l"/>
                <a:tab pos="2343150" algn="l"/>
              </a:tabLst>
            </a:pPr>
            <a:r>
              <a:rPr lang="en-US" sz="2000" b="1" dirty="0" smtClean="0">
                <a:solidFill>
                  <a:srgbClr val="FF0000"/>
                </a:solidFill>
                <a:latin typeface="+mn-lt"/>
              </a:rPr>
              <a:t>Proposed Extensions/Alterations of Existing Programs of Instruction</a:t>
            </a:r>
            <a:endParaRPr lang="en-US" sz="2000" b="1" dirty="0">
              <a:solidFill>
                <a:srgbClr val="FF0000"/>
              </a:solidFill>
              <a:latin typeface="+mn-lt"/>
            </a:endParaRPr>
          </a:p>
        </p:txBody>
      </p:sp>
      <p:sp>
        <p:nvSpPr>
          <p:cNvPr id="8" name="Content Placeholder 7"/>
          <p:cNvSpPr>
            <a:spLocks noGrp="1"/>
          </p:cNvSpPr>
          <p:nvPr>
            <p:ph idx="1"/>
          </p:nvPr>
        </p:nvSpPr>
        <p:spPr>
          <a:xfrm>
            <a:off x="638355" y="851431"/>
            <a:ext cx="10532853" cy="6092825"/>
          </a:xfrm>
        </p:spPr>
        <p:txBody>
          <a:bodyPr>
            <a:normAutofit fontScale="92500" lnSpcReduction="10000"/>
          </a:bodyPr>
          <a:lstStyle/>
          <a:p>
            <a:pPr marL="396875" indent="-396875">
              <a:buFont typeface="+mj-lt"/>
              <a:buAutoNum type="arabicParenR"/>
            </a:pPr>
            <a:r>
              <a:rPr lang="en-US" sz="1900" b="1" dirty="0">
                <a:solidFill>
                  <a:srgbClr val="FF0000"/>
                </a:solidFill>
              </a:rPr>
              <a:t>Alabama A&amp;M University, Addition of a Specialization in Ambient Energy Systems to the Existing MS in Physics (CIP 40.0801)</a:t>
            </a:r>
          </a:p>
          <a:p>
            <a:pPr marL="400050" lvl="1" indent="0">
              <a:buNone/>
            </a:pPr>
            <a:r>
              <a:rPr lang="en-US" sz="1500" i="1" dirty="0" smtClean="0"/>
              <a:t>The program with the specialization will require a total of 30 semester hours. The specialization portion with the Thesis choice entails 15 semester hours. The specialization portion with the Non-Thesis choice entails 21 semester hours. Budgetary Impact: None.</a:t>
            </a:r>
            <a:endParaRPr lang="en-US" sz="1500" i="1" dirty="0"/>
          </a:p>
          <a:p>
            <a:pPr marL="396875" indent="-396875">
              <a:buFont typeface="+mj-lt"/>
              <a:buAutoNum type="arabicParenR"/>
            </a:pPr>
            <a:r>
              <a:rPr lang="en-US" sz="1900" b="1" dirty="0">
                <a:solidFill>
                  <a:srgbClr val="FF0000"/>
                </a:solidFill>
              </a:rPr>
              <a:t>Alabama A&amp;M University, Addition of a Specialization in Ambient Energy Systems to the Existing PhD in Applied Physics (CIP 40.0899)</a:t>
            </a:r>
          </a:p>
          <a:p>
            <a:pPr marL="400050" lvl="1" indent="0">
              <a:buNone/>
            </a:pPr>
            <a:r>
              <a:rPr lang="en-US" sz="1500" i="1" dirty="0"/>
              <a:t>The program with the specialization will require a total of 60 semester hours. The specialization entails 14 semester hours. Budgetary Impact: None.</a:t>
            </a:r>
          </a:p>
          <a:p>
            <a:pPr marL="396875" indent="-396875">
              <a:buFont typeface="+mj-lt"/>
              <a:buAutoNum type="arabicParenR"/>
            </a:pPr>
            <a:r>
              <a:rPr lang="en-US" sz="1900" b="1" dirty="0">
                <a:solidFill>
                  <a:srgbClr val="FF0000"/>
                </a:solidFill>
              </a:rPr>
              <a:t>Alabama A&amp;M University, Addition of a Concentration in Criminal Justice to the Existing BS in Criminal Justice (CIP 43.0103)</a:t>
            </a:r>
          </a:p>
          <a:p>
            <a:pPr marL="400050" lvl="1" indent="0">
              <a:buNone/>
            </a:pPr>
            <a:r>
              <a:rPr lang="en-US" sz="1500" i="1" dirty="0"/>
              <a:t>The program with the proposed concentration will require a total of 126 semester hours. The proposed concentration will consist of 21 semester hours. Budgetary Impact:  None. </a:t>
            </a:r>
          </a:p>
          <a:p>
            <a:pPr marL="396875" indent="-396875">
              <a:buFont typeface="+mj-lt"/>
              <a:buAutoNum type="arabicParenR"/>
            </a:pPr>
            <a:r>
              <a:rPr lang="en-US" sz="1900" b="1" dirty="0">
                <a:solidFill>
                  <a:srgbClr val="FF0000"/>
                </a:solidFill>
              </a:rPr>
              <a:t>Alabama A&amp;M University, Addition of a Concentration in Political Science to the Existing BA in Political Science (CIP 45.1001)</a:t>
            </a:r>
          </a:p>
          <a:p>
            <a:pPr marL="400050" lvl="1" indent="0">
              <a:buNone/>
            </a:pPr>
            <a:r>
              <a:rPr lang="en-US" sz="1500" i="1" dirty="0"/>
              <a:t>The program with the proposed concentration will require a total of 123 semester hours. The proposed concentration will consist of 21 semester hours.  Budgetary Impact:  None.</a:t>
            </a:r>
          </a:p>
          <a:p>
            <a:pPr marL="396875" indent="-396875">
              <a:buFont typeface="+mj-lt"/>
              <a:buAutoNum type="arabicParenR"/>
            </a:pPr>
            <a:r>
              <a:rPr lang="en-US" sz="1900" b="1" dirty="0">
                <a:solidFill>
                  <a:srgbClr val="FF0000"/>
                </a:solidFill>
              </a:rPr>
              <a:t>Alabama A&amp;M University, Addition of a Concentration in Sociology to the Existing BA in Sociology (CIP 45.1101)</a:t>
            </a:r>
          </a:p>
          <a:p>
            <a:pPr marL="400050" lvl="1" indent="0">
              <a:buNone/>
            </a:pPr>
            <a:r>
              <a:rPr lang="en-US" sz="1500" i="1" dirty="0"/>
              <a:t>The program with the proposed concentration will require a total of 123 semester hours. The proposed concentration will consist of 21 semester hours.  Budgetary Impact:  None. </a:t>
            </a:r>
          </a:p>
          <a:p>
            <a:pPr marL="0" indent="0" defTabSz="1005840">
              <a:buNone/>
              <a:tabLst>
                <a:tab pos="91440" algn="l"/>
              </a:tabLst>
            </a:pPr>
            <a:r>
              <a:rPr lang="en-US" sz="1900" b="1" dirty="0" smtClean="0">
                <a:solidFill>
                  <a:srgbClr val="FF0000"/>
                </a:solidFill>
                <a:ea typeface="Times New Roman" panose="02020603050405020304" pitchFamily="18" charset="0"/>
              </a:rPr>
              <a:t>6)  Athens </a:t>
            </a:r>
            <a:r>
              <a:rPr lang="en-US" sz="1900" b="1" dirty="0">
                <a:solidFill>
                  <a:srgbClr val="FF0000"/>
                </a:solidFill>
                <a:ea typeface="Times New Roman" panose="02020603050405020304" pitchFamily="18" charset="0"/>
              </a:rPr>
              <a:t>State University, Addition of an Option in Health </a:t>
            </a:r>
            <a:r>
              <a:rPr lang="en-US" sz="1900" b="1" dirty="0" smtClean="0">
                <a:solidFill>
                  <a:srgbClr val="FF0000"/>
                </a:solidFill>
                <a:ea typeface="Times New Roman" panose="02020603050405020304" pitchFamily="18" charset="0"/>
              </a:rPr>
              <a:t>Care Administration </a:t>
            </a:r>
            <a:r>
              <a:rPr lang="en-US" sz="1900" b="1" dirty="0">
                <a:solidFill>
                  <a:srgbClr val="FF0000"/>
                </a:solidFill>
                <a:ea typeface="Times New Roman" panose="02020603050405020304" pitchFamily="18" charset="0"/>
              </a:rPr>
              <a:t>to </a:t>
            </a:r>
            <a:r>
              <a:rPr lang="en-US" sz="1900" b="1" dirty="0" smtClean="0">
                <a:solidFill>
                  <a:srgbClr val="FF0000"/>
                </a:solidFill>
              </a:rPr>
              <a:t>the </a:t>
            </a:r>
            <a:r>
              <a:rPr lang="en-US" sz="1900" b="1" dirty="0">
                <a:solidFill>
                  <a:srgbClr val="FF0000"/>
                </a:solidFill>
              </a:rPr>
              <a:t>Existing </a:t>
            </a:r>
            <a:r>
              <a:rPr lang="en-US" sz="1900" b="1" dirty="0" smtClean="0">
                <a:solidFill>
                  <a:srgbClr val="FF0000"/>
                </a:solidFill>
              </a:rPr>
              <a:t>	    BS </a:t>
            </a:r>
            <a:r>
              <a:rPr lang="en-US" sz="1900" b="1" dirty="0">
                <a:solidFill>
                  <a:srgbClr val="FF0000"/>
                </a:solidFill>
              </a:rPr>
              <a:t>in Health Science (CIP 51.9999)</a:t>
            </a:r>
          </a:p>
          <a:p>
            <a:pPr marL="0" indent="0" defTabSz="1005840">
              <a:buNone/>
              <a:tabLst>
                <a:tab pos="91440" algn="l"/>
              </a:tabLst>
            </a:pPr>
            <a:r>
              <a:rPr lang="en-US" sz="1500" i="1" dirty="0"/>
              <a:t>        The program with the proposed option will require a total of 124 semester hours. </a:t>
            </a:r>
            <a:r>
              <a:rPr lang="en-US" sz="1500" i="1" dirty="0" smtClean="0"/>
              <a:t>The option</a:t>
            </a:r>
          </a:p>
          <a:p>
            <a:pPr marL="0" indent="0" defTabSz="1005840">
              <a:buNone/>
              <a:tabLst>
                <a:tab pos="91440" algn="l"/>
              </a:tabLst>
            </a:pPr>
            <a:r>
              <a:rPr lang="en-US" sz="1500" i="1" dirty="0"/>
              <a:t> </a:t>
            </a:r>
            <a:r>
              <a:rPr lang="en-US" sz="1500" i="1" dirty="0" smtClean="0"/>
              <a:t>       </a:t>
            </a:r>
            <a:r>
              <a:rPr lang="en-US" sz="1500" i="1" dirty="0"/>
              <a:t>portion entails </a:t>
            </a:r>
            <a:r>
              <a:rPr lang="en-US" sz="1500" i="1" dirty="0" smtClean="0"/>
              <a:t>15 </a:t>
            </a:r>
            <a:r>
              <a:rPr lang="en-US" sz="1500" i="1" dirty="0"/>
              <a:t>semester hours.  Budgetary Impact:   None.</a:t>
            </a:r>
          </a:p>
        </p:txBody>
      </p:sp>
      <p:sp>
        <p:nvSpPr>
          <p:cNvPr id="2" name="Slide Number Placeholder 1"/>
          <p:cNvSpPr>
            <a:spLocks noGrp="1"/>
          </p:cNvSpPr>
          <p:nvPr>
            <p:ph type="sldNum" sz="quarter" idx="12"/>
          </p:nvPr>
        </p:nvSpPr>
        <p:spPr/>
        <p:txBody>
          <a:bodyPr/>
          <a:lstStyle/>
          <a:p>
            <a:fld id="{15C3AF50-45D8-4144-B114-A385979F8C17}" type="slidenum">
              <a:rPr lang="en-US">
                <a:solidFill>
                  <a:prstClr val="black">
                    <a:tint val="75000"/>
                  </a:prstClr>
                </a:solidFill>
                <a:latin typeface="Calibri"/>
              </a:rPr>
              <a:pPr/>
              <a:t>62</a:t>
            </a:fld>
            <a:endParaRPr lang="en-US">
              <a:solidFill>
                <a:prstClr val="black">
                  <a:tint val="75000"/>
                </a:prstClr>
              </a:solidFill>
              <a:latin typeface="Calibri"/>
            </a:endParaRPr>
          </a:p>
        </p:txBody>
      </p:sp>
    </p:spTree>
    <p:extLst>
      <p:ext uri="{BB962C8B-B14F-4D97-AF65-F5344CB8AC3E}">
        <p14:creationId xmlns:p14="http://schemas.microsoft.com/office/powerpoint/2010/main" val="562057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5" name="Title 4"/>
          <p:cNvSpPr>
            <a:spLocks noGrp="1"/>
          </p:cNvSpPr>
          <p:nvPr>
            <p:ph type="title"/>
          </p:nvPr>
        </p:nvSpPr>
        <p:spPr>
          <a:xfrm>
            <a:off x="448573" y="137288"/>
            <a:ext cx="9982828" cy="403097"/>
          </a:xfrm>
        </p:spPr>
        <p:txBody>
          <a:bodyPr>
            <a:normAutofit fontScale="90000"/>
          </a:bodyPr>
          <a:lstStyle/>
          <a:p>
            <a:pPr algn="ctr">
              <a:spcBef>
                <a:spcPts val="0"/>
              </a:spcBef>
              <a:tabLst>
                <a:tab pos="1943100" algn="l"/>
                <a:tab pos="2286000" algn="l"/>
                <a:tab pos="2343150" algn="l"/>
              </a:tabLst>
            </a:pPr>
            <a:r>
              <a:rPr lang="en-US" sz="2000" b="1" dirty="0">
                <a:solidFill>
                  <a:srgbClr val="FF0000"/>
                </a:solidFill>
                <a:latin typeface="+mn-lt"/>
                <a:ea typeface="Times New Roman" panose="02020603050405020304" pitchFamily="18" charset="0"/>
              </a:rPr>
              <a:t/>
            </a:r>
            <a:br>
              <a:rPr lang="en-US" sz="2000" b="1" dirty="0">
                <a:solidFill>
                  <a:srgbClr val="FF0000"/>
                </a:solidFill>
                <a:latin typeface="+mn-lt"/>
                <a:ea typeface="Times New Roman" panose="02020603050405020304" pitchFamily="18" charset="0"/>
              </a:rPr>
            </a:br>
            <a:r>
              <a:rPr lang="en-US" sz="2200" b="1" dirty="0">
                <a:solidFill>
                  <a:srgbClr val="FF0000"/>
                </a:solidFill>
                <a:latin typeface="+mn-lt"/>
                <a:ea typeface="Times New Roman" panose="02020603050405020304" pitchFamily="18" charset="0"/>
              </a:rPr>
              <a:t>Proposed Extensions and Alterations to Existing Programs of Instruction (Cont.)</a:t>
            </a:r>
            <a:br>
              <a:rPr lang="en-US" sz="2200" b="1" dirty="0">
                <a:solidFill>
                  <a:srgbClr val="FF0000"/>
                </a:solidFill>
                <a:latin typeface="+mn-lt"/>
                <a:ea typeface="Times New Roman" panose="02020603050405020304" pitchFamily="18" charset="0"/>
              </a:rPr>
            </a:br>
            <a:endParaRPr lang="en-US" sz="2200" b="1" dirty="0">
              <a:solidFill>
                <a:srgbClr val="FF0000"/>
              </a:solidFill>
              <a:latin typeface="+mn-lt"/>
            </a:endParaRPr>
          </a:p>
        </p:txBody>
      </p:sp>
      <p:sp>
        <p:nvSpPr>
          <p:cNvPr id="8" name="Content Placeholder 7"/>
          <p:cNvSpPr>
            <a:spLocks noGrp="1"/>
          </p:cNvSpPr>
          <p:nvPr>
            <p:ph idx="1"/>
          </p:nvPr>
        </p:nvSpPr>
        <p:spPr>
          <a:xfrm>
            <a:off x="517585" y="756362"/>
            <a:ext cx="10688128" cy="6092825"/>
          </a:xfrm>
        </p:spPr>
        <p:txBody>
          <a:bodyPr>
            <a:normAutofit fontScale="92500" lnSpcReduction="10000"/>
          </a:bodyPr>
          <a:lstStyle/>
          <a:p>
            <a:pPr marL="517525" indent="-517525">
              <a:buFont typeface="+mj-lt"/>
              <a:buAutoNum type="arabicParenR" startAt="7"/>
            </a:pPr>
            <a:r>
              <a:rPr lang="en-US" sz="1900" b="1" dirty="0">
                <a:solidFill>
                  <a:srgbClr val="FF0000"/>
                </a:solidFill>
              </a:rPr>
              <a:t>Auburn University, Alteration of the PhD in Fisheries (CIP 01.0303)</a:t>
            </a:r>
          </a:p>
          <a:p>
            <a:pPr marL="517525" lvl="1" indent="0">
              <a:buNone/>
            </a:pPr>
            <a:r>
              <a:rPr lang="en-US" sz="1500" i="1" dirty="0"/>
              <a:t>AU has proposed an alteration of the program title from Fisheries to Fisheries, Aquaculture, and Aquatic Sciences. The content and character of the affected program will not be altered. The change is in title only. Budgetary Impact: None.</a:t>
            </a:r>
          </a:p>
          <a:p>
            <a:pPr marL="517525" indent="-517525">
              <a:buFont typeface="+mj-lt"/>
              <a:buAutoNum type="arabicParenR" startAt="7"/>
            </a:pPr>
            <a:r>
              <a:rPr lang="en-US" sz="1900" b="1" dirty="0">
                <a:solidFill>
                  <a:srgbClr val="FF0000"/>
                </a:solidFill>
              </a:rPr>
              <a:t>Auburn University, Alteration of the PhD in Agronomy and Soils (CIP 01.1191)</a:t>
            </a:r>
          </a:p>
          <a:p>
            <a:pPr marL="517525" lvl="1" indent="0">
              <a:buNone/>
            </a:pPr>
            <a:r>
              <a:rPr lang="en-US" sz="1500" i="1" dirty="0"/>
              <a:t>AU has proposed an alteration of the program title from Agronomy and Soils to Crop, Soil, and Environmental Sciences. The content and character of the affected program will not be altered. The change is in title only. Budgetary Impact: None. </a:t>
            </a:r>
          </a:p>
          <a:p>
            <a:pPr marL="517525" indent="-517525">
              <a:buFont typeface="+mj-lt"/>
              <a:buAutoNum type="arabicParenR" startAt="7"/>
            </a:pPr>
            <a:r>
              <a:rPr lang="en-US" sz="1900" b="1" dirty="0">
                <a:solidFill>
                  <a:srgbClr val="FF0000"/>
                </a:solidFill>
              </a:rPr>
              <a:t>Enterprise State Community College, Addition of a Certificate in Legal Assistant/Paralegal to the Existing AAS in Legal Assistant/Paralegal (CIP 22.0302)</a:t>
            </a:r>
          </a:p>
          <a:p>
            <a:pPr marL="517525" lvl="1" indent="0">
              <a:buNone/>
            </a:pPr>
            <a:r>
              <a:rPr lang="en-US" sz="1500" i="1" dirty="0"/>
              <a:t>The Certificate will consist of 47 semester hours and will provide a credential for students as they complete the degree program or an exit point and credential for students who may be unable to complete the entire degree program.  Budgetary Impact:  None. </a:t>
            </a:r>
          </a:p>
          <a:p>
            <a:pPr marL="517525" indent="-517525">
              <a:buFont typeface="+mj-lt"/>
              <a:buAutoNum type="arabicParenR" startAt="7"/>
            </a:pPr>
            <a:r>
              <a:rPr lang="en-US" sz="1900" b="1" dirty="0">
                <a:solidFill>
                  <a:srgbClr val="FF0000"/>
                </a:solidFill>
              </a:rPr>
              <a:t>Jacksonville State University, Addition of a Traditional Concentration to the Existing BS in Mathematics (CIP 27.0101)</a:t>
            </a:r>
          </a:p>
          <a:p>
            <a:pPr marL="517525" lvl="1" indent="0">
              <a:buNone/>
            </a:pPr>
            <a:r>
              <a:rPr lang="en-US" sz="1500" i="1" dirty="0"/>
              <a:t>The program with the proposed concentration will require a total of 120 semester hours. The concentration is comprised of 39 semester hours.  Budgetary Impact: None.</a:t>
            </a:r>
          </a:p>
          <a:p>
            <a:pPr marL="514350" indent="-514350">
              <a:buFont typeface="+mj-lt"/>
              <a:buAutoNum type="arabicParenR" startAt="7"/>
            </a:pPr>
            <a:r>
              <a:rPr lang="en-US" sz="1900" b="1" dirty="0">
                <a:solidFill>
                  <a:srgbClr val="FF0000"/>
                </a:solidFill>
              </a:rPr>
              <a:t>Southern Union State Community College, Addition of a Certificate in Business Management and Supervision to the Existing AAS in Business Management and Supervision (CIP 52.0101)</a:t>
            </a:r>
          </a:p>
          <a:p>
            <a:pPr marL="517525" lvl="1" indent="-3175">
              <a:buNone/>
            </a:pPr>
            <a:r>
              <a:rPr lang="en-US" sz="1500" i="1" dirty="0"/>
              <a:t>The Certificate will consist of  45 semester hours and will provide a credential for students as they complete the degree program or an exit point and credential for students who may be unable to complete the entire degree program.  Budgetary Impact:  None.  </a:t>
            </a:r>
          </a:p>
          <a:p>
            <a:pPr marL="457200" indent="-457200">
              <a:buFont typeface="+mj-lt"/>
              <a:buAutoNum type="arabicParenR" startAt="7"/>
              <a:tabLst>
                <a:tab pos="91440" algn="l"/>
              </a:tabLst>
            </a:pPr>
            <a:r>
              <a:rPr lang="en-US" sz="1900" b="1" dirty="0">
                <a:solidFill>
                  <a:srgbClr val="FF0000"/>
                </a:solidFill>
                <a:ea typeface="Times New Roman" panose="02020603050405020304" pitchFamily="18" charset="0"/>
              </a:rPr>
              <a:t>University of Alabama, Addition of Concentrations in Natural Resources and Ecosystem Conservation to the Existing BS in Environmental Science (CIP 03.0104)</a:t>
            </a:r>
          </a:p>
          <a:p>
            <a:pPr marL="365760" lvl="1" indent="0">
              <a:buNone/>
            </a:pPr>
            <a:r>
              <a:rPr lang="en-US" sz="1500" i="1" dirty="0" smtClean="0"/>
              <a:t>The </a:t>
            </a:r>
            <a:r>
              <a:rPr lang="en-US" sz="1500" i="1" dirty="0"/>
              <a:t>program with proposed concentrations will require a total of 121-127 semester hours. The proposed </a:t>
            </a:r>
            <a:r>
              <a:rPr lang="en-US" sz="1500" i="1" dirty="0" smtClean="0"/>
              <a:t>          concentrations </a:t>
            </a:r>
            <a:r>
              <a:rPr lang="en-US" sz="1500" i="1" dirty="0"/>
              <a:t>will consist of 21-27 semester hours each. Budgetary Impact:   None.</a:t>
            </a:r>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63</a:t>
            </a:fld>
            <a:endParaRPr lang="en-US">
              <a:solidFill>
                <a:prstClr val="black">
                  <a:tint val="75000"/>
                </a:prstClr>
              </a:solidFill>
              <a:latin typeface="Calibri"/>
            </a:endParaRPr>
          </a:p>
        </p:txBody>
      </p:sp>
    </p:spTree>
    <p:extLst>
      <p:ext uri="{BB962C8B-B14F-4D97-AF65-F5344CB8AC3E}">
        <p14:creationId xmlns:p14="http://schemas.microsoft.com/office/powerpoint/2010/main" val="1972867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5" name="Title 4"/>
          <p:cNvSpPr>
            <a:spLocks noGrp="1"/>
          </p:cNvSpPr>
          <p:nvPr>
            <p:ph type="title"/>
          </p:nvPr>
        </p:nvSpPr>
        <p:spPr>
          <a:xfrm>
            <a:off x="847307" y="137288"/>
            <a:ext cx="9702800" cy="403097"/>
          </a:xfrm>
        </p:spPr>
        <p:txBody>
          <a:bodyPr>
            <a:normAutofit fontScale="90000"/>
          </a:bodyPr>
          <a:lstStyle/>
          <a:p>
            <a:pPr>
              <a:spcBef>
                <a:spcPts val="0"/>
              </a:spcBef>
              <a:tabLst>
                <a:tab pos="1943100" algn="l"/>
                <a:tab pos="2286000" algn="l"/>
                <a:tab pos="2343150" algn="l"/>
              </a:tabLst>
            </a:pPr>
            <a:r>
              <a:rPr lang="en-US" sz="2000" b="1" dirty="0">
                <a:solidFill>
                  <a:srgbClr val="FF0000"/>
                </a:solidFill>
                <a:latin typeface="+mn-lt"/>
                <a:ea typeface="Times New Roman" panose="02020603050405020304" pitchFamily="18" charset="0"/>
              </a:rPr>
              <a:t/>
            </a:r>
            <a:br>
              <a:rPr lang="en-US" sz="2000" b="1" dirty="0">
                <a:solidFill>
                  <a:srgbClr val="FF0000"/>
                </a:solidFill>
                <a:latin typeface="+mn-lt"/>
                <a:ea typeface="Times New Roman" panose="02020603050405020304" pitchFamily="18" charset="0"/>
              </a:rPr>
            </a:br>
            <a:r>
              <a:rPr lang="en-US" sz="2200" b="1" dirty="0">
                <a:solidFill>
                  <a:srgbClr val="FF0000"/>
                </a:solidFill>
                <a:latin typeface="+mn-lt"/>
                <a:ea typeface="Times New Roman" panose="02020603050405020304" pitchFamily="18" charset="0"/>
              </a:rPr>
              <a:t>Proposed Extensions and Alterations to Existing Programs of Instruction (Cont.)</a:t>
            </a:r>
            <a:br>
              <a:rPr lang="en-US" sz="2200" b="1" dirty="0">
                <a:solidFill>
                  <a:srgbClr val="FF0000"/>
                </a:solidFill>
                <a:latin typeface="+mn-lt"/>
                <a:ea typeface="Times New Roman" panose="02020603050405020304" pitchFamily="18" charset="0"/>
              </a:rPr>
            </a:br>
            <a:endParaRPr lang="en-US" sz="2200" b="1" dirty="0">
              <a:solidFill>
                <a:srgbClr val="FF0000"/>
              </a:solidFill>
              <a:latin typeface="+mn-lt"/>
            </a:endParaRPr>
          </a:p>
        </p:txBody>
      </p:sp>
      <p:sp>
        <p:nvSpPr>
          <p:cNvPr id="8" name="Content Placeholder 7"/>
          <p:cNvSpPr>
            <a:spLocks noGrp="1"/>
          </p:cNvSpPr>
          <p:nvPr>
            <p:ph idx="1"/>
          </p:nvPr>
        </p:nvSpPr>
        <p:spPr>
          <a:xfrm>
            <a:off x="300807" y="628650"/>
            <a:ext cx="11336228" cy="6092825"/>
          </a:xfrm>
        </p:spPr>
        <p:txBody>
          <a:bodyPr>
            <a:normAutofit/>
          </a:bodyPr>
          <a:lstStyle/>
          <a:p>
            <a:pPr marL="514350" indent="-514350">
              <a:buFont typeface="+mj-lt"/>
              <a:buAutoNum type="arabicParenR" startAt="13"/>
            </a:pPr>
            <a:r>
              <a:rPr lang="en-US" sz="1900" b="1" dirty="0">
                <a:solidFill>
                  <a:srgbClr val="FF0000"/>
                </a:solidFill>
              </a:rPr>
              <a:t>University of Alabama at Birmingham, Addition of an Option in Applied Professional Spanish to the Existing BA in Foreign Languages (CIP 16.0101)</a:t>
            </a:r>
          </a:p>
          <a:p>
            <a:pPr marL="517525" lvl="1" indent="0">
              <a:buNone/>
            </a:pPr>
            <a:r>
              <a:rPr lang="en-US" sz="1500" i="1" dirty="0"/>
              <a:t>The program with the proposed option will require a total of 120 semester hours. The proposed option will consist of 30 semester hours.  Budgetary Impact:  None.</a:t>
            </a:r>
          </a:p>
          <a:p>
            <a:pPr marL="514350" indent="-514350">
              <a:buFont typeface="+mj-lt"/>
              <a:buAutoNum type="arabicParenR" startAt="13"/>
            </a:pPr>
            <a:r>
              <a:rPr lang="en-US" sz="1900" b="1" dirty="0">
                <a:solidFill>
                  <a:srgbClr val="FF0000"/>
                </a:solidFill>
              </a:rPr>
              <a:t>University of Alabama at Birmingham, Addition of an Ethics Track to the Existing BA in Philosophy (CIP 38.0101)</a:t>
            </a:r>
          </a:p>
          <a:p>
            <a:pPr marL="517525" lvl="1" indent="0">
              <a:buNone/>
            </a:pPr>
            <a:r>
              <a:rPr lang="en-US" sz="1500" i="1" dirty="0"/>
              <a:t>The program with the proposed track will require a total of 120 semester hours. The proposed track will consist of 15 semester hours.  Budgetary Impact:  None.  </a:t>
            </a:r>
          </a:p>
          <a:p>
            <a:pPr marL="514350" indent="-514350">
              <a:buFont typeface="+mj-lt"/>
              <a:buAutoNum type="arabicParenR" startAt="13"/>
            </a:pPr>
            <a:r>
              <a:rPr lang="en-US" sz="1900" b="1" dirty="0">
                <a:solidFill>
                  <a:srgbClr val="FF0000"/>
                </a:solidFill>
              </a:rPr>
              <a:t>University of North Alabama, Addition of an Emphasis in Resource Management to the Existing BS in Sport and Recreation Management </a:t>
            </a:r>
            <a:r>
              <a:rPr lang="en-US" sz="1900" b="1" dirty="0" smtClean="0">
                <a:solidFill>
                  <a:srgbClr val="FF0000"/>
                </a:solidFill>
              </a:rPr>
              <a:t>(</a:t>
            </a:r>
            <a:r>
              <a:rPr lang="en-US" sz="1900" b="1" dirty="0">
                <a:solidFill>
                  <a:srgbClr val="FF0000"/>
                </a:solidFill>
              </a:rPr>
              <a:t>CIP 31.0504)</a:t>
            </a:r>
          </a:p>
          <a:p>
            <a:pPr marL="517525" lvl="1" indent="0">
              <a:buNone/>
            </a:pPr>
            <a:r>
              <a:rPr lang="en-US" sz="1500" i="1" dirty="0"/>
              <a:t>The program with the emphasis will require a total of 120 semester hours. The emphasis component entails 33 semester hours.  Budgetary Impact: None. </a:t>
            </a:r>
          </a:p>
          <a:p>
            <a:pPr marL="514350" indent="-514350">
              <a:buFont typeface="+mj-lt"/>
              <a:buAutoNum type="arabicParenR" startAt="13"/>
            </a:pPr>
            <a:r>
              <a:rPr lang="en-US" sz="1900" b="1" dirty="0">
                <a:solidFill>
                  <a:srgbClr val="FF0000"/>
                </a:solidFill>
              </a:rPr>
              <a:t>University of West Alabama, Addition of Options (6) to the Existing MBA in Business Administration (CIP 52.0201)</a:t>
            </a:r>
          </a:p>
          <a:p>
            <a:pPr marL="517525" lvl="1" indent="0">
              <a:buNone/>
            </a:pPr>
            <a:r>
              <a:rPr lang="en-US" sz="1500" i="1" dirty="0"/>
              <a:t>UWA has proposed the addition of options in Management; Marketing; Accounting; Sport Management; Entrepreneurship and Innovation; and Computer Information Systems to the existing program. The program with each proposed option will require a total of 33 semester hours. The proposed options will consist of 9 semester hours each. Budgetary Impact: None.</a:t>
            </a:r>
          </a:p>
          <a:p>
            <a:pPr marL="514350" indent="-514350">
              <a:buFont typeface="+mj-lt"/>
              <a:buAutoNum type="arabicParenR" startAt="13"/>
            </a:pPr>
            <a:r>
              <a:rPr lang="en-US" sz="1900" b="1" dirty="0">
                <a:solidFill>
                  <a:srgbClr val="FF0000"/>
                </a:solidFill>
              </a:rPr>
              <a:t>University of West Alabama, Addition of a Concentration in Military History to the Existing BA/BS in History (CIP 54.0101)</a:t>
            </a:r>
          </a:p>
          <a:p>
            <a:pPr marL="517525" lvl="1" indent="0">
              <a:buNone/>
            </a:pPr>
            <a:r>
              <a:rPr lang="en-US" sz="1500" i="1" dirty="0"/>
              <a:t>The program with the proposed concentration will require a total of 126 semester hours. The proposed concentration will consist of 15 semester hours.  Budgetary Impact:  None.   </a:t>
            </a:r>
          </a:p>
        </p:txBody>
      </p:sp>
      <p:sp>
        <p:nvSpPr>
          <p:cNvPr id="2" name="Slide Number Placeholder 1"/>
          <p:cNvSpPr>
            <a:spLocks noGrp="1"/>
          </p:cNvSpPr>
          <p:nvPr>
            <p:ph type="sldNum" sz="quarter" idx="12"/>
          </p:nvPr>
        </p:nvSpPr>
        <p:spPr/>
        <p:txBody>
          <a:bodyPr/>
          <a:lstStyle/>
          <a:p>
            <a:pPr>
              <a:defRPr/>
            </a:pPr>
            <a:fld id="{15C3AF50-45D8-4144-B114-A385979F8C17}" type="slidenum">
              <a:rPr lang="en-US">
                <a:solidFill>
                  <a:prstClr val="black">
                    <a:tint val="75000"/>
                  </a:prstClr>
                </a:solidFill>
                <a:latin typeface="Calibri"/>
              </a:rPr>
              <a:pPr>
                <a:defRPr/>
              </a:pPr>
              <a:t>64</a:t>
            </a:fld>
            <a:endParaRPr lang="en-US">
              <a:solidFill>
                <a:prstClr val="black">
                  <a:tint val="75000"/>
                </a:prstClr>
              </a:solidFill>
              <a:latin typeface="Calibri"/>
            </a:endParaRPr>
          </a:p>
        </p:txBody>
      </p:sp>
    </p:spTree>
    <p:extLst>
      <p:ext uri="{BB962C8B-B14F-4D97-AF65-F5344CB8AC3E}">
        <p14:creationId xmlns:p14="http://schemas.microsoft.com/office/powerpoint/2010/main" val="119391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646981" y="257524"/>
            <a:ext cx="10515600" cy="3355848"/>
          </a:xfrm>
        </p:spPr>
        <p:txBody>
          <a:bodyPr>
            <a:normAutofit/>
          </a:bodyPr>
          <a:lstStyle/>
          <a:p>
            <a:pPr algn="ctr" defTabSz="798513"/>
            <a:r>
              <a:rPr lang="en-US" sz="2400" b="1" dirty="0" smtClean="0">
                <a:latin typeface="Century Gothic" panose="020B0502020202020204" pitchFamily="34" charset="0"/>
              </a:rPr>
              <a:t>I.  </a:t>
            </a:r>
            <a:r>
              <a:rPr lang="en-US" sz="2700" b="1" dirty="0" smtClean="0">
                <a:latin typeface="Century Gothic" panose="020B0502020202020204" pitchFamily="34" charset="0"/>
              </a:rPr>
              <a:t>Public Drawing to Determine the Order of Payment of Alabama Student Grant Program (ASGP) Funds for 2017-2018 Academic Year </a:t>
            </a:r>
            <a:r>
              <a:rPr lang="en-US" sz="2700" b="1" dirty="0">
                <a:solidFill>
                  <a:srgbClr val="00B0F0"/>
                </a:solidFill>
                <a:latin typeface="Century Gothic" panose="020B0502020202020204" pitchFamily="34" charset="0"/>
              </a:rPr>
              <a:t> </a:t>
            </a:r>
            <a:endParaRPr lang="en-US" sz="2700" b="1" dirty="0">
              <a:latin typeface="Century Gothic" panose="020B0502020202020204" pitchFamily="34" charset="0"/>
            </a:endParaRPr>
          </a:p>
        </p:txBody>
      </p:sp>
      <p:sp>
        <p:nvSpPr>
          <p:cNvPr id="3" name="Slide Number Placeholder 2"/>
          <p:cNvSpPr>
            <a:spLocks noGrp="1"/>
          </p:cNvSpPr>
          <p:nvPr>
            <p:ph type="sldNum" sz="quarter" idx="12"/>
          </p:nvPr>
        </p:nvSpPr>
        <p:spPr/>
        <p:txBody>
          <a:bodyPr/>
          <a:lstStyle/>
          <a:p>
            <a:fld id="{15C3AF50-45D8-4144-B114-A385979F8C17}" type="slidenum">
              <a:rPr lang="en-US">
                <a:solidFill>
                  <a:prstClr val="black">
                    <a:tint val="75000"/>
                  </a:prstClr>
                </a:solidFill>
                <a:latin typeface="Calibri"/>
              </a:rPr>
              <a:pPr/>
              <a:t>65</a:t>
            </a:fld>
            <a:endParaRPr lang="en-US" dirty="0">
              <a:solidFill>
                <a:prstClr val="black">
                  <a:tint val="75000"/>
                </a:prstClr>
              </a:solidFill>
              <a:latin typeface="Calibri"/>
            </a:endParaRPr>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pic>
        <p:nvPicPr>
          <p:cNvPr id="5" name="Picture 4" descr="Image result for meeting roll call clipart">
            <a:hlinkClick r:id="rId2" tgtFrame="&quot;_blank&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804" y="2382904"/>
            <a:ext cx="4114800" cy="3607018"/>
          </a:xfrm>
          <a:prstGeom prst="rect">
            <a:avLst/>
          </a:prstGeom>
          <a:noFill/>
          <a:ln>
            <a:noFill/>
          </a:ln>
        </p:spPr>
      </p:pic>
    </p:spTree>
    <p:extLst>
      <p:ext uri="{BB962C8B-B14F-4D97-AF65-F5344CB8AC3E}">
        <p14:creationId xmlns:p14="http://schemas.microsoft.com/office/powerpoint/2010/main" val="1364957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a:solidFill>
                  <a:prstClr val="black">
                    <a:tint val="75000"/>
                  </a:prstClr>
                </a:solidFill>
                <a:latin typeface="Calibri"/>
              </a:rPr>
              <a:pPr/>
              <a:t>66</a:t>
            </a:fld>
            <a:endParaRPr lang="en-US" dirty="0">
              <a:solidFill>
                <a:prstClr val="black">
                  <a:tint val="75000"/>
                </a:prstClr>
              </a:solidFill>
              <a:latin typeface="Calibri"/>
            </a:endParaRPr>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latin typeface="Calibri"/>
              </a:rPr>
              <a:t> </a:t>
            </a:r>
            <a:br>
              <a:rPr lang="en-US" sz="6600" dirty="0">
                <a:solidFill>
                  <a:srgbClr val="FF0000"/>
                </a:solidFill>
                <a:latin typeface="Calibri"/>
              </a:rPr>
            </a:br>
            <a:r>
              <a:rPr lang="en-US" sz="6600" dirty="0">
                <a:solidFill>
                  <a:srgbClr val="FF0000"/>
                </a:solidFill>
                <a:latin typeface="Calibri"/>
              </a:rPr>
              <a:t/>
            </a:r>
            <a:br>
              <a:rPr lang="en-US" sz="6600" dirty="0">
                <a:solidFill>
                  <a:srgbClr val="FF0000"/>
                </a:solidFill>
                <a:latin typeface="Calibri"/>
              </a:rPr>
            </a:br>
            <a:endParaRPr lang="en-US" sz="6600" dirty="0">
              <a:solidFill>
                <a:srgbClr val="FF0000"/>
              </a:solidFill>
              <a:latin typeface="Calibri"/>
            </a:endParaRPr>
          </a:p>
        </p:txBody>
      </p:sp>
      <p:sp>
        <p:nvSpPr>
          <p:cNvPr id="5" name="TextBox 4"/>
          <p:cNvSpPr txBox="1"/>
          <p:nvPr/>
        </p:nvSpPr>
        <p:spPr>
          <a:xfrm>
            <a:off x="487916" y="2026345"/>
            <a:ext cx="10865884" cy="4062651"/>
          </a:xfrm>
          <a:prstGeom prst="rect">
            <a:avLst/>
          </a:prstGeom>
          <a:noFill/>
        </p:spPr>
        <p:txBody>
          <a:bodyPr wrap="square" rtlCol="0">
            <a:spAutoFit/>
          </a:bodyPr>
          <a:lstStyle/>
          <a:p>
            <a:pPr marL="457200" indent="-457200">
              <a:spcAft>
                <a:spcPts val="1800"/>
              </a:spcAft>
              <a:buFont typeface="+mj-lt"/>
              <a:buAutoNum type="arabicPeriod"/>
            </a:pPr>
            <a:r>
              <a:rPr lang="en-US" sz="2400" dirty="0">
                <a:solidFill>
                  <a:prstClr val="black"/>
                </a:solidFill>
                <a:latin typeface="Calibri"/>
              </a:rPr>
              <a:t>Implementation of Approved Programs</a:t>
            </a:r>
          </a:p>
          <a:p>
            <a:pPr marL="457200" indent="-457200">
              <a:spcAft>
                <a:spcPts val="1800"/>
              </a:spcAft>
              <a:buFont typeface="+mj-lt"/>
              <a:buAutoNum type="arabicPeriod"/>
            </a:pPr>
            <a:r>
              <a:rPr lang="en-US" sz="2400" dirty="0">
                <a:solidFill>
                  <a:prstClr val="black"/>
                </a:solidFill>
                <a:latin typeface="Calibri"/>
              </a:rPr>
              <a:t>Summary of Post-Implementation Reports </a:t>
            </a:r>
          </a:p>
          <a:p>
            <a:pPr marL="457200" indent="-457200">
              <a:spcAft>
                <a:spcPts val="1800"/>
              </a:spcAft>
              <a:buFont typeface="+mj-lt"/>
              <a:buAutoNum type="arabicPeriod"/>
            </a:pPr>
            <a:r>
              <a:rPr lang="en-US" sz="2400" dirty="0">
                <a:solidFill>
                  <a:prstClr val="black"/>
                </a:solidFill>
                <a:latin typeface="Calibri"/>
              </a:rPr>
              <a:t>Implementation of New Short Certificate Programs (Less than 30 Semester Hours) </a:t>
            </a:r>
          </a:p>
          <a:p>
            <a:pPr marL="457200" indent="-457200">
              <a:spcAft>
                <a:spcPts val="1800"/>
              </a:spcAft>
              <a:buFont typeface="+mj-lt"/>
              <a:buAutoNum type="arabicPeriod"/>
            </a:pPr>
            <a:r>
              <a:rPr lang="en-US" sz="2400" dirty="0">
                <a:solidFill>
                  <a:prstClr val="black"/>
                </a:solidFill>
                <a:latin typeface="Calibri"/>
              </a:rPr>
              <a:t>Changes to the Academic Program Inventory</a:t>
            </a:r>
          </a:p>
          <a:p>
            <a:pPr marL="457200" indent="-457200">
              <a:spcAft>
                <a:spcPts val="1800"/>
              </a:spcAft>
              <a:buFont typeface="+mj-lt"/>
              <a:buAutoNum type="arabicPeriod"/>
            </a:pPr>
            <a:r>
              <a:rPr lang="en-US" sz="2400" dirty="0">
                <a:solidFill>
                  <a:prstClr val="black"/>
                </a:solidFill>
                <a:latin typeface="Calibri"/>
              </a:rPr>
              <a:t>Implementation of Non-Degree Programs at Senior Institutions</a:t>
            </a:r>
          </a:p>
          <a:p>
            <a:pPr marL="457200" indent="-457200">
              <a:spcAft>
                <a:spcPts val="1800"/>
              </a:spcAft>
              <a:buFont typeface="+mj-lt"/>
              <a:buAutoNum type="arabicPeriod"/>
            </a:pPr>
            <a:r>
              <a:rPr lang="en-US" sz="2400" dirty="0">
                <a:solidFill>
                  <a:prstClr val="black"/>
                </a:solidFill>
                <a:latin typeface="Calibri"/>
              </a:rPr>
              <a:t>Establishment of, Administrative Changes to, and Name Changes of Units</a:t>
            </a:r>
          </a:p>
          <a:p>
            <a:pPr marL="457200" indent="-457200">
              <a:spcAft>
                <a:spcPts val="1800"/>
              </a:spcAft>
              <a:buFont typeface="+mj-lt"/>
              <a:buAutoNum type="arabicPeriod"/>
            </a:pPr>
            <a:r>
              <a:rPr lang="en-US" sz="2400" dirty="0">
                <a:solidFill>
                  <a:prstClr val="black"/>
                </a:solidFill>
                <a:latin typeface="Calibri"/>
              </a:rPr>
              <a:t>Distribution of 2017-2018 Alabama Student Assistance Program (ASAP) Funds</a:t>
            </a:r>
          </a:p>
        </p:txBody>
      </p:sp>
      <p:sp>
        <p:nvSpPr>
          <p:cNvPr id="7" name="Rectangle 2"/>
          <p:cNvSpPr txBox="1">
            <a:spLocks noChangeArrowheads="1"/>
          </p:cNvSpPr>
          <p:nvPr/>
        </p:nvSpPr>
        <p:spPr>
          <a:xfrm>
            <a:off x="1170796" y="463578"/>
            <a:ext cx="9144000" cy="1143000"/>
          </a:xfrm>
          <a:prstGeom prst="rect">
            <a:avLst/>
          </a:prstGeom>
        </p:spPr>
        <p:txBody>
          <a:bodyPr vert="horz" anchor="b">
            <a:normAutofit fontScale="67500" lnSpcReduction="20000"/>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algn="ctr"/>
            <a:r>
              <a:rPr lang="en-US" dirty="0" smtClean="0"/>
              <a:t/>
            </a:r>
            <a:br>
              <a:rPr lang="en-US" dirty="0" smtClean="0"/>
            </a:br>
            <a:r>
              <a:rPr lang="en-US" b="1" dirty="0" smtClean="0"/>
              <a:t>ix.   information</a:t>
            </a:r>
            <a:r>
              <a:rPr lang="en-US" b="1" spc="300" dirty="0" smtClean="0"/>
              <a:t> </a:t>
            </a:r>
            <a:r>
              <a:rPr lang="en-US" b="1" dirty="0" smtClean="0"/>
              <a:t>ITEMS</a:t>
            </a:r>
            <a:r>
              <a:rPr lang="en-US" sz="4900" b="1" dirty="0" smtClean="0"/>
              <a:t/>
            </a:r>
            <a:br>
              <a:rPr lang="en-US" sz="4900" b="1" dirty="0" smtClean="0"/>
            </a:br>
            <a:r>
              <a:rPr lang="en-US" sz="3600" b="1" dirty="0" smtClean="0">
                <a:solidFill>
                  <a:srgbClr val="00B0F0"/>
                </a:solidFill>
              </a:rPr>
              <a:t> </a:t>
            </a:r>
            <a:endParaRPr lang="en-US" sz="3600" dirty="0"/>
          </a:p>
        </p:txBody>
      </p:sp>
    </p:spTree>
    <p:extLst>
      <p:ext uri="{BB962C8B-B14F-4D97-AF65-F5344CB8AC3E}">
        <p14:creationId xmlns:p14="http://schemas.microsoft.com/office/powerpoint/2010/main" val="2385545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498600" y="1783419"/>
            <a:ext cx="9144000" cy="1143000"/>
          </a:xfrm>
          <a:prstGeom prst="rect">
            <a:avLst/>
          </a:prstGeom>
        </p:spPr>
        <p:txBody>
          <a:bodyPr vert="horz" anchor="b">
            <a:normAutofit fontScale="67500" lnSpcReduction="20000"/>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all" spc="0" normalizeH="0" baseline="0" noProof="0" dirty="0" smtClean="0">
                <a:ln>
                  <a:noFill/>
                </a:ln>
                <a:solidFill>
                  <a:srgbClr val="4F271C"/>
                </a:solidFill>
                <a:effectLst/>
                <a:uLnTx/>
                <a:uFillTx/>
                <a:latin typeface="Tw Cen MT"/>
                <a:ea typeface="+mj-ea"/>
                <a:cs typeface="+mj-cs"/>
              </a:rPr>
              <a:t/>
            </a:r>
            <a:br>
              <a:rPr kumimoji="0" lang="en-US" sz="4400" b="0" i="0" u="none" strike="noStrike" kern="1200" cap="all" spc="0" normalizeH="0" baseline="0" noProof="0" dirty="0" smtClean="0">
                <a:ln>
                  <a:noFill/>
                </a:ln>
                <a:solidFill>
                  <a:srgbClr val="4F271C"/>
                </a:solidFill>
                <a:effectLst/>
                <a:uLnTx/>
                <a:uFillTx/>
                <a:latin typeface="Tw Cen MT"/>
                <a:ea typeface="+mj-ea"/>
                <a:cs typeface="+mj-cs"/>
              </a:rPr>
            </a:br>
            <a:r>
              <a:rPr kumimoji="0" lang="en-US" sz="4400" b="0" i="0" u="none" strike="noStrike" kern="1200" cap="all" spc="0" normalizeH="0" baseline="0" noProof="0" dirty="0" smtClean="0">
                <a:ln>
                  <a:noFill/>
                </a:ln>
                <a:solidFill>
                  <a:srgbClr val="4F271C"/>
                </a:solidFill>
                <a:effectLst/>
                <a:uLnTx/>
                <a:uFillTx/>
                <a:latin typeface="Tw Cen MT"/>
                <a:ea typeface="+mj-ea"/>
                <a:cs typeface="+mj-cs"/>
              </a:rPr>
              <a:t>X</a:t>
            </a:r>
            <a:r>
              <a:rPr kumimoji="0" lang="en-US" sz="4400" b="1" i="0" u="none" strike="noStrike" kern="1200" cap="all" spc="0" normalizeH="0" baseline="0" noProof="0" dirty="0" smtClean="0">
                <a:ln>
                  <a:noFill/>
                </a:ln>
                <a:solidFill>
                  <a:srgbClr val="4F271C"/>
                </a:solidFill>
                <a:effectLst/>
                <a:uLnTx/>
                <a:uFillTx/>
                <a:latin typeface="Tw Cen MT"/>
                <a:ea typeface="+mj-ea"/>
                <a:cs typeface="+mj-cs"/>
              </a:rPr>
              <a:t>.   adjournment</a:t>
            </a:r>
            <a:r>
              <a:rPr kumimoji="0" lang="en-US" sz="4900" b="1" i="0" u="none" strike="noStrike" kern="1200" cap="all" spc="0" normalizeH="0" baseline="0" noProof="0" dirty="0" smtClean="0">
                <a:ln>
                  <a:noFill/>
                </a:ln>
                <a:solidFill>
                  <a:srgbClr val="4F271C"/>
                </a:solidFill>
                <a:effectLst/>
                <a:uLnTx/>
                <a:uFillTx/>
                <a:latin typeface="Tw Cen MT"/>
                <a:ea typeface="+mj-ea"/>
                <a:cs typeface="+mj-cs"/>
              </a:rPr>
              <a:t/>
            </a:r>
            <a:br>
              <a:rPr kumimoji="0" lang="en-US" sz="4900" b="1" i="0" u="none" strike="noStrike" kern="1200" cap="all" spc="0" normalizeH="0" baseline="0" noProof="0" dirty="0" smtClean="0">
                <a:ln>
                  <a:noFill/>
                </a:ln>
                <a:solidFill>
                  <a:srgbClr val="4F271C"/>
                </a:solidFill>
                <a:effectLst/>
                <a:uLnTx/>
                <a:uFillTx/>
                <a:latin typeface="Tw Cen MT"/>
                <a:ea typeface="+mj-ea"/>
                <a:cs typeface="+mj-cs"/>
              </a:rPr>
            </a:br>
            <a:r>
              <a:rPr kumimoji="0" lang="en-US" sz="3600" b="1" i="0" u="none" strike="noStrike" kern="1200" cap="all" spc="0" normalizeH="0" baseline="0" noProof="0" dirty="0" smtClean="0">
                <a:ln>
                  <a:noFill/>
                </a:ln>
                <a:solidFill>
                  <a:srgbClr val="00B0F0"/>
                </a:solidFill>
                <a:effectLst/>
                <a:uLnTx/>
                <a:uFillTx/>
                <a:latin typeface="Tw Cen MT"/>
                <a:ea typeface="+mj-ea"/>
                <a:cs typeface="+mj-cs"/>
              </a:rPr>
              <a:t> </a:t>
            </a:r>
            <a:endParaRPr kumimoji="0" lang="en-US" sz="3600" b="0" i="0" u="none" strike="noStrike" kern="1200" cap="all" spc="0" normalizeH="0" baseline="0" noProof="0" dirty="0">
              <a:ln>
                <a:noFill/>
              </a:ln>
              <a:solidFill>
                <a:srgbClr val="4F271C"/>
              </a:solidFill>
              <a:effectLst/>
              <a:uLnTx/>
              <a:uFillTx/>
              <a:latin typeface="Tw Cen MT"/>
              <a:ea typeface="+mj-ea"/>
              <a:cs typeface="+mj-cs"/>
            </a:endParaRPr>
          </a:p>
        </p:txBody>
      </p:sp>
      <p:sp>
        <p:nvSpPr>
          <p:cNvPr id="2" name="TextBox 1"/>
          <p:cNvSpPr txBox="1"/>
          <p:nvPr/>
        </p:nvSpPr>
        <p:spPr>
          <a:xfrm>
            <a:off x="3760470" y="6092190"/>
            <a:ext cx="8115300" cy="523220"/>
          </a:xfrm>
          <a:prstGeom prst="rect">
            <a:avLst/>
          </a:prstGeom>
          <a:noFill/>
        </p:spPr>
        <p:txBody>
          <a:bodyPr wrap="square" rtlCol="0">
            <a:spAutoFit/>
          </a:bodyPr>
          <a:lstStyle/>
          <a:p>
            <a:r>
              <a:rPr lang="en-US" sz="2800" dirty="0" smtClean="0"/>
              <a:t>The next meeting will be held on December 8, 2017</a:t>
            </a:r>
            <a:endParaRPr lang="en-US" sz="2800" dirty="0"/>
          </a:p>
        </p:txBody>
      </p:sp>
    </p:spTree>
    <p:extLst>
      <p:ext uri="{BB962C8B-B14F-4D97-AF65-F5344CB8AC3E}">
        <p14:creationId xmlns:p14="http://schemas.microsoft.com/office/powerpoint/2010/main" val="1259301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95600"/>
            <a:ext cx="8958618" cy="1143000"/>
          </a:xfrm>
        </p:spPr>
        <p:txBody>
          <a:bodyPr>
            <a:noAutofit/>
          </a:bodyPr>
          <a:lstStyle/>
          <a:p>
            <a:pPr algn="l"/>
            <a:r>
              <a:rPr lang="en-US" sz="3200" dirty="0"/>
              <a:t/>
            </a:r>
            <a:br>
              <a:rPr lang="en-US" sz="3200" dirty="0"/>
            </a:br>
            <a:r>
              <a:rPr lang="en-US" sz="3200" dirty="0"/>
              <a:t> </a:t>
            </a:r>
            <a:br>
              <a:rPr lang="en-US" sz="3200" dirty="0"/>
            </a:br>
            <a:endParaRPr lang="en-US" sz="3200" b="1" dirty="0"/>
          </a:p>
        </p:txBody>
      </p:sp>
      <p:sp>
        <p:nvSpPr>
          <p:cNvPr id="3" name="Slide Number Placeholder 2"/>
          <p:cNvSpPr>
            <a:spLocks noGrp="1"/>
          </p:cNvSpPr>
          <p:nvPr>
            <p:ph type="sldNum" sz="quarter" idx="12"/>
          </p:nvPr>
        </p:nvSpPr>
        <p:spPr/>
        <p:txBody>
          <a:bodyPr/>
          <a:lstStyle/>
          <a:p>
            <a:fld id="{15C3AF50-45D8-4144-B114-A385979F8C17}" type="slidenum">
              <a:rPr lang="en-US" smtClean="0"/>
              <a:t>7</a:t>
            </a:fld>
            <a:endParaRPr lang="en-US" dirty="0"/>
          </a:p>
        </p:txBody>
      </p:sp>
      <p:sp>
        <p:nvSpPr>
          <p:cNvPr id="5" name="Title 1"/>
          <p:cNvSpPr txBox="1">
            <a:spLocks/>
          </p:cNvSpPr>
          <p:nvPr/>
        </p:nvSpPr>
        <p:spPr>
          <a:xfrm>
            <a:off x="730250" y="175260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VI.   EXECUTIVE</a:t>
            </a:r>
            <a:r>
              <a:rPr lang="en-US" sz="4000" b="1" spc="300" dirty="0"/>
              <a:t> D</a:t>
            </a:r>
            <a:r>
              <a:rPr lang="en-US" sz="4000" b="1" dirty="0"/>
              <a:t>IRECTOR’S</a:t>
            </a:r>
            <a:r>
              <a:rPr lang="en-US" sz="4000" b="1" spc="300" dirty="0"/>
              <a:t>                     </a:t>
            </a:r>
            <a:r>
              <a:rPr lang="en-US" sz="4000" b="1" dirty="0"/>
              <a:t>REPORT</a:t>
            </a:r>
          </a:p>
        </p:txBody>
      </p:sp>
      <p:pic>
        <p:nvPicPr>
          <p:cNvPr id="7" name="Picture 6" descr="report%20clipart"/>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895600"/>
            <a:ext cx="2857500" cy="2857500"/>
          </a:xfrm>
          <a:prstGeom prst="rect">
            <a:avLst/>
          </a:prstGeom>
          <a:noFill/>
          <a:ln>
            <a:noFill/>
          </a:ln>
        </p:spPr>
      </p:pic>
    </p:spTree>
    <p:extLst>
      <p:ext uri="{BB962C8B-B14F-4D97-AF65-F5344CB8AC3E}">
        <p14:creationId xmlns:p14="http://schemas.microsoft.com/office/powerpoint/2010/main" val="1671632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42935" r="54506"/>
          <a:stretch/>
        </p:blipFill>
        <p:spPr>
          <a:xfrm>
            <a:off x="390579" y="0"/>
            <a:ext cx="5013628" cy="1473003"/>
          </a:xfrm>
          <a:prstGeom prst="rect">
            <a:avLst/>
          </a:prstGeom>
        </p:spPr>
      </p:pic>
      <p:pic>
        <p:nvPicPr>
          <p:cNvPr id="1026"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623" y="463817"/>
            <a:ext cx="4517044" cy="8126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710148" y="1473003"/>
            <a:ext cx="3685136" cy="1623408"/>
          </a:xfrm>
          <a:prstGeom prst="rect">
            <a:avLst/>
          </a:prstGeom>
        </p:spPr>
      </p:pic>
      <p:pic>
        <p:nvPicPr>
          <p:cNvPr id="6" name="Picture 5"/>
          <p:cNvPicPr>
            <a:picLocks noChangeAspect="1"/>
          </p:cNvPicPr>
          <p:nvPr/>
        </p:nvPicPr>
        <p:blipFill>
          <a:blip r:embed="rId5"/>
          <a:stretch>
            <a:fillRect/>
          </a:stretch>
        </p:blipFill>
        <p:spPr>
          <a:xfrm>
            <a:off x="843658" y="1473002"/>
            <a:ext cx="4394790" cy="2089453"/>
          </a:xfrm>
          <a:prstGeom prst="rect">
            <a:avLst/>
          </a:prstGeom>
        </p:spPr>
      </p:pic>
    </p:spTree>
    <p:extLst>
      <p:ext uri="{BB962C8B-B14F-4D97-AF65-F5344CB8AC3E}">
        <p14:creationId xmlns:p14="http://schemas.microsoft.com/office/powerpoint/2010/main" val="1040154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407" y="1733365"/>
            <a:ext cx="11731168" cy="4351338"/>
          </a:xfrm>
        </p:spPr>
        <p:txBody>
          <a:bodyPr>
            <a:noAutofit/>
          </a:bodyPr>
          <a:lstStyle/>
          <a:p>
            <a:pPr marL="0" indent="0">
              <a:buNone/>
            </a:pPr>
            <a:r>
              <a:rPr lang="en-US" sz="2400" dirty="0"/>
              <a:t>1. </a:t>
            </a:r>
            <a:r>
              <a:rPr lang="en-US" sz="2400" b="1" dirty="0" smtClean="0"/>
              <a:t>Softening State Budgets</a:t>
            </a:r>
            <a:r>
              <a:rPr lang="en-US" sz="2400" dirty="0" smtClean="0"/>
              <a:t>. Immediate </a:t>
            </a:r>
            <a:r>
              <a:rPr lang="en-US" sz="2400" dirty="0"/>
              <a:t>challenge for many </a:t>
            </a:r>
            <a:r>
              <a:rPr lang="en-US" sz="2400" dirty="0" smtClean="0"/>
              <a:t>states will </a:t>
            </a:r>
            <a:r>
              <a:rPr lang="en-US" sz="2400" dirty="0"/>
              <a:t>be to craft state budgets amid sluggish tax </a:t>
            </a:r>
            <a:r>
              <a:rPr lang="en-US" sz="2400" dirty="0" smtClean="0"/>
              <a:t>receipts, deficit projections and limited comfort in what future federal funding priorities will be.  </a:t>
            </a:r>
          </a:p>
          <a:p>
            <a:endParaRPr lang="en-US" sz="2400" dirty="0"/>
          </a:p>
          <a:p>
            <a:pPr marL="0" indent="0">
              <a:buNone/>
            </a:pPr>
            <a:r>
              <a:rPr lang="en-US" sz="2400" dirty="0"/>
              <a:t>2. </a:t>
            </a:r>
            <a:r>
              <a:rPr lang="en-US" sz="2400" b="1" dirty="0" smtClean="0"/>
              <a:t>Affordability</a:t>
            </a:r>
            <a:r>
              <a:rPr lang="en-US" sz="2400" dirty="0" smtClean="0"/>
              <a:t>. </a:t>
            </a:r>
            <a:r>
              <a:rPr lang="en-US" sz="2400" dirty="0"/>
              <a:t>Due to growing concerns about affordability and student debt, </a:t>
            </a:r>
            <a:r>
              <a:rPr lang="en-US" sz="2400" dirty="0" smtClean="0"/>
              <a:t>state </a:t>
            </a:r>
            <a:r>
              <a:rPr lang="en-US" sz="2400" dirty="0"/>
              <a:t>lawmakers </a:t>
            </a:r>
            <a:r>
              <a:rPr lang="en-US" sz="2400" dirty="0" smtClean="0"/>
              <a:t>have </a:t>
            </a:r>
            <a:r>
              <a:rPr lang="en-US" sz="2400" dirty="0"/>
              <a:t>tied higher education funding increases to </a:t>
            </a:r>
            <a:r>
              <a:rPr lang="en-US" sz="2400" dirty="0" smtClean="0"/>
              <a:t>tuition freeze. The </a:t>
            </a:r>
            <a:r>
              <a:rPr lang="en-US" sz="2400" dirty="0"/>
              <a:t>free tuition </a:t>
            </a:r>
            <a:r>
              <a:rPr lang="en-US" sz="2400" dirty="0" smtClean="0"/>
              <a:t>movement has also sparked legislative interest.  Four states now fund community college tuition, but differ in approach. </a:t>
            </a:r>
          </a:p>
          <a:p>
            <a:pPr marL="0" indent="0">
              <a:buNone/>
            </a:pPr>
            <a:endParaRPr lang="en-US" sz="2400" dirty="0" smtClean="0"/>
          </a:p>
          <a:p>
            <a:pPr marL="0" indent="0">
              <a:buNone/>
            </a:pPr>
            <a:r>
              <a:rPr lang="en-US" sz="2400" dirty="0"/>
              <a:t>3. </a:t>
            </a:r>
            <a:r>
              <a:rPr lang="en-US" sz="2400" b="1" dirty="0"/>
              <a:t>Economic and Workforce </a:t>
            </a:r>
            <a:r>
              <a:rPr lang="en-US" sz="2400" b="1" dirty="0" smtClean="0"/>
              <a:t>Development. </a:t>
            </a:r>
            <a:r>
              <a:rPr lang="en-US" sz="2400" dirty="0" smtClean="0"/>
              <a:t>The </a:t>
            </a:r>
            <a:r>
              <a:rPr lang="en-US" sz="2400" dirty="0"/>
              <a:t>2016 election sent a clear message regarding economic distress and demand for more </a:t>
            </a:r>
            <a:r>
              <a:rPr lang="en-US" sz="2400" dirty="0" smtClean="0"/>
              <a:t>high-paying </a:t>
            </a:r>
            <a:r>
              <a:rPr lang="en-US" sz="2400" dirty="0"/>
              <a:t>jobs. </a:t>
            </a:r>
            <a:r>
              <a:rPr lang="en-US" sz="2400" dirty="0" smtClean="0"/>
              <a:t>The economic </a:t>
            </a:r>
            <a:r>
              <a:rPr lang="en-US" sz="2400" dirty="0"/>
              <a:t>environment remains marked by a starker divide between those with and without education and training beyond high school. </a:t>
            </a:r>
          </a:p>
        </p:txBody>
      </p:sp>
      <p:grpSp>
        <p:nvGrpSpPr>
          <p:cNvPr id="7" name="Group 6"/>
          <p:cNvGrpSpPr/>
          <p:nvPr/>
        </p:nvGrpSpPr>
        <p:grpSpPr>
          <a:xfrm>
            <a:off x="390579" y="0"/>
            <a:ext cx="8337036" cy="1473003"/>
            <a:chOff x="390579" y="0"/>
            <a:chExt cx="8337036" cy="1473003"/>
          </a:xfrm>
        </p:grpSpPr>
        <p:pic>
          <p:nvPicPr>
            <p:cNvPr id="5" name="Picture 4"/>
            <p:cNvPicPr>
              <a:picLocks noChangeAspect="1"/>
            </p:cNvPicPr>
            <p:nvPr/>
          </p:nvPicPr>
          <p:blipFill rotWithShape="1">
            <a:blip r:embed="rId2"/>
            <a:srcRect t="42935" r="54506"/>
            <a:stretch/>
          </p:blipFill>
          <p:spPr>
            <a:xfrm>
              <a:off x="390579" y="0"/>
              <a:ext cx="5013628" cy="1473003"/>
            </a:xfrm>
            <a:prstGeom prst="rect">
              <a:avLst/>
            </a:prstGeom>
          </p:spPr>
        </p:pic>
        <p:pic>
          <p:nvPicPr>
            <p:cNvPr id="6" name="Picture 5"/>
            <p:cNvPicPr>
              <a:picLocks noChangeAspect="1"/>
            </p:cNvPicPr>
            <p:nvPr/>
          </p:nvPicPr>
          <p:blipFill>
            <a:blip r:embed="rId3"/>
            <a:stretch>
              <a:fillRect/>
            </a:stretch>
          </p:blipFill>
          <p:spPr>
            <a:xfrm>
              <a:off x="5715855" y="41096"/>
              <a:ext cx="3011760" cy="1431907"/>
            </a:xfrm>
            <a:prstGeom prst="rect">
              <a:avLst/>
            </a:prstGeom>
          </p:spPr>
        </p:pic>
      </p:grpSp>
    </p:spTree>
    <p:extLst>
      <p:ext uri="{BB962C8B-B14F-4D97-AF65-F5344CB8AC3E}">
        <p14:creationId xmlns:p14="http://schemas.microsoft.com/office/powerpoint/2010/main" val="1234090599"/>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Melancholy abstract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lancholy abstract design slides.potx" id="{0C631111-0761-4095-80FF-907E1270642A}" vid="{4C722CC6-EA24-4B9B-A48E-3EC5DC6964FB}"/>
    </a:ext>
  </a:extLst>
</a:theme>
</file>

<file path=ppt/theme/theme2.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3.xml><?xml version="1.0" encoding="utf-8"?>
<a:theme xmlns:a="http://schemas.openxmlformats.org/drawingml/2006/main" name="Student presentation">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HEF">
    <a:dk1>
      <a:srgbClr val="58595B"/>
    </a:dk1>
    <a:lt1>
      <a:sysClr val="window" lastClr="FFFFFF"/>
    </a:lt1>
    <a:dk2>
      <a:srgbClr val="1F497D"/>
    </a:dk2>
    <a:lt2>
      <a:srgbClr val="A7A9AC"/>
    </a:lt2>
    <a:accent1>
      <a:srgbClr val="008982"/>
    </a:accent1>
    <a:accent2>
      <a:srgbClr val="EF4136"/>
    </a:accent2>
    <a:accent3>
      <a:srgbClr val="CAE9F6"/>
    </a:accent3>
    <a:accent4>
      <a:srgbClr val="00B8E3"/>
    </a:accent4>
    <a:accent5>
      <a:srgbClr val="EEF8FB"/>
    </a:accent5>
    <a:accent6>
      <a:srgbClr val="95D5EF"/>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Melancholy abstract design slides</Template>
  <TotalTime>1895</TotalTime>
  <Words>4265</Words>
  <Application>Microsoft Office PowerPoint</Application>
  <PresentationFormat>Widescreen</PresentationFormat>
  <Paragraphs>502</Paragraphs>
  <Slides>67</Slides>
  <Notes>7</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67</vt:i4>
      </vt:variant>
    </vt:vector>
  </HeadingPairs>
  <TitlesOfParts>
    <vt:vector size="83" baseType="lpstr">
      <vt:lpstr>Arial</vt:lpstr>
      <vt:lpstr>Book Antiqua</vt:lpstr>
      <vt:lpstr>Britannic Bold</vt:lpstr>
      <vt:lpstr>Calibri</vt:lpstr>
      <vt:lpstr>Century</vt:lpstr>
      <vt:lpstr>Century Gothic</vt:lpstr>
      <vt:lpstr>Century Schoolbook</vt:lpstr>
      <vt:lpstr>Times New Roman</vt:lpstr>
      <vt:lpstr>Tw Cen MT</vt:lpstr>
      <vt:lpstr>Wingdings</vt:lpstr>
      <vt:lpstr>Wingdings 2</vt:lpstr>
      <vt:lpstr>Melancholy abstract design template</vt:lpstr>
      <vt:lpstr>View</vt:lpstr>
      <vt:lpstr>Student presentation</vt:lpstr>
      <vt:lpstr>1_Office Theme</vt:lpstr>
      <vt:lpstr>Worksheet</vt:lpstr>
      <vt:lpstr>Alabama Commission on Higher Education  </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Business Model</vt:lpstr>
      <vt:lpstr>The Business Model</vt:lpstr>
      <vt:lpstr>PowerPoint Presentation</vt:lpstr>
      <vt:lpstr>The Partnership Imperative</vt:lpstr>
      <vt:lpstr>PowerPoint Presentation</vt:lpstr>
      <vt:lpstr>Student Success and Completion</vt:lpstr>
      <vt:lpstr>PowerPoint Presentation</vt:lpstr>
      <vt:lpstr>Diversity and Inclusivity</vt:lpstr>
      <vt:lpstr>PowerPoint Presentation</vt:lpstr>
      <vt:lpstr>Campus Safety</vt:lpstr>
      <vt:lpstr>Campus Safety</vt:lpstr>
      <vt:lpstr>In Summary</vt:lpstr>
      <vt:lpstr>PowerPoint Presentation</vt:lpstr>
      <vt:lpstr> A.  Status Report:  Appeals Committee Decision:   Fortis College Branch Campuses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  Approval of 2018 Meeting Schedule</vt:lpstr>
      <vt:lpstr>PowerPoint Presentation</vt:lpstr>
      <vt:lpstr>PowerPoint Presentation</vt:lpstr>
      <vt:lpstr>PowerPoint Presentation</vt:lpstr>
      <vt:lpstr> E.  Forever Wild Appointment of Board Member</vt:lpstr>
      <vt:lpstr>F.  Policy Change Regarding Reasonable Extensions/Alterations of Existing Programs </vt:lpstr>
      <vt:lpstr>PowerPoint Presentation</vt:lpstr>
      <vt:lpstr>PowerPoint Presentation</vt:lpstr>
      <vt:lpstr>PowerPoint Presentation</vt:lpstr>
      <vt:lpstr> Southern Union Community College</vt:lpstr>
      <vt:lpstr>PowerPoint Presentation</vt:lpstr>
      <vt:lpstr>Auburn University</vt:lpstr>
      <vt:lpstr>Auburn University 2. Auburn University and Auburn University at                                                        Montgomery Dissolution of the Joint Master                                       of Science in Nursing [MSN] in Nursing (CIP 51.3801)</vt:lpstr>
      <vt:lpstr>PowerPoint Presentation</vt:lpstr>
      <vt:lpstr>PowerPoint Presentation</vt:lpstr>
      <vt:lpstr>University of Alabama </vt:lpstr>
      <vt:lpstr>University of Alabama at Birmingham</vt:lpstr>
      <vt:lpstr>University of Montevallo 1.  Bachelor of Science in Computer Informatics      (CIP 11.0104)</vt:lpstr>
      <vt:lpstr>PowerPoint Presentation</vt:lpstr>
      <vt:lpstr>PowerPoint Presentation</vt:lpstr>
      <vt:lpstr>University of West Alabama</vt:lpstr>
      <vt:lpstr>PowerPoint Presentation</vt:lpstr>
      <vt:lpstr>Proposed Extensions/Alterations of Existing Programs of Instruction</vt:lpstr>
      <vt:lpstr> Proposed Extensions and Alterations to Existing Programs of Instruction (Cont.) </vt:lpstr>
      <vt:lpstr> Proposed Extensions and Alterations to Existing Programs of Instruction (Cont.) </vt:lpstr>
      <vt:lpstr>I.  Public Drawing to Determine the Order of Payment of Alabama Student Grant Program (ASGP) Funds for 2017-2018 Academic Year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Nettles, Deborah</dc:creator>
  <cp:lastModifiedBy>Purcell, Jim</cp:lastModifiedBy>
  <cp:revision>92</cp:revision>
  <dcterms:created xsi:type="dcterms:W3CDTF">2017-08-23T13:30:03Z</dcterms:created>
  <dcterms:modified xsi:type="dcterms:W3CDTF">2017-09-26T19:47:16Z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