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drawings/drawing4.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744" r:id="rId2"/>
    <p:sldMasterId id="2147483768" r:id="rId3"/>
    <p:sldMasterId id="2147483781" r:id="rId4"/>
    <p:sldMasterId id="2147483794" r:id="rId5"/>
  </p:sldMasterIdLst>
  <p:notesMasterIdLst>
    <p:notesMasterId r:id="rId138"/>
  </p:notesMasterIdLst>
  <p:sldIdLst>
    <p:sldId id="277" r:id="rId6"/>
    <p:sldId id="262" r:id="rId7"/>
    <p:sldId id="263" r:id="rId8"/>
    <p:sldId id="264" r:id="rId9"/>
    <p:sldId id="265" r:id="rId10"/>
    <p:sldId id="266" r:id="rId11"/>
    <p:sldId id="267" r:id="rId12"/>
    <p:sldId id="358" r:id="rId13"/>
    <p:sldId id="359" r:id="rId14"/>
    <p:sldId id="360" r:id="rId15"/>
    <p:sldId id="365" r:id="rId16"/>
    <p:sldId id="366" r:id="rId17"/>
    <p:sldId id="382" r:id="rId18"/>
    <p:sldId id="653" r:id="rId19"/>
    <p:sldId id="654" r:id="rId20"/>
    <p:sldId id="637" r:id="rId21"/>
    <p:sldId id="638" r:id="rId22"/>
    <p:sldId id="639" r:id="rId23"/>
    <p:sldId id="640" r:id="rId24"/>
    <p:sldId id="641" r:id="rId25"/>
    <p:sldId id="643" r:id="rId26"/>
    <p:sldId id="644" r:id="rId27"/>
    <p:sldId id="645" r:id="rId28"/>
    <p:sldId id="646" r:id="rId29"/>
    <p:sldId id="647" r:id="rId30"/>
    <p:sldId id="649" r:id="rId31"/>
    <p:sldId id="648" r:id="rId32"/>
    <p:sldId id="650" r:id="rId33"/>
    <p:sldId id="651" r:id="rId34"/>
    <p:sldId id="652" r:id="rId35"/>
    <p:sldId id="500" r:id="rId36"/>
    <p:sldId id="597" r:id="rId37"/>
    <p:sldId id="598" r:id="rId38"/>
    <p:sldId id="599" r:id="rId39"/>
    <p:sldId id="600" r:id="rId40"/>
    <p:sldId id="601" r:id="rId41"/>
    <p:sldId id="602" r:id="rId42"/>
    <p:sldId id="603" r:id="rId43"/>
    <p:sldId id="604" r:id="rId44"/>
    <p:sldId id="605" r:id="rId45"/>
    <p:sldId id="606" r:id="rId46"/>
    <p:sldId id="624" r:id="rId47"/>
    <p:sldId id="279" r:id="rId48"/>
    <p:sldId id="355" r:id="rId49"/>
    <p:sldId id="501" r:id="rId50"/>
    <p:sldId id="502" r:id="rId51"/>
    <p:sldId id="504" r:id="rId52"/>
    <p:sldId id="505" r:id="rId53"/>
    <p:sldId id="506" r:id="rId54"/>
    <p:sldId id="509" r:id="rId55"/>
    <p:sldId id="510" r:id="rId56"/>
    <p:sldId id="511" r:id="rId57"/>
    <p:sldId id="512" r:id="rId58"/>
    <p:sldId id="513" r:id="rId59"/>
    <p:sldId id="514" r:id="rId60"/>
    <p:sldId id="515" r:id="rId61"/>
    <p:sldId id="516" r:id="rId62"/>
    <p:sldId id="570" r:id="rId63"/>
    <p:sldId id="655" r:id="rId64"/>
    <p:sldId id="656" r:id="rId65"/>
    <p:sldId id="657" r:id="rId66"/>
    <p:sldId id="658" r:id="rId67"/>
    <p:sldId id="659" r:id="rId68"/>
    <p:sldId id="660" r:id="rId69"/>
    <p:sldId id="661" r:id="rId70"/>
    <p:sldId id="662" r:id="rId71"/>
    <p:sldId id="663" r:id="rId72"/>
    <p:sldId id="664" r:id="rId73"/>
    <p:sldId id="356" r:id="rId74"/>
    <p:sldId id="582" r:id="rId75"/>
    <p:sldId id="583" r:id="rId76"/>
    <p:sldId id="584" r:id="rId77"/>
    <p:sldId id="585" r:id="rId78"/>
    <p:sldId id="586" r:id="rId79"/>
    <p:sldId id="587" r:id="rId80"/>
    <p:sldId id="571" r:id="rId81"/>
    <p:sldId id="517" r:id="rId82"/>
    <p:sldId id="518" r:id="rId83"/>
    <p:sldId id="519" r:id="rId84"/>
    <p:sldId id="520" r:id="rId85"/>
    <p:sldId id="521" r:id="rId86"/>
    <p:sldId id="522" r:id="rId87"/>
    <p:sldId id="523" r:id="rId88"/>
    <p:sldId id="524" r:id="rId89"/>
    <p:sldId id="525" r:id="rId90"/>
    <p:sldId id="526" r:id="rId91"/>
    <p:sldId id="527" r:id="rId92"/>
    <p:sldId id="534" r:id="rId93"/>
    <p:sldId id="588" r:id="rId94"/>
    <p:sldId id="589" r:id="rId95"/>
    <p:sldId id="590" r:id="rId96"/>
    <p:sldId id="591" r:id="rId97"/>
    <p:sldId id="592" r:id="rId98"/>
    <p:sldId id="593" r:id="rId99"/>
    <p:sldId id="594" r:id="rId100"/>
    <p:sldId id="595" r:id="rId101"/>
    <p:sldId id="665" r:id="rId102"/>
    <p:sldId id="666" r:id="rId103"/>
    <p:sldId id="667" r:id="rId104"/>
    <p:sldId id="668" r:id="rId105"/>
    <p:sldId id="669" r:id="rId106"/>
    <p:sldId id="670" r:id="rId107"/>
    <p:sldId id="671" r:id="rId108"/>
    <p:sldId id="305" r:id="rId109"/>
    <p:sldId id="596" r:id="rId110"/>
    <p:sldId id="535" r:id="rId111"/>
    <p:sldId id="536" r:id="rId112"/>
    <p:sldId id="537" r:id="rId113"/>
    <p:sldId id="538" r:id="rId114"/>
    <p:sldId id="539" r:id="rId115"/>
    <p:sldId id="540" r:id="rId116"/>
    <p:sldId id="541" r:id="rId117"/>
    <p:sldId id="542" r:id="rId118"/>
    <p:sldId id="543" r:id="rId119"/>
    <p:sldId id="544" r:id="rId120"/>
    <p:sldId id="545" r:id="rId121"/>
    <p:sldId id="546" r:id="rId122"/>
    <p:sldId id="547" r:id="rId123"/>
    <p:sldId id="548" r:id="rId124"/>
    <p:sldId id="549" r:id="rId125"/>
    <p:sldId id="284" r:id="rId126"/>
    <p:sldId id="551" r:id="rId127"/>
    <p:sldId id="552" r:id="rId128"/>
    <p:sldId id="553" r:id="rId129"/>
    <p:sldId id="554" r:id="rId130"/>
    <p:sldId id="555" r:id="rId131"/>
    <p:sldId id="556" r:id="rId132"/>
    <p:sldId id="557" r:id="rId133"/>
    <p:sldId id="306" r:id="rId134"/>
    <p:sldId id="558" r:id="rId135"/>
    <p:sldId id="317" r:id="rId136"/>
    <p:sldId id="307"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94660"/>
  </p:normalViewPr>
  <p:slideViewPr>
    <p:cSldViewPr snapToGrid="0" showGuides="1">
      <p:cViewPr varScale="1">
        <p:scale>
          <a:sx n="85" d="100"/>
          <a:sy n="85" d="100"/>
        </p:scale>
        <p:origin x="72" y="163"/>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50" b="1" i="0" u="none" strike="noStrike" baseline="0">
                <a:solidFill>
                  <a:srgbClr val="0070C0"/>
                </a:solidFill>
                <a:latin typeface="Arial"/>
                <a:ea typeface="Arial"/>
                <a:cs typeface="Arial"/>
              </a:defRPr>
            </a:pPr>
            <a:r>
              <a:rPr lang="en-US" sz="2000" baseline="0">
                <a:solidFill>
                  <a:srgbClr val="0070C0"/>
                </a:solidFill>
              </a:rPr>
              <a:t>Immediate Capital Requirements Projects by Category - FY 2018-2019</a:t>
            </a:r>
          </a:p>
        </c:rich>
      </c:tx>
      <c:layout>
        <c:manualLayout>
          <c:xMode val="edge"/>
          <c:yMode val="edge"/>
          <c:x val="0.10974225161690832"/>
          <c:y val="7.1518691416020146E-4"/>
        </c:manualLayout>
      </c:layout>
      <c:overlay val="0"/>
      <c:spPr>
        <a:noFill/>
        <a:ln w="25400">
          <a:noFill/>
        </a:ln>
      </c:spPr>
    </c:title>
    <c:autoTitleDeleted val="0"/>
    <c:view3D>
      <c:rotX val="15"/>
      <c:hPercent val="54"/>
      <c:rotY val="20"/>
      <c:depthPercent val="100"/>
      <c:rAngAx val="1"/>
    </c:view3D>
    <c:floor>
      <c:thickness val="0"/>
      <c:spPr>
        <a:solidFill>
          <a:srgbClr val="FFFFFF"/>
        </a:solidFill>
        <a:ln w="3175">
          <a:solidFill>
            <a:srgbClr val="000000"/>
          </a:solidFill>
          <a:prstDash val="solid"/>
        </a:ln>
      </c:spPr>
    </c:floor>
    <c:sideWall>
      <c:thickness val="0"/>
      <c:spPr>
        <a:solidFill>
          <a:srgbClr val="FFFFFF"/>
        </a:solidFill>
        <a:ln w="12700">
          <a:solidFill>
            <a:srgbClr val="808080"/>
          </a:solidFill>
          <a:prstDash val="solid"/>
        </a:ln>
      </c:spPr>
    </c:sideWall>
    <c:backWall>
      <c:thickness val="0"/>
      <c:spPr>
        <a:solidFill>
          <a:srgbClr val="FFFFFF"/>
        </a:solidFill>
        <a:ln w="12700">
          <a:solidFill>
            <a:srgbClr val="808080"/>
          </a:solidFill>
          <a:prstDash val="solid"/>
        </a:ln>
      </c:spPr>
    </c:backWall>
    <c:plotArea>
      <c:layout>
        <c:manualLayout>
          <c:layoutTarget val="inner"/>
          <c:xMode val="edge"/>
          <c:yMode val="edge"/>
          <c:x val="6.2153163152053291E-2"/>
          <c:y val="0.1111111111111111"/>
          <c:w val="0.92674805771365165"/>
          <c:h val="0.69074074074074077"/>
        </c:manualLayout>
      </c:layout>
      <c:bar3DChart>
        <c:barDir val="col"/>
        <c:grouping val="clustered"/>
        <c:varyColors val="0"/>
        <c:ser>
          <c:idx val="0"/>
          <c:order val="0"/>
          <c:tx>
            <c:strRef>
              <c:f>'[FMRPT 2019-23.xlsx]Sheet3'!$F$17</c:f>
              <c:strCache>
                <c:ptCount val="1"/>
                <c:pt idx="0">
                  <c:v>4-Yr</c:v>
                </c:pt>
              </c:strCache>
            </c:strRef>
          </c:tx>
          <c:spPr>
            <a:pattFill prst="pct60">
              <a:fgClr>
                <a:srgbClr val="549E39">
                  <a:lumMod val="75000"/>
                </a:srgbClr>
              </a:fgClr>
              <a:bgClr>
                <a:sysClr val="window" lastClr="FFFFFF"/>
              </a:bgClr>
            </a:pattFill>
            <a:ln w="12700">
              <a:solidFill>
                <a:srgbClr val="000000"/>
              </a:solidFill>
              <a:prstDash val="solid"/>
            </a:ln>
            <a:scene3d>
              <a:camera prst="orthographicFront"/>
              <a:lightRig rig="threePt" dir="t"/>
            </a:scene3d>
            <a:sp3d>
              <a:bevelT/>
              <a:bevelB/>
              <a:contourClr>
                <a:srgbClr val="000000"/>
              </a:contourClr>
            </a:sp3d>
          </c:spPr>
          <c:invertIfNegative val="0"/>
          <c:dLbls>
            <c:dLbl>
              <c:idx val="0"/>
              <c:layout>
                <c:manualLayout>
                  <c:x val="1.1364750138850644E-3"/>
                  <c:y val="-2.867397159529817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9E3A-40AE-AE36-ABC958EA3B30}"/>
                </c:ext>
              </c:extLst>
            </c:dLbl>
            <c:dLbl>
              <c:idx val="1"/>
              <c:layout>
                <c:manualLayout>
                  <c:x val="8.7760863225430155E-3"/>
                  <c:y val="-3.228166491366683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9E3A-40AE-AE36-ABC958EA3B30}"/>
                </c:ext>
              </c:extLst>
            </c:dLbl>
            <c:dLbl>
              <c:idx val="2"/>
              <c:layout>
                <c:manualLayout>
                  <c:x val="-1.72869307530244E-3"/>
                  <c:y val="-3.915460171639169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9E3A-40AE-AE36-ABC958EA3B30}"/>
                </c:ext>
              </c:extLst>
            </c:dLbl>
            <c:dLbl>
              <c:idx val="3"/>
              <c:layout>
                <c:manualLayout>
                  <c:x val="3.6720909886265303E-3"/>
                  <c:y val="-3.340240718633322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9E3A-40AE-AE36-ABC958EA3B30}"/>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[1]Sheet3!$G$16:$J$16</c:f>
              <c:strCache>
                <c:ptCount val="4"/>
                <c:pt idx="0">
                  <c:v>New Construction/Acquisition</c:v>
                </c:pt>
                <c:pt idx="1">
                  <c:v>Renovation/Major Repair</c:v>
                </c:pt>
                <c:pt idx="2">
                  <c:v>Major Capital Equipment</c:v>
                </c:pt>
                <c:pt idx="3">
                  <c:v>Deferred Maintenance / Facilities Renewal</c:v>
                </c:pt>
              </c:strCache>
            </c:strRef>
          </c:cat>
          <c:val>
            <c:numRef>
              <c:f>[1]Sheet3!$G$17:$J$17</c:f>
              <c:numCache>
                <c:formatCode>0.0%</c:formatCode>
                <c:ptCount val="4"/>
                <c:pt idx="0">
                  <c:v>0.6352079487052682</c:v>
                </c:pt>
                <c:pt idx="1">
                  <c:v>0.20583061909691713</c:v>
                </c:pt>
                <c:pt idx="2">
                  <c:v>3.1745031375946024E-2</c:v>
                </c:pt>
                <c:pt idx="3">
                  <c:v>0.12721640082186861</c:v>
                </c:pt>
              </c:numCache>
            </c:numRef>
          </c:val>
          <c:extLst>
            <c:ext xmlns:c16="http://schemas.microsoft.com/office/drawing/2014/chart" uri="{C3380CC4-5D6E-409C-BE32-E72D297353CC}">
              <c16:uniqueId val="{00000004-9E3A-40AE-AE36-ABC958EA3B30}"/>
            </c:ext>
          </c:extLst>
        </c:ser>
        <c:ser>
          <c:idx val="1"/>
          <c:order val="1"/>
          <c:tx>
            <c:strRef>
              <c:f>'[FMRPT 2019-23.xlsx]Sheet3'!$F$18</c:f>
              <c:strCache>
                <c:ptCount val="1"/>
                <c:pt idx="0">
                  <c:v>2-Yr</c:v>
                </c:pt>
              </c:strCache>
            </c:strRef>
          </c:tx>
          <c:spPr>
            <a:pattFill prst="smGrid">
              <a:fgClr>
                <a:srgbClr val="549E39">
                  <a:lumMod val="60000"/>
                  <a:lumOff val="40000"/>
                </a:srgbClr>
              </a:fgClr>
              <a:bgClr>
                <a:sysClr val="window" lastClr="FFFFFF"/>
              </a:bgClr>
            </a:pattFill>
            <a:ln w="12700">
              <a:solidFill>
                <a:srgbClr val="000000"/>
              </a:solidFill>
              <a:prstDash val="solid"/>
            </a:ln>
            <a:scene3d>
              <a:camera prst="orthographicFront"/>
              <a:lightRig rig="threePt" dir="t"/>
            </a:scene3d>
            <a:sp3d prstMaterial="dkEdge">
              <a:bevelT w="114300" prst="artDeco"/>
              <a:bevelB prst="relaxedInset"/>
              <a:contourClr>
                <a:srgbClr val="000000"/>
              </a:contourClr>
            </a:sp3d>
          </c:spPr>
          <c:invertIfNegative val="0"/>
          <c:dLbls>
            <c:dLbl>
              <c:idx val="0"/>
              <c:layout>
                <c:manualLayout>
                  <c:x val="1.6782042553944984E-2"/>
                  <c:y val="-3.19878879450069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9E3A-40AE-AE36-ABC958EA3B30}"/>
                </c:ext>
              </c:extLst>
            </c:dLbl>
            <c:dLbl>
              <c:idx val="1"/>
              <c:layout>
                <c:manualLayout>
                  <c:x val="8.496856286657823E-3"/>
                  <c:y val="-8.750295664353952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9E3A-40AE-AE36-ABC958EA3B30}"/>
                </c:ext>
              </c:extLst>
            </c:dLbl>
            <c:dLbl>
              <c:idx val="2"/>
              <c:layout>
                <c:manualLayout>
                  <c:x val="-8.9702316970051562E-4"/>
                  <c:y val="-4.656200912379911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9E3A-40AE-AE36-ABC958EA3B30}"/>
                </c:ext>
              </c:extLst>
            </c:dLbl>
            <c:dLbl>
              <c:idx val="3"/>
              <c:layout>
                <c:manualLayout>
                  <c:x val="1.116189482993939E-2"/>
                  <c:y val="-1.670918642411977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9E3A-40AE-AE36-ABC958EA3B30}"/>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[1]Sheet3!$G$16:$J$16</c:f>
              <c:strCache>
                <c:ptCount val="4"/>
                <c:pt idx="0">
                  <c:v>New Construction/Acquisition</c:v>
                </c:pt>
                <c:pt idx="1">
                  <c:v>Renovation/Major Repair</c:v>
                </c:pt>
                <c:pt idx="2">
                  <c:v>Major Capital Equipment</c:v>
                </c:pt>
                <c:pt idx="3">
                  <c:v>Deferred Maintenance / Facilities Renewal</c:v>
                </c:pt>
              </c:strCache>
            </c:strRef>
          </c:cat>
          <c:val>
            <c:numRef>
              <c:f>[1]Sheet3!$G$18:$J$18</c:f>
              <c:numCache>
                <c:formatCode>0.0%</c:formatCode>
                <c:ptCount val="4"/>
                <c:pt idx="0">
                  <c:v>0.54307317613129114</c:v>
                </c:pt>
                <c:pt idx="1">
                  <c:v>0.32551609024095657</c:v>
                </c:pt>
                <c:pt idx="2">
                  <c:v>2.6322716915999106E-2</c:v>
                </c:pt>
                <c:pt idx="3">
                  <c:v>0.10508801671175318</c:v>
                </c:pt>
              </c:numCache>
            </c:numRef>
          </c:val>
          <c:shape val="box"/>
          <c:extLst>
            <c:ext xmlns:c16="http://schemas.microsoft.com/office/drawing/2014/chart" uri="{C3380CC4-5D6E-409C-BE32-E72D297353CC}">
              <c16:uniqueId val="{00000009-9E3A-40AE-AE36-ABC958EA3B30}"/>
            </c:ext>
          </c:extLst>
        </c:ser>
        <c:ser>
          <c:idx val="2"/>
          <c:order val="2"/>
          <c:tx>
            <c:strRef>
              <c:f>'[FMRPT 2019-23.xlsx]Sheet3'!$F$19</c:f>
              <c:strCache>
                <c:ptCount val="1"/>
                <c:pt idx="0">
                  <c:v>Total</c:v>
                </c:pt>
              </c:strCache>
            </c:strRef>
          </c:tx>
          <c:spPr>
            <a:pattFill prst="sphere">
              <a:fgClr>
                <a:srgbClr val="549E39">
                  <a:lumMod val="40000"/>
                  <a:lumOff val="60000"/>
                </a:srgbClr>
              </a:fgClr>
              <a:bgClr>
                <a:sysClr val="window" lastClr="FFFFFF"/>
              </a:bgClr>
            </a:pattFill>
            <a:ln w="12700">
              <a:solidFill>
                <a:srgbClr val="000000"/>
              </a:solidFill>
              <a:prstDash val="solid"/>
            </a:ln>
            <a:scene3d>
              <a:camera prst="orthographicFront"/>
              <a:lightRig rig="threePt" dir="t"/>
            </a:scene3d>
            <a:sp3d prstMaterial="dkEdge">
              <a:contourClr>
                <a:srgbClr val="000000"/>
              </a:contourClr>
            </a:sp3d>
          </c:spPr>
          <c:invertIfNegative val="0"/>
          <c:dLbls>
            <c:dLbl>
              <c:idx val="0"/>
              <c:layout>
                <c:manualLayout>
                  <c:x val="1.6445141235276878E-2"/>
                  <c:y val="-1.300597969389197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9E3A-40AE-AE36-ABC958EA3B30}"/>
                </c:ext>
              </c:extLst>
            </c:dLbl>
            <c:dLbl>
              <c:idx val="1"/>
              <c:layout>
                <c:manualLayout>
                  <c:x val="1.6665082345112818E-2"/>
                  <c:y val="-7.541965511587475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9E3A-40AE-AE36-ABC958EA3B30}"/>
                </c:ext>
              </c:extLst>
            </c:dLbl>
            <c:dLbl>
              <c:idx val="2"/>
              <c:layout>
                <c:manualLayout>
                  <c:x val="-4.5647011909324972E-3"/>
                  <c:y val="-4.656200912379911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9E3A-40AE-AE36-ABC958EA3B30}"/>
                </c:ext>
              </c:extLst>
            </c:dLbl>
            <c:dLbl>
              <c:idx val="3"/>
              <c:layout>
                <c:manualLayout>
                  <c:x val="1.1563100964618947E-2"/>
                  <c:y val="-1.38133016953933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9E3A-40AE-AE36-ABC958EA3B30}"/>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[1]Sheet3!$G$16:$J$16</c:f>
              <c:strCache>
                <c:ptCount val="4"/>
                <c:pt idx="0">
                  <c:v>New Construction/Acquisition</c:v>
                </c:pt>
                <c:pt idx="1">
                  <c:v>Renovation/Major Repair</c:v>
                </c:pt>
                <c:pt idx="2">
                  <c:v>Major Capital Equipment</c:v>
                </c:pt>
                <c:pt idx="3">
                  <c:v>Deferred Maintenance / Facilities Renewal</c:v>
                </c:pt>
              </c:strCache>
            </c:strRef>
          </c:cat>
          <c:val>
            <c:numRef>
              <c:f>[1]Sheet3!$G$19:$J$19</c:f>
              <c:numCache>
                <c:formatCode>0.0%</c:formatCode>
                <c:ptCount val="4"/>
                <c:pt idx="0">
                  <c:v>0.62180595626537483</c:v>
                </c:pt>
                <c:pt idx="1">
                  <c:v>0.22324015661055879</c:v>
                </c:pt>
                <c:pt idx="2">
                  <c:v>3.095629748787369E-2</c:v>
                </c:pt>
                <c:pt idx="3">
                  <c:v>0.12399758963619269</c:v>
                </c:pt>
              </c:numCache>
            </c:numRef>
          </c:val>
          <c:shape val="pyramid"/>
          <c:extLst>
            <c:ext xmlns:c16="http://schemas.microsoft.com/office/drawing/2014/chart" uri="{C3380CC4-5D6E-409C-BE32-E72D297353CC}">
              <c16:uniqueId val="{0000000E-9E3A-40AE-AE36-ABC958EA3B30}"/>
            </c:ext>
          </c:extLst>
        </c:ser>
        <c:dLbls>
          <c:showLegendKey val="0"/>
          <c:showVal val="0"/>
          <c:showCatName val="0"/>
          <c:showSerName val="1"/>
          <c:showPercent val="0"/>
          <c:showBubbleSize val="0"/>
        </c:dLbls>
        <c:gapWidth val="150"/>
        <c:shape val="cylinder"/>
        <c:axId val="187384576"/>
        <c:axId val="187386112"/>
        <c:axId val="0"/>
      </c:bar3DChart>
      <c:catAx>
        <c:axId val="18738457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87386112"/>
        <c:crosses val="autoZero"/>
        <c:auto val="1"/>
        <c:lblAlgn val="ctr"/>
        <c:lblOffset val="100"/>
        <c:tickLblSkip val="1"/>
        <c:tickMarkSkip val="1"/>
        <c:noMultiLvlLbl val="0"/>
      </c:catAx>
      <c:valAx>
        <c:axId val="187386112"/>
        <c:scaling>
          <c:orientation val="minMax"/>
        </c:scaling>
        <c:delete val="0"/>
        <c:axPos val="l"/>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87384576"/>
        <c:crosses val="autoZero"/>
        <c:crossBetween val="between"/>
      </c:valAx>
      <c:dTable>
        <c:showHorzBorder val="1"/>
        <c:showVertBorder val="1"/>
        <c:showOutline val="1"/>
        <c:showKeys val="1"/>
        <c:spPr>
          <a:ln w="3175">
            <a:solidFill>
              <a:srgbClr val="000000"/>
            </a:solidFill>
            <a:prstDash val="solid"/>
          </a:ln>
        </c:spPr>
        <c:txPr>
          <a:bodyPr/>
          <a:lstStyle/>
          <a:p>
            <a:pPr rtl="0">
              <a:defRPr sz="1000" b="0" i="0" u="none" strike="noStrike" baseline="0">
                <a:solidFill>
                  <a:srgbClr val="000000"/>
                </a:solidFill>
                <a:latin typeface="Arial"/>
                <a:ea typeface="Arial"/>
                <a:cs typeface="Arial"/>
              </a:defRPr>
            </a:pPr>
            <a:endParaRPr lang="en-US"/>
          </a:p>
        </c:txPr>
      </c:dTable>
      <c:spPr>
        <a:noFill/>
        <a:ln w="25400">
          <a:noFill/>
        </a:ln>
      </c:spPr>
    </c:plotArea>
    <c:plotVisOnly val="1"/>
    <c:dispBlanksAs val="gap"/>
    <c:showDLblsOverMax val="0"/>
  </c:chart>
  <c:spPr>
    <a:noFill/>
    <a:ln w="9525">
      <a:noFill/>
    </a:ln>
  </c:spPr>
  <c:txPr>
    <a:bodyPr/>
    <a:lstStyle/>
    <a:p>
      <a:pPr>
        <a:defRPr sz="875"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hPercent val="54"/>
      <c:rotY val="20"/>
      <c:depthPercent val="100"/>
      <c:rAngAx val="1"/>
    </c:view3D>
    <c:floor>
      <c:thickness val="0"/>
      <c:spPr>
        <a:solidFill>
          <a:srgbClr val="FFFFFF"/>
        </a:solidFill>
        <a:ln w="3175">
          <a:solidFill>
            <a:srgbClr val="000000"/>
          </a:solidFill>
          <a:prstDash val="solid"/>
        </a:ln>
      </c:spPr>
    </c:floor>
    <c:sideWall>
      <c:thickness val="0"/>
      <c:spPr>
        <a:solidFill>
          <a:srgbClr val="FFFFFF"/>
        </a:solidFill>
        <a:ln w="12700">
          <a:solidFill>
            <a:srgbClr val="808080"/>
          </a:solidFill>
          <a:prstDash val="solid"/>
        </a:ln>
      </c:spPr>
    </c:sideWall>
    <c:backWall>
      <c:thickness val="0"/>
      <c:spPr>
        <a:solidFill>
          <a:srgbClr val="FFFFFF"/>
        </a:solidFill>
        <a:ln w="12700">
          <a:solidFill>
            <a:srgbClr val="808080"/>
          </a:solidFill>
          <a:prstDash val="solid"/>
        </a:ln>
      </c:spPr>
    </c:backWall>
    <c:plotArea>
      <c:layout>
        <c:manualLayout>
          <c:layoutTarget val="inner"/>
          <c:xMode val="edge"/>
          <c:yMode val="edge"/>
          <c:x val="6.2153163152053291E-2"/>
          <c:y val="0.1111111111111111"/>
          <c:w val="0.92674805771365165"/>
          <c:h val="0.69074074074074077"/>
        </c:manualLayout>
      </c:layout>
      <c:bar3DChart>
        <c:barDir val="col"/>
        <c:grouping val="clustered"/>
        <c:varyColors val="0"/>
        <c:ser>
          <c:idx val="0"/>
          <c:order val="0"/>
          <c:tx>
            <c:strRef>
              <c:f>Sheet4!$F$17</c:f>
              <c:strCache>
                <c:ptCount val="1"/>
                <c:pt idx="0">
                  <c:v>4-Yr</c:v>
                </c:pt>
              </c:strCache>
            </c:strRef>
          </c:tx>
          <c:spPr>
            <a:pattFill prst="pct60">
              <a:fgClr>
                <a:srgbClr val="549E39">
                  <a:lumMod val="75000"/>
                </a:srgbClr>
              </a:fgClr>
              <a:bgClr>
                <a:sysClr val="window" lastClr="FFFFFF"/>
              </a:bgClr>
            </a:pattFill>
            <a:ln w="12700">
              <a:solidFill>
                <a:srgbClr val="000000"/>
              </a:solidFill>
              <a:prstDash val="solid"/>
            </a:ln>
            <a:scene3d>
              <a:camera prst="orthographicFront"/>
              <a:lightRig rig="threePt" dir="t"/>
            </a:scene3d>
            <a:sp3d>
              <a:bevelT/>
              <a:bevelB/>
              <a:contourClr>
                <a:srgbClr val="000000"/>
              </a:contourClr>
            </a:sp3d>
          </c:spPr>
          <c:invertIfNegative val="0"/>
          <c:dLbls>
            <c:dLbl>
              <c:idx val="0"/>
              <c:layout>
                <c:manualLayout>
                  <c:x val="1.2991320247769252E-2"/>
                  <c:y val="-2.867405105862386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D98E-4D5C-AFF2-B73A72925110}"/>
                </c:ext>
              </c:extLst>
            </c:dLbl>
            <c:dLbl>
              <c:idx val="1"/>
              <c:layout>
                <c:manualLayout>
                  <c:x val="8.7760929605331522E-3"/>
                  <c:y val="-2.139155134187973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D98E-4D5C-AFF2-B73A72925110}"/>
                </c:ext>
              </c:extLst>
            </c:dLbl>
            <c:dLbl>
              <c:idx val="2"/>
              <c:layout>
                <c:manualLayout>
                  <c:x val="-1.72869307530244E-3"/>
                  <c:y val="-3.915460171639169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D98E-4D5C-AFF2-B73A72925110}"/>
                </c:ext>
              </c:extLst>
            </c:dLbl>
            <c:dLbl>
              <c:idx val="3"/>
              <c:layout>
                <c:manualLayout>
                  <c:x val="3.6721311780969564E-3"/>
                  <c:y val="-2.033417688241928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D98E-4D5C-AFF2-B73A72925110}"/>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Sheet4!$G$17:$J$17</c:f>
              <c:numCache>
                <c:formatCode>0.0%</c:formatCode>
                <c:ptCount val="4"/>
                <c:pt idx="0">
                  <c:v>0.29400778161184599</c:v>
                </c:pt>
                <c:pt idx="1">
                  <c:v>2.6620571384441114E-4</c:v>
                </c:pt>
                <c:pt idx="2">
                  <c:v>5.4922675527999426E-2</c:v>
                </c:pt>
                <c:pt idx="3">
                  <c:v>0.65080333714631022</c:v>
                </c:pt>
              </c:numCache>
            </c:numRef>
          </c:val>
          <c:extLst>
            <c:ext xmlns:c16="http://schemas.microsoft.com/office/drawing/2014/chart" uri="{C3380CC4-5D6E-409C-BE32-E72D297353CC}">
              <c16:uniqueId val="{00000004-D98E-4D5C-AFF2-B73A72925110}"/>
            </c:ext>
          </c:extLst>
        </c:ser>
        <c:ser>
          <c:idx val="1"/>
          <c:order val="1"/>
          <c:tx>
            <c:strRef>
              <c:f>Sheet4!$F$18</c:f>
              <c:strCache>
                <c:ptCount val="1"/>
                <c:pt idx="0">
                  <c:v>2-Yr</c:v>
                </c:pt>
              </c:strCache>
            </c:strRef>
          </c:tx>
          <c:spPr>
            <a:pattFill prst="smGrid">
              <a:fgClr>
                <a:srgbClr val="549E39">
                  <a:lumMod val="60000"/>
                  <a:lumOff val="40000"/>
                </a:srgbClr>
              </a:fgClr>
              <a:bgClr>
                <a:sysClr val="window" lastClr="FFFFFF"/>
              </a:bgClr>
            </a:pattFill>
            <a:ln w="12700">
              <a:solidFill>
                <a:srgbClr val="000000"/>
              </a:solidFill>
              <a:prstDash val="solid"/>
            </a:ln>
            <a:scene3d>
              <a:camera prst="orthographicFront"/>
              <a:lightRig rig="threePt" dir="t"/>
            </a:scene3d>
            <a:sp3d prstMaterial="dkEdge">
              <a:bevelT w="114300" prst="artDeco"/>
              <a:bevelB prst="relaxedInset"/>
              <a:contourClr>
                <a:srgbClr val="000000"/>
              </a:contourClr>
            </a:sp3d>
          </c:spPr>
          <c:invertIfNegative val="0"/>
          <c:dLbls>
            <c:dLbl>
              <c:idx val="0"/>
              <c:layout>
                <c:manualLayout>
                  <c:x val="1.6782042553944984E-2"/>
                  <c:y val="-3.19878879450069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D98E-4D5C-AFF2-B73A72925110}"/>
                </c:ext>
              </c:extLst>
            </c:dLbl>
            <c:dLbl>
              <c:idx val="1"/>
              <c:layout>
                <c:manualLayout>
                  <c:x val="8.496856286657823E-3"/>
                  <c:y val="-8.750295664353952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D98E-4D5C-AFF2-B73A72925110}"/>
                </c:ext>
              </c:extLst>
            </c:dLbl>
            <c:dLbl>
              <c:idx val="2"/>
              <c:layout>
                <c:manualLayout>
                  <c:x val="1.3897761866219065E-2"/>
                  <c:y val="-5.308300475082555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D98E-4D5C-AFF2-B73A72925110}"/>
                </c:ext>
              </c:extLst>
            </c:dLbl>
            <c:dLbl>
              <c:idx val="3"/>
              <c:layout>
                <c:manualLayout>
                  <c:x val="1.116189482993939E-2"/>
                  <c:y val="-1.670918642411977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D98E-4D5C-AFF2-B73A72925110}"/>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Sheet4!$G$18:$J$18</c:f>
              <c:numCache>
                <c:formatCode>0.0%</c:formatCode>
                <c:ptCount val="4"/>
                <c:pt idx="0">
                  <c:v>0.23746567164798432</c:v>
                </c:pt>
                <c:pt idx="1">
                  <c:v>1.5117512438141877E-2</c:v>
                </c:pt>
                <c:pt idx="2">
                  <c:v>0.13886738408264188</c:v>
                </c:pt>
                <c:pt idx="3">
                  <c:v>0.60854943183123189</c:v>
                </c:pt>
              </c:numCache>
            </c:numRef>
          </c:val>
          <c:shape val="box"/>
          <c:extLst>
            <c:ext xmlns:c16="http://schemas.microsoft.com/office/drawing/2014/chart" uri="{C3380CC4-5D6E-409C-BE32-E72D297353CC}">
              <c16:uniqueId val="{00000009-D98E-4D5C-AFF2-B73A72925110}"/>
            </c:ext>
          </c:extLst>
        </c:ser>
        <c:ser>
          <c:idx val="2"/>
          <c:order val="2"/>
          <c:tx>
            <c:strRef>
              <c:f>Sheet4!$F$19</c:f>
              <c:strCache>
                <c:ptCount val="1"/>
                <c:pt idx="0">
                  <c:v>Total</c:v>
                </c:pt>
              </c:strCache>
            </c:strRef>
          </c:tx>
          <c:spPr>
            <a:pattFill prst="sphere">
              <a:fgClr>
                <a:srgbClr val="549E39">
                  <a:lumMod val="40000"/>
                  <a:lumOff val="60000"/>
                </a:srgbClr>
              </a:fgClr>
              <a:bgClr>
                <a:sysClr val="window" lastClr="FFFFFF"/>
              </a:bgClr>
            </a:pattFill>
            <a:ln w="12700">
              <a:solidFill>
                <a:srgbClr val="000000"/>
              </a:solidFill>
              <a:prstDash val="solid"/>
            </a:ln>
            <a:scene3d>
              <a:camera prst="orthographicFront"/>
              <a:lightRig rig="threePt" dir="t"/>
            </a:scene3d>
            <a:sp3d prstMaterial="dkEdge">
              <a:contourClr>
                <a:srgbClr val="000000"/>
              </a:contourClr>
            </a:sp3d>
          </c:spPr>
          <c:invertIfNegative val="0"/>
          <c:dLbls>
            <c:dLbl>
              <c:idx val="0"/>
              <c:layout>
                <c:manualLayout>
                  <c:x val="1.6445141235276878E-2"/>
                  <c:y val="-1.300597969389197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D98E-4D5C-AFF2-B73A72925110}"/>
                </c:ext>
              </c:extLst>
            </c:dLbl>
            <c:dLbl>
              <c:idx val="1"/>
              <c:layout>
                <c:manualLayout>
                  <c:x val="1.6665082345112818E-2"/>
                  <c:y val="-7.541965511587475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D98E-4D5C-AFF2-B73A72925110}"/>
                </c:ext>
              </c:extLst>
            </c:dLbl>
            <c:dLbl>
              <c:idx val="2"/>
              <c:layout>
                <c:manualLayout>
                  <c:x val="5.7916272333692759E-3"/>
                  <c:y val="-2.047845766411639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D98E-4D5C-AFF2-B73A72925110}"/>
                </c:ext>
              </c:extLst>
            </c:dLbl>
            <c:dLbl>
              <c:idx val="3"/>
              <c:layout>
                <c:manualLayout>
                  <c:x val="1.1563100964618947E-2"/>
                  <c:y val="-1.38133016953933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D98E-4D5C-AFF2-B73A72925110}"/>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Sheet4!$G$19:$J$19</c:f>
              <c:numCache>
                <c:formatCode>0.0%</c:formatCode>
                <c:ptCount val="4"/>
                <c:pt idx="0">
                  <c:v>0.28578312430710406</c:v>
                </c:pt>
                <c:pt idx="1">
                  <c:v>2.42648781886357E-3</c:v>
                </c:pt>
                <c:pt idx="2">
                  <c:v>6.7133335173521033E-2</c:v>
                </c:pt>
                <c:pt idx="3">
                  <c:v>0.64465705270051132</c:v>
                </c:pt>
              </c:numCache>
            </c:numRef>
          </c:val>
          <c:shape val="pyramid"/>
          <c:extLst>
            <c:ext xmlns:c16="http://schemas.microsoft.com/office/drawing/2014/chart" uri="{C3380CC4-5D6E-409C-BE32-E72D297353CC}">
              <c16:uniqueId val="{0000000E-D98E-4D5C-AFF2-B73A72925110}"/>
            </c:ext>
          </c:extLst>
        </c:ser>
        <c:dLbls>
          <c:showLegendKey val="0"/>
          <c:showVal val="0"/>
          <c:showCatName val="0"/>
          <c:showSerName val="1"/>
          <c:showPercent val="0"/>
          <c:showBubbleSize val="0"/>
        </c:dLbls>
        <c:gapWidth val="150"/>
        <c:shape val="cylinder"/>
        <c:axId val="196504576"/>
        <c:axId val="199041408"/>
        <c:axId val="0"/>
      </c:bar3DChart>
      <c:catAx>
        <c:axId val="19650457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9041408"/>
        <c:crosses val="autoZero"/>
        <c:auto val="1"/>
        <c:lblAlgn val="ctr"/>
        <c:lblOffset val="100"/>
        <c:tickLblSkip val="1"/>
        <c:tickMarkSkip val="1"/>
        <c:noMultiLvlLbl val="0"/>
      </c:catAx>
      <c:valAx>
        <c:axId val="199041408"/>
        <c:scaling>
          <c:orientation val="minMax"/>
          <c:max val="0.8"/>
        </c:scaling>
        <c:delete val="0"/>
        <c:axPos val="l"/>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6504576"/>
        <c:crosses val="autoZero"/>
        <c:crossBetween val="between"/>
      </c:valAx>
      <c:dTable>
        <c:showHorzBorder val="1"/>
        <c:showVertBorder val="1"/>
        <c:showOutline val="1"/>
        <c:showKeys val="1"/>
        <c:spPr>
          <a:ln w="3175">
            <a:solidFill>
              <a:srgbClr val="000000"/>
            </a:solidFill>
            <a:prstDash val="solid"/>
          </a:ln>
        </c:spPr>
        <c:txPr>
          <a:bodyPr/>
          <a:lstStyle/>
          <a:p>
            <a:pPr rtl="0">
              <a:defRPr sz="1000" b="0" i="0" u="none" strike="noStrike" baseline="0">
                <a:solidFill>
                  <a:srgbClr val="000000"/>
                </a:solidFill>
                <a:latin typeface="Arial"/>
                <a:ea typeface="Arial"/>
                <a:cs typeface="Arial"/>
              </a:defRPr>
            </a:pPr>
            <a:endParaRPr lang="en-US"/>
          </a:p>
        </c:txPr>
      </c:dTable>
      <c:spPr>
        <a:noFill/>
        <a:ln w="25400">
          <a:noFill/>
        </a:ln>
      </c:spPr>
    </c:plotArea>
    <c:plotVisOnly val="1"/>
    <c:dispBlanksAs val="gap"/>
    <c:showDLblsOverMax val="0"/>
  </c:chart>
  <c:spPr>
    <a:noFill/>
    <a:ln w="9525">
      <a:noFill/>
    </a:ln>
  </c:spPr>
  <c:txPr>
    <a:bodyPr/>
    <a:lstStyle/>
    <a:p>
      <a:pPr>
        <a:defRPr sz="875"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50" b="1" i="0" u="none" strike="noStrike" baseline="0">
                <a:solidFill>
                  <a:srgbClr val="0070C0"/>
                </a:solidFill>
                <a:latin typeface="Arial"/>
                <a:ea typeface="Arial"/>
                <a:cs typeface="Arial"/>
              </a:defRPr>
            </a:pPr>
            <a:r>
              <a:rPr lang="en-US" sz="2000" baseline="0" dirty="0">
                <a:solidFill>
                  <a:srgbClr val="0070C0"/>
                </a:solidFill>
              </a:rPr>
              <a:t>Intermediate Capital Requirements by Category </a:t>
            </a:r>
            <a:r>
              <a:rPr lang="en-US" sz="2000" baseline="0" dirty="0" smtClean="0">
                <a:solidFill>
                  <a:srgbClr val="0070C0"/>
                </a:solidFill>
              </a:rPr>
              <a:t>– </a:t>
            </a:r>
          </a:p>
          <a:p>
            <a:pPr>
              <a:defRPr sz="1050" b="1" i="0" u="none" strike="noStrike" baseline="0">
                <a:solidFill>
                  <a:srgbClr val="0070C0"/>
                </a:solidFill>
                <a:latin typeface="Arial"/>
                <a:ea typeface="Arial"/>
                <a:cs typeface="Arial"/>
              </a:defRPr>
            </a:pPr>
            <a:r>
              <a:rPr lang="en-US" sz="2000" baseline="0" dirty="0" smtClean="0">
                <a:solidFill>
                  <a:srgbClr val="0070C0"/>
                </a:solidFill>
              </a:rPr>
              <a:t>FY </a:t>
            </a:r>
            <a:r>
              <a:rPr lang="en-US" sz="2000" baseline="0" dirty="0">
                <a:solidFill>
                  <a:srgbClr val="0070C0"/>
                </a:solidFill>
              </a:rPr>
              <a:t>2019-2020</a:t>
            </a:r>
          </a:p>
        </c:rich>
      </c:tx>
      <c:layout>
        <c:manualLayout>
          <c:xMode val="edge"/>
          <c:yMode val="edge"/>
          <c:x val="0.25527195222556992"/>
          <c:y val="7.2165054785619076E-4"/>
        </c:manualLayout>
      </c:layout>
      <c:overlay val="0"/>
      <c:spPr>
        <a:noFill/>
        <a:ln w="25400">
          <a:noFill/>
        </a:ln>
      </c:spPr>
    </c:title>
    <c:autoTitleDeleted val="0"/>
    <c:view3D>
      <c:rotX val="15"/>
      <c:hPercent val="54"/>
      <c:rotY val="20"/>
      <c:depthPercent val="100"/>
      <c:rAngAx val="1"/>
    </c:view3D>
    <c:floor>
      <c:thickness val="0"/>
      <c:spPr>
        <a:solidFill>
          <a:srgbClr val="FFFFFF"/>
        </a:solidFill>
        <a:ln w="3175">
          <a:solidFill>
            <a:srgbClr val="000000"/>
          </a:solidFill>
          <a:prstDash val="solid"/>
        </a:ln>
      </c:spPr>
    </c:floor>
    <c:sideWall>
      <c:thickness val="0"/>
      <c:spPr>
        <a:solidFill>
          <a:srgbClr val="FFFFFF"/>
        </a:solidFill>
        <a:ln w="12700">
          <a:solidFill>
            <a:srgbClr val="808080"/>
          </a:solidFill>
          <a:prstDash val="solid"/>
        </a:ln>
      </c:spPr>
    </c:sideWall>
    <c:backWall>
      <c:thickness val="0"/>
      <c:spPr>
        <a:solidFill>
          <a:srgbClr val="FFFFFF"/>
        </a:solidFill>
        <a:ln w="12700">
          <a:solidFill>
            <a:srgbClr val="808080"/>
          </a:solidFill>
          <a:prstDash val="solid"/>
        </a:ln>
      </c:spPr>
    </c:backWall>
    <c:plotArea>
      <c:layout>
        <c:manualLayout>
          <c:layoutTarget val="inner"/>
          <c:xMode val="edge"/>
          <c:yMode val="edge"/>
          <c:x val="6.4174923798521744E-2"/>
          <c:y val="0.11766066952943158"/>
          <c:w val="0.92674805771365165"/>
          <c:h val="0.69074074074074077"/>
        </c:manualLayout>
      </c:layout>
      <c:bar3DChart>
        <c:barDir val="col"/>
        <c:grouping val="clustered"/>
        <c:varyColors val="0"/>
        <c:ser>
          <c:idx val="0"/>
          <c:order val="0"/>
          <c:tx>
            <c:strRef>
              <c:f>Sheet3!$F$20</c:f>
              <c:strCache>
                <c:ptCount val="1"/>
                <c:pt idx="0">
                  <c:v>4-Yr</c:v>
                </c:pt>
              </c:strCache>
            </c:strRef>
          </c:tx>
          <c:spPr>
            <a:pattFill prst="pct60">
              <a:fgClr>
                <a:srgbClr val="549E39">
                  <a:lumMod val="75000"/>
                </a:srgbClr>
              </a:fgClr>
              <a:bgClr>
                <a:sysClr val="window" lastClr="FFFFFF"/>
              </a:bgClr>
            </a:pattFill>
            <a:ln w="12700">
              <a:solidFill>
                <a:srgbClr val="000000"/>
              </a:solidFill>
              <a:prstDash val="solid"/>
            </a:ln>
            <a:scene3d>
              <a:camera prst="orthographicFront"/>
              <a:lightRig rig="threePt" dir="t"/>
            </a:scene3d>
            <a:sp3d>
              <a:bevelT/>
              <a:bevelB/>
              <a:contourClr>
                <a:srgbClr val="000000"/>
              </a:contourClr>
            </a:sp3d>
          </c:spPr>
          <c:invertIfNegative val="0"/>
          <c:dLbls>
            <c:dLbl>
              <c:idx val="0"/>
              <c:layout>
                <c:manualLayout>
                  <c:x val="-1.8476236834673492E-3"/>
                  <c:y val="-3.085717920243690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DD15-44B5-A8D0-07D9CA8D8381}"/>
                </c:ext>
              </c:extLst>
            </c:dLbl>
            <c:dLbl>
              <c:idx val="1"/>
              <c:layout>
                <c:manualLayout>
                  <c:x val="8.7760929605331522E-3"/>
                  <c:y val="-2.139155134187973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DD15-44B5-A8D0-07D9CA8D8381}"/>
                </c:ext>
              </c:extLst>
            </c:dLbl>
            <c:dLbl>
              <c:idx val="2"/>
              <c:layout>
                <c:manualLayout>
                  <c:x val="-1.72869307530244E-3"/>
                  <c:y val="-3.915460171639169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DD15-44B5-A8D0-07D9CA8D8381}"/>
                </c:ext>
              </c:extLst>
            </c:dLbl>
            <c:dLbl>
              <c:idx val="3"/>
              <c:layout>
                <c:manualLayout>
                  <c:x val="3.6721126366920792E-3"/>
                  <c:y val="-3.99826721354873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DD15-44B5-A8D0-07D9CA8D8381}"/>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Sheet3!$G$16:$J$16</c:f>
              <c:strCache>
                <c:ptCount val="4"/>
                <c:pt idx="0">
                  <c:v>New Construction/Acquisition</c:v>
                </c:pt>
                <c:pt idx="1">
                  <c:v>Renovation/Major Repair</c:v>
                </c:pt>
                <c:pt idx="2">
                  <c:v>Major Capital Equipment</c:v>
                </c:pt>
                <c:pt idx="3">
                  <c:v>Deferred Maintenance / Facilities Renewal</c:v>
                </c:pt>
              </c:strCache>
            </c:strRef>
          </c:cat>
          <c:val>
            <c:numRef>
              <c:f>Sheet3!$G$20:$J$20</c:f>
              <c:numCache>
                <c:formatCode>0.0%</c:formatCode>
                <c:ptCount val="4"/>
                <c:pt idx="0">
                  <c:v>0.64422509973784414</c:v>
                </c:pt>
                <c:pt idx="1">
                  <c:v>0.21654844317884447</c:v>
                </c:pt>
                <c:pt idx="2">
                  <c:v>7.3769094849526562E-3</c:v>
                </c:pt>
                <c:pt idx="3">
                  <c:v>0.13184954759835871</c:v>
                </c:pt>
              </c:numCache>
            </c:numRef>
          </c:val>
          <c:extLst>
            <c:ext xmlns:c16="http://schemas.microsoft.com/office/drawing/2014/chart" uri="{C3380CC4-5D6E-409C-BE32-E72D297353CC}">
              <c16:uniqueId val="{00000004-DD15-44B5-A8D0-07D9CA8D8381}"/>
            </c:ext>
          </c:extLst>
        </c:ser>
        <c:ser>
          <c:idx val="1"/>
          <c:order val="1"/>
          <c:tx>
            <c:strRef>
              <c:f>Sheet3!$F$21</c:f>
              <c:strCache>
                <c:ptCount val="1"/>
                <c:pt idx="0">
                  <c:v>2-Yr</c:v>
                </c:pt>
              </c:strCache>
            </c:strRef>
          </c:tx>
          <c:spPr>
            <a:pattFill prst="smGrid">
              <a:fgClr>
                <a:srgbClr val="549E39">
                  <a:lumMod val="60000"/>
                  <a:lumOff val="40000"/>
                </a:srgbClr>
              </a:fgClr>
              <a:bgClr>
                <a:sysClr val="window" lastClr="FFFFFF"/>
              </a:bgClr>
            </a:pattFill>
            <a:ln w="12700">
              <a:solidFill>
                <a:srgbClr val="000000"/>
              </a:solidFill>
              <a:prstDash val="solid"/>
            </a:ln>
            <a:scene3d>
              <a:camera prst="orthographicFront"/>
              <a:lightRig rig="threePt" dir="t"/>
            </a:scene3d>
            <a:sp3d prstMaterial="dkEdge">
              <a:bevelT prst="relaxedInset"/>
              <a:bevelB prst="relaxedInset"/>
              <a:contourClr>
                <a:srgbClr val="000000"/>
              </a:contourClr>
            </a:sp3d>
          </c:spPr>
          <c:invertIfNegative val="0"/>
          <c:dLbls>
            <c:dLbl>
              <c:idx val="0"/>
              <c:layout>
                <c:manualLayout>
                  <c:x val="1.2330227008956295E-2"/>
                  <c:y val="-1.2339399231935529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DD15-44B5-A8D0-07D9CA8D8381}"/>
                </c:ext>
              </c:extLst>
            </c:dLbl>
            <c:dLbl>
              <c:idx val="1"/>
              <c:layout>
                <c:manualLayout>
                  <c:x val="8.496856286657823E-3"/>
                  <c:y val="-8.750295664353952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DD15-44B5-A8D0-07D9CA8D8381}"/>
                </c:ext>
              </c:extLst>
            </c:dLbl>
            <c:dLbl>
              <c:idx val="2"/>
              <c:layout>
                <c:manualLayout>
                  <c:x val="-8.9699658622518434E-4"/>
                  <c:y val="-6.621066420042563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DD15-44B5-A8D0-07D9CA8D8381}"/>
                </c:ext>
              </c:extLst>
            </c:dLbl>
            <c:dLbl>
              <c:idx val="3"/>
              <c:layout>
                <c:manualLayout>
                  <c:x val="8.1941345046205784E-3"/>
                  <c:y val="-3.854091817053506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DD15-44B5-A8D0-07D9CA8D8381}"/>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Sheet3!$G$16:$J$16</c:f>
              <c:strCache>
                <c:ptCount val="4"/>
                <c:pt idx="0">
                  <c:v>New Construction/Acquisition</c:v>
                </c:pt>
                <c:pt idx="1">
                  <c:v>Renovation/Major Repair</c:v>
                </c:pt>
                <c:pt idx="2">
                  <c:v>Major Capital Equipment</c:v>
                </c:pt>
                <c:pt idx="3">
                  <c:v>Deferred Maintenance / Facilities Renewal</c:v>
                </c:pt>
              </c:strCache>
            </c:strRef>
          </c:cat>
          <c:val>
            <c:numRef>
              <c:f>Sheet3!$G$21:$J$21</c:f>
              <c:numCache>
                <c:formatCode>0.0%</c:formatCode>
                <c:ptCount val="4"/>
                <c:pt idx="0">
                  <c:v>0.46912191407749781</c:v>
                </c:pt>
                <c:pt idx="1">
                  <c:v>0.28327633805499197</c:v>
                </c:pt>
                <c:pt idx="2">
                  <c:v>1.870237211175475E-2</c:v>
                </c:pt>
                <c:pt idx="3">
                  <c:v>0.22889937575575542</c:v>
                </c:pt>
              </c:numCache>
            </c:numRef>
          </c:val>
          <c:shape val="box"/>
          <c:extLst>
            <c:ext xmlns:c16="http://schemas.microsoft.com/office/drawing/2014/chart" uri="{C3380CC4-5D6E-409C-BE32-E72D297353CC}">
              <c16:uniqueId val="{00000009-DD15-44B5-A8D0-07D9CA8D8381}"/>
            </c:ext>
          </c:extLst>
        </c:ser>
        <c:ser>
          <c:idx val="2"/>
          <c:order val="2"/>
          <c:tx>
            <c:strRef>
              <c:f>Sheet3!$F$22</c:f>
              <c:strCache>
                <c:ptCount val="1"/>
                <c:pt idx="0">
                  <c:v>Total</c:v>
                </c:pt>
              </c:strCache>
            </c:strRef>
          </c:tx>
          <c:spPr>
            <a:pattFill prst="sphere">
              <a:fgClr>
                <a:srgbClr val="549E39">
                  <a:lumMod val="40000"/>
                  <a:lumOff val="60000"/>
                </a:srgbClr>
              </a:fgClr>
              <a:bgClr>
                <a:sysClr val="window" lastClr="FFFFFF"/>
              </a:bgClr>
            </a:pattFill>
            <a:ln w="12700">
              <a:solidFill>
                <a:srgbClr val="000000"/>
              </a:solidFill>
              <a:prstDash val="solid"/>
            </a:ln>
            <a:scene3d>
              <a:camera prst="orthographicFront"/>
              <a:lightRig rig="threePt" dir="t"/>
            </a:scene3d>
            <a:sp3d prstMaterial="dkEdge">
              <a:contourClr>
                <a:srgbClr val="000000"/>
              </a:contourClr>
            </a:sp3d>
          </c:spPr>
          <c:invertIfNegative val="0"/>
          <c:dLbls>
            <c:dLbl>
              <c:idx val="0"/>
              <c:layout>
                <c:manualLayout>
                  <c:x val="1.6445141235276878E-2"/>
                  <c:y val="-1.300597969389197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DD15-44B5-A8D0-07D9CA8D8381}"/>
                </c:ext>
              </c:extLst>
            </c:dLbl>
            <c:dLbl>
              <c:idx val="1"/>
              <c:layout>
                <c:manualLayout>
                  <c:x val="1.6665082345112818E-2"/>
                  <c:y val="-7.541965511587475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DD15-44B5-A8D0-07D9CA8D8381}"/>
                </c:ext>
              </c:extLst>
            </c:dLbl>
            <c:dLbl>
              <c:idx val="2"/>
              <c:layout>
                <c:manualLayout>
                  <c:x val="-4.5647011909324972E-3"/>
                  <c:y val="-4.656200912379911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DD15-44B5-A8D0-07D9CA8D8381}"/>
                </c:ext>
              </c:extLst>
            </c:dLbl>
            <c:dLbl>
              <c:idx val="3"/>
              <c:layout>
                <c:manualLayout>
                  <c:x val="1.1563100964618947E-2"/>
                  <c:y val="-1.38133016953933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DD15-44B5-A8D0-07D9CA8D8381}"/>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Sheet3!$G$16:$J$16</c:f>
              <c:strCache>
                <c:ptCount val="4"/>
                <c:pt idx="0">
                  <c:v>New Construction/Acquisition</c:v>
                </c:pt>
                <c:pt idx="1">
                  <c:v>Renovation/Major Repair</c:v>
                </c:pt>
                <c:pt idx="2">
                  <c:v>Major Capital Equipment</c:v>
                </c:pt>
                <c:pt idx="3">
                  <c:v>Deferred Maintenance / Facilities Renewal</c:v>
                </c:pt>
              </c:strCache>
            </c:strRef>
          </c:cat>
          <c:val>
            <c:numRef>
              <c:f>Sheet3!$G$22:$J$22</c:f>
              <c:numCache>
                <c:formatCode>0.0%</c:formatCode>
                <c:ptCount val="4"/>
                <c:pt idx="0">
                  <c:v>0.62185566681836657</c:v>
                </c:pt>
                <c:pt idx="1">
                  <c:v>0.22507293211181745</c:v>
                </c:pt>
                <c:pt idx="2">
                  <c:v>8.8237373970599768E-3</c:v>
                </c:pt>
                <c:pt idx="3">
                  <c:v>0.14424766367275599</c:v>
                </c:pt>
              </c:numCache>
            </c:numRef>
          </c:val>
          <c:shape val="pyramid"/>
          <c:extLst>
            <c:ext xmlns:c16="http://schemas.microsoft.com/office/drawing/2014/chart" uri="{C3380CC4-5D6E-409C-BE32-E72D297353CC}">
              <c16:uniqueId val="{0000000E-DD15-44B5-A8D0-07D9CA8D8381}"/>
            </c:ext>
          </c:extLst>
        </c:ser>
        <c:dLbls>
          <c:showLegendKey val="0"/>
          <c:showVal val="0"/>
          <c:showCatName val="0"/>
          <c:showSerName val="1"/>
          <c:showPercent val="0"/>
          <c:showBubbleSize val="0"/>
        </c:dLbls>
        <c:gapWidth val="150"/>
        <c:shape val="cylinder"/>
        <c:axId val="187432320"/>
        <c:axId val="196310144"/>
        <c:axId val="0"/>
      </c:bar3DChart>
      <c:catAx>
        <c:axId val="187432320"/>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6310144"/>
        <c:crosses val="autoZero"/>
        <c:auto val="1"/>
        <c:lblAlgn val="ctr"/>
        <c:lblOffset val="100"/>
        <c:tickLblSkip val="1"/>
        <c:tickMarkSkip val="1"/>
        <c:noMultiLvlLbl val="0"/>
      </c:catAx>
      <c:valAx>
        <c:axId val="196310144"/>
        <c:scaling>
          <c:orientation val="minMax"/>
        </c:scaling>
        <c:delete val="0"/>
        <c:axPos val="l"/>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87432320"/>
        <c:crosses val="autoZero"/>
        <c:crossBetween val="between"/>
      </c:valAx>
      <c:dTable>
        <c:showHorzBorder val="1"/>
        <c:showVertBorder val="1"/>
        <c:showOutline val="1"/>
        <c:showKeys val="1"/>
        <c:spPr>
          <a:ln w="3175">
            <a:solidFill>
              <a:srgbClr val="000000"/>
            </a:solidFill>
            <a:prstDash val="solid"/>
          </a:ln>
        </c:spPr>
        <c:txPr>
          <a:bodyPr/>
          <a:lstStyle/>
          <a:p>
            <a:pPr rtl="0">
              <a:defRPr sz="1000" b="0" i="0" u="none" strike="noStrike" baseline="0">
                <a:solidFill>
                  <a:srgbClr val="000000"/>
                </a:solidFill>
                <a:latin typeface="Arial"/>
                <a:ea typeface="Arial"/>
                <a:cs typeface="Arial"/>
              </a:defRPr>
            </a:pPr>
            <a:endParaRPr lang="en-US"/>
          </a:p>
        </c:txPr>
      </c:dTable>
      <c:spPr>
        <a:noFill/>
        <a:ln w="25400">
          <a:noFill/>
        </a:ln>
      </c:spPr>
    </c:plotArea>
    <c:plotVisOnly val="1"/>
    <c:dispBlanksAs val="gap"/>
    <c:showDLblsOverMax val="0"/>
  </c:chart>
  <c:spPr>
    <a:noFill/>
    <a:ln w="9525">
      <a:noFill/>
    </a:ln>
  </c:spPr>
  <c:txPr>
    <a:bodyPr/>
    <a:lstStyle/>
    <a:p>
      <a:pPr>
        <a:defRPr sz="875"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hPercent val="54"/>
      <c:rotY val="20"/>
      <c:depthPercent val="100"/>
      <c:rAngAx val="1"/>
    </c:view3D>
    <c:floor>
      <c:thickness val="0"/>
      <c:spPr>
        <a:solidFill>
          <a:srgbClr val="FFFFFF"/>
        </a:solidFill>
        <a:ln w="3175">
          <a:solidFill>
            <a:srgbClr val="000000"/>
          </a:solidFill>
          <a:prstDash val="solid"/>
        </a:ln>
      </c:spPr>
    </c:floor>
    <c:sideWall>
      <c:thickness val="0"/>
      <c:spPr>
        <a:solidFill>
          <a:srgbClr val="FFFFFF"/>
        </a:solidFill>
        <a:ln w="12700">
          <a:solidFill>
            <a:srgbClr val="808080"/>
          </a:solidFill>
          <a:prstDash val="solid"/>
        </a:ln>
      </c:spPr>
    </c:sideWall>
    <c:backWall>
      <c:thickness val="0"/>
      <c:spPr>
        <a:solidFill>
          <a:srgbClr val="FFFFFF"/>
        </a:solidFill>
        <a:ln w="12700">
          <a:solidFill>
            <a:srgbClr val="808080"/>
          </a:solidFill>
          <a:prstDash val="solid"/>
        </a:ln>
      </c:spPr>
    </c:backWall>
    <c:plotArea>
      <c:layout>
        <c:manualLayout>
          <c:layoutTarget val="inner"/>
          <c:xMode val="edge"/>
          <c:yMode val="edge"/>
          <c:x val="5.2947202764834757E-2"/>
          <c:y val="0.1111111111111111"/>
          <c:w val="0.94705279723516522"/>
          <c:h val="0.69074074074074077"/>
        </c:manualLayout>
      </c:layout>
      <c:bar3DChart>
        <c:barDir val="col"/>
        <c:grouping val="clustered"/>
        <c:varyColors val="0"/>
        <c:ser>
          <c:idx val="0"/>
          <c:order val="0"/>
          <c:tx>
            <c:strRef>
              <c:f>Sheet4!$F$20</c:f>
              <c:strCache>
                <c:ptCount val="1"/>
                <c:pt idx="0">
                  <c:v>4-Yr</c:v>
                </c:pt>
              </c:strCache>
            </c:strRef>
          </c:tx>
          <c:spPr>
            <a:pattFill prst="pct60">
              <a:fgClr>
                <a:srgbClr val="549E39">
                  <a:lumMod val="75000"/>
                </a:srgbClr>
              </a:fgClr>
              <a:bgClr>
                <a:sysClr val="window" lastClr="FFFFFF"/>
              </a:bgClr>
            </a:pattFill>
            <a:ln w="12700">
              <a:solidFill>
                <a:srgbClr val="000000"/>
              </a:solidFill>
              <a:prstDash val="solid"/>
            </a:ln>
            <a:scene3d>
              <a:camera prst="orthographicFront"/>
              <a:lightRig rig="threePt" dir="t"/>
            </a:scene3d>
            <a:sp3d>
              <a:bevelT/>
              <a:bevelB/>
              <a:contourClr>
                <a:srgbClr val="000000"/>
              </a:contourClr>
            </a:sp3d>
          </c:spPr>
          <c:invertIfNegative val="0"/>
          <c:dLbls>
            <c:dLbl>
              <c:idx val="0"/>
              <c:layout>
                <c:manualLayout>
                  <c:x val="1.2991202609877992E-2"/>
                  <c:y val="-5.050573985511980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7FA0-483B-A1D4-C3E470510684}"/>
                </c:ext>
              </c:extLst>
            </c:dLbl>
            <c:dLbl>
              <c:idx val="1"/>
              <c:layout>
                <c:manualLayout>
                  <c:x val="8.7760929605331522E-3"/>
                  <c:y val="-2.139155134187973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7FA0-483B-A1D4-C3E470510684}"/>
                </c:ext>
              </c:extLst>
            </c:dLbl>
            <c:dLbl>
              <c:idx val="2"/>
              <c:layout>
                <c:manualLayout>
                  <c:x val="5.6820299580735596E-3"/>
                  <c:y val="-2.822911975135889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7FA0-483B-A1D4-C3E470510684}"/>
                </c:ext>
              </c:extLst>
            </c:dLbl>
            <c:dLbl>
              <c:idx val="3"/>
              <c:layout>
                <c:manualLayout>
                  <c:x val="3.6721311780969564E-3"/>
                  <c:y val="-2.033417688241928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7FA0-483B-A1D4-C3E470510684}"/>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Sheet4!$G$20:$J$20</c:f>
              <c:numCache>
                <c:formatCode>0.0%</c:formatCode>
                <c:ptCount val="4"/>
                <c:pt idx="0">
                  <c:v>0.24158967572374379</c:v>
                </c:pt>
                <c:pt idx="1">
                  <c:v>7.0536186310304276E-4</c:v>
                </c:pt>
                <c:pt idx="2">
                  <c:v>1.2938687775520149E-2</c:v>
                </c:pt>
                <c:pt idx="3">
                  <c:v>0.74476627463763301</c:v>
                </c:pt>
              </c:numCache>
            </c:numRef>
          </c:val>
          <c:extLst>
            <c:ext xmlns:c16="http://schemas.microsoft.com/office/drawing/2014/chart" uri="{C3380CC4-5D6E-409C-BE32-E72D297353CC}">
              <c16:uniqueId val="{00000004-7FA0-483B-A1D4-C3E470510684}"/>
            </c:ext>
          </c:extLst>
        </c:ser>
        <c:ser>
          <c:idx val="1"/>
          <c:order val="1"/>
          <c:tx>
            <c:strRef>
              <c:f>Sheet4!$F$21</c:f>
              <c:strCache>
                <c:ptCount val="1"/>
                <c:pt idx="0">
                  <c:v>2-Yr</c:v>
                </c:pt>
              </c:strCache>
            </c:strRef>
          </c:tx>
          <c:spPr>
            <a:pattFill prst="smGrid">
              <a:fgClr>
                <a:srgbClr val="549E39">
                  <a:lumMod val="60000"/>
                  <a:lumOff val="40000"/>
                </a:srgbClr>
              </a:fgClr>
              <a:bgClr>
                <a:sysClr val="window" lastClr="FFFFFF"/>
              </a:bgClr>
            </a:pattFill>
            <a:ln w="12700">
              <a:solidFill>
                <a:srgbClr val="000000"/>
              </a:solidFill>
              <a:prstDash val="solid"/>
            </a:ln>
            <a:scene3d>
              <a:camera prst="orthographicFront"/>
              <a:lightRig rig="threePt" dir="t"/>
            </a:scene3d>
            <a:sp3d prstMaterial="dkEdge">
              <a:bevelT w="114300" prst="artDeco"/>
              <a:bevelB prst="relaxedInset"/>
              <a:contourClr>
                <a:srgbClr val="000000"/>
              </a:contourClr>
            </a:sp3d>
          </c:spPr>
          <c:invertIfNegative val="0"/>
          <c:dLbls>
            <c:dLbl>
              <c:idx val="0"/>
              <c:layout>
                <c:manualLayout>
                  <c:x val="1.6782042553944984E-2"/>
                  <c:y val="-3.19878879450069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7FA0-483B-A1D4-C3E470510684}"/>
                </c:ext>
              </c:extLst>
            </c:dLbl>
            <c:dLbl>
              <c:idx val="1"/>
              <c:layout>
                <c:manualLayout>
                  <c:x val="8.496856286657823E-3"/>
                  <c:y val="-3.048654628777358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7FA0-483B-A1D4-C3E470510684}"/>
                </c:ext>
              </c:extLst>
            </c:dLbl>
            <c:dLbl>
              <c:idx val="2"/>
              <c:layout>
                <c:manualLayout>
                  <c:x val="1.3897761866219065E-2"/>
                  <c:y val="-2.265208272645835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7FA0-483B-A1D4-C3E470510684}"/>
                </c:ext>
              </c:extLst>
            </c:dLbl>
            <c:dLbl>
              <c:idx val="3"/>
              <c:layout>
                <c:manualLayout>
                  <c:x val="1.116189482993939E-2"/>
                  <c:y val="-1.670918642411977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7FA0-483B-A1D4-C3E470510684}"/>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Sheet4!$G$21:$J$21</c:f>
              <c:numCache>
                <c:formatCode>0.0%</c:formatCode>
                <c:ptCount val="4"/>
                <c:pt idx="0">
                  <c:v>0.30827711524691459</c:v>
                </c:pt>
                <c:pt idx="1">
                  <c:v>1.3589320165322227E-2</c:v>
                </c:pt>
                <c:pt idx="2">
                  <c:v>9.0935267662690791E-2</c:v>
                </c:pt>
                <c:pt idx="3">
                  <c:v>0.58719829692507242</c:v>
                </c:pt>
              </c:numCache>
            </c:numRef>
          </c:val>
          <c:shape val="box"/>
          <c:extLst>
            <c:ext xmlns:c16="http://schemas.microsoft.com/office/drawing/2014/chart" uri="{C3380CC4-5D6E-409C-BE32-E72D297353CC}">
              <c16:uniqueId val="{00000009-7FA0-483B-A1D4-C3E470510684}"/>
            </c:ext>
          </c:extLst>
        </c:ser>
        <c:ser>
          <c:idx val="2"/>
          <c:order val="2"/>
          <c:tx>
            <c:strRef>
              <c:f>Sheet4!$F$22</c:f>
              <c:strCache>
                <c:ptCount val="1"/>
                <c:pt idx="0">
                  <c:v>Total</c:v>
                </c:pt>
              </c:strCache>
            </c:strRef>
          </c:tx>
          <c:spPr>
            <a:pattFill prst="sphere">
              <a:fgClr>
                <a:srgbClr val="549E39">
                  <a:lumMod val="40000"/>
                  <a:lumOff val="60000"/>
                </a:srgbClr>
              </a:fgClr>
              <a:bgClr>
                <a:sysClr val="window" lastClr="FFFFFF"/>
              </a:bgClr>
            </a:pattFill>
            <a:ln w="12700">
              <a:solidFill>
                <a:srgbClr val="000000"/>
              </a:solidFill>
              <a:prstDash val="solid"/>
            </a:ln>
            <a:scene3d>
              <a:camera prst="orthographicFront"/>
              <a:lightRig rig="threePt" dir="t"/>
            </a:scene3d>
            <a:sp3d prstMaterial="dkEdge">
              <a:contourClr>
                <a:srgbClr val="000000"/>
              </a:contourClr>
            </a:sp3d>
          </c:spPr>
          <c:invertIfNegative val="0"/>
          <c:dLbls>
            <c:dLbl>
              <c:idx val="0"/>
              <c:layout>
                <c:manualLayout>
                  <c:x val="1.6445171098272246E-2"/>
                  <c:y val="-3.047142793293016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7FA0-483B-A1D4-C3E470510684}"/>
                </c:ext>
              </c:extLst>
            </c:dLbl>
            <c:dLbl>
              <c:idx val="1"/>
              <c:layout>
                <c:manualLayout>
                  <c:x val="1.6665082345112818E-2"/>
                  <c:y val="-7.541965511587475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7FA0-483B-A1D4-C3E470510684}"/>
                </c:ext>
              </c:extLst>
            </c:dLbl>
            <c:dLbl>
              <c:idx val="2"/>
              <c:layout>
                <c:manualLayout>
                  <c:x val="-4.5647011909324972E-3"/>
                  <c:y val="-4.656200912379911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7FA0-483B-A1D4-C3E470510684}"/>
                </c:ext>
              </c:extLst>
            </c:dLbl>
            <c:dLbl>
              <c:idx val="3"/>
              <c:layout>
                <c:manualLayout>
                  <c:x val="1.1563100964618947E-2"/>
                  <c:y val="-1.38133016953933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7FA0-483B-A1D4-C3E470510684}"/>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Sheet4!$G$22:$J$22</c:f>
              <c:numCache>
                <c:formatCode>0.0%</c:formatCode>
                <c:ptCount val="4"/>
                <c:pt idx="0">
                  <c:v>0.25010899648515417</c:v>
                </c:pt>
                <c:pt idx="1">
                  <c:v>2.3512876062124961E-3</c:v>
                </c:pt>
                <c:pt idx="2">
                  <c:v>2.2902751279876187E-2</c:v>
                </c:pt>
                <c:pt idx="3">
                  <c:v>0.72463696462875715</c:v>
                </c:pt>
              </c:numCache>
            </c:numRef>
          </c:val>
          <c:shape val="pyramid"/>
          <c:extLst>
            <c:ext xmlns:c16="http://schemas.microsoft.com/office/drawing/2014/chart" uri="{C3380CC4-5D6E-409C-BE32-E72D297353CC}">
              <c16:uniqueId val="{0000000E-7FA0-483B-A1D4-C3E470510684}"/>
            </c:ext>
          </c:extLst>
        </c:ser>
        <c:dLbls>
          <c:showLegendKey val="0"/>
          <c:showVal val="0"/>
          <c:showCatName val="0"/>
          <c:showSerName val="1"/>
          <c:showPercent val="0"/>
          <c:showBubbleSize val="0"/>
        </c:dLbls>
        <c:gapWidth val="150"/>
        <c:shape val="cylinder"/>
        <c:axId val="199079424"/>
        <c:axId val="199080960"/>
        <c:axId val="0"/>
      </c:bar3DChart>
      <c:catAx>
        <c:axId val="199079424"/>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9080960"/>
        <c:crosses val="autoZero"/>
        <c:auto val="1"/>
        <c:lblAlgn val="ctr"/>
        <c:lblOffset val="100"/>
        <c:tickLblSkip val="1"/>
        <c:tickMarkSkip val="1"/>
        <c:noMultiLvlLbl val="0"/>
      </c:catAx>
      <c:valAx>
        <c:axId val="199080960"/>
        <c:scaling>
          <c:orientation val="minMax"/>
          <c:max val="0.8"/>
        </c:scaling>
        <c:delete val="0"/>
        <c:axPos val="l"/>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9079424"/>
        <c:crosses val="autoZero"/>
        <c:crossBetween val="between"/>
      </c:valAx>
      <c:dTable>
        <c:showHorzBorder val="1"/>
        <c:showVertBorder val="1"/>
        <c:showOutline val="1"/>
        <c:showKeys val="1"/>
        <c:spPr>
          <a:ln w="3175">
            <a:solidFill>
              <a:srgbClr val="000000"/>
            </a:solidFill>
            <a:prstDash val="solid"/>
          </a:ln>
        </c:spPr>
        <c:txPr>
          <a:bodyPr/>
          <a:lstStyle/>
          <a:p>
            <a:pPr rtl="0">
              <a:defRPr sz="1000" b="0" i="0" u="none" strike="noStrike" baseline="0">
                <a:solidFill>
                  <a:srgbClr val="000000"/>
                </a:solidFill>
                <a:latin typeface="Arial"/>
                <a:ea typeface="Arial"/>
                <a:cs typeface="Arial"/>
              </a:defRPr>
            </a:pPr>
            <a:endParaRPr lang="en-US"/>
          </a:p>
        </c:txPr>
      </c:dTable>
      <c:spPr>
        <a:noFill/>
        <a:ln w="25400">
          <a:noFill/>
        </a:ln>
      </c:spPr>
    </c:plotArea>
    <c:plotVisOnly val="1"/>
    <c:dispBlanksAs val="gap"/>
    <c:showDLblsOverMax val="0"/>
  </c:chart>
  <c:spPr>
    <a:noFill/>
    <a:ln w="9525">
      <a:noFill/>
    </a:ln>
  </c:spPr>
  <c:txPr>
    <a:bodyPr/>
    <a:lstStyle/>
    <a:p>
      <a:pPr>
        <a:defRPr sz="87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50" b="1" i="0" u="none" strike="noStrike" baseline="0">
                <a:solidFill>
                  <a:srgbClr val="0070C0"/>
                </a:solidFill>
                <a:latin typeface="Arial"/>
                <a:ea typeface="Arial"/>
                <a:cs typeface="Arial"/>
              </a:defRPr>
            </a:pPr>
            <a:r>
              <a:rPr lang="en-US" sz="2000" baseline="0" dirty="0">
                <a:solidFill>
                  <a:srgbClr val="0070C0"/>
                </a:solidFill>
              </a:rPr>
              <a:t>Long-Term Capital Requirements by Category FY 2020-2021  - 2022-2023</a:t>
            </a:r>
          </a:p>
        </c:rich>
      </c:tx>
      <c:layout>
        <c:manualLayout>
          <c:xMode val="edge"/>
          <c:yMode val="edge"/>
          <c:x val="0.12380663869083096"/>
          <c:y val="1.8187037794685435E-2"/>
        </c:manualLayout>
      </c:layout>
      <c:overlay val="0"/>
      <c:spPr>
        <a:noFill/>
        <a:ln w="25400">
          <a:noFill/>
        </a:ln>
      </c:spPr>
    </c:title>
    <c:autoTitleDeleted val="0"/>
    <c:view3D>
      <c:rotX val="15"/>
      <c:hPercent val="54"/>
      <c:rotY val="20"/>
      <c:depthPercent val="100"/>
      <c:rAngAx val="1"/>
    </c:view3D>
    <c:floor>
      <c:thickness val="0"/>
      <c:spPr>
        <a:solidFill>
          <a:srgbClr val="FFFFFF"/>
        </a:solidFill>
        <a:ln w="3175">
          <a:solidFill>
            <a:srgbClr val="000000"/>
          </a:solidFill>
          <a:prstDash val="solid"/>
        </a:ln>
      </c:spPr>
    </c:floor>
    <c:sideWall>
      <c:thickness val="0"/>
      <c:spPr>
        <a:solidFill>
          <a:srgbClr val="FFFFFF"/>
        </a:solidFill>
        <a:ln w="12700">
          <a:solidFill>
            <a:srgbClr val="808080"/>
          </a:solidFill>
          <a:prstDash val="solid"/>
        </a:ln>
      </c:spPr>
    </c:sideWall>
    <c:backWall>
      <c:thickness val="0"/>
      <c:spPr>
        <a:solidFill>
          <a:srgbClr val="FFFFFF"/>
        </a:solidFill>
        <a:ln w="12700">
          <a:solidFill>
            <a:srgbClr val="808080"/>
          </a:solidFill>
          <a:prstDash val="solid"/>
        </a:ln>
      </c:spPr>
    </c:backWall>
    <c:plotArea>
      <c:layout>
        <c:manualLayout>
          <c:layoutTarget val="inner"/>
          <c:xMode val="edge"/>
          <c:yMode val="edge"/>
          <c:x val="4.8382345660894326E-2"/>
          <c:y val="0.11111114931187061"/>
          <c:w val="0.95161765433910572"/>
          <c:h val="0.69074074074074077"/>
        </c:manualLayout>
      </c:layout>
      <c:bar3DChart>
        <c:barDir val="col"/>
        <c:grouping val="clustered"/>
        <c:varyColors val="0"/>
        <c:ser>
          <c:idx val="0"/>
          <c:order val="0"/>
          <c:tx>
            <c:strRef>
              <c:f>Sheet3!$F$23</c:f>
              <c:strCache>
                <c:ptCount val="1"/>
                <c:pt idx="0">
                  <c:v>4-Yr</c:v>
                </c:pt>
              </c:strCache>
            </c:strRef>
          </c:tx>
          <c:spPr>
            <a:pattFill prst="pct60">
              <a:fgClr>
                <a:srgbClr val="549E39">
                  <a:lumMod val="75000"/>
                </a:srgbClr>
              </a:fgClr>
              <a:bgClr>
                <a:sysClr val="window" lastClr="FFFFFF"/>
              </a:bgClr>
            </a:pattFill>
            <a:ln w="12700">
              <a:solidFill>
                <a:srgbClr val="000000"/>
              </a:solidFill>
              <a:prstDash val="solid"/>
            </a:ln>
            <a:scene3d>
              <a:camera prst="orthographicFront"/>
              <a:lightRig rig="threePt" dir="t"/>
            </a:scene3d>
            <a:sp3d>
              <a:bevelT/>
              <a:bevelB/>
              <a:contourClr>
                <a:srgbClr val="000000"/>
              </a:contourClr>
            </a:sp3d>
          </c:spPr>
          <c:invertIfNegative val="0"/>
          <c:dLbls>
            <c:dLbl>
              <c:idx val="0"/>
              <c:layout>
                <c:manualLayout>
                  <c:x val="1.1555062862617421E-3"/>
                  <c:y val="-2.867405105862386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AD1C-4749-A84B-5BA6C57F4C4C}"/>
                </c:ext>
              </c:extLst>
            </c:dLbl>
            <c:dLbl>
              <c:idx val="1"/>
              <c:layout>
                <c:manualLayout>
                  <c:x val="8.7760929605331522E-3"/>
                  <c:y val="-4.312780196529936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AD1C-4749-A84B-5BA6C57F4C4C}"/>
                </c:ext>
              </c:extLst>
            </c:dLbl>
            <c:dLbl>
              <c:idx val="2"/>
              <c:layout>
                <c:manualLayout>
                  <c:x val="-1.72869307530244E-3"/>
                  <c:y val="-3.915460171639169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AD1C-4749-A84B-5BA6C57F4C4C}"/>
                </c:ext>
              </c:extLst>
            </c:dLbl>
            <c:dLbl>
              <c:idx val="3"/>
              <c:layout>
                <c:manualLayout>
                  <c:x val="3.6721311780969564E-3"/>
                  <c:y val="-2.033417688241928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AD1C-4749-A84B-5BA6C57F4C4C}"/>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Sheet3!$G$16:$J$16</c:f>
              <c:strCache>
                <c:ptCount val="4"/>
                <c:pt idx="0">
                  <c:v>New Construction/Acquisition</c:v>
                </c:pt>
                <c:pt idx="1">
                  <c:v>Renovation/Major Repair</c:v>
                </c:pt>
                <c:pt idx="2">
                  <c:v>Major Capital Equipment</c:v>
                </c:pt>
                <c:pt idx="3">
                  <c:v>Deferred Maintenance / Facilities Renewal</c:v>
                </c:pt>
              </c:strCache>
            </c:strRef>
          </c:cat>
          <c:val>
            <c:numRef>
              <c:f>Sheet3!$G$23:$J$23</c:f>
              <c:numCache>
                <c:formatCode>0.0%</c:formatCode>
                <c:ptCount val="4"/>
                <c:pt idx="0">
                  <c:v>0.39811964183729159</c:v>
                </c:pt>
                <c:pt idx="1">
                  <c:v>0.41023047359864706</c:v>
                </c:pt>
                <c:pt idx="2">
                  <c:v>1.3777625272059224E-2</c:v>
                </c:pt>
                <c:pt idx="3">
                  <c:v>0.17787225929200209</c:v>
                </c:pt>
              </c:numCache>
            </c:numRef>
          </c:val>
          <c:extLst>
            <c:ext xmlns:c16="http://schemas.microsoft.com/office/drawing/2014/chart" uri="{C3380CC4-5D6E-409C-BE32-E72D297353CC}">
              <c16:uniqueId val="{00000004-AD1C-4749-A84B-5BA6C57F4C4C}"/>
            </c:ext>
          </c:extLst>
        </c:ser>
        <c:ser>
          <c:idx val="1"/>
          <c:order val="1"/>
          <c:tx>
            <c:strRef>
              <c:f>Sheet3!$F$24</c:f>
              <c:strCache>
                <c:ptCount val="1"/>
                <c:pt idx="0">
                  <c:v>2-Yr</c:v>
                </c:pt>
              </c:strCache>
            </c:strRef>
          </c:tx>
          <c:spPr>
            <a:pattFill prst="smGrid">
              <a:fgClr>
                <a:srgbClr val="549E39">
                  <a:lumMod val="60000"/>
                  <a:lumOff val="40000"/>
                </a:srgbClr>
              </a:fgClr>
              <a:bgClr>
                <a:sysClr val="window" lastClr="FFFFFF"/>
              </a:bgClr>
            </a:pattFill>
            <a:ln w="12700">
              <a:solidFill>
                <a:srgbClr val="000000"/>
              </a:solidFill>
              <a:prstDash val="solid"/>
            </a:ln>
            <a:scene3d>
              <a:camera prst="orthographicFront"/>
              <a:lightRig rig="threePt" dir="t"/>
            </a:scene3d>
            <a:sp3d prstMaterial="dkEdge">
              <a:bevelT w="114300" prst="artDeco"/>
              <a:bevelB prst="relaxedInset"/>
              <a:contourClr>
                <a:srgbClr val="000000"/>
              </a:contourClr>
            </a:sp3d>
          </c:spPr>
          <c:invertIfNegative val="0"/>
          <c:dLbls>
            <c:dLbl>
              <c:idx val="0"/>
              <c:layout>
                <c:manualLayout>
                  <c:x val="1.5302565808756545E-2"/>
                  <c:y val="-1.677251250861320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AD1C-4749-A84B-5BA6C57F4C4C}"/>
                </c:ext>
              </c:extLst>
            </c:dLbl>
            <c:dLbl>
              <c:idx val="1"/>
              <c:layout>
                <c:manualLayout>
                  <c:x val="8.4968723129974777E-3"/>
                  <c:y val="-2.4032441613004069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AD1C-4749-A84B-5BA6C57F4C4C}"/>
                </c:ext>
              </c:extLst>
            </c:dLbl>
            <c:dLbl>
              <c:idx val="2"/>
              <c:layout>
                <c:manualLayout>
                  <c:x val="-8.9702316970051562E-4"/>
                  <c:y val="-4.656200912379911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AD1C-4749-A84B-5BA6C57F4C4C}"/>
                </c:ext>
              </c:extLst>
            </c:dLbl>
            <c:dLbl>
              <c:idx val="3"/>
              <c:layout>
                <c:manualLayout>
                  <c:x val="1.116189482993939E-2"/>
                  <c:y val="-3.844560819911911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AD1C-4749-A84B-5BA6C57F4C4C}"/>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Sheet3!$G$16:$J$16</c:f>
              <c:strCache>
                <c:ptCount val="4"/>
                <c:pt idx="0">
                  <c:v>New Construction/Acquisition</c:v>
                </c:pt>
                <c:pt idx="1">
                  <c:v>Renovation/Major Repair</c:v>
                </c:pt>
                <c:pt idx="2">
                  <c:v>Major Capital Equipment</c:v>
                </c:pt>
                <c:pt idx="3">
                  <c:v>Deferred Maintenance / Facilities Renewal</c:v>
                </c:pt>
              </c:strCache>
            </c:strRef>
          </c:cat>
          <c:val>
            <c:numRef>
              <c:f>Sheet3!$G$24:$J$24</c:f>
              <c:numCache>
                <c:formatCode>0.0%</c:formatCode>
                <c:ptCount val="4"/>
                <c:pt idx="0">
                  <c:v>0.74691951991772099</c:v>
                </c:pt>
                <c:pt idx="1">
                  <c:v>0.13647789492044865</c:v>
                </c:pt>
                <c:pt idx="2">
                  <c:v>2.8446656727141341E-2</c:v>
                </c:pt>
                <c:pt idx="3">
                  <c:v>8.8155928434689057E-2</c:v>
                </c:pt>
              </c:numCache>
            </c:numRef>
          </c:val>
          <c:shape val="box"/>
          <c:extLst>
            <c:ext xmlns:c16="http://schemas.microsoft.com/office/drawing/2014/chart" uri="{C3380CC4-5D6E-409C-BE32-E72D297353CC}">
              <c16:uniqueId val="{00000009-AD1C-4749-A84B-5BA6C57F4C4C}"/>
            </c:ext>
          </c:extLst>
        </c:ser>
        <c:ser>
          <c:idx val="2"/>
          <c:order val="2"/>
          <c:tx>
            <c:strRef>
              <c:f>Sheet3!$F$25</c:f>
              <c:strCache>
                <c:ptCount val="1"/>
                <c:pt idx="0">
                  <c:v>Total</c:v>
                </c:pt>
              </c:strCache>
            </c:strRef>
          </c:tx>
          <c:spPr>
            <a:pattFill prst="sphere">
              <a:fgClr>
                <a:srgbClr val="549E39">
                  <a:lumMod val="40000"/>
                  <a:lumOff val="60000"/>
                </a:srgbClr>
              </a:fgClr>
              <a:bgClr>
                <a:sysClr val="window" lastClr="FFFFFF"/>
              </a:bgClr>
            </a:pattFill>
            <a:ln w="12700">
              <a:solidFill>
                <a:srgbClr val="000000"/>
              </a:solidFill>
              <a:prstDash val="solid"/>
            </a:ln>
            <a:scene3d>
              <a:camera prst="orthographicFront"/>
              <a:lightRig rig="threePt" dir="t"/>
            </a:scene3d>
            <a:sp3d prstMaterial="dkEdge">
              <a:contourClr>
                <a:srgbClr val="000000"/>
              </a:contourClr>
            </a:sp3d>
          </c:spPr>
          <c:invertIfNegative val="0"/>
          <c:dLbls>
            <c:dLbl>
              <c:idx val="0"/>
              <c:layout>
                <c:manualLayout>
                  <c:x val="1.6445141235276878E-2"/>
                  <c:y val="-1.300597969389197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AD1C-4749-A84B-5BA6C57F4C4C}"/>
                </c:ext>
              </c:extLst>
            </c:dLbl>
            <c:dLbl>
              <c:idx val="1"/>
              <c:layout>
                <c:manualLayout>
                  <c:x val="1.6665082345112818E-2"/>
                  <c:y val="-7.541965511587475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AD1C-4749-A84B-5BA6C57F4C4C}"/>
                </c:ext>
              </c:extLst>
            </c:dLbl>
            <c:dLbl>
              <c:idx val="2"/>
              <c:layout>
                <c:manualLayout>
                  <c:x val="-4.5647011909324972E-3"/>
                  <c:y val="-4.656200912379911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AD1C-4749-A84B-5BA6C57F4C4C}"/>
                </c:ext>
              </c:extLst>
            </c:dLbl>
            <c:dLbl>
              <c:idx val="3"/>
              <c:layout>
                <c:manualLayout>
                  <c:x val="8.6041474742420687E-3"/>
                  <c:y val="-2.90286771317869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AD1C-4749-A84B-5BA6C57F4C4C}"/>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Sheet3!$G$16:$J$16</c:f>
              <c:strCache>
                <c:ptCount val="4"/>
                <c:pt idx="0">
                  <c:v>New Construction/Acquisition</c:v>
                </c:pt>
                <c:pt idx="1">
                  <c:v>Renovation/Major Repair</c:v>
                </c:pt>
                <c:pt idx="2">
                  <c:v>Major Capital Equipment</c:v>
                </c:pt>
                <c:pt idx="3">
                  <c:v>Deferred Maintenance / Facilities Renewal</c:v>
                </c:pt>
              </c:strCache>
            </c:strRef>
          </c:cat>
          <c:val>
            <c:numRef>
              <c:f>Sheet3!$G$25:$J$25</c:f>
              <c:numCache>
                <c:formatCode>0.0%</c:formatCode>
                <c:ptCount val="4"/>
                <c:pt idx="0">
                  <c:v>0.45258604035614114</c:v>
                </c:pt>
                <c:pt idx="1">
                  <c:v>0.36748299006193746</c:v>
                </c:pt>
                <c:pt idx="2">
                  <c:v>1.6068249103452333E-2</c:v>
                </c:pt>
                <c:pt idx="3">
                  <c:v>0.16386272047846906</c:v>
                </c:pt>
              </c:numCache>
            </c:numRef>
          </c:val>
          <c:shape val="pyramid"/>
          <c:extLst>
            <c:ext xmlns:c16="http://schemas.microsoft.com/office/drawing/2014/chart" uri="{C3380CC4-5D6E-409C-BE32-E72D297353CC}">
              <c16:uniqueId val="{0000000E-AD1C-4749-A84B-5BA6C57F4C4C}"/>
            </c:ext>
          </c:extLst>
        </c:ser>
        <c:dLbls>
          <c:showLegendKey val="0"/>
          <c:showVal val="0"/>
          <c:showCatName val="0"/>
          <c:showSerName val="1"/>
          <c:showPercent val="0"/>
          <c:showBubbleSize val="0"/>
        </c:dLbls>
        <c:gapWidth val="150"/>
        <c:shape val="cylinder"/>
        <c:axId val="196857856"/>
        <c:axId val="196859392"/>
        <c:axId val="0"/>
      </c:bar3DChart>
      <c:catAx>
        <c:axId val="19685785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6859392"/>
        <c:crosses val="autoZero"/>
        <c:auto val="1"/>
        <c:lblAlgn val="ctr"/>
        <c:lblOffset val="100"/>
        <c:tickLblSkip val="1"/>
        <c:tickMarkSkip val="1"/>
        <c:noMultiLvlLbl val="0"/>
      </c:catAx>
      <c:valAx>
        <c:axId val="196859392"/>
        <c:scaling>
          <c:orientation val="minMax"/>
        </c:scaling>
        <c:delete val="0"/>
        <c:axPos val="l"/>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6857856"/>
        <c:crosses val="autoZero"/>
        <c:crossBetween val="between"/>
      </c:valAx>
      <c:dTable>
        <c:showHorzBorder val="1"/>
        <c:showVertBorder val="1"/>
        <c:showOutline val="1"/>
        <c:showKeys val="1"/>
        <c:spPr>
          <a:ln w="3175">
            <a:solidFill>
              <a:srgbClr val="000000"/>
            </a:solidFill>
            <a:prstDash val="solid"/>
          </a:ln>
        </c:spPr>
        <c:txPr>
          <a:bodyPr/>
          <a:lstStyle/>
          <a:p>
            <a:pPr rtl="0">
              <a:defRPr sz="1000" b="0" i="0" u="none" strike="noStrike" baseline="0">
                <a:solidFill>
                  <a:srgbClr val="000000"/>
                </a:solidFill>
                <a:latin typeface="Arial"/>
                <a:ea typeface="Arial"/>
                <a:cs typeface="Arial"/>
              </a:defRPr>
            </a:pPr>
            <a:endParaRPr lang="en-US"/>
          </a:p>
        </c:txPr>
      </c:dTable>
      <c:spPr>
        <a:noFill/>
        <a:ln w="25400">
          <a:noFill/>
        </a:ln>
      </c:spPr>
    </c:plotArea>
    <c:plotVisOnly val="1"/>
    <c:dispBlanksAs val="gap"/>
    <c:showDLblsOverMax val="0"/>
  </c:chart>
  <c:spPr>
    <a:noFill/>
    <a:ln w="9525">
      <a:noFill/>
    </a:ln>
  </c:spPr>
  <c:txPr>
    <a:bodyPr/>
    <a:lstStyle/>
    <a:p>
      <a:pPr>
        <a:defRPr sz="87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hPercent val="54"/>
      <c:rotY val="20"/>
      <c:depthPercent val="100"/>
      <c:rAngAx val="1"/>
    </c:view3D>
    <c:floor>
      <c:thickness val="0"/>
      <c:spPr>
        <a:solidFill>
          <a:srgbClr val="FFFFFF"/>
        </a:solidFill>
        <a:ln w="3175">
          <a:solidFill>
            <a:srgbClr val="000000"/>
          </a:solidFill>
          <a:prstDash val="solid"/>
        </a:ln>
      </c:spPr>
    </c:floor>
    <c:sideWall>
      <c:thickness val="0"/>
      <c:spPr>
        <a:solidFill>
          <a:srgbClr val="FFFFFF"/>
        </a:solidFill>
        <a:ln w="12700">
          <a:solidFill>
            <a:srgbClr val="808080"/>
          </a:solidFill>
          <a:prstDash val="solid"/>
        </a:ln>
      </c:spPr>
    </c:sideWall>
    <c:backWall>
      <c:thickness val="0"/>
      <c:spPr>
        <a:solidFill>
          <a:srgbClr val="FFFFFF"/>
        </a:solidFill>
        <a:ln w="12700">
          <a:solidFill>
            <a:srgbClr val="808080"/>
          </a:solidFill>
          <a:prstDash val="solid"/>
        </a:ln>
      </c:spPr>
    </c:backWall>
    <c:plotArea>
      <c:layout>
        <c:manualLayout>
          <c:layoutTarget val="inner"/>
          <c:xMode val="edge"/>
          <c:yMode val="edge"/>
          <c:x val="6.2153163152053291E-2"/>
          <c:y val="0.1111111111111111"/>
          <c:w val="0.92674805771365165"/>
          <c:h val="0.69074074074074077"/>
        </c:manualLayout>
      </c:layout>
      <c:bar3DChart>
        <c:barDir val="col"/>
        <c:grouping val="clustered"/>
        <c:varyColors val="0"/>
        <c:ser>
          <c:idx val="0"/>
          <c:order val="0"/>
          <c:tx>
            <c:strRef>
              <c:f>Sheet4!$F$23</c:f>
              <c:strCache>
                <c:ptCount val="1"/>
                <c:pt idx="0">
                  <c:v>4-Yr</c:v>
                </c:pt>
              </c:strCache>
            </c:strRef>
          </c:tx>
          <c:spPr>
            <a:pattFill prst="pct60">
              <a:fgClr>
                <a:srgbClr val="549E39">
                  <a:lumMod val="75000"/>
                </a:srgbClr>
              </a:fgClr>
              <a:bgClr>
                <a:sysClr val="window" lastClr="FFFFFF"/>
              </a:bgClr>
            </a:pattFill>
            <a:ln w="12700">
              <a:solidFill>
                <a:srgbClr val="000000"/>
              </a:solidFill>
              <a:prstDash val="solid"/>
            </a:ln>
            <a:scene3d>
              <a:camera prst="orthographicFront"/>
              <a:lightRig rig="threePt" dir="t"/>
            </a:scene3d>
            <a:sp3d>
              <a:bevelT/>
              <a:bevelB/>
              <a:contourClr>
                <a:srgbClr val="000000"/>
              </a:contourClr>
            </a:sp3d>
          </c:spPr>
          <c:invertIfNegative val="0"/>
          <c:dLbls>
            <c:dLbl>
              <c:idx val="0"/>
              <c:layout>
                <c:manualLayout>
                  <c:x val="1.2991320247769252E-2"/>
                  <c:y val="-2.867405105862386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0BCB-4FB5-A129-524ABB4470AA}"/>
                </c:ext>
              </c:extLst>
            </c:dLbl>
            <c:dLbl>
              <c:idx val="1"/>
              <c:layout>
                <c:manualLayout>
                  <c:x val="8.7760929605331522E-3"/>
                  <c:y val="-2.139155134187973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0BCB-4FB5-A129-524ABB4470AA}"/>
                </c:ext>
              </c:extLst>
            </c:dLbl>
            <c:dLbl>
              <c:idx val="2"/>
              <c:layout>
                <c:manualLayout>
                  <c:x val="1.1586632799463568E-2"/>
                  <c:y val="-1.74182674188664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0BCB-4FB5-A129-524ABB4470AA}"/>
                </c:ext>
              </c:extLst>
            </c:dLbl>
            <c:dLbl>
              <c:idx val="3"/>
              <c:layout>
                <c:manualLayout>
                  <c:x val="3.6721311780969564E-3"/>
                  <c:y val="-2.033417688241928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0BCB-4FB5-A129-524ABB4470AA}"/>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Sheet4!$G$23:$J$23</c:f>
              <c:numCache>
                <c:formatCode>0.0%</c:formatCode>
                <c:ptCount val="4"/>
                <c:pt idx="0">
                  <c:v>0.50604186493315484</c:v>
                </c:pt>
                <c:pt idx="1">
                  <c:v>0</c:v>
                </c:pt>
                <c:pt idx="2">
                  <c:v>1.5168027822450522E-3</c:v>
                </c:pt>
                <c:pt idx="3">
                  <c:v>0.49244133228460019</c:v>
                </c:pt>
              </c:numCache>
            </c:numRef>
          </c:val>
          <c:extLst>
            <c:ext xmlns:c16="http://schemas.microsoft.com/office/drawing/2014/chart" uri="{C3380CC4-5D6E-409C-BE32-E72D297353CC}">
              <c16:uniqueId val="{00000004-0BCB-4FB5-A129-524ABB4470AA}"/>
            </c:ext>
          </c:extLst>
        </c:ser>
        <c:ser>
          <c:idx val="1"/>
          <c:order val="1"/>
          <c:tx>
            <c:strRef>
              <c:f>Sheet4!$F$24</c:f>
              <c:strCache>
                <c:ptCount val="1"/>
                <c:pt idx="0">
                  <c:v>2-Yr</c:v>
                </c:pt>
              </c:strCache>
            </c:strRef>
          </c:tx>
          <c:spPr>
            <a:pattFill prst="smGrid">
              <a:fgClr>
                <a:srgbClr val="549E39">
                  <a:lumMod val="60000"/>
                  <a:lumOff val="40000"/>
                </a:srgbClr>
              </a:fgClr>
              <a:bgClr>
                <a:sysClr val="window" lastClr="FFFFFF"/>
              </a:bgClr>
            </a:pattFill>
            <a:ln w="12700">
              <a:solidFill>
                <a:srgbClr val="000000"/>
              </a:solidFill>
              <a:prstDash val="solid"/>
            </a:ln>
            <a:scene3d>
              <a:camera prst="orthographicFront"/>
              <a:lightRig rig="threePt" dir="t"/>
            </a:scene3d>
            <a:sp3d prstMaterial="dkEdge">
              <a:bevelT w="114300" prst="artDeco"/>
              <a:bevelB prst="relaxedInset"/>
              <a:contourClr>
                <a:srgbClr val="000000"/>
              </a:contourClr>
            </a:sp3d>
          </c:spPr>
          <c:invertIfNegative val="0"/>
          <c:dLbls>
            <c:dLbl>
              <c:idx val="0"/>
              <c:layout>
                <c:manualLayout>
                  <c:x val="1.5302565808756545E-2"/>
                  <c:y val="-1.45988874462712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0BCB-4FB5-A129-524ABB4470AA}"/>
                </c:ext>
              </c:extLst>
            </c:dLbl>
            <c:dLbl>
              <c:idx val="1"/>
              <c:layout>
                <c:manualLayout>
                  <c:x val="8.496856286657823E-3"/>
                  <c:y val="-8.750295664353952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0BCB-4FB5-A129-524ABB4470AA}"/>
                </c:ext>
              </c:extLst>
            </c:dLbl>
            <c:dLbl>
              <c:idx val="2"/>
              <c:layout>
                <c:manualLayout>
                  <c:x val="1.5377238611407502E-2"/>
                  <c:y val="-1.6131207539432469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0BCB-4FB5-A129-524ABB4470AA}"/>
                </c:ext>
              </c:extLst>
            </c:dLbl>
            <c:dLbl>
              <c:idx val="3"/>
              <c:layout>
                <c:manualLayout>
                  <c:x val="1.116189482993939E-2"/>
                  <c:y val="-1.670918642411977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0BCB-4FB5-A129-524ABB4470AA}"/>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Sheet4!$G$24:$J$24</c:f>
              <c:numCache>
                <c:formatCode>0.0%</c:formatCode>
                <c:ptCount val="4"/>
                <c:pt idx="0">
                  <c:v>0.25797065031286154</c:v>
                </c:pt>
                <c:pt idx="1">
                  <c:v>6.6029136681697263E-3</c:v>
                </c:pt>
                <c:pt idx="2">
                  <c:v>0.49036927017822185</c:v>
                </c:pt>
                <c:pt idx="3">
                  <c:v>0.24505716584074691</c:v>
                </c:pt>
              </c:numCache>
            </c:numRef>
          </c:val>
          <c:shape val="box"/>
          <c:extLst>
            <c:ext xmlns:c16="http://schemas.microsoft.com/office/drawing/2014/chart" uri="{C3380CC4-5D6E-409C-BE32-E72D297353CC}">
              <c16:uniqueId val="{00000009-0BCB-4FB5-A129-524ABB4470AA}"/>
            </c:ext>
          </c:extLst>
        </c:ser>
        <c:ser>
          <c:idx val="2"/>
          <c:order val="2"/>
          <c:tx>
            <c:strRef>
              <c:f>Sheet4!$F$25</c:f>
              <c:strCache>
                <c:ptCount val="1"/>
                <c:pt idx="0">
                  <c:v>Total</c:v>
                </c:pt>
              </c:strCache>
            </c:strRef>
          </c:tx>
          <c:spPr>
            <a:pattFill prst="sphere">
              <a:fgClr>
                <a:srgbClr val="549E39">
                  <a:lumMod val="40000"/>
                  <a:lumOff val="60000"/>
                </a:srgbClr>
              </a:fgClr>
              <a:bgClr>
                <a:sysClr val="window" lastClr="FFFFFF"/>
              </a:bgClr>
            </a:pattFill>
            <a:ln w="12700">
              <a:solidFill>
                <a:srgbClr val="000000"/>
              </a:solidFill>
              <a:prstDash val="solid"/>
            </a:ln>
            <a:scene3d>
              <a:camera prst="orthographicFront"/>
              <a:lightRig rig="threePt" dir="t"/>
            </a:scene3d>
            <a:sp3d prstMaterial="dkEdge">
              <a:contourClr>
                <a:srgbClr val="000000"/>
              </a:contourClr>
            </a:sp3d>
          </c:spPr>
          <c:invertIfNegative val="0"/>
          <c:dLbls>
            <c:dLbl>
              <c:idx val="0"/>
              <c:layout>
                <c:manualLayout>
                  <c:x val="1.6445141235276878E-2"/>
                  <c:y val="-1.300597969389197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0BCB-4FB5-A129-524ABB4470AA}"/>
                </c:ext>
              </c:extLst>
            </c:dLbl>
            <c:dLbl>
              <c:idx val="1"/>
              <c:layout>
                <c:manualLayout>
                  <c:x val="1.6665082345112818E-2"/>
                  <c:y val="-7.541965511587475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0BCB-4FB5-A129-524ABB4470AA}"/>
                </c:ext>
              </c:extLst>
            </c:dLbl>
            <c:dLbl>
              <c:idx val="2"/>
              <c:layout>
                <c:manualLayout>
                  <c:x val="1.0230057468934592E-2"/>
                  <c:y val="-7.4367072900646163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0BCB-4FB5-A129-524ABB4470AA}"/>
                </c:ext>
              </c:extLst>
            </c:dLbl>
            <c:dLbl>
              <c:idx val="3"/>
              <c:layout>
                <c:manualLayout>
                  <c:x val="1.1563100964618947E-2"/>
                  <c:y val="-1.38133016953933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0BCB-4FB5-A129-524ABB4470AA}"/>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Sheet4!$G$25:$J$25</c:f>
              <c:numCache>
                <c:formatCode>0.0%</c:formatCode>
                <c:ptCount val="4"/>
                <c:pt idx="0">
                  <c:v>0.4673046219303108</c:v>
                </c:pt>
                <c:pt idx="1">
                  <c:v>1.0310695325219199E-3</c:v>
                </c:pt>
                <c:pt idx="2">
                  <c:v>7.785293412679932E-2</c:v>
                </c:pt>
                <c:pt idx="3">
                  <c:v>0.45381137441036795</c:v>
                </c:pt>
              </c:numCache>
            </c:numRef>
          </c:val>
          <c:shape val="pyramid"/>
          <c:extLst>
            <c:ext xmlns:c16="http://schemas.microsoft.com/office/drawing/2014/chart" uri="{C3380CC4-5D6E-409C-BE32-E72D297353CC}">
              <c16:uniqueId val="{0000000E-0BCB-4FB5-A129-524ABB4470AA}"/>
            </c:ext>
          </c:extLst>
        </c:ser>
        <c:dLbls>
          <c:showLegendKey val="0"/>
          <c:showVal val="0"/>
          <c:showCatName val="0"/>
          <c:showSerName val="1"/>
          <c:showPercent val="0"/>
          <c:showBubbleSize val="0"/>
        </c:dLbls>
        <c:gapWidth val="150"/>
        <c:shape val="cylinder"/>
        <c:axId val="197826432"/>
        <c:axId val="197827968"/>
        <c:axId val="0"/>
      </c:bar3DChart>
      <c:catAx>
        <c:axId val="19782643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7827968"/>
        <c:crosses val="autoZero"/>
        <c:auto val="1"/>
        <c:lblAlgn val="ctr"/>
        <c:lblOffset val="100"/>
        <c:tickLblSkip val="1"/>
        <c:tickMarkSkip val="1"/>
        <c:noMultiLvlLbl val="0"/>
      </c:catAx>
      <c:valAx>
        <c:axId val="197827968"/>
        <c:scaling>
          <c:orientation val="minMax"/>
          <c:max val="0.8"/>
        </c:scaling>
        <c:delete val="0"/>
        <c:axPos val="l"/>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7826432"/>
        <c:crosses val="autoZero"/>
        <c:crossBetween val="between"/>
      </c:valAx>
      <c:dTable>
        <c:showHorzBorder val="1"/>
        <c:showVertBorder val="1"/>
        <c:showOutline val="1"/>
        <c:showKeys val="1"/>
        <c:spPr>
          <a:ln w="3175">
            <a:solidFill>
              <a:srgbClr val="000000"/>
            </a:solidFill>
            <a:prstDash val="solid"/>
          </a:ln>
        </c:spPr>
        <c:txPr>
          <a:bodyPr/>
          <a:lstStyle/>
          <a:p>
            <a:pPr rtl="0">
              <a:defRPr sz="1000" b="0" i="0" u="none" strike="noStrike" baseline="0">
                <a:solidFill>
                  <a:srgbClr val="000000"/>
                </a:solidFill>
                <a:latin typeface="Arial"/>
                <a:ea typeface="Arial"/>
                <a:cs typeface="Arial"/>
              </a:defRPr>
            </a:pPr>
            <a:endParaRPr lang="en-US"/>
          </a:p>
        </c:txPr>
      </c:dTable>
      <c:spPr>
        <a:noFill/>
        <a:ln w="25400">
          <a:noFill/>
        </a:ln>
      </c:spPr>
    </c:plotArea>
    <c:plotVisOnly val="1"/>
    <c:dispBlanksAs val="gap"/>
    <c:showDLblsOverMax val="0"/>
  </c:chart>
  <c:spPr>
    <a:noFill/>
    <a:ln w="9525">
      <a:noFill/>
    </a:ln>
  </c:spPr>
  <c:txPr>
    <a:bodyPr/>
    <a:lstStyle/>
    <a:p>
      <a:pPr>
        <a:defRPr sz="87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50" b="1" i="0" u="none" strike="noStrike" baseline="0">
                <a:solidFill>
                  <a:srgbClr val="0070C0"/>
                </a:solidFill>
                <a:latin typeface="Arial"/>
                <a:ea typeface="Arial"/>
                <a:cs typeface="Arial"/>
              </a:defRPr>
            </a:pPr>
            <a:r>
              <a:rPr lang="en-US" sz="2000" baseline="0" dirty="0">
                <a:solidFill>
                  <a:srgbClr val="0070C0"/>
                </a:solidFill>
              </a:rPr>
              <a:t>Total Capital Requirements by Category FY 2018-2019 - 2022-2023</a:t>
            </a:r>
          </a:p>
        </c:rich>
      </c:tx>
      <c:layout>
        <c:manualLayout>
          <c:xMode val="edge"/>
          <c:yMode val="edge"/>
          <c:x val="0.17007888915043756"/>
          <c:y val="2.9102904823953706E-2"/>
        </c:manualLayout>
      </c:layout>
      <c:overlay val="0"/>
      <c:spPr>
        <a:noFill/>
        <a:ln w="25400">
          <a:noFill/>
        </a:ln>
      </c:spPr>
    </c:title>
    <c:autoTitleDeleted val="0"/>
    <c:view3D>
      <c:rotX val="15"/>
      <c:hPercent val="54"/>
      <c:rotY val="20"/>
      <c:depthPercent val="100"/>
      <c:rAngAx val="1"/>
    </c:view3D>
    <c:floor>
      <c:thickness val="0"/>
      <c:spPr>
        <a:solidFill>
          <a:srgbClr val="FFFFFF"/>
        </a:solidFill>
        <a:ln w="3175">
          <a:solidFill>
            <a:srgbClr val="000000"/>
          </a:solidFill>
          <a:prstDash val="solid"/>
        </a:ln>
      </c:spPr>
    </c:floor>
    <c:sideWall>
      <c:thickness val="0"/>
      <c:spPr>
        <a:solidFill>
          <a:srgbClr val="FFFFFF"/>
        </a:solidFill>
        <a:ln w="12700">
          <a:solidFill>
            <a:srgbClr val="808080"/>
          </a:solidFill>
          <a:prstDash val="solid"/>
        </a:ln>
      </c:spPr>
    </c:sideWall>
    <c:backWall>
      <c:thickness val="0"/>
      <c:spPr>
        <a:solidFill>
          <a:srgbClr val="FFFFFF"/>
        </a:solidFill>
        <a:ln w="12700">
          <a:solidFill>
            <a:srgbClr val="808080"/>
          </a:solidFill>
          <a:prstDash val="solid"/>
        </a:ln>
      </c:spPr>
    </c:backWall>
    <c:plotArea>
      <c:layout>
        <c:manualLayout>
          <c:layoutTarget val="inner"/>
          <c:xMode val="edge"/>
          <c:yMode val="edge"/>
          <c:x val="4.7849318011422608E-2"/>
          <c:y val="0.1111111111111111"/>
          <c:w val="0.95215068198857744"/>
          <c:h val="0.69074074074074077"/>
        </c:manualLayout>
      </c:layout>
      <c:bar3DChart>
        <c:barDir val="col"/>
        <c:grouping val="clustered"/>
        <c:varyColors val="0"/>
        <c:ser>
          <c:idx val="0"/>
          <c:order val="0"/>
          <c:tx>
            <c:strRef>
              <c:f>Sheet3!$F$26</c:f>
              <c:strCache>
                <c:ptCount val="1"/>
                <c:pt idx="0">
                  <c:v>4-Yr</c:v>
                </c:pt>
              </c:strCache>
            </c:strRef>
          </c:tx>
          <c:spPr>
            <a:pattFill prst="pct60">
              <a:fgClr>
                <a:srgbClr val="549E39">
                  <a:lumMod val="75000"/>
                </a:srgbClr>
              </a:fgClr>
              <a:bgClr>
                <a:sysClr val="window" lastClr="FFFFFF"/>
              </a:bgClr>
            </a:pattFill>
            <a:ln w="12700">
              <a:solidFill>
                <a:srgbClr val="000000"/>
              </a:solidFill>
              <a:prstDash val="solid"/>
            </a:ln>
            <a:scene3d>
              <a:camera prst="orthographicFront"/>
              <a:lightRig rig="threePt" dir="t"/>
            </a:scene3d>
            <a:sp3d>
              <a:bevelT/>
              <a:bevelB/>
              <a:contourClr>
                <a:srgbClr val="000000"/>
              </a:contourClr>
            </a:sp3d>
          </c:spPr>
          <c:invertIfNegative val="0"/>
          <c:dLbls>
            <c:dLbl>
              <c:idx val="0"/>
              <c:layout>
                <c:manualLayout>
                  <c:x val="-1.8034472041151355E-3"/>
                  <c:y val="-3.3021301183307789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01EA-4674-A58A-E370C79BAF76}"/>
                </c:ext>
              </c:extLst>
            </c:dLbl>
            <c:dLbl>
              <c:idx val="1"/>
              <c:layout>
                <c:manualLayout>
                  <c:x val="8.7760929605331522E-3"/>
                  <c:y val="-1.052342603016991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01EA-4674-A58A-E370C79BAF76}"/>
                </c:ext>
              </c:extLst>
            </c:dLbl>
            <c:dLbl>
              <c:idx val="2"/>
              <c:layout>
                <c:manualLayout>
                  <c:x val="-1.72869307530244E-3"/>
                  <c:y val="-3.915460171639169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01EA-4674-A58A-E370C79BAF76}"/>
                </c:ext>
              </c:extLst>
            </c:dLbl>
            <c:dLbl>
              <c:idx val="3"/>
              <c:layout>
                <c:manualLayout>
                  <c:x val="3.6721311780969564E-3"/>
                  <c:y val="-2.90288482833667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01EA-4674-A58A-E370C79BAF76}"/>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Sheet3!$G$16:$J$16</c:f>
              <c:strCache>
                <c:ptCount val="4"/>
                <c:pt idx="0">
                  <c:v>New Construction/Acquisition</c:v>
                </c:pt>
                <c:pt idx="1">
                  <c:v>Renovation/Major Repair</c:v>
                </c:pt>
                <c:pt idx="2">
                  <c:v>Major Capital Equipment</c:v>
                </c:pt>
                <c:pt idx="3">
                  <c:v>Deferred Maintenance / Facilities Renewal</c:v>
                </c:pt>
              </c:strCache>
            </c:strRef>
          </c:cat>
          <c:val>
            <c:numRef>
              <c:f>Sheet3!$G$26:$J$26</c:f>
              <c:numCache>
                <c:formatCode>0.0%</c:formatCode>
                <c:ptCount val="4"/>
                <c:pt idx="0">
                  <c:v>0.50764192314998069</c:v>
                </c:pt>
                <c:pt idx="1">
                  <c:v>0.31942370460805708</c:v>
                </c:pt>
                <c:pt idx="2">
                  <c:v>1.7180003647258465E-2</c:v>
                </c:pt>
                <c:pt idx="3">
                  <c:v>0.15575436859470382</c:v>
                </c:pt>
              </c:numCache>
            </c:numRef>
          </c:val>
          <c:extLst>
            <c:ext xmlns:c16="http://schemas.microsoft.com/office/drawing/2014/chart" uri="{C3380CC4-5D6E-409C-BE32-E72D297353CC}">
              <c16:uniqueId val="{00000004-01EA-4674-A58A-E370C79BAF76}"/>
            </c:ext>
          </c:extLst>
        </c:ser>
        <c:ser>
          <c:idx val="1"/>
          <c:order val="1"/>
          <c:tx>
            <c:strRef>
              <c:f>Sheet3!$F$27</c:f>
              <c:strCache>
                <c:ptCount val="1"/>
                <c:pt idx="0">
                  <c:v>2-Yr</c:v>
                </c:pt>
              </c:strCache>
            </c:strRef>
          </c:tx>
          <c:spPr>
            <a:pattFill prst="smGrid">
              <a:fgClr>
                <a:srgbClr val="549E39">
                  <a:lumMod val="60000"/>
                  <a:lumOff val="40000"/>
                </a:srgbClr>
              </a:fgClr>
              <a:bgClr>
                <a:sysClr val="window" lastClr="FFFFFF"/>
              </a:bgClr>
            </a:pattFill>
            <a:ln w="12700">
              <a:solidFill>
                <a:srgbClr val="000000"/>
              </a:solidFill>
              <a:prstDash val="solid"/>
            </a:ln>
            <a:scene3d>
              <a:camera prst="orthographicFront"/>
              <a:lightRig rig="threePt" dir="t"/>
            </a:scene3d>
            <a:sp3d prstMaterial="dkEdge">
              <a:bevelT w="114300" prst="artDeco"/>
              <a:bevelB prst="relaxedInset"/>
              <a:contourClr>
                <a:srgbClr val="000000"/>
              </a:contourClr>
            </a:sp3d>
          </c:spPr>
          <c:invertIfNegative val="0"/>
          <c:dLbls>
            <c:dLbl>
              <c:idx val="0"/>
              <c:layout>
                <c:manualLayout>
                  <c:x val="1.6782042553944984E-2"/>
                  <c:y val="-3.198788794500694E-2"/>
                </c:manualLayout>
              </c:layout>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01EA-4674-A58A-E370C79BAF76}"/>
                </c:ext>
              </c:extLst>
            </c:dLbl>
            <c:dLbl>
              <c:idx val="1"/>
              <c:layout>
                <c:manualLayout>
                  <c:x val="8.496856286657823E-3"/>
                  <c:y val="-8.750295664353952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01EA-4674-A58A-E370C79BAF76}"/>
                </c:ext>
              </c:extLst>
            </c:dLbl>
            <c:dLbl>
              <c:idx val="2"/>
              <c:layout>
                <c:manualLayout>
                  <c:x val="1.2418285121030517E-2"/>
                  <c:y val="-9.610332352406578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01EA-4674-A58A-E370C79BAF76}"/>
                </c:ext>
              </c:extLst>
            </c:dLbl>
            <c:dLbl>
              <c:idx val="3"/>
              <c:layout>
                <c:manualLayout>
                  <c:x val="1.116189482993939E-2"/>
                  <c:y val="-3.1924561860513519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01EA-4674-A58A-E370C79BAF76}"/>
                </c:ext>
              </c:extLst>
            </c:dLbl>
            <c:spPr>
              <a:noFill/>
              <a:ln w="25400">
                <a:noFill/>
              </a:ln>
            </c:spPr>
            <c:txPr>
              <a:bodyPr/>
              <a:lstStyle/>
              <a:p>
                <a:pPr>
                  <a:defRPr sz="875"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Sheet3!$G$16:$J$16</c:f>
              <c:strCache>
                <c:ptCount val="4"/>
                <c:pt idx="0">
                  <c:v>New Construction/Acquisition</c:v>
                </c:pt>
                <c:pt idx="1">
                  <c:v>Renovation/Major Repair</c:v>
                </c:pt>
                <c:pt idx="2">
                  <c:v>Major Capital Equipment</c:v>
                </c:pt>
                <c:pt idx="3">
                  <c:v>Deferred Maintenance / Facilities Renewal</c:v>
                </c:pt>
              </c:strCache>
            </c:strRef>
          </c:cat>
          <c:val>
            <c:numRef>
              <c:f>Sheet3!$G$27:$J$27</c:f>
              <c:numCache>
                <c:formatCode>0.0%</c:formatCode>
                <c:ptCount val="4"/>
                <c:pt idx="0">
                  <c:v>0.6493659113584308</c:v>
                </c:pt>
                <c:pt idx="1">
                  <c:v>0.20867338667825622</c:v>
                </c:pt>
                <c:pt idx="2">
                  <c:v>2.6300838119953724E-2</c:v>
                </c:pt>
                <c:pt idx="3">
                  <c:v>0.1156598638433592</c:v>
                </c:pt>
              </c:numCache>
            </c:numRef>
          </c:val>
          <c:shape val="box"/>
          <c:extLst>
            <c:ext xmlns:c16="http://schemas.microsoft.com/office/drawing/2014/chart" uri="{C3380CC4-5D6E-409C-BE32-E72D297353CC}">
              <c16:uniqueId val="{00000009-01EA-4674-A58A-E370C79BAF76}"/>
            </c:ext>
          </c:extLst>
        </c:ser>
        <c:ser>
          <c:idx val="2"/>
          <c:order val="2"/>
          <c:tx>
            <c:strRef>
              <c:f>Sheet3!$F$28</c:f>
              <c:strCache>
                <c:ptCount val="1"/>
                <c:pt idx="0">
                  <c:v>Total</c:v>
                </c:pt>
              </c:strCache>
            </c:strRef>
          </c:tx>
          <c:spPr>
            <a:pattFill prst="sphere">
              <a:fgClr>
                <a:srgbClr val="549E39">
                  <a:lumMod val="40000"/>
                  <a:lumOff val="60000"/>
                </a:srgbClr>
              </a:fgClr>
              <a:bgClr>
                <a:sysClr val="window" lastClr="FFFFFF"/>
              </a:bgClr>
            </a:pattFill>
            <a:ln w="12700">
              <a:solidFill>
                <a:srgbClr val="000000"/>
              </a:solidFill>
              <a:prstDash val="solid"/>
            </a:ln>
            <a:scene3d>
              <a:camera prst="orthographicFront"/>
              <a:lightRig rig="threePt" dir="t"/>
            </a:scene3d>
            <a:sp3d prstMaterial="dkEdge">
              <a:contourClr>
                <a:srgbClr val="000000"/>
              </a:contourClr>
            </a:sp3d>
          </c:spPr>
          <c:invertIfNegative val="0"/>
          <c:dLbls>
            <c:dLbl>
              <c:idx val="0"/>
              <c:layout>
                <c:manualLayout>
                  <c:x val="1.6445141235276878E-2"/>
                  <c:y val="-1.300597969389197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01EA-4674-A58A-E370C79BAF76}"/>
                </c:ext>
              </c:extLst>
            </c:dLbl>
            <c:dLbl>
              <c:idx val="1"/>
              <c:layout>
                <c:manualLayout>
                  <c:x val="1.6665082345112818E-2"/>
                  <c:y val="-7.541965511587475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01EA-4674-A58A-E370C79BAF76}"/>
                </c:ext>
              </c:extLst>
            </c:dLbl>
            <c:dLbl>
              <c:idx val="2"/>
              <c:layout>
                <c:manualLayout>
                  <c:x val="1.1709534214122921E-2"/>
                  <c:y val="-1.395758247709042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01EA-4674-A58A-E370C79BAF76}"/>
                </c:ext>
              </c:extLst>
            </c:dLbl>
            <c:dLbl>
              <c:idx val="3"/>
              <c:layout>
                <c:manualLayout>
                  <c:x val="1.1563100964618947E-2"/>
                  <c:y val="-3.337592725647098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01EA-4674-A58A-E370C79BAF76}"/>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Sheet3!$G$16:$J$16</c:f>
              <c:strCache>
                <c:ptCount val="4"/>
                <c:pt idx="0">
                  <c:v>New Construction/Acquisition</c:v>
                </c:pt>
                <c:pt idx="1">
                  <c:v>Renovation/Major Repair</c:v>
                </c:pt>
                <c:pt idx="2">
                  <c:v>Major Capital Equipment</c:v>
                </c:pt>
                <c:pt idx="3">
                  <c:v>Deferred Maintenance / Facilities Renewal</c:v>
                </c:pt>
              </c:strCache>
            </c:strRef>
          </c:cat>
          <c:val>
            <c:numRef>
              <c:f>Sheet3!$G$28:$J$28</c:f>
              <c:numCache>
                <c:formatCode>0.0%</c:formatCode>
                <c:ptCount val="4"/>
                <c:pt idx="0">
                  <c:v>0.5286125368890976</c:v>
                </c:pt>
                <c:pt idx="1">
                  <c:v>0.3030362026181026</c:v>
                </c:pt>
                <c:pt idx="2">
                  <c:v>1.8529595195754776E-2</c:v>
                </c:pt>
                <c:pt idx="3">
                  <c:v>0.14982166529704496</c:v>
                </c:pt>
              </c:numCache>
            </c:numRef>
          </c:val>
          <c:shape val="pyramid"/>
          <c:extLst>
            <c:ext xmlns:c16="http://schemas.microsoft.com/office/drawing/2014/chart" uri="{C3380CC4-5D6E-409C-BE32-E72D297353CC}">
              <c16:uniqueId val="{0000000E-01EA-4674-A58A-E370C79BAF76}"/>
            </c:ext>
          </c:extLst>
        </c:ser>
        <c:dLbls>
          <c:showLegendKey val="0"/>
          <c:showVal val="0"/>
          <c:showCatName val="0"/>
          <c:showSerName val="1"/>
          <c:showPercent val="0"/>
          <c:showBubbleSize val="0"/>
        </c:dLbls>
        <c:gapWidth val="150"/>
        <c:shape val="cylinder"/>
        <c:axId val="197271552"/>
        <c:axId val="197273088"/>
        <c:axId val="0"/>
      </c:bar3DChart>
      <c:catAx>
        <c:axId val="19727155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7273088"/>
        <c:crosses val="autoZero"/>
        <c:auto val="1"/>
        <c:lblAlgn val="ctr"/>
        <c:lblOffset val="100"/>
        <c:tickLblSkip val="1"/>
        <c:tickMarkSkip val="1"/>
        <c:noMultiLvlLbl val="0"/>
      </c:catAx>
      <c:valAx>
        <c:axId val="197273088"/>
        <c:scaling>
          <c:orientation val="minMax"/>
        </c:scaling>
        <c:delete val="0"/>
        <c:axPos val="l"/>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7271552"/>
        <c:crosses val="autoZero"/>
        <c:crossBetween val="between"/>
      </c:valAx>
      <c:dTable>
        <c:showHorzBorder val="1"/>
        <c:showVertBorder val="1"/>
        <c:showOutline val="1"/>
        <c:showKeys val="1"/>
        <c:spPr>
          <a:ln w="3175">
            <a:solidFill>
              <a:srgbClr val="000000"/>
            </a:solidFill>
            <a:prstDash val="solid"/>
          </a:ln>
        </c:spPr>
        <c:txPr>
          <a:bodyPr/>
          <a:lstStyle/>
          <a:p>
            <a:pPr rtl="0">
              <a:defRPr sz="1000" b="0" i="0" u="none" strike="noStrike" baseline="0">
                <a:solidFill>
                  <a:srgbClr val="000000"/>
                </a:solidFill>
                <a:latin typeface="Arial"/>
                <a:ea typeface="Arial"/>
                <a:cs typeface="Arial"/>
              </a:defRPr>
            </a:pPr>
            <a:endParaRPr lang="en-US"/>
          </a:p>
        </c:txPr>
      </c:dTable>
      <c:spPr>
        <a:noFill/>
        <a:ln w="25400">
          <a:noFill/>
        </a:ln>
      </c:spPr>
    </c:plotArea>
    <c:plotVisOnly val="1"/>
    <c:dispBlanksAs val="gap"/>
    <c:showDLblsOverMax val="0"/>
  </c:chart>
  <c:spPr>
    <a:noFill/>
    <a:ln w="9525">
      <a:noFill/>
    </a:ln>
  </c:spPr>
  <c:txPr>
    <a:bodyPr/>
    <a:lstStyle/>
    <a:p>
      <a:pPr>
        <a:defRPr sz="875" b="0" i="0" u="none" strike="noStrike" baseline="0">
          <a:solidFill>
            <a:srgbClr val="000000"/>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hPercent val="54"/>
      <c:rotY val="20"/>
      <c:depthPercent val="100"/>
      <c:rAngAx val="1"/>
    </c:view3D>
    <c:floor>
      <c:thickness val="0"/>
      <c:spPr>
        <a:solidFill>
          <a:srgbClr val="FFFFFF"/>
        </a:solidFill>
        <a:ln w="3175">
          <a:solidFill>
            <a:srgbClr val="000000"/>
          </a:solidFill>
          <a:prstDash val="solid"/>
        </a:ln>
      </c:spPr>
    </c:floor>
    <c:sideWall>
      <c:thickness val="0"/>
      <c:spPr>
        <a:solidFill>
          <a:srgbClr val="FFFFFF"/>
        </a:solidFill>
        <a:ln w="12700">
          <a:solidFill>
            <a:srgbClr val="808080"/>
          </a:solidFill>
          <a:prstDash val="solid"/>
        </a:ln>
      </c:spPr>
    </c:sideWall>
    <c:backWall>
      <c:thickness val="0"/>
      <c:spPr>
        <a:solidFill>
          <a:srgbClr val="FFFFFF"/>
        </a:solidFill>
        <a:ln w="12700">
          <a:solidFill>
            <a:srgbClr val="808080"/>
          </a:solidFill>
          <a:prstDash val="solid"/>
        </a:ln>
      </c:spPr>
    </c:backWall>
    <c:plotArea>
      <c:layout>
        <c:manualLayout>
          <c:layoutTarget val="inner"/>
          <c:xMode val="edge"/>
          <c:yMode val="edge"/>
          <c:x val="6.2153163152053291E-2"/>
          <c:y val="0.1111111111111111"/>
          <c:w val="0.92674805771365165"/>
          <c:h val="0.77311192060565503"/>
        </c:manualLayout>
      </c:layout>
      <c:bar3DChart>
        <c:barDir val="col"/>
        <c:grouping val="clustered"/>
        <c:varyColors val="0"/>
        <c:ser>
          <c:idx val="0"/>
          <c:order val="0"/>
          <c:tx>
            <c:strRef>
              <c:f>Sheet4!$F$26</c:f>
              <c:strCache>
                <c:ptCount val="1"/>
                <c:pt idx="0">
                  <c:v>4-Yr</c:v>
                </c:pt>
              </c:strCache>
            </c:strRef>
          </c:tx>
          <c:spPr>
            <a:pattFill prst="pct60">
              <a:fgClr>
                <a:srgbClr val="549E39">
                  <a:lumMod val="75000"/>
                </a:srgbClr>
              </a:fgClr>
              <a:bgClr>
                <a:sysClr val="window" lastClr="FFFFFF"/>
              </a:bgClr>
            </a:pattFill>
            <a:ln w="12700">
              <a:solidFill>
                <a:srgbClr val="000000"/>
              </a:solidFill>
              <a:prstDash val="solid"/>
            </a:ln>
            <a:scene3d>
              <a:camera prst="orthographicFront"/>
              <a:lightRig rig="threePt" dir="t"/>
            </a:scene3d>
            <a:sp3d>
              <a:bevelT/>
              <a:bevelB/>
              <a:contourClr>
                <a:srgbClr val="000000"/>
              </a:contourClr>
            </a:sp3d>
          </c:spPr>
          <c:invertIfNegative val="0"/>
          <c:dLbls>
            <c:dLbl>
              <c:idx val="0"/>
              <c:layout>
                <c:manualLayout>
                  <c:x val="1.2991320247769252E-2"/>
                  <c:y val="-2.867405105862386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13D4-4010-8D0E-07F43B1B5C33}"/>
                </c:ext>
              </c:extLst>
            </c:dLbl>
            <c:dLbl>
              <c:idx val="1"/>
              <c:layout>
                <c:manualLayout>
                  <c:x val="8.7760929605331522E-3"/>
                  <c:y val="-2.139155134187973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13D4-4010-8D0E-07F43B1B5C33}"/>
                </c:ext>
              </c:extLst>
            </c:dLbl>
            <c:dLbl>
              <c:idx val="2"/>
              <c:layout>
                <c:manualLayout>
                  <c:x val="7.1482025638982512E-3"/>
                  <c:y val="-1.959189248120841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13D4-4010-8D0E-07F43B1B5C33}"/>
                </c:ext>
              </c:extLst>
            </c:dLbl>
            <c:dLbl>
              <c:idx val="3"/>
              <c:layout>
                <c:manualLayout>
                  <c:x val="3.6721311780969564E-3"/>
                  <c:y val="-2.033417688241928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13D4-4010-8D0E-07F43B1B5C33}"/>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Sheet4!$G$26:$J$26</c:f>
              <c:numCache>
                <c:formatCode>0.0%</c:formatCode>
                <c:ptCount val="4"/>
                <c:pt idx="0">
                  <c:v>0.39942204546328208</c:v>
                </c:pt>
                <c:pt idx="1">
                  <c:v>2.0684954224123905E-4</c:v>
                </c:pt>
                <c:pt idx="2">
                  <c:v>1.7582440923330032E-2</c:v>
                </c:pt>
                <c:pt idx="3">
                  <c:v>0.5827886640711466</c:v>
                </c:pt>
              </c:numCache>
            </c:numRef>
          </c:val>
          <c:extLst>
            <c:ext xmlns:c16="http://schemas.microsoft.com/office/drawing/2014/chart" uri="{C3380CC4-5D6E-409C-BE32-E72D297353CC}">
              <c16:uniqueId val="{00000004-13D4-4010-8D0E-07F43B1B5C33}"/>
            </c:ext>
          </c:extLst>
        </c:ser>
        <c:ser>
          <c:idx val="1"/>
          <c:order val="1"/>
          <c:tx>
            <c:strRef>
              <c:f>Sheet4!$F$27</c:f>
              <c:strCache>
                <c:ptCount val="1"/>
                <c:pt idx="0">
                  <c:v>2-Yr</c:v>
                </c:pt>
              </c:strCache>
            </c:strRef>
          </c:tx>
          <c:spPr>
            <a:pattFill prst="smGrid">
              <a:fgClr>
                <a:srgbClr val="549E39">
                  <a:lumMod val="60000"/>
                  <a:lumOff val="40000"/>
                </a:srgbClr>
              </a:fgClr>
              <a:bgClr>
                <a:sysClr val="window" lastClr="FFFFFF"/>
              </a:bgClr>
            </a:pattFill>
            <a:ln w="12700">
              <a:solidFill>
                <a:srgbClr val="000000"/>
              </a:solidFill>
              <a:prstDash val="solid"/>
            </a:ln>
            <a:scene3d>
              <a:camera prst="orthographicFront"/>
              <a:lightRig rig="threePt" dir="t"/>
            </a:scene3d>
            <a:sp3d prstMaterial="dkEdge">
              <a:bevelT w="114300" prst="artDeco"/>
              <a:bevelB prst="relaxedInset"/>
              <a:contourClr>
                <a:srgbClr val="000000"/>
              </a:contourClr>
            </a:sp3d>
          </c:spPr>
          <c:invertIfNegative val="0"/>
          <c:dLbls>
            <c:dLbl>
              <c:idx val="0"/>
              <c:layout>
                <c:manualLayout>
                  <c:x val="1.6782042553944984E-2"/>
                  <c:y val="-3.19878879450069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13D4-4010-8D0E-07F43B1B5C33}"/>
                </c:ext>
              </c:extLst>
            </c:dLbl>
            <c:dLbl>
              <c:idx val="1"/>
              <c:layout>
                <c:manualLayout>
                  <c:x val="8.496856286657823E-3"/>
                  <c:y val="-8.750295664353952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13D4-4010-8D0E-07F43B1B5C33}"/>
                </c:ext>
              </c:extLst>
            </c:dLbl>
            <c:dLbl>
              <c:idx val="2"/>
              <c:layout>
                <c:manualLayout>
                  <c:x val="1.3897761866219065E-2"/>
                  <c:y val="-1.830483260177443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13D4-4010-8D0E-07F43B1B5C33}"/>
                </c:ext>
              </c:extLst>
            </c:dLbl>
            <c:dLbl>
              <c:idx val="3"/>
              <c:layout>
                <c:manualLayout>
                  <c:x val="1.116189482993939E-2"/>
                  <c:y val="-1.670918642411977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13D4-4010-8D0E-07F43B1B5C33}"/>
                </c:ext>
              </c:extLst>
            </c:dLbl>
            <c:spPr>
              <a:noFill/>
              <a:ln w="25400">
                <a:noFill/>
              </a:ln>
            </c:spPr>
            <c:txPr>
              <a:bodyPr/>
              <a:lstStyle/>
              <a:p>
                <a:pPr>
                  <a:defRPr sz="875"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Sheet4!$G$27:$J$27</c:f>
              <c:numCache>
                <c:formatCode>0.0%</c:formatCode>
                <c:ptCount val="4"/>
                <c:pt idx="0">
                  <c:v>0.26105934024801936</c:v>
                </c:pt>
                <c:pt idx="1">
                  <c:v>9.9164430555959884E-3</c:v>
                </c:pt>
                <c:pt idx="2">
                  <c:v>0.33527477692810476</c:v>
                </c:pt>
                <c:pt idx="3">
                  <c:v>0.39374943976827992</c:v>
                </c:pt>
              </c:numCache>
            </c:numRef>
          </c:val>
          <c:shape val="box"/>
          <c:extLst>
            <c:ext xmlns:c16="http://schemas.microsoft.com/office/drawing/2014/chart" uri="{C3380CC4-5D6E-409C-BE32-E72D297353CC}">
              <c16:uniqueId val="{00000009-13D4-4010-8D0E-07F43B1B5C33}"/>
            </c:ext>
          </c:extLst>
        </c:ser>
        <c:ser>
          <c:idx val="2"/>
          <c:order val="2"/>
          <c:tx>
            <c:strRef>
              <c:f>Sheet4!$F$28</c:f>
              <c:strCache>
                <c:ptCount val="1"/>
                <c:pt idx="0">
                  <c:v>Total</c:v>
                </c:pt>
              </c:strCache>
            </c:strRef>
          </c:tx>
          <c:spPr>
            <a:pattFill prst="sphere">
              <a:fgClr>
                <a:srgbClr val="549E39">
                  <a:lumMod val="40000"/>
                  <a:lumOff val="60000"/>
                </a:srgbClr>
              </a:fgClr>
              <a:bgClr>
                <a:sysClr val="window" lastClr="FFFFFF"/>
              </a:bgClr>
            </a:pattFill>
            <a:ln w="12700">
              <a:solidFill>
                <a:srgbClr val="000000"/>
              </a:solidFill>
              <a:prstDash val="solid"/>
            </a:ln>
            <a:scene3d>
              <a:camera prst="orthographicFront"/>
              <a:lightRig rig="threePt" dir="t"/>
            </a:scene3d>
            <a:sp3d prstMaterial="dkEdge">
              <a:contourClr>
                <a:srgbClr val="000000"/>
              </a:contourClr>
            </a:sp3d>
          </c:spPr>
          <c:invertIfNegative val="0"/>
          <c:dLbls>
            <c:dLbl>
              <c:idx val="0"/>
              <c:layout>
                <c:manualLayout>
                  <c:x val="1.3486187744899999E-2"/>
                  <c:y val="-3.474223031731160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13D4-4010-8D0E-07F43B1B5C33}"/>
                </c:ext>
              </c:extLst>
            </c:dLbl>
            <c:dLbl>
              <c:idx val="1"/>
              <c:layout>
                <c:manualLayout>
                  <c:x val="1.6665082345112818E-2"/>
                  <c:y val="-7.541965511587475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13D4-4010-8D0E-07F43B1B5C33}"/>
                </c:ext>
              </c:extLst>
            </c:dLbl>
            <c:dLbl>
              <c:idx val="2"/>
              <c:layout>
                <c:manualLayout>
                  <c:x val="4.3121504881808367E-3"/>
                  <c:y val="-7.4367072900646163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13D4-4010-8D0E-07F43B1B5C33}"/>
                </c:ext>
              </c:extLst>
            </c:dLbl>
            <c:dLbl>
              <c:idx val="3"/>
              <c:layout>
                <c:manualLayout>
                  <c:x val="1.1563100964618947E-2"/>
                  <c:y val="-1.38133016953933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13D4-4010-8D0E-07F43B1B5C33}"/>
                </c:ext>
              </c:extLst>
            </c:dLbl>
            <c:spPr>
              <a:noFill/>
              <a:ln w="25400">
                <a:noFill/>
              </a:ln>
            </c:spPr>
            <c:txPr>
              <a:bodyPr/>
              <a:lstStyle/>
              <a:p>
                <a:pPr>
                  <a:defRPr sz="875"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Sheet4!$G$16:$J$16</c:f>
              <c:strCache>
                <c:ptCount val="4"/>
                <c:pt idx="0">
                  <c:v>ETF</c:v>
                </c:pt>
                <c:pt idx="1">
                  <c:v>ETF Adv&amp;TechFund</c:v>
                </c:pt>
                <c:pt idx="2">
                  <c:v>Other State</c:v>
                </c:pt>
                <c:pt idx="3">
                  <c:v>Other Funds</c:v>
                </c:pt>
              </c:strCache>
            </c:strRef>
          </c:cat>
          <c:val>
            <c:numRef>
              <c:f>Sheet4!$G$28:$J$28</c:f>
              <c:numCache>
                <c:formatCode>0.0%</c:formatCode>
                <c:ptCount val="4"/>
                <c:pt idx="0">
                  <c:v>0.37894879401412779</c:v>
                </c:pt>
                <c:pt idx="1">
                  <c:v>1.6435585828654419E-3</c:v>
                </c:pt>
                <c:pt idx="2">
                  <c:v>6.4590737475322429E-2</c:v>
                </c:pt>
                <c:pt idx="3">
                  <c:v>0.5548169099276844</c:v>
                </c:pt>
              </c:numCache>
            </c:numRef>
          </c:val>
          <c:shape val="pyramid"/>
          <c:extLst>
            <c:ext xmlns:c16="http://schemas.microsoft.com/office/drawing/2014/chart" uri="{C3380CC4-5D6E-409C-BE32-E72D297353CC}">
              <c16:uniqueId val="{0000000E-13D4-4010-8D0E-07F43B1B5C33}"/>
            </c:ext>
          </c:extLst>
        </c:ser>
        <c:dLbls>
          <c:showLegendKey val="0"/>
          <c:showVal val="0"/>
          <c:showCatName val="0"/>
          <c:showSerName val="1"/>
          <c:showPercent val="0"/>
          <c:showBubbleSize val="0"/>
        </c:dLbls>
        <c:gapWidth val="150"/>
        <c:shape val="cylinder"/>
        <c:axId val="199484160"/>
        <c:axId val="199485696"/>
        <c:axId val="0"/>
      </c:bar3DChart>
      <c:catAx>
        <c:axId val="199484160"/>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9485696"/>
        <c:crosses val="autoZero"/>
        <c:auto val="1"/>
        <c:lblAlgn val="ctr"/>
        <c:lblOffset val="100"/>
        <c:tickLblSkip val="1"/>
        <c:tickMarkSkip val="1"/>
        <c:noMultiLvlLbl val="0"/>
      </c:catAx>
      <c:valAx>
        <c:axId val="199485696"/>
        <c:scaling>
          <c:orientation val="minMax"/>
          <c:max val="0.8"/>
        </c:scaling>
        <c:delete val="0"/>
        <c:axPos val="l"/>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199484160"/>
        <c:crosses val="autoZero"/>
        <c:crossBetween val="between"/>
      </c:valAx>
      <c:dTable>
        <c:showHorzBorder val="1"/>
        <c:showVertBorder val="1"/>
        <c:showOutline val="1"/>
        <c:showKeys val="1"/>
        <c:spPr>
          <a:ln w="3175">
            <a:solidFill>
              <a:srgbClr val="000000"/>
            </a:solidFill>
            <a:prstDash val="solid"/>
          </a:ln>
        </c:spPr>
        <c:txPr>
          <a:bodyPr/>
          <a:lstStyle/>
          <a:p>
            <a:pPr rtl="0">
              <a:defRPr sz="1000" b="0" i="0" u="none" strike="noStrike" baseline="0">
                <a:solidFill>
                  <a:srgbClr val="000000"/>
                </a:solidFill>
                <a:latin typeface="Arial"/>
                <a:ea typeface="Arial"/>
                <a:cs typeface="Arial"/>
              </a:defRPr>
            </a:pPr>
            <a:endParaRPr lang="en-US"/>
          </a:p>
        </c:txPr>
      </c:dTable>
      <c:spPr>
        <a:noFill/>
        <a:ln w="25400">
          <a:noFill/>
        </a:ln>
      </c:spPr>
    </c:plotArea>
    <c:plotVisOnly val="1"/>
    <c:dispBlanksAs val="gap"/>
    <c:showDLblsOverMax val="0"/>
  </c:chart>
  <c:spPr>
    <a:noFill/>
    <a:ln w="9525">
      <a:noFill/>
    </a:ln>
  </c:spPr>
  <c:txPr>
    <a:bodyPr/>
    <a:lstStyle/>
    <a:p>
      <a:pPr>
        <a:defRPr sz="87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emf"/></Relationships>
</file>

<file path=ppt/drawings/drawing1.xml><?xml version="1.0" encoding="utf-8"?>
<c:userShapes xmlns:c="http://schemas.openxmlformats.org/drawingml/2006/chart">
  <cdr:relSizeAnchor xmlns:cdr="http://schemas.openxmlformats.org/drawingml/2006/chartDrawing">
    <cdr:from>
      <cdr:x>0.50075</cdr:x>
      <cdr:y>0.49875</cdr:y>
    </cdr:from>
    <cdr:to>
      <cdr:x>0.5175</cdr:x>
      <cdr:y>0.53025</cdr:y>
    </cdr:to>
    <cdr:sp macro="" textlink="">
      <cdr:nvSpPr>
        <cdr:cNvPr id="3073" name="Text Box 1"/>
        <cdr:cNvSpPr txBox="1">
          <a:spLocks xmlns:a="http://schemas.openxmlformats.org/drawingml/2006/main" noChangeArrowheads="1"/>
        </cdr:cNvSpPr>
      </cdr:nvSpPr>
      <cdr:spPr bwMode="auto">
        <a:xfrm xmlns:a="http://schemas.openxmlformats.org/drawingml/2006/main">
          <a:off x="4297449" y="2565321"/>
          <a:ext cx="143749" cy="16202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875" b="0" i="0" u="none" strike="noStrike" baseline="0">
              <a:solidFill>
                <a:srgbClr val="000000"/>
              </a:solidFill>
              <a:latin typeface="Arial"/>
              <a:cs typeface="Arial"/>
            </a:rPr>
            <a:t>`</a:t>
          </a:r>
        </a:p>
      </cdr:txBody>
    </cdr:sp>
  </cdr:relSizeAnchor>
  <cdr:relSizeAnchor xmlns:cdr="http://schemas.openxmlformats.org/drawingml/2006/chartDrawing">
    <cdr:from>
      <cdr:x>0.5</cdr:x>
      <cdr:y>0.49525</cdr:y>
    </cdr:from>
    <cdr:to>
      <cdr:x>0.51075</cdr:x>
      <cdr:y>0.53725</cdr:y>
    </cdr:to>
    <cdr:sp macro="" textlink="">
      <cdr:nvSpPr>
        <cdr:cNvPr id="3074" name="Text Box 2"/>
        <cdr:cNvSpPr txBox="1">
          <a:spLocks xmlns:a="http://schemas.openxmlformats.org/drawingml/2006/main" noChangeArrowheads="1"/>
        </cdr:cNvSpPr>
      </cdr:nvSpPr>
      <cdr:spPr bwMode="auto">
        <a:xfrm xmlns:a="http://schemas.openxmlformats.org/drawingml/2006/main">
          <a:off x="4291013" y="2547318"/>
          <a:ext cx="92256" cy="21602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925" b="0" i="0" u="none" strike="noStrike" baseline="0">
              <a:solidFill>
                <a:srgbClr val="000000"/>
              </a:solidFill>
              <a:latin typeface="Arial"/>
              <a:cs typeface="Arial"/>
            </a:rPr>
            <a:t> </a:t>
          </a:r>
        </a:p>
      </cdr:txBody>
    </cdr:sp>
  </cdr:relSizeAnchor>
  <cdr:relSizeAnchor xmlns:cdr="http://schemas.openxmlformats.org/drawingml/2006/chartDrawing">
    <cdr:from>
      <cdr:x>0.50075</cdr:x>
      <cdr:y>0.49875</cdr:y>
    </cdr:from>
    <cdr:to>
      <cdr:x>0.5175</cdr:x>
      <cdr:y>0.53025</cdr:y>
    </cdr:to>
    <cdr:sp macro="" textlink="">
      <cdr:nvSpPr>
        <cdr:cNvPr id="2" name="Text Box 1"/>
        <cdr:cNvSpPr txBox="1">
          <a:spLocks xmlns:a="http://schemas.openxmlformats.org/drawingml/2006/main" noChangeArrowheads="1"/>
        </cdr:cNvSpPr>
      </cdr:nvSpPr>
      <cdr:spPr bwMode="auto">
        <a:xfrm xmlns:a="http://schemas.openxmlformats.org/drawingml/2006/main">
          <a:off x="4297449" y="2565321"/>
          <a:ext cx="143749" cy="16202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875" b="0" i="0" u="none" strike="noStrike" baseline="0">
              <a:solidFill>
                <a:srgbClr val="000000"/>
              </a:solidFill>
              <a:latin typeface="Arial"/>
              <a:cs typeface="Arial"/>
            </a:rPr>
            <a:t>`</a:t>
          </a:r>
        </a:p>
      </cdr:txBody>
    </cdr:sp>
  </cdr:relSizeAnchor>
  <cdr:relSizeAnchor xmlns:cdr="http://schemas.openxmlformats.org/drawingml/2006/chartDrawing">
    <cdr:from>
      <cdr:x>0.5</cdr:x>
      <cdr:y>0.49525</cdr:y>
    </cdr:from>
    <cdr:to>
      <cdr:x>0.51075</cdr:x>
      <cdr:y>0.53725</cdr:y>
    </cdr:to>
    <cdr:sp macro="" textlink="">
      <cdr:nvSpPr>
        <cdr:cNvPr id="3" name="Text Box 2"/>
        <cdr:cNvSpPr txBox="1">
          <a:spLocks xmlns:a="http://schemas.openxmlformats.org/drawingml/2006/main" noChangeArrowheads="1"/>
        </cdr:cNvSpPr>
      </cdr:nvSpPr>
      <cdr:spPr bwMode="auto">
        <a:xfrm xmlns:a="http://schemas.openxmlformats.org/drawingml/2006/main">
          <a:off x="4291013" y="2547318"/>
          <a:ext cx="92256" cy="21602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925" b="0" i="0" u="none" strike="noStrike" baseline="0">
              <a:solidFill>
                <a:srgbClr val="000000"/>
              </a:solidFill>
              <a:latin typeface="Arial"/>
              <a:cs typeface="Arial"/>
            </a:rPr>
            <a:t> </a:t>
          </a:r>
        </a:p>
      </cdr:txBody>
    </cdr:sp>
  </cdr:relSizeAnchor>
</c:userShapes>
</file>

<file path=ppt/drawings/drawing2.xml><?xml version="1.0" encoding="utf-8"?>
<c:userShapes xmlns:c="http://schemas.openxmlformats.org/drawingml/2006/chart">
  <cdr:relSizeAnchor xmlns:cdr="http://schemas.openxmlformats.org/drawingml/2006/chartDrawing">
    <cdr:from>
      <cdr:x>0.50075</cdr:x>
      <cdr:y>0.49875</cdr:y>
    </cdr:from>
    <cdr:to>
      <cdr:x>0.5175</cdr:x>
      <cdr:y>0.53025</cdr:y>
    </cdr:to>
    <cdr:sp macro="" textlink="">
      <cdr:nvSpPr>
        <cdr:cNvPr id="3073" name="Text Box 1"/>
        <cdr:cNvSpPr txBox="1">
          <a:spLocks xmlns:a="http://schemas.openxmlformats.org/drawingml/2006/main" noChangeArrowheads="1"/>
        </cdr:cNvSpPr>
      </cdr:nvSpPr>
      <cdr:spPr bwMode="auto">
        <a:xfrm xmlns:a="http://schemas.openxmlformats.org/drawingml/2006/main">
          <a:off x="4297449" y="2565321"/>
          <a:ext cx="143749" cy="16202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875" b="0" i="0" u="none" strike="noStrike" baseline="0">
              <a:solidFill>
                <a:srgbClr val="000000"/>
              </a:solidFill>
              <a:latin typeface="Arial"/>
              <a:cs typeface="Arial"/>
            </a:rPr>
            <a:t>`</a:t>
          </a:r>
        </a:p>
      </cdr:txBody>
    </cdr:sp>
  </cdr:relSizeAnchor>
  <cdr:relSizeAnchor xmlns:cdr="http://schemas.openxmlformats.org/drawingml/2006/chartDrawing">
    <cdr:from>
      <cdr:x>0.5</cdr:x>
      <cdr:y>0.49525</cdr:y>
    </cdr:from>
    <cdr:to>
      <cdr:x>0.51075</cdr:x>
      <cdr:y>0.53725</cdr:y>
    </cdr:to>
    <cdr:sp macro="" textlink="">
      <cdr:nvSpPr>
        <cdr:cNvPr id="3074" name="Text Box 2"/>
        <cdr:cNvSpPr txBox="1">
          <a:spLocks xmlns:a="http://schemas.openxmlformats.org/drawingml/2006/main" noChangeArrowheads="1"/>
        </cdr:cNvSpPr>
      </cdr:nvSpPr>
      <cdr:spPr bwMode="auto">
        <a:xfrm xmlns:a="http://schemas.openxmlformats.org/drawingml/2006/main">
          <a:off x="4291013" y="2547318"/>
          <a:ext cx="92256" cy="21602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925" b="0" i="0" u="none" strike="noStrike" baseline="0">
              <a:solidFill>
                <a:srgbClr val="000000"/>
              </a:solidFill>
              <a:latin typeface="Arial"/>
              <a:cs typeface="Arial"/>
            </a:rPr>
            <a:t> </a:t>
          </a:r>
        </a:p>
      </cdr:txBody>
    </cdr:sp>
  </cdr:relSizeAnchor>
</c:userShapes>
</file>

<file path=ppt/drawings/drawing3.xml><?xml version="1.0" encoding="utf-8"?>
<c:userShapes xmlns:c="http://schemas.openxmlformats.org/drawingml/2006/chart">
  <cdr:relSizeAnchor xmlns:cdr="http://schemas.openxmlformats.org/drawingml/2006/chartDrawing">
    <cdr:from>
      <cdr:x>0.50075</cdr:x>
      <cdr:y>0.49875</cdr:y>
    </cdr:from>
    <cdr:to>
      <cdr:x>0.5175</cdr:x>
      <cdr:y>0.53025</cdr:y>
    </cdr:to>
    <cdr:sp macro="" textlink="">
      <cdr:nvSpPr>
        <cdr:cNvPr id="30721" name="Text Box 1"/>
        <cdr:cNvSpPr txBox="1">
          <a:spLocks xmlns:a="http://schemas.openxmlformats.org/drawingml/2006/main" noChangeArrowheads="1"/>
        </cdr:cNvSpPr>
      </cdr:nvSpPr>
      <cdr:spPr bwMode="auto">
        <a:xfrm xmlns:a="http://schemas.openxmlformats.org/drawingml/2006/main">
          <a:off x="4297449" y="2565321"/>
          <a:ext cx="143749" cy="16202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875" b="0" i="0" u="none" strike="noStrike" baseline="0">
              <a:solidFill>
                <a:srgbClr val="000000"/>
              </a:solidFill>
              <a:latin typeface="Arial"/>
              <a:cs typeface="Arial"/>
            </a:rPr>
            <a:t>`</a:t>
          </a:r>
        </a:p>
      </cdr:txBody>
    </cdr:sp>
  </cdr:relSizeAnchor>
  <cdr:relSizeAnchor xmlns:cdr="http://schemas.openxmlformats.org/drawingml/2006/chartDrawing">
    <cdr:from>
      <cdr:x>0.5</cdr:x>
      <cdr:y>0.49525</cdr:y>
    </cdr:from>
    <cdr:to>
      <cdr:x>0.51075</cdr:x>
      <cdr:y>0.53725</cdr:y>
    </cdr:to>
    <cdr:sp macro="" textlink="">
      <cdr:nvSpPr>
        <cdr:cNvPr id="30722" name="Text Box 2"/>
        <cdr:cNvSpPr txBox="1">
          <a:spLocks xmlns:a="http://schemas.openxmlformats.org/drawingml/2006/main" noChangeArrowheads="1"/>
        </cdr:cNvSpPr>
      </cdr:nvSpPr>
      <cdr:spPr bwMode="auto">
        <a:xfrm xmlns:a="http://schemas.openxmlformats.org/drawingml/2006/main">
          <a:off x="4291013" y="2547318"/>
          <a:ext cx="92256" cy="21602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925" b="0" i="0" u="none" strike="noStrike" baseline="0">
              <a:solidFill>
                <a:srgbClr val="000000"/>
              </a:solidFill>
              <a:latin typeface="Arial"/>
              <a:cs typeface="Arial"/>
            </a:rPr>
            <a:t> </a:t>
          </a:r>
        </a:p>
      </cdr:txBody>
    </cdr:sp>
  </cdr:relSizeAnchor>
  <cdr:relSizeAnchor xmlns:cdr="http://schemas.openxmlformats.org/drawingml/2006/chartDrawing">
    <cdr:from>
      <cdr:x>0.50075</cdr:x>
      <cdr:y>0.49875</cdr:y>
    </cdr:from>
    <cdr:to>
      <cdr:x>0.5175</cdr:x>
      <cdr:y>0.53025</cdr:y>
    </cdr:to>
    <cdr:sp macro="" textlink="">
      <cdr:nvSpPr>
        <cdr:cNvPr id="3073" name="Text Box 1"/>
        <cdr:cNvSpPr txBox="1">
          <a:spLocks xmlns:a="http://schemas.openxmlformats.org/drawingml/2006/main" noChangeArrowheads="1"/>
        </cdr:cNvSpPr>
      </cdr:nvSpPr>
      <cdr:spPr bwMode="auto">
        <a:xfrm xmlns:a="http://schemas.openxmlformats.org/drawingml/2006/main">
          <a:off x="4297449" y="2565321"/>
          <a:ext cx="143749" cy="16202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875" b="0" i="0" u="none" strike="noStrike" baseline="0">
              <a:solidFill>
                <a:srgbClr val="000000"/>
              </a:solidFill>
              <a:latin typeface="Arial"/>
              <a:cs typeface="Arial"/>
            </a:rPr>
            <a:t>`</a:t>
          </a:r>
        </a:p>
      </cdr:txBody>
    </cdr:sp>
  </cdr:relSizeAnchor>
  <cdr:relSizeAnchor xmlns:cdr="http://schemas.openxmlformats.org/drawingml/2006/chartDrawing">
    <cdr:from>
      <cdr:x>0.5</cdr:x>
      <cdr:y>0.49525</cdr:y>
    </cdr:from>
    <cdr:to>
      <cdr:x>0.51075</cdr:x>
      <cdr:y>0.53725</cdr:y>
    </cdr:to>
    <cdr:sp macro="" textlink="">
      <cdr:nvSpPr>
        <cdr:cNvPr id="3074" name="Text Box 2"/>
        <cdr:cNvSpPr txBox="1">
          <a:spLocks xmlns:a="http://schemas.openxmlformats.org/drawingml/2006/main" noChangeArrowheads="1"/>
        </cdr:cNvSpPr>
      </cdr:nvSpPr>
      <cdr:spPr bwMode="auto">
        <a:xfrm xmlns:a="http://schemas.openxmlformats.org/drawingml/2006/main">
          <a:off x="4291013" y="2547318"/>
          <a:ext cx="92256" cy="21602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925" b="0" i="0" u="none" strike="noStrike" baseline="0">
              <a:solidFill>
                <a:srgbClr val="000000"/>
              </a:solidFill>
              <a:latin typeface="Arial"/>
              <a:cs typeface="Arial"/>
            </a:rPr>
            <a:t> </a:t>
          </a:r>
        </a:p>
      </cdr:txBody>
    </cdr:sp>
  </cdr:relSizeAnchor>
</c:userShapes>
</file>

<file path=ppt/drawings/drawing4.xml><?xml version="1.0" encoding="utf-8"?>
<c:userShapes xmlns:c="http://schemas.openxmlformats.org/drawingml/2006/chart">
  <cdr:relSizeAnchor xmlns:cdr="http://schemas.openxmlformats.org/drawingml/2006/chartDrawing">
    <cdr:from>
      <cdr:x>0.50075</cdr:x>
      <cdr:y>0.49875</cdr:y>
    </cdr:from>
    <cdr:to>
      <cdr:x>0.5175</cdr:x>
      <cdr:y>0.53025</cdr:y>
    </cdr:to>
    <cdr:sp macro="" textlink="">
      <cdr:nvSpPr>
        <cdr:cNvPr id="3073" name="Text Box 1"/>
        <cdr:cNvSpPr txBox="1">
          <a:spLocks xmlns:a="http://schemas.openxmlformats.org/drawingml/2006/main" noChangeArrowheads="1"/>
        </cdr:cNvSpPr>
      </cdr:nvSpPr>
      <cdr:spPr bwMode="auto">
        <a:xfrm xmlns:a="http://schemas.openxmlformats.org/drawingml/2006/main">
          <a:off x="4297449" y="2565321"/>
          <a:ext cx="143749" cy="16202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875" b="0" i="0" u="none" strike="noStrike" baseline="0">
              <a:solidFill>
                <a:srgbClr val="000000"/>
              </a:solidFill>
              <a:latin typeface="Arial"/>
              <a:cs typeface="Arial"/>
            </a:rPr>
            <a:t>`</a:t>
          </a:r>
        </a:p>
      </cdr:txBody>
    </cdr:sp>
  </cdr:relSizeAnchor>
  <cdr:relSizeAnchor xmlns:cdr="http://schemas.openxmlformats.org/drawingml/2006/chartDrawing">
    <cdr:from>
      <cdr:x>0.5</cdr:x>
      <cdr:y>0.49525</cdr:y>
    </cdr:from>
    <cdr:to>
      <cdr:x>0.51075</cdr:x>
      <cdr:y>0.53725</cdr:y>
    </cdr:to>
    <cdr:sp macro="" textlink="">
      <cdr:nvSpPr>
        <cdr:cNvPr id="3074" name="Text Box 2"/>
        <cdr:cNvSpPr txBox="1">
          <a:spLocks xmlns:a="http://schemas.openxmlformats.org/drawingml/2006/main" noChangeArrowheads="1"/>
        </cdr:cNvSpPr>
      </cdr:nvSpPr>
      <cdr:spPr bwMode="auto">
        <a:xfrm xmlns:a="http://schemas.openxmlformats.org/drawingml/2006/main">
          <a:off x="4291013" y="2547318"/>
          <a:ext cx="92256" cy="21602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925" b="0" i="0" u="none" strike="noStrike" baseline="0">
              <a:solidFill>
                <a:srgbClr val="000000"/>
              </a:solidFill>
              <a:latin typeface="Arial"/>
              <a:cs typeface="Arial"/>
            </a:rPr>
            <a:t> </a:t>
          </a:r>
        </a:p>
      </cdr:txBody>
    </cdr:sp>
  </cdr:relSizeAnchor>
  <cdr:relSizeAnchor xmlns:cdr="http://schemas.openxmlformats.org/drawingml/2006/chartDrawing">
    <cdr:from>
      <cdr:x>0.32414</cdr:x>
      <cdr:y>0.02822</cdr:y>
    </cdr:from>
    <cdr:to>
      <cdr:x>0.40267</cdr:x>
      <cdr:y>0.18423</cdr:y>
    </cdr:to>
    <cdr:sp macro="" textlink="">
      <cdr:nvSpPr>
        <cdr:cNvPr id="2" name="TextBox 1"/>
        <cdr:cNvSpPr txBox="1"/>
      </cdr:nvSpPr>
      <cdr:spPr>
        <a:xfrm xmlns:a="http://schemas.openxmlformats.org/drawingml/2006/main">
          <a:off x="3774331" y="16537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24FDB-05F8-40EE-9F96-239C88E0269C}" type="datetimeFigureOut">
              <a:rPr lang="en-US" smtClean="0"/>
              <a:t>12/7/2017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501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9355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497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795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81644-C74B-4878-85AB-ACAD20ECF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87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 why it’s important…the completion</a:t>
            </a:r>
            <a:r>
              <a:rPr lang="en-US" baseline="0" dirty="0" smtClean="0"/>
              <a:t> rate across the state isn’t good.  It can be improved, and that’s the reason for </a:t>
            </a:r>
            <a:r>
              <a:rPr lang="en-US" baseline="0" smtClean="0"/>
              <a:t>this project.</a:t>
            </a:r>
            <a:endParaRPr lang="en-US" dirty="0"/>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81644-C74B-4878-85AB-ACAD20ECF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712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2F931-49AA-449D-B4EE-33B24D64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30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493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08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935ACD-FC6D-412F-B15C-F54ABA1A44BF}" type="slidenum">
              <a:rPr lang="en-US" smtClean="0"/>
              <a:t>99</a:t>
            </a:fld>
            <a:endParaRPr lang="en-US"/>
          </a:p>
        </p:txBody>
      </p:sp>
    </p:spTree>
    <p:extLst>
      <p:ext uri="{BB962C8B-B14F-4D97-AF65-F5344CB8AC3E}">
        <p14:creationId xmlns:p14="http://schemas.microsoft.com/office/powerpoint/2010/main" val="1849323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935ACD-FC6D-412F-B15C-F54ABA1A44BF}" type="slidenum">
              <a:rPr lang="en-US" smtClean="0"/>
              <a:t>100</a:t>
            </a:fld>
            <a:endParaRPr lang="en-US"/>
          </a:p>
        </p:txBody>
      </p:sp>
    </p:spTree>
    <p:extLst>
      <p:ext uri="{BB962C8B-B14F-4D97-AF65-F5344CB8AC3E}">
        <p14:creationId xmlns:p14="http://schemas.microsoft.com/office/powerpoint/2010/main" val="31114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935ACD-FC6D-412F-B15C-F54ABA1A44BF}" type="slidenum">
              <a:rPr lang="en-US" smtClean="0"/>
              <a:t>102</a:t>
            </a:fld>
            <a:endParaRPr lang="en-US"/>
          </a:p>
        </p:txBody>
      </p:sp>
    </p:spTree>
    <p:extLst>
      <p:ext uri="{BB962C8B-B14F-4D97-AF65-F5344CB8AC3E}">
        <p14:creationId xmlns:p14="http://schemas.microsoft.com/office/powerpoint/2010/main" val="237881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bright="42000" contrast="-68000"/>
          </a:blip>
          <a:srcRect/>
          <a:stretch>
            <a:fillRect l="-30000" t="-20000" r="-2000" b="12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743653DA-8BF4-4869-96FE-9BCF43372D46}" type="datetime8">
              <a:rPr lang="en-US" smtClean="0"/>
              <a:pPr/>
              <a:t>12/7/2017 10:23 AM</a:t>
            </a:fld>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dirty="0">
              <a:solidFill>
                <a:srgbClr val="4F271C"/>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72AC53DF-4216-466D-99A7-94400E6C2A25}"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3959432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8">
              <a:rPr lang="en-US" smtClean="0">
                <a:solidFill>
                  <a:srgbClr val="4F271C"/>
                </a:solidFill>
              </a:rPr>
              <a:pPr/>
              <a:t>12/7/2017 10:23 AM</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a:p>
        </p:txBody>
      </p:sp>
    </p:spTree>
    <p:extLst>
      <p:ext uri="{BB962C8B-B14F-4D97-AF65-F5344CB8AC3E}">
        <p14:creationId xmlns:p14="http://schemas.microsoft.com/office/powerpoint/2010/main" val="299162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737600" y="6248403"/>
            <a:ext cx="2946400" cy="365125"/>
          </a:xfrm>
        </p:spPr>
        <p:txBody>
          <a:bodyPr/>
          <a:lstStyle/>
          <a:p>
            <a:fld id="{8D3816DF-213E-421B-92D3-C068DBB023D6}" type="datetime8">
              <a:rPr lang="en-US" smtClean="0">
                <a:solidFill>
                  <a:srgbClr val="4F271C"/>
                </a:solidFill>
              </a:rPr>
              <a:pPr/>
              <a:t>12/7/2017 10:23 AM</a:t>
            </a:fld>
            <a:endParaRPr lang="en-US" dirty="0">
              <a:solidFill>
                <a:srgbClr val="4F271C"/>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dirty="0">
              <a:solidFill>
                <a:srgbClr val="4F271C"/>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2924721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0E2D4B-EDEF-486B-B3E1-337E6C0693AE}" type="datetime1">
              <a:rPr lang="en-US" smtClean="0">
                <a:solidFill>
                  <a:srgbClr val="46464A">
                    <a:lumMod val="20000"/>
                    <a:lumOff val="80000"/>
                  </a:srgbClr>
                </a:solidFill>
              </a:rPr>
              <a:pPr/>
              <a:t>12/7/2017</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4074547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94546B-DFA8-45F6-AA09-C2015BDB99CA}" type="datetime1">
              <a:rPr lang="en-US" smtClean="0">
                <a:solidFill>
                  <a:srgbClr val="46464A">
                    <a:lumMod val="20000"/>
                    <a:lumOff val="80000"/>
                  </a:srgbClr>
                </a:solidFill>
              </a:rPr>
              <a:pPr/>
              <a:t>12/7/2017</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9026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86A950-A9DA-478D-B8FA-CDA7A90FB3D5}" type="datetime1">
              <a:rPr lang="en-US" smtClean="0">
                <a:solidFill>
                  <a:srgbClr val="46464A">
                    <a:lumMod val="20000"/>
                    <a:lumOff val="80000"/>
                  </a:srgbClr>
                </a:solidFill>
              </a:rPr>
              <a:pPr/>
              <a:t>12/7/2017</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70327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EB1271-1664-451C-AEA2-D6EE12D57E07}" type="datetime1">
              <a:rPr lang="en-US" smtClean="0">
                <a:solidFill>
                  <a:srgbClr val="46464A">
                    <a:lumMod val="20000"/>
                    <a:lumOff val="80000"/>
                  </a:srgbClr>
                </a:solidFill>
              </a:rPr>
              <a:pPr/>
              <a:t>12/7/2017</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049845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F2EDD1-2424-488E-A089-6A8B1D64AB56}" type="datetime1">
              <a:rPr lang="en-US" smtClean="0">
                <a:solidFill>
                  <a:srgbClr val="46464A">
                    <a:lumMod val="20000"/>
                    <a:lumOff val="80000"/>
                  </a:srgbClr>
                </a:solidFill>
              </a:rPr>
              <a:pPr/>
              <a:t>12/7/2017</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50726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02A5E-963D-48CC-BB2B-D8849475C434}" type="datetime1">
              <a:rPr lang="en-US" smtClean="0">
                <a:solidFill>
                  <a:srgbClr val="46464A">
                    <a:lumMod val="20000"/>
                    <a:lumOff val="80000"/>
                  </a:srgbClr>
                </a:solidFill>
              </a:rPr>
              <a:pPr/>
              <a:t>12/7/2017</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029260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C273C-200B-42BE-8328-9C7D9A2E5DFD}" type="datetime1">
              <a:rPr lang="en-US" smtClean="0">
                <a:solidFill>
                  <a:srgbClr val="46464A">
                    <a:lumMod val="20000"/>
                    <a:lumOff val="80000"/>
                  </a:srgbClr>
                </a:solidFill>
              </a:rPr>
              <a:pPr/>
              <a:t>12/7/2017</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121414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B1DFB-019A-42DF-A8E3-551E05FEE9D9}" type="datetime1">
              <a:rPr lang="en-US" smtClean="0">
                <a:solidFill>
                  <a:srgbClr val="46464A">
                    <a:lumMod val="20000"/>
                    <a:lumOff val="80000"/>
                  </a:srgbClr>
                </a:solidFill>
              </a:rPr>
              <a:pPr/>
              <a:t>12/7/2017</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199097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solidFill>
                  <a:srgbClr val="4F271C"/>
                </a:solidFill>
              </a:rPr>
              <a:pPr/>
              <a:t>12/7/2017 10:23 AM</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4929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8B0A1D-195E-44F8-9C5D-ECC0034FC8B5}" type="datetime1">
              <a:rPr lang="en-US" smtClean="0">
                <a:solidFill>
                  <a:srgbClr val="46464A">
                    <a:lumMod val="20000"/>
                    <a:lumOff val="80000"/>
                  </a:srgbClr>
                </a:solidFill>
              </a:rPr>
              <a:pPr/>
              <a:t>12/7/2017</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870395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7BE94-71D2-479E-80DD-E624EB198CA2}" type="datetime1">
              <a:rPr lang="en-US" smtClean="0">
                <a:solidFill>
                  <a:srgbClr val="46464A">
                    <a:lumMod val="20000"/>
                    <a:lumOff val="80000"/>
                  </a:srgbClr>
                </a:solidFill>
              </a:rPr>
              <a:pPr/>
              <a:t>12/7/2017</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537772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A13562-961B-4D2C-BEDC-821FAD99CC47}" type="datetime1">
              <a:rPr lang="en-US" smtClean="0">
                <a:solidFill>
                  <a:srgbClr val="46464A">
                    <a:lumMod val="20000"/>
                    <a:lumOff val="80000"/>
                  </a:srgbClr>
                </a:solidFill>
              </a:rPr>
              <a:pPr/>
              <a:t>12/7/2017</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711652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305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64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182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940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70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471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802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solidFill>
                  <a:srgbClr val="4F271C"/>
                </a:solidFill>
              </a:rPr>
              <a:pPr/>
              <a:t>12/7/2017 10:23 AM</a:t>
            </a:fld>
            <a:endParaRPr lang="en-US">
              <a:solidFill>
                <a:srgbClr val="4F271C"/>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a:solidFill>
                <a:srgbClr val="4F271C"/>
              </a:solidFill>
            </a:endParaRPr>
          </a:p>
        </p:txBody>
      </p:sp>
    </p:spTree>
    <p:extLst>
      <p:ext uri="{BB962C8B-B14F-4D97-AF65-F5344CB8AC3E}">
        <p14:creationId xmlns:p14="http://schemas.microsoft.com/office/powerpoint/2010/main" val="2139381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956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631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13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742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95312" y="1017984"/>
            <a:ext cx="10287000" cy="1607344"/>
          </a:xfrm>
          <a:prstGeom prst="rect">
            <a:avLst/>
          </a:prstGeom>
        </p:spPr>
        <p:txBody>
          <a:bodyPr anchor="b"/>
          <a:lstStyle>
            <a:lvl1pPr algn="l">
              <a:defRPr sz="4200" b="0">
                <a:solidFill>
                  <a:srgbClr val="53585F"/>
                </a:solidFill>
              </a:defRPr>
            </a:lvl1pPr>
          </a:lstStyle>
          <a:p>
            <a:r>
              <a:rPr lang="en-US" dirty="0" smtClean="0"/>
              <a:t>Click to Edit Master Title Style</a:t>
            </a:r>
            <a:endParaRPr lang="en-US" dirty="0"/>
          </a:p>
        </p:txBody>
      </p:sp>
      <p:sp>
        <p:nvSpPr>
          <p:cNvPr id="5" name="Content Placeholder 2"/>
          <p:cNvSpPr>
            <a:spLocks noGrp="1"/>
          </p:cNvSpPr>
          <p:nvPr>
            <p:ph idx="1" hasCustomPrompt="1"/>
          </p:nvPr>
        </p:nvSpPr>
        <p:spPr>
          <a:xfrm>
            <a:off x="610195" y="2732484"/>
            <a:ext cx="10287000" cy="3214688"/>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extLst>
      <p:ext uri="{BB962C8B-B14F-4D97-AF65-F5344CB8AC3E}">
        <p14:creationId xmlns:p14="http://schemas.microsoft.com/office/powerpoint/2010/main" val="1538629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185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703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070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105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9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812800" y="1589567"/>
            <a:ext cx="5181600" cy="4572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6459868" y="1589567"/>
            <a:ext cx="5181600" cy="4572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solidFill>
                  <a:srgbClr val="4F271C"/>
                </a:solidFill>
              </a:rPr>
              <a:pPr/>
              <a:t>12/7/2017 10:23 AM</a:t>
            </a:fld>
            <a:endParaRPr lang="en-US">
              <a:solidFill>
                <a:srgbClr val="4F271C"/>
              </a:solidFill>
            </a:endParaRPr>
          </a:p>
        </p:txBody>
      </p:sp>
      <p:sp>
        <p:nvSpPr>
          <p:cNvPr id="10" name="Slide Number Placeholder 9"/>
          <p:cNvSpPr>
            <a:spLocks noGrp="1"/>
          </p:cNvSpPr>
          <p:nvPr>
            <p:ph type="sldNum" sz="quarter" idx="16"/>
          </p:nvPr>
        </p:nvSpPr>
        <p:spPr/>
        <p:txBody>
          <a:bodyPr rtlCol="0"/>
          <a:lstStyle/>
          <a:p>
            <a:fld id="{1AD93096-5B34-4342-9326-69289CEAE4C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F271C"/>
              </a:solidFill>
            </a:endParaRPr>
          </a:p>
        </p:txBody>
      </p:sp>
    </p:spTree>
    <p:extLst>
      <p:ext uri="{BB962C8B-B14F-4D97-AF65-F5344CB8AC3E}">
        <p14:creationId xmlns:p14="http://schemas.microsoft.com/office/powerpoint/2010/main" val="2252288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160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031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203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641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025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452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95312" y="1017984"/>
            <a:ext cx="10287000" cy="1607344"/>
          </a:xfrm>
          <a:prstGeom prst="rect">
            <a:avLst/>
          </a:prstGeom>
        </p:spPr>
        <p:txBody>
          <a:bodyPr anchor="b"/>
          <a:lstStyle>
            <a:lvl1pPr algn="l">
              <a:defRPr sz="4200" b="0">
                <a:solidFill>
                  <a:srgbClr val="53585F"/>
                </a:solidFill>
              </a:defRPr>
            </a:lvl1pPr>
          </a:lstStyle>
          <a:p>
            <a:r>
              <a:rPr lang="en-US" dirty="0" smtClean="0"/>
              <a:t>Click to Edit Master Title Style</a:t>
            </a:r>
            <a:endParaRPr lang="en-US" dirty="0"/>
          </a:p>
        </p:txBody>
      </p:sp>
      <p:sp>
        <p:nvSpPr>
          <p:cNvPr id="5" name="Content Placeholder 2"/>
          <p:cNvSpPr>
            <a:spLocks noGrp="1"/>
          </p:cNvSpPr>
          <p:nvPr>
            <p:ph idx="1" hasCustomPrompt="1"/>
          </p:nvPr>
        </p:nvSpPr>
        <p:spPr>
          <a:xfrm>
            <a:off x="610195" y="2732484"/>
            <a:ext cx="10287000" cy="3214688"/>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extLst>
      <p:ext uri="{BB962C8B-B14F-4D97-AF65-F5344CB8AC3E}">
        <p14:creationId xmlns:p14="http://schemas.microsoft.com/office/powerpoint/2010/main" val="2459940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929E5AD-EDEA-4C67-B9F2-723CC8D10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37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281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14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812800" y="2438400"/>
            <a:ext cx="5181600" cy="3581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6400800" y="2438400"/>
            <a:ext cx="5181600" cy="3581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solidFill>
                  <a:srgbClr val="4F271C"/>
                </a:solidFill>
              </a:rPr>
              <a:pPr/>
              <a:t>12/7/2017 10:23 AM</a:t>
            </a:fld>
            <a:endParaRPr lang="en-US">
              <a:solidFill>
                <a:srgbClr val="4F271C"/>
              </a:solidFill>
            </a:endParaRPr>
          </a:p>
        </p:txBody>
      </p:sp>
      <p:sp>
        <p:nvSpPr>
          <p:cNvPr id="12" name="Slide Number Placeholder 11"/>
          <p:cNvSpPr>
            <a:spLocks noGrp="1"/>
          </p:cNvSpPr>
          <p:nvPr>
            <p:ph type="sldNum" sz="quarter" idx="16"/>
          </p:nvPr>
        </p:nvSpPr>
        <p:spPr/>
        <p:txBody>
          <a:bodyPr rtlCol="0"/>
          <a:lstStyle/>
          <a:p>
            <a:fld id="{1AD93096-5B34-4342-9326-69289CEAE4C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F271C"/>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Edit Master text styles</a:t>
            </a:r>
          </a:p>
        </p:txBody>
      </p:sp>
    </p:spTree>
    <p:extLst>
      <p:ext uri="{BB962C8B-B14F-4D97-AF65-F5344CB8AC3E}">
        <p14:creationId xmlns:p14="http://schemas.microsoft.com/office/powerpoint/2010/main" val="18180424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891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576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628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01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662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420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107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367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83C494-2A87-468C-A21B-CB14FB9ABB00}" type="datetime8">
              <a:rPr lang="en-US" smtClean="0">
                <a:solidFill>
                  <a:srgbClr val="4F271C"/>
                </a:solidFill>
              </a:rPr>
              <a:pPr/>
              <a:t>12/7/2017 10:23 AM</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1646678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solidFill>
                  <a:srgbClr val="4F271C"/>
                </a:solidFill>
              </a:rPr>
              <a:pPr/>
              <a:t>12/7/2017 10:23 AM</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dirty="0">
              <a:solidFill>
                <a:srgbClr val="4F271C"/>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1AD93096-5B34-4342-9326-69289CEAE4C2}"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1498818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solidFill>
                  <a:srgbClr val="4F271C"/>
                </a:solidFill>
              </a:rPr>
              <a:pPr/>
              <a:t>12/7/2017 10:23 AM</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9" name="Content Placeholder 8"/>
          <p:cNvSpPr>
            <a:spLocks noGrp="1"/>
          </p:cNvSpPr>
          <p:nvPr>
            <p:ph sz="quarter" idx="1"/>
          </p:nvPr>
        </p:nvSpPr>
        <p:spPr>
          <a:xfrm>
            <a:off x="3149600" y="1752600"/>
            <a:ext cx="8534400" cy="4419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pencil.png"/>
          <p:cNvPicPr>
            <a:picLocks noChangeAspect="1"/>
          </p:cNvPicPr>
          <p:nvPr userDrawn="1"/>
        </p:nvPicPr>
        <p:blipFill>
          <a:blip r:embed="rId2"/>
          <a:stretch>
            <a:fillRect/>
          </a:stretch>
        </p:blipFill>
        <p:spPr>
          <a:xfrm>
            <a:off x="816865" y="1755649"/>
            <a:ext cx="2153743"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3410079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2" name="Date Placeholder 11"/>
          <p:cNvSpPr>
            <a:spLocks noGrp="1"/>
          </p:cNvSpPr>
          <p:nvPr>
            <p:ph type="dt" sz="half" idx="10"/>
          </p:nvPr>
        </p:nvSpPr>
        <p:spPr>
          <a:xfrm>
            <a:off x="8331200" y="6248401"/>
            <a:ext cx="3556000" cy="365125"/>
          </a:xfrm>
        </p:spPr>
        <p:txBody>
          <a:bodyPr rtlCol="0"/>
          <a:lstStyle/>
          <a:p>
            <a:fld id="{51E20EC5-AC53-4169-941E-EDF10CD23748}" type="datetime8">
              <a:rPr lang="en-US" smtClean="0">
                <a:solidFill>
                  <a:srgbClr val="4F271C"/>
                </a:solidFill>
              </a:rPr>
              <a:pPr/>
              <a:t>12/7/2017 10:23 AM</a:t>
            </a:fld>
            <a:endParaRPr lang="en-US">
              <a:solidFill>
                <a:srgbClr val="4F271C"/>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a:xfrm>
            <a:off x="2133600" y="6248207"/>
            <a:ext cx="6096000" cy="365125"/>
          </a:xfrm>
        </p:spPr>
        <p:txBody>
          <a:bodyPr rtlCol="0"/>
          <a:lstStyle/>
          <a:p>
            <a:endParaRPr lang="en-US" dirty="0">
              <a:solidFill>
                <a:srgbClr val="4F271C"/>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extLst>
      <p:ext uri="{BB962C8B-B14F-4D97-AF65-F5344CB8AC3E}">
        <p14:creationId xmlns:p14="http://schemas.microsoft.com/office/powerpoint/2010/main" val="333473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rgbClr val="4F271C"/>
                </a:solidFill>
              </a:rPr>
              <a:pPr/>
              <a:t>12/7/2017 10:23 AM</a:t>
            </a:fld>
            <a:endParaRPr lang="en-US" dirty="0">
              <a:solidFill>
                <a:srgbClr val="4F271C"/>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a:defRPr sz="1400">
                <a:solidFill>
                  <a:schemeClr val="tx2"/>
                </a:solidFill>
              </a:defRPr>
            </a:lvl1pPr>
          </a:lstStyle>
          <a:p>
            <a:endParaRPr lang="en-US" dirty="0">
              <a:solidFill>
                <a:srgbClr val="4F271C"/>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a:defRPr sz="1400" b="1">
                <a:solidFill>
                  <a:srgbClr val="FFFFFF"/>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36322119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3816DF-213E-421B-92D3-C068DBB023D6}" type="datetime8">
              <a:rPr lang="en-US" smtClean="0">
                <a:solidFill>
                  <a:srgbClr val="4F271C"/>
                </a:solidFill>
              </a:rPr>
              <a:pPr/>
              <a:t>12/7/2017 10:23 AM</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141451241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14923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F4D215-E3C8-4AD6-ADB2-041B51312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5C1253-8EDF-43DE-AB9D-4DC7B9EB8E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39833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18233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jpeg"/></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gif"/><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5.jp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9.jp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8.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bls.gov/opub/ted/2016/college-tuition-and-fees-increase-63-percent-since-january-2006.htm" TargetMode="External"/><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11.jp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4.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hyperlink" Target="http://search.barnesandnoble.com/booksearch/imageviewer.asp?ean=9780061937194&amp;imId=51593771" TargetMode="External"/><Relationship Id="rId2" Type="http://schemas.openxmlformats.org/officeDocument/2006/relationships/image" Target="../media/image31.jpeg"/><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hyperlink" Target="http://search.barnesandnoble.com/booksearch/imageviewer.asp?ean=9780061937194&amp;imId=51593771" TargetMode="External"/><Relationship Id="rId2" Type="http://schemas.openxmlformats.org/officeDocument/2006/relationships/image" Target="../media/image31.jpeg"/><Relationship Id="rId1" Type="http://schemas.openxmlformats.org/officeDocument/2006/relationships/slideLayout" Target="../slideLayouts/slideLayout41.xml"/><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google.com/url?sa=i&amp;rct=j&amp;q=&amp;esrc=s&amp;source=images&amp;cd=&amp;cad=rja&amp;uact=8&amp;ved=0ahUKEwi_xfLRgevVAhUBUCYKHScRDJUQjRwIBw&amp;url=http://www.kincardineunitedchurch.org/minutes/archives&amp;psig=AFQjCNGfmrOoeQQcQ-9hiomA2wXlGteG8w&amp;ust=1503497070043857"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4.vml"/><Relationship Id="rId4" Type="http://schemas.openxmlformats.org/officeDocument/2006/relationships/image" Target="../media/image57.emf"/></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5.vml"/><Relationship Id="rId4" Type="http://schemas.openxmlformats.org/officeDocument/2006/relationships/image" Target="../media/image66.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79699" y="285751"/>
            <a:ext cx="11618259" cy="629579"/>
          </a:xfrm>
        </p:spPr>
        <p:txBody>
          <a:bodyPr>
            <a:noAutofit/>
          </a:bodyPr>
          <a:lstStyle/>
          <a:p>
            <a:pPr>
              <a:defRPr/>
            </a:pPr>
            <a:r>
              <a:rPr lang="en-US" sz="4500" b="1" dirty="0"/>
              <a:t>Alabama Commission on Higher Education  </a:t>
            </a:r>
          </a:p>
        </p:txBody>
      </p:sp>
      <p:sp>
        <p:nvSpPr>
          <p:cNvPr id="553986" name="Rectangle 2"/>
          <p:cNvSpPr>
            <a:spLocks noGrp="1" noChangeArrowheads="1"/>
          </p:cNvSpPr>
          <p:nvPr>
            <p:ph type="subTitle" idx="1"/>
          </p:nvPr>
        </p:nvSpPr>
        <p:spPr>
          <a:xfrm>
            <a:off x="2216524"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smtClean="0">
                <a:solidFill>
                  <a:schemeClr val="tx1"/>
                </a:solidFill>
              </a:rPr>
              <a:t>December 8</a:t>
            </a:r>
            <a:r>
              <a:rPr lang="en-US" sz="3000" b="1" dirty="0">
                <a:solidFill>
                  <a:schemeClr val="tx1"/>
                </a:solidFill>
              </a:rPr>
              <a:t>, 2017</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3812" y="1086522"/>
            <a:ext cx="4087906" cy="3732904"/>
          </a:xfrm>
          <a:prstGeom prst="rect">
            <a:avLst/>
          </a:prstGeom>
        </p:spPr>
      </p:pic>
    </p:spTree>
    <p:extLst>
      <p:ext uri="{BB962C8B-B14F-4D97-AF65-F5344CB8AC3E}">
        <p14:creationId xmlns:p14="http://schemas.microsoft.com/office/powerpoint/2010/main" val="1050372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1972" y="174324"/>
            <a:ext cx="8649462" cy="668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506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95551" y="338629"/>
            <a:ext cx="7568946" cy="1547321"/>
          </a:xfrm>
        </p:spPr>
        <p:txBody>
          <a:bodyPr>
            <a:normAutofit/>
          </a:bodyPr>
          <a:lstStyle/>
          <a:p>
            <a:pPr algn="ctr"/>
            <a:r>
              <a:rPr lang="en-US" sz="3000" b="1" dirty="0">
                <a:solidFill>
                  <a:srgbClr val="0070C0"/>
                </a:solidFill>
                <a:latin typeface="Calibri Light" panose="020F0302020204030204" pitchFamily="34" charset="0"/>
                <a:cs typeface="Calibri Light" panose="020F0302020204030204" pitchFamily="34" charset="0"/>
              </a:rPr>
              <a:t>POST-IMPLEMENTATION CONDITIONS REVIEW </a:t>
            </a:r>
            <a:r>
              <a:rPr lang="en-US" sz="3000" b="1" dirty="0" smtClean="0">
                <a:solidFill>
                  <a:srgbClr val="0070C0"/>
                </a:solidFill>
                <a:latin typeface="Calibri Light" panose="020F0302020204030204" pitchFamily="34" charset="0"/>
                <a:cs typeface="Calibri Light" panose="020F0302020204030204" pitchFamily="34" charset="0"/>
              </a:rPr>
              <a:t>PROPOSED CHANGES - CONTINUED</a:t>
            </a:r>
            <a:endParaRPr lang="en-US" sz="3000" b="1" dirty="0">
              <a:solidFill>
                <a:srgbClr val="0070C0"/>
              </a:solidFill>
              <a:latin typeface="Calibri Light" panose="020F0302020204030204" pitchFamily="34" charset="0"/>
              <a:cs typeface="Calibri Light" panose="020F0302020204030204" pitchFamily="34" charset="0"/>
            </a:endParaRPr>
          </a:p>
        </p:txBody>
      </p:sp>
      <p:sp>
        <p:nvSpPr>
          <p:cNvPr id="5" name="Content Placeholder 4"/>
          <p:cNvSpPr>
            <a:spLocks noGrp="1"/>
          </p:cNvSpPr>
          <p:nvPr>
            <p:ph idx="1"/>
          </p:nvPr>
        </p:nvSpPr>
        <p:spPr>
          <a:xfrm>
            <a:off x="375385" y="1598064"/>
            <a:ext cx="10761045" cy="5123412"/>
          </a:xfrm>
        </p:spPr>
        <p:txBody>
          <a:bodyPr>
            <a:noAutofit/>
          </a:bodyPr>
          <a:lstStyle/>
          <a:p>
            <a:endParaRPr lang="en-US" sz="2400" dirty="0"/>
          </a:p>
          <a:p>
            <a:endParaRPr lang="en-US" sz="2400" dirty="0"/>
          </a:p>
          <a:p>
            <a:pPr marL="0" indent="0">
              <a:buNone/>
            </a:pPr>
            <a:endParaRPr lang="en-US" sz="2400" dirty="0"/>
          </a:p>
        </p:txBody>
      </p:sp>
      <p:pic>
        <p:nvPicPr>
          <p:cNvPr id="2" name="Picture 1"/>
          <p:cNvPicPr>
            <a:picLocks noChangeAspect="1"/>
          </p:cNvPicPr>
          <p:nvPr/>
        </p:nvPicPr>
        <p:blipFill>
          <a:blip r:embed="rId3"/>
          <a:stretch>
            <a:fillRect/>
          </a:stretch>
        </p:blipFill>
        <p:spPr>
          <a:xfrm>
            <a:off x="993422" y="222416"/>
            <a:ext cx="1281869" cy="1212968"/>
          </a:xfrm>
          <a:prstGeom prst="rect">
            <a:avLst/>
          </a:prstGeom>
        </p:spPr>
      </p:pic>
      <p:sp>
        <p:nvSpPr>
          <p:cNvPr id="7" name="Slide Number Placeholder 6"/>
          <p:cNvSpPr>
            <a:spLocks noGrp="1"/>
          </p:cNvSpPr>
          <p:nvPr>
            <p:ph type="sldNum" sz="quarter" idx="12"/>
          </p:nvPr>
        </p:nvSpPr>
        <p:spPr/>
        <p:txBody>
          <a:bodyPr/>
          <a:lstStyle/>
          <a:p>
            <a:pPr defTabSz="685800">
              <a:defRPr/>
            </a:pPr>
            <a:fld id="{A4DDE069-C7B8-448D-8F05-855BFD20A51C}" type="slidenum">
              <a:rPr lang="en-US" sz="900">
                <a:solidFill>
                  <a:prstClr val="black">
                    <a:tint val="75000"/>
                  </a:prstClr>
                </a:solidFill>
                <a:latin typeface="Calibri" panose="020F0502020204030204"/>
              </a:rPr>
              <a:pPr defTabSz="685800">
                <a:defRPr/>
              </a:pPr>
              <a:t>100</a:t>
            </a:fld>
            <a:endParaRPr lang="en-US" sz="900" dirty="0">
              <a:solidFill>
                <a:prstClr val="black">
                  <a:tint val="75000"/>
                </a:prstClr>
              </a:solidFill>
              <a:latin typeface="Calibri" panose="020F0502020204030204"/>
            </a:endParaRPr>
          </a:p>
        </p:txBody>
      </p:sp>
      <p:graphicFrame>
        <p:nvGraphicFramePr>
          <p:cNvPr id="6" name="Table 5"/>
          <p:cNvGraphicFramePr>
            <a:graphicFrameLocks noGrp="1"/>
          </p:cNvGraphicFramePr>
          <p:nvPr>
            <p:extLst/>
          </p:nvPr>
        </p:nvGraphicFramePr>
        <p:xfrm>
          <a:off x="993422" y="1600200"/>
          <a:ext cx="10284177" cy="5284732"/>
        </p:xfrm>
        <a:graphic>
          <a:graphicData uri="http://schemas.openxmlformats.org/drawingml/2006/table">
            <a:tbl>
              <a:tblPr firstRow="1" firstCol="1" bandRow="1"/>
              <a:tblGrid>
                <a:gridCol w="3029886">
                  <a:extLst>
                    <a:ext uri="{9D8B030D-6E8A-4147-A177-3AD203B41FA5}">
                      <a16:colId xmlns:a16="http://schemas.microsoft.com/office/drawing/2014/main" val="3697636515"/>
                    </a:ext>
                  </a:extLst>
                </a:gridCol>
                <a:gridCol w="2249016">
                  <a:extLst>
                    <a:ext uri="{9D8B030D-6E8A-4147-A177-3AD203B41FA5}">
                      <a16:colId xmlns:a16="http://schemas.microsoft.com/office/drawing/2014/main" val="1431882348"/>
                    </a:ext>
                  </a:extLst>
                </a:gridCol>
                <a:gridCol w="5005275">
                  <a:extLst>
                    <a:ext uri="{9D8B030D-6E8A-4147-A177-3AD203B41FA5}">
                      <a16:colId xmlns:a16="http://schemas.microsoft.com/office/drawing/2014/main" val="885507339"/>
                    </a:ext>
                  </a:extLst>
                </a:gridCol>
              </a:tblGrid>
              <a:tr h="282873">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Element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Calibri" panose="020F0502020204030204" pitchFamily="34" charset="0"/>
                        </a:rPr>
                        <a:t>Current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Calibri" panose="020F0502020204030204" pitchFamily="34" charset="0"/>
                        </a:rPr>
                        <a:t>Proposed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9634833"/>
                  </a:ext>
                </a:extLst>
              </a:tr>
              <a:tr h="1414363">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Graduates/Completers Monitoring Period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A range from 3 to 5 years is used depending on </a:t>
                      </a:r>
                      <a:r>
                        <a:rPr lang="en-US" sz="2000" smtClean="0">
                          <a:effectLst/>
                          <a:latin typeface="Calibri" panose="020F0502020204030204" pitchFamily="34" charset="0"/>
                          <a:ea typeface="Calibri" panose="020F0502020204030204" pitchFamily="34" charset="0"/>
                          <a:cs typeface="Calibri" panose="020F0502020204030204" pitchFamily="34" charset="0"/>
                        </a:rPr>
                        <a:t>the figures </a:t>
                      </a:r>
                      <a:r>
                        <a:rPr lang="en-US" sz="2000" dirty="0" smtClean="0">
                          <a:effectLst/>
                          <a:latin typeface="Calibri" panose="020F0502020204030204" pitchFamily="34" charset="0"/>
                          <a:ea typeface="Calibri" panose="020F0502020204030204" pitchFamily="34" charset="0"/>
                          <a:cs typeface="Calibri" panose="020F0502020204030204" pitchFamily="34" charset="0"/>
                        </a:rPr>
                        <a:t>provided in </a:t>
                      </a:r>
                      <a:r>
                        <a:rPr lang="en-US" sz="2000" dirty="0">
                          <a:effectLst/>
                          <a:latin typeface="Calibri" panose="020F0502020204030204" pitchFamily="34" charset="0"/>
                          <a:ea typeface="Calibri" panose="020F0502020204030204" pitchFamily="34" charset="0"/>
                          <a:cs typeface="Calibri" panose="020F0502020204030204" pitchFamily="34" charset="0"/>
                        </a:rPr>
                        <a:t>the program proposal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A range from 3 to 6 years will be used depending on </a:t>
                      </a:r>
                      <a:r>
                        <a:rPr lang="en-US" sz="2000" dirty="0" smtClean="0">
                          <a:effectLst/>
                          <a:latin typeface="Calibri" panose="020F0502020204030204" pitchFamily="34" charset="0"/>
                          <a:ea typeface="Calibri" panose="020F0502020204030204" pitchFamily="34" charset="0"/>
                          <a:cs typeface="Calibri" panose="020F0502020204030204" pitchFamily="34" charset="0"/>
                        </a:rPr>
                        <a:t>the figures that are provided in the </a:t>
                      </a:r>
                      <a:r>
                        <a:rPr lang="en-US" sz="2000" dirty="0">
                          <a:effectLst/>
                          <a:latin typeface="Calibri" panose="020F0502020204030204" pitchFamily="34" charset="0"/>
                          <a:ea typeface="Calibri" panose="020F0502020204030204" pitchFamily="34" charset="0"/>
                          <a:cs typeface="Calibri" panose="020F0502020204030204" pitchFamily="34" charset="0"/>
                        </a:rPr>
                        <a:t>program proposal.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16768"/>
                  </a:ext>
                </a:extLst>
              </a:tr>
              <a:tr h="169723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Calibri" panose="020F0502020204030204" pitchFamily="34" charset="0"/>
                        </a:rPr>
                        <a:t>Projected</a:t>
                      </a: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 New </a:t>
                      </a:r>
                      <a:r>
                        <a:rPr lang="en-US" sz="2000" dirty="0" smtClean="0">
                          <a:effectLst/>
                          <a:latin typeface="Calibri" panose="020F0502020204030204" pitchFamily="34" charset="0"/>
                          <a:ea typeface="Calibri" panose="020F0502020204030204" pitchFamily="34" charset="0"/>
                          <a:cs typeface="Calibri" panose="020F0502020204030204" pitchFamily="34" charset="0"/>
                        </a:rPr>
                        <a:t>Enrollments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Program specific based on </a:t>
                      </a:r>
                      <a:r>
                        <a:rPr lang="en-US" sz="2000" dirty="0" smtClean="0">
                          <a:effectLst/>
                          <a:latin typeface="Calibri" panose="020F0502020204030204" pitchFamily="34" charset="0"/>
                          <a:ea typeface="Calibri" panose="020F0502020204030204" pitchFamily="34" charset="0"/>
                          <a:cs typeface="Calibri" panose="020F0502020204030204" pitchFamily="34" charset="0"/>
                        </a:rPr>
                        <a:t>figures </a:t>
                      </a: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provided in the program </a:t>
                      </a:r>
                      <a:r>
                        <a:rPr lang="en-US" sz="2000" dirty="0" smtClean="0">
                          <a:effectLst/>
                          <a:latin typeface="Calibri" panose="020F0502020204030204" pitchFamily="34" charset="0"/>
                          <a:ea typeface="Calibri" panose="020F0502020204030204" pitchFamily="34" charset="0"/>
                          <a:cs typeface="Calibri" panose="020F0502020204030204" pitchFamily="34" charset="0"/>
                        </a:rPr>
                        <a:t>proposal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At the </a:t>
                      </a:r>
                      <a:r>
                        <a:rPr lang="en-US" sz="2000" dirty="0" smtClean="0">
                          <a:effectLst/>
                          <a:latin typeface="Calibri" panose="020F0502020204030204" pitchFamily="34" charset="0"/>
                          <a:ea typeface="Calibri" panose="020F0502020204030204" pitchFamily="34" charset="0"/>
                          <a:cs typeface="Calibri" panose="020F0502020204030204" pitchFamily="34" charset="0"/>
                        </a:rPr>
                        <a:t>end </a:t>
                      </a:r>
                      <a:r>
                        <a:rPr lang="en-US" sz="2000" dirty="0">
                          <a:effectLst/>
                          <a:latin typeface="Calibri" panose="020F0502020204030204" pitchFamily="34" charset="0"/>
                          <a:ea typeface="Calibri" panose="020F0502020204030204" pitchFamily="34" charset="0"/>
                          <a:cs typeface="Calibri" panose="020F0502020204030204" pitchFamily="34" charset="0"/>
                        </a:rPr>
                        <a:t>of the monitoring </a:t>
                      </a:r>
                      <a:r>
                        <a:rPr lang="en-US" sz="2000" dirty="0" smtClean="0">
                          <a:effectLst/>
                          <a:latin typeface="Calibri" panose="020F0502020204030204" pitchFamily="34" charset="0"/>
                          <a:ea typeface="Calibri" panose="020F0502020204030204" pitchFamily="34" charset="0"/>
                          <a:cs typeface="Calibri" panose="020F0502020204030204" pitchFamily="34" charset="0"/>
                        </a:rPr>
                        <a:t>period when the post implementation</a:t>
                      </a: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 report is submitted,</a:t>
                      </a:r>
                      <a:r>
                        <a:rPr lang="en-US" sz="2000" dirty="0" smtClean="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if the institution has not met </a:t>
                      </a:r>
                      <a:r>
                        <a:rPr lang="en-US" sz="2000" dirty="0" smtClean="0">
                          <a:effectLst/>
                          <a:latin typeface="Calibri" panose="020F0502020204030204" pitchFamily="34" charset="0"/>
                          <a:ea typeface="Calibri" panose="020F0502020204030204" pitchFamily="34" charset="0"/>
                          <a:cs typeface="Calibri" panose="020F0502020204030204" pitchFamily="34" charset="0"/>
                        </a:rPr>
                        <a:t>the new enrollment projection, </a:t>
                      </a:r>
                      <a:r>
                        <a:rPr lang="en-US" sz="2000" dirty="0">
                          <a:effectLst/>
                          <a:latin typeface="Calibri" panose="020F0502020204030204" pitchFamily="34" charset="0"/>
                          <a:ea typeface="Calibri" panose="020F0502020204030204" pitchFamily="34" charset="0"/>
                          <a:cs typeface="Calibri" panose="020F0502020204030204" pitchFamily="34" charset="0"/>
                        </a:rPr>
                        <a:t>the original projection will be reduced by 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618593"/>
                  </a:ext>
                </a:extLst>
              </a:tr>
              <a:tr h="1131491">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Related Employment / Continuing Education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75% find related employment or continue their education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This information will still be collected and reported in the post-implementation assessment report, but will no longer be used as a post-implementation condition.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8559077"/>
                  </a:ext>
                </a:extLst>
              </a:tr>
            </a:tbl>
          </a:graphicData>
        </a:graphic>
      </p:graphicFrame>
    </p:spTree>
    <p:extLst>
      <p:ext uri="{BB962C8B-B14F-4D97-AF65-F5344CB8AC3E}">
        <p14:creationId xmlns:p14="http://schemas.microsoft.com/office/powerpoint/2010/main" val="531132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2622" y="274638"/>
            <a:ext cx="9369778" cy="1143000"/>
          </a:xfrm>
        </p:spPr>
        <p:txBody>
          <a:bodyPr>
            <a:noAutofit/>
          </a:bodyPr>
          <a:lstStyle/>
          <a:p>
            <a:r>
              <a:rPr lang="en-US" sz="3600" b="1" dirty="0">
                <a:solidFill>
                  <a:srgbClr val="0070C0"/>
                </a:solidFill>
                <a:latin typeface="Calibri Light" panose="020F0302020204030204" pitchFamily="34" charset="0"/>
                <a:cs typeface="Calibri Light" panose="020F0302020204030204" pitchFamily="34" charset="0"/>
              </a:rPr>
              <a:t>POST-IMPLEMENTATION CONDITIONS </a:t>
            </a:r>
            <a:r>
              <a:rPr lang="en-US" sz="3600" b="1" dirty="0" smtClean="0">
                <a:solidFill>
                  <a:srgbClr val="0070C0"/>
                </a:solidFill>
                <a:latin typeface="Calibri Light" panose="020F0302020204030204" pitchFamily="34" charset="0"/>
                <a:cs typeface="Calibri Light" panose="020F0302020204030204" pitchFamily="34" charset="0"/>
              </a:rPr>
              <a:t>REVIEW </a:t>
            </a:r>
            <a:r>
              <a:rPr lang="en-US" sz="3600" b="1" dirty="0">
                <a:solidFill>
                  <a:srgbClr val="0070C0"/>
                </a:solidFill>
                <a:latin typeface="Calibri Light" panose="020F0302020204030204" pitchFamily="34" charset="0"/>
                <a:cs typeface="Calibri Light" panose="020F0302020204030204" pitchFamily="34" charset="0"/>
              </a:rPr>
              <a:t>PROPOSED CHANGES - CONTINUED</a:t>
            </a:r>
            <a:endParaRPr lang="en-US" sz="3600" dirty="0"/>
          </a:p>
        </p:txBody>
      </p:sp>
      <p:graphicFrame>
        <p:nvGraphicFramePr>
          <p:cNvPr id="6" name="Content Placeholder 5"/>
          <p:cNvGraphicFramePr>
            <a:graphicFrameLocks noGrp="1"/>
          </p:cNvGraphicFramePr>
          <p:nvPr>
            <p:ph idx="1"/>
            <p:extLst/>
          </p:nvPr>
        </p:nvGraphicFramePr>
        <p:xfrm>
          <a:off x="609602" y="1659465"/>
          <a:ext cx="10893776" cy="4143023"/>
        </p:xfrm>
        <a:graphic>
          <a:graphicData uri="http://schemas.openxmlformats.org/drawingml/2006/table">
            <a:tbl>
              <a:tblPr firstRow="1" firstCol="1" bandRow="1"/>
              <a:tblGrid>
                <a:gridCol w="3209483">
                  <a:extLst>
                    <a:ext uri="{9D8B030D-6E8A-4147-A177-3AD203B41FA5}">
                      <a16:colId xmlns:a16="http://schemas.microsoft.com/office/drawing/2014/main" val="2036793175"/>
                    </a:ext>
                  </a:extLst>
                </a:gridCol>
                <a:gridCol w="2382327">
                  <a:extLst>
                    <a:ext uri="{9D8B030D-6E8A-4147-A177-3AD203B41FA5}">
                      <a16:colId xmlns:a16="http://schemas.microsoft.com/office/drawing/2014/main" val="2365082047"/>
                    </a:ext>
                  </a:extLst>
                </a:gridCol>
                <a:gridCol w="5301966">
                  <a:extLst>
                    <a:ext uri="{9D8B030D-6E8A-4147-A177-3AD203B41FA5}">
                      <a16:colId xmlns:a16="http://schemas.microsoft.com/office/drawing/2014/main" val="2709770520"/>
                    </a:ext>
                  </a:extLst>
                </a:gridCol>
              </a:tblGrid>
              <a:tr h="591861">
                <a:tc>
                  <a:txBody>
                    <a:bodyPr/>
                    <a:lstStyle/>
                    <a:p>
                      <a:pPr marL="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Element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Current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Proposed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989539"/>
                  </a:ext>
                </a:extLst>
              </a:tr>
              <a:tr h="2367441">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Ability to amend conditions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Allowed.  There is no limit on asking for amended conditions.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Allowed, but only </a:t>
                      </a:r>
                      <a:r>
                        <a:rPr lang="en-US" sz="2400" dirty="0" smtClean="0">
                          <a:effectLst/>
                          <a:latin typeface="Calibri" panose="020F0502020204030204" pitchFamily="34" charset="0"/>
                          <a:ea typeface="Calibri" panose="020F0502020204030204" pitchFamily="34" charset="0"/>
                          <a:cs typeface="Calibri" panose="020F0502020204030204" pitchFamily="34" charset="0"/>
                        </a:rPr>
                        <a:t>due</a:t>
                      </a:r>
                      <a:r>
                        <a:rPr lang="en-US" sz="2400" baseline="0" dirty="0" smtClean="0">
                          <a:effectLst/>
                          <a:latin typeface="Calibri" panose="020F0502020204030204" pitchFamily="34" charset="0"/>
                          <a:ea typeface="Calibri" panose="020F0502020204030204" pitchFamily="34" charset="0"/>
                          <a:cs typeface="Calibri" panose="020F0502020204030204" pitchFamily="34" charset="0"/>
                        </a:rPr>
                        <a:t> to </a:t>
                      </a:r>
                      <a:r>
                        <a:rPr lang="en-US" sz="2400" dirty="0" smtClean="0">
                          <a:effectLst/>
                          <a:latin typeface="Calibri" panose="020F0502020204030204" pitchFamily="34" charset="0"/>
                          <a:ea typeface="Calibri" panose="020F0502020204030204" pitchFamily="34" charset="0"/>
                          <a:cs typeface="Calibri" panose="020F0502020204030204" pitchFamily="34" charset="0"/>
                        </a:rPr>
                        <a:t>extraordinary circumstances.  Any </a:t>
                      </a:r>
                      <a:r>
                        <a:rPr lang="en-US" sz="2400" dirty="0">
                          <a:effectLst/>
                          <a:latin typeface="Calibri" panose="020F0502020204030204" pitchFamily="34" charset="0"/>
                          <a:ea typeface="Calibri" panose="020F0502020204030204" pitchFamily="34" charset="0"/>
                          <a:cs typeface="Calibri" panose="020F0502020204030204" pitchFamily="34" charset="0"/>
                        </a:rPr>
                        <a:t>request </a:t>
                      </a:r>
                      <a:r>
                        <a:rPr lang="en-US" sz="2400" dirty="0" smtClean="0">
                          <a:effectLst/>
                          <a:latin typeface="Calibri" panose="020F0502020204030204" pitchFamily="34" charset="0"/>
                          <a:ea typeface="Calibri" panose="020F0502020204030204" pitchFamily="34" charset="0"/>
                          <a:cs typeface="Calibri" panose="020F0502020204030204" pitchFamily="34" charset="0"/>
                        </a:rPr>
                        <a:t>to amend conditions must </a:t>
                      </a:r>
                      <a:r>
                        <a:rPr lang="en-US" sz="2400" dirty="0">
                          <a:effectLst/>
                          <a:latin typeface="Calibri" panose="020F0502020204030204" pitchFamily="34" charset="0"/>
                          <a:ea typeface="Calibri" panose="020F0502020204030204" pitchFamily="34" charset="0"/>
                          <a:cs typeface="Calibri" panose="020F0502020204030204" pitchFamily="34" charset="0"/>
                        </a:rPr>
                        <a:t>be made by the institution’s chief academic officer.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8134856"/>
                  </a:ext>
                </a:extLst>
              </a:tr>
              <a:tr h="1183721">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Deadline to Implement New Programs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2 years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2.5 years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773028"/>
                  </a:ext>
                </a:extLst>
              </a:tr>
            </a:tbl>
          </a:graphicData>
        </a:graphic>
      </p:graphicFrame>
      <p:sp>
        <p:nvSpPr>
          <p:cNvPr id="4" name="Slide Number Placeholder 3"/>
          <p:cNvSpPr>
            <a:spLocks noGrp="1"/>
          </p:cNvSpPr>
          <p:nvPr>
            <p:ph type="sldNum" sz="quarter" idx="12"/>
          </p:nvPr>
        </p:nvSpPr>
        <p:spPr/>
        <p:txBody>
          <a:bodyPr/>
          <a:lstStyle/>
          <a:p>
            <a:fld id="{15C3AF50-45D8-4144-B114-A385979F8C17}" type="slidenum">
              <a:rPr lang="en-US" smtClean="0">
                <a:solidFill>
                  <a:prstClr val="black">
                    <a:tint val="75000"/>
                  </a:prstClr>
                </a:solidFill>
              </a:rPr>
              <a:pPr/>
              <a:t>101</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09600" y="157046"/>
            <a:ext cx="1281869" cy="1212968"/>
          </a:xfrm>
          <a:prstGeom prst="rect">
            <a:avLst/>
          </a:prstGeom>
        </p:spPr>
      </p:pic>
    </p:spTree>
    <p:extLst>
      <p:ext uri="{BB962C8B-B14F-4D97-AF65-F5344CB8AC3E}">
        <p14:creationId xmlns:p14="http://schemas.microsoft.com/office/powerpoint/2010/main" val="3065632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9885" y="171450"/>
            <a:ext cx="8065493" cy="1985210"/>
          </a:xfrm>
        </p:spPr>
        <p:txBody>
          <a:bodyPr>
            <a:noAutofit/>
          </a:bodyPr>
          <a:lstStyle/>
          <a:p>
            <a:pPr algn="ctr"/>
            <a:r>
              <a:rPr lang="en-US" sz="3000" b="1" dirty="0">
                <a:solidFill>
                  <a:srgbClr val="0070C0"/>
                </a:solidFill>
                <a:latin typeface="Calibri Light" panose="020F0302020204030204" pitchFamily="34" charset="0"/>
                <a:cs typeface="Calibri Light" panose="020F0302020204030204" pitchFamily="34" charset="0"/>
              </a:rPr>
              <a:t>POST-IMPLEMENTATION CONDITIONS REVIEW – </a:t>
            </a:r>
            <a:r>
              <a:rPr lang="en-US" sz="3000" b="1" dirty="0" smtClean="0">
                <a:solidFill>
                  <a:srgbClr val="0070C0"/>
                </a:solidFill>
                <a:latin typeface="Calibri Light" panose="020F0302020204030204" pitchFamily="34" charset="0"/>
                <a:cs typeface="Calibri Light" panose="020F0302020204030204" pitchFamily="34" charset="0"/>
              </a:rPr>
              <a:t>OTHER PROPOSED </a:t>
            </a:r>
            <a:r>
              <a:rPr lang="en-US" sz="3000" b="1" dirty="0">
                <a:solidFill>
                  <a:srgbClr val="0070C0"/>
                </a:solidFill>
                <a:latin typeface="Calibri Light" panose="020F0302020204030204" pitchFamily="34" charset="0"/>
                <a:cs typeface="Calibri Light" panose="020F0302020204030204" pitchFamily="34" charset="0"/>
              </a:rPr>
              <a:t>CHANGES </a:t>
            </a:r>
          </a:p>
        </p:txBody>
      </p:sp>
      <p:sp>
        <p:nvSpPr>
          <p:cNvPr id="5" name="Content Placeholder 4"/>
          <p:cNvSpPr>
            <a:spLocks noGrp="1"/>
          </p:cNvSpPr>
          <p:nvPr>
            <p:ph idx="1"/>
          </p:nvPr>
        </p:nvSpPr>
        <p:spPr>
          <a:xfrm>
            <a:off x="738740" y="1603924"/>
            <a:ext cx="9996638" cy="4411264"/>
          </a:xfrm>
        </p:spPr>
        <p:txBody>
          <a:bodyPr>
            <a:noAutofit/>
          </a:bodyPr>
          <a:lstStyle/>
          <a:p>
            <a:endParaRPr lang="en-US" sz="2400" dirty="0"/>
          </a:p>
          <a:p>
            <a:r>
              <a:rPr lang="en-US" sz="2400" dirty="0"/>
              <a:t>Programs with </a:t>
            </a:r>
            <a:r>
              <a:rPr lang="en-US" sz="2400" u="sng" dirty="0"/>
              <a:t>program-specific accreditation </a:t>
            </a:r>
            <a:r>
              <a:rPr lang="en-US" sz="2400" dirty="0"/>
              <a:t>will be </a:t>
            </a:r>
            <a:r>
              <a:rPr lang="en-US" sz="2400" dirty="0">
                <a:solidFill>
                  <a:srgbClr val="FF0000"/>
                </a:solidFill>
              </a:rPr>
              <a:t>required to report steps to be taken to obtain accreditation</a:t>
            </a:r>
            <a:r>
              <a:rPr lang="en-US" sz="2400" dirty="0"/>
              <a:t> in the </a:t>
            </a:r>
            <a:r>
              <a:rPr lang="en-US" sz="2400" dirty="0" smtClean="0"/>
              <a:t>proposal/application</a:t>
            </a:r>
            <a:r>
              <a:rPr lang="en-US" sz="2400" dirty="0"/>
              <a:t>, and the accreditation status as a post-implementation condition of </a:t>
            </a:r>
            <a:r>
              <a:rPr lang="en-US" sz="2400" dirty="0" smtClean="0"/>
              <a:t>approval.</a:t>
            </a:r>
          </a:p>
          <a:p>
            <a:pPr marL="0" indent="0">
              <a:buNone/>
            </a:pPr>
            <a:r>
              <a:rPr lang="en-US" sz="2400" dirty="0" smtClean="0"/>
              <a:t> </a:t>
            </a:r>
            <a:endParaRPr lang="en-US" sz="2400" dirty="0"/>
          </a:p>
          <a:p>
            <a:r>
              <a:rPr lang="en-US" sz="2400" dirty="0"/>
              <a:t>Programs which require </a:t>
            </a:r>
            <a:r>
              <a:rPr lang="en-US" sz="2400" u="sng" dirty="0"/>
              <a:t>licensure</a:t>
            </a:r>
            <a:r>
              <a:rPr lang="en-US" sz="2400" dirty="0"/>
              <a:t> will be </a:t>
            </a:r>
            <a:r>
              <a:rPr lang="en-US" sz="2400" dirty="0">
                <a:solidFill>
                  <a:srgbClr val="FF0000"/>
                </a:solidFill>
              </a:rPr>
              <a:t>required to report steps to be taken to optimize exam pass rates </a:t>
            </a:r>
            <a:r>
              <a:rPr lang="en-US" sz="2400" dirty="0"/>
              <a:t>in the proposal/application, and </a:t>
            </a:r>
            <a:r>
              <a:rPr lang="en-US" sz="2400" dirty="0">
                <a:solidFill>
                  <a:srgbClr val="0070C0"/>
                </a:solidFill>
              </a:rPr>
              <a:t>the licensure pass rate as a post-implementation condition of </a:t>
            </a:r>
            <a:r>
              <a:rPr lang="en-US" sz="2400" dirty="0" smtClean="0">
                <a:solidFill>
                  <a:srgbClr val="0070C0"/>
                </a:solidFill>
              </a:rPr>
              <a:t>approval</a:t>
            </a:r>
            <a:r>
              <a:rPr lang="en-US" sz="2400" dirty="0" smtClean="0"/>
              <a:t>.</a:t>
            </a:r>
          </a:p>
          <a:p>
            <a:endParaRPr lang="en-US" sz="2400" dirty="0">
              <a:solidFill>
                <a:srgbClr val="0070C0"/>
              </a:solidFill>
            </a:endParaRPr>
          </a:p>
          <a:p>
            <a:r>
              <a:rPr lang="en-US" sz="2400" dirty="0" smtClean="0"/>
              <a:t>All applicable forms utilized in this post-implementation process will be revised to reflect  </a:t>
            </a:r>
            <a:r>
              <a:rPr lang="en-US" sz="2400" dirty="0"/>
              <a:t>7 years </a:t>
            </a:r>
            <a:r>
              <a:rPr lang="en-US" sz="2400" dirty="0" smtClean="0"/>
              <a:t>instead </a:t>
            </a:r>
            <a:r>
              <a:rPr lang="en-US" sz="2400" dirty="0"/>
              <a:t>of </a:t>
            </a:r>
            <a:r>
              <a:rPr lang="en-US" sz="2400" dirty="0" smtClean="0"/>
              <a:t>5 years, </a:t>
            </a:r>
            <a:r>
              <a:rPr lang="en-US" sz="2400" dirty="0"/>
              <a:t>as it is </a:t>
            </a:r>
            <a:r>
              <a:rPr lang="en-US" sz="2400" dirty="0" smtClean="0"/>
              <a:t>currently.</a:t>
            </a:r>
            <a:endParaRPr lang="en-US" sz="2400" dirty="0"/>
          </a:p>
          <a:p>
            <a:pPr marL="0" indent="0">
              <a:buNone/>
            </a:pPr>
            <a:endParaRPr lang="en-US" sz="2400" dirty="0"/>
          </a:p>
        </p:txBody>
      </p:sp>
      <p:pic>
        <p:nvPicPr>
          <p:cNvPr id="2" name="Picture 1"/>
          <p:cNvPicPr>
            <a:picLocks noChangeAspect="1"/>
          </p:cNvPicPr>
          <p:nvPr/>
        </p:nvPicPr>
        <p:blipFill>
          <a:blip r:embed="rId3"/>
          <a:stretch>
            <a:fillRect/>
          </a:stretch>
        </p:blipFill>
        <p:spPr>
          <a:xfrm>
            <a:off x="1635416" y="171450"/>
            <a:ext cx="1182249" cy="1143000"/>
          </a:xfrm>
          <a:prstGeom prst="rect">
            <a:avLst/>
          </a:prstGeom>
        </p:spPr>
      </p:pic>
      <p:sp>
        <p:nvSpPr>
          <p:cNvPr id="7" name="Slide Number Placeholder 6"/>
          <p:cNvSpPr>
            <a:spLocks noGrp="1"/>
          </p:cNvSpPr>
          <p:nvPr>
            <p:ph type="sldNum" sz="quarter" idx="12"/>
          </p:nvPr>
        </p:nvSpPr>
        <p:spPr/>
        <p:txBody>
          <a:bodyPr/>
          <a:lstStyle/>
          <a:p>
            <a:fld id="{A4DDE069-C7B8-448D-8F05-855BFD20A51C}" type="slidenum">
              <a:rPr lang="en-US">
                <a:solidFill>
                  <a:prstClr val="black">
                    <a:tint val="75000"/>
                  </a:prstClr>
                </a:solidFill>
                <a:latin typeface="Calibri"/>
              </a:rPr>
              <a:pPr/>
              <a:t>102</a:t>
            </a:fld>
            <a:endParaRPr lang="en-US">
              <a:solidFill>
                <a:prstClr val="black">
                  <a:tint val="75000"/>
                </a:prstClr>
              </a:solidFill>
              <a:latin typeface="Calibri"/>
            </a:endParaRPr>
          </a:p>
        </p:txBody>
      </p:sp>
    </p:spTree>
    <p:extLst>
      <p:ext uri="{BB962C8B-B14F-4D97-AF65-F5344CB8AC3E}">
        <p14:creationId xmlns:p14="http://schemas.microsoft.com/office/powerpoint/2010/main" val="2715591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240507"/>
            <a:ext cx="8229600" cy="1246981"/>
          </a:xfrm>
        </p:spPr>
        <p:txBody>
          <a:bodyPr>
            <a:noAutofit/>
          </a:bodyPr>
          <a:lstStyle/>
          <a:p>
            <a:r>
              <a:rPr lang="en-US" sz="2800" b="1" dirty="0">
                <a:solidFill>
                  <a:srgbClr val="0070C0"/>
                </a:solidFill>
                <a:latin typeface="Calibri Light" panose="020F0302020204030204" pitchFamily="34" charset="0"/>
                <a:cs typeface="Calibri Light" panose="020F0302020204030204" pitchFamily="34" charset="0"/>
              </a:rPr>
              <a:t> POST-IMPLEMENTATION CONDITIONS </a:t>
            </a:r>
            <a:r>
              <a:rPr lang="en-US" sz="2800" b="1" dirty="0" smtClean="0">
                <a:solidFill>
                  <a:srgbClr val="0070C0"/>
                </a:solidFill>
                <a:latin typeface="Calibri Light" panose="020F0302020204030204" pitchFamily="34" charset="0"/>
                <a:cs typeface="Calibri Light" panose="020F0302020204030204" pitchFamily="34" charset="0"/>
              </a:rPr>
              <a:t>REVIEW </a:t>
            </a:r>
            <a:br>
              <a:rPr lang="en-US" sz="2800" b="1" dirty="0" smtClean="0">
                <a:solidFill>
                  <a:srgbClr val="0070C0"/>
                </a:solidFill>
                <a:latin typeface="Calibri Light" panose="020F0302020204030204" pitchFamily="34" charset="0"/>
                <a:cs typeface="Calibri Light" panose="020F0302020204030204" pitchFamily="34" charset="0"/>
              </a:rPr>
            </a:br>
            <a:r>
              <a:rPr lang="en-US" sz="2800" b="1" dirty="0" smtClean="0">
                <a:solidFill>
                  <a:srgbClr val="0070C0"/>
                </a:solidFill>
                <a:latin typeface="Calibri Light" panose="020F0302020204030204" pitchFamily="34" charset="0"/>
                <a:cs typeface="Calibri Light" panose="020F0302020204030204" pitchFamily="34" charset="0"/>
              </a:rPr>
              <a:t>TRANSITION PROCESS</a:t>
            </a:r>
            <a:endParaRPr lang="en-US" sz="2800" dirty="0">
              <a:solidFill>
                <a:srgbClr val="0070C0"/>
              </a:solidFill>
            </a:endParaRPr>
          </a:p>
        </p:txBody>
      </p:sp>
      <p:sp>
        <p:nvSpPr>
          <p:cNvPr id="3" name="Content Placeholder 2"/>
          <p:cNvSpPr>
            <a:spLocks noGrp="1"/>
          </p:cNvSpPr>
          <p:nvPr>
            <p:ph idx="1"/>
          </p:nvPr>
        </p:nvSpPr>
        <p:spPr>
          <a:xfrm>
            <a:off x="673768" y="1304926"/>
            <a:ext cx="10770670" cy="5416550"/>
          </a:xfrm>
        </p:spPr>
        <p:txBody>
          <a:bodyPr>
            <a:noAutofit/>
          </a:bodyPr>
          <a:lstStyle/>
          <a:p>
            <a:pPr marL="0" indent="0">
              <a:buNone/>
            </a:pPr>
            <a:r>
              <a:rPr lang="en-US" sz="2000" dirty="0" smtClean="0"/>
              <a:t>The </a:t>
            </a:r>
            <a:r>
              <a:rPr lang="en-US" sz="2000" dirty="0"/>
              <a:t>transition process is applicable to those programs that are already approved. There are over 150 such programs that have been approved by the Commission and will have post-implementation reports due through 2022. </a:t>
            </a:r>
          </a:p>
          <a:p>
            <a:pPr marL="0" indent="0">
              <a:buNone/>
            </a:pPr>
            <a:r>
              <a:rPr lang="en-US" sz="2000" dirty="0"/>
              <a:t>	</a:t>
            </a:r>
          </a:p>
          <a:p>
            <a:pPr marL="0" indent="0">
              <a:spcBef>
                <a:spcPts val="0"/>
              </a:spcBef>
              <a:buNone/>
            </a:pPr>
            <a:r>
              <a:rPr lang="en-US" sz="2000" dirty="0"/>
              <a:t>These programs would have the same conditions as shown within the “Proposed Changes” except that:</a:t>
            </a:r>
          </a:p>
          <a:p>
            <a:pPr marL="0" indent="0">
              <a:spcBef>
                <a:spcPts val="0"/>
              </a:spcBef>
              <a:buNone/>
            </a:pPr>
            <a:r>
              <a:rPr lang="en-US" sz="2000" dirty="0"/>
              <a:t> </a:t>
            </a:r>
          </a:p>
          <a:p>
            <a:pPr>
              <a:spcBef>
                <a:spcPts val="0"/>
              </a:spcBef>
            </a:pPr>
            <a:r>
              <a:rPr lang="en-US" sz="2000" dirty="0"/>
              <a:t>The five (5) year timeframe as previously approved by the Commissioners would be used.</a:t>
            </a:r>
          </a:p>
          <a:p>
            <a:pPr>
              <a:spcBef>
                <a:spcPts val="0"/>
              </a:spcBef>
            </a:pPr>
            <a:endParaRPr lang="en-US" sz="2000" dirty="0"/>
          </a:p>
          <a:p>
            <a:pPr>
              <a:spcBef>
                <a:spcPts val="0"/>
              </a:spcBef>
            </a:pPr>
            <a:r>
              <a:rPr lang="en-US" sz="2000" dirty="0"/>
              <a:t>Unless specifically listed as a condition of approval, transition programs with program-specific accreditation will not be required to report accreditation status for the post implementation; however, the institutions are strongly encouraged to do so.</a:t>
            </a:r>
          </a:p>
          <a:p>
            <a:pPr marL="0" indent="0">
              <a:spcBef>
                <a:spcPts val="0"/>
              </a:spcBef>
              <a:buNone/>
            </a:pPr>
            <a:r>
              <a:rPr lang="en-US" sz="2000" dirty="0"/>
              <a:t> </a:t>
            </a:r>
          </a:p>
          <a:p>
            <a:pPr>
              <a:spcBef>
                <a:spcPts val="0"/>
              </a:spcBef>
            </a:pPr>
            <a:r>
              <a:rPr lang="en-US" sz="2000" dirty="0"/>
              <a:t>Unless specifically listed as a condition of approval, transition programs which require licensure will not be required to report exam pass rates; however, the institutions are strongly encouraged to do so.</a:t>
            </a:r>
          </a:p>
          <a:p>
            <a:endParaRPr lang="en-US" sz="2000" dirty="0"/>
          </a:p>
        </p:txBody>
      </p:sp>
      <p:sp>
        <p:nvSpPr>
          <p:cNvPr id="4" name="Slide Number Placeholder 3"/>
          <p:cNvSpPr>
            <a:spLocks noGrp="1"/>
          </p:cNvSpPr>
          <p:nvPr>
            <p:ph type="sldNum" sz="quarter" idx="12"/>
          </p:nvPr>
        </p:nvSpPr>
        <p:spPr/>
        <p:txBody>
          <a:bodyPr/>
          <a:lstStyle/>
          <a:p>
            <a:fld id="{15C3AF50-45D8-4144-B114-A385979F8C17}" type="slidenum">
              <a:rPr lang="en-US">
                <a:solidFill>
                  <a:prstClr val="black">
                    <a:tint val="75000"/>
                  </a:prstClr>
                </a:solidFill>
                <a:latin typeface="Calibri"/>
              </a:rPr>
              <a:pPr/>
              <a:t>103</a:t>
            </a:fld>
            <a:endParaRPr lang="en-US" dirty="0">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1539431" y="129220"/>
            <a:ext cx="1166818" cy="1128081"/>
          </a:xfrm>
          <a:prstGeom prst="rect">
            <a:avLst/>
          </a:prstGeom>
        </p:spPr>
      </p:pic>
    </p:spTree>
    <p:extLst>
      <p:ext uri="{BB962C8B-B14F-4D97-AF65-F5344CB8AC3E}">
        <p14:creationId xmlns:p14="http://schemas.microsoft.com/office/powerpoint/2010/main" val="58938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38215" y="2559796"/>
            <a:ext cx="9144000" cy="114300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all" spc="0" normalizeH="0" baseline="0" noProof="0" dirty="0" smtClean="0">
                <a:ln>
                  <a:noFill/>
                </a:ln>
                <a:solidFill>
                  <a:srgbClr val="4F271C"/>
                </a:solidFill>
                <a:effectLst/>
                <a:uLnTx/>
                <a:uFillTx/>
                <a:latin typeface="Tw Cen MT"/>
              </a:rPr>
              <a:t/>
            </a:r>
            <a:br>
              <a:rPr kumimoji="0" lang="en-US" b="0" i="0" u="none" strike="noStrike" kern="1200" cap="all" spc="0" normalizeH="0" baseline="0" noProof="0" dirty="0" smtClean="0">
                <a:ln>
                  <a:noFill/>
                </a:ln>
                <a:solidFill>
                  <a:srgbClr val="4F271C"/>
                </a:solidFill>
                <a:effectLst/>
                <a:uLnTx/>
                <a:uFillTx/>
                <a:latin typeface="Tw Cen MT"/>
              </a:rPr>
            </a:br>
            <a:r>
              <a:rPr kumimoji="0" lang="en-US" b="0" i="0" u="none" strike="noStrike" kern="1200" cap="all" spc="0" normalizeH="0" baseline="0" noProof="0" dirty="0" smtClean="0">
                <a:ln>
                  <a:noFill/>
                </a:ln>
                <a:solidFill>
                  <a:srgbClr val="4F271C"/>
                </a:solidFill>
                <a:effectLst/>
                <a:uLnTx/>
                <a:uFillTx/>
                <a:latin typeface="Tw Cen MT"/>
              </a:rPr>
              <a:t>I</a:t>
            </a:r>
            <a:r>
              <a:rPr kumimoji="0" lang="en-US" sz="6000" b="1" i="0" u="none" strike="noStrike" kern="1200" cap="all" spc="0" normalizeH="0" baseline="0" noProof="0" dirty="0" smtClean="0">
                <a:ln>
                  <a:noFill/>
                </a:ln>
                <a:solidFill>
                  <a:srgbClr val="4F271C"/>
                </a:solidFill>
                <a:effectLst/>
                <a:uLnTx/>
                <a:uFillTx/>
                <a:latin typeface="Tw Cen MT"/>
              </a:rPr>
              <a:t>.   Academic programs</a:t>
            </a:r>
            <a:r>
              <a:rPr kumimoji="0" lang="en-US" b="1" i="0" u="none" strike="noStrike" kern="1200" cap="all" spc="0" normalizeH="0" baseline="0" noProof="0" dirty="0" smtClean="0">
                <a:ln>
                  <a:noFill/>
                </a:ln>
                <a:solidFill>
                  <a:srgbClr val="4F271C"/>
                </a:solidFill>
                <a:effectLst/>
                <a:uLnTx/>
                <a:uFillTx/>
                <a:latin typeface="Tw Cen MT"/>
              </a:rPr>
              <a:t/>
            </a:r>
            <a:br>
              <a:rPr kumimoji="0" lang="en-US" b="1" i="0" u="none" strike="noStrike" kern="1200" cap="all" spc="0" normalizeH="0" baseline="0" noProof="0" dirty="0" smtClean="0">
                <a:ln>
                  <a:noFill/>
                </a:ln>
                <a:solidFill>
                  <a:srgbClr val="4F271C"/>
                </a:solidFill>
                <a:effectLst/>
                <a:uLnTx/>
                <a:uFillTx/>
                <a:latin typeface="Tw Cen MT"/>
              </a:rPr>
            </a:br>
            <a:r>
              <a:rPr kumimoji="0" lang="en-US" b="1" i="0" u="none" strike="noStrike" kern="1200" cap="all" spc="0" normalizeH="0" baseline="0" noProof="0" dirty="0" smtClean="0">
                <a:ln>
                  <a:noFill/>
                </a:ln>
                <a:solidFill>
                  <a:srgbClr val="00B0F0"/>
                </a:solidFill>
                <a:effectLst/>
                <a:uLnTx/>
                <a:uFillTx/>
                <a:latin typeface="Tw Cen MT"/>
              </a:rPr>
              <a:t> </a:t>
            </a:r>
            <a:endParaRPr kumimoji="0" lang="en-US" b="0" i="0" u="none" strike="noStrike" kern="1200" cap="all" spc="0" normalizeH="0" baseline="0" noProof="0" dirty="0">
              <a:ln>
                <a:noFill/>
              </a:ln>
              <a:solidFill>
                <a:srgbClr val="4F271C"/>
              </a:solidFill>
              <a:effectLst/>
              <a:uLnTx/>
              <a:uFillTx/>
              <a:latin typeface="Tw Cen MT"/>
            </a:endParaRPr>
          </a:p>
        </p:txBody>
      </p:sp>
    </p:spTree>
    <p:extLst>
      <p:ext uri="{BB962C8B-B14F-4D97-AF65-F5344CB8AC3E}">
        <p14:creationId xmlns:p14="http://schemas.microsoft.com/office/powerpoint/2010/main" val="154284722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1981" y="151104"/>
            <a:ext cx="8804275" cy="1215024"/>
          </a:xfrm>
        </p:spPr>
        <p:txBody>
          <a:bodyPr>
            <a:noAutofit/>
          </a:bodyPr>
          <a:lstStyle/>
          <a:p>
            <a:pPr algn="ctr"/>
            <a:r>
              <a:rPr lang="en-US" sz="4000" b="1" dirty="0" smtClean="0">
                <a:latin typeface="+mn-lt"/>
              </a:rPr>
              <a:t>FOUR-YEAR INSTITUTIONS</a:t>
            </a:r>
            <a:endParaRPr lang="en-US" sz="4000" b="1" dirty="0">
              <a:latin typeface="+mn-lt"/>
            </a:endParaRP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4707" y="2469180"/>
            <a:ext cx="920701" cy="488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720" y="1247351"/>
            <a:ext cx="1476883" cy="7836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1590" y="1392853"/>
            <a:ext cx="789568" cy="7895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1590" y="3834262"/>
            <a:ext cx="685927" cy="6859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ws.auburn.edu/asim/Content/Images/Schools/Aubur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0255" y="4243768"/>
            <a:ext cx="965073" cy="9650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6736" y="4664281"/>
            <a:ext cx="879789" cy="8797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cws.auburn.edu/asim/Content/Images/Schools/Alabam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7255" y="2263652"/>
            <a:ext cx="1094595" cy="10945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90291" y="3165223"/>
            <a:ext cx="747649" cy="74764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2050" y="3704849"/>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6681" y="1490473"/>
            <a:ext cx="822895" cy="82289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cws.auburn.edu/asim/Content/Images/Schools/South%20Alabam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86185" y="4823000"/>
            <a:ext cx="721070" cy="72107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4116" y="1136142"/>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lh3.googleusercontent.com/proxy/ZrkRM9QNJHNWt2OEQIlIF69Z-U1Ps3QuIoG18mzpLYzYvAEapXaeyBR0-G9GWshuEm_sBavUpOzcuoIj_XWXtQ9KhjuEd_cONG8kO-L4H-Hrw5XOh7iyhj6bDzt-3NFhIxGHaJ2OpW35jig7hV3NxkTXQA4OHw=w160-h160-k-no"/>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2054" y="3565773"/>
            <a:ext cx="915869" cy="915870"/>
          </a:xfrm>
          <a:prstGeom prst="rect">
            <a:avLst/>
          </a:prstGeom>
          <a:noFill/>
        </p:spPr>
      </p:pic>
      <p:pic>
        <p:nvPicPr>
          <p:cNvPr id="1056" name="Picture 32" descr="https://upload.wikimedia.org/wikipedia/en/3/3a/UWALogo.pn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4352" y="2810950"/>
            <a:ext cx="656716" cy="728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46573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ture &lt;strong&gt;of Nursing&lt;/strong&gt; | NurseManifes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0400" y="4498853"/>
            <a:ext cx="1371600" cy="1510018"/>
          </a:xfrm>
          <a:prstGeom prst="rect">
            <a:avLst/>
          </a:prstGeom>
        </p:spPr>
      </p:pic>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317634" y="457200"/>
            <a:ext cx="11434812" cy="6614118"/>
          </a:xfrm>
          <a:prstGeom prst="rect">
            <a:avLst/>
          </a:prstGeom>
          <a:noFill/>
        </p:spPr>
        <p:txBody>
          <a:bodyPr wrap="square" rtlCol="0">
            <a:spAutoFit/>
          </a:bodyPr>
          <a:lstStyle/>
          <a:p>
            <a:pPr>
              <a:spcBef>
                <a:spcPts val="600"/>
              </a:spcBef>
              <a:tabLst>
                <a:tab pos="457200" algn="l"/>
              </a:tabLst>
              <a:defRPr/>
            </a:pPr>
            <a:r>
              <a:rPr lang="en-US" sz="3600" b="1" dirty="0">
                <a:solidFill>
                  <a:srgbClr val="FF0000"/>
                </a:solidFill>
                <a:latin typeface="Calibri"/>
              </a:rPr>
              <a:t>Auburn University</a:t>
            </a:r>
          </a:p>
          <a:p>
            <a:pPr marL="274320" indent="-457200">
              <a:spcBef>
                <a:spcPct val="20000"/>
              </a:spcBef>
              <a:spcAft>
                <a:spcPts val="600"/>
              </a:spcAft>
              <a:tabLst>
                <a:tab pos="457200" algn="l"/>
              </a:tabLst>
            </a:pPr>
            <a:r>
              <a:rPr lang="en-US" sz="2400" dirty="0">
                <a:solidFill>
                  <a:srgbClr val="0070C0"/>
                </a:solidFill>
              </a:rPr>
              <a:t>1. Doctor of Nursing Practice in Nursing (CIP 51.3801)</a:t>
            </a:r>
          </a:p>
          <a:p>
            <a:pPr marL="285750" indent="-285750">
              <a:buFont typeface="Arial" panose="020B0604020202020204" pitchFamily="34" charset="0"/>
              <a:buChar char="•"/>
            </a:pPr>
            <a:r>
              <a:rPr lang="en-US" sz="2400" dirty="0"/>
              <a:t>The National Organization of Nurse Practitioner Facilities (NONPF) support the Doctor of Nursing Practice degree as entry level for the nurse practitioner role. This position is further supported by The National Task Force (consisting of members from NONPF and American Association of Critical-Care Nurses).</a:t>
            </a:r>
          </a:p>
          <a:p>
            <a:endParaRPr lang="en-US" sz="2400" dirty="0"/>
          </a:p>
          <a:p>
            <a:pPr marL="285750" indent="-285750">
              <a:buFont typeface="Arial" panose="020B0604020202020204" pitchFamily="34" charset="0"/>
              <a:buChar char="•"/>
            </a:pPr>
            <a:r>
              <a:rPr lang="en-US" sz="2400" dirty="0"/>
              <a:t>Graduates of the program will likely seek practice leadership roles in a variety of settings – management of quality initiatives, executives in health care organizations, directors of clinical programs, and faculty positions responsible for clinical program delivery and clinical teaching.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DNP graduates will be employed in both the pubic and private sectors. Advanced practice nurses have long been in demand nationwide, especially in small towns, rural areas, and underserved neighborhoods. Their role not only expands access to care, but also increases treatment options and affordability to underserved populations.</a:t>
            </a:r>
          </a:p>
          <a:p>
            <a:pPr marL="285750" indent="-285750">
              <a:buFont typeface="Arial" panose="020B0604020202020204" pitchFamily="34" charset="0"/>
              <a:buChar char="•"/>
            </a:pPr>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106</a:t>
            </a:fld>
            <a:endParaRPr lang="en-US" dirty="0">
              <a:solidFill>
                <a:prstClr val="black">
                  <a:tint val="75000"/>
                </a:prstClr>
              </a:solidFill>
              <a:latin typeface="Calibri"/>
            </a:endParaRPr>
          </a:p>
        </p:txBody>
      </p:sp>
      <p:pic>
        <p:nvPicPr>
          <p:cNvPr id="4" name="Picture 3"/>
          <p:cNvPicPr>
            <a:picLocks noChangeAspect="1"/>
          </p:cNvPicPr>
          <p:nvPr/>
        </p:nvPicPr>
        <p:blipFill rotWithShape="1">
          <a:blip r:embed="rId3"/>
          <a:srcRect t="8930"/>
          <a:stretch/>
        </p:blipFill>
        <p:spPr>
          <a:xfrm>
            <a:off x="8953500" y="48827"/>
            <a:ext cx="1600200" cy="1556099"/>
          </a:xfrm>
          <a:prstGeom prst="rect">
            <a:avLst/>
          </a:prstGeom>
        </p:spPr>
      </p:pic>
    </p:spTree>
    <p:extLst>
      <p:ext uri="{BB962C8B-B14F-4D97-AF65-F5344CB8AC3E}">
        <p14:creationId xmlns:p14="http://schemas.microsoft.com/office/powerpoint/2010/main" val="1771383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06392" y="764024"/>
            <a:ext cx="10004458" cy="6183231"/>
          </a:xfrm>
          <a:prstGeom prst="rect">
            <a:avLst/>
          </a:prstGeom>
          <a:noFill/>
        </p:spPr>
        <p:txBody>
          <a:bodyPr wrap="square" rtlCol="0">
            <a:spAutoFit/>
          </a:bodyPr>
          <a:lstStyle/>
          <a:p>
            <a:pPr>
              <a:spcBef>
                <a:spcPts val="600"/>
              </a:spcBef>
              <a:tabLst>
                <a:tab pos="457200" algn="l"/>
              </a:tabLst>
              <a:defRPr/>
            </a:pPr>
            <a:r>
              <a:rPr lang="en-US" sz="3600" b="1" dirty="0">
                <a:solidFill>
                  <a:srgbClr val="FF0000"/>
                </a:solidFill>
                <a:latin typeface="Calibri"/>
              </a:rPr>
              <a:t>Auburn University at Montgomery</a:t>
            </a:r>
          </a:p>
          <a:p>
            <a:pPr>
              <a:spcBef>
                <a:spcPct val="20000"/>
              </a:spcBef>
              <a:spcAft>
                <a:spcPts val="600"/>
              </a:spcAft>
              <a:tabLst>
                <a:tab pos="457200" algn="l"/>
              </a:tabLst>
            </a:pPr>
            <a:r>
              <a:rPr lang="en-US" sz="2400" dirty="0">
                <a:solidFill>
                  <a:srgbClr val="0070C0"/>
                </a:solidFill>
              </a:rPr>
              <a:t>2.  Doctor of Nursing Practice in Nursing (CIP 51.3818)</a:t>
            </a:r>
          </a:p>
          <a:p>
            <a:pPr marL="285750" indent="-285750">
              <a:buFont typeface="Arial" panose="020B0604020202020204" pitchFamily="34" charset="0"/>
              <a:buChar char="•"/>
            </a:pPr>
            <a:r>
              <a:rPr lang="en-US" sz="2400" dirty="0"/>
              <a:t>AUM is located in the Black Belt region of Alabama, Montgomery County, which has been designated as a medically underserved area.</a:t>
            </a:r>
          </a:p>
          <a:p>
            <a:endParaRPr lang="en-US" sz="2400" dirty="0">
              <a:solidFill>
                <a:prstClr val="black"/>
              </a:solidFill>
            </a:endParaRPr>
          </a:p>
          <a:p>
            <a:pPr marL="285750" indent="-285750">
              <a:buFont typeface="Arial" panose="020B0604020202020204" pitchFamily="34" charset="0"/>
              <a:buChar char="•"/>
            </a:pPr>
            <a:r>
              <a:rPr lang="en-US" sz="2400" dirty="0"/>
              <a:t>The proposed DNP program at AUM would prepare the next generation of faculty needed for the River Region. Increasing the pool of doctoral prepared nurse faculty will allow the AUM School of Nursing to increase enrollment at the undergraduate and graduate levels that will result in increasing the pipeline of nurses for the local community.</a:t>
            </a:r>
          </a:p>
          <a:p>
            <a:endParaRPr lang="en-US" sz="2400" dirty="0"/>
          </a:p>
          <a:p>
            <a:pPr marL="285750" indent="-285750">
              <a:buFont typeface="Arial" panose="020B0604020202020204" pitchFamily="34" charset="0"/>
              <a:buChar char="•"/>
            </a:pPr>
            <a:r>
              <a:rPr lang="en-US" sz="2400" dirty="0"/>
              <a:t>The proposed program will be administered by faculty who are academically and experientially prepared to teach graduate students. More than 50 percent of the current faculty members hold DNP degrees at AUM. </a:t>
            </a:r>
          </a:p>
          <a:p>
            <a:pPr marL="285750" indent="-285750">
              <a:buFont typeface="Arial" panose="020B0604020202020204" pitchFamily="34" charset="0"/>
              <a:buChar char="•"/>
            </a:pPr>
            <a:endParaRPr lang="en-US" dirty="0"/>
          </a:p>
          <a:p>
            <a:endParaRPr lang="en-US" sz="2000" dirty="0">
              <a:solidFill>
                <a:prstClr val="black"/>
              </a:solidFill>
            </a:endParaRP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107</a:t>
            </a:fld>
            <a:endParaRPr lang="en-US">
              <a:solidFill>
                <a:prstClr val="black">
                  <a:tint val="75000"/>
                </a:prstClr>
              </a:solidFill>
              <a:latin typeface="Calibri"/>
            </a:endParaRPr>
          </a:p>
        </p:txBody>
      </p:sp>
      <p:pic>
        <p:nvPicPr>
          <p:cNvPr id="3" name="Picture 2"/>
          <p:cNvPicPr>
            <a:picLocks noChangeAspect="1"/>
          </p:cNvPicPr>
          <p:nvPr/>
        </p:nvPicPr>
        <p:blipFill>
          <a:blip r:embed="rId2"/>
          <a:stretch>
            <a:fillRect/>
          </a:stretch>
        </p:blipFill>
        <p:spPr>
          <a:xfrm>
            <a:off x="8610600" y="100014"/>
            <a:ext cx="1828800" cy="985837"/>
          </a:xfrm>
          <a:prstGeom prst="rect">
            <a:avLst/>
          </a:prstGeom>
        </p:spPr>
      </p:pic>
      <p:pic>
        <p:nvPicPr>
          <p:cNvPr id="8" name="Picture 7" descr="Future &lt;strong&gt;of Nursing&lt;/strong&gt; | NurseManifes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0400" y="4498853"/>
            <a:ext cx="1371600" cy="1510018"/>
          </a:xfrm>
          <a:prstGeom prst="rect">
            <a:avLst/>
          </a:prstGeom>
        </p:spPr>
      </p:pic>
    </p:spTree>
    <p:extLst>
      <p:ext uri="{BB962C8B-B14F-4D97-AF65-F5344CB8AC3E}">
        <p14:creationId xmlns:p14="http://schemas.microsoft.com/office/powerpoint/2010/main" val="359688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176" y="-58978"/>
            <a:ext cx="8258624" cy="1172553"/>
          </a:xfrm>
        </p:spPr>
        <p:txBody>
          <a:bodyPr>
            <a:normAutofit/>
          </a:bodyPr>
          <a:lstStyle/>
          <a:p>
            <a:pPr algn="l"/>
            <a:r>
              <a:rPr lang="en-US" sz="3600" b="1" dirty="0">
                <a:solidFill>
                  <a:srgbClr val="FF0000"/>
                </a:solidFill>
              </a:rPr>
              <a:t>Athens State University</a:t>
            </a:r>
          </a:p>
        </p:txBody>
      </p:sp>
      <p:sp>
        <p:nvSpPr>
          <p:cNvPr id="3" name="Content Placeholder 2"/>
          <p:cNvSpPr>
            <a:spLocks noGrp="1"/>
          </p:cNvSpPr>
          <p:nvPr>
            <p:ph idx="1"/>
          </p:nvPr>
        </p:nvSpPr>
        <p:spPr>
          <a:xfrm>
            <a:off x="542076" y="742950"/>
            <a:ext cx="8801099" cy="5978525"/>
          </a:xfrm>
        </p:spPr>
        <p:txBody>
          <a:bodyPr>
            <a:normAutofit/>
          </a:bodyPr>
          <a:lstStyle/>
          <a:p>
            <a:pPr marL="341313" indent="-341313">
              <a:spcAft>
                <a:spcPts val="600"/>
              </a:spcAft>
              <a:buFont typeface="+mj-lt"/>
              <a:buAutoNum type="arabicPeriod"/>
              <a:tabLst>
                <a:tab pos="341313" algn="l"/>
              </a:tabLst>
            </a:pPr>
            <a:endParaRPr lang="en-US" sz="2400" dirty="0">
              <a:solidFill>
                <a:srgbClr val="0070C0"/>
              </a:solidFill>
            </a:endParaRPr>
          </a:p>
          <a:p>
            <a:pPr marL="341313" indent="-341313">
              <a:spcAft>
                <a:spcPts val="600"/>
              </a:spcAft>
              <a:buFont typeface="+mj-lt"/>
              <a:buAutoNum type="arabicPeriod"/>
              <a:tabLst>
                <a:tab pos="341313" algn="l"/>
              </a:tabLst>
            </a:pPr>
            <a:r>
              <a:rPr lang="en-US" sz="2400" dirty="0">
                <a:solidFill>
                  <a:srgbClr val="0070C0"/>
                </a:solidFill>
              </a:rPr>
              <a:t>Bachelor of Science in Health Care Management (CIP 51.0701)</a:t>
            </a:r>
          </a:p>
          <a:p>
            <a:pPr>
              <a:spcAft>
                <a:spcPts val="600"/>
              </a:spcAft>
              <a:tabLst>
                <a:tab pos="341313" algn="l"/>
              </a:tabLst>
            </a:pPr>
            <a:r>
              <a:rPr lang="en-US" sz="2400" dirty="0"/>
              <a:t>According to the U.S. Bureau of Labor Statistics, employment of medical and health services managers is projected to grow by 17 percent from 2014 to 2024, a much faster growth than the average for all occupations.  As increased demand for health services create the need for more physicians, healthcare workers, and healthcare facilities, managers are vital for running operations, staff, fiscal, and technological resources.  </a:t>
            </a:r>
          </a:p>
          <a:p>
            <a:pPr>
              <a:spcAft>
                <a:spcPts val="600"/>
              </a:spcAft>
              <a:tabLst>
                <a:tab pos="341313" algn="l"/>
              </a:tabLst>
            </a:pPr>
            <a:r>
              <a:rPr lang="en-US" sz="2400" dirty="0"/>
              <a:t>Most of the growth is expected in offices of health practitioners, particularly medical group practices, as they become larger and more complex.  At the state level, medical and healthcare manager positions in Alabama are expected to grow by close to 13 percent during the same time period.  </a:t>
            </a:r>
          </a:p>
          <a:p>
            <a:pPr marL="914400" indent="-452438">
              <a:spcAft>
                <a:spcPts val="600"/>
              </a:spcAft>
            </a:pPr>
            <a:endParaRPr lang="en-US" sz="2400" dirty="0"/>
          </a:p>
        </p:txBody>
      </p:sp>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108</a:t>
            </a:fld>
            <a:endParaRPr lang="en-US">
              <a:solidFill>
                <a:prstClr val="black">
                  <a:tint val="75000"/>
                </a:prstClr>
              </a:solidFill>
              <a:latin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1711" y="114301"/>
            <a:ext cx="3262564" cy="827815"/>
          </a:xfrm>
          <a:prstGeom prst="rect">
            <a:avLst/>
          </a:prstGeom>
        </p:spPr>
      </p:pic>
      <p:pic>
        <p:nvPicPr>
          <p:cNvPr id="9" name="Picture 8" descr="Creating a &lt;strong&gt;Health&lt;/strong&gt; Knowledge Commons | Nes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9802" y="3117616"/>
            <a:ext cx="2362200" cy="2362200"/>
          </a:xfrm>
          <a:prstGeom prst="rect">
            <a:avLst/>
          </a:prstGeom>
        </p:spPr>
      </p:pic>
    </p:spTree>
    <p:extLst>
      <p:ext uri="{BB962C8B-B14F-4D97-AF65-F5344CB8AC3E}">
        <p14:creationId xmlns:p14="http://schemas.microsoft.com/office/powerpoint/2010/main" val="1429229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16017" y="571501"/>
            <a:ext cx="10051983" cy="5967788"/>
          </a:xfrm>
          <a:prstGeom prst="rect">
            <a:avLst/>
          </a:prstGeom>
          <a:noFill/>
        </p:spPr>
        <p:txBody>
          <a:bodyPr wrap="square" rtlCol="0">
            <a:spAutoFit/>
          </a:bodyPr>
          <a:lstStyle/>
          <a:p>
            <a:pPr>
              <a:spcBef>
                <a:spcPts val="600"/>
              </a:spcBef>
              <a:tabLst>
                <a:tab pos="457200" algn="l"/>
              </a:tabLst>
              <a:defRPr/>
            </a:pPr>
            <a:r>
              <a:rPr lang="en-US" sz="3600" b="1" dirty="0">
                <a:solidFill>
                  <a:srgbClr val="FF0000"/>
                </a:solidFill>
                <a:latin typeface="Calibri"/>
              </a:rPr>
              <a:t>Troy University</a:t>
            </a:r>
          </a:p>
          <a:p>
            <a:pPr>
              <a:spcBef>
                <a:spcPct val="20000"/>
              </a:spcBef>
              <a:spcAft>
                <a:spcPts val="600"/>
              </a:spcAft>
              <a:tabLst>
                <a:tab pos="457200" algn="l"/>
              </a:tabLst>
            </a:pPr>
            <a:r>
              <a:rPr lang="en-US" sz="2400" dirty="0">
                <a:solidFill>
                  <a:srgbClr val="0070C0"/>
                </a:solidFill>
              </a:rPr>
              <a:t>1. Bachelor of Science in Electronics Engineering Technology                                                      (CIP 13.1319)</a:t>
            </a:r>
          </a:p>
          <a:p>
            <a:pPr lvl="0"/>
            <a:endParaRPr lang="en-US" sz="2400" dirty="0"/>
          </a:p>
          <a:p>
            <a:pPr marL="285750" indent="-285750">
              <a:buFont typeface="Arial" panose="020B0604020202020204" pitchFamily="34" charset="0"/>
              <a:buChar char="•"/>
            </a:pPr>
            <a:r>
              <a:rPr lang="en-US" sz="2400" dirty="0"/>
              <a:t>A letter of support from the Lockheed-Martin Pike County Operations Director further emphasizes the need for this type of program.   </a:t>
            </a:r>
          </a:p>
          <a:p>
            <a:r>
              <a:rPr lang="en-US" sz="2400" dirty="0"/>
              <a:t> </a:t>
            </a:r>
          </a:p>
          <a:p>
            <a:pPr marL="285750" indent="-285750">
              <a:buFont typeface="Arial" panose="020B0604020202020204" pitchFamily="34" charset="0"/>
              <a:buChar char="•"/>
            </a:pPr>
            <a:r>
              <a:rPr lang="en-US" sz="2400" dirty="0"/>
              <a:t> According to TROY officials, the decision to offer the proposed program has been primarily based on the numerous requests received both in person and through telephone and email queries.    </a:t>
            </a:r>
          </a:p>
          <a:p>
            <a:r>
              <a:rPr lang="en-US" sz="2400" dirty="0"/>
              <a:t> </a:t>
            </a:r>
          </a:p>
          <a:p>
            <a:pPr marL="285750" indent="-285750">
              <a:buFont typeface="Arial" panose="020B0604020202020204" pitchFamily="34" charset="0"/>
              <a:buChar char="•"/>
            </a:pPr>
            <a:r>
              <a:rPr lang="en-US" sz="2400" dirty="0"/>
              <a:t>TROY will seek accreditation through the Council for Higher Education Accreditation (CHEA) recognized Accreditation Board for Engineering and Technology (ABET) for the proposed Electronic Engineering Technology program.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7750" y="84425"/>
            <a:ext cx="1822450" cy="1692275"/>
          </a:xfrm>
          <a:prstGeom prst="rect">
            <a:avLst/>
          </a:prstGeom>
        </p:spPr>
      </p:pic>
      <p:pic>
        <p:nvPicPr>
          <p:cNvPr id="7" name="Picture 6" descr="Study the best Electrical and &lt;strong&gt;Electronic&lt;/strong&gt; &lt;strong&gt;Engineering&lt;/strong&g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6222" y="4884419"/>
            <a:ext cx="2890647" cy="1543050"/>
          </a:xfrm>
          <a:prstGeom prst="rect">
            <a:avLst/>
          </a:prstGeom>
        </p:spPr>
      </p:pic>
    </p:spTree>
    <p:extLst>
      <p:ext uri="{BB962C8B-B14F-4D97-AF65-F5344CB8AC3E}">
        <p14:creationId xmlns:p14="http://schemas.microsoft.com/office/powerpoint/2010/main" val="2480777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756133"/>
          </a:xfrm>
        </p:spPr>
        <p:txBody>
          <a:bodyPr>
            <a:normAutofit fontScale="90000"/>
          </a:bodyPr>
          <a:lstStyle/>
          <a:p>
            <a:endParaRPr lang="en-US" b="1" dirty="0">
              <a:solidFill>
                <a:srgbClr val="0070C0"/>
              </a:solidFill>
            </a:endParaRPr>
          </a:p>
        </p:txBody>
      </p:sp>
      <p:pic>
        <p:nvPicPr>
          <p:cNvPr id="3"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21" y="1273060"/>
            <a:ext cx="10408414" cy="3985591"/>
          </a:xfrm>
          <a:prstGeom prst="rect">
            <a:avLst/>
          </a:prstGeom>
        </p:spPr>
      </p:pic>
      <p:sp>
        <p:nvSpPr>
          <p:cNvPr id="4" name="TextBox 3"/>
          <p:cNvSpPr txBox="1"/>
          <p:nvPr/>
        </p:nvSpPr>
        <p:spPr>
          <a:xfrm>
            <a:off x="1129274" y="5567616"/>
            <a:ext cx="10462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Jim Purcell  (ACHE), Amanda Kin (Jefferson State Community College) and Ron Leonard (ACHE /NAAL)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33143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ee Online Courses | Education Progresses Best Whe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0260" y="5053914"/>
            <a:ext cx="3207265" cy="1804086"/>
          </a:xfrm>
          <a:prstGeom prst="rect">
            <a:avLst/>
          </a:prstGeom>
        </p:spPr>
      </p:pic>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250257" y="571500"/>
            <a:ext cx="10417743" cy="4859792"/>
          </a:xfrm>
          <a:prstGeom prst="rect">
            <a:avLst/>
          </a:prstGeom>
          <a:noFill/>
        </p:spPr>
        <p:txBody>
          <a:bodyPr wrap="square" rtlCol="0">
            <a:spAutoFit/>
          </a:bodyPr>
          <a:lstStyle/>
          <a:p>
            <a:pPr>
              <a:spcBef>
                <a:spcPts val="600"/>
              </a:spcBef>
              <a:tabLst>
                <a:tab pos="457200" algn="l"/>
              </a:tabLst>
              <a:defRPr/>
            </a:pPr>
            <a:r>
              <a:rPr lang="en-US" sz="3600" b="1" dirty="0">
                <a:solidFill>
                  <a:srgbClr val="FF0000"/>
                </a:solidFill>
                <a:latin typeface="Calibri"/>
              </a:rPr>
              <a:t>Troy University</a:t>
            </a:r>
          </a:p>
          <a:p>
            <a:pPr>
              <a:spcBef>
                <a:spcPct val="20000"/>
              </a:spcBef>
              <a:spcAft>
                <a:spcPts val="600"/>
              </a:spcAft>
              <a:tabLst>
                <a:tab pos="457200" algn="l"/>
              </a:tabLst>
            </a:pPr>
            <a:r>
              <a:rPr lang="en-US" sz="2400" dirty="0">
                <a:solidFill>
                  <a:srgbClr val="0070C0"/>
                </a:solidFill>
              </a:rPr>
              <a:t>2. Bachelor of Science in Interdisciplinary Studies (CIP 30.9999)</a:t>
            </a:r>
          </a:p>
          <a:p>
            <a:pPr lvl="0"/>
            <a:endParaRPr lang="en-US" sz="2400" dirty="0"/>
          </a:p>
          <a:p>
            <a:pPr marL="285750" indent="-285750">
              <a:buFont typeface="Arial" panose="020B0604020202020204" pitchFamily="34" charset="0"/>
              <a:buChar char="•"/>
            </a:pPr>
            <a:r>
              <a:rPr lang="en-US" sz="2400" dirty="0"/>
              <a:t>Existing courses, faculty delivery, and course management/oversight are already in place and governed by department chairs and college deans.  </a:t>
            </a:r>
          </a:p>
          <a:p>
            <a:r>
              <a:rPr lang="en-US" sz="2400" dirty="0"/>
              <a:t> </a:t>
            </a:r>
          </a:p>
          <a:p>
            <a:pPr marL="285750" indent="-285750">
              <a:buFont typeface="Arial" panose="020B0604020202020204" pitchFamily="34" charset="0"/>
              <a:buChar char="•"/>
            </a:pPr>
            <a:r>
              <a:rPr lang="en-US" sz="2400" dirty="0"/>
              <a:t> The proposed program will enhance student interest for individuals who seek knowledge in more than one academic discipline content area. </a:t>
            </a:r>
          </a:p>
          <a:p>
            <a:r>
              <a:rPr lang="en-US" sz="2400" dirty="0"/>
              <a:t> </a:t>
            </a:r>
          </a:p>
          <a:p>
            <a:pPr marL="285750" indent="-285750">
              <a:buFont typeface="Arial" panose="020B0604020202020204" pitchFamily="34" charset="0"/>
              <a:buChar char="•"/>
            </a:pPr>
            <a:r>
              <a:rPr lang="en-US" sz="2400" dirty="0"/>
              <a:t>TROY has a significant number of students who are active duty military and the </a:t>
            </a:r>
            <a:r>
              <a:rPr lang="en-US" sz="2400" dirty="0" smtClean="0"/>
              <a:t>proposed </a:t>
            </a:r>
            <a:r>
              <a:rPr lang="en-US" sz="2400" dirty="0"/>
              <a:t>degree program would be an important degree pathway for this group as the program will be offered via distance education technology.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0" y="84425"/>
            <a:ext cx="1822450" cy="1692275"/>
          </a:xfrm>
          <a:prstGeom prst="rect">
            <a:avLst/>
          </a:prstGeom>
        </p:spPr>
      </p:pic>
    </p:spTree>
    <p:extLst>
      <p:ext uri="{BB962C8B-B14F-4D97-AF65-F5344CB8AC3E}">
        <p14:creationId xmlns:p14="http://schemas.microsoft.com/office/powerpoint/2010/main" val="300941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57125" y="484874"/>
            <a:ext cx="9086850" cy="5598456"/>
          </a:xfrm>
          <a:prstGeom prst="rect">
            <a:avLst/>
          </a:prstGeom>
          <a:noFill/>
        </p:spPr>
        <p:txBody>
          <a:bodyPr wrap="square" rtlCol="0">
            <a:spAutoFit/>
          </a:bodyPr>
          <a:lstStyle/>
          <a:p>
            <a:pPr>
              <a:spcBef>
                <a:spcPts val="600"/>
              </a:spcBef>
              <a:tabLst>
                <a:tab pos="457200" algn="l"/>
              </a:tabLst>
              <a:defRPr/>
            </a:pPr>
            <a:r>
              <a:rPr lang="en-US" sz="3600" b="1" dirty="0">
                <a:solidFill>
                  <a:srgbClr val="FF0000"/>
                </a:solidFill>
                <a:latin typeface="Calibri"/>
              </a:rPr>
              <a:t>Troy University</a:t>
            </a:r>
          </a:p>
          <a:p>
            <a:pPr>
              <a:spcBef>
                <a:spcPct val="20000"/>
              </a:spcBef>
              <a:spcAft>
                <a:spcPts val="600"/>
              </a:spcAft>
              <a:tabLst>
                <a:tab pos="457200" algn="l"/>
              </a:tabLst>
            </a:pPr>
            <a:r>
              <a:rPr lang="en-US" sz="2400" dirty="0">
                <a:solidFill>
                  <a:srgbClr val="0070C0"/>
                </a:solidFill>
              </a:rPr>
              <a:t>3. Bachelor of Science in Applied Health Sciences (CIP 51.0000)</a:t>
            </a:r>
          </a:p>
          <a:p>
            <a:pPr lvl="0"/>
            <a:endParaRPr lang="en-US" sz="2400" dirty="0"/>
          </a:p>
          <a:p>
            <a:pPr marL="285750" indent="-285750">
              <a:buFont typeface="Arial" panose="020B0604020202020204" pitchFamily="34" charset="0"/>
              <a:buChar char="•"/>
            </a:pPr>
            <a:r>
              <a:rPr lang="en-US" sz="2400" dirty="0"/>
              <a:t>The Allied Health Sciences program will have concentrations in Communications, Health and Nutrition, and Health and Humanities.   </a:t>
            </a:r>
          </a:p>
          <a:p>
            <a:r>
              <a:rPr lang="en-US" sz="2400" dirty="0"/>
              <a:t> </a:t>
            </a:r>
          </a:p>
          <a:p>
            <a:pPr marL="285750" indent="-285750">
              <a:buFont typeface="Arial" panose="020B0604020202020204" pitchFamily="34" charset="0"/>
              <a:buChar char="•"/>
            </a:pPr>
            <a:r>
              <a:rPr lang="en-US" sz="2400" dirty="0"/>
              <a:t>The proposed program provides degree plans for students who are interested in entering the health sciences field but do not wish to pursue specific licensure programs such as Nursing.  </a:t>
            </a:r>
          </a:p>
          <a:p>
            <a:r>
              <a:rPr lang="en-US" sz="2400" dirty="0"/>
              <a:t> </a:t>
            </a:r>
          </a:p>
          <a:p>
            <a:pPr marL="285750" indent="-285750">
              <a:buFont typeface="Arial" panose="020B0604020202020204" pitchFamily="34" charset="0"/>
              <a:buChar char="•"/>
            </a:pPr>
            <a:r>
              <a:rPr lang="en-US" sz="2400" dirty="0"/>
              <a:t>Graduates of the proposed program will be equipped to enter the job market upon graduation in areas such as health education, health promotion and wellness, pharmaceutical and medical device sales, and health information services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7750" y="84425"/>
            <a:ext cx="1822450" cy="16922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457" y="4646598"/>
            <a:ext cx="2057399" cy="2057399"/>
          </a:xfrm>
          <a:prstGeom prst="rect">
            <a:avLst/>
          </a:prstGeom>
        </p:spPr>
      </p:pic>
    </p:spTree>
    <p:extLst>
      <p:ext uri="{BB962C8B-B14F-4D97-AF65-F5344CB8AC3E}">
        <p14:creationId xmlns:p14="http://schemas.microsoft.com/office/powerpoint/2010/main" val="1297614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 rincón de los Formadores - F.E.R. ---: ¿Qué es u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7240" y="4539920"/>
            <a:ext cx="2743200" cy="1938528"/>
          </a:xfrm>
          <a:prstGeom prst="rect">
            <a:avLst/>
          </a:prstGeom>
        </p:spPr>
      </p:pic>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95625" y="306160"/>
            <a:ext cx="9160644" cy="5967788"/>
          </a:xfrm>
          <a:prstGeom prst="rect">
            <a:avLst/>
          </a:prstGeom>
          <a:noFill/>
        </p:spPr>
        <p:txBody>
          <a:bodyPr wrap="square" rtlCol="0">
            <a:spAutoFit/>
          </a:bodyPr>
          <a:lstStyle/>
          <a:p>
            <a:pPr>
              <a:spcBef>
                <a:spcPts val="600"/>
              </a:spcBef>
              <a:tabLst>
                <a:tab pos="457200" algn="l"/>
              </a:tabLst>
              <a:defRPr/>
            </a:pPr>
            <a:r>
              <a:rPr lang="en-US" sz="3600" b="1" dirty="0">
                <a:solidFill>
                  <a:srgbClr val="FF0000"/>
                </a:solidFill>
                <a:latin typeface="Calibri"/>
              </a:rPr>
              <a:t>Troy University</a:t>
            </a:r>
          </a:p>
          <a:p>
            <a:pPr>
              <a:spcBef>
                <a:spcPct val="20000"/>
              </a:spcBef>
              <a:spcAft>
                <a:spcPts val="600"/>
              </a:spcAft>
              <a:tabLst>
                <a:tab pos="457200" algn="l"/>
              </a:tabLst>
            </a:pPr>
            <a:r>
              <a:rPr lang="en-US" sz="2400" dirty="0">
                <a:solidFill>
                  <a:srgbClr val="0070C0"/>
                </a:solidFill>
              </a:rPr>
              <a:t>4. Bachelor of Science in Occupational Education (CIP 13.1319)</a:t>
            </a:r>
          </a:p>
          <a:p>
            <a:pPr lvl="0"/>
            <a:endParaRPr lang="en-US" sz="2400" dirty="0"/>
          </a:p>
          <a:p>
            <a:pPr marL="285750" indent="-285750">
              <a:buFont typeface="Arial" panose="020B0604020202020204" pitchFamily="34" charset="0"/>
              <a:buChar char="•"/>
            </a:pPr>
            <a:r>
              <a:rPr lang="en-US" sz="2400" dirty="0"/>
              <a:t>The proposed program will be offered entirely online.  </a:t>
            </a:r>
          </a:p>
          <a:p>
            <a:r>
              <a:rPr lang="en-US" sz="2400" dirty="0"/>
              <a:t> </a:t>
            </a:r>
          </a:p>
          <a:p>
            <a:pPr marL="285750" indent="-285750">
              <a:buFont typeface="Arial" panose="020B0604020202020204" pitchFamily="34" charset="0"/>
              <a:buChar char="•"/>
            </a:pPr>
            <a:r>
              <a:rPr lang="en-US" sz="2400" dirty="0"/>
              <a:t> According to TROY officials, thousands of qualified military technicians with Associate Degrees in the United States Air Force (USAF) and Department of Defense (DoD) personnel would benefit from this program.  </a:t>
            </a:r>
          </a:p>
          <a:p>
            <a:r>
              <a:rPr lang="en-US" sz="2400" dirty="0"/>
              <a:t> </a:t>
            </a:r>
          </a:p>
          <a:p>
            <a:pPr marL="285750" indent="-285750">
              <a:buFont typeface="Arial" panose="020B0604020202020204" pitchFamily="34" charset="0"/>
              <a:buChar char="•"/>
            </a:pPr>
            <a:r>
              <a:rPr lang="en-US" sz="2400" dirty="0"/>
              <a:t>The BS in Occupational Education will combine theory with experience to prepare students as workforce development professionals in a variety of settings and occupations. Students qualify for the proposed program based upon completion or possession of an Associate degree from an accredited college or university.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0" y="84425"/>
            <a:ext cx="1822450" cy="1692275"/>
          </a:xfrm>
          <a:prstGeom prst="rect">
            <a:avLst/>
          </a:prstGeom>
        </p:spPr>
      </p:pic>
    </p:spTree>
    <p:extLst>
      <p:ext uri="{BB962C8B-B14F-4D97-AF65-F5344CB8AC3E}">
        <p14:creationId xmlns:p14="http://schemas.microsoft.com/office/powerpoint/2010/main" val="2765217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8774" y="20574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94421" y="151549"/>
            <a:ext cx="8824963" cy="6337119"/>
          </a:xfrm>
          <a:prstGeom prst="rect">
            <a:avLst/>
          </a:prstGeom>
          <a:noFill/>
        </p:spPr>
        <p:txBody>
          <a:bodyPr wrap="square" rtlCol="0">
            <a:spAutoFit/>
          </a:bodyPr>
          <a:lstStyle/>
          <a:p>
            <a:pPr>
              <a:spcBef>
                <a:spcPts val="600"/>
              </a:spcBef>
              <a:tabLst>
                <a:tab pos="457200" algn="l"/>
              </a:tabLst>
              <a:defRPr/>
            </a:pPr>
            <a:r>
              <a:rPr lang="en-US" sz="3600" b="1" dirty="0">
                <a:solidFill>
                  <a:srgbClr val="FF0000"/>
                </a:solidFill>
                <a:latin typeface="Calibri"/>
              </a:rPr>
              <a:t>University of Alabama</a:t>
            </a:r>
          </a:p>
          <a:p>
            <a:pPr>
              <a:spcBef>
                <a:spcPct val="20000"/>
              </a:spcBef>
              <a:spcAft>
                <a:spcPts val="600"/>
              </a:spcAft>
              <a:tabLst>
                <a:tab pos="457200" algn="l"/>
              </a:tabLst>
            </a:pPr>
            <a:r>
              <a:rPr lang="en-US" sz="2400" dirty="0">
                <a:solidFill>
                  <a:srgbClr val="0070C0"/>
                </a:solidFill>
              </a:rPr>
              <a:t>1. Master of Science in Population Health Sciences                             (CIP 51.2299)</a:t>
            </a:r>
          </a:p>
          <a:p>
            <a:pPr marL="285750" indent="-285750">
              <a:buFont typeface="Arial" panose="020B0604020202020204" pitchFamily="34" charset="0"/>
              <a:buChar char="•"/>
            </a:pPr>
            <a:r>
              <a:rPr lang="en-US" sz="2400" dirty="0"/>
              <a:t>The Population Health Sciences (M.S.) program will offer the state's first graduate program in Population Health designed specifically for experienced health professionals.</a:t>
            </a:r>
          </a:p>
          <a:p>
            <a:pPr lvl="0"/>
            <a:endParaRPr lang="en-US" sz="2400" dirty="0"/>
          </a:p>
          <a:p>
            <a:pPr marL="285750" indent="-285750">
              <a:buFont typeface="Arial" panose="020B0604020202020204" pitchFamily="34" charset="0"/>
              <a:buChar char="•"/>
            </a:pPr>
            <a:r>
              <a:rPr lang="en-US" sz="2400" dirty="0"/>
              <a:t>The program will provide a comprehensive foundation in the essentials of Population Health, i.e. new care-delivery structures, socioeconomic determinants of disease, data analytics, health finance and economics, and basics of healthcare quality and safety.</a:t>
            </a:r>
          </a:p>
          <a:p>
            <a:pPr lvl="0"/>
            <a:endParaRPr lang="en-US" sz="2400" dirty="0"/>
          </a:p>
          <a:p>
            <a:pPr marL="285750" indent="-285750">
              <a:buFont typeface="Arial" panose="020B0604020202020204" pitchFamily="34" charset="0"/>
              <a:buChar char="•"/>
            </a:pPr>
            <a:r>
              <a:rPr lang="en-US" sz="2400" dirty="0"/>
              <a:t>The program will provide additional skills required for leadership positions -- healthcare policy development, epidemiology, outcomes analysis, coalition building and stakeholder management.</a:t>
            </a: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113</a:t>
            </a:fld>
            <a:endParaRPr lang="en-US">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50114"/>
            <a:ext cx="1506730" cy="1700739"/>
          </a:xfrm>
          <a:prstGeom prst="rect">
            <a:avLst/>
          </a:prstGeom>
        </p:spPr>
      </p:pic>
      <p:pic>
        <p:nvPicPr>
          <p:cNvPr id="5" name="Picture 4" descr="PDHPE-2A-UWS - HSC - Core 1 - &lt;strong&gt;Health&lt;/strong&gt; Priority Areas i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426" y="4226011"/>
            <a:ext cx="2801574" cy="1856043"/>
          </a:xfrm>
          <a:prstGeom prst="rect">
            <a:avLst/>
          </a:prstGeom>
        </p:spPr>
      </p:pic>
    </p:spTree>
    <p:extLst>
      <p:ext uri="{BB962C8B-B14F-4D97-AF65-F5344CB8AC3E}">
        <p14:creationId xmlns:p14="http://schemas.microsoft.com/office/powerpoint/2010/main" val="2251925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8774" y="20574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12269" y="183104"/>
            <a:ext cx="9413508" cy="6026265"/>
          </a:xfrm>
          <a:prstGeom prst="rect">
            <a:avLst/>
          </a:prstGeom>
          <a:noFill/>
        </p:spPr>
        <p:txBody>
          <a:bodyPr wrap="square" rtlCol="0">
            <a:spAutoFit/>
          </a:bodyPr>
          <a:lstStyle/>
          <a:p>
            <a:pPr>
              <a:spcBef>
                <a:spcPts val="600"/>
              </a:spcBef>
              <a:tabLst>
                <a:tab pos="457200" algn="l"/>
              </a:tabLst>
              <a:defRPr/>
            </a:pPr>
            <a:r>
              <a:rPr lang="en-US" sz="3600" b="1" dirty="0">
                <a:solidFill>
                  <a:srgbClr val="FF0000"/>
                </a:solidFill>
                <a:latin typeface="Calibri"/>
              </a:rPr>
              <a:t>University of Alabama</a:t>
            </a:r>
          </a:p>
          <a:p>
            <a:pPr>
              <a:spcBef>
                <a:spcPct val="20000"/>
              </a:spcBef>
              <a:spcAft>
                <a:spcPts val="600"/>
              </a:spcAft>
              <a:tabLst>
                <a:tab pos="457200" algn="l"/>
              </a:tabLst>
            </a:pPr>
            <a:r>
              <a:rPr lang="en-US" sz="2400" dirty="0">
                <a:solidFill>
                  <a:srgbClr val="0070C0"/>
                </a:solidFill>
              </a:rPr>
              <a:t>2. Doctor of Philosophy in Human Nutrition (CIP 19.0504)</a:t>
            </a:r>
          </a:p>
          <a:p>
            <a:pPr>
              <a:spcBef>
                <a:spcPct val="20000"/>
              </a:spcBef>
              <a:spcAft>
                <a:spcPts val="600"/>
              </a:spcAft>
              <a:tabLst>
                <a:tab pos="457200" algn="l"/>
              </a:tabLst>
            </a:pPr>
            <a:endParaRPr lang="en-US" sz="2400" dirty="0">
              <a:solidFill>
                <a:srgbClr val="0070C0"/>
              </a:solidFill>
            </a:endParaRPr>
          </a:p>
          <a:p>
            <a:pPr marL="285750" indent="-285750">
              <a:buFont typeface="Arial" panose="020B0604020202020204" pitchFamily="34" charset="0"/>
              <a:buChar char="•"/>
            </a:pPr>
            <a:r>
              <a:rPr lang="en-US" sz="2400" dirty="0"/>
              <a:t>The University of Alabama states that it is uniquely poised to administer a program in Human Nutrition that focuses on educating students in translational nutrition. The proposed program relies on a strong core of nutrition faculty with a history of successful collaborative research agendas.</a:t>
            </a:r>
          </a:p>
          <a:p>
            <a:pPr lvl="0"/>
            <a:endParaRPr lang="en-US" sz="2400" dirty="0"/>
          </a:p>
          <a:p>
            <a:pPr marL="285750" indent="-285750">
              <a:buFont typeface="Arial" panose="020B0604020202020204" pitchFamily="34" charset="0"/>
              <a:buChar char="•"/>
            </a:pPr>
            <a:r>
              <a:rPr lang="en-US" sz="2400" dirty="0"/>
              <a:t>Additionally, the diverse research faculty represent nutrition expertise in a balanced manner across multiple, distinctive areas of nutrition research. These include one nutritional epidemiologist, two food scientists, two nutritional biochemists, three clinical nutrition researchers, and three community nutrition researchers. </a:t>
            </a:r>
          </a:p>
          <a:p>
            <a:pPr marL="285750" indent="-285750">
              <a:buFont typeface="Arial" panose="020B0604020202020204" pitchFamily="34" charset="0"/>
              <a:buChar char="•"/>
            </a:pPr>
            <a:endParaRPr lang="en-US" dirty="0"/>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114</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0700" y="171451"/>
            <a:ext cx="1278130" cy="144270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335" y="3550921"/>
            <a:ext cx="1993332" cy="2805430"/>
          </a:xfrm>
          <a:prstGeom prst="rect">
            <a:avLst/>
          </a:prstGeom>
        </p:spPr>
      </p:pic>
      <p:sp>
        <p:nvSpPr>
          <p:cNvPr id="4" name="TextBox 3"/>
          <p:cNvSpPr txBox="1"/>
          <p:nvPr/>
        </p:nvSpPr>
        <p:spPr>
          <a:xfrm>
            <a:off x="9848450" y="5863176"/>
            <a:ext cx="1174281" cy="646331"/>
          </a:xfrm>
          <a:prstGeom prst="rect">
            <a:avLst/>
          </a:prstGeom>
          <a:solidFill>
            <a:schemeClr val="bg1"/>
          </a:solidFill>
        </p:spPr>
        <p:txBody>
          <a:bodyPr wrap="square" rtlCol="0">
            <a:spAutoFit/>
          </a:bodyPr>
          <a:lstStyle/>
          <a:p>
            <a:r>
              <a:rPr lang="en-US" i="1" dirty="0" smtClean="0">
                <a:solidFill>
                  <a:srgbClr val="C00000"/>
                </a:solidFill>
              </a:rPr>
              <a:t>Unhealthy</a:t>
            </a:r>
          </a:p>
          <a:p>
            <a:endParaRPr lang="en-US" i="1" dirty="0">
              <a:solidFill>
                <a:srgbClr val="C00000"/>
              </a:solidFill>
            </a:endParaRPr>
          </a:p>
        </p:txBody>
      </p:sp>
      <p:sp>
        <p:nvSpPr>
          <p:cNvPr id="8" name="TextBox 7"/>
          <p:cNvSpPr txBox="1"/>
          <p:nvPr/>
        </p:nvSpPr>
        <p:spPr>
          <a:xfrm>
            <a:off x="11022732" y="5892581"/>
            <a:ext cx="1329166" cy="923330"/>
          </a:xfrm>
          <a:prstGeom prst="rect">
            <a:avLst/>
          </a:prstGeom>
          <a:solidFill>
            <a:schemeClr val="bg1"/>
          </a:solidFill>
        </p:spPr>
        <p:txBody>
          <a:bodyPr wrap="square" rtlCol="0">
            <a:spAutoFit/>
          </a:bodyPr>
          <a:lstStyle/>
          <a:p>
            <a:r>
              <a:rPr lang="en-US" i="1" dirty="0" smtClean="0">
                <a:solidFill>
                  <a:schemeClr val="accent6">
                    <a:lumMod val="75000"/>
                  </a:schemeClr>
                </a:solidFill>
              </a:rPr>
              <a:t>Healthy</a:t>
            </a:r>
          </a:p>
          <a:p>
            <a:endParaRPr lang="en-US" i="1" dirty="0" smtClean="0">
              <a:solidFill>
                <a:schemeClr val="accent6">
                  <a:lumMod val="75000"/>
                </a:schemeClr>
              </a:solidFill>
            </a:endParaRPr>
          </a:p>
          <a:p>
            <a:endParaRPr lang="en-US" i="1" dirty="0">
              <a:solidFill>
                <a:schemeClr val="accent6">
                  <a:lumMod val="75000"/>
                </a:schemeClr>
              </a:solidFill>
            </a:endParaRPr>
          </a:p>
        </p:txBody>
      </p:sp>
    </p:spTree>
    <p:extLst>
      <p:ext uri="{BB962C8B-B14F-4D97-AF65-F5344CB8AC3E}">
        <p14:creationId xmlns:p14="http://schemas.microsoft.com/office/powerpoint/2010/main" val="1433800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8774" y="20574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447575" y="181417"/>
            <a:ext cx="9398067" cy="5860066"/>
          </a:xfrm>
          <a:prstGeom prst="rect">
            <a:avLst/>
          </a:prstGeom>
          <a:noFill/>
        </p:spPr>
        <p:txBody>
          <a:bodyPr wrap="square" rtlCol="0">
            <a:spAutoFit/>
          </a:bodyPr>
          <a:lstStyle/>
          <a:p>
            <a:pPr>
              <a:spcBef>
                <a:spcPts val="600"/>
              </a:spcBef>
              <a:tabLst>
                <a:tab pos="457200" algn="l"/>
              </a:tabLst>
              <a:defRPr/>
            </a:pPr>
            <a:endParaRPr lang="en-US" sz="2400" b="1" dirty="0">
              <a:solidFill>
                <a:srgbClr val="FF0000"/>
              </a:solidFill>
              <a:latin typeface="Calibri"/>
            </a:endParaRPr>
          </a:p>
          <a:p>
            <a:pPr>
              <a:spcBef>
                <a:spcPts val="600"/>
              </a:spcBef>
              <a:tabLst>
                <a:tab pos="457200" algn="l"/>
              </a:tabLst>
              <a:defRPr/>
            </a:pPr>
            <a:r>
              <a:rPr lang="en-US" sz="2400" b="1" dirty="0">
                <a:solidFill>
                  <a:srgbClr val="FF0000"/>
                </a:solidFill>
                <a:latin typeface="Calibri"/>
              </a:rPr>
              <a:t>University of Alabama at Birmingham</a:t>
            </a:r>
          </a:p>
          <a:p>
            <a:pPr>
              <a:spcBef>
                <a:spcPct val="20000"/>
              </a:spcBef>
              <a:spcAft>
                <a:spcPts val="600"/>
              </a:spcAft>
              <a:tabLst>
                <a:tab pos="457200" algn="l"/>
              </a:tabLst>
            </a:pPr>
            <a:r>
              <a:rPr lang="en-US" sz="2400" dirty="0">
                <a:solidFill>
                  <a:srgbClr val="0070C0"/>
                </a:solidFill>
              </a:rPr>
              <a:t>1.  Master of Science in Healthcare Simulation (CIP 30.0601)</a:t>
            </a:r>
          </a:p>
          <a:p>
            <a:pPr marL="285750" indent="-285750">
              <a:buFont typeface="Arial" panose="020B0604020202020204" pitchFamily="34" charset="0"/>
              <a:buChar char="•"/>
            </a:pPr>
            <a:r>
              <a:rPr lang="en-US" sz="2400" dirty="0"/>
              <a:t>Simulation programs are integral for the success of healthcare delivery. Both direct and indirect providers of health care can be trained in this manner and studies show that those with simulation training in a high fidelity and realistic environment emerge as more confident and able to react appropriately in emergent situations.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 other simulation programs exist in this region. In addition, by targeting recruitment of direct and indirect health professionals, UAB is in an advantageous position to offer a unique professional graduate program that no other institution in the country offers and to become a leader in the field of Healthcare Simulation.</a:t>
            </a:r>
          </a:p>
          <a:p>
            <a:pPr lvl="0"/>
            <a:endParaRPr lang="en-US" sz="2400" dirty="0"/>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115</a:t>
            </a:fld>
            <a:endParaRPr lang="en-US">
              <a:solidFill>
                <a:prstClr val="black">
                  <a:tint val="75000"/>
                </a:prstClr>
              </a:solidFill>
              <a:latin typeface="Calibri"/>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113438"/>
            <a:ext cx="2034632" cy="670647"/>
          </a:xfrm>
          <a:prstGeom prst="rect">
            <a:avLst/>
          </a:prstGeom>
        </p:spPr>
      </p:pic>
      <p:pic>
        <p:nvPicPr>
          <p:cNvPr id="5" name="Picture 4" descr="File:Nursing &lt;strong&gt;simulation&lt;/strong&gt; lab at Hudson Valley Community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642" y="4436925"/>
            <a:ext cx="2346358" cy="1561795"/>
          </a:xfrm>
          <a:prstGeom prst="rect">
            <a:avLst/>
          </a:prstGeom>
        </p:spPr>
      </p:pic>
    </p:spTree>
    <p:extLst>
      <p:ext uri="{BB962C8B-B14F-4D97-AF65-F5344CB8AC3E}">
        <p14:creationId xmlns:p14="http://schemas.microsoft.com/office/powerpoint/2010/main" val="3495796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394637" y="15624"/>
            <a:ext cx="9538636" cy="6598730"/>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3600" b="1" dirty="0">
                <a:solidFill>
                  <a:srgbClr val="FF0000"/>
                </a:solidFill>
                <a:latin typeface="Calibri"/>
              </a:rPr>
              <a:t>University of Alabama at Birmingham</a:t>
            </a:r>
          </a:p>
          <a:p>
            <a:pPr marL="274320" indent="-457200">
              <a:spcBef>
                <a:spcPct val="20000"/>
              </a:spcBef>
              <a:spcAft>
                <a:spcPts val="600"/>
              </a:spcAft>
              <a:tabLst>
                <a:tab pos="457200" algn="l"/>
              </a:tabLst>
            </a:pPr>
            <a:r>
              <a:rPr lang="en-US" sz="2400" dirty="0">
                <a:solidFill>
                  <a:srgbClr val="0070C0"/>
                </a:solidFill>
              </a:rPr>
              <a:t>2. Establishment of the Department of </a:t>
            </a:r>
            <a:r>
              <a:rPr lang="en-US" sz="2400" dirty="0" err="1">
                <a:solidFill>
                  <a:srgbClr val="0070C0"/>
                </a:solidFill>
              </a:rPr>
              <a:t>Orthopaedic</a:t>
            </a:r>
            <a:r>
              <a:rPr lang="en-US" sz="2400" dirty="0">
                <a:solidFill>
                  <a:srgbClr val="0070C0"/>
                </a:solidFill>
              </a:rPr>
              <a:t> Surgery in the School of Medicine</a:t>
            </a:r>
          </a:p>
          <a:p>
            <a:pPr marL="285750" indent="-285750">
              <a:buFont typeface="Arial" panose="020B0604020202020204" pitchFamily="34" charset="0"/>
              <a:buChar char="•"/>
            </a:pPr>
            <a:r>
              <a:rPr lang="en-US" sz="2400" dirty="0"/>
              <a:t>This department will provide greater opportunity for improved patient care, expansion of research efforts and increased educational opportunities. Elevating the </a:t>
            </a:r>
            <a:r>
              <a:rPr lang="en-US" sz="2400" dirty="0" err="1"/>
              <a:t>Orthopaedic</a:t>
            </a:r>
            <a:r>
              <a:rPr lang="en-US" sz="2400" dirty="0"/>
              <a:t> Division to departmental status will benefit the university by providing clinical, teaching, and research opportunities, as well as create boundless opportunities administratively and within the broader scientific community. </a:t>
            </a:r>
          </a:p>
          <a:p>
            <a:r>
              <a:rPr lang="en-US" sz="2400" dirty="0"/>
              <a:t> </a:t>
            </a:r>
          </a:p>
          <a:p>
            <a:pPr marL="285750" indent="-285750">
              <a:buFont typeface="Arial" panose="020B0604020202020204" pitchFamily="34" charset="0"/>
              <a:buChar char="•"/>
            </a:pPr>
            <a:r>
              <a:rPr lang="en-US" sz="2400" dirty="0"/>
              <a:t>According to the Commission’s operational definitions, administrative changes at the department level generally are submitted as information items.  At UAB, however, departments in the School of Medicine are more prominent units than academic divisions. Consequently, this item is submitted for Commission approval.</a:t>
            </a:r>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116</a:t>
            </a:fld>
            <a:endParaRPr lang="en-US">
              <a:solidFill>
                <a:prstClr val="black">
                  <a:tint val="75000"/>
                </a:prstClr>
              </a:solidFill>
              <a:latin typeface="Calibri"/>
            </a:endParaRPr>
          </a:p>
        </p:txBody>
      </p:sp>
      <p:pic>
        <p:nvPicPr>
          <p:cNvPr id="5" name="Picture 4" descr="What Experts Are Saying About Surgeon Scorecard - ProPublic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2148" y="4185623"/>
            <a:ext cx="2389852" cy="125467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113438"/>
            <a:ext cx="2034632" cy="670647"/>
          </a:xfrm>
          <a:prstGeom prst="rect">
            <a:avLst/>
          </a:prstGeom>
        </p:spPr>
      </p:pic>
    </p:spTree>
    <p:extLst>
      <p:ext uri="{BB962C8B-B14F-4D97-AF65-F5344CB8AC3E}">
        <p14:creationId xmlns:p14="http://schemas.microsoft.com/office/powerpoint/2010/main" val="1731172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54518" y="400051"/>
            <a:ext cx="9909724" cy="5121402"/>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3600" b="1" dirty="0">
                <a:solidFill>
                  <a:srgbClr val="FF0000"/>
                </a:solidFill>
                <a:latin typeface="Calibri"/>
              </a:rPr>
              <a:t>University of Alabama in Huntsville</a:t>
            </a:r>
          </a:p>
          <a:p>
            <a:pPr marL="274320" indent="-457200">
              <a:spcBef>
                <a:spcPct val="20000"/>
              </a:spcBef>
              <a:spcAft>
                <a:spcPts val="600"/>
              </a:spcAft>
              <a:buAutoNum type="arabicPeriod"/>
              <a:tabLst>
                <a:tab pos="457200" algn="l"/>
              </a:tabLst>
            </a:pPr>
            <a:r>
              <a:rPr lang="en-US" sz="2400" dirty="0">
                <a:solidFill>
                  <a:srgbClr val="0070C0"/>
                </a:solidFill>
              </a:rPr>
              <a:t>Bachelor of Science in Cybersecurity (CIP 11.0103)</a:t>
            </a:r>
          </a:p>
          <a:p>
            <a:pPr marL="285750" indent="-285750">
              <a:buFont typeface="Arial" panose="020B0604020202020204" pitchFamily="34" charset="0"/>
              <a:buChar char="•"/>
            </a:pPr>
            <a:r>
              <a:rPr lang="en-US" sz="2400" dirty="0" smtClean="0"/>
              <a:t>According </a:t>
            </a:r>
            <a:r>
              <a:rPr lang="en-US" sz="2400" dirty="0"/>
              <a:t>to UAH officials, Cybersecurity is a national, state, and local priority for both industry and government.  </a:t>
            </a:r>
          </a:p>
          <a:p>
            <a:pPr lvl="0"/>
            <a:endParaRPr lang="en-US" sz="2400" dirty="0"/>
          </a:p>
          <a:p>
            <a:pPr marL="285750" indent="-285750">
              <a:buFont typeface="Arial" panose="020B0604020202020204" pitchFamily="34" charset="0"/>
              <a:buChar char="•"/>
            </a:pPr>
            <a:r>
              <a:rPr lang="en-US" sz="2400" dirty="0"/>
              <a:t>The 2015 Global Information Security Workforce Study by the Information Security Council states that I.5 million more cybersecurity professionals will be needed to accommodate the predicted global shortfall by the year 2020.</a:t>
            </a:r>
          </a:p>
          <a:p>
            <a:pPr lvl="0"/>
            <a:endParaRPr lang="en-US" sz="2400" dirty="0"/>
          </a:p>
          <a:p>
            <a:pPr marL="285750" indent="-285750">
              <a:buFont typeface="Arial" panose="020B0604020202020204" pitchFamily="34" charset="0"/>
              <a:buChar char="•"/>
            </a:pPr>
            <a:r>
              <a:rPr lang="en-US" sz="2400" dirty="0"/>
              <a:t>The proposed BS in Cybersecurity will meet the local, state, and national need for Cybersecurity  professionals.  </a:t>
            </a:r>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117</a:t>
            </a:fld>
            <a:endParaRPr lang="en-US" dirty="0">
              <a:solidFill>
                <a:prstClr val="black">
                  <a:tint val="75000"/>
                </a:prstClr>
              </a:solidFill>
              <a:latin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544" y="26633"/>
            <a:ext cx="2412698" cy="1041270"/>
          </a:xfrm>
          <a:prstGeom prst="rect">
            <a:avLst/>
          </a:prstGeom>
        </p:spPr>
      </p:pic>
      <p:pic>
        <p:nvPicPr>
          <p:cNvPr id="7" name="Picture 6" descr="Quanti e quali sono i rischi del viver “social”"/>
          <p:cNvPicPr>
            <a:picLocks noChangeAspect="1"/>
          </p:cNvPicPr>
          <p:nvPr/>
        </p:nvPicPr>
        <p:blipFill rotWithShape="1">
          <a:blip r:embed="rId3" cstate="print">
            <a:extLst>
              <a:ext uri="{28A0092B-C50C-407E-A947-70E740481C1C}">
                <a14:useLocalDpi xmlns:a14="http://schemas.microsoft.com/office/drawing/2010/main" val="0"/>
              </a:ext>
            </a:extLst>
          </a:blip>
          <a:srcRect l="19685" r="17157"/>
          <a:stretch/>
        </p:blipFill>
        <p:spPr>
          <a:xfrm>
            <a:off x="10210800" y="4592942"/>
            <a:ext cx="1876926" cy="1611273"/>
          </a:xfrm>
          <a:prstGeom prst="rect">
            <a:avLst/>
          </a:prstGeom>
        </p:spPr>
      </p:pic>
    </p:spTree>
    <p:extLst>
      <p:ext uri="{BB962C8B-B14F-4D97-AF65-F5344CB8AC3E}">
        <p14:creationId xmlns:p14="http://schemas.microsoft.com/office/powerpoint/2010/main" val="2982682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902" y="310103"/>
            <a:ext cx="8970545" cy="1325562"/>
          </a:xfrm>
        </p:spPr>
        <p:txBody>
          <a:bodyPr>
            <a:normAutofit/>
          </a:bodyPr>
          <a:lstStyle/>
          <a:p>
            <a:pPr algn="l"/>
            <a:r>
              <a:rPr lang="en-US" sz="4000" b="1" dirty="0">
                <a:solidFill>
                  <a:srgbClr val="FF0000"/>
                </a:solidFill>
              </a:rPr>
              <a:t>University of North Alabama                      </a:t>
            </a:r>
            <a:r>
              <a:rPr lang="en-US" sz="4000" b="1" dirty="0" smtClean="0">
                <a:solidFill>
                  <a:srgbClr val="FF0000"/>
                </a:solidFill>
              </a:rPr>
              <a:t/>
            </a:r>
            <a:br>
              <a:rPr lang="en-US" sz="4000" b="1" dirty="0" smtClean="0">
                <a:solidFill>
                  <a:srgbClr val="FF0000"/>
                </a:solidFill>
              </a:rPr>
            </a:br>
            <a:r>
              <a:rPr lang="en-US" sz="2700" dirty="0" smtClean="0">
                <a:solidFill>
                  <a:srgbClr val="0070C0"/>
                </a:solidFill>
              </a:rPr>
              <a:t>1. Bachelor </a:t>
            </a:r>
            <a:r>
              <a:rPr lang="en-US" sz="2700" dirty="0">
                <a:solidFill>
                  <a:srgbClr val="0070C0"/>
                </a:solidFill>
              </a:rPr>
              <a:t>of Science in Information </a:t>
            </a:r>
            <a:r>
              <a:rPr lang="en-US" sz="2700" dirty="0" smtClean="0">
                <a:solidFill>
                  <a:srgbClr val="0070C0"/>
                </a:solidFill>
              </a:rPr>
              <a:t>Technology (CIP </a:t>
            </a:r>
            <a:r>
              <a:rPr lang="en-US" sz="2700" dirty="0">
                <a:solidFill>
                  <a:srgbClr val="0070C0"/>
                </a:solidFill>
              </a:rPr>
              <a:t>11.0103)</a:t>
            </a:r>
          </a:p>
        </p:txBody>
      </p:sp>
      <p:sp>
        <p:nvSpPr>
          <p:cNvPr id="3" name="Content Placeholder 2"/>
          <p:cNvSpPr>
            <a:spLocks noGrp="1"/>
          </p:cNvSpPr>
          <p:nvPr>
            <p:ph idx="1"/>
          </p:nvPr>
        </p:nvSpPr>
        <p:spPr>
          <a:xfrm>
            <a:off x="924025" y="1657350"/>
            <a:ext cx="9475619" cy="5200650"/>
          </a:xfrm>
        </p:spPr>
        <p:txBody>
          <a:bodyPr>
            <a:normAutofit/>
          </a:bodyPr>
          <a:lstStyle/>
          <a:p>
            <a:pPr marL="0" indent="0">
              <a:buNone/>
            </a:pPr>
            <a:endParaRPr lang="en-US" sz="2400" dirty="0"/>
          </a:p>
          <a:p>
            <a:pPr lvl="0"/>
            <a:r>
              <a:rPr lang="en-US" sz="2400" dirty="0"/>
              <a:t>Career and College Readiness/Preparation Projected Job Openings indicate over 2,900 occupation related to Information Technology in UNA’s service area, with over 5,600 in the state within the next 5 years.  </a:t>
            </a:r>
          </a:p>
          <a:p>
            <a:pPr marL="0" indent="0">
              <a:buNone/>
            </a:pPr>
            <a:r>
              <a:rPr lang="en-US" sz="2400" dirty="0"/>
              <a:t> </a:t>
            </a:r>
          </a:p>
          <a:p>
            <a:pPr lvl="0"/>
            <a:r>
              <a:rPr lang="en-US" sz="2400" dirty="0"/>
              <a:t> The program will have concentrations in Human-Computer Interaction/User Experience (HCI/UX) and Software Development.  </a:t>
            </a:r>
          </a:p>
          <a:p>
            <a:pPr marL="0" indent="0">
              <a:buNone/>
            </a:pPr>
            <a:endParaRPr lang="en-US" sz="2400" dirty="0"/>
          </a:p>
          <a:p>
            <a:pPr lvl="0"/>
            <a:r>
              <a:rPr lang="en-US" sz="2400" dirty="0"/>
              <a:t>  The proposed program will utilize existing facilities and faculty resources from the Department of Computer Science and Information </a:t>
            </a:r>
            <a:r>
              <a:rPr lang="en-US" sz="2400" dirty="0" smtClean="0"/>
              <a:t>Systems. </a:t>
            </a:r>
            <a:endParaRPr lang="en-US" sz="2400" dirty="0"/>
          </a:p>
        </p:txBody>
      </p:sp>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118</a:t>
            </a:fld>
            <a:endParaRPr lang="en-US" dirty="0">
              <a:solidFill>
                <a:prstClr val="black">
                  <a:tint val="75000"/>
                </a:prstClr>
              </a:solidFill>
              <a:latin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447" y="92524"/>
            <a:ext cx="1160393" cy="1895475"/>
          </a:xfrm>
          <a:prstGeom prst="rect">
            <a:avLst/>
          </a:prstGeom>
        </p:spPr>
      </p:pic>
      <p:pic>
        <p:nvPicPr>
          <p:cNvPr id="8" name="Picture 7" descr="Page non trouvé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9644" y="4861050"/>
            <a:ext cx="1836721" cy="1226930"/>
          </a:xfrm>
          <a:prstGeom prst="rect">
            <a:avLst/>
          </a:prstGeom>
        </p:spPr>
      </p:pic>
    </p:spTree>
    <p:extLst>
      <p:ext uri="{BB962C8B-B14F-4D97-AF65-F5344CB8AC3E}">
        <p14:creationId xmlns:p14="http://schemas.microsoft.com/office/powerpoint/2010/main" val="1327008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0" y="274638"/>
            <a:ext cx="8401050" cy="1325562"/>
          </a:xfrm>
        </p:spPr>
        <p:txBody>
          <a:bodyPr>
            <a:normAutofit/>
          </a:bodyPr>
          <a:lstStyle/>
          <a:p>
            <a:pPr algn="l"/>
            <a:r>
              <a:rPr lang="en-US" sz="4000" b="1" dirty="0">
                <a:solidFill>
                  <a:srgbClr val="FF0000"/>
                </a:solidFill>
              </a:rPr>
              <a:t>University of North Alabama                          </a:t>
            </a:r>
            <a:r>
              <a:rPr lang="en-US" sz="2700" dirty="0">
                <a:solidFill>
                  <a:srgbClr val="0070C0"/>
                </a:solidFill>
              </a:rPr>
              <a:t>2</a:t>
            </a:r>
            <a:r>
              <a:rPr lang="en-US" sz="2700" dirty="0" smtClean="0">
                <a:solidFill>
                  <a:srgbClr val="0070C0"/>
                </a:solidFill>
              </a:rPr>
              <a:t>.  </a:t>
            </a:r>
            <a:r>
              <a:rPr lang="en-US" sz="2700" dirty="0">
                <a:solidFill>
                  <a:srgbClr val="0070C0"/>
                </a:solidFill>
              </a:rPr>
              <a:t>Master of Science in Mathematics (CIP 51.2299)</a:t>
            </a:r>
          </a:p>
        </p:txBody>
      </p:sp>
      <p:sp>
        <p:nvSpPr>
          <p:cNvPr id="3" name="Content Placeholder 2"/>
          <p:cNvSpPr>
            <a:spLocks noGrp="1"/>
          </p:cNvSpPr>
          <p:nvPr>
            <p:ph idx="1"/>
          </p:nvPr>
        </p:nvSpPr>
        <p:spPr>
          <a:xfrm>
            <a:off x="490888" y="1657350"/>
            <a:ext cx="10664792" cy="5200650"/>
          </a:xfrm>
        </p:spPr>
        <p:txBody>
          <a:bodyPr>
            <a:normAutofit/>
          </a:bodyPr>
          <a:lstStyle/>
          <a:p>
            <a:pPr marL="0" indent="0">
              <a:buNone/>
            </a:pPr>
            <a:endParaRPr lang="en-US" sz="2400" dirty="0"/>
          </a:p>
          <a:p>
            <a:r>
              <a:rPr lang="en-US" sz="2400" dirty="0"/>
              <a:t>The program provides students with skills, knowledge, and expertise in diverse disciplines (mathematics, science, technology) that allows them to pursue employment in a variety of fields.</a:t>
            </a:r>
          </a:p>
          <a:p>
            <a:r>
              <a:rPr lang="en-US" sz="2400" dirty="0"/>
              <a:t> The program is available to students through a distance education/hybrid format.</a:t>
            </a:r>
          </a:p>
          <a:p>
            <a:pPr marL="0" indent="0">
              <a:buNone/>
            </a:pPr>
            <a:r>
              <a:rPr lang="en-US" sz="2400" dirty="0"/>
              <a:t> </a:t>
            </a:r>
          </a:p>
          <a:p>
            <a:r>
              <a:rPr lang="en-US" sz="2400" dirty="0"/>
              <a:t>The program emphasizes technical and oral communication skills necessary for employment in the disciplines.</a:t>
            </a:r>
          </a:p>
          <a:p>
            <a:pPr marL="0" indent="0">
              <a:buNone/>
            </a:pPr>
            <a:endParaRPr lang="en-US" sz="2400" dirty="0"/>
          </a:p>
          <a:p>
            <a:r>
              <a:rPr lang="en-US" sz="2400" dirty="0"/>
              <a:t>Estimated new funds to support the proposed program are minimal.</a:t>
            </a:r>
          </a:p>
          <a:p>
            <a:pPr marL="0" indent="0">
              <a:buNone/>
            </a:pPr>
            <a:endParaRPr lang="en-US" sz="2400" dirty="0"/>
          </a:p>
        </p:txBody>
      </p:sp>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119</a:t>
            </a:fld>
            <a:endParaRPr lang="en-US" dirty="0">
              <a:solidFill>
                <a:prstClr val="black">
                  <a:tint val="75000"/>
                </a:prstClr>
              </a:solidFill>
              <a:latin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003" y="87712"/>
            <a:ext cx="1160393" cy="1895475"/>
          </a:xfrm>
          <a:prstGeom prst="rect">
            <a:avLst/>
          </a:prstGeom>
        </p:spPr>
      </p:pic>
      <p:pic>
        <p:nvPicPr>
          <p:cNvPr id="5" name="Picture 4" descr="คณิตศาสตร์ (&lt;strong&gt;mathematics&lt;/strong&gt;) คืออะไร ? | คณิตศาสตร์ง่าย ๆ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7245" y="4578676"/>
            <a:ext cx="2398455" cy="1686914"/>
          </a:xfrm>
          <a:prstGeom prst="rect">
            <a:avLst/>
          </a:prstGeom>
        </p:spPr>
      </p:pic>
    </p:spTree>
    <p:extLst>
      <p:ext uri="{BB962C8B-B14F-4D97-AF65-F5344CB8AC3E}">
        <p14:creationId xmlns:p14="http://schemas.microsoft.com/office/powerpoint/2010/main" val="1395639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296" y="230240"/>
            <a:ext cx="4678018" cy="1325563"/>
          </a:xfrm>
        </p:spPr>
        <p:txBody>
          <a:bodyPr>
            <a:normAutofit/>
          </a:bodyPr>
          <a:lstStyle/>
          <a:p>
            <a:pPr algn="ctr"/>
            <a:r>
              <a:rPr lang="en-US" sz="3600" b="1" dirty="0">
                <a:solidFill>
                  <a:srgbClr val="0070C0"/>
                </a:solidFill>
              </a:rPr>
              <a:t>Factors Contributing to </a:t>
            </a:r>
            <a:r>
              <a:rPr lang="en-US" sz="3600" b="1" dirty="0" smtClean="0">
                <a:solidFill>
                  <a:srgbClr val="0070C0"/>
                </a:solidFill>
              </a:rPr>
              <a:t>the High </a:t>
            </a:r>
            <a:r>
              <a:rPr lang="en-US" sz="3600" b="1" dirty="0">
                <a:solidFill>
                  <a:srgbClr val="0070C0"/>
                </a:solidFill>
              </a:rPr>
              <a:t>Cost of </a:t>
            </a:r>
            <a:r>
              <a:rPr lang="en-US" sz="3600" b="1" dirty="0" smtClean="0">
                <a:solidFill>
                  <a:srgbClr val="0070C0"/>
                </a:solidFill>
              </a:rPr>
              <a:t>College</a:t>
            </a:r>
            <a:endParaRPr lang="en-US" dirty="0">
              <a:solidFill>
                <a:srgbClr val="0070C0"/>
              </a:solidFill>
            </a:endParaRPr>
          </a:p>
        </p:txBody>
      </p:sp>
      <p:sp>
        <p:nvSpPr>
          <p:cNvPr id="3" name="Content Placeholder 2"/>
          <p:cNvSpPr>
            <a:spLocks noGrp="1"/>
          </p:cNvSpPr>
          <p:nvPr>
            <p:ph sz="half" idx="1"/>
          </p:nvPr>
        </p:nvSpPr>
        <p:spPr>
          <a:xfrm>
            <a:off x="280296" y="1959045"/>
            <a:ext cx="4682643" cy="3427964"/>
          </a:xfrm>
          <a:ln w="38100">
            <a:solidFill>
              <a:srgbClr val="0070C0"/>
            </a:solidFill>
          </a:ln>
        </p:spPr>
        <p:txBody>
          <a:bodyPr>
            <a:noAutofit/>
          </a:bodyPr>
          <a:lstStyle/>
          <a:p>
            <a:pPr marL="0" indent="0">
              <a:buNone/>
            </a:pPr>
            <a:r>
              <a:rPr lang="en-US" sz="3000" i="1" dirty="0"/>
              <a:t>The cost of college textbooks increased by </a:t>
            </a:r>
            <a:r>
              <a:rPr lang="en-US" sz="3000" b="1" i="1" dirty="0">
                <a:solidFill>
                  <a:srgbClr val="FF0000"/>
                </a:solidFill>
              </a:rPr>
              <a:t>88%</a:t>
            </a:r>
            <a:r>
              <a:rPr lang="en-US" sz="3000" i="1" dirty="0"/>
              <a:t> between 2006 and 2016.*</a:t>
            </a:r>
            <a:endParaRPr lang="en-US" sz="1800" i="1" dirty="0"/>
          </a:p>
          <a:p>
            <a:pPr marL="0" indent="0">
              <a:buNone/>
            </a:pPr>
            <a:r>
              <a:rPr lang="en-US" sz="1800" dirty="0" smtClean="0"/>
              <a:t>*</a:t>
            </a:r>
            <a:r>
              <a:rPr lang="en-US" sz="1800" dirty="0"/>
              <a:t>Bureau of Labor Statistics, U.S. Department of Labor, </a:t>
            </a:r>
            <a:r>
              <a:rPr lang="en-US" sz="1800" i="1" dirty="0"/>
              <a:t>The Economics Daily</a:t>
            </a:r>
            <a:r>
              <a:rPr lang="en-US" sz="1800" dirty="0"/>
              <a:t>, College tuition and fees increase 63 percent since January 2006 on the Internet at </a:t>
            </a:r>
            <a:r>
              <a:rPr lang="en-US" sz="1800" dirty="0">
                <a:hlinkClick r:id="rId2" tooltip="College tuition and fees increase 63 percent since January 2006"/>
              </a:rPr>
              <a:t>https://www.bls.gov/opub/ted/2016/college-tuition-and-fees-increase-63-percent-since-january-2006.htm</a:t>
            </a:r>
            <a:r>
              <a:rPr lang="en-US" sz="1800" dirty="0"/>
              <a:t> (visited </a:t>
            </a:r>
            <a:r>
              <a:rPr lang="en-US" sz="1800" i="1" dirty="0"/>
              <a:t>September 25, 2017</a:t>
            </a:r>
            <a:r>
              <a:rPr lang="en-US" sz="1800" dirty="0"/>
              <a:t>).</a:t>
            </a:r>
          </a:p>
        </p:txBody>
      </p:sp>
      <p:sp>
        <p:nvSpPr>
          <p:cNvPr id="5" name="Content Placeholder 4"/>
          <p:cNvSpPr>
            <a:spLocks noGrp="1"/>
          </p:cNvSpPr>
          <p:nvPr>
            <p:ph sz="half" idx="2"/>
          </p:nvPr>
        </p:nvSpPr>
        <p:spPr>
          <a:xfrm>
            <a:off x="6436426" y="2047513"/>
            <a:ext cx="4917374" cy="4129450"/>
          </a:xfrm>
        </p:spPr>
        <p:txBody>
          <a:bodyPr>
            <a:normAutofit/>
          </a:bodyPr>
          <a:lstStyle/>
          <a:p>
            <a:endParaRPr lang="en-US"/>
          </a:p>
        </p:txBody>
      </p:sp>
      <p:pic>
        <p:nvPicPr>
          <p:cNvPr id="4" name="Picture 3"/>
          <p:cNvPicPr>
            <a:picLocks noChangeAspect="1"/>
          </p:cNvPicPr>
          <p:nvPr/>
        </p:nvPicPr>
        <p:blipFill>
          <a:blip r:embed="rId3"/>
          <a:stretch>
            <a:fillRect/>
          </a:stretch>
        </p:blipFill>
        <p:spPr>
          <a:xfrm>
            <a:off x="5045765" y="213588"/>
            <a:ext cx="6954078" cy="7193874"/>
          </a:xfrm>
          <a:prstGeom prst="rect">
            <a:avLst/>
          </a:prstGeom>
          <a:ln w="3175">
            <a:solidFill>
              <a:schemeClr val="tx1"/>
            </a:solidFill>
          </a:ln>
        </p:spPr>
      </p:pic>
      <p:cxnSp>
        <p:nvCxnSpPr>
          <p:cNvPr id="7" name="Straight Arrow Connector 6"/>
          <p:cNvCxnSpPr/>
          <p:nvPr/>
        </p:nvCxnSpPr>
        <p:spPr>
          <a:xfrm flipV="1">
            <a:off x="4962939" y="2345635"/>
            <a:ext cx="6516757" cy="1192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895113" y="2405269"/>
            <a:ext cx="2316226" cy="7851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81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0" y="274638"/>
            <a:ext cx="8401050" cy="1325562"/>
          </a:xfrm>
        </p:spPr>
        <p:txBody>
          <a:bodyPr>
            <a:normAutofit/>
          </a:bodyPr>
          <a:lstStyle/>
          <a:p>
            <a:pPr algn="l"/>
            <a:r>
              <a:rPr lang="en-US" sz="3600" b="1" dirty="0">
                <a:solidFill>
                  <a:srgbClr val="FF0000"/>
                </a:solidFill>
              </a:rPr>
              <a:t>University of </a:t>
            </a:r>
            <a:r>
              <a:rPr lang="en-US" sz="3600" b="1" dirty="0" smtClean="0">
                <a:solidFill>
                  <a:srgbClr val="FF0000"/>
                </a:solidFill>
              </a:rPr>
              <a:t>West </a:t>
            </a:r>
            <a:r>
              <a:rPr lang="en-US" sz="3600" b="1" dirty="0">
                <a:solidFill>
                  <a:srgbClr val="FF0000"/>
                </a:solidFill>
              </a:rPr>
              <a:t>Alabama</a:t>
            </a:r>
            <a:r>
              <a:rPr lang="en-US" sz="4000" b="1" dirty="0">
                <a:solidFill>
                  <a:srgbClr val="FF0000"/>
                </a:solidFill>
              </a:rPr>
              <a:t>                          </a:t>
            </a:r>
            <a:r>
              <a:rPr lang="en-US" sz="4000" b="1" dirty="0" smtClean="0">
                <a:solidFill>
                  <a:srgbClr val="FF0000"/>
                </a:solidFill>
              </a:rPr>
              <a:t/>
            </a:r>
            <a:br>
              <a:rPr lang="en-US" sz="4000" b="1" dirty="0" smtClean="0">
                <a:solidFill>
                  <a:srgbClr val="FF0000"/>
                </a:solidFill>
              </a:rPr>
            </a:br>
            <a:r>
              <a:rPr lang="en-US" sz="2700" dirty="0" smtClean="0">
                <a:solidFill>
                  <a:srgbClr val="0070C0"/>
                </a:solidFill>
              </a:rPr>
              <a:t>1</a:t>
            </a:r>
            <a:r>
              <a:rPr lang="en-US" sz="2700" dirty="0">
                <a:solidFill>
                  <a:srgbClr val="0070C0"/>
                </a:solidFill>
              </a:rPr>
              <a:t>.  Doctor of Education in Rural Education (CIP 13.9999)</a:t>
            </a:r>
          </a:p>
        </p:txBody>
      </p:sp>
      <p:sp>
        <p:nvSpPr>
          <p:cNvPr id="3" name="Content Placeholder 2"/>
          <p:cNvSpPr>
            <a:spLocks noGrp="1"/>
          </p:cNvSpPr>
          <p:nvPr>
            <p:ph idx="1"/>
          </p:nvPr>
        </p:nvSpPr>
        <p:spPr>
          <a:xfrm>
            <a:off x="481263" y="1657350"/>
            <a:ext cx="10780295" cy="5200650"/>
          </a:xfrm>
        </p:spPr>
        <p:txBody>
          <a:bodyPr>
            <a:normAutofit/>
          </a:bodyPr>
          <a:lstStyle/>
          <a:p>
            <a:pPr lvl="0"/>
            <a:r>
              <a:rPr lang="en-US" sz="2400" dirty="0"/>
              <a:t>The program is unique and is the only doctoral program in the nation that focuses on rural educational and societal issues for transforming rural schools and communities.</a:t>
            </a:r>
          </a:p>
          <a:p>
            <a:pPr lvl="0"/>
            <a:r>
              <a:rPr lang="en-US" sz="2400" dirty="0"/>
              <a:t>Intended for working professionals, classes will be scheduled on the weekends and will utilize both hybrid, and online delivery systems in order to accommodate and benefit from the full-time employment of program participants.</a:t>
            </a:r>
          </a:p>
          <a:p>
            <a:r>
              <a:rPr lang="en-US" sz="2400" dirty="0"/>
              <a:t>The program is designed specifically to assist working professionals in a wide variety of public agencies, as well others who have an interest in rural education, in furthering the acquisition of skills required to analyze educational policies and actual practices on a broader social, political, and economic scale. </a:t>
            </a:r>
          </a:p>
          <a:p>
            <a:pPr lvl="0"/>
            <a:r>
              <a:rPr lang="en-US" sz="2400" dirty="0"/>
              <a:t>There are letters of support contained in the proposal from 14 area superintendents.</a:t>
            </a:r>
          </a:p>
          <a:p>
            <a:pPr marL="0" indent="0">
              <a:buNone/>
            </a:pPr>
            <a:endParaRPr lang="en-US" dirty="0"/>
          </a:p>
          <a:p>
            <a:pPr lvl="0"/>
            <a:endParaRPr lang="en-US" sz="1800"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120</a:t>
            </a:fld>
            <a:endParaRPr lang="en-US" dirty="0">
              <a:solidFill>
                <a:prstClr val="black">
                  <a:tint val="75000"/>
                </a:prstClr>
              </a:solidFill>
              <a:latin typeface="Calibri"/>
            </a:endParaRPr>
          </a:p>
        </p:txBody>
      </p:sp>
      <p:pic>
        <p:nvPicPr>
          <p:cNvPr id="8" name="Picture 7" descr="Improving &lt;strong&gt;Rural&lt;/strong&gt; Education in the United Stat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979" y="4920030"/>
            <a:ext cx="1879925" cy="1246472"/>
          </a:xfrm>
          <a:prstGeom prst="rect">
            <a:avLst/>
          </a:prstGeom>
        </p:spPr>
      </p:pic>
      <p:pic>
        <p:nvPicPr>
          <p:cNvPr id="9" name="Picture 32" descr="https://upload.wikimedia.org/wikipedia/en/3/3a/UWALogo.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0484" y="161872"/>
            <a:ext cx="1263315" cy="140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7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1638300" y="457201"/>
            <a:ext cx="8743950" cy="4139595"/>
          </a:xfrm>
          <a:prstGeom prst="rect">
            <a:avLst/>
          </a:prstGeom>
          <a:noFill/>
        </p:spPr>
        <p:txBody>
          <a:bodyPr wrap="square" rtlCol="0">
            <a:spAutoFit/>
          </a:bodyPr>
          <a:lstStyle/>
          <a:p>
            <a:pPr>
              <a:spcBef>
                <a:spcPct val="20000"/>
              </a:spcBef>
              <a:tabLst>
                <a:tab pos="457200" algn="l"/>
              </a:tabLst>
              <a:defRPr/>
            </a:pPr>
            <a:endParaRPr lang="en-US" sz="3200" dirty="0">
              <a:solidFill>
                <a:srgbClr val="0070C0"/>
              </a:solidFill>
              <a:latin typeface="Calibri"/>
            </a:endParaRPr>
          </a:p>
          <a:p>
            <a:pPr>
              <a:defRPr/>
            </a:pPr>
            <a:endParaRPr lang="en-US" dirty="0">
              <a:solidFill>
                <a:prstClr val="black"/>
              </a:solidFill>
              <a:latin typeface="Calibri"/>
            </a:endParaRPr>
          </a:p>
          <a:p>
            <a:pPr algn="ctr">
              <a:spcBef>
                <a:spcPct val="20000"/>
              </a:spcBef>
              <a:spcAft>
                <a:spcPts val="600"/>
              </a:spcAft>
              <a:tabLst>
                <a:tab pos="457200" algn="l"/>
              </a:tabLst>
              <a:defRPr/>
            </a:pPr>
            <a:r>
              <a:rPr lang="en-US" sz="5000" b="1" dirty="0">
                <a:solidFill>
                  <a:prstClr val="black"/>
                </a:solidFill>
                <a:latin typeface="Century" panose="02040604050505020304" pitchFamily="18" charset="0"/>
              </a:rPr>
              <a:t>ALABAMA</a:t>
            </a:r>
            <a:r>
              <a:rPr lang="en-US" sz="5000" b="1" spc="300" dirty="0">
                <a:solidFill>
                  <a:prstClr val="black"/>
                </a:solidFill>
                <a:latin typeface="Century" panose="02040604050505020304" pitchFamily="18" charset="0"/>
              </a:rPr>
              <a:t> </a:t>
            </a:r>
            <a:r>
              <a:rPr lang="en-US" sz="5000" b="1" dirty="0">
                <a:solidFill>
                  <a:prstClr val="black"/>
                </a:solidFill>
                <a:latin typeface="Century" panose="02040604050505020304" pitchFamily="18" charset="0"/>
              </a:rPr>
              <a:t>COMMUNITY</a:t>
            </a:r>
            <a:r>
              <a:rPr lang="en-US" sz="5000" b="1" spc="300" dirty="0">
                <a:solidFill>
                  <a:prstClr val="black"/>
                </a:solidFill>
                <a:latin typeface="Century" panose="02040604050505020304" pitchFamily="18" charset="0"/>
              </a:rPr>
              <a:t> </a:t>
            </a:r>
            <a:r>
              <a:rPr lang="en-US" sz="5000" b="1" dirty="0">
                <a:solidFill>
                  <a:prstClr val="black"/>
                </a:solidFill>
                <a:latin typeface="Century" panose="02040604050505020304" pitchFamily="18" charset="0"/>
              </a:rPr>
              <a:t>COLLEGE SYSTEM (ACCS)</a:t>
            </a:r>
          </a:p>
          <a:p>
            <a:pPr algn="ctr">
              <a:defRPr/>
            </a:pPr>
            <a:endParaRPr lang="en-US" sz="4400" b="1" dirty="0">
              <a:solidFill>
                <a:srgbClr val="FF0000"/>
              </a:solidFill>
              <a:latin typeface="Calibri"/>
            </a:endParaRPr>
          </a:p>
          <a:p>
            <a:pPr>
              <a:defRPr/>
            </a:pPr>
            <a:endParaRPr lang="en-US" dirty="0">
              <a:solidFill>
                <a:prstClr val="black"/>
              </a:solidFill>
              <a:latin typeface="Calibri"/>
            </a:endParaRPr>
          </a:p>
          <a:p>
            <a:pPr>
              <a:defRPr/>
            </a:pPr>
            <a:r>
              <a:rPr lang="en-US" dirty="0">
                <a:solidFill>
                  <a:prstClr val="black"/>
                </a:solidFill>
                <a:latin typeface="Calibri"/>
              </a:rPr>
              <a:t/>
            </a:r>
            <a:br>
              <a:rPr lang="en-US" dirty="0">
                <a:solidFill>
                  <a:prstClr val="black"/>
                </a:solidFill>
                <a:latin typeface="Calibri"/>
              </a:rPr>
            </a:br>
            <a:r>
              <a:rPr lang="en-US" dirty="0">
                <a:solidFill>
                  <a:prstClr val="black"/>
                </a:solidFill>
                <a:latin typeface="Calibri"/>
              </a:rPr>
              <a:t>	</a:t>
            </a: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121</a:t>
            </a:fld>
            <a:endParaRPr lang="en-US">
              <a:solidFill>
                <a:prstClr val="black">
                  <a:tint val="75000"/>
                </a:prstClr>
              </a:solidFill>
              <a:latin typeface="Calibri"/>
            </a:endParaRPr>
          </a:p>
        </p:txBody>
      </p:sp>
      <p:pic>
        <p:nvPicPr>
          <p:cNvPr id="4098" name="Picture 2" descr="https://www.accs.cc/images/se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064" y="3112501"/>
            <a:ext cx="2719039" cy="269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036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950" y="533969"/>
            <a:ext cx="8858250" cy="1096334"/>
          </a:xfrm>
        </p:spPr>
        <p:txBody>
          <a:bodyPr>
            <a:normAutofit/>
          </a:bodyPr>
          <a:lstStyle/>
          <a:p>
            <a:pPr algn="l"/>
            <a:r>
              <a:rPr lang="en-US" sz="3600" b="1" dirty="0">
                <a:solidFill>
                  <a:srgbClr val="FF0000"/>
                </a:solidFill>
              </a:rPr>
              <a:t>Bishop State Community College </a:t>
            </a:r>
          </a:p>
        </p:txBody>
      </p:sp>
      <p:sp>
        <p:nvSpPr>
          <p:cNvPr id="4" name="Slide Number Placeholder 3"/>
          <p:cNvSpPr>
            <a:spLocks noGrp="1"/>
          </p:cNvSpPr>
          <p:nvPr>
            <p:ph type="sldNum" sz="quarter" idx="12"/>
          </p:nvPr>
        </p:nvSpPr>
        <p:spPr/>
        <p:txBody>
          <a:bodyPr/>
          <a:lstStyle/>
          <a:p>
            <a:pPr>
              <a:defRPr/>
            </a:pPr>
            <a:r>
              <a:rPr lang="en-US" dirty="0">
                <a:solidFill>
                  <a:prstClr val="black">
                    <a:tint val="75000"/>
                  </a:prstClr>
                </a:solidFill>
                <a:latin typeface="Calibri"/>
              </a:rPr>
              <a:t>4</a:t>
            </a:r>
          </a:p>
        </p:txBody>
      </p:sp>
      <p:sp>
        <p:nvSpPr>
          <p:cNvPr id="10" name="TextBox 9"/>
          <p:cNvSpPr txBox="1"/>
          <p:nvPr/>
        </p:nvSpPr>
        <p:spPr>
          <a:xfrm>
            <a:off x="1158240" y="1180899"/>
            <a:ext cx="9144000" cy="4524315"/>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a:defRPr/>
            </a:pPr>
            <a:r>
              <a:rPr lang="en-US" sz="2400" dirty="0">
                <a:solidFill>
                  <a:srgbClr val="0070C0"/>
                </a:solidFill>
              </a:rPr>
              <a:t>1. Certificate in Structural Welding (CIP 48.0508)</a:t>
            </a:r>
          </a:p>
          <a:p>
            <a:pPr>
              <a:defRPr/>
            </a:pPr>
            <a:endParaRPr lang="en-US" sz="2400" dirty="0">
              <a:solidFill>
                <a:srgbClr val="0070C0"/>
              </a:solidFill>
            </a:endParaRPr>
          </a:p>
          <a:p>
            <a:pPr marL="285750" indent="-285750">
              <a:buFont typeface="Arial" panose="020B0604020202020204" pitchFamily="34" charset="0"/>
              <a:buChar char="•"/>
            </a:pPr>
            <a:r>
              <a:rPr lang="en-US" sz="2400" dirty="0"/>
              <a:t>The proposed Structural Welding certificate program will be an additional career technical program </a:t>
            </a:r>
            <a:r>
              <a:rPr lang="en-US" sz="2400" dirty="0" smtClean="0"/>
              <a:t>to </a:t>
            </a:r>
            <a:r>
              <a:rPr lang="en-US" sz="2400" dirty="0"/>
              <a:t>satisfy the projected short fall of qualified welders in the Gulf Coast Region.</a:t>
            </a:r>
          </a:p>
          <a:p>
            <a:r>
              <a:rPr lang="en-US" sz="2400" dirty="0"/>
              <a:t> </a:t>
            </a:r>
          </a:p>
          <a:p>
            <a:pPr marL="285750" indent="-285750">
              <a:buFont typeface="Arial" panose="020B0604020202020204" pitchFamily="34" charset="0"/>
              <a:buChar char="•"/>
            </a:pPr>
            <a:r>
              <a:rPr lang="en-US" sz="2400" dirty="0"/>
              <a:t>The program will prepare students to earn National Center for Construction Education &amp; Research (NCCER) credentials for welding trades in order to enhance the student’s employability.  </a:t>
            </a:r>
          </a:p>
          <a:p>
            <a:r>
              <a:rPr lang="en-US" sz="2400" dirty="0"/>
              <a:t> </a:t>
            </a:r>
          </a:p>
          <a:p>
            <a:pPr marL="342900" indent="-342900">
              <a:buFont typeface="Arial" panose="020B0604020202020204" pitchFamily="34" charset="0"/>
              <a:buChar char="•"/>
              <a:defRPr/>
            </a:pPr>
            <a:endParaRPr lang="en-US" sz="2400" dirty="0">
              <a:solidFill>
                <a:prstClr val="black"/>
              </a:solidFill>
              <a:latin typeface="Calibri"/>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10651" y="57151"/>
            <a:ext cx="1562603" cy="1760094"/>
          </a:xfrm>
        </p:spPr>
      </p:pic>
      <p:pic>
        <p:nvPicPr>
          <p:cNvPr id="7" name="Picture 6" descr="&lt;strong&gt;Welder&lt;/strong&gt; at work (C) Steve Fareham :: Geograph Britain an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4284" y="4531944"/>
            <a:ext cx="2107933" cy="1542602"/>
          </a:xfrm>
          <a:prstGeom prst="rect">
            <a:avLst/>
          </a:prstGeom>
        </p:spPr>
      </p:pic>
    </p:spTree>
    <p:extLst>
      <p:ext uri="{BB962C8B-B14F-4D97-AF65-F5344CB8AC3E}">
        <p14:creationId xmlns:p14="http://schemas.microsoft.com/office/powerpoint/2010/main" val="84503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450" y="-49196"/>
            <a:ext cx="8343900" cy="1363645"/>
          </a:xfrm>
        </p:spPr>
        <p:txBody>
          <a:bodyPr>
            <a:normAutofit/>
          </a:bodyPr>
          <a:lstStyle/>
          <a:p>
            <a:pPr algn="l"/>
            <a:r>
              <a:rPr lang="en-US" sz="3600" b="1" dirty="0">
                <a:solidFill>
                  <a:srgbClr val="FF0000"/>
                </a:solidFill>
              </a:rPr>
              <a:t>Gadsden State Community College</a:t>
            </a:r>
          </a:p>
        </p:txBody>
      </p:sp>
      <p:sp>
        <p:nvSpPr>
          <p:cNvPr id="3" name="Content Placeholder 2"/>
          <p:cNvSpPr>
            <a:spLocks noGrp="1"/>
          </p:cNvSpPr>
          <p:nvPr>
            <p:ph idx="1"/>
          </p:nvPr>
        </p:nvSpPr>
        <p:spPr>
          <a:xfrm>
            <a:off x="1581150" y="1200150"/>
            <a:ext cx="8915400" cy="5621008"/>
          </a:xfrm>
        </p:spPr>
        <p:txBody>
          <a:bodyPr>
            <a:normAutofit/>
          </a:bodyPr>
          <a:lstStyle/>
          <a:p>
            <a:pPr marL="0" indent="0">
              <a:spcAft>
                <a:spcPts val="600"/>
              </a:spcAft>
              <a:buNone/>
              <a:tabLst>
                <a:tab pos="2170113" algn="l"/>
              </a:tabLst>
            </a:pPr>
            <a:endParaRPr lang="en-US" sz="2400" dirty="0">
              <a:solidFill>
                <a:srgbClr val="0070C0"/>
              </a:solidFill>
            </a:endParaRPr>
          </a:p>
          <a:p>
            <a:pPr marL="0" indent="0">
              <a:spcAft>
                <a:spcPts val="600"/>
              </a:spcAft>
              <a:buNone/>
              <a:tabLst>
                <a:tab pos="2170113" algn="l"/>
              </a:tabLst>
            </a:pPr>
            <a:r>
              <a:rPr lang="en-US" sz="2400" dirty="0">
                <a:solidFill>
                  <a:srgbClr val="0070C0"/>
                </a:solidFill>
              </a:rPr>
              <a:t> 1.  Associate in Applied Science in Diagnostic Medical Sonography                             (CIP 51.0910)</a:t>
            </a:r>
          </a:p>
          <a:p>
            <a:pPr lvl="0"/>
            <a:r>
              <a:rPr lang="en-US" sz="2400" dirty="0"/>
              <a:t>According to the Alabama Community College System Region 2 Report, Diagnostic Medical Sonography is one of the top five fastest growing occupations. </a:t>
            </a:r>
          </a:p>
          <a:p>
            <a:pPr marL="0" indent="0">
              <a:buNone/>
            </a:pPr>
            <a:r>
              <a:rPr lang="en-US" sz="2400" dirty="0"/>
              <a:t> </a:t>
            </a:r>
          </a:p>
          <a:p>
            <a:pPr lvl="0"/>
            <a:r>
              <a:rPr lang="en-US" sz="2400" dirty="0"/>
              <a:t>According to the US Department of Labor, the median pay for a Diagnostic Medical Sonographer is $62,540 or $30.07 per hour.  </a:t>
            </a:r>
          </a:p>
          <a:p>
            <a:pPr marL="914400" lvl="1" indent="-514350"/>
            <a:endParaRPr lang="en-US" dirty="0"/>
          </a:p>
          <a:p>
            <a:pPr marL="400050" lvl="1" indent="0">
              <a:buNone/>
            </a:pPr>
            <a:r>
              <a:rPr lang="en-US" dirty="0"/>
              <a:t/>
            </a:r>
            <a:br>
              <a:rPr lang="en-US" dirty="0"/>
            </a:br>
            <a:endParaRPr lang="en-US" dirty="0"/>
          </a:p>
        </p:txBody>
      </p:sp>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123</a:t>
            </a:fld>
            <a:endParaRPr lang="en-US">
              <a:solidFill>
                <a:prstClr val="black">
                  <a:tint val="75000"/>
                </a:prstClr>
              </a:solidFill>
              <a:latin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2026" y="1"/>
            <a:ext cx="1914525" cy="1276349"/>
          </a:xfrm>
          <a:prstGeom prst="rect">
            <a:avLst/>
          </a:prstGeom>
        </p:spPr>
      </p:pic>
      <p:pic>
        <p:nvPicPr>
          <p:cNvPr id="7" name="Picture 6" descr="Sales of Power Morcellator Suspended Pending Revi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4872" y="4659385"/>
            <a:ext cx="2410268" cy="1597281"/>
          </a:xfrm>
          <a:prstGeom prst="rect">
            <a:avLst/>
          </a:prstGeom>
        </p:spPr>
      </p:pic>
    </p:spTree>
    <p:extLst>
      <p:ext uri="{BB962C8B-B14F-4D97-AF65-F5344CB8AC3E}">
        <p14:creationId xmlns:p14="http://schemas.microsoft.com/office/powerpoint/2010/main" val="2367985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55" y="171450"/>
            <a:ext cx="9001125" cy="1085851"/>
          </a:xfrm>
        </p:spPr>
        <p:txBody>
          <a:bodyPr>
            <a:normAutofit/>
          </a:bodyPr>
          <a:lstStyle/>
          <a:p>
            <a:pPr algn="l"/>
            <a:r>
              <a:rPr lang="en-US" sz="3600" b="1" dirty="0">
                <a:solidFill>
                  <a:srgbClr val="FF0000"/>
                </a:solidFill>
              </a:rPr>
              <a:t>Ingram State Technical College </a:t>
            </a:r>
          </a:p>
        </p:txBody>
      </p:sp>
      <p:sp>
        <p:nvSpPr>
          <p:cNvPr id="4" name="Slide Number Placeholder 3"/>
          <p:cNvSpPr>
            <a:spLocks noGrp="1"/>
          </p:cNvSpPr>
          <p:nvPr>
            <p:ph type="sldNum" sz="quarter" idx="12"/>
          </p:nvPr>
        </p:nvSpPr>
        <p:spPr/>
        <p:txBody>
          <a:bodyPr/>
          <a:lstStyle/>
          <a:p>
            <a:pPr>
              <a:defRPr/>
            </a:pPr>
            <a:r>
              <a:rPr lang="en-US" dirty="0">
                <a:solidFill>
                  <a:prstClr val="black">
                    <a:tint val="75000"/>
                  </a:prstClr>
                </a:solidFill>
                <a:latin typeface="Calibri"/>
              </a:rPr>
              <a:t>4</a:t>
            </a:r>
          </a:p>
        </p:txBody>
      </p:sp>
      <p:sp>
        <p:nvSpPr>
          <p:cNvPr id="10" name="TextBox 9"/>
          <p:cNvSpPr txBox="1"/>
          <p:nvPr/>
        </p:nvSpPr>
        <p:spPr>
          <a:xfrm>
            <a:off x="888516" y="698253"/>
            <a:ext cx="10194323" cy="6617196"/>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a:defRPr/>
            </a:pPr>
            <a:r>
              <a:rPr lang="en-US" sz="2400" dirty="0">
                <a:solidFill>
                  <a:srgbClr val="0070C0"/>
                </a:solidFill>
              </a:rPr>
              <a:t>1. Certificate in Carpentry (CIP 46.0201)</a:t>
            </a:r>
          </a:p>
          <a:p>
            <a:pPr>
              <a:defRPr/>
            </a:pPr>
            <a:endParaRPr lang="en-US" sz="2400" dirty="0">
              <a:solidFill>
                <a:srgbClr val="0070C0"/>
              </a:solidFill>
            </a:endParaRPr>
          </a:p>
          <a:p>
            <a:pPr marL="285750" indent="-285750">
              <a:buFont typeface="Arial" panose="020B0604020202020204" pitchFamily="34" charset="0"/>
              <a:buChar char="•"/>
            </a:pPr>
            <a:r>
              <a:rPr lang="en-US" sz="2400" dirty="0"/>
              <a:t>The proposed program will expand on the current 29-hour Short-Term Certificate in Carpentry at ING. The institution has been accredited by the Council on Occupational Education (COE) for over two decades. </a:t>
            </a:r>
          </a:p>
          <a:p>
            <a:pPr lvl="0"/>
            <a:r>
              <a:rPr lang="en-US" sz="2400" dirty="0"/>
              <a:t> </a:t>
            </a:r>
          </a:p>
          <a:p>
            <a:pPr marL="285750" indent="-285750">
              <a:buFont typeface="Arial" panose="020B0604020202020204" pitchFamily="34" charset="0"/>
              <a:buChar char="•"/>
            </a:pPr>
            <a:r>
              <a:rPr lang="en-US" sz="2400" dirty="0"/>
              <a:t>The purpose of the proposed certificate is to provide students with additional learning opportunities, which will prepare them to acquire industry-recognized credentials from the National Center for Construction Education &amp; Research (NCCER).</a:t>
            </a:r>
          </a:p>
          <a:p>
            <a:r>
              <a:rPr lang="en-US" sz="2400" dirty="0"/>
              <a:t> </a:t>
            </a:r>
          </a:p>
          <a:p>
            <a:pPr marL="285750" indent="-285750">
              <a:buFont typeface="Arial" panose="020B0604020202020204" pitchFamily="34" charset="0"/>
              <a:buChar char="•"/>
            </a:pPr>
            <a:r>
              <a:rPr lang="en-US" sz="2400" dirty="0"/>
              <a:t>ING is the sole mandated provider of career technical education to incarcerated individuals under the control of the Alabama Department of Corrections at facilities across the state including,  but not limited to those located geographically proximate to where the program is offered.  </a:t>
            </a:r>
          </a:p>
          <a:p>
            <a:r>
              <a:rPr lang="en-US" sz="1600" dirty="0"/>
              <a:t> </a:t>
            </a:r>
          </a:p>
          <a:p>
            <a:pPr marL="342900" indent="-342900">
              <a:buFont typeface="Arial" panose="020B0604020202020204" pitchFamily="34" charset="0"/>
              <a:buChar char="•"/>
              <a:defRPr/>
            </a:pPr>
            <a:endParaRPr lang="en-US" sz="2400" dirty="0">
              <a:solidFill>
                <a:prstClr val="black"/>
              </a:solidFill>
              <a:latin typeface="Calibri"/>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6766" y="171450"/>
            <a:ext cx="2035234" cy="1485901"/>
          </a:xfrm>
        </p:spPr>
      </p:pic>
      <p:pic>
        <p:nvPicPr>
          <p:cNvPr id="8" name="Picture 7" descr="&lt;strong&gt;Carpentry&lt;/strong&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3954" y="4340705"/>
            <a:ext cx="1239691" cy="1802511"/>
          </a:xfrm>
          <a:prstGeom prst="rect">
            <a:avLst/>
          </a:prstGeom>
        </p:spPr>
      </p:pic>
    </p:spTree>
    <p:extLst>
      <p:ext uri="{BB962C8B-B14F-4D97-AF65-F5344CB8AC3E}">
        <p14:creationId xmlns:p14="http://schemas.microsoft.com/office/powerpoint/2010/main" val="188671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76" y="571500"/>
            <a:ext cx="9001125" cy="1085851"/>
          </a:xfrm>
        </p:spPr>
        <p:txBody>
          <a:bodyPr>
            <a:normAutofit/>
          </a:bodyPr>
          <a:lstStyle/>
          <a:p>
            <a:pPr algn="l"/>
            <a:r>
              <a:rPr lang="en-US" sz="3600" b="1" dirty="0">
                <a:solidFill>
                  <a:srgbClr val="FF0000"/>
                </a:solidFill>
              </a:rPr>
              <a:t>Ingram State Technical College </a:t>
            </a:r>
          </a:p>
        </p:txBody>
      </p:sp>
      <p:sp>
        <p:nvSpPr>
          <p:cNvPr id="4" name="Slide Number Placeholder 3"/>
          <p:cNvSpPr>
            <a:spLocks noGrp="1"/>
          </p:cNvSpPr>
          <p:nvPr>
            <p:ph type="sldNum" sz="quarter" idx="12"/>
          </p:nvPr>
        </p:nvSpPr>
        <p:spPr/>
        <p:txBody>
          <a:bodyPr/>
          <a:lstStyle/>
          <a:p>
            <a:pPr>
              <a:defRPr/>
            </a:pPr>
            <a:r>
              <a:rPr lang="en-US" dirty="0">
                <a:solidFill>
                  <a:prstClr val="black">
                    <a:tint val="75000"/>
                  </a:prstClr>
                </a:solidFill>
                <a:latin typeface="Calibri"/>
              </a:rPr>
              <a:t>4</a:t>
            </a:r>
          </a:p>
        </p:txBody>
      </p:sp>
      <p:sp>
        <p:nvSpPr>
          <p:cNvPr id="10" name="TextBox 9"/>
          <p:cNvSpPr txBox="1"/>
          <p:nvPr/>
        </p:nvSpPr>
        <p:spPr>
          <a:xfrm>
            <a:off x="271848" y="914400"/>
            <a:ext cx="10091297" cy="7109639"/>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a:defRPr/>
            </a:pPr>
            <a:r>
              <a:rPr lang="en-US" sz="2400" dirty="0">
                <a:solidFill>
                  <a:srgbClr val="0070C0"/>
                </a:solidFill>
              </a:rPr>
              <a:t>2. Certificate in Cosmetology (CIP 12.0401)</a:t>
            </a:r>
          </a:p>
          <a:p>
            <a:pPr>
              <a:defRPr/>
            </a:pPr>
            <a:endParaRPr lang="en-US" sz="2400" dirty="0">
              <a:solidFill>
                <a:srgbClr val="0070C0"/>
              </a:solidFill>
            </a:endParaRPr>
          </a:p>
          <a:p>
            <a:pPr marL="285750" indent="-285750">
              <a:buFont typeface="Arial" panose="020B0604020202020204" pitchFamily="34" charset="0"/>
              <a:buChar char="•"/>
            </a:pPr>
            <a:r>
              <a:rPr lang="en-US" sz="2400" dirty="0"/>
              <a:t>The proposed program will expand on the current 29-hour Short-Term Certificate in Cosmetology at ING. The purpose of the long certificate is to provide students with additional learning opportunities, which will prepare them to acquire licensure in the Cosmetology field.  </a:t>
            </a:r>
          </a:p>
          <a:p>
            <a:r>
              <a:rPr lang="en-US" sz="2400" dirty="0"/>
              <a:t> </a:t>
            </a:r>
          </a:p>
          <a:p>
            <a:pPr marL="285750" indent="-285750">
              <a:buFont typeface="Arial" panose="020B0604020202020204" pitchFamily="34" charset="0"/>
              <a:buChar char="•"/>
            </a:pPr>
            <a:r>
              <a:rPr lang="en-US" sz="2400" dirty="0"/>
              <a:t>ING is the sole mandated provider of career technical education to incarcerated individuals under the control of the Alabama Department of Corrections at facilities across the state. ING offers programs and services at the following correctional facilities: Frank Lee (ING main campus), Draper, Stanton, Tutwiler, Elmore, </a:t>
            </a:r>
            <a:r>
              <a:rPr lang="en-US" sz="2400" dirty="0" err="1"/>
              <a:t>Kilby</a:t>
            </a:r>
            <a:r>
              <a:rPr lang="en-US" sz="2400" dirty="0"/>
              <a:t>, Red Eagle, Donaldson, and Columbiana. </a:t>
            </a:r>
          </a:p>
          <a:p>
            <a:r>
              <a:rPr lang="en-US" sz="2400" dirty="0"/>
              <a:t> </a:t>
            </a:r>
          </a:p>
          <a:p>
            <a:pPr marL="285750" indent="-285750">
              <a:buFont typeface="Arial" panose="020B0604020202020204" pitchFamily="34" charset="0"/>
              <a:buChar char="•"/>
            </a:pPr>
            <a:r>
              <a:rPr lang="en-US" sz="2400" dirty="0"/>
              <a:t>The proposed Certificate in Cosmetology will be offered at the Julia Tutwiler Prison for Women.   </a:t>
            </a:r>
          </a:p>
          <a:p>
            <a:r>
              <a:rPr lang="en-US" sz="2400" dirty="0"/>
              <a:t> </a:t>
            </a:r>
          </a:p>
          <a:p>
            <a:r>
              <a:rPr lang="en-US" sz="2400" dirty="0"/>
              <a:t> </a:t>
            </a:r>
          </a:p>
          <a:p>
            <a:pPr marL="342900" indent="-342900">
              <a:buFont typeface="Arial" panose="020B0604020202020204" pitchFamily="34" charset="0"/>
              <a:buChar char="•"/>
              <a:defRPr/>
            </a:pPr>
            <a:endParaRPr lang="en-US" sz="2400" dirty="0">
              <a:solidFill>
                <a:prstClr val="black"/>
              </a:solidFill>
              <a:latin typeface="Calibri"/>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6766" y="171450"/>
            <a:ext cx="2035234" cy="1485901"/>
          </a:xfrm>
        </p:spPr>
      </p:pic>
      <p:pic>
        <p:nvPicPr>
          <p:cNvPr id="3" name="Picture 2" descr="Cosmetologists - More Facts about &lt;strong&gt;Cosmetology&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4887" y="4991608"/>
            <a:ext cx="2047113" cy="1364742"/>
          </a:xfrm>
          <a:prstGeom prst="rect">
            <a:avLst/>
          </a:prstGeom>
        </p:spPr>
      </p:pic>
    </p:spTree>
    <p:extLst>
      <p:ext uri="{BB962C8B-B14F-4D97-AF65-F5344CB8AC3E}">
        <p14:creationId xmlns:p14="http://schemas.microsoft.com/office/powerpoint/2010/main" val="1707261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76" y="571500"/>
            <a:ext cx="9001125" cy="1085851"/>
          </a:xfrm>
        </p:spPr>
        <p:txBody>
          <a:bodyPr>
            <a:normAutofit/>
          </a:bodyPr>
          <a:lstStyle/>
          <a:p>
            <a:pPr algn="l"/>
            <a:r>
              <a:rPr lang="en-US" sz="3600" b="1" dirty="0">
                <a:solidFill>
                  <a:srgbClr val="FF0000"/>
                </a:solidFill>
              </a:rPr>
              <a:t>Ingram State Technical College </a:t>
            </a:r>
          </a:p>
        </p:txBody>
      </p:sp>
      <p:sp>
        <p:nvSpPr>
          <p:cNvPr id="4" name="Slide Number Placeholder 3"/>
          <p:cNvSpPr>
            <a:spLocks noGrp="1"/>
          </p:cNvSpPr>
          <p:nvPr>
            <p:ph type="sldNum" sz="quarter" idx="12"/>
          </p:nvPr>
        </p:nvSpPr>
        <p:spPr/>
        <p:txBody>
          <a:bodyPr/>
          <a:lstStyle/>
          <a:p>
            <a:pPr>
              <a:defRPr/>
            </a:pPr>
            <a:r>
              <a:rPr lang="en-US" dirty="0">
                <a:solidFill>
                  <a:prstClr val="black">
                    <a:tint val="75000"/>
                  </a:prstClr>
                </a:solidFill>
                <a:latin typeface="Calibri"/>
              </a:rPr>
              <a:t>4</a:t>
            </a:r>
          </a:p>
        </p:txBody>
      </p:sp>
      <p:sp>
        <p:nvSpPr>
          <p:cNvPr id="10" name="TextBox 9"/>
          <p:cNvSpPr txBox="1"/>
          <p:nvPr/>
        </p:nvSpPr>
        <p:spPr>
          <a:xfrm>
            <a:off x="420130" y="1218667"/>
            <a:ext cx="10243751" cy="6801862"/>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a:defRPr/>
            </a:pPr>
            <a:r>
              <a:rPr lang="en-US" sz="2400" dirty="0">
                <a:solidFill>
                  <a:srgbClr val="0070C0"/>
                </a:solidFill>
                <a:latin typeface="Calibri"/>
              </a:rPr>
              <a:t>3. Certificate in Logistics and Supply Chain Technology (CIP 52.0203)</a:t>
            </a:r>
          </a:p>
          <a:p>
            <a:pPr>
              <a:defRPr/>
            </a:pPr>
            <a:endParaRPr lang="en-US" sz="2400" dirty="0">
              <a:solidFill>
                <a:srgbClr val="0070C0"/>
              </a:solidFill>
            </a:endParaRPr>
          </a:p>
          <a:p>
            <a:pPr marL="285750" indent="-285750">
              <a:buFont typeface="Arial" panose="020B0604020202020204" pitchFamily="34" charset="0"/>
              <a:buChar char="•"/>
            </a:pPr>
            <a:r>
              <a:rPr lang="en-US" sz="2400" dirty="0"/>
              <a:t>The proposed long certificate will expand on the current 29-hour Short-Term Certificate in Logistics and Supply Chain Technology at ING. The purpose of the long certificate is to provide students with additional learning opportunities, which will prepare them to acquire industry recognized Manufacturing Skills Standards Council (MSSC) credentials and enhance their opportunities to obtain employment in field.  </a:t>
            </a:r>
          </a:p>
          <a:p>
            <a:r>
              <a:rPr lang="en-US" sz="2400" dirty="0"/>
              <a:t> </a:t>
            </a:r>
          </a:p>
          <a:p>
            <a:pPr marL="285750" indent="-285750">
              <a:buFont typeface="Arial" panose="020B0604020202020204" pitchFamily="34" charset="0"/>
              <a:buChar char="•"/>
            </a:pPr>
            <a:r>
              <a:rPr lang="en-US" sz="2400" dirty="0"/>
              <a:t>ING is the sole mandated provider of career technical education to incarcerated individuals under the control of the Alabama Department of Corrections at facilities across the state. ING offers programs and services at the following correctional facilities: Frank Lee (ING main campus), Draper, Stanton, Tutwiler, Elmore, </a:t>
            </a:r>
            <a:r>
              <a:rPr lang="en-US" sz="2400" dirty="0" err="1"/>
              <a:t>Kilby</a:t>
            </a:r>
            <a:r>
              <a:rPr lang="en-US" sz="2400" dirty="0"/>
              <a:t>, Red Eagle, Donaldson, and Columbiana. </a:t>
            </a:r>
          </a:p>
          <a:p>
            <a:r>
              <a:rPr lang="en-US" dirty="0"/>
              <a:t> </a:t>
            </a:r>
          </a:p>
          <a:p>
            <a:r>
              <a:rPr lang="en-US" dirty="0"/>
              <a:t> </a:t>
            </a:r>
          </a:p>
          <a:p>
            <a:r>
              <a:rPr lang="en-US" sz="1600" dirty="0"/>
              <a:t> </a:t>
            </a:r>
          </a:p>
          <a:p>
            <a:pPr marL="342900" indent="-342900">
              <a:buFont typeface="Arial" panose="020B0604020202020204" pitchFamily="34" charset="0"/>
              <a:buChar char="•"/>
              <a:defRPr/>
            </a:pPr>
            <a:endParaRPr lang="en-US" sz="2400" dirty="0">
              <a:solidFill>
                <a:prstClr val="black"/>
              </a:solidFill>
              <a:latin typeface="Calibri"/>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6766" y="171450"/>
            <a:ext cx="2035234" cy="1485901"/>
          </a:xfrm>
        </p:spPr>
      </p:pic>
      <p:pic>
        <p:nvPicPr>
          <p:cNvPr id="6" name="Picture 5" descr="GLADYSGG0324 - SUPLAY &lt;strong&gt;CHAIN&lt;/strong&gt; MANAGE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3773518"/>
            <a:ext cx="2171700" cy="1692161"/>
          </a:xfrm>
          <a:prstGeom prst="rect">
            <a:avLst/>
          </a:prstGeom>
        </p:spPr>
      </p:pic>
    </p:spTree>
    <p:extLst>
      <p:ext uri="{BB962C8B-B14F-4D97-AF65-F5344CB8AC3E}">
        <p14:creationId xmlns:p14="http://schemas.microsoft.com/office/powerpoint/2010/main" val="3587782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450" y="561017"/>
            <a:ext cx="8858250" cy="1096334"/>
          </a:xfrm>
        </p:spPr>
        <p:txBody>
          <a:bodyPr>
            <a:normAutofit/>
          </a:bodyPr>
          <a:lstStyle/>
          <a:p>
            <a:pPr algn="l"/>
            <a:r>
              <a:rPr lang="en-US" sz="3600" b="1" dirty="0">
                <a:solidFill>
                  <a:srgbClr val="FF0000"/>
                </a:solidFill>
              </a:rPr>
              <a:t>Southern Union State Community College </a:t>
            </a:r>
          </a:p>
        </p:txBody>
      </p:sp>
      <p:sp>
        <p:nvSpPr>
          <p:cNvPr id="4" name="Slide Number Placeholder 3"/>
          <p:cNvSpPr>
            <a:spLocks noGrp="1"/>
          </p:cNvSpPr>
          <p:nvPr>
            <p:ph type="sldNum" sz="quarter" idx="12"/>
          </p:nvPr>
        </p:nvSpPr>
        <p:spPr/>
        <p:txBody>
          <a:bodyPr/>
          <a:lstStyle/>
          <a:p>
            <a:pPr>
              <a:defRPr/>
            </a:pPr>
            <a:r>
              <a:rPr lang="en-US" dirty="0">
                <a:solidFill>
                  <a:prstClr val="black">
                    <a:tint val="75000"/>
                  </a:prstClr>
                </a:solidFill>
                <a:latin typeface="Calibri"/>
              </a:rPr>
              <a:t>4</a:t>
            </a:r>
          </a:p>
        </p:txBody>
      </p:sp>
      <p:sp>
        <p:nvSpPr>
          <p:cNvPr id="10" name="TextBox 9"/>
          <p:cNvSpPr txBox="1"/>
          <p:nvPr/>
        </p:nvSpPr>
        <p:spPr>
          <a:xfrm>
            <a:off x="148281" y="873578"/>
            <a:ext cx="10651524" cy="6740307"/>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a:defRPr/>
            </a:pPr>
            <a:r>
              <a:rPr lang="en-US" sz="2400" dirty="0">
                <a:solidFill>
                  <a:srgbClr val="0070C0"/>
                </a:solidFill>
                <a:latin typeface="Calibri"/>
              </a:rPr>
              <a:t>1.  Associate in Applied Science in Physical Therapy </a:t>
            </a:r>
            <a:r>
              <a:rPr lang="en-US" sz="2400" dirty="0">
                <a:solidFill>
                  <a:srgbClr val="0070C0"/>
                </a:solidFill>
              </a:rPr>
              <a:t>Assistant                   (CIP 51.0806)</a:t>
            </a:r>
          </a:p>
          <a:p>
            <a:pPr>
              <a:defRPr/>
            </a:pPr>
            <a:endParaRPr lang="en-US" sz="2400" dirty="0">
              <a:solidFill>
                <a:srgbClr val="0070C0"/>
              </a:solidFill>
            </a:endParaRPr>
          </a:p>
          <a:p>
            <a:pPr marL="285750" indent="-285750">
              <a:buFont typeface="Arial" panose="020B0604020202020204" pitchFamily="34" charset="0"/>
              <a:buChar char="•"/>
              <a:defRPr/>
            </a:pPr>
            <a:r>
              <a:rPr lang="en-US" sz="2400" dirty="0"/>
              <a:t>Students who successfully complete the program will be eligible to take the National Physical Therapy Examination (NPTE). SOU will seek accreditation of the program through the Commission on Accreditation of Physical Therapy education (CAPTE) of the Physical Therapy Association (APTA).</a:t>
            </a:r>
          </a:p>
          <a:p>
            <a:r>
              <a:rPr lang="en-US" sz="2400" dirty="0"/>
              <a:t> </a:t>
            </a:r>
          </a:p>
          <a:p>
            <a:pPr marL="285750" indent="-285750">
              <a:buFont typeface="Arial" panose="020B0604020202020204" pitchFamily="34" charset="0"/>
              <a:buChar char="•"/>
            </a:pPr>
            <a:r>
              <a:rPr lang="en-US" sz="2400" dirty="0"/>
              <a:t>According to the U.S. Department of Labor, employment of PTA’s is expected to grow 41 percent from 2014 to 2024, much faster than the average for all occupations. Demand for Physical Therapy services is expected to increase in response to the health needs of an aging population, particularly the large baby-boom generation.  </a:t>
            </a:r>
          </a:p>
          <a:p>
            <a:r>
              <a:rPr lang="en-US" sz="2400" dirty="0"/>
              <a:t> </a:t>
            </a:r>
          </a:p>
          <a:p>
            <a:pPr marL="285750" indent="-285750">
              <a:buFont typeface="Arial" panose="020B0604020202020204" pitchFamily="34" charset="0"/>
              <a:buChar char="•"/>
            </a:pPr>
            <a:r>
              <a:rPr lang="en-US" sz="2400" dirty="0"/>
              <a:t>SOU received letters of support from the following healthcare facilities: </a:t>
            </a:r>
            <a:r>
              <a:rPr lang="en-US" sz="2400" dirty="0" err="1"/>
              <a:t>Alacare</a:t>
            </a:r>
            <a:r>
              <a:rPr lang="en-US" sz="2400" dirty="0"/>
              <a:t> Home Health and Hospice, East Alabama Medical Center, and Total Rehab in support of the proposed Physical Therapy Assistant program.  </a:t>
            </a:r>
          </a:p>
          <a:p>
            <a:pPr marL="342900" indent="-342900">
              <a:buFont typeface="Arial" panose="020B0604020202020204" pitchFamily="34" charset="0"/>
              <a:buChar char="•"/>
              <a:defRPr/>
            </a:pPr>
            <a:endParaRPr lang="en-US" sz="2400" dirty="0">
              <a:solidFill>
                <a:prstClr val="black"/>
              </a:solidFill>
              <a:latin typeface="Calibri"/>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96050" y="85534"/>
            <a:ext cx="3771900" cy="788044"/>
          </a:xfrm>
        </p:spPr>
      </p:pic>
      <p:pic>
        <p:nvPicPr>
          <p:cNvPr id="7" name="Picture 6" descr="HSTE Project - Rehabilitation Nurs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3701" y="4857692"/>
            <a:ext cx="1638300" cy="1179812"/>
          </a:xfrm>
          <a:prstGeom prst="rect">
            <a:avLst/>
          </a:prstGeom>
        </p:spPr>
      </p:pic>
    </p:spTree>
    <p:extLst>
      <p:ext uri="{BB962C8B-B14F-4D97-AF65-F5344CB8AC3E}">
        <p14:creationId xmlns:p14="http://schemas.microsoft.com/office/powerpoint/2010/main" val="566293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384" y="549281"/>
            <a:ext cx="8858250" cy="1096334"/>
          </a:xfrm>
        </p:spPr>
        <p:txBody>
          <a:bodyPr>
            <a:normAutofit/>
          </a:bodyPr>
          <a:lstStyle/>
          <a:p>
            <a:pPr algn="l"/>
            <a:r>
              <a:rPr lang="en-US" sz="3600" b="1" dirty="0" err="1">
                <a:solidFill>
                  <a:srgbClr val="FF0000"/>
                </a:solidFill>
              </a:rPr>
              <a:t>Trenholm</a:t>
            </a:r>
            <a:r>
              <a:rPr lang="en-US" sz="3600" b="1" dirty="0">
                <a:solidFill>
                  <a:srgbClr val="FF0000"/>
                </a:solidFill>
              </a:rPr>
              <a:t> State Community College </a:t>
            </a:r>
          </a:p>
        </p:txBody>
      </p:sp>
      <p:sp>
        <p:nvSpPr>
          <p:cNvPr id="4" name="Slide Number Placeholder 3"/>
          <p:cNvSpPr>
            <a:spLocks noGrp="1"/>
          </p:cNvSpPr>
          <p:nvPr>
            <p:ph type="sldNum" sz="quarter" idx="12"/>
          </p:nvPr>
        </p:nvSpPr>
        <p:spPr/>
        <p:txBody>
          <a:bodyPr/>
          <a:lstStyle/>
          <a:p>
            <a:pPr>
              <a:defRPr/>
            </a:pPr>
            <a:r>
              <a:rPr lang="en-US" dirty="0">
                <a:solidFill>
                  <a:prstClr val="black">
                    <a:tint val="75000"/>
                  </a:prstClr>
                </a:solidFill>
                <a:latin typeface="Calibri"/>
              </a:rPr>
              <a:t>4</a:t>
            </a:r>
          </a:p>
        </p:txBody>
      </p:sp>
      <p:sp>
        <p:nvSpPr>
          <p:cNvPr id="10" name="TextBox 9"/>
          <p:cNvSpPr txBox="1"/>
          <p:nvPr/>
        </p:nvSpPr>
        <p:spPr>
          <a:xfrm>
            <a:off x="671384" y="1277972"/>
            <a:ext cx="9144000" cy="5262979"/>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a:defRPr/>
            </a:pPr>
            <a:r>
              <a:rPr lang="en-US" sz="2400" dirty="0">
                <a:solidFill>
                  <a:srgbClr val="0070C0"/>
                </a:solidFill>
                <a:latin typeface="Calibri"/>
              </a:rPr>
              <a:t>1</a:t>
            </a:r>
            <a:r>
              <a:rPr lang="en-US" sz="2400" dirty="0">
                <a:solidFill>
                  <a:srgbClr val="0070C0"/>
                </a:solidFill>
              </a:rPr>
              <a:t>.  Associate in Applied Science in Nursing-ADN (CIP 51.3801)</a:t>
            </a:r>
          </a:p>
          <a:p>
            <a:pPr>
              <a:defRPr/>
            </a:pPr>
            <a:endParaRPr lang="en-US" sz="2400" dirty="0">
              <a:solidFill>
                <a:srgbClr val="0070C0"/>
              </a:solidFill>
            </a:endParaRPr>
          </a:p>
          <a:p>
            <a:pPr marL="285750" indent="-285750">
              <a:buFont typeface="Arial" panose="020B0604020202020204" pitchFamily="34" charset="0"/>
              <a:buChar char="•"/>
            </a:pPr>
            <a:r>
              <a:rPr lang="en-US" sz="2400" dirty="0"/>
              <a:t>Courses completed at TRE will transfer to public four-year colleges and universities within Alabama via the Statewide Transfer Articulation and Reporting System (STARS) network. </a:t>
            </a:r>
          </a:p>
          <a:p>
            <a:r>
              <a:rPr lang="en-US" sz="2400" dirty="0"/>
              <a:t> </a:t>
            </a:r>
          </a:p>
          <a:p>
            <a:pPr marL="285750" indent="-285750">
              <a:buFont typeface="Arial" panose="020B0604020202020204" pitchFamily="34" charset="0"/>
              <a:buChar char="•"/>
            </a:pPr>
            <a:r>
              <a:rPr lang="en-US" sz="2400" dirty="0"/>
              <a:t>According to the Alabama Department of Industrial Relations Department of Labor, growth projections for the State of Alabama for Registered Nurses indicates an increase from 46,000 in 2014 to 53,000 in 2014. Over this ten-year period, this represents an average of 665 new job openings annually.  </a:t>
            </a:r>
          </a:p>
          <a:p>
            <a:r>
              <a:rPr lang="en-US" sz="2400" dirty="0"/>
              <a:t> </a:t>
            </a:r>
          </a:p>
          <a:p>
            <a:pPr marL="342900" indent="-342900">
              <a:buFont typeface="Arial" panose="020B0604020202020204" pitchFamily="34" charset="0"/>
              <a:buChar char="•"/>
              <a:defRPr/>
            </a:pPr>
            <a:endParaRPr lang="en-US" sz="2400" dirty="0">
              <a:solidFill>
                <a:prstClr val="black"/>
              </a:solidFill>
              <a:latin typeface="Calibri"/>
            </a:endParaRPr>
          </a:p>
        </p:txBody>
      </p:sp>
      <p:pic>
        <p:nvPicPr>
          <p:cNvPr id="3" name="Picture 2" descr="Sepsis, Infection Prevention and Episode 246 - The &lt;strong&gt;Nursing&lt;/strong&gt; ..."/>
          <p:cNvPicPr>
            <a:picLocks noChangeAspect="1"/>
          </p:cNvPicPr>
          <p:nvPr/>
        </p:nvPicPr>
        <p:blipFill rotWithShape="1">
          <a:blip r:embed="rId2" cstate="print">
            <a:extLst>
              <a:ext uri="{28A0092B-C50C-407E-A947-70E740481C1C}">
                <a14:useLocalDpi xmlns:a14="http://schemas.microsoft.com/office/drawing/2010/main" val="0"/>
              </a:ext>
            </a:extLst>
          </a:blip>
          <a:srcRect l="34073"/>
          <a:stretch/>
        </p:blipFill>
        <p:spPr>
          <a:xfrm>
            <a:off x="10134715" y="4066231"/>
            <a:ext cx="1950191" cy="2113945"/>
          </a:xfrm>
          <a:prstGeom prst="rect">
            <a:avLst/>
          </a:prstGeom>
        </p:spPr>
      </p:pic>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124701" y="71324"/>
            <a:ext cx="3233855" cy="716955"/>
          </a:xfrm>
        </p:spPr>
      </p:pic>
    </p:spTree>
    <p:extLst>
      <p:ext uri="{BB962C8B-B14F-4D97-AF65-F5344CB8AC3E}">
        <p14:creationId xmlns:p14="http://schemas.microsoft.com/office/powerpoint/2010/main" val="3180103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98600" y="1783419"/>
            <a:ext cx="9144000" cy="1143000"/>
          </a:xfrm>
          <a:prstGeom prst="rect">
            <a:avLst/>
          </a:prstGeom>
        </p:spPr>
        <p:txBody>
          <a:bodyPr vert="horz" anchor="b">
            <a:normAutofit fontScale="45000" lnSpcReduction="20000"/>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algn="ctr"/>
            <a:r>
              <a:rPr kumimoji="0" lang="en-US" sz="4400" b="0" i="0" u="none" strike="noStrike" kern="1200" cap="all" spc="0" normalizeH="0" baseline="0" noProof="0" dirty="0" smtClean="0">
                <a:ln>
                  <a:noFill/>
                </a:ln>
                <a:solidFill>
                  <a:srgbClr val="4F271C"/>
                </a:solidFill>
                <a:effectLst/>
                <a:uLnTx/>
                <a:uFillTx/>
                <a:latin typeface="Tw Cen MT"/>
                <a:ea typeface="+mj-ea"/>
                <a:cs typeface="+mj-cs"/>
              </a:rPr>
              <a:t/>
            </a:r>
            <a:br>
              <a:rPr kumimoji="0" lang="en-US" sz="4400" b="0" i="0" u="none" strike="noStrike" kern="1200" cap="all" spc="0" normalizeH="0" baseline="0" noProof="0" dirty="0" smtClean="0">
                <a:ln>
                  <a:noFill/>
                </a:ln>
                <a:solidFill>
                  <a:srgbClr val="4F271C"/>
                </a:solidFill>
                <a:effectLst/>
                <a:uLnTx/>
                <a:uFillTx/>
                <a:latin typeface="Tw Cen MT"/>
                <a:ea typeface="+mj-ea"/>
                <a:cs typeface="+mj-cs"/>
              </a:rPr>
            </a:br>
            <a:r>
              <a:rPr lang="en-US" sz="5400" b="1" dirty="0">
                <a:solidFill>
                  <a:srgbClr val="0070C0"/>
                </a:solidFill>
                <a:latin typeface="Century" panose="02040604050505020304" pitchFamily="18" charset="0"/>
              </a:rPr>
              <a:t>H. Extensions/Alterations of Existing Programs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900" b="1" i="0" u="none" strike="noStrike" kern="1200" cap="all" spc="0" normalizeH="0" baseline="0" noProof="0" dirty="0" smtClean="0">
                <a:ln>
                  <a:noFill/>
                </a:ln>
                <a:solidFill>
                  <a:srgbClr val="4F271C"/>
                </a:solidFill>
                <a:effectLst/>
                <a:uLnTx/>
                <a:uFillTx/>
                <a:latin typeface="Tw Cen MT"/>
                <a:ea typeface="+mj-ea"/>
                <a:cs typeface="+mj-cs"/>
              </a:rPr>
              <a:t/>
            </a:r>
            <a:br>
              <a:rPr kumimoji="0" lang="en-US" sz="4900" b="1" i="0" u="none" strike="noStrike" kern="1200" cap="all" spc="0" normalizeH="0" baseline="0" noProof="0" dirty="0" smtClean="0">
                <a:ln>
                  <a:noFill/>
                </a:ln>
                <a:solidFill>
                  <a:srgbClr val="4F271C"/>
                </a:solidFill>
                <a:effectLst/>
                <a:uLnTx/>
                <a:uFillTx/>
                <a:latin typeface="Tw Cen MT"/>
                <a:ea typeface="+mj-ea"/>
                <a:cs typeface="+mj-cs"/>
              </a:rPr>
            </a:br>
            <a:r>
              <a:rPr kumimoji="0" lang="en-US" sz="3600" b="1" i="0" u="none" strike="noStrike" kern="1200" cap="all" spc="0" normalizeH="0" baseline="0" noProof="0" dirty="0" smtClean="0">
                <a:ln>
                  <a:noFill/>
                </a:ln>
                <a:solidFill>
                  <a:srgbClr val="00B0F0"/>
                </a:solidFill>
                <a:effectLst/>
                <a:uLnTx/>
                <a:uFillTx/>
                <a:latin typeface="Tw Cen MT"/>
                <a:ea typeface="+mj-ea"/>
                <a:cs typeface="+mj-cs"/>
              </a:rPr>
              <a:t> </a:t>
            </a:r>
            <a:endParaRPr kumimoji="0" lang="en-US" sz="3600" b="0" i="0" u="none" strike="noStrike" kern="1200" cap="all" spc="0" normalizeH="0" baseline="0" noProof="0" dirty="0">
              <a:ln>
                <a:noFill/>
              </a:ln>
              <a:solidFill>
                <a:srgbClr val="4F271C"/>
              </a:solidFill>
              <a:effectLst/>
              <a:uLnTx/>
              <a:uFillTx/>
              <a:latin typeface="Tw Cen MT"/>
              <a:ea typeface="+mj-ea"/>
              <a:cs typeface="+mj-cs"/>
            </a:endParaRPr>
          </a:p>
        </p:txBody>
      </p:sp>
    </p:spTree>
    <p:extLst>
      <p:ext uri="{BB962C8B-B14F-4D97-AF65-F5344CB8AC3E}">
        <p14:creationId xmlns:p14="http://schemas.microsoft.com/office/powerpoint/2010/main" val="1568007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3819" y="387927"/>
            <a:ext cx="6470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70C0"/>
                </a:solidFill>
                <a:effectLst/>
                <a:uLnTx/>
                <a:uFillTx/>
                <a:latin typeface="Calibri" panose="020F0502020204030204"/>
                <a:ea typeface="+mn-ea"/>
                <a:cs typeface="+mn-cs"/>
              </a:rPr>
              <a:t>OER Workshops</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TextBox 2"/>
          <p:cNvSpPr txBox="1"/>
          <p:nvPr/>
        </p:nvSpPr>
        <p:spPr>
          <a:xfrm>
            <a:off x="651163" y="1034258"/>
            <a:ext cx="10612582" cy="3108543"/>
          </a:xfrm>
          <a:prstGeom prst="rect">
            <a:avLst/>
          </a:prstGeom>
          <a:noFill/>
        </p:spPr>
        <p:txBody>
          <a:bodyPr wrap="square" rtlCol="0">
            <a:spAutoFit/>
          </a:bodyPr>
          <a:lstStyle/>
          <a:p>
            <a:pPr marL="285750" lvl="0" indent="-285750">
              <a:buFont typeface="Arial" panose="020B0604020202020204" pitchFamily="34" charset="0"/>
              <a:buChar char="•"/>
              <a:defRPr/>
            </a:pPr>
            <a:r>
              <a:rPr lang="en-US" sz="2800" dirty="0" smtClean="0">
                <a:solidFill>
                  <a:srgbClr val="7030A0"/>
                </a:solidFill>
              </a:rPr>
              <a:t>ACHE </a:t>
            </a:r>
            <a:r>
              <a:rPr lang="en-US" sz="2800" dirty="0">
                <a:solidFill>
                  <a:srgbClr val="7030A0"/>
                </a:solidFill>
              </a:rPr>
              <a:t>Staff will coordinate 3 OER workshops in different parts of the  state in 2018. ACHE staff </a:t>
            </a:r>
            <a:r>
              <a:rPr lang="en-US" sz="2800" dirty="0" smtClean="0">
                <a:solidFill>
                  <a:srgbClr val="7030A0"/>
                </a:solidFill>
              </a:rPr>
              <a:t>will also be </a:t>
            </a:r>
            <a:r>
              <a:rPr lang="en-US" sz="2800" dirty="0">
                <a:solidFill>
                  <a:srgbClr val="7030A0"/>
                </a:solidFill>
              </a:rPr>
              <a:t>available to </a:t>
            </a:r>
            <a:r>
              <a:rPr lang="en-US" sz="2800" dirty="0" smtClean="0">
                <a:solidFill>
                  <a:srgbClr val="7030A0"/>
                </a:solidFill>
              </a:rPr>
              <a:t>speak at campuses.</a:t>
            </a:r>
            <a:endParaRPr lang="en-US" sz="2800" dirty="0">
              <a:solidFill>
                <a:srgbClr val="7030A0"/>
              </a:solidFill>
            </a:endParaRPr>
          </a:p>
          <a:p>
            <a:pPr marL="285750" lvl="0" indent="-285750">
              <a:buFont typeface="Arial" panose="020B0604020202020204" pitchFamily="34" charset="0"/>
              <a:buChar char="•"/>
              <a:defRPr/>
            </a:pPr>
            <a:endParaRPr lang="en-US" sz="2800" dirty="0" smtClean="0">
              <a:solidFill>
                <a:prstClr val="black"/>
              </a:solidFill>
            </a:endParaRPr>
          </a:p>
          <a:p>
            <a:pPr marL="285750" lvl="0" indent="-285750">
              <a:buFont typeface="Arial" panose="020B0604020202020204" pitchFamily="34" charset="0"/>
              <a:buChar char="•"/>
              <a:defRPr/>
            </a:pPr>
            <a:r>
              <a:rPr lang="en-US" sz="2800" dirty="0" smtClean="0">
                <a:solidFill>
                  <a:prstClr val="black"/>
                </a:solidFill>
              </a:rPr>
              <a:t>OER </a:t>
            </a:r>
            <a:r>
              <a:rPr lang="en-US" sz="2800" dirty="0">
                <a:solidFill>
                  <a:prstClr val="black"/>
                </a:solidFill>
              </a:rPr>
              <a:t>implementation will be encouraged, but not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751" y="3047698"/>
            <a:ext cx="6298361" cy="3482868"/>
          </a:xfrm>
          <a:prstGeom prst="rect">
            <a:avLst/>
          </a:prstGeom>
        </p:spPr>
      </p:pic>
    </p:spTree>
    <p:extLst>
      <p:ext uri="{BB962C8B-B14F-4D97-AF65-F5344CB8AC3E}">
        <p14:creationId xmlns:p14="http://schemas.microsoft.com/office/powerpoint/2010/main" val="31738678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
            <a:ext cx="8115300" cy="685800"/>
          </a:xfrm>
        </p:spPr>
        <p:txBody>
          <a:bodyPr>
            <a:normAutofit/>
          </a:bodyPr>
          <a:lstStyle/>
          <a:p>
            <a:r>
              <a:rPr lang="en-US" sz="2400" b="1" dirty="0">
                <a:solidFill>
                  <a:srgbClr val="FF0000"/>
                </a:solidFill>
                <a:latin typeface="+mn-lt"/>
              </a:rPr>
              <a:t>Proposed Extensions and Alterations to Existing Programs</a:t>
            </a:r>
          </a:p>
        </p:txBody>
      </p:sp>
      <p:sp>
        <p:nvSpPr>
          <p:cNvPr id="3" name="Content Placeholder 2"/>
          <p:cNvSpPr>
            <a:spLocks noGrp="1"/>
          </p:cNvSpPr>
          <p:nvPr>
            <p:ph idx="1"/>
          </p:nvPr>
        </p:nvSpPr>
        <p:spPr>
          <a:xfrm>
            <a:off x="1809750" y="628650"/>
            <a:ext cx="8801100" cy="6000750"/>
          </a:xfrm>
        </p:spPr>
        <p:txBody>
          <a:bodyPr>
            <a:noAutofit/>
          </a:bodyPr>
          <a:lstStyle/>
          <a:p>
            <a:pPr marL="0" indent="0">
              <a:buNone/>
            </a:pPr>
            <a:r>
              <a:rPr lang="en-US" sz="1400" b="1" dirty="0"/>
              <a:t>1. </a:t>
            </a:r>
            <a:r>
              <a:rPr lang="en-US" sz="1500" b="1" dirty="0"/>
              <a:t>Alabama A&amp;M University, Addition of a Concentration in General Music to the Existing BM in Music (CIP 50.0901) </a:t>
            </a:r>
          </a:p>
          <a:p>
            <a:pPr marL="0" indent="0">
              <a:buNone/>
            </a:pPr>
            <a:r>
              <a:rPr lang="en-US" sz="1500" dirty="0"/>
              <a:t>The program with the concentration will require a total of 120 semester hours.  The concentration will consist of 21 semester hours.  Budgetary Impact: None. [Item prepared by M. Pearson] </a:t>
            </a:r>
          </a:p>
          <a:p>
            <a:pPr marL="0" indent="0">
              <a:buNone/>
            </a:pPr>
            <a:r>
              <a:rPr lang="en-US" sz="1500" b="1" dirty="0"/>
              <a:t>2. University of Alabama at Birmingham, Addition of a Concentration in Cybersecurity Management to the Existing BS in Management Information Systems (CIP 52.1201)</a:t>
            </a:r>
            <a:endParaRPr lang="en-US" sz="1500" dirty="0"/>
          </a:p>
          <a:p>
            <a:pPr marL="0" indent="0">
              <a:buNone/>
            </a:pPr>
            <a:r>
              <a:rPr lang="en-US" sz="1500" dirty="0"/>
              <a:t>The program with the proposed concentration will require a total of 120 semester hours. The proposed concentration will consist of 12 semester hours each.  Budgetary Impact:  None. [Item prepared by M. Pearson]</a:t>
            </a:r>
            <a:endParaRPr lang="en-US" sz="1500" u="sng" dirty="0"/>
          </a:p>
          <a:p>
            <a:pPr marL="0" indent="0">
              <a:buNone/>
            </a:pPr>
            <a:r>
              <a:rPr lang="en-US" sz="1500" b="1" dirty="0"/>
              <a:t>3. University of Alabama at Birmingham, Addition of a Concentration in Exercise Bioenergetics to the Existing </a:t>
            </a:r>
            <a:r>
              <a:rPr lang="en-US" sz="1500" b="1" dirty="0" err="1"/>
              <a:t>BSEd</a:t>
            </a:r>
            <a:r>
              <a:rPr lang="en-US" sz="1500" b="1" dirty="0"/>
              <a:t> in Kinesiology (CIP 13.1314)</a:t>
            </a:r>
            <a:endParaRPr lang="en-US" sz="1500" dirty="0"/>
          </a:p>
          <a:p>
            <a:pPr marL="0" indent="0">
              <a:buNone/>
            </a:pPr>
            <a:r>
              <a:rPr lang="en-US" sz="1500" dirty="0"/>
              <a:t>The program with the proposed concentration will require a total of 121 semester hours. The proposed concentration will consist of 23 semester hours.  Budgetary Impact:  None.   [Item prepared by M. Pearson]</a:t>
            </a:r>
            <a:endParaRPr lang="en-US" sz="1500" u="sng" dirty="0"/>
          </a:p>
          <a:p>
            <a:pPr marL="0" indent="0">
              <a:buNone/>
            </a:pPr>
            <a:r>
              <a:rPr lang="en-US" sz="1500" b="1" dirty="0"/>
              <a:t>4. University of Alabama at Birmingham, Addition of an Option in Environmental and Occupational Health to the Existing MPH in Public Health (CIP 51.2201)</a:t>
            </a:r>
            <a:endParaRPr lang="en-US" sz="1500" dirty="0"/>
          </a:p>
          <a:p>
            <a:pPr marL="0" indent="0">
              <a:buNone/>
            </a:pPr>
            <a:r>
              <a:rPr lang="en-US" sz="1500" dirty="0"/>
              <a:t>The program with the option will require a total of 43 semester hours. The proposed option will consist of 23 semester hours.  Budgetary Impact:  None. [Item prepared by M. Pearson]</a:t>
            </a:r>
            <a:endParaRPr lang="en-US" sz="1500" u="sng" dirty="0"/>
          </a:p>
          <a:p>
            <a:pPr marL="0" indent="0">
              <a:buNone/>
            </a:pPr>
            <a:r>
              <a:rPr lang="en-US" sz="1500" b="1" dirty="0"/>
              <a:t>5.  University of North Alabama, Addition of an Option in Chemical Engineering Technology to the Existing BS in Engineering Technology (CIP 15.0000)</a:t>
            </a:r>
          </a:p>
          <a:p>
            <a:pPr marL="0" indent="0">
              <a:buNone/>
            </a:pPr>
            <a:r>
              <a:rPr lang="en-US" sz="1500" dirty="0"/>
              <a:t>The program with the concentration will require a total of 120 semester hours. The concentration entails 36 semester hours.  Budgetary Impact: None.  [Item prepared by M. Pearson]</a:t>
            </a:r>
          </a:p>
          <a:p>
            <a:pPr marL="0" indent="0">
              <a:buNone/>
            </a:pPr>
            <a:r>
              <a:rPr lang="en-US" sz="1500" b="1" dirty="0"/>
              <a:t>6.  Troy University, Addition of a Nursing Leadership Track to the Existing DNP in Nursing  (CIP 51.3802)</a:t>
            </a:r>
            <a:endParaRPr lang="en-US" sz="1500" dirty="0"/>
          </a:p>
          <a:p>
            <a:pPr marL="0" indent="0">
              <a:buNone/>
            </a:pPr>
            <a:r>
              <a:rPr lang="en-US" sz="1500" dirty="0"/>
              <a:t>The program with the track will require a total of 65-69 semester hours.  The track will consist of 15 semester hours.  Budgetary Impact: None. [Item prepared by M. Pearson] </a:t>
            </a:r>
          </a:p>
          <a:p>
            <a:pPr lvl="0"/>
            <a:endParaRPr lang="en-US" sz="1400" dirty="0"/>
          </a:p>
          <a:p>
            <a:pPr marL="0" indent="0">
              <a:buNone/>
            </a:pPr>
            <a:endParaRPr lang="en-US" sz="1200" b="1" u="sng" dirty="0"/>
          </a:p>
          <a:p>
            <a:pPr marL="0" indent="0">
              <a:buNone/>
            </a:pPr>
            <a:r>
              <a:rPr lang="en-US" sz="1200" dirty="0"/>
              <a:t> </a:t>
            </a:r>
          </a:p>
          <a:p>
            <a:pPr marL="0" indent="0">
              <a:buNone/>
            </a:pPr>
            <a:r>
              <a:rPr lang="en-US" sz="1200" dirty="0"/>
              <a:t> </a:t>
            </a:r>
            <a:endParaRPr lang="en-US" sz="1000" dirty="0"/>
          </a:p>
        </p:txBody>
      </p:sp>
      <p:sp>
        <p:nvSpPr>
          <p:cNvPr id="4" name="Slide Number Placeholder 3"/>
          <p:cNvSpPr>
            <a:spLocks noGrp="1"/>
          </p:cNvSpPr>
          <p:nvPr>
            <p:ph type="sldNum" sz="quarter" idx="12"/>
          </p:nvPr>
        </p:nvSpPr>
        <p:spPr/>
        <p:txBody>
          <a:bodyPr/>
          <a:lstStyle/>
          <a:p>
            <a:fld id="{15C3AF50-45D8-4144-B114-A385979F8C17}" type="slidenum">
              <a:rPr lang="en-US" smtClean="0"/>
              <a:t>130</a:t>
            </a:fld>
            <a:endParaRPr lang="en-US" dirty="0"/>
          </a:p>
        </p:txBody>
      </p:sp>
    </p:spTree>
    <p:extLst>
      <p:ext uri="{BB962C8B-B14F-4D97-AF65-F5344CB8AC3E}">
        <p14:creationId xmlns:p14="http://schemas.microsoft.com/office/powerpoint/2010/main" val="547084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a:solidFill>
                  <a:prstClr val="black">
                    <a:tint val="75000"/>
                  </a:prstClr>
                </a:solidFill>
                <a:latin typeface="Calibri"/>
              </a:rPr>
              <a:pPr/>
              <a:t>131</a:t>
            </a:fld>
            <a:endParaRPr lang="en-US" dirty="0">
              <a:solidFill>
                <a:prstClr val="black">
                  <a:tint val="75000"/>
                </a:prstClr>
              </a:solidFill>
              <a:latin typeface="Calibri"/>
            </a:endParaRPr>
          </a:p>
        </p:txBody>
      </p:sp>
      <p:sp>
        <p:nvSpPr>
          <p:cNvPr id="544772" name="Rectangle 4"/>
          <p:cNvSpPr>
            <a:spLocks noChangeArrowheads="1"/>
          </p:cNvSpPr>
          <p:nvPr/>
        </p:nvSpPr>
        <p:spPr bwMode="auto">
          <a:xfrm>
            <a:off x="559397" y="1463041"/>
            <a:ext cx="10682343" cy="5034578"/>
          </a:xfrm>
          <a:prstGeom prst="rect">
            <a:avLst/>
          </a:prstGeom>
          <a:noFill/>
          <a:ln w="9525">
            <a:noFill/>
            <a:miter lim="800000"/>
            <a:headEnd/>
            <a:tailEnd/>
          </a:ln>
          <a:effectLst/>
        </p:spPr>
        <p:txBody>
          <a:bodyPr anchor="ctr"/>
          <a:lstStyle/>
          <a:p>
            <a:pPr algn="ct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7" name="Rectangle 2"/>
          <p:cNvSpPr txBox="1">
            <a:spLocks noChangeArrowheads="1"/>
          </p:cNvSpPr>
          <p:nvPr/>
        </p:nvSpPr>
        <p:spPr>
          <a:xfrm>
            <a:off x="1170796" y="463578"/>
            <a:ext cx="9144000" cy="1143000"/>
          </a:xfrm>
          <a:prstGeom prst="rect">
            <a:avLst/>
          </a:prstGeom>
        </p:spPr>
        <p:txBody>
          <a:bodyPr vert="horz" anchor="b">
            <a:normAutofit fontScale="30000" lnSpcReduction="20000"/>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algn="ctr"/>
            <a:r>
              <a:rPr lang="en-US" dirty="0" smtClean="0"/>
              <a:t/>
            </a:r>
            <a:br>
              <a:rPr lang="en-US" dirty="0" smtClean="0"/>
            </a:br>
            <a:r>
              <a:rPr lang="en-US" sz="10700" b="1" dirty="0" smtClean="0"/>
              <a:t>ix.   information</a:t>
            </a:r>
            <a:r>
              <a:rPr lang="en-US" sz="10700" b="1" spc="300" dirty="0" smtClean="0"/>
              <a:t> </a:t>
            </a:r>
            <a:r>
              <a:rPr lang="en-US" sz="10700" b="1" dirty="0" smtClean="0"/>
              <a:t>ITEMS</a:t>
            </a:r>
          </a:p>
          <a:p>
            <a:pPr algn="ctr"/>
            <a:endParaRPr lang="en-US" sz="8900" b="1" dirty="0"/>
          </a:p>
          <a:p>
            <a:pPr algn="ctr"/>
            <a:r>
              <a:rPr lang="en-US" sz="3600" b="1" dirty="0" smtClean="0">
                <a:solidFill>
                  <a:srgbClr val="00B0F0"/>
                </a:solidFill>
              </a:rPr>
              <a:t> </a:t>
            </a:r>
            <a:endParaRPr lang="en-US" sz="3600" dirty="0"/>
          </a:p>
        </p:txBody>
      </p:sp>
      <p:sp>
        <p:nvSpPr>
          <p:cNvPr id="4" name="TextBox 3"/>
          <p:cNvSpPr txBox="1"/>
          <p:nvPr/>
        </p:nvSpPr>
        <p:spPr>
          <a:xfrm>
            <a:off x="-432958" y="1035078"/>
            <a:ext cx="12667052" cy="7663636"/>
          </a:xfrm>
          <a:prstGeom prst="rect">
            <a:avLst/>
          </a:prstGeom>
          <a:noFill/>
        </p:spPr>
        <p:txBody>
          <a:bodyPr wrap="square" rtlCol="0">
            <a:spAutoFit/>
          </a:bodyPr>
          <a:lstStyle/>
          <a:p>
            <a:pPr>
              <a:lnSpc>
                <a:spcPct val="150000"/>
              </a:lnSpc>
            </a:pPr>
            <a:r>
              <a:rPr lang="en-US" sz="2400" dirty="0" smtClean="0"/>
              <a:t>	1.  Implementation </a:t>
            </a:r>
            <a:r>
              <a:rPr lang="en-US" sz="2400" dirty="0"/>
              <a:t>of Approved Programs	</a:t>
            </a:r>
            <a:endParaRPr lang="en-US" sz="2400" dirty="0" smtClean="0"/>
          </a:p>
          <a:p>
            <a:pPr>
              <a:lnSpc>
                <a:spcPct val="150000"/>
              </a:lnSpc>
            </a:pPr>
            <a:r>
              <a:rPr lang="en-US" sz="2400" dirty="0"/>
              <a:t>	</a:t>
            </a:r>
            <a:r>
              <a:rPr lang="en-US" sz="2400" dirty="0" smtClean="0"/>
              <a:t>2.  Summary </a:t>
            </a:r>
            <a:r>
              <a:rPr lang="en-US" sz="2400" dirty="0"/>
              <a:t>of Post Implementation </a:t>
            </a:r>
            <a:r>
              <a:rPr lang="en-US" sz="2400" dirty="0" smtClean="0"/>
              <a:t>Reports</a:t>
            </a:r>
            <a:r>
              <a:rPr lang="en-US" sz="2400" b="1" i="1" dirty="0"/>
              <a:t> </a:t>
            </a:r>
            <a:endParaRPr lang="en-US" sz="2400" dirty="0"/>
          </a:p>
          <a:p>
            <a:pPr marL="1317625" indent="-457200">
              <a:lnSpc>
                <a:spcPct val="150000"/>
              </a:lnSpc>
              <a:buAutoNum type="arabicPeriod" startAt="3"/>
              <a:tabLst>
                <a:tab pos="1204913" algn="l"/>
              </a:tabLst>
            </a:pPr>
            <a:r>
              <a:rPr lang="en-US" sz="2400" dirty="0" smtClean="0"/>
              <a:t>Implementation </a:t>
            </a:r>
            <a:r>
              <a:rPr lang="en-US" sz="2400" dirty="0"/>
              <a:t>of New Short Certificate Programs (Less than 30 Semester </a:t>
            </a:r>
            <a:r>
              <a:rPr lang="en-US" sz="2400" dirty="0" smtClean="0"/>
              <a:t>Hours)</a:t>
            </a:r>
            <a:endParaRPr lang="en-US" sz="2400" dirty="0"/>
          </a:p>
          <a:p>
            <a:pPr marL="1317625" indent="-457200">
              <a:lnSpc>
                <a:spcPct val="150000"/>
              </a:lnSpc>
              <a:buAutoNum type="arabicPeriod" startAt="3"/>
              <a:tabLst>
                <a:tab pos="1204913" algn="l"/>
              </a:tabLst>
            </a:pPr>
            <a:r>
              <a:rPr lang="en-US" sz="2400" dirty="0" smtClean="0"/>
              <a:t>Changes </a:t>
            </a:r>
            <a:r>
              <a:rPr lang="en-US" sz="2400" dirty="0"/>
              <a:t>to the Academic Program Inventory	</a:t>
            </a:r>
          </a:p>
          <a:p>
            <a:pPr marL="860425">
              <a:lnSpc>
                <a:spcPct val="150000"/>
              </a:lnSpc>
              <a:tabLst>
                <a:tab pos="1204913" algn="l"/>
              </a:tabLst>
            </a:pPr>
            <a:r>
              <a:rPr lang="en-US" sz="2400" dirty="0" smtClean="0"/>
              <a:t>5.	Implementation </a:t>
            </a:r>
            <a:r>
              <a:rPr lang="en-US" sz="2400" dirty="0"/>
              <a:t>of Non-Degree Programs at Senior Institutions	</a:t>
            </a:r>
          </a:p>
          <a:p>
            <a:pPr marL="461963">
              <a:lnSpc>
                <a:spcPct val="150000"/>
              </a:lnSpc>
              <a:tabLst>
                <a:tab pos="860425" algn="l"/>
                <a:tab pos="1198563" algn="l"/>
              </a:tabLst>
            </a:pPr>
            <a:r>
              <a:rPr lang="en-US" sz="2400" dirty="0"/>
              <a:t>	</a:t>
            </a:r>
            <a:r>
              <a:rPr lang="en-US" sz="2400" dirty="0" smtClean="0"/>
              <a:t>6.	Implementation </a:t>
            </a:r>
            <a:r>
              <a:rPr lang="en-US" sz="2400" dirty="0"/>
              <a:t>of Distance Education </a:t>
            </a:r>
            <a:r>
              <a:rPr lang="en-US" sz="2400" dirty="0" smtClean="0"/>
              <a:t>Programs</a:t>
            </a:r>
            <a:r>
              <a:rPr lang="en-US" sz="2400" i="1" dirty="0"/>
              <a:t> </a:t>
            </a:r>
            <a:endParaRPr lang="en-US" sz="2400" dirty="0"/>
          </a:p>
          <a:p>
            <a:pPr marL="461963">
              <a:lnSpc>
                <a:spcPct val="150000"/>
              </a:lnSpc>
              <a:tabLst>
                <a:tab pos="860425" algn="l"/>
                <a:tab pos="1198563" algn="l"/>
              </a:tabLst>
            </a:pPr>
            <a:r>
              <a:rPr lang="en-US" sz="2400" dirty="0" smtClean="0"/>
              <a:t>	7</a:t>
            </a:r>
            <a:r>
              <a:rPr lang="en-US" sz="2400" dirty="0"/>
              <a:t>.  </a:t>
            </a:r>
            <a:r>
              <a:rPr lang="en-US" sz="2400" dirty="0" smtClean="0"/>
              <a:t>Change </a:t>
            </a:r>
            <a:r>
              <a:rPr lang="en-US" sz="2400" dirty="0"/>
              <a:t>in the Name and Establishment of Centers and </a:t>
            </a:r>
            <a:r>
              <a:rPr lang="en-US" sz="2400" dirty="0" smtClean="0"/>
              <a:t>Departments</a:t>
            </a:r>
            <a:r>
              <a:rPr lang="en-US" sz="2400" i="1" dirty="0"/>
              <a:t> </a:t>
            </a:r>
            <a:endParaRPr lang="en-US" sz="2400" dirty="0"/>
          </a:p>
          <a:p>
            <a:pPr marL="461963" indent="-461963">
              <a:lnSpc>
                <a:spcPct val="150000"/>
              </a:lnSpc>
              <a:tabLst>
                <a:tab pos="860425" algn="l"/>
                <a:tab pos="1198563" algn="l"/>
              </a:tabLst>
            </a:pPr>
            <a:r>
              <a:rPr lang="en-US" sz="2400" dirty="0"/>
              <a:t>	</a:t>
            </a:r>
            <a:r>
              <a:rPr lang="en-US" sz="2400" dirty="0" smtClean="0"/>
              <a:t>	8</a:t>
            </a:r>
            <a:r>
              <a:rPr lang="en-US" sz="2400" dirty="0"/>
              <a:t>.  </a:t>
            </a:r>
            <a:r>
              <a:rPr lang="en-US" sz="2400" dirty="0" smtClean="0"/>
              <a:t>Annual </a:t>
            </a:r>
            <a:r>
              <a:rPr lang="en-US" sz="2400" dirty="0"/>
              <a:t>Off-Campus Site Follow-Up Report for Academic Year </a:t>
            </a:r>
            <a:r>
              <a:rPr lang="en-US" sz="2400" dirty="0" smtClean="0"/>
              <a:t>2016-17</a:t>
            </a:r>
            <a:r>
              <a:rPr lang="en-US" sz="2400" i="1" dirty="0"/>
              <a:t>	</a:t>
            </a:r>
            <a:endParaRPr lang="en-US" sz="2400" dirty="0"/>
          </a:p>
          <a:p>
            <a:pPr marL="398463">
              <a:lnSpc>
                <a:spcPct val="150000"/>
              </a:lnSpc>
              <a:tabLst>
                <a:tab pos="860425" algn="l"/>
                <a:tab pos="1198563" algn="l"/>
              </a:tabLst>
            </a:pPr>
            <a:r>
              <a:rPr lang="en-US" sz="2400" dirty="0" smtClean="0"/>
              <a:t>	9</a:t>
            </a:r>
            <a:r>
              <a:rPr lang="en-US" sz="2400" dirty="0"/>
              <a:t>.	University of North Alabama, Addition of an Alternative Class A </a:t>
            </a:r>
            <a:r>
              <a:rPr lang="en-US" sz="2400" dirty="0" smtClean="0"/>
              <a:t>Teaching Certificate in</a:t>
            </a:r>
          </a:p>
          <a:p>
            <a:pPr marL="398463">
              <a:lnSpc>
                <a:spcPct val="150000"/>
              </a:lnSpc>
              <a:tabLst>
                <a:tab pos="860425" algn="l"/>
                <a:tab pos="1198563" algn="l"/>
              </a:tabLst>
            </a:pPr>
            <a:r>
              <a:rPr lang="en-US" sz="2400" dirty="0"/>
              <a:t>	</a:t>
            </a:r>
            <a:r>
              <a:rPr lang="en-US" sz="2400" dirty="0" smtClean="0"/>
              <a:t>	Family </a:t>
            </a:r>
            <a:r>
              <a:rPr lang="en-US" sz="2400" dirty="0"/>
              <a:t>and Consumer Sciences to the Existing </a:t>
            </a:r>
            <a:r>
              <a:rPr lang="en-US" sz="2400" dirty="0" err="1"/>
              <a:t>MAEd</a:t>
            </a:r>
            <a:r>
              <a:rPr lang="en-US" sz="2400" dirty="0"/>
              <a:t> in </a:t>
            </a:r>
            <a:r>
              <a:rPr lang="en-US" sz="2400" dirty="0" smtClean="0"/>
              <a:t>Secondary Education </a:t>
            </a:r>
            <a:r>
              <a:rPr lang="en-US" sz="2400" dirty="0"/>
              <a:t>(CIP 13.1205)</a:t>
            </a:r>
          </a:p>
          <a:p>
            <a:pPr>
              <a:lnSpc>
                <a:spcPct val="150000"/>
              </a:lnSpc>
              <a:tabLst>
                <a:tab pos="860425" algn="l"/>
              </a:tabLst>
            </a:pPr>
            <a:endParaRPr lang="en-US" sz="2400" dirty="0"/>
          </a:p>
          <a:p>
            <a:r>
              <a:rPr lang="en-US" sz="2400" dirty="0"/>
              <a:t> </a:t>
            </a:r>
          </a:p>
          <a:p>
            <a:pPr>
              <a:tabLst>
                <a:tab pos="1204913" algn="l"/>
              </a:tabLst>
            </a:pPr>
            <a:endParaRPr lang="en-US" sz="2400" dirty="0"/>
          </a:p>
          <a:p>
            <a:r>
              <a:rPr lang="en-US" sz="2400" dirty="0"/>
              <a:t> </a:t>
            </a:r>
          </a:p>
          <a:p>
            <a:endParaRPr lang="en-US" sz="2400" dirty="0"/>
          </a:p>
        </p:txBody>
      </p:sp>
    </p:spTree>
    <p:extLst>
      <p:ext uri="{BB962C8B-B14F-4D97-AF65-F5344CB8AC3E}">
        <p14:creationId xmlns:p14="http://schemas.microsoft.com/office/powerpoint/2010/main" val="2385545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98600" y="1783419"/>
            <a:ext cx="9144000" cy="1143000"/>
          </a:xfrm>
          <a:prstGeom prst="rect">
            <a:avLst/>
          </a:prstGeom>
        </p:spPr>
        <p:txBody>
          <a:bodyPr vert="horz" anchor="b">
            <a:normAutofit fontScale="67500" lnSpcReduction="20000"/>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all" spc="0" normalizeH="0" baseline="0" noProof="0" dirty="0" smtClean="0">
                <a:ln>
                  <a:noFill/>
                </a:ln>
                <a:solidFill>
                  <a:srgbClr val="4F271C"/>
                </a:solidFill>
                <a:effectLst/>
                <a:uLnTx/>
                <a:uFillTx/>
                <a:latin typeface="Tw Cen MT"/>
                <a:ea typeface="+mj-ea"/>
                <a:cs typeface="+mj-cs"/>
              </a:rPr>
              <a:t/>
            </a:r>
            <a:br>
              <a:rPr kumimoji="0" lang="en-US" sz="4400" b="0" i="0" u="none" strike="noStrike" kern="1200" cap="all" spc="0" normalizeH="0" baseline="0" noProof="0" dirty="0" smtClean="0">
                <a:ln>
                  <a:noFill/>
                </a:ln>
                <a:solidFill>
                  <a:srgbClr val="4F271C"/>
                </a:solidFill>
                <a:effectLst/>
                <a:uLnTx/>
                <a:uFillTx/>
                <a:latin typeface="Tw Cen MT"/>
                <a:ea typeface="+mj-ea"/>
                <a:cs typeface="+mj-cs"/>
              </a:rPr>
            </a:br>
            <a:r>
              <a:rPr kumimoji="0" lang="en-US" sz="4400" b="0" i="0" u="none" strike="noStrike" kern="1200" cap="all" spc="0" normalizeH="0" baseline="0" noProof="0" dirty="0" smtClean="0">
                <a:ln>
                  <a:noFill/>
                </a:ln>
                <a:solidFill>
                  <a:srgbClr val="4F271C"/>
                </a:solidFill>
                <a:effectLst/>
                <a:uLnTx/>
                <a:uFillTx/>
                <a:latin typeface="Tw Cen MT"/>
                <a:ea typeface="+mj-ea"/>
                <a:cs typeface="+mj-cs"/>
              </a:rPr>
              <a:t>X</a:t>
            </a:r>
            <a:r>
              <a:rPr kumimoji="0" lang="en-US" sz="4400" b="1" i="0" u="none" strike="noStrike" kern="1200" cap="all" spc="0" normalizeH="0" baseline="0" noProof="0" dirty="0" smtClean="0">
                <a:ln>
                  <a:noFill/>
                </a:ln>
                <a:solidFill>
                  <a:srgbClr val="4F271C"/>
                </a:solidFill>
                <a:effectLst/>
                <a:uLnTx/>
                <a:uFillTx/>
                <a:latin typeface="Tw Cen MT"/>
                <a:ea typeface="+mj-ea"/>
                <a:cs typeface="+mj-cs"/>
              </a:rPr>
              <a:t>.   adjournment</a:t>
            </a:r>
            <a:r>
              <a:rPr kumimoji="0" lang="en-US" sz="4900" b="1" i="0" u="none" strike="noStrike" kern="1200" cap="all" spc="0" normalizeH="0" baseline="0" noProof="0" dirty="0" smtClean="0">
                <a:ln>
                  <a:noFill/>
                </a:ln>
                <a:solidFill>
                  <a:srgbClr val="4F271C"/>
                </a:solidFill>
                <a:effectLst/>
                <a:uLnTx/>
                <a:uFillTx/>
                <a:latin typeface="Tw Cen MT"/>
                <a:ea typeface="+mj-ea"/>
                <a:cs typeface="+mj-cs"/>
              </a:rPr>
              <a:t/>
            </a:r>
            <a:br>
              <a:rPr kumimoji="0" lang="en-US" sz="4900" b="1" i="0" u="none" strike="noStrike" kern="1200" cap="all" spc="0" normalizeH="0" baseline="0" noProof="0" dirty="0" smtClean="0">
                <a:ln>
                  <a:noFill/>
                </a:ln>
                <a:solidFill>
                  <a:srgbClr val="4F271C"/>
                </a:solidFill>
                <a:effectLst/>
                <a:uLnTx/>
                <a:uFillTx/>
                <a:latin typeface="Tw Cen MT"/>
                <a:ea typeface="+mj-ea"/>
                <a:cs typeface="+mj-cs"/>
              </a:rPr>
            </a:br>
            <a:r>
              <a:rPr kumimoji="0" lang="en-US" sz="3600" b="1" i="0" u="none" strike="noStrike" kern="1200" cap="all" spc="0" normalizeH="0" baseline="0" noProof="0" dirty="0" smtClean="0">
                <a:ln>
                  <a:noFill/>
                </a:ln>
                <a:solidFill>
                  <a:srgbClr val="00B0F0"/>
                </a:solidFill>
                <a:effectLst/>
                <a:uLnTx/>
                <a:uFillTx/>
                <a:latin typeface="Tw Cen MT"/>
                <a:ea typeface="+mj-ea"/>
                <a:cs typeface="+mj-cs"/>
              </a:rPr>
              <a:t> </a:t>
            </a:r>
            <a:endParaRPr kumimoji="0" lang="en-US" sz="3600" b="0" i="0" u="none" strike="noStrike" kern="1200" cap="all" spc="0" normalizeH="0" baseline="0" noProof="0" dirty="0">
              <a:ln>
                <a:noFill/>
              </a:ln>
              <a:solidFill>
                <a:srgbClr val="4F271C"/>
              </a:solidFill>
              <a:effectLst/>
              <a:uLnTx/>
              <a:uFillTx/>
              <a:latin typeface="Tw Cen MT"/>
              <a:ea typeface="+mj-ea"/>
              <a:cs typeface="+mj-cs"/>
            </a:endParaRPr>
          </a:p>
        </p:txBody>
      </p:sp>
      <p:sp>
        <p:nvSpPr>
          <p:cNvPr id="2" name="TextBox 1"/>
          <p:cNvSpPr txBox="1"/>
          <p:nvPr/>
        </p:nvSpPr>
        <p:spPr>
          <a:xfrm>
            <a:off x="3760470" y="6092190"/>
            <a:ext cx="8115300" cy="523220"/>
          </a:xfrm>
          <a:prstGeom prst="rect">
            <a:avLst/>
          </a:prstGeom>
          <a:noFill/>
        </p:spPr>
        <p:txBody>
          <a:bodyPr wrap="square" rtlCol="0">
            <a:spAutoFit/>
          </a:bodyPr>
          <a:lstStyle/>
          <a:p>
            <a:r>
              <a:rPr lang="en-US" sz="2800" dirty="0" smtClean="0"/>
              <a:t>The next meeting will be held on March 9, 2018</a:t>
            </a:r>
            <a:endParaRPr lang="en-US" sz="2800" dirty="0"/>
          </a:p>
        </p:txBody>
      </p:sp>
    </p:spTree>
    <p:extLst>
      <p:ext uri="{BB962C8B-B14F-4D97-AF65-F5344CB8AC3E}">
        <p14:creationId xmlns:p14="http://schemas.microsoft.com/office/powerpoint/2010/main" val="1259301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48479" y="301410"/>
            <a:ext cx="8450893" cy="5029200"/>
          </a:xfrm>
          <a:prstGeom prst="rect">
            <a:avLst/>
          </a:prstGeom>
        </p:spPr>
      </p:pic>
      <p:sp>
        <p:nvSpPr>
          <p:cNvPr id="5" name="Rectangle 4"/>
          <p:cNvSpPr/>
          <p:nvPr/>
        </p:nvSpPr>
        <p:spPr>
          <a:xfrm>
            <a:off x="6321218" y="1330110"/>
            <a:ext cx="2935604" cy="400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9E5AD-EDEA-4C67-B9F2-723CC8D109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6879582" y="1205077"/>
            <a:ext cx="35166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CNN"/>
                <a:ea typeface="+mn-ea"/>
                <a:cs typeface="+mn-cs"/>
              </a:rPr>
              <a:t>Good news</a:t>
            </a:r>
            <a:r>
              <a:rPr kumimoji="0" lang="en-US" altLang="en-US" sz="2400" b="0" i="0" u="none" strike="noStrike" kern="1200" cap="none" spc="0" normalizeH="0" baseline="0" noProof="0" dirty="0">
                <a:ln>
                  <a:noFill/>
                </a:ln>
                <a:solidFill>
                  <a:srgbClr val="000000"/>
                </a:solidFill>
                <a:effectLst/>
                <a:uLnTx/>
                <a:uFillTx/>
                <a:latin typeface="CN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B050"/>
                </a:solidFill>
                <a:effectLst/>
                <a:uLnTx/>
                <a:uFillTx/>
                <a:latin typeface="CNN"/>
                <a:ea typeface="+mn-ea"/>
                <a:cs typeface="+mn-cs"/>
              </a:rPr>
              <a:t>Employers are hiring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6892097" y="2211802"/>
            <a:ext cx="4572000" cy="3000821"/>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0070C0"/>
                </a:solidFill>
                <a:effectLst/>
                <a:uLnTx/>
                <a:uFillTx/>
                <a:latin typeface="CNN"/>
                <a:ea typeface="+mn-ea"/>
                <a:cs typeface="+mn-cs"/>
              </a:rPr>
              <a:t>Bad news: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NN"/>
                <a:ea typeface="+mn-ea"/>
                <a:cs typeface="+mn-cs"/>
              </a:rPr>
              <a:t>Not all employers can find the skilled workers they need. </a:t>
            </a:r>
            <a:r>
              <a:rPr kumimoji="0" lang="en-US" altLang="en-US" sz="2400" b="0" i="0" u="none" strike="noStrike" kern="1200" cap="none" spc="0" normalizeH="0" baseline="0" noProof="0" dirty="0">
                <a:ln>
                  <a:noFill/>
                </a:ln>
                <a:solidFill>
                  <a:srgbClr val="002060"/>
                </a:solidFill>
                <a:effectLst/>
                <a:uLnTx/>
                <a:uFillTx/>
                <a:latin typeface="CNN"/>
                <a:ea typeface="+mn-ea"/>
                <a:cs typeface="+mn-cs"/>
              </a:rPr>
              <a:t>Experts say that such a high number of job openings is due partially to a gap between the job skills employers demand and the skills job seekers have.</a:t>
            </a:r>
            <a:endParaRPr kumimoji="0" lang="en-US" alt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8"/>
          <p:cNvSpPr/>
          <p:nvPr/>
        </p:nvSpPr>
        <p:spPr>
          <a:xfrm>
            <a:off x="6991973" y="5403280"/>
            <a:ext cx="437224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CNN"/>
                <a:ea typeface="+mn-ea"/>
                <a:cs typeface="+mn-cs"/>
              </a:rPr>
              <a:t>skills gap … is holding down overall wage growth in the US</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30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8692"/>
            <a:ext cx="10515600" cy="1325563"/>
          </a:xfrm>
        </p:spPr>
        <p:txBody>
          <a:bodyPr/>
          <a:lstStyle/>
          <a:p>
            <a:endParaRPr lang="en-US"/>
          </a:p>
        </p:txBody>
      </p:sp>
      <p:pic>
        <p:nvPicPr>
          <p:cNvPr id="4" name="Picture 3"/>
          <p:cNvPicPr>
            <a:picLocks noChangeAspect="1"/>
          </p:cNvPicPr>
          <p:nvPr/>
        </p:nvPicPr>
        <p:blipFill>
          <a:blip r:embed="rId2"/>
          <a:stretch>
            <a:fillRect/>
          </a:stretch>
        </p:blipFill>
        <p:spPr>
          <a:xfrm>
            <a:off x="-126178" y="63858"/>
            <a:ext cx="8855840" cy="5486570"/>
          </a:xfrm>
          <a:prstGeom prst="rect">
            <a:avLst/>
          </a:prstGeom>
        </p:spPr>
      </p:pic>
      <p:sp>
        <p:nvSpPr>
          <p:cNvPr id="6" name="TextBox 5"/>
          <p:cNvSpPr txBox="1"/>
          <p:nvPr/>
        </p:nvSpPr>
        <p:spPr>
          <a:xfrm>
            <a:off x="8186738" y="1306871"/>
            <a:ext cx="3657600" cy="3785652"/>
          </a:xfrm>
          <a:prstGeom prst="rect">
            <a:avLst/>
          </a:prstGeom>
          <a:noFill/>
        </p:spPr>
        <p:txBody>
          <a:bodyPr wrap="square" rtlCol="0">
            <a:spAutoFit/>
          </a:bodyPr>
          <a:lstStyle/>
          <a:p>
            <a:r>
              <a:rPr lang="en-US" sz="2400" dirty="0" smtClean="0"/>
              <a:t>. The “official” reporting unemployment rate is of those seeking work. Once a person is unemployed for so long and quits trying to look for a job they are not shown. Rather than underemployment being at less than 5%, more than 20% are unemployed.</a:t>
            </a:r>
            <a:endParaRPr lang="en-US" sz="2400" dirty="0"/>
          </a:p>
        </p:txBody>
      </p:sp>
    </p:spTree>
    <p:extLst>
      <p:ext uri="{BB962C8B-B14F-4D97-AF65-F5344CB8AC3E}">
        <p14:creationId xmlns:p14="http://schemas.microsoft.com/office/powerpoint/2010/main" val="3419255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8100" y="365125"/>
            <a:ext cx="6235700" cy="1325563"/>
          </a:xfrm>
        </p:spPr>
        <p:txBody>
          <a:bodyPr/>
          <a:lstStyle/>
          <a:p>
            <a:r>
              <a:rPr lang="en-US" b="1" dirty="0" smtClean="0">
                <a:solidFill>
                  <a:srgbClr val="0070C0"/>
                </a:solidFill>
              </a:rPr>
              <a:t>There is some urgency for credential production </a:t>
            </a:r>
            <a:endParaRPr lang="en-US" b="1" dirty="0">
              <a:solidFill>
                <a:srgbClr val="0070C0"/>
              </a:solidFill>
            </a:endParaRPr>
          </a:p>
        </p:txBody>
      </p:sp>
      <p:sp>
        <p:nvSpPr>
          <p:cNvPr id="3" name="Content Placeholder 2"/>
          <p:cNvSpPr>
            <a:spLocks noGrp="1"/>
          </p:cNvSpPr>
          <p:nvPr>
            <p:ph idx="1"/>
          </p:nvPr>
        </p:nvSpPr>
        <p:spPr>
          <a:xfrm>
            <a:off x="5118100" y="1825624"/>
            <a:ext cx="6680200" cy="4930775"/>
          </a:xfrm>
        </p:spPr>
        <p:txBody>
          <a:bodyPr>
            <a:normAutofit/>
          </a:bodyPr>
          <a:lstStyle/>
          <a:p>
            <a:r>
              <a:rPr lang="en-US" dirty="0"/>
              <a:t>T</a:t>
            </a:r>
            <a:r>
              <a:rPr lang="en-US" dirty="0" smtClean="0"/>
              <a:t>he </a:t>
            </a:r>
            <a:r>
              <a:rPr lang="en-US" dirty="0"/>
              <a:t>current educational requirements of the occupations that may grow are higher than those for the jobs displaced by automation. </a:t>
            </a:r>
          </a:p>
          <a:p>
            <a:r>
              <a:rPr lang="en-US" dirty="0"/>
              <a:t>If displaced workers are not reemployed quickly, countries will face rising unemployment and depressed wages </a:t>
            </a:r>
            <a:endParaRPr lang="en-US" dirty="0" smtClean="0"/>
          </a:p>
          <a:p>
            <a:r>
              <a:rPr lang="en-US" dirty="0" smtClean="0"/>
              <a:t>Globally, up </a:t>
            </a:r>
            <a:r>
              <a:rPr lang="en-US" dirty="0" smtClean="0">
                <a:solidFill>
                  <a:srgbClr val="FF0000"/>
                </a:solidFill>
              </a:rPr>
              <a:t>to 375 million workers </a:t>
            </a:r>
            <a:r>
              <a:rPr lang="en-US" dirty="0" smtClean="0"/>
              <a:t>may need to switch occupational categories by: </a:t>
            </a:r>
            <a:r>
              <a:rPr lang="en-US" b="1" dirty="0" smtClean="0">
                <a:solidFill>
                  <a:srgbClr val="FF0000"/>
                </a:solidFill>
              </a:rPr>
              <a:t> </a:t>
            </a:r>
            <a:endParaRPr lang="en-US" b="1" dirty="0">
              <a:solidFill>
                <a:srgbClr val="FF0000"/>
              </a:solidFill>
            </a:endParaRPr>
          </a:p>
          <a:p>
            <a:endParaRPr lang="en-US" dirty="0"/>
          </a:p>
        </p:txBody>
      </p:sp>
      <p:pic>
        <p:nvPicPr>
          <p:cNvPr id="6" name="Picture 5"/>
          <p:cNvPicPr>
            <a:picLocks noChangeAspect="1"/>
          </p:cNvPicPr>
          <p:nvPr/>
        </p:nvPicPr>
        <p:blipFill>
          <a:blip r:embed="rId2"/>
          <a:stretch>
            <a:fillRect/>
          </a:stretch>
        </p:blipFill>
        <p:spPr>
          <a:xfrm>
            <a:off x="281132" y="114300"/>
            <a:ext cx="4674723" cy="6642100"/>
          </a:xfrm>
          <a:prstGeom prst="rect">
            <a:avLst/>
          </a:prstGeom>
        </p:spPr>
      </p:pic>
      <p:sp>
        <p:nvSpPr>
          <p:cNvPr id="9" name="TextBox 8"/>
          <p:cNvSpPr txBox="1"/>
          <p:nvPr/>
        </p:nvSpPr>
        <p:spPr>
          <a:xfrm>
            <a:off x="10176195" y="5619750"/>
            <a:ext cx="1784350" cy="830997"/>
          </a:xfrm>
          <a:prstGeom prst="rect">
            <a:avLst/>
          </a:prstGeom>
          <a:noFill/>
        </p:spPr>
        <p:txBody>
          <a:bodyPr wrap="square" rtlCol="0">
            <a:spAutoFit/>
          </a:bodyPr>
          <a:lstStyle/>
          <a:p>
            <a:r>
              <a:rPr lang="en-US" sz="4800" b="1" dirty="0" smtClean="0">
                <a:solidFill>
                  <a:srgbClr val="FF0000"/>
                </a:solidFill>
              </a:rPr>
              <a:t>2030</a:t>
            </a:r>
            <a:endParaRPr lang="en-US" sz="4800" b="1" dirty="0">
              <a:solidFill>
                <a:srgbClr val="FF0000"/>
              </a:solidFill>
            </a:endParaRPr>
          </a:p>
        </p:txBody>
      </p:sp>
    </p:spTree>
    <p:extLst>
      <p:ext uri="{BB962C8B-B14F-4D97-AF65-F5344CB8AC3E}">
        <p14:creationId xmlns:p14="http://schemas.microsoft.com/office/powerpoint/2010/main" val="35144886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577169" y="228684"/>
          <a:ext cx="11390614" cy="5964298"/>
        </p:xfrm>
        <a:graphic>
          <a:graphicData uri="http://schemas.openxmlformats.org/presentationml/2006/ole">
            <mc:AlternateContent xmlns:mc="http://schemas.openxmlformats.org/markup-compatibility/2006">
              <mc:Choice xmlns:v="urn:schemas-microsoft-com:vml" Requires="v">
                <p:oleObj spid="_x0000_s9230" name="Worksheet" r:id="rId3" imgW="8565030" imgH="4484327" progId="Excel.Sheet.12">
                  <p:embed/>
                </p:oleObj>
              </mc:Choice>
              <mc:Fallback>
                <p:oleObj name="Worksheet" r:id="rId3" imgW="8565030" imgH="4484327" progId="Excel.Sheet.12">
                  <p:embed/>
                  <p:pic>
                    <p:nvPicPr>
                      <p:cNvPr id="5" name="Object 4"/>
                      <p:cNvPicPr/>
                      <p:nvPr/>
                    </p:nvPicPr>
                    <p:blipFill>
                      <a:blip r:embed="rId4"/>
                      <a:stretch>
                        <a:fillRect/>
                      </a:stretch>
                    </p:blipFill>
                    <p:spPr>
                      <a:xfrm>
                        <a:off x="577169" y="228684"/>
                        <a:ext cx="11390614" cy="5964298"/>
                      </a:xfrm>
                      <a:prstGeom prst="rect">
                        <a:avLst/>
                      </a:prstGeom>
                    </p:spPr>
                  </p:pic>
                </p:oleObj>
              </mc:Fallback>
            </mc:AlternateContent>
          </a:graphicData>
        </a:graphic>
      </p:graphicFrame>
      <p:sp>
        <p:nvSpPr>
          <p:cNvPr id="6" name="TextBox 5"/>
          <p:cNvSpPr txBox="1"/>
          <p:nvPr/>
        </p:nvSpPr>
        <p:spPr>
          <a:xfrm>
            <a:off x="10993583" y="1044863"/>
            <a:ext cx="1260763" cy="369332"/>
          </a:xfrm>
          <a:prstGeom prst="rect">
            <a:avLst/>
          </a:prstGeom>
          <a:solidFill>
            <a:schemeClr val="bg1"/>
          </a:solidFill>
        </p:spPr>
        <p:txBody>
          <a:bodyPr wrap="square" rtlCol="0">
            <a:spAutoFit/>
          </a:bodyPr>
          <a:lstStyle/>
          <a:p>
            <a:r>
              <a:rPr lang="en-US" dirty="0" smtClean="0"/>
              <a:t>166 Million </a:t>
            </a:r>
            <a:endParaRPr lang="en-US" dirty="0"/>
          </a:p>
        </p:txBody>
      </p:sp>
      <p:sp>
        <p:nvSpPr>
          <p:cNvPr id="2" name="TextBox 1"/>
          <p:cNvSpPr txBox="1"/>
          <p:nvPr/>
        </p:nvSpPr>
        <p:spPr>
          <a:xfrm>
            <a:off x="6545179" y="3282215"/>
            <a:ext cx="4822257" cy="1015663"/>
          </a:xfrm>
          <a:prstGeom prst="rect">
            <a:avLst/>
          </a:prstGeom>
          <a:solidFill>
            <a:schemeClr val="accent4">
              <a:lumMod val="40000"/>
              <a:lumOff val="60000"/>
            </a:schemeClr>
          </a:solidFill>
        </p:spPr>
        <p:txBody>
          <a:bodyPr wrap="square" rtlCol="0">
            <a:spAutoFit/>
          </a:bodyPr>
          <a:lstStyle/>
          <a:p>
            <a:r>
              <a:rPr lang="en-US" sz="2000" dirty="0" smtClean="0"/>
              <a:t>Alabama can be proactive and position itself to prosper during this dramatic economic transition by preparing its citizenry. </a:t>
            </a:r>
            <a:endParaRPr lang="en-US" sz="2000" dirty="0"/>
          </a:p>
        </p:txBody>
      </p:sp>
    </p:spTree>
    <p:extLst>
      <p:ext uri="{BB962C8B-B14F-4D97-AF65-F5344CB8AC3E}">
        <p14:creationId xmlns:p14="http://schemas.microsoft.com/office/powerpoint/2010/main" val="3965365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175258" y="-88899"/>
          <a:ext cx="13500997" cy="7371226"/>
        </p:xfrm>
        <a:graphic>
          <a:graphicData uri="http://schemas.openxmlformats.org/presentationml/2006/ole">
            <mc:AlternateContent xmlns:mc="http://schemas.openxmlformats.org/markup-compatibility/2006">
              <mc:Choice xmlns:v="urn:schemas-microsoft-com:vml" Requires="v">
                <p:oleObj spid="_x0000_s10254" name="Worksheet" r:id="rId3" imgW="8565030" imgH="4476793" progId="Excel.Sheet.12">
                  <p:embed/>
                </p:oleObj>
              </mc:Choice>
              <mc:Fallback>
                <p:oleObj name="Worksheet" r:id="rId3" imgW="8565030" imgH="4476793" progId="Excel.Sheet.12">
                  <p:embed/>
                  <p:pic>
                    <p:nvPicPr>
                      <p:cNvPr id="4" name="Object 3"/>
                      <p:cNvPicPr/>
                      <p:nvPr/>
                    </p:nvPicPr>
                    <p:blipFill>
                      <a:blip r:embed="rId4"/>
                      <a:stretch>
                        <a:fillRect/>
                      </a:stretch>
                    </p:blipFill>
                    <p:spPr>
                      <a:xfrm>
                        <a:off x="-1175258" y="-88899"/>
                        <a:ext cx="13500997" cy="7371226"/>
                      </a:xfrm>
                      <a:prstGeom prst="rect">
                        <a:avLst/>
                      </a:prstGeom>
                    </p:spPr>
                  </p:pic>
                </p:oleObj>
              </mc:Fallback>
            </mc:AlternateContent>
          </a:graphicData>
        </a:graphic>
      </p:graphicFrame>
    </p:spTree>
    <p:extLst>
      <p:ext uri="{BB962C8B-B14F-4D97-AF65-F5344CB8AC3E}">
        <p14:creationId xmlns:p14="http://schemas.microsoft.com/office/powerpoint/2010/main" val="1379529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7" name="Object 6"/>
          <p:cNvGraphicFramePr>
            <a:graphicFrameLocks noChangeAspect="1"/>
          </p:cNvGraphicFramePr>
          <p:nvPr>
            <p:extLst/>
          </p:nvPr>
        </p:nvGraphicFramePr>
        <p:xfrm>
          <a:off x="252413" y="-69850"/>
          <a:ext cx="11899900" cy="6816725"/>
        </p:xfrm>
        <a:graphic>
          <a:graphicData uri="http://schemas.openxmlformats.org/presentationml/2006/ole">
            <mc:AlternateContent xmlns:mc="http://schemas.openxmlformats.org/markup-compatibility/2006">
              <mc:Choice xmlns:v="urn:schemas-microsoft-com:vml" Requires="v">
                <p:oleObj spid="_x0000_s11278" name="Worksheet" r:id="rId3" imgW="4756250" imgH="2724081" progId="Excel.Sheet.12">
                  <p:embed/>
                </p:oleObj>
              </mc:Choice>
              <mc:Fallback>
                <p:oleObj name="Worksheet" r:id="rId3" imgW="4756250" imgH="2724081" progId="Excel.Sheet.12">
                  <p:embed/>
                  <p:pic>
                    <p:nvPicPr>
                      <p:cNvPr id="7" name="Object 6"/>
                      <p:cNvPicPr/>
                      <p:nvPr/>
                    </p:nvPicPr>
                    <p:blipFill>
                      <a:blip r:embed="rId4"/>
                      <a:stretch>
                        <a:fillRect/>
                      </a:stretch>
                    </p:blipFill>
                    <p:spPr>
                      <a:xfrm>
                        <a:off x="252413" y="-69850"/>
                        <a:ext cx="11899900" cy="6816725"/>
                      </a:xfrm>
                      <a:prstGeom prst="rect">
                        <a:avLst/>
                      </a:prstGeom>
                    </p:spPr>
                  </p:pic>
                </p:oleObj>
              </mc:Fallback>
            </mc:AlternateContent>
          </a:graphicData>
        </a:graphic>
      </p:graphicFrame>
    </p:spTree>
    <p:extLst>
      <p:ext uri="{BB962C8B-B14F-4D97-AF65-F5344CB8AC3E}">
        <p14:creationId xmlns:p14="http://schemas.microsoft.com/office/powerpoint/2010/main" val="3834363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265816" y="3440654"/>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t>CALL TO ORDER</a:t>
            </a:r>
          </a:p>
          <a:p>
            <a:pPr>
              <a:tabLst>
                <a:tab pos="688975" algn="l"/>
              </a:tabLst>
            </a:pPr>
            <a:endParaRPr lang="en-US" b="1"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763446" y="920277"/>
            <a:ext cx="2701925" cy="2082800"/>
          </a:xfrm>
          <a:prstGeom prst="rect">
            <a:avLst/>
          </a:prstGeom>
        </p:spPr>
      </p:pic>
    </p:spTree>
    <p:extLst>
      <p:ext uri="{BB962C8B-B14F-4D97-AF65-F5344CB8AC3E}">
        <p14:creationId xmlns:p14="http://schemas.microsoft.com/office/powerpoint/2010/main" val="689146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838200" y="1881493"/>
            <a:ext cx="10414518" cy="3046988"/>
          </a:xfrm>
          <a:prstGeom prst="rect">
            <a:avLst/>
          </a:prstGeom>
        </p:spPr>
        <p:txBody>
          <a:bodyPr wrap="square">
            <a:spAutoFit/>
          </a:bodyPr>
          <a:lstStyle/>
          <a:p>
            <a:r>
              <a:rPr lang="en-US" sz="3200" dirty="0" smtClean="0"/>
              <a:t>In advanced economies . . . the transition may include a period of higher unemployment and wage adjustments. For the three advanced economies we focus on in this report—Germany, Japan, and the </a:t>
            </a:r>
            <a:r>
              <a:rPr lang="en-US" sz="3200" dirty="0" smtClean="0">
                <a:solidFill>
                  <a:srgbClr val="FF0000"/>
                </a:solidFill>
              </a:rPr>
              <a:t>United States—economies are flexible enough to absorb most if not all the displaced workers by 2030 in all reemployment scenarios. </a:t>
            </a:r>
            <a:endParaRPr lang="en-US" sz="3200" dirty="0">
              <a:solidFill>
                <a:srgbClr val="FF0000"/>
              </a:solidFill>
            </a:endParaRPr>
          </a:p>
        </p:txBody>
      </p:sp>
      <p:sp>
        <p:nvSpPr>
          <p:cNvPr id="5" name="TextBox 4"/>
          <p:cNvSpPr txBox="1"/>
          <p:nvPr/>
        </p:nvSpPr>
        <p:spPr>
          <a:xfrm>
            <a:off x="795670" y="5119286"/>
            <a:ext cx="10600659" cy="523220"/>
          </a:xfrm>
          <a:prstGeom prst="rect">
            <a:avLst/>
          </a:prstGeom>
          <a:solidFill>
            <a:srgbClr val="FFFF00"/>
          </a:solidFill>
        </p:spPr>
        <p:txBody>
          <a:bodyPr wrap="none" rtlCol="0">
            <a:spAutoFit/>
          </a:bodyPr>
          <a:lstStyle/>
          <a:p>
            <a:r>
              <a:rPr lang="en-US" sz="2800" dirty="0" smtClean="0"/>
              <a:t>If these workers are retooled with the necessary technical proficiencies </a:t>
            </a:r>
            <a:endParaRPr lang="en-US" sz="2800" dirty="0"/>
          </a:p>
        </p:txBody>
      </p:sp>
    </p:spTree>
    <p:extLst>
      <p:ext uri="{BB962C8B-B14F-4D97-AF65-F5344CB8AC3E}">
        <p14:creationId xmlns:p14="http://schemas.microsoft.com/office/powerpoint/2010/main" val="1884854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9878" y="312328"/>
            <a:ext cx="12054468" cy="5988460"/>
          </a:xfrm>
          <a:prstGeom prst="rect">
            <a:avLst/>
          </a:prstGeom>
        </p:spPr>
      </p:pic>
    </p:spTree>
    <p:extLst>
      <p:ext uri="{BB962C8B-B14F-4D97-AF65-F5344CB8AC3E}">
        <p14:creationId xmlns:p14="http://schemas.microsoft.com/office/powerpoint/2010/main" val="3800786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3533" y="577596"/>
            <a:ext cx="9815946" cy="2677656"/>
          </a:xfrm>
          <a:prstGeom prst="rect">
            <a:avLst/>
          </a:prstGeom>
        </p:spPr>
        <p:txBody>
          <a:bodyPr wrap="square">
            <a:spAutoFit/>
          </a:bodyPr>
          <a:lstStyle/>
          <a:p>
            <a:r>
              <a:rPr lang="en-US" sz="2800" dirty="0" smtClean="0">
                <a:solidFill>
                  <a:srgbClr val="FF0000"/>
                </a:solidFill>
              </a:rPr>
              <a:t>WAGE POLARIZATION MAY CONTINUE IN SOME ADVANCED ECONOMIES </a:t>
            </a:r>
            <a:r>
              <a:rPr lang="en-US" sz="2800" dirty="0" smtClean="0"/>
              <a:t>Middle-wage jobs have felt the impact of automation in the past decades in the United States, creating a polarization phenomenon. Modeling the potential impact of automation, we find that this polarization could continue and become exacerbated in advanced economies</a:t>
            </a:r>
            <a:endParaRPr lang="en-US" sz="2800" dirty="0"/>
          </a:p>
        </p:txBody>
      </p:sp>
      <p:pic>
        <p:nvPicPr>
          <p:cNvPr id="2" name="Picture 1"/>
          <p:cNvPicPr>
            <a:picLocks noChangeAspect="1"/>
          </p:cNvPicPr>
          <p:nvPr/>
        </p:nvPicPr>
        <p:blipFill>
          <a:blip r:embed="rId2"/>
          <a:stretch>
            <a:fillRect/>
          </a:stretch>
        </p:blipFill>
        <p:spPr>
          <a:xfrm>
            <a:off x="291510" y="3276555"/>
            <a:ext cx="4276725" cy="3212113"/>
          </a:xfrm>
          <a:prstGeom prst="rect">
            <a:avLst/>
          </a:prstGeom>
        </p:spPr>
      </p:pic>
      <p:sp>
        <p:nvSpPr>
          <p:cNvPr id="3" name="TextBox 2"/>
          <p:cNvSpPr txBox="1"/>
          <p:nvPr/>
        </p:nvSpPr>
        <p:spPr>
          <a:xfrm>
            <a:off x="1585485" y="6489909"/>
            <a:ext cx="2014538" cy="369332"/>
          </a:xfrm>
          <a:prstGeom prst="rect">
            <a:avLst/>
          </a:prstGeom>
          <a:noFill/>
        </p:spPr>
        <p:txBody>
          <a:bodyPr wrap="square" rtlCol="0">
            <a:spAutoFit/>
          </a:bodyPr>
          <a:lstStyle/>
          <a:p>
            <a:r>
              <a:rPr lang="en-US" dirty="0" smtClean="0"/>
              <a:t>Geekwire.com</a:t>
            </a:r>
            <a:endParaRPr lang="en-US" dirty="0"/>
          </a:p>
        </p:txBody>
      </p:sp>
      <p:grpSp>
        <p:nvGrpSpPr>
          <p:cNvPr id="8" name="Group 7"/>
          <p:cNvGrpSpPr/>
          <p:nvPr/>
        </p:nvGrpSpPr>
        <p:grpSpPr>
          <a:xfrm>
            <a:off x="4662492" y="2824810"/>
            <a:ext cx="4520010" cy="2926083"/>
            <a:chOff x="4662492" y="2824810"/>
            <a:chExt cx="4520010" cy="2926083"/>
          </a:xfrm>
        </p:grpSpPr>
        <p:pic>
          <p:nvPicPr>
            <p:cNvPr id="5" name="Picture 4"/>
            <p:cNvPicPr>
              <a:picLocks noChangeAspect="1"/>
            </p:cNvPicPr>
            <p:nvPr/>
          </p:nvPicPr>
          <p:blipFill>
            <a:blip r:embed="rId3"/>
            <a:stretch>
              <a:fillRect/>
            </a:stretch>
          </p:blipFill>
          <p:spPr>
            <a:xfrm>
              <a:off x="4662492" y="2911205"/>
              <a:ext cx="4520010" cy="2495508"/>
            </a:xfrm>
            <a:prstGeom prst="rect">
              <a:avLst/>
            </a:prstGeom>
          </p:spPr>
        </p:pic>
        <p:sp>
          <p:nvSpPr>
            <p:cNvPr id="6" name="Rectangle 5"/>
            <p:cNvSpPr/>
            <p:nvPr/>
          </p:nvSpPr>
          <p:spPr>
            <a:xfrm>
              <a:off x="4745032" y="5356175"/>
              <a:ext cx="3597267" cy="369332"/>
            </a:xfrm>
            <a:prstGeom prst="rect">
              <a:avLst/>
            </a:prstGeom>
          </p:spPr>
          <p:txBody>
            <a:bodyPr wrap="none">
              <a:spAutoFit/>
            </a:bodyPr>
            <a:lstStyle/>
            <a:p>
              <a:r>
                <a:rPr lang="en-US" dirty="0"/>
                <a:t>auto.economictimes.indiatimes.com</a:t>
              </a:r>
            </a:p>
          </p:txBody>
        </p:sp>
        <p:sp>
          <p:nvSpPr>
            <p:cNvPr id="7" name="Rectangle 6"/>
            <p:cNvSpPr/>
            <p:nvPr/>
          </p:nvSpPr>
          <p:spPr>
            <a:xfrm>
              <a:off x="4662492" y="2824810"/>
              <a:ext cx="4260127" cy="292608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4893998" y="5867050"/>
            <a:ext cx="7092056" cy="830997"/>
          </a:xfrm>
          <a:prstGeom prst="rect">
            <a:avLst/>
          </a:prstGeom>
          <a:solidFill>
            <a:schemeClr val="accent4">
              <a:lumMod val="60000"/>
              <a:lumOff val="40000"/>
            </a:schemeClr>
          </a:solidFill>
        </p:spPr>
        <p:txBody>
          <a:bodyPr wrap="square" rtlCol="0">
            <a:spAutoFit/>
          </a:bodyPr>
          <a:lstStyle/>
          <a:p>
            <a:r>
              <a:rPr lang="en-US" sz="2400" dirty="0" smtClean="0"/>
              <a:t>Alabama workers will need to be credentialed to have access to  jobs requiring higher skills and credentials. </a:t>
            </a:r>
            <a:endParaRPr lang="en-US" sz="2400" dirty="0"/>
          </a:p>
        </p:txBody>
      </p:sp>
    </p:spTree>
    <p:extLst>
      <p:ext uri="{BB962C8B-B14F-4D97-AF65-F5344CB8AC3E}">
        <p14:creationId xmlns:p14="http://schemas.microsoft.com/office/powerpoint/2010/main" val="58462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6333" y="-630514"/>
            <a:ext cx="8800249" cy="7488514"/>
          </a:xfrm>
          <a:prstGeom prst="rect">
            <a:avLst/>
          </a:prstGeom>
        </p:spPr>
      </p:pic>
      <p:sp>
        <p:nvSpPr>
          <p:cNvPr id="6" name="Rectangle 5"/>
          <p:cNvSpPr/>
          <p:nvPr/>
        </p:nvSpPr>
        <p:spPr>
          <a:xfrm>
            <a:off x="4530903" y="893852"/>
            <a:ext cx="3308279" cy="58245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36432" y="3640182"/>
            <a:ext cx="2565056" cy="830997"/>
          </a:xfrm>
          <a:prstGeom prst="rect">
            <a:avLst/>
          </a:prstGeom>
          <a:noFill/>
          <a:ln w="57150">
            <a:solidFill>
              <a:srgbClr val="FF0000"/>
            </a:solidFill>
          </a:ln>
        </p:spPr>
        <p:txBody>
          <a:bodyPr wrap="square" rtlCol="0">
            <a:spAutoFit/>
          </a:bodyPr>
          <a:lstStyle/>
          <a:p>
            <a:r>
              <a:rPr lang="en-US" sz="2400" dirty="0" smtClean="0"/>
              <a:t>Middle Class Jobs are at greatest risk</a:t>
            </a:r>
            <a:endParaRPr lang="en-US" sz="2400" dirty="0"/>
          </a:p>
        </p:txBody>
      </p:sp>
      <p:cxnSp>
        <p:nvCxnSpPr>
          <p:cNvPr id="10" name="Straight Arrow Connector 9"/>
          <p:cNvCxnSpPr/>
          <p:nvPr/>
        </p:nvCxnSpPr>
        <p:spPr>
          <a:xfrm flipH="1">
            <a:off x="7459579" y="4471179"/>
            <a:ext cx="1876855" cy="17852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33632" y="4238368"/>
            <a:ext cx="4048721" cy="923330"/>
          </a:xfrm>
          <a:prstGeom prst="rect">
            <a:avLst/>
          </a:prstGeom>
          <a:solidFill>
            <a:schemeClr val="accent4">
              <a:lumMod val="60000"/>
              <a:lumOff val="40000"/>
            </a:schemeClr>
          </a:solidFill>
        </p:spPr>
        <p:txBody>
          <a:bodyPr wrap="square" rtlCol="0">
            <a:spAutoFit/>
          </a:bodyPr>
          <a:lstStyle/>
          <a:p>
            <a:r>
              <a:rPr lang="en-US" dirty="0" smtClean="0"/>
              <a:t>Persons we train for mid-level jobs today will need to be training for a higher credentialed job in the near future. </a:t>
            </a:r>
            <a:endParaRPr lang="en-US" dirty="0"/>
          </a:p>
        </p:txBody>
      </p:sp>
    </p:spTree>
    <p:extLst>
      <p:ext uri="{BB962C8B-B14F-4D97-AF65-F5344CB8AC3E}">
        <p14:creationId xmlns:p14="http://schemas.microsoft.com/office/powerpoint/2010/main" val="14449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61776" y="457199"/>
            <a:ext cx="11475237" cy="5500256"/>
          </a:xfrm>
          <a:prstGeom prst="rect">
            <a:avLst/>
          </a:prstGeom>
        </p:spPr>
      </p:pic>
      <p:grpSp>
        <p:nvGrpSpPr>
          <p:cNvPr id="16" name="Group 15"/>
          <p:cNvGrpSpPr/>
          <p:nvPr/>
        </p:nvGrpSpPr>
        <p:grpSpPr>
          <a:xfrm>
            <a:off x="6979122" y="2051222"/>
            <a:ext cx="2353506" cy="1016005"/>
            <a:chOff x="6979122" y="2051222"/>
            <a:chExt cx="2353506" cy="1016005"/>
          </a:xfrm>
        </p:grpSpPr>
        <p:sp>
          <p:nvSpPr>
            <p:cNvPr id="5" name="TextBox 4"/>
            <p:cNvSpPr txBox="1"/>
            <p:nvPr/>
          </p:nvSpPr>
          <p:spPr>
            <a:xfrm>
              <a:off x="7577969" y="2143897"/>
              <a:ext cx="1754659" cy="923330"/>
            </a:xfrm>
            <a:prstGeom prst="rect">
              <a:avLst/>
            </a:prstGeom>
            <a:solidFill>
              <a:schemeClr val="accent4">
                <a:lumMod val="60000"/>
                <a:lumOff val="40000"/>
              </a:schemeClr>
            </a:solidFill>
          </p:spPr>
          <p:txBody>
            <a:bodyPr wrap="square" rtlCol="0">
              <a:spAutoFit/>
            </a:bodyPr>
            <a:lstStyle/>
            <a:p>
              <a:r>
                <a:rPr lang="en-US" dirty="0" smtClean="0"/>
                <a:t>Continued decline in low skilled work</a:t>
              </a:r>
              <a:endParaRPr lang="en-US" dirty="0"/>
            </a:p>
          </p:txBody>
        </p:sp>
        <p:cxnSp>
          <p:nvCxnSpPr>
            <p:cNvPr id="7" name="Straight Arrow Connector 6"/>
            <p:cNvCxnSpPr/>
            <p:nvPr/>
          </p:nvCxnSpPr>
          <p:spPr>
            <a:xfrm flipH="1" flipV="1">
              <a:off x="7055708" y="2051222"/>
              <a:ext cx="469557" cy="1853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979122" y="2804984"/>
              <a:ext cx="531342" cy="754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615569" y="4520513"/>
            <a:ext cx="3254788" cy="923330"/>
            <a:chOff x="3615569" y="4520513"/>
            <a:chExt cx="3254788" cy="923330"/>
          </a:xfrm>
        </p:grpSpPr>
        <p:cxnSp>
          <p:nvCxnSpPr>
            <p:cNvPr id="11" name="Straight Arrow Connector 10"/>
            <p:cNvCxnSpPr/>
            <p:nvPr/>
          </p:nvCxnSpPr>
          <p:spPr>
            <a:xfrm flipV="1">
              <a:off x="5659394" y="4520514"/>
              <a:ext cx="1210963" cy="224481"/>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15569" y="4520513"/>
              <a:ext cx="2043825" cy="923330"/>
            </a:xfrm>
            <a:prstGeom prst="rect">
              <a:avLst/>
            </a:prstGeom>
            <a:solidFill>
              <a:schemeClr val="accent4">
                <a:lumMod val="60000"/>
                <a:lumOff val="40000"/>
              </a:schemeClr>
            </a:solidFill>
          </p:spPr>
          <p:txBody>
            <a:bodyPr wrap="square" rtlCol="0">
              <a:spAutoFit/>
            </a:bodyPr>
            <a:lstStyle/>
            <a:p>
              <a:r>
                <a:rPr lang="en-US" dirty="0" smtClean="0"/>
                <a:t>Emphasis in even higher levels of education by 2030 </a:t>
              </a:r>
              <a:endParaRPr lang="en-US" dirty="0"/>
            </a:p>
          </p:txBody>
        </p:sp>
      </p:grpSp>
      <p:cxnSp>
        <p:nvCxnSpPr>
          <p:cNvPr id="21" name="Straight Arrow Connector 20"/>
          <p:cNvCxnSpPr/>
          <p:nvPr/>
        </p:nvCxnSpPr>
        <p:spPr>
          <a:xfrm flipV="1">
            <a:off x="5655696" y="5284068"/>
            <a:ext cx="1214661" cy="1766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30172" y="5957455"/>
            <a:ext cx="10865708" cy="830997"/>
          </a:xfrm>
          <a:prstGeom prst="rect">
            <a:avLst/>
          </a:prstGeom>
        </p:spPr>
        <p:txBody>
          <a:bodyPr wrap="square">
            <a:spAutoFit/>
          </a:bodyPr>
          <a:lstStyle/>
          <a:p>
            <a:r>
              <a:rPr lang="en-US" sz="2400" dirty="0">
                <a:solidFill>
                  <a:srgbClr val="0070C0"/>
                </a:solidFill>
              </a:rPr>
              <a:t>Enabling individuals to learn marketable new skills throughout their lifetimes will be a central challenge for some countries over the next decade and beyond.</a:t>
            </a:r>
          </a:p>
        </p:txBody>
      </p:sp>
    </p:spTree>
    <p:extLst>
      <p:ext uri="{BB962C8B-B14F-4D97-AF65-F5344CB8AC3E}">
        <p14:creationId xmlns:p14="http://schemas.microsoft.com/office/powerpoint/2010/main" val="76841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3909" y="212699"/>
            <a:ext cx="12049560" cy="5964263"/>
          </a:xfrm>
          <a:prstGeom prst="rect">
            <a:avLst/>
          </a:prstGeom>
        </p:spPr>
      </p:pic>
    </p:spTree>
    <p:extLst>
      <p:ext uri="{BB962C8B-B14F-4D97-AF65-F5344CB8AC3E}">
        <p14:creationId xmlns:p14="http://schemas.microsoft.com/office/powerpoint/2010/main" val="3668771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282789" y="2189388"/>
            <a:ext cx="7972024" cy="2182528"/>
          </a:xfrm>
          <a:ln w="57150">
            <a:solidFill>
              <a:srgbClr val="002060"/>
            </a:solidFill>
          </a:ln>
        </p:spPr>
        <p:txBody>
          <a:bodyPr>
            <a:normAutofit lnSpcReduction="10000"/>
          </a:bodyPr>
          <a:lstStyle/>
          <a:p>
            <a:pPr marL="0" indent="0">
              <a:buNone/>
            </a:pPr>
            <a:r>
              <a:rPr lang="en-US" altLang="en-US" sz="2400" b="1" dirty="0"/>
              <a:t> </a:t>
            </a:r>
            <a:r>
              <a:rPr lang="en-US" altLang="en-US" sz="2400" b="1" dirty="0" smtClean="0"/>
              <a:t>The </a:t>
            </a:r>
            <a:r>
              <a:rPr lang="en-US" altLang="en-US" sz="2400" b="1" dirty="0"/>
              <a:t>2010 </a:t>
            </a:r>
            <a:r>
              <a:rPr lang="en-US" altLang="en-US" sz="2400" b="1" dirty="0" smtClean="0"/>
              <a:t>Meltdown: Solving </a:t>
            </a:r>
            <a:r>
              <a:rPr lang="en-US" altLang="en-US" sz="2400" b="1" dirty="0"/>
              <a:t>the Impending Jobs Crisis</a:t>
            </a:r>
          </a:p>
          <a:p>
            <a:r>
              <a:rPr lang="en-US" altLang="en-US" sz="2400" b="1" dirty="0" smtClean="0">
                <a:solidFill>
                  <a:srgbClr val="002060"/>
                </a:solidFill>
              </a:rPr>
              <a:t>up </a:t>
            </a:r>
            <a:r>
              <a:rPr lang="en-US" altLang="en-US" sz="2400" b="1" dirty="0">
                <a:solidFill>
                  <a:srgbClr val="002060"/>
                </a:solidFill>
              </a:rPr>
              <a:t>to 50 percent of America’s adult population today lacks the advanced skills that are the foundation for most future high-paying jobs in today’s complex knowledge economy. </a:t>
            </a:r>
          </a:p>
          <a:p>
            <a:r>
              <a:rPr lang="en-US" altLang="en-US" sz="2400" b="1" dirty="0" smtClean="0">
                <a:solidFill>
                  <a:srgbClr val="FF0000"/>
                </a:solidFill>
              </a:rPr>
              <a:t>BLS </a:t>
            </a:r>
            <a:r>
              <a:rPr lang="en-US" altLang="en-US" sz="2400" b="1" dirty="0">
                <a:solidFill>
                  <a:srgbClr val="FF0000"/>
                </a:solidFill>
              </a:rPr>
              <a:t>assures us that over the long term, labor supply and demand will balance.  (</a:t>
            </a:r>
            <a:r>
              <a:rPr lang="en-US" altLang="en-US" sz="2400" b="1" dirty="0" err="1">
                <a:solidFill>
                  <a:srgbClr val="FF0000"/>
                </a:solidFill>
              </a:rPr>
              <a:t>pg</a:t>
            </a:r>
            <a:r>
              <a:rPr lang="en-US" altLang="en-US" sz="2400" b="1" dirty="0">
                <a:solidFill>
                  <a:srgbClr val="FF0000"/>
                </a:solidFill>
              </a:rPr>
              <a:t> 18)</a:t>
            </a:r>
          </a:p>
          <a:p>
            <a:endParaRPr lang="en-US" altLang="en-US" sz="2400" b="1" dirty="0">
              <a:solidFill>
                <a:srgbClr val="FF0000"/>
              </a:solidFill>
            </a:endParaRPr>
          </a:p>
          <a:p>
            <a:endParaRPr lang="en-US" altLang="en-US" sz="2400" b="1" dirty="0">
              <a:solidFill>
                <a:srgbClr val="FF0000"/>
              </a:solidFill>
            </a:endParaRPr>
          </a:p>
        </p:txBody>
      </p:sp>
      <p:sp>
        <p:nvSpPr>
          <p:cNvPr id="8195" name="Rectangle 3"/>
          <p:cNvSpPr>
            <a:spLocks noGrp="1" noChangeArrowheads="1"/>
          </p:cNvSpPr>
          <p:nvPr>
            <p:ph type="title"/>
          </p:nvPr>
        </p:nvSpPr>
        <p:spPr>
          <a:xfrm>
            <a:off x="395375" y="311708"/>
            <a:ext cx="8577006" cy="1325563"/>
          </a:xfrm>
          <a:noFill/>
          <a:ln/>
        </p:spPr>
        <p:txBody>
          <a:bodyPr>
            <a:normAutofit fontScale="90000"/>
          </a:bodyPr>
          <a:lstStyle/>
          <a:p>
            <a:r>
              <a:rPr lang="en-US" altLang="en-US" sz="3600" b="1" dirty="0" smtClean="0"/>
              <a:t>For more than 20 years, futurists have made a call for action regarding the need for more </a:t>
            </a:r>
            <a:r>
              <a:rPr lang="en-US" altLang="en-US" sz="3600" b="1" dirty="0"/>
              <a:t>and more </a:t>
            </a:r>
            <a:r>
              <a:rPr lang="en-US" altLang="en-US" sz="3600" b="1" dirty="0" smtClean="0"/>
              <a:t>education as a way to mitigate the loss of jobs from improvements in automation and technology</a:t>
            </a:r>
            <a:endParaRPr lang="en-US" altLang="en-US" sz="3600" b="1" dirty="0"/>
          </a:p>
        </p:txBody>
      </p:sp>
      <p:pic>
        <p:nvPicPr>
          <p:cNvPr id="8196" name="Picture 4" descr="show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4416" y="162214"/>
            <a:ext cx="2428875" cy="3688888"/>
          </a:xfrm>
          <a:prstGeom prst="rect">
            <a:avLst/>
          </a:prstGeom>
          <a:noFill/>
          <a:extLst>
            <a:ext uri="{909E8E84-426E-40DD-AFC4-6F175D3DCCD1}">
              <a14:hiddenFill xmlns:a14="http://schemas.microsoft.com/office/drawing/2010/main">
                <a:solidFill>
                  <a:srgbClr val="FFFFFF"/>
                </a:solidFill>
              </a14:hiddenFill>
            </a:ext>
          </a:extLst>
        </p:spPr>
      </p:pic>
      <p:sp>
        <p:nvSpPr>
          <p:cNvPr id="8197" name="Text Box 5"/>
          <p:cNvSpPr txBox="1">
            <a:spLocks noChangeArrowheads="1"/>
          </p:cNvSpPr>
          <p:nvPr/>
        </p:nvSpPr>
        <p:spPr bwMode="auto">
          <a:xfrm>
            <a:off x="9184416" y="38511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Edward E. Gordon</a:t>
            </a:r>
          </a:p>
        </p:txBody>
      </p:sp>
      <p:sp>
        <p:nvSpPr>
          <p:cNvPr id="2" name="Rectangle 1"/>
          <p:cNvSpPr/>
          <p:nvPr/>
        </p:nvSpPr>
        <p:spPr>
          <a:xfrm>
            <a:off x="4114279" y="4892729"/>
            <a:ext cx="8008219" cy="1569660"/>
          </a:xfrm>
          <a:prstGeom prst="rect">
            <a:avLst/>
          </a:prstGeom>
          <a:ln w="57150">
            <a:solidFill>
              <a:srgbClr val="0070C0"/>
            </a:solidFill>
          </a:ln>
        </p:spPr>
        <p:txBody>
          <a:bodyPr wrap="square">
            <a:spAutoFit/>
          </a:bodyPr>
          <a:lstStyle/>
          <a:p>
            <a:r>
              <a:rPr lang="en-US" altLang="en-US" sz="2400" b="1" dirty="0">
                <a:solidFill>
                  <a:schemeClr val="accent6">
                    <a:lumMod val="75000"/>
                  </a:schemeClr>
                </a:solidFill>
              </a:rPr>
              <a:t>"The key to success in the 21st century is alignment. Staying in alignment with a world that will be characterized by complexity, diversity, and pace of change." </a:t>
            </a:r>
            <a:br>
              <a:rPr lang="en-US" altLang="en-US" sz="2400" b="1" dirty="0">
                <a:solidFill>
                  <a:schemeClr val="accent6">
                    <a:lumMod val="75000"/>
                  </a:schemeClr>
                </a:solidFill>
              </a:rPr>
            </a:br>
            <a:r>
              <a:rPr lang="en-US" altLang="en-US" sz="2400" b="1" dirty="0">
                <a:solidFill>
                  <a:schemeClr val="accent6">
                    <a:lumMod val="75000"/>
                  </a:schemeClr>
                </a:solidFill>
              </a:rPr>
              <a:t>				- Ed Barlow, Futurist </a:t>
            </a:r>
            <a:endParaRPr lang="en-US" sz="2400" dirty="0">
              <a:solidFill>
                <a:schemeClr val="accent6">
                  <a:lumMod val="75000"/>
                </a:schemeClr>
              </a:solidFill>
            </a:endParaRPr>
          </a:p>
        </p:txBody>
      </p:sp>
      <p:pic>
        <p:nvPicPr>
          <p:cNvPr id="4" name="Picture 3"/>
          <p:cNvPicPr>
            <a:picLocks noChangeAspect="1"/>
          </p:cNvPicPr>
          <p:nvPr/>
        </p:nvPicPr>
        <p:blipFill>
          <a:blip r:embed="rId3"/>
          <a:stretch>
            <a:fillRect/>
          </a:stretch>
        </p:blipFill>
        <p:spPr>
          <a:xfrm>
            <a:off x="525291" y="4896959"/>
            <a:ext cx="2466975" cy="1847850"/>
          </a:xfrm>
          <a:prstGeom prst="rect">
            <a:avLst/>
          </a:prstGeom>
        </p:spPr>
      </p:pic>
      <p:sp>
        <p:nvSpPr>
          <p:cNvPr id="5" name="Right Arrow 4"/>
          <p:cNvSpPr/>
          <p:nvPr/>
        </p:nvSpPr>
        <p:spPr>
          <a:xfrm>
            <a:off x="8254813" y="2734264"/>
            <a:ext cx="835504" cy="280785"/>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556823">
            <a:off x="3363320" y="5166472"/>
            <a:ext cx="741406" cy="296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86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94">
                                            <p:bg/>
                                          </p:spTgt>
                                        </p:tgtEl>
                                        <p:attrNameLst>
                                          <p:attrName>style.visibility</p:attrName>
                                        </p:attrNameLst>
                                      </p:cBhvr>
                                      <p:to>
                                        <p:strVal val="visible"/>
                                      </p:to>
                                    </p:set>
                                    <p:animEffect transition="in" filter="wipe(left)">
                                      <p:cBhvr>
                                        <p:cTn id="7" dur="500"/>
                                        <p:tgtEl>
                                          <p:spTgt spid="819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194">
                                            <p:txEl>
                                              <p:pRg st="0" end="0"/>
                                            </p:txEl>
                                          </p:spTgt>
                                        </p:tgtEl>
                                        <p:attrNameLst>
                                          <p:attrName>style.visibility</p:attrName>
                                        </p:attrNameLst>
                                      </p:cBhvr>
                                      <p:to>
                                        <p:strVal val="visible"/>
                                      </p:to>
                                    </p:set>
                                    <p:animEffect transition="in" filter="wipe(left)">
                                      <p:cBhvr>
                                        <p:cTn id="10" dur="500"/>
                                        <p:tgtEl>
                                          <p:spTgt spid="819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194">
                                            <p:txEl>
                                              <p:pRg st="1" end="1"/>
                                            </p:txEl>
                                          </p:spTgt>
                                        </p:tgtEl>
                                        <p:attrNameLst>
                                          <p:attrName>style.visibility</p:attrName>
                                        </p:attrNameLst>
                                      </p:cBhvr>
                                      <p:to>
                                        <p:strVal val="visible"/>
                                      </p:to>
                                    </p:set>
                                    <p:animEffect transition="in" filter="wipe(left)">
                                      <p:cBhvr>
                                        <p:cTn id="13" dur="500"/>
                                        <p:tgtEl>
                                          <p:spTgt spid="8194">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194">
                                            <p:txEl>
                                              <p:pRg st="2" end="2"/>
                                            </p:txEl>
                                          </p:spTgt>
                                        </p:tgtEl>
                                        <p:attrNameLst>
                                          <p:attrName>style.visibility</p:attrName>
                                        </p:attrNameLst>
                                      </p:cBhvr>
                                      <p:to>
                                        <p:strVal val="visible"/>
                                      </p:to>
                                    </p:set>
                                    <p:animEffect transition="in" filter="wipe(left)">
                                      <p:cBhvr>
                                        <p:cTn id="16" dur="500"/>
                                        <p:tgtEl>
                                          <p:spTgt spid="8194">
                                            <p:txEl>
                                              <p:pRg st="2" end="2"/>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500"/>
                                        <p:tgtEl>
                                          <p:spTgt spid="2"/>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righ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uiExpand="1" build="p" animBg="1"/>
      <p:bldP spid="2" grpId="0" animBg="1"/>
      <p:bldP spid="5"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864086" y="1269655"/>
            <a:ext cx="6520070" cy="3394472"/>
          </a:xfrm>
        </p:spPr>
        <p:txBody>
          <a:bodyPr>
            <a:noAutofit/>
          </a:bodyPr>
          <a:lstStyle/>
          <a:p>
            <a:r>
              <a:rPr lang="en-US" sz="2400" b="1" dirty="0">
                <a:solidFill>
                  <a:srgbClr val="00B050"/>
                </a:solidFill>
              </a:rPr>
              <a:t>Density of educated/ skilled workers </a:t>
            </a:r>
          </a:p>
          <a:p>
            <a:pPr>
              <a:buClr>
                <a:schemeClr val="tx2"/>
              </a:buClr>
            </a:pPr>
            <a:r>
              <a:rPr lang="en-US" sz="2400" b="1" dirty="0">
                <a:solidFill>
                  <a:schemeClr val="accent1"/>
                </a:solidFill>
              </a:rPr>
              <a:t>Access to good schools, colleges, universities</a:t>
            </a:r>
          </a:p>
          <a:p>
            <a:r>
              <a:rPr lang="en-US" sz="2400" b="1" dirty="0">
                <a:solidFill>
                  <a:srgbClr val="FF0000"/>
                </a:solidFill>
              </a:rPr>
              <a:t>Local leadership</a:t>
            </a:r>
          </a:p>
          <a:p>
            <a:pPr>
              <a:buClr>
                <a:schemeClr val="tx2"/>
              </a:buClr>
            </a:pPr>
            <a:r>
              <a:rPr lang="en-US" sz="2400" b="1" dirty="0">
                <a:solidFill>
                  <a:schemeClr val="accent5">
                    <a:lumMod val="75000"/>
                  </a:schemeClr>
                </a:solidFill>
              </a:rPr>
              <a:t>Regional economic development strategies rather than state-wide strategies</a:t>
            </a:r>
          </a:p>
          <a:p>
            <a:r>
              <a:rPr lang="en-US" sz="2400" b="1" dirty="0">
                <a:solidFill>
                  <a:srgbClr val="00B0F0"/>
                </a:solidFill>
              </a:rPr>
              <a:t>Return to city-states</a:t>
            </a:r>
          </a:p>
          <a:p>
            <a:pPr lvl="1">
              <a:buClr>
                <a:schemeClr val="accent3"/>
              </a:buClr>
              <a:buFont typeface="Wingdings" panose="05000000000000000000" pitchFamily="2" charset="2"/>
              <a:buChar char="§"/>
            </a:pPr>
            <a:r>
              <a:rPr lang="en-US" b="1" i="1" dirty="0">
                <a:solidFill>
                  <a:srgbClr val="00B0F0"/>
                </a:solidFill>
              </a:rPr>
              <a:t>Sparta and Athens</a:t>
            </a:r>
          </a:p>
          <a:p>
            <a:pPr>
              <a:buClr>
                <a:schemeClr val="tx2"/>
              </a:buClr>
            </a:pPr>
            <a:r>
              <a:rPr lang="en-US" sz="2400" b="1" dirty="0">
                <a:solidFill>
                  <a:schemeClr val="tx2"/>
                </a:solidFill>
              </a:rPr>
              <a:t>Work ready communities</a:t>
            </a:r>
          </a:p>
          <a:p>
            <a:pPr>
              <a:buNone/>
            </a:pPr>
            <a:endParaRPr lang="en-US" sz="2400" b="1" dirty="0">
              <a:solidFill>
                <a:schemeClr val="tx2"/>
              </a:solidFill>
            </a:endParaRPr>
          </a:p>
          <a:p>
            <a:pPr marL="0" indent="0">
              <a:buNone/>
            </a:pPr>
            <a:endParaRPr lang="en-US" sz="2400" dirty="0"/>
          </a:p>
        </p:txBody>
      </p:sp>
      <p:pic>
        <p:nvPicPr>
          <p:cNvPr id="5" name="Picture 4" descr="C:\Users\emily.saleh\Desktop\coming-jobs-war.jpg"/>
          <p:cNvPicPr>
            <a:picLocks noChangeAspect="1" noChangeArrowheads="1"/>
          </p:cNvPicPr>
          <p:nvPr/>
        </p:nvPicPr>
        <p:blipFill>
          <a:blip r:embed="rId2" cstate="print"/>
          <a:stretch>
            <a:fillRect/>
          </a:stretch>
        </p:blipFill>
        <p:spPr bwMode="auto">
          <a:xfrm>
            <a:off x="416845" y="1269655"/>
            <a:ext cx="2486858" cy="3767967"/>
          </a:xfrm>
          <a:prstGeom prst="rect">
            <a:avLst/>
          </a:prstGeom>
          <a:noFill/>
        </p:spPr>
      </p:pic>
      <p:pic>
        <p:nvPicPr>
          <p:cNvPr id="7" name="Picture 2" descr="http://img2.imagesbn.com/images/51580000/51588093.JPG">
            <a:hlinkClick r:id="rId3"/>
          </p:cNvPr>
          <p:cNvPicPr>
            <a:picLocks noChangeAspect="1" noChangeArrowheads="1"/>
          </p:cNvPicPr>
          <p:nvPr/>
        </p:nvPicPr>
        <p:blipFill>
          <a:blip r:embed="rId4" cstate="print"/>
          <a:srcRect/>
          <a:stretch>
            <a:fillRect/>
          </a:stretch>
        </p:blipFill>
        <p:spPr bwMode="auto">
          <a:xfrm>
            <a:off x="3130165" y="1269655"/>
            <a:ext cx="2507459" cy="3767967"/>
          </a:xfrm>
          <a:prstGeom prst="rect">
            <a:avLst/>
          </a:prstGeom>
          <a:noFill/>
        </p:spPr>
      </p:pic>
    </p:spTree>
    <p:extLst>
      <p:ext uri="{BB962C8B-B14F-4D97-AF65-F5344CB8AC3E}">
        <p14:creationId xmlns:p14="http://schemas.microsoft.com/office/powerpoint/2010/main" val="3002768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048000" y="2709595"/>
            <a:ext cx="6096000" cy="1754326"/>
          </a:xfrm>
          <a:prstGeom prst="rect">
            <a:avLst/>
          </a:prstGeom>
        </p:spPr>
        <p:txBody>
          <a:bodyPr>
            <a:spAutoFit/>
          </a:bodyPr>
          <a:lstStyle/>
          <a:p>
            <a:r>
              <a:rPr lang="en-US" sz="3600" dirty="0" smtClean="0"/>
              <a:t>History offers examples of large-scale programs to improve the skills of workers </a:t>
            </a:r>
            <a:endParaRPr lang="en-US" sz="3600" dirty="0"/>
          </a:p>
        </p:txBody>
      </p:sp>
    </p:spTree>
    <p:extLst>
      <p:ext uri="{BB962C8B-B14F-4D97-AF65-F5344CB8AC3E}">
        <p14:creationId xmlns:p14="http://schemas.microsoft.com/office/powerpoint/2010/main" val="2432658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532" y="223932"/>
            <a:ext cx="11581968" cy="6801862"/>
          </a:xfrm>
          <a:prstGeom prst="rect">
            <a:avLst/>
          </a:prstGeom>
        </p:spPr>
        <p:txBody>
          <a:bodyPr wrap="square">
            <a:spAutoFit/>
          </a:bodyPr>
          <a:lstStyle/>
          <a:p>
            <a:r>
              <a:rPr lang="en-US" sz="3600" b="1" dirty="0" smtClean="0">
                <a:solidFill>
                  <a:srgbClr val="0070C0"/>
                </a:solidFill>
              </a:rPr>
              <a:t>The United States provides examples of two at-scale investments in the past century: </a:t>
            </a:r>
          </a:p>
          <a:p>
            <a:r>
              <a:rPr lang="en-US" sz="2800" b="1" dirty="0" smtClean="0"/>
              <a:t>US High School Movement (1910 to 1940), which made attending secondary school the norm for all </a:t>
            </a:r>
            <a:r>
              <a:rPr lang="en-US" sz="2800" b="1" dirty="0"/>
              <a:t>children. </a:t>
            </a:r>
            <a:endParaRPr lang="en-US" sz="2800" b="1" dirty="0" smtClean="0"/>
          </a:p>
          <a:p>
            <a:pPr marL="457200" indent="-457200">
              <a:buFont typeface="Arial" panose="020B0604020202020204" pitchFamily="34" charset="0"/>
              <a:buChar char="•"/>
            </a:pPr>
            <a:r>
              <a:rPr lang="en-US" sz="2800" dirty="0" smtClean="0">
                <a:solidFill>
                  <a:srgbClr val="7030A0"/>
                </a:solidFill>
              </a:rPr>
              <a:t>School </a:t>
            </a:r>
            <a:r>
              <a:rPr lang="en-US" sz="2800" dirty="0">
                <a:solidFill>
                  <a:srgbClr val="7030A0"/>
                </a:solidFill>
              </a:rPr>
              <a:t>enrollment increased </a:t>
            </a:r>
            <a:r>
              <a:rPr lang="en-US" sz="2800" dirty="0" smtClean="0">
                <a:solidFill>
                  <a:srgbClr val="7030A0"/>
                </a:solidFill>
              </a:rPr>
              <a:t>from </a:t>
            </a:r>
            <a:r>
              <a:rPr lang="en-US" sz="2800" dirty="0">
                <a:solidFill>
                  <a:srgbClr val="7030A0"/>
                </a:solidFill>
              </a:rPr>
              <a:t>18 percent in 1910 to 73 percent in 1940. </a:t>
            </a:r>
            <a:r>
              <a:rPr lang="en-US" sz="2800" dirty="0">
                <a:solidFill>
                  <a:schemeClr val="accent6">
                    <a:lumMod val="75000"/>
                  </a:schemeClr>
                </a:solidFill>
              </a:rPr>
              <a:t>Graduation rates for 17-year-olds rose from 9 percent to 51 percent in the same </a:t>
            </a:r>
            <a:r>
              <a:rPr lang="en-US" sz="2800" dirty="0" smtClean="0">
                <a:solidFill>
                  <a:schemeClr val="accent6">
                    <a:lumMod val="75000"/>
                  </a:schemeClr>
                </a:solidFill>
              </a:rPr>
              <a:t>period.</a:t>
            </a:r>
          </a:p>
          <a:p>
            <a:pPr marL="457200" indent="-457200">
              <a:buFont typeface="Arial" panose="020B0604020202020204" pitchFamily="34" charset="0"/>
              <a:buChar char="•"/>
            </a:pPr>
            <a:r>
              <a:rPr lang="en-US" sz="2800" dirty="0" smtClean="0">
                <a:solidFill>
                  <a:srgbClr val="0070C0"/>
                </a:solidFill>
              </a:rPr>
              <a:t>28</a:t>
            </a:r>
            <a:r>
              <a:rPr lang="en-US" sz="2800" dirty="0">
                <a:solidFill>
                  <a:srgbClr val="0070C0"/>
                </a:solidFill>
              </a:rPr>
              <a:t> percent of the economic growth to human capital accumulation and technological progress</a:t>
            </a:r>
            <a:r>
              <a:rPr lang="en-US" sz="2800" dirty="0"/>
              <a:t>, </a:t>
            </a:r>
            <a:r>
              <a:rPr lang="en-US" sz="2800" dirty="0" smtClean="0"/>
              <a:t>is attributed to the secondary </a:t>
            </a:r>
            <a:r>
              <a:rPr lang="en-US" sz="2800" dirty="0"/>
              <a:t>school </a:t>
            </a:r>
            <a:r>
              <a:rPr lang="en-US" sz="2800" dirty="0" smtClean="0"/>
              <a:t>movement. </a:t>
            </a:r>
          </a:p>
          <a:p>
            <a:endParaRPr lang="en-US" sz="2800" dirty="0" smtClean="0"/>
          </a:p>
          <a:p>
            <a:r>
              <a:rPr lang="en-US" sz="2800" b="1" dirty="0" smtClean="0"/>
              <a:t>The 1944 GI Bill, which enabled millions of returning war veterans to obtain a tertiary education. </a:t>
            </a:r>
            <a:r>
              <a:rPr lang="en-US" sz="2800" dirty="0" smtClean="0">
                <a:solidFill>
                  <a:srgbClr val="0070C0"/>
                </a:solidFill>
              </a:rPr>
              <a:t>Half of all </a:t>
            </a:r>
            <a:r>
              <a:rPr lang="en-US" sz="2800" dirty="0">
                <a:solidFill>
                  <a:srgbClr val="0070C0"/>
                </a:solidFill>
              </a:rPr>
              <a:t>veterans tapped the education benefits in some form</a:t>
            </a:r>
            <a:r>
              <a:rPr lang="en-US" sz="2800" dirty="0"/>
              <a:t>, greatly exceeding the government’s projections. </a:t>
            </a:r>
          </a:p>
          <a:p>
            <a:endParaRPr lang="en-US" sz="2800" b="1" dirty="0" smtClean="0"/>
          </a:p>
          <a:p>
            <a:r>
              <a:rPr lang="en-US" sz="2800" dirty="0" smtClean="0"/>
              <a:t> </a:t>
            </a:r>
            <a:endParaRPr lang="en-US" sz="2800" dirty="0"/>
          </a:p>
        </p:txBody>
      </p:sp>
    </p:spTree>
    <p:extLst>
      <p:ext uri="{BB962C8B-B14F-4D97-AF65-F5344CB8AC3E}">
        <p14:creationId xmlns:p14="http://schemas.microsoft.com/office/powerpoint/2010/main" val="825535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524000" y="280035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t>II.  ROLL CALL and </a:t>
            </a:r>
            <a:br>
              <a:rPr lang="en-US" b="1" dirty="0"/>
            </a:br>
            <a:r>
              <a:rPr lang="en-US" sz="4000" b="1" dirty="0"/>
              <a:t>QUORUM DETERMINATION</a:t>
            </a:r>
            <a:r>
              <a:rPr lang="en-US" sz="4000" b="1" dirty="0">
                <a:solidFill>
                  <a:srgbClr val="00B0F0"/>
                </a:solidFill>
              </a:rPr>
              <a:t>	</a:t>
            </a:r>
          </a:p>
        </p:txBody>
      </p:sp>
    </p:spTree>
    <p:extLst>
      <p:ext uri="{BB962C8B-B14F-4D97-AF65-F5344CB8AC3E}">
        <p14:creationId xmlns:p14="http://schemas.microsoft.com/office/powerpoint/2010/main" val="2818536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reatestgene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62657"/>
            <a:ext cx="3462338" cy="565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5981700" y="918358"/>
            <a:ext cx="505288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tabLst>
                <a:tab pos="0" algn="l"/>
                <a:tab pos="5486400" algn="r"/>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5486400" algn="r"/>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5486400" algn="r"/>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5486400" algn="r"/>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5486400" algn="r"/>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t>At the end of WWII, the U.S made a bold decision to invest in the future of its economy by providing $1.9 billion annually to the education of returning veterans of the war. </a:t>
            </a:r>
            <a:r>
              <a:rPr lang="en-US" altLang="en-US" sz="2400" dirty="0">
                <a:solidFill>
                  <a:srgbClr val="0070C0"/>
                </a:solidFill>
              </a:rPr>
              <a:t>This commitment to human capital helped enable the WWII generation to become the “greatest generation.”</a:t>
            </a:r>
          </a:p>
          <a:p>
            <a:pPr eaLnBrk="1" hangingPunct="1">
              <a:lnSpc>
                <a:spcPct val="100000"/>
              </a:lnSpc>
              <a:spcBef>
                <a:spcPct val="0"/>
              </a:spcBef>
              <a:buFontTx/>
              <a:buNone/>
            </a:pPr>
            <a:endParaRPr lang="en-US" altLang="en-US" sz="2400" dirty="0"/>
          </a:p>
        </p:txBody>
      </p:sp>
      <p:sp>
        <p:nvSpPr>
          <p:cNvPr id="872452" name="Text Box 4"/>
          <p:cNvSpPr txBox="1">
            <a:spLocks noChangeArrowheads="1"/>
          </p:cNvSpPr>
          <p:nvPr/>
        </p:nvSpPr>
        <p:spPr bwMode="auto">
          <a:xfrm>
            <a:off x="5807691" y="4572000"/>
            <a:ext cx="577059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0000"/>
                </a:solidFill>
              </a:rPr>
              <a:t>Possibly, </a:t>
            </a:r>
            <a:r>
              <a:rPr lang="en-US" altLang="en-US" sz="2400" b="1" dirty="0" smtClean="0">
                <a:solidFill>
                  <a:srgbClr val="FF0000"/>
                </a:solidFill>
              </a:rPr>
              <a:t>Alabama’s greatest </a:t>
            </a:r>
            <a:r>
              <a:rPr lang="en-US" altLang="en-US" sz="2400" b="1" dirty="0">
                <a:solidFill>
                  <a:srgbClr val="FF0000"/>
                </a:solidFill>
              </a:rPr>
              <a:t>generation is at the schoolhouse door waiting for the opportunity to propel </a:t>
            </a:r>
            <a:r>
              <a:rPr lang="en-US" altLang="en-US" sz="2400" b="1" dirty="0" smtClean="0">
                <a:solidFill>
                  <a:srgbClr val="FF0000"/>
                </a:solidFill>
              </a:rPr>
              <a:t>Alabama into </a:t>
            </a:r>
            <a:r>
              <a:rPr lang="en-US" altLang="en-US" sz="2400" b="1" dirty="0">
                <a:solidFill>
                  <a:srgbClr val="FF0000"/>
                </a:solidFill>
              </a:rPr>
              <a:t>the global economy.  </a:t>
            </a:r>
          </a:p>
          <a:p>
            <a:pPr eaLnBrk="1" hangingPunct="1">
              <a:lnSpc>
                <a:spcPct val="100000"/>
              </a:lnSpc>
              <a:spcBef>
                <a:spcPct val="50000"/>
              </a:spcBef>
              <a:buFontTx/>
              <a:buNone/>
            </a:pPr>
            <a:endParaRPr lang="en-US" altLang="en-US" sz="2400" dirty="0"/>
          </a:p>
        </p:txBody>
      </p:sp>
    </p:spTree>
    <p:extLst>
      <p:ext uri="{BB962C8B-B14F-4D97-AF65-F5344CB8AC3E}">
        <p14:creationId xmlns:p14="http://schemas.microsoft.com/office/powerpoint/2010/main" val="2045128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2452"/>
                                        </p:tgtEl>
                                        <p:attrNameLst>
                                          <p:attrName>style.visibility</p:attrName>
                                        </p:attrNameLst>
                                      </p:cBhvr>
                                      <p:to>
                                        <p:strVal val="visible"/>
                                      </p:to>
                                    </p:set>
                                    <p:animEffect transition="in" filter="wipe(left)">
                                      <p:cBhvr>
                                        <p:cTn id="7" dur="500"/>
                                        <p:tgtEl>
                                          <p:spTgt spid="87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98600" y="1783419"/>
            <a:ext cx="9144000" cy="114300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all" spc="0" normalizeH="0" baseline="0" noProof="0" dirty="0" smtClean="0">
                <a:ln>
                  <a:noFill/>
                </a:ln>
                <a:solidFill>
                  <a:srgbClr val="4F271C"/>
                </a:solidFill>
                <a:effectLst/>
                <a:uLnTx/>
                <a:uFillTx/>
                <a:latin typeface="Tw Cen MT"/>
                <a:ea typeface="+mj-ea"/>
                <a:cs typeface="+mj-cs"/>
              </a:rPr>
              <a:t/>
            </a:r>
            <a:br>
              <a:rPr kumimoji="0" lang="en-US" sz="4400" b="0" i="0" u="none" strike="noStrike" kern="1200" cap="all" spc="0" normalizeH="0" baseline="0" noProof="0" dirty="0" smtClean="0">
                <a:ln>
                  <a:noFill/>
                </a:ln>
                <a:solidFill>
                  <a:srgbClr val="4F271C"/>
                </a:solidFill>
                <a:effectLst/>
                <a:uLnTx/>
                <a:uFillTx/>
                <a:latin typeface="Tw Cen MT"/>
                <a:ea typeface="+mj-ea"/>
                <a:cs typeface="+mj-cs"/>
              </a:rPr>
            </a:br>
            <a:r>
              <a:rPr kumimoji="0" lang="en-US" sz="4400" b="1" i="0" u="none" strike="noStrike" kern="1200" cap="all" spc="0" normalizeH="0" baseline="0" noProof="0" dirty="0" smtClean="0">
                <a:ln>
                  <a:noFill/>
                </a:ln>
                <a:solidFill>
                  <a:srgbClr val="4F271C"/>
                </a:solidFill>
                <a:effectLst/>
                <a:uLnTx/>
                <a:uFillTx/>
                <a:latin typeface="Tw Cen MT"/>
                <a:ea typeface="+mj-ea"/>
                <a:cs typeface="+mj-cs"/>
              </a:rPr>
              <a:t>VII.   DISCUSSION</a:t>
            </a:r>
            <a:r>
              <a:rPr kumimoji="0" lang="en-US" sz="4400" b="1" i="0" u="none" strike="noStrike" kern="1200" cap="all" spc="300" normalizeH="0" baseline="0" noProof="0" dirty="0" smtClean="0">
                <a:ln>
                  <a:noFill/>
                </a:ln>
                <a:solidFill>
                  <a:srgbClr val="4F271C"/>
                </a:solidFill>
                <a:effectLst/>
                <a:uLnTx/>
                <a:uFillTx/>
                <a:latin typeface="Tw Cen MT"/>
                <a:ea typeface="+mj-ea"/>
                <a:cs typeface="+mj-cs"/>
              </a:rPr>
              <a:t> </a:t>
            </a:r>
            <a:r>
              <a:rPr kumimoji="0" lang="en-US" sz="4400" b="1" i="0" u="none" strike="noStrike" kern="1200" cap="all" spc="0" normalizeH="0" baseline="0" noProof="0" dirty="0" smtClean="0">
                <a:ln>
                  <a:noFill/>
                </a:ln>
                <a:solidFill>
                  <a:srgbClr val="4F271C"/>
                </a:solidFill>
                <a:effectLst/>
                <a:uLnTx/>
                <a:uFillTx/>
                <a:latin typeface="Tw Cen MT"/>
                <a:ea typeface="+mj-ea"/>
                <a:cs typeface="+mj-cs"/>
              </a:rPr>
              <a:t>ITEMS</a:t>
            </a:r>
            <a:br>
              <a:rPr kumimoji="0" lang="en-US" sz="4400" b="1" i="0" u="none" strike="noStrike" kern="1200" cap="all" spc="0" normalizeH="0" baseline="0" noProof="0" dirty="0" smtClean="0">
                <a:ln>
                  <a:noFill/>
                </a:ln>
                <a:solidFill>
                  <a:srgbClr val="4F271C"/>
                </a:solidFill>
                <a:effectLst/>
                <a:uLnTx/>
                <a:uFillTx/>
                <a:latin typeface="Tw Cen MT"/>
                <a:ea typeface="+mj-ea"/>
                <a:cs typeface="+mj-cs"/>
              </a:rPr>
            </a:br>
            <a:r>
              <a:rPr kumimoji="0" lang="en-US" sz="4400" b="1" i="0" u="none" strike="noStrike" kern="1200" cap="all" spc="0" normalizeH="0" baseline="0" noProof="0" dirty="0" smtClean="0">
                <a:ln>
                  <a:noFill/>
                </a:ln>
                <a:solidFill>
                  <a:srgbClr val="00B0F0"/>
                </a:solidFill>
                <a:effectLst/>
                <a:uLnTx/>
                <a:uFillTx/>
                <a:latin typeface="Tw Cen MT"/>
                <a:ea typeface="+mj-ea"/>
                <a:cs typeface="+mj-cs"/>
              </a:rPr>
              <a:t> </a:t>
            </a:r>
            <a:endParaRPr kumimoji="0" lang="en-US" sz="4400" b="0" i="0" u="none" strike="noStrike" kern="1200" cap="all" spc="0" normalizeH="0" baseline="0" noProof="0" dirty="0">
              <a:ln>
                <a:noFill/>
              </a:ln>
              <a:solidFill>
                <a:srgbClr val="4F271C"/>
              </a:solidFill>
              <a:effectLst/>
              <a:uLnTx/>
              <a:uFillTx/>
              <a:latin typeface="Tw Cen MT"/>
              <a:ea typeface="+mj-ea"/>
              <a:cs typeface="+mj-cs"/>
            </a:endParaRPr>
          </a:p>
        </p:txBody>
      </p:sp>
    </p:spTree>
    <p:extLst>
      <p:ext uri="{BB962C8B-B14F-4D97-AF65-F5344CB8AC3E}">
        <p14:creationId xmlns:p14="http://schemas.microsoft.com/office/powerpoint/2010/main" val="14609660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21481" y="1222408"/>
            <a:ext cx="4536995" cy="5635541"/>
          </a:xfrm>
          <a:prstGeom prst="rect">
            <a:avLst/>
          </a:prstGeom>
        </p:spPr>
      </p:pic>
      <p:sp>
        <p:nvSpPr>
          <p:cNvPr id="3" name="Rectangle 2"/>
          <p:cNvSpPr/>
          <p:nvPr/>
        </p:nvSpPr>
        <p:spPr>
          <a:xfrm>
            <a:off x="597835" y="329503"/>
            <a:ext cx="11327865" cy="584775"/>
          </a:xfrm>
          <a:prstGeom prst="rect">
            <a:avLst/>
          </a:prstGeom>
        </p:spPr>
        <p:txBody>
          <a:bodyPr wrap="square">
            <a:spAutoFit/>
          </a:bodyPr>
          <a:lstStyle/>
          <a:p>
            <a:pPr algn="ctr">
              <a:spcAft>
                <a:spcPts val="1800"/>
              </a:spcAft>
            </a:pPr>
            <a:r>
              <a:rPr lang="en-US" sz="3200" b="1" dirty="0" smtClean="0">
                <a:solidFill>
                  <a:srgbClr val="FF0000"/>
                </a:solidFill>
              </a:rPr>
              <a:t>2016-2017 Annual Report</a:t>
            </a:r>
          </a:p>
        </p:txBody>
      </p:sp>
    </p:spTree>
    <p:extLst>
      <p:ext uri="{BB962C8B-B14F-4D97-AF65-F5344CB8AC3E}">
        <p14:creationId xmlns:p14="http://schemas.microsoft.com/office/powerpoint/2010/main" val="38567028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838200" y="201062"/>
            <a:ext cx="9923646" cy="4739759"/>
          </a:xfrm>
          <a:prstGeom prst="rect">
            <a:avLst/>
          </a:prstGeom>
          <a:noFill/>
        </p:spPr>
        <p:txBody>
          <a:bodyPr wrap="square" rtlCol="0">
            <a:spAutoFit/>
          </a:bodyPr>
          <a:lstStyle/>
          <a:p>
            <a:pPr algn="ctr"/>
            <a:r>
              <a:rPr lang="en-US" sz="3200" b="1" u="sng" dirty="0">
                <a:solidFill>
                  <a:srgbClr val="FF0000"/>
                </a:solidFill>
              </a:rPr>
              <a:t>Free Application for Federal Student Aid</a:t>
            </a:r>
          </a:p>
          <a:p>
            <a:pPr algn="ctr"/>
            <a:r>
              <a:rPr lang="en-US" sz="3200" b="1" dirty="0" smtClean="0">
                <a:solidFill>
                  <a:srgbClr val="FF0000"/>
                </a:solidFill>
              </a:rPr>
              <a:t>(FAFSA)</a:t>
            </a:r>
            <a:r>
              <a:rPr lang="en-US" sz="2800" b="1" dirty="0" smtClean="0">
                <a:solidFill>
                  <a:srgbClr val="FF0000"/>
                </a:solidFill>
              </a:rPr>
              <a:t/>
            </a:r>
            <a:br>
              <a:rPr lang="en-US" sz="2800" b="1" dirty="0" smtClean="0">
                <a:solidFill>
                  <a:srgbClr val="FF0000"/>
                </a:solidFill>
              </a:rPr>
            </a:br>
            <a:endParaRPr lang="en-US" b="1" dirty="0" smtClean="0">
              <a:solidFill>
                <a:srgbClr val="FF0000"/>
              </a:solidFill>
            </a:endParaRPr>
          </a:p>
          <a:p>
            <a:pPr marL="1539875" indent="-285750">
              <a:buFont typeface="Arial" panose="020B0604020202020204" pitchFamily="34" charset="0"/>
              <a:buChar char="•"/>
            </a:pPr>
            <a:r>
              <a:rPr lang="en-US" sz="2400" b="1" dirty="0" smtClean="0">
                <a:solidFill>
                  <a:srgbClr val="0070C0"/>
                </a:solidFill>
              </a:rPr>
              <a:t>FAFSA completions are a must in order to qualify for Pell Grants  </a:t>
            </a:r>
          </a:p>
          <a:p>
            <a:pPr marL="1539875" indent="-285750">
              <a:buFont typeface="Arial" panose="020B0604020202020204" pitchFamily="34" charset="0"/>
              <a:buChar char="•"/>
            </a:pPr>
            <a:r>
              <a:rPr lang="en-US" sz="2400" b="1" dirty="0" smtClean="0">
                <a:solidFill>
                  <a:srgbClr val="0070C0"/>
                </a:solidFill>
              </a:rPr>
              <a:t>$45 million in Pell left on the table last year</a:t>
            </a:r>
            <a:endParaRPr lang="en-US" sz="2400" b="1" dirty="0">
              <a:solidFill>
                <a:srgbClr val="0070C0"/>
              </a:solidFill>
            </a:endParaRP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pPr algn="ctr"/>
            <a:endParaRPr lang="en-US" sz="2800" b="1" dirty="0">
              <a:solidFill>
                <a:srgbClr val="FF0000"/>
              </a:solidFill>
            </a:endParaRPr>
          </a:p>
        </p:txBody>
      </p:sp>
      <p:grpSp>
        <p:nvGrpSpPr>
          <p:cNvPr id="5" name="Group 5"/>
          <p:cNvGrpSpPr>
            <a:grpSpLocks/>
          </p:cNvGrpSpPr>
          <p:nvPr/>
        </p:nvGrpSpPr>
        <p:grpSpPr bwMode="auto">
          <a:xfrm>
            <a:off x="1880932" y="2065364"/>
            <a:ext cx="9544326" cy="4513236"/>
            <a:chOff x="107201129" y="110759040"/>
            <a:chExt cx="4212161" cy="1992094"/>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01129" y="110882865"/>
              <a:ext cx="3965637" cy="1868269"/>
            </a:xfrm>
            <a:prstGeom prst="rect">
              <a:avLst/>
            </a:prstGeom>
            <a:noFill/>
            <a:ln w="25400" algn="ctr">
              <a:solidFill>
                <a:srgbClr val="4F81B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Text Box 7"/>
            <p:cNvSpPr txBox="1">
              <a:spLocks noChangeArrowheads="1"/>
            </p:cNvSpPr>
            <p:nvPr/>
          </p:nvSpPr>
          <p:spPr bwMode="auto">
            <a:xfrm>
              <a:off x="111175800" y="110759040"/>
              <a:ext cx="237490" cy="1992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073115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052597" y="227449"/>
            <a:ext cx="10212404" cy="1107996"/>
          </a:xfrm>
          <a:prstGeom prst="rect">
            <a:avLst/>
          </a:prstGeom>
        </p:spPr>
        <p:txBody>
          <a:bodyPr wrap="square">
            <a:spAutoFit/>
          </a:bodyPr>
          <a:lstStyle/>
          <a:p>
            <a:pPr algn="ctr">
              <a:spcAft>
                <a:spcPts val="1200"/>
              </a:spcAft>
            </a:pPr>
            <a:r>
              <a:rPr lang="en-US" sz="3200" b="1" u="sng" dirty="0" smtClean="0">
                <a:solidFill>
                  <a:srgbClr val="FF0000"/>
                </a:solidFill>
              </a:rPr>
              <a:t>Student Assistance</a:t>
            </a:r>
          </a:p>
          <a:p>
            <a:pPr marL="342900" indent="-342900" algn="ctr">
              <a:buFont typeface="Arial" panose="020B0604020202020204" pitchFamily="34" charset="0"/>
              <a:buChar char="•"/>
            </a:pPr>
            <a:r>
              <a:rPr lang="en-US" sz="2400" b="1" dirty="0" smtClean="0">
                <a:solidFill>
                  <a:srgbClr val="0070C0"/>
                </a:solidFill>
              </a:rPr>
              <a:t>Legislature </a:t>
            </a:r>
            <a:r>
              <a:rPr lang="en-US" sz="2400" b="1" dirty="0">
                <a:solidFill>
                  <a:srgbClr val="0070C0"/>
                </a:solidFill>
              </a:rPr>
              <a:t>allocates $325,000 for </a:t>
            </a:r>
            <a:r>
              <a:rPr lang="en-US" sz="2400" b="1" dirty="0" smtClean="0">
                <a:solidFill>
                  <a:srgbClr val="0070C0"/>
                </a:solidFill>
              </a:rPr>
              <a:t>Math and Science Scholarships</a:t>
            </a:r>
            <a:endParaRPr lang="en-US" sz="2400" b="1" dirty="0">
              <a:solidFill>
                <a:srgbClr val="0070C0"/>
              </a:solidFill>
            </a:endParaRPr>
          </a:p>
        </p:txBody>
      </p:sp>
      <p:pic>
        <p:nvPicPr>
          <p:cNvPr id="1026" name="Picture 2" descr="Green Map 50 Math Teachers Need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395" y="1514130"/>
            <a:ext cx="5214273" cy="5097902"/>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7" name="Picture 3" descr="Blue Map 65 Science Teachers Nee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71" y="1491916"/>
            <a:ext cx="5369528" cy="5080066"/>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 Box 4"/>
          <p:cNvSpPr txBox="1">
            <a:spLocks noChangeArrowheads="1"/>
          </p:cNvSpPr>
          <p:nvPr/>
        </p:nvSpPr>
        <p:spPr bwMode="auto">
          <a:xfrm>
            <a:off x="10138009" y="6054290"/>
            <a:ext cx="1476375" cy="228600"/>
          </a:xfrm>
          <a:prstGeom prst="rect">
            <a:avLst/>
          </a:prstGeom>
          <a:solidFill>
            <a:srgbClr val="FFFF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Calibri" panose="020F0502020204030204" pitchFamily="34" charset="0"/>
              </a:rPr>
              <a:t>50 Math Teachers Needed</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Text Box 5"/>
          <p:cNvSpPr txBox="1">
            <a:spLocks noChangeArrowheads="1"/>
          </p:cNvSpPr>
          <p:nvPr/>
        </p:nvSpPr>
        <p:spPr bwMode="auto">
          <a:xfrm>
            <a:off x="4446871" y="6054290"/>
            <a:ext cx="1581150" cy="228600"/>
          </a:xfrm>
          <a:prstGeom prst="rect">
            <a:avLst/>
          </a:prstGeom>
          <a:solidFill>
            <a:srgbClr val="FFFF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Calibri" panose="020F0502020204030204" pitchFamily="34" charset="0"/>
              </a:rPr>
              <a:t>65 Science Teachers Needed</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9061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59578" y="314702"/>
            <a:ext cx="10212404" cy="1846659"/>
          </a:xfrm>
          <a:prstGeom prst="rect">
            <a:avLst/>
          </a:prstGeom>
        </p:spPr>
        <p:txBody>
          <a:bodyPr wrap="square">
            <a:spAutoFit/>
          </a:bodyPr>
          <a:lstStyle/>
          <a:p>
            <a:pPr algn="ctr">
              <a:spcAft>
                <a:spcPts val="1200"/>
              </a:spcAft>
            </a:pPr>
            <a:r>
              <a:rPr lang="en-US" sz="3200" b="1" u="sng" dirty="0" smtClean="0">
                <a:solidFill>
                  <a:srgbClr val="FF0000"/>
                </a:solidFill>
              </a:rPr>
              <a:t>Research Services</a:t>
            </a:r>
          </a:p>
          <a:p>
            <a:pPr marL="1544638" indent="-342900">
              <a:buFont typeface="Arial" panose="020B0604020202020204" pitchFamily="34" charset="0"/>
              <a:buChar char="•"/>
            </a:pPr>
            <a:r>
              <a:rPr lang="en-US" sz="2400" b="1" dirty="0" smtClean="0">
                <a:solidFill>
                  <a:srgbClr val="0070C0"/>
                </a:solidFill>
              </a:rPr>
              <a:t>11 million student records in Alabama </a:t>
            </a:r>
            <a:r>
              <a:rPr lang="en-US" sz="2400" b="1" dirty="0">
                <a:solidFill>
                  <a:srgbClr val="0070C0"/>
                </a:solidFill>
              </a:rPr>
              <a:t>S</a:t>
            </a:r>
            <a:r>
              <a:rPr lang="en-US" sz="2400" b="1" dirty="0" smtClean="0">
                <a:solidFill>
                  <a:srgbClr val="0070C0"/>
                </a:solidFill>
              </a:rPr>
              <a:t>tudent </a:t>
            </a:r>
            <a:r>
              <a:rPr lang="en-US" sz="2400" b="1" dirty="0">
                <a:solidFill>
                  <a:srgbClr val="0070C0"/>
                </a:solidFill>
              </a:rPr>
              <a:t>D</a:t>
            </a:r>
            <a:r>
              <a:rPr lang="en-US" sz="2400" b="1" dirty="0" smtClean="0">
                <a:solidFill>
                  <a:srgbClr val="0070C0"/>
                </a:solidFill>
              </a:rPr>
              <a:t>atabase</a:t>
            </a:r>
          </a:p>
          <a:p>
            <a:pPr marL="1544638" indent="-342900">
              <a:buFont typeface="Arial" panose="020B0604020202020204" pitchFamily="34" charset="0"/>
              <a:buChar char="•"/>
            </a:pPr>
            <a:r>
              <a:rPr lang="en-US" sz="2400" b="1" dirty="0" smtClean="0">
                <a:solidFill>
                  <a:srgbClr val="0070C0"/>
                </a:solidFill>
              </a:rPr>
              <a:t>Multiple reports produced for Education and Workforce</a:t>
            </a:r>
          </a:p>
          <a:p>
            <a:endParaRPr lang="en-US"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758" y="1884362"/>
            <a:ext cx="4345771" cy="5006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extBox 3"/>
          <p:cNvSpPr txBox="1"/>
          <p:nvPr/>
        </p:nvSpPr>
        <p:spPr>
          <a:xfrm>
            <a:off x="6827520" y="6126480"/>
            <a:ext cx="3596640" cy="461665"/>
          </a:xfrm>
          <a:prstGeom prst="rect">
            <a:avLst/>
          </a:prstGeom>
          <a:noFill/>
        </p:spPr>
        <p:txBody>
          <a:bodyPr wrap="square" rtlCol="0">
            <a:spAutoFit/>
          </a:bodyPr>
          <a:lstStyle/>
          <a:p>
            <a:r>
              <a:rPr lang="en-US" sz="2400" dirty="0" smtClean="0">
                <a:solidFill>
                  <a:srgbClr val="0070C0"/>
                </a:solidFill>
              </a:rPr>
              <a:t>Workforce by Region</a:t>
            </a:r>
            <a:endParaRPr lang="en-US" sz="2400" dirty="0">
              <a:solidFill>
                <a:srgbClr val="0070C0"/>
              </a:solidFill>
            </a:endParaRPr>
          </a:p>
        </p:txBody>
      </p:sp>
    </p:spTree>
    <p:extLst>
      <p:ext uri="{BB962C8B-B14F-4D97-AF65-F5344CB8AC3E}">
        <p14:creationId xmlns:p14="http://schemas.microsoft.com/office/powerpoint/2010/main" val="1215136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51840" y="348754"/>
            <a:ext cx="11033760" cy="830997"/>
          </a:xfrm>
          <a:prstGeom prst="rect">
            <a:avLst/>
          </a:prstGeom>
        </p:spPr>
        <p:txBody>
          <a:bodyPr wrap="square">
            <a:spAutoFit/>
          </a:bodyPr>
          <a:lstStyle/>
          <a:p>
            <a:pPr marL="342900" indent="-342900">
              <a:buFont typeface="Arial" panose="020B0604020202020204" pitchFamily="34" charset="0"/>
              <a:buChar char="•"/>
            </a:pPr>
            <a:r>
              <a:rPr lang="en-US" sz="2400" b="1" dirty="0" smtClean="0">
                <a:solidFill>
                  <a:srgbClr val="0070C0"/>
                </a:solidFill>
              </a:rPr>
              <a:t>One report </a:t>
            </a:r>
            <a:r>
              <a:rPr lang="en-US" sz="2400" b="1" dirty="0">
                <a:solidFill>
                  <a:srgbClr val="0070C0"/>
                </a:solidFill>
              </a:rPr>
              <a:t>i</a:t>
            </a:r>
            <a:r>
              <a:rPr lang="en-US" sz="2400" b="1" dirty="0" smtClean="0">
                <a:solidFill>
                  <a:srgbClr val="0070C0"/>
                </a:solidFill>
              </a:rPr>
              <a:t>dentifies completions by major and level for all public </a:t>
            </a:r>
            <a:r>
              <a:rPr lang="en-US" sz="2400" b="1" dirty="0">
                <a:solidFill>
                  <a:srgbClr val="0070C0"/>
                </a:solidFill>
              </a:rPr>
              <a:t>i</a:t>
            </a:r>
            <a:r>
              <a:rPr lang="en-US" sz="2400" b="1" dirty="0" smtClean="0">
                <a:solidFill>
                  <a:srgbClr val="0070C0"/>
                </a:solidFill>
              </a:rPr>
              <a:t>nstitutions</a:t>
            </a:r>
          </a:p>
          <a:p>
            <a:endParaRPr lang="en-US" sz="2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l="4878" t="4152" b="2264"/>
          <a:stretch>
            <a:fillRect/>
          </a:stretch>
        </p:blipFill>
        <p:spPr bwMode="auto">
          <a:xfrm>
            <a:off x="1666240" y="1099235"/>
            <a:ext cx="8495898" cy="5555566"/>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1598861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51840" y="348754"/>
            <a:ext cx="11033760" cy="1582484"/>
          </a:xfrm>
          <a:prstGeom prst="rect">
            <a:avLst/>
          </a:prstGeom>
        </p:spPr>
        <p:txBody>
          <a:bodyPr wrap="square">
            <a:spAutoFit/>
          </a:bodyPr>
          <a:lstStyle/>
          <a:p>
            <a:pPr algn="ctr">
              <a:lnSpc>
                <a:spcPts val="120"/>
              </a:lnSpc>
            </a:pPr>
            <a:r>
              <a:rPr lang="en-US" sz="3200" b="1" u="sng" dirty="0" smtClean="0">
                <a:solidFill>
                  <a:srgbClr val="FF0000"/>
                </a:solidFill>
              </a:rPr>
              <a:t>Instruction</a:t>
            </a:r>
          </a:p>
          <a:p>
            <a:pPr algn="ctr"/>
            <a:endParaRPr lang="en-US" sz="2400" b="1" dirty="0" smtClean="0">
              <a:solidFill>
                <a:srgbClr val="0070C0"/>
              </a:solidFill>
            </a:endParaRPr>
          </a:p>
          <a:p>
            <a:pPr marL="342900" indent="-342900">
              <a:buFont typeface="Arial" panose="020B0604020202020204" pitchFamily="34" charset="0"/>
              <a:buChar char="•"/>
            </a:pPr>
            <a:r>
              <a:rPr lang="en-US" sz="2400" b="1" dirty="0" smtClean="0">
                <a:solidFill>
                  <a:srgbClr val="0070C0"/>
                </a:solidFill>
              </a:rPr>
              <a:t>230 instructional </a:t>
            </a:r>
            <a:r>
              <a:rPr lang="en-US" sz="2400" b="1" dirty="0">
                <a:solidFill>
                  <a:srgbClr val="0070C0"/>
                </a:solidFill>
              </a:rPr>
              <a:t>a</a:t>
            </a:r>
            <a:r>
              <a:rPr lang="en-US" sz="2400" b="1" dirty="0" smtClean="0">
                <a:solidFill>
                  <a:srgbClr val="0070C0"/>
                </a:solidFill>
              </a:rPr>
              <a:t>ctivities were presented to the Commission as decision or information </a:t>
            </a:r>
            <a:r>
              <a:rPr lang="en-US" sz="2400" b="1" dirty="0">
                <a:solidFill>
                  <a:srgbClr val="0070C0"/>
                </a:solidFill>
              </a:rPr>
              <a:t>i</a:t>
            </a:r>
            <a:r>
              <a:rPr lang="en-US" sz="2400" b="1" dirty="0" smtClean="0">
                <a:solidFill>
                  <a:srgbClr val="0070C0"/>
                </a:solidFill>
              </a:rPr>
              <a:t>tems</a:t>
            </a:r>
          </a:p>
          <a:p>
            <a:endParaRPr lang="en-US"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326" y="2079466"/>
            <a:ext cx="7094792" cy="4548042"/>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634523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403927" y="692727"/>
            <a:ext cx="9245600" cy="1077218"/>
          </a:xfrm>
          <a:prstGeom prst="rect">
            <a:avLst/>
          </a:prstGeom>
          <a:noFill/>
        </p:spPr>
        <p:txBody>
          <a:bodyPr wrap="square" rtlCol="0">
            <a:spAutoFit/>
          </a:bodyPr>
          <a:lstStyle/>
          <a:p>
            <a:pPr algn="ctr"/>
            <a:r>
              <a:rPr lang="en-US" sz="3200" b="1" u="sng" dirty="0" smtClean="0">
                <a:solidFill>
                  <a:srgbClr val="FF0000"/>
                </a:solidFill>
              </a:rPr>
              <a:t>No Child Left Behind Competitive Grant Program</a:t>
            </a:r>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(NCLB)</a:t>
            </a:r>
            <a:endParaRPr lang="en-US" sz="3200" b="1" dirty="0">
              <a:solidFill>
                <a:srgbClr val="FF0000"/>
              </a:solidFill>
            </a:endParaRPr>
          </a:p>
        </p:txBody>
      </p:sp>
      <p:sp>
        <p:nvSpPr>
          <p:cNvPr id="3" name="TextBox 2"/>
          <p:cNvSpPr txBox="1"/>
          <p:nvPr/>
        </p:nvSpPr>
        <p:spPr>
          <a:xfrm>
            <a:off x="2320855" y="1769945"/>
            <a:ext cx="8613444" cy="4970591"/>
          </a:xfrm>
          <a:prstGeom prst="rect">
            <a:avLst/>
          </a:prstGeom>
          <a:noFill/>
        </p:spPr>
        <p:txBody>
          <a:bodyPr wrap="square" rtlCol="0">
            <a:spAutoFit/>
          </a:bodyPr>
          <a:lstStyle/>
          <a:p>
            <a:endParaRPr lang="en-US" sz="2000" dirty="0">
              <a:solidFill>
                <a:srgbClr val="0070C0"/>
              </a:solidFill>
            </a:endParaRPr>
          </a:p>
          <a:p>
            <a:pPr marL="285750" indent="-285750">
              <a:spcAft>
                <a:spcPts val="600"/>
              </a:spcAft>
              <a:buFont typeface="Arial" panose="020B0604020202020204" pitchFamily="34" charset="0"/>
              <a:buChar char="•"/>
            </a:pPr>
            <a:r>
              <a:rPr lang="en-US" sz="2400" b="1" dirty="0" smtClean="0">
                <a:solidFill>
                  <a:srgbClr val="0070C0"/>
                </a:solidFill>
              </a:rPr>
              <a:t>Final year of federal funding to state agencies for higher education to administer NCLB competitive grants</a:t>
            </a:r>
            <a:endParaRPr lang="en-US" sz="2400" b="1" dirty="0">
              <a:solidFill>
                <a:srgbClr val="0070C0"/>
              </a:solidFill>
            </a:endParaRPr>
          </a:p>
          <a:p>
            <a:pPr marL="285750" indent="-285750">
              <a:spcAft>
                <a:spcPts val="600"/>
              </a:spcAft>
              <a:buFont typeface="Arial" panose="020B0604020202020204" pitchFamily="34" charset="0"/>
              <a:buChar char="•"/>
            </a:pPr>
            <a:r>
              <a:rPr lang="en-US" sz="2400" b="1" dirty="0" smtClean="0">
                <a:solidFill>
                  <a:srgbClr val="0070C0"/>
                </a:solidFill>
              </a:rPr>
              <a:t>$922,503 is supporting eight continuation awards to six institutions</a:t>
            </a:r>
            <a:endParaRPr lang="en-US" sz="2400" b="1" dirty="0">
              <a:solidFill>
                <a:srgbClr val="0070C0"/>
              </a:solidFill>
            </a:endParaRPr>
          </a:p>
          <a:p>
            <a:pPr marL="285750" indent="-285750">
              <a:spcAft>
                <a:spcPts val="600"/>
              </a:spcAft>
              <a:buFont typeface="Arial" panose="020B0604020202020204" pitchFamily="34" charset="0"/>
              <a:buChar char="•"/>
            </a:pPr>
            <a:r>
              <a:rPr lang="en-US" sz="2400" b="1" dirty="0">
                <a:solidFill>
                  <a:srgbClr val="0070C0"/>
                </a:solidFill>
              </a:rPr>
              <a:t>Projects will provide professional development in 62 public school districts and 12 private </a:t>
            </a:r>
            <a:r>
              <a:rPr lang="en-US" sz="2400" b="1" dirty="0" smtClean="0">
                <a:solidFill>
                  <a:srgbClr val="0070C0"/>
                </a:solidFill>
              </a:rPr>
              <a:t>schools through September 30, 2018.   Projected impact:</a:t>
            </a:r>
            <a:endParaRPr lang="en-US" sz="2400" b="1" dirty="0">
              <a:solidFill>
                <a:srgbClr val="0070C0"/>
              </a:solidFill>
            </a:endParaRPr>
          </a:p>
          <a:p>
            <a:pPr marL="742950" lvl="1" indent="-285750">
              <a:buFont typeface="Arial" panose="020B0604020202020204" pitchFamily="34" charset="0"/>
              <a:buChar char="•"/>
            </a:pPr>
            <a:r>
              <a:rPr lang="en-US" sz="2400" b="1" dirty="0">
                <a:solidFill>
                  <a:srgbClr val="0070C0"/>
                </a:solidFill>
              </a:rPr>
              <a:t>499 K-12 teachers</a:t>
            </a:r>
          </a:p>
          <a:p>
            <a:pPr marL="742950" lvl="1" indent="-285750">
              <a:buFont typeface="Arial" panose="020B0604020202020204" pitchFamily="34" charset="0"/>
              <a:buChar char="•"/>
            </a:pPr>
            <a:r>
              <a:rPr lang="en-US" sz="2400" b="1" dirty="0">
                <a:solidFill>
                  <a:srgbClr val="0070C0"/>
                </a:solidFill>
              </a:rPr>
              <a:t>35 administrators</a:t>
            </a:r>
          </a:p>
          <a:p>
            <a:pPr marL="742950" lvl="1" indent="-285750">
              <a:buFont typeface="Arial" panose="020B0604020202020204" pitchFamily="34" charset="0"/>
              <a:buChar char="•"/>
            </a:pPr>
            <a:r>
              <a:rPr lang="en-US" sz="2400" b="1" dirty="0">
                <a:solidFill>
                  <a:srgbClr val="0070C0"/>
                </a:solidFill>
              </a:rPr>
              <a:t>6 para-professionals</a:t>
            </a:r>
          </a:p>
          <a:p>
            <a:pPr marL="742950" lvl="1" indent="-285750">
              <a:buFont typeface="Arial" panose="020B0604020202020204" pitchFamily="34" charset="0"/>
              <a:buChar char="•"/>
            </a:pPr>
            <a:r>
              <a:rPr lang="en-US" sz="2400" b="1" dirty="0">
                <a:solidFill>
                  <a:srgbClr val="0070C0"/>
                </a:solidFill>
              </a:rPr>
              <a:t>46,000 </a:t>
            </a:r>
            <a:r>
              <a:rPr lang="en-US" sz="2400" b="1" dirty="0" smtClean="0">
                <a:solidFill>
                  <a:srgbClr val="0070C0"/>
                </a:solidFill>
              </a:rPr>
              <a:t>students</a:t>
            </a:r>
            <a:endParaRPr lang="en-US" sz="2400" b="1" dirty="0">
              <a:solidFill>
                <a:srgbClr val="0070C0"/>
              </a:solidFill>
            </a:endParaRPr>
          </a:p>
          <a:p>
            <a:pPr marL="742950" lvl="1" indent="-285750">
              <a:buFont typeface="Arial" panose="020B0604020202020204" pitchFamily="34" charset="0"/>
              <a:buChar char="•"/>
            </a:pPr>
            <a:endParaRPr lang="en-US" dirty="0"/>
          </a:p>
        </p:txBody>
      </p:sp>
      <p:pic>
        <p:nvPicPr>
          <p:cNvPr id="4" name="Picture 3"/>
          <p:cNvPicPr>
            <a:picLocks noChangeAspect="1"/>
          </p:cNvPicPr>
          <p:nvPr/>
        </p:nvPicPr>
        <p:blipFill rotWithShape="1">
          <a:blip r:embed="rId2"/>
          <a:srcRect l="3408" t="1524" r="2539" b="2129"/>
          <a:stretch/>
        </p:blipFill>
        <p:spPr>
          <a:xfrm>
            <a:off x="9837018" y="4536156"/>
            <a:ext cx="2174583" cy="2196772"/>
          </a:xfrm>
          <a:prstGeom prst="rect">
            <a:avLst/>
          </a:prstGeom>
        </p:spPr>
      </p:pic>
    </p:spTree>
    <p:extLst>
      <p:ext uri="{BB962C8B-B14F-4D97-AF65-F5344CB8AC3E}">
        <p14:creationId xmlns:p14="http://schemas.microsoft.com/office/powerpoint/2010/main" val="20137192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97835" y="0"/>
            <a:ext cx="11327865" cy="4275529"/>
          </a:xfrm>
          <a:prstGeom prst="rect">
            <a:avLst/>
          </a:prstGeom>
        </p:spPr>
        <p:txBody>
          <a:bodyPr wrap="square">
            <a:spAutoFit/>
          </a:bodyPr>
          <a:lstStyle/>
          <a:p>
            <a:pPr algn="ctr">
              <a:spcAft>
                <a:spcPts val="1200"/>
              </a:spcAft>
            </a:pPr>
            <a:r>
              <a:rPr lang="en-US" sz="3200" b="1" u="sng" dirty="0" smtClean="0">
                <a:solidFill>
                  <a:srgbClr val="FF0000"/>
                </a:solidFill>
              </a:rPr>
              <a:t>Articulation and General Studies Committee</a:t>
            </a:r>
            <a:br>
              <a:rPr lang="en-US" sz="3200" b="1" u="sng" dirty="0" smtClean="0">
                <a:solidFill>
                  <a:srgbClr val="FF0000"/>
                </a:solidFill>
              </a:rPr>
            </a:br>
            <a:r>
              <a:rPr lang="en-US" sz="3200" b="1" u="sng" dirty="0" smtClean="0">
                <a:solidFill>
                  <a:srgbClr val="FF0000"/>
                </a:solidFill>
              </a:rPr>
              <a:t>Statewide Transfer &amp; Articulation Reporting System</a:t>
            </a:r>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(AGSC/STARS)</a:t>
            </a:r>
          </a:p>
          <a:p>
            <a:pPr marL="1262063" indent="-342900">
              <a:lnSpc>
                <a:spcPts val="2500"/>
              </a:lnSpc>
              <a:spcAft>
                <a:spcPts val="1200"/>
              </a:spcAft>
              <a:buFont typeface="Arial" panose="020B0604020202020204" pitchFamily="34" charset="0"/>
              <a:buChar char="•"/>
            </a:pPr>
            <a:r>
              <a:rPr lang="en-US" sz="2400" b="1" dirty="0" smtClean="0">
                <a:solidFill>
                  <a:srgbClr val="0070C0"/>
                </a:solidFill>
              </a:rPr>
              <a:t>Since the fall of 1998, over one million transfer guides have been issued to students to ensure a seamless transfer of credit from public two- to four-year institutions</a:t>
            </a:r>
          </a:p>
          <a:p>
            <a:pPr marL="1262063" indent="-342900">
              <a:lnSpc>
                <a:spcPts val="2500"/>
              </a:lnSpc>
              <a:spcAft>
                <a:spcPts val="1200"/>
              </a:spcAft>
              <a:buFont typeface="Arial" panose="020B0604020202020204" pitchFamily="34" charset="0"/>
              <a:buChar char="•"/>
            </a:pPr>
            <a:r>
              <a:rPr lang="en-US" sz="2400" b="1" dirty="0" smtClean="0">
                <a:solidFill>
                  <a:srgbClr val="0070C0"/>
                </a:solidFill>
              </a:rPr>
              <a:t>More than 1300 courses have been approved for transfer by the AGSC</a:t>
            </a:r>
          </a:p>
          <a:p>
            <a:pPr marL="1262063" indent="-342900">
              <a:lnSpc>
                <a:spcPts val="2500"/>
              </a:lnSpc>
              <a:buFont typeface="Arial" panose="020B0604020202020204" pitchFamily="34" charset="0"/>
              <a:buChar char="•"/>
            </a:pPr>
            <a:r>
              <a:rPr lang="en-US" sz="2400" b="1" dirty="0" smtClean="0">
                <a:solidFill>
                  <a:srgbClr val="0070C0"/>
                </a:solidFill>
              </a:rPr>
              <a:t>Priorities for 2017-18 include a statewide conference on transfer and student           success, as well as making the STARS guides more accessible on mobile platforms. </a:t>
            </a:r>
            <a:endParaRPr lang="en-US"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108" y="3938647"/>
            <a:ext cx="4244742" cy="29193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8919984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136152" y="6858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t>III.	  APPROVAL OF AGENDA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9328" y="1624405"/>
            <a:ext cx="4328129" cy="4914507"/>
          </a:xfrm>
          <a:prstGeom prst="rect">
            <a:avLst/>
          </a:prstGeom>
        </p:spPr>
      </p:pic>
      <p:pic>
        <p:nvPicPr>
          <p:cNvPr id="9" name="Picture 4" descr="ACH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6747" y="1949659"/>
            <a:ext cx="782672" cy="762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8583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97835" y="329503"/>
            <a:ext cx="11327865" cy="1184940"/>
          </a:xfrm>
          <a:prstGeom prst="rect">
            <a:avLst/>
          </a:prstGeom>
        </p:spPr>
        <p:txBody>
          <a:bodyPr wrap="square">
            <a:spAutoFit/>
          </a:bodyPr>
          <a:lstStyle/>
          <a:p>
            <a:pPr algn="ctr">
              <a:spcAft>
                <a:spcPts val="1800"/>
              </a:spcAft>
            </a:pPr>
            <a:r>
              <a:rPr lang="en-US" sz="3200" b="1" u="sng" dirty="0" smtClean="0">
                <a:solidFill>
                  <a:srgbClr val="FF0000"/>
                </a:solidFill>
              </a:rPr>
              <a:t>Special Programs</a:t>
            </a:r>
          </a:p>
          <a:p>
            <a:pPr marL="2800350" indent="-457200">
              <a:buFont typeface="Arial" panose="020B0604020202020204" pitchFamily="34" charset="0"/>
              <a:buChar char="•"/>
            </a:pPr>
            <a:r>
              <a:rPr lang="en-US" sz="2400" b="1" dirty="0" smtClean="0">
                <a:solidFill>
                  <a:srgbClr val="0070C0"/>
                </a:solidFill>
              </a:rPr>
              <a:t>Alabama #1 in SREB Doctoral Scholars Graduates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565" y="2165685"/>
            <a:ext cx="7129088" cy="4315144"/>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205886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51840" y="348754"/>
            <a:ext cx="11033760" cy="5355312"/>
          </a:xfrm>
          <a:prstGeom prst="rect">
            <a:avLst/>
          </a:prstGeom>
        </p:spPr>
        <p:txBody>
          <a:bodyPr wrap="square">
            <a:spAutoFit/>
          </a:bodyPr>
          <a:lstStyle/>
          <a:p>
            <a:pPr algn="ctr"/>
            <a:r>
              <a:rPr lang="en-US" sz="3200" b="1" u="sng" dirty="0" smtClean="0">
                <a:solidFill>
                  <a:srgbClr val="FF0000"/>
                </a:solidFill>
              </a:rPr>
              <a:t>Alabama Established </a:t>
            </a:r>
            <a:r>
              <a:rPr lang="en-US" sz="3200" b="1" u="sng" dirty="0">
                <a:solidFill>
                  <a:srgbClr val="FF0000"/>
                </a:solidFill>
              </a:rPr>
              <a:t>P</a:t>
            </a:r>
            <a:r>
              <a:rPr lang="en-US" sz="3200" b="1" u="sng" dirty="0" smtClean="0">
                <a:solidFill>
                  <a:srgbClr val="FF0000"/>
                </a:solidFill>
              </a:rPr>
              <a:t>rogram to Stimulate Competitive Research</a:t>
            </a:r>
          </a:p>
          <a:p>
            <a:pPr algn="ctr"/>
            <a:r>
              <a:rPr lang="en-US" sz="3200" b="1" dirty="0" smtClean="0">
                <a:solidFill>
                  <a:srgbClr val="FF0000"/>
                </a:solidFill>
              </a:rPr>
              <a:t>(</a:t>
            </a:r>
            <a:r>
              <a:rPr lang="en-US" sz="3200" b="1" dirty="0" err="1" smtClean="0">
                <a:solidFill>
                  <a:srgbClr val="FF0000"/>
                </a:solidFill>
              </a:rPr>
              <a:t>ALEPSCoR</a:t>
            </a:r>
            <a:r>
              <a:rPr lang="en-US" sz="3200" b="1" dirty="0" smtClean="0">
                <a:solidFill>
                  <a:srgbClr val="FF0000"/>
                </a:solidFill>
              </a:rPr>
              <a:t>)</a:t>
            </a:r>
          </a:p>
          <a:p>
            <a:pPr algn="ctr"/>
            <a:endParaRPr lang="en-US" sz="2400" b="1" dirty="0" smtClean="0">
              <a:solidFill>
                <a:srgbClr val="FF0000"/>
              </a:solidFill>
            </a:endParaRPr>
          </a:p>
          <a:p>
            <a:pPr marL="342900" indent="-342900">
              <a:spcAft>
                <a:spcPts val="1200"/>
              </a:spcAft>
              <a:buFont typeface="Arial" panose="020B0604020202020204" pitchFamily="34" charset="0"/>
              <a:buChar char="•"/>
            </a:pPr>
            <a:endParaRPr lang="en-US" sz="2400" b="1" dirty="0" smtClean="0">
              <a:solidFill>
                <a:srgbClr val="0070C0"/>
              </a:solidFill>
            </a:endParaRPr>
          </a:p>
          <a:p>
            <a:pPr marL="342900" indent="-342900">
              <a:spcAft>
                <a:spcPts val="1200"/>
              </a:spcAft>
              <a:buFont typeface="Arial" panose="020B0604020202020204" pitchFamily="34" charset="0"/>
              <a:buChar char="•"/>
            </a:pPr>
            <a:r>
              <a:rPr lang="en-US" sz="2400" b="1" dirty="0" smtClean="0">
                <a:solidFill>
                  <a:srgbClr val="0070C0"/>
                </a:solidFill>
              </a:rPr>
              <a:t>In January, Experimental was renamed Established with the passage of the American Innovation and Competitiveness Act</a:t>
            </a:r>
          </a:p>
          <a:p>
            <a:pPr marL="342900" indent="-342900">
              <a:spcAft>
                <a:spcPts val="1200"/>
              </a:spcAft>
              <a:buFont typeface="Arial" panose="020B0604020202020204" pitchFamily="34" charset="0"/>
              <a:buChar char="•"/>
            </a:pPr>
            <a:r>
              <a:rPr lang="en-US" sz="2400" b="1" dirty="0" smtClean="0">
                <a:solidFill>
                  <a:srgbClr val="0070C0"/>
                </a:solidFill>
              </a:rPr>
              <a:t>In September, the Alabama </a:t>
            </a:r>
            <a:r>
              <a:rPr lang="en-US" sz="2400" b="1" dirty="0" err="1" smtClean="0">
                <a:solidFill>
                  <a:srgbClr val="0070C0"/>
                </a:solidFill>
              </a:rPr>
              <a:t>EPSCoR</a:t>
            </a:r>
            <a:r>
              <a:rPr lang="en-US" sz="2400" b="1" dirty="0" smtClean="0">
                <a:solidFill>
                  <a:srgbClr val="0070C0"/>
                </a:solidFill>
              </a:rPr>
              <a:t> was awarded one of the five new National Science Foundation’s Research Infrastructure Improvement grants in the amount of $20 million </a:t>
            </a:r>
          </a:p>
          <a:p>
            <a:pPr marL="342900" indent="-342900">
              <a:spcAft>
                <a:spcPts val="1200"/>
              </a:spcAft>
              <a:buFont typeface="Arial" panose="020B0604020202020204" pitchFamily="34" charset="0"/>
              <a:buChar char="•"/>
            </a:pPr>
            <a:r>
              <a:rPr lang="en-US" sz="2400" b="1" dirty="0" smtClean="0">
                <a:solidFill>
                  <a:srgbClr val="0070C0"/>
                </a:solidFill>
              </a:rPr>
              <a:t>Thirty two students received awards under the Graduate Research Scholars Program, a competitive grant program funded by the legislature </a:t>
            </a:r>
          </a:p>
        </p:txBody>
      </p:sp>
    </p:spTree>
    <p:extLst>
      <p:ext uri="{BB962C8B-B14F-4D97-AF65-F5344CB8AC3E}">
        <p14:creationId xmlns:p14="http://schemas.microsoft.com/office/powerpoint/2010/main" val="31719922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00890" y="1685108"/>
            <a:ext cx="6688184" cy="3046988"/>
          </a:xfrm>
          <a:prstGeom prst="rect">
            <a:avLst/>
          </a:prstGeom>
          <a:noFill/>
        </p:spPr>
        <p:txBody>
          <a:bodyPr wrap="square" rtlCol="0">
            <a:spAutoFit/>
          </a:bodyPr>
          <a:lstStyle/>
          <a:p>
            <a:r>
              <a:rPr lang="en-US" sz="3200" dirty="0" smtClean="0"/>
              <a:t>Dr. Alfred </a:t>
            </a:r>
            <a:r>
              <a:rPr lang="en-US" sz="3200" dirty="0" err="1" smtClean="0"/>
              <a:t>Tcherbi-Narteh</a:t>
            </a:r>
            <a:r>
              <a:rPr lang="en-US" sz="3200" dirty="0" smtClean="0"/>
              <a:t> </a:t>
            </a:r>
            <a:r>
              <a:rPr lang="en-US" sz="3200" dirty="0"/>
              <a:t>is </a:t>
            </a:r>
            <a:r>
              <a:rPr lang="en-US" sz="3200" dirty="0" smtClean="0"/>
              <a:t>Assistant Professor of Materials </a:t>
            </a:r>
            <a:r>
              <a:rPr lang="en-US" sz="3200" dirty="0"/>
              <a:t>Science and </a:t>
            </a:r>
            <a:r>
              <a:rPr lang="en-US" sz="3200" dirty="0" smtClean="0"/>
              <a:t>Engineering at Tuskegee University and a co-principal investigator of the $20 million plasma science grant awarded by the National Science Foundation </a:t>
            </a:r>
          </a:p>
        </p:txBody>
      </p:sp>
      <p:pic>
        <p:nvPicPr>
          <p:cNvPr id="9218" name="Picture 2" descr="Image result for Alfred Techerbi-Narte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164" y="1191532"/>
            <a:ext cx="2486025" cy="2828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967164" y="4147049"/>
            <a:ext cx="2486025" cy="2486025"/>
          </a:xfrm>
          <a:prstGeom prst="rect">
            <a:avLst/>
          </a:prstGeom>
        </p:spPr>
      </p:pic>
    </p:spTree>
    <p:extLst>
      <p:ext uri="{BB962C8B-B14F-4D97-AF65-F5344CB8AC3E}">
        <p14:creationId xmlns:p14="http://schemas.microsoft.com/office/powerpoint/2010/main" val="24094643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515853" y="2372264"/>
            <a:ext cx="9144000" cy="147718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all" spc="0" normalizeH="0" baseline="0" noProof="0" dirty="0" smtClean="0">
                <a:ln>
                  <a:noFill/>
                </a:ln>
                <a:solidFill>
                  <a:srgbClr val="4F271C"/>
                </a:solidFill>
                <a:effectLst/>
                <a:uLnTx/>
                <a:uFillTx/>
                <a:latin typeface="Tw Cen MT"/>
                <a:ea typeface="+mj-ea"/>
                <a:cs typeface="+mj-cs"/>
              </a:rPr>
              <a:t/>
            </a:r>
            <a:br>
              <a:rPr kumimoji="0" lang="en-US" b="0" i="0" u="none" strike="noStrike" kern="1200" cap="all" spc="0" normalizeH="0" baseline="0" noProof="0" dirty="0" smtClean="0">
                <a:ln>
                  <a:noFill/>
                </a:ln>
                <a:solidFill>
                  <a:srgbClr val="4F271C"/>
                </a:solidFill>
                <a:effectLst/>
                <a:uLnTx/>
                <a:uFillTx/>
                <a:latin typeface="Tw Cen MT"/>
                <a:ea typeface="+mj-ea"/>
                <a:cs typeface="+mj-cs"/>
              </a:rPr>
            </a:br>
            <a:r>
              <a:rPr kumimoji="0" lang="en-US" sz="6000" b="1" i="0" u="none" strike="noStrike" kern="1200" cap="all" spc="0" normalizeH="0" baseline="0" noProof="0" dirty="0" err="1" smtClean="0">
                <a:ln>
                  <a:noFill/>
                </a:ln>
                <a:solidFill>
                  <a:srgbClr val="4F271C"/>
                </a:solidFill>
                <a:effectLst/>
                <a:uLnTx/>
                <a:uFillTx/>
                <a:latin typeface="Tw Cen MT"/>
                <a:ea typeface="+mj-ea"/>
                <a:cs typeface="+mj-cs"/>
              </a:rPr>
              <a:t>VIIi</a:t>
            </a:r>
            <a:r>
              <a:rPr kumimoji="0" lang="en-US" sz="6000" b="1" i="0" u="none" strike="noStrike" kern="1200" cap="all" spc="0" normalizeH="0" baseline="0" noProof="0" dirty="0" smtClean="0">
                <a:ln>
                  <a:noFill/>
                </a:ln>
                <a:solidFill>
                  <a:srgbClr val="4F271C"/>
                </a:solidFill>
                <a:effectLst/>
                <a:uLnTx/>
                <a:uFillTx/>
                <a:latin typeface="Tw Cen MT"/>
                <a:ea typeface="+mj-ea"/>
                <a:cs typeface="+mj-cs"/>
              </a:rPr>
              <a:t>.   Decision</a:t>
            </a:r>
            <a:r>
              <a:rPr kumimoji="0" lang="en-US" sz="6000" b="1" i="0" u="none" strike="noStrike" kern="1200" cap="all" spc="300" normalizeH="0" baseline="0" noProof="0" dirty="0" smtClean="0">
                <a:ln>
                  <a:noFill/>
                </a:ln>
                <a:solidFill>
                  <a:srgbClr val="4F271C"/>
                </a:solidFill>
                <a:effectLst/>
                <a:uLnTx/>
                <a:uFillTx/>
                <a:latin typeface="Tw Cen MT"/>
                <a:ea typeface="+mj-ea"/>
                <a:cs typeface="+mj-cs"/>
              </a:rPr>
              <a:t> </a:t>
            </a:r>
            <a:r>
              <a:rPr kumimoji="0" lang="en-US" sz="6000" b="1" i="0" u="none" strike="noStrike" kern="1200" cap="all" spc="0" normalizeH="0" baseline="0" noProof="0" dirty="0" smtClean="0">
                <a:ln>
                  <a:noFill/>
                </a:ln>
                <a:solidFill>
                  <a:srgbClr val="4F271C"/>
                </a:solidFill>
                <a:effectLst/>
                <a:uLnTx/>
                <a:uFillTx/>
                <a:latin typeface="Tw Cen MT"/>
                <a:ea typeface="+mj-ea"/>
                <a:cs typeface="+mj-cs"/>
              </a:rPr>
              <a:t>ITEMS</a:t>
            </a:r>
            <a:r>
              <a:rPr kumimoji="0" lang="en-US" b="1" i="0" u="none" strike="noStrike" kern="1200" cap="all" spc="0" normalizeH="0" baseline="0" noProof="0" dirty="0" smtClean="0">
                <a:ln>
                  <a:noFill/>
                </a:ln>
                <a:solidFill>
                  <a:srgbClr val="4F271C"/>
                </a:solidFill>
                <a:effectLst/>
                <a:uLnTx/>
                <a:uFillTx/>
                <a:latin typeface="Tw Cen MT"/>
                <a:ea typeface="+mj-ea"/>
                <a:cs typeface="+mj-cs"/>
              </a:rPr>
              <a:t/>
            </a:r>
            <a:br>
              <a:rPr kumimoji="0" lang="en-US" b="1" i="0" u="none" strike="noStrike" kern="1200" cap="all" spc="0" normalizeH="0" baseline="0" noProof="0" dirty="0" smtClean="0">
                <a:ln>
                  <a:noFill/>
                </a:ln>
                <a:solidFill>
                  <a:srgbClr val="4F271C"/>
                </a:solidFill>
                <a:effectLst/>
                <a:uLnTx/>
                <a:uFillTx/>
                <a:latin typeface="Tw Cen MT"/>
                <a:ea typeface="+mj-ea"/>
                <a:cs typeface="+mj-cs"/>
              </a:rPr>
            </a:br>
            <a:r>
              <a:rPr kumimoji="0" lang="en-US" b="1" i="0" u="none" strike="noStrike" kern="1200" cap="all" spc="0" normalizeH="0" baseline="0" noProof="0" dirty="0" smtClean="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spTree>
    <p:extLst>
      <p:ext uri="{BB962C8B-B14F-4D97-AF65-F5344CB8AC3E}">
        <p14:creationId xmlns:p14="http://schemas.microsoft.com/office/powerpoint/2010/main" val="233485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6272" y="1466490"/>
            <a:ext cx="9126747" cy="2862322"/>
          </a:xfrm>
          <a:prstGeom prst="rect">
            <a:avLst/>
          </a:prstGeom>
          <a:noFill/>
        </p:spPr>
        <p:txBody>
          <a:bodyPr wrap="square" rtlCol="0">
            <a:spAutoFit/>
          </a:bodyPr>
          <a:lstStyle/>
          <a:p>
            <a:pPr algn="ctr"/>
            <a:r>
              <a:rPr lang="en-US" sz="6000" b="1" dirty="0" smtClean="0"/>
              <a:t>A.  Alabama Commission on Higher Education’s STRATEGIC PLAN </a:t>
            </a:r>
            <a:endParaRPr lang="en-US" sz="6000" b="1" dirty="0"/>
          </a:p>
        </p:txBody>
      </p:sp>
    </p:spTree>
    <p:extLst>
      <p:ext uri="{BB962C8B-B14F-4D97-AF65-F5344CB8AC3E}">
        <p14:creationId xmlns:p14="http://schemas.microsoft.com/office/powerpoint/2010/main" val="8801376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19910" y="52612"/>
            <a:ext cx="6935056" cy="6743744"/>
          </a:xfrm>
          <a:prstGeom prst="rect">
            <a:avLst/>
          </a:prstGeom>
        </p:spPr>
      </p:pic>
    </p:spTree>
    <p:extLst>
      <p:ext uri="{BB962C8B-B14F-4D97-AF65-F5344CB8AC3E}">
        <p14:creationId xmlns:p14="http://schemas.microsoft.com/office/powerpoint/2010/main" val="15405571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864086" y="342898"/>
            <a:ext cx="6520070" cy="3394472"/>
          </a:xfrm>
        </p:spPr>
        <p:txBody>
          <a:bodyPr>
            <a:noAutofit/>
          </a:bodyPr>
          <a:lstStyle/>
          <a:p>
            <a:r>
              <a:rPr lang="en-US" sz="2400" b="1" dirty="0">
                <a:solidFill>
                  <a:srgbClr val="00B050"/>
                </a:solidFill>
              </a:rPr>
              <a:t>Density of educated/ skilled workers </a:t>
            </a:r>
          </a:p>
          <a:p>
            <a:pPr>
              <a:buClr>
                <a:schemeClr val="tx2"/>
              </a:buClr>
            </a:pPr>
            <a:r>
              <a:rPr lang="en-US" sz="2400" b="1" dirty="0">
                <a:solidFill>
                  <a:schemeClr val="accent1"/>
                </a:solidFill>
              </a:rPr>
              <a:t>Access to good schools, colleges, universities</a:t>
            </a:r>
          </a:p>
          <a:p>
            <a:r>
              <a:rPr lang="en-US" sz="2400" b="1" dirty="0">
                <a:solidFill>
                  <a:srgbClr val="FF0000"/>
                </a:solidFill>
              </a:rPr>
              <a:t>Local leadership</a:t>
            </a:r>
          </a:p>
          <a:p>
            <a:pPr>
              <a:buClr>
                <a:schemeClr val="tx2"/>
              </a:buClr>
            </a:pPr>
            <a:r>
              <a:rPr lang="en-US" sz="2400" b="1" dirty="0">
                <a:solidFill>
                  <a:schemeClr val="accent5">
                    <a:lumMod val="75000"/>
                  </a:schemeClr>
                </a:solidFill>
              </a:rPr>
              <a:t>Regional economic development strategies rather than state-wide strategies</a:t>
            </a:r>
          </a:p>
          <a:p>
            <a:r>
              <a:rPr lang="en-US" sz="2400" b="1" dirty="0">
                <a:solidFill>
                  <a:srgbClr val="00B0F0"/>
                </a:solidFill>
              </a:rPr>
              <a:t>Return to city-states</a:t>
            </a:r>
          </a:p>
          <a:p>
            <a:pPr lvl="1">
              <a:buClr>
                <a:schemeClr val="accent3"/>
              </a:buClr>
              <a:buFont typeface="Wingdings" panose="05000000000000000000" pitchFamily="2" charset="2"/>
              <a:buChar char="§"/>
            </a:pPr>
            <a:r>
              <a:rPr lang="en-US" b="1" i="1" dirty="0">
                <a:solidFill>
                  <a:srgbClr val="00B0F0"/>
                </a:solidFill>
              </a:rPr>
              <a:t>Sparta and Athens</a:t>
            </a:r>
          </a:p>
          <a:p>
            <a:pPr>
              <a:buClr>
                <a:schemeClr val="tx2"/>
              </a:buClr>
            </a:pPr>
            <a:r>
              <a:rPr lang="en-US" sz="2400" b="1" dirty="0">
                <a:solidFill>
                  <a:schemeClr val="tx2"/>
                </a:solidFill>
              </a:rPr>
              <a:t>Work ready communities</a:t>
            </a:r>
          </a:p>
          <a:p>
            <a:pPr>
              <a:buNone/>
            </a:pPr>
            <a:endParaRPr lang="en-US" sz="2400" b="1" dirty="0">
              <a:solidFill>
                <a:schemeClr val="tx2"/>
              </a:solidFill>
            </a:endParaRPr>
          </a:p>
          <a:p>
            <a:pPr marL="0" indent="0">
              <a:buNone/>
            </a:pPr>
            <a:endParaRPr lang="en-US" sz="2400" dirty="0"/>
          </a:p>
        </p:txBody>
      </p:sp>
      <p:pic>
        <p:nvPicPr>
          <p:cNvPr id="5" name="Picture 4" descr="C:\Users\emily.saleh\Desktop\coming-jobs-war.jpg"/>
          <p:cNvPicPr>
            <a:picLocks noChangeAspect="1" noChangeArrowheads="1"/>
          </p:cNvPicPr>
          <p:nvPr/>
        </p:nvPicPr>
        <p:blipFill>
          <a:blip r:embed="rId2" cstate="print"/>
          <a:stretch>
            <a:fillRect/>
          </a:stretch>
        </p:blipFill>
        <p:spPr bwMode="auto">
          <a:xfrm>
            <a:off x="416845" y="156152"/>
            <a:ext cx="2486858" cy="3767967"/>
          </a:xfrm>
          <a:prstGeom prst="rect">
            <a:avLst/>
          </a:prstGeom>
          <a:noFill/>
        </p:spPr>
      </p:pic>
      <p:pic>
        <p:nvPicPr>
          <p:cNvPr id="7" name="Picture 2" descr="http://img2.imagesbn.com/images/51580000/51588093.JPG">
            <a:hlinkClick r:id="rId3"/>
          </p:cNvPr>
          <p:cNvPicPr>
            <a:picLocks noChangeAspect="1" noChangeArrowheads="1"/>
          </p:cNvPicPr>
          <p:nvPr/>
        </p:nvPicPr>
        <p:blipFill>
          <a:blip r:embed="rId4" cstate="print"/>
          <a:srcRect/>
          <a:stretch>
            <a:fillRect/>
          </a:stretch>
        </p:blipFill>
        <p:spPr bwMode="auto">
          <a:xfrm>
            <a:off x="3130165" y="156151"/>
            <a:ext cx="2507459" cy="3767967"/>
          </a:xfrm>
          <a:prstGeom prst="rect">
            <a:avLst/>
          </a:prstGeom>
          <a:noFill/>
        </p:spPr>
      </p:pic>
      <p:grpSp>
        <p:nvGrpSpPr>
          <p:cNvPr id="8" name="Group 7"/>
          <p:cNvGrpSpPr/>
          <p:nvPr/>
        </p:nvGrpSpPr>
        <p:grpSpPr>
          <a:xfrm>
            <a:off x="0" y="4025604"/>
            <a:ext cx="12067880" cy="2167153"/>
            <a:chOff x="342426" y="1838342"/>
            <a:chExt cx="11672090" cy="1693213"/>
          </a:xfrm>
        </p:grpSpPr>
        <p:pic>
          <p:nvPicPr>
            <p:cNvPr id="9" name="Picture 8"/>
            <p:cNvPicPr>
              <a:picLocks noChangeAspect="1"/>
            </p:cNvPicPr>
            <p:nvPr/>
          </p:nvPicPr>
          <p:blipFill>
            <a:blip r:embed="rId5"/>
            <a:stretch>
              <a:fillRect/>
            </a:stretch>
          </p:blipFill>
          <p:spPr>
            <a:xfrm>
              <a:off x="342426" y="1838342"/>
              <a:ext cx="2995685" cy="1693213"/>
            </a:xfrm>
            <a:prstGeom prst="rect">
              <a:avLst/>
            </a:prstGeom>
          </p:spPr>
        </p:pic>
        <p:pic>
          <p:nvPicPr>
            <p:cNvPr id="10" name="Picture 9"/>
            <p:cNvPicPr>
              <a:picLocks noChangeAspect="1"/>
            </p:cNvPicPr>
            <p:nvPr/>
          </p:nvPicPr>
          <p:blipFill rotWithShape="1">
            <a:blip r:embed="rId6"/>
            <a:srcRect l="60023" t="14281"/>
            <a:stretch/>
          </p:blipFill>
          <p:spPr>
            <a:xfrm>
              <a:off x="4227327" y="2708872"/>
              <a:ext cx="6413230" cy="580105"/>
            </a:xfrm>
            <a:prstGeom prst="rect">
              <a:avLst/>
            </a:prstGeom>
          </p:spPr>
        </p:pic>
        <p:pic>
          <p:nvPicPr>
            <p:cNvPr id="11" name="Picture 10"/>
            <p:cNvPicPr>
              <a:picLocks noChangeAspect="1"/>
            </p:cNvPicPr>
            <p:nvPr/>
          </p:nvPicPr>
          <p:blipFill rotWithShape="1">
            <a:blip r:embed="rId6"/>
            <a:srcRect r="40178" b="-21291"/>
            <a:stretch/>
          </p:blipFill>
          <p:spPr>
            <a:xfrm>
              <a:off x="3338112" y="1942838"/>
              <a:ext cx="8676404" cy="742111"/>
            </a:xfrm>
            <a:prstGeom prst="rect">
              <a:avLst/>
            </a:prstGeom>
          </p:spPr>
        </p:pic>
      </p:grpSp>
    </p:spTree>
    <p:extLst>
      <p:ext uri="{BB962C8B-B14F-4D97-AF65-F5344CB8AC3E}">
        <p14:creationId xmlns:p14="http://schemas.microsoft.com/office/powerpoint/2010/main" val="2227866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70C0"/>
                </a:solidFill>
              </a:rPr>
              <a:t>Five Priorities</a:t>
            </a:r>
            <a:endParaRPr lang="en-US" sz="4800" b="1" dirty="0">
              <a:solidFill>
                <a:srgbClr val="0070C0"/>
              </a:solidFill>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b="1" i="1" dirty="0" smtClean="0"/>
              <a:t>Improving Access</a:t>
            </a:r>
            <a:r>
              <a:rPr lang="en-US" b="1" dirty="0"/>
              <a:t> </a:t>
            </a:r>
            <a:endParaRPr lang="en-US" dirty="0"/>
          </a:p>
          <a:p>
            <a:pPr marL="514350" indent="-514350">
              <a:buFont typeface="+mj-lt"/>
              <a:buAutoNum type="arabicPeriod"/>
            </a:pPr>
            <a:r>
              <a:rPr lang="en-US" b="1" i="1" dirty="0" smtClean="0"/>
              <a:t>Enhancing </a:t>
            </a:r>
            <a:r>
              <a:rPr lang="en-US" b="1" i="1" dirty="0"/>
              <a:t>Student Success	</a:t>
            </a:r>
            <a:endParaRPr lang="en-US" b="1" i="1" dirty="0" smtClean="0"/>
          </a:p>
          <a:p>
            <a:pPr marL="514350" indent="-514350">
              <a:buFont typeface="+mj-lt"/>
              <a:buAutoNum type="arabicPeriod"/>
            </a:pPr>
            <a:r>
              <a:rPr lang="en-US" b="1" i="1" dirty="0" smtClean="0"/>
              <a:t>Enhancing </a:t>
            </a:r>
            <a:r>
              <a:rPr lang="en-US" b="1" i="1" dirty="0"/>
              <a:t>STEM </a:t>
            </a:r>
            <a:r>
              <a:rPr lang="en-US" b="1" i="1" dirty="0" smtClean="0"/>
              <a:t>Programs</a:t>
            </a:r>
            <a:r>
              <a:rPr lang="en-US" b="1" i="1" dirty="0"/>
              <a:t> </a:t>
            </a:r>
            <a:endParaRPr lang="en-US" dirty="0"/>
          </a:p>
          <a:p>
            <a:pPr marL="514350" indent="-514350">
              <a:buFont typeface="+mj-lt"/>
              <a:buAutoNum type="arabicPeriod"/>
            </a:pPr>
            <a:r>
              <a:rPr lang="en-US" b="1" i="1" dirty="0" smtClean="0"/>
              <a:t>Developing </a:t>
            </a:r>
            <a:r>
              <a:rPr lang="en-US" b="1" i="1" dirty="0"/>
              <a:t>Alabama’s Economy and Workforce	 </a:t>
            </a:r>
            <a:endParaRPr lang="en-US" dirty="0"/>
          </a:p>
          <a:p>
            <a:pPr marL="514350" indent="-514350">
              <a:buFont typeface="+mj-lt"/>
              <a:buAutoNum type="arabicPeriod"/>
            </a:pPr>
            <a:r>
              <a:rPr lang="en-US" b="1" i="1" dirty="0" smtClean="0"/>
              <a:t>Organizational </a:t>
            </a:r>
            <a:r>
              <a:rPr lang="en-US" b="1" i="1" dirty="0"/>
              <a:t>Effectiveness and </a:t>
            </a:r>
            <a:r>
              <a:rPr lang="en-US" b="1" i="1" dirty="0" smtClean="0"/>
              <a:t>Efficiency</a:t>
            </a:r>
          </a:p>
          <a:p>
            <a:endParaRPr lang="en-US" b="1" i="1" dirty="0"/>
          </a:p>
        </p:txBody>
      </p:sp>
    </p:spTree>
    <p:extLst>
      <p:ext uri="{BB962C8B-B14F-4D97-AF65-F5344CB8AC3E}">
        <p14:creationId xmlns:p14="http://schemas.microsoft.com/office/powerpoint/2010/main" val="20778437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916" y="1049448"/>
            <a:ext cx="11006470" cy="5452952"/>
          </a:xfrm>
          <a:solidFill>
            <a:schemeClr val="bg1"/>
          </a:solidFill>
        </p:spPr>
        <p:txBody>
          <a:bodyPr>
            <a:noAutofit/>
          </a:bodyPr>
          <a:lstStyle/>
          <a:p>
            <a:pPr marL="0" indent="0">
              <a:buNone/>
            </a:pPr>
            <a:r>
              <a:rPr lang="en-US" dirty="0" smtClean="0"/>
              <a:t>After </a:t>
            </a:r>
            <a:r>
              <a:rPr lang="en-US" dirty="0"/>
              <a:t>years of lagging behind other states, Alabama is beginning an economic revival.  To maintain that momentum, all ages of Alabamians must be equipped with the essential skills needed to succeed in the modern economy.  Today’s job market demands postsecondary credentials and competency in math, science, writing </a:t>
            </a:r>
            <a:r>
              <a:rPr lang="en-US" dirty="0" smtClean="0"/>
              <a:t>and </a:t>
            </a:r>
            <a:r>
              <a:rPr lang="en-US" dirty="0"/>
              <a:t>verbal skills.  </a:t>
            </a:r>
          </a:p>
          <a:p>
            <a:pPr marL="514350" indent="-514350">
              <a:buFont typeface="+mj-lt"/>
              <a:buAutoNum type="arabicPeriod"/>
            </a:pPr>
            <a:r>
              <a:rPr lang="en-US" sz="3200" dirty="0">
                <a:solidFill>
                  <a:schemeClr val="accent2">
                    <a:lumMod val="75000"/>
                  </a:schemeClr>
                </a:solidFill>
              </a:rPr>
              <a:t>Increase the Number of High School Students Prepared for College in the Institution’s Service </a:t>
            </a:r>
            <a:r>
              <a:rPr lang="en-US" sz="3200" dirty="0" smtClean="0">
                <a:solidFill>
                  <a:schemeClr val="accent2">
                    <a:lumMod val="75000"/>
                  </a:schemeClr>
                </a:solidFill>
              </a:rPr>
              <a:t>Area </a:t>
            </a:r>
          </a:p>
          <a:p>
            <a:pPr marL="514350" indent="-514350">
              <a:buFont typeface="+mj-lt"/>
              <a:buAutoNum type="arabicPeriod"/>
            </a:pPr>
            <a:r>
              <a:rPr lang="en-US" sz="3200" dirty="0" smtClean="0">
                <a:solidFill>
                  <a:schemeClr val="accent6">
                    <a:lumMod val="75000"/>
                  </a:schemeClr>
                </a:solidFill>
              </a:rPr>
              <a:t>Increase Access to College and University Offerings</a:t>
            </a:r>
          </a:p>
          <a:p>
            <a:pPr marL="514350" indent="-514350">
              <a:buFont typeface="+mj-lt"/>
              <a:buAutoNum type="arabicPeriod"/>
            </a:pPr>
            <a:r>
              <a:rPr lang="en-US" sz="3200" dirty="0" smtClean="0">
                <a:solidFill>
                  <a:srgbClr val="7030A0"/>
                </a:solidFill>
              </a:rPr>
              <a:t>Increase </a:t>
            </a:r>
            <a:r>
              <a:rPr lang="en-US" sz="3200" dirty="0">
                <a:solidFill>
                  <a:srgbClr val="7030A0"/>
                </a:solidFill>
              </a:rPr>
              <a:t>the Number of Students Receiving Financial </a:t>
            </a:r>
            <a:r>
              <a:rPr lang="en-US" sz="3200" dirty="0" smtClean="0">
                <a:solidFill>
                  <a:srgbClr val="7030A0"/>
                </a:solidFill>
              </a:rPr>
              <a:t>Aid</a:t>
            </a:r>
          </a:p>
          <a:p>
            <a:pPr marL="514350" indent="-514350">
              <a:buFont typeface="+mj-lt"/>
              <a:buAutoNum type="arabicPeriod"/>
            </a:pPr>
            <a:r>
              <a:rPr lang="en-US" sz="3200" dirty="0">
                <a:solidFill>
                  <a:srgbClr val="FF0000"/>
                </a:solidFill>
              </a:rPr>
              <a:t>Reduce the Cost of Attending </a:t>
            </a:r>
            <a:r>
              <a:rPr lang="en-US" sz="3200" dirty="0" smtClean="0">
                <a:solidFill>
                  <a:srgbClr val="FF0000"/>
                </a:solidFill>
              </a:rPr>
              <a:t>College</a:t>
            </a:r>
          </a:p>
          <a:p>
            <a:pPr marL="0" indent="0">
              <a:buNone/>
            </a:pPr>
            <a:endParaRPr lang="en-US" dirty="0"/>
          </a:p>
          <a:p>
            <a:pPr marL="514350" indent="-514350">
              <a:buFont typeface="+mj-lt"/>
              <a:buAutoNum type="arabicPeriod"/>
            </a:pPr>
            <a:endParaRPr lang="en-US" dirty="0" smtClean="0"/>
          </a:p>
          <a:p>
            <a:pPr marL="514350" indent="-514350">
              <a:buFont typeface="+mj-lt"/>
              <a:buAutoNum type="arabicPeriod"/>
            </a:pPr>
            <a:endParaRPr lang="en-US" b="1" dirty="0"/>
          </a:p>
        </p:txBody>
      </p:sp>
      <p:sp>
        <p:nvSpPr>
          <p:cNvPr id="4" name="Title 1"/>
          <p:cNvSpPr txBox="1">
            <a:spLocks/>
          </p:cNvSpPr>
          <p:nvPr/>
        </p:nvSpPr>
        <p:spPr>
          <a:xfrm>
            <a:off x="4901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0070C0"/>
                </a:solidFill>
                <a:effectLst/>
                <a:uLnTx/>
                <a:uFillTx/>
                <a:latin typeface="Calibri Light" panose="020F0302020204030204"/>
                <a:ea typeface="+mj-ea"/>
                <a:cs typeface="+mj-cs"/>
              </a:rPr>
              <a:t>1. Improving Access</a:t>
            </a:r>
            <a:endParaRPr kumimoji="0" lang="en-US" sz="4000" b="0"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7109876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851" y="1188391"/>
            <a:ext cx="10962168" cy="4351338"/>
          </a:xfrm>
        </p:spPr>
        <p:txBody>
          <a:bodyPr>
            <a:noAutofit/>
          </a:bodyPr>
          <a:lstStyle/>
          <a:p>
            <a:pPr marL="0" indent="0">
              <a:buNone/>
            </a:pPr>
            <a:r>
              <a:rPr lang="en-US" dirty="0" smtClean="0"/>
              <a:t>In </a:t>
            </a:r>
            <a:r>
              <a:rPr lang="en-US" dirty="0"/>
              <a:t>order to meet Alabama’s commitment goal of improving statewide attainment </a:t>
            </a:r>
            <a:r>
              <a:rPr lang="en-US" dirty="0" smtClean="0"/>
              <a:t>to </a:t>
            </a:r>
            <a:r>
              <a:rPr lang="en-US" dirty="0"/>
              <a:t>65% by 2025, we must not compromise our commitment to excellence in providing students a world-class education.  </a:t>
            </a:r>
          </a:p>
          <a:p>
            <a:pPr marL="514350" indent="-514350">
              <a:buFont typeface="+mj-lt"/>
              <a:buAutoNum type="arabicPeriod"/>
            </a:pPr>
            <a:r>
              <a:rPr lang="en-US" dirty="0">
                <a:solidFill>
                  <a:srgbClr val="0070C0"/>
                </a:solidFill>
              </a:rPr>
              <a:t>Rethink Developmental Education</a:t>
            </a:r>
          </a:p>
          <a:p>
            <a:pPr marL="514350" lvl="0" indent="-514350">
              <a:buFont typeface="+mj-lt"/>
              <a:buAutoNum type="arabicPeriod"/>
            </a:pPr>
            <a:r>
              <a:rPr lang="en-US" dirty="0">
                <a:solidFill>
                  <a:schemeClr val="accent6">
                    <a:lumMod val="50000"/>
                  </a:schemeClr>
                </a:solidFill>
              </a:rPr>
              <a:t>Improve Retention and </a:t>
            </a:r>
            <a:r>
              <a:rPr lang="en-US" dirty="0" smtClean="0">
                <a:solidFill>
                  <a:schemeClr val="accent6">
                    <a:lumMod val="50000"/>
                  </a:schemeClr>
                </a:solidFill>
              </a:rPr>
              <a:t>Persistence</a:t>
            </a:r>
          </a:p>
          <a:p>
            <a:pPr marL="514350" indent="-514350">
              <a:buFont typeface="+mj-lt"/>
              <a:buAutoNum type="arabicPeriod"/>
            </a:pPr>
            <a:r>
              <a:rPr lang="en-US" dirty="0">
                <a:solidFill>
                  <a:srgbClr val="FF0000"/>
                </a:solidFill>
              </a:rPr>
              <a:t>Redesign Financial Aid</a:t>
            </a:r>
          </a:p>
          <a:p>
            <a:pPr marL="514350" indent="-514350">
              <a:buFont typeface="+mj-lt"/>
              <a:buAutoNum type="arabicPeriod"/>
            </a:pPr>
            <a:r>
              <a:rPr lang="en-US" dirty="0">
                <a:solidFill>
                  <a:srgbClr val="7030A0"/>
                </a:solidFill>
              </a:rPr>
              <a:t>Promote the Seamless Transfer of Students </a:t>
            </a:r>
          </a:p>
          <a:p>
            <a:pPr marL="514350" indent="-514350">
              <a:buFont typeface="+mj-lt"/>
              <a:buAutoNum type="arabicPeriod"/>
            </a:pPr>
            <a:r>
              <a:rPr lang="en-US" dirty="0">
                <a:solidFill>
                  <a:schemeClr val="accent2">
                    <a:lumMod val="75000"/>
                  </a:schemeClr>
                </a:solidFill>
              </a:rPr>
              <a:t>Expand Alternative Pathways to Expedite Obtaining a Postsecondary Credential</a:t>
            </a:r>
          </a:p>
          <a:p>
            <a:pPr marL="514350" indent="-514350">
              <a:buFont typeface="+mj-lt"/>
              <a:buAutoNum type="arabicPeriod"/>
            </a:pPr>
            <a:r>
              <a:rPr lang="en-US" dirty="0">
                <a:solidFill>
                  <a:srgbClr val="0070C0"/>
                </a:solidFill>
              </a:rPr>
              <a:t>Increase the Use of Experiential Learning </a:t>
            </a:r>
          </a:p>
          <a:p>
            <a:endParaRPr lang="en-US" dirty="0"/>
          </a:p>
        </p:txBody>
      </p:sp>
      <p:sp>
        <p:nvSpPr>
          <p:cNvPr id="5" name="Rectangle 4"/>
          <p:cNvSpPr/>
          <p:nvPr/>
        </p:nvSpPr>
        <p:spPr>
          <a:xfrm>
            <a:off x="838200" y="524263"/>
            <a:ext cx="606743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smtClean="0">
                <a:ln>
                  <a:noFill/>
                </a:ln>
                <a:solidFill>
                  <a:srgbClr val="0070C0"/>
                </a:solidFill>
                <a:effectLst/>
                <a:uLnTx/>
                <a:uFillTx/>
                <a:latin typeface="Calibri Light" panose="020F0302020204030204"/>
                <a:ea typeface="+mn-ea"/>
                <a:cs typeface="+mn-cs"/>
              </a:rPr>
              <a:t>2. Enhancing Student </a:t>
            </a:r>
            <a:r>
              <a:rPr kumimoji="0" lang="en-US" sz="4000" b="1" i="1" u="none" strike="noStrike" kern="1200" cap="none" spc="0" normalizeH="0" baseline="0" noProof="0" dirty="0">
                <a:ln>
                  <a:noFill/>
                </a:ln>
                <a:solidFill>
                  <a:srgbClr val="0070C0"/>
                </a:solidFill>
                <a:effectLst/>
                <a:uLnTx/>
                <a:uFillTx/>
                <a:latin typeface="Calibri Light" panose="020F0302020204030204"/>
                <a:ea typeface="+mn-ea"/>
                <a:cs typeface="+mn-cs"/>
              </a:rPr>
              <a:t>S</a:t>
            </a:r>
            <a:r>
              <a:rPr kumimoji="0" lang="en-US" sz="4000" b="1" i="1" u="none" strike="noStrike" kern="1200" cap="none" spc="0" normalizeH="0" baseline="0" noProof="0" dirty="0" smtClean="0">
                <a:ln>
                  <a:noFill/>
                </a:ln>
                <a:solidFill>
                  <a:srgbClr val="0070C0"/>
                </a:solidFill>
                <a:effectLst/>
                <a:uLnTx/>
                <a:uFillTx/>
                <a:latin typeface="Calibri Light" panose="020F0302020204030204"/>
                <a:ea typeface="+mn-ea"/>
                <a:cs typeface="+mn-cs"/>
              </a:rPr>
              <a:t>uccess</a:t>
            </a:r>
            <a:endParaRPr kumimoji="0" lang="en-US" sz="4000" b="0" i="0" u="none" strike="noStrike" kern="1200" cap="none" spc="0" normalizeH="0" baseline="0" noProof="0" dirty="0">
              <a:ln>
                <a:noFill/>
              </a:ln>
              <a:solidFill>
                <a:srgbClr val="0070C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31655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5</a:t>
            </a:fld>
            <a:endParaRPr lang="en-US" dirty="0"/>
          </a:p>
        </p:txBody>
      </p:sp>
      <p:sp>
        <p:nvSpPr>
          <p:cNvPr id="4" name="Title 1"/>
          <p:cNvSpPr txBox="1">
            <a:spLocks/>
          </p:cNvSpPr>
          <p:nvPr/>
        </p:nvSpPr>
        <p:spPr>
          <a:xfrm>
            <a:off x="1163955" y="154305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t>IV.  APPROVAL OF  MINUTES</a:t>
            </a:r>
          </a:p>
        </p:txBody>
      </p:sp>
      <p:sp>
        <p:nvSpPr>
          <p:cNvPr id="5" name="Rectangle 4"/>
          <p:cNvSpPr/>
          <p:nvPr/>
        </p:nvSpPr>
        <p:spPr>
          <a:xfrm>
            <a:off x="2076450" y="3600450"/>
            <a:ext cx="8134350" cy="1569660"/>
          </a:xfrm>
          <a:prstGeom prst="rect">
            <a:avLst/>
          </a:prstGeom>
        </p:spPr>
        <p:txBody>
          <a:bodyPr wrap="square">
            <a:spAutoFit/>
          </a:bodyPr>
          <a:lstStyle/>
          <a:p>
            <a:endParaRPr lang="en-US" sz="3200" i="1" dirty="0">
              <a:solidFill>
                <a:srgbClr val="000000"/>
              </a:solidFill>
              <a:latin typeface="Book Antiqua" panose="02040602050305030304" pitchFamily="18" charset="0"/>
            </a:endParaRPr>
          </a:p>
          <a:p>
            <a:r>
              <a:rPr lang="en-US" sz="3200" dirty="0">
                <a:solidFill>
                  <a:srgbClr val="000000"/>
                </a:solidFill>
                <a:latin typeface="Book Antiqua" panose="02040602050305030304" pitchFamily="18" charset="0"/>
              </a:rPr>
              <a:t>	</a:t>
            </a:r>
          </a:p>
          <a:p>
            <a:r>
              <a:rPr lang="en-US" sz="3200" b="1" dirty="0"/>
              <a:t> </a:t>
            </a:r>
            <a:endParaRPr lang="en-US" sz="3200" dirty="0">
              <a:solidFill>
                <a:srgbClr val="000000"/>
              </a:solidFill>
              <a:latin typeface="Book Antiqua" panose="02040602050305030304" pitchFamily="18" charset="0"/>
            </a:endParaRPr>
          </a:p>
        </p:txBody>
      </p:sp>
      <p:pic>
        <p:nvPicPr>
          <p:cNvPr id="6" name="Picture 5" descr="Image result for committee meeting clipart">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639" y="2495774"/>
            <a:ext cx="3729143" cy="4012602"/>
          </a:xfrm>
          <a:prstGeom prst="rect">
            <a:avLst/>
          </a:prstGeom>
          <a:noFill/>
          <a:ln>
            <a:noFill/>
          </a:ln>
        </p:spPr>
      </p:pic>
      <p:sp>
        <p:nvSpPr>
          <p:cNvPr id="7" name="TextBox 6"/>
          <p:cNvSpPr txBox="1"/>
          <p:nvPr/>
        </p:nvSpPr>
        <p:spPr>
          <a:xfrm>
            <a:off x="4744106" y="5209231"/>
            <a:ext cx="2465704" cy="369332"/>
          </a:xfrm>
          <a:prstGeom prst="rect">
            <a:avLst/>
          </a:prstGeom>
          <a:noFill/>
        </p:spPr>
        <p:txBody>
          <a:bodyPr wrap="square" rtlCol="0">
            <a:spAutoFit/>
          </a:bodyPr>
          <a:lstStyle/>
          <a:p>
            <a:r>
              <a:rPr lang="en-US" dirty="0" smtClean="0"/>
              <a:t>September 28, 2017 </a:t>
            </a:r>
            <a:endParaRPr lang="en-US" dirty="0"/>
          </a:p>
        </p:txBody>
      </p:sp>
    </p:spTree>
    <p:extLst>
      <p:ext uri="{BB962C8B-B14F-4D97-AF65-F5344CB8AC3E}">
        <p14:creationId xmlns:p14="http://schemas.microsoft.com/office/powerpoint/2010/main" val="1871001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999" y="224688"/>
            <a:ext cx="558999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smtClean="0">
                <a:ln>
                  <a:noFill/>
                </a:ln>
                <a:solidFill>
                  <a:srgbClr val="0070C0"/>
                </a:solidFill>
                <a:effectLst/>
                <a:uLnTx/>
                <a:uFillTx/>
                <a:latin typeface="Calibri Light" panose="020F0302020204030204"/>
                <a:ea typeface="+mn-ea"/>
                <a:cs typeface="+mn-cs"/>
              </a:rPr>
              <a:t>3. Enhancing </a:t>
            </a:r>
            <a:r>
              <a:rPr kumimoji="0" lang="en-US" sz="3600" b="1" i="1" u="none" strike="noStrike" kern="1200" cap="none" spc="0" normalizeH="0" baseline="0" noProof="0" dirty="0">
                <a:ln>
                  <a:noFill/>
                </a:ln>
                <a:solidFill>
                  <a:srgbClr val="0070C0"/>
                </a:solidFill>
                <a:effectLst/>
                <a:uLnTx/>
                <a:uFillTx/>
                <a:latin typeface="Calibri Light" panose="020F0302020204030204"/>
                <a:ea typeface="+mn-ea"/>
                <a:cs typeface="+mn-cs"/>
              </a:rPr>
              <a:t>STEM Programs</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Rectangle 2"/>
          <p:cNvSpPr/>
          <p:nvPr/>
        </p:nvSpPr>
        <p:spPr>
          <a:xfrm>
            <a:off x="659219" y="871019"/>
            <a:ext cx="11270512" cy="346267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key factor in economic growth is the ability of persons to create, build and maintain complex things.  The more individuals with Science, Technology, Engineering and Math (STEM) skills, the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greater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ability to move the economy forward.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Increase the Number and Quality of Secondary Teachers in Math and </a:t>
            </a:r>
            <a:r>
              <a:rPr kumimoji="0" lang="en-US" sz="2400" b="0" i="0" u="none" strike="noStrike" kern="1200" cap="none" spc="0" normalizeH="0" baseline="0" noProof="0" dirty="0" smtClean="0">
                <a:ln>
                  <a:noFill/>
                </a:ln>
                <a:solidFill>
                  <a:srgbClr val="7030A0"/>
                </a:solidFill>
                <a:effectLst/>
                <a:uLnTx/>
                <a:uFillTx/>
                <a:latin typeface="Calibri" panose="020F0502020204030204"/>
                <a:ea typeface="+mn-ea"/>
                <a:cs typeface="+mn-cs"/>
              </a:rPr>
              <a:t>Science</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Increase the Number of Community College Transfer Students into Four-Year STEM Programs</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rPr>
              <a:t>Increase Support of STEM </a:t>
            </a:r>
            <a:r>
              <a:rPr kumimoji="0" lang="en-US" sz="2400" b="0" i="0" u="none" strike="noStrike" kern="1200" cap="none" spc="0" normalizeH="0" baseline="0" noProof="0" dirty="0" smtClean="0">
                <a:ln>
                  <a:noFill/>
                </a:ln>
                <a:solidFill>
                  <a:srgbClr val="00B050"/>
                </a:solidFill>
                <a:effectLst/>
                <a:uLnTx/>
                <a:uFillTx/>
                <a:latin typeface="Calibri" panose="020F0502020204030204"/>
                <a:ea typeface="+mn-ea"/>
                <a:cs typeface="+mn-cs"/>
              </a:rPr>
              <a:t>Students </a:t>
            </a:r>
            <a:r>
              <a:rPr kumimoji="0" lang="en-US" sz="2400" b="0" i="0" u="none" strike="noStrike" kern="1200" cap="none" spc="0" normalizeH="0" baseline="0" noProof="0" dirty="0" smtClean="0">
                <a:ln>
                  <a:noFill/>
                </a:ln>
                <a:solidFill>
                  <a:srgbClr val="FF000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843281" y="3908933"/>
            <a:ext cx="11086450" cy="2677656"/>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mn-cs"/>
              </a:rPr>
              <a:t>Math </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and Science Teacher Education </a:t>
            </a:r>
            <a:r>
              <a:rPr kumimoji="0" lang="en-US" sz="2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mn-cs"/>
              </a:rPr>
              <a:t>Scholarships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Public and Private Universities competed for funds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Evaluated on three major criteria: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Previous experience addressing workforce shortages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30</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Student support plan design 50%</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Ability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Credential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20</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Prorated by available funds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1,800,000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in requests for $325,000 in funds)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42" name="Picture 2" descr="Image result for science and m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984" y="4036180"/>
            <a:ext cx="2654172" cy="117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9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01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0070C0"/>
                </a:solidFill>
                <a:effectLst/>
                <a:uLnTx/>
                <a:uFillTx/>
                <a:latin typeface="Calibri Light" panose="020F0302020204030204"/>
                <a:ea typeface="+mj-ea"/>
                <a:cs typeface="+mj-cs"/>
              </a:rPr>
              <a:t>4</a:t>
            </a:r>
            <a:r>
              <a:rPr kumimoji="0" lang="en-US" sz="4000" b="1" i="1" u="none" strike="noStrike" kern="1200" cap="none" spc="0" normalizeH="0" baseline="0" noProof="0" dirty="0" smtClean="0">
                <a:ln>
                  <a:noFill/>
                </a:ln>
                <a:solidFill>
                  <a:srgbClr val="0070C0"/>
                </a:solidFill>
                <a:effectLst/>
                <a:uLnTx/>
                <a:uFillTx/>
                <a:latin typeface="Calibri Light" panose="020F0302020204030204"/>
                <a:ea typeface="+mj-ea"/>
                <a:cs typeface="+mj-cs"/>
              </a:rPr>
              <a:t>. Developing </a:t>
            </a:r>
            <a:r>
              <a:rPr kumimoji="0" lang="en-US" sz="4000" b="1" i="1" u="none" strike="noStrike" kern="1200" cap="none" spc="0" normalizeH="0" baseline="0" noProof="0" dirty="0">
                <a:ln>
                  <a:noFill/>
                </a:ln>
                <a:solidFill>
                  <a:srgbClr val="0070C0"/>
                </a:solidFill>
                <a:effectLst/>
                <a:uLnTx/>
                <a:uFillTx/>
                <a:latin typeface="Calibri Light" panose="020F0302020204030204"/>
                <a:ea typeface="+mj-ea"/>
                <a:cs typeface="+mj-cs"/>
              </a:rPr>
              <a:t>Alabama’s Economy and </a:t>
            </a:r>
            <a:r>
              <a:rPr kumimoji="0" lang="en-US" sz="4000" b="1" i="1" u="none" strike="noStrike" kern="1200" cap="none" spc="0" normalizeH="0" baseline="0" noProof="0" dirty="0" smtClean="0">
                <a:ln>
                  <a:noFill/>
                </a:ln>
                <a:solidFill>
                  <a:srgbClr val="0070C0"/>
                </a:solidFill>
                <a:effectLst/>
                <a:uLnTx/>
                <a:uFillTx/>
                <a:latin typeface="Calibri Light" panose="020F0302020204030204"/>
                <a:ea typeface="+mj-ea"/>
                <a:cs typeface="+mj-cs"/>
              </a:rPr>
              <a:t>Workforce</a:t>
            </a:r>
            <a:endParaRPr kumimoji="0" lang="en-US" sz="4000" b="0"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3" name="Rectangle 2"/>
          <p:cNvSpPr/>
          <p:nvPr/>
        </p:nvSpPr>
        <p:spPr>
          <a:xfrm>
            <a:off x="490138" y="876944"/>
            <a:ext cx="11386429" cy="368209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major focus on the needs of business and industry is an essential element of Alabama’s economic recovery.  Although trailing other states, Alabama does have bright spots in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specific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areas; the state’s public colleges and universities must support and actively participate in economic and workforce development. </a:t>
            </a:r>
            <a:endPar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Increase Each Higher Education Institution’s Role as a Steward of the </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Communities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in Their Service </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Area</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a:tabLst/>
              <a:defRPr/>
            </a:pPr>
            <a:r>
              <a:rPr kumimoji="0" lang="en-US" sz="2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Identify the Workforce Needs of the State and Region and Address </a:t>
            </a:r>
            <a:r>
              <a:rPr kumimoji="0" lang="en-US" sz="2800" b="0" i="0" u="none" strike="noStrike" kern="1200" cap="none" spc="0" normalizeH="0" baseline="0" noProof="0" dirty="0" smtClean="0">
                <a:ln>
                  <a:noFill/>
                </a:ln>
                <a:solidFill>
                  <a:srgbClr val="70AD47">
                    <a:lumMod val="75000"/>
                  </a:srgbClr>
                </a:solidFill>
                <a:effectLst/>
                <a:uLnTx/>
                <a:uFillTx/>
                <a:latin typeface="Calibri" panose="020F0502020204030204"/>
                <a:ea typeface="+mn-ea"/>
                <a:cs typeface="+mn-cs"/>
              </a:rPr>
              <a:t>Them</a:t>
            </a:r>
            <a:endParaRPr kumimoji="0" lang="en-US" sz="2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2405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440" y="905900"/>
            <a:ext cx="10485120" cy="1454950"/>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Times New Roman" panose="02020603050405020304" pitchFamily="18" charset="0"/>
              </a:rPr>
              <a:t>Develop an annual “human capital development fund” to be utilized at the state’s colleges and universities to address critical workforce needs and to expand high-demand, high-wage programs of study </a:t>
            </a:r>
            <a:r>
              <a:rPr kumimoji="0" lang="en-US" sz="28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
        <p:nvSpPr>
          <p:cNvPr id="3" name="Title 1"/>
          <p:cNvSpPr txBox="1">
            <a:spLocks/>
          </p:cNvSpPr>
          <p:nvPr/>
        </p:nvSpPr>
        <p:spPr>
          <a:xfrm>
            <a:off x="4901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0070C0"/>
                </a:solidFill>
                <a:effectLst/>
                <a:uLnTx/>
                <a:uFillTx/>
                <a:latin typeface="Calibri Light" panose="020F0302020204030204"/>
                <a:ea typeface="+mj-ea"/>
                <a:cs typeface="+mj-cs"/>
              </a:rPr>
              <a:t>4</a:t>
            </a:r>
            <a:r>
              <a:rPr kumimoji="0" lang="en-US" sz="4000" b="1" i="1" u="none" strike="noStrike" kern="1200" cap="none" spc="0" normalizeH="0" baseline="0" noProof="0" dirty="0" smtClean="0">
                <a:ln>
                  <a:noFill/>
                </a:ln>
                <a:solidFill>
                  <a:srgbClr val="0070C0"/>
                </a:solidFill>
                <a:effectLst/>
                <a:uLnTx/>
                <a:uFillTx/>
                <a:latin typeface="Calibri Light" panose="020F0302020204030204"/>
                <a:ea typeface="+mj-ea"/>
                <a:cs typeface="+mj-cs"/>
              </a:rPr>
              <a:t>. Developing </a:t>
            </a:r>
            <a:r>
              <a:rPr kumimoji="0" lang="en-US" sz="4000" b="1" i="1" u="none" strike="noStrike" kern="1200" cap="none" spc="0" normalizeH="0" baseline="0" noProof="0" dirty="0">
                <a:ln>
                  <a:noFill/>
                </a:ln>
                <a:solidFill>
                  <a:srgbClr val="0070C0"/>
                </a:solidFill>
                <a:effectLst/>
                <a:uLnTx/>
                <a:uFillTx/>
                <a:latin typeface="Calibri Light" panose="020F0302020204030204"/>
                <a:ea typeface="+mj-ea"/>
                <a:cs typeface="+mj-cs"/>
              </a:rPr>
              <a:t>Alabama’s Economy and </a:t>
            </a:r>
            <a:r>
              <a:rPr kumimoji="0" lang="en-US" sz="4000" b="1" i="1" u="none" strike="noStrike" kern="1200" cap="none" spc="0" normalizeH="0" baseline="0" noProof="0" dirty="0" smtClean="0">
                <a:ln>
                  <a:noFill/>
                </a:ln>
                <a:solidFill>
                  <a:srgbClr val="0070C0"/>
                </a:solidFill>
                <a:effectLst/>
                <a:uLnTx/>
                <a:uFillTx/>
                <a:latin typeface="Calibri Light" panose="020F0302020204030204"/>
                <a:ea typeface="+mj-ea"/>
                <a:cs typeface="+mj-cs"/>
              </a:rPr>
              <a:t>Workforce</a:t>
            </a:r>
            <a:endParaRPr kumimoji="0" lang="en-US" sz="4000" b="0"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4" name="Rectangle 3"/>
          <p:cNvSpPr/>
          <p:nvPr/>
        </p:nvSpPr>
        <p:spPr>
          <a:xfrm>
            <a:off x="599440" y="2360850"/>
            <a:ext cx="11086450" cy="4462760"/>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mn-cs"/>
              </a:rPr>
              <a:t>Human Capital Development Fund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70AD47">
                    <a:lumMod val="75000"/>
                  </a:srgbClr>
                </a:solidFill>
                <a:effectLst/>
                <a:uLnTx/>
                <a:uFillTx/>
                <a:latin typeface="Calibri" panose="020F0502020204030204" pitchFamily="34" charset="0"/>
                <a:ea typeface="+mn-ea"/>
                <a:cs typeface="+mn-cs"/>
              </a:rPr>
              <a:t>One-time funds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mn-cs"/>
              </a:rPr>
              <a:t>Funds used to expand existing programs or to create new programs in areas that are an economic priority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Priorities determined annually by recommendation of a “workforce cabinet”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Commerce, Labor, ALSDE, ACHE, ACCS, University Presidents Council, AICU, Others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7030A0"/>
                </a:solidFill>
                <a:effectLst/>
                <a:uLnTx/>
                <a:uFillTx/>
                <a:latin typeface="Calibri" panose="020F0502020204030204"/>
                <a:ea typeface="+mn-ea"/>
                <a:cs typeface="+mn-cs"/>
              </a:rPr>
              <a:t>Competitive RFP administered by ACHE and evaluated on ability to produce the desired outcomes. Evaluated similarly to STEM teacher shortage initiative: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Previous experience addressing workforce shortages 30%</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Student support plan design 50%</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Ability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Credential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20</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Cost effectiveness/sustainability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8757920" y="5516880"/>
            <a:ext cx="2407920" cy="646331"/>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$ 5,000,000</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97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0137" y="858039"/>
            <a:ext cx="11545919" cy="233967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modern economy requires organizations to be more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responsive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issues and concerns.  The higher education system must finally make the paradigm shift to being more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effective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efficient.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mn-cs"/>
              </a:rPr>
              <a:t>Optimize Institutional </a:t>
            </a:r>
            <a:r>
              <a:rPr kumimoji="0" lang="en-US" sz="3200" b="0" i="0" u="none" strike="noStrike" kern="1200" cap="none" spc="0" normalizeH="0" baseline="0" noProof="0" dirty="0" smtClean="0">
                <a:ln>
                  <a:noFill/>
                </a:ln>
                <a:solidFill>
                  <a:srgbClr val="00B050"/>
                </a:solidFill>
                <a:effectLst/>
                <a:uLnTx/>
                <a:uFillTx/>
                <a:latin typeface="Calibri" panose="020F0502020204030204"/>
                <a:ea typeface="+mn-ea"/>
                <a:cs typeface="+mn-cs"/>
              </a:rPr>
              <a:t>Performance</a:t>
            </a:r>
            <a:endPar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Optimize Coordinating Board and System </a:t>
            </a:r>
            <a:r>
              <a:rPr kumimoji="0" lang="en-US" sz="3200" b="0" i="0" u="none" strike="noStrike" kern="1200" cap="none" spc="0" normalizeH="0" baseline="0" noProof="0" dirty="0" smtClean="0">
                <a:ln>
                  <a:noFill/>
                </a:ln>
                <a:solidFill>
                  <a:srgbClr val="FF0000"/>
                </a:solidFill>
                <a:effectLst/>
                <a:uLnTx/>
                <a:uFillTx/>
                <a:latin typeface="Calibri" panose="020F0502020204030204"/>
                <a:ea typeface="+mn-ea"/>
                <a:cs typeface="+mn-cs"/>
              </a:rPr>
              <a:t>Performance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p:cNvSpPr txBox="1">
            <a:spLocks/>
          </p:cNvSpPr>
          <p:nvPr/>
        </p:nvSpPr>
        <p:spPr>
          <a:xfrm>
            <a:off x="4901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0070C0"/>
                </a:solidFill>
                <a:effectLst/>
                <a:uLnTx/>
                <a:uFillTx/>
                <a:latin typeface="Calibri Light" panose="020F0302020204030204"/>
                <a:ea typeface="+mj-ea"/>
                <a:cs typeface="+mj-cs"/>
              </a:rPr>
              <a:t>5. Organizational </a:t>
            </a:r>
            <a:r>
              <a:rPr kumimoji="0" lang="en-US" sz="4000" b="1" i="1" u="none" strike="noStrike" kern="1200" cap="none" spc="0" normalizeH="0" baseline="0" noProof="0" dirty="0">
                <a:ln>
                  <a:noFill/>
                </a:ln>
                <a:solidFill>
                  <a:srgbClr val="0070C0"/>
                </a:solidFill>
                <a:effectLst/>
                <a:uLnTx/>
                <a:uFillTx/>
                <a:latin typeface="Calibri Light" panose="020F0302020204030204"/>
                <a:ea typeface="+mj-ea"/>
                <a:cs typeface="+mj-cs"/>
              </a:rPr>
              <a:t>Effectiveness and Efficiency </a:t>
            </a:r>
            <a:endParaRPr kumimoji="0" lang="en-US" sz="40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pic>
        <p:nvPicPr>
          <p:cNvPr id="7" name="Picture 6"/>
          <p:cNvPicPr>
            <a:picLocks noChangeAspect="1"/>
          </p:cNvPicPr>
          <p:nvPr/>
        </p:nvPicPr>
        <p:blipFill>
          <a:blip r:embed="rId2"/>
          <a:stretch>
            <a:fillRect/>
          </a:stretch>
        </p:blipFill>
        <p:spPr>
          <a:xfrm>
            <a:off x="2955582" y="3296035"/>
            <a:ext cx="5224138" cy="3401327"/>
          </a:xfrm>
          <a:prstGeom prst="rect">
            <a:avLst/>
          </a:prstGeom>
        </p:spPr>
      </p:pic>
    </p:spTree>
    <p:extLst>
      <p:ext uri="{BB962C8B-B14F-4D97-AF65-F5344CB8AC3E}">
        <p14:creationId xmlns:p14="http://schemas.microsoft.com/office/powerpoint/2010/main" val="28984138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138" y="1248356"/>
            <a:ext cx="11155680" cy="6262420"/>
          </a:xfrm>
          <a:prstGeom prst="rect">
            <a:avLst/>
          </a:prstGeom>
        </p:spPr>
        <p:txBody>
          <a:bodyPr wrap="square">
            <a:spAutoFit/>
          </a:bodyPr>
          <a:lstStyle/>
          <a:p>
            <a:pPr marL="342900" marR="0" lvl="1"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Review existing policies and procedures and streamline where possible</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600" b="0"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Review </a:t>
            </a:r>
            <a:r>
              <a:rPr kumimoji="0" lang="en-US" sz="26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academic program degree production and vitality </a:t>
            </a:r>
            <a:r>
              <a:rPr kumimoji="0" lang="en-US" sz="2600" b="0" i="0" u="none" strike="noStrike" kern="1200" cap="none" spc="0" normalizeH="0" baseline="0" noProof="0" dirty="0">
                <a:ln>
                  <a:noFill/>
                </a:ln>
                <a:solidFill>
                  <a:srgbClr val="00B050"/>
                </a:solidFill>
                <a:effectLst/>
                <a:uLnTx/>
                <a:uFillTx/>
                <a:latin typeface="Calibri" panose="020F0502020204030204"/>
                <a:ea typeface="+mn-ea"/>
                <a:cs typeface="+mn-cs"/>
              </a:rPr>
              <a:t>as per 16-5-8 (a)(1) </a:t>
            </a:r>
            <a:r>
              <a:rPr kumimoji="0" lang="en-US" sz="2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6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Assist colleges and universities with their planning, performance and budgeting processes by providing comparative information regarding institutional peers and recommending areas for emphasis. </a:t>
            </a:r>
            <a:r>
              <a:rPr kumimoji="0" lang="en-US" sz="2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600" b="0"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Create a dedicated website where students can apply for state scholarships</a:t>
            </a:r>
            <a:r>
              <a:rPr kumimoji="0" lang="en-US" sz="2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Eliminate bureaucratic redundancy by consolidating private institution licensure (ACCS) and academic program review (ACHE).  Require the unit to be funded solely on application and renewal fees </a:t>
            </a:r>
            <a:r>
              <a:rPr kumimoji="0" lang="en-US" sz="26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Offer professional development opportunities that would be beneficial to the state’s colleges and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universities.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endParaRPr kumimoji="0" lang="en-US" sz="2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en-US" sz="2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4901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0070C0"/>
                </a:solidFill>
                <a:effectLst/>
                <a:uLnTx/>
                <a:uFillTx/>
                <a:latin typeface="Calibri Light" panose="020F0302020204030204"/>
                <a:ea typeface="+mj-ea"/>
                <a:cs typeface="+mj-cs"/>
              </a:rPr>
              <a:t>5. Organizational Effectiveness and Efficiency </a:t>
            </a:r>
            <a:endParaRPr kumimoji="0" lang="en-US" sz="40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3468642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889" y="1636705"/>
            <a:ext cx="9334991" cy="2891946"/>
          </a:xfrm>
          <a:prstGeom prst="rect">
            <a:avLst/>
          </a:prstGeom>
        </p:spPr>
        <p:txBody>
          <a:bodyPr wrap="square">
            <a:spAutoFit/>
          </a:bodyPr>
          <a:lstStyle/>
          <a:p>
            <a:pPr marL="800100" marR="0" lvl="1"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600" b="0" i="0" u="none" strike="noStrike" kern="1200" cap="none" spc="0" normalizeH="0" baseline="0" noProof="0" dirty="0" smtClean="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Reduced new academic program review time from a max of 10 months to 90 days</a:t>
            </a:r>
          </a:p>
          <a:p>
            <a:pPr marL="800100" marR="0" lvl="1"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6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Eliminate ACHE board vote on minor curricular </a:t>
            </a:r>
            <a:r>
              <a:rPr kumimoji="0" lang="en-US" sz="26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revisions</a:t>
            </a:r>
            <a:endParaRPr kumimoji="0" lang="en-US" sz="26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6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Change process for post implementation of new programs –establishing a </a:t>
            </a:r>
            <a:r>
              <a:rPr kumimoji="0" lang="en-US" sz="2600" b="0" i="0" u="sng"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standard</a:t>
            </a:r>
            <a:r>
              <a:rPr kumimoji="0" lang="en-US" sz="26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threshold for programs (Vote Dec17)</a:t>
            </a:r>
          </a:p>
          <a:p>
            <a:pPr marL="457200" marR="0" lvl="1" indent="0" algn="l" defTabSz="914400" rtl="0" eaLnBrk="1" fontAlgn="auto" latinLnBrk="0" hangingPunct="1">
              <a:lnSpc>
                <a:spcPct val="107000"/>
              </a:lnSpc>
              <a:spcBef>
                <a:spcPts val="0"/>
              </a:spcBef>
              <a:spcAft>
                <a:spcPts val="600"/>
              </a:spcAft>
              <a:buClrTx/>
              <a:buSzTx/>
              <a:buFontTx/>
              <a:buNone/>
              <a:tabLst/>
              <a:defRPr/>
            </a:pPr>
            <a:endParaRPr kumimoji="0" lang="en-US" sz="2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4901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0070C0"/>
                </a:solidFill>
                <a:effectLst/>
                <a:uLnTx/>
                <a:uFillTx/>
                <a:latin typeface="Calibri Light" panose="020F0302020204030204"/>
                <a:ea typeface="+mj-ea"/>
                <a:cs typeface="+mj-cs"/>
              </a:rPr>
              <a:t>5. Organizational Effectiveness and Efficiency </a:t>
            </a:r>
            <a:endParaRPr kumimoji="0" lang="en-US" sz="40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pic>
        <p:nvPicPr>
          <p:cNvPr id="4" name="Content Placeholder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5170" y="2202426"/>
            <a:ext cx="2228350" cy="2405204"/>
          </a:xfrm>
          <a:prstGeom prst="rect">
            <a:avLst/>
          </a:prstGeom>
        </p:spPr>
      </p:pic>
      <p:sp>
        <p:nvSpPr>
          <p:cNvPr id="5" name="Rectangle 4"/>
          <p:cNvSpPr/>
          <p:nvPr/>
        </p:nvSpPr>
        <p:spPr>
          <a:xfrm>
            <a:off x="490876" y="1135286"/>
            <a:ext cx="11076776" cy="501419"/>
          </a:xfrm>
          <a:prstGeom prst="rect">
            <a:avLst/>
          </a:prstGeom>
        </p:spPr>
        <p:txBody>
          <a:bodyPr wrap="square">
            <a:spAutoFit/>
          </a:bodyPr>
          <a:lstStyle/>
          <a:p>
            <a:pPr marL="342900" marR="0" lvl="1"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Review existing policies and procedures and streamline where </a:t>
            </a:r>
            <a:r>
              <a:rPr kumimoji="0" lang="en-US" sz="2600" b="0" i="0" u="none" strike="noStrike" kern="1200" cap="none" spc="0" normalizeH="0" baseline="0" noProof="0" dirty="0" smtClean="0">
                <a:ln>
                  <a:noFill/>
                </a:ln>
                <a:solidFill>
                  <a:prstClr val="black"/>
                </a:solidFill>
                <a:effectLst/>
                <a:uLnTx/>
                <a:uFillTx/>
                <a:latin typeface="Calibri" panose="020F0502020204030204"/>
                <a:ea typeface="+mn-ea"/>
                <a:cs typeface="+mn-cs"/>
              </a:rPr>
              <a:t>possible</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5638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Building Human Capital </a:t>
            </a:r>
            <a:endParaRPr lang="en-US" b="1" dirty="0">
              <a:solidFill>
                <a:srgbClr val="0070C0"/>
              </a:solidFill>
            </a:endParaRPr>
          </a:p>
        </p:txBody>
      </p:sp>
      <p:sp>
        <p:nvSpPr>
          <p:cNvPr id="3" name="Content Placeholder 2"/>
          <p:cNvSpPr>
            <a:spLocks noGrp="1"/>
          </p:cNvSpPr>
          <p:nvPr>
            <p:ph idx="1"/>
          </p:nvPr>
        </p:nvSpPr>
        <p:spPr>
          <a:xfrm>
            <a:off x="731520" y="1690688"/>
            <a:ext cx="8092048" cy="4351338"/>
          </a:xfrm>
        </p:spPr>
        <p:txBody>
          <a:bodyPr>
            <a:normAutofit/>
          </a:bodyPr>
          <a:lstStyle/>
          <a:p>
            <a:pPr marL="0" indent="0">
              <a:buNone/>
            </a:pPr>
            <a:r>
              <a:rPr lang="en-US" sz="4300" b="1" dirty="0" smtClean="0"/>
              <a:t>Governor Ivey on Human Capital </a:t>
            </a:r>
          </a:p>
          <a:p>
            <a:r>
              <a:rPr lang="en-US" dirty="0" smtClean="0"/>
              <a:t>“</a:t>
            </a:r>
            <a:r>
              <a:rPr lang="en-US" dirty="0">
                <a:solidFill>
                  <a:srgbClr val="FF0000"/>
                </a:solidFill>
              </a:rPr>
              <a:t>The best investment in economic development is an investment in </a:t>
            </a:r>
            <a:r>
              <a:rPr lang="en-US" dirty="0" smtClean="0">
                <a:solidFill>
                  <a:srgbClr val="FF0000"/>
                </a:solidFill>
              </a:rPr>
              <a:t>education</a:t>
            </a:r>
            <a:r>
              <a:rPr lang="en-US" dirty="0" smtClean="0"/>
              <a:t>. If </a:t>
            </a:r>
            <a:r>
              <a:rPr lang="en-US" dirty="0"/>
              <a:t>we don’t have a qualified, effective, up-to-date workforce, then the top companies will not come to Alabama no matter what we do. A well-trained workforce is essential</a:t>
            </a:r>
            <a:r>
              <a:rPr lang="en-US" dirty="0" smtClean="0"/>
              <a: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5534" y="1626576"/>
            <a:ext cx="2619375" cy="3276600"/>
          </a:xfrm>
          <a:prstGeom prst="rect">
            <a:avLst/>
          </a:prstGeom>
        </p:spPr>
      </p:pic>
    </p:spTree>
    <p:extLst>
      <p:ext uri="{BB962C8B-B14F-4D97-AF65-F5344CB8AC3E}">
        <p14:creationId xmlns:p14="http://schemas.microsoft.com/office/powerpoint/2010/main" val="35442380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Fidelity of Implementation</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sz="3600" dirty="0">
                <a:solidFill>
                  <a:srgbClr val="FF0000"/>
                </a:solidFill>
              </a:rPr>
              <a:t>Alabama’s future is dependent on its ability to develop human capital.  </a:t>
            </a:r>
            <a:r>
              <a:rPr lang="en-US" sz="3600" dirty="0">
                <a:solidFill>
                  <a:srgbClr val="7030A0"/>
                </a:solidFill>
              </a:rPr>
              <a:t>In order for the state to take advantage of this transition point in the world’s economy, immediate action must be taken on the proposed plan.  </a:t>
            </a:r>
            <a:r>
              <a:rPr lang="en-US" sz="3600" dirty="0">
                <a:solidFill>
                  <a:schemeClr val="accent6">
                    <a:lumMod val="75000"/>
                  </a:schemeClr>
                </a:solidFill>
              </a:rPr>
              <a:t>Imagining how the future can be built is a crucial first step in the process; but it is the implementation of these initiatives that will make Alabama an economic success story.</a:t>
            </a:r>
          </a:p>
          <a:p>
            <a:endParaRPr lang="en-US" sz="3600" dirty="0"/>
          </a:p>
        </p:txBody>
      </p:sp>
    </p:spTree>
    <p:extLst>
      <p:ext uri="{BB962C8B-B14F-4D97-AF65-F5344CB8AC3E}">
        <p14:creationId xmlns:p14="http://schemas.microsoft.com/office/powerpoint/2010/main" val="14561415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630" y="2424022"/>
            <a:ext cx="9954883" cy="1938992"/>
          </a:xfrm>
          <a:prstGeom prst="rect">
            <a:avLst/>
          </a:prstGeom>
          <a:noFill/>
        </p:spPr>
        <p:txBody>
          <a:bodyPr wrap="square" rtlCol="0">
            <a:spAutoFit/>
          </a:bodyPr>
          <a:lstStyle/>
          <a:p>
            <a:pPr algn="ctr"/>
            <a:r>
              <a:rPr lang="en-US" sz="6000" b="1" dirty="0" smtClean="0"/>
              <a:t>B.  Executive Budget Request FY 2018-2019 </a:t>
            </a:r>
            <a:endParaRPr lang="en-US" sz="6000" b="1" dirty="0"/>
          </a:p>
        </p:txBody>
      </p:sp>
    </p:spTree>
    <p:extLst>
      <p:ext uri="{BB962C8B-B14F-4D97-AF65-F5344CB8AC3E}">
        <p14:creationId xmlns:p14="http://schemas.microsoft.com/office/powerpoint/2010/main" val="25061905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4275" y="371475"/>
            <a:ext cx="4457699" cy="5506866"/>
          </a:xfrm>
          <a:prstGeom prst="rect">
            <a:avLst/>
          </a:prstGeom>
          <a:ln w="25400">
            <a:solidFill>
              <a:schemeClr val="tx1"/>
            </a:solidFill>
          </a:ln>
        </p:spPr>
        <p:txBody>
          <a:bodyPr wrap="square">
            <a:spAutoFit/>
          </a:bodyPr>
          <a:lstStyle/>
          <a:p>
            <a:pPr algn="ctr"/>
            <a:endParaRPr lang="en-US" dirty="0" smtClean="0">
              <a:latin typeface="BaskOldFace"/>
            </a:endParaRPr>
          </a:p>
          <a:p>
            <a:pPr algn="ctr"/>
            <a:endParaRPr lang="en-US" dirty="0">
              <a:latin typeface="BaskOldFace"/>
            </a:endParaRPr>
          </a:p>
          <a:p>
            <a:pPr algn="ctr"/>
            <a:r>
              <a:rPr lang="en-US" b="1" dirty="0" smtClean="0">
                <a:latin typeface="BaskOldFace"/>
              </a:rPr>
              <a:t>STATE </a:t>
            </a:r>
            <a:r>
              <a:rPr lang="en-US" b="1" dirty="0">
                <a:latin typeface="BaskOldFace"/>
              </a:rPr>
              <a:t>OF ALABAMA</a:t>
            </a:r>
          </a:p>
          <a:p>
            <a:pPr algn="ctr"/>
            <a:r>
              <a:rPr lang="en-US" sz="1600" b="1" i="0" u="none" strike="noStrike" baseline="0" dirty="0" smtClean="0">
                <a:latin typeface="BaskOldFace"/>
              </a:rPr>
              <a:t>Department of Finance</a:t>
            </a:r>
          </a:p>
          <a:p>
            <a:pPr algn="ctr"/>
            <a:endParaRPr lang="en-US" sz="1600" b="0" i="0" u="none" strike="noStrike" baseline="0" dirty="0" smtClean="0">
              <a:latin typeface="BaskOldFace"/>
            </a:endParaRPr>
          </a:p>
          <a:p>
            <a:pPr algn="ctr"/>
            <a:endParaRPr lang="en-US" sz="1600" b="0" i="0" u="none" strike="noStrike" baseline="0" dirty="0" smtClean="0">
              <a:latin typeface="BaskOldFace"/>
            </a:endParaRPr>
          </a:p>
          <a:p>
            <a:pPr algn="ctr"/>
            <a:endParaRPr lang="en-US" sz="1600" b="0" i="0" u="none" strike="noStrike" baseline="0" dirty="0" smtClean="0">
              <a:latin typeface="BaskOldFace"/>
            </a:endParaRPr>
          </a:p>
          <a:p>
            <a:pPr algn="ctr"/>
            <a:endParaRPr lang="en-US" dirty="0" smtClean="0">
              <a:latin typeface="BaskOldFace"/>
            </a:endParaRPr>
          </a:p>
          <a:p>
            <a:pPr algn="ctr"/>
            <a:endParaRPr lang="en-US" dirty="0" smtClean="0">
              <a:latin typeface="BaskOldFace"/>
            </a:endParaRPr>
          </a:p>
          <a:p>
            <a:pPr algn="ctr"/>
            <a:endParaRPr lang="en-US" dirty="0" smtClean="0">
              <a:latin typeface="BaskOldFace"/>
            </a:endParaRPr>
          </a:p>
          <a:p>
            <a:pPr algn="ctr"/>
            <a:endParaRPr lang="en-US" dirty="0">
              <a:latin typeface="BaskOldFace"/>
            </a:endParaRPr>
          </a:p>
          <a:p>
            <a:pPr algn="ctr"/>
            <a:endParaRPr lang="en-US" dirty="0" smtClean="0">
              <a:latin typeface="BaskOldFace"/>
            </a:endParaRPr>
          </a:p>
          <a:p>
            <a:pPr algn="ctr"/>
            <a:endParaRPr lang="en-US" dirty="0">
              <a:latin typeface="BaskOldFace"/>
            </a:endParaRPr>
          </a:p>
          <a:p>
            <a:pPr algn="ctr"/>
            <a:endParaRPr lang="en-US" dirty="0" smtClean="0">
              <a:latin typeface="BaskOldFace"/>
            </a:endParaRPr>
          </a:p>
          <a:p>
            <a:endParaRPr lang="en-US" dirty="0">
              <a:latin typeface="BaskOldFace"/>
            </a:endParaRPr>
          </a:p>
          <a:p>
            <a:pPr algn="ctr"/>
            <a:r>
              <a:rPr lang="en-US" b="1" dirty="0" smtClean="0">
                <a:latin typeface="BaskOldFace"/>
              </a:rPr>
              <a:t>STATE </a:t>
            </a:r>
            <a:r>
              <a:rPr lang="en-US" b="1" dirty="0">
                <a:latin typeface="BaskOldFace"/>
              </a:rPr>
              <a:t>AGENCY</a:t>
            </a:r>
          </a:p>
          <a:p>
            <a:pPr algn="ctr"/>
            <a:r>
              <a:rPr lang="en-US" b="1" dirty="0">
                <a:latin typeface="BaskOldFace"/>
              </a:rPr>
              <a:t>BUDGET REQUEST INSTRUCTIONS</a:t>
            </a:r>
          </a:p>
          <a:p>
            <a:pPr algn="ctr"/>
            <a:r>
              <a:rPr lang="en-US" sz="1600" b="1" i="0" u="none" strike="noStrike" baseline="0" dirty="0" smtClean="0">
                <a:latin typeface="BaskOldFace"/>
              </a:rPr>
              <a:t>Fiscal Year 2019</a:t>
            </a:r>
          </a:p>
          <a:p>
            <a:pPr algn="ctr"/>
            <a:r>
              <a:rPr lang="en-US" sz="1600" b="1" i="0" u="none" strike="noStrike" baseline="0" dirty="0" smtClean="0">
                <a:latin typeface="BaskOldFace"/>
              </a:rPr>
              <a:t>Kay Ivey</a:t>
            </a:r>
          </a:p>
          <a:p>
            <a:pPr algn="ctr"/>
            <a:r>
              <a:rPr lang="en-US" sz="1600" b="1" i="0" u="none" strike="noStrike" baseline="0" dirty="0" smtClean="0">
                <a:latin typeface="BaskOldFace"/>
              </a:rPr>
              <a:t>Governor</a:t>
            </a:r>
            <a:endParaRPr lang="en-US" b="1" dirty="0"/>
          </a:p>
        </p:txBody>
      </p:sp>
      <p:pic>
        <p:nvPicPr>
          <p:cNvPr id="3080" name="Picture 8" descr="Seal of Alabama.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6" y="1990724"/>
            <a:ext cx="1857375"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907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850" y="1646238"/>
            <a:ext cx="8958618" cy="1143000"/>
          </a:xfrm>
        </p:spPr>
        <p:txBody>
          <a:bodyPr>
            <a:noAutofit/>
          </a:bodyPr>
          <a:lstStyle/>
          <a:p>
            <a:pPr algn="l"/>
            <a:r>
              <a:rPr lang="en-US" sz="3200" dirty="0"/>
              <a:t/>
            </a:r>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212850" y="1839109"/>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t>V.   CHAIRMAN’S</a:t>
            </a:r>
            <a:r>
              <a:rPr lang="en-US" sz="6000" b="1" spc="300" dirty="0"/>
              <a:t>  </a:t>
            </a:r>
            <a:r>
              <a:rPr lang="en-US" sz="6000" b="1" dirty="0"/>
              <a:t>REPORT</a:t>
            </a:r>
          </a:p>
        </p:txBody>
      </p:sp>
      <p:pic>
        <p:nvPicPr>
          <p:cNvPr id="7" name="Picture 6" descr="report%20clipart"/>
          <p:cNvPicPr/>
          <p:nvPr/>
        </p:nvPicPr>
        <p:blipFill>
          <a:blip r:embed="rId2">
            <a:extLst>
              <a:ext uri="{28A0092B-C50C-407E-A947-70E740481C1C}">
                <a14:useLocalDpi xmlns:a14="http://schemas.microsoft.com/office/drawing/2010/main" val="0"/>
              </a:ext>
            </a:extLst>
          </a:blip>
          <a:srcRect/>
          <a:stretch>
            <a:fillRect/>
          </a:stretch>
        </p:blipFill>
        <p:spPr bwMode="auto">
          <a:xfrm>
            <a:off x="875179" y="3109912"/>
            <a:ext cx="2857500" cy="2857500"/>
          </a:xfrm>
          <a:prstGeom prst="rect">
            <a:avLst/>
          </a:prstGeom>
          <a:noFill/>
          <a:ln>
            <a:noFill/>
          </a:ln>
        </p:spPr>
      </p:pic>
    </p:spTree>
    <p:extLst>
      <p:ext uri="{BB962C8B-B14F-4D97-AF65-F5344CB8AC3E}">
        <p14:creationId xmlns:p14="http://schemas.microsoft.com/office/powerpoint/2010/main" val="1536194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472" y="506976"/>
            <a:ext cx="11592232" cy="5847755"/>
          </a:xfrm>
          <a:prstGeom prst="rect">
            <a:avLst/>
          </a:prstGeom>
        </p:spPr>
        <p:txBody>
          <a:bodyPr wrap="square">
            <a:spAutoFit/>
          </a:bodyPr>
          <a:lstStyle/>
          <a:p>
            <a:pPr algn="ctr"/>
            <a:endParaRPr lang="en-US" sz="2200" b="1" dirty="0" smtClean="0">
              <a:solidFill>
                <a:schemeClr val="accent5"/>
              </a:solidFill>
              <a:latin typeface="Arial" panose="020B0604020202020204" pitchFamily="34" charset="0"/>
              <a:cs typeface="Arial" panose="020B0604020202020204" pitchFamily="34" charset="0"/>
            </a:endParaRPr>
          </a:p>
          <a:p>
            <a:pPr algn="ctr"/>
            <a:r>
              <a:rPr lang="en-US" sz="2200" b="1" dirty="0" smtClean="0">
                <a:solidFill>
                  <a:schemeClr val="accent5"/>
                </a:solidFill>
                <a:latin typeface="Arial" panose="020B0604020202020204" pitchFamily="34" charset="0"/>
                <a:cs typeface="Arial" panose="020B0604020202020204" pitchFamily="34" charset="0"/>
              </a:rPr>
              <a:t>BUDGET REQUEST SUBMISSION</a:t>
            </a:r>
          </a:p>
          <a:p>
            <a:pPr algn="ctr"/>
            <a:endParaRPr lang="en-US" sz="2200" b="1" dirty="0" smtClean="0">
              <a:solidFill>
                <a:schemeClr val="accent5"/>
              </a:solidFill>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The Code of Alabama, Title 41, Chapter 19, Section 6 (a) (3) states that, each state agency/department, on the date and in the form and content prescribed by the Department of Finance, shall prepare and forward to the Budget Officer the budget requested to carry out its proposed plans in the succeeding fiscal year. </a:t>
            </a:r>
          </a:p>
          <a:p>
            <a:pPr marL="285750" indent="-28575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The Executive Budget Office’s (EBO) due date for the FY 2018-19 budget requests was November 1, 2017. </a:t>
            </a:r>
          </a:p>
          <a:p>
            <a:pPr marL="285750" indent="-28575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In order to comply with the designated submission deadline, a draft budget request was submitted to EBO. </a:t>
            </a:r>
          </a:p>
          <a:p>
            <a:pPr marL="285750" indent="-28575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Any changes made by the Commission will be submitted through a budget request revision. </a:t>
            </a:r>
            <a:endParaRPr lang="en-US" sz="22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93099" y="49992"/>
            <a:ext cx="2183475" cy="1769283"/>
          </a:xfrm>
          <a:prstGeom prst="rect">
            <a:avLst/>
          </a:prstGeom>
        </p:spPr>
      </p:pic>
    </p:spTree>
    <p:extLst>
      <p:ext uri="{BB962C8B-B14F-4D97-AF65-F5344CB8AC3E}">
        <p14:creationId xmlns:p14="http://schemas.microsoft.com/office/powerpoint/2010/main" val="14477423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756" y="-85725"/>
            <a:ext cx="11980244" cy="7848302"/>
          </a:xfrm>
          <a:prstGeom prst="rect">
            <a:avLst/>
          </a:prstGeom>
        </p:spPr>
        <p:txBody>
          <a:bodyPr wrap="square">
            <a:spAutoFit/>
          </a:bodyPr>
          <a:lstStyle/>
          <a:p>
            <a:pPr algn="r"/>
            <a:endParaRPr lang="en-US" sz="3200" b="1" dirty="0" smtClean="0">
              <a:solidFill>
                <a:srgbClr val="0070C0"/>
              </a:solidFill>
              <a:latin typeface="Century Gothic" panose="020B0502020202020204" pitchFamily="34" charset="0"/>
              <a:ea typeface="Calibri" panose="020F0502020204030204" pitchFamily="34" charset="0"/>
            </a:endParaRPr>
          </a:p>
          <a:p>
            <a:pPr algn="r"/>
            <a:endParaRPr lang="en-US" sz="3200" b="1" dirty="0">
              <a:solidFill>
                <a:srgbClr val="0070C0"/>
              </a:solidFill>
              <a:latin typeface="Century Gothic" panose="020B0502020202020204" pitchFamily="34" charset="0"/>
              <a:ea typeface="Calibri" panose="020F0502020204030204" pitchFamily="34" charset="0"/>
            </a:endParaRPr>
          </a:p>
          <a:p>
            <a:pPr algn="r"/>
            <a:endParaRPr lang="en-US" sz="3200" b="1" dirty="0" smtClean="0">
              <a:solidFill>
                <a:srgbClr val="0070C0"/>
              </a:solidFill>
              <a:latin typeface="Century Gothic" panose="020B0502020202020204" pitchFamily="34" charset="0"/>
              <a:ea typeface="Calibri" panose="020F0502020204030204" pitchFamily="34" charset="0"/>
            </a:endParaRPr>
          </a:p>
          <a:p>
            <a:pPr algn="ctr"/>
            <a:endParaRPr lang="en-US" sz="3200" b="1" dirty="0">
              <a:solidFill>
                <a:srgbClr val="0070C0"/>
              </a:solidFill>
              <a:latin typeface="Century Gothic" panose="020B0502020202020204" pitchFamily="34" charset="0"/>
              <a:ea typeface="Calibri" panose="020F0502020204030204" pitchFamily="34" charset="0"/>
            </a:endParaRPr>
          </a:p>
          <a:p>
            <a:pPr algn="ctr"/>
            <a:r>
              <a:rPr lang="en-US" sz="2800" b="1" dirty="0" smtClean="0">
                <a:solidFill>
                  <a:srgbClr val="0070C0"/>
                </a:solidFill>
                <a:latin typeface="Arial" panose="020B0604020202020204" pitchFamily="34" charset="0"/>
                <a:ea typeface="Calibri" panose="020F0502020204030204" pitchFamily="34" charset="0"/>
                <a:cs typeface="Arial" panose="020B0604020202020204" pitchFamily="34" charset="0"/>
              </a:rPr>
              <a:t>Alabama </a:t>
            </a:r>
            <a:r>
              <a:rPr lang="en-US" sz="2800" b="1" dirty="0">
                <a:solidFill>
                  <a:srgbClr val="0070C0"/>
                </a:solidFill>
                <a:latin typeface="Arial" panose="020B0604020202020204" pitchFamily="34" charset="0"/>
                <a:ea typeface="Calibri" panose="020F0502020204030204" pitchFamily="34" charset="0"/>
                <a:cs typeface="Arial" panose="020B0604020202020204" pitchFamily="34" charset="0"/>
              </a:rPr>
              <a:t>Commission on Higher Education</a:t>
            </a:r>
            <a:endParaRPr lang="en-US" sz="2800"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algn="ctr"/>
            <a:r>
              <a:rPr lang="en-US" sz="2800" b="1" dirty="0" smtClean="0">
                <a:solidFill>
                  <a:srgbClr val="0070C0"/>
                </a:solidFill>
                <a:latin typeface="Arial" panose="020B0604020202020204" pitchFamily="34" charset="0"/>
                <a:ea typeface="Calibri" panose="020F0502020204030204" pitchFamily="34" charset="0"/>
                <a:cs typeface="Arial" panose="020B0604020202020204" pitchFamily="34" charset="0"/>
              </a:rPr>
              <a:t>FY 2018-19 Executive Budget Request</a:t>
            </a:r>
            <a:endParaRPr lang="en-US" sz="2800" dirty="0">
              <a:solidFill>
                <a:srgbClr val="0070C0"/>
              </a:solidFill>
              <a:latin typeface="Arial" panose="020B0604020202020204" pitchFamily="34" charset="0"/>
              <a:ea typeface="Calibri" panose="020F0502020204030204" pitchFamily="34" charset="0"/>
              <a:cs typeface="Arial" panose="020B0604020202020204" pitchFamily="34" charset="0"/>
            </a:endParaRPr>
          </a:p>
          <a:p>
            <a:endParaRPr lang="en-US" sz="2400" b="1" dirty="0" smtClean="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2400" b="1" dirty="0" smtClean="0">
                <a:latin typeface="Arial" panose="020B0604020202020204" pitchFamily="34" charset="0"/>
                <a:ea typeface="Calibri" panose="020F0502020204030204" pitchFamily="34" charset="0"/>
                <a:cs typeface="Arial" panose="020B0604020202020204" pitchFamily="34" charset="0"/>
              </a:rPr>
              <a:t>ACHE is requesting a total of </a:t>
            </a:r>
            <a:r>
              <a:rPr lang="en-US" sz="2400" b="1" dirty="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$38,551,287 </a:t>
            </a:r>
            <a:r>
              <a:rPr lang="en-US" sz="2400" b="1" dirty="0" smtClean="0">
                <a:latin typeface="Arial" panose="020B0604020202020204" pitchFamily="34" charset="0"/>
                <a:ea typeface="Calibri" panose="020F0502020204030204" pitchFamily="34" charset="0"/>
                <a:cs typeface="Arial" panose="020B0604020202020204" pitchFamily="34" charset="0"/>
              </a:rPr>
              <a:t>for FY 2018-19, of which $38,008,048 is from state funds.</a:t>
            </a:r>
          </a:p>
          <a:p>
            <a:pPr marL="342900" marR="0" lvl="0" indent="-342900">
              <a:spcBef>
                <a:spcPts val="0"/>
              </a:spcBef>
              <a:spcAft>
                <a:spcPts val="0"/>
              </a:spcAft>
              <a:buFont typeface="Arial" panose="020B0604020202020204" pitchFamily="34" charset="0"/>
              <a:buChar char="•"/>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2400" b="1" dirty="0" smtClean="0">
                <a:latin typeface="Arial" panose="020B0604020202020204" pitchFamily="34" charset="0"/>
                <a:ea typeface="Calibri" panose="020F0502020204030204" pitchFamily="34" charset="0"/>
                <a:cs typeface="Arial" panose="020B0604020202020204" pitchFamily="34" charset="0"/>
              </a:rPr>
              <a:t>This represents an overall </a:t>
            </a:r>
            <a:r>
              <a:rPr lang="en-US" sz="2400" b="1" dirty="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25.18%</a:t>
            </a:r>
            <a:r>
              <a:rPr lang="en-US" sz="2400" b="1" dirty="0" smtClean="0">
                <a:latin typeface="Arial" panose="020B0604020202020204" pitchFamily="34" charset="0"/>
                <a:ea typeface="Calibri" panose="020F0502020204030204" pitchFamily="34" charset="0"/>
                <a:cs typeface="Arial" panose="020B0604020202020204" pitchFamily="34" charset="0"/>
              </a:rPr>
              <a:t> increase over FY 2017-18. </a:t>
            </a:r>
          </a:p>
          <a:p>
            <a:pPr marL="342900" marR="0" lvl="0" indent="-342900">
              <a:spcBef>
                <a:spcPts val="0"/>
              </a:spcBef>
              <a:spcAft>
                <a:spcPts val="0"/>
              </a:spcAft>
              <a:buFont typeface="Arial" panose="020B0604020202020204" pitchFamily="34" charset="0"/>
              <a:buChar char="•"/>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2400" b="1" dirty="0" smtClean="0">
                <a:latin typeface="Arial" panose="020B0604020202020204" pitchFamily="34" charset="0"/>
                <a:ea typeface="Calibri" panose="020F0502020204030204" pitchFamily="34" charset="0"/>
                <a:cs typeface="Arial" panose="020B0604020202020204" pitchFamily="34" charset="0"/>
              </a:rPr>
              <a:t>The FY 2018-19 Request contains requests for 27 </a:t>
            </a:r>
            <a:r>
              <a:rPr lang="en-US" sz="2400" b="1" dirty="0">
                <a:latin typeface="Arial" panose="020B0604020202020204" pitchFamily="34" charset="0"/>
                <a:ea typeface="Calibri" panose="020F0502020204030204" pitchFamily="34" charset="0"/>
                <a:cs typeface="Arial" panose="020B0604020202020204" pitchFamily="34" charset="0"/>
              </a:rPr>
              <a:t>programs under 5 appropriation units</a:t>
            </a:r>
            <a:r>
              <a:rPr lang="en-US" sz="2400" b="1" dirty="0" smtClean="0">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Arial" panose="020B0604020202020204" pitchFamily="34" charset="0"/>
              <a:buChar char="•"/>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800100" lvl="1" indent="-342900">
              <a:buFont typeface="Arial" panose="020B0604020202020204" pitchFamily="34" charset="0"/>
              <a:buChar char="•"/>
            </a:pPr>
            <a:r>
              <a:rPr lang="en-US" sz="2400" b="1" dirty="0" smtClean="0">
                <a:latin typeface="Arial" panose="020B0604020202020204" pitchFamily="34" charset="0"/>
                <a:ea typeface="Calibri" panose="020F0502020204030204" pitchFamily="34" charset="0"/>
                <a:cs typeface="Arial" panose="020B0604020202020204" pitchFamily="34" charset="0"/>
              </a:rPr>
              <a:t>This includes two new programs:  (1) the Human Capital Development Fund and (2) the Non-Resident Alumni Recruitment Initiative</a:t>
            </a:r>
            <a:endParaRPr lang="en-US" sz="2400" dirty="0">
              <a:latin typeface="Arial" panose="020B0604020202020204" pitchFamily="34" charset="0"/>
              <a:ea typeface="Calibri" panose="020F0502020204030204" pitchFamily="34" charset="0"/>
              <a:cs typeface="Arial" panose="020B0604020202020204" pitchFamily="34" charset="0"/>
            </a:endParaRPr>
          </a:p>
          <a:p>
            <a:endParaRPr lang="en-US" sz="2400" b="1" dirty="0" smtClean="0">
              <a:latin typeface="Arial" panose="020B0604020202020204" pitchFamily="34" charset="0"/>
              <a:ea typeface="Calibri" panose="020F0502020204030204" pitchFamily="34" charset="0"/>
              <a:cs typeface="Arial" panose="020B0604020202020204" pitchFamily="34" charset="0"/>
            </a:endParaRPr>
          </a:p>
          <a:p>
            <a:endParaRPr lang="en-US" sz="2400" b="1" dirty="0" smtClean="0">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429124" y="0"/>
            <a:ext cx="3257550" cy="1743075"/>
          </a:xfrm>
          <a:prstGeom prst="rect">
            <a:avLst/>
          </a:prstGeom>
        </p:spPr>
      </p:pic>
    </p:spTree>
    <p:extLst>
      <p:ext uri="{BB962C8B-B14F-4D97-AF65-F5344CB8AC3E}">
        <p14:creationId xmlns:p14="http://schemas.microsoft.com/office/powerpoint/2010/main" val="32868509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175" y="352425"/>
            <a:ext cx="10810875" cy="4832092"/>
          </a:xfrm>
          <a:prstGeom prst="rect">
            <a:avLst/>
          </a:prstGeom>
        </p:spPr>
        <p:txBody>
          <a:bodyPr wrap="square">
            <a:spAutoFit/>
          </a:bodyPr>
          <a:lstStyle/>
          <a:p>
            <a:pPr algn="ctr"/>
            <a:r>
              <a:rPr lang="en-US" sz="2400" b="1" dirty="0" smtClean="0">
                <a:solidFill>
                  <a:schemeClr val="accent5"/>
                </a:solidFill>
                <a:latin typeface="Arial" panose="020B0604020202020204" pitchFamily="34" charset="0"/>
                <a:cs typeface="Arial" panose="020B0604020202020204" pitchFamily="34" charset="0"/>
              </a:rPr>
              <a:t>New Program Requests for FY 2018-19</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1.  </a:t>
            </a:r>
            <a:r>
              <a:rPr lang="en-US" sz="2400" b="1" dirty="0" smtClean="0">
                <a:latin typeface="Arial" panose="020B0604020202020204" pitchFamily="34" charset="0"/>
                <a:cs typeface="Arial" panose="020B0604020202020204" pitchFamily="34" charset="0"/>
              </a:rPr>
              <a:t>Human Capital Development Fund </a:t>
            </a:r>
            <a:r>
              <a:rPr lang="en-US" sz="2400" dirty="0" smtClean="0">
                <a:latin typeface="Arial" panose="020B0604020202020204" pitchFamily="34" charset="0"/>
                <a:cs typeface="Arial" panose="020B0604020202020204" pitchFamily="34" charset="0"/>
              </a:rPr>
              <a:t>- Funds will be used by the state’s colleges and universities to address critical workforce needs and to expand high-demand, high-wage programs of study.  Appropriated funds will be distributed by ACHE among the campuses by competitive requests for proposals (RFP) based on workforce issues determined by the Governor’s Workforce Council.</a:t>
            </a:r>
          </a:p>
          <a:p>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2.  </a:t>
            </a:r>
            <a:r>
              <a:rPr lang="en-US" sz="2400" b="1" dirty="0" smtClean="0">
                <a:latin typeface="Arial" panose="020B0604020202020204" pitchFamily="34" charset="0"/>
                <a:cs typeface="Arial" panose="020B0604020202020204" pitchFamily="34" charset="0"/>
              </a:rPr>
              <a:t>Non-Resident Alumni Recruitment Initiative </a:t>
            </a:r>
            <a:r>
              <a:rPr lang="en-US" sz="2400" dirty="0" smtClean="0">
                <a:latin typeface="Arial" panose="020B0604020202020204" pitchFamily="34" charset="0"/>
                <a:cs typeface="Arial" panose="020B0604020202020204" pitchFamily="34" charset="0"/>
              </a:rPr>
              <a:t>- The purpose of this initiative is to contact alumni from Alabama’s public institutions working in other states and inform them of Alabama’s robust economy and of employment opportunities in the State in the hope that they would consider returning.</a:t>
            </a:r>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503173" y="5287546"/>
            <a:ext cx="2574515" cy="1570454"/>
          </a:xfrm>
          <a:prstGeom prst="rect">
            <a:avLst/>
          </a:prstGeom>
        </p:spPr>
      </p:pic>
    </p:spTree>
    <p:extLst>
      <p:ext uri="{BB962C8B-B14F-4D97-AF65-F5344CB8AC3E}">
        <p14:creationId xmlns:p14="http://schemas.microsoft.com/office/powerpoint/2010/main" val="9756738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769" y="-878072"/>
            <a:ext cx="11804307" cy="75097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smtClean="0">
                <a:ln>
                  <a:noFill/>
                </a:ln>
                <a:solidFill>
                  <a:srgbClr val="4472C4"/>
                </a:solidFill>
                <a:effectLst/>
                <a:uLnTx/>
                <a:uFillTx/>
                <a:latin typeface="Arial" panose="020B0604020202020204" pitchFamily="34" charset="0"/>
                <a:cs typeface="Arial" panose="020B0604020202020204" pitchFamily="34" charset="0"/>
              </a:rPr>
              <a:t>Planning assumptions used in developing 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solidFill>
                <a:latin typeface="Arial" panose="020B0604020202020204" pitchFamily="34" charset="0"/>
                <a:cs typeface="Arial" panose="020B0604020202020204" pitchFamily="34" charset="0"/>
              </a:rPr>
              <a:t>	</a:t>
            </a:r>
            <a:r>
              <a:rPr lang="en-US" sz="2800" b="1" dirty="0" smtClean="0">
                <a:solidFill>
                  <a:srgbClr val="4472C4"/>
                </a:solidFill>
                <a:latin typeface="Arial" panose="020B0604020202020204" pitchFamily="34" charset="0"/>
                <a:cs typeface="Arial" panose="020B0604020202020204" pitchFamily="34" charset="0"/>
              </a:rPr>
              <a:t>		</a:t>
            </a:r>
            <a:r>
              <a:rPr kumimoji="0" lang="en-US" sz="2800" b="1" i="0" u="none" strike="noStrike" kern="1200" cap="none" spc="0" normalizeH="0" baseline="0" noProof="0" dirty="0" smtClean="0">
                <a:ln>
                  <a:noFill/>
                </a:ln>
                <a:solidFill>
                  <a:srgbClr val="4472C4"/>
                </a:solidFill>
                <a:effectLst/>
                <a:uLnTx/>
                <a:uFillTx/>
                <a:latin typeface="Arial" panose="020B0604020202020204" pitchFamily="34" charset="0"/>
                <a:cs typeface="Arial" panose="020B0604020202020204" pitchFamily="34" charset="0"/>
              </a:rPr>
              <a:t>FY 2018-19 Executive Budget Request: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Planning and Coordination (Operations and Maintenance)</a:t>
            </a:r>
            <a:r>
              <a:rPr kumimoji="0" lang="en-US" sz="24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p>
          <a:p>
            <a:pPr lvl="0">
              <a:defRPr/>
            </a:pPr>
            <a:r>
              <a:rPr lang="en-US" sz="2400" b="1" dirty="0" smtClean="0">
                <a:latin typeface="Arial" panose="020B0604020202020204" pitchFamily="34" charset="0"/>
                <a:cs typeface="Arial" panose="020B0604020202020204" pitchFamily="34" charset="0"/>
              </a:rPr>
              <a:t>A </a:t>
            </a:r>
            <a:r>
              <a:rPr lang="en-US" sz="2400" b="1" dirty="0">
                <a:latin typeface="Arial" panose="020B0604020202020204" pitchFamily="34" charset="0"/>
                <a:cs typeface="Arial" panose="020B0604020202020204" pitchFamily="34" charset="0"/>
              </a:rPr>
              <a:t>10% increase is being requested due to:</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  Increased need for employee termination costs (retirements) and replacements.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  Increased costs for employer contributions for health insurance.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  Increased costs for building operations and rent.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  Increased need to cover increases in Information Service Division (ISD) charges, postage, and telephone services.</a:t>
            </a:r>
          </a:p>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Increased cost for subscriptions, software purchases, replacement of computers and printers, UPS/FedEx shipping costs, SHEEO dues, and general office supplies.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6.  Increased costs for the purchasing student data for Alabama residents attending out-of-state institutions from the National Student Clearinghouse and for Comptroller Office transaction charges.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88066" y="287450"/>
            <a:ext cx="3369534" cy="1426279"/>
          </a:xfrm>
          <a:prstGeom prst="rect">
            <a:avLst/>
          </a:prstGeom>
        </p:spPr>
      </p:pic>
    </p:spTree>
    <p:extLst>
      <p:ext uri="{BB962C8B-B14F-4D97-AF65-F5344CB8AC3E}">
        <p14:creationId xmlns:p14="http://schemas.microsoft.com/office/powerpoint/2010/main" val="28233667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875" y="655423"/>
            <a:ext cx="11153775" cy="61247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rPr>
              <a:t>Assumptions for Other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Alabama Student Assistance Program</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 100% increase is being requested for the state’s need-based student financial aid program. Since 2011, tuition has increased 27%, while state need-based aid was cut 83%.  This request is the first step in helping to correct this problem. $2,897,551 to $5,795,102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Alabama Math and Science Teacher Education Program (AMSTEP)</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 123.08% increase is being requested for this program.  Alabama is experiencing a critical shortage of secondary math and science teachers.  This program is designed to decrease that shortage.  $325,000 to $725,000</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Police Officers and Firefighters Survivor’s Educational Assistance Program</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 ten percent increase is being requested to ensure that sufficient funds are available to meet obligations. $250,725</a:t>
            </a:r>
            <a:r>
              <a:rPr kumimoji="0" lang="en-US" sz="2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to $275,798</a:t>
            </a: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endParaRPr>
          </a:p>
        </p:txBody>
      </p:sp>
    </p:spTree>
    <p:extLst>
      <p:ext uri="{BB962C8B-B14F-4D97-AF65-F5344CB8AC3E}">
        <p14:creationId xmlns:p14="http://schemas.microsoft.com/office/powerpoint/2010/main" val="27050493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915" y="335846"/>
            <a:ext cx="11281718" cy="58785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rPr>
              <a:t>Assumptions for Other Programs,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Five (5) percent increases are being requested for the following programs to offset increased operating costs and in some instances to offset rising tuition: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  Alabama Student Grant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  Alabama National Guard Educational Assistance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  Southern Regional Educational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  Network of Alabama Academic Libraries</a:t>
            </a:r>
          </a:p>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Articulation and General Studies Committee/Statewide Transfer Articulation Reporting System </a:t>
            </a:r>
          </a:p>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Experimental Program to Stimulate Competitive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Level funding is being recommended for all other items in the 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18219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98425" y="119063"/>
          <a:ext cx="12093575" cy="6418262"/>
        </p:xfrm>
        <a:graphic>
          <a:graphicData uri="http://schemas.openxmlformats.org/presentationml/2006/ole">
            <mc:AlternateContent xmlns:mc="http://schemas.openxmlformats.org/markup-compatibility/2006">
              <mc:Choice xmlns:v="urn:schemas-microsoft-com:vml" Requires="v">
                <p:oleObj spid="_x0000_s12300" name="Worksheet" r:id="rId3" imgW="10775879" imgH="11823780" progId="Excel.Sheet.12">
                  <p:embed/>
                </p:oleObj>
              </mc:Choice>
              <mc:Fallback>
                <p:oleObj name="Worksheet" r:id="rId3" imgW="10775879" imgH="11823780" progId="Excel.Sheet.12">
                  <p:embed/>
                  <p:pic>
                    <p:nvPicPr>
                      <p:cNvPr id="3" name="Object 2"/>
                      <p:cNvPicPr/>
                      <p:nvPr/>
                    </p:nvPicPr>
                    <p:blipFill>
                      <a:blip r:embed="rId4"/>
                      <a:stretch>
                        <a:fillRect/>
                      </a:stretch>
                    </p:blipFill>
                    <p:spPr>
                      <a:xfrm>
                        <a:off x="98425" y="119063"/>
                        <a:ext cx="12093575" cy="6418262"/>
                      </a:xfrm>
                      <a:prstGeom prst="rect">
                        <a:avLst/>
                      </a:prstGeom>
                    </p:spPr>
                  </p:pic>
                </p:oleObj>
              </mc:Fallback>
            </mc:AlternateContent>
          </a:graphicData>
        </a:graphic>
      </p:graphicFrame>
    </p:spTree>
    <p:extLst>
      <p:ext uri="{BB962C8B-B14F-4D97-AF65-F5344CB8AC3E}">
        <p14:creationId xmlns:p14="http://schemas.microsoft.com/office/powerpoint/2010/main" val="13728159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4825" y="117988"/>
            <a:ext cx="11087099" cy="6740012"/>
          </a:xfrm>
          <a:prstGeom prst="rect">
            <a:avLst/>
          </a:prstGeom>
        </p:spPr>
      </p:pic>
    </p:spTree>
    <p:extLst>
      <p:ext uri="{BB962C8B-B14F-4D97-AF65-F5344CB8AC3E}">
        <p14:creationId xmlns:p14="http://schemas.microsoft.com/office/powerpoint/2010/main" val="41919454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5300" y="676275"/>
            <a:ext cx="11201400" cy="5734049"/>
          </a:xfrm>
          <a:prstGeom prst="rect">
            <a:avLst/>
          </a:prstGeom>
        </p:spPr>
      </p:pic>
    </p:spTree>
    <p:extLst>
      <p:ext uri="{BB962C8B-B14F-4D97-AF65-F5344CB8AC3E}">
        <p14:creationId xmlns:p14="http://schemas.microsoft.com/office/powerpoint/2010/main" val="21536968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7864" y="1751162"/>
            <a:ext cx="9290649" cy="2862322"/>
          </a:xfrm>
          <a:prstGeom prst="rect">
            <a:avLst/>
          </a:prstGeom>
          <a:noFill/>
        </p:spPr>
        <p:txBody>
          <a:bodyPr wrap="square" rtlCol="0">
            <a:spAutoFit/>
          </a:bodyPr>
          <a:lstStyle/>
          <a:p>
            <a:pPr marL="1143000" indent="-1143000" algn="ctr">
              <a:buAutoNum type="alphaUcPeriod" startAt="3"/>
            </a:pPr>
            <a:r>
              <a:rPr lang="en-US" sz="6000" b="1" dirty="0" smtClean="0"/>
              <a:t>Consolidated Budget Recommendation</a:t>
            </a:r>
          </a:p>
          <a:p>
            <a:pPr algn="ctr"/>
            <a:r>
              <a:rPr lang="en-US" sz="6000" b="1" dirty="0" smtClean="0"/>
              <a:t>FY 2018-2019</a:t>
            </a:r>
            <a:endParaRPr lang="en-US" sz="6000" b="1" dirty="0"/>
          </a:p>
        </p:txBody>
      </p:sp>
    </p:spTree>
    <p:extLst>
      <p:ext uri="{BB962C8B-B14F-4D97-AF65-F5344CB8AC3E}">
        <p14:creationId xmlns:p14="http://schemas.microsoft.com/office/powerpoint/2010/main" val="1516245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929" y="5395912"/>
            <a:ext cx="8958618" cy="1143000"/>
          </a:xfrm>
        </p:spPr>
        <p:txBody>
          <a:bodyPr>
            <a:noAutofit/>
          </a:bodyPr>
          <a:lstStyle/>
          <a:p>
            <a:pPr algn="l"/>
            <a:r>
              <a:rPr lang="en-US" sz="3200" dirty="0"/>
              <a:t/>
            </a:r>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730250" y="17526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t>VI.   EXECUTIVE</a:t>
            </a:r>
            <a:r>
              <a:rPr lang="en-US" sz="6000" b="1" spc="300" dirty="0"/>
              <a:t> D</a:t>
            </a:r>
            <a:r>
              <a:rPr lang="en-US" sz="6000" b="1" dirty="0"/>
              <a:t>IRECTOR’S</a:t>
            </a:r>
            <a:r>
              <a:rPr lang="en-US" sz="6000" b="1" spc="300" dirty="0"/>
              <a:t>                     </a:t>
            </a:r>
            <a:r>
              <a:rPr lang="en-US" sz="6000" b="1" dirty="0"/>
              <a:t>REPORT</a:t>
            </a:r>
          </a:p>
        </p:txBody>
      </p:sp>
      <p:pic>
        <p:nvPicPr>
          <p:cNvPr id="7" name="Picture 6" descr="report%20clipart"/>
          <p:cNvPicPr/>
          <p:nvPr/>
        </p:nvPicPr>
        <p:blipFill>
          <a:blip r:embed="rId2">
            <a:extLst>
              <a:ext uri="{28A0092B-C50C-407E-A947-70E740481C1C}">
                <a14:useLocalDpi xmlns:a14="http://schemas.microsoft.com/office/drawing/2010/main" val="0"/>
              </a:ext>
            </a:extLst>
          </a:blip>
          <a:srcRect/>
          <a:stretch>
            <a:fillRect/>
          </a:stretch>
        </p:blipFill>
        <p:spPr bwMode="auto">
          <a:xfrm>
            <a:off x="875179" y="3109912"/>
            <a:ext cx="2857500" cy="2857500"/>
          </a:xfrm>
          <a:prstGeom prst="rect">
            <a:avLst/>
          </a:prstGeom>
          <a:noFill/>
          <a:ln>
            <a:noFill/>
          </a:ln>
        </p:spPr>
      </p:pic>
    </p:spTree>
    <p:extLst>
      <p:ext uri="{BB962C8B-B14F-4D97-AF65-F5344CB8AC3E}">
        <p14:creationId xmlns:p14="http://schemas.microsoft.com/office/powerpoint/2010/main" val="1671632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601934"/>
          </a:xfrm>
        </p:spPr>
        <p:txBody>
          <a:bodyPr>
            <a:noAutofit/>
          </a:bodyPr>
          <a:lstStyle/>
          <a:p>
            <a:r>
              <a:rPr lang="en-US" sz="3200" b="1" dirty="0" smtClean="0">
                <a:latin typeface="Arial" panose="020B0604020202020204" pitchFamily="34" charset="0"/>
              </a:rPr>
              <a:t>Consolidated Budget Recommendation for </a:t>
            </a:r>
            <a:br>
              <a:rPr lang="en-US" sz="3200" b="1" dirty="0" smtClean="0">
                <a:latin typeface="Arial" panose="020B0604020202020204" pitchFamily="34" charset="0"/>
              </a:rPr>
            </a:br>
            <a:r>
              <a:rPr lang="en-US" sz="3200" b="1" dirty="0" smtClean="0">
                <a:latin typeface="Arial" panose="020B0604020202020204" pitchFamily="34" charset="0"/>
              </a:rPr>
              <a:t>FY 2018-2019</a:t>
            </a:r>
            <a:endParaRPr lang="en-US" sz="3200" b="1" dirty="0">
              <a:latin typeface="Arial" panose="020B0604020202020204" pitchFamily="34" charset="0"/>
            </a:endParaRPr>
          </a:p>
        </p:txBody>
      </p:sp>
      <p:sp>
        <p:nvSpPr>
          <p:cNvPr id="3" name="Subtitle 2"/>
          <p:cNvSpPr>
            <a:spLocks noGrp="1"/>
          </p:cNvSpPr>
          <p:nvPr>
            <p:ph type="subTitle" idx="1"/>
          </p:nvPr>
        </p:nvSpPr>
        <p:spPr/>
        <p:txBody>
          <a:bodyPr>
            <a:noAutofit/>
          </a:bodyPr>
          <a:lstStyle/>
          <a:p>
            <a:pPr algn="just"/>
            <a:r>
              <a:rPr lang="en-US" sz="2800" b="1" dirty="0">
                <a:latin typeface="Arial" panose="020B0604020202020204" pitchFamily="34" charset="0"/>
              </a:rPr>
              <a:t>Section 16-5-9(b) of the Code of Alabama states that “...The Commission ... shall present to each institution and the Governor and legislature, a single unified budget report containing budget recommendations for the separate appropriations to each of the institutions.” </a:t>
            </a:r>
          </a:p>
          <a:p>
            <a:endParaRPr lang="en-US" sz="2800" dirty="0"/>
          </a:p>
        </p:txBody>
      </p:sp>
      <p:pic>
        <p:nvPicPr>
          <p:cNvPr id="4" name="Picture 3"/>
          <p:cNvPicPr>
            <a:picLocks noChangeAspect="1"/>
          </p:cNvPicPr>
          <p:nvPr/>
        </p:nvPicPr>
        <p:blipFill>
          <a:blip r:embed="rId2"/>
          <a:stretch>
            <a:fillRect/>
          </a:stretch>
        </p:blipFill>
        <p:spPr>
          <a:xfrm>
            <a:off x="4943475" y="1722168"/>
            <a:ext cx="2581275" cy="1882000"/>
          </a:xfrm>
          <a:prstGeom prst="rect">
            <a:avLst/>
          </a:prstGeom>
        </p:spPr>
      </p:pic>
    </p:spTree>
    <p:extLst>
      <p:ext uri="{BB962C8B-B14F-4D97-AF65-F5344CB8AC3E}">
        <p14:creationId xmlns:p14="http://schemas.microsoft.com/office/powerpoint/2010/main" val="7517711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375" y="3488531"/>
            <a:ext cx="4492625" cy="3369469"/>
          </a:xfrm>
          <a:prstGeom prst="rect">
            <a:avLst/>
          </a:prstGeom>
        </p:spPr>
      </p:pic>
      <p:sp>
        <p:nvSpPr>
          <p:cNvPr id="2" name="Rectangle 1"/>
          <p:cNvSpPr/>
          <p:nvPr/>
        </p:nvSpPr>
        <p:spPr>
          <a:xfrm>
            <a:off x="247650" y="2190200"/>
            <a:ext cx="10915650" cy="3123932"/>
          </a:xfrm>
          <a:prstGeom prst="rect">
            <a:avLst/>
          </a:prstGeom>
        </p:spPr>
        <p:txBody>
          <a:bodyPr wrap="square">
            <a:spAutoFit/>
          </a:bodyPr>
          <a:lstStyle/>
          <a:p>
            <a:pPr marR="0">
              <a:spcBef>
                <a:spcPts val="0"/>
              </a:spcBef>
              <a:spcAft>
                <a:spcPts val="600"/>
              </a:spcAft>
              <a:tabLst>
                <a:tab pos="2286000" algn="l"/>
                <a:tab pos="2514600" algn="l"/>
              </a:tabLst>
            </a:pPr>
            <a:r>
              <a:rPr lang="en-US" sz="2400" b="1" dirty="0">
                <a:latin typeface="Arial" panose="020B0604020202020204" pitchFamily="34" charset="0"/>
                <a:ea typeface="Times New Roman" panose="02020603050405020304" pitchFamily="18" charset="0"/>
                <a:cs typeface="Times New Roman" panose="02020603050405020304" pitchFamily="18" charset="0"/>
              </a:rPr>
              <a:t>In creating the recommendation </a:t>
            </a: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ACHE </a:t>
            </a:r>
            <a:r>
              <a:rPr lang="en-US" sz="2400" b="1" dirty="0">
                <a:latin typeface="Arial" panose="020B0604020202020204" pitchFamily="34" charset="0"/>
                <a:ea typeface="Times New Roman" panose="02020603050405020304" pitchFamily="18" charset="0"/>
                <a:cs typeface="Times New Roman" panose="02020603050405020304" pitchFamily="18" charset="0"/>
              </a:rPr>
              <a:t>staff has first attempted to determine an estimate of the basic funding requirements for the State public colleges and universities.  This calculation is referred to as the ACHE Standard calculation.  </a:t>
            </a:r>
            <a:endParaRPr lang="en-US" sz="2400" b="1" dirty="0" smtClean="0">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600"/>
              </a:spcAft>
              <a:tabLst>
                <a:tab pos="2286000" algn="l"/>
                <a:tab pos="2514600" algn="l"/>
              </a:tabLst>
            </a:pP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The </a:t>
            </a:r>
            <a:r>
              <a:rPr lang="en-US" sz="2400" b="1" dirty="0">
                <a:latin typeface="Arial" panose="020B0604020202020204" pitchFamily="34" charset="0"/>
                <a:ea typeface="Times New Roman" panose="02020603050405020304" pitchFamily="18" charset="0"/>
                <a:cs typeface="Times New Roman" panose="02020603050405020304" pitchFamily="18" charset="0"/>
              </a:rPr>
              <a:t>amount calculated for FY </a:t>
            </a: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2018-2019 </a:t>
            </a:r>
            <a:r>
              <a:rPr lang="en-US" sz="2400" b="1" dirty="0">
                <a:latin typeface="Arial" panose="020B0604020202020204" pitchFamily="34" charset="0"/>
                <a:ea typeface="Times New Roman" panose="02020603050405020304" pitchFamily="18" charset="0"/>
                <a:cs typeface="Times New Roman" panose="02020603050405020304" pitchFamily="18" charset="0"/>
              </a:rPr>
              <a:t>in the ACHE </a:t>
            </a: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Standard for </a:t>
            </a:r>
            <a:r>
              <a:rPr lang="en-US" sz="2400" b="1" dirty="0">
                <a:latin typeface="Arial" panose="020B0604020202020204" pitchFamily="34" charset="0"/>
                <a:ea typeface="Times New Roman" panose="02020603050405020304" pitchFamily="18" charset="0"/>
                <a:cs typeface="Times New Roman" panose="02020603050405020304" pitchFamily="18" charset="0"/>
              </a:rPr>
              <a:t>the public two- and four-year colleges and universities was </a:t>
            </a:r>
            <a:r>
              <a:rPr lang="en-US" sz="24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a:t>
            </a:r>
            <a:r>
              <a:rPr lang="en-US" sz="24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2,875,876,884</a:t>
            </a:r>
            <a:r>
              <a:rPr lang="en-US" sz="2400" b="1" dirty="0">
                <a:latin typeface="Arial" panose="020B0604020202020204" pitchFamily="34" charset="0"/>
                <a:ea typeface="Times New Roman" panose="02020603050405020304" pitchFamily="18" charset="0"/>
                <a:cs typeface="Times New Roman" panose="02020603050405020304" pitchFamily="18" charset="0"/>
              </a:rPr>
              <a:t>.  This amount is </a:t>
            </a:r>
            <a:r>
              <a:rPr lang="en-US" sz="24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$1.5 </a:t>
            </a:r>
            <a:r>
              <a:rPr lang="en-US" sz="2400" b="1" dirty="0">
                <a:latin typeface="Arial" panose="020B0604020202020204" pitchFamily="34" charset="0"/>
                <a:ea typeface="Times New Roman" panose="02020603050405020304" pitchFamily="18" charset="0"/>
                <a:cs typeface="Times New Roman" panose="02020603050405020304" pitchFamily="18" charset="0"/>
              </a:rPr>
              <a:t>billion over the FY </a:t>
            </a: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2017-2018 </a:t>
            </a:r>
            <a:r>
              <a:rPr lang="en-US" sz="2400" b="1" dirty="0">
                <a:latin typeface="Arial" panose="020B0604020202020204" pitchFamily="34" charset="0"/>
                <a:ea typeface="Times New Roman" panose="02020603050405020304" pitchFamily="18" charset="0"/>
                <a:cs typeface="Times New Roman" panose="02020603050405020304" pitchFamily="18" charset="0"/>
              </a:rPr>
              <a:t>appropriation amount</a:t>
            </a: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p:txBody>
      </p:sp>
      <p:sp>
        <p:nvSpPr>
          <p:cNvPr id="3" name="Title 1"/>
          <p:cNvSpPr txBox="1">
            <a:spLocks/>
          </p:cNvSpPr>
          <p:nvPr/>
        </p:nvSpPr>
        <p:spPr>
          <a:xfrm>
            <a:off x="1524000" y="1085850"/>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latin typeface="Arial" panose="020B0604020202020204" pitchFamily="34" charset="0"/>
              </a:rPr>
              <a:t>Consolidated Budget Recommendation for </a:t>
            </a:r>
            <a:br>
              <a:rPr lang="en-US" sz="3200" b="1" dirty="0" smtClean="0">
                <a:latin typeface="Arial" panose="020B0604020202020204" pitchFamily="34" charset="0"/>
              </a:rPr>
            </a:br>
            <a:r>
              <a:rPr lang="en-US" sz="3200" b="1" dirty="0" smtClean="0">
                <a:latin typeface="Arial" panose="020B0604020202020204" pitchFamily="34" charset="0"/>
              </a:rPr>
              <a:t>FY 2018-2019</a:t>
            </a:r>
            <a:endParaRPr lang="en-US" sz="3200" b="1" dirty="0">
              <a:latin typeface="Arial" panose="020B0604020202020204" pitchFamily="34" charset="0"/>
            </a:endParaRPr>
          </a:p>
        </p:txBody>
      </p:sp>
    </p:spTree>
    <p:extLst>
      <p:ext uri="{BB962C8B-B14F-4D97-AF65-F5344CB8AC3E}">
        <p14:creationId xmlns:p14="http://schemas.microsoft.com/office/powerpoint/2010/main" val="27481137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19250" y="619125"/>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latin typeface="Arial" panose="020B0604020202020204" pitchFamily="34" charset="0"/>
              </a:rPr>
              <a:t>Consolidated Budget Recommendation for </a:t>
            </a:r>
            <a:br>
              <a:rPr lang="en-US" sz="3200" b="1" dirty="0" smtClean="0">
                <a:latin typeface="Arial" panose="020B0604020202020204" pitchFamily="34" charset="0"/>
              </a:rPr>
            </a:br>
            <a:r>
              <a:rPr lang="en-US" sz="3200" b="1" dirty="0" smtClean="0">
                <a:latin typeface="Arial" panose="020B0604020202020204" pitchFamily="34" charset="0"/>
              </a:rPr>
              <a:t>FY 2018-2019</a:t>
            </a:r>
            <a:endParaRPr lang="en-US" sz="3200" b="1" dirty="0">
              <a:latin typeface="Arial" panose="020B0604020202020204" pitchFamily="34" charset="0"/>
            </a:endParaRPr>
          </a:p>
        </p:txBody>
      </p:sp>
      <p:sp>
        <p:nvSpPr>
          <p:cNvPr id="4" name="Rectangle 3"/>
          <p:cNvSpPr/>
          <p:nvPr/>
        </p:nvSpPr>
        <p:spPr>
          <a:xfrm>
            <a:off x="828136" y="2230041"/>
            <a:ext cx="10127411" cy="3416320"/>
          </a:xfrm>
          <a:prstGeom prst="rect">
            <a:avLst/>
          </a:prstGeom>
        </p:spPr>
        <p:txBody>
          <a:bodyPr wrap="square">
            <a:spAutoFit/>
          </a:bodyPr>
          <a:lstStyle/>
          <a:p>
            <a:pPr marR="0" algn="just">
              <a:spcBef>
                <a:spcPts val="0"/>
              </a:spcBef>
              <a:spcAft>
                <a:spcPts val="600"/>
              </a:spcAft>
              <a:tabLst>
                <a:tab pos="2286000" algn="l"/>
                <a:tab pos="2514600" algn="l"/>
              </a:tabLst>
            </a:pP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In developing the Consolidated Budget Recommendation (CBR) there are </a:t>
            </a:r>
            <a:r>
              <a:rPr lang="en-US" sz="2400" b="1" dirty="0">
                <a:latin typeface="Arial" panose="020B0604020202020204" pitchFamily="34" charset="0"/>
                <a:ea typeface="Times New Roman" panose="02020603050405020304" pitchFamily="18" charset="0"/>
                <a:cs typeface="Times New Roman" panose="02020603050405020304" pitchFamily="18" charset="0"/>
              </a:rPr>
              <a:t>t</a:t>
            </a: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hings that need to considered:</a:t>
            </a:r>
          </a:p>
          <a:p>
            <a:pPr marL="457200" marR="0" algn="just">
              <a:spcBef>
                <a:spcPts val="0"/>
              </a:spcBef>
              <a:spcAft>
                <a:spcPts val="600"/>
              </a:spcAft>
              <a:tabLst>
                <a:tab pos="2286000" algn="l"/>
                <a:tab pos="2514600" algn="l"/>
              </a:tabLst>
            </a:pP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Cap placed on ETF appropriation due to the Rolling Reserve Act</a:t>
            </a:r>
          </a:p>
          <a:p>
            <a:pPr marL="457200" marR="0" algn="just">
              <a:spcBef>
                <a:spcPts val="0"/>
              </a:spcBef>
              <a:spcAft>
                <a:spcPts val="600"/>
              </a:spcAft>
              <a:tabLst>
                <a:tab pos="2286000" algn="l"/>
                <a:tab pos="2514600" algn="l"/>
              </a:tabLst>
            </a:pP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Revenue Projections</a:t>
            </a:r>
          </a:p>
          <a:p>
            <a:pPr marL="457200" marR="0" algn="just">
              <a:spcBef>
                <a:spcPts val="0"/>
              </a:spcBef>
              <a:spcAft>
                <a:spcPts val="600"/>
              </a:spcAft>
              <a:tabLst>
                <a:tab pos="2286000" algn="l"/>
                <a:tab pos="2514600" algn="l"/>
              </a:tabLst>
            </a:pP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New Initiatives being Considered</a:t>
            </a:r>
          </a:p>
          <a:p>
            <a:pPr marL="457200" marR="0" algn="just">
              <a:spcBef>
                <a:spcPts val="0"/>
              </a:spcBef>
              <a:spcAft>
                <a:spcPts val="600"/>
              </a:spcAft>
              <a:tabLst>
                <a:tab pos="2286000" algn="l"/>
                <a:tab pos="2514600" algn="l"/>
              </a:tabLst>
            </a:pP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Split between Higher Education, K-12, and Other Education Lines</a:t>
            </a:r>
          </a:p>
          <a:p>
            <a:pPr marL="457200" marR="0" algn="just">
              <a:spcBef>
                <a:spcPts val="0"/>
              </a:spcBef>
              <a:spcAft>
                <a:spcPts val="600"/>
              </a:spcAft>
              <a:tabLst>
                <a:tab pos="2286000" algn="l"/>
                <a:tab pos="2514600" algn="l"/>
              </a:tabLst>
            </a:pPr>
            <a:r>
              <a:rPr lang="en-US" sz="2400" b="1" dirty="0" smtClean="0">
                <a:latin typeface="Arial" panose="020B0604020202020204" pitchFamily="34" charset="0"/>
                <a:ea typeface="Times New Roman" panose="02020603050405020304" pitchFamily="18" charset="0"/>
                <a:cs typeface="Times New Roman" panose="02020603050405020304" pitchFamily="18" charset="0"/>
              </a:rPr>
              <a:t>Requested amounts</a:t>
            </a:r>
          </a:p>
          <a:p>
            <a:pPr marR="0" algn="just">
              <a:spcBef>
                <a:spcPts val="0"/>
              </a:spcBef>
              <a:spcAft>
                <a:spcPts val="600"/>
              </a:spcAft>
              <a:tabLst>
                <a:tab pos="2286000" algn="l"/>
                <a:tab pos="2514600" algn="l"/>
              </a:tabLst>
            </a:pPr>
            <a:endParaRPr lang="en-US" dirty="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2430" y="5020535"/>
            <a:ext cx="3040188" cy="1598295"/>
          </a:xfrm>
          <a:prstGeom prst="rect">
            <a:avLst/>
          </a:prstGeom>
        </p:spPr>
      </p:pic>
    </p:spTree>
    <p:extLst>
      <p:ext uri="{BB962C8B-B14F-4D97-AF65-F5344CB8AC3E}">
        <p14:creationId xmlns:p14="http://schemas.microsoft.com/office/powerpoint/2010/main" val="3729468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53934" y="5017553"/>
            <a:ext cx="1840447" cy="1840447"/>
          </a:xfrm>
          <a:prstGeom prst="rect">
            <a:avLst/>
          </a:prstGeom>
        </p:spPr>
      </p:pic>
      <p:sp>
        <p:nvSpPr>
          <p:cNvPr id="3" name="Title 1"/>
          <p:cNvSpPr txBox="1">
            <a:spLocks/>
          </p:cNvSpPr>
          <p:nvPr/>
        </p:nvSpPr>
        <p:spPr>
          <a:xfrm>
            <a:off x="1619250" y="619125"/>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latin typeface="Arial" panose="020B0604020202020204" pitchFamily="34" charset="0"/>
              </a:rPr>
              <a:t>Consolidated Budget Recommendation for </a:t>
            </a:r>
            <a:br>
              <a:rPr lang="en-US" sz="3200" b="1" dirty="0" smtClean="0">
                <a:latin typeface="Arial" panose="020B0604020202020204" pitchFamily="34" charset="0"/>
              </a:rPr>
            </a:br>
            <a:r>
              <a:rPr lang="en-US" sz="3200" b="1" dirty="0" smtClean="0">
                <a:latin typeface="Arial" panose="020B0604020202020204" pitchFamily="34" charset="0"/>
              </a:rPr>
              <a:t>FY 2018-2019</a:t>
            </a:r>
            <a:endParaRPr lang="en-US" sz="3200" b="1" dirty="0">
              <a:latin typeface="Arial" panose="020B0604020202020204" pitchFamily="34" charset="0"/>
            </a:endParaRPr>
          </a:p>
        </p:txBody>
      </p:sp>
      <p:sp>
        <p:nvSpPr>
          <p:cNvPr id="4" name="Rectangle 3"/>
          <p:cNvSpPr/>
          <p:nvPr/>
        </p:nvSpPr>
        <p:spPr>
          <a:xfrm>
            <a:off x="757646" y="1687116"/>
            <a:ext cx="10453279" cy="5355312"/>
          </a:xfrm>
          <a:prstGeom prst="rect">
            <a:avLst/>
          </a:prstGeom>
        </p:spPr>
        <p:txBody>
          <a:bodyPr wrap="square">
            <a:spAutoFit/>
          </a:bodyPr>
          <a:lstStyle/>
          <a:p>
            <a:r>
              <a:rPr lang="en-US" sz="2400" b="1" dirty="0">
                <a:latin typeface="Arial" panose="020B0604020202020204" pitchFamily="34" charset="0"/>
              </a:rPr>
              <a:t>The recommendation is based on the following:</a:t>
            </a:r>
          </a:p>
          <a:p>
            <a:r>
              <a:rPr lang="en-US" sz="2400" b="1" dirty="0">
                <a:latin typeface="Arial" panose="020B0604020202020204" pitchFamily="34" charset="0"/>
              </a:rPr>
              <a:t>1) TRS retirement rate increase (two and four-year institutions</a:t>
            </a:r>
            <a:r>
              <a:rPr lang="en-US" sz="2400" b="1" dirty="0" smtClean="0">
                <a:latin typeface="Arial" panose="020B0604020202020204" pitchFamily="34" charset="0"/>
              </a:rPr>
              <a:t>).</a:t>
            </a:r>
          </a:p>
          <a:p>
            <a:endParaRPr lang="en-US" sz="1000" b="1" dirty="0">
              <a:latin typeface="Arial" panose="020B0604020202020204" pitchFamily="34" charset="0"/>
            </a:endParaRPr>
          </a:p>
          <a:p>
            <a:r>
              <a:rPr lang="en-US" sz="2400" b="1" dirty="0">
                <a:latin typeface="Arial" panose="020B0604020202020204" pitchFamily="34" charset="0"/>
              </a:rPr>
              <a:t>2)  Fund a rate increase for mandated PEEHIP retirees' health insurance for public senior institutions who do not participate in PEEHIP (all except AAMU, Athens and JSU).  </a:t>
            </a:r>
          </a:p>
          <a:p>
            <a:endParaRPr lang="en-US" sz="2400" b="1" dirty="0" smtClean="0">
              <a:latin typeface="Arial" panose="020B0604020202020204" pitchFamily="34" charset="0"/>
            </a:endParaRPr>
          </a:p>
          <a:p>
            <a:r>
              <a:rPr lang="en-US" sz="2400" b="1" dirty="0" smtClean="0">
                <a:latin typeface="Arial" panose="020B0604020202020204" pitchFamily="34" charset="0"/>
              </a:rPr>
              <a:t>The </a:t>
            </a:r>
            <a:r>
              <a:rPr lang="en-US" sz="2400" b="1" dirty="0">
                <a:latin typeface="Arial" panose="020B0604020202020204" pitchFamily="34" charset="0"/>
              </a:rPr>
              <a:t>funds needed to cover the cost of these items for the four and two-year institutions are approximately </a:t>
            </a:r>
            <a:r>
              <a:rPr lang="en-US" sz="2400" b="1" dirty="0">
                <a:solidFill>
                  <a:srgbClr val="FF0000"/>
                </a:solidFill>
                <a:latin typeface="Arial" panose="020B0604020202020204" pitchFamily="34" charset="0"/>
              </a:rPr>
              <a:t>$7 million </a:t>
            </a:r>
            <a:r>
              <a:rPr lang="en-US" sz="2400" b="1" dirty="0">
                <a:latin typeface="Arial" panose="020B0604020202020204" pitchFamily="34" charset="0"/>
              </a:rPr>
              <a:t>or an increase of less than 1</a:t>
            </a:r>
            <a:r>
              <a:rPr lang="en-US" sz="2400" b="1" dirty="0" smtClean="0">
                <a:latin typeface="Arial" panose="020B0604020202020204" pitchFamily="34" charset="0"/>
              </a:rPr>
              <a:t>%.</a:t>
            </a:r>
          </a:p>
          <a:p>
            <a:endParaRPr lang="en-US" sz="1000" b="1" dirty="0">
              <a:latin typeface="Arial" panose="020B0604020202020204" pitchFamily="34" charset="0"/>
            </a:endParaRPr>
          </a:p>
          <a:p>
            <a:pPr marL="457200" indent="-457200">
              <a:buAutoNum type="arabicParenR" startAt="3"/>
            </a:pPr>
            <a:r>
              <a:rPr lang="en-US" sz="2400" b="1" dirty="0" smtClean="0">
                <a:latin typeface="Arial" panose="020B0604020202020204" pitchFamily="34" charset="0"/>
              </a:rPr>
              <a:t>Additional amount needed so </a:t>
            </a:r>
            <a:r>
              <a:rPr lang="en-US" sz="2400" b="1" dirty="0">
                <a:latin typeface="Arial" panose="020B0604020202020204" pitchFamily="34" charset="0"/>
              </a:rPr>
              <a:t>that all institutions receive a total increase of four percent (4%). </a:t>
            </a:r>
            <a:endParaRPr lang="en-US" sz="2400" b="1" dirty="0" smtClean="0">
              <a:latin typeface="Arial" panose="020B0604020202020204" pitchFamily="34" charset="0"/>
            </a:endParaRPr>
          </a:p>
          <a:p>
            <a:pPr marL="457200" indent="-457200">
              <a:buAutoNum type="arabicParenR" startAt="3"/>
            </a:pPr>
            <a:endParaRPr lang="en-US" sz="1000" b="1" dirty="0">
              <a:latin typeface="Arial" panose="020B0604020202020204" pitchFamily="34" charset="0"/>
            </a:endParaRPr>
          </a:p>
          <a:p>
            <a:pPr marL="457200" indent="-457200">
              <a:buFontTx/>
              <a:buAutoNum type="arabicParenR" startAt="3"/>
            </a:pPr>
            <a:r>
              <a:rPr lang="en-US" sz="2400" b="1" dirty="0">
                <a:latin typeface="Arial" panose="020B0604020202020204" pitchFamily="34" charset="0"/>
              </a:rPr>
              <a:t>Statewide lines were recommended for varying amounts.</a:t>
            </a:r>
          </a:p>
          <a:p>
            <a:pPr marL="457200" indent="-457200">
              <a:buAutoNum type="arabicParenR" startAt="3"/>
            </a:pPr>
            <a:endParaRPr lang="en-US" sz="2400" dirty="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 y="23869"/>
            <a:ext cx="1699404" cy="1699404"/>
          </a:xfrm>
          <a:prstGeom prst="rect">
            <a:avLst/>
          </a:prstGeom>
        </p:spPr>
      </p:pic>
    </p:spTree>
    <p:extLst>
      <p:ext uri="{BB962C8B-B14F-4D97-AF65-F5344CB8AC3E}">
        <p14:creationId xmlns:p14="http://schemas.microsoft.com/office/powerpoint/2010/main" val="27897794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3879" y="4135271"/>
            <a:ext cx="3187911" cy="2558048"/>
          </a:xfrm>
          <a:prstGeom prst="rect">
            <a:avLst/>
          </a:prstGeom>
        </p:spPr>
      </p:pic>
      <p:sp>
        <p:nvSpPr>
          <p:cNvPr id="3" name="Title 1"/>
          <p:cNvSpPr txBox="1">
            <a:spLocks/>
          </p:cNvSpPr>
          <p:nvPr/>
        </p:nvSpPr>
        <p:spPr>
          <a:xfrm>
            <a:off x="1619250" y="619125"/>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latin typeface="Arial" panose="020B0604020202020204" pitchFamily="34" charset="0"/>
              </a:rPr>
              <a:t>Consolidated Budget Recommendation for </a:t>
            </a:r>
            <a:br>
              <a:rPr lang="en-US" sz="3200" b="1" dirty="0" smtClean="0">
                <a:latin typeface="Arial" panose="020B0604020202020204" pitchFamily="34" charset="0"/>
              </a:rPr>
            </a:br>
            <a:r>
              <a:rPr lang="en-US" sz="3200" b="1" dirty="0" smtClean="0">
                <a:latin typeface="Arial" panose="020B0604020202020204" pitchFamily="34" charset="0"/>
              </a:rPr>
              <a:t>FY 2018-2019</a:t>
            </a:r>
            <a:endParaRPr lang="en-US" sz="3200" b="1" dirty="0">
              <a:latin typeface="Arial" panose="020B0604020202020204" pitchFamily="34" charset="0"/>
            </a:endParaRPr>
          </a:p>
        </p:txBody>
      </p:sp>
      <p:sp>
        <p:nvSpPr>
          <p:cNvPr id="4" name="Rectangle 3"/>
          <p:cNvSpPr/>
          <p:nvPr/>
        </p:nvSpPr>
        <p:spPr>
          <a:xfrm>
            <a:off x="370936" y="1687116"/>
            <a:ext cx="11386868" cy="3539430"/>
          </a:xfrm>
          <a:prstGeom prst="rect">
            <a:avLst/>
          </a:prstGeom>
        </p:spPr>
        <p:txBody>
          <a:bodyPr wrap="square">
            <a:spAutoFit/>
          </a:bodyPr>
          <a:lstStyle/>
          <a:p>
            <a:r>
              <a:rPr lang="en-US" sz="2800" b="1" dirty="0" smtClean="0">
                <a:latin typeface="Arial" panose="020B0604020202020204" pitchFamily="34" charset="0"/>
                <a:cs typeface="Arial" panose="020B0604020202020204" pitchFamily="34" charset="0"/>
              </a:rPr>
              <a:t>Increase Recommended for the Universities - </a:t>
            </a:r>
            <a:r>
              <a:rPr lang="en-US" sz="2800" b="1" dirty="0" smtClean="0">
                <a:solidFill>
                  <a:srgbClr val="FF0000"/>
                </a:solidFill>
                <a:latin typeface="Arial" panose="020B0604020202020204" pitchFamily="34" charset="0"/>
                <a:cs typeface="Arial" panose="020B0604020202020204" pitchFamily="34" charset="0"/>
              </a:rPr>
              <a:t>$43,144,395</a:t>
            </a:r>
          </a:p>
          <a:p>
            <a:endParaRPr lang="en-US" sz="2800" b="1" dirty="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Increase Recommended the Two-Year Colleges -  </a:t>
            </a:r>
            <a:r>
              <a:rPr lang="en-US" sz="2800" b="1" dirty="0">
                <a:solidFill>
                  <a:schemeClr val="accent6"/>
                </a:solidFill>
                <a:latin typeface="Arial" panose="020B0604020202020204" pitchFamily="34" charset="0"/>
                <a:cs typeface="Arial" panose="020B0604020202020204" pitchFamily="34" charset="0"/>
              </a:rPr>
              <a:t>$</a:t>
            </a:r>
            <a:r>
              <a:rPr lang="en-US" sz="2800" b="1" dirty="0" smtClean="0">
                <a:solidFill>
                  <a:schemeClr val="accent6"/>
                </a:solidFill>
                <a:latin typeface="Arial" panose="020B0604020202020204" pitchFamily="34" charset="0"/>
                <a:cs typeface="Arial" panose="020B0604020202020204" pitchFamily="34" charset="0"/>
              </a:rPr>
              <a:t>12,397,628</a:t>
            </a:r>
          </a:p>
          <a:p>
            <a:endParaRPr lang="en-US" sz="2800" b="1" dirty="0" smtClean="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Increase Recommended the </a:t>
            </a:r>
            <a:r>
              <a:rPr lang="en-US" sz="2800" b="1" dirty="0" smtClean="0">
                <a:latin typeface="Arial" panose="020B0604020202020204" pitchFamily="34" charset="0"/>
                <a:cs typeface="Arial" panose="020B0604020202020204" pitchFamily="34" charset="0"/>
              </a:rPr>
              <a:t>State-Wide Lines </a:t>
            </a:r>
            <a:r>
              <a:rPr lang="en-US" sz="2800" b="1" dirty="0">
                <a:latin typeface="Arial" panose="020B0604020202020204" pitchFamily="34" charset="0"/>
                <a:cs typeface="Arial" panose="020B0604020202020204" pitchFamily="34" charset="0"/>
              </a:rPr>
              <a:t>-  </a:t>
            </a:r>
            <a:r>
              <a:rPr lang="en-US" sz="2800" b="1" dirty="0">
                <a:solidFill>
                  <a:schemeClr val="accent1"/>
                </a:solidFill>
                <a:latin typeface="Arial" panose="020B0604020202020204" pitchFamily="34" charset="0"/>
                <a:cs typeface="Arial" panose="020B0604020202020204" pitchFamily="34" charset="0"/>
              </a:rPr>
              <a:t>$</a:t>
            </a:r>
            <a:r>
              <a:rPr lang="en-US" sz="2800" b="1" dirty="0" smtClean="0">
                <a:solidFill>
                  <a:schemeClr val="accent1"/>
                </a:solidFill>
                <a:latin typeface="Arial" panose="020B0604020202020204" pitchFamily="34" charset="0"/>
                <a:cs typeface="Arial" panose="020B0604020202020204" pitchFamily="34" charset="0"/>
              </a:rPr>
              <a:t>11,771,007</a:t>
            </a:r>
            <a:endParaRPr lang="en-US" sz="2800" b="1" dirty="0">
              <a:solidFill>
                <a:schemeClr val="accent1"/>
              </a:solidFill>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Total Increase FY 2018-2018 Consolidated Budget Recommendation - </a:t>
            </a:r>
            <a:r>
              <a:rPr lang="en-US" sz="2800" b="1" dirty="0" smtClean="0">
                <a:solidFill>
                  <a:schemeClr val="accent4">
                    <a:lumMod val="75000"/>
                  </a:schemeClr>
                </a:solidFill>
                <a:latin typeface="Arial" panose="020B0604020202020204" pitchFamily="34" charset="0"/>
                <a:cs typeface="Arial" panose="020B0604020202020204" pitchFamily="34" charset="0"/>
              </a:rPr>
              <a:t> </a:t>
            </a:r>
            <a:r>
              <a:rPr lang="en-US" sz="2800" b="1" dirty="0">
                <a:solidFill>
                  <a:schemeClr val="accent4">
                    <a:lumMod val="75000"/>
                  </a:schemeClr>
                </a:solidFill>
                <a:latin typeface="Arial" panose="020B0604020202020204" pitchFamily="34" charset="0"/>
                <a:cs typeface="Arial" panose="020B0604020202020204" pitchFamily="34" charset="0"/>
              </a:rPr>
              <a:t>$</a:t>
            </a:r>
            <a:r>
              <a:rPr lang="en-US" sz="2800" b="1" dirty="0" smtClean="0">
                <a:solidFill>
                  <a:schemeClr val="accent4">
                    <a:lumMod val="75000"/>
                  </a:schemeClr>
                </a:solidFill>
                <a:latin typeface="Arial" panose="020B0604020202020204" pitchFamily="34" charset="0"/>
                <a:cs typeface="Arial" panose="020B0604020202020204" pitchFamily="34" charset="0"/>
              </a:rPr>
              <a:t>67,313,030</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0034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733245" y="719138"/>
          <a:ext cx="10636370" cy="5418137"/>
        </p:xfrm>
        <a:graphic>
          <a:graphicData uri="http://schemas.openxmlformats.org/presentationml/2006/ole">
            <mc:AlternateContent xmlns:mc="http://schemas.openxmlformats.org/markup-compatibility/2006">
              <mc:Choice xmlns:v="urn:schemas-microsoft-com:vml" Requires="v">
                <p:oleObj spid="_x0000_s4145" name="Worksheet" r:id="rId3" imgW="19880475" imgH="16421123" progId="Excel.Sheet.12">
                  <p:embed/>
                </p:oleObj>
              </mc:Choice>
              <mc:Fallback>
                <p:oleObj name="Worksheet" r:id="rId3" imgW="19880475" imgH="16421123" progId="Excel.Sheet.12">
                  <p:embed/>
                  <p:pic>
                    <p:nvPicPr>
                      <p:cNvPr id="2" name="Object 1"/>
                      <p:cNvPicPr/>
                      <p:nvPr/>
                    </p:nvPicPr>
                    <p:blipFill>
                      <a:blip r:embed="rId4"/>
                      <a:stretch>
                        <a:fillRect/>
                      </a:stretch>
                    </p:blipFill>
                    <p:spPr>
                      <a:xfrm>
                        <a:off x="733245" y="719138"/>
                        <a:ext cx="10636370" cy="5418137"/>
                      </a:xfrm>
                      <a:prstGeom prst="rect">
                        <a:avLst/>
                      </a:prstGeom>
                    </p:spPr>
                  </p:pic>
                </p:oleObj>
              </mc:Fallback>
            </mc:AlternateContent>
          </a:graphicData>
        </a:graphic>
      </p:graphicFrame>
    </p:spTree>
    <p:extLst>
      <p:ext uri="{BB962C8B-B14F-4D97-AF65-F5344CB8AC3E}">
        <p14:creationId xmlns:p14="http://schemas.microsoft.com/office/powerpoint/2010/main" val="19516163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8339" y="1751162"/>
            <a:ext cx="10714615" cy="2308324"/>
          </a:xfrm>
          <a:prstGeom prst="rect">
            <a:avLst/>
          </a:prstGeom>
          <a:noFill/>
        </p:spPr>
        <p:txBody>
          <a:bodyPr wrap="square" rtlCol="0">
            <a:spAutoFit/>
          </a:bodyPr>
          <a:lstStyle/>
          <a:p>
            <a:pPr marL="914400" indent="-914400">
              <a:buAutoNum type="alphaUcPeriod" startAt="4"/>
            </a:pPr>
            <a:r>
              <a:rPr lang="en-US" sz="4800" b="1" dirty="0" smtClean="0"/>
              <a:t>Report on the Facilities Master Plan &amp; Capital Projects Requests for</a:t>
            </a:r>
          </a:p>
          <a:p>
            <a:r>
              <a:rPr lang="en-US" sz="4800" b="1" dirty="0"/>
              <a:t> </a:t>
            </a:r>
            <a:r>
              <a:rPr lang="en-US" sz="4800" b="1" dirty="0" smtClean="0"/>
              <a:t>      FY 2018-2019 – FY 2022-2023</a:t>
            </a:r>
            <a:endParaRPr lang="en-US" sz="4800" b="1" dirty="0"/>
          </a:p>
        </p:txBody>
      </p:sp>
    </p:spTree>
    <p:extLst>
      <p:ext uri="{BB962C8B-B14F-4D97-AF65-F5344CB8AC3E}">
        <p14:creationId xmlns:p14="http://schemas.microsoft.com/office/powerpoint/2010/main" val="13166659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0"/>
            <a:ext cx="6096000" cy="1384995"/>
          </a:xfrm>
          <a:prstGeom prst="rect">
            <a:avLst/>
          </a:prstGeom>
        </p:spPr>
        <p:txBody>
          <a:bodyPr>
            <a:spAutoFit/>
          </a:bodyPr>
          <a:lstStyle/>
          <a:p>
            <a:pPr indent="457200" algn="ctr"/>
            <a:r>
              <a:rPr lang="en-US" sz="2800" b="1" dirty="0">
                <a:solidFill>
                  <a:srgbClr val="0070C0"/>
                </a:solidFill>
                <a:latin typeface="Calibri" panose="020F0502020204030204" pitchFamily="34" charset="0"/>
                <a:ea typeface="Calibri" panose="020F0502020204030204" pitchFamily="34" charset="0"/>
              </a:rPr>
              <a:t>Report on the Facilities Master Plan &amp; Capital Projects Requests for </a:t>
            </a:r>
            <a:endParaRPr lang="en-US" sz="2800" b="1" dirty="0" smtClean="0">
              <a:solidFill>
                <a:srgbClr val="0070C0"/>
              </a:solidFill>
              <a:latin typeface="Calibri" panose="020F0502020204030204" pitchFamily="34" charset="0"/>
              <a:ea typeface="Calibri" panose="020F0502020204030204" pitchFamily="34" charset="0"/>
            </a:endParaRPr>
          </a:p>
          <a:p>
            <a:pPr indent="457200" algn="ctr"/>
            <a:r>
              <a:rPr lang="en-US" sz="2800" b="1" dirty="0" smtClean="0">
                <a:solidFill>
                  <a:srgbClr val="0070C0"/>
                </a:solidFill>
                <a:latin typeface="Calibri" panose="020F0502020204030204" pitchFamily="34" charset="0"/>
                <a:ea typeface="Calibri" panose="020F0502020204030204" pitchFamily="34" charset="0"/>
              </a:rPr>
              <a:t>FY </a:t>
            </a:r>
            <a:r>
              <a:rPr lang="en-US" sz="2800" b="1" dirty="0">
                <a:solidFill>
                  <a:srgbClr val="0070C0"/>
                </a:solidFill>
                <a:latin typeface="Calibri" panose="020F0502020204030204" pitchFamily="34" charset="0"/>
                <a:ea typeface="Calibri" panose="020F0502020204030204" pitchFamily="34" charset="0"/>
              </a:rPr>
              <a:t>2018-2019 - FY 2022-2023</a:t>
            </a:r>
          </a:p>
        </p:txBody>
      </p:sp>
      <p:sp>
        <p:nvSpPr>
          <p:cNvPr id="3" name="Rectangle 2"/>
          <p:cNvSpPr/>
          <p:nvPr/>
        </p:nvSpPr>
        <p:spPr>
          <a:xfrm>
            <a:off x="252549" y="1633734"/>
            <a:ext cx="11706268" cy="5170646"/>
          </a:xfrm>
          <a:prstGeom prst="rect">
            <a:avLst/>
          </a:prstGeom>
        </p:spPr>
        <p:txBody>
          <a:bodyPr wrap="square">
            <a:spAutoFit/>
          </a:bodyPr>
          <a:lstStyle/>
          <a:p>
            <a:pPr marR="0">
              <a:spcBef>
                <a:spcPts val="0"/>
              </a:spcBef>
              <a:spcAft>
                <a:spcPts val="0"/>
              </a:spcAft>
              <a:tabLst>
                <a:tab pos="2286000" algn="l"/>
                <a:tab pos="25146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Section 16-5-15 of the Code of Alabama requires that each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public college &amp; university annually submit a 5-year facilities master </a:t>
            </a:r>
            <a:r>
              <a:rPr lang="en-US" sz="2200" dirty="0">
                <a:latin typeface="Calibri" panose="020F0502020204030204" pitchFamily="34" charset="0"/>
                <a:ea typeface="Times New Roman" panose="02020603050405020304" pitchFamily="18" charset="0"/>
                <a:cs typeface="Times New Roman" panose="02020603050405020304" pitchFamily="18" charset="0"/>
              </a:rPr>
              <a:t>plan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to </a:t>
            </a:r>
            <a:r>
              <a:rPr lang="en-US" sz="2200" dirty="0">
                <a:latin typeface="Calibri" panose="020F0502020204030204" pitchFamily="34" charset="0"/>
                <a:ea typeface="Times New Roman" panose="02020603050405020304" pitchFamily="18" charset="0"/>
                <a:cs typeface="Times New Roman" panose="02020603050405020304" pitchFamily="18" charset="0"/>
              </a:rPr>
              <a:t>the Commission</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 Each </a:t>
            </a:r>
            <a:r>
              <a:rPr lang="en-US" sz="2200" dirty="0">
                <a:latin typeface="Calibri" panose="020F0502020204030204" pitchFamily="34" charset="0"/>
                <a:ea typeface="Times New Roman" panose="02020603050405020304" pitchFamily="18" charset="0"/>
                <a:cs typeface="Times New Roman" panose="02020603050405020304" pitchFamily="18" charset="0"/>
              </a:rPr>
              <a:t>institution is also required to prioritize its capital requests and to provide a needs assessment for requested projects</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a:t>
            </a:r>
          </a:p>
          <a:p>
            <a:pPr marR="0">
              <a:spcBef>
                <a:spcPts val="0"/>
              </a:spcBef>
              <a:spcAft>
                <a:spcPts val="0"/>
              </a:spcAft>
              <a:tabLst>
                <a:tab pos="2286000" algn="l"/>
                <a:tab pos="2514600" algn="l"/>
              </a:tabLst>
            </a:pP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a:tabLst>
                <a:tab pos="2286000" algn="l"/>
                <a:tab pos="25146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The five years reported are broken into three time segments: Immediate, Intermediate, and Long-Term capital projects.  </a:t>
            </a:r>
            <a:endParaRPr lang="en-US" sz="2200" dirty="0" smtClean="0">
              <a:latin typeface="Calibri" panose="020F0502020204030204" pitchFamily="34" charset="0"/>
              <a:ea typeface="Times New Roman" panose="02020603050405020304" pitchFamily="18" charset="0"/>
              <a:cs typeface="Times New Roman" panose="02020603050405020304" pitchFamily="18" charset="0"/>
            </a:endParaRPr>
          </a:p>
          <a:p>
            <a:pPr marL="182880">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Immediate </a:t>
            </a:r>
            <a:r>
              <a:rPr lang="en-US" sz="2200" dirty="0">
                <a:latin typeface="Calibri" panose="020F0502020204030204" pitchFamily="34" charset="0"/>
                <a:ea typeface="Times New Roman" panose="02020603050405020304" pitchFamily="18" charset="0"/>
                <a:cs typeface="Times New Roman" panose="02020603050405020304" pitchFamily="18" charset="0"/>
              </a:rPr>
              <a:t>projects are defined as those within the first year of the master planning cycle (FY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2019).</a:t>
            </a:r>
          </a:p>
          <a:p>
            <a:pPr marL="182880">
              <a:tabLst>
                <a:tab pos="2286000" algn="l"/>
                <a:tab pos="25146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Intermediate projects are defined as those within the second year of the planning cycle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a:t>
            </a:r>
            <a:r>
              <a:rPr lang="en-US" sz="2200" dirty="0">
                <a:latin typeface="Calibri" panose="020F0502020204030204" pitchFamily="34" charset="0"/>
                <a:ea typeface="Times New Roman" panose="02020603050405020304" pitchFamily="18" charset="0"/>
                <a:cs typeface="Times New Roman" panose="02020603050405020304" pitchFamily="18" charset="0"/>
              </a:rPr>
              <a:t>FY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2020).  </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182880">
              <a:tabLst>
                <a:tab pos="2286000" algn="l"/>
                <a:tab pos="25146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Long-Term projects fall into the last three years of the planning cycle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a:t>
            </a:r>
            <a:r>
              <a:rPr lang="en-US" sz="2200" dirty="0">
                <a:latin typeface="Calibri" panose="020F0502020204030204" pitchFamily="34" charset="0"/>
                <a:ea typeface="Times New Roman" panose="02020603050405020304" pitchFamily="18" charset="0"/>
                <a:cs typeface="Times New Roman" panose="02020603050405020304" pitchFamily="18" charset="0"/>
              </a:rPr>
              <a:t>FY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2021 - 2023</a:t>
            </a:r>
            <a:r>
              <a:rPr lang="en-US" sz="2200" dirty="0">
                <a:latin typeface="Calibri" panose="020F0502020204030204" pitchFamily="34" charset="0"/>
                <a:ea typeface="Times New Roman" panose="02020603050405020304" pitchFamily="18" charset="0"/>
                <a:cs typeface="Times New Roman" panose="02020603050405020304" pitchFamily="18" charset="0"/>
              </a:rPr>
              <a:t>).  </a:t>
            </a:r>
            <a:endParaRPr lang="en-US" sz="2200" dirty="0" smtClean="0">
              <a:latin typeface="Calibri" panose="020F0502020204030204" pitchFamily="34" charset="0"/>
              <a:ea typeface="Times New Roman" panose="02020603050405020304" pitchFamily="18" charset="0"/>
              <a:cs typeface="Times New Roman" panose="02020603050405020304" pitchFamily="18" charset="0"/>
            </a:endParaRPr>
          </a:p>
          <a:p>
            <a:pPr marL="182880">
              <a:tabLst>
                <a:tab pos="2286000" algn="l"/>
                <a:tab pos="2514600" algn="l"/>
              </a:tabLst>
            </a:pPr>
            <a:endParaRPr lang="en-US" sz="2200" dirty="0" smtClean="0">
              <a:latin typeface="Calibri" panose="020F0502020204030204" pitchFamily="34" charset="0"/>
              <a:ea typeface="Times New Roman" panose="02020603050405020304" pitchFamily="18" charset="0"/>
              <a:cs typeface="Times New Roman" panose="02020603050405020304" pitchFamily="18" charset="0"/>
            </a:endParaRPr>
          </a:p>
          <a:p>
            <a:pPr>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The </a:t>
            </a:r>
            <a:r>
              <a:rPr lang="en-US" sz="2200" dirty="0">
                <a:latin typeface="Calibri" panose="020F0502020204030204" pitchFamily="34" charset="0"/>
                <a:ea typeface="Times New Roman" panose="02020603050405020304" pitchFamily="18" charset="0"/>
                <a:cs typeface="Times New Roman" panose="02020603050405020304" pitchFamily="18" charset="0"/>
              </a:rPr>
              <a:t>projects are further divided into four separate project categories:  </a:t>
            </a:r>
            <a:endParaRPr lang="en-US" sz="2200" dirty="0" smtClean="0">
              <a:latin typeface="Calibri" panose="020F0502020204030204" pitchFamily="34" charset="0"/>
              <a:ea typeface="Times New Roman" panose="02020603050405020304" pitchFamily="18" charset="0"/>
              <a:cs typeface="Times New Roman" panose="02020603050405020304" pitchFamily="18" charset="0"/>
            </a:endParaRPr>
          </a:p>
          <a:p>
            <a:pPr marL="365760">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New Construction/Acquisition</a:t>
            </a:r>
          </a:p>
          <a:p>
            <a:pPr marL="365760">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Renovation </a:t>
            </a:r>
            <a:r>
              <a:rPr lang="en-US" sz="2200" dirty="0">
                <a:latin typeface="Calibri" panose="020F0502020204030204" pitchFamily="34" charset="0"/>
                <a:ea typeface="Times New Roman" panose="02020603050405020304" pitchFamily="18" charset="0"/>
                <a:cs typeface="Times New Roman" panose="02020603050405020304" pitchFamily="18" charset="0"/>
              </a:rPr>
              <a:t>and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Remodeling</a:t>
            </a:r>
          </a:p>
          <a:p>
            <a:pPr marL="365760">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Major </a:t>
            </a:r>
            <a:r>
              <a:rPr lang="en-US" sz="2200" dirty="0">
                <a:latin typeface="Calibri" panose="020F0502020204030204" pitchFamily="34" charset="0"/>
                <a:ea typeface="Times New Roman" panose="02020603050405020304" pitchFamily="18" charset="0"/>
                <a:cs typeface="Times New Roman" panose="02020603050405020304" pitchFamily="18" charset="0"/>
              </a:rPr>
              <a:t>Capital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Equipment</a:t>
            </a:r>
          </a:p>
          <a:p>
            <a:pPr marL="365760">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Deferred </a:t>
            </a:r>
            <a:r>
              <a:rPr lang="en-US" sz="2200" dirty="0">
                <a:latin typeface="Calibri" panose="020F0502020204030204" pitchFamily="34" charset="0"/>
                <a:ea typeface="Times New Roman" panose="02020603050405020304" pitchFamily="18" charset="0"/>
                <a:cs typeface="Times New Roman" panose="02020603050405020304" pitchFamily="18" charset="0"/>
              </a:rPr>
              <a:t>Maintenance/Facilities Renewal. </a:t>
            </a:r>
            <a:endParaRPr lang="en-US" sz="2200" dirty="0">
              <a:latin typeface="Calibri" panose="020F0502020204030204" pitchFamily="34"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8933035" y="4834646"/>
            <a:ext cx="3025782" cy="2023353"/>
          </a:xfrm>
          <a:prstGeom prst="rect">
            <a:avLst/>
          </a:prstGeom>
        </p:spPr>
      </p:pic>
      <p:pic>
        <p:nvPicPr>
          <p:cNvPr id="5" name="Picture 4"/>
          <p:cNvPicPr>
            <a:picLocks noChangeAspect="1"/>
          </p:cNvPicPr>
          <p:nvPr/>
        </p:nvPicPr>
        <p:blipFill>
          <a:blip r:embed="rId3"/>
          <a:stretch>
            <a:fillRect/>
          </a:stretch>
        </p:blipFill>
        <p:spPr>
          <a:xfrm>
            <a:off x="156755" y="0"/>
            <a:ext cx="2526842" cy="1633734"/>
          </a:xfrm>
          <a:prstGeom prst="rect">
            <a:avLst/>
          </a:prstGeom>
        </p:spPr>
      </p:pic>
    </p:spTree>
    <p:extLst>
      <p:ext uri="{BB962C8B-B14F-4D97-AF65-F5344CB8AC3E}">
        <p14:creationId xmlns:p14="http://schemas.microsoft.com/office/powerpoint/2010/main" val="393076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004" y="6196092"/>
            <a:ext cx="12179030" cy="400110"/>
          </a:xfrm>
          <a:prstGeom prst="rect">
            <a:avLst/>
          </a:prstGeom>
          <a:noFill/>
        </p:spPr>
        <p:txBody>
          <a:bodyPr wrap="square" rtlCol="0">
            <a:spAutoFit/>
          </a:bodyPr>
          <a:lstStyle/>
          <a:p>
            <a:r>
              <a:rPr lang="en-US" sz="2000" dirty="0" smtClean="0"/>
              <a:t>$1,318,778,514 requested in Immediate Capital Projects. Almost 40% of which is for other than New Construction.</a:t>
            </a:r>
            <a:endParaRPr lang="en-US" sz="2000" dirty="0"/>
          </a:p>
        </p:txBody>
      </p:sp>
      <p:graphicFrame>
        <p:nvGraphicFramePr>
          <p:cNvPr id="14" name="Chart 13"/>
          <p:cNvGraphicFramePr>
            <a:graphicFrameLocks noGrp="1"/>
          </p:cNvGraphicFramePr>
          <p:nvPr>
            <p:extLst>
              <p:ext uri="{D42A27DB-BD31-4B8C-83A1-F6EECF244321}">
                <p14:modId xmlns:p14="http://schemas.microsoft.com/office/powerpoint/2010/main" val="4067487118"/>
              </p:ext>
            </p:extLst>
          </p:nvPr>
        </p:nvGraphicFramePr>
        <p:xfrm>
          <a:off x="340468" y="291830"/>
          <a:ext cx="11352179" cy="6044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191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nvPr>
        </p:nvGraphicFramePr>
        <p:xfrm>
          <a:off x="184826" y="126459"/>
          <a:ext cx="11935837" cy="618196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37745" y="126459"/>
            <a:ext cx="10554510" cy="1015663"/>
          </a:xfrm>
          <a:prstGeom prst="rect">
            <a:avLst/>
          </a:prstGeom>
          <a:noFill/>
        </p:spPr>
        <p:txBody>
          <a:bodyPr wrap="square" rtlCol="0">
            <a:spAutoFit/>
          </a:bodyPr>
          <a:lstStyle/>
          <a:p>
            <a:pPr algn="ctr"/>
            <a:r>
              <a:rPr lang="en-US" sz="2000" b="1" dirty="0">
                <a:solidFill>
                  <a:srgbClr val="0070C0"/>
                </a:solidFill>
                <a:latin typeface="Arial" panose="020B0604020202020204" pitchFamily="34" charset="0"/>
                <a:cs typeface="Arial" panose="020B0604020202020204" pitchFamily="34" charset="0"/>
              </a:rPr>
              <a:t>Immediate Capital Requirements Projects by Projected Funding Source </a:t>
            </a:r>
            <a:r>
              <a:rPr lang="en-US" sz="2000" b="1" dirty="0" smtClean="0">
                <a:solidFill>
                  <a:srgbClr val="0070C0"/>
                </a:solidFill>
                <a:latin typeface="Arial" panose="020B0604020202020204" pitchFamily="34" charset="0"/>
                <a:cs typeface="Arial" panose="020B0604020202020204" pitchFamily="34" charset="0"/>
              </a:rPr>
              <a:t> - </a:t>
            </a:r>
          </a:p>
          <a:p>
            <a:pPr algn="ctr"/>
            <a:r>
              <a:rPr lang="en-US" sz="2000" b="1" dirty="0" smtClean="0">
                <a:solidFill>
                  <a:srgbClr val="0070C0"/>
                </a:solidFill>
                <a:latin typeface="Arial" panose="020B0604020202020204" pitchFamily="34" charset="0"/>
                <a:cs typeface="Arial" panose="020B0604020202020204" pitchFamily="34" charset="0"/>
              </a:rPr>
              <a:t>FY </a:t>
            </a:r>
            <a:r>
              <a:rPr lang="en-US" sz="2000" b="1" dirty="0">
                <a:solidFill>
                  <a:srgbClr val="0070C0"/>
                </a:solidFill>
                <a:latin typeface="Arial" panose="020B0604020202020204" pitchFamily="34" charset="0"/>
                <a:cs typeface="Arial" panose="020B0604020202020204" pitchFamily="34" charset="0"/>
              </a:rPr>
              <a:t>2018-2019</a:t>
            </a:r>
          </a:p>
          <a:p>
            <a:endParaRPr lang="en-US" sz="2000" dirty="0">
              <a:solidFill>
                <a:srgbClr val="0070C0"/>
              </a:solidFill>
            </a:endParaRPr>
          </a:p>
        </p:txBody>
      </p:sp>
      <p:sp>
        <p:nvSpPr>
          <p:cNvPr id="5" name="TextBox 4"/>
          <p:cNvSpPr txBox="1"/>
          <p:nvPr/>
        </p:nvSpPr>
        <p:spPr>
          <a:xfrm>
            <a:off x="1499511" y="6273065"/>
            <a:ext cx="9017880" cy="400110"/>
          </a:xfrm>
          <a:prstGeom prst="rect">
            <a:avLst/>
          </a:prstGeom>
          <a:noFill/>
        </p:spPr>
        <p:txBody>
          <a:bodyPr wrap="square" lIns="91440" rtlCol="0" anchor="b"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$376,884,644 of the requested Immediate Projects are projected to use ETF funds.</a:t>
            </a:r>
            <a:endParaRPr lang="en-US" sz="2000" dirty="0"/>
          </a:p>
        </p:txBody>
      </p:sp>
    </p:spTree>
    <p:extLst>
      <p:ext uri="{BB962C8B-B14F-4D97-AF65-F5344CB8AC3E}">
        <p14:creationId xmlns:p14="http://schemas.microsoft.com/office/powerpoint/2010/main" val="193592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8552" y="1825625"/>
            <a:ext cx="5915247" cy="4351338"/>
          </a:xfrm>
        </p:spPr>
        <p:txBody>
          <a:bodyPr>
            <a:normAutofit/>
          </a:bodyPr>
          <a:lstStyle/>
          <a:p>
            <a:pPr marL="0" indent="0">
              <a:buNone/>
            </a:pPr>
            <a:r>
              <a:rPr lang="en-US" b="1" dirty="0" smtClean="0">
                <a:solidFill>
                  <a:srgbClr val="0070C0"/>
                </a:solidFill>
              </a:rPr>
              <a:t>Work Session </a:t>
            </a:r>
          </a:p>
          <a:p>
            <a:r>
              <a:rPr lang="en-US" dirty="0" smtClean="0">
                <a:solidFill>
                  <a:srgbClr val="0070C0"/>
                </a:solidFill>
              </a:rPr>
              <a:t>Sarah </a:t>
            </a:r>
            <a:r>
              <a:rPr lang="en-US" dirty="0">
                <a:solidFill>
                  <a:srgbClr val="0070C0"/>
                </a:solidFill>
              </a:rPr>
              <a:t>Ancel,  Vice President of Complete College America (CCA</a:t>
            </a:r>
            <a:r>
              <a:rPr lang="en-US" dirty="0" smtClean="0">
                <a:solidFill>
                  <a:srgbClr val="0070C0"/>
                </a:solidFill>
              </a:rPr>
              <a:t>). </a:t>
            </a:r>
            <a:r>
              <a:rPr lang="en-US" dirty="0" smtClean="0"/>
              <a:t>Sarah </a:t>
            </a:r>
            <a:r>
              <a:rPr lang="en-US" dirty="0"/>
              <a:t>works with state and system leaders to advance policies proven to increase college completion and close achievement gaps.  Alabama recently joined the consortium of states that make up CCA, with the support of Governor Ivey.  </a:t>
            </a:r>
          </a:p>
          <a:p>
            <a:pPr marL="0" indent="0">
              <a:buNone/>
            </a:pPr>
            <a:endParaRPr lang="en-US" dirty="0"/>
          </a:p>
        </p:txBody>
      </p:sp>
      <p:pic>
        <p:nvPicPr>
          <p:cNvPr id="5" name="Picture 4"/>
          <p:cNvPicPr>
            <a:picLocks noChangeAspect="1"/>
          </p:cNvPicPr>
          <p:nvPr/>
        </p:nvPicPr>
        <p:blipFill>
          <a:blip r:embed="rId2"/>
          <a:stretch>
            <a:fillRect/>
          </a:stretch>
        </p:blipFill>
        <p:spPr>
          <a:xfrm>
            <a:off x="434163" y="1690688"/>
            <a:ext cx="4600353" cy="3267786"/>
          </a:xfrm>
          <a:prstGeom prst="rect">
            <a:avLst/>
          </a:prstGeom>
        </p:spPr>
      </p:pic>
    </p:spTree>
    <p:extLst>
      <p:ext uri="{BB962C8B-B14F-4D97-AF65-F5344CB8AC3E}">
        <p14:creationId xmlns:p14="http://schemas.microsoft.com/office/powerpoint/2010/main" val="18880577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3885797496"/>
              </p:ext>
            </p:extLst>
          </p:nvPr>
        </p:nvGraphicFramePr>
        <p:xfrm>
          <a:off x="233465" y="145915"/>
          <a:ext cx="11789922" cy="619169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93388" y="6138709"/>
            <a:ext cx="11430000" cy="400110"/>
          </a:xfrm>
          <a:prstGeom prst="rect">
            <a:avLst/>
          </a:prstGeom>
          <a:noFill/>
        </p:spPr>
        <p:txBody>
          <a:bodyPr wrap="square" rtlCol="0">
            <a:spAutoFit/>
          </a:bodyPr>
          <a:lstStyle/>
          <a:p>
            <a:r>
              <a:rPr lang="en-US" sz="2000" dirty="0" smtClean="0"/>
              <a:t>$975,210,346 requested in Intermediate Capital Projects.   38% of which is for other than New Construction.</a:t>
            </a:r>
            <a:endParaRPr lang="en-US" sz="2000" dirty="0"/>
          </a:p>
        </p:txBody>
      </p:sp>
    </p:spTree>
    <p:extLst>
      <p:ext uri="{BB962C8B-B14F-4D97-AF65-F5344CB8AC3E}">
        <p14:creationId xmlns:p14="http://schemas.microsoft.com/office/powerpoint/2010/main" val="33851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330741" y="184826"/>
          <a:ext cx="11342450" cy="615278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692613" y="184826"/>
            <a:ext cx="8929991" cy="707886"/>
          </a:xfrm>
          <a:prstGeom prst="rect">
            <a:avLst/>
          </a:prstGeom>
          <a:noFill/>
        </p:spPr>
        <p:txBody>
          <a:bodyPr wrap="square" rtlCol="0">
            <a:spAutoFit/>
          </a:bodyPr>
          <a:lstStyle/>
          <a:p>
            <a:pPr algn="ctr"/>
            <a:r>
              <a:rPr lang="en-US" sz="2000" b="1" dirty="0">
                <a:solidFill>
                  <a:srgbClr val="0070C0"/>
                </a:solidFill>
                <a:latin typeface="Arial" panose="020B0604020202020204" pitchFamily="34" charset="0"/>
                <a:cs typeface="Arial" panose="020B0604020202020204" pitchFamily="34" charset="0"/>
              </a:rPr>
              <a:t>Intermediate Capital Requirements by Projected Funding </a:t>
            </a:r>
            <a:r>
              <a:rPr lang="en-US" sz="2000" b="1" dirty="0" smtClean="0">
                <a:solidFill>
                  <a:srgbClr val="0070C0"/>
                </a:solidFill>
                <a:latin typeface="Arial" panose="020B0604020202020204" pitchFamily="34" charset="0"/>
                <a:cs typeface="Arial" panose="020B0604020202020204" pitchFamily="34" charset="0"/>
              </a:rPr>
              <a:t>Source – </a:t>
            </a:r>
          </a:p>
          <a:p>
            <a:pPr algn="ctr"/>
            <a:r>
              <a:rPr lang="en-US" sz="2000" b="1" dirty="0" smtClean="0">
                <a:solidFill>
                  <a:srgbClr val="0070C0"/>
                </a:solidFill>
                <a:latin typeface="Arial" panose="020B0604020202020204" pitchFamily="34" charset="0"/>
                <a:cs typeface="Arial" panose="020B0604020202020204" pitchFamily="34" charset="0"/>
              </a:rPr>
              <a:t>FY </a:t>
            </a:r>
            <a:r>
              <a:rPr lang="en-US" sz="2000" b="1" dirty="0">
                <a:solidFill>
                  <a:srgbClr val="0070C0"/>
                </a:solidFill>
                <a:latin typeface="Arial" panose="020B0604020202020204" pitchFamily="34" charset="0"/>
                <a:cs typeface="Arial" panose="020B0604020202020204" pitchFamily="34" charset="0"/>
              </a:rPr>
              <a:t>2019-2020</a:t>
            </a:r>
          </a:p>
        </p:txBody>
      </p:sp>
      <p:sp>
        <p:nvSpPr>
          <p:cNvPr id="4" name="TextBox 3"/>
          <p:cNvSpPr txBox="1"/>
          <p:nvPr/>
        </p:nvSpPr>
        <p:spPr>
          <a:xfrm>
            <a:off x="1651200" y="6273064"/>
            <a:ext cx="10021991" cy="400110"/>
          </a:xfrm>
          <a:prstGeom prst="rect">
            <a:avLst/>
          </a:prstGeom>
          <a:noFill/>
        </p:spPr>
        <p:txBody>
          <a:bodyPr wrap="square" rtlCol="0">
            <a:spAutoFit/>
          </a:bodyPr>
          <a:lstStyle/>
          <a:p>
            <a:r>
              <a:rPr lang="en-US" sz="2000" dirty="0" smtClean="0"/>
              <a:t>$243,975,881 of the requested Intermediate Projects are projected to use ETF funds</a:t>
            </a:r>
            <a:endParaRPr lang="en-US" sz="2000" dirty="0"/>
          </a:p>
        </p:txBody>
      </p:sp>
    </p:spTree>
    <p:extLst>
      <p:ext uri="{BB962C8B-B14F-4D97-AF65-F5344CB8AC3E}">
        <p14:creationId xmlns:p14="http://schemas.microsoft.com/office/powerpoint/2010/main" val="39469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1878539690"/>
              </p:ext>
            </p:extLst>
          </p:nvPr>
        </p:nvGraphicFramePr>
        <p:xfrm>
          <a:off x="223737" y="0"/>
          <a:ext cx="11352178" cy="633761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875489" y="6177619"/>
            <a:ext cx="11316511" cy="400110"/>
          </a:xfrm>
          <a:prstGeom prst="rect">
            <a:avLst/>
          </a:prstGeom>
          <a:noFill/>
        </p:spPr>
        <p:txBody>
          <a:bodyPr wrap="square" rtlCol="0">
            <a:spAutoFit/>
          </a:bodyPr>
          <a:lstStyle/>
          <a:p>
            <a:r>
              <a:rPr lang="en-US" sz="2000" dirty="0" smtClean="0"/>
              <a:t>$2,812,613,416 requested in Long-Term Capital Projects.   55% of which is for other than New Construction.</a:t>
            </a:r>
            <a:endParaRPr lang="en-US" sz="2000" dirty="0"/>
          </a:p>
        </p:txBody>
      </p:sp>
    </p:spTree>
    <p:extLst>
      <p:ext uri="{BB962C8B-B14F-4D97-AF65-F5344CB8AC3E}">
        <p14:creationId xmlns:p14="http://schemas.microsoft.com/office/powerpoint/2010/main" val="134241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184826" y="68095"/>
          <a:ext cx="11877472" cy="635216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295728" y="141450"/>
            <a:ext cx="7947498" cy="984885"/>
          </a:xfrm>
          <a:prstGeom prst="rect">
            <a:avLst/>
          </a:prstGeom>
          <a:noFill/>
        </p:spPr>
        <p:txBody>
          <a:bodyPr wrap="square" rtlCol="0">
            <a:spAutoFit/>
          </a:bodyPr>
          <a:lstStyle/>
          <a:p>
            <a:pPr algn="ctr"/>
            <a:r>
              <a:rPr lang="en-US" sz="2000" b="1" dirty="0">
                <a:solidFill>
                  <a:srgbClr val="0070C0"/>
                </a:solidFill>
                <a:latin typeface="Arial" panose="020B0604020202020204" pitchFamily="34" charset="0"/>
                <a:cs typeface="Arial" panose="020B0604020202020204" pitchFamily="34" charset="0"/>
              </a:rPr>
              <a:t>Long-Term Capital Requirements by Projected Funding Source </a:t>
            </a:r>
            <a:endParaRPr lang="en-US" sz="2000" b="1" dirty="0" smtClean="0">
              <a:solidFill>
                <a:srgbClr val="0070C0"/>
              </a:solidFill>
              <a:latin typeface="Arial" panose="020B0604020202020204" pitchFamily="34" charset="0"/>
              <a:cs typeface="Arial" panose="020B0604020202020204" pitchFamily="34" charset="0"/>
            </a:endParaRPr>
          </a:p>
          <a:p>
            <a:pPr algn="ctr"/>
            <a:r>
              <a:rPr lang="en-US" sz="2000" b="1" dirty="0" smtClean="0">
                <a:solidFill>
                  <a:srgbClr val="0070C0"/>
                </a:solidFill>
                <a:latin typeface="Arial" panose="020B0604020202020204" pitchFamily="34" charset="0"/>
                <a:cs typeface="Arial" panose="020B0604020202020204" pitchFamily="34" charset="0"/>
              </a:rPr>
              <a:t>FY </a:t>
            </a:r>
            <a:r>
              <a:rPr lang="en-US" sz="2000" b="1" dirty="0">
                <a:solidFill>
                  <a:srgbClr val="0070C0"/>
                </a:solidFill>
                <a:latin typeface="Arial" panose="020B0604020202020204" pitchFamily="34" charset="0"/>
                <a:cs typeface="Arial" panose="020B0604020202020204" pitchFamily="34" charset="0"/>
              </a:rPr>
              <a:t>2020-2021  - 2022-2023</a:t>
            </a:r>
          </a:p>
          <a:p>
            <a:endParaRPr lang="en-US" dirty="0">
              <a:solidFill>
                <a:srgbClr val="0070C0"/>
              </a:solidFill>
            </a:endParaRPr>
          </a:p>
        </p:txBody>
      </p:sp>
      <p:sp>
        <p:nvSpPr>
          <p:cNvPr id="5" name="TextBox 4"/>
          <p:cNvSpPr txBox="1"/>
          <p:nvPr/>
        </p:nvSpPr>
        <p:spPr>
          <a:xfrm>
            <a:off x="1933303" y="6220199"/>
            <a:ext cx="8854672" cy="400110"/>
          </a:xfrm>
          <a:prstGeom prst="rect">
            <a:avLst/>
          </a:prstGeom>
          <a:noFill/>
        </p:spPr>
        <p:txBody>
          <a:bodyPr wrap="square" rtlCol="0">
            <a:spAutoFit/>
          </a:bodyPr>
          <a:lstStyle/>
          <a:p>
            <a:r>
              <a:rPr lang="en-US" sz="2000" dirty="0" smtClean="0"/>
              <a:t>$1,314,347,249 of the requested Long-Term Projects are projected to use ETF funds.</a:t>
            </a:r>
            <a:endParaRPr lang="en-US" sz="2000" dirty="0"/>
          </a:p>
        </p:txBody>
      </p:sp>
    </p:spTree>
    <p:extLst>
      <p:ext uri="{BB962C8B-B14F-4D97-AF65-F5344CB8AC3E}">
        <p14:creationId xmlns:p14="http://schemas.microsoft.com/office/powerpoint/2010/main" val="71119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840283032"/>
              </p:ext>
            </p:extLst>
          </p:nvPr>
        </p:nvGraphicFramePr>
        <p:xfrm>
          <a:off x="262647" y="155643"/>
          <a:ext cx="11478638" cy="618196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62647" y="6226258"/>
            <a:ext cx="12072026" cy="400110"/>
          </a:xfrm>
          <a:prstGeom prst="rect">
            <a:avLst/>
          </a:prstGeom>
          <a:noFill/>
        </p:spPr>
        <p:txBody>
          <a:bodyPr wrap="square" rtlCol="0">
            <a:spAutoFit/>
          </a:bodyPr>
          <a:lstStyle/>
          <a:p>
            <a:r>
              <a:rPr lang="en-US" sz="2000" dirty="0" smtClean="0"/>
              <a:t>$5,106,602,276 requested in Capital Projects for the 5-Yr period. 47% of which is for other than New Construction.</a:t>
            </a:r>
            <a:endParaRPr lang="en-US" sz="2000" dirty="0"/>
          </a:p>
        </p:txBody>
      </p:sp>
    </p:spTree>
    <p:extLst>
      <p:ext uri="{BB962C8B-B14F-4D97-AF65-F5344CB8AC3E}">
        <p14:creationId xmlns:p14="http://schemas.microsoft.com/office/powerpoint/2010/main" val="340173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0" y="1"/>
          <a:ext cx="12192000" cy="630352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507788" y="0"/>
            <a:ext cx="9319097" cy="707886"/>
          </a:xfrm>
          <a:prstGeom prst="rect">
            <a:avLst/>
          </a:prstGeom>
          <a:noFill/>
        </p:spPr>
        <p:txBody>
          <a:bodyPr wrap="square" rtlCol="0">
            <a:spAutoFit/>
          </a:bodyPr>
          <a:lstStyle/>
          <a:p>
            <a:pPr algn="ctr">
              <a:defRPr sz="1050" b="1" i="0" u="none" strike="noStrike" kern="1200" baseline="0">
                <a:solidFill>
                  <a:srgbClr val="000000"/>
                </a:solidFill>
                <a:latin typeface="Arial"/>
                <a:ea typeface="Arial"/>
                <a:cs typeface="Arial"/>
              </a:defRPr>
            </a:pPr>
            <a:r>
              <a:rPr lang="en-US" sz="2000" dirty="0">
                <a:solidFill>
                  <a:srgbClr val="0070C0"/>
                </a:solidFill>
              </a:rPr>
              <a:t>Total Capital Requirements by Projected Funding Sources </a:t>
            </a:r>
            <a:endParaRPr lang="en-US" sz="2000" dirty="0" smtClean="0">
              <a:solidFill>
                <a:srgbClr val="0070C0"/>
              </a:solidFill>
            </a:endParaRPr>
          </a:p>
          <a:p>
            <a:pPr algn="ctr">
              <a:defRPr sz="1050" b="1" i="0" u="none" strike="noStrike" kern="1200" baseline="0">
                <a:solidFill>
                  <a:srgbClr val="000000"/>
                </a:solidFill>
                <a:latin typeface="Arial"/>
                <a:ea typeface="Arial"/>
                <a:cs typeface="Arial"/>
              </a:defRPr>
            </a:pPr>
            <a:r>
              <a:rPr lang="en-US" sz="2000" dirty="0" smtClean="0">
                <a:solidFill>
                  <a:srgbClr val="0070C0"/>
                </a:solidFill>
              </a:rPr>
              <a:t>FY </a:t>
            </a:r>
            <a:r>
              <a:rPr lang="en-US" sz="2000" dirty="0">
                <a:solidFill>
                  <a:srgbClr val="0070C0"/>
                </a:solidFill>
              </a:rPr>
              <a:t>2018-2019 - 2022-2023</a:t>
            </a:r>
          </a:p>
        </p:txBody>
      </p:sp>
      <p:sp>
        <p:nvSpPr>
          <p:cNvPr id="4" name="TextBox 3"/>
          <p:cNvSpPr txBox="1"/>
          <p:nvPr/>
        </p:nvSpPr>
        <p:spPr>
          <a:xfrm>
            <a:off x="1507788" y="6303523"/>
            <a:ext cx="10839114" cy="400110"/>
          </a:xfrm>
          <a:prstGeom prst="rect">
            <a:avLst/>
          </a:prstGeom>
          <a:noFill/>
        </p:spPr>
        <p:txBody>
          <a:bodyPr wrap="square" rtlCol="0">
            <a:spAutoFit/>
          </a:bodyPr>
          <a:lstStyle/>
          <a:p>
            <a:r>
              <a:rPr lang="en-US" sz="2000" dirty="0" smtClean="0"/>
              <a:t>$1,935,140,774 of the requested Projects for the 5-Year period are projected to use ETF funds.</a:t>
            </a:r>
            <a:endParaRPr lang="en-US" sz="2000" dirty="0"/>
          </a:p>
        </p:txBody>
      </p:sp>
    </p:spTree>
    <p:extLst>
      <p:ext uri="{BB962C8B-B14F-4D97-AF65-F5344CB8AC3E}">
        <p14:creationId xmlns:p14="http://schemas.microsoft.com/office/powerpoint/2010/main" val="47780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9149" y="180974"/>
            <a:ext cx="10402877" cy="5663435"/>
          </a:xfrm>
          <a:prstGeom prst="rect">
            <a:avLst/>
          </a:prstGeom>
        </p:spPr>
      </p:pic>
      <p:sp>
        <p:nvSpPr>
          <p:cNvPr id="5" name="Rectangle 4"/>
          <p:cNvSpPr/>
          <p:nvPr/>
        </p:nvSpPr>
        <p:spPr>
          <a:xfrm>
            <a:off x="819150" y="6003489"/>
            <a:ext cx="10025064" cy="646331"/>
          </a:xfrm>
          <a:prstGeom prst="rect">
            <a:avLst/>
          </a:prstGeom>
        </p:spPr>
        <p:txBody>
          <a:bodyPr wrap="square">
            <a:spAutoFit/>
          </a:bodyPr>
          <a:lstStyle/>
          <a:p>
            <a:pPr algn="just">
              <a:tabLst>
                <a:tab pos="2286000" algn="l"/>
                <a:tab pos="2514600" algn="l"/>
              </a:tabLst>
            </a:pPr>
            <a:r>
              <a:rPr lang="en-US"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40%</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of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buildings being used by the public colleges and universities in Alabama were built between 1960 and 1989.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An additional </a:t>
            </a:r>
            <a:r>
              <a:rPr lang="en-US"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14</a:t>
            </a:r>
            <a:r>
              <a:rPr lang="en-US"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of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buildings built prior to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1960</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499270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900" y="789503"/>
            <a:ext cx="10506075" cy="4431983"/>
          </a:xfrm>
          <a:prstGeom prst="rect">
            <a:avLst/>
          </a:prstGeom>
        </p:spPr>
        <p:txBody>
          <a:bodyPr wrap="square">
            <a:spAutoFit/>
          </a:bodyPr>
          <a:lstStyle/>
          <a:p>
            <a:endParaRPr lang="en-US" dirty="0"/>
          </a:p>
          <a:p>
            <a:r>
              <a:rPr lang="en-US" sz="2400" dirty="0" smtClean="0"/>
              <a:t>The State of Alabama does not provide regular funding for capital projects for education; this is true for K-12 as well as Postsecondary Education.  </a:t>
            </a:r>
          </a:p>
          <a:p>
            <a:endParaRPr lang="en-US" sz="1200" dirty="0"/>
          </a:p>
          <a:p>
            <a:r>
              <a:rPr lang="en-US" sz="2400" dirty="0" smtClean="0"/>
              <a:t>The institutions in Alabama are allowed to float their own bond issues.  </a:t>
            </a:r>
          </a:p>
          <a:p>
            <a:endParaRPr lang="en-US" sz="1200" dirty="0"/>
          </a:p>
          <a:p>
            <a:r>
              <a:rPr lang="en-US" sz="2400" dirty="0" smtClean="0"/>
              <a:t>The four- and two-year institutions currently have approximately </a:t>
            </a:r>
            <a:r>
              <a:rPr lang="en-US" sz="2400" dirty="0" smtClean="0">
                <a:solidFill>
                  <a:srgbClr val="FF0000"/>
                </a:solidFill>
              </a:rPr>
              <a:t>$3.5 </a:t>
            </a:r>
            <a:r>
              <a:rPr lang="en-US" sz="2400" dirty="0" smtClean="0"/>
              <a:t>billion in bonds outstanding.</a:t>
            </a:r>
          </a:p>
          <a:p>
            <a:endParaRPr lang="en-US" sz="1200" dirty="0"/>
          </a:p>
          <a:p>
            <a:r>
              <a:rPr lang="en-US" sz="2400" dirty="0" smtClean="0"/>
              <a:t>The institutions paid approximately </a:t>
            </a:r>
            <a:r>
              <a:rPr lang="en-US" sz="2400" dirty="0" smtClean="0">
                <a:solidFill>
                  <a:srgbClr val="FF0000"/>
                </a:solidFill>
              </a:rPr>
              <a:t>$256 </a:t>
            </a:r>
            <a:r>
              <a:rPr lang="en-US" sz="2400" dirty="0" smtClean="0"/>
              <a:t>million in debt service in the last fiscal year to pay these bonds off.  (</a:t>
            </a:r>
            <a:r>
              <a:rPr lang="en-US" sz="2400" dirty="0" smtClean="0">
                <a:solidFill>
                  <a:srgbClr val="FF0000"/>
                </a:solidFill>
              </a:rPr>
              <a:t>$229M-4YR / $27M-2YR</a:t>
            </a:r>
            <a:r>
              <a:rPr lang="en-US" sz="2400" dirty="0" smtClean="0"/>
              <a:t>)</a:t>
            </a:r>
          </a:p>
          <a:p>
            <a:endParaRPr lang="en-US" sz="1200" dirty="0"/>
          </a:p>
          <a:p>
            <a:r>
              <a:rPr lang="en-US" sz="2400" dirty="0" smtClean="0"/>
              <a:t>The source of revenue to pay these bonds is usually through tuition or fees that the students pay.</a:t>
            </a:r>
            <a:endParaRPr lang="en-US" sz="2400" dirty="0"/>
          </a:p>
        </p:txBody>
      </p:sp>
      <p:sp>
        <p:nvSpPr>
          <p:cNvPr id="2" name="TextBox 1"/>
          <p:cNvSpPr txBox="1"/>
          <p:nvPr/>
        </p:nvSpPr>
        <p:spPr>
          <a:xfrm>
            <a:off x="4076700" y="327838"/>
            <a:ext cx="4619828" cy="523220"/>
          </a:xfrm>
          <a:prstGeom prst="rect">
            <a:avLst/>
          </a:prstGeom>
          <a:noFill/>
        </p:spPr>
        <p:txBody>
          <a:bodyPr wrap="square" rtlCol="0">
            <a:spAutoFit/>
          </a:bodyPr>
          <a:lstStyle/>
          <a:p>
            <a:r>
              <a:rPr lang="en-US" sz="2800" b="1" dirty="0" smtClean="0">
                <a:solidFill>
                  <a:srgbClr val="0070C0"/>
                </a:solidFill>
              </a:rPr>
              <a:t>Bond Issues and Debt Service</a:t>
            </a:r>
          </a:p>
        </p:txBody>
      </p:sp>
      <p:pic>
        <p:nvPicPr>
          <p:cNvPr id="7" name="Picture 6"/>
          <p:cNvPicPr>
            <a:picLocks noChangeAspect="1"/>
          </p:cNvPicPr>
          <p:nvPr/>
        </p:nvPicPr>
        <p:blipFill>
          <a:blip r:embed="rId2"/>
          <a:stretch>
            <a:fillRect/>
          </a:stretch>
        </p:blipFill>
        <p:spPr>
          <a:xfrm>
            <a:off x="8977902" y="5221486"/>
            <a:ext cx="2116818" cy="1636513"/>
          </a:xfrm>
          <a:prstGeom prst="rect">
            <a:avLst/>
          </a:prstGeom>
        </p:spPr>
      </p:pic>
      <p:pic>
        <p:nvPicPr>
          <p:cNvPr id="4" name="Picture 3"/>
          <p:cNvPicPr>
            <a:picLocks noChangeAspect="1"/>
          </p:cNvPicPr>
          <p:nvPr/>
        </p:nvPicPr>
        <p:blipFill>
          <a:blip r:embed="rId3"/>
          <a:stretch>
            <a:fillRect/>
          </a:stretch>
        </p:blipFill>
        <p:spPr>
          <a:xfrm>
            <a:off x="593387" y="5221486"/>
            <a:ext cx="2339364" cy="1560051"/>
          </a:xfrm>
          <a:prstGeom prst="rect">
            <a:avLst/>
          </a:prstGeom>
        </p:spPr>
      </p:pic>
    </p:spTree>
    <p:extLst>
      <p:ext uri="{BB962C8B-B14F-4D97-AF65-F5344CB8AC3E}">
        <p14:creationId xmlns:p14="http://schemas.microsoft.com/office/powerpoint/2010/main" val="13370315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4800" b="1" dirty="0" smtClean="0"/>
              <a:t>E.</a:t>
            </a:r>
            <a:r>
              <a:rPr lang="en-US" sz="4800" dirty="0" smtClean="0"/>
              <a:t>  </a:t>
            </a:r>
            <a:r>
              <a:rPr lang="en-US" sz="4800" b="1" dirty="0" smtClean="0"/>
              <a:t>Final Approval of Amendments to the Administrative Procedures for the Alabama National Guard Educational Assistance Program</a:t>
            </a:r>
            <a:endParaRPr lang="en-US" sz="4800" b="1"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prstClr val="black">
                    <a:tint val="75000"/>
                  </a:prstClr>
                </a:solidFill>
              </a:rPr>
              <a:pPr/>
              <a:t>88</a:t>
            </a:fld>
            <a:endParaRPr lang="en-US">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8345" y="465851"/>
            <a:ext cx="4608362" cy="760574"/>
          </a:xfrm>
          <a:prstGeom prst="rect">
            <a:avLst/>
          </a:prstGeom>
        </p:spPr>
      </p:pic>
    </p:spTree>
    <p:extLst>
      <p:ext uri="{BB962C8B-B14F-4D97-AF65-F5344CB8AC3E}">
        <p14:creationId xmlns:p14="http://schemas.microsoft.com/office/powerpoint/2010/main" val="591385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377" y="248193"/>
            <a:ext cx="11434714" cy="6247864"/>
          </a:xfrm>
          <a:prstGeom prst="rect">
            <a:avLst/>
          </a:prstGeom>
        </p:spPr>
        <p:txBody>
          <a:bodyPr wrap="square">
            <a:spAutoFit/>
          </a:bodyPr>
          <a:lstStyle/>
          <a:p>
            <a:pPr algn="ctr"/>
            <a:endParaRPr lang="en-US" sz="2400" b="1" dirty="0" smtClean="0"/>
          </a:p>
          <a:p>
            <a:pPr algn="ctr"/>
            <a:endParaRPr lang="en-US" sz="2400" b="1" dirty="0"/>
          </a:p>
          <a:p>
            <a:pPr algn="ctr"/>
            <a:r>
              <a:rPr lang="en-US" sz="2400" b="1" dirty="0" smtClean="0"/>
              <a:t>Final Approval of </a:t>
            </a:r>
            <a:endParaRPr lang="en-US" sz="2400" b="1" dirty="0"/>
          </a:p>
          <a:p>
            <a:pPr algn="ctr"/>
            <a:r>
              <a:rPr lang="en-US" sz="2400" b="1" dirty="0" smtClean="0"/>
              <a:t>Amendments to Administrative Procedures for the </a:t>
            </a:r>
          </a:p>
          <a:p>
            <a:pPr algn="ctr"/>
            <a:r>
              <a:rPr lang="en-US" sz="2400" b="1" dirty="0" smtClean="0"/>
              <a:t>AL National Guard Educational Scholarship Program (ANGEAP)</a:t>
            </a:r>
            <a:endParaRPr lang="en-US" sz="2400" dirty="0" smtClean="0"/>
          </a:p>
          <a:p>
            <a:endParaRPr lang="en-US" sz="2400" dirty="0" smtClean="0"/>
          </a:p>
          <a:p>
            <a:r>
              <a:rPr lang="en-US" sz="2400" dirty="0" smtClean="0"/>
              <a:t>Major Changes to the Administrative Code:</a:t>
            </a:r>
          </a:p>
          <a:p>
            <a:pPr marL="285750" indent="-285750">
              <a:spcAft>
                <a:spcPts val="600"/>
              </a:spcAft>
              <a:buFont typeface="Arial" panose="020B0604020202020204" pitchFamily="34" charset="0"/>
              <a:buChar char="•"/>
            </a:pPr>
            <a:r>
              <a:rPr lang="en-US" sz="2400" b="1" dirty="0" smtClean="0">
                <a:solidFill>
                  <a:srgbClr val="0070C0"/>
                </a:solidFill>
              </a:rPr>
              <a:t>Changes award amount to an amount not to exceed the average cost of tuition &amp; required fees per semester at the four-year public institutions.  </a:t>
            </a:r>
          </a:p>
          <a:p>
            <a:pPr marL="742950" lvl="1" indent="-285750">
              <a:spcAft>
                <a:spcPts val="600"/>
              </a:spcAft>
              <a:buFont typeface="Arial" panose="020B0604020202020204" pitchFamily="34" charset="0"/>
              <a:buChar char="•"/>
            </a:pPr>
            <a:r>
              <a:rPr lang="en-US" sz="2400" dirty="0" smtClean="0"/>
              <a:t>Based on the FY 2017-18 average tuition &amp; required fees, this will equate to approximately $5,080 per semester and a max of $15,240.</a:t>
            </a:r>
          </a:p>
          <a:p>
            <a:pPr marL="742950" lvl="1" indent="-285750">
              <a:spcAft>
                <a:spcPts val="1200"/>
              </a:spcAft>
              <a:buFont typeface="Arial" panose="020B0604020202020204" pitchFamily="34" charset="0"/>
              <a:buChar char="•"/>
            </a:pPr>
            <a:r>
              <a:rPr lang="en-US" sz="2400" dirty="0" smtClean="0"/>
              <a:t>Annual award was $1,000 per semester and a max of  $2,000 per year. </a:t>
            </a:r>
          </a:p>
          <a:p>
            <a:pPr marL="285750" indent="-285750">
              <a:spcAft>
                <a:spcPts val="1200"/>
              </a:spcAft>
              <a:buFont typeface="Arial" panose="020B0604020202020204" pitchFamily="34" charset="0"/>
              <a:buChar char="•"/>
            </a:pPr>
            <a:r>
              <a:rPr lang="en-US" sz="2400" b="1" dirty="0" smtClean="0">
                <a:solidFill>
                  <a:srgbClr val="0070C0"/>
                </a:solidFill>
              </a:rPr>
              <a:t>Funds may no longer be used to cover the costs of books and supplies.</a:t>
            </a:r>
          </a:p>
          <a:p>
            <a:pPr marL="285750" indent="-285750">
              <a:spcAft>
                <a:spcPts val="1200"/>
              </a:spcAft>
              <a:buFont typeface="Arial" panose="020B0604020202020204" pitchFamily="34" charset="0"/>
              <a:buChar char="•"/>
            </a:pPr>
            <a:r>
              <a:rPr lang="en-US" sz="2400" b="1" dirty="0" smtClean="0">
                <a:solidFill>
                  <a:srgbClr val="0070C0"/>
                </a:solidFill>
              </a:rPr>
              <a:t>Benefits to be applied only after all other available resources have been exhausted. </a:t>
            </a:r>
          </a:p>
          <a:p>
            <a:pPr marL="285750" indent="-285750">
              <a:spcAft>
                <a:spcPts val="1200"/>
              </a:spcAft>
              <a:buFont typeface="Arial" panose="020B0604020202020204" pitchFamily="34" charset="0"/>
              <a:buChar char="•"/>
            </a:pPr>
            <a:r>
              <a:rPr lang="en-US" sz="2400" b="1" dirty="0" smtClean="0">
                <a:solidFill>
                  <a:srgbClr val="0070C0"/>
                </a:solidFill>
              </a:rPr>
              <a:t>Recipients are required to maintain a 2.0 cumulative grade point average.</a:t>
            </a:r>
            <a:endParaRPr lang="en-US" sz="2400" b="1" dirty="0">
              <a:solidFill>
                <a:srgbClr val="0070C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971" y="248194"/>
            <a:ext cx="4608362" cy="760574"/>
          </a:xfrm>
          <a:prstGeom prst="rect">
            <a:avLst/>
          </a:prstGeom>
        </p:spPr>
      </p:pic>
    </p:spTree>
    <p:extLst>
      <p:ext uri="{BB962C8B-B14F-4D97-AF65-F5344CB8AC3E}">
        <p14:creationId xmlns:p14="http://schemas.microsoft.com/office/powerpoint/2010/main" val="175291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5814" y="0"/>
            <a:ext cx="11115675" cy="6591300"/>
          </a:xfrm>
          <a:prstGeom prst="rect">
            <a:avLst/>
          </a:prstGeom>
        </p:spPr>
      </p:pic>
      <p:sp>
        <p:nvSpPr>
          <p:cNvPr id="5" name="Rectangle 4"/>
          <p:cNvSpPr/>
          <p:nvPr/>
        </p:nvSpPr>
        <p:spPr>
          <a:xfrm>
            <a:off x="2201779" y="2514600"/>
            <a:ext cx="7880684" cy="2435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FAFSA Completion </a:t>
            </a:r>
            <a:r>
              <a:rPr kumimoji="0" lang="en-US" sz="2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PortalFAF</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478505" y="1949614"/>
            <a:ext cx="7603958" cy="3662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FAFSA Completion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134851" y="3567668"/>
            <a:ext cx="3657600" cy="83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Ron Leonard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Nikesha</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Ross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3734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46649" y="1830388"/>
            <a:ext cx="11585276" cy="4525963"/>
          </a:xfrm>
        </p:spPr>
        <p:txBody>
          <a:bodyPr>
            <a:noAutofit/>
          </a:bodyPr>
          <a:lstStyle/>
          <a:p>
            <a:pPr marL="0" indent="0" algn="ctr">
              <a:buNone/>
            </a:pPr>
            <a:r>
              <a:rPr lang="en-US" sz="6000" b="1" dirty="0" smtClean="0"/>
              <a:t>F.</a:t>
            </a:r>
            <a:r>
              <a:rPr lang="en-US" sz="6000" dirty="0" smtClean="0"/>
              <a:t>  </a:t>
            </a:r>
            <a:r>
              <a:rPr lang="en-US" sz="6000" b="1" dirty="0" smtClean="0"/>
              <a:t>Final Approval of Amendments to the Administrative Procedures for the Alabama Math and Science Teacher Education Program</a:t>
            </a:r>
            <a:endParaRPr lang="en-US" sz="6000"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8345" y="465851"/>
            <a:ext cx="4608362" cy="760574"/>
          </a:xfrm>
          <a:prstGeom prst="rect">
            <a:avLst/>
          </a:prstGeom>
        </p:spPr>
      </p:pic>
    </p:spTree>
    <p:extLst>
      <p:ext uri="{BB962C8B-B14F-4D97-AF65-F5344CB8AC3E}">
        <p14:creationId xmlns:p14="http://schemas.microsoft.com/office/powerpoint/2010/main" val="2981606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656" y="407900"/>
            <a:ext cx="11260899" cy="6540252"/>
          </a:xfrm>
          <a:prstGeom prst="rect">
            <a:avLst/>
          </a:prstGeom>
        </p:spPr>
        <p:txBody>
          <a:bodyPr wrap="square">
            <a:spAutoFit/>
          </a:bodyPr>
          <a:lstStyle/>
          <a:p>
            <a:pPr algn="ctr"/>
            <a:r>
              <a:rPr lang="en-US" sz="2400" b="1" dirty="0" smtClean="0">
                <a:latin typeface="Century Gothic" panose="020B0502020202020204" pitchFamily="34" charset="0"/>
                <a:ea typeface="Calibri" panose="020F0502020204030204" pitchFamily="34" charset="0"/>
              </a:rPr>
              <a:t>Final Approval of Administrative Procedures for the </a:t>
            </a:r>
          </a:p>
          <a:p>
            <a:pPr algn="ctr"/>
            <a:r>
              <a:rPr lang="en-US" sz="2400" b="1" dirty="0" smtClean="0">
                <a:latin typeface="Century Gothic" panose="020B0502020202020204" pitchFamily="34" charset="0"/>
                <a:ea typeface="Calibri" panose="020F0502020204030204" pitchFamily="34" charset="0"/>
              </a:rPr>
              <a:t>Alabama Math and Science Teacher Education Program</a:t>
            </a:r>
          </a:p>
          <a:p>
            <a:endParaRPr lang="en-US" sz="1100" dirty="0">
              <a:latin typeface="Arial" panose="020B0604020202020204" pitchFamily="34" charset="0"/>
              <a:ea typeface="Calibri" panose="020F0502020204030204" pitchFamily="34" charset="0"/>
            </a:endParaRPr>
          </a:p>
          <a:p>
            <a:r>
              <a:rPr lang="en-US" sz="2400" dirty="0" smtClean="0">
                <a:latin typeface="Arial" panose="020B0604020202020204" pitchFamily="34" charset="0"/>
                <a:ea typeface="Calibri" panose="020F0502020204030204" pitchFamily="34" charset="0"/>
              </a:rPr>
              <a:t>In </a:t>
            </a:r>
            <a:r>
              <a:rPr lang="en-US" sz="2400" dirty="0">
                <a:latin typeface="Arial" panose="020B0604020202020204" pitchFamily="34" charset="0"/>
                <a:ea typeface="Calibri" panose="020F0502020204030204" pitchFamily="34" charset="0"/>
              </a:rPr>
              <a:t>order to participate in the program, recipients must</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endParaRPr lang="en-US" sz="2400" dirty="0" smtClean="0">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400" dirty="0" smtClean="0">
                <a:latin typeface="Arial" panose="020B0604020202020204" pitchFamily="34" charset="0"/>
                <a:ea typeface="Calibri" panose="020F0502020204030204" pitchFamily="34" charset="0"/>
              </a:rPr>
              <a:t>be an Alabama resident; </a:t>
            </a:r>
          </a:p>
          <a:p>
            <a:pPr marL="342900" marR="0" lvl="0" indent="-342900">
              <a:spcBef>
                <a:spcPts val="0"/>
              </a:spcBef>
              <a:spcAft>
                <a:spcPts val="0"/>
              </a:spcAft>
              <a:buFont typeface="+mj-lt"/>
              <a:buAutoNum type="arabicPeriod"/>
            </a:pPr>
            <a:r>
              <a:rPr lang="en-US" sz="2400" dirty="0" smtClean="0">
                <a:latin typeface="Arial" panose="020B0604020202020204" pitchFamily="34" charset="0"/>
                <a:ea typeface="Calibri" panose="020F0502020204030204" pitchFamily="34" charset="0"/>
              </a:rPr>
              <a:t>attend </a:t>
            </a:r>
            <a:r>
              <a:rPr lang="en-US" sz="2400" dirty="0">
                <a:latin typeface="Arial" panose="020B0604020202020204" pitchFamily="34" charset="0"/>
                <a:ea typeface="Calibri" panose="020F0502020204030204" pitchFamily="34" charset="0"/>
              </a:rPr>
              <a:t>an eligible participating institution of higher education</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L="342900" marR="0" lvl="0" indent="-342900">
              <a:spcBef>
                <a:spcPts val="0"/>
              </a:spcBef>
              <a:spcAft>
                <a:spcPts val="0"/>
              </a:spcAft>
              <a:buFont typeface="+mj-lt"/>
              <a:buAutoNum type="arabicPeriod"/>
            </a:pPr>
            <a:r>
              <a:rPr lang="en-US" sz="2400" dirty="0">
                <a:latin typeface="Arial" panose="020B0604020202020204" pitchFamily="34" charset="0"/>
                <a:ea typeface="Calibri" panose="020F0502020204030204" pitchFamily="34" charset="0"/>
              </a:rPr>
              <a:t>be unconditionally admitted to an </a:t>
            </a:r>
            <a:r>
              <a:rPr lang="en-US" sz="2400" dirty="0" err="1">
                <a:latin typeface="Arial" panose="020B0604020202020204" pitchFamily="34" charset="0"/>
                <a:ea typeface="Calibri" panose="020F0502020204030204" pitchFamily="34" charset="0"/>
              </a:rPr>
              <a:t>ALSBE</a:t>
            </a:r>
            <a:r>
              <a:rPr lang="en-US" sz="2400" dirty="0">
                <a:latin typeface="Arial" panose="020B0604020202020204" pitchFamily="34" charset="0"/>
                <a:ea typeface="Calibri" panose="020F0502020204030204" pitchFamily="34" charset="0"/>
              </a:rPr>
              <a:t> approved program in math or science based on that institution’s admission criteria (to include the PRAXIS Core Test or any other such test subsequently approved to take its place by the </a:t>
            </a:r>
            <a:r>
              <a:rPr lang="en-US" sz="2400" dirty="0" err="1">
                <a:latin typeface="Arial" panose="020B0604020202020204" pitchFamily="34" charset="0"/>
                <a:ea typeface="Calibri" panose="020F0502020204030204" pitchFamily="34" charset="0"/>
              </a:rPr>
              <a:t>ALSBE</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L="342900" marR="0" lvl="0" indent="-342900">
              <a:spcBef>
                <a:spcPts val="0"/>
              </a:spcBef>
              <a:spcAft>
                <a:spcPts val="0"/>
              </a:spcAft>
              <a:buFont typeface="+mj-lt"/>
              <a:buAutoNum type="arabicPeriod"/>
            </a:pPr>
            <a:r>
              <a:rPr lang="en-US" sz="2400" dirty="0">
                <a:latin typeface="Arial" panose="020B0604020202020204" pitchFamily="34" charset="0"/>
                <a:ea typeface="Calibri" panose="020F0502020204030204" pitchFamily="34" charset="0"/>
              </a:rPr>
              <a:t>be one of the following</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L="742950" marR="0" lvl="1" indent="-285750">
              <a:spcBef>
                <a:spcPts val="0"/>
              </a:spcBef>
              <a:spcAft>
                <a:spcPts val="0"/>
              </a:spcAft>
              <a:buFont typeface="+mj-lt"/>
              <a:buAutoNum type="alphaLcPeriod"/>
            </a:pPr>
            <a:r>
              <a:rPr lang="en-US" sz="2400" dirty="0">
                <a:latin typeface="Arial" panose="020B0604020202020204" pitchFamily="34" charset="0"/>
                <a:ea typeface="Calibri" panose="020F0502020204030204" pitchFamily="34" charset="0"/>
              </a:rPr>
              <a:t>undergraduate junior or senior enrolled in a secondary education program in math or science and taking 12 ≥ semester hours, with</a:t>
            </a:r>
            <a:r>
              <a:rPr lang="en-US" sz="2400" dirty="0">
                <a:solidFill>
                  <a:srgbClr val="FF0000"/>
                </a:solidFill>
                <a:latin typeface="Arial" panose="020B0604020202020204" pitchFamily="34" charset="0"/>
                <a:ea typeface="Calibri" panose="020F0502020204030204" pitchFamily="34" charset="0"/>
              </a:rPr>
              <a:t> </a:t>
            </a:r>
            <a:r>
              <a:rPr lang="en-US" sz="2400" dirty="0">
                <a:latin typeface="Arial" panose="020B0604020202020204" pitchFamily="34" charset="0"/>
                <a:ea typeface="Calibri" panose="020F0502020204030204" pitchFamily="34" charset="0"/>
              </a:rPr>
              <a:t>preference given to students classified as seniors</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L="742950" marR="0" lvl="1" indent="-285750">
              <a:spcBef>
                <a:spcPts val="0"/>
              </a:spcBef>
              <a:spcAft>
                <a:spcPts val="0"/>
              </a:spcAft>
              <a:buFont typeface="+mj-lt"/>
              <a:buAutoNum type="alphaLcPeriod"/>
            </a:pPr>
            <a:r>
              <a:rPr lang="en-US" sz="2400" dirty="0">
                <a:latin typeface="Arial" panose="020B0604020202020204" pitchFamily="34" charset="0"/>
                <a:ea typeface="Calibri" panose="020F0502020204030204" pitchFamily="34" charset="0"/>
              </a:rPr>
              <a:t>currently certified teacher enrolled in courses to earn certification in math or</a:t>
            </a:r>
            <a:r>
              <a:rPr lang="en-US" sz="2400" dirty="0">
                <a:solidFill>
                  <a:srgbClr val="FF0000"/>
                </a:solidFill>
                <a:latin typeface="Arial" panose="020B0604020202020204" pitchFamily="34" charset="0"/>
                <a:ea typeface="Calibri" panose="020F0502020204030204" pitchFamily="34" charset="0"/>
              </a:rPr>
              <a:t> </a:t>
            </a:r>
            <a:r>
              <a:rPr lang="en-US" sz="2400" dirty="0">
                <a:latin typeface="Arial" panose="020B0604020202020204" pitchFamily="34" charset="0"/>
                <a:ea typeface="Calibri" panose="020F0502020204030204" pitchFamily="34" charset="0"/>
              </a:rPr>
              <a:t>science</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L="742950" marR="0" lvl="1" indent="-285750">
              <a:spcBef>
                <a:spcPts val="0"/>
              </a:spcBef>
              <a:spcAft>
                <a:spcPts val="0"/>
              </a:spcAft>
              <a:buFont typeface="+mj-lt"/>
              <a:buAutoNum type="alphaLcPeriod"/>
            </a:pPr>
            <a:r>
              <a:rPr lang="en-US" sz="2400" dirty="0">
                <a:latin typeface="Arial" panose="020B0604020202020204" pitchFamily="34" charset="0"/>
                <a:ea typeface="Calibri" panose="020F0502020204030204" pitchFamily="34" charset="0"/>
              </a:rPr>
              <a:t>a graduate student enrolled in a secondary math or science Alternative Class A program approved by the ALSBE</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endParaRPr lang="en-US" sz="2400" dirty="0" smtClean="0">
              <a:latin typeface="Arial" panose="020B0604020202020204" pitchFamily="34" charset="0"/>
              <a:ea typeface="Calibri" panose="020F0502020204030204" pitchFamily="34" charset="0"/>
            </a:endParaRPr>
          </a:p>
          <a:p>
            <a:pPr marR="0" lvl="1">
              <a:spcBef>
                <a:spcPts val="0"/>
              </a:spcBef>
              <a:spcAft>
                <a:spcPts val="0"/>
              </a:spcAft>
            </a:pPr>
            <a:endParaRPr lang="en-US" sz="2400" dirty="0">
              <a:latin typeface="Arial" panose="020B0604020202020204" pitchFamily="34" charset="0"/>
              <a:ea typeface="Calibri" panose="020F0502020204030204" pitchFamily="34" charset="0"/>
            </a:endParaRPr>
          </a:p>
        </p:txBody>
      </p:sp>
      <p:pic>
        <p:nvPicPr>
          <p:cNvPr id="1026" name="Picture 2" descr="Image result for math and science teacher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938" y="1239140"/>
            <a:ext cx="2408680" cy="11964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61417" y="6372520"/>
            <a:ext cx="2605200" cy="369332"/>
          </a:xfrm>
          <a:prstGeom prst="rect">
            <a:avLst/>
          </a:prstGeom>
          <a:noFill/>
        </p:spPr>
        <p:txBody>
          <a:bodyPr wrap="none" rtlCol="0">
            <a:spAutoFit/>
          </a:bodyPr>
          <a:lstStyle/>
          <a:p>
            <a:r>
              <a:rPr lang="en-US" dirty="0" smtClean="0">
                <a:solidFill>
                  <a:srgbClr val="0070C0"/>
                </a:solidFill>
              </a:rPr>
              <a:t>Continues next page </a:t>
            </a:r>
            <a:endParaRPr lang="en-US" dirty="0">
              <a:solidFill>
                <a:srgbClr val="0070C0"/>
              </a:solidFill>
            </a:endParaRPr>
          </a:p>
        </p:txBody>
      </p:sp>
    </p:spTree>
    <p:extLst>
      <p:ext uri="{BB962C8B-B14F-4D97-AF65-F5344CB8AC3E}">
        <p14:creationId xmlns:p14="http://schemas.microsoft.com/office/powerpoint/2010/main" val="103493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656" y="407900"/>
            <a:ext cx="11260899" cy="4324261"/>
          </a:xfrm>
          <a:prstGeom prst="rect">
            <a:avLst/>
          </a:prstGeom>
        </p:spPr>
        <p:txBody>
          <a:bodyPr wrap="square">
            <a:spAutoFit/>
          </a:bodyPr>
          <a:lstStyle/>
          <a:p>
            <a:pPr algn="ctr"/>
            <a:r>
              <a:rPr lang="en-US" sz="2400" b="1" dirty="0" smtClean="0">
                <a:latin typeface="Century Gothic" panose="020B0502020202020204" pitchFamily="34" charset="0"/>
                <a:ea typeface="Calibri" panose="020F0502020204030204" pitchFamily="34" charset="0"/>
              </a:rPr>
              <a:t>Administrative Procedures for the Alabama Math and Science Teacher Education Program</a:t>
            </a:r>
          </a:p>
          <a:p>
            <a:endParaRPr lang="en-US" sz="1100" dirty="0">
              <a:latin typeface="Arial" panose="020B0604020202020204" pitchFamily="34" charset="0"/>
              <a:ea typeface="Calibri" panose="020F0502020204030204" pitchFamily="34" charset="0"/>
            </a:endParaRPr>
          </a:p>
          <a:p>
            <a:r>
              <a:rPr lang="en-US" sz="2400" dirty="0" smtClean="0">
                <a:latin typeface="Arial" panose="020B0604020202020204" pitchFamily="34" charset="0"/>
                <a:ea typeface="Calibri" panose="020F0502020204030204" pitchFamily="34" charset="0"/>
              </a:rPr>
              <a:t>In </a:t>
            </a:r>
            <a:r>
              <a:rPr lang="en-US" sz="2400" dirty="0">
                <a:latin typeface="Arial" panose="020B0604020202020204" pitchFamily="34" charset="0"/>
                <a:ea typeface="Calibri" panose="020F0502020204030204" pitchFamily="34" charset="0"/>
              </a:rPr>
              <a:t>order to participate in the program, recipients must</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endParaRPr lang="en-US" sz="2400" dirty="0" smtClean="0">
              <a:latin typeface="Arial" panose="020B0604020202020204" pitchFamily="34" charset="0"/>
              <a:ea typeface="Calibri" panose="020F0502020204030204" pitchFamily="34" charset="0"/>
            </a:endParaRPr>
          </a:p>
          <a:p>
            <a:endParaRPr lang="en-US" sz="2400" dirty="0">
              <a:latin typeface="Arial" panose="020B0604020202020204" pitchFamily="34" charset="0"/>
              <a:ea typeface="Calibri" panose="020F0502020204030204" pitchFamily="34" charset="0"/>
            </a:endParaRPr>
          </a:p>
          <a:p>
            <a:r>
              <a:rPr lang="en-US" sz="2400" dirty="0" smtClean="0">
                <a:latin typeface="Arial" panose="020B0604020202020204" pitchFamily="34" charset="0"/>
                <a:ea typeface="Calibri" panose="020F0502020204030204" pitchFamily="34" charset="0"/>
              </a:rPr>
              <a:t>5. maintain </a:t>
            </a:r>
            <a:r>
              <a:rPr lang="en-US" sz="2400" dirty="0">
                <a:latin typeface="Arial" panose="020B0604020202020204" pitchFamily="34" charset="0"/>
                <a:ea typeface="Calibri" panose="020F0502020204030204" pitchFamily="34" charset="0"/>
              </a:rPr>
              <a:t>the required College/School/Division/Department of Education GPA (cumulative</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R="0" lvl="0">
              <a:spcBef>
                <a:spcPts val="0"/>
              </a:spcBef>
              <a:spcAft>
                <a:spcPts val="0"/>
              </a:spcAft>
            </a:pPr>
            <a:r>
              <a:rPr lang="en-US" sz="2400" dirty="0" smtClean="0">
                <a:latin typeface="Arial" panose="020B0604020202020204" pitchFamily="34" charset="0"/>
                <a:ea typeface="Calibri" panose="020F0502020204030204" pitchFamily="34" charset="0"/>
              </a:rPr>
              <a:t>6. sign </a:t>
            </a:r>
            <a:r>
              <a:rPr lang="en-US" sz="2400" dirty="0">
                <a:latin typeface="Arial" panose="020B0604020202020204" pitchFamily="34" charset="0"/>
                <a:ea typeface="Calibri" panose="020F0502020204030204" pitchFamily="34" charset="0"/>
              </a:rPr>
              <a:t>a letter of acceptance for the award</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R="0" lvl="0">
              <a:spcBef>
                <a:spcPts val="0"/>
              </a:spcBef>
              <a:spcAft>
                <a:spcPts val="0"/>
              </a:spcAft>
            </a:pPr>
            <a:r>
              <a:rPr lang="en-US" sz="2400" dirty="0" smtClean="0">
                <a:latin typeface="Arial" panose="020B0604020202020204" pitchFamily="34" charset="0"/>
                <a:ea typeface="Calibri" panose="020F0502020204030204" pitchFamily="34" charset="0"/>
              </a:rPr>
              <a:t>7. sign </a:t>
            </a:r>
            <a:r>
              <a:rPr lang="en-US" sz="2400" dirty="0">
                <a:latin typeface="Arial" panose="020B0604020202020204" pitchFamily="34" charset="0"/>
                <a:ea typeface="Calibri" panose="020F0502020204030204" pitchFamily="34" charset="0"/>
              </a:rPr>
              <a:t>a statement that they intend to: </a:t>
            </a:r>
          </a:p>
          <a:p>
            <a:pPr marL="685800" lvl="1" indent="-228600">
              <a:buFont typeface="+mj-lt"/>
              <a:buAutoNum type="alphaLcPeriod"/>
            </a:pPr>
            <a:r>
              <a:rPr lang="en-US" sz="2400" dirty="0" smtClean="0">
                <a:latin typeface="Arial" panose="020B0604020202020204" pitchFamily="34" charset="0"/>
                <a:ea typeface="Calibri" panose="020F0502020204030204" pitchFamily="34" charset="0"/>
              </a:rPr>
              <a:t>finish </a:t>
            </a:r>
            <a:r>
              <a:rPr lang="en-US" sz="2400" dirty="0">
                <a:latin typeface="Arial" panose="020B0604020202020204" pitchFamily="34" charset="0"/>
                <a:ea typeface="Calibri" panose="020F0502020204030204" pitchFamily="34" charset="0"/>
              </a:rPr>
              <a:t>the program in which they are </a:t>
            </a:r>
            <a:r>
              <a:rPr lang="en-US" sz="2400" dirty="0" smtClean="0">
                <a:latin typeface="Arial" panose="020B0604020202020204" pitchFamily="34" charset="0"/>
                <a:ea typeface="Calibri" panose="020F0502020204030204" pitchFamily="34" charset="0"/>
              </a:rPr>
              <a:t>enrolled,</a:t>
            </a:r>
          </a:p>
          <a:p>
            <a:pPr marL="685800" lvl="1" indent="-228600">
              <a:buFont typeface="+mj-lt"/>
              <a:buAutoNum type="alphaLcPeriod"/>
            </a:pPr>
            <a:r>
              <a:rPr lang="en-US" sz="2400" dirty="0" smtClean="0">
                <a:latin typeface="Arial" panose="020B0604020202020204" pitchFamily="34" charset="0"/>
                <a:ea typeface="Calibri" panose="020F0502020204030204" pitchFamily="34" charset="0"/>
              </a:rPr>
              <a:t>meet </a:t>
            </a:r>
            <a:r>
              <a:rPr lang="en-US" sz="2400" dirty="0">
                <a:latin typeface="Arial" panose="020B0604020202020204" pitchFamily="34" charset="0"/>
                <a:ea typeface="Calibri" panose="020F0502020204030204" pitchFamily="34" charset="0"/>
              </a:rPr>
              <a:t>all testing </a:t>
            </a:r>
            <a:r>
              <a:rPr lang="en-US" sz="2400" dirty="0" smtClean="0">
                <a:latin typeface="Arial" panose="020B0604020202020204" pitchFamily="34" charset="0"/>
                <a:ea typeface="Calibri" panose="020F0502020204030204" pitchFamily="34" charset="0"/>
              </a:rPr>
              <a:t>requirements,</a:t>
            </a:r>
          </a:p>
          <a:p>
            <a:pPr marL="685800" lvl="1" indent="-228600">
              <a:buFont typeface="+mj-lt"/>
              <a:buAutoNum type="alphaLcPeriod"/>
            </a:pPr>
            <a:r>
              <a:rPr lang="en-US" sz="2400" dirty="0" smtClean="0">
                <a:latin typeface="Arial" panose="020B0604020202020204" pitchFamily="34" charset="0"/>
                <a:ea typeface="Calibri" panose="020F0502020204030204" pitchFamily="34" charset="0"/>
              </a:rPr>
              <a:t>apply </a:t>
            </a:r>
            <a:r>
              <a:rPr lang="en-US" sz="2400" dirty="0">
                <a:latin typeface="Arial" panose="020B0604020202020204" pitchFamily="34" charset="0"/>
                <a:ea typeface="Calibri" panose="020F0502020204030204" pitchFamily="34" charset="0"/>
              </a:rPr>
              <a:t>for an Alabama Educational Certificate.</a:t>
            </a:r>
            <a:endParaRPr lang="en-US" sz="2400" dirty="0">
              <a:effectLst/>
              <a:latin typeface="Arial" panose="020B0604020202020204" pitchFamily="34" charset="0"/>
              <a:ea typeface="Calibri" panose="020F0502020204030204" pitchFamily="34" charset="0"/>
            </a:endParaRPr>
          </a:p>
        </p:txBody>
      </p:sp>
      <p:pic>
        <p:nvPicPr>
          <p:cNvPr id="1026" name="Picture 2" descr="Image result for math and science teacher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0201" y="4260915"/>
            <a:ext cx="2663833" cy="1523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48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164" y="1721223"/>
            <a:ext cx="11585276" cy="4130937"/>
          </a:xfrm>
        </p:spPr>
        <p:txBody>
          <a:bodyPr>
            <a:noAutofit/>
          </a:bodyPr>
          <a:lstStyle/>
          <a:p>
            <a:pPr marL="1143000" indent="-1143000" algn="ctr">
              <a:buAutoNum type="alphaUcPeriod" startAt="7"/>
            </a:pPr>
            <a:r>
              <a:rPr lang="en-US" sz="5000" b="1" dirty="0" smtClean="0"/>
              <a:t>Final Approval of Amendments to the Administrative Procedures Regarding Reasonable Extensions-Alterations of Existing Units and Programs of Instruction</a:t>
            </a:r>
            <a:endParaRPr lang="en-US" sz="5000"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05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5" name="Title 4"/>
          <p:cNvSpPr>
            <a:spLocks noGrp="1"/>
          </p:cNvSpPr>
          <p:nvPr>
            <p:ph type="title"/>
          </p:nvPr>
        </p:nvSpPr>
        <p:spPr>
          <a:xfrm>
            <a:off x="1981200" y="414068"/>
            <a:ext cx="9067100" cy="1597973"/>
          </a:xfrm>
        </p:spPr>
        <p:txBody>
          <a:bodyPr>
            <a:noAutofit/>
          </a:bodyPr>
          <a:lstStyle/>
          <a:p>
            <a:pPr algn="ctr">
              <a:spcBef>
                <a:spcPts val="0"/>
              </a:spcBef>
              <a:tabLst>
                <a:tab pos="1943100" algn="l"/>
                <a:tab pos="2286000" algn="l"/>
                <a:tab pos="2343150" algn="l"/>
              </a:tabLst>
            </a:pPr>
            <a:r>
              <a:rPr lang="en-US" sz="3200" b="1" dirty="0" smtClean="0">
                <a:latin typeface="Century" panose="02040604050505020304" pitchFamily="18" charset="0"/>
                <a:ea typeface="Times New Roman" panose="02020603050405020304" pitchFamily="18" charset="0"/>
              </a:rPr>
              <a:t>Final Approval of Administrative Procedure Change Regarding Reasonable </a:t>
            </a:r>
            <a:r>
              <a:rPr lang="en-US" sz="3200" b="1" dirty="0">
                <a:latin typeface="Century" panose="02040604050505020304" pitchFamily="18" charset="0"/>
                <a:ea typeface="Times New Roman" panose="02020603050405020304" pitchFamily="18" charset="0"/>
              </a:rPr>
              <a:t>Extensions/Alterations of Existing Programs</a:t>
            </a:r>
            <a:r>
              <a:rPr lang="en-US" sz="3200" b="1" dirty="0">
                <a:solidFill>
                  <a:srgbClr val="FF0000"/>
                </a:solidFill>
                <a:latin typeface="Century" panose="02040604050505020304" pitchFamily="18" charset="0"/>
                <a:ea typeface="Times New Roman" panose="02020603050405020304" pitchFamily="18" charset="0"/>
              </a:rPr>
              <a:t/>
            </a:r>
            <a:br>
              <a:rPr lang="en-US" sz="3200" b="1" dirty="0">
                <a:solidFill>
                  <a:srgbClr val="FF0000"/>
                </a:solidFill>
                <a:latin typeface="Century" panose="02040604050505020304" pitchFamily="18" charset="0"/>
                <a:ea typeface="Times New Roman" panose="02020603050405020304" pitchFamily="18" charset="0"/>
              </a:rPr>
            </a:br>
            <a:endParaRPr lang="en-US" sz="3200" b="1" dirty="0">
              <a:solidFill>
                <a:srgbClr val="FF0000"/>
              </a:solidFill>
              <a:latin typeface="Century" panose="02040604050505020304" pitchFamily="18" charset="0"/>
            </a:endParaRPr>
          </a:p>
        </p:txBody>
      </p:sp>
      <p:sp>
        <p:nvSpPr>
          <p:cNvPr id="3" name="Content Placeholder 2"/>
          <p:cNvSpPr>
            <a:spLocks noGrp="1"/>
          </p:cNvSpPr>
          <p:nvPr>
            <p:ph idx="1"/>
          </p:nvPr>
        </p:nvSpPr>
        <p:spPr>
          <a:xfrm>
            <a:off x="1757548" y="1670771"/>
            <a:ext cx="10022774" cy="3978275"/>
          </a:xfrm>
        </p:spPr>
        <p:txBody>
          <a:bodyPr>
            <a:noAutofit/>
          </a:bodyPr>
          <a:lstStyle/>
          <a:p>
            <a:endParaRPr lang="en-US" sz="2400" dirty="0" smtClean="0"/>
          </a:p>
          <a:p>
            <a:r>
              <a:rPr lang="en-US" sz="2400" dirty="0" smtClean="0"/>
              <a:t>The </a:t>
            </a:r>
            <a:r>
              <a:rPr lang="en-US" sz="2400" dirty="0"/>
              <a:t>Commission defines </a:t>
            </a:r>
            <a:r>
              <a:rPr lang="en-US" sz="2400" dirty="0">
                <a:solidFill>
                  <a:srgbClr val="C00000"/>
                </a:solidFill>
              </a:rPr>
              <a:t>a reasonable extension or alteration</a:t>
            </a:r>
            <a:r>
              <a:rPr lang="en-US" sz="2400" dirty="0"/>
              <a:t>, under its rule-making authority Chapter 300-2-1-.01 Program Review, “Definitions Recognized By The Commission,” </a:t>
            </a:r>
            <a:r>
              <a:rPr lang="en-US" sz="2400" dirty="0">
                <a:solidFill>
                  <a:srgbClr val="C00000"/>
                </a:solidFill>
              </a:rPr>
              <a:t>as “a modification of an existing unit or program of instruction that does not change its essential character, integrity, or objectives.” </a:t>
            </a:r>
            <a:endParaRPr lang="en-US" sz="2400" dirty="0" smtClean="0">
              <a:solidFill>
                <a:srgbClr val="C00000"/>
              </a:solidFill>
            </a:endParaRPr>
          </a:p>
          <a:p>
            <a:pPr marL="0" indent="0">
              <a:buNone/>
            </a:pPr>
            <a:endParaRPr lang="en-US" sz="2400" dirty="0"/>
          </a:p>
          <a:p>
            <a:r>
              <a:rPr lang="en-US" sz="2400" dirty="0"/>
              <a:t>Such modifications do not create new units or programs of instruction. </a:t>
            </a:r>
            <a:endParaRPr lang="en-US" sz="2400" dirty="0" smtClean="0"/>
          </a:p>
          <a:p>
            <a:pPr marL="0" indent="0">
              <a:buNone/>
            </a:pPr>
            <a:endParaRPr lang="en-US" sz="2400" dirty="0"/>
          </a:p>
          <a:p>
            <a:r>
              <a:rPr lang="en-US" sz="2400" dirty="0"/>
              <a:t>The </a:t>
            </a:r>
            <a:r>
              <a:rPr lang="en-US" sz="2400" dirty="0">
                <a:solidFill>
                  <a:srgbClr val="C00000"/>
                </a:solidFill>
              </a:rPr>
              <a:t>current policy </a:t>
            </a:r>
            <a:r>
              <a:rPr lang="en-US" sz="2400" dirty="0"/>
              <a:t>“Guidelines for the Review of Extension and Alterations of Existing Programs” </a:t>
            </a:r>
            <a:r>
              <a:rPr lang="en-US" sz="2400" dirty="0">
                <a:solidFill>
                  <a:srgbClr val="C00000"/>
                </a:solidFill>
              </a:rPr>
              <a:t>requires that extensions/ alterations determined to be substantive be submitted to the Commission as decision items. </a:t>
            </a:r>
          </a:p>
          <a:p>
            <a:endParaRPr lang="en-US" sz="2400" dirty="0"/>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94</a:t>
            </a:fld>
            <a:endParaRPr lang="en-US">
              <a:solidFill>
                <a:prstClr val="black">
                  <a:tint val="75000"/>
                </a:prstClr>
              </a:solidFill>
              <a:latin typeface="Calibri"/>
            </a:endParaRPr>
          </a:p>
        </p:txBody>
      </p:sp>
      <p:pic>
        <p:nvPicPr>
          <p:cNvPr id="6" name="Picture 5" descr="Image result for Procedure Clip Ar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266" y="214607"/>
            <a:ext cx="1794934" cy="2443928"/>
          </a:xfrm>
          <a:prstGeom prst="rect">
            <a:avLst/>
          </a:prstGeom>
          <a:noFill/>
          <a:ln>
            <a:noFill/>
          </a:ln>
        </p:spPr>
      </p:pic>
    </p:spTree>
    <p:extLst>
      <p:ext uri="{BB962C8B-B14F-4D97-AF65-F5344CB8AC3E}">
        <p14:creationId xmlns:p14="http://schemas.microsoft.com/office/powerpoint/2010/main" val="3039657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3" name="Content Placeholder 2"/>
          <p:cNvSpPr>
            <a:spLocks noGrp="1"/>
          </p:cNvSpPr>
          <p:nvPr>
            <p:ph idx="1"/>
          </p:nvPr>
        </p:nvSpPr>
        <p:spPr>
          <a:xfrm>
            <a:off x="1023457" y="0"/>
            <a:ext cx="10174974" cy="6721476"/>
          </a:xfrm>
        </p:spPr>
        <p:txBody>
          <a:bodyPr>
            <a:noAutofit/>
          </a:bodyPr>
          <a:lstStyle/>
          <a:p>
            <a:pPr algn="just"/>
            <a:r>
              <a:rPr lang="en-US" dirty="0"/>
              <a:t>The basis for the request is that the criteria of reasonable extensions-alterations can be sufficiently applied and determined by Commission Staff. </a:t>
            </a:r>
            <a:endParaRPr lang="en-US" dirty="0" smtClean="0"/>
          </a:p>
          <a:p>
            <a:pPr marL="0" indent="0" algn="just">
              <a:buNone/>
            </a:pPr>
            <a:endParaRPr lang="en-US" dirty="0" smtClean="0"/>
          </a:p>
          <a:p>
            <a:pPr algn="just"/>
            <a:r>
              <a:rPr lang="en-US" dirty="0" smtClean="0"/>
              <a:t>In </a:t>
            </a:r>
            <a:r>
              <a:rPr lang="en-US" dirty="0"/>
              <a:t>any instance that Commission Staff are not satisfied that the definition criteria of a “reasonable extension-alteration” has been met, the institution may withdraw the item or request that the item come before the Commission as a decision item. </a:t>
            </a:r>
            <a:endParaRPr lang="en-US" dirty="0" smtClean="0"/>
          </a:p>
          <a:p>
            <a:pPr marL="0" indent="0" algn="just">
              <a:buNone/>
            </a:pPr>
            <a:endParaRPr lang="en-US" dirty="0" smtClean="0"/>
          </a:p>
          <a:p>
            <a:pPr algn="just"/>
            <a:r>
              <a:rPr lang="en-US" dirty="0" smtClean="0"/>
              <a:t>There </a:t>
            </a:r>
            <a:r>
              <a:rPr lang="en-US" dirty="0"/>
              <a:t>will be no change in the form used by the institutions for submitting the request for Staff review as a reasonable extension-alteration. </a:t>
            </a: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95</a:t>
            </a:fld>
            <a:endParaRPr lang="en-US">
              <a:solidFill>
                <a:prstClr val="black">
                  <a:tint val="75000"/>
                </a:prstClr>
              </a:solidFill>
              <a:latin typeface="Calibri"/>
            </a:endParaRPr>
          </a:p>
        </p:txBody>
      </p:sp>
    </p:spTree>
    <p:extLst>
      <p:ext uri="{BB962C8B-B14F-4D97-AF65-F5344CB8AC3E}">
        <p14:creationId xmlns:p14="http://schemas.microsoft.com/office/powerpoint/2010/main" val="312224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46649" y="1830388"/>
            <a:ext cx="11585276" cy="4525963"/>
          </a:xfrm>
        </p:spPr>
        <p:txBody>
          <a:bodyPr>
            <a:noAutofit/>
          </a:bodyPr>
          <a:lstStyle/>
          <a:p>
            <a:pPr marL="1143000" indent="-1143000">
              <a:spcBef>
                <a:spcPts val="0"/>
              </a:spcBef>
              <a:buAutoNum type="alphaUcPeriod" startAt="8"/>
            </a:pPr>
            <a:r>
              <a:rPr lang="en-US" sz="6000" b="1" dirty="0" smtClean="0"/>
              <a:t>Procedural Changes Regarding</a:t>
            </a:r>
          </a:p>
          <a:p>
            <a:pPr marL="0" indent="0" algn="ctr">
              <a:spcBef>
                <a:spcPts val="0"/>
              </a:spcBef>
              <a:buNone/>
            </a:pPr>
            <a:r>
              <a:rPr lang="en-US" sz="6000" b="1" dirty="0" smtClean="0"/>
              <a:t> Post-Implementation Conditions Review</a:t>
            </a:r>
            <a:endParaRPr lang="en-US" sz="6000"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8425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342" y="274638"/>
            <a:ext cx="9839058" cy="1143000"/>
          </a:xfrm>
        </p:spPr>
        <p:txBody>
          <a:bodyPr>
            <a:normAutofit/>
          </a:bodyPr>
          <a:lstStyle/>
          <a:p>
            <a:r>
              <a:rPr lang="en-US" sz="3200" b="1" dirty="0">
                <a:solidFill>
                  <a:srgbClr val="0070C0"/>
                </a:solidFill>
                <a:latin typeface="Calibri Light" panose="020F0302020204030204" pitchFamily="34" charset="0"/>
                <a:cs typeface="Calibri Light" panose="020F0302020204030204" pitchFamily="34" charset="0"/>
              </a:rPr>
              <a:t>POST-IMPLEMENTATION CONDITIONS </a:t>
            </a:r>
            <a:r>
              <a:rPr lang="en-US" sz="3200" b="1" dirty="0" smtClean="0">
                <a:solidFill>
                  <a:srgbClr val="0070C0"/>
                </a:solidFill>
                <a:latin typeface="Calibri Light" panose="020F0302020204030204" pitchFamily="34" charset="0"/>
                <a:cs typeface="Calibri Light" panose="020F0302020204030204" pitchFamily="34" charset="0"/>
              </a:rPr>
              <a:t>REVIEW </a:t>
            </a:r>
            <a:br>
              <a:rPr lang="en-US" sz="3200" b="1" dirty="0" smtClean="0">
                <a:solidFill>
                  <a:srgbClr val="0070C0"/>
                </a:solidFill>
                <a:latin typeface="Calibri Light" panose="020F0302020204030204" pitchFamily="34" charset="0"/>
                <a:cs typeface="Calibri Light" panose="020F0302020204030204" pitchFamily="34" charset="0"/>
              </a:rPr>
            </a:br>
            <a:r>
              <a:rPr lang="en-US" sz="3200" b="1" dirty="0" smtClean="0">
                <a:solidFill>
                  <a:srgbClr val="0070C0"/>
                </a:solidFill>
                <a:latin typeface="Calibri Light" panose="020F0302020204030204" pitchFamily="34" charset="0"/>
                <a:cs typeface="Calibri Light" panose="020F0302020204030204" pitchFamily="34" charset="0"/>
              </a:rPr>
              <a:t>STATUTORY AUTHORIZATION</a:t>
            </a:r>
            <a:endParaRPr lang="en-US" sz="3200"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prstClr val="black">
                    <a:tint val="75000"/>
                  </a:prstClr>
                </a:solidFill>
              </a:rPr>
              <a:pPr/>
              <a:t>97</a:t>
            </a:fld>
            <a:endParaRPr lang="en-US">
              <a:solidFill>
                <a:prstClr val="black">
                  <a:tint val="75000"/>
                </a:prstClr>
              </a:solidFill>
            </a:endParaRPr>
          </a:p>
        </p:txBody>
      </p:sp>
      <p:sp>
        <p:nvSpPr>
          <p:cNvPr id="5" name="Rectangle 4"/>
          <p:cNvSpPr/>
          <p:nvPr/>
        </p:nvSpPr>
        <p:spPr>
          <a:xfrm>
            <a:off x="940037" y="2170631"/>
            <a:ext cx="10642363" cy="3785652"/>
          </a:xfrm>
          <a:prstGeom prst="rect">
            <a:avLst/>
          </a:prstGeom>
        </p:spPr>
        <p:txBody>
          <a:bodyPr wrap="square">
            <a:spAutoFit/>
          </a:bodyPr>
          <a:lstStyle/>
          <a:p>
            <a:r>
              <a:rPr lang="en-US" sz="2400" dirty="0"/>
              <a:t>The Code of Alabama 1975 in Section 16-5-8 (a)(1) authorizes the Commission on Higher Education to review periodically all new and existing programs and units of instruction, research, and public service funded by state appropriations at the state universities and colleges and to share with the appropriate governing board, through the president of the institution, and state Legislature, its recommendations. </a:t>
            </a:r>
          </a:p>
          <a:p>
            <a:endParaRPr lang="en-US" sz="2400" dirty="0"/>
          </a:p>
          <a:p>
            <a:r>
              <a:rPr lang="en-US" sz="2400" dirty="0"/>
              <a:t>Additionally, </a:t>
            </a:r>
            <a:r>
              <a:rPr lang="en-US" sz="2400" dirty="0" smtClean="0"/>
              <a:t>the </a:t>
            </a:r>
            <a:r>
              <a:rPr lang="en-US" sz="2400" dirty="0"/>
              <a:t>Code of Alabama </a:t>
            </a:r>
            <a:r>
              <a:rPr lang="en-US" sz="2400" dirty="0" smtClean="0"/>
              <a:t>1975, Section </a:t>
            </a:r>
            <a:r>
              <a:rPr lang="en-US" sz="2400" dirty="0"/>
              <a:t>16-5-8 (2) </a:t>
            </a:r>
            <a:r>
              <a:rPr lang="en-US" sz="2400" dirty="0" smtClean="0"/>
              <a:t>states, </a:t>
            </a:r>
            <a:r>
              <a:rPr lang="en-US" sz="2400" dirty="0"/>
              <a:t>“as a part of its program review process, the commission shall enforce, monitor, and report on minimum degree productivity standards for all existing programs of instruction at public two-year and four-year institutions of higher education.”</a:t>
            </a:r>
          </a:p>
        </p:txBody>
      </p:sp>
      <p:pic>
        <p:nvPicPr>
          <p:cNvPr id="6" name="Picture 5"/>
          <p:cNvPicPr>
            <a:picLocks noChangeAspect="1"/>
          </p:cNvPicPr>
          <p:nvPr/>
        </p:nvPicPr>
        <p:blipFill>
          <a:blip r:embed="rId2"/>
          <a:stretch>
            <a:fillRect/>
          </a:stretch>
        </p:blipFill>
        <p:spPr>
          <a:xfrm>
            <a:off x="420785" y="248435"/>
            <a:ext cx="1780547" cy="1490054"/>
          </a:xfrm>
          <a:prstGeom prst="rect">
            <a:avLst/>
          </a:prstGeom>
        </p:spPr>
      </p:pic>
    </p:spTree>
    <p:extLst>
      <p:ext uri="{BB962C8B-B14F-4D97-AF65-F5344CB8AC3E}">
        <p14:creationId xmlns:p14="http://schemas.microsoft.com/office/powerpoint/2010/main" val="2101011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1770" y="228601"/>
            <a:ext cx="7917027" cy="1182101"/>
          </a:xfrm>
        </p:spPr>
        <p:txBody>
          <a:bodyPr>
            <a:noAutofit/>
          </a:bodyPr>
          <a:lstStyle/>
          <a:p>
            <a:pPr algn="ctr"/>
            <a:r>
              <a:rPr lang="en-US" sz="3000" b="1" dirty="0" smtClean="0">
                <a:solidFill>
                  <a:srgbClr val="0070C0"/>
                </a:solidFill>
                <a:latin typeface="Calibri Light" panose="020F0302020204030204" pitchFamily="34" charset="0"/>
                <a:cs typeface="Calibri Light" panose="020F0302020204030204" pitchFamily="34" charset="0"/>
              </a:rPr>
              <a:t>PROCEDUREAL CHANGES REGARING </a:t>
            </a:r>
            <a:br>
              <a:rPr lang="en-US" sz="3000" b="1" dirty="0" smtClean="0">
                <a:solidFill>
                  <a:srgbClr val="0070C0"/>
                </a:solidFill>
                <a:latin typeface="Calibri Light" panose="020F0302020204030204" pitchFamily="34" charset="0"/>
                <a:cs typeface="Calibri Light" panose="020F0302020204030204" pitchFamily="34" charset="0"/>
              </a:rPr>
            </a:br>
            <a:r>
              <a:rPr lang="en-US" sz="3000" b="1" dirty="0" smtClean="0">
                <a:solidFill>
                  <a:srgbClr val="0070C0"/>
                </a:solidFill>
                <a:latin typeface="Calibri Light" panose="020F0302020204030204" pitchFamily="34" charset="0"/>
                <a:cs typeface="Calibri Light" panose="020F0302020204030204" pitchFamily="34" charset="0"/>
              </a:rPr>
              <a:t>POST-IMPLEMENTATION </a:t>
            </a:r>
            <a:r>
              <a:rPr lang="en-US" sz="3000" b="1" dirty="0">
                <a:solidFill>
                  <a:srgbClr val="0070C0"/>
                </a:solidFill>
                <a:latin typeface="Calibri Light" panose="020F0302020204030204" pitchFamily="34" charset="0"/>
                <a:cs typeface="Calibri Light" panose="020F0302020204030204" pitchFamily="34" charset="0"/>
              </a:rPr>
              <a:t>CONDITIONS REVIEW </a:t>
            </a:r>
            <a:r>
              <a:rPr lang="en-US" sz="3000" b="1" dirty="0" smtClean="0">
                <a:solidFill>
                  <a:srgbClr val="0070C0"/>
                </a:solidFill>
                <a:latin typeface="Calibri Light" panose="020F0302020204030204" pitchFamily="34" charset="0"/>
                <a:cs typeface="Calibri Light" panose="020F0302020204030204" pitchFamily="34" charset="0"/>
              </a:rPr>
              <a:t>APPROVAL PROCESS</a:t>
            </a:r>
            <a:endParaRPr lang="en-US" sz="3000" b="1" dirty="0">
              <a:solidFill>
                <a:srgbClr val="0070C0"/>
              </a:solidFill>
              <a:latin typeface="Calibri Light" panose="020F0302020204030204" pitchFamily="34" charset="0"/>
              <a:cs typeface="Calibri Light" panose="020F0302020204030204" pitchFamily="34" charset="0"/>
            </a:endParaRPr>
          </a:p>
        </p:txBody>
      </p:sp>
      <p:sp>
        <p:nvSpPr>
          <p:cNvPr id="5" name="Content Placeholder 4"/>
          <p:cNvSpPr>
            <a:spLocks noGrp="1"/>
          </p:cNvSpPr>
          <p:nvPr>
            <p:ph idx="1"/>
          </p:nvPr>
        </p:nvSpPr>
        <p:spPr>
          <a:xfrm>
            <a:off x="385011" y="1018382"/>
            <a:ext cx="11627318" cy="5310774"/>
          </a:xfrm>
        </p:spPr>
        <p:txBody>
          <a:bodyPr>
            <a:noAutofit/>
          </a:bodyPr>
          <a:lstStyle/>
          <a:p>
            <a:endParaRPr lang="en-US" sz="2400" dirty="0" smtClean="0"/>
          </a:p>
          <a:p>
            <a:endParaRPr lang="en-US" sz="2400" dirty="0"/>
          </a:p>
          <a:p>
            <a:r>
              <a:rPr lang="en-US" sz="2400" dirty="0"/>
              <a:t>The preliminary approval of the </a:t>
            </a:r>
            <a:r>
              <a:rPr lang="en-US" sz="2400" dirty="0" smtClean="0"/>
              <a:t>procedural changes </a:t>
            </a:r>
            <a:r>
              <a:rPr lang="en-US" sz="2400" dirty="0"/>
              <a:t>regarding Post-Implementation Conditions Review will be filed with the Legislative </a:t>
            </a:r>
            <a:r>
              <a:rPr lang="en-US" sz="2400" dirty="0" smtClean="0"/>
              <a:t>Services Agency after today’s meeting and </a:t>
            </a:r>
            <a:r>
              <a:rPr lang="en-US" sz="2400" dirty="0"/>
              <a:t>subsequently published in </a:t>
            </a:r>
            <a:r>
              <a:rPr lang="en-US" sz="2400" dirty="0" smtClean="0"/>
              <a:t>the December </a:t>
            </a:r>
            <a:r>
              <a:rPr lang="en-US" sz="2400" dirty="0"/>
              <a:t>31, 2017 </a:t>
            </a:r>
            <a:r>
              <a:rPr lang="en-US" sz="2400" dirty="0" smtClean="0"/>
              <a:t>issue of </a:t>
            </a:r>
            <a:r>
              <a:rPr lang="en-US" sz="2400" i="1" dirty="0" smtClean="0"/>
              <a:t>Alabama </a:t>
            </a:r>
            <a:r>
              <a:rPr lang="en-US" sz="2400" i="1" dirty="0"/>
              <a:t>Administrative </a:t>
            </a:r>
            <a:r>
              <a:rPr lang="en-US" sz="2400" i="1" dirty="0" smtClean="0"/>
              <a:t>Monthly</a:t>
            </a:r>
            <a:r>
              <a:rPr lang="en-US" sz="2400" dirty="0" smtClean="0"/>
              <a:t>.</a:t>
            </a:r>
          </a:p>
          <a:p>
            <a:pPr marL="0" indent="0">
              <a:buNone/>
            </a:pPr>
            <a:endParaRPr lang="en-US" sz="2400" dirty="0"/>
          </a:p>
          <a:p>
            <a:r>
              <a:rPr lang="en-US" sz="2400" dirty="0" smtClean="0"/>
              <a:t>Interested </a:t>
            </a:r>
            <a:r>
              <a:rPr lang="en-US" sz="2400" dirty="0"/>
              <a:t>parties will have </a:t>
            </a:r>
            <a:r>
              <a:rPr lang="en-US" sz="2400" dirty="0" smtClean="0"/>
              <a:t>35 </a:t>
            </a:r>
            <a:r>
              <a:rPr lang="en-US" sz="2400" dirty="0"/>
              <a:t>days to comment. Should there be </a:t>
            </a:r>
            <a:r>
              <a:rPr lang="en-US" sz="2400" dirty="0" smtClean="0"/>
              <a:t>no </a:t>
            </a:r>
            <a:r>
              <a:rPr lang="en-US" sz="2400" dirty="0"/>
              <a:t>substantive changes made due to comments and the Commission grants final approval to these proposed changes on March 9, 2018, the proposed changes will go into effect 45 days after the changes are certified by the Executive Director and subsequently filed with the Legislative </a:t>
            </a:r>
            <a:r>
              <a:rPr lang="en-US" sz="2400" dirty="0" smtClean="0"/>
              <a:t>Services Agency.  </a:t>
            </a:r>
          </a:p>
          <a:p>
            <a:endParaRPr lang="en-US" sz="2400" dirty="0"/>
          </a:p>
          <a:p>
            <a:endParaRPr lang="en-US" sz="2400" dirty="0"/>
          </a:p>
        </p:txBody>
      </p:sp>
      <p:pic>
        <p:nvPicPr>
          <p:cNvPr id="2" name="Picture 1"/>
          <p:cNvPicPr>
            <a:picLocks noChangeAspect="1"/>
          </p:cNvPicPr>
          <p:nvPr/>
        </p:nvPicPr>
        <p:blipFill>
          <a:blip r:embed="rId2"/>
          <a:stretch>
            <a:fillRect/>
          </a:stretch>
        </p:blipFill>
        <p:spPr>
          <a:xfrm>
            <a:off x="787366" y="228601"/>
            <a:ext cx="1123958" cy="1086644"/>
          </a:xfrm>
          <a:prstGeom prst="rect">
            <a:avLst/>
          </a:prstGeom>
        </p:spPr>
      </p:pic>
      <p:sp>
        <p:nvSpPr>
          <p:cNvPr id="7" name="Slide Number Placeholder 6"/>
          <p:cNvSpPr>
            <a:spLocks noGrp="1"/>
          </p:cNvSpPr>
          <p:nvPr>
            <p:ph type="sldNum" sz="quarter" idx="12"/>
          </p:nvPr>
        </p:nvSpPr>
        <p:spPr/>
        <p:txBody>
          <a:bodyPr/>
          <a:lstStyle/>
          <a:p>
            <a:fld id="{A4DDE069-C7B8-448D-8F05-855BFD20A51C}" type="slidenum">
              <a:rPr lang="en-US">
                <a:solidFill>
                  <a:prstClr val="black">
                    <a:tint val="75000"/>
                  </a:prstClr>
                </a:solidFill>
                <a:latin typeface="Calibri"/>
              </a:rPr>
              <a:pPr/>
              <a:t>98</a:t>
            </a:fld>
            <a:endParaRPr lang="en-US">
              <a:solidFill>
                <a:prstClr val="black">
                  <a:tint val="75000"/>
                </a:prstClr>
              </a:solidFill>
              <a:latin typeface="Calibri"/>
            </a:endParaRPr>
          </a:p>
        </p:txBody>
      </p:sp>
    </p:spTree>
    <p:extLst>
      <p:ext uri="{BB962C8B-B14F-4D97-AF65-F5344CB8AC3E}">
        <p14:creationId xmlns:p14="http://schemas.microsoft.com/office/powerpoint/2010/main" val="2386230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14629" y="114299"/>
            <a:ext cx="7917027" cy="1182101"/>
          </a:xfrm>
        </p:spPr>
        <p:txBody>
          <a:bodyPr>
            <a:noAutofit/>
          </a:bodyPr>
          <a:lstStyle/>
          <a:p>
            <a:pPr algn="ctr"/>
            <a:r>
              <a:rPr lang="en-US" sz="3000" b="1" dirty="0">
                <a:solidFill>
                  <a:srgbClr val="0070C0"/>
                </a:solidFill>
                <a:latin typeface="Calibri Light" panose="020F0302020204030204" pitchFamily="34" charset="0"/>
                <a:cs typeface="Calibri Light" panose="020F0302020204030204" pitchFamily="34" charset="0"/>
              </a:rPr>
              <a:t>POST-IMPLEMENTATION CONDITIONS </a:t>
            </a:r>
            <a:r>
              <a:rPr lang="en-US" sz="3000" b="1" dirty="0" smtClean="0">
                <a:solidFill>
                  <a:srgbClr val="0070C0"/>
                </a:solidFill>
                <a:latin typeface="Calibri Light" panose="020F0302020204030204" pitchFamily="34" charset="0"/>
                <a:cs typeface="Calibri Light" panose="020F0302020204030204" pitchFamily="34" charset="0"/>
              </a:rPr>
              <a:t>REVIEW PROPOSED CHANGES </a:t>
            </a:r>
            <a:endParaRPr lang="en-US" sz="3000" b="1" dirty="0">
              <a:solidFill>
                <a:srgbClr val="0070C0"/>
              </a:solidFill>
              <a:latin typeface="Calibri Light" panose="020F0302020204030204" pitchFamily="34" charset="0"/>
              <a:cs typeface="Calibri Light" panose="020F0302020204030204" pitchFamily="34" charset="0"/>
            </a:endParaRPr>
          </a:p>
        </p:txBody>
      </p:sp>
      <p:graphicFrame>
        <p:nvGraphicFramePr>
          <p:cNvPr id="3" name="Content Placeholder 2"/>
          <p:cNvGraphicFramePr>
            <a:graphicFrameLocks noGrp="1"/>
          </p:cNvGraphicFramePr>
          <p:nvPr>
            <p:ph idx="1"/>
            <p:extLst/>
          </p:nvPr>
        </p:nvGraphicFramePr>
        <p:xfrm>
          <a:off x="470020" y="1435692"/>
          <a:ext cx="11400088" cy="5145731"/>
        </p:xfrm>
        <a:graphic>
          <a:graphicData uri="http://schemas.openxmlformats.org/drawingml/2006/table">
            <a:tbl>
              <a:tblPr firstRow="1" firstCol="1" bandRow="1"/>
              <a:tblGrid>
                <a:gridCol w="3358650">
                  <a:extLst>
                    <a:ext uri="{9D8B030D-6E8A-4147-A177-3AD203B41FA5}">
                      <a16:colId xmlns:a16="http://schemas.microsoft.com/office/drawing/2014/main" val="4265384971"/>
                    </a:ext>
                  </a:extLst>
                </a:gridCol>
                <a:gridCol w="2493052">
                  <a:extLst>
                    <a:ext uri="{9D8B030D-6E8A-4147-A177-3AD203B41FA5}">
                      <a16:colId xmlns:a16="http://schemas.microsoft.com/office/drawing/2014/main" val="3312900232"/>
                    </a:ext>
                  </a:extLst>
                </a:gridCol>
                <a:gridCol w="5548386">
                  <a:extLst>
                    <a:ext uri="{9D8B030D-6E8A-4147-A177-3AD203B41FA5}">
                      <a16:colId xmlns:a16="http://schemas.microsoft.com/office/drawing/2014/main" val="3554532118"/>
                    </a:ext>
                  </a:extLst>
                </a:gridCol>
              </a:tblGrid>
              <a:tr h="341729">
                <a:tc>
                  <a:txBody>
                    <a:bodyPr/>
                    <a:lstStyle/>
                    <a:p>
                      <a:pPr marL="0" marR="0" algn="ctr">
                        <a:lnSpc>
                          <a:spcPct val="107000"/>
                        </a:lnSpc>
                        <a:spcBef>
                          <a:spcPts val="0"/>
                        </a:spcBef>
                        <a:spcAft>
                          <a:spcPts val="0"/>
                        </a:spcAft>
                      </a:pPr>
                      <a:r>
                        <a:rPr lang="en-US" sz="2000" b="1" dirty="0" smtClean="0">
                          <a:effectLst/>
                          <a:latin typeface="Calibri" panose="020F0502020204030204" pitchFamily="34" charset="0"/>
                          <a:ea typeface="Calibri" panose="020F0502020204030204" pitchFamily="34" charset="0"/>
                          <a:cs typeface="Calibri" panose="020F0502020204030204" pitchFamily="34" charset="0"/>
                        </a:rPr>
                        <a:t>Element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5142" marR="45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Calibri" panose="020F0502020204030204" pitchFamily="34" charset="0"/>
                        </a:rPr>
                        <a:t>Current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5142" marR="45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Proposed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5142" marR="45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91391"/>
                  </a:ext>
                </a:extLst>
              </a:tr>
              <a:tr h="1414540">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Post-Implementation Review </a:t>
                      </a:r>
                      <a:r>
                        <a:rPr lang="en-US" sz="2000" dirty="0" smtClean="0">
                          <a:effectLst/>
                          <a:latin typeface="Calibri" panose="020F0502020204030204" pitchFamily="34" charset="0"/>
                          <a:ea typeface="Calibri" panose="020F0502020204030204" pitchFamily="34" charset="0"/>
                          <a:cs typeface="Calibri" panose="020F0502020204030204" pitchFamily="34" charset="0"/>
                        </a:rPr>
                        <a:t>Monitoring Period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5142" marR="45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 5 years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5142" marR="45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7 years for all degree levels.  This includes a 1-year start-up period where data is not reported.  An additional </a:t>
                      </a:r>
                      <a:r>
                        <a:rPr lang="en-US" sz="2000" dirty="0" smtClean="0">
                          <a:effectLst/>
                          <a:latin typeface="Calibri" panose="020F0502020204030204" pitchFamily="34" charset="0"/>
                          <a:ea typeface="Calibri" panose="020F0502020204030204" pitchFamily="34" charset="0"/>
                          <a:cs typeface="Calibri" panose="020F0502020204030204" pitchFamily="34" charset="0"/>
                        </a:rPr>
                        <a:t>monitoring </a:t>
                      </a:r>
                      <a:r>
                        <a:rPr lang="en-US" sz="2000" dirty="0">
                          <a:effectLst/>
                          <a:latin typeface="Calibri" panose="020F0502020204030204" pitchFamily="34" charset="0"/>
                          <a:ea typeface="Calibri" panose="020F0502020204030204" pitchFamily="34" charset="0"/>
                          <a:cs typeface="Calibri" panose="020F0502020204030204" pitchFamily="34" charset="0"/>
                        </a:rPr>
                        <a:t>year may be requested for doctoral programs.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5142" marR="45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336277"/>
                  </a:ext>
                </a:extLst>
              </a:tr>
              <a:tr h="3389462">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Calibri" panose="020F0502020204030204" pitchFamily="34" charset="0"/>
                        </a:rPr>
                        <a:t>Number of Graduates / Completers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5142" marR="45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Program specific based on </a:t>
                      </a:r>
                      <a:r>
                        <a:rPr lang="en-US" sz="2000" dirty="0" smtClean="0">
                          <a:effectLst/>
                          <a:latin typeface="Calibri" panose="020F0502020204030204" pitchFamily="34" charset="0"/>
                          <a:ea typeface="Calibri" panose="020F0502020204030204" pitchFamily="34" charset="0"/>
                          <a:cs typeface="Calibri" panose="020F0502020204030204" pitchFamily="34" charset="0"/>
                        </a:rPr>
                        <a:t>figures provided</a:t>
                      </a: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 in </a:t>
                      </a:r>
                      <a:r>
                        <a:rPr lang="en-US" sz="2000" dirty="0" smtClean="0">
                          <a:effectLst/>
                          <a:latin typeface="Calibri" panose="020F0502020204030204" pitchFamily="34" charset="0"/>
                          <a:ea typeface="Calibri" panose="020F0502020204030204" pitchFamily="34" charset="0"/>
                          <a:cs typeface="Calibri" panose="020F0502020204030204" pitchFamily="34" charset="0"/>
                        </a:rPr>
                        <a:t>the </a:t>
                      </a:r>
                      <a:r>
                        <a:rPr lang="en-US" sz="2000" dirty="0">
                          <a:effectLst/>
                          <a:latin typeface="Calibri" panose="020F0502020204030204" pitchFamily="34" charset="0"/>
                          <a:ea typeface="Calibri" panose="020F0502020204030204" pitchFamily="34" charset="0"/>
                          <a:cs typeface="Calibri" panose="020F0502020204030204" pitchFamily="34" charset="0"/>
                        </a:rPr>
                        <a:t>program proposal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5142" marR="45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If the institution has not met the projection that was </a:t>
                      </a:r>
                      <a:r>
                        <a:rPr lang="en-US" sz="2000" dirty="0" smtClean="0">
                          <a:effectLst/>
                          <a:latin typeface="Calibri" panose="020F0502020204030204" pitchFamily="34" charset="0"/>
                          <a:ea typeface="Calibri" panose="020F0502020204030204" pitchFamily="34" charset="0"/>
                          <a:cs typeface="Calibri" panose="020F0502020204030204" pitchFamily="34" charset="0"/>
                        </a:rPr>
                        <a:t>provided</a:t>
                      </a: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 </a:t>
                      </a:r>
                      <a:r>
                        <a:rPr lang="en-US" sz="2000" dirty="0" smtClean="0">
                          <a:effectLst/>
                          <a:latin typeface="Calibri" panose="020F0502020204030204" pitchFamily="34" charset="0"/>
                          <a:ea typeface="Calibri" panose="020F0502020204030204" pitchFamily="34" charset="0"/>
                          <a:cs typeface="Calibri" panose="020F0502020204030204" pitchFamily="34" charset="0"/>
                        </a:rPr>
                        <a:t>at </a:t>
                      </a:r>
                      <a:r>
                        <a:rPr lang="en-US" sz="2000" dirty="0">
                          <a:effectLst/>
                          <a:latin typeface="Calibri" panose="020F0502020204030204" pitchFamily="34" charset="0"/>
                          <a:ea typeface="Calibri" panose="020F0502020204030204" pitchFamily="34" charset="0"/>
                          <a:cs typeface="Calibri" panose="020F0502020204030204" pitchFamily="34" charset="0"/>
                        </a:rPr>
                        <a:t>the time the program was approved by the Commission, the following standards established in the Code of Alabama, 1975 for use in Program Viability Studies will be applied: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Associates and Baccalaureates = </a:t>
                      </a:r>
                      <a:r>
                        <a:rPr lang="en-US" sz="2000" dirty="0" smtClean="0">
                          <a:effectLst/>
                          <a:latin typeface="Calibri" panose="020F0502020204030204" pitchFamily="34" charset="0"/>
                          <a:ea typeface="Calibri" panose="020F0502020204030204" pitchFamily="34" charset="0"/>
                          <a:cs typeface="Calibri" panose="020F0502020204030204" pitchFamily="34" charset="0"/>
                        </a:rPr>
                        <a:t>7.5,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Masters’ = </a:t>
                      </a:r>
                      <a:r>
                        <a:rPr lang="en-US" sz="2000" dirty="0" smtClean="0">
                          <a:effectLst/>
                          <a:latin typeface="Calibri" panose="020F0502020204030204" pitchFamily="34" charset="0"/>
                          <a:ea typeface="Calibri" panose="020F0502020204030204" pitchFamily="34" charset="0"/>
                          <a:cs typeface="Calibri" panose="020F0502020204030204" pitchFamily="34" charset="0"/>
                        </a:rPr>
                        <a:t>3.75,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Education Specialists = </a:t>
                      </a:r>
                      <a:r>
                        <a:rPr lang="en-US" sz="2000" dirty="0" smtClean="0">
                          <a:effectLst/>
                          <a:latin typeface="Calibri" panose="020F0502020204030204" pitchFamily="34" charset="0"/>
                          <a:ea typeface="Calibri" panose="020F0502020204030204" pitchFamily="34" charset="0"/>
                          <a:cs typeface="Calibri" panose="020F0502020204030204" pitchFamily="34" charset="0"/>
                        </a:rPr>
                        <a:t>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Doctorates = 2.25</a:t>
                      </a:r>
                      <a:r>
                        <a:rPr lang="en-US" sz="2000" dirty="0" smtClean="0">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5142" marR="45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6707679"/>
                  </a:ext>
                </a:extLst>
              </a:tr>
            </a:tbl>
          </a:graphicData>
        </a:graphic>
      </p:graphicFrame>
      <p:pic>
        <p:nvPicPr>
          <p:cNvPr id="2" name="Picture 1"/>
          <p:cNvPicPr>
            <a:picLocks noChangeAspect="1"/>
          </p:cNvPicPr>
          <p:nvPr/>
        </p:nvPicPr>
        <p:blipFill>
          <a:blip r:embed="rId3"/>
          <a:stretch>
            <a:fillRect/>
          </a:stretch>
        </p:blipFill>
        <p:spPr>
          <a:xfrm>
            <a:off x="1590671" y="114300"/>
            <a:ext cx="1123958" cy="1086644"/>
          </a:xfrm>
          <a:prstGeom prst="rect">
            <a:avLst/>
          </a:prstGeom>
        </p:spPr>
      </p:pic>
      <p:sp>
        <p:nvSpPr>
          <p:cNvPr id="7" name="Slide Number Placeholder 6"/>
          <p:cNvSpPr>
            <a:spLocks noGrp="1"/>
          </p:cNvSpPr>
          <p:nvPr>
            <p:ph type="sldNum" sz="quarter" idx="12"/>
          </p:nvPr>
        </p:nvSpPr>
        <p:spPr/>
        <p:txBody>
          <a:bodyPr/>
          <a:lstStyle/>
          <a:p>
            <a:fld id="{A4DDE069-C7B8-448D-8F05-855BFD20A51C}" type="slidenum">
              <a:rPr lang="en-US">
                <a:solidFill>
                  <a:prstClr val="black">
                    <a:tint val="75000"/>
                  </a:prstClr>
                </a:solidFill>
                <a:latin typeface="Calibri"/>
              </a:rPr>
              <a:pPr/>
              <a:t>99</a:t>
            </a:fld>
            <a:endParaRPr lang="en-US">
              <a:solidFill>
                <a:prstClr val="black">
                  <a:tint val="75000"/>
                </a:prstClr>
              </a:solidFill>
              <a:latin typeface="Calibri"/>
            </a:endParaRPr>
          </a:p>
        </p:txBody>
      </p:sp>
    </p:spTree>
    <p:extLst>
      <p:ext uri="{BB962C8B-B14F-4D97-AF65-F5344CB8AC3E}">
        <p14:creationId xmlns:p14="http://schemas.microsoft.com/office/powerpoint/2010/main" val="1965757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udent presentation">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4246</TotalTime>
  <Words>6256</Words>
  <Application>Microsoft Office PowerPoint</Application>
  <PresentationFormat>Widescreen</PresentationFormat>
  <Paragraphs>800</Paragraphs>
  <Slides>132</Slides>
  <Notes>12</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132</vt:i4>
      </vt:variant>
    </vt:vector>
  </HeadingPairs>
  <TitlesOfParts>
    <vt:vector size="151" baseType="lpstr">
      <vt:lpstr>Arial</vt:lpstr>
      <vt:lpstr>BaskOldFace</vt:lpstr>
      <vt:lpstr>Book Antiqua</vt:lpstr>
      <vt:lpstr>Calibri</vt:lpstr>
      <vt:lpstr>Calibri Light</vt:lpstr>
      <vt:lpstr>Century</vt:lpstr>
      <vt:lpstr>Century Gothic</vt:lpstr>
      <vt:lpstr>CNN</vt:lpstr>
      <vt:lpstr>Symbol</vt:lpstr>
      <vt:lpstr>Times New Roman</vt:lpstr>
      <vt:lpstr>Tw Cen MT</vt:lpstr>
      <vt:lpstr>Wingdings</vt:lpstr>
      <vt:lpstr>Wingdings 2</vt:lpstr>
      <vt:lpstr>Student presentation</vt:lpstr>
      <vt:lpstr>Office Theme</vt:lpstr>
      <vt:lpstr>2_Office Theme</vt:lpstr>
      <vt:lpstr>3_Office Theme</vt:lpstr>
      <vt:lpstr>4_Office Theme</vt:lpstr>
      <vt:lpstr>Worksheet</vt:lpstr>
      <vt:lpstr>Alabama Commission on Higher Education  </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Factors Contributing to the High Cost of College</vt:lpstr>
      <vt:lpstr>PowerPoint Presentation</vt:lpstr>
      <vt:lpstr>PowerPoint Presentation</vt:lpstr>
      <vt:lpstr>PowerPoint Presentation</vt:lpstr>
      <vt:lpstr>There is some urgency for credential production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than 20 years, futurists have made a call for action regarding the need for more and more education as a way to mitigate the loss of jobs from improvements in automation and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Priorities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Human Capital </vt:lpstr>
      <vt:lpstr>Fidelity of Implementation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Consolidated Budget Recommendation for  FY 2018-2019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Approval of Administrative Procedure Change Regarding Reasonable Extensions/Alterations of Existing Programs </vt:lpstr>
      <vt:lpstr>PowerPoint Presentation</vt:lpstr>
      <vt:lpstr>PowerPoint Presentation</vt:lpstr>
      <vt:lpstr>POST-IMPLEMENTATION CONDITIONS REVIEW  STATUTORY AUTHORIZATION</vt:lpstr>
      <vt:lpstr>PROCEDUREAL CHANGES REGARING  POST-IMPLEMENTATION CONDITIONS REVIEW APPROVAL PROCESS</vt:lpstr>
      <vt:lpstr>POST-IMPLEMENTATION CONDITIONS REVIEW PROPOSED CHANGES </vt:lpstr>
      <vt:lpstr>POST-IMPLEMENTATION CONDITIONS REVIEW PROPOSED CHANGES - CONTINUED</vt:lpstr>
      <vt:lpstr>POST-IMPLEMENTATION CONDITIONS REVIEW PROPOSED CHANGES - CONTINUED</vt:lpstr>
      <vt:lpstr>POST-IMPLEMENTATION CONDITIONS REVIEW – OTHER PROPOSED CHANGES </vt:lpstr>
      <vt:lpstr> POST-IMPLEMENTATION CONDITIONS REVIEW  TRANSITION PROCESS</vt:lpstr>
      <vt:lpstr>PowerPoint Presentation</vt:lpstr>
      <vt:lpstr>FOUR-YEAR INSTITUTIONS</vt:lpstr>
      <vt:lpstr>PowerPoint Presentation</vt:lpstr>
      <vt:lpstr>PowerPoint Presentation</vt:lpstr>
      <vt:lpstr>Athens State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University of North Alabama                       1. Bachelor of Science in Information Technology (CIP 11.0103)</vt:lpstr>
      <vt:lpstr>University of North Alabama                          2.  Master of Science in Mathematics (CIP 51.2299)</vt:lpstr>
      <vt:lpstr>University of West Alabama                           1.  Doctor of Education in Rural Education (CIP 13.9999)</vt:lpstr>
      <vt:lpstr>PowerPoint Presentation</vt:lpstr>
      <vt:lpstr>Bishop State Community College </vt:lpstr>
      <vt:lpstr>Gadsden State Community College</vt:lpstr>
      <vt:lpstr>Ingram State Technical College </vt:lpstr>
      <vt:lpstr>Ingram State Technical College </vt:lpstr>
      <vt:lpstr>Ingram State Technical College </vt:lpstr>
      <vt:lpstr>Southern Union State Community College </vt:lpstr>
      <vt:lpstr>Trenholm State Community College </vt:lpstr>
      <vt:lpstr>PowerPoint Presentation</vt:lpstr>
      <vt:lpstr>Proposed Extensions and Alterations to Existing Programs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Nettles, Deborah</dc:creator>
  <cp:lastModifiedBy>Nettles, Deborah</cp:lastModifiedBy>
  <cp:revision>163</cp:revision>
  <dcterms:created xsi:type="dcterms:W3CDTF">2017-08-23T13:30:03Z</dcterms:created>
  <dcterms:modified xsi:type="dcterms:W3CDTF">2017-12-07T16:45:48Z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