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2.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 id="2147483794" r:id="rId2"/>
    <p:sldMasterId id="2147483806" r:id="rId3"/>
    <p:sldMasterId id="2147483848" r:id="rId4"/>
  </p:sldMasterIdLst>
  <p:notesMasterIdLst>
    <p:notesMasterId r:id="rId117"/>
  </p:notesMasterIdLst>
  <p:sldIdLst>
    <p:sldId id="277" r:id="rId5"/>
    <p:sldId id="262" r:id="rId6"/>
    <p:sldId id="263" r:id="rId7"/>
    <p:sldId id="264" r:id="rId8"/>
    <p:sldId id="265" r:id="rId9"/>
    <p:sldId id="266" r:id="rId10"/>
    <p:sldId id="267" r:id="rId11"/>
    <p:sldId id="597" r:id="rId12"/>
    <p:sldId id="598" r:id="rId13"/>
    <p:sldId id="599" r:id="rId14"/>
    <p:sldId id="600" r:id="rId15"/>
    <p:sldId id="601" r:id="rId16"/>
    <p:sldId id="602" r:id="rId17"/>
    <p:sldId id="603" r:id="rId18"/>
    <p:sldId id="729" r:id="rId19"/>
    <p:sldId id="656" r:id="rId20"/>
    <p:sldId id="626" r:id="rId21"/>
    <p:sldId id="798" r:id="rId22"/>
    <p:sldId id="799" r:id="rId23"/>
    <p:sldId id="723" r:id="rId24"/>
    <p:sldId id="725" r:id="rId25"/>
    <p:sldId id="724" r:id="rId26"/>
    <p:sldId id="726" r:id="rId27"/>
    <p:sldId id="728" r:id="rId28"/>
    <p:sldId id="800" r:id="rId29"/>
    <p:sldId id="767" r:id="rId30"/>
    <p:sldId id="766" r:id="rId31"/>
    <p:sldId id="765" r:id="rId32"/>
    <p:sldId id="709" r:id="rId33"/>
    <p:sldId id="708" r:id="rId34"/>
    <p:sldId id="710" r:id="rId35"/>
    <p:sldId id="695" r:id="rId36"/>
    <p:sldId id="712" r:id="rId37"/>
    <p:sldId id="716" r:id="rId38"/>
    <p:sldId id="717" r:id="rId39"/>
    <p:sldId id="718" r:id="rId40"/>
    <p:sldId id="720" r:id="rId41"/>
    <p:sldId id="696" r:id="rId42"/>
    <p:sldId id="697" r:id="rId43"/>
    <p:sldId id="698" r:id="rId44"/>
    <p:sldId id="700" r:id="rId45"/>
    <p:sldId id="711" r:id="rId46"/>
    <p:sldId id="702" r:id="rId47"/>
    <p:sldId id="704" r:id="rId48"/>
    <p:sldId id="705" r:id="rId49"/>
    <p:sldId id="706" r:id="rId50"/>
    <p:sldId id="707" r:id="rId51"/>
    <p:sldId id="762" r:id="rId52"/>
    <p:sldId id="768" r:id="rId53"/>
    <p:sldId id="769" r:id="rId54"/>
    <p:sldId id="770" r:id="rId55"/>
    <p:sldId id="771" r:id="rId56"/>
    <p:sldId id="772" r:id="rId57"/>
    <p:sldId id="773" r:id="rId58"/>
    <p:sldId id="774" r:id="rId59"/>
    <p:sldId id="775" r:id="rId60"/>
    <p:sldId id="776" r:id="rId61"/>
    <p:sldId id="777" r:id="rId62"/>
    <p:sldId id="778" r:id="rId63"/>
    <p:sldId id="779" r:id="rId64"/>
    <p:sldId id="780" r:id="rId65"/>
    <p:sldId id="781" r:id="rId66"/>
    <p:sldId id="782" r:id="rId67"/>
    <p:sldId id="783" r:id="rId68"/>
    <p:sldId id="784" r:id="rId69"/>
    <p:sldId id="785" r:id="rId70"/>
    <p:sldId id="786" r:id="rId71"/>
    <p:sldId id="787" r:id="rId72"/>
    <p:sldId id="789" r:id="rId73"/>
    <p:sldId id="790" r:id="rId74"/>
    <p:sldId id="791" r:id="rId75"/>
    <p:sldId id="792" r:id="rId76"/>
    <p:sldId id="793" r:id="rId77"/>
    <p:sldId id="794" r:id="rId78"/>
    <p:sldId id="795" r:id="rId79"/>
    <p:sldId id="796" r:id="rId80"/>
    <p:sldId id="279" r:id="rId81"/>
    <p:sldId id="764" r:id="rId82"/>
    <p:sldId id="595" r:id="rId83"/>
    <p:sldId id="627" r:id="rId84"/>
    <p:sldId id="802" r:id="rId85"/>
    <p:sldId id="305" r:id="rId86"/>
    <p:sldId id="284" r:id="rId87"/>
    <p:sldId id="628" r:id="rId88"/>
    <p:sldId id="629" r:id="rId89"/>
    <p:sldId id="630" r:id="rId90"/>
    <p:sldId id="631" r:id="rId91"/>
    <p:sldId id="596" r:id="rId92"/>
    <p:sldId id="632" r:id="rId93"/>
    <p:sldId id="633" r:id="rId94"/>
    <p:sldId id="634" r:id="rId95"/>
    <p:sldId id="635" r:id="rId96"/>
    <p:sldId id="636" r:id="rId97"/>
    <p:sldId id="637" r:id="rId98"/>
    <p:sldId id="638" r:id="rId99"/>
    <p:sldId id="639" r:id="rId100"/>
    <p:sldId id="640" r:id="rId101"/>
    <p:sldId id="641" r:id="rId102"/>
    <p:sldId id="642" r:id="rId103"/>
    <p:sldId id="643" r:id="rId104"/>
    <p:sldId id="644" r:id="rId105"/>
    <p:sldId id="645" r:id="rId106"/>
    <p:sldId id="646" r:id="rId107"/>
    <p:sldId id="647" r:id="rId108"/>
    <p:sldId id="648" r:id="rId109"/>
    <p:sldId id="649" r:id="rId110"/>
    <p:sldId id="650" r:id="rId111"/>
    <p:sldId id="651" r:id="rId112"/>
    <p:sldId id="652" r:id="rId113"/>
    <p:sldId id="653" r:id="rId114"/>
    <p:sldId id="655" r:id="rId115"/>
    <p:sldId id="307"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2" autoAdjust="0"/>
    <p:restoredTop sz="94660"/>
  </p:normalViewPr>
  <p:slideViewPr>
    <p:cSldViewPr snapToGrid="0" showGuides="1">
      <p:cViewPr varScale="1">
        <p:scale>
          <a:sx n="85" d="100"/>
          <a:sy n="85" d="100"/>
        </p:scale>
        <p:origin x="72" y="163"/>
      </p:cViewPr>
      <p:guideLst>
        <p:guide orient="horz" pos="2160"/>
        <p:guide pos="3840"/>
      </p:guideLst>
    </p:cSldViewPr>
  </p:slideViewPr>
  <p:notesTextViewPr>
    <p:cViewPr>
      <p:scale>
        <a:sx n="1" d="1"/>
        <a:sy n="1" d="1"/>
      </p:scale>
      <p:origin x="0" y="0"/>
    </p:cViewPr>
  </p:notesTextViewPr>
  <p:sorterViewPr>
    <p:cViewPr>
      <p:scale>
        <a:sx n="66" d="100"/>
        <a:sy n="66" d="100"/>
      </p:scale>
      <p:origin x="0" y="-13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'HS '!$A$2</c:f>
              <c:strCache>
                <c:ptCount val="1"/>
                <c:pt idx="0">
                  <c:v># of High Graduates</c:v>
                </c:pt>
              </c:strCache>
            </c:strRef>
          </c:tx>
          <c:spPr>
            <a:ln w="60325" cap="rnd">
              <a:solidFill>
                <a:schemeClr val="accent6"/>
              </a:solidFill>
              <a:round/>
            </a:ln>
            <a:effectLst/>
          </c:spPr>
          <c:marker>
            <c:symbol val="diamond"/>
            <c:size val="6"/>
            <c:spPr>
              <a:solidFill>
                <a:schemeClr val="accent6"/>
              </a:solidFill>
              <a:ln w="60325">
                <a:solidFill>
                  <a:schemeClr val="accent6"/>
                </a:solidFill>
                <a:round/>
              </a:ln>
              <a:effectLst/>
            </c:spPr>
          </c:marker>
          <c:dLbls>
            <c:dLbl>
              <c:idx val="0"/>
              <c:layout>
                <c:manualLayout>
                  <c:x val="-5.5489496630994846E-2"/>
                  <c:y val="-5.51924473493100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97-45D6-A948-AD6B711FBF1A}"/>
                </c:ext>
              </c:extLst>
            </c:dLbl>
            <c:dLbl>
              <c:idx val="1"/>
              <c:layout>
                <c:manualLayout>
                  <c:x val="-4.5977011494252873E-2"/>
                  <c:y val="-5.2287581699346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97-45D6-A948-AD6B711FBF1A}"/>
                </c:ext>
              </c:extLst>
            </c:dLbl>
            <c:dLbl>
              <c:idx val="2"/>
              <c:layout>
                <c:manualLayout>
                  <c:x val="-4.122076892588189E-2"/>
                  <c:y val="-5.2287581699346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97-45D6-A948-AD6B711FBF1A}"/>
                </c:ext>
              </c:extLst>
            </c:dLbl>
            <c:dLbl>
              <c:idx val="3"/>
              <c:layout>
                <c:manualLayout>
                  <c:x val="-4.2806183115338882E-2"/>
                  <c:y val="-5.2287581699346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97-45D6-A948-AD6B711FBF1A}"/>
                </c:ext>
              </c:extLst>
            </c:dLbl>
            <c:dLbl>
              <c:idx val="4"/>
              <c:layout>
                <c:manualLayout>
                  <c:x val="-3.8049940546967836E-2"/>
                  <c:y val="-4.357298474945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897-45D6-A948-AD6B711FBF1A}"/>
                </c:ext>
              </c:extLst>
            </c:dLbl>
            <c:dLbl>
              <c:idx val="5"/>
              <c:layout>
                <c:manualLayout>
                  <c:x val="-3.0122869599683032E-2"/>
                  <c:y val="-4.9382716049382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97-45D6-A948-AD6B711FBF1A}"/>
                </c:ext>
              </c:extLst>
            </c:dLbl>
            <c:dLbl>
              <c:idx val="6"/>
              <c:layout>
                <c:manualLayout>
                  <c:x val="-3.3293697978596909E-2"/>
                  <c:y val="-4.357298474945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897-45D6-A948-AD6B711FBF1A}"/>
                </c:ext>
              </c:extLst>
            </c:dLbl>
            <c:dLbl>
              <c:idx val="7"/>
              <c:layout>
                <c:manualLayout>
                  <c:x val="-4.2806183115339E-2"/>
                  <c:y val="-5.51924473493100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897-45D6-A948-AD6B711FBF1A}"/>
                </c:ext>
              </c:extLst>
            </c:dLbl>
            <c:dLbl>
              <c:idx val="8"/>
              <c:layout>
                <c:manualLayout>
                  <c:x val="-4.4391597304795881E-2"/>
                  <c:y val="-4.9382716049382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897-45D6-A948-AD6B711FBF1A}"/>
                </c:ext>
              </c:extLst>
            </c:dLbl>
            <c:dLbl>
              <c:idx val="9"/>
              <c:layout>
                <c:manualLayout>
                  <c:x val="-2.378121284185505E-2"/>
                  <c:y val="-5.2287581699346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897-45D6-A948-AD6B711FBF1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'HS '!$B$1:$K$1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'HS '!$B$2:$K$2</c:f>
              <c:numCache>
                <c:formatCode>#,##0</c:formatCode>
                <c:ptCount val="10"/>
                <c:pt idx="0">
                  <c:v>36907</c:v>
                </c:pt>
                <c:pt idx="1">
                  <c:v>37389</c:v>
                </c:pt>
                <c:pt idx="2">
                  <c:v>41869</c:v>
                </c:pt>
                <c:pt idx="3">
                  <c:v>42742</c:v>
                </c:pt>
                <c:pt idx="4">
                  <c:v>44086</c:v>
                </c:pt>
                <c:pt idx="5">
                  <c:v>43911</c:v>
                </c:pt>
                <c:pt idx="6">
                  <c:v>44751</c:v>
                </c:pt>
                <c:pt idx="7">
                  <c:v>45760</c:v>
                </c:pt>
                <c:pt idx="8">
                  <c:v>48416</c:v>
                </c:pt>
                <c:pt idx="9">
                  <c:v>49953</c:v>
                </c:pt>
              </c:numCache>
            </c:numRef>
          </c:val>
          <c:smooth val="0"/>
          <c:extLst>
            <c:ext xmlns:c16="http://schemas.microsoft.com/office/drawing/2014/chart" uri="{C3380CC4-5D6E-409C-BE32-E72D297353CC}">
              <c16:uniqueId val="{0000000A-D897-45D6-A948-AD6B711FBF1A}"/>
            </c:ext>
          </c:extLst>
        </c:ser>
        <c:ser>
          <c:idx val="1"/>
          <c:order val="1"/>
          <c:tx>
            <c:strRef>
              <c:f>'HS '!$A$3</c:f>
              <c:strCache>
                <c:ptCount val="1"/>
                <c:pt idx="0">
                  <c:v># Enrolled in Fall</c:v>
                </c:pt>
              </c:strCache>
            </c:strRef>
          </c:tx>
          <c:spPr>
            <a:ln w="60325" cap="rnd">
              <a:solidFill>
                <a:schemeClr val="accent5"/>
              </a:solidFill>
              <a:round/>
            </a:ln>
            <a:effectLst/>
          </c:spPr>
          <c:marker>
            <c:symbol val="square"/>
            <c:size val="6"/>
            <c:spPr>
              <a:solidFill>
                <a:schemeClr val="accent5"/>
              </a:solidFill>
              <a:ln w="60325">
                <a:solidFill>
                  <a:schemeClr val="accent5"/>
                </a:solidFill>
                <a:round/>
              </a:ln>
              <a:effectLst/>
            </c:spPr>
          </c:marker>
          <c:dPt>
            <c:idx val="8"/>
            <c:marker>
              <c:symbol val="square"/>
              <c:size val="6"/>
              <c:spPr>
                <a:solidFill>
                  <a:schemeClr val="accent5"/>
                </a:solidFill>
                <a:ln w="60325">
                  <a:solidFill>
                    <a:schemeClr val="accent5"/>
                  </a:solidFill>
                  <a:round/>
                </a:ln>
                <a:effectLst/>
              </c:spPr>
            </c:marker>
            <c:bubble3D val="0"/>
            <c:extLst>
              <c:ext xmlns:c16="http://schemas.microsoft.com/office/drawing/2014/chart" uri="{C3380CC4-5D6E-409C-BE32-E72D297353CC}">
                <c16:uniqueId val="{0000000B-D897-45D6-A948-AD6B711FBF1A}"/>
              </c:ext>
            </c:extLst>
          </c:dPt>
          <c:dLbls>
            <c:dLbl>
              <c:idx val="0"/>
              <c:layout>
                <c:manualLayout>
                  <c:x val="-4.9147839873166864E-2"/>
                  <c:y val="-5.2287581699346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897-45D6-A948-AD6B711FBF1A}"/>
                </c:ext>
              </c:extLst>
            </c:dLbl>
            <c:dLbl>
              <c:idx val="1"/>
              <c:layout>
                <c:manualLayout>
                  <c:x val="-4.9147839873166864E-2"/>
                  <c:y val="-4.9382716049382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897-45D6-A948-AD6B711FBF1A}"/>
                </c:ext>
              </c:extLst>
            </c:dLbl>
            <c:dLbl>
              <c:idx val="2"/>
              <c:layout>
                <c:manualLayout>
                  <c:x val="-4.4391597304795881E-2"/>
                  <c:y val="-4.64778503994190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897-45D6-A948-AD6B711FBF1A}"/>
                </c:ext>
              </c:extLst>
            </c:dLbl>
            <c:dLbl>
              <c:idx val="3"/>
              <c:layout>
                <c:manualLayout>
                  <c:x val="-4.122076892588189E-2"/>
                  <c:y val="-5.2287581699346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897-45D6-A948-AD6B711FBF1A}"/>
                </c:ext>
              </c:extLst>
            </c:dLbl>
            <c:dLbl>
              <c:idx val="4"/>
              <c:layout>
                <c:manualLayout>
                  <c:x val="-4.1220768925881827E-2"/>
                  <c:y val="-4.9382716049382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897-45D6-A948-AD6B711FBF1A}"/>
                </c:ext>
              </c:extLst>
            </c:dLbl>
            <c:dLbl>
              <c:idx val="5"/>
              <c:layout>
                <c:manualLayout>
                  <c:x val="-4.4391597304795992E-2"/>
                  <c:y val="-4.357298474945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897-45D6-A948-AD6B711FBF1A}"/>
                </c:ext>
              </c:extLst>
            </c:dLbl>
            <c:dLbl>
              <c:idx val="6"/>
              <c:layout>
                <c:manualLayout>
                  <c:x val="-4.2806183115339E-2"/>
                  <c:y val="-4.9382716049382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897-45D6-A948-AD6B711FBF1A}"/>
                </c:ext>
              </c:extLst>
            </c:dLbl>
            <c:dLbl>
              <c:idx val="7"/>
              <c:layout>
                <c:manualLayout>
                  <c:x val="-4.2806183115339E-2"/>
                  <c:y val="-5.2287581699346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897-45D6-A948-AD6B711FBF1A}"/>
                </c:ext>
              </c:extLst>
            </c:dLbl>
            <c:dLbl>
              <c:idx val="8"/>
              <c:layout>
                <c:manualLayout>
                  <c:x val="-4.4391597304795881E-2"/>
                  <c:y val="-5.2287581699346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897-45D6-A948-AD6B711FBF1A}"/>
                </c:ext>
              </c:extLst>
            </c:dLbl>
            <c:dLbl>
              <c:idx val="9"/>
              <c:layout>
                <c:manualLayout>
                  <c:x val="-2.378121284185505E-2"/>
                  <c:y val="-4.93827160493828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897-45D6-A948-AD6B711FBF1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'HS '!$B$1:$K$1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'HS '!$B$3:$K$3</c:f>
              <c:numCache>
                <c:formatCode>#,##0</c:formatCode>
                <c:ptCount val="10"/>
                <c:pt idx="0">
                  <c:v>21316</c:v>
                </c:pt>
                <c:pt idx="1">
                  <c:v>21314</c:v>
                </c:pt>
                <c:pt idx="2">
                  <c:v>23397</c:v>
                </c:pt>
                <c:pt idx="3">
                  <c:v>23830</c:v>
                </c:pt>
                <c:pt idx="4">
                  <c:v>23542</c:v>
                </c:pt>
                <c:pt idx="5">
                  <c:v>23019</c:v>
                </c:pt>
                <c:pt idx="6">
                  <c:v>22872</c:v>
                </c:pt>
                <c:pt idx="7">
                  <c:v>23379</c:v>
                </c:pt>
                <c:pt idx="8">
                  <c:v>24063</c:v>
                </c:pt>
                <c:pt idx="9">
                  <c:v>24019</c:v>
                </c:pt>
              </c:numCache>
            </c:numRef>
          </c:val>
          <c:smooth val="0"/>
          <c:extLst>
            <c:ext xmlns:c16="http://schemas.microsoft.com/office/drawing/2014/chart" uri="{C3380CC4-5D6E-409C-BE32-E72D297353CC}">
              <c16:uniqueId val="{00000015-D897-45D6-A948-AD6B711FBF1A}"/>
            </c:ext>
          </c:extLst>
        </c:ser>
        <c:ser>
          <c:idx val="2"/>
          <c:order val="2"/>
          <c:tx>
            <c:strRef>
              <c:f>'HS '!$A$4</c:f>
              <c:strCache>
                <c:ptCount val="1"/>
                <c:pt idx="0">
                  <c:v># Remedial</c:v>
                </c:pt>
              </c:strCache>
            </c:strRef>
          </c:tx>
          <c:spPr>
            <a:ln w="60325" cap="rnd">
              <a:solidFill>
                <a:srgbClr val="FFC000"/>
              </a:solidFill>
              <a:round/>
            </a:ln>
            <a:effectLst/>
          </c:spPr>
          <c:marker>
            <c:symbol val="triangle"/>
            <c:size val="6"/>
            <c:spPr>
              <a:solidFill>
                <a:schemeClr val="accent4"/>
              </a:solidFill>
              <a:ln w="60325">
                <a:solidFill>
                  <a:schemeClr val="accent4"/>
                </a:solidFill>
                <a:round/>
              </a:ln>
              <a:effectLst/>
            </c:spPr>
          </c:marker>
          <c:dLbls>
            <c:dLbl>
              <c:idx val="0"/>
              <c:layout>
                <c:manualLayout>
                  <c:x val="-4.4391597304795881E-2"/>
                  <c:y val="-4.93827160493828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D897-45D6-A948-AD6B711FBF1A}"/>
                </c:ext>
              </c:extLst>
            </c:dLbl>
            <c:dLbl>
              <c:idx val="1"/>
              <c:layout>
                <c:manualLayout>
                  <c:x val="-3.8049940546967864E-2"/>
                  <c:y val="-4.64778503994191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D897-45D6-A948-AD6B711FBF1A}"/>
                </c:ext>
              </c:extLst>
            </c:dLbl>
            <c:dLbl>
              <c:idx val="2"/>
              <c:layout>
                <c:manualLayout>
                  <c:x val="-3.8049940546967892E-2"/>
                  <c:y val="-4.35729847494554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D897-45D6-A948-AD6B711FBF1A}"/>
                </c:ext>
              </c:extLst>
            </c:dLbl>
            <c:dLbl>
              <c:idx val="3"/>
              <c:layout>
                <c:manualLayout>
                  <c:x val="-3.8049940546967954E-2"/>
                  <c:y val="-5.2287581699346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D897-45D6-A948-AD6B711FBF1A}"/>
                </c:ext>
              </c:extLst>
            </c:dLbl>
            <c:dLbl>
              <c:idx val="4"/>
              <c:layout>
                <c:manualLayout>
                  <c:x val="-3.9635354736424891E-2"/>
                  <c:y val="-5.2287581699346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D897-45D6-A948-AD6B711FBF1A}"/>
                </c:ext>
              </c:extLst>
            </c:dLbl>
            <c:dLbl>
              <c:idx val="5"/>
              <c:layout>
                <c:manualLayout>
                  <c:x val="-3.9635354736424891E-2"/>
                  <c:y val="-5.22875816993465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897-45D6-A948-AD6B711FBF1A}"/>
                </c:ext>
              </c:extLst>
            </c:dLbl>
            <c:dLbl>
              <c:idx val="6"/>
              <c:layout>
                <c:manualLayout>
                  <c:x val="-3.4879112168054019E-2"/>
                  <c:y val="-5.2287581699346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897-45D6-A948-AD6B711FBF1A}"/>
                </c:ext>
              </c:extLst>
            </c:dLbl>
            <c:dLbl>
              <c:idx val="7"/>
              <c:layout>
                <c:manualLayout>
                  <c:x val="-3.8049940546967892E-2"/>
                  <c:y val="-5.2287581699346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D897-45D6-A948-AD6B711FBF1A}"/>
                </c:ext>
              </c:extLst>
            </c:dLbl>
            <c:dLbl>
              <c:idx val="8"/>
              <c:layout>
                <c:manualLayout>
                  <c:x val="-3.804994054696801E-2"/>
                  <c:y val="-4.9382716049382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D897-45D6-A948-AD6B711FBF1A}"/>
                </c:ext>
              </c:extLst>
            </c:dLbl>
            <c:dLbl>
              <c:idx val="9"/>
              <c:layout>
                <c:manualLayout>
                  <c:x val="-3.170828378913991E-2"/>
                  <c:y val="-4.93827160493828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D897-45D6-A948-AD6B711FBF1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'HS '!$B$1:$K$1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'HS '!$B$4:$K$4</c:f>
              <c:numCache>
                <c:formatCode>#,##0</c:formatCode>
                <c:ptCount val="10"/>
                <c:pt idx="0">
                  <c:v>6607</c:v>
                </c:pt>
                <c:pt idx="1">
                  <c:v>6438</c:v>
                </c:pt>
                <c:pt idx="2">
                  <c:v>7661</c:v>
                </c:pt>
                <c:pt idx="3">
                  <c:v>8195</c:v>
                </c:pt>
                <c:pt idx="4">
                  <c:v>8149</c:v>
                </c:pt>
                <c:pt idx="5">
                  <c:v>7610</c:v>
                </c:pt>
                <c:pt idx="6">
                  <c:v>7279</c:v>
                </c:pt>
                <c:pt idx="7">
                  <c:v>7514</c:v>
                </c:pt>
                <c:pt idx="8">
                  <c:v>7325</c:v>
                </c:pt>
                <c:pt idx="9">
                  <c:v>6915</c:v>
                </c:pt>
              </c:numCache>
            </c:numRef>
          </c:val>
          <c:smooth val="0"/>
          <c:extLst>
            <c:ext xmlns:c16="http://schemas.microsoft.com/office/drawing/2014/chart" uri="{C3380CC4-5D6E-409C-BE32-E72D297353CC}">
              <c16:uniqueId val="{00000020-D897-45D6-A948-AD6B711FBF1A}"/>
            </c:ext>
          </c:extLst>
        </c:ser>
        <c:dLbls>
          <c:showLegendKey val="0"/>
          <c:showVal val="0"/>
          <c:showCatName val="0"/>
          <c:showSerName val="0"/>
          <c:showPercent val="0"/>
          <c:showBubbleSize val="0"/>
        </c:dLbls>
        <c:marker val="1"/>
        <c:smooth val="0"/>
        <c:axId val="1838120096"/>
        <c:axId val="1838125088"/>
      </c:lineChart>
      <c:catAx>
        <c:axId val="1838120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crossAx val="1838125088"/>
        <c:crosses val="autoZero"/>
        <c:auto val="1"/>
        <c:lblAlgn val="ctr"/>
        <c:lblOffset val="100"/>
        <c:noMultiLvlLbl val="0"/>
      </c:catAx>
      <c:valAx>
        <c:axId val="1838125088"/>
        <c:scaling>
          <c:orientation val="minMax"/>
        </c:scaling>
        <c:delete val="0"/>
        <c:axPos val="l"/>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83812009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layout>
        <c:manualLayout>
          <c:xMode val="edge"/>
          <c:yMode val="edge"/>
          <c:x val="0.61109841712424229"/>
          <c:y val="9.7662510604416899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accent5">
                  <a:lumMod val="50000"/>
                </a:schemeClr>
              </a:solidFill>
              <a:latin typeface="+mn-lt"/>
              <a:ea typeface="+mn-ea"/>
              <a:cs typeface="+mn-cs"/>
            </a:defRPr>
          </a:pPr>
          <a:endParaRPr lang="en-US"/>
        </a:p>
      </c:txPr>
    </c:title>
    <c:autoTitleDeleted val="0"/>
    <c:plotArea>
      <c:layout>
        <c:manualLayout>
          <c:layoutTarget val="inner"/>
          <c:xMode val="edge"/>
          <c:yMode val="edge"/>
          <c:x val="0.48431091783009872"/>
          <c:y val="0.23488897122450922"/>
          <c:w val="0.44235724967717593"/>
          <c:h val="0.71730337637357144"/>
        </c:manualLayout>
      </c:layout>
      <c:pieChart>
        <c:varyColors val="1"/>
        <c:ser>
          <c:idx val="0"/>
          <c:order val="0"/>
          <c:tx>
            <c:strRef>
              <c:f>'% by ResStat'!$F$66</c:f>
              <c:strCache>
                <c:ptCount val="1"/>
                <c:pt idx="0">
                  <c:v>2017</c:v>
                </c:pt>
              </c:strCache>
            </c:strRef>
          </c:tx>
          <c:explosion val="11"/>
          <c:dPt>
            <c:idx val="0"/>
            <c:bubble3D val="0"/>
            <c:spPr>
              <a:solidFill>
                <a:schemeClr val="accent6">
                  <a:shade val="76000"/>
                </a:schemeClr>
              </a:solidFill>
              <a:ln w="19050">
                <a:solidFill>
                  <a:schemeClr val="lt1"/>
                </a:solidFill>
              </a:ln>
              <a:effectLst/>
            </c:spPr>
            <c:extLst>
              <c:ext xmlns:c16="http://schemas.microsoft.com/office/drawing/2014/chart" uri="{C3380CC4-5D6E-409C-BE32-E72D297353CC}">
                <c16:uniqueId val="{00000001-6762-4EA5-A0A8-0384085D3F34}"/>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6762-4EA5-A0A8-0384085D3F34}"/>
              </c:ext>
            </c:extLst>
          </c:dPt>
          <c:dLbls>
            <c:dLbl>
              <c:idx val="0"/>
              <c:delete val="1"/>
              <c:extLst>
                <c:ext xmlns:c15="http://schemas.microsoft.com/office/drawing/2012/chart" uri="{CE6537A1-D6FC-4f65-9D91-7224C49458BB}"/>
                <c:ext xmlns:c16="http://schemas.microsoft.com/office/drawing/2014/chart" uri="{C3380CC4-5D6E-409C-BE32-E72D297353CC}">
                  <c16:uniqueId val="{00000001-6762-4EA5-A0A8-0384085D3F34}"/>
                </c:ext>
              </c:extLst>
            </c:dLbl>
            <c:dLbl>
              <c:idx val="1"/>
              <c:layout>
                <c:manualLayout>
                  <c:x val="-6.4920082107449463E-3"/>
                  <c:y val="8.951977378861023E-2"/>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accent5">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6963168698348616"/>
                      <c:h val="0.50512680729887094"/>
                    </c:manualLayout>
                  </c15:layout>
                </c:ext>
                <c:ext xmlns:c16="http://schemas.microsoft.com/office/drawing/2014/chart" uri="{C3380CC4-5D6E-409C-BE32-E72D297353CC}">
                  <c16:uniqueId val="{00000003-6762-4EA5-A0A8-0384085D3F34}"/>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5">
                        <a:lumMod val="50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 by ResStat'!$A$67:$A$68</c:f>
              <c:strCache>
                <c:ptCount val="2"/>
                <c:pt idx="0">
                  <c:v>Alabama</c:v>
                </c:pt>
                <c:pt idx="1">
                  <c:v>Not Alabama</c:v>
                </c:pt>
              </c:strCache>
            </c:strRef>
          </c:cat>
          <c:val>
            <c:numRef>
              <c:f>'% by ResStat'!$F$67:$F$68</c:f>
              <c:numCache>
                <c:formatCode>0.0%</c:formatCode>
                <c:ptCount val="2"/>
                <c:pt idx="0">
                  <c:v>0.72867435725815977</c:v>
                </c:pt>
                <c:pt idx="1">
                  <c:v>0.27132564274184023</c:v>
                </c:pt>
              </c:numCache>
            </c:numRef>
          </c:val>
          <c:extLst>
            <c:ext xmlns:c16="http://schemas.microsoft.com/office/drawing/2014/chart" uri="{C3380CC4-5D6E-409C-BE32-E72D297353CC}">
              <c16:uniqueId val="{00000004-6762-4EA5-A0A8-0384085D3F34}"/>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Sheet4!$A$2</c:f>
              <c:strCache>
                <c:ptCount val="1"/>
                <c:pt idx="0">
                  <c:v>Full-Time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Sheet4!$B$1:$F$1</c:f>
              <c:strCache>
                <c:ptCount val="5"/>
                <c:pt idx="0">
                  <c:v>2013</c:v>
                </c:pt>
                <c:pt idx="1">
                  <c:v>2014</c:v>
                </c:pt>
                <c:pt idx="2">
                  <c:v>2015</c:v>
                </c:pt>
                <c:pt idx="3">
                  <c:v>2016</c:v>
                </c:pt>
                <c:pt idx="4">
                  <c:v>2017</c:v>
                </c:pt>
              </c:strCache>
            </c:strRef>
          </c:cat>
          <c:val>
            <c:numRef>
              <c:f>Sheet4!$B$2:$F$2</c:f>
              <c:numCache>
                <c:formatCode>#,##0</c:formatCode>
                <c:ptCount val="5"/>
                <c:pt idx="0">
                  <c:v>161734</c:v>
                </c:pt>
                <c:pt idx="1">
                  <c:v>163120</c:v>
                </c:pt>
                <c:pt idx="2">
                  <c:v>163998</c:v>
                </c:pt>
                <c:pt idx="3">
                  <c:v>166815</c:v>
                </c:pt>
                <c:pt idx="4">
                  <c:v>170088</c:v>
                </c:pt>
              </c:numCache>
            </c:numRef>
          </c:val>
          <c:extLst>
            <c:ext xmlns:c16="http://schemas.microsoft.com/office/drawing/2014/chart" uri="{C3380CC4-5D6E-409C-BE32-E72D297353CC}">
              <c16:uniqueId val="{00000000-7A81-45EA-A492-2B5F168F510B}"/>
            </c:ext>
          </c:extLst>
        </c:ser>
        <c:ser>
          <c:idx val="1"/>
          <c:order val="1"/>
          <c:tx>
            <c:strRef>
              <c:f>Sheet4!$A$3</c:f>
              <c:strCache>
                <c:ptCount val="1"/>
                <c:pt idx="0">
                  <c:v>Part-Time</c:v>
                </c:pt>
              </c:strCache>
            </c:strRef>
          </c:tx>
          <c:spPr>
            <a:solidFill>
              <a:srgbClr val="ED7D31">
                <a:lumMod val="75000"/>
              </a:srgbClr>
            </a:solidFill>
            <a:ln>
              <a:noFill/>
            </a:ln>
            <a:effectLst/>
          </c:spPr>
          <c:invertIfNegative val="0"/>
          <c:dLbls>
            <c:dLbl>
              <c:idx val="0"/>
              <c:layout>
                <c:manualLayout>
                  <c:x val="2.2713499985026895E-2"/>
                  <c:y val="-5.559030269182807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81-45EA-A492-2B5F168F510B}"/>
                </c:ext>
              </c:extLst>
            </c:dLbl>
            <c:dLbl>
              <c:idx val="1"/>
              <c:layout>
                <c:manualLayout>
                  <c:x val="1.864801864801864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81-45EA-A492-2B5F168F510B}"/>
                </c:ext>
              </c:extLst>
            </c:dLbl>
            <c:dLbl>
              <c:idx val="2"/>
              <c:layout>
                <c:manualLayout>
                  <c:x val="1.7663494494904168E-2"/>
                  <c:y val="3.03223335685900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A81-45EA-A492-2B5F168F510B}"/>
                </c:ext>
              </c:extLst>
            </c:dLbl>
            <c:dLbl>
              <c:idx val="3"/>
              <c:layout>
                <c:manualLayout>
                  <c:x val="1.8648018648018648E-2"/>
                  <c:y val="-2.87356321839080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81-45EA-A492-2B5F168F510B}"/>
                </c:ext>
              </c:extLst>
            </c:dLbl>
            <c:dLbl>
              <c:idx val="4"/>
              <c:layout>
                <c:manualLayout>
                  <c:x val="1.6783216783216648E-2"/>
                  <c:y val="2.87356321839075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81-45EA-A492-2B5F168F510B}"/>
                </c:ext>
              </c:extLst>
            </c:dLbl>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Sheet4!$B$1:$F$1</c:f>
              <c:strCache>
                <c:ptCount val="5"/>
                <c:pt idx="0">
                  <c:v>2013</c:v>
                </c:pt>
                <c:pt idx="1">
                  <c:v>2014</c:v>
                </c:pt>
                <c:pt idx="2">
                  <c:v>2015</c:v>
                </c:pt>
                <c:pt idx="3">
                  <c:v>2016</c:v>
                </c:pt>
                <c:pt idx="4">
                  <c:v>2017</c:v>
                </c:pt>
              </c:strCache>
            </c:strRef>
          </c:cat>
          <c:val>
            <c:numRef>
              <c:f>Sheet4!$B$3:$F$3</c:f>
              <c:numCache>
                <c:formatCode>#,##0</c:formatCode>
                <c:ptCount val="5"/>
                <c:pt idx="0">
                  <c:v>80817</c:v>
                </c:pt>
                <c:pt idx="1">
                  <c:v>78849</c:v>
                </c:pt>
                <c:pt idx="2">
                  <c:v>79205</c:v>
                </c:pt>
                <c:pt idx="3">
                  <c:v>80173</c:v>
                </c:pt>
                <c:pt idx="4">
                  <c:v>83902</c:v>
                </c:pt>
              </c:numCache>
            </c:numRef>
          </c:val>
          <c:extLst>
            <c:ext xmlns:c16="http://schemas.microsoft.com/office/drawing/2014/chart" uri="{C3380CC4-5D6E-409C-BE32-E72D297353CC}">
              <c16:uniqueId val="{00000006-7A81-45EA-A492-2B5F168F510B}"/>
            </c:ext>
          </c:extLst>
        </c:ser>
        <c:dLbls>
          <c:showLegendKey val="0"/>
          <c:showVal val="0"/>
          <c:showCatName val="0"/>
          <c:showSerName val="0"/>
          <c:showPercent val="0"/>
          <c:showBubbleSize val="0"/>
        </c:dLbls>
        <c:gapWidth val="100"/>
        <c:overlap val="-27"/>
        <c:axId val="1843841840"/>
        <c:axId val="1843854320"/>
      </c:barChart>
      <c:catAx>
        <c:axId val="1843841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843854320"/>
        <c:crosses val="autoZero"/>
        <c:auto val="1"/>
        <c:lblAlgn val="ctr"/>
        <c:lblOffset val="100"/>
        <c:noMultiLvlLbl val="0"/>
      </c:catAx>
      <c:valAx>
        <c:axId val="1843854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43841840"/>
        <c:crosses val="autoZero"/>
        <c:crossBetween val="between"/>
        <c:majorUnit val="4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Sheet4!$A$7</c:f>
              <c:strCache>
                <c:ptCount val="1"/>
                <c:pt idx="0">
                  <c:v>Full-Time Status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Sheet4!$B$6:$F$6</c:f>
              <c:numCache>
                <c:formatCode>General</c:formatCode>
                <c:ptCount val="5"/>
                <c:pt idx="0">
                  <c:v>2013</c:v>
                </c:pt>
                <c:pt idx="1">
                  <c:v>2014</c:v>
                </c:pt>
                <c:pt idx="2">
                  <c:v>2015</c:v>
                </c:pt>
                <c:pt idx="3">
                  <c:v>2016</c:v>
                </c:pt>
                <c:pt idx="4">
                  <c:v>2017</c:v>
                </c:pt>
              </c:numCache>
            </c:numRef>
          </c:cat>
          <c:val>
            <c:numRef>
              <c:f>Sheet4!$B$7:$F$7</c:f>
              <c:numCache>
                <c:formatCode>0.0%</c:formatCode>
                <c:ptCount val="5"/>
                <c:pt idx="0">
                  <c:v>0.66680409480892677</c:v>
                </c:pt>
                <c:pt idx="1">
                  <c:v>0.67413594303402502</c:v>
                </c:pt>
                <c:pt idx="2">
                  <c:v>0.67432556341821437</c:v>
                </c:pt>
                <c:pt idx="3">
                  <c:v>0.67539718528835413</c:v>
                </c:pt>
                <c:pt idx="4">
                  <c:v>0.66966416000629947</c:v>
                </c:pt>
              </c:numCache>
            </c:numRef>
          </c:val>
          <c:extLst>
            <c:ext xmlns:c16="http://schemas.microsoft.com/office/drawing/2014/chart" uri="{C3380CC4-5D6E-409C-BE32-E72D297353CC}">
              <c16:uniqueId val="{00000000-6E05-43D8-A8C6-D2179D500695}"/>
            </c:ext>
          </c:extLst>
        </c:ser>
        <c:ser>
          <c:idx val="1"/>
          <c:order val="1"/>
          <c:tx>
            <c:strRef>
              <c:f>Sheet4!$A$8</c:f>
              <c:strCache>
                <c:ptCount val="1"/>
                <c:pt idx="0">
                  <c:v>Part-Time Status</c:v>
                </c:pt>
              </c:strCache>
            </c:strRef>
          </c:tx>
          <c:spPr>
            <a:solidFill>
              <a:srgbClr val="F4A10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Sheet4!$B$6:$F$6</c:f>
              <c:numCache>
                <c:formatCode>General</c:formatCode>
                <c:ptCount val="5"/>
                <c:pt idx="0">
                  <c:v>2013</c:v>
                </c:pt>
                <c:pt idx="1">
                  <c:v>2014</c:v>
                </c:pt>
                <c:pt idx="2">
                  <c:v>2015</c:v>
                </c:pt>
                <c:pt idx="3">
                  <c:v>2016</c:v>
                </c:pt>
                <c:pt idx="4">
                  <c:v>2017</c:v>
                </c:pt>
              </c:numCache>
            </c:numRef>
          </c:cat>
          <c:val>
            <c:numRef>
              <c:f>Sheet4!$B$8:$F$8</c:f>
              <c:numCache>
                <c:formatCode>0.0%</c:formatCode>
                <c:ptCount val="5"/>
                <c:pt idx="0">
                  <c:v>0.33319590519107323</c:v>
                </c:pt>
                <c:pt idx="1">
                  <c:v>0.32586405696597498</c:v>
                </c:pt>
                <c:pt idx="2">
                  <c:v>0.32567443658178558</c:v>
                </c:pt>
                <c:pt idx="3">
                  <c:v>0.32460281471164593</c:v>
                </c:pt>
                <c:pt idx="4">
                  <c:v>0.33033583999370053</c:v>
                </c:pt>
              </c:numCache>
            </c:numRef>
          </c:val>
          <c:extLst>
            <c:ext xmlns:c16="http://schemas.microsoft.com/office/drawing/2014/chart" uri="{C3380CC4-5D6E-409C-BE32-E72D297353CC}">
              <c16:uniqueId val="{00000001-6E05-43D8-A8C6-D2179D500695}"/>
            </c:ext>
          </c:extLst>
        </c:ser>
        <c:dLbls>
          <c:showLegendKey val="0"/>
          <c:showVal val="0"/>
          <c:showCatName val="0"/>
          <c:showSerName val="0"/>
          <c:showPercent val="0"/>
          <c:showBubbleSize val="0"/>
        </c:dLbls>
        <c:gapWidth val="75"/>
        <c:overlap val="100"/>
        <c:axId val="1834729088"/>
        <c:axId val="1834729920"/>
      </c:barChart>
      <c:catAx>
        <c:axId val="1834729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34729920"/>
        <c:crosses val="autoZero"/>
        <c:auto val="1"/>
        <c:lblAlgn val="ctr"/>
        <c:lblOffset val="100"/>
        <c:noMultiLvlLbl val="0"/>
      </c:catAx>
      <c:valAx>
        <c:axId val="183472992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34729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'IPEDS Comp by Awdlvl'!$B$30</c:f>
              <c:strCache>
                <c:ptCount val="1"/>
                <c:pt idx="0">
                  <c:v>Bachelor's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'IPEDS Comp by Awdlvl'!$A$31:$A$35</c:f>
              <c:numCache>
                <c:formatCode>General</c:formatCode>
                <c:ptCount val="5"/>
                <c:pt idx="0">
                  <c:v>2013</c:v>
                </c:pt>
                <c:pt idx="1">
                  <c:v>2014</c:v>
                </c:pt>
                <c:pt idx="2">
                  <c:v>2015</c:v>
                </c:pt>
                <c:pt idx="3">
                  <c:v>2016</c:v>
                </c:pt>
                <c:pt idx="4">
                  <c:v>2017</c:v>
                </c:pt>
              </c:numCache>
            </c:numRef>
          </c:cat>
          <c:val>
            <c:numRef>
              <c:f>'IPEDS Comp by Awdlvl'!$B$31:$B$35</c:f>
              <c:numCache>
                <c:formatCode>#,##0</c:formatCode>
                <c:ptCount val="5"/>
                <c:pt idx="0">
                  <c:v>21859</c:v>
                </c:pt>
                <c:pt idx="1">
                  <c:v>22733</c:v>
                </c:pt>
                <c:pt idx="2">
                  <c:v>22279</c:v>
                </c:pt>
                <c:pt idx="3">
                  <c:v>23517</c:v>
                </c:pt>
                <c:pt idx="4">
                  <c:v>24178</c:v>
                </c:pt>
              </c:numCache>
            </c:numRef>
          </c:val>
          <c:extLst>
            <c:ext xmlns:c16="http://schemas.microsoft.com/office/drawing/2014/chart" uri="{C3380CC4-5D6E-409C-BE32-E72D297353CC}">
              <c16:uniqueId val="{00000000-9A7C-48E6-A12D-AA6315D1BE3E}"/>
            </c:ext>
          </c:extLst>
        </c:ser>
        <c:ser>
          <c:idx val="1"/>
          <c:order val="1"/>
          <c:tx>
            <c:strRef>
              <c:f>'IPEDS Comp by Awdlvl'!$C$30</c:f>
              <c:strCache>
                <c:ptCount val="1"/>
                <c:pt idx="0">
                  <c:v>Master's</c:v>
                </c:pt>
              </c:strCache>
            </c:strRef>
          </c:tx>
          <c:spPr>
            <a:solidFill>
              <a:schemeClr val="accent5"/>
            </a:solidFill>
            <a:ln>
              <a:noFill/>
            </a:ln>
            <a:effectLst/>
          </c:spPr>
          <c:invertIfNegative val="0"/>
          <c:dLbls>
            <c:dLbl>
              <c:idx val="0"/>
              <c:layout>
                <c:manualLayout>
                  <c:x val="1.8023507931073834E-2"/>
                  <c:y val="2.8069527120162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7C-48E6-A12D-AA6315D1BE3E}"/>
                </c:ext>
              </c:extLst>
            </c:dLbl>
            <c:dLbl>
              <c:idx val="1"/>
              <c:layout>
                <c:manualLayout>
                  <c:x val="2.039274981931611E-2"/>
                  <c:y val="2.80695271201639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A7C-48E6-A12D-AA6315D1BE3E}"/>
                </c:ext>
              </c:extLst>
            </c:dLbl>
            <c:dLbl>
              <c:idx val="2"/>
              <c:layout>
                <c:manualLayout>
                  <c:x val="1.6769561413518961E-2"/>
                  <c:y val="2.9186424957104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7C-48E6-A12D-AA6315D1BE3E}"/>
                </c:ext>
              </c:extLst>
            </c:dLbl>
            <c:dLbl>
              <c:idx val="3"/>
              <c:layout>
                <c:manualLayout>
                  <c:x val="1.961837650728432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A7C-48E6-A12D-AA6315D1BE3E}"/>
                </c:ext>
              </c:extLst>
            </c:dLbl>
            <c:dLbl>
              <c:idx val="4"/>
              <c:layout>
                <c:manualLayout>
                  <c:x val="1.435406698564581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A7C-48E6-A12D-AA6315D1BE3E}"/>
                </c:ext>
              </c:extLst>
            </c:dLbl>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'IPEDS Comp by Awdlvl'!$A$31:$A$35</c:f>
              <c:numCache>
                <c:formatCode>General</c:formatCode>
                <c:ptCount val="5"/>
                <c:pt idx="0">
                  <c:v>2013</c:v>
                </c:pt>
                <c:pt idx="1">
                  <c:v>2014</c:v>
                </c:pt>
                <c:pt idx="2">
                  <c:v>2015</c:v>
                </c:pt>
                <c:pt idx="3">
                  <c:v>2016</c:v>
                </c:pt>
                <c:pt idx="4">
                  <c:v>2017</c:v>
                </c:pt>
              </c:numCache>
            </c:numRef>
          </c:cat>
          <c:val>
            <c:numRef>
              <c:f>'IPEDS Comp by Awdlvl'!$C$31:$C$35</c:f>
              <c:numCache>
                <c:formatCode>#,##0</c:formatCode>
                <c:ptCount val="5"/>
                <c:pt idx="0">
                  <c:v>8808</c:v>
                </c:pt>
                <c:pt idx="1">
                  <c:v>9332</c:v>
                </c:pt>
                <c:pt idx="2">
                  <c:v>8868</c:v>
                </c:pt>
                <c:pt idx="3">
                  <c:v>9173</c:v>
                </c:pt>
                <c:pt idx="4">
                  <c:v>9742</c:v>
                </c:pt>
              </c:numCache>
            </c:numRef>
          </c:val>
          <c:extLst>
            <c:ext xmlns:c16="http://schemas.microsoft.com/office/drawing/2014/chart" uri="{C3380CC4-5D6E-409C-BE32-E72D297353CC}">
              <c16:uniqueId val="{00000006-9A7C-48E6-A12D-AA6315D1BE3E}"/>
            </c:ext>
          </c:extLst>
        </c:ser>
        <c:ser>
          <c:idx val="2"/>
          <c:order val="2"/>
          <c:tx>
            <c:strRef>
              <c:f>'IPEDS Comp by Awdlvl'!$D$30</c:f>
              <c:strCache>
                <c:ptCount val="1"/>
                <c:pt idx="0">
                  <c:v>Doctoral</c:v>
                </c:pt>
              </c:strCache>
            </c:strRef>
          </c:tx>
          <c:spPr>
            <a:solidFill>
              <a:schemeClr val="accent4"/>
            </a:solidFill>
            <a:ln>
              <a:noFill/>
            </a:ln>
            <a:effectLst/>
          </c:spPr>
          <c:invertIfNegative val="0"/>
          <c:dLbls>
            <c:dLbl>
              <c:idx val="0"/>
              <c:layout>
                <c:manualLayout>
                  <c:x val="1.478745863288828E-2"/>
                  <c:y val="-2.91864249571051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A7C-48E6-A12D-AA6315D1BE3E}"/>
                </c:ext>
              </c:extLst>
            </c:dLbl>
            <c:dLbl>
              <c:idx val="1"/>
              <c:layout>
                <c:manualLayout>
                  <c:x val="1.1984860588078575E-2"/>
                  <c:y val="2.9186424957104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A7C-48E6-A12D-AA6315D1BE3E}"/>
                </c:ext>
              </c:extLst>
            </c:dLbl>
            <c:dLbl>
              <c:idx val="2"/>
              <c:layout>
                <c:manualLayout>
                  <c:x val="1.4400319525276732E-2"/>
                  <c:y val="2.91864249571051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A7C-48E6-A12D-AA6315D1BE3E}"/>
                </c:ext>
              </c:extLst>
            </c:dLbl>
            <c:dLbl>
              <c:idx val="3"/>
              <c:layout>
                <c:manualLayout>
                  <c:x val="1.802350793107365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A7C-48E6-A12D-AA6315D1BE3E}"/>
                </c:ext>
              </c:extLst>
            </c:dLbl>
            <c:dLbl>
              <c:idx val="4"/>
              <c:layout>
                <c:manualLayout>
                  <c:x val="1.7202917570086348E-2"/>
                  <c:y val="5.83728499142102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A7C-48E6-A12D-AA6315D1BE3E}"/>
                </c:ext>
              </c:extLst>
            </c:dLbl>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'IPEDS Comp by Awdlvl'!$A$31:$A$35</c:f>
              <c:numCache>
                <c:formatCode>General</c:formatCode>
                <c:ptCount val="5"/>
                <c:pt idx="0">
                  <c:v>2013</c:v>
                </c:pt>
                <c:pt idx="1">
                  <c:v>2014</c:v>
                </c:pt>
                <c:pt idx="2">
                  <c:v>2015</c:v>
                </c:pt>
                <c:pt idx="3">
                  <c:v>2016</c:v>
                </c:pt>
                <c:pt idx="4">
                  <c:v>2017</c:v>
                </c:pt>
              </c:numCache>
            </c:numRef>
          </c:cat>
          <c:val>
            <c:numRef>
              <c:f>'IPEDS Comp by Awdlvl'!$D$31:$D$35</c:f>
              <c:numCache>
                <c:formatCode>#,##0</c:formatCode>
                <c:ptCount val="5"/>
                <c:pt idx="0">
                  <c:v>1789</c:v>
                </c:pt>
                <c:pt idx="1">
                  <c:v>1835</c:v>
                </c:pt>
                <c:pt idx="2">
                  <c:v>1938</c:v>
                </c:pt>
                <c:pt idx="3">
                  <c:v>1913</c:v>
                </c:pt>
                <c:pt idx="4">
                  <c:v>1894</c:v>
                </c:pt>
              </c:numCache>
            </c:numRef>
          </c:val>
          <c:extLst>
            <c:ext xmlns:c16="http://schemas.microsoft.com/office/drawing/2014/chart" uri="{C3380CC4-5D6E-409C-BE32-E72D297353CC}">
              <c16:uniqueId val="{0000000C-9A7C-48E6-A12D-AA6315D1BE3E}"/>
            </c:ext>
          </c:extLst>
        </c:ser>
        <c:dLbls>
          <c:showLegendKey val="0"/>
          <c:showVal val="0"/>
          <c:showCatName val="0"/>
          <c:showSerName val="0"/>
          <c:showPercent val="0"/>
          <c:showBubbleSize val="0"/>
        </c:dLbls>
        <c:gapWidth val="199"/>
        <c:axId val="1388631487"/>
        <c:axId val="1388634815"/>
      </c:barChart>
      <c:catAx>
        <c:axId val="1388631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cap="none" spc="0" normalizeH="0" baseline="0">
                <a:solidFill>
                  <a:schemeClr val="tx1">
                    <a:lumMod val="65000"/>
                    <a:lumOff val="35000"/>
                  </a:schemeClr>
                </a:solidFill>
                <a:latin typeface="+mn-lt"/>
                <a:ea typeface="+mn-ea"/>
                <a:cs typeface="+mn-cs"/>
              </a:defRPr>
            </a:pPr>
            <a:endParaRPr lang="en-US"/>
          </a:p>
        </c:txPr>
        <c:crossAx val="1388634815"/>
        <c:crosses val="autoZero"/>
        <c:auto val="1"/>
        <c:lblAlgn val="ctr"/>
        <c:lblOffset val="100"/>
        <c:noMultiLvlLbl val="0"/>
      </c:catAx>
      <c:valAx>
        <c:axId val="1388634815"/>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3886314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108306988653792"/>
          <c:y val="0.35187818616296712"/>
          <c:w val="0.31666666666666665"/>
          <c:h val="0.5230107526881721"/>
        </c:manualLayout>
      </c:layout>
      <c:pie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C58-4BE4-BB5D-E5FE2233FAC1}"/>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C58-4BE4-BB5D-E5FE2233FAC1}"/>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C58-4BE4-BB5D-E5FE2233FAC1}"/>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C58-4BE4-BB5D-E5FE2233FAC1}"/>
              </c:ext>
            </c:extLst>
          </c:dPt>
          <c:dPt>
            <c:idx val="4"/>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C58-4BE4-BB5D-E5FE2233FAC1}"/>
              </c:ext>
            </c:extLst>
          </c:dPt>
          <c:dLbls>
            <c:dLbl>
              <c:idx val="0"/>
              <c:delete val="1"/>
              <c:extLst>
                <c:ext xmlns:c15="http://schemas.microsoft.com/office/drawing/2012/chart" uri="{CE6537A1-D6FC-4f65-9D91-7224C49458BB}"/>
                <c:ext xmlns:c16="http://schemas.microsoft.com/office/drawing/2014/chart" uri="{C3380CC4-5D6E-409C-BE32-E72D297353CC}">
                  <c16:uniqueId val="{00000001-6C58-4BE4-BB5D-E5FE2233FAC1}"/>
                </c:ext>
              </c:extLst>
            </c:dLbl>
            <c:dLbl>
              <c:idx val="1"/>
              <c:layout>
                <c:manualLayout>
                  <c:x val="-0.11967322834645669"/>
                  <c:y val="1.597006180679028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C58-4BE4-BB5D-E5FE2233FAC1}"/>
                </c:ext>
              </c:extLst>
            </c:dLbl>
            <c:dLbl>
              <c:idx val="4"/>
              <c:delete val="1"/>
              <c:extLst>
                <c:ext xmlns:c15="http://schemas.microsoft.com/office/drawing/2012/chart" uri="{CE6537A1-D6FC-4f65-9D91-7224C49458BB}"/>
                <c:ext xmlns:c16="http://schemas.microsoft.com/office/drawing/2014/chart" uri="{C3380CC4-5D6E-409C-BE32-E72D297353CC}">
                  <c16:uniqueId val="{00000009-6C58-4BE4-BB5D-E5FE2233FA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'Comp by Age_2yr'!$C$138:$G$138</c:f>
              <c:strCache>
                <c:ptCount val="5"/>
                <c:pt idx="0">
                  <c:v>Under 18</c:v>
                </c:pt>
                <c:pt idx="1">
                  <c:v>18-24</c:v>
                </c:pt>
                <c:pt idx="2">
                  <c:v>25-39</c:v>
                </c:pt>
                <c:pt idx="3">
                  <c:v>40 and Above</c:v>
                </c:pt>
                <c:pt idx="4">
                  <c:v>Age Unknown</c:v>
                </c:pt>
              </c:strCache>
            </c:strRef>
          </c:cat>
          <c:val>
            <c:numRef>
              <c:f>'Comp by Age_2yr'!$C$139:$G$139</c:f>
              <c:numCache>
                <c:formatCode>0.0%</c:formatCode>
                <c:ptCount val="5"/>
                <c:pt idx="0">
                  <c:v>2.4448304703081772E-3</c:v>
                </c:pt>
                <c:pt idx="1">
                  <c:v>0.49424178086598469</c:v>
                </c:pt>
                <c:pt idx="2">
                  <c:v>0.35688091102103842</c:v>
                </c:pt>
                <c:pt idx="3">
                  <c:v>0.14643247764266873</c:v>
                </c:pt>
                <c:pt idx="4">
                  <c:v>0</c:v>
                </c:pt>
              </c:numCache>
            </c:numRef>
          </c:val>
          <c:extLst>
            <c:ext xmlns:c16="http://schemas.microsoft.com/office/drawing/2014/chart" uri="{C3380CC4-5D6E-409C-BE32-E72D297353CC}">
              <c16:uniqueId val="{0000000A-6C58-4BE4-BB5D-E5FE2233FA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42734382178129704"/>
          <c:y val="0.46685894160680186"/>
          <c:w val="0.1282540190288714"/>
          <c:h val="0.3714500719668106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noFill/>
      <a:round/>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35191225635917E-2"/>
          <c:y val="1.8370856075142928E-2"/>
          <c:w val="0.92836523768279988"/>
          <c:h val="0.93339575792480822"/>
        </c:manualLayout>
      </c:layout>
      <c:pie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722-41A5-ABC6-560C6F4584DE}"/>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722-41A5-ABC6-560C6F4584DE}"/>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722-41A5-ABC6-560C6F4584DE}"/>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722-41A5-ABC6-560C6F4584DE}"/>
              </c:ext>
            </c:extLst>
          </c:dPt>
          <c:dPt>
            <c:idx val="4"/>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722-41A5-ABC6-560C6F4584DE}"/>
              </c:ext>
            </c:extLst>
          </c:dPt>
          <c:dLbls>
            <c:dLbl>
              <c:idx val="0"/>
              <c:delete val="1"/>
              <c:extLst>
                <c:ext xmlns:c15="http://schemas.microsoft.com/office/drawing/2012/chart" uri="{CE6537A1-D6FC-4f65-9D91-7224C49458BB}"/>
                <c:ext xmlns:c16="http://schemas.microsoft.com/office/drawing/2014/chart" uri="{C3380CC4-5D6E-409C-BE32-E72D297353CC}">
                  <c16:uniqueId val="{00000001-6722-41A5-ABC6-560C6F4584DE}"/>
                </c:ext>
              </c:extLst>
            </c:dLbl>
            <c:dLbl>
              <c:idx val="4"/>
              <c:delete val="1"/>
              <c:extLst>
                <c:ext xmlns:c15="http://schemas.microsoft.com/office/drawing/2012/chart" uri="{CE6537A1-D6FC-4f65-9D91-7224C49458BB}"/>
                <c:ext xmlns:c16="http://schemas.microsoft.com/office/drawing/2014/chart" uri="{C3380CC4-5D6E-409C-BE32-E72D297353CC}">
                  <c16:uniqueId val="{00000009-6722-41A5-ABC6-560C6F4584D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'Comp by Age_4yr'!$C$94:$G$94</c:f>
              <c:strCache>
                <c:ptCount val="5"/>
                <c:pt idx="0">
                  <c:v>Under 18</c:v>
                </c:pt>
                <c:pt idx="1">
                  <c:v>18-24</c:v>
                </c:pt>
                <c:pt idx="2">
                  <c:v>25-39</c:v>
                </c:pt>
                <c:pt idx="3">
                  <c:v>40 and Above</c:v>
                </c:pt>
                <c:pt idx="4">
                  <c:v>Age Unknown</c:v>
                </c:pt>
              </c:strCache>
            </c:strRef>
          </c:cat>
          <c:val>
            <c:numRef>
              <c:f>'Comp by Age_4yr'!$C$95:$G$95</c:f>
              <c:numCache>
                <c:formatCode>0.0%</c:formatCode>
                <c:ptCount val="5"/>
                <c:pt idx="0">
                  <c:v>8.6640097036908684E-5</c:v>
                </c:pt>
                <c:pt idx="1">
                  <c:v>0.54557269104141393</c:v>
                </c:pt>
                <c:pt idx="2">
                  <c:v>0.36001848322070118</c:v>
                </c:pt>
                <c:pt idx="3">
                  <c:v>9.412002541442846E-2</c:v>
                </c:pt>
                <c:pt idx="4">
                  <c:v>2.0216022641945358E-4</c:v>
                </c:pt>
              </c:numCache>
            </c:numRef>
          </c:val>
          <c:extLst>
            <c:ext xmlns:c16="http://schemas.microsoft.com/office/drawing/2014/chart" uri="{C3380CC4-5D6E-409C-BE32-E72D297353CC}">
              <c16:uniqueId val="{0000000A-6722-41A5-ABC6-560C6F4584DE}"/>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Sheet7!$A$2</c:f>
              <c:strCache>
                <c:ptCount val="1"/>
                <c:pt idx="0">
                  <c:v>Enrollment</c:v>
                </c:pt>
              </c:strCache>
            </c:strRef>
          </c:tx>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Sheet7!$B$1:$K$1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Sheet7!$B$2:$K$2</c:f>
              <c:numCache>
                <c:formatCode>0%</c:formatCode>
                <c:ptCount val="10"/>
                <c:pt idx="0">
                  <c:v>0.57999999999999996</c:v>
                </c:pt>
                <c:pt idx="1">
                  <c:v>0.56999999999999995</c:v>
                </c:pt>
                <c:pt idx="2">
                  <c:v>0.56000000000000005</c:v>
                </c:pt>
                <c:pt idx="3">
                  <c:v>0.56000000000000005</c:v>
                </c:pt>
                <c:pt idx="4">
                  <c:v>0.53</c:v>
                </c:pt>
                <c:pt idx="5">
                  <c:v>0.52</c:v>
                </c:pt>
                <c:pt idx="6">
                  <c:v>0.51</c:v>
                </c:pt>
                <c:pt idx="7">
                  <c:v>0.51</c:v>
                </c:pt>
                <c:pt idx="8">
                  <c:v>0.5</c:v>
                </c:pt>
                <c:pt idx="9">
                  <c:v>0.48</c:v>
                </c:pt>
              </c:numCache>
            </c:numRef>
          </c:val>
          <c:extLst>
            <c:ext xmlns:c16="http://schemas.microsoft.com/office/drawing/2014/chart" uri="{C3380CC4-5D6E-409C-BE32-E72D297353CC}">
              <c16:uniqueId val="{00000000-4CA9-46FA-9CD6-2A05F5E87EB0}"/>
            </c:ext>
          </c:extLst>
        </c:ser>
        <c:dLbls>
          <c:dLblPos val="inEnd"/>
          <c:showLegendKey val="0"/>
          <c:showVal val="1"/>
          <c:showCatName val="0"/>
          <c:showSerName val="0"/>
          <c:showPercent val="0"/>
          <c:showBubbleSize val="0"/>
        </c:dLbls>
        <c:gapWidth val="65"/>
        <c:axId val="129981423"/>
        <c:axId val="129981839"/>
      </c:barChart>
      <c:catAx>
        <c:axId val="129981423"/>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en-US"/>
          </a:p>
        </c:txPr>
        <c:crossAx val="129981839"/>
        <c:crosses val="autoZero"/>
        <c:auto val="1"/>
        <c:lblAlgn val="ctr"/>
        <c:lblOffset val="100"/>
        <c:noMultiLvlLbl val="0"/>
      </c:catAx>
      <c:valAx>
        <c:axId val="129981839"/>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crossAx val="129981423"/>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Sheet7!$A$4</c:f>
              <c:strCache>
                <c:ptCount val="1"/>
                <c:pt idx="0">
                  <c:v>Remedial</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Sheet7!$B$3:$K$3</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Sheet7!$B$4:$K$4</c:f>
              <c:numCache>
                <c:formatCode>0%</c:formatCode>
                <c:ptCount val="10"/>
                <c:pt idx="0">
                  <c:v>0.31</c:v>
                </c:pt>
                <c:pt idx="1">
                  <c:v>0.3</c:v>
                </c:pt>
                <c:pt idx="2">
                  <c:v>0.33</c:v>
                </c:pt>
                <c:pt idx="3">
                  <c:v>0.34</c:v>
                </c:pt>
                <c:pt idx="4">
                  <c:v>0.35</c:v>
                </c:pt>
                <c:pt idx="5">
                  <c:v>0.33</c:v>
                </c:pt>
                <c:pt idx="6">
                  <c:v>0.32</c:v>
                </c:pt>
                <c:pt idx="7">
                  <c:v>0.32</c:v>
                </c:pt>
                <c:pt idx="8">
                  <c:v>0.3</c:v>
                </c:pt>
                <c:pt idx="9">
                  <c:v>0.28999999999999998</c:v>
                </c:pt>
              </c:numCache>
            </c:numRef>
          </c:val>
          <c:extLst>
            <c:ext xmlns:c16="http://schemas.microsoft.com/office/drawing/2014/chart" uri="{C3380CC4-5D6E-409C-BE32-E72D297353CC}">
              <c16:uniqueId val="{00000000-FD0D-45E0-97C6-EE3BADCD2DA0}"/>
            </c:ext>
          </c:extLst>
        </c:ser>
        <c:dLbls>
          <c:dLblPos val="inEnd"/>
          <c:showLegendKey val="0"/>
          <c:showVal val="1"/>
          <c:showCatName val="0"/>
          <c:showSerName val="0"/>
          <c:showPercent val="0"/>
          <c:showBubbleSize val="0"/>
        </c:dLbls>
        <c:gapWidth val="65"/>
        <c:axId val="116631103"/>
        <c:axId val="116633599"/>
      </c:barChart>
      <c:catAx>
        <c:axId val="116631103"/>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en-US"/>
          </a:p>
        </c:txPr>
        <c:crossAx val="116633599"/>
        <c:crosses val="autoZero"/>
        <c:auto val="1"/>
        <c:lblAlgn val="ctr"/>
        <c:lblOffset val="100"/>
        <c:noMultiLvlLbl val="0"/>
      </c:catAx>
      <c:valAx>
        <c:axId val="116633599"/>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crossAx val="116631103"/>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 by Sector'!$A$2</c:f>
              <c:strCache>
                <c:ptCount val="1"/>
                <c:pt idx="0">
                  <c:v>Two-Year Public</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 by Sector'!$B$1:$F$1</c:f>
              <c:numCache>
                <c:formatCode>General</c:formatCode>
                <c:ptCount val="5"/>
                <c:pt idx="0">
                  <c:v>2013</c:v>
                </c:pt>
                <c:pt idx="1">
                  <c:v>2014</c:v>
                </c:pt>
                <c:pt idx="2">
                  <c:v>2015</c:v>
                </c:pt>
                <c:pt idx="3">
                  <c:v>2016</c:v>
                </c:pt>
                <c:pt idx="4">
                  <c:v>2017</c:v>
                </c:pt>
              </c:numCache>
            </c:numRef>
          </c:cat>
          <c:val>
            <c:numRef>
              <c:f>'% by Sector'!$B$2:$F$2</c:f>
              <c:numCache>
                <c:formatCode>0%</c:formatCode>
                <c:ptCount val="5"/>
                <c:pt idx="0">
                  <c:v>0.35099999999999998</c:v>
                </c:pt>
                <c:pt idx="1">
                  <c:v>0.34300000000000003</c:v>
                </c:pt>
                <c:pt idx="2">
                  <c:v>0.33700000000000002</c:v>
                </c:pt>
                <c:pt idx="3">
                  <c:v>0.33</c:v>
                </c:pt>
                <c:pt idx="4">
                  <c:v>0.31900000000000001</c:v>
                </c:pt>
              </c:numCache>
            </c:numRef>
          </c:val>
          <c:extLst>
            <c:ext xmlns:c16="http://schemas.microsoft.com/office/drawing/2014/chart" uri="{C3380CC4-5D6E-409C-BE32-E72D297353CC}">
              <c16:uniqueId val="{00000000-4C6C-4927-AD12-2AD217BA0051}"/>
            </c:ext>
          </c:extLst>
        </c:ser>
        <c:ser>
          <c:idx val="1"/>
          <c:order val="1"/>
          <c:tx>
            <c:strRef>
              <c:f>'% by Sector'!$A$3</c:f>
              <c:strCache>
                <c:ptCount val="1"/>
                <c:pt idx="0">
                  <c:v>Four-Year Public</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 by Sector'!$B$1:$F$1</c:f>
              <c:numCache>
                <c:formatCode>General</c:formatCode>
                <c:ptCount val="5"/>
                <c:pt idx="0">
                  <c:v>2013</c:v>
                </c:pt>
                <c:pt idx="1">
                  <c:v>2014</c:v>
                </c:pt>
                <c:pt idx="2">
                  <c:v>2015</c:v>
                </c:pt>
                <c:pt idx="3">
                  <c:v>2016</c:v>
                </c:pt>
                <c:pt idx="4">
                  <c:v>2017</c:v>
                </c:pt>
              </c:numCache>
            </c:numRef>
          </c:cat>
          <c:val>
            <c:numRef>
              <c:f>'% by Sector'!$B$3:$F$3</c:f>
              <c:numCache>
                <c:formatCode>0%</c:formatCode>
                <c:ptCount val="5"/>
                <c:pt idx="0">
                  <c:v>0.64900000000000002</c:v>
                </c:pt>
                <c:pt idx="1">
                  <c:v>0.65700000000000003</c:v>
                </c:pt>
                <c:pt idx="2">
                  <c:v>0.66300000000000003</c:v>
                </c:pt>
                <c:pt idx="3">
                  <c:v>0.67</c:v>
                </c:pt>
                <c:pt idx="4">
                  <c:v>0.68100000000000005</c:v>
                </c:pt>
              </c:numCache>
            </c:numRef>
          </c:val>
          <c:extLst>
            <c:ext xmlns:c16="http://schemas.microsoft.com/office/drawing/2014/chart" uri="{C3380CC4-5D6E-409C-BE32-E72D297353CC}">
              <c16:uniqueId val="{00000001-4C6C-4927-AD12-2AD217BA0051}"/>
            </c:ext>
          </c:extLst>
        </c:ser>
        <c:dLbls>
          <c:showLegendKey val="0"/>
          <c:showVal val="0"/>
          <c:showCatName val="0"/>
          <c:showSerName val="0"/>
          <c:showPercent val="0"/>
          <c:showBubbleSize val="0"/>
        </c:dLbls>
        <c:gapWidth val="75"/>
        <c:overlap val="100"/>
        <c:axId val="218828336"/>
        <c:axId val="218833744"/>
      </c:barChart>
      <c:catAx>
        <c:axId val="21882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cap="none" spc="0" normalizeH="0" baseline="0">
                <a:solidFill>
                  <a:schemeClr val="tx1">
                    <a:lumMod val="65000"/>
                    <a:lumOff val="35000"/>
                  </a:schemeClr>
                </a:solidFill>
                <a:latin typeface="+mn-lt"/>
                <a:ea typeface="+mn-ea"/>
                <a:cs typeface="+mn-cs"/>
              </a:defRPr>
            </a:pPr>
            <a:endParaRPr lang="en-US"/>
          </a:p>
        </c:txPr>
        <c:crossAx val="218833744"/>
        <c:crosses val="autoZero"/>
        <c:auto val="1"/>
        <c:lblAlgn val="ctr"/>
        <c:lblOffset val="100"/>
        <c:noMultiLvlLbl val="0"/>
      </c:catAx>
      <c:valAx>
        <c:axId val="218833744"/>
        <c:scaling>
          <c:orientation val="minMax"/>
          <c:max val="1"/>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no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18828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baseline="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Sheet8!$A$7</c:f>
              <c:strCache>
                <c:ptCount val="1"/>
                <c:pt idx="0">
                  <c:v>Undergraduate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Sheet8!$B$6:$F$6</c:f>
              <c:numCache>
                <c:formatCode>General</c:formatCode>
                <c:ptCount val="5"/>
                <c:pt idx="0">
                  <c:v>2013</c:v>
                </c:pt>
                <c:pt idx="1">
                  <c:v>2014</c:v>
                </c:pt>
                <c:pt idx="2">
                  <c:v>2015</c:v>
                </c:pt>
                <c:pt idx="3">
                  <c:v>2016</c:v>
                </c:pt>
                <c:pt idx="4">
                  <c:v>2017</c:v>
                </c:pt>
              </c:numCache>
            </c:numRef>
          </c:cat>
          <c:val>
            <c:numRef>
              <c:f>Sheet8!$B$7:$F$7</c:f>
              <c:numCache>
                <c:formatCode>0.0%</c:formatCode>
                <c:ptCount val="5"/>
                <c:pt idx="0">
                  <c:v>0.86532316914793173</c:v>
                </c:pt>
                <c:pt idx="1">
                  <c:v>0.86429666610185607</c:v>
                </c:pt>
                <c:pt idx="2">
                  <c:v>0.86443834985588175</c:v>
                </c:pt>
                <c:pt idx="3">
                  <c:v>0.86545500186243862</c:v>
                </c:pt>
                <c:pt idx="4">
                  <c:v>0.8589511398086539</c:v>
                </c:pt>
              </c:numCache>
            </c:numRef>
          </c:val>
          <c:extLst>
            <c:ext xmlns:c16="http://schemas.microsoft.com/office/drawing/2014/chart" uri="{C3380CC4-5D6E-409C-BE32-E72D297353CC}">
              <c16:uniqueId val="{00000000-BFA7-4D35-9E30-620B0A8165BF}"/>
            </c:ext>
          </c:extLst>
        </c:ser>
        <c:ser>
          <c:idx val="1"/>
          <c:order val="1"/>
          <c:tx>
            <c:strRef>
              <c:f>Sheet8!$A$8</c:f>
              <c:strCache>
                <c:ptCount val="1"/>
                <c:pt idx="0">
                  <c:v>Graduate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Sheet8!$B$6:$F$6</c:f>
              <c:numCache>
                <c:formatCode>General</c:formatCode>
                <c:ptCount val="5"/>
                <c:pt idx="0">
                  <c:v>2013</c:v>
                </c:pt>
                <c:pt idx="1">
                  <c:v>2014</c:v>
                </c:pt>
                <c:pt idx="2">
                  <c:v>2015</c:v>
                </c:pt>
                <c:pt idx="3">
                  <c:v>2016</c:v>
                </c:pt>
                <c:pt idx="4">
                  <c:v>2017</c:v>
                </c:pt>
              </c:numCache>
            </c:numRef>
          </c:cat>
          <c:val>
            <c:numRef>
              <c:f>Sheet8!$B$8:$F$8</c:f>
              <c:numCache>
                <c:formatCode>0.0%</c:formatCode>
                <c:ptCount val="5"/>
                <c:pt idx="0">
                  <c:v>0.13467683085206822</c:v>
                </c:pt>
                <c:pt idx="1">
                  <c:v>0.13570333389814399</c:v>
                </c:pt>
                <c:pt idx="2">
                  <c:v>0.13556165014411828</c:v>
                </c:pt>
                <c:pt idx="3">
                  <c:v>0.13454499813756135</c:v>
                </c:pt>
                <c:pt idx="4">
                  <c:v>0.1410488601913461</c:v>
                </c:pt>
              </c:numCache>
            </c:numRef>
          </c:val>
          <c:extLst>
            <c:ext xmlns:c16="http://schemas.microsoft.com/office/drawing/2014/chart" uri="{C3380CC4-5D6E-409C-BE32-E72D297353CC}">
              <c16:uniqueId val="{00000001-BFA7-4D35-9E30-620B0A8165BF}"/>
            </c:ext>
          </c:extLst>
        </c:ser>
        <c:dLbls>
          <c:showLegendKey val="0"/>
          <c:showVal val="0"/>
          <c:showCatName val="0"/>
          <c:showSerName val="0"/>
          <c:showPercent val="0"/>
          <c:showBubbleSize val="0"/>
        </c:dLbls>
        <c:gapWidth val="75"/>
        <c:overlap val="100"/>
        <c:axId val="49745376"/>
        <c:axId val="49741216"/>
      </c:barChart>
      <c:catAx>
        <c:axId val="49745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9741216"/>
        <c:crosses val="autoZero"/>
        <c:auto val="1"/>
        <c:lblAlgn val="ctr"/>
        <c:lblOffset val="100"/>
        <c:noMultiLvlLbl val="0"/>
      </c:catAx>
      <c:valAx>
        <c:axId val="49741216"/>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9745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Sheet3!$A$9</c:f>
              <c:strCache>
                <c:ptCount val="1"/>
                <c:pt idx="0">
                  <c:v>Female</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Sheet3!$B$8:$F$8</c:f>
              <c:numCache>
                <c:formatCode>General</c:formatCode>
                <c:ptCount val="5"/>
                <c:pt idx="0">
                  <c:v>2013</c:v>
                </c:pt>
                <c:pt idx="1">
                  <c:v>2014</c:v>
                </c:pt>
                <c:pt idx="2">
                  <c:v>2015</c:v>
                </c:pt>
                <c:pt idx="3">
                  <c:v>2016</c:v>
                </c:pt>
                <c:pt idx="4">
                  <c:v>2017</c:v>
                </c:pt>
              </c:numCache>
            </c:numRef>
          </c:cat>
          <c:val>
            <c:numRef>
              <c:f>Sheet3!$B$9:$F$9</c:f>
              <c:numCache>
                <c:formatCode>0.0%</c:formatCode>
                <c:ptCount val="5"/>
                <c:pt idx="0">
                  <c:v>0.57926786531492347</c:v>
                </c:pt>
                <c:pt idx="1">
                  <c:v>0.57714004686550757</c:v>
                </c:pt>
                <c:pt idx="2">
                  <c:v>0.57646904026677304</c:v>
                </c:pt>
                <c:pt idx="3">
                  <c:v>0.57606442418255133</c:v>
                </c:pt>
                <c:pt idx="4">
                  <c:v>0.57760148037324299</c:v>
                </c:pt>
              </c:numCache>
            </c:numRef>
          </c:val>
          <c:extLst>
            <c:ext xmlns:c16="http://schemas.microsoft.com/office/drawing/2014/chart" uri="{C3380CC4-5D6E-409C-BE32-E72D297353CC}">
              <c16:uniqueId val="{00000000-D44F-4EAD-BC0C-5495392FCA3F}"/>
            </c:ext>
          </c:extLst>
        </c:ser>
        <c:ser>
          <c:idx val="1"/>
          <c:order val="1"/>
          <c:tx>
            <c:strRef>
              <c:f>Sheet3!$A$10</c:f>
              <c:strCache>
                <c:ptCount val="1"/>
                <c:pt idx="0">
                  <c:v>Male</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Sheet3!$B$8:$F$8</c:f>
              <c:numCache>
                <c:formatCode>General</c:formatCode>
                <c:ptCount val="5"/>
                <c:pt idx="0">
                  <c:v>2013</c:v>
                </c:pt>
                <c:pt idx="1">
                  <c:v>2014</c:v>
                </c:pt>
                <c:pt idx="2">
                  <c:v>2015</c:v>
                </c:pt>
                <c:pt idx="3">
                  <c:v>2016</c:v>
                </c:pt>
                <c:pt idx="4">
                  <c:v>2017</c:v>
                </c:pt>
              </c:numCache>
            </c:numRef>
          </c:cat>
          <c:val>
            <c:numRef>
              <c:f>Sheet3!$B$10:$F$10</c:f>
              <c:numCache>
                <c:formatCode>0.0%</c:formatCode>
                <c:ptCount val="5"/>
                <c:pt idx="0">
                  <c:v>0.42060432651277463</c:v>
                </c:pt>
                <c:pt idx="1">
                  <c:v>0.42245494257528859</c:v>
                </c:pt>
                <c:pt idx="2">
                  <c:v>0.4233459291209401</c:v>
                </c:pt>
                <c:pt idx="3">
                  <c:v>0.42372503927316307</c:v>
                </c:pt>
                <c:pt idx="4">
                  <c:v>0.42201661482735542</c:v>
                </c:pt>
              </c:numCache>
            </c:numRef>
          </c:val>
          <c:extLst>
            <c:ext xmlns:c16="http://schemas.microsoft.com/office/drawing/2014/chart" uri="{C3380CC4-5D6E-409C-BE32-E72D297353CC}">
              <c16:uniqueId val="{00000001-D44F-4EAD-BC0C-5495392FCA3F}"/>
            </c:ext>
          </c:extLst>
        </c:ser>
        <c:dLbls>
          <c:dLblPos val="inEnd"/>
          <c:showLegendKey val="0"/>
          <c:showVal val="1"/>
          <c:showCatName val="0"/>
          <c:showSerName val="0"/>
          <c:showPercent val="0"/>
          <c:showBubbleSize val="0"/>
        </c:dLbls>
        <c:gapWidth val="40"/>
        <c:axId val="335357727"/>
        <c:axId val="335358143"/>
      </c:barChart>
      <c:catAx>
        <c:axId val="335357727"/>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0" i="0" u="none" strike="noStrike" kern="1200" cap="all" baseline="0">
                <a:solidFill>
                  <a:schemeClr val="dk1">
                    <a:lumMod val="75000"/>
                    <a:lumOff val="25000"/>
                  </a:schemeClr>
                </a:solidFill>
                <a:latin typeface="+mn-lt"/>
                <a:ea typeface="+mn-ea"/>
                <a:cs typeface="+mn-cs"/>
              </a:defRPr>
            </a:pPr>
            <a:endParaRPr lang="en-US"/>
          </a:p>
        </c:txPr>
        <c:crossAx val="335358143"/>
        <c:crosses val="autoZero"/>
        <c:auto val="1"/>
        <c:lblAlgn val="ctr"/>
        <c:lblOffset val="100"/>
        <c:noMultiLvlLbl val="0"/>
      </c:catAx>
      <c:valAx>
        <c:axId val="335358143"/>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 sourceLinked="1"/>
        <c:majorTickMark val="none"/>
        <c:minorTickMark val="none"/>
        <c:tickLblPos val="nextTo"/>
        <c:crossAx val="335357727"/>
        <c:crosses val="autoZero"/>
        <c:crossBetween val="between"/>
      </c:valAx>
      <c:spPr>
        <a:noFill/>
        <a:ln>
          <a:noFill/>
        </a:ln>
        <a:effectLst/>
      </c:spPr>
    </c:plotArea>
    <c:legend>
      <c:legendPos val="b"/>
      <c:layout>
        <c:manualLayout>
          <c:xMode val="edge"/>
          <c:yMode val="edge"/>
          <c:x val="0.67760448908626736"/>
          <c:y val="4.3784636988715875E-2"/>
          <c:w val="0.30439098560955741"/>
          <c:h val="7.2420590079543462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noFill/>
      <a:round/>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030582310752336"/>
          <c:y val="6.1269740663692628E-3"/>
          <c:w val="0.65417516377250096"/>
          <c:h val="0.93466194426401195"/>
        </c:manualLayout>
      </c:layout>
      <c:barChart>
        <c:barDir val="bar"/>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'2yr'!$C$2:$C$25</c:f>
              <c:strCache>
                <c:ptCount val="24"/>
                <c:pt idx="0">
                  <c:v>Reid State Technical College</c:v>
                </c:pt>
                <c:pt idx="1">
                  <c:v>Marion Military Institute</c:v>
                </c:pt>
                <c:pt idx="2">
                  <c:v>Ingram State Technical College</c:v>
                </c:pt>
                <c:pt idx="3">
                  <c:v>Drake State Community and Technical College</c:v>
                </c:pt>
                <c:pt idx="4">
                  <c:v>Chattahoochee Valley Community College</c:v>
                </c:pt>
                <c:pt idx="5">
                  <c:v>Wallace State Community College Selma</c:v>
                </c:pt>
                <c:pt idx="6">
                  <c:v>Enterprise State Community College</c:v>
                </c:pt>
                <c:pt idx="7">
                  <c:v>Central Alabama Community College</c:v>
                </c:pt>
                <c:pt idx="8">
                  <c:v>Lurleen B. Wallace Community College</c:v>
                </c:pt>
                <c:pt idx="9">
                  <c:v>Trenholm State Community College</c:v>
                </c:pt>
                <c:pt idx="10">
                  <c:v>Snead State Community College</c:v>
                </c:pt>
                <c:pt idx="11">
                  <c:v>Northeast Alabama Community College</c:v>
                </c:pt>
                <c:pt idx="12">
                  <c:v>Bishop State Community College</c:v>
                </c:pt>
                <c:pt idx="13">
                  <c:v>Lawson State Community College</c:v>
                </c:pt>
                <c:pt idx="14">
                  <c:v>Northwest-Shoals Community College</c:v>
                </c:pt>
                <c:pt idx="15">
                  <c:v>Bevill State Community College</c:v>
                </c:pt>
                <c:pt idx="16">
                  <c:v>Shelton State Community College</c:v>
                </c:pt>
                <c:pt idx="17">
                  <c:v>Wallace Community College Dothan</c:v>
                </c:pt>
                <c:pt idx="18">
                  <c:v>Southern Union State Community College</c:v>
                </c:pt>
                <c:pt idx="19">
                  <c:v>Gadsden State Community College</c:v>
                </c:pt>
                <c:pt idx="20">
                  <c:v>Wallace State Community College Hanceville</c:v>
                </c:pt>
                <c:pt idx="21">
                  <c:v>Coastal Alabama Community College</c:v>
                </c:pt>
                <c:pt idx="22">
                  <c:v>Jefferson State Community College</c:v>
                </c:pt>
                <c:pt idx="23">
                  <c:v>Calhoun Community College</c:v>
                </c:pt>
              </c:strCache>
            </c:strRef>
          </c:cat>
          <c:val>
            <c:numRef>
              <c:f>'2yr'!$D$2:$D$25</c:f>
              <c:numCache>
                <c:formatCode>General</c:formatCode>
                <c:ptCount val="24"/>
                <c:pt idx="0">
                  <c:v>392</c:v>
                </c:pt>
                <c:pt idx="1">
                  <c:v>446</c:v>
                </c:pt>
                <c:pt idx="2">
                  <c:v>453</c:v>
                </c:pt>
                <c:pt idx="3">
                  <c:v>752</c:v>
                </c:pt>
                <c:pt idx="4">
                  <c:v>1425</c:v>
                </c:pt>
                <c:pt idx="5">
                  <c:v>1471</c:v>
                </c:pt>
                <c:pt idx="6">
                  <c:v>1779</c:v>
                </c:pt>
                <c:pt idx="7">
                  <c:v>1835</c:v>
                </c:pt>
                <c:pt idx="8">
                  <c:v>1838</c:v>
                </c:pt>
                <c:pt idx="9">
                  <c:v>1845</c:v>
                </c:pt>
                <c:pt idx="10">
                  <c:v>2220</c:v>
                </c:pt>
                <c:pt idx="11">
                  <c:v>2742</c:v>
                </c:pt>
                <c:pt idx="12">
                  <c:v>3233</c:v>
                </c:pt>
                <c:pt idx="13">
                  <c:v>3248</c:v>
                </c:pt>
                <c:pt idx="14">
                  <c:v>3442</c:v>
                </c:pt>
                <c:pt idx="15">
                  <c:v>3873</c:v>
                </c:pt>
                <c:pt idx="16">
                  <c:v>4607</c:v>
                </c:pt>
                <c:pt idx="17">
                  <c:v>4647</c:v>
                </c:pt>
                <c:pt idx="18">
                  <c:v>4829</c:v>
                </c:pt>
                <c:pt idx="19">
                  <c:v>4979</c:v>
                </c:pt>
                <c:pt idx="20">
                  <c:v>5301</c:v>
                </c:pt>
                <c:pt idx="21">
                  <c:v>7079</c:v>
                </c:pt>
                <c:pt idx="22">
                  <c:v>8842</c:v>
                </c:pt>
                <c:pt idx="23">
                  <c:v>9861</c:v>
                </c:pt>
              </c:numCache>
            </c:numRef>
          </c:val>
          <c:extLst>
            <c:ext xmlns:c16="http://schemas.microsoft.com/office/drawing/2014/chart" uri="{C3380CC4-5D6E-409C-BE32-E72D297353CC}">
              <c16:uniqueId val="{00000000-8306-4A80-9A84-4ACF4E40CE2A}"/>
            </c:ext>
          </c:extLst>
        </c:ser>
        <c:dLbls>
          <c:dLblPos val="outEnd"/>
          <c:showLegendKey val="0"/>
          <c:showVal val="1"/>
          <c:showCatName val="0"/>
          <c:showSerName val="0"/>
          <c:showPercent val="0"/>
          <c:showBubbleSize val="0"/>
        </c:dLbls>
        <c:gapWidth val="75"/>
        <c:axId val="1991449360"/>
        <c:axId val="1991435216"/>
      </c:barChart>
      <c:catAx>
        <c:axId val="1991449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91435216"/>
        <c:crosses val="autoZero"/>
        <c:auto val="1"/>
        <c:lblAlgn val="ctr"/>
        <c:lblOffset val="100"/>
        <c:noMultiLvlLbl val="0"/>
      </c:catAx>
      <c:valAx>
        <c:axId val="19914352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9144936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518955497974895"/>
          <c:y val="2.2599044447937654E-2"/>
          <c:w val="0.63728711227390511"/>
          <c:h val="0.86485578594871648"/>
        </c:manualLayout>
      </c:layout>
      <c:barChart>
        <c:barDir val="bar"/>
        <c:grouping val="clustered"/>
        <c:varyColors val="0"/>
        <c:ser>
          <c:idx val="0"/>
          <c:order val="0"/>
          <c:tx>
            <c:strRef>
              <c:f>'4yr'!$D$1</c:f>
              <c:strCache>
                <c:ptCount val="1"/>
                <c:pt idx="0">
                  <c:v>Total Enrollment</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'4yr'!$C$2:$C$15</c:f>
              <c:strCache>
                <c:ptCount val="14"/>
                <c:pt idx="0">
                  <c:v>University of Montevallo</c:v>
                </c:pt>
                <c:pt idx="1">
                  <c:v>Athens State University</c:v>
                </c:pt>
                <c:pt idx="2">
                  <c:v>University of West Alabama</c:v>
                </c:pt>
                <c:pt idx="3">
                  <c:v>Alabama State University</c:v>
                </c:pt>
                <c:pt idx="4">
                  <c:v>Auburn University at Montgomery</c:v>
                </c:pt>
                <c:pt idx="5">
                  <c:v>Alabama A&amp;M University</c:v>
                </c:pt>
                <c:pt idx="6">
                  <c:v>University of North Alabama</c:v>
                </c:pt>
                <c:pt idx="7">
                  <c:v>Jacksonville State University</c:v>
                </c:pt>
                <c:pt idx="8">
                  <c:v>University of Alabama in Huntsville</c:v>
                </c:pt>
                <c:pt idx="9">
                  <c:v>University of South Alabama</c:v>
                </c:pt>
                <c:pt idx="10">
                  <c:v>Troy University</c:v>
                </c:pt>
                <c:pt idx="11">
                  <c:v>University of Alabama at Birmingham</c:v>
                </c:pt>
                <c:pt idx="12">
                  <c:v>Auburn University</c:v>
                </c:pt>
                <c:pt idx="13">
                  <c:v>University of Alabama</c:v>
                </c:pt>
              </c:strCache>
            </c:strRef>
          </c:cat>
          <c:val>
            <c:numRef>
              <c:f>'4yr'!$D$2:$D$15</c:f>
              <c:numCache>
                <c:formatCode>#,##0</c:formatCode>
                <c:ptCount val="14"/>
                <c:pt idx="0">
                  <c:v>2717</c:v>
                </c:pt>
                <c:pt idx="1">
                  <c:v>3116</c:v>
                </c:pt>
                <c:pt idx="2">
                  <c:v>4646</c:v>
                </c:pt>
                <c:pt idx="3">
                  <c:v>4760</c:v>
                </c:pt>
                <c:pt idx="4">
                  <c:v>4894</c:v>
                </c:pt>
                <c:pt idx="5">
                  <c:v>6001</c:v>
                </c:pt>
                <c:pt idx="6">
                  <c:v>7209</c:v>
                </c:pt>
                <c:pt idx="7">
                  <c:v>8567</c:v>
                </c:pt>
                <c:pt idx="8">
                  <c:v>9101</c:v>
                </c:pt>
                <c:pt idx="9">
                  <c:v>15569</c:v>
                </c:pt>
                <c:pt idx="10">
                  <c:v>16999</c:v>
                </c:pt>
                <c:pt idx="11">
                  <c:v>20933</c:v>
                </c:pt>
                <c:pt idx="12">
                  <c:v>29776</c:v>
                </c:pt>
                <c:pt idx="13">
                  <c:v>38563</c:v>
                </c:pt>
              </c:numCache>
            </c:numRef>
          </c:val>
          <c:extLst>
            <c:ext xmlns:c16="http://schemas.microsoft.com/office/drawing/2014/chart" uri="{C3380CC4-5D6E-409C-BE32-E72D297353CC}">
              <c16:uniqueId val="{00000000-CD8C-454E-86B9-4F14FDFF6418}"/>
            </c:ext>
          </c:extLst>
        </c:ser>
        <c:dLbls>
          <c:showLegendKey val="0"/>
          <c:showVal val="0"/>
          <c:showCatName val="0"/>
          <c:showSerName val="0"/>
          <c:showPercent val="0"/>
          <c:showBubbleSize val="0"/>
        </c:dLbls>
        <c:gapWidth val="75"/>
        <c:axId val="1985380672"/>
        <c:axId val="1985381088"/>
      </c:barChart>
      <c:catAx>
        <c:axId val="1985380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2">
                    <a:lumMod val="25000"/>
                  </a:schemeClr>
                </a:solidFill>
                <a:latin typeface="+mn-lt"/>
                <a:ea typeface="+mn-ea"/>
                <a:cs typeface="+mn-cs"/>
              </a:defRPr>
            </a:pPr>
            <a:endParaRPr lang="en-US"/>
          </a:p>
        </c:txPr>
        <c:crossAx val="1985381088"/>
        <c:crosses val="autoZero"/>
        <c:auto val="1"/>
        <c:lblAlgn val="ctr"/>
        <c:lblOffset val="100"/>
        <c:noMultiLvlLbl val="0"/>
      </c:catAx>
      <c:valAx>
        <c:axId val="19853810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25000"/>
                  </a:schemeClr>
                </a:solidFill>
                <a:latin typeface="+mn-lt"/>
                <a:ea typeface="+mn-ea"/>
                <a:cs typeface="+mn-cs"/>
              </a:defRPr>
            </a:pPr>
            <a:endParaRPr lang="en-US"/>
          </a:p>
        </c:txPr>
        <c:crossAx val="1985380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layout>
        <c:manualLayout>
          <c:xMode val="edge"/>
          <c:yMode val="edge"/>
          <c:x val="0.45886182576756318"/>
          <c:y val="8.0863416323191703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accent5">
                  <a:lumMod val="50000"/>
                </a:schemeClr>
              </a:solidFill>
              <a:latin typeface="+mn-lt"/>
              <a:ea typeface="+mn-ea"/>
              <a:cs typeface="+mn-cs"/>
            </a:defRPr>
          </a:pPr>
          <a:endParaRPr lang="en-US"/>
        </a:p>
      </c:txPr>
    </c:title>
    <c:autoTitleDeleted val="0"/>
    <c:plotArea>
      <c:layout>
        <c:manualLayout>
          <c:layoutTarget val="inner"/>
          <c:xMode val="edge"/>
          <c:yMode val="edge"/>
          <c:x val="0.3396002177673903"/>
          <c:y val="0.30025371768571146"/>
          <c:w val="0.4305889084769764"/>
          <c:h val="0.63428542148122857"/>
        </c:manualLayout>
      </c:layout>
      <c:pieChart>
        <c:varyColors val="1"/>
        <c:ser>
          <c:idx val="0"/>
          <c:order val="0"/>
          <c:tx>
            <c:strRef>
              <c:f>'% by ResStat'!$B$66</c:f>
              <c:strCache>
                <c:ptCount val="1"/>
                <c:pt idx="0">
                  <c:v>2013</c:v>
                </c:pt>
              </c:strCache>
            </c:strRef>
          </c:tx>
          <c:dPt>
            <c:idx val="0"/>
            <c:bubble3D val="0"/>
            <c:spPr>
              <a:solidFill>
                <a:schemeClr val="accent6">
                  <a:tint val="77000"/>
                </a:schemeClr>
              </a:solidFill>
              <a:ln w="19050">
                <a:solidFill>
                  <a:schemeClr val="lt1"/>
                </a:solidFill>
              </a:ln>
              <a:effectLst/>
            </c:spPr>
            <c:extLst>
              <c:ext xmlns:c16="http://schemas.microsoft.com/office/drawing/2014/chart" uri="{C3380CC4-5D6E-409C-BE32-E72D297353CC}">
                <c16:uniqueId val="{00000001-C858-448B-AD33-C91E17633D5E}"/>
              </c:ext>
            </c:extLst>
          </c:dPt>
          <c:dPt>
            <c:idx val="1"/>
            <c:bubble3D val="0"/>
            <c:explosion val="35"/>
            <c:spPr>
              <a:solidFill>
                <a:srgbClr val="00B0F0"/>
              </a:solidFill>
              <a:ln w="19050">
                <a:solidFill>
                  <a:schemeClr val="lt1"/>
                </a:solidFill>
              </a:ln>
              <a:effectLst/>
            </c:spPr>
            <c:extLst>
              <c:ext xmlns:c16="http://schemas.microsoft.com/office/drawing/2014/chart" uri="{C3380CC4-5D6E-409C-BE32-E72D297353CC}">
                <c16:uniqueId val="{00000003-C858-448B-AD33-C91E17633D5E}"/>
              </c:ext>
            </c:extLst>
          </c:dPt>
          <c:dLbls>
            <c:dLbl>
              <c:idx val="0"/>
              <c:delete val="1"/>
              <c:extLst>
                <c:ext xmlns:c15="http://schemas.microsoft.com/office/drawing/2012/chart" uri="{CE6537A1-D6FC-4f65-9D91-7224C49458BB}"/>
                <c:ext xmlns:c16="http://schemas.microsoft.com/office/drawing/2014/chart" uri="{C3380CC4-5D6E-409C-BE32-E72D297353CC}">
                  <c16:uniqueId val="{00000001-C858-448B-AD33-C91E17633D5E}"/>
                </c:ext>
              </c:extLst>
            </c:dLbl>
            <c:dLbl>
              <c:idx val="1"/>
              <c:layout>
                <c:manualLayout>
                  <c:x val="-5.8507167603305363E-2"/>
                  <c:y val="0.2845910166717503"/>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accent5">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7931816988943881"/>
                      <c:h val="0.35404865873455266"/>
                    </c:manualLayout>
                  </c15:layout>
                </c:ext>
                <c:ext xmlns:c16="http://schemas.microsoft.com/office/drawing/2014/chart" uri="{C3380CC4-5D6E-409C-BE32-E72D297353CC}">
                  <c16:uniqueId val="{00000003-C858-448B-AD33-C91E17633D5E}"/>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5">
                        <a:lumMod val="50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 by ResStat'!$A$67:$A$68</c:f>
              <c:strCache>
                <c:ptCount val="2"/>
                <c:pt idx="0">
                  <c:v>Alabama</c:v>
                </c:pt>
                <c:pt idx="1">
                  <c:v>Not Alabama</c:v>
                </c:pt>
              </c:strCache>
            </c:strRef>
          </c:cat>
          <c:val>
            <c:numRef>
              <c:f>'% by ResStat'!$B$67:$B$68</c:f>
              <c:numCache>
                <c:formatCode>0.0%</c:formatCode>
                <c:ptCount val="2"/>
                <c:pt idx="0">
                  <c:v>0.77960923682029759</c:v>
                </c:pt>
                <c:pt idx="1">
                  <c:v>0.22039076317970241</c:v>
                </c:pt>
              </c:numCache>
            </c:numRef>
          </c:val>
          <c:extLst>
            <c:ext xmlns:c16="http://schemas.microsoft.com/office/drawing/2014/chart" uri="{C3380CC4-5D6E-409C-BE32-E72D297353CC}">
              <c16:uniqueId val="{00000004-C858-448B-AD33-C91E17633D5E}"/>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9">
  <a:schemeClr val="accent6"/>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0.emf"/></Relationships>
</file>

<file path=ppt/drawings/drawing1.xml><?xml version="1.0" encoding="utf-8"?>
<c:userShapes xmlns:c="http://schemas.openxmlformats.org/drawingml/2006/chart">
  <cdr:relSizeAnchor xmlns:cdr="http://schemas.openxmlformats.org/drawingml/2006/chartDrawing">
    <cdr:from>
      <cdr:x>0</cdr:x>
      <cdr:y>0.03718</cdr:y>
    </cdr:from>
    <cdr:to>
      <cdr:x>0.78156</cdr:x>
      <cdr:y>0.12524</cdr:y>
    </cdr:to>
    <cdr:sp macro="" textlink="">
      <cdr:nvSpPr>
        <cdr:cNvPr id="2" name="TextBox 1"/>
        <cdr:cNvSpPr txBox="1"/>
      </cdr:nvSpPr>
      <cdr:spPr>
        <a:xfrm xmlns:a="http://schemas.openxmlformats.org/drawingml/2006/main">
          <a:off x="0" y="230557"/>
          <a:ext cx="5791200" cy="5460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b="1" dirty="0" smtClean="0">
              <a:latin typeface="+mn-lt"/>
            </a:rPr>
            <a:t>% of Total </a:t>
          </a:r>
          <a:r>
            <a:rPr lang="en-US" sz="2800" b="1" dirty="0">
              <a:latin typeface="+mn-lt"/>
            </a:rPr>
            <a:t>Enrollment</a:t>
          </a:r>
          <a:r>
            <a:rPr lang="en-US" sz="2800" b="1" baseline="0" dirty="0">
              <a:latin typeface="+mn-lt"/>
            </a:rPr>
            <a:t> by Gender</a:t>
          </a:r>
          <a:endParaRPr lang="en-US" sz="2800" b="1" dirty="0">
            <a:latin typeface="+mn-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0.93556</cdr:x>
      <cdr:y>0.21264</cdr:y>
    </cdr:to>
    <cdr:sp macro="" textlink="">
      <cdr:nvSpPr>
        <cdr:cNvPr id="2" name="TextBox 4"/>
        <cdr:cNvSpPr txBox="1"/>
      </cdr:nvSpPr>
      <cdr:spPr>
        <a:xfrm xmlns:a="http://schemas.openxmlformats.org/drawingml/2006/main">
          <a:off x="-1427966" y="-776614"/>
          <a:ext cx="10070399" cy="137089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3200" b="1" dirty="0" smtClean="0"/>
            <a:t>Alabama Public Colleges and Universities</a:t>
          </a:r>
        </a:p>
        <a:p xmlns:a="http://schemas.openxmlformats.org/drawingml/2006/main">
          <a:pPr algn="ctr"/>
          <a:r>
            <a:rPr lang="en-US" sz="3200" b="1" dirty="0" smtClean="0"/>
            <a:t>IPEDS Completions by AGE</a:t>
          </a:r>
        </a:p>
        <a:p xmlns:a="http://schemas.openxmlformats.org/drawingml/2006/main">
          <a:pPr algn="ctr"/>
          <a:r>
            <a:rPr lang="en-US" sz="3200" b="1" dirty="0" smtClean="0"/>
            <a:t>FALL 2016</a:t>
          </a:r>
        </a:p>
      </cdr:txBody>
    </cdr:sp>
  </cdr:relSizeAnchor>
  <cdr:relSizeAnchor xmlns:cdr="http://schemas.openxmlformats.org/drawingml/2006/chartDrawing">
    <cdr:from>
      <cdr:x>0.09279</cdr:x>
      <cdr:y>0.27383</cdr:y>
    </cdr:from>
    <cdr:to>
      <cdr:x>0.33568</cdr:x>
      <cdr:y>0.33884</cdr:y>
    </cdr:to>
    <cdr:sp macro="" textlink="">
      <cdr:nvSpPr>
        <cdr:cNvPr id="3" name="TextBox 2"/>
        <cdr:cNvSpPr txBox="1"/>
      </cdr:nvSpPr>
      <cdr:spPr>
        <a:xfrm xmlns:a="http://schemas.openxmlformats.org/drawingml/2006/main">
          <a:off x="998782" y="1765402"/>
          <a:ext cx="2614528" cy="4191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smtClean="0">
              <a:solidFill>
                <a:schemeClr val="accent1">
                  <a:lumMod val="75000"/>
                </a:schemeClr>
              </a:solidFill>
            </a:rPr>
            <a:t>Four-Year Institutions</a:t>
          </a:r>
          <a:endParaRPr lang="en-US" sz="2000" b="1" dirty="0">
            <a:solidFill>
              <a:schemeClr val="accent1">
                <a:lumMod val="75000"/>
              </a:schemeClr>
            </a:solidFill>
          </a:endParaRPr>
        </a:p>
      </cdr:txBody>
    </cdr:sp>
  </cdr:relSizeAnchor>
  <cdr:relSizeAnchor xmlns:cdr="http://schemas.openxmlformats.org/drawingml/2006/chartDrawing">
    <cdr:from>
      <cdr:x>0.60387</cdr:x>
      <cdr:y>0.29966</cdr:y>
    </cdr:from>
    <cdr:to>
      <cdr:x>0.83969</cdr:x>
      <cdr:y>0.37251</cdr:y>
    </cdr:to>
    <cdr:sp macro="" textlink="">
      <cdr:nvSpPr>
        <cdr:cNvPr id="4" name="TextBox 3"/>
        <cdr:cNvSpPr txBox="1"/>
      </cdr:nvSpPr>
      <cdr:spPr>
        <a:xfrm xmlns:a="http://schemas.openxmlformats.org/drawingml/2006/main">
          <a:off x="7362334" y="2055044"/>
          <a:ext cx="2875175" cy="4996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0.64521</cdr:x>
      <cdr:y>0.27895</cdr:y>
    </cdr:from>
    <cdr:to>
      <cdr:x>0.87954</cdr:x>
      <cdr:y>0.34239</cdr:y>
    </cdr:to>
    <cdr:sp macro="" textlink="">
      <cdr:nvSpPr>
        <cdr:cNvPr id="5" name="TextBox 4"/>
        <cdr:cNvSpPr txBox="1"/>
      </cdr:nvSpPr>
      <cdr:spPr>
        <a:xfrm xmlns:a="http://schemas.openxmlformats.org/drawingml/2006/main">
          <a:off x="6945066" y="1798373"/>
          <a:ext cx="2522288" cy="4089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smtClean="0">
              <a:solidFill>
                <a:schemeClr val="accent6">
                  <a:lumMod val="75000"/>
                </a:schemeClr>
              </a:solidFill>
            </a:rPr>
            <a:t>Two-Year Institutions</a:t>
          </a:r>
          <a:endParaRPr lang="en-US" sz="2000" b="1" dirty="0">
            <a:solidFill>
              <a:schemeClr val="accent6">
                <a:lumMod val="75000"/>
              </a:schemeClr>
            </a:solidFill>
          </a:endParaRPr>
        </a:p>
      </cdr:txBody>
    </cdr:sp>
  </cdr:relSizeAnchor>
  <cdr:relSizeAnchor xmlns:cdr="http://schemas.openxmlformats.org/drawingml/2006/chartDrawing">
    <cdr:from>
      <cdr:x>0.19327</cdr:x>
      <cdr:y>0.90789</cdr:y>
    </cdr:from>
    <cdr:to>
      <cdr:x>0.80673</cdr:x>
      <cdr:y>0.97521</cdr:y>
    </cdr:to>
    <cdr:sp macro="" textlink="">
      <cdr:nvSpPr>
        <cdr:cNvPr id="6" name="TextBox 7"/>
        <cdr:cNvSpPr txBox="1"/>
      </cdr:nvSpPr>
      <cdr:spPr>
        <a:xfrm xmlns:a="http://schemas.openxmlformats.org/drawingml/2006/main">
          <a:off x="2356295" y="6226334"/>
          <a:ext cx="7479409" cy="461665"/>
        </a:xfrm>
        <a:prstGeom xmlns:a="http://schemas.openxmlformats.org/drawingml/2006/main" prst="rect">
          <a:avLst/>
        </a:prstGeom>
        <a:solidFill xmlns:a="http://schemas.openxmlformats.org/drawingml/2006/main">
          <a:srgbClr val="FFFF99"/>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b="1" dirty="0" smtClean="0">
              <a:solidFill>
                <a:srgbClr val="002060"/>
              </a:solidFill>
              <a:latin typeface="Calibri" panose="020F0502020204030204" pitchFamily="34" charset="0"/>
              <a:ea typeface="Times New Roman" panose="02020603050405020304" pitchFamily="18" charset="0"/>
              <a:cs typeface="Times New Roman" panose="02020603050405020304" pitchFamily="18" charset="0"/>
            </a:rPr>
            <a:t>Over half of community college graduates are 25 or older </a:t>
          </a:r>
          <a:endParaRPr lang="en-US" sz="2400" dirty="0">
            <a:solidFill>
              <a:srgbClr val="002060"/>
            </a:solidFill>
            <a:effectLst/>
            <a:latin typeface="Times New Roman" panose="02020603050405020304" pitchFamily="18" charset="0"/>
            <a:ea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24FDB-05F8-40EE-9F96-239C88E0269C}" type="datetimeFigureOut">
              <a:rPr lang="en-US" smtClean="0"/>
              <a:t>3/8/2018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motherboard.vice.com/blog/the-1-percent-raked-20-percent-of-americas-cash-last-year-dystopia-loom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3A0B-A9DE-4FAA-8069-629C10E184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501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7958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With similar stages of mechanization, an equivalent evolution will take us from home-based robots to unusual forms of mobile automation that we control personally.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Competing WITH robots is far different than competing AGAINST robots. When we add machine skills to the resume of an individual we end up with a far different equation.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So the coming decades will be far less about humans competing against machines and far more about how we can leverage them to our advantage.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Machine-based automation will revolutionize our world every bit as much as computers have.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need for a rapid transitioning skill base where we quickly identify a need and train people to fill it.</a:t>
            </a:r>
            <a:endParaRPr lang="en-US" dirty="0"/>
          </a:p>
        </p:txBody>
      </p:sp>
      <p:sp>
        <p:nvSpPr>
          <p:cNvPr id="4" name="Slide Number Placeholder 3"/>
          <p:cNvSpPr>
            <a:spLocks noGrp="1"/>
          </p:cNvSpPr>
          <p:nvPr>
            <p:ph type="sldNum" sz="quarter" idx="10"/>
          </p:nvPr>
        </p:nvSpPr>
        <p:spPr/>
        <p:txBody>
          <a:bodyPr/>
          <a:lstStyle/>
          <a:p>
            <a:fld id="{2489A6FC-B6E4-4A75-8F21-8B7D63FA2B17}" type="slidenum">
              <a:rPr lang="en-US" smtClean="0"/>
              <a:t>34</a:t>
            </a:fld>
            <a:endParaRPr lang="en-US"/>
          </a:p>
        </p:txBody>
      </p:sp>
    </p:spTree>
    <p:extLst>
      <p:ext uri="{BB962C8B-B14F-4D97-AF65-F5344CB8AC3E}">
        <p14:creationId xmlns:p14="http://schemas.microsoft.com/office/powerpoint/2010/main" val="769689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"told Pew</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 other words, if we continue down this path we're on without finding a way to completely revamp the education system to turn the average students into exceptional ones who can outperform a robot, we'll look back on </a:t>
            </a:r>
            <a:r>
              <a:rPr lang="en-US" sz="1200" b="1" i="0" u="sng" kern="1200" dirty="0" smtClean="0">
                <a:solidFill>
                  <a:schemeClr val="tx1"/>
                </a:solidFill>
                <a:effectLst/>
                <a:latin typeface="+mn-lt"/>
                <a:ea typeface="+mn-ea"/>
                <a:cs typeface="+mn-cs"/>
                <a:hlinkClick r:id="rId3"/>
              </a:rPr>
              <a:t>today's income inequality gap</a:t>
            </a:r>
            <a:r>
              <a:rPr lang="en-US" sz="1200" b="0" i="0" kern="1200" dirty="0" smtClean="0">
                <a:solidFill>
                  <a:schemeClr val="tx1"/>
                </a:solidFill>
                <a:effectLst/>
                <a:latin typeface="+mn-lt"/>
                <a:ea typeface="+mn-ea"/>
                <a:cs typeface="+mn-cs"/>
              </a:rPr>
              <a:t> and think it was a golden age for the middle class.</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489A6FC-B6E4-4A75-8F21-8B7D63FA2B17}" type="slidenum">
              <a:rPr lang="en-US" smtClean="0"/>
              <a:t>35</a:t>
            </a:fld>
            <a:endParaRPr lang="en-US"/>
          </a:p>
        </p:txBody>
      </p:sp>
    </p:spTree>
    <p:extLst>
      <p:ext uri="{BB962C8B-B14F-4D97-AF65-F5344CB8AC3E}">
        <p14:creationId xmlns:p14="http://schemas.microsoft.com/office/powerpoint/2010/main" val="570417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 We will adapt to these changes by inventing entirely new types of work, and by taking advantage of uniquely human capabilities.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Self-driving cars, intelligent digital agents that can act for you, and robots are advancing rapidly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489A6FC-B6E4-4A75-8F21-8B7D63FA2B17}" type="slidenum">
              <a:rPr lang="en-US" smtClean="0"/>
              <a:t>36</a:t>
            </a:fld>
            <a:endParaRPr lang="en-US"/>
          </a:p>
        </p:txBody>
      </p:sp>
    </p:spTree>
    <p:extLst>
      <p:ext uri="{BB962C8B-B14F-4D97-AF65-F5344CB8AC3E}">
        <p14:creationId xmlns:p14="http://schemas.microsoft.com/office/powerpoint/2010/main" val="884184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Rapid technological change has been destroying jobs faster than it is creating them, contributing to the stagnation of median income and the growth of inequality in the United States.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New technologies are “encroaching into human skills in a way that is completely unprecedented,” McAfee says, and many middle-class jobs are right in the bull’s-eye; even relatively high-skill work in education, medicine, and law is affected.</a:t>
            </a:r>
            <a:endParaRPr lang="en-US" dirty="0"/>
          </a:p>
        </p:txBody>
      </p:sp>
      <p:sp>
        <p:nvSpPr>
          <p:cNvPr id="4" name="Slide Number Placeholder 3"/>
          <p:cNvSpPr>
            <a:spLocks noGrp="1"/>
          </p:cNvSpPr>
          <p:nvPr>
            <p:ph type="sldNum" sz="quarter" idx="10"/>
          </p:nvPr>
        </p:nvSpPr>
        <p:spPr/>
        <p:txBody>
          <a:bodyPr/>
          <a:lstStyle/>
          <a:p>
            <a:fld id="{2489A6FC-B6E4-4A75-8F21-8B7D63FA2B17}" type="slidenum">
              <a:rPr lang="en-US" smtClean="0"/>
              <a:t>37</a:t>
            </a:fld>
            <a:endParaRPr lang="en-US"/>
          </a:p>
        </p:txBody>
      </p:sp>
    </p:spTree>
    <p:extLst>
      <p:ext uri="{BB962C8B-B14F-4D97-AF65-F5344CB8AC3E}">
        <p14:creationId xmlns:p14="http://schemas.microsoft.com/office/powerpoint/2010/main" val="3614989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Correlations</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	Score	Poverty %	</a:t>
            </a:r>
          </a:p>
          <a:p>
            <a:r>
              <a:rPr lang="en-US" sz="1200" b="0" i="0" u="none" strike="noStrike" kern="1200" baseline="0" dirty="0" smtClean="0">
                <a:solidFill>
                  <a:schemeClr val="tx1"/>
                </a:solidFill>
                <a:latin typeface="+mn-lt"/>
                <a:ea typeface="+mn-ea"/>
                <a:cs typeface="+mn-cs"/>
              </a:rPr>
              <a:t>Score	Pearson Correlation	1	-.487</a:t>
            </a:r>
            <a:r>
              <a:rPr lang="en-US" sz="1200" b="0" i="0" u="none" strike="noStrike" kern="1200" baseline="3000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	Sig. (2-tailed)		.000	</a:t>
            </a:r>
          </a:p>
          <a:p>
            <a:r>
              <a:rPr lang="en-US" sz="1200" b="0" i="0" u="none" strike="noStrike" kern="1200" baseline="0" dirty="0" smtClean="0">
                <a:solidFill>
                  <a:schemeClr val="tx1"/>
                </a:solidFill>
                <a:latin typeface="+mn-lt"/>
                <a:ea typeface="+mn-ea"/>
                <a:cs typeface="+mn-cs"/>
              </a:rPr>
              <a:t>	N	137	137	</a:t>
            </a:r>
          </a:p>
          <a:p>
            <a:r>
              <a:rPr lang="en-US" sz="1200" b="0" i="0" u="none" strike="noStrike" kern="1200" baseline="0" dirty="0" smtClean="0">
                <a:solidFill>
                  <a:schemeClr val="tx1"/>
                </a:solidFill>
                <a:latin typeface="+mn-lt"/>
                <a:ea typeface="+mn-ea"/>
                <a:cs typeface="+mn-cs"/>
              </a:rPr>
              <a:t>Poverty %	Pearson Correlation	-.487</a:t>
            </a:r>
            <a:r>
              <a:rPr lang="en-US" sz="1200" b="0" i="0" u="none" strike="noStrike" kern="1200" baseline="3000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1	</a:t>
            </a:r>
          </a:p>
          <a:p>
            <a:r>
              <a:rPr lang="en-US" sz="1200" b="0" i="0" u="none" strike="noStrike" kern="1200" baseline="0" dirty="0" smtClean="0">
                <a:solidFill>
                  <a:schemeClr val="tx1"/>
                </a:solidFill>
                <a:latin typeface="+mn-lt"/>
                <a:ea typeface="+mn-ea"/>
                <a:cs typeface="+mn-cs"/>
              </a:rPr>
              <a:t>	Sig. (2-tailed)	.000		</a:t>
            </a:r>
          </a:p>
          <a:p>
            <a:r>
              <a:rPr lang="en-US" sz="1200" b="0" i="0" u="none" strike="noStrike" kern="1200" baseline="0" dirty="0" smtClean="0">
                <a:solidFill>
                  <a:schemeClr val="tx1"/>
                </a:solidFill>
                <a:latin typeface="+mn-lt"/>
                <a:ea typeface="+mn-ea"/>
                <a:cs typeface="+mn-cs"/>
              </a:rPr>
              <a:t>	N	137	137	</a:t>
            </a:r>
          </a:p>
          <a:p>
            <a:r>
              <a:rPr lang="en-US" sz="1200" b="0" i="0" u="none" strike="noStrike" kern="1200" baseline="0" dirty="0" smtClean="0">
                <a:solidFill>
                  <a:schemeClr val="tx1"/>
                </a:solidFill>
                <a:latin typeface="+mn-lt"/>
                <a:ea typeface="+mn-ea"/>
                <a:cs typeface="+mn-cs"/>
              </a:rPr>
              <a:t>**. Correlation is significant at the 0.01 level (2-tailed).	</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BECA0AB-7BA7-47BB-AE1D-0B3AD8645CD8}" type="slidenum">
              <a:rPr lang="en-US" smtClean="0"/>
              <a:t>43</a:t>
            </a:fld>
            <a:endParaRPr lang="en-US"/>
          </a:p>
        </p:txBody>
      </p:sp>
    </p:spTree>
    <p:extLst>
      <p:ext uri="{BB962C8B-B14F-4D97-AF65-F5344CB8AC3E}">
        <p14:creationId xmlns:p14="http://schemas.microsoft.com/office/powerpoint/2010/main" val="1458256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4699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08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9355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57A49D-D8FD-4178-8A3D-F43DD9D9F8E7}" type="datetime1">
              <a:rPr lang="en-US" smtClean="0">
                <a:solidFill>
                  <a:srgbClr val="46464A">
                    <a:lumMod val="20000"/>
                    <a:lumOff val="80000"/>
                  </a:srgbClr>
                </a:solidFill>
              </a:rPr>
              <a:t>3/8/2018</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9929E5AD-EDEA-4C67-B9F2-723CC8D109F2}"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4074547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86390B-8BC5-4B81-9DE4-DD49DB817284}"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53777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0B6FAB-8B65-40E5-8061-076F01645AA6}"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711652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59A279-B76C-4FC0-8AC9-79D2C930A948}" type="datetime1">
              <a:rPr lang="en-US" smtClean="0">
                <a:solidFill>
                  <a:prstClr val="black">
                    <a:tint val="75000"/>
                  </a:prstClr>
                </a:solidFill>
              </a:rPr>
              <a:t>3/8/2018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929E5AD-EDEA-4C67-B9F2-723CC8D10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378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0355EC-4C87-4839-B60E-22272D99401A}" type="datetime1">
              <a:rPr lang="en-US" smtClean="0">
                <a:solidFill>
                  <a:prstClr val="black">
                    <a:tint val="75000"/>
                  </a:prstClr>
                </a:solidFill>
              </a:rPr>
              <a:t>3/8/2018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281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60B48E-2727-4FCB-9ECD-E16AA15406C6}" type="datetime1">
              <a:rPr lang="en-US" smtClean="0">
                <a:solidFill>
                  <a:prstClr val="black">
                    <a:tint val="75000"/>
                  </a:prstClr>
                </a:solidFill>
              </a:rPr>
              <a:t>3/8/2018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146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78A0BF-7810-4781-A24C-E704C4CBAE60}" type="datetime1">
              <a:rPr lang="en-US" smtClean="0">
                <a:solidFill>
                  <a:prstClr val="black">
                    <a:tint val="75000"/>
                  </a:prstClr>
                </a:solidFill>
              </a:rPr>
              <a:t>3/8/2018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891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56873F-5285-432D-82CA-AD5EB1D0F710}" type="datetime1">
              <a:rPr lang="en-US" smtClean="0">
                <a:solidFill>
                  <a:prstClr val="black">
                    <a:tint val="75000"/>
                  </a:prstClr>
                </a:solidFill>
              </a:rPr>
              <a:t>3/8/2018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576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B99BA4-2AAA-4F5D-A0D7-69F3561EFA45}" type="datetime1">
              <a:rPr lang="en-US" smtClean="0">
                <a:solidFill>
                  <a:prstClr val="black">
                    <a:tint val="75000"/>
                  </a:prstClr>
                </a:solidFill>
              </a:rPr>
              <a:t>3/8/2018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628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B8EABB-28C9-4C2F-8473-3CFD102DF4E9}" type="datetime1">
              <a:rPr lang="en-US" smtClean="0">
                <a:solidFill>
                  <a:prstClr val="black">
                    <a:tint val="75000"/>
                  </a:prstClr>
                </a:solidFill>
              </a:rPr>
              <a:t>3/8/2018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01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B6D454-9A60-4476-A68C-FD94CD633823}" type="datetime1">
              <a:rPr lang="en-US" smtClean="0">
                <a:solidFill>
                  <a:prstClr val="black">
                    <a:tint val="75000"/>
                  </a:prstClr>
                </a:solidFill>
              </a:rPr>
              <a:t>3/8/2018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662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8396C2-4428-4E5B-A5C2-D8412EF558B7}"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590261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E0E011-A3B1-4CDF-A8AC-62D0C6E246AF}" type="datetime1">
              <a:rPr lang="en-US" smtClean="0">
                <a:solidFill>
                  <a:prstClr val="black">
                    <a:tint val="75000"/>
                  </a:prstClr>
                </a:solidFill>
              </a:rPr>
              <a:t>3/8/2018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420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4F19D5-3CA2-4947-A95D-7FC138E9B215}" type="datetime1">
              <a:rPr lang="en-US" smtClean="0">
                <a:solidFill>
                  <a:prstClr val="black">
                    <a:tint val="75000"/>
                  </a:prstClr>
                </a:solidFill>
              </a:rPr>
              <a:t>3/8/2018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107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A2C4B3-FA1C-45FC-95E9-1437F96ACEBD}" type="datetime1">
              <a:rPr lang="en-US" smtClean="0">
                <a:solidFill>
                  <a:prstClr val="black">
                    <a:tint val="75000"/>
                  </a:prstClr>
                </a:solidFill>
              </a:rPr>
              <a:t>3/8/2018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367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05E2C70-23F1-4891-BECF-84685EBDE8F3}" type="datetime1">
              <a:rPr lang="en-US" smtClean="0"/>
              <a:t>3/8/2018</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solidFill>
                <a:srgbClr val="4F271C"/>
              </a:solidFill>
            </a:endParaRPr>
          </a:p>
        </p:txBody>
      </p:sp>
      <p:sp>
        <p:nvSpPr>
          <p:cNvPr id="6" name="Slide Number Placeholder 5"/>
          <p:cNvSpPr>
            <a:spLocks noGrp="1"/>
          </p:cNvSpPr>
          <p:nvPr>
            <p:ph type="sldNum" sz="quarter" idx="12"/>
          </p:nvPr>
        </p:nvSpPr>
        <p:spPr/>
        <p:txBody>
          <a:bodyPr/>
          <a:lstStyle/>
          <a:p>
            <a:fld id="{72AC53DF-4216-466D-99A7-94400E6C2A25}" type="slidenum">
              <a:rPr lang="en-US" smtClean="0">
                <a:solidFill>
                  <a:srgbClr val="4F271C"/>
                </a:solidFill>
              </a:rPr>
              <a:pPr/>
              <a:t>‹#›</a:t>
            </a:fld>
            <a:endParaRPr lang="en-US" dirty="0">
              <a:solidFill>
                <a:srgbClr val="4F271C"/>
              </a:solidFill>
            </a:endParaRPr>
          </a:p>
        </p:txBody>
      </p:sp>
    </p:spTree>
    <p:extLst>
      <p:ext uri="{BB962C8B-B14F-4D97-AF65-F5344CB8AC3E}">
        <p14:creationId xmlns:p14="http://schemas.microsoft.com/office/powerpoint/2010/main" val="3233136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54E92A-FD9D-479F-9C27-20183446FCC7}" type="datetime1">
              <a:rPr lang="en-US" smtClean="0">
                <a:solidFill>
                  <a:srgbClr val="4F271C"/>
                </a:solidFill>
              </a:rPr>
              <a:t>3/8/2018</a:t>
            </a:fld>
            <a:endParaRPr lang="en-US" dirty="0">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4268946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AE5A0CF-CB6C-4C6F-B9A0-10E6BAF9E6FA}" type="datetime1">
              <a:rPr lang="en-US" smtClean="0">
                <a:solidFill>
                  <a:srgbClr val="4F271C"/>
                </a:solidFill>
              </a:rPr>
              <a:t>3/8/2018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1338442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B9667F-C35D-4EAD-977F-F77627A8BE58}" type="datetime1">
              <a:rPr lang="en-US" smtClean="0">
                <a:solidFill>
                  <a:srgbClr val="4F271C"/>
                </a:solidFill>
              </a:rPr>
              <a:t>3/8/2018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1AD93096-5B34-4342-9326-69289CEAE4C2}" type="slidenum">
              <a:rPr lang="en-US" smtClean="0"/>
              <a:pPr/>
              <a:t>‹#›</a:t>
            </a:fld>
            <a:endParaRPr lang="en-US"/>
          </a:p>
        </p:txBody>
      </p:sp>
    </p:spTree>
    <p:extLst>
      <p:ext uri="{BB962C8B-B14F-4D97-AF65-F5344CB8AC3E}">
        <p14:creationId xmlns:p14="http://schemas.microsoft.com/office/powerpoint/2010/main" val="21572917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E2FDA7-C7FD-44AC-83FB-64B2B219CE1A}" type="datetime1">
              <a:rPr lang="en-US" smtClean="0">
                <a:solidFill>
                  <a:srgbClr val="4F271C"/>
                </a:solidFill>
              </a:rPr>
              <a:t>3/8/2018</a:t>
            </a:fld>
            <a:endParaRPr lang="en-US">
              <a:solidFill>
                <a:srgbClr val="4F271C"/>
              </a:solidFill>
            </a:endParaRPr>
          </a:p>
        </p:txBody>
      </p:sp>
      <p:sp>
        <p:nvSpPr>
          <p:cNvPr id="8" name="Footer Placeholder 7"/>
          <p:cNvSpPr>
            <a:spLocks noGrp="1"/>
          </p:cNvSpPr>
          <p:nvPr>
            <p:ph type="ftr" sz="quarter" idx="11"/>
          </p:nvPr>
        </p:nvSpPr>
        <p:spPr/>
        <p:txBody>
          <a:bodyPr/>
          <a:lstStyle/>
          <a:p>
            <a:endParaRPr lang="en-US">
              <a:solidFill>
                <a:srgbClr val="4F271C"/>
              </a:solidFill>
            </a:endParaRPr>
          </a:p>
        </p:txBody>
      </p:sp>
      <p:sp>
        <p:nvSpPr>
          <p:cNvPr id="9" name="Slide Number Placeholder 8"/>
          <p:cNvSpPr>
            <a:spLocks noGrp="1"/>
          </p:cNvSpPr>
          <p:nvPr>
            <p:ph type="sldNum" sz="quarter" idx="12"/>
          </p:nvPr>
        </p:nvSpPr>
        <p:spPr/>
        <p:txBody>
          <a:bodyPr/>
          <a:lstStyle/>
          <a:p>
            <a:fld id="{1AD93096-5B34-4342-9326-69289CEAE4C2}" type="slidenum">
              <a:rPr lang="en-US" smtClean="0"/>
              <a:pPr/>
              <a:t>‹#›</a:t>
            </a:fld>
            <a:endParaRPr lang="en-US"/>
          </a:p>
        </p:txBody>
      </p:sp>
    </p:spTree>
    <p:extLst>
      <p:ext uri="{BB962C8B-B14F-4D97-AF65-F5344CB8AC3E}">
        <p14:creationId xmlns:p14="http://schemas.microsoft.com/office/powerpoint/2010/main" val="1141455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C4929C0-1FC0-4F35-A63E-709A642A4768}" type="datetime1">
              <a:rPr lang="en-US" smtClean="0">
                <a:solidFill>
                  <a:srgbClr val="4F271C"/>
                </a:solidFill>
              </a:rPr>
              <a:t>3/8/2018</a:t>
            </a:fld>
            <a:endParaRPr lang="en-US">
              <a:solidFill>
                <a:srgbClr val="4F271C"/>
              </a:solidFill>
            </a:endParaRPr>
          </a:p>
        </p:txBody>
      </p:sp>
      <p:sp>
        <p:nvSpPr>
          <p:cNvPr id="4" name="Footer Placeholder 3"/>
          <p:cNvSpPr>
            <a:spLocks noGrp="1"/>
          </p:cNvSpPr>
          <p:nvPr>
            <p:ph type="ftr" sz="quarter" idx="11"/>
          </p:nvPr>
        </p:nvSpPr>
        <p:spPr/>
        <p:txBody>
          <a:bodyPr/>
          <a:lstStyle/>
          <a:p>
            <a:endParaRPr lang="en-US">
              <a:solidFill>
                <a:srgbClr val="4F271C"/>
              </a:solidFill>
            </a:endParaRPr>
          </a:p>
        </p:txBody>
      </p:sp>
      <p:sp>
        <p:nvSpPr>
          <p:cNvPr id="5" name="Slide Number Placeholder 4"/>
          <p:cNvSpPr>
            <a:spLocks noGrp="1"/>
          </p:cNvSpPr>
          <p:nvPr>
            <p:ph type="sldNum" sz="quarter" idx="12"/>
          </p:nvPr>
        </p:nvSpPr>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1469206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16E95-7434-4BE1-A6A7-3B4A705C2DD0}" type="datetime1">
              <a:rPr lang="en-US" smtClean="0">
                <a:solidFill>
                  <a:srgbClr val="4F271C"/>
                </a:solidFill>
              </a:rPr>
              <a:t>3/8/2018</a:t>
            </a:fld>
            <a:endParaRPr lang="en-US">
              <a:solidFill>
                <a:srgbClr val="4F271C"/>
              </a:solidFill>
            </a:endParaRPr>
          </a:p>
        </p:txBody>
      </p:sp>
      <p:sp>
        <p:nvSpPr>
          <p:cNvPr id="3" name="Footer Placeholder 2"/>
          <p:cNvSpPr>
            <a:spLocks noGrp="1"/>
          </p:cNvSpPr>
          <p:nvPr>
            <p:ph type="ftr" sz="quarter" idx="11"/>
          </p:nvPr>
        </p:nvSpPr>
        <p:spPr/>
        <p:txBody>
          <a:bodyPr/>
          <a:lstStyle/>
          <a:p>
            <a:endParaRPr lang="en-US" dirty="0">
              <a:solidFill>
                <a:srgbClr val="4F271C"/>
              </a:solidFill>
            </a:endParaRPr>
          </a:p>
        </p:txBody>
      </p:sp>
      <p:sp>
        <p:nvSpPr>
          <p:cNvPr id="4" name="Slide Number Placeholder 3"/>
          <p:cNvSpPr>
            <a:spLocks noGrp="1"/>
          </p:cNvSpPr>
          <p:nvPr>
            <p:ph type="sldNum" sz="quarter" idx="12"/>
          </p:nvPr>
        </p:nvSpPr>
        <p:spPr/>
        <p:txBody>
          <a:bodyPr/>
          <a:lstStyle/>
          <a:p>
            <a:fld id="{1AD93096-5B34-4342-9326-69289CEAE4C2}" type="slidenum">
              <a:rPr lang="en-US" smtClean="0">
                <a:solidFill>
                  <a:srgbClr val="4F271C"/>
                </a:solidFill>
              </a:rPr>
              <a:pPr/>
              <a:t>‹#›</a:t>
            </a:fld>
            <a:endParaRPr lang="en-US" dirty="0">
              <a:solidFill>
                <a:srgbClr val="4F271C"/>
              </a:solidFill>
            </a:endParaRPr>
          </a:p>
        </p:txBody>
      </p:sp>
    </p:spTree>
    <p:extLst>
      <p:ext uri="{BB962C8B-B14F-4D97-AF65-F5344CB8AC3E}">
        <p14:creationId xmlns:p14="http://schemas.microsoft.com/office/powerpoint/2010/main" val="1689475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4592B9-9F3F-487A-A4E1-E8987B39B8B0}"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703275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BD9D254-DE52-4811-A0D5-62C2EDFD259D}" type="datetime1">
              <a:rPr lang="en-US" smtClean="0">
                <a:solidFill>
                  <a:srgbClr val="4F271C"/>
                </a:solidFill>
              </a:rPr>
              <a:t>3/8/2018</a:t>
            </a:fld>
            <a:endParaRPr lang="en-US" dirty="0">
              <a:solidFill>
                <a:srgbClr val="4F271C"/>
              </a:solidFill>
            </a:endParaRPr>
          </a:p>
        </p:txBody>
      </p:sp>
      <p:sp>
        <p:nvSpPr>
          <p:cNvPr id="6" name="Footer Placeholder 5"/>
          <p:cNvSpPr>
            <a:spLocks noGrp="1"/>
          </p:cNvSpPr>
          <p:nvPr>
            <p:ph type="ftr" sz="quarter" idx="11"/>
          </p:nvPr>
        </p:nvSpPr>
        <p:spPr/>
        <p:txBody>
          <a:bodyPr/>
          <a:lstStyle/>
          <a:p>
            <a:endParaRPr lang="en-US" dirty="0">
              <a:solidFill>
                <a:srgbClr val="4F271C"/>
              </a:solidFill>
            </a:endParaRPr>
          </a:p>
        </p:txBody>
      </p:sp>
      <p:sp>
        <p:nvSpPr>
          <p:cNvPr id="7" name="Slide Number Placeholder 6"/>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4143985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FF03EE0-3C6C-44BC-8EA7-69C33F9A13C4}" type="datetime1">
              <a:rPr lang="en-US" smtClean="0">
                <a:solidFill>
                  <a:srgbClr val="4F271C"/>
                </a:solidFill>
              </a:rPr>
              <a:t>3/8/2018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dirty="0">
              <a:solidFill>
                <a:srgbClr val="4F271C"/>
              </a:solidFill>
            </a:endParaRPr>
          </a:p>
        </p:txBody>
      </p:sp>
      <p:sp>
        <p:nvSpPr>
          <p:cNvPr id="7" name="Slide Number Placeholder 6"/>
          <p:cNvSpPr>
            <a:spLocks noGrp="1"/>
          </p:cNvSpPr>
          <p:nvPr>
            <p:ph type="sldNum" sz="quarter" idx="12"/>
          </p:nvPr>
        </p:nvSpPr>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4283511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7C0FC56-18F3-41E5-BBC0-06376FB4AD59}" type="datetime1">
              <a:rPr lang="en-US" smtClean="0">
                <a:solidFill>
                  <a:srgbClr val="4F271C"/>
                </a:solidFill>
              </a:rPr>
              <a:t>3/8/2018</a:t>
            </a:fld>
            <a:endParaRPr lang="en-US" dirty="0">
              <a:solidFill>
                <a:srgbClr val="4F271C"/>
              </a:solidFill>
            </a:endParaRPr>
          </a:p>
        </p:txBody>
      </p:sp>
      <p:sp>
        <p:nvSpPr>
          <p:cNvPr id="6" name="Footer Placeholder 5"/>
          <p:cNvSpPr>
            <a:spLocks noGrp="1"/>
          </p:cNvSpPr>
          <p:nvPr>
            <p:ph type="ftr" sz="quarter" idx="11"/>
          </p:nvPr>
        </p:nvSpPr>
        <p:spPr/>
        <p:txBody>
          <a:bodyPr/>
          <a:lstStyle/>
          <a:p>
            <a:endParaRPr lang="en-US" dirty="0">
              <a:solidFill>
                <a:srgbClr val="4F271C"/>
              </a:solidFill>
            </a:endParaRPr>
          </a:p>
        </p:txBody>
      </p:sp>
      <p:sp>
        <p:nvSpPr>
          <p:cNvPr id="7" name="Slide Number Placeholder 6"/>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33727668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399754-DFCB-4145-8576-DF2CC31FFB3D}" type="datetime1">
              <a:rPr lang="en-US" smtClean="0">
                <a:solidFill>
                  <a:srgbClr val="4F271C"/>
                </a:solidFill>
              </a:rPr>
              <a:t>3/8/2018</a:t>
            </a:fld>
            <a:endParaRPr lang="en-US" dirty="0">
              <a:solidFill>
                <a:srgbClr val="4F271C"/>
              </a:solidFill>
            </a:endParaRPr>
          </a:p>
        </p:txBody>
      </p:sp>
      <p:sp>
        <p:nvSpPr>
          <p:cNvPr id="5" name="Footer Placeholder 4"/>
          <p:cNvSpPr>
            <a:spLocks noGrp="1"/>
          </p:cNvSpPr>
          <p:nvPr>
            <p:ph type="ftr" sz="quarter" idx="11"/>
          </p:nvPr>
        </p:nvSpPr>
        <p:spPr/>
        <p:txBody>
          <a:bodyPr/>
          <a:lstStyle/>
          <a:p>
            <a:endParaRPr lang="en-US" dirty="0">
              <a:solidFill>
                <a:srgbClr val="4F271C"/>
              </a:solidFill>
            </a:endParaRPr>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2691622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818362D-2271-4911-838D-5E58A44BC44B}" type="datetime1">
              <a:rPr lang="en-US" smtClean="0">
                <a:solidFill>
                  <a:srgbClr val="4F271C"/>
                </a:solidFill>
              </a:rPr>
              <a:t>3/8/2018</a:t>
            </a:fld>
            <a:endParaRPr lang="en-US" dirty="0">
              <a:solidFill>
                <a:srgbClr val="4F271C"/>
              </a:solidFill>
            </a:endParaRPr>
          </a:p>
        </p:txBody>
      </p:sp>
      <p:sp>
        <p:nvSpPr>
          <p:cNvPr id="5" name="Footer Placeholder 4"/>
          <p:cNvSpPr>
            <a:spLocks noGrp="1"/>
          </p:cNvSpPr>
          <p:nvPr>
            <p:ph type="ftr" sz="quarter" idx="11"/>
          </p:nvPr>
        </p:nvSpPr>
        <p:spPr/>
        <p:txBody>
          <a:bodyPr/>
          <a:lstStyle/>
          <a:p>
            <a:endParaRPr lang="en-US" dirty="0">
              <a:solidFill>
                <a:srgbClr val="4F271C"/>
              </a:solidFill>
            </a:endParaRPr>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738702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C6D3C3-5CF2-4D97-9CB4-674AF38167FF}" type="datetime1">
              <a:rPr lang="en-US" smtClean="0">
                <a:solidFill>
                  <a:srgbClr val="4F271C"/>
                </a:solidFill>
              </a:rPr>
              <a:t>3/8/2018</a:t>
            </a:fld>
            <a:endParaRPr lang="en-US" dirty="0">
              <a:solidFill>
                <a:srgbClr val="4F271C"/>
              </a:solidFill>
            </a:endParaRPr>
          </a:p>
        </p:txBody>
      </p:sp>
      <p:sp>
        <p:nvSpPr>
          <p:cNvPr id="5" name="Footer Placeholder 4"/>
          <p:cNvSpPr>
            <a:spLocks noGrp="1"/>
          </p:cNvSpPr>
          <p:nvPr>
            <p:ph type="ftr" sz="quarter" idx="11"/>
          </p:nvPr>
        </p:nvSpPr>
        <p:spPr/>
        <p:txBody>
          <a:bodyPr/>
          <a:lstStyle/>
          <a:p>
            <a:endParaRPr lang="en-US" dirty="0">
              <a:solidFill>
                <a:srgbClr val="4F271C"/>
              </a:solidFill>
            </a:endParaRPr>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2391057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AB2B3DB-323A-4589-8EB2-A6147C8A6545}" type="datetime1">
              <a:rPr lang="en-US" smtClean="0">
                <a:solidFill>
                  <a:srgbClr val="4F271C"/>
                </a:solidFill>
              </a:rPr>
              <a:t>3/8/2018</a:t>
            </a:fld>
            <a:endParaRPr lang="en-US" dirty="0">
              <a:solidFill>
                <a:srgbClr val="4F271C"/>
              </a:solidFill>
            </a:endParaRPr>
          </a:p>
        </p:txBody>
      </p:sp>
      <p:sp>
        <p:nvSpPr>
          <p:cNvPr id="5" name="Footer Placeholder 4"/>
          <p:cNvSpPr>
            <a:spLocks noGrp="1"/>
          </p:cNvSpPr>
          <p:nvPr>
            <p:ph type="ftr" sz="quarter" idx="11"/>
          </p:nvPr>
        </p:nvSpPr>
        <p:spPr/>
        <p:txBody>
          <a:bodyPr/>
          <a:lstStyle/>
          <a:p>
            <a:endParaRPr lang="en-US" dirty="0">
              <a:solidFill>
                <a:srgbClr val="4F271C"/>
              </a:solidFill>
            </a:endParaRPr>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1483300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8F3180D-E686-4BC0-83D4-11CF619F297D}" type="datetime1">
              <a:rPr lang="en-US" smtClean="0">
                <a:solidFill>
                  <a:srgbClr val="4F271C"/>
                </a:solidFill>
              </a:rPr>
              <a:t>3/8/2018</a:t>
            </a:fld>
            <a:endParaRPr lang="en-US" dirty="0">
              <a:solidFill>
                <a:srgbClr val="4F271C"/>
              </a:solidFill>
            </a:endParaRPr>
          </a:p>
        </p:txBody>
      </p:sp>
      <p:sp>
        <p:nvSpPr>
          <p:cNvPr id="5" name="Footer Placeholder 4"/>
          <p:cNvSpPr>
            <a:spLocks noGrp="1"/>
          </p:cNvSpPr>
          <p:nvPr>
            <p:ph type="ftr" sz="quarter" idx="11"/>
          </p:nvPr>
        </p:nvSpPr>
        <p:spPr/>
        <p:txBody>
          <a:bodyPr/>
          <a:lstStyle/>
          <a:p>
            <a:endParaRPr lang="en-US" dirty="0">
              <a:solidFill>
                <a:srgbClr val="4F271C"/>
              </a:solidFill>
            </a:endParaRPr>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4134494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692B39-2B91-4337-BB6F-88FFEB714691}" type="datetime1">
              <a:rPr lang="en-US" smtClean="0">
                <a:solidFill>
                  <a:srgbClr val="4F271C"/>
                </a:solidFill>
              </a:rPr>
              <a:t>3/8/2018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a:p>
        </p:txBody>
      </p:sp>
    </p:spTree>
    <p:extLst>
      <p:ext uri="{BB962C8B-B14F-4D97-AF65-F5344CB8AC3E}">
        <p14:creationId xmlns:p14="http://schemas.microsoft.com/office/powerpoint/2010/main" val="3115415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E287EF-3CE3-4F2A-AC46-9F8992798F0F}" type="datetime1">
              <a:rPr lang="en-US" smtClean="0">
                <a:solidFill>
                  <a:srgbClr val="4F271C"/>
                </a:solidFill>
              </a:rPr>
              <a:t>3/8/2018</a:t>
            </a:fld>
            <a:endParaRPr lang="en-US" dirty="0">
              <a:solidFill>
                <a:srgbClr val="4F271C"/>
              </a:solidFill>
            </a:endParaRPr>
          </a:p>
        </p:txBody>
      </p:sp>
      <p:sp>
        <p:nvSpPr>
          <p:cNvPr id="5" name="Footer Placeholder 4"/>
          <p:cNvSpPr>
            <a:spLocks noGrp="1"/>
          </p:cNvSpPr>
          <p:nvPr>
            <p:ph type="ftr" sz="quarter" idx="11"/>
          </p:nvPr>
        </p:nvSpPr>
        <p:spPr/>
        <p:txBody>
          <a:bodyPr/>
          <a:lstStyle/>
          <a:p>
            <a:endParaRPr lang="en-US" dirty="0">
              <a:solidFill>
                <a:srgbClr val="4F271C"/>
              </a:solidFill>
            </a:endParaRPr>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97115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9E8844-D39C-4520-853E-968C374FF830}"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049845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FE1A817-A554-43A8-B9F6-1F21332077CE}" type="datetime1">
              <a:rPr lang="en-US" smtClean="0">
                <a:solidFill>
                  <a:srgbClr val="46464A">
                    <a:lumMod val="20000"/>
                    <a:lumOff val="80000"/>
                  </a:srgbClr>
                </a:solidFill>
              </a:rPr>
              <a:t>3/8/2018</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9929E5AD-EDEA-4C67-B9F2-723CC8D109F2}"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14405735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4F0CC4-24A1-4872-96A2-67ADD9F00376}"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30865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913A72B-009B-40BA-B1DE-ADEB462E1381}"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013330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F055B0-8778-4741-8248-845FB3B9A107}"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857127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AF97D3A-C64F-4837-BB83-0E0D5B4E3FA1}"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9963436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8BA0CF4-2EEE-4B1D-8470-1E92F4C41B6F}"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183826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0D45F7-B4D3-4310-9CD9-83895BD54D9A}"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2144713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516656-FAB9-428B-8488-DAB8F8C8B266}"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4112141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EECA0D-8F80-4286-8CE5-35C433DE3750}"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327917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060205-48AB-4DC5-A44A-4B5444B98CB9}"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063956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B2B704-EEBE-417D-AA87-BD8005B64956}"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950726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B7CC80-291D-4C9F-B783-62CE094627B8}"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3262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7C3029-9C4D-4738-AA39-9B79FF43E463}"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02926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436162-6294-4780-B21E-8460B977AEE9}"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121414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0239DF-1886-411A-9798-B477549658E3}"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199097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5F55BA2-8929-4EE5-9044-9BA8EB217DA4}" type="datetime1">
              <a:rPr lang="en-US" smtClean="0">
                <a:solidFill>
                  <a:srgbClr val="46464A">
                    <a:lumMod val="20000"/>
                    <a:lumOff val="80000"/>
                  </a:srgbClr>
                </a:solidFill>
              </a:rPr>
              <a:t>3/8/2018</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870395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B3EB4F-0525-4B16-8FC5-2D71DB375376}" type="datetime1">
              <a:rPr lang="en-US" smtClean="0">
                <a:solidFill>
                  <a:srgbClr val="4F271C"/>
                </a:solidFill>
              </a:rPr>
              <a:t>3/8/2018</a:t>
            </a:fld>
            <a:endParaRPr lang="en-US" dirty="0">
              <a:solidFill>
                <a:srgbClr val="4F271C"/>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F271C"/>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141451241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D4D37-5AC3-43D5-BE98-F3F444A472E0}" type="datetime1">
              <a:rPr lang="en-US" smtClean="0">
                <a:solidFill>
                  <a:prstClr val="black">
                    <a:tint val="75000"/>
                  </a:prstClr>
                </a:solidFill>
              </a:rPr>
              <a:t>3/8/2018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18233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3BF8C33-453A-4E42-AEC6-44DB94C9C3D3}" type="datetime1">
              <a:rPr lang="en-US" smtClean="0">
                <a:solidFill>
                  <a:srgbClr val="4F271C"/>
                </a:solidFill>
              </a:rPr>
              <a:t>3/8/2018</a:t>
            </a:fld>
            <a:endParaRPr lang="en-US" dirty="0">
              <a:solidFill>
                <a:srgbClr val="4F271C"/>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srgbClr val="4F271C"/>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424083542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9ABADB-3F9D-48C3-BD8A-17262191727E}" type="datetime1">
              <a:rPr lang="en-US" smtClean="0">
                <a:solidFill>
                  <a:srgbClr val="4F271C"/>
                </a:solidFill>
              </a:rPr>
              <a:t>3/8/2018</a:t>
            </a:fld>
            <a:endParaRPr lang="en-US" dirty="0">
              <a:solidFill>
                <a:srgbClr val="4F271C"/>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F271C"/>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360457029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hyperlink" Target="http://www.davinciinstitute.com/speakers/futurist-speaker-thomas-fre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hyperlink" Target="https://www.technologyreview.com/profile/david-rotma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hyperlink" Target="https://www.technologyreview.com/profile/david-rotman/"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earch.barnesandnoble.com/booksearch/imageviewer.asp?ean=9780061937194&amp;imId=51593771" TargetMode="External"/><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85.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8.emf"/></Relationships>
</file>

<file path=ppt/slides/_rels/slide7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90.emf"/></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mailto:Subrena.Simpkins@ache.Alabama.gov" TargetMode="Externa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11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jpeg"/></Relationships>
</file>

<file path=ppt/slides/_rels/slide8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9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79699" y="285751"/>
            <a:ext cx="11618259" cy="629579"/>
          </a:xfrm>
        </p:spPr>
        <p:txBody>
          <a:bodyPr>
            <a:noAutofit/>
          </a:bodyPr>
          <a:lstStyle/>
          <a:p>
            <a:pPr>
              <a:defRPr/>
            </a:pPr>
            <a:r>
              <a:rPr lang="en-US" sz="4500" b="1" dirty="0">
                <a:solidFill>
                  <a:srgbClr val="002060"/>
                </a:solidFill>
                <a:latin typeface="+mn-lt"/>
              </a:rPr>
              <a:t>Alabama Commission on Higher Education  </a:t>
            </a:r>
          </a:p>
        </p:txBody>
      </p:sp>
      <p:sp>
        <p:nvSpPr>
          <p:cNvPr id="553986" name="Rectangle 2"/>
          <p:cNvSpPr>
            <a:spLocks noGrp="1" noChangeArrowheads="1"/>
          </p:cNvSpPr>
          <p:nvPr>
            <p:ph type="subTitle" idx="1"/>
          </p:nvPr>
        </p:nvSpPr>
        <p:spPr>
          <a:xfrm>
            <a:off x="2216524" y="5259145"/>
            <a:ext cx="7162800" cy="1257300"/>
          </a:xfrm>
        </p:spPr>
        <p:txBody>
          <a:bodyPr>
            <a:noAutofit/>
          </a:bodyPr>
          <a:lstStyle/>
          <a:p>
            <a:pPr algn="ctr">
              <a:defRPr/>
            </a:pPr>
            <a:r>
              <a:rPr lang="en-US" sz="3500" b="1" dirty="0">
                <a:solidFill>
                  <a:schemeClr val="tx1"/>
                </a:solidFill>
              </a:rPr>
              <a:t>Commission Meeting</a:t>
            </a:r>
          </a:p>
          <a:p>
            <a:pPr algn="ctr">
              <a:defRPr/>
            </a:pPr>
            <a:r>
              <a:rPr lang="en-US" sz="3000" b="1" dirty="0" smtClean="0">
                <a:solidFill>
                  <a:schemeClr val="tx1"/>
                </a:solidFill>
              </a:rPr>
              <a:t>March 9, 2018</a:t>
            </a:r>
            <a:endParaRPr lang="en-US" sz="3000" b="1" dirty="0">
              <a:solidFill>
                <a:schemeClr val="tx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3812" y="1086522"/>
            <a:ext cx="4087906" cy="3732904"/>
          </a:xfrm>
          <a:prstGeom prst="rect">
            <a:avLst/>
          </a:prstGeom>
        </p:spPr>
      </p:pic>
    </p:spTree>
    <p:extLst>
      <p:ext uri="{BB962C8B-B14F-4D97-AF65-F5344CB8AC3E}">
        <p14:creationId xmlns:p14="http://schemas.microsoft.com/office/powerpoint/2010/main" val="1050372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958155" y="217317"/>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smtClean="0">
                <a:solidFill>
                  <a:schemeClr val="accent5"/>
                </a:solidFill>
                <a:latin typeface="Times New Roman" panose="02020603050405020304" pitchFamily="18" charset="0"/>
                <a:cs typeface="Times New Roman" panose="02020603050405020304" pitchFamily="18" charset="0"/>
              </a:rPr>
              <a:t>ACHE AUDIT RESULTS</a:t>
            </a:r>
            <a:endParaRPr lang="en-US" sz="4800" b="1" dirty="0">
              <a:solidFill>
                <a:schemeClr val="accent5"/>
              </a:solidFill>
              <a:latin typeface="Times New Roman" panose="02020603050405020304" pitchFamily="18" charset="0"/>
              <a:cs typeface="Times New Roman" panose="02020603050405020304" pitchFamily="18" charset="0"/>
            </a:endParaRPr>
          </a:p>
        </p:txBody>
      </p:sp>
      <p:sp>
        <p:nvSpPr>
          <p:cNvPr id="7" name="Content Placeholder 2"/>
          <p:cNvSpPr txBox="1">
            <a:spLocks/>
          </p:cNvSpPr>
          <p:nvPr/>
        </p:nvSpPr>
        <p:spPr>
          <a:xfrm>
            <a:off x="185931" y="2116886"/>
            <a:ext cx="11644721"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cs typeface="Times New Roman" panose="02020603050405020304" pitchFamily="18" charset="0"/>
              </a:rPr>
              <a:t>ACHE WAS RECENTLY AUDITED FOR THREE FISCAL YEARS BY THE EXAMINERS OF PUBLIC ACCOUNTS</a:t>
            </a:r>
          </a:p>
          <a:p>
            <a:pPr lvl="1"/>
            <a:r>
              <a:rPr lang="en-US" sz="2800" dirty="0" smtClean="0">
                <a:cs typeface="Times New Roman" panose="02020603050405020304" pitchFamily="18" charset="0"/>
              </a:rPr>
              <a:t>FY 2013-2014,  FY 2014-2015 &amp; FY 2015-2016</a:t>
            </a:r>
          </a:p>
          <a:p>
            <a:endParaRPr lang="en-US" sz="1800" dirty="0" smtClean="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455582" y="271497"/>
            <a:ext cx="1947146" cy="1845389"/>
          </a:xfrm>
          <a:prstGeom prst="rect">
            <a:avLst/>
          </a:prstGeom>
        </p:spPr>
      </p:pic>
      <p:sp>
        <p:nvSpPr>
          <p:cNvPr id="10" name="Content Placeholder 2"/>
          <p:cNvSpPr txBox="1">
            <a:spLocks/>
          </p:cNvSpPr>
          <p:nvPr/>
        </p:nvSpPr>
        <p:spPr>
          <a:xfrm>
            <a:off x="393594" y="3388269"/>
            <a:ext cx="11644721"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smtClean="0">
                <a:solidFill>
                  <a:srgbClr val="FF0000"/>
                </a:solidFill>
                <a:cs typeface="Times New Roman" panose="02020603050405020304" pitchFamily="18" charset="0"/>
              </a:rPr>
              <a:t>THREE </a:t>
            </a:r>
            <a:r>
              <a:rPr lang="en-US" sz="3600" dirty="0">
                <a:solidFill>
                  <a:srgbClr val="FF0000"/>
                </a:solidFill>
                <a:cs typeface="Times New Roman" panose="02020603050405020304" pitchFamily="18" charset="0"/>
              </a:rPr>
              <a:t>FINDINGS RESULTED FROM THIS </a:t>
            </a:r>
            <a:r>
              <a:rPr lang="en-US" sz="3600" dirty="0" smtClean="0">
                <a:solidFill>
                  <a:srgbClr val="FF0000"/>
                </a:solidFill>
                <a:cs typeface="Times New Roman" panose="02020603050405020304" pitchFamily="18" charset="0"/>
              </a:rPr>
              <a:t>AUDIT</a:t>
            </a:r>
          </a:p>
          <a:p>
            <a:r>
              <a:rPr lang="en-US" sz="3600" dirty="0" smtClean="0">
                <a:solidFill>
                  <a:srgbClr val="00B050"/>
                </a:solidFill>
                <a:cs typeface="Times New Roman" panose="02020603050405020304" pitchFamily="18" charset="0"/>
              </a:rPr>
              <a:t>NO </a:t>
            </a:r>
            <a:r>
              <a:rPr lang="en-US" sz="3600" dirty="0">
                <a:solidFill>
                  <a:srgbClr val="00B050"/>
                </a:solidFill>
                <a:cs typeface="Times New Roman" panose="02020603050405020304" pitchFamily="18" charset="0"/>
              </a:rPr>
              <a:t>FINDINGS RELATED TO </a:t>
            </a:r>
            <a:r>
              <a:rPr lang="en-US" sz="3600" dirty="0" smtClean="0">
                <a:solidFill>
                  <a:srgbClr val="00B050"/>
                </a:solidFill>
                <a:cs typeface="Times New Roman" panose="02020603050405020304" pitchFamily="18" charset="0"/>
              </a:rPr>
              <a:t>FINANCES</a:t>
            </a:r>
            <a:r>
              <a:rPr lang="en-US" sz="3600" dirty="0">
                <a:solidFill>
                  <a:schemeClr val="accent4">
                    <a:lumMod val="75000"/>
                  </a:schemeClr>
                </a:solidFill>
                <a:cs typeface="Times New Roman" panose="02020603050405020304" pitchFamily="18" charset="0"/>
              </a:rPr>
              <a:t>	</a:t>
            </a:r>
          </a:p>
          <a:p>
            <a:endParaRPr lang="en-US" sz="2800" dirty="0">
              <a:solidFill>
                <a:schemeClr val="accent4">
                  <a:lumMod val="75000"/>
                </a:schemeClr>
              </a:solidFill>
              <a:cs typeface="Times New Roman" panose="02020603050405020304" pitchFamily="18" charset="0"/>
            </a:endParaRPr>
          </a:p>
        </p:txBody>
      </p:sp>
    </p:spTree>
    <p:extLst>
      <p:ext uri="{BB962C8B-B14F-4D97-AF65-F5344CB8AC3E}">
        <p14:creationId xmlns:p14="http://schemas.microsoft.com/office/powerpoint/2010/main" val="50418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012" y="306300"/>
            <a:ext cx="7886700" cy="780407"/>
          </a:xfrm>
        </p:spPr>
        <p:txBody>
          <a:bodyPr>
            <a:normAutofit fontScale="90000"/>
          </a:bodyPr>
          <a:lstStyle/>
          <a:p>
            <a:pPr algn="l"/>
            <a:r>
              <a:rPr lang="en-US" sz="2800" b="1" dirty="0">
                <a:solidFill>
                  <a:srgbClr val="0070C0"/>
                </a:solidFill>
                <a:latin typeface="+mn-lt"/>
              </a:rPr>
              <a:t> </a:t>
            </a:r>
            <a:r>
              <a:rPr lang="en-US" sz="4000" b="1" dirty="0">
                <a:solidFill>
                  <a:srgbClr val="0070C0"/>
                </a:solidFill>
                <a:latin typeface="+mn-lt"/>
              </a:rPr>
              <a:t>University of Alabama at Birmingham</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75160" y="315466"/>
            <a:ext cx="1841945" cy="607135"/>
          </a:xfrm>
        </p:spPr>
      </p:pic>
      <p:sp>
        <p:nvSpPr>
          <p:cNvPr id="4" name="Slide Number Placeholder 3"/>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100</a:t>
            </a:fld>
            <a:endParaRPr lang="en-US">
              <a:solidFill>
                <a:prstClr val="black">
                  <a:tint val="75000"/>
                </a:prstClr>
              </a:solidFill>
              <a:latin typeface="Calibri"/>
            </a:endParaRPr>
          </a:p>
        </p:txBody>
      </p:sp>
      <p:sp>
        <p:nvSpPr>
          <p:cNvPr id="7" name="TextBox 6"/>
          <p:cNvSpPr txBox="1"/>
          <p:nvPr/>
        </p:nvSpPr>
        <p:spPr>
          <a:xfrm>
            <a:off x="251012" y="1009236"/>
            <a:ext cx="11564470" cy="3785652"/>
          </a:xfrm>
          <a:prstGeom prst="rect">
            <a:avLst/>
          </a:prstGeom>
          <a:noFill/>
        </p:spPr>
        <p:txBody>
          <a:bodyPr wrap="square" rtlCol="0">
            <a:spAutoFit/>
          </a:bodyPr>
          <a:lstStyle/>
          <a:p>
            <a:pPr>
              <a:spcBef>
                <a:spcPct val="20000"/>
              </a:spcBef>
              <a:spcAft>
                <a:spcPts val="600"/>
              </a:spcAft>
              <a:tabLst>
                <a:tab pos="457200" algn="l"/>
              </a:tabLst>
            </a:pPr>
            <a:r>
              <a:rPr lang="en-US" sz="2800" dirty="0">
                <a:solidFill>
                  <a:srgbClr val="0070C0"/>
                </a:solidFill>
              </a:rPr>
              <a:t>Master of Science Anatomical Sciences Education (CIP Code 26.0403)</a:t>
            </a:r>
          </a:p>
          <a:p>
            <a:pPr marL="457200" indent="-452438">
              <a:spcAft>
                <a:spcPts val="600"/>
              </a:spcAft>
              <a:buFont typeface="Arial" panose="020B0604020202020204" pitchFamily="34" charset="0"/>
              <a:buChar char="•"/>
            </a:pPr>
            <a:r>
              <a:rPr lang="en-US" sz="2400" dirty="0">
                <a:solidFill>
                  <a:prstClr val="black"/>
                </a:solidFill>
              </a:rPr>
              <a:t>The </a:t>
            </a:r>
            <a:r>
              <a:rPr lang="en-US" sz="2400" dirty="0" smtClean="0">
                <a:solidFill>
                  <a:prstClr val="black"/>
                </a:solidFill>
              </a:rPr>
              <a:t>program offers training </a:t>
            </a:r>
            <a:r>
              <a:rPr lang="en-US" sz="2400" dirty="0">
                <a:solidFill>
                  <a:prstClr val="black"/>
                </a:solidFill>
              </a:rPr>
              <a:t>in </a:t>
            </a:r>
            <a:r>
              <a:rPr lang="en-US" sz="2400" dirty="0" smtClean="0">
                <a:solidFill>
                  <a:prstClr val="black"/>
                </a:solidFill>
              </a:rPr>
              <a:t>Anatomy/Neuroanatomy/Embryology/Histology </a:t>
            </a:r>
            <a:r>
              <a:rPr lang="en-US" sz="2400" dirty="0">
                <a:solidFill>
                  <a:prstClr val="black"/>
                </a:solidFill>
              </a:rPr>
              <a:t>together with specialized educational courses to train participants to teach at the college level. </a:t>
            </a:r>
          </a:p>
          <a:p>
            <a:pPr marL="457200" indent="-452438">
              <a:spcAft>
                <a:spcPts val="600"/>
              </a:spcAft>
              <a:buFont typeface="Arial" panose="020B0604020202020204" pitchFamily="34" charset="0"/>
              <a:buChar char="•"/>
            </a:pPr>
            <a:r>
              <a:rPr lang="en-US" sz="2400" dirty="0">
                <a:solidFill>
                  <a:prstClr val="black"/>
                </a:solidFill>
              </a:rPr>
              <a:t>The goal is to equip individuals with the </a:t>
            </a:r>
            <a:r>
              <a:rPr lang="en-US" sz="2400" dirty="0" smtClean="0">
                <a:solidFill>
                  <a:prstClr val="black"/>
                </a:solidFill>
              </a:rPr>
              <a:t>skills </a:t>
            </a:r>
            <a:r>
              <a:rPr lang="en-US" sz="2400" dirty="0">
                <a:solidFill>
                  <a:prstClr val="black"/>
                </a:solidFill>
              </a:rPr>
              <a:t>to teach in the anatomical sciences and thereby help to meet a rapidly growing need for anatomists in multiple health-care focused programs and courses. </a:t>
            </a:r>
          </a:p>
          <a:p>
            <a:pPr marL="457200" indent="-452438">
              <a:spcAft>
                <a:spcPts val="600"/>
              </a:spcAft>
              <a:buFont typeface="Arial" panose="020B0604020202020204" pitchFamily="34" charset="0"/>
              <a:buChar char="•"/>
            </a:pPr>
            <a:r>
              <a:rPr lang="en-US" sz="2400" dirty="0" smtClean="0">
                <a:solidFill>
                  <a:prstClr val="black"/>
                </a:solidFill>
              </a:rPr>
              <a:t>No similar programs are offered in Alabama</a:t>
            </a:r>
            <a:r>
              <a:rPr lang="en-US" sz="2400" dirty="0">
                <a:solidFill>
                  <a:prstClr val="black"/>
                </a:solidFill>
              </a:rPr>
              <a:t>.</a:t>
            </a:r>
          </a:p>
          <a:p>
            <a:pPr marL="457200" indent="-452438">
              <a:spcAft>
                <a:spcPts val="600"/>
              </a:spcAft>
              <a:buFont typeface="Arial" panose="020B0604020202020204" pitchFamily="34" charset="0"/>
              <a:buChar char="•"/>
            </a:pPr>
            <a:r>
              <a:rPr lang="en-US" sz="2400" dirty="0" smtClean="0">
                <a:solidFill>
                  <a:prstClr val="black"/>
                </a:solidFill>
              </a:rPr>
              <a:t>No new funds </a:t>
            </a:r>
            <a:r>
              <a:rPr lang="en-US" sz="2400" dirty="0">
                <a:solidFill>
                  <a:prstClr val="black"/>
                </a:solidFill>
              </a:rPr>
              <a:t>will be required to support the proposed program.  A projected total of $264,600 in new funds will be available from tuition.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6582" y="5005596"/>
            <a:ext cx="4605618" cy="1715879"/>
          </a:xfrm>
          <a:prstGeom prst="rect">
            <a:avLst/>
          </a:prstGeom>
        </p:spPr>
      </p:pic>
    </p:spTree>
    <p:extLst>
      <p:ext uri="{BB962C8B-B14F-4D97-AF65-F5344CB8AC3E}">
        <p14:creationId xmlns:p14="http://schemas.microsoft.com/office/powerpoint/2010/main" val="3159331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988" y="259499"/>
            <a:ext cx="9014012" cy="816266"/>
          </a:xfrm>
        </p:spPr>
        <p:txBody>
          <a:bodyPr>
            <a:noAutofit/>
          </a:bodyPr>
          <a:lstStyle/>
          <a:p>
            <a:pPr algn="l"/>
            <a:r>
              <a:rPr lang="en-US" sz="4000" b="1" dirty="0">
                <a:solidFill>
                  <a:srgbClr val="0070C0"/>
                </a:solidFill>
                <a:latin typeface="+mn-lt"/>
              </a:rPr>
              <a:t>University of Alabama at Birmingham</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61227" y="388990"/>
            <a:ext cx="1841945" cy="607135"/>
          </a:xfrm>
        </p:spPr>
      </p:pic>
      <p:sp>
        <p:nvSpPr>
          <p:cNvPr id="4" name="Slide Number Placeholder 3"/>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101</a:t>
            </a:fld>
            <a:endParaRPr lang="en-US">
              <a:solidFill>
                <a:prstClr val="black">
                  <a:tint val="75000"/>
                </a:prstClr>
              </a:solidFill>
              <a:latin typeface="Calibri"/>
            </a:endParaRPr>
          </a:p>
        </p:txBody>
      </p:sp>
      <p:sp>
        <p:nvSpPr>
          <p:cNvPr id="7" name="TextBox 6"/>
          <p:cNvSpPr txBox="1"/>
          <p:nvPr/>
        </p:nvSpPr>
        <p:spPr>
          <a:xfrm>
            <a:off x="510988" y="867140"/>
            <a:ext cx="11187953" cy="4524315"/>
          </a:xfrm>
          <a:prstGeom prst="rect">
            <a:avLst/>
          </a:prstGeom>
          <a:noFill/>
        </p:spPr>
        <p:txBody>
          <a:bodyPr wrap="square" rtlCol="0">
            <a:spAutoFit/>
          </a:bodyPr>
          <a:lstStyle/>
          <a:p>
            <a:pPr>
              <a:spcBef>
                <a:spcPct val="20000"/>
              </a:spcBef>
              <a:spcAft>
                <a:spcPts val="600"/>
              </a:spcAft>
              <a:tabLst>
                <a:tab pos="457200" algn="l"/>
              </a:tabLst>
            </a:pPr>
            <a:r>
              <a:rPr lang="en-US" sz="2800" dirty="0">
                <a:solidFill>
                  <a:srgbClr val="0070C0"/>
                </a:solidFill>
              </a:rPr>
              <a:t>Master of Science in Data Science (CIP 11.0401)</a:t>
            </a:r>
          </a:p>
          <a:p>
            <a:pPr marL="457200" indent="-452438">
              <a:spcAft>
                <a:spcPts val="600"/>
              </a:spcAft>
              <a:buFont typeface="Arial" panose="020B0604020202020204" pitchFamily="34" charset="0"/>
              <a:buChar char="•"/>
            </a:pPr>
            <a:r>
              <a:rPr lang="en-US" sz="2400" dirty="0">
                <a:solidFill>
                  <a:prstClr val="black"/>
                </a:solidFill>
              </a:rPr>
              <a:t>The </a:t>
            </a:r>
            <a:r>
              <a:rPr lang="en-US" sz="2400" dirty="0" smtClean="0">
                <a:solidFill>
                  <a:prstClr val="black"/>
                </a:solidFill>
              </a:rPr>
              <a:t>program </a:t>
            </a:r>
            <a:r>
              <a:rPr lang="en-US" sz="2400" dirty="0">
                <a:solidFill>
                  <a:prstClr val="black"/>
                </a:solidFill>
              </a:rPr>
              <a:t>is intended for students and professionals who wish to acquire </a:t>
            </a:r>
            <a:r>
              <a:rPr lang="en-US" sz="2400" dirty="0" smtClean="0">
                <a:solidFill>
                  <a:prstClr val="black"/>
                </a:solidFill>
              </a:rPr>
              <a:t>skills </a:t>
            </a:r>
            <a:r>
              <a:rPr lang="en-US" sz="2400" dirty="0">
                <a:solidFill>
                  <a:prstClr val="black"/>
                </a:solidFill>
              </a:rPr>
              <a:t>for solving real-world problems that involve exceptionally large volumes of datasets. </a:t>
            </a:r>
          </a:p>
          <a:p>
            <a:pPr marL="457200" indent="-452438">
              <a:spcAft>
                <a:spcPts val="600"/>
              </a:spcAft>
              <a:buFont typeface="Arial" panose="020B0604020202020204" pitchFamily="34" charset="0"/>
              <a:buChar char="•"/>
            </a:pPr>
            <a:r>
              <a:rPr lang="en-US" sz="2400" dirty="0">
                <a:solidFill>
                  <a:prstClr val="black"/>
                </a:solidFill>
              </a:rPr>
              <a:t>This new degree will give students a unique opportunity to combine their cross-disciplinary interests in data science and other disciplines such as business analytics and cybersecurity and maximize their career prospects.</a:t>
            </a:r>
          </a:p>
          <a:p>
            <a:pPr marL="457200" indent="-452438">
              <a:spcAft>
                <a:spcPts val="600"/>
              </a:spcAft>
              <a:buFont typeface="Arial" panose="020B0604020202020204" pitchFamily="34" charset="0"/>
              <a:buChar char="•"/>
            </a:pPr>
            <a:r>
              <a:rPr lang="en-US" sz="2400" dirty="0" smtClean="0">
                <a:solidFill>
                  <a:prstClr val="black"/>
                </a:solidFill>
              </a:rPr>
              <a:t>Birmingham </a:t>
            </a:r>
            <a:r>
              <a:rPr lang="en-US" sz="2400" dirty="0">
                <a:solidFill>
                  <a:prstClr val="black"/>
                </a:solidFill>
              </a:rPr>
              <a:t>is becoming a business and technological hub of </a:t>
            </a:r>
            <a:r>
              <a:rPr lang="en-US" sz="2400" dirty="0" smtClean="0">
                <a:solidFill>
                  <a:prstClr val="black"/>
                </a:solidFill>
              </a:rPr>
              <a:t>the south</a:t>
            </a:r>
            <a:r>
              <a:rPr lang="en-US" sz="2400" dirty="0">
                <a:solidFill>
                  <a:prstClr val="black"/>
                </a:solidFill>
              </a:rPr>
              <a:t>, with many startups and a strong demand for combined expertise in computer science </a:t>
            </a:r>
            <a:r>
              <a:rPr lang="en-US" sz="2400" dirty="0" smtClean="0">
                <a:solidFill>
                  <a:prstClr val="black"/>
                </a:solidFill>
              </a:rPr>
              <a:t>and </a:t>
            </a:r>
            <a:r>
              <a:rPr lang="en-US" sz="2400" dirty="0">
                <a:solidFill>
                  <a:prstClr val="black"/>
                </a:solidFill>
              </a:rPr>
              <a:t>domain knowledge driven particularly by its biomedical and banking </a:t>
            </a:r>
            <a:r>
              <a:rPr lang="en-US" sz="2400" dirty="0" smtClean="0">
                <a:solidFill>
                  <a:prstClr val="black"/>
                </a:solidFill>
              </a:rPr>
              <a:t>economy.  </a:t>
            </a:r>
            <a:endParaRPr lang="en-US" sz="2400" dirty="0">
              <a:solidFill>
                <a:prstClr val="black"/>
              </a:solidFill>
            </a:endParaRPr>
          </a:p>
          <a:p>
            <a:pPr marL="457200" indent="-452438">
              <a:spcAft>
                <a:spcPts val="600"/>
              </a:spcAft>
              <a:buFont typeface="Arial" panose="020B0604020202020204" pitchFamily="34" charset="0"/>
              <a:buChar char="•"/>
            </a:pPr>
            <a:r>
              <a:rPr lang="en-US" sz="2400" dirty="0" smtClean="0">
                <a:solidFill>
                  <a:prstClr val="black"/>
                </a:solidFill>
              </a:rPr>
              <a:t>No new </a:t>
            </a:r>
            <a:r>
              <a:rPr lang="en-US" sz="2400" dirty="0">
                <a:solidFill>
                  <a:prstClr val="black"/>
                </a:solidFill>
              </a:rPr>
              <a:t>funds will be required to support the proposed program.  A projected total of $305,100 in new funds will be available from tuition.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2845" y="5210827"/>
            <a:ext cx="2423104" cy="1608300"/>
          </a:xfrm>
          <a:prstGeom prst="rect">
            <a:avLst/>
          </a:prstGeom>
        </p:spPr>
      </p:pic>
    </p:spTree>
    <p:extLst>
      <p:ext uri="{BB962C8B-B14F-4D97-AF65-F5344CB8AC3E}">
        <p14:creationId xmlns:p14="http://schemas.microsoft.com/office/powerpoint/2010/main" val="3365291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25" y="259499"/>
            <a:ext cx="8718176" cy="780407"/>
          </a:xfrm>
        </p:spPr>
        <p:txBody>
          <a:bodyPr>
            <a:noAutofit/>
          </a:bodyPr>
          <a:lstStyle/>
          <a:p>
            <a:pPr algn="l"/>
            <a:r>
              <a:rPr lang="en-US" sz="4000" b="1" dirty="0">
                <a:solidFill>
                  <a:srgbClr val="0070C0"/>
                </a:solidFill>
                <a:latin typeface="+mn-lt"/>
              </a:rPr>
              <a:t>University of Alabama at Birmingham</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39301" y="259499"/>
            <a:ext cx="1841945" cy="607135"/>
          </a:xfrm>
        </p:spPr>
      </p:pic>
      <p:sp>
        <p:nvSpPr>
          <p:cNvPr id="4" name="Slide Number Placeholder 3"/>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102</a:t>
            </a:fld>
            <a:endParaRPr lang="en-US">
              <a:solidFill>
                <a:prstClr val="black">
                  <a:tint val="75000"/>
                </a:prstClr>
              </a:solidFill>
              <a:latin typeface="Calibri"/>
            </a:endParaRPr>
          </a:p>
        </p:txBody>
      </p:sp>
      <p:sp>
        <p:nvSpPr>
          <p:cNvPr id="7" name="TextBox 6"/>
          <p:cNvSpPr txBox="1"/>
          <p:nvPr/>
        </p:nvSpPr>
        <p:spPr>
          <a:xfrm>
            <a:off x="432025" y="1004397"/>
            <a:ext cx="11385177" cy="4524315"/>
          </a:xfrm>
          <a:prstGeom prst="rect">
            <a:avLst/>
          </a:prstGeom>
          <a:noFill/>
        </p:spPr>
        <p:txBody>
          <a:bodyPr wrap="square" rtlCol="0">
            <a:spAutoFit/>
          </a:bodyPr>
          <a:lstStyle/>
          <a:p>
            <a:pPr>
              <a:spcBef>
                <a:spcPct val="20000"/>
              </a:spcBef>
              <a:spcAft>
                <a:spcPts val="600"/>
              </a:spcAft>
              <a:tabLst>
                <a:tab pos="457200" algn="l"/>
              </a:tabLst>
              <a:defRPr/>
            </a:pPr>
            <a:r>
              <a:rPr lang="en-US" sz="2800" dirty="0">
                <a:solidFill>
                  <a:srgbClr val="0070C0"/>
                </a:solidFill>
              </a:rPr>
              <a:t>Master of Science in Clinical Pathologist Assistant (CIP 51.1099</a:t>
            </a:r>
            <a:r>
              <a:rPr lang="en-US" sz="2400" dirty="0"/>
              <a:t>)</a:t>
            </a:r>
          </a:p>
          <a:p>
            <a:pPr marL="457200" indent="-452438">
              <a:spcAft>
                <a:spcPts val="600"/>
              </a:spcAft>
              <a:buFont typeface="Arial" panose="020B0604020202020204" pitchFamily="34" charset="0"/>
              <a:buChar char="•"/>
              <a:defRPr/>
            </a:pPr>
            <a:r>
              <a:rPr lang="en-US" sz="2400" dirty="0">
                <a:solidFill>
                  <a:prstClr val="black"/>
                </a:solidFill>
              </a:rPr>
              <a:t>The </a:t>
            </a:r>
            <a:r>
              <a:rPr lang="en-US" sz="2400" dirty="0" smtClean="0">
                <a:solidFill>
                  <a:prstClr val="black"/>
                </a:solidFill>
              </a:rPr>
              <a:t>program </a:t>
            </a:r>
            <a:r>
              <a:rPr lang="en-US" sz="2400" dirty="0">
                <a:solidFill>
                  <a:prstClr val="black"/>
                </a:solidFill>
              </a:rPr>
              <a:t>will provide students the knowledge, skills and training needed for practice as a clinical pathologist </a:t>
            </a:r>
            <a:r>
              <a:rPr lang="en-US" sz="2400" dirty="0" smtClean="0">
                <a:solidFill>
                  <a:prstClr val="black"/>
                </a:solidFill>
              </a:rPr>
              <a:t>assistant. There </a:t>
            </a:r>
            <a:r>
              <a:rPr lang="en-US" sz="2400" dirty="0">
                <a:solidFill>
                  <a:prstClr val="black"/>
                </a:solidFill>
              </a:rPr>
              <a:t>are no similar programs at this level in </a:t>
            </a:r>
            <a:r>
              <a:rPr lang="en-US" sz="2400" dirty="0" smtClean="0">
                <a:solidFill>
                  <a:prstClr val="black"/>
                </a:solidFill>
              </a:rPr>
              <a:t>the </a:t>
            </a:r>
            <a:r>
              <a:rPr lang="en-US" sz="2400" dirty="0">
                <a:solidFill>
                  <a:prstClr val="black"/>
                </a:solidFill>
              </a:rPr>
              <a:t>SREB States. </a:t>
            </a:r>
          </a:p>
          <a:p>
            <a:pPr marL="457200" indent="-452438">
              <a:spcAft>
                <a:spcPts val="600"/>
              </a:spcAft>
              <a:buFont typeface="Arial" panose="020B0604020202020204" pitchFamily="34" charset="0"/>
              <a:buChar char="•"/>
              <a:defRPr/>
            </a:pPr>
            <a:r>
              <a:rPr lang="en-US" sz="2400" dirty="0">
                <a:solidFill>
                  <a:prstClr val="black"/>
                </a:solidFill>
              </a:rPr>
              <a:t>The proposed curriculum of the program will be delivered in an online format.</a:t>
            </a:r>
          </a:p>
          <a:p>
            <a:pPr marL="457200" indent="-452438">
              <a:spcAft>
                <a:spcPts val="600"/>
              </a:spcAft>
              <a:buFont typeface="Arial" panose="020B0604020202020204" pitchFamily="34" charset="0"/>
              <a:buChar char="•"/>
              <a:defRPr/>
            </a:pPr>
            <a:r>
              <a:rPr lang="en-US" sz="2400" dirty="0">
                <a:solidFill>
                  <a:prstClr val="black"/>
                </a:solidFill>
              </a:rPr>
              <a:t>This program is unique compared to existing Pathologist Assistant programs because it does not include an anatomic component. The emphasis will be fully on the clinical aspect of the pathology profession. </a:t>
            </a:r>
          </a:p>
          <a:p>
            <a:pPr marL="457200" indent="-452438">
              <a:spcAft>
                <a:spcPts val="600"/>
              </a:spcAft>
              <a:buFont typeface="Arial" panose="020B0604020202020204" pitchFamily="34" charset="0"/>
              <a:buChar char="•"/>
              <a:defRPr/>
            </a:pPr>
            <a:r>
              <a:rPr lang="en-US" sz="2400" dirty="0">
                <a:solidFill>
                  <a:prstClr val="black"/>
                </a:solidFill>
              </a:rPr>
              <a:t>The proposal projected that a total of $700,000 in estimated new funds will be required to support the proposed program.  A projected total of $872,870 in new funds will be available from tuition and internal reallocations.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2937" y="5701984"/>
            <a:ext cx="3169085" cy="1129309"/>
          </a:xfrm>
          <a:prstGeom prst="rect">
            <a:avLst/>
          </a:prstGeom>
        </p:spPr>
      </p:pic>
    </p:spTree>
    <p:extLst>
      <p:ext uri="{BB962C8B-B14F-4D97-AF65-F5344CB8AC3E}">
        <p14:creationId xmlns:p14="http://schemas.microsoft.com/office/powerpoint/2010/main" val="1598593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algn="ctr" defTabSz="685800">
              <a:defRPr/>
            </a:pPr>
            <a:r>
              <a:rPr lang="en-US" sz="4950" dirty="0">
                <a:solidFill>
                  <a:srgbClr val="FF0000"/>
                </a:solidFill>
                <a:latin typeface="Calibri"/>
              </a:rPr>
              <a:t> </a:t>
            </a:r>
            <a:br>
              <a:rPr lang="en-US" sz="4950" dirty="0">
                <a:solidFill>
                  <a:srgbClr val="FF0000"/>
                </a:solidFill>
                <a:latin typeface="Calibri"/>
              </a:rPr>
            </a:br>
            <a:r>
              <a:rPr lang="en-US" sz="4950" dirty="0">
                <a:solidFill>
                  <a:srgbClr val="FF0000"/>
                </a:solidFill>
                <a:latin typeface="Calibri"/>
              </a:rPr>
              <a:t/>
            </a:r>
            <a:br>
              <a:rPr lang="en-US" sz="4950" dirty="0">
                <a:solidFill>
                  <a:srgbClr val="FF0000"/>
                </a:solidFill>
                <a:latin typeface="Calibri"/>
              </a:rPr>
            </a:br>
            <a:endParaRPr lang="en-US" sz="4950" dirty="0">
              <a:solidFill>
                <a:srgbClr val="FF0000"/>
              </a:solidFill>
              <a:latin typeface="Calibri"/>
            </a:endParaRPr>
          </a:p>
        </p:txBody>
      </p:sp>
      <p:sp>
        <p:nvSpPr>
          <p:cNvPr id="6" name="TextBox 5"/>
          <p:cNvSpPr txBox="1"/>
          <p:nvPr/>
        </p:nvSpPr>
        <p:spPr>
          <a:xfrm>
            <a:off x="448235" y="1244182"/>
            <a:ext cx="11268635" cy="3172663"/>
          </a:xfrm>
          <a:prstGeom prst="rect">
            <a:avLst/>
          </a:prstGeom>
          <a:noFill/>
        </p:spPr>
        <p:txBody>
          <a:bodyPr wrap="square" rtlCol="0">
            <a:spAutoFit/>
          </a:bodyPr>
          <a:lstStyle/>
          <a:p>
            <a:pPr defTabSz="685800">
              <a:spcBef>
                <a:spcPct val="20000"/>
              </a:spcBef>
              <a:spcAft>
                <a:spcPts val="450"/>
              </a:spcAft>
              <a:tabLst>
                <a:tab pos="342900" algn="l"/>
              </a:tabLst>
            </a:pPr>
            <a:r>
              <a:rPr lang="en-US" sz="2800" dirty="0" smtClean="0">
                <a:solidFill>
                  <a:srgbClr val="0070C0"/>
                </a:solidFill>
              </a:rPr>
              <a:t>Bachelor </a:t>
            </a:r>
            <a:r>
              <a:rPr lang="en-US" sz="2800" dirty="0">
                <a:solidFill>
                  <a:srgbClr val="0070C0"/>
                </a:solidFill>
              </a:rPr>
              <a:t>of Science in Sport and Fitness Management (CIP 31.0504)</a:t>
            </a:r>
          </a:p>
          <a:p>
            <a:pPr marL="214313" indent="-214313" defTabSz="685800">
              <a:buFont typeface="Arial" panose="020B0604020202020204" pitchFamily="34" charset="0"/>
              <a:buChar char="•"/>
            </a:pPr>
            <a:endParaRPr lang="en-US" sz="2400" dirty="0">
              <a:solidFill>
                <a:prstClr val="black"/>
              </a:solidFill>
            </a:endParaRPr>
          </a:p>
          <a:p>
            <a:pPr marL="214313" indent="-214313" defTabSz="685800">
              <a:buFont typeface="Arial" panose="020B0604020202020204" pitchFamily="34" charset="0"/>
              <a:buChar char="•"/>
            </a:pPr>
            <a:r>
              <a:rPr lang="en-US" sz="2400" dirty="0">
                <a:solidFill>
                  <a:prstClr val="black"/>
                </a:solidFill>
              </a:rPr>
              <a:t>The </a:t>
            </a:r>
            <a:r>
              <a:rPr lang="en-US" sz="2400" dirty="0" smtClean="0">
                <a:solidFill>
                  <a:prstClr val="black"/>
                </a:solidFill>
              </a:rPr>
              <a:t>program </a:t>
            </a:r>
            <a:r>
              <a:rPr lang="en-US" sz="2400" dirty="0">
                <a:solidFill>
                  <a:prstClr val="black"/>
                </a:solidFill>
              </a:rPr>
              <a:t>will provide needed employees for sport-and-fitness related fields. </a:t>
            </a:r>
            <a:r>
              <a:rPr lang="en-US" sz="2400" dirty="0" smtClean="0">
                <a:solidFill>
                  <a:prstClr val="black"/>
                </a:solidFill>
              </a:rPr>
              <a:t>Employment </a:t>
            </a:r>
            <a:r>
              <a:rPr lang="en-US" sz="2400" dirty="0">
                <a:solidFill>
                  <a:prstClr val="black"/>
                </a:solidFill>
              </a:rPr>
              <a:t>opportunities include athletic directors, sport information directors and staff, fitness administrators and staff, sport marketing, and facilities managers.</a:t>
            </a:r>
          </a:p>
          <a:p>
            <a:pPr defTabSz="685800"/>
            <a:endParaRPr lang="en-US" sz="2400" dirty="0">
              <a:solidFill>
                <a:prstClr val="black"/>
              </a:solidFill>
            </a:endParaRPr>
          </a:p>
          <a:p>
            <a:pPr marL="214313" indent="-214313" defTabSz="685800">
              <a:buFont typeface="Arial" panose="020B0604020202020204" pitchFamily="34" charset="0"/>
              <a:buChar char="•"/>
            </a:pPr>
            <a:r>
              <a:rPr lang="en-US" sz="2400" dirty="0">
                <a:solidFill>
                  <a:prstClr val="black"/>
                </a:solidFill>
              </a:rPr>
              <a:t>The program will complement and expand on the current BS in Kinesiology at UAH.</a:t>
            </a:r>
          </a:p>
          <a:p>
            <a:pPr defTabSz="685800"/>
            <a:endParaRPr lang="en-US" sz="2400" dirty="0">
              <a:solidFill>
                <a:prstClr val="black"/>
              </a:solidFill>
            </a:endParaRPr>
          </a:p>
        </p:txBody>
      </p:sp>
      <p:sp>
        <p:nvSpPr>
          <p:cNvPr id="2" name="Slide Number Placeholder 1"/>
          <p:cNvSpPr>
            <a:spLocks noGrp="1"/>
          </p:cNvSpPr>
          <p:nvPr>
            <p:ph type="sldNum" sz="quarter" idx="12"/>
          </p:nvPr>
        </p:nvSpPr>
        <p:spPr>
          <a:xfrm>
            <a:off x="9997226" y="6221522"/>
            <a:ext cx="1600200" cy="273844"/>
          </a:xfrm>
        </p:spPr>
        <p:txBody>
          <a:bodyPr/>
          <a:lstStyle/>
          <a:p>
            <a:pPr defTabSz="685800">
              <a:defRPr/>
            </a:pPr>
            <a:fld id="{15C3AF50-45D8-4144-B114-A385979F8C17}" type="slidenum">
              <a:rPr lang="en-US">
                <a:solidFill>
                  <a:prstClr val="black">
                    <a:tint val="75000"/>
                  </a:prstClr>
                </a:solidFill>
                <a:latin typeface="Calibri"/>
              </a:rPr>
              <a:pPr defTabSz="685800">
                <a:defRPr/>
              </a:pPr>
              <a:t>103</a:t>
            </a:fld>
            <a:endParaRPr lang="en-US" dirty="0">
              <a:solidFill>
                <a:prstClr val="black">
                  <a:tint val="75000"/>
                </a:prstClr>
              </a:solidFill>
              <a:latin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289" y="215159"/>
            <a:ext cx="2056075" cy="887359"/>
          </a:xfrm>
          <a:prstGeom prst="rect">
            <a:avLst/>
          </a:prstGeom>
        </p:spPr>
      </p:pic>
      <p:pic>
        <p:nvPicPr>
          <p:cNvPr id="7" name="Picture 6" descr="rensizzle - &lt;strong&gt;Sports&lt;/strong&gt; Varie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5261" y="4109226"/>
            <a:ext cx="3279112" cy="2386139"/>
          </a:xfrm>
          <a:prstGeom prst="rect">
            <a:avLst/>
          </a:prstGeom>
        </p:spPr>
      </p:pic>
      <p:sp>
        <p:nvSpPr>
          <p:cNvPr id="4" name="TextBox 3"/>
          <p:cNvSpPr txBox="1"/>
          <p:nvPr/>
        </p:nvSpPr>
        <p:spPr>
          <a:xfrm>
            <a:off x="488731" y="404710"/>
            <a:ext cx="8113059" cy="984885"/>
          </a:xfrm>
          <a:prstGeom prst="rect">
            <a:avLst/>
          </a:prstGeom>
          <a:noFill/>
        </p:spPr>
        <p:txBody>
          <a:bodyPr wrap="square" rtlCol="0">
            <a:spAutoFit/>
          </a:bodyPr>
          <a:lstStyle/>
          <a:p>
            <a:r>
              <a:rPr lang="en-US" sz="4000" b="1" dirty="0">
                <a:solidFill>
                  <a:srgbClr val="0070C0"/>
                </a:solidFill>
              </a:rPr>
              <a:t>University of Alabama in Huntsville</a:t>
            </a:r>
          </a:p>
          <a:p>
            <a:endParaRPr lang="en-US" dirty="0">
              <a:solidFill>
                <a:srgbClr val="0070C0"/>
              </a:solidFill>
            </a:endParaRPr>
          </a:p>
        </p:txBody>
      </p:sp>
    </p:spTree>
    <p:extLst>
      <p:ext uri="{BB962C8B-B14F-4D97-AF65-F5344CB8AC3E}">
        <p14:creationId xmlns:p14="http://schemas.microsoft.com/office/powerpoint/2010/main" val="3392402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algn="ctr" defTabSz="685800">
              <a:defRPr/>
            </a:pPr>
            <a:r>
              <a:rPr lang="en-US" sz="4950" dirty="0">
                <a:solidFill>
                  <a:srgbClr val="FF0000"/>
                </a:solidFill>
                <a:latin typeface="Calibri"/>
              </a:rPr>
              <a:t> </a:t>
            </a:r>
            <a:br>
              <a:rPr lang="en-US" sz="4950" dirty="0">
                <a:solidFill>
                  <a:srgbClr val="FF0000"/>
                </a:solidFill>
                <a:latin typeface="Calibri"/>
              </a:rPr>
            </a:br>
            <a:r>
              <a:rPr lang="en-US" sz="4950" dirty="0">
                <a:solidFill>
                  <a:srgbClr val="FF0000"/>
                </a:solidFill>
                <a:latin typeface="Calibri"/>
              </a:rPr>
              <a:t/>
            </a:r>
            <a:br>
              <a:rPr lang="en-US" sz="4950" dirty="0">
                <a:solidFill>
                  <a:srgbClr val="FF0000"/>
                </a:solidFill>
                <a:latin typeface="Calibri"/>
              </a:rPr>
            </a:br>
            <a:endParaRPr lang="en-US" sz="4950" dirty="0">
              <a:solidFill>
                <a:srgbClr val="FF0000"/>
              </a:solidFill>
              <a:latin typeface="Calibri"/>
            </a:endParaRPr>
          </a:p>
        </p:txBody>
      </p:sp>
      <p:sp>
        <p:nvSpPr>
          <p:cNvPr id="6" name="TextBox 5"/>
          <p:cNvSpPr txBox="1"/>
          <p:nvPr/>
        </p:nvSpPr>
        <p:spPr>
          <a:xfrm>
            <a:off x="595363" y="1103243"/>
            <a:ext cx="11229874" cy="3541995"/>
          </a:xfrm>
          <a:prstGeom prst="rect">
            <a:avLst/>
          </a:prstGeom>
          <a:noFill/>
        </p:spPr>
        <p:txBody>
          <a:bodyPr wrap="square" rtlCol="0">
            <a:spAutoFit/>
          </a:bodyPr>
          <a:lstStyle/>
          <a:p>
            <a:pPr defTabSz="685800">
              <a:spcBef>
                <a:spcPct val="20000"/>
              </a:spcBef>
              <a:spcAft>
                <a:spcPts val="450"/>
              </a:spcAft>
              <a:tabLst>
                <a:tab pos="342900" algn="l"/>
              </a:tabLst>
            </a:pPr>
            <a:r>
              <a:rPr lang="en-US" sz="2800" dirty="0" smtClean="0">
                <a:solidFill>
                  <a:srgbClr val="0070C0"/>
                </a:solidFill>
              </a:rPr>
              <a:t>Master </a:t>
            </a:r>
            <a:r>
              <a:rPr lang="en-US" sz="2800" dirty="0">
                <a:solidFill>
                  <a:srgbClr val="0070C0"/>
                </a:solidFill>
              </a:rPr>
              <a:t>of Arts in Teaching – Elementary Education (CIP 13.1202)</a:t>
            </a:r>
          </a:p>
          <a:p>
            <a:pPr marL="214313" indent="-214313" defTabSz="685800">
              <a:buFont typeface="Arial" panose="020B0604020202020204" pitchFamily="34" charset="0"/>
              <a:buChar char="•"/>
            </a:pPr>
            <a:r>
              <a:rPr lang="en-US" sz="2400" dirty="0">
                <a:solidFill>
                  <a:prstClr val="black"/>
                </a:solidFill>
              </a:rPr>
              <a:t>The </a:t>
            </a:r>
            <a:r>
              <a:rPr lang="en-US" sz="2400" dirty="0" smtClean="0">
                <a:solidFill>
                  <a:prstClr val="black"/>
                </a:solidFill>
              </a:rPr>
              <a:t>program will </a:t>
            </a:r>
            <a:r>
              <a:rPr lang="en-US" sz="2400" dirty="0">
                <a:solidFill>
                  <a:prstClr val="black"/>
                </a:solidFill>
              </a:rPr>
              <a:t>focus on educating individuals who already possess an undergraduate degree, but wish </a:t>
            </a:r>
            <a:r>
              <a:rPr lang="en-US" sz="2400" dirty="0" smtClean="0">
                <a:solidFill>
                  <a:prstClr val="black"/>
                </a:solidFill>
              </a:rPr>
              <a:t>to </a:t>
            </a:r>
            <a:r>
              <a:rPr lang="en-US" sz="2400" dirty="0">
                <a:solidFill>
                  <a:prstClr val="black"/>
                </a:solidFill>
              </a:rPr>
              <a:t>earn a graduate degree, while simultaneously achieving initial certification to teach students in kindergarten through sixth grade.  </a:t>
            </a:r>
          </a:p>
          <a:p>
            <a:pPr marL="214313" indent="-214313" defTabSz="685800">
              <a:buFont typeface="Arial" panose="020B0604020202020204" pitchFamily="34" charset="0"/>
              <a:buChar char="•"/>
            </a:pPr>
            <a:r>
              <a:rPr lang="en-US" sz="2400" dirty="0">
                <a:solidFill>
                  <a:prstClr val="black"/>
                </a:solidFill>
              </a:rPr>
              <a:t>The MAT Elementary Education program has been fully approved by </a:t>
            </a:r>
            <a:r>
              <a:rPr lang="en-US" sz="2400" dirty="0" smtClean="0">
                <a:solidFill>
                  <a:prstClr val="black"/>
                </a:solidFill>
              </a:rPr>
              <a:t>ASBE. </a:t>
            </a:r>
            <a:endParaRPr lang="en-US" sz="2400" dirty="0">
              <a:solidFill>
                <a:prstClr val="black"/>
              </a:solidFill>
            </a:endParaRPr>
          </a:p>
          <a:p>
            <a:pPr marL="214313" indent="-214313" defTabSz="685800">
              <a:buFont typeface="Arial" panose="020B0604020202020204" pitchFamily="34" charset="0"/>
              <a:buChar char="•"/>
            </a:pPr>
            <a:r>
              <a:rPr lang="en-US" sz="2400" dirty="0">
                <a:solidFill>
                  <a:prstClr val="black"/>
                </a:solidFill>
              </a:rPr>
              <a:t>Approximately 13 percent of the total program's courses offered will be provided by distance education.</a:t>
            </a:r>
          </a:p>
          <a:p>
            <a:pPr marL="214313" indent="-214313" defTabSz="685800">
              <a:buFont typeface="Arial" panose="020B0604020202020204" pitchFamily="34" charset="0"/>
              <a:buChar char="•"/>
            </a:pPr>
            <a:r>
              <a:rPr lang="en-US" sz="2400" dirty="0" smtClean="0">
                <a:solidFill>
                  <a:prstClr val="black"/>
                </a:solidFill>
              </a:rPr>
              <a:t>No new </a:t>
            </a:r>
            <a:r>
              <a:rPr lang="en-US" sz="2400" dirty="0">
                <a:solidFill>
                  <a:prstClr val="black"/>
                </a:solidFill>
              </a:rPr>
              <a:t>funds will be required to support the proposed program. </a:t>
            </a:r>
            <a:r>
              <a:rPr lang="en-US" sz="2400" dirty="0" smtClean="0">
                <a:solidFill>
                  <a:prstClr val="black"/>
                </a:solidFill>
              </a:rPr>
              <a:t>A </a:t>
            </a:r>
            <a:r>
              <a:rPr lang="en-US" sz="2400" dirty="0">
                <a:solidFill>
                  <a:prstClr val="black"/>
                </a:solidFill>
              </a:rPr>
              <a:t>total of $173,808 will be available through tuition.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2034" y="242514"/>
            <a:ext cx="2056075" cy="8873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925" y="4363383"/>
            <a:ext cx="5702378" cy="2385376"/>
          </a:xfrm>
          <a:prstGeom prst="rect">
            <a:avLst/>
          </a:prstGeom>
        </p:spPr>
      </p:pic>
      <p:sp>
        <p:nvSpPr>
          <p:cNvPr id="4" name="TextBox 3"/>
          <p:cNvSpPr txBox="1"/>
          <p:nvPr/>
        </p:nvSpPr>
        <p:spPr>
          <a:xfrm>
            <a:off x="595363" y="470362"/>
            <a:ext cx="8668871" cy="707886"/>
          </a:xfrm>
          <a:prstGeom prst="rect">
            <a:avLst/>
          </a:prstGeom>
          <a:noFill/>
        </p:spPr>
        <p:txBody>
          <a:bodyPr wrap="square" rtlCol="0">
            <a:spAutoFit/>
          </a:bodyPr>
          <a:lstStyle/>
          <a:p>
            <a:pPr defTabSz="685800">
              <a:spcBef>
                <a:spcPts val="450"/>
              </a:spcBef>
              <a:tabLst>
                <a:tab pos="342900" algn="l"/>
              </a:tabLst>
              <a:defRPr/>
            </a:pPr>
            <a:r>
              <a:rPr lang="en-US" sz="4000" b="1" dirty="0">
                <a:solidFill>
                  <a:srgbClr val="0070C0"/>
                </a:solidFill>
              </a:rPr>
              <a:t>University of Alabama in Huntsville</a:t>
            </a:r>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104</a:t>
            </a:fld>
            <a:endParaRPr lang="en-US">
              <a:solidFill>
                <a:srgbClr val="46464A">
                  <a:lumMod val="60000"/>
                  <a:lumOff val="40000"/>
                </a:srgbClr>
              </a:solidFill>
            </a:endParaRPr>
          </a:p>
        </p:txBody>
      </p:sp>
    </p:spTree>
    <p:extLst>
      <p:ext uri="{BB962C8B-B14F-4D97-AF65-F5344CB8AC3E}">
        <p14:creationId xmlns:p14="http://schemas.microsoft.com/office/powerpoint/2010/main" val="4078201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algn="ctr" defTabSz="685800">
              <a:defRPr/>
            </a:pPr>
            <a:r>
              <a:rPr lang="en-US" sz="4950" dirty="0">
                <a:solidFill>
                  <a:srgbClr val="FF0000"/>
                </a:solidFill>
                <a:latin typeface="Calibri"/>
              </a:rPr>
              <a:t> </a:t>
            </a:r>
            <a:br>
              <a:rPr lang="en-US" sz="4950" dirty="0">
                <a:solidFill>
                  <a:srgbClr val="FF0000"/>
                </a:solidFill>
                <a:latin typeface="Calibri"/>
              </a:rPr>
            </a:br>
            <a:r>
              <a:rPr lang="en-US" sz="4950" dirty="0">
                <a:solidFill>
                  <a:srgbClr val="FF0000"/>
                </a:solidFill>
                <a:latin typeface="Calibri"/>
              </a:rPr>
              <a:t/>
            </a:r>
            <a:br>
              <a:rPr lang="en-US" sz="4950" dirty="0">
                <a:solidFill>
                  <a:srgbClr val="FF0000"/>
                </a:solidFill>
                <a:latin typeface="Calibri"/>
              </a:rPr>
            </a:br>
            <a:endParaRPr lang="en-US" sz="4950" dirty="0">
              <a:solidFill>
                <a:srgbClr val="FF0000"/>
              </a:solidFill>
              <a:latin typeface="Calibri"/>
            </a:endParaRPr>
          </a:p>
        </p:txBody>
      </p:sp>
      <p:sp>
        <p:nvSpPr>
          <p:cNvPr id="6" name="TextBox 5"/>
          <p:cNvSpPr txBox="1"/>
          <p:nvPr/>
        </p:nvSpPr>
        <p:spPr>
          <a:xfrm>
            <a:off x="188259" y="1135937"/>
            <a:ext cx="11663081" cy="4649991"/>
          </a:xfrm>
          <a:prstGeom prst="rect">
            <a:avLst/>
          </a:prstGeom>
          <a:noFill/>
        </p:spPr>
        <p:txBody>
          <a:bodyPr wrap="square" rtlCol="0">
            <a:spAutoFit/>
          </a:bodyPr>
          <a:lstStyle/>
          <a:p>
            <a:pPr defTabSz="685800">
              <a:spcBef>
                <a:spcPct val="20000"/>
              </a:spcBef>
              <a:spcAft>
                <a:spcPts val="450"/>
              </a:spcAft>
              <a:tabLst>
                <a:tab pos="342900" algn="l"/>
              </a:tabLst>
            </a:pPr>
            <a:r>
              <a:rPr lang="en-US" sz="2800" dirty="0" smtClean="0">
                <a:solidFill>
                  <a:srgbClr val="0070C0"/>
                </a:solidFill>
              </a:rPr>
              <a:t>Master </a:t>
            </a:r>
            <a:r>
              <a:rPr lang="en-US" sz="2800" dirty="0">
                <a:solidFill>
                  <a:srgbClr val="0070C0"/>
                </a:solidFill>
              </a:rPr>
              <a:t>of Science in Applied Behavior Analysis (CIP 42.2814)</a:t>
            </a:r>
          </a:p>
          <a:p>
            <a:pPr marL="214313" indent="-214313" defTabSz="685800">
              <a:buFont typeface="Arial" panose="020B0604020202020204" pitchFamily="34" charset="0"/>
              <a:buChar char="•"/>
            </a:pPr>
            <a:r>
              <a:rPr lang="en-US" sz="2400" dirty="0">
                <a:solidFill>
                  <a:prstClr val="black"/>
                </a:solidFill>
              </a:rPr>
              <a:t>The </a:t>
            </a:r>
            <a:r>
              <a:rPr lang="en-US" sz="2400" dirty="0" smtClean="0">
                <a:solidFill>
                  <a:prstClr val="black"/>
                </a:solidFill>
              </a:rPr>
              <a:t>program will provide </a:t>
            </a:r>
            <a:r>
              <a:rPr lang="en-US" sz="2400" dirty="0">
                <a:solidFill>
                  <a:prstClr val="black"/>
                </a:solidFill>
              </a:rPr>
              <a:t>a unique opportunity to support the education of individuals with </a:t>
            </a:r>
            <a:r>
              <a:rPr lang="en-US" sz="2400" dirty="0" smtClean="0">
                <a:solidFill>
                  <a:prstClr val="black"/>
                </a:solidFill>
              </a:rPr>
              <a:t>behavioral needs.  </a:t>
            </a:r>
            <a:endParaRPr lang="en-US" sz="2400" dirty="0">
              <a:solidFill>
                <a:prstClr val="black"/>
              </a:solidFill>
            </a:endParaRPr>
          </a:p>
          <a:p>
            <a:pPr marL="214313" indent="-214313" defTabSz="685800">
              <a:buFont typeface="Arial" panose="020B0604020202020204" pitchFamily="34" charset="0"/>
              <a:buChar char="•"/>
            </a:pPr>
            <a:r>
              <a:rPr lang="en-US" sz="2400" dirty="0">
                <a:solidFill>
                  <a:prstClr val="black"/>
                </a:solidFill>
              </a:rPr>
              <a:t>There is substantive growth potential for a Board Certified Behavior Analyst (BCBA) employment in north Alabama.</a:t>
            </a:r>
          </a:p>
          <a:p>
            <a:pPr marL="214313" indent="-214313" defTabSz="685800">
              <a:buFont typeface="Arial" panose="020B0604020202020204" pitchFamily="34" charset="0"/>
              <a:buChar char="•"/>
            </a:pPr>
            <a:r>
              <a:rPr lang="en-US" sz="2400" dirty="0">
                <a:solidFill>
                  <a:prstClr val="black"/>
                </a:solidFill>
              </a:rPr>
              <a:t> </a:t>
            </a:r>
            <a:r>
              <a:rPr lang="en-US" sz="2400" dirty="0" smtClean="0">
                <a:solidFill>
                  <a:prstClr val="black"/>
                </a:solidFill>
              </a:rPr>
              <a:t>More than 80% of the courses </a:t>
            </a:r>
            <a:r>
              <a:rPr lang="en-US" sz="2400" dirty="0">
                <a:solidFill>
                  <a:prstClr val="black"/>
                </a:solidFill>
              </a:rPr>
              <a:t>offered will be provided by distance </a:t>
            </a:r>
            <a:r>
              <a:rPr lang="en-US" sz="2400" dirty="0" smtClean="0">
                <a:solidFill>
                  <a:prstClr val="black"/>
                </a:solidFill>
              </a:rPr>
              <a:t>education. </a:t>
            </a:r>
            <a:endParaRPr lang="en-US" sz="2400" dirty="0">
              <a:solidFill>
                <a:prstClr val="black"/>
              </a:solidFill>
            </a:endParaRPr>
          </a:p>
          <a:p>
            <a:pPr marL="214313" indent="-214313" defTabSz="685800">
              <a:buFont typeface="Arial" panose="020B0604020202020204" pitchFamily="34" charset="0"/>
              <a:buChar char="•"/>
            </a:pPr>
            <a:r>
              <a:rPr lang="en-US" sz="2400" dirty="0">
                <a:solidFill>
                  <a:prstClr val="black"/>
                </a:solidFill>
              </a:rPr>
              <a:t>The College of Education at UAH has existing undergraduate programs in collaborative teaching (special education) and psychology, which would likely serve as enrollment streams for the program. </a:t>
            </a:r>
            <a:endParaRPr lang="en-US" sz="2400" dirty="0" smtClean="0">
              <a:solidFill>
                <a:prstClr val="black"/>
              </a:solidFill>
            </a:endParaRPr>
          </a:p>
          <a:p>
            <a:pPr marL="214313" indent="-214313" defTabSz="685800">
              <a:buFont typeface="Arial" panose="020B0604020202020204" pitchFamily="34" charset="0"/>
              <a:buChar char="•"/>
            </a:pPr>
            <a:r>
              <a:rPr lang="en-US" sz="2400" dirty="0" smtClean="0">
                <a:solidFill>
                  <a:prstClr val="black"/>
                </a:solidFill>
              </a:rPr>
              <a:t>The </a:t>
            </a:r>
            <a:r>
              <a:rPr lang="en-US" sz="2400" dirty="0">
                <a:solidFill>
                  <a:prstClr val="black"/>
                </a:solidFill>
              </a:rPr>
              <a:t>proposal projected that a total of $475,000 in new funds will be required to support the proposed program. A total of $492,464 will be available through internal reallocations and tuition.  </a:t>
            </a:r>
          </a:p>
        </p:txBody>
      </p:sp>
      <p:sp>
        <p:nvSpPr>
          <p:cNvPr id="2" name="Slide Number Placeholder 1"/>
          <p:cNvSpPr>
            <a:spLocks noGrp="1"/>
          </p:cNvSpPr>
          <p:nvPr>
            <p:ph type="sldNum" sz="quarter" idx="12"/>
          </p:nvPr>
        </p:nvSpPr>
        <p:spPr>
          <a:xfrm>
            <a:off x="8667750" y="5657851"/>
            <a:ext cx="535435" cy="273844"/>
          </a:xfrm>
        </p:spPr>
        <p:txBody>
          <a:bodyPr/>
          <a:lstStyle/>
          <a:p>
            <a:pPr defTabSz="685800">
              <a:defRPr/>
            </a:pPr>
            <a:fld id="{15C3AF50-45D8-4144-B114-A385979F8C17}" type="slidenum">
              <a:rPr lang="en-US">
                <a:solidFill>
                  <a:prstClr val="black">
                    <a:tint val="75000"/>
                  </a:prstClr>
                </a:solidFill>
                <a:latin typeface="Calibri"/>
              </a:rPr>
              <a:pPr defTabSz="685800">
                <a:defRPr/>
              </a:pPr>
              <a:t>105</a:t>
            </a:fld>
            <a:endParaRPr lang="en-US" dirty="0">
              <a:solidFill>
                <a:prstClr val="black">
                  <a:tint val="75000"/>
                </a:prstClr>
              </a:solidFill>
              <a:latin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9153" y="248578"/>
            <a:ext cx="2056075" cy="887359"/>
          </a:xfrm>
          <a:prstGeom prst="rect">
            <a:avLst/>
          </a:prstGeom>
        </p:spPr>
      </p:pic>
      <p:sp>
        <p:nvSpPr>
          <p:cNvPr id="5" name="AutoShape 2" descr="Image result for applied behavior analysis images"/>
          <p:cNvSpPr>
            <a:spLocks noChangeAspect="1" noChangeArrowheads="1"/>
          </p:cNvSpPr>
          <p:nvPr/>
        </p:nvSpPr>
        <p:spPr bwMode="auto">
          <a:xfrm>
            <a:off x="2027786" y="-334805"/>
            <a:ext cx="2609850" cy="1933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applied behavior analysis images"/>
          <p:cNvSpPr>
            <a:spLocks noChangeAspect="1" noChangeArrowheads="1"/>
          </p:cNvSpPr>
          <p:nvPr/>
        </p:nvSpPr>
        <p:spPr bwMode="auto">
          <a:xfrm>
            <a:off x="5262043" y="-334805"/>
            <a:ext cx="2609850" cy="1933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0182" y="5323093"/>
            <a:ext cx="3335792" cy="1407633"/>
          </a:xfrm>
          <a:prstGeom prst="rect">
            <a:avLst/>
          </a:prstGeom>
        </p:spPr>
      </p:pic>
      <p:sp>
        <p:nvSpPr>
          <p:cNvPr id="4" name="TextBox 3"/>
          <p:cNvSpPr txBox="1"/>
          <p:nvPr/>
        </p:nvSpPr>
        <p:spPr>
          <a:xfrm>
            <a:off x="188259" y="356823"/>
            <a:ext cx="8113059" cy="984885"/>
          </a:xfrm>
          <a:prstGeom prst="rect">
            <a:avLst/>
          </a:prstGeom>
          <a:noFill/>
        </p:spPr>
        <p:txBody>
          <a:bodyPr wrap="square" rtlCol="0">
            <a:spAutoFit/>
          </a:bodyPr>
          <a:lstStyle/>
          <a:p>
            <a:r>
              <a:rPr lang="en-US" sz="4000" b="1" dirty="0">
                <a:solidFill>
                  <a:srgbClr val="0070C0"/>
                </a:solidFill>
              </a:rPr>
              <a:t>University of Alabama in Huntsville</a:t>
            </a:r>
          </a:p>
          <a:p>
            <a:endParaRPr lang="en-US" dirty="0"/>
          </a:p>
        </p:txBody>
      </p:sp>
    </p:spTree>
    <p:extLst>
      <p:ext uri="{BB962C8B-B14F-4D97-AF65-F5344CB8AC3E}">
        <p14:creationId xmlns:p14="http://schemas.microsoft.com/office/powerpoint/2010/main" val="2964755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331695" y="1166084"/>
            <a:ext cx="11347076" cy="4765407"/>
          </a:xfrm>
          <a:prstGeom prst="rect">
            <a:avLst/>
          </a:prstGeom>
          <a:noFill/>
        </p:spPr>
        <p:txBody>
          <a:bodyPr wrap="square" rtlCol="0">
            <a:spAutoFit/>
          </a:bodyPr>
          <a:lstStyle/>
          <a:p>
            <a:pPr>
              <a:spcBef>
                <a:spcPct val="20000"/>
              </a:spcBef>
              <a:spcAft>
                <a:spcPts val="600"/>
              </a:spcAft>
              <a:tabLst>
                <a:tab pos="457200" algn="l"/>
              </a:tabLst>
              <a:defRPr/>
            </a:pPr>
            <a:r>
              <a:rPr lang="en-US" sz="2800" dirty="0" smtClean="0">
                <a:solidFill>
                  <a:srgbClr val="0070C0"/>
                </a:solidFill>
              </a:rPr>
              <a:t>Master </a:t>
            </a:r>
            <a:r>
              <a:rPr lang="en-US" sz="2800" dirty="0">
                <a:solidFill>
                  <a:srgbClr val="0070C0"/>
                </a:solidFill>
              </a:rPr>
              <a:t>of Arts in Integrated Marketing Communications </a:t>
            </a:r>
            <a:r>
              <a:rPr lang="en-US" sz="2800" dirty="0" smtClean="0">
                <a:solidFill>
                  <a:srgbClr val="0070C0"/>
                </a:solidFill>
              </a:rPr>
              <a:t>                                CIP </a:t>
            </a:r>
            <a:r>
              <a:rPr lang="en-US" sz="2800" dirty="0">
                <a:solidFill>
                  <a:srgbClr val="0070C0"/>
                </a:solidFill>
              </a:rPr>
              <a:t>09.0199) </a:t>
            </a:r>
          </a:p>
          <a:p>
            <a:pPr marL="457200" indent="-452438">
              <a:spcAft>
                <a:spcPts val="800"/>
              </a:spcAft>
              <a:buFont typeface="Arial" panose="020B0604020202020204" pitchFamily="34" charset="0"/>
              <a:buChar char="•"/>
              <a:defRPr/>
            </a:pPr>
            <a:r>
              <a:rPr lang="en-US" sz="2400" dirty="0">
                <a:solidFill>
                  <a:prstClr val="black"/>
                </a:solidFill>
              </a:rPr>
              <a:t>The multiple-disciplinary </a:t>
            </a:r>
            <a:r>
              <a:rPr lang="en-US" sz="2400" dirty="0" smtClean="0">
                <a:solidFill>
                  <a:prstClr val="black"/>
                </a:solidFill>
              </a:rPr>
              <a:t>program </a:t>
            </a:r>
            <a:r>
              <a:rPr lang="en-US" sz="2400" dirty="0">
                <a:solidFill>
                  <a:prstClr val="black"/>
                </a:solidFill>
              </a:rPr>
              <a:t>syncs </a:t>
            </a:r>
            <a:r>
              <a:rPr lang="en-US" sz="2400" dirty="0" smtClean="0">
                <a:solidFill>
                  <a:prstClr val="black"/>
                </a:solidFill>
              </a:rPr>
              <a:t>trends </a:t>
            </a:r>
            <a:r>
              <a:rPr lang="en-US" sz="2400" dirty="0">
                <a:solidFill>
                  <a:prstClr val="black"/>
                </a:solidFill>
              </a:rPr>
              <a:t>of traditional print, broadcast, web media, and marketing strategies with emerging technologies, such as blogs, websites, podcasts, and social media platforms. </a:t>
            </a:r>
          </a:p>
          <a:p>
            <a:pPr marL="457200" indent="-452438">
              <a:spcAft>
                <a:spcPts val="800"/>
              </a:spcAft>
              <a:buFont typeface="Arial" panose="020B0604020202020204" pitchFamily="34" charset="0"/>
              <a:buChar char="•"/>
              <a:defRPr/>
            </a:pPr>
            <a:r>
              <a:rPr lang="en-US" sz="2400" dirty="0">
                <a:solidFill>
                  <a:prstClr val="black"/>
                </a:solidFill>
              </a:rPr>
              <a:t>The focus on core technological competencies is supplemented by a foundation in marketing, business, and social science courses.</a:t>
            </a:r>
          </a:p>
          <a:p>
            <a:pPr marL="457200" indent="-452438">
              <a:spcAft>
                <a:spcPts val="800"/>
              </a:spcAft>
              <a:buFont typeface="Arial" panose="020B0604020202020204" pitchFamily="34" charset="0"/>
              <a:buChar char="•"/>
              <a:defRPr/>
            </a:pPr>
            <a:r>
              <a:rPr lang="en-US" sz="2400" dirty="0">
                <a:solidFill>
                  <a:prstClr val="black"/>
                </a:solidFill>
              </a:rPr>
              <a:t>The proposed program curriculum is unique to the </a:t>
            </a:r>
            <a:r>
              <a:rPr lang="en-US" sz="2400" dirty="0" smtClean="0">
                <a:solidFill>
                  <a:prstClr val="black"/>
                </a:solidFill>
              </a:rPr>
              <a:t>region</a:t>
            </a:r>
            <a:r>
              <a:rPr lang="en-US" sz="2400" dirty="0">
                <a:solidFill>
                  <a:prstClr val="black"/>
                </a:solidFill>
              </a:rPr>
              <a:t>.</a:t>
            </a:r>
          </a:p>
          <a:p>
            <a:pPr marL="457200" indent="-452438">
              <a:spcAft>
                <a:spcPts val="800"/>
              </a:spcAft>
              <a:buFont typeface="Arial" panose="020B0604020202020204" pitchFamily="34" charset="0"/>
              <a:buChar char="•"/>
              <a:defRPr/>
            </a:pPr>
            <a:r>
              <a:rPr lang="en-US" sz="2400" dirty="0" smtClean="0">
                <a:solidFill>
                  <a:prstClr val="black"/>
                </a:solidFill>
              </a:rPr>
              <a:t>Current </a:t>
            </a:r>
            <a:r>
              <a:rPr lang="en-US" sz="2400" dirty="0">
                <a:solidFill>
                  <a:prstClr val="black"/>
                </a:solidFill>
              </a:rPr>
              <a:t>employer data suggest that multiple industries have a need for </a:t>
            </a:r>
            <a:r>
              <a:rPr lang="en-US" sz="2400" dirty="0" smtClean="0">
                <a:solidFill>
                  <a:prstClr val="black"/>
                </a:solidFill>
              </a:rPr>
              <a:t>employees </a:t>
            </a:r>
            <a:r>
              <a:rPr lang="en-US" sz="2400" dirty="0">
                <a:solidFill>
                  <a:prstClr val="black"/>
                </a:solidFill>
              </a:rPr>
              <a:t>with skills offered in the proposed program. </a:t>
            </a:r>
          </a:p>
          <a:p>
            <a:pPr marL="457200" indent="-452438">
              <a:spcAft>
                <a:spcPts val="800"/>
              </a:spcAft>
              <a:buFont typeface="Arial" panose="020B0604020202020204" pitchFamily="34" charset="0"/>
              <a:buChar char="•"/>
              <a:defRPr/>
            </a:pPr>
            <a:r>
              <a:rPr lang="en-US" sz="2400" dirty="0" smtClean="0">
                <a:solidFill>
                  <a:prstClr val="black"/>
                </a:solidFill>
              </a:rPr>
              <a:t>No new </a:t>
            </a:r>
            <a:r>
              <a:rPr lang="en-US" sz="2400" dirty="0">
                <a:solidFill>
                  <a:prstClr val="black"/>
                </a:solidFill>
              </a:rPr>
              <a:t>funds will be required for the </a:t>
            </a:r>
            <a:r>
              <a:rPr lang="en-US" sz="2400" dirty="0" smtClean="0">
                <a:solidFill>
                  <a:prstClr val="black"/>
                </a:solidFill>
              </a:rPr>
              <a:t>program. </a:t>
            </a:r>
            <a:endParaRPr lang="en-US" sz="2400" dirty="0">
              <a:solidFill>
                <a:prstClr val="black"/>
              </a:solidFill>
            </a:endParaRPr>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106</a:t>
            </a:fld>
            <a:endParaRPr lang="en-US">
              <a:solidFill>
                <a:prstClr val="black">
                  <a:tint val="75000"/>
                </a:prstClr>
              </a:solidFill>
              <a:latin typeface="Calibri"/>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4321" y="207557"/>
            <a:ext cx="1314450" cy="147447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5253" y="5038499"/>
            <a:ext cx="2586947" cy="1708108"/>
          </a:xfrm>
          <a:prstGeom prst="rect">
            <a:avLst/>
          </a:prstGeom>
        </p:spPr>
      </p:pic>
      <p:sp>
        <p:nvSpPr>
          <p:cNvPr id="5" name="TextBox 4"/>
          <p:cNvSpPr txBox="1"/>
          <p:nvPr/>
        </p:nvSpPr>
        <p:spPr>
          <a:xfrm>
            <a:off x="331695" y="511813"/>
            <a:ext cx="6884894" cy="707886"/>
          </a:xfrm>
          <a:prstGeom prst="rect">
            <a:avLst/>
          </a:prstGeom>
          <a:noFill/>
        </p:spPr>
        <p:txBody>
          <a:bodyPr wrap="square" rtlCol="0">
            <a:spAutoFit/>
          </a:bodyPr>
          <a:lstStyle/>
          <a:p>
            <a:r>
              <a:rPr lang="en-US" sz="4000" b="1" dirty="0">
                <a:solidFill>
                  <a:srgbClr val="0070C0"/>
                </a:solidFill>
              </a:rPr>
              <a:t>University of West </a:t>
            </a:r>
            <a:r>
              <a:rPr lang="en-US" sz="4000" b="1" dirty="0" smtClean="0">
                <a:solidFill>
                  <a:srgbClr val="0070C0"/>
                </a:solidFill>
              </a:rPr>
              <a:t>Alabama</a:t>
            </a:r>
            <a:endParaRPr lang="en-US" sz="4000" b="1" dirty="0">
              <a:solidFill>
                <a:srgbClr val="0070C0"/>
              </a:solidFill>
            </a:endParaRPr>
          </a:p>
        </p:txBody>
      </p:sp>
    </p:spTree>
    <p:extLst>
      <p:ext uri="{BB962C8B-B14F-4D97-AF65-F5344CB8AC3E}">
        <p14:creationId xmlns:p14="http://schemas.microsoft.com/office/powerpoint/2010/main" val="686064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524000" y="2587752"/>
            <a:ext cx="9070848" cy="1143000"/>
          </a:xfrm>
        </p:spPr>
        <p:txBody>
          <a:bodyPr>
            <a:normAutofit fontScale="90000"/>
          </a:bodyPr>
          <a:lstStyle/>
          <a:p>
            <a:pPr algn="ctr" defTabSz="798513"/>
            <a:r>
              <a:rPr lang="en-US" dirty="0" smtClean="0">
                <a:solidFill>
                  <a:srgbClr val="0070C0"/>
                </a:solidFill>
                <a:latin typeface="Calibri" panose="020F0502020204030204" pitchFamily="34" charset="0"/>
                <a:cs typeface="Calibri" panose="020F0502020204030204" pitchFamily="34" charset="0"/>
              </a:rPr>
              <a:t/>
            </a:r>
            <a:br>
              <a:rPr lang="en-US" dirty="0" smtClean="0">
                <a:solidFill>
                  <a:srgbClr val="0070C0"/>
                </a:solidFill>
                <a:latin typeface="Calibri" panose="020F0502020204030204" pitchFamily="34" charset="0"/>
                <a:cs typeface="Calibri" panose="020F0502020204030204" pitchFamily="34" charset="0"/>
              </a:rPr>
            </a:br>
            <a:r>
              <a:rPr lang="en-US" sz="6700" b="1" dirty="0">
                <a:solidFill>
                  <a:srgbClr val="0070C0"/>
                </a:solidFill>
                <a:latin typeface="Calibri" panose="020F0502020204030204" pitchFamily="34" charset="0"/>
                <a:cs typeface="Calibri" panose="020F0502020204030204" pitchFamily="34" charset="0"/>
              </a:rPr>
              <a:t>D.   INFORMATION ITEMS</a:t>
            </a:r>
            <a:r>
              <a:rPr lang="en-US" sz="4900" b="1" dirty="0">
                <a:solidFill>
                  <a:srgbClr val="0070C0"/>
                </a:solidFill>
                <a:latin typeface="Calibri" panose="020F0502020204030204" pitchFamily="34" charset="0"/>
                <a:cs typeface="Calibri" panose="020F0502020204030204" pitchFamily="34" charset="0"/>
              </a:rPr>
              <a:t/>
            </a:r>
            <a:br>
              <a:rPr lang="en-US" sz="49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107</a:t>
            </a:fld>
            <a:endParaRPr lang="en-US"/>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Tree>
    <p:extLst>
      <p:ext uri="{BB962C8B-B14F-4D97-AF65-F5344CB8AC3E}">
        <p14:creationId xmlns:p14="http://schemas.microsoft.com/office/powerpoint/2010/main" val="501382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685800"/>
            <a:fld id="{15C3AF50-45D8-4144-B114-A385979F8C17}" type="slidenum">
              <a:rPr lang="en-US">
                <a:solidFill>
                  <a:prstClr val="black">
                    <a:tint val="75000"/>
                  </a:prstClr>
                </a:solidFill>
                <a:latin typeface="Calibri"/>
              </a:rPr>
              <a:pPr defTabSz="685800"/>
              <a:t>108</a:t>
            </a:fld>
            <a:endParaRPr lang="en-US" dirty="0">
              <a:solidFill>
                <a:prstClr val="black">
                  <a:tint val="75000"/>
                </a:prstClr>
              </a:solidFill>
              <a:latin typeface="Calibri"/>
            </a:endParaRPr>
          </a:p>
        </p:txBody>
      </p:sp>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algn="ctr" defTabSz="685800"/>
            <a:r>
              <a:rPr lang="en-US" sz="4950" dirty="0">
                <a:solidFill>
                  <a:srgbClr val="FF0000"/>
                </a:solidFill>
                <a:latin typeface="Calibri"/>
              </a:rPr>
              <a:t> </a:t>
            </a:r>
            <a:br>
              <a:rPr lang="en-US" sz="4950" dirty="0">
                <a:solidFill>
                  <a:srgbClr val="FF0000"/>
                </a:solidFill>
                <a:latin typeface="Calibri"/>
              </a:rPr>
            </a:br>
            <a:r>
              <a:rPr lang="en-US" sz="4950" dirty="0">
                <a:solidFill>
                  <a:srgbClr val="FF0000"/>
                </a:solidFill>
                <a:latin typeface="Calibri"/>
              </a:rPr>
              <a:t/>
            </a:r>
            <a:br>
              <a:rPr lang="en-US" sz="4950" dirty="0">
                <a:solidFill>
                  <a:srgbClr val="FF0000"/>
                </a:solidFill>
                <a:latin typeface="Calibri"/>
              </a:rPr>
            </a:br>
            <a:endParaRPr lang="en-US" sz="4950" dirty="0">
              <a:solidFill>
                <a:srgbClr val="FF0000"/>
              </a:solidFill>
              <a:latin typeface="Calibri"/>
            </a:endParaRPr>
          </a:p>
        </p:txBody>
      </p:sp>
      <p:sp>
        <p:nvSpPr>
          <p:cNvPr id="5" name="TextBox 4"/>
          <p:cNvSpPr txBox="1"/>
          <p:nvPr/>
        </p:nvSpPr>
        <p:spPr>
          <a:xfrm>
            <a:off x="510988" y="2343150"/>
            <a:ext cx="10842812" cy="4006225"/>
          </a:xfrm>
          <a:prstGeom prst="rect">
            <a:avLst/>
          </a:prstGeom>
          <a:noFill/>
        </p:spPr>
        <p:txBody>
          <a:bodyPr wrap="square" rtlCol="0">
            <a:spAutoFit/>
          </a:bodyPr>
          <a:lstStyle/>
          <a:p>
            <a:pPr marL="342900" indent="-342900" defTabSz="685800">
              <a:spcAft>
                <a:spcPts val="1350"/>
              </a:spcAft>
              <a:buFont typeface="+mj-lt"/>
              <a:buAutoNum type="arabicPeriod"/>
            </a:pPr>
            <a:r>
              <a:rPr lang="en-US" sz="2800" dirty="0">
                <a:solidFill>
                  <a:prstClr val="black"/>
                </a:solidFill>
                <a:latin typeface="Calibri"/>
              </a:rPr>
              <a:t>Implementation of Approved Programs</a:t>
            </a:r>
          </a:p>
          <a:p>
            <a:pPr marL="342900" indent="-342900" defTabSz="685800">
              <a:spcAft>
                <a:spcPts val="1350"/>
              </a:spcAft>
              <a:buFont typeface="+mj-lt"/>
              <a:buAutoNum type="arabicPeriod"/>
            </a:pPr>
            <a:r>
              <a:rPr lang="en-US" sz="2800" dirty="0">
                <a:solidFill>
                  <a:prstClr val="black"/>
                </a:solidFill>
                <a:latin typeface="Calibri"/>
              </a:rPr>
              <a:t>Summary of Post-Implementation Reports </a:t>
            </a:r>
          </a:p>
          <a:p>
            <a:pPr marL="342900" indent="-342900" defTabSz="685800">
              <a:spcAft>
                <a:spcPts val="1350"/>
              </a:spcAft>
              <a:buFont typeface="+mj-lt"/>
              <a:buAutoNum type="arabicPeriod"/>
            </a:pPr>
            <a:r>
              <a:rPr lang="en-US" sz="2800" dirty="0">
                <a:solidFill>
                  <a:prstClr val="black"/>
                </a:solidFill>
                <a:latin typeface="Calibri"/>
              </a:rPr>
              <a:t>Implementation of New Short Certificate Programs (Less than 30 Semester Hours) </a:t>
            </a:r>
          </a:p>
          <a:p>
            <a:pPr marL="342900" indent="-342900" defTabSz="685800">
              <a:spcAft>
                <a:spcPts val="1350"/>
              </a:spcAft>
              <a:buFont typeface="+mj-lt"/>
              <a:buAutoNum type="arabicPeriod"/>
            </a:pPr>
            <a:r>
              <a:rPr lang="en-US" sz="2800" dirty="0">
                <a:solidFill>
                  <a:prstClr val="black"/>
                </a:solidFill>
                <a:latin typeface="Calibri"/>
              </a:rPr>
              <a:t>Changes to the Academic Program Inventory</a:t>
            </a:r>
          </a:p>
          <a:p>
            <a:pPr marL="342900" indent="-342900" defTabSz="685800">
              <a:spcAft>
                <a:spcPts val="1350"/>
              </a:spcAft>
              <a:buFont typeface="+mj-lt"/>
              <a:buAutoNum type="arabicPeriod"/>
            </a:pPr>
            <a:r>
              <a:rPr lang="en-US" sz="2800" dirty="0">
                <a:solidFill>
                  <a:prstClr val="black"/>
                </a:solidFill>
                <a:latin typeface="Calibri"/>
              </a:rPr>
              <a:t>Implementation of Non-Degree Programs at Senior Institutions</a:t>
            </a:r>
          </a:p>
          <a:p>
            <a:pPr marL="342900" indent="-342900" defTabSz="685800">
              <a:spcAft>
                <a:spcPts val="1350"/>
              </a:spcAft>
              <a:buFont typeface="+mj-lt"/>
              <a:buAutoNum type="arabicPeriod"/>
            </a:pPr>
            <a:r>
              <a:rPr lang="en-US" sz="2800" dirty="0">
                <a:solidFill>
                  <a:prstClr val="black"/>
                </a:solidFill>
                <a:latin typeface="Calibri"/>
              </a:rPr>
              <a:t>Implementation of Distance Education </a:t>
            </a:r>
            <a:r>
              <a:rPr lang="en-US" sz="2800" dirty="0" smtClean="0">
                <a:solidFill>
                  <a:prstClr val="black"/>
                </a:solidFill>
                <a:latin typeface="Calibri"/>
              </a:rPr>
              <a:t>Programs</a:t>
            </a:r>
            <a:endParaRPr lang="en-US" sz="2800" dirty="0">
              <a:solidFill>
                <a:prstClr val="black"/>
              </a:solidFill>
              <a:latin typeface="Calibri"/>
            </a:endParaRPr>
          </a:p>
        </p:txBody>
      </p:sp>
      <p:sp>
        <p:nvSpPr>
          <p:cNvPr id="7" name="Rectangle 2"/>
          <p:cNvSpPr txBox="1">
            <a:spLocks noChangeArrowheads="1"/>
          </p:cNvSpPr>
          <p:nvPr/>
        </p:nvSpPr>
        <p:spPr>
          <a:xfrm>
            <a:off x="2535643" y="648961"/>
            <a:ext cx="6858000" cy="857250"/>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algn="ctr" defTabSz="685800"/>
            <a:r>
              <a:rPr lang="en-US" sz="2400" dirty="0">
                <a:solidFill>
                  <a:srgbClr val="44546A"/>
                </a:solidFill>
                <a:latin typeface="+mn-lt"/>
              </a:rPr>
              <a:t/>
            </a:r>
            <a:br>
              <a:rPr lang="en-US" sz="2400" dirty="0">
                <a:solidFill>
                  <a:srgbClr val="44546A"/>
                </a:solidFill>
                <a:latin typeface="+mn-lt"/>
              </a:rPr>
            </a:br>
            <a:r>
              <a:rPr lang="en-US" sz="4800" b="1" cap="none" dirty="0">
                <a:solidFill>
                  <a:srgbClr val="0070C0"/>
                </a:solidFill>
                <a:latin typeface="+mn-lt"/>
              </a:rPr>
              <a:t>D.   INFORMATION ITEMS </a:t>
            </a:r>
            <a:r>
              <a:rPr lang="en-US" sz="4800" b="1" dirty="0">
                <a:solidFill>
                  <a:srgbClr val="0070C0"/>
                </a:solidFill>
                <a:latin typeface="+mn-lt"/>
              </a:rPr>
              <a:t> </a:t>
            </a:r>
            <a:endParaRPr lang="en-US" sz="4800" dirty="0">
              <a:solidFill>
                <a:srgbClr val="0070C0"/>
              </a:solidFill>
              <a:latin typeface="+mn-lt"/>
            </a:endParaRPr>
          </a:p>
        </p:txBody>
      </p:sp>
    </p:spTree>
    <p:extLst>
      <p:ext uri="{BB962C8B-B14F-4D97-AF65-F5344CB8AC3E}">
        <p14:creationId xmlns:p14="http://schemas.microsoft.com/office/powerpoint/2010/main" val="1643447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5" name="Title 4"/>
          <p:cNvSpPr>
            <a:spLocks noGrp="1"/>
          </p:cNvSpPr>
          <p:nvPr>
            <p:ph type="title"/>
          </p:nvPr>
        </p:nvSpPr>
        <p:spPr>
          <a:xfrm>
            <a:off x="667318" y="238839"/>
            <a:ext cx="11349318" cy="575047"/>
          </a:xfrm>
        </p:spPr>
        <p:txBody>
          <a:bodyPr>
            <a:normAutofit fontScale="90000"/>
          </a:bodyPr>
          <a:lstStyle/>
          <a:p>
            <a:pPr>
              <a:spcBef>
                <a:spcPts val="0"/>
              </a:spcBef>
              <a:tabLst>
                <a:tab pos="1943100" algn="l"/>
                <a:tab pos="2286000" algn="l"/>
                <a:tab pos="2343150" algn="l"/>
              </a:tabLst>
            </a:pPr>
            <a:r>
              <a:rPr lang="en-US" sz="3100" b="1" dirty="0">
                <a:solidFill>
                  <a:srgbClr val="0070C0"/>
                </a:solidFill>
                <a:latin typeface="+mn-lt"/>
                <a:ea typeface="Times New Roman" panose="02020603050405020304" pitchFamily="18" charset="0"/>
              </a:rPr>
              <a:t>7. Extensions and Alterations to Existing Programs of Instruction</a:t>
            </a:r>
            <a:r>
              <a:rPr lang="en-US" sz="2800" b="1" dirty="0">
                <a:solidFill>
                  <a:srgbClr val="0070C0"/>
                </a:solidFill>
                <a:latin typeface="Tw Cen MT" panose="020B0602020104020603" pitchFamily="34" charset="0"/>
                <a:ea typeface="Times New Roman" panose="02020603050405020304" pitchFamily="18" charset="0"/>
              </a:rPr>
              <a:t/>
            </a:r>
            <a:br>
              <a:rPr lang="en-US" sz="2800" b="1" dirty="0">
                <a:solidFill>
                  <a:srgbClr val="0070C0"/>
                </a:solidFill>
                <a:latin typeface="Tw Cen MT" panose="020B0602020104020603" pitchFamily="34" charset="0"/>
                <a:ea typeface="Times New Roman" panose="02020603050405020304" pitchFamily="18" charset="0"/>
              </a:rPr>
            </a:br>
            <a:endParaRPr lang="en-US" sz="2800" b="1" dirty="0">
              <a:solidFill>
                <a:srgbClr val="0070C0"/>
              </a:solidFill>
              <a:latin typeface="Tw Cen MT" panose="020B0602020104020603" pitchFamily="34" charset="0"/>
            </a:endParaRPr>
          </a:p>
        </p:txBody>
      </p:sp>
      <p:sp>
        <p:nvSpPr>
          <p:cNvPr id="8" name="Content Placeholder 7"/>
          <p:cNvSpPr>
            <a:spLocks noGrp="1"/>
          </p:cNvSpPr>
          <p:nvPr>
            <p:ph idx="1"/>
          </p:nvPr>
        </p:nvSpPr>
        <p:spPr>
          <a:xfrm>
            <a:off x="249538" y="313689"/>
            <a:ext cx="11241741" cy="5459506"/>
          </a:xfrm>
        </p:spPr>
        <p:txBody>
          <a:bodyPr>
            <a:noAutofit/>
          </a:bodyPr>
          <a:lstStyle/>
          <a:p>
            <a:pPr marL="0" indent="0">
              <a:spcBef>
                <a:spcPts val="0"/>
              </a:spcBef>
              <a:buNone/>
              <a:tabLst>
                <a:tab pos="1943100" algn="l"/>
                <a:tab pos="2286000" algn="l"/>
                <a:tab pos="2343150" algn="l"/>
              </a:tabLst>
            </a:pPr>
            <a:r>
              <a:rPr lang="en-US" sz="1800" dirty="0">
                <a:ea typeface="Times New Roman" panose="02020603050405020304" pitchFamily="18" charset="0"/>
              </a:rPr>
              <a:t> </a:t>
            </a:r>
          </a:p>
          <a:p>
            <a:pPr marL="0" indent="0">
              <a:spcBef>
                <a:spcPts val="0"/>
              </a:spcBef>
              <a:buNone/>
              <a:tabLst>
                <a:tab pos="0" algn="l"/>
                <a:tab pos="171450" algn="l"/>
              </a:tabLst>
            </a:pPr>
            <a:r>
              <a:rPr lang="en-US" sz="1800" b="1" dirty="0">
                <a:latin typeface="Tw Cen MT" panose="020B0602020104020603" pitchFamily="34" charset="0"/>
                <a:ea typeface="Times New Roman" panose="02020603050405020304" pitchFamily="18" charset="0"/>
              </a:rPr>
              <a:t>  1) </a:t>
            </a:r>
            <a:r>
              <a:rPr lang="en-US" sz="1800" b="1" dirty="0">
                <a:ea typeface="Times New Roman" panose="02020603050405020304" pitchFamily="18" charset="0"/>
              </a:rPr>
              <a:t>Alabama State University, Addition of a Concentration in Computational Mathematics to the </a:t>
            </a:r>
            <a:r>
              <a:rPr lang="en-US" sz="1800" b="1" dirty="0" smtClean="0">
                <a:ea typeface="Times New Roman" panose="02020603050405020304" pitchFamily="18" charset="0"/>
              </a:rPr>
              <a:t>Existing</a:t>
            </a:r>
          </a:p>
          <a:p>
            <a:pPr marL="0" indent="0">
              <a:spcBef>
                <a:spcPts val="0"/>
              </a:spcBef>
              <a:buNone/>
              <a:tabLst>
                <a:tab pos="0" algn="l"/>
                <a:tab pos="341313" algn="l"/>
              </a:tabLst>
            </a:pPr>
            <a:r>
              <a:rPr lang="en-US" sz="1800" b="1" dirty="0">
                <a:ea typeface="Times New Roman" panose="02020603050405020304" pitchFamily="18" charset="0"/>
              </a:rPr>
              <a:t>	</a:t>
            </a:r>
            <a:r>
              <a:rPr lang="en-US" sz="1800" b="1" dirty="0" smtClean="0">
                <a:ea typeface="Times New Roman" panose="02020603050405020304" pitchFamily="18" charset="0"/>
              </a:rPr>
              <a:t>	BS </a:t>
            </a:r>
            <a:r>
              <a:rPr lang="en-US" sz="1800" b="1" dirty="0">
                <a:ea typeface="Times New Roman" panose="02020603050405020304" pitchFamily="18" charset="0"/>
              </a:rPr>
              <a:t>in Mathematics </a:t>
            </a:r>
            <a:r>
              <a:rPr lang="en-US" sz="1800" b="1" dirty="0" smtClean="0">
                <a:ea typeface="Times New Roman" panose="02020603050405020304" pitchFamily="18" charset="0"/>
              </a:rPr>
              <a:t>(</a:t>
            </a:r>
            <a:r>
              <a:rPr lang="en-US" sz="1800" b="1" dirty="0">
                <a:ea typeface="Times New Roman" panose="02020603050405020304" pitchFamily="18" charset="0"/>
              </a:rPr>
              <a:t>CIP 27.0101)</a:t>
            </a:r>
            <a:endParaRPr lang="en-US" sz="1800" dirty="0">
              <a:ea typeface="Times New Roman" panose="02020603050405020304" pitchFamily="18" charset="0"/>
            </a:endParaRPr>
          </a:p>
          <a:p>
            <a:pPr marL="91440" indent="0">
              <a:spcBef>
                <a:spcPts val="0"/>
              </a:spcBef>
              <a:buNone/>
              <a:tabLst>
                <a:tab pos="2286000" algn="l"/>
                <a:tab pos="2514600" algn="l"/>
                <a:tab pos="0" algn="l"/>
                <a:tab pos="171450" algn="l"/>
                <a:tab pos="2286000" algn="l"/>
                <a:tab pos="2514600" algn="l"/>
              </a:tabLst>
            </a:pPr>
            <a:r>
              <a:rPr lang="en-US" sz="1800" b="1" kern="0" dirty="0">
                <a:cs typeface="Times New Roman" panose="02020603050405020304" pitchFamily="18" charset="0"/>
              </a:rPr>
              <a:t> </a:t>
            </a:r>
            <a:endParaRPr lang="en-US" sz="1800" b="1" u="sng" kern="0" dirty="0">
              <a:cs typeface="Times New Roman" panose="02020603050405020304" pitchFamily="18" charset="0"/>
            </a:endParaRPr>
          </a:p>
          <a:p>
            <a:pPr marL="274320" indent="0" algn="just">
              <a:spcBef>
                <a:spcPts val="0"/>
              </a:spcBef>
              <a:buNone/>
              <a:tabLst>
                <a:tab pos="2286000" algn="l"/>
                <a:tab pos="2514600" algn="l"/>
                <a:tab pos="0" algn="l"/>
                <a:tab pos="171450" algn="l"/>
                <a:tab pos="2286000" algn="l"/>
                <a:tab pos="2514600" algn="l"/>
              </a:tabLst>
            </a:pPr>
            <a:r>
              <a:rPr lang="en-US" sz="1800" kern="0" dirty="0">
                <a:cs typeface="Times New Roman" panose="02020603050405020304" pitchFamily="18" charset="0"/>
              </a:rPr>
              <a:t>Alabama State University (ASU) has the BS in Mathematics at CIP 27.0101 in the Commission’s Academic Program Inventory. ASU has proposed the addition of a Concentration in Computational Mathematics to the existing program.  The program with the concentration will require a total of 121 semester hours.  The concentration will consist of 33 semester hours.  </a:t>
            </a:r>
            <a:r>
              <a:rPr lang="en-US" sz="1800" b="1" kern="0" dirty="0">
                <a:cs typeface="Arial" panose="020B0604020202020204" pitchFamily="34" charset="0"/>
              </a:rPr>
              <a:t>Budgetary Impact: None.</a:t>
            </a:r>
            <a:endParaRPr lang="en-US" sz="1800" b="1" u="sng" kern="0" dirty="0">
              <a:cs typeface="Times New Roman" panose="02020603050405020304" pitchFamily="18" charset="0"/>
            </a:endParaRPr>
          </a:p>
          <a:p>
            <a:pPr marL="0" indent="0">
              <a:spcBef>
                <a:spcPts val="0"/>
              </a:spcBef>
              <a:buNone/>
            </a:pPr>
            <a:r>
              <a:rPr lang="en-US" sz="1800" dirty="0">
                <a:ea typeface="Times New Roman" panose="02020603050405020304" pitchFamily="18" charset="0"/>
              </a:rPr>
              <a:t> </a:t>
            </a:r>
          </a:p>
          <a:p>
            <a:pPr marL="115888" indent="-115888">
              <a:spcBef>
                <a:spcPts val="0"/>
              </a:spcBef>
              <a:buNone/>
            </a:pPr>
            <a:r>
              <a:rPr lang="en-US" sz="1800" b="1" dirty="0">
                <a:ea typeface="Times New Roman" panose="02020603050405020304" pitchFamily="18" charset="0"/>
              </a:rPr>
              <a:t>  2) Alabama State University, Addition of a Concentration in Applied Discrete Mathematics to </a:t>
            </a:r>
            <a:r>
              <a:rPr lang="en-US" sz="1800" b="1" dirty="0" smtClean="0">
                <a:ea typeface="Times New Roman" panose="02020603050405020304" pitchFamily="18" charset="0"/>
              </a:rPr>
              <a:t>the</a:t>
            </a:r>
          </a:p>
          <a:p>
            <a:pPr marL="0" indent="0">
              <a:spcBef>
                <a:spcPts val="0"/>
              </a:spcBef>
              <a:buNone/>
              <a:tabLst>
                <a:tab pos="0" algn="l"/>
                <a:tab pos="341313" algn="l"/>
              </a:tabLst>
            </a:pPr>
            <a:r>
              <a:rPr lang="en-US" sz="1800" b="1" dirty="0">
                <a:ea typeface="Times New Roman" panose="02020603050405020304" pitchFamily="18" charset="0"/>
              </a:rPr>
              <a:t>	</a:t>
            </a:r>
            <a:r>
              <a:rPr lang="en-US" sz="1800" b="1" dirty="0" smtClean="0">
                <a:ea typeface="Times New Roman" panose="02020603050405020304" pitchFamily="18" charset="0"/>
              </a:rPr>
              <a:t>	 </a:t>
            </a:r>
            <a:r>
              <a:rPr lang="en-US" sz="1800" b="1" dirty="0">
                <a:ea typeface="Times New Roman" panose="02020603050405020304" pitchFamily="18" charset="0"/>
              </a:rPr>
              <a:t>Existing BS in Mathematics </a:t>
            </a:r>
            <a:r>
              <a:rPr lang="en-US" sz="1800" b="1" dirty="0" smtClean="0">
                <a:ea typeface="Times New Roman" panose="02020603050405020304" pitchFamily="18" charset="0"/>
              </a:rPr>
              <a:t>(</a:t>
            </a:r>
            <a:r>
              <a:rPr lang="en-US" sz="1800" b="1" dirty="0">
                <a:ea typeface="Times New Roman" panose="02020603050405020304" pitchFamily="18" charset="0"/>
              </a:rPr>
              <a:t>CIP 27.0101)</a:t>
            </a:r>
            <a:endParaRPr lang="en-US" sz="1800" dirty="0">
              <a:ea typeface="Times New Roman" panose="02020603050405020304" pitchFamily="18" charset="0"/>
            </a:endParaRPr>
          </a:p>
          <a:p>
            <a:pPr marL="91440" indent="0">
              <a:spcBef>
                <a:spcPts val="0"/>
              </a:spcBef>
              <a:buNone/>
              <a:tabLst>
                <a:tab pos="2286000" algn="l"/>
                <a:tab pos="2514600" algn="l"/>
                <a:tab pos="0" algn="l"/>
                <a:tab pos="171450" algn="l"/>
                <a:tab pos="2286000" algn="l"/>
                <a:tab pos="2514600" algn="l"/>
              </a:tabLst>
            </a:pPr>
            <a:r>
              <a:rPr lang="en-US" sz="1800" b="1" kern="0" dirty="0">
                <a:cs typeface="Times New Roman" panose="02020603050405020304" pitchFamily="18" charset="0"/>
              </a:rPr>
              <a:t> </a:t>
            </a:r>
            <a:endParaRPr lang="en-US" sz="1800" b="1" u="sng" kern="0" dirty="0">
              <a:cs typeface="Times New Roman" panose="02020603050405020304" pitchFamily="18" charset="0"/>
            </a:endParaRPr>
          </a:p>
          <a:p>
            <a:pPr marL="274320" indent="0" algn="just">
              <a:spcBef>
                <a:spcPts val="0"/>
              </a:spcBef>
              <a:buNone/>
              <a:tabLst>
                <a:tab pos="2286000" algn="l"/>
                <a:tab pos="2514600" algn="l"/>
                <a:tab pos="0" algn="l"/>
                <a:tab pos="171450" algn="l"/>
                <a:tab pos="2286000" algn="l"/>
                <a:tab pos="2514600" algn="l"/>
              </a:tabLst>
            </a:pPr>
            <a:r>
              <a:rPr lang="en-US" sz="1800" kern="0" dirty="0">
                <a:cs typeface="Times New Roman" panose="02020603050405020304" pitchFamily="18" charset="0"/>
              </a:rPr>
              <a:t>Alabama State University (ASU) has the BS in Mathematics at CIP 27.0101 in the Commission’s Academic Program Inventory. ASU has proposed the addition of a Concentration in Applied Discrete Mathematics to the existing program.  The program with the concentration will require a total of 121 semester hours.  The concentration will consist of 33 semester hours.  </a:t>
            </a:r>
            <a:r>
              <a:rPr lang="en-US" sz="1800" b="1" kern="0" dirty="0">
                <a:cs typeface="Arial" panose="020B0604020202020204" pitchFamily="34" charset="0"/>
              </a:rPr>
              <a:t>Budgetary Impact: None.</a:t>
            </a:r>
            <a:endParaRPr lang="en-US" sz="1800" b="1" u="sng" kern="0" dirty="0">
              <a:cs typeface="Times New Roman" panose="02020603050405020304" pitchFamily="18" charset="0"/>
            </a:endParaRPr>
          </a:p>
          <a:p>
            <a:pPr marL="0" indent="0">
              <a:spcBef>
                <a:spcPts val="0"/>
              </a:spcBef>
              <a:buNone/>
            </a:pPr>
            <a:r>
              <a:rPr lang="en-US" sz="1800" dirty="0">
                <a:ea typeface="Times New Roman" panose="02020603050405020304" pitchFamily="18" charset="0"/>
              </a:rPr>
              <a:t> </a:t>
            </a:r>
          </a:p>
          <a:p>
            <a:pPr marL="0" indent="0">
              <a:spcBef>
                <a:spcPts val="0"/>
              </a:spcBef>
              <a:buNone/>
              <a:tabLst>
                <a:tab pos="0" algn="l"/>
                <a:tab pos="171450" algn="l"/>
              </a:tabLst>
            </a:pPr>
            <a:r>
              <a:rPr lang="en-US" sz="1800" b="1" dirty="0">
                <a:ea typeface="Times New Roman" panose="02020603050405020304" pitchFamily="18" charset="0"/>
              </a:rPr>
              <a:t>  3) Alabama State University, Addition of a Concentration in Mathematical Statistics to the Existing </a:t>
            </a:r>
            <a:r>
              <a:rPr lang="en-US" sz="1800" b="1" dirty="0" smtClean="0">
                <a:ea typeface="Times New Roman" panose="02020603050405020304" pitchFamily="18" charset="0"/>
              </a:rPr>
              <a:t>BS</a:t>
            </a:r>
          </a:p>
          <a:p>
            <a:pPr marL="0" indent="0">
              <a:spcBef>
                <a:spcPts val="0"/>
              </a:spcBef>
              <a:buNone/>
              <a:tabLst>
                <a:tab pos="0" algn="l"/>
                <a:tab pos="403225" algn="l"/>
              </a:tabLst>
            </a:pPr>
            <a:r>
              <a:rPr lang="en-US" sz="1800" b="1" dirty="0">
                <a:ea typeface="Times New Roman" panose="02020603050405020304" pitchFamily="18" charset="0"/>
              </a:rPr>
              <a:t>	</a:t>
            </a:r>
            <a:r>
              <a:rPr lang="en-US" sz="1800" b="1" dirty="0" smtClean="0">
                <a:ea typeface="Times New Roman" panose="02020603050405020304" pitchFamily="18" charset="0"/>
              </a:rPr>
              <a:t>	in Mathematics </a:t>
            </a:r>
            <a:r>
              <a:rPr lang="en-US" sz="1800" b="1" dirty="0">
                <a:ea typeface="Times New Roman" panose="02020603050405020304" pitchFamily="18" charset="0"/>
              </a:rPr>
              <a:t>(CIP 27.0101)</a:t>
            </a:r>
            <a:endParaRPr lang="en-US" sz="1800" dirty="0">
              <a:ea typeface="Times New Roman" panose="02020603050405020304" pitchFamily="18" charset="0"/>
            </a:endParaRPr>
          </a:p>
          <a:p>
            <a:pPr marL="91440" indent="0">
              <a:spcBef>
                <a:spcPts val="0"/>
              </a:spcBef>
              <a:buNone/>
              <a:tabLst>
                <a:tab pos="2286000" algn="l"/>
                <a:tab pos="2514600" algn="l"/>
                <a:tab pos="0" algn="l"/>
                <a:tab pos="171450" algn="l"/>
                <a:tab pos="2286000" algn="l"/>
                <a:tab pos="2514600" algn="l"/>
              </a:tabLst>
            </a:pPr>
            <a:r>
              <a:rPr lang="en-US" sz="1800" b="1" kern="0" dirty="0">
                <a:cs typeface="Times New Roman" panose="02020603050405020304" pitchFamily="18" charset="0"/>
              </a:rPr>
              <a:t> </a:t>
            </a:r>
            <a:endParaRPr lang="en-US" sz="1800" u="sng" kern="0" dirty="0">
              <a:cs typeface="Times New Roman" panose="02020603050405020304" pitchFamily="18" charset="0"/>
            </a:endParaRPr>
          </a:p>
          <a:p>
            <a:pPr marL="274320" indent="0" algn="just">
              <a:spcBef>
                <a:spcPts val="0"/>
              </a:spcBef>
              <a:buNone/>
              <a:tabLst>
                <a:tab pos="2286000" algn="l"/>
                <a:tab pos="2514600" algn="l"/>
                <a:tab pos="0" algn="l"/>
                <a:tab pos="171450" algn="l"/>
                <a:tab pos="2286000" algn="l"/>
                <a:tab pos="2514600" algn="l"/>
              </a:tabLst>
            </a:pPr>
            <a:r>
              <a:rPr lang="en-US" sz="1800" kern="0" dirty="0">
                <a:cs typeface="Times New Roman" panose="02020603050405020304" pitchFamily="18" charset="0"/>
              </a:rPr>
              <a:t>Alabama State University (ASU) has the BS in Mathematics at CIP 27.0101 in the Commission’s Academic Program Inventory. ASU has proposed the addition of a Concentration in Mathematical Statistics to the existing program.  The program with the concentration will require a total of 121-124 semester hours.  The concentration will consist of 33-36 semester hours.  </a:t>
            </a:r>
            <a:r>
              <a:rPr lang="en-US" sz="1800" b="1" kern="0" dirty="0">
                <a:cs typeface="Arial" panose="020B0604020202020204" pitchFamily="34" charset="0"/>
              </a:rPr>
              <a:t>Budgetary Impact: None.</a:t>
            </a:r>
            <a:endParaRPr lang="en-US" sz="1800" b="1" u="sng" kern="0" dirty="0">
              <a:cs typeface="Times New Roman" panose="02020603050405020304" pitchFamily="18" charset="0"/>
            </a:endParaRPr>
          </a:p>
          <a:p>
            <a:pPr marL="0" indent="0">
              <a:spcBef>
                <a:spcPts val="0"/>
              </a:spcBef>
              <a:buNone/>
            </a:pPr>
            <a:r>
              <a:rPr lang="en-US" sz="1800" dirty="0">
                <a:ea typeface="Times New Roman" panose="02020603050405020304" pitchFamily="18" charset="0"/>
              </a:rPr>
              <a:t> </a:t>
            </a:r>
          </a:p>
          <a:p>
            <a:pPr marL="0" indent="0">
              <a:spcBef>
                <a:spcPts val="0"/>
              </a:spcBef>
              <a:buNone/>
            </a:pPr>
            <a:r>
              <a:rPr lang="en-US" sz="1800" dirty="0">
                <a:latin typeface="Tw Cen MT" panose="020B0602020104020603" pitchFamily="34" charset="0"/>
                <a:ea typeface="Times New Roman" panose="02020603050405020304" pitchFamily="18" charset="0"/>
              </a:rPr>
              <a:t> </a:t>
            </a:r>
          </a:p>
          <a:p>
            <a:pPr marL="0" indent="0">
              <a:spcBef>
                <a:spcPts val="0"/>
              </a:spcBef>
              <a:buNone/>
            </a:pPr>
            <a:r>
              <a:rPr lang="en-US" sz="1800" dirty="0">
                <a:latin typeface="Tw Cen MT" panose="020B0602020104020603" pitchFamily="34" charset="0"/>
                <a:ea typeface="Times New Roman" panose="02020603050405020304" pitchFamily="18" charset="0"/>
              </a:rPr>
              <a:t> </a:t>
            </a:r>
            <a:endParaRPr lang="en-US" sz="1800" dirty="0">
              <a:latin typeface="Tw Cen MT" panose="020B0602020104020603" pitchFamily="34" charset="0"/>
            </a:endParaRPr>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109</a:t>
            </a:fld>
            <a:endParaRPr lang="en-US">
              <a:solidFill>
                <a:srgbClr val="46464A">
                  <a:lumMod val="60000"/>
                  <a:lumOff val="40000"/>
                </a:srgbClr>
              </a:solidFill>
            </a:endParaRPr>
          </a:p>
        </p:txBody>
      </p:sp>
    </p:spTree>
    <p:extLst>
      <p:ext uri="{BB962C8B-B14F-4D97-AF65-F5344CB8AC3E}">
        <p14:creationId xmlns:p14="http://schemas.microsoft.com/office/powerpoint/2010/main" val="2187160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326" y="528352"/>
            <a:ext cx="9683931" cy="6310695"/>
          </a:xfrm>
          <a:prstGeom prst="rect">
            <a:avLst/>
          </a:prstGeom>
        </p:spPr>
      </p:pic>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11</a:t>
            </a:fld>
            <a:endParaRPr lang="en-US">
              <a:solidFill>
                <a:srgbClr val="46464A">
                  <a:lumMod val="60000"/>
                  <a:lumOff val="40000"/>
                </a:srgbClr>
              </a:solidFill>
            </a:endParaRPr>
          </a:p>
        </p:txBody>
      </p:sp>
    </p:spTree>
    <p:extLst>
      <p:ext uri="{BB962C8B-B14F-4D97-AF65-F5344CB8AC3E}">
        <p14:creationId xmlns:p14="http://schemas.microsoft.com/office/powerpoint/2010/main" val="267165866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8" name="Content Placeholder 7"/>
          <p:cNvSpPr>
            <a:spLocks noGrp="1"/>
          </p:cNvSpPr>
          <p:nvPr>
            <p:ph idx="1"/>
          </p:nvPr>
        </p:nvSpPr>
        <p:spPr>
          <a:xfrm>
            <a:off x="412376" y="1021976"/>
            <a:ext cx="11246223" cy="5699499"/>
          </a:xfrm>
        </p:spPr>
        <p:txBody>
          <a:bodyPr>
            <a:noAutofit/>
          </a:bodyPr>
          <a:lstStyle/>
          <a:p>
            <a:pPr marL="0" indent="0">
              <a:spcBef>
                <a:spcPts val="0"/>
              </a:spcBef>
              <a:buNone/>
              <a:tabLst>
                <a:tab pos="1943100" algn="l"/>
                <a:tab pos="2286000" algn="l"/>
                <a:tab pos="2343150" algn="l"/>
              </a:tabLst>
            </a:pPr>
            <a:r>
              <a:rPr lang="en-US" sz="1600" dirty="0">
                <a:ea typeface="Times New Roman" panose="02020603050405020304" pitchFamily="18" charset="0"/>
              </a:rPr>
              <a:t> </a:t>
            </a:r>
          </a:p>
          <a:p>
            <a:pPr marL="0" indent="0">
              <a:spcBef>
                <a:spcPts val="0"/>
              </a:spcBef>
              <a:buNone/>
            </a:pPr>
            <a:r>
              <a:rPr lang="en-US" sz="1600" dirty="0">
                <a:ea typeface="Times New Roman" panose="02020603050405020304" pitchFamily="18" charset="0"/>
              </a:rPr>
              <a:t> </a:t>
            </a:r>
          </a:p>
          <a:p>
            <a:pPr marL="0" indent="0">
              <a:spcBef>
                <a:spcPts val="0"/>
              </a:spcBef>
              <a:buNone/>
              <a:tabLst>
                <a:tab pos="0" algn="l"/>
                <a:tab pos="171450" algn="l"/>
              </a:tabLst>
            </a:pPr>
            <a:r>
              <a:rPr lang="en-US" sz="1600" b="1" dirty="0">
                <a:ea typeface="Times New Roman" panose="02020603050405020304" pitchFamily="18" charset="0"/>
              </a:rPr>
              <a:t>  4) Auburn University, Addition of an Option in Bioprocess Engineering to the Existing BBE </a:t>
            </a:r>
            <a:r>
              <a:rPr lang="en-US" sz="1600" b="1" dirty="0" smtClean="0">
                <a:ea typeface="Times New Roman" panose="02020603050405020304" pitchFamily="18" charset="0"/>
              </a:rPr>
              <a:t>in</a:t>
            </a:r>
          </a:p>
          <a:p>
            <a:pPr marL="0" indent="0">
              <a:spcBef>
                <a:spcPts val="0"/>
              </a:spcBef>
              <a:buNone/>
              <a:tabLst>
                <a:tab pos="0" algn="l"/>
                <a:tab pos="403225" algn="l"/>
              </a:tabLst>
            </a:pPr>
            <a:r>
              <a:rPr lang="en-US" sz="1600" b="1" dirty="0">
                <a:ea typeface="Times New Roman" panose="02020603050405020304" pitchFamily="18" charset="0"/>
              </a:rPr>
              <a:t>	</a:t>
            </a:r>
            <a:r>
              <a:rPr lang="en-US" sz="1600" b="1" dirty="0" smtClean="0">
                <a:ea typeface="Times New Roman" panose="02020603050405020304" pitchFamily="18" charset="0"/>
              </a:rPr>
              <a:t>	</a:t>
            </a:r>
            <a:r>
              <a:rPr lang="en-US" sz="1600" b="1" dirty="0" err="1" smtClean="0">
                <a:ea typeface="Times New Roman" panose="02020603050405020304" pitchFamily="18" charset="0"/>
              </a:rPr>
              <a:t>Biosystems</a:t>
            </a:r>
            <a:r>
              <a:rPr lang="en-US" sz="1600" b="1" dirty="0" smtClean="0">
                <a:ea typeface="Times New Roman" panose="02020603050405020304" pitchFamily="18" charset="0"/>
              </a:rPr>
              <a:t> Engineering </a:t>
            </a:r>
            <a:r>
              <a:rPr lang="en-US" sz="1600" b="1" dirty="0">
                <a:ea typeface="Times New Roman" panose="02020603050405020304" pitchFamily="18" charset="0"/>
              </a:rPr>
              <a:t>(CIP 14.4501)</a:t>
            </a:r>
            <a:endParaRPr lang="en-US" sz="1600" dirty="0">
              <a:ea typeface="Times New Roman" panose="02020603050405020304" pitchFamily="18" charset="0"/>
            </a:endParaRPr>
          </a:p>
          <a:p>
            <a:pPr marL="91440" indent="0">
              <a:spcBef>
                <a:spcPts val="0"/>
              </a:spcBef>
              <a:buNone/>
              <a:tabLst>
                <a:tab pos="2286000" algn="l"/>
                <a:tab pos="2514600" algn="l"/>
                <a:tab pos="0" algn="l"/>
                <a:tab pos="171450" algn="l"/>
                <a:tab pos="2286000" algn="l"/>
                <a:tab pos="2514600" algn="l"/>
              </a:tabLst>
            </a:pPr>
            <a:r>
              <a:rPr lang="en-US" sz="1600" b="1" kern="0" dirty="0">
                <a:cs typeface="Times New Roman" panose="02020603050405020304" pitchFamily="18" charset="0"/>
              </a:rPr>
              <a:t> </a:t>
            </a:r>
            <a:endParaRPr lang="en-US" sz="1600" b="1" u="sng" kern="0" dirty="0">
              <a:cs typeface="Times New Roman" panose="02020603050405020304" pitchFamily="18" charset="0"/>
            </a:endParaRPr>
          </a:p>
          <a:p>
            <a:pPr marL="274320" indent="0" algn="just">
              <a:spcBef>
                <a:spcPts val="0"/>
              </a:spcBef>
              <a:buNone/>
              <a:tabLst>
                <a:tab pos="2286000" algn="l"/>
                <a:tab pos="2514600" algn="l"/>
                <a:tab pos="0" algn="l"/>
                <a:tab pos="171450" algn="l"/>
                <a:tab pos="2286000" algn="l"/>
                <a:tab pos="2514600" algn="l"/>
              </a:tabLst>
            </a:pPr>
            <a:r>
              <a:rPr lang="en-US" sz="1600" kern="0" dirty="0">
                <a:cs typeface="Times New Roman" panose="02020603050405020304" pitchFamily="18" charset="0"/>
              </a:rPr>
              <a:t>Auburn University (AU) has the BBE in </a:t>
            </a:r>
            <a:r>
              <a:rPr lang="en-US" sz="1600" kern="0" dirty="0" err="1">
                <a:cs typeface="Times New Roman" panose="02020603050405020304" pitchFamily="18" charset="0"/>
              </a:rPr>
              <a:t>Biosystems</a:t>
            </a:r>
            <a:r>
              <a:rPr lang="en-US" sz="1600" kern="0" dirty="0">
                <a:cs typeface="Times New Roman" panose="02020603050405020304" pitchFamily="18" charset="0"/>
              </a:rPr>
              <a:t> Engineering at CIP 14.4501 in the Commission’s Academic Program Inventory. AU has proposed the addition of an Option in Bioprocess Engineering </a:t>
            </a:r>
            <a:r>
              <a:rPr lang="en-US" sz="1600" kern="0" dirty="0" smtClean="0">
                <a:cs typeface="Times New Roman" panose="02020603050405020304" pitchFamily="18" charset="0"/>
              </a:rPr>
              <a:t>to </a:t>
            </a:r>
            <a:r>
              <a:rPr lang="en-US" sz="1600" kern="0" dirty="0">
                <a:cs typeface="Times New Roman" panose="02020603050405020304" pitchFamily="18" charset="0"/>
              </a:rPr>
              <a:t>the existing program.  The program with the option will require a total of 127 semester hours.  The concentration will consist of 36 semester hours.  </a:t>
            </a:r>
            <a:r>
              <a:rPr lang="en-US" sz="1600" b="1" kern="0" dirty="0">
                <a:cs typeface="Arial" panose="020B0604020202020204" pitchFamily="34" charset="0"/>
              </a:rPr>
              <a:t>Budgetary Impact: None.</a:t>
            </a:r>
            <a:endParaRPr lang="en-US" sz="1600" b="1" u="sng" kern="0" dirty="0">
              <a:cs typeface="Times New Roman" panose="02020603050405020304" pitchFamily="18" charset="0"/>
            </a:endParaRPr>
          </a:p>
          <a:p>
            <a:pPr marL="0" indent="0">
              <a:spcBef>
                <a:spcPts val="0"/>
              </a:spcBef>
              <a:buNone/>
            </a:pPr>
            <a:r>
              <a:rPr lang="en-US" sz="1600" dirty="0">
                <a:ea typeface="Times New Roman" panose="02020603050405020304" pitchFamily="18" charset="0"/>
              </a:rPr>
              <a:t> </a:t>
            </a:r>
          </a:p>
          <a:p>
            <a:pPr marL="0" indent="0">
              <a:spcBef>
                <a:spcPts val="0"/>
              </a:spcBef>
              <a:buNone/>
            </a:pPr>
            <a:r>
              <a:rPr lang="en-US" sz="1600" dirty="0">
                <a:ea typeface="Times New Roman" panose="02020603050405020304" pitchFamily="18" charset="0"/>
              </a:rPr>
              <a:t> </a:t>
            </a:r>
          </a:p>
          <a:p>
            <a:pPr marL="0" indent="0">
              <a:spcBef>
                <a:spcPts val="0"/>
              </a:spcBef>
              <a:buNone/>
              <a:tabLst>
                <a:tab pos="0" algn="l"/>
                <a:tab pos="171450" algn="l"/>
              </a:tabLst>
            </a:pPr>
            <a:r>
              <a:rPr lang="en-US" sz="1600" b="1" dirty="0">
                <a:ea typeface="Times New Roman" panose="02020603050405020304" pitchFamily="18" charset="0"/>
              </a:rPr>
              <a:t>  5) University of Alabama, Addition of a Concentration in Precision Timing to the Existing MS </a:t>
            </a:r>
            <a:r>
              <a:rPr lang="en-US" sz="1600" b="1" dirty="0" smtClean="0">
                <a:ea typeface="Times New Roman" panose="02020603050405020304" pitchFamily="18" charset="0"/>
              </a:rPr>
              <a:t>in</a:t>
            </a:r>
          </a:p>
          <a:p>
            <a:pPr marL="0" indent="0">
              <a:spcBef>
                <a:spcPts val="0"/>
              </a:spcBef>
              <a:buNone/>
              <a:tabLst>
                <a:tab pos="0" algn="l"/>
                <a:tab pos="403225" algn="l"/>
              </a:tabLst>
            </a:pPr>
            <a:r>
              <a:rPr lang="en-US" sz="1600" b="1" dirty="0">
                <a:ea typeface="Times New Roman" panose="02020603050405020304" pitchFamily="18" charset="0"/>
              </a:rPr>
              <a:t>	</a:t>
            </a:r>
            <a:r>
              <a:rPr lang="en-US" sz="1600" b="1" dirty="0" smtClean="0">
                <a:ea typeface="Times New Roman" panose="02020603050405020304" pitchFamily="18" charset="0"/>
              </a:rPr>
              <a:t>	Physics (</a:t>
            </a:r>
            <a:r>
              <a:rPr lang="en-US" sz="1600" b="1" dirty="0">
                <a:ea typeface="Times New Roman" panose="02020603050405020304" pitchFamily="18" charset="0"/>
              </a:rPr>
              <a:t>CIP 40.0801)</a:t>
            </a:r>
            <a:endParaRPr lang="en-US" sz="1600" dirty="0">
              <a:ea typeface="Times New Roman" panose="02020603050405020304" pitchFamily="18" charset="0"/>
            </a:endParaRPr>
          </a:p>
          <a:p>
            <a:pPr marL="91440" indent="0">
              <a:spcBef>
                <a:spcPts val="0"/>
              </a:spcBef>
              <a:buNone/>
              <a:tabLst>
                <a:tab pos="2286000" algn="l"/>
                <a:tab pos="2514600" algn="l"/>
                <a:tab pos="0" algn="l"/>
                <a:tab pos="171450" algn="l"/>
                <a:tab pos="2286000" algn="l"/>
                <a:tab pos="2514600" algn="l"/>
              </a:tabLst>
            </a:pPr>
            <a:r>
              <a:rPr lang="en-US" sz="1600" b="1" kern="0" dirty="0">
                <a:cs typeface="Times New Roman" panose="02020603050405020304" pitchFamily="18" charset="0"/>
              </a:rPr>
              <a:t> </a:t>
            </a:r>
            <a:endParaRPr lang="en-US" sz="1600" u="sng" kern="0" dirty="0">
              <a:cs typeface="Times New Roman" panose="02020603050405020304" pitchFamily="18" charset="0"/>
            </a:endParaRPr>
          </a:p>
          <a:p>
            <a:pPr marL="274320" indent="0" algn="just">
              <a:spcBef>
                <a:spcPts val="0"/>
              </a:spcBef>
              <a:buNone/>
              <a:tabLst>
                <a:tab pos="2286000" algn="l"/>
                <a:tab pos="2514600" algn="l"/>
                <a:tab pos="0" algn="l"/>
                <a:tab pos="171450" algn="l"/>
                <a:tab pos="2286000" algn="l"/>
                <a:tab pos="2514600" algn="l"/>
              </a:tabLst>
            </a:pPr>
            <a:r>
              <a:rPr lang="en-US" sz="1600" kern="0" dirty="0">
                <a:cs typeface="Times New Roman" panose="02020603050405020304" pitchFamily="18" charset="0"/>
              </a:rPr>
              <a:t>The University of Alabama (UA) has the MS in Physics at CIP 40.0801 in the Commission’s Academic Program Inventory. UA has proposed the addition of a Concentration in Precision Timing to the existing program.  The program with the option will require a total of 34 semester hours.  The concentration will consist of 12 semester hours.  </a:t>
            </a:r>
            <a:r>
              <a:rPr lang="en-US" sz="1600" b="1" kern="0" dirty="0">
                <a:cs typeface="Arial" panose="020B0604020202020204" pitchFamily="34" charset="0"/>
              </a:rPr>
              <a:t>Budgetary Impact: None.</a:t>
            </a:r>
            <a:endParaRPr lang="en-US" sz="1600" b="1" u="sng" kern="0" dirty="0">
              <a:cs typeface="Times New Roman" panose="02020603050405020304" pitchFamily="18" charset="0"/>
            </a:endParaRPr>
          </a:p>
          <a:p>
            <a:pPr marL="0" indent="0">
              <a:spcBef>
                <a:spcPts val="0"/>
              </a:spcBef>
              <a:buNone/>
            </a:pPr>
            <a:r>
              <a:rPr lang="en-US" sz="1600" dirty="0">
                <a:ea typeface="Times New Roman" panose="02020603050405020304" pitchFamily="18" charset="0"/>
              </a:rPr>
              <a:t> </a:t>
            </a:r>
          </a:p>
          <a:p>
            <a:pPr marL="0" indent="0">
              <a:spcBef>
                <a:spcPts val="0"/>
              </a:spcBef>
              <a:buNone/>
              <a:tabLst>
                <a:tab pos="0" algn="l"/>
                <a:tab pos="171450" algn="l"/>
              </a:tabLst>
            </a:pPr>
            <a:r>
              <a:rPr lang="en-US" sz="1600" b="1" dirty="0">
                <a:ea typeface="Times New Roman" panose="02020603050405020304" pitchFamily="18" charset="0"/>
              </a:rPr>
              <a:t>  6) </a:t>
            </a:r>
            <a:r>
              <a:rPr lang="en-US" sz="1600" b="1" dirty="0" smtClean="0">
                <a:ea typeface="Times New Roman" panose="02020603050405020304" pitchFamily="18" charset="0"/>
              </a:rPr>
              <a:t>University </a:t>
            </a:r>
            <a:r>
              <a:rPr lang="en-US" sz="1600" b="1" dirty="0">
                <a:ea typeface="Times New Roman" panose="02020603050405020304" pitchFamily="18" charset="0"/>
              </a:rPr>
              <a:t>of Alabama, Addition of a Concentration in Precision Timing to the Existing </a:t>
            </a:r>
            <a:r>
              <a:rPr lang="en-US" sz="1600" b="1" dirty="0" smtClean="0">
                <a:ea typeface="Times New Roman" panose="02020603050405020304" pitchFamily="18" charset="0"/>
              </a:rPr>
              <a:t>PhD</a:t>
            </a:r>
          </a:p>
          <a:p>
            <a:pPr marL="0" indent="0">
              <a:spcBef>
                <a:spcPts val="0"/>
              </a:spcBef>
              <a:buNone/>
              <a:tabLst>
                <a:tab pos="0" algn="l"/>
                <a:tab pos="403225" algn="l"/>
              </a:tabLst>
            </a:pPr>
            <a:r>
              <a:rPr lang="en-US" sz="1600" b="1" dirty="0" smtClean="0">
                <a:ea typeface="Times New Roman" panose="02020603050405020304" pitchFamily="18" charset="0"/>
              </a:rPr>
              <a:t>		in </a:t>
            </a:r>
            <a:r>
              <a:rPr lang="en-US" sz="1600" b="1" dirty="0">
                <a:ea typeface="Times New Roman" panose="02020603050405020304" pitchFamily="18" charset="0"/>
              </a:rPr>
              <a:t>Physics (CIP 40.0801)</a:t>
            </a:r>
            <a:endParaRPr lang="en-US" sz="1600" dirty="0">
              <a:ea typeface="Times New Roman" panose="02020603050405020304" pitchFamily="18" charset="0"/>
            </a:endParaRPr>
          </a:p>
          <a:p>
            <a:pPr marL="91440" indent="0">
              <a:spcBef>
                <a:spcPts val="0"/>
              </a:spcBef>
              <a:buNone/>
              <a:tabLst>
                <a:tab pos="2286000" algn="l"/>
                <a:tab pos="2514600" algn="l"/>
                <a:tab pos="0" algn="l"/>
                <a:tab pos="171450" algn="l"/>
                <a:tab pos="2286000" algn="l"/>
                <a:tab pos="2514600" algn="l"/>
              </a:tabLst>
            </a:pPr>
            <a:r>
              <a:rPr lang="en-US" sz="1600" b="1" kern="0" dirty="0">
                <a:cs typeface="Times New Roman" panose="02020603050405020304" pitchFamily="18" charset="0"/>
              </a:rPr>
              <a:t> </a:t>
            </a:r>
            <a:endParaRPr lang="en-US" sz="1600" b="1" u="sng" kern="0" dirty="0">
              <a:cs typeface="Times New Roman" panose="02020603050405020304" pitchFamily="18" charset="0"/>
            </a:endParaRPr>
          </a:p>
          <a:p>
            <a:pPr marL="274320" indent="0" algn="just">
              <a:spcBef>
                <a:spcPts val="0"/>
              </a:spcBef>
              <a:buNone/>
              <a:tabLst>
                <a:tab pos="2286000" algn="l"/>
                <a:tab pos="2514600" algn="l"/>
                <a:tab pos="0" algn="l"/>
                <a:tab pos="171450" algn="l"/>
                <a:tab pos="2286000" algn="l"/>
                <a:tab pos="2514600" algn="l"/>
              </a:tabLst>
            </a:pPr>
            <a:r>
              <a:rPr lang="en-US" sz="1600" kern="0" dirty="0">
                <a:cs typeface="Times New Roman" panose="02020603050405020304" pitchFamily="18" charset="0"/>
              </a:rPr>
              <a:t>The University of Alabama (UA) has the PhD in Physics at CIP 40.0801 in the Commission’s Academic Program Inventory. UA has proposed the addition of a Concentration in Precision Timing to the existing program.  The program with the option will require a total of 72 semester hours.  The concentration will consist of 12 semester hours.  </a:t>
            </a:r>
            <a:r>
              <a:rPr lang="en-US" sz="1600" b="1" kern="0" dirty="0">
                <a:cs typeface="Arial" panose="020B0604020202020204" pitchFamily="34" charset="0"/>
              </a:rPr>
              <a:t>Budgetary Impact: None.</a:t>
            </a:r>
            <a:endParaRPr lang="en-US" sz="1600" b="1" u="sng" kern="0" dirty="0">
              <a:cs typeface="Times New Roman" panose="02020603050405020304" pitchFamily="18" charset="0"/>
            </a:endParaRPr>
          </a:p>
          <a:p>
            <a:pPr marL="0" indent="0">
              <a:spcBef>
                <a:spcPts val="0"/>
              </a:spcBef>
              <a:buNone/>
            </a:pPr>
            <a:r>
              <a:rPr lang="en-US" sz="1600" dirty="0">
                <a:ea typeface="Times New Roman" panose="02020603050405020304" pitchFamily="18" charset="0"/>
              </a:rPr>
              <a:t> </a:t>
            </a:r>
          </a:p>
          <a:p>
            <a:pPr marL="0" indent="0">
              <a:spcBef>
                <a:spcPts val="0"/>
              </a:spcBef>
              <a:buNone/>
              <a:tabLst>
                <a:tab pos="0" algn="l"/>
                <a:tab pos="171450" algn="l"/>
              </a:tabLst>
            </a:pPr>
            <a:r>
              <a:rPr lang="en-US" sz="1600" b="1" dirty="0">
                <a:ea typeface="Times New Roman" panose="02020603050405020304" pitchFamily="18" charset="0"/>
              </a:rPr>
              <a:t>  </a:t>
            </a:r>
            <a:endParaRPr lang="en-US" sz="1600" dirty="0"/>
          </a:p>
        </p:txBody>
      </p:sp>
      <p:sp>
        <p:nvSpPr>
          <p:cNvPr id="2" name="Slide Number Placeholder 1"/>
          <p:cNvSpPr>
            <a:spLocks noGrp="1"/>
          </p:cNvSpPr>
          <p:nvPr>
            <p:ph type="sldNum" sz="quarter" idx="12"/>
          </p:nvPr>
        </p:nvSpPr>
        <p:spPr/>
        <p:txBody>
          <a:bodyPr/>
          <a:lstStyle/>
          <a:p>
            <a:fld id="{15C3AF50-45D8-4144-B114-A385979F8C17}" type="slidenum">
              <a:rPr lang="en-US" smtClean="0"/>
              <a:t>110</a:t>
            </a:fld>
            <a:endParaRPr lang="en-US"/>
          </a:p>
        </p:txBody>
      </p:sp>
      <p:sp>
        <p:nvSpPr>
          <p:cNvPr id="3" name="TextBox 2"/>
          <p:cNvSpPr txBox="1"/>
          <p:nvPr/>
        </p:nvSpPr>
        <p:spPr>
          <a:xfrm>
            <a:off x="316957" y="353431"/>
            <a:ext cx="10174941" cy="954107"/>
          </a:xfrm>
          <a:prstGeom prst="rect">
            <a:avLst/>
          </a:prstGeom>
          <a:noFill/>
        </p:spPr>
        <p:txBody>
          <a:bodyPr wrap="square" rtlCol="0">
            <a:spAutoFit/>
          </a:bodyPr>
          <a:lstStyle/>
          <a:p>
            <a:pPr algn="ctr"/>
            <a:r>
              <a:rPr lang="en-US" sz="2800" b="1" dirty="0">
                <a:solidFill>
                  <a:srgbClr val="0070C0"/>
                </a:solidFill>
                <a:ea typeface="Times New Roman" panose="02020603050405020304" pitchFamily="18" charset="0"/>
              </a:rPr>
              <a:t>7. Extensions and Alterations to Existing Programs of </a:t>
            </a:r>
            <a:r>
              <a:rPr lang="en-US" sz="2800" b="1" dirty="0" smtClean="0">
                <a:solidFill>
                  <a:srgbClr val="0070C0"/>
                </a:solidFill>
                <a:ea typeface="Times New Roman" panose="02020603050405020304" pitchFamily="18" charset="0"/>
              </a:rPr>
              <a:t>Instruction (Cont’d)</a:t>
            </a:r>
            <a:endParaRPr lang="en-US" sz="2800" dirty="0">
              <a:solidFill>
                <a:srgbClr val="0070C0"/>
              </a:solidFill>
            </a:endParaRPr>
          </a:p>
        </p:txBody>
      </p:sp>
    </p:spTree>
    <p:extLst>
      <p:ext uri="{BB962C8B-B14F-4D97-AF65-F5344CB8AC3E}">
        <p14:creationId xmlns:p14="http://schemas.microsoft.com/office/powerpoint/2010/main" val="1455061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8" name="Content Placeholder 7"/>
          <p:cNvSpPr>
            <a:spLocks noGrp="1"/>
          </p:cNvSpPr>
          <p:nvPr>
            <p:ph idx="1"/>
          </p:nvPr>
        </p:nvSpPr>
        <p:spPr>
          <a:xfrm>
            <a:off x="412377" y="1112282"/>
            <a:ext cx="11080376" cy="2635623"/>
          </a:xfrm>
        </p:spPr>
        <p:txBody>
          <a:bodyPr>
            <a:noAutofit/>
          </a:bodyPr>
          <a:lstStyle/>
          <a:p>
            <a:pPr marL="0" indent="0">
              <a:spcBef>
                <a:spcPts val="0"/>
              </a:spcBef>
              <a:buNone/>
              <a:tabLst>
                <a:tab pos="1943100" algn="l"/>
                <a:tab pos="2286000" algn="l"/>
                <a:tab pos="2343150" algn="l"/>
              </a:tabLst>
            </a:pPr>
            <a:r>
              <a:rPr lang="en-US" sz="2000" dirty="0">
                <a:ea typeface="Times New Roman" panose="02020603050405020304" pitchFamily="18" charset="0"/>
              </a:rPr>
              <a:t> </a:t>
            </a:r>
          </a:p>
          <a:p>
            <a:pPr marL="0" indent="0">
              <a:spcBef>
                <a:spcPts val="0"/>
              </a:spcBef>
              <a:buNone/>
            </a:pPr>
            <a:r>
              <a:rPr lang="en-US" sz="2000" dirty="0">
                <a:ea typeface="Times New Roman" panose="02020603050405020304" pitchFamily="18" charset="0"/>
              </a:rPr>
              <a:t> </a:t>
            </a:r>
          </a:p>
          <a:p>
            <a:pPr marL="0" indent="0">
              <a:spcBef>
                <a:spcPts val="0"/>
              </a:spcBef>
              <a:buNone/>
              <a:tabLst>
                <a:tab pos="0" algn="l"/>
                <a:tab pos="171450" algn="l"/>
              </a:tabLst>
            </a:pPr>
            <a:r>
              <a:rPr lang="en-US" sz="2000" b="1" dirty="0" smtClean="0">
                <a:ea typeface="Times New Roman" panose="02020603050405020304" pitchFamily="18" charset="0"/>
              </a:rPr>
              <a:t> 7) University of Alabama at Birmingham, Addition of a Concentration in Sports Communication</a:t>
            </a:r>
          </a:p>
          <a:p>
            <a:pPr marL="0" indent="0">
              <a:spcBef>
                <a:spcPts val="0"/>
              </a:spcBef>
              <a:buNone/>
              <a:tabLst>
                <a:tab pos="0" algn="l"/>
                <a:tab pos="341313" algn="l"/>
              </a:tabLst>
            </a:pPr>
            <a:r>
              <a:rPr lang="en-US" sz="2000" b="1" dirty="0" smtClean="0">
                <a:ea typeface="Times New Roman" panose="02020603050405020304" pitchFamily="18" charset="0"/>
              </a:rPr>
              <a:t>		to the Existing BA in Communication Studies (CIP 09.0101)</a:t>
            </a:r>
            <a:endParaRPr lang="en-US" sz="2000" dirty="0">
              <a:ea typeface="Times New Roman" panose="02020603050405020304" pitchFamily="18" charset="0"/>
            </a:endParaRPr>
          </a:p>
          <a:p>
            <a:pPr marL="91440" indent="0">
              <a:spcBef>
                <a:spcPts val="0"/>
              </a:spcBef>
              <a:buNone/>
              <a:tabLst>
                <a:tab pos="2286000" algn="l"/>
                <a:tab pos="2514600" algn="l"/>
                <a:tab pos="0" algn="l"/>
                <a:tab pos="171450" algn="l"/>
                <a:tab pos="2286000" algn="l"/>
                <a:tab pos="2514600" algn="l"/>
              </a:tabLst>
            </a:pPr>
            <a:r>
              <a:rPr lang="en-US" sz="2000" b="1" kern="0" dirty="0">
                <a:cs typeface="Times New Roman" panose="02020603050405020304" pitchFamily="18" charset="0"/>
              </a:rPr>
              <a:t> </a:t>
            </a:r>
            <a:endParaRPr lang="en-US" sz="2000" b="1" u="sng" kern="0" dirty="0">
              <a:cs typeface="Times New Roman" panose="02020603050405020304" pitchFamily="18" charset="0"/>
            </a:endParaRPr>
          </a:p>
          <a:p>
            <a:pPr marL="274320" indent="0" algn="just">
              <a:spcBef>
                <a:spcPts val="0"/>
              </a:spcBef>
              <a:buNone/>
              <a:tabLst>
                <a:tab pos="2286000" algn="l"/>
                <a:tab pos="2514600" algn="l"/>
                <a:tab pos="0" algn="l"/>
                <a:tab pos="171450" algn="l"/>
                <a:tab pos="2286000" algn="l"/>
                <a:tab pos="2514600" algn="l"/>
              </a:tabLst>
            </a:pPr>
            <a:r>
              <a:rPr lang="en-US" sz="2000" kern="0" dirty="0">
                <a:cs typeface="Times New Roman" panose="02020603050405020304" pitchFamily="18" charset="0"/>
              </a:rPr>
              <a:t>The University of Alabama </a:t>
            </a:r>
            <a:r>
              <a:rPr lang="en-US" sz="2000" kern="0" dirty="0" smtClean="0">
                <a:cs typeface="Times New Roman" panose="02020603050405020304" pitchFamily="18" charset="0"/>
              </a:rPr>
              <a:t>at Birmingham (UAB) has the BA in Communication Studies at CIP 09.0101 in the Commission’s Academic Program Inventory.  UAB has proposed the addition of a Concentration in Sports Communication to the existing program.  The program with the option will require a total of 120 semester hours.  The concentration will consist of 33 semester hours.    </a:t>
            </a:r>
            <a:r>
              <a:rPr lang="en-US" sz="2000" b="1" kern="0" dirty="0">
                <a:cs typeface="Arial" panose="020B0604020202020204" pitchFamily="34" charset="0"/>
              </a:rPr>
              <a:t>Budgetary Impact: None.</a:t>
            </a:r>
            <a:endParaRPr lang="en-US" sz="2000" b="1" u="sng" kern="0" dirty="0">
              <a:cs typeface="Times New Roman" panose="02020603050405020304" pitchFamily="18" charset="0"/>
            </a:endParaRPr>
          </a:p>
          <a:p>
            <a:pPr marL="0" indent="0">
              <a:spcBef>
                <a:spcPts val="0"/>
              </a:spcBef>
              <a:buNone/>
            </a:pPr>
            <a:r>
              <a:rPr lang="en-US" sz="2000" dirty="0">
                <a:ea typeface="Times New Roman" panose="02020603050405020304" pitchFamily="18" charset="0"/>
              </a:rPr>
              <a:t> </a:t>
            </a:r>
          </a:p>
          <a:p>
            <a:pPr marL="0" indent="0">
              <a:spcBef>
                <a:spcPts val="0"/>
              </a:spcBef>
              <a:buNone/>
              <a:tabLst>
                <a:tab pos="0" algn="l"/>
                <a:tab pos="171450" algn="l"/>
              </a:tabLst>
            </a:pPr>
            <a:r>
              <a:rPr lang="en-US" sz="2000" b="1" dirty="0">
                <a:ea typeface="Times New Roman" panose="02020603050405020304" pitchFamily="18" charset="0"/>
              </a:rPr>
              <a:t>  </a:t>
            </a:r>
            <a:endParaRPr lang="en-US" sz="2000" dirty="0"/>
          </a:p>
        </p:txBody>
      </p:sp>
      <p:sp>
        <p:nvSpPr>
          <p:cNvPr id="2" name="Slide Number Placeholder 1"/>
          <p:cNvSpPr>
            <a:spLocks noGrp="1"/>
          </p:cNvSpPr>
          <p:nvPr>
            <p:ph type="sldNum" sz="quarter" idx="12"/>
          </p:nvPr>
        </p:nvSpPr>
        <p:spPr/>
        <p:txBody>
          <a:bodyPr/>
          <a:lstStyle/>
          <a:p>
            <a:fld id="{15C3AF50-45D8-4144-B114-A385979F8C17}" type="slidenum">
              <a:rPr lang="en-US" smtClean="0"/>
              <a:t>111</a:t>
            </a:fld>
            <a:endParaRPr lang="en-US"/>
          </a:p>
        </p:txBody>
      </p:sp>
      <p:sp>
        <p:nvSpPr>
          <p:cNvPr id="5" name="TextBox 4"/>
          <p:cNvSpPr txBox="1"/>
          <p:nvPr/>
        </p:nvSpPr>
        <p:spPr>
          <a:xfrm>
            <a:off x="412377" y="438987"/>
            <a:ext cx="11080376" cy="523220"/>
          </a:xfrm>
          <a:prstGeom prst="rect">
            <a:avLst/>
          </a:prstGeom>
          <a:noFill/>
        </p:spPr>
        <p:txBody>
          <a:bodyPr wrap="square" rtlCol="0">
            <a:spAutoFit/>
          </a:bodyPr>
          <a:lstStyle/>
          <a:p>
            <a:r>
              <a:rPr lang="en-US" sz="2800" b="1" dirty="0">
                <a:solidFill>
                  <a:srgbClr val="0070C0"/>
                </a:solidFill>
                <a:ea typeface="Times New Roman" panose="02020603050405020304" pitchFamily="18" charset="0"/>
              </a:rPr>
              <a:t>7. Extensions and Alterations to Existing Programs of </a:t>
            </a:r>
            <a:r>
              <a:rPr lang="en-US" sz="2800" b="1" dirty="0" smtClean="0">
                <a:solidFill>
                  <a:srgbClr val="0070C0"/>
                </a:solidFill>
                <a:ea typeface="Times New Roman" panose="02020603050405020304" pitchFamily="18" charset="0"/>
              </a:rPr>
              <a:t>Instruction (Cont’d)</a:t>
            </a:r>
            <a:endParaRPr lang="en-US" sz="2800" dirty="0">
              <a:solidFill>
                <a:srgbClr val="0070C0"/>
              </a:solidFill>
            </a:endParaRPr>
          </a:p>
        </p:txBody>
      </p:sp>
    </p:spTree>
    <p:extLst>
      <p:ext uri="{BB962C8B-B14F-4D97-AF65-F5344CB8AC3E}">
        <p14:creationId xmlns:p14="http://schemas.microsoft.com/office/powerpoint/2010/main" val="1326232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498600" y="1783419"/>
            <a:ext cx="9144000" cy="1143000"/>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0" normalizeH="0" baseline="0" noProof="0" dirty="0" smtClean="0">
                <a:ln>
                  <a:noFill/>
                </a:ln>
                <a:solidFill>
                  <a:srgbClr val="0070C0"/>
                </a:solidFill>
                <a:effectLst/>
                <a:uLnTx/>
                <a:uFillTx/>
                <a:latin typeface="Calibri" panose="020F0502020204030204" pitchFamily="34" charset="0"/>
                <a:cs typeface="Calibri" panose="020F0502020204030204" pitchFamily="34" charset="0"/>
              </a:rPr>
              <a:t/>
            </a:r>
            <a:br>
              <a:rPr kumimoji="0" lang="en-US" sz="3200" b="0" i="0" u="none" strike="noStrike" kern="1200" cap="all" spc="0" normalizeH="0" baseline="0" noProof="0" dirty="0" smtClean="0">
                <a:ln>
                  <a:noFill/>
                </a:ln>
                <a:solidFill>
                  <a:srgbClr val="0070C0"/>
                </a:solidFill>
                <a:effectLst/>
                <a:uLnTx/>
                <a:uFillTx/>
                <a:latin typeface="Calibri" panose="020F0502020204030204" pitchFamily="34" charset="0"/>
                <a:cs typeface="Calibri" panose="020F0502020204030204" pitchFamily="34" charset="0"/>
              </a:rPr>
            </a:br>
            <a:r>
              <a:rPr kumimoji="0" lang="en-US" sz="3200" b="1" i="0" u="none" strike="noStrike" kern="1200" cap="all" spc="0" normalizeH="0" baseline="0" noProof="0" dirty="0" smtClean="0">
                <a:ln>
                  <a:noFill/>
                </a:ln>
                <a:solidFill>
                  <a:srgbClr val="0070C0"/>
                </a:solidFill>
                <a:effectLst/>
                <a:uLnTx/>
                <a:uFillTx/>
                <a:latin typeface="Calibri" panose="020F0502020204030204" pitchFamily="34" charset="0"/>
                <a:cs typeface="Calibri" panose="020F0502020204030204" pitchFamily="34" charset="0"/>
              </a:rPr>
              <a:t>X.   adjournment</a:t>
            </a:r>
            <a:br>
              <a:rPr kumimoji="0" lang="en-US" sz="3200" b="1" i="0" u="none" strike="noStrike" kern="1200" cap="all" spc="0" normalizeH="0" baseline="0" noProof="0" dirty="0" smtClean="0">
                <a:ln>
                  <a:noFill/>
                </a:ln>
                <a:solidFill>
                  <a:srgbClr val="0070C0"/>
                </a:solidFill>
                <a:effectLst/>
                <a:uLnTx/>
                <a:uFillTx/>
                <a:latin typeface="Calibri" panose="020F0502020204030204" pitchFamily="34" charset="0"/>
                <a:cs typeface="Calibri" panose="020F0502020204030204" pitchFamily="34" charset="0"/>
              </a:rPr>
            </a:br>
            <a:r>
              <a:rPr kumimoji="0" lang="en-US" sz="3200" b="1" i="0" u="none" strike="noStrike" kern="1200" cap="all" spc="0" normalizeH="0" baseline="0" noProof="0" dirty="0" smtClean="0">
                <a:ln>
                  <a:noFill/>
                </a:ln>
                <a:solidFill>
                  <a:srgbClr val="0070C0"/>
                </a:solidFill>
                <a:effectLst/>
                <a:uLnTx/>
                <a:uFillTx/>
                <a:latin typeface="Calibri" panose="020F0502020204030204" pitchFamily="34" charset="0"/>
                <a:cs typeface="Calibri" panose="020F0502020204030204" pitchFamily="34" charset="0"/>
              </a:rPr>
              <a:t> </a:t>
            </a:r>
            <a:endParaRPr kumimoji="0" lang="en-US" sz="3200" b="0" i="0" u="none" strike="noStrike" kern="1200" cap="all"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2" name="TextBox 1"/>
          <p:cNvSpPr txBox="1"/>
          <p:nvPr/>
        </p:nvSpPr>
        <p:spPr>
          <a:xfrm>
            <a:off x="4940372" y="5830862"/>
            <a:ext cx="8115300" cy="523220"/>
          </a:xfrm>
          <a:prstGeom prst="rect">
            <a:avLst/>
          </a:prstGeom>
          <a:noFill/>
        </p:spPr>
        <p:txBody>
          <a:bodyPr wrap="square" rtlCol="0">
            <a:spAutoFit/>
          </a:bodyPr>
          <a:lstStyle/>
          <a:p>
            <a:r>
              <a:rPr lang="en-US" sz="2800" dirty="0" smtClean="0">
                <a:latin typeface="Calibri" panose="020F0502020204030204" pitchFamily="34" charset="0"/>
                <a:cs typeface="Calibri" panose="020F0502020204030204" pitchFamily="34" charset="0"/>
              </a:rPr>
              <a:t>The next meeting will be held on June 8, 2018</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3012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71339" y="228600"/>
            <a:ext cx="11449322" cy="957263"/>
          </a:xfrm>
        </p:spPr>
        <p:txBody>
          <a:bodyPr/>
          <a:lstStyle/>
          <a:p>
            <a:pPr algn="ctr"/>
            <a:r>
              <a:rPr lang="en-US" b="1" dirty="0" smtClean="0">
                <a:solidFill>
                  <a:srgbClr val="0070C0"/>
                </a:solidFill>
                <a:latin typeface="+mn-lt"/>
              </a:rPr>
              <a:t>EXAMINERS REPORTED THREE FINDINGS</a:t>
            </a:r>
            <a:endParaRPr lang="en-US" b="1" dirty="0">
              <a:solidFill>
                <a:srgbClr val="0070C0"/>
              </a:solidFill>
              <a:latin typeface="+mn-lt"/>
            </a:endParaRPr>
          </a:p>
        </p:txBody>
      </p:sp>
      <p:sp>
        <p:nvSpPr>
          <p:cNvPr id="5" name="Content Placeholder 2"/>
          <p:cNvSpPr>
            <a:spLocks noGrp="1"/>
          </p:cNvSpPr>
          <p:nvPr>
            <p:ph idx="1"/>
          </p:nvPr>
        </p:nvSpPr>
        <p:spPr>
          <a:xfrm>
            <a:off x="0" y="1333500"/>
            <a:ext cx="12087225" cy="5524500"/>
          </a:xfrm>
        </p:spPr>
        <p:txBody>
          <a:bodyPr>
            <a:normAutofit/>
          </a:bodyPr>
          <a:lstStyle/>
          <a:p>
            <a:pPr marL="0" indent="0" defTabSz="457200">
              <a:lnSpc>
                <a:spcPct val="100000"/>
              </a:lnSpc>
              <a:spcBef>
                <a:spcPts val="0"/>
              </a:spcBef>
              <a:buNone/>
              <a:tabLst>
                <a:tab pos="457200" algn="l"/>
              </a:tabLst>
            </a:pPr>
            <a:r>
              <a:rPr lang="en-US" sz="2600" dirty="0" smtClean="0"/>
              <a:t>1)	Vacancies of Commissioners </a:t>
            </a:r>
            <a:r>
              <a:rPr lang="en-US" sz="2600" u="sng" dirty="0" smtClean="0"/>
              <a:t>MUST BE POSTED </a:t>
            </a:r>
            <a:r>
              <a:rPr lang="en-US" sz="2600" dirty="0" smtClean="0"/>
              <a:t>on Secretary of State’s Website.  </a:t>
            </a:r>
          </a:p>
          <a:p>
            <a:pPr marL="685800" indent="0" defTabSz="457200">
              <a:lnSpc>
                <a:spcPct val="100000"/>
              </a:lnSpc>
              <a:spcBef>
                <a:spcPts val="0"/>
              </a:spcBef>
              <a:buNone/>
              <a:tabLst>
                <a:tab pos="457200" algn="l"/>
              </a:tabLst>
            </a:pPr>
            <a:r>
              <a:rPr lang="en-US" sz="2600" dirty="0" smtClean="0">
                <a:solidFill>
                  <a:srgbClr val="FF0000"/>
                </a:solidFill>
              </a:rPr>
              <a:t>During Audit Period There Were Two Instances Where Vacancies Were Not Listed.</a:t>
            </a:r>
          </a:p>
          <a:p>
            <a:pPr marL="685800" indent="0" defTabSz="457200">
              <a:lnSpc>
                <a:spcPct val="100000"/>
              </a:lnSpc>
              <a:spcBef>
                <a:spcPts val="0"/>
              </a:spcBef>
              <a:buNone/>
              <a:tabLst>
                <a:tab pos="457200" algn="l"/>
              </a:tabLst>
            </a:pPr>
            <a:endParaRPr lang="en-US" sz="2600" dirty="0" smtClean="0"/>
          </a:p>
          <a:p>
            <a:pPr marL="0" indent="0" defTabSz="457200">
              <a:lnSpc>
                <a:spcPct val="100000"/>
              </a:lnSpc>
              <a:spcBef>
                <a:spcPts val="0"/>
              </a:spcBef>
              <a:buNone/>
              <a:tabLst>
                <a:tab pos="457200" algn="l"/>
              </a:tabLst>
            </a:pPr>
            <a:r>
              <a:rPr lang="en-US" dirty="0" smtClean="0"/>
              <a:t>2)	Fees Charged by Agencies </a:t>
            </a:r>
            <a:r>
              <a:rPr lang="en-US" u="sng" dirty="0" smtClean="0"/>
              <a:t>MUST BE LISTED </a:t>
            </a:r>
            <a:r>
              <a:rPr lang="en-US" dirty="0" smtClean="0"/>
              <a:t>in Administrative Procedures.</a:t>
            </a:r>
          </a:p>
          <a:p>
            <a:pPr marL="685800" indent="0" defTabSz="457200">
              <a:lnSpc>
                <a:spcPct val="100000"/>
              </a:lnSpc>
              <a:spcBef>
                <a:spcPts val="0"/>
              </a:spcBef>
              <a:buNone/>
              <a:tabLst>
                <a:tab pos="457200" algn="l"/>
              </a:tabLst>
            </a:pPr>
            <a:r>
              <a:rPr lang="en-US" dirty="0" smtClean="0">
                <a:solidFill>
                  <a:srgbClr val="FF0000"/>
                </a:solidFill>
              </a:rPr>
              <a:t>Non-Resident Institutions (NRI) Did Not Have Fees Posted As Required. </a:t>
            </a:r>
          </a:p>
          <a:p>
            <a:pPr marL="0" indent="0" defTabSz="457200">
              <a:lnSpc>
                <a:spcPct val="100000"/>
              </a:lnSpc>
              <a:spcBef>
                <a:spcPts val="0"/>
              </a:spcBef>
              <a:buNone/>
              <a:tabLst>
                <a:tab pos="457200" algn="l"/>
              </a:tabLst>
            </a:pPr>
            <a:r>
              <a:rPr lang="en-US" dirty="0" smtClean="0"/>
              <a:t>		Fees were listed on the Application for NRI.</a:t>
            </a:r>
          </a:p>
          <a:p>
            <a:pPr marL="0" indent="0" defTabSz="457200">
              <a:lnSpc>
                <a:spcPct val="100000"/>
              </a:lnSpc>
              <a:buNone/>
              <a:tabLst>
                <a:tab pos="457200" algn="l"/>
              </a:tabLst>
            </a:pPr>
            <a:r>
              <a:rPr lang="en-US" dirty="0" smtClean="0"/>
              <a:t>3)	Changes to the Administrative Procedures MUST BE 	</a:t>
            </a:r>
          </a:p>
          <a:p>
            <a:pPr marL="0" indent="0" defTabSz="457200">
              <a:lnSpc>
                <a:spcPct val="100000"/>
              </a:lnSpc>
              <a:spcBef>
                <a:spcPts val="0"/>
              </a:spcBef>
              <a:buNone/>
              <a:tabLst>
                <a:tab pos="457200" algn="l"/>
              </a:tabLst>
            </a:pPr>
            <a:r>
              <a:rPr lang="en-US" dirty="0" smtClean="0"/>
              <a:t>	a)  Preliminarily approved by the Commission</a:t>
            </a:r>
          </a:p>
          <a:p>
            <a:pPr marL="0" indent="0" defTabSz="457200">
              <a:lnSpc>
                <a:spcPct val="100000"/>
              </a:lnSpc>
              <a:spcBef>
                <a:spcPts val="0"/>
              </a:spcBef>
              <a:buNone/>
              <a:tabLst>
                <a:tab pos="457200" algn="l"/>
              </a:tabLst>
            </a:pPr>
            <a:r>
              <a:rPr lang="en-US" dirty="0" smtClean="0"/>
              <a:t>	b)  Posted in the Alabama Administrative Monthly for Comments for 35 Days. </a:t>
            </a:r>
          </a:p>
          <a:p>
            <a:pPr marL="0" indent="0" defTabSz="457200">
              <a:lnSpc>
                <a:spcPct val="100000"/>
              </a:lnSpc>
              <a:spcBef>
                <a:spcPts val="0"/>
              </a:spcBef>
              <a:buNone/>
              <a:tabLst>
                <a:tab pos="457200" algn="l"/>
              </a:tabLst>
            </a:pPr>
            <a:r>
              <a:rPr lang="en-US" dirty="0" smtClean="0"/>
              <a:t>	c)  </a:t>
            </a:r>
            <a:r>
              <a:rPr lang="en-US" u="sng" dirty="0" smtClean="0"/>
              <a:t>MUST BE GIVEN FINAL APPROVAL </a:t>
            </a:r>
            <a:r>
              <a:rPr lang="en-US" dirty="0" smtClean="0"/>
              <a:t>by the Commission after 35 Day Comment 		Period.</a:t>
            </a:r>
          </a:p>
          <a:p>
            <a:pPr marL="0" indent="0" defTabSz="457200">
              <a:lnSpc>
                <a:spcPct val="100000"/>
              </a:lnSpc>
              <a:spcBef>
                <a:spcPts val="0"/>
              </a:spcBef>
              <a:buNone/>
              <a:tabLst>
                <a:tab pos="457200" algn="l"/>
              </a:tabLst>
            </a:pPr>
            <a:r>
              <a:rPr lang="en-US" dirty="0"/>
              <a:t>	</a:t>
            </a:r>
            <a:r>
              <a:rPr lang="en-US" dirty="0" smtClean="0"/>
              <a:t>	</a:t>
            </a:r>
            <a:r>
              <a:rPr lang="en-US" dirty="0" smtClean="0">
                <a:solidFill>
                  <a:srgbClr val="FF0000"/>
                </a:solidFill>
              </a:rPr>
              <a:t>3(c) in this process had not been previously followed.</a:t>
            </a:r>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endParaRPr lang="en-US" dirty="0" smtClean="0"/>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12</a:t>
            </a:fld>
            <a:endParaRPr lang="en-US">
              <a:solidFill>
                <a:srgbClr val="46464A">
                  <a:lumMod val="60000"/>
                  <a:lumOff val="40000"/>
                </a:srgbClr>
              </a:solidFill>
            </a:endParaRPr>
          </a:p>
        </p:txBody>
      </p:sp>
    </p:spTree>
    <p:extLst>
      <p:ext uri="{BB962C8B-B14F-4D97-AF65-F5344CB8AC3E}">
        <p14:creationId xmlns:p14="http://schemas.microsoft.com/office/powerpoint/2010/main" val="3666265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Placeholder 4"/>
          <p:cNvPicPr>
            <a:picLocks noChangeAspect="1"/>
          </p:cNvPicPr>
          <p:nvPr/>
        </p:nvPicPr>
        <p:blipFill>
          <a:blip r:embed="rId2">
            <a:extLst>
              <a:ext uri="{28A0092B-C50C-407E-A947-70E740481C1C}">
                <a14:useLocalDpi xmlns:a14="http://schemas.microsoft.com/office/drawing/2010/main" val="0"/>
              </a:ext>
            </a:extLst>
          </a:blip>
          <a:srcRect t="10520" b="10520"/>
          <a:stretch>
            <a:fillRect/>
          </a:stretch>
        </p:blipFill>
        <p:spPr>
          <a:xfrm>
            <a:off x="2020388" y="381955"/>
            <a:ext cx="7794171" cy="6154348"/>
          </a:xfrm>
          <a:prstGeom prst="rect">
            <a:avLst/>
          </a:prstGeom>
        </p:spPr>
      </p:pic>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13</a:t>
            </a:fld>
            <a:endParaRPr lang="en-US">
              <a:solidFill>
                <a:srgbClr val="46464A">
                  <a:lumMod val="60000"/>
                  <a:lumOff val="40000"/>
                </a:srgbClr>
              </a:solidFill>
            </a:endParaRPr>
          </a:p>
        </p:txBody>
      </p:sp>
    </p:spTree>
    <p:extLst>
      <p:ext uri="{BB962C8B-B14F-4D97-AF65-F5344CB8AC3E}">
        <p14:creationId xmlns:p14="http://schemas.microsoft.com/office/powerpoint/2010/main" val="259039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838200" y="16671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5"/>
                </a:solidFill>
                <a:latin typeface="+mn-lt"/>
              </a:rPr>
              <a:t>CORRECTIVE ACTION PLAN FOR </a:t>
            </a:r>
            <a:br>
              <a:rPr lang="en-US" b="1" dirty="0" smtClean="0">
                <a:solidFill>
                  <a:schemeClr val="accent5"/>
                </a:solidFill>
                <a:latin typeface="+mn-lt"/>
              </a:rPr>
            </a:br>
            <a:r>
              <a:rPr lang="en-US" b="1" dirty="0" smtClean="0">
                <a:solidFill>
                  <a:schemeClr val="accent5"/>
                </a:solidFill>
                <a:latin typeface="+mn-lt"/>
              </a:rPr>
              <a:t>AUDIT FINDING</a:t>
            </a:r>
            <a:endParaRPr lang="en-US" b="1" dirty="0">
              <a:solidFill>
                <a:schemeClr val="accent5"/>
              </a:solidFill>
              <a:latin typeface="+mn-lt"/>
            </a:endParaRPr>
          </a:p>
        </p:txBody>
      </p:sp>
      <p:sp>
        <p:nvSpPr>
          <p:cNvPr id="3" name="Content Placeholder 4"/>
          <p:cNvSpPr txBox="1">
            <a:spLocks/>
          </p:cNvSpPr>
          <p:nvPr/>
        </p:nvSpPr>
        <p:spPr>
          <a:xfrm>
            <a:off x="601250" y="1492280"/>
            <a:ext cx="10885118" cy="4808311"/>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dirty="0" smtClean="0"/>
              <a:t>CHANGES HAVE ALREADY BEEN PUT INTO PLACE TO RECTIFY THE AUDITOR’S FINDINGS.  </a:t>
            </a:r>
          </a:p>
          <a:p>
            <a:pPr marL="514350" indent="-514350">
              <a:buFont typeface="+mj-lt"/>
              <a:buAutoNum type="arabicPeriod"/>
            </a:pPr>
            <a:r>
              <a:rPr lang="en-US" sz="3000" dirty="0" smtClean="0">
                <a:solidFill>
                  <a:srgbClr val="FF0000"/>
                </a:solidFill>
              </a:rPr>
              <a:t>THE COMMISSION WILL BE VOTING ON A DECISION ITEM TODAY CONCERNING OUR ADMINISTRATIVE PROCEDURES WHICH WILL INCLUDE AGENCY FEES CHARGED FOR THE NON RESIDENT INSITUTIONS (NRI).</a:t>
            </a:r>
          </a:p>
          <a:p>
            <a:pPr marL="514350" indent="-514350">
              <a:buFont typeface="+mj-lt"/>
              <a:buAutoNum type="arabicPeriod"/>
            </a:pPr>
            <a:r>
              <a:rPr lang="en-US" sz="3000" dirty="0" smtClean="0">
                <a:solidFill>
                  <a:srgbClr val="002060"/>
                </a:solidFill>
              </a:rPr>
              <a:t>AT  THE DECEMBER 8, 2017 COMMISSION MEETING, THE COMMISSION WAS INFORMED THAT ALL ADMINISTRATIVE PROCEDURE CHANGES WOULD ULTIMATELY BE VOTED ON TWICE BEFORE THEY WOULD BE DEEMED FINAL.</a:t>
            </a:r>
          </a:p>
          <a:p>
            <a:pPr marL="514350" indent="-514350">
              <a:buFont typeface="+mj-lt"/>
              <a:buAutoNum type="arabicPeriod"/>
            </a:pPr>
            <a:r>
              <a:rPr lang="en-US" sz="3000" dirty="0" smtClean="0"/>
              <a:t>INTERNAL PROCEDURES HAVE BEEN PUT IN PLACE TO ENSURE ALL COMMISIONER’S VACANCIES  ARE POSTED ON THE SECRETARY OF STATE’S WEB SITE AS SOON AS THEY BECOME AVAILABLE</a:t>
            </a:r>
          </a:p>
          <a:p>
            <a:endParaRPr lang="en-US" sz="2000" dirty="0" smtClean="0"/>
          </a:p>
          <a:p>
            <a:endParaRPr lang="en-US" sz="2000" dirty="0"/>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14</a:t>
            </a:fld>
            <a:endParaRPr lang="en-US">
              <a:solidFill>
                <a:srgbClr val="46464A">
                  <a:lumMod val="60000"/>
                  <a:lumOff val="40000"/>
                </a:srgbClr>
              </a:solidFill>
            </a:endParaRPr>
          </a:p>
        </p:txBody>
      </p:sp>
    </p:spTree>
    <p:extLst>
      <p:ext uri="{BB962C8B-B14F-4D97-AF65-F5344CB8AC3E}">
        <p14:creationId xmlns:p14="http://schemas.microsoft.com/office/powerpoint/2010/main" val="3227513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GISS_9_30"/>
          <p:cNvPicPr/>
          <p:nvPr/>
        </p:nvPicPr>
        <p:blipFill>
          <a:blip r:embed="rId2"/>
          <a:srcRect/>
          <a:stretch>
            <a:fillRect/>
          </a:stretch>
        </p:blipFill>
        <p:spPr bwMode="auto">
          <a:xfrm>
            <a:off x="2827613" y="374525"/>
            <a:ext cx="6080971" cy="2750012"/>
          </a:xfrm>
          <a:prstGeom prst="rect">
            <a:avLst/>
          </a:prstGeom>
          <a:noFill/>
          <a:ln w="9525" algn="in">
            <a:noFill/>
            <a:miter lim="800000"/>
            <a:headEnd/>
            <a:tailEnd/>
          </a:ln>
          <a:effectLst/>
        </p:spPr>
      </p:pic>
      <p:pic>
        <p:nvPicPr>
          <p:cNvPr id="5" name="Picture 4"/>
          <p:cNvPicPr/>
          <p:nvPr/>
        </p:nvPicPr>
        <p:blipFill>
          <a:blip r:embed="rId3"/>
          <a:stretch>
            <a:fillRect/>
          </a:stretch>
        </p:blipFill>
        <p:spPr>
          <a:xfrm>
            <a:off x="4012685" y="5446234"/>
            <a:ext cx="2422425" cy="1256140"/>
          </a:xfrm>
          <a:prstGeom prst="rect">
            <a:avLst/>
          </a:prstGeom>
        </p:spPr>
      </p:pic>
      <p:pic>
        <p:nvPicPr>
          <p:cNvPr id="6" name="Picture 5"/>
          <p:cNvPicPr/>
          <p:nvPr/>
        </p:nvPicPr>
        <p:blipFill>
          <a:blip r:embed="rId4"/>
          <a:stretch>
            <a:fillRect/>
          </a:stretch>
        </p:blipFill>
        <p:spPr>
          <a:xfrm>
            <a:off x="6851735" y="5272924"/>
            <a:ext cx="2056849" cy="1429450"/>
          </a:xfrm>
          <a:prstGeom prst="rect">
            <a:avLst/>
          </a:prstGeom>
        </p:spPr>
      </p:pic>
      <p:sp>
        <p:nvSpPr>
          <p:cNvPr id="7" name="Rectangle 3"/>
          <p:cNvSpPr>
            <a:spLocks noChangeArrowheads="1"/>
          </p:cNvSpPr>
          <p:nvPr/>
        </p:nvSpPr>
        <p:spPr bwMode="auto">
          <a:xfrm>
            <a:off x="802709" y="3086652"/>
            <a:ext cx="1021459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2018 State Systems GISS  </a:t>
            </a:r>
          </a:p>
          <a:p>
            <a:pPr eaLnBrk="0" fontAlgn="base" hangingPunct="0">
              <a:spcBef>
                <a:spcPct val="0"/>
              </a:spcBef>
              <a:spcAft>
                <a:spcPct val="0"/>
              </a:spcAft>
            </a:pPr>
            <a:r>
              <a:rPr lang="en-US" altLang="en-US" sz="2400" b="1" i="1" dirty="0">
                <a:solidFill>
                  <a:schemeClr val="accent5"/>
                </a:solidFill>
                <a:latin typeface="Arial" panose="020B0604020202020204" pitchFamily="34" charset="0"/>
                <a:ea typeface="Times New Roman" panose="02020603050405020304" pitchFamily="18" charset="0"/>
              </a:rPr>
              <a:t>STUDENT SUCCESS, COMPLETION, WORKFORCE</a:t>
            </a:r>
            <a:r>
              <a:rPr lang="en-US" altLang="en-US" sz="1200" dirty="0">
                <a:solidFill>
                  <a:schemeClr val="accent5"/>
                </a:solidFill>
                <a:latin typeface="Arial" panose="020B0604020202020204" pitchFamily="34" charset="0"/>
              </a:rPr>
              <a:t> </a:t>
            </a:r>
            <a:endParaRPr lang="en-US" altLang="en-US" sz="3200" dirty="0">
              <a:solidFill>
                <a:schemeClr val="accent5"/>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April 9-10, 2018</a:t>
            </a:r>
            <a:endParaRPr kumimoji="0" lang="en-US" altLang="en-US" sz="2400" b="0" i="0" u="none" strike="noStrike" cap="none" normalizeH="0" baseline="0" dirty="0" smtClean="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Executive Center, Alabama Center for Advanced Technology &amp; Training (ACATT)</a:t>
            </a:r>
            <a:endParaRPr kumimoji="0" lang="en-US" altLang="en-US" sz="2400" b="0" i="0" u="none" strike="noStrike" cap="none" normalizeH="0" baseline="0" dirty="0" smtClean="0">
              <a:ln>
                <a:noFill/>
              </a:ln>
              <a:solidFill>
                <a:schemeClr val="tx1"/>
              </a:solidFill>
              <a:effectLst/>
            </a:endParaRPr>
          </a:p>
        </p:txBody>
      </p:sp>
      <p:sp>
        <p:nvSpPr>
          <p:cNvPr id="8" name="Rectangle 4"/>
          <p:cNvSpPr>
            <a:spLocks noChangeArrowheads="1"/>
          </p:cNvSpPr>
          <p:nvPr/>
        </p:nvSpPr>
        <p:spPr bwMode="auto">
          <a:xfrm>
            <a:off x="803958" y="4556269"/>
            <a:ext cx="98325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Lawson State Community College, Birmingham, Alabama</a:t>
            </a:r>
            <a:endParaRPr kumimoji="0" lang="en-US" altLang="en-US" sz="3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12" name="Title 1"/>
          <p:cNvSpPr txBox="1">
            <a:spLocks/>
          </p:cNvSpPr>
          <p:nvPr/>
        </p:nvSpPr>
        <p:spPr>
          <a:xfrm>
            <a:off x="802709" y="-646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smtClean="0">
                <a:solidFill>
                  <a:schemeClr val="accent5"/>
                </a:solidFill>
                <a:latin typeface="+mn-lt"/>
              </a:rPr>
              <a:t>Reminder</a:t>
            </a:r>
            <a:endParaRPr lang="en-US" sz="4800" b="1" dirty="0">
              <a:solidFill>
                <a:schemeClr val="accent5"/>
              </a:solidFill>
              <a:latin typeface="+mn-lt"/>
            </a:endParaRPr>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15</a:t>
            </a:fld>
            <a:endParaRPr lang="en-US">
              <a:solidFill>
                <a:srgbClr val="46464A">
                  <a:lumMod val="60000"/>
                  <a:lumOff val="40000"/>
                </a:srgbClr>
              </a:solidFill>
            </a:endParaRPr>
          </a:p>
        </p:txBody>
      </p:sp>
    </p:spTree>
    <p:extLst>
      <p:ext uri="{BB962C8B-B14F-4D97-AF65-F5344CB8AC3E}">
        <p14:creationId xmlns:p14="http://schemas.microsoft.com/office/powerpoint/2010/main" val="1565687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838200" y="767358"/>
            <a:ext cx="8373979" cy="1846659"/>
          </a:xfrm>
          <a:prstGeom prst="rect">
            <a:avLst/>
          </a:prstGeom>
          <a:noFill/>
        </p:spPr>
        <p:txBody>
          <a:bodyPr wrap="square" rtlCol="0">
            <a:spAutoFit/>
          </a:bodyPr>
          <a:lstStyle/>
          <a:p>
            <a:pPr algn="just"/>
            <a:r>
              <a:rPr lang="en-US" dirty="0"/>
              <a:t> </a:t>
            </a:r>
          </a:p>
          <a:p>
            <a:pPr algn="just"/>
            <a:r>
              <a:rPr lang="en-US" sz="3600" b="1" dirty="0">
                <a:solidFill>
                  <a:srgbClr val="002060"/>
                </a:solidFill>
              </a:rPr>
              <a:t>Complete College Alabama Kick-off Event</a:t>
            </a:r>
          </a:p>
          <a:p>
            <a:pPr algn="just"/>
            <a:r>
              <a:rPr lang="en-US" sz="3000" b="1" dirty="0" smtClean="0">
                <a:solidFill>
                  <a:schemeClr val="accent5"/>
                </a:solidFill>
              </a:rPr>
              <a:t>Lawson </a:t>
            </a:r>
            <a:r>
              <a:rPr lang="en-US" sz="3000" b="1" dirty="0">
                <a:solidFill>
                  <a:schemeClr val="accent5"/>
                </a:solidFill>
              </a:rPr>
              <a:t>State Community College</a:t>
            </a:r>
            <a:endParaRPr lang="en-US" sz="3000" dirty="0">
              <a:solidFill>
                <a:schemeClr val="accent5"/>
              </a:solidFill>
            </a:endParaRPr>
          </a:p>
          <a:p>
            <a:pPr algn="just"/>
            <a:r>
              <a:rPr lang="en-US" sz="3000" b="1" dirty="0">
                <a:solidFill>
                  <a:srgbClr val="FF0000"/>
                </a:solidFill>
              </a:rPr>
              <a:t>Friday, April 27, 2018</a:t>
            </a:r>
            <a:endParaRPr lang="en-US" sz="3000" dirty="0">
              <a:solidFill>
                <a:srgbClr val="FF0000"/>
              </a:solidFill>
            </a:endParaRPr>
          </a:p>
        </p:txBody>
      </p:sp>
      <p:sp>
        <p:nvSpPr>
          <p:cNvPr id="6" name="TextBox 5"/>
          <p:cNvSpPr txBox="1"/>
          <p:nvPr/>
        </p:nvSpPr>
        <p:spPr>
          <a:xfrm>
            <a:off x="617377" y="3447204"/>
            <a:ext cx="11364227" cy="3046988"/>
          </a:xfrm>
          <a:prstGeom prst="rect">
            <a:avLst/>
          </a:prstGeom>
          <a:noFill/>
        </p:spPr>
        <p:txBody>
          <a:bodyPr wrap="square" rtlCol="0">
            <a:spAutoFit/>
          </a:bodyPr>
          <a:lstStyle/>
          <a:p>
            <a:pPr marL="457200" indent="-457200">
              <a:buFont typeface="Arial" panose="020B0604020202020204" pitchFamily="34" charset="0"/>
              <a:buChar char="•"/>
            </a:pPr>
            <a:r>
              <a:rPr lang="en-US" sz="3200" b="1" dirty="0" smtClean="0">
                <a:solidFill>
                  <a:srgbClr val="002060"/>
                </a:solidFill>
              </a:rPr>
              <a:t>Overview of CCA strategies </a:t>
            </a:r>
          </a:p>
          <a:p>
            <a:pPr marL="457200" indent="-457200">
              <a:buFont typeface="Arial" panose="020B0604020202020204" pitchFamily="34" charset="0"/>
              <a:buChar char="•"/>
            </a:pPr>
            <a:r>
              <a:rPr lang="en-US" sz="3200" b="1" dirty="0" smtClean="0">
                <a:solidFill>
                  <a:srgbClr val="002060"/>
                </a:solidFill>
              </a:rPr>
              <a:t>Alabama’s Co-requisite Developmental Education Efforts </a:t>
            </a:r>
          </a:p>
          <a:p>
            <a:pPr marL="914400" lvl="1" indent="-457200">
              <a:buFont typeface="Arial" panose="020B0604020202020204" pitchFamily="34" charset="0"/>
              <a:buChar char="•"/>
            </a:pPr>
            <a:r>
              <a:rPr lang="en-US" sz="3200" b="1" dirty="0" smtClean="0">
                <a:solidFill>
                  <a:schemeClr val="accent6">
                    <a:lumMod val="75000"/>
                  </a:schemeClr>
                </a:solidFill>
              </a:rPr>
              <a:t>Jacksonville State University </a:t>
            </a:r>
          </a:p>
          <a:p>
            <a:pPr marL="914400" lvl="1" indent="-457200">
              <a:buFont typeface="Arial" panose="020B0604020202020204" pitchFamily="34" charset="0"/>
              <a:buChar char="•"/>
            </a:pPr>
            <a:r>
              <a:rPr lang="en-US" sz="3200" b="1" dirty="0" smtClean="0">
                <a:solidFill>
                  <a:schemeClr val="accent6">
                    <a:lumMod val="75000"/>
                  </a:schemeClr>
                </a:solidFill>
              </a:rPr>
              <a:t>Wallace –Hanceville </a:t>
            </a:r>
          </a:p>
          <a:p>
            <a:pPr marL="457200" indent="-457200">
              <a:buFont typeface="Arial" panose="020B0604020202020204" pitchFamily="34" charset="0"/>
              <a:buChar char="•"/>
            </a:pPr>
            <a:r>
              <a:rPr lang="en-US" sz="3200" b="1" dirty="0" smtClean="0">
                <a:solidFill>
                  <a:srgbClr val="002060"/>
                </a:solidFill>
              </a:rPr>
              <a:t>A </a:t>
            </a:r>
            <a:r>
              <a:rPr lang="en-US" sz="3200" b="1" dirty="0">
                <a:solidFill>
                  <a:srgbClr val="002060"/>
                </a:solidFill>
              </a:rPr>
              <a:t>Better Deal for Returning </a:t>
            </a:r>
            <a:r>
              <a:rPr lang="en-US" sz="3200" b="1" dirty="0" smtClean="0">
                <a:solidFill>
                  <a:srgbClr val="002060"/>
                </a:solidFill>
              </a:rPr>
              <a:t>Adults</a:t>
            </a:r>
          </a:p>
          <a:p>
            <a:pPr marL="457200" indent="-457200">
              <a:buFont typeface="Arial" panose="020B0604020202020204" pitchFamily="34" charset="0"/>
              <a:buChar char="•"/>
            </a:pPr>
            <a:r>
              <a:rPr lang="en-US" sz="3200" b="1" dirty="0">
                <a:solidFill>
                  <a:srgbClr val="002060"/>
                </a:solidFill>
              </a:rPr>
              <a:t>15 to Finish </a:t>
            </a:r>
            <a:endParaRPr lang="en-US" sz="3200" dirty="0">
              <a:solidFill>
                <a:srgbClr val="002060"/>
              </a:solidFill>
            </a:endParaRPr>
          </a:p>
        </p:txBody>
      </p:sp>
      <p:sp>
        <p:nvSpPr>
          <p:cNvPr id="5" name="Title 1"/>
          <p:cNvSpPr txBox="1">
            <a:spLocks/>
          </p:cNvSpPr>
          <p:nvPr/>
        </p:nvSpPr>
        <p:spPr>
          <a:xfrm>
            <a:off x="837156" y="19225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smtClean="0">
                <a:solidFill>
                  <a:schemeClr val="accent5"/>
                </a:solidFill>
                <a:latin typeface="+mn-lt"/>
              </a:rPr>
              <a:t>Reminder</a:t>
            </a:r>
            <a:endParaRPr lang="en-US" sz="4800" b="1" dirty="0">
              <a:solidFill>
                <a:schemeClr val="accent5"/>
              </a:solidFill>
              <a:latin typeface="+mn-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3314" y="1840508"/>
            <a:ext cx="4555486" cy="1952351"/>
          </a:xfrm>
          <a:prstGeom prst="rect">
            <a:avLst/>
          </a:prstGeom>
        </p:spPr>
      </p:pic>
      <p:sp>
        <p:nvSpPr>
          <p:cNvPr id="3" name="TextBox 2"/>
          <p:cNvSpPr txBox="1"/>
          <p:nvPr/>
        </p:nvSpPr>
        <p:spPr>
          <a:xfrm>
            <a:off x="7841294" y="5073041"/>
            <a:ext cx="2630466" cy="523220"/>
          </a:xfrm>
          <a:prstGeom prst="rect">
            <a:avLst/>
          </a:prstGeom>
          <a:noFill/>
          <a:ln w="76200">
            <a:solidFill>
              <a:srgbClr val="0070C0"/>
            </a:solidFill>
          </a:ln>
        </p:spPr>
        <p:txBody>
          <a:bodyPr wrap="square" rtlCol="0">
            <a:spAutoFit/>
          </a:bodyPr>
          <a:lstStyle/>
          <a:p>
            <a:r>
              <a:rPr lang="en-US" sz="2800" dirty="0" smtClean="0"/>
              <a:t>Margaret Gunter </a:t>
            </a:r>
            <a:endParaRPr lang="en-US" sz="2800" dirty="0"/>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16</a:t>
            </a:fld>
            <a:endParaRPr lang="en-US">
              <a:solidFill>
                <a:srgbClr val="46464A">
                  <a:lumMod val="60000"/>
                  <a:lumOff val="40000"/>
                </a:srgbClr>
              </a:solidFill>
            </a:endParaRPr>
          </a:p>
        </p:txBody>
      </p:sp>
    </p:spTree>
    <p:extLst>
      <p:ext uri="{BB962C8B-B14F-4D97-AF65-F5344CB8AC3E}">
        <p14:creationId xmlns:p14="http://schemas.microsoft.com/office/powerpoint/2010/main" val="423814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7156" y="-60628"/>
            <a:ext cx="10515600" cy="1325563"/>
          </a:xfrm>
        </p:spPr>
        <p:txBody>
          <a:bodyPr>
            <a:normAutofit/>
          </a:bodyPr>
          <a:lstStyle/>
          <a:p>
            <a:pPr algn="ctr"/>
            <a:r>
              <a:rPr lang="en-US" sz="4800" b="1" dirty="0" smtClean="0">
                <a:solidFill>
                  <a:schemeClr val="accent5"/>
                </a:solidFill>
                <a:latin typeface="+mn-lt"/>
              </a:rPr>
              <a:t>Reminder</a:t>
            </a:r>
            <a:endParaRPr lang="en-US" sz="4800" b="1" dirty="0">
              <a:solidFill>
                <a:schemeClr val="accent5"/>
              </a:solidFill>
              <a:latin typeface="+mn-lt"/>
            </a:endParaRPr>
          </a:p>
        </p:txBody>
      </p:sp>
      <p:sp>
        <p:nvSpPr>
          <p:cNvPr id="3" name="Content Placeholder 2"/>
          <p:cNvSpPr>
            <a:spLocks noGrp="1"/>
          </p:cNvSpPr>
          <p:nvPr>
            <p:ph idx="1"/>
          </p:nvPr>
        </p:nvSpPr>
        <p:spPr>
          <a:xfrm>
            <a:off x="838200" y="1690688"/>
            <a:ext cx="10515600" cy="2638798"/>
          </a:xfrm>
        </p:spPr>
        <p:txBody>
          <a:bodyPr>
            <a:normAutofit/>
          </a:bodyPr>
          <a:lstStyle/>
          <a:p>
            <a:pPr marL="0" indent="0">
              <a:buNone/>
            </a:pPr>
            <a:r>
              <a:rPr lang="en-US" sz="4000" dirty="0" smtClean="0"/>
              <a:t>Ethics Forms are due to the Ethics Commission on or before </a:t>
            </a:r>
            <a:r>
              <a:rPr lang="en-US" sz="4000" dirty="0" smtClean="0">
                <a:solidFill>
                  <a:srgbClr val="FF0000"/>
                </a:solidFill>
              </a:rPr>
              <a:t>April 30, 2018</a:t>
            </a:r>
            <a:r>
              <a:rPr lang="en-US" sz="4000" dirty="0" smtClean="0"/>
              <a:t>.</a:t>
            </a:r>
            <a:endParaRPr lang="en-US" sz="4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1287" y="2542194"/>
            <a:ext cx="2737971" cy="2823135"/>
          </a:xfrm>
          <a:prstGeom prst="rect">
            <a:avLst/>
          </a:prstGeom>
        </p:spPr>
      </p:pic>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17</a:t>
            </a:fld>
            <a:endParaRPr lang="en-US">
              <a:solidFill>
                <a:srgbClr val="46464A">
                  <a:lumMod val="60000"/>
                  <a:lumOff val="40000"/>
                </a:srgbClr>
              </a:solidFill>
            </a:endParaRPr>
          </a:p>
        </p:txBody>
      </p:sp>
    </p:spTree>
    <p:extLst>
      <p:ext uri="{BB962C8B-B14F-4D97-AF65-F5344CB8AC3E}">
        <p14:creationId xmlns:p14="http://schemas.microsoft.com/office/powerpoint/2010/main" val="34638943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692" y="-86627"/>
            <a:ext cx="11203005" cy="1806191"/>
          </a:xfrm>
        </p:spPr>
        <p:txBody>
          <a:bodyPr>
            <a:normAutofit/>
          </a:bodyPr>
          <a:lstStyle/>
          <a:p>
            <a:pPr algn="ctr"/>
            <a:r>
              <a:rPr lang="en-US" sz="4000" b="1" dirty="0" smtClean="0">
                <a:solidFill>
                  <a:schemeClr val="accent5"/>
                </a:solidFill>
                <a:latin typeface="+mn-lt"/>
              </a:rPr>
              <a:t>Education Trust Fund Budget</a:t>
            </a:r>
            <a:r>
              <a:rPr lang="en-US" sz="3200" b="1" dirty="0" smtClean="0">
                <a:solidFill>
                  <a:schemeClr val="accent5"/>
                </a:solidFill>
                <a:latin typeface="+mn-lt"/>
              </a:rPr>
              <a:t/>
            </a:r>
            <a:br>
              <a:rPr lang="en-US" sz="3200" b="1" dirty="0" smtClean="0">
                <a:solidFill>
                  <a:schemeClr val="accent5"/>
                </a:solidFill>
                <a:latin typeface="+mn-lt"/>
              </a:rPr>
            </a:br>
            <a:r>
              <a:rPr lang="en-US" sz="4000" b="1" dirty="0" smtClean="0">
                <a:solidFill>
                  <a:schemeClr val="accent5"/>
                </a:solidFill>
                <a:latin typeface="+mn-lt"/>
              </a:rPr>
              <a:t>House Passed $6.6 Billion (</a:t>
            </a:r>
            <a:r>
              <a:rPr lang="en-US" sz="3200" b="1" dirty="0" smtClean="0">
                <a:solidFill>
                  <a:schemeClr val="accent5"/>
                </a:solidFill>
                <a:latin typeface="+mn-lt"/>
              </a:rPr>
              <a:t>Goes to Senate next week)</a:t>
            </a:r>
            <a:endParaRPr lang="en-US" sz="3200" b="1" dirty="0">
              <a:solidFill>
                <a:schemeClr val="accent5"/>
              </a:solidFill>
              <a:latin typeface="+mn-lt"/>
            </a:endParaRPr>
          </a:p>
        </p:txBody>
      </p:sp>
      <p:sp>
        <p:nvSpPr>
          <p:cNvPr id="3" name="Content Placeholder 2"/>
          <p:cNvSpPr>
            <a:spLocks noGrp="1"/>
          </p:cNvSpPr>
          <p:nvPr>
            <p:ph idx="1"/>
          </p:nvPr>
        </p:nvSpPr>
        <p:spPr>
          <a:xfrm>
            <a:off x="891600" y="1585917"/>
            <a:ext cx="10880097" cy="4864988"/>
          </a:xfrm>
        </p:spPr>
        <p:txBody>
          <a:bodyPr>
            <a:noAutofit/>
          </a:bodyPr>
          <a:lstStyle/>
          <a:p>
            <a:pPr lvl="0">
              <a:lnSpc>
                <a:spcPct val="100000"/>
              </a:lnSpc>
              <a:spcBef>
                <a:spcPts val="600"/>
              </a:spcBef>
              <a:spcAft>
                <a:spcPts val="600"/>
              </a:spcAft>
            </a:pPr>
            <a:r>
              <a:rPr lang="en-US" sz="2400" b="1" dirty="0" smtClean="0">
                <a:solidFill>
                  <a:schemeClr val="accent6">
                    <a:lumMod val="50000"/>
                  </a:schemeClr>
                </a:solidFill>
              </a:rPr>
              <a:t>2.5% cost of living raise for education employees</a:t>
            </a:r>
          </a:p>
          <a:p>
            <a:pPr lvl="0">
              <a:lnSpc>
                <a:spcPct val="100000"/>
              </a:lnSpc>
              <a:spcBef>
                <a:spcPts val="600"/>
              </a:spcBef>
              <a:spcAft>
                <a:spcPts val="600"/>
              </a:spcAft>
            </a:pPr>
            <a:r>
              <a:rPr lang="en-US" sz="2400" b="1" dirty="0" smtClean="0">
                <a:solidFill>
                  <a:schemeClr val="accent6">
                    <a:lumMod val="50000"/>
                  </a:schemeClr>
                </a:solidFill>
              </a:rPr>
              <a:t>3% cost of living raise for state employees </a:t>
            </a:r>
          </a:p>
          <a:p>
            <a:pPr lvl="0">
              <a:lnSpc>
                <a:spcPct val="100000"/>
              </a:lnSpc>
              <a:spcBef>
                <a:spcPts val="600"/>
              </a:spcBef>
              <a:spcAft>
                <a:spcPts val="600"/>
              </a:spcAft>
            </a:pPr>
            <a:r>
              <a:rPr lang="en-US" sz="2400" b="1" dirty="0" smtClean="0">
                <a:solidFill>
                  <a:schemeClr val="accent6">
                    <a:lumMod val="50000"/>
                  </a:schemeClr>
                </a:solidFill>
              </a:rPr>
              <a:t>Pre-K Program increased $20M, about 25%</a:t>
            </a:r>
          </a:p>
          <a:p>
            <a:pPr lvl="0">
              <a:lnSpc>
                <a:spcPct val="100000"/>
              </a:lnSpc>
              <a:spcBef>
                <a:spcPts val="600"/>
              </a:spcBef>
              <a:spcAft>
                <a:spcPts val="600"/>
              </a:spcAft>
            </a:pPr>
            <a:r>
              <a:rPr lang="en-US" sz="2400" b="1" dirty="0" smtClean="0">
                <a:solidFill>
                  <a:schemeClr val="accent6">
                    <a:lumMod val="50000"/>
                  </a:schemeClr>
                </a:solidFill>
              </a:rPr>
              <a:t>Total K-12 Foundation Program increased $115M, about 3%</a:t>
            </a:r>
          </a:p>
          <a:p>
            <a:pPr lvl="0">
              <a:lnSpc>
                <a:spcPct val="100000"/>
              </a:lnSpc>
              <a:spcBef>
                <a:spcPts val="600"/>
              </a:spcBef>
              <a:spcAft>
                <a:spcPts val="600"/>
              </a:spcAft>
            </a:pPr>
            <a:r>
              <a:rPr lang="en-US" sz="2400" b="1" dirty="0" smtClean="0">
                <a:solidFill>
                  <a:schemeClr val="accent5"/>
                </a:solidFill>
              </a:rPr>
              <a:t>Community College lines increased $16M, about 4%</a:t>
            </a:r>
          </a:p>
          <a:p>
            <a:pPr lvl="0">
              <a:lnSpc>
                <a:spcPct val="100000"/>
              </a:lnSpc>
              <a:spcBef>
                <a:spcPts val="600"/>
              </a:spcBef>
              <a:spcAft>
                <a:spcPts val="600"/>
              </a:spcAft>
            </a:pPr>
            <a:r>
              <a:rPr lang="en-US" sz="2400" b="1" dirty="0" smtClean="0">
                <a:solidFill>
                  <a:schemeClr val="accent5"/>
                </a:solidFill>
              </a:rPr>
              <a:t>Universities increased $39M, about 3.7%</a:t>
            </a:r>
          </a:p>
          <a:p>
            <a:pPr lvl="0">
              <a:lnSpc>
                <a:spcPct val="100000"/>
              </a:lnSpc>
              <a:spcBef>
                <a:spcPts val="600"/>
              </a:spcBef>
              <a:spcAft>
                <a:spcPts val="600"/>
              </a:spcAft>
            </a:pPr>
            <a:r>
              <a:rPr lang="en-US" sz="2400" b="1" dirty="0" smtClean="0">
                <a:solidFill>
                  <a:schemeClr val="accent5"/>
                </a:solidFill>
              </a:rPr>
              <a:t>Alabama Student Assistance Program received $4,397,551 (51% increase)</a:t>
            </a:r>
          </a:p>
          <a:p>
            <a:pPr lvl="0">
              <a:lnSpc>
                <a:spcPct val="100000"/>
              </a:lnSpc>
              <a:spcBef>
                <a:spcPts val="600"/>
              </a:spcBef>
              <a:spcAft>
                <a:spcPts val="600"/>
              </a:spcAft>
            </a:pPr>
            <a:r>
              <a:rPr lang="en-US" sz="2400" b="1" dirty="0" smtClean="0">
                <a:solidFill>
                  <a:schemeClr val="accent5"/>
                </a:solidFill>
              </a:rPr>
              <a:t>Alabama Student Grant Program received $5,220,970 (17%  increase)</a:t>
            </a:r>
          </a:p>
          <a:p>
            <a:pPr>
              <a:lnSpc>
                <a:spcPct val="100000"/>
              </a:lnSpc>
              <a:spcBef>
                <a:spcPts val="600"/>
              </a:spcBef>
              <a:spcAft>
                <a:spcPts val="600"/>
              </a:spcAft>
            </a:pPr>
            <a:r>
              <a:rPr lang="en-US" sz="2400" b="1" dirty="0" smtClean="0">
                <a:solidFill>
                  <a:schemeClr val="accent5"/>
                </a:solidFill>
              </a:rPr>
              <a:t>Math and Science Teachers Scholarship received  $725,000 (123% </a:t>
            </a:r>
            <a:r>
              <a:rPr lang="en-US" sz="2400" b="1" dirty="0">
                <a:solidFill>
                  <a:schemeClr val="accent5"/>
                </a:solidFill>
              </a:rPr>
              <a:t>increase</a:t>
            </a:r>
            <a:r>
              <a:rPr lang="en-US" sz="2400" b="1" dirty="0" smtClean="0">
                <a:solidFill>
                  <a:schemeClr val="accent5"/>
                </a:solidFill>
              </a:rPr>
              <a:t>)</a:t>
            </a:r>
          </a:p>
          <a:p>
            <a:pPr marL="0" lvl="0" indent="0">
              <a:lnSpc>
                <a:spcPct val="100000"/>
              </a:lnSpc>
              <a:spcBef>
                <a:spcPts val="600"/>
              </a:spcBef>
              <a:spcAft>
                <a:spcPts val="600"/>
              </a:spcAft>
              <a:buNone/>
            </a:pPr>
            <a:endParaRPr lang="en-US" sz="2400" b="1" dirty="0" smtClean="0">
              <a:solidFill>
                <a:schemeClr val="accent6">
                  <a:lumMod val="50000"/>
                </a:schemeClr>
              </a:solidFill>
            </a:endParaRPr>
          </a:p>
          <a:p>
            <a:pPr marL="0" lvl="0" indent="0">
              <a:lnSpc>
                <a:spcPct val="100000"/>
              </a:lnSpc>
              <a:spcBef>
                <a:spcPts val="600"/>
              </a:spcBef>
              <a:spcAft>
                <a:spcPts val="600"/>
              </a:spcAft>
              <a:buNone/>
            </a:pPr>
            <a:endParaRPr lang="en-US" sz="2400" b="1" dirty="0" smtClean="0">
              <a:solidFill>
                <a:schemeClr val="accent6">
                  <a:lumMod val="50000"/>
                </a:schemeClr>
              </a:solidFill>
            </a:endParaRPr>
          </a:p>
          <a:p>
            <a:pPr lvl="0">
              <a:lnSpc>
                <a:spcPct val="100000"/>
              </a:lnSpc>
              <a:spcBef>
                <a:spcPts val="600"/>
              </a:spcBef>
              <a:spcAft>
                <a:spcPts val="600"/>
              </a:spcAft>
            </a:pPr>
            <a:endParaRPr lang="en-US" sz="2400" b="1" dirty="0" smtClean="0">
              <a:solidFill>
                <a:schemeClr val="accent6">
                  <a:lumMod val="50000"/>
                </a:schemeClr>
              </a:solidFill>
            </a:endParaRPr>
          </a:p>
          <a:p>
            <a:pPr>
              <a:lnSpc>
                <a:spcPct val="100000"/>
              </a:lnSpc>
              <a:spcBef>
                <a:spcPts val="600"/>
              </a:spcBef>
              <a:spcAft>
                <a:spcPts val="600"/>
              </a:spcAft>
            </a:pPr>
            <a:endParaRPr lang="en-US" sz="2400" b="1" dirty="0"/>
          </a:p>
        </p:txBody>
      </p:sp>
      <p:pic>
        <p:nvPicPr>
          <p:cNvPr id="4" name="Picture 3"/>
          <p:cNvPicPr>
            <a:picLocks noChangeAspect="1"/>
          </p:cNvPicPr>
          <p:nvPr/>
        </p:nvPicPr>
        <p:blipFill>
          <a:blip r:embed="rId2"/>
          <a:stretch>
            <a:fillRect/>
          </a:stretch>
        </p:blipFill>
        <p:spPr>
          <a:xfrm>
            <a:off x="8946472" y="1585917"/>
            <a:ext cx="2825225" cy="2091038"/>
          </a:xfrm>
          <a:prstGeom prst="rect">
            <a:avLst/>
          </a:prstGeom>
        </p:spPr>
      </p:pic>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18</a:t>
            </a:fld>
            <a:endParaRPr lang="en-US">
              <a:solidFill>
                <a:srgbClr val="46464A">
                  <a:lumMod val="60000"/>
                  <a:lumOff val="40000"/>
                </a:srgbClr>
              </a:solidFill>
            </a:endParaRPr>
          </a:p>
        </p:txBody>
      </p:sp>
    </p:spTree>
    <p:extLst>
      <p:ext uri="{BB962C8B-B14F-4D97-AF65-F5344CB8AC3E}">
        <p14:creationId xmlns:p14="http://schemas.microsoft.com/office/powerpoint/2010/main" val="8824477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0020" y="227449"/>
            <a:ext cx="10780295" cy="5827236"/>
          </a:xfrm>
          <a:prstGeom prst="rect">
            <a:avLst/>
          </a:prstGeom>
        </p:spPr>
        <p:txBody>
          <a:bodyPr wrap="square">
            <a:spAutoFit/>
          </a:bodyPr>
          <a:lstStyle/>
          <a:p>
            <a:pPr algn="ctr">
              <a:spcAft>
                <a:spcPts val="1600"/>
              </a:spcAft>
            </a:pPr>
            <a:r>
              <a:rPr lang="en-US" sz="3600" b="1" dirty="0" smtClean="0">
                <a:solidFill>
                  <a:schemeClr val="accent5"/>
                </a:solidFill>
              </a:rPr>
              <a:t>Alabama Math and Science Teacher Education  Program</a:t>
            </a:r>
          </a:p>
          <a:p>
            <a:pPr algn="ctr">
              <a:spcAft>
                <a:spcPts val="1600"/>
              </a:spcAft>
            </a:pPr>
            <a:r>
              <a:rPr lang="en-US" sz="3600" b="1" dirty="0" smtClean="0">
                <a:solidFill>
                  <a:srgbClr val="FF0000"/>
                </a:solidFill>
              </a:rPr>
              <a:t>House Passed</a:t>
            </a:r>
          </a:p>
          <a:p>
            <a:pPr marL="457200" indent="-457200">
              <a:spcAft>
                <a:spcPts val="1200"/>
              </a:spcAft>
              <a:buFont typeface="Arial" panose="020B0604020202020204" pitchFamily="34" charset="0"/>
              <a:buChar char="•"/>
            </a:pPr>
            <a:r>
              <a:rPr lang="en-US" sz="2800" dirty="0" smtClean="0">
                <a:solidFill>
                  <a:srgbClr val="002060"/>
                </a:solidFill>
              </a:rPr>
              <a:t>Secondary math and science teachers</a:t>
            </a:r>
          </a:p>
          <a:p>
            <a:pPr marL="914400" lvl="1" indent="-457200">
              <a:spcAft>
                <a:spcPts val="1200"/>
              </a:spcAft>
              <a:buFont typeface="Courier New" panose="02070309020205020404" pitchFamily="49" charset="0"/>
              <a:buChar char="o"/>
              <a:tabLst>
                <a:tab pos="1260475" algn="l"/>
              </a:tabLst>
            </a:pPr>
            <a:r>
              <a:rPr lang="en-US" sz="2800" dirty="0">
                <a:solidFill>
                  <a:srgbClr val="002060"/>
                </a:solidFill>
              </a:rPr>
              <a:t>	</a:t>
            </a:r>
            <a:r>
              <a:rPr lang="en-US" sz="2800" dirty="0" smtClean="0">
                <a:solidFill>
                  <a:srgbClr val="002060"/>
                </a:solidFill>
              </a:rPr>
              <a:t>Acute qualified teacher shortages in </a:t>
            </a:r>
            <a:br>
              <a:rPr lang="en-US" sz="2800" dirty="0" smtClean="0">
                <a:solidFill>
                  <a:srgbClr val="002060"/>
                </a:solidFill>
              </a:rPr>
            </a:br>
            <a:r>
              <a:rPr lang="en-US" sz="2800" dirty="0" smtClean="0">
                <a:solidFill>
                  <a:srgbClr val="002060"/>
                </a:solidFill>
              </a:rPr>
              <a:t>	underserved public school systems</a:t>
            </a:r>
          </a:p>
          <a:p>
            <a:pPr marL="914400" lvl="1" indent="-457200">
              <a:spcAft>
                <a:spcPts val="1200"/>
              </a:spcAft>
              <a:buFont typeface="Courier New" panose="02070309020205020404" pitchFamily="49" charset="0"/>
              <a:buChar char="o"/>
              <a:tabLst>
                <a:tab pos="1260475" algn="l"/>
              </a:tabLst>
            </a:pPr>
            <a:r>
              <a:rPr lang="en-US" sz="2800" dirty="0" smtClean="0">
                <a:solidFill>
                  <a:srgbClr val="002060"/>
                </a:solidFill>
              </a:rPr>
              <a:t>	Loan repayment awards:</a:t>
            </a:r>
          </a:p>
          <a:p>
            <a:pPr marL="1712913" lvl="3" indent="-457200">
              <a:buFont typeface="Courier New" panose="02070309020205020404" pitchFamily="49" charset="0"/>
              <a:buChar char="o"/>
            </a:pPr>
            <a:r>
              <a:rPr lang="en-US" sz="2800" dirty="0" smtClean="0">
                <a:solidFill>
                  <a:srgbClr val="002060"/>
                </a:solidFill>
              </a:rPr>
              <a:t>$7,500 per year (</a:t>
            </a:r>
            <a:r>
              <a:rPr lang="en-US" sz="2800" dirty="0">
                <a:solidFill>
                  <a:srgbClr val="002060"/>
                </a:solidFill>
              </a:rPr>
              <a:t>m</a:t>
            </a:r>
            <a:r>
              <a:rPr lang="en-US" sz="2800" dirty="0" smtClean="0">
                <a:solidFill>
                  <a:srgbClr val="002060"/>
                </a:solidFill>
              </a:rPr>
              <a:t>aximum award)</a:t>
            </a:r>
          </a:p>
          <a:p>
            <a:pPr marL="1712913" lvl="3" indent="-457200">
              <a:spcAft>
                <a:spcPts val="1200"/>
              </a:spcAft>
              <a:buFont typeface="Courier New" panose="02070309020205020404" pitchFamily="49" charset="0"/>
              <a:buChar char="o"/>
            </a:pPr>
            <a:r>
              <a:rPr lang="en-US" sz="2800" dirty="0" smtClean="0">
                <a:solidFill>
                  <a:srgbClr val="002060"/>
                </a:solidFill>
              </a:rPr>
              <a:t>$3,750 per semester worked</a:t>
            </a:r>
          </a:p>
          <a:p>
            <a:pPr marL="1712913" lvl="3" indent="-457200">
              <a:spcAft>
                <a:spcPts val="1200"/>
              </a:spcAft>
              <a:buFont typeface="Courier New" panose="02070309020205020404" pitchFamily="49" charset="0"/>
              <a:buChar char="o"/>
            </a:pPr>
            <a:r>
              <a:rPr lang="en-US" sz="2800" dirty="0" smtClean="0">
                <a:solidFill>
                  <a:srgbClr val="002060"/>
                </a:solidFill>
              </a:rPr>
              <a:t>Can receive award up to four years </a:t>
            </a:r>
            <a:endParaRPr lang="en-US" sz="2800" dirty="0" smtClean="0">
              <a:solidFill>
                <a:srgbClr val="FF0000"/>
              </a:solidFill>
            </a:endParaRPr>
          </a:p>
          <a:p>
            <a:pPr marL="1712913" lvl="3" indent="-457200">
              <a:spcAft>
                <a:spcPts val="1200"/>
              </a:spcAft>
              <a:buFont typeface="Courier New" panose="02070309020205020404" pitchFamily="49" charset="0"/>
              <a:buChar char="o"/>
            </a:pPr>
            <a:r>
              <a:rPr lang="en-US" sz="2800" b="1" dirty="0" smtClean="0">
                <a:solidFill>
                  <a:srgbClr val="FF0000"/>
                </a:solidFill>
              </a:rPr>
              <a:t>Bill has been referred to Senate F&amp;T Ed. Committee </a:t>
            </a:r>
            <a:endParaRPr lang="en-US" sz="2800" b="1" dirty="0">
              <a:solidFill>
                <a:srgbClr val="FF0000"/>
              </a:solidFill>
            </a:endParaRPr>
          </a:p>
        </p:txBody>
      </p:sp>
      <p:pic>
        <p:nvPicPr>
          <p:cNvPr id="3" name="Picture 2"/>
          <p:cNvPicPr>
            <a:picLocks noChangeAspect="1"/>
          </p:cNvPicPr>
          <p:nvPr/>
        </p:nvPicPr>
        <p:blipFill>
          <a:blip r:embed="rId2"/>
          <a:stretch>
            <a:fillRect/>
          </a:stretch>
        </p:blipFill>
        <p:spPr>
          <a:xfrm>
            <a:off x="8766806" y="1251860"/>
            <a:ext cx="2575986" cy="2251736"/>
          </a:xfrm>
          <a:prstGeom prst="rect">
            <a:avLst/>
          </a:prstGeom>
        </p:spPr>
      </p:pic>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19</a:t>
            </a:fld>
            <a:endParaRPr lang="en-US">
              <a:solidFill>
                <a:srgbClr val="46464A">
                  <a:lumMod val="60000"/>
                  <a:lumOff val="40000"/>
                </a:srgbClr>
              </a:solidFill>
            </a:endParaRPr>
          </a:p>
        </p:txBody>
      </p:sp>
    </p:spTree>
    <p:extLst>
      <p:ext uri="{BB962C8B-B14F-4D97-AF65-F5344CB8AC3E}">
        <p14:creationId xmlns:p14="http://schemas.microsoft.com/office/powerpoint/2010/main" val="2928224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dirty="0"/>
          </a:p>
        </p:txBody>
      </p:sp>
      <p:sp>
        <p:nvSpPr>
          <p:cNvPr id="4" name="Title 1"/>
          <p:cNvSpPr txBox="1">
            <a:spLocks/>
          </p:cNvSpPr>
          <p:nvPr/>
        </p:nvSpPr>
        <p:spPr>
          <a:xfrm>
            <a:off x="1409252" y="3969572"/>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solidFill>
                  <a:srgbClr val="002060"/>
                </a:solidFill>
                <a:latin typeface="+mn-lt"/>
              </a:rPr>
              <a:t>CALL TO </a:t>
            </a:r>
            <a:r>
              <a:rPr lang="en-US" b="1" dirty="0" smtClean="0">
                <a:solidFill>
                  <a:srgbClr val="002060"/>
                </a:solidFill>
                <a:latin typeface="+mn-lt"/>
              </a:rPr>
              <a:t>ORDER and PLEDGE OF ALLEGIANCE</a:t>
            </a:r>
            <a:endParaRPr lang="en-US" b="1" dirty="0">
              <a:solidFill>
                <a:srgbClr val="002060"/>
              </a:solidFill>
              <a:latin typeface="+mn-lt"/>
            </a:endParaRPr>
          </a:p>
          <a:p>
            <a:pPr>
              <a:tabLst>
                <a:tab pos="688975" algn="l"/>
              </a:tabLst>
            </a:pPr>
            <a:endParaRPr lang="en-US" b="1"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4763446" y="920277"/>
            <a:ext cx="2701925" cy="2082800"/>
          </a:xfrm>
          <a:prstGeom prst="rect">
            <a:avLst/>
          </a:prstGeom>
        </p:spPr>
      </p:pic>
    </p:spTree>
    <p:extLst>
      <p:ext uri="{BB962C8B-B14F-4D97-AF65-F5344CB8AC3E}">
        <p14:creationId xmlns:p14="http://schemas.microsoft.com/office/powerpoint/2010/main" val="689146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3214" y="1205147"/>
            <a:ext cx="4985709" cy="1266034"/>
          </a:xfrm>
          <a:prstGeom prst="rect">
            <a:avLst/>
          </a:prstGeom>
        </p:spPr>
      </p:pic>
      <p:sp>
        <p:nvSpPr>
          <p:cNvPr id="5" name="Rectangle 4"/>
          <p:cNvSpPr/>
          <p:nvPr/>
        </p:nvSpPr>
        <p:spPr>
          <a:xfrm>
            <a:off x="850625" y="5737058"/>
            <a:ext cx="10744916" cy="954107"/>
          </a:xfrm>
          <a:prstGeom prst="rect">
            <a:avLst/>
          </a:prstGeom>
        </p:spPr>
        <p:txBody>
          <a:bodyPr wrap="square">
            <a:spAutoFit/>
          </a:bodyPr>
          <a:lstStyle/>
          <a:p>
            <a:r>
              <a:rPr lang="en-US" sz="2800" dirty="0">
                <a:solidFill>
                  <a:srgbClr val="1F497D"/>
                </a:solidFill>
                <a:latin typeface="Calibri" panose="020F0502020204030204" pitchFamily="34" charset="0"/>
                <a:ea typeface="Calibri" panose="020F0502020204030204" pitchFamily="34" charset="0"/>
              </a:rPr>
              <a:t>119 </a:t>
            </a:r>
            <a:r>
              <a:rPr lang="en-US" sz="2800" dirty="0" smtClean="0">
                <a:solidFill>
                  <a:srgbClr val="1F497D"/>
                </a:solidFill>
                <a:latin typeface="Calibri" panose="020F0502020204030204" pitchFamily="34" charset="0"/>
                <a:ea typeface="Calibri" panose="020F0502020204030204" pitchFamily="34" charset="0"/>
              </a:rPr>
              <a:t>participants</a:t>
            </a:r>
          </a:p>
          <a:p>
            <a:r>
              <a:rPr lang="en-US" sz="2800" dirty="0" smtClean="0">
                <a:solidFill>
                  <a:srgbClr val="1F497D"/>
                </a:solidFill>
                <a:latin typeface="Calibri" panose="020F0502020204030204" pitchFamily="34" charset="0"/>
              </a:rPr>
              <a:t>Speakers from University System of Georgia, LSU, UNC Chapel Hill</a:t>
            </a:r>
            <a:endParaRPr lang="en-US" sz="2800" dirty="0"/>
          </a:p>
        </p:txBody>
      </p:sp>
      <p:pic>
        <p:nvPicPr>
          <p:cNvPr id="6" name="Picture 2" descr="Image result for athens state university"/>
          <p:cNvPicPr>
            <a:picLocks noChangeAspect="1" noChangeArrowheads="1"/>
          </p:cNvPicPr>
          <p:nvPr/>
        </p:nvPicPr>
        <p:blipFill rotWithShape="1">
          <a:blip r:embed="rId3">
            <a:extLst>
              <a:ext uri="{28A0092B-C50C-407E-A947-70E740481C1C}">
                <a14:useLocalDpi xmlns:a14="http://schemas.microsoft.com/office/drawing/2010/main" val="0"/>
              </a:ext>
            </a:extLst>
          </a:blip>
          <a:srcRect b="20430"/>
          <a:stretch/>
        </p:blipFill>
        <p:spPr bwMode="auto">
          <a:xfrm>
            <a:off x="5297294" y="1178180"/>
            <a:ext cx="2214684" cy="13199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319462" y="2471181"/>
            <a:ext cx="9629843" cy="3265877"/>
          </a:xfrm>
          <a:prstGeom prst="rect">
            <a:avLst/>
          </a:prstGeom>
        </p:spPr>
      </p:pic>
      <p:sp>
        <p:nvSpPr>
          <p:cNvPr id="2" name="TextBox 1"/>
          <p:cNvSpPr txBox="1"/>
          <p:nvPr/>
        </p:nvSpPr>
        <p:spPr>
          <a:xfrm>
            <a:off x="10231654" y="2623020"/>
            <a:ext cx="1087655" cy="646331"/>
          </a:xfrm>
          <a:prstGeom prst="rect">
            <a:avLst/>
          </a:prstGeom>
          <a:noFill/>
          <a:ln w="57150">
            <a:solidFill>
              <a:schemeClr val="accent1"/>
            </a:solidFill>
          </a:ln>
        </p:spPr>
        <p:txBody>
          <a:bodyPr wrap="square" rtlCol="0">
            <a:spAutoFit/>
          </a:bodyPr>
          <a:lstStyle/>
          <a:p>
            <a:r>
              <a:rPr lang="en-US" dirty="0" smtClean="0"/>
              <a:t>President Glenn</a:t>
            </a:r>
            <a:endParaRPr lang="en-US" dirty="0"/>
          </a:p>
        </p:txBody>
      </p:sp>
      <p:sp>
        <p:nvSpPr>
          <p:cNvPr id="8" name="TextBox 7"/>
          <p:cNvSpPr txBox="1"/>
          <p:nvPr/>
        </p:nvSpPr>
        <p:spPr>
          <a:xfrm>
            <a:off x="9491552" y="1907059"/>
            <a:ext cx="2521818" cy="369332"/>
          </a:xfrm>
          <a:prstGeom prst="rect">
            <a:avLst/>
          </a:prstGeom>
          <a:noFill/>
          <a:ln w="57150">
            <a:solidFill>
              <a:schemeClr val="accent1"/>
            </a:solidFill>
          </a:ln>
        </p:spPr>
        <p:txBody>
          <a:bodyPr wrap="square" rtlCol="0">
            <a:spAutoFit/>
          </a:bodyPr>
          <a:lstStyle/>
          <a:p>
            <a:r>
              <a:rPr lang="en-US" dirty="0" smtClean="0"/>
              <a:t>Representative Collins</a:t>
            </a:r>
            <a:endParaRPr lang="en-US" dirty="0"/>
          </a:p>
        </p:txBody>
      </p:sp>
      <p:cxnSp>
        <p:nvCxnSpPr>
          <p:cNvPr id="11" name="Straight Connector 10"/>
          <p:cNvCxnSpPr/>
          <p:nvPr/>
        </p:nvCxnSpPr>
        <p:spPr>
          <a:xfrm flipH="1">
            <a:off x="8066762" y="2233869"/>
            <a:ext cx="1327759" cy="105782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9275545" y="3041295"/>
            <a:ext cx="940067" cy="50080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68149" y="99952"/>
            <a:ext cx="9451160" cy="769441"/>
          </a:xfrm>
          <a:prstGeom prst="rect">
            <a:avLst/>
          </a:prstGeom>
          <a:noFill/>
        </p:spPr>
        <p:txBody>
          <a:bodyPr wrap="square" rtlCol="0">
            <a:spAutoFit/>
          </a:bodyPr>
          <a:lstStyle/>
          <a:p>
            <a:r>
              <a:rPr lang="en-US" sz="4400" b="1" dirty="0" smtClean="0">
                <a:solidFill>
                  <a:schemeClr val="accent5"/>
                </a:solidFill>
              </a:rPr>
              <a:t>Open Education Resources Workshops </a:t>
            </a:r>
            <a:endParaRPr lang="en-US" sz="4400" b="1" dirty="0">
              <a:solidFill>
                <a:schemeClr val="accent5"/>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20</a:t>
            </a:fld>
            <a:endParaRPr lang="en-US">
              <a:solidFill>
                <a:srgbClr val="46464A">
                  <a:lumMod val="60000"/>
                  <a:lumOff val="40000"/>
                </a:srgbClr>
              </a:solidFill>
            </a:endParaRPr>
          </a:p>
        </p:txBody>
      </p:sp>
    </p:spTree>
    <p:extLst>
      <p:ext uri="{BB962C8B-B14F-4D97-AF65-F5344CB8AC3E}">
        <p14:creationId xmlns:p14="http://schemas.microsoft.com/office/powerpoint/2010/main" val="552905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0500" y="968868"/>
            <a:ext cx="6324600" cy="1771650"/>
          </a:xfrm>
          <a:prstGeom prst="rect">
            <a:avLst/>
          </a:prstGeom>
        </p:spPr>
      </p:pic>
      <p:sp>
        <p:nvSpPr>
          <p:cNvPr id="4" name="Rectangle 3"/>
          <p:cNvSpPr/>
          <p:nvPr/>
        </p:nvSpPr>
        <p:spPr>
          <a:xfrm>
            <a:off x="497046" y="5537354"/>
            <a:ext cx="10431571" cy="1077218"/>
          </a:xfrm>
          <a:prstGeom prst="rect">
            <a:avLst/>
          </a:prstGeom>
        </p:spPr>
        <p:txBody>
          <a:bodyPr wrap="square">
            <a:spAutoFit/>
          </a:bodyPr>
          <a:lstStyle/>
          <a:p>
            <a:r>
              <a:rPr lang="en-US" sz="3200" dirty="0" smtClean="0">
                <a:solidFill>
                  <a:srgbClr val="1F497D"/>
                </a:solidFill>
                <a:latin typeface="Calibri" panose="020F0502020204030204" pitchFamily="34" charset="0"/>
                <a:ea typeface="Calibri" panose="020F0502020204030204" pitchFamily="34" charset="0"/>
              </a:rPr>
              <a:t>69 </a:t>
            </a:r>
            <a:r>
              <a:rPr lang="en-US" sz="3200" dirty="0">
                <a:solidFill>
                  <a:srgbClr val="1F497D"/>
                </a:solidFill>
                <a:latin typeface="Calibri" panose="020F0502020204030204" pitchFamily="34" charset="0"/>
                <a:ea typeface="Calibri" panose="020F0502020204030204" pitchFamily="34" charset="0"/>
              </a:rPr>
              <a:t>participants</a:t>
            </a:r>
          </a:p>
          <a:p>
            <a:r>
              <a:rPr lang="en-US" sz="3200" dirty="0">
                <a:solidFill>
                  <a:srgbClr val="1F497D"/>
                </a:solidFill>
                <a:latin typeface="Calibri" panose="020F0502020204030204" pitchFamily="34" charset="0"/>
              </a:rPr>
              <a:t>Speakers from </a:t>
            </a:r>
            <a:r>
              <a:rPr lang="en-US" sz="3200" dirty="0" smtClean="0">
                <a:solidFill>
                  <a:srgbClr val="1F497D"/>
                </a:solidFill>
                <a:latin typeface="Calibri" panose="020F0502020204030204" pitchFamily="34" charset="0"/>
              </a:rPr>
              <a:t>LOUIS (LA), LSU, UNC </a:t>
            </a:r>
            <a:r>
              <a:rPr lang="en-US" sz="3200" dirty="0">
                <a:solidFill>
                  <a:srgbClr val="1F497D"/>
                </a:solidFill>
                <a:latin typeface="Calibri" panose="020F0502020204030204" pitchFamily="34" charset="0"/>
              </a:rPr>
              <a:t>Chapel Hill</a:t>
            </a:r>
            <a:r>
              <a:rPr lang="en-US" sz="3200" dirty="0" smtClean="0">
                <a:solidFill>
                  <a:srgbClr val="1F497D"/>
                </a:solidFill>
                <a:latin typeface="Calibri" panose="020F0502020204030204" pitchFamily="34" charset="0"/>
              </a:rPr>
              <a:t>, and EBSCO    </a:t>
            </a:r>
            <a:endParaRPr lang="en-US" sz="3200" dirty="0"/>
          </a:p>
        </p:txBody>
      </p:sp>
      <p:pic>
        <p:nvPicPr>
          <p:cNvPr id="5" name="Picture 4"/>
          <p:cNvPicPr>
            <a:picLocks noChangeAspect="1"/>
          </p:cNvPicPr>
          <p:nvPr/>
        </p:nvPicPr>
        <p:blipFill rotWithShape="1">
          <a:blip r:embed="rId3"/>
          <a:srcRect b="6935"/>
          <a:stretch/>
        </p:blipFill>
        <p:spPr>
          <a:xfrm>
            <a:off x="6515100" y="1001445"/>
            <a:ext cx="2303320" cy="175987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 y="3236051"/>
            <a:ext cx="1594981" cy="1993726"/>
          </a:xfrm>
          <a:prstGeom prst="rect">
            <a:avLst/>
          </a:prstGeom>
        </p:spPr>
      </p:pic>
      <p:sp>
        <p:nvSpPr>
          <p:cNvPr id="6" name="TextBox 5"/>
          <p:cNvSpPr txBox="1"/>
          <p:nvPr/>
        </p:nvSpPr>
        <p:spPr>
          <a:xfrm>
            <a:off x="2185199" y="2763915"/>
            <a:ext cx="2693096" cy="461665"/>
          </a:xfrm>
          <a:prstGeom prst="rect">
            <a:avLst/>
          </a:prstGeom>
          <a:noFill/>
          <a:ln w="57150">
            <a:solidFill>
              <a:schemeClr val="accent1"/>
            </a:solidFill>
          </a:ln>
        </p:spPr>
        <p:txBody>
          <a:bodyPr wrap="square" rtlCol="0">
            <a:spAutoFit/>
          </a:bodyPr>
          <a:lstStyle/>
          <a:p>
            <a:r>
              <a:rPr lang="en-US" sz="2400" dirty="0" smtClean="0"/>
              <a:t>President Waldrop</a:t>
            </a:r>
            <a:endParaRPr lang="en-US" sz="2400" dirty="0"/>
          </a:p>
        </p:txBody>
      </p:sp>
      <p:cxnSp>
        <p:nvCxnSpPr>
          <p:cNvPr id="7" name="Straight Connector 6"/>
          <p:cNvCxnSpPr>
            <a:stCxn id="6" idx="1"/>
          </p:cNvCxnSpPr>
          <p:nvPr/>
        </p:nvCxnSpPr>
        <p:spPr>
          <a:xfrm flipH="1">
            <a:off x="1654458" y="2994748"/>
            <a:ext cx="530741" cy="162799"/>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4017" y="3288836"/>
            <a:ext cx="3173076" cy="237980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6135" y="2907065"/>
            <a:ext cx="4002588" cy="3001940"/>
          </a:xfrm>
          <a:prstGeom prst="rect">
            <a:avLst/>
          </a:prstGeom>
        </p:spPr>
      </p:pic>
      <p:sp>
        <p:nvSpPr>
          <p:cNvPr id="12" name="TextBox 11"/>
          <p:cNvSpPr txBox="1"/>
          <p:nvPr/>
        </p:nvSpPr>
        <p:spPr>
          <a:xfrm>
            <a:off x="2185199" y="210563"/>
            <a:ext cx="9451160" cy="769441"/>
          </a:xfrm>
          <a:prstGeom prst="rect">
            <a:avLst/>
          </a:prstGeom>
          <a:noFill/>
        </p:spPr>
        <p:txBody>
          <a:bodyPr wrap="square" rtlCol="0">
            <a:spAutoFit/>
          </a:bodyPr>
          <a:lstStyle/>
          <a:p>
            <a:r>
              <a:rPr lang="en-US" sz="4400" b="1" dirty="0" smtClean="0">
                <a:solidFill>
                  <a:schemeClr val="accent5"/>
                </a:solidFill>
              </a:rPr>
              <a:t>Open Education Resources Workshops </a:t>
            </a:r>
            <a:endParaRPr lang="en-US" sz="4400" b="1" dirty="0">
              <a:solidFill>
                <a:schemeClr val="accent5"/>
              </a:solidFill>
            </a:endParaRPr>
          </a:p>
        </p:txBody>
      </p:sp>
      <p:sp>
        <p:nvSpPr>
          <p:cNvPr id="8" name="Slide Number Placeholder 7"/>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21</a:t>
            </a:fld>
            <a:endParaRPr lang="en-US">
              <a:solidFill>
                <a:srgbClr val="46464A">
                  <a:lumMod val="60000"/>
                  <a:lumOff val="40000"/>
                </a:srgbClr>
              </a:solidFill>
            </a:endParaRPr>
          </a:p>
        </p:txBody>
      </p:sp>
    </p:spTree>
    <p:extLst>
      <p:ext uri="{BB962C8B-B14F-4D97-AF65-F5344CB8AC3E}">
        <p14:creationId xmlns:p14="http://schemas.microsoft.com/office/powerpoint/2010/main" val="13410440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980" y="324152"/>
            <a:ext cx="5553075" cy="2095500"/>
          </a:xfrm>
          <a:prstGeom prst="rect">
            <a:avLst/>
          </a:prstGeom>
        </p:spPr>
      </p:pic>
      <p:pic>
        <p:nvPicPr>
          <p:cNvPr id="3076" name="Picture 4" descr="Image result for Auburn montgom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203" y="924779"/>
            <a:ext cx="1857151" cy="18571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7147" y="5580737"/>
            <a:ext cx="11531218" cy="1384995"/>
          </a:xfrm>
          <a:prstGeom prst="rect">
            <a:avLst/>
          </a:prstGeom>
        </p:spPr>
        <p:txBody>
          <a:bodyPr wrap="square">
            <a:spAutoFit/>
          </a:bodyPr>
          <a:lstStyle/>
          <a:p>
            <a:r>
              <a:rPr lang="en-US" sz="2800" dirty="0" smtClean="0">
                <a:solidFill>
                  <a:srgbClr val="1F497D"/>
                </a:solidFill>
                <a:latin typeface="Calibri" panose="020F0502020204030204" pitchFamily="34" charset="0"/>
                <a:ea typeface="Calibri" panose="020F0502020204030204" pitchFamily="34" charset="0"/>
              </a:rPr>
              <a:t>121 participants</a:t>
            </a:r>
          </a:p>
          <a:p>
            <a:r>
              <a:rPr lang="en-US" sz="2800" dirty="0" smtClean="0">
                <a:solidFill>
                  <a:srgbClr val="1F497D"/>
                </a:solidFill>
                <a:latin typeface="Calibri" panose="020F0502020204030204" pitchFamily="34" charset="0"/>
              </a:rPr>
              <a:t>Speakers from University System of Georgia, LSU, University of Minnesota, and EBSCO   </a:t>
            </a:r>
            <a:endParaRPr lang="en-US" sz="2800" dirty="0"/>
          </a:p>
        </p:txBody>
      </p:sp>
      <p:pic>
        <p:nvPicPr>
          <p:cNvPr id="4" name="Picture 3"/>
          <p:cNvPicPr>
            <a:picLocks noChangeAspect="1"/>
          </p:cNvPicPr>
          <p:nvPr/>
        </p:nvPicPr>
        <p:blipFill rotWithShape="1">
          <a:blip r:embed="rId4"/>
          <a:srcRect t="8743" b="20681"/>
          <a:stretch/>
        </p:blipFill>
        <p:spPr>
          <a:xfrm>
            <a:off x="6214440" y="2862794"/>
            <a:ext cx="3995455" cy="2636352"/>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8289" t="33522" r="12317" b="15342"/>
          <a:stretch/>
        </p:blipFill>
        <p:spPr>
          <a:xfrm>
            <a:off x="327147" y="2812577"/>
            <a:ext cx="5450802" cy="2686569"/>
          </a:xfrm>
          <a:prstGeom prst="rect">
            <a:avLst/>
          </a:prstGeom>
        </p:spPr>
      </p:pic>
      <p:sp>
        <p:nvSpPr>
          <p:cNvPr id="7" name="TextBox 6"/>
          <p:cNvSpPr txBox="1"/>
          <p:nvPr/>
        </p:nvSpPr>
        <p:spPr>
          <a:xfrm>
            <a:off x="3158591" y="2431448"/>
            <a:ext cx="2338939" cy="369332"/>
          </a:xfrm>
          <a:prstGeom prst="rect">
            <a:avLst/>
          </a:prstGeom>
          <a:noFill/>
          <a:ln w="57150">
            <a:solidFill>
              <a:schemeClr val="accent1"/>
            </a:solidFill>
          </a:ln>
        </p:spPr>
        <p:txBody>
          <a:bodyPr wrap="square" rtlCol="0">
            <a:spAutoFit/>
          </a:bodyPr>
          <a:lstStyle/>
          <a:p>
            <a:r>
              <a:rPr lang="en-US" dirty="0" smtClean="0"/>
              <a:t>Chancellor Stockton</a:t>
            </a:r>
            <a:endParaRPr lang="en-US" dirty="0"/>
          </a:p>
        </p:txBody>
      </p:sp>
      <p:cxnSp>
        <p:nvCxnSpPr>
          <p:cNvPr id="8" name="Straight Connector 7"/>
          <p:cNvCxnSpPr/>
          <p:nvPr/>
        </p:nvCxnSpPr>
        <p:spPr>
          <a:xfrm flipH="1">
            <a:off x="2795764" y="2781930"/>
            <a:ext cx="513568" cy="46271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55310" y="151538"/>
            <a:ext cx="9451160" cy="769441"/>
          </a:xfrm>
          <a:prstGeom prst="rect">
            <a:avLst/>
          </a:prstGeom>
          <a:noFill/>
        </p:spPr>
        <p:txBody>
          <a:bodyPr wrap="square" rtlCol="0">
            <a:spAutoFit/>
          </a:bodyPr>
          <a:lstStyle/>
          <a:p>
            <a:r>
              <a:rPr lang="en-US" sz="4400" b="1" dirty="0" smtClean="0">
                <a:solidFill>
                  <a:schemeClr val="accent5"/>
                </a:solidFill>
              </a:rPr>
              <a:t>Open Education Resources Workshops </a:t>
            </a:r>
            <a:endParaRPr lang="en-US" sz="4400" b="1" dirty="0">
              <a:solidFill>
                <a:schemeClr val="accent5"/>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22</a:t>
            </a:fld>
            <a:endParaRPr lang="en-US">
              <a:solidFill>
                <a:srgbClr val="46464A">
                  <a:lumMod val="60000"/>
                  <a:lumOff val="40000"/>
                </a:srgbClr>
              </a:solidFill>
            </a:endParaRPr>
          </a:p>
        </p:txBody>
      </p:sp>
    </p:spTree>
    <p:extLst>
      <p:ext uri="{BB962C8B-B14F-4D97-AF65-F5344CB8AC3E}">
        <p14:creationId xmlns:p14="http://schemas.microsoft.com/office/powerpoint/2010/main" val="31700565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Image result for jeff state community colle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623" y="1046322"/>
            <a:ext cx="4661752" cy="15382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23434" y="2723511"/>
            <a:ext cx="4865831" cy="1386569"/>
          </a:xfrm>
          <a:prstGeom prst="rect">
            <a:avLst/>
          </a:prstGeom>
        </p:spPr>
      </p:pic>
      <p:pic>
        <p:nvPicPr>
          <p:cNvPr id="5124" name="Picture 4" descr="Image result for troy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336" y="4349495"/>
            <a:ext cx="2800350" cy="16287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74266" y="-84618"/>
            <a:ext cx="8841755" cy="1754326"/>
          </a:xfrm>
          <a:prstGeom prst="rect">
            <a:avLst/>
          </a:prstGeom>
          <a:noFill/>
        </p:spPr>
        <p:txBody>
          <a:bodyPr wrap="square" rtlCol="0">
            <a:spAutoFit/>
          </a:bodyPr>
          <a:lstStyle/>
          <a:p>
            <a:r>
              <a:rPr lang="en-US" sz="5400" b="1" dirty="0">
                <a:solidFill>
                  <a:srgbClr val="1F497D"/>
                </a:solidFill>
                <a:latin typeface="Calibri" panose="020F0502020204030204" pitchFamily="34" charset="0"/>
                <a:ea typeface="Calibri" panose="020F0502020204030204" pitchFamily="34" charset="0"/>
              </a:rPr>
              <a:t>OER </a:t>
            </a:r>
            <a:r>
              <a:rPr lang="en-US" sz="5400" b="1" dirty="0" smtClean="0">
                <a:solidFill>
                  <a:srgbClr val="1F497D"/>
                </a:solidFill>
                <a:latin typeface="Calibri" panose="020F0502020204030204" pitchFamily="34" charset="0"/>
                <a:ea typeface="Calibri" panose="020F0502020204030204" pitchFamily="34" charset="0"/>
              </a:rPr>
              <a:t>Rock </a:t>
            </a:r>
            <a:r>
              <a:rPr lang="en-US" sz="5400" b="1" dirty="0">
                <a:solidFill>
                  <a:srgbClr val="1F497D"/>
                </a:solidFill>
                <a:latin typeface="Calibri" panose="020F0502020204030204" pitchFamily="34" charset="0"/>
                <a:ea typeface="Calibri" panose="020F0502020204030204" pitchFamily="34" charset="0"/>
              </a:rPr>
              <a:t>S</a:t>
            </a:r>
            <a:r>
              <a:rPr lang="en-US" sz="5400" b="1" dirty="0" smtClean="0">
                <a:solidFill>
                  <a:srgbClr val="1F497D"/>
                </a:solidFill>
                <a:latin typeface="Calibri" panose="020F0502020204030204" pitchFamily="34" charset="0"/>
                <a:ea typeface="Calibri" panose="020F0502020204030204" pitchFamily="34" charset="0"/>
              </a:rPr>
              <a:t>tars </a:t>
            </a:r>
            <a:r>
              <a:rPr lang="en-US" sz="5400" b="1" dirty="0">
                <a:solidFill>
                  <a:srgbClr val="1F497D"/>
                </a:solidFill>
                <a:latin typeface="Calibri" panose="020F0502020204030204" pitchFamily="34" charset="0"/>
                <a:ea typeface="Calibri" panose="020F0502020204030204" pitchFamily="34" charset="0"/>
              </a:rPr>
              <a:t>in Alabama</a:t>
            </a:r>
          </a:p>
          <a:p>
            <a:pPr marL="685800" indent="-685800">
              <a:buFont typeface="Arial" panose="020B0604020202020204" pitchFamily="34" charset="0"/>
              <a:buChar char="•"/>
            </a:pPr>
            <a:endParaRPr lang="en-US" sz="5400" dirty="0"/>
          </a:p>
        </p:txBody>
      </p:sp>
      <p:sp>
        <p:nvSpPr>
          <p:cNvPr id="6" name="Rectangle 5"/>
          <p:cNvSpPr/>
          <p:nvPr/>
        </p:nvSpPr>
        <p:spPr>
          <a:xfrm>
            <a:off x="5489265" y="1537136"/>
            <a:ext cx="5921946" cy="830997"/>
          </a:xfrm>
          <a:prstGeom prst="rect">
            <a:avLst/>
          </a:prstGeom>
        </p:spPr>
        <p:txBody>
          <a:bodyPr wrap="square">
            <a:spAutoFit/>
          </a:bodyPr>
          <a:lstStyle/>
          <a:p>
            <a:pPr marL="342900" indent="-342900">
              <a:buFont typeface="Arial" panose="020B0604020202020204" pitchFamily="34" charset="0"/>
              <a:buChar char="•"/>
            </a:pPr>
            <a:r>
              <a:rPr lang="en-US" sz="2400" b="1" dirty="0" smtClean="0">
                <a:latin typeface="Calibri" panose="020F0502020204030204" pitchFamily="34" charset="0"/>
                <a:ea typeface="Calibri" panose="020F0502020204030204" pitchFamily="34" charset="0"/>
              </a:rPr>
              <a:t>$ 334K </a:t>
            </a:r>
            <a:r>
              <a:rPr lang="en-US" sz="2400" b="1" dirty="0">
                <a:latin typeface="Calibri" panose="020F0502020204030204" pitchFamily="34" charset="0"/>
                <a:ea typeface="Calibri" panose="020F0502020204030204" pitchFamily="34" charset="0"/>
              </a:rPr>
              <a:t>in cost savings by using </a:t>
            </a:r>
            <a:r>
              <a:rPr lang="en-US" sz="2400" b="1" dirty="0" smtClean="0">
                <a:latin typeface="Calibri" panose="020F0502020204030204" pitchFamily="34" charset="0"/>
                <a:ea typeface="Calibri" panose="020F0502020204030204" pitchFamily="34" charset="0"/>
              </a:rPr>
              <a:t>OER in all Freshman English and Literature classes</a:t>
            </a:r>
            <a:endParaRPr lang="en-US" sz="2400" b="1" dirty="0">
              <a:latin typeface="Calibri" panose="020F0502020204030204" pitchFamily="34" charset="0"/>
              <a:ea typeface="Calibri" panose="020F0502020204030204" pitchFamily="34" charset="0"/>
            </a:endParaRPr>
          </a:p>
        </p:txBody>
      </p:sp>
      <p:sp>
        <p:nvSpPr>
          <p:cNvPr id="7" name="Rectangle 6"/>
          <p:cNvSpPr/>
          <p:nvPr/>
        </p:nvSpPr>
        <p:spPr>
          <a:xfrm>
            <a:off x="5489265" y="3138967"/>
            <a:ext cx="6535721" cy="1446550"/>
          </a:xfrm>
          <a:prstGeom prst="rect">
            <a:avLst/>
          </a:prstGeom>
        </p:spPr>
        <p:txBody>
          <a:bodyPr wrap="square">
            <a:spAutoFit/>
          </a:bodyPr>
          <a:lstStyle/>
          <a:p>
            <a:pPr marL="342900" indent="-342900">
              <a:buFont typeface="Arial" panose="020B0604020202020204" pitchFamily="34" charset="0"/>
              <a:buChar char="•"/>
            </a:pPr>
            <a:r>
              <a:rPr lang="en-US" sz="2400" b="1" dirty="0" smtClean="0">
                <a:latin typeface="Calibri" panose="020F0502020204030204" pitchFamily="34" charset="0"/>
                <a:ea typeface="Calibri" panose="020F0502020204030204" pitchFamily="34" charset="0"/>
              </a:rPr>
              <a:t>$328K in cost savings by using OER in Math, Electronics and Welding courses </a:t>
            </a:r>
          </a:p>
          <a:p>
            <a:r>
              <a:rPr lang="en-US" sz="4000" b="1" dirty="0" smtClean="0">
                <a:latin typeface="Calibri" panose="020F0502020204030204" pitchFamily="34" charset="0"/>
                <a:ea typeface="Calibri" panose="020F0502020204030204" pitchFamily="34" charset="0"/>
              </a:rPr>
              <a:t> </a:t>
            </a:r>
            <a:endParaRPr lang="en-US" sz="4000" dirty="0"/>
          </a:p>
        </p:txBody>
      </p:sp>
      <p:sp>
        <p:nvSpPr>
          <p:cNvPr id="8" name="Rectangle 7"/>
          <p:cNvSpPr/>
          <p:nvPr/>
        </p:nvSpPr>
        <p:spPr>
          <a:xfrm>
            <a:off x="5572430" y="4664016"/>
            <a:ext cx="6197940" cy="830997"/>
          </a:xfrm>
          <a:prstGeom prst="rect">
            <a:avLst/>
          </a:prstGeom>
        </p:spPr>
        <p:txBody>
          <a:bodyPr wrap="square">
            <a:spAutoFit/>
          </a:bodyPr>
          <a:lstStyle/>
          <a:p>
            <a:pPr marL="342900" indent="-342900">
              <a:buFont typeface="Arial" panose="020B0604020202020204" pitchFamily="34" charset="0"/>
              <a:buChar char="•"/>
            </a:pPr>
            <a:r>
              <a:rPr lang="en-US" sz="2400" b="1" dirty="0" smtClean="0">
                <a:latin typeface="Calibri" panose="020F0502020204030204" pitchFamily="34" charset="0"/>
                <a:ea typeface="Calibri" panose="020F0502020204030204" pitchFamily="34" charset="0"/>
              </a:rPr>
              <a:t>$246K in cost savings in a variety of courses </a:t>
            </a:r>
          </a:p>
          <a:p>
            <a:pPr marL="342900" indent="-342900">
              <a:buFont typeface="Arial" panose="020B0604020202020204" pitchFamily="34" charset="0"/>
              <a:buChar char="•"/>
            </a:pPr>
            <a:r>
              <a:rPr lang="en-US" sz="2400" b="1" dirty="0" smtClean="0">
                <a:latin typeface="Calibri" panose="020F0502020204030204" pitchFamily="34" charset="0"/>
                <a:ea typeface="Calibri" panose="020F0502020204030204" pitchFamily="34" charset="0"/>
              </a:rPr>
              <a:t>Developed a repository </a:t>
            </a:r>
            <a:r>
              <a:rPr lang="en-US" sz="2400" b="1" dirty="0">
                <a:latin typeface="Calibri" panose="020F0502020204030204" pitchFamily="34" charset="0"/>
                <a:ea typeface="Calibri" panose="020F0502020204030204" pitchFamily="34" charset="0"/>
              </a:rPr>
              <a:t>of OER resources</a:t>
            </a:r>
            <a:endParaRPr lang="en-US" sz="2400" dirty="0"/>
          </a:p>
        </p:txBody>
      </p:sp>
      <p:sp>
        <p:nvSpPr>
          <p:cNvPr id="2" name="Rectangle 1"/>
          <p:cNvSpPr/>
          <p:nvPr/>
        </p:nvSpPr>
        <p:spPr>
          <a:xfrm>
            <a:off x="4487838" y="5626972"/>
            <a:ext cx="3962400" cy="830997"/>
          </a:xfrm>
          <a:prstGeom prst="rect">
            <a:avLst/>
          </a:prstGeom>
          <a:ln w="57150">
            <a:solidFill>
              <a:srgbClr val="0070C0"/>
            </a:solidFill>
          </a:ln>
        </p:spPr>
        <p:txBody>
          <a:bodyPr wrap="square">
            <a:spAutoFit/>
          </a:bodyPr>
          <a:lstStyle/>
          <a:p>
            <a:r>
              <a:rPr lang="en-US" sz="2400" dirty="0"/>
              <a:t>Ron </a:t>
            </a:r>
            <a:r>
              <a:rPr lang="en-US" sz="2400" dirty="0" smtClean="0"/>
              <a:t>Leonard, ACHE/NAAL</a:t>
            </a:r>
            <a:endParaRPr lang="en-US" sz="2400" dirty="0"/>
          </a:p>
          <a:p>
            <a:r>
              <a:rPr lang="en-US" sz="2400" dirty="0" smtClean="0"/>
              <a:t>Vicki </a:t>
            </a:r>
            <a:r>
              <a:rPr lang="en-US" sz="2400" dirty="0" err="1" smtClean="0"/>
              <a:t>Ohlson</a:t>
            </a:r>
            <a:r>
              <a:rPr lang="en-US" sz="2400" dirty="0" smtClean="0"/>
              <a:t>, ACCS</a:t>
            </a:r>
            <a:endParaRPr lang="en-US" sz="2400" dirty="0"/>
          </a:p>
        </p:txBody>
      </p:sp>
      <p:sp>
        <p:nvSpPr>
          <p:cNvPr id="3" name="TextBox 2"/>
          <p:cNvSpPr txBox="1"/>
          <p:nvPr/>
        </p:nvSpPr>
        <p:spPr>
          <a:xfrm>
            <a:off x="6947114" y="1098576"/>
            <a:ext cx="3620022" cy="461665"/>
          </a:xfrm>
          <a:prstGeom prst="rect">
            <a:avLst/>
          </a:prstGeom>
          <a:noFill/>
        </p:spPr>
        <p:txBody>
          <a:bodyPr wrap="square" rtlCol="0">
            <a:spAutoFit/>
          </a:bodyPr>
          <a:lstStyle/>
          <a:p>
            <a:r>
              <a:rPr lang="en-US" sz="2400" dirty="0" smtClean="0">
                <a:solidFill>
                  <a:srgbClr val="0070C0"/>
                </a:solidFill>
              </a:rPr>
              <a:t>Annual Savings </a:t>
            </a:r>
            <a:endParaRPr lang="en-US" sz="2400" dirty="0">
              <a:solidFill>
                <a:srgbClr val="0070C0"/>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23</a:t>
            </a:fld>
            <a:endParaRPr lang="en-US">
              <a:solidFill>
                <a:srgbClr val="46464A">
                  <a:lumMod val="60000"/>
                  <a:lumOff val="40000"/>
                </a:srgbClr>
              </a:solidFill>
            </a:endParaRPr>
          </a:p>
        </p:txBody>
      </p:sp>
    </p:spTree>
    <p:extLst>
      <p:ext uri="{BB962C8B-B14F-4D97-AF65-F5344CB8AC3E}">
        <p14:creationId xmlns:p14="http://schemas.microsoft.com/office/powerpoint/2010/main" val="3872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454510" y="146651"/>
            <a:ext cx="9820977" cy="1569660"/>
          </a:xfrm>
          <a:prstGeom prst="rect">
            <a:avLst/>
          </a:prstGeom>
        </p:spPr>
        <p:txBody>
          <a:bodyPr wrap="square">
            <a:spAutoFit/>
          </a:bodyPr>
          <a:lstStyle/>
          <a:p>
            <a:pPr algn="ctr"/>
            <a:r>
              <a:rPr lang="en-US" sz="4800" b="1" dirty="0" smtClean="0">
                <a:solidFill>
                  <a:srgbClr val="1F497D"/>
                </a:solidFill>
                <a:latin typeface="Calibri" panose="020F0502020204030204" pitchFamily="34" charset="0"/>
                <a:ea typeface="Calibri" panose="020F0502020204030204" pitchFamily="34" charset="0"/>
              </a:rPr>
              <a:t>FAFSA Completion Project Update </a:t>
            </a:r>
          </a:p>
          <a:p>
            <a:endParaRPr lang="en-US" sz="4800" b="1" dirty="0" smtClean="0">
              <a:solidFill>
                <a:srgbClr val="1F497D"/>
              </a:solidFill>
              <a:latin typeface="Calibri" panose="020F0502020204030204" pitchFamily="34" charset="0"/>
              <a:ea typeface="Calibri" panose="020F0502020204030204" pitchFamily="34" charset="0"/>
            </a:endParaRPr>
          </a:p>
        </p:txBody>
      </p:sp>
      <p:sp>
        <p:nvSpPr>
          <p:cNvPr id="3" name="TextBox 2"/>
          <p:cNvSpPr txBox="1"/>
          <p:nvPr/>
        </p:nvSpPr>
        <p:spPr>
          <a:xfrm>
            <a:off x="6040327" y="1306375"/>
            <a:ext cx="5664686" cy="5016758"/>
          </a:xfrm>
          <a:prstGeom prst="rect">
            <a:avLst/>
          </a:prstGeom>
          <a:noFill/>
        </p:spPr>
        <p:txBody>
          <a:bodyPr wrap="square" rtlCol="0">
            <a:spAutoFit/>
          </a:bodyPr>
          <a:lstStyle/>
          <a:p>
            <a:pPr marL="342900" indent="-342900">
              <a:buFont typeface="Arial" panose="020B0604020202020204" pitchFamily="34" charset="0"/>
              <a:buChar char="•"/>
            </a:pPr>
            <a:r>
              <a:rPr lang="en-US" sz="3200" dirty="0" smtClean="0"/>
              <a:t>15 training sessions across the state for 428 attendees</a:t>
            </a:r>
          </a:p>
          <a:p>
            <a:endParaRPr lang="en-US" sz="3200" dirty="0" smtClean="0"/>
          </a:p>
          <a:p>
            <a:pPr marL="342900" indent="-342900">
              <a:buFont typeface="Arial" panose="020B0604020202020204" pitchFamily="34" charset="0"/>
              <a:buChar char="•"/>
            </a:pPr>
            <a:r>
              <a:rPr lang="en-US" sz="3200" dirty="0" smtClean="0"/>
              <a:t>Ranked </a:t>
            </a:r>
            <a:r>
              <a:rPr lang="en-US" sz="3200" dirty="0"/>
              <a:t>5th in improvement in FAFSA Completion </a:t>
            </a:r>
            <a:r>
              <a:rPr lang="en-US" sz="3200" dirty="0" smtClean="0"/>
              <a:t>Rates</a:t>
            </a:r>
          </a:p>
          <a:p>
            <a:endParaRPr lang="en-US" sz="3200" dirty="0"/>
          </a:p>
          <a:p>
            <a:pPr marL="342900" indent="-342900">
              <a:buFont typeface="Arial" panose="020B0604020202020204" pitchFamily="34" charset="0"/>
              <a:buChar char="•"/>
            </a:pPr>
            <a:r>
              <a:rPr lang="en-US" sz="3200" dirty="0" smtClean="0">
                <a:solidFill>
                  <a:schemeClr val="accent5"/>
                </a:solidFill>
              </a:rPr>
              <a:t>Alabama is currently </a:t>
            </a:r>
            <a:r>
              <a:rPr lang="en-US" sz="3200" dirty="0">
                <a:solidFill>
                  <a:schemeClr val="accent5"/>
                </a:solidFill>
              </a:rPr>
              <a:t>2.5 percentage points ahead of where we were last </a:t>
            </a:r>
            <a:r>
              <a:rPr lang="en-US" sz="3200" dirty="0" smtClean="0">
                <a:solidFill>
                  <a:schemeClr val="accent5"/>
                </a:solidFill>
              </a:rPr>
              <a:t>year. </a:t>
            </a:r>
          </a:p>
          <a:p>
            <a:pPr marL="342900" indent="-342900">
              <a:buFont typeface="Arial" panose="020B0604020202020204" pitchFamily="34" charset="0"/>
              <a:buChar char="•"/>
            </a:pPr>
            <a:endParaRPr lang="en-US" sz="3200" dirty="0" smtClean="0">
              <a:solidFill>
                <a:schemeClr val="accent5"/>
              </a:solidFill>
            </a:endParaRPr>
          </a:p>
        </p:txBody>
      </p:sp>
      <p:pic>
        <p:nvPicPr>
          <p:cNvPr id="9" name="Picture 8"/>
          <p:cNvPicPr>
            <a:picLocks noChangeAspect="1"/>
          </p:cNvPicPr>
          <p:nvPr/>
        </p:nvPicPr>
        <p:blipFill>
          <a:blip r:embed="rId2"/>
          <a:stretch>
            <a:fillRect/>
          </a:stretch>
        </p:blipFill>
        <p:spPr>
          <a:xfrm>
            <a:off x="716195" y="2645971"/>
            <a:ext cx="4458334" cy="1370938"/>
          </a:xfrm>
          <a:prstGeom prst="rect">
            <a:avLst/>
          </a:prstGeom>
        </p:spPr>
      </p:pic>
      <p:pic>
        <p:nvPicPr>
          <p:cNvPr id="11" name="Picture 10"/>
          <p:cNvPicPr>
            <a:picLocks noChangeAspect="1"/>
          </p:cNvPicPr>
          <p:nvPr/>
        </p:nvPicPr>
        <p:blipFill>
          <a:blip r:embed="rId3"/>
          <a:stretch>
            <a:fillRect/>
          </a:stretch>
        </p:blipFill>
        <p:spPr>
          <a:xfrm>
            <a:off x="111022" y="806430"/>
            <a:ext cx="1865002" cy="1807744"/>
          </a:xfrm>
          <a:prstGeom prst="rect">
            <a:avLst/>
          </a:prstGeom>
        </p:spPr>
      </p:pic>
      <p:sp>
        <p:nvSpPr>
          <p:cNvPr id="4" name="TextBox 3"/>
          <p:cNvSpPr txBox="1"/>
          <p:nvPr/>
        </p:nvSpPr>
        <p:spPr>
          <a:xfrm>
            <a:off x="615986" y="3647468"/>
            <a:ext cx="3592759" cy="1938992"/>
          </a:xfrm>
          <a:prstGeom prst="rect">
            <a:avLst/>
          </a:prstGeom>
          <a:noFill/>
          <a:ln w="57150">
            <a:solidFill>
              <a:srgbClr val="0070C0"/>
            </a:solidFill>
          </a:ln>
        </p:spPr>
        <p:txBody>
          <a:bodyPr wrap="square" rtlCol="0">
            <a:spAutoFit/>
          </a:bodyPr>
          <a:lstStyle/>
          <a:p>
            <a:r>
              <a:rPr lang="en-US" sz="2400" dirty="0"/>
              <a:t>K</a:t>
            </a:r>
            <a:r>
              <a:rPr lang="en-US" sz="2400" dirty="0" smtClean="0"/>
              <a:t>ristina Scott, AP</a:t>
            </a:r>
          </a:p>
          <a:p>
            <a:r>
              <a:rPr lang="en-US" sz="2400" dirty="0" smtClean="0"/>
              <a:t>Sean Stevens, ALSDE</a:t>
            </a:r>
          </a:p>
          <a:p>
            <a:r>
              <a:rPr lang="en-US" sz="2400" dirty="0" smtClean="0"/>
              <a:t>Vicki </a:t>
            </a:r>
            <a:r>
              <a:rPr lang="en-US" sz="2400" dirty="0" err="1" smtClean="0"/>
              <a:t>Ohlson</a:t>
            </a:r>
            <a:r>
              <a:rPr lang="en-US" sz="2400" dirty="0" smtClean="0"/>
              <a:t>, ACCS</a:t>
            </a:r>
          </a:p>
          <a:p>
            <a:r>
              <a:rPr lang="en-US" sz="2400" dirty="0" smtClean="0"/>
              <a:t>Ron Leonard, ACHE/NAAL</a:t>
            </a:r>
          </a:p>
          <a:p>
            <a:endParaRPr lang="en-US" sz="2400" dirty="0"/>
          </a:p>
        </p:txBody>
      </p:sp>
      <p:pic>
        <p:nvPicPr>
          <p:cNvPr id="6" name="Picture 5"/>
          <p:cNvPicPr>
            <a:picLocks noChangeAspect="1"/>
          </p:cNvPicPr>
          <p:nvPr/>
        </p:nvPicPr>
        <p:blipFill>
          <a:blip r:embed="rId4"/>
          <a:stretch>
            <a:fillRect/>
          </a:stretch>
        </p:blipFill>
        <p:spPr>
          <a:xfrm>
            <a:off x="1868772" y="774633"/>
            <a:ext cx="1943175" cy="19431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774" y="935312"/>
            <a:ext cx="1776051" cy="1621815"/>
          </a:xfrm>
          <a:prstGeom prst="rect">
            <a:avLst/>
          </a:prstGeom>
        </p:spPr>
      </p:pic>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24</a:t>
            </a:fld>
            <a:endParaRPr lang="en-US">
              <a:solidFill>
                <a:srgbClr val="46464A">
                  <a:lumMod val="60000"/>
                  <a:lumOff val="40000"/>
                </a:srgbClr>
              </a:solidFill>
            </a:endParaRPr>
          </a:p>
        </p:txBody>
      </p:sp>
    </p:spTree>
    <p:extLst>
      <p:ext uri="{BB962C8B-B14F-4D97-AF65-F5344CB8AC3E}">
        <p14:creationId xmlns:p14="http://schemas.microsoft.com/office/powerpoint/2010/main" val="37294471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7923" y="1312473"/>
            <a:ext cx="9390658" cy="3416320"/>
          </a:xfrm>
          <a:prstGeom prst="rect">
            <a:avLst/>
          </a:prstGeom>
        </p:spPr>
        <p:txBody>
          <a:bodyPr wrap="square">
            <a:spAutoFit/>
          </a:bodyPr>
          <a:lstStyle/>
          <a:p>
            <a:r>
              <a:rPr lang="en-US" sz="3600" b="1" dirty="0" smtClean="0">
                <a:solidFill>
                  <a:schemeClr val="accent5"/>
                </a:solidFill>
                <a:ea typeface="Calibri" panose="020F0502020204030204" pitchFamily="34" charset="0"/>
              </a:rPr>
              <a:t>If </a:t>
            </a:r>
            <a:r>
              <a:rPr lang="en-US" sz="3600" b="1" dirty="0">
                <a:solidFill>
                  <a:schemeClr val="accent5"/>
                </a:solidFill>
                <a:ea typeface="Calibri" panose="020F0502020204030204" pitchFamily="34" charset="0"/>
              </a:rPr>
              <a:t>60% of the 1,433 additional students who have submitted a completed FAFSA application so far this year receive the average Alabama Pell grant award of $3,737, they will collectively </a:t>
            </a:r>
            <a:r>
              <a:rPr lang="en-US" sz="3600" b="1" dirty="0">
                <a:solidFill>
                  <a:srgbClr val="0070C0"/>
                </a:solidFill>
                <a:ea typeface="Calibri" panose="020F0502020204030204" pitchFamily="34" charset="0"/>
              </a:rPr>
              <a:t>receive more than </a:t>
            </a:r>
            <a:r>
              <a:rPr lang="en-US" sz="3600" b="1" dirty="0">
                <a:solidFill>
                  <a:schemeClr val="accent6">
                    <a:lumMod val="75000"/>
                  </a:schemeClr>
                </a:solidFill>
                <a:ea typeface="Calibri" panose="020F0502020204030204" pitchFamily="34" charset="0"/>
              </a:rPr>
              <a:t>$3.2 million dollars in federal aid for </a:t>
            </a:r>
            <a:r>
              <a:rPr lang="en-US" sz="3600" b="1" dirty="0" smtClean="0">
                <a:solidFill>
                  <a:schemeClr val="accent6">
                    <a:lumMod val="75000"/>
                  </a:schemeClr>
                </a:solidFill>
                <a:ea typeface="Calibri" panose="020F0502020204030204" pitchFamily="34" charset="0"/>
              </a:rPr>
              <a:t>college this year</a:t>
            </a:r>
            <a:r>
              <a:rPr lang="en-US" sz="3600" dirty="0" smtClean="0">
                <a:solidFill>
                  <a:schemeClr val="accent6">
                    <a:lumMod val="75000"/>
                  </a:schemeClr>
                </a:solidFill>
                <a:ea typeface="Calibri" panose="020F0502020204030204" pitchFamily="34" charset="0"/>
              </a:rPr>
              <a:t>.</a:t>
            </a:r>
            <a:endParaRPr lang="en-US" sz="3600" dirty="0">
              <a:solidFill>
                <a:schemeClr val="accent6">
                  <a:lumMod val="75000"/>
                </a:schemeClr>
              </a:solidFill>
            </a:endParaRPr>
          </a:p>
        </p:txBody>
      </p:sp>
      <p:sp>
        <p:nvSpPr>
          <p:cNvPr id="3" name="Rectangle 2"/>
          <p:cNvSpPr/>
          <p:nvPr/>
        </p:nvSpPr>
        <p:spPr>
          <a:xfrm>
            <a:off x="1398298" y="134125"/>
            <a:ext cx="9820977" cy="1569660"/>
          </a:xfrm>
          <a:prstGeom prst="rect">
            <a:avLst/>
          </a:prstGeom>
        </p:spPr>
        <p:txBody>
          <a:bodyPr wrap="square">
            <a:spAutoFit/>
          </a:bodyPr>
          <a:lstStyle/>
          <a:p>
            <a:pPr algn="ctr"/>
            <a:r>
              <a:rPr lang="en-US" sz="4800" b="1" dirty="0" smtClean="0">
                <a:solidFill>
                  <a:srgbClr val="1F497D"/>
                </a:solidFill>
                <a:latin typeface="Calibri" panose="020F0502020204030204" pitchFamily="34" charset="0"/>
                <a:ea typeface="Calibri" panose="020F0502020204030204" pitchFamily="34" charset="0"/>
              </a:rPr>
              <a:t>FAFSA Completion Project Update </a:t>
            </a:r>
          </a:p>
          <a:p>
            <a:endParaRPr lang="en-US" sz="4800" b="1" dirty="0" smtClean="0">
              <a:solidFill>
                <a:srgbClr val="1F497D"/>
              </a:solidFill>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25</a:t>
            </a:fld>
            <a:endParaRPr lang="en-US">
              <a:solidFill>
                <a:srgbClr val="46464A">
                  <a:lumMod val="60000"/>
                  <a:lumOff val="40000"/>
                </a:srgbClr>
              </a:solidFill>
            </a:endParaRPr>
          </a:p>
        </p:txBody>
      </p:sp>
    </p:spTree>
    <p:extLst>
      <p:ext uri="{BB962C8B-B14F-4D97-AF65-F5344CB8AC3E}">
        <p14:creationId xmlns:p14="http://schemas.microsoft.com/office/powerpoint/2010/main" val="216793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31089" y="6041982"/>
            <a:ext cx="2095017" cy="369332"/>
          </a:xfrm>
          <a:prstGeom prst="rect">
            <a:avLst/>
          </a:prstGeom>
          <a:solidFill>
            <a:schemeClr val="bg1"/>
          </a:solidFill>
        </p:spPr>
        <p:txBody>
          <a:bodyPr wrap="square" rtlCol="0">
            <a:spAutoFit/>
          </a:bodyPr>
          <a:lstStyle/>
          <a:p>
            <a:endParaRPr lang="en-US" dirty="0"/>
          </a:p>
        </p:txBody>
      </p:sp>
      <p:pic>
        <p:nvPicPr>
          <p:cNvPr id="13" name="Picture 12"/>
          <p:cNvPicPr>
            <a:picLocks noChangeAspect="1"/>
          </p:cNvPicPr>
          <p:nvPr/>
        </p:nvPicPr>
        <p:blipFill>
          <a:blip r:embed="rId2"/>
          <a:stretch>
            <a:fillRect/>
          </a:stretch>
        </p:blipFill>
        <p:spPr>
          <a:xfrm>
            <a:off x="4056705" y="0"/>
            <a:ext cx="6460570" cy="6858001"/>
          </a:xfrm>
          <a:prstGeom prst="rect">
            <a:avLst/>
          </a:prstGeom>
        </p:spPr>
      </p:pic>
      <p:sp>
        <p:nvSpPr>
          <p:cNvPr id="12" name="TextBox 11"/>
          <p:cNvSpPr txBox="1"/>
          <p:nvPr/>
        </p:nvSpPr>
        <p:spPr>
          <a:xfrm>
            <a:off x="6030407" y="6041982"/>
            <a:ext cx="3085678" cy="369332"/>
          </a:xfrm>
          <a:prstGeom prst="rect">
            <a:avLst/>
          </a:prstGeom>
          <a:noFill/>
        </p:spPr>
        <p:txBody>
          <a:bodyPr wrap="square" rtlCol="0">
            <a:spAutoFit/>
          </a:bodyPr>
          <a:lstStyle/>
          <a:p>
            <a:r>
              <a:rPr lang="en-US" sz="900" dirty="0">
                <a:solidFill>
                  <a:schemeClr val="bg1">
                    <a:lumMod val="50000"/>
                  </a:schemeClr>
                </a:solidFill>
              </a:rPr>
              <a:t>Source (Poverty Data): U.S. Census Bureau, </a:t>
            </a:r>
          </a:p>
          <a:p>
            <a:r>
              <a:rPr lang="en-US" sz="900" dirty="0">
                <a:solidFill>
                  <a:schemeClr val="bg1">
                    <a:lumMod val="50000"/>
                  </a:schemeClr>
                </a:solidFill>
              </a:rPr>
              <a:t>2012-2016 American Community Survey 5-Year Estimates.</a:t>
            </a:r>
          </a:p>
        </p:txBody>
      </p:sp>
      <p:sp>
        <p:nvSpPr>
          <p:cNvPr id="8" name="TextBox 7"/>
          <p:cNvSpPr txBox="1"/>
          <p:nvPr/>
        </p:nvSpPr>
        <p:spPr>
          <a:xfrm>
            <a:off x="311408" y="2684813"/>
            <a:ext cx="3947441" cy="2062103"/>
          </a:xfrm>
          <a:prstGeom prst="rect">
            <a:avLst/>
          </a:prstGeom>
          <a:noFill/>
        </p:spPr>
        <p:txBody>
          <a:bodyPr wrap="square" rtlCol="0">
            <a:spAutoFit/>
          </a:bodyPr>
          <a:lstStyle/>
          <a:p>
            <a:pPr algn="ctr"/>
            <a:r>
              <a:rPr lang="en-US" sz="3200" b="1" dirty="0" smtClean="0">
                <a:solidFill>
                  <a:schemeClr val="accent2">
                    <a:lumMod val="50000"/>
                  </a:schemeClr>
                </a:solidFill>
              </a:rPr>
              <a:t>The 35 Named Systems on the Map are </a:t>
            </a:r>
            <a:r>
              <a:rPr lang="en-US" sz="3200" b="1" dirty="0">
                <a:solidFill>
                  <a:schemeClr val="accent2">
                    <a:lumMod val="50000"/>
                  </a:schemeClr>
                </a:solidFill>
              </a:rPr>
              <a:t>Participating</a:t>
            </a:r>
          </a:p>
          <a:p>
            <a:endParaRPr lang="en-US" sz="3200" dirty="0"/>
          </a:p>
        </p:txBody>
      </p:sp>
      <p:pic>
        <p:nvPicPr>
          <p:cNvPr id="11" name="Picture 10"/>
          <p:cNvPicPr>
            <a:picLocks noChangeAspect="1"/>
          </p:cNvPicPr>
          <p:nvPr/>
        </p:nvPicPr>
        <p:blipFill>
          <a:blip r:embed="rId3"/>
          <a:stretch>
            <a:fillRect/>
          </a:stretch>
        </p:blipFill>
        <p:spPr>
          <a:xfrm>
            <a:off x="1060106" y="4746916"/>
            <a:ext cx="2247900" cy="828675"/>
          </a:xfrm>
          <a:prstGeom prst="rect">
            <a:avLst/>
          </a:prstGeom>
        </p:spPr>
      </p:pic>
      <p:sp>
        <p:nvSpPr>
          <p:cNvPr id="3" name="TextBox 2"/>
          <p:cNvSpPr txBox="1"/>
          <p:nvPr/>
        </p:nvSpPr>
        <p:spPr>
          <a:xfrm>
            <a:off x="311408" y="389064"/>
            <a:ext cx="3745297" cy="2246769"/>
          </a:xfrm>
          <a:prstGeom prst="rect">
            <a:avLst/>
          </a:prstGeom>
          <a:noFill/>
        </p:spPr>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Participating Schools Districts in the </a:t>
            </a:r>
          </a:p>
          <a:p>
            <a:pPr algn="ctr"/>
            <a:r>
              <a:rPr lang="en-US" sz="2800" dirty="0" smtClean="0">
                <a:latin typeface="Times New Roman" panose="02020603050405020304" pitchFamily="18" charset="0"/>
                <a:cs typeface="Times New Roman" panose="02020603050405020304" pitchFamily="18" charset="0"/>
              </a:rPr>
              <a:t>FAFSA Completions Initiative on a Poverty Map of Alabama</a:t>
            </a:r>
            <a:endParaRPr lang="en-US" sz="2800" dirty="0">
              <a:latin typeface="Times New Roman" panose="02020603050405020304" pitchFamily="18" charset="0"/>
              <a:cs typeface="Times New Roman" panose="02020603050405020304" pitchFamily="18" charset="0"/>
            </a:endParaRPr>
          </a:p>
        </p:txBody>
      </p:sp>
      <p:sp>
        <p:nvSpPr>
          <p:cNvPr id="2" name="Oval 1"/>
          <p:cNvSpPr/>
          <p:nvPr/>
        </p:nvSpPr>
        <p:spPr>
          <a:xfrm rot="21373277">
            <a:off x="3923109" y="2453429"/>
            <a:ext cx="3055492" cy="44186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26</a:t>
            </a:fld>
            <a:endParaRPr lang="en-US">
              <a:solidFill>
                <a:srgbClr val="46464A">
                  <a:lumMod val="60000"/>
                  <a:lumOff val="40000"/>
                </a:srgbClr>
              </a:solidFill>
            </a:endParaRPr>
          </a:p>
        </p:txBody>
      </p:sp>
    </p:spTree>
    <p:extLst>
      <p:ext uri="{BB962C8B-B14F-4D97-AF65-F5344CB8AC3E}">
        <p14:creationId xmlns:p14="http://schemas.microsoft.com/office/powerpoint/2010/main" val="241047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1403" y="71369"/>
            <a:ext cx="8662466" cy="6786631"/>
          </a:xfrm>
          <a:prstGeom prst="rect">
            <a:avLst/>
          </a:prstGeom>
        </p:spPr>
      </p:pic>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27</a:t>
            </a:fld>
            <a:endParaRPr lang="en-US">
              <a:solidFill>
                <a:srgbClr val="46464A">
                  <a:lumMod val="60000"/>
                  <a:lumOff val="40000"/>
                </a:srgbClr>
              </a:solidFill>
            </a:endParaRPr>
          </a:p>
        </p:txBody>
      </p:sp>
    </p:spTree>
    <p:extLst>
      <p:ext uri="{BB962C8B-B14F-4D97-AF65-F5344CB8AC3E}">
        <p14:creationId xmlns:p14="http://schemas.microsoft.com/office/powerpoint/2010/main" val="14609293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8592" y="92030"/>
            <a:ext cx="8530224" cy="6813723"/>
          </a:xfrm>
          <a:prstGeom prst="rect">
            <a:avLst/>
          </a:prstGeom>
        </p:spPr>
      </p:pic>
      <p:sp>
        <p:nvSpPr>
          <p:cNvPr id="3" name="TextBox 2"/>
          <p:cNvSpPr txBox="1"/>
          <p:nvPr/>
        </p:nvSpPr>
        <p:spPr>
          <a:xfrm>
            <a:off x="2893512" y="2129425"/>
            <a:ext cx="1540702" cy="584775"/>
          </a:xfrm>
          <a:prstGeom prst="rect">
            <a:avLst/>
          </a:prstGeom>
          <a:noFill/>
        </p:spPr>
        <p:txBody>
          <a:bodyPr wrap="square" rtlCol="0">
            <a:spAutoFit/>
          </a:bodyPr>
          <a:lstStyle/>
          <a:p>
            <a:r>
              <a:rPr lang="en-US" sz="3200" dirty="0" smtClean="0"/>
              <a:t>Lamar </a:t>
            </a:r>
            <a:endParaRPr lang="en-US" sz="3200" dirty="0"/>
          </a:p>
        </p:txBody>
      </p:sp>
      <p:sp>
        <p:nvSpPr>
          <p:cNvPr id="4" name="TextBox 3"/>
          <p:cNvSpPr txBox="1"/>
          <p:nvPr/>
        </p:nvSpPr>
        <p:spPr>
          <a:xfrm>
            <a:off x="2304789" y="3609584"/>
            <a:ext cx="2129425" cy="584775"/>
          </a:xfrm>
          <a:prstGeom prst="rect">
            <a:avLst/>
          </a:prstGeom>
          <a:noFill/>
        </p:spPr>
        <p:txBody>
          <a:bodyPr wrap="square" rtlCol="0">
            <a:spAutoFit/>
          </a:bodyPr>
          <a:lstStyle/>
          <a:p>
            <a:r>
              <a:rPr lang="en-US" sz="3200" dirty="0" smtClean="0"/>
              <a:t>Marengo </a:t>
            </a:r>
            <a:endParaRPr lang="en-US" sz="3200" dirty="0"/>
          </a:p>
        </p:txBody>
      </p:sp>
      <p:cxnSp>
        <p:nvCxnSpPr>
          <p:cNvPr id="6" name="Straight Connector 5"/>
          <p:cNvCxnSpPr/>
          <p:nvPr/>
        </p:nvCxnSpPr>
        <p:spPr>
          <a:xfrm flipV="1">
            <a:off x="4045907" y="2354893"/>
            <a:ext cx="526093" cy="7515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958225" y="3845490"/>
            <a:ext cx="1002082" cy="50105"/>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80541" y="2532345"/>
            <a:ext cx="2515645" cy="584775"/>
          </a:xfrm>
          <a:prstGeom prst="rect">
            <a:avLst/>
          </a:prstGeom>
          <a:noFill/>
        </p:spPr>
        <p:txBody>
          <a:bodyPr wrap="square" rtlCol="0">
            <a:spAutoFit/>
          </a:bodyPr>
          <a:lstStyle/>
          <a:p>
            <a:r>
              <a:rPr lang="en-US" sz="3200" dirty="0" smtClean="0"/>
              <a:t>Randolph </a:t>
            </a:r>
            <a:endParaRPr lang="en-US" sz="3200" dirty="0"/>
          </a:p>
        </p:txBody>
      </p:sp>
      <p:cxnSp>
        <p:nvCxnSpPr>
          <p:cNvPr id="10" name="Straight Connector 9"/>
          <p:cNvCxnSpPr/>
          <p:nvPr/>
        </p:nvCxnSpPr>
        <p:spPr>
          <a:xfrm flipV="1">
            <a:off x="7354864" y="2787154"/>
            <a:ext cx="526093" cy="75156"/>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28</a:t>
            </a:fld>
            <a:endParaRPr lang="en-US">
              <a:solidFill>
                <a:srgbClr val="46464A">
                  <a:lumMod val="60000"/>
                  <a:lumOff val="40000"/>
                </a:srgbClr>
              </a:solidFill>
            </a:endParaRPr>
          </a:p>
        </p:txBody>
      </p:sp>
    </p:spTree>
    <p:extLst>
      <p:ext uri="{BB962C8B-B14F-4D97-AF65-F5344CB8AC3E}">
        <p14:creationId xmlns:p14="http://schemas.microsoft.com/office/powerpoint/2010/main" val="34493874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3" b="1379"/>
          <a:stretch/>
        </p:blipFill>
        <p:spPr>
          <a:xfrm>
            <a:off x="1479082" y="0"/>
            <a:ext cx="9212679" cy="6858000"/>
          </a:xfrm>
          <a:prstGeom prst="rect">
            <a:avLst/>
          </a:prstGeom>
        </p:spPr>
      </p:pic>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29</a:t>
            </a:fld>
            <a:endParaRPr lang="en-US">
              <a:solidFill>
                <a:srgbClr val="46464A">
                  <a:lumMod val="60000"/>
                  <a:lumOff val="40000"/>
                </a:srgbClr>
              </a:solidFill>
            </a:endParaRPr>
          </a:p>
        </p:txBody>
      </p:sp>
    </p:spTree>
    <p:extLst>
      <p:ext uri="{BB962C8B-B14F-4D97-AF65-F5344CB8AC3E}">
        <p14:creationId xmlns:p14="http://schemas.microsoft.com/office/powerpoint/2010/main" val="226811203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dirty="0"/>
          </a:p>
        </p:txBody>
      </p:sp>
      <p:sp>
        <p:nvSpPr>
          <p:cNvPr id="4" name="Title 1"/>
          <p:cNvSpPr txBox="1">
            <a:spLocks/>
          </p:cNvSpPr>
          <p:nvPr/>
        </p:nvSpPr>
        <p:spPr>
          <a:xfrm>
            <a:off x="1470212" y="1437715"/>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002060"/>
                </a:solidFill>
                <a:latin typeface="+mn-lt"/>
              </a:rPr>
              <a:t>II.  ROLL CALL and </a:t>
            </a:r>
            <a:br>
              <a:rPr lang="en-US" b="1" dirty="0">
                <a:solidFill>
                  <a:srgbClr val="002060"/>
                </a:solidFill>
                <a:latin typeface="+mn-lt"/>
              </a:rPr>
            </a:br>
            <a:r>
              <a:rPr lang="en-US" sz="4000" b="1" dirty="0">
                <a:solidFill>
                  <a:srgbClr val="002060"/>
                </a:solidFill>
                <a:latin typeface="+mn-lt"/>
              </a:rPr>
              <a:t>QUORUM DETERMINATION	</a:t>
            </a:r>
          </a:p>
        </p:txBody>
      </p:sp>
      <p:pic>
        <p:nvPicPr>
          <p:cNvPr id="5" name="Picture 4" descr="See the source image"/>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680447"/>
            <a:ext cx="7700682" cy="3460377"/>
          </a:xfrm>
          <a:prstGeom prst="rect">
            <a:avLst/>
          </a:prstGeom>
          <a:noFill/>
          <a:ln>
            <a:noFill/>
          </a:ln>
        </p:spPr>
      </p:pic>
    </p:spTree>
    <p:extLst>
      <p:ext uri="{BB962C8B-B14F-4D97-AF65-F5344CB8AC3E}">
        <p14:creationId xmlns:p14="http://schemas.microsoft.com/office/powerpoint/2010/main" val="2818536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0350" y="12700"/>
            <a:ext cx="9137650" cy="6820470"/>
          </a:xfrm>
          <a:prstGeom prst="rect">
            <a:avLst/>
          </a:prstGeom>
        </p:spPr>
      </p:pic>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30</a:t>
            </a:fld>
            <a:endParaRPr lang="en-US">
              <a:solidFill>
                <a:srgbClr val="46464A">
                  <a:lumMod val="60000"/>
                  <a:lumOff val="40000"/>
                </a:srgbClr>
              </a:solidFill>
            </a:endParaRPr>
          </a:p>
        </p:txBody>
      </p:sp>
    </p:spTree>
    <p:extLst>
      <p:ext uri="{BB962C8B-B14F-4D97-AF65-F5344CB8AC3E}">
        <p14:creationId xmlns:p14="http://schemas.microsoft.com/office/powerpoint/2010/main" val="2527681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67"/>
          <a:stretch/>
        </p:blipFill>
        <p:spPr>
          <a:xfrm>
            <a:off x="1455313" y="-3246"/>
            <a:ext cx="9156879" cy="6848367"/>
          </a:xfrm>
          <a:prstGeom prst="rect">
            <a:avLst/>
          </a:prstGeom>
        </p:spPr>
      </p:pic>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31</a:t>
            </a:fld>
            <a:endParaRPr lang="en-US">
              <a:solidFill>
                <a:srgbClr val="46464A">
                  <a:lumMod val="60000"/>
                  <a:lumOff val="40000"/>
                </a:srgbClr>
              </a:solidFill>
            </a:endParaRPr>
          </a:p>
        </p:txBody>
      </p:sp>
    </p:spTree>
    <p:extLst>
      <p:ext uri="{BB962C8B-B14F-4D97-AF65-F5344CB8AC3E}">
        <p14:creationId xmlns:p14="http://schemas.microsoft.com/office/powerpoint/2010/main" val="950035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48479" y="301410"/>
            <a:ext cx="8450893" cy="5029200"/>
          </a:xfrm>
          <a:prstGeom prst="rect">
            <a:avLst/>
          </a:prstGeom>
        </p:spPr>
      </p:pic>
      <p:sp>
        <p:nvSpPr>
          <p:cNvPr id="5" name="Rectangle 4"/>
          <p:cNvSpPr/>
          <p:nvPr/>
        </p:nvSpPr>
        <p:spPr>
          <a:xfrm>
            <a:off x="6321218" y="1330110"/>
            <a:ext cx="2935604" cy="400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79582" y="1205077"/>
            <a:ext cx="3516698" cy="830997"/>
          </a:xfrm>
          <a:prstGeom prst="rect">
            <a:avLst/>
          </a:prstGeom>
          <a:noFill/>
        </p:spPr>
        <p:txBody>
          <a:bodyPr wrap="square" rtlCol="0">
            <a:spAutoFit/>
          </a:bodyPr>
          <a:lstStyle/>
          <a:p>
            <a:pPr lvl="0"/>
            <a:r>
              <a:rPr lang="en-US" altLang="en-US" sz="2400" dirty="0">
                <a:solidFill>
                  <a:srgbClr val="0070C0"/>
                </a:solidFill>
                <a:latin typeface="CNN"/>
              </a:rPr>
              <a:t>Good news</a:t>
            </a:r>
            <a:r>
              <a:rPr lang="en-US" altLang="en-US" sz="2400" dirty="0">
                <a:solidFill>
                  <a:srgbClr val="000000"/>
                </a:solidFill>
                <a:latin typeface="CNN"/>
              </a:rPr>
              <a:t>: </a:t>
            </a:r>
          </a:p>
          <a:p>
            <a:pPr lvl="0"/>
            <a:r>
              <a:rPr lang="en-US" altLang="en-US" sz="2400" dirty="0">
                <a:solidFill>
                  <a:srgbClr val="00B050"/>
                </a:solidFill>
                <a:latin typeface="CNN"/>
              </a:rPr>
              <a:t>Employers are hiring</a:t>
            </a:r>
            <a:endParaRPr lang="en-US" sz="2400" dirty="0"/>
          </a:p>
        </p:txBody>
      </p:sp>
      <p:sp>
        <p:nvSpPr>
          <p:cNvPr id="8" name="Rectangle 7"/>
          <p:cNvSpPr/>
          <p:nvPr/>
        </p:nvSpPr>
        <p:spPr>
          <a:xfrm>
            <a:off x="6892097" y="2211802"/>
            <a:ext cx="4572000" cy="3000821"/>
          </a:xfrm>
          <a:prstGeom prst="rect">
            <a:avLst/>
          </a:prstGeom>
        </p:spPr>
        <p:txBody>
          <a:bodyPr>
            <a:spAutoFit/>
          </a:bodyPr>
          <a:lstStyle/>
          <a:p>
            <a:pPr lvl="0" eaLnBrk="0" fontAlgn="base" hangingPunct="0">
              <a:spcBef>
                <a:spcPct val="0"/>
              </a:spcBef>
              <a:spcAft>
                <a:spcPct val="0"/>
              </a:spcAft>
            </a:pPr>
            <a:r>
              <a:rPr lang="en-US" altLang="en-US" sz="2100" dirty="0">
                <a:solidFill>
                  <a:srgbClr val="0070C0"/>
                </a:solidFill>
                <a:latin typeface="CNN"/>
              </a:rPr>
              <a:t>Bad news:</a:t>
            </a:r>
          </a:p>
          <a:p>
            <a:pPr lvl="0" eaLnBrk="0" fontAlgn="base" hangingPunct="0">
              <a:spcBef>
                <a:spcPct val="0"/>
              </a:spcBef>
              <a:spcAft>
                <a:spcPct val="0"/>
              </a:spcAft>
            </a:pPr>
            <a:r>
              <a:rPr lang="en-US" altLang="en-US" sz="2400" dirty="0">
                <a:solidFill>
                  <a:srgbClr val="000000"/>
                </a:solidFill>
                <a:latin typeface="CNN"/>
              </a:rPr>
              <a:t>Not all employers can find the skilled workers they need. </a:t>
            </a:r>
            <a:r>
              <a:rPr lang="en-US" altLang="en-US" sz="2400" dirty="0">
                <a:solidFill>
                  <a:srgbClr val="002060"/>
                </a:solidFill>
                <a:latin typeface="CNN"/>
              </a:rPr>
              <a:t>Experts say that such a high number of job openings is due partially to a gap between the job skills employers demand and the skills job seekers have.</a:t>
            </a:r>
            <a:endParaRPr lang="en-US" altLang="en-US" sz="2400" dirty="0">
              <a:solidFill>
                <a:srgbClr val="002060"/>
              </a:solidFill>
            </a:endParaRPr>
          </a:p>
        </p:txBody>
      </p:sp>
      <p:sp>
        <p:nvSpPr>
          <p:cNvPr id="9" name="Rectangle 8"/>
          <p:cNvSpPr/>
          <p:nvPr/>
        </p:nvSpPr>
        <p:spPr>
          <a:xfrm>
            <a:off x="6991973" y="5403280"/>
            <a:ext cx="4372247" cy="830997"/>
          </a:xfrm>
          <a:prstGeom prst="rect">
            <a:avLst/>
          </a:prstGeom>
        </p:spPr>
        <p:txBody>
          <a:bodyPr wrap="square">
            <a:spAutoFit/>
          </a:bodyPr>
          <a:lstStyle/>
          <a:p>
            <a:r>
              <a:rPr lang="en-US" altLang="en-US" sz="2400" dirty="0">
                <a:solidFill>
                  <a:srgbClr val="FF0000"/>
                </a:solidFill>
                <a:latin typeface="CNN"/>
              </a:rPr>
              <a:t>skills gap … is holding down overall wage growth in the US</a:t>
            </a:r>
            <a:endParaRPr lang="en-US" sz="2400" dirty="0">
              <a:solidFill>
                <a:srgbClr val="FF0000"/>
              </a:solidFill>
            </a:endParaRPr>
          </a:p>
        </p:txBody>
      </p:sp>
    </p:spTree>
    <p:extLst>
      <p:ext uri="{BB962C8B-B14F-4D97-AF65-F5344CB8AC3E}">
        <p14:creationId xmlns:p14="http://schemas.microsoft.com/office/powerpoint/2010/main" val="2257107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6333" y="-630514"/>
            <a:ext cx="8800249" cy="7488514"/>
          </a:xfrm>
          <a:prstGeom prst="rect">
            <a:avLst/>
          </a:prstGeom>
        </p:spPr>
      </p:pic>
      <p:sp>
        <p:nvSpPr>
          <p:cNvPr id="6" name="Rectangle 5"/>
          <p:cNvSpPr/>
          <p:nvPr/>
        </p:nvSpPr>
        <p:spPr>
          <a:xfrm>
            <a:off x="4530903" y="893852"/>
            <a:ext cx="3308279" cy="58245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620815" y="3640182"/>
            <a:ext cx="2565056" cy="830997"/>
          </a:xfrm>
          <a:prstGeom prst="rect">
            <a:avLst/>
          </a:prstGeom>
          <a:noFill/>
          <a:ln w="57150">
            <a:solidFill>
              <a:srgbClr val="FF0000"/>
            </a:solidFill>
          </a:ln>
        </p:spPr>
        <p:txBody>
          <a:bodyPr wrap="square" rtlCol="0">
            <a:spAutoFit/>
          </a:bodyPr>
          <a:lstStyle/>
          <a:p>
            <a:r>
              <a:rPr lang="en-US" sz="2400" dirty="0" smtClean="0"/>
              <a:t>Middle Class Jobs are at greatest risk</a:t>
            </a:r>
            <a:endParaRPr lang="en-US" sz="2400" dirty="0"/>
          </a:p>
        </p:txBody>
      </p:sp>
      <p:sp>
        <p:nvSpPr>
          <p:cNvPr id="11" name="TextBox 10"/>
          <p:cNvSpPr txBox="1"/>
          <p:nvPr/>
        </p:nvSpPr>
        <p:spPr>
          <a:xfrm>
            <a:off x="5130232" y="1468553"/>
            <a:ext cx="2857500" cy="523220"/>
          </a:xfrm>
          <a:prstGeom prst="rect">
            <a:avLst/>
          </a:prstGeom>
          <a:noFill/>
        </p:spPr>
        <p:txBody>
          <a:bodyPr wrap="square" rtlCol="0">
            <a:spAutoFit/>
          </a:bodyPr>
          <a:lstStyle/>
          <a:p>
            <a:r>
              <a:rPr lang="en-US" sz="2800" b="1" dirty="0" smtClean="0">
                <a:solidFill>
                  <a:srgbClr val="FF0000"/>
                </a:solidFill>
              </a:rPr>
              <a:t>Middle Class </a:t>
            </a:r>
            <a:endParaRPr lang="en-US" sz="2800" b="1" dirty="0">
              <a:solidFill>
                <a:srgbClr val="FF0000"/>
              </a:solidFill>
            </a:endParaRPr>
          </a:p>
        </p:txBody>
      </p:sp>
      <p:sp>
        <p:nvSpPr>
          <p:cNvPr id="2" name="TextBox 1"/>
          <p:cNvSpPr txBox="1"/>
          <p:nvPr/>
        </p:nvSpPr>
        <p:spPr>
          <a:xfrm>
            <a:off x="7987732" y="4471179"/>
            <a:ext cx="4048721" cy="923330"/>
          </a:xfrm>
          <a:prstGeom prst="rect">
            <a:avLst/>
          </a:prstGeom>
          <a:solidFill>
            <a:schemeClr val="accent4">
              <a:lumMod val="60000"/>
              <a:lumOff val="40000"/>
            </a:schemeClr>
          </a:solidFill>
        </p:spPr>
        <p:txBody>
          <a:bodyPr wrap="square" rtlCol="0">
            <a:spAutoFit/>
          </a:bodyPr>
          <a:lstStyle/>
          <a:p>
            <a:r>
              <a:rPr lang="en-US" dirty="0" smtClean="0"/>
              <a:t>Persons we train for mid-level jobs today will need to be training for a higher credentialed job in the near future. </a:t>
            </a:r>
            <a:endParaRPr lang="en-US" dirty="0"/>
          </a:p>
        </p:txBody>
      </p:sp>
      <p:pic>
        <p:nvPicPr>
          <p:cNvPr id="7" name="Picture 6"/>
          <p:cNvPicPr>
            <a:picLocks noChangeAspect="1"/>
          </p:cNvPicPr>
          <p:nvPr/>
        </p:nvPicPr>
        <p:blipFill>
          <a:blip r:embed="rId3"/>
          <a:stretch>
            <a:fillRect/>
          </a:stretch>
        </p:blipFill>
        <p:spPr>
          <a:xfrm>
            <a:off x="213104" y="134753"/>
            <a:ext cx="1734216" cy="2464068"/>
          </a:xfrm>
          <a:prstGeom prst="rect">
            <a:avLst/>
          </a:prstGeom>
        </p:spPr>
      </p:pic>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33</a:t>
            </a:fld>
            <a:endParaRPr lang="en-US">
              <a:solidFill>
                <a:srgbClr val="46464A">
                  <a:lumMod val="60000"/>
                  <a:lumOff val="40000"/>
                </a:srgbClr>
              </a:solidFill>
            </a:endParaRPr>
          </a:p>
        </p:txBody>
      </p:sp>
    </p:spTree>
    <p:extLst>
      <p:ext uri="{BB962C8B-B14F-4D97-AF65-F5344CB8AC3E}">
        <p14:creationId xmlns:p14="http://schemas.microsoft.com/office/powerpoint/2010/main" val="372376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250"/>
                                        <p:tgtEl>
                                          <p:spTgt spid="6"/>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2054" y="-153761"/>
            <a:ext cx="10515600" cy="1325563"/>
          </a:xfrm>
        </p:spPr>
        <p:txBody>
          <a:bodyPr>
            <a:normAutofit fontScale="90000"/>
          </a:bodyPr>
          <a:lstStyle/>
          <a:p>
            <a:pPr algn="ctr"/>
            <a:r>
              <a:rPr lang="en-US" b="1" dirty="0" smtClean="0">
                <a:solidFill>
                  <a:schemeClr val="accent5"/>
                </a:solidFill>
                <a:latin typeface="+mn-lt"/>
              </a:rPr>
              <a:t/>
            </a:r>
            <a:br>
              <a:rPr lang="en-US" b="1" dirty="0" smtClean="0">
                <a:solidFill>
                  <a:schemeClr val="accent5"/>
                </a:solidFill>
                <a:latin typeface="+mn-lt"/>
              </a:rPr>
            </a:br>
            <a:r>
              <a:rPr lang="en-US" b="1" dirty="0" smtClean="0">
                <a:solidFill>
                  <a:schemeClr val="accent5"/>
                </a:solidFill>
                <a:latin typeface="+mn-lt"/>
              </a:rPr>
              <a:t>Competing </a:t>
            </a:r>
            <a:r>
              <a:rPr lang="en-US" b="1" dirty="0">
                <a:solidFill>
                  <a:schemeClr val="accent5"/>
                </a:solidFill>
                <a:latin typeface="+mn-lt"/>
              </a:rPr>
              <a:t>with Robots</a:t>
            </a:r>
            <a:r>
              <a:rPr lang="en-US" b="1" dirty="0">
                <a:latin typeface="+mn-lt"/>
              </a:rPr>
              <a:t/>
            </a:r>
            <a:br>
              <a:rPr lang="en-US" b="1" dirty="0">
                <a:latin typeface="+mn-lt"/>
              </a:rPr>
            </a:br>
            <a:endParaRPr lang="en-US" b="1" dirty="0">
              <a:latin typeface="+mn-lt"/>
            </a:endParaRPr>
          </a:p>
        </p:txBody>
      </p:sp>
      <p:pic>
        <p:nvPicPr>
          <p:cNvPr id="1026" name="Picture 2" descr="https://dta0yqvfnusiq.cloudfront.net/futuristspeaker/2008/04/Tesla-Factory.jpg"/>
          <p:cNvPicPr>
            <a:picLocks noChangeAspect="1" noChangeArrowheads="1"/>
          </p:cNvPicPr>
          <p:nvPr/>
        </p:nvPicPr>
        <p:blipFill rotWithShape="1">
          <a:blip r:embed="rId3">
            <a:extLst>
              <a:ext uri="{28A0092B-C50C-407E-A947-70E740481C1C}">
                <a14:useLocalDpi xmlns:a14="http://schemas.microsoft.com/office/drawing/2010/main" val="0"/>
              </a:ext>
            </a:extLst>
          </a:blip>
          <a:srcRect t="13275" b="16299"/>
          <a:stretch/>
        </p:blipFill>
        <p:spPr bwMode="auto">
          <a:xfrm>
            <a:off x="3241097" y="1027906"/>
            <a:ext cx="6050389" cy="26462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53390" y="3333701"/>
            <a:ext cx="9912928" cy="2893100"/>
          </a:xfrm>
          <a:prstGeom prst="rect">
            <a:avLst/>
          </a:prstGeom>
        </p:spPr>
        <p:txBody>
          <a:bodyPr wrap="square">
            <a:spAutoFit/>
          </a:bodyPr>
          <a:lstStyle/>
          <a:p>
            <a:r>
              <a:rPr lang="en-US" sz="2600" dirty="0" smtClean="0"/>
              <a:t/>
            </a:r>
            <a:br>
              <a:rPr lang="en-US" sz="2600" dirty="0" smtClean="0"/>
            </a:br>
            <a:r>
              <a:rPr lang="en-US" sz="2600" dirty="0" smtClean="0"/>
              <a:t>“</a:t>
            </a:r>
            <a:r>
              <a:rPr lang="en-US" sz="2600" b="0" i="0" dirty="0" smtClean="0">
                <a:solidFill>
                  <a:schemeClr val="accent5"/>
                </a:solidFill>
                <a:effectLst/>
              </a:rPr>
              <a:t>Machines can become our greatest asset or our greatest liability. It’s up to us to decide</a:t>
            </a:r>
            <a:r>
              <a:rPr lang="en-US" sz="2600" b="0" i="0" dirty="0" smtClean="0">
                <a:solidFill>
                  <a:srgbClr val="333333"/>
                </a:solidFill>
                <a:effectLst/>
              </a:rPr>
              <a:t>.”</a:t>
            </a:r>
          </a:p>
          <a:p>
            <a:r>
              <a:rPr lang="en-US" sz="2600" b="0" i="0" dirty="0" smtClean="0">
                <a:solidFill>
                  <a:srgbClr val="333333"/>
                </a:solidFill>
                <a:effectLst/>
              </a:rPr>
              <a:t> </a:t>
            </a:r>
          </a:p>
          <a:p>
            <a:r>
              <a:rPr lang="en-US" sz="2600" dirty="0" smtClean="0"/>
              <a:t>“Competing </a:t>
            </a:r>
            <a:r>
              <a:rPr lang="en-US" sz="2600" dirty="0"/>
              <a:t>WITH robots is far different than competing AGAINST robots. When we add machine skills to the resume of an individual we end up with a far different </a:t>
            </a:r>
            <a:r>
              <a:rPr lang="en-US" sz="2600" dirty="0" smtClean="0"/>
              <a:t>equation.” By</a:t>
            </a:r>
            <a:r>
              <a:rPr lang="en-US" sz="2600" dirty="0"/>
              <a:t> </a:t>
            </a:r>
            <a:r>
              <a:rPr lang="en-US" sz="2600" dirty="0">
                <a:hlinkClick r:id="rId4"/>
              </a:rPr>
              <a:t>Futurist Thomas Frey</a:t>
            </a:r>
            <a:endParaRPr lang="en-US" sz="2600" dirty="0"/>
          </a:p>
        </p:txBody>
      </p:sp>
      <p:pic>
        <p:nvPicPr>
          <p:cNvPr id="1028" name="Picture 4" descr="DaVinci Institute – Futurist Speak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558" y="184100"/>
            <a:ext cx="2571750" cy="84380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34</a:t>
            </a:fld>
            <a:endParaRPr lang="en-US">
              <a:solidFill>
                <a:srgbClr val="46464A">
                  <a:lumMod val="60000"/>
                  <a:lumOff val="40000"/>
                </a:srgbClr>
              </a:solidFill>
            </a:endParaRPr>
          </a:p>
        </p:txBody>
      </p:sp>
    </p:spTree>
    <p:extLst>
      <p:ext uri="{BB962C8B-B14F-4D97-AF65-F5344CB8AC3E}">
        <p14:creationId xmlns:p14="http://schemas.microsoft.com/office/powerpoint/2010/main" val="33412888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19804" y="101600"/>
            <a:ext cx="8735984" cy="1325563"/>
          </a:xfrm>
        </p:spPr>
        <p:txBody>
          <a:bodyPr>
            <a:normAutofit fontScale="90000"/>
          </a:bodyPr>
          <a:lstStyle/>
          <a:p>
            <a:pPr algn="ctr"/>
            <a:r>
              <a:rPr lang="en-US" b="1" dirty="0" smtClean="0">
                <a:solidFill>
                  <a:schemeClr val="accent5"/>
                </a:solidFill>
                <a:latin typeface="+mn-lt"/>
              </a:rPr>
              <a:t/>
            </a:r>
            <a:br>
              <a:rPr lang="en-US" b="1" dirty="0" smtClean="0">
                <a:solidFill>
                  <a:schemeClr val="accent5"/>
                </a:solidFill>
                <a:latin typeface="+mn-lt"/>
              </a:rPr>
            </a:br>
            <a:r>
              <a:rPr lang="en-US" b="1" dirty="0" smtClean="0">
                <a:solidFill>
                  <a:schemeClr val="accent5"/>
                </a:solidFill>
                <a:latin typeface="+mn-lt"/>
              </a:rPr>
              <a:t>If Schools Don't Change, Robots Will Bring On a 'Permanent Underclass'</a:t>
            </a:r>
            <a:r>
              <a:rPr lang="en-US" b="1" dirty="0">
                <a:latin typeface="+mn-lt"/>
              </a:rPr>
              <a:t/>
            </a:r>
            <a:br>
              <a:rPr lang="en-US" b="1" dirty="0">
                <a:latin typeface="+mn-lt"/>
              </a:rPr>
            </a:br>
            <a:endParaRPr lang="en-US" b="1" dirty="0">
              <a:latin typeface="+mn-lt"/>
            </a:endParaRPr>
          </a:p>
        </p:txBody>
      </p:sp>
      <p:pic>
        <p:nvPicPr>
          <p:cNvPr id="2050" name="Picture 2" descr="https://vice-web-statics-cdn.vice.com/images/blan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152400" cy="857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vice-web-statics-cdn.vice.com/images/blan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152400" cy="857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r="49262"/>
          <a:stretch/>
        </p:blipFill>
        <p:spPr>
          <a:xfrm>
            <a:off x="460375" y="1570540"/>
            <a:ext cx="4718858" cy="3737627"/>
          </a:xfrm>
          <a:prstGeom prst="rect">
            <a:avLst/>
          </a:prstGeom>
        </p:spPr>
      </p:pic>
      <p:sp>
        <p:nvSpPr>
          <p:cNvPr id="4" name="Rectangle 3"/>
          <p:cNvSpPr/>
          <p:nvPr/>
        </p:nvSpPr>
        <p:spPr>
          <a:xfrm>
            <a:off x="5520344" y="1570540"/>
            <a:ext cx="6436128" cy="4093428"/>
          </a:xfrm>
          <a:prstGeom prst="rect">
            <a:avLst/>
          </a:prstGeom>
        </p:spPr>
        <p:txBody>
          <a:bodyPr wrap="square">
            <a:spAutoFit/>
          </a:bodyPr>
          <a:lstStyle/>
          <a:p>
            <a:r>
              <a:rPr lang="en-US" sz="2600" dirty="0" smtClean="0">
                <a:solidFill>
                  <a:srgbClr val="000000"/>
                </a:solidFill>
              </a:rPr>
              <a:t>“C</a:t>
            </a:r>
            <a:r>
              <a:rPr lang="en-US" sz="2600" b="0" i="0" dirty="0" smtClean="0">
                <a:solidFill>
                  <a:srgbClr val="000000"/>
                </a:solidFill>
                <a:effectLst/>
              </a:rPr>
              <a:t>ompletely revamp the education system to turn the average students into exceptional ones who can outperform a robot.”</a:t>
            </a:r>
            <a:r>
              <a:rPr lang="en-US" sz="2600" dirty="0"/>
              <a:t> </a:t>
            </a:r>
            <a:endParaRPr lang="en-US" sz="2600" dirty="0" smtClean="0"/>
          </a:p>
          <a:p>
            <a:endParaRPr lang="en-US" sz="2600" dirty="0" smtClean="0"/>
          </a:p>
          <a:p>
            <a:r>
              <a:rPr lang="en-US" sz="2600" dirty="0"/>
              <a:t>“</a:t>
            </a:r>
            <a:r>
              <a:rPr lang="en-US" sz="2600" dirty="0">
                <a:solidFill>
                  <a:schemeClr val="accent5"/>
                </a:solidFill>
              </a:rPr>
              <a:t>The jobs that the robots will leave for humans will be those that require thought and knowledge. </a:t>
            </a:r>
            <a:r>
              <a:rPr lang="en-US" sz="2600" dirty="0"/>
              <a:t>In other words, only the best-educated humans will compete with machines," Howard Rheingold, an internet sociologist, </a:t>
            </a:r>
          </a:p>
        </p:txBody>
      </p:sp>
      <p:pic>
        <p:nvPicPr>
          <p:cNvPr id="5" name="Picture 4"/>
          <p:cNvPicPr>
            <a:picLocks noChangeAspect="1"/>
          </p:cNvPicPr>
          <p:nvPr/>
        </p:nvPicPr>
        <p:blipFill>
          <a:blip r:embed="rId5"/>
          <a:stretch>
            <a:fillRect/>
          </a:stretch>
        </p:blipFill>
        <p:spPr>
          <a:xfrm>
            <a:off x="123825" y="244977"/>
            <a:ext cx="2619375" cy="409575"/>
          </a:xfrm>
          <a:prstGeom prst="rect">
            <a:avLst/>
          </a:prstGeom>
        </p:spPr>
      </p:pic>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35</a:t>
            </a:fld>
            <a:endParaRPr lang="en-US">
              <a:solidFill>
                <a:srgbClr val="46464A">
                  <a:lumMod val="60000"/>
                  <a:lumOff val="40000"/>
                </a:srgbClr>
              </a:solidFill>
            </a:endParaRPr>
          </a:p>
        </p:txBody>
      </p:sp>
    </p:spTree>
    <p:extLst>
      <p:ext uri="{BB962C8B-B14F-4D97-AF65-F5344CB8AC3E}">
        <p14:creationId xmlns:p14="http://schemas.microsoft.com/office/powerpoint/2010/main" val="37145332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7291" y="0"/>
            <a:ext cx="7502236" cy="1325563"/>
          </a:xfrm>
        </p:spPr>
        <p:txBody>
          <a:bodyPr>
            <a:normAutofit fontScale="90000"/>
          </a:bodyPr>
          <a:lstStyle/>
          <a:p>
            <a:pPr algn="ctr"/>
            <a:r>
              <a:rPr lang="en-US" b="1" dirty="0" smtClean="0">
                <a:solidFill>
                  <a:schemeClr val="accent5"/>
                </a:solidFill>
                <a:latin typeface="+mn-lt"/>
              </a:rPr>
              <a:t/>
            </a:r>
            <a:br>
              <a:rPr lang="en-US" b="1" dirty="0" smtClean="0">
                <a:solidFill>
                  <a:schemeClr val="accent5"/>
                </a:solidFill>
                <a:latin typeface="+mn-lt"/>
              </a:rPr>
            </a:br>
            <a:r>
              <a:rPr lang="en-US" b="1" dirty="0" smtClean="0">
                <a:solidFill>
                  <a:schemeClr val="accent5"/>
                </a:solidFill>
                <a:latin typeface="+mn-lt"/>
              </a:rPr>
              <a:t>Here's How Robots Could Change The World By 2025</a:t>
            </a:r>
            <a:r>
              <a:rPr lang="en-US" b="1" dirty="0">
                <a:latin typeface="+mn-lt"/>
              </a:rPr>
              <a:t/>
            </a:r>
            <a:br>
              <a:rPr lang="en-US" b="1" dirty="0">
                <a:latin typeface="+mn-lt"/>
              </a:rPr>
            </a:br>
            <a:endParaRPr lang="en-US" b="1" dirty="0">
              <a:latin typeface="+mn-lt"/>
            </a:endParaRPr>
          </a:p>
        </p:txBody>
      </p:sp>
      <p:pic>
        <p:nvPicPr>
          <p:cNvPr id="3074" name="Picture 2" descr="artificial intelligence rob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4575" y="1518476"/>
            <a:ext cx="6062344" cy="37574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5636" y="5288340"/>
            <a:ext cx="10938164" cy="1569660"/>
          </a:xfrm>
          <a:prstGeom prst="rect">
            <a:avLst/>
          </a:prstGeom>
        </p:spPr>
        <p:txBody>
          <a:bodyPr wrap="square">
            <a:spAutoFit/>
          </a:bodyPr>
          <a:lstStyle/>
          <a:p>
            <a:pPr algn="ctr"/>
            <a:r>
              <a:rPr lang="en-US" sz="2400" dirty="0" smtClean="0">
                <a:solidFill>
                  <a:srgbClr val="111516"/>
                </a:solidFill>
              </a:rPr>
              <a:t>“R</a:t>
            </a:r>
            <a:r>
              <a:rPr lang="en-US" sz="2400" b="0" i="0" dirty="0" smtClean="0">
                <a:solidFill>
                  <a:srgbClr val="111516"/>
                </a:solidFill>
                <a:effectLst/>
              </a:rPr>
              <a:t>obotics and artificial intelligence will permeate wide segments of daily life by 2025, with </a:t>
            </a:r>
            <a:r>
              <a:rPr lang="en-US" sz="2400" b="0" i="0" dirty="0" smtClean="0">
                <a:solidFill>
                  <a:schemeClr val="accent5"/>
                </a:solidFill>
                <a:effectLst/>
              </a:rPr>
              <a:t>huge implications for a range of industries such as health care, transport and logistics, customer service, and home maintenance</a:t>
            </a:r>
            <a:r>
              <a:rPr lang="en-US" sz="2400" b="0" i="0" dirty="0" smtClean="0">
                <a:solidFill>
                  <a:srgbClr val="111516"/>
                </a:solidFill>
                <a:effectLst/>
              </a:rPr>
              <a:t>.” </a:t>
            </a:r>
          </a:p>
          <a:p>
            <a:pPr algn="ctr"/>
            <a:r>
              <a:rPr lang="en-US" sz="2400" b="0" i="0" dirty="0" smtClean="0">
                <a:solidFill>
                  <a:srgbClr val="111516"/>
                </a:solidFill>
                <a:effectLst/>
              </a:rPr>
              <a:t>By </a:t>
            </a:r>
            <a:r>
              <a:rPr lang="en-US" sz="2400" dirty="0">
                <a:solidFill>
                  <a:schemeClr val="accent5"/>
                </a:solidFill>
              </a:rPr>
              <a:t>John Mauldin</a:t>
            </a:r>
          </a:p>
        </p:txBody>
      </p:sp>
      <p:pic>
        <p:nvPicPr>
          <p:cNvPr id="4" name="Picture 3"/>
          <p:cNvPicPr>
            <a:picLocks noChangeAspect="1"/>
          </p:cNvPicPr>
          <p:nvPr/>
        </p:nvPicPr>
        <p:blipFill>
          <a:blip r:embed="rId4"/>
          <a:stretch>
            <a:fillRect/>
          </a:stretch>
        </p:blipFill>
        <p:spPr>
          <a:xfrm>
            <a:off x="44335" y="110706"/>
            <a:ext cx="1587730" cy="508837"/>
          </a:xfrm>
          <a:prstGeom prst="rect">
            <a:avLst/>
          </a:prstGeom>
        </p:spPr>
      </p:pic>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36</a:t>
            </a:fld>
            <a:endParaRPr lang="en-US">
              <a:solidFill>
                <a:srgbClr val="46464A">
                  <a:lumMod val="60000"/>
                  <a:lumOff val="40000"/>
                </a:srgbClr>
              </a:solidFill>
            </a:endParaRPr>
          </a:p>
        </p:txBody>
      </p:sp>
    </p:spTree>
    <p:extLst>
      <p:ext uri="{BB962C8B-B14F-4D97-AF65-F5344CB8AC3E}">
        <p14:creationId xmlns:p14="http://schemas.microsoft.com/office/powerpoint/2010/main" val="23712239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3133" y="-20190"/>
            <a:ext cx="10515600" cy="1325563"/>
          </a:xfrm>
        </p:spPr>
        <p:txBody>
          <a:bodyPr>
            <a:normAutofit fontScale="90000"/>
          </a:bodyPr>
          <a:lstStyle/>
          <a:p>
            <a:pPr algn="ctr"/>
            <a:r>
              <a:rPr lang="en-US" b="1" dirty="0" smtClean="0">
                <a:solidFill>
                  <a:schemeClr val="accent5"/>
                </a:solidFill>
                <a:latin typeface="+mn-lt"/>
              </a:rPr>
              <a:t/>
            </a:r>
            <a:br>
              <a:rPr lang="en-US" b="1" dirty="0" smtClean="0">
                <a:solidFill>
                  <a:schemeClr val="accent5"/>
                </a:solidFill>
                <a:latin typeface="+mn-lt"/>
              </a:rPr>
            </a:br>
            <a:r>
              <a:rPr lang="en-US" b="1" dirty="0" smtClean="0">
                <a:solidFill>
                  <a:schemeClr val="accent5"/>
                </a:solidFill>
                <a:latin typeface="+mn-lt"/>
              </a:rPr>
              <a:t>How </a:t>
            </a:r>
            <a:r>
              <a:rPr lang="en-US" b="1" dirty="0">
                <a:solidFill>
                  <a:schemeClr val="accent5"/>
                </a:solidFill>
                <a:latin typeface="+mn-lt"/>
              </a:rPr>
              <a:t>Technology Is Destroying Jobs</a:t>
            </a:r>
            <a:r>
              <a:rPr lang="en-US" b="1" dirty="0">
                <a:latin typeface="+mn-lt"/>
              </a:rPr>
              <a:t/>
            </a:r>
            <a:br>
              <a:rPr lang="en-US" b="1" dirty="0">
                <a:latin typeface="+mn-lt"/>
              </a:rPr>
            </a:br>
            <a:endParaRPr lang="en-US" b="1" dirty="0">
              <a:latin typeface="+mn-lt"/>
            </a:endParaRPr>
          </a:p>
        </p:txBody>
      </p:sp>
      <p:pic>
        <p:nvPicPr>
          <p:cNvPr id="5122" name="Picture 2" descr="https://cdn.technologyreview.com/i/images/ja13.jobsx2760.jpg?sw=520&amp;cx=0&amp;cy=342&amp;cw=2743&amp;ch=3657"/>
          <p:cNvPicPr>
            <a:picLocks noChangeAspect="1" noChangeArrowheads="1"/>
          </p:cNvPicPr>
          <p:nvPr/>
        </p:nvPicPr>
        <p:blipFill rotWithShape="1">
          <a:blip r:embed="rId3">
            <a:extLst>
              <a:ext uri="{28A0092B-C50C-407E-A947-70E740481C1C}">
                <a14:useLocalDpi xmlns:a14="http://schemas.microsoft.com/office/drawing/2010/main" val="0"/>
              </a:ext>
            </a:extLst>
          </a:blip>
          <a:srcRect t="32157"/>
          <a:stretch/>
        </p:blipFill>
        <p:spPr bwMode="auto">
          <a:xfrm>
            <a:off x="3594660" y="1025236"/>
            <a:ext cx="4953000" cy="24624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73133" y="3534013"/>
            <a:ext cx="10384576" cy="3323987"/>
          </a:xfrm>
          <a:prstGeom prst="rect">
            <a:avLst/>
          </a:prstGeom>
        </p:spPr>
        <p:txBody>
          <a:bodyPr wrap="square">
            <a:spAutoFit/>
          </a:bodyPr>
          <a:lstStyle/>
          <a:p>
            <a:pPr fontAlgn="base"/>
            <a:r>
              <a:rPr lang="en-US" sz="2400" dirty="0" smtClean="0">
                <a:solidFill>
                  <a:srgbClr val="222222"/>
                </a:solidFill>
                <a:latin typeface="NeueHaas"/>
              </a:rPr>
              <a:t>Rapid </a:t>
            </a:r>
            <a:r>
              <a:rPr lang="en-US" sz="2400" dirty="0">
                <a:solidFill>
                  <a:srgbClr val="222222"/>
                </a:solidFill>
                <a:latin typeface="NeueHaas"/>
              </a:rPr>
              <a:t>technological change has been destroying jobs faster than it is creating them, contributing to the stagnation of median income and the growth of inequality in the United States.</a:t>
            </a:r>
          </a:p>
          <a:p>
            <a:pPr fontAlgn="base"/>
            <a:endParaRPr lang="en-US" sz="2400" dirty="0">
              <a:solidFill>
                <a:srgbClr val="222222"/>
              </a:solidFill>
              <a:latin typeface="NeueHaas"/>
            </a:endParaRPr>
          </a:p>
          <a:p>
            <a:pPr fontAlgn="base"/>
            <a:r>
              <a:rPr lang="en-US" sz="2400" dirty="0" smtClean="0">
                <a:solidFill>
                  <a:srgbClr val="222222"/>
                </a:solidFill>
                <a:latin typeface="NeueHaas"/>
              </a:rPr>
              <a:t>“…</a:t>
            </a:r>
            <a:r>
              <a:rPr lang="en-US" sz="2400" dirty="0" smtClean="0">
                <a:solidFill>
                  <a:schemeClr val="accent5"/>
                </a:solidFill>
                <a:latin typeface="NeueHaas"/>
              </a:rPr>
              <a:t>many </a:t>
            </a:r>
            <a:r>
              <a:rPr lang="en-US" sz="2400" dirty="0">
                <a:solidFill>
                  <a:schemeClr val="accent5"/>
                </a:solidFill>
                <a:latin typeface="NeueHaas"/>
              </a:rPr>
              <a:t>middle-class jobs are right in the bull’s-eye; even relatively high-skill work in education, medicine, and law is affected</a:t>
            </a:r>
            <a:r>
              <a:rPr lang="en-US" sz="2400" dirty="0" smtClean="0">
                <a:solidFill>
                  <a:srgbClr val="222222"/>
                </a:solidFill>
                <a:latin typeface="NeueHaas"/>
              </a:rPr>
              <a:t>.”</a:t>
            </a:r>
          </a:p>
          <a:p>
            <a:pPr fontAlgn="base"/>
            <a:endParaRPr lang="en-US" sz="2400" b="0" i="0" dirty="0" smtClean="0">
              <a:solidFill>
                <a:srgbClr val="222222"/>
              </a:solidFill>
              <a:effectLst/>
              <a:latin typeface="NeueHaas"/>
            </a:endParaRPr>
          </a:p>
          <a:p>
            <a:pPr algn="ctr" fontAlgn="base"/>
            <a:r>
              <a:rPr lang="en-US" sz="2400" b="0" i="0" dirty="0" smtClean="0">
                <a:solidFill>
                  <a:srgbClr val="222222"/>
                </a:solidFill>
                <a:effectLst/>
                <a:latin typeface="NeueHaas"/>
              </a:rPr>
              <a:t> By</a:t>
            </a:r>
            <a:r>
              <a:rPr lang="en-US" dirty="0" smtClean="0"/>
              <a:t> </a:t>
            </a:r>
            <a:r>
              <a:rPr lang="en-US" sz="2400" dirty="0" smtClean="0">
                <a:hlinkClick r:id="rId4"/>
              </a:rPr>
              <a:t>David </a:t>
            </a:r>
            <a:r>
              <a:rPr lang="en-US" sz="2400" dirty="0" err="1" smtClean="0">
                <a:hlinkClick r:id="rId4"/>
              </a:rPr>
              <a:t>Rotman</a:t>
            </a:r>
            <a:endParaRPr lang="en-US" sz="2400" dirty="0" smtClean="0"/>
          </a:p>
          <a:p>
            <a:pPr fontAlgn="base"/>
            <a:r>
              <a:rPr lang="en-US" b="0" i="0" dirty="0" smtClean="0">
                <a:solidFill>
                  <a:srgbClr val="222222"/>
                </a:solidFill>
                <a:effectLst/>
                <a:latin typeface="NeueHaas"/>
              </a:rPr>
              <a:t> </a:t>
            </a:r>
            <a:endParaRPr lang="en-US" b="0" i="0" dirty="0">
              <a:solidFill>
                <a:srgbClr val="222222"/>
              </a:solidFill>
              <a:effectLst/>
              <a:latin typeface="NeueHaas"/>
            </a:endParaRPr>
          </a:p>
        </p:txBody>
      </p:sp>
      <p:pic>
        <p:nvPicPr>
          <p:cNvPr id="5" name="Picture 4"/>
          <p:cNvPicPr>
            <a:picLocks noChangeAspect="1"/>
          </p:cNvPicPr>
          <p:nvPr/>
        </p:nvPicPr>
        <p:blipFill>
          <a:blip r:embed="rId5"/>
          <a:stretch>
            <a:fillRect/>
          </a:stretch>
        </p:blipFill>
        <p:spPr>
          <a:xfrm>
            <a:off x="74643" y="113089"/>
            <a:ext cx="2065930" cy="1059006"/>
          </a:xfrm>
          <a:prstGeom prst="rect">
            <a:avLst/>
          </a:prstGeom>
        </p:spPr>
      </p:pic>
      <p:cxnSp>
        <p:nvCxnSpPr>
          <p:cNvPr id="6" name="Straight Connector 5"/>
          <p:cNvCxnSpPr/>
          <p:nvPr/>
        </p:nvCxnSpPr>
        <p:spPr>
          <a:xfrm flipV="1">
            <a:off x="2780778" y="5787025"/>
            <a:ext cx="1377863" cy="1252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37</a:t>
            </a:fld>
            <a:endParaRPr lang="en-US">
              <a:solidFill>
                <a:srgbClr val="46464A">
                  <a:lumMod val="60000"/>
                  <a:lumOff val="40000"/>
                </a:srgbClr>
              </a:solidFill>
            </a:endParaRPr>
          </a:p>
        </p:txBody>
      </p:sp>
    </p:spTree>
    <p:extLst>
      <p:ext uri="{BB962C8B-B14F-4D97-AF65-F5344CB8AC3E}">
        <p14:creationId xmlns:p14="http://schemas.microsoft.com/office/powerpoint/2010/main" val="339599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8" name="Picture 4" descr="https://cdn.technologyreview.com/i/images/destroying.jobs_.chart1x910_0.jpg?sw=1080"/>
          <p:cNvPicPr>
            <a:picLocks noChangeAspect="1" noChangeArrowheads="1"/>
          </p:cNvPicPr>
          <p:nvPr/>
        </p:nvPicPr>
        <p:blipFill rotWithShape="1">
          <a:blip r:embed="rId2">
            <a:extLst>
              <a:ext uri="{28A0092B-C50C-407E-A947-70E740481C1C}">
                <a14:useLocalDpi xmlns:a14="http://schemas.microsoft.com/office/drawing/2010/main" val="0"/>
              </a:ext>
            </a:extLst>
          </a:blip>
          <a:srcRect l="1488" t="70752" r="37401" b="445"/>
          <a:stretch/>
        </p:blipFill>
        <p:spPr bwMode="auto">
          <a:xfrm>
            <a:off x="225578" y="134337"/>
            <a:ext cx="11740843" cy="64976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480892" y="5798994"/>
            <a:ext cx="2065930" cy="1059006"/>
          </a:xfrm>
          <a:prstGeom prst="rect">
            <a:avLst/>
          </a:prstGeom>
        </p:spPr>
      </p:pic>
      <p:sp>
        <p:nvSpPr>
          <p:cNvPr id="8" name="Title 1"/>
          <p:cNvSpPr txBox="1">
            <a:spLocks/>
          </p:cNvSpPr>
          <p:nvPr/>
        </p:nvSpPr>
        <p:spPr>
          <a:xfrm>
            <a:off x="708911" y="5798994"/>
            <a:ext cx="10515600" cy="946018"/>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5"/>
                </a:solidFill>
                <a:latin typeface="+mn-lt"/>
              </a:rPr>
              <a:t/>
            </a:r>
            <a:br>
              <a:rPr lang="en-US" b="1" dirty="0" smtClean="0">
                <a:solidFill>
                  <a:schemeClr val="accent5"/>
                </a:solidFill>
                <a:latin typeface="+mn-lt"/>
              </a:rPr>
            </a:br>
            <a:r>
              <a:rPr lang="en-US" b="1" dirty="0" smtClean="0">
                <a:solidFill>
                  <a:schemeClr val="accent5"/>
                </a:solidFill>
                <a:latin typeface="+mn-lt"/>
              </a:rPr>
              <a:t>How Technology Is Destroying Jobs</a:t>
            </a:r>
            <a:r>
              <a:rPr lang="en-US" b="1" dirty="0" smtClean="0">
                <a:latin typeface="+mn-lt"/>
              </a:rPr>
              <a:t/>
            </a:r>
            <a:br>
              <a:rPr lang="en-US" b="1" dirty="0" smtClean="0">
                <a:latin typeface="+mn-lt"/>
              </a:rPr>
            </a:br>
            <a:endParaRPr lang="en-US" b="1" dirty="0">
              <a:latin typeface="+mn-lt"/>
            </a:endParaRPr>
          </a:p>
        </p:txBody>
      </p:sp>
      <p:sp>
        <p:nvSpPr>
          <p:cNvPr id="4" name="Rectangle 3"/>
          <p:cNvSpPr/>
          <p:nvPr/>
        </p:nvSpPr>
        <p:spPr>
          <a:xfrm>
            <a:off x="8325777" y="6071730"/>
            <a:ext cx="1888081" cy="369332"/>
          </a:xfrm>
          <a:prstGeom prst="rect">
            <a:avLst/>
          </a:prstGeom>
        </p:spPr>
        <p:txBody>
          <a:bodyPr wrap="none">
            <a:spAutoFit/>
          </a:bodyPr>
          <a:lstStyle/>
          <a:p>
            <a:pPr algn="ctr" fontAlgn="base"/>
            <a:r>
              <a:rPr lang="en-US" dirty="0">
                <a:solidFill>
                  <a:srgbClr val="222222"/>
                </a:solidFill>
                <a:latin typeface="NeueHaas"/>
              </a:rPr>
              <a:t> By</a:t>
            </a:r>
            <a:r>
              <a:rPr lang="en-US" dirty="0"/>
              <a:t> </a:t>
            </a:r>
            <a:r>
              <a:rPr lang="en-US" dirty="0">
                <a:hlinkClick r:id="rId4"/>
              </a:rPr>
              <a:t>David </a:t>
            </a:r>
            <a:r>
              <a:rPr lang="en-US" dirty="0" err="1">
                <a:hlinkClick r:id="rId4"/>
              </a:rPr>
              <a:t>Rotman</a:t>
            </a:r>
            <a:endParaRPr lang="en-US" dirty="0"/>
          </a:p>
        </p:txBody>
      </p:sp>
      <p:cxnSp>
        <p:nvCxnSpPr>
          <p:cNvPr id="12" name="Straight Arrow Connector 11"/>
          <p:cNvCxnSpPr/>
          <p:nvPr/>
        </p:nvCxnSpPr>
        <p:spPr>
          <a:xfrm>
            <a:off x="2690191" y="1802296"/>
            <a:ext cx="6811618" cy="11918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439496" y="2567618"/>
            <a:ext cx="5446626" cy="129261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921565" y="2411896"/>
            <a:ext cx="2186609" cy="132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325777" y="2567618"/>
            <a:ext cx="2898734" cy="707886"/>
          </a:xfrm>
          <a:prstGeom prst="rect">
            <a:avLst/>
          </a:prstGeom>
        </p:spPr>
        <p:txBody>
          <a:bodyPr wrap="square">
            <a:spAutoFit/>
          </a:bodyPr>
          <a:lstStyle/>
          <a:p>
            <a:r>
              <a:rPr lang="en-US" sz="2000" b="1" dirty="0" smtClean="0"/>
              <a:t>It takes </a:t>
            </a:r>
            <a:r>
              <a:rPr lang="en-US" sz="2000" b="1" dirty="0"/>
              <a:t>two </a:t>
            </a:r>
            <a:r>
              <a:rPr lang="en-US" sz="2000" b="1" dirty="0" smtClean="0"/>
              <a:t>incomes to sustain households today </a:t>
            </a:r>
            <a:endParaRPr lang="en-US" sz="2000" b="1" dirty="0"/>
          </a:p>
        </p:txBody>
      </p:sp>
      <p:cxnSp>
        <p:nvCxnSpPr>
          <p:cNvPr id="6" name="Straight Connector 5"/>
          <p:cNvCxnSpPr>
            <a:endCxn id="29" idx="5"/>
          </p:cNvCxnSpPr>
          <p:nvPr/>
        </p:nvCxnSpPr>
        <p:spPr>
          <a:xfrm flipV="1">
            <a:off x="225578" y="3585303"/>
            <a:ext cx="2404670" cy="80381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5578" y="3541162"/>
            <a:ext cx="756199" cy="646331"/>
          </a:xfrm>
          <a:prstGeom prst="rect">
            <a:avLst/>
          </a:prstGeom>
          <a:noFill/>
        </p:spPr>
        <p:txBody>
          <a:bodyPr wrap="square" rtlCol="0">
            <a:spAutoFit/>
          </a:bodyPr>
          <a:lstStyle/>
          <a:p>
            <a:r>
              <a:rPr lang="en-US" dirty="0" smtClean="0"/>
              <a:t>196025%</a:t>
            </a:r>
            <a:endParaRPr lang="en-US" dirty="0"/>
          </a:p>
        </p:txBody>
      </p:sp>
      <p:sp>
        <p:nvSpPr>
          <p:cNvPr id="16" name="TextBox 15"/>
          <p:cNvSpPr txBox="1"/>
          <p:nvPr/>
        </p:nvSpPr>
        <p:spPr>
          <a:xfrm>
            <a:off x="2573145" y="3100561"/>
            <a:ext cx="756199" cy="369332"/>
          </a:xfrm>
          <a:prstGeom prst="rect">
            <a:avLst/>
          </a:prstGeom>
          <a:noFill/>
        </p:spPr>
        <p:txBody>
          <a:bodyPr wrap="square" rtlCol="0">
            <a:spAutoFit/>
          </a:bodyPr>
          <a:lstStyle/>
          <a:p>
            <a:r>
              <a:rPr lang="en-US" dirty="0" smtClean="0"/>
              <a:t>35%</a:t>
            </a:r>
            <a:endParaRPr lang="en-US" dirty="0"/>
          </a:p>
        </p:txBody>
      </p:sp>
      <p:cxnSp>
        <p:nvCxnSpPr>
          <p:cNvPr id="20" name="Straight Connector 19"/>
          <p:cNvCxnSpPr>
            <a:stCxn id="29" idx="2"/>
          </p:cNvCxnSpPr>
          <p:nvPr/>
        </p:nvCxnSpPr>
        <p:spPr>
          <a:xfrm flipV="1">
            <a:off x="2774962" y="2151427"/>
            <a:ext cx="2251190" cy="137975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1282011" y="1332902"/>
            <a:ext cx="756199" cy="646331"/>
          </a:xfrm>
          <a:prstGeom prst="rect">
            <a:avLst/>
          </a:prstGeom>
          <a:noFill/>
        </p:spPr>
        <p:txBody>
          <a:bodyPr wrap="square" rtlCol="0">
            <a:spAutoFit/>
          </a:bodyPr>
          <a:lstStyle/>
          <a:p>
            <a:r>
              <a:rPr lang="en-US" dirty="0" smtClean="0"/>
              <a:t>201260%</a:t>
            </a:r>
            <a:endParaRPr lang="en-US" dirty="0"/>
          </a:p>
        </p:txBody>
      </p:sp>
      <p:sp>
        <p:nvSpPr>
          <p:cNvPr id="22" name="TextBox 21"/>
          <p:cNvSpPr txBox="1"/>
          <p:nvPr/>
        </p:nvSpPr>
        <p:spPr>
          <a:xfrm>
            <a:off x="4439496" y="1883337"/>
            <a:ext cx="756199" cy="369332"/>
          </a:xfrm>
          <a:prstGeom prst="rect">
            <a:avLst/>
          </a:prstGeom>
          <a:noFill/>
        </p:spPr>
        <p:txBody>
          <a:bodyPr wrap="square" rtlCol="0">
            <a:spAutoFit/>
          </a:bodyPr>
          <a:lstStyle/>
          <a:p>
            <a:r>
              <a:rPr lang="en-US" dirty="0" smtClean="0"/>
              <a:t>58%</a:t>
            </a:r>
            <a:endParaRPr lang="en-US" dirty="0"/>
          </a:p>
        </p:txBody>
      </p:sp>
      <p:cxnSp>
        <p:nvCxnSpPr>
          <p:cNvPr id="27" name="Straight Connector 26"/>
          <p:cNvCxnSpPr/>
          <p:nvPr/>
        </p:nvCxnSpPr>
        <p:spPr>
          <a:xfrm flipV="1">
            <a:off x="5026152" y="1991469"/>
            <a:ext cx="6346683" cy="16116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flipH="1">
            <a:off x="2605419" y="3454650"/>
            <a:ext cx="169543" cy="153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999859" y="2056205"/>
            <a:ext cx="139148" cy="151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flipH="1">
            <a:off x="11323958" y="1914934"/>
            <a:ext cx="169543" cy="153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38</a:t>
            </a:fld>
            <a:endParaRPr lang="en-US">
              <a:solidFill>
                <a:srgbClr val="46464A">
                  <a:lumMod val="60000"/>
                  <a:lumOff val="40000"/>
                </a:srgbClr>
              </a:solidFill>
            </a:endParaRPr>
          </a:p>
        </p:txBody>
      </p:sp>
    </p:spTree>
    <p:extLst>
      <p:ext uri="{BB962C8B-B14F-4D97-AF65-F5344CB8AC3E}">
        <p14:creationId xmlns:p14="http://schemas.microsoft.com/office/powerpoint/2010/main" val="152043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500"/>
                                        <p:tgtEl>
                                          <p:spTgt spid="27"/>
                                        </p:tgtEl>
                                      </p:cBhvr>
                                    </p:animEffec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p:bldP spid="16" grpId="0"/>
      <p:bldP spid="21" grpId="0"/>
      <p:bldP spid="22" grpId="0"/>
      <p:bldP spid="29" grpId="0" animBg="1"/>
      <p:bldP spid="30" grpId="0" animBg="1"/>
      <p:bldP spid="3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https://cdn.technologyreview.com/i/images/destroying.jobs_.chart2x910.jpg?sw=1080"/>
          <p:cNvPicPr>
            <a:picLocks noChangeAspect="1" noChangeArrowheads="1"/>
          </p:cNvPicPr>
          <p:nvPr/>
        </p:nvPicPr>
        <p:blipFill rotWithShape="1">
          <a:blip r:embed="rId2">
            <a:extLst>
              <a:ext uri="{28A0092B-C50C-407E-A947-70E740481C1C}">
                <a14:useLocalDpi xmlns:a14="http://schemas.microsoft.com/office/drawing/2010/main" val="0"/>
              </a:ext>
            </a:extLst>
          </a:blip>
          <a:srcRect t="6077" b="63488"/>
          <a:stretch/>
        </p:blipFill>
        <p:spPr bwMode="auto">
          <a:xfrm>
            <a:off x="314324" y="259247"/>
            <a:ext cx="11563351" cy="49580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14324" y="5217288"/>
            <a:ext cx="11563350" cy="1857375"/>
          </a:xfrm>
          <a:prstGeom prst="rect">
            <a:avLst/>
          </a:prstGeom>
        </p:spPr>
      </p:pic>
      <p:pic>
        <p:nvPicPr>
          <p:cNvPr id="7" name="Picture 6"/>
          <p:cNvPicPr>
            <a:picLocks noChangeAspect="1"/>
          </p:cNvPicPr>
          <p:nvPr/>
        </p:nvPicPr>
        <p:blipFill rotWithShape="1">
          <a:blip r:embed="rId4"/>
          <a:srcRect r="6892"/>
          <a:stretch/>
        </p:blipFill>
        <p:spPr>
          <a:xfrm>
            <a:off x="3130215" y="3397717"/>
            <a:ext cx="1684832" cy="1819571"/>
          </a:xfrm>
          <a:prstGeom prst="rect">
            <a:avLst/>
          </a:prstGeom>
        </p:spPr>
      </p:pic>
      <p:pic>
        <p:nvPicPr>
          <p:cNvPr id="12" name="Picture 11"/>
          <p:cNvPicPr>
            <a:picLocks noChangeAspect="1"/>
          </p:cNvPicPr>
          <p:nvPr/>
        </p:nvPicPr>
        <p:blipFill rotWithShape="1">
          <a:blip r:embed="rId4"/>
          <a:srcRect r="6892"/>
          <a:stretch/>
        </p:blipFill>
        <p:spPr>
          <a:xfrm>
            <a:off x="3061234" y="5101390"/>
            <a:ext cx="765357" cy="826564"/>
          </a:xfrm>
          <a:prstGeom prst="rect">
            <a:avLst/>
          </a:prstGeom>
        </p:spPr>
      </p:pic>
      <p:pic>
        <p:nvPicPr>
          <p:cNvPr id="13" name="Picture 12"/>
          <p:cNvPicPr>
            <a:picLocks noChangeAspect="1"/>
          </p:cNvPicPr>
          <p:nvPr/>
        </p:nvPicPr>
        <p:blipFill rotWithShape="1">
          <a:blip r:embed="rId4"/>
          <a:srcRect r="6892"/>
          <a:stretch/>
        </p:blipFill>
        <p:spPr>
          <a:xfrm>
            <a:off x="4815047" y="3510259"/>
            <a:ext cx="1057800" cy="1278021"/>
          </a:xfrm>
          <a:prstGeom prst="rect">
            <a:avLst/>
          </a:prstGeom>
        </p:spPr>
      </p:pic>
      <p:pic>
        <p:nvPicPr>
          <p:cNvPr id="14" name="Picture 13"/>
          <p:cNvPicPr>
            <a:picLocks noChangeAspect="1"/>
          </p:cNvPicPr>
          <p:nvPr/>
        </p:nvPicPr>
        <p:blipFill rotWithShape="1">
          <a:blip r:embed="rId4"/>
          <a:srcRect r="6892"/>
          <a:stretch/>
        </p:blipFill>
        <p:spPr>
          <a:xfrm>
            <a:off x="5872847" y="3510258"/>
            <a:ext cx="1190561" cy="1438422"/>
          </a:xfrm>
          <a:prstGeom prst="rect">
            <a:avLst/>
          </a:prstGeom>
        </p:spPr>
      </p:pic>
      <p:pic>
        <p:nvPicPr>
          <p:cNvPr id="15" name="Picture 14"/>
          <p:cNvPicPr>
            <a:picLocks noChangeAspect="1"/>
          </p:cNvPicPr>
          <p:nvPr/>
        </p:nvPicPr>
        <p:blipFill rotWithShape="1">
          <a:blip r:embed="rId4"/>
          <a:srcRect r="6892"/>
          <a:stretch/>
        </p:blipFill>
        <p:spPr>
          <a:xfrm>
            <a:off x="7063408" y="3564362"/>
            <a:ext cx="1192695" cy="1438422"/>
          </a:xfrm>
          <a:prstGeom prst="rect">
            <a:avLst/>
          </a:prstGeom>
        </p:spPr>
      </p:pic>
      <p:pic>
        <p:nvPicPr>
          <p:cNvPr id="16" name="Picture 15"/>
          <p:cNvPicPr>
            <a:picLocks noChangeAspect="1"/>
          </p:cNvPicPr>
          <p:nvPr/>
        </p:nvPicPr>
        <p:blipFill rotWithShape="1">
          <a:blip r:embed="rId4"/>
          <a:srcRect r="6892"/>
          <a:stretch/>
        </p:blipFill>
        <p:spPr>
          <a:xfrm>
            <a:off x="8229601" y="3601648"/>
            <a:ext cx="954656" cy="1153404"/>
          </a:xfrm>
          <a:prstGeom prst="rect">
            <a:avLst/>
          </a:prstGeom>
        </p:spPr>
      </p:pic>
      <p:pic>
        <p:nvPicPr>
          <p:cNvPr id="17" name="Picture 16"/>
          <p:cNvPicPr>
            <a:picLocks noChangeAspect="1"/>
          </p:cNvPicPr>
          <p:nvPr/>
        </p:nvPicPr>
        <p:blipFill rotWithShape="1">
          <a:blip r:embed="rId4"/>
          <a:srcRect r="6892"/>
          <a:stretch/>
        </p:blipFill>
        <p:spPr>
          <a:xfrm>
            <a:off x="9176279" y="3644562"/>
            <a:ext cx="988138" cy="1438422"/>
          </a:xfrm>
          <a:prstGeom prst="rect">
            <a:avLst/>
          </a:prstGeom>
        </p:spPr>
      </p:pic>
      <p:pic>
        <p:nvPicPr>
          <p:cNvPr id="18" name="Picture 17"/>
          <p:cNvPicPr>
            <a:picLocks noChangeAspect="1"/>
          </p:cNvPicPr>
          <p:nvPr/>
        </p:nvPicPr>
        <p:blipFill rotWithShape="1">
          <a:blip r:embed="rId4"/>
          <a:srcRect r="6892"/>
          <a:stretch/>
        </p:blipFill>
        <p:spPr>
          <a:xfrm>
            <a:off x="10234079" y="3843335"/>
            <a:ext cx="1323324" cy="1438422"/>
          </a:xfrm>
          <a:prstGeom prst="rect">
            <a:avLst/>
          </a:prstGeom>
        </p:spPr>
      </p:pic>
      <p:cxnSp>
        <p:nvCxnSpPr>
          <p:cNvPr id="20" name="Straight Connector 19"/>
          <p:cNvCxnSpPr/>
          <p:nvPr/>
        </p:nvCxnSpPr>
        <p:spPr>
          <a:xfrm flipV="1">
            <a:off x="2754980" y="7619101"/>
            <a:ext cx="1377863" cy="1252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39</a:t>
            </a:fld>
            <a:endParaRPr lang="en-US">
              <a:solidFill>
                <a:srgbClr val="46464A">
                  <a:lumMod val="60000"/>
                  <a:lumOff val="40000"/>
                </a:srgbClr>
              </a:solidFill>
            </a:endParaRPr>
          </a:p>
        </p:txBody>
      </p:sp>
    </p:spTree>
    <p:extLst>
      <p:ext uri="{BB962C8B-B14F-4D97-AF65-F5344CB8AC3E}">
        <p14:creationId xmlns:p14="http://schemas.microsoft.com/office/powerpoint/2010/main" val="163124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0"/>
                                  </p:stCondLst>
                                  <p:childTnLst>
                                    <p:animEffect transition="out" filter="wipe(down)">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1" fill="hold" nodeType="clickEffect">
                                  <p:stCondLst>
                                    <p:cond delay="0"/>
                                  </p:stCondLst>
                                  <p:childTnLst>
                                    <p:animEffect transition="out" filter="wipe(up)">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408971" y="72024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sz="4000" b="1" dirty="0">
                <a:solidFill>
                  <a:schemeClr val="accent5"/>
                </a:solidFill>
                <a:latin typeface="+mn-lt"/>
              </a:rPr>
              <a:t>III.	  APPROVAL OF AGENDA</a:t>
            </a:r>
          </a:p>
        </p:txBody>
      </p:sp>
      <p:pic>
        <p:nvPicPr>
          <p:cNvPr id="9" name="Picture 4" descr="ACHE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234" y="720247"/>
            <a:ext cx="1921473" cy="1860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816" y="1739153"/>
            <a:ext cx="4276826" cy="5118847"/>
          </a:xfrm>
          <a:prstGeom prst="rect">
            <a:avLst/>
          </a:prstGeom>
        </p:spPr>
      </p:pic>
    </p:spTree>
    <p:extLst>
      <p:ext uri="{BB962C8B-B14F-4D97-AF65-F5344CB8AC3E}">
        <p14:creationId xmlns:p14="http://schemas.microsoft.com/office/powerpoint/2010/main" val="188583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054298" y="1071769"/>
            <a:ext cx="3990310" cy="3394472"/>
          </a:xfrm>
        </p:spPr>
        <p:txBody>
          <a:bodyPr>
            <a:noAutofit/>
          </a:bodyPr>
          <a:lstStyle/>
          <a:p>
            <a:r>
              <a:rPr lang="en-US" sz="2400" b="1" dirty="0">
                <a:solidFill>
                  <a:srgbClr val="00B050"/>
                </a:solidFill>
              </a:rPr>
              <a:t>Density of educated/ skilled workers </a:t>
            </a:r>
          </a:p>
          <a:p>
            <a:pPr>
              <a:buClr>
                <a:schemeClr val="tx2"/>
              </a:buClr>
            </a:pPr>
            <a:r>
              <a:rPr lang="en-US" sz="2400" b="1" dirty="0">
                <a:solidFill>
                  <a:schemeClr val="accent1"/>
                </a:solidFill>
              </a:rPr>
              <a:t>Access to good schools, colleges, universities</a:t>
            </a:r>
          </a:p>
          <a:p>
            <a:r>
              <a:rPr lang="en-US" sz="2400" b="1" dirty="0">
                <a:solidFill>
                  <a:srgbClr val="FF0000"/>
                </a:solidFill>
              </a:rPr>
              <a:t>Local leadership</a:t>
            </a:r>
          </a:p>
          <a:p>
            <a:pPr>
              <a:buClr>
                <a:schemeClr val="tx2"/>
              </a:buClr>
            </a:pPr>
            <a:r>
              <a:rPr lang="en-US" sz="2400" b="1" dirty="0">
                <a:solidFill>
                  <a:schemeClr val="accent5">
                    <a:lumMod val="75000"/>
                  </a:schemeClr>
                </a:solidFill>
              </a:rPr>
              <a:t>Regional economic development strategies rather than state-wide strategies</a:t>
            </a:r>
          </a:p>
          <a:p>
            <a:r>
              <a:rPr lang="en-US" sz="2400" b="1" dirty="0">
                <a:solidFill>
                  <a:srgbClr val="00B0F0"/>
                </a:solidFill>
              </a:rPr>
              <a:t>Return to city-states</a:t>
            </a:r>
          </a:p>
          <a:p>
            <a:pPr lvl="1">
              <a:buClr>
                <a:schemeClr val="accent3"/>
              </a:buClr>
              <a:buFont typeface="Wingdings" panose="05000000000000000000" pitchFamily="2" charset="2"/>
              <a:buChar char="§"/>
            </a:pPr>
            <a:r>
              <a:rPr lang="en-US" b="1" i="1" dirty="0">
                <a:solidFill>
                  <a:srgbClr val="00B0F0"/>
                </a:solidFill>
              </a:rPr>
              <a:t>Sparta and Athens</a:t>
            </a:r>
          </a:p>
          <a:p>
            <a:pPr>
              <a:buClr>
                <a:schemeClr val="tx2"/>
              </a:buClr>
            </a:pPr>
            <a:r>
              <a:rPr lang="en-US" sz="2400" b="1" dirty="0">
                <a:solidFill>
                  <a:schemeClr val="tx2"/>
                </a:solidFill>
              </a:rPr>
              <a:t>Work ready communities</a:t>
            </a:r>
          </a:p>
          <a:p>
            <a:pPr>
              <a:buNone/>
            </a:pPr>
            <a:endParaRPr lang="en-US" sz="2400" b="1" dirty="0">
              <a:solidFill>
                <a:schemeClr val="tx2"/>
              </a:solidFill>
            </a:endParaRPr>
          </a:p>
          <a:p>
            <a:pPr marL="0" indent="0">
              <a:buNone/>
            </a:pPr>
            <a:endParaRPr lang="en-US" sz="2400" dirty="0"/>
          </a:p>
        </p:txBody>
      </p:sp>
      <p:pic>
        <p:nvPicPr>
          <p:cNvPr id="5" name="Picture 4" descr="C:\Users\emily.saleh\Desktop\coming-jobs-war.jpg"/>
          <p:cNvPicPr>
            <a:picLocks noChangeAspect="1" noChangeArrowheads="1"/>
          </p:cNvPicPr>
          <p:nvPr/>
        </p:nvPicPr>
        <p:blipFill>
          <a:blip r:embed="rId2" cstate="print"/>
          <a:stretch>
            <a:fillRect/>
          </a:stretch>
        </p:blipFill>
        <p:spPr bwMode="auto">
          <a:xfrm>
            <a:off x="1699846" y="1395714"/>
            <a:ext cx="2486858" cy="3767967"/>
          </a:xfrm>
          <a:prstGeom prst="rect">
            <a:avLst/>
          </a:prstGeom>
          <a:noFill/>
        </p:spPr>
      </p:pic>
      <p:pic>
        <p:nvPicPr>
          <p:cNvPr id="7" name="Picture 2" descr="http://img2.imagesbn.com/images/51580000/51588093.JPG">
            <a:hlinkClick r:id="rId3"/>
          </p:cNvPr>
          <p:cNvPicPr>
            <a:picLocks noChangeAspect="1" noChangeArrowheads="1"/>
          </p:cNvPicPr>
          <p:nvPr/>
        </p:nvPicPr>
        <p:blipFill>
          <a:blip r:embed="rId4" cstate="print"/>
          <a:srcRect/>
          <a:stretch>
            <a:fillRect/>
          </a:stretch>
        </p:blipFill>
        <p:spPr bwMode="auto">
          <a:xfrm>
            <a:off x="4284785" y="1395714"/>
            <a:ext cx="2507459" cy="3767967"/>
          </a:xfrm>
          <a:prstGeom prst="rect">
            <a:avLst/>
          </a:prstGeom>
          <a:noFill/>
        </p:spPr>
      </p:pic>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40</a:t>
            </a:fld>
            <a:endParaRPr lang="en-US">
              <a:solidFill>
                <a:srgbClr val="46464A">
                  <a:lumMod val="60000"/>
                  <a:lumOff val="40000"/>
                </a:srgbClr>
              </a:solidFill>
            </a:endParaRPr>
          </a:p>
        </p:txBody>
      </p:sp>
    </p:spTree>
    <p:extLst>
      <p:ext uri="{BB962C8B-B14F-4D97-AF65-F5344CB8AC3E}">
        <p14:creationId xmlns:p14="http://schemas.microsoft.com/office/powerpoint/2010/main" val="3642042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44532" y="164592"/>
            <a:ext cx="6932215" cy="6380646"/>
          </a:xfrm>
          <a:prstGeom prst="rect">
            <a:avLst/>
          </a:prstGeom>
        </p:spPr>
      </p:pic>
      <p:sp>
        <p:nvSpPr>
          <p:cNvPr id="8" name="Subtitle 2"/>
          <p:cNvSpPr txBox="1">
            <a:spLocks/>
          </p:cNvSpPr>
          <p:nvPr/>
        </p:nvSpPr>
        <p:spPr>
          <a:xfrm>
            <a:off x="6768354" y="2045885"/>
            <a:ext cx="3792071" cy="2902633"/>
          </a:xfrm>
          <a:prstGeom prst="rect">
            <a:avLst/>
          </a:prstGeom>
          <a:solidFill>
            <a:srgbClr val="FFFF00"/>
          </a:solidFill>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pPr>
            <a:r>
              <a:rPr lang="en-US" b="1" dirty="0">
                <a:solidFill>
                  <a:prstClr val="black"/>
                </a:solidFill>
                <a:latin typeface="Times New Roman" panose="02020603050405020304" pitchFamily="18" charset="0"/>
                <a:cs typeface="Times New Roman" panose="02020603050405020304" pitchFamily="18" charset="0"/>
              </a:rPr>
              <a:t>Futurists say that communities with higher levels of </a:t>
            </a:r>
            <a:r>
              <a:rPr lang="en-US" b="1" dirty="0" smtClean="0">
                <a:solidFill>
                  <a:prstClr val="black"/>
                </a:solidFill>
                <a:latin typeface="Times New Roman" panose="02020603050405020304" pitchFamily="18" charset="0"/>
                <a:cs typeface="Times New Roman" panose="02020603050405020304" pitchFamily="18" charset="0"/>
              </a:rPr>
              <a:t>educated </a:t>
            </a:r>
            <a:r>
              <a:rPr lang="en-US" b="1" dirty="0">
                <a:solidFill>
                  <a:prstClr val="black"/>
                </a:solidFill>
                <a:latin typeface="Times New Roman" panose="02020603050405020304" pitchFamily="18" charset="0"/>
                <a:cs typeface="Times New Roman" panose="02020603050405020304" pitchFamily="18" charset="0"/>
              </a:rPr>
              <a:t>citizens have the potential of becoming the ‘engines’ that drive a state’s economy—if driven by energetic and innovative leaders.</a:t>
            </a:r>
          </a:p>
        </p:txBody>
      </p:sp>
      <p:sp>
        <p:nvSpPr>
          <p:cNvPr id="5" name="Freeform 4"/>
          <p:cNvSpPr/>
          <p:nvPr/>
        </p:nvSpPr>
        <p:spPr>
          <a:xfrm>
            <a:off x="2550589" y="5058726"/>
            <a:ext cx="1259878" cy="1296524"/>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Freeform 5"/>
          <p:cNvSpPr/>
          <p:nvPr/>
        </p:nvSpPr>
        <p:spPr>
          <a:xfrm>
            <a:off x="4318433" y="2879835"/>
            <a:ext cx="2354316" cy="1226482"/>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7" name="Freeform 6"/>
          <p:cNvSpPr/>
          <p:nvPr/>
        </p:nvSpPr>
        <p:spPr>
          <a:xfrm rot="20942235">
            <a:off x="3169655" y="1848661"/>
            <a:ext cx="1976827" cy="993757"/>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 name="Freeform 8"/>
          <p:cNvSpPr/>
          <p:nvPr/>
        </p:nvSpPr>
        <p:spPr>
          <a:xfrm rot="1240363">
            <a:off x="2872895" y="-15323"/>
            <a:ext cx="2459910" cy="1370873"/>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Freeform 10"/>
          <p:cNvSpPr/>
          <p:nvPr/>
        </p:nvSpPr>
        <p:spPr>
          <a:xfrm rot="19064803">
            <a:off x="5259004" y="4016719"/>
            <a:ext cx="959668" cy="1863598"/>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Title 1"/>
          <p:cNvSpPr txBox="1">
            <a:spLocks/>
          </p:cNvSpPr>
          <p:nvPr/>
        </p:nvSpPr>
        <p:spPr>
          <a:xfrm>
            <a:off x="768096" y="164592"/>
            <a:ext cx="1143000" cy="6546451"/>
          </a:xfrm>
          <a:prstGeom prst="rect">
            <a:avLst/>
          </a:prstGeom>
          <a:solidFill>
            <a:schemeClr val="bg2"/>
          </a:solidFill>
        </p:spPr>
        <p:txBody>
          <a:bodyPr vert="wordArtVert"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800" b="1" smtClean="0">
                <a:latin typeface="Times New Roman" panose="02020603050405020304" pitchFamily="18" charset="0"/>
                <a:cs typeface="Times New Roman" panose="02020603050405020304" pitchFamily="18" charset="0"/>
              </a:rPr>
              <a:t>Education</a:t>
            </a:r>
            <a:endParaRPr lang="en-US"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670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50357" cy="1325563"/>
          </a:xfrm>
        </p:spPr>
        <p:txBody>
          <a:bodyPr/>
          <a:lstStyle/>
          <a:p>
            <a:r>
              <a:rPr lang="en-US" b="1" dirty="0" smtClean="0">
                <a:solidFill>
                  <a:srgbClr val="0070C0"/>
                </a:solidFill>
              </a:rPr>
              <a:t>Priorities for Alabama Public Colleges and Universities: </a:t>
            </a:r>
            <a:endParaRPr lang="en-US" b="1" dirty="0">
              <a:solidFill>
                <a:srgbClr val="0070C0"/>
              </a:solidFill>
            </a:endParaRPr>
          </a:p>
        </p:txBody>
      </p:sp>
      <p:sp>
        <p:nvSpPr>
          <p:cNvPr id="3" name="Content Placeholder 2"/>
          <p:cNvSpPr>
            <a:spLocks noGrp="1"/>
          </p:cNvSpPr>
          <p:nvPr>
            <p:ph idx="1"/>
          </p:nvPr>
        </p:nvSpPr>
        <p:spPr>
          <a:xfrm>
            <a:off x="715618" y="1690688"/>
            <a:ext cx="5920409" cy="4351338"/>
          </a:xfrm>
        </p:spPr>
        <p:txBody>
          <a:bodyPr>
            <a:normAutofit fontScale="92500"/>
          </a:bodyPr>
          <a:lstStyle/>
          <a:p>
            <a:r>
              <a:rPr lang="en-US" sz="4000" i="1" dirty="0" smtClean="0"/>
              <a:t>Improve Access</a:t>
            </a:r>
          </a:p>
          <a:p>
            <a:r>
              <a:rPr lang="en-US" sz="4000" i="1" dirty="0" smtClean="0"/>
              <a:t>Enhance Student Success</a:t>
            </a:r>
            <a:r>
              <a:rPr lang="en-US" sz="4000" i="1" dirty="0"/>
              <a:t>	</a:t>
            </a:r>
            <a:endParaRPr lang="en-US" sz="4000" i="1" dirty="0" smtClean="0"/>
          </a:p>
          <a:p>
            <a:r>
              <a:rPr lang="en-US" sz="4000" i="1" dirty="0" smtClean="0"/>
              <a:t>Enhance </a:t>
            </a:r>
            <a:r>
              <a:rPr lang="en-US" sz="4000" i="1" dirty="0"/>
              <a:t>STEM Programs	</a:t>
            </a:r>
            <a:endParaRPr lang="en-US" sz="4000" i="1" dirty="0" smtClean="0"/>
          </a:p>
          <a:p>
            <a:r>
              <a:rPr lang="en-US" sz="4000" i="1" dirty="0" smtClean="0"/>
              <a:t>Support Alabama’s </a:t>
            </a:r>
            <a:r>
              <a:rPr lang="en-US" sz="4000" i="1" dirty="0"/>
              <a:t>Economy and Workforce	</a:t>
            </a:r>
            <a:endParaRPr lang="en-US" sz="4000" i="1" dirty="0" smtClean="0"/>
          </a:p>
          <a:p>
            <a:r>
              <a:rPr lang="en-US" sz="4000" i="1" dirty="0" smtClean="0"/>
              <a:t>Organizational </a:t>
            </a:r>
            <a:r>
              <a:rPr lang="en-US" sz="4000" i="1" dirty="0"/>
              <a:t>Effectiveness and </a:t>
            </a:r>
            <a:r>
              <a:rPr lang="en-US" sz="4000" i="1" dirty="0" smtClean="0"/>
              <a:t>Efficiency</a:t>
            </a:r>
            <a:endParaRPr lang="en-US" sz="4000" dirty="0"/>
          </a:p>
        </p:txBody>
      </p:sp>
      <p:sp>
        <p:nvSpPr>
          <p:cNvPr id="4" name="TextBox 3"/>
          <p:cNvSpPr txBox="1"/>
          <p:nvPr/>
        </p:nvSpPr>
        <p:spPr>
          <a:xfrm>
            <a:off x="4285423" y="1605857"/>
            <a:ext cx="7906577" cy="461665"/>
          </a:xfrm>
          <a:prstGeom prst="rect">
            <a:avLst/>
          </a:prstGeom>
          <a:solidFill>
            <a:schemeClr val="accent4">
              <a:lumMod val="40000"/>
              <a:lumOff val="60000"/>
            </a:schemeClr>
          </a:solidFill>
        </p:spPr>
        <p:txBody>
          <a:bodyPr wrap="square" rtlCol="0">
            <a:spAutoFit/>
          </a:bodyPr>
          <a:lstStyle/>
          <a:p>
            <a:r>
              <a:rPr lang="en-US" sz="2400" dirty="0" smtClean="0">
                <a:solidFill>
                  <a:srgbClr val="FF0000"/>
                </a:solidFill>
              </a:rPr>
              <a:t>&gt; Financial Aid,</a:t>
            </a:r>
            <a:r>
              <a:rPr lang="en-US" sz="2400" dirty="0" smtClean="0"/>
              <a:t> </a:t>
            </a:r>
            <a:r>
              <a:rPr lang="en-US" sz="2400" dirty="0" smtClean="0">
                <a:solidFill>
                  <a:srgbClr val="FF0000"/>
                </a:solidFill>
              </a:rPr>
              <a:t>local aid, </a:t>
            </a:r>
            <a:r>
              <a:rPr lang="en-US" sz="2400" dirty="0" smtClean="0">
                <a:solidFill>
                  <a:srgbClr val="7030A0"/>
                </a:solidFill>
              </a:rPr>
              <a:t>Support local HS, </a:t>
            </a:r>
            <a:r>
              <a:rPr lang="en-US" sz="2400" dirty="0" smtClean="0">
                <a:solidFill>
                  <a:schemeClr val="accent5">
                    <a:lumMod val="75000"/>
                  </a:schemeClr>
                </a:solidFill>
              </a:rPr>
              <a:t>Summer melt </a:t>
            </a:r>
            <a:endParaRPr lang="en-US" sz="2400" dirty="0">
              <a:solidFill>
                <a:schemeClr val="accent5">
                  <a:lumMod val="75000"/>
                </a:schemeClr>
              </a:solidFill>
            </a:endParaRPr>
          </a:p>
        </p:txBody>
      </p:sp>
      <p:sp>
        <p:nvSpPr>
          <p:cNvPr id="9" name="TextBox 8"/>
          <p:cNvSpPr txBox="1"/>
          <p:nvPr/>
        </p:nvSpPr>
        <p:spPr>
          <a:xfrm>
            <a:off x="5890591" y="2076590"/>
            <a:ext cx="7553739" cy="830997"/>
          </a:xfrm>
          <a:prstGeom prst="rect">
            <a:avLst/>
          </a:prstGeom>
          <a:solidFill>
            <a:schemeClr val="accent3">
              <a:lumMod val="20000"/>
              <a:lumOff val="80000"/>
            </a:schemeClr>
          </a:solidFill>
        </p:spPr>
        <p:txBody>
          <a:bodyPr wrap="square" rtlCol="0">
            <a:spAutoFit/>
          </a:bodyPr>
          <a:lstStyle/>
          <a:p>
            <a:r>
              <a:rPr lang="en-US" sz="2400" dirty="0" smtClean="0">
                <a:solidFill>
                  <a:srgbClr val="FF0000"/>
                </a:solidFill>
              </a:rPr>
              <a:t>Rethink Dev Ed,</a:t>
            </a:r>
            <a:r>
              <a:rPr lang="en-US" sz="2400" dirty="0" smtClean="0"/>
              <a:t> </a:t>
            </a:r>
            <a:r>
              <a:rPr lang="en-US" sz="2400" dirty="0" smtClean="0">
                <a:solidFill>
                  <a:srgbClr val="7030A0"/>
                </a:solidFill>
              </a:rPr>
              <a:t>Support transfer of credits,  </a:t>
            </a:r>
          </a:p>
          <a:p>
            <a:r>
              <a:rPr lang="en-US" sz="2400" dirty="0" smtClean="0">
                <a:solidFill>
                  <a:schemeClr val="accent5">
                    <a:lumMod val="75000"/>
                  </a:schemeClr>
                </a:solidFill>
              </a:rPr>
              <a:t>Alternative ways to earn credits  </a:t>
            </a:r>
            <a:endParaRPr lang="en-US" sz="2400" dirty="0">
              <a:solidFill>
                <a:schemeClr val="accent5">
                  <a:lumMod val="75000"/>
                </a:schemeClr>
              </a:solidFill>
            </a:endParaRPr>
          </a:p>
        </p:txBody>
      </p:sp>
      <p:sp>
        <p:nvSpPr>
          <p:cNvPr id="10" name="TextBox 9"/>
          <p:cNvSpPr txBox="1"/>
          <p:nvPr/>
        </p:nvSpPr>
        <p:spPr>
          <a:xfrm>
            <a:off x="5983356" y="2892840"/>
            <a:ext cx="7553739" cy="830997"/>
          </a:xfrm>
          <a:prstGeom prst="rect">
            <a:avLst/>
          </a:prstGeom>
          <a:solidFill>
            <a:schemeClr val="accent6">
              <a:lumMod val="60000"/>
              <a:lumOff val="40000"/>
            </a:schemeClr>
          </a:solidFill>
        </p:spPr>
        <p:txBody>
          <a:bodyPr wrap="square" rtlCol="0">
            <a:spAutoFit/>
          </a:bodyPr>
          <a:lstStyle/>
          <a:p>
            <a:r>
              <a:rPr lang="en-US" sz="2400" dirty="0" smtClean="0">
                <a:solidFill>
                  <a:srgbClr val="FF0000"/>
                </a:solidFill>
              </a:rPr>
              <a:t>Financial Aid for STEM students, including </a:t>
            </a:r>
          </a:p>
          <a:p>
            <a:r>
              <a:rPr lang="en-US" sz="2400" dirty="0" smtClean="0">
                <a:solidFill>
                  <a:srgbClr val="FF0000"/>
                </a:solidFill>
              </a:rPr>
              <a:t>Teacher Ed Science and Math teachers</a:t>
            </a:r>
            <a:r>
              <a:rPr lang="en-US" sz="2400" dirty="0" smtClean="0">
                <a:solidFill>
                  <a:schemeClr val="accent5">
                    <a:lumMod val="75000"/>
                  </a:schemeClr>
                </a:solidFill>
              </a:rPr>
              <a:t> </a:t>
            </a:r>
            <a:endParaRPr lang="en-US" sz="2400" dirty="0">
              <a:solidFill>
                <a:schemeClr val="accent5">
                  <a:lumMod val="75000"/>
                </a:schemeClr>
              </a:solidFill>
            </a:endParaRPr>
          </a:p>
        </p:txBody>
      </p:sp>
      <p:sp>
        <p:nvSpPr>
          <p:cNvPr id="11" name="TextBox 10"/>
          <p:cNvSpPr txBox="1"/>
          <p:nvPr/>
        </p:nvSpPr>
        <p:spPr>
          <a:xfrm>
            <a:off x="6549887" y="3723837"/>
            <a:ext cx="5642114" cy="830997"/>
          </a:xfrm>
          <a:prstGeom prst="rect">
            <a:avLst/>
          </a:prstGeom>
          <a:solidFill>
            <a:schemeClr val="accent1">
              <a:lumMod val="60000"/>
              <a:lumOff val="40000"/>
            </a:schemeClr>
          </a:solidFill>
        </p:spPr>
        <p:txBody>
          <a:bodyPr wrap="square" rtlCol="0">
            <a:spAutoFit/>
          </a:bodyPr>
          <a:lstStyle/>
          <a:p>
            <a:r>
              <a:rPr lang="en-US" sz="2400" dirty="0" smtClean="0"/>
              <a:t>Expand programs that address needs of Business and Industry </a:t>
            </a:r>
            <a:endParaRPr lang="en-US" sz="2400" dirty="0"/>
          </a:p>
        </p:txBody>
      </p:sp>
      <p:sp>
        <p:nvSpPr>
          <p:cNvPr id="12" name="TextBox 11"/>
          <p:cNvSpPr txBox="1"/>
          <p:nvPr/>
        </p:nvSpPr>
        <p:spPr>
          <a:xfrm>
            <a:off x="6549887" y="4554834"/>
            <a:ext cx="5642113" cy="1569660"/>
          </a:xfrm>
          <a:prstGeom prst="rect">
            <a:avLst/>
          </a:prstGeom>
          <a:solidFill>
            <a:schemeClr val="accent3">
              <a:lumMod val="60000"/>
              <a:lumOff val="40000"/>
            </a:schemeClr>
          </a:solidFill>
          <a:ln>
            <a:solidFill>
              <a:srgbClr val="00B050"/>
            </a:solidFill>
          </a:ln>
        </p:spPr>
        <p:txBody>
          <a:bodyPr wrap="square" rtlCol="0">
            <a:spAutoFit/>
          </a:bodyPr>
          <a:lstStyle/>
          <a:p>
            <a:r>
              <a:rPr lang="en-US" sz="2400" dirty="0" smtClean="0">
                <a:solidFill>
                  <a:srgbClr val="002060"/>
                </a:solidFill>
              </a:rPr>
              <a:t>Speedy new-program approval</a:t>
            </a:r>
            <a:r>
              <a:rPr lang="en-US" sz="2400" dirty="0" smtClean="0">
                <a:solidFill>
                  <a:srgbClr val="FF0000"/>
                </a:solidFill>
              </a:rPr>
              <a:t>, Easier curricular change process, </a:t>
            </a:r>
            <a:r>
              <a:rPr lang="en-US" sz="2400" dirty="0" smtClean="0">
                <a:solidFill>
                  <a:srgbClr val="7030A0"/>
                </a:solidFill>
              </a:rPr>
              <a:t>encourage organizational redesign, </a:t>
            </a:r>
            <a:r>
              <a:rPr lang="en-US" sz="2400" dirty="0" smtClean="0">
                <a:solidFill>
                  <a:schemeClr val="accent2">
                    <a:lumMod val="75000"/>
                  </a:schemeClr>
                </a:solidFill>
              </a:rPr>
              <a:t>accountability and performance funding </a:t>
            </a:r>
            <a:endParaRPr lang="en-US" sz="2400" dirty="0">
              <a:solidFill>
                <a:schemeClr val="accent2">
                  <a:lumMod val="75000"/>
                </a:scheme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42</a:t>
            </a:fld>
            <a:endParaRPr lang="en-US">
              <a:solidFill>
                <a:srgbClr val="46464A">
                  <a:lumMod val="60000"/>
                  <a:lumOff val="40000"/>
                </a:srgbClr>
              </a:solidFill>
            </a:endParaRPr>
          </a:p>
        </p:txBody>
      </p:sp>
    </p:spTree>
    <p:extLst>
      <p:ext uri="{BB962C8B-B14F-4D97-AF65-F5344CB8AC3E}">
        <p14:creationId xmlns:p14="http://schemas.microsoft.com/office/powerpoint/2010/main" val="415750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p:cNvSpPr txBox="1"/>
          <p:nvPr/>
        </p:nvSpPr>
        <p:spPr>
          <a:xfrm>
            <a:off x="1331089" y="6041982"/>
            <a:ext cx="2095017" cy="369332"/>
          </a:xfrm>
          <a:prstGeom prst="rect">
            <a:avLst/>
          </a:prstGeom>
          <a:solidFill>
            <a:schemeClr val="bg1"/>
          </a:solidFill>
        </p:spPr>
        <p:txBody>
          <a:bodyPr wrap="square" rtlCol="0">
            <a:spAutoFit/>
          </a:bodyPr>
          <a:lstStyle/>
          <a:p>
            <a:endParaRPr lang="en-US" dirty="0"/>
          </a:p>
        </p:txBody>
      </p:sp>
      <p:pic>
        <p:nvPicPr>
          <p:cNvPr id="5" name="Picture 4"/>
          <p:cNvPicPr>
            <a:picLocks noChangeAspect="1"/>
          </p:cNvPicPr>
          <p:nvPr/>
        </p:nvPicPr>
        <p:blipFill rotWithShape="1">
          <a:blip r:embed="rId3"/>
          <a:srcRect l="1146"/>
          <a:stretch/>
        </p:blipFill>
        <p:spPr>
          <a:xfrm>
            <a:off x="1334987" y="2050"/>
            <a:ext cx="9565311" cy="6855950"/>
          </a:xfrm>
          <a:prstGeom prst="rect">
            <a:avLst/>
          </a:prstGeom>
        </p:spPr>
      </p:pic>
      <p:sp>
        <p:nvSpPr>
          <p:cNvPr id="2" name="TextBox 1"/>
          <p:cNvSpPr txBox="1"/>
          <p:nvPr/>
        </p:nvSpPr>
        <p:spPr>
          <a:xfrm>
            <a:off x="9995501" y="2691361"/>
            <a:ext cx="1435261" cy="1477328"/>
          </a:xfrm>
          <a:prstGeom prst="rect">
            <a:avLst/>
          </a:prstGeom>
          <a:noFill/>
        </p:spPr>
        <p:txBody>
          <a:bodyPr wrap="square" rtlCol="0">
            <a:spAutoFit/>
          </a:bodyPr>
          <a:lstStyle/>
          <a:p>
            <a:r>
              <a:rPr lang="en-US" b="1" dirty="0" smtClean="0"/>
              <a:t>137 Systems</a:t>
            </a:r>
          </a:p>
          <a:p>
            <a:r>
              <a:rPr lang="en-US" dirty="0"/>
              <a:t> </a:t>
            </a:r>
            <a:r>
              <a:rPr lang="en-US" dirty="0" smtClean="0"/>
              <a:t>    12 A’s</a:t>
            </a:r>
          </a:p>
          <a:p>
            <a:r>
              <a:rPr lang="en-US" dirty="0" smtClean="0"/>
              <a:t>     52 B’s</a:t>
            </a:r>
          </a:p>
          <a:p>
            <a:r>
              <a:rPr lang="en-US" dirty="0"/>
              <a:t> </a:t>
            </a:r>
            <a:r>
              <a:rPr lang="en-US" dirty="0" smtClean="0"/>
              <a:t>    54 C’s</a:t>
            </a:r>
          </a:p>
          <a:p>
            <a:r>
              <a:rPr lang="en-US" dirty="0"/>
              <a:t> </a:t>
            </a:r>
            <a:r>
              <a:rPr lang="en-US" dirty="0" smtClean="0"/>
              <a:t>    19 D’s</a:t>
            </a:r>
            <a:endParaRPr lang="en-US" dirty="0"/>
          </a:p>
        </p:txBody>
      </p:sp>
      <p:sp>
        <p:nvSpPr>
          <p:cNvPr id="3" name="TextBox 2"/>
          <p:cNvSpPr txBox="1"/>
          <p:nvPr/>
        </p:nvSpPr>
        <p:spPr>
          <a:xfrm>
            <a:off x="311081" y="199397"/>
            <a:ext cx="2992944" cy="1569660"/>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2016-2017              School District Grades Indicated on Alabama Poverty Map</a:t>
            </a:r>
            <a:endParaRPr lang="en-US" sz="2400" dirty="0">
              <a:latin typeface="Times New Roman" panose="02020603050405020304" pitchFamily="18" charset="0"/>
              <a:cs typeface="Times New Roman" panose="02020603050405020304" pitchFamily="18" charset="0"/>
            </a:endParaRPr>
          </a:p>
        </p:txBody>
      </p:sp>
      <p:sp>
        <p:nvSpPr>
          <p:cNvPr id="6" name="Rectangle 5"/>
          <p:cNvSpPr/>
          <p:nvPr/>
        </p:nvSpPr>
        <p:spPr>
          <a:xfrm>
            <a:off x="8751729" y="129203"/>
            <a:ext cx="2413802" cy="523220"/>
          </a:xfrm>
          <a:prstGeom prst="rect">
            <a:avLst/>
          </a:prstGeom>
        </p:spPr>
        <p:txBody>
          <a:bodyPr wrap="none">
            <a:spAutoFit/>
          </a:bodyPr>
          <a:lstStyle/>
          <a:p>
            <a:r>
              <a:rPr lang="en-US" sz="2800" i="1" dirty="0"/>
              <a:t>Improve Access</a:t>
            </a:r>
          </a:p>
        </p:txBody>
      </p:sp>
      <p:sp>
        <p:nvSpPr>
          <p:cNvPr id="8" name="TextBox 7"/>
          <p:cNvSpPr txBox="1"/>
          <p:nvPr/>
        </p:nvSpPr>
        <p:spPr>
          <a:xfrm>
            <a:off x="8492647" y="592577"/>
            <a:ext cx="3277900" cy="1200329"/>
          </a:xfrm>
          <a:prstGeom prst="rect">
            <a:avLst/>
          </a:prstGeom>
          <a:solidFill>
            <a:schemeClr val="accent4">
              <a:lumMod val="40000"/>
              <a:lumOff val="60000"/>
            </a:schemeClr>
          </a:solidFill>
        </p:spPr>
        <p:txBody>
          <a:bodyPr wrap="square" rtlCol="0">
            <a:spAutoFit/>
          </a:bodyPr>
          <a:lstStyle/>
          <a:p>
            <a:pPr algn="ctr"/>
            <a:r>
              <a:rPr lang="en-US" sz="2400" dirty="0" smtClean="0">
                <a:solidFill>
                  <a:srgbClr val="FF0000"/>
                </a:solidFill>
              </a:rPr>
              <a:t>&gt; Financial Aid,</a:t>
            </a:r>
            <a:r>
              <a:rPr lang="en-US" sz="2400" dirty="0" smtClean="0"/>
              <a:t> </a:t>
            </a:r>
            <a:r>
              <a:rPr lang="en-US" sz="2400" dirty="0" smtClean="0">
                <a:solidFill>
                  <a:srgbClr val="FF0000"/>
                </a:solidFill>
              </a:rPr>
              <a:t>local aid, </a:t>
            </a:r>
            <a:r>
              <a:rPr lang="en-US" sz="2400" dirty="0" smtClean="0">
                <a:solidFill>
                  <a:srgbClr val="7030A0"/>
                </a:solidFill>
              </a:rPr>
              <a:t>Support local HS, </a:t>
            </a:r>
            <a:r>
              <a:rPr lang="en-US" sz="2400" dirty="0" smtClean="0">
                <a:solidFill>
                  <a:schemeClr val="accent5">
                    <a:lumMod val="75000"/>
                  </a:schemeClr>
                </a:solidFill>
              </a:rPr>
              <a:t>Summer melt </a:t>
            </a:r>
            <a:endParaRPr lang="en-US" sz="2400" dirty="0">
              <a:solidFill>
                <a:schemeClr val="accent5">
                  <a:lumMod val="75000"/>
                </a:schemeClr>
              </a:solidFill>
            </a:endParaRPr>
          </a:p>
        </p:txBody>
      </p:sp>
      <p:sp>
        <p:nvSpPr>
          <p:cNvPr id="20" name="TextBox 19"/>
          <p:cNvSpPr txBox="1"/>
          <p:nvPr/>
        </p:nvSpPr>
        <p:spPr>
          <a:xfrm>
            <a:off x="464738" y="1818289"/>
            <a:ext cx="3025529" cy="1938992"/>
          </a:xfrm>
          <a:prstGeom prst="rect">
            <a:avLst/>
          </a:prstGeom>
          <a:solidFill>
            <a:schemeClr val="accent6">
              <a:lumMod val="40000"/>
              <a:lumOff val="60000"/>
            </a:schemeClr>
          </a:solidFill>
        </p:spPr>
        <p:txBody>
          <a:bodyPr wrap="square" rtlCol="0">
            <a:spAutoFit/>
          </a:bodyPr>
          <a:lstStyle/>
          <a:p>
            <a:r>
              <a:rPr lang="en-US" sz="2400" dirty="0" smtClean="0"/>
              <a:t>There is a statistically significant relationship between poverty and low performing school districts</a:t>
            </a: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43</a:t>
            </a:fld>
            <a:endParaRPr lang="en-US">
              <a:solidFill>
                <a:srgbClr val="46464A">
                  <a:lumMod val="60000"/>
                  <a:lumOff val="40000"/>
                </a:srgbClr>
              </a:solidFill>
            </a:endParaRPr>
          </a:p>
        </p:txBody>
      </p:sp>
    </p:spTree>
    <p:extLst>
      <p:ext uri="{BB962C8B-B14F-4D97-AF65-F5344CB8AC3E}">
        <p14:creationId xmlns:p14="http://schemas.microsoft.com/office/powerpoint/2010/main" val="387727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p:cNvSpPr txBox="1"/>
          <p:nvPr/>
        </p:nvSpPr>
        <p:spPr>
          <a:xfrm>
            <a:off x="1331089" y="6041982"/>
            <a:ext cx="2095017" cy="369332"/>
          </a:xfrm>
          <a:prstGeom prst="rect">
            <a:avLst/>
          </a:prstGeom>
          <a:solidFill>
            <a:schemeClr val="bg1"/>
          </a:solidFill>
        </p:spPr>
        <p:txBody>
          <a:bodyPr wrap="square" rtlCol="0">
            <a:spAutoFit/>
          </a:bodyPr>
          <a:lstStyle/>
          <a:p>
            <a:endParaRPr lang="en-US" dirty="0"/>
          </a:p>
        </p:txBody>
      </p:sp>
      <p:pic>
        <p:nvPicPr>
          <p:cNvPr id="5" name="Picture 4"/>
          <p:cNvPicPr>
            <a:picLocks noChangeAspect="1"/>
          </p:cNvPicPr>
          <p:nvPr/>
        </p:nvPicPr>
        <p:blipFill rotWithShape="1">
          <a:blip r:embed="rId2"/>
          <a:srcRect l="1146"/>
          <a:stretch/>
        </p:blipFill>
        <p:spPr>
          <a:xfrm>
            <a:off x="1331089" y="0"/>
            <a:ext cx="9565311" cy="6855950"/>
          </a:xfrm>
          <a:prstGeom prst="rect">
            <a:avLst/>
          </a:prstGeom>
        </p:spPr>
      </p:pic>
      <p:sp>
        <p:nvSpPr>
          <p:cNvPr id="2" name="TextBox 1"/>
          <p:cNvSpPr txBox="1"/>
          <p:nvPr/>
        </p:nvSpPr>
        <p:spPr>
          <a:xfrm>
            <a:off x="9995501" y="2691361"/>
            <a:ext cx="1435261" cy="1477328"/>
          </a:xfrm>
          <a:prstGeom prst="rect">
            <a:avLst/>
          </a:prstGeom>
          <a:noFill/>
        </p:spPr>
        <p:txBody>
          <a:bodyPr wrap="square" rtlCol="0">
            <a:spAutoFit/>
          </a:bodyPr>
          <a:lstStyle/>
          <a:p>
            <a:r>
              <a:rPr lang="en-US" b="1" dirty="0" smtClean="0"/>
              <a:t>137 Systems</a:t>
            </a:r>
          </a:p>
          <a:p>
            <a:r>
              <a:rPr lang="en-US" dirty="0"/>
              <a:t> </a:t>
            </a:r>
            <a:r>
              <a:rPr lang="en-US" dirty="0" smtClean="0"/>
              <a:t>    12 A’s</a:t>
            </a:r>
          </a:p>
          <a:p>
            <a:r>
              <a:rPr lang="en-US" dirty="0" smtClean="0"/>
              <a:t>     52 B’s</a:t>
            </a:r>
          </a:p>
          <a:p>
            <a:r>
              <a:rPr lang="en-US" dirty="0"/>
              <a:t> </a:t>
            </a:r>
            <a:r>
              <a:rPr lang="en-US" dirty="0" smtClean="0"/>
              <a:t>    54 C’s</a:t>
            </a:r>
          </a:p>
          <a:p>
            <a:r>
              <a:rPr lang="en-US" dirty="0"/>
              <a:t> </a:t>
            </a:r>
            <a:r>
              <a:rPr lang="en-US" dirty="0" smtClean="0"/>
              <a:t>    19 D’s</a:t>
            </a:r>
            <a:endParaRPr lang="en-US" dirty="0"/>
          </a:p>
        </p:txBody>
      </p:sp>
      <p:sp>
        <p:nvSpPr>
          <p:cNvPr id="3" name="TextBox 2"/>
          <p:cNvSpPr txBox="1"/>
          <p:nvPr/>
        </p:nvSpPr>
        <p:spPr>
          <a:xfrm>
            <a:off x="311081" y="199397"/>
            <a:ext cx="2992944" cy="1569660"/>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2016-2017              School District Grades Indicated on Alabama Poverty Map</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244742" y="1288888"/>
            <a:ext cx="3871356" cy="446276"/>
          </a:xfrm>
          <a:prstGeom prst="rect">
            <a:avLst/>
          </a:prstGeom>
          <a:solidFill>
            <a:schemeClr val="accent6">
              <a:lumMod val="40000"/>
              <a:lumOff val="60000"/>
            </a:schemeClr>
          </a:solidFill>
          <a:ln w="57150">
            <a:solidFill>
              <a:srgbClr val="FF0000"/>
            </a:solidFill>
          </a:ln>
        </p:spPr>
        <p:txBody>
          <a:bodyPr wrap="square" rtlCol="0">
            <a:spAutoFit/>
          </a:bodyPr>
          <a:lstStyle/>
          <a:p>
            <a:r>
              <a:rPr lang="en-US" sz="2300" dirty="0" smtClean="0"/>
              <a:t>No “D” districts above this line</a:t>
            </a:r>
          </a:p>
        </p:txBody>
      </p:sp>
      <p:cxnSp>
        <p:nvCxnSpPr>
          <p:cNvPr id="7" name="Straight Connector 6"/>
          <p:cNvCxnSpPr/>
          <p:nvPr/>
        </p:nvCxnSpPr>
        <p:spPr>
          <a:xfrm flipH="1">
            <a:off x="4860758" y="1769057"/>
            <a:ext cx="3383984" cy="13674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21694" y="2517569"/>
            <a:ext cx="3932672" cy="461665"/>
          </a:xfrm>
          <a:prstGeom prst="rect">
            <a:avLst/>
          </a:prstGeom>
          <a:solidFill>
            <a:schemeClr val="accent6">
              <a:lumMod val="40000"/>
              <a:lumOff val="60000"/>
            </a:schemeClr>
          </a:solidFill>
          <a:ln w="76200">
            <a:solidFill>
              <a:srgbClr val="00B050"/>
            </a:solidFill>
          </a:ln>
        </p:spPr>
        <p:txBody>
          <a:bodyPr wrap="square" rtlCol="0">
            <a:spAutoFit/>
          </a:bodyPr>
          <a:lstStyle/>
          <a:p>
            <a:r>
              <a:rPr lang="en-US" sz="2400" dirty="0" smtClean="0"/>
              <a:t>No “A” districts below this line</a:t>
            </a:r>
          </a:p>
        </p:txBody>
      </p:sp>
      <p:cxnSp>
        <p:nvCxnSpPr>
          <p:cNvPr id="9" name="Straight Connector 8"/>
          <p:cNvCxnSpPr/>
          <p:nvPr/>
        </p:nvCxnSpPr>
        <p:spPr>
          <a:xfrm flipH="1">
            <a:off x="3715351" y="2517569"/>
            <a:ext cx="481263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07348" y="290507"/>
            <a:ext cx="3713242" cy="461665"/>
          </a:xfrm>
          <a:prstGeom prst="rect">
            <a:avLst/>
          </a:prstGeom>
          <a:solidFill>
            <a:schemeClr val="accent6">
              <a:lumMod val="40000"/>
              <a:lumOff val="60000"/>
            </a:schemeClr>
          </a:solidFill>
          <a:ln w="76200">
            <a:solidFill>
              <a:srgbClr val="00B050"/>
            </a:solidFill>
          </a:ln>
        </p:spPr>
        <p:txBody>
          <a:bodyPr wrap="square" rtlCol="0">
            <a:spAutoFit/>
          </a:bodyPr>
          <a:lstStyle/>
          <a:p>
            <a:r>
              <a:rPr lang="en-US" sz="2400" dirty="0" smtClean="0"/>
              <a:t>Only “city’ districts made A’s </a:t>
            </a: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44</a:t>
            </a:fld>
            <a:endParaRPr lang="en-US">
              <a:solidFill>
                <a:srgbClr val="46464A">
                  <a:lumMod val="60000"/>
                  <a:lumOff val="40000"/>
                </a:srgbClr>
              </a:solidFill>
            </a:endParaRPr>
          </a:p>
        </p:txBody>
      </p:sp>
    </p:spTree>
    <p:extLst>
      <p:ext uri="{BB962C8B-B14F-4D97-AF65-F5344CB8AC3E}">
        <p14:creationId xmlns:p14="http://schemas.microsoft.com/office/powerpoint/2010/main" val="180479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p:cNvSpPr txBox="1"/>
          <p:nvPr/>
        </p:nvSpPr>
        <p:spPr>
          <a:xfrm>
            <a:off x="1331089" y="6041982"/>
            <a:ext cx="2095017" cy="369332"/>
          </a:xfrm>
          <a:prstGeom prst="rect">
            <a:avLst/>
          </a:prstGeom>
          <a:solidFill>
            <a:schemeClr val="bg1"/>
          </a:solidFill>
        </p:spPr>
        <p:txBody>
          <a:bodyPr wrap="square" rtlCol="0">
            <a:spAutoFit/>
          </a:bodyPr>
          <a:lstStyle/>
          <a:p>
            <a:endParaRPr lang="en-US" dirty="0"/>
          </a:p>
        </p:txBody>
      </p:sp>
      <p:pic>
        <p:nvPicPr>
          <p:cNvPr id="5" name="Picture 4"/>
          <p:cNvPicPr>
            <a:picLocks noChangeAspect="1"/>
          </p:cNvPicPr>
          <p:nvPr/>
        </p:nvPicPr>
        <p:blipFill rotWithShape="1">
          <a:blip r:embed="rId2"/>
          <a:srcRect l="1146"/>
          <a:stretch/>
        </p:blipFill>
        <p:spPr>
          <a:xfrm>
            <a:off x="1334988" y="2050"/>
            <a:ext cx="9565311" cy="6855950"/>
          </a:xfrm>
          <a:prstGeom prst="rect">
            <a:avLst/>
          </a:prstGeom>
        </p:spPr>
      </p:pic>
      <p:sp>
        <p:nvSpPr>
          <p:cNvPr id="2" name="TextBox 1"/>
          <p:cNvSpPr txBox="1"/>
          <p:nvPr/>
        </p:nvSpPr>
        <p:spPr>
          <a:xfrm>
            <a:off x="9995501" y="2691361"/>
            <a:ext cx="1435261" cy="1477328"/>
          </a:xfrm>
          <a:prstGeom prst="rect">
            <a:avLst/>
          </a:prstGeom>
          <a:noFill/>
        </p:spPr>
        <p:txBody>
          <a:bodyPr wrap="square" rtlCol="0">
            <a:spAutoFit/>
          </a:bodyPr>
          <a:lstStyle/>
          <a:p>
            <a:r>
              <a:rPr lang="en-US" b="1" dirty="0" smtClean="0"/>
              <a:t>137 Systems</a:t>
            </a:r>
          </a:p>
          <a:p>
            <a:r>
              <a:rPr lang="en-US" dirty="0"/>
              <a:t> </a:t>
            </a:r>
            <a:r>
              <a:rPr lang="en-US" dirty="0" smtClean="0"/>
              <a:t>    12 A’s</a:t>
            </a:r>
          </a:p>
          <a:p>
            <a:r>
              <a:rPr lang="en-US" dirty="0" smtClean="0"/>
              <a:t>     52 B’s</a:t>
            </a:r>
          </a:p>
          <a:p>
            <a:r>
              <a:rPr lang="en-US" dirty="0"/>
              <a:t> </a:t>
            </a:r>
            <a:r>
              <a:rPr lang="en-US" dirty="0" smtClean="0"/>
              <a:t>    54 C’s</a:t>
            </a:r>
          </a:p>
          <a:p>
            <a:r>
              <a:rPr lang="en-US" dirty="0"/>
              <a:t> </a:t>
            </a:r>
            <a:r>
              <a:rPr lang="en-US" dirty="0" smtClean="0"/>
              <a:t>    19 D’s</a:t>
            </a:r>
            <a:endParaRPr lang="en-US" dirty="0"/>
          </a:p>
        </p:txBody>
      </p:sp>
      <p:sp>
        <p:nvSpPr>
          <p:cNvPr id="3" name="TextBox 2"/>
          <p:cNvSpPr txBox="1"/>
          <p:nvPr/>
        </p:nvSpPr>
        <p:spPr>
          <a:xfrm>
            <a:off x="311081" y="199397"/>
            <a:ext cx="2992944" cy="1569660"/>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2016-2017              School District Grades Indicated on Alabama Poverty Map</a:t>
            </a:r>
            <a:endParaRPr lang="en-US" sz="24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5222803" y="199397"/>
            <a:ext cx="2492043" cy="2491964"/>
            <a:chOff x="4953296" y="259655"/>
            <a:chExt cx="2314159" cy="2343050"/>
          </a:xfrm>
        </p:grpSpPr>
        <p:cxnSp>
          <p:nvCxnSpPr>
            <p:cNvPr id="7" name="Straight Connector 6"/>
            <p:cNvCxnSpPr/>
            <p:nvPr/>
          </p:nvCxnSpPr>
          <p:spPr>
            <a:xfrm>
              <a:off x="4963886" y="1526733"/>
              <a:ext cx="1269261" cy="107597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161069" y="1526733"/>
              <a:ext cx="1106385" cy="100742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65174" y="296883"/>
              <a:ext cx="902281" cy="122985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953296" y="259655"/>
              <a:ext cx="360044" cy="123346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258790" y="296883"/>
              <a:ext cx="1106384" cy="0"/>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8374489" y="313401"/>
            <a:ext cx="3204703" cy="1200329"/>
          </a:xfrm>
          <a:prstGeom prst="rect">
            <a:avLst/>
          </a:prstGeom>
          <a:solidFill>
            <a:schemeClr val="accent6">
              <a:lumMod val="40000"/>
              <a:lumOff val="60000"/>
            </a:schemeClr>
          </a:solidFill>
          <a:ln w="76200">
            <a:solidFill>
              <a:srgbClr val="00B0F0"/>
            </a:solidFill>
          </a:ln>
        </p:spPr>
        <p:txBody>
          <a:bodyPr wrap="square" rtlCol="0">
            <a:spAutoFit/>
          </a:bodyPr>
          <a:lstStyle/>
          <a:p>
            <a:r>
              <a:rPr lang="en-US" sz="2400" dirty="0" smtClean="0"/>
              <a:t>“A” districts exist only in this 125 x 75 mile pentagon. </a:t>
            </a: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45</a:t>
            </a:fld>
            <a:endParaRPr lang="en-US">
              <a:solidFill>
                <a:srgbClr val="46464A">
                  <a:lumMod val="60000"/>
                  <a:lumOff val="40000"/>
                </a:srgbClr>
              </a:solidFill>
            </a:endParaRPr>
          </a:p>
        </p:txBody>
      </p:sp>
    </p:spTree>
    <p:extLst>
      <p:ext uri="{BB962C8B-B14F-4D97-AF65-F5344CB8AC3E}">
        <p14:creationId xmlns:p14="http://schemas.microsoft.com/office/powerpoint/2010/main" val="4283258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p:cNvSpPr txBox="1"/>
          <p:nvPr/>
        </p:nvSpPr>
        <p:spPr>
          <a:xfrm>
            <a:off x="1331089" y="6041982"/>
            <a:ext cx="2095017" cy="369332"/>
          </a:xfrm>
          <a:prstGeom prst="rect">
            <a:avLst/>
          </a:prstGeom>
          <a:solidFill>
            <a:schemeClr val="bg1"/>
          </a:solidFill>
        </p:spPr>
        <p:txBody>
          <a:bodyPr wrap="square" rtlCol="0">
            <a:spAutoFit/>
          </a:bodyPr>
          <a:lstStyle/>
          <a:p>
            <a:endParaRPr lang="en-US" dirty="0"/>
          </a:p>
        </p:txBody>
      </p:sp>
      <p:pic>
        <p:nvPicPr>
          <p:cNvPr id="5" name="Picture 4"/>
          <p:cNvPicPr>
            <a:picLocks noChangeAspect="1"/>
          </p:cNvPicPr>
          <p:nvPr/>
        </p:nvPicPr>
        <p:blipFill rotWithShape="1">
          <a:blip r:embed="rId2"/>
          <a:srcRect l="1146"/>
          <a:stretch/>
        </p:blipFill>
        <p:spPr>
          <a:xfrm>
            <a:off x="1354238" y="2050"/>
            <a:ext cx="9565311" cy="6855950"/>
          </a:xfrm>
          <a:prstGeom prst="rect">
            <a:avLst/>
          </a:prstGeom>
        </p:spPr>
      </p:pic>
      <p:sp>
        <p:nvSpPr>
          <p:cNvPr id="2" name="TextBox 1"/>
          <p:cNvSpPr txBox="1"/>
          <p:nvPr/>
        </p:nvSpPr>
        <p:spPr>
          <a:xfrm>
            <a:off x="9995501" y="2691361"/>
            <a:ext cx="1435261" cy="1477328"/>
          </a:xfrm>
          <a:prstGeom prst="rect">
            <a:avLst/>
          </a:prstGeom>
          <a:noFill/>
        </p:spPr>
        <p:txBody>
          <a:bodyPr wrap="square" rtlCol="0">
            <a:spAutoFit/>
          </a:bodyPr>
          <a:lstStyle/>
          <a:p>
            <a:r>
              <a:rPr lang="en-US" b="1" dirty="0" smtClean="0"/>
              <a:t>137 Systems</a:t>
            </a:r>
          </a:p>
          <a:p>
            <a:r>
              <a:rPr lang="en-US" dirty="0"/>
              <a:t> </a:t>
            </a:r>
            <a:r>
              <a:rPr lang="en-US" dirty="0" smtClean="0"/>
              <a:t>    12 A’s</a:t>
            </a:r>
          </a:p>
          <a:p>
            <a:r>
              <a:rPr lang="en-US" dirty="0" smtClean="0"/>
              <a:t>     52 B’s</a:t>
            </a:r>
          </a:p>
          <a:p>
            <a:r>
              <a:rPr lang="en-US" dirty="0"/>
              <a:t> </a:t>
            </a:r>
            <a:r>
              <a:rPr lang="en-US" dirty="0" smtClean="0"/>
              <a:t>    54 C’s</a:t>
            </a:r>
          </a:p>
          <a:p>
            <a:r>
              <a:rPr lang="en-US" dirty="0"/>
              <a:t> </a:t>
            </a:r>
            <a:r>
              <a:rPr lang="en-US" dirty="0" smtClean="0"/>
              <a:t>    19 D’s</a:t>
            </a:r>
            <a:endParaRPr lang="en-US" dirty="0"/>
          </a:p>
        </p:txBody>
      </p:sp>
      <p:sp>
        <p:nvSpPr>
          <p:cNvPr id="3" name="TextBox 2"/>
          <p:cNvSpPr txBox="1"/>
          <p:nvPr/>
        </p:nvSpPr>
        <p:spPr>
          <a:xfrm>
            <a:off x="311081" y="199397"/>
            <a:ext cx="2992944" cy="1569660"/>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2016-2017              School District Grades Indicated on Alabama Poverty Map</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499107" y="199397"/>
            <a:ext cx="3201162" cy="1323439"/>
          </a:xfrm>
          <a:prstGeom prst="rect">
            <a:avLst/>
          </a:prstGeom>
          <a:solidFill>
            <a:schemeClr val="accent6">
              <a:lumMod val="40000"/>
              <a:lumOff val="60000"/>
            </a:schemeClr>
          </a:solidFill>
        </p:spPr>
        <p:txBody>
          <a:bodyPr wrap="square" rtlCol="0">
            <a:spAutoFit/>
          </a:bodyPr>
          <a:lstStyle/>
          <a:p>
            <a:r>
              <a:rPr lang="en-US" sz="2000" dirty="0" smtClean="0"/>
              <a:t>School districts on the map that are identified are in the poor counties and received a ‘B’.  </a:t>
            </a:r>
          </a:p>
        </p:txBody>
      </p:sp>
      <p:sp>
        <p:nvSpPr>
          <p:cNvPr id="4" name="TextBox 3"/>
          <p:cNvSpPr txBox="1"/>
          <p:nvPr/>
        </p:nvSpPr>
        <p:spPr>
          <a:xfrm>
            <a:off x="8644749" y="1522836"/>
            <a:ext cx="2909877" cy="923330"/>
          </a:xfrm>
          <a:prstGeom prst="rect">
            <a:avLst/>
          </a:prstGeom>
          <a:solidFill>
            <a:schemeClr val="accent1">
              <a:lumMod val="40000"/>
              <a:lumOff val="60000"/>
            </a:schemeClr>
          </a:solidFill>
        </p:spPr>
        <p:txBody>
          <a:bodyPr wrap="square" rtlCol="0">
            <a:spAutoFit/>
          </a:bodyPr>
          <a:lstStyle/>
          <a:p>
            <a:r>
              <a:rPr lang="en-US" dirty="0"/>
              <a:t>What makes these districts more successful than other districts in poor counties? </a:t>
            </a: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46</a:t>
            </a:fld>
            <a:endParaRPr lang="en-US">
              <a:solidFill>
                <a:srgbClr val="46464A">
                  <a:lumMod val="60000"/>
                  <a:lumOff val="40000"/>
                </a:srgbClr>
              </a:solidFill>
            </a:endParaRPr>
          </a:p>
        </p:txBody>
      </p:sp>
    </p:spTree>
    <p:extLst>
      <p:ext uri="{BB962C8B-B14F-4D97-AF65-F5344CB8AC3E}">
        <p14:creationId xmlns:p14="http://schemas.microsoft.com/office/powerpoint/2010/main" val="213222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3258" y="0"/>
            <a:ext cx="9953409" cy="6701742"/>
          </a:xfrm>
          <a:prstGeom prst="rect">
            <a:avLst/>
          </a:prstGeom>
        </p:spPr>
      </p:pic>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47</a:t>
            </a:fld>
            <a:endParaRPr lang="en-US">
              <a:solidFill>
                <a:srgbClr val="46464A">
                  <a:lumMod val="60000"/>
                  <a:lumOff val="40000"/>
                </a:srgbClr>
              </a:solidFill>
            </a:endParaRPr>
          </a:p>
        </p:txBody>
      </p:sp>
    </p:spTree>
    <p:extLst>
      <p:ext uri="{BB962C8B-B14F-4D97-AF65-F5344CB8AC3E}">
        <p14:creationId xmlns:p14="http://schemas.microsoft.com/office/powerpoint/2010/main" val="35268323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076787" y="1950666"/>
            <a:ext cx="9144000" cy="1477181"/>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all" spc="0" normalizeH="0" baseline="0" noProof="0" dirty="0" smtClean="0">
                <a:ln>
                  <a:noFill/>
                </a:ln>
                <a:solidFill>
                  <a:srgbClr val="4F271C"/>
                </a:solidFill>
                <a:effectLst/>
                <a:uLnTx/>
                <a:uFillTx/>
                <a:latin typeface="Tw Cen MT"/>
                <a:ea typeface="+mj-ea"/>
                <a:cs typeface="+mj-cs"/>
              </a:rPr>
              <a:t/>
            </a:r>
            <a:br>
              <a:rPr kumimoji="0" lang="en-US" b="0" i="0" u="none" strike="noStrike" kern="1200" cap="all" spc="0" normalizeH="0" baseline="0" noProof="0" dirty="0" smtClean="0">
                <a:ln>
                  <a:noFill/>
                </a:ln>
                <a:solidFill>
                  <a:srgbClr val="4F271C"/>
                </a:solidFill>
                <a:effectLst/>
                <a:uLnTx/>
                <a:uFillTx/>
                <a:latin typeface="Tw Cen MT"/>
                <a:ea typeface="+mj-ea"/>
                <a:cs typeface="+mj-cs"/>
              </a:rPr>
            </a:br>
            <a:r>
              <a:rPr kumimoji="0" lang="en-US" sz="6000" b="1" i="0" u="none" strike="noStrike" kern="1200" cap="all" spc="0" normalizeH="0" baseline="0" noProof="0" dirty="0" smtClean="0">
                <a:ln>
                  <a:noFill/>
                </a:ln>
                <a:solidFill>
                  <a:srgbClr val="0070C0"/>
                </a:solidFill>
                <a:effectLst/>
                <a:uLnTx/>
                <a:uFillTx/>
                <a:latin typeface="Tw Cen MT"/>
                <a:ea typeface="+mj-ea"/>
                <a:cs typeface="+mj-cs"/>
              </a:rPr>
              <a:t>VII.   DISCUSSION</a:t>
            </a:r>
            <a:endParaRPr kumimoji="0" lang="en-US" b="0" i="0" u="none" strike="noStrike" kern="1200" cap="all" spc="0" normalizeH="0" baseline="0" noProof="0" dirty="0">
              <a:ln>
                <a:noFill/>
              </a:ln>
              <a:solidFill>
                <a:srgbClr val="0070C0"/>
              </a:solidFill>
              <a:effectLst/>
              <a:uLnTx/>
              <a:uFillTx/>
              <a:latin typeface="Tw Cen MT"/>
              <a:ea typeface="+mj-ea"/>
              <a:cs typeface="+mj-cs"/>
            </a:endParaRPr>
          </a:p>
        </p:txBody>
      </p:sp>
    </p:spTree>
    <p:extLst>
      <p:ext uri="{BB962C8B-B14F-4D97-AF65-F5344CB8AC3E}">
        <p14:creationId xmlns:p14="http://schemas.microsoft.com/office/powerpoint/2010/main" val="39454515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6437" y="5382704"/>
            <a:ext cx="10633435" cy="1361651"/>
          </a:xfrm>
          <a:solidFill>
            <a:schemeClr val="dk1"/>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4400" b="1" dirty="0" smtClean="0">
                <a:latin typeface="+mn-lt"/>
              </a:rPr>
              <a:t>Alabama Commission on Higher Education</a:t>
            </a:r>
            <a:br>
              <a:rPr lang="en-US" sz="4400" b="1" dirty="0" smtClean="0">
                <a:latin typeface="+mn-lt"/>
              </a:rPr>
            </a:br>
            <a:r>
              <a:rPr lang="en-US" sz="4400" b="1" dirty="0" smtClean="0">
                <a:solidFill>
                  <a:schemeClr val="accent6">
                    <a:lumMod val="75000"/>
                  </a:schemeClr>
                </a:solidFill>
                <a:latin typeface="+mn-lt"/>
              </a:rPr>
              <a:t>Data Trends Report</a:t>
            </a:r>
            <a:endParaRPr lang="en-US" sz="4400" b="1" dirty="0">
              <a:solidFill>
                <a:schemeClr val="accent6">
                  <a:lumMod val="75000"/>
                </a:schemeClr>
              </a:solidFill>
              <a:latin typeface="+mn-lt"/>
            </a:endParaRPr>
          </a:p>
        </p:txBody>
      </p:sp>
      <p:pic>
        <p:nvPicPr>
          <p:cNvPr id="4" name="Picture 3"/>
          <p:cNvPicPr>
            <a:picLocks noChangeAspect="1"/>
          </p:cNvPicPr>
          <p:nvPr/>
        </p:nvPicPr>
        <p:blipFill>
          <a:blip r:embed="rId2"/>
          <a:stretch>
            <a:fillRect/>
          </a:stretch>
        </p:blipFill>
        <p:spPr>
          <a:xfrm>
            <a:off x="716437" y="188536"/>
            <a:ext cx="1609122" cy="15969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633" y="116724"/>
            <a:ext cx="6784157" cy="508811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03570">
            <a:off x="440112" y="1850680"/>
            <a:ext cx="2759753" cy="17327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8614422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5</a:t>
            </a:fld>
            <a:endParaRPr lang="en-US" dirty="0"/>
          </a:p>
        </p:txBody>
      </p:sp>
      <p:sp>
        <p:nvSpPr>
          <p:cNvPr id="4" name="Title 1"/>
          <p:cNvSpPr txBox="1">
            <a:spLocks/>
          </p:cNvSpPr>
          <p:nvPr/>
        </p:nvSpPr>
        <p:spPr>
          <a:xfrm>
            <a:off x="1226586" y="495152"/>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688975" algn="l"/>
              </a:tabLst>
            </a:pPr>
            <a:r>
              <a:rPr lang="en-US" sz="7200" b="1" dirty="0">
                <a:solidFill>
                  <a:schemeClr val="accent5"/>
                </a:solidFill>
                <a:latin typeface="+mn-lt"/>
              </a:rPr>
              <a:t>IV.  APPROVAL OF  </a:t>
            </a:r>
          </a:p>
        </p:txBody>
      </p:sp>
      <p:sp>
        <p:nvSpPr>
          <p:cNvPr id="5" name="Rectangle 4"/>
          <p:cNvSpPr/>
          <p:nvPr/>
        </p:nvSpPr>
        <p:spPr>
          <a:xfrm>
            <a:off x="2076450" y="3600450"/>
            <a:ext cx="8134350" cy="1569660"/>
          </a:xfrm>
          <a:prstGeom prst="rect">
            <a:avLst/>
          </a:prstGeom>
        </p:spPr>
        <p:txBody>
          <a:bodyPr wrap="square">
            <a:spAutoFit/>
          </a:bodyPr>
          <a:lstStyle/>
          <a:p>
            <a:endParaRPr lang="en-US" sz="3200" i="1" dirty="0">
              <a:solidFill>
                <a:srgbClr val="000000"/>
              </a:solidFill>
              <a:latin typeface="Book Antiqua" panose="02040602050305030304" pitchFamily="18" charset="0"/>
            </a:endParaRPr>
          </a:p>
          <a:p>
            <a:r>
              <a:rPr lang="en-US" sz="3200" dirty="0">
                <a:solidFill>
                  <a:srgbClr val="000000"/>
                </a:solidFill>
                <a:latin typeface="Book Antiqua" panose="02040602050305030304" pitchFamily="18" charset="0"/>
              </a:rPr>
              <a:t>	</a:t>
            </a:r>
          </a:p>
          <a:p>
            <a:r>
              <a:rPr lang="en-US" sz="3200" b="1" dirty="0"/>
              <a:t> </a:t>
            </a:r>
            <a:endParaRPr lang="en-US" sz="3200" dirty="0">
              <a:solidFill>
                <a:srgbClr val="000000"/>
              </a:solidFill>
              <a:latin typeface="Book Antiqua" panose="02040602050305030304" pitchFamily="18" charset="0"/>
            </a:endParaRPr>
          </a:p>
        </p:txBody>
      </p:sp>
      <p:pic>
        <p:nvPicPr>
          <p:cNvPr id="9" name="Picture 8" descr="See the source image"/>
          <p:cNvPicPr/>
          <p:nvPr/>
        </p:nvPicPr>
        <p:blipFill>
          <a:blip r:embed="rId2">
            <a:extLst>
              <a:ext uri="{28A0092B-C50C-407E-A947-70E740481C1C}">
                <a14:useLocalDpi xmlns:a14="http://schemas.microsoft.com/office/drawing/2010/main" val="0"/>
              </a:ext>
            </a:extLst>
          </a:blip>
          <a:srcRect/>
          <a:stretch>
            <a:fillRect/>
          </a:stretch>
        </p:blipFill>
        <p:spPr bwMode="auto">
          <a:xfrm>
            <a:off x="2998892" y="1638152"/>
            <a:ext cx="6057425" cy="3980703"/>
          </a:xfrm>
          <a:prstGeom prst="rect">
            <a:avLst/>
          </a:prstGeom>
          <a:noFill/>
          <a:ln>
            <a:noFill/>
          </a:ln>
        </p:spPr>
      </p:pic>
      <p:sp>
        <p:nvSpPr>
          <p:cNvPr id="3" name="TextBox 2"/>
          <p:cNvSpPr txBox="1"/>
          <p:nvPr/>
        </p:nvSpPr>
        <p:spPr>
          <a:xfrm>
            <a:off x="2852593" y="4297565"/>
            <a:ext cx="4796118" cy="769441"/>
          </a:xfrm>
          <a:prstGeom prst="rect">
            <a:avLst/>
          </a:prstGeom>
          <a:noFill/>
        </p:spPr>
        <p:txBody>
          <a:bodyPr wrap="square" rtlCol="0">
            <a:spAutoFit/>
          </a:bodyPr>
          <a:lstStyle/>
          <a:p>
            <a:pPr algn="ctr"/>
            <a:r>
              <a:rPr lang="en-US" sz="4400" dirty="0" smtClean="0"/>
              <a:t>December 8, 2017</a:t>
            </a:r>
            <a:endParaRPr lang="en-US" sz="4400" dirty="0"/>
          </a:p>
        </p:txBody>
      </p:sp>
    </p:spTree>
    <p:extLst>
      <p:ext uri="{BB962C8B-B14F-4D97-AF65-F5344CB8AC3E}">
        <p14:creationId xmlns:p14="http://schemas.microsoft.com/office/powerpoint/2010/main" val="1871001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246"/>
            <a:ext cx="12192000" cy="6978372"/>
          </a:xfrm>
          <a:prstGeom prst="rect">
            <a:avLst/>
          </a:prstGeom>
        </p:spPr>
      </p:pic>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50</a:t>
            </a:fld>
            <a:endParaRPr lang="en-US">
              <a:solidFill>
                <a:srgbClr val="46464A">
                  <a:lumMod val="60000"/>
                  <a:lumOff val="40000"/>
                </a:srgbClr>
              </a:solidFill>
            </a:endParaRPr>
          </a:p>
        </p:txBody>
      </p:sp>
    </p:spTree>
    <p:extLst>
      <p:ext uri="{BB962C8B-B14F-4D97-AF65-F5344CB8AC3E}">
        <p14:creationId xmlns:p14="http://schemas.microsoft.com/office/powerpoint/2010/main" val="22226754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328" y="0"/>
            <a:ext cx="10653598" cy="1325563"/>
          </a:xfrm>
        </p:spPr>
        <p:txBody>
          <a:bodyPr>
            <a:noAutofit/>
          </a:bodyPr>
          <a:lstStyle/>
          <a:p>
            <a:pPr algn="ctr"/>
            <a:r>
              <a:rPr lang="en-US" sz="2400" b="1" dirty="0" smtClean="0">
                <a:solidFill>
                  <a:schemeClr val="accent5"/>
                </a:solidFill>
                <a:latin typeface="+mn-lt"/>
              </a:rPr>
              <a:t>Historical Summary of Number of Alabama Public High School Graduates Enrolled in Alabama Public Colleges and Universities the Fall After High School Graduation </a:t>
            </a:r>
            <a:br>
              <a:rPr lang="en-US" sz="2400" b="1" dirty="0" smtClean="0">
                <a:solidFill>
                  <a:schemeClr val="accent5"/>
                </a:solidFill>
                <a:latin typeface="+mn-lt"/>
              </a:rPr>
            </a:br>
            <a:r>
              <a:rPr lang="en-US" sz="2400" b="1" dirty="0" smtClean="0">
                <a:solidFill>
                  <a:schemeClr val="accent5"/>
                </a:solidFill>
                <a:latin typeface="+mn-lt"/>
              </a:rPr>
              <a:t>and Those Taking Remedial Math and/or Remedial English</a:t>
            </a:r>
            <a:endParaRPr lang="en-US" sz="2400" b="1" dirty="0">
              <a:solidFill>
                <a:schemeClr val="accent5"/>
              </a:solidFill>
              <a:latin typeface="+mn-lt"/>
            </a:endParaRPr>
          </a:p>
        </p:txBody>
      </p:sp>
      <p:graphicFrame>
        <p:nvGraphicFramePr>
          <p:cNvPr id="5" name="Content Placeholder 4"/>
          <p:cNvGraphicFramePr>
            <a:graphicFrameLocks noGrp="1"/>
          </p:cNvGraphicFramePr>
          <p:nvPr>
            <p:ph idx="1"/>
            <p:extLst/>
          </p:nvPr>
        </p:nvGraphicFramePr>
        <p:xfrm>
          <a:off x="872358" y="1188720"/>
          <a:ext cx="10481441" cy="521208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711235" y="1588980"/>
            <a:ext cx="6766560" cy="830997"/>
          </a:xfrm>
          <a:prstGeom prst="rect">
            <a:avLst/>
          </a:prstGeom>
          <a:solidFill>
            <a:srgbClr val="FFFF99"/>
          </a:solidFill>
        </p:spPr>
        <p:txBody>
          <a:bodyPr wrap="square" rtlCol="0">
            <a:spAutoFit/>
          </a:bodyPr>
          <a:lstStyle/>
          <a:p>
            <a:r>
              <a:rPr lang="en-US" sz="2400" dirty="0" smtClean="0"/>
              <a:t>More HS grads, but public college attendance not increasing at the same pace</a:t>
            </a:r>
            <a:endParaRPr lang="en-US" sz="2400" dirty="0"/>
          </a:p>
        </p:txBody>
      </p:sp>
      <p:sp>
        <p:nvSpPr>
          <p:cNvPr id="6" name="TextBox 5"/>
          <p:cNvSpPr txBox="1"/>
          <p:nvPr/>
        </p:nvSpPr>
        <p:spPr>
          <a:xfrm>
            <a:off x="5932821" y="4519749"/>
            <a:ext cx="4099453" cy="523220"/>
          </a:xfrm>
          <a:prstGeom prst="rect">
            <a:avLst/>
          </a:prstGeom>
          <a:solidFill>
            <a:srgbClr val="FFFF99"/>
          </a:solidFill>
        </p:spPr>
        <p:txBody>
          <a:bodyPr wrap="square" rtlCol="0">
            <a:spAutoFit/>
          </a:bodyPr>
          <a:lstStyle/>
          <a:p>
            <a:r>
              <a:rPr lang="en-US" sz="2800" dirty="0" smtClean="0"/>
              <a:t>Less requiring remediation</a:t>
            </a:r>
            <a:endParaRPr lang="en-US" sz="2800" dirty="0"/>
          </a:p>
        </p:txBody>
      </p:sp>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51</a:t>
            </a:fld>
            <a:endParaRPr lang="en-US">
              <a:solidFill>
                <a:srgbClr val="46464A">
                  <a:lumMod val="60000"/>
                  <a:lumOff val="40000"/>
                </a:srgbClr>
              </a:solidFill>
            </a:endParaRPr>
          </a:p>
        </p:txBody>
      </p:sp>
    </p:spTree>
    <p:extLst>
      <p:ext uri="{BB962C8B-B14F-4D97-AF65-F5344CB8AC3E}">
        <p14:creationId xmlns:p14="http://schemas.microsoft.com/office/powerpoint/2010/main" val="193106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4841"/>
            <a:ext cx="10515600" cy="1197204"/>
          </a:xfrm>
        </p:spPr>
        <p:txBody>
          <a:bodyPr>
            <a:normAutofit/>
          </a:bodyPr>
          <a:lstStyle/>
          <a:p>
            <a:pPr algn="ctr"/>
            <a:r>
              <a:rPr lang="en-US" sz="2600" b="1" dirty="0">
                <a:solidFill>
                  <a:schemeClr val="accent5"/>
                </a:solidFill>
                <a:latin typeface="Calibri" panose="020F0502020204030204"/>
              </a:rPr>
              <a:t>Percentage of Alabama Public High School Graduates Enrolled in </a:t>
            </a:r>
            <a:br>
              <a:rPr lang="en-US" sz="2600" b="1" dirty="0">
                <a:solidFill>
                  <a:schemeClr val="accent5"/>
                </a:solidFill>
                <a:latin typeface="Calibri" panose="020F0502020204030204"/>
              </a:rPr>
            </a:br>
            <a:r>
              <a:rPr lang="en-US" sz="2600" b="1" dirty="0">
                <a:solidFill>
                  <a:schemeClr val="accent5"/>
                </a:solidFill>
                <a:latin typeface="Calibri" panose="020F0502020204030204"/>
              </a:rPr>
              <a:t>Alabama Public Institutions the Fall after High School Graduation</a:t>
            </a:r>
            <a:br>
              <a:rPr lang="en-US" sz="2600" b="1" dirty="0">
                <a:solidFill>
                  <a:schemeClr val="accent5"/>
                </a:solidFill>
                <a:latin typeface="Calibri" panose="020F0502020204030204"/>
              </a:rPr>
            </a:br>
            <a:r>
              <a:rPr lang="en-US" sz="2600" b="1" dirty="0">
                <a:solidFill>
                  <a:schemeClr val="accent5"/>
                </a:solidFill>
                <a:latin typeface="Calibri" panose="020F0502020204030204"/>
              </a:rPr>
              <a:t>And Those Taking Remedial Math and/or Remedial English</a:t>
            </a:r>
            <a:endParaRPr lang="en-US" dirty="0">
              <a:solidFill>
                <a:schemeClr val="accent5"/>
              </a:solidFill>
            </a:endParaRPr>
          </a:p>
        </p:txBody>
      </p:sp>
      <p:graphicFrame>
        <p:nvGraphicFramePr>
          <p:cNvPr id="5" name="Content Placeholder 4"/>
          <p:cNvGraphicFramePr>
            <a:graphicFrameLocks noGrp="1"/>
          </p:cNvGraphicFramePr>
          <p:nvPr>
            <p:ph sz="half" idx="1"/>
            <p:extLst/>
          </p:nvPr>
        </p:nvGraphicFramePr>
        <p:xfrm>
          <a:off x="838200" y="1825625"/>
          <a:ext cx="5181600" cy="46128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p:cNvGraphicFramePr>
            <a:graphicFrameLocks noGrp="1"/>
          </p:cNvGraphicFramePr>
          <p:nvPr>
            <p:ph sz="half" idx="2"/>
            <p:extLst/>
          </p:nvPr>
        </p:nvGraphicFramePr>
        <p:xfrm>
          <a:off x="6172200" y="1825625"/>
          <a:ext cx="5181600" cy="461288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62000" y="1425515"/>
            <a:ext cx="5181600" cy="400110"/>
          </a:xfrm>
          <a:prstGeom prst="rect">
            <a:avLst/>
          </a:prstGeom>
          <a:noFill/>
        </p:spPr>
        <p:txBody>
          <a:bodyPr wrap="square" rtlCol="0">
            <a:spAutoFit/>
          </a:bodyPr>
          <a:lstStyle/>
          <a:p>
            <a:pPr algn="ctr"/>
            <a:r>
              <a:rPr lang="en-US" sz="2000" b="1" dirty="0" smtClean="0">
                <a:solidFill>
                  <a:schemeClr val="accent6">
                    <a:lumMod val="50000"/>
                  </a:schemeClr>
                </a:solidFill>
              </a:rPr>
              <a:t>Percent Enrolled, 2007-2016</a:t>
            </a:r>
            <a:endParaRPr lang="en-US" sz="2000" b="1" dirty="0">
              <a:solidFill>
                <a:schemeClr val="accent6">
                  <a:lumMod val="50000"/>
                </a:schemeClr>
              </a:solidFill>
            </a:endParaRPr>
          </a:p>
        </p:txBody>
      </p:sp>
      <p:sp>
        <p:nvSpPr>
          <p:cNvPr id="8" name="TextBox 7"/>
          <p:cNvSpPr txBox="1"/>
          <p:nvPr/>
        </p:nvSpPr>
        <p:spPr>
          <a:xfrm>
            <a:off x="6096000" y="1425515"/>
            <a:ext cx="5181600" cy="677108"/>
          </a:xfrm>
          <a:prstGeom prst="rect">
            <a:avLst/>
          </a:prstGeom>
          <a:noFill/>
        </p:spPr>
        <p:txBody>
          <a:bodyPr wrap="square" rtlCol="0">
            <a:spAutoFit/>
          </a:bodyPr>
          <a:lstStyle/>
          <a:p>
            <a:pPr algn="ctr"/>
            <a:r>
              <a:rPr lang="en-US" sz="2000" b="1" dirty="0" smtClean="0">
                <a:solidFill>
                  <a:schemeClr val="accent1">
                    <a:lumMod val="50000"/>
                  </a:schemeClr>
                </a:solidFill>
              </a:rPr>
              <a:t>Percent Remediated, 2007-2016</a:t>
            </a:r>
          </a:p>
          <a:p>
            <a:r>
              <a:rPr lang="en-US" dirty="0" smtClean="0"/>
              <a:t> </a:t>
            </a:r>
            <a:endParaRPr lang="en-US" dirty="0"/>
          </a:p>
        </p:txBody>
      </p:sp>
      <p:sp>
        <p:nvSpPr>
          <p:cNvPr id="9" name="TextBox 8"/>
          <p:cNvSpPr txBox="1"/>
          <p:nvPr/>
        </p:nvSpPr>
        <p:spPr>
          <a:xfrm>
            <a:off x="6637073" y="6334780"/>
            <a:ext cx="4099453" cy="523220"/>
          </a:xfrm>
          <a:prstGeom prst="rect">
            <a:avLst/>
          </a:prstGeom>
          <a:solidFill>
            <a:srgbClr val="FFFF99"/>
          </a:solidFill>
        </p:spPr>
        <p:txBody>
          <a:bodyPr wrap="square" rtlCol="0">
            <a:spAutoFit/>
          </a:bodyPr>
          <a:lstStyle/>
          <a:p>
            <a:r>
              <a:rPr lang="en-US" sz="2800" dirty="0" smtClean="0"/>
              <a:t>Less requiring remediation</a:t>
            </a:r>
            <a:endParaRPr lang="en-US" sz="2800" dirty="0"/>
          </a:p>
        </p:txBody>
      </p:sp>
      <p:sp>
        <p:nvSpPr>
          <p:cNvPr id="10" name="TextBox 9"/>
          <p:cNvSpPr txBox="1"/>
          <p:nvPr/>
        </p:nvSpPr>
        <p:spPr>
          <a:xfrm>
            <a:off x="1665865" y="6393087"/>
            <a:ext cx="2576595" cy="523220"/>
          </a:xfrm>
          <a:prstGeom prst="rect">
            <a:avLst/>
          </a:prstGeom>
          <a:solidFill>
            <a:srgbClr val="FFFF99"/>
          </a:solidFill>
        </p:spPr>
        <p:txBody>
          <a:bodyPr wrap="square" rtlCol="0">
            <a:spAutoFit/>
          </a:bodyPr>
          <a:lstStyle/>
          <a:p>
            <a:r>
              <a:rPr lang="en-US" sz="2800" dirty="0" smtClean="0"/>
              <a:t>Less enrolling </a:t>
            </a:r>
            <a:endParaRPr lang="en-US" sz="2800" dirty="0"/>
          </a:p>
        </p:txBody>
      </p:sp>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52</a:t>
            </a:fld>
            <a:endParaRPr lang="en-US">
              <a:solidFill>
                <a:srgbClr val="46464A">
                  <a:lumMod val="60000"/>
                  <a:lumOff val="40000"/>
                </a:srgbClr>
              </a:solidFill>
            </a:endParaRPr>
          </a:p>
        </p:txBody>
      </p:sp>
    </p:spTree>
    <p:extLst>
      <p:ext uri="{BB962C8B-B14F-4D97-AF65-F5344CB8AC3E}">
        <p14:creationId xmlns:p14="http://schemas.microsoft.com/office/powerpoint/2010/main" val="36608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29008" y="449659"/>
            <a:ext cx="4738540" cy="1754326"/>
          </a:xfrm>
          <a:prstGeom prst="rect">
            <a:avLst/>
          </a:prstGeom>
        </p:spPr>
        <p:txBody>
          <a:bodyPr wrap="square">
            <a:spAutoFit/>
          </a:bodyPr>
          <a:lstStyle/>
          <a:p>
            <a:pPr algn="ctr"/>
            <a:r>
              <a:rPr lang="en-US" sz="3600" b="1" dirty="0">
                <a:solidFill>
                  <a:prstClr val="black"/>
                </a:solidFill>
                <a:ea typeface="+mj-ea"/>
                <a:cs typeface="+mj-cs"/>
              </a:rPr>
              <a:t>Percent of High School Students Taking Only </a:t>
            </a:r>
            <a:r>
              <a:rPr lang="en-US" sz="3600" b="1" dirty="0">
                <a:solidFill>
                  <a:srgbClr val="69B9C9"/>
                </a:solidFill>
              </a:rPr>
              <a:t>Remedial English</a:t>
            </a:r>
            <a:endParaRPr lang="en-US" dirty="0"/>
          </a:p>
        </p:txBody>
      </p:sp>
      <p:sp>
        <p:nvSpPr>
          <p:cNvPr id="9" name="TextBox 8"/>
          <p:cNvSpPr txBox="1"/>
          <p:nvPr/>
        </p:nvSpPr>
        <p:spPr>
          <a:xfrm>
            <a:off x="1498863" y="2960018"/>
            <a:ext cx="3827281" cy="2806922"/>
          </a:xfrm>
          <a:prstGeom prst="rect">
            <a:avLst/>
          </a:prstGeom>
          <a:noFill/>
        </p:spPr>
        <p:txBody>
          <a:bodyPr wrap="square" rtlCol="0">
            <a:spAutoFit/>
          </a:bodyPr>
          <a:lstStyle/>
          <a:p>
            <a:pPr lvl="0">
              <a:lnSpc>
                <a:spcPct val="90000"/>
              </a:lnSpc>
              <a:spcBef>
                <a:spcPts val="1000"/>
              </a:spcBef>
            </a:pPr>
            <a:r>
              <a:rPr lang="en-US" sz="2800" dirty="0">
                <a:solidFill>
                  <a:prstClr val="black"/>
                </a:solidFill>
              </a:rPr>
              <a:t>Alabama counties with the largest number of students who only took remedial </a:t>
            </a:r>
            <a:r>
              <a:rPr lang="en-US" sz="2800" dirty="0" smtClean="0">
                <a:solidFill>
                  <a:prstClr val="black"/>
                </a:solidFill>
              </a:rPr>
              <a:t>English </a:t>
            </a:r>
            <a:r>
              <a:rPr lang="en-US" sz="2800" dirty="0">
                <a:solidFill>
                  <a:prstClr val="black"/>
                </a:solidFill>
              </a:rPr>
              <a:t>are:  </a:t>
            </a:r>
            <a:r>
              <a:rPr lang="en-US" sz="2800" b="1" dirty="0" smtClean="0">
                <a:solidFill>
                  <a:prstClr val="black"/>
                </a:solidFill>
              </a:rPr>
              <a:t>Greene</a:t>
            </a:r>
            <a:r>
              <a:rPr lang="en-US" sz="2800" dirty="0" smtClean="0">
                <a:solidFill>
                  <a:prstClr val="black"/>
                </a:solidFill>
              </a:rPr>
              <a:t> county </a:t>
            </a:r>
            <a:r>
              <a:rPr lang="en-US" sz="2800" dirty="0">
                <a:solidFill>
                  <a:prstClr val="black"/>
                </a:solidFill>
              </a:rPr>
              <a:t>with </a:t>
            </a:r>
            <a:r>
              <a:rPr lang="en-US" sz="2800" dirty="0" smtClean="0">
                <a:solidFill>
                  <a:prstClr val="black"/>
                </a:solidFill>
              </a:rPr>
              <a:t>32%, and </a:t>
            </a:r>
            <a:r>
              <a:rPr lang="en-US" sz="2800" b="1" dirty="0" smtClean="0">
                <a:solidFill>
                  <a:prstClr val="black"/>
                </a:solidFill>
              </a:rPr>
              <a:t>Conecuh</a:t>
            </a:r>
            <a:r>
              <a:rPr lang="en-US" sz="2800" dirty="0" smtClean="0">
                <a:solidFill>
                  <a:prstClr val="black"/>
                </a:solidFill>
              </a:rPr>
              <a:t> </a:t>
            </a:r>
            <a:r>
              <a:rPr lang="en-US" sz="2800" dirty="0">
                <a:solidFill>
                  <a:prstClr val="black"/>
                </a:solidFill>
              </a:rPr>
              <a:t>County with </a:t>
            </a:r>
            <a:r>
              <a:rPr lang="en-US" sz="2800" dirty="0" smtClean="0">
                <a:solidFill>
                  <a:prstClr val="black"/>
                </a:solidFill>
              </a:rPr>
              <a:t>18%.</a:t>
            </a:r>
            <a:endParaRPr lang="en-US" sz="2800" dirty="0">
              <a:solidFill>
                <a:prstClr val="black"/>
              </a:solidFill>
            </a:endParaRPr>
          </a:p>
        </p:txBody>
      </p:sp>
      <p:pic>
        <p:nvPicPr>
          <p:cNvPr id="3" name="Picture 2"/>
          <p:cNvPicPr>
            <a:picLocks noChangeAspect="1"/>
          </p:cNvPicPr>
          <p:nvPr/>
        </p:nvPicPr>
        <p:blipFill>
          <a:blip r:embed="rId2"/>
          <a:stretch>
            <a:fillRect/>
          </a:stretch>
        </p:blipFill>
        <p:spPr>
          <a:xfrm>
            <a:off x="6875086" y="114300"/>
            <a:ext cx="4305300" cy="6743700"/>
          </a:xfrm>
          <a:prstGeom prst="rect">
            <a:avLst/>
          </a:prstGeom>
        </p:spPr>
      </p:pic>
      <p:pic>
        <p:nvPicPr>
          <p:cNvPr id="4" name="Picture 3"/>
          <p:cNvPicPr>
            <a:picLocks noChangeAspect="1"/>
          </p:cNvPicPr>
          <p:nvPr/>
        </p:nvPicPr>
        <p:blipFill rotWithShape="1">
          <a:blip r:embed="rId3"/>
          <a:srcRect l="1668"/>
          <a:stretch/>
        </p:blipFill>
        <p:spPr>
          <a:xfrm>
            <a:off x="8719400" y="5818769"/>
            <a:ext cx="2903850" cy="936742"/>
          </a:xfrm>
          <a:prstGeom prst="rect">
            <a:avLst/>
          </a:prstGeom>
        </p:spPr>
      </p:pic>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53</a:t>
            </a:fld>
            <a:endParaRPr lang="en-US">
              <a:solidFill>
                <a:srgbClr val="46464A">
                  <a:lumMod val="60000"/>
                  <a:lumOff val="40000"/>
                </a:srgbClr>
              </a:solidFill>
            </a:endParaRPr>
          </a:p>
        </p:txBody>
      </p:sp>
    </p:spTree>
    <p:extLst>
      <p:ext uri="{BB962C8B-B14F-4D97-AF65-F5344CB8AC3E}">
        <p14:creationId xmlns:p14="http://schemas.microsoft.com/office/powerpoint/2010/main" val="36193242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979" t="2803" b="-1"/>
          <a:stretch/>
        </p:blipFill>
        <p:spPr>
          <a:xfrm>
            <a:off x="8408710" y="5888265"/>
            <a:ext cx="2394408" cy="857237"/>
          </a:xfrm>
          <a:prstGeom prst="rect">
            <a:avLst/>
          </a:prstGeom>
        </p:spPr>
      </p:pic>
      <p:sp>
        <p:nvSpPr>
          <p:cNvPr id="4" name="Rectangle 3"/>
          <p:cNvSpPr/>
          <p:nvPr/>
        </p:nvSpPr>
        <p:spPr>
          <a:xfrm>
            <a:off x="483909" y="347410"/>
            <a:ext cx="5596380" cy="1754326"/>
          </a:xfrm>
          <a:prstGeom prst="rect">
            <a:avLst/>
          </a:prstGeom>
        </p:spPr>
        <p:txBody>
          <a:bodyPr wrap="square">
            <a:spAutoFit/>
          </a:bodyPr>
          <a:lstStyle/>
          <a:p>
            <a:pPr lvl="0" algn="ctr"/>
            <a:r>
              <a:rPr lang="en-US" sz="3600" b="1" dirty="0">
                <a:solidFill>
                  <a:prstClr val="black"/>
                </a:solidFill>
              </a:rPr>
              <a:t>Percent of High School Students Taking Only </a:t>
            </a:r>
            <a:r>
              <a:rPr lang="en-US" sz="3600" b="1" dirty="0">
                <a:solidFill>
                  <a:srgbClr val="7030A0"/>
                </a:solidFill>
              </a:rPr>
              <a:t>Remedial </a:t>
            </a:r>
            <a:r>
              <a:rPr lang="en-US" sz="3600" b="1" dirty="0" smtClean="0">
                <a:solidFill>
                  <a:srgbClr val="7030A0"/>
                </a:solidFill>
              </a:rPr>
              <a:t>Math</a:t>
            </a:r>
            <a:endParaRPr lang="en-US" dirty="0">
              <a:solidFill>
                <a:srgbClr val="7030A0"/>
              </a:solidFill>
            </a:endParaRPr>
          </a:p>
        </p:txBody>
      </p:sp>
      <p:sp>
        <p:nvSpPr>
          <p:cNvPr id="6" name="TextBox 5"/>
          <p:cNvSpPr txBox="1"/>
          <p:nvPr/>
        </p:nvSpPr>
        <p:spPr>
          <a:xfrm>
            <a:off x="1432873" y="2997723"/>
            <a:ext cx="3874417" cy="2516073"/>
          </a:xfrm>
          <a:prstGeom prst="rect">
            <a:avLst/>
          </a:prstGeom>
          <a:noFill/>
        </p:spPr>
        <p:txBody>
          <a:bodyPr wrap="square" rtlCol="0">
            <a:spAutoFit/>
          </a:bodyPr>
          <a:lstStyle/>
          <a:p>
            <a:pPr lvl="0">
              <a:lnSpc>
                <a:spcPct val="90000"/>
              </a:lnSpc>
              <a:spcBef>
                <a:spcPts val="1000"/>
              </a:spcBef>
            </a:pPr>
            <a:r>
              <a:rPr lang="en-US" sz="2500" dirty="0">
                <a:solidFill>
                  <a:prstClr val="black"/>
                </a:solidFill>
              </a:rPr>
              <a:t>Alabama counties with the largest number of students who only took remedial math are:  </a:t>
            </a:r>
            <a:r>
              <a:rPr lang="en-US" sz="2500" b="1" dirty="0">
                <a:solidFill>
                  <a:prstClr val="black"/>
                </a:solidFill>
              </a:rPr>
              <a:t>Crenshaw</a:t>
            </a:r>
            <a:r>
              <a:rPr lang="en-US" sz="2500" dirty="0">
                <a:solidFill>
                  <a:prstClr val="black"/>
                </a:solidFill>
              </a:rPr>
              <a:t> County with 44%, </a:t>
            </a:r>
            <a:r>
              <a:rPr lang="en-US" sz="2500" b="1" dirty="0">
                <a:solidFill>
                  <a:prstClr val="black"/>
                </a:solidFill>
              </a:rPr>
              <a:t>Lamar</a:t>
            </a:r>
            <a:r>
              <a:rPr lang="en-US" sz="2500" dirty="0">
                <a:solidFill>
                  <a:prstClr val="black"/>
                </a:solidFill>
              </a:rPr>
              <a:t> County with 40% and </a:t>
            </a:r>
            <a:r>
              <a:rPr lang="en-US" sz="2500" b="1" dirty="0">
                <a:solidFill>
                  <a:prstClr val="black"/>
                </a:solidFill>
              </a:rPr>
              <a:t>Marshall</a:t>
            </a:r>
            <a:r>
              <a:rPr lang="en-US" sz="2500" dirty="0">
                <a:solidFill>
                  <a:prstClr val="black"/>
                </a:solidFill>
              </a:rPr>
              <a:t> County with 33%.</a:t>
            </a:r>
          </a:p>
        </p:txBody>
      </p:sp>
      <p:pic>
        <p:nvPicPr>
          <p:cNvPr id="5" name="Picture 4"/>
          <p:cNvPicPr>
            <a:picLocks noChangeAspect="1"/>
          </p:cNvPicPr>
          <p:nvPr/>
        </p:nvPicPr>
        <p:blipFill>
          <a:blip r:embed="rId3"/>
          <a:stretch>
            <a:fillRect/>
          </a:stretch>
        </p:blipFill>
        <p:spPr>
          <a:xfrm>
            <a:off x="6923890" y="152400"/>
            <a:ext cx="4124325" cy="6705600"/>
          </a:xfrm>
          <a:prstGeom prst="rect">
            <a:avLst/>
          </a:prstGeom>
        </p:spPr>
      </p:pic>
      <p:pic>
        <p:nvPicPr>
          <p:cNvPr id="7" name="Picture 6"/>
          <p:cNvPicPr>
            <a:picLocks noChangeAspect="1"/>
          </p:cNvPicPr>
          <p:nvPr/>
        </p:nvPicPr>
        <p:blipFill rotWithShape="1">
          <a:blip r:embed="rId4"/>
          <a:srcRect l="1333" t="6036" r="1730" b="3174"/>
          <a:stretch/>
        </p:blipFill>
        <p:spPr>
          <a:xfrm>
            <a:off x="8512405" y="5770753"/>
            <a:ext cx="2950590" cy="974749"/>
          </a:xfrm>
          <a:prstGeom prst="rect">
            <a:avLst/>
          </a:prstGeom>
        </p:spPr>
      </p:pic>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54</a:t>
            </a:fld>
            <a:endParaRPr lang="en-US">
              <a:solidFill>
                <a:srgbClr val="46464A">
                  <a:lumMod val="60000"/>
                  <a:lumOff val="40000"/>
                </a:srgbClr>
              </a:solidFill>
            </a:endParaRPr>
          </a:p>
        </p:txBody>
      </p:sp>
    </p:spTree>
    <p:extLst>
      <p:ext uri="{BB962C8B-B14F-4D97-AF65-F5344CB8AC3E}">
        <p14:creationId xmlns:p14="http://schemas.microsoft.com/office/powerpoint/2010/main" val="22030178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1361" y="345965"/>
            <a:ext cx="5893568" cy="1754326"/>
          </a:xfrm>
          <a:prstGeom prst="rect">
            <a:avLst/>
          </a:prstGeom>
        </p:spPr>
        <p:txBody>
          <a:bodyPr wrap="square">
            <a:spAutoFit/>
          </a:bodyPr>
          <a:lstStyle/>
          <a:p>
            <a:pPr lvl="0" algn="ctr"/>
            <a:r>
              <a:rPr lang="en-US" sz="3600" b="1" dirty="0">
                <a:solidFill>
                  <a:prstClr val="black"/>
                </a:solidFill>
              </a:rPr>
              <a:t>Percent of High School Students Taking </a:t>
            </a:r>
            <a:r>
              <a:rPr lang="en-US" sz="3600" b="1" dirty="0" smtClean="0">
                <a:solidFill>
                  <a:prstClr val="black"/>
                </a:solidFill>
              </a:rPr>
              <a:t>Both </a:t>
            </a:r>
            <a:r>
              <a:rPr lang="en-US" sz="3600" b="1" dirty="0" smtClean="0">
                <a:solidFill>
                  <a:srgbClr val="D79F03"/>
                </a:solidFill>
              </a:rPr>
              <a:t>Remedial English and Math</a:t>
            </a:r>
            <a:endParaRPr lang="en-US" dirty="0">
              <a:solidFill>
                <a:srgbClr val="D79F03"/>
              </a:solidFill>
            </a:endParaRPr>
          </a:p>
        </p:txBody>
      </p:sp>
      <p:sp>
        <p:nvSpPr>
          <p:cNvPr id="5" name="TextBox 4"/>
          <p:cNvSpPr txBox="1"/>
          <p:nvPr/>
        </p:nvSpPr>
        <p:spPr>
          <a:xfrm>
            <a:off x="1593130" y="2432786"/>
            <a:ext cx="3780148" cy="3554819"/>
          </a:xfrm>
          <a:prstGeom prst="rect">
            <a:avLst/>
          </a:prstGeom>
          <a:noFill/>
        </p:spPr>
        <p:txBody>
          <a:bodyPr wrap="square" rtlCol="0">
            <a:spAutoFit/>
          </a:bodyPr>
          <a:lstStyle/>
          <a:p>
            <a:pPr lvl="0">
              <a:lnSpc>
                <a:spcPct val="90000"/>
              </a:lnSpc>
              <a:spcBef>
                <a:spcPts val="1000"/>
              </a:spcBef>
            </a:pPr>
            <a:r>
              <a:rPr lang="en-US" sz="2500" dirty="0">
                <a:solidFill>
                  <a:prstClr val="black"/>
                </a:solidFill>
              </a:rPr>
              <a:t>Alabama counties with the largest number of students who </a:t>
            </a:r>
            <a:r>
              <a:rPr lang="en-US" sz="2500" dirty="0" smtClean="0">
                <a:solidFill>
                  <a:prstClr val="black"/>
                </a:solidFill>
              </a:rPr>
              <a:t>took both </a:t>
            </a:r>
            <a:r>
              <a:rPr lang="en-US" sz="2500" dirty="0">
                <a:solidFill>
                  <a:prstClr val="black"/>
                </a:solidFill>
              </a:rPr>
              <a:t>remedial </a:t>
            </a:r>
            <a:r>
              <a:rPr lang="en-US" sz="2500" dirty="0" smtClean="0">
                <a:solidFill>
                  <a:prstClr val="black"/>
                </a:solidFill>
              </a:rPr>
              <a:t>English and Math </a:t>
            </a:r>
            <a:r>
              <a:rPr lang="en-US" sz="2500" dirty="0">
                <a:solidFill>
                  <a:prstClr val="black"/>
                </a:solidFill>
              </a:rPr>
              <a:t>are:  </a:t>
            </a:r>
            <a:r>
              <a:rPr lang="en-US" sz="2500" b="1" dirty="0" smtClean="0">
                <a:solidFill>
                  <a:prstClr val="black"/>
                </a:solidFill>
              </a:rPr>
              <a:t>Crenshaw</a:t>
            </a:r>
            <a:r>
              <a:rPr lang="en-US" sz="2500" dirty="0" smtClean="0">
                <a:solidFill>
                  <a:prstClr val="black"/>
                </a:solidFill>
              </a:rPr>
              <a:t> county </a:t>
            </a:r>
            <a:r>
              <a:rPr lang="en-US" sz="2500" dirty="0">
                <a:solidFill>
                  <a:prstClr val="black"/>
                </a:solidFill>
              </a:rPr>
              <a:t>with </a:t>
            </a:r>
            <a:r>
              <a:rPr lang="en-US" sz="2500" dirty="0" smtClean="0">
                <a:solidFill>
                  <a:prstClr val="black"/>
                </a:solidFill>
              </a:rPr>
              <a:t>27%,  </a:t>
            </a:r>
            <a:r>
              <a:rPr lang="en-US" sz="2500" b="1" dirty="0" smtClean="0">
                <a:solidFill>
                  <a:prstClr val="black"/>
                </a:solidFill>
              </a:rPr>
              <a:t>Bullock</a:t>
            </a:r>
            <a:r>
              <a:rPr lang="en-US" sz="2500" dirty="0" smtClean="0">
                <a:solidFill>
                  <a:prstClr val="black"/>
                </a:solidFill>
              </a:rPr>
              <a:t> county with 25%, </a:t>
            </a:r>
            <a:r>
              <a:rPr lang="en-US" sz="2500" b="1" dirty="0" smtClean="0">
                <a:solidFill>
                  <a:prstClr val="black"/>
                </a:solidFill>
              </a:rPr>
              <a:t>Lowndes</a:t>
            </a:r>
            <a:r>
              <a:rPr lang="en-US" sz="2500" dirty="0" smtClean="0">
                <a:solidFill>
                  <a:prstClr val="black"/>
                </a:solidFill>
              </a:rPr>
              <a:t> county with 24%, </a:t>
            </a:r>
            <a:r>
              <a:rPr lang="en-US" sz="2500" b="1" dirty="0" smtClean="0">
                <a:solidFill>
                  <a:prstClr val="black"/>
                </a:solidFill>
              </a:rPr>
              <a:t>Wilcox</a:t>
            </a:r>
            <a:r>
              <a:rPr lang="en-US" sz="2500" dirty="0" smtClean="0">
                <a:solidFill>
                  <a:prstClr val="black"/>
                </a:solidFill>
              </a:rPr>
              <a:t> county </a:t>
            </a:r>
            <a:r>
              <a:rPr lang="en-US" sz="2500" dirty="0">
                <a:solidFill>
                  <a:prstClr val="black"/>
                </a:solidFill>
              </a:rPr>
              <a:t>with </a:t>
            </a:r>
            <a:r>
              <a:rPr lang="en-US" sz="2500" dirty="0" smtClean="0">
                <a:solidFill>
                  <a:prstClr val="black"/>
                </a:solidFill>
              </a:rPr>
              <a:t>23%, and </a:t>
            </a:r>
            <a:r>
              <a:rPr lang="en-US" sz="2500" b="1" dirty="0" smtClean="0">
                <a:solidFill>
                  <a:prstClr val="black"/>
                </a:solidFill>
              </a:rPr>
              <a:t>Butler</a:t>
            </a:r>
            <a:r>
              <a:rPr lang="en-US" sz="2500" dirty="0" smtClean="0">
                <a:solidFill>
                  <a:prstClr val="black"/>
                </a:solidFill>
              </a:rPr>
              <a:t> county with 21%.</a:t>
            </a:r>
            <a:endParaRPr lang="en-US" sz="2500" dirty="0">
              <a:solidFill>
                <a:prstClr val="black"/>
              </a:solidFill>
            </a:endParaRPr>
          </a:p>
        </p:txBody>
      </p:sp>
      <p:pic>
        <p:nvPicPr>
          <p:cNvPr id="7" name="Picture 6"/>
          <p:cNvPicPr>
            <a:picLocks noChangeAspect="1"/>
          </p:cNvPicPr>
          <p:nvPr/>
        </p:nvPicPr>
        <p:blipFill>
          <a:blip r:embed="rId2"/>
          <a:stretch>
            <a:fillRect/>
          </a:stretch>
        </p:blipFill>
        <p:spPr>
          <a:xfrm>
            <a:off x="7007258" y="76200"/>
            <a:ext cx="4267200" cy="6781800"/>
          </a:xfrm>
          <a:prstGeom prst="rect">
            <a:avLst/>
          </a:prstGeom>
        </p:spPr>
      </p:pic>
      <p:pic>
        <p:nvPicPr>
          <p:cNvPr id="8" name="Picture 7"/>
          <p:cNvPicPr>
            <a:picLocks noChangeAspect="1"/>
          </p:cNvPicPr>
          <p:nvPr/>
        </p:nvPicPr>
        <p:blipFill rotWithShape="1">
          <a:blip r:embed="rId3"/>
          <a:srcRect l="1702" t="2371" r="1293" b="3608"/>
          <a:stretch/>
        </p:blipFill>
        <p:spPr>
          <a:xfrm>
            <a:off x="8620568" y="5825765"/>
            <a:ext cx="3249969" cy="937966"/>
          </a:xfrm>
          <a:prstGeom prst="rect">
            <a:avLst/>
          </a:prstGeom>
        </p:spPr>
      </p:pic>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55</a:t>
            </a:fld>
            <a:endParaRPr lang="en-US">
              <a:solidFill>
                <a:srgbClr val="46464A">
                  <a:lumMod val="60000"/>
                  <a:lumOff val="40000"/>
                </a:srgbClr>
              </a:solidFill>
            </a:endParaRPr>
          </a:p>
        </p:txBody>
      </p:sp>
    </p:spTree>
    <p:extLst>
      <p:ext uri="{BB962C8B-B14F-4D97-AF65-F5344CB8AC3E}">
        <p14:creationId xmlns:p14="http://schemas.microsoft.com/office/powerpoint/2010/main" val="14981779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5"/>
                </a:solidFill>
                <a:latin typeface="+mn-lt"/>
              </a:rPr>
              <a:t>Facts about Change in </a:t>
            </a:r>
            <a:br>
              <a:rPr lang="en-US" b="1" dirty="0" smtClean="0">
                <a:solidFill>
                  <a:schemeClr val="accent5"/>
                </a:solidFill>
                <a:latin typeface="+mn-lt"/>
              </a:rPr>
            </a:br>
            <a:r>
              <a:rPr lang="en-US" b="1" dirty="0" smtClean="0">
                <a:solidFill>
                  <a:schemeClr val="accent5"/>
                </a:solidFill>
                <a:latin typeface="+mn-lt"/>
              </a:rPr>
              <a:t>Alabama High School Graduates</a:t>
            </a:r>
            <a:endParaRPr lang="en-US" b="1" dirty="0">
              <a:solidFill>
                <a:schemeClr val="accent5"/>
              </a:solidFill>
              <a:latin typeface="+mn-lt"/>
            </a:endParaRPr>
          </a:p>
        </p:txBody>
      </p:sp>
      <p:sp>
        <p:nvSpPr>
          <p:cNvPr id="3" name="Content Placeholder 2"/>
          <p:cNvSpPr>
            <a:spLocks noGrp="1"/>
          </p:cNvSpPr>
          <p:nvPr>
            <p:ph sz="half" idx="1"/>
          </p:nvPr>
        </p:nvSpPr>
        <p:spPr/>
        <p:txBody>
          <a:bodyPr>
            <a:normAutofit/>
          </a:bodyPr>
          <a:lstStyle/>
          <a:p>
            <a:r>
              <a:rPr lang="en-US" dirty="0" smtClean="0"/>
              <a:t>Over the last year, </a:t>
            </a:r>
            <a:r>
              <a:rPr lang="en-US" b="1" dirty="0" smtClean="0"/>
              <a:t>3.2%</a:t>
            </a:r>
            <a:r>
              <a:rPr lang="en-US" dirty="0" smtClean="0"/>
              <a:t> increase in the number of high school graduates.</a:t>
            </a:r>
          </a:p>
          <a:p>
            <a:r>
              <a:rPr lang="en-US" dirty="0" smtClean="0"/>
              <a:t>The number of high school students enrolled in Alabama public institutions decreased slightly.</a:t>
            </a:r>
            <a:endParaRPr lang="en-US" b="1" dirty="0" smtClean="0">
              <a:solidFill>
                <a:srgbClr val="C00000"/>
              </a:solidFill>
            </a:endParaRPr>
          </a:p>
          <a:p>
            <a:r>
              <a:rPr lang="en-US" dirty="0"/>
              <a:t>The number of students remediated declined by </a:t>
            </a:r>
            <a:r>
              <a:rPr lang="en-US" b="1" dirty="0">
                <a:solidFill>
                  <a:srgbClr val="C00000"/>
                </a:solidFill>
              </a:rPr>
              <a:t>-5.6% </a:t>
            </a:r>
            <a:r>
              <a:rPr lang="en-US" dirty="0"/>
              <a:t>over the past year.</a:t>
            </a:r>
          </a:p>
          <a:p>
            <a:endParaRPr lang="en-US" b="1" dirty="0" smtClean="0">
              <a:solidFill>
                <a:srgbClr val="C00000"/>
              </a:solidFill>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934402"/>
            <a:ext cx="6001512" cy="4115148"/>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56</a:t>
            </a:fld>
            <a:endParaRPr lang="en-US">
              <a:solidFill>
                <a:srgbClr val="46464A">
                  <a:lumMod val="60000"/>
                  <a:lumOff val="40000"/>
                </a:srgbClr>
              </a:solidFill>
            </a:endParaRPr>
          </a:p>
        </p:txBody>
      </p:sp>
    </p:spTree>
    <p:extLst>
      <p:ext uri="{BB962C8B-B14F-4D97-AF65-F5344CB8AC3E}">
        <p14:creationId xmlns:p14="http://schemas.microsoft.com/office/powerpoint/2010/main" val="12871071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662" y="500993"/>
            <a:ext cx="10920247" cy="1096580"/>
          </a:xfrm>
        </p:spPr>
        <p:txBody>
          <a:bodyPr>
            <a:normAutofit/>
          </a:bodyPr>
          <a:lstStyle/>
          <a:p>
            <a:r>
              <a:rPr lang="en-US" b="1" dirty="0" smtClean="0">
                <a:latin typeface="+mn-lt"/>
              </a:rPr>
              <a:t>Alabama </a:t>
            </a:r>
            <a:r>
              <a:rPr lang="en-US" b="1" dirty="0" smtClean="0">
                <a:solidFill>
                  <a:schemeClr val="accent4">
                    <a:lumMod val="75000"/>
                  </a:schemeClr>
                </a:solidFill>
                <a:latin typeface="+mn-lt"/>
              </a:rPr>
              <a:t>Fall</a:t>
            </a:r>
            <a:r>
              <a:rPr lang="en-US" b="1" dirty="0" smtClean="0">
                <a:latin typeface="+mn-lt"/>
              </a:rPr>
              <a:t> Enrollment Report</a:t>
            </a:r>
            <a:endParaRPr lang="en-US" b="1" dirty="0">
              <a:latin typeface="+mn-lt"/>
            </a:endParaRPr>
          </a:p>
        </p:txBody>
      </p:sp>
      <p:sp>
        <p:nvSpPr>
          <p:cNvPr id="3" name="Subtitle 2"/>
          <p:cNvSpPr>
            <a:spLocks noGrp="1"/>
          </p:cNvSpPr>
          <p:nvPr>
            <p:ph type="subTitle" idx="1"/>
          </p:nvPr>
        </p:nvSpPr>
        <p:spPr>
          <a:xfrm>
            <a:off x="587821" y="3925127"/>
            <a:ext cx="4445876" cy="2400259"/>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cap="flat">
            <a:noFill/>
          </a:ln>
          <a:effectLst>
            <a:outerShdw blurRad="76200" dir="13500000" sy="23000" kx="1200000" algn="br" rotWithShape="0">
              <a:prstClr val="black">
                <a:alpha val="20000"/>
              </a:prstClr>
            </a:outerShdw>
          </a:effectLst>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t>Enrollment Trends at Alabama Colleges &amp; Universities </a:t>
            </a:r>
          </a:p>
          <a:p>
            <a:r>
              <a:rPr lang="en-US" sz="4800" b="1" dirty="0" smtClean="0"/>
              <a:t>2013-2017</a:t>
            </a:r>
          </a:p>
          <a:p>
            <a:endParaRPr lang="en-US" dirty="0"/>
          </a:p>
          <a:p>
            <a:endParaRPr lang="en-US" dirty="0" smtClean="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7889" y="1681546"/>
            <a:ext cx="6542120" cy="4643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13" y="1853423"/>
            <a:ext cx="1569242" cy="1569242"/>
          </a:xfrm>
          <a:prstGeom prst="rect">
            <a:avLst/>
          </a:prstGeom>
        </p:spPr>
      </p:pic>
    </p:spTree>
    <p:extLst>
      <p:ext uri="{BB962C8B-B14F-4D97-AF65-F5344CB8AC3E}">
        <p14:creationId xmlns:p14="http://schemas.microsoft.com/office/powerpoint/2010/main" val="39156987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794" y="585842"/>
            <a:ext cx="10515600" cy="833055"/>
          </a:xfrm>
        </p:spPr>
        <p:txBody>
          <a:bodyPr>
            <a:normAutofit/>
          </a:bodyPr>
          <a:lstStyle/>
          <a:p>
            <a:r>
              <a:rPr lang="en-US" b="1" dirty="0" smtClean="0">
                <a:solidFill>
                  <a:schemeClr val="accent5"/>
                </a:solidFill>
                <a:latin typeface="+mn-lt"/>
              </a:rPr>
              <a:t>Total Fall Enrollment by Sector, 2013-2017</a:t>
            </a:r>
            <a:endParaRPr lang="en-US" b="1" dirty="0">
              <a:solidFill>
                <a:schemeClr val="accent5"/>
              </a:solidFill>
              <a:latin typeface="+mn-lt"/>
            </a:endParaRPr>
          </a:p>
        </p:txBody>
      </p:sp>
      <p:sp>
        <p:nvSpPr>
          <p:cNvPr id="5" name="TextBox 4"/>
          <p:cNvSpPr txBox="1"/>
          <p:nvPr/>
        </p:nvSpPr>
        <p:spPr>
          <a:xfrm>
            <a:off x="711762" y="4049098"/>
            <a:ext cx="11480238" cy="1723549"/>
          </a:xfrm>
          <a:prstGeom prst="rect">
            <a:avLst/>
          </a:prstGeom>
          <a:noFill/>
        </p:spPr>
        <p:txBody>
          <a:bodyPr wrap="square" rtlCol="0">
            <a:spAutoFit/>
          </a:bodyPr>
          <a:lstStyle/>
          <a:p>
            <a:pPr marL="342900" indent="-342900">
              <a:buFont typeface="Wingdings" panose="05000000000000000000" pitchFamily="2" charset="2"/>
              <a:buChar char="q"/>
            </a:pPr>
            <a:r>
              <a:rPr lang="en-US" sz="2400" dirty="0" smtClean="0"/>
              <a:t>Enrollment increased by </a:t>
            </a:r>
            <a:r>
              <a:rPr lang="en-US" sz="2400" b="1" dirty="0" smtClean="0"/>
              <a:t>11,439</a:t>
            </a:r>
            <a:r>
              <a:rPr lang="en-US" sz="2400" dirty="0" smtClean="0"/>
              <a:t> students, an increase of </a:t>
            </a:r>
            <a:r>
              <a:rPr lang="en-US" sz="2400" b="1" dirty="0" smtClean="0"/>
              <a:t>4.7%</a:t>
            </a:r>
            <a:r>
              <a:rPr lang="en-US" sz="2400" dirty="0" smtClean="0"/>
              <a:t>  over the last 5 years. </a:t>
            </a:r>
            <a:br>
              <a:rPr lang="en-US" sz="2400" dirty="0" smtClean="0"/>
            </a:br>
            <a:r>
              <a:rPr lang="en-US" sz="1200" dirty="0" smtClean="0"/>
              <a:t>  </a:t>
            </a:r>
          </a:p>
          <a:p>
            <a:pPr marL="342900" indent="-342900">
              <a:buFont typeface="Wingdings" panose="05000000000000000000" pitchFamily="2" charset="2"/>
              <a:buChar char="q"/>
            </a:pPr>
            <a:r>
              <a:rPr lang="en-US" sz="2400" dirty="0" smtClean="0"/>
              <a:t>Historically, CCs enrollment declines as the economy improves.</a:t>
            </a:r>
            <a:br>
              <a:rPr lang="en-US" sz="2400" dirty="0" smtClean="0"/>
            </a:br>
            <a:endParaRPr lang="en-US" sz="1200" dirty="0" smtClean="0"/>
          </a:p>
          <a:p>
            <a:pPr marL="342900" indent="-342900">
              <a:buFont typeface="Wingdings" panose="05000000000000000000" pitchFamily="2" charset="2"/>
              <a:buChar char="q"/>
            </a:pPr>
            <a:r>
              <a:rPr lang="en-US" sz="2400" dirty="0" smtClean="0"/>
              <a:t>Most of the 4-year increases between 2016 and 2017 were related to reporting changes</a:t>
            </a:r>
            <a:br>
              <a:rPr lang="en-US" sz="2400" dirty="0" smtClean="0"/>
            </a:br>
            <a:endParaRPr lang="en-US" sz="1000" dirty="0" smtClean="0"/>
          </a:p>
        </p:txBody>
      </p:sp>
      <p:pic>
        <p:nvPicPr>
          <p:cNvPr id="6" name="Picture 5"/>
          <p:cNvPicPr>
            <a:picLocks noChangeAspect="1"/>
          </p:cNvPicPr>
          <p:nvPr/>
        </p:nvPicPr>
        <p:blipFill rotWithShape="1">
          <a:blip r:embed="rId2"/>
          <a:srcRect l="283" t="2279" r="474" b="3347"/>
          <a:stretch/>
        </p:blipFill>
        <p:spPr>
          <a:xfrm>
            <a:off x="635876" y="1418897"/>
            <a:ext cx="10731062" cy="2175641"/>
          </a:xfrm>
          <a:prstGeom prst="rect">
            <a:avLst/>
          </a:prstGeom>
        </p:spPr>
      </p:pic>
      <p:sp>
        <p:nvSpPr>
          <p:cNvPr id="3" name="Right Arrow 2"/>
          <p:cNvSpPr/>
          <p:nvPr/>
        </p:nvSpPr>
        <p:spPr>
          <a:xfrm rot="10800000">
            <a:off x="11457272" y="2323837"/>
            <a:ext cx="575612"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11455020" y="2815871"/>
            <a:ext cx="575612"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58</a:t>
            </a:fld>
            <a:endParaRPr lang="en-US">
              <a:solidFill>
                <a:srgbClr val="46464A">
                  <a:lumMod val="60000"/>
                  <a:lumOff val="40000"/>
                </a:srgbClr>
              </a:solidFill>
            </a:endParaRPr>
          </a:p>
        </p:txBody>
      </p:sp>
    </p:spTree>
    <p:extLst>
      <p:ext uri="{BB962C8B-B14F-4D97-AF65-F5344CB8AC3E}">
        <p14:creationId xmlns:p14="http://schemas.microsoft.com/office/powerpoint/2010/main" val="244400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587" y="217982"/>
            <a:ext cx="10515600" cy="980198"/>
          </a:xfrm>
        </p:spPr>
        <p:txBody>
          <a:bodyPr/>
          <a:lstStyle/>
          <a:p>
            <a:pPr algn="ctr"/>
            <a:r>
              <a:rPr lang="en-US" b="1" dirty="0" smtClean="0">
                <a:solidFill>
                  <a:schemeClr val="accent5"/>
                </a:solidFill>
                <a:latin typeface="+mn-lt"/>
              </a:rPr>
              <a:t>Percent of Total Fall Enrollment by Sector</a:t>
            </a:r>
            <a:endParaRPr lang="en-US" b="1" dirty="0">
              <a:solidFill>
                <a:schemeClr val="accent5"/>
              </a:solidFill>
              <a:latin typeface="+mn-lt"/>
            </a:endParaRPr>
          </a:p>
        </p:txBody>
      </p:sp>
      <p:sp>
        <p:nvSpPr>
          <p:cNvPr id="3" name="TextBox 2"/>
          <p:cNvSpPr txBox="1"/>
          <p:nvPr/>
        </p:nvSpPr>
        <p:spPr>
          <a:xfrm>
            <a:off x="1107269" y="5957394"/>
            <a:ext cx="9974318" cy="769441"/>
          </a:xfrm>
          <a:prstGeom prst="rect">
            <a:avLst/>
          </a:prstGeom>
          <a:noFill/>
        </p:spPr>
        <p:txBody>
          <a:bodyPr wrap="square" rtlCol="0">
            <a:spAutoFit/>
          </a:bodyPr>
          <a:lstStyle/>
          <a:p>
            <a:r>
              <a:rPr lang="en-US" sz="2200" dirty="0" smtClean="0"/>
              <a:t>In 2013, 2-year institutions made up 35% of total enrollment, but by 2017 had fallen to 32%.  Enrollment for 4-year institutions increased from 65% to 68%.  </a:t>
            </a:r>
            <a:endParaRPr lang="en-US" sz="2200" dirty="0"/>
          </a:p>
        </p:txBody>
      </p:sp>
      <p:graphicFrame>
        <p:nvGraphicFramePr>
          <p:cNvPr id="10" name="Chart 9"/>
          <p:cNvGraphicFramePr>
            <a:graphicFrameLocks/>
          </p:cNvGraphicFramePr>
          <p:nvPr>
            <p:extLst>
              <p:ext uri="{D42A27DB-BD31-4B8C-83A1-F6EECF244321}">
                <p14:modId xmlns:p14="http://schemas.microsoft.com/office/powerpoint/2010/main" val="964225165"/>
              </p:ext>
            </p:extLst>
          </p:nvPr>
        </p:nvGraphicFramePr>
        <p:xfrm>
          <a:off x="1819372" y="1386369"/>
          <a:ext cx="8550111" cy="457102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3210207" y="998125"/>
            <a:ext cx="6357960" cy="584775"/>
          </a:xfrm>
          <a:prstGeom prst="rect">
            <a:avLst/>
          </a:prstGeom>
          <a:solidFill>
            <a:srgbClr val="FFFF99"/>
          </a:solidFill>
        </p:spPr>
        <p:txBody>
          <a:bodyPr wrap="square" rtlCol="0">
            <a:spAutoFit/>
          </a:bodyPr>
          <a:lstStyle/>
          <a:p>
            <a:r>
              <a:rPr lang="en-US" sz="3200" dirty="0" smtClean="0"/>
              <a:t>More students attending universities</a:t>
            </a:r>
            <a:endParaRPr lang="en-US" sz="3200" dirty="0"/>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59</a:t>
            </a:fld>
            <a:endParaRPr lang="en-US">
              <a:solidFill>
                <a:srgbClr val="46464A">
                  <a:lumMod val="60000"/>
                  <a:lumOff val="40000"/>
                </a:srgbClr>
              </a:solidFill>
            </a:endParaRPr>
          </a:p>
        </p:txBody>
      </p:sp>
    </p:spTree>
    <p:extLst>
      <p:ext uri="{BB962C8B-B14F-4D97-AF65-F5344CB8AC3E}">
        <p14:creationId xmlns:p14="http://schemas.microsoft.com/office/powerpoint/2010/main" val="284583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2850" y="1646238"/>
            <a:ext cx="8958618" cy="1143000"/>
          </a:xfrm>
        </p:spPr>
        <p:txBody>
          <a:bodyPr>
            <a:noAutofit/>
          </a:bodyPr>
          <a:lstStyle/>
          <a:p>
            <a:pPr algn="l"/>
            <a:r>
              <a:rPr lang="en-US" sz="3200" dirty="0"/>
              <a:t/>
            </a:r>
            <a:br>
              <a:rPr lang="en-US" sz="3200" dirty="0"/>
            </a:br>
            <a:r>
              <a:rPr lang="en-US" sz="3200" dirty="0"/>
              <a:t> </a:t>
            </a:r>
            <a:br>
              <a:rPr lang="en-US" sz="3200" dirty="0"/>
            </a:br>
            <a:endParaRPr lang="en-US" sz="3200" b="1" dirty="0"/>
          </a:p>
        </p:txBody>
      </p:sp>
      <p:sp>
        <p:nvSpPr>
          <p:cNvPr id="3" name="Slide Number Placeholder 2"/>
          <p:cNvSpPr>
            <a:spLocks noGrp="1"/>
          </p:cNvSpPr>
          <p:nvPr>
            <p:ph type="sldNum" sz="quarter" idx="12"/>
          </p:nvPr>
        </p:nvSpPr>
        <p:spPr/>
        <p:txBody>
          <a:bodyPr/>
          <a:lstStyle/>
          <a:p>
            <a:fld id="{15C3AF50-45D8-4144-B114-A385979F8C17}" type="slidenum">
              <a:rPr lang="en-US" smtClean="0"/>
              <a:t>6</a:t>
            </a:fld>
            <a:endParaRPr lang="en-US" dirty="0"/>
          </a:p>
        </p:txBody>
      </p:sp>
      <p:sp>
        <p:nvSpPr>
          <p:cNvPr id="5" name="Title 1"/>
          <p:cNvSpPr txBox="1">
            <a:spLocks/>
          </p:cNvSpPr>
          <p:nvPr/>
        </p:nvSpPr>
        <p:spPr>
          <a:xfrm>
            <a:off x="1212850" y="1839109"/>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accent5"/>
                </a:solidFill>
                <a:latin typeface="+mn-lt"/>
              </a:rPr>
              <a:t>V.   CHAIRMAN’S</a:t>
            </a:r>
            <a:r>
              <a:rPr lang="en-US" sz="6000" b="1" spc="300" dirty="0">
                <a:solidFill>
                  <a:schemeClr val="accent5"/>
                </a:solidFill>
                <a:latin typeface="+mn-lt"/>
              </a:rPr>
              <a:t>  </a:t>
            </a:r>
            <a:endParaRPr lang="en-US" sz="6000" b="1" dirty="0">
              <a:solidFill>
                <a:schemeClr val="accent5"/>
              </a:solidFill>
              <a:latin typeface="+mn-lt"/>
            </a:endParaRPr>
          </a:p>
        </p:txBody>
      </p:sp>
      <p:pic>
        <p:nvPicPr>
          <p:cNvPr id="7" name="Picture 6" descr="See the source image"/>
          <p:cNvPicPr/>
          <p:nvPr/>
        </p:nvPicPr>
        <p:blipFill>
          <a:blip r:embed="rId2">
            <a:extLst>
              <a:ext uri="{28A0092B-C50C-407E-A947-70E740481C1C}">
                <a14:useLocalDpi xmlns:a14="http://schemas.microsoft.com/office/drawing/2010/main" val="0"/>
              </a:ext>
            </a:extLst>
          </a:blip>
          <a:srcRect/>
          <a:stretch>
            <a:fillRect/>
          </a:stretch>
        </p:blipFill>
        <p:spPr bwMode="auto">
          <a:xfrm>
            <a:off x="4679576" y="3164671"/>
            <a:ext cx="4536141" cy="3389032"/>
          </a:xfrm>
          <a:prstGeom prst="rect">
            <a:avLst/>
          </a:prstGeom>
          <a:noFill/>
          <a:ln>
            <a:noFill/>
          </a:ln>
        </p:spPr>
      </p:pic>
      <p:sp>
        <p:nvSpPr>
          <p:cNvPr id="4" name="TextBox 3"/>
          <p:cNvSpPr txBox="1"/>
          <p:nvPr/>
        </p:nvSpPr>
        <p:spPr>
          <a:xfrm>
            <a:off x="5974977" y="3912169"/>
            <a:ext cx="2635623" cy="1200329"/>
          </a:xfrm>
          <a:prstGeom prst="rect">
            <a:avLst/>
          </a:prstGeom>
          <a:noFill/>
        </p:spPr>
        <p:txBody>
          <a:bodyPr wrap="square" rtlCol="0">
            <a:spAutoFit/>
          </a:bodyPr>
          <a:lstStyle/>
          <a:p>
            <a:r>
              <a:rPr lang="en-US" sz="7200" i="1" dirty="0" smtClean="0">
                <a:latin typeface="Edwardian Script ITC" panose="030303020407070D0804" pitchFamily="66" charset="0"/>
              </a:rPr>
              <a:t>Report</a:t>
            </a:r>
            <a:endParaRPr lang="en-US" sz="7200" i="1" dirty="0">
              <a:latin typeface="Edwardian Script ITC" panose="030303020407070D0804" pitchFamily="66" charset="0"/>
            </a:endParaRPr>
          </a:p>
        </p:txBody>
      </p:sp>
    </p:spTree>
    <p:extLst>
      <p:ext uri="{BB962C8B-B14F-4D97-AF65-F5344CB8AC3E}">
        <p14:creationId xmlns:p14="http://schemas.microsoft.com/office/powerpoint/2010/main" val="1536194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latin typeface="+mn-lt"/>
              </a:rPr>
              <a:t>Percentage of Fall Enrollment by Level</a:t>
            </a:r>
            <a:endParaRPr lang="en-US" b="1" dirty="0">
              <a:latin typeface="+mn-lt"/>
            </a:endParaRPr>
          </a:p>
        </p:txBody>
      </p:sp>
      <p:graphicFrame>
        <p:nvGraphicFramePr>
          <p:cNvPr id="4" name="Content Placeholder 3"/>
          <p:cNvGraphicFramePr>
            <a:graphicFrameLocks noGrp="1"/>
          </p:cNvGraphicFramePr>
          <p:nvPr>
            <p:ph idx="1"/>
            <p:extLst/>
          </p:nvPr>
        </p:nvGraphicFramePr>
        <p:xfrm>
          <a:off x="1864272" y="1492469"/>
          <a:ext cx="8463455" cy="488731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618803" y="1230859"/>
            <a:ext cx="4743648" cy="523220"/>
          </a:xfrm>
          <a:prstGeom prst="rect">
            <a:avLst/>
          </a:prstGeom>
          <a:solidFill>
            <a:srgbClr val="FFFF99"/>
          </a:solidFill>
        </p:spPr>
        <p:txBody>
          <a:bodyPr wrap="square" rtlCol="0">
            <a:spAutoFit/>
          </a:bodyPr>
          <a:lstStyle/>
          <a:p>
            <a:r>
              <a:rPr lang="en-US" sz="2800" dirty="0" smtClean="0"/>
              <a:t>Remained relatively constant</a:t>
            </a:r>
            <a:endParaRPr lang="en-US" sz="2800" dirty="0"/>
          </a:p>
        </p:txBody>
      </p:sp>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60</a:t>
            </a:fld>
            <a:endParaRPr lang="en-US">
              <a:solidFill>
                <a:srgbClr val="46464A">
                  <a:lumMod val="60000"/>
                  <a:lumOff val="40000"/>
                </a:srgbClr>
              </a:solidFill>
            </a:endParaRPr>
          </a:p>
        </p:txBody>
      </p:sp>
    </p:spTree>
    <p:extLst>
      <p:ext uri="{BB962C8B-B14F-4D97-AF65-F5344CB8AC3E}">
        <p14:creationId xmlns:p14="http://schemas.microsoft.com/office/powerpoint/2010/main" val="38460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9274" y="923906"/>
            <a:ext cx="8316012" cy="744637"/>
          </a:xfrm>
        </p:spPr>
        <p:txBody>
          <a:bodyPr>
            <a:noAutofit/>
          </a:bodyPr>
          <a:lstStyle/>
          <a:p>
            <a:pPr algn="ctr"/>
            <a:r>
              <a:rPr lang="en-US" sz="4000" b="1" dirty="0" smtClean="0">
                <a:latin typeface="+mn-lt"/>
              </a:rPr>
              <a:t>Fall Enrollment by Race/Ethnicity</a:t>
            </a:r>
            <a:endParaRPr lang="en-US" sz="4000" b="1" dirty="0">
              <a:latin typeface="+mn-lt"/>
            </a:endParaRPr>
          </a:p>
        </p:txBody>
      </p:sp>
      <p:graphicFrame>
        <p:nvGraphicFramePr>
          <p:cNvPr id="4" name="Table 3"/>
          <p:cNvGraphicFramePr>
            <a:graphicFrameLocks noGrp="1"/>
          </p:cNvGraphicFramePr>
          <p:nvPr>
            <p:extLst/>
          </p:nvPr>
        </p:nvGraphicFramePr>
        <p:xfrm>
          <a:off x="735292" y="1949964"/>
          <a:ext cx="10454328" cy="4315358"/>
        </p:xfrm>
        <a:graphic>
          <a:graphicData uri="http://schemas.openxmlformats.org/drawingml/2006/table">
            <a:tbl>
              <a:tblPr/>
              <a:tblGrid>
                <a:gridCol w="3619894">
                  <a:extLst>
                    <a:ext uri="{9D8B030D-6E8A-4147-A177-3AD203B41FA5}">
                      <a16:colId xmlns:a16="http://schemas.microsoft.com/office/drawing/2014/main" val="3884387769"/>
                    </a:ext>
                  </a:extLst>
                </a:gridCol>
                <a:gridCol w="801800">
                  <a:extLst>
                    <a:ext uri="{9D8B030D-6E8A-4147-A177-3AD203B41FA5}">
                      <a16:colId xmlns:a16="http://schemas.microsoft.com/office/drawing/2014/main" val="4032194443"/>
                    </a:ext>
                  </a:extLst>
                </a:gridCol>
                <a:gridCol w="1009791">
                  <a:extLst>
                    <a:ext uri="{9D8B030D-6E8A-4147-A177-3AD203B41FA5}">
                      <a16:colId xmlns:a16="http://schemas.microsoft.com/office/drawing/2014/main" val="190922685"/>
                    </a:ext>
                  </a:extLst>
                </a:gridCol>
                <a:gridCol w="1062021">
                  <a:extLst>
                    <a:ext uri="{9D8B030D-6E8A-4147-A177-3AD203B41FA5}">
                      <a16:colId xmlns:a16="http://schemas.microsoft.com/office/drawing/2014/main" val="3664915800"/>
                    </a:ext>
                  </a:extLst>
                </a:gridCol>
                <a:gridCol w="1025714">
                  <a:extLst>
                    <a:ext uri="{9D8B030D-6E8A-4147-A177-3AD203B41FA5}">
                      <a16:colId xmlns:a16="http://schemas.microsoft.com/office/drawing/2014/main" val="1349643816"/>
                    </a:ext>
                  </a:extLst>
                </a:gridCol>
                <a:gridCol w="932933">
                  <a:extLst>
                    <a:ext uri="{9D8B030D-6E8A-4147-A177-3AD203B41FA5}">
                      <a16:colId xmlns:a16="http://schemas.microsoft.com/office/drawing/2014/main" val="4294790765"/>
                    </a:ext>
                  </a:extLst>
                </a:gridCol>
                <a:gridCol w="974972">
                  <a:extLst>
                    <a:ext uri="{9D8B030D-6E8A-4147-A177-3AD203B41FA5}">
                      <a16:colId xmlns:a16="http://schemas.microsoft.com/office/drawing/2014/main" val="2709260641"/>
                    </a:ext>
                  </a:extLst>
                </a:gridCol>
                <a:gridCol w="1027203">
                  <a:extLst>
                    <a:ext uri="{9D8B030D-6E8A-4147-A177-3AD203B41FA5}">
                      <a16:colId xmlns:a16="http://schemas.microsoft.com/office/drawing/2014/main" val="3313097559"/>
                    </a:ext>
                  </a:extLst>
                </a:gridCol>
              </a:tblGrid>
              <a:tr h="630079">
                <a:tc>
                  <a:txBody>
                    <a:bodyPr/>
                    <a:lstStyle/>
                    <a:p>
                      <a:pPr algn="l" fontAlgn="b"/>
                      <a:r>
                        <a:rPr lang="en-US" sz="1800" b="1" i="0" u="none" strike="noStrike" dirty="0">
                          <a:solidFill>
                            <a:srgbClr val="FFFFFF"/>
                          </a:solidFill>
                          <a:effectLst/>
                          <a:latin typeface="Calibri" panose="020F0502020204030204" pitchFamily="34" charset="0"/>
                        </a:rPr>
                        <a:t> </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6FD2F5"/>
                    </a:solidFill>
                  </a:tcPr>
                </a:tc>
                <a:tc>
                  <a:txBody>
                    <a:bodyPr/>
                    <a:lstStyle/>
                    <a:p>
                      <a:pPr algn="ctr" fontAlgn="b"/>
                      <a:r>
                        <a:rPr lang="en-US" sz="1800" b="1" i="0" u="none" strike="noStrike" dirty="0" smtClean="0">
                          <a:solidFill>
                            <a:srgbClr val="FFFFFF"/>
                          </a:solidFill>
                          <a:effectLst/>
                          <a:latin typeface="Calibri" panose="020F0502020204030204" pitchFamily="34" charset="0"/>
                        </a:rPr>
                        <a:t>FA</a:t>
                      </a:r>
                      <a:r>
                        <a:rPr lang="en-US" sz="1800" b="1" i="0" u="none" strike="noStrike" baseline="0" dirty="0" smtClean="0">
                          <a:solidFill>
                            <a:srgbClr val="FFFFFF"/>
                          </a:solidFill>
                          <a:effectLst/>
                          <a:latin typeface="Calibri" panose="020F0502020204030204" pitchFamily="34" charset="0"/>
                        </a:rPr>
                        <a:t> </a:t>
                      </a:r>
                      <a:r>
                        <a:rPr lang="en-US" sz="1800" b="1" i="0" u="none" strike="noStrike" dirty="0" smtClean="0">
                          <a:solidFill>
                            <a:srgbClr val="FFFFFF"/>
                          </a:solidFill>
                          <a:effectLst/>
                          <a:latin typeface="Calibri" panose="020F0502020204030204" pitchFamily="34" charset="0"/>
                        </a:rPr>
                        <a:t>2013</a:t>
                      </a:r>
                      <a:endParaRPr lang="en-US" sz="1800" b="1" i="0" u="none" strike="noStrike" dirty="0">
                        <a:solidFill>
                          <a:srgbClr val="FFFFFF"/>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6FD2F5"/>
                    </a:solidFill>
                  </a:tcPr>
                </a:tc>
                <a:tc>
                  <a:txBody>
                    <a:bodyPr/>
                    <a:lstStyle/>
                    <a:p>
                      <a:pPr algn="ctr" fontAlgn="b"/>
                      <a:r>
                        <a:rPr lang="en-US" sz="1800" b="1" i="0" u="none" strike="noStrike" dirty="0" smtClean="0">
                          <a:solidFill>
                            <a:srgbClr val="FFFFFF"/>
                          </a:solidFill>
                          <a:effectLst/>
                          <a:latin typeface="Calibri" panose="020F0502020204030204" pitchFamily="34" charset="0"/>
                        </a:rPr>
                        <a:t>FA</a:t>
                      </a:r>
                      <a:r>
                        <a:rPr lang="en-US" sz="1800" b="1" i="0" u="none" strike="noStrike" baseline="0" dirty="0" smtClean="0">
                          <a:solidFill>
                            <a:srgbClr val="FFFFFF"/>
                          </a:solidFill>
                          <a:effectLst/>
                          <a:latin typeface="Calibri" panose="020F0502020204030204" pitchFamily="34" charset="0"/>
                        </a:rPr>
                        <a:t> </a:t>
                      </a:r>
                      <a:r>
                        <a:rPr lang="en-US" sz="1800" b="1" i="0" u="none" strike="noStrike" dirty="0" smtClean="0">
                          <a:solidFill>
                            <a:srgbClr val="FFFFFF"/>
                          </a:solidFill>
                          <a:effectLst/>
                          <a:latin typeface="Calibri" panose="020F0502020204030204" pitchFamily="34" charset="0"/>
                        </a:rPr>
                        <a:t>2014</a:t>
                      </a:r>
                      <a:endParaRPr lang="en-US" sz="1800" b="1" i="0" u="none" strike="noStrike" dirty="0">
                        <a:solidFill>
                          <a:srgbClr val="FFFFFF"/>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6FD2F5"/>
                    </a:solidFill>
                  </a:tcPr>
                </a:tc>
                <a:tc>
                  <a:txBody>
                    <a:bodyPr/>
                    <a:lstStyle/>
                    <a:p>
                      <a:pPr algn="ctr" fontAlgn="b"/>
                      <a:r>
                        <a:rPr lang="en-US" sz="1800" b="1" i="0" u="none" strike="noStrike" dirty="0" smtClean="0">
                          <a:solidFill>
                            <a:srgbClr val="FFFFFF"/>
                          </a:solidFill>
                          <a:effectLst/>
                          <a:latin typeface="Calibri" panose="020F0502020204030204" pitchFamily="34" charset="0"/>
                        </a:rPr>
                        <a:t>FA 2015</a:t>
                      </a:r>
                      <a:endParaRPr lang="en-US" sz="1800" b="1" i="0" u="none" strike="noStrike" dirty="0">
                        <a:solidFill>
                          <a:srgbClr val="FFFFFF"/>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6FD2F5"/>
                    </a:solidFill>
                  </a:tcPr>
                </a:tc>
                <a:tc>
                  <a:txBody>
                    <a:bodyPr/>
                    <a:lstStyle/>
                    <a:p>
                      <a:pPr algn="ctr" fontAlgn="b"/>
                      <a:r>
                        <a:rPr lang="en-US" sz="1800" b="1" i="0" u="none" strike="noStrike" dirty="0" smtClean="0">
                          <a:solidFill>
                            <a:srgbClr val="FFFFFF"/>
                          </a:solidFill>
                          <a:effectLst/>
                          <a:latin typeface="Calibri" panose="020F0502020204030204" pitchFamily="34" charset="0"/>
                        </a:rPr>
                        <a:t>FA 2016</a:t>
                      </a:r>
                      <a:endParaRPr lang="en-US" sz="1800" b="1" i="0" u="none" strike="noStrike" dirty="0">
                        <a:solidFill>
                          <a:srgbClr val="FFFFFF"/>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6FD2F5"/>
                    </a:solidFill>
                  </a:tcPr>
                </a:tc>
                <a:tc>
                  <a:txBody>
                    <a:bodyPr/>
                    <a:lstStyle/>
                    <a:p>
                      <a:pPr algn="ctr" fontAlgn="b"/>
                      <a:r>
                        <a:rPr lang="en-US" sz="1800" b="1" i="0" u="none" strike="noStrike" dirty="0" smtClean="0">
                          <a:solidFill>
                            <a:srgbClr val="FFFFFF"/>
                          </a:solidFill>
                          <a:effectLst/>
                          <a:latin typeface="Calibri" panose="020F0502020204030204" pitchFamily="34" charset="0"/>
                        </a:rPr>
                        <a:t>FA 2017</a:t>
                      </a:r>
                      <a:endParaRPr lang="en-US" sz="1800" b="1" i="0" u="none" strike="noStrike" dirty="0">
                        <a:solidFill>
                          <a:srgbClr val="FFFFFF"/>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6FD2F5"/>
                    </a:solidFill>
                  </a:tcPr>
                </a:tc>
                <a:tc>
                  <a:txBody>
                    <a:bodyPr/>
                    <a:lstStyle/>
                    <a:p>
                      <a:pPr algn="ctr" fontAlgn="b"/>
                      <a:r>
                        <a:rPr lang="en-US" sz="1800" b="1" i="0" u="none" strike="noStrike" dirty="0">
                          <a:solidFill>
                            <a:srgbClr val="FFFFFF"/>
                          </a:solidFill>
                          <a:effectLst/>
                          <a:latin typeface="Calibri" panose="020F0502020204030204" pitchFamily="34" charset="0"/>
                        </a:rPr>
                        <a:t>1-Year Change</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6FD2F5"/>
                    </a:solidFill>
                  </a:tcPr>
                </a:tc>
                <a:tc>
                  <a:txBody>
                    <a:bodyPr/>
                    <a:lstStyle/>
                    <a:p>
                      <a:pPr algn="ctr" fontAlgn="b"/>
                      <a:r>
                        <a:rPr lang="en-US" sz="1800" b="1" i="0" u="none" strike="noStrike" dirty="0">
                          <a:solidFill>
                            <a:srgbClr val="FFFFFF"/>
                          </a:solidFill>
                          <a:effectLst/>
                          <a:latin typeface="Calibri" panose="020F0502020204030204" pitchFamily="34" charset="0"/>
                        </a:rPr>
                        <a:t>5-Year Change</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6FD2F5"/>
                    </a:solidFill>
                  </a:tcPr>
                </a:tc>
                <a:extLst>
                  <a:ext uri="{0D108BD9-81ED-4DB2-BD59-A6C34878D82A}">
                    <a16:rowId xmlns:a16="http://schemas.microsoft.com/office/drawing/2014/main" val="3559406296"/>
                  </a:ext>
                </a:extLst>
              </a:tr>
              <a:tr h="511548">
                <a:tc>
                  <a:txBody>
                    <a:bodyPr/>
                    <a:lstStyle/>
                    <a:p>
                      <a:pPr algn="l" fontAlgn="b"/>
                      <a:r>
                        <a:rPr lang="en-US" sz="1800" b="1" i="0" u="none" strike="noStrike" dirty="0">
                          <a:solidFill>
                            <a:srgbClr val="000000"/>
                          </a:solidFill>
                          <a:effectLst/>
                          <a:latin typeface="Calibri" panose="020F0502020204030204" pitchFamily="34" charset="0"/>
                        </a:rPr>
                        <a:t>African </a:t>
                      </a:r>
                      <a:r>
                        <a:rPr lang="en-US" sz="1800" b="1" i="0" u="none" strike="noStrike" dirty="0" smtClean="0">
                          <a:solidFill>
                            <a:srgbClr val="000000"/>
                          </a:solidFill>
                          <a:effectLst/>
                          <a:latin typeface="Calibri" panose="020F0502020204030204" pitchFamily="34" charset="0"/>
                        </a:rPr>
                        <a:t>American, </a:t>
                      </a:r>
                      <a:r>
                        <a:rPr lang="en-US" sz="1800" b="1" i="0" u="none" strike="noStrike" dirty="0">
                          <a:solidFill>
                            <a:srgbClr val="000000"/>
                          </a:solidFill>
                          <a:effectLst/>
                          <a:latin typeface="Calibri" panose="020F0502020204030204" pitchFamily="34" charset="0"/>
                        </a:rPr>
                        <a:t>Non-Hispanic</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dirty="0">
                          <a:solidFill>
                            <a:srgbClr val="000000"/>
                          </a:solidFill>
                          <a:effectLst/>
                          <a:latin typeface="Calibri" panose="020F0502020204030204" pitchFamily="34" charset="0"/>
                        </a:rPr>
                        <a:t>59,225</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dirty="0">
                          <a:solidFill>
                            <a:srgbClr val="000000"/>
                          </a:solidFill>
                          <a:effectLst/>
                          <a:latin typeface="Calibri" panose="020F0502020204030204" pitchFamily="34" charset="0"/>
                        </a:rPr>
                        <a:t>57,205</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56,543</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56,457</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57,481</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dirty="0">
                          <a:solidFill>
                            <a:srgbClr val="000000"/>
                          </a:solidFill>
                          <a:effectLst/>
                          <a:latin typeface="Calibri" panose="020F0502020204030204" pitchFamily="34" charset="0"/>
                        </a:rPr>
                        <a:t>1.8%</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dirty="0">
                          <a:solidFill>
                            <a:srgbClr val="000000"/>
                          </a:solidFill>
                          <a:effectLst/>
                          <a:latin typeface="Calibri" panose="020F0502020204030204" pitchFamily="34" charset="0"/>
                        </a:rPr>
                        <a:t>-2.9%</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488280441"/>
                  </a:ext>
                </a:extLst>
              </a:tr>
              <a:tr h="397780">
                <a:tc>
                  <a:txBody>
                    <a:bodyPr/>
                    <a:lstStyle/>
                    <a:p>
                      <a:pPr algn="l" fontAlgn="b"/>
                      <a:r>
                        <a:rPr lang="en-US" sz="1800" b="1" i="0" u="none" strike="noStrike" dirty="0">
                          <a:solidFill>
                            <a:srgbClr val="000000"/>
                          </a:solidFill>
                          <a:effectLst/>
                          <a:latin typeface="Calibri" panose="020F0502020204030204" pitchFamily="34" charset="0"/>
                        </a:rPr>
                        <a:t>Am Indian or Alaskan Native</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1,740</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1,686</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1,638</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1,586</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1,574</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-0.8%</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panose="020F0502020204030204" pitchFamily="34" charset="0"/>
                        </a:rPr>
                        <a:t>-9.5%</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97499011"/>
                  </a:ext>
                </a:extLst>
              </a:tr>
              <a:tr h="373977">
                <a:tc>
                  <a:txBody>
                    <a:bodyPr/>
                    <a:lstStyle/>
                    <a:p>
                      <a:pPr algn="l" fontAlgn="b"/>
                      <a:r>
                        <a:rPr lang="en-US" sz="1800" b="1" i="0" u="none" strike="noStrike" dirty="0">
                          <a:solidFill>
                            <a:srgbClr val="000000"/>
                          </a:solidFill>
                          <a:effectLst/>
                          <a:latin typeface="Calibri" panose="020F0502020204030204" pitchFamily="34" charset="0"/>
                        </a:rPr>
                        <a:t>Asian</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4,087</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4,253</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4,477</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4,541</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dirty="0">
                          <a:solidFill>
                            <a:srgbClr val="000000"/>
                          </a:solidFill>
                          <a:effectLst/>
                          <a:latin typeface="Calibri" panose="020F0502020204030204" pitchFamily="34" charset="0"/>
                        </a:rPr>
                        <a:t>4,645</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2.3%</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dirty="0">
                          <a:solidFill>
                            <a:srgbClr val="000000"/>
                          </a:solidFill>
                          <a:effectLst/>
                          <a:latin typeface="Calibri" panose="020F0502020204030204" pitchFamily="34" charset="0"/>
                        </a:rPr>
                        <a:t>13.7%</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62134630"/>
                  </a:ext>
                </a:extLst>
              </a:tr>
              <a:tr h="383177">
                <a:tc>
                  <a:txBody>
                    <a:bodyPr/>
                    <a:lstStyle/>
                    <a:p>
                      <a:pPr algn="l" fontAlgn="b"/>
                      <a:r>
                        <a:rPr lang="en-US" sz="1800" b="1" i="0" u="none" strike="noStrike" dirty="0">
                          <a:solidFill>
                            <a:srgbClr val="000000"/>
                          </a:solidFill>
                          <a:effectLst/>
                          <a:latin typeface="Calibri" panose="020F0502020204030204" pitchFamily="34" charset="0"/>
                        </a:rPr>
                        <a:t>Hispanic</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5,794</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6,305</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6,984</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panose="020F0502020204030204" pitchFamily="34" charset="0"/>
                        </a:rPr>
                        <a:t>7,570</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8,606</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13.7%</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panose="020F0502020204030204" pitchFamily="34" charset="0"/>
                        </a:rPr>
                        <a:t>48.5%</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09928473"/>
                  </a:ext>
                </a:extLst>
              </a:tr>
              <a:tr h="404372">
                <a:tc>
                  <a:txBody>
                    <a:bodyPr/>
                    <a:lstStyle/>
                    <a:p>
                      <a:pPr algn="l" fontAlgn="b"/>
                      <a:r>
                        <a:rPr lang="en-US" sz="1800" b="1" i="0" u="none" strike="noStrike" dirty="0">
                          <a:solidFill>
                            <a:srgbClr val="000000"/>
                          </a:solidFill>
                          <a:effectLst/>
                          <a:latin typeface="Calibri" panose="020F0502020204030204" pitchFamily="34" charset="0"/>
                        </a:rPr>
                        <a:t>White, Non-Hispanic</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156,246</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dirty="0">
                          <a:solidFill>
                            <a:srgbClr val="000000"/>
                          </a:solidFill>
                          <a:effectLst/>
                          <a:latin typeface="Calibri" panose="020F0502020204030204" pitchFamily="34" charset="0"/>
                        </a:rPr>
                        <a:t>155,758</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156,693</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158,067</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162,017</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2.5%</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dirty="0">
                          <a:solidFill>
                            <a:srgbClr val="000000"/>
                          </a:solidFill>
                          <a:effectLst/>
                          <a:latin typeface="Calibri" panose="020F0502020204030204" pitchFamily="34" charset="0"/>
                        </a:rPr>
                        <a:t>3.7%</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236803353"/>
                  </a:ext>
                </a:extLst>
              </a:tr>
              <a:tr h="415013">
                <a:tc>
                  <a:txBody>
                    <a:bodyPr/>
                    <a:lstStyle/>
                    <a:p>
                      <a:pPr algn="l" fontAlgn="b"/>
                      <a:r>
                        <a:rPr lang="en-US" sz="1800" b="1" i="0" u="none" strike="noStrike" dirty="0">
                          <a:solidFill>
                            <a:srgbClr val="000000"/>
                          </a:solidFill>
                          <a:effectLst/>
                          <a:latin typeface="Calibri" panose="020F0502020204030204" pitchFamily="34" charset="0"/>
                        </a:rPr>
                        <a:t>Non-Resident Alien</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6,345</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panose="020F0502020204030204" pitchFamily="34" charset="0"/>
                        </a:rPr>
                        <a:t>7,076</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7,673</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8,680</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8,472</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-2.4%</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panose="020F0502020204030204" pitchFamily="34" charset="0"/>
                        </a:rPr>
                        <a:t>33.5%</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73195975"/>
                  </a:ext>
                </a:extLst>
              </a:tr>
              <a:tr h="393730">
                <a:tc>
                  <a:txBody>
                    <a:bodyPr/>
                    <a:lstStyle/>
                    <a:p>
                      <a:pPr algn="l" fontAlgn="b"/>
                      <a:r>
                        <a:rPr lang="en-US" sz="1800" b="1" i="0" u="none" strike="noStrike" dirty="0">
                          <a:solidFill>
                            <a:srgbClr val="000000"/>
                          </a:solidFill>
                          <a:effectLst/>
                          <a:latin typeface="Calibri" panose="020F0502020204030204" pitchFamily="34" charset="0"/>
                        </a:rPr>
                        <a:t>Multiracial Designations</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3,529</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4,054</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dirty="0">
                          <a:solidFill>
                            <a:srgbClr val="000000"/>
                          </a:solidFill>
                          <a:effectLst/>
                          <a:latin typeface="Calibri" panose="020F0502020204030204" pitchFamily="34" charset="0"/>
                        </a:rPr>
                        <a:t>4,654</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5,325</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5,789</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dirty="0">
                          <a:solidFill>
                            <a:srgbClr val="000000"/>
                          </a:solidFill>
                          <a:effectLst/>
                          <a:latin typeface="Calibri" panose="020F0502020204030204" pitchFamily="34" charset="0"/>
                        </a:rPr>
                        <a:t>8.7%</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dirty="0">
                          <a:solidFill>
                            <a:srgbClr val="000000"/>
                          </a:solidFill>
                          <a:effectLst/>
                          <a:latin typeface="Calibri" panose="020F0502020204030204" pitchFamily="34" charset="0"/>
                        </a:rPr>
                        <a:t>64.0%</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90779980"/>
                  </a:ext>
                </a:extLst>
              </a:tr>
              <a:tr h="413259">
                <a:tc>
                  <a:txBody>
                    <a:bodyPr/>
                    <a:lstStyle/>
                    <a:p>
                      <a:pPr algn="l" fontAlgn="b"/>
                      <a:r>
                        <a:rPr lang="en-US" sz="1800" b="1" i="0" u="none" strike="noStrike" dirty="0">
                          <a:solidFill>
                            <a:srgbClr val="000000"/>
                          </a:solidFill>
                          <a:effectLst/>
                          <a:latin typeface="Calibri" panose="020F0502020204030204" pitchFamily="34" charset="0"/>
                        </a:rPr>
                        <a:t>Native </a:t>
                      </a:r>
                      <a:r>
                        <a:rPr lang="en-US" sz="1800" b="1" i="0" u="none" strike="noStrike" dirty="0" smtClean="0">
                          <a:solidFill>
                            <a:srgbClr val="000000"/>
                          </a:solidFill>
                          <a:effectLst/>
                          <a:latin typeface="Calibri" panose="020F0502020204030204" pitchFamily="34" charset="0"/>
                        </a:rPr>
                        <a:t>Hawaiian/Other </a:t>
                      </a:r>
                      <a:r>
                        <a:rPr lang="en-US" sz="1800" b="1" i="0" u="none" strike="noStrike" dirty="0">
                          <a:solidFill>
                            <a:srgbClr val="000000"/>
                          </a:solidFill>
                          <a:effectLst/>
                          <a:latin typeface="Calibri" panose="020F0502020204030204" pitchFamily="34" charset="0"/>
                        </a:rPr>
                        <a:t>Pacific Island</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201</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193</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panose="020F0502020204030204" pitchFamily="34" charset="0"/>
                        </a:rPr>
                        <a:t>203</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194</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212</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9.3%</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panose="020F0502020204030204" pitchFamily="34" charset="0"/>
                        </a:rPr>
                        <a:t>5.5%</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90014880"/>
                  </a:ext>
                </a:extLst>
              </a:tr>
              <a:tr h="392423">
                <a:tc>
                  <a:txBody>
                    <a:bodyPr/>
                    <a:lstStyle/>
                    <a:p>
                      <a:pPr algn="l" fontAlgn="b"/>
                      <a:r>
                        <a:rPr lang="en-US" sz="1800" b="1" i="0" u="none" strike="noStrike" dirty="0">
                          <a:solidFill>
                            <a:srgbClr val="000000"/>
                          </a:solidFill>
                          <a:effectLst/>
                          <a:latin typeface="Calibri" panose="020F0502020204030204" pitchFamily="34" charset="0"/>
                        </a:rPr>
                        <a:t>Unknown/Not Reported</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5,384</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5,439</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dirty="0">
                          <a:solidFill>
                            <a:srgbClr val="000000"/>
                          </a:solidFill>
                          <a:effectLst/>
                          <a:latin typeface="Calibri" panose="020F0502020204030204" pitchFamily="34" charset="0"/>
                        </a:rPr>
                        <a:t>4,338</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4,568</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5,194</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a:solidFill>
                            <a:srgbClr val="000000"/>
                          </a:solidFill>
                          <a:effectLst/>
                          <a:latin typeface="Calibri" panose="020F0502020204030204" pitchFamily="34" charset="0"/>
                        </a:rPr>
                        <a:t>13.7%</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en-US" sz="1800" b="0" i="0" u="none" strike="noStrike" dirty="0">
                          <a:solidFill>
                            <a:srgbClr val="000000"/>
                          </a:solidFill>
                          <a:effectLst/>
                          <a:latin typeface="Calibri" panose="020F0502020204030204" pitchFamily="34" charset="0"/>
                        </a:rPr>
                        <a:t>-3.5%</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104612620"/>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983" y="103695"/>
            <a:ext cx="3297131" cy="1754924"/>
          </a:xfrm>
          <a:prstGeom prst="rect">
            <a:avLst/>
          </a:prstGeom>
        </p:spPr>
      </p:pic>
      <p:sp>
        <p:nvSpPr>
          <p:cNvPr id="5" name="Left Arrow 4"/>
          <p:cNvSpPr/>
          <p:nvPr/>
        </p:nvSpPr>
        <p:spPr>
          <a:xfrm>
            <a:off x="11222618" y="5172871"/>
            <a:ext cx="518474" cy="263951"/>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Left Arrow 5"/>
          <p:cNvSpPr/>
          <p:nvPr/>
        </p:nvSpPr>
        <p:spPr>
          <a:xfrm>
            <a:off x="11246181" y="4759664"/>
            <a:ext cx="518474" cy="263951"/>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Left Arrow 6"/>
          <p:cNvSpPr/>
          <p:nvPr/>
        </p:nvSpPr>
        <p:spPr>
          <a:xfrm>
            <a:off x="11246181" y="3975667"/>
            <a:ext cx="518474" cy="263951"/>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Left Arrow 7"/>
          <p:cNvSpPr/>
          <p:nvPr/>
        </p:nvSpPr>
        <p:spPr>
          <a:xfrm>
            <a:off x="11246181" y="2806306"/>
            <a:ext cx="518474" cy="263951"/>
          </a:xfrm>
          <a:prstGeom prst="leftArrow">
            <a:avLst/>
          </a:prstGeom>
          <a:solidFill>
            <a:srgbClr val="6FD2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61</a:t>
            </a:fld>
            <a:endParaRPr lang="en-US">
              <a:solidFill>
                <a:srgbClr val="46464A">
                  <a:lumMod val="60000"/>
                  <a:lumOff val="40000"/>
                </a:srgbClr>
              </a:solidFill>
            </a:endParaRPr>
          </a:p>
        </p:txBody>
      </p:sp>
    </p:spTree>
    <p:extLst>
      <p:ext uri="{BB962C8B-B14F-4D97-AF65-F5344CB8AC3E}">
        <p14:creationId xmlns:p14="http://schemas.microsoft.com/office/powerpoint/2010/main" val="99381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3706" y="2342668"/>
            <a:ext cx="3465518" cy="4247317"/>
          </a:xfrm>
          <a:prstGeom prst="rect">
            <a:avLst/>
          </a:prstGeom>
          <a:noFill/>
        </p:spPr>
        <p:txBody>
          <a:bodyPr wrap="square" rtlCol="0">
            <a:spAutoFit/>
          </a:bodyPr>
          <a:lstStyle/>
          <a:p>
            <a:r>
              <a:rPr lang="en-US" sz="3000" dirty="0" smtClean="0"/>
              <a:t>Today, </a:t>
            </a:r>
            <a:r>
              <a:rPr lang="en-US" sz="3000" b="1" dirty="0" smtClean="0">
                <a:solidFill>
                  <a:schemeClr val="accent6"/>
                </a:solidFill>
              </a:rPr>
              <a:t>57.8%</a:t>
            </a:r>
            <a:r>
              <a:rPr lang="en-US" sz="3000" dirty="0" smtClean="0"/>
              <a:t> of students enrolled in Alabama public institutions are women, and </a:t>
            </a:r>
            <a:r>
              <a:rPr lang="en-US" sz="3000" b="1" dirty="0" smtClean="0">
                <a:solidFill>
                  <a:schemeClr val="accent5"/>
                </a:solidFill>
              </a:rPr>
              <a:t>42.2%</a:t>
            </a:r>
            <a:r>
              <a:rPr lang="en-US" sz="3000" dirty="0" smtClean="0"/>
              <a:t> are men.  Men and women enrollment over the last 5 years has remained steady.</a:t>
            </a:r>
            <a:endParaRPr lang="en-US" sz="3000" dirty="0"/>
          </a:p>
        </p:txBody>
      </p:sp>
      <p:graphicFrame>
        <p:nvGraphicFramePr>
          <p:cNvPr id="4" name="Chart 3"/>
          <p:cNvGraphicFramePr>
            <a:graphicFrameLocks/>
          </p:cNvGraphicFramePr>
          <p:nvPr>
            <p:extLst/>
          </p:nvPr>
        </p:nvGraphicFramePr>
        <p:xfrm>
          <a:off x="4267200" y="388883"/>
          <a:ext cx="7409793" cy="6201102"/>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24" y="388882"/>
            <a:ext cx="3706482" cy="1629103"/>
          </a:xfrm>
          <a:prstGeom prst="rect">
            <a:avLst/>
          </a:prstGeom>
        </p:spPr>
      </p:pic>
      <p:sp>
        <p:nvSpPr>
          <p:cNvPr id="5" name="TextBox 4"/>
          <p:cNvSpPr txBox="1"/>
          <p:nvPr/>
        </p:nvSpPr>
        <p:spPr>
          <a:xfrm>
            <a:off x="5504655" y="6224716"/>
            <a:ext cx="4743648" cy="523220"/>
          </a:xfrm>
          <a:prstGeom prst="rect">
            <a:avLst/>
          </a:prstGeom>
          <a:solidFill>
            <a:srgbClr val="FFFF99"/>
          </a:solidFill>
        </p:spPr>
        <p:txBody>
          <a:bodyPr wrap="square" rtlCol="0">
            <a:spAutoFit/>
          </a:bodyPr>
          <a:lstStyle/>
          <a:p>
            <a:r>
              <a:rPr lang="en-US" sz="2800" dirty="0" smtClean="0"/>
              <a:t>Remained relatively constant</a:t>
            </a:r>
            <a:endParaRPr lang="en-US" sz="2800" dirty="0"/>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62</a:t>
            </a:fld>
            <a:endParaRPr lang="en-US">
              <a:solidFill>
                <a:srgbClr val="46464A">
                  <a:lumMod val="60000"/>
                  <a:lumOff val="40000"/>
                </a:srgbClr>
              </a:solidFill>
            </a:endParaRPr>
          </a:p>
        </p:txBody>
      </p:sp>
    </p:spTree>
    <p:extLst>
      <p:ext uri="{BB962C8B-B14F-4D97-AF65-F5344CB8AC3E}">
        <p14:creationId xmlns:p14="http://schemas.microsoft.com/office/powerpoint/2010/main" val="27295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628" y="281043"/>
            <a:ext cx="10515600" cy="685909"/>
          </a:xfrm>
        </p:spPr>
        <p:txBody>
          <a:bodyPr>
            <a:normAutofit/>
          </a:bodyPr>
          <a:lstStyle/>
          <a:p>
            <a:r>
              <a:rPr lang="en-US" sz="3600" b="1" dirty="0" smtClean="0">
                <a:latin typeface="+mn-lt"/>
              </a:rPr>
              <a:t>Enrollment at Alabama Public Two-Year Institutions</a:t>
            </a:r>
            <a:endParaRPr lang="en-US" sz="3600" b="1" dirty="0">
              <a:latin typeface="+mn-lt"/>
            </a:endParaRPr>
          </a:p>
        </p:txBody>
      </p:sp>
      <p:graphicFrame>
        <p:nvGraphicFramePr>
          <p:cNvPr id="7" name="Content Placeholder 6"/>
          <p:cNvGraphicFramePr>
            <a:graphicFrameLocks noGrp="1"/>
          </p:cNvGraphicFramePr>
          <p:nvPr>
            <p:ph idx="1"/>
            <p:extLst/>
          </p:nvPr>
        </p:nvGraphicFramePr>
        <p:xfrm>
          <a:off x="838200" y="861859"/>
          <a:ext cx="10205546" cy="5833230"/>
        </p:xfrm>
        <a:graphic>
          <a:graphicData uri="http://schemas.openxmlformats.org/drawingml/2006/table">
            <a:tbl>
              <a:tblPr/>
              <a:tblGrid>
                <a:gridCol w="3470804">
                  <a:extLst>
                    <a:ext uri="{9D8B030D-6E8A-4147-A177-3AD203B41FA5}">
                      <a16:colId xmlns:a16="http://schemas.microsoft.com/office/drawing/2014/main" val="1426095651"/>
                    </a:ext>
                  </a:extLst>
                </a:gridCol>
                <a:gridCol w="988376">
                  <a:extLst>
                    <a:ext uri="{9D8B030D-6E8A-4147-A177-3AD203B41FA5}">
                      <a16:colId xmlns:a16="http://schemas.microsoft.com/office/drawing/2014/main" val="3705224670"/>
                    </a:ext>
                  </a:extLst>
                </a:gridCol>
                <a:gridCol w="988376">
                  <a:extLst>
                    <a:ext uri="{9D8B030D-6E8A-4147-A177-3AD203B41FA5}">
                      <a16:colId xmlns:a16="http://schemas.microsoft.com/office/drawing/2014/main" val="3157703217"/>
                    </a:ext>
                  </a:extLst>
                </a:gridCol>
                <a:gridCol w="988376">
                  <a:extLst>
                    <a:ext uri="{9D8B030D-6E8A-4147-A177-3AD203B41FA5}">
                      <a16:colId xmlns:a16="http://schemas.microsoft.com/office/drawing/2014/main" val="1933011402"/>
                    </a:ext>
                  </a:extLst>
                </a:gridCol>
                <a:gridCol w="988376">
                  <a:extLst>
                    <a:ext uri="{9D8B030D-6E8A-4147-A177-3AD203B41FA5}">
                      <a16:colId xmlns:a16="http://schemas.microsoft.com/office/drawing/2014/main" val="4058171631"/>
                    </a:ext>
                  </a:extLst>
                </a:gridCol>
                <a:gridCol w="988376">
                  <a:extLst>
                    <a:ext uri="{9D8B030D-6E8A-4147-A177-3AD203B41FA5}">
                      <a16:colId xmlns:a16="http://schemas.microsoft.com/office/drawing/2014/main" val="1351255097"/>
                    </a:ext>
                  </a:extLst>
                </a:gridCol>
                <a:gridCol w="896431">
                  <a:extLst>
                    <a:ext uri="{9D8B030D-6E8A-4147-A177-3AD203B41FA5}">
                      <a16:colId xmlns:a16="http://schemas.microsoft.com/office/drawing/2014/main" val="2291751575"/>
                    </a:ext>
                  </a:extLst>
                </a:gridCol>
                <a:gridCol w="896431">
                  <a:extLst>
                    <a:ext uri="{9D8B030D-6E8A-4147-A177-3AD203B41FA5}">
                      <a16:colId xmlns:a16="http://schemas.microsoft.com/office/drawing/2014/main" val="2959129698"/>
                    </a:ext>
                  </a:extLst>
                </a:gridCol>
              </a:tblGrid>
              <a:tr h="500094">
                <a:tc>
                  <a:txBody>
                    <a:bodyPr/>
                    <a:lstStyle/>
                    <a:p>
                      <a:pPr algn="l" fontAlgn="b"/>
                      <a:r>
                        <a:rPr lang="en-US" sz="1600" b="1" i="0" u="none" strike="noStrike" dirty="0" smtClean="0">
                          <a:solidFill>
                            <a:srgbClr val="FFFFFF"/>
                          </a:solidFill>
                          <a:effectLst/>
                          <a:latin typeface="Calibri" panose="020F0502020204030204" pitchFamily="34" charset="0"/>
                        </a:rPr>
                        <a:t>Institutions</a:t>
                      </a:r>
                      <a:endParaRPr lang="en-US" sz="1600" b="1" i="0" u="none" strike="noStrike" dirty="0">
                        <a:solidFill>
                          <a:srgbClr val="FFFFFF"/>
                        </a:solidFill>
                        <a:effectLst/>
                        <a:latin typeface="Calibri" panose="020F0502020204030204" pitchFamily="34" charset="0"/>
                      </a:endParaRPr>
                    </a:p>
                  </a:txBody>
                  <a:tcPr marL="6008" marR="6008" marT="600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600" b="1" i="0" u="none" strike="noStrike">
                          <a:solidFill>
                            <a:srgbClr val="FFFFFF"/>
                          </a:solidFill>
                          <a:effectLst/>
                          <a:latin typeface="Calibri" panose="020F0502020204030204" pitchFamily="34" charset="0"/>
                        </a:rPr>
                        <a:t>Fall 2013</a:t>
                      </a:r>
                    </a:p>
                  </a:txBody>
                  <a:tcPr marL="6008" marR="6008" marT="600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600" b="1" i="0" u="none" strike="noStrike" dirty="0">
                          <a:solidFill>
                            <a:srgbClr val="FFFFFF"/>
                          </a:solidFill>
                          <a:effectLst/>
                          <a:latin typeface="Calibri" panose="020F0502020204030204" pitchFamily="34" charset="0"/>
                        </a:rPr>
                        <a:t>Fall 2014</a:t>
                      </a:r>
                    </a:p>
                  </a:txBody>
                  <a:tcPr marL="6008" marR="6008" marT="600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600" b="1" i="0" u="none" strike="noStrike">
                          <a:solidFill>
                            <a:srgbClr val="FFFFFF"/>
                          </a:solidFill>
                          <a:effectLst/>
                          <a:latin typeface="Calibri" panose="020F0502020204030204" pitchFamily="34" charset="0"/>
                        </a:rPr>
                        <a:t>Fall 2015</a:t>
                      </a:r>
                    </a:p>
                  </a:txBody>
                  <a:tcPr marL="6008" marR="6008" marT="600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600" b="1" i="0" u="none" strike="noStrike">
                          <a:solidFill>
                            <a:srgbClr val="FFFFFF"/>
                          </a:solidFill>
                          <a:effectLst/>
                          <a:latin typeface="Calibri" panose="020F0502020204030204" pitchFamily="34" charset="0"/>
                        </a:rPr>
                        <a:t>Fall 2016</a:t>
                      </a:r>
                    </a:p>
                  </a:txBody>
                  <a:tcPr marL="6008" marR="6008" marT="600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600" b="1" i="0" u="none" strike="noStrike">
                          <a:solidFill>
                            <a:srgbClr val="FFFFFF"/>
                          </a:solidFill>
                          <a:effectLst/>
                          <a:latin typeface="Calibri" panose="020F0502020204030204" pitchFamily="34" charset="0"/>
                        </a:rPr>
                        <a:t>Fall 2017</a:t>
                      </a:r>
                    </a:p>
                  </a:txBody>
                  <a:tcPr marL="6008" marR="6008" marT="600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600" b="1" i="0" u="none" strike="noStrike">
                          <a:solidFill>
                            <a:srgbClr val="FFFFFF"/>
                          </a:solidFill>
                          <a:effectLst/>
                          <a:latin typeface="Calibri" panose="020F0502020204030204" pitchFamily="34" charset="0"/>
                        </a:rPr>
                        <a:t>1-Year Change</a:t>
                      </a:r>
                    </a:p>
                  </a:txBody>
                  <a:tcPr marL="6008" marR="6008" marT="600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600" b="1" i="0" u="none" strike="noStrike" dirty="0">
                          <a:solidFill>
                            <a:srgbClr val="FFFFFF"/>
                          </a:solidFill>
                          <a:effectLst/>
                          <a:latin typeface="Calibri" panose="020F0502020204030204" pitchFamily="34" charset="0"/>
                        </a:rPr>
                        <a:t>5-Year Change</a:t>
                      </a:r>
                    </a:p>
                  </a:txBody>
                  <a:tcPr marL="6008" marR="6008" marT="600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403108173"/>
                  </a:ext>
                </a:extLst>
              </a:tr>
              <a:tr h="222214">
                <a:tc>
                  <a:txBody>
                    <a:bodyPr/>
                    <a:lstStyle/>
                    <a:p>
                      <a:pPr algn="l" fontAlgn="b"/>
                      <a:r>
                        <a:rPr lang="en-US" sz="1400" b="0" i="0" u="none" strike="noStrike">
                          <a:solidFill>
                            <a:srgbClr val="000000"/>
                          </a:solidFill>
                          <a:effectLst/>
                          <a:latin typeface="Calibri" panose="020F0502020204030204" pitchFamily="34" charset="0"/>
                        </a:rPr>
                        <a:t>Bevill State Community College</a:t>
                      </a:r>
                    </a:p>
                  </a:txBody>
                  <a:tcPr marL="6008" marR="6008" marT="6008"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3,491</a:t>
                      </a:r>
                    </a:p>
                  </a:txBody>
                  <a:tcPr marL="6008" marR="6008" marT="6008"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3,609</a:t>
                      </a:r>
                    </a:p>
                  </a:txBody>
                  <a:tcPr marL="6008" marR="6008" marT="6008"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3,619</a:t>
                      </a:r>
                    </a:p>
                  </a:txBody>
                  <a:tcPr marL="6008" marR="6008" marT="6008"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3,806</a:t>
                      </a:r>
                    </a:p>
                  </a:txBody>
                  <a:tcPr marL="6008" marR="6008" marT="6008"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3,873</a:t>
                      </a:r>
                    </a:p>
                  </a:txBody>
                  <a:tcPr marL="6008" marR="6008" marT="6008"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1.8%</a:t>
                      </a:r>
                    </a:p>
                  </a:txBody>
                  <a:tcPr marL="6008" marR="6008" marT="6008"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1400" b="0" i="0" u="none" strike="noStrike" dirty="0">
                          <a:solidFill>
                            <a:srgbClr val="000000"/>
                          </a:solidFill>
                          <a:effectLst/>
                          <a:latin typeface="Calibri" panose="020F0502020204030204" pitchFamily="34" charset="0"/>
                        </a:rPr>
                        <a:t>10.9%</a:t>
                      </a:r>
                    </a:p>
                  </a:txBody>
                  <a:tcPr marL="6008" marR="6008" marT="6008"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31107771"/>
                  </a:ext>
                </a:extLst>
              </a:tr>
              <a:tr h="222214">
                <a:tc>
                  <a:txBody>
                    <a:bodyPr/>
                    <a:lstStyle/>
                    <a:p>
                      <a:pPr algn="l" fontAlgn="b"/>
                      <a:r>
                        <a:rPr lang="en-US" sz="1400" b="0" i="0" u="none" strike="noStrike">
                          <a:solidFill>
                            <a:srgbClr val="000000"/>
                          </a:solidFill>
                          <a:effectLst/>
                          <a:latin typeface="Calibri" panose="020F0502020204030204" pitchFamily="34" charset="0"/>
                        </a:rPr>
                        <a:t>Bishop State Community College</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3,897</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3,323</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3,112</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3,029</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3,233</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6.7%</a:t>
                      </a:r>
                    </a:p>
                  </a:txBody>
                  <a:tcPr marL="6008" marR="6008" marT="6008"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-17.0%</a:t>
                      </a:r>
                    </a:p>
                  </a:txBody>
                  <a:tcPr marL="6008" marR="6008" marT="6008" marB="0" anchor="b">
                    <a:lnL>
                      <a:noFill/>
                    </a:lnL>
                    <a:lnR>
                      <a:noFill/>
                    </a:lnR>
                    <a:lnT>
                      <a:noFill/>
                    </a:lnT>
                    <a:lnB>
                      <a:noFill/>
                    </a:lnB>
                  </a:tcPr>
                </a:tc>
                <a:extLst>
                  <a:ext uri="{0D108BD9-81ED-4DB2-BD59-A6C34878D82A}">
                    <a16:rowId xmlns:a16="http://schemas.microsoft.com/office/drawing/2014/main" val="2468115867"/>
                  </a:ext>
                </a:extLst>
              </a:tr>
              <a:tr h="222214">
                <a:tc>
                  <a:txBody>
                    <a:bodyPr/>
                    <a:lstStyle/>
                    <a:p>
                      <a:pPr algn="l" fontAlgn="b"/>
                      <a:r>
                        <a:rPr lang="en-US" sz="1400" b="0" i="0" u="none" strike="noStrike">
                          <a:solidFill>
                            <a:srgbClr val="000000"/>
                          </a:solidFill>
                          <a:effectLst/>
                          <a:latin typeface="Calibri" panose="020F0502020204030204" pitchFamily="34" charset="0"/>
                        </a:rPr>
                        <a:t>Calhoun Community College</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11,186</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10,802</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9,985</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9,900</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9,861</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-0.4%</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dirty="0">
                          <a:solidFill>
                            <a:srgbClr val="000000"/>
                          </a:solidFill>
                          <a:effectLst/>
                          <a:latin typeface="Calibri" panose="020F0502020204030204" pitchFamily="34" charset="0"/>
                        </a:rPr>
                        <a:t>-11.8%</a:t>
                      </a:r>
                    </a:p>
                  </a:txBody>
                  <a:tcPr marL="6008" marR="6008" marT="6008" marB="0" anchor="b">
                    <a:lnL>
                      <a:noFill/>
                    </a:lnL>
                    <a:lnR>
                      <a:noFill/>
                    </a:lnR>
                    <a:lnT>
                      <a:noFill/>
                    </a:lnT>
                    <a:lnB>
                      <a:noFill/>
                    </a:lnB>
                    <a:solidFill>
                      <a:srgbClr val="D9D9D9"/>
                    </a:solidFill>
                  </a:tcPr>
                </a:tc>
                <a:extLst>
                  <a:ext uri="{0D108BD9-81ED-4DB2-BD59-A6C34878D82A}">
                    <a16:rowId xmlns:a16="http://schemas.microsoft.com/office/drawing/2014/main" val="649716675"/>
                  </a:ext>
                </a:extLst>
              </a:tr>
              <a:tr h="222214">
                <a:tc>
                  <a:txBody>
                    <a:bodyPr/>
                    <a:lstStyle/>
                    <a:p>
                      <a:pPr algn="l" fontAlgn="b"/>
                      <a:r>
                        <a:rPr lang="en-US" sz="1400" b="0" i="0" u="none" strike="noStrike">
                          <a:solidFill>
                            <a:srgbClr val="000000"/>
                          </a:solidFill>
                          <a:effectLst/>
                          <a:latin typeface="Calibri" panose="020F0502020204030204" pitchFamily="34" charset="0"/>
                        </a:rPr>
                        <a:t>Central Alabama Community College</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1,841</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1,742</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1,787</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1,776</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1,835</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3.3%</a:t>
                      </a:r>
                    </a:p>
                  </a:txBody>
                  <a:tcPr marL="6008" marR="6008" marT="6008"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-0.3%</a:t>
                      </a:r>
                    </a:p>
                  </a:txBody>
                  <a:tcPr marL="6008" marR="6008" marT="6008" marB="0" anchor="b">
                    <a:lnL>
                      <a:noFill/>
                    </a:lnL>
                    <a:lnR>
                      <a:noFill/>
                    </a:lnR>
                    <a:lnT>
                      <a:noFill/>
                    </a:lnT>
                    <a:lnB>
                      <a:noFill/>
                    </a:lnB>
                  </a:tcPr>
                </a:tc>
                <a:extLst>
                  <a:ext uri="{0D108BD9-81ED-4DB2-BD59-A6C34878D82A}">
                    <a16:rowId xmlns:a16="http://schemas.microsoft.com/office/drawing/2014/main" val="826821676"/>
                  </a:ext>
                </a:extLst>
              </a:tr>
              <a:tr h="222214">
                <a:tc>
                  <a:txBody>
                    <a:bodyPr/>
                    <a:lstStyle/>
                    <a:p>
                      <a:pPr algn="l" fontAlgn="b"/>
                      <a:r>
                        <a:rPr lang="en-US" sz="1400" b="0" i="0" u="none" strike="noStrike">
                          <a:solidFill>
                            <a:srgbClr val="000000"/>
                          </a:solidFill>
                          <a:effectLst/>
                          <a:latin typeface="Calibri" panose="020F0502020204030204" pitchFamily="34" charset="0"/>
                        </a:rPr>
                        <a:t>Chattahoochee Valley Community College</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1,837</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1,805</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1,665</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1,528</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1,425</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-6.7%</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dirty="0">
                          <a:solidFill>
                            <a:srgbClr val="000000"/>
                          </a:solidFill>
                          <a:effectLst/>
                          <a:latin typeface="Calibri" panose="020F0502020204030204" pitchFamily="34" charset="0"/>
                        </a:rPr>
                        <a:t>-22.4%</a:t>
                      </a:r>
                    </a:p>
                  </a:txBody>
                  <a:tcPr marL="6008" marR="6008" marT="6008" marB="0" anchor="b">
                    <a:lnL>
                      <a:noFill/>
                    </a:lnL>
                    <a:lnR>
                      <a:noFill/>
                    </a:lnR>
                    <a:lnT>
                      <a:noFill/>
                    </a:lnT>
                    <a:lnB>
                      <a:noFill/>
                    </a:lnB>
                    <a:solidFill>
                      <a:srgbClr val="D9D9D9"/>
                    </a:solidFill>
                  </a:tcPr>
                </a:tc>
                <a:extLst>
                  <a:ext uri="{0D108BD9-81ED-4DB2-BD59-A6C34878D82A}">
                    <a16:rowId xmlns:a16="http://schemas.microsoft.com/office/drawing/2014/main" val="3845017784"/>
                  </a:ext>
                </a:extLst>
              </a:tr>
              <a:tr h="222214">
                <a:tc>
                  <a:txBody>
                    <a:bodyPr/>
                    <a:lstStyle/>
                    <a:p>
                      <a:pPr algn="l" fontAlgn="b"/>
                      <a:r>
                        <a:rPr lang="en-US" sz="1400" b="0" i="0" u="none" strike="noStrike">
                          <a:solidFill>
                            <a:srgbClr val="000000"/>
                          </a:solidFill>
                          <a:effectLst/>
                          <a:latin typeface="Calibri" panose="020F0502020204030204" pitchFamily="34" charset="0"/>
                        </a:rPr>
                        <a:t>*Coastal Alabama Community College</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6,804</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6,971</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7,067</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7,146</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7,079</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-0.9%</a:t>
                      </a:r>
                    </a:p>
                  </a:txBody>
                  <a:tcPr marL="6008" marR="6008" marT="6008"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4.0%</a:t>
                      </a:r>
                    </a:p>
                  </a:txBody>
                  <a:tcPr marL="6008" marR="6008" marT="6008" marB="0" anchor="b">
                    <a:lnL>
                      <a:noFill/>
                    </a:lnL>
                    <a:lnR>
                      <a:noFill/>
                    </a:lnR>
                    <a:lnT>
                      <a:noFill/>
                    </a:lnT>
                    <a:lnB>
                      <a:noFill/>
                    </a:lnB>
                  </a:tcPr>
                </a:tc>
                <a:extLst>
                  <a:ext uri="{0D108BD9-81ED-4DB2-BD59-A6C34878D82A}">
                    <a16:rowId xmlns:a16="http://schemas.microsoft.com/office/drawing/2014/main" val="2382761008"/>
                  </a:ext>
                </a:extLst>
              </a:tr>
              <a:tr h="222214">
                <a:tc>
                  <a:txBody>
                    <a:bodyPr/>
                    <a:lstStyle/>
                    <a:p>
                      <a:pPr algn="l" fontAlgn="b"/>
                      <a:r>
                        <a:rPr lang="en-US" sz="1400" b="0" i="0" u="none" strike="noStrike">
                          <a:solidFill>
                            <a:srgbClr val="000000"/>
                          </a:solidFill>
                          <a:effectLst/>
                          <a:latin typeface="Calibri" panose="020F0502020204030204" pitchFamily="34" charset="0"/>
                        </a:rPr>
                        <a:t>Drake State Community and Technical College</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1,383</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1,062</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996</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829</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752</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-9.3%</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dirty="0">
                          <a:solidFill>
                            <a:srgbClr val="000000"/>
                          </a:solidFill>
                          <a:effectLst/>
                          <a:latin typeface="Calibri" panose="020F0502020204030204" pitchFamily="34" charset="0"/>
                        </a:rPr>
                        <a:t>-45.6%</a:t>
                      </a:r>
                    </a:p>
                  </a:txBody>
                  <a:tcPr marL="6008" marR="6008" marT="6008" marB="0" anchor="b">
                    <a:lnL>
                      <a:noFill/>
                    </a:lnL>
                    <a:lnR>
                      <a:noFill/>
                    </a:lnR>
                    <a:lnT>
                      <a:noFill/>
                    </a:lnT>
                    <a:lnB>
                      <a:noFill/>
                    </a:lnB>
                    <a:solidFill>
                      <a:srgbClr val="D9D9D9"/>
                    </a:solidFill>
                  </a:tcPr>
                </a:tc>
                <a:extLst>
                  <a:ext uri="{0D108BD9-81ED-4DB2-BD59-A6C34878D82A}">
                    <a16:rowId xmlns:a16="http://schemas.microsoft.com/office/drawing/2014/main" val="2790498072"/>
                  </a:ext>
                </a:extLst>
              </a:tr>
              <a:tr h="222214">
                <a:tc>
                  <a:txBody>
                    <a:bodyPr/>
                    <a:lstStyle/>
                    <a:p>
                      <a:pPr algn="l" fontAlgn="b"/>
                      <a:r>
                        <a:rPr lang="en-US" sz="1400" b="0" i="0" u="none" strike="noStrike">
                          <a:solidFill>
                            <a:srgbClr val="000000"/>
                          </a:solidFill>
                          <a:effectLst/>
                          <a:latin typeface="Calibri" panose="020F0502020204030204" pitchFamily="34" charset="0"/>
                        </a:rPr>
                        <a:t>Enterprise State Community College</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2,333</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2,011</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1,882</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1,755</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1,779</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1.4%</a:t>
                      </a:r>
                    </a:p>
                  </a:txBody>
                  <a:tcPr marL="6008" marR="6008" marT="6008"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-23.7%</a:t>
                      </a:r>
                    </a:p>
                  </a:txBody>
                  <a:tcPr marL="6008" marR="6008" marT="6008" marB="0" anchor="b">
                    <a:lnL>
                      <a:noFill/>
                    </a:lnL>
                    <a:lnR>
                      <a:noFill/>
                    </a:lnR>
                    <a:lnT>
                      <a:noFill/>
                    </a:lnT>
                    <a:lnB>
                      <a:noFill/>
                    </a:lnB>
                  </a:tcPr>
                </a:tc>
                <a:extLst>
                  <a:ext uri="{0D108BD9-81ED-4DB2-BD59-A6C34878D82A}">
                    <a16:rowId xmlns:a16="http://schemas.microsoft.com/office/drawing/2014/main" val="4025554742"/>
                  </a:ext>
                </a:extLst>
              </a:tr>
              <a:tr h="222214">
                <a:tc>
                  <a:txBody>
                    <a:bodyPr/>
                    <a:lstStyle/>
                    <a:p>
                      <a:pPr algn="l" fontAlgn="b"/>
                      <a:r>
                        <a:rPr lang="en-US" sz="1400" b="0" i="0" u="none" strike="noStrike">
                          <a:solidFill>
                            <a:srgbClr val="000000"/>
                          </a:solidFill>
                          <a:effectLst/>
                          <a:latin typeface="Calibri" panose="020F0502020204030204" pitchFamily="34" charset="0"/>
                        </a:rPr>
                        <a:t>Gadsden State Community College</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5,797</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5,289</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5,018</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5,109</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4,979</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-2.5%</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dirty="0">
                          <a:solidFill>
                            <a:srgbClr val="000000"/>
                          </a:solidFill>
                          <a:effectLst/>
                          <a:latin typeface="Calibri" panose="020F0502020204030204" pitchFamily="34" charset="0"/>
                        </a:rPr>
                        <a:t>-14.1%</a:t>
                      </a:r>
                    </a:p>
                  </a:txBody>
                  <a:tcPr marL="6008" marR="6008" marT="6008" marB="0" anchor="b">
                    <a:lnL>
                      <a:noFill/>
                    </a:lnL>
                    <a:lnR>
                      <a:noFill/>
                    </a:lnR>
                    <a:lnT>
                      <a:noFill/>
                    </a:lnT>
                    <a:lnB>
                      <a:noFill/>
                    </a:lnB>
                    <a:solidFill>
                      <a:srgbClr val="D9D9D9"/>
                    </a:solidFill>
                  </a:tcPr>
                </a:tc>
                <a:extLst>
                  <a:ext uri="{0D108BD9-81ED-4DB2-BD59-A6C34878D82A}">
                    <a16:rowId xmlns:a16="http://schemas.microsoft.com/office/drawing/2014/main" val="1074988147"/>
                  </a:ext>
                </a:extLst>
              </a:tr>
              <a:tr h="222214">
                <a:tc>
                  <a:txBody>
                    <a:bodyPr/>
                    <a:lstStyle/>
                    <a:p>
                      <a:pPr algn="l" fontAlgn="b"/>
                      <a:r>
                        <a:rPr lang="en-US" sz="1400" b="0" i="0" u="none" strike="noStrike">
                          <a:solidFill>
                            <a:srgbClr val="000000"/>
                          </a:solidFill>
                          <a:effectLst/>
                          <a:latin typeface="Calibri" panose="020F0502020204030204" pitchFamily="34" charset="0"/>
                        </a:rPr>
                        <a:t>Ingram State Technical College</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514</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473</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422</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449</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453</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0.9%</a:t>
                      </a:r>
                    </a:p>
                  </a:txBody>
                  <a:tcPr marL="6008" marR="6008" marT="6008"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-11.9%</a:t>
                      </a:r>
                    </a:p>
                  </a:txBody>
                  <a:tcPr marL="6008" marR="6008" marT="6008" marB="0" anchor="b">
                    <a:lnL>
                      <a:noFill/>
                    </a:lnL>
                    <a:lnR>
                      <a:noFill/>
                    </a:lnR>
                    <a:lnT>
                      <a:noFill/>
                    </a:lnT>
                    <a:lnB>
                      <a:noFill/>
                    </a:lnB>
                  </a:tcPr>
                </a:tc>
                <a:extLst>
                  <a:ext uri="{0D108BD9-81ED-4DB2-BD59-A6C34878D82A}">
                    <a16:rowId xmlns:a16="http://schemas.microsoft.com/office/drawing/2014/main" val="1892026702"/>
                  </a:ext>
                </a:extLst>
              </a:tr>
              <a:tr h="222214">
                <a:tc>
                  <a:txBody>
                    <a:bodyPr/>
                    <a:lstStyle/>
                    <a:p>
                      <a:pPr algn="l" fontAlgn="b"/>
                      <a:r>
                        <a:rPr lang="en-US" sz="1400" b="0" i="0" u="none" strike="noStrike">
                          <a:solidFill>
                            <a:srgbClr val="000000"/>
                          </a:solidFill>
                          <a:effectLst/>
                          <a:latin typeface="Calibri" panose="020F0502020204030204" pitchFamily="34" charset="0"/>
                        </a:rPr>
                        <a:t>Jefferson State Community College</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8,551</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8,518</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8,826</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8,943</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8,842</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-1.1%</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dirty="0">
                          <a:solidFill>
                            <a:srgbClr val="000000"/>
                          </a:solidFill>
                          <a:effectLst/>
                          <a:latin typeface="Calibri" panose="020F0502020204030204" pitchFamily="34" charset="0"/>
                        </a:rPr>
                        <a:t>3.4%</a:t>
                      </a:r>
                    </a:p>
                  </a:txBody>
                  <a:tcPr marL="6008" marR="6008" marT="6008" marB="0" anchor="b">
                    <a:lnL>
                      <a:noFill/>
                    </a:lnL>
                    <a:lnR>
                      <a:noFill/>
                    </a:lnR>
                    <a:lnT>
                      <a:noFill/>
                    </a:lnT>
                    <a:lnB>
                      <a:noFill/>
                    </a:lnB>
                    <a:solidFill>
                      <a:srgbClr val="D9D9D9"/>
                    </a:solidFill>
                  </a:tcPr>
                </a:tc>
                <a:extLst>
                  <a:ext uri="{0D108BD9-81ED-4DB2-BD59-A6C34878D82A}">
                    <a16:rowId xmlns:a16="http://schemas.microsoft.com/office/drawing/2014/main" val="3638225794"/>
                  </a:ext>
                </a:extLst>
              </a:tr>
              <a:tr h="222214">
                <a:tc>
                  <a:txBody>
                    <a:bodyPr/>
                    <a:lstStyle/>
                    <a:p>
                      <a:pPr algn="l" fontAlgn="b"/>
                      <a:r>
                        <a:rPr lang="en-US" sz="1400" b="0" i="0" u="none" strike="noStrike">
                          <a:solidFill>
                            <a:srgbClr val="000000"/>
                          </a:solidFill>
                          <a:effectLst/>
                          <a:latin typeface="Calibri" panose="020F0502020204030204" pitchFamily="34" charset="0"/>
                        </a:rPr>
                        <a:t>Lawson State Community College</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3,031</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3,092</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3,173</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3,128</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3,248</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3.8%</a:t>
                      </a:r>
                    </a:p>
                  </a:txBody>
                  <a:tcPr marL="6008" marR="6008" marT="6008"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7.2%</a:t>
                      </a:r>
                    </a:p>
                  </a:txBody>
                  <a:tcPr marL="6008" marR="6008" marT="6008" marB="0" anchor="b">
                    <a:lnL>
                      <a:noFill/>
                    </a:lnL>
                    <a:lnR>
                      <a:noFill/>
                    </a:lnR>
                    <a:lnT>
                      <a:noFill/>
                    </a:lnT>
                    <a:lnB>
                      <a:noFill/>
                    </a:lnB>
                  </a:tcPr>
                </a:tc>
                <a:extLst>
                  <a:ext uri="{0D108BD9-81ED-4DB2-BD59-A6C34878D82A}">
                    <a16:rowId xmlns:a16="http://schemas.microsoft.com/office/drawing/2014/main" val="3833747695"/>
                  </a:ext>
                </a:extLst>
              </a:tr>
              <a:tr h="222214">
                <a:tc>
                  <a:txBody>
                    <a:bodyPr/>
                    <a:lstStyle/>
                    <a:p>
                      <a:pPr algn="l" fontAlgn="b"/>
                      <a:r>
                        <a:rPr lang="en-US" sz="1400" b="0" i="0" u="none" strike="noStrike">
                          <a:solidFill>
                            <a:srgbClr val="000000"/>
                          </a:solidFill>
                          <a:effectLst/>
                          <a:latin typeface="Calibri" panose="020F0502020204030204" pitchFamily="34" charset="0"/>
                        </a:rPr>
                        <a:t>Lurleen B. Wallace Community College</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1,570</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1,599</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1,732</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1,742</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1,838</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5.5%</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dirty="0">
                          <a:solidFill>
                            <a:srgbClr val="000000"/>
                          </a:solidFill>
                          <a:effectLst/>
                          <a:latin typeface="Calibri" panose="020F0502020204030204" pitchFamily="34" charset="0"/>
                        </a:rPr>
                        <a:t>17.1%</a:t>
                      </a:r>
                    </a:p>
                  </a:txBody>
                  <a:tcPr marL="6008" marR="6008" marT="6008" marB="0" anchor="b">
                    <a:lnL>
                      <a:noFill/>
                    </a:lnL>
                    <a:lnR>
                      <a:noFill/>
                    </a:lnR>
                    <a:lnT>
                      <a:noFill/>
                    </a:lnT>
                    <a:lnB>
                      <a:noFill/>
                    </a:lnB>
                    <a:solidFill>
                      <a:srgbClr val="D9D9D9"/>
                    </a:solidFill>
                  </a:tcPr>
                </a:tc>
                <a:extLst>
                  <a:ext uri="{0D108BD9-81ED-4DB2-BD59-A6C34878D82A}">
                    <a16:rowId xmlns:a16="http://schemas.microsoft.com/office/drawing/2014/main" val="2022223808"/>
                  </a:ext>
                </a:extLst>
              </a:tr>
              <a:tr h="222214">
                <a:tc>
                  <a:txBody>
                    <a:bodyPr/>
                    <a:lstStyle/>
                    <a:p>
                      <a:pPr algn="l" fontAlgn="b"/>
                      <a:r>
                        <a:rPr lang="en-US" sz="1400" b="0" i="0" u="none" strike="noStrike">
                          <a:solidFill>
                            <a:srgbClr val="000000"/>
                          </a:solidFill>
                          <a:effectLst/>
                          <a:latin typeface="Calibri" panose="020F0502020204030204" pitchFamily="34" charset="0"/>
                        </a:rPr>
                        <a:t>Marion Military Institute</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418</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439</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457</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425</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446</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4.9%</a:t>
                      </a:r>
                    </a:p>
                  </a:txBody>
                  <a:tcPr marL="6008" marR="6008" marT="6008"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6.7%</a:t>
                      </a:r>
                    </a:p>
                  </a:txBody>
                  <a:tcPr marL="6008" marR="6008" marT="6008" marB="0" anchor="b">
                    <a:lnL>
                      <a:noFill/>
                    </a:lnL>
                    <a:lnR>
                      <a:noFill/>
                    </a:lnR>
                    <a:lnT>
                      <a:noFill/>
                    </a:lnT>
                    <a:lnB>
                      <a:noFill/>
                    </a:lnB>
                  </a:tcPr>
                </a:tc>
                <a:extLst>
                  <a:ext uri="{0D108BD9-81ED-4DB2-BD59-A6C34878D82A}">
                    <a16:rowId xmlns:a16="http://schemas.microsoft.com/office/drawing/2014/main" val="305057192"/>
                  </a:ext>
                </a:extLst>
              </a:tr>
              <a:tr h="222214">
                <a:tc>
                  <a:txBody>
                    <a:bodyPr/>
                    <a:lstStyle/>
                    <a:p>
                      <a:pPr algn="l" fontAlgn="b"/>
                      <a:r>
                        <a:rPr lang="en-US" sz="1400" b="0" i="0" u="none" strike="noStrike">
                          <a:solidFill>
                            <a:srgbClr val="000000"/>
                          </a:solidFill>
                          <a:effectLst/>
                          <a:latin typeface="Calibri" panose="020F0502020204030204" pitchFamily="34" charset="0"/>
                        </a:rPr>
                        <a:t>Northeast Alabama Community College</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2,835</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2,710</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2,704</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2,616</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2,742</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4.8%</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dirty="0">
                          <a:solidFill>
                            <a:srgbClr val="000000"/>
                          </a:solidFill>
                          <a:effectLst/>
                          <a:latin typeface="Calibri" panose="020F0502020204030204" pitchFamily="34" charset="0"/>
                        </a:rPr>
                        <a:t>-3.3%</a:t>
                      </a:r>
                    </a:p>
                  </a:txBody>
                  <a:tcPr marL="6008" marR="6008" marT="6008" marB="0" anchor="b">
                    <a:lnL>
                      <a:noFill/>
                    </a:lnL>
                    <a:lnR>
                      <a:noFill/>
                    </a:lnR>
                    <a:lnT>
                      <a:noFill/>
                    </a:lnT>
                    <a:lnB>
                      <a:noFill/>
                    </a:lnB>
                    <a:solidFill>
                      <a:srgbClr val="D9D9D9"/>
                    </a:solidFill>
                  </a:tcPr>
                </a:tc>
                <a:extLst>
                  <a:ext uri="{0D108BD9-81ED-4DB2-BD59-A6C34878D82A}">
                    <a16:rowId xmlns:a16="http://schemas.microsoft.com/office/drawing/2014/main" val="1835349122"/>
                  </a:ext>
                </a:extLst>
              </a:tr>
              <a:tr h="222214">
                <a:tc>
                  <a:txBody>
                    <a:bodyPr/>
                    <a:lstStyle/>
                    <a:p>
                      <a:pPr algn="l" fontAlgn="b"/>
                      <a:r>
                        <a:rPr lang="en-US" sz="1400" b="0" i="0" u="none" strike="noStrike">
                          <a:solidFill>
                            <a:srgbClr val="000000"/>
                          </a:solidFill>
                          <a:effectLst/>
                          <a:latin typeface="Calibri" panose="020F0502020204030204" pitchFamily="34" charset="0"/>
                        </a:rPr>
                        <a:t>Northwest-Shoals Community College</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3,865</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3,923</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3,700</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3,752</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3,442</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-8.3%</a:t>
                      </a:r>
                    </a:p>
                  </a:txBody>
                  <a:tcPr marL="6008" marR="6008" marT="6008"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-10.9%</a:t>
                      </a:r>
                    </a:p>
                  </a:txBody>
                  <a:tcPr marL="6008" marR="6008" marT="6008" marB="0" anchor="b">
                    <a:lnL>
                      <a:noFill/>
                    </a:lnL>
                    <a:lnR>
                      <a:noFill/>
                    </a:lnR>
                    <a:lnT>
                      <a:noFill/>
                    </a:lnT>
                    <a:lnB>
                      <a:noFill/>
                    </a:lnB>
                  </a:tcPr>
                </a:tc>
                <a:extLst>
                  <a:ext uri="{0D108BD9-81ED-4DB2-BD59-A6C34878D82A}">
                    <a16:rowId xmlns:a16="http://schemas.microsoft.com/office/drawing/2014/main" val="2637395212"/>
                  </a:ext>
                </a:extLst>
              </a:tr>
              <a:tr h="222214">
                <a:tc>
                  <a:txBody>
                    <a:bodyPr/>
                    <a:lstStyle/>
                    <a:p>
                      <a:pPr algn="l" fontAlgn="b"/>
                      <a:r>
                        <a:rPr lang="en-US" sz="1400" b="0" i="0" u="none" strike="noStrike">
                          <a:solidFill>
                            <a:srgbClr val="000000"/>
                          </a:solidFill>
                          <a:effectLst/>
                          <a:latin typeface="Calibri" panose="020F0502020204030204" pitchFamily="34" charset="0"/>
                        </a:rPr>
                        <a:t>Reid State Technical College</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518</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549</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571</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489</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392</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-19.8%</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dirty="0">
                          <a:solidFill>
                            <a:srgbClr val="000000"/>
                          </a:solidFill>
                          <a:effectLst/>
                          <a:latin typeface="Calibri" panose="020F0502020204030204" pitchFamily="34" charset="0"/>
                        </a:rPr>
                        <a:t>-24.3%</a:t>
                      </a:r>
                    </a:p>
                  </a:txBody>
                  <a:tcPr marL="6008" marR="6008" marT="6008" marB="0" anchor="b">
                    <a:lnL>
                      <a:noFill/>
                    </a:lnL>
                    <a:lnR>
                      <a:noFill/>
                    </a:lnR>
                    <a:lnT>
                      <a:noFill/>
                    </a:lnT>
                    <a:lnB>
                      <a:noFill/>
                    </a:lnB>
                    <a:solidFill>
                      <a:srgbClr val="D9D9D9"/>
                    </a:solidFill>
                  </a:tcPr>
                </a:tc>
                <a:extLst>
                  <a:ext uri="{0D108BD9-81ED-4DB2-BD59-A6C34878D82A}">
                    <a16:rowId xmlns:a16="http://schemas.microsoft.com/office/drawing/2014/main" val="458551397"/>
                  </a:ext>
                </a:extLst>
              </a:tr>
              <a:tr h="222214">
                <a:tc>
                  <a:txBody>
                    <a:bodyPr/>
                    <a:lstStyle/>
                    <a:p>
                      <a:pPr algn="l" fontAlgn="b"/>
                      <a:r>
                        <a:rPr lang="en-US" sz="1400" b="0" i="0" u="none" strike="noStrike">
                          <a:solidFill>
                            <a:srgbClr val="000000"/>
                          </a:solidFill>
                          <a:effectLst/>
                          <a:latin typeface="Calibri" panose="020F0502020204030204" pitchFamily="34" charset="0"/>
                        </a:rPr>
                        <a:t>Shelton State Community College</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5,068</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4,989</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4,834</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4,810</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4,607</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-4.2%</a:t>
                      </a:r>
                    </a:p>
                  </a:txBody>
                  <a:tcPr marL="6008" marR="6008" marT="6008"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-9.1%</a:t>
                      </a:r>
                    </a:p>
                  </a:txBody>
                  <a:tcPr marL="6008" marR="6008" marT="6008" marB="0" anchor="b">
                    <a:lnL>
                      <a:noFill/>
                    </a:lnL>
                    <a:lnR>
                      <a:noFill/>
                    </a:lnR>
                    <a:lnT>
                      <a:noFill/>
                    </a:lnT>
                    <a:lnB>
                      <a:noFill/>
                    </a:lnB>
                  </a:tcPr>
                </a:tc>
                <a:extLst>
                  <a:ext uri="{0D108BD9-81ED-4DB2-BD59-A6C34878D82A}">
                    <a16:rowId xmlns:a16="http://schemas.microsoft.com/office/drawing/2014/main" val="1727193884"/>
                  </a:ext>
                </a:extLst>
              </a:tr>
              <a:tr h="222214">
                <a:tc>
                  <a:txBody>
                    <a:bodyPr/>
                    <a:lstStyle/>
                    <a:p>
                      <a:pPr algn="l" fontAlgn="b"/>
                      <a:r>
                        <a:rPr lang="en-US" sz="1400" b="0" i="0" u="none" strike="noStrike">
                          <a:solidFill>
                            <a:srgbClr val="000000"/>
                          </a:solidFill>
                          <a:effectLst/>
                          <a:latin typeface="Calibri" panose="020F0502020204030204" pitchFamily="34" charset="0"/>
                        </a:rPr>
                        <a:t>Snead State Community College</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2,295</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2,258</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2,456</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2,321</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2,220</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-4.4%</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dirty="0">
                          <a:solidFill>
                            <a:srgbClr val="000000"/>
                          </a:solidFill>
                          <a:effectLst/>
                          <a:latin typeface="Calibri" panose="020F0502020204030204" pitchFamily="34" charset="0"/>
                        </a:rPr>
                        <a:t>-3.3%</a:t>
                      </a:r>
                    </a:p>
                  </a:txBody>
                  <a:tcPr marL="6008" marR="6008" marT="6008" marB="0" anchor="b">
                    <a:lnL>
                      <a:noFill/>
                    </a:lnL>
                    <a:lnR>
                      <a:noFill/>
                    </a:lnR>
                    <a:lnT>
                      <a:noFill/>
                    </a:lnT>
                    <a:lnB>
                      <a:noFill/>
                    </a:lnB>
                    <a:solidFill>
                      <a:srgbClr val="D9D9D9"/>
                    </a:solidFill>
                  </a:tcPr>
                </a:tc>
                <a:extLst>
                  <a:ext uri="{0D108BD9-81ED-4DB2-BD59-A6C34878D82A}">
                    <a16:rowId xmlns:a16="http://schemas.microsoft.com/office/drawing/2014/main" val="3844167174"/>
                  </a:ext>
                </a:extLst>
              </a:tr>
              <a:tr h="222214">
                <a:tc>
                  <a:txBody>
                    <a:bodyPr/>
                    <a:lstStyle/>
                    <a:p>
                      <a:pPr algn="l" fontAlgn="b"/>
                      <a:r>
                        <a:rPr lang="en-US" sz="1400" b="0" i="0" u="none" strike="noStrike">
                          <a:solidFill>
                            <a:srgbClr val="000000"/>
                          </a:solidFill>
                          <a:effectLst/>
                          <a:latin typeface="Calibri" panose="020F0502020204030204" pitchFamily="34" charset="0"/>
                        </a:rPr>
                        <a:t>Southern Union State Community College</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4,805</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4,729</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4,716</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4,683</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4,829</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3.1%</a:t>
                      </a:r>
                    </a:p>
                  </a:txBody>
                  <a:tcPr marL="6008" marR="6008" marT="6008"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0.5%</a:t>
                      </a:r>
                    </a:p>
                  </a:txBody>
                  <a:tcPr marL="6008" marR="6008" marT="6008" marB="0" anchor="b">
                    <a:lnL>
                      <a:noFill/>
                    </a:lnL>
                    <a:lnR>
                      <a:noFill/>
                    </a:lnR>
                    <a:lnT>
                      <a:noFill/>
                    </a:lnT>
                    <a:lnB>
                      <a:noFill/>
                    </a:lnB>
                  </a:tcPr>
                </a:tc>
                <a:extLst>
                  <a:ext uri="{0D108BD9-81ED-4DB2-BD59-A6C34878D82A}">
                    <a16:rowId xmlns:a16="http://schemas.microsoft.com/office/drawing/2014/main" val="1334916440"/>
                  </a:ext>
                </a:extLst>
              </a:tr>
              <a:tr h="222214">
                <a:tc>
                  <a:txBody>
                    <a:bodyPr/>
                    <a:lstStyle/>
                    <a:p>
                      <a:pPr algn="l" fontAlgn="b"/>
                      <a:r>
                        <a:rPr lang="en-US" sz="1400" b="0" i="0" u="none" strike="noStrike">
                          <a:solidFill>
                            <a:srgbClr val="000000"/>
                          </a:solidFill>
                          <a:effectLst/>
                          <a:latin typeface="Calibri" panose="020F0502020204030204" pitchFamily="34" charset="0"/>
                        </a:rPr>
                        <a:t>Trenholm State Community College</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1,351</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1,338</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1,402</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1,662</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1,845</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11.0%</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dirty="0">
                          <a:solidFill>
                            <a:srgbClr val="000000"/>
                          </a:solidFill>
                          <a:effectLst/>
                          <a:latin typeface="Calibri" panose="020F0502020204030204" pitchFamily="34" charset="0"/>
                        </a:rPr>
                        <a:t>36.6%</a:t>
                      </a:r>
                    </a:p>
                  </a:txBody>
                  <a:tcPr marL="6008" marR="6008" marT="6008" marB="0" anchor="b">
                    <a:lnL>
                      <a:noFill/>
                    </a:lnL>
                    <a:lnR>
                      <a:noFill/>
                    </a:lnR>
                    <a:lnT>
                      <a:noFill/>
                    </a:lnT>
                    <a:lnB>
                      <a:noFill/>
                    </a:lnB>
                    <a:solidFill>
                      <a:srgbClr val="D9D9D9"/>
                    </a:solidFill>
                  </a:tcPr>
                </a:tc>
                <a:extLst>
                  <a:ext uri="{0D108BD9-81ED-4DB2-BD59-A6C34878D82A}">
                    <a16:rowId xmlns:a16="http://schemas.microsoft.com/office/drawing/2014/main" val="995166342"/>
                  </a:ext>
                </a:extLst>
              </a:tr>
              <a:tr h="222214">
                <a:tc>
                  <a:txBody>
                    <a:bodyPr/>
                    <a:lstStyle/>
                    <a:p>
                      <a:pPr algn="l" fontAlgn="b"/>
                      <a:r>
                        <a:rPr lang="en-US" sz="1400" b="0" i="0" u="none" strike="noStrike">
                          <a:solidFill>
                            <a:srgbClr val="000000"/>
                          </a:solidFill>
                          <a:effectLst/>
                          <a:latin typeface="Calibri" panose="020F0502020204030204" pitchFamily="34" charset="0"/>
                        </a:rPr>
                        <a:t>Wallace Community College Dothan</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4,697</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4,855</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4,772</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4,543</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4,647</a:t>
                      </a:r>
                    </a:p>
                  </a:txBody>
                  <a:tcPr marL="6008" marR="6008" marT="6008"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2.3%</a:t>
                      </a:r>
                    </a:p>
                  </a:txBody>
                  <a:tcPr marL="6008" marR="6008" marT="6008"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-1.1%</a:t>
                      </a:r>
                    </a:p>
                  </a:txBody>
                  <a:tcPr marL="6008" marR="6008" marT="6008" marB="0" anchor="b">
                    <a:lnL>
                      <a:noFill/>
                    </a:lnL>
                    <a:lnR>
                      <a:noFill/>
                    </a:lnR>
                    <a:lnT>
                      <a:noFill/>
                    </a:lnT>
                    <a:lnB>
                      <a:noFill/>
                    </a:lnB>
                  </a:tcPr>
                </a:tc>
                <a:extLst>
                  <a:ext uri="{0D108BD9-81ED-4DB2-BD59-A6C34878D82A}">
                    <a16:rowId xmlns:a16="http://schemas.microsoft.com/office/drawing/2014/main" val="1056976754"/>
                  </a:ext>
                </a:extLst>
              </a:tr>
              <a:tr h="222214">
                <a:tc>
                  <a:txBody>
                    <a:bodyPr/>
                    <a:lstStyle/>
                    <a:p>
                      <a:pPr algn="l" fontAlgn="b"/>
                      <a:r>
                        <a:rPr lang="en-US" sz="1400" b="0" i="0" u="none" strike="noStrike">
                          <a:solidFill>
                            <a:srgbClr val="000000"/>
                          </a:solidFill>
                          <a:effectLst/>
                          <a:latin typeface="Calibri" panose="020F0502020204030204" pitchFamily="34" charset="0"/>
                        </a:rPr>
                        <a:t>Wallace State Community College Hanceville</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5,281</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5,343</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5,420</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5,445</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5,301</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a:solidFill>
                            <a:srgbClr val="000000"/>
                          </a:solidFill>
                          <a:effectLst/>
                          <a:latin typeface="Calibri" panose="020F0502020204030204" pitchFamily="34" charset="0"/>
                        </a:rPr>
                        <a:t>-2.6%</a:t>
                      </a:r>
                    </a:p>
                  </a:txBody>
                  <a:tcPr marL="6008" marR="6008" marT="6008" marB="0" anchor="b">
                    <a:lnL>
                      <a:noFill/>
                    </a:lnL>
                    <a:lnR>
                      <a:noFill/>
                    </a:lnR>
                    <a:lnT>
                      <a:noFill/>
                    </a:lnT>
                    <a:lnB>
                      <a:noFill/>
                    </a:lnB>
                    <a:solidFill>
                      <a:srgbClr val="D9D9D9"/>
                    </a:solidFill>
                  </a:tcPr>
                </a:tc>
                <a:tc>
                  <a:txBody>
                    <a:bodyPr/>
                    <a:lstStyle/>
                    <a:p>
                      <a:pPr algn="r" fontAlgn="b"/>
                      <a:r>
                        <a:rPr lang="en-US" sz="1400" b="0" i="0" u="none" strike="noStrike" dirty="0">
                          <a:solidFill>
                            <a:srgbClr val="000000"/>
                          </a:solidFill>
                          <a:effectLst/>
                          <a:latin typeface="Calibri" panose="020F0502020204030204" pitchFamily="34" charset="0"/>
                        </a:rPr>
                        <a:t>0.4%</a:t>
                      </a:r>
                    </a:p>
                  </a:txBody>
                  <a:tcPr marL="6008" marR="6008" marT="6008" marB="0" anchor="b">
                    <a:lnL>
                      <a:noFill/>
                    </a:lnL>
                    <a:lnR>
                      <a:noFill/>
                    </a:lnR>
                    <a:lnT>
                      <a:noFill/>
                    </a:lnT>
                    <a:lnB>
                      <a:noFill/>
                    </a:lnB>
                    <a:solidFill>
                      <a:srgbClr val="D9D9D9"/>
                    </a:solidFill>
                  </a:tcPr>
                </a:tc>
                <a:extLst>
                  <a:ext uri="{0D108BD9-81ED-4DB2-BD59-A6C34878D82A}">
                    <a16:rowId xmlns:a16="http://schemas.microsoft.com/office/drawing/2014/main" val="567342391"/>
                  </a:ext>
                </a:extLst>
              </a:tr>
              <a:tr h="222214">
                <a:tc>
                  <a:txBody>
                    <a:bodyPr/>
                    <a:lstStyle/>
                    <a:p>
                      <a:pPr algn="l" fontAlgn="b"/>
                      <a:r>
                        <a:rPr lang="en-US" sz="1400" b="0" i="0" u="none" strike="noStrike">
                          <a:solidFill>
                            <a:srgbClr val="000000"/>
                          </a:solidFill>
                          <a:effectLst/>
                          <a:latin typeface="Calibri" panose="020F0502020204030204" pitchFamily="34" charset="0"/>
                        </a:rPr>
                        <a:t>Wallace State Community College Selma</a:t>
                      </a:r>
                    </a:p>
                  </a:txBody>
                  <a:tcPr marL="6008" marR="6008" marT="600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1,745</a:t>
                      </a:r>
                    </a:p>
                  </a:txBody>
                  <a:tcPr marL="6008" marR="6008" marT="600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1,668</a:t>
                      </a:r>
                    </a:p>
                  </a:txBody>
                  <a:tcPr marL="6008" marR="6008" marT="600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1,596</a:t>
                      </a:r>
                    </a:p>
                  </a:txBody>
                  <a:tcPr marL="6008" marR="6008" marT="600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1,622</a:t>
                      </a:r>
                    </a:p>
                  </a:txBody>
                  <a:tcPr marL="6008" marR="6008" marT="600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1,471</a:t>
                      </a:r>
                    </a:p>
                  </a:txBody>
                  <a:tcPr marL="6008" marR="6008" marT="600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-9.3%</a:t>
                      </a:r>
                    </a:p>
                  </a:txBody>
                  <a:tcPr marL="6008" marR="6008" marT="600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-15.7%</a:t>
                      </a:r>
                    </a:p>
                  </a:txBody>
                  <a:tcPr marL="6008" marR="6008" marT="6008"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9136964"/>
                  </a:ext>
                </a:extLst>
              </a:tr>
            </a:tbl>
          </a:graphicData>
        </a:graphic>
      </p:graphicFrame>
      <p:sp>
        <p:nvSpPr>
          <p:cNvPr id="3" name="Left Arrow 2"/>
          <p:cNvSpPr/>
          <p:nvPr/>
        </p:nvSpPr>
        <p:spPr>
          <a:xfrm>
            <a:off x="11117318" y="2667786"/>
            <a:ext cx="487078" cy="25452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11136172" y="5780202"/>
            <a:ext cx="487078" cy="2545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11117318" y="4016755"/>
            <a:ext cx="487078" cy="2545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63</a:t>
            </a:fld>
            <a:endParaRPr lang="en-US">
              <a:solidFill>
                <a:srgbClr val="46464A">
                  <a:lumMod val="60000"/>
                  <a:lumOff val="40000"/>
                </a:srgbClr>
              </a:solidFill>
            </a:endParaRPr>
          </a:p>
        </p:txBody>
      </p:sp>
    </p:spTree>
    <p:extLst>
      <p:ext uri="{BB962C8B-B14F-4D97-AF65-F5344CB8AC3E}">
        <p14:creationId xmlns:p14="http://schemas.microsoft.com/office/powerpoint/2010/main" val="370877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635"/>
            <a:ext cx="10515600" cy="840827"/>
          </a:xfrm>
        </p:spPr>
        <p:txBody>
          <a:bodyPr>
            <a:noAutofit/>
          </a:bodyPr>
          <a:lstStyle/>
          <a:p>
            <a:pPr algn="ctr"/>
            <a:r>
              <a:rPr lang="en-US" sz="3500" b="1" dirty="0" smtClean="0">
                <a:solidFill>
                  <a:schemeClr val="bg2">
                    <a:lumMod val="50000"/>
                  </a:schemeClr>
                </a:solidFill>
                <a:latin typeface="+mn-lt"/>
              </a:rPr>
              <a:t>Fall 2017 Enrollment </a:t>
            </a:r>
            <a:br>
              <a:rPr lang="en-US" sz="3500" b="1" dirty="0" smtClean="0">
                <a:solidFill>
                  <a:schemeClr val="bg2">
                    <a:lumMod val="50000"/>
                  </a:schemeClr>
                </a:solidFill>
                <a:latin typeface="+mn-lt"/>
              </a:rPr>
            </a:br>
            <a:r>
              <a:rPr lang="en-US" sz="3500" b="1" dirty="0" smtClean="0">
                <a:solidFill>
                  <a:schemeClr val="bg2">
                    <a:lumMod val="50000"/>
                  </a:schemeClr>
                </a:solidFill>
                <a:latin typeface="+mn-lt"/>
              </a:rPr>
              <a:t>Alabama Public Two-Year Institutions</a:t>
            </a:r>
            <a:endParaRPr lang="en-US" sz="3500" b="1" dirty="0">
              <a:solidFill>
                <a:schemeClr val="bg2">
                  <a:lumMod val="50000"/>
                </a:schemeClr>
              </a:solidFill>
              <a:latin typeface="+mn-lt"/>
            </a:endParaRPr>
          </a:p>
        </p:txBody>
      </p:sp>
      <p:graphicFrame>
        <p:nvGraphicFramePr>
          <p:cNvPr id="3" name="Chart 2"/>
          <p:cNvGraphicFramePr>
            <a:graphicFrameLocks/>
          </p:cNvGraphicFramePr>
          <p:nvPr>
            <p:extLst/>
          </p:nvPr>
        </p:nvGraphicFramePr>
        <p:xfrm>
          <a:off x="1144314" y="1150883"/>
          <a:ext cx="10070224" cy="5707117"/>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64</a:t>
            </a:fld>
            <a:endParaRPr lang="en-US">
              <a:solidFill>
                <a:srgbClr val="46464A">
                  <a:lumMod val="60000"/>
                  <a:lumOff val="40000"/>
                </a:srgbClr>
              </a:solidFill>
            </a:endParaRPr>
          </a:p>
        </p:txBody>
      </p:sp>
    </p:spTree>
    <p:extLst>
      <p:ext uri="{BB962C8B-B14F-4D97-AF65-F5344CB8AC3E}">
        <p14:creationId xmlns:p14="http://schemas.microsoft.com/office/powerpoint/2010/main" val="4978232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607" y="365126"/>
            <a:ext cx="10515600" cy="748971"/>
          </a:xfrm>
        </p:spPr>
        <p:txBody>
          <a:bodyPr>
            <a:normAutofit/>
          </a:bodyPr>
          <a:lstStyle/>
          <a:p>
            <a:r>
              <a:rPr lang="en-US" sz="3600" b="1" dirty="0" smtClean="0">
                <a:solidFill>
                  <a:schemeClr val="accent5"/>
                </a:solidFill>
                <a:latin typeface="+mn-lt"/>
              </a:rPr>
              <a:t>Enrollment at Alabama Public Four-Year Institutions</a:t>
            </a:r>
            <a:endParaRPr lang="en-US" sz="3600" b="1" dirty="0">
              <a:solidFill>
                <a:schemeClr val="accent5"/>
              </a:solidFill>
              <a:latin typeface="+mn-lt"/>
            </a:endParaRPr>
          </a:p>
        </p:txBody>
      </p:sp>
      <p:graphicFrame>
        <p:nvGraphicFramePr>
          <p:cNvPr id="5" name="Content Placeholder 4"/>
          <p:cNvGraphicFramePr>
            <a:graphicFrameLocks noGrp="1"/>
          </p:cNvGraphicFramePr>
          <p:nvPr>
            <p:ph idx="1"/>
            <p:extLst/>
          </p:nvPr>
        </p:nvGraphicFramePr>
        <p:xfrm>
          <a:off x="827689" y="1019504"/>
          <a:ext cx="10618078" cy="5108027"/>
        </p:xfrm>
        <a:graphic>
          <a:graphicData uri="http://schemas.openxmlformats.org/drawingml/2006/table">
            <a:tbl>
              <a:tblPr/>
              <a:tblGrid>
                <a:gridCol w="3534104">
                  <a:extLst>
                    <a:ext uri="{9D8B030D-6E8A-4147-A177-3AD203B41FA5}">
                      <a16:colId xmlns:a16="http://schemas.microsoft.com/office/drawing/2014/main" val="1087434674"/>
                    </a:ext>
                  </a:extLst>
                </a:gridCol>
                <a:gridCol w="987973">
                  <a:extLst>
                    <a:ext uri="{9D8B030D-6E8A-4147-A177-3AD203B41FA5}">
                      <a16:colId xmlns:a16="http://schemas.microsoft.com/office/drawing/2014/main" val="2424372442"/>
                    </a:ext>
                  </a:extLst>
                </a:gridCol>
                <a:gridCol w="987972">
                  <a:extLst>
                    <a:ext uri="{9D8B030D-6E8A-4147-A177-3AD203B41FA5}">
                      <a16:colId xmlns:a16="http://schemas.microsoft.com/office/drawing/2014/main" val="200025019"/>
                    </a:ext>
                  </a:extLst>
                </a:gridCol>
                <a:gridCol w="1019503">
                  <a:extLst>
                    <a:ext uri="{9D8B030D-6E8A-4147-A177-3AD203B41FA5}">
                      <a16:colId xmlns:a16="http://schemas.microsoft.com/office/drawing/2014/main" val="3521056205"/>
                    </a:ext>
                  </a:extLst>
                </a:gridCol>
                <a:gridCol w="987973">
                  <a:extLst>
                    <a:ext uri="{9D8B030D-6E8A-4147-A177-3AD203B41FA5}">
                      <a16:colId xmlns:a16="http://schemas.microsoft.com/office/drawing/2014/main" val="874000340"/>
                    </a:ext>
                  </a:extLst>
                </a:gridCol>
                <a:gridCol w="954739">
                  <a:extLst>
                    <a:ext uri="{9D8B030D-6E8A-4147-A177-3AD203B41FA5}">
                      <a16:colId xmlns:a16="http://schemas.microsoft.com/office/drawing/2014/main" val="1653313004"/>
                    </a:ext>
                  </a:extLst>
                </a:gridCol>
                <a:gridCol w="1072907">
                  <a:extLst>
                    <a:ext uri="{9D8B030D-6E8A-4147-A177-3AD203B41FA5}">
                      <a16:colId xmlns:a16="http://schemas.microsoft.com/office/drawing/2014/main" val="625369426"/>
                    </a:ext>
                  </a:extLst>
                </a:gridCol>
                <a:gridCol w="1072907">
                  <a:extLst>
                    <a:ext uri="{9D8B030D-6E8A-4147-A177-3AD203B41FA5}">
                      <a16:colId xmlns:a16="http://schemas.microsoft.com/office/drawing/2014/main" val="1331236121"/>
                    </a:ext>
                  </a:extLst>
                </a:gridCol>
              </a:tblGrid>
              <a:tr h="618021">
                <a:tc>
                  <a:txBody>
                    <a:bodyPr/>
                    <a:lstStyle/>
                    <a:p>
                      <a:pPr algn="l" fontAlgn="b"/>
                      <a:r>
                        <a:rPr lang="en-US" sz="1800" b="1" i="0" u="none" strike="noStrike" dirty="0">
                          <a:solidFill>
                            <a:srgbClr val="FFFFFF"/>
                          </a:solidFill>
                          <a:effectLst/>
                          <a:latin typeface="Calibri" panose="020F0502020204030204" pitchFamily="34" charset="0"/>
                        </a:rPr>
                        <a:t>Institutions</a:t>
                      </a:r>
                    </a:p>
                  </a:txBody>
                  <a:tcPr marL="9160" marR="9160" marT="916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800" b="1" i="0" u="none" strike="noStrike" dirty="0">
                          <a:solidFill>
                            <a:srgbClr val="FFFFFF"/>
                          </a:solidFill>
                          <a:effectLst/>
                          <a:latin typeface="Calibri" panose="020F0502020204030204" pitchFamily="34" charset="0"/>
                        </a:rPr>
                        <a:t>Fall 2013</a:t>
                      </a:r>
                    </a:p>
                  </a:txBody>
                  <a:tcPr marL="9160" marR="9160" marT="916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800" b="1" i="0" u="none" strike="noStrike">
                          <a:solidFill>
                            <a:srgbClr val="FFFFFF"/>
                          </a:solidFill>
                          <a:effectLst/>
                          <a:latin typeface="Calibri" panose="020F0502020204030204" pitchFamily="34" charset="0"/>
                        </a:rPr>
                        <a:t>Fall 2014</a:t>
                      </a:r>
                    </a:p>
                  </a:txBody>
                  <a:tcPr marL="9160" marR="9160" marT="916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800" b="1" i="0" u="none" strike="noStrike">
                          <a:solidFill>
                            <a:srgbClr val="FFFFFF"/>
                          </a:solidFill>
                          <a:effectLst/>
                          <a:latin typeface="Calibri" panose="020F0502020204030204" pitchFamily="34" charset="0"/>
                        </a:rPr>
                        <a:t>Fall 2015</a:t>
                      </a:r>
                    </a:p>
                  </a:txBody>
                  <a:tcPr marL="9160" marR="9160" marT="916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800" b="1" i="0" u="none" strike="noStrike">
                          <a:solidFill>
                            <a:srgbClr val="FFFFFF"/>
                          </a:solidFill>
                          <a:effectLst/>
                          <a:latin typeface="Calibri" panose="020F0502020204030204" pitchFamily="34" charset="0"/>
                        </a:rPr>
                        <a:t>Fall 2016</a:t>
                      </a:r>
                    </a:p>
                  </a:txBody>
                  <a:tcPr marL="9160" marR="9160" marT="916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800" b="1" i="0" u="none" strike="noStrike">
                          <a:solidFill>
                            <a:srgbClr val="FFFFFF"/>
                          </a:solidFill>
                          <a:effectLst/>
                          <a:latin typeface="Calibri" panose="020F0502020204030204" pitchFamily="34" charset="0"/>
                        </a:rPr>
                        <a:t>Fall 2017</a:t>
                      </a:r>
                    </a:p>
                  </a:txBody>
                  <a:tcPr marL="9160" marR="9160" marT="916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800" b="1" i="0" u="none" strike="noStrike">
                          <a:solidFill>
                            <a:srgbClr val="FFFFFF"/>
                          </a:solidFill>
                          <a:effectLst/>
                          <a:latin typeface="Calibri" panose="020F0502020204030204" pitchFamily="34" charset="0"/>
                        </a:rPr>
                        <a:t>1-Year Change</a:t>
                      </a:r>
                    </a:p>
                  </a:txBody>
                  <a:tcPr marL="9160" marR="9160" marT="916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800" b="1" i="0" u="none" strike="noStrike" dirty="0">
                          <a:solidFill>
                            <a:srgbClr val="FFFFFF"/>
                          </a:solidFill>
                          <a:effectLst/>
                          <a:latin typeface="Calibri" panose="020F0502020204030204" pitchFamily="34" charset="0"/>
                        </a:rPr>
                        <a:t>5-Year Change</a:t>
                      </a:r>
                    </a:p>
                  </a:txBody>
                  <a:tcPr marL="9160" marR="9160" marT="916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495508921"/>
                  </a:ext>
                </a:extLst>
              </a:tr>
              <a:tr h="309010">
                <a:tc>
                  <a:txBody>
                    <a:bodyPr/>
                    <a:lstStyle/>
                    <a:p>
                      <a:pPr algn="l" fontAlgn="b"/>
                      <a:r>
                        <a:rPr lang="en-US" sz="1800" b="0" i="0" u="none" strike="noStrike">
                          <a:solidFill>
                            <a:srgbClr val="000000"/>
                          </a:solidFill>
                          <a:effectLst/>
                          <a:latin typeface="Calibri" panose="020F0502020204030204" pitchFamily="34" charset="0"/>
                        </a:rPr>
                        <a:t>Alabama A&amp;M University</a:t>
                      </a:r>
                    </a:p>
                  </a:txBody>
                  <a:tcPr marL="9160" marR="9160" marT="9160"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5,020</a:t>
                      </a:r>
                    </a:p>
                  </a:txBody>
                  <a:tcPr marL="9160" marR="9160" marT="9160"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5,333</a:t>
                      </a:r>
                    </a:p>
                  </a:txBody>
                  <a:tcPr marL="9160" marR="9160" marT="9160"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5,628</a:t>
                      </a:r>
                    </a:p>
                  </a:txBody>
                  <a:tcPr marL="9160" marR="9160" marT="9160"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5,860</a:t>
                      </a:r>
                    </a:p>
                  </a:txBody>
                  <a:tcPr marL="9160" marR="9160" marT="9160"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6,001</a:t>
                      </a:r>
                    </a:p>
                  </a:txBody>
                  <a:tcPr marL="9160" marR="9160" marT="9160"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2.4%</a:t>
                      </a:r>
                    </a:p>
                  </a:txBody>
                  <a:tcPr marL="9160" marR="9160" marT="9160"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1800" b="0" i="0" u="none" strike="noStrike" dirty="0">
                          <a:solidFill>
                            <a:srgbClr val="000000"/>
                          </a:solidFill>
                          <a:effectLst/>
                          <a:latin typeface="Calibri" panose="020F0502020204030204" pitchFamily="34" charset="0"/>
                        </a:rPr>
                        <a:t>19.5%</a:t>
                      </a:r>
                    </a:p>
                  </a:txBody>
                  <a:tcPr marL="9160" marR="9160" marT="9160"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377634691"/>
                  </a:ext>
                </a:extLst>
              </a:tr>
              <a:tr h="309010">
                <a:tc>
                  <a:txBody>
                    <a:bodyPr/>
                    <a:lstStyle/>
                    <a:p>
                      <a:pPr algn="l" fontAlgn="b"/>
                      <a:r>
                        <a:rPr lang="en-US" sz="1800" b="0" i="0" u="none" strike="noStrike">
                          <a:solidFill>
                            <a:srgbClr val="000000"/>
                          </a:solidFill>
                          <a:effectLst/>
                          <a:latin typeface="Calibri" panose="020F0502020204030204" pitchFamily="34" charset="0"/>
                        </a:rPr>
                        <a:t>Alabama State University</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6,075</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5,510</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5,383</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5,318</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4,760</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-10.5%</a:t>
                      </a:r>
                    </a:p>
                  </a:txBody>
                  <a:tcPr marL="9160" marR="9160" marT="9160"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-21.6%</a:t>
                      </a:r>
                    </a:p>
                  </a:txBody>
                  <a:tcPr marL="9160" marR="9160" marT="9160" marB="0" anchor="b">
                    <a:lnL>
                      <a:noFill/>
                    </a:lnL>
                    <a:lnR>
                      <a:noFill/>
                    </a:lnR>
                    <a:lnT>
                      <a:noFill/>
                    </a:lnT>
                    <a:lnB>
                      <a:noFill/>
                    </a:lnB>
                  </a:tcPr>
                </a:tc>
                <a:extLst>
                  <a:ext uri="{0D108BD9-81ED-4DB2-BD59-A6C34878D82A}">
                    <a16:rowId xmlns:a16="http://schemas.microsoft.com/office/drawing/2014/main" val="2806909205"/>
                  </a:ext>
                </a:extLst>
              </a:tr>
              <a:tr h="309010">
                <a:tc>
                  <a:txBody>
                    <a:bodyPr/>
                    <a:lstStyle/>
                    <a:p>
                      <a:pPr algn="l" fontAlgn="b"/>
                      <a:r>
                        <a:rPr lang="en-US" sz="1800" b="0" i="0" u="none" strike="noStrike">
                          <a:solidFill>
                            <a:srgbClr val="000000"/>
                          </a:solidFill>
                          <a:effectLst/>
                          <a:latin typeface="Calibri" panose="020F0502020204030204" pitchFamily="34" charset="0"/>
                        </a:rPr>
                        <a:t>Athens State University</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3,175</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3,129</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3,042</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3,065</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3,116</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1.7%</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dirty="0">
                          <a:solidFill>
                            <a:srgbClr val="000000"/>
                          </a:solidFill>
                          <a:effectLst/>
                          <a:latin typeface="Calibri" panose="020F0502020204030204" pitchFamily="34" charset="0"/>
                        </a:rPr>
                        <a:t>-1.9%</a:t>
                      </a:r>
                    </a:p>
                  </a:txBody>
                  <a:tcPr marL="9160" marR="9160" marT="9160" marB="0" anchor="b">
                    <a:lnL>
                      <a:noFill/>
                    </a:lnL>
                    <a:lnR>
                      <a:noFill/>
                    </a:lnR>
                    <a:lnT>
                      <a:noFill/>
                    </a:lnT>
                    <a:lnB>
                      <a:noFill/>
                    </a:lnB>
                    <a:solidFill>
                      <a:srgbClr val="D9D9D9"/>
                    </a:solidFill>
                  </a:tcPr>
                </a:tc>
                <a:extLst>
                  <a:ext uri="{0D108BD9-81ED-4DB2-BD59-A6C34878D82A}">
                    <a16:rowId xmlns:a16="http://schemas.microsoft.com/office/drawing/2014/main" val="3560773646"/>
                  </a:ext>
                </a:extLst>
              </a:tr>
              <a:tr h="309010">
                <a:tc>
                  <a:txBody>
                    <a:bodyPr/>
                    <a:lstStyle/>
                    <a:p>
                      <a:pPr algn="l" fontAlgn="b"/>
                      <a:r>
                        <a:rPr lang="en-US" sz="1800" b="0" i="0" u="none" strike="noStrike">
                          <a:solidFill>
                            <a:srgbClr val="000000"/>
                          </a:solidFill>
                          <a:effectLst/>
                          <a:latin typeface="Calibri" panose="020F0502020204030204" pitchFamily="34" charset="0"/>
                        </a:rPr>
                        <a:t>Auburn University</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24,864</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25,912</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27,287</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28,290</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29,776</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5.3%</a:t>
                      </a:r>
                    </a:p>
                  </a:txBody>
                  <a:tcPr marL="9160" marR="9160" marT="9160"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19.8%</a:t>
                      </a:r>
                    </a:p>
                  </a:txBody>
                  <a:tcPr marL="9160" marR="9160" marT="9160" marB="0" anchor="b">
                    <a:lnL>
                      <a:noFill/>
                    </a:lnL>
                    <a:lnR>
                      <a:noFill/>
                    </a:lnR>
                    <a:lnT>
                      <a:noFill/>
                    </a:lnT>
                    <a:lnB>
                      <a:noFill/>
                    </a:lnB>
                  </a:tcPr>
                </a:tc>
                <a:extLst>
                  <a:ext uri="{0D108BD9-81ED-4DB2-BD59-A6C34878D82A}">
                    <a16:rowId xmlns:a16="http://schemas.microsoft.com/office/drawing/2014/main" val="478538935"/>
                  </a:ext>
                </a:extLst>
              </a:tr>
              <a:tr h="342601">
                <a:tc>
                  <a:txBody>
                    <a:bodyPr/>
                    <a:lstStyle/>
                    <a:p>
                      <a:pPr algn="l" fontAlgn="b"/>
                      <a:r>
                        <a:rPr lang="en-US" sz="1800" b="0" i="0" u="none" strike="noStrike">
                          <a:solidFill>
                            <a:srgbClr val="000000"/>
                          </a:solidFill>
                          <a:effectLst/>
                          <a:latin typeface="Calibri" panose="020F0502020204030204" pitchFamily="34" charset="0"/>
                        </a:rPr>
                        <a:t>Auburn University at Montgomery</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5,096</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5,057</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4,919</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4,878</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4,894</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0.3%</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dirty="0">
                          <a:solidFill>
                            <a:srgbClr val="000000"/>
                          </a:solidFill>
                          <a:effectLst/>
                          <a:latin typeface="Calibri" panose="020F0502020204030204" pitchFamily="34" charset="0"/>
                        </a:rPr>
                        <a:t>-4.0%</a:t>
                      </a:r>
                    </a:p>
                  </a:txBody>
                  <a:tcPr marL="9160" marR="9160" marT="9160" marB="0" anchor="b">
                    <a:lnL>
                      <a:noFill/>
                    </a:lnL>
                    <a:lnR>
                      <a:noFill/>
                    </a:lnR>
                    <a:lnT>
                      <a:noFill/>
                    </a:lnT>
                    <a:lnB>
                      <a:noFill/>
                    </a:lnB>
                    <a:solidFill>
                      <a:srgbClr val="D9D9D9"/>
                    </a:solidFill>
                  </a:tcPr>
                </a:tc>
                <a:extLst>
                  <a:ext uri="{0D108BD9-81ED-4DB2-BD59-A6C34878D82A}">
                    <a16:rowId xmlns:a16="http://schemas.microsoft.com/office/drawing/2014/main" val="243495691"/>
                  </a:ext>
                </a:extLst>
              </a:tr>
              <a:tr h="309010">
                <a:tc>
                  <a:txBody>
                    <a:bodyPr/>
                    <a:lstStyle/>
                    <a:p>
                      <a:pPr algn="l" fontAlgn="b"/>
                      <a:r>
                        <a:rPr lang="en-US" sz="1800" b="0" i="0" u="none" strike="noStrike">
                          <a:solidFill>
                            <a:srgbClr val="000000"/>
                          </a:solidFill>
                          <a:effectLst/>
                          <a:latin typeface="Calibri" panose="020F0502020204030204" pitchFamily="34" charset="0"/>
                        </a:rPr>
                        <a:t>Jacksonville State University</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8,693</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8,659</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8,314</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8,514</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8,567</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0.6%</a:t>
                      </a:r>
                    </a:p>
                  </a:txBody>
                  <a:tcPr marL="9160" marR="9160" marT="9160"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-1.4%</a:t>
                      </a:r>
                    </a:p>
                  </a:txBody>
                  <a:tcPr marL="9160" marR="9160" marT="9160" marB="0" anchor="b">
                    <a:lnL>
                      <a:noFill/>
                    </a:lnL>
                    <a:lnR>
                      <a:noFill/>
                    </a:lnR>
                    <a:lnT>
                      <a:noFill/>
                    </a:lnT>
                    <a:lnB>
                      <a:noFill/>
                    </a:lnB>
                  </a:tcPr>
                </a:tc>
                <a:extLst>
                  <a:ext uri="{0D108BD9-81ED-4DB2-BD59-A6C34878D82A}">
                    <a16:rowId xmlns:a16="http://schemas.microsoft.com/office/drawing/2014/main" val="4132359266"/>
                  </a:ext>
                </a:extLst>
              </a:tr>
              <a:tr h="332121">
                <a:tc>
                  <a:txBody>
                    <a:bodyPr/>
                    <a:lstStyle/>
                    <a:p>
                      <a:pPr algn="l" fontAlgn="b"/>
                      <a:r>
                        <a:rPr lang="en-US" sz="1800" b="0" i="0" u="none" strike="noStrike" dirty="0">
                          <a:solidFill>
                            <a:srgbClr val="000000"/>
                          </a:solidFill>
                          <a:effectLst/>
                          <a:latin typeface="Calibri" panose="020F0502020204030204" pitchFamily="34" charset="0"/>
                        </a:rPr>
                        <a:t>Troy University</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14,146</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13,340</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13,036</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13,310</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16,999</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27.7%</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dirty="0">
                          <a:solidFill>
                            <a:srgbClr val="000000"/>
                          </a:solidFill>
                          <a:effectLst/>
                          <a:latin typeface="Calibri" panose="020F0502020204030204" pitchFamily="34" charset="0"/>
                        </a:rPr>
                        <a:t>20.2%</a:t>
                      </a:r>
                    </a:p>
                  </a:txBody>
                  <a:tcPr marL="9160" marR="9160" marT="9160" marB="0" anchor="b">
                    <a:lnL>
                      <a:noFill/>
                    </a:lnL>
                    <a:lnR>
                      <a:noFill/>
                    </a:lnR>
                    <a:lnT>
                      <a:noFill/>
                    </a:lnT>
                    <a:lnB>
                      <a:noFill/>
                    </a:lnB>
                    <a:solidFill>
                      <a:srgbClr val="D9D9D9"/>
                    </a:solidFill>
                  </a:tcPr>
                </a:tc>
                <a:extLst>
                  <a:ext uri="{0D108BD9-81ED-4DB2-BD59-A6C34878D82A}">
                    <a16:rowId xmlns:a16="http://schemas.microsoft.com/office/drawing/2014/main" val="2278317973"/>
                  </a:ext>
                </a:extLst>
              </a:tr>
              <a:tr h="309010">
                <a:tc>
                  <a:txBody>
                    <a:bodyPr/>
                    <a:lstStyle/>
                    <a:p>
                      <a:pPr algn="l" fontAlgn="b"/>
                      <a:r>
                        <a:rPr lang="en-US" sz="1800" b="0" i="0" u="none" strike="noStrike">
                          <a:solidFill>
                            <a:srgbClr val="000000"/>
                          </a:solidFill>
                          <a:effectLst/>
                          <a:latin typeface="Calibri" panose="020F0502020204030204" pitchFamily="34" charset="0"/>
                        </a:rPr>
                        <a:t>University of Alabama</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34,852</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36,155</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37,100</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37,665</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38,563</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2.4%</a:t>
                      </a:r>
                    </a:p>
                  </a:txBody>
                  <a:tcPr marL="9160" marR="9160" marT="9160"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10.6%</a:t>
                      </a:r>
                    </a:p>
                  </a:txBody>
                  <a:tcPr marL="9160" marR="9160" marT="9160" marB="0" anchor="b">
                    <a:lnL>
                      <a:noFill/>
                    </a:lnL>
                    <a:lnR>
                      <a:noFill/>
                    </a:lnR>
                    <a:lnT>
                      <a:noFill/>
                    </a:lnT>
                    <a:lnB>
                      <a:noFill/>
                    </a:lnB>
                  </a:tcPr>
                </a:tc>
                <a:extLst>
                  <a:ext uri="{0D108BD9-81ED-4DB2-BD59-A6C34878D82A}">
                    <a16:rowId xmlns:a16="http://schemas.microsoft.com/office/drawing/2014/main" val="506413501"/>
                  </a:ext>
                </a:extLst>
              </a:tr>
              <a:tr h="355232">
                <a:tc>
                  <a:txBody>
                    <a:bodyPr/>
                    <a:lstStyle/>
                    <a:p>
                      <a:pPr algn="l" fontAlgn="b"/>
                      <a:r>
                        <a:rPr lang="en-US" sz="1800" b="0" i="0" u="none" strike="noStrike" dirty="0">
                          <a:solidFill>
                            <a:srgbClr val="000000"/>
                          </a:solidFill>
                          <a:effectLst/>
                          <a:latin typeface="Calibri" panose="020F0502020204030204" pitchFamily="34" charset="0"/>
                        </a:rPr>
                        <a:t>University of Alabama at Birmingham</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18,591</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18,723</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18,362</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19,550</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20,933</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7.1%</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dirty="0">
                          <a:solidFill>
                            <a:srgbClr val="000000"/>
                          </a:solidFill>
                          <a:effectLst/>
                          <a:latin typeface="Calibri" panose="020F0502020204030204" pitchFamily="34" charset="0"/>
                        </a:rPr>
                        <a:t>12.6%</a:t>
                      </a:r>
                    </a:p>
                  </a:txBody>
                  <a:tcPr marL="9160" marR="9160" marT="9160" marB="0" anchor="b">
                    <a:lnL>
                      <a:noFill/>
                    </a:lnL>
                    <a:lnR>
                      <a:noFill/>
                    </a:lnR>
                    <a:lnT>
                      <a:noFill/>
                    </a:lnT>
                    <a:lnB>
                      <a:noFill/>
                    </a:lnB>
                    <a:solidFill>
                      <a:srgbClr val="D9D9D9"/>
                    </a:solidFill>
                  </a:tcPr>
                </a:tc>
                <a:extLst>
                  <a:ext uri="{0D108BD9-81ED-4DB2-BD59-A6C34878D82A}">
                    <a16:rowId xmlns:a16="http://schemas.microsoft.com/office/drawing/2014/main" val="342853688"/>
                  </a:ext>
                </a:extLst>
              </a:tr>
              <a:tr h="336331">
                <a:tc>
                  <a:txBody>
                    <a:bodyPr/>
                    <a:lstStyle/>
                    <a:p>
                      <a:pPr algn="l" fontAlgn="b"/>
                      <a:r>
                        <a:rPr lang="en-US" sz="1800" b="0" i="0" u="none" strike="noStrike" dirty="0">
                          <a:solidFill>
                            <a:srgbClr val="000000"/>
                          </a:solidFill>
                          <a:effectLst/>
                          <a:latin typeface="Calibri" panose="020F0502020204030204" pitchFamily="34" charset="0"/>
                        </a:rPr>
                        <a:t>University of Alabama in Huntsville</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7,376</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7,348</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7,866</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8,468</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9,101</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7.5%</a:t>
                      </a:r>
                    </a:p>
                  </a:txBody>
                  <a:tcPr marL="9160" marR="9160" marT="9160"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23.4%</a:t>
                      </a:r>
                    </a:p>
                  </a:txBody>
                  <a:tcPr marL="9160" marR="9160" marT="9160" marB="0" anchor="b">
                    <a:lnL>
                      <a:noFill/>
                    </a:lnL>
                    <a:lnR>
                      <a:noFill/>
                    </a:lnR>
                    <a:lnT>
                      <a:noFill/>
                    </a:lnT>
                    <a:lnB>
                      <a:noFill/>
                    </a:lnB>
                  </a:tcPr>
                </a:tc>
                <a:extLst>
                  <a:ext uri="{0D108BD9-81ED-4DB2-BD59-A6C34878D82A}">
                    <a16:rowId xmlns:a16="http://schemas.microsoft.com/office/drawing/2014/main" val="3655821443"/>
                  </a:ext>
                </a:extLst>
              </a:tr>
              <a:tr h="309010">
                <a:tc>
                  <a:txBody>
                    <a:bodyPr/>
                    <a:lstStyle/>
                    <a:p>
                      <a:pPr algn="l" fontAlgn="b"/>
                      <a:r>
                        <a:rPr lang="en-US" sz="1800" b="0" i="0" u="none" strike="noStrike">
                          <a:solidFill>
                            <a:srgbClr val="000000"/>
                          </a:solidFill>
                          <a:effectLst/>
                          <a:latin typeface="Calibri" panose="020F0502020204030204" pitchFamily="34" charset="0"/>
                        </a:rPr>
                        <a:t>University of Montevallo</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3,066</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3,073</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3,033</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2,800</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2,717</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-3.0%</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dirty="0">
                          <a:solidFill>
                            <a:srgbClr val="000000"/>
                          </a:solidFill>
                          <a:effectLst/>
                          <a:latin typeface="Calibri" panose="020F0502020204030204" pitchFamily="34" charset="0"/>
                        </a:rPr>
                        <a:t>-11.4%</a:t>
                      </a:r>
                    </a:p>
                  </a:txBody>
                  <a:tcPr marL="9160" marR="9160" marT="9160" marB="0" anchor="b">
                    <a:lnL>
                      <a:noFill/>
                    </a:lnL>
                    <a:lnR>
                      <a:noFill/>
                    </a:lnR>
                    <a:lnT>
                      <a:noFill/>
                    </a:lnT>
                    <a:lnB>
                      <a:noFill/>
                    </a:lnB>
                    <a:solidFill>
                      <a:srgbClr val="D9D9D9"/>
                    </a:solidFill>
                  </a:tcPr>
                </a:tc>
                <a:extLst>
                  <a:ext uri="{0D108BD9-81ED-4DB2-BD59-A6C34878D82A}">
                    <a16:rowId xmlns:a16="http://schemas.microsoft.com/office/drawing/2014/main" val="3479688845"/>
                  </a:ext>
                </a:extLst>
              </a:tr>
              <a:tr h="309010">
                <a:tc>
                  <a:txBody>
                    <a:bodyPr/>
                    <a:lstStyle/>
                    <a:p>
                      <a:pPr algn="l" fontAlgn="b"/>
                      <a:r>
                        <a:rPr lang="en-US" sz="1800" b="0" i="0" u="none" strike="noStrike">
                          <a:solidFill>
                            <a:srgbClr val="000000"/>
                          </a:solidFill>
                          <a:effectLst/>
                          <a:latin typeface="Calibri" panose="020F0502020204030204" pitchFamily="34" charset="0"/>
                        </a:rPr>
                        <a:t>University of North Alabama</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6,992</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6,839</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7,078</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7,333</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7,209</a:t>
                      </a:r>
                    </a:p>
                  </a:txBody>
                  <a:tcPr marL="9160" marR="9160" marT="9160"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-1.7%</a:t>
                      </a:r>
                    </a:p>
                  </a:txBody>
                  <a:tcPr marL="9160" marR="9160" marT="9160"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3.1%</a:t>
                      </a:r>
                    </a:p>
                  </a:txBody>
                  <a:tcPr marL="9160" marR="9160" marT="9160" marB="0" anchor="b">
                    <a:lnL>
                      <a:noFill/>
                    </a:lnL>
                    <a:lnR>
                      <a:noFill/>
                    </a:lnR>
                    <a:lnT>
                      <a:noFill/>
                    </a:lnT>
                    <a:lnB>
                      <a:noFill/>
                    </a:lnB>
                  </a:tcPr>
                </a:tc>
                <a:extLst>
                  <a:ext uri="{0D108BD9-81ED-4DB2-BD59-A6C34878D82A}">
                    <a16:rowId xmlns:a16="http://schemas.microsoft.com/office/drawing/2014/main" val="828141336"/>
                  </a:ext>
                </a:extLst>
              </a:tr>
              <a:tr h="336331">
                <a:tc>
                  <a:txBody>
                    <a:bodyPr/>
                    <a:lstStyle/>
                    <a:p>
                      <a:pPr algn="l" fontAlgn="b"/>
                      <a:r>
                        <a:rPr lang="en-US" sz="1800" b="0" i="0" u="none" strike="noStrike">
                          <a:solidFill>
                            <a:srgbClr val="000000"/>
                          </a:solidFill>
                          <a:effectLst/>
                          <a:latin typeface="Calibri" panose="020F0502020204030204" pitchFamily="34" charset="0"/>
                        </a:rPr>
                        <a:t>University of South Alabama</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15,065</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15,805</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16,211</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dirty="0">
                          <a:solidFill>
                            <a:srgbClr val="000000"/>
                          </a:solidFill>
                          <a:effectLst/>
                          <a:latin typeface="Calibri" panose="020F0502020204030204" pitchFamily="34" charset="0"/>
                        </a:rPr>
                        <a:t>16,443</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15,569</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-5.3%</a:t>
                      </a:r>
                    </a:p>
                  </a:txBody>
                  <a:tcPr marL="9160" marR="9160" marT="9160" marB="0" anchor="b">
                    <a:lnL>
                      <a:noFill/>
                    </a:lnL>
                    <a:lnR>
                      <a:noFill/>
                    </a:lnR>
                    <a:lnT>
                      <a:noFill/>
                    </a:lnT>
                    <a:lnB>
                      <a:noFill/>
                    </a:lnB>
                    <a:solidFill>
                      <a:srgbClr val="D9D9D9"/>
                    </a:solidFill>
                  </a:tcPr>
                </a:tc>
                <a:tc>
                  <a:txBody>
                    <a:bodyPr/>
                    <a:lstStyle/>
                    <a:p>
                      <a:pPr algn="r" fontAlgn="b"/>
                      <a:r>
                        <a:rPr lang="en-US" sz="1800" b="0" i="0" u="none" strike="noStrike" dirty="0">
                          <a:solidFill>
                            <a:srgbClr val="000000"/>
                          </a:solidFill>
                          <a:effectLst/>
                          <a:latin typeface="Calibri" panose="020F0502020204030204" pitchFamily="34" charset="0"/>
                        </a:rPr>
                        <a:t>3.3%</a:t>
                      </a:r>
                    </a:p>
                  </a:txBody>
                  <a:tcPr marL="9160" marR="9160" marT="9160" marB="0" anchor="b">
                    <a:lnL>
                      <a:noFill/>
                    </a:lnL>
                    <a:lnR>
                      <a:noFill/>
                    </a:lnR>
                    <a:lnT>
                      <a:noFill/>
                    </a:lnT>
                    <a:lnB>
                      <a:noFill/>
                    </a:lnB>
                    <a:solidFill>
                      <a:srgbClr val="D9D9D9"/>
                    </a:solidFill>
                  </a:tcPr>
                </a:tc>
                <a:extLst>
                  <a:ext uri="{0D108BD9-81ED-4DB2-BD59-A6C34878D82A}">
                    <a16:rowId xmlns:a16="http://schemas.microsoft.com/office/drawing/2014/main" val="435545875"/>
                  </a:ext>
                </a:extLst>
              </a:tr>
              <a:tr h="315310">
                <a:tc>
                  <a:txBody>
                    <a:bodyPr/>
                    <a:lstStyle/>
                    <a:p>
                      <a:pPr algn="l" fontAlgn="b"/>
                      <a:r>
                        <a:rPr lang="en-US" sz="1800" b="0" i="0" u="none" strike="noStrike">
                          <a:solidFill>
                            <a:srgbClr val="000000"/>
                          </a:solidFill>
                          <a:effectLst/>
                          <a:latin typeface="Calibri" panose="020F0502020204030204" pitchFamily="34" charset="0"/>
                        </a:rPr>
                        <a:t>University of West Alabama</a:t>
                      </a:r>
                    </a:p>
                  </a:txBody>
                  <a:tcPr marL="9160" marR="9160" marT="91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4,427</a:t>
                      </a:r>
                    </a:p>
                  </a:txBody>
                  <a:tcPr marL="9160" marR="9160" marT="91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3,989</a:t>
                      </a:r>
                    </a:p>
                  </a:txBody>
                  <a:tcPr marL="9160" marR="9160" marT="91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4,032</a:t>
                      </a:r>
                    </a:p>
                  </a:txBody>
                  <a:tcPr marL="9160" marR="9160" marT="91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3,986</a:t>
                      </a:r>
                    </a:p>
                  </a:txBody>
                  <a:tcPr marL="9160" marR="9160" marT="91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4,646</a:t>
                      </a:r>
                    </a:p>
                  </a:txBody>
                  <a:tcPr marL="9160" marR="9160" marT="91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16.6%</a:t>
                      </a:r>
                    </a:p>
                  </a:txBody>
                  <a:tcPr marL="9160" marR="9160" marT="916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panose="020F0502020204030204" pitchFamily="34" charset="0"/>
                        </a:rPr>
                        <a:t>4.9%</a:t>
                      </a:r>
                    </a:p>
                  </a:txBody>
                  <a:tcPr marL="9160" marR="9160" marT="916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4243209"/>
                  </a:ext>
                </a:extLst>
              </a:tr>
            </a:tbl>
          </a:graphicData>
        </a:graphic>
      </p:graphicFrame>
      <p:sp>
        <p:nvSpPr>
          <p:cNvPr id="6" name="Left Arrow 5"/>
          <p:cNvSpPr/>
          <p:nvPr/>
        </p:nvSpPr>
        <p:spPr>
          <a:xfrm>
            <a:off x="11529849" y="1998483"/>
            <a:ext cx="377072" cy="216816"/>
          </a:xfrm>
          <a:prstGeom prst="leftArrow">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Left Arrow 6"/>
          <p:cNvSpPr/>
          <p:nvPr/>
        </p:nvSpPr>
        <p:spPr>
          <a:xfrm>
            <a:off x="11530716" y="4611279"/>
            <a:ext cx="377072" cy="216816"/>
          </a:xfrm>
          <a:prstGeom prst="leftArrow">
            <a:avLst/>
          </a:prstGeom>
          <a:solidFill>
            <a:srgbClr val="0070C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Left Arrow 7"/>
          <p:cNvSpPr/>
          <p:nvPr/>
        </p:nvSpPr>
        <p:spPr>
          <a:xfrm>
            <a:off x="11549570" y="4250112"/>
            <a:ext cx="377072" cy="216816"/>
          </a:xfrm>
          <a:prstGeom prst="leftArrow">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Left Arrow 8"/>
          <p:cNvSpPr/>
          <p:nvPr/>
        </p:nvSpPr>
        <p:spPr>
          <a:xfrm>
            <a:off x="11528118" y="3598392"/>
            <a:ext cx="377072" cy="216816"/>
          </a:xfrm>
          <a:prstGeom prst="leftArrow">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ounded Rectangle 9"/>
          <p:cNvSpPr/>
          <p:nvPr/>
        </p:nvSpPr>
        <p:spPr>
          <a:xfrm>
            <a:off x="9632515" y="3557392"/>
            <a:ext cx="801666" cy="32044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9632515" y="4217623"/>
            <a:ext cx="801666" cy="32044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65</a:t>
            </a:fld>
            <a:endParaRPr lang="en-US">
              <a:solidFill>
                <a:srgbClr val="46464A">
                  <a:lumMod val="60000"/>
                  <a:lumOff val="40000"/>
                </a:srgbClr>
              </a:solidFill>
            </a:endParaRPr>
          </a:p>
        </p:txBody>
      </p:sp>
    </p:spTree>
    <p:extLst>
      <p:ext uri="{BB962C8B-B14F-4D97-AF65-F5344CB8AC3E}">
        <p14:creationId xmlns:p14="http://schemas.microsoft.com/office/powerpoint/2010/main" val="221068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11730"/>
          </a:xfrm>
        </p:spPr>
        <p:txBody>
          <a:bodyPr>
            <a:normAutofit fontScale="90000"/>
          </a:bodyPr>
          <a:lstStyle/>
          <a:p>
            <a:pPr algn="ctr"/>
            <a:r>
              <a:rPr lang="en-US" b="1" dirty="0" smtClean="0">
                <a:solidFill>
                  <a:schemeClr val="accent5">
                    <a:lumMod val="75000"/>
                  </a:schemeClr>
                </a:solidFill>
                <a:latin typeface="+mn-lt"/>
              </a:rPr>
              <a:t>Fall 2017 Enrollment</a:t>
            </a:r>
            <a:br>
              <a:rPr lang="en-US" b="1" dirty="0" smtClean="0">
                <a:solidFill>
                  <a:schemeClr val="accent5">
                    <a:lumMod val="75000"/>
                  </a:schemeClr>
                </a:solidFill>
                <a:latin typeface="+mn-lt"/>
              </a:rPr>
            </a:br>
            <a:r>
              <a:rPr lang="en-US" b="1" dirty="0" smtClean="0">
                <a:solidFill>
                  <a:schemeClr val="accent5">
                    <a:lumMod val="75000"/>
                  </a:schemeClr>
                </a:solidFill>
                <a:latin typeface="+mn-lt"/>
              </a:rPr>
              <a:t>Alabama Public Four-Year Institutions</a:t>
            </a:r>
            <a:endParaRPr lang="en-US" b="1" dirty="0">
              <a:solidFill>
                <a:schemeClr val="accent5">
                  <a:lumMod val="75000"/>
                </a:schemeClr>
              </a:solidFill>
              <a:latin typeface="+mn-lt"/>
            </a:endParaRPr>
          </a:p>
        </p:txBody>
      </p:sp>
      <p:graphicFrame>
        <p:nvGraphicFramePr>
          <p:cNvPr id="3" name="Chart 2"/>
          <p:cNvGraphicFramePr>
            <a:graphicFrameLocks/>
          </p:cNvGraphicFramePr>
          <p:nvPr>
            <p:extLst/>
          </p:nvPr>
        </p:nvGraphicFramePr>
        <p:xfrm>
          <a:off x="1275733" y="1376856"/>
          <a:ext cx="9854722" cy="528670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66</a:t>
            </a:fld>
            <a:endParaRPr lang="en-US">
              <a:solidFill>
                <a:srgbClr val="46464A">
                  <a:lumMod val="60000"/>
                  <a:lumOff val="40000"/>
                </a:srgbClr>
              </a:solidFill>
            </a:endParaRPr>
          </a:p>
        </p:txBody>
      </p:sp>
    </p:spTree>
    <p:extLst>
      <p:ext uri="{BB962C8B-B14F-4D97-AF65-F5344CB8AC3E}">
        <p14:creationId xmlns:p14="http://schemas.microsoft.com/office/powerpoint/2010/main" val="7297917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823274" y="1732247"/>
          <a:ext cx="10517171" cy="1960961"/>
        </p:xfrm>
        <a:graphic>
          <a:graphicData uri="http://schemas.openxmlformats.org/drawingml/2006/table">
            <a:tbl>
              <a:tblPr/>
              <a:tblGrid>
                <a:gridCol w="2541382">
                  <a:extLst>
                    <a:ext uri="{9D8B030D-6E8A-4147-A177-3AD203B41FA5}">
                      <a16:colId xmlns:a16="http://schemas.microsoft.com/office/drawing/2014/main" val="110660190"/>
                    </a:ext>
                  </a:extLst>
                </a:gridCol>
                <a:gridCol w="1164436">
                  <a:extLst>
                    <a:ext uri="{9D8B030D-6E8A-4147-A177-3AD203B41FA5}">
                      <a16:colId xmlns:a16="http://schemas.microsoft.com/office/drawing/2014/main" val="3755906874"/>
                    </a:ext>
                  </a:extLst>
                </a:gridCol>
                <a:gridCol w="1164436">
                  <a:extLst>
                    <a:ext uri="{9D8B030D-6E8A-4147-A177-3AD203B41FA5}">
                      <a16:colId xmlns:a16="http://schemas.microsoft.com/office/drawing/2014/main" val="2107847726"/>
                    </a:ext>
                  </a:extLst>
                </a:gridCol>
                <a:gridCol w="1164436">
                  <a:extLst>
                    <a:ext uri="{9D8B030D-6E8A-4147-A177-3AD203B41FA5}">
                      <a16:colId xmlns:a16="http://schemas.microsoft.com/office/drawing/2014/main" val="2777765204"/>
                    </a:ext>
                  </a:extLst>
                </a:gridCol>
                <a:gridCol w="1164436">
                  <a:extLst>
                    <a:ext uri="{9D8B030D-6E8A-4147-A177-3AD203B41FA5}">
                      <a16:colId xmlns:a16="http://schemas.microsoft.com/office/drawing/2014/main" val="61230126"/>
                    </a:ext>
                  </a:extLst>
                </a:gridCol>
                <a:gridCol w="1164436">
                  <a:extLst>
                    <a:ext uri="{9D8B030D-6E8A-4147-A177-3AD203B41FA5}">
                      <a16:colId xmlns:a16="http://schemas.microsoft.com/office/drawing/2014/main" val="2939336217"/>
                    </a:ext>
                  </a:extLst>
                </a:gridCol>
                <a:gridCol w="1078786">
                  <a:extLst>
                    <a:ext uri="{9D8B030D-6E8A-4147-A177-3AD203B41FA5}">
                      <a16:colId xmlns:a16="http://schemas.microsoft.com/office/drawing/2014/main" val="2523470692"/>
                    </a:ext>
                  </a:extLst>
                </a:gridCol>
                <a:gridCol w="1074823">
                  <a:extLst>
                    <a:ext uri="{9D8B030D-6E8A-4147-A177-3AD203B41FA5}">
                      <a16:colId xmlns:a16="http://schemas.microsoft.com/office/drawing/2014/main" val="4133463300"/>
                    </a:ext>
                  </a:extLst>
                </a:gridCol>
              </a:tblGrid>
              <a:tr h="608686">
                <a:tc>
                  <a:txBody>
                    <a:bodyPr/>
                    <a:lstStyle/>
                    <a:p>
                      <a:pPr algn="l" fontAlgn="b"/>
                      <a:r>
                        <a:rPr lang="en-US" sz="2400" b="1" i="0" u="none" strike="noStrike" dirty="0">
                          <a:solidFill>
                            <a:srgbClr val="FFFFFF"/>
                          </a:solidFill>
                          <a:effectLst/>
                          <a:latin typeface="Calibri" panose="020F0502020204030204" pitchFamily="34" charset="0"/>
                        </a:rPr>
                        <a:t> </a:t>
                      </a:r>
                    </a:p>
                  </a:txBody>
                  <a:tcPr marL="8591" marR="8591" marT="85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2400" b="1" i="0" u="none" strike="noStrike">
                          <a:solidFill>
                            <a:srgbClr val="FFFFFF"/>
                          </a:solidFill>
                          <a:effectLst/>
                          <a:latin typeface="Calibri" panose="020F0502020204030204" pitchFamily="34" charset="0"/>
                        </a:rPr>
                        <a:t>2013</a:t>
                      </a:r>
                    </a:p>
                  </a:txBody>
                  <a:tcPr marL="8591" marR="8591" marT="85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2400" b="1" i="0" u="none" strike="noStrike">
                          <a:solidFill>
                            <a:srgbClr val="FFFFFF"/>
                          </a:solidFill>
                          <a:effectLst/>
                          <a:latin typeface="Calibri" panose="020F0502020204030204" pitchFamily="34" charset="0"/>
                        </a:rPr>
                        <a:t>2014</a:t>
                      </a:r>
                    </a:p>
                  </a:txBody>
                  <a:tcPr marL="8591" marR="8591" marT="85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2400" b="1" i="0" u="none" strike="noStrike" dirty="0">
                          <a:solidFill>
                            <a:srgbClr val="FFFFFF"/>
                          </a:solidFill>
                          <a:effectLst/>
                          <a:latin typeface="Calibri" panose="020F0502020204030204" pitchFamily="34" charset="0"/>
                        </a:rPr>
                        <a:t>2015</a:t>
                      </a:r>
                    </a:p>
                  </a:txBody>
                  <a:tcPr marL="8591" marR="8591" marT="85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2400" b="1" i="0" u="none" strike="noStrike">
                          <a:solidFill>
                            <a:srgbClr val="FFFFFF"/>
                          </a:solidFill>
                          <a:effectLst/>
                          <a:latin typeface="Calibri" panose="020F0502020204030204" pitchFamily="34" charset="0"/>
                        </a:rPr>
                        <a:t>2016</a:t>
                      </a:r>
                    </a:p>
                  </a:txBody>
                  <a:tcPr marL="8591" marR="8591" marT="85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2400" b="1" i="0" u="none" strike="noStrike">
                          <a:solidFill>
                            <a:srgbClr val="FFFFFF"/>
                          </a:solidFill>
                          <a:effectLst/>
                          <a:latin typeface="Calibri" panose="020F0502020204030204" pitchFamily="34" charset="0"/>
                        </a:rPr>
                        <a:t>2017</a:t>
                      </a:r>
                    </a:p>
                  </a:txBody>
                  <a:tcPr marL="8591" marR="8591" marT="85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2400" b="1" i="0" u="none" strike="noStrike">
                          <a:solidFill>
                            <a:srgbClr val="FFFFFF"/>
                          </a:solidFill>
                          <a:effectLst/>
                          <a:latin typeface="Calibri" panose="020F0502020204030204" pitchFamily="34" charset="0"/>
                        </a:rPr>
                        <a:t>1-yr Change</a:t>
                      </a:r>
                    </a:p>
                  </a:txBody>
                  <a:tcPr marL="8591" marR="8591" marT="85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2400" b="1" i="0" u="none" strike="noStrike">
                          <a:solidFill>
                            <a:srgbClr val="FFFFFF"/>
                          </a:solidFill>
                          <a:effectLst/>
                          <a:latin typeface="Calibri" panose="020F0502020204030204" pitchFamily="34" charset="0"/>
                        </a:rPr>
                        <a:t>5-yr Change</a:t>
                      </a:r>
                    </a:p>
                  </a:txBody>
                  <a:tcPr marL="8591" marR="8591" marT="85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115707569"/>
                  </a:ext>
                </a:extLst>
              </a:tr>
              <a:tr h="406950">
                <a:tc>
                  <a:txBody>
                    <a:bodyPr/>
                    <a:lstStyle/>
                    <a:p>
                      <a:pPr algn="l" fontAlgn="b"/>
                      <a:r>
                        <a:rPr lang="en-US" sz="2400" b="1" i="0" u="none" strike="noStrike" dirty="0">
                          <a:solidFill>
                            <a:srgbClr val="000000"/>
                          </a:solidFill>
                          <a:effectLst/>
                          <a:latin typeface="Calibri" panose="020F0502020204030204" pitchFamily="34" charset="0"/>
                        </a:rPr>
                        <a:t>Alabama</a:t>
                      </a:r>
                    </a:p>
                  </a:txBody>
                  <a:tcPr marL="8591" marR="8591" marT="8591"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2400" b="0" i="0" u="none" strike="noStrike">
                          <a:solidFill>
                            <a:srgbClr val="000000"/>
                          </a:solidFill>
                          <a:effectLst/>
                          <a:latin typeface="Calibri" panose="020F0502020204030204" pitchFamily="34" charset="0"/>
                        </a:rPr>
                        <a:t>189,095</a:t>
                      </a:r>
                    </a:p>
                  </a:txBody>
                  <a:tcPr marL="8591" marR="8591" marT="8591"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2400" b="0" i="0" u="none" strike="noStrike">
                          <a:solidFill>
                            <a:srgbClr val="000000"/>
                          </a:solidFill>
                          <a:effectLst/>
                          <a:latin typeface="Calibri" panose="020F0502020204030204" pitchFamily="34" charset="0"/>
                        </a:rPr>
                        <a:t>188,190</a:t>
                      </a:r>
                    </a:p>
                  </a:txBody>
                  <a:tcPr marL="8591" marR="8591" marT="8591"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2400" b="0" i="0" u="none" strike="noStrike">
                          <a:solidFill>
                            <a:srgbClr val="000000"/>
                          </a:solidFill>
                          <a:effectLst/>
                          <a:latin typeface="Calibri" panose="020F0502020204030204" pitchFamily="34" charset="0"/>
                        </a:rPr>
                        <a:t>186,875</a:t>
                      </a:r>
                    </a:p>
                  </a:txBody>
                  <a:tcPr marL="8591" marR="8591" marT="8591"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2400" b="0" i="0" u="none" strike="noStrike">
                          <a:solidFill>
                            <a:srgbClr val="000000"/>
                          </a:solidFill>
                          <a:effectLst/>
                          <a:latin typeface="Calibri" panose="020F0502020204030204" pitchFamily="34" charset="0"/>
                        </a:rPr>
                        <a:t>186,998</a:t>
                      </a:r>
                    </a:p>
                  </a:txBody>
                  <a:tcPr marL="8591" marR="8591" marT="8591"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2400" b="0" i="0" u="none" strike="noStrike">
                          <a:solidFill>
                            <a:srgbClr val="000000"/>
                          </a:solidFill>
                          <a:effectLst/>
                          <a:latin typeface="Calibri" panose="020F0502020204030204" pitchFamily="34" charset="0"/>
                        </a:rPr>
                        <a:t>185,076</a:t>
                      </a:r>
                    </a:p>
                  </a:txBody>
                  <a:tcPr marL="8591" marR="8591" marT="8591"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2400" b="0" i="0" u="none" strike="noStrike">
                          <a:solidFill>
                            <a:srgbClr val="000000"/>
                          </a:solidFill>
                          <a:effectLst/>
                          <a:latin typeface="Calibri" panose="020F0502020204030204" pitchFamily="34" charset="0"/>
                        </a:rPr>
                        <a:t>-1.0%</a:t>
                      </a:r>
                    </a:p>
                  </a:txBody>
                  <a:tcPr marL="8591" marR="8591" marT="8591"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2400" b="0" i="0" u="none" strike="noStrike">
                          <a:solidFill>
                            <a:srgbClr val="000000"/>
                          </a:solidFill>
                          <a:effectLst/>
                          <a:latin typeface="Calibri" panose="020F0502020204030204" pitchFamily="34" charset="0"/>
                        </a:rPr>
                        <a:t>-2.1%</a:t>
                      </a:r>
                    </a:p>
                  </a:txBody>
                  <a:tcPr marL="8591" marR="8591" marT="8591"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763235834"/>
                  </a:ext>
                </a:extLst>
              </a:tr>
              <a:tr h="406950">
                <a:tc>
                  <a:txBody>
                    <a:bodyPr/>
                    <a:lstStyle/>
                    <a:p>
                      <a:pPr algn="l" fontAlgn="b"/>
                      <a:r>
                        <a:rPr lang="en-US" sz="2400" b="1" i="0" u="none" strike="noStrike">
                          <a:solidFill>
                            <a:srgbClr val="000000"/>
                          </a:solidFill>
                          <a:effectLst/>
                          <a:latin typeface="Calibri" panose="020F0502020204030204" pitchFamily="34" charset="0"/>
                        </a:rPr>
                        <a:t>Not from Alabama</a:t>
                      </a:r>
                    </a:p>
                  </a:txBody>
                  <a:tcPr marL="8591" marR="8591" marT="8591" marB="0" anchor="b">
                    <a:lnL>
                      <a:noFill/>
                    </a:lnL>
                    <a:lnR>
                      <a:noFill/>
                    </a:lnR>
                    <a:lnT>
                      <a:noFill/>
                    </a:lnT>
                    <a:lnB>
                      <a:noFill/>
                    </a:lnB>
                  </a:tcPr>
                </a:tc>
                <a:tc>
                  <a:txBody>
                    <a:bodyPr/>
                    <a:lstStyle/>
                    <a:p>
                      <a:pPr algn="r" fontAlgn="b"/>
                      <a:r>
                        <a:rPr lang="en-US" sz="2400" b="0" i="0" u="none" strike="noStrike">
                          <a:solidFill>
                            <a:srgbClr val="000000"/>
                          </a:solidFill>
                          <a:effectLst/>
                          <a:latin typeface="Calibri" panose="020F0502020204030204" pitchFamily="34" charset="0"/>
                        </a:rPr>
                        <a:t>53,456</a:t>
                      </a:r>
                    </a:p>
                  </a:txBody>
                  <a:tcPr marL="8591" marR="8591" marT="8591" marB="0" anchor="b">
                    <a:lnL>
                      <a:noFill/>
                    </a:lnL>
                    <a:lnR>
                      <a:noFill/>
                    </a:lnR>
                    <a:lnT>
                      <a:noFill/>
                    </a:lnT>
                    <a:lnB>
                      <a:noFill/>
                    </a:lnB>
                  </a:tcPr>
                </a:tc>
                <a:tc>
                  <a:txBody>
                    <a:bodyPr/>
                    <a:lstStyle/>
                    <a:p>
                      <a:pPr algn="r" fontAlgn="b"/>
                      <a:r>
                        <a:rPr lang="en-US" sz="2400" b="0" i="0" u="none" strike="noStrike">
                          <a:solidFill>
                            <a:srgbClr val="000000"/>
                          </a:solidFill>
                          <a:effectLst/>
                          <a:latin typeface="Calibri" panose="020F0502020204030204" pitchFamily="34" charset="0"/>
                        </a:rPr>
                        <a:t>53,779</a:t>
                      </a:r>
                    </a:p>
                  </a:txBody>
                  <a:tcPr marL="8591" marR="8591" marT="8591" marB="0" anchor="b">
                    <a:lnL>
                      <a:noFill/>
                    </a:lnL>
                    <a:lnR>
                      <a:noFill/>
                    </a:lnR>
                    <a:lnT>
                      <a:noFill/>
                    </a:lnT>
                    <a:lnB>
                      <a:noFill/>
                    </a:lnB>
                  </a:tcPr>
                </a:tc>
                <a:tc>
                  <a:txBody>
                    <a:bodyPr/>
                    <a:lstStyle/>
                    <a:p>
                      <a:pPr algn="r" fontAlgn="b"/>
                      <a:r>
                        <a:rPr lang="en-US" sz="2400" b="0" i="0" u="none" strike="noStrike">
                          <a:solidFill>
                            <a:srgbClr val="000000"/>
                          </a:solidFill>
                          <a:effectLst/>
                          <a:latin typeface="Calibri" panose="020F0502020204030204" pitchFamily="34" charset="0"/>
                        </a:rPr>
                        <a:t>56,328</a:t>
                      </a:r>
                    </a:p>
                  </a:txBody>
                  <a:tcPr marL="8591" marR="8591" marT="8591" marB="0" anchor="b">
                    <a:lnL>
                      <a:noFill/>
                    </a:lnL>
                    <a:lnR>
                      <a:noFill/>
                    </a:lnR>
                    <a:lnT>
                      <a:noFill/>
                    </a:lnT>
                    <a:lnB>
                      <a:noFill/>
                    </a:lnB>
                  </a:tcPr>
                </a:tc>
                <a:tc>
                  <a:txBody>
                    <a:bodyPr/>
                    <a:lstStyle/>
                    <a:p>
                      <a:pPr algn="r" fontAlgn="b"/>
                      <a:r>
                        <a:rPr lang="en-US" sz="2400" b="0" i="0" u="none" strike="noStrike">
                          <a:solidFill>
                            <a:srgbClr val="000000"/>
                          </a:solidFill>
                          <a:effectLst/>
                          <a:latin typeface="Calibri" panose="020F0502020204030204" pitchFamily="34" charset="0"/>
                        </a:rPr>
                        <a:t>59,990</a:t>
                      </a:r>
                    </a:p>
                  </a:txBody>
                  <a:tcPr marL="8591" marR="8591" marT="8591" marB="0" anchor="b">
                    <a:lnL>
                      <a:noFill/>
                    </a:lnL>
                    <a:lnR>
                      <a:noFill/>
                    </a:lnR>
                    <a:lnT>
                      <a:noFill/>
                    </a:lnT>
                    <a:lnB>
                      <a:noFill/>
                    </a:lnB>
                  </a:tcPr>
                </a:tc>
                <a:tc>
                  <a:txBody>
                    <a:bodyPr/>
                    <a:lstStyle/>
                    <a:p>
                      <a:pPr algn="r" fontAlgn="b"/>
                      <a:r>
                        <a:rPr lang="en-US" sz="2400" b="0" i="0" u="none" strike="noStrike">
                          <a:solidFill>
                            <a:srgbClr val="000000"/>
                          </a:solidFill>
                          <a:effectLst/>
                          <a:latin typeface="Calibri" panose="020F0502020204030204" pitchFamily="34" charset="0"/>
                        </a:rPr>
                        <a:t>68,914</a:t>
                      </a:r>
                    </a:p>
                  </a:txBody>
                  <a:tcPr marL="8591" marR="8591" marT="8591" marB="0" anchor="b">
                    <a:lnL>
                      <a:noFill/>
                    </a:lnL>
                    <a:lnR>
                      <a:noFill/>
                    </a:lnR>
                    <a:lnT>
                      <a:noFill/>
                    </a:lnT>
                    <a:lnB>
                      <a:noFill/>
                    </a:lnB>
                  </a:tcPr>
                </a:tc>
                <a:tc>
                  <a:txBody>
                    <a:bodyPr/>
                    <a:lstStyle/>
                    <a:p>
                      <a:pPr algn="r" fontAlgn="b"/>
                      <a:r>
                        <a:rPr lang="en-US" sz="2400" b="0" i="0" u="none" strike="noStrike" dirty="0">
                          <a:solidFill>
                            <a:srgbClr val="000000"/>
                          </a:solidFill>
                          <a:effectLst/>
                          <a:latin typeface="Calibri" panose="020F0502020204030204" pitchFamily="34" charset="0"/>
                        </a:rPr>
                        <a:t>14.9%</a:t>
                      </a:r>
                    </a:p>
                  </a:txBody>
                  <a:tcPr marL="8591" marR="8591" marT="8591" marB="0" anchor="b">
                    <a:lnL>
                      <a:noFill/>
                    </a:lnL>
                    <a:lnR>
                      <a:noFill/>
                    </a:lnR>
                    <a:lnT>
                      <a:noFill/>
                    </a:lnT>
                    <a:lnB>
                      <a:noFill/>
                    </a:lnB>
                  </a:tcPr>
                </a:tc>
                <a:tc>
                  <a:txBody>
                    <a:bodyPr/>
                    <a:lstStyle/>
                    <a:p>
                      <a:pPr algn="r" fontAlgn="b"/>
                      <a:r>
                        <a:rPr lang="en-US" sz="2400" b="0" i="0" u="none" strike="noStrike">
                          <a:solidFill>
                            <a:srgbClr val="000000"/>
                          </a:solidFill>
                          <a:effectLst/>
                          <a:latin typeface="Calibri" panose="020F0502020204030204" pitchFamily="34" charset="0"/>
                        </a:rPr>
                        <a:t>28.9%</a:t>
                      </a:r>
                    </a:p>
                  </a:txBody>
                  <a:tcPr marL="8591" marR="8591" marT="8591" marB="0" anchor="b">
                    <a:lnL>
                      <a:noFill/>
                    </a:lnL>
                    <a:lnR>
                      <a:noFill/>
                    </a:lnR>
                    <a:lnT>
                      <a:noFill/>
                    </a:lnT>
                    <a:lnB>
                      <a:noFill/>
                    </a:lnB>
                  </a:tcPr>
                </a:tc>
                <a:extLst>
                  <a:ext uri="{0D108BD9-81ED-4DB2-BD59-A6C34878D82A}">
                    <a16:rowId xmlns:a16="http://schemas.microsoft.com/office/drawing/2014/main" val="3806831779"/>
                  </a:ext>
                </a:extLst>
              </a:tr>
              <a:tr h="406950">
                <a:tc>
                  <a:txBody>
                    <a:bodyPr/>
                    <a:lstStyle/>
                    <a:p>
                      <a:pPr algn="l" fontAlgn="b"/>
                      <a:r>
                        <a:rPr lang="en-US" sz="2400" b="1" i="0" u="none" strike="noStrike">
                          <a:solidFill>
                            <a:srgbClr val="000000"/>
                          </a:solidFill>
                          <a:effectLst/>
                          <a:latin typeface="Calibri" panose="020F0502020204030204" pitchFamily="34" charset="0"/>
                        </a:rPr>
                        <a:t>TOTAL</a:t>
                      </a:r>
                    </a:p>
                  </a:txBody>
                  <a:tcPr marL="8591" marR="8591" marT="8591"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2400" b="0" i="0" u="none" strike="noStrike">
                          <a:solidFill>
                            <a:srgbClr val="000000"/>
                          </a:solidFill>
                          <a:effectLst/>
                          <a:latin typeface="Calibri" panose="020F0502020204030204" pitchFamily="34" charset="0"/>
                        </a:rPr>
                        <a:t>242,551</a:t>
                      </a:r>
                    </a:p>
                  </a:txBody>
                  <a:tcPr marL="8591" marR="8591" marT="8591"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2400" b="0" i="0" u="none" strike="noStrike">
                          <a:solidFill>
                            <a:srgbClr val="000000"/>
                          </a:solidFill>
                          <a:effectLst/>
                          <a:latin typeface="Calibri" panose="020F0502020204030204" pitchFamily="34" charset="0"/>
                        </a:rPr>
                        <a:t>241,969</a:t>
                      </a:r>
                    </a:p>
                  </a:txBody>
                  <a:tcPr marL="8591" marR="8591" marT="8591"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2400" b="0" i="0" u="none" strike="noStrike">
                          <a:solidFill>
                            <a:srgbClr val="000000"/>
                          </a:solidFill>
                          <a:effectLst/>
                          <a:latin typeface="Calibri" panose="020F0502020204030204" pitchFamily="34" charset="0"/>
                        </a:rPr>
                        <a:t>243,203</a:t>
                      </a:r>
                    </a:p>
                  </a:txBody>
                  <a:tcPr marL="8591" marR="8591" marT="8591"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2400" b="0" i="0" u="none" strike="noStrike">
                          <a:solidFill>
                            <a:srgbClr val="000000"/>
                          </a:solidFill>
                          <a:effectLst/>
                          <a:latin typeface="Calibri" panose="020F0502020204030204" pitchFamily="34" charset="0"/>
                        </a:rPr>
                        <a:t>246,988</a:t>
                      </a:r>
                    </a:p>
                  </a:txBody>
                  <a:tcPr marL="8591" marR="8591" marT="8591"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2400" b="0" i="0" u="none" strike="noStrike">
                          <a:solidFill>
                            <a:srgbClr val="000000"/>
                          </a:solidFill>
                          <a:effectLst/>
                          <a:latin typeface="Calibri" panose="020F0502020204030204" pitchFamily="34" charset="0"/>
                        </a:rPr>
                        <a:t>253,990</a:t>
                      </a:r>
                    </a:p>
                  </a:txBody>
                  <a:tcPr marL="8591" marR="8591" marT="8591"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2400" b="0" i="0" u="none" strike="noStrike">
                          <a:solidFill>
                            <a:srgbClr val="000000"/>
                          </a:solidFill>
                          <a:effectLst/>
                          <a:latin typeface="Calibri" panose="020F0502020204030204" pitchFamily="34" charset="0"/>
                        </a:rPr>
                        <a:t>2.8%</a:t>
                      </a:r>
                    </a:p>
                  </a:txBody>
                  <a:tcPr marL="8591" marR="8591" marT="8591"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2400" b="0" i="0" u="none" strike="noStrike" dirty="0">
                          <a:solidFill>
                            <a:srgbClr val="000000"/>
                          </a:solidFill>
                          <a:effectLst/>
                          <a:latin typeface="Calibri" panose="020F0502020204030204" pitchFamily="34" charset="0"/>
                        </a:rPr>
                        <a:t>4.7%</a:t>
                      </a:r>
                    </a:p>
                  </a:txBody>
                  <a:tcPr marL="8591" marR="8591" marT="8591" marB="0" anchor="b">
                    <a:lnL>
                      <a:noFill/>
                    </a:lnL>
                    <a:lnR>
                      <a:noFill/>
                    </a:lnR>
                    <a:lnT>
                      <a:noFill/>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46358866"/>
                  </a:ext>
                </a:extLst>
              </a:tr>
            </a:tbl>
          </a:graphicData>
        </a:graphic>
      </p:graphicFrame>
      <p:sp>
        <p:nvSpPr>
          <p:cNvPr id="4" name="Rectangle 3"/>
          <p:cNvSpPr/>
          <p:nvPr/>
        </p:nvSpPr>
        <p:spPr>
          <a:xfrm>
            <a:off x="2784049" y="92470"/>
            <a:ext cx="6096000" cy="954107"/>
          </a:xfrm>
          <a:prstGeom prst="rect">
            <a:avLst/>
          </a:prstGeom>
        </p:spPr>
        <p:txBody>
          <a:bodyPr>
            <a:spAutoFit/>
          </a:bodyPr>
          <a:lstStyle/>
          <a:p>
            <a:pPr lvl="0" algn="ctr"/>
            <a:r>
              <a:rPr lang="en-US" sz="2800" b="1" dirty="0">
                <a:solidFill>
                  <a:srgbClr val="5B9BD5">
                    <a:lumMod val="50000"/>
                  </a:srgbClr>
                </a:solidFill>
              </a:rPr>
              <a:t>Fall Enrollment by </a:t>
            </a:r>
            <a:r>
              <a:rPr lang="en-US" sz="2800" b="1" dirty="0" smtClean="0">
                <a:solidFill>
                  <a:srgbClr val="5B9BD5">
                    <a:lumMod val="50000"/>
                  </a:srgbClr>
                </a:solidFill>
              </a:rPr>
              <a:t>Origin of Students</a:t>
            </a:r>
            <a:endParaRPr lang="en-US" sz="2800" b="1" dirty="0">
              <a:solidFill>
                <a:srgbClr val="5B9BD5">
                  <a:lumMod val="50000"/>
                </a:srgbClr>
              </a:solidFill>
            </a:endParaRPr>
          </a:p>
          <a:p>
            <a:pPr lvl="0" algn="ctr"/>
            <a:r>
              <a:rPr lang="en-US" sz="2800" b="1" dirty="0">
                <a:solidFill>
                  <a:srgbClr val="5B9BD5">
                    <a:lumMod val="50000"/>
                  </a:srgbClr>
                </a:solidFill>
              </a:rPr>
              <a:t>Fall 2013 thru Fall 2017</a:t>
            </a:r>
          </a:p>
        </p:txBody>
      </p:sp>
      <p:sp>
        <p:nvSpPr>
          <p:cNvPr id="6" name="Rectangle 5"/>
          <p:cNvSpPr/>
          <p:nvPr/>
        </p:nvSpPr>
        <p:spPr>
          <a:xfrm>
            <a:off x="729005" y="1086933"/>
            <a:ext cx="10517171" cy="646331"/>
          </a:xfrm>
          <a:prstGeom prst="rect">
            <a:avLst/>
          </a:prstGeom>
        </p:spPr>
        <p:txBody>
          <a:bodyPr wrap="square">
            <a:spAutoFit/>
          </a:bodyPr>
          <a:lstStyle/>
          <a:p>
            <a:r>
              <a:rPr lang="en-US" b="1" dirty="0" smtClean="0"/>
              <a:t>Table</a:t>
            </a:r>
            <a:r>
              <a:rPr lang="en-US" dirty="0"/>
              <a:t>:  Over the last five years, the number of </a:t>
            </a:r>
            <a:r>
              <a:rPr lang="en-US" b="1" dirty="0" smtClean="0"/>
              <a:t>Alabama</a:t>
            </a:r>
            <a:r>
              <a:rPr lang="en-US" dirty="0" smtClean="0"/>
              <a:t> </a:t>
            </a:r>
            <a:r>
              <a:rPr lang="en-US" dirty="0"/>
              <a:t>students decreased </a:t>
            </a:r>
            <a:r>
              <a:rPr lang="en-US" b="1" dirty="0" smtClean="0"/>
              <a:t>-2.1%</a:t>
            </a:r>
            <a:r>
              <a:rPr lang="en-US" dirty="0" smtClean="0"/>
              <a:t> </a:t>
            </a:r>
            <a:r>
              <a:rPr lang="en-US" dirty="0"/>
              <a:t>while </a:t>
            </a:r>
            <a:r>
              <a:rPr lang="en-US" dirty="0" smtClean="0"/>
              <a:t>students </a:t>
            </a:r>
            <a:r>
              <a:rPr lang="en-US" u="sng" dirty="0" smtClean="0"/>
              <a:t>not</a:t>
            </a:r>
            <a:r>
              <a:rPr lang="en-US" dirty="0" smtClean="0"/>
              <a:t> from       </a:t>
            </a:r>
          </a:p>
          <a:p>
            <a:r>
              <a:rPr lang="en-US" dirty="0"/>
              <a:t> </a:t>
            </a:r>
            <a:r>
              <a:rPr lang="en-US" dirty="0" smtClean="0"/>
              <a:t>            Alabama </a:t>
            </a:r>
            <a:r>
              <a:rPr lang="en-US" dirty="0"/>
              <a:t>grew </a:t>
            </a:r>
            <a:r>
              <a:rPr lang="en-US" dirty="0" smtClean="0"/>
              <a:t>nearly </a:t>
            </a:r>
            <a:r>
              <a:rPr lang="en-US" b="1" dirty="0" smtClean="0"/>
              <a:t>29%</a:t>
            </a:r>
            <a:r>
              <a:rPr lang="en-US" dirty="0" smtClean="0"/>
              <a:t>. </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585543336"/>
              </p:ext>
            </p:extLst>
          </p:nvPr>
        </p:nvGraphicFramePr>
        <p:xfrm>
          <a:off x="82942" y="3561783"/>
          <a:ext cx="4858395" cy="32981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2080424191"/>
              </p:ext>
            </p:extLst>
          </p:nvPr>
        </p:nvGraphicFramePr>
        <p:xfrm>
          <a:off x="6843886" y="3561783"/>
          <a:ext cx="5348114" cy="329815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4114926" y="4007042"/>
            <a:ext cx="3745327" cy="461665"/>
          </a:xfrm>
          <a:prstGeom prst="rect">
            <a:avLst/>
          </a:prstGeom>
          <a:noFill/>
        </p:spPr>
        <p:txBody>
          <a:bodyPr wrap="square" rtlCol="0">
            <a:spAutoFit/>
          </a:bodyPr>
          <a:lstStyle/>
          <a:p>
            <a:r>
              <a:rPr lang="en-US" sz="2400" b="1" dirty="0" smtClean="0">
                <a:solidFill>
                  <a:schemeClr val="accent1">
                    <a:lumMod val="50000"/>
                  </a:schemeClr>
                </a:solidFill>
              </a:rPr>
              <a:t>Percent of Total Enrollment</a:t>
            </a:r>
            <a:endParaRPr lang="en-US" sz="2400" b="1" dirty="0">
              <a:solidFill>
                <a:schemeClr val="accent1">
                  <a:lumMod val="50000"/>
                </a:schemeClr>
              </a:solidFill>
            </a:endParaRPr>
          </a:p>
        </p:txBody>
      </p:sp>
      <p:sp>
        <p:nvSpPr>
          <p:cNvPr id="10" name="TextBox 9"/>
          <p:cNvSpPr txBox="1"/>
          <p:nvPr/>
        </p:nvSpPr>
        <p:spPr>
          <a:xfrm>
            <a:off x="4114926" y="4552231"/>
            <a:ext cx="3745328" cy="1938992"/>
          </a:xfrm>
          <a:prstGeom prst="rect">
            <a:avLst/>
          </a:prstGeom>
          <a:solidFill>
            <a:srgbClr val="FFFF99"/>
          </a:solidFill>
        </p:spPr>
        <p:txBody>
          <a:bodyPr wrap="square" rtlCol="0">
            <a:spAutoFit/>
          </a:bodyPr>
          <a:lstStyle/>
          <a:p>
            <a:r>
              <a:rPr lang="en-US" sz="24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Between 2013 and 2017, the </a:t>
            </a:r>
            <a:r>
              <a:rPr lang="en-US" sz="2400" b="1" dirty="0" smtClean="0">
                <a:solidFill>
                  <a:srgbClr val="002060"/>
                </a:solidFill>
                <a:latin typeface="Calibri" panose="020F0502020204030204" pitchFamily="34" charset="0"/>
                <a:ea typeface="Times New Roman" panose="02020603050405020304" pitchFamily="18" charset="0"/>
                <a:cs typeface="Times New Roman" panose="02020603050405020304" pitchFamily="18" charset="0"/>
              </a:rPr>
              <a:t>percentage of non-resident </a:t>
            </a:r>
            <a:r>
              <a:rPr lang="en-US" sz="24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students increased </a:t>
            </a:r>
            <a:r>
              <a:rPr lang="en-US" sz="2400" b="1" dirty="0" smtClean="0">
                <a:solidFill>
                  <a:srgbClr val="002060"/>
                </a:solidFill>
                <a:latin typeface="Calibri" panose="020F0502020204030204" pitchFamily="34" charset="0"/>
                <a:ea typeface="Times New Roman" panose="02020603050405020304" pitchFamily="18" charset="0"/>
                <a:cs typeface="Times New Roman" panose="02020603050405020304" pitchFamily="18" charset="0"/>
              </a:rPr>
              <a:t>5% </a:t>
            </a:r>
            <a:r>
              <a:rPr lang="en-US" sz="24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while </a:t>
            </a:r>
            <a:r>
              <a:rPr lang="en-US" sz="2400" b="1" dirty="0" smtClean="0">
                <a:solidFill>
                  <a:srgbClr val="002060"/>
                </a:solidFill>
                <a:latin typeface="Calibri" panose="020F0502020204030204" pitchFamily="34" charset="0"/>
                <a:ea typeface="Times New Roman" panose="02020603050405020304" pitchFamily="18" charset="0"/>
                <a:cs typeface="Times New Roman" panose="02020603050405020304" pitchFamily="18" charset="0"/>
              </a:rPr>
              <a:t>resident students dropped </a:t>
            </a:r>
            <a:r>
              <a:rPr lang="en-US" sz="24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5</a:t>
            </a:r>
            <a:r>
              <a:rPr lang="en-US" sz="2400" b="1" dirty="0" smtClean="0">
                <a:solidFill>
                  <a:srgbClr val="002060"/>
                </a:solidFill>
                <a:latin typeface="Calibri" panose="020F0502020204030204" pitchFamily="34" charset="0"/>
                <a:ea typeface="Times New Roman" panose="02020603050405020304" pitchFamily="18" charset="0"/>
                <a:cs typeface="Times New Roman" panose="02020603050405020304" pitchFamily="18" charset="0"/>
              </a:rPr>
              <a:t>%.</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3" name="Slide Number Placeholder 2"/>
          <p:cNvSpPr>
            <a:spLocks noGrp="1"/>
          </p:cNvSpPr>
          <p:nvPr>
            <p:ph type="sldNum" sz="quarter" idx="12"/>
          </p:nvPr>
        </p:nvSpPr>
        <p:spPr>
          <a:xfrm>
            <a:off x="9149038" y="6414101"/>
            <a:ext cx="2743200" cy="365125"/>
          </a:xfrm>
        </p:spPr>
        <p:txBody>
          <a:bodyPr/>
          <a:lstStyle/>
          <a:p>
            <a:fld id="{15C3AF50-45D8-4144-B114-A385979F8C17}" type="slidenum">
              <a:rPr lang="en-US" smtClean="0">
                <a:solidFill>
                  <a:srgbClr val="46464A">
                    <a:lumMod val="60000"/>
                    <a:lumOff val="40000"/>
                  </a:srgbClr>
                </a:solidFill>
              </a:rPr>
              <a:pPr/>
              <a:t>67</a:t>
            </a:fld>
            <a:endParaRPr lang="en-US" dirty="0">
              <a:solidFill>
                <a:srgbClr val="46464A">
                  <a:lumMod val="60000"/>
                  <a:lumOff val="40000"/>
                </a:srgbClr>
              </a:solidFill>
            </a:endParaRPr>
          </a:p>
        </p:txBody>
      </p:sp>
    </p:spTree>
    <p:extLst>
      <p:ext uri="{BB962C8B-B14F-4D97-AF65-F5344CB8AC3E}">
        <p14:creationId xmlns:p14="http://schemas.microsoft.com/office/powerpoint/2010/main" val="7446522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847627" y="131975"/>
            <a:ext cx="10323136" cy="1036949"/>
          </a:xfrm>
        </p:spPr>
        <p:txBody>
          <a:bodyPr>
            <a:normAutofit fontScale="90000"/>
          </a:bodyPr>
          <a:lstStyle/>
          <a:p>
            <a:pPr algn="ctr"/>
            <a:r>
              <a:rPr lang="en-US" sz="3500" b="1" dirty="0" smtClean="0">
                <a:solidFill>
                  <a:schemeClr val="accent5"/>
                </a:solidFill>
                <a:latin typeface="+mn-lt"/>
              </a:rPr>
              <a:t>Alabama Public Four-Year Institutions</a:t>
            </a:r>
            <a:br>
              <a:rPr lang="en-US" sz="3500" b="1" dirty="0" smtClean="0">
                <a:solidFill>
                  <a:schemeClr val="accent5"/>
                </a:solidFill>
                <a:latin typeface="+mn-lt"/>
              </a:rPr>
            </a:br>
            <a:r>
              <a:rPr lang="en-US" sz="3500" b="1" dirty="0" smtClean="0">
                <a:solidFill>
                  <a:schemeClr val="accent5"/>
                </a:solidFill>
                <a:latin typeface="+mn-lt"/>
              </a:rPr>
              <a:t>Fall 2017 Resident Enrollment by Institution</a:t>
            </a:r>
            <a:endParaRPr lang="en-US" sz="3500" dirty="0">
              <a:solidFill>
                <a:schemeClr val="accent5"/>
              </a:solidFill>
            </a:endParaRPr>
          </a:p>
        </p:txBody>
      </p:sp>
      <p:graphicFrame>
        <p:nvGraphicFramePr>
          <p:cNvPr id="9" name="Object 8"/>
          <p:cNvGraphicFramePr>
            <a:graphicFrameLocks noChangeAspect="1"/>
          </p:cNvGraphicFramePr>
          <p:nvPr>
            <p:extLst/>
          </p:nvPr>
        </p:nvGraphicFramePr>
        <p:xfrm>
          <a:off x="789331" y="1168924"/>
          <a:ext cx="10381432" cy="5526394"/>
        </p:xfrm>
        <a:graphic>
          <a:graphicData uri="http://schemas.openxmlformats.org/presentationml/2006/ole">
            <mc:AlternateContent xmlns:mc="http://schemas.openxmlformats.org/markup-compatibility/2006">
              <mc:Choice xmlns:v="urn:schemas-microsoft-com:vml" Requires="v">
                <p:oleObj spid="_x0000_s1050" name="Worksheet" r:id="rId3" imgW="16697325" imgH="8086627" progId="Excel.Sheet.12">
                  <p:embed/>
                </p:oleObj>
              </mc:Choice>
              <mc:Fallback>
                <p:oleObj name="Worksheet" r:id="rId3" imgW="16697325" imgH="8086627" progId="Excel.Sheet.12">
                  <p:embed/>
                  <p:pic>
                    <p:nvPicPr>
                      <p:cNvPr id="9" name="Object 8"/>
                      <p:cNvPicPr/>
                      <p:nvPr/>
                    </p:nvPicPr>
                    <p:blipFill>
                      <a:blip r:embed="rId4"/>
                      <a:stretch>
                        <a:fillRect/>
                      </a:stretch>
                    </p:blipFill>
                    <p:spPr>
                      <a:xfrm>
                        <a:off x="789331" y="1168924"/>
                        <a:ext cx="10381432" cy="5526394"/>
                      </a:xfrm>
                      <a:prstGeom prst="rect">
                        <a:avLst/>
                      </a:prstGeom>
                    </p:spPr>
                  </p:pic>
                </p:oleObj>
              </mc:Fallback>
            </mc:AlternateContent>
          </a:graphicData>
        </a:graphic>
      </p:graphicFrame>
      <p:sp>
        <p:nvSpPr>
          <p:cNvPr id="4" name="Left Arrow 3"/>
          <p:cNvSpPr/>
          <p:nvPr/>
        </p:nvSpPr>
        <p:spPr>
          <a:xfrm>
            <a:off x="9576616" y="3550335"/>
            <a:ext cx="487078" cy="254524"/>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8338627" y="4880182"/>
            <a:ext cx="487078" cy="254524"/>
          </a:xfrm>
          <a:prstGeom prst="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68</a:t>
            </a:fld>
            <a:endParaRPr lang="en-US">
              <a:solidFill>
                <a:srgbClr val="46464A">
                  <a:lumMod val="60000"/>
                  <a:lumOff val="40000"/>
                </a:srgbClr>
              </a:solidFill>
            </a:endParaRPr>
          </a:p>
        </p:txBody>
      </p:sp>
    </p:spTree>
    <p:extLst>
      <p:ext uri="{BB962C8B-B14F-4D97-AF65-F5344CB8AC3E}">
        <p14:creationId xmlns:p14="http://schemas.microsoft.com/office/powerpoint/2010/main" val="244892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75386"/>
          </a:xfrm>
        </p:spPr>
        <p:style>
          <a:lnRef idx="1">
            <a:schemeClr val="accent5"/>
          </a:lnRef>
          <a:fillRef idx="2">
            <a:schemeClr val="accent5"/>
          </a:fillRef>
          <a:effectRef idx="1">
            <a:schemeClr val="accent5"/>
          </a:effectRef>
          <a:fontRef idx="minor">
            <a:schemeClr val="dk1"/>
          </a:fontRef>
        </p:style>
        <p:txBody>
          <a:bodyPr/>
          <a:lstStyle/>
          <a:p>
            <a:pPr algn="ctr"/>
            <a:r>
              <a:rPr lang="en-US" b="1" dirty="0" smtClean="0"/>
              <a:t>Fall Enrollment by Age</a:t>
            </a:r>
            <a:endParaRPr lang="en-US" b="1" dirty="0"/>
          </a:p>
        </p:txBody>
      </p:sp>
      <p:graphicFrame>
        <p:nvGraphicFramePr>
          <p:cNvPr id="6" name="Content Placeholder 5"/>
          <p:cNvGraphicFramePr>
            <a:graphicFrameLocks noGrp="1"/>
          </p:cNvGraphicFramePr>
          <p:nvPr>
            <p:ph idx="1"/>
            <p:extLst/>
          </p:nvPr>
        </p:nvGraphicFramePr>
        <p:xfrm>
          <a:off x="838200" y="1140512"/>
          <a:ext cx="10515603" cy="2165129"/>
        </p:xfrm>
        <a:graphic>
          <a:graphicData uri="http://schemas.openxmlformats.org/drawingml/2006/table">
            <a:tbl>
              <a:tblPr/>
              <a:tblGrid>
                <a:gridCol w="2872975">
                  <a:extLst>
                    <a:ext uri="{9D8B030D-6E8A-4147-A177-3AD203B41FA5}">
                      <a16:colId xmlns:a16="http://schemas.microsoft.com/office/drawing/2014/main" val="3700939545"/>
                    </a:ext>
                  </a:extLst>
                </a:gridCol>
                <a:gridCol w="1137074">
                  <a:extLst>
                    <a:ext uri="{9D8B030D-6E8A-4147-A177-3AD203B41FA5}">
                      <a16:colId xmlns:a16="http://schemas.microsoft.com/office/drawing/2014/main" val="3387845641"/>
                    </a:ext>
                  </a:extLst>
                </a:gridCol>
                <a:gridCol w="1137074">
                  <a:extLst>
                    <a:ext uri="{9D8B030D-6E8A-4147-A177-3AD203B41FA5}">
                      <a16:colId xmlns:a16="http://schemas.microsoft.com/office/drawing/2014/main" val="2996232206"/>
                    </a:ext>
                  </a:extLst>
                </a:gridCol>
                <a:gridCol w="1137074">
                  <a:extLst>
                    <a:ext uri="{9D8B030D-6E8A-4147-A177-3AD203B41FA5}">
                      <a16:colId xmlns:a16="http://schemas.microsoft.com/office/drawing/2014/main" val="3213665425"/>
                    </a:ext>
                  </a:extLst>
                </a:gridCol>
                <a:gridCol w="1137074">
                  <a:extLst>
                    <a:ext uri="{9D8B030D-6E8A-4147-A177-3AD203B41FA5}">
                      <a16:colId xmlns:a16="http://schemas.microsoft.com/office/drawing/2014/main" val="1637806843"/>
                    </a:ext>
                  </a:extLst>
                </a:gridCol>
                <a:gridCol w="1137074">
                  <a:extLst>
                    <a:ext uri="{9D8B030D-6E8A-4147-A177-3AD203B41FA5}">
                      <a16:colId xmlns:a16="http://schemas.microsoft.com/office/drawing/2014/main" val="1415809315"/>
                    </a:ext>
                  </a:extLst>
                </a:gridCol>
                <a:gridCol w="978629">
                  <a:extLst>
                    <a:ext uri="{9D8B030D-6E8A-4147-A177-3AD203B41FA5}">
                      <a16:colId xmlns:a16="http://schemas.microsoft.com/office/drawing/2014/main" val="405356303"/>
                    </a:ext>
                  </a:extLst>
                </a:gridCol>
                <a:gridCol w="978629">
                  <a:extLst>
                    <a:ext uri="{9D8B030D-6E8A-4147-A177-3AD203B41FA5}">
                      <a16:colId xmlns:a16="http://schemas.microsoft.com/office/drawing/2014/main" val="399234675"/>
                    </a:ext>
                  </a:extLst>
                </a:gridCol>
              </a:tblGrid>
              <a:tr h="782564">
                <a:tc>
                  <a:txBody>
                    <a:bodyPr/>
                    <a:lstStyle/>
                    <a:p>
                      <a:pPr algn="l" fontAlgn="b"/>
                      <a:r>
                        <a:rPr lang="en-US" sz="1800" b="1" i="0" u="none" strike="noStrike">
                          <a:solidFill>
                            <a:srgbClr val="FFFFFF"/>
                          </a:solidFill>
                          <a:effectLst/>
                          <a:latin typeface="Calibri" panose="020F0502020204030204" pitchFamily="34" charset="0"/>
                        </a:rPr>
                        <a:t> </a:t>
                      </a:r>
                    </a:p>
                  </a:txBody>
                  <a:tcPr marL="6992" marR="6992" marT="69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800" b="1" i="0" u="none" strike="noStrike">
                          <a:solidFill>
                            <a:srgbClr val="FFFFFF"/>
                          </a:solidFill>
                          <a:effectLst/>
                          <a:latin typeface="Calibri" panose="020F0502020204030204" pitchFamily="34" charset="0"/>
                        </a:rPr>
                        <a:t>2013</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800" b="1" i="0" u="none" strike="noStrike">
                          <a:solidFill>
                            <a:srgbClr val="FFFFFF"/>
                          </a:solidFill>
                          <a:effectLst/>
                          <a:latin typeface="Calibri" panose="020F0502020204030204" pitchFamily="34" charset="0"/>
                        </a:rPr>
                        <a:t>2014</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800" b="1" i="0" u="none" strike="noStrike">
                          <a:solidFill>
                            <a:srgbClr val="FFFFFF"/>
                          </a:solidFill>
                          <a:effectLst/>
                          <a:latin typeface="Calibri" panose="020F0502020204030204" pitchFamily="34" charset="0"/>
                        </a:rPr>
                        <a:t>2015</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800" b="1" i="0" u="none" strike="noStrike">
                          <a:solidFill>
                            <a:srgbClr val="FFFFFF"/>
                          </a:solidFill>
                          <a:effectLst/>
                          <a:latin typeface="Calibri" panose="020F0502020204030204" pitchFamily="34" charset="0"/>
                        </a:rPr>
                        <a:t>2016</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800" b="1" i="0" u="none" strike="noStrike">
                          <a:solidFill>
                            <a:srgbClr val="FFFFFF"/>
                          </a:solidFill>
                          <a:effectLst/>
                          <a:latin typeface="Calibri" panose="020F0502020204030204" pitchFamily="34" charset="0"/>
                        </a:rPr>
                        <a:t>2017</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800" b="1" i="0" u="none" strike="noStrike">
                          <a:solidFill>
                            <a:srgbClr val="FFFFFF"/>
                          </a:solidFill>
                          <a:effectLst/>
                          <a:latin typeface="Calibri" panose="020F0502020204030204" pitchFamily="34" charset="0"/>
                        </a:rPr>
                        <a:t>1-Year Change</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800" b="1" i="0" u="none" strike="noStrike" dirty="0">
                          <a:solidFill>
                            <a:srgbClr val="FFFFFF"/>
                          </a:solidFill>
                          <a:effectLst/>
                          <a:latin typeface="Calibri" panose="020F0502020204030204" pitchFamily="34" charset="0"/>
                        </a:rPr>
                        <a:t>5-Year Change</a:t>
                      </a:r>
                    </a:p>
                  </a:txBody>
                  <a:tcPr marL="6992" marR="6992" marT="69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490693769"/>
                  </a:ext>
                </a:extLst>
              </a:tr>
              <a:tr h="460855">
                <a:tc>
                  <a:txBody>
                    <a:bodyPr/>
                    <a:lstStyle/>
                    <a:p>
                      <a:pPr algn="l" fontAlgn="b"/>
                      <a:r>
                        <a:rPr lang="en-US" sz="1800" b="0" i="0" u="none" strike="noStrike" dirty="0">
                          <a:solidFill>
                            <a:srgbClr val="000000"/>
                          </a:solidFill>
                          <a:effectLst/>
                          <a:latin typeface="Calibri" panose="020F0502020204030204" pitchFamily="34" charset="0"/>
                        </a:rPr>
                        <a:t>Traditional (Under 25)</a:t>
                      </a:r>
                    </a:p>
                  </a:txBody>
                  <a:tcPr marL="6992" marR="6992" marT="69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168,099</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171,228</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175,642</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181,148</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186,333</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800" b="0" i="0" u="none" strike="noStrike">
                          <a:solidFill>
                            <a:srgbClr val="000000"/>
                          </a:solidFill>
                          <a:effectLst/>
                          <a:latin typeface="Calibri" panose="020F0502020204030204" pitchFamily="34" charset="0"/>
                        </a:rPr>
                        <a:t>2.9%</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800" b="0" i="0" u="none" strike="noStrike" dirty="0">
                          <a:solidFill>
                            <a:srgbClr val="000000"/>
                          </a:solidFill>
                          <a:effectLst/>
                          <a:latin typeface="Calibri" panose="020F0502020204030204" pitchFamily="34" charset="0"/>
                        </a:rPr>
                        <a:t>10.8%</a:t>
                      </a:r>
                    </a:p>
                  </a:txBody>
                  <a:tcPr marL="6992" marR="6992" marT="69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24767923"/>
                  </a:ext>
                </a:extLst>
              </a:tr>
              <a:tr h="460855">
                <a:tc>
                  <a:txBody>
                    <a:bodyPr/>
                    <a:lstStyle/>
                    <a:p>
                      <a:pPr algn="l" fontAlgn="b"/>
                      <a:r>
                        <a:rPr lang="en-US" sz="1800" b="0" i="0" u="none" strike="noStrike" dirty="0">
                          <a:solidFill>
                            <a:srgbClr val="000000"/>
                          </a:solidFill>
                          <a:effectLst/>
                          <a:latin typeface="Calibri" panose="020F0502020204030204" pitchFamily="34" charset="0"/>
                        </a:rPr>
                        <a:t>Non-Traditional (25 and </a:t>
                      </a:r>
                      <a:r>
                        <a:rPr lang="en-US" sz="1800" b="0" i="0" u="none" strike="noStrike" dirty="0" smtClean="0">
                          <a:solidFill>
                            <a:srgbClr val="000000"/>
                          </a:solidFill>
                          <a:effectLst/>
                          <a:latin typeface="Calibri" panose="020F0502020204030204" pitchFamily="34" charset="0"/>
                        </a:rPr>
                        <a:t>over</a:t>
                      </a:r>
                      <a:r>
                        <a:rPr lang="en-US" sz="1800" b="0" i="0" u="none" strike="noStrike" dirty="0">
                          <a:solidFill>
                            <a:srgbClr val="000000"/>
                          </a:solidFill>
                          <a:effectLst/>
                          <a:latin typeface="Calibri" panose="020F0502020204030204" pitchFamily="34" charset="0"/>
                        </a:rPr>
                        <a:t>)</a:t>
                      </a:r>
                    </a:p>
                  </a:txBody>
                  <a:tcPr marL="6992" marR="6992" marT="69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panose="020F0502020204030204" pitchFamily="34" charset="0"/>
                        </a:rPr>
                        <a:t>74,452</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panose="020F0502020204030204" pitchFamily="34" charset="0"/>
                        </a:rPr>
                        <a:t>70,741</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panose="020F0502020204030204" pitchFamily="34" charset="0"/>
                        </a:rPr>
                        <a:t>67,561</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panose="020F0502020204030204" pitchFamily="34" charset="0"/>
                        </a:rPr>
                        <a:t>65,840</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67,657</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2.8%</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panose="020F0502020204030204" pitchFamily="34" charset="0"/>
                        </a:rPr>
                        <a:t>-9.1%</a:t>
                      </a:r>
                    </a:p>
                  </a:txBody>
                  <a:tcPr marL="6992" marR="6992" marT="69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067301"/>
                  </a:ext>
                </a:extLst>
              </a:tr>
              <a:tr h="460855">
                <a:tc>
                  <a:txBody>
                    <a:bodyPr/>
                    <a:lstStyle/>
                    <a:p>
                      <a:pPr algn="l" fontAlgn="b"/>
                      <a:r>
                        <a:rPr lang="en-US" sz="1800" b="0" i="0" u="none" strike="noStrike">
                          <a:solidFill>
                            <a:srgbClr val="000000"/>
                          </a:solidFill>
                          <a:effectLst/>
                          <a:latin typeface="Calibri" panose="020F0502020204030204" pitchFamily="34" charset="0"/>
                        </a:rPr>
                        <a:t>TOTAL</a:t>
                      </a:r>
                    </a:p>
                  </a:txBody>
                  <a:tcPr marL="6992" marR="6992" marT="69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800" b="0" i="0" u="none" strike="noStrike" dirty="0">
                          <a:solidFill>
                            <a:srgbClr val="000000"/>
                          </a:solidFill>
                          <a:effectLst/>
                          <a:latin typeface="Calibri" panose="020F0502020204030204" pitchFamily="34" charset="0"/>
                        </a:rPr>
                        <a:t>242,551</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800" b="0" i="0" u="none" strike="noStrike" dirty="0">
                          <a:solidFill>
                            <a:srgbClr val="000000"/>
                          </a:solidFill>
                          <a:effectLst/>
                          <a:latin typeface="Calibri" panose="020F0502020204030204" pitchFamily="34" charset="0"/>
                        </a:rPr>
                        <a:t>241,969</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800" b="0" i="0" u="none" strike="noStrike" dirty="0">
                          <a:solidFill>
                            <a:srgbClr val="000000"/>
                          </a:solidFill>
                          <a:effectLst/>
                          <a:latin typeface="Calibri" panose="020F0502020204030204" pitchFamily="34" charset="0"/>
                        </a:rPr>
                        <a:t>243,203</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800" b="0" i="0" u="none" strike="noStrike" dirty="0">
                          <a:solidFill>
                            <a:srgbClr val="000000"/>
                          </a:solidFill>
                          <a:effectLst/>
                          <a:latin typeface="Calibri" panose="020F0502020204030204" pitchFamily="34" charset="0"/>
                        </a:rPr>
                        <a:t>246,988</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800" b="0" i="0" u="none" strike="noStrike" dirty="0">
                          <a:solidFill>
                            <a:srgbClr val="000000"/>
                          </a:solidFill>
                          <a:effectLst/>
                          <a:latin typeface="Calibri" panose="020F0502020204030204" pitchFamily="34" charset="0"/>
                        </a:rPr>
                        <a:t>253,990</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800" b="0" i="0" u="none" strike="noStrike" dirty="0">
                          <a:solidFill>
                            <a:srgbClr val="000000"/>
                          </a:solidFill>
                          <a:effectLst/>
                          <a:latin typeface="Calibri" panose="020F0502020204030204" pitchFamily="34" charset="0"/>
                        </a:rPr>
                        <a:t>2.8%</a:t>
                      </a:r>
                    </a:p>
                  </a:txBody>
                  <a:tcPr marL="6992" marR="6992" marT="69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800" b="0" i="0" u="none" strike="noStrike" dirty="0">
                          <a:solidFill>
                            <a:srgbClr val="000000"/>
                          </a:solidFill>
                          <a:effectLst/>
                          <a:latin typeface="Calibri" panose="020F0502020204030204" pitchFamily="34" charset="0"/>
                        </a:rPr>
                        <a:t>4.7%</a:t>
                      </a:r>
                    </a:p>
                  </a:txBody>
                  <a:tcPr marL="6992" marR="6992" marT="69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29637502"/>
                  </a:ext>
                </a:extLst>
              </a:tr>
            </a:tbl>
          </a:graphicData>
        </a:graphic>
      </p:graphicFrame>
      <p:sp>
        <p:nvSpPr>
          <p:cNvPr id="7" name="TextBox 6"/>
          <p:cNvSpPr txBox="1"/>
          <p:nvPr/>
        </p:nvSpPr>
        <p:spPr>
          <a:xfrm>
            <a:off x="738277" y="3557807"/>
            <a:ext cx="8594832" cy="523220"/>
          </a:xfrm>
          <a:prstGeom prst="rect">
            <a:avLst/>
          </a:prstGeom>
          <a:noFill/>
        </p:spPr>
        <p:txBody>
          <a:bodyPr wrap="square" rtlCol="0">
            <a:spAutoFit/>
          </a:bodyPr>
          <a:lstStyle/>
          <a:p>
            <a:r>
              <a:rPr lang="en-US" sz="2800" b="1" dirty="0" smtClean="0"/>
              <a:t>Percent of Total Enrollment by Age:</a:t>
            </a:r>
            <a:endParaRPr lang="en-US" sz="2800" b="1" dirty="0"/>
          </a:p>
        </p:txBody>
      </p:sp>
      <p:graphicFrame>
        <p:nvGraphicFramePr>
          <p:cNvPr id="10" name="Table 9"/>
          <p:cNvGraphicFramePr>
            <a:graphicFrameLocks noGrp="1"/>
          </p:cNvGraphicFramePr>
          <p:nvPr>
            <p:extLst/>
          </p:nvPr>
        </p:nvGraphicFramePr>
        <p:xfrm>
          <a:off x="760685" y="4191700"/>
          <a:ext cx="10670629" cy="1410092"/>
        </p:xfrm>
        <a:graphic>
          <a:graphicData uri="http://schemas.openxmlformats.org/drawingml/2006/table">
            <a:tbl>
              <a:tblPr/>
              <a:tblGrid>
                <a:gridCol w="3582054">
                  <a:extLst>
                    <a:ext uri="{9D8B030D-6E8A-4147-A177-3AD203B41FA5}">
                      <a16:colId xmlns:a16="http://schemas.microsoft.com/office/drawing/2014/main" val="3461709454"/>
                    </a:ext>
                  </a:extLst>
                </a:gridCol>
                <a:gridCol w="1417715">
                  <a:extLst>
                    <a:ext uri="{9D8B030D-6E8A-4147-A177-3AD203B41FA5}">
                      <a16:colId xmlns:a16="http://schemas.microsoft.com/office/drawing/2014/main" val="3865329701"/>
                    </a:ext>
                  </a:extLst>
                </a:gridCol>
                <a:gridCol w="1417715">
                  <a:extLst>
                    <a:ext uri="{9D8B030D-6E8A-4147-A177-3AD203B41FA5}">
                      <a16:colId xmlns:a16="http://schemas.microsoft.com/office/drawing/2014/main" val="4117688909"/>
                    </a:ext>
                  </a:extLst>
                </a:gridCol>
                <a:gridCol w="1417715">
                  <a:extLst>
                    <a:ext uri="{9D8B030D-6E8A-4147-A177-3AD203B41FA5}">
                      <a16:colId xmlns:a16="http://schemas.microsoft.com/office/drawing/2014/main" val="4096394393"/>
                    </a:ext>
                  </a:extLst>
                </a:gridCol>
                <a:gridCol w="1417715">
                  <a:extLst>
                    <a:ext uri="{9D8B030D-6E8A-4147-A177-3AD203B41FA5}">
                      <a16:colId xmlns:a16="http://schemas.microsoft.com/office/drawing/2014/main" val="1087737479"/>
                    </a:ext>
                  </a:extLst>
                </a:gridCol>
                <a:gridCol w="1417715">
                  <a:extLst>
                    <a:ext uri="{9D8B030D-6E8A-4147-A177-3AD203B41FA5}">
                      <a16:colId xmlns:a16="http://schemas.microsoft.com/office/drawing/2014/main" val="74374093"/>
                    </a:ext>
                  </a:extLst>
                </a:gridCol>
              </a:tblGrid>
              <a:tr h="436754">
                <a:tc>
                  <a:txBody>
                    <a:bodyPr/>
                    <a:lstStyle/>
                    <a:p>
                      <a:pPr algn="l" fontAlgn="b"/>
                      <a:r>
                        <a:rPr lang="en-US" sz="2200" b="1" i="0" u="none" strike="noStrike" dirty="0">
                          <a:solidFill>
                            <a:srgbClr val="FFFFFF"/>
                          </a:solidFill>
                          <a:effectLst/>
                          <a:latin typeface="Calibri" panose="020F0502020204030204" pitchFamily="34" charset="0"/>
                        </a:rPr>
                        <a:t> </a:t>
                      </a:r>
                    </a:p>
                  </a:txBody>
                  <a:tcPr marL="8591" marR="8591" marT="85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2200" b="1" i="0" u="none" strike="noStrike" dirty="0">
                          <a:solidFill>
                            <a:srgbClr val="FFFFFF"/>
                          </a:solidFill>
                          <a:effectLst/>
                          <a:latin typeface="Calibri" panose="020F0502020204030204" pitchFamily="34" charset="0"/>
                        </a:rPr>
                        <a:t>2013</a:t>
                      </a:r>
                    </a:p>
                  </a:txBody>
                  <a:tcPr marL="8591" marR="8591" marT="85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2200" b="1" i="0" u="none" strike="noStrike" dirty="0">
                          <a:solidFill>
                            <a:srgbClr val="FFFFFF"/>
                          </a:solidFill>
                          <a:effectLst/>
                          <a:latin typeface="Calibri" panose="020F0502020204030204" pitchFamily="34" charset="0"/>
                        </a:rPr>
                        <a:t>2014</a:t>
                      </a:r>
                    </a:p>
                  </a:txBody>
                  <a:tcPr marL="8591" marR="8591" marT="85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2200" b="1" i="0" u="none" strike="noStrike">
                          <a:solidFill>
                            <a:srgbClr val="FFFFFF"/>
                          </a:solidFill>
                          <a:effectLst/>
                          <a:latin typeface="Calibri" panose="020F0502020204030204" pitchFamily="34" charset="0"/>
                        </a:rPr>
                        <a:t>2015</a:t>
                      </a:r>
                    </a:p>
                  </a:txBody>
                  <a:tcPr marL="8591" marR="8591" marT="85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2200" b="1" i="0" u="none" strike="noStrike">
                          <a:solidFill>
                            <a:srgbClr val="FFFFFF"/>
                          </a:solidFill>
                          <a:effectLst/>
                          <a:latin typeface="Calibri" panose="020F0502020204030204" pitchFamily="34" charset="0"/>
                        </a:rPr>
                        <a:t>2016</a:t>
                      </a:r>
                    </a:p>
                  </a:txBody>
                  <a:tcPr marL="8591" marR="8591" marT="85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2200" b="1" i="0" u="none" strike="noStrike">
                          <a:solidFill>
                            <a:srgbClr val="FFFFFF"/>
                          </a:solidFill>
                          <a:effectLst/>
                          <a:latin typeface="Calibri" panose="020F0502020204030204" pitchFamily="34" charset="0"/>
                        </a:rPr>
                        <a:t>2017</a:t>
                      </a:r>
                    </a:p>
                  </a:txBody>
                  <a:tcPr marL="8591" marR="8591" marT="85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A5A5"/>
                    </a:solidFill>
                  </a:tcPr>
                </a:tc>
                <a:extLst>
                  <a:ext uri="{0D108BD9-81ED-4DB2-BD59-A6C34878D82A}">
                    <a16:rowId xmlns:a16="http://schemas.microsoft.com/office/drawing/2014/main" val="1674589668"/>
                  </a:ext>
                </a:extLst>
              </a:tr>
              <a:tr h="486669">
                <a:tc>
                  <a:txBody>
                    <a:bodyPr/>
                    <a:lstStyle/>
                    <a:p>
                      <a:pPr algn="l" fontAlgn="b"/>
                      <a:r>
                        <a:rPr lang="en-US" sz="2200" b="0" i="0" u="none" strike="noStrike" dirty="0">
                          <a:solidFill>
                            <a:srgbClr val="000000"/>
                          </a:solidFill>
                          <a:effectLst/>
                          <a:latin typeface="Calibri" panose="020F0502020204030204" pitchFamily="34" charset="0"/>
                        </a:rPr>
                        <a:t>Traditional (Under 25)</a:t>
                      </a:r>
                    </a:p>
                  </a:txBody>
                  <a:tcPr marL="8591" marR="8591" marT="8591"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2200" b="0" i="0" u="none" strike="noStrike">
                          <a:solidFill>
                            <a:srgbClr val="000000"/>
                          </a:solidFill>
                          <a:effectLst/>
                          <a:latin typeface="Calibri" panose="020F0502020204030204" pitchFamily="34" charset="0"/>
                        </a:rPr>
                        <a:t>69.3%</a:t>
                      </a:r>
                    </a:p>
                  </a:txBody>
                  <a:tcPr marL="8591" marR="8591" marT="8591"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2200" b="0" i="0" u="none" strike="noStrike">
                          <a:solidFill>
                            <a:srgbClr val="000000"/>
                          </a:solidFill>
                          <a:effectLst/>
                          <a:latin typeface="Calibri" panose="020F0502020204030204" pitchFamily="34" charset="0"/>
                        </a:rPr>
                        <a:t>70.8%</a:t>
                      </a:r>
                    </a:p>
                  </a:txBody>
                  <a:tcPr marL="8591" marR="8591" marT="8591"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2200" b="0" i="0" u="none" strike="noStrike">
                          <a:solidFill>
                            <a:srgbClr val="000000"/>
                          </a:solidFill>
                          <a:effectLst/>
                          <a:latin typeface="Calibri" panose="020F0502020204030204" pitchFamily="34" charset="0"/>
                        </a:rPr>
                        <a:t>72.2%</a:t>
                      </a:r>
                    </a:p>
                  </a:txBody>
                  <a:tcPr marL="8591" marR="8591" marT="8591"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2200" b="0" i="0" u="none" strike="noStrike">
                          <a:solidFill>
                            <a:srgbClr val="000000"/>
                          </a:solidFill>
                          <a:effectLst/>
                          <a:latin typeface="Calibri" panose="020F0502020204030204" pitchFamily="34" charset="0"/>
                        </a:rPr>
                        <a:t>73.3%</a:t>
                      </a:r>
                    </a:p>
                  </a:txBody>
                  <a:tcPr marL="8591" marR="8591" marT="8591"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2200" b="0" i="0" u="none" strike="noStrike" dirty="0">
                          <a:solidFill>
                            <a:srgbClr val="000000"/>
                          </a:solidFill>
                          <a:effectLst/>
                          <a:latin typeface="Calibri" panose="020F0502020204030204" pitchFamily="34" charset="0"/>
                        </a:rPr>
                        <a:t>73.4%</a:t>
                      </a:r>
                    </a:p>
                  </a:txBody>
                  <a:tcPr marL="8591" marR="8591" marT="8591" marB="0" anchor="b">
                    <a:lnL>
                      <a:noFill/>
                    </a:lnL>
                    <a:lnR>
                      <a:noFill/>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296162250"/>
                  </a:ext>
                </a:extLst>
              </a:tr>
              <a:tr h="486669">
                <a:tc>
                  <a:txBody>
                    <a:bodyPr/>
                    <a:lstStyle/>
                    <a:p>
                      <a:pPr algn="l" fontAlgn="b"/>
                      <a:r>
                        <a:rPr lang="en-US" sz="2200" b="0" i="0" u="none" strike="noStrike">
                          <a:solidFill>
                            <a:srgbClr val="000000"/>
                          </a:solidFill>
                          <a:effectLst/>
                          <a:latin typeface="Calibri" panose="020F0502020204030204" pitchFamily="34" charset="0"/>
                        </a:rPr>
                        <a:t>Non-Traditional (25 and Over)</a:t>
                      </a:r>
                    </a:p>
                  </a:txBody>
                  <a:tcPr marL="8591" marR="8591" marT="85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2200" b="0" i="0" u="none" strike="noStrike" dirty="0">
                          <a:solidFill>
                            <a:srgbClr val="000000"/>
                          </a:solidFill>
                          <a:effectLst/>
                          <a:latin typeface="Calibri" panose="020F0502020204030204" pitchFamily="34" charset="0"/>
                        </a:rPr>
                        <a:t>30.7%</a:t>
                      </a:r>
                    </a:p>
                  </a:txBody>
                  <a:tcPr marL="8591" marR="8591" marT="85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2200" b="0" i="0" u="none" strike="noStrike">
                          <a:solidFill>
                            <a:srgbClr val="000000"/>
                          </a:solidFill>
                          <a:effectLst/>
                          <a:latin typeface="Calibri" panose="020F0502020204030204" pitchFamily="34" charset="0"/>
                        </a:rPr>
                        <a:t>29.2%</a:t>
                      </a:r>
                    </a:p>
                  </a:txBody>
                  <a:tcPr marL="8591" marR="8591" marT="85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2200" b="0" i="0" u="none" strike="noStrike">
                          <a:solidFill>
                            <a:srgbClr val="000000"/>
                          </a:solidFill>
                          <a:effectLst/>
                          <a:latin typeface="Calibri" panose="020F0502020204030204" pitchFamily="34" charset="0"/>
                        </a:rPr>
                        <a:t>27.8%</a:t>
                      </a:r>
                    </a:p>
                  </a:txBody>
                  <a:tcPr marL="8591" marR="8591" marT="85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2200" b="0" i="0" u="none" strike="noStrike">
                          <a:solidFill>
                            <a:srgbClr val="000000"/>
                          </a:solidFill>
                          <a:effectLst/>
                          <a:latin typeface="Calibri" panose="020F0502020204030204" pitchFamily="34" charset="0"/>
                        </a:rPr>
                        <a:t>26.7%</a:t>
                      </a:r>
                    </a:p>
                  </a:txBody>
                  <a:tcPr marL="8591" marR="8591" marT="85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2200" b="0" i="0" u="none" strike="noStrike" dirty="0">
                          <a:solidFill>
                            <a:srgbClr val="000000"/>
                          </a:solidFill>
                          <a:effectLst/>
                          <a:latin typeface="Calibri" panose="020F0502020204030204" pitchFamily="34" charset="0"/>
                        </a:rPr>
                        <a:t>26.6%</a:t>
                      </a:r>
                    </a:p>
                  </a:txBody>
                  <a:tcPr marL="8591" marR="8591" marT="8591"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1885175"/>
                  </a:ext>
                </a:extLst>
              </a:tr>
            </a:tbl>
          </a:graphicData>
        </a:graphic>
      </p:graphicFrame>
      <p:sp>
        <p:nvSpPr>
          <p:cNvPr id="9" name="TextBox 8"/>
          <p:cNvSpPr txBox="1"/>
          <p:nvPr/>
        </p:nvSpPr>
        <p:spPr>
          <a:xfrm>
            <a:off x="2004743" y="5712465"/>
            <a:ext cx="8182512" cy="830997"/>
          </a:xfrm>
          <a:prstGeom prst="rect">
            <a:avLst/>
          </a:prstGeom>
          <a:solidFill>
            <a:srgbClr val="FFFF99"/>
          </a:solidFill>
        </p:spPr>
        <p:txBody>
          <a:bodyPr wrap="square" rtlCol="0">
            <a:spAutoFit/>
          </a:bodyPr>
          <a:lstStyle/>
          <a:p>
            <a:r>
              <a:rPr lang="en-US" sz="24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Between 2013 and 2017, the </a:t>
            </a:r>
            <a:r>
              <a:rPr lang="en-US" sz="2400" b="1" dirty="0" smtClean="0">
                <a:solidFill>
                  <a:srgbClr val="002060"/>
                </a:solidFill>
                <a:latin typeface="Calibri" panose="020F0502020204030204" pitchFamily="34" charset="0"/>
                <a:ea typeface="Times New Roman" panose="02020603050405020304" pitchFamily="18" charset="0"/>
                <a:cs typeface="Times New Roman" panose="02020603050405020304" pitchFamily="18" charset="0"/>
              </a:rPr>
              <a:t>number and percentage of  adults attending college declined.</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4910203" y="5173249"/>
            <a:ext cx="876822" cy="4285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604596" y="5153429"/>
            <a:ext cx="876822" cy="4285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69</a:t>
            </a:fld>
            <a:endParaRPr lang="en-US">
              <a:solidFill>
                <a:srgbClr val="46464A">
                  <a:lumMod val="60000"/>
                  <a:lumOff val="40000"/>
                </a:srgbClr>
              </a:solidFill>
            </a:endParaRPr>
          </a:p>
        </p:txBody>
      </p:sp>
    </p:spTree>
    <p:extLst>
      <p:ext uri="{BB962C8B-B14F-4D97-AF65-F5344CB8AC3E}">
        <p14:creationId xmlns:p14="http://schemas.microsoft.com/office/powerpoint/2010/main" val="117090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03929" y="5395912"/>
            <a:ext cx="8958618" cy="1143000"/>
          </a:xfrm>
        </p:spPr>
        <p:txBody>
          <a:bodyPr>
            <a:noAutofit/>
          </a:bodyPr>
          <a:lstStyle/>
          <a:p>
            <a:pPr algn="l"/>
            <a:r>
              <a:rPr lang="en-US" sz="3200" dirty="0"/>
              <a:t/>
            </a:r>
            <a:br>
              <a:rPr lang="en-US" sz="3200" dirty="0"/>
            </a:br>
            <a:r>
              <a:rPr lang="en-US" sz="3200" dirty="0"/>
              <a:t> </a:t>
            </a:r>
            <a:br>
              <a:rPr lang="en-US" sz="3200" dirty="0"/>
            </a:br>
            <a:endParaRPr lang="en-US" sz="3200" b="1" dirty="0"/>
          </a:p>
        </p:txBody>
      </p:sp>
      <p:sp>
        <p:nvSpPr>
          <p:cNvPr id="3" name="Slide Number Placeholder 2"/>
          <p:cNvSpPr>
            <a:spLocks noGrp="1"/>
          </p:cNvSpPr>
          <p:nvPr>
            <p:ph type="sldNum" sz="quarter" idx="12"/>
          </p:nvPr>
        </p:nvSpPr>
        <p:spPr/>
        <p:txBody>
          <a:bodyPr/>
          <a:lstStyle/>
          <a:p>
            <a:fld id="{15C3AF50-45D8-4144-B114-A385979F8C17}" type="slidenum">
              <a:rPr lang="en-US" smtClean="0"/>
              <a:t>7</a:t>
            </a:fld>
            <a:endParaRPr lang="en-US" dirty="0"/>
          </a:p>
        </p:txBody>
      </p:sp>
      <p:sp>
        <p:nvSpPr>
          <p:cNvPr id="5" name="Title 1"/>
          <p:cNvSpPr txBox="1">
            <a:spLocks/>
          </p:cNvSpPr>
          <p:nvPr/>
        </p:nvSpPr>
        <p:spPr>
          <a:xfrm>
            <a:off x="1052980" y="-1425388"/>
            <a:ext cx="9144000" cy="67235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accent5"/>
                </a:solidFill>
                <a:latin typeface="+mn-lt"/>
              </a:rPr>
              <a:t>VI.   </a:t>
            </a:r>
            <a:r>
              <a:rPr lang="en-US" sz="6000" b="1" dirty="0" smtClean="0">
                <a:solidFill>
                  <a:schemeClr val="accent5"/>
                </a:solidFill>
                <a:latin typeface="+mn-lt"/>
              </a:rPr>
              <a:t>EXECUTIVE</a:t>
            </a:r>
            <a:r>
              <a:rPr lang="en-US" sz="6000" b="1" spc="300" dirty="0" smtClean="0">
                <a:solidFill>
                  <a:schemeClr val="accent5"/>
                </a:solidFill>
                <a:latin typeface="+mn-lt"/>
              </a:rPr>
              <a:t> </a:t>
            </a:r>
            <a:r>
              <a:rPr lang="en-US" sz="6000" b="1" spc="300" dirty="0">
                <a:solidFill>
                  <a:schemeClr val="accent5"/>
                </a:solidFill>
                <a:latin typeface="+mn-lt"/>
              </a:rPr>
              <a:t>D</a:t>
            </a:r>
            <a:r>
              <a:rPr lang="en-US" sz="6000" b="1" dirty="0">
                <a:solidFill>
                  <a:schemeClr val="accent5"/>
                </a:solidFill>
                <a:latin typeface="+mn-lt"/>
              </a:rPr>
              <a:t>IRECTOR’S</a:t>
            </a:r>
            <a:r>
              <a:rPr lang="en-US" sz="6000" b="1" spc="300" dirty="0">
                <a:solidFill>
                  <a:schemeClr val="accent5"/>
                </a:solidFill>
                <a:latin typeface="+mn-lt"/>
              </a:rPr>
              <a:t>                     </a:t>
            </a:r>
            <a:endParaRPr lang="en-US" sz="6000" b="1" dirty="0">
              <a:solidFill>
                <a:schemeClr val="accent5"/>
              </a:solidFill>
              <a:latin typeface="+mn-lt"/>
            </a:endParaRPr>
          </a:p>
        </p:txBody>
      </p:sp>
      <p:pic>
        <p:nvPicPr>
          <p:cNvPr id="9" name="Picture 8" descr="See the source imag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097" y="2555240"/>
            <a:ext cx="4123765" cy="3801110"/>
          </a:xfrm>
          <a:prstGeom prst="rect">
            <a:avLst/>
          </a:prstGeom>
          <a:noFill/>
          <a:ln>
            <a:noFill/>
          </a:ln>
        </p:spPr>
      </p:pic>
      <p:sp>
        <p:nvSpPr>
          <p:cNvPr id="7" name="TextBox 6"/>
          <p:cNvSpPr txBox="1"/>
          <p:nvPr/>
        </p:nvSpPr>
        <p:spPr>
          <a:xfrm>
            <a:off x="3899647" y="3865927"/>
            <a:ext cx="2743199" cy="1015663"/>
          </a:xfrm>
          <a:prstGeom prst="rect">
            <a:avLst/>
          </a:prstGeom>
          <a:noFill/>
        </p:spPr>
        <p:txBody>
          <a:bodyPr wrap="square" rtlCol="0">
            <a:spAutoFit/>
          </a:bodyPr>
          <a:lstStyle/>
          <a:p>
            <a:pPr algn="ctr"/>
            <a:r>
              <a:rPr lang="en-US" sz="6000" dirty="0" smtClean="0"/>
              <a:t>Report</a:t>
            </a:r>
            <a:endParaRPr lang="en-US" sz="6000" dirty="0"/>
          </a:p>
        </p:txBody>
      </p:sp>
    </p:spTree>
    <p:extLst>
      <p:ext uri="{BB962C8B-B14F-4D97-AF65-F5344CB8AC3E}">
        <p14:creationId xmlns:p14="http://schemas.microsoft.com/office/powerpoint/2010/main" val="1671632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71292"/>
            <a:ext cx="10515600" cy="1097915"/>
          </a:xfrm>
        </p:spPr>
        <p:txBody>
          <a:bodyPr>
            <a:noAutofit/>
          </a:bodyPr>
          <a:lstStyle/>
          <a:p>
            <a:pPr lvl="0" algn="ctr">
              <a:lnSpc>
                <a:spcPct val="100000"/>
              </a:lnSpc>
              <a:spcBef>
                <a:spcPts val="0"/>
              </a:spcBef>
            </a:pPr>
            <a:r>
              <a:rPr lang="en-US" sz="3600" b="1" dirty="0">
                <a:solidFill>
                  <a:schemeClr val="accent5"/>
                </a:solidFill>
                <a:latin typeface="Calibri" panose="020F0502020204030204"/>
                <a:ea typeface="+mn-ea"/>
                <a:cs typeface="+mn-cs"/>
              </a:rPr>
              <a:t>Fall Enrollment by Intensity</a:t>
            </a:r>
            <a:br>
              <a:rPr lang="en-US" sz="3600" b="1" dirty="0">
                <a:solidFill>
                  <a:schemeClr val="accent5"/>
                </a:solidFill>
                <a:latin typeface="Calibri" panose="020F0502020204030204"/>
                <a:ea typeface="+mn-ea"/>
                <a:cs typeface="+mn-cs"/>
              </a:rPr>
            </a:br>
            <a:r>
              <a:rPr lang="en-US" sz="3600" b="1" dirty="0">
                <a:solidFill>
                  <a:schemeClr val="accent5"/>
                </a:solidFill>
                <a:latin typeface="Calibri" panose="020F0502020204030204"/>
                <a:ea typeface="+mn-ea"/>
                <a:cs typeface="+mn-cs"/>
              </a:rPr>
              <a:t>(Full-time/Part-time Status)</a:t>
            </a:r>
          </a:p>
        </p:txBody>
      </p:sp>
      <p:sp>
        <p:nvSpPr>
          <p:cNvPr id="3" name="Text Placeholder 2"/>
          <p:cNvSpPr>
            <a:spLocks noGrp="1"/>
          </p:cNvSpPr>
          <p:nvPr>
            <p:ph type="body" idx="1"/>
          </p:nvPr>
        </p:nvSpPr>
        <p:spPr>
          <a:xfrm>
            <a:off x="487680" y="1681163"/>
            <a:ext cx="5509895" cy="823912"/>
          </a:xfrm>
        </p:spPr>
        <p:txBody>
          <a:bodyPr>
            <a:normAutofit/>
          </a:bodyPr>
          <a:lstStyle/>
          <a:p>
            <a:r>
              <a:rPr lang="en-US" sz="2000" dirty="0" smtClean="0">
                <a:solidFill>
                  <a:schemeClr val="tx1">
                    <a:lumMod val="65000"/>
                    <a:lumOff val="35000"/>
                  </a:schemeClr>
                </a:solidFill>
              </a:rPr>
              <a:t>Enrollment increased for both full-time and part-time students.  </a:t>
            </a:r>
            <a:endParaRPr lang="en-US" sz="2000" dirty="0">
              <a:solidFill>
                <a:schemeClr val="tx1">
                  <a:lumMod val="65000"/>
                  <a:lumOff val="35000"/>
                </a:schemeClr>
              </a:solidFill>
            </a:endParaRPr>
          </a:p>
        </p:txBody>
      </p:sp>
      <p:graphicFrame>
        <p:nvGraphicFramePr>
          <p:cNvPr id="7" name="Content Placeholder 6"/>
          <p:cNvGraphicFramePr>
            <a:graphicFrameLocks noGrp="1"/>
          </p:cNvGraphicFramePr>
          <p:nvPr>
            <p:ph sz="half" idx="2"/>
            <p:extLst/>
          </p:nvPr>
        </p:nvGraphicFramePr>
        <p:xfrm>
          <a:off x="487680" y="2505075"/>
          <a:ext cx="5509895" cy="418833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4"/>
          <p:cNvSpPr>
            <a:spLocks noGrp="1"/>
          </p:cNvSpPr>
          <p:nvPr>
            <p:ph type="body" sz="quarter" idx="3"/>
          </p:nvPr>
        </p:nvSpPr>
        <p:spPr>
          <a:xfrm>
            <a:off x="6172200" y="1887093"/>
            <a:ext cx="5535296" cy="823912"/>
          </a:xfrm>
        </p:spPr>
        <p:txBody>
          <a:bodyPr>
            <a:noAutofit/>
          </a:bodyPr>
          <a:lstStyle/>
          <a:p>
            <a:r>
              <a:rPr lang="en-US" sz="2000" dirty="0" smtClean="0">
                <a:solidFill>
                  <a:schemeClr val="tx1">
                    <a:lumMod val="65000"/>
                    <a:lumOff val="35000"/>
                  </a:schemeClr>
                </a:solidFill>
              </a:rPr>
              <a:t>The proportion of full-time and part-time students enrolled has remained relatively constant over this time period increasing less than one percent.</a:t>
            </a:r>
            <a:endParaRPr lang="en-US" sz="2000" dirty="0">
              <a:solidFill>
                <a:schemeClr val="tx1">
                  <a:lumMod val="65000"/>
                  <a:lumOff val="35000"/>
                </a:schemeClr>
              </a:solidFill>
            </a:endParaRPr>
          </a:p>
        </p:txBody>
      </p:sp>
      <p:graphicFrame>
        <p:nvGraphicFramePr>
          <p:cNvPr id="8" name="Content Placeholder 7"/>
          <p:cNvGraphicFramePr>
            <a:graphicFrameLocks noGrp="1"/>
          </p:cNvGraphicFramePr>
          <p:nvPr>
            <p:ph sz="quarter" idx="4"/>
            <p:extLst/>
          </p:nvPr>
        </p:nvGraphicFramePr>
        <p:xfrm>
          <a:off x="6172200" y="2712338"/>
          <a:ext cx="5361432" cy="3981069"/>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p:cNvPicPr>
            <a:picLocks noChangeAspect="1"/>
          </p:cNvPicPr>
          <p:nvPr/>
        </p:nvPicPr>
        <p:blipFill>
          <a:blip r:embed="rId4"/>
          <a:stretch>
            <a:fillRect/>
          </a:stretch>
        </p:blipFill>
        <p:spPr>
          <a:xfrm>
            <a:off x="839788" y="206769"/>
            <a:ext cx="1425383" cy="1414626"/>
          </a:xfrm>
          <a:prstGeom prst="rect">
            <a:avLst/>
          </a:prstGeom>
        </p:spPr>
      </p:pic>
      <p:sp>
        <p:nvSpPr>
          <p:cNvPr id="10" name="TextBox 9"/>
          <p:cNvSpPr txBox="1"/>
          <p:nvPr/>
        </p:nvSpPr>
        <p:spPr>
          <a:xfrm>
            <a:off x="3625751" y="1269207"/>
            <a:ext cx="4743648" cy="523220"/>
          </a:xfrm>
          <a:prstGeom prst="rect">
            <a:avLst/>
          </a:prstGeom>
          <a:solidFill>
            <a:srgbClr val="FFFF99"/>
          </a:solidFill>
        </p:spPr>
        <p:txBody>
          <a:bodyPr wrap="square" rtlCol="0">
            <a:spAutoFit/>
          </a:bodyPr>
          <a:lstStyle/>
          <a:p>
            <a:r>
              <a:rPr lang="en-US" sz="2800" dirty="0" smtClean="0"/>
              <a:t>Remained relatively constant</a:t>
            </a:r>
            <a:endParaRPr lang="en-US" sz="2800" dirty="0"/>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70</a:t>
            </a:fld>
            <a:endParaRPr lang="en-US">
              <a:solidFill>
                <a:srgbClr val="46464A">
                  <a:lumMod val="60000"/>
                  <a:lumOff val="40000"/>
                </a:srgbClr>
              </a:solidFill>
            </a:endParaRPr>
          </a:p>
        </p:txBody>
      </p:sp>
    </p:spTree>
    <p:extLst>
      <p:ext uri="{BB962C8B-B14F-4D97-AF65-F5344CB8AC3E}">
        <p14:creationId xmlns:p14="http://schemas.microsoft.com/office/powerpoint/2010/main" val="120054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5"/>
                </a:solidFill>
                <a:latin typeface="+mn-lt"/>
              </a:rPr>
              <a:t>                      </a:t>
            </a:r>
            <a:r>
              <a:rPr lang="en-US" sz="4800" b="1" dirty="0" smtClean="0">
                <a:solidFill>
                  <a:schemeClr val="accent5"/>
                </a:solidFill>
                <a:latin typeface="+mn-lt"/>
              </a:rPr>
              <a:t>2016-17 College Completions    </a:t>
            </a:r>
            <a:endParaRPr lang="en-US" sz="4800" b="1" dirty="0">
              <a:solidFill>
                <a:schemeClr val="accent5"/>
              </a:solidFill>
              <a:latin typeface="+mn-lt"/>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1454" r="4791"/>
          <a:stretch/>
        </p:blipFill>
        <p:spPr>
          <a:xfrm rot="20881503">
            <a:off x="469386" y="181250"/>
            <a:ext cx="2007492" cy="1866997"/>
          </a:xfrm>
          <a:prstGeom prst="rect">
            <a:avLst/>
          </a:prstGeom>
        </p:spPr>
      </p:pic>
      <p:sp>
        <p:nvSpPr>
          <p:cNvPr id="7" name="TextBox 6"/>
          <p:cNvSpPr txBox="1"/>
          <p:nvPr/>
        </p:nvSpPr>
        <p:spPr>
          <a:xfrm>
            <a:off x="297543" y="2312800"/>
            <a:ext cx="4308049" cy="4031873"/>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b="1" dirty="0" smtClean="0"/>
              <a:t>Education provides greater opportunity at all levels, but those who </a:t>
            </a:r>
            <a:r>
              <a:rPr lang="en-US" sz="3200" b="1" u="sng" dirty="0" smtClean="0"/>
              <a:t>complete</a:t>
            </a:r>
            <a:r>
              <a:rPr lang="en-US" sz="3200" b="1" dirty="0" smtClean="0"/>
              <a:t> education beyond high school are better equipped for success in the 21</a:t>
            </a:r>
            <a:r>
              <a:rPr lang="en-US" sz="3200" b="1" baseline="30000" dirty="0" smtClean="0"/>
              <a:t>st</a:t>
            </a:r>
            <a:r>
              <a:rPr lang="en-US" sz="3200" b="1" dirty="0" smtClean="0"/>
              <a:t> Century economy. </a:t>
            </a:r>
            <a:endParaRPr lang="en-US" sz="3200" b="1"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4521" b="12358"/>
          <a:stretch/>
        </p:blipFill>
        <p:spPr>
          <a:xfrm>
            <a:off x="5005416" y="1825625"/>
            <a:ext cx="6240760" cy="31513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5005416" y="6067674"/>
            <a:ext cx="7060893" cy="553998"/>
          </a:xfrm>
          <a:prstGeom prst="rect">
            <a:avLst/>
          </a:prstGeom>
          <a:noFill/>
        </p:spPr>
        <p:txBody>
          <a:bodyPr wrap="square" rtlCol="0">
            <a:spAutoFit/>
          </a:bodyPr>
          <a:lstStyle/>
          <a:p>
            <a:pPr algn="ctr"/>
            <a:r>
              <a:rPr lang="en-US" sz="3000" b="1" dirty="0" smtClean="0">
                <a:solidFill>
                  <a:schemeClr val="tx1">
                    <a:lumMod val="65000"/>
                    <a:lumOff val="35000"/>
                  </a:schemeClr>
                </a:solidFill>
              </a:rPr>
              <a:t>Alabama Public Colleges and Universities</a:t>
            </a:r>
            <a:endParaRPr lang="en-US" sz="3000" b="1" dirty="0">
              <a:solidFill>
                <a:schemeClr val="tx1">
                  <a:lumMod val="65000"/>
                  <a:lumOff val="35000"/>
                </a:schemeClr>
              </a:solidFill>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71</a:t>
            </a:fld>
            <a:endParaRPr lang="en-US">
              <a:solidFill>
                <a:srgbClr val="46464A">
                  <a:lumMod val="60000"/>
                  <a:lumOff val="40000"/>
                </a:srgbClr>
              </a:solidFill>
            </a:endParaRPr>
          </a:p>
        </p:txBody>
      </p:sp>
    </p:spTree>
    <p:extLst>
      <p:ext uri="{BB962C8B-B14F-4D97-AF65-F5344CB8AC3E}">
        <p14:creationId xmlns:p14="http://schemas.microsoft.com/office/powerpoint/2010/main" val="31807299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643" y="268623"/>
            <a:ext cx="10114962" cy="605835"/>
          </a:xfrm>
        </p:spPr>
        <p:txBody>
          <a:bodyPr>
            <a:noAutofit/>
          </a:bodyPr>
          <a:lstStyle/>
          <a:p>
            <a:r>
              <a:rPr lang="en-US" sz="4000" b="1" dirty="0" smtClean="0">
                <a:solidFill>
                  <a:schemeClr val="accent5"/>
                </a:solidFill>
                <a:latin typeface="+mn-lt"/>
              </a:rPr>
              <a:t>2013-2017 IPEDS Completions by Award Level</a:t>
            </a:r>
            <a:endParaRPr lang="en-US" sz="4000" b="1" dirty="0">
              <a:solidFill>
                <a:schemeClr val="accent5"/>
              </a:solidFill>
              <a:latin typeface="+mn-lt"/>
            </a:endParaRPr>
          </a:p>
        </p:txBody>
      </p:sp>
      <p:sp>
        <p:nvSpPr>
          <p:cNvPr id="9" name="TextBox 8"/>
          <p:cNvSpPr txBox="1"/>
          <p:nvPr/>
        </p:nvSpPr>
        <p:spPr>
          <a:xfrm>
            <a:off x="856734" y="5743160"/>
            <a:ext cx="8391065" cy="954107"/>
          </a:xfrm>
          <a:prstGeom prst="rect">
            <a:avLst/>
          </a:prstGeom>
          <a:solidFill>
            <a:srgbClr val="FFFF99"/>
          </a:solidFill>
        </p:spPr>
        <p:txBody>
          <a:bodyPr wrap="square" rtlCol="0">
            <a:spAutoFit/>
          </a:bodyPr>
          <a:lstStyle/>
          <a:p>
            <a:r>
              <a:rPr lang="en-US" sz="2800" b="1" dirty="0" smtClean="0">
                <a:solidFill>
                  <a:srgbClr val="002060"/>
                </a:solidFill>
                <a:latin typeface="Calibri" panose="020F0502020204030204" pitchFamily="34" charset="0"/>
                <a:ea typeface="Times New Roman" panose="02020603050405020304" pitchFamily="18" charset="0"/>
                <a:cs typeface="Times New Roman" panose="02020603050405020304" pitchFamily="18" charset="0"/>
              </a:rPr>
              <a:t>In 2017, Certificates of less than a year made up 10% of credentials produced at our colleges and universities. </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graphicFrame>
        <p:nvGraphicFramePr>
          <p:cNvPr id="6" name="Object 5"/>
          <p:cNvGraphicFramePr>
            <a:graphicFrameLocks noChangeAspect="1"/>
          </p:cNvGraphicFramePr>
          <p:nvPr>
            <p:extLst/>
          </p:nvPr>
        </p:nvGraphicFramePr>
        <p:xfrm>
          <a:off x="856734" y="832132"/>
          <a:ext cx="10398870" cy="4911028"/>
        </p:xfrm>
        <a:graphic>
          <a:graphicData uri="http://schemas.openxmlformats.org/presentationml/2006/ole">
            <mc:AlternateContent xmlns:mc="http://schemas.openxmlformats.org/markup-compatibility/2006">
              <mc:Choice xmlns:v="urn:schemas-microsoft-com:vml" Requires="v">
                <p:oleObj spid="_x0000_s3099" name="Worksheet" r:id="rId3" imgW="10534650" imgH="5095940" progId="Excel.Sheet.12">
                  <p:embed/>
                </p:oleObj>
              </mc:Choice>
              <mc:Fallback>
                <p:oleObj name="Worksheet" r:id="rId3" imgW="10534650" imgH="5095940" progId="Excel.Sheet.12">
                  <p:embed/>
                  <p:pic>
                    <p:nvPicPr>
                      <p:cNvPr id="6" name="Object 5"/>
                      <p:cNvPicPr/>
                      <p:nvPr/>
                    </p:nvPicPr>
                    <p:blipFill>
                      <a:blip r:embed="rId4"/>
                      <a:stretch>
                        <a:fillRect/>
                      </a:stretch>
                    </p:blipFill>
                    <p:spPr>
                      <a:xfrm>
                        <a:off x="856734" y="832132"/>
                        <a:ext cx="10398870" cy="4911028"/>
                      </a:xfrm>
                      <a:prstGeom prst="rect">
                        <a:avLst/>
                      </a:prstGeom>
                    </p:spPr>
                  </p:pic>
                </p:oleObj>
              </mc:Fallback>
            </mc:AlternateContent>
          </a:graphicData>
        </a:graphic>
      </p:graphicFrame>
      <p:cxnSp>
        <p:nvCxnSpPr>
          <p:cNvPr id="4" name="Straight Arrow Connector 3"/>
          <p:cNvCxnSpPr/>
          <p:nvPr/>
        </p:nvCxnSpPr>
        <p:spPr>
          <a:xfrm flipV="1">
            <a:off x="2088682" y="3368842"/>
            <a:ext cx="9441013" cy="95290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730261" y="5884710"/>
            <a:ext cx="1799434" cy="830997"/>
          </a:xfrm>
          <a:prstGeom prst="rect">
            <a:avLst/>
          </a:prstGeom>
          <a:noFill/>
          <a:ln>
            <a:solidFill>
              <a:srgbClr val="FF0000"/>
            </a:solidFill>
          </a:ln>
        </p:spPr>
        <p:txBody>
          <a:bodyPr wrap="square" rtlCol="0">
            <a:spAutoFit/>
          </a:bodyPr>
          <a:lstStyle/>
          <a:p>
            <a:r>
              <a:rPr lang="en-US" sz="2400" dirty="0" smtClean="0"/>
              <a:t>Stackable Credentials</a:t>
            </a:r>
            <a:endParaRPr lang="en-US" sz="2400" dirty="0"/>
          </a:p>
        </p:txBody>
      </p:sp>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72</a:t>
            </a:fld>
            <a:endParaRPr lang="en-US">
              <a:solidFill>
                <a:srgbClr val="46464A">
                  <a:lumMod val="60000"/>
                  <a:lumOff val="40000"/>
                </a:srgbClr>
              </a:solidFill>
            </a:endParaRPr>
          </a:p>
        </p:txBody>
      </p:sp>
    </p:spTree>
    <p:extLst>
      <p:ext uri="{BB962C8B-B14F-4D97-AF65-F5344CB8AC3E}">
        <p14:creationId xmlns:p14="http://schemas.microsoft.com/office/powerpoint/2010/main" val="78507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455" y="347418"/>
            <a:ext cx="9936637" cy="586982"/>
          </a:xfrm>
        </p:spPr>
        <p:txBody>
          <a:bodyPr>
            <a:normAutofit fontScale="90000"/>
          </a:bodyPr>
          <a:lstStyle/>
          <a:p>
            <a:r>
              <a:rPr lang="en-US" b="1" dirty="0" smtClean="0">
                <a:latin typeface="+mn-lt"/>
              </a:rPr>
              <a:t>2013-2017 IPEDS Completions by Award Level</a:t>
            </a:r>
            <a:endParaRPr lang="en-US" b="1" dirty="0">
              <a:latin typeface="+mn-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672" y="76326"/>
            <a:ext cx="1706408" cy="1149159"/>
          </a:xfrm>
          <a:prstGeom prst="rect">
            <a:avLst/>
          </a:prstGeom>
        </p:spPr>
      </p:pic>
      <p:sp>
        <p:nvSpPr>
          <p:cNvPr id="8" name="TextBox 7"/>
          <p:cNvSpPr txBox="1"/>
          <p:nvPr/>
        </p:nvSpPr>
        <p:spPr>
          <a:xfrm>
            <a:off x="1633377" y="5707915"/>
            <a:ext cx="8870668" cy="830997"/>
          </a:xfrm>
          <a:prstGeom prst="rect">
            <a:avLst/>
          </a:prstGeom>
          <a:solidFill>
            <a:srgbClr val="FFFF99"/>
          </a:solidFill>
        </p:spPr>
        <p:txBody>
          <a:bodyPr wrap="square" rtlCol="0">
            <a:spAutoFit/>
          </a:bodyPr>
          <a:lstStyle/>
          <a:p>
            <a:r>
              <a:rPr lang="en-US" sz="2400" b="1" dirty="0" smtClean="0">
                <a:solidFill>
                  <a:srgbClr val="002060"/>
                </a:solidFill>
                <a:latin typeface="Calibri" panose="020F0502020204030204" pitchFamily="34" charset="0"/>
                <a:ea typeface="Times New Roman" panose="02020603050405020304" pitchFamily="18" charset="0"/>
                <a:cs typeface="Times New Roman" panose="02020603050405020304" pitchFamily="18" charset="0"/>
              </a:rPr>
              <a:t>Relatively slow growth between </a:t>
            </a:r>
            <a:r>
              <a:rPr lang="en-US" sz="24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2013 and </a:t>
            </a:r>
            <a:r>
              <a:rPr lang="en-US" sz="2400" b="1" dirty="0" smtClean="0">
                <a:solidFill>
                  <a:srgbClr val="002060"/>
                </a:solidFill>
                <a:latin typeface="Calibri" panose="020F0502020204030204" pitchFamily="34" charset="0"/>
                <a:ea typeface="Times New Roman" panose="02020603050405020304" pitchFamily="18" charset="0"/>
                <a:cs typeface="Times New Roman" panose="02020603050405020304" pitchFamily="18" charset="0"/>
              </a:rPr>
              <a:t>2017 for credentials at the  bachelor’s and higher levels.</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graphicFrame>
        <p:nvGraphicFramePr>
          <p:cNvPr id="9" name="Content Placeholder 8"/>
          <p:cNvGraphicFramePr>
            <a:graphicFrameLocks noGrp="1"/>
          </p:cNvGraphicFramePr>
          <p:nvPr>
            <p:ph idx="1"/>
            <p:extLst/>
          </p:nvPr>
        </p:nvGraphicFramePr>
        <p:xfrm>
          <a:off x="894761" y="1128335"/>
          <a:ext cx="10515600" cy="4631441"/>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73</a:t>
            </a:fld>
            <a:endParaRPr lang="en-US">
              <a:solidFill>
                <a:srgbClr val="46464A">
                  <a:lumMod val="60000"/>
                  <a:lumOff val="40000"/>
                </a:srgbClr>
              </a:solidFill>
            </a:endParaRPr>
          </a:p>
        </p:txBody>
      </p:sp>
    </p:spTree>
    <p:extLst>
      <p:ext uri="{BB962C8B-B14F-4D97-AF65-F5344CB8AC3E}">
        <p14:creationId xmlns:p14="http://schemas.microsoft.com/office/powerpoint/2010/main" val="30637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nvPr>
        </p:nvGraphicFramePr>
        <p:xfrm>
          <a:off x="1027133" y="2379945"/>
          <a:ext cx="3507289" cy="3676389"/>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74</a:t>
            </a:fld>
            <a:endParaRPr lang="en-US">
              <a:solidFill>
                <a:srgbClr val="46464A">
                  <a:lumMod val="60000"/>
                  <a:lumOff val="40000"/>
                </a:srgbClr>
              </a:solidFill>
            </a:endParaRPr>
          </a:p>
        </p:txBody>
      </p:sp>
    </p:spTree>
    <p:extLst>
      <p:ext uri="{BB962C8B-B14F-4D97-AF65-F5344CB8AC3E}">
        <p14:creationId xmlns:p14="http://schemas.microsoft.com/office/powerpoint/2010/main" val="40570031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779" y="216817"/>
            <a:ext cx="11161336" cy="1077218"/>
          </a:xfrm>
          <a:prstGeom prst="rect">
            <a:avLst/>
          </a:prstGeom>
          <a:noFill/>
        </p:spPr>
        <p:txBody>
          <a:bodyPr wrap="square" rtlCol="0">
            <a:spAutoFit/>
          </a:bodyPr>
          <a:lstStyle/>
          <a:p>
            <a:pPr lvl="0" algn="ctr"/>
            <a:r>
              <a:rPr lang="en-US" sz="3200" b="1" kern="0" dirty="0">
                <a:solidFill>
                  <a:sysClr val="windowText" lastClr="000000"/>
                </a:solidFill>
              </a:rPr>
              <a:t>Alabama Public Colleges and Universities</a:t>
            </a:r>
          </a:p>
          <a:p>
            <a:pPr lvl="0" algn="ctr"/>
            <a:r>
              <a:rPr lang="en-US" sz="3200" b="1" kern="0" dirty="0">
                <a:solidFill>
                  <a:sysClr val="windowText" lastClr="000000"/>
                </a:solidFill>
              </a:rPr>
              <a:t>IPEDS Completions by </a:t>
            </a:r>
            <a:r>
              <a:rPr lang="en-US" sz="3200" b="1" kern="0" dirty="0" smtClean="0">
                <a:solidFill>
                  <a:sysClr val="windowText" lastClr="000000"/>
                </a:solidFill>
              </a:rPr>
              <a:t>Gender</a:t>
            </a:r>
            <a:endParaRPr lang="en-US" sz="3200" b="1" kern="0" dirty="0">
              <a:solidFill>
                <a:sysClr val="windowText" lastClr="000000"/>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574373986"/>
              </p:ext>
            </p:extLst>
          </p:nvPr>
        </p:nvGraphicFramePr>
        <p:xfrm>
          <a:off x="1135406" y="1527198"/>
          <a:ext cx="9649503" cy="5422102"/>
        </p:xfrm>
        <a:graphic>
          <a:graphicData uri="http://schemas.openxmlformats.org/presentationml/2006/ole">
            <mc:AlternateContent xmlns:mc="http://schemas.openxmlformats.org/markup-compatibility/2006">
              <mc:Choice xmlns:v="urn:schemas-microsoft-com:vml" Requires="v">
                <p:oleObj spid="_x0000_s4121" name="Worksheet" r:id="rId3" imgW="10001250" imgH="5619685" progId="Excel.Sheet.12">
                  <p:embed/>
                </p:oleObj>
              </mc:Choice>
              <mc:Fallback>
                <p:oleObj name="Worksheet" r:id="rId3" imgW="10001250" imgH="5619685" progId="Excel.Sheet.12">
                  <p:embed/>
                  <p:pic>
                    <p:nvPicPr>
                      <p:cNvPr id="4" name="Object 3"/>
                      <p:cNvPicPr/>
                      <p:nvPr/>
                    </p:nvPicPr>
                    <p:blipFill>
                      <a:blip r:embed="rId4"/>
                      <a:stretch>
                        <a:fillRect/>
                      </a:stretch>
                    </p:blipFill>
                    <p:spPr>
                      <a:xfrm>
                        <a:off x="1135406" y="1527198"/>
                        <a:ext cx="9649503" cy="5422102"/>
                      </a:xfrm>
                      <a:prstGeom prst="rect">
                        <a:avLst/>
                      </a:prstGeom>
                    </p:spPr>
                  </p:pic>
                </p:oleObj>
              </mc:Fallback>
            </mc:AlternateContent>
          </a:graphicData>
        </a:graphic>
      </p:graphicFrame>
      <p:sp>
        <p:nvSpPr>
          <p:cNvPr id="5" name="TextBox 4"/>
          <p:cNvSpPr txBox="1"/>
          <p:nvPr/>
        </p:nvSpPr>
        <p:spPr>
          <a:xfrm>
            <a:off x="3708350" y="1346195"/>
            <a:ext cx="5816337" cy="461665"/>
          </a:xfrm>
          <a:prstGeom prst="rect">
            <a:avLst/>
          </a:prstGeom>
          <a:solidFill>
            <a:schemeClr val="accent4">
              <a:lumMod val="40000"/>
              <a:lumOff val="60000"/>
            </a:schemeClr>
          </a:solidFill>
        </p:spPr>
        <p:txBody>
          <a:bodyPr wrap="square" rtlCol="0">
            <a:spAutoFit/>
          </a:bodyPr>
          <a:lstStyle/>
          <a:p>
            <a:r>
              <a:rPr lang="en-US" sz="2400" b="1" dirty="0" smtClean="0"/>
              <a:t>More women are earning degrees than men</a:t>
            </a:r>
            <a:endParaRPr lang="en-US" sz="2400" b="1" dirty="0"/>
          </a:p>
        </p:txBody>
      </p:sp>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75</a:t>
            </a:fld>
            <a:endParaRPr lang="en-US">
              <a:solidFill>
                <a:srgbClr val="46464A">
                  <a:lumMod val="60000"/>
                  <a:lumOff val="40000"/>
                </a:srgbClr>
              </a:solidFill>
            </a:endParaRPr>
          </a:p>
        </p:txBody>
      </p:sp>
    </p:spTree>
    <p:extLst>
      <p:ext uri="{BB962C8B-B14F-4D97-AF65-F5344CB8AC3E}">
        <p14:creationId xmlns:p14="http://schemas.microsoft.com/office/powerpoint/2010/main" val="59871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Questions &amp; Comments</a:t>
            </a:r>
            <a:endParaRPr lang="en-US" b="1" dirty="0"/>
          </a:p>
        </p:txBody>
      </p:sp>
      <p:sp>
        <p:nvSpPr>
          <p:cNvPr id="3" name="Subtitle 2"/>
          <p:cNvSpPr>
            <a:spLocks noGrp="1"/>
          </p:cNvSpPr>
          <p:nvPr>
            <p:ph type="subTitle" idx="1"/>
          </p:nvPr>
        </p:nvSpPr>
        <p:spPr>
          <a:xfrm>
            <a:off x="1524000" y="3602037"/>
            <a:ext cx="9144000" cy="1988058"/>
          </a:xfrm>
        </p:spPr>
        <p:txBody>
          <a:bodyPr>
            <a:normAutofit fontScale="92500" lnSpcReduction="10000"/>
          </a:bodyPr>
          <a:lstStyle/>
          <a:p>
            <a:endParaRPr lang="en-US" dirty="0" smtClean="0"/>
          </a:p>
          <a:p>
            <a:r>
              <a:rPr lang="en-US" dirty="0" smtClean="0"/>
              <a:t>Mrs. Subrena Simpkins</a:t>
            </a:r>
          </a:p>
          <a:p>
            <a:r>
              <a:rPr lang="en-US" dirty="0" smtClean="0"/>
              <a:t>Director of Research Services</a:t>
            </a:r>
          </a:p>
          <a:p>
            <a:r>
              <a:rPr lang="en-US" dirty="0">
                <a:hlinkClick r:id="rId2"/>
              </a:rPr>
              <a:t>S</a:t>
            </a:r>
            <a:r>
              <a:rPr lang="en-US" dirty="0" smtClean="0">
                <a:hlinkClick r:id="rId2"/>
              </a:rPr>
              <a:t>ubrena.Simpkins@ache.Alabama.gov</a:t>
            </a:r>
            <a:endParaRPr lang="en-US" dirty="0" smtClean="0"/>
          </a:p>
          <a:p>
            <a:r>
              <a:rPr lang="en-US" dirty="0" smtClean="0"/>
              <a:t>(334) 242-2753</a:t>
            </a:r>
            <a:endParaRPr lang="en-US" dirty="0"/>
          </a:p>
        </p:txBody>
      </p:sp>
      <p:pic>
        <p:nvPicPr>
          <p:cNvPr id="4" name="Picture 3"/>
          <p:cNvPicPr>
            <a:picLocks noChangeAspect="1"/>
          </p:cNvPicPr>
          <p:nvPr/>
        </p:nvPicPr>
        <p:blipFill>
          <a:blip r:embed="rId3"/>
          <a:stretch>
            <a:fillRect/>
          </a:stretch>
        </p:blipFill>
        <p:spPr>
          <a:xfrm>
            <a:off x="839788" y="290327"/>
            <a:ext cx="1609122" cy="1596978"/>
          </a:xfrm>
          <a:prstGeom prst="rect">
            <a:avLst/>
          </a:prstGeom>
        </p:spPr>
      </p:pic>
    </p:spTree>
    <p:extLst>
      <p:ext uri="{BB962C8B-B14F-4D97-AF65-F5344CB8AC3E}">
        <p14:creationId xmlns:p14="http://schemas.microsoft.com/office/powerpoint/2010/main" val="19910184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939896" y="2476402"/>
            <a:ext cx="9144000" cy="1477181"/>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all" spc="0" normalizeH="0" baseline="0" noProof="0" dirty="0" smtClean="0">
                <a:ln>
                  <a:noFill/>
                </a:ln>
                <a:solidFill>
                  <a:srgbClr val="4F271C"/>
                </a:solidFill>
                <a:effectLst/>
                <a:uLnTx/>
                <a:uFillTx/>
                <a:latin typeface="Tw Cen MT"/>
                <a:ea typeface="+mj-ea"/>
                <a:cs typeface="+mj-cs"/>
              </a:rPr>
              <a:t/>
            </a:r>
            <a:br>
              <a:rPr kumimoji="0" lang="en-US" b="0" i="0" u="none" strike="noStrike" kern="1200" cap="all" spc="0" normalizeH="0" baseline="0" noProof="0" dirty="0" smtClean="0">
                <a:ln>
                  <a:noFill/>
                </a:ln>
                <a:solidFill>
                  <a:srgbClr val="4F271C"/>
                </a:solidFill>
                <a:effectLst/>
                <a:uLnTx/>
                <a:uFillTx/>
                <a:latin typeface="Tw Cen MT"/>
                <a:ea typeface="+mj-ea"/>
                <a:cs typeface="+mj-cs"/>
              </a:rPr>
            </a:br>
            <a:r>
              <a:rPr kumimoji="0" lang="en-US" sz="6000" b="1" i="0" u="none" strike="noStrike" kern="1200" cap="all" spc="0" normalizeH="0" baseline="0" noProof="0" dirty="0" err="1" smtClean="0">
                <a:ln>
                  <a:noFill/>
                </a:ln>
                <a:solidFill>
                  <a:srgbClr val="0070C0"/>
                </a:solidFill>
                <a:effectLst/>
                <a:uLnTx/>
                <a:uFillTx/>
                <a:latin typeface="Tw Cen MT"/>
                <a:ea typeface="+mj-ea"/>
                <a:cs typeface="+mj-cs"/>
              </a:rPr>
              <a:t>VIIi</a:t>
            </a:r>
            <a:r>
              <a:rPr kumimoji="0" lang="en-US" sz="6000" b="1" i="0" u="none" strike="noStrike" kern="1200" cap="all" spc="0" normalizeH="0" baseline="0" noProof="0" dirty="0" smtClean="0">
                <a:ln>
                  <a:noFill/>
                </a:ln>
                <a:solidFill>
                  <a:srgbClr val="0070C0"/>
                </a:solidFill>
                <a:effectLst/>
                <a:uLnTx/>
                <a:uFillTx/>
                <a:latin typeface="Tw Cen MT"/>
                <a:ea typeface="+mj-ea"/>
                <a:cs typeface="+mj-cs"/>
              </a:rPr>
              <a:t>.   Decision</a:t>
            </a:r>
            <a:r>
              <a:rPr kumimoji="0" lang="en-US" sz="6000" b="1" i="0" u="none" strike="noStrike" kern="1200" cap="all" spc="300" normalizeH="0" baseline="0" noProof="0" dirty="0" smtClean="0">
                <a:ln>
                  <a:noFill/>
                </a:ln>
                <a:solidFill>
                  <a:srgbClr val="0070C0"/>
                </a:solidFill>
                <a:effectLst/>
                <a:uLnTx/>
                <a:uFillTx/>
                <a:latin typeface="Tw Cen MT"/>
                <a:ea typeface="+mj-ea"/>
                <a:cs typeface="+mj-cs"/>
              </a:rPr>
              <a:t> </a:t>
            </a:r>
            <a:r>
              <a:rPr kumimoji="0" lang="en-US" sz="6000" b="1" i="0" u="none" strike="noStrike" kern="1200" cap="all" spc="0" normalizeH="0" baseline="0" noProof="0" dirty="0" smtClean="0">
                <a:ln>
                  <a:noFill/>
                </a:ln>
                <a:solidFill>
                  <a:srgbClr val="0070C0"/>
                </a:solidFill>
                <a:effectLst/>
                <a:uLnTx/>
                <a:uFillTx/>
                <a:latin typeface="Tw Cen MT"/>
                <a:ea typeface="+mj-ea"/>
                <a:cs typeface="+mj-cs"/>
              </a:rPr>
              <a:t>ITEMS</a:t>
            </a:r>
            <a:r>
              <a:rPr kumimoji="0" lang="en-US" b="1" i="0" u="none" strike="noStrike" kern="1200" cap="all" spc="0" normalizeH="0" baseline="0" noProof="0" dirty="0" smtClean="0">
                <a:ln>
                  <a:noFill/>
                </a:ln>
                <a:solidFill>
                  <a:srgbClr val="0070C0"/>
                </a:solidFill>
                <a:effectLst/>
                <a:uLnTx/>
                <a:uFillTx/>
                <a:latin typeface="Tw Cen MT"/>
                <a:ea typeface="+mj-ea"/>
                <a:cs typeface="+mj-cs"/>
              </a:rPr>
              <a:t/>
            </a:r>
            <a:br>
              <a:rPr kumimoji="0" lang="en-US" b="1" i="0" u="none" strike="noStrike" kern="1200" cap="all" spc="0" normalizeH="0" baseline="0" noProof="0" dirty="0" smtClean="0">
                <a:ln>
                  <a:noFill/>
                </a:ln>
                <a:solidFill>
                  <a:srgbClr val="0070C0"/>
                </a:solidFill>
                <a:effectLst/>
                <a:uLnTx/>
                <a:uFillTx/>
                <a:latin typeface="Tw Cen MT"/>
                <a:ea typeface="+mj-ea"/>
                <a:cs typeface="+mj-cs"/>
              </a:rPr>
            </a:br>
            <a:r>
              <a:rPr kumimoji="0" lang="en-US" b="1" i="0" u="none" strike="noStrike" kern="1200" cap="all" spc="0" normalizeH="0" baseline="0" noProof="0" dirty="0" smtClean="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spTree>
    <p:extLst>
      <p:ext uri="{BB962C8B-B14F-4D97-AF65-F5344CB8AC3E}">
        <p14:creationId xmlns:p14="http://schemas.microsoft.com/office/powerpoint/2010/main" val="2334858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65147" y="240200"/>
            <a:ext cx="8574622" cy="2616199"/>
          </a:xfrm>
        </p:spPr>
        <p:txBody>
          <a:bodyPr>
            <a:normAutofit/>
          </a:bodyPr>
          <a:lstStyle/>
          <a:p>
            <a:pPr algn="l"/>
            <a:r>
              <a:rPr lang="en-US" sz="4000" b="1" dirty="0" smtClean="0">
                <a:solidFill>
                  <a:srgbClr val="0070C0"/>
                </a:solidFill>
                <a:latin typeface="Calibri" panose="020F0502020204030204" pitchFamily="34" charset="0"/>
                <a:cs typeface="Calibri" panose="020F0502020204030204" pitchFamily="34" charset="0"/>
              </a:rPr>
              <a:t>A.  Administrative Code:  Proposed Amendment to Program Review Chapter 300-2-1-02</a:t>
            </a:r>
            <a:endParaRPr lang="en-US" sz="4000" b="1" dirty="0">
              <a:solidFill>
                <a:srgbClr val="0070C0"/>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4863124" y="3332387"/>
            <a:ext cx="6987645" cy="1388534"/>
          </a:xfrm>
        </p:spPr>
        <p:txBody>
          <a:bodyPr>
            <a:noAutofit/>
          </a:bodyPr>
          <a:lstStyle/>
          <a:p>
            <a:pPr algn="l"/>
            <a:r>
              <a:rPr lang="en-US" sz="2400" dirty="0" smtClean="0">
                <a:latin typeface="Calibri" panose="020F0502020204030204" pitchFamily="34" charset="0"/>
                <a:cs typeface="Calibri" panose="020F0502020204030204" pitchFamily="34" charset="0"/>
              </a:rPr>
              <a:t>The current fee schedule is:</a:t>
            </a:r>
          </a:p>
          <a:p>
            <a:pPr marL="342900" indent="-342900" algn="l">
              <a:buFont typeface="Wingdings" panose="05000000000000000000" pitchFamily="2" charset="2"/>
              <a:buChar char="q"/>
            </a:pPr>
            <a:r>
              <a:rPr lang="en-US" sz="2400" dirty="0" smtClean="0">
                <a:latin typeface="Calibri" panose="020F0502020204030204" pitchFamily="34" charset="0"/>
                <a:cs typeface="Calibri" panose="020F0502020204030204" pitchFamily="34" charset="0"/>
              </a:rPr>
              <a:t>Application for Single Institution - $2,500</a:t>
            </a:r>
          </a:p>
          <a:p>
            <a:pPr marL="342900" indent="-342900" algn="l">
              <a:buFont typeface="Wingdings" panose="05000000000000000000" pitchFamily="2" charset="2"/>
              <a:buChar char="q"/>
            </a:pPr>
            <a:r>
              <a:rPr lang="en-US" sz="2400" dirty="0" smtClean="0">
                <a:latin typeface="Calibri" panose="020F0502020204030204" pitchFamily="34" charset="0"/>
                <a:cs typeface="Calibri" panose="020F0502020204030204" pitchFamily="34" charset="0"/>
              </a:rPr>
              <a:t>Renewal Application for Single Institution - $1,500</a:t>
            </a:r>
          </a:p>
          <a:p>
            <a:pPr marL="342900" indent="-342900" algn="l">
              <a:buFont typeface="Wingdings" panose="05000000000000000000" pitchFamily="2" charset="2"/>
              <a:buChar char="q"/>
            </a:pPr>
            <a:r>
              <a:rPr lang="en-US" sz="2400" dirty="0" smtClean="0">
                <a:latin typeface="Calibri" panose="020F0502020204030204" pitchFamily="34" charset="0"/>
                <a:cs typeface="Calibri" panose="020F0502020204030204" pitchFamily="34" charset="0"/>
              </a:rPr>
              <a:t>Desk Audit Application - $500</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92865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02461" y="1184929"/>
            <a:ext cx="11585276" cy="4525963"/>
          </a:xfrm>
        </p:spPr>
        <p:txBody>
          <a:bodyPr>
            <a:noAutofit/>
          </a:bodyPr>
          <a:lstStyle/>
          <a:p>
            <a:pPr marL="0" indent="0" algn="ctr">
              <a:spcBef>
                <a:spcPts val="0"/>
              </a:spcBef>
              <a:buNone/>
            </a:pPr>
            <a:r>
              <a:rPr lang="en-US" sz="6000" b="1" dirty="0" smtClean="0">
                <a:solidFill>
                  <a:srgbClr val="0070C0"/>
                </a:solidFill>
                <a:latin typeface="Calibri" panose="020F0502020204030204" pitchFamily="34" charset="0"/>
                <a:cs typeface="Calibri" panose="020F0502020204030204" pitchFamily="34" charset="0"/>
              </a:rPr>
              <a:t>B.  Final Approval</a:t>
            </a:r>
          </a:p>
          <a:p>
            <a:pPr marL="0" indent="0" algn="ctr">
              <a:spcBef>
                <a:spcPts val="0"/>
              </a:spcBef>
              <a:buNone/>
            </a:pPr>
            <a:r>
              <a:rPr lang="en-US" sz="6000" b="1" dirty="0" smtClean="0">
                <a:solidFill>
                  <a:srgbClr val="0070C0"/>
                </a:solidFill>
                <a:latin typeface="Calibri" panose="020F0502020204030204" pitchFamily="34" charset="0"/>
                <a:cs typeface="Calibri" panose="020F0502020204030204" pitchFamily="34" charset="0"/>
              </a:rPr>
              <a:t>Procedural Changes Regarding</a:t>
            </a:r>
          </a:p>
          <a:p>
            <a:pPr marL="0" indent="0" algn="ctr">
              <a:spcBef>
                <a:spcPts val="0"/>
              </a:spcBef>
              <a:buNone/>
            </a:pPr>
            <a:r>
              <a:rPr lang="en-US" sz="6000" b="1" dirty="0" smtClean="0">
                <a:solidFill>
                  <a:srgbClr val="0070C0"/>
                </a:solidFill>
                <a:latin typeface="Calibri" panose="020F0502020204030204" pitchFamily="34" charset="0"/>
                <a:cs typeface="Calibri" panose="020F0502020204030204" pitchFamily="34" charset="0"/>
              </a:rPr>
              <a:t> Post-Implementation Conditions Review</a:t>
            </a:r>
            <a:endParaRPr lang="en-US" sz="6000" b="1" dirty="0">
              <a:solidFill>
                <a:srgbClr val="0070C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8425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454" y="990779"/>
            <a:ext cx="9182460" cy="5054565"/>
          </a:xfrm>
          <a:prstGeom prst="rect">
            <a:avLst/>
          </a:prstGeom>
        </p:spPr>
      </p:pic>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a:t>
            </a:fld>
            <a:endParaRPr lang="en-US">
              <a:solidFill>
                <a:srgbClr val="46464A">
                  <a:lumMod val="60000"/>
                  <a:lumOff val="40000"/>
                </a:srgbClr>
              </a:solidFill>
            </a:endParaRPr>
          </a:p>
        </p:txBody>
      </p:sp>
    </p:spTree>
    <p:extLst>
      <p:ext uri="{BB962C8B-B14F-4D97-AF65-F5344CB8AC3E}">
        <p14:creationId xmlns:p14="http://schemas.microsoft.com/office/powerpoint/2010/main" val="17593067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1102290" y="-155341"/>
            <a:ext cx="9782828" cy="6826484"/>
          </a:xfrm>
          <a:prstGeom prst="rect">
            <a:avLst/>
          </a:prstGeom>
          <a:noFill/>
        </p:spPr>
        <p:txBody>
          <a:bodyPr wrap="square" rtlCol="0">
            <a:spAutoFit/>
          </a:bodyPr>
          <a:lstStyle/>
          <a:p>
            <a:pPr>
              <a:spcBef>
                <a:spcPct val="20000"/>
              </a:spcBef>
              <a:tabLst>
                <a:tab pos="457200" algn="l"/>
              </a:tabLst>
              <a:defRPr/>
            </a:pPr>
            <a:endParaRPr lang="en-US" sz="3200" b="1" dirty="0">
              <a:solidFill>
                <a:srgbClr val="0070C0"/>
              </a:solidFill>
              <a:latin typeface="Calibri"/>
            </a:endParaRPr>
          </a:p>
          <a:p>
            <a:pPr marL="514350" indent="-514350">
              <a:spcBef>
                <a:spcPct val="20000"/>
              </a:spcBef>
              <a:buFont typeface="+mj-lt"/>
              <a:buAutoNum type="alphaUcPeriod" startAt="2"/>
              <a:tabLst>
                <a:tab pos="457200" algn="l"/>
              </a:tabLst>
            </a:pPr>
            <a:r>
              <a:rPr lang="en-US" sz="3200" b="1" dirty="0">
                <a:solidFill>
                  <a:srgbClr val="0070C0"/>
                </a:solidFill>
              </a:rPr>
              <a:t>Final Approval of Procedural Changes Regarding Post-Implementation Conditions Review </a:t>
            </a:r>
            <a:endParaRPr lang="en-US" sz="3200" b="1" dirty="0" smtClean="0">
              <a:solidFill>
                <a:srgbClr val="0070C0"/>
              </a:solidFill>
            </a:endParaRPr>
          </a:p>
          <a:p>
            <a:pPr>
              <a:spcBef>
                <a:spcPct val="20000"/>
              </a:spcBef>
              <a:tabLst>
                <a:tab pos="457200" algn="l"/>
              </a:tabLst>
            </a:pPr>
            <a:endParaRPr lang="en-US" sz="3200" b="1" dirty="0">
              <a:solidFill>
                <a:srgbClr val="0070C0"/>
              </a:solidFill>
            </a:endParaRPr>
          </a:p>
          <a:p>
            <a:pPr lvl="1" indent="-457200">
              <a:spcBef>
                <a:spcPct val="20000"/>
              </a:spcBef>
              <a:buFont typeface="Arial" panose="020B0604020202020204" pitchFamily="34" charset="0"/>
              <a:buChar char="•"/>
              <a:tabLst>
                <a:tab pos="457200" algn="l"/>
              </a:tabLst>
            </a:pPr>
            <a:r>
              <a:rPr lang="en-US" sz="2800" dirty="0"/>
              <a:t>The preliminary approval of the Procedural Changes regarding Post-Implementation Conditions Review, granted by the Commission on December 8, 2017, was filed with the Legislative Reference Service and subsequently published in Alabama Administrative Monthly as required. </a:t>
            </a:r>
          </a:p>
          <a:p>
            <a:pPr lvl="1" indent="-457200">
              <a:spcBef>
                <a:spcPct val="20000"/>
              </a:spcBef>
              <a:buFont typeface="Arial" panose="020B0604020202020204" pitchFamily="34" charset="0"/>
              <a:buChar char="•"/>
              <a:tabLst>
                <a:tab pos="457200" algn="l"/>
              </a:tabLst>
            </a:pPr>
            <a:r>
              <a:rPr lang="en-US" sz="2800" dirty="0"/>
              <a:t>Interested parties had 35 days to comment. No comments were received. </a:t>
            </a:r>
          </a:p>
          <a:p>
            <a:pPr lvl="1" indent="-457200">
              <a:spcBef>
                <a:spcPct val="20000"/>
              </a:spcBef>
              <a:buFont typeface="Arial" panose="020B0604020202020204" pitchFamily="34" charset="0"/>
              <a:buChar char="•"/>
              <a:tabLst>
                <a:tab pos="457200" algn="l"/>
              </a:tabLst>
            </a:pPr>
            <a:r>
              <a:rPr lang="en-US" sz="2800" dirty="0"/>
              <a:t>Since there were no comments, the Commission may grant final approval to these proposed changes at its March 9, 2018 meeting. </a:t>
            </a:r>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80</a:t>
            </a:fld>
            <a:endParaRPr lang="en-US">
              <a:solidFill>
                <a:prstClr val="black">
                  <a:tint val="75000"/>
                </a:prstClr>
              </a:solidFill>
              <a:latin typeface="Calibri"/>
            </a:endParaRPr>
          </a:p>
        </p:txBody>
      </p:sp>
    </p:spTree>
    <p:extLst>
      <p:ext uri="{BB962C8B-B14F-4D97-AF65-F5344CB8AC3E}">
        <p14:creationId xmlns:p14="http://schemas.microsoft.com/office/powerpoint/2010/main" val="2664240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263047" y="-205445"/>
            <a:ext cx="11599101" cy="7158883"/>
          </a:xfrm>
          <a:prstGeom prst="rect">
            <a:avLst/>
          </a:prstGeom>
          <a:noFill/>
        </p:spPr>
        <p:txBody>
          <a:bodyPr wrap="square" rtlCol="0">
            <a:spAutoFit/>
          </a:bodyPr>
          <a:lstStyle/>
          <a:p>
            <a:pPr>
              <a:spcBef>
                <a:spcPct val="20000"/>
              </a:spcBef>
              <a:tabLst>
                <a:tab pos="457200" algn="l"/>
              </a:tabLst>
              <a:defRPr/>
            </a:pPr>
            <a:endParaRPr lang="en-US" sz="3200" b="1" dirty="0">
              <a:solidFill>
                <a:srgbClr val="0070C0"/>
              </a:solidFill>
              <a:latin typeface="Calibri"/>
            </a:endParaRPr>
          </a:p>
          <a:p>
            <a:pPr marL="514350" indent="-514350">
              <a:spcBef>
                <a:spcPct val="20000"/>
              </a:spcBef>
              <a:buFont typeface="+mj-lt"/>
              <a:buAutoNum type="alphaUcPeriod" startAt="2"/>
              <a:tabLst>
                <a:tab pos="457200" algn="l"/>
              </a:tabLst>
            </a:pPr>
            <a:r>
              <a:rPr lang="en-US" sz="3200" b="1" dirty="0">
                <a:solidFill>
                  <a:srgbClr val="0070C0"/>
                </a:solidFill>
              </a:rPr>
              <a:t>Final Approval of Procedural Changes Regarding Post-Implementation Conditions Review </a:t>
            </a:r>
          </a:p>
          <a:p>
            <a:pPr marL="0" lvl="1">
              <a:spcBef>
                <a:spcPct val="20000"/>
              </a:spcBef>
              <a:tabLst>
                <a:tab pos="457200" algn="l"/>
              </a:tabLst>
            </a:pPr>
            <a:r>
              <a:rPr lang="en-US" sz="2200" u="sng" dirty="0" smtClean="0"/>
              <a:t>Highlights </a:t>
            </a:r>
            <a:r>
              <a:rPr lang="en-US" sz="2200" u="sng" dirty="0"/>
              <a:t>of changes:</a:t>
            </a:r>
          </a:p>
          <a:p>
            <a:pPr lvl="2" indent="-457200">
              <a:spcBef>
                <a:spcPct val="20000"/>
              </a:spcBef>
              <a:buFont typeface="+mj-lt"/>
              <a:buAutoNum type="arabicPeriod"/>
              <a:tabLst>
                <a:tab pos="457200" algn="l"/>
              </a:tabLst>
            </a:pPr>
            <a:r>
              <a:rPr lang="en-US" sz="2200" dirty="0"/>
              <a:t>The post-implementation period will be seven (7) years (instead of five (5) years) for all levels (one (1) year start-up wherein no data reporting required and a six (6) year monitoring period).</a:t>
            </a:r>
          </a:p>
          <a:p>
            <a:pPr lvl="2" indent="-457200">
              <a:spcBef>
                <a:spcPct val="20000"/>
              </a:spcBef>
              <a:buFont typeface="+mj-lt"/>
              <a:buAutoNum type="arabicPeriod"/>
              <a:tabLst>
                <a:tab pos="457200" algn="l"/>
              </a:tabLst>
            </a:pPr>
            <a:r>
              <a:rPr lang="en-US" sz="2200" dirty="0"/>
              <a:t>The minimum viability standard rates will be used for degree completions instead of projections. The standards as stated in Code of Alabama, 1975, 16-5-8, are: 7.5 - Associate and Baccalaureate, 3.75 – Master’s, 3.0 – </a:t>
            </a:r>
            <a:r>
              <a:rPr lang="en-US" sz="2200" dirty="0" err="1"/>
              <a:t>EdS</a:t>
            </a:r>
            <a:r>
              <a:rPr lang="en-US" sz="2200" dirty="0"/>
              <a:t>, and 2.25 – Doctorate. </a:t>
            </a:r>
          </a:p>
          <a:p>
            <a:pPr lvl="2" indent="-457200">
              <a:spcBef>
                <a:spcPct val="20000"/>
              </a:spcBef>
              <a:buFont typeface="+mj-lt"/>
              <a:buAutoNum type="arabicPeriod"/>
              <a:tabLst>
                <a:tab pos="457200" algn="l"/>
              </a:tabLst>
            </a:pPr>
            <a:r>
              <a:rPr lang="en-US" sz="2200" dirty="0"/>
              <a:t>New enrollment projections will be reduced by 25 percent to account for over-estimation. </a:t>
            </a:r>
          </a:p>
          <a:p>
            <a:pPr lvl="2" indent="-457200">
              <a:spcBef>
                <a:spcPct val="20000"/>
              </a:spcBef>
              <a:buFont typeface="+mj-lt"/>
              <a:buAutoNum type="arabicPeriod"/>
              <a:tabLst>
                <a:tab pos="457200" algn="l"/>
              </a:tabLst>
            </a:pPr>
            <a:r>
              <a:rPr lang="en-US" sz="2200" dirty="0"/>
              <a:t>The unemployment rate will be considered as informational/notification only.</a:t>
            </a:r>
          </a:p>
          <a:p>
            <a:pPr lvl="2" indent="-457200">
              <a:spcBef>
                <a:spcPct val="20000"/>
              </a:spcBef>
              <a:buFont typeface="+mj-lt"/>
              <a:buAutoNum type="arabicPeriod"/>
              <a:tabLst>
                <a:tab pos="457200" algn="l"/>
              </a:tabLst>
            </a:pPr>
            <a:r>
              <a:rPr lang="en-US" sz="2200" dirty="0"/>
              <a:t>To support more valid post-implementation results, the window will be increased to 30 months (2 ½ years) from the time of Commission approval to implementation, before Commission approval will expire.  </a:t>
            </a:r>
          </a:p>
          <a:p>
            <a:pPr lvl="1" indent="-457200">
              <a:spcBef>
                <a:spcPct val="20000"/>
              </a:spcBef>
              <a:buFont typeface="Arial" panose="020B0604020202020204" pitchFamily="34" charset="0"/>
              <a:buChar char="•"/>
              <a:tabLst>
                <a:tab pos="457200" algn="l"/>
              </a:tabLst>
            </a:pPr>
            <a:r>
              <a:rPr lang="en-US" sz="2200" dirty="0"/>
              <a:t>The proposed changes will then go into effect 45 days after the changes are certified by the ACHE Executive Director and subsequently filed with the Legislative Reference Service. </a:t>
            </a:r>
            <a:r>
              <a:rPr lang="en-US" sz="1600" b="1" dirty="0"/>
              <a:t>	</a:t>
            </a:r>
            <a:r>
              <a:rPr lang="en-US" b="1" dirty="0">
                <a:solidFill>
                  <a:prstClr val="black"/>
                </a:solidFill>
                <a:latin typeface="Calibri"/>
              </a:rPr>
              <a:t/>
            </a:r>
            <a:br>
              <a:rPr lang="en-US" b="1" dirty="0">
                <a:solidFill>
                  <a:prstClr val="black"/>
                </a:solidFill>
                <a:latin typeface="Calibri"/>
              </a:rPr>
            </a:br>
            <a:r>
              <a:rPr lang="en-US" b="1" dirty="0">
                <a:solidFill>
                  <a:prstClr val="black"/>
                </a:solidFill>
                <a:latin typeface="Calibri"/>
              </a:rPr>
              <a:t>	</a:t>
            </a:r>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81</a:t>
            </a:fld>
            <a:endParaRPr lang="en-US">
              <a:solidFill>
                <a:prstClr val="black">
                  <a:tint val="75000"/>
                </a:prstClr>
              </a:solidFill>
              <a:latin typeface="Calibri"/>
            </a:endParaRPr>
          </a:p>
        </p:txBody>
      </p:sp>
    </p:spTree>
    <p:extLst>
      <p:ext uri="{BB962C8B-B14F-4D97-AF65-F5344CB8AC3E}">
        <p14:creationId xmlns:p14="http://schemas.microsoft.com/office/powerpoint/2010/main" val="148930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2137462" y="2366683"/>
            <a:ext cx="9144000" cy="1721596"/>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all" spc="0" normalizeH="0" baseline="0" noProof="0" dirty="0" smtClean="0">
                <a:ln>
                  <a:noFill/>
                </a:ln>
                <a:solidFill>
                  <a:srgbClr val="0070C0"/>
                </a:solidFill>
                <a:effectLst/>
                <a:uLnTx/>
                <a:uFillTx/>
                <a:latin typeface="Tw Cen MT"/>
              </a:rPr>
              <a:t/>
            </a:r>
            <a:br>
              <a:rPr kumimoji="0" lang="en-US" b="0" i="0" u="none" strike="noStrike" kern="1200" cap="all" spc="0" normalizeH="0" baseline="0" noProof="0" dirty="0" smtClean="0">
                <a:ln>
                  <a:noFill/>
                </a:ln>
                <a:solidFill>
                  <a:srgbClr val="0070C0"/>
                </a:solidFill>
                <a:effectLst/>
                <a:uLnTx/>
                <a:uFillTx/>
                <a:latin typeface="Tw Cen MT"/>
              </a:rPr>
            </a:br>
            <a:r>
              <a:rPr kumimoji="0" lang="en-US" sz="6000" b="1" i="0" u="none" strike="noStrike" kern="1200" cap="all" spc="0" normalizeH="0" baseline="0" noProof="0" dirty="0" smtClean="0">
                <a:ln>
                  <a:noFill/>
                </a:ln>
                <a:solidFill>
                  <a:srgbClr val="0070C0"/>
                </a:solidFill>
                <a:effectLst/>
                <a:uLnTx/>
                <a:uFillTx/>
                <a:latin typeface="Tw Cen MT"/>
              </a:rPr>
              <a:t>C.   Academic programs</a:t>
            </a:r>
            <a:r>
              <a:rPr kumimoji="0" lang="en-US" b="1" i="0" u="none" strike="noStrike" kern="1200" cap="all" spc="0" normalizeH="0" baseline="0" noProof="0" dirty="0" smtClean="0">
                <a:ln>
                  <a:noFill/>
                </a:ln>
                <a:solidFill>
                  <a:srgbClr val="0070C0"/>
                </a:solidFill>
                <a:effectLst/>
                <a:uLnTx/>
                <a:uFillTx/>
                <a:latin typeface="Tw Cen MT"/>
              </a:rPr>
              <a:t/>
            </a:r>
            <a:br>
              <a:rPr kumimoji="0" lang="en-US" b="1" i="0" u="none" strike="noStrike" kern="1200" cap="all" spc="0" normalizeH="0" baseline="0" noProof="0" dirty="0" smtClean="0">
                <a:ln>
                  <a:noFill/>
                </a:ln>
                <a:solidFill>
                  <a:srgbClr val="0070C0"/>
                </a:solidFill>
                <a:effectLst/>
                <a:uLnTx/>
                <a:uFillTx/>
                <a:latin typeface="Tw Cen MT"/>
              </a:rPr>
            </a:br>
            <a:r>
              <a:rPr kumimoji="0" lang="en-US" b="1" i="0" u="none" strike="noStrike" kern="1200" cap="all" spc="0" normalizeH="0" baseline="0" noProof="0" dirty="0" smtClean="0">
                <a:ln>
                  <a:noFill/>
                </a:ln>
                <a:solidFill>
                  <a:srgbClr val="0070C0"/>
                </a:solidFill>
                <a:effectLst/>
                <a:uLnTx/>
                <a:uFillTx/>
                <a:latin typeface="Tw Cen MT"/>
              </a:rPr>
              <a:t> </a:t>
            </a:r>
            <a:endParaRPr kumimoji="0" lang="en-US" b="0" i="0" u="none" strike="noStrike" kern="1200" cap="all" spc="0" normalizeH="0" baseline="0" noProof="0" dirty="0">
              <a:ln>
                <a:noFill/>
              </a:ln>
              <a:solidFill>
                <a:srgbClr val="0070C0"/>
              </a:solidFill>
              <a:effectLst/>
              <a:uLnTx/>
              <a:uFillTx/>
              <a:latin typeface="Tw Cen MT"/>
            </a:endParaRPr>
          </a:p>
        </p:txBody>
      </p:sp>
    </p:spTree>
    <p:extLst>
      <p:ext uri="{BB962C8B-B14F-4D97-AF65-F5344CB8AC3E}">
        <p14:creationId xmlns:p14="http://schemas.microsoft.com/office/powerpoint/2010/main" val="15428472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1638300" y="457201"/>
            <a:ext cx="8743950" cy="4139595"/>
          </a:xfrm>
          <a:prstGeom prst="rect">
            <a:avLst/>
          </a:prstGeom>
          <a:noFill/>
        </p:spPr>
        <p:txBody>
          <a:bodyPr wrap="square" rtlCol="0">
            <a:spAutoFit/>
          </a:bodyPr>
          <a:lstStyle/>
          <a:p>
            <a:pPr>
              <a:spcBef>
                <a:spcPct val="20000"/>
              </a:spcBef>
              <a:tabLst>
                <a:tab pos="457200" algn="l"/>
              </a:tabLst>
              <a:defRPr/>
            </a:pPr>
            <a:endParaRPr lang="en-US" sz="3200" dirty="0">
              <a:solidFill>
                <a:srgbClr val="0070C0"/>
              </a:solidFill>
              <a:latin typeface="Calibri"/>
            </a:endParaRPr>
          </a:p>
          <a:p>
            <a:pPr>
              <a:defRPr/>
            </a:pPr>
            <a:endParaRPr lang="en-US" dirty="0">
              <a:solidFill>
                <a:prstClr val="black"/>
              </a:solidFill>
              <a:latin typeface="Calibri"/>
            </a:endParaRPr>
          </a:p>
          <a:p>
            <a:pPr algn="ctr">
              <a:spcBef>
                <a:spcPct val="20000"/>
              </a:spcBef>
              <a:spcAft>
                <a:spcPts val="600"/>
              </a:spcAft>
              <a:tabLst>
                <a:tab pos="457200" algn="l"/>
              </a:tabLst>
              <a:defRPr/>
            </a:pPr>
            <a:r>
              <a:rPr lang="en-US" sz="5000" b="1" dirty="0">
                <a:solidFill>
                  <a:srgbClr val="0070C0"/>
                </a:solidFill>
                <a:latin typeface="Century" panose="02040604050505020304" pitchFamily="18" charset="0"/>
              </a:rPr>
              <a:t>ALABAMA</a:t>
            </a:r>
            <a:r>
              <a:rPr lang="en-US" sz="5000" b="1" spc="300" dirty="0">
                <a:solidFill>
                  <a:srgbClr val="0070C0"/>
                </a:solidFill>
                <a:latin typeface="Century" panose="02040604050505020304" pitchFamily="18" charset="0"/>
              </a:rPr>
              <a:t> </a:t>
            </a:r>
            <a:r>
              <a:rPr lang="en-US" sz="5000" b="1" dirty="0">
                <a:solidFill>
                  <a:srgbClr val="0070C0"/>
                </a:solidFill>
                <a:latin typeface="Century" panose="02040604050505020304" pitchFamily="18" charset="0"/>
              </a:rPr>
              <a:t>COMMUNITY</a:t>
            </a:r>
            <a:r>
              <a:rPr lang="en-US" sz="5000" b="1" spc="300" dirty="0">
                <a:solidFill>
                  <a:srgbClr val="0070C0"/>
                </a:solidFill>
                <a:latin typeface="Century" panose="02040604050505020304" pitchFamily="18" charset="0"/>
              </a:rPr>
              <a:t> </a:t>
            </a:r>
            <a:r>
              <a:rPr lang="en-US" sz="5000" b="1" dirty="0">
                <a:solidFill>
                  <a:srgbClr val="0070C0"/>
                </a:solidFill>
                <a:latin typeface="Century" panose="02040604050505020304" pitchFamily="18" charset="0"/>
              </a:rPr>
              <a:t>COLLEGE SYSTEM (ACCS)</a:t>
            </a:r>
          </a:p>
          <a:p>
            <a:pPr algn="ctr">
              <a:defRPr/>
            </a:pPr>
            <a:endParaRPr lang="en-US" sz="4400" b="1" dirty="0">
              <a:solidFill>
                <a:srgbClr val="FF0000"/>
              </a:solidFill>
              <a:latin typeface="Calibri"/>
            </a:endParaRPr>
          </a:p>
          <a:p>
            <a:pPr>
              <a:defRPr/>
            </a:pPr>
            <a:endParaRPr lang="en-US" dirty="0">
              <a:solidFill>
                <a:prstClr val="black"/>
              </a:solidFill>
              <a:latin typeface="Calibri"/>
            </a:endParaRPr>
          </a:p>
          <a:p>
            <a:pPr>
              <a:defRPr/>
            </a:pPr>
            <a:r>
              <a:rPr lang="en-US" dirty="0">
                <a:solidFill>
                  <a:prstClr val="black"/>
                </a:solidFill>
                <a:latin typeface="Calibri"/>
              </a:rPr>
              <a:t/>
            </a:r>
            <a:br>
              <a:rPr lang="en-US" dirty="0">
                <a:solidFill>
                  <a:prstClr val="black"/>
                </a:solidFill>
                <a:latin typeface="Calibri"/>
              </a:rPr>
            </a:br>
            <a:r>
              <a:rPr lang="en-US" dirty="0">
                <a:solidFill>
                  <a:prstClr val="black"/>
                </a:solidFill>
                <a:latin typeface="Calibri"/>
              </a:rPr>
              <a:t>	</a:t>
            </a:r>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83</a:t>
            </a:fld>
            <a:endParaRPr lang="en-US">
              <a:solidFill>
                <a:prstClr val="black">
                  <a:tint val="75000"/>
                </a:prstClr>
              </a:solidFill>
              <a:latin typeface="Calibri"/>
            </a:endParaRPr>
          </a:p>
        </p:txBody>
      </p:sp>
      <p:pic>
        <p:nvPicPr>
          <p:cNvPr id="4098" name="Picture 2" descr="https://www.accs.cc/images/se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064" y="3112501"/>
            <a:ext cx="2719039" cy="269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036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5302" y="795820"/>
            <a:ext cx="6830464" cy="722610"/>
          </a:xfrm>
        </p:spPr>
        <p:txBody>
          <a:bodyPr>
            <a:normAutofit/>
          </a:bodyPr>
          <a:lstStyle/>
          <a:p>
            <a:pPr algn="l"/>
            <a:r>
              <a:rPr lang="en-US" sz="4000" b="1" dirty="0">
                <a:solidFill>
                  <a:srgbClr val="0070C0"/>
                </a:solidFill>
                <a:latin typeface="Tw Cen MT" panose="020B0602020104020603" pitchFamily="34" charset="0"/>
              </a:rPr>
              <a:t>Calhoun Community College </a:t>
            </a:r>
          </a:p>
        </p:txBody>
      </p:sp>
      <p:sp>
        <p:nvSpPr>
          <p:cNvPr id="4" name="Slide Number Placeholder 3"/>
          <p:cNvSpPr>
            <a:spLocks noGrp="1"/>
          </p:cNvSpPr>
          <p:nvPr>
            <p:ph type="sldNum" sz="quarter" idx="12"/>
          </p:nvPr>
        </p:nvSpPr>
        <p:spPr/>
        <p:txBody>
          <a:bodyPr/>
          <a:lstStyle/>
          <a:p>
            <a:pPr defTabSz="685800">
              <a:defRPr/>
            </a:pPr>
            <a:r>
              <a:rPr lang="en-US" dirty="0">
                <a:solidFill>
                  <a:prstClr val="black">
                    <a:tint val="75000"/>
                  </a:prstClr>
                </a:solidFill>
                <a:latin typeface="Calibri"/>
              </a:rPr>
              <a:t>4</a:t>
            </a:r>
          </a:p>
        </p:txBody>
      </p:sp>
      <p:sp>
        <p:nvSpPr>
          <p:cNvPr id="10" name="TextBox 9"/>
          <p:cNvSpPr txBox="1"/>
          <p:nvPr/>
        </p:nvSpPr>
        <p:spPr>
          <a:xfrm>
            <a:off x="1545302" y="1157125"/>
            <a:ext cx="9601200" cy="5878532"/>
          </a:xfrm>
          <a:prstGeom prst="rect">
            <a:avLst/>
          </a:prstGeom>
          <a:noFill/>
        </p:spPr>
        <p:txBody>
          <a:bodyPr wrap="square" rtlCol="0">
            <a:spAutoFit/>
          </a:bodyPr>
          <a:lstStyle/>
          <a:p>
            <a:pPr marL="342900" indent="-342900" defTabSz="685800">
              <a:buFontTx/>
              <a:buAutoNum type="arabicPeriod" startAt="2"/>
              <a:defRPr/>
            </a:pPr>
            <a:endParaRPr lang="en-US" dirty="0">
              <a:solidFill>
                <a:srgbClr val="0070C0"/>
              </a:solidFill>
              <a:latin typeface="Calibri"/>
            </a:endParaRPr>
          </a:p>
          <a:p>
            <a:pPr defTabSz="685800">
              <a:defRPr/>
            </a:pPr>
            <a:r>
              <a:rPr lang="en-US" sz="2800" dirty="0" smtClean="0">
                <a:solidFill>
                  <a:srgbClr val="0070C0"/>
                </a:solidFill>
              </a:rPr>
              <a:t>Associate </a:t>
            </a:r>
            <a:r>
              <a:rPr lang="en-US" sz="2800" dirty="0">
                <a:solidFill>
                  <a:srgbClr val="0070C0"/>
                </a:solidFill>
              </a:rPr>
              <a:t>in Applied Science in Dental Hygiene (CIP 51.0602)</a:t>
            </a:r>
          </a:p>
          <a:p>
            <a:pPr defTabSz="685800">
              <a:defRPr/>
            </a:pPr>
            <a:endParaRPr lang="en-US" sz="2400" dirty="0">
              <a:solidFill>
                <a:srgbClr val="0070C0"/>
              </a:solidFill>
            </a:endParaRPr>
          </a:p>
          <a:p>
            <a:pPr marL="214313" indent="-214313" defTabSz="685800">
              <a:buFont typeface="Arial" panose="020B0604020202020204" pitchFamily="34" charset="0"/>
              <a:buChar char="•"/>
            </a:pPr>
            <a:r>
              <a:rPr lang="en-US" sz="2400" dirty="0">
                <a:solidFill>
                  <a:prstClr val="black"/>
                </a:solidFill>
              </a:rPr>
              <a:t>Following program approval, CAL will seek accreditation through the Commission on Dental Accreditation (CODA). This process could take anywhere from 12 to 18 months.</a:t>
            </a:r>
          </a:p>
          <a:p>
            <a:pPr defTabSz="685800"/>
            <a:r>
              <a:rPr lang="en-US" sz="2400" dirty="0">
                <a:solidFill>
                  <a:prstClr val="black"/>
                </a:solidFill>
              </a:rPr>
              <a:t> </a:t>
            </a:r>
          </a:p>
          <a:p>
            <a:pPr marL="214313" indent="-214313" defTabSz="685800">
              <a:buFont typeface="Arial" panose="020B0604020202020204" pitchFamily="34" charset="0"/>
              <a:buChar char="•"/>
            </a:pPr>
            <a:r>
              <a:rPr lang="en-US" sz="2400" dirty="0">
                <a:solidFill>
                  <a:prstClr val="black"/>
                </a:solidFill>
              </a:rPr>
              <a:t>CAL conducted a survey of 72 dental offices in seven north Alabama counties. The survey asked dentists how many dental hygienist vacancies they anticipated in their practice over the next three years. A total of twenty-six surveys were returned that indicated that there would be 30 dental hygienist </a:t>
            </a:r>
            <a:r>
              <a:rPr lang="en-US" sz="2400" dirty="0" smtClean="0">
                <a:solidFill>
                  <a:prstClr val="black"/>
                </a:solidFill>
              </a:rPr>
              <a:t>openings </a:t>
            </a:r>
            <a:r>
              <a:rPr lang="en-US" sz="2400" dirty="0">
                <a:solidFill>
                  <a:prstClr val="black"/>
                </a:solidFill>
              </a:rPr>
              <a:t>in the next three years.  </a:t>
            </a:r>
          </a:p>
          <a:p>
            <a:pPr defTabSz="685800"/>
            <a:endParaRPr lang="en-US" sz="2400" dirty="0">
              <a:solidFill>
                <a:prstClr val="black"/>
              </a:solidFill>
            </a:endParaRPr>
          </a:p>
          <a:p>
            <a:pPr defTabSz="685800"/>
            <a:r>
              <a:rPr lang="en-US" sz="2400" dirty="0">
                <a:solidFill>
                  <a:prstClr val="black"/>
                </a:solidFill>
              </a:rPr>
              <a:t> </a:t>
            </a:r>
          </a:p>
          <a:p>
            <a:pPr defTabSz="685800"/>
            <a:r>
              <a:rPr lang="en-US" sz="2400" dirty="0">
                <a:solidFill>
                  <a:prstClr val="black"/>
                </a:solidFill>
              </a:rPr>
              <a:t> </a:t>
            </a:r>
          </a:p>
          <a:p>
            <a:pPr defTabSz="685800">
              <a:defRPr/>
            </a:pPr>
            <a:endParaRPr lang="en-US" dirty="0">
              <a:solidFill>
                <a:prstClr val="black"/>
              </a:solidFill>
              <a:latin typeface="Calibri"/>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92342" y="421448"/>
            <a:ext cx="2519961" cy="735677"/>
          </a:xfrm>
        </p:spPr>
      </p:pic>
      <p:pic>
        <p:nvPicPr>
          <p:cNvPr id="11" name="Picture 10" descr="ODEI Cohort 9 - Vizili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9720" y="5311036"/>
            <a:ext cx="2329912" cy="1546964"/>
          </a:xfrm>
          <a:prstGeom prst="rect">
            <a:avLst/>
          </a:prstGeom>
        </p:spPr>
      </p:pic>
    </p:spTree>
    <p:extLst>
      <p:ext uri="{BB962C8B-B14F-4D97-AF65-F5344CB8AC3E}">
        <p14:creationId xmlns:p14="http://schemas.microsoft.com/office/powerpoint/2010/main" val="3491809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8212" y="342234"/>
            <a:ext cx="8422341" cy="882257"/>
          </a:xfrm>
        </p:spPr>
        <p:txBody>
          <a:bodyPr>
            <a:noAutofit/>
          </a:bodyPr>
          <a:lstStyle/>
          <a:p>
            <a:pPr algn="l"/>
            <a:r>
              <a:rPr lang="en-US" sz="4000" b="1" dirty="0">
                <a:solidFill>
                  <a:srgbClr val="0070C0"/>
                </a:solidFill>
                <a:latin typeface="+mn-lt"/>
              </a:rPr>
              <a:t>Enterprise State Community College </a:t>
            </a:r>
          </a:p>
        </p:txBody>
      </p:sp>
      <p:sp>
        <p:nvSpPr>
          <p:cNvPr id="4" name="Slide Number Placeholder 3"/>
          <p:cNvSpPr>
            <a:spLocks noGrp="1"/>
          </p:cNvSpPr>
          <p:nvPr>
            <p:ph type="sldNum" sz="quarter" idx="12"/>
          </p:nvPr>
        </p:nvSpPr>
        <p:spPr/>
        <p:txBody>
          <a:bodyPr/>
          <a:lstStyle/>
          <a:p>
            <a:pPr defTabSz="685800">
              <a:defRPr/>
            </a:pPr>
            <a:r>
              <a:rPr lang="en-US" dirty="0">
                <a:solidFill>
                  <a:prstClr val="black">
                    <a:tint val="75000"/>
                  </a:prstClr>
                </a:solidFill>
                <a:latin typeface="Calibri"/>
              </a:rPr>
              <a:t>4</a:t>
            </a:r>
          </a:p>
        </p:txBody>
      </p:sp>
      <p:sp>
        <p:nvSpPr>
          <p:cNvPr id="10" name="TextBox 9"/>
          <p:cNvSpPr txBox="1"/>
          <p:nvPr/>
        </p:nvSpPr>
        <p:spPr>
          <a:xfrm>
            <a:off x="708212" y="754817"/>
            <a:ext cx="11003624" cy="5970865"/>
          </a:xfrm>
          <a:prstGeom prst="rect">
            <a:avLst/>
          </a:prstGeom>
          <a:noFill/>
        </p:spPr>
        <p:txBody>
          <a:bodyPr wrap="square" rtlCol="0">
            <a:spAutoFit/>
          </a:bodyPr>
          <a:lstStyle/>
          <a:p>
            <a:pPr marL="342900" indent="-342900" defTabSz="685800">
              <a:buFontTx/>
              <a:buAutoNum type="arabicPeriod" startAt="2"/>
              <a:defRPr/>
            </a:pPr>
            <a:endParaRPr lang="en-US" dirty="0">
              <a:solidFill>
                <a:srgbClr val="0070C0"/>
              </a:solidFill>
              <a:latin typeface="Calibri"/>
            </a:endParaRPr>
          </a:p>
          <a:p>
            <a:pPr indent="-457200" defTabSz="0">
              <a:defRPr/>
            </a:pPr>
            <a:r>
              <a:rPr lang="en-US" sz="2800" dirty="0" smtClean="0">
                <a:solidFill>
                  <a:srgbClr val="0070C0"/>
                </a:solidFill>
              </a:rPr>
              <a:t>Associate </a:t>
            </a:r>
            <a:r>
              <a:rPr lang="en-US" sz="2800" dirty="0">
                <a:solidFill>
                  <a:srgbClr val="0070C0"/>
                </a:solidFill>
              </a:rPr>
              <a:t>in Applied Science and Certificate in Medical Assistant          																		    Technology (CIP 51.0801)</a:t>
            </a:r>
          </a:p>
          <a:p>
            <a:pPr defTabSz="685800">
              <a:defRPr/>
            </a:pPr>
            <a:endParaRPr lang="en-US" sz="2000" dirty="0">
              <a:solidFill>
                <a:srgbClr val="0070C0"/>
              </a:solidFill>
              <a:latin typeface="Tw Cen MT" panose="020B0602020104020603" pitchFamily="34" charset="0"/>
            </a:endParaRPr>
          </a:p>
          <a:p>
            <a:pPr marL="214313" indent="-214313" defTabSz="685800">
              <a:buFont typeface="Arial" panose="020B0604020202020204" pitchFamily="34" charset="0"/>
              <a:buChar char="•"/>
            </a:pPr>
            <a:r>
              <a:rPr lang="en-US" sz="2400" dirty="0">
                <a:solidFill>
                  <a:prstClr val="black"/>
                </a:solidFill>
              </a:rPr>
              <a:t>According to ENT officials, several local healthcare facilities in their service area have expressed the need for the proposed program.  </a:t>
            </a:r>
          </a:p>
          <a:p>
            <a:pPr defTabSz="685800"/>
            <a:r>
              <a:rPr lang="en-US" sz="2400" dirty="0">
                <a:solidFill>
                  <a:prstClr val="black"/>
                </a:solidFill>
              </a:rPr>
              <a:t> </a:t>
            </a:r>
          </a:p>
          <a:p>
            <a:pPr marL="214313" indent="-214313" algn="just" defTabSz="685800">
              <a:buFont typeface="Arial" panose="020B0604020202020204" pitchFamily="34" charset="0"/>
              <a:buChar char="•"/>
            </a:pPr>
            <a:r>
              <a:rPr lang="en-US" sz="2400" dirty="0">
                <a:solidFill>
                  <a:prstClr val="black"/>
                </a:solidFill>
              </a:rPr>
              <a:t>Annual demand has increased in Dale and Geneva counties for Medical Assistants.  Both counties are shared between Wallace State Community College (Dothan), </a:t>
            </a:r>
            <a:r>
              <a:rPr lang="en-US" sz="2400" dirty="0" err="1">
                <a:solidFill>
                  <a:prstClr val="black"/>
                </a:solidFill>
              </a:rPr>
              <a:t>Lurleen</a:t>
            </a:r>
            <a:r>
              <a:rPr lang="en-US" sz="2400" dirty="0">
                <a:solidFill>
                  <a:prstClr val="black"/>
                </a:solidFill>
              </a:rPr>
              <a:t> B. Wallace Community College, and Enterprise State Community College.  ENT officials believe the proposed program is not duplicative because of high demand from surrounding counties for Medical Assistants that cannot be met by one institution. </a:t>
            </a:r>
          </a:p>
          <a:p>
            <a:pPr defTabSz="685800"/>
            <a:r>
              <a:rPr lang="en-US" sz="2400" dirty="0">
                <a:solidFill>
                  <a:prstClr val="black"/>
                </a:solidFill>
              </a:rPr>
              <a:t> </a:t>
            </a:r>
          </a:p>
          <a:p>
            <a:pPr defTabSz="685800"/>
            <a:r>
              <a:rPr lang="en-US" sz="2400" dirty="0">
                <a:solidFill>
                  <a:prstClr val="black"/>
                </a:solidFill>
              </a:rPr>
              <a:t> </a:t>
            </a:r>
          </a:p>
          <a:p>
            <a:pPr defTabSz="685800">
              <a:defRPr/>
            </a:pPr>
            <a:endParaRPr lang="en-US" sz="2400" dirty="0">
              <a:solidFill>
                <a:prstClr val="black"/>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00472" y="157332"/>
            <a:ext cx="2838796" cy="951419"/>
          </a:xfrm>
        </p:spPr>
      </p:pic>
      <p:pic>
        <p:nvPicPr>
          <p:cNvPr id="11" name="Picture 10" descr="Progressive Charlestown: Healing our Health Care Syste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7136" y="5213343"/>
            <a:ext cx="2291715" cy="1508132"/>
          </a:xfrm>
          <a:prstGeom prst="rect">
            <a:avLst/>
          </a:prstGeom>
        </p:spPr>
      </p:pic>
    </p:spTree>
    <p:extLst>
      <p:ext uri="{BB962C8B-B14F-4D97-AF65-F5344CB8AC3E}">
        <p14:creationId xmlns:p14="http://schemas.microsoft.com/office/powerpoint/2010/main" val="3258498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1419" y="173097"/>
            <a:ext cx="9317395" cy="882257"/>
          </a:xfrm>
        </p:spPr>
        <p:txBody>
          <a:bodyPr>
            <a:noAutofit/>
          </a:bodyPr>
          <a:lstStyle/>
          <a:p>
            <a:pPr algn="l"/>
            <a:r>
              <a:rPr lang="en-US" sz="4000" b="1" dirty="0">
                <a:solidFill>
                  <a:schemeClr val="accent5"/>
                </a:solidFill>
                <a:latin typeface="Tw Cen MT" panose="020B0602020104020603" pitchFamily="34" charset="0"/>
              </a:rPr>
              <a:t>Shelton State Community College </a:t>
            </a:r>
          </a:p>
        </p:txBody>
      </p:sp>
      <p:sp>
        <p:nvSpPr>
          <p:cNvPr id="4" name="Slide Number Placeholder 3"/>
          <p:cNvSpPr>
            <a:spLocks noGrp="1"/>
          </p:cNvSpPr>
          <p:nvPr>
            <p:ph type="sldNum" sz="quarter" idx="12"/>
          </p:nvPr>
        </p:nvSpPr>
        <p:spPr/>
        <p:txBody>
          <a:bodyPr/>
          <a:lstStyle/>
          <a:p>
            <a:pPr defTabSz="685800">
              <a:defRPr/>
            </a:pPr>
            <a:r>
              <a:rPr lang="en-US" dirty="0">
                <a:solidFill>
                  <a:prstClr val="black">
                    <a:tint val="75000"/>
                  </a:prstClr>
                </a:solidFill>
                <a:latin typeface="Calibri"/>
              </a:rPr>
              <a:t>4</a:t>
            </a:r>
          </a:p>
        </p:txBody>
      </p:sp>
      <p:sp>
        <p:nvSpPr>
          <p:cNvPr id="10" name="TextBox 9"/>
          <p:cNvSpPr txBox="1"/>
          <p:nvPr/>
        </p:nvSpPr>
        <p:spPr>
          <a:xfrm>
            <a:off x="403771" y="614225"/>
            <a:ext cx="11013141" cy="5186035"/>
          </a:xfrm>
          <a:prstGeom prst="rect">
            <a:avLst/>
          </a:prstGeom>
          <a:noFill/>
        </p:spPr>
        <p:txBody>
          <a:bodyPr wrap="square" rtlCol="0">
            <a:spAutoFit/>
          </a:bodyPr>
          <a:lstStyle/>
          <a:p>
            <a:pPr marL="342900" indent="-342900" defTabSz="685800">
              <a:buFontTx/>
              <a:buAutoNum type="arabicPeriod" startAt="2"/>
              <a:defRPr/>
            </a:pPr>
            <a:endParaRPr lang="en-US" dirty="0">
              <a:solidFill>
                <a:srgbClr val="0070C0"/>
              </a:solidFill>
              <a:latin typeface="Calibri"/>
            </a:endParaRPr>
          </a:p>
          <a:p>
            <a:pPr defTabSz="685800">
              <a:defRPr/>
            </a:pPr>
            <a:r>
              <a:rPr lang="en-US" sz="2800" dirty="0" smtClean="0">
                <a:solidFill>
                  <a:srgbClr val="0070C0"/>
                </a:solidFill>
              </a:rPr>
              <a:t>Associate </a:t>
            </a:r>
            <a:r>
              <a:rPr lang="en-US" sz="2800" dirty="0">
                <a:solidFill>
                  <a:srgbClr val="0070C0"/>
                </a:solidFill>
              </a:rPr>
              <a:t>in Applied Science in Welding (CIP 48.0508)</a:t>
            </a:r>
          </a:p>
          <a:p>
            <a:pPr defTabSz="685800">
              <a:defRPr/>
            </a:pPr>
            <a:endParaRPr lang="en-US" sz="2400" dirty="0">
              <a:solidFill>
                <a:srgbClr val="0070C0"/>
              </a:solidFill>
            </a:endParaRPr>
          </a:p>
          <a:p>
            <a:pPr marL="214313" indent="-214313" defTabSz="685800">
              <a:buFont typeface="Arial" panose="020B0604020202020204" pitchFamily="34" charset="0"/>
              <a:buChar char="•"/>
            </a:pPr>
            <a:r>
              <a:rPr lang="en-US" sz="2400" dirty="0">
                <a:solidFill>
                  <a:prstClr val="black"/>
                </a:solidFill>
              </a:rPr>
              <a:t>According to the program application, occupational forecast data indicates employers within SHC’s service area will need to fill 149 welding related positions over the next 10 years.  </a:t>
            </a:r>
          </a:p>
          <a:p>
            <a:pPr defTabSz="685800"/>
            <a:r>
              <a:rPr lang="en-US" sz="2400" dirty="0">
                <a:solidFill>
                  <a:prstClr val="black"/>
                </a:solidFill>
              </a:rPr>
              <a:t> </a:t>
            </a:r>
          </a:p>
          <a:p>
            <a:pPr marL="214313" indent="-214313" algn="just" defTabSz="685800">
              <a:buFont typeface="Arial" panose="020B0604020202020204" pitchFamily="34" charset="0"/>
              <a:buChar char="•"/>
            </a:pPr>
            <a:r>
              <a:rPr lang="en-US" sz="2400" dirty="0">
                <a:solidFill>
                  <a:prstClr val="black"/>
                </a:solidFill>
              </a:rPr>
              <a:t>An articulation agreement between SHC and the United Association of Journeymen and Apprentices of Plumbing and Pipe Fitting (United Association) supports the addition of an advanced Welding award.  The articulation agreement allows SHC Welding graduates to enter the United Association Apprenticeship training program with advanced placement and pay.</a:t>
            </a:r>
          </a:p>
          <a:p>
            <a:pPr defTabSz="685800"/>
            <a:r>
              <a:rPr lang="en-US" sz="1350" dirty="0">
                <a:solidFill>
                  <a:prstClr val="black"/>
                </a:solidFill>
                <a:latin typeface="Calibri" panose="020F0502020204030204"/>
              </a:rPr>
              <a:t> </a:t>
            </a:r>
          </a:p>
          <a:p>
            <a:pPr defTabSz="685800"/>
            <a:r>
              <a:rPr lang="en-US" sz="1350" dirty="0">
                <a:solidFill>
                  <a:prstClr val="black"/>
                </a:solidFill>
                <a:latin typeface="Calibri" panose="020F0502020204030204"/>
              </a:rPr>
              <a:t> </a:t>
            </a:r>
          </a:p>
          <a:p>
            <a:pPr defTabSz="685800">
              <a:defRPr/>
            </a:pPr>
            <a:endParaRPr lang="en-US" dirty="0">
              <a:solidFill>
                <a:prstClr val="black"/>
              </a:solidFill>
              <a:latin typeface="Calibri"/>
            </a:endParaRPr>
          </a:p>
        </p:txBody>
      </p:sp>
      <p:pic>
        <p:nvPicPr>
          <p:cNvPr id="7" name="Picture 6" descr="&lt;strong&gt;Welder&lt;/strong&gt; at work (C) Steve Fareham :: Geograph Britain and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5689" y="4818149"/>
            <a:ext cx="3815183" cy="1903326"/>
          </a:xfrm>
          <a:prstGeom prst="rect">
            <a:avLst/>
          </a:prstGeom>
        </p:spPr>
      </p:pic>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57431" y="254070"/>
            <a:ext cx="3271622" cy="679565"/>
          </a:xfrm>
        </p:spPr>
      </p:pic>
    </p:spTree>
    <p:extLst>
      <p:ext uri="{BB962C8B-B14F-4D97-AF65-F5344CB8AC3E}">
        <p14:creationId xmlns:p14="http://schemas.microsoft.com/office/powerpoint/2010/main" val="1518964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124" y="252197"/>
            <a:ext cx="9118613" cy="882257"/>
          </a:xfrm>
        </p:spPr>
        <p:txBody>
          <a:bodyPr>
            <a:noAutofit/>
          </a:bodyPr>
          <a:lstStyle/>
          <a:p>
            <a:pPr algn="l"/>
            <a:r>
              <a:rPr lang="en-US" sz="4000" b="1" dirty="0">
                <a:solidFill>
                  <a:srgbClr val="0070C0"/>
                </a:solidFill>
                <a:latin typeface="Calibri" panose="020F0502020204030204" pitchFamily="34" charset="0"/>
                <a:cs typeface="Calibri" panose="020F0502020204030204" pitchFamily="34" charset="0"/>
              </a:rPr>
              <a:t>Shelton State Community College </a:t>
            </a:r>
          </a:p>
        </p:txBody>
      </p:sp>
      <p:sp>
        <p:nvSpPr>
          <p:cNvPr id="4" name="Slide Number Placeholder 3"/>
          <p:cNvSpPr>
            <a:spLocks noGrp="1"/>
          </p:cNvSpPr>
          <p:nvPr>
            <p:ph type="sldNum" sz="quarter" idx="12"/>
          </p:nvPr>
        </p:nvSpPr>
        <p:spPr/>
        <p:txBody>
          <a:bodyPr/>
          <a:lstStyle/>
          <a:p>
            <a:pPr defTabSz="685800">
              <a:defRPr/>
            </a:pPr>
            <a:r>
              <a:rPr lang="en-US" dirty="0">
                <a:solidFill>
                  <a:prstClr val="black">
                    <a:tint val="75000"/>
                  </a:prstClr>
                </a:solidFill>
                <a:latin typeface="Calibri"/>
              </a:rPr>
              <a:t>4</a:t>
            </a:r>
          </a:p>
        </p:txBody>
      </p:sp>
      <p:sp>
        <p:nvSpPr>
          <p:cNvPr id="10" name="TextBox 9"/>
          <p:cNvSpPr txBox="1"/>
          <p:nvPr/>
        </p:nvSpPr>
        <p:spPr>
          <a:xfrm>
            <a:off x="386124" y="902524"/>
            <a:ext cx="10869706" cy="5032147"/>
          </a:xfrm>
          <a:prstGeom prst="rect">
            <a:avLst/>
          </a:prstGeom>
          <a:noFill/>
        </p:spPr>
        <p:txBody>
          <a:bodyPr wrap="square" rtlCol="0">
            <a:spAutoFit/>
          </a:bodyPr>
          <a:lstStyle/>
          <a:p>
            <a:pPr defTabSz="685800">
              <a:defRPr/>
            </a:pPr>
            <a:r>
              <a:rPr lang="en-US" sz="2800" dirty="0" smtClean="0">
                <a:solidFill>
                  <a:srgbClr val="0070C0"/>
                </a:solidFill>
              </a:rPr>
              <a:t>Associate </a:t>
            </a:r>
            <a:r>
              <a:rPr lang="en-US" sz="2800" dirty="0">
                <a:solidFill>
                  <a:srgbClr val="0070C0"/>
                </a:solidFill>
              </a:rPr>
              <a:t>in Applied Science and Certificate in Computer Science Technology (CIP 11.0101)</a:t>
            </a:r>
          </a:p>
          <a:p>
            <a:pPr defTabSz="685800">
              <a:defRPr/>
            </a:pPr>
            <a:endParaRPr lang="en-US" sz="2800" dirty="0"/>
          </a:p>
          <a:p>
            <a:pPr marL="214313" indent="-214313" defTabSz="685800">
              <a:buFont typeface="Arial" panose="020B0604020202020204" pitchFamily="34" charset="0"/>
              <a:buChar char="•"/>
            </a:pPr>
            <a:r>
              <a:rPr lang="en-US" sz="2400" dirty="0">
                <a:solidFill>
                  <a:prstClr val="black"/>
                </a:solidFill>
              </a:rPr>
              <a:t>According to the program application, occupational forecast data indicates employers within SHC’s service area will need to fill 488 computer related positions over the next 10 years.  </a:t>
            </a:r>
          </a:p>
          <a:p>
            <a:pPr defTabSz="685800"/>
            <a:r>
              <a:rPr lang="en-US" sz="2400" dirty="0">
                <a:solidFill>
                  <a:prstClr val="black"/>
                </a:solidFill>
              </a:rPr>
              <a:t> </a:t>
            </a:r>
          </a:p>
          <a:p>
            <a:pPr marL="214313" indent="-214313" defTabSz="685800">
              <a:buFont typeface="Arial" panose="020B0604020202020204" pitchFamily="34" charset="0"/>
              <a:buChar char="•"/>
            </a:pPr>
            <a:r>
              <a:rPr lang="en-US" sz="2400" dirty="0">
                <a:solidFill>
                  <a:prstClr val="black"/>
                </a:solidFill>
              </a:rPr>
              <a:t>Data from companies who completed the Community and Business Needs Survey conducted by SHC officials indicate an average annual demand of 49 computer related positions in the institution’s service area.  </a:t>
            </a:r>
          </a:p>
          <a:p>
            <a:pPr defTabSz="685800"/>
            <a:r>
              <a:rPr lang="en-US" sz="2400" dirty="0">
                <a:solidFill>
                  <a:prstClr val="black"/>
                </a:solidFill>
              </a:rPr>
              <a:t> </a:t>
            </a:r>
          </a:p>
          <a:p>
            <a:pPr defTabSz="685800"/>
            <a:r>
              <a:rPr lang="en-US" sz="1350" dirty="0">
                <a:solidFill>
                  <a:prstClr val="black"/>
                </a:solidFill>
                <a:latin typeface="Calibri" panose="020F0502020204030204"/>
              </a:rPr>
              <a:t> </a:t>
            </a:r>
          </a:p>
          <a:p>
            <a:pPr defTabSz="685800"/>
            <a:r>
              <a:rPr lang="en-US" sz="1350" dirty="0">
                <a:solidFill>
                  <a:prstClr val="black"/>
                </a:solidFill>
                <a:latin typeface="Calibri" panose="020F0502020204030204"/>
              </a:rPr>
              <a:t> </a:t>
            </a:r>
          </a:p>
          <a:p>
            <a:pPr defTabSz="685800">
              <a:defRPr/>
            </a:pPr>
            <a:endParaRPr lang="en-US" dirty="0">
              <a:solidFill>
                <a:prstClr val="black"/>
              </a:solidFill>
              <a:latin typeface="Calibri"/>
            </a:endParaRPr>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35521" y="252197"/>
            <a:ext cx="3271622" cy="679565"/>
          </a:xfrm>
        </p:spPr>
      </p:pic>
      <p:pic>
        <p:nvPicPr>
          <p:cNvPr id="3" name="Picture 2" descr="علوم الحاسب، نظم و تكنولوجيا المعلومات و أشياء أخرى (الجزء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781" y="4966930"/>
            <a:ext cx="10869705" cy="1754545"/>
          </a:xfrm>
          <a:prstGeom prst="rect">
            <a:avLst/>
          </a:prstGeom>
        </p:spPr>
      </p:pic>
    </p:spTree>
    <p:extLst>
      <p:ext uri="{BB962C8B-B14F-4D97-AF65-F5344CB8AC3E}">
        <p14:creationId xmlns:p14="http://schemas.microsoft.com/office/powerpoint/2010/main" val="2608203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1981" y="151104"/>
            <a:ext cx="8804275" cy="1215024"/>
          </a:xfrm>
        </p:spPr>
        <p:txBody>
          <a:bodyPr>
            <a:noAutofit/>
          </a:bodyPr>
          <a:lstStyle/>
          <a:p>
            <a:pPr algn="ctr"/>
            <a:r>
              <a:rPr lang="en-US" sz="4000" b="1" dirty="0" smtClean="0">
                <a:latin typeface="+mn-lt"/>
              </a:rPr>
              <a:t>FOUR-YEAR INSTITUTIONS</a:t>
            </a:r>
            <a:endParaRPr lang="en-US" sz="4000" b="1" dirty="0">
              <a:latin typeface="+mn-lt"/>
            </a:endParaRPr>
          </a:p>
        </p:txBody>
      </p:sp>
      <p:pic>
        <p:nvPicPr>
          <p:cNvPr id="18" name="Picture 2" descr="C:\Users\Kevin Whitaker\Desktop\Marsh Presentation\JSU-Logo-for-websit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8824" y="2784171"/>
            <a:ext cx="1448728" cy="10001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 Whitaker\Desktop\Marsh Presentation\UAH_pri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477" y="1136142"/>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225" y="1329674"/>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5377" y="3883613"/>
            <a:ext cx="155581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cws.auburn.edu/asim/Content/Images/Schools/Aubur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9506" y="4025153"/>
            <a:ext cx="1936376" cy="16868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1497" y="4884873"/>
            <a:ext cx="1331546" cy="13109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cws.auburn.edu/asim/Content/Images/Schools/Alabam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9982" y="2426298"/>
            <a:ext cx="1725540" cy="14865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80712" y="2793011"/>
            <a:ext cx="1448017" cy="13268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54530" y="4099323"/>
            <a:ext cx="1797917" cy="15125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cws.auburn.edu/asim/Content/Images/Schools/North%20Alabama.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22026" y="1329674"/>
            <a:ext cx="1626256"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cws.auburn.edu/asim/Content/Images/Schools/South%20Alabama.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40790" y="5239621"/>
            <a:ext cx="933749" cy="94468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64115" y="1136142"/>
            <a:ext cx="1621813" cy="155327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lh3.googleusercontent.com/proxy/ZrkRM9QNJHNWt2OEQIlIF69Z-U1Ps3QuIoG18mzpLYzYvAEapXaeyBR0-G9GWshuEm_sBavUpOzcuoIj_XWXtQ9KhjuEd_cONG8kO-L4H-Hrw5XOh7iyhj6bDzt-3NFhIxGHaJ2OpW35jig7hV3NxkTXQA4OHw=w160-h160-k-no"/>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647" y="4884872"/>
            <a:ext cx="1518565" cy="1480069"/>
          </a:xfrm>
          <a:prstGeom prst="rect">
            <a:avLst/>
          </a:prstGeom>
          <a:noFill/>
        </p:spPr>
      </p:pic>
      <p:pic>
        <p:nvPicPr>
          <p:cNvPr id="1056" name="Picture 32" descr="https://upload.wikimedia.org/wikipedia/en/3/3a/UWALogo.png"/>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730" y="3382759"/>
            <a:ext cx="1165970" cy="12251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88</a:t>
            </a:fld>
            <a:endParaRPr lang="en-US">
              <a:solidFill>
                <a:srgbClr val="46464A">
                  <a:lumMod val="60000"/>
                  <a:lumOff val="40000"/>
                </a:srgbClr>
              </a:solidFill>
            </a:endParaRPr>
          </a:p>
        </p:txBody>
      </p:sp>
    </p:spTree>
    <p:extLst>
      <p:ext uri="{BB962C8B-B14F-4D97-AF65-F5344CB8AC3E}">
        <p14:creationId xmlns:p14="http://schemas.microsoft.com/office/powerpoint/2010/main" val="211046573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algn="ctr" defTabSz="685800">
              <a:defRPr/>
            </a:pPr>
            <a:r>
              <a:rPr lang="en-US" sz="4950" dirty="0">
                <a:solidFill>
                  <a:srgbClr val="FF0000"/>
                </a:solidFill>
                <a:latin typeface="Calibri"/>
              </a:rPr>
              <a:t> </a:t>
            </a:r>
            <a:br>
              <a:rPr lang="en-US" sz="4950" dirty="0">
                <a:solidFill>
                  <a:srgbClr val="FF0000"/>
                </a:solidFill>
                <a:latin typeface="Calibri"/>
              </a:rPr>
            </a:br>
            <a:r>
              <a:rPr lang="en-US" sz="4950" dirty="0">
                <a:solidFill>
                  <a:srgbClr val="FF0000"/>
                </a:solidFill>
                <a:latin typeface="Calibri"/>
              </a:rPr>
              <a:t/>
            </a:r>
            <a:br>
              <a:rPr lang="en-US" sz="4950" dirty="0">
                <a:solidFill>
                  <a:srgbClr val="FF0000"/>
                </a:solidFill>
                <a:latin typeface="Calibri"/>
              </a:rPr>
            </a:br>
            <a:endParaRPr lang="en-US" sz="4950" dirty="0">
              <a:solidFill>
                <a:srgbClr val="FF0000"/>
              </a:solidFill>
              <a:latin typeface="Calibri"/>
            </a:endParaRPr>
          </a:p>
        </p:txBody>
      </p:sp>
      <p:sp>
        <p:nvSpPr>
          <p:cNvPr id="6" name="TextBox 5"/>
          <p:cNvSpPr txBox="1"/>
          <p:nvPr/>
        </p:nvSpPr>
        <p:spPr>
          <a:xfrm>
            <a:off x="508531" y="687336"/>
            <a:ext cx="10063436" cy="6188874"/>
          </a:xfrm>
          <a:prstGeom prst="rect">
            <a:avLst/>
          </a:prstGeom>
          <a:noFill/>
        </p:spPr>
        <p:txBody>
          <a:bodyPr wrap="square" rtlCol="0">
            <a:spAutoFit/>
          </a:bodyPr>
          <a:lstStyle/>
          <a:p>
            <a:pPr defTabSz="685800">
              <a:spcBef>
                <a:spcPct val="20000"/>
              </a:spcBef>
              <a:spcAft>
                <a:spcPts val="450"/>
              </a:spcAft>
              <a:tabLst>
                <a:tab pos="342900" algn="l"/>
              </a:tabLst>
            </a:pPr>
            <a:r>
              <a:rPr lang="en-US" sz="2800" dirty="0" smtClean="0">
                <a:solidFill>
                  <a:srgbClr val="0070C0"/>
                </a:solidFill>
              </a:rPr>
              <a:t>Bachelor </a:t>
            </a:r>
            <a:r>
              <a:rPr lang="en-US" sz="2800" dirty="0">
                <a:solidFill>
                  <a:srgbClr val="0070C0"/>
                </a:solidFill>
              </a:rPr>
              <a:t>of Science in Sustainable </a:t>
            </a:r>
            <a:r>
              <a:rPr lang="en-US" sz="2800" dirty="0" smtClean="0">
                <a:solidFill>
                  <a:srgbClr val="0070C0"/>
                </a:solidFill>
              </a:rPr>
              <a:t>Biomaterials </a:t>
            </a:r>
            <a:r>
              <a:rPr lang="en-US" sz="2800" dirty="0">
                <a:solidFill>
                  <a:srgbClr val="0070C0"/>
                </a:solidFill>
              </a:rPr>
              <a:t>and </a:t>
            </a:r>
            <a:r>
              <a:rPr lang="en-US" sz="2800" dirty="0" smtClean="0">
                <a:solidFill>
                  <a:srgbClr val="0070C0"/>
                </a:solidFill>
              </a:rPr>
              <a:t>Packaging		   </a:t>
            </a:r>
            <a:r>
              <a:rPr lang="en-US" sz="2800" dirty="0">
                <a:solidFill>
                  <a:srgbClr val="0070C0"/>
                </a:solidFill>
              </a:rPr>
              <a:t>(CIP 03.0599)</a:t>
            </a:r>
          </a:p>
          <a:p>
            <a:pPr marL="214313" indent="-214313" defTabSz="685800">
              <a:buFont typeface="Arial" panose="020B0604020202020204" pitchFamily="34" charset="0"/>
              <a:buChar char="•"/>
            </a:pPr>
            <a:r>
              <a:rPr lang="en-US" sz="2400" dirty="0" smtClean="0">
                <a:solidFill>
                  <a:prstClr val="black"/>
                </a:solidFill>
              </a:rPr>
              <a:t>According </a:t>
            </a:r>
            <a:r>
              <a:rPr lang="en-US" sz="2400" dirty="0">
                <a:solidFill>
                  <a:prstClr val="black"/>
                </a:solidFill>
              </a:rPr>
              <a:t>to AU officials, the School of Forestry and Wildlife Science (SFWS) is the only forest-product based program in Alabama that has the faculty and staff to offer the proposed degree program.  </a:t>
            </a:r>
            <a:r>
              <a:rPr lang="en-US" sz="2400" dirty="0" smtClean="0">
                <a:solidFill>
                  <a:prstClr val="black"/>
                </a:solidFill>
              </a:rPr>
              <a:t>The </a:t>
            </a:r>
            <a:r>
              <a:rPr lang="en-US" sz="2400" dirty="0">
                <a:solidFill>
                  <a:prstClr val="black"/>
                </a:solidFill>
              </a:rPr>
              <a:t>SFWS is the home of the Forest Products Development Center, a region-based research cooperative that has access to and can tap into the billion-dollar industry for support, internships and direction of the degree program.  </a:t>
            </a:r>
          </a:p>
          <a:p>
            <a:pPr defTabSz="685800"/>
            <a:r>
              <a:rPr lang="en-US" sz="2400" dirty="0">
                <a:solidFill>
                  <a:prstClr val="black"/>
                </a:solidFill>
              </a:rPr>
              <a:t> </a:t>
            </a:r>
          </a:p>
          <a:p>
            <a:pPr marL="214313" indent="-214313" defTabSz="685800">
              <a:buFont typeface="Arial" panose="020B0604020202020204" pitchFamily="34" charset="0"/>
              <a:buChar char="•"/>
            </a:pPr>
            <a:r>
              <a:rPr lang="en-US" sz="2400" dirty="0">
                <a:solidFill>
                  <a:prstClr val="black"/>
                </a:solidFill>
              </a:rPr>
              <a:t>The proposed program curriculum will be supported by faculty from the College of Agriculture and the College of Engineering. The curriculum will be STEM oriented and the first of its kind in the United States. </a:t>
            </a:r>
          </a:p>
          <a:p>
            <a:pPr defTabSz="685800"/>
            <a:r>
              <a:rPr lang="en-US" sz="2400" dirty="0">
                <a:solidFill>
                  <a:prstClr val="black"/>
                </a:solidFill>
              </a:rPr>
              <a:t> </a:t>
            </a:r>
          </a:p>
          <a:p>
            <a:pPr marL="214313" indent="-214313" defTabSz="685800">
              <a:buFont typeface="Arial" panose="020B0604020202020204" pitchFamily="34" charset="0"/>
              <a:buChar char="•"/>
            </a:pPr>
            <a:r>
              <a:rPr lang="en-US" sz="2400" dirty="0">
                <a:solidFill>
                  <a:prstClr val="black"/>
                </a:solidFill>
              </a:rPr>
              <a:t>The curriculum </a:t>
            </a:r>
            <a:r>
              <a:rPr lang="en-US" sz="2400" dirty="0" smtClean="0">
                <a:solidFill>
                  <a:prstClr val="black"/>
                </a:solidFill>
              </a:rPr>
              <a:t>will </a:t>
            </a:r>
            <a:r>
              <a:rPr lang="en-US" sz="2400" dirty="0">
                <a:solidFill>
                  <a:prstClr val="black"/>
                </a:solidFill>
              </a:rPr>
              <a:t>be unique nationally because it utilizes supporting faculty </a:t>
            </a:r>
            <a:endParaRPr lang="en-US" sz="2400" dirty="0" smtClean="0">
              <a:solidFill>
                <a:prstClr val="black"/>
              </a:solidFill>
            </a:endParaRPr>
          </a:p>
          <a:p>
            <a:pPr defTabSz="685800"/>
            <a:r>
              <a:rPr lang="en-US" sz="2400" dirty="0">
                <a:solidFill>
                  <a:prstClr val="black"/>
                </a:solidFill>
              </a:rPr>
              <a:t> </a:t>
            </a:r>
            <a:r>
              <a:rPr lang="en-US" sz="2400" dirty="0" smtClean="0">
                <a:solidFill>
                  <a:prstClr val="black"/>
                </a:solidFill>
              </a:rPr>
              <a:t>  across </a:t>
            </a:r>
            <a:r>
              <a:rPr lang="en-US" sz="2400" dirty="0">
                <a:solidFill>
                  <a:prstClr val="black"/>
                </a:solidFill>
              </a:rPr>
              <a:t>five (5) schools/colleges.  </a:t>
            </a:r>
          </a:p>
          <a:p>
            <a:pPr defTabSz="685800"/>
            <a:r>
              <a:rPr lang="en-US" sz="2400" dirty="0">
                <a:solidFill>
                  <a:prstClr val="black"/>
                </a:solidFill>
              </a:rPr>
              <a:t> </a:t>
            </a:r>
          </a:p>
        </p:txBody>
      </p:sp>
      <p:pic>
        <p:nvPicPr>
          <p:cNvPr id="4" name="Picture 3"/>
          <p:cNvPicPr>
            <a:picLocks noChangeAspect="1"/>
          </p:cNvPicPr>
          <p:nvPr/>
        </p:nvPicPr>
        <p:blipFill rotWithShape="1">
          <a:blip r:embed="rId2"/>
          <a:srcRect t="8930"/>
          <a:stretch/>
        </p:blipFill>
        <p:spPr>
          <a:xfrm>
            <a:off x="10404278" y="197225"/>
            <a:ext cx="1651592" cy="980222"/>
          </a:xfrm>
          <a:prstGeom prst="rect">
            <a:avLst/>
          </a:prstGeom>
        </p:spPr>
      </p:pic>
      <p:pic>
        <p:nvPicPr>
          <p:cNvPr id="8" name="Picture 7" descr="Green &lt;strong&gt;Packaging&lt;/strong&gt; - Property Selling Techniques | Gree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3251" y="3234207"/>
            <a:ext cx="1952619" cy="1464464"/>
          </a:xfrm>
          <a:prstGeom prst="rect">
            <a:avLst/>
          </a:prstGeom>
        </p:spPr>
      </p:pic>
      <p:sp>
        <p:nvSpPr>
          <p:cNvPr id="3" name="TextBox 2"/>
          <p:cNvSpPr txBox="1"/>
          <p:nvPr/>
        </p:nvSpPr>
        <p:spPr>
          <a:xfrm>
            <a:off x="508531" y="197225"/>
            <a:ext cx="7413812" cy="707886"/>
          </a:xfrm>
          <a:prstGeom prst="rect">
            <a:avLst/>
          </a:prstGeom>
          <a:noFill/>
        </p:spPr>
        <p:txBody>
          <a:bodyPr wrap="square" rtlCol="0">
            <a:spAutoFit/>
          </a:bodyPr>
          <a:lstStyle/>
          <a:p>
            <a:pPr defTabSz="685800">
              <a:spcBef>
                <a:spcPts val="450"/>
              </a:spcBef>
              <a:tabLst>
                <a:tab pos="342900" algn="l"/>
              </a:tabLst>
              <a:defRPr/>
            </a:pPr>
            <a:r>
              <a:rPr lang="en-US" sz="4000" b="1" dirty="0">
                <a:solidFill>
                  <a:srgbClr val="0070C0"/>
                </a:solidFill>
              </a:rPr>
              <a:t>Auburn University</a:t>
            </a:r>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89</a:t>
            </a:fld>
            <a:endParaRPr lang="en-US">
              <a:solidFill>
                <a:srgbClr val="46464A">
                  <a:lumMod val="60000"/>
                  <a:lumOff val="40000"/>
                </a:srgbClr>
              </a:solidFill>
            </a:endParaRPr>
          </a:p>
        </p:txBody>
      </p:sp>
    </p:spTree>
    <p:extLst>
      <p:ext uri="{BB962C8B-B14F-4D97-AF65-F5344CB8AC3E}">
        <p14:creationId xmlns:p14="http://schemas.microsoft.com/office/powerpoint/2010/main" val="1073762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4586" y="212942"/>
            <a:ext cx="13104708" cy="1147631"/>
          </a:xfrm>
          <a:prstGeom prst="rect">
            <a:avLst/>
          </a:prstGeom>
        </p:spPr>
      </p:pic>
      <p:sp>
        <p:nvSpPr>
          <p:cNvPr id="3" name="Rectangle 2"/>
          <p:cNvSpPr/>
          <p:nvPr/>
        </p:nvSpPr>
        <p:spPr>
          <a:xfrm>
            <a:off x="563671" y="1484158"/>
            <a:ext cx="11436264" cy="4524315"/>
          </a:xfrm>
          <a:prstGeom prst="rect">
            <a:avLst/>
          </a:prstGeom>
        </p:spPr>
        <p:txBody>
          <a:bodyPr wrap="square">
            <a:spAutoFit/>
          </a:bodyPr>
          <a:lstStyle/>
          <a:p>
            <a:r>
              <a:rPr lang="en-US" sz="2400" b="1" u="sng" dirty="0">
                <a:solidFill>
                  <a:srgbClr val="000000"/>
                </a:solidFill>
                <a:latin typeface="Times New Roman" panose="02020603050405020304" pitchFamily="18" charset="0"/>
              </a:rPr>
              <a:t>Section </a:t>
            </a:r>
            <a:r>
              <a:rPr lang="en-US" sz="2400" b="1" u="sng" dirty="0" smtClean="0">
                <a:solidFill>
                  <a:srgbClr val="000000"/>
                </a:solidFill>
                <a:latin typeface="Times New Roman" panose="02020603050405020304" pitchFamily="18" charset="0"/>
              </a:rPr>
              <a:t>41-5-14</a:t>
            </a:r>
          </a:p>
          <a:p>
            <a:endParaRPr lang="en-US" sz="2400" b="1" dirty="0">
              <a:solidFill>
                <a:srgbClr val="000000"/>
              </a:solidFill>
              <a:latin typeface="Times New Roman" panose="02020603050405020304" pitchFamily="18" charset="0"/>
            </a:endParaRPr>
          </a:p>
          <a:p>
            <a:r>
              <a:rPr lang="en-US" sz="2400" b="1" dirty="0">
                <a:solidFill>
                  <a:srgbClr val="000000"/>
                </a:solidFill>
                <a:latin typeface="Times New Roman" panose="02020603050405020304" pitchFamily="18" charset="0"/>
              </a:rPr>
              <a:t>Periodic examinations and audits of state and county offices, departments, boards, etc.</a:t>
            </a:r>
          </a:p>
          <a:p>
            <a:pPr marL="342900" indent="-342900">
              <a:buAutoNum type="alphaLcParenBoth"/>
            </a:pPr>
            <a:r>
              <a:rPr lang="en-US" sz="2400" dirty="0" smtClean="0">
                <a:solidFill>
                  <a:srgbClr val="000000"/>
                </a:solidFill>
                <a:latin typeface="Times New Roman" panose="02020603050405020304" pitchFamily="18" charset="0"/>
              </a:rPr>
              <a:t>The </a:t>
            </a:r>
            <a:r>
              <a:rPr lang="en-US" sz="2400" dirty="0">
                <a:solidFill>
                  <a:srgbClr val="000000"/>
                </a:solidFill>
                <a:latin typeface="Times New Roman" panose="02020603050405020304" pitchFamily="18" charset="0"/>
              </a:rPr>
              <a:t>books, records, vouchers and accounts of every state and county office, officer, bureau, board, commission, corporation, institution, department and agency shall be examined and audited at least once in every period of two years and more frequently or continuously if that is deemed necessary or desirable by the Chief Examiner</a:t>
            </a:r>
            <a:r>
              <a:rPr lang="en-US" sz="2400" dirty="0" smtClean="0">
                <a:solidFill>
                  <a:srgbClr val="000000"/>
                </a:solidFill>
                <a:latin typeface="Times New Roman" panose="02020603050405020304" pitchFamily="18" charset="0"/>
              </a:rPr>
              <a:t>.</a:t>
            </a:r>
          </a:p>
          <a:p>
            <a:pPr lvl="1"/>
            <a:endParaRPr lang="en-US" sz="2400" b="0" i="0" dirty="0">
              <a:solidFill>
                <a:srgbClr val="000000"/>
              </a:solidFill>
              <a:effectLst/>
              <a:latin typeface="Times New Roman" panose="02020603050405020304" pitchFamily="18" charset="0"/>
            </a:endParaRPr>
          </a:p>
          <a:p>
            <a:pPr lvl="1"/>
            <a:r>
              <a:rPr lang="en-US" sz="2400" dirty="0" smtClean="0">
                <a:solidFill>
                  <a:srgbClr val="000000"/>
                </a:solidFill>
                <a:latin typeface="Times New Roman" panose="02020603050405020304" pitchFamily="18" charset="0"/>
              </a:rPr>
              <a:t>The audit was conducted in accordance with the auditing standards generally accepted in the USA and the standards applicable to financial audits contained in </a:t>
            </a:r>
            <a:r>
              <a:rPr lang="en-US" sz="2400" i="1" dirty="0" smtClean="0">
                <a:solidFill>
                  <a:srgbClr val="000000"/>
                </a:solidFill>
                <a:latin typeface="Times New Roman" panose="02020603050405020304" pitchFamily="18" charset="0"/>
              </a:rPr>
              <a:t>General Auditing Standards</a:t>
            </a:r>
            <a:r>
              <a:rPr lang="en-US" sz="2400" dirty="0" smtClean="0">
                <a:solidFill>
                  <a:srgbClr val="000000"/>
                </a:solidFill>
                <a:latin typeface="Times New Roman" panose="02020603050405020304" pitchFamily="18" charset="0"/>
              </a:rPr>
              <a:t> issued by the US Comptroller General, as well as, the requirements of the Dept. of Examiners of Public Accounts.</a:t>
            </a:r>
            <a:endParaRPr lang="en-US" sz="2400"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a:t>
            </a:fld>
            <a:endParaRPr lang="en-US">
              <a:solidFill>
                <a:srgbClr val="46464A">
                  <a:lumMod val="60000"/>
                  <a:lumOff val="40000"/>
                </a:srgbClr>
              </a:solidFill>
            </a:endParaRPr>
          </a:p>
        </p:txBody>
      </p:sp>
    </p:spTree>
    <p:extLst>
      <p:ext uri="{BB962C8B-B14F-4D97-AF65-F5344CB8AC3E}">
        <p14:creationId xmlns:p14="http://schemas.microsoft.com/office/powerpoint/2010/main" val="137847628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algn="ctr" defTabSz="685800">
              <a:defRPr/>
            </a:pPr>
            <a:r>
              <a:rPr lang="en-US" sz="4950" dirty="0">
                <a:solidFill>
                  <a:srgbClr val="FF0000"/>
                </a:solidFill>
                <a:latin typeface="Calibri"/>
              </a:rPr>
              <a:t> </a:t>
            </a:r>
            <a:br>
              <a:rPr lang="en-US" sz="4950" dirty="0">
                <a:solidFill>
                  <a:srgbClr val="FF0000"/>
                </a:solidFill>
                <a:latin typeface="Calibri"/>
              </a:rPr>
            </a:br>
            <a:r>
              <a:rPr lang="en-US" sz="4950" dirty="0">
                <a:solidFill>
                  <a:srgbClr val="FF0000"/>
                </a:solidFill>
                <a:latin typeface="Calibri"/>
              </a:rPr>
              <a:t/>
            </a:r>
            <a:br>
              <a:rPr lang="en-US" sz="4950" dirty="0">
                <a:solidFill>
                  <a:srgbClr val="FF0000"/>
                </a:solidFill>
                <a:latin typeface="Calibri"/>
              </a:rPr>
            </a:br>
            <a:endParaRPr lang="en-US" sz="4950" dirty="0">
              <a:solidFill>
                <a:srgbClr val="FF0000"/>
              </a:solidFill>
              <a:latin typeface="Calibri"/>
            </a:endParaRPr>
          </a:p>
        </p:txBody>
      </p:sp>
      <p:sp>
        <p:nvSpPr>
          <p:cNvPr id="6" name="TextBox 5"/>
          <p:cNvSpPr txBox="1"/>
          <p:nvPr/>
        </p:nvSpPr>
        <p:spPr>
          <a:xfrm>
            <a:off x="301239" y="632366"/>
            <a:ext cx="10796821" cy="4649991"/>
          </a:xfrm>
          <a:prstGeom prst="rect">
            <a:avLst/>
          </a:prstGeom>
          <a:noFill/>
        </p:spPr>
        <p:txBody>
          <a:bodyPr wrap="square" rtlCol="0">
            <a:spAutoFit/>
          </a:bodyPr>
          <a:lstStyle/>
          <a:p>
            <a:pPr defTabSz="685800">
              <a:spcBef>
                <a:spcPct val="20000"/>
              </a:spcBef>
              <a:spcAft>
                <a:spcPts val="450"/>
              </a:spcAft>
              <a:tabLst>
                <a:tab pos="342900" algn="l"/>
              </a:tabLst>
            </a:pPr>
            <a:r>
              <a:rPr lang="en-US" sz="2800" dirty="0" smtClean="0">
                <a:solidFill>
                  <a:srgbClr val="0070C0"/>
                </a:solidFill>
              </a:rPr>
              <a:t>Bachelor </a:t>
            </a:r>
            <a:r>
              <a:rPr lang="en-US" sz="2800" dirty="0">
                <a:solidFill>
                  <a:srgbClr val="0070C0"/>
                </a:solidFill>
              </a:rPr>
              <a:t>of Science in Neuroscience (CIP 26.1501)</a:t>
            </a:r>
          </a:p>
          <a:p>
            <a:pPr marL="214313" indent="-214313" defTabSz="685800">
              <a:buFont typeface="Arial" panose="020B0604020202020204" pitchFamily="34" charset="0"/>
              <a:buChar char="•"/>
            </a:pPr>
            <a:r>
              <a:rPr lang="en-US" sz="2400" dirty="0" smtClean="0">
                <a:solidFill>
                  <a:prstClr val="black"/>
                </a:solidFill>
              </a:rPr>
              <a:t>The USDOL occupational </a:t>
            </a:r>
            <a:r>
              <a:rPr lang="en-US" sz="2400" dirty="0">
                <a:solidFill>
                  <a:prstClr val="black"/>
                </a:solidFill>
              </a:rPr>
              <a:t>outlook for medical scientists, such as neuroscientists, expects a 12.9 percent increase in jobs from 2016 to 2026. A need for neuroscientists will continue because they help develop treatments and medicine for mental </a:t>
            </a:r>
            <a:r>
              <a:rPr lang="en-US" sz="2400" dirty="0" smtClean="0">
                <a:solidFill>
                  <a:prstClr val="black"/>
                </a:solidFill>
              </a:rPr>
              <a:t>health.</a:t>
            </a:r>
          </a:p>
          <a:p>
            <a:pPr marL="214313" indent="-214313" defTabSz="685800">
              <a:buFont typeface="Arial" panose="020B0604020202020204" pitchFamily="34" charset="0"/>
              <a:buChar char="•"/>
            </a:pPr>
            <a:r>
              <a:rPr lang="en-US" sz="2400" dirty="0" smtClean="0">
                <a:solidFill>
                  <a:prstClr val="black"/>
                </a:solidFill>
              </a:rPr>
              <a:t>Currently</a:t>
            </a:r>
            <a:r>
              <a:rPr lang="en-US" sz="2400" dirty="0">
                <a:solidFill>
                  <a:prstClr val="black"/>
                </a:solidFill>
              </a:rPr>
              <a:t>, there are only seven (7) public universities in the southeastern United States that offer neuroscience as a major compared to 74 public universities in the entire US (9.5 percent). </a:t>
            </a:r>
            <a:endParaRPr lang="en-US" sz="2400" dirty="0" smtClean="0">
              <a:solidFill>
                <a:prstClr val="black"/>
              </a:solidFill>
            </a:endParaRPr>
          </a:p>
          <a:p>
            <a:pPr marL="214313" indent="-214313" defTabSz="685800">
              <a:buFont typeface="Arial" panose="020B0604020202020204" pitchFamily="34" charset="0"/>
              <a:buChar char="•"/>
            </a:pPr>
            <a:r>
              <a:rPr lang="en-US" sz="2400" dirty="0" smtClean="0">
                <a:solidFill>
                  <a:prstClr val="black"/>
                </a:solidFill>
              </a:rPr>
              <a:t>The </a:t>
            </a:r>
            <a:r>
              <a:rPr lang="en-US" sz="2400" dirty="0">
                <a:solidFill>
                  <a:prstClr val="black"/>
                </a:solidFill>
              </a:rPr>
              <a:t>proposed neuroscience program would prepare students to perform well on the Medical College Admission Test (MCAT). The new MCAT places emphasis on Psychological, Social, and Biological Foundations of Behavior. Graduates of the program will be in a strong position for careers in health-related sciences.</a:t>
            </a:r>
          </a:p>
        </p:txBody>
      </p:sp>
      <p:pic>
        <p:nvPicPr>
          <p:cNvPr id="4" name="Picture 3"/>
          <p:cNvPicPr>
            <a:picLocks noChangeAspect="1"/>
          </p:cNvPicPr>
          <p:nvPr/>
        </p:nvPicPr>
        <p:blipFill rotWithShape="1">
          <a:blip r:embed="rId2"/>
          <a:srcRect t="8930"/>
          <a:stretch/>
        </p:blipFill>
        <p:spPr>
          <a:xfrm>
            <a:off x="10674756" y="104907"/>
            <a:ext cx="1167340" cy="1135170"/>
          </a:xfrm>
          <a:prstGeom prst="rect">
            <a:avLst/>
          </a:prstGeom>
        </p:spPr>
      </p:pic>
      <p:pic>
        <p:nvPicPr>
          <p:cNvPr id="3" name="Picture 2" descr="Neurowiki2012 - Welc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142" y="5398718"/>
            <a:ext cx="6407513" cy="1365419"/>
          </a:xfrm>
          <a:prstGeom prst="rect">
            <a:avLst/>
          </a:prstGeom>
        </p:spPr>
      </p:pic>
      <p:sp>
        <p:nvSpPr>
          <p:cNvPr id="5" name="TextBox 4"/>
          <p:cNvSpPr txBox="1"/>
          <p:nvPr/>
        </p:nvSpPr>
        <p:spPr>
          <a:xfrm>
            <a:off x="-1562100" y="104907"/>
            <a:ext cx="7772400" cy="707886"/>
          </a:xfrm>
          <a:prstGeom prst="rect">
            <a:avLst/>
          </a:prstGeom>
          <a:noFill/>
        </p:spPr>
        <p:txBody>
          <a:bodyPr wrap="square" rtlCol="0">
            <a:spAutoFit/>
          </a:bodyPr>
          <a:lstStyle/>
          <a:p>
            <a:pPr algn="ctr" defTabSz="685800">
              <a:spcBef>
                <a:spcPts val="450"/>
              </a:spcBef>
              <a:tabLst>
                <a:tab pos="342900" algn="l"/>
              </a:tabLst>
              <a:defRPr/>
            </a:pPr>
            <a:r>
              <a:rPr lang="en-US" sz="4000" b="1" dirty="0">
                <a:solidFill>
                  <a:srgbClr val="0070C0"/>
                </a:solidFill>
              </a:rPr>
              <a:t>Auburn University</a:t>
            </a:r>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90</a:t>
            </a:fld>
            <a:endParaRPr lang="en-US">
              <a:solidFill>
                <a:srgbClr val="46464A">
                  <a:lumMod val="60000"/>
                  <a:lumOff val="40000"/>
                </a:srgbClr>
              </a:solidFill>
            </a:endParaRPr>
          </a:p>
        </p:txBody>
      </p:sp>
    </p:spTree>
    <p:extLst>
      <p:ext uri="{BB962C8B-B14F-4D97-AF65-F5344CB8AC3E}">
        <p14:creationId xmlns:p14="http://schemas.microsoft.com/office/powerpoint/2010/main" val="3408764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algn="ctr" defTabSz="685800">
              <a:defRPr/>
            </a:pPr>
            <a:r>
              <a:rPr lang="en-US" sz="4950" dirty="0">
                <a:solidFill>
                  <a:srgbClr val="FF0000"/>
                </a:solidFill>
                <a:latin typeface="Calibri"/>
              </a:rPr>
              <a:t> </a:t>
            </a:r>
            <a:br>
              <a:rPr lang="en-US" sz="4950" dirty="0">
                <a:solidFill>
                  <a:srgbClr val="FF0000"/>
                </a:solidFill>
                <a:latin typeface="Calibri"/>
              </a:rPr>
            </a:br>
            <a:r>
              <a:rPr lang="en-US" sz="4950" dirty="0">
                <a:solidFill>
                  <a:srgbClr val="FF0000"/>
                </a:solidFill>
                <a:latin typeface="Calibri"/>
              </a:rPr>
              <a:t/>
            </a:r>
            <a:br>
              <a:rPr lang="en-US" sz="4950" dirty="0">
                <a:solidFill>
                  <a:srgbClr val="FF0000"/>
                </a:solidFill>
                <a:latin typeface="Calibri"/>
              </a:rPr>
            </a:br>
            <a:endParaRPr lang="en-US" sz="4950" dirty="0">
              <a:solidFill>
                <a:srgbClr val="FF0000"/>
              </a:solidFill>
              <a:latin typeface="Calibri"/>
            </a:endParaRPr>
          </a:p>
        </p:txBody>
      </p:sp>
      <p:sp>
        <p:nvSpPr>
          <p:cNvPr id="6" name="TextBox 5"/>
          <p:cNvSpPr txBox="1"/>
          <p:nvPr/>
        </p:nvSpPr>
        <p:spPr>
          <a:xfrm>
            <a:off x="444673" y="974914"/>
            <a:ext cx="11187953" cy="4649991"/>
          </a:xfrm>
          <a:prstGeom prst="rect">
            <a:avLst/>
          </a:prstGeom>
          <a:noFill/>
        </p:spPr>
        <p:txBody>
          <a:bodyPr wrap="square" rtlCol="0">
            <a:spAutoFit/>
          </a:bodyPr>
          <a:lstStyle/>
          <a:p>
            <a:pPr defTabSz="685800">
              <a:spcBef>
                <a:spcPct val="20000"/>
              </a:spcBef>
              <a:spcAft>
                <a:spcPts val="450"/>
              </a:spcAft>
              <a:tabLst>
                <a:tab pos="342900" algn="l"/>
              </a:tabLst>
            </a:pPr>
            <a:r>
              <a:rPr lang="en-US" sz="2800" dirty="0" smtClean="0">
                <a:solidFill>
                  <a:srgbClr val="0070C0"/>
                </a:solidFill>
              </a:rPr>
              <a:t>Bachelor </a:t>
            </a:r>
            <a:r>
              <a:rPr lang="en-US" sz="2800" dirty="0">
                <a:solidFill>
                  <a:srgbClr val="0070C0"/>
                </a:solidFill>
              </a:rPr>
              <a:t>of Arts in Law and Justice (CIP 22.0000) </a:t>
            </a:r>
          </a:p>
          <a:p>
            <a:pPr marL="214313" indent="-214313" defTabSz="685800">
              <a:buFont typeface="Arial" panose="020B0604020202020204" pitchFamily="34" charset="0"/>
              <a:buChar char="•"/>
            </a:pPr>
            <a:endParaRPr lang="en-US" sz="2400" dirty="0"/>
          </a:p>
          <a:p>
            <a:pPr marL="214313" indent="-214313" defTabSz="685800">
              <a:buFont typeface="Arial" panose="020B0604020202020204" pitchFamily="34" charset="0"/>
              <a:buChar char="•"/>
            </a:pPr>
            <a:r>
              <a:rPr lang="en-US" sz="2400" dirty="0">
                <a:solidFill>
                  <a:prstClr val="black"/>
                </a:solidFill>
              </a:rPr>
              <a:t>The Law and Justice degree will utilize the strengths of three different departments at AU (Political Science, Philosophy, and Communications) to create a superior plan of study focused on readiness for law school and other post-graduate study.  </a:t>
            </a:r>
          </a:p>
          <a:p>
            <a:pPr defTabSz="685800"/>
            <a:r>
              <a:rPr lang="en-US" sz="2400" dirty="0">
                <a:solidFill>
                  <a:prstClr val="black"/>
                </a:solidFill>
              </a:rPr>
              <a:t> </a:t>
            </a:r>
          </a:p>
          <a:p>
            <a:pPr marL="214313" indent="-214313" defTabSz="685800">
              <a:buFont typeface="Arial" panose="020B0604020202020204" pitchFamily="34" charset="0"/>
              <a:buChar char="•"/>
            </a:pPr>
            <a:r>
              <a:rPr lang="en-US" sz="2400" dirty="0">
                <a:solidFill>
                  <a:prstClr val="black"/>
                </a:solidFill>
              </a:rPr>
              <a:t>The </a:t>
            </a:r>
            <a:r>
              <a:rPr lang="en-US" sz="2400" dirty="0" smtClean="0">
                <a:solidFill>
                  <a:prstClr val="black"/>
                </a:solidFill>
              </a:rPr>
              <a:t>program combines </a:t>
            </a:r>
            <a:r>
              <a:rPr lang="en-US" sz="2400" dirty="0">
                <a:solidFill>
                  <a:prstClr val="black"/>
                </a:solidFill>
              </a:rPr>
              <a:t>coursework in legal studies and logical reasoning, a required internship, and opportunities to participate in moot court and mock trial activities, along with advising by a dedicated pre-law coordinator to improve student success.</a:t>
            </a:r>
          </a:p>
          <a:p>
            <a:pPr defTabSz="685800"/>
            <a:r>
              <a:rPr lang="en-US" sz="2400" dirty="0">
                <a:solidFill>
                  <a:prstClr val="black"/>
                </a:solidFill>
              </a:rPr>
              <a:t> </a:t>
            </a:r>
          </a:p>
          <a:p>
            <a:pPr marL="214313" indent="-214313" defTabSz="685800">
              <a:buFont typeface="Arial" panose="020B0604020202020204" pitchFamily="34" charset="0"/>
              <a:buChar char="•"/>
            </a:pPr>
            <a:r>
              <a:rPr lang="en-US" sz="2400" dirty="0">
                <a:solidFill>
                  <a:prstClr val="black"/>
                </a:solidFill>
              </a:rPr>
              <a:t>According AU officials, the Law and Justice program will be among the first in the United States with this </a:t>
            </a:r>
            <a:r>
              <a:rPr lang="en-US" sz="2400" dirty="0" smtClean="0">
                <a:solidFill>
                  <a:prstClr val="black"/>
                </a:solidFill>
              </a:rPr>
              <a:t>focus. </a:t>
            </a:r>
            <a:endParaRPr lang="en-US" sz="2400" dirty="0">
              <a:solidFill>
                <a:prstClr val="black"/>
              </a:solidFill>
            </a:endParaRPr>
          </a:p>
        </p:txBody>
      </p:sp>
      <p:pic>
        <p:nvPicPr>
          <p:cNvPr id="4" name="Picture 3"/>
          <p:cNvPicPr>
            <a:picLocks noChangeAspect="1"/>
          </p:cNvPicPr>
          <p:nvPr/>
        </p:nvPicPr>
        <p:blipFill rotWithShape="1">
          <a:blip r:embed="rId2"/>
          <a:srcRect t="8930"/>
          <a:stretch/>
        </p:blipFill>
        <p:spPr>
          <a:xfrm>
            <a:off x="9395968" y="164405"/>
            <a:ext cx="1359326" cy="1321865"/>
          </a:xfrm>
          <a:prstGeom prst="rect">
            <a:avLst/>
          </a:prstGeom>
        </p:spPr>
      </p:pic>
      <p:pic>
        <p:nvPicPr>
          <p:cNvPr id="8" name="Picture 7" descr="9522883-gavel-and-sound-block | roosac | Flick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5160" y="5365925"/>
            <a:ext cx="1917988" cy="1438491"/>
          </a:xfrm>
          <a:prstGeom prst="rect">
            <a:avLst/>
          </a:prstGeom>
        </p:spPr>
      </p:pic>
      <p:pic>
        <p:nvPicPr>
          <p:cNvPr id="9" name="Picture 8" descr="&lt;strong&gt;law&lt;/strong&gt;-concept-of-&lt;strong&gt;justice&lt;/strong&gt;-symbol - Saharamer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9838" y="5296256"/>
            <a:ext cx="1867565" cy="1400675"/>
          </a:xfrm>
          <a:prstGeom prst="rect">
            <a:avLst/>
          </a:prstGeom>
        </p:spPr>
      </p:pic>
      <p:sp>
        <p:nvSpPr>
          <p:cNvPr id="3" name="TextBox 2"/>
          <p:cNvSpPr txBox="1"/>
          <p:nvPr/>
        </p:nvSpPr>
        <p:spPr>
          <a:xfrm>
            <a:off x="507426" y="322729"/>
            <a:ext cx="5531224" cy="707886"/>
          </a:xfrm>
          <a:prstGeom prst="rect">
            <a:avLst/>
          </a:prstGeom>
          <a:noFill/>
        </p:spPr>
        <p:txBody>
          <a:bodyPr wrap="square" rtlCol="0">
            <a:spAutoFit/>
          </a:bodyPr>
          <a:lstStyle/>
          <a:p>
            <a:pPr defTabSz="685800">
              <a:spcBef>
                <a:spcPts val="450"/>
              </a:spcBef>
              <a:tabLst>
                <a:tab pos="342900" algn="l"/>
              </a:tabLst>
              <a:defRPr/>
            </a:pPr>
            <a:r>
              <a:rPr lang="en-US" sz="4000" b="1" dirty="0">
                <a:solidFill>
                  <a:srgbClr val="0070C0"/>
                </a:solidFill>
              </a:rPr>
              <a:t>Auburn University</a:t>
            </a:r>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91</a:t>
            </a:fld>
            <a:endParaRPr lang="en-US">
              <a:solidFill>
                <a:srgbClr val="46464A">
                  <a:lumMod val="60000"/>
                  <a:lumOff val="40000"/>
                </a:srgbClr>
              </a:solidFill>
            </a:endParaRPr>
          </a:p>
        </p:txBody>
      </p:sp>
    </p:spTree>
    <p:extLst>
      <p:ext uri="{BB962C8B-B14F-4D97-AF65-F5344CB8AC3E}">
        <p14:creationId xmlns:p14="http://schemas.microsoft.com/office/powerpoint/2010/main" val="3583801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algn="ctr" defTabSz="685800">
              <a:defRPr/>
            </a:pPr>
            <a:r>
              <a:rPr lang="en-US" sz="4950" dirty="0">
                <a:solidFill>
                  <a:srgbClr val="FF0000"/>
                </a:solidFill>
                <a:latin typeface="Calibri"/>
              </a:rPr>
              <a:t> </a:t>
            </a:r>
            <a:br>
              <a:rPr lang="en-US" sz="4950" dirty="0">
                <a:solidFill>
                  <a:srgbClr val="FF0000"/>
                </a:solidFill>
                <a:latin typeface="Calibri"/>
              </a:rPr>
            </a:br>
            <a:r>
              <a:rPr lang="en-US" sz="4950" dirty="0">
                <a:solidFill>
                  <a:srgbClr val="FF0000"/>
                </a:solidFill>
                <a:latin typeface="Calibri"/>
              </a:rPr>
              <a:t/>
            </a:r>
            <a:br>
              <a:rPr lang="en-US" sz="4950" dirty="0">
                <a:solidFill>
                  <a:srgbClr val="FF0000"/>
                </a:solidFill>
                <a:latin typeface="Calibri"/>
              </a:rPr>
            </a:br>
            <a:endParaRPr lang="en-US" sz="4950" dirty="0">
              <a:solidFill>
                <a:srgbClr val="FF0000"/>
              </a:solidFill>
              <a:latin typeface="Calibri"/>
            </a:endParaRPr>
          </a:p>
        </p:txBody>
      </p:sp>
      <p:sp>
        <p:nvSpPr>
          <p:cNvPr id="6" name="TextBox 5"/>
          <p:cNvSpPr txBox="1"/>
          <p:nvPr/>
        </p:nvSpPr>
        <p:spPr>
          <a:xfrm>
            <a:off x="449586" y="791670"/>
            <a:ext cx="11331388" cy="5080878"/>
          </a:xfrm>
          <a:prstGeom prst="rect">
            <a:avLst/>
          </a:prstGeom>
          <a:noFill/>
        </p:spPr>
        <p:txBody>
          <a:bodyPr wrap="square" rtlCol="0">
            <a:spAutoFit/>
          </a:bodyPr>
          <a:lstStyle/>
          <a:p>
            <a:pPr marL="205740" indent="-342900" defTabSz="685800">
              <a:spcBef>
                <a:spcPct val="20000"/>
              </a:spcBef>
              <a:spcAft>
                <a:spcPts val="450"/>
              </a:spcAft>
              <a:tabLst>
                <a:tab pos="342900" algn="l"/>
              </a:tabLst>
            </a:pPr>
            <a:r>
              <a:rPr lang="en-US" sz="2000" dirty="0" smtClean="0">
                <a:latin typeface="Tw Cen MT" panose="020B0602020104020603" pitchFamily="34" charset="0"/>
              </a:rPr>
              <a:t> </a:t>
            </a:r>
            <a:r>
              <a:rPr lang="en-US" sz="2800" dirty="0">
                <a:solidFill>
                  <a:srgbClr val="0070C0"/>
                </a:solidFill>
              </a:rPr>
              <a:t>Bachelor of Computer Engineering in Computer </a:t>
            </a:r>
            <a:r>
              <a:rPr lang="en-US" sz="2800" dirty="0" smtClean="0">
                <a:solidFill>
                  <a:srgbClr val="0070C0"/>
                </a:solidFill>
              </a:rPr>
              <a:t>Engineering				 </a:t>
            </a:r>
            <a:r>
              <a:rPr lang="en-US" sz="2800" dirty="0">
                <a:solidFill>
                  <a:srgbClr val="0070C0"/>
                </a:solidFill>
              </a:rPr>
              <a:t>(CIP 14.0901)</a:t>
            </a:r>
          </a:p>
          <a:p>
            <a:pPr marL="214313" indent="-214313" defTabSz="685800">
              <a:buFont typeface="Arial" panose="020B0604020202020204" pitchFamily="34" charset="0"/>
              <a:buChar char="•"/>
            </a:pPr>
            <a:endParaRPr lang="en-US" sz="2400" dirty="0">
              <a:solidFill>
                <a:prstClr val="black"/>
              </a:solidFill>
            </a:endParaRPr>
          </a:p>
          <a:p>
            <a:pPr marL="214313" indent="-214313" defTabSz="685800">
              <a:buFont typeface="Arial" panose="020B0604020202020204" pitchFamily="34" charset="0"/>
              <a:buChar char="•"/>
            </a:pPr>
            <a:r>
              <a:rPr lang="en-US" sz="2400" dirty="0">
                <a:solidFill>
                  <a:prstClr val="black"/>
                </a:solidFill>
              </a:rPr>
              <a:t>The program’s primary faculty from Electrical and Computer Engineering and from Computer Science and Software Engineering are experts in the various facets of computer engineering.  </a:t>
            </a:r>
          </a:p>
          <a:p>
            <a:pPr defTabSz="685800"/>
            <a:r>
              <a:rPr lang="en-US" sz="2400" dirty="0">
                <a:solidFill>
                  <a:prstClr val="black"/>
                </a:solidFill>
              </a:rPr>
              <a:t> </a:t>
            </a:r>
          </a:p>
          <a:p>
            <a:pPr marL="214313" indent="-214313" defTabSz="685800">
              <a:buFont typeface="Arial" panose="020B0604020202020204" pitchFamily="34" charset="0"/>
              <a:buChar char="•"/>
            </a:pPr>
            <a:r>
              <a:rPr lang="en-US" sz="2400" dirty="0">
                <a:solidFill>
                  <a:prstClr val="black"/>
                </a:solidFill>
              </a:rPr>
              <a:t>The proposed program is the elevation of a current Computer Engineering option within AU’s Bachelor of Electrical Engineering program.  Enrollment in the computer engineering option has been steady over the past 5 years, fluctuating around 140 students enrolled per year and averaging 24 graduates a year. Elevating the option to program status will see those enrollment numbers increase to 160-175 students over the next 5 years.  </a:t>
            </a:r>
          </a:p>
        </p:txBody>
      </p:sp>
      <p:pic>
        <p:nvPicPr>
          <p:cNvPr id="4" name="Picture 3"/>
          <p:cNvPicPr>
            <a:picLocks noChangeAspect="1"/>
          </p:cNvPicPr>
          <p:nvPr/>
        </p:nvPicPr>
        <p:blipFill rotWithShape="1">
          <a:blip r:embed="rId2"/>
          <a:srcRect t="8930"/>
          <a:stretch/>
        </p:blipFill>
        <p:spPr>
          <a:xfrm>
            <a:off x="9954747" y="130738"/>
            <a:ext cx="1359326" cy="1321865"/>
          </a:xfrm>
          <a:prstGeom prst="rect">
            <a:avLst/>
          </a:prstGeom>
        </p:spPr>
      </p:pic>
      <p:pic>
        <p:nvPicPr>
          <p:cNvPr id="7" name="Picture 6" descr="Tecnologie - Essere Innovativi,ecco i 5 punti necessari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9022" y="5428272"/>
            <a:ext cx="3886841" cy="1429728"/>
          </a:xfrm>
          <a:prstGeom prst="rect">
            <a:avLst/>
          </a:prstGeom>
        </p:spPr>
      </p:pic>
      <p:sp>
        <p:nvSpPr>
          <p:cNvPr id="3" name="TextBox 2"/>
          <p:cNvSpPr txBox="1"/>
          <p:nvPr/>
        </p:nvSpPr>
        <p:spPr>
          <a:xfrm>
            <a:off x="553724" y="298830"/>
            <a:ext cx="7270376" cy="707886"/>
          </a:xfrm>
          <a:prstGeom prst="rect">
            <a:avLst/>
          </a:prstGeom>
          <a:noFill/>
        </p:spPr>
        <p:txBody>
          <a:bodyPr wrap="square" rtlCol="0">
            <a:spAutoFit/>
          </a:bodyPr>
          <a:lstStyle/>
          <a:p>
            <a:pPr defTabSz="685800">
              <a:spcBef>
                <a:spcPts val="450"/>
              </a:spcBef>
              <a:tabLst>
                <a:tab pos="342900" algn="l"/>
              </a:tabLst>
              <a:defRPr/>
            </a:pPr>
            <a:r>
              <a:rPr lang="en-US" sz="4000" b="1" dirty="0">
                <a:solidFill>
                  <a:srgbClr val="0070C0"/>
                </a:solidFill>
              </a:rPr>
              <a:t>Auburn University</a:t>
            </a:r>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92</a:t>
            </a:fld>
            <a:endParaRPr lang="en-US">
              <a:solidFill>
                <a:srgbClr val="46464A">
                  <a:lumMod val="60000"/>
                  <a:lumOff val="40000"/>
                </a:srgbClr>
              </a:solidFill>
            </a:endParaRPr>
          </a:p>
        </p:txBody>
      </p:sp>
    </p:spTree>
    <p:extLst>
      <p:ext uri="{BB962C8B-B14F-4D97-AF65-F5344CB8AC3E}">
        <p14:creationId xmlns:p14="http://schemas.microsoft.com/office/powerpoint/2010/main" val="2797672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251" y="896698"/>
            <a:ext cx="11707905" cy="5978525"/>
          </a:xfrm>
        </p:spPr>
        <p:txBody>
          <a:bodyPr>
            <a:normAutofit/>
          </a:bodyPr>
          <a:lstStyle/>
          <a:p>
            <a:pPr marL="0" indent="0">
              <a:spcAft>
                <a:spcPts val="600"/>
              </a:spcAft>
              <a:buNone/>
              <a:tabLst>
                <a:tab pos="341313" algn="l"/>
              </a:tabLst>
            </a:pPr>
            <a:r>
              <a:rPr lang="en-US" dirty="0">
                <a:solidFill>
                  <a:srgbClr val="0070C0"/>
                </a:solidFill>
              </a:rPr>
              <a:t>Master of Engineering in General Engineering (CIP 14.0101)</a:t>
            </a:r>
          </a:p>
          <a:p>
            <a:pPr marL="457200" indent="-452438">
              <a:spcAft>
                <a:spcPts val="600"/>
              </a:spcAft>
            </a:pPr>
            <a:r>
              <a:rPr lang="en-US" sz="2400" dirty="0"/>
              <a:t>The purpose of the proposed program is to provide an individualized plan of study for practicing engineers to more effectively perform their job and advance their careers. </a:t>
            </a:r>
          </a:p>
          <a:p>
            <a:pPr marL="457200" indent="-452438">
              <a:spcAft>
                <a:spcPts val="600"/>
              </a:spcAft>
            </a:pPr>
            <a:r>
              <a:rPr lang="en-US" sz="2400" dirty="0" smtClean="0"/>
              <a:t>Courses </a:t>
            </a:r>
            <a:r>
              <a:rPr lang="en-US" sz="2400" dirty="0"/>
              <a:t>will be offered through the Graduate Outreach Program at Auburn </a:t>
            </a:r>
            <a:r>
              <a:rPr lang="en-US" sz="2400" dirty="0" smtClean="0"/>
              <a:t>University with </a:t>
            </a:r>
            <a:r>
              <a:rPr lang="en-US" sz="2400" dirty="0"/>
              <a:t>nearly all </a:t>
            </a:r>
            <a:r>
              <a:rPr lang="en-US" sz="2400" dirty="0" smtClean="0"/>
              <a:t>courses provided via </a:t>
            </a:r>
            <a:r>
              <a:rPr lang="en-US" sz="2400" dirty="0"/>
              <a:t>distance </a:t>
            </a:r>
            <a:r>
              <a:rPr lang="en-US" sz="2400" dirty="0" smtClean="0"/>
              <a:t>technology </a:t>
            </a:r>
            <a:r>
              <a:rPr lang="en-US" sz="2400" dirty="0"/>
              <a:t>so students can pursue the degree while working full-time.</a:t>
            </a:r>
          </a:p>
          <a:p>
            <a:pPr marL="457200" indent="-452438">
              <a:spcAft>
                <a:spcPts val="600"/>
              </a:spcAft>
            </a:pPr>
            <a:r>
              <a:rPr lang="en-US" sz="2400" dirty="0" smtClean="0"/>
              <a:t>AU </a:t>
            </a:r>
            <a:r>
              <a:rPr lang="en-US" sz="2400" dirty="0"/>
              <a:t>plans to further engage industry to determine specific courses or combinations of courses that would meet the needs of their employees, so that these courses can be offered within the framework of this degree.</a:t>
            </a:r>
          </a:p>
          <a:p>
            <a:pPr marL="457200" indent="-452438">
              <a:spcAft>
                <a:spcPts val="600"/>
              </a:spcAft>
            </a:pPr>
            <a:r>
              <a:rPr lang="en-US" sz="2400" dirty="0" smtClean="0"/>
              <a:t>No new </a:t>
            </a:r>
            <a:r>
              <a:rPr lang="en-US" sz="2400" dirty="0"/>
              <a:t>funds will be required for the program over the first five </a:t>
            </a:r>
            <a:r>
              <a:rPr lang="en-US" sz="2400" dirty="0" smtClean="0"/>
              <a:t>years </a:t>
            </a:r>
            <a:r>
              <a:rPr lang="en-US" sz="2400" dirty="0"/>
              <a:t>and </a:t>
            </a:r>
            <a:r>
              <a:rPr lang="en-US" sz="2400" dirty="0" smtClean="0"/>
              <a:t>$</a:t>
            </a:r>
            <a:r>
              <a:rPr lang="en-US" sz="2400" dirty="0"/>
              <a:t>2,402,955 will be available over the same period through tuition.    </a:t>
            </a:r>
          </a:p>
          <a:p>
            <a:pPr marL="461962" indent="0">
              <a:spcAft>
                <a:spcPts val="600"/>
              </a:spcAft>
              <a:buNone/>
            </a:pPr>
            <a:r>
              <a:rPr lang="en-US" sz="2400" dirty="0"/>
              <a:t> </a:t>
            </a:r>
            <a:r>
              <a:rPr lang="en-US" sz="2000" dirty="0"/>
              <a:t/>
            </a:r>
            <a:br>
              <a:rPr lang="en-US" sz="2000" dirty="0"/>
            </a:br>
            <a:endParaRPr lang="en-US" sz="20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2039" y="183554"/>
            <a:ext cx="1767211" cy="12573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7653" y="5623517"/>
            <a:ext cx="3536270" cy="1046593"/>
          </a:xfrm>
          <a:prstGeom prst="rect">
            <a:avLst/>
          </a:prstGeom>
        </p:spPr>
      </p:pic>
      <p:sp>
        <p:nvSpPr>
          <p:cNvPr id="6" name="TextBox 5"/>
          <p:cNvSpPr txBox="1"/>
          <p:nvPr/>
        </p:nvSpPr>
        <p:spPr>
          <a:xfrm>
            <a:off x="502145" y="171589"/>
            <a:ext cx="5827059" cy="707886"/>
          </a:xfrm>
          <a:prstGeom prst="rect">
            <a:avLst/>
          </a:prstGeom>
          <a:noFill/>
        </p:spPr>
        <p:txBody>
          <a:bodyPr wrap="square" rtlCol="0">
            <a:spAutoFit/>
          </a:bodyPr>
          <a:lstStyle/>
          <a:p>
            <a:r>
              <a:rPr lang="en-US" sz="4000" b="1" dirty="0">
                <a:solidFill>
                  <a:srgbClr val="0070C0"/>
                </a:solidFill>
              </a:rPr>
              <a:t>Auburn University</a:t>
            </a:r>
            <a:endParaRPr lang="en-US" sz="4000" dirty="0">
              <a:solidFill>
                <a:srgbClr val="0070C0"/>
              </a:solidFill>
            </a:endParaRPr>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93</a:t>
            </a:fld>
            <a:endParaRPr lang="en-US">
              <a:solidFill>
                <a:srgbClr val="46464A">
                  <a:lumMod val="60000"/>
                  <a:lumOff val="40000"/>
                </a:srgbClr>
              </a:solidFill>
            </a:endParaRPr>
          </a:p>
        </p:txBody>
      </p:sp>
    </p:spTree>
    <p:extLst>
      <p:ext uri="{BB962C8B-B14F-4D97-AF65-F5344CB8AC3E}">
        <p14:creationId xmlns:p14="http://schemas.microsoft.com/office/powerpoint/2010/main" val="1078494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8903" y="150992"/>
            <a:ext cx="8009565" cy="840163"/>
          </a:xfrm>
        </p:spPr>
        <p:txBody>
          <a:bodyPr>
            <a:normAutofit/>
          </a:bodyPr>
          <a:lstStyle/>
          <a:p>
            <a:r>
              <a:rPr lang="en-US" sz="4000" b="1" dirty="0">
                <a:solidFill>
                  <a:srgbClr val="0070C0"/>
                </a:solidFill>
                <a:latin typeface="+mn-lt"/>
              </a:rPr>
              <a:t>Auburn University</a:t>
            </a:r>
          </a:p>
        </p:txBody>
      </p:sp>
      <p:sp>
        <p:nvSpPr>
          <p:cNvPr id="3" name="Content Placeholder 2"/>
          <p:cNvSpPr>
            <a:spLocks noGrp="1"/>
          </p:cNvSpPr>
          <p:nvPr>
            <p:ph idx="1"/>
          </p:nvPr>
        </p:nvSpPr>
        <p:spPr>
          <a:xfrm>
            <a:off x="368903" y="915812"/>
            <a:ext cx="10559753" cy="5978525"/>
          </a:xfrm>
        </p:spPr>
        <p:txBody>
          <a:bodyPr>
            <a:noAutofit/>
          </a:bodyPr>
          <a:lstStyle/>
          <a:p>
            <a:pPr marL="0" indent="0">
              <a:spcAft>
                <a:spcPts val="600"/>
              </a:spcAft>
              <a:buNone/>
              <a:tabLst>
                <a:tab pos="341313" algn="l"/>
              </a:tabLst>
            </a:pPr>
            <a:r>
              <a:rPr lang="en-US" dirty="0" smtClean="0">
                <a:solidFill>
                  <a:srgbClr val="0070C0"/>
                </a:solidFill>
              </a:rPr>
              <a:t>Master of Science in Cybersecurity Engineering (MSCE) in Cybersecurity Engineering (CIP 11.1003)</a:t>
            </a:r>
          </a:p>
          <a:p>
            <a:pPr marL="457200" indent="-452438">
              <a:spcAft>
                <a:spcPts val="600"/>
              </a:spcAft>
            </a:pPr>
            <a:r>
              <a:rPr lang="en-US" sz="2400" dirty="0" smtClean="0"/>
              <a:t>The </a:t>
            </a:r>
            <a:r>
              <a:rPr lang="en-US" sz="2400" dirty="0"/>
              <a:t>degree focuses on the engineering and technical aspects of </a:t>
            </a:r>
            <a:r>
              <a:rPr lang="en-US" sz="2400" dirty="0" smtClean="0"/>
              <a:t>cybersecurity. </a:t>
            </a:r>
          </a:p>
          <a:p>
            <a:pPr marL="457200" indent="-452438">
              <a:spcAft>
                <a:spcPts val="600"/>
              </a:spcAft>
            </a:pPr>
            <a:r>
              <a:rPr lang="en-US" sz="2400" dirty="0" smtClean="0"/>
              <a:t>The </a:t>
            </a:r>
            <a:r>
              <a:rPr lang="en-US" sz="2400" dirty="0"/>
              <a:t>degree can be completed entirely through distance education, on campus, or a combination of the two.</a:t>
            </a:r>
          </a:p>
          <a:p>
            <a:pPr marL="457200" indent="-452438">
              <a:spcAft>
                <a:spcPts val="600"/>
              </a:spcAft>
            </a:pPr>
            <a:r>
              <a:rPr lang="en-US" sz="2400" dirty="0"/>
              <a:t>Auburn University is well-positioned to offer a strong program because it is designated by the </a:t>
            </a:r>
            <a:r>
              <a:rPr lang="en-US" sz="2400" dirty="0" smtClean="0"/>
              <a:t>NSA as </a:t>
            </a:r>
            <a:r>
              <a:rPr lang="en-US" sz="2400" dirty="0"/>
              <a:t>a Center of Academic Excellence in </a:t>
            </a:r>
            <a:r>
              <a:rPr lang="en-US" sz="2400" dirty="0" smtClean="0"/>
              <a:t>Cyber Defense/ </a:t>
            </a:r>
            <a:r>
              <a:rPr lang="en-US" sz="2400" dirty="0" err="1" smtClean="0"/>
              <a:t>lnformation</a:t>
            </a:r>
            <a:r>
              <a:rPr lang="en-US" sz="2400" dirty="0" smtClean="0"/>
              <a:t> </a:t>
            </a:r>
            <a:r>
              <a:rPr lang="en-US" sz="2400" dirty="0"/>
              <a:t>Assurance </a:t>
            </a:r>
            <a:r>
              <a:rPr lang="en-US" sz="2400" dirty="0" smtClean="0"/>
              <a:t>Education. </a:t>
            </a:r>
          </a:p>
          <a:p>
            <a:pPr marL="457200" indent="-452438">
              <a:spcAft>
                <a:spcPts val="600"/>
              </a:spcAft>
            </a:pPr>
            <a:r>
              <a:rPr lang="en-US" sz="2400" dirty="0" smtClean="0"/>
              <a:t>The </a:t>
            </a:r>
            <a:r>
              <a:rPr lang="en-US" sz="2400" dirty="0"/>
              <a:t>degree requires no additional courses or faculty, relying instead on refocusing existing courses to emphasize cybersecurity content.</a:t>
            </a:r>
          </a:p>
          <a:p>
            <a:pPr marL="457200" indent="-452438">
              <a:spcAft>
                <a:spcPts val="600"/>
              </a:spcAft>
            </a:pPr>
            <a:r>
              <a:rPr lang="en-US" sz="2400" dirty="0" smtClean="0"/>
              <a:t>No new funds will be required for the program over the first five years and $1,608,860 will be available over the same period through tuition.  </a:t>
            </a:r>
            <a:br>
              <a:rPr lang="en-US" sz="2400" dirty="0" smtClean="0"/>
            </a:br>
            <a:endParaRPr lang="en-US" sz="2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6843" y="150991"/>
            <a:ext cx="1368426" cy="8401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5987" y="5806003"/>
            <a:ext cx="3066013" cy="929810"/>
          </a:xfrm>
          <a:prstGeom prst="rect">
            <a:avLst/>
          </a:prstGeom>
        </p:spPr>
      </p:pic>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94</a:t>
            </a:fld>
            <a:endParaRPr lang="en-US">
              <a:solidFill>
                <a:srgbClr val="46464A">
                  <a:lumMod val="60000"/>
                  <a:lumOff val="40000"/>
                </a:srgbClr>
              </a:solidFill>
            </a:endParaRPr>
          </a:p>
        </p:txBody>
      </p:sp>
    </p:spTree>
    <p:extLst>
      <p:ext uri="{BB962C8B-B14F-4D97-AF65-F5344CB8AC3E}">
        <p14:creationId xmlns:p14="http://schemas.microsoft.com/office/powerpoint/2010/main" val="1557388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9433" y="189514"/>
            <a:ext cx="8258624" cy="763120"/>
          </a:xfrm>
        </p:spPr>
        <p:txBody>
          <a:bodyPr>
            <a:normAutofit/>
          </a:bodyPr>
          <a:lstStyle/>
          <a:p>
            <a:pPr algn="ctr"/>
            <a:r>
              <a:rPr lang="en-US" sz="4000" b="1" dirty="0">
                <a:solidFill>
                  <a:srgbClr val="0070C0"/>
                </a:solidFill>
                <a:latin typeface="+mn-lt"/>
              </a:rPr>
              <a:t>Auburn University</a:t>
            </a:r>
          </a:p>
        </p:txBody>
      </p:sp>
      <p:sp>
        <p:nvSpPr>
          <p:cNvPr id="3" name="Content Placeholder 2"/>
          <p:cNvSpPr>
            <a:spLocks noGrp="1"/>
          </p:cNvSpPr>
          <p:nvPr>
            <p:ph idx="1"/>
          </p:nvPr>
        </p:nvSpPr>
        <p:spPr>
          <a:xfrm>
            <a:off x="367430" y="811710"/>
            <a:ext cx="11627223" cy="5744425"/>
          </a:xfrm>
        </p:spPr>
        <p:txBody>
          <a:bodyPr>
            <a:noAutofit/>
          </a:bodyPr>
          <a:lstStyle/>
          <a:p>
            <a:pPr marL="0" indent="0">
              <a:spcAft>
                <a:spcPts val="600"/>
              </a:spcAft>
              <a:buNone/>
              <a:tabLst>
                <a:tab pos="341313" algn="l"/>
              </a:tabLst>
            </a:pPr>
            <a:r>
              <a:rPr lang="en-US" dirty="0">
                <a:solidFill>
                  <a:srgbClr val="0070C0"/>
                </a:solidFill>
              </a:rPr>
              <a:t>Doctor of Philosophy in Earth System Science (CIP 40.0699)</a:t>
            </a:r>
          </a:p>
          <a:p>
            <a:pPr marL="457200" indent="-452438">
              <a:spcAft>
                <a:spcPts val="600"/>
              </a:spcAft>
            </a:pPr>
            <a:r>
              <a:rPr lang="en-US" sz="2400" dirty="0"/>
              <a:t>The proposed </a:t>
            </a:r>
            <a:r>
              <a:rPr lang="en-US" sz="2400" dirty="0" smtClean="0"/>
              <a:t>graduate </a:t>
            </a:r>
            <a:r>
              <a:rPr lang="en-US" sz="2400" dirty="0"/>
              <a:t>PhD degree program in Earth System Science (ESS) is based on the integration of scientific disciplines from five participating colleges and nine academic departments.</a:t>
            </a:r>
          </a:p>
          <a:p>
            <a:pPr marL="457200" indent="-452438">
              <a:spcAft>
                <a:spcPts val="600"/>
              </a:spcAft>
            </a:pPr>
            <a:r>
              <a:rPr lang="en-US" sz="2400" dirty="0" smtClean="0"/>
              <a:t>Students can </a:t>
            </a:r>
            <a:r>
              <a:rPr lang="en-US" sz="2400" dirty="0"/>
              <a:t>choose among various areas of academic specialization (e.g., climate and Earth systems, forestry and wildlife sciences, geosciences and energy, water resources and hydrology, ecosystem and food security, coupled natural and human systems, big data science and engineering, etc.), providing for a curriculum of unusual richness and breadth. </a:t>
            </a:r>
          </a:p>
          <a:p>
            <a:pPr marL="457200" indent="-452438">
              <a:spcAft>
                <a:spcPts val="600"/>
              </a:spcAft>
            </a:pPr>
            <a:r>
              <a:rPr lang="en-US" sz="2400" dirty="0" smtClean="0"/>
              <a:t>No new </a:t>
            </a:r>
            <a:r>
              <a:rPr lang="en-US" sz="2400" dirty="0"/>
              <a:t>funds will be required for the program over the first five </a:t>
            </a:r>
            <a:r>
              <a:rPr lang="en-US" sz="2400" dirty="0" smtClean="0"/>
              <a:t>years and $</a:t>
            </a:r>
            <a:r>
              <a:rPr lang="en-US" sz="2400" dirty="0"/>
              <a:t>1,417,325 will be available over the same period through internal reallocations, extramural funding, and tuition.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5386" y="28573"/>
            <a:ext cx="1767211" cy="10850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631" y="5461839"/>
            <a:ext cx="3936991" cy="1259635"/>
          </a:xfrm>
          <a:prstGeom prst="rect">
            <a:avLst/>
          </a:prstGeom>
        </p:spPr>
      </p:pic>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95</a:t>
            </a:fld>
            <a:endParaRPr lang="en-US">
              <a:solidFill>
                <a:srgbClr val="46464A">
                  <a:lumMod val="60000"/>
                  <a:lumOff val="40000"/>
                </a:srgbClr>
              </a:solidFill>
            </a:endParaRPr>
          </a:p>
        </p:txBody>
      </p:sp>
    </p:spTree>
    <p:extLst>
      <p:ext uri="{BB962C8B-B14F-4D97-AF65-F5344CB8AC3E}">
        <p14:creationId xmlns:p14="http://schemas.microsoft.com/office/powerpoint/2010/main" val="2977645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340660" y="1065350"/>
            <a:ext cx="11698940" cy="4447371"/>
          </a:xfrm>
          <a:prstGeom prst="rect">
            <a:avLst/>
          </a:prstGeom>
          <a:noFill/>
        </p:spPr>
        <p:txBody>
          <a:bodyPr wrap="square" rtlCol="0">
            <a:spAutoFit/>
          </a:bodyPr>
          <a:lstStyle/>
          <a:p>
            <a:pPr>
              <a:spcBef>
                <a:spcPts val="600"/>
              </a:spcBef>
              <a:tabLst>
                <a:tab pos="457200" algn="l"/>
              </a:tabLst>
              <a:defRPr/>
            </a:pPr>
            <a:r>
              <a:rPr lang="en-US" sz="2800" dirty="0" smtClean="0">
                <a:solidFill>
                  <a:srgbClr val="0070C0"/>
                </a:solidFill>
              </a:rPr>
              <a:t>Master </a:t>
            </a:r>
            <a:r>
              <a:rPr lang="en-US" sz="2800" dirty="0">
                <a:solidFill>
                  <a:srgbClr val="0070C0"/>
                </a:solidFill>
              </a:rPr>
              <a:t>of Science in Computer Science (CIP 11.0701) </a:t>
            </a:r>
            <a:endParaRPr lang="en-US" sz="2800" dirty="0" smtClean="0">
              <a:solidFill>
                <a:srgbClr val="0070C0"/>
              </a:solidFill>
            </a:endParaRPr>
          </a:p>
          <a:p>
            <a:pPr marL="457200" indent="-452438">
              <a:spcAft>
                <a:spcPts val="600"/>
              </a:spcAft>
              <a:buFont typeface="Arial" panose="020B0604020202020204" pitchFamily="34" charset="0"/>
              <a:buChar char="•"/>
            </a:pPr>
            <a:r>
              <a:rPr lang="en-US" sz="2400" dirty="0" smtClean="0">
                <a:ea typeface="Times New Roman" panose="02020603050405020304" pitchFamily="18" charset="0"/>
                <a:cs typeface="Arial" panose="020B0604020202020204" pitchFamily="34" charset="0"/>
              </a:rPr>
              <a:t>The </a:t>
            </a:r>
            <a:r>
              <a:rPr lang="en-US" sz="2400" dirty="0">
                <a:ea typeface="Times New Roman" panose="02020603050405020304" pitchFamily="18" charset="0"/>
                <a:cs typeface="Arial" panose="020B0604020202020204" pitchFamily="34" charset="0"/>
              </a:rPr>
              <a:t>proposed program will give students specialized preparation in the broad area of Computer Science with four concentrations: a) General Computer Science, b) High Performance Computing, c) Data Analytics, and d) Computer and </a:t>
            </a:r>
            <a:r>
              <a:rPr lang="en-US" sz="2400" dirty="0" err="1">
                <a:ea typeface="Times New Roman" panose="02020603050405020304" pitchFamily="18" charset="0"/>
                <a:cs typeface="Arial" panose="020B0604020202020204" pitchFamily="34" charset="0"/>
              </a:rPr>
              <a:t>Cybersystems</a:t>
            </a:r>
            <a:r>
              <a:rPr lang="en-US" sz="2400" dirty="0">
                <a:ea typeface="Times New Roman" panose="02020603050405020304" pitchFamily="18" charset="0"/>
                <a:cs typeface="Arial" panose="020B0604020202020204" pitchFamily="34" charset="0"/>
              </a:rPr>
              <a:t> Security. </a:t>
            </a:r>
          </a:p>
          <a:p>
            <a:pPr marL="457200" indent="-452438">
              <a:spcAft>
                <a:spcPts val="600"/>
              </a:spcAft>
              <a:buFont typeface="Arial" panose="020B0604020202020204" pitchFamily="34" charset="0"/>
              <a:buChar char="•"/>
            </a:pPr>
            <a:r>
              <a:rPr lang="en-US" sz="2400" dirty="0">
                <a:cs typeface="Arial" panose="020B0604020202020204" pitchFamily="34" charset="0"/>
              </a:rPr>
              <a:t>There are no other programs at the same degree level in Alabama that utilize the same CIP code used by this proposed program (11.0701).</a:t>
            </a:r>
          </a:p>
          <a:p>
            <a:pPr marL="457200" indent="-452438">
              <a:spcAft>
                <a:spcPts val="600"/>
              </a:spcAft>
              <a:buFont typeface="Arial" panose="020B0604020202020204" pitchFamily="34" charset="0"/>
              <a:buChar char="•"/>
            </a:pPr>
            <a:r>
              <a:rPr lang="en-US" sz="2400" dirty="0" smtClean="0">
                <a:solidFill>
                  <a:prstClr val="black"/>
                </a:solidFill>
                <a:cs typeface="Arial" panose="020B0604020202020204" pitchFamily="34" charset="0"/>
              </a:rPr>
              <a:t>The </a:t>
            </a:r>
            <a:r>
              <a:rPr lang="en-US" sz="2400" dirty="0">
                <a:solidFill>
                  <a:prstClr val="black"/>
                </a:solidFill>
                <a:cs typeface="Arial" panose="020B0604020202020204" pitchFamily="34" charset="0"/>
              </a:rPr>
              <a:t>new program will promote and encourage research efforts as well as collaboration with local and regional industry and government.</a:t>
            </a:r>
          </a:p>
          <a:p>
            <a:pPr marL="457200" indent="-452438">
              <a:spcAft>
                <a:spcPts val="600"/>
              </a:spcAft>
              <a:buFont typeface="Arial" panose="020B0604020202020204" pitchFamily="34" charset="0"/>
              <a:buChar char="•"/>
            </a:pPr>
            <a:r>
              <a:rPr lang="en-US" sz="2400" dirty="0" smtClean="0">
                <a:cs typeface="Arial" panose="020B0604020202020204" pitchFamily="34" charset="0"/>
              </a:rPr>
              <a:t>The </a:t>
            </a:r>
            <a:r>
              <a:rPr lang="en-US" sz="2400" dirty="0">
                <a:cs typeface="Arial" panose="020B0604020202020204" pitchFamily="34" charset="0"/>
              </a:rPr>
              <a:t>proposal projected that $698,000 in new funds will be required for the program over the first five years, and that $699,640 will be available over the same period through internal reallocations and tuition.</a:t>
            </a:r>
            <a:endParaRPr lang="en-US" sz="2400" dirty="0">
              <a:solidFill>
                <a:prstClr val="black"/>
              </a:solidFill>
            </a:endParaRPr>
          </a:p>
        </p:txBody>
      </p:sp>
      <p:pic>
        <p:nvPicPr>
          <p:cNvPr id="3" name="Picture 2"/>
          <p:cNvPicPr>
            <a:picLocks noChangeAspect="1"/>
          </p:cNvPicPr>
          <p:nvPr/>
        </p:nvPicPr>
        <p:blipFill>
          <a:blip r:embed="rId2"/>
          <a:stretch>
            <a:fillRect/>
          </a:stretch>
        </p:blipFill>
        <p:spPr>
          <a:xfrm>
            <a:off x="9177533" y="243221"/>
            <a:ext cx="1880432" cy="101367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7379"/>
          <a:stretch/>
        </p:blipFill>
        <p:spPr>
          <a:xfrm>
            <a:off x="8229600" y="5204301"/>
            <a:ext cx="3290170" cy="1639455"/>
          </a:xfrm>
          <a:prstGeom prst="rect">
            <a:avLst/>
          </a:prstGeom>
        </p:spPr>
      </p:pic>
      <p:sp>
        <p:nvSpPr>
          <p:cNvPr id="4" name="TextBox 3"/>
          <p:cNvSpPr txBox="1"/>
          <p:nvPr/>
        </p:nvSpPr>
        <p:spPr>
          <a:xfrm>
            <a:off x="340660" y="382197"/>
            <a:ext cx="8175812" cy="707886"/>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rPr>
              <a:t>Auburn University at Montgomery</a:t>
            </a:r>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96</a:t>
            </a:fld>
            <a:endParaRPr lang="en-US">
              <a:solidFill>
                <a:srgbClr val="46464A">
                  <a:lumMod val="60000"/>
                  <a:lumOff val="40000"/>
                </a:srgbClr>
              </a:solidFill>
            </a:endParaRPr>
          </a:p>
        </p:txBody>
      </p:sp>
    </p:spTree>
    <p:extLst>
      <p:ext uri="{BB962C8B-B14F-4D97-AF65-F5344CB8AC3E}">
        <p14:creationId xmlns:p14="http://schemas.microsoft.com/office/powerpoint/2010/main" val="3476060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algn="ctr" defTabSz="685800">
              <a:defRPr/>
            </a:pPr>
            <a:r>
              <a:rPr lang="en-US" sz="4950" dirty="0">
                <a:solidFill>
                  <a:srgbClr val="FF0000"/>
                </a:solidFill>
                <a:latin typeface="Calibri"/>
              </a:rPr>
              <a:t> </a:t>
            </a:r>
            <a:br>
              <a:rPr lang="en-US" sz="4950" dirty="0">
                <a:solidFill>
                  <a:srgbClr val="FF0000"/>
                </a:solidFill>
                <a:latin typeface="Calibri"/>
              </a:rPr>
            </a:br>
            <a:r>
              <a:rPr lang="en-US" sz="4950" dirty="0">
                <a:solidFill>
                  <a:srgbClr val="FF0000"/>
                </a:solidFill>
                <a:latin typeface="Calibri"/>
              </a:rPr>
              <a:t/>
            </a:r>
            <a:br>
              <a:rPr lang="en-US" sz="4950" dirty="0">
                <a:solidFill>
                  <a:srgbClr val="FF0000"/>
                </a:solidFill>
                <a:latin typeface="Calibri"/>
              </a:rPr>
            </a:br>
            <a:endParaRPr lang="en-US" sz="4950" dirty="0">
              <a:solidFill>
                <a:srgbClr val="FF0000"/>
              </a:solidFill>
              <a:latin typeface="Calibri"/>
            </a:endParaRPr>
          </a:p>
        </p:txBody>
      </p:sp>
      <p:sp>
        <p:nvSpPr>
          <p:cNvPr id="6" name="TextBox 5"/>
          <p:cNvSpPr txBox="1"/>
          <p:nvPr/>
        </p:nvSpPr>
        <p:spPr>
          <a:xfrm>
            <a:off x="242047" y="786183"/>
            <a:ext cx="11599834" cy="6111930"/>
          </a:xfrm>
          <a:prstGeom prst="rect">
            <a:avLst/>
          </a:prstGeom>
          <a:noFill/>
        </p:spPr>
        <p:txBody>
          <a:bodyPr wrap="square" rtlCol="0">
            <a:spAutoFit/>
          </a:bodyPr>
          <a:lstStyle/>
          <a:p>
            <a:pPr marL="457200" indent="-457200" defTabSz="685800">
              <a:spcBef>
                <a:spcPct val="20000"/>
              </a:spcBef>
              <a:spcAft>
                <a:spcPts val="450"/>
              </a:spcAft>
              <a:buFontTx/>
              <a:buAutoNum type="arabicPeriod"/>
              <a:tabLst>
                <a:tab pos="342900" algn="l"/>
              </a:tabLst>
            </a:pPr>
            <a:r>
              <a:rPr lang="en-US" sz="2400" dirty="0" smtClean="0">
                <a:solidFill>
                  <a:srgbClr val="0070C0"/>
                </a:solidFill>
              </a:rPr>
              <a:t>Action </a:t>
            </a:r>
            <a:r>
              <a:rPr lang="en-US" sz="2400" dirty="0">
                <a:solidFill>
                  <a:srgbClr val="0070C0"/>
                </a:solidFill>
              </a:rPr>
              <a:t>on Troy’s Request to the Extend the AA and AS in General Education                                  (Montgomery Campus) CIP 24.0199 to the Troy Campus </a:t>
            </a:r>
          </a:p>
          <a:p>
            <a:pPr defTabSz="685800"/>
            <a:endParaRPr lang="en-US" sz="2400" dirty="0">
              <a:solidFill>
                <a:prstClr val="black"/>
              </a:solidFill>
            </a:endParaRPr>
          </a:p>
          <a:p>
            <a:pPr marL="214313" indent="-214313" defTabSz="685800">
              <a:buFont typeface="Arial" panose="020B0604020202020204" pitchFamily="34" charset="0"/>
              <a:buChar char="•"/>
            </a:pPr>
            <a:r>
              <a:rPr lang="en-US" sz="2400" dirty="0" smtClean="0">
                <a:solidFill>
                  <a:prstClr val="black"/>
                </a:solidFill>
              </a:rPr>
              <a:t>Troy’s program </a:t>
            </a:r>
            <a:r>
              <a:rPr lang="en-US" sz="2400" dirty="0">
                <a:solidFill>
                  <a:prstClr val="black"/>
                </a:solidFill>
              </a:rPr>
              <a:t>listings in the Commission’s Academic Program Inventory are site specific, as stipulated in the Commission’s approval of the consolidation of Troy State University, Troy State University Montgomery, and Troy State University Dothan.  The Commission approval further stipulated that “no program not currently offered at a campus may be offered at another campus without the approval of ACHE.”</a:t>
            </a:r>
          </a:p>
          <a:p>
            <a:pPr defTabSz="685800"/>
            <a:endParaRPr lang="en-US" sz="2400" dirty="0">
              <a:solidFill>
                <a:prstClr val="black"/>
              </a:solidFill>
            </a:endParaRPr>
          </a:p>
          <a:p>
            <a:pPr marL="214313" indent="-214313" defTabSz="685800">
              <a:buFont typeface="Arial" panose="020B0604020202020204" pitchFamily="34" charset="0"/>
              <a:buChar char="•"/>
            </a:pPr>
            <a:r>
              <a:rPr lang="en-US" sz="2400" dirty="0">
                <a:solidFill>
                  <a:prstClr val="black"/>
                </a:solidFill>
              </a:rPr>
              <a:t>In </a:t>
            </a:r>
            <a:r>
              <a:rPr lang="en-US" sz="2400" dirty="0" smtClean="0">
                <a:solidFill>
                  <a:prstClr val="black"/>
                </a:solidFill>
              </a:rPr>
              <a:t>2009, </a:t>
            </a:r>
            <a:r>
              <a:rPr lang="en-US" sz="2400" dirty="0">
                <a:solidFill>
                  <a:prstClr val="black"/>
                </a:solidFill>
              </a:rPr>
              <a:t>the Commission established a process to review requests for expansion of programs to additional </a:t>
            </a:r>
            <a:r>
              <a:rPr lang="en-US" sz="2400" dirty="0" smtClean="0">
                <a:solidFill>
                  <a:prstClr val="black"/>
                </a:solidFill>
              </a:rPr>
              <a:t>campuses. The </a:t>
            </a:r>
            <a:r>
              <a:rPr lang="en-US" sz="2400" dirty="0">
                <a:solidFill>
                  <a:prstClr val="black"/>
                </a:solidFill>
              </a:rPr>
              <a:t>process included the following criteria for review.</a:t>
            </a:r>
          </a:p>
          <a:p>
            <a:pPr marL="900113" lvl="2" indent="-214313" defTabSz="685800">
              <a:buFont typeface="Arial" panose="020B0604020202020204" pitchFamily="34" charset="0"/>
              <a:buChar char="•"/>
            </a:pPr>
            <a:r>
              <a:rPr lang="en-US" sz="2400" dirty="0">
                <a:solidFill>
                  <a:prstClr val="black"/>
                </a:solidFill>
              </a:rPr>
              <a:t>Evidence of the strength of the current programs.</a:t>
            </a:r>
          </a:p>
          <a:p>
            <a:pPr marL="900113" lvl="2" indent="-214313" defTabSz="685800">
              <a:buFont typeface="Arial" panose="020B0604020202020204" pitchFamily="34" charset="0"/>
              <a:buChar char="•"/>
            </a:pPr>
            <a:r>
              <a:rPr lang="en-US" sz="2400" dirty="0">
                <a:solidFill>
                  <a:prstClr val="black"/>
                </a:solidFill>
              </a:rPr>
              <a:t>Need for the Programs.</a:t>
            </a:r>
          </a:p>
          <a:p>
            <a:pPr marL="900113" lvl="2" indent="-214313" defTabSz="685800">
              <a:buFont typeface="Arial" panose="020B0604020202020204" pitchFamily="34" charset="0"/>
              <a:buChar char="•"/>
            </a:pPr>
            <a:r>
              <a:rPr lang="en-US" sz="2400" dirty="0">
                <a:solidFill>
                  <a:prstClr val="black"/>
                </a:solidFill>
              </a:rPr>
              <a:t>Adequate Student </a:t>
            </a:r>
            <a:r>
              <a:rPr lang="en-US" sz="2400" dirty="0" smtClean="0">
                <a:solidFill>
                  <a:prstClr val="black"/>
                </a:solidFill>
              </a:rPr>
              <a:t>Demand.</a:t>
            </a:r>
            <a:endParaRPr lang="en-US" sz="2400" dirty="0">
              <a:solidFill>
                <a:prstClr val="black"/>
              </a:solidFill>
            </a:endParaRPr>
          </a:p>
          <a:p>
            <a:pPr marL="900113" lvl="2" indent="-214313" defTabSz="685800">
              <a:buFont typeface="Arial" panose="020B0604020202020204" pitchFamily="34" charset="0"/>
              <a:buChar char="•"/>
            </a:pPr>
            <a:r>
              <a:rPr lang="en-US" sz="2400" dirty="0">
                <a:solidFill>
                  <a:prstClr val="black"/>
                </a:solidFill>
              </a:rPr>
              <a:t>Evidence of adequate resources at the new site. </a:t>
            </a: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7841" y="171450"/>
            <a:ext cx="1324040" cy="1229466"/>
          </a:xfrm>
          <a:prstGeom prst="rect">
            <a:avLst/>
          </a:prstGeom>
        </p:spPr>
      </p:pic>
      <p:pic>
        <p:nvPicPr>
          <p:cNvPr id="5" name="Picture 4" descr="Adult Accelerated Studies In Criminal Justice - Applie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497" y="5162875"/>
            <a:ext cx="4676384" cy="1606809"/>
          </a:xfrm>
          <a:prstGeom prst="rect">
            <a:avLst/>
          </a:prstGeom>
        </p:spPr>
      </p:pic>
      <p:sp>
        <p:nvSpPr>
          <p:cNvPr id="3" name="TextBox 2"/>
          <p:cNvSpPr txBox="1"/>
          <p:nvPr/>
        </p:nvSpPr>
        <p:spPr>
          <a:xfrm>
            <a:off x="367552" y="171450"/>
            <a:ext cx="6714565" cy="707886"/>
          </a:xfrm>
          <a:prstGeom prst="rect">
            <a:avLst/>
          </a:prstGeom>
          <a:noFill/>
        </p:spPr>
        <p:txBody>
          <a:bodyPr wrap="square" rtlCol="0">
            <a:spAutoFit/>
          </a:bodyPr>
          <a:lstStyle/>
          <a:p>
            <a:pPr defTabSz="685800">
              <a:spcBef>
                <a:spcPts val="450"/>
              </a:spcBef>
              <a:tabLst>
                <a:tab pos="342900" algn="l"/>
              </a:tabLst>
              <a:defRPr/>
            </a:pPr>
            <a:r>
              <a:rPr lang="en-US" sz="4000" b="1" dirty="0">
                <a:solidFill>
                  <a:srgbClr val="0070C0"/>
                </a:solidFill>
              </a:rPr>
              <a:t>Troy University</a:t>
            </a:r>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97</a:t>
            </a:fld>
            <a:endParaRPr lang="en-US">
              <a:solidFill>
                <a:srgbClr val="46464A">
                  <a:lumMod val="60000"/>
                  <a:lumOff val="40000"/>
                </a:srgbClr>
              </a:solidFill>
            </a:endParaRPr>
          </a:p>
        </p:txBody>
      </p:sp>
    </p:spTree>
    <p:extLst>
      <p:ext uri="{BB962C8B-B14F-4D97-AF65-F5344CB8AC3E}">
        <p14:creationId xmlns:p14="http://schemas.microsoft.com/office/powerpoint/2010/main" val="3297037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algn="ctr" defTabSz="685800">
              <a:defRPr/>
            </a:pPr>
            <a:r>
              <a:rPr lang="en-US" sz="4950" dirty="0">
                <a:solidFill>
                  <a:srgbClr val="FF0000"/>
                </a:solidFill>
                <a:latin typeface="Calibri"/>
              </a:rPr>
              <a:t> </a:t>
            </a:r>
            <a:br>
              <a:rPr lang="en-US" sz="4950" dirty="0">
                <a:solidFill>
                  <a:srgbClr val="FF0000"/>
                </a:solidFill>
                <a:latin typeface="Calibri"/>
              </a:rPr>
            </a:br>
            <a:r>
              <a:rPr lang="en-US" sz="4950" dirty="0">
                <a:solidFill>
                  <a:srgbClr val="FF0000"/>
                </a:solidFill>
                <a:latin typeface="Calibri"/>
              </a:rPr>
              <a:t/>
            </a:r>
            <a:br>
              <a:rPr lang="en-US" sz="4950" dirty="0">
                <a:solidFill>
                  <a:srgbClr val="FF0000"/>
                </a:solidFill>
                <a:latin typeface="Calibri"/>
              </a:rPr>
            </a:br>
            <a:endParaRPr lang="en-US" sz="4950" dirty="0">
              <a:solidFill>
                <a:srgbClr val="FF0000"/>
              </a:solidFill>
              <a:latin typeface="Calibri"/>
            </a:endParaRPr>
          </a:p>
        </p:txBody>
      </p:sp>
      <p:sp>
        <p:nvSpPr>
          <p:cNvPr id="6" name="TextBox 5"/>
          <p:cNvSpPr txBox="1"/>
          <p:nvPr/>
        </p:nvSpPr>
        <p:spPr>
          <a:xfrm>
            <a:off x="708212" y="951181"/>
            <a:ext cx="11125200" cy="4649991"/>
          </a:xfrm>
          <a:prstGeom prst="rect">
            <a:avLst/>
          </a:prstGeom>
          <a:noFill/>
        </p:spPr>
        <p:txBody>
          <a:bodyPr wrap="square" rtlCol="0">
            <a:spAutoFit/>
          </a:bodyPr>
          <a:lstStyle/>
          <a:p>
            <a:pPr defTabSz="685800">
              <a:spcBef>
                <a:spcPct val="20000"/>
              </a:spcBef>
              <a:spcAft>
                <a:spcPts val="450"/>
              </a:spcAft>
              <a:tabLst>
                <a:tab pos="342900" algn="l"/>
              </a:tabLst>
            </a:pPr>
            <a:r>
              <a:rPr lang="en-US" sz="2800" dirty="0" smtClean="0">
                <a:solidFill>
                  <a:srgbClr val="0070C0"/>
                </a:solidFill>
              </a:rPr>
              <a:t>Bachelor </a:t>
            </a:r>
            <a:r>
              <a:rPr lang="en-US" sz="2800" dirty="0">
                <a:solidFill>
                  <a:srgbClr val="0070C0"/>
                </a:solidFill>
              </a:rPr>
              <a:t>of Science in Addictions and Recovery (CIP 19.0707)</a:t>
            </a:r>
          </a:p>
          <a:p>
            <a:pPr marL="214313" indent="-214313" defTabSz="685800">
              <a:buFont typeface="Arial" panose="020B0604020202020204" pitchFamily="34" charset="0"/>
              <a:buChar char="•"/>
            </a:pPr>
            <a:endParaRPr lang="en-US" sz="2400" dirty="0">
              <a:solidFill>
                <a:prstClr val="black"/>
              </a:solidFill>
            </a:endParaRPr>
          </a:p>
          <a:p>
            <a:pPr marL="214313" indent="-214313" defTabSz="685800">
              <a:buFont typeface="Arial" panose="020B0604020202020204" pitchFamily="34" charset="0"/>
              <a:buChar char="•"/>
            </a:pPr>
            <a:r>
              <a:rPr lang="en-US" sz="2400" dirty="0">
                <a:solidFill>
                  <a:prstClr val="black"/>
                </a:solidFill>
              </a:rPr>
              <a:t>Graduates </a:t>
            </a:r>
            <a:r>
              <a:rPr lang="en-US" sz="2400" dirty="0" smtClean="0">
                <a:solidFill>
                  <a:prstClr val="black"/>
                </a:solidFill>
              </a:rPr>
              <a:t>will </a:t>
            </a:r>
            <a:r>
              <a:rPr lang="en-US" sz="2400" dirty="0">
                <a:solidFill>
                  <a:prstClr val="black"/>
                </a:solidFill>
              </a:rPr>
              <a:t>be prepared to work in entry-level positions at nonprofit substance abuse treatment centers and work toward their Alcohol and Drug Counselor (ADC) Certification from the Alabama Alcohol and Drug Abuse Association (AADAA). </a:t>
            </a:r>
          </a:p>
          <a:p>
            <a:pPr defTabSz="685800"/>
            <a:endParaRPr lang="en-US" sz="2400" dirty="0">
              <a:solidFill>
                <a:prstClr val="black"/>
              </a:solidFill>
            </a:endParaRPr>
          </a:p>
          <a:p>
            <a:pPr marL="214313" indent="-214313" defTabSz="685800">
              <a:buFont typeface="Arial" panose="020B0604020202020204" pitchFamily="34" charset="0"/>
              <a:buChar char="•"/>
            </a:pPr>
            <a:r>
              <a:rPr lang="en-US" sz="2400" dirty="0">
                <a:solidFill>
                  <a:prstClr val="black"/>
                </a:solidFill>
              </a:rPr>
              <a:t>The addiction recovery movement has been growing substantially over the last decade. There are over 85 collegiate recovery communities serving students in long-term recovery from addiction in the United States listed with the </a:t>
            </a:r>
            <a:r>
              <a:rPr lang="en-US" sz="2400" dirty="0" smtClean="0">
                <a:solidFill>
                  <a:prstClr val="black"/>
                </a:solidFill>
              </a:rPr>
              <a:t>ARHE, </a:t>
            </a:r>
            <a:r>
              <a:rPr lang="en-US" sz="2400" dirty="0">
                <a:solidFill>
                  <a:prstClr val="black"/>
                </a:solidFill>
              </a:rPr>
              <a:t>18 of which are in the Southeastern US, and three of which are in the state of Alabama (UA, UAB, and AU).  </a:t>
            </a:r>
          </a:p>
          <a:p>
            <a:pPr defTabSz="685800"/>
            <a:endParaRPr lang="en-US" sz="2400" dirty="0">
              <a:solidFill>
                <a:prstClr val="black"/>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0618" y="0"/>
            <a:ext cx="1264107" cy="1381070"/>
          </a:xfrm>
          <a:prstGeom prst="rect">
            <a:avLst/>
          </a:prstGeom>
        </p:spPr>
      </p:pic>
      <p:pic>
        <p:nvPicPr>
          <p:cNvPr id="7" name="Picture 6" descr="HealthCultureAndSociety2013 - 'The Junkie' Moral panic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12" y="5358397"/>
            <a:ext cx="11404274" cy="1499603"/>
          </a:xfrm>
          <a:prstGeom prst="rect">
            <a:avLst/>
          </a:prstGeom>
        </p:spPr>
      </p:pic>
      <p:sp>
        <p:nvSpPr>
          <p:cNvPr id="4" name="TextBox 3"/>
          <p:cNvSpPr txBox="1"/>
          <p:nvPr/>
        </p:nvSpPr>
        <p:spPr>
          <a:xfrm>
            <a:off x="708212" y="367553"/>
            <a:ext cx="8202706" cy="707886"/>
          </a:xfrm>
          <a:prstGeom prst="rect">
            <a:avLst/>
          </a:prstGeom>
          <a:noFill/>
        </p:spPr>
        <p:txBody>
          <a:bodyPr wrap="square" rtlCol="0">
            <a:spAutoFit/>
          </a:bodyPr>
          <a:lstStyle/>
          <a:p>
            <a:pPr defTabSz="685800">
              <a:spcBef>
                <a:spcPts val="450"/>
              </a:spcBef>
              <a:tabLst>
                <a:tab pos="342900" algn="l"/>
              </a:tabLst>
              <a:defRPr/>
            </a:pPr>
            <a:r>
              <a:rPr lang="en-US" sz="4000" b="1" dirty="0">
                <a:solidFill>
                  <a:srgbClr val="0070C0"/>
                </a:solidFill>
              </a:rPr>
              <a:t>University of Alabama </a:t>
            </a:r>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98</a:t>
            </a:fld>
            <a:endParaRPr lang="en-US">
              <a:solidFill>
                <a:srgbClr val="46464A">
                  <a:lumMod val="60000"/>
                  <a:lumOff val="40000"/>
                </a:srgbClr>
              </a:solidFill>
            </a:endParaRPr>
          </a:p>
        </p:txBody>
      </p:sp>
    </p:spTree>
    <p:extLst>
      <p:ext uri="{BB962C8B-B14F-4D97-AF65-F5344CB8AC3E}">
        <p14:creationId xmlns:p14="http://schemas.microsoft.com/office/powerpoint/2010/main" val="2277479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algn="ctr" defTabSz="685800">
              <a:defRPr/>
            </a:pPr>
            <a:r>
              <a:rPr lang="en-US" sz="4950" dirty="0">
                <a:solidFill>
                  <a:srgbClr val="FF0000"/>
                </a:solidFill>
                <a:latin typeface="Calibri"/>
              </a:rPr>
              <a:t> </a:t>
            </a:r>
            <a:br>
              <a:rPr lang="en-US" sz="4950" dirty="0">
                <a:solidFill>
                  <a:srgbClr val="FF0000"/>
                </a:solidFill>
                <a:latin typeface="Calibri"/>
              </a:rPr>
            </a:br>
            <a:r>
              <a:rPr lang="en-US" sz="4950" dirty="0">
                <a:solidFill>
                  <a:srgbClr val="FF0000"/>
                </a:solidFill>
                <a:latin typeface="Calibri"/>
              </a:rPr>
              <a:t/>
            </a:r>
            <a:br>
              <a:rPr lang="en-US" sz="4950" dirty="0">
                <a:solidFill>
                  <a:srgbClr val="FF0000"/>
                </a:solidFill>
                <a:latin typeface="Calibri"/>
              </a:rPr>
            </a:br>
            <a:endParaRPr lang="en-US" sz="4950" dirty="0">
              <a:solidFill>
                <a:srgbClr val="FF0000"/>
              </a:solidFill>
              <a:latin typeface="Calibri"/>
            </a:endParaRPr>
          </a:p>
        </p:txBody>
      </p:sp>
      <p:sp>
        <p:nvSpPr>
          <p:cNvPr id="6" name="TextBox 5"/>
          <p:cNvSpPr txBox="1"/>
          <p:nvPr/>
        </p:nvSpPr>
        <p:spPr>
          <a:xfrm>
            <a:off x="348028" y="978334"/>
            <a:ext cx="11107270" cy="3849772"/>
          </a:xfrm>
          <a:prstGeom prst="rect">
            <a:avLst/>
          </a:prstGeom>
          <a:noFill/>
        </p:spPr>
        <p:txBody>
          <a:bodyPr wrap="square" rtlCol="0">
            <a:spAutoFit/>
          </a:bodyPr>
          <a:lstStyle/>
          <a:p>
            <a:pPr defTabSz="685800">
              <a:spcBef>
                <a:spcPct val="20000"/>
              </a:spcBef>
              <a:spcAft>
                <a:spcPts val="450"/>
              </a:spcAft>
              <a:tabLst>
                <a:tab pos="342900" algn="l"/>
              </a:tabLst>
            </a:pPr>
            <a:r>
              <a:rPr lang="en-US" sz="2400" b="1" dirty="0" smtClean="0">
                <a:solidFill>
                  <a:srgbClr val="0070C0"/>
                </a:solidFill>
              </a:rPr>
              <a:t>Bachelor </a:t>
            </a:r>
            <a:r>
              <a:rPr lang="en-US" sz="2400" b="1" dirty="0">
                <a:solidFill>
                  <a:srgbClr val="0070C0"/>
                </a:solidFill>
              </a:rPr>
              <a:t>of Science in Bioinformatics (CIP 26.1103)</a:t>
            </a:r>
          </a:p>
          <a:p>
            <a:pPr marL="214313" indent="-214313" defTabSz="685800">
              <a:buFont typeface="Arial" panose="020B0604020202020204" pitchFamily="34" charset="0"/>
              <a:buChar char="•"/>
            </a:pPr>
            <a:endParaRPr lang="en-US" sz="2400" dirty="0">
              <a:solidFill>
                <a:prstClr val="black"/>
              </a:solidFill>
            </a:endParaRPr>
          </a:p>
          <a:p>
            <a:pPr marL="214313" indent="-214313" defTabSz="685800">
              <a:buFont typeface="Arial" panose="020B0604020202020204" pitchFamily="34" charset="0"/>
              <a:buChar char="•"/>
            </a:pPr>
            <a:r>
              <a:rPr lang="en-US" sz="2400" dirty="0">
                <a:solidFill>
                  <a:prstClr val="black"/>
                </a:solidFill>
              </a:rPr>
              <a:t>Bioinformatics has recently emerged as an interdisciplinary research area that enables the analysis and interpretation of biological data using computational </a:t>
            </a:r>
            <a:r>
              <a:rPr lang="en-US" sz="2400" dirty="0" smtClean="0">
                <a:solidFill>
                  <a:prstClr val="black"/>
                </a:solidFill>
              </a:rPr>
              <a:t>techniques</a:t>
            </a:r>
            <a:r>
              <a:rPr lang="en-US" sz="2400" dirty="0">
                <a:solidFill>
                  <a:prstClr val="black"/>
                </a:solidFill>
              </a:rPr>
              <a:t>. </a:t>
            </a:r>
          </a:p>
          <a:p>
            <a:pPr defTabSz="685800"/>
            <a:endParaRPr lang="en-US" sz="2400" dirty="0">
              <a:solidFill>
                <a:prstClr val="black"/>
              </a:solidFill>
            </a:endParaRPr>
          </a:p>
          <a:p>
            <a:pPr marL="214313" indent="-214313" defTabSz="685800">
              <a:buFont typeface="Arial" panose="020B0604020202020204" pitchFamily="34" charset="0"/>
              <a:buChar char="•"/>
            </a:pPr>
            <a:r>
              <a:rPr lang="en-US" sz="2400" dirty="0">
                <a:solidFill>
                  <a:prstClr val="black"/>
                </a:solidFill>
              </a:rPr>
              <a:t>Graduates of the program will be well prepared to assist health professionals in analyzing large-scale datasets resulting from genome sequencing projects, and genome-wide association studies.  </a:t>
            </a:r>
          </a:p>
          <a:p>
            <a:pPr defTabSz="685800"/>
            <a:endParaRPr lang="en-US" sz="2400" dirty="0">
              <a:solidFill>
                <a:prstClr val="black"/>
              </a:solidFill>
            </a:endParaRPr>
          </a:p>
          <a:p>
            <a:pPr marL="214313" indent="-214313" defTabSz="685800">
              <a:buFont typeface="Arial" panose="020B0604020202020204" pitchFamily="34" charset="0"/>
              <a:buChar char="•"/>
            </a:pPr>
            <a:r>
              <a:rPr lang="en-US" sz="2400" dirty="0">
                <a:solidFill>
                  <a:prstClr val="black"/>
                </a:solidFill>
              </a:rPr>
              <a:t>There are no other Bioinformatics programs in the state at this time.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1969" y="207043"/>
            <a:ext cx="2042815" cy="786370"/>
          </a:xfrm>
          <a:prstGeom prst="rect">
            <a:avLst/>
          </a:prstGeom>
        </p:spPr>
      </p:pic>
      <p:pic>
        <p:nvPicPr>
          <p:cNvPr id="5" name="Picture 4" descr="Using the R twitteR package - Dave Tang's blo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0" y="4825342"/>
            <a:ext cx="6302188" cy="2167886"/>
          </a:xfrm>
          <a:prstGeom prst="rect">
            <a:avLst/>
          </a:prstGeom>
        </p:spPr>
      </p:pic>
      <p:sp>
        <p:nvSpPr>
          <p:cNvPr id="3" name="TextBox 2"/>
          <p:cNvSpPr txBox="1"/>
          <p:nvPr/>
        </p:nvSpPr>
        <p:spPr>
          <a:xfrm>
            <a:off x="242047" y="331694"/>
            <a:ext cx="8848165" cy="707886"/>
          </a:xfrm>
          <a:prstGeom prst="rect">
            <a:avLst/>
          </a:prstGeom>
          <a:noFill/>
        </p:spPr>
        <p:txBody>
          <a:bodyPr wrap="square" rtlCol="0">
            <a:spAutoFit/>
          </a:bodyPr>
          <a:lstStyle/>
          <a:p>
            <a:pPr defTabSz="685800">
              <a:spcBef>
                <a:spcPts val="450"/>
              </a:spcBef>
              <a:tabLst>
                <a:tab pos="342900" algn="l"/>
              </a:tabLst>
              <a:defRPr/>
            </a:pPr>
            <a:r>
              <a:rPr lang="en-US" sz="4000" b="1" dirty="0">
                <a:solidFill>
                  <a:srgbClr val="0070C0"/>
                </a:solidFill>
              </a:rPr>
              <a:t>University of Alabama at Birmingham</a:t>
            </a:r>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99</a:t>
            </a:fld>
            <a:endParaRPr lang="en-US">
              <a:solidFill>
                <a:srgbClr val="46464A">
                  <a:lumMod val="60000"/>
                  <a:lumOff val="40000"/>
                </a:srgbClr>
              </a:solidFill>
            </a:endParaRPr>
          </a:p>
        </p:txBody>
      </p:sp>
    </p:spTree>
    <p:extLst>
      <p:ext uri="{BB962C8B-B14F-4D97-AF65-F5344CB8AC3E}">
        <p14:creationId xmlns:p14="http://schemas.microsoft.com/office/powerpoint/2010/main" val="1104581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8135</TotalTime>
  <Words>5632</Words>
  <Application>Microsoft Office PowerPoint</Application>
  <PresentationFormat>Widescreen</PresentationFormat>
  <Paragraphs>1190</Paragraphs>
  <Slides>112</Slides>
  <Notes>10</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112</vt:i4>
      </vt:variant>
    </vt:vector>
  </HeadingPairs>
  <TitlesOfParts>
    <vt:vector size="130" baseType="lpstr">
      <vt:lpstr>Arial</vt:lpstr>
      <vt:lpstr>Book Antiqua</vt:lpstr>
      <vt:lpstr>Calibri</vt:lpstr>
      <vt:lpstr>Calibri Light</vt:lpstr>
      <vt:lpstr>Century</vt:lpstr>
      <vt:lpstr>CNN</vt:lpstr>
      <vt:lpstr>Corbel</vt:lpstr>
      <vt:lpstr>Courier New</vt:lpstr>
      <vt:lpstr>Edwardian Script ITC</vt:lpstr>
      <vt:lpstr>NeueHaas</vt:lpstr>
      <vt:lpstr>Times New Roman</vt:lpstr>
      <vt:lpstr>Tw Cen MT</vt:lpstr>
      <vt:lpstr>Wingdings</vt:lpstr>
      <vt:lpstr>Office Theme</vt:lpstr>
      <vt:lpstr>4_Office Theme</vt:lpstr>
      <vt:lpstr>Parallax</vt:lpstr>
      <vt:lpstr>1_Office Theme</vt:lpstr>
      <vt:lpstr>Worksheet</vt:lpstr>
      <vt:lpstr>Alabama Commission on Higher Education  </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EXAMINERS REPORTED THREE FINDINGS</vt:lpstr>
      <vt:lpstr>PowerPoint Presentation</vt:lpstr>
      <vt:lpstr>PowerPoint Presentation</vt:lpstr>
      <vt:lpstr>PowerPoint Presentation</vt:lpstr>
      <vt:lpstr>PowerPoint Presentation</vt:lpstr>
      <vt:lpstr>Reminder</vt:lpstr>
      <vt:lpstr>Education Trust Fund Budget House Passed $6.6 Billion (Goes to Senate next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Competing with Robots </vt:lpstr>
      <vt:lpstr> If Schools Don't Change, Robots Will Bring On a 'Permanent Underclass' </vt:lpstr>
      <vt:lpstr> Here's How Robots Could Change The World By 2025 </vt:lpstr>
      <vt:lpstr> How Technology Is Destroying Jobs </vt:lpstr>
      <vt:lpstr>PowerPoint Presentation</vt:lpstr>
      <vt:lpstr>PowerPoint Presentation</vt:lpstr>
      <vt:lpstr>PowerPoint Presentation</vt:lpstr>
      <vt:lpstr>PowerPoint Presentation</vt:lpstr>
      <vt:lpstr>Priorities for Alabama Public Colleges and Universities: </vt:lpstr>
      <vt:lpstr>PowerPoint Presentation</vt:lpstr>
      <vt:lpstr>PowerPoint Presentation</vt:lpstr>
      <vt:lpstr>PowerPoint Presentation</vt:lpstr>
      <vt:lpstr>PowerPoint Presentation</vt:lpstr>
      <vt:lpstr>PowerPoint Presentation</vt:lpstr>
      <vt:lpstr>PowerPoint Presentation</vt:lpstr>
      <vt:lpstr>Alabama Commission on Higher Education Data Trends Report</vt:lpstr>
      <vt:lpstr>PowerPoint Presentation</vt:lpstr>
      <vt:lpstr>Historical Summary of Number of Alabama Public High School Graduates Enrolled in Alabama Public Colleges and Universities the Fall After High School Graduation  and Those Taking Remedial Math and/or Remedial English</vt:lpstr>
      <vt:lpstr>Percentage of Alabama Public High School Graduates Enrolled in  Alabama Public Institutions the Fall after High School Graduation And Those Taking Remedial Math and/or Remedial English</vt:lpstr>
      <vt:lpstr>PowerPoint Presentation</vt:lpstr>
      <vt:lpstr>PowerPoint Presentation</vt:lpstr>
      <vt:lpstr>PowerPoint Presentation</vt:lpstr>
      <vt:lpstr>Facts about Change in  Alabama High School Graduates</vt:lpstr>
      <vt:lpstr>Alabama Fall Enrollment Report</vt:lpstr>
      <vt:lpstr>Total Fall Enrollment by Sector, 2013-2017</vt:lpstr>
      <vt:lpstr>Percent of Total Fall Enrollment by Sector</vt:lpstr>
      <vt:lpstr>Percentage of Fall Enrollment by Level</vt:lpstr>
      <vt:lpstr>Fall Enrollment by Race/Ethnicity</vt:lpstr>
      <vt:lpstr>PowerPoint Presentation</vt:lpstr>
      <vt:lpstr>Enrollment at Alabama Public Two-Year Institutions</vt:lpstr>
      <vt:lpstr>Fall 2017 Enrollment  Alabama Public Two-Year Institutions</vt:lpstr>
      <vt:lpstr>Enrollment at Alabama Public Four-Year Institutions</vt:lpstr>
      <vt:lpstr>Fall 2017 Enrollment Alabama Public Four-Year Institutions</vt:lpstr>
      <vt:lpstr>PowerPoint Presentation</vt:lpstr>
      <vt:lpstr>Alabama Public Four-Year Institutions Fall 2017 Resident Enrollment by Institution</vt:lpstr>
      <vt:lpstr>Fall Enrollment by Age</vt:lpstr>
      <vt:lpstr>Fall Enrollment by Intensity (Full-time/Part-time Status)</vt:lpstr>
      <vt:lpstr>                      2016-17 College Completions    </vt:lpstr>
      <vt:lpstr>2013-2017 IPEDS Completions by Award Level</vt:lpstr>
      <vt:lpstr>2013-2017 IPEDS Completions by Award Level</vt:lpstr>
      <vt:lpstr>PowerPoint Presentation</vt:lpstr>
      <vt:lpstr>PowerPoint Presentation</vt:lpstr>
      <vt:lpstr>Questions &amp; Comments</vt:lpstr>
      <vt:lpstr>PowerPoint Presentation</vt:lpstr>
      <vt:lpstr>A.  Administrative Code:  Proposed Amendment to Program Review Chapter 300-2-1-02</vt:lpstr>
      <vt:lpstr>PowerPoint Presentation</vt:lpstr>
      <vt:lpstr>PowerPoint Presentation</vt:lpstr>
      <vt:lpstr>PowerPoint Presentation</vt:lpstr>
      <vt:lpstr>PowerPoint Presentation</vt:lpstr>
      <vt:lpstr>PowerPoint Presentation</vt:lpstr>
      <vt:lpstr>Calhoun Community College </vt:lpstr>
      <vt:lpstr>Enterprise State Community College </vt:lpstr>
      <vt:lpstr>Shelton State Community College </vt:lpstr>
      <vt:lpstr>Shelton State Community College </vt:lpstr>
      <vt:lpstr>FOUR-YEAR INSTITUTIONS</vt:lpstr>
      <vt:lpstr>PowerPoint Presentation</vt:lpstr>
      <vt:lpstr>PowerPoint Presentation</vt:lpstr>
      <vt:lpstr>PowerPoint Presentation</vt:lpstr>
      <vt:lpstr>PowerPoint Presentation</vt:lpstr>
      <vt:lpstr>PowerPoint Presentation</vt:lpstr>
      <vt:lpstr>Auburn University</vt:lpstr>
      <vt:lpstr>Auburn University</vt:lpstr>
      <vt:lpstr>PowerPoint Presentation</vt:lpstr>
      <vt:lpstr>PowerPoint Presentation</vt:lpstr>
      <vt:lpstr>PowerPoint Presentation</vt:lpstr>
      <vt:lpstr>PowerPoint Presentation</vt:lpstr>
      <vt:lpstr> University of Alabama at Birmingham</vt:lpstr>
      <vt:lpstr>University of Alabama at Birmingham</vt:lpstr>
      <vt:lpstr>University of Alabama at Birmingham</vt:lpstr>
      <vt:lpstr>PowerPoint Presentation</vt:lpstr>
      <vt:lpstr>PowerPoint Presentation</vt:lpstr>
      <vt:lpstr>PowerPoint Presentation</vt:lpstr>
      <vt:lpstr>PowerPoint Presentation</vt:lpstr>
      <vt:lpstr> D.   INFORMATION ITEMS  </vt:lpstr>
      <vt:lpstr>PowerPoint Presentation</vt:lpstr>
      <vt:lpstr>7. Extensions and Alterations to Existing Programs of Instruction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Nettles, Deborah</dc:creator>
  <cp:lastModifiedBy>Nettles, Deborah</cp:lastModifiedBy>
  <cp:revision>272</cp:revision>
  <dcterms:created xsi:type="dcterms:W3CDTF">2017-08-23T13:30:03Z</dcterms:created>
  <dcterms:modified xsi:type="dcterms:W3CDTF">2018-03-08T22:42:57Z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