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 id="2147483896" r:id="rId2"/>
  </p:sldMasterIdLst>
  <p:notesMasterIdLst>
    <p:notesMasterId r:id="rId60"/>
  </p:notesMasterIdLst>
  <p:sldIdLst>
    <p:sldId id="277" r:id="rId3"/>
    <p:sldId id="262" r:id="rId4"/>
    <p:sldId id="263" r:id="rId5"/>
    <p:sldId id="264" r:id="rId6"/>
    <p:sldId id="265" r:id="rId7"/>
    <p:sldId id="266" r:id="rId8"/>
    <p:sldId id="267" r:id="rId9"/>
    <p:sldId id="697" r:id="rId10"/>
    <p:sldId id="707" r:id="rId11"/>
    <p:sldId id="692" r:id="rId12"/>
    <p:sldId id="693" r:id="rId13"/>
    <p:sldId id="700" r:id="rId14"/>
    <p:sldId id="701" r:id="rId15"/>
    <p:sldId id="711" r:id="rId16"/>
    <p:sldId id="703" r:id="rId17"/>
    <p:sldId id="708" r:id="rId18"/>
    <p:sldId id="712" r:id="rId19"/>
    <p:sldId id="698" r:id="rId20"/>
    <p:sldId id="683" r:id="rId21"/>
    <p:sldId id="684" r:id="rId22"/>
    <p:sldId id="685" r:id="rId23"/>
    <p:sldId id="686" r:id="rId24"/>
    <p:sldId id="687" r:id="rId25"/>
    <p:sldId id="688" r:id="rId26"/>
    <p:sldId id="682" r:id="rId27"/>
    <p:sldId id="279" r:id="rId28"/>
    <p:sldId id="656" r:id="rId29"/>
    <p:sldId id="657" r:id="rId30"/>
    <p:sldId id="658" r:id="rId31"/>
    <p:sldId id="659" r:id="rId32"/>
    <p:sldId id="710" r:id="rId33"/>
    <p:sldId id="305" r:id="rId34"/>
    <p:sldId id="284" r:id="rId35"/>
    <p:sldId id="660" r:id="rId36"/>
    <p:sldId id="661" r:id="rId37"/>
    <p:sldId id="596" r:id="rId38"/>
    <p:sldId id="662" r:id="rId39"/>
    <p:sldId id="663" r:id="rId40"/>
    <p:sldId id="664" r:id="rId41"/>
    <p:sldId id="665" r:id="rId42"/>
    <p:sldId id="666" r:id="rId43"/>
    <p:sldId id="667" r:id="rId44"/>
    <p:sldId id="668" r:id="rId45"/>
    <p:sldId id="669" r:id="rId46"/>
    <p:sldId id="670" r:id="rId47"/>
    <p:sldId id="671" r:id="rId48"/>
    <p:sldId id="672" r:id="rId49"/>
    <p:sldId id="673" r:id="rId50"/>
    <p:sldId id="705" r:id="rId51"/>
    <p:sldId id="674" r:id="rId52"/>
    <p:sldId id="675" r:id="rId53"/>
    <p:sldId id="676" r:id="rId54"/>
    <p:sldId id="650" r:id="rId55"/>
    <p:sldId id="651" r:id="rId56"/>
    <p:sldId id="680" r:id="rId57"/>
    <p:sldId id="681" r:id="rId58"/>
    <p:sldId id="307"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showGuides="1">
      <p:cViewPr varScale="1">
        <p:scale>
          <a:sx n="45" d="100"/>
          <a:sy n="45" d="100"/>
        </p:scale>
        <p:origin x="280" y="48"/>
      </p:cViewPr>
      <p:guideLst>
        <p:guide orient="horz" pos="2160"/>
        <p:guide pos="3840"/>
      </p:guideLst>
    </p:cSldViewPr>
  </p:slideViewPr>
  <p:notesTextViewPr>
    <p:cViewPr>
      <p:scale>
        <a:sx n="1" d="1"/>
        <a:sy n="1" d="1"/>
      </p:scale>
      <p:origin x="0" y="0"/>
    </p:cViewPr>
  </p:notesTextViewPr>
  <p:sorterViewPr>
    <p:cViewPr>
      <p:scale>
        <a:sx n="66" d="100"/>
        <a:sy n="66" d="100"/>
      </p:scale>
      <p:origin x="0" y="-1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D24FDB-05F8-40EE-9F96-239C88E0269C}" type="datetimeFigureOut">
              <a:rPr lang="en-US" smtClean="0"/>
              <a:t>6/8/2018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935ACD-FC6D-412F-B15C-F54ABA1A44BF}" type="slidenum">
              <a:rPr lang="en-US" smtClean="0"/>
              <a:t>‹#›</a:t>
            </a:fld>
            <a:endParaRPr lang="en-US"/>
          </a:p>
        </p:txBody>
      </p:sp>
    </p:spTree>
    <p:extLst>
      <p:ext uri="{BB962C8B-B14F-4D97-AF65-F5344CB8AC3E}">
        <p14:creationId xmlns:p14="http://schemas.microsoft.com/office/powerpoint/2010/main" val="242406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6C93A0B-A9DE-4FAA-8069-629C10E18461}" type="slidenum">
              <a:rPr lang="en-US">
                <a:solidFill>
                  <a:prstClr val="black"/>
                </a:solidFill>
                <a:latin typeface="Calibri"/>
              </a:rPr>
              <a:pPr defTabSz="931774">
                <a:defRPr/>
              </a:pPr>
              <a:t>1</a:t>
            </a:fld>
            <a:endParaRPr lang="en-US" dirty="0">
              <a:solidFill>
                <a:prstClr val="black"/>
              </a:solidFill>
              <a:latin typeface="Calibri"/>
            </a:endParaRPr>
          </a:p>
        </p:txBody>
      </p:sp>
    </p:spTree>
    <p:extLst>
      <p:ext uri="{BB962C8B-B14F-4D97-AF65-F5344CB8AC3E}">
        <p14:creationId xmlns:p14="http://schemas.microsoft.com/office/powerpoint/2010/main" val="370850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5D78FC6-CE17-4259-A63C-DDFC12E048FC}" type="slidenum">
              <a:rPr lang="en-US">
                <a:solidFill>
                  <a:prstClr val="black"/>
                </a:solidFill>
                <a:latin typeface="Calibri"/>
              </a:rPr>
              <a:pPr defTabSz="931774">
                <a:defRPr/>
              </a:pPr>
              <a:t>26</a:t>
            </a:fld>
            <a:endParaRPr lang="en-US">
              <a:solidFill>
                <a:prstClr val="black"/>
              </a:solidFill>
              <a:latin typeface="Calibri"/>
            </a:endParaRPr>
          </a:p>
        </p:txBody>
      </p:sp>
    </p:spTree>
    <p:extLst>
      <p:ext uri="{BB962C8B-B14F-4D97-AF65-F5344CB8AC3E}">
        <p14:creationId xmlns:p14="http://schemas.microsoft.com/office/powerpoint/2010/main" val="35800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5D78FC6-CE17-4259-A63C-DDFC12E048FC}" type="slidenum">
              <a:rPr lang="en-US">
                <a:solidFill>
                  <a:prstClr val="black"/>
                </a:solidFill>
                <a:latin typeface="Calibri"/>
              </a:rPr>
              <a:pPr defTabSz="931774">
                <a:defRPr/>
              </a:pPr>
              <a:t>32</a:t>
            </a:fld>
            <a:endParaRPr lang="en-US">
              <a:solidFill>
                <a:prstClr val="black"/>
              </a:solidFill>
              <a:latin typeface="Calibri"/>
            </a:endParaRPr>
          </a:p>
        </p:txBody>
      </p:sp>
    </p:spTree>
    <p:extLst>
      <p:ext uri="{BB962C8B-B14F-4D97-AF65-F5344CB8AC3E}">
        <p14:creationId xmlns:p14="http://schemas.microsoft.com/office/powerpoint/2010/main" val="169935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A5D78FC6-CE17-4259-A63C-DDFC12E048FC}" type="slidenum">
              <a:rPr lang="en-US">
                <a:solidFill>
                  <a:prstClr val="black"/>
                </a:solidFill>
                <a:latin typeface="Calibri"/>
              </a:rPr>
              <a:pPr defTabSz="931774">
                <a:defRPr/>
              </a:pPr>
              <a:t>57</a:t>
            </a:fld>
            <a:endParaRPr lang="en-US">
              <a:solidFill>
                <a:prstClr val="black"/>
              </a:solidFill>
              <a:latin typeface="Calibri"/>
            </a:endParaRPr>
          </a:p>
        </p:txBody>
      </p:sp>
    </p:spTree>
    <p:extLst>
      <p:ext uri="{BB962C8B-B14F-4D97-AF65-F5344CB8AC3E}">
        <p14:creationId xmlns:p14="http://schemas.microsoft.com/office/powerpoint/2010/main" val="185795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5E2C70-23F1-4891-BECF-84685EBDE8F3}" type="datetime1">
              <a:rPr lang="en-US" smtClean="0"/>
              <a:t>6/8/2018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35873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C0FC56-18F3-41E5-BBC0-06376FB4AD59}" type="datetime1">
              <a:rPr lang="en-US" smtClean="0">
                <a:solidFill>
                  <a:srgbClr val="4F271C"/>
                </a:solidFill>
              </a:rPr>
              <a:t>6/8/2018</a:t>
            </a:fld>
            <a:endParaRPr lang="en-US" dirty="0">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58837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399754-DFCB-4145-8576-DF2CC31FFB3D}"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416809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18362D-2271-4911-838D-5E58A44BC44B}"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33387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6D3C3-5CF2-4D97-9CB4-674AF38167FF}"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1765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B2B3DB-323A-4589-8EB2-A6147C8A6545}"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114011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F3180D-E686-4BC0-83D4-11CF619F297D}"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32880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92B39-2B91-4337-BB6F-88FFEB714691}" type="datetime1">
              <a:rPr lang="en-US" smtClean="0">
                <a:solidFill>
                  <a:srgbClr val="4F271C"/>
                </a:solidFill>
              </a:rPr>
              <a:t>6/8/2018</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a:p>
        </p:txBody>
      </p:sp>
    </p:spTree>
    <p:extLst>
      <p:ext uri="{BB962C8B-B14F-4D97-AF65-F5344CB8AC3E}">
        <p14:creationId xmlns:p14="http://schemas.microsoft.com/office/powerpoint/2010/main" val="387668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E287EF-3CE3-4F2A-AC46-9F8992798F0F}"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dirty="0">
              <a:solidFill>
                <a:srgbClr val="4F271C"/>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299013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7A49D-D8FD-4178-8A3D-F43DD9D9F8E7}" type="datetime1">
              <a:rPr lang="en-US" smtClean="0">
                <a:solidFill>
                  <a:srgbClr val="46464A">
                    <a:lumMod val="20000"/>
                    <a:lumOff val="80000"/>
                  </a:srgbClr>
                </a:solidFill>
              </a:rPr>
              <a:t>6/8/2018</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9929E5AD-EDEA-4C67-B9F2-723CC8D109F2}" type="slidenum">
              <a:rPr lang="en-US" smtClean="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78161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396C2-4428-4E5B-A5C2-D8412EF558B7}"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8250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54E92A-FD9D-479F-9C27-20183446FCC7}"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205358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4592B9-9F3F-487A-A4E1-E8987B39B8B0}"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90598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8844-D39C-4520-853E-968C374FF830}"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55258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2B704-EEBE-417D-AA87-BD8005B64956}"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1413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C3029-9C4D-4738-AA39-9B79FF43E463}"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454971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36162-6294-4780-B21E-8460B977AEE9}"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417669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0239DF-1886-411A-9798-B477549658E3}"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82167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F55BA2-8929-4EE5-9044-9BA8EB217DA4}"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216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6390B-8BC5-4B81-9DE4-DD49DB817284}"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987431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6FAB-8B65-40E5-8061-076F01645AA6}" type="datetime1">
              <a:rPr lang="en-US" smtClean="0">
                <a:solidFill>
                  <a:srgbClr val="46464A">
                    <a:lumMod val="20000"/>
                    <a:lumOff val="80000"/>
                  </a:srgbClr>
                </a:solidFill>
              </a:rPr>
              <a:t>6/8/2018</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91414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E5A0CF-CB6C-4C6F-B9A0-10E6BAF9E6FA}" type="datetime1">
              <a:rPr lang="en-US" smtClean="0">
                <a:solidFill>
                  <a:srgbClr val="4F271C"/>
                </a:solidFill>
              </a:rPr>
              <a:t>6/8/2018</a:t>
            </a:fld>
            <a:endParaRPr lang="en-US">
              <a:solidFill>
                <a:srgbClr val="4F271C"/>
              </a:solidFill>
            </a:endParaRPr>
          </a:p>
        </p:txBody>
      </p:sp>
      <p:sp>
        <p:nvSpPr>
          <p:cNvPr id="5" name="Footer Placeholder 4"/>
          <p:cNvSpPr>
            <a:spLocks noGrp="1"/>
          </p:cNvSpPr>
          <p:nvPr>
            <p:ph type="ftr" sz="quarter" idx="11"/>
          </p:nvPr>
        </p:nvSpPr>
        <p:spPr/>
        <p:txBody>
          <a:bodyPr/>
          <a:lstStyle/>
          <a:p>
            <a:endParaRPr lang="en-US">
              <a:solidFill>
                <a:srgbClr val="4F271C"/>
              </a:solidFill>
            </a:endParaRPr>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151502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B9667F-C35D-4EAD-977F-F77627A8BE58}" type="datetime1">
              <a:rPr lang="en-US" smtClean="0">
                <a:solidFill>
                  <a:srgbClr val="4F271C"/>
                </a:solidFill>
              </a:rPr>
              <a:t>6/8/2018</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202552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E2FDA7-C7FD-44AC-83FB-64B2B219CE1A}" type="datetime1">
              <a:rPr lang="en-US" smtClean="0">
                <a:solidFill>
                  <a:srgbClr val="4F271C"/>
                </a:solidFill>
              </a:rPr>
              <a:t>6/8/2018</a:t>
            </a:fld>
            <a:endParaRPr lang="en-US">
              <a:solidFill>
                <a:srgbClr val="4F271C"/>
              </a:solidFill>
            </a:endParaRPr>
          </a:p>
        </p:txBody>
      </p:sp>
      <p:sp>
        <p:nvSpPr>
          <p:cNvPr id="8" name="Footer Placeholder 7"/>
          <p:cNvSpPr>
            <a:spLocks noGrp="1"/>
          </p:cNvSpPr>
          <p:nvPr>
            <p:ph type="ftr" sz="quarter" idx="11"/>
          </p:nvPr>
        </p:nvSpPr>
        <p:spPr/>
        <p:txBody>
          <a:bodyPr/>
          <a:lstStyle/>
          <a:p>
            <a:endParaRPr lang="en-US">
              <a:solidFill>
                <a:srgbClr val="4F271C"/>
              </a:solidFill>
            </a:endParaRPr>
          </a:p>
        </p:txBody>
      </p:sp>
      <p:sp>
        <p:nvSpPr>
          <p:cNvPr id="9" name="Slide Number Placeholder 8"/>
          <p:cNvSpPr>
            <a:spLocks noGrp="1"/>
          </p:cNvSpPr>
          <p:nvPr>
            <p:ph type="sldNum" sz="quarter" idx="12"/>
          </p:nvPr>
        </p:nvSpPr>
        <p:spPr/>
        <p:txBody>
          <a:bodyPr/>
          <a:lstStyle/>
          <a:p>
            <a:fld id="{1AD93096-5B34-4342-9326-69289CEAE4C2}" type="slidenum">
              <a:rPr lang="en-US" smtClean="0"/>
              <a:pPr/>
              <a:t>‹#›</a:t>
            </a:fld>
            <a:endParaRPr lang="en-US"/>
          </a:p>
        </p:txBody>
      </p:sp>
    </p:spTree>
    <p:extLst>
      <p:ext uri="{BB962C8B-B14F-4D97-AF65-F5344CB8AC3E}">
        <p14:creationId xmlns:p14="http://schemas.microsoft.com/office/powerpoint/2010/main" val="7540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4929C0-1FC0-4F35-A63E-709A642A4768}" type="datetime1">
              <a:rPr lang="en-US" smtClean="0">
                <a:solidFill>
                  <a:srgbClr val="4F271C"/>
                </a:solidFill>
              </a:rPr>
              <a:t>6/8/2018</a:t>
            </a:fld>
            <a:endParaRPr lang="en-US">
              <a:solidFill>
                <a:srgbClr val="4F271C"/>
              </a:solidFill>
            </a:endParaRPr>
          </a:p>
        </p:txBody>
      </p:sp>
      <p:sp>
        <p:nvSpPr>
          <p:cNvPr id="4" name="Footer Placeholder 3"/>
          <p:cNvSpPr>
            <a:spLocks noGrp="1"/>
          </p:cNvSpPr>
          <p:nvPr>
            <p:ph type="ftr" sz="quarter" idx="11"/>
          </p:nvPr>
        </p:nvSpPr>
        <p:spPr/>
        <p:txBody>
          <a:bodyPr/>
          <a:lstStyle/>
          <a:p>
            <a:endParaRPr lang="en-US">
              <a:solidFill>
                <a:srgbClr val="4F271C"/>
              </a:solidFill>
            </a:endParaRPr>
          </a:p>
        </p:txBody>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5614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16E95-7434-4BE1-A6A7-3B4A705C2DD0}" type="datetime1">
              <a:rPr lang="en-US" smtClean="0">
                <a:solidFill>
                  <a:srgbClr val="4F271C"/>
                </a:solidFill>
              </a:rPr>
              <a:t>6/8/2018</a:t>
            </a:fld>
            <a:endParaRPr lang="en-US">
              <a:solidFill>
                <a:srgbClr val="4F271C"/>
              </a:solidFill>
            </a:endParaRPr>
          </a:p>
        </p:txBody>
      </p:sp>
      <p:sp>
        <p:nvSpPr>
          <p:cNvPr id="3" name="Footer Placeholder 2"/>
          <p:cNvSpPr>
            <a:spLocks noGrp="1"/>
          </p:cNvSpPr>
          <p:nvPr>
            <p:ph type="ftr" sz="quarter" idx="11"/>
          </p:nvPr>
        </p:nvSpPr>
        <p:spPr/>
        <p:txBody>
          <a:bodyPr/>
          <a:lstStyle/>
          <a:p>
            <a:endParaRPr lang="en-US" dirty="0">
              <a:solidFill>
                <a:srgbClr val="4F271C"/>
              </a:solidFill>
            </a:endParaRPr>
          </a:p>
        </p:txBody>
      </p:sp>
      <p:sp>
        <p:nvSpPr>
          <p:cNvPr id="4" name="Slide Number Placeholder 3"/>
          <p:cNvSpPr>
            <a:spLocks noGrp="1"/>
          </p:cNvSpPr>
          <p:nvPr>
            <p:ph type="sldNum" sz="quarter" idx="12"/>
          </p:nvPr>
        </p:nvSpPr>
        <p:spPr/>
        <p:txBody>
          <a:bodyPr/>
          <a:lstStyle/>
          <a:p>
            <a:fld id="{1AD93096-5B34-4342-9326-69289CEAE4C2}" type="slidenum">
              <a:rPr lang="en-US" smtClean="0">
                <a:solidFill>
                  <a:srgbClr val="4F271C"/>
                </a:solidFill>
              </a:rPr>
              <a:pPr/>
              <a:t>‹#›</a:t>
            </a:fld>
            <a:endParaRPr lang="en-US" dirty="0">
              <a:solidFill>
                <a:srgbClr val="4F271C"/>
              </a:solidFill>
            </a:endParaRPr>
          </a:p>
        </p:txBody>
      </p:sp>
    </p:spTree>
    <p:extLst>
      <p:ext uri="{BB962C8B-B14F-4D97-AF65-F5344CB8AC3E}">
        <p14:creationId xmlns:p14="http://schemas.microsoft.com/office/powerpoint/2010/main" val="70339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D9D254-DE52-4811-A0D5-62C2EDFD259D}" type="datetime1">
              <a:rPr lang="en-US" smtClean="0">
                <a:solidFill>
                  <a:srgbClr val="4F271C"/>
                </a:solidFill>
              </a:rPr>
              <a:t>6/8/2018</a:t>
            </a:fld>
            <a:endParaRPr lang="en-US" dirty="0">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378497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F03EE0-3C6C-44BC-8EA7-69C33F9A13C4}" type="datetime1">
              <a:rPr lang="en-US" smtClean="0">
                <a:solidFill>
                  <a:srgbClr val="4F271C"/>
                </a:solidFill>
              </a:rPr>
              <a:t>6/8/2018</a:t>
            </a:fld>
            <a:endParaRPr lang="en-US">
              <a:solidFill>
                <a:srgbClr val="4F271C"/>
              </a:solidFill>
            </a:endParaRPr>
          </a:p>
        </p:txBody>
      </p:sp>
      <p:sp>
        <p:nvSpPr>
          <p:cNvPr id="6" name="Footer Placeholder 5"/>
          <p:cNvSpPr>
            <a:spLocks noGrp="1"/>
          </p:cNvSpPr>
          <p:nvPr>
            <p:ph type="ftr" sz="quarter" idx="11"/>
          </p:nvPr>
        </p:nvSpPr>
        <p:spPr/>
        <p:txBody>
          <a:bodyPr/>
          <a:lstStyle/>
          <a:p>
            <a:endParaRPr lang="en-US" dirty="0">
              <a:solidFill>
                <a:srgbClr val="4F271C"/>
              </a:solidFill>
            </a:endParaRPr>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83330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B3EB4F-0525-4B16-8FC5-2D71DB375376}"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365298060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EB4F-0525-4B16-8FC5-2D71DB375376}" type="datetime1">
              <a:rPr lang="en-US" smtClean="0">
                <a:solidFill>
                  <a:srgbClr val="4F271C"/>
                </a:solidFill>
              </a:rPr>
              <a:t>6/8/2018</a:t>
            </a:fld>
            <a:endParaRPr lang="en-US" dirty="0">
              <a:solidFill>
                <a:srgbClr val="4F271C"/>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F271C"/>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53DF-4216-466D-99A7-94400E6C2A25}" type="slidenum">
              <a:rPr lang="en-US" sz="1200" smtClean="0">
                <a:solidFill>
                  <a:srgbClr val="4F271C"/>
                </a:solidFill>
              </a:rPr>
              <a:pPr/>
              <a:t>‹#›</a:t>
            </a:fld>
            <a:endParaRPr lang="en-US" dirty="0"/>
          </a:p>
        </p:txBody>
      </p:sp>
    </p:spTree>
    <p:extLst>
      <p:ext uri="{BB962C8B-B14F-4D97-AF65-F5344CB8AC3E}">
        <p14:creationId xmlns:p14="http://schemas.microsoft.com/office/powerpoint/2010/main" val="8651605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proofpoint.com/v2/url?u=http-3A__r20.rs6.net_tn.jsp-3Ff-3D001lEwQUXBabCrl0Q61NLn5Zsq8yhgEGVtclpjUO27El0Ex7FdeX-2DZbADwH0TfQefiCtElcFuwUcTiWJlgJLElvk3hwac8WNS2PIIn826EZBeXD8wOj-5FFENLtnFCM-5FeCRcrrCXBJ-2D-2DPBbg-3D-26c-3DqcQM6dc7upcZsCMRG6zZPINm7pppoOfgGdTZY-5F6lLFgRP3iTx-5F22hA-3D-3D-26ch-3DrYkg70LAeH86qbkfBnclkGmBF6l1h4urLQ9bTVFFHk-2DZSJC4dZaWNw-3D-3D&amp;d=DwMGaQ&amp;c=8K0mnSt5E4j4U_dMGxZxbA&amp;r=Dpjf-gN0h2om1F2R2xUYt-5QS3s5SM6X3JXcex_T9AQ&amp;m=JWkWW9bjLlOjyOuDf2ktGWPGKdBJwE4ZIjlk6gUC8aI&amp;s=Sp2AYH1n7vmxxyHPxWQDnlZ5ALfgfDcc_AuezpUNYXA&amp;e=" TargetMode="External"/><Relationship Id="rId2" Type="http://schemas.openxmlformats.org/officeDocument/2006/relationships/hyperlink" Target="https://urldefense.proofpoint.com/v2/url?u=http-3A__r20.rs6.net_tn.jsp-3Ff-3D001lEwQUXBabCrl0Q61NLn5Zsq8yhgEGVtclpjUO27El0Ex7FdeX-2DZbANaRsPWTN1cIg-5FnEdUZK9TMbX45M-5Fpz1jV7zpWS5zz6CA-5FuEhh1bydPAyPzGVn3SZIwQDIy-2DwV3r14fOaOB65NuRm-2DmO0AejmxaKiWsANmnHrrqNCXYdcfJ1nbgIaS2VX-5Fw38PMAXS-5FlDYlvpzAt0iihKHcEWqH4ORWzQc5pLaJUUcbNuu2ATybXStgniz9ia-2DrorqeiTvldzd4mDurvD18IjkLP5kSQig-3D-3D-26c-3DqcQM6dc7upcZsCMRG6zZPINm7pppoOfgGdTZY-5F6lLFgRP3iTx-5F22hA-3D-3D-26ch-3DrYkg70LAeH86qbkfBnclkGmBF6l1h4urLQ9bTVFFHk-2DZSJC4dZaWNw-3D-3D&amp;d=DwMGaQ&amp;c=8K0mnSt5E4j4U_dMGxZxbA&amp;r=Dpjf-gN0h2om1F2R2xUYt-5QS3s5SM6X3JXcex_T9AQ&amp;m=JWkWW9bjLlOjyOuDf2ktGWPGKdBJwE4ZIjlk6gUC8aI&amp;s=9AdRMOw9nR7sqADOTiLi9-fuPEnnrmWEw70_7jE6o5k&amp;e=" TargetMode="External"/><Relationship Id="rId1" Type="http://schemas.openxmlformats.org/officeDocument/2006/relationships/slideLayout" Target="../slideLayouts/slideLayout24.xml"/><Relationship Id="rId5" Type="http://schemas.openxmlformats.org/officeDocument/2006/relationships/hyperlink" Target="https://urldefense.proofpoint.com/v2/url?u=http-3A__r20.rs6.net_tn.jsp-3Ff-3D001lEwQUXBabCrl0Q61NLn5Zsq8yhgEGVtclpjUO27El0Ex7FdeX-2DZbANaRsPWTN1cIlUULP-5Fw9T4UfbmQf2NZbsE-2D8Vv122fCJrFwqfD8-5FmQcelTfuJA-2DIMP7S6SWYqF1pUWW4eajfpYHk8f0uYFQx2Q-3D-3D-26c-3DqcQM6dc7upcZsCMRG6zZPINm7pppoOfgGdTZY-5F6lLFgRP3iTx-5F22hA-3D-3D-26ch-3DrYkg70LAeH86qbkfBnclkGmBF6l1h4urLQ9bTVFFHk-2DZSJC4dZaWNw-3D-3D&amp;d=DwMGaQ&amp;c=8K0mnSt5E4j4U_dMGxZxbA&amp;r=Dpjf-gN0h2om1F2R2xUYt-5QS3s5SM6X3JXcex_T9AQ&amp;m=JWkWW9bjLlOjyOuDf2ktGWPGKdBJwE4ZIjlk6gUC8aI&amp;s=P55NMaFTeKK_vpvyJN_5Xz_wffsUWiZLQXIZv9E5S8c&amp;e=" TargetMode="External"/><Relationship Id="rId4" Type="http://schemas.openxmlformats.org/officeDocument/2006/relationships/hyperlink" Target="https://urldefense.proofpoint.com/v2/url?u=http-3A__r20.rs6.net_tn.jsp-3Ff-3D001lEwQUXBabCrl0Q61NLn5Zsq8yhgEGVtclpjUO27El0Ex7FdeX-2DZbANaRsPWTN1cI40MYSJjmQyu-2DmpXGvUCCUbWS3dArzykQIhaqo3C5vxJgH6BeVliTfru75CvEvbVQ4oASCAkh5eOuJkwQLe8FoA-3D-3D-26c-3DqcQM6dc7upcZsCMRG6zZPINm7pppoOfgGdTZY-5F6lLFgRP3iTx-5F22hA-3D-3D-26ch-3DrYkg70LAeH86qbkfBnclkGmBF6l1h4urLQ9bTVFFHk-2DZSJC4dZaWNw-3D-3D&amp;d=DwMGaQ&amp;c=8K0mnSt5E4j4U_dMGxZxbA&amp;r=Dpjf-gN0h2om1F2R2xUYt-5QS3s5SM6X3JXcex_T9AQ&amp;m=JWkWW9bjLlOjyOuDf2ktGWPGKdBJwE4ZIjlk6gUC8aI&amp;s=OXk9ELpQZRC4EPf0AEgoR8zWLVMi63uZ1txIojR7m50&amp;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gif"/></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source=images&amp;cd=&amp;cad=rja&amp;uact=8&amp;ved=2ahUKEwj4gb3Tnp_bAhXSna0KHcWPBfUQjRx6BAgBEAU&amp;url=https://jurassicparliament.com/summary-minutes/&amp;psig=AOvVaw3_B5qPY1kFN6Yc1ku4WQ0z&amp;ust=1527281820469096" TargetMode="Externa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90" name="Rectangle 6"/>
          <p:cNvSpPr>
            <a:spLocks noGrp="1" noChangeArrowheads="1"/>
          </p:cNvSpPr>
          <p:nvPr>
            <p:ph type="ctrTitle"/>
          </p:nvPr>
        </p:nvSpPr>
        <p:spPr>
          <a:xfrm>
            <a:off x="279699" y="285751"/>
            <a:ext cx="11618259" cy="629579"/>
          </a:xfrm>
        </p:spPr>
        <p:txBody>
          <a:bodyPr>
            <a:noAutofit/>
          </a:bodyPr>
          <a:lstStyle/>
          <a:p>
            <a:pPr>
              <a:defRPr/>
            </a:pPr>
            <a:r>
              <a:rPr lang="en-US" sz="4500" b="1" dirty="0">
                <a:solidFill>
                  <a:srgbClr val="002060"/>
                </a:solidFill>
                <a:latin typeface="+mn-lt"/>
              </a:rPr>
              <a:t>Alabama Commission on Higher Education  </a:t>
            </a:r>
          </a:p>
        </p:txBody>
      </p:sp>
      <p:sp>
        <p:nvSpPr>
          <p:cNvPr id="553986" name="Rectangle 2"/>
          <p:cNvSpPr>
            <a:spLocks noGrp="1" noChangeArrowheads="1"/>
          </p:cNvSpPr>
          <p:nvPr>
            <p:ph type="subTitle" idx="1"/>
          </p:nvPr>
        </p:nvSpPr>
        <p:spPr>
          <a:xfrm>
            <a:off x="2216524" y="5259145"/>
            <a:ext cx="7162800" cy="1257300"/>
          </a:xfrm>
        </p:spPr>
        <p:txBody>
          <a:bodyPr>
            <a:noAutofit/>
          </a:bodyPr>
          <a:lstStyle/>
          <a:p>
            <a:pPr algn="ctr">
              <a:defRPr/>
            </a:pPr>
            <a:r>
              <a:rPr lang="en-US" sz="3500" b="1" dirty="0">
                <a:solidFill>
                  <a:schemeClr val="tx1"/>
                </a:solidFill>
              </a:rPr>
              <a:t>Commission Meeting</a:t>
            </a:r>
          </a:p>
          <a:p>
            <a:pPr algn="ctr">
              <a:defRPr/>
            </a:pPr>
            <a:r>
              <a:rPr lang="en-US" sz="3000" b="1" dirty="0" smtClean="0">
                <a:solidFill>
                  <a:schemeClr val="tx1"/>
                </a:solidFill>
              </a:rPr>
              <a:t>June 8, 2018</a:t>
            </a:r>
            <a:endParaRPr lang="en-US" sz="30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812" y="1086522"/>
            <a:ext cx="4087906" cy="3732904"/>
          </a:xfrm>
          <a:prstGeom prst="rect">
            <a:avLst/>
          </a:prstGeom>
        </p:spPr>
      </p:pic>
    </p:spTree>
    <p:extLst>
      <p:ext uri="{BB962C8B-B14F-4D97-AF65-F5344CB8AC3E}">
        <p14:creationId xmlns:p14="http://schemas.microsoft.com/office/powerpoint/2010/main" val="105037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69322" y="146956"/>
            <a:ext cx="2027337" cy="1102163"/>
          </a:xfrm>
          <a:prstGeom prst="rect">
            <a:avLst/>
          </a:prstGeom>
        </p:spPr>
      </p:pic>
      <p:sp>
        <p:nvSpPr>
          <p:cNvPr id="2" name="Title 1"/>
          <p:cNvSpPr>
            <a:spLocks noGrp="1"/>
          </p:cNvSpPr>
          <p:nvPr>
            <p:ph type="title"/>
          </p:nvPr>
        </p:nvSpPr>
        <p:spPr>
          <a:xfrm>
            <a:off x="249148" y="69183"/>
            <a:ext cx="6847391" cy="1325563"/>
          </a:xfrm>
        </p:spPr>
        <p:txBody>
          <a:bodyPr>
            <a:normAutofit fontScale="90000"/>
          </a:bodyPr>
          <a:lstStyle/>
          <a:p>
            <a:pPr algn="ctr"/>
            <a:r>
              <a:rPr lang="en-US" sz="4800" b="1" dirty="0" smtClean="0">
                <a:solidFill>
                  <a:srgbClr val="002060"/>
                </a:solidFill>
              </a:rPr>
              <a:t>Complete College Alabama Kickoff Event</a:t>
            </a:r>
            <a:endParaRPr lang="en-US" sz="4800" b="1" dirty="0">
              <a:solidFill>
                <a:srgbClr val="002060"/>
              </a:solidFill>
            </a:endParaRPr>
          </a:p>
        </p:txBody>
      </p:sp>
      <p:sp>
        <p:nvSpPr>
          <p:cNvPr id="3" name="Content Placeholder 2"/>
          <p:cNvSpPr>
            <a:spLocks noGrp="1"/>
          </p:cNvSpPr>
          <p:nvPr>
            <p:ph idx="1"/>
          </p:nvPr>
        </p:nvSpPr>
        <p:spPr>
          <a:xfrm>
            <a:off x="452387" y="1246091"/>
            <a:ext cx="10515600" cy="4351338"/>
          </a:xfrm>
        </p:spPr>
        <p:txBody>
          <a:bodyPr>
            <a:noAutofit/>
          </a:bodyPr>
          <a:lstStyle/>
          <a:p>
            <a:r>
              <a:rPr lang="en-US" sz="2400" dirty="0" smtClean="0"/>
              <a:t>Held at Lawson State. Every community college and university and half of the private institutions were represented at the event. Chairman Ball, and Board Members McGriff and Price attended. </a:t>
            </a:r>
          </a:p>
          <a:p>
            <a:r>
              <a:rPr lang="en-US" sz="2400" dirty="0" smtClean="0"/>
              <a:t>Providing a Strong Start</a:t>
            </a:r>
          </a:p>
          <a:p>
            <a:pPr lvl="1"/>
            <a:r>
              <a:rPr lang="en-US" dirty="0" smtClean="0">
                <a:solidFill>
                  <a:srgbClr val="002060"/>
                </a:solidFill>
              </a:rPr>
              <a:t>15 to finish</a:t>
            </a:r>
          </a:p>
          <a:p>
            <a:pPr lvl="1"/>
            <a:r>
              <a:rPr lang="en-US" dirty="0" smtClean="0"/>
              <a:t>Math Pathways</a:t>
            </a:r>
          </a:p>
          <a:p>
            <a:pPr lvl="1"/>
            <a:r>
              <a:rPr lang="en-US" dirty="0" err="1" smtClean="0">
                <a:solidFill>
                  <a:srgbClr val="002060"/>
                </a:solidFill>
              </a:rPr>
              <a:t>Corequisite</a:t>
            </a:r>
            <a:r>
              <a:rPr lang="en-US" dirty="0" smtClean="0">
                <a:solidFill>
                  <a:srgbClr val="002060"/>
                </a:solidFill>
              </a:rPr>
              <a:t> Remediation</a:t>
            </a:r>
          </a:p>
          <a:p>
            <a:r>
              <a:rPr lang="en-US" sz="2400" dirty="0" smtClean="0"/>
              <a:t>Momentum Year – Default students into highly structured academic pathways. </a:t>
            </a:r>
          </a:p>
          <a:p>
            <a:r>
              <a:rPr lang="en-US" sz="2400" dirty="0" smtClean="0"/>
              <a:t>Academic Maps </a:t>
            </a:r>
          </a:p>
          <a:p>
            <a:r>
              <a:rPr lang="en-US" sz="2400" dirty="0" smtClean="0"/>
              <a:t>Redefining Systems to address adult students: Accelerated courses, Year-round enrollment, predictable schedules  </a:t>
            </a:r>
          </a:p>
          <a:p>
            <a:pPr marL="0" indent="0">
              <a:buNone/>
            </a:pPr>
            <a:endParaRPr lang="en-US" sz="2400" dirty="0" smtClean="0"/>
          </a:p>
          <a:p>
            <a:endParaRPr lang="en-US" sz="2400" dirty="0"/>
          </a:p>
        </p:txBody>
      </p:sp>
      <p:sp>
        <p:nvSpPr>
          <p:cNvPr id="12" name="TextBox 11"/>
          <p:cNvSpPr txBox="1"/>
          <p:nvPr/>
        </p:nvSpPr>
        <p:spPr>
          <a:xfrm>
            <a:off x="452387" y="5570202"/>
            <a:ext cx="1074754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rPr>
              <a:t>Since then, personnel from Bishop and the Mobile </a:t>
            </a:r>
            <a:r>
              <a:rPr lang="en-US" sz="2400" dirty="0" smtClean="0">
                <a:solidFill>
                  <a:srgbClr val="002060"/>
                </a:solidFill>
              </a:rPr>
              <a:t>Area Education Foundation </a:t>
            </a:r>
            <a:r>
              <a:rPr lang="en-US" sz="2400" dirty="0" smtClean="0">
                <a:solidFill>
                  <a:srgbClr val="002060"/>
                </a:solidFill>
              </a:rPr>
              <a:t>are to present at national conference in December</a:t>
            </a:r>
          </a:p>
          <a:p>
            <a:pPr marL="285750" indent="-285750">
              <a:buFont typeface="Arial" panose="020B0604020202020204" pitchFamily="34" charset="0"/>
              <a:buChar char="•"/>
            </a:pPr>
            <a:r>
              <a:rPr lang="en-US" sz="2400" dirty="0" smtClean="0">
                <a:solidFill>
                  <a:srgbClr val="002060"/>
                </a:solidFill>
              </a:rPr>
              <a:t> Many campus conversations on CCA and one training workshop for staff at a CC. </a:t>
            </a:r>
            <a:endParaRPr lang="en-US" sz="2400" dirty="0">
              <a:solidFill>
                <a:srgbClr val="002060"/>
              </a:solidFill>
            </a:endParaRPr>
          </a:p>
        </p:txBody>
      </p:sp>
    </p:spTree>
    <p:extLst>
      <p:ext uri="{BB962C8B-B14F-4D97-AF65-F5344CB8AC3E}">
        <p14:creationId xmlns:p14="http://schemas.microsoft.com/office/powerpoint/2010/main" val="8300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419" y="3329960"/>
            <a:ext cx="10515600" cy="2874195"/>
          </a:xfrm>
        </p:spPr>
        <p:txBody>
          <a:bodyPr>
            <a:normAutofit/>
          </a:bodyPr>
          <a:lstStyle/>
          <a:p>
            <a:r>
              <a:rPr lang="en-US" sz="3200" dirty="0" smtClean="0"/>
              <a:t>Assist with making connections with international companies and their families located here in Alabama</a:t>
            </a:r>
          </a:p>
          <a:p>
            <a:r>
              <a:rPr lang="en-US" sz="3200" dirty="0" smtClean="0"/>
              <a:t>Identify education and training needs of these companies</a:t>
            </a:r>
          </a:p>
          <a:p>
            <a:r>
              <a:rPr lang="en-US" sz="3200" dirty="0" smtClean="0"/>
              <a:t>Provide cultural awareness experiences and training for college students</a:t>
            </a:r>
          </a:p>
          <a:p>
            <a:pPr marL="0" indent="0">
              <a:buNone/>
            </a:pPr>
            <a:endParaRPr lang="en-US" sz="3200" dirty="0"/>
          </a:p>
        </p:txBody>
      </p:sp>
      <p:pic>
        <p:nvPicPr>
          <p:cNvPr id="8196" name="Picture 4" descr="Image result for AKEEP images Alabama"/>
          <p:cNvPicPr>
            <a:picLocks noChangeAspect="1" noChangeArrowheads="1"/>
          </p:cNvPicPr>
          <p:nvPr/>
        </p:nvPicPr>
        <p:blipFill rotWithShape="1">
          <a:blip r:embed="rId2">
            <a:extLst>
              <a:ext uri="{28A0092B-C50C-407E-A947-70E740481C1C}">
                <a14:useLocalDpi xmlns:a14="http://schemas.microsoft.com/office/drawing/2010/main" val="0"/>
              </a:ext>
            </a:extLst>
          </a:blip>
          <a:srcRect t="24629" b="23056"/>
          <a:stretch/>
        </p:blipFill>
        <p:spPr bwMode="auto">
          <a:xfrm>
            <a:off x="1755180" y="483112"/>
            <a:ext cx="6907039" cy="271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5890" y="193644"/>
            <a:ext cx="5738834" cy="707886"/>
          </a:xfrm>
          <a:prstGeom prst="rect">
            <a:avLst/>
          </a:prstGeom>
          <a:noFill/>
        </p:spPr>
        <p:txBody>
          <a:bodyPr wrap="square" rtlCol="0">
            <a:spAutoFit/>
          </a:bodyPr>
          <a:lstStyle/>
          <a:p>
            <a:r>
              <a:rPr lang="en-US" sz="4000" b="1" dirty="0" smtClean="0">
                <a:solidFill>
                  <a:srgbClr val="0070C0"/>
                </a:solidFill>
              </a:rPr>
              <a:t>FAFSA Completion Project</a:t>
            </a:r>
            <a:endParaRPr lang="en-US" sz="4000" b="1" dirty="0">
              <a:solidFill>
                <a:srgbClr val="0070C0"/>
              </a:solidFill>
            </a:endParaRPr>
          </a:p>
        </p:txBody>
      </p:sp>
      <p:sp>
        <p:nvSpPr>
          <p:cNvPr id="3" name="TextBox 2"/>
          <p:cNvSpPr txBox="1"/>
          <p:nvPr/>
        </p:nvSpPr>
        <p:spPr>
          <a:xfrm>
            <a:off x="2015613" y="1786288"/>
            <a:ext cx="4718679" cy="2308324"/>
          </a:xfrm>
          <a:prstGeom prst="rect">
            <a:avLst/>
          </a:prstGeom>
          <a:noFill/>
        </p:spPr>
        <p:txBody>
          <a:bodyPr wrap="square" rtlCol="0">
            <a:spAutoFit/>
          </a:bodyPr>
          <a:lstStyle/>
          <a:p>
            <a:r>
              <a:rPr lang="en-US" sz="3600" dirty="0" smtClean="0"/>
              <a:t>Percentage of High School seniors that Completed a FAFSA </a:t>
            </a:r>
          </a:p>
          <a:p>
            <a:endParaRPr lang="en-US" sz="3600" dirty="0"/>
          </a:p>
        </p:txBody>
      </p:sp>
      <p:pic>
        <p:nvPicPr>
          <p:cNvPr id="5" name="Picture 4"/>
          <p:cNvPicPr>
            <a:picLocks noChangeAspect="1"/>
          </p:cNvPicPr>
          <p:nvPr/>
        </p:nvPicPr>
        <p:blipFill>
          <a:blip r:embed="rId2"/>
          <a:stretch>
            <a:fillRect/>
          </a:stretch>
        </p:blipFill>
        <p:spPr>
          <a:xfrm>
            <a:off x="6251380" y="1323378"/>
            <a:ext cx="5369406" cy="5369407"/>
          </a:xfrm>
          <a:prstGeom prst="rect">
            <a:avLst/>
          </a:prstGeom>
        </p:spPr>
      </p:pic>
      <p:sp>
        <p:nvSpPr>
          <p:cNvPr id="6" name="Rectangle 5"/>
          <p:cNvSpPr/>
          <p:nvPr/>
        </p:nvSpPr>
        <p:spPr>
          <a:xfrm>
            <a:off x="6251378" y="1326050"/>
            <a:ext cx="5369407" cy="536673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35390" y="4480560"/>
            <a:ext cx="834390" cy="523220"/>
          </a:xfrm>
          <a:prstGeom prst="rect">
            <a:avLst/>
          </a:prstGeom>
          <a:solidFill>
            <a:schemeClr val="bg1"/>
          </a:solidFill>
        </p:spPr>
        <p:txBody>
          <a:bodyPr wrap="square" rtlCol="0">
            <a:spAutoFit/>
          </a:bodyPr>
          <a:lstStyle/>
          <a:p>
            <a:pPr algn="ctr"/>
            <a:r>
              <a:rPr lang="en-US" sz="2800" dirty="0" smtClean="0"/>
              <a:t>44%</a:t>
            </a:r>
            <a:endParaRPr lang="en-US" sz="2800" dirty="0"/>
          </a:p>
        </p:txBody>
      </p:sp>
      <p:sp>
        <p:nvSpPr>
          <p:cNvPr id="7" name="TextBox 6"/>
          <p:cNvSpPr txBox="1"/>
          <p:nvPr/>
        </p:nvSpPr>
        <p:spPr>
          <a:xfrm>
            <a:off x="8220334" y="2417230"/>
            <a:ext cx="834390" cy="523220"/>
          </a:xfrm>
          <a:prstGeom prst="rect">
            <a:avLst/>
          </a:prstGeom>
          <a:solidFill>
            <a:schemeClr val="bg1"/>
          </a:solidFill>
        </p:spPr>
        <p:txBody>
          <a:bodyPr wrap="square" rtlCol="0">
            <a:spAutoFit/>
          </a:bodyPr>
          <a:lstStyle/>
          <a:p>
            <a:pPr algn="ctr"/>
            <a:r>
              <a:rPr lang="en-US" sz="2800" dirty="0" smtClean="0"/>
              <a:t>56%</a:t>
            </a:r>
            <a:endParaRPr lang="en-US" sz="2800" dirty="0"/>
          </a:p>
        </p:txBody>
      </p:sp>
    </p:spTree>
    <p:extLst>
      <p:ext uri="{BB962C8B-B14F-4D97-AF65-F5344CB8AC3E}">
        <p14:creationId xmlns:p14="http://schemas.microsoft.com/office/powerpoint/2010/main" val="110345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353" y="29496"/>
            <a:ext cx="9585729" cy="7561965"/>
          </a:xfrm>
          <a:prstGeom prst="rect">
            <a:avLst/>
          </a:prstGeom>
        </p:spPr>
      </p:pic>
      <p:sp>
        <p:nvSpPr>
          <p:cNvPr id="3" name="TextBox 2"/>
          <p:cNvSpPr txBox="1"/>
          <p:nvPr/>
        </p:nvSpPr>
        <p:spPr>
          <a:xfrm>
            <a:off x="885470" y="2342508"/>
            <a:ext cx="6039313" cy="830997"/>
          </a:xfrm>
          <a:prstGeom prst="rect">
            <a:avLst/>
          </a:prstGeom>
          <a:noFill/>
        </p:spPr>
        <p:txBody>
          <a:bodyPr wrap="square" rtlCol="0">
            <a:spAutoFit/>
          </a:bodyPr>
          <a:lstStyle/>
          <a:p>
            <a:r>
              <a:rPr lang="en-US" sz="2400" dirty="0" smtClean="0"/>
              <a:t>FAFSA Completion Project </a:t>
            </a:r>
          </a:p>
          <a:p>
            <a:endParaRPr lang="en-US" sz="2400" dirty="0"/>
          </a:p>
        </p:txBody>
      </p:sp>
    </p:spTree>
    <p:extLst>
      <p:ext uri="{BB962C8B-B14F-4D97-AF65-F5344CB8AC3E}">
        <p14:creationId xmlns:p14="http://schemas.microsoft.com/office/powerpoint/2010/main" val="1595502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42" t="675" b="590"/>
          <a:stretch/>
        </p:blipFill>
        <p:spPr>
          <a:xfrm>
            <a:off x="4317358" y="0"/>
            <a:ext cx="6207680" cy="6858000"/>
          </a:xfrm>
          <a:prstGeom prst="rect">
            <a:avLst/>
          </a:prstGeom>
        </p:spPr>
      </p:pic>
      <p:sp>
        <p:nvSpPr>
          <p:cNvPr id="4" name="TextBox 3"/>
          <p:cNvSpPr txBox="1"/>
          <p:nvPr/>
        </p:nvSpPr>
        <p:spPr>
          <a:xfrm>
            <a:off x="438733" y="238751"/>
            <a:ext cx="3745297"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FAFSA Completions  Indicated on Alabama Poverty Map</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55585" y="2093695"/>
            <a:ext cx="3399402" cy="1477328"/>
          </a:xfrm>
          <a:prstGeom prst="rect">
            <a:avLst/>
          </a:prstGeom>
          <a:noFill/>
        </p:spPr>
        <p:txBody>
          <a:bodyPr wrap="square" rtlCol="0">
            <a:spAutoFit/>
          </a:bodyPr>
          <a:lstStyle/>
          <a:p>
            <a:pPr algn="ctr"/>
            <a:r>
              <a:rPr lang="en-US" b="1" dirty="0" smtClean="0"/>
              <a:t>66 Participating systems are named on the map.  1 private school in Birmingham is not shown on map.</a:t>
            </a:r>
            <a:endParaRPr lang="en-US" b="1" dirty="0"/>
          </a:p>
          <a:p>
            <a:endParaRPr lang="en-US" dirty="0"/>
          </a:p>
        </p:txBody>
      </p:sp>
      <p:sp>
        <p:nvSpPr>
          <p:cNvPr id="6" name="TextBox 5"/>
          <p:cNvSpPr txBox="1"/>
          <p:nvPr/>
        </p:nvSpPr>
        <p:spPr>
          <a:xfrm>
            <a:off x="6030407" y="6041982"/>
            <a:ext cx="3085678" cy="369332"/>
          </a:xfrm>
          <a:prstGeom prst="rect">
            <a:avLst/>
          </a:prstGeom>
          <a:noFill/>
        </p:spPr>
        <p:txBody>
          <a:bodyPr wrap="square" rtlCol="0">
            <a:spAutoFit/>
          </a:bodyPr>
          <a:lstStyle/>
          <a:p>
            <a:r>
              <a:rPr lang="en-US" sz="900" dirty="0">
                <a:solidFill>
                  <a:schemeClr val="bg1">
                    <a:lumMod val="50000"/>
                  </a:schemeClr>
                </a:solidFill>
              </a:rPr>
              <a:t>Source (Poverty Data): U.S. Census Bureau, </a:t>
            </a:r>
          </a:p>
          <a:p>
            <a:r>
              <a:rPr lang="en-US" sz="900" dirty="0">
                <a:solidFill>
                  <a:schemeClr val="bg1">
                    <a:lumMod val="50000"/>
                  </a:schemeClr>
                </a:solidFill>
              </a:rPr>
              <a:t>2012-2016 American Community Survey 5-Year Estimates.</a:t>
            </a:r>
          </a:p>
        </p:txBody>
      </p:sp>
      <p:pic>
        <p:nvPicPr>
          <p:cNvPr id="7" name="Picture 6"/>
          <p:cNvPicPr>
            <a:picLocks noChangeAspect="1"/>
          </p:cNvPicPr>
          <p:nvPr/>
        </p:nvPicPr>
        <p:blipFill>
          <a:blip r:embed="rId3"/>
          <a:stretch>
            <a:fillRect/>
          </a:stretch>
        </p:blipFill>
        <p:spPr>
          <a:xfrm>
            <a:off x="322983" y="4225638"/>
            <a:ext cx="3567561" cy="1561704"/>
          </a:xfrm>
          <a:prstGeom prst="rect">
            <a:avLst/>
          </a:prstGeom>
        </p:spPr>
      </p:pic>
    </p:spTree>
    <p:extLst>
      <p:ext uri="{BB962C8B-B14F-4D97-AF65-F5344CB8AC3E}">
        <p14:creationId xmlns:p14="http://schemas.microsoft.com/office/powerpoint/2010/main" val="215515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15</a:t>
            </a:fld>
            <a:endParaRPr lang="en-US">
              <a:solidFill>
                <a:srgbClr val="46464A">
                  <a:lumMod val="60000"/>
                  <a:lumOff val="40000"/>
                </a:srgbClr>
              </a:solidFill>
            </a:endParaRPr>
          </a:p>
        </p:txBody>
      </p:sp>
      <p:sp>
        <p:nvSpPr>
          <p:cNvPr id="3" name="Rectangle 2"/>
          <p:cNvSpPr/>
          <p:nvPr/>
        </p:nvSpPr>
        <p:spPr>
          <a:xfrm>
            <a:off x="298383" y="473988"/>
            <a:ext cx="10385660" cy="4524315"/>
          </a:xfrm>
          <a:prstGeom prst="rect">
            <a:avLst/>
          </a:prstGeom>
        </p:spPr>
        <p:txBody>
          <a:bodyPr wrap="square">
            <a:spAutoFit/>
          </a:bodyPr>
          <a:lstStyle/>
          <a:p>
            <a:r>
              <a:rPr lang="en-US" sz="3600" b="1" dirty="0">
                <a:solidFill>
                  <a:srgbClr val="B1D790"/>
                </a:solidFill>
                <a:latin typeface="Arial" panose="020B0604020202020204" pitchFamily="34" charset="0"/>
                <a:ea typeface="Calibri" panose="020F0502020204030204" pitchFamily="34" charset="0"/>
              </a:rPr>
              <a:t>Mobile Chosen to Receive up to </a:t>
            </a:r>
            <a:r>
              <a:rPr lang="en-US" sz="3600" b="1" dirty="0" smtClean="0">
                <a:solidFill>
                  <a:srgbClr val="B1D790"/>
                </a:solidFill>
                <a:latin typeface="Arial" panose="020B0604020202020204" pitchFamily="34" charset="0"/>
                <a:ea typeface="Calibri" panose="020F0502020204030204" pitchFamily="34" charset="0"/>
              </a:rPr>
              <a:t>$40,000</a:t>
            </a:r>
          </a:p>
          <a:p>
            <a:r>
              <a:rPr lang="en-US" sz="3600" b="1" dirty="0" smtClean="0">
                <a:solidFill>
                  <a:srgbClr val="B1D790"/>
                </a:solidFill>
                <a:latin typeface="Arial" panose="020B0604020202020204" pitchFamily="34" charset="0"/>
                <a:ea typeface="Calibri" panose="020F0502020204030204" pitchFamily="34" charset="0"/>
              </a:rPr>
              <a:t>for </a:t>
            </a:r>
            <a:r>
              <a:rPr lang="en-US" sz="3600" b="1" dirty="0">
                <a:solidFill>
                  <a:srgbClr val="B1D790"/>
                </a:solidFill>
                <a:latin typeface="Arial" panose="020B0604020202020204" pitchFamily="34" charset="0"/>
                <a:ea typeface="Calibri" panose="020F0502020204030204" pitchFamily="34" charset="0"/>
              </a:rPr>
              <a:t>FAFSA Completion Challenge</a:t>
            </a:r>
            <a:endParaRPr lang="en-US" sz="3600" dirty="0">
              <a:latin typeface="Times New Roman" panose="02020603050405020304" pitchFamily="18" charset="0"/>
              <a:ea typeface="Calibri" panose="020F0502020204030204" pitchFamily="34" charset="0"/>
            </a:endParaRPr>
          </a:p>
          <a:p>
            <a:r>
              <a:rPr lang="en-US" sz="2400" dirty="0">
                <a:solidFill>
                  <a:srgbClr val="384856"/>
                </a:solidFill>
                <a:latin typeface="Trebuchet MS" panose="020B0603020202020204" pitchFamily="34"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r>
              <a:rPr lang="en-US" sz="2400" dirty="0" smtClean="0">
                <a:solidFill>
                  <a:srgbClr val="333333"/>
                </a:solidFill>
                <a:latin typeface="Arial" panose="020B0604020202020204" pitchFamily="34" charset="0"/>
                <a:ea typeface="Calibri" panose="020F0502020204030204" pitchFamily="34" charset="0"/>
              </a:rPr>
              <a:t>NCAN </a:t>
            </a:r>
            <a:r>
              <a:rPr lang="en-US" sz="2400" dirty="0">
                <a:solidFill>
                  <a:srgbClr val="333333"/>
                </a:solidFill>
                <a:latin typeface="Arial" panose="020B0604020202020204" pitchFamily="34" charset="0"/>
                <a:ea typeface="Calibri" panose="020F0502020204030204" pitchFamily="34" charset="0"/>
              </a:rPr>
              <a:t>announced it has selected 25 U.S. cities to receive up to $40,000 each for the 2018-19 </a:t>
            </a:r>
            <a:r>
              <a:rPr lang="en-US" sz="24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2"/>
              </a:rPr>
              <a:t>FAFSA Completion Challenge Grant</a:t>
            </a:r>
            <a:r>
              <a:rPr lang="en-US" sz="2400" dirty="0">
                <a:solidFill>
                  <a:srgbClr val="333333"/>
                </a:solidFill>
                <a:latin typeface="Arial" panose="020B0604020202020204" pitchFamily="34" charset="0"/>
                <a:ea typeface="Calibri" panose="020F0502020204030204" pitchFamily="34" charset="0"/>
              </a:rPr>
              <a:t>. Through this project, generously funded by </a:t>
            </a:r>
            <a:r>
              <a:rPr lang="en-US" sz="24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The </a:t>
            </a:r>
            <a:r>
              <a:rPr lang="en-US" sz="2400" u="sng" dirty="0" err="1">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Kresge</a:t>
            </a:r>
            <a:r>
              <a:rPr lang="en-US" sz="24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3"/>
              </a:rPr>
              <a:t> Foundation</a:t>
            </a:r>
            <a:r>
              <a:rPr lang="en-US" sz="2400" dirty="0">
                <a:solidFill>
                  <a:srgbClr val="333333"/>
                </a:solidFill>
                <a:latin typeface="Arial" panose="020B0604020202020204" pitchFamily="34" charset="0"/>
                <a:ea typeface="Calibri" panose="020F0502020204030204" pitchFamily="34" charset="0"/>
              </a:rPr>
              <a:t> and </a:t>
            </a:r>
            <a:r>
              <a:rPr lang="en-US" sz="24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4"/>
              </a:rPr>
              <a:t>Great Lakes Higher Education Corporation &amp; Affiliates</a:t>
            </a:r>
            <a:r>
              <a:rPr lang="en-US" sz="2400" dirty="0">
                <a:solidFill>
                  <a:srgbClr val="333333"/>
                </a:solidFill>
                <a:latin typeface="Arial" panose="020B0604020202020204" pitchFamily="34" charset="0"/>
                <a:ea typeface="Calibri" panose="020F0502020204030204" pitchFamily="34" charset="0"/>
              </a:rPr>
              <a:t>, </a:t>
            </a:r>
            <a:r>
              <a:rPr lang="en-US" sz="24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5"/>
              </a:rPr>
              <a:t>NCAN </a:t>
            </a:r>
            <a:r>
              <a:rPr lang="en-US" sz="2400" dirty="0">
                <a:solidFill>
                  <a:srgbClr val="333333"/>
                </a:solidFill>
                <a:latin typeface="Arial" panose="020B0604020202020204" pitchFamily="34" charset="0"/>
                <a:ea typeface="Calibri" panose="020F0502020204030204" pitchFamily="34" charset="0"/>
              </a:rPr>
              <a:t>challenges each of the grant recipients to increase their FAFSA completion rates by at least 5 percentage points for the graduating high school class of 2019. In an effort to address equity gaps, this Challenge specifically focuses on cities with current FAFSA completion rates below the national average.</a:t>
            </a:r>
            <a:r>
              <a:rPr lang="en-US" sz="2400" dirty="0">
                <a:solidFill>
                  <a:srgbClr val="384856"/>
                </a:solidFill>
                <a:latin typeface="Trebuchet MS" panose="020B0603020202020204" pitchFamily="34" charset="0"/>
                <a:ea typeface="Calibri" panose="020F0502020204030204" pitchFamily="34" charset="0"/>
                <a:cs typeface="Times New Roman" panose="02020603050405020304" pitchFamily="18" charset="0"/>
              </a:rPr>
              <a:t> </a:t>
            </a:r>
            <a:endParaRPr lang="en-US" sz="2400" dirty="0"/>
          </a:p>
        </p:txBody>
      </p:sp>
      <p:cxnSp>
        <p:nvCxnSpPr>
          <p:cNvPr id="6" name="Straight Connector 5"/>
          <p:cNvCxnSpPr/>
          <p:nvPr/>
        </p:nvCxnSpPr>
        <p:spPr>
          <a:xfrm flipV="1">
            <a:off x="356135" y="1029903"/>
            <a:ext cx="1511166" cy="96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46285" y="5289788"/>
            <a:ext cx="5685595" cy="523220"/>
          </a:xfrm>
          <a:prstGeom prst="rect">
            <a:avLst/>
          </a:prstGeom>
          <a:solidFill>
            <a:schemeClr val="accent4">
              <a:lumMod val="40000"/>
              <a:lumOff val="60000"/>
            </a:schemeClr>
          </a:solidFill>
        </p:spPr>
        <p:txBody>
          <a:bodyPr wrap="none">
            <a:spAutoFit/>
          </a:bodyPr>
          <a:lstStyle/>
          <a:p>
            <a:r>
              <a:rPr lang="en-US" sz="2800" dirty="0">
                <a:solidFill>
                  <a:srgbClr val="444444"/>
                </a:solidFill>
                <a:latin typeface="Arial" panose="020B0604020202020204" pitchFamily="34" charset="0"/>
              </a:rPr>
              <a:t>Mobile Area Education Foundation</a:t>
            </a:r>
            <a:endParaRPr lang="en-US" sz="2800" dirty="0"/>
          </a:p>
        </p:txBody>
      </p:sp>
    </p:spTree>
    <p:extLst>
      <p:ext uri="{BB962C8B-B14F-4D97-AF65-F5344CB8AC3E}">
        <p14:creationId xmlns:p14="http://schemas.microsoft.com/office/powerpoint/2010/main" val="36833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16</a:t>
            </a:fld>
            <a:endParaRPr lang="en-US">
              <a:solidFill>
                <a:srgbClr val="46464A">
                  <a:lumMod val="60000"/>
                  <a:lumOff val="40000"/>
                </a:srgbClr>
              </a:solidFill>
            </a:endParaRPr>
          </a:p>
        </p:txBody>
      </p:sp>
      <p:sp>
        <p:nvSpPr>
          <p:cNvPr id="3" name="TextBox 2"/>
          <p:cNvSpPr txBox="1"/>
          <p:nvPr/>
        </p:nvSpPr>
        <p:spPr>
          <a:xfrm>
            <a:off x="3715350" y="198453"/>
            <a:ext cx="5005137" cy="1200329"/>
          </a:xfrm>
          <a:prstGeom prst="rect">
            <a:avLst/>
          </a:prstGeom>
          <a:noFill/>
        </p:spPr>
        <p:txBody>
          <a:bodyPr wrap="square" rtlCol="0">
            <a:spAutoFit/>
          </a:bodyPr>
          <a:lstStyle/>
          <a:p>
            <a:r>
              <a:rPr lang="en-US" sz="3600" b="1" dirty="0" smtClean="0">
                <a:solidFill>
                  <a:srgbClr val="002060"/>
                </a:solidFill>
              </a:rPr>
              <a:t>Summer Melt</a:t>
            </a:r>
          </a:p>
          <a:p>
            <a:endParaRPr lang="en-US" sz="3600" b="1" dirty="0">
              <a:solidFill>
                <a:srgbClr val="002060"/>
              </a:solidFill>
            </a:endParaRPr>
          </a:p>
        </p:txBody>
      </p:sp>
      <p:sp>
        <p:nvSpPr>
          <p:cNvPr id="4" name="Content Placeholder 2"/>
          <p:cNvSpPr txBox="1">
            <a:spLocks/>
          </p:cNvSpPr>
          <p:nvPr/>
        </p:nvSpPr>
        <p:spPr>
          <a:xfrm>
            <a:off x="394636" y="996730"/>
            <a:ext cx="11155680" cy="1132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When academically successful students that have been accepted into an institution of higher learning decide not to enroll.  (</a:t>
            </a:r>
            <a:r>
              <a:rPr lang="en-US" sz="2400" dirty="0" err="1" smtClean="0"/>
              <a:t>Castleman</a:t>
            </a:r>
            <a:r>
              <a:rPr lang="en-US" sz="2400" dirty="0" smtClean="0"/>
              <a:t>, 2012)</a:t>
            </a:r>
          </a:p>
          <a:p>
            <a:r>
              <a:rPr lang="en-US" sz="2400" dirty="0"/>
              <a:t>Anywhere from </a:t>
            </a:r>
            <a:r>
              <a:rPr lang="en-US" sz="2400" dirty="0">
                <a:solidFill>
                  <a:schemeClr val="accent1">
                    <a:lumMod val="75000"/>
                  </a:schemeClr>
                </a:solidFill>
              </a:rPr>
              <a:t>10 to 40 percent </a:t>
            </a:r>
            <a:r>
              <a:rPr lang="en-US" sz="2400" dirty="0"/>
              <a:t>of students presumed to be headed to college fail to matriculate at </a:t>
            </a:r>
            <a:r>
              <a:rPr lang="en-US" sz="2400" i="1" dirty="0"/>
              <a:t>any</a:t>
            </a:r>
            <a:r>
              <a:rPr lang="en-US" sz="2400" dirty="0"/>
              <a:t> postsecondary institution in the fall following high </a:t>
            </a:r>
            <a:r>
              <a:rPr lang="en-US" sz="2400" dirty="0" smtClean="0"/>
              <a:t>school.</a:t>
            </a:r>
          </a:p>
          <a:p>
            <a:r>
              <a:rPr lang="en-US" sz="2400" dirty="0" smtClean="0"/>
              <a:t>Disproportionately impacts low income, minority students, first generation students</a:t>
            </a:r>
            <a:endParaRPr lang="en-US" sz="2400" dirty="0"/>
          </a:p>
          <a:p>
            <a:r>
              <a:rPr lang="en-US" sz="2400" dirty="0" smtClean="0"/>
              <a:t>ACHE has been approached by AIR to conduct a study on Summer Melt, specifically the impact of text messaging over the summer on student matriculation.</a:t>
            </a:r>
          </a:p>
          <a:p>
            <a:r>
              <a:rPr lang="en-US" sz="2400" dirty="0" smtClean="0"/>
              <a:t>Multi-state research project </a:t>
            </a:r>
          </a:p>
          <a:p>
            <a:r>
              <a:rPr lang="en-US" sz="2400" dirty="0" smtClean="0"/>
              <a:t>K-12 and Higher Education collaboration. </a:t>
            </a:r>
          </a:p>
          <a:p>
            <a:r>
              <a:rPr lang="en-US" sz="2400" dirty="0" smtClean="0"/>
              <a:t>Application due August.</a:t>
            </a:r>
          </a:p>
          <a:p>
            <a:r>
              <a:rPr lang="en-US" sz="2400" dirty="0" smtClean="0">
                <a:solidFill>
                  <a:srgbClr val="FF0000"/>
                </a:solidFill>
              </a:rPr>
              <a:t>Research timeline, 2019-2014</a:t>
            </a:r>
            <a:endParaRPr lang="en-US" sz="2400" dirty="0">
              <a:solidFill>
                <a:srgbClr val="FF0000"/>
              </a:solidFill>
            </a:endParaRPr>
          </a:p>
        </p:txBody>
      </p:sp>
      <p:pic>
        <p:nvPicPr>
          <p:cNvPr id="5" name="Picture 4"/>
          <p:cNvPicPr>
            <a:picLocks noChangeAspect="1"/>
          </p:cNvPicPr>
          <p:nvPr/>
        </p:nvPicPr>
        <p:blipFill>
          <a:blip r:embed="rId2"/>
          <a:stretch>
            <a:fillRect/>
          </a:stretch>
        </p:blipFill>
        <p:spPr>
          <a:xfrm>
            <a:off x="6140061" y="4552750"/>
            <a:ext cx="5651187" cy="1726041"/>
          </a:xfrm>
          <a:prstGeom prst="rect">
            <a:avLst/>
          </a:prstGeom>
        </p:spPr>
      </p:pic>
    </p:spTree>
    <p:extLst>
      <p:ext uri="{BB962C8B-B14F-4D97-AF65-F5344CB8AC3E}">
        <p14:creationId xmlns:p14="http://schemas.microsoft.com/office/powerpoint/2010/main" val="180831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17</a:t>
            </a:fld>
            <a:endParaRPr lang="en-US">
              <a:solidFill>
                <a:srgbClr val="46464A">
                  <a:lumMod val="60000"/>
                  <a:lumOff val="40000"/>
                </a:srgbClr>
              </a:solidFill>
            </a:endParaRPr>
          </a:p>
        </p:txBody>
      </p:sp>
      <p:sp>
        <p:nvSpPr>
          <p:cNvPr id="3" name="TextBox 2"/>
          <p:cNvSpPr txBox="1"/>
          <p:nvPr/>
        </p:nvSpPr>
        <p:spPr>
          <a:xfrm>
            <a:off x="4336942" y="230949"/>
            <a:ext cx="2555309" cy="923330"/>
          </a:xfrm>
          <a:prstGeom prst="rect">
            <a:avLst/>
          </a:prstGeom>
          <a:noFill/>
        </p:spPr>
        <p:txBody>
          <a:bodyPr wrap="square" rtlCol="0">
            <a:spAutoFit/>
          </a:bodyPr>
          <a:lstStyle/>
          <a:p>
            <a:r>
              <a:rPr lang="en-US" sz="5400" dirty="0" smtClean="0">
                <a:solidFill>
                  <a:srgbClr val="0070C0"/>
                </a:solidFill>
              </a:rPr>
              <a:t>OER</a:t>
            </a:r>
            <a:endParaRPr lang="en-US" sz="5400" dirty="0">
              <a:solidFill>
                <a:srgbClr val="0070C0"/>
              </a:solidFill>
            </a:endParaRPr>
          </a:p>
        </p:txBody>
      </p:sp>
      <p:sp>
        <p:nvSpPr>
          <p:cNvPr id="4" name="TextBox 3"/>
          <p:cNvSpPr txBox="1"/>
          <p:nvPr/>
        </p:nvSpPr>
        <p:spPr>
          <a:xfrm>
            <a:off x="2157413" y="1728788"/>
            <a:ext cx="6143625"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t>R</a:t>
            </a:r>
            <a:r>
              <a:rPr lang="en-US" sz="3600" dirty="0" smtClean="0"/>
              <a:t>FP for campus OER projects</a:t>
            </a:r>
          </a:p>
          <a:p>
            <a:pPr marL="571500" indent="-571500">
              <a:buFont typeface="Arial" panose="020B0604020202020204" pitchFamily="34" charset="0"/>
              <a:buChar char="•"/>
            </a:pPr>
            <a:r>
              <a:rPr lang="en-US" sz="3600" dirty="0" smtClean="0"/>
              <a:t>24 submissions </a:t>
            </a:r>
          </a:p>
        </p:txBody>
      </p:sp>
    </p:spTree>
    <p:extLst>
      <p:ext uri="{BB962C8B-B14F-4D97-AF65-F5344CB8AC3E}">
        <p14:creationId xmlns:p14="http://schemas.microsoft.com/office/powerpoint/2010/main" val="52281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411" y="1196477"/>
            <a:ext cx="1109440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Can be developed by higher education or by legislators</a:t>
            </a:r>
          </a:p>
          <a:p>
            <a:pPr marL="457200" indent="-457200">
              <a:buFont typeface="Arial" panose="020B0604020202020204" pitchFamily="34" charset="0"/>
              <a:buChar char="•"/>
            </a:pPr>
            <a:r>
              <a:rPr lang="en-US" sz="2800" dirty="0" smtClean="0"/>
              <a:t>Is coming soon </a:t>
            </a:r>
          </a:p>
          <a:p>
            <a:pPr marL="457200" indent="-457200">
              <a:buFont typeface="Arial" panose="020B0604020202020204" pitchFamily="34" charset="0"/>
              <a:buChar char="•"/>
            </a:pPr>
            <a:r>
              <a:rPr lang="en-US" sz="2800" dirty="0" smtClean="0"/>
              <a:t>Opportunity to present our efforts and our needs </a:t>
            </a:r>
          </a:p>
          <a:p>
            <a:pPr marL="457200" indent="-457200">
              <a:buFont typeface="Arial" panose="020B0604020202020204" pitchFamily="34" charset="0"/>
              <a:buChar char="•"/>
            </a:pPr>
            <a:r>
              <a:rPr lang="en-US" sz="2800" dirty="0" smtClean="0"/>
              <a:t>Statistical peers</a:t>
            </a:r>
          </a:p>
          <a:p>
            <a:pPr marL="914400" lvl="1" indent="-457200">
              <a:buFont typeface="Arial" panose="020B0604020202020204" pitchFamily="34" charset="0"/>
              <a:buChar char="•"/>
            </a:pPr>
            <a:r>
              <a:rPr lang="en-US" sz="2800" dirty="0" smtClean="0"/>
              <a:t>Common characteristics </a:t>
            </a:r>
          </a:p>
          <a:p>
            <a:pPr marL="914400" lvl="1" indent="-457200">
              <a:buFont typeface="Arial" panose="020B0604020202020204" pitchFamily="34" charset="0"/>
              <a:buChar char="•"/>
            </a:pPr>
            <a:r>
              <a:rPr lang="en-US" sz="2800" dirty="0" smtClean="0"/>
              <a:t>Different measures of success</a:t>
            </a:r>
            <a:endParaRPr lang="en-US" sz="2800" dirty="0"/>
          </a:p>
          <a:p>
            <a:pPr marL="914400" lvl="1" indent="-457200">
              <a:buFont typeface="Arial" panose="020B0604020202020204" pitchFamily="34" charset="0"/>
              <a:buChar char="•"/>
            </a:pPr>
            <a:r>
              <a:rPr lang="en-US" sz="2800" dirty="0" smtClean="0"/>
              <a:t>Different spending patterns</a:t>
            </a:r>
          </a:p>
          <a:p>
            <a:pPr marL="457200" indent="-457200">
              <a:buFont typeface="Arial" panose="020B0604020202020204" pitchFamily="34" charset="0"/>
              <a:buChar char="•"/>
            </a:pPr>
            <a:r>
              <a:rPr lang="en-US" sz="2800" dirty="0" smtClean="0"/>
              <a:t>Idea of parameters</a:t>
            </a:r>
          </a:p>
          <a:p>
            <a:pPr marL="914400" lvl="1" indent="-457200">
              <a:buFont typeface="Arial" panose="020B0604020202020204" pitchFamily="34" charset="0"/>
              <a:buChar char="•"/>
            </a:pPr>
            <a:r>
              <a:rPr lang="en-US" sz="2800" dirty="0" smtClean="0"/>
              <a:t>Helping outliers   </a:t>
            </a:r>
            <a:endParaRPr lang="en-US" sz="2800" dirty="0"/>
          </a:p>
        </p:txBody>
      </p:sp>
      <p:sp>
        <p:nvSpPr>
          <p:cNvPr id="3" name="Rectangle 2"/>
          <p:cNvSpPr/>
          <p:nvPr/>
        </p:nvSpPr>
        <p:spPr>
          <a:xfrm>
            <a:off x="2301542" y="365480"/>
            <a:ext cx="6388159" cy="830997"/>
          </a:xfrm>
          <a:prstGeom prst="rect">
            <a:avLst/>
          </a:prstGeom>
        </p:spPr>
        <p:txBody>
          <a:bodyPr wrap="none">
            <a:spAutoFit/>
          </a:bodyPr>
          <a:lstStyle/>
          <a:p>
            <a:r>
              <a:rPr lang="en-US" sz="4800" b="1" dirty="0">
                <a:solidFill>
                  <a:srgbClr val="002060"/>
                </a:solidFill>
              </a:rPr>
              <a:t>Accountability is coming</a:t>
            </a:r>
          </a:p>
        </p:txBody>
      </p:sp>
      <p:pic>
        <p:nvPicPr>
          <p:cNvPr id="4" name="Picture 3"/>
          <p:cNvPicPr>
            <a:picLocks noChangeAspect="1"/>
          </p:cNvPicPr>
          <p:nvPr/>
        </p:nvPicPr>
        <p:blipFill>
          <a:blip r:embed="rId2"/>
          <a:stretch>
            <a:fillRect/>
          </a:stretch>
        </p:blipFill>
        <p:spPr>
          <a:xfrm>
            <a:off x="6833287" y="3673915"/>
            <a:ext cx="4909533" cy="2689141"/>
          </a:xfrm>
          <a:prstGeom prst="rect">
            <a:avLst/>
          </a:prstGeom>
        </p:spPr>
      </p:pic>
    </p:spTree>
    <p:extLst>
      <p:ext uri="{BB962C8B-B14F-4D97-AF65-F5344CB8AC3E}">
        <p14:creationId xmlns:p14="http://schemas.microsoft.com/office/powerpoint/2010/main" val="115833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43788483"/>
              </p:ext>
            </p:extLst>
          </p:nvPr>
        </p:nvGraphicFramePr>
        <p:xfrm>
          <a:off x="-543518" y="1633228"/>
          <a:ext cx="12735518" cy="4693682"/>
        </p:xfrm>
        <a:graphic>
          <a:graphicData uri="http://schemas.openxmlformats.org/presentationml/2006/ole">
            <mc:AlternateContent xmlns:mc="http://schemas.openxmlformats.org/markup-compatibility/2006">
              <mc:Choice xmlns:v="urn:schemas-microsoft-com:vml" Requires="v">
                <p:oleObj spid="_x0000_s1074" name="Worksheet" r:id="rId3" imgW="10885018" imgH="5673047" progId="Excel.Sheet.12">
                  <p:embed/>
                </p:oleObj>
              </mc:Choice>
              <mc:Fallback>
                <p:oleObj name="Worksheet" r:id="rId3" imgW="10885018" imgH="5673047" progId="Excel.Sheet.12">
                  <p:embed/>
                  <p:pic>
                    <p:nvPicPr>
                      <p:cNvPr id="4" name="Object 3"/>
                      <p:cNvPicPr/>
                      <p:nvPr/>
                    </p:nvPicPr>
                    <p:blipFill>
                      <a:blip r:embed="rId4"/>
                      <a:stretch>
                        <a:fillRect/>
                      </a:stretch>
                    </p:blipFill>
                    <p:spPr>
                      <a:xfrm>
                        <a:off x="-543518" y="1633228"/>
                        <a:ext cx="12735518" cy="4693682"/>
                      </a:xfrm>
                      <a:prstGeom prst="rect">
                        <a:avLst/>
                      </a:prstGeom>
                    </p:spPr>
                  </p:pic>
                </p:oleObj>
              </mc:Fallback>
            </mc:AlternateContent>
          </a:graphicData>
        </a:graphic>
      </p:graphicFrame>
      <p:cxnSp>
        <p:nvCxnSpPr>
          <p:cNvPr id="6" name="Straight Connector 5"/>
          <p:cNvCxnSpPr/>
          <p:nvPr/>
        </p:nvCxnSpPr>
        <p:spPr>
          <a:xfrm flipH="1">
            <a:off x="1967593" y="3980069"/>
            <a:ext cx="10031407" cy="0"/>
          </a:xfrm>
          <a:prstGeom prst="line">
            <a:avLst/>
          </a:prstGeom>
          <a:ln w="57150">
            <a:solidFill>
              <a:srgbClr val="33CC33"/>
            </a:solidFill>
          </a:ln>
        </p:spPr>
        <p:style>
          <a:lnRef idx="1">
            <a:schemeClr val="accent1"/>
          </a:lnRef>
          <a:fillRef idx="0">
            <a:schemeClr val="accent1"/>
          </a:fillRef>
          <a:effectRef idx="0">
            <a:schemeClr val="accent1"/>
          </a:effectRef>
          <a:fontRef idx="minor">
            <a:schemeClr val="tx1"/>
          </a:fontRef>
        </p:style>
      </p:cxnSp>
      <p:sp>
        <p:nvSpPr>
          <p:cNvPr id="8" name="TextBox 1"/>
          <p:cNvSpPr txBox="1">
            <a:spLocks noChangeArrowheads="1"/>
          </p:cNvSpPr>
          <p:nvPr/>
        </p:nvSpPr>
        <p:spPr bwMode="auto">
          <a:xfrm>
            <a:off x="1179871" y="6162266"/>
            <a:ext cx="10591974" cy="5138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smtClean="0">
                <a:latin typeface="Corbel" panose="020B0503020204020204" pitchFamily="34" charset="0"/>
              </a:rPr>
              <a:t>Alabama currently supports our </a:t>
            </a:r>
            <a:r>
              <a:rPr lang="en-US" altLang="en-US" sz="2400" b="1" dirty="0">
                <a:latin typeface="Corbel" panose="020B0503020204020204" pitchFamily="34" charset="0"/>
              </a:rPr>
              <a:t>colleges and </a:t>
            </a:r>
            <a:r>
              <a:rPr lang="en-US" altLang="en-US" sz="2400" b="1" dirty="0" smtClean="0">
                <a:latin typeface="Corbel" panose="020B0503020204020204" pitchFamily="34" charset="0"/>
              </a:rPr>
              <a:t>universities at 1969 levels!</a:t>
            </a:r>
            <a:endParaRPr lang="en-US" altLang="en-US" sz="2400" b="1" i="1" dirty="0">
              <a:latin typeface="Corbel" panose="020B0503020204020204" pitchFamily="34" charset="0"/>
            </a:endParaRPr>
          </a:p>
        </p:txBody>
      </p:sp>
      <p:sp>
        <p:nvSpPr>
          <p:cNvPr id="9" name="TextBox 8"/>
          <p:cNvSpPr txBox="1"/>
          <p:nvPr/>
        </p:nvSpPr>
        <p:spPr>
          <a:xfrm>
            <a:off x="596633" y="124014"/>
            <a:ext cx="8479972" cy="1077218"/>
          </a:xfrm>
          <a:prstGeom prst="rect">
            <a:avLst/>
          </a:prstGeom>
          <a:solidFill>
            <a:schemeClr val="bg1"/>
          </a:solidFill>
        </p:spPr>
        <p:txBody>
          <a:bodyPr wrap="square">
            <a:spAutoFit/>
          </a:bodyPr>
          <a:lstStyle/>
          <a:p>
            <a:pPr>
              <a:defRPr/>
            </a:pPr>
            <a:r>
              <a:rPr lang="en-US" sz="3200" b="1" dirty="0">
                <a:solidFill>
                  <a:srgbClr val="0070C0"/>
                </a:solidFill>
                <a:latin typeface="+mj-lt"/>
              </a:rPr>
              <a:t>Alabama Fiscal Support for Higher Education Per $1,000 of Personal Income, </a:t>
            </a:r>
            <a:r>
              <a:rPr lang="en-US" sz="3200" b="1" dirty="0" smtClean="0">
                <a:solidFill>
                  <a:srgbClr val="0070C0"/>
                </a:solidFill>
                <a:latin typeface="+mj-lt"/>
              </a:rPr>
              <a:t>1961-2016</a:t>
            </a:r>
            <a:endParaRPr lang="en-US" sz="3200" b="1" dirty="0">
              <a:solidFill>
                <a:srgbClr val="0070C0"/>
              </a:solidFill>
              <a:latin typeface="+mj-lt"/>
            </a:endParaRPr>
          </a:p>
        </p:txBody>
      </p:sp>
      <p:sp>
        <p:nvSpPr>
          <p:cNvPr id="11" name="Freeform 10"/>
          <p:cNvSpPr/>
          <p:nvPr/>
        </p:nvSpPr>
        <p:spPr>
          <a:xfrm>
            <a:off x="253093" y="2014594"/>
            <a:ext cx="11763090" cy="2822910"/>
          </a:xfrm>
          <a:custGeom>
            <a:avLst/>
            <a:gdLst>
              <a:gd name="connsiteX0" fmla="*/ 0 w 11763090"/>
              <a:gd name="connsiteY0" fmla="*/ 2696199 h 2822910"/>
              <a:gd name="connsiteX1" fmla="*/ 195943 w 11763090"/>
              <a:gd name="connsiteY1" fmla="*/ 2810499 h 2822910"/>
              <a:gd name="connsiteX2" fmla="*/ 702128 w 11763090"/>
              <a:gd name="connsiteY2" fmla="*/ 2434942 h 2822910"/>
              <a:gd name="connsiteX3" fmla="*/ 1094014 w 11763090"/>
              <a:gd name="connsiteY3" fmla="*/ 2198177 h 2822910"/>
              <a:gd name="connsiteX4" fmla="*/ 1257300 w 11763090"/>
              <a:gd name="connsiteY4" fmla="*/ 1887935 h 2822910"/>
              <a:gd name="connsiteX5" fmla="*/ 1918607 w 11763090"/>
              <a:gd name="connsiteY5" fmla="*/ 1781799 h 2822910"/>
              <a:gd name="connsiteX6" fmla="*/ 2718707 w 11763090"/>
              <a:gd name="connsiteY6" fmla="*/ 655127 h 2822910"/>
              <a:gd name="connsiteX7" fmla="*/ 3249386 w 11763090"/>
              <a:gd name="connsiteY7" fmla="*/ 34642 h 2822910"/>
              <a:gd name="connsiteX8" fmla="*/ 3976007 w 11763090"/>
              <a:gd name="connsiteY8" fmla="*/ 279570 h 2822910"/>
              <a:gd name="connsiteX9" fmla="*/ 4392386 w 11763090"/>
              <a:gd name="connsiteY9" fmla="*/ 524499 h 2822910"/>
              <a:gd name="connsiteX10" fmla="*/ 4465864 w 11763090"/>
              <a:gd name="connsiteY10" fmla="*/ 826577 h 2822910"/>
              <a:gd name="connsiteX11" fmla="*/ 4808764 w 11763090"/>
              <a:gd name="connsiteY11" fmla="*/ 851070 h 2822910"/>
              <a:gd name="connsiteX12" fmla="*/ 5053693 w 11763090"/>
              <a:gd name="connsiteY12" fmla="*/ 467349 h 2822910"/>
              <a:gd name="connsiteX13" fmla="*/ 5282293 w 11763090"/>
              <a:gd name="connsiteY13" fmla="*/ 10149 h 2822910"/>
              <a:gd name="connsiteX14" fmla="*/ 5984421 w 11763090"/>
              <a:gd name="connsiteY14" fmla="*/ 197927 h 2822910"/>
              <a:gd name="connsiteX15" fmla="*/ 6637564 w 11763090"/>
              <a:gd name="connsiteY15" fmla="*/ 736770 h 2822910"/>
              <a:gd name="connsiteX16" fmla="*/ 6915150 w 11763090"/>
              <a:gd name="connsiteY16" fmla="*/ 842906 h 2822910"/>
              <a:gd name="connsiteX17" fmla="*/ 7217228 w 11763090"/>
              <a:gd name="connsiteY17" fmla="*/ 589813 h 2822910"/>
              <a:gd name="connsiteX18" fmla="*/ 7470321 w 11763090"/>
              <a:gd name="connsiteY18" fmla="*/ 867399 h 2822910"/>
              <a:gd name="connsiteX19" fmla="*/ 8474528 w 11763090"/>
              <a:gd name="connsiteY19" fmla="*/ 1161313 h 2822910"/>
              <a:gd name="connsiteX20" fmla="*/ 9095014 w 11763090"/>
              <a:gd name="connsiteY20" fmla="*/ 1373585 h 2822910"/>
              <a:gd name="connsiteX21" fmla="*/ 9462407 w 11763090"/>
              <a:gd name="connsiteY21" fmla="*/ 1332763 h 2822910"/>
              <a:gd name="connsiteX22" fmla="*/ 9968593 w 11763090"/>
              <a:gd name="connsiteY22" fmla="*/ 573485 h 2822910"/>
              <a:gd name="connsiteX23" fmla="*/ 10148207 w 11763090"/>
              <a:gd name="connsiteY23" fmla="*/ 736770 h 2822910"/>
              <a:gd name="connsiteX24" fmla="*/ 10140043 w 11763090"/>
              <a:gd name="connsiteY24" fmla="*/ 1340927 h 2822910"/>
              <a:gd name="connsiteX25" fmla="*/ 10719707 w 11763090"/>
              <a:gd name="connsiteY25" fmla="*/ 1455227 h 2822910"/>
              <a:gd name="connsiteX26" fmla="*/ 10980964 w 11763090"/>
              <a:gd name="connsiteY26" fmla="*/ 1602185 h 2822910"/>
              <a:gd name="connsiteX27" fmla="*/ 10997293 w 11763090"/>
              <a:gd name="connsiteY27" fmla="*/ 1773635 h 2822910"/>
              <a:gd name="connsiteX28" fmla="*/ 11430000 w 11763090"/>
              <a:gd name="connsiteY28" fmla="*/ 1830785 h 2822910"/>
              <a:gd name="connsiteX29" fmla="*/ 11740243 w 11763090"/>
              <a:gd name="connsiteY29" fmla="*/ 1928756 h 2822910"/>
              <a:gd name="connsiteX30" fmla="*/ 11715750 w 11763090"/>
              <a:gd name="connsiteY30" fmla="*/ 1945085 h 28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63090" h="2822910">
                <a:moveTo>
                  <a:pt x="0" y="2696199"/>
                </a:moveTo>
                <a:cubicBezTo>
                  <a:pt x="39461" y="2775120"/>
                  <a:pt x="78922" y="2854042"/>
                  <a:pt x="195943" y="2810499"/>
                </a:cubicBezTo>
                <a:cubicBezTo>
                  <a:pt x="312964" y="2766956"/>
                  <a:pt x="552450" y="2536996"/>
                  <a:pt x="702128" y="2434942"/>
                </a:cubicBezTo>
                <a:cubicBezTo>
                  <a:pt x="851807" y="2332888"/>
                  <a:pt x="1001485" y="2289345"/>
                  <a:pt x="1094014" y="2198177"/>
                </a:cubicBezTo>
                <a:cubicBezTo>
                  <a:pt x="1186543" y="2107009"/>
                  <a:pt x="1119868" y="1957331"/>
                  <a:pt x="1257300" y="1887935"/>
                </a:cubicBezTo>
                <a:cubicBezTo>
                  <a:pt x="1394732" y="1818539"/>
                  <a:pt x="1675039" y="1987267"/>
                  <a:pt x="1918607" y="1781799"/>
                </a:cubicBezTo>
                <a:cubicBezTo>
                  <a:pt x="2162175" y="1576331"/>
                  <a:pt x="2496911" y="946320"/>
                  <a:pt x="2718707" y="655127"/>
                </a:cubicBezTo>
                <a:cubicBezTo>
                  <a:pt x="2940503" y="363934"/>
                  <a:pt x="3039836" y="97235"/>
                  <a:pt x="3249386" y="34642"/>
                </a:cubicBezTo>
                <a:cubicBezTo>
                  <a:pt x="3458936" y="-27951"/>
                  <a:pt x="3785507" y="197927"/>
                  <a:pt x="3976007" y="279570"/>
                </a:cubicBezTo>
                <a:cubicBezTo>
                  <a:pt x="4166507" y="361213"/>
                  <a:pt x="4310743" y="433331"/>
                  <a:pt x="4392386" y="524499"/>
                </a:cubicBezTo>
                <a:cubicBezTo>
                  <a:pt x="4474029" y="615667"/>
                  <a:pt x="4396468" y="772149"/>
                  <a:pt x="4465864" y="826577"/>
                </a:cubicBezTo>
                <a:cubicBezTo>
                  <a:pt x="4535260" y="881005"/>
                  <a:pt x="4710793" y="910941"/>
                  <a:pt x="4808764" y="851070"/>
                </a:cubicBezTo>
                <a:cubicBezTo>
                  <a:pt x="4906736" y="791199"/>
                  <a:pt x="4974772" y="607502"/>
                  <a:pt x="5053693" y="467349"/>
                </a:cubicBezTo>
                <a:cubicBezTo>
                  <a:pt x="5132615" y="327195"/>
                  <a:pt x="5127172" y="55053"/>
                  <a:pt x="5282293" y="10149"/>
                </a:cubicBezTo>
                <a:cubicBezTo>
                  <a:pt x="5437414" y="-34755"/>
                  <a:pt x="5758543" y="76824"/>
                  <a:pt x="5984421" y="197927"/>
                </a:cubicBezTo>
                <a:cubicBezTo>
                  <a:pt x="6210299" y="319030"/>
                  <a:pt x="6482443" y="629274"/>
                  <a:pt x="6637564" y="736770"/>
                </a:cubicBezTo>
                <a:cubicBezTo>
                  <a:pt x="6792685" y="844266"/>
                  <a:pt x="6818539" y="867399"/>
                  <a:pt x="6915150" y="842906"/>
                </a:cubicBezTo>
                <a:cubicBezTo>
                  <a:pt x="7011761" y="818413"/>
                  <a:pt x="7124699" y="585731"/>
                  <a:pt x="7217228" y="589813"/>
                </a:cubicBezTo>
                <a:cubicBezTo>
                  <a:pt x="7309757" y="593895"/>
                  <a:pt x="7260771" y="772149"/>
                  <a:pt x="7470321" y="867399"/>
                </a:cubicBezTo>
                <a:cubicBezTo>
                  <a:pt x="7679871" y="962649"/>
                  <a:pt x="8203746" y="1076949"/>
                  <a:pt x="8474528" y="1161313"/>
                </a:cubicBezTo>
                <a:cubicBezTo>
                  <a:pt x="8745310" y="1245677"/>
                  <a:pt x="8930368" y="1345010"/>
                  <a:pt x="9095014" y="1373585"/>
                </a:cubicBezTo>
                <a:cubicBezTo>
                  <a:pt x="9259661" y="1402160"/>
                  <a:pt x="9316811" y="1466113"/>
                  <a:pt x="9462407" y="1332763"/>
                </a:cubicBezTo>
                <a:cubicBezTo>
                  <a:pt x="9608003" y="1199413"/>
                  <a:pt x="9854293" y="672817"/>
                  <a:pt x="9968593" y="573485"/>
                </a:cubicBezTo>
                <a:cubicBezTo>
                  <a:pt x="10082893" y="474153"/>
                  <a:pt x="10119632" y="608863"/>
                  <a:pt x="10148207" y="736770"/>
                </a:cubicBezTo>
                <a:cubicBezTo>
                  <a:pt x="10176782" y="864677"/>
                  <a:pt x="10044793" y="1221184"/>
                  <a:pt x="10140043" y="1340927"/>
                </a:cubicBezTo>
                <a:cubicBezTo>
                  <a:pt x="10235293" y="1460670"/>
                  <a:pt x="10579554" y="1411684"/>
                  <a:pt x="10719707" y="1455227"/>
                </a:cubicBezTo>
                <a:cubicBezTo>
                  <a:pt x="10859860" y="1498770"/>
                  <a:pt x="10934700" y="1549117"/>
                  <a:pt x="10980964" y="1602185"/>
                </a:cubicBezTo>
                <a:cubicBezTo>
                  <a:pt x="11027228" y="1655253"/>
                  <a:pt x="10922454" y="1735535"/>
                  <a:pt x="10997293" y="1773635"/>
                </a:cubicBezTo>
                <a:cubicBezTo>
                  <a:pt x="11072132" y="1811735"/>
                  <a:pt x="11306175" y="1804932"/>
                  <a:pt x="11430000" y="1830785"/>
                </a:cubicBezTo>
                <a:cubicBezTo>
                  <a:pt x="11553825" y="1856638"/>
                  <a:pt x="11692618" y="1909706"/>
                  <a:pt x="11740243" y="1928756"/>
                </a:cubicBezTo>
                <a:cubicBezTo>
                  <a:pt x="11787868" y="1947806"/>
                  <a:pt x="11751809" y="1946445"/>
                  <a:pt x="11715750" y="194508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771845" y="5854985"/>
            <a:ext cx="523875" cy="276999"/>
          </a:xfrm>
          <a:prstGeom prst="rect">
            <a:avLst/>
          </a:prstGeom>
          <a:noFill/>
        </p:spPr>
        <p:txBody>
          <a:bodyPr wrap="square" rtlCol="0">
            <a:spAutoFit/>
          </a:bodyPr>
          <a:lstStyle/>
          <a:p>
            <a:r>
              <a:rPr lang="en-US" sz="1200" dirty="0" smtClean="0"/>
              <a:t>2016</a:t>
            </a:r>
            <a:endParaRPr lang="en-US" sz="1200" dirty="0"/>
          </a:p>
        </p:txBody>
      </p:sp>
    </p:spTree>
    <p:extLst>
      <p:ext uri="{BB962C8B-B14F-4D97-AF65-F5344CB8AC3E}">
        <p14:creationId xmlns:p14="http://schemas.microsoft.com/office/powerpoint/2010/main" val="40967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500"/>
                                        <p:tgtEl>
                                          <p:spTgt spid="11"/>
                                        </p:tgtEl>
                                      </p:cBhvr>
                                    </p:animEffect>
                                  </p:childTnLst>
                                </p:cTn>
                              </p:par>
                            </p:childTnLst>
                          </p:cTn>
                        </p:par>
                        <p:par>
                          <p:cTn id="8" fill="hold">
                            <p:stCondLst>
                              <p:cond delay="3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2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409252" y="396957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57250" indent="-857250">
              <a:buAutoNum type="romanUcPeriod"/>
              <a:tabLst>
                <a:tab pos="688975" algn="l"/>
              </a:tabLst>
            </a:pPr>
            <a:r>
              <a:rPr lang="en-US" b="1" dirty="0">
                <a:solidFill>
                  <a:srgbClr val="002060"/>
                </a:solidFill>
                <a:latin typeface="+mn-lt"/>
              </a:rPr>
              <a:t>CALL TO </a:t>
            </a:r>
            <a:r>
              <a:rPr lang="en-US" b="1" dirty="0" smtClean="0">
                <a:solidFill>
                  <a:srgbClr val="002060"/>
                </a:solidFill>
                <a:latin typeface="+mn-lt"/>
              </a:rPr>
              <a:t>ORDER and PLEDGE OF ALLEGIANCE</a:t>
            </a:r>
            <a:endParaRPr lang="en-US" b="1" dirty="0">
              <a:solidFill>
                <a:srgbClr val="002060"/>
              </a:solidFill>
              <a:latin typeface="+mn-lt"/>
            </a:endParaRPr>
          </a:p>
          <a:p>
            <a:pPr>
              <a:tabLst>
                <a:tab pos="688975" algn="l"/>
              </a:tabLst>
            </a:pPr>
            <a:endParaRPr lang="en-US" b="1"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763446" y="920277"/>
            <a:ext cx="2701925" cy="2082800"/>
          </a:xfrm>
          <a:prstGeom prst="rect">
            <a:avLst/>
          </a:prstGeom>
        </p:spPr>
      </p:pic>
    </p:spTree>
    <p:extLst>
      <p:ext uri="{BB962C8B-B14F-4D97-AF65-F5344CB8AC3E}">
        <p14:creationId xmlns:p14="http://schemas.microsoft.com/office/powerpoint/2010/main" val="6891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050" y="179614"/>
            <a:ext cx="11389179" cy="7543799"/>
          </a:xfrm>
          <a:prstGeom prst="rect">
            <a:avLst/>
          </a:prstGeom>
        </p:spPr>
      </p:pic>
      <p:sp>
        <p:nvSpPr>
          <p:cNvPr id="2" name="Rectangle 1"/>
          <p:cNvSpPr/>
          <p:nvPr/>
        </p:nvSpPr>
        <p:spPr>
          <a:xfrm flipH="1">
            <a:off x="9299121" y="2441121"/>
            <a:ext cx="204108" cy="5143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78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065" y="0"/>
            <a:ext cx="11764736" cy="8210411"/>
          </a:xfrm>
          <a:prstGeom prst="rect">
            <a:avLst/>
          </a:prstGeom>
        </p:spPr>
      </p:pic>
      <p:sp>
        <p:nvSpPr>
          <p:cNvPr id="3" name="Rectangle 2"/>
          <p:cNvSpPr/>
          <p:nvPr/>
        </p:nvSpPr>
        <p:spPr>
          <a:xfrm flipH="1">
            <a:off x="10450284" y="2277836"/>
            <a:ext cx="155123" cy="29881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7951" y="1690006"/>
            <a:ext cx="3722914" cy="461665"/>
          </a:xfrm>
          <a:prstGeom prst="rect">
            <a:avLst/>
          </a:prstGeom>
          <a:solidFill>
            <a:srgbClr val="FFFF00"/>
          </a:solidFill>
        </p:spPr>
        <p:txBody>
          <a:bodyPr wrap="square" rtlCol="0">
            <a:spAutoFit/>
          </a:bodyPr>
          <a:lstStyle/>
          <a:p>
            <a:r>
              <a:rPr lang="en-US" sz="2400" b="1" dirty="0" smtClean="0"/>
              <a:t>Alabama is 7</a:t>
            </a:r>
            <a:r>
              <a:rPr lang="en-US" sz="2400" b="1" baseline="30000" dirty="0" smtClean="0"/>
              <a:t>th</a:t>
            </a:r>
            <a:r>
              <a:rPr lang="en-US" sz="2400" b="1" dirty="0" smtClean="0"/>
              <a:t> in net tuition</a:t>
            </a:r>
            <a:endParaRPr lang="en-US" sz="2400" b="1" dirty="0"/>
          </a:p>
        </p:txBody>
      </p:sp>
    </p:spTree>
    <p:extLst>
      <p:ext uri="{BB962C8B-B14F-4D97-AF65-F5344CB8AC3E}">
        <p14:creationId xmlns:p14="http://schemas.microsoft.com/office/powerpoint/2010/main" val="91755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7312" y="62732"/>
            <a:ext cx="10368794" cy="6795268"/>
          </a:xfrm>
          <a:prstGeom prst="rect">
            <a:avLst/>
          </a:prstGeom>
        </p:spPr>
      </p:pic>
      <p:sp>
        <p:nvSpPr>
          <p:cNvPr id="4" name="TextBox 3"/>
          <p:cNvSpPr txBox="1"/>
          <p:nvPr/>
        </p:nvSpPr>
        <p:spPr>
          <a:xfrm>
            <a:off x="6672812" y="2445321"/>
            <a:ext cx="5085598" cy="615553"/>
          </a:xfrm>
          <a:prstGeom prst="rect">
            <a:avLst/>
          </a:prstGeom>
          <a:noFill/>
        </p:spPr>
        <p:txBody>
          <a:bodyPr wrap="square" rtlCol="0">
            <a:spAutoFit/>
          </a:bodyPr>
          <a:lstStyle/>
          <a:p>
            <a:r>
              <a:rPr lang="en-US" sz="1700" b="1" dirty="0">
                <a:cs typeface="Lucida Sans Unicode" panose="020B0602030504020204" pitchFamily="34" charset="0"/>
              </a:rPr>
              <a:t>EDUCATIONAL APPROPRIATIONS PER FTE (ADJUSTED):</a:t>
            </a:r>
          </a:p>
          <a:p>
            <a:r>
              <a:rPr lang="en-US" sz="1700" b="1" dirty="0">
                <a:cs typeface="Lucida Sans Unicode" panose="020B0602030504020204" pitchFamily="34" charset="0"/>
              </a:rPr>
              <a:t>DIFFERENCE FROM U.S. AVERAGE, FY 2017</a:t>
            </a:r>
          </a:p>
        </p:txBody>
      </p:sp>
      <p:pic>
        <p:nvPicPr>
          <p:cNvPr id="5" name="Picture 4"/>
          <p:cNvPicPr>
            <a:picLocks noChangeAspect="1"/>
          </p:cNvPicPr>
          <p:nvPr/>
        </p:nvPicPr>
        <p:blipFill>
          <a:blip r:embed="rId3"/>
          <a:stretch>
            <a:fillRect/>
          </a:stretch>
        </p:blipFill>
        <p:spPr>
          <a:xfrm>
            <a:off x="1" y="6722772"/>
            <a:ext cx="2195844" cy="135228"/>
          </a:xfrm>
          <a:prstGeom prst="rect">
            <a:avLst/>
          </a:prstGeom>
        </p:spPr>
      </p:pic>
      <p:sp>
        <p:nvSpPr>
          <p:cNvPr id="6" name="Rectangle 5"/>
          <p:cNvSpPr/>
          <p:nvPr/>
        </p:nvSpPr>
        <p:spPr>
          <a:xfrm flipH="1">
            <a:off x="3720661" y="3429000"/>
            <a:ext cx="522997" cy="979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6722772"/>
            <a:ext cx="2466974" cy="13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169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7967" y="38252"/>
            <a:ext cx="8711851" cy="6819747"/>
          </a:xfrm>
          <a:prstGeom prst="rect">
            <a:avLst/>
          </a:prstGeom>
        </p:spPr>
      </p:pic>
      <p:sp>
        <p:nvSpPr>
          <p:cNvPr id="3" name="TextBox 2"/>
          <p:cNvSpPr txBox="1"/>
          <p:nvPr/>
        </p:nvSpPr>
        <p:spPr>
          <a:xfrm>
            <a:off x="6581104" y="2434107"/>
            <a:ext cx="5185893" cy="615553"/>
          </a:xfrm>
          <a:prstGeom prst="rect">
            <a:avLst/>
          </a:prstGeom>
          <a:noFill/>
        </p:spPr>
        <p:txBody>
          <a:bodyPr wrap="square" rtlCol="0">
            <a:spAutoFit/>
          </a:bodyPr>
          <a:lstStyle/>
          <a:p>
            <a:r>
              <a:rPr lang="en-US" sz="1700" b="1" dirty="0"/>
              <a:t>TOTAL EDUCATIONAL REVENUE PER FTE (ADJUSTED):</a:t>
            </a:r>
          </a:p>
          <a:p>
            <a:r>
              <a:rPr lang="en-US" sz="1700" b="1" dirty="0"/>
              <a:t>DIFFERENCE FROM U.S. AVERAGE, FY 2017</a:t>
            </a:r>
          </a:p>
        </p:txBody>
      </p:sp>
      <p:pic>
        <p:nvPicPr>
          <p:cNvPr id="5" name="Picture 4"/>
          <p:cNvPicPr>
            <a:picLocks noChangeAspect="1"/>
          </p:cNvPicPr>
          <p:nvPr/>
        </p:nvPicPr>
        <p:blipFill>
          <a:blip r:embed="rId3"/>
          <a:stretch>
            <a:fillRect/>
          </a:stretch>
        </p:blipFill>
        <p:spPr>
          <a:xfrm>
            <a:off x="1" y="6722772"/>
            <a:ext cx="2195844" cy="135228"/>
          </a:xfrm>
          <a:prstGeom prst="rect">
            <a:avLst/>
          </a:prstGeom>
        </p:spPr>
      </p:pic>
      <p:sp>
        <p:nvSpPr>
          <p:cNvPr id="6" name="Rectangle 5"/>
          <p:cNvSpPr/>
          <p:nvPr/>
        </p:nvSpPr>
        <p:spPr>
          <a:xfrm flipH="1">
            <a:off x="4764697" y="820455"/>
            <a:ext cx="1936728" cy="1252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834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439" y="0"/>
            <a:ext cx="11189109" cy="8118859"/>
          </a:xfrm>
          <a:prstGeom prst="rect">
            <a:avLst/>
          </a:prstGeom>
        </p:spPr>
      </p:pic>
      <p:sp>
        <p:nvSpPr>
          <p:cNvPr id="3" name="Rectangle 2"/>
          <p:cNvSpPr/>
          <p:nvPr/>
        </p:nvSpPr>
        <p:spPr>
          <a:xfrm flipH="1">
            <a:off x="10373032" y="2647597"/>
            <a:ext cx="147484" cy="29666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828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21767" y="2547101"/>
            <a:ext cx="4888833" cy="1227940"/>
          </a:xfrm>
        </p:spPr>
        <p:txBody>
          <a:bodyPr>
            <a:normAutofit/>
          </a:bodyPr>
          <a:lstStyle/>
          <a:p>
            <a:pPr marL="0" indent="0">
              <a:buNone/>
            </a:pPr>
            <a:r>
              <a:rPr lang="en-US" sz="7200" dirty="0" smtClean="0"/>
              <a:t>Questions? </a:t>
            </a:r>
            <a:endParaRPr lang="en-US" sz="7200" dirty="0"/>
          </a:p>
        </p:txBody>
      </p:sp>
      <p:sp>
        <p:nvSpPr>
          <p:cNvPr id="4" name="Slide Number Placeholder 3"/>
          <p:cNvSpPr>
            <a:spLocks noGrp="1"/>
          </p:cNvSpPr>
          <p:nvPr>
            <p:ph type="sldNum" sz="quarter" idx="12"/>
          </p:nvPr>
        </p:nvSpPr>
        <p:spPr/>
        <p:txBody>
          <a:bodyPr/>
          <a:lstStyle/>
          <a:p>
            <a:endParaRPr lang="en-US" dirty="0">
              <a:solidFill>
                <a:srgbClr val="46464A">
                  <a:lumMod val="60000"/>
                  <a:lumOff val="40000"/>
                </a:srgbClr>
              </a:solidFill>
            </a:endParaRPr>
          </a:p>
        </p:txBody>
      </p:sp>
    </p:spTree>
    <p:extLst>
      <p:ext uri="{BB962C8B-B14F-4D97-AF65-F5344CB8AC3E}">
        <p14:creationId xmlns:p14="http://schemas.microsoft.com/office/powerpoint/2010/main" val="376691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939896" y="2476402"/>
            <a:ext cx="9144000" cy="1477181"/>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4F271C"/>
                </a:solidFill>
                <a:effectLst/>
                <a:uLnTx/>
                <a:uFillTx/>
                <a:latin typeface="Tw Cen MT"/>
                <a:ea typeface="+mj-ea"/>
                <a:cs typeface="+mj-cs"/>
              </a:rPr>
              <a:t/>
            </a:r>
            <a:br>
              <a:rPr kumimoji="0" lang="en-US" b="0" i="0" u="none" strike="noStrike" kern="1200" cap="all" spc="0" normalizeH="0" baseline="0" noProof="0" dirty="0" smtClean="0">
                <a:ln>
                  <a:noFill/>
                </a:ln>
                <a:solidFill>
                  <a:srgbClr val="4F271C"/>
                </a:solidFill>
                <a:effectLst/>
                <a:uLnTx/>
                <a:uFillTx/>
                <a:latin typeface="Tw Cen MT"/>
                <a:ea typeface="+mj-ea"/>
                <a:cs typeface="+mj-cs"/>
              </a:rPr>
            </a:b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VII.   Decision</a:t>
            </a:r>
            <a:r>
              <a:rPr kumimoji="0" lang="en-US" sz="6000" b="1" i="0" u="none" strike="noStrike" kern="1200" cap="all" spc="300" normalizeH="0" baseline="0" noProof="0" dirty="0" smtClean="0">
                <a:ln>
                  <a:noFill/>
                </a:ln>
                <a:solidFill>
                  <a:srgbClr val="0070C0"/>
                </a:solidFill>
                <a:effectLst/>
                <a:uLnTx/>
                <a:uFillTx/>
                <a:latin typeface="Tw Cen MT"/>
                <a:ea typeface="+mj-ea"/>
                <a:cs typeface="+mj-cs"/>
              </a:rPr>
              <a:t> </a:t>
            </a:r>
            <a:r>
              <a:rPr kumimoji="0" lang="en-US" sz="6000" b="1" i="0" u="none" strike="noStrike" kern="1200" cap="all" spc="0" normalizeH="0" baseline="0" noProof="0" dirty="0" smtClean="0">
                <a:ln>
                  <a:noFill/>
                </a:ln>
                <a:solidFill>
                  <a:srgbClr val="0070C0"/>
                </a:solidFill>
                <a:effectLst/>
                <a:uLnTx/>
                <a:uFillTx/>
                <a:latin typeface="Tw Cen MT"/>
                <a:ea typeface="+mj-ea"/>
                <a:cs typeface="+mj-cs"/>
              </a:rPr>
              <a:t>ITEMS</a:t>
            </a:r>
            <a:r>
              <a:rPr kumimoji="0" lang="en-US" b="1" i="0" u="none" strike="noStrike" kern="1200" cap="all" spc="0" normalizeH="0" baseline="0" noProof="0" dirty="0" smtClean="0">
                <a:ln>
                  <a:noFill/>
                </a:ln>
                <a:solidFill>
                  <a:srgbClr val="0070C0"/>
                </a:solidFill>
                <a:effectLst/>
                <a:uLnTx/>
                <a:uFillTx/>
                <a:latin typeface="Tw Cen MT"/>
                <a:ea typeface="+mj-ea"/>
                <a:cs typeface="+mj-cs"/>
              </a:rPr>
              <a:t/>
            </a:r>
            <a:br>
              <a:rPr kumimoji="0" lang="en-US" b="1" i="0" u="none" strike="noStrike" kern="1200" cap="all" spc="0" normalizeH="0" baseline="0" noProof="0" dirty="0" smtClean="0">
                <a:ln>
                  <a:noFill/>
                </a:ln>
                <a:solidFill>
                  <a:srgbClr val="0070C0"/>
                </a:solidFill>
                <a:effectLst/>
                <a:uLnTx/>
                <a:uFillTx/>
                <a:latin typeface="Tw Cen MT"/>
                <a:ea typeface="+mj-ea"/>
                <a:cs typeface="+mj-cs"/>
              </a:rPr>
            </a:br>
            <a:r>
              <a:rPr kumimoji="0" lang="en-US" b="1" i="0" u="none" strike="noStrike" kern="1200" cap="all" spc="0" normalizeH="0" baseline="0" noProof="0" dirty="0" smtClean="0">
                <a:ln>
                  <a:noFill/>
                </a:ln>
                <a:solidFill>
                  <a:srgbClr val="00B0F0"/>
                </a:solidFill>
                <a:effectLst/>
                <a:uLnTx/>
                <a:uFillTx/>
                <a:latin typeface="Tw Cen MT"/>
                <a:ea typeface="+mj-ea"/>
                <a:cs typeface="+mj-cs"/>
              </a:rPr>
              <a:t> </a:t>
            </a:r>
            <a:endParaRPr kumimoji="0" lang="en-US" b="0" i="0" u="none" strike="noStrike" kern="1200" cap="all" spc="0" normalizeH="0" baseline="0" noProof="0" dirty="0">
              <a:ln>
                <a:noFill/>
              </a:ln>
              <a:solidFill>
                <a:srgbClr val="4F271C"/>
              </a:solidFill>
              <a:effectLst/>
              <a:uLnTx/>
              <a:uFillTx/>
              <a:latin typeface="Tw Cen MT"/>
              <a:ea typeface="+mj-ea"/>
              <a:cs typeface="+mj-cs"/>
            </a:endParaRPr>
          </a:p>
        </p:txBody>
      </p:sp>
    </p:spTree>
    <p:extLst>
      <p:ext uri="{BB962C8B-B14F-4D97-AF65-F5344CB8AC3E}">
        <p14:creationId xmlns:p14="http://schemas.microsoft.com/office/powerpoint/2010/main" val="233485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988" y="793630"/>
            <a:ext cx="9144000" cy="1544128"/>
          </a:xfrm>
        </p:spPr>
        <p:txBody>
          <a:bodyPr>
            <a:noAutofit/>
          </a:bodyPr>
          <a:lstStyle/>
          <a:p>
            <a:r>
              <a:rPr lang="en-US" sz="2400" b="1" dirty="0" smtClean="0">
                <a:latin typeface="Arial" panose="020B0604020202020204" pitchFamily="34" charset="0"/>
                <a:cs typeface="Arial" panose="020B0604020202020204" pitchFamily="34" charset="0"/>
              </a:rPr>
              <a:t>Preliminary Approval of Amendments to the Administrative Procedures for Chapter 300-1-1:  Organization of the Alabama Commission on Higher Education</a:t>
            </a:r>
            <a:br>
              <a:rPr lang="en-US" sz="2400" b="1" dirty="0" smtClean="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90599" y="2337758"/>
            <a:ext cx="10334625" cy="2363638"/>
          </a:xfrm>
        </p:spPr>
        <p:txBody>
          <a:bodyPr/>
          <a:lstStyle/>
          <a:p>
            <a:pPr algn="l">
              <a:lnSpc>
                <a:spcPct val="100000"/>
              </a:lnSpc>
              <a:spcBef>
                <a:spcPts val="0"/>
              </a:spcBef>
            </a:pPr>
            <a:r>
              <a:rPr lang="en-US" dirty="0" smtClean="0">
                <a:latin typeface="Arial" panose="020B0604020202020204" pitchFamily="34" charset="0"/>
                <a:cs typeface="Arial" panose="020B0604020202020204" pitchFamily="34" charset="0"/>
              </a:rPr>
              <a:t>Purpose of Action:  To eliminate outdated language and to streamline the administrative procedures per Code of Alabama, 1975, Section 41-22-5.2.</a:t>
            </a:r>
          </a:p>
          <a:p>
            <a:pPr algn="l">
              <a:lnSpc>
                <a:spcPct val="100000"/>
              </a:lnSpc>
              <a:spcBef>
                <a:spcPts val="0"/>
              </a:spcBef>
            </a:pPr>
            <a:endParaRPr lang="en-US" dirty="0">
              <a:latin typeface="Arial" panose="020B0604020202020204" pitchFamily="34" charset="0"/>
              <a:cs typeface="Arial" panose="020B0604020202020204" pitchFamily="34" charset="0"/>
            </a:endParaRPr>
          </a:p>
          <a:p>
            <a:pPr algn="l">
              <a:lnSpc>
                <a:spcPct val="100000"/>
              </a:lnSpc>
              <a:spcBef>
                <a:spcPts val="0"/>
              </a:spcBef>
            </a:pPr>
            <a:endParaRPr lang="en-US" dirty="0" smtClean="0"/>
          </a:p>
          <a:p>
            <a:pPr algn="l">
              <a:lnSpc>
                <a:spcPct val="100000"/>
              </a:lnSpc>
              <a:spcBef>
                <a:spcPts val="0"/>
              </a:spcBef>
            </a:pPr>
            <a:endParaRPr lang="en-US" dirty="0"/>
          </a:p>
        </p:txBody>
      </p:sp>
      <p:pic>
        <p:nvPicPr>
          <p:cNvPr id="4" name="Picture 3"/>
          <p:cNvPicPr>
            <a:picLocks noChangeAspect="1"/>
          </p:cNvPicPr>
          <p:nvPr/>
        </p:nvPicPr>
        <p:blipFill>
          <a:blip r:embed="rId2"/>
          <a:stretch>
            <a:fillRect/>
          </a:stretch>
        </p:blipFill>
        <p:spPr>
          <a:xfrm>
            <a:off x="4367212" y="3571876"/>
            <a:ext cx="3194919" cy="3028949"/>
          </a:xfrm>
          <a:prstGeom prst="rect">
            <a:avLst/>
          </a:prstGeom>
        </p:spPr>
      </p:pic>
    </p:spTree>
    <p:extLst>
      <p:ext uri="{BB962C8B-B14F-4D97-AF65-F5344CB8AC3E}">
        <p14:creationId xmlns:p14="http://schemas.microsoft.com/office/powerpoint/2010/main" val="3690465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Arial" panose="020B0604020202020204" pitchFamily="34" charset="0"/>
                <a:cs typeface="Arial" panose="020B0604020202020204" pitchFamily="34" charset="0"/>
              </a:rPr>
              <a:t>Preliminary Approval  to Repeal the Administrative Procedures for the State of Alabama Chiropractic Scholarship Program – Chapter 300-4-6</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Purpose of Action:  This program is no longer operational.  It last received a legislative appropriation in FY 2011-12.  </a:t>
            </a:r>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3638549" y="3181350"/>
            <a:ext cx="4829175" cy="2876550"/>
          </a:xfrm>
          <a:prstGeom prst="rect">
            <a:avLst/>
          </a:prstGeom>
        </p:spPr>
      </p:pic>
    </p:spTree>
    <p:extLst>
      <p:ext uri="{BB962C8B-B14F-4D97-AF65-F5344CB8AC3E}">
        <p14:creationId xmlns:p14="http://schemas.microsoft.com/office/powerpoint/2010/main" val="3789157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Arial" panose="020B0604020202020204" pitchFamily="34" charset="0"/>
                <a:cs typeface="Arial" panose="020B0604020202020204" pitchFamily="34" charset="0"/>
              </a:rPr>
              <a:t>Preliminary Approval of Administrative Procedures for the Alabama Math and Science Teacher Education Program – Loan Repayment Program:  Chapter 300-4-12</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Purpose of Action:  The proposed additions to the AMSTEP Administrative Procedures begins the process transitioning the current scholarship program to a loan repayment program.  At the end of FY 2018-19, upon approval of the Commission, the scholarship program will no longer be in existence and references to the scholarship program will be deleted from the Administrative Procedures.</a:t>
            </a:r>
          </a:p>
          <a:p>
            <a:endParaRPr lang="en-US" dirty="0"/>
          </a:p>
        </p:txBody>
      </p:sp>
      <p:pic>
        <p:nvPicPr>
          <p:cNvPr id="5" name="Picture 4"/>
          <p:cNvPicPr>
            <a:picLocks noChangeAspect="1"/>
          </p:cNvPicPr>
          <p:nvPr/>
        </p:nvPicPr>
        <p:blipFill>
          <a:blip r:embed="rId2"/>
          <a:stretch>
            <a:fillRect/>
          </a:stretch>
        </p:blipFill>
        <p:spPr>
          <a:xfrm>
            <a:off x="4029075" y="4057650"/>
            <a:ext cx="4333875" cy="2216150"/>
          </a:xfrm>
          <a:prstGeom prst="rect">
            <a:avLst/>
          </a:prstGeom>
        </p:spPr>
      </p:pic>
    </p:spTree>
    <p:extLst>
      <p:ext uri="{BB962C8B-B14F-4D97-AF65-F5344CB8AC3E}">
        <p14:creationId xmlns:p14="http://schemas.microsoft.com/office/powerpoint/2010/main" val="1476331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470212" y="1437715"/>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b="1" dirty="0">
                <a:solidFill>
                  <a:srgbClr val="002060"/>
                </a:solidFill>
                <a:latin typeface="+mn-lt"/>
              </a:rPr>
              <a:t>II.  ROLL CALL and </a:t>
            </a:r>
            <a:br>
              <a:rPr lang="en-US" b="1" dirty="0">
                <a:solidFill>
                  <a:srgbClr val="002060"/>
                </a:solidFill>
                <a:latin typeface="+mn-lt"/>
              </a:rPr>
            </a:br>
            <a:r>
              <a:rPr lang="en-US" sz="4000" b="1" dirty="0">
                <a:solidFill>
                  <a:srgbClr val="002060"/>
                </a:solidFill>
                <a:latin typeface="+mn-lt"/>
              </a:rPr>
              <a:t>QUORUM DETERMINATION	</a:t>
            </a:r>
          </a:p>
        </p:txBody>
      </p:sp>
      <p:pic>
        <p:nvPicPr>
          <p:cNvPr id="5" name="Picture 4"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80447"/>
            <a:ext cx="7700682" cy="3460377"/>
          </a:xfrm>
          <a:prstGeom prst="rect">
            <a:avLst/>
          </a:prstGeom>
          <a:noFill/>
          <a:ln>
            <a:noFill/>
          </a:ln>
        </p:spPr>
      </p:pic>
    </p:spTree>
    <p:extLst>
      <p:ext uri="{BB962C8B-B14F-4D97-AF65-F5344CB8AC3E}">
        <p14:creationId xmlns:p14="http://schemas.microsoft.com/office/powerpoint/2010/main" val="281853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Arial" panose="020B0604020202020204" pitchFamily="34" charset="0"/>
                <a:cs typeface="Arial" panose="020B0604020202020204" pitchFamily="34" charset="0"/>
              </a:rPr>
              <a:t>Preliminary Approval of Amendments to the Administrative Procedures for Fiscal and Information Systems – Chapter 300-2-3</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Purpose of Action:  To eliminate outdated language and to streamline the administrative procedures per Code of Alabama, 1975, Section 41-22-5.2.</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57625" y="3314699"/>
            <a:ext cx="4667250" cy="2862263"/>
          </a:xfrm>
          <a:prstGeom prst="rect">
            <a:avLst/>
          </a:prstGeom>
        </p:spPr>
      </p:pic>
    </p:spTree>
    <p:extLst>
      <p:ext uri="{BB962C8B-B14F-4D97-AF65-F5344CB8AC3E}">
        <p14:creationId xmlns:p14="http://schemas.microsoft.com/office/powerpoint/2010/main" val="113855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54988" y="793630"/>
            <a:ext cx="9144000" cy="15441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Arial" panose="020B0604020202020204" pitchFamily="34" charset="0"/>
                <a:cs typeface="Arial" panose="020B0604020202020204" pitchFamily="34" charset="0"/>
              </a:rPr>
              <a:t>Preliminary Approval of Amendments to the Administrative Procedures for Chapter 300-2-4:  Educational Assistance Programs </a:t>
            </a:r>
            <a:br>
              <a:rPr lang="en-US" sz="2400" b="1" dirty="0" smtClean="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Subtitle 2"/>
          <p:cNvSpPr txBox="1">
            <a:spLocks/>
          </p:cNvSpPr>
          <p:nvPr/>
        </p:nvSpPr>
        <p:spPr>
          <a:xfrm>
            <a:off x="1171754" y="1949569"/>
            <a:ext cx="10334625" cy="2363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smtClean="0">
                <a:latin typeface="Arial" panose="020B0604020202020204" pitchFamily="34" charset="0"/>
                <a:cs typeface="Arial" panose="020B0604020202020204" pitchFamily="34" charset="0"/>
              </a:rPr>
              <a:t>Purpose of Action:  To eliminate outdated language and to streamline the administrative procedures per Code of Alabama, 1975, Section 41-22-5.2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related to Southern Regional Education Board Programs.</a:t>
            </a:r>
          </a:p>
          <a:p>
            <a:pP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endParaRPr lang="en-US"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US" dirty="0" smtClean="0">
              <a:latin typeface="Arial" panose="020B0604020202020204" pitchFamily="34" charset="0"/>
              <a:cs typeface="Arial" panose="020B0604020202020204" pitchFamily="34" charset="0"/>
            </a:endParaRPr>
          </a:p>
          <a:p>
            <a:pPr>
              <a:lnSpc>
                <a:spcPct val="100000"/>
              </a:lnSpc>
              <a:spcBef>
                <a:spcPts val="0"/>
              </a:spcBef>
            </a:pPr>
            <a:endParaRPr lang="en-US" dirty="0" smtClean="0">
              <a:latin typeface="Arial" panose="020B0604020202020204" pitchFamily="34" charset="0"/>
              <a:cs typeface="Arial" panose="020B0604020202020204" pitchFamily="34" charset="0"/>
            </a:endParaRPr>
          </a:p>
          <a:p>
            <a:pPr>
              <a:lnSpc>
                <a:spcPct val="100000"/>
              </a:lnSpc>
              <a:spcBef>
                <a:spcPts val="0"/>
              </a:spcBef>
            </a:pPr>
            <a:endParaRPr lang="en-US" dirty="0" smtClean="0"/>
          </a:p>
          <a:p>
            <a:pPr>
              <a:lnSpc>
                <a:spcPct val="100000"/>
              </a:lnSpc>
              <a:spcBef>
                <a:spcPts val="0"/>
              </a:spcBef>
            </a:pPr>
            <a:endParaRPr lang="en-US" dirty="0"/>
          </a:p>
        </p:txBody>
      </p:sp>
      <p:pic>
        <p:nvPicPr>
          <p:cNvPr id="6" name="Picture 5"/>
          <p:cNvPicPr>
            <a:picLocks noChangeAspect="1"/>
          </p:cNvPicPr>
          <p:nvPr/>
        </p:nvPicPr>
        <p:blipFill>
          <a:blip r:embed="rId2"/>
          <a:stretch>
            <a:fillRect/>
          </a:stretch>
        </p:blipFill>
        <p:spPr>
          <a:xfrm>
            <a:off x="3985405" y="4063042"/>
            <a:ext cx="4019908" cy="2432648"/>
          </a:xfrm>
          <a:prstGeom prst="rect">
            <a:avLst/>
          </a:prstGeom>
        </p:spPr>
      </p:pic>
    </p:spTree>
    <p:extLst>
      <p:ext uri="{BB962C8B-B14F-4D97-AF65-F5344CB8AC3E}">
        <p14:creationId xmlns:p14="http://schemas.microsoft.com/office/powerpoint/2010/main" val="4027856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37462" y="2366683"/>
            <a:ext cx="9144000" cy="1721596"/>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all" spc="0" normalizeH="0" baseline="0" noProof="0" dirty="0" smtClean="0">
                <a:ln>
                  <a:noFill/>
                </a:ln>
                <a:solidFill>
                  <a:srgbClr val="0070C0"/>
                </a:solidFill>
                <a:effectLst/>
                <a:uLnTx/>
                <a:uFillTx/>
                <a:latin typeface="Tw Cen MT"/>
              </a:rPr>
              <a:t/>
            </a:r>
            <a:br>
              <a:rPr kumimoji="0" lang="en-US" b="0" i="0" u="none" strike="noStrike" kern="1200" cap="all" spc="0" normalizeH="0" baseline="0" noProof="0" dirty="0" smtClean="0">
                <a:ln>
                  <a:noFill/>
                </a:ln>
                <a:solidFill>
                  <a:srgbClr val="0070C0"/>
                </a:solidFill>
                <a:effectLst/>
                <a:uLnTx/>
                <a:uFillTx/>
                <a:latin typeface="Tw Cen MT"/>
              </a:rPr>
            </a:br>
            <a:r>
              <a:rPr kumimoji="0" lang="en-US" sz="6000" b="0" i="0" u="none" strike="noStrike" kern="1200" cap="all" spc="0" normalizeH="0" baseline="0" noProof="0" dirty="0" smtClean="0">
                <a:ln>
                  <a:noFill/>
                </a:ln>
                <a:solidFill>
                  <a:srgbClr val="0070C0"/>
                </a:solidFill>
                <a:effectLst/>
                <a:uLnTx/>
                <a:uFillTx/>
                <a:latin typeface="Tw Cen MT"/>
              </a:rPr>
              <a:t>F</a:t>
            </a:r>
            <a:r>
              <a:rPr kumimoji="0" lang="en-US" sz="6000" b="1" i="0" u="none" strike="noStrike" kern="1200" cap="all" spc="0" normalizeH="0" baseline="0" noProof="0" dirty="0" smtClean="0">
                <a:ln>
                  <a:noFill/>
                </a:ln>
                <a:solidFill>
                  <a:srgbClr val="0070C0"/>
                </a:solidFill>
                <a:effectLst/>
                <a:uLnTx/>
                <a:uFillTx/>
                <a:latin typeface="Tw Cen MT"/>
              </a:rPr>
              <a:t>.   Academic programs</a:t>
            </a:r>
            <a:r>
              <a:rPr kumimoji="0" lang="en-US" b="1" i="0" u="none" strike="noStrike" kern="1200" cap="all" spc="0" normalizeH="0" baseline="0" noProof="0" dirty="0" smtClean="0">
                <a:ln>
                  <a:noFill/>
                </a:ln>
                <a:solidFill>
                  <a:srgbClr val="0070C0"/>
                </a:solidFill>
                <a:effectLst/>
                <a:uLnTx/>
                <a:uFillTx/>
                <a:latin typeface="Tw Cen MT"/>
              </a:rPr>
              <a:t/>
            </a:r>
            <a:br>
              <a:rPr kumimoji="0" lang="en-US" b="1" i="0" u="none" strike="noStrike" kern="1200" cap="all" spc="0" normalizeH="0" baseline="0" noProof="0" dirty="0" smtClean="0">
                <a:ln>
                  <a:noFill/>
                </a:ln>
                <a:solidFill>
                  <a:srgbClr val="0070C0"/>
                </a:solidFill>
                <a:effectLst/>
                <a:uLnTx/>
                <a:uFillTx/>
                <a:latin typeface="Tw Cen MT"/>
              </a:rPr>
            </a:br>
            <a:r>
              <a:rPr kumimoji="0" lang="en-US" b="1" i="0" u="none" strike="noStrike" kern="1200" cap="all" spc="0" normalizeH="0" baseline="0" noProof="0" dirty="0" smtClean="0">
                <a:ln>
                  <a:noFill/>
                </a:ln>
                <a:solidFill>
                  <a:srgbClr val="0070C0"/>
                </a:solidFill>
                <a:effectLst/>
                <a:uLnTx/>
                <a:uFillTx/>
                <a:latin typeface="Tw Cen MT"/>
              </a:rPr>
              <a:t> </a:t>
            </a:r>
            <a:endParaRPr kumimoji="0" lang="en-US" b="0" i="0" u="none" strike="noStrike" kern="1200" cap="all" spc="0" normalizeH="0" baseline="0" noProof="0" dirty="0">
              <a:ln>
                <a:noFill/>
              </a:ln>
              <a:solidFill>
                <a:srgbClr val="0070C0"/>
              </a:solidFill>
              <a:effectLst/>
              <a:uLnTx/>
              <a:uFillTx/>
              <a:latin typeface="Tw Cen MT"/>
            </a:endParaRPr>
          </a:p>
        </p:txBody>
      </p:sp>
    </p:spTree>
    <p:extLst>
      <p:ext uri="{BB962C8B-B14F-4D97-AF65-F5344CB8AC3E}">
        <p14:creationId xmlns:p14="http://schemas.microsoft.com/office/powerpoint/2010/main" val="1542847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1638300" y="457201"/>
            <a:ext cx="8743950" cy="4139595"/>
          </a:xfrm>
          <a:prstGeom prst="rect">
            <a:avLst/>
          </a:prstGeom>
          <a:noFill/>
        </p:spPr>
        <p:txBody>
          <a:bodyPr wrap="square" rtlCol="0">
            <a:spAutoFit/>
          </a:bodyPr>
          <a:lstStyle/>
          <a:p>
            <a:pPr>
              <a:spcBef>
                <a:spcPct val="20000"/>
              </a:spcBef>
              <a:tabLst>
                <a:tab pos="457200" algn="l"/>
              </a:tabLst>
              <a:defRPr/>
            </a:pPr>
            <a:endParaRPr lang="en-US" sz="3200" dirty="0">
              <a:solidFill>
                <a:srgbClr val="0070C0"/>
              </a:solidFill>
              <a:latin typeface="Calibri"/>
            </a:endParaRPr>
          </a:p>
          <a:p>
            <a:pPr>
              <a:defRPr/>
            </a:pPr>
            <a:endParaRPr lang="en-US" dirty="0">
              <a:solidFill>
                <a:prstClr val="black"/>
              </a:solidFill>
              <a:latin typeface="Calibri"/>
            </a:endParaRPr>
          </a:p>
          <a:p>
            <a:pPr algn="ctr">
              <a:spcBef>
                <a:spcPct val="20000"/>
              </a:spcBef>
              <a:spcAft>
                <a:spcPts val="600"/>
              </a:spcAft>
              <a:tabLst>
                <a:tab pos="457200" algn="l"/>
              </a:tabLst>
              <a:defRPr/>
            </a:pPr>
            <a:r>
              <a:rPr lang="en-US" sz="5000" b="1" dirty="0">
                <a:solidFill>
                  <a:srgbClr val="0070C0"/>
                </a:solidFill>
                <a:latin typeface="Century" panose="02040604050505020304" pitchFamily="18" charset="0"/>
              </a:rPr>
              <a:t>ALABAMA</a:t>
            </a:r>
            <a:r>
              <a:rPr lang="en-US" sz="5000" b="1" spc="300" dirty="0">
                <a:solidFill>
                  <a:srgbClr val="0070C0"/>
                </a:solidFill>
                <a:latin typeface="Century" panose="02040604050505020304" pitchFamily="18" charset="0"/>
              </a:rPr>
              <a:t> </a:t>
            </a:r>
            <a:r>
              <a:rPr lang="en-US" sz="5000" b="1" dirty="0">
                <a:solidFill>
                  <a:srgbClr val="0070C0"/>
                </a:solidFill>
                <a:latin typeface="Century" panose="02040604050505020304" pitchFamily="18" charset="0"/>
              </a:rPr>
              <a:t>COMMUNITY</a:t>
            </a:r>
            <a:r>
              <a:rPr lang="en-US" sz="5000" b="1" spc="300" dirty="0">
                <a:solidFill>
                  <a:srgbClr val="0070C0"/>
                </a:solidFill>
                <a:latin typeface="Century" panose="02040604050505020304" pitchFamily="18" charset="0"/>
              </a:rPr>
              <a:t> </a:t>
            </a:r>
            <a:r>
              <a:rPr lang="en-US" sz="5000" b="1" dirty="0">
                <a:solidFill>
                  <a:srgbClr val="0070C0"/>
                </a:solidFill>
                <a:latin typeface="Century" panose="02040604050505020304" pitchFamily="18" charset="0"/>
              </a:rPr>
              <a:t>COLLEGE SYSTEM (ACCS)</a:t>
            </a:r>
          </a:p>
          <a:p>
            <a:pPr algn="ctr">
              <a:defRPr/>
            </a:pPr>
            <a:endParaRPr lang="en-US" sz="4400" b="1" dirty="0">
              <a:solidFill>
                <a:srgbClr val="FF0000"/>
              </a:solidFill>
              <a:latin typeface="Calibri"/>
            </a:endParaRPr>
          </a:p>
          <a:p>
            <a:pPr>
              <a:defRPr/>
            </a:pPr>
            <a:endParaRPr lang="en-US" dirty="0">
              <a:solidFill>
                <a:prstClr val="black"/>
              </a:solidFill>
              <a:latin typeface="Calibri"/>
            </a:endParaRPr>
          </a:p>
          <a:p>
            <a:pPr>
              <a:defRPr/>
            </a:pPr>
            <a:r>
              <a:rPr lang="en-US" dirty="0">
                <a:solidFill>
                  <a:prstClr val="black"/>
                </a:solidFill>
                <a:latin typeface="Calibri"/>
              </a:rPr>
              <a:t/>
            </a:r>
            <a:br>
              <a:rPr lang="en-US" dirty="0">
                <a:solidFill>
                  <a:prstClr val="black"/>
                </a:solidFill>
                <a:latin typeface="Calibri"/>
              </a:rPr>
            </a:br>
            <a:r>
              <a:rPr lang="en-US" dirty="0">
                <a:solidFill>
                  <a:prstClr val="black"/>
                </a:solidFill>
                <a:latin typeface="Calibri"/>
              </a:rPr>
              <a:t>	</a:t>
            </a:r>
          </a:p>
        </p:txBody>
      </p:sp>
      <p:sp>
        <p:nvSpPr>
          <p:cNvPr id="2" name="Slide Number Placeholder 1"/>
          <p:cNvSpPr>
            <a:spLocks noGrp="1"/>
          </p:cNvSpPr>
          <p:nvPr>
            <p:ph type="sldNum" sz="quarter" idx="12"/>
          </p:nvPr>
        </p:nvSpPr>
        <p:spPr/>
        <p:txBody>
          <a:bodyPr/>
          <a:lstStyle/>
          <a:p>
            <a:pPr>
              <a:defRPr/>
            </a:pPr>
            <a:endParaRPr lang="en-US" dirty="0">
              <a:solidFill>
                <a:prstClr val="black">
                  <a:tint val="75000"/>
                </a:prstClr>
              </a:solidFill>
              <a:latin typeface="Calibri"/>
            </a:endParaRPr>
          </a:p>
        </p:txBody>
      </p:sp>
      <p:pic>
        <p:nvPicPr>
          <p:cNvPr id="4098" name="Picture 2" descr="https://www.accs.cc/images/se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64" y="3112501"/>
            <a:ext cx="2719039"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3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8800" y="235810"/>
            <a:ext cx="8506864" cy="882257"/>
          </a:xfrm>
        </p:spPr>
        <p:txBody>
          <a:bodyPr>
            <a:noAutofit/>
          </a:bodyPr>
          <a:lstStyle/>
          <a:p>
            <a:pPr algn="l"/>
            <a:r>
              <a:rPr lang="en-US" b="1" dirty="0" err="1">
                <a:solidFill>
                  <a:srgbClr val="FF0000"/>
                </a:solidFill>
                <a:latin typeface="Calibri" panose="020F0502020204030204" pitchFamily="34" charset="0"/>
                <a:cs typeface="Calibri" panose="020F0502020204030204" pitchFamily="34" charset="0"/>
              </a:rPr>
              <a:t>Lurleen</a:t>
            </a:r>
            <a:r>
              <a:rPr lang="en-US" b="1" dirty="0">
                <a:solidFill>
                  <a:srgbClr val="FF0000"/>
                </a:solidFill>
                <a:latin typeface="Calibri" panose="020F0502020204030204" pitchFamily="34" charset="0"/>
                <a:cs typeface="Calibri" panose="020F0502020204030204" pitchFamily="34" charset="0"/>
              </a:rPr>
              <a:t> B. Wallace Community College </a:t>
            </a:r>
          </a:p>
        </p:txBody>
      </p:sp>
      <p:sp>
        <p:nvSpPr>
          <p:cNvPr id="10" name="TextBox 9"/>
          <p:cNvSpPr txBox="1"/>
          <p:nvPr/>
        </p:nvSpPr>
        <p:spPr>
          <a:xfrm>
            <a:off x="386803" y="726060"/>
            <a:ext cx="11555506" cy="5009064"/>
          </a:xfrm>
          <a:prstGeom prst="rect">
            <a:avLst/>
          </a:prstGeom>
          <a:noFill/>
        </p:spPr>
        <p:txBody>
          <a:bodyPr wrap="square" rtlCol="0">
            <a:spAutoFit/>
          </a:bodyPr>
          <a:lstStyle/>
          <a:p>
            <a:pPr marL="342900" indent="-342900" defTabSz="685800">
              <a:buFontTx/>
              <a:buAutoNum type="arabicPeriod" startAt="2"/>
              <a:defRPr/>
            </a:pPr>
            <a:endParaRPr lang="en-US" dirty="0">
              <a:solidFill>
                <a:srgbClr val="0070C0"/>
              </a:solidFill>
              <a:latin typeface="Calibri"/>
            </a:endParaRPr>
          </a:p>
          <a:p>
            <a:pPr defTabSz="685800">
              <a:defRPr/>
            </a:pPr>
            <a:r>
              <a:rPr lang="en-US" sz="2400" dirty="0">
                <a:solidFill>
                  <a:srgbClr val="0070C0"/>
                </a:solidFill>
                <a:latin typeface="Calibri"/>
              </a:rPr>
              <a:t>1. Associate in Applied Science in Physical Therapy Assistant </a:t>
            </a:r>
            <a:r>
              <a:rPr lang="en-US" sz="2400" dirty="0" smtClean="0">
                <a:solidFill>
                  <a:srgbClr val="0070C0"/>
                </a:solidFill>
                <a:latin typeface="Calibri"/>
              </a:rPr>
              <a:t>(</a:t>
            </a:r>
            <a:r>
              <a:rPr lang="en-US" sz="2400" dirty="0">
                <a:solidFill>
                  <a:srgbClr val="0070C0"/>
                </a:solidFill>
                <a:latin typeface="Calibri"/>
              </a:rPr>
              <a:t>CIP 51.0806)</a:t>
            </a:r>
          </a:p>
          <a:p>
            <a:pPr defTabSz="685800">
              <a:defRPr/>
            </a:pPr>
            <a:endParaRPr lang="en-US" sz="2400" dirty="0">
              <a:solidFill>
                <a:srgbClr val="0070C0"/>
              </a:solidFill>
              <a:latin typeface="Calibri"/>
            </a:endParaRPr>
          </a:p>
          <a:p>
            <a:pPr marL="214313" indent="-214313" defTabSz="685800">
              <a:buFont typeface="Arial" panose="020B0604020202020204" pitchFamily="34" charset="0"/>
              <a:buChar char="•"/>
            </a:pPr>
            <a:r>
              <a:rPr lang="en-US" sz="2400" dirty="0">
                <a:solidFill>
                  <a:prstClr val="black"/>
                </a:solidFill>
                <a:latin typeface="Calibri" panose="020F0502020204030204"/>
              </a:rPr>
              <a:t>According to the program application, Physical Therapy Assistant is a high demand occupation in Alabama, with an annual average salary of over $54,000 a year with 130 average annual openings.</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According to the Alabama Department of Labor, job opportunities for physical therapist assistants are expected to grow at a percentage rate of 41 percent from 2014 to 2024. </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The American Physical Therapy Association states, “The need for PTAs is expected to increase into the foreseeable future as the U.S. population ages and the demand for physical therapy services grows” (www.apta.org).   </a:t>
            </a:r>
          </a:p>
          <a:p>
            <a:pPr defTabSz="685800"/>
            <a:r>
              <a:rPr lang="en-US" sz="1350" dirty="0">
                <a:solidFill>
                  <a:prstClr val="black"/>
                </a:solidFill>
                <a:latin typeface="Calibri" panose="020F0502020204030204"/>
              </a:rPr>
              <a:t>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76911" y="130685"/>
            <a:ext cx="1438100" cy="1425745"/>
          </a:xfrm>
        </p:spPr>
      </p:pic>
      <p:pic>
        <p:nvPicPr>
          <p:cNvPr id="11" name="Picture 10" descr="Where PTAs Can Work - Concorde Career Col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449" y="5216893"/>
            <a:ext cx="2271012" cy="1512495"/>
          </a:xfrm>
          <a:prstGeom prst="rect">
            <a:avLst/>
          </a:prstGeom>
        </p:spPr>
      </p:pic>
    </p:spTree>
    <p:extLst>
      <p:ext uri="{BB962C8B-B14F-4D97-AF65-F5344CB8AC3E}">
        <p14:creationId xmlns:p14="http://schemas.microsoft.com/office/powerpoint/2010/main" val="291017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사업모델의 틀 V2 - VentureSquar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7368" y="3646606"/>
            <a:ext cx="4422059" cy="3316545"/>
          </a:xfrm>
        </p:spPr>
      </p:pic>
      <p:sp>
        <p:nvSpPr>
          <p:cNvPr id="2" name="Title 1"/>
          <p:cNvSpPr>
            <a:spLocks noGrp="1"/>
          </p:cNvSpPr>
          <p:nvPr>
            <p:ph type="title"/>
          </p:nvPr>
        </p:nvSpPr>
        <p:spPr>
          <a:xfrm>
            <a:off x="188259" y="141415"/>
            <a:ext cx="9137715" cy="882257"/>
          </a:xfrm>
        </p:spPr>
        <p:txBody>
          <a:bodyPr>
            <a:noAutofit/>
          </a:bodyPr>
          <a:lstStyle/>
          <a:p>
            <a:pPr algn="l"/>
            <a:r>
              <a:rPr lang="en-US" b="1" dirty="0" err="1">
                <a:solidFill>
                  <a:srgbClr val="FF0000"/>
                </a:solidFill>
              </a:rPr>
              <a:t>Trenholm</a:t>
            </a:r>
            <a:r>
              <a:rPr lang="en-US" b="1" dirty="0">
                <a:solidFill>
                  <a:srgbClr val="FF0000"/>
                </a:solidFill>
              </a:rPr>
              <a:t> State Community College </a:t>
            </a:r>
          </a:p>
        </p:txBody>
      </p:sp>
      <p:sp>
        <p:nvSpPr>
          <p:cNvPr id="4" name="Slide Number Placeholder 3"/>
          <p:cNvSpPr>
            <a:spLocks noGrp="1"/>
          </p:cNvSpPr>
          <p:nvPr>
            <p:ph type="sldNum" sz="quarter" idx="12"/>
          </p:nvPr>
        </p:nvSpPr>
        <p:spPr/>
        <p:txBody>
          <a:bodyPr/>
          <a:lstStyle/>
          <a:p>
            <a:pPr defTabSz="685800">
              <a:defRPr/>
            </a:pPr>
            <a:endParaRPr lang="en-US" dirty="0">
              <a:solidFill>
                <a:prstClr val="black">
                  <a:tint val="75000"/>
                </a:prstClr>
              </a:solidFill>
              <a:latin typeface="Calibri"/>
            </a:endParaRPr>
          </a:p>
        </p:txBody>
      </p:sp>
      <p:sp>
        <p:nvSpPr>
          <p:cNvPr id="10" name="TextBox 9"/>
          <p:cNvSpPr txBox="1"/>
          <p:nvPr/>
        </p:nvSpPr>
        <p:spPr>
          <a:xfrm>
            <a:off x="188259" y="634446"/>
            <a:ext cx="11806517" cy="5286062"/>
          </a:xfrm>
          <a:prstGeom prst="rect">
            <a:avLst/>
          </a:prstGeom>
          <a:noFill/>
        </p:spPr>
        <p:txBody>
          <a:bodyPr wrap="square" rtlCol="0">
            <a:spAutoFit/>
          </a:bodyPr>
          <a:lstStyle/>
          <a:p>
            <a:pPr marL="342900" indent="-342900" defTabSz="685800">
              <a:buFontTx/>
              <a:buAutoNum type="arabicPeriod" startAt="2"/>
              <a:defRPr/>
            </a:pPr>
            <a:endParaRPr lang="en-US" dirty="0">
              <a:solidFill>
                <a:srgbClr val="0070C0"/>
              </a:solidFill>
              <a:latin typeface="Calibri"/>
            </a:endParaRPr>
          </a:p>
          <a:p>
            <a:pPr marL="342900" indent="-342900" defTabSz="685800">
              <a:buFontTx/>
              <a:buAutoNum type="arabicPeriod"/>
              <a:defRPr/>
            </a:pPr>
            <a:r>
              <a:rPr lang="en-US" sz="2400" dirty="0">
                <a:solidFill>
                  <a:srgbClr val="0070C0"/>
                </a:solidFill>
                <a:latin typeface="Calibri"/>
              </a:rPr>
              <a:t>Associate in Applied Science and Certificate in Business Administration (CIP 52.0201)</a:t>
            </a:r>
          </a:p>
          <a:p>
            <a:pPr marL="257175" indent="-257175" defTabSz="685800">
              <a:buFontTx/>
              <a:buAutoNum type="arabicPeriod"/>
              <a:defRPr/>
            </a:pPr>
            <a:endParaRPr lang="en-US" sz="2400" dirty="0">
              <a:solidFill>
                <a:srgbClr val="0070C0"/>
              </a:solidFill>
              <a:latin typeface="Calibri"/>
            </a:endParaRPr>
          </a:p>
          <a:p>
            <a:pPr marL="214313" indent="-214313" defTabSz="685800">
              <a:buFont typeface="Arial" panose="020B0604020202020204" pitchFamily="34" charset="0"/>
              <a:buChar char="•"/>
            </a:pPr>
            <a:r>
              <a:rPr lang="en-US" sz="2400" dirty="0">
                <a:solidFill>
                  <a:prstClr val="black"/>
                </a:solidFill>
                <a:latin typeface="Calibri" panose="020F0502020204030204"/>
              </a:rPr>
              <a:t>The proposed Business Administration program will have the following options: Accounting Technology, General Business, Entrepreneurship, Management, and Office Administration Technology. </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Projected job openings related to Business Administration indicated 7,800 job openings in TRE’s service area of Montgomery and surrounding counties</a:t>
            </a:r>
            <a:r>
              <a:rPr lang="en-US" sz="2400" dirty="0" smtClean="0">
                <a:solidFill>
                  <a:prstClr val="black"/>
                </a:solidFill>
                <a:latin typeface="Calibri" panose="020F0502020204030204"/>
              </a:rPr>
              <a:t>.</a:t>
            </a:r>
          </a:p>
          <a:p>
            <a:pPr marL="214313" indent="-214313" defTabSz="685800">
              <a:buFont typeface="Arial" panose="020B0604020202020204" pitchFamily="34" charset="0"/>
              <a:buChar char="•"/>
            </a:pP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a:rPr>
              <a:t>The AAS will require 64 credit hours. </a:t>
            </a:r>
            <a:endParaRPr lang="en-US" sz="2400" dirty="0">
              <a:solidFill>
                <a:prstClr val="black"/>
              </a:solidFill>
              <a:latin typeface="Calibri" panose="020F0502020204030204"/>
            </a:endParaRPr>
          </a:p>
          <a:p>
            <a:pPr defTabSz="685800"/>
            <a:r>
              <a:rPr lang="en-US" sz="2400" dirty="0">
                <a:solidFill>
                  <a:prstClr val="black"/>
                </a:solidFill>
                <a:latin typeface="Calibri" panose="020F0502020204030204"/>
              </a:rPr>
              <a:t> </a:t>
            </a:r>
          </a:p>
          <a:p>
            <a:pPr defTabSz="685800"/>
            <a:r>
              <a:rPr lang="en-US" sz="2400" dirty="0">
                <a:solidFill>
                  <a:prstClr val="black"/>
                </a:solidFill>
                <a:latin typeface="Calibri" panose="020F0502020204030204"/>
              </a:rPr>
              <a:t> </a:t>
            </a:r>
          </a:p>
          <a:p>
            <a:pPr defTabSz="685800"/>
            <a:r>
              <a:rPr lang="en-US" sz="1350" dirty="0">
                <a:solidFill>
                  <a:prstClr val="black"/>
                </a:solidFill>
                <a:latin typeface="Calibri" panose="020F0502020204030204"/>
              </a:rPr>
              <a:t> </a:t>
            </a:r>
          </a:p>
          <a:p>
            <a:pPr defTabSz="685800">
              <a:defRPr/>
            </a:pPr>
            <a:endParaRPr lang="en-US" dirty="0">
              <a:solidFill>
                <a:prstClr val="black"/>
              </a:solidFill>
              <a:latin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990" y="141415"/>
            <a:ext cx="3132140" cy="694405"/>
          </a:xfrm>
          <a:prstGeom prst="rect">
            <a:avLst/>
          </a:prstGeom>
        </p:spPr>
      </p:pic>
    </p:spTree>
    <p:extLst>
      <p:ext uri="{BB962C8B-B14F-4D97-AF65-F5344CB8AC3E}">
        <p14:creationId xmlns:p14="http://schemas.microsoft.com/office/powerpoint/2010/main" val="101753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srgbClr val="46464A">
                  <a:lumMod val="60000"/>
                  <a:lumOff val="40000"/>
                </a:srgbClr>
              </a:solidFill>
            </a:endParaRPr>
          </a:p>
        </p:txBody>
      </p:sp>
      <p:sp>
        <p:nvSpPr>
          <p:cNvPr id="2" name="Title 1"/>
          <p:cNvSpPr>
            <a:spLocks noGrp="1"/>
          </p:cNvSpPr>
          <p:nvPr>
            <p:ph type="title" idx="4294967295"/>
          </p:nvPr>
        </p:nvSpPr>
        <p:spPr>
          <a:xfrm>
            <a:off x="2136686" y="145062"/>
            <a:ext cx="8804275" cy="1216025"/>
          </a:xfrm>
        </p:spPr>
        <p:txBody>
          <a:bodyPr>
            <a:noAutofit/>
          </a:bodyPr>
          <a:lstStyle/>
          <a:p>
            <a:pPr algn="ctr"/>
            <a:r>
              <a:rPr lang="en-US" sz="4000" b="1" dirty="0" smtClean="0">
                <a:latin typeface="+mn-lt"/>
              </a:rPr>
              <a:t>FOUR-YEAR INSTITUTIONS</a:t>
            </a:r>
            <a:endParaRPr lang="en-US" sz="4000" b="1" dirty="0">
              <a:latin typeface="+mn-lt"/>
            </a:endParaRPr>
          </a:p>
        </p:txBody>
      </p:sp>
      <p:pic>
        <p:nvPicPr>
          <p:cNvPr id="18" name="Picture 2" descr="C:\Users\Kevin Whitaker\Desktop\Marsh Presentation\JSU-Logo-for-webs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824" y="2784171"/>
            <a:ext cx="1448728" cy="1000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vin Whitaker\Desktop\Marsh Presentation\UAH_prima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477" y="1136142"/>
            <a:ext cx="2398240" cy="1333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ws.auburn.edu/asim/Content/Images/Schools/Athens%20St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225" y="1329674"/>
            <a:ext cx="1510696" cy="1139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ws.auburn.edu/asim/Content/Images/Schools/Alabama%20Sta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377" y="3883613"/>
            <a:ext cx="1555816" cy="1181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ws.auburn.edu/asim/Content/Images/Schools/Aubur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9506" y="4025153"/>
            <a:ext cx="1936376" cy="16868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ws.auburn.edu/asim/Content/Images/Schools/Tro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1497" y="4884873"/>
            <a:ext cx="1331546" cy="13109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ws.auburn.edu/asim/Content/Images/Schools/Alabam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82" y="2426298"/>
            <a:ext cx="1725540" cy="1486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ws.auburn.edu/asim/Content/Images/Schools/Alabama%20Birmingh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0712" y="2793011"/>
            <a:ext cx="1448017" cy="13268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cws.auburn.edu/asim/Content/Images/Schools/Montevall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4530" y="4099323"/>
            <a:ext cx="1797917" cy="15125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ws.auburn.edu/asim/Content/Images/Schools/North%20Alabama.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026" y="1329674"/>
            <a:ext cx="1626256" cy="14633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ws.auburn.edu/asim/Content/Images/Schools/South%20Alabam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40790" y="5239621"/>
            <a:ext cx="933749" cy="9446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ws.auburn.edu/asim/Content/Images/Schools/Alabama%20A_M.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64115" y="1136142"/>
            <a:ext cx="1621813" cy="15532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lh3.googleusercontent.com/proxy/ZrkRM9QNJHNWt2OEQIlIF69Z-U1Ps3QuIoG18mzpLYzYvAEapXaeyBR0-G9GWshuEm_sBavUpOzcuoIj_XWXtQ9KhjuEd_cONG8kO-L4H-Hrw5XOh7iyhj6bDzt-3NFhIxGHaJ2OpW35jig7hV3NxkTXQA4OHw=w160-h160-k-n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647" y="4884872"/>
            <a:ext cx="1518565" cy="1480069"/>
          </a:xfrm>
          <a:prstGeom prst="rect">
            <a:avLst/>
          </a:prstGeom>
          <a:noFill/>
        </p:spPr>
      </p:pic>
      <p:pic>
        <p:nvPicPr>
          <p:cNvPr id="1056" name="Picture 32" descr="https://upload.wikimedia.org/wikipedia/en/3/3a/UWALogo.p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730" y="3382759"/>
            <a:ext cx="1165970" cy="12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65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212357" y="746070"/>
            <a:ext cx="11464290" cy="6111930"/>
          </a:xfrm>
          <a:prstGeom prst="rect">
            <a:avLst/>
          </a:prstGeom>
          <a:noFill/>
        </p:spPr>
        <p:txBody>
          <a:bodyPr wrap="square" rtlCol="0">
            <a:spAutoFit/>
          </a:bodyPr>
          <a:lstStyle/>
          <a:p>
            <a:pPr marL="205740" indent="-342900" defTabSz="685800">
              <a:spcBef>
                <a:spcPct val="20000"/>
              </a:spcBef>
              <a:spcAft>
                <a:spcPts val="450"/>
              </a:spcAft>
              <a:buFontTx/>
              <a:buAutoNum type="arabicPeriod"/>
              <a:tabLst>
                <a:tab pos="342900" algn="l"/>
              </a:tabLst>
            </a:pPr>
            <a:r>
              <a:rPr lang="en-US" sz="2400" dirty="0" smtClean="0">
                <a:solidFill>
                  <a:srgbClr val="0070C0"/>
                </a:solidFill>
                <a:latin typeface="Calibri" panose="020F0502020204030204" pitchFamily="34" charset="0"/>
                <a:cs typeface="Calibri" panose="020F0502020204030204" pitchFamily="34" charset="0"/>
              </a:rPr>
              <a:t>Alteration </a:t>
            </a:r>
            <a:r>
              <a:rPr lang="en-US" sz="2400" dirty="0">
                <a:solidFill>
                  <a:srgbClr val="0070C0"/>
                </a:solidFill>
                <a:latin typeface="Calibri" panose="020F0502020204030204" pitchFamily="34" charset="0"/>
                <a:cs typeface="Calibri" panose="020F0502020204030204" pitchFamily="34" charset="0"/>
              </a:rPr>
              <a:t>of the PhD in Applied Economics (CIP 52.0601)</a:t>
            </a:r>
          </a:p>
          <a:p>
            <a:pPr marL="214313" indent="-214313" defTabSz="685800">
              <a:buFont typeface="Arial" panose="020B0604020202020204" pitchFamily="34" charset="0"/>
              <a:buChar cha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All changes in award nomenclature at the doctoral level require Commission approval as a substantive change.</a:t>
            </a:r>
          </a:p>
          <a:p>
            <a:pPr defTabSz="685800"/>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An </a:t>
            </a:r>
            <a:r>
              <a:rPr lang="en-US" sz="2400" dirty="0">
                <a:solidFill>
                  <a:prstClr val="black"/>
                </a:solidFill>
                <a:latin typeface="Calibri" panose="020F0502020204030204" pitchFamily="34" charset="0"/>
                <a:cs typeface="Calibri" panose="020F0502020204030204" pitchFamily="34" charset="0"/>
              </a:rPr>
              <a:t>alteration of the program CIP code from 52.0601, Business/Managerial Economics, to 45.0602, Applied Economics. There is no change in the program title.   </a:t>
            </a:r>
          </a:p>
          <a:p>
            <a:pPr marL="214313" indent="-214313" defTabSz="685800">
              <a:buFont typeface="Arial" panose="020B0604020202020204" pitchFamily="34" charset="0"/>
              <a:buChar cha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a:t>
            </a:r>
            <a:r>
              <a:rPr lang="en-US" sz="2400" dirty="0" smtClean="0">
                <a:solidFill>
                  <a:prstClr val="black"/>
                </a:solidFill>
                <a:latin typeface="Calibri" panose="020F0502020204030204" pitchFamily="34" charset="0"/>
                <a:cs typeface="Calibri" panose="020F0502020204030204" pitchFamily="34" charset="0"/>
              </a:rPr>
              <a:t>change </a:t>
            </a:r>
            <a:r>
              <a:rPr lang="en-US" sz="2400" dirty="0">
                <a:solidFill>
                  <a:prstClr val="black"/>
                </a:solidFill>
                <a:latin typeface="Calibri" panose="020F0502020204030204" pitchFamily="34" charset="0"/>
                <a:cs typeface="Calibri" panose="020F0502020204030204" pitchFamily="34" charset="0"/>
              </a:rPr>
              <a:t>will bring the program CIP code into an alignment that more closely matches the program curriculum and instructional topics and principles within the course of study. </a:t>
            </a:r>
          </a:p>
          <a:p>
            <a:pPr marL="214313" indent="-214313" defTabSz="685800">
              <a:buFont typeface="Arial" panose="020B0604020202020204" pitchFamily="34" charset="0"/>
              <a:buChar cha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content and character of the affected program will not be altered. The change is in CIP code only.</a:t>
            </a:r>
          </a:p>
          <a:p>
            <a:pPr marL="214313" indent="-214313" defTabSz="685800">
              <a:buFont typeface="Arial" panose="020B0604020202020204" pitchFamily="34" charset="0"/>
              <a:buChar cha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AU’s Board of Trustees approved the request at its February 9, 2018 meeting.</a:t>
            </a: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 </a:t>
            </a:r>
          </a:p>
        </p:txBody>
      </p:sp>
      <p:sp>
        <p:nvSpPr>
          <p:cNvPr id="2" name="Slide Number Placeholder 1"/>
          <p:cNvSpPr>
            <a:spLocks noGrp="1"/>
          </p:cNvSpPr>
          <p:nvPr>
            <p:ph type="sldNum" sz="quarter" idx="12"/>
          </p:nvPr>
        </p:nvSpPr>
        <p:spPr>
          <a:xfrm>
            <a:off x="7602985" y="5657851"/>
            <a:ext cx="1600200" cy="273844"/>
          </a:xfrm>
        </p:spPr>
        <p:txBody>
          <a:bodyPr/>
          <a:lstStyle/>
          <a:p>
            <a:pPr defTabSz="685800">
              <a:defRPr/>
            </a:pPr>
            <a:endParaRPr lang="en-US" dirty="0">
              <a:solidFill>
                <a:prstClr val="black">
                  <a:tint val="75000"/>
                </a:prstClr>
              </a:solidFill>
              <a:latin typeface="Calibri"/>
            </a:endParaRPr>
          </a:p>
        </p:txBody>
      </p:sp>
      <p:pic>
        <p:nvPicPr>
          <p:cNvPr id="4" name="Picture 3"/>
          <p:cNvPicPr>
            <a:picLocks noChangeAspect="1"/>
          </p:cNvPicPr>
          <p:nvPr/>
        </p:nvPicPr>
        <p:blipFill rotWithShape="1">
          <a:blip r:embed="rId2"/>
          <a:srcRect t="8930"/>
          <a:stretch/>
        </p:blipFill>
        <p:spPr>
          <a:xfrm>
            <a:off x="9067801" y="228601"/>
            <a:ext cx="1494711" cy="1321865"/>
          </a:xfrm>
          <a:prstGeom prst="rect">
            <a:avLst/>
          </a:prstGeom>
        </p:spPr>
      </p:pic>
      <p:pic>
        <p:nvPicPr>
          <p:cNvPr id="3" name="Picture 2"/>
          <p:cNvPicPr>
            <a:picLocks noChangeAspect="1"/>
          </p:cNvPicPr>
          <p:nvPr/>
        </p:nvPicPr>
        <p:blipFill rotWithShape="1">
          <a:blip r:embed="rId3"/>
          <a:srcRect b="8653"/>
          <a:stretch/>
        </p:blipFill>
        <p:spPr>
          <a:xfrm>
            <a:off x="10134600" y="5329932"/>
            <a:ext cx="2057400" cy="1406912"/>
          </a:xfrm>
          <a:prstGeom prst="rect">
            <a:avLst/>
          </a:prstGeom>
        </p:spPr>
      </p:pic>
      <p:sp>
        <p:nvSpPr>
          <p:cNvPr id="5" name="TextBox 4"/>
          <p:cNvSpPr txBox="1"/>
          <p:nvPr/>
        </p:nvSpPr>
        <p:spPr>
          <a:xfrm>
            <a:off x="434340" y="122927"/>
            <a:ext cx="6903720" cy="1323439"/>
          </a:xfrm>
          <a:prstGeom prst="rect">
            <a:avLst/>
          </a:prstGeom>
          <a:noFill/>
        </p:spPr>
        <p:txBody>
          <a:bodyPr wrap="square" rtlCol="0">
            <a:spAutoFit/>
          </a:bodyPr>
          <a:lstStyle/>
          <a:p>
            <a:r>
              <a:rPr lang="en-US" sz="4000" b="1" dirty="0">
                <a:solidFill>
                  <a:srgbClr val="FF0000"/>
                </a:solidFill>
                <a:latin typeface="Calibri"/>
              </a:rPr>
              <a:t>Auburn University</a:t>
            </a:r>
          </a:p>
          <a:p>
            <a:endParaRPr lang="en-US" sz="4000" dirty="0"/>
          </a:p>
        </p:txBody>
      </p:sp>
    </p:spTree>
    <p:extLst>
      <p:ext uri="{BB962C8B-B14F-4D97-AF65-F5344CB8AC3E}">
        <p14:creationId xmlns:p14="http://schemas.microsoft.com/office/powerpoint/2010/main" val="14089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274320" y="1028701"/>
            <a:ext cx="11521440" cy="5742598"/>
          </a:xfrm>
          <a:prstGeom prst="rect">
            <a:avLst/>
          </a:prstGeom>
          <a:noFill/>
        </p:spPr>
        <p:txBody>
          <a:bodyPr wrap="square" rtlCol="0">
            <a:spAutoFit/>
          </a:bodyPr>
          <a:lstStyle/>
          <a:p>
            <a:pPr marL="205740" indent="-342900" defTabSz="685800">
              <a:spcBef>
                <a:spcPct val="20000"/>
              </a:spcBef>
              <a:spcAft>
                <a:spcPts val="450"/>
              </a:spcAft>
              <a:buFont typeface="+mj-lt"/>
              <a:buAutoNum type="arabicPeriod" startAt="2"/>
              <a:tabLst>
                <a:tab pos="342900" algn="l"/>
              </a:tabLst>
            </a:pPr>
            <a:r>
              <a:rPr lang="en-US" sz="2400" dirty="0" smtClean="0">
                <a:solidFill>
                  <a:srgbClr val="0070C0"/>
                </a:solidFill>
                <a:latin typeface="Calibri" panose="020F0502020204030204" pitchFamily="34" charset="0"/>
                <a:cs typeface="Calibri" panose="020F0502020204030204" pitchFamily="34" charset="0"/>
              </a:rPr>
              <a:t>Alteration </a:t>
            </a:r>
            <a:r>
              <a:rPr lang="en-US" sz="2400" dirty="0">
                <a:solidFill>
                  <a:srgbClr val="0070C0"/>
                </a:solidFill>
                <a:latin typeface="Calibri" panose="020F0502020204030204" pitchFamily="34" charset="0"/>
                <a:cs typeface="Calibri" panose="020F0502020204030204" pitchFamily="34" charset="0"/>
              </a:rPr>
              <a:t>of the PhD in Public Administration and Public Policy (CIP 44.0401)</a:t>
            </a:r>
          </a:p>
          <a:p>
            <a:pPr marL="214313" indent="-214313" defTabSz="6858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All changes in award nomenclature at the doctoral level require Commission approval as a substantive change.</a:t>
            </a:r>
          </a:p>
          <a:p>
            <a:pPr marL="214313" indent="-214313" defTabSz="685800">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Proposed </a:t>
            </a:r>
            <a:r>
              <a:rPr lang="en-US" sz="2400" dirty="0">
                <a:solidFill>
                  <a:prstClr val="black"/>
                </a:solidFill>
                <a:latin typeface="Calibri" panose="020F0502020204030204" pitchFamily="34" charset="0"/>
                <a:cs typeface="Calibri" panose="020F0502020204030204" pitchFamily="34" charset="0"/>
              </a:rPr>
              <a:t>an alteration of the program CIP code from 44.0401, Public Administration, to 45.1099, Political Science and Government. There is no change in the program title.    </a:t>
            </a:r>
          </a:p>
          <a:p>
            <a:pPr marL="214313" indent="-214313" defTabSz="685800">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proposed change will bring the program CIP code into an alignment that more accurately reflects the breadth of this program of study.  </a:t>
            </a:r>
          </a:p>
          <a:p>
            <a:pPr marL="214313" indent="-214313" defTabSz="685800">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The content and character of the affected program will not be altered. The change is in CIP code only.</a:t>
            </a:r>
          </a:p>
          <a:p>
            <a:pPr marL="214313" indent="-214313" defTabSz="685800">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AU’s Board of Trustees approved the request at its February 9, 2018 meeting.</a:t>
            </a:r>
          </a:p>
          <a:p>
            <a:pPr marL="214313" indent="-214313" defTabSz="685800">
              <a:buFont typeface="Arial" panose="020B0604020202020204" pitchFamily="34" charset="0"/>
              <a:buChar char="•"/>
              <a:defRPr/>
            </a:pPr>
            <a:endParaRPr lang="en-US" sz="1350" dirty="0">
              <a:solidFill>
                <a:prstClr val="black"/>
              </a:solidFill>
              <a:latin typeface="Calibri" panose="020F0502020204030204"/>
            </a:endParaRPr>
          </a:p>
          <a:p>
            <a:pPr defTabSz="685800">
              <a:defRPr/>
            </a:pPr>
            <a:r>
              <a:rPr lang="en-US" sz="1350" dirty="0">
                <a:solidFill>
                  <a:prstClr val="black"/>
                </a:solidFill>
                <a:latin typeface="Calibri" panose="020F0502020204030204"/>
              </a:rPr>
              <a:t> </a:t>
            </a:r>
          </a:p>
        </p:txBody>
      </p:sp>
      <p:sp>
        <p:nvSpPr>
          <p:cNvPr id="2" name="Slide Number Placeholder 1"/>
          <p:cNvSpPr>
            <a:spLocks noGrp="1"/>
          </p:cNvSpPr>
          <p:nvPr>
            <p:ph type="sldNum" sz="quarter" idx="12"/>
          </p:nvPr>
        </p:nvSpPr>
        <p:spPr>
          <a:xfrm>
            <a:off x="7602985" y="5657851"/>
            <a:ext cx="1600200" cy="273844"/>
          </a:xfrm>
        </p:spPr>
        <p:txBody>
          <a:bodyPr/>
          <a:lstStyle/>
          <a:p>
            <a:pPr defTabSz="685800">
              <a:defRPr/>
            </a:pPr>
            <a:fld id="{15C3AF50-45D8-4144-B114-A385979F8C17}" type="slidenum">
              <a:rPr lang="en-US" sz="900">
                <a:solidFill>
                  <a:prstClr val="black">
                    <a:tint val="75000"/>
                  </a:prstClr>
                </a:solidFill>
                <a:latin typeface="Calibri"/>
              </a:rPr>
              <a:pPr defTabSz="685800">
                <a:defRPr/>
              </a:pPr>
              <a:t>38</a:t>
            </a:fld>
            <a:endParaRPr lang="en-US" sz="900" dirty="0">
              <a:solidFill>
                <a:prstClr val="black">
                  <a:tint val="75000"/>
                </a:prstClr>
              </a:solidFill>
              <a:latin typeface="Calibri"/>
            </a:endParaRPr>
          </a:p>
        </p:txBody>
      </p:sp>
      <p:pic>
        <p:nvPicPr>
          <p:cNvPr id="4" name="Picture 3"/>
          <p:cNvPicPr>
            <a:picLocks noChangeAspect="1"/>
          </p:cNvPicPr>
          <p:nvPr/>
        </p:nvPicPr>
        <p:blipFill rotWithShape="1">
          <a:blip r:embed="rId2"/>
          <a:srcRect t="8930"/>
          <a:stretch/>
        </p:blipFill>
        <p:spPr>
          <a:xfrm>
            <a:off x="10301049" y="167516"/>
            <a:ext cx="1494711" cy="1321865"/>
          </a:xfrm>
          <a:prstGeom prst="rect">
            <a:avLst/>
          </a:prstGeom>
        </p:spPr>
      </p:pic>
      <p:pic>
        <p:nvPicPr>
          <p:cNvPr id="3" name="Picture 2"/>
          <p:cNvPicPr>
            <a:picLocks noChangeAspect="1"/>
          </p:cNvPicPr>
          <p:nvPr/>
        </p:nvPicPr>
        <p:blipFill>
          <a:blip r:embed="rId3"/>
          <a:stretch>
            <a:fillRect/>
          </a:stretch>
        </p:blipFill>
        <p:spPr>
          <a:xfrm>
            <a:off x="10334755" y="5467079"/>
            <a:ext cx="1607353" cy="1364942"/>
          </a:xfrm>
          <a:prstGeom prst="rect">
            <a:avLst/>
          </a:prstGeom>
        </p:spPr>
      </p:pic>
      <p:sp>
        <p:nvSpPr>
          <p:cNvPr id="5" name="TextBox 4"/>
          <p:cNvSpPr txBox="1"/>
          <p:nvPr/>
        </p:nvSpPr>
        <p:spPr>
          <a:xfrm>
            <a:off x="671838" y="167516"/>
            <a:ext cx="4834890" cy="707886"/>
          </a:xfrm>
          <a:prstGeom prst="rect">
            <a:avLst/>
          </a:prstGeom>
          <a:noFill/>
        </p:spPr>
        <p:txBody>
          <a:bodyPr wrap="square" rtlCol="0">
            <a:spAutoFit/>
          </a:bodyPr>
          <a:lstStyle/>
          <a:p>
            <a:pPr defTabSz="685800">
              <a:spcBef>
                <a:spcPts val="450"/>
              </a:spcBef>
              <a:tabLst>
                <a:tab pos="342900" algn="l"/>
              </a:tabLst>
              <a:defRPr/>
            </a:pPr>
            <a:r>
              <a:rPr lang="en-US" sz="4000" b="1" dirty="0">
                <a:solidFill>
                  <a:srgbClr val="FF0000"/>
                </a:solidFill>
                <a:latin typeface="Calibri"/>
              </a:rPr>
              <a:t>Auburn University</a:t>
            </a:r>
          </a:p>
        </p:txBody>
      </p:sp>
    </p:spTree>
    <p:extLst>
      <p:ext uri="{BB962C8B-B14F-4D97-AF65-F5344CB8AC3E}">
        <p14:creationId xmlns:p14="http://schemas.microsoft.com/office/powerpoint/2010/main" val="324331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186690" y="990182"/>
            <a:ext cx="11830050" cy="4265270"/>
          </a:xfrm>
          <a:prstGeom prst="rect">
            <a:avLst/>
          </a:prstGeom>
          <a:noFill/>
        </p:spPr>
        <p:txBody>
          <a:bodyPr wrap="square" rtlCol="0">
            <a:spAutoFit/>
          </a:bodyPr>
          <a:lstStyle/>
          <a:p>
            <a:pPr marL="205740" indent="-342900" defTabSz="685800">
              <a:spcBef>
                <a:spcPct val="20000"/>
              </a:spcBef>
              <a:spcAft>
                <a:spcPts val="450"/>
              </a:spcAft>
              <a:buFontTx/>
              <a:buAutoNum type="arabicPeriod"/>
              <a:tabLst>
                <a:tab pos="342900" algn="l"/>
              </a:tabLst>
            </a:pPr>
            <a:r>
              <a:rPr lang="en-US" sz="2400" dirty="0" smtClean="0">
                <a:solidFill>
                  <a:srgbClr val="0070C0"/>
                </a:solidFill>
                <a:latin typeface="Calibri" panose="020F0502020204030204"/>
              </a:rPr>
              <a:t>Bachelor </a:t>
            </a:r>
            <a:r>
              <a:rPr lang="en-US" sz="2400" dirty="0">
                <a:solidFill>
                  <a:srgbClr val="0070C0"/>
                </a:solidFill>
                <a:latin typeface="Calibri" panose="020F0502020204030204"/>
              </a:rPr>
              <a:t>of Science in Health Promotion (CIP 51.0001)</a:t>
            </a: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r>
              <a:rPr lang="en-US" sz="2400" dirty="0">
                <a:solidFill>
                  <a:prstClr val="black"/>
                </a:solidFill>
                <a:latin typeface="Calibri" panose="020F0502020204030204"/>
              </a:rPr>
              <a:t>Health promotion occupations teach people about behaviors that promote healthy lifestyles and behaviors. They develop and implement strategies to improve the health of individuals and communities. They work in a variety of settings, including hospitals, nonprofit organizations, government, private business, corporate businesses and gyms.</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According to the Bureau of Labor Statistics Occupational Outlook Handbook, 2017 Edition, health promotion providers held about 118,500 jobs in 2016, with 57,570 of those specifically health educators. This was an increase from 99,400 jobs in 2012. </a:t>
            </a:r>
          </a:p>
          <a:p>
            <a:pPr defTabSz="685800"/>
            <a:r>
              <a:rPr lang="en-US" sz="1350" dirty="0">
                <a:solidFill>
                  <a:prstClr val="black"/>
                </a:solidFill>
                <a:latin typeface="Calibri" panose="020F0502020204030204"/>
              </a:rPr>
              <a:t> </a:t>
            </a:r>
          </a:p>
          <a:p>
            <a:pPr defTabSz="685800"/>
            <a:endParaRPr lang="en-US" sz="1350" dirty="0">
              <a:solidFill>
                <a:prstClr val="black"/>
              </a:solidFill>
              <a:latin typeface="Calibri" panose="020F0502020204030204"/>
            </a:endParaRPr>
          </a:p>
        </p:txBody>
      </p:sp>
      <p:sp>
        <p:nvSpPr>
          <p:cNvPr id="2" name="Slide Number Placeholder 1"/>
          <p:cNvSpPr>
            <a:spLocks noGrp="1"/>
          </p:cNvSpPr>
          <p:nvPr>
            <p:ph type="sldNum" sz="quarter" idx="12"/>
          </p:nvPr>
        </p:nvSpPr>
        <p:spPr>
          <a:xfrm>
            <a:off x="10003285" y="6475981"/>
            <a:ext cx="1600200" cy="273844"/>
          </a:xfrm>
        </p:spPr>
        <p:txBody>
          <a:bodyPr/>
          <a:lstStyle/>
          <a:p>
            <a:pPr defTabSz="685800">
              <a:defRPr/>
            </a:pPr>
            <a:endParaRPr lang="en-US" dirty="0">
              <a:solidFill>
                <a:prstClr val="black">
                  <a:tint val="75000"/>
                </a:prstClr>
              </a:solidFill>
              <a:latin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008" y="14716"/>
            <a:ext cx="1324040" cy="1229466"/>
          </a:xfrm>
          <a:prstGeom prst="rect">
            <a:avLst/>
          </a:prstGeom>
        </p:spPr>
      </p:pic>
      <p:pic>
        <p:nvPicPr>
          <p:cNvPr id="3" name="Picture 2" descr="HEALTHYLIVING4TEENS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271" y="4894730"/>
            <a:ext cx="2743199" cy="1855096"/>
          </a:xfrm>
          <a:prstGeom prst="rect">
            <a:avLst/>
          </a:prstGeom>
        </p:spPr>
      </p:pic>
      <p:sp>
        <p:nvSpPr>
          <p:cNvPr id="5" name="TextBox 4"/>
          <p:cNvSpPr txBox="1"/>
          <p:nvPr/>
        </p:nvSpPr>
        <p:spPr>
          <a:xfrm>
            <a:off x="525780" y="377190"/>
            <a:ext cx="5863590" cy="707886"/>
          </a:xfrm>
          <a:prstGeom prst="rect">
            <a:avLst/>
          </a:prstGeom>
          <a:noFill/>
        </p:spPr>
        <p:txBody>
          <a:bodyPr wrap="square" rtlCol="0">
            <a:spAutoFit/>
          </a:bodyPr>
          <a:lstStyle/>
          <a:p>
            <a:pPr defTabSz="685800">
              <a:spcBef>
                <a:spcPts val="450"/>
              </a:spcBef>
              <a:tabLst>
                <a:tab pos="342900" algn="l"/>
              </a:tabLst>
              <a:defRPr/>
            </a:pPr>
            <a:r>
              <a:rPr lang="en-US" sz="4000" b="1" dirty="0">
                <a:solidFill>
                  <a:srgbClr val="FF0000"/>
                </a:solidFill>
                <a:latin typeface="Calibri"/>
              </a:rPr>
              <a:t>Troy University</a:t>
            </a:r>
          </a:p>
        </p:txBody>
      </p:sp>
    </p:spTree>
    <p:extLst>
      <p:ext uri="{BB962C8B-B14F-4D97-AF65-F5344CB8AC3E}">
        <p14:creationId xmlns:p14="http://schemas.microsoft.com/office/powerpoint/2010/main" val="217923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4" name="Title 1"/>
          <p:cNvSpPr txBox="1">
            <a:spLocks/>
          </p:cNvSpPr>
          <p:nvPr/>
        </p:nvSpPr>
        <p:spPr>
          <a:xfrm>
            <a:off x="1408971" y="720247"/>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688975" algn="l"/>
              </a:tabLst>
            </a:pPr>
            <a:r>
              <a:rPr lang="en-US" sz="4000" b="1" dirty="0">
                <a:solidFill>
                  <a:schemeClr val="accent5"/>
                </a:solidFill>
                <a:latin typeface="+mn-lt"/>
              </a:rPr>
              <a:t>III.	  APPROVAL OF AGENDA</a:t>
            </a:r>
          </a:p>
        </p:txBody>
      </p:sp>
      <p:pic>
        <p:nvPicPr>
          <p:cNvPr id="9" name="Picture 4" descr="ACH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34" y="720247"/>
            <a:ext cx="1921473" cy="186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173" y="1550894"/>
            <a:ext cx="5209654" cy="5307106"/>
          </a:xfrm>
          <a:prstGeom prst="rect">
            <a:avLst/>
          </a:prstGeom>
        </p:spPr>
      </p:pic>
    </p:spTree>
    <p:extLst>
      <p:ext uri="{BB962C8B-B14F-4D97-AF65-F5344CB8AC3E}">
        <p14:creationId xmlns:p14="http://schemas.microsoft.com/office/powerpoint/2010/main" val="188583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270856" y="1449463"/>
            <a:ext cx="11296303" cy="3111108"/>
          </a:xfrm>
          <a:prstGeom prst="rect">
            <a:avLst/>
          </a:prstGeom>
          <a:noFill/>
        </p:spPr>
        <p:txBody>
          <a:bodyPr wrap="square" rtlCol="0">
            <a:spAutoFit/>
          </a:bodyPr>
          <a:lstStyle/>
          <a:p>
            <a:pPr marL="205740" indent="-342900" defTabSz="685800">
              <a:spcBef>
                <a:spcPct val="20000"/>
              </a:spcBef>
              <a:spcAft>
                <a:spcPts val="450"/>
              </a:spcAft>
              <a:tabLst>
                <a:tab pos="342900" algn="l"/>
              </a:tabLst>
            </a:pPr>
            <a:r>
              <a:rPr lang="en-US" sz="2400" dirty="0" smtClean="0">
                <a:solidFill>
                  <a:srgbClr val="0070C0"/>
                </a:solidFill>
                <a:latin typeface="Calibri" panose="020F0502020204030204"/>
              </a:rPr>
              <a:t>2</a:t>
            </a:r>
            <a:r>
              <a:rPr lang="en-US" sz="2400" dirty="0">
                <a:solidFill>
                  <a:srgbClr val="0070C0"/>
                </a:solidFill>
                <a:latin typeface="Calibri" panose="020F0502020204030204"/>
              </a:rPr>
              <a:t>. Bachelor of Arts/Bachelor of Science in Cyber Security (CIP 11.0101)</a:t>
            </a:r>
          </a:p>
          <a:p>
            <a:pPr marL="214313" indent="-214313" defTabSz="685800">
              <a:buFont typeface="Arial" panose="020B0604020202020204" pitchFamily="34" charset="0"/>
              <a:buChar char="•"/>
            </a:pP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r>
              <a:rPr lang="en-US" sz="2400" dirty="0">
                <a:solidFill>
                  <a:prstClr val="black"/>
                </a:solidFill>
                <a:latin typeface="Calibri" panose="020F0502020204030204"/>
              </a:rPr>
              <a:t>Projected job openings locally for TROY indicate there will be more than 800 Cyber Security positions open in the next five years.</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According to TROY’s program proposal, Cyber Security occupations are on the rise. The US Bureau of Labor Statistics projects cyber security jobs to increase to 18 percent through 2024, which </a:t>
            </a:r>
            <a:r>
              <a:rPr lang="en-US" sz="2400" dirty="0" smtClean="0">
                <a:solidFill>
                  <a:prstClr val="black"/>
                </a:solidFill>
                <a:latin typeface="Calibri" panose="020F0502020204030204"/>
              </a:rPr>
              <a:t>is </a:t>
            </a:r>
            <a:r>
              <a:rPr lang="en-US" sz="2400" dirty="0">
                <a:solidFill>
                  <a:prstClr val="black"/>
                </a:solidFill>
                <a:latin typeface="Calibri" panose="020F0502020204030204"/>
              </a:rPr>
              <a:t>more than twice the average for all occupations.</a:t>
            </a:r>
          </a:p>
        </p:txBody>
      </p:sp>
      <p:sp>
        <p:nvSpPr>
          <p:cNvPr id="2" name="Slide Number Placeholder 1"/>
          <p:cNvSpPr>
            <a:spLocks noGrp="1"/>
          </p:cNvSpPr>
          <p:nvPr>
            <p:ph type="sldNum" sz="quarter" idx="12"/>
          </p:nvPr>
        </p:nvSpPr>
        <p:spPr>
          <a:xfrm>
            <a:off x="9774685" y="6491959"/>
            <a:ext cx="1600200" cy="273844"/>
          </a:xfrm>
        </p:spPr>
        <p:txBody>
          <a:bodyPr/>
          <a:lstStyle/>
          <a:p>
            <a:pPr defTabSz="685800">
              <a:defRPr/>
            </a:pPr>
            <a:endParaRPr lang="en-US" dirty="0">
              <a:solidFill>
                <a:prstClr val="black">
                  <a:tint val="75000"/>
                </a:prstClr>
              </a:solidFill>
              <a:latin typeface="Calibri"/>
            </a:endParaRPr>
          </a:p>
        </p:txBody>
      </p:sp>
      <p:pic>
        <p:nvPicPr>
          <p:cNvPr id="3" name="Picture 2" descr="&lt;strong&gt;Cyber Security&lt;/strong&gt; tools list 2014 - Cyberwarzo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806" y="4823742"/>
            <a:ext cx="2589415" cy="194206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670" y="208227"/>
            <a:ext cx="1324040" cy="1229466"/>
          </a:xfrm>
          <a:prstGeom prst="rect">
            <a:avLst/>
          </a:prstGeom>
        </p:spPr>
      </p:pic>
      <p:sp>
        <p:nvSpPr>
          <p:cNvPr id="4" name="TextBox 3"/>
          <p:cNvSpPr txBox="1"/>
          <p:nvPr/>
        </p:nvSpPr>
        <p:spPr>
          <a:xfrm>
            <a:off x="640080" y="445770"/>
            <a:ext cx="5406390" cy="1323439"/>
          </a:xfrm>
          <a:prstGeom prst="rect">
            <a:avLst/>
          </a:prstGeom>
          <a:noFill/>
        </p:spPr>
        <p:txBody>
          <a:bodyPr wrap="square" rtlCol="0">
            <a:spAutoFit/>
          </a:bodyPr>
          <a:lstStyle/>
          <a:p>
            <a:r>
              <a:rPr lang="en-US" sz="4000" b="1" dirty="0">
                <a:solidFill>
                  <a:srgbClr val="FF0000"/>
                </a:solidFill>
                <a:latin typeface="Calibri"/>
              </a:rPr>
              <a:t>Troy University</a:t>
            </a:r>
          </a:p>
          <a:p>
            <a:endParaRPr lang="en-US" sz="4000" dirty="0"/>
          </a:p>
        </p:txBody>
      </p:sp>
    </p:spTree>
    <p:extLst>
      <p:ext uri="{BB962C8B-B14F-4D97-AF65-F5344CB8AC3E}">
        <p14:creationId xmlns:p14="http://schemas.microsoft.com/office/powerpoint/2010/main" val="65466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262890" y="854604"/>
            <a:ext cx="11498579" cy="4842351"/>
          </a:xfrm>
          <a:prstGeom prst="rect">
            <a:avLst/>
          </a:prstGeom>
          <a:noFill/>
        </p:spPr>
        <p:txBody>
          <a:bodyPr wrap="square" rtlCol="0">
            <a:spAutoFit/>
          </a:bodyPr>
          <a:lstStyle/>
          <a:p>
            <a:pPr marL="205740" indent="-342900" defTabSz="685800">
              <a:spcBef>
                <a:spcPct val="20000"/>
              </a:spcBef>
              <a:spcAft>
                <a:spcPts val="450"/>
              </a:spcAft>
              <a:buFontTx/>
              <a:buAutoNum type="arabicPeriod"/>
              <a:tabLst>
                <a:tab pos="342900" algn="l"/>
              </a:tabLst>
            </a:pPr>
            <a:r>
              <a:rPr lang="en-US" sz="2400" dirty="0" smtClean="0">
                <a:solidFill>
                  <a:srgbClr val="0070C0"/>
                </a:solidFill>
                <a:latin typeface="Calibri" panose="020F0502020204030204" pitchFamily="34" charset="0"/>
                <a:cs typeface="Calibri" panose="020F0502020204030204" pitchFamily="34" charset="0"/>
              </a:rPr>
              <a:t>Master </a:t>
            </a:r>
            <a:r>
              <a:rPr lang="en-US" sz="2400" dirty="0">
                <a:solidFill>
                  <a:srgbClr val="0070C0"/>
                </a:solidFill>
                <a:latin typeface="Calibri" panose="020F0502020204030204" pitchFamily="34" charset="0"/>
                <a:cs typeface="Calibri" panose="020F0502020204030204" pitchFamily="34" charset="0"/>
              </a:rPr>
              <a:t>of Fine Arts in Dance (CIP 50.0301)</a:t>
            </a: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The Masters </a:t>
            </a:r>
            <a:r>
              <a:rPr lang="en-US" sz="2400" dirty="0">
                <a:solidFill>
                  <a:prstClr val="black"/>
                </a:solidFill>
                <a:latin typeface="Calibri" panose="020F0502020204030204" pitchFamily="34" charset="0"/>
                <a:cs typeface="Calibri" panose="020F0502020204030204" pitchFamily="34" charset="0"/>
              </a:rPr>
              <a:t>of Fine Arts (M.F.A) degree </a:t>
            </a:r>
            <a:r>
              <a:rPr lang="en-US" sz="2400" dirty="0" smtClean="0">
                <a:solidFill>
                  <a:prstClr val="black"/>
                </a:solidFill>
                <a:latin typeface="Calibri" panose="020F0502020204030204" pitchFamily="34" charset="0"/>
                <a:cs typeface="Calibri" panose="020F0502020204030204" pitchFamily="34" charset="0"/>
              </a:rPr>
              <a:t>in Dance will be the first in Alabama and will develop </a:t>
            </a:r>
            <a:r>
              <a:rPr lang="en-US" sz="2400" dirty="0">
                <a:solidFill>
                  <a:prstClr val="black"/>
                </a:solidFill>
                <a:latin typeface="Calibri" panose="020F0502020204030204" pitchFamily="34" charset="0"/>
                <a:cs typeface="Calibri" panose="020F0502020204030204" pitchFamily="34" charset="0"/>
              </a:rPr>
              <a:t>students' creative, performance, and scholarly work and prepare them for multiple professional destinations as dance artists, administrators, scholars, and teachers. </a:t>
            </a:r>
          </a:p>
          <a:p>
            <a:pPr defTabSz="685800"/>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The </a:t>
            </a:r>
            <a:r>
              <a:rPr lang="en-US" sz="2400" dirty="0">
                <a:solidFill>
                  <a:prstClr val="black"/>
                </a:solidFill>
                <a:latin typeface="Calibri" panose="020F0502020204030204" pitchFamily="34" charset="0"/>
                <a:cs typeface="Calibri" panose="020F0502020204030204" pitchFamily="34" charset="0"/>
              </a:rPr>
              <a:t>graduate program will increase the overall level of technique, choreography and production </a:t>
            </a:r>
            <a:r>
              <a:rPr lang="en-US" sz="2400" dirty="0" smtClean="0">
                <a:solidFill>
                  <a:prstClr val="black"/>
                </a:solidFill>
                <a:latin typeface="Calibri" panose="020F0502020204030204" pitchFamily="34" charset="0"/>
                <a:cs typeface="Calibri" panose="020F0502020204030204" pitchFamily="34" charset="0"/>
              </a:rPr>
              <a:t>elements </a:t>
            </a:r>
            <a:r>
              <a:rPr lang="en-US" sz="2400" dirty="0">
                <a:solidFill>
                  <a:prstClr val="black"/>
                </a:solidFill>
                <a:latin typeface="Calibri" panose="020F0502020204030204" pitchFamily="34" charset="0"/>
                <a:cs typeface="Calibri" panose="020F0502020204030204" pitchFamily="34" charset="0"/>
              </a:rPr>
              <a:t>of public </a:t>
            </a:r>
            <a:r>
              <a:rPr lang="en-US" sz="2400" dirty="0" smtClean="0">
                <a:solidFill>
                  <a:prstClr val="black"/>
                </a:solidFill>
                <a:latin typeface="Calibri" panose="020F0502020204030204" pitchFamily="34" charset="0"/>
                <a:cs typeface="Calibri" panose="020F0502020204030204" pitchFamily="34" charset="0"/>
              </a:rPr>
              <a:t>performances.  </a:t>
            </a:r>
          </a:p>
          <a:p>
            <a:pPr defTabSz="685800"/>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proposal projected that $162,000 in new funds will be required to support the </a:t>
            </a:r>
            <a:r>
              <a:rPr lang="en-US" sz="2400" dirty="0" smtClean="0">
                <a:solidFill>
                  <a:prstClr val="black"/>
                </a:solidFill>
                <a:latin typeface="Calibri" panose="020F0502020204030204" pitchFamily="34" charset="0"/>
                <a:cs typeface="Calibri" panose="020F0502020204030204" pitchFamily="34" charset="0"/>
              </a:rPr>
              <a:t>program</a:t>
            </a:r>
            <a:r>
              <a:rPr lang="en-US" sz="2400" dirty="0">
                <a:solidFill>
                  <a:prstClr val="black"/>
                </a:solidFill>
                <a:latin typeface="Calibri" panose="020F0502020204030204" pitchFamily="34" charset="0"/>
                <a:cs typeface="Calibri" panose="020F0502020204030204" pitchFamily="34" charset="0"/>
              </a:rPr>
              <a:t>.  A total of $576,480 will be available through internal reallocations and tuition.</a:t>
            </a:r>
          </a:p>
          <a:p>
            <a:pPr marL="214313" indent="-214313" defTabSz="685800">
              <a:buFont typeface="Arial" panose="020B0604020202020204" pitchFamily="34" charset="0"/>
              <a:buChar char="•"/>
            </a:pPr>
            <a:endParaRPr lang="en-US" sz="1350" dirty="0">
              <a:solidFill>
                <a:prstClr val="black"/>
              </a:solidFill>
            </a:endParaRPr>
          </a:p>
          <a:p>
            <a:pPr marL="214313" indent="-214313" defTabSz="685800">
              <a:buFont typeface="Arial" panose="020B0604020202020204" pitchFamily="34" charset="0"/>
              <a:buChar char="•"/>
            </a:pPr>
            <a:endParaRPr lang="en-US" sz="1350" dirty="0">
              <a:solidFill>
                <a:prstClr val="black"/>
              </a:solidFill>
            </a:endParaRPr>
          </a:p>
          <a:p>
            <a:pPr defTabSz="685800"/>
            <a:endParaRPr lang="en-US" sz="1350" dirty="0">
              <a:solidFill>
                <a:prstClr val="black"/>
              </a:solidFill>
              <a:latin typeface="Calibri" panose="020F0502020204030204"/>
            </a:endParaRPr>
          </a:p>
        </p:txBody>
      </p:sp>
      <p:sp>
        <p:nvSpPr>
          <p:cNvPr id="2" name="Slide Number Placeholder 1"/>
          <p:cNvSpPr>
            <a:spLocks noGrp="1"/>
          </p:cNvSpPr>
          <p:nvPr>
            <p:ph type="sldNum" sz="quarter" idx="12"/>
          </p:nvPr>
        </p:nvSpPr>
        <p:spPr>
          <a:xfrm>
            <a:off x="10161269" y="6298697"/>
            <a:ext cx="1600200" cy="273844"/>
          </a:xfrm>
        </p:spPr>
        <p:txBody>
          <a:bodyPr/>
          <a:lstStyle/>
          <a:p>
            <a:pPr defTabSz="685800">
              <a:defRPr/>
            </a:pPr>
            <a:endParaRPr lang="en-US" dirty="0">
              <a:solidFill>
                <a:prstClr val="black">
                  <a:tint val="75000"/>
                </a:prstClr>
              </a:solidFill>
              <a:latin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362" y="0"/>
            <a:ext cx="1264107" cy="13810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49" y="5034774"/>
            <a:ext cx="3796565" cy="1823226"/>
          </a:xfrm>
          <a:prstGeom prst="rect">
            <a:avLst/>
          </a:prstGeom>
        </p:spPr>
      </p:pic>
      <p:sp>
        <p:nvSpPr>
          <p:cNvPr id="4" name="TextBox 3"/>
          <p:cNvSpPr txBox="1"/>
          <p:nvPr/>
        </p:nvSpPr>
        <p:spPr>
          <a:xfrm>
            <a:off x="697230" y="308610"/>
            <a:ext cx="7452360" cy="707886"/>
          </a:xfrm>
          <a:prstGeom prst="rect">
            <a:avLst/>
          </a:prstGeom>
          <a:noFill/>
        </p:spPr>
        <p:txBody>
          <a:bodyPr wrap="square" rtlCol="0">
            <a:spAutoFit/>
          </a:bodyPr>
          <a:lstStyle/>
          <a:p>
            <a:pPr defTabSz="685800">
              <a:spcBef>
                <a:spcPts val="450"/>
              </a:spcBef>
              <a:tabLst>
                <a:tab pos="342900" algn="l"/>
              </a:tabLst>
              <a:defRPr/>
            </a:pPr>
            <a:r>
              <a:rPr lang="en-US" sz="4000" b="1" dirty="0">
                <a:solidFill>
                  <a:srgbClr val="FF0000"/>
                </a:solidFill>
                <a:latin typeface="Calibri"/>
              </a:rPr>
              <a:t>University of Alabama </a:t>
            </a:r>
          </a:p>
        </p:txBody>
      </p:sp>
    </p:spTree>
    <p:extLst>
      <p:ext uri="{BB962C8B-B14F-4D97-AF65-F5344CB8AC3E}">
        <p14:creationId xmlns:p14="http://schemas.microsoft.com/office/powerpoint/2010/main" val="269886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182880" y="1034759"/>
            <a:ext cx="11852909" cy="4957767"/>
          </a:xfrm>
          <a:prstGeom prst="rect">
            <a:avLst/>
          </a:prstGeom>
          <a:noFill/>
        </p:spPr>
        <p:txBody>
          <a:bodyPr wrap="square" rtlCol="0">
            <a:spAutoFit/>
          </a:bodyPr>
          <a:lstStyle/>
          <a:p>
            <a:pPr marL="205740" indent="-342900" defTabSz="685800">
              <a:spcBef>
                <a:spcPct val="20000"/>
              </a:spcBef>
              <a:spcAft>
                <a:spcPts val="450"/>
              </a:spcAft>
              <a:buFont typeface="+mj-lt"/>
              <a:buAutoNum type="arabicPeriod" startAt="2"/>
              <a:tabLst>
                <a:tab pos="342900" algn="l"/>
              </a:tabLst>
            </a:pPr>
            <a:r>
              <a:rPr lang="en-US" sz="2400" dirty="0" smtClean="0">
                <a:solidFill>
                  <a:srgbClr val="0070C0"/>
                </a:solidFill>
                <a:latin typeface="Calibri" panose="020F0502020204030204" pitchFamily="34" charset="0"/>
                <a:cs typeface="Calibri" panose="020F0502020204030204" pitchFamily="34" charset="0"/>
              </a:rPr>
              <a:t>Master </a:t>
            </a:r>
            <a:r>
              <a:rPr lang="en-US" sz="2400" dirty="0">
                <a:solidFill>
                  <a:srgbClr val="0070C0"/>
                </a:solidFill>
                <a:latin typeface="Calibri" panose="020F0502020204030204" pitchFamily="34" charset="0"/>
                <a:cs typeface="Calibri" panose="020F0502020204030204" pitchFamily="34" charset="0"/>
              </a:rPr>
              <a:t>of Science in Human Development and Family Studies (CIP 19.0701)</a:t>
            </a: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rPr>
              <a:t>The proposed </a:t>
            </a:r>
            <a:r>
              <a:rPr lang="en-US" sz="2400" dirty="0" smtClean="0">
                <a:solidFill>
                  <a:prstClr val="black"/>
                </a:solidFill>
              </a:rPr>
              <a:t>program will </a:t>
            </a:r>
            <a:r>
              <a:rPr lang="en-US" sz="2400" dirty="0">
                <a:solidFill>
                  <a:prstClr val="black"/>
                </a:solidFill>
              </a:rPr>
              <a:t>prepare students for advanced employment as supervisors and/or leaders in a variety of occupations serving children, adults, and families and/or to pursue doctoral study. </a:t>
            </a:r>
          </a:p>
          <a:p>
            <a:pPr marL="214313" indent="-214313" defTabSz="685800">
              <a:buFont typeface="Arial" panose="020B0604020202020204" pitchFamily="34" charset="0"/>
              <a:buChar char="•"/>
            </a:pPr>
            <a:endParaRPr lang="en-US" sz="2400" dirty="0">
              <a:solidFill>
                <a:prstClr val="black"/>
              </a:solidFill>
            </a:endParaRPr>
          </a:p>
          <a:p>
            <a:pPr marL="214313" indent="-214313" defTabSz="685800">
              <a:buFont typeface="Arial" panose="020B0604020202020204" pitchFamily="34" charset="0"/>
              <a:buChar char="•"/>
            </a:pPr>
            <a:r>
              <a:rPr lang="en-US" sz="2400" dirty="0" smtClean="0">
                <a:solidFill>
                  <a:prstClr val="black"/>
                </a:solidFill>
              </a:rPr>
              <a:t>Campus faculty have </a:t>
            </a:r>
            <a:r>
              <a:rPr lang="en-US" sz="2400" dirty="0">
                <a:solidFill>
                  <a:prstClr val="black"/>
                </a:solidFill>
              </a:rPr>
              <a:t>been providing the coursework, and the supervision for the culminating experience for students enrolled in this area of study for more than 20 years.</a:t>
            </a:r>
          </a:p>
          <a:p>
            <a:pPr marL="214313" indent="-214313" defTabSz="685800">
              <a:buFont typeface="Arial" panose="020B0604020202020204" pitchFamily="34" charset="0"/>
              <a:buChar char="•"/>
            </a:pPr>
            <a:endParaRPr lang="en-US" sz="2400" dirty="0">
              <a:solidFill>
                <a:prstClr val="black"/>
              </a:solidFill>
            </a:endParaRPr>
          </a:p>
          <a:p>
            <a:pPr marL="214313" indent="-214313" defTabSz="685800">
              <a:buFont typeface="Arial" panose="020B0604020202020204" pitchFamily="34" charset="0"/>
              <a:buChar char="•"/>
            </a:pPr>
            <a:r>
              <a:rPr lang="en-US" sz="2400" dirty="0">
                <a:solidFill>
                  <a:prstClr val="black"/>
                </a:solidFill>
              </a:rPr>
              <a:t>Three concentrations will be offered to accommodate a wide range of candidate </a:t>
            </a:r>
            <a:r>
              <a:rPr lang="en-US" sz="2400" dirty="0" smtClean="0">
                <a:solidFill>
                  <a:prstClr val="black"/>
                </a:solidFill>
              </a:rPr>
              <a:t>interests: Parent </a:t>
            </a:r>
            <a:r>
              <a:rPr lang="en-US" sz="2400" dirty="0">
                <a:solidFill>
                  <a:prstClr val="black"/>
                </a:solidFill>
              </a:rPr>
              <a:t>and Family Life Education; Marriage and Family Therapy; and Child Life.</a:t>
            </a:r>
          </a:p>
          <a:p>
            <a:pPr marL="214313" indent="-214313" defTabSz="685800">
              <a:buFont typeface="Arial" panose="020B0604020202020204" pitchFamily="34" charset="0"/>
              <a:buChar char="•"/>
            </a:pPr>
            <a:endParaRPr lang="en-US" sz="2400" dirty="0">
              <a:solidFill>
                <a:prstClr val="black"/>
              </a:solidFill>
            </a:endParaRPr>
          </a:p>
          <a:p>
            <a:pPr marL="214313" indent="-214313" defTabSz="685800">
              <a:buFont typeface="Arial" panose="020B0604020202020204" pitchFamily="34" charset="0"/>
              <a:buChar char="•"/>
            </a:pPr>
            <a:r>
              <a:rPr lang="en-US" sz="2400" dirty="0">
                <a:solidFill>
                  <a:prstClr val="black"/>
                </a:solidFill>
              </a:rPr>
              <a:t>No new funds are estimated to be required to support the proposed program. A total of $1,516,925 will be available through tuition.</a:t>
            </a:r>
            <a:endParaRPr lang="en-US" sz="2400" dirty="0">
              <a:solidFill>
                <a:prstClr val="black"/>
              </a:solidFill>
              <a:latin typeface="Calibri" panose="020F0502020204030204"/>
            </a:endParaRPr>
          </a:p>
        </p:txBody>
      </p:sp>
      <p:sp>
        <p:nvSpPr>
          <p:cNvPr id="2" name="Slide Number Placeholder 1"/>
          <p:cNvSpPr>
            <a:spLocks noGrp="1"/>
          </p:cNvSpPr>
          <p:nvPr>
            <p:ph type="sldNum" sz="quarter" idx="12"/>
          </p:nvPr>
        </p:nvSpPr>
        <p:spPr>
          <a:xfrm>
            <a:off x="9961175" y="6282928"/>
            <a:ext cx="1600200" cy="273844"/>
          </a:xfrm>
        </p:spPr>
        <p:txBody>
          <a:bodyPr/>
          <a:lstStyle/>
          <a:p>
            <a:pPr defTabSz="685800">
              <a:defRPr/>
            </a:pPr>
            <a:endParaRPr lang="en-US" sz="900" dirty="0">
              <a:solidFill>
                <a:prstClr val="black">
                  <a:tint val="75000"/>
                </a:prstClr>
              </a:solidFill>
              <a:latin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640" y="0"/>
            <a:ext cx="947125" cy="1034759"/>
          </a:xfrm>
          <a:prstGeom prst="rect">
            <a:avLst/>
          </a:prstGeom>
        </p:spPr>
      </p:pic>
      <p:pic>
        <p:nvPicPr>
          <p:cNvPr id="4" name="Picture 3"/>
          <p:cNvPicPr>
            <a:picLocks noChangeAspect="1"/>
          </p:cNvPicPr>
          <p:nvPr/>
        </p:nvPicPr>
        <p:blipFill>
          <a:blip r:embed="rId3"/>
          <a:stretch>
            <a:fillRect/>
          </a:stretch>
        </p:blipFill>
        <p:spPr>
          <a:xfrm>
            <a:off x="6589556" y="5531832"/>
            <a:ext cx="2669947" cy="1337761"/>
          </a:xfrm>
          <a:prstGeom prst="rect">
            <a:avLst/>
          </a:prstGeom>
        </p:spPr>
      </p:pic>
      <p:sp>
        <p:nvSpPr>
          <p:cNvPr id="5" name="TextBox 4"/>
          <p:cNvSpPr txBox="1"/>
          <p:nvPr/>
        </p:nvSpPr>
        <p:spPr>
          <a:xfrm>
            <a:off x="342900" y="289236"/>
            <a:ext cx="5406390" cy="984885"/>
          </a:xfrm>
          <a:prstGeom prst="rect">
            <a:avLst/>
          </a:prstGeom>
          <a:noFill/>
        </p:spPr>
        <p:txBody>
          <a:bodyPr wrap="square" rtlCol="0">
            <a:spAutoFit/>
          </a:bodyPr>
          <a:lstStyle/>
          <a:p>
            <a:r>
              <a:rPr lang="en-US" sz="4000" b="1" dirty="0">
                <a:solidFill>
                  <a:srgbClr val="FF0000"/>
                </a:solidFill>
                <a:latin typeface="Calibri"/>
              </a:rPr>
              <a:t>University of Alabama </a:t>
            </a:r>
          </a:p>
          <a:p>
            <a:endParaRPr lang="en-US" dirty="0"/>
          </a:p>
        </p:txBody>
      </p:sp>
    </p:spTree>
    <p:extLst>
      <p:ext uri="{BB962C8B-B14F-4D97-AF65-F5344CB8AC3E}">
        <p14:creationId xmlns:p14="http://schemas.microsoft.com/office/powerpoint/2010/main" val="413212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5010"/>
          <a:stretch/>
        </p:blipFill>
        <p:spPr>
          <a:xfrm>
            <a:off x="9495472" y="4955056"/>
            <a:ext cx="2314575" cy="1578844"/>
          </a:xfrm>
          <a:prstGeom prst="rect">
            <a:avLst/>
          </a:prstGeom>
        </p:spPr>
      </p:pic>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250256" y="1126128"/>
            <a:ext cx="11941743" cy="4957767"/>
          </a:xfrm>
          <a:prstGeom prst="rect">
            <a:avLst/>
          </a:prstGeom>
          <a:noFill/>
        </p:spPr>
        <p:txBody>
          <a:bodyPr wrap="square" rtlCol="0">
            <a:spAutoFit/>
          </a:bodyPr>
          <a:lstStyle/>
          <a:p>
            <a:pPr marL="205740" indent="-342900" defTabSz="685800">
              <a:spcBef>
                <a:spcPct val="20000"/>
              </a:spcBef>
              <a:spcAft>
                <a:spcPts val="450"/>
              </a:spcAft>
              <a:buFont typeface="+mj-lt"/>
              <a:buAutoNum type="arabicPeriod" startAt="3"/>
              <a:tabLst>
                <a:tab pos="342900" algn="l"/>
              </a:tabLst>
            </a:pPr>
            <a:r>
              <a:rPr lang="en-US" sz="2400" dirty="0" smtClean="0">
                <a:solidFill>
                  <a:srgbClr val="0070C0"/>
                </a:solidFill>
                <a:latin typeface="Calibri" panose="020F0502020204030204" pitchFamily="34" charset="0"/>
                <a:cs typeface="Calibri" panose="020F0502020204030204" pitchFamily="34" charset="0"/>
              </a:rPr>
              <a:t>Alteration </a:t>
            </a:r>
            <a:r>
              <a:rPr lang="en-US" sz="2400" dirty="0">
                <a:solidFill>
                  <a:srgbClr val="0070C0"/>
                </a:solidFill>
                <a:latin typeface="Calibri" panose="020F0502020204030204" pitchFamily="34" charset="0"/>
                <a:cs typeface="Calibri" panose="020F0502020204030204" pitchFamily="34" charset="0"/>
              </a:rPr>
              <a:t>of the PhD in Educational Administration (CIP 13.0401)</a:t>
            </a:r>
            <a:endParaRPr lang="en-US" sz="24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rPr>
              <a:t>All changes in award nomenclature at the doctoral level require Commission approval as a substantive change.</a:t>
            </a:r>
          </a:p>
          <a:p>
            <a:pPr marL="214313" indent="-214313" defTabSz="685800">
              <a:buFont typeface="Arial" panose="020B0604020202020204" pitchFamily="34" charset="0"/>
              <a:buChar char="•"/>
            </a:pPr>
            <a:endParaRPr lang="en-US" sz="2400" dirty="0">
              <a:solidFill>
                <a:prstClr val="black"/>
              </a:solidFill>
            </a:endParaRPr>
          </a:p>
          <a:p>
            <a:pPr marL="214313" indent="-214313" defTabSz="685800">
              <a:buFont typeface="Arial" panose="020B0604020202020204" pitchFamily="34" charset="0"/>
              <a:buChar char="•"/>
            </a:pPr>
            <a:r>
              <a:rPr lang="en-US" sz="2400" dirty="0">
                <a:solidFill>
                  <a:prstClr val="black"/>
                </a:solidFill>
              </a:rPr>
              <a:t>UA has proposed an alteration of the program title from Educational Administration to Educational Leadership. There is no change in the CIP code.     </a:t>
            </a:r>
            <a:endParaRPr lang="en-US" sz="2400" dirty="0" smtClean="0">
              <a:solidFill>
                <a:prstClr val="black"/>
              </a:solidFill>
            </a:endParaRPr>
          </a:p>
          <a:p>
            <a:pPr marL="214313" indent="-214313" defTabSz="685800">
              <a:buFont typeface="Arial" panose="020B0604020202020204" pitchFamily="34" charset="0"/>
              <a:buChar char="•"/>
            </a:pPr>
            <a:endParaRPr lang="en-US" sz="2400" dirty="0" smtClean="0">
              <a:solidFill>
                <a:prstClr val="black"/>
              </a:solidFill>
            </a:endParaRPr>
          </a:p>
          <a:p>
            <a:pPr marL="214313" indent="-214313" defTabSz="685800">
              <a:buFont typeface="Arial" panose="020B0604020202020204" pitchFamily="34" charset="0"/>
              <a:buChar char="•"/>
            </a:pPr>
            <a:r>
              <a:rPr lang="en-US" sz="2400" dirty="0" smtClean="0">
                <a:solidFill>
                  <a:prstClr val="black"/>
                </a:solidFill>
              </a:rPr>
              <a:t>Brings the </a:t>
            </a:r>
            <a:r>
              <a:rPr lang="en-US" sz="2400" dirty="0">
                <a:solidFill>
                  <a:prstClr val="black"/>
                </a:solidFill>
              </a:rPr>
              <a:t>program name into alignment by more accurately reflecting the diverse educational needs of administrators in Alabama’s schools today. </a:t>
            </a:r>
          </a:p>
          <a:p>
            <a:pPr marL="214313" indent="-214313" defTabSz="685800">
              <a:buFont typeface="Arial" panose="020B0604020202020204" pitchFamily="34" charset="0"/>
              <a:buChar char="•"/>
            </a:pPr>
            <a:endParaRPr lang="en-US" sz="2400" dirty="0">
              <a:solidFill>
                <a:prstClr val="black"/>
              </a:solidFill>
            </a:endParaRPr>
          </a:p>
          <a:p>
            <a:pPr marL="214313" indent="-214313" defTabSz="685800">
              <a:buFont typeface="Arial" panose="020B0604020202020204" pitchFamily="34" charset="0"/>
              <a:buChar char="•"/>
            </a:pPr>
            <a:r>
              <a:rPr lang="en-US" sz="2400" dirty="0">
                <a:solidFill>
                  <a:prstClr val="black"/>
                </a:solidFill>
              </a:rPr>
              <a:t>The new title represents the broader  principles and techniques needed in a variety of educational institutions in the State’s K-12 schools. </a:t>
            </a:r>
          </a:p>
          <a:p>
            <a:pPr marL="214313" indent="-214313" defTabSz="685800">
              <a:buFont typeface="Arial" panose="020B0604020202020204" pitchFamily="34" charset="0"/>
              <a:buChar char="•"/>
            </a:pPr>
            <a:endParaRPr lang="en-US" sz="2400"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760" y="63138"/>
            <a:ext cx="1078058" cy="1177807"/>
          </a:xfrm>
          <a:prstGeom prst="rect">
            <a:avLst/>
          </a:prstGeom>
        </p:spPr>
      </p:pic>
      <p:sp>
        <p:nvSpPr>
          <p:cNvPr id="4" name="TextBox 3"/>
          <p:cNvSpPr txBox="1"/>
          <p:nvPr/>
        </p:nvSpPr>
        <p:spPr>
          <a:xfrm>
            <a:off x="1634490" y="342900"/>
            <a:ext cx="5726430" cy="984885"/>
          </a:xfrm>
          <a:prstGeom prst="rect">
            <a:avLst/>
          </a:prstGeom>
          <a:noFill/>
        </p:spPr>
        <p:txBody>
          <a:bodyPr wrap="square" rtlCol="0">
            <a:spAutoFit/>
          </a:bodyPr>
          <a:lstStyle/>
          <a:p>
            <a:r>
              <a:rPr lang="en-US" sz="4000" b="1" dirty="0">
                <a:solidFill>
                  <a:srgbClr val="FF0000"/>
                </a:solidFill>
                <a:latin typeface="Calibri"/>
              </a:rPr>
              <a:t>University of Alabama </a:t>
            </a:r>
          </a:p>
          <a:p>
            <a:endParaRPr lang="en-US" dirty="0"/>
          </a:p>
        </p:txBody>
      </p:sp>
    </p:spTree>
    <p:extLst>
      <p:ext uri="{BB962C8B-B14F-4D97-AF65-F5344CB8AC3E}">
        <p14:creationId xmlns:p14="http://schemas.microsoft.com/office/powerpoint/2010/main" val="3793279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414738" y="856209"/>
            <a:ext cx="11569567" cy="461665"/>
          </a:xfrm>
          <a:prstGeom prst="rect">
            <a:avLst/>
          </a:prstGeom>
          <a:noFill/>
        </p:spPr>
        <p:txBody>
          <a:bodyPr wrap="square" rtlCol="0">
            <a:spAutoFit/>
          </a:bodyPr>
          <a:lstStyle/>
          <a:p>
            <a:pPr defTabSz="685800">
              <a:spcBef>
                <a:spcPct val="20000"/>
              </a:spcBef>
              <a:spcAft>
                <a:spcPts val="450"/>
              </a:spcAft>
              <a:tabLst>
                <a:tab pos="342900" algn="l"/>
              </a:tabLst>
            </a:pPr>
            <a:r>
              <a:rPr lang="en-US" sz="2400" dirty="0" smtClean="0">
                <a:solidFill>
                  <a:srgbClr val="0070C0"/>
                </a:solidFill>
                <a:latin typeface="Calibri" panose="020F0502020204030204" pitchFamily="34" charset="0"/>
                <a:cs typeface="Calibri" panose="020F0502020204030204" pitchFamily="34" charset="0"/>
              </a:rPr>
              <a:t>4.  Joint </a:t>
            </a:r>
            <a:r>
              <a:rPr lang="en-US" sz="2400" dirty="0">
                <a:solidFill>
                  <a:srgbClr val="0070C0"/>
                </a:solidFill>
                <a:latin typeface="Calibri" panose="020F0502020204030204" pitchFamily="34" charset="0"/>
                <a:cs typeface="Calibri" panose="020F0502020204030204" pitchFamily="34" charset="0"/>
              </a:rPr>
              <a:t>Doctor of Philosophy in Nursing Science (CIP </a:t>
            </a:r>
            <a:r>
              <a:rPr lang="en-US" sz="2400" dirty="0" smtClean="0">
                <a:solidFill>
                  <a:srgbClr val="0070C0"/>
                </a:solidFill>
                <a:latin typeface="Calibri" panose="020F0502020204030204" pitchFamily="34" charset="0"/>
                <a:cs typeface="Calibri" panose="020F0502020204030204" pitchFamily="34" charset="0"/>
              </a:rPr>
              <a:t>51.3808)</a:t>
            </a:r>
            <a:endParaRPr lang="en-US" sz="2400" dirty="0">
              <a:solidFill>
                <a:prstClr val="black"/>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744" y="88542"/>
            <a:ext cx="1012502" cy="767667"/>
          </a:xfrm>
          <a:prstGeom prst="rect">
            <a:avLst/>
          </a:prstGeom>
        </p:spPr>
      </p:pic>
      <p:pic>
        <p:nvPicPr>
          <p:cNvPr id="5" name="Picture 4"/>
          <p:cNvPicPr>
            <a:picLocks noChangeAspect="1"/>
          </p:cNvPicPr>
          <p:nvPr/>
        </p:nvPicPr>
        <p:blipFill>
          <a:blip r:embed="rId3"/>
          <a:stretch>
            <a:fillRect/>
          </a:stretch>
        </p:blipFill>
        <p:spPr>
          <a:xfrm>
            <a:off x="9999221" y="177435"/>
            <a:ext cx="2054530" cy="8900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3185" y="4912603"/>
            <a:ext cx="2788792" cy="1662314"/>
          </a:xfrm>
          <a:prstGeom prst="rect">
            <a:avLst/>
          </a:prstGeom>
        </p:spPr>
      </p:pic>
      <p:sp>
        <p:nvSpPr>
          <p:cNvPr id="4" name="TextBox 3"/>
          <p:cNvSpPr txBox="1"/>
          <p:nvPr/>
        </p:nvSpPr>
        <p:spPr>
          <a:xfrm>
            <a:off x="102871" y="280907"/>
            <a:ext cx="9574529" cy="800219"/>
          </a:xfrm>
          <a:prstGeom prst="rect">
            <a:avLst/>
          </a:prstGeom>
          <a:noFill/>
        </p:spPr>
        <p:txBody>
          <a:bodyPr wrap="square" rtlCol="0">
            <a:spAutoFit/>
          </a:bodyPr>
          <a:lstStyle/>
          <a:p>
            <a:r>
              <a:rPr lang="en-US" sz="2800" b="1" dirty="0">
                <a:solidFill>
                  <a:srgbClr val="FF0000"/>
                </a:solidFill>
                <a:latin typeface="Calibri"/>
              </a:rPr>
              <a:t>University of Alabama </a:t>
            </a:r>
            <a:r>
              <a:rPr lang="en-US" sz="2800" b="1" dirty="0">
                <a:solidFill>
                  <a:srgbClr val="FF0000"/>
                </a:solidFill>
              </a:rPr>
              <a:t>/University of Alabama in Huntsville </a:t>
            </a:r>
            <a:endParaRPr lang="en-US" sz="2800" b="1" dirty="0">
              <a:solidFill>
                <a:srgbClr val="FF0000"/>
              </a:solidFill>
              <a:latin typeface="Calibri"/>
            </a:endParaRPr>
          </a:p>
          <a:p>
            <a:endParaRPr lang="en-US" dirty="0"/>
          </a:p>
        </p:txBody>
      </p:sp>
      <p:sp>
        <p:nvSpPr>
          <p:cNvPr id="8" name="TextBox 7"/>
          <p:cNvSpPr txBox="1"/>
          <p:nvPr/>
        </p:nvSpPr>
        <p:spPr>
          <a:xfrm>
            <a:off x="288875" y="4565051"/>
            <a:ext cx="889322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The </a:t>
            </a:r>
            <a:r>
              <a:rPr lang="en-US" sz="2400" dirty="0">
                <a:solidFill>
                  <a:prstClr val="black"/>
                </a:solidFill>
                <a:latin typeface="Calibri" panose="020F0502020204030204" pitchFamily="34" charset="0"/>
                <a:cs typeface="Calibri" panose="020F0502020204030204" pitchFamily="34" charset="0"/>
              </a:rPr>
              <a:t>program will be offered online except for annual 5 day on-site summer intensives</a:t>
            </a:r>
            <a:r>
              <a:rPr lang="en-US" sz="2400" dirty="0" smtClean="0">
                <a:solidFill>
                  <a:prstClr val="black"/>
                </a:solidFill>
                <a:latin typeface="Calibri" panose="020F0502020204030204" pitchFamily="34" charset="0"/>
                <a:cs typeface="Calibri" panose="020F0502020204030204" pitchFamily="34" charset="0"/>
              </a:rPr>
              <a:t>.</a:t>
            </a:r>
            <a:endParaRPr lang="en-US" sz="2400" dirty="0">
              <a:solidFill>
                <a:prstClr val="black"/>
              </a:solidFill>
              <a:latin typeface="Calibri" panose="020F0502020204030204" pitchFamily="34" charset="0"/>
              <a:cs typeface="Calibri" panose="020F0502020204030204" pitchFamily="34" charset="0"/>
            </a:endParaRPr>
          </a:p>
        </p:txBody>
      </p:sp>
      <p:sp>
        <p:nvSpPr>
          <p:cNvPr id="10" name="TextBox 9"/>
          <p:cNvSpPr txBox="1"/>
          <p:nvPr/>
        </p:nvSpPr>
        <p:spPr>
          <a:xfrm>
            <a:off x="309960" y="5417811"/>
            <a:ext cx="889322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$431,772 </a:t>
            </a:r>
            <a:r>
              <a:rPr lang="en-US" sz="2400" dirty="0">
                <a:solidFill>
                  <a:prstClr val="black"/>
                </a:solidFill>
                <a:latin typeface="Calibri" panose="020F0502020204030204" pitchFamily="34" charset="0"/>
                <a:cs typeface="Calibri" panose="020F0502020204030204" pitchFamily="34" charset="0"/>
              </a:rPr>
              <a:t>in new funds will be required to support the proposed program.  A total of $802,608 will be available through tuition, internal reallocations, and extramural sources.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11" name="TextBox 10"/>
          <p:cNvSpPr txBox="1"/>
          <p:nvPr/>
        </p:nvSpPr>
        <p:spPr>
          <a:xfrm>
            <a:off x="309960" y="3657569"/>
            <a:ext cx="1176377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23 percent of the 125 Nursing Ph.D. programs in the U.S. provide online programs. Therefore, this program will meet the preferences and needs of the target </a:t>
            </a:r>
            <a:r>
              <a:rPr lang="en-US" sz="2400" dirty="0" smtClean="0">
                <a:latin typeface="Calibri" panose="020F0502020204030204" pitchFamily="34" charset="0"/>
                <a:cs typeface="Calibri" panose="020F0502020204030204" pitchFamily="34" charset="0"/>
              </a:rPr>
              <a:t>population.</a:t>
            </a:r>
            <a:endParaRPr lang="en-US" sz="2400" dirty="0">
              <a:latin typeface="Calibri" panose="020F0502020204030204" pitchFamily="34" charset="0"/>
              <a:cs typeface="Calibri" panose="020F0502020204030204" pitchFamily="34" charset="0"/>
            </a:endParaRPr>
          </a:p>
        </p:txBody>
      </p:sp>
      <p:sp>
        <p:nvSpPr>
          <p:cNvPr id="9" name="TextBox 8"/>
          <p:cNvSpPr txBox="1"/>
          <p:nvPr/>
        </p:nvSpPr>
        <p:spPr>
          <a:xfrm>
            <a:off x="345292" y="1317874"/>
            <a:ext cx="1126241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primary purpose of the joint program is to: 1) prepare scholars who will </a:t>
            </a:r>
            <a:r>
              <a:rPr lang="en-US" sz="2400" dirty="0" smtClean="0">
                <a:latin typeface="Calibri" panose="020F0502020204030204" pitchFamily="34" charset="0"/>
                <a:cs typeface="Calibri" panose="020F0502020204030204" pitchFamily="34" charset="0"/>
              </a:rPr>
              <a:t>advancing </a:t>
            </a:r>
            <a:r>
              <a:rPr lang="en-US" sz="2400" dirty="0">
                <a:latin typeface="Calibri" panose="020F0502020204030204" pitchFamily="34" charset="0"/>
                <a:cs typeface="Calibri" panose="020F0502020204030204" pitchFamily="34" charset="0"/>
              </a:rPr>
              <a:t>science through </a:t>
            </a:r>
            <a:r>
              <a:rPr lang="en-US" sz="2400" dirty="0" err="1">
                <a:latin typeface="Calibri" panose="020F0502020204030204" pitchFamily="34" charset="0"/>
                <a:cs typeface="Calibri" panose="020F0502020204030204" pitchFamily="34" charset="0"/>
              </a:rPr>
              <a:t>interprofessional</a:t>
            </a:r>
            <a:r>
              <a:rPr lang="en-US" sz="2400" dirty="0">
                <a:latin typeface="Calibri" panose="020F0502020204030204" pitchFamily="34" charset="0"/>
                <a:cs typeface="Calibri" panose="020F0502020204030204" pitchFamily="34" charset="0"/>
              </a:rPr>
              <a:t> research initiatives and, 2) improve the health of rural and medically underserved populations.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Students will be dually enrolled in the joint program between UA and UAH, where faculty and resources will be shared to deliver a high quality research-based </a:t>
            </a:r>
            <a:r>
              <a:rPr lang="en-US" sz="2400" dirty="0" smtClean="0">
                <a:latin typeface="Calibri" panose="020F0502020204030204" pitchFamily="34" charset="0"/>
                <a:cs typeface="Calibri" panose="020F0502020204030204" pitchFamily="34" charset="0"/>
              </a:rPr>
              <a:t>program.</a:t>
            </a:r>
          </a:p>
        </p:txBody>
      </p:sp>
    </p:spTree>
    <p:extLst>
      <p:ext uri="{BB962C8B-B14F-4D97-AF65-F5344CB8AC3E}">
        <p14:creationId xmlns:p14="http://schemas.microsoft.com/office/powerpoint/2010/main" val="519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178511"/>
            <a:ext cx="7886700" cy="1085850"/>
          </a:xfrm>
        </p:spPr>
        <p:txBody>
          <a:bodyPr>
            <a:normAutofit/>
          </a:bodyPr>
          <a:lstStyle/>
          <a:p>
            <a:pPr algn="l"/>
            <a:r>
              <a:rPr lang="en-US" sz="2800" b="1" dirty="0">
                <a:solidFill>
                  <a:srgbClr val="FF0000"/>
                </a:solidFill>
              </a:rPr>
              <a:t> </a:t>
            </a:r>
            <a:r>
              <a:rPr lang="en-US" sz="3600" b="1" dirty="0">
                <a:solidFill>
                  <a:srgbClr val="FF0000"/>
                </a:solidFill>
              </a:rPr>
              <a:t>University of Alabama at Birmingham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24901" y="114301"/>
            <a:ext cx="1841945" cy="607135"/>
          </a:xfrm>
        </p:spPr>
      </p:pic>
      <p:sp>
        <p:nvSpPr>
          <p:cNvPr id="4" name="Slide Number Placeholder 3"/>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sp>
        <p:nvSpPr>
          <p:cNvPr id="7" name="TextBox 6"/>
          <p:cNvSpPr txBox="1"/>
          <p:nvPr/>
        </p:nvSpPr>
        <p:spPr>
          <a:xfrm>
            <a:off x="335280" y="1169894"/>
            <a:ext cx="11668461" cy="4909036"/>
          </a:xfrm>
          <a:prstGeom prst="rect">
            <a:avLst/>
          </a:prstGeom>
          <a:noFill/>
        </p:spPr>
        <p:txBody>
          <a:bodyPr wrap="square" rtlCol="0">
            <a:spAutoFit/>
          </a:bodyPr>
          <a:lstStyle/>
          <a:p>
            <a:pPr marL="457200" indent="-457200">
              <a:spcBef>
                <a:spcPct val="20000"/>
              </a:spcBef>
              <a:spcAft>
                <a:spcPts val="600"/>
              </a:spcAft>
              <a:buFont typeface="+mj-lt"/>
              <a:buAutoNum type="arabicPeriod"/>
              <a:tabLst>
                <a:tab pos="457200" algn="l"/>
              </a:tabLst>
            </a:pPr>
            <a:r>
              <a:rPr lang="en-US" sz="2400" dirty="0">
                <a:solidFill>
                  <a:srgbClr val="0070C0"/>
                </a:solidFill>
                <a:latin typeface="Calibri" panose="020F0502020204030204" pitchFamily="34" charset="0"/>
                <a:cs typeface="Calibri" panose="020F0502020204030204" pitchFamily="34" charset="0"/>
              </a:rPr>
              <a:t>Master of Science in Engineering Management (CIP 14.9999)</a:t>
            </a:r>
          </a:p>
          <a:p>
            <a:pPr marL="457200" indent="-452438">
              <a:spcAft>
                <a:spcPts val="600"/>
              </a:spcAft>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This program is </a:t>
            </a:r>
            <a:r>
              <a:rPr lang="en-US" sz="2400" dirty="0">
                <a:solidFill>
                  <a:prstClr val="black"/>
                </a:solidFill>
                <a:latin typeface="Calibri" panose="020F0502020204030204" pitchFamily="34" charset="0"/>
                <a:cs typeface="Calibri" panose="020F0502020204030204" pitchFamily="34" charset="0"/>
              </a:rPr>
              <a:t>a joint degree between the School of Engineering and the </a:t>
            </a:r>
            <a:r>
              <a:rPr lang="en-US" sz="2400" dirty="0" err="1">
                <a:solidFill>
                  <a:prstClr val="black"/>
                </a:solidFill>
                <a:latin typeface="Calibri" panose="020F0502020204030204" pitchFamily="34" charset="0"/>
                <a:cs typeface="Calibri" panose="020F0502020204030204" pitchFamily="34" charset="0"/>
              </a:rPr>
              <a:t>Collat</a:t>
            </a:r>
            <a:r>
              <a:rPr lang="en-US" sz="2400" dirty="0">
                <a:solidFill>
                  <a:prstClr val="black"/>
                </a:solidFill>
                <a:latin typeface="Calibri" panose="020F0502020204030204" pitchFamily="34" charset="0"/>
                <a:cs typeface="Calibri" panose="020F0502020204030204" pitchFamily="34" charset="0"/>
              </a:rPr>
              <a:t> School of </a:t>
            </a:r>
            <a:r>
              <a:rPr lang="en-US" sz="2400" dirty="0" smtClean="0">
                <a:solidFill>
                  <a:prstClr val="black"/>
                </a:solidFill>
                <a:latin typeface="Calibri" panose="020F0502020204030204" pitchFamily="34" charset="0"/>
                <a:cs typeface="Calibri" panose="020F0502020204030204" pitchFamily="34" charset="0"/>
              </a:rPr>
              <a:t>Business (CSOB). </a:t>
            </a:r>
            <a:r>
              <a:rPr lang="en-US" sz="2400" dirty="0">
                <a:solidFill>
                  <a:prstClr val="black"/>
                </a:solidFill>
                <a:latin typeface="Calibri" panose="020F0502020204030204" pitchFamily="34" charset="0"/>
                <a:cs typeface="Calibri" panose="020F0502020204030204" pitchFamily="34" charset="0"/>
              </a:rPr>
              <a:t>This partnership is the only joint program serving the need of engineering talent in Alabama — and one of the few joint programs in the nation.</a:t>
            </a:r>
          </a:p>
          <a:p>
            <a:pPr marL="457200" indent="-452438">
              <a:spcAft>
                <a:spcPts val="600"/>
              </a:spcAft>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MSEM will further develop the technical, managerial, and professional capabilities of engineering graduates, preparing them for earlier entry into positions of leadership within a wide variety of industries and organizational types. </a:t>
            </a:r>
          </a:p>
          <a:p>
            <a:pPr marL="457200" indent="-452438">
              <a:spcAft>
                <a:spcPts val="600"/>
              </a:spcAft>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50 </a:t>
            </a:r>
            <a:r>
              <a:rPr lang="en-US" sz="2400" dirty="0">
                <a:solidFill>
                  <a:prstClr val="black"/>
                </a:solidFill>
                <a:latin typeface="Calibri" panose="020F0502020204030204" pitchFamily="34" charset="0"/>
                <a:cs typeface="Calibri" panose="020F0502020204030204" pitchFamily="34" charset="0"/>
              </a:rPr>
              <a:t>percent of the total program's courses offered will be provided by distance education.</a:t>
            </a:r>
          </a:p>
          <a:p>
            <a:pPr marL="457200" indent="-452438">
              <a:spcAft>
                <a:spcPts val="600"/>
              </a:spcAft>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a:t>
            </a:r>
            <a:r>
              <a:rPr lang="en-US" sz="2400" dirty="0" smtClean="0">
                <a:solidFill>
                  <a:prstClr val="black"/>
                </a:solidFill>
                <a:latin typeface="Calibri" panose="020F0502020204030204" pitchFamily="34" charset="0"/>
                <a:cs typeface="Calibri" panose="020F0502020204030204" pitchFamily="34" charset="0"/>
              </a:rPr>
              <a:t>CSOB </a:t>
            </a:r>
            <a:r>
              <a:rPr lang="en-US" sz="2400" dirty="0">
                <a:solidFill>
                  <a:prstClr val="black"/>
                </a:solidFill>
                <a:latin typeface="Calibri" panose="020F0502020204030204" pitchFamily="34" charset="0"/>
                <a:cs typeface="Calibri" panose="020F0502020204030204" pitchFamily="34" charset="0"/>
              </a:rPr>
              <a:t>is accredited by the Association to Advance Collegiate Schools of Business (AACSB), and UAB plans to </a:t>
            </a:r>
            <a:r>
              <a:rPr lang="en-US" sz="2400" dirty="0" smtClean="0">
                <a:solidFill>
                  <a:prstClr val="black"/>
                </a:solidFill>
                <a:latin typeface="Calibri" panose="020F0502020204030204" pitchFamily="34" charset="0"/>
                <a:cs typeface="Calibri" panose="020F0502020204030204" pitchFamily="34" charset="0"/>
              </a:rPr>
              <a:t>seek AACSB accreditation for this program. </a:t>
            </a:r>
            <a:endParaRPr lang="en-US" sz="2400" dirty="0">
              <a:solidFill>
                <a:prstClr val="black"/>
              </a:solidFill>
              <a:latin typeface="Calibri" panose="020F0502020204030204" pitchFamily="34" charset="0"/>
              <a:cs typeface="Calibri" panose="020F0502020204030204" pitchFamily="34" charset="0"/>
            </a:endParaRPr>
          </a:p>
          <a:p>
            <a:pPr marL="457200" indent="-452438">
              <a:spcAft>
                <a:spcPts val="600"/>
              </a:spcAft>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a:t>
            </a:r>
            <a:r>
              <a:rPr lang="en-US" sz="2400" dirty="0">
                <a:solidFill>
                  <a:prstClr val="black"/>
                </a:solidFill>
                <a:latin typeface="Calibri" panose="020F0502020204030204" pitchFamily="34" charset="0"/>
                <a:cs typeface="Calibri" panose="020F0502020204030204" pitchFamily="34" charset="0"/>
              </a:rPr>
              <a:t>0 in estimated new funds will be required to support the proposed program.  A projected total of $1,665,070 will be available from tuition.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17"/>
          <a:stretch/>
        </p:blipFill>
        <p:spPr>
          <a:xfrm>
            <a:off x="8400098" y="5714999"/>
            <a:ext cx="2551758" cy="1022625"/>
          </a:xfrm>
          <a:prstGeom prst="rect">
            <a:avLst/>
          </a:prstGeom>
        </p:spPr>
      </p:pic>
    </p:spTree>
    <p:extLst>
      <p:ext uri="{BB962C8B-B14F-4D97-AF65-F5344CB8AC3E}">
        <p14:creationId xmlns:p14="http://schemas.microsoft.com/office/powerpoint/2010/main" val="306288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37097"/>
            <a:ext cx="8096695" cy="1085850"/>
          </a:xfrm>
        </p:spPr>
        <p:txBody>
          <a:bodyPr>
            <a:normAutofit/>
          </a:bodyPr>
          <a:lstStyle/>
          <a:p>
            <a:pPr algn="l"/>
            <a:r>
              <a:rPr lang="en-US" sz="2800" b="1" dirty="0">
                <a:solidFill>
                  <a:srgbClr val="FF0000"/>
                </a:solidFill>
              </a:rPr>
              <a:t>University of Alabama at Birmingham/University of Alabama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8927" y="237097"/>
            <a:ext cx="1587722" cy="607135"/>
          </a:xfrm>
        </p:spPr>
      </p:pic>
      <p:sp>
        <p:nvSpPr>
          <p:cNvPr id="4" name="Slide Number Placeholder 3"/>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sp>
        <p:nvSpPr>
          <p:cNvPr id="7" name="TextBox 6"/>
          <p:cNvSpPr txBox="1"/>
          <p:nvPr/>
        </p:nvSpPr>
        <p:spPr>
          <a:xfrm>
            <a:off x="240030" y="1254442"/>
            <a:ext cx="11844394" cy="4970591"/>
          </a:xfrm>
          <a:prstGeom prst="rect">
            <a:avLst/>
          </a:prstGeom>
          <a:noFill/>
        </p:spPr>
        <p:txBody>
          <a:bodyPr wrap="square" rtlCol="0">
            <a:spAutoFit/>
          </a:bodyPr>
          <a:lstStyle/>
          <a:p>
            <a:pPr marL="457200" indent="-457200">
              <a:spcBef>
                <a:spcPct val="20000"/>
              </a:spcBef>
              <a:spcAft>
                <a:spcPts val="600"/>
              </a:spcAft>
              <a:buFont typeface="+mj-lt"/>
              <a:buAutoNum type="arabicPeriod" startAt="2"/>
              <a:tabLst>
                <a:tab pos="457200" algn="l"/>
              </a:tabLst>
            </a:pPr>
            <a:r>
              <a:rPr lang="en-US" sz="2400" dirty="0">
                <a:solidFill>
                  <a:srgbClr val="0070C0"/>
                </a:solidFill>
                <a:latin typeface="Calibri" panose="020F0502020204030204" pitchFamily="34" charset="0"/>
                <a:cs typeface="Calibri" panose="020F0502020204030204" pitchFamily="34" charset="0"/>
              </a:rPr>
              <a:t>Alteration of the Joint </a:t>
            </a:r>
            <a:r>
              <a:rPr lang="en-US" sz="2400" dirty="0" err="1">
                <a:solidFill>
                  <a:srgbClr val="0070C0"/>
                </a:solidFill>
                <a:latin typeface="Calibri" panose="020F0502020204030204" pitchFamily="34" charset="0"/>
                <a:cs typeface="Calibri" panose="020F0502020204030204" pitchFamily="34" charset="0"/>
              </a:rPr>
              <a:t>EdD</a:t>
            </a:r>
            <a:r>
              <a:rPr lang="en-US" sz="2400" dirty="0">
                <a:solidFill>
                  <a:srgbClr val="0070C0"/>
                </a:solidFill>
                <a:latin typeface="Calibri" panose="020F0502020204030204" pitchFamily="34" charset="0"/>
                <a:cs typeface="Calibri" panose="020F0502020204030204" pitchFamily="34" charset="0"/>
              </a:rPr>
              <a:t> in Educational Administration at UA and UAB </a:t>
            </a:r>
            <a:r>
              <a:rPr lang="en-US" sz="2400" dirty="0" smtClean="0">
                <a:solidFill>
                  <a:srgbClr val="0070C0"/>
                </a:solidFill>
                <a:latin typeface="Calibri" panose="020F0502020204030204" pitchFamily="34" charset="0"/>
                <a:cs typeface="Calibri" panose="020F0502020204030204" pitchFamily="34" charset="0"/>
              </a:rPr>
              <a:t>(</a:t>
            </a:r>
            <a:r>
              <a:rPr lang="en-US" sz="2400" dirty="0">
                <a:solidFill>
                  <a:srgbClr val="0070C0"/>
                </a:solidFill>
                <a:latin typeface="Calibri" panose="020F0502020204030204" pitchFamily="34" charset="0"/>
                <a:cs typeface="Calibri" panose="020F0502020204030204" pitchFamily="34" charset="0"/>
              </a:rPr>
              <a:t>CIP 13.0401) </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All changes in award nomenclature at the doctoral level require Commission approval as a substantive change.</a:t>
            </a:r>
          </a:p>
          <a:p>
            <a:pPr marL="214313" indent="-214313" defTabSz="685800">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There </a:t>
            </a:r>
            <a:r>
              <a:rPr lang="en-US" sz="2400" dirty="0">
                <a:solidFill>
                  <a:prstClr val="black"/>
                </a:solidFill>
                <a:latin typeface="Calibri" panose="020F0502020204030204" pitchFamily="34" charset="0"/>
                <a:cs typeface="Calibri" panose="020F0502020204030204" pitchFamily="34" charset="0"/>
              </a:rPr>
              <a:t>is no change in the CIP code and no change in the joint nature of the program. </a:t>
            </a:r>
          </a:p>
          <a:p>
            <a:pPr marL="214313" indent="-214313" defTabSz="685800">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joint program is designed for school administrators and teachers who hold Educational Specialist (</a:t>
            </a:r>
            <a:r>
              <a:rPr lang="en-US" sz="2400" dirty="0" err="1">
                <a:solidFill>
                  <a:prstClr val="black"/>
                </a:solidFill>
                <a:latin typeface="Calibri" panose="020F0502020204030204" pitchFamily="34" charset="0"/>
                <a:cs typeface="Calibri" panose="020F0502020204030204" pitchFamily="34" charset="0"/>
              </a:rPr>
              <a:t>EdS</a:t>
            </a:r>
            <a:r>
              <a:rPr lang="en-US" sz="2400" dirty="0">
                <a:solidFill>
                  <a:prstClr val="black"/>
                </a:solidFill>
                <a:latin typeface="Calibri" panose="020F0502020204030204" pitchFamily="34" charset="0"/>
                <a:cs typeface="Calibri" panose="020F0502020204030204" pitchFamily="34" charset="0"/>
              </a:rPr>
              <a:t>) and Class AA certification in an instructional, instructional leadership, or instructional support area and who seek to enhance their </a:t>
            </a:r>
            <a:r>
              <a:rPr lang="en-US" sz="2400" dirty="0" smtClean="0">
                <a:solidFill>
                  <a:prstClr val="black"/>
                </a:solidFill>
                <a:latin typeface="Calibri" panose="020F0502020204030204" pitchFamily="34" charset="0"/>
                <a:cs typeface="Calibri" panose="020F0502020204030204" pitchFamily="34" charset="0"/>
              </a:rPr>
              <a:t>leadership </a:t>
            </a:r>
            <a:r>
              <a:rPr lang="en-US" sz="2400" dirty="0">
                <a:solidFill>
                  <a:prstClr val="black"/>
                </a:solidFill>
                <a:latin typeface="Calibri" panose="020F0502020204030204" pitchFamily="34" charset="0"/>
                <a:cs typeface="Calibri" panose="020F0502020204030204" pitchFamily="34" charset="0"/>
              </a:rPr>
              <a:t>skill sets. </a:t>
            </a:r>
          </a:p>
          <a:p>
            <a:pPr marL="214313" indent="-214313" defTabSz="685800">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proposed change will bring the program name into alignment by more accurately reflecting the diverse educational needs of administrators in Alabama’s schools today.  </a:t>
            </a:r>
          </a:p>
          <a:p>
            <a:pPr defTabSz="685800"/>
            <a:endParaRPr lang="en-US" sz="1200" dirty="0">
              <a:solidFill>
                <a:prstClr val="black"/>
              </a:solidFill>
              <a:latin typeface="Calibri" panose="020F0502020204030204" pitchFamily="34" charset="0"/>
              <a:cs typeface="Calibri" panose="020F0502020204030204" pitchFamily="34" charset="0"/>
            </a:endParaRP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content and character of the affected program will not be altered. The change is in title </a:t>
            </a:r>
            <a:r>
              <a:rPr lang="en-US" sz="2400" dirty="0" smtClean="0">
                <a:solidFill>
                  <a:prstClr val="black"/>
                </a:solidFill>
                <a:latin typeface="Calibri" panose="020F0502020204030204" pitchFamily="34" charset="0"/>
                <a:cs typeface="Calibri" panose="020F0502020204030204" pitchFamily="34" charset="0"/>
              </a:rPr>
              <a:t>only.</a:t>
            </a:r>
            <a:endParaRPr lang="en-US" sz="1350" dirty="0">
              <a:solidFill>
                <a:prstClr val="black"/>
              </a:solidFill>
            </a:endParaRPr>
          </a:p>
        </p:txBody>
      </p:sp>
      <p:pic>
        <p:nvPicPr>
          <p:cNvPr id="3" name="Picture 2"/>
          <p:cNvPicPr>
            <a:picLocks noChangeAspect="1"/>
          </p:cNvPicPr>
          <p:nvPr/>
        </p:nvPicPr>
        <p:blipFill>
          <a:blip r:embed="rId3"/>
          <a:stretch>
            <a:fillRect/>
          </a:stretch>
        </p:blipFill>
        <p:spPr>
          <a:xfrm>
            <a:off x="10636649" y="172887"/>
            <a:ext cx="1261981" cy="818741"/>
          </a:xfrm>
          <a:prstGeom prst="rect">
            <a:avLst/>
          </a:prstGeom>
        </p:spPr>
      </p:pic>
      <p:pic>
        <p:nvPicPr>
          <p:cNvPr id="8" name="Picture 7"/>
          <p:cNvPicPr>
            <a:picLocks noChangeAspect="1"/>
          </p:cNvPicPr>
          <p:nvPr/>
        </p:nvPicPr>
        <p:blipFill rotWithShape="1">
          <a:blip r:embed="rId4"/>
          <a:srcRect b="5010"/>
          <a:stretch/>
        </p:blipFill>
        <p:spPr>
          <a:xfrm>
            <a:off x="7347587" y="8641080"/>
            <a:ext cx="1961542" cy="1066416"/>
          </a:xfrm>
          <a:prstGeom prst="rect">
            <a:avLst/>
          </a:prstGeom>
        </p:spPr>
      </p:pic>
    </p:spTree>
    <p:extLst>
      <p:ext uri="{BB962C8B-B14F-4D97-AF65-F5344CB8AC3E}">
        <p14:creationId xmlns:p14="http://schemas.microsoft.com/office/powerpoint/2010/main" val="271736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0" y="1347471"/>
            <a:ext cx="12192000" cy="5647700"/>
          </a:xfrm>
          <a:prstGeom prst="rect">
            <a:avLst/>
          </a:prstGeom>
          <a:noFill/>
        </p:spPr>
        <p:txBody>
          <a:bodyPr wrap="square" rtlCol="0">
            <a:spAutoFit/>
          </a:bodyPr>
          <a:lstStyle/>
          <a:p>
            <a:pPr marL="282575" indent="-282575">
              <a:spcBef>
                <a:spcPct val="20000"/>
              </a:spcBef>
              <a:spcAft>
                <a:spcPts val="600"/>
              </a:spcAft>
              <a:buFont typeface="+mj-lt"/>
              <a:buAutoNum type="arabicPeriod"/>
              <a:tabLst>
                <a:tab pos="457200" algn="l"/>
              </a:tabLst>
              <a:defRPr/>
            </a:pPr>
            <a:r>
              <a:rPr lang="en-US" sz="2400" dirty="0" smtClean="0">
                <a:solidFill>
                  <a:srgbClr val="0070C0"/>
                </a:solidFill>
                <a:latin typeface="Calibri" panose="020F0502020204030204" pitchFamily="34" charset="0"/>
                <a:cs typeface="Calibri" panose="020F0502020204030204" pitchFamily="34" charset="0"/>
              </a:rPr>
              <a:t>Master </a:t>
            </a:r>
            <a:r>
              <a:rPr lang="en-US" sz="2400" dirty="0">
                <a:solidFill>
                  <a:srgbClr val="0070C0"/>
                </a:solidFill>
                <a:latin typeface="Calibri" panose="020F0502020204030204" pitchFamily="34" charset="0"/>
                <a:cs typeface="Calibri" panose="020F0502020204030204" pitchFamily="34" charset="0"/>
              </a:rPr>
              <a:t>of Accountancy in Accountancy (CIP 52.0301)</a:t>
            </a:r>
          </a:p>
          <a:p>
            <a:pPr marL="342900" indent="-342900">
              <a:spcBef>
                <a:spcPct val="20000"/>
              </a:spcBef>
              <a:spcAft>
                <a:spcPts val="600"/>
              </a:spcAft>
              <a:buFont typeface="Arial" panose="020B0604020202020204" pitchFamily="34" charset="0"/>
              <a:buChar char="•"/>
              <a:tabLst>
                <a:tab pos="457200" algn="l"/>
              </a:tabLst>
              <a:defRPr/>
            </a:pPr>
            <a:r>
              <a:rPr lang="en-US" sz="2400" dirty="0">
                <a:solidFill>
                  <a:prstClr val="black"/>
                </a:solidFill>
                <a:latin typeface="Calibri" panose="020F0502020204030204" pitchFamily="34" charset="0"/>
                <a:cs typeface="Calibri" panose="020F0502020204030204" pitchFamily="34" charset="0"/>
              </a:rPr>
              <a:t>The Master of Accountancy is a program for individuals who wish to have a more thorough knowledge of accounting theory and practice as compared with individuals pursuing an MBA. </a:t>
            </a:r>
          </a:p>
          <a:p>
            <a:pPr marL="342900" indent="-342900">
              <a:spcBef>
                <a:spcPct val="20000"/>
              </a:spcBef>
              <a:spcAft>
                <a:spcPts val="600"/>
              </a:spcAft>
              <a:buFont typeface="Arial" panose="020B0604020202020204" pitchFamily="34" charset="0"/>
              <a:buChar char="•"/>
              <a:tabLst>
                <a:tab pos="457200" algn="l"/>
              </a:tabLst>
              <a:defRPr/>
            </a:pPr>
            <a:r>
              <a:rPr lang="en-US" sz="2400" dirty="0">
                <a:solidFill>
                  <a:prstClr val="black"/>
                </a:solidFill>
                <a:latin typeface="Calibri" panose="020F0502020204030204" pitchFamily="34" charset="0"/>
                <a:cs typeface="Calibri" panose="020F0502020204030204" pitchFamily="34" charset="0"/>
              </a:rPr>
              <a:t>These students will be better positioned for work in accountancy, and they will be better equipped to complete certification exams, such as the Certified Public Accountant, Certified Management Accountant, Certified Internal Auditor, and Certified Fraud Examiner.  </a:t>
            </a:r>
          </a:p>
          <a:p>
            <a:pPr marL="342900" indent="-342900">
              <a:spcBef>
                <a:spcPct val="20000"/>
              </a:spcBef>
              <a:spcAft>
                <a:spcPts val="600"/>
              </a:spcAft>
              <a:buFont typeface="Arial" panose="020B0604020202020204" pitchFamily="34" charset="0"/>
              <a:buChar char="•"/>
              <a:tabLst>
                <a:tab pos="457200" algn="l"/>
              </a:tabLst>
              <a:defRPr/>
            </a:pPr>
            <a:r>
              <a:rPr lang="en-US" sz="2400" dirty="0" smtClean="0">
                <a:solidFill>
                  <a:prstClr val="black"/>
                </a:solidFill>
                <a:latin typeface="Calibri" panose="020F0502020204030204" pitchFamily="34" charset="0"/>
                <a:cs typeface="Calibri" panose="020F0502020204030204" pitchFamily="34" charset="0"/>
              </a:rPr>
              <a:t>100% of </a:t>
            </a:r>
            <a:r>
              <a:rPr lang="en-US" sz="2400" dirty="0">
                <a:solidFill>
                  <a:prstClr val="black"/>
                </a:solidFill>
                <a:latin typeface="Calibri" panose="020F0502020204030204" pitchFamily="34" charset="0"/>
                <a:cs typeface="Calibri" panose="020F0502020204030204" pitchFamily="34" charset="0"/>
              </a:rPr>
              <a:t>courses will be offered via traditional face-to-face instruction, and each of those classes is also offered in a distance-learning format.</a:t>
            </a:r>
          </a:p>
          <a:p>
            <a:pPr marL="342900" indent="-342900">
              <a:spcBef>
                <a:spcPct val="20000"/>
              </a:spcBef>
              <a:spcAft>
                <a:spcPts val="600"/>
              </a:spcAft>
              <a:buFont typeface="Arial" panose="020B0604020202020204" pitchFamily="34" charset="0"/>
              <a:buChar char="•"/>
              <a:tabLst>
                <a:tab pos="457200" algn="l"/>
              </a:tabLst>
              <a:defRPr/>
            </a:pPr>
            <a:r>
              <a:rPr lang="en-US" sz="2400" dirty="0">
                <a:solidFill>
                  <a:prstClr val="black"/>
                </a:solidFill>
                <a:latin typeface="Calibri" panose="020F0502020204030204" pitchFamily="34" charset="0"/>
                <a:cs typeface="Calibri" panose="020F0502020204030204" pitchFamily="34" charset="0"/>
              </a:rPr>
              <a:t>UNA has a successful MBA with a concentration in accounting taught by highly qualified faculty who are committed to the success of a new accountancy program. The new program will complement the existing MBA with a concentration in </a:t>
            </a:r>
            <a:r>
              <a:rPr lang="en-US" sz="2400" dirty="0" smtClean="0">
                <a:solidFill>
                  <a:prstClr val="black"/>
                </a:solidFill>
                <a:latin typeface="Calibri" panose="020F0502020204030204" pitchFamily="34" charset="0"/>
                <a:cs typeface="Calibri" panose="020F0502020204030204" pitchFamily="34" charset="0"/>
              </a:rPr>
              <a:t>accounting</a:t>
            </a:r>
            <a:r>
              <a:rPr lang="en-US" sz="2400" dirty="0">
                <a:solidFill>
                  <a:prstClr val="black"/>
                </a:solidFill>
                <a:latin typeface="Calibri" panose="020F0502020204030204" pitchFamily="34" charset="0"/>
                <a:cs typeface="Calibri" panose="020F0502020204030204" pitchFamily="34" charset="0"/>
              </a:rPr>
              <a:t>.</a:t>
            </a:r>
          </a:p>
          <a:p>
            <a:pPr marL="342900" indent="-342900">
              <a:spcBef>
                <a:spcPct val="20000"/>
              </a:spcBef>
              <a:spcAft>
                <a:spcPts val="600"/>
              </a:spcAft>
              <a:buFont typeface="Arial" panose="020B0604020202020204" pitchFamily="34" charset="0"/>
              <a:buChar char="•"/>
              <a:tabLst>
                <a:tab pos="457200" algn="l"/>
              </a:tabLst>
              <a:defRPr/>
            </a:pPr>
            <a:r>
              <a:rPr lang="en-US" sz="2400" dirty="0" smtClean="0">
                <a:solidFill>
                  <a:prstClr val="black"/>
                </a:solidFill>
                <a:latin typeface="Calibri" panose="020F0502020204030204" pitchFamily="34" charset="0"/>
                <a:cs typeface="Calibri" panose="020F0502020204030204" pitchFamily="34" charset="0"/>
              </a:rPr>
              <a:t>$</a:t>
            </a:r>
            <a:r>
              <a:rPr lang="en-US" sz="2400" dirty="0">
                <a:solidFill>
                  <a:prstClr val="black"/>
                </a:solidFill>
                <a:latin typeface="Calibri" panose="020F0502020204030204" pitchFamily="34" charset="0"/>
                <a:cs typeface="Calibri" panose="020F0502020204030204" pitchFamily="34" charset="0"/>
              </a:rPr>
              <a:t>50,000 will be required for the program in the first five years, and </a:t>
            </a:r>
            <a:r>
              <a:rPr lang="en-US" sz="2400" dirty="0" smtClean="0">
                <a:solidFill>
                  <a:prstClr val="black"/>
                </a:solidFill>
                <a:latin typeface="Calibri" panose="020F0502020204030204" pitchFamily="34" charset="0"/>
                <a:cs typeface="Calibri" panose="020F0502020204030204" pitchFamily="34" charset="0"/>
              </a:rPr>
              <a:t>$</a:t>
            </a:r>
            <a:r>
              <a:rPr lang="en-US" sz="2400" dirty="0">
                <a:solidFill>
                  <a:prstClr val="black"/>
                </a:solidFill>
                <a:latin typeface="Calibri" panose="020F0502020204030204" pitchFamily="34" charset="0"/>
                <a:cs typeface="Calibri" panose="020F0502020204030204" pitchFamily="34" charset="0"/>
              </a:rPr>
              <a:t>1,455,620 will be available over the same period through internal reallocations and tuition. </a:t>
            </a:r>
          </a:p>
        </p:txBody>
      </p:sp>
      <p:sp>
        <p:nvSpPr>
          <p:cNvPr id="2" name="Slide Number Placeholder 1"/>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10850880" y="171451"/>
            <a:ext cx="804518" cy="153034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379" y="345489"/>
            <a:ext cx="2239241" cy="1531620"/>
          </a:xfrm>
          <a:prstGeom prst="rect">
            <a:avLst/>
          </a:prstGeom>
        </p:spPr>
      </p:pic>
      <p:sp>
        <p:nvSpPr>
          <p:cNvPr id="3" name="TextBox 2"/>
          <p:cNvSpPr txBox="1"/>
          <p:nvPr/>
        </p:nvSpPr>
        <p:spPr>
          <a:xfrm>
            <a:off x="560070" y="285750"/>
            <a:ext cx="7280910" cy="1323439"/>
          </a:xfrm>
          <a:prstGeom prst="rect">
            <a:avLst/>
          </a:prstGeom>
          <a:noFill/>
        </p:spPr>
        <p:txBody>
          <a:bodyPr wrap="square" rtlCol="0">
            <a:spAutoFit/>
          </a:bodyPr>
          <a:lstStyle/>
          <a:p>
            <a:r>
              <a:rPr lang="en-US" sz="4000" b="1" dirty="0">
                <a:solidFill>
                  <a:srgbClr val="FF0000"/>
                </a:solidFill>
                <a:latin typeface="Calibri"/>
              </a:rPr>
              <a:t>University of North Alabama</a:t>
            </a:r>
          </a:p>
          <a:p>
            <a:endParaRPr lang="en-US" sz="4000" dirty="0"/>
          </a:p>
        </p:txBody>
      </p:sp>
    </p:spTree>
    <p:extLst>
      <p:ext uri="{BB962C8B-B14F-4D97-AF65-F5344CB8AC3E}">
        <p14:creationId xmlns:p14="http://schemas.microsoft.com/office/powerpoint/2010/main" val="96423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49294"/>
            <a:ext cx="8686800" cy="1131888"/>
          </a:xfrm>
        </p:spPr>
        <p:txBody>
          <a:bodyPr>
            <a:normAutofit/>
          </a:bodyPr>
          <a:lstStyle/>
          <a:p>
            <a:pPr algn="l"/>
            <a:r>
              <a:rPr lang="en-US" sz="3600" b="1" dirty="0">
                <a:solidFill>
                  <a:srgbClr val="FF0000"/>
                </a:solidFill>
              </a:rPr>
              <a:t>University of South Alabama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0496" y="135921"/>
            <a:ext cx="2094528" cy="1215366"/>
          </a:xfrm>
        </p:spPr>
      </p:pic>
      <p:sp>
        <p:nvSpPr>
          <p:cNvPr id="4" name="Slide Number Placeholder 3"/>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sp>
        <p:nvSpPr>
          <p:cNvPr id="7" name="TextBox 6"/>
          <p:cNvSpPr txBox="1"/>
          <p:nvPr/>
        </p:nvSpPr>
        <p:spPr>
          <a:xfrm>
            <a:off x="192505" y="935375"/>
            <a:ext cx="11921490" cy="4555093"/>
          </a:xfrm>
          <a:prstGeom prst="rect">
            <a:avLst/>
          </a:prstGeom>
          <a:noFill/>
        </p:spPr>
        <p:txBody>
          <a:bodyPr wrap="square" rtlCol="0">
            <a:spAutoFit/>
          </a:bodyPr>
          <a:lstStyle/>
          <a:p>
            <a:pPr marL="342900" indent="-342900">
              <a:buFontTx/>
              <a:buAutoNum type="arabicPeriod"/>
              <a:defRPr/>
            </a:pPr>
            <a:r>
              <a:rPr lang="en-US" sz="2400" dirty="0">
                <a:solidFill>
                  <a:srgbClr val="0070C0"/>
                </a:solidFill>
                <a:latin typeface="Calibri" panose="020F0502020204030204" pitchFamily="34" charset="0"/>
                <a:cs typeface="Calibri" panose="020F0502020204030204" pitchFamily="34" charset="0"/>
              </a:rPr>
              <a:t>Master of Science in Physical Therapy (CIP 51.2308)</a:t>
            </a:r>
          </a:p>
          <a:p>
            <a:pPr marL="285750" indent="-28575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The proposed </a:t>
            </a:r>
            <a:r>
              <a:rPr lang="en-US" sz="2400" dirty="0" smtClean="0">
                <a:solidFill>
                  <a:prstClr val="black"/>
                </a:solidFill>
                <a:latin typeface="Calibri" panose="020F0502020204030204" pitchFamily="34" charset="0"/>
                <a:cs typeface="Calibri" panose="020F0502020204030204" pitchFamily="34" charset="0"/>
              </a:rPr>
              <a:t>program is </a:t>
            </a:r>
            <a:r>
              <a:rPr lang="en-US" sz="2400" dirty="0">
                <a:solidFill>
                  <a:prstClr val="black"/>
                </a:solidFill>
                <a:latin typeface="Calibri" panose="020F0502020204030204" pitchFamily="34" charset="0"/>
                <a:cs typeface="Calibri" panose="020F0502020204030204" pitchFamily="34" charset="0"/>
              </a:rPr>
              <a:t>an International Linkage Program between the University of South Alabama and a select group of universities in China. </a:t>
            </a:r>
            <a:r>
              <a:rPr lang="en-US" sz="2400" dirty="0" smtClean="0">
                <a:solidFill>
                  <a:prstClr val="black"/>
                </a:solidFill>
                <a:latin typeface="Calibri" panose="020F0502020204030204" pitchFamily="34" charset="0"/>
                <a:cs typeface="Calibri" panose="020F0502020204030204" pitchFamily="34" charset="0"/>
              </a:rPr>
              <a:t>The program will </a:t>
            </a:r>
            <a:r>
              <a:rPr lang="en-US" sz="2400" dirty="0">
                <a:solidFill>
                  <a:prstClr val="black"/>
                </a:solidFill>
                <a:latin typeface="Calibri" panose="020F0502020204030204" pitchFamily="34" charset="0"/>
                <a:cs typeface="Calibri" panose="020F0502020204030204" pitchFamily="34" charset="0"/>
              </a:rPr>
              <a:t>create global linkages, </a:t>
            </a:r>
            <a:r>
              <a:rPr lang="en-US" sz="2400" dirty="0" smtClean="0">
                <a:solidFill>
                  <a:prstClr val="black"/>
                </a:solidFill>
                <a:latin typeface="Calibri" panose="020F0502020204030204" pitchFamily="34" charset="0"/>
                <a:cs typeface="Calibri" panose="020F0502020204030204" pitchFamily="34" charset="0"/>
              </a:rPr>
              <a:t>and </a:t>
            </a:r>
            <a:r>
              <a:rPr lang="en-US" sz="2400" dirty="0">
                <a:solidFill>
                  <a:prstClr val="black"/>
                </a:solidFill>
                <a:latin typeface="Calibri" panose="020F0502020204030204" pitchFamily="34" charset="0"/>
                <a:cs typeface="Calibri" panose="020F0502020204030204" pitchFamily="34" charset="0"/>
              </a:rPr>
              <a:t>provide powerful learning experiences through an exchange of students and faculty. </a:t>
            </a:r>
          </a:p>
          <a:p>
            <a:pPr marL="285750" indent="-285750">
              <a:buFont typeface="Arial" panose="020B0604020202020204" pitchFamily="34" charset="0"/>
              <a:buChar char="•"/>
              <a:defRPr/>
            </a:pPr>
            <a:endParaRPr lang="en-US" sz="1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Although the program will be designed to meet the needs of Chinese </a:t>
            </a:r>
            <a:r>
              <a:rPr lang="en-US" sz="2400" dirty="0" smtClean="0">
                <a:solidFill>
                  <a:prstClr val="black"/>
                </a:solidFill>
                <a:latin typeface="Calibri" panose="020F0502020204030204" pitchFamily="34" charset="0"/>
                <a:cs typeface="Calibri" panose="020F0502020204030204" pitchFamily="34" charset="0"/>
              </a:rPr>
              <a:t>clinicians, it </a:t>
            </a:r>
            <a:r>
              <a:rPr lang="en-US" sz="2400" dirty="0">
                <a:solidFill>
                  <a:prstClr val="black"/>
                </a:solidFill>
                <a:latin typeface="Calibri" panose="020F0502020204030204" pitchFamily="34" charset="0"/>
                <a:cs typeface="Calibri" panose="020F0502020204030204" pitchFamily="34" charset="0"/>
              </a:rPr>
              <a:t>is anticipated that students from other countries with Master’s-level entry into the rehabilitation sciences may also be interested in the </a:t>
            </a:r>
            <a:r>
              <a:rPr lang="en-US" sz="2400" dirty="0" smtClean="0">
                <a:solidFill>
                  <a:prstClr val="black"/>
                </a:solidFill>
                <a:latin typeface="Calibri" panose="020F0502020204030204" pitchFamily="34" charset="0"/>
                <a:cs typeface="Calibri" panose="020F0502020204030204" pitchFamily="34" charset="0"/>
              </a:rPr>
              <a:t>program. </a:t>
            </a:r>
          </a:p>
          <a:p>
            <a:pPr marL="285750" indent="-285750">
              <a:buFont typeface="Arial" panose="020B0604020202020204" pitchFamily="34" charset="0"/>
              <a:buChar char="•"/>
              <a:defRPr/>
            </a:pPr>
            <a:endParaRPr lang="en-US" sz="1200" dirty="0" smtClean="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400" dirty="0" smtClean="0">
                <a:solidFill>
                  <a:prstClr val="black"/>
                </a:solidFill>
                <a:latin typeface="Calibri" panose="020F0502020204030204" pitchFamily="34" charset="0"/>
                <a:cs typeface="Calibri" panose="020F0502020204030204" pitchFamily="34" charset="0"/>
              </a:rPr>
              <a:t>This </a:t>
            </a:r>
            <a:r>
              <a:rPr lang="en-US" sz="2400" dirty="0">
                <a:solidFill>
                  <a:prstClr val="black"/>
                </a:solidFill>
                <a:latin typeface="Calibri" panose="020F0502020204030204" pitchFamily="34" charset="0"/>
                <a:cs typeface="Calibri" panose="020F0502020204030204" pitchFamily="34" charset="0"/>
              </a:rPr>
              <a:t>program will collaborate with Chinese </a:t>
            </a:r>
            <a:r>
              <a:rPr lang="en-US" sz="2400" dirty="0" smtClean="0">
                <a:solidFill>
                  <a:prstClr val="black"/>
                </a:solidFill>
                <a:latin typeface="Calibri" panose="020F0502020204030204" pitchFamily="34" charset="0"/>
                <a:cs typeface="Calibri" panose="020F0502020204030204" pitchFamily="34" charset="0"/>
              </a:rPr>
              <a:t>universities </a:t>
            </a:r>
            <a:r>
              <a:rPr lang="en-US" sz="2400" dirty="0">
                <a:solidFill>
                  <a:prstClr val="black"/>
                </a:solidFill>
                <a:latin typeface="Calibri" panose="020F0502020204030204" pitchFamily="34" charset="0"/>
                <a:cs typeface="Calibri" panose="020F0502020204030204" pitchFamily="34" charset="0"/>
              </a:rPr>
              <a:t>for funding programs. Financial Resources, as outlined in the proposal, over its first five years the program have the potential to generate over $850,000 of revenue in excess of the costs of delivery. </a:t>
            </a:r>
          </a:p>
          <a:p>
            <a:pPr marL="285750" indent="-285750">
              <a:buFont typeface="Arial" panose="020B0604020202020204" pitchFamily="34" charset="0"/>
              <a:buChar char="•"/>
              <a:defRPr/>
            </a:pPr>
            <a:endParaRPr lang="en-US" sz="1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sz="1400" dirty="0">
              <a:solidFill>
                <a:srgbClr val="0070C0"/>
              </a:solidFill>
              <a:latin typeface="+mj-l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8218" t="7691" r="28131" b="7693"/>
          <a:stretch/>
        </p:blipFill>
        <p:spPr>
          <a:xfrm>
            <a:off x="10668000" y="7418070"/>
            <a:ext cx="1679692" cy="12573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218" t="7691" r="28131" b="7693"/>
          <a:stretch/>
        </p:blipFill>
        <p:spPr>
          <a:xfrm>
            <a:off x="4082714" y="4971543"/>
            <a:ext cx="2520215" cy="1886457"/>
          </a:xfrm>
          <a:prstGeom prst="rect">
            <a:avLst/>
          </a:prstGeom>
        </p:spPr>
      </p:pic>
      <p:pic>
        <p:nvPicPr>
          <p:cNvPr id="2050" name="Picture 2" descr="https://www.worldatlas.com/webimage/flags/countrys/zzzflags/cn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493" y="5172647"/>
            <a:ext cx="2078850" cy="13889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sa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744" y="5098553"/>
            <a:ext cx="3007371" cy="158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2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2505" y="49294"/>
            <a:ext cx="8686800" cy="1131888"/>
          </a:xfrm>
        </p:spPr>
        <p:txBody>
          <a:bodyPr>
            <a:normAutofit/>
          </a:bodyPr>
          <a:lstStyle/>
          <a:p>
            <a:pPr algn="l"/>
            <a:r>
              <a:rPr lang="en-US" sz="3600" b="1" dirty="0">
                <a:solidFill>
                  <a:srgbClr val="FF0000"/>
                </a:solidFill>
              </a:rPr>
              <a:t>University of South Alabama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0496" y="135921"/>
            <a:ext cx="2094528" cy="1215366"/>
          </a:xfrm>
        </p:spPr>
      </p:pic>
      <p:sp>
        <p:nvSpPr>
          <p:cNvPr id="4" name="Slide Number Placeholder 3"/>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sp>
        <p:nvSpPr>
          <p:cNvPr id="7" name="TextBox 6"/>
          <p:cNvSpPr txBox="1"/>
          <p:nvPr/>
        </p:nvSpPr>
        <p:spPr>
          <a:xfrm>
            <a:off x="192505" y="935375"/>
            <a:ext cx="11921490" cy="4370427"/>
          </a:xfrm>
          <a:prstGeom prst="rect">
            <a:avLst/>
          </a:prstGeom>
          <a:noFill/>
        </p:spPr>
        <p:txBody>
          <a:bodyPr wrap="square" rtlCol="0">
            <a:spAutoFit/>
          </a:bodyPr>
          <a:lstStyle/>
          <a:p>
            <a:pPr marL="342900" indent="-342900">
              <a:buFontTx/>
              <a:buAutoNum type="arabicPeriod"/>
              <a:defRPr/>
            </a:pPr>
            <a:r>
              <a:rPr lang="en-US" sz="2400" dirty="0">
                <a:solidFill>
                  <a:srgbClr val="0070C0"/>
                </a:solidFill>
                <a:latin typeface="Calibri" panose="020F0502020204030204" pitchFamily="34" charset="0"/>
                <a:cs typeface="Calibri" panose="020F0502020204030204" pitchFamily="34" charset="0"/>
              </a:rPr>
              <a:t>Master of Science in Physical Therapy (CIP 51.2308)</a:t>
            </a:r>
          </a:p>
          <a:p>
            <a:pPr marL="285750" indent="-285750">
              <a:buFont typeface="Arial" panose="020B0604020202020204" pitchFamily="34" charset="0"/>
              <a:buChar char="•"/>
              <a:defRPr/>
            </a:pPr>
            <a:endParaRPr lang="en-US" sz="1200" dirty="0" smtClean="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400" dirty="0" smtClean="0">
                <a:solidFill>
                  <a:prstClr val="black"/>
                </a:solidFill>
                <a:latin typeface="Calibri" panose="020F0502020204030204" pitchFamily="34" charset="0"/>
                <a:cs typeface="Calibri" panose="020F0502020204030204" pitchFamily="34" charset="0"/>
              </a:rPr>
              <a:t>A significant portion of this revenue will be allocated to support the student, technology, and equipment needs of the Doctor of Physical Therapy program.</a:t>
            </a:r>
          </a:p>
          <a:p>
            <a:pPr marL="285750" indent="-285750">
              <a:buFont typeface="Arial" panose="020B0604020202020204" pitchFamily="34" charset="0"/>
              <a:buChar char="•"/>
              <a:defRPr/>
            </a:pPr>
            <a:endParaRPr lang="en-US" sz="1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400" dirty="0" smtClean="0">
                <a:solidFill>
                  <a:prstClr val="black"/>
                </a:solidFill>
                <a:latin typeface="Calibri" panose="020F0502020204030204" pitchFamily="34" charset="0"/>
                <a:cs typeface="Calibri" panose="020F0502020204030204" pitchFamily="34" charset="0"/>
              </a:rPr>
              <a:t>No </a:t>
            </a:r>
            <a:r>
              <a:rPr lang="en-US" sz="2400" dirty="0">
                <a:solidFill>
                  <a:prstClr val="black"/>
                </a:solidFill>
                <a:latin typeface="Calibri" panose="020F0502020204030204" pitchFamily="34" charset="0"/>
                <a:cs typeface="Calibri" panose="020F0502020204030204" pitchFamily="34" charset="0"/>
              </a:rPr>
              <a:t>clinical education assignments </a:t>
            </a:r>
            <a:r>
              <a:rPr lang="en-US" sz="2400" dirty="0" smtClean="0">
                <a:solidFill>
                  <a:prstClr val="black"/>
                </a:solidFill>
                <a:latin typeface="Calibri" panose="020F0502020204030204" pitchFamily="34" charset="0"/>
                <a:cs typeface="Calibri" panose="020F0502020204030204" pitchFamily="34" charset="0"/>
              </a:rPr>
              <a:t>are made </a:t>
            </a:r>
            <a:r>
              <a:rPr lang="en-US" sz="2400" dirty="0">
                <a:solidFill>
                  <a:prstClr val="black"/>
                </a:solidFill>
                <a:latin typeface="Calibri" panose="020F0502020204030204" pitchFamily="34" charset="0"/>
                <a:cs typeface="Calibri" panose="020F0502020204030204" pitchFamily="34" charset="0"/>
              </a:rPr>
              <a:t>as part of this </a:t>
            </a:r>
            <a:r>
              <a:rPr lang="en-US" sz="2400" dirty="0" smtClean="0">
                <a:solidFill>
                  <a:prstClr val="black"/>
                </a:solidFill>
                <a:latin typeface="Calibri" panose="020F0502020204030204" pitchFamily="34" charset="0"/>
                <a:cs typeface="Calibri" panose="020F0502020204030204" pitchFamily="34" charset="0"/>
              </a:rPr>
              <a:t>program and these will be no </a:t>
            </a:r>
            <a:r>
              <a:rPr lang="en-US" sz="2400" dirty="0">
                <a:solidFill>
                  <a:prstClr val="black"/>
                </a:solidFill>
                <a:latin typeface="Calibri" panose="020F0502020204030204" pitchFamily="34" charset="0"/>
                <a:cs typeface="Calibri" panose="020F0502020204030204" pitchFamily="34" charset="0"/>
              </a:rPr>
              <a:t>interference with or impact upon the availability or number of clinical sites to the Doctor of Physical Therapy program or any other clinical training program.</a:t>
            </a:r>
          </a:p>
          <a:p>
            <a:pPr marL="285750" indent="-285750">
              <a:buFont typeface="Arial" panose="020B0604020202020204" pitchFamily="34" charset="0"/>
              <a:buChar char="•"/>
              <a:defRPr/>
            </a:pPr>
            <a:endParaRPr lang="en-US" sz="24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Notification to the Commission on Accreditation in Physical Therapy Education (CAPTE) -CAPTE was informed on May 3, 2018 of USA’s intent to offer this program. Dr. Sandra Wise, Executive Director of CAPTE, responded affirmatively to offering the program </a:t>
            </a:r>
          </a:p>
          <a:p>
            <a:pPr marL="285750" indent="-285750">
              <a:buFont typeface="Arial" panose="020B0604020202020204" pitchFamily="34" charset="0"/>
              <a:buChar char="•"/>
              <a:defRPr/>
            </a:pPr>
            <a:endParaRPr lang="en-US" sz="1400" dirty="0">
              <a:solidFill>
                <a:srgbClr val="0070C0"/>
              </a:solidFill>
              <a:latin typeface="+mj-l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8218" t="7691" r="28131" b="7693"/>
          <a:stretch/>
        </p:blipFill>
        <p:spPr>
          <a:xfrm>
            <a:off x="10668000" y="7418070"/>
            <a:ext cx="1679692" cy="12573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218" t="7691" r="28131" b="7693"/>
          <a:stretch/>
        </p:blipFill>
        <p:spPr>
          <a:xfrm>
            <a:off x="4082714" y="4971543"/>
            <a:ext cx="2520215" cy="1886457"/>
          </a:xfrm>
          <a:prstGeom prst="rect">
            <a:avLst/>
          </a:prstGeom>
        </p:spPr>
      </p:pic>
    </p:spTree>
    <p:extLst>
      <p:ext uri="{BB962C8B-B14F-4D97-AF65-F5344CB8AC3E}">
        <p14:creationId xmlns:p14="http://schemas.microsoft.com/office/powerpoint/2010/main" val="317421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50771" y="495152"/>
            <a:ext cx="109150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88975" algn="l"/>
              </a:tabLst>
            </a:pPr>
            <a:r>
              <a:rPr lang="en-US" sz="7200" b="1" dirty="0">
                <a:solidFill>
                  <a:schemeClr val="accent5"/>
                </a:solidFill>
                <a:latin typeface="+mn-lt"/>
              </a:rPr>
              <a:t>IV.  APPROVAL OF </a:t>
            </a:r>
            <a:r>
              <a:rPr lang="en-US" sz="7200" b="1" dirty="0" smtClean="0">
                <a:solidFill>
                  <a:schemeClr val="accent5"/>
                </a:solidFill>
                <a:latin typeface="+mn-lt"/>
              </a:rPr>
              <a:t>MINUTES </a:t>
            </a:r>
            <a:endParaRPr lang="en-US" sz="7200" b="1" dirty="0">
              <a:solidFill>
                <a:schemeClr val="accent5"/>
              </a:solidFill>
              <a:latin typeface="+mn-lt"/>
            </a:endParaRPr>
          </a:p>
        </p:txBody>
      </p:sp>
      <p:sp>
        <p:nvSpPr>
          <p:cNvPr id="5" name="Rectangle 4"/>
          <p:cNvSpPr/>
          <p:nvPr/>
        </p:nvSpPr>
        <p:spPr>
          <a:xfrm>
            <a:off x="1847850" y="3619829"/>
            <a:ext cx="8134350" cy="1569660"/>
          </a:xfrm>
          <a:prstGeom prst="rect">
            <a:avLst/>
          </a:prstGeom>
        </p:spPr>
        <p:txBody>
          <a:bodyPr wrap="square">
            <a:spAutoFit/>
          </a:bodyPr>
          <a:lstStyle/>
          <a:p>
            <a:endParaRPr lang="en-US" sz="3200" i="1" dirty="0">
              <a:solidFill>
                <a:srgbClr val="000000"/>
              </a:solidFill>
              <a:latin typeface="Book Antiqua" panose="02040602050305030304" pitchFamily="18" charset="0"/>
            </a:endParaRPr>
          </a:p>
          <a:p>
            <a:r>
              <a:rPr lang="en-US" sz="3200" dirty="0">
                <a:solidFill>
                  <a:srgbClr val="000000"/>
                </a:solidFill>
                <a:latin typeface="Book Antiqua" panose="02040602050305030304" pitchFamily="18" charset="0"/>
              </a:rPr>
              <a:t>	</a:t>
            </a:r>
          </a:p>
          <a:p>
            <a:r>
              <a:rPr lang="en-US" sz="3200" b="1" dirty="0"/>
              <a:t> </a:t>
            </a:r>
            <a:endParaRPr lang="en-US" sz="3200" dirty="0">
              <a:solidFill>
                <a:srgbClr val="000000"/>
              </a:solidFill>
              <a:latin typeface="Book Antiqua" panose="02040602050305030304" pitchFamily="18" charset="0"/>
            </a:endParaRPr>
          </a:p>
        </p:txBody>
      </p:sp>
      <p:sp>
        <p:nvSpPr>
          <p:cNvPr id="3" name="TextBox 2"/>
          <p:cNvSpPr txBox="1"/>
          <p:nvPr/>
        </p:nvSpPr>
        <p:spPr>
          <a:xfrm>
            <a:off x="6947649" y="2877424"/>
            <a:ext cx="4796118" cy="769441"/>
          </a:xfrm>
          <a:prstGeom prst="rect">
            <a:avLst/>
          </a:prstGeom>
          <a:noFill/>
        </p:spPr>
        <p:txBody>
          <a:bodyPr wrap="square" rtlCol="0">
            <a:spAutoFit/>
          </a:bodyPr>
          <a:lstStyle/>
          <a:p>
            <a:pPr algn="ctr"/>
            <a:r>
              <a:rPr lang="en-US" sz="4400" dirty="0" smtClean="0"/>
              <a:t>March 9, 2018</a:t>
            </a:r>
            <a:endParaRPr lang="en-US" sz="4400" dirty="0"/>
          </a:p>
        </p:txBody>
      </p:sp>
      <p:pic>
        <p:nvPicPr>
          <p:cNvPr id="7" name="Picture 6" descr="Image result for www.clipartmeetingminutes">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25270" y="1761172"/>
            <a:ext cx="3971365" cy="4777740"/>
          </a:xfrm>
          <a:prstGeom prst="rect">
            <a:avLst/>
          </a:prstGeom>
          <a:noFill/>
          <a:ln>
            <a:noFill/>
          </a:ln>
        </p:spPr>
      </p:pic>
    </p:spTree>
    <p:extLst>
      <p:ext uri="{BB962C8B-B14F-4D97-AF65-F5344CB8AC3E}">
        <p14:creationId xmlns:p14="http://schemas.microsoft.com/office/powerpoint/2010/main" val="18710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defRPr/>
            </a:pPr>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6" name="TextBox 5"/>
          <p:cNvSpPr txBox="1"/>
          <p:nvPr/>
        </p:nvSpPr>
        <p:spPr>
          <a:xfrm>
            <a:off x="411480" y="1233678"/>
            <a:ext cx="11296650" cy="3111108"/>
          </a:xfrm>
          <a:prstGeom prst="rect">
            <a:avLst/>
          </a:prstGeom>
          <a:noFill/>
        </p:spPr>
        <p:txBody>
          <a:bodyPr wrap="square" rtlCol="0">
            <a:spAutoFit/>
          </a:bodyPr>
          <a:lstStyle/>
          <a:p>
            <a:pPr marL="205740" indent="-342900" defTabSz="685800">
              <a:spcBef>
                <a:spcPct val="20000"/>
              </a:spcBef>
              <a:spcAft>
                <a:spcPts val="450"/>
              </a:spcAft>
              <a:buFontTx/>
              <a:buAutoNum type="arabicPeriod"/>
              <a:tabLst>
                <a:tab pos="342900" algn="l"/>
              </a:tabLst>
            </a:pPr>
            <a:r>
              <a:rPr lang="en-US" sz="2400" dirty="0" smtClean="0">
                <a:solidFill>
                  <a:srgbClr val="0070C0"/>
                </a:solidFill>
                <a:latin typeface="Calibri" panose="020F0502020204030204"/>
              </a:rPr>
              <a:t>Bachelor </a:t>
            </a:r>
            <a:r>
              <a:rPr lang="en-US" sz="2400" dirty="0">
                <a:solidFill>
                  <a:srgbClr val="0070C0"/>
                </a:solidFill>
                <a:latin typeface="Calibri" panose="020F0502020204030204"/>
              </a:rPr>
              <a:t>of Arts in Music (50.0901)</a:t>
            </a: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endParaRPr lang="en-US" sz="2400" dirty="0">
              <a:solidFill>
                <a:prstClr val="black"/>
              </a:solidFill>
              <a:latin typeface="Calibri" panose="020F0502020204030204"/>
            </a:endParaRPr>
          </a:p>
          <a:p>
            <a:pPr marL="214313" indent="-214313" defTabSz="685800">
              <a:buFont typeface="Arial" panose="020B0604020202020204" pitchFamily="34" charset="0"/>
              <a:buChar char="•"/>
            </a:pPr>
            <a:r>
              <a:rPr lang="en-US" sz="2400" dirty="0">
                <a:solidFill>
                  <a:prstClr val="black"/>
                </a:solidFill>
                <a:latin typeface="Calibri" panose="020F0502020204030204"/>
              </a:rPr>
              <a:t>Many schools in UWA’s service area must utilize music teachers without proper certification due to a lack of local music graduates and a limited number of properly trained private teachers.</a:t>
            </a:r>
          </a:p>
          <a:p>
            <a:pPr defTabSz="685800"/>
            <a:r>
              <a:rPr lang="en-US" sz="2400" dirty="0">
                <a:solidFill>
                  <a:prstClr val="black"/>
                </a:solidFill>
                <a:latin typeface="Calibri" panose="020F0502020204030204"/>
              </a:rPr>
              <a:t> </a:t>
            </a:r>
          </a:p>
          <a:p>
            <a:pPr marL="214313" indent="-214313" defTabSz="685800">
              <a:buFont typeface="Arial" panose="020B0604020202020204" pitchFamily="34" charset="0"/>
              <a:buChar char="•"/>
            </a:pPr>
            <a:r>
              <a:rPr lang="en-US" sz="2400" dirty="0">
                <a:solidFill>
                  <a:prstClr val="black"/>
                </a:solidFill>
                <a:latin typeface="Calibri" panose="020F0502020204030204"/>
              </a:rPr>
              <a:t>Churches in UWA’s service area have difficulty locating trained directors, pianists, and other musicians to play at worship services.</a:t>
            </a:r>
          </a:p>
        </p:txBody>
      </p:sp>
      <p:sp>
        <p:nvSpPr>
          <p:cNvPr id="2" name="Slide Number Placeholder 1"/>
          <p:cNvSpPr>
            <a:spLocks noGrp="1"/>
          </p:cNvSpPr>
          <p:nvPr>
            <p:ph type="sldNum" sz="quarter" idx="12"/>
          </p:nvPr>
        </p:nvSpPr>
        <p:spPr>
          <a:xfrm>
            <a:off x="9879330" y="6434528"/>
            <a:ext cx="1600200" cy="273844"/>
          </a:xfrm>
        </p:spPr>
        <p:txBody>
          <a:bodyPr/>
          <a:lstStyle/>
          <a:p>
            <a:pPr defTabSz="685800">
              <a:defRPr/>
            </a:pPr>
            <a:endParaRPr lang="en-US" dirty="0">
              <a:solidFill>
                <a:prstClr val="black">
                  <a:tint val="75000"/>
                </a:prstClr>
              </a:solidFill>
              <a:latin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9430" y="91441"/>
            <a:ext cx="1028700" cy="1402773"/>
          </a:xfrm>
          <a:prstGeom prst="rect">
            <a:avLst/>
          </a:prstGeom>
        </p:spPr>
      </p:pic>
      <p:pic>
        <p:nvPicPr>
          <p:cNvPr id="5" name="Picture 4" descr="English with &lt;strong&gt;Music&lt;/strong&gt; ~ Sharing 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941" y="4558922"/>
            <a:ext cx="2801389" cy="2101042"/>
          </a:xfrm>
          <a:prstGeom prst="rect">
            <a:avLst/>
          </a:prstGeom>
        </p:spPr>
      </p:pic>
      <p:sp>
        <p:nvSpPr>
          <p:cNvPr id="4" name="TextBox 3"/>
          <p:cNvSpPr txBox="1"/>
          <p:nvPr/>
        </p:nvSpPr>
        <p:spPr>
          <a:xfrm>
            <a:off x="411480" y="205740"/>
            <a:ext cx="7795260" cy="707886"/>
          </a:xfrm>
          <a:prstGeom prst="rect">
            <a:avLst/>
          </a:prstGeom>
          <a:noFill/>
        </p:spPr>
        <p:txBody>
          <a:bodyPr wrap="square" rtlCol="0">
            <a:spAutoFit/>
          </a:bodyPr>
          <a:lstStyle/>
          <a:p>
            <a:pPr defTabSz="685800">
              <a:spcBef>
                <a:spcPts val="450"/>
              </a:spcBef>
              <a:tabLst>
                <a:tab pos="342900" algn="l"/>
              </a:tabLst>
              <a:defRPr/>
            </a:pPr>
            <a:r>
              <a:rPr lang="en-US" sz="4000" b="1" dirty="0">
                <a:solidFill>
                  <a:srgbClr val="FF0000"/>
                </a:solidFill>
                <a:latin typeface="Calibri"/>
              </a:rPr>
              <a:t>University of West Alabama</a:t>
            </a:r>
          </a:p>
        </p:txBody>
      </p:sp>
    </p:spTree>
    <p:extLst>
      <p:ext uri="{BB962C8B-B14F-4D97-AF65-F5344CB8AC3E}">
        <p14:creationId xmlns:p14="http://schemas.microsoft.com/office/powerpoint/2010/main" val="17486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416423" y="2380308"/>
            <a:ext cx="9070848" cy="2188823"/>
          </a:xfrm>
        </p:spPr>
        <p:txBody>
          <a:bodyPr>
            <a:normAutofit fontScale="90000"/>
          </a:bodyPr>
          <a:lstStyle/>
          <a:p>
            <a:pPr defTabSz="798513"/>
            <a:r>
              <a:rPr lang="en-US" dirty="0" smtClean="0"/>
              <a:t/>
            </a:r>
            <a:br>
              <a:rPr lang="en-US" dirty="0" smtClean="0"/>
            </a:br>
            <a:r>
              <a:rPr lang="en-US" sz="4900" b="1" dirty="0">
                <a:solidFill>
                  <a:srgbClr val="00B0F0"/>
                </a:solidFill>
              </a:rPr>
              <a:t>G.   REQUEST TO AMEND </a:t>
            </a:r>
            <a:r>
              <a:rPr lang="en-US" sz="4900" b="1" dirty="0" smtClean="0">
                <a:solidFill>
                  <a:srgbClr val="00B0F0"/>
                </a:solidFill>
              </a:rPr>
              <a:t/>
            </a:r>
            <a:br>
              <a:rPr lang="en-US" sz="4900" b="1" dirty="0" smtClean="0">
                <a:solidFill>
                  <a:srgbClr val="00B0F0"/>
                </a:solidFill>
              </a:rPr>
            </a:br>
            <a:r>
              <a:rPr lang="en-US" sz="4900" b="1" dirty="0" smtClean="0">
                <a:solidFill>
                  <a:srgbClr val="00B0F0"/>
                </a:solidFill>
              </a:rPr>
              <a:t>POST-IMPLEMENTATION </a:t>
            </a:r>
            <a:r>
              <a:rPr lang="en-US" sz="4900" b="1" dirty="0">
                <a:solidFill>
                  <a:srgbClr val="00B0F0"/>
                </a:solidFill>
              </a:rPr>
              <a:t>CONDITIONS</a:t>
            </a:r>
            <a:br>
              <a:rPr lang="en-US" sz="4900" b="1" dirty="0">
                <a:solidFill>
                  <a:srgbClr val="00B0F0"/>
                </a:solidFill>
              </a:rPr>
            </a:br>
            <a:r>
              <a:rPr lang="en-US" sz="3600" b="1" dirty="0">
                <a:solidFill>
                  <a:srgbClr val="00B0F0"/>
                </a:solidFill>
              </a:rPr>
              <a:t> </a:t>
            </a:r>
            <a:endParaRPr lang="en-US" sz="3600" dirty="0"/>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3" name="Slide Number Placeholder 2"/>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7127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5483" y="86995"/>
            <a:ext cx="1422400" cy="1320800"/>
          </a:xfrm>
          <a:prstGeom prst="rect">
            <a:avLst/>
          </a:prstGeom>
        </p:spPr>
      </p:pic>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defRPr/>
            </a:pPr>
            <a:r>
              <a:rPr lang="en-US" sz="6600" dirty="0">
                <a:solidFill>
                  <a:srgbClr val="FF0000"/>
                </a:solidFill>
                <a:latin typeface="Calibri"/>
              </a:rPr>
              <a:t> </a:t>
            </a:r>
            <a:br>
              <a:rPr lang="en-US" sz="6600" dirty="0">
                <a:solidFill>
                  <a:srgbClr val="FF0000"/>
                </a:solidFill>
                <a:latin typeface="Calibri"/>
              </a:rPr>
            </a:br>
            <a:r>
              <a:rPr lang="en-US" sz="6600" dirty="0">
                <a:solidFill>
                  <a:srgbClr val="FF0000"/>
                </a:solidFill>
                <a:latin typeface="Calibri"/>
              </a:rPr>
              <a:t/>
            </a:r>
            <a:br>
              <a:rPr lang="en-US" sz="6600" dirty="0">
                <a:solidFill>
                  <a:srgbClr val="FF0000"/>
                </a:solidFill>
                <a:latin typeface="Calibri"/>
              </a:rPr>
            </a:br>
            <a:endParaRPr lang="en-US" sz="6600" dirty="0">
              <a:solidFill>
                <a:srgbClr val="FF0000"/>
              </a:solidFill>
              <a:latin typeface="Calibri"/>
            </a:endParaRPr>
          </a:p>
        </p:txBody>
      </p:sp>
      <p:sp>
        <p:nvSpPr>
          <p:cNvPr id="6" name="TextBox 5"/>
          <p:cNvSpPr txBox="1"/>
          <p:nvPr/>
        </p:nvSpPr>
        <p:spPr>
          <a:xfrm>
            <a:off x="285750" y="1063894"/>
            <a:ext cx="11624310" cy="5416868"/>
          </a:xfrm>
          <a:prstGeom prst="rect">
            <a:avLst/>
          </a:prstGeom>
          <a:noFill/>
        </p:spPr>
        <p:txBody>
          <a:bodyPr wrap="square" rtlCol="0">
            <a:spAutoFit/>
          </a:bodyPr>
          <a:lstStyle/>
          <a:p>
            <a:pPr marL="457200" indent="-457200">
              <a:buFont typeface="+mj-lt"/>
              <a:buAutoNum type="alphaUcPeriod" startAt="7"/>
              <a:tabLst>
                <a:tab pos="341313" algn="l"/>
              </a:tabLst>
            </a:pPr>
            <a:r>
              <a:rPr lang="en-US" sz="2400" dirty="0" smtClean="0">
                <a:solidFill>
                  <a:srgbClr val="0070C0"/>
                </a:solidFill>
                <a:latin typeface="Calibri" panose="020F0502020204030204" pitchFamily="34" charset="0"/>
                <a:cs typeface="Calibri" panose="020F0502020204030204" pitchFamily="34" charset="0"/>
              </a:rPr>
              <a:t>Request </a:t>
            </a:r>
            <a:r>
              <a:rPr lang="en-US" sz="2400" dirty="0">
                <a:solidFill>
                  <a:srgbClr val="0070C0"/>
                </a:solidFill>
                <a:latin typeface="Calibri" panose="020F0502020204030204" pitchFamily="34" charset="0"/>
                <a:cs typeface="Calibri" panose="020F0502020204030204" pitchFamily="34" charset="0"/>
              </a:rPr>
              <a:t>to Amend Post-Implementation Conditions: Bachelor of Fine </a:t>
            </a:r>
            <a:r>
              <a:rPr lang="en-US" sz="2400" dirty="0" smtClean="0">
                <a:solidFill>
                  <a:srgbClr val="0070C0"/>
                </a:solidFill>
                <a:latin typeface="Calibri" panose="020F0502020204030204" pitchFamily="34" charset="0"/>
                <a:cs typeface="Calibri" panose="020F0502020204030204" pitchFamily="34" charset="0"/>
              </a:rPr>
              <a:t>Arts</a:t>
            </a:r>
          </a:p>
          <a:p>
            <a:pPr>
              <a:tabLst>
                <a:tab pos="341313" algn="l"/>
              </a:tabLst>
            </a:pPr>
            <a:r>
              <a:rPr lang="en-US" sz="2400" dirty="0">
                <a:solidFill>
                  <a:srgbClr val="0070C0"/>
                </a:solidFill>
                <a:latin typeface="Calibri" panose="020F0502020204030204" pitchFamily="34" charset="0"/>
                <a:cs typeface="Calibri" panose="020F0502020204030204" pitchFamily="34" charset="0"/>
              </a:rPr>
              <a:t>	</a:t>
            </a:r>
            <a:r>
              <a:rPr lang="en-US" sz="2400" dirty="0" smtClean="0">
                <a:solidFill>
                  <a:srgbClr val="0070C0"/>
                </a:solidFill>
                <a:latin typeface="Calibri" panose="020F0502020204030204" pitchFamily="34" charset="0"/>
                <a:cs typeface="Calibri" panose="020F0502020204030204" pitchFamily="34" charset="0"/>
              </a:rPr>
              <a:t>  </a:t>
            </a:r>
            <a:r>
              <a:rPr lang="en-US" sz="2400" dirty="0">
                <a:solidFill>
                  <a:srgbClr val="0070C0"/>
                </a:solidFill>
                <a:latin typeface="Calibri" panose="020F0502020204030204" pitchFamily="34" charset="0"/>
                <a:cs typeface="Calibri" panose="020F0502020204030204" pitchFamily="34" charset="0"/>
              </a:rPr>
              <a:t>in Dance (CIP 50.0301) </a:t>
            </a:r>
          </a:p>
          <a:p>
            <a:pPr marL="914400" indent="-452438">
              <a:spcAft>
                <a:spcPts val="1200"/>
              </a:spcAft>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request is that an additional two-year review period (2017-18 and 2018-2019) for the program be granted.</a:t>
            </a:r>
          </a:p>
          <a:p>
            <a:pPr marL="914400" indent="-452438">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In this additional review period, the program will meet a post-implementation condition of 9 annual graduates, revised from the original condition of 8 </a:t>
            </a:r>
            <a:r>
              <a:rPr lang="en-US" sz="2400" dirty="0" smtClean="0">
                <a:solidFill>
                  <a:prstClr val="black"/>
                </a:solidFill>
                <a:latin typeface="Calibri" panose="020F0502020204030204" pitchFamily="34" charset="0"/>
                <a:cs typeface="Calibri" panose="020F0502020204030204" pitchFamily="34" charset="0"/>
              </a:rPr>
              <a:t>graduates.</a:t>
            </a:r>
          </a:p>
          <a:p>
            <a:pPr marL="914400" indent="-452438">
              <a:buFont typeface="Arial" panose="020B0604020202020204" pitchFamily="34" charset="0"/>
              <a:buChar char="•"/>
            </a:pPr>
            <a:endParaRPr lang="en-US" sz="1200" dirty="0" smtClean="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pPr>
            <a:r>
              <a:rPr lang="en-US" sz="2400" dirty="0" smtClean="0">
                <a:solidFill>
                  <a:prstClr val="black"/>
                </a:solidFill>
                <a:latin typeface="Calibri" panose="020F0502020204030204" pitchFamily="34" charset="0"/>
                <a:cs typeface="Calibri" panose="020F0502020204030204" pitchFamily="34" charset="0"/>
              </a:rPr>
              <a:t>Troy </a:t>
            </a:r>
            <a:r>
              <a:rPr lang="en-US" sz="2400" dirty="0">
                <a:solidFill>
                  <a:prstClr val="black"/>
                </a:solidFill>
                <a:latin typeface="Calibri" panose="020F0502020204030204" pitchFamily="34" charset="0"/>
                <a:cs typeface="Calibri" panose="020F0502020204030204" pitchFamily="34" charset="0"/>
              </a:rPr>
              <a:t>states that there are currently 63 dance majors at the University. This includes a new, first-year (2017-18) dance major class of 19.</a:t>
            </a:r>
          </a:p>
          <a:p>
            <a:pPr marL="914400" indent="-452438">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Further, Troy has hired two new Dance faculty members (fall 2017</a:t>
            </a:r>
            <a:r>
              <a:rPr lang="en-US" sz="2400" dirty="0" smtClean="0">
                <a:solidFill>
                  <a:prstClr val="black"/>
                </a:solidFill>
                <a:latin typeface="Calibri" panose="020F0502020204030204" pitchFamily="34" charset="0"/>
                <a:cs typeface="Calibri" panose="020F0502020204030204" pitchFamily="34" charset="0"/>
              </a:rPr>
              <a:t>). </a:t>
            </a:r>
            <a:endParaRPr lang="en-US" sz="24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Troy has also refined the BFA Dance major degree map (2016) to include a progressive order of courses, major requirements, and electives. </a:t>
            </a:r>
          </a:p>
          <a:p>
            <a:pPr marL="914400" indent="-452438">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marL="914400" indent="-452438">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program has also revised course descriptions and listings in its academic catalog. </a:t>
            </a:r>
          </a:p>
        </p:txBody>
      </p:sp>
      <p:sp>
        <p:nvSpPr>
          <p:cNvPr id="2" name="Slide Number Placeholder 1"/>
          <p:cNvSpPr>
            <a:spLocks noGrp="1"/>
          </p:cNvSpPr>
          <p:nvPr>
            <p:ph type="sldNum" sz="quarter" idx="12"/>
          </p:nvPr>
        </p:nvSpPr>
        <p:spPr/>
        <p:txBody>
          <a:bodyPr/>
          <a:lstStyle/>
          <a:p>
            <a:pPr>
              <a:defRPr/>
            </a:pPr>
            <a:endParaRPr lang="en-US" sz="1200" dirty="0">
              <a:solidFill>
                <a:prstClr val="black">
                  <a:tint val="75000"/>
                </a:prstClr>
              </a:solidFill>
              <a:latin typeface="Calibri"/>
            </a:endParaRPr>
          </a:p>
        </p:txBody>
      </p:sp>
      <p:pic>
        <p:nvPicPr>
          <p:cNvPr id="7" name="Picture 6"/>
          <p:cNvPicPr>
            <a:picLocks noChangeAspect="1"/>
          </p:cNvPicPr>
          <p:nvPr/>
        </p:nvPicPr>
        <p:blipFill>
          <a:blip r:embed="rId3"/>
          <a:stretch>
            <a:fillRect/>
          </a:stretch>
        </p:blipFill>
        <p:spPr>
          <a:xfrm>
            <a:off x="6656943" y="92344"/>
            <a:ext cx="1981943" cy="971550"/>
          </a:xfrm>
          <a:prstGeom prst="rect">
            <a:avLst/>
          </a:prstGeom>
        </p:spPr>
      </p:pic>
      <p:sp>
        <p:nvSpPr>
          <p:cNvPr id="4" name="TextBox 3"/>
          <p:cNvSpPr txBox="1"/>
          <p:nvPr/>
        </p:nvSpPr>
        <p:spPr>
          <a:xfrm>
            <a:off x="571500" y="422910"/>
            <a:ext cx="6320790" cy="984885"/>
          </a:xfrm>
          <a:prstGeom prst="rect">
            <a:avLst/>
          </a:prstGeom>
          <a:noFill/>
        </p:spPr>
        <p:txBody>
          <a:bodyPr wrap="square" rtlCol="0">
            <a:spAutoFit/>
          </a:bodyPr>
          <a:lstStyle/>
          <a:p>
            <a:r>
              <a:rPr lang="en-US" sz="4000" b="1" dirty="0">
                <a:solidFill>
                  <a:srgbClr val="FF0000"/>
                </a:solidFill>
                <a:latin typeface="Calibri"/>
              </a:rPr>
              <a:t>Troy University</a:t>
            </a:r>
          </a:p>
          <a:p>
            <a:endParaRPr lang="en-US" dirty="0"/>
          </a:p>
        </p:txBody>
      </p:sp>
    </p:spTree>
    <p:extLst>
      <p:ext uri="{BB962C8B-B14F-4D97-AF65-F5344CB8AC3E}">
        <p14:creationId xmlns:p14="http://schemas.microsoft.com/office/powerpoint/2010/main" val="116342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524000" y="2587752"/>
            <a:ext cx="9070848" cy="1143000"/>
          </a:xfrm>
        </p:spPr>
        <p:txBody>
          <a:bodyPr>
            <a:normAutofit fontScale="90000"/>
          </a:bodyPr>
          <a:lstStyle/>
          <a:p>
            <a:pPr algn="ctr" defTabSz="798513"/>
            <a:r>
              <a:rPr lang="en-US" dirty="0" smtClean="0">
                <a:solidFill>
                  <a:srgbClr val="0070C0"/>
                </a:solidFill>
                <a:latin typeface="Calibri" panose="020F0502020204030204" pitchFamily="34" charset="0"/>
                <a:cs typeface="Calibri" panose="020F0502020204030204" pitchFamily="34" charset="0"/>
              </a:rPr>
              <a:t/>
            </a:r>
            <a:br>
              <a:rPr lang="en-US" dirty="0" smtClean="0">
                <a:solidFill>
                  <a:srgbClr val="0070C0"/>
                </a:solidFill>
                <a:latin typeface="Calibri" panose="020F0502020204030204" pitchFamily="34" charset="0"/>
                <a:cs typeface="Calibri" panose="020F0502020204030204" pitchFamily="34" charset="0"/>
              </a:rPr>
            </a:br>
            <a:r>
              <a:rPr lang="en-US" sz="6700" dirty="0" smtClean="0">
                <a:solidFill>
                  <a:srgbClr val="0070C0"/>
                </a:solidFill>
                <a:latin typeface="Calibri" panose="020F0502020204030204" pitchFamily="34" charset="0"/>
                <a:cs typeface="Calibri" panose="020F0502020204030204" pitchFamily="34" charset="0"/>
              </a:rPr>
              <a:t>H</a:t>
            </a:r>
            <a:r>
              <a:rPr lang="en-US" sz="6700" b="1" dirty="0" smtClean="0">
                <a:solidFill>
                  <a:srgbClr val="0070C0"/>
                </a:solidFill>
                <a:latin typeface="Calibri" panose="020F0502020204030204" pitchFamily="34" charset="0"/>
                <a:cs typeface="Calibri" panose="020F0502020204030204" pitchFamily="34" charset="0"/>
              </a:rPr>
              <a:t>.   </a:t>
            </a:r>
            <a:r>
              <a:rPr lang="en-US" sz="6700" b="1" dirty="0">
                <a:solidFill>
                  <a:srgbClr val="0070C0"/>
                </a:solidFill>
                <a:latin typeface="Calibri" panose="020F0502020204030204" pitchFamily="34" charset="0"/>
                <a:cs typeface="Calibri" panose="020F0502020204030204" pitchFamily="34" charset="0"/>
              </a:rPr>
              <a:t>INFORMATION ITEMS</a:t>
            </a:r>
            <a:r>
              <a:rPr lang="en-US" sz="4900" b="1" dirty="0">
                <a:solidFill>
                  <a:srgbClr val="0070C0"/>
                </a:solidFill>
                <a:latin typeface="Calibri" panose="020F0502020204030204" pitchFamily="34" charset="0"/>
                <a:cs typeface="Calibri" panose="020F0502020204030204" pitchFamily="34" charset="0"/>
              </a:rPr>
              <a:t/>
            </a:r>
            <a:br>
              <a:rPr lang="en-US" sz="4900" b="1" dirty="0">
                <a:solidFill>
                  <a:srgbClr val="0070C0"/>
                </a:solidFill>
                <a:latin typeface="Calibri" panose="020F0502020204030204" pitchFamily="34" charset="0"/>
                <a:cs typeface="Calibri" panose="020F0502020204030204" pitchFamily="34" charset="0"/>
              </a:rPr>
            </a:br>
            <a:r>
              <a:rPr lang="en-US" sz="3600" b="1" dirty="0">
                <a:solidFill>
                  <a:srgbClr val="0070C0"/>
                </a:solidFill>
                <a:latin typeface="Calibri" panose="020F0502020204030204" pitchFamily="34" charset="0"/>
                <a:cs typeface="Calibri" panose="020F0502020204030204" pitchFamily="34" charset="0"/>
              </a:rPr>
              <a:t> </a:t>
            </a:r>
            <a:endParaRPr lang="en-US" sz="3600" dirty="0">
              <a:solidFill>
                <a:srgbClr val="0070C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endParaRPr lang="en-US" dirty="0"/>
          </a:p>
        </p:txBody>
      </p:sp>
      <p:sp>
        <p:nvSpPr>
          <p:cNvPr id="544772" name="Rectangle 4"/>
          <p:cNvSpPr>
            <a:spLocks noChangeArrowheads="1"/>
          </p:cNvSpPr>
          <p:nvPr/>
        </p:nvSpPr>
        <p:spPr bwMode="auto">
          <a:xfrm>
            <a:off x="2286000" y="1981200"/>
            <a:ext cx="7924800" cy="1493520"/>
          </a:xfrm>
          <a:prstGeom prst="rect">
            <a:avLst/>
          </a:prstGeom>
          <a:noFill/>
          <a:ln w="9525">
            <a:noFill/>
            <a:miter lim="800000"/>
            <a:headEnd/>
            <a:tailEnd/>
          </a:ln>
          <a:effectLst/>
        </p:spPr>
        <p:txBody>
          <a:bodyPr anchor="ctr"/>
          <a:lstStyle/>
          <a:p>
            <a:pPr algn="ctr"/>
            <a:r>
              <a:rPr lang="en-US" sz="6600" dirty="0">
                <a:solidFill>
                  <a:srgbClr val="FF0000"/>
                </a:solidFill>
              </a:rPr>
              <a:t> </a:t>
            </a:r>
            <a:br>
              <a:rPr lang="en-US" sz="6600" dirty="0">
                <a:solidFill>
                  <a:srgbClr val="FF0000"/>
                </a:solidFill>
              </a:rPr>
            </a:br>
            <a:r>
              <a:rPr lang="en-US" sz="6600" dirty="0">
                <a:solidFill>
                  <a:srgbClr val="FF0000"/>
                </a:solidFill>
              </a:rPr>
              <a:t/>
            </a: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50138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endParaRPr lang="en-US" dirty="0">
              <a:solidFill>
                <a:prstClr val="black">
                  <a:tint val="75000"/>
                </a:prstClr>
              </a:solidFill>
              <a:latin typeface="Calibri"/>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5" name="TextBox 4"/>
          <p:cNvSpPr txBox="1"/>
          <p:nvPr/>
        </p:nvSpPr>
        <p:spPr>
          <a:xfrm>
            <a:off x="510988" y="2343150"/>
            <a:ext cx="10842812" cy="3754874"/>
          </a:xfrm>
          <a:prstGeom prst="rect">
            <a:avLst/>
          </a:prstGeom>
          <a:noFill/>
        </p:spPr>
        <p:txBody>
          <a:bodyPr wrap="square" rtlCol="0">
            <a:spAutoFit/>
          </a:bodyPr>
          <a:lstStyle/>
          <a:p>
            <a:pPr marL="457200" indent="-457200">
              <a:buAutoNum type="arabicPeriod"/>
            </a:pPr>
            <a:r>
              <a:rPr lang="en-US" sz="2400" dirty="0" smtClean="0"/>
              <a:t>University </a:t>
            </a:r>
            <a:r>
              <a:rPr lang="en-US" sz="2400" dirty="0"/>
              <a:t>of North Alabama, Implementation of a Dual Degree Program:  </a:t>
            </a:r>
            <a:r>
              <a:rPr lang="en-US" sz="2400" dirty="0" smtClean="0"/>
              <a:t>MBA</a:t>
            </a:r>
          </a:p>
          <a:p>
            <a:pPr>
              <a:tabLst>
                <a:tab pos="457200" algn="l"/>
              </a:tabLst>
            </a:pPr>
            <a:r>
              <a:rPr lang="en-US" sz="2400" dirty="0" smtClean="0"/>
              <a:t> 	in Business Administration </a:t>
            </a:r>
            <a:r>
              <a:rPr lang="en-US" sz="2400" dirty="0"/>
              <a:t>and MS in Family Studies</a:t>
            </a:r>
          </a:p>
          <a:p>
            <a:r>
              <a:rPr lang="en-US" sz="2400" i="1" dirty="0"/>
              <a:t> </a:t>
            </a:r>
            <a:endParaRPr lang="en-US" sz="2400" dirty="0"/>
          </a:p>
          <a:p>
            <a:pPr marL="457200" indent="-457200">
              <a:buAutoNum type="arabicPeriod" startAt="2"/>
              <a:tabLst>
                <a:tab pos="403225" algn="l"/>
              </a:tabLst>
            </a:pPr>
            <a:r>
              <a:rPr lang="en-US" sz="2400" dirty="0" smtClean="0"/>
              <a:t>University </a:t>
            </a:r>
            <a:r>
              <a:rPr lang="en-US" sz="2400" dirty="0"/>
              <a:t>of South Alabama, Addition of Class B Certification in Health (6-12) </a:t>
            </a:r>
            <a:r>
              <a:rPr lang="en-US" sz="2400" dirty="0" smtClean="0"/>
              <a:t>and</a:t>
            </a:r>
            <a:endParaRPr lang="en-US" sz="2400" dirty="0"/>
          </a:p>
          <a:p>
            <a:pPr>
              <a:tabLst>
                <a:tab pos="457200" algn="l"/>
              </a:tabLst>
            </a:pPr>
            <a:r>
              <a:rPr lang="en-US" sz="2400" dirty="0"/>
              <a:t>	</a:t>
            </a:r>
            <a:r>
              <a:rPr lang="en-US" sz="2400" dirty="0" smtClean="0"/>
              <a:t>Physical </a:t>
            </a:r>
            <a:r>
              <a:rPr lang="en-US" sz="2400" dirty="0"/>
              <a:t>Education (P-12) (CIP 13.1314)</a:t>
            </a:r>
          </a:p>
          <a:p>
            <a:r>
              <a:rPr lang="en-US" sz="2400" b="1" i="1" dirty="0"/>
              <a:t> </a:t>
            </a:r>
            <a:endParaRPr lang="en-US" sz="2400" dirty="0"/>
          </a:p>
          <a:p>
            <a:pPr marL="457200" indent="-457200">
              <a:buAutoNum type="arabicPeriod" startAt="3"/>
              <a:tabLst>
                <a:tab pos="457200" algn="l"/>
              </a:tabLst>
            </a:pPr>
            <a:r>
              <a:rPr lang="en-US" sz="2400" dirty="0" smtClean="0"/>
              <a:t>University </a:t>
            </a:r>
            <a:r>
              <a:rPr lang="en-US" sz="2400" dirty="0"/>
              <a:t>of Alabama at Birmingham, Addition of </a:t>
            </a:r>
            <a:r>
              <a:rPr lang="en-US" sz="2400" dirty="0" err="1"/>
              <a:t>EdS</a:t>
            </a:r>
            <a:r>
              <a:rPr lang="en-US" sz="2400" dirty="0"/>
              <a:t> Certification in Teaching </a:t>
            </a:r>
            <a:endParaRPr lang="en-US" sz="2400" dirty="0" smtClean="0"/>
          </a:p>
          <a:p>
            <a:pPr>
              <a:tabLst>
                <a:tab pos="457200" algn="l"/>
              </a:tabLst>
            </a:pPr>
            <a:r>
              <a:rPr lang="en-US" sz="2400" dirty="0"/>
              <a:t>	</a:t>
            </a:r>
            <a:r>
              <a:rPr lang="en-US" sz="2400" dirty="0" smtClean="0"/>
              <a:t>English to </a:t>
            </a:r>
            <a:r>
              <a:rPr lang="en-US" sz="2400" dirty="0"/>
              <a:t>Speakers of Other Languages (CIP 13.1401)</a:t>
            </a:r>
          </a:p>
          <a:p>
            <a:r>
              <a:rPr lang="en-US" dirty="0"/>
              <a:t> </a:t>
            </a:r>
          </a:p>
          <a:p>
            <a:pPr marL="342900" indent="-342900" defTabSz="685800">
              <a:spcAft>
                <a:spcPts val="1350"/>
              </a:spcAft>
              <a:buFont typeface="+mj-lt"/>
              <a:buAutoNum type="arabicPeriod"/>
            </a:pPr>
            <a:endParaRPr lang="en-US" sz="2800" dirty="0">
              <a:solidFill>
                <a:prstClr val="black"/>
              </a:solidFill>
              <a:latin typeface="Calibri"/>
            </a:endParaRPr>
          </a:p>
        </p:txBody>
      </p:sp>
      <p:sp>
        <p:nvSpPr>
          <p:cNvPr id="7" name="Rectangle 2"/>
          <p:cNvSpPr txBox="1">
            <a:spLocks noChangeArrowheads="1"/>
          </p:cNvSpPr>
          <p:nvPr/>
        </p:nvSpPr>
        <p:spPr>
          <a:xfrm>
            <a:off x="2535643" y="648961"/>
            <a:ext cx="6858000" cy="857250"/>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algn="ctr" defTabSz="685800"/>
            <a:r>
              <a:rPr lang="en-US" sz="2400" dirty="0">
                <a:solidFill>
                  <a:srgbClr val="44546A"/>
                </a:solidFill>
                <a:latin typeface="+mn-lt"/>
              </a:rPr>
              <a:t/>
            </a:r>
            <a:br>
              <a:rPr lang="en-US" sz="2400" dirty="0">
                <a:solidFill>
                  <a:srgbClr val="44546A"/>
                </a:solidFill>
                <a:latin typeface="+mn-lt"/>
              </a:rPr>
            </a:br>
            <a:r>
              <a:rPr lang="en-US" sz="4800" b="1" dirty="0" smtClean="0">
                <a:solidFill>
                  <a:schemeClr val="accent1"/>
                </a:solidFill>
                <a:latin typeface="+mn-lt"/>
              </a:rPr>
              <a:t>H</a:t>
            </a:r>
            <a:r>
              <a:rPr lang="en-US" sz="4800" b="1" cap="none" dirty="0" smtClean="0">
                <a:solidFill>
                  <a:schemeClr val="accent1"/>
                </a:solidFill>
                <a:latin typeface="+mn-lt"/>
              </a:rPr>
              <a:t>.   </a:t>
            </a:r>
            <a:r>
              <a:rPr lang="en-US" sz="4800" b="1" cap="none" dirty="0">
                <a:solidFill>
                  <a:srgbClr val="0070C0"/>
                </a:solidFill>
                <a:latin typeface="+mn-lt"/>
              </a:rPr>
              <a:t>INFORMATION ITEMS </a:t>
            </a:r>
            <a:r>
              <a:rPr lang="en-US" sz="4800" b="1" dirty="0">
                <a:solidFill>
                  <a:srgbClr val="0070C0"/>
                </a:solidFill>
                <a:latin typeface="+mn-lt"/>
              </a:rPr>
              <a:t> </a:t>
            </a:r>
            <a:endParaRPr lang="en-US" sz="4800" dirty="0">
              <a:solidFill>
                <a:srgbClr val="0070C0"/>
              </a:solidFill>
              <a:latin typeface="+mn-lt"/>
            </a:endParaRPr>
          </a:p>
        </p:txBody>
      </p:sp>
    </p:spTree>
    <p:extLst>
      <p:ext uri="{BB962C8B-B14F-4D97-AF65-F5344CB8AC3E}">
        <p14:creationId xmlns:p14="http://schemas.microsoft.com/office/powerpoint/2010/main" val="164344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endParaRPr lang="en-US" dirty="0">
              <a:solidFill>
                <a:prstClr val="black">
                  <a:tint val="75000"/>
                </a:prstClr>
              </a:solidFill>
              <a:latin typeface="Calibri"/>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5" name="TextBox 4"/>
          <p:cNvSpPr txBox="1"/>
          <p:nvPr/>
        </p:nvSpPr>
        <p:spPr>
          <a:xfrm>
            <a:off x="618564" y="1886336"/>
            <a:ext cx="11089342" cy="4124206"/>
          </a:xfrm>
          <a:prstGeom prst="rect">
            <a:avLst/>
          </a:prstGeom>
          <a:noFill/>
        </p:spPr>
        <p:txBody>
          <a:bodyPr wrap="square" rtlCol="0">
            <a:spAutoFit/>
          </a:bodyPr>
          <a:lstStyle/>
          <a:p>
            <a:pPr marL="457200" indent="-457200">
              <a:buAutoNum type="arabicPeriod" startAt="4"/>
            </a:pPr>
            <a:r>
              <a:rPr lang="en-US" sz="2400" dirty="0" smtClean="0"/>
              <a:t>University </a:t>
            </a:r>
            <a:r>
              <a:rPr lang="en-US" sz="2400" dirty="0"/>
              <a:t>of Alabama, Implementation of a Dual Degree Program: </a:t>
            </a:r>
            <a:endParaRPr lang="en-US" sz="2400" dirty="0" smtClean="0"/>
          </a:p>
          <a:p>
            <a:pPr>
              <a:tabLst>
                <a:tab pos="457200" algn="l"/>
              </a:tabLst>
            </a:pPr>
            <a:r>
              <a:rPr lang="en-US" sz="2400" dirty="0" smtClean="0"/>
              <a:t> 	Master </a:t>
            </a:r>
            <a:r>
              <a:rPr lang="en-US" sz="2400" dirty="0"/>
              <a:t>of </a:t>
            </a:r>
            <a:r>
              <a:rPr lang="en-US" sz="2400" dirty="0" smtClean="0"/>
              <a:t>Business Administration </a:t>
            </a:r>
            <a:r>
              <a:rPr lang="en-US" sz="2400" dirty="0"/>
              <a:t>and Master of Science in Aerospace </a:t>
            </a:r>
            <a:r>
              <a:rPr lang="en-US" sz="2400" dirty="0" smtClean="0"/>
              <a:t>	Engineering </a:t>
            </a:r>
            <a:r>
              <a:rPr lang="en-US" sz="2400" dirty="0"/>
              <a:t>and Mechanics</a:t>
            </a:r>
          </a:p>
          <a:p>
            <a:r>
              <a:rPr lang="en-US" sz="2400" i="1" dirty="0"/>
              <a:t> </a:t>
            </a:r>
            <a:endParaRPr lang="en-US" sz="2400" dirty="0"/>
          </a:p>
          <a:p>
            <a:pPr>
              <a:tabLst>
                <a:tab pos="457200" algn="l"/>
              </a:tabLst>
            </a:pPr>
            <a:r>
              <a:rPr lang="en-US" sz="2400" dirty="0" smtClean="0"/>
              <a:t>5</a:t>
            </a:r>
            <a:r>
              <a:rPr lang="en-US" sz="2400" dirty="0"/>
              <a:t>.	Implementation of Approved Programs</a:t>
            </a:r>
          </a:p>
          <a:p>
            <a:r>
              <a:rPr lang="en-US" sz="2400" b="1" i="1" dirty="0"/>
              <a:t> </a:t>
            </a:r>
            <a:endParaRPr lang="en-US" sz="2400" dirty="0"/>
          </a:p>
          <a:p>
            <a:pPr>
              <a:tabLst>
                <a:tab pos="457200" algn="l"/>
              </a:tabLst>
            </a:pPr>
            <a:r>
              <a:rPr lang="en-US" sz="2400" dirty="0" smtClean="0"/>
              <a:t>6.	Summary </a:t>
            </a:r>
            <a:r>
              <a:rPr lang="en-US" sz="2400" dirty="0"/>
              <a:t>of Post Implementation Reports</a:t>
            </a:r>
          </a:p>
          <a:p>
            <a:r>
              <a:rPr lang="en-US" sz="2400" b="1" i="1" dirty="0"/>
              <a:t> </a:t>
            </a:r>
            <a:endParaRPr lang="en-US" sz="2400" dirty="0"/>
          </a:p>
          <a:p>
            <a:pPr>
              <a:tabLst>
                <a:tab pos="457200" algn="l"/>
              </a:tabLst>
            </a:pPr>
            <a:r>
              <a:rPr lang="en-US" sz="2400" dirty="0" smtClean="0"/>
              <a:t>7</a:t>
            </a:r>
            <a:r>
              <a:rPr lang="en-US" sz="2400" dirty="0"/>
              <a:t>.	Implementation of New Short Certificate Programs (Less than 30 Semester </a:t>
            </a:r>
            <a:r>
              <a:rPr lang="en-US" sz="2400" dirty="0" smtClean="0"/>
              <a:t>Hours</a:t>
            </a:r>
            <a:r>
              <a:rPr lang="en-US" sz="2400" dirty="0"/>
              <a:t>)</a:t>
            </a:r>
          </a:p>
          <a:p>
            <a:r>
              <a:rPr lang="en-US" dirty="0"/>
              <a:t> </a:t>
            </a:r>
          </a:p>
          <a:p>
            <a:pPr defTabSz="685800">
              <a:spcAft>
                <a:spcPts val="1350"/>
              </a:spcAft>
            </a:pPr>
            <a:endParaRPr lang="en-US" sz="2800" dirty="0">
              <a:solidFill>
                <a:prstClr val="black"/>
              </a:solidFill>
              <a:latin typeface="Calibri"/>
            </a:endParaRPr>
          </a:p>
        </p:txBody>
      </p:sp>
      <p:sp>
        <p:nvSpPr>
          <p:cNvPr id="2" name="TextBox 1"/>
          <p:cNvSpPr txBox="1"/>
          <p:nvPr/>
        </p:nvSpPr>
        <p:spPr>
          <a:xfrm>
            <a:off x="1353671" y="711954"/>
            <a:ext cx="9054353" cy="830997"/>
          </a:xfrm>
          <a:prstGeom prst="rect">
            <a:avLst/>
          </a:prstGeom>
          <a:noFill/>
        </p:spPr>
        <p:txBody>
          <a:bodyPr wrap="square" rtlCol="0">
            <a:spAutoFit/>
          </a:bodyPr>
          <a:lstStyle/>
          <a:p>
            <a:pPr algn="ctr"/>
            <a:r>
              <a:rPr lang="en-US" sz="4800" b="1" dirty="0">
                <a:solidFill>
                  <a:srgbClr val="0070C0"/>
                </a:solidFill>
              </a:rPr>
              <a:t>H</a:t>
            </a:r>
            <a:r>
              <a:rPr lang="en-US" sz="4800" b="1" dirty="0" smtClean="0">
                <a:solidFill>
                  <a:srgbClr val="0070C0"/>
                </a:solidFill>
              </a:rPr>
              <a:t>.   </a:t>
            </a:r>
            <a:r>
              <a:rPr lang="en-US" sz="4800" b="1" dirty="0">
                <a:solidFill>
                  <a:srgbClr val="0070C0"/>
                </a:solidFill>
              </a:rPr>
              <a:t>INFORMATION </a:t>
            </a:r>
            <a:r>
              <a:rPr lang="en-US" sz="4800" b="1" dirty="0" smtClean="0">
                <a:solidFill>
                  <a:srgbClr val="0070C0"/>
                </a:solidFill>
              </a:rPr>
              <a:t>ITEMS Cont’d</a:t>
            </a:r>
            <a:endParaRPr lang="en-US" sz="4800" dirty="0"/>
          </a:p>
        </p:txBody>
      </p:sp>
    </p:spTree>
    <p:extLst>
      <p:ext uri="{BB962C8B-B14F-4D97-AF65-F5344CB8AC3E}">
        <p14:creationId xmlns:p14="http://schemas.microsoft.com/office/powerpoint/2010/main" val="371367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endParaRPr lang="en-US" dirty="0">
              <a:solidFill>
                <a:prstClr val="black">
                  <a:tint val="75000"/>
                </a:prstClr>
              </a:solidFill>
              <a:latin typeface="Calibri"/>
            </a:endParaRPr>
          </a:p>
        </p:txBody>
      </p:sp>
      <p:sp>
        <p:nvSpPr>
          <p:cNvPr id="544772" name="Rectangle 4"/>
          <p:cNvSpPr>
            <a:spLocks noChangeArrowheads="1"/>
          </p:cNvSpPr>
          <p:nvPr/>
        </p:nvSpPr>
        <p:spPr bwMode="auto">
          <a:xfrm>
            <a:off x="3238500" y="2343150"/>
            <a:ext cx="5943600" cy="1120140"/>
          </a:xfrm>
          <a:prstGeom prst="rect">
            <a:avLst/>
          </a:prstGeom>
          <a:noFill/>
          <a:ln w="9525">
            <a:noFill/>
            <a:miter lim="800000"/>
            <a:headEnd/>
            <a:tailEnd/>
          </a:ln>
          <a:effectLst/>
        </p:spPr>
        <p:txBody>
          <a:bodyPr anchor="ctr"/>
          <a:lstStyle/>
          <a:p>
            <a:pPr algn="ctr" defTabSz="685800"/>
            <a:r>
              <a:rPr lang="en-US" sz="4950" dirty="0">
                <a:solidFill>
                  <a:srgbClr val="FF0000"/>
                </a:solidFill>
                <a:latin typeface="Calibri"/>
              </a:rPr>
              <a:t> </a:t>
            </a:r>
            <a:br>
              <a:rPr lang="en-US" sz="4950" dirty="0">
                <a:solidFill>
                  <a:srgbClr val="FF0000"/>
                </a:solidFill>
                <a:latin typeface="Calibri"/>
              </a:rPr>
            </a:br>
            <a:r>
              <a:rPr lang="en-US" sz="4950" dirty="0">
                <a:solidFill>
                  <a:srgbClr val="FF0000"/>
                </a:solidFill>
                <a:latin typeface="Calibri"/>
              </a:rPr>
              <a:t/>
            </a:r>
            <a:br>
              <a:rPr lang="en-US" sz="4950" dirty="0">
                <a:solidFill>
                  <a:srgbClr val="FF0000"/>
                </a:solidFill>
                <a:latin typeface="Calibri"/>
              </a:rPr>
            </a:br>
            <a:endParaRPr lang="en-US" sz="4950" dirty="0">
              <a:solidFill>
                <a:srgbClr val="FF0000"/>
              </a:solidFill>
              <a:latin typeface="Calibri"/>
            </a:endParaRPr>
          </a:p>
        </p:txBody>
      </p:sp>
      <p:sp>
        <p:nvSpPr>
          <p:cNvPr id="5" name="TextBox 4"/>
          <p:cNvSpPr txBox="1"/>
          <p:nvPr/>
        </p:nvSpPr>
        <p:spPr>
          <a:xfrm>
            <a:off x="394448" y="1886336"/>
            <a:ext cx="11313458" cy="4308872"/>
          </a:xfrm>
          <a:prstGeom prst="rect">
            <a:avLst/>
          </a:prstGeom>
          <a:noFill/>
        </p:spPr>
        <p:txBody>
          <a:bodyPr wrap="square" rtlCol="0">
            <a:spAutoFit/>
          </a:bodyPr>
          <a:lstStyle/>
          <a:p>
            <a:pPr>
              <a:tabLst>
                <a:tab pos="457200" algn="l"/>
              </a:tabLst>
            </a:pPr>
            <a:r>
              <a:rPr lang="en-US" sz="2400" dirty="0"/>
              <a:t>8.</a:t>
            </a:r>
            <a:r>
              <a:rPr lang="en-US" dirty="0"/>
              <a:t>	</a:t>
            </a:r>
            <a:r>
              <a:rPr lang="en-US" sz="2400" dirty="0"/>
              <a:t>Changes to the Academic Program Inventory</a:t>
            </a:r>
          </a:p>
          <a:p>
            <a:r>
              <a:rPr lang="en-US" sz="2400" b="1" i="1" dirty="0"/>
              <a:t> </a:t>
            </a:r>
            <a:endParaRPr lang="en-US" sz="2400" dirty="0"/>
          </a:p>
          <a:p>
            <a:pPr>
              <a:tabLst>
                <a:tab pos="457200" algn="l"/>
              </a:tabLst>
            </a:pPr>
            <a:r>
              <a:rPr lang="en-US" sz="2400" dirty="0" smtClean="0"/>
              <a:t>9</a:t>
            </a:r>
            <a:r>
              <a:rPr lang="en-US" sz="2400" dirty="0"/>
              <a:t>.	Implementation of Non-Degree Programs at Senior Institutions</a:t>
            </a:r>
          </a:p>
          <a:p>
            <a:r>
              <a:rPr lang="en-US" sz="2400" i="1" dirty="0"/>
              <a:t> </a:t>
            </a:r>
            <a:endParaRPr lang="en-US" sz="2400" dirty="0"/>
          </a:p>
          <a:p>
            <a:pPr marL="457200" indent="-457200">
              <a:buAutoNum type="arabicPeriod" startAt="10"/>
              <a:tabLst>
                <a:tab pos="457200" algn="l"/>
              </a:tabLst>
            </a:pPr>
            <a:r>
              <a:rPr lang="en-US" sz="2400" dirty="0" smtClean="0"/>
              <a:t>Change </a:t>
            </a:r>
            <a:r>
              <a:rPr lang="en-US" sz="2400" dirty="0"/>
              <a:t>in the Name and Establishment of Centers and </a:t>
            </a:r>
            <a:r>
              <a:rPr lang="en-US" sz="2400" dirty="0" smtClean="0"/>
              <a:t>Departments</a:t>
            </a:r>
          </a:p>
          <a:p>
            <a:pPr>
              <a:tabLst>
                <a:tab pos="457200" algn="l"/>
              </a:tabLst>
            </a:pPr>
            <a:endParaRPr lang="en-US" sz="2400" dirty="0"/>
          </a:p>
          <a:p>
            <a:r>
              <a:rPr lang="en-US" sz="2400" dirty="0" smtClean="0"/>
              <a:t>11</a:t>
            </a:r>
            <a:r>
              <a:rPr lang="en-US" sz="2400" dirty="0"/>
              <a:t>.  Extensions/Alterations to Existing Programs of Instruction</a:t>
            </a:r>
          </a:p>
          <a:p>
            <a:r>
              <a:rPr lang="en-US" dirty="0"/>
              <a:t> </a:t>
            </a:r>
          </a:p>
          <a:p>
            <a:pPr>
              <a:tabLst>
                <a:tab pos="457200" algn="l"/>
              </a:tabLst>
            </a:pPr>
            <a:endParaRPr lang="en-US" sz="2400" dirty="0"/>
          </a:p>
          <a:p>
            <a:r>
              <a:rPr lang="en-US" dirty="0"/>
              <a:t> </a:t>
            </a:r>
          </a:p>
          <a:p>
            <a:r>
              <a:rPr lang="en-US" dirty="0"/>
              <a:t> </a:t>
            </a:r>
          </a:p>
          <a:p>
            <a:pPr defTabSz="685800">
              <a:spcAft>
                <a:spcPts val="1350"/>
              </a:spcAft>
            </a:pPr>
            <a:endParaRPr lang="en-US" sz="2800" dirty="0">
              <a:solidFill>
                <a:prstClr val="black"/>
              </a:solidFill>
              <a:latin typeface="Calibri"/>
            </a:endParaRPr>
          </a:p>
        </p:txBody>
      </p:sp>
      <p:sp>
        <p:nvSpPr>
          <p:cNvPr id="2" name="TextBox 1"/>
          <p:cNvSpPr txBox="1"/>
          <p:nvPr/>
        </p:nvSpPr>
        <p:spPr>
          <a:xfrm>
            <a:off x="1353671" y="711954"/>
            <a:ext cx="9054353" cy="830997"/>
          </a:xfrm>
          <a:prstGeom prst="rect">
            <a:avLst/>
          </a:prstGeom>
          <a:noFill/>
        </p:spPr>
        <p:txBody>
          <a:bodyPr wrap="square" rtlCol="0">
            <a:spAutoFit/>
          </a:bodyPr>
          <a:lstStyle/>
          <a:p>
            <a:pPr algn="ctr"/>
            <a:r>
              <a:rPr lang="en-US" sz="4800" b="1" dirty="0" smtClean="0">
                <a:solidFill>
                  <a:srgbClr val="0070C0"/>
                </a:solidFill>
              </a:rPr>
              <a:t>H.   </a:t>
            </a:r>
            <a:r>
              <a:rPr lang="en-US" sz="4800" b="1" dirty="0">
                <a:solidFill>
                  <a:srgbClr val="0070C0"/>
                </a:solidFill>
              </a:rPr>
              <a:t>INFORMATION </a:t>
            </a:r>
            <a:r>
              <a:rPr lang="en-US" sz="4800" b="1" dirty="0" smtClean="0">
                <a:solidFill>
                  <a:srgbClr val="0070C0"/>
                </a:solidFill>
              </a:rPr>
              <a:t>ITEMS Cont’d</a:t>
            </a:r>
            <a:endParaRPr lang="en-US" sz="4800" dirty="0"/>
          </a:p>
        </p:txBody>
      </p:sp>
    </p:spTree>
    <p:extLst>
      <p:ext uri="{BB962C8B-B14F-4D97-AF65-F5344CB8AC3E}">
        <p14:creationId xmlns:p14="http://schemas.microsoft.com/office/powerpoint/2010/main" val="216630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a:xfrm>
            <a:off x="1498600" y="1783419"/>
            <a:ext cx="9144000" cy="1143000"/>
          </a:xfrm>
          <a:prstGeom prst="rect">
            <a:avLst/>
          </a:prstGeom>
        </p:spPr>
        <p:txBody>
          <a:bodyPr vert="horz" anchor="b">
            <a:noAutofit/>
          </a:bodyPr>
          <a:lstStyle>
            <a:lvl1pPr algn="l" rtl="0" eaLnBrk="1" latinLnBrk="0" hangingPunct="1">
              <a:spcBef>
                <a:spcPct val="0"/>
              </a:spcBef>
              <a:buNone/>
              <a:defRPr sz="4400" kern="1200" cap="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
            </a:r>
            <a:br>
              <a:rPr kumimoji="0" lang="en-US" sz="3200" b="0" i="0" u="none" strike="noStrike" kern="1200" cap="all"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br>
            <a:r>
              <a:rPr kumimoji="0" lang="en-US" sz="3200" b="1" i="0" u="none" strike="noStrike" kern="1200" cap="all"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VIII.   adjournment</a:t>
            </a:r>
            <a:br>
              <a:rPr kumimoji="0" lang="en-US" sz="3200" b="1" i="0" u="none" strike="noStrike" kern="1200" cap="all"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br>
            <a:r>
              <a:rPr kumimoji="0" lang="en-US" sz="3200" b="1" i="0" u="none" strike="noStrike" kern="1200" cap="all" spc="0" normalizeH="0" baseline="0" noProof="0" dirty="0" smtClean="0">
                <a:ln>
                  <a:noFill/>
                </a:ln>
                <a:solidFill>
                  <a:srgbClr val="0070C0"/>
                </a:solidFill>
                <a:effectLst/>
                <a:uLnTx/>
                <a:uFillTx/>
                <a:latin typeface="Calibri" panose="020F0502020204030204" pitchFamily="34" charset="0"/>
                <a:cs typeface="Calibri" panose="020F0502020204030204" pitchFamily="34" charset="0"/>
              </a:rPr>
              <a:t> </a:t>
            </a:r>
            <a:endParaRPr kumimoji="0" lang="en-US" sz="3200" b="0" i="0" u="none" strike="noStrike" kern="1200" cap="all"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2" name="TextBox 1"/>
          <p:cNvSpPr txBox="1"/>
          <p:nvPr/>
        </p:nvSpPr>
        <p:spPr>
          <a:xfrm>
            <a:off x="2012950" y="5567299"/>
            <a:ext cx="8115300"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The next meeting will be held on September 14, 2018</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301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50" y="1646238"/>
            <a:ext cx="8958618" cy="1143000"/>
          </a:xfrm>
        </p:spPr>
        <p:txBody>
          <a:bodyPr>
            <a:noAutofit/>
          </a:bodyPr>
          <a:lstStyle/>
          <a:p>
            <a:pPr algn="l"/>
            <a:r>
              <a:rPr lang="en-US" sz="3200" dirty="0"/>
              <a:t/>
            </a:r>
            <a:br>
              <a:rPr lang="en-US" sz="3200" dirty="0"/>
            </a:br>
            <a:r>
              <a:rPr lang="en-US" sz="3200" dirty="0"/>
              <a:t> </a:t>
            </a:r>
            <a:br>
              <a:rPr lang="en-US" sz="3200" dirty="0"/>
            </a:br>
            <a:endParaRPr lang="en-US" sz="3200" b="1" dirty="0"/>
          </a:p>
        </p:txBody>
      </p:sp>
      <p:sp>
        <p:nvSpPr>
          <p:cNvPr id="3" name="Slide Number Placeholder 2"/>
          <p:cNvSpPr>
            <a:spLocks noGrp="1"/>
          </p:cNvSpPr>
          <p:nvPr>
            <p:ph type="sldNum" sz="quarter" idx="12"/>
          </p:nvPr>
        </p:nvSpPr>
        <p:spPr/>
        <p:txBody>
          <a:bodyPr/>
          <a:lstStyle/>
          <a:p>
            <a:endParaRPr lang="en-US" dirty="0"/>
          </a:p>
        </p:txBody>
      </p:sp>
      <p:sp>
        <p:nvSpPr>
          <p:cNvPr id="5" name="Title 1"/>
          <p:cNvSpPr txBox="1">
            <a:spLocks/>
          </p:cNvSpPr>
          <p:nvPr/>
        </p:nvSpPr>
        <p:spPr>
          <a:xfrm>
            <a:off x="1212850" y="1839109"/>
            <a:ext cx="9144000" cy="1110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5"/>
                </a:solidFill>
                <a:latin typeface="+mn-lt"/>
              </a:rPr>
              <a:t>V.   CHAIRMAN’S</a:t>
            </a:r>
            <a:r>
              <a:rPr lang="en-US" sz="6000" b="1" spc="300" dirty="0">
                <a:solidFill>
                  <a:schemeClr val="accent5"/>
                </a:solidFill>
                <a:latin typeface="+mn-lt"/>
              </a:rPr>
              <a:t>  </a:t>
            </a:r>
            <a:endParaRPr lang="en-US" sz="6000" b="1" dirty="0">
              <a:solidFill>
                <a:schemeClr val="accent5"/>
              </a:solidFill>
              <a:latin typeface="+mn-lt"/>
            </a:endParaRPr>
          </a:p>
        </p:txBody>
      </p:sp>
      <p:pic>
        <p:nvPicPr>
          <p:cNvPr id="7" name="Picture 6"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4679576" y="3164671"/>
            <a:ext cx="4536141" cy="3389032"/>
          </a:xfrm>
          <a:prstGeom prst="rect">
            <a:avLst/>
          </a:prstGeom>
          <a:noFill/>
          <a:ln>
            <a:noFill/>
          </a:ln>
        </p:spPr>
      </p:pic>
      <p:sp>
        <p:nvSpPr>
          <p:cNvPr id="4" name="TextBox 3"/>
          <p:cNvSpPr txBox="1"/>
          <p:nvPr/>
        </p:nvSpPr>
        <p:spPr>
          <a:xfrm>
            <a:off x="5974977" y="3912169"/>
            <a:ext cx="2635623" cy="1200329"/>
          </a:xfrm>
          <a:prstGeom prst="rect">
            <a:avLst/>
          </a:prstGeom>
          <a:noFill/>
        </p:spPr>
        <p:txBody>
          <a:bodyPr wrap="square" rtlCol="0">
            <a:spAutoFit/>
          </a:bodyPr>
          <a:lstStyle/>
          <a:p>
            <a:r>
              <a:rPr lang="en-US" sz="7200" i="1" dirty="0" smtClean="0">
                <a:latin typeface="Edwardian Script ITC" panose="030303020407070D0804" pitchFamily="66" charset="0"/>
              </a:rPr>
              <a:t>Report</a:t>
            </a:r>
            <a:endParaRPr lang="en-US" sz="7200" i="1" dirty="0">
              <a:latin typeface="Edwardian Script ITC" panose="030303020407070D0804" pitchFamily="66" charset="0"/>
            </a:endParaRPr>
          </a:p>
        </p:txBody>
      </p:sp>
    </p:spTree>
    <p:extLst>
      <p:ext uri="{BB962C8B-B14F-4D97-AF65-F5344CB8AC3E}">
        <p14:creationId xmlns:p14="http://schemas.microsoft.com/office/powerpoint/2010/main" val="153619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3929" y="5395912"/>
            <a:ext cx="8958618" cy="1143000"/>
          </a:xfrm>
        </p:spPr>
        <p:txBody>
          <a:bodyPr>
            <a:noAutofit/>
          </a:bodyPr>
          <a:lstStyle/>
          <a:p>
            <a:pPr algn="l"/>
            <a:r>
              <a:rPr lang="en-US" sz="3200" dirty="0"/>
              <a:t/>
            </a:r>
            <a:br>
              <a:rPr lang="en-US" sz="3200" dirty="0"/>
            </a:br>
            <a:r>
              <a:rPr lang="en-US" sz="3200" dirty="0"/>
              <a:t> </a:t>
            </a:r>
            <a:br>
              <a:rPr lang="en-US" sz="3200" dirty="0"/>
            </a:br>
            <a:endParaRPr lang="en-US" sz="3200" b="1" dirty="0"/>
          </a:p>
        </p:txBody>
      </p:sp>
      <p:sp>
        <p:nvSpPr>
          <p:cNvPr id="5" name="Title 1"/>
          <p:cNvSpPr txBox="1">
            <a:spLocks/>
          </p:cNvSpPr>
          <p:nvPr/>
        </p:nvSpPr>
        <p:spPr>
          <a:xfrm>
            <a:off x="1052980" y="-1425388"/>
            <a:ext cx="9144000" cy="6723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5"/>
                </a:solidFill>
                <a:latin typeface="+mn-lt"/>
              </a:rPr>
              <a:t>VI.   </a:t>
            </a:r>
            <a:r>
              <a:rPr lang="en-US" sz="6000" b="1" dirty="0" smtClean="0">
                <a:solidFill>
                  <a:schemeClr val="accent5"/>
                </a:solidFill>
                <a:latin typeface="+mn-lt"/>
              </a:rPr>
              <a:t>EXECUTIVE</a:t>
            </a:r>
            <a:r>
              <a:rPr lang="en-US" sz="6000" b="1" spc="300" dirty="0" smtClean="0">
                <a:solidFill>
                  <a:schemeClr val="accent5"/>
                </a:solidFill>
                <a:latin typeface="+mn-lt"/>
              </a:rPr>
              <a:t> </a:t>
            </a:r>
            <a:r>
              <a:rPr lang="en-US" sz="6000" b="1" spc="300" dirty="0">
                <a:solidFill>
                  <a:schemeClr val="accent5"/>
                </a:solidFill>
                <a:latin typeface="+mn-lt"/>
              </a:rPr>
              <a:t>D</a:t>
            </a:r>
            <a:r>
              <a:rPr lang="en-US" sz="6000" b="1" dirty="0">
                <a:solidFill>
                  <a:schemeClr val="accent5"/>
                </a:solidFill>
                <a:latin typeface="+mn-lt"/>
              </a:rPr>
              <a:t>IRECTOR’S</a:t>
            </a:r>
            <a:r>
              <a:rPr lang="en-US" sz="6000" b="1" spc="300" dirty="0">
                <a:solidFill>
                  <a:schemeClr val="accent5"/>
                </a:solidFill>
                <a:latin typeface="+mn-lt"/>
              </a:rPr>
              <a:t>                     </a:t>
            </a:r>
            <a:endParaRPr lang="en-US" sz="6000" b="1" dirty="0">
              <a:solidFill>
                <a:schemeClr val="accent5"/>
              </a:solidFill>
              <a:latin typeface="+mn-lt"/>
            </a:endParaRPr>
          </a:p>
        </p:txBody>
      </p:sp>
      <p:pic>
        <p:nvPicPr>
          <p:cNvPr id="9" name="Picture 8"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097" y="2555240"/>
            <a:ext cx="4123765" cy="3801110"/>
          </a:xfrm>
          <a:prstGeom prst="rect">
            <a:avLst/>
          </a:prstGeom>
          <a:noFill/>
          <a:ln>
            <a:noFill/>
          </a:ln>
        </p:spPr>
      </p:pic>
      <p:sp>
        <p:nvSpPr>
          <p:cNvPr id="7" name="TextBox 6"/>
          <p:cNvSpPr txBox="1"/>
          <p:nvPr/>
        </p:nvSpPr>
        <p:spPr>
          <a:xfrm>
            <a:off x="3899647" y="3865927"/>
            <a:ext cx="2743199" cy="1015663"/>
          </a:xfrm>
          <a:prstGeom prst="rect">
            <a:avLst/>
          </a:prstGeom>
          <a:noFill/>
        </p:spPr>
        <p:txBody>
          <a:bodyPr wrap="square" rtlCol="0">
            <a:spAutoFit/>
          </a:bodyPr>
          <a:lstStyle/>
          <a:p>
            <a:pPr algn="ctr"/>
            <a:r>
              <a:rPr lang="en-US" sz="6000" dirty="0" smtClean="0"/>
              <a:t>Report</a:t>
            </a:r>
            <a:endParaRPr lang="en-US" sz="6000" dirty="0"/>
          </a:p>
        </p:txBody>
      </p:sp>
    </p:spTree>
    <p:extLst>
      <p:ext uri="{BB962C8B-B14F-4D97-AF65-F5344CB8AC3E}">
        <p14:creationId xmlns:p14="http://schemas.microsoft.com/office/powerpoint/2010/main" val="167163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0" y="130725"/>
            <a:ext cx="5526124" cy="833371"/>
          </a:xfrm>
        </p:spPr>
        <p:txBody>
          <a:bodyPr/>
          <a:lstStyle/>
          <a:p>
            <a:r>
              <a:rPr lang="en-US" b="1" dirty="0" smtClean="0">
                <a:solidFill>
                  <a:srgbClr val="0070C0"/>
                </a:solidFill>
              </a:rPr>
              <a:t>Legislative Session </a:t>
            </a:r>
            <a:endParaRPr lang="en-US" b="1" dirty="0">
              <a:solidFill>
                <a:srgbClr val="0070C0"/>
              </a:solidFill>
            </a:endParaRPr>
          </a:p>
        </p:txBody>
      </p:sp>
      <p:sp>
        <p:nvSpPr>
          <p:cNvPr id="3" name="Content Placeholder 2"/>
          <p:cNvSpPr>
            <a:spLocks noGrp="1"/>
          </p:cNvSpPr>
          <p:nvPr>
            <p:ph idx="1"/>
          </p:nvPr>
        </p:nvSpPr>
        <p:spPr>
          <a:xfrm>
            <a:off x="155575" y="3033033"/>
            <a:ext cx="11618991" cy="4743105"/>
          </a:xfrm>
        </p:spPr>
        <p:txBody>
          <a:bodyPr>
            <a:normAutofit/>
          </a:bodyPr>
          <a:lstStyle/>
          <a:p>
            <a:r>
              <a:rPr lang="en-US" sz="2400" dirty="0" smtClean="0">
                <a:latin typeface="Calibri" panose="020F0502020204030204" pitchFamily="34" charset="0"/>
                <a:ea typeface="Calibri" panose="020F0502020204030204" pitchFamily="34" charset="0"/>
              </a:rPr>
              <a:t>K-12 </a:t>
            </a:r>
            <a:r>
              <a:rPr lang="en-US" sz="2400" dirty="0">
                <a:latin typeface="Calibri" panose="020F0502020204030204" pitchFamily="34" charset="0"/>
                <a:ea typeface="Calibri" panose="020F0502020204030204" pitchFamily="34" charset="0"/>
              </a:rPr>
              <a:t>schools </a:t>
            </a:r>
            <a:r>
              <a:rPr lang="en-US" sz="2400" dirty="0" smtClean="0">
                <a:latin typeface="Calibri" panose="020F0502020204030204" pitchFamily="34" charset="0"/>
                <a:ea typeface="Calibri" panose="020F0502020204030204" pitchFamily="34" charset="0"/>
              </a:rPr>
              <a:t>received an </a:t>
            </a:r>
            <a:r>
              <a:rPr lang="en-US" sz="2400" dirty="0">
                <a:latin typeface="Calibri" panose="020F0502020204030204" pitchFamily="34" charset="0"/>
                <a:ea typeface="Calibri" panose="020F0502020204030204" pitchFamily="34" charset="0"/>
              </a:rPr>
              <a:t>increase of $146 million, universities will receive an additional $42 million and an $18 million increase will go to community colleges.</a:t>
            </a:r>
          </a:p>
          <a:p>
            <a:r>
              <a:rPr lang="en-US" sz="2400" dirty="0" smtClean="0">
                <a:latin typeface="Calibri" panose="020F0502020204030204" pitchFamily="34" charset="0"/>
                <a:ea typeface="Calibri" panose="020F0502020204030204" pitchFamily="34" charset="0"/>
              </a:rPr>
              <a:t>Commissioner </a:t>
            </a:r>
            <a:r>
              <a:rPr lang="en-US" sz="2400" dirty="0">
                <a:latin typeface="Calibri" panose="020F0502020204030204" pitchFamily="34" charset="0"/>
                <a:ea typeface="Calibri" panose="020F0502020204030204" pitchFamily="34" charset="0"/>
              </a:rPr>
              <a:t>Norman Crow was confirmed by the Senate in </a:t>
            </a:r>
            <a:r>
              <a:rPr lang="en-US" sz="2400" dirty="0" smtClean="0">
                <a:latin typeface="Calibri" panose="020F0502020204030204" pitchFamily="34" charset="0"/>
                <a:ea typeface="Calibri" panose="020F0502020204030204" pitchFamily="34" charset="0"/>
              </a:rPr>
              <a:t>January.</a:t>
            </a:r>
          </a:p>
          <a:p>
            <a:r>
              <a:rPr lang="en-US" sz="2400" dirty="0" smtClean="0">
                <a:latin typeface="Calibri" panose="020F0502020204030204" pitchFamily="34" charset="0"/>
                <a:ea typeface="Calibri" panose="020F0502020204030204" pitchFamily="34" charset="0"/>
              </a:rPr>
              <a:t> Student </a:t>
            </a:r>
            <a:r>
              <a:rPr lang="en-US" sz="2400" dirty="0">
                <a:latin typeface="Calibri" panose="020F0502020204030204" pitchFamily="34" charset="0"/>
                <a:ea typeface="Calibri" panose="020F0502020204030204" pitchFamily="34" charset="0"/>
              </a:rPr>
              <a:t>financial aid was increased for both the Alabama Student Assistance Program (ASAP) and the Alabama Student Grant Program.  ASAP will be  funded  in 2019 at $4,147,551 as compared to $2,897,551 in 2018.  The Grant Program will get $5,020,970, up from the previous year of $</a:t>
            </a:r>
            <a:r>
              <a:rPr lang="en-US" sz="2400" dirty="0" smtClean="0">
                <a:latin typeface="Calibri" panose="020F0502020204030204" pitchFamily="34" charset="0"/>
                <a:ea typeface="Calibri" panose="020F0502020204030204" pitchFamily="34" charset="0"/>
              </a:rPr>
              <a:t>4,470,970</a:t>
            </a:r>
            <a:r>
              <a:rPr lang="en-US" sz="2400" dirty="0">
                <a:latin typeface="Calibri" panose="020F0502020204030204" pitchFamily="34" charset="0"/>
                <a:ea typeface="Calibri" panose="020F0502020204030204" pitchFamily="34" charset="0"/>
              </a:rPr>
              <a:t>.  </a:t>
            </a:r>
          </a:p>
          <a:p>
            <a:pPr marL="0" indent="0">
              <a:buNone/>
            </a:pPr>
            <a:endParaRPr lang="en-US" sz="4000" dirty="0"/>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8</a:t>
            </a:fld>
            <a:endParaRPr lang="en-US">
              <a:solidFill>
                <a:srgbClr val="46464A">
                  <a:lumMod val="60000"/>
                  <a:lumOff val="40000"/>
                </a:srgbClr>
              </a:solidFill>
            </a:endParaRPr>
          </a:p>
        </p:txBody>
      </p:sp>
      <p:sp>
        <p:nvSpPr>
          <p:cNvPr id="5" name="Rectangle 4"/>
          <p:cNvSpPr/>
          <p:nvPr/>
        </p:nvSpPr>
        <p:spPr>
          <a:xfrm>
            <a:off x="905978" y="2601185"/>
            <a:ext cx="11757660" cy="46166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rPr>
              <a:t> </a:t>
            </a:r>
          </a:p>
        </p:txBody>
      </p:sp>
      <p:pic>
        <p:nvPicPr>
          <p:cNvPr id="2050" name="Picture 2" descr="Gov. Kay Ivey signing HB 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051" y="145962"/>
            <a:ext cx="3510452" cy="26206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30865" y="1152271"/>
            <a:ext cx="8049039" cy="248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rPr>
              <a:t>HB261 </a:t>
            </a:r>
            <a:r>
              <a:rPr lang="en-US" sz="2400" dirty="0" smtClean="0">
                <a:latin typeface="Calibri" panose="020F0502020204030204" pitchFamily="34" charset="0"/>
                <a:ea typeface="Calibri" panose="020F0502020204030204" pitchFamily="34" charset="0"/>
              </a:rPr>
              <a:t>Math and Science Teacher Loan Repayment program established and funded.  </a:t>
            </a:r>
          </a:p>
          <a:p>
            <a:r>
              <a:rPr lang="en-US" sz="2400" dirty="0" smtClean="0">
                <a:latin typeface="Calibri" panose="020F0502020204030204" pitchFamily="34" charset="0"/>
                <a:ea typeface="Calibri" panose="020F0502020204030204" pitchFamily="34" charset="0"/>
              </a:rPr>
              <a:t>$</a:t>
            </a:r>
            <a:r>
              <a:rPr lang="en-US" sz="2400" dirty="0">
                <a:latin typeface="Calibri" panose="020F0502020204030204" pitchFamily="34" charset="0"/>
                <a:ea typeface="Calibri" panose="020F0502020204030204" pitchFamily="34" charset="0"/>
              </a:rPr>
              <a:t>6.6 </a:t>
            </a:r>
            <a:r>
              <a:rPr lang="en-US" sz="2400" dirty="0" smtClean="0">
                <a:latin typeface="Calibri" panose="020F0502020204030204" pitchFamily="34" charset="0"/>
                <a:ea typeface="Calibri" panose="020F0502020204030204" pitchFamily="34" charset="0"/>
              </a:rPr>
              <a:t>B education budget. This budget goes on record as the second largest amount that the state has funded through the ETF, providing money for projects, programs and pay raises.  </a:t>
            </a:r>
          </a:p>
          <a:p>
            <a:endParaRPr lang="en-US" sz="2400" dirty="0"/>
          </a:p>
        </p:txBody>
      </p:sp>
      <p:sp>
        <p:nvSpPr>
          <p:cNvPr id="6" name="AutoShape 4" descr="Image result for legislature alaba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legislature alabama"/>
          <p:cNvPicPr>
            <a:picLocks noChangeAspect="1" noChangeArrowheads="1"/>
          </p:cNvPicPr>
          <p:nvPr/>
        </p:nvPicPr>
        <p:blipFill rotWithShape="1">
          <a:blip r:embed="rId3">
            <a:extLst>
              <a:ext uri="{28A0092B-C50C-407E-A947-70E740481C1C}">
                <a14:useLocalDpi xmlns:a14="http://schemas.microsoft.com/office/drawing/2010/main" val="0"/>
              </a:ext>
            </a:extLst>
          </a:blip>
          <a:srcRect t="47396" b="18111"/>
          <a:stretch/>
        </p:blipFill>
        <p:spPr bwMode="auto">
          <a:xfrm>
            <a:off x="5783422" y="5404584"/>
            <a:ext cx="6787332" cy="145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0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Trustee Conference </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Held at Lawson State. Trustees serving on </a:t>
            </a:r>
            <a:r>
              <a:rPr lang="en-US" dirty="0" smtClean="0"/>
              <a:t>boards </a:t>
            </a:r>
            <a:r>
              <a:rPr lang="en-US" dirty="0" smtClean="0"/>
              <a:t>from several states attended. </a:t>
            </a:r>
          </a:p>
          <a:p>
            <a:r>
              <a:rPr lang="en-US" dirty="0"/>
              <a:t>Most ACHE board members participated in a self assessment survey </a:t>
            </a:r>
            <a:r>
              <a:rPr lang="en-US" dirty="0" smtClean="0"/>
              <a:t>and Chair Ball and Member McGriff attended. </a:t>
            </a:r>
          </a:p>
          <a:p>
            <a:r>
              <a:rPr lang="en-US" dirty="0" smtClean="0"/>
              <a:t>Nearly all of the ACCS board were in attendance. </a:t>
            </a:r>
          </a:p>
        </p:txBody>
      </p:sp>
      <p:sp>
        <p:nvSpPr>
          <p:cNvPr id="4" name="Slide Number Placeholder 3"/>
          <p:cNvSpPr>
            <a:spLocks noGrp="1"/>
          </p:cNvSpPr>
          <p:nvPr>
            <p:ph type="sldNum" sz="quarter" idx="12"/>
          </p:nvPr>
        </p:nvSpPr>
        <p:spPr/>
        <p:txBody>
          <a:bodyPr/>
          <a:lstStyle/>
          <a:p>
            <a:fld id="{15C3AF50-45D8-4144-B114-A385979F8C17}" type="slidenum">
              <a:rPr lang="en-US" smtClean="0">
                <a:solidFill>
                  <a:srgbClr val="46464A">
                    <a:lumMod val="60000"/>
                    <a:lumOff val="40000"/>
                  </a:srgbClr>
                </a:solidFill>
              </a:rPr>
              <a:pPr/>
              <a:t>9</a:t>
            </a:fld>
            <a:endParaRPr lang="en-US">
              <a:solidFill>
                <a:srgbClr val="46464A">
                  <a:lumMod val="60000"/>
                  <a:lumOff val="40000"/>
                </a:srgbClr>
              </a:solidFill>
            </a:endParaRPr>
          </a:p>
        </p:txBody>
      </p:sp>
      <p:pic>
        <p:nvPicPr>
          <p:cNvPr id="3074" name="Picture 2" descr="AA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195" y="-150916"/>
            <a:ext cx="4268605" cy="18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66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9592</TotalTime>
  <Words>2751</Words>
  <Application>Microsoft Office PowerPoint</Application>
  <PresentationFormat>Widescreen</PresentationFormat>
  <Paragraphs>330</Paragraphs>
  <Slides>57</Slides>
  <Notes>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1" baseType="lpstr">
      <vt:lpstr>Arial</vt:lpstr>
      <vt:lpstr>Book Antiqua</vt:lpstr>
      <vt:lpstr>Calibri</vt:lpstr>
      <vt:lpstr>Calibri Light</vt:lpstr>
      <vt:lpstr>Century</vt:lpstr>
      <vt:lpstr>Corbel</vt:lpstr>
      <vt:lpstr>Edwardian Script ITC</vt:lpstr>
      <vt:lpstr>Lucida Sans Unicode</vt:lpstr>
      <vt:lpstr>Times New Roman</vt:lpstr>
      <vt:lpstr>Trebuchet MS</vt:lpstr>
      <vt:lpstr>Tw Cen MT</vt:lpstr>
      <vt:lpstr>Parallax</vt:lpstr>
      <vt:lpstr>Office Theme</vt:lpstr>
      <vt:lpstr>Worksheet</vt:lpstr>
      <vt:lpstr>Alabama Commission on Higher Education  </vt:lpstr>
      <vt:lpstr>PowerPoint Presentation</vt:lpstr>
      <vt:lpstr>PowerPoint Presentation</vt:lpstr>
      <vt:lpstr>PowerPoint Presentation</vt:lpstr>
      <vt:lpstr>PowerPoint Presentation</vt:lpstr>
      <vt:lpstr>   </vt:lpstr>
      <vt:lpstr>   </vt:lpstr>
      <vt:lpstr>Legislative Session </vt:lpstr>
      <vt:lpstr>Trustee Conference </vt:lpstr>
      <vt:lpstr>Complete College Alabama Kickoff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Approval of Amendments to the Administrative Procedures for Chapter 300-1-1:  Organization of the Alabama Commission on Higher Education </vt:lpstr>
      <vt:lpstr>Preliminary Approval  to Repeal the Administrative Procedures for the State of Alabama Chiropractic Scholarship Program – Chapter 300-4-6</vt:lpstr>
      <vt:lpstr>Preliminary Approval of Administrative Procedures for the Alabama Math and Science Teacher Education Program – Loan Repayment Program:  Chapter 300-4-12</vt:lpstr>
      <vt:lpstr>Preliminary Approval of Amendments to the Administrative Procedures for Fiscal and Information Systems – Chapter 300-2-3</vt:lpstr>
      <vt:lpstr>PowerPoint Presentation</vt:lpstr>
      <vt:lpstr>PowerPoint Presentation</vt:lpstr>
      <vt:lpstr>PowerPoint Presentation</vt:lpstr>
      <vt:lpstr>Lurleen B. Wallace Community College </vt:lpstr>
      <vt:lpstr>Trenholm State Community College </vt:lpstr>
      <vt:lpstr>FOUR-YEAR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University of Alabama at Birmingham</vt:lpstr>
      <vt:lpstr>University of Alabama at Birmingham/University of Alabama </vt:lpstr>
      <vt:lpstr>PowerPoint Presentation</vt:lpstr>
      <vt:lpstr>University of South Alabama</vt:lpstr>
      <vt:lpstr>University of South Alabama</vt:lpstr>
      <vt:lpstr>PowerPoint Presentation</vt:lpstr>
      <vt:lpstr> G.   REQUEST TO AMEND  POST-IMPLEMENTATION CONDITIONS  </vt:lpstr>
      <vt:lpstr>PowerPoint Presentation</vt:lpstr>
      <vt:lpstr> H.   INFORMATION ITEMS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Nettles, Deborah</dc:creator>
  <cp:lastModifiedBy>McFarland, Shelia</cp:lastModifiedBy>
  <cp:revision>339</cp:revision>
  <cp:lastPrinted>2018-06-06T19:20:22Z</cp:lastPrinted>
  <dcterms:created xsi:type="dcterms:W3CDTF">2017-08-23T13:30:03Z</dcterms:created>
  <dcterms:modified xsi:type="dcterms:W3CDTF">2018-06-08T16:16:29Z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