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 id="2147483896" r:id="rId2"/>
  </p:sldMasterIdLst>
  <p:notesMasterIdLst>
    <p:notesMasterId r:id="rId115"/>
  </p:notesMasterIdLst>
  <p:sldIdLst>
    <p:sldId id="277" r:id="rId3"/>
    <p:sldId id="262" r:id="rId4"/>
    <p:sldId id="263" r:id="rId5"/>
    <p:sldId id="264" r:id="rId6"/>
    <p:sldId id="265" r:id="rId7"/>
    <p:sldId id="266" r:id="rId8"/>
    <p:sldId id="680" r:id="rId9"/>
    <p:sldId id="267" r:id="rId10"/>
    <p:sldId id="719" r:id="rId11"/>
    <p:sldId id="896" r:id="rId12"/>
    <p:sldId id="724" r:id="rId13"/>
    <p:sldId id="730" r:id="rId14"/>
    <p:sldId id="733" r:id="rId15"/>
    <p:sldId id="734" r:id="rId16"/>
    <p:sldId id="735" r:id="rId17"/>
    <p:sldId id="792" r:id="rId18"/>
    <p:sldId id="793" r:id="rId19"/>
    <p:sldId id="794" r:id="rId20"/>
    <p:sldId id="795" r:id="rId21"/>
    <p:sldId id="796" r:id="rId22"/>
    <p:sldId id="797" r:id="rId23"/>
    <p:sldId id="725" r:id="rId24"/>
    <p:sldId id="832" r:id="rId25"/>
    <p:sldId id="681" r:id="rId26"/>
    <p:sldId id="279" r:id="rId27"/>
    <p:sldId id="876" r:id="rId28"/>
    <p:sldId id="877" r:id="rId29"/>
    <p:sldId id="878" r:id="rId30"/>
    <p:sldId id="879" r:id="rId31"/>
    <p:sldId id="880" r:id="rId32"/>
    <p:sldId id="881" r:id="rId33"/>
    <p:sldId id="882" r:id="rId34"/>
    <p:sldId id="883" r:id="rId35"/>
    <p:sldId id="884" r:id="rId36"/>
    <p:sldId id="885" r:id="rId37"/>
    <p:sldId id="886" r:id="rId38"/>
    <p:sldId id="887" r:id="rId39"/>
    <p:sldId id="888" r:id="rId40"/>
    <p:sldId id="889" r:id="rId41"/>
    <p:sldId id="890" r:id="rId42"/>
    <p:sldId id="891" r:id="rId43"/>
    <p:sldId id="892" r:id="rId44"/>
    <p:sldId id="893" r:id="rId45"/>
    <p:sldId id="894" r:id="rId46"/>
    <p:sldId id="713" r:id="rId47"/>
    <p:sldId id="833" r:id="rId48"/>
    <p:sldId id="834" r:id="rId49"/>
    <p:sldId id="835" r:id="rId50"/>
    <p:sldId id="836" r:id="rId51"/>
    <p:sldId id="837" r:id="rId52"/>
    <p:sldId id="838" r:id="rId53"/>
    <p:sldId id="839" r:id="rId54"/>
    <p:sldId id="840" r:id="rId55"/>
    <p:sldId id="841" r:id="rId56"/>
    <p:sldId id="842" r:id="rId57"/>
    <p:sldId id="843" r:id="rId58"/>
    <p:sldId id="844" r:id="rId59"/>
    <p:sldId id="845" r:id="rId60"/>
    <p:sldId id="846" r:id="rId61"/>
    <p:sldId id="847" r:id="rId62"/>
    <p:sldId id="848" r:id="rId63"/>
    <p:sldId id="849" r:id="rId64"/>
    <p:sldId id="850" r:id="rId65"/>
    <p:sldId id="854" r:id="rId66"/>
    <p:sldId id="851" r:id="rId67"/>
    <p:sldId id="852" r:id="rId68"/>
    <p:sldId id="853" r:id="rId69"/>
    <p:sldId id="692" r:id="rId70"/>
    <p:sldId id="790" r:id="rId71"/>
    <p:sldId id="780" r:id="rId72"/>
    <p:sldId id="781" r:id="rId73"/>
    <p:sldId id="782" r:id="rId74"/>
    <p:sldId id="783" r:id="rId75"/>
    <p:sldId id="784" r:id="rId76"/>
    <p:sldId id="785" r:id="rId77"/>
    <p:sldId id="786" r:id="rId78"/>
    <p:sldId id="787" r:id="rId79"/>
    <p:sldId id="702" r:id="rId80"/>
    <p:sldId id="703" r:id="rId81"/>
    <p:sldId id="704" r:id="rId82"/>
    <p:sldId id="705" r:id="rId83"/>
    <p:sldId id="706" r:id="rId84"/>
    <p:sldId id="707" r:id="rId85"/>
    <p:sldId id="708" r:id="rId86"/>
    <p:sldId id="709" r:id="rId87"/>
    <p:sldId id="710" r:id="rId88"/>
    <p:sldId id="711" r:id="rId89"/>
    <p:sldId id="855" r:id="rId90"/>
    <p:sldId id="875" r:id="rId91"/>
    <p:sldId id="305" r:id="rId92"/>
    <p:sldId id="284" r:id="rId93"/>
    <p:sldId id="682" r:id="rId94"/>
    <p:sldId id="596" r:id="rId95"/>
    <p:sldId id="683" r:id="rId96"/>
    <p:sldId id="684" r:id="rId97"/>
    <p:sldId id="685" r:id="rId98"/>
    <p:sldId id="686" r:id="rId99"/>
    <p:sldId id="687" r:id="rId100"/>
    <p:sldId id="688" r:id="rId101"/>
    <p:sldId id="689" r:id="rId102"/>
    <p:sldId id="690" r:id="rId103"/>
    <p:sldId id="691" r:id="rId104"/>
    <p:sldId id="693" r:id="rId105"/>
    <p:sldId id="694" r:id="rId106"/>
    <p:sldId id="695" r:id="rId107"/>
    <p:sldId id="701" r:id="rId108"/>
    <p:sldId id="697" r:id="rId109"/>
    <p:sldId id="698" r:id="rId110"/>
    <p:sldId id="696" r:id="rId111"/>
    <p:sldId id="650" r:id="rId112"/>
    <p:sldId id="700" r:id="rId113"/>
    <p:sldId id="788"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showGuides="1">
      <p:cViewPr varScale="1">
        <p:scale>
          <a:sx n="52" d="100"/>
          <a:sy n="52" d="100"/>
        </p:scale>
        <p:origin x="56" y="360"/>
      </p:cViewPr>
      <p:guideLst>
        <p:guide orient="horz" pos="2160"/>
        <p:guide pos="3840"/>
      </p:guideLst>
    </p:cSldViewPr>
  </p:slideViewPr>
  <p:notesTextViewPr>
    <p:cViewPr>
      <p:scale>
        <a:sx n="1" d="1"/>
        <a:sy n="1" d="1"/>
      </p:scale>
      <p:origin x="0" y="0"/>
    </p:cViewPr>
  </p:notesTextViewPr>
  <p:sorterViewPr>
    <p:cViewPr>
      <p:scale>
        <a:sx n="66" d="100"/>
        <a:sy n="66" d="100"/>
      </p:scale>
      <p:origin x="0" y="-13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33.161.10\udata\Research%20Department\Subrena\Commission%20Agenda%20Item\Tuition%20and%20Fees%2010-Year%20Table_4-Ye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33.161.10\udata\Research%20Department\Subrena\Commission%20Agenda%20Item\Tuition%20and%20Fees%2010-Year%20Table_4-Ye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a:t>10-Year Percent Change</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'[Tuition and Fees 10-Year Table_4-Year.xlsx]Sheet2'!$B$1</c:f>
              <c:strCache>
                <c:ptCount val="1"/>
                <c:pt idx="0">
                  <c:v>10-yr Change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'[Tuition and Fees 10-Year Table_4-Year.xlsx]Sheet2'!$A$2:$A$15</c:f>
              <c:strCache>
                <c:ptCount val="14"/>
                <c:pt idx="0">
                  <c:v>UM</c:v>
                </c:pt>
                <c:pt idx="1">
                  <c:v>TROY</c:v>
                </c:pt>
                <c:pt idx="2">
                  <c:v>UWA</c:v>
                </c:pt>
                <c:pt idx="3">
                  <c:v>AUM</c:v>
                </c:pt>
                <c:pt idx="4">
                  <c:v>AAM</c:v>
                </c:pt>
                <c:pt idx="5">
                  <c:v>UNA</c:v>
                </c:pt>
                <c:pt idx="6">
                  <c:v>JSU</c:v>
                </c:pt>
                <c:pt idx="7">
                  <c:v>ASU</c:v>
                </c:pt>
                <c:pt idx="8">
                  <c:v>UAB</c:v>
                </c:pt>
                <c:pt idx="9">
                  <c:v>USA</c:v>
                </c:pt>
                <c:pt idx="10">
                  <c:v>UAH</c:v>
                </c:pt>
                <c:pt idx="11">
                  <c:v>AU</c:v>
                </c:pt>
                <c:pt idx="12">
                  <c:v>ATSU</c:v>
                </c:pt>
                <c:pt idx="13">
                  <c:v>UA</c:v>
                </c:pt>
              </c:strCache>
            </c:strRef>
          </c:cat>
          <c:val>
            <c:numRef>
              <c:f>'[Tuition and Fees 10-Year Table_4-Year.xlsx]Sheet2'!$B$2:$B$15</c:f>
              <c:numCache>
                <c:formatCode>0.0%</c:formatCode>
                <c:ptCount val="14"/>
                <c:pt idx="0">
                  <c:v>0.82</c:v>
                </c:pt>
                <c:pt idx="1">
                  <c:v>0.81200000000000006</c:v>
                </c:pt>
                <c:pt idx="2">
                  <c:v>0.73699999999999999</c:v>
                </c:pt>
                <c:pt idx="3">
                  <c:v>0.73299999999999998</c:v>
                </c:pt>
                <c:pt idx="4">
                  <c:v>0.71899999999999997</c:v>
                </c:pt>
                <c:pt idx="5">
                  <c:v>0.71599999999999997</c:v>
                </c:pt>
                <c:pt idx="6">
                  <c:v>0.71499999999999997</c:v>
                </c:pt>
                <c:pt idx="7">
                  <c:v>0.71099999999999997</c:v>
                </c:pt>
                <c:pt idx="8">
                  <c:v>0.70099999999999996</c:v>
                </c:pt>
                <c:pt idx="9">
                  <c:v>0.68899999999999995</c:v>
                </c:pt>
                <c:pt idx="10">
                  <c:v>0.64600000000000002</c:v>
                </c:pt>
                <c:pt idx="11">
                  <c:v>0.61699999999999999</c:v>
                </c:pt>
                <c:pt idx="12">
                  <c:v>0.56599999999999995</c:v>
                </c:pt>
                <c:pt idx="13">
                  <c:v>0.54</c:v>
                </c:pt>
              </c:numCache>
            </c:numRef>
          </c:val>
          <c:extLst>
            <c:ext xmlns:c16="http://schemas.microsoft.com/office/drawing/2014/chart" uri="{C3380CC4-5D6E-409C-BE32-E72D297353CC}">
              <c16:uniqueId val="{00000000-8AA9-40D1-BC91-EF09DAC50A46}"/>
            </c:ext>
          </c:extLst>
        </c:ser>
        <c:dLbls>
          <c:dLblPos val="inEnd"/>
          <c:showLegendKey val="0"/>
          <c:showVal val="1"/>
          <c:showCatName val="0"/>
          <c:showSerName val="0"/>
          <c:showPercent val="0"/>
          <c:showBubbleSize val="0"/>
        </c:dLbls>
        <c:gapWidth val="44"/>
        <c:axId val="1351556352"/>
        <c:axId val="1421536800"/>
      </c:barChart>
      <c:catAx>
        <c:axId val="1351556352"/>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dk1">
                    <a:lumMod val="75000"/>
                    <a:lumOff val="25000"/>
                  </a:schemeClr>
                </a:solidFill>
                <a:latin typeface="+mn-lt"/>
                <a:ea typeface="+mn-ea"/>
                <a:cs typeface="+mn-cs"/>
              </a:defRPr>
            </a:pPr>
            <a:endParaRPr lang="en-US"/>
          </a:p>
        </c:txPr>
        <c:crossAx val="1421536800"/>
        <c:crosses val="autoZero"/>
        <c:auto val="1"/>
        <c:lblAlgn val="ctr"/>
        <c:lblOffset val="100"/>
        <c:noMultiLvlLbl val="0"/>
      </c:catAx>
      <c:valAx>
        <c:axId val="1421536800"/>
        <c:scaling>
          <c:orientation val="minMax"/>
        </c:scaling>
        <c:delete val="1"/>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3515563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accent4">
                    <a:lumMod val="75000"/>
                  </a:schemeClr>
                </a:solidFill>
                <a:latin typeface="+mn-lt"/>
                <a:ea typeface="+mn-ea"/>
                <a:cs typeface="+mn-cs"/>
              </a:defRPr>
            </a:pPr>
            <a:r>
              <a:rPr lang="en-US" sz="2400" dirty="0">
                <a:solidFill>
                  <a:schemeClr val="accent4">
                    <a:lumMod val="75000"/>
                  </a:schemeClr>
                </a:solidFill>
              </a:rPr>
              <a:t>10-Year</a:t>
            </a:r>
            <a:r>
              <a:rPr lang="en-US" sz="2400" baseline="0" dirty="0">
                <a:solidFill>
                  <a:schemeClr val="accent4">
                    <a:lumMod val="75000"/>
                  </a:schemeClr>
                </a:solidFill>
              </a:rPr>
              <a:t> Percent Change</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accent4">
                  <a:lumMod val="7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tx2">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'[Tuition and Fees 10-Year Table_4-Year.xlsx]Sheet4'!$B$6:$B$18</c:f>
              <c:strCache>
                <c:ptCount val="13"/>
                <c:pt idx="0">
                  <c:v>ING</c:v>
                </c:pt>
                <c:pt idx="1">
                  <c:v>GAD</c:v>
                </c:pt>
                <c:pt idx="2">
                  <c:v>BEV</c:v>
                </c:pt>
                <c:pt idx="3">
                  <c:v>BIS</c:v>
                </c:pt>
                <c:pt idx="4">
                  <c:v>CEN</c:v>
                </c:pt>
                <c:pt idx="5">
                  <c:v>ENT</c:v>
                </c:pt>
                <c:pt idx="6">
                  <c:v>LBW</c:v>
                </c:pt>
                <c:pt idx="7">
                  <c:v>WSH</c:v>
                </c:pt>
                <c:pt idx="8">
                  <c:v>DRA</c:v>
                </c:pt>
                <c:pt idx="9">
                  <c:v>WSD</c:v>
                </c:pt>
                <c:pt idx="10">
                  <c:v>TRE</c:v>
                </c:pt>
                <c:pt idx="11">
                  <c:v>REI</c:v>
                </c:pt>
                <c:pt idx="12">
                  <c:v>SND</c:v>
                </c:pt>
              </c:strCache>
            </c:strRef>
          </c:cat>
          <c:val>
            <c:numRef>
              <c:f>'[Tuition and Fees 10-Year Table_4-Year.xlsx]Sheet4'!$C$6:$C$18</c:f>
              <c:numCache>
                <c:formatCode>0.0%</c:formatCode>
                <c:ptCount val="13"/>
                <c:pt idx="0">
                  <c:v>0.83333333333333337</c:v>
                </c:pt>
                <c:pt idx="1">
                  <c:v>0.77777777777777779</c:v>
                </c:pt>
                <c:pt idx="2">
                  <c:v>0.77037037037037037</c:v>
                </c:pt>
                <c:pt idx="3">
                  <c:v>0.75555555555555554</c:v>
                </c:pt>
                <c:pt idx="4">
                  <c:v>0.75555555555555554</c:v>
                </c:pt>
                <c:pt idx="5">
                  <c:v>0.75555555555555554</c:v>
                </c:pt>
                <c:pt idx="6">
                  <c:v>0.75555555555555554</c:v>
                </c:pt>
                <c:pt idx="7">
                  <c:v>0.75555555555555554</c:v>
                </c:pt>
                <c:pt idx="8">
                  <c:v>0.74444444444444446</c:v>
                </c:pt>
                <c:pt idx="9">
                  <c:v>0.73333333333333328</c:v>
                </c:pt>
                <c:pt idx="10">
                  <c:v>0.72222222222222221</c:v>
                </c:pt>
                <c:pt idx="11">
                  <c:v>0.71326164874551967</c:v>
                </c:pt>
                <c:pt idx="12">
                  <c:v>0.7021276595744681</c:v>
                </c:pt>
              </c:numCache>
            </c:numRef>
          </c:val>
          <c:extLst>
            <c:ext xmlns:c16="http://schemas.microsoft.com/office/drawing/2014/chart" uri="{C3380CC4-5D6E-409C-BE32-E72D297353CC}">
              <c16:uniqueId val="{00000000-8F83-42B6-8427-423D65E5F7EB}"/>
            </c:ext>
          </c:extLst>
        </c:ser>
        <c:dLbls>
          <c:dLblPos val="inEnd"/>
          <c:showLegendKey val="0"/>
          <c:showVal val="1"/>
          <c:showCatName val="0"/>
          <c:showSerName val="0"/>
          <c:showPercent val="0"/>
          <c:showBubbleSize val="0"/>
        </c:dLbls>
        <c:gapWidth val="32"/>
        <c:axId val="90504144"/>
        <c:axId val="90512880"/>
      </c:barChart>
      <c:catAx>
        <c:axId val="90504144"/>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90512880"/>
        <c:crosses val="autoZero"/>
        <c:auto val="1"/>
        <c:lblAlgn val="ctr"/>
        <c:lblOffset val="100"/>
        <c:noMultiLvlLbl val="0"/>
      </c:catAx>
      <c:valAx>
        <c:axId val="90512880"/>
        <c:scaling>
          <c:orientation val="minMax"/>
        </c:scaling>
        <c:delete val="1"/>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905041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9486654263683"/>
          <c:y val="0.11591868154289903"/>
          <c:w val="0.83336352645656764"/>
          <c:h val="0.63862181538261786"/>
        </c:manualLayout>
      </c:layout>
      <c:barChart>
        <c:barDir val="col"/>
        <c:grouping val="clustered"/>
        <c:varyColors val="0"/>
        <c:ser>
          <c:idx val="0"/>
          <c:order val="0"/>
          <c:tx>
            <c:strRef>
              <c:f>'[Tuition and Fees 10-Year Table_4-Year.xlsx]Sheet1'!$A$7</c:f>
              <c:strCache>
                <c:ptCount val="1"/>
                <c:pt idx="0">
                  <c:v>2016-17</c:v>
                </c:pt>
              </c:strCache>
            </c:strRef>
          </c:tx>
          <c:spPr>
            <a:solidFill>
              <a:schemeClr val="accent6"/>
            </a:solidFill>
            <a:ln>
              <a:noFill/>
            </a:ln>
            <a:effectLst/>
          </c:spPr>
          <c:invertIfNegative val="0"/>
          <c:dLbls>
            <c:dLbl>
              <c:idx val="0"/>
              <c:layout>
                <c:manualLayout>
                  <c:x val="-4.57142857142857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4A-4C82-8330-0A9C9978D38D}"/>
                </c:ext>
              </c:extLst>
            </c:dLbl>
            <c:dLbl>
              <c:idx val="1"/>
              <c:layout>
                <c:manualLayout>
                  <c:x val="-4.5714285714286273E-3"/>
                  <c:y val="2.107255350292964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4A-4C82-8330-0A9C9978D38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'[Tuition and Fees 10-Year Table_4-Year.xlsx]Sheet1'!$B$6:$D$6</c:f>
              <c:strCache>
                <c:ptCount val="3"/>
                <c:pt idx="0">
                  <c:v>Public Two-Year Undergraduate</c:v>
                </c:pt>
                <c:pt idx="1">
                  <c:v>Public Four-Year Undergraduate</c:v>
                </c:pt>
                <c:pt idx="2">
                  <c:v>Public Four-Year Graduate</c:v>
                </c:pt>
              </c:strCache>
            </c:strRef>
          </c:cat>
          <c:val>
            <c:numRef>
              <c:f>'[Tuition and Fees 10-Year Table_4-Year.xlsx]Sheet1'!$B$7:$D$7</c:f>
              <c:numCache>
                <c:formatCode>_("$"* #,##0_);_("$"* \(#,##0\);_("$"* "-"??_);_(@_)</c:formatCode>
                <c:ptCount val="3"/>
                <c:pt idx="0">
                  <c:v>4380</c:v>
                </c:pt>
                <c:pt idx="1">
                  <c:v>9741</c:v>
                </c:pt>
                <c:pt idx="2">
                  <c:v>10342</c:v>
                </c:pt>
              </c:numCache>
            </c:numRef>
          </c:val>
          <c:extLst>
            <c:ext xmlns:c16="http://schemas.microsoft.com/office/drawing/2014/chart" uri="{C3380CC4-5D6E-409C-BE32-E72D297353CC}">
              <c16:uniqueId val="{00000002-3E4A-4C82-8330-0A9C9978D38D}"/>
            </c:ext>
          </c:extLst>
        </c:ser>
        <c:ser>
          <c:idx val="1"/>
          <c:order val="1"/>
          <c:tx>
            <c:strRef>
              <c:f>'[Tuition and Fees 10-Year Table_4-Year.xlsx]Sheet1'!$A$8</c:f>
              <c:strCache>
                <c:ptCount val="1"/>
                <c:pt idx="0">
                  <c:v>2017-18</c:v>
                </c:pt>
              </c:strCache>
            </c:strRef>
          </c:tx>
          <c:spPr>
            <a:solidFill>
              <a:schemeClr val="accent5"/>
            </a:solidFill>
            <a:ln>
              <a:noFill/>
            </a:ln>
            <a:effectLst/>
          </c:spPr>
          <c:invertIfNegative val="0"/>
          <c:dLbls>
            <c:dLbl>
              <c:idx val="2"/>
              <c:layout>
                <c:manualLayout>
                  <c:x val="-4.57142857142868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4A-4C82-8330-0A9C9978D38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'[Tuition and Fees 10-Year Table_4-Year.xlsx]Sheet1'!$B$6:$D$6</c:f>
              <c:strCache>
                <c:ptCount val="3"/>
                <c:pt idx="0">
                  <c:v>Public Two-Year Undergraduate</c:v>
                </c:pt>
                <c:pt idx="1">
                  <c:v>Public Four-Year Undergraduate</c:v>
                </c:pt>
                <c:pt idx="2">
                  <c:v>Public Four-Year Graduate</c:v>
                </c:pt>
              </c:strCache>
            </c:strRef>
          </c:cat>
          <c:val>
            <c:numRef>
              <c:f>'[Tuition and Fees 10-Year Table_4-Year.xlsx]Sheet1'!$B$8:$D$8</c:f>
              <c:numCache>
                <c:formatCode>_("$"* #,##0_);_("$"* \(#,##0\);_("$"* "-"??_);_(@_)</c:formatCode>
                <c:ptCount val="3"/>
                <c:pt idx="0">
                  <c:v>4440</c:v>
                </c:pt>
                <c:pt idx="1">
                  <c:v>10325</c:v>
                </c:pt>
                <c:pt idx="2">
                  <c:v>10775</c:v>
                </c:pt>
              </c:numCache>
            </c:numRef>
          </c:val>
          <c:extLst>
            <c:ext xmlns:c16="http://schemas.microsoft.com/office/drawing/2014/chart" uri="{C3380CC4-5D6E-409C-BE32-E72D297353CC}">
              <c16:uniqueId val="{00000004-3E4A-4C82-8330-0A9C9978D38D}"/>
            </c:ext>
          </c:extLst>
        </c:ser>
        <c:ser>
          <c:idx val="2"/>
          <c:order val="2"/>
          <c:tx>
            <c:strRef>
              <c:f>'[Tuition and Fees 10-Year Table_4-Year.xlsx]Sheet1'!$A$9</c:f>
              <c:strCache>
                <c:ptCount val="1"/>
                <c:pt idx="0">
                  <c:v>2018-19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'[Tuition and Fees 10-Year Table_4-Year.xlsx]Sheet1'!$B$6:$D$6</c:f>
              <c:strCache>
                <c:ptCount val="3"/>
                <c:pt idx="0">
                  <c:v>Public Two-Year Undergraduate</c:v>
                </c:pt>
                <c:pt idx="1">
                  <c:v>Public Four-Year Undergraduate</c:v>
                </c:pt>
                <c:pt idx="2">
                  <c:v>Public Four-Year Graduate</c:v>
                </c:pt>
              </c:strCache>
            </c:strRef>
          </c:cat>
          <c:val>
            <c:numRef>
              <c:f>'[Tuition and Fees 10-Year Table_4-Year.xlsx]Sheet1'!$B$9:$D$9</c:f>
              <c:numCache>
                <c:formatCode>_("$"* #,##0_);_("$"* \(#,##0\);_("$"* "-"??_);_(@_)</c:formatCode>
                <c:ptCount val="3"/>
                <c:pt idx="0">
                  <c:v>4740</c:v>
                </c:pt>
                <c:pt idx="1">
                  <c:v>10707</c:v>
                </c:pt>
                <c:pt idx="2">
                  <c:v>10804</c:v>
                </c:pt>
              </c:numCache>
            </c:numRef>
          </c:val>
          <c:extLst>
            <c:ext xmlns:c16="http://schemas.microsoft.com/office/drawing/2014/chart" uri="{C3380CC4-5D6E-409C-BE32-E72D297353CC}">
              <c16:uniqueId val="{00000005-3E4A-4C82-8330-0A9C9978D38D}"/>
            </c:ext>
          </c:extLst>
        </c:ser>
        <c:dLbls>
          <c:showLegendKey val="0"/>
          <c:showVal val="0"/>
          <c:showCatName val="0"/>
          <c:showSerName val="0"/>
          <c:showPercent val="0"/>
          <c:showBubbleSize val="0"/>
        </c:dLbls>
        <c:gapWidth val="50"/>
        <c:overlap val="-12"/>
        <c:axId val="22056352"/>
        <c:axId val="22059264"/>
      </c:barChart>
      <c:catAx>
        <c:axId val="220563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1" i="0" u="none" strike="noStrike" kern="1200" cap="none" spc="0" normalizeH="0" baseline="0">
                <a:solidFill>
                  <a:schemeClr val="dk1">
                    <a:lumMod val="65000"/>
                    <a:lumOff val="35000"/>
                  </a:schemeClr>
                </a:solidFill>
                <a:latin typeface="+mn-lt"/>
                <a:ea typeface="+mn-ea"/>
                <a:cs typeface="+mn-cs"/>
              </a:defRPr>
            </a:pPr>
            <a:endParaRPr lang="en-US"/>
          </a:p>
        </c:txPr>
        <c:crossAx val="22059264"/>
        <c:crosses val="autoZero"/>
        <c:auto val="1"/>
        <c:lblAlgn val="ctr"/>
        <c:lblOffset val="100"/>
        <c:noMultiLvlLbl val="0"/>
      </c:catAx>
      <c:valAx>
        <c:axId val="22059264"/>
        <c:scaling>
          <c:orientation val="minMax"/>
        </c:scaling>
        <c:delete val="0"/>
        <c:axPos val="l"/>
        <c:majorGridlines>
          <c:spPr>
            <a:ln w="9525" cap="flat" cmpd="sng" algn="ctr">
              <a:solidFill>
                <a:schemeClr val="dk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crossAx val="2205635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5591871960522689"/>
          <c:y val="2.0781971219114852E-3"/>
          <c:w val="0.48772787401574802"/>
          <c:h val="6.935813195764323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47568318666052"/>
          <c:y val="0.13984681455656589"/>
          <c:w val="0.79562312496405074"/>
          <c:h val="0.62782148445778763"/>
        </c:manualLayout>
      </c:layout>
      <c:barChart>
        <c:barDir val="col"/>
        <c:grouping val="clustered"/>
        <c:varyColors val="0"/>
        <c:ser>
          <c:idx val="0"/>
          <c:order val="0"/>
          <c:tx>
            <c:strRef>
              <c:f>'[Tuition and Fees 10-Year Table_4-Year.xlsx]Sheet3'!$A$2</c:f>
              <c:strCache>
                <c:ptCount val="1"/>
                <c:pt idx="0">
                  <c:v>2016-17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'[Tuition and Fees 10-Year Table_4-Year.xlsx]Sheet3'!$B$1:$D$1</c:f>
              <c:strCache>
                <c:ptCount val="3"/>
                <c:pt idx="0">
                  <c:v>Public Two-Year Undergraduate</c:v>
                </c:pt>
                <c:pt idx="1">
                  <c:v>Public Four-Year Undergraduate</c:v>
                </c:pt>
                <c:pt idx="2">
                  <c:v>Public Four-Year Graduate</c:v>
                </c:pt>
              </c:strCache>
            </c:strRef>
          </c:cat>
          <c:val>
            <c:numRef>
              <c:f>'[Tuition and Fees 10-Year Table_4-Year.xlsx]Sheet3'!$B$2:$D$2</c:f>
              <c:numCache>
                <c:formatCode>_("$"* #,##0_);_("$"* \(#,##0\);_("$"* "-"??_);_(@_)</c:formatCode>
                <c:ptCount val="3"/>
                <c:pt idx="0">
                  <c:v>7890</c:v>
                </c:pt>
                <c:pt idx="1">
                  <c:v>18815</c:v>
                </c:pt>
                <c:pt idx="2">
                  <c:v>20944</c:v>
                </c:pt>
              </c:numCache>
            </c:numRef>
          </c:val>
          <c:extLst>
            <c:ext xmlns:c16="http://schemas.microsoft.com/office/drawing/2014/chart" uri="{C3380CC4-5D6E-409C-BE32-E72D297353CC}">
              <c16:uniqueId val="{00000000-9EF6-4F91-AE7E-F1E4BFF0C5FD}"/>
            </c:ext>
          </c:extLst>
        </c:ser>
        <c:ser>
          <c:idx val="1"/>
          <c:order val="1"/>
          <c:tx>
            <c:strRef>
              <c:f>'[Tuition and Fees 10-Year Table_4-Year.xlsx]Sheet3'!$A$3</c:f>
              <c:strCache>
                <c:ptCount val="1"/>
                <c:pt idx="0">
                  <c:v>2017-18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'[Tuition and Fees 10-Year Table_4-Year.xlsx]Sheet3'!$B$1:$D$1</c:f>
              <c:strCache>
                <c:ptCount val="3"/>
                <c:pt idx="0">
                  <c:v>Public Two-Year Undergraduate</c:v>
                </c:pt>
                <c:pt idx="1">
                  <c:v>Public Four-Year Undergraduate</c:v>
                </c:pt>
                <c:pt idx="2">
                  <c:v>Public Four-Year Graduate</c:v>
                </c:pt>
              </c:strCache>
            </c:strRef>
          </c:cat>
          <c:val>
            <c:numRef>
              <c:f>'[Tuition and Fees 10-Year Table_4-Year.xlsx]Sheet3'!$B$3:$D$3</c:f>
              <c:numCache>
                <c:formatCode>_("$"* #,##0_);_("$"* \(#,##0\);_("$"* "-"??_);_(@_)</c:formatCode>
                <c:ptCount val="3"/>
                <c:pt idx="0">
                  <c:v>8010</c:v>
                </c:pt>
                <c:pt idx="1">
                  <c:v>19858</c:v>
                </c:pt>
                <c:pt idx="2">
                  <c:v>21392</c:v>
                </c:pt>
              </c:numCache>
            </c:numRef>
          </c:val>
          <c:extLst>
            <c:ext xmlns:c16="http://schemas.microsoft.com/office/drawing/2014/chart" uri="{C3380CC4-5D6E-409C-BE32-E72D297353CC}">
              <c16:uniqueId val="{00000001-9EF6-4F91-AE7E-F1E4BFF0C5FD}"/>
            </c:ext>
          </c:extLst>
        </c:ser>
        <c:ser>
          <c:idx val="2"/>
          <c:order val="2"/>
          <c:tx>
            <c:strRef>
              <c:f>'[Tuition and Fees 10-Year Table_4-Year.xlsx]Sheet3'!$A$4</c:f>
              <c:strCache>
                <c:ptCount val="1"/>
                <c:pt idx="0">
                  <c:v>2018-19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'[Tuition and Fees 10-Year Table_4-Year.xlsx]Sheet3'!$B$1:$D$1</c:f>
              <c:strCache>
                <c:ptCount val="3"/>
                <c:pt idx="0">
                  <c:v>Public Two-Year Undergraduate</c:v>
                </c:pt>
                <c:pt idx="1">
                  <c:v>Public Four-Year Undergraduate</c:v>
                </c:pt>
                <c:pt idx="2">
                  <c:v>Public Four-Year Graduate</c:v>
                </c:pt>
              </c:strCache>
            </c:strRef>
          </c:cat>
          <c:val>
            <c:numRef>
              <c:f>'[Tuition and Fees 10-Year Table_4-Year.xlsx]Sheet3'!$B$4:$D$4</c:f>
              <c:numCache>
                <c:formatCode>_("$"* #,##0_);_("$"* \(#,##0\);_("$"* "-"??_);_(@_)</c:formatCode>
                <c:ptCount val="3"/>
                <c:pt idx="0">
                  <c:v>8610</c:v>
                </c:pt>
                <c:pt idx="1">
                  <c:v>20642</c:v>
                </c:pt>
                <c:pt idx="2">
                  <c:v>21892</c:v>
                </c:pt>
              </c:numCache>
            </c:numRef>
          </c:val>
          <c:extLst>
            <c:ext xmlns:c16="http://schemas.microsoft.com/office/drawing/2014/chart" uri="{C3380CC4-5D6E-409C-BE32-E72D297353CC}">
              <c16:uniqueId val="{00000002-9EF6-4F91-AE7E-F1E4BFF0C5FD}"/>
            </c:ext>
          </c:extLst>
        </c:ser>
        <c:dLbls>
          <c:showLegendKey val="0"/>
          <c:showVal val="0"/>
          <c:showCatName val="0"/>
          <c:showSerName val="0"/>
          <c:showPercent val="0"/>
          <c:showBubbleSize val="0"/>
        </c:dLbls>
        <c:gapWidth val="50"/>
        <c:overlap val="-21"/>
        <c:axId val="22058432"/>
        <c:axId val="22054688"/>
      </c:barChart>
      <c:catAx>
        <c:axId val="220584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1" i="0" u="none" strike="noStrike" kern="1200" cap="none" spc="0" normalizeH="0" baseline="0">
                <a:solidFill>
                  <a:schemeClr val="dk1">
                    <a:lumMod val="65000"/>
                    <a:lumOff val="35000"/>
                  </a:schemeClr>
                </a:solidFill>
                <a:latin typeface="+mn-lt"/>
                <a:ea typeface="+mn-ea"/>
                <a:cs typeface="+mn-cs"/>
              </a:defRPr>
            </a:pPr>
            <a:endParaRPr lang="en-US"/>
          </a:p>
        </c:txPr>
        <c:crossAx val="22054688"/>
        <c:crosses val="autoZero"/>
        <c:auto val="1"/>
        <c:lblAlgn val="ctr"/>
        <c:lblOffset val="100"/>
        <c:noMultiLvlLbl val="0"/>
      </c:catAx>
      <c:valAx>
        <c:axId val="22054688"/>
        <c:scaling>
          <c:orientation val="minMax"/>
        </c:scaling>
        <c:delete val="0"/>
        <c:axPos val="l"/>
        <c:majorGridlines>
          <c:spPr>
            <a:ln w="9525" cap="flat" cmpd="sng" algn="ctr">
              <a:solidFill>
                <a:schemeClr val="dk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crossAx val="2205843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618263575114802"/>
          <c:y val="8.5296295422373624E-4"/>
          <c:w val="0.47470733010431537"/>
          <c:h val="7.811207094258848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sz="2000" baseline="0"/>
              <a:t>Fiscal Year 2018-2019 </a:t>
            </a:r>
          </a:p>
          <a:p>
            <a:pPr>
              <a:defRPr/>
            </a:pPr>
            <a:r>
              <a:rPr lang="en-US" sz="2000" baseline="0"/>
              <a:t>Sources of Revenue </a:t>
            </a:r>
          </a:p>
          <a:p>
            <a:pPr>
              <a:defRPr/>
            </a:pPr>
            <a:r>
              <a:rPr lang="en-US" sz="2000" baseline="0"/>
              <a:t>Restricted/Earmarked and Unrestricted</a:t>
            </a:r>
          </a:p>
          <a:p>
            <a:pPr>
              <a:defRPr/>
            </a:pPr>
            <a:endParaRPr lang="en-US"/>
          </a:p>
        </c:rich>
      </c:tx>
      <c:layout/>
      <c:overlay val="0"/>
      <c:spPr>
        <a:noFill/>
        <a:ln>
          <a:noFill/>
        </a:ln>
        <a:effectLst/>
      </c:spPr>
      <c:txPr>
        <a:bodyPr rot="0" spcFirstLastPara="1" vertOverflow="ellipsis" vert="horz" wrap="square" anchor="ctr" anchorCtr="1"/>
        <a:lstStyle/>
        <a:p>
          <a:pPr>
            <a:defRPr sz="144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manualLayout>
          <c:layoutTarget val="inner"/>
          <c:xMode val="edge"/>
          <c:yMode val="edge"/>
          <c:x val="7.5699978207874247E-2"/>
          <c:y val="0.29457376918794248"/>
          <c:w val="0.84273337697917716"/>
          <c:h val="0.58779161695697124"/>
        </c:manualLayout>
      </c:layout>
      <c:ofPieChart>
        <c:ofPieType val="pie"/>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C1-41ED-8020-7CFC034D5608}"/>
              </c:ext>
            </c:extLst>
          </c:dPt>
          <c:dPt>
            <c:idx val="1"/>
            <c:bubble3D val="0"/>
            <c:spPr>
              <a:solidFill>
                <a:schemeClr val="accent3">
                  <a:lumMod val="50000"/>
                </a:schemeClr>
              </a:solidFill>
              <a:ln w="19050">
                <a:solidFill>
                  <a:schemeClr val="accent1">
                    <a:alpha val="0"/>
                  </a:schemeClr>
                </a:solidFill>
              </a:ln>
              <a:effectLst/>
            </c:spPr>
            <c:extLst>
              <c:ext xmlns:c16="http://schemas.microsoft.com/office/drawing/2014/chart" uri="{C3380CC4-5D6E-409C-BE32-E72D297353CC}">
                <c16:uniqueId val="{00000003-29C1-41ED-8020-7CFC034D5608}"/>
              </c:ext>
            </c:extLst>
          </c:dPt>
          <c:dPt>
            <c:idx val="2"/>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5-29C1-41ED-8020-7CFC034D5608}"/>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29C1-41ED-8020-7CFC034D5608}"/>
              </c:ext>
            </c:extLst>
          </c:dPt>
          <c:dPt>
            <c:idx val="4"/>
            <c:bubble3D val="0"/>
            <c:spPr>
              <a:solidFill>
                <a:srgbClr val="BF5B09"/>
              </a:solidFill>
              <a:ln w="19050">
                <a:solidFill>
                  <a:schemeClr val="lt1"/>
                </a:solidFill>
              </a:ln>
              <a:effectLst/>
            </c:spPr>
            <c:extLst>
              <c:ext xmlns:c16="http://schemas.microsoft.com/office/drawing/2014/chart" uri="{C3380CC4-5D6E-409C-BE32-E72D297353CC}">
                <c16:uniqueId val="{00000009-29C1-41ED-8020-7CFC034D560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9C1-41ED-8020-7CFC034D5608}"/>
              </c:ext>
            </c:extLst>
          </c:dPt>
          <c:dPt>
            <c:idx val="6"/>
            <c:bubble3D val="0"/>
            <c:spPr>
              <a:solidFill>
                <a:srgbClr val="FABF8E"/>
              </a:solidFill>
              <a:ln w="19050">
                <a:solidFill>
                  <a:schemeClr val="lt1"/>
                </a:solidFill>
              </a:ln>
              <a:effectLst/>
            </c:spPr>
            <c:extLst>
              <c:ext xmlns:c16="http://schemas.microsoft.com/office/drawing/2014/chart" uri="{C3380CC4-5D6E-409C-BE32-E72D297353CC}">
                <c16:uniqueId val="{0000000D-29C1-41ED-8020-7CFC034D560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9C1-41ED-8020-7CFC034D5608}"/>
              </c:ext>
            </c:extLst>
          </c:dPt>
          <c:dPt>
            <c:idx val="8"/>
            <c:bubble3D val="0"/>
            <c:spPr>
              <a:solidFill>
                <a:srgbClr val="984807"/>
              </a:solidFill>
              <a:ln w="19050">
                <a:solidFill>
                  <a:schemeClr val="lt1"/>
                </a:solidFill>
              </a:ln>
              <a:effectLst/>
            </c:spPr>
            <c:extLst>
              <c:ext xmlns:c16="http://schemas.microsoft.com/office/drawing/2014/chart" uri="{C3380CC4-5D6E-409C-BE32-E72D297353CC}">
                <c16:uniqueId val="{00000011-29C1-41ED-8020-7CFC034D5608}"/>
              </c:ext>
            </c:extLst>
          </c:dPt>
          <c:dLbls>
            <c:dLbl>
              <c:idx val="0"/>
              <c:layout>
                <c:manualLayout>
                  <c:x val="0"/>
                  <c:y val="1.414141414141414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29C1-41ED-8020-7CFC034D5608}"/>
                </c:ext>
              </c:extLst>
            </c:dLbl>
            <c:dLbl>
              <c:idx val="1"/>
              <c:layout>
                <c:manualLayout>
                  <c:x val="7.333390999124504E-3"/>
                  <c:y val="-6.262626262626269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6.0698057105532194E-2"/>
                      <c:h val="7.2666666666666671E-2"/>
                    </c:manualLayout>
                  </c15:layout>
                </c:ext>
                <c:ext xmlns:c16="http://schemas.microsoft.com/office/drawing/2014/chart" uri="{C3380CC4-5D6E-409C-BE32-E72D297353CC}">
                  <c16:uniqueId val="{00000003-29C1-41ED-8020-7CFC034D5608}"/>
                </c:ext>
              </c:extLst>
            </c:dLbl>
            <c:dLbl>
              <c:idx val="2"/>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29C1-41ED-8020-7CFC034D5608}"/>
                </c:ext>
              </c:extLst>
            </c:dLbl>
            <c:dLbl>
              <c:idx val="3"/>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29C1-41ED-8020-7CFC034D5608}"/>
                </c:ext>
              </c:extLst>
            </c:dLbl>
            <c:dLbl>
              <c:idx val="4"/>
              <c:layout>
                <c:manualLayout>
                  <c:x val="-3.5185852648700604E-2"/>
                  <c:y val="-2.914436969650638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29C1-41ED-8020-7CFC034D5608}"/>
                </c:ext>
              </c:extLst>
            </c:dLbl>
            <c:dLbl>
              <c:idx val="5"/>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29C1-41ED-8020-7CFC034D5608}"/>
                </c:ext>
              </c:extLst>
            </c:dLbl>
            <c:dLbl>
              <c:idx val="6"/>
              <c:layout/>
              <c:tx>
                <c:rich>
                  <a:bodyPr/>
                  <a:lstStyle/>
                  <a:p>
                    <a:fld id="{F3BB9427-34C2-4CEA-BF7A-CBA01E2D0DE4}" type="CATEGORYNAME">
                      <a:rPr lang="en-US" sz="1200"/>
                      <a:pPr/>
                      <a:t>[CATEGORY NAME]</a:t>
                    </a:fld>
                    <a:r>
                      <a:rPr lang="en-US" sz="1200" baseline="0"/>
                      <a:t>
</a:t>
                    </a:r>
                    <a:fld id="{428C843B-8827-410E-89B1-11E7654E5420}" type="PERCENTAGE">
                      <a:rPr lang="en-US" sz="1200" baseline="0"/>
                      <a:pPr/>
                      <a:t>[PERCENTAGE]</a:t>
                    </a:fld>
                    <a:endParaRPr lang="en-US" sz="1200" baseline="0"/>
                  </a:p>
                </c:rich>
              </c:tx>
              <c:dLblPos val="bestFit"/>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29C1-41ED-8020-7CFC034D5608}"/>
                </c:ext>
              </c:extLst>
            </c:dLbl>
            <c:dLbl>
              <c:idx val="8"/>
              <c:layout/>
              <c:tx>
                <c:rich>
                  <a:bodyPr/>
                  <a:lstStyle/>
                  <a:p>
                    <a:r>
                      <a:rPr lang="en-US" baseline="0"/>
                      <a:t>State</a:t>
                    </a:r>
                  </a:p>
                  <a:p>
                    <a:fld id="{132F90B8-A279-41EF-9E5E-18CEA98DF455}" type="PERCENTAGE">
                      <a:rPr lang="en-US" baseline="0"/>
                      <a:pPr/>
                      <a:t>[PERCENTAGE]</a:t>
                    </a:fld>
                    <a:endParaRPr lang="en-US"/>
                  </a:p>
                </c:rich>
              </c:tx>
              <c:dLblPos val="inEnd"/>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29C1-41ED-8020-7CFC034D5608}"/>
                </c:ext>
              </c:extLst>
            </c:dLbl>
            <c:numFmt formatCode="0.00%" sourceLinked="0"/>
            <c:spPr>
              <a:noFill/>
              <a:ln>
                <a:noFill/>
              </a:ln>
              <a:effectLst/>
            </c:spPr>
            <c:txPr>
              <a:bodyPr rot="0" spcFirstLastPara="1" vertOverflow="ellipsis" vert="horz" wrap="square" anchor="ctr" anchorCtr="1"/>
              <a:lstStyle/>
              <a:p>
                <a:pPr>
                  <a:defRPr sz="1300" b="1"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Comparison!$I$52:$I$59</c:f>
              <c:strCache>
                <c:ptCount val="7"/>
                <c:pt idx="0">
                  <c:v>Federal</c:v>
                </c:pt>
                <c:pt idx="1">
                  <c:v>Local</c:v>
                </c:pt>
                <c:pt idx="2">
                  <c:v>P&amp;C</c:v>
                </c:pt>
                <c:pt idx="3">
                  <c:v>Student Assist</c:v>
                </c:pt>
                <c:pt idx="4">
                  <c:v>Suppt Other Ed</c:v>
                </c:pt>
                <c:pt idx="5">
                  <c:v>Suppt State Univ.</c:v>
                </c:pt>
                <c:pt idx="6">
                  <c:v>Suppt Other St Pgms</c:v>
                </c:pt>
              </c:strCache>
            </c:strRef>
          </c:cat>
          <c:val>
            <c:numRef>
              <c:f>Comparison!$J$52:$J$59</c:f>
              <c:numCache>
                <c:formatCode>#,##0</c:formatCode>
                <c:ptCount val="8"/>
                <c:pt idx="0">
                  <c:v>107000</c:v>
                </c:pt>
                <c:pt idx="1">
                  <c:v>436239</c:v>
                </c:pt>
                <c:pt idx="2" formatCode="#,##0_);\(#,##0\)">
                  <c:v>3352892</c:v>
                </c:pt>
                <c:pt idx="3" formatCode="#,##0_);\(#,##0\)">
                  <c:v>14824246</c:v>
                </c:pt>
                <c:pt idx="4" formatCode="#,##0_);\(#,##0\)">
                  <c:v>2444153</c:v>
                </c:pt>
                <c:pt idx="5" formatCode="#,##0_);\(#,##0\)">
                  <c:v>5316283</c:v>
                </c:pt>
                <c:pt idx="6" formatCode="#,##0_);\(#,##0\)">
                  <c:v>5543120</c:v>
                </c:pt>
              </c:numCache>
            </c:numRef>
          </c:val>
          <c:extLst>
            <c:ext xmlns:c16="http://schemas.microsoft.com/office/drawing/2014/chart" uri="{C3380CC4-5D6E-409C-BE32-E72D297353CC}">
              <c16:uniqueId val="{00000012-29C1-41ED-8020-7CFC034D5608}"/>
            </c:ext>
          </c:extLst>
        </c:ser>
        <c:dLbls>
          <c:showLegendKey val="0"/>
          <c:showVal val="0"/>
          <c:showCatName val="0"/>
          <c:showSerName val="0"/>
          <c:showPercent val="0"/>
          <c:showBubbleSize val="0"/>
          <c:showLeaderLines val="1"/>
        </c:dLbls>
        <c:gapWidth val="73"/>
        <c:splitType val="pos"/>
        <c:splitPos val="6"/>
        <c:secondPieSize val="7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solidFill>
      <a:srgbClr val="FFDE75"/>
    </a:solidFill>
    <a:ln w="9525" cap="flat" cmpd="sng" algn="ctr">
      <a:noFill/>
      <a:round/>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2400" b="1" baseline="0"/>
              <a:t>Revenue by Program </a:t>
            </a:r>
          </a:p>
          <a:p>
            <a:pPr>
              <a:defRPr sz="1440" b="0" i="0" u="none" strike="noStrike" kern="1200" spc="0" baseline="0">
                <a:solidFill>
                  <a:schemeClr val="tx1">
                    <a:lumMod val="65000"/>
                    <a:lumOff val="35000"/>
                  </a:schemeClr>
                </a:solidFill>
                <a:latin typeface="+mn-lt"/>
                <a:ea typeface="+mn-ea"/>
                <a:cs typeface="+mn-cs"/>
              </a:defRPr>
            </a:pPr>
            <a:r>
              <a:rPr lang="en-US" sz="2400" b="1" baseline="0"/>
              <a:t>FY 2018-2019</a:t>
            </a:r>
          </a:p>
        </c:rich>
      </c:tx>
      <c:layout/>
      <c:overlay val="0"/>
      <c:spPr>
        <a:noFill/>
        <a:ln>
          <a:noFill/>
        </a:ln>
        <a:effectLst/>
      </c:spPr>
    </c:title>
    <c:autoTitleDeleted val="0"/>
    <c:plotArea>
      <c:layout>
        <c:manualLayout>
          <c:layoutTarget val="inner"/>
          <c:xMode val="edge"/>
          <c:yMode val="edge"/>
          <c:x val="0.10119762208421131"/>
          <c:y val="0.25570467981550848"/>
          <c:w val="0.79026666886859154"/>
          <c:h val="0.71019883878151591"/>
        </c:manualLayout>
      </c:layout>
      <c:ofPieChart>
        <c:ofPieType val="bar"/>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01-40B6-A299-F4DAC414BF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01-40B6-A299-F4DAC414BF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01-40B6-A299-F4DAC414BF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01-40B6-A299-F4DAC414BF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E01-40B6-A299-F4DAC414BF1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E01-40B6-A299-F4DAC414BF15}"/>
              </c:ext>
            </c:extLst>
          </c:dPt>
          <c:dPt>
            <c:idx val="6"/>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D-2E01-40B6-A299-F4DAC414BF15}"/>
              </c:ext>
            </c:extLst>
          </c:dPt>
          <c:dPt>
            <c:idx val="7"/>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F-2E01-40B6-A299-F4DAC414BF15}"/>
              </c:ext>
            </c:extLst>
          </c:dPt>
          <c:dPt>
            <c:idx val="8"/>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11-2E01-40B6-A299-F4DAC414BF15}"/>
              </c:ext>
            </c:extLst>
          </c:dPt>
          <c:dPt>
            <c:idx val="9"/>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13-2E01-40B6-A299-F4DAC414BF15}"/>
              </c:ext>
            </c:extLst>
          </c:dPt>
          <c:dPt>
            <c:idx val="1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5-2E01-40B6-A299-F4DAC414BF15}"/>
              </c:ext>
            </c:extLst>
          </c:dPt>
          <c:dPt>
            <c:idx val="11"/>
            <c:bubble3D val="0"/>
            <c:spPr>
              <a:solidFill>
                <a:srgbClr val="F6903C"/>
              </a:solidFill>
              <a:ln w="19050">
                <a:solidFill>
                  <a:schemeClr val="lt1"/>
                </a:solidFill>
              </a:ln>
              <a:effectLst/>
            </c:spPr>
            <c:extLst>
              <c:ext xmlns:c16="http://schemas.microsoft.com/office/drawing/2014/chart" uri="{C3380CC4-5D6E-409C-BE32-E72D297353CC}">
                <c16:uniqueId val="{00000017-2E01-40B6-A299-F4DAC414BF15}"/>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E01-40B6-A299-F4DAC414BF15}"/>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E01-40B6-A299-F4DAC414BF15}"/>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2E01-40B6-A299-F4DAC414BF15}"/>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2E01-40B6-A299-F4DAC414BF15}"/>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2E01-40B6-A299-F4DAC414BF15}"/>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2E01-40B6-A299-F4DAC414BF15}"/>
              </c:ext>
            </c:extLst>
          </c:dPt>
          <c:dPt>
            <c:idx val="18"/>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5-2E01-40B6-A299-F4DAC414BF15}"/>
              </c:ext>
            </c:extLst>
          </c:dPt>
          <c:dPt>
            <c:idx val="19"/>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27-2E01-40B6-A299-F4DAC414BF15}"/>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2E01-40B6-A299-F4DAC414BF15}"/>
              </c:ext>
            </c:extLst>
          </c:dPt>
          <c:dPt>
            <c:idx val="21"/>
            <c:bubble3D val="0"/>
            <c:spPr>
              <a:solidFill>
                <a:schemeClr val="bg2">
                  <a:lumMod val="90000"/>
                </a:schemeClr>
              </a:solidFill>
              <a:ln w="15875">
                <a:solidFill>
                  <a:schemeClr val="lt1"/>
                </a:solidFill>
              </a:ln>
              <a:effectLst/>
            </c:spPr>
            <c:extLst>
              <c:ext xmlns:c16="http://schemas.microsoft.com/office/drawing/2014/chart" uri="{C3380CC4-5D6E-409C-BE32-E72D297353CC}">
                <c16:uniqueId val="{0000002B-2E01-40B6-A299-F4DAC414BF15}"/>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2E01-40B6-A299-F4DAC414BF15}"/>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2E01-40B6-A299-F4DAC414BF15}"/>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2E01-40B6-A299-F4DAC414BF15}"/>
              </c:ext>
            </c:extLst>
          </c:dPt>
          <c:dPt>
            <c:idx val="25"/>
            <c:bubble3D val="0"/>
            <c:spPr>
              <a:solidFill>
                <a:srgbClr val="D99694"/>
              </a:solidFill>
              <a:ln w="19050">
                <a:solidFill>
                  <a:schemeClr val="lt1"/>
                </a:solidFill>
              </a:ln>
              <a:effectLst/>
            </c:spPr>
            <c:extLst>
              <c:ext xmlns:c16="http://schemas.microsoft.com/office/drawing/2014/chart" uri="{C3380CC4-5D6E-409C-BE32-E72D297353CC}">
                <c16:uniqueId val="{00000033-2E01-40B6-A299-F4DAC414BF15}"/>
              </c:ext>
            </c:extLst>
          </c:dPt>
          <c:dLbls>
            <c:dLbl>
              <c:idx val="3"/>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E01-40B6-A299-F4DAC414BF15}"/>
                </c:ext>
              </c:extLst>
            </c:dLbl>
            <c:dLbl>
              <c:idx val="4"/>
              <c:layout/>
              <c:tx>
                <c:rich>
                  <a:bodyPr/>
                  <a:lstStyle/>
                  <a:p>
                    <a:fld id="{1B860213-AC42-4011-AEE6-A320E1F084CD}" type="CATEGORYNAME">
                      <a:rPr lang="en-US" sz="1100"/>
                      <a:pPr/>
                      <a:t>[CATEGORY NAME]</a:t>
                    </a:fld>
                    <a:r>
                      <a:rPr lang="en-US" baseline="0"/>
                      <a:t>
</a:t>
                    </a:r>
                    <a:fld id="{E52E755A-AAC8-4B80-9F2E-5A204E50FBD9}" type="VALUE">
                      <a:rPr lang="en-US"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2E01-40B6-A299-F4DAC414BF15}"/>
                </c:ext>
              </c:extLst>
            </c:dLbl>
            <c:dLbl>
              <c:idx val="5"/>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2E01-40B6-A299-F4DAC414BF15}"/>
                </c:ext>
              </c:extLst>
            </c:dLbl>
            <c:dLbl>
              <c:idx val="6"/>
              <c:layout/>
              <c:spPr>
                <a:noFill/>
                <a:ln>
                  <a:noFill/>
                </a:ln>
                <a:effectLst/>
              </c:spPr>
              <c:txPr>
                <a:bodyPr rot="-312000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2E01-40B6-A299-F4DAC414BF15}"/>
                </c:ext>
              </c:extLst>
            </c:dLbl>
            <c:dLbl>
              <c:idx val="7"/>
              <c:layout/>
              <c:spPr>
                <a:noFill/>
                <a:ln>
                  <a:noFill/>
                </a:ln>
                <a:effectLst/>
              </c:spPr>
              <c:txPr>
                <a:bodyPr rot="-240000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F-2E01-40B6-A299-F4DAC414BF15}"/>
                </c:ext>
              </c:extLst>
            </c:dLbl>
            <c:dLbl>
              <c:idx val="8"/>
              <c:layout/>
              <c:spPr>
                <a:noFill/>
                <a:ln>
                  <a:noFill/>
                </a:ln>
                <a:effectLst/>
              </c:spPr>
              <c:txPr>
                <a:bodyPr rot="-222000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1-2E01-40B6-A299-F4DAC414BF15}"/>
                </c:ext>
              </c:extLst>
            </c:dLbl>
            <c:dLbl>
              <c:idx val="9"/>
              <c:layout/>
              <c:spPr>
                <a:noFill/>
                <a:ln>
                  <a:noFill/>
                </a:ln>
                <a:effectLst/>
              </c:spPr>
              <c:txPr>
                <a:bodyPr rot="-144000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3-2E01-40B6-A299-F4DAC414BF15}"/>
                </c:ext>
              </c:extLst>
            </c:dLbl>
            <c:dLbl>
              <c:idx val="10"/>
              <c:layout>
                <c:manualLayout>
                  <c:x val="-3.8446938190824849E-2"/>
                  <c:y val="3.0392044441046737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12425834534767662"/>
                      <c:h val="7.5598992176948765E-2"/>
                    </c:manualLayout>
                  </c15:layout>
                </c:ext>
                <c:ext xmlns:c16="http://schemas.microsoft.com/office/drawing/2014/chart" uri="{C3380CC4-5D6E-409C-BE32-E72D297353CC}">
                  <c16:uniqueId val="{00000015-2E01-40B6-A299-F4DAC414BF15}"/>
                </c:ext>
              </c:extLst>
            </c:dLbl>
            <c:dLbl>
              <c:idx val="11"/>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7-2E01-40B6-A299-F4DAC414BF15}"/>
                </c:ext>
              </c:extLst>
            </c:dLbl>
            <c:dLbl>
              <c:idx val="12"/>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9-2E01-40B6-A299-F4DAC414BF15}"/>
                </c:ext>
              </c:extLst>
            </c:dLbl>
            <c:dLbl>
              <c:idx val="13"/>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B-2E01-40B6-A299-F4DAC414BF15}"/>
                </c:ext>
              </c:extLst>
            </c:dLbl>
            <c:dLbl>
              <c:idx val="14"/>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D-2E01-40B6-A299-F4DAC414BF15}"/>
                </c:ext>
              </c:extLst>
            </c:dLbl>
            <c:dLbl>
              <c:idx val="15"/>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F-2E01-40B6-A299-F4DAC414BF15}"/>
                </c:ext>
              </c:extLst>
            </c:dLbl>
            <c:dLbl>
              <c:idx val="16"/>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1-2E01-40B6-A299-F4DAC414BF15}"/>
                </c:ext>
              </c:extLst>
            </c:dLbl>
            <c:dLbl>
              <c:idx val="17"/>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3-2E01-40B6-A299-F4DAC414BF15}"/>
                </c:ext>
              </c:extLst>
            </c:dLbl>
            <c:dLbl>
              <c:idx val="18"/>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5-2E01-40B6-A299-F4DAC414BF15}"/>
                </c:ext>
              </c:extLst>
            </c:dLbl>
            <c:dLbl>
              <c:idx val="19"/>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7-2E01-40B6-A299-F4DAC414BF15}"/>
                </c:ext>
              </c:extLst>
            </c:dLbl>
            <c:dLbl>
              <c:idx val="20"/>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9-2E01-40B6-A299-F4DAC414BF15}"/>
                </c:ext>
              </c:extLst>
            </c:dLbl>
            <c:dLbl>
              <c:idx val="21"/>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B-2E01-40B6-A299-F4DAC414BF15}"/>
                </c:ext>
              </c:extLst>
            </c:dLbl>
            <c:dLbl>
              <c:idx val="22"/>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D-2E01-40B6-A299-F4DAC414BF15}"/>
                </c:ext>
              </c:extLst>
            </c:dLbl>
            <c:dLbl>
              <c:idx val="23"/>
              <c:layout>
                <c:manualLayout>
                  <c:x val="-0.12549342650400613"/>
                  <c:y val="6.0637874811088344E-4"/>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F-2E01-40B6-A299-F4DAC414BF15}"/>
                </c:ext>
              </c:extLst>
            </c:dLbl>
            <c:dLbl>
              <c:idx val="24"/>
              <c:layout/>
              <c:tx>
                <c:rich>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fld id="{444C19DD-84BF-4A74-AE3C-E501BEDAC081}" type="CATEGORYNAME">
                      <a:rPr lang="en-US">
                        <a:latin typeface="Arial" panose="020B0604020202020204" pitchFamily="34" charset="0"/>
                        <a:cs typeface="Arial" panose="020B0604020202020204" pitchFamily="34" charset="0"/>
                      </a:rPr>
                      <a:pPr>
                        <a:defRPr sz="800" b="1" i="0" u="none" strike="noStrike" kern="1200" baseline="0">
                          <a:solidFill>
                            <a:schemeClr val="tx1"/>
                          </a:solidFill>
                          <a:latin typeface="Arial" panose="020B0604020202020204" pitchFamily="34" charset="0"/>
                          <a:ea typeface="+mn-ea"/>
                          <a:cs typeface="Arial" panose="020B0604020202020204" pitchFamily="34" charset="0"/>
                        </a:defRPr>
                      </a:pPr>
                      <a:t>[CATEGORY NAME]</a:t>
                    </a:fld>
                    <a:r>
                      <a:rPr lang="en-US" baseline="0">
                        <a:latin typeface="Arial" panose="020B0604020202020204" pitchFamily="34" charset="0"/>
                        <a:cs typeface="Arial" panose="020B0604020202020204" pitchFamily="34" charset="0"/>
                      </a:rPr>
                      <a:t> 0.2%</a:t>
                    </a:r>
                  </a:p>
                </c:rich>
              </c:tx>
              <c:spPr>
                <a:noFill/>
                <a:ln>
                  <a:noFill/>
                </a:ln>
                <a:effectLst/>
              </c:spPr>
              <c:dLblPos val="ct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31-2E01-40B6-A299-F4DAC414BF15}"/>
                </c:ext>
              </c:extLst>
            </c:dLbl>
            <c:dLbl>
              <c:idx val="25"/>
              <c:layout/>
              <c:tx>
                <c:rich>
                  <a:bodyPr/>
                  <a:lstStyle/>
                  <a:p>
                    <a:fld id="{97218585-AAC9-4F49-8977-E214008169BF}" type="CATEGORYNAME">
                      <a:rPr lang="en-US"/>
                      <a:pPr/>
                      <a:t>[CATEGORY NAME]</a:t>
                    </a:fld>
                    <a:r>
                      <a:rPr lang="en-US" baseline="0"/>
                      <a:t>
9.5%</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33-2E01-40B6-A299-F4DAC414BF1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15:layout/>
              </c:ext>
            </c:extLst>
          </c:dLbls>
          <c:cat>
            <c:strRef>
              <c:f>Split!$C$5:$C$29</c:f>
              <c:strCache>
                <c:ptCount val="25"/>
                <c:pt idx="0">
                  <c:v>AL Ag Land Grant Alliance</c:v>
                </c:pt>
                <c:pt idx="1">
                  <c:v>AL Ed. Grants Program</c:v>
                </c:pt>
                <c:pt idx="2">
                  <c:v>ANGEAP</c:v>
                </c:pt>
                <c:pt idx="3">
                  <c:v>ASAP</c:v>
                </c:pt>
                <c:pt idx="4">
                  <c:v>ACHE O&amp;M</c:v>
                </c:pt>
                <c:pt idx="5">
                  <c:v>RC&amp;D</c:v>
                </c:pt>
                <c:pt idx="6">
                  <c:v>Soil &amp; Water</c:v>
                </c:pt>
                <c:pt idx="7">
                  <c:v>EPSCoR</c:v>
                </c:pt>
                <c:pt idx="8">
                  <c:v>AMSTEP</c:v>
                </c:pt>
                <c:pt idx="9">
                  <c:v>SREB</c:v>
                </c:pt>
                <c:pt idx="10">
                  <c:v>AGSC/STARS</c:v>
                </c:pt>
                <c:pt idx="11">
                  <c:v>Humanities Found.</c:v>
                </c:pt>
                <c:pt idx="12">
                  <c:v>NAAL</c:v>
                </c:pt>
                <c:pt idx="13">
                  <c:v>AL Black Belt Adventures</c:v>
                </c:pt>
                <c:pt idx="14">
                  <c:v>AL Forestry Black Belt</c:v>
                </c:pt>
                <c:pt idx="15">
                  <c:v>POFSEAP</c:v>
                </c:pt>
                <c:pt idx="16">
                  <c:v>National Comp. Forensics</c:v>
                </c:pt>
                <c:pt idx="17">
                  <c:v>Non-Resident Institutions</c:v>
                </c:pt>
                <c:pt idx="18">
                  <c:v>AL Black Belt Treasures</c:v>
                </c:pt>
                <c:pt idx="19">
                  <c:v>SARA-Reciprocity</c:v>
                </c:pt>
                <c:pt idx="20">
                  <c:v>Motorsports Hall of Fame</c:v>
                </c:pt>
                <c:pt idx="21">
                  <c:v>AL Trails Foundation</c:v>
                </c:pt>
                <c:pt idx="22">
                  <c:v>NCLB</c:v>
                </c:pt>
                <c:pt idx="23">
                  <c:v>AL Civil Air Patrol</c:v>
                </c:pt>
                <c:pt idx="24">
                  <c:v>Adaptive Sports Scholar.</c:v>
                </c:pt>
              </c:strCache>
            </c:strRef>
          </c:cat>
          <c:val>
            <c:numRef>
              <c:f>Split!$D$5:$D$29</c:f>
              <c:numCache>
                <c:formatCode>0.0%</c:formatCode>
                <c:ptCount val="25"/>
                <c:pt idx="0">
                  <c:v>0.16600968406972372</c:v>
                </c:pt>
                <c:pt idx="1">
                  <c:v>0.15678804973767588</c:v>
                </c:pt>
                <c:pt idx="2">
                  <c:v>0.14614070045674901</c:v>
                </c:pt>
                <c:pt idx="3">
                  <c:v>0.12951410434189953</c:v>
                </c:pt>
                <c:pt idx="4">
                  <c:v>0.10469956953757054</c:v>
                </c:pt>
                <c:pt idx="5">
                  <c:v>6.3631909297337086E-2</c:v>
                </c:pt>
                <c:pt idx="6">
                  <c:v>4.9131254427743153E-2</c:v>
                </c:pt>
                <c:pt idx="7">
                  <c:v>3.5694803633270156E-2</c:v>
                </c:pt>
                <c:pt idx="8">
                  <c:v>2.2639317912637402E-2</c:v>
                </c:pt>
                <c:pt idx="9">
                  <c:v>1.9515092040693439E-2</c:v>
                </c:pt>
                <c:pt idx="10">
                  <c:v>1.17058388799402E-2</c:v>
                </c:pt>
                <c:pt idx="11">
                  <c:v>1.0304792980924611E-2</c:v>
                </c:pt>
                <c:pt idx="12">
                  <c:v>9.4069644724775053E-3</c:v>
                </c:pt>
                <c:pt idx="13">
                  <c:v>9.3679936190223731E-3</c:v>
                </c:pt>
                <c:pt idx="14">
                  <c:v>8.3375143209299118E-3</c:v>
                </c:pt>
                <c:pt idx="15">
                  <c:v>7.8293006670979489E-3</c:v>
                </c:pt>
                <c:pt idx="16">
                  <c:v>7.8066613491853112E-3</c:v>
                </c:pt>
                <c:pt idx="17">
                  <c:v>7.3769514818807546E-3</c:v>
                </c:pt>
                <c:pt idx="18">
                  <c:v>7.1821284412504861E-3</c:v>
                </c:pt>
                <c:pt idx="19">
                  <c:v>6.2453290793482484E-3</c:v>
                </c:pt>
                <c:pt idx="20">
                  <c:v>6.2453290793482484E-3</c:v>
                </c:pt>
                <c:pt idx="21">
                  <c:v>6.0891958523645422E-3</c:v>
                </c:pt>
                <c:pt idx="22">
                  <c:v>3.3412510574513132E-3</c:v>
                </c:pt>
                <c:pt idx="23">
                  <c:v>3.1226645396741242E-3</c:v>
                </c:pt>
                <c:pt idx="24">
                  <c:v>3.1226645396741242E-3</c:v>
                </c:pt>
              </c:numCache>
            </c:numRef>
          </c:val>
          <c:extLst>
            <c:ext xmlns:c16="http://schemas.microsoft.com/office/drawing/2014/chart" uri="{C3380CC4-5D6E-409C-BE32-E72D297353CC}">
              <c16:uniqueId val="{00000034-2E01-40B6-A299-F4DAC414BF15}"/>
            </c:ext>
          </c:extLst>
        </c:ser>
        <c:dLbls>
          <c:showLegendKey val="0"/>
          <c:showVal val="0"/>
          <c:showCatName val="0"/>
          <c:showSerName val="0"/>
          <c:showPercent val="0"/>
          <c:showBubbleSize val="0"/>
          <c:showLeaderLines val="1"/>
        </c:dLbls>
        <c:gapWidth val="104"/>
        <c:splitType val="pos"/>
        <c:splitPos val="1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solidFill>
      <a:srgbClr val="FFDE75"/>
    </a:solidFill>
    <a:ln w="9525" cap="flat" cmpd="sng" algn="ctr">
      <a:noFill/>
      <a:round/>
    </a:ln>
    <a:effectLst/>
  </c:spPr>
  <c:txPr>
    <a:bodyPr/>
    <a:lstStyle/>
    <a:p>
      <a:pPr>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baseline="0" dirty="0"/>
              <a:t>Expenditure Categories</a:t>
            </a:r>
          </a:p>
          <a:p>
            <a:pPr>
              <a:defRPr sz="1400" b="0" i="0" u="none" strike="noStrike" kern="1200" spc="0" baseline="0">
                <a:solidFill>
                  <a:schemeClr val="tx1">
                    <a:lumMod val="65000"/>
                    <a:lumOff val="35000"/>
                  </a:schemeClr>
                </a:solidFill>
                <a:latin typeface="+mn-lt"/>
                <a:ea typeface="+mn-ea"/>
                <a:cs typeface="+mn-cs"/>
              </a:defRPr>
            </a:pPr>
            <a:r>
              <a:rPr lang="en-US" sz="2400" b="1" baseline="0" dirty="0"/>
              <a:t>Restricted/Earmarked and Unrestricted</a:t>
            </a:r>
          </a:p>
          <a:p>
            <a:pPr>
              <a:defRPr sz="1400" b="0" i="0" u="none" strike="noStrike" kern="1200" spc="0" baseline="0">
                <a:solidFill>
                  <a:schemeClr val="tx1">
                    <a:lumMod val="65000"/>
                    <a:lumOff val="35000"/>
                  </a:schemeClr>
                </a:solidFill>
                <a:latin typeface="+mn-lt"/>
                <a:ea typeface="+mn-ea"/>
                <a:cs typeface="+mn-cs"/>
              </a:defRPr>
            </a:pPr>
            <a:r>
              <a:rPr lang="en-US" sz="2400" b="1" baseline="0" dirty="0"/>
              <a:t>FY 2018-2019</a:t>
            </a:r>
          </a:p>
        </c:rich>
      </c:tx>
      <c:layout/>
      <c:overlay val="0"/>
      <c:spPr>
        <a:noFill/>
        <a:ln>
          <a:noFill/>
        </a:ln>
        <a:effectLst/>
      </c:spPr>
    </c:title>
    <c:autoTitleDeleted val="0"/>
    <c:plotArea>
      <c:layout/>
      <c:pieChart>
        <c:varyColors val="1"/>
        <c:ser>
          <c:idx val="0"/>
          <c:order val="0"/>
          <c:spPr>
            <a:solidFill>
              <a:srgbClr val="92D05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CE61-480C-8AA3-0F2C755A689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E61-480C-8AA3-0F2C755A6894}"/>
              </c:ext>
            </c:extLst>
          </c:dPt>
          <c:dLbls>
            <c:dLbl>
              <c:idx val="0"/>
              <c:layout/>
              <c:dLblPos val="outEnd"/>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CE61-480C-8AA3-0F2C755A6894}"/>
                </c:ext>
              </c:extLst>
            </c:dLbl>
            <c:dLbl>
              <c:idx val="1"/>
              <c:layout/>
              <c:numFmt formatCode="0.0%" sourceLinked="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CE61-480C-8AA3-0F2C755A689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Comparison!$G$58:$G$59</c:f>
              <c:strCache>
                <c:ptCount val="2"/>
                <c:pt idx="0">
                  <c:v>Grants &amp; Benefits</c:v>
                </c:pt>
                <c:pt idx="1">
                  <c:v>Administration</c:v>
                </c:pt>
              </c:strCache>
            </c:strRef>
          </c:cat>
          <c:val>
            <c:numRef>
              <c:f>Comparison!$H$58:$H$59</c:f>
              <c:numCache>
                <c:formatCode>0.0%</c:formatCode>
                <c:ptCount val="2"/>
                <c:pt idx="0">
                  <c:v>0.84805432861728758</c:v>
                </c:pt>
                <c:pt idx="1">
                  <c:v>0.15194567138271242</c:v>
                </c:pt>
              </c:numCache>
            </c:numRef>
          </c:val>
          <c:extLst>
            <c:ext xmlns:c16="http://schemas.microsoft.com/office/drawing/2014/chart" uri="{C3380CC4-5D6E-409C-BE32-E72D297353CC}">
              <c16:uniqueId val="{00000004-CE61-480C-8AA3-0F2C755A6894}"/>
            </c:ext>
          </c:extLst>
        </c:ser>
        <c:dLbls>
          <c:showLegendKey val="0"/>
          <c:showVal val="0"/>
          <c:showCatName val="0"/>
          <c:showSerName val="0"/>
          <c:showPercent val="0"/>
          <c:showBubbleSize val="0"/>
          <c:showLeaderLines val="1"/>
        </c:dLbls>
        <c:firstSliceAng val="115"/>
      </c:pieChart>
      <c:spPr>
        <a:noFill/>
        <a:ln>
          <a:noFill/>
        </a:ln>
        <a:effectLst/>
      </c:spPr>
    </c:plotArea>
    <c:plotVisOnly val="1"/>
    <c:dispBlanksAs val="gap"/>
    <c:showDLblsOverMax val="0"/>
  </c:chart>
  <c:spPr>
    <a:solidFill>
      <a:srgbClr val="FFDE75"/>
    </a:solidFill>
    <a:ln w="9525" cap="flat" cmpd="sng" algn="ctr">
      <a:noFill/>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2400" baseline="0"/>
              <a:t>Administrative Costs by Fund</a:t>
            </a:r>
          </a:p>
          <a:p>
            <a:pPr>
              <a:defRPr sz="1440" b="0" i="0" u="none" strike="noStrike" kern="1200" spc="0" baseline="0">
                <a:solidFill>
                  <a:schemeClr val="tx1">
                    <a:lumMod val="65000"/>
                    <a:lumOff val="35000"/>
                  </a:schemeClr>
                </a:solidFill>
                <a:latin typeface="+mn-lt"/>
                <a:ea typeface="+mn-ea"/>
                <a:cs typeface="+mn-cs"/>
              </a:defRPr>
            </a:pPr>
            <a:r>
              <a:rPr lang="en-US" sz="2400" baseline="0"/>
              <a:t>FY 2018-2019</a:t>
            </a:r>
          </a:p>
        </c:rich>
      </c:tx>
      <c:layout/>
      <c:overlay val="0"/>
      <c:spPr>
        <a:noFill/>
        <a:ln>
          <a:noFill/>
        </a:ln>
        <a:effectLst/>
      </c:spPr>
    </c:title>
    <c:autoTitleDeleted val="0"/>
    <c:plotArea>
      <c:layout>
        <c:manualLayout>
          <c:layoutTarget val="inner"/>
          <c:xMode val="edge"/>
          <c:yMode val="edge"/>
          <c:x val="5.428022531514546E-2"/>
          <c:y val="0.18968988099788497"/>
          <c:w val="0.87204516468892079"/>
          <c:h val="0.8097686211553653"/>
        </c:manualLayout>
      </c:layout>
      <c:ofPieChart>
        <c:ofPieType val="bar"/>
        <c:varyColors val="1"/>
        <c:ser>
          <c:idx val="0"/>
          <c:order val="0"/>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ABC9-4C91-84EC-037D29879E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BC9-4C91-84EC-037D29879E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BC9-4C91-84EC-037D29879E32}"/>
              </c:ext>
            </c:extLst>
          </c:dPt>
          <c:dPt>
            <c:idx val="3"/>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7-ABC9-4C91-84EC-037D29879E3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BC9-4C91-84EC-037D29879E3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BC9-4C91-84EC-037D29879E32}"/>
              </c:ext>
            </c:extLst>
          </c:dPt>
          <c:dPt>
            <c:idx val="6"/>
            <c:bubble3D val="0"/>
            <c:spPr>
              <a:solidFill>
                <a:srgbClr val="B1FDEB"/>
              </a:solidFill>
              <a:ln w="19050">
                <a:solidFill>
                  <a:schemeClr val="lt1"/>
                </a:solidFill>
              </a:ln>
              <a:effectLst/>
            </c:spPr>
            <c:extLst>
              <c:ext xmlns:c16="http://schemas.microsoft.com/office/drawing/2014/chart" uri="{C3380CC4-5D6E-409C-BE32-E72D297353CC}">
                <c16:uniqueId val="{0000000D-ABC9-4C91-84EC-037D29879E32}"/>
              </c:ext>
            </c:extLst>
          </c:dPt>
          <c:dPt>
            <c:idx val="7"/>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F-ABC9-4C91-84EC-037D29879E32}"/>
              </c:ext>
            </c:extLst>
          </c:dPt>
          <c:dPt>
            <c:idx val="8"/>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11-ABC9-4C91-84EC-037D29879E32}"/>
              </c:ext>
            </c:extLst>
          </c:dPt>
          <c:dPt>
            <c:idx val="9"/>
            <c:bubble3D val="0"/>
            <c:spPr>
              <a:solidFill>
                <a:srgbClr val="FFFF00"/>
              </a:solidFill>
              <a:ln w="19050">
                <a:solidFill>
                  <a:schemeClr val="lt1"/>
                </a:solidFill>
              </a:ln>
              <a:effectLst/>
            </c:spPr>
            <c:extLst>
              <c:ext xmlns:c16="http://schemas.microsoft.com/office/drawing/2014/chart" uri="{C3380CC4-5D6E-409C-BE32-E72D297353CC}">
                <c16:uniqueId val="{00000013-ABC9-4C91-84EC-037D29879E32}"/>
              </c:ext>
            </c:extLst>
          </c:dPt>
          <c:dPt>
            <c:idx val="10"/>
            <c:bubble3D val="0"/>
            <c:spPr>
              <a:solidFill>
                <a:srgbClr val="74FCDC"/>
              </a:solidFill>
              <a:ln w="19050">
                <a:solidFill>
                  <a:schemeClr val="lt1"/>
                </a:solidFill>
              </a:ln>
              <a:effectLst/>
            </c:spPr>
            <c:extLst>
              <c:ext xmlns:c16="http://schemas.microsoft.com/office/drawing/2014/chart" uri="{C3380CC4-5D6E-409C-BE32-E72D297353CC}">
                <c16:uniqueId val="{00000015-ABC9-4C91-84EC-037D29879E32}"/>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ABC9-4C91-84EC-037D29879E32}"/>
              </c:ext>
            </c:extLst>
          </c:dPt>
          <c:dPt>
            <c:idx val="12"/>
            <c:bubble3D val="0"/>
            <c:spPr>
              <a:solidFill>
                <a:schemeClr val="accent1">
                  <a:lumMod val="80000"/>
                  <a:lumOff val="20000"/>
                </a:schemeClr>
              </a:solidFill>
              <a:ln w="15875">
                <a:solidFill>
                  <a:schemeClr val="lt1"/>
                </a:solidFill>
              </a:ln>
              <a:effectLst/>
            </c:spPr>
            <c:extLst>
              <c:ext xmlns:c16="http://schemas.microsoft.com/office/drawing/2014/chart" uri="{C3380CC4-5D6E-409C-BE32-E72D297353CC}">
                <c16:uniqueId val="{00000019-ABC9-4C91-84EC-037D29879E3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ABC9-4C91-84EC-037D29879E32}"/>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ABC9-4C91-84EC-037D29879E32}"/>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ABC9-4C91-84EC-037D29879E32}"/>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ABC9-4C91-84EC-037D29879E3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ABC9-4C91-84EC-037D29879E32}"/>
              </c:ext>
            </c:extLst>
          </c:dPt>
          <c:dPt>
            <c:idx val="18"/>
            <c:bubble3D val="0"/>
            <c:spPr>
              <a:solidFill>
                <a:srgbClr val="B1FDEB"/>
              </a:solidFill>
              <a:ln w="19050">
                <a:solidFill>
                  <a:schemeClr val="lt1"/>
                </a:solidFill>
              </a:ln>
              <a:effectLst/>
            </c:spPr>
            <c:extLst>
              <c:ext xmlns:c16="http://schemas.microsoft.com/office/drawing/2014/chart" uri="{C3380CC4-5D6E-409C-BE32-E72D297353CC}">
                <c16:uniqueId val="{00000025-ABC9-4C91-84EC-037D29879E32}"/>
              </c:ext>
            </c:extLst>
          </c:dPt>
          <c:dPt>
            <c:idx val="19"/>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27-ABC9-4C91-84EC-037D29879E3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ABC9-4C91-84EC-037D29879E32}"/>
              </c:ext>
            </c:extLst>
          </c:dPt>
          <c:dPt>
            <c:idx val="2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2B-ABC9-4C91-84EC-037D29879E32}"/>
              </c:ext>
            </c:extLst>
          </c:dPt>
          <c:dPt>
            <c:idx val="2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2D-ABC9-4C91-84EC-037D29879E3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ABC9-4C91-84EC-037D29879E3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ABC9-4C91-84EC-037D29879E3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ABC9-4C91-84EC-037D29879E32}"/>
              </c:ext>
            </c:extLst>
          </c:dPt>
          <c:dLbls>
            <c:dLbl>
              <c:idx val="0"/>
              <c:layout/>
              <c:tx>
                <c:rich>
                  <a:bodyPr rot="3000000" spcFirstLastPara="1" vertOverflow="ellipsis"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fld id="{8B8DCDCB-39DA-4ED7-90D5-CD58AE29FE0E}" type="CATEGORYNAME">
                      <a:rPr lang="en-US"/>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t>[CATEGORY NAME]</a:t>
                    </a:fld>
                    <a:r>
                      <a:rPr lang="en-US" baseline="0"/>
                      <a:t> </a:t>
                    </a:r>
                    <a:fld id="{EC85DDB2-5E01-426E-8561-6161D5598C3E}" type="VALUE">
                      <a:rPr lang="en-US" baseline="0"/>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t>[VALUE]</a:t>
                    </a:fld>
                    <a:endParaRPr lang="en-US" baseline="0"/>
                  </a:p>
                </c:rich>
              </c:tx>
              <c:numFmt formatCode="0.0%" sourceLinked="0"/>
              <c:spPr>
                <a:noFill/>
                <a:ln>
                  <a:noFill/>
                </a:ln>
                <a:effectLst/>
              </c:spPr>
              <c:dLblPos val="inEnd"/>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ABC9-4C91-84EC-037D29879E32}"/>
                </c:ext>
              </c:extLst>
            </c:dLbl>
            <c:dLbl>
              <c:idx val="1"/>
              <c:layout/>
              <c:numFmt formatCode="0.0%" sourceLinked="0"/>
              <c:spPr>
                <a:noFill/>
                <a:ln>
                  <a:noFill/>
                </a:ln>
                <a:effectLst/>
              </c:spPr>
              <c:txPr>
                <a:bodyPr rot="-5400000" spcFirstLastPara="1" vertOverflow="ellipsis"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ABC9-4C91-84EC-037D29879E32}"/>
                </c:ext>
              </c:extLst>
            </c:dLbl>
            <c:dLbl>
              <c:idx val="2"/>
              <c:layout/>
              <c:numFmt formatCode="0.0%" sourceLinked="0"/>
              <c:spPr>
                <a:noFill/>
                <a:ln>
                  <a:noFill/>
                </a:ln>
                <a:effectLst/>
              </c:spPr>
              <c:txPr>
                <a:bodyPr rot="-4860000" spcFirstLastPara="1" vertOverflow="ellipsis"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ABC9-4C91-84EC-037D29879E32}"/>
                </c:ext>
              </c:extLst>
            </c:dLbl>
            <c:dLbl>
              <c:idx val="3"/>
              <c:layout/>
              <c:numFmt formatCode="0.0%" sourceLinked="0"/>
              <c:spPr>
                <a:noFill/>
                <a:ln>
                  <a:noFill/>
                </a:ln>
                <a:effectLst/>
              </c:spPr>
              <c:txPr>
                <a:bodyPr rot="-4080000" spcFirstLastPara="1" vertOverflow="ellipsis"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ABC9-4C91-84EC-037D29879E32}"/>
                </c:ext>
              </c:extLst>
            </c:dLbl>
            <c:dLbl>
              <c:idx val="4"/>
              <c:layout>
                <c:manualLayout>
                  <c:x val="-0.18614081965546561"/>
                  <c:y val="0.14644522590016051"/>
                </c:manualLayout>
              </c:layout>
              <c:numFmt formatCode="0.0%" sourceLinked="0"/>
              <c:spPr>
                <a:noFill/>
                <a:ln>
                  <a:noFill/>
                </a:ln>
                <a:effectLst/>
              </c:spPr>
              <c:txPr>
                <a:bodyPr rot="-3120000" spcFirstLastPara="1" vertOverflow="ellipsis" wrap="square" lIns="38100" tIns="19050" rIns="38100" bIns="19050" anchor="ctr" anchorCtr="1">
                  <a:no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4984519980777045"/>
                      <c:h val="6.584550110847795E-2"/>
                    </c:manualLayout>
                  </c15:layout>
                </c:ext>
                <c:ext xmlns:c16="http://schemas.microsoft.com/office/drawing/2014/chart" uri="{C3380CC4-5D6E-409C-BE32-E72D297353CC}">
                  <c16:uniqueId val="{00000009-ABC9-4C91-84EC-037D29879E32}"/>
                </c:ext>
              </c:extLst>
            </c:dLbl>
            <c:dLbl>
              <c:idx val="5"/>
              <c:layout/>
              <c:numFmt formatCode="0.0%" sourceLinked="0"/>
              <c:spPr>
                <a:noFill/>
                <a:ln>
                  <a:noFill/>
                </a:ln>
                <a:effectLst/>
              </c:spPr>
              <c:txPr>
                <a:bodyPr rot="-2640000" spcFirstLastPara="1" vertOverflow="ellipsis"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ABC9-4C91-84EC-037D29879E32}"/>
                </c:ext>
              </c:extLst>
            </c:dLbl>
            <c:dLbl>
              <c:idx val="6"/>
              <c:layout/>
              <c:numFmt formatCode="0.0%" sourceLinked="0"/>
              <c:spPr>
                <a:noFill/>
                <a:ln>
                  <a:noFill/>
                </a:ln>
                <a:effectLst/>
              </c:spPr>
              <c:txPr>
                <a:bodyPr rot="-1680000" spcFirstLastPara="1" vertOverflow="ellipsis"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ABC9-4C91-84EC-037D29879E32}"/>
                </c:ext>
              </c:extLst>
            </c:dLbl>
            <c:dLbl>
              <c:idx val="7"/>
              <c:layout/>
              <c:numFmt formatCode="0.0%" sourceLinked="0"/>
              <c:spPr>
                <a:noFill/>
                <a:ln>
                  <a:noFill/>
                </a:ln>
                <a:effectLst/>
              </c:spPr>
              <c:txPr>
                <a:bodyPr rot="-1440000" spcFirstLastPara="1" vertOverflow="ellipsis"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ABC9-4C91-84EC-037D29879E32}"/>
                </c:ext>
              </c:extLst>
            </c:dLbl>
            <c:dLbl>
              <c:idx val="8"/>
              <c:layout/>
              <c:numFmt formatCode="0.0%" sourceLinked="0"/>
              <c:spPr>
                <a:noFill/>
                <a:ln>
                  <a:noFill/>
                </a:ln>
                <a:effectLst/>
              </c:spPr>
              <c:txPr>
                <a:bodyPr rot="-1380000" spcFirstLastPara="1" vertOverflow="ellipsis"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ABC9-4C91-84EC-037D29879E32}"/>
                </c:ext>
              </c:extLst>
            </c:dLbl>
            <c:dLbl>
              <c:idx val="9"/>
              <c:layout/>
              <c:numFmt formatCode="0.0%" sourceLinked="0"/>
              <c:spPr>
                <a:noFill/>
                <a:ln>
                  <a:noFill/>
                </a:ln>
                <a:effectLst/>
              </c:spPr>
              <c:txPr>
                <a:bodyPr rot="-720000" spcFirstLastPara="1" vertOverflow="ellipsis"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3-ABC9-4C91-84EC-037D29879E32}"/>
                </c:ext>
              </c:extLst>
            </c:dLbl>
            <c:dLbl>
              <c:idx val="10"/>
              <c:layout/>
              <c:numFmt formatCode="0.0%" sourceLinked="0"/>
              <c:spPr>
                <a:noFill/>
                <a:ln>
                  <a:noFill/>
                </a:ln>
                <a:effectLst/>
              </c:spPr>
              <c:txPr>
                <a:bodyPr rot="-540000" spcFirstLastPara="1" vertOverflow="ellipsis"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5-ABC9-4C91-84EC-037D29879E32}"/>
                </c:ext>
              </c:extLst>
            </c:dLbl>
            <c:dLbl>
              <c:idx val="11"/>
              <c:layout>
                <c:manualLayout>
                  <c:x val="-8.2789973106354664E-2"/>
                  <c:y val="-4.5227811329409066E-3"/>
                </c:manualLayout>
              </c:layout>
              <c:numFmt formatCode="0.0%" sourceLinked="0"/>
              <c:spPr>
                <a:noFill/>
                <a:ln>
                  <a:noFill/>
                </a:ln>
                <a:effectLst/>
              </c:spPr>
              <c:txPr>
                <a:bodyPr rot="-540000" spcFirstLastPara="1" vertOverflow="ellipsis" wrap="square" lIns="38100" tIns="19050" rIns="38100" bIns="19050" anchor="ctr" anchorCtr="1">
                  <a:no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6545633710398874"/>
                      <c:h val="1.701051779935275E-2"/>
                    </c:manualLayout>
                  </c15:layout>
                </c:ext>
                <c:ext xmlns:c16="http://schemas.microsoft.com/office/drawing/2014/chart" uri="{C3380CC4-5D6E-409C-BE32-E72D297353CC}">
                  <c16:uniqueId val="{00000017-ABC9-4C91-84EC-037D29879E32}"/>
                </c:ext>
              </c:extLst>
            </c:dLbl>
            <c:dLbl>
              <c:idx val="12"/>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9-ABC9-4C91-84EC-037D29879E32}"/>
                </c:ext>
              </c:extLst>
            </c:dLbl>
            <c:dLbl>
              <c:idx val="13"/>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B-ABC9-4C91-84EC-037D29879E32}"/>
                </c:ext>
              </c:extLst>
            </c:dLbl>
            <c:dLbl>
              <c:idx val="14"/>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D-ABC9-4C91-84EC-037D29879E32}"/>
                </c:ext>
              </c:extLst>
            </c:dLbl>
            <c:dLbl>
              <c:idx val="15"/>
              <c:layout/>
              <c:numFmt formatCode="0.0%" sourceLinked="0"/>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F-ABC9-4C91-84EC-037D29879E32}"/>
                </c:ext>
              </c:extLst>
            </c:dLbl>
            <c:dLbl>
              <c:idx val="16"/>
              <c:layout/>
              <c:numFmt formatCode="0.0%" sourceLinked="0"/>
              <c:spPr>
                <a:noFill/>
                <a:ln>
                  <a:noFill/>
                </a:ln>
                <a:effectLst/>
              </c:spPr>
              <c:txPr>
                <a:bodyPr rot="0" spcFirstLastPara="1" vertOverflow="ellipsis" vert="horz" wrap="square" lIns="0" tIns="19050" rIns="0" bIns="19050" anchor="ctr" anchorCtr="1">
                  <a:no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1-ABC9-4C91-84EC-037D29879E32}"/>
                </c:ext>
              </c:extLst>
            </c:dLbl>
            <c:dLbl>
              <c:idx val="17"/>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3-ABC9-4C91-84EC-037D29879E32}"/>
                </c:ext>
              </c:extLst>
            </c:dLbl>
            <c:dLbl>
              <c:idx val="18"/>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25-ABC9-4C91-84EC-037D29879E32}"/>
                </c:ext>
              </c:extLst>
            </c:dLbl>
            <c:dLbl>
              <c:idx val="19"/>
              <c:layout/>
              <c:numFmt formatCode="0.0%" sourceLinked="0"/>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7-ABC9-4C91-84EC-037D29879E32}"/>
                </c:ext>
              </c:extLst>
            </c:dLbl>
            <c:dLbl>
              <c:idx val="20"/>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9-ABC9-4C91-84EC-037D29879E32}"/>
                </c:ext>
              </c:extLst>
            </c:dLbl>
            <c:dLbl>
              <c:idx val="21"/>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2B-ABC9-4C91-84EC-037D29879E32}"/>
                </c:ext>
              </c:extLst>
            </c:dLbl>
            <c:dLbl>
              <c:idx val="22"/>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fld id="{498B0539-5DB5-4324-9863-4B656A1C9FAD}" type="CATEGORYNAME">
                      <a:rPr lang="en-US" sz="900">
                        <a:latin typeface="Arial" panose="020B0604020202020204" pitchFamily="34" charset="0"/>
                        <a:cs typeface="Arial" panose="020B0604020202020204" pitchFamily="34" charset="0"/>
                      </a:rPr>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t>[CATEGORY NAME]</a:t>
                    </a:fld>
                    <a:r>
                      <a:rPr lang="en-US" sz="900" baseline="0">
                        <a:latin typeface="Arial" panose="020B0604020202020204" pitchFamily="34" charset="0"/>
                        <a:cs typeface="Arial" panose="020B0604020202020204" pitchFamily="34" charset="0"/>
                      </a:rPr>
                      <a:t> 0.0%</a:t>
                    </a:r>
                  </a:p>
                </c:rich>
              </c:tx>
              <c:numFmt formatCode="0.0%" sourceLinked="0"/>
              <c:spPr>
                <a:noFill/>
                <a:ln>
                  <a:noFill/>
                </a:ln>
                <a:effectLst/>
              </c:spPr>
              <c:dLblPos val="ct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2D-ABC9-4C91-84EC-037D29879E32}"/>
                </c:ext>
              </c:extLst>
            </c:dLbl>
            <c:dLbl>
              <c:idx val="23"/>
              <c:layout/>
              <c:tx>
                <c:rich>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fld id="{DCAB4873-FEAF-4A7A-9AF4-CC901AF0980B}" type="CATEGORYNAME">
                      <a:rPr lang="en-US" sz="900">
                        <a:latin typeface="Arial" panose="020B0604020202020204" pitchFamily="34" charset="0"/>
                        <a:cs typeface="Arial" panose="020B0604020202020204" pitchFamily="34" charset="0"/>
                      </a:rPr>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t>[CATEGORY NAME]</a:t>
                    </a:fld>
                    <a:r>
                      <a:rPr lang="en-US" sz="900" baseline="0">
                        <a:latin typeface="Arial" panose="020B0604020202020204" pitchFamily="34" charset="0"/>
                        <a:cs typeface="Arial" panose="020B0604020202020204" pitchFamily="34" charset="0"/>
                      </a:rPr>
                      <a:t>  0.0%</a:t>
                    </a:r>
                  </a:p>
                </c:rich>
              </c:tx>
              <c:numFmt formatCode="0.0%" sourceLinked="0"/>
              <c:spPr>
                <a:noFill/>
                <a:ln>
                  <a:noFill/>
                </a:ln>
                <a:effectLst/>
              </c:spPr>
              <c:dLblPos val="ctr"/>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F-ABC9-4C91-84EC-037D29879E32}"/>
                </c:ext>
              </c:extLst>
            </c:dLbl>
            <c:dLbl>
              <c:idx val="24"/>
              <c:layout/>
              <c:tx>
                <c:rich>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fld id="{33B19D4E-B2CD-46B2-AA7B-C6EA1E225765}" type="CATEGORYNAME">
                      <a:rPr lang="en-US" sz="900">
                        <a:latin typeface="Arial" panose="020B0604020202020204" pitchFamily="34" charset="0"/>
                        <a:cs typeface="Arial" panose="020B0604020202020204" pitchFamily="34" charset="0"/>
                      </a:rPr>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t>[CATEGORY NAME]</a:t>
                    </a:fld>
                    <a:r>
                      <a:rPr lang="en-US" sz="900" baseline="0">
                        <a:latin typeface="Arial" panose="020B0604020202020204" pitchFamily="34" charset="0"/>
                        <a:cs typeface="Arial" panose="020B0604020202020204" pitchFamily="34" charset="0"/>
                      </a:rPr>
                      <a:t>  0.0%</a:t>
                    </a:r>
                  </a:p>
                </c:rich>
              </c:tx>
              <c:numFmt formatCode="0.0%" sourceLinked="0"/>
              <c:spPr>
                <a:noFill/>
                <a:ln>
                  <a:noFill/>
                </a:ln>
                <a:effectLst/>
              </c:spPr>
              <c:dLblPos val="ctr"/>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31-ABC9-4C91-84EC-037D29879E32}"/>
                </c:ext>
              </c:extLst>
            </c:dLbl>
            <c:dLbl>
              <c:idx val="25"/>
              <c:layout/>
              <c:tx>
                <c:rich>
                  <a:bodyPr rot="0" spcFirstLastPara="1" vertOverflow="ellipsis" vert="horz" wrap="square" lIns="38100" tIns="19050" rIns="38100" bIns="19050" anchor="ctr" anchorCtr="1">
                    <a:no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fld id="{248AB356-4389-4FA8-8922-695C6500BABE}" type="CATEGORYNAME">
                      <a:rPr lang="en-US" sz="1050">
                        <a:latin typeface="Arial" panose="020B0604020202020204" pitchFamily="34" charset="0"/>
                        <a:cs typeface="Arial" panose="020B0604020202020204" pitchFamily="34" charset="0"/>
                      </a:rPr>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t>[CATEGORY NAME]</a:t>
                    </a:fld>
                    <a:r>
                      <a:rPr lang="en-US" sz="1050" baseline="0">
                        <a:latin typeface="Arial" panose="020B0604020202020204" pitchFamily="34" charset="0"/>
                        <a:cs typeface="Arial" panose="020B0604020202020204" pitchFamily="34" charset="0"/>
                      </a:rPr>
                      <a:t> 1.9%</a:t>
                    </a:r>
                  </a:p>
                </c:rich>
              </c:tx>
              <c:numFmt formatCode="0.0%" sourceLinked="0"/>
              <c:spPr>
                <a:noFill/>
                <a:ln>
                  <a:noFill/>
                </a:ln>
                <a:effectLst/>
              </c:spPr>
              <c:dLblPos val="inEnd"/>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33-ABC9-4C91-84EC-037D29879E3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'Ad min'!$C$5:$C$29</c:f>
              <c:strCache>
                <c:ptCount val="25"/>
                <c:pt idx="0">
                  <c:v>ACHE O&amp;M</c:v>
                </c:pt>
                <c:pt idx="1">
                  <c:v>NAAL</c:v>
                </c:pt>
                <c:pt idx="2">
                  <c:v>Non-Resident Instit.</c:v>
                </c:pt>
                <c:pt idx="3">
                  <c:v>SARA-Reciprocity</c:v>
                </c:pt>
                <c:pt idx="4">
                  <c:v>AL Ed. Grants Program</c:v>
                </c:pt>
                <c:pt idx="5">
                  <c:v>ANGEAP</c:v>
                </c:pt>
                <c:pt idx="6">
                  <c:v>ASAP</c:v>
                </c:pt>
                <c:pt idx="7">
                  <c:v>SREB</c:v>
                </c:pt>
                <c:pt idx="8">
                  <c:v>RC&amp;D</c:v>
                </c:pt>
                <c:pt idx="9">
                  <c:v>EPSCoR</c:v>
                </c:pt>
                <c:pt idx="10">
                  <c:v>NCLB</c:v>
                </c:pt>
                <c:pt idx="11">
                  <c:v>Soil &amp; Water</c:v>
                </c:pt>
                <c:pt idx="12">
                  <c:v>AMSTEP</c:v>
                </c:pt>
                <c:pt idx="13">
                  <c:v>AGSC/STARS</c:v>
                </c:pt>
                <c:pt idx="14">
                  <c:v>Humanities Found.</c:v>
                </c:pt>
                <c:pt idx="15">
                  <c:v>AL Black Belt Advent.</c:v>
                </c:pt>
                <c:pt idx="16">
                  <c:v>AL Forestry Black Belt</c:v>
                </c:pt>
                <c:pt idx="17">
                  <c:v>Nat. Comp. Forensics</c:v>
                </c:pt>
                <c:pt idx="18">
                  <c:v>AL Black Belt Treasures</c:v>
                </c:pt>
                <c:pt idx="19">
                  <c:v>Motorsports Hall of Fame</c:v>
                </c:pt>
                <c:pt idx="20">
                  <c:v>AL Trails Found.</c:v>
                </c:pt>
                <c:pt idx="21">
                  <c:v>AL Civil Air Patrol</c:v>
                </c:pt>
                <c:pt idx="22">
                  <c:v>POFSEAP</c:v>
                </c:pt>
                <c:pt idx="23">
                  <c:v>Adaptive Sports Scholar.</c:v>
                </c:pt>
                <c:pt idx="24">
                  <c:v>AALGA</c:v>
                </c:pt>
              </c:strCache>
            </c:strRef>
          </c:cat>
          <c:val>
            <c:numRef>
              <c:f>'Ad min'!$D$5:$D$29</c:f>
              <c:numCache>
                <c:formatCode>0.0%</c:formatCode>
                <c:ptCount val="25"/>
                <c:pt idx="0">
                  <c:v>0.68392144677097633</c:v>
                </c:pt>
                <c:pt idx="1">
                  <c:v>5.6634561595824653E-2</c:v>
                </c:pt>
                <c:pt idx="2">
                  <c:v>4.8549928502405928E-2</c:v>
                </c:pt>
                <c:pt idx="3">
                  <c:v>4.1102382335182527E-2</c:v>
                </c:pt>
                <c:pt idx="4">
                  <c:v>3.0955437208096018E-2</c:v>
                </c:pt>
                <c:pt idx="5">
                  <c:v>3.0177985646226042E-2</c:v>
                </c:pt>
                <c:pt idx="6">
                  <c:v>2.5571230634098784E-2</c:v>
                </c:pt>
                <c:pt idx="7">
                  <c:v>1.9187414121709909E-2</c:v>
                </c:pt>
                <c:pt idx="8">
                  <c:v>1.2563354184571891E-2</c:v>
                </c:pt>
                <c:pt idx="9">
                  <c:v>1.1745416776101759E-2</c:v>
                </c:pt>
                <c:pt idx="10">
                  <c:v>1.0789375362985415E-2</c:v>
                </c:pt>
                <c:pt idx="11">
                  <c:v>9.7003677430147536E-3</c:v>
                </c:pt>
                <c:pt idx="12">
                  <c:v>4.4698840789511004E-3</c:v>
                </c:pt>
                <c:pt idx="13">
                  <c:v>2.3091318395905545E-3</c:v>
                </c:pt>
                <c:pt idx="14">
                  <c:v>2.0345679255915354E-3</c:v>
                </c:pt>
                <c:pt idx="15">
                  <c:v>1.8496072050832137E-3</c:v>
                </c:pt>
                <c:pt idx="16">
                  <c:v>1.6461504125240604E-3</c:v>
                </c:pt>
                <c:pt idx="17">
                  <c:v>1.5413393375693449E-3</c:v>
                </c:pt>
                <c:pt idx="18">
                  <c:v>1.4180321905637972E-3</c:v>
                </c:pt>
                <c:pt idx="19">
                  <c:v>1.233071470055476E-3</c:v>
                </c:pt>
                <c:pt idx="20">
                  <c:v>1.2018336594807372E-3</c:v>
                </c:pt>
                <c:pt idx="21">
                  <c:v>1E-3</c:v>
                </c:pt>
                <c:pt idx="22">
                  <c:v>1E-3</c:v>
                </c:pt>
                <c:pt idx="23">
                  <c:v>1E-3</c:v>
                </c:pt>
                <c:pt idx="24">
                  <c:v>1E-3</c:v>
                </c:pt>
              </c:numCache>
            </c:numRef>
          </c:val>
          <c:extLst>
            <c:ext xmlns:c16="http://schemas.microsoft.com/office/drawing/2014/chart" uri="{C3380CC4-5D6E-409C-BE32-E72D297353CC}">
              <c16:uniqueId val="{00000034-ABC9-4C91-84EC-037D29879E32}"/>
            </c:ext>
          </c:extLst>
        </c:ser>
        <c:dLbls>
          <c:showLegendKey val="0"/>
          <c:showVal val="0"/>
          <c:showCatName val="0"/>
          <c:showSerName val="0"/>
          <c:showPercent val="0"/>
          <c:showBubbleSize val="0"/>
          <c:showLeaderLines val="0"/>
        </c:dLbls>
        <c:gapWidth val="65"/>
        <c:splitType val="pos"/>
        <c:splitPos val="13"/>
        <c:secondPieSize val="62"/>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solidFill>
      <a:srgbClr val="FFDE75"/>
    </a:solidFill>
    <a:ln w="9525" cap="flat" cmpd="sng" algn="ctr">
      <a:noFill/>
      <a:round/>
    </a:ln>
    <a:effectLst/>
  </c:spPr>
  <c:txPr>
    <a:bodyPr/>
    <a:lstStyle/>
    <a:p>
      <a:pPr>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2400" b="1" baseline="0"/>
              <a:t>BUDGETED EXPENDITURES BY OBJECT CODE</a:t>
            </a:r>
          </a:p>
          <a:p>
            <a:pPr>
              <a:defRPr sz="1440" b="0" i="0" u="none" strike="noStrike" kern="1200" spc="0" baseline="0">
                <a:solidFill>
                  <a:schemeClr val="tx1">
                    <a:lumMod val="65000"/>
                    <a:lumOff val="35000"/>
                  </a:schemeClr>
                </a:solidFill>
                <a:latin typeface="+mn-lt"/>
                <a:ea typeface="+mn-ea"/>
                <a:cs typeface="+mn-cs"/>
              </a:defRPr>
            </a:pPr>
            <a:r>
              <a:rPr lang="en-US" sz="2400" b="1" baseline="0"/>
              <a:t>FY 2018-2019</a:t>
            </a:r>
          </a:p>
        </c:rich>
      </c:tx>
      <c:layout/>
      <c:overlay val="0"/>
      <c:spPr>
        <a:noFill/>
        <a:ln>
          <a:noFill/>
        </a:ln>
        <a:effectLst/>
      </c:spPr>
    </c:title>
    <c:autoTitleDeleted val="0"/>
    <c:plotArea>
      <c:layout>
        <c:manualLayout>
          <c:layoutTarget val="inner"/>
          <c:xMode val="edge"/>
          <c:yMode val="edge"/>
          <c:x val="5.2247375328083989E-2"/>
          <c:y val="0.17006743240832761"/>
          <c:w val="0.88524280525673726"/>
          <c:h val="0.76663879545396652"/>
        </c:manualLayout>
      </c:layout>
      <c:ofPieChart>
        <c:ofPieType val="bar"/>
        <c:varyColors val="1"/>
        <c:ser>
          <c:idx val="0"/>
          <c:order val="0"/>
          <c:explosion val="1"/>
          <c:dPt>
            <c:idx val="0"/>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1-2ABE-43C5-A12F-0AD40F653BE2}"/>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2ABE-43C5-A12F-0AD40F653B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BE-43C5-A12F-0AD40F653BE2}"/>
              </c:ext>
            </c:extLst>
          </c:dPt>
          <c:dPt>
            <c:idx val="3"/>
            <c:bubble3D val="0"/>
            <c:spPr>
              <a:solidFill>
                <a:srgbClr val="8EFCE2"/>
              </a:solidFill>
              <a:ln w="19050">
                <a:solidFill>
                  <a:schemeClr val="lt1"/>
                </a:solidFill>
              </a:ln>
              <a:effectLst/>
            </c:spPr>
            <c:extLst>
              <c:ext xmlns:c16="http://schemas.microsoft.com/office/drawing/2014/chart" uri="{C3380CC4-5D6E-409C-BE32-E72D297353CC}">
                <c16:uniqueId val="{00000007-2ABE-43C5-A12F-0AD40F653B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ABE-43C5-A12F-0AD40F653B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ABE-43C5-A12F-0AD40F653BE2}"/>
              </c:ext>
            </c:extLst>
          </c:dPt>
          <c:dPt>
            <c:idx val="6"/>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D-2ABE-43C5-A12F-0AD40F653BE2}"/>
              </c:ext>
            </c:extLst>
          </c:dPt>
          <c:dPt>
            <c:idx val="7"/>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F-2ABE-43C5-A12F-0AD40F653BE2}"/>
              </c:ext>
            </c:extLst>
          </c:dPt>
          <c:dPt>
            <c:idx val="8"/>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11-2ABE-43C5-A12F-0AD40F653BE2}"/>
              </c:ext>
            </c:extLst>
          </c:dPt>
          <c:dPt>
            <c:idx val="9"/>
            <c:bubble3D val="0"/>
            <c:spPr>
              <a:solidFill>
                <a:srgbClr val="B1FDEB"/>
              </a:solidFill>
              <a:ln w="19050">
                <a:solidFill>
                  <a:schemeClr val="lt1"/>
                </a:solidFill>
              </a:ln>
              <a:effectLst/>
            </c:spPr>
            <c:extLst>
              <c:ext xmlns:c16="http://schemas.microsoft.com/office/drawing/2014/chart" uri="{C3380CC4-5D6E-409C-BE32-E72D297353CC}">
                <c16:uniqueId val="{00000013-2ABE-43C5-A12F-0AD40F653BE2}"/>
              </c:ext>
            </c:extLst>
          </c:dPt>
          <c:dPt>
            <c:idx val="1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15-2ABE-43C5-A12F-0AD40F653BE2}"/>
              </c:ext>
            </c:extLst>
          </c:dPt>
          <c:dPt>
            <c:idx val="1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17-2ABE-43C5-A12F-0AD40F653BE2}"/>
              </c:ext>
            </c:extLst>
          </c:dPt>
          <c:dPt>
            <c:idx val="12"/>
            <c:bubble3D val="0"/>
            <c:spPr>
              <a:solidFill>
                <a:srgbClr val="D99694"/>
              </a:solidFill>
              <a:ln w="19050">
                <a:solidFill>
                  <a:schemeClr val="lt1"/>
                </a:solidFill>
              </a:ln>
              <a:effectLst/>
            </c:spPr>
            <c:extLst>
              <c:ext xmlns:c16="http://schemas.microsoft.com/office/drawing/2014/chart" uri="{C3380CC4-5D6E-409C-BE32-E72D297353CC}">
                <c16:uniqueId val="{00000019-2ABE-43C5-A12F-0AD40F653BE2}"/>
              </c:ext>
            </c:extLst>
          </c:dPt>
          <c:dLbls>
            <c:dLbl>
              <c:idx val="0"/>
              <c:layout>
                <c:manualLayout>
                  <c:x val="9.4973383608739054E-2"/>
                  <c:y val="-9.6121123512473566E-2"/>
                </c:manualLayout>
              </c:layout>
              <c:numFmt formatCode="0.0%" sourceLinked="0"/>
              <c:spPr>
                <a:noFill/>
                <a:ln>
                  <a:noFill/>
                </a:ln>
                <a:effectLst/>
              </c:spPr>
              <c:txPr>
                <a:bodyPr rot="3960000" spcFirstLastPara="1" vertOverflow="ellipsis"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2ABE-43C5-A12F-0AD40F653BE2}"/>
                </c:ext>
              </c:extLst>
            </c:dLbl>
            <c:dLbl>
              <c:idx val="1"/>
              <c:layout>
                <c:manualLayout>
                  <c:x val="-0.19406040904217964"/>
                  <c:y val="0.14288495718981728"/>
                </c:manualLayout>
              </c:layout>
              <c:numFmt formatCode="0.0%" sourceLinked="0"/>
              <c:spPr>
                <a:noFill/>
                <a:ln>
                  <a:noFill/>
                </a:ln>
                <a:effectLst/>
              </c:spPr>
              <c:txPr>
                <a:bodyPr rot="-1980000" spcFirstLastPara="1" vertOverflow="ellipsis" wrap="square" lIns="38100" tIns="19050" rIns="38100" bIns="19050" anchor="ctr" anchorCtr="1">
                  <a:no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057236793464198"/>
                      <c:h val="7.7559214382182801E-2"/>
                    </c:manualLayout>
                  </c15:layout>
                </c:ext>
                <c:ext xmlns:c16="http://schemas.microsoft.com/office/drawing/2014/chart" uri="{C3380CC4-5D6E-409C-BE32-E72D297353CC}">
                  <c16:uniqueId val="{00000003-2ABE-43C5-A12F-0AD40F653BE2}"/>
                </c:ext>
              </c:extLst>
            </c:dLbl>
            <c:dLbl>
              <c:idx val="2"/>
              <c:layout>
                <c:manualLayout>
                  <c:x val="-0.20429495443791362"/>
                  <c:y val="4.2429621206329794E-2"/>
                </c:manualLayout>
              </c:layout>
              <c:numFmt formatCode="0.0%" sourceLinked="0"/>
              <c:spPr>
                <a:noFill/>
                <a:ln>
                  <a:noFill/>
                </a:ln>
                <a:effectLst/>
              </c:spPr>
              <c:txPr>
                <a:bodyPr rot="-1020000" spcFirstLastPara="1" vertOverflow="ellipsis" wrap="square" lIns="38100" tIns="19050" rIns="38100" bIns="19050" anchor="ctr" anchorCtr="1">
                  <a:no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855215611252816"/>
                      <c:h val="5.052955304130672E-2"/>
                    </c:manualLayout>
                  </c15:layout>
                </c:ext>
                <c:ext xmlns:c16="http://schemas.microsoft.com/office/drawing/2014/chart" uri="{C3380CC4-5D6E-409C-BE32-E72D297353CC}">
                  <c16:uniqueId val="{00000005-2ABE-43C5-A12F-0AD40F653BE2}"/>
                </c:ext>
              </c:extLst>
            </c:dLbl>
            <c:dLbl>
              <c:idx val="3"/>
              <c:layout/>
              <c:numFmt formatCode="0.0%" sourceLinked="0"/>
              <c:spPr>
                <a:noFill/>
                <a:ln>
                  <a:noFill/>
                </a:ln>
                <a:effectLst/>
              </c:spPr>
              <c:txPr>
                <a:bodyPr rot="-420000" spcFirstLastPara="1" vertOverflow="ellipsis" wrap="square" lIns="38100" tIns="19050" rIns="38100" bIns="19050" anchor="ctr" anchorCtr="1">
                  <a:no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2ABE-43C5-A12F-0AD40F653BE2}"/>
                </c:ext>
              </c:extLst>
            </c:dLbl>
            <c:dLbl>
              <c:idx val="4"/>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mn-lt"/>
                        <a:ea typeface="+mn-ea"/>
                        <a:cs typeface="+mn-cs"/>
                      </a:defRPr>
                    </a:pPr>
                    <a:fld id="{5F433C28-5FDF-4EB4-8744-B68108782236}" type="CATEGORYNAME">
                      <a:rPr lang="en-US" sz="1000"/>
                      <a:pPr>
                        <a:defRPr sz="1200" b="1" i="0" u="none" strike="noStrike" kern="1200" baseline="0">
                          <a:solidFill>
                            <a:schemeClr val="tx1">
                              <a:lumMod val="65000"/>
                              <a:lumOff val="35000"/>
                            </a:schemeClr>
                          </a:solidFill>
                          <a:latin typeface="+mn-lt"/>
                          <a:ea typeface="+mn-ea"/>
                          <a:cs typeface="+mn-cs"/>
                        </a:defRPr>
                      </a:pPr>
                      <a:t>[CATEGORY NAME]</a:t>
                    </a:fld>
                    <a:r>
                      <a:rPr lang="en-US" baseline="0"/>
                      <a:t> </a:t>
                    </a:r>
                    <a:fld id="{063BEA97-C46B-40CA-A138-CFBD6C9A839F}" type="VALUE">
                      <a:rPr lang="en-US" sz="1000" baseline="0"/>
                      <a:pPr>
                        <a:defRPr sz="1200" b="1" i="0" u="none" strike="noStrike" kern="1200" baseline="0">
                          <a:solidFill>
                            <a:schemeClr val="tx1">
                              <a:lumMod val="65000"/>
                              <a:lumOff val="35000"/>
                            </a:schemeClr>
                          </a:solidFill>
                          <a:latin typeface="+mn-lt"/>
                          <a:ea typeface="+mn-ea"/>
                          <a:cs typeface="+mn-cs"/>
                        </a:defRPr>
                      </a:pPr>
                      <a:t>[VALUE]</a:t>
                    </a:fld>
                    <a:endParaRPr lang="en-US" baseline="0"/>
                  </a:p>
                </c:rich>
              </c:tx>
              <c:numFmt formatCode="0.0%" sourceLinked="0"/>
              <c:spPr>
                <a:noFill/>
                <a:ln>
                  <a:noFill/>
                </a:ln>
                <a:effectLst/>
              </c:spPr>
              <c:dLblPos val="ct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9-2ABE-43C5-A12F-0AD40F653BE2}"/>
                </c:ext>
              </c:extLst>
            </c:dLbl>
            <c:dLbl>
              <c:idx val="5"/>
              <c:layout/>
              <c:tx>
                <c:rich>
                  <a:bodyPr/>
                  <a:lstStyle/>
                  <a:p>
                    <a:fld id="{2DEAD89C-A722-4D52-964A-B9D5F8711BFA}" type="CATEGORYNAME">
                      <a:rPr lang="en-US" sz="1000"/>
                      <a:pPr/>
                      <a:t>[CATEGORY NAME]</a:t>
                    </a:fld>
                    <a:r>
                      <a:rPr lang="en-US" sz="1000" baseline="0"/>
                      <a:t> </a:t>
                    </a:r>
                    <a:fld id="{9CEDF02A-5689-4B0C-8F8F-304FC321CBDB}" type="VALUE">
                      <a:rPr lang="en-US" sz="1000" baseline="0"/>
                      <a:pPr/>
                      <a:t>[VALUE]</a:t>
                    </a:fld>
                    <a:endParaRPr lang="en-US" sz="1000" baseline="0"/>
                  </a:p>
                </c:rich>
              </c:tx>
              <c:dLblPos val="ct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2ABE-43C5-A12F-0AD40F653BE2}"/>
                </c:ext>
              </c:extLst>
            </c:dLbl>
            <c:dLbl>
              <c:idx val="6"/>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ABE-43C5-A12F-0AD40F653BE2}"/>
                </c:ext>
              </c:extLst>
            </c:dLbl>
            <c:dLbl>
              <c:idx val="7"/>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ABE-43C5-A12F-0AD40F653BE2}"/>
                </c:ext>
              </c:extLst>
            </c:dLbl>
            <c:dLbl>
              <c:idx val="8"/>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2ABE-43C5-A12F-0AD40F653BE2}"/>
                </c:ext>
              </c:extLst>
            </c:dLbl>
            <c:dLbl>
              <c:idx val="9"/>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2ABE-43C5-A12F-0AD40F653BE2}"/>
                </c:ext>
              </c:extLst>
            </c:dLbl>
            <c:dLbl>
              <c:idx val="10"/>
              <c:layout/>
              <c:tx>
                <c:rich>
                  <a:bodyPr/>
                  <a:lstStyle/>
                  <a:p>
                    <a:fld id="{27C8EA36-ACE1-4AC0-8F7B-94206E024137}" type="CATEGORYNAME">
                      <a:rPr lang="en-US" sz="1000"/>
                      <a:pPr/>
                      <a:t>[CATEGORY NAME]</a:t>
                    </a:fld>
                    <a:r>
                      <a:rPr lang="en-US" baseline="0"/>
                      <a:t> </a:t>
                    </a:r>
                    <a:r>
                      <a:rPr lang="en-US" sz="1000" baseline="0"/>
                      <a:t>0.0%</a:t>
                    </a:r>
                  </a:p>
                </c:rich>
              </c:tx>
              <c:dLblPos val="ct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5-2ABE-43C5-A12F-0AD40F653BE2}"/>
                </c:ext>
              </c:extLst>
            </c:dLbl>
            <c:dLbl>
              <c:idx val="11"/>
              <c:layout/>
              <c:tx>
                <c:rich>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fld id="{A9934124-71F8-4B97-92DC-8ECCB6AFBB6D}" type="CATEGORYNAME">
                      <a:rPr lang="en-US"/>
                      <a:pPr>
                        <a:defRPr sz="1000" b="1" i="0" u="none" strike="noStrike" kern="1200" baseline="0">
                          <a:solidFill>
                            <a:schemeClr val="tx1">
                              <a:lumMod val="65000"/>
                              <a:lumOff val="35000"/>
                            </a:schemeClr>
                          </a:solidFill>
                          <a:latin typeface="+mn-lt"/>
                          <a:ea typeface="+mn-ea"/>
                          <a:cs typeface="+mn-cs"/>
                        </a:defRPr>
                      </a:pPr>
                      <a:t>[CATEGORY NAME]</a:t>
                    </a:fld>
                    <a:r>
                      <a:rPr lang="en-US" baseline="0"/>
                      <a:t> 0.0%</a:t>
                    </a:r>
                  </a:p>
                </c:rich>
              </c:tx>
              <c:numFmt formatCode="0.0%" sourceLinked="0"/>
              <c:spPr>
                <a:noFill/>
                <a:ln>
                  <a:noFill/>
                </a:ln>
                <a:effectLst/>
              </c:spPr>
              <c:dLblPos val="ct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7-2ABE-43C5-A12F-0AD40F653BE2}"/>
                </c:ext>
              </c:extLst>
            </c:dLbl>
            <c:dLbl>
              <c:idx val="12"/>
              <c:layout/>
              <c:tx>
                <c:rich>
                  <a:bodyPr/>
                  <a:lstStyle/>
                  <a:p>
                    <a:fld id="{FB1BEE2F-3D05-4127-89AB-641DFC977C71}" type="CATEGORYNAME">
                      <a:rPr lang="en-US"/>
                      <a:pPr/>
                      <a:t>[CATEGORY NAME]</a:t>
                    </a:fld>
                    <a:r>
                      <a:rPr lang="en-US" baseline="0"/>
                      <a:t> 1.1%</a:t>
                    </a:r>
                  </a:p>
                </c:rich>
              </c:tx>
              <c:dLblPos val="inEnd"/>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9-2ABE-43C5-A12F-0AD40F653BE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'Expenditure Codes'!$G$6:$G$17</c:f>
              <c:strCache>
                <c:ptCount val="12"/>
                <c:pt idx="0">
                  <c:v>Grants, Benefits &amp; Claims</c:v>
                </c:pt>
                <c:pt idx="1">
                  <c:v>Personnel Costs</c:v>
                </c:pt>
                <c:pt idx="2">
                  <c:v>Employee Benefits</c:v>
                </c:pt>
                <c:pt idx="3">
                  <c:v>Rentals &amp; Leases</c:v>
                </c:pt>
                <c:pt idx="4">
                  <c:v>Supplies &amp; Operations</c:v>
                </c:pt>
                <c:pt idx="5">
                  <c:v>Professional Services</c:v>
                </c:pt>
                <c:pt idx="6">
                  <c:v>Other Equip. Purchases</c:v>
                </c:pt>
                <c:pt idx="7">
                  <c:v>Travel Out-of-State</c:v>
                </c:pt>
                <c:pt idx="8">
                  <c:v>Utilities &amp; Comm</c:v>
                </c:pt>
                <c:pt idx="9">
                  <c:v>Travel In-State</c:v>
                </c:pt>
                <c:pt idx="10">
                  <c:v>Transportation Expenses</c:v>
                </c:pt>
                <c:pt idx="11">
                  <c:v>Repairs &amp; Maintenance</c:v>
                </c:pt>
              </c:strCache>
            </c:strRef>
          </c:cat>
          <c:val>
            <c:numRef>
              <c:f>'Expenditure Codes'!$H$6:$H$17</c:f>
              <c:numCache>
                <c:formatCode>0.0%</c:formatCode>
                <c:ptCount val="12"/>
                <c:pt idx="0">
                  <c:v>0.84805432861728758</c:v>
                </c:pt>
                <c:pt idx="1">
                  <c:v>9.1156479749067668E-2</c:v>
                </c:pt>
                <c:pt idx="2">
                  <c:v>2.8028381148561609E-2</c:v>
                </c:pt>
                <c:pt idx="3">
                  <c:v>1.553178992723973E-2</c:v>
                </c:pt>
                <c:pt idx="4">
                  <c:v>6.5845129016476522E-3</c:v>
                </c:pt>
                <c:pt idx="5">
                  <c:v>3.5478153167507564E-3</c:v>
                </c:pt>
                <c:pt idx="6">
                  <c:v>2.867730206655129E-3</c:v>
                </c:pt>
                <c:pt idx="7">
                  <c:v>1.3909909191978387E-3</c:v>
                </c:pt>
                <c:pt idx="8">
                  <c:v>1.1195376907639672E-3</c:v>
                </c:pt>
                <c:pt idx="9">
                  <c:v>1.1032686085122648E-3</c:v>
                </c:pt>
                <c:pt idx="10">
                  <c:v>1.1032686085122648E-3</c:v>
                </c:pt>
                <c:pt idx="11">
                  <c:v>1.1032686085122648E-3</c:v>
                </c:pt>
              </c:numCache>
            </c:numRef>
          </c:val>
          <c:extLst>
            <c:ext xmlns:c16="http://schemas.microsoft.com/office/drawing/2014/chart" uri="{C3380CC4-5D6E-409C-BE32-E72D297353CC}">
              <c16:uniqueId val="{0000001A-2ABE-43C5-A12F-0AD40F653BE2}"/>
            </c:ext>
          </c:extLst>
        </c:ser>
        <c:dLbls>
          <c:showLegendKey val="0"/>
          <c:showVal val="0"/>
          <c:showCatName val="0"/>
          <c:showSerName val="0"/>
          <c:showPercent val="0"/>
          <c:showBubbleSize val="0"/>
          <c:showLeaderLines val="1"/>
        </c:dLbls>
        <c:gapWidth val="126"/>
        <c:splitType val="pos"/>
        <c:splitPos val="8"/>
        <c:secondPieSize val="62"/>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solidFill>
      <a:srgbClr val="FFDE75"/>
    </a:solidFill>
    <a:ln w="9525" cap="flat" cmpd="sng" algn="ctr">
      <a:noFill/>
      <a:round/>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4.emf"/></Relationships>
</file>

<file path=ppt/drawings/drawing1.xml><?xml version="1.0" encoding="utf-8"?>
<c:userShapes xmlns:c="http://schemas.openxmlformats.org/drawingml/2006/chart">
  <cdr:relSizeAnchor xmlns:cdr="http://schemas.openxmlformats.org/drawingml/2006/chartDrawing">
    <cdr:from>
      <cdr:x>0.02189</cdr:x>
      <cdr:y>0.18184</cdr:y>
    </cdr:from>
    <cdr:to>
      <cdr:x>0.2772</cdr:x>
      <cdr:y>0.23786</cdr:y>
    </cdr:to>
    <cdr:sp macro="" textlink="">
      <cdr:nvSpPr>
        <cdr:cNvPr id="2" name="TextBox 1"/>
        <cdr:cNvSpPr txBox="1"/>
      </cdr:nvSpPr>
      <cdr:spPr>
        <a:xfrm xmlns:a="http://schemas.openxmlformats.org/drawingml/2006/main">
          <a:off x="189487" y="1141752"/>
          <a:ext cx="2210045" cy="351768"/>
        </a:xfrm>
        <a:prstGeom xmlns:a="http://schemas.openxmlformats.org/drawingml/2006/main" prst="rect">
          <a:avLst/>
        </a:prstGeom>
        <a:ln xmlns:a="http://schemas.openxmlformats.org/drawingml/2006/main" w="22225">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$32,023,933 Total</a:t>
          </a:r>
        </a:p>
      </cdr:txBody>
    </cdr:sp>
  </cdr:relSizeAnchor>
  <cdr:relSizeAnchor xmlns:cdr="http://schemas.openxmlformats.org/drawingml/2006/chartDrawing">
    <cdr:from>
      <cdr:x>0.49296</cdr:x>
      <cdr:y>0.59466</cdr:y>
    </cdr:from>
    <cdr:to>
      <cdr:x>0.60211</cdr:x>
      <cdr:y>0.60922</cdr:y>
    </cdr:to>
    <cdr:sp macro="" textlink="">
      <cdr:nvSpPr>
        <cdr:cNvPr id="3" name="Right Arrow 2"/>
        <cdr:cNvSpPr/>
      </cdr:nvSpPr>
      <cdr:spPr>
        <a:xfrm xmlns:a="http://schemas.openxmlformats.org/drawingml/2006/main">
          <a:off x="4267200" y="3733800"/>
          <a:ext cx="944880" cy="91440"/>
        </a:xfrm>
        <a:prstGeom xmlns:a="http://schemas.openxmlformats.org/drawingml/2006/main" prst="rightArrow">
          <a:avLst/>
        </a:prstGeom>
        <a:solidFill xmlns:a="http://schemas.openxmlformats.org/drawingml/2006/main">
          <a:srgbClr val="984807"/>
        </a:solidFill>
        <a:ln xmlns:a="http://schemas.openxmlformats.org/drawingml/2006/main">
          <a:solidFill>
            <a:srgbClr val="984807"/>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0.58274</cdr:x>
      <cdr:y>0.60008</cdr:y>
    </cdr:from>
    <cdr:to>
      <cdr:x>0.65639</cdr:x>
      <cdr:y>0.64038</cdr:y>
    </cdr:to>
    <cdr:sp macro="" textlink="">
      <cdr:nvSpPr>
        <cdr:cNvPr id="2" name="Right Arrow 1"/>
        <cdr:cNvSpPr/>
      </cdr:nvSpPr>
      <cdr:spPr>
        <a:xfrm xmlns:a="http://schemas.openxmlformats.org/drawingml/2006/main">
          <a:off x="6503111" y="3767845"/>
          <a:ext cx="821921" cy="253040"/>
        </a:xfrm>
        <a:prstGeom xmlns:a="http://schemas.openxmlformats.org/drawingml/2006/main" prst="rightArrow">
          <a:avLst/>
        </a:prstGeom>
        <a:solidFill xmlns:a="http://schemas.openxmlformats.org/drawingml/2006/main">
          <a:srgbClr val="D99694"/>
        </a:solidFill>
        <a:ln xmlns:a="http://schemas.openxmlformats.org/drawingml/2006/main">
          <a:solidFill>
            <a:srgbClr val="D9969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0.62349</cdr:x>
      <cdr:y>0.59172</cdr:y>
    </cdr:from>
    <cdr:to>
      <cdr:x>0.68599</cdr:x>
      <cdr:y>0.60749</cdr:y>
    </cdr:to>
    <cdr:sp macro="" textlink="">
      <cdr:nvSpPr>
        <cdr:cNvPr id="2" name="Right Arrow 1"/>
        <cdr:cNvSpPr/>
      </cdr:nvSpPr>
      <cdr:spPr>
        <a:xfrm xmlns:a="http://schemas.openxmlformats.org/drawingml/2006/main">
          <a:off x="6663668" y="3715351"/>
          <a:ext cx="667979" cy="99018"/>
        </a:xfrm>
        <a:prstGeom xmlns:a="http://schemas.openxmlformats.org/drawingml/2006/main" prst="rightArrow">
          <a:avLst/>
        </a:prstGeom>
        <a:solidFill xmlns:a="http://schemas.openxmlformats.org/drawingml/2006/main">
          <a:srgbClr val="D99694"/>
        </a:solidFill>
        <a:ln xmlns:a="http://schemas.openxmlformats.org/drawingml/2006/main">
          <a:solidFill>
            <a:srgbClr val="D9969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0.5941</cdr:x>
      <cdr:y>0.54182</cdr:y>
    </cdr:from>
    <cdr:to>
      <cdr:x>0.70345</cdr:x>
      <cdr:y>0.57403</cdr:y>
    </cdr:to>
    <cdr:sp macro="" textlink="">
      <cdr:nvSpPr>
        <cdr:cNvPr id="2" name="Right Arrow 1"/>
        <cdr:cNvSpPr/>
      </cdr:nvSpPr>
      <cdr:spPr>
        <a:xfrm xmlns:a="http://schemas.openxmlformats.org/drawingml/2006/main">
          <a:off x="6291170" y="3402023"/>
          <a:ext cx="1157944" cy="202242"/>
        </a:xfrm>
        <a:prstGeom xmlns:a="http://schemas.openxmlformats.org/drawingml/2006/main" prst="rightArrow">
          <a:avLst/>
        </a:prstGeom>
        <a:solidFill xmlns:a="http://schemas.openxmlformats.org/drawingml/2006/main">
          <a:srgbClr val="D99694"/>
        </a:solidFill>
        <a:ln xmlns:a="http://schemas.openxmlformats.org/drawingml/2006/main">
          <a:solidFill>
            <a:srgbClr val="D9969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24FDB-05F8-40EE-9F96-239C88E0269C}" type="datetimeFigureOut">
              <a:rPr lang="en-US" smtClean="0"/>
              <a:t>9/14/2018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35ACD-FC6D-412F-B15C-F54ABA1A44BF}" type="slidenum">
              <a:rPr lang="en-US" smtClean="0"/>
              <a:t>‹#›</a:t>
            </a:fld>
            <a:endParaRPr lang="en-US"/>
          </a:p>
        </p:txBody>
      </p:sp>
    </p:spTree>
    <p:extLst>
      <p:ext uri="{BB962C8B-B14F-4D97-AF65-F5344CB8AC3E}">
        <p14:creationId xmlns:p14="http://schemas.microsoft.com/office/powerpoint/2010/main" val="242406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3A0B-A9DE-4FAA-8069-629C10E184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50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73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935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315DC-C9C3-43F1-BD24-3948A444DC20}" type="slidenum">
              <a:rPr lang="en-US" smtClean="0"/>
              <a:t>103</a:t>
            </a:fld>
            <a:endParaRPr lang="en-US"/>
          </a:p>
        </p:txBody>
      </p:sp>
    </p:spTree>
    <p:extLst>
      <p:ext uri="{BB962C8B-B14F-4D97-AF65-F5344CB8AC3E}">
        <p14:creationId xmlns:p14="http://schemas.microsoft.com/office/powerpoint/2010/main" val="200780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81644-C74B-4878-85AB-ACAD20ECF8B4}" type="slidenum">
              <a:rPr lang="en-US" smtClean="0"/>
              <a:pPr/>
              <a:t>21</a:t>
            </a:fld>
            <a:endParaRPr lang="en-US"/>
          </a:p>
        </p:txBody>
      </p:sp>
    </p:spTree>
    <p:extLst>
      <p:ext uri="{BB962C8B-B14F-4D97-AF65-F5344CB8AC3E}">
        <p14:creationId xmlns:p14="http://schemas.microsoft.com/office/powerpoint/2010/main" val="203366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52F931-49AA-449D-B4EE-33B24D64BE9A}" type="slidenum">
              <a:rPr lang="en-US" smtClean="0"/>
              <a:t>23</a:t>
            </a:fld>
            <a:endParaRPr lang="en-US"/>
          </a:p>
        </p:txBody>
      </p:sp>
    </p:spTree>
    <p:extLst>
      <p:ext uri="{BB962C8B-B14F-4D97-AF65-F5344CB8AC3E}">
        <p14:creationId xmlns:p14="http://schemas.microsoft.com/office/powerpoint/2010/main" val="242812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0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407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7355D-6D2F-4345-88F1-F4BB2144802A}" type="slidenum">
              <a:rPr lang="en-US" smtClean="0"/>
              <a:t>46</a:t>
            </a:fld>
            <a:endParaRPr lang="en-US"/>
          </a:p>
        </p:txBody>
      </p:sp>
    </p:spTree>
    <p:extLst>
      <p:ext uri="{BB962C8B-B14F-4D97-AF65-F5344CB8AC3E}">
        <p14:creationId xmlns:p14="http://schemas.microsoft.com/office/powerpoint/2010/main" val="417395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7355D-6D2F-4345-88F1-F4BB2144802A}" type="slidenum">
              <a:rPr lang="en-US" smtClean="0"/>
              <a:t>52</a:t>
            </a:fld>
            <a:endParaRPr lang="en-US"/>
          </a:p>
        </p:txBody>
      </p:sp>
    </p:spTree>
    <p:extLst>
      <p:ext uri="{BB962C8B-B14F-4D97-AF65-F5344CB8AC3E}">
        <p14:creationId xmlns:p14="http://schemas.microsoft.com/office/powerpoint/2010/main" val="25880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Transport./Accident = Campus Sponsored Mass Transportation/Accident</a:t>
            </a:r>
          </a:p>
          <a:p>
            <a:endParaRPr lang="en-US" dirty="0" smtClean="0"/>
          </a:p>
          <a:p>
            <a:r>
              <a:rPr lang="en-US" dirty="0" smtClean="0"/>
              <a:t>Mass Casual. Situation = Mass Casualty Situation</a:t>
            </a:r>
          </a:p>
          <a:p>
            <a:endParaRPr lang="en-US" dirty="0"/>
          </a:p>
          <a:p>
            <a:r>
              <a:rPr lang="en-US" dirty="0" smtClean="0"/>
              <a:t>Violence on Campus = Violence at your institution (i.e., workplace violence, domestic violence, disruptive individuals)?</a:t>
            </a:r>
          </a:p>
          <a:p>
            <a:endParaRPr lang="en-US" dirty="0"/>
          </a:p>
          <a:p>
            <a:r>
              <a:rPr lang="en-US" dirty="0" smtClean="0"/>
              <a:t>Hazard. Mats. Release = Hazardous Materials Release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A67355D-6D2F-4345-88F1-F4BB2144802A}" type="slidenum">
              <a:rPr lang="en-US" smtClean="0"/>
              <a:t>53</a:t>
            </a:fld>
            <a:endParaRPr lang="en-US"/>
          </a:p>
        </p:txBody>
      </p:sp>
    </p:spTree>
    <p:extLst>
      <p:ext uri="{BB962C8B-B14F-4D97-AF65-F5344CB8AC3E}">
        <p14:creationId xmlns:p14="http://schemas.microsoft.com/office/powerpoint/2010/main" val="3414517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7355D-6D2F-4345-88F1-F4BB2144802A}" type="slidenum">
              <a:rPr lang="en-US" smtClean="0"/>
              <a:t>67</a:t>
            </a:fld>
            <a:endParaRPr lang="en-US"/>
          </a:p>
        </p:txBody>
      </p:sp>
    </p:spTree>
    <p:extLst>
      <p:ext uri="{BB962C8B-B14F-4D97-AF65-F5344CB8AC3E}">
        <p14:creationId xmlns:p14="http://schemas.microsoft.com/office/powerpoint/2010/main" val="175082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5E2C70-23F1-4891-BECF-84685EBDE8F3}" type="datetime1">
              <a:rPr lang="en-US" smtClean="0"/>
              <a:t>9/14/2018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mtClean="0">
                <a:solidFill>
                  <a:srgbClr val="4F271C"/>
                </a:solidFill>
              </a:rPr>
              <a:pPr/>
              <a:t>‹#›</a:t>
            </a:fld>
            <a:endParaRPr lang="en-US" dirty="0">
              <a:solidFill>
                <a:srgbClr val="4F271C"/>
              </a:solidFill>
            </a:endParaRPr>
          </a:p>
        </p:txBody>
      </p:sp>
    </p:spTree>
    <p:extLst>
      <p:ext uri="{BB962C8B-B14F-4D97-AF65-F5344CB8AC3E}">
        <p14:creationId xmlns:p14="http://schemas.microsoft.com/office/powerpoint/2010/main" val="35873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C0FC56-18F3-41E5-BBC0-06376FB4AD59}" type="datetime1">
              <a:rPr lang="en-US" smtClean="0">
                <a:solidFill>
                  <a:srgbClr val="4F271C"/>
                </a:solidFill>
              </a:rPr>
              <a:t>9/14/2018</a:t>
            </a:fld>
            <a:endParaRPr lang="en-US" dirty="0">
              <a:solidFill>
                <a:srgbClr val="4F271C"/>
              </a:solidFill>
            </a:endParaRPr>
          </a:p>
        </p:txBody>
      </p:sp>
      <p:sp>
        <p:nvSpPr>
          <p:cNvPr id="6" name="Footer Placeholder 5"/>
          <p:cNvSpPr>
            <a:spLocks noGrp="1"/>
          </p:cNvSpPr>
          <p:nvPr>
            <p:ph type="ftr" sz="quarter" idx="11"/>
          </p:nvPr>
        </p:nvSpPr>
        <p:spPr/>
        <p:txBody>
          <a:bodyPr/>
          <a:lstStyle/>
          <a:p>
            <a:endParaRPr lang="en-US" dirty="0">
              <a:solidFill>
                <a:srgbClr val="4F271C"/>
              </a:solidFill>
            </a:endParaRPr>
          </a:p>
        </p:txBody>
      </p:sp>
      <p:sp>
        <p:nvSpPr>
          <p:cNvPr id="7" name="Slide Number Placeholder 6"/>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58837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399754-DFCB-4145-8576-DF2CC31FFB3D}" type="datetime1">
              <a:rPr lang="en-US" smtClean="0">
                <a:solidFill>
                  <a:srgbClr val="4F271C"/>
                </a:solidFill>
              </a:rPr>
              <a:t>9/14/2018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4168095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18362D-2271-4911-838D-5E58A44BC44B}" type="datetime1">
              <a:rPr lang="en-US" smtClean="0">
                <a:solidFill>
                  <a:srgbClr val="4F271C"/>
                </a:solidFill>
              </a:rPr>
              <a:t>9/14/2018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233387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C6D3C3-5CF2-4D97-9CB4-674AF38167FF}" type="datetime1">
              <a:rPr lang="en-US" smtClean="0">
                <a:solidFill>
                  <a:srgbClr val="4F271C"/>
                </a:solidFill>
              </a:rPr>
              <a:t>9/14/2018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1765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B2B3DB-323A-4589-8EB2-A6147C8A6545}" type="datetime1">
              <a:rPr lang="en-US" smtClean="0">
                <a:solidFill>
                  <a:srgbClr val="4F271C"/>
                </a:solidFill>
              </a:rPr>
              <a:t>9/14/2018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114011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F3180D-E686-4BC0-83D4-11CF619F297D}" type="datetime1">
              <a:rPr lang="en-US" smtClean="0">
                <a:solidFill>
                  <a:srgbClr val="4F271C"/>
                </a:solidFill>
              </a:rPr>
              <a:t>9/14/2018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2328808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692B39-2B91-4337-BB6F-88FFEB714691}" type="datetime1">
              <a:rPr lang="en-US" smtClean="0">
                <a:solidFill>
                  <a:srgbClr val="4F271C"/>
                </a:solidFill>
              </a:rPr>
              <a:t>9/14/2018</a:t>
            </a:fld>
            <a:endParaRPr lang="en-US">
              <a:solidFill>
                <a:srgbClr val="4F271C"/>
              </a:solidFill>
            </a:endParaRPr>
          </a:p>
        </p:txBody>
      </p:sp>
      <p:sp>
        <p:nvSpPr>
          <p:cNvPr id="5" name="Footer Placeholder 4"/>
          <p:cNvSpPr>
            <a:spLocks noGrp="1"/>
          </p:cNvSpPr>
          <p:nvPr>
            <p:ph type="ftr" sz="quarter" idx="11"/>
          </p:nvPr>
        </p:nvSpPr>
        <p:spPr/>
        <p:txBody>
          <a:bodyPr/>
          <a:lstStyle/>
          <a:p>
            <a:endParaRPr lang="en-US">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a:p>
        </p:txBody>
      </p:sp>
    </p:spTree>
    <p:extLst>
      <p:ext uri="{BB962C8B-B14F-4D97-AF65-F5344CB8AC3E}">
        <p14:creationId xmlns:p14="http://schemas.microsoft.com/office/powerpoint/2010/main" val="3876686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E287EF-3CE3-4F2A-AC46-9F8992798F0F}" type="datetime1">
              <a:rPr lang="en-US" smtClean="0">
                <a:solidFill>
                  <a:srgbClr val="4F271C"/>
                </a:solidFill>
              </a:rPr>
              <a:t>9/14/2018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299013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7A49D-D8FD-4178-8A3D-F43DD9D9F8E7}" type="datetime1">
              <a:rPr lang="en-US" smtClean="0">
                <a:solidFill>
                  <a:srgbClr val="46464A">
                    <a:lumMod val="20000"/>
                    <a:lumOff val="80000"/>
                  </a:srgbClr>
                </a:solidFill>
              </a:rPr>
              <a:t>9/14/2018</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9929E5AD-EDEA-4C67-B9F2-723CC8D109F2}"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878161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396C2-4428-4E5B-A5C2-D8412EF558B7}" type="datetime1">
              <a:rPr lang="en-US" smtClean="0">
                <a:solidFill>
                  <a:srgbClr val="46464A">
                    <a:lumMod val="20000"/>
                    <a:lumOff val="80000"/>
                  </a:srgbClr>
                </a:solidFill>
              </a:rPr>
              <a:t>9/14/2018</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418250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54E92A-FD9D-479F-9C27-20183446FCC7}" type="datetime1">
              <a:rPr lang="en-US" smtClean="0">
                <a:solidFill>
                  <a:srgbClr val="4F271C"/>
                </a:solidFill>
              </a:rPr>
              <a:t>9/14/2018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a:solidFill>
                <a:srgbClr val="4F271C"/>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205358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4592B9-9F3F-487A-A4E1-E8987B39B8B0}" type="datetime1">
              <a:rPr lang="en-US" smtClean="0">
                <a:solidFill>
                  <a:srgbClr val="46464A">
                    <a:lumMod val="20000"/>
                    <a:lumOff val="80000"/>
                  </a:srgbClr>
                </a:solidFill>
              </a:rPr>
              <a:t>9/14/2018</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905989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8844-D39C-4520-853E-968C374FF830}" type="datetime1">
              <a:rPr lang="en-US" smtClean="0">
                <a:solidFill>
                  <a:srgbClr val="46464A">
                    <a:lumMod val="20000"/>
                    <a:lumOff val="80000"/>
                  </a:srgbClr>
                </a:solidFill>
              </a:rPr>
              <a:t>9/14/2018</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552586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B2B704-EEBE-417D-AA87-BD8005B64956}" type="datetime1">
              <a:rPr lang="en-US" smtClean="0">
                <a:solidFill>
                  <a:srgbClr val="46464A">
                    <a:lumMod val="20000"/>
                    <a:lumOff val="80000"/>
                  </a:srgbClr>
                </a:solidFill>
              </a:rPr>
              <a:t>9/14/2018</a:t>
            </a:fld>
            <a:endParaRPr lang="en-US">
              <a:solidFill>
                <a:srgbClr val="46464A">
                  <a:lumMod val="20000"/>
                  <a:lumOff val="80000"/>
                </a:srgbClr>
              </a:solidFill>
            </a:endParaRPr>
          </a:p>
        </p:txBody>
      </p:sp>
      <p:sp>
        <p:nvSpPr>
          <p:cNvPr id="8" name="Footer Placeholder 7"/>
          <p:cNvSpPr>
            <a:spLocks noGrp="1"/>
          </p:cNvSpPr>
          <p:nvPr>
            <p:ph type="ftr" sz="quarter" idx="11"/>
          </p:nvPr>
        </p:nvSpPr>
        <p:spPr/>
        <p:txBody>
          <a:bodyPr/>
          <a:lstStyle/>
          <a:p>
            <a:endParaRPr lang="en-US">
              <a:solidFill>
                <a:srgbClr val="46464A">
                  <a:lumMod val="20000"/>
                  <a:lumOff val="80000"/>
                </a:srgbClr>
              </a:solidFill>
            </a:endParaRPr>
          </a:p>
        </p:txBody>
      </p:sp>
      <p:sp>
        <p:nvSpPr>
          <p:cNvPr id="9" name="Slide Number Placeholder 8"/>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614135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7C3029-9C4D-4738-AA39-9B79FF43E463}" type="datetime1">
              <a:rPr lang="en-US" smtClean="0">
                <a:solidFill>
                  <a:srgbClr val="46464A">
                    <a:lumMod val="20000"/>
                    <a:lumOff val="80000"/>
                  </a:srgbClr>
                </a:solidFill>
              </a:rPr>
              <a:t>9/14/2018</a:t>
            </a:fld>
            <a:endParaRPr lang="en-US">
              <a:solidFill>
                <a:srgbClr val="46464A">
                  <a:lumMod val="20000"/>
                  <a:lumOff val="80000"/>
                </a:srgbClr>
              </a:solidFill>
            </a:endParaRPr>
          </a:p>
        </p:txBody>
      </p:sp>
      <p:sp>
        <p:nvSpPr>
          <p:cNvPr id="4" name="Footer Placeholder 3"/>
          <p:cNvSpPr>
            <a:spLocks noGrp="1"/>
          </p:cNvSpPr>
          <p:nvPr>
            <p:ph type="ftr" sz="quarter" idx="11"/>
          </p:nvPr>
        </p:nvSpPr>
        <p:spPr/>
        <p:txBody>
          <a:bodyPr/>
          <a:lstStyle/>
          <a:p>
            <a:endParaRPr lang="en-US">
              <a:solidFill>
                <a:srgbClr val="46464A">
                  <a:lumMod val="20000"/>
                  <a:lumOff val="80000"/>
                </a:srgbClr>
              </a:solidFill>
            </a:endParaRPr>
          </a:p>
        </p:txBody>
      </p:sp>
      <p:sp>
        <p:nvSpPr>
          <p:cNvPr id="5" name="Slide Number Placeholder 4"/>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454971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36162-6294-4780-B21E-8460B977AEE9}" type="datetime1">
              <a:rPr lang="en-US" smtClean="0">
                <a:solidFill>
                  <a:srgbClr val="46464A">
                    <a:lumMod val="20000"/>
                    <a:lumOff val="80000"/>
                  </a:srgbClr>
                </a:solidFill>
              </a:rPr>
              <a:t>9/14/2018</a:t>
            </a:fld>
            <a:endParaRPr lang="en-US">
              <a:solidFill>
                <a:srgbClr val="46464A">
                  <a:lumMod val="20000"/>
                  <a:lumOff val="80000"/>
                </a:srgbClr>
              </a:solidFill>
            </a:endParaRPr>
          </a:p>
        </p:txBody>
      </p:sp>
      <p:sp>
        <p:nvSpPr>
          <p:cNvPr id="3" name="Footer Placeholder 2"/>
          <p:cNvSpPr>
            <a:spLocks noGrp="1"/>
          </p:cNvSpPr>
          <p:nvPr>
            <p:ph type="ftr" sz="quarter" idx="11"/>
          </p:nvPr>
        </p:nvSpPr>
        <p:spPr/>
        <p:txBody>
          <a:bodyPr/>
          <a:lstStyle/>
          <a:p>
            <a:endParaRPr lang="en-US">
              <a:solidFill>
                <a:srgbClr val="46464A">
                  <a:lumMod val="20000"/>
                  <a:lumOff val="80000"/>
                </a:srgbClr>
              </a:solidFill>
            </a:endParaRPr>
          </a:p>
        </p:txBody>
      </p:sp>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4176694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0239DF-1886-411A-9798-B477549658E3}" type="datetime1">
              <a:rPr lang="en-US" smtClean="0">
                <a:solidFill>
                  <a:srgbClr val="46464A">
                    <a:lumMod val="20000"/>
                    <a:lumOff val="80000"/>
                  </a:srgbClr>
                </a:solidFill>
              </a:rPr>
              <a:t>9/14/2018</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1821674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F55BA2-8929-4EE5-9044-9BA8EB217DA4}" type="datetime1">
              <a:rPr lang="en-US" smtClean="0">
                <a:solidFill>
                  <a:srgbClr val="46464A">
                    <a:lumMod val="20000"/>
                    <a:lumOff val="80000"/>
                  </a:srgbClr>
                </a:solidFill>
              </a:rPr>
              <a:t>9/14/2018</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6216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6390B-8BC5-4B81-9DE4-DD49DB817284}" type="datetime1">
              <a:rPr lang="en-US" smtClean="0">
                <a:solidFill>
                  <a:srgbClr val="46464A">
                    <a:lumMod val="20000"/>
                    <a:lumOff val="80000"/>
                  </a:srgbClr>
                </a:solidFill>
              </a:rPr>
              <a:t>9/14/2018</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987431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B6FAB-8B65-40E5-8061-076F01645AA6}" type="datetime1">
              <a:rPr lang="en-US" smtClean="0">
                <a:solidFill>
                  <a:srgbClr val="46464A">
                    <a:lumMod val="20000"/>
                    <a:lumOff val="80000"/>
                  </a:srgbClr>
                </a:solidFill>
              </a:rPr>
              <a:t>9/14/2018</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91414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E5A0CF-CB6C-4C6F-B9A0-10E6BAF9E6FA}" type="datetime1">
              <a:rPr lang="en-US" smtClean="0">
                <a:solidFill>
                  <a:srgbClr val="4F271C"/>
                </a:solidFill>
              </a:rPr>
              <a:t>9/14/2018</a:t>
            </a:fld>
            <a:endParaRPr lang="en-US">
              <a:solidFill>
                <a:srgbClr val="4F271C"/>
              </a:solidFill>
            </a:endParaRPr>
          </a:p>
        </p:txBody>
      </p:sp>
      <p:sp>
        <p:nvSpPr>
          <p:cNvPr id="5" name="Footer Placeholder 4"/>
          <p:cNvSpPr>
            <a:spLocks noGrp="1"/>
          </p:cNvSpPr>
          <p:nvPr>
            <p:ph type="ftr" sz="quarter" idx="11"/>
          </p:nvPr>
        </p:nvSpPr>
        <p:spPr/>
        <p:txBody>
          <a:bodyPr/>
          <a:lstStyle/>
          <a:p>
            <a:endParaRPr lang="en-US">
              <a:solidFill>
                <a:srgbClr val="4F271C"/>
              </a:solidFill>
            </a:endParaRPr>
          </a:p>
        </p:txBody>
      </p:sp>
      <p:sp>
        <p:nvSpPr>
          <p:cNvPr id="6" name="Slide Number Placeholder 5"/>
          <p:cNvSpPr>
            <a:spLocks noGrp="1"/>
          </p:cNvSpPr>
          <p:nvPr>
            <p:ph type="sldNum" sz="quarter" idx="12"/>
          </p:nvPr>
        </p:nvSpPr>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151502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B9667F-C35D-4EAD-977F-F77627A8BE58}" type="datetime1">
              <a:rPr lang="en-US" smtClean="0">
                <a:solidFill>
                  <a:srgbClr val="4F271C"/>
                </a:solidFill>
              </a:rPr>
              <a:t>9/14/2018</a:t>
            </a:fld>
            <a:endParaRPr lang="en-US">
              <a:solidFill>
                <a:srgbClr val="4F271C"/>
              </a:solidFill>
            </a:endParaRPr>
          </a:p>
        </p:txBody>
      </p:sp>
      <p:sp>
        <p:nvSpPr>
          <p:cNvPr id="6" name="Footer Placeholder 5"/>
          <p:cNvSpPr>
            <a:spLocks noGrp="1"/>
          </p:cNvSpPr>
          <p:nvPr>
            <p:ph type="ftr" sz="quarter" idx="11"/>
          </p:nvPr>
        </p:nvSpPr>
        <p:spPr/>
        <p:txBody>
          <a:bodyPr/>
          <a:lstStyle/>
          <a:p>
            <a:endParaRPr lang="en-US">
              <a:solidFill>
                <a:srgbClr val="4F271C"/>
              </a:solidFill>
            </a:endParaRPr>
          </a:p>
        </p:txBody>
      </p:sp>
      <p:sp>
        <p:nvSpPr>
          <p:cNvPr id="7" name="Slide Number Placeholder 6"/>
          <p:cNvSpPr>
            <a:spLocks noGrp="1"/>
          </p:cNvSpPr>
          <p:nvPr>
            <p:ph type="sldNum" sz="quarter" idx="12"/>
          </p:nvPr>
        </p:nvSpPr>
        <p:spPr/>
        <p:txBody>
          <a:bodyPr/>
          <a:lstStyle/>
          <a:p>
            <a:fld id="{1AD93096-5B34-4342-9326-69289CEAE4C2}" type="slidenum">
              <a:rPr lang="en-US" smtClean="0"/>
              <a:pPr/>
              <a:t>‹#›</a:t>
            </a:fld>
            <a:endParaRPr lang="en-US"/>
          </a:p>
        </p:txBody>
      </p:sp>
    </p:spTree>
    <p:extLst>
      <p:ext uri="{BB962C8B-B14F-4D97-AF65-F5344CB8AC3E}">
        <p14:creationId xmlns:p14="http://schemas.microsoft.com/office/powerpoint/2010/main" val="202552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E2FDA7-C7FD-44AC-83FB-64B2B219CE1A}" type="datetime1">
              <a:rPr lang="en-US" smtClean="0">
                <a:solidFill>
                  <a:srgbClr val="4F271C"/>
                </a:solidFill>
              </a:rPr>
              <a:t>9/14/2018</a:t>
            </a:fld>
            <a:endParaRPr lang="en-US">
              <a:solidFill>
                <a:srgbClr val="4F271C"/>
              </a:solidFill>
            </a:endParaRPr>
          </a:p>
        </p:txBody>
      </p:sp>
      <p:sp>
        <p:nvSpPr>
          <p:cNvPr id="8" name="Footer Placeholder 7"/>
          <p:cNvSpPr>
            <a:spLocks noGrp="1"/>
          </p:cNvSpPr>
          <p:nvPr>
            <p:ph type="ftr" sz="quarter" idx="11"/>
          </p:nvPr>
        </p:nvSpPr>
        <p:spPr/>
        <p:txBody>
          <a:bodyPr/>
          <a:lstStyle/>
          <a:p>
            <a:endParaRPr lang="en-US">
              <a:solidFill>
                <a:srgbClr val="4F271C"/>
              </a:solidFill>
            </a:endParaRPr>
          </a:p>
        </p:txBody>
      </p:sp>
      <p:sp>
        <p:nvSpPr>
          <p:cNvPr id="9" name="Slide Number Placeholder 8"/>
          <p:cNvSpPr>
            <a:spLocks noGrp="1"/>
          </p:cNvSpPr>
          <p:nvPr>
            <p:ph type="sldNum" sz="quarter" idx="12"/>
          </p:nvPr>
        </p:nvSpPr>
        <p:spPr/>
        <p:txBody>
          <a:bodyPr/>
          <a:lstStyle/>
          <a:p>
            <a:fld id="{1AD93096-5B34-4342-9326-69289CEAE4C2}" type="slidenum">
              <a:rPr lang="en-US" smtClean="0"/>
              <a:pPr/>
              <a:t>‹#›</a:t>
            </a:fld>
            <a:endParaRPr lang="en-US"/>
          </a:p>
        </p:txBody>
      </p:sp>
    </p:spTree>
    <p:extLst>
      <p:ext uri="{BB962C8B-B14F-4D97-AF65-F5344CB8AC3E}">
        <p14:creationId xmlns:p14="http://schemas.microsoft.com/office/powerpoint/2010/main" val="75406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4929C0-1FC0-4F35-A63E-709A642A4768}" type="datetime1">
              <a:rPr lang="en-US" smtClean="0">
                <a:solidFill>
                  <a:srgbClr val="4F271C"/>
                </a:solidFill>
              </a:rPr>
              <a:t>9/14/2018</a:t>
            </a:fld>
            <a:endParaRPr lang="en-US">
              <a:solidFill>
                <a:srgbClr val="4F271C"/>
              </a:solidFill>
            </a:endParaRPr>
          </a:p>
        </p:txBody>
      </p:sp>
      <p:sp>
        <p:nvSpPr>
          <p:cNvPr id="4" name="Footer Placeholder 3"/>
          <p:cNvSpPr>
            <a:spLocks noGrp="1"/>
          </p:cNvSpPr>
          <p:nvPr>
            <p:ph type="ftr" sz="quarter" idx="11"/>
          </p:nvPr>
        </p:nvSpPr>
        <p:spPr/>
        <p:txBody>
          <a:bodyPr/>
          <a:lstStyle/>
          <a:p>
            <a:endParaRPr lang="en-US">
              <a:solidFill>
                <a:srgbClr val="4F271C"/>
              </a:solidFill>
            </a:endParaRPr>
          </a:p>
        </p:txBody>
      </p:sp>
      <p:sp>
        <p:nvSpPr>
          <p:cNvPr id="5" name="Slide Number Placeholder 4"/>
          <p:cNvSpPr>
            <a:spLocks noGrp="1"/>
          </p:cNvSpPr>
          <p:nvPr>
            <p:ph type="sldNum" sz="quarter" idx="12"/>
          </p:nvPr>
        </p:nvSpPr>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35614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16E95-7434-4BE1-A6A7-3B4A705C2DD0}" type="datetime1">
              <a:rPr lang="en-US" smtClean="0">
                <a:solidFill>
                  <a:srgbClr val="4F271C"/>
                </a:solidFill>
              </a:rPr>
              <a:t>9/14/2018</a:t>
            </a:fld>
            <a:endParaRPr lang="en-US">
              <a:solidFill>
                <a:srgbClr val="4F271C"/>
              </a:solidFill>
            </a:endParaRPr>
          </a:p>
        </p:txBody>
      </p:sp>
      <p:sp>
        <p:nvSpPr>
          <p:cNvPr id="3" name="Footer Placeholder 2"/>
          <p:cNvSpPr>
            <a:spLocks noGrp="1"/>
          </p:cNvSpPr>
          <p:nvPr>
            <p:ph type="ftr" sz="quarter" idx="11"/>
          </p:nvPr>
        </p:nvSpPr>
        <p:spPr/>
        <p:txBody>
          <a:bodyPr/>
          <a:lstStyle/>
          <a:p>
            <a:endParaRPr lang="en-US" dirty="0">
              <a:solidFill>
                <a:srgbClr val="4F271C"/>
              </a:solidFill>
            </a:endParaRPr>
          </a:p>
        </p:txBody>
      </p:sp>
      <p:sp>
        <p:nvSpPr>
          <p:cNvPr id="4" name="Slide Number Placeholder 3"/>
          <p:cNvSpPr>
            <a:spLocks noGrp="1"/>
          </p:cNvSpPr>
          <p:nvPr>
            <p:ph type="sldNum" sz="quarter" idx="12"/>
          </p:nvPr>
        </p:nvSpPr>
        <p:spPr/>
        <p:txBody>
          <a:bodyPr/>
          <a:lstStyle/>
          <a:p>
            <a:fld id="{1AD93096-5B34-4342-9326-69289CEAE4C2}" type="slidenum">
              <a:rPr lang="en-US" smtClean="0">
                <a:solidFill>
                  <a:srgbClr val="4F271C"/>
                </a:solidFill>
              </a:rPr>
              <a:pPr/>
              <a:t>‹#›</a:t>
            </a:fld>
            <a:endParaRPr lang="en-US" dirty="0">
              <a:solidFill>
                <a:srgbClr val="4F271C"/>
              </a:solidFill>
            </a:endParaRPr>
          </a:p>
        </p:txBody>
      </p:sp>
    </p:spTree>
    <p:extLst>
      <p:ext uri="{BB962C8B-B14F-4D97-AF65-F5344CB8AC3E}">
        <p14:creationId xmlns:p14="http://schemas.microsoft.com/office/powerpoint/2010/main" val="70339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BD9D254-DE52-4811-A0D5-62C2EDFD259D}" type="datetime1">
              <a:rPr lang="en-US" smtClean="0">
                <a:solidFill>
                  <a:srgbClr val="4F271C"/>
                </a:solidFill>
              </a:rPr>
              <a:t>9/14/2018</a:t>
            </a:fld>
            <a:endParaRPr lang="en-US" dirty="0">
              <a:solidFill>
                <a:srgbClr val="4F271C"/>
              </a:solidFill>
            </a:endParaRPr>
          </a:p>
        </p:txBody>
      </p:sp>
      <p:sp>
        <p:nvSpPr>
          <p:cNvPr id="6" name="Footer Placeholder 5"/>
          <p:cNvSpPr>
            <a:spLocks noGrp="1"/>
          </p:cNvSpPr>
          <p:nvPr>
            <p:ph type="ftr" sz="quarter" idx="11"/>
          </p:nvPr>
        </p:nvSpPr>
        <p:spPr/>
        <p:txBody>
          <a:bodyPr/>
          <a:lstStyle/>
          <a:p>
            <a:endParaRPr lang="en-US" dirty="0">
              <a:solidFill>
                <a:srgbClr val="4F271C"/>
              </a:solidFill>
            </a:endParaRPr>
          </a:p>
        </p:txBody>
      </p:sp>
      <p:sp>
        <p:nvSpPr>
          <p:cNvPr id="7" name="Slide Number Placeholder 6"/>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378497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F03EE0-3C6C-44BC-8EA7-69C33F9A13C4}" type="datetime1">
              <a:rPr lang="en-US" smtClean="0">
                <a:solidFill>
                  <a:srgbClr val="4F271C"/>
                </a:solidFill>
              </a:rPr>
              <a:t>9/14/2018</a:t>
            </a:fld>
            <a:endParaRPr lang="en-US">
              <a:solidFill>
                <a:srgbClr val="4F271C"/>
              </a:solidFill>
            </a:endParaRPr>
          </a:p>
        </p:txBody>
      </p:sp>
      <p:sp>
        <p:nvSpPr>
          <p:cNvPr id="6" name="Footer Placeholder 5"/>
          <p:cNvSpPr>
            <a:spLocks noGrp="1"/>
          </p:cNvSpPr>
          <p:nvPr>
            <p:ph type="ftr" sz="quarter" idx="11"/>
          </p:nvPr>
        </p:nvSpPr>
        <p:spPr/>
        <p:txBody>
          <a:bodyPr/>
          <a:lstStyle/>
          <a:p>
            <a:endParaRPr lang="en-US" dirty="0">
              <a:solidFill>
                <a:srgbClr val="4F271C"/>
              </a:solidFill>
            </a:endParaRPr>
          </a:p>
        </p:txBody>
      </p:sp>
      <p:sp>
        <p:nvSpPr>
          <p:cNvPr id="7" name="Slide Number Placeholder 6"/>
          <p:cNvSpPr>
            <a:spLocks noGrp="1"/>
          </p:cNvSpPr>
          <p:nvPr>
            <p:ph type="sldNum" sz="quarter" idx="12"/>
          </p:nvPr>
        </p:nvSpPr>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383330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B3EB4F-0525-4B16-8FC5-2D71DB375376}" type="datetime1">
              <a:rPr lang="en-US" smtClean="0">
                <a:solidFill>
                  <a:srgbClr val="4F271C"/>
                </a:solidFill>
              </a:rPr>
              <a:t>9/14/2018</a:t>
            </a:fld>
            <a:endParaRPr lang="en-US" dirty="0">
              <a:solidFill>
                <a:srgbClr val="4F271C"/>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srgbClr val="4F271C"/>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365298060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3EB4F-0525-4B16-8FC5-2D71DB375376}" type="datetime1">
              <a:rPr lang="en-US" smtClean="0">
                <a:solidFill>
                  <a:srgbClr val="4F271C"/>
                </a:solidFill>
              </a:rPr>
              <a:t>9/14/2018</a:t>
            </a:fld>
            <a:endParaRPr lang="en-US" dirty="0">
              <a:solidFill>
                <a:srgbClr val="4F271C"/>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4F271C"/>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86516053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00.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113.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hyperlink" Target="https://www.google.com/url?sa=i&amp;rct=j&amp;q=&amp;esrc=s&amp;source=images&amp;cd=&amp;cad=rja&amp;uact=8&amp;ved=0ahUKEwiUrbP8yuvVAhVHPCYKHX8qBZAQjRwIBw&amp;url=http://www.wcpss.net/caryhs&amp;psig=AFQjCNF-8YmFsBgKlkZiBvvxXRcNa_uRrA&amp;ust=150351653426013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urldefense.proofpoint.com/v2/url?u=http-3A__r20.rs6.net_tn.jsp-3Ff-3D001tJ2u9Sw-2D-2Dt3sD8-5FKKGGNhuz9cWXNZ4KBSG3odcKKypUOHnATbAin5cpczJCyFt-5FMRweWkvsPxDQU0GtwN5KGHRHOdeh93dGOUIV5DHXgW8oynliy099kbcyv9GQ73rqrCunw004lNY26bHpg0yxnk8-2DQBxZkkB1TdzE0JzQrcLBgWiOcUAtqXXKHDdsNtlz2kdqxmHVG9Wo-3D-26c-3DK6MKH10hGXdH-2DqFoT226IjNOcPhjqp-5Fr3hptSRMJOj72one-2DWyjjrQ-3D-3D-26ch-3DuRehXIfrR2m2bI-2Dkx-5F-2DJFSI8RhAASSh-2D1-5F7UxpgoD9uomynNd-2D9Zsw-3D-3D&amp;d=DwMF_g&amp;c=8K0mnSt5E4j4U_dMGxZxbA&amp;r=Dpjf-gN0h2om1F2R2xUYt-5QS3s5SM6X3JXcex_T9AQ&amp;m=wtvDndw_Lt-lAf43MjJSRhZgifHb73F7xFGyF57Z1S8&amp;s=t12sIBqyB3KmR3_VeEUG7qGLXIWPwM4N8UlW6qdc9bo&amp;e=" TargetMode="External"/><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source=images&amp;cd=&amp;cad=rja&amp;uact=8&amp;ved=2ahUKEwj4gb3Tnp_bAhXSna0KHcWPBfUQjRx6BAgBEAU&amp;url=https://jurassicparliament.com/summary-minutes/&amp;psig=AOvVaw3_B5qPY1kFN6Yc1ku4WQ0z&amp;ust=1527281820469096" TargetMode="Externa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hyperlink" Target="mailto:Info@ema.alabama.gov"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hyperlink" Target="mailto:ron.leonard@ache.edu" TargetMode="External"/><Relationship Id="rId4" Type="http://schemas.openxmlformats.org/officeDocument/2006/relationships/hyperlink" Target="https://ema.alabama.gov/"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73.emf"/></Relationships>
</file>

<file path=ppt/slides/_rels/slide7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74.emf"/></Relationships>
</file>

<file path=ppt/slides/_rels/slide7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www.google.com/url?sa=i&amp;rct=j&amp;q=&amp;esrc=s&amp;source=images&amp;cd=&amp;cad=rja&amp;uact=8&amp;ved=0ahUKEwi84uyDluvVAhXBNSYKHaASCc8QjRwIBw&amp;url=https://clipartion.com/free-clipart-23094/&amp;psig=AFQjCNEP0MFEnZIYxbbbKZl4yiNKSGxGhA&amp;ust=1503502575943431" TargetMode="Externa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88.png"/><Relationship Id="rId1" Type="http://schemas.openxmlformats.org/officeDocument/2006/relationships/slideLayout" Target="../slideLayouts/slideLayout24.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jpeg"/></Relationships>
</file>

<file path=ppt/slides/_rels/slide9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10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990" name="Rectangle 6"/>
          <p:cNvSpPr>
            <a:spLocks noGrp="1" noChangeArrowheads="1"/>
          </p:cNvSpPr>
          <p:nvPr>
            <p:ph type="ctrTitle"/>
          </p:nvPr>
        </p:nvSpPr>
        <p:spPr>
          <a:xfrm>
            <a:off x="279699" y="285751"/>
            <a:ext cx="11618259" cy="629579"/>
          </a:xfrm>
        </p:spPr>
        <p:txBody>
          <a:bodyPr>
            <a:noAutofit/>
          </a:bodyPr>
          <a:lstStyle/>
          <a:p>
            <a:pPr>
              <a:defRPr/>
            </a:pPr>
            <a:r>
              <a:rPr lang="en-US" sz="4500" b="1" dirty="0">
                <a:solidFill>
                  <a:srgbClr val="002060"/>
                </a:solidFill>
                <a:latin typeface="+mn-lt"/>
              </a:rPr>
              <a:t>Alabama Commission on Higher Education  </a:t>
            </a:r>
          </a:p>
        </p:txBody>
      </p:sp>
      <p:sp>
        <p:nvSpPr>
          <p:cNvPr id="553986" name="Rectangle 2"/>
          <p:cNvSpPr>
            <a:spLocks noGrp="1" noChangeArrowheads="1"/>
          </p:cNvSpPr>
          <p:nvPr>
            <p:ph type="subTitle" idx="1"/>
          </p:nvPr>
        </p:nvSpPr>
        <p:spPr>
          <a:xfrm>
            <a:off x="2216524" y="5259145"/>
            <a:ext cx="7162800" cy="1257300"/>
          </a:xfrm>
        </p:spPr>
        <p:txBody>
          <a:bodyPr>
            <a:noAutofit/>
          </a:bodyPr>
          <a:lstStyle/>
          <a:p>
            <a:pPr algn="ctr">
              <a:defRPr/>
            </a:pPr>
            <a:r>
              <a:rPr lang="en-US" sz="3500" b="1" dirty="0">
                <a:solidFill>
                  <a:schemeClr val="tx1"/>
                </a:solidFill>
              </a:rPr>
              <a:t>Commission Meeting</a:t>
            </a:r>
          </a:p>
          <a:p>
            <a:pPr algn="ctr">
              <a:defRPr/>
            </a:pPr>
            <a:r>
              <a:rPr lang="en-US" sz="3000" b="1" dirty="0" smtClean="0">
                <a:solidFill>
                  <a:schemeClr val="tx1"/>
                </a:solidFill>
              </a:rPr>
              <a:t>September 14, 2018</a:t>
            </a:r>
            <a:endParaRPr lang="en-US" sz="3000" b="1"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812" y="1086522"/>
            <a:ext cx="4087906" cy="3732904"/>
          </a:xfrm>
          <a:prstGeom prst="rect">
            <a:avLst/>
          </a:prstGeom>
        </p:spPr>
      </p:pic>
    </p:spTree>
    <p:extLst>
      <p:ext uri="{BB962C8B-B14F-4D97-AF65-F5344CB8AC3E}">
        <p14:creationId xmlns:p14="http://schemas.microsoft.com/office/powerpoint/2010/main" val="105037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Longitudinal Data System   </a:t>
            </a:r>
            <a:endParaRPr lang="en-US" b="1"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625" y="2563576"/>
            <a:ext cx="1716995" cy="25754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9695" y="2563576"/>
            <a:ext cx="1818158" cy="25757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70807"/>
            <a:ext cx="3145923" cy="276497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7131" y="1088360"/>
            <a:ext cx="3128539" cy="2077545"/>
          </a:xfrm>
          <a:prstGeom prst="rect">
            <a:avLst/>
          </a:prstGeom>
        </p:spPr>
      </p:pic>
      <p:pic>
        <p:nvPicPr>
          <p:cNvPr id="13" name="Picture 12"/>
          <p:cNvPicPr>
            <a:picLocks noChangeAspect="1"/>
          </p:cNvPicPr>
          <p:nvPr/>
        </p:nvPicPr>
        <p:blipFill>
          <a:blip r:embed="rId6"/>
          <a:stretch>
            <a:fillRect/>
          </a:stretch>
        </p:blipFill>
        <p:spPr>
          <a:xfrm>
            <a:off x="8239737" y="3851321"/>
            <a:ext cx="3114063" cy="2561499"/>
          </a:xfrm>
          <a:prstGeom prst="rect">
            <a:avLst/>
          </a:prstGeom>
        </p:spPr>
      </p:pic>
      <p:cxnSp>
        <p:nvCxnSpPr>
          <p:cNvPr id="16" name="Straight Arrow Connector 15"/>
          <p:cNvCxnSpPr/>
          <p:nvPr/>
        </p:nvCxnSpPr>
        <p:spPr>
          <a:xfrm flipH="1">
            <a:off x="2069432" y="2310063"/>
            <a:ext cx="750770" cy="8558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20202" y="2310063"/>
            <a:ext cx="975214" cy="12031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013789" y="3851321"/>
            <a:ext cx="799870" cy="3837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351041" y="2737984"/>
            <a:ext cx="1388698" cy="4961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0212404" y="3089709"/>
            <a:ext cx="240632" cy="11274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50770" y="5335778"/>
            <a:ext cx="1857676" cy="584775"/>
          </a:xfrm>
          <a:prstGeom prst="rect">
            <a:avLst/>
          </a:prstGeom>
          <a:noFill/>
        </p:spPr>
        <p:txBody>
          <a:bodyPr wrap="square" rtlCol="0">
            <a:spAutoFit/>
          </a:bodyPr>
          <a:lstStyle/>
          <a:p>
            <a:r>
              <a:rPr lang="en-US" sz="3200" dirty="0" smtClean="0"/>
              <a:t>AL GI Bill</a:t>
            </a:r>
          </a:p>
        </p:txBody>
      </p:sp>
      <p:sp>
        <p:nvSpPr>
          <p:cNvPr id="15" name="TextBox 14"/>
          <p:cNvSpPr txBox="1"/>
          <p:nvPr/>
        </p:nvSpPr>
        <p:spPr>
          <a:xfrm>
            <a:off x="8406564" y="3089709"/>
            <a:ext cx="4092943" cy="584775"/>
          </a:xfrm>
          <a:prstGeom prst="rect">
            <a:avLst/>
          </a:prstGeom>
          <a:noFill/>
        </p:spPr>
        <p:txBody>
          <a:bodyPr wrap="square" rtlCol="0">
            <a:spAutoFit/>
          </a:bodyPr>
          <a:lstStyle/>
          <a:p>
            <a:r>
              <a:rPr lang="en-US" sz="3200" dirty="0" smtClean="0"/>
              <a:t>Living the Dream</a:t>
            </a:r>
          </a:p>
        </p:txBody>
      </p:sp>
      <p:sp>
        <p:nvSpPr>
          <p:cNvPr id="18" name="TextBox 17"/>
          <p:cNvSpPr txBox="1"/>
          <p:nvPr/>
        </p:nvSpPr>
        <p:spPr>
          <a:xfrm>
            <a:off x="3331797" y="5392813"/>
            <a:ext cx="1857676" cy="1077218"/>
          </a:xfrm>
          <a:prstGeom prst="rect">
            <a:avLst/>
          </a:prstGeom>
          <a:noFill/>
        </p:spPr>
        <p:txBody>
          <a:bodyPr wrap="square" rtlCol="0">
            <a:spAutoFit/>
          </a:bodyPr>
          <a:lstStyle/>
          <a:p>
            <a:pPr algn="ctr"/>
            <a:r>
              <a:rPr lang="en-US" sz="3200" dirty="0" smtClean="0"/>
              <a:t>Good Listener</a:t>
            </a:r>
          </a:p>
        </p:txBody>
      </p:sp>
      <p:sp>
        <p:nvSpPr>
          <p:cNvPr id="19" name="TextBox 18"/>
          <p:cNvSpPr txBox="1"/>
          <p:nvPr/>
        </p:nvSpPr>
        <p:spPr>
          <a:xfrm>
            <a:off x="5611625" y="5230473"/>
            <a:ext cx="1857676" cy="1569660"/>
          </a:xfrm>
          <a:prstGeom prst="rect">
            <a:avLst/>
          </a:prstGeom>
          <a:noFill/>
        </p:spPr>
        <p:txBody>
          <a:bodyPr wrap="square" rtlCol="0">
            <a:spAutoFit/>
          </a:bodyPr>
          <a:lstStyle/>
          <a:p>
            <a:pPr algn="ctr"/>
            <a:r>
              <a:rPr lang="en-US" sz="3200" dirty="0" smtClean="0"/>
              <a:t>Practical Fashion Sense</a:t>
            </a:r>
          </a:p>
        </p:txBody>
      </p:sp>
      <p:sp>
        <p:nvSpPr>
          <p:cNvPr id="20" name="TextBox 19"/>
          <p:cNvSpPr txBox="1"/>
          <p:nvPr/>
        </p:nvSpPr>
        <p:spPr>
          <a:xfrm>
            <a:off x="8460606" y="6377753"/>
            <a:ext cx="3080085" cy="584775"/>
          </a:xfrm>
          <a:prstGeom prst="rect">
            <a:avLst/>
          </a:prstGeom>
          <a:noFill/>
        </p:spPr>
        <p:txBody>
          <a:bodyPr wrap="square" rtlCol="0">
            <a:spAutoFit/>
          </a:bodyPr>
          <a:lstStyle/>
          <a:p>
            <a:r>
              <a:rPr lang="en-US" sz="3200" dirty="0"/>
              <a:t>2</a:t>
            </a:r>
            <a:r>
              <a:rPr lang="en-US" sz="3200" dirty="0" smtClean="0"/>
              <a:t>nd Generation </a:t>
            </a:r>
          </a:p>
        </p:txBody>
      </p:sp>
    </p:spTree>
    <p:extLst>
      <p:ext uri="{BB962C8B-B14F-4D97-AF65-F5344CB8AC3E}">
        <p14:creationId xmlns:p14="http://schemas.microsoft.com/office/powerpoint/2010/main" val="352140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8" grpId="0"/>
      <p:bldP spid="19" grpId="0"/>
      <p:bldP spid="20"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73825" y="457199"/>
            <a:ext cx="10274531" cy="4324261"/>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Alabama in Huntsville</a:t>
            </a:r>
            <a:endParaRPr lang="en-US" sz="3600" b="1" dirty="0">
              <a:solidFill>
                <a:srgbClr val="FF0000"/>
              </a:solidFill>
              <a:latin typeface="Calibri"/>
            </a:endParaRPr>
          </a:p>
          <a:p>
            <a:pPr marL="274320" indent="-457200">
              <a:spcBef>
                <a:spcPct val="20000"/>
              </a:spcBef>
              <a:spcAft>
                <a:spcPts val="600"/>
              </a:spcAft>
              <a:buAutoNum type="arabicPeriod"/>
              <a:tabLst>
                <a:tab pos="457200" algn="l"/>
              </a:tabLst>
            </a:pPr>
            <a:r>
              <a:rPr lang="en-US" sz="2000" dirty="0" smtClean="0">
                <a:solidFill>
                  <a:srgbClr val="0070C0"/>
                </a:solidFill>
              </a:rPr>
              <a:t>Master of Arts in Teaching – P-12 Education (CIP 13.1206)</a:t>
            </a:r>
            <a:endParaRPr lang="en-US" dirty="0" smtClean="0"/>
          </a:p>
          <a:p>
            <a:pPr marL="285750" lvl="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400" dirty="0" smtClean="0"/>
              <a:t>The proposed program </a:t>
            </a:r>
            <a:r>
              <a:rPr lang="en-US" sz="2400" dirty="0"/>
              <a:t>w</a:t>
            </a:r>
            <a:r>
              <a:rPr lang="en-US" sz="2400" dirty="0" smtClean="0"/>
              <a:t>ould </a:t>
            </a:r>
            <a:r>
              <a:rPr lang="en-US" sz="2400" dirty="0"/>
              <a:t>provide an opportunity for graduates with backgrounds in music, kinesiology, exercise science, or related fields to pursue a career focused on teaching students in public and/or private education</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a:t>
            </a:r>
            <a:r>
              <a:rPr lang="en-US" sz="2400" dirty="0" smtClean="0"/>
              <a:t>degree </a:t>
            </a:r>
            <a:r>
              <a:rPr lang="en-US" sz="2400" dirty="0"/>
              <a:t>will provide a unique opportunity for individuals with diverse backgrounds to earn a graduate degree while simultaneously achieving initial certification to teach students in multiple concentrations. </a:t>
            </a:r>
            <a:endParaRPr lang="en-US" sz="2400" dirty="0" smtClean="0"/>
          </a:p>
          <a:p>
            <a:endParaRPr lang="en-US" sz="2400" dirty="0" smtClean="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100</a:t>
            </a:fld>
            <a:endParaRPr lang="en-US" dirty="0">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2774" y="122102"/>
            <a:ext cx="2798869" cy="1207933"/>
          </a:xfrm>
          <a:prstGeom prst="rect">
            <a:avLst/>
          </a:prstGeom>
        </p:spPr>
      </p:pic>
      <p:pic>
        <p:nvPicPr>
          <p:cNvPr id="7" name="Picture 6" descr="Inside South Africa’s first textbook free governmen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334" y="4438996"/>
            <a:ext cx="3733688" cy="2016191"/>
          </a:xfrm>
          <a:prstGeom prst="rect">
            <a:avLst/>
          </a:prstGeom>
        </p:spPr>
      </p:pic>
    </p:spTree>
    <p:extLst>
      <p:ext uri="{BB962C8B-B14F-4D97-AF65-F5344CB8AC3E}">
        <p14:creationId xmlns:p14="http://schemas.microsoft.com/office/powerpoint/2010/main" val="179178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73825" y="457199"/>
            <a:ext cx="10274531" cy="4693593"/>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West Alabama</a:t>
            </a:r>
            <a:endParaRPr lang="en-US" sz="3600" b="1" dirty="0">
              <a:solidFill>
                <a:srgbClr val="FF0000"/>
              </a:solidFill>
              <a:latin typeface="Calibri"/>
            </a:endParaRPr>
          </a:p>
          <a:p>
            <a:pPr marL="274320" indent="-457200">
              <a:spcBef>
                <a:spcPct val="20000"/>
              </a:spcBef>
              <a:spcAft>
                <a:spcPts val="600"/>
              </a:spcAft>
              <a:buAutoNum type="arabicPeriod"/>
              <a:tabLst>
                <a:tab pos="457200" algn="l"/>
              </a:tabLst>
            </a:pPr>
            <a:r>
              <a:rPr lang="en-US" sz="2000" dirty="0" smtClean="0">
                <a:solidFill>
                  <a:srgbClr val="0070C0"/>
                </a:solidFill>
              </a:rPr>
              <a:t>Bachelor of Science in Health and Physical Education (CIP 13.9999)</a:t>
            </a:r>
            <a:endParaRPr lang="en-US" dirty="0" smtClean="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sz="2400" dirty="0"/>
              <a:t>Graduates of the proposed program may work in public and private K-12 settings, teach health as a core subject for grades (6-12) and will promote healthy school environments and school-community partnerships. </a:t>
            </a:r>
          </a:p>
          <a:p>
            <a:endParaRPr lang="en-US" sz="2400" dirty="0"/>
          </a:p>
          <a:p>
            <a:pPr marL="285750" lvl="0" indent="-285750">
              <a:buFont typeface="Arial" panose="020B0604020202020204" pitchFamily="34" charset="0"/>
              <a:buChar char="•"/>
            </a:pPr>
            <a:r>
              <a:rPr lang="en-US" sz="2400" dirty="0"/>
              <a:t>According to UWA officials, there is a need in the state of Alabama to produce graduates who will provide an integrated set of planned, sequential activities, and services designed to promote physical, cognitive, and social development, as well as health literacy.</a:t>
            </a:r>
          </a:p>
          <a:p>
            <a:endParaRPr lang="en-US" sz="2400" dirty="0" smtClean="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101</a:t>
            </a:fld>
            <a:endParaRPr lang="en-US" dirty="0">
              <a:solidFill>
                <a:prstClr val="black">
                  <a:tint val="75000"/>
                </a:prstClr>
              </a:solidFill>
              <a:latin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728" y="0"/>
            <a:ext cx="1452880" cy="1981200"/>
          </a:xfrm>
          <a:prstGeom prst="rect">
            <a:avLst/>
          </a:prstGeom>
        </p:spPr>
      </p:pic>
      <p:pic>
        <p:nvPicPr>
          <p:cNvPr id="4" name="Picture 3" descr="Come get Active this April – COMMUNITY ACTION: M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422" y="4761680"/>
            <a:ext cx="4857823" cy="1821683"/>
          </a:xfrm>
          <a:prstGeom prst="rect">
            <a:avLst/>
          </a:prstGeom>
        </p:spPr>
      </p:pic>
    </p:spTree>
    <p:extLst>
      <p:ext uri="{BB962C8B-B14F-4D97-AF65-F5344CB8AC3E}">
        <p14:creationId xmlns:p14="http://schemas.microsoft.com/office/powerpoint/2010/main" val="3531857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73825" y="457199"/>
            <a:ext cx="10274531" cy="4324261"/>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North Alabama</a:t>
            </a:r>
            <a:endParaRPr lang="en-US" sz="3600" b="1" dirty="0">
              <a:solidFill>
                <a:srgbClr val="FF0000"/>
              </a:solidFill>
              <a:latin typeface="Calibri"/>
            </a:endParaRPr>
          </a:p>
          <a:p>
            <a:pPr marL="274320" indent="-457200">
              <a:spcBef>
                <a:spcPct val="20000"/>
              </a:spcBef>
              <a:spcAft>
                <a:spcPts val="600"/>
              </a:spcAft>
              <a:buAutoNum type="arabicPeriod"/>
              <a:tabLst>
                <a:tab pos="457200" algn="l"/>
              </a:tabLst>
            </a:pPr>
            <a:r>
              <a:rPr lang="en-US" sz="2000" dirty="0" smtClean="0">
                <a:solidFill>
                  <a:srgbClr val="0070C0"/>
                </a:solidFill>
              </a:rPr>
              <a:t>Bachelor of Science in Applied Health Science (CIP 51.0799)</a:t>
            </a:r>
            <a:endParaRPr lang="en-US" dirty="0" smtClean="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sz="2400" dirty="0"/>
              <a:t>The proposed </a:t>
            </a:r>
            <a:r>
              <a:rPr lang="en-US" sz="2400" dirty="0" smtClean="0"/>
              <a:t>program </a:t>
            </a:r>
            <a:r>
              <a:rPr lang="en-US" sz="2400" dirty="0"/>
              <a:t>is a unique opportunity for students who would like to seek employment in </a:t>
            </a:r>
            <a:r>
              <a:rPr lang="en-US" sz="2400" dirty="0" smtClean="0"/>
              <a:t>diverse </a:t>
            </a:r>
            <a:r>
              <a:rPr lang="en-US" sz="2400" dirty="0"/>
              <a:t>health care settings (e.g., management roles in hospitals, clinics, physician offices, </a:t>
            </a:r>
            <a:r>
              <a:rPr lang="en-US" sz="2400" dirty="0" smtClean="0"/>
              <a:t>and public </a:t>
            </a:r>
            <a:r>
              <a:rPr lang="en-US" sz="2400" dirty="0"/>
              <a:t>health </a:t>
            </a:r>
            <a:r>
              <a:rPr lang="en-US" sz="2400" dirty="0" smtClean="0"/>
              <a:t>organizations.  </a:t>
            </a:r>
            <a:endParaRPr lang="en-US" sz="2400" dirty="0"/>
          </a:p>
          <a:p>
            <a:endParaRPr lang="en-US" sz="2400" dirty="0"/>
          </a:p>
          <a:p>
            <a:pPr marL="285750" lvl="0" indent="-285750">
              <a:buFont typeface="Arial" panose="020B0604020202020204" pitchFamily="34" charset="0"/>
              <a:buChar char="•"/>
            </a:pPr>
            <a:r>
              <a:rPr lang="en-US" sz="2400" dirty="0"/>
              <a:t>The proposed Health Administration track within the </a:t>
            </a:r>
            <a:r>
              <a:rPr lang="en-US" sz="2400" dirty="0" smtClean="0"/>
              <a:t>program </a:t>
            </a:r>
            <a:r>
              <a:rPr lang="en-US" sz="2400" dirty="0"/>
              <a:t>will be based on a foundation of business, yet inclusive of essential health care concepts such as </a:t>
            </a:r>
            <a:r>
              <a:rPr lang="en-US" sz="2400" dirty="0" smtClean="0"/>
              <a:t>epidemiology</a:t>
            </a:r>
            <a:r>
              <a:rPr lang="en-US" sz="2400" dirty="0"/>
              <a:t>, research, and informatics. </a:t>
            </a:r>
            <a:endParaRPr lang="en-US" sz="2400" dirty="0" smtClean="0"/>
          </a:p>
          <a:p>
            <a:pPr lvl="0"/>
            <a:r>
              <a:rPr lang="en-US" sz="2400" dirty="0" smtClean="0"/>
              <a:t>   </a:t>
            </a:r>
            <a:endParaRPr lang="en-US" sz="2400"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102</a:t>
            </a:fld>
            <a:endParaRPr lang="en-US" dirty="0">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4611" y="80759"/>
            <a:ext cx="1208117" cy="2315558"/>
          </a:xfrm>
          <a:prstGeom prst="rect">
            <a:avLst/>
          </a:prstGeom>
        </p:spPr>
      </p:pic>
      <p:pic>
        <p:nvPicPr>
          <p:cNvPr id="7" name="Picture 6" descr="Are Republican Governors Representing Their Citizens i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634" y="4149949"/>
            <a:ext cx="2568819" cy="2072181"/>
          </a:xfrm>
          <a:prstGeom prst="rect">
            <a:avLst/>
          </a:prstGeom>
        </p:spPr>
      </p:pic>
    </p:spTree>
    <p:extLst>
      <p:ext uri="{BB962C8B-B14F-4D97-AF65-F5344CB8AC3E}">
        <p14:creationId xmlns:p14="http://schemas.microsoft.com/office/powerpoint/2010/main" val="2947003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7120" y="1112519"/>
            <a:ext cx="10018713" cy="3124201"/>
          </a:xfrm>
        </p:spPr>
        <p:txBody>
          <a:bodyPr>
            <a:normAutofit lnSpcReduction="10000"/>
          </a:bodyPr>
          <a:lstStyle/>
          <a:p>
            <a:endParaRPr lang="en-US" b="1" dirty="0" smtClean="0">
              <a:solidFill>
                <a:srgbClr val="4F81BD"/>
              </a:solidFill>
            </a:endParaRPr>
          </a:p>
          <a:p>
            <a:endParaRPr lang="en-US" b="1" dirty="0" smtClean="0">
              <a:solidFill>
                <a:srgbClr val="4F81BD"/>
              </a:solidFill>
            </a:endParaRPr>
          </a:p>
          <a:p>
            <a:pPr marL="0" indent="0" algn="ctr">
              <a:buNone/>
            </a:pPr>
            <a:r>
              <a:rPr lang="en-US" sz="4400" b="1" dirty="0" smtClean="0">
                <a:solidFill>
                  <a:srgbClr val="4F81BD"/>
                </a:solidFill>
              </a:rPr>
              <a:t>L</a:t>
            </a:r>
            <a:r>
              <a:rPr lang="en-US" sz="4400" b="1" dirty="0">
                <a:solidFill>
                  <a:srgbClr val="4F81BD"/>
                </a:solidFill>
              </a:rPr>
              <a:t>.   </a:t>
            </a:r>
            <a:r>
              <a:rPr lang="en-US" sz="4400" b="1" dirty="0" smtClean="0">
                <a:solidFill>
                  <a:srgbClr val="4F81BD"/>
                </a:solidFill>
              </a:rPr>
              <a:t>EXTENSIONS/ALERATIONS OF EXISTING PROGRAMS</a:t>
            </a:r>
            <a:r>
              <a:rPr lang="en-US" sz="4400" b="1" dirty="0">
                <a:solidFill>
                  <a:srgbClr val="4F81BD"/>
                </a:solidFill>
              </a:rPr>
              <a:t/>
            </a:r>
            <a:br>
              <a:rPr lang="en-US" sz="4400" b="1" dirty="0">
                <a:solidFill>
                  <a:srgbClr val="4F81BD"/>
                </a:solidFill>
              </a:rPr>
            </a:br>
            <a:endParaRPr lang="en-US" sz="4400" dirty="0"/>
          </a:p>
        </p:txBody>
      </p:sp>
    </p:spTree>
    <p:extLst>
      <p:ext uri="{BB962C8B-B14F-4D97-AF65-F5344CB8AC3E}">
        <p14:creationId xmlns:p14="http://schemas.microsoft.com/office/powerpoint/2010/main" val="30737933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73825" y="457199"/>
            <a:ext cx="10274531" cy="5801588"/>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Alabama</a:t>
            </a:r>
            <a:endParaRPr lang="en-US" sz="3600" b="1" dirty="0">
              <a:solidFill>
                <a:srgbClr val="FF0000"/>
              </a:solidFill>
              <a:latin typeface="Calibri"/>
            </a:endParaRPr>
          </a:p>
          <a:p>
            <a:pPr marL="274320" indent="-457200">
              <a:spcBef>
                <a:spcPct val="20000"/>
              </a:spcBef>
              <a:spcAft>
                <a:spcPts val="600"/>
              </a:spcAft>
              <a:buAutoNum type="arabicPeriod"/>
              <a:tabLst>
                <a:tab pos="457200" algn="l"/>
              </a:tabLst>
            </a:pPr>
            <a:r>
              <a:rPr lang="en-US" sz="2000" dirty="0" smtClean="0">
                <a:solidFill>
                  <a:srgbClr val="0070C0"/>
                </a:solidFill>
              </a:rPr>
              <a:t>Alteration of the PhD in Communication and Information Sciences (CIP 09.0102)</a:t>
            </a:r>
            <a:endParaRPr lang="en-US" dirty="0" smtClean="0"/>
          </a:p>
          <a:p>
            <a:pPr marL="285750" lvl="0" indent="-285750">
              <a:buFont typeface="Arial" panose="020B0604020202020204" pitchFamily="34" charset="0"/>
              <a:buChar char="•"/>
            </a:pPr>
            <a:endParaRPr lang="en-US" dirty="0" smtClean="0"/>
          </a:p>
          <a:p>
            <a:pPr marL="214313" lvl="0" indent="-214313" defTabSz="685800">
              <a:buFont typeface="Arial" panose="020B0604020202020204" pitchFamily="34" charset="0"/>
              <a:buChar char="•"/>
              <a:defRPr/>
            </a:pPr>
            <a:r>
              <a:rPr lang="en-US" sz="2400" dirty="0">
                <a:solidFill>
                  <a:prstClr val="black"/>
                </a:solidFill>
              </a:rPr>
              <a:t>All changes in award nomenclature at the doctoral level require Commission approval as a substantive change.</a:t>
            </a:r>
          </a:p>
          <a:p>
            <a:pPr marL="214313" lvl="0" indent="-214313" defTabSz="685800">
              <a:buFont typeface="Arial" panose="020B0604020202020204" pitchFamily="34" charset="0"/>
              <a:buChar char="•"/>
              <a:defRPr/>
            </a:pPr>
            <a:endParaRPr lang="en-US" sz="2400" dirty="0">
              <a:solidFill>
                <a:prstClr val="black"/>
              </a:solidFill>
            </a:endParaRPr>
          </a:p>
          <a:p>
            <a:pPr marL="214313" lvl="0" indent="-214313" defTabSz="685800">
              <a:buFont typeface="Arial" panose="020B0604020202020204" pitchFamily="34" charset="0"/>
              <a:buChar char="•"/>
            </a:pPr>
            <a:r>
              <a:rPr lang="en-US" sz="2400" dirty="0">
                <a:solidFill>
                  <a:prstClr val="black"/>
                </a:solidFill>
              </a:rPr>
              <a:t>The University of Alabama (UA) currently has the Doctor of Philosophy (PhD) in Communication and Information Sciences at CIP 09.0102 in the Commission’s Academic Program Inventory. </a:t>
            </a:r>
          </a:p>
          <a:p>
            <a:pPr marL="214313" lvl="0" indent="-214313" defTabSz="685800">
              <a:buFont typeface="Arial" panose="020B0604020202020204" pitchFamily="34" charset="0"/>
              <a:buChar char="•"/>
              <a:defRPr/>
            </a:pPr>
            <a:endParaRPr lang="en-US" sz="2400" dirty="0">
              <a:solidFill>
                <a:prstClr val="black"/>
              </a:solidFill>
            </a:endParaRPr>
          </a:p>
          <a:p>
            <a:pPr marL="214313" lvl="0" indent="-214313" defTabSz="685800">
              <a:buFont typeface="Arial" panose="020B0604020202020204" pitchFamily="34" charset="0"/>
              <a:buChar char="•"/>
            </a:pPr>
            <a:r>
              <a:rPr lang="en-US" sz="2400" dirty="0">
                <a:solidFill>
                  <a:prstClr val="black"/>
                </a:solidFill>
              </a:rPr>
              <a:t>UA has proposed a change in the program CIP code from 09.0102 to CIP 09.0199. There will be no change in the program title.    </a:t>
            </a:r>
          </a:p>
          <a:p>
            <a:pPr marL="214313" lvl="0" indent="-214313" defTabSz="685800">
              <a:buFont typeface="Arial" panose="020B0604020202020204" pitchFamily="34" charset="0"/>
              <a:buChar char="•"/>
              <a:defRPr/>
            </a:pPr>
            <a:endParaRPr lang="en-US" sz="2400" dirty="0">
              <a:solidFill>
                <a:prstClr val="black"/>
              </a:solidFill>
            </a:endParaRPr>
          </a:p>
          <a:p>
            <a:pPr marL="214313" lvl="0" indent="-214313" defTabSz="685800">
              <a:buFont typeface="Arial" panose="020B0604020202020204" pitchFamily="34" charset="0"/>
              <a:buChar char="•"/>
            </a:pPr>
            <a:r>
              <a:rPr lang="en-US" sz="2400" dirty="0">
                <a:solidFill>
                  <a:prstClr val="black"/>
                </a:solidFill>
              </a:rPr>
              <a:t>The proposed change will aid UA’s doctoral graduates who accept faculty positions that are aligned with their areas of study and research. </a:t>
            </a:r>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104</a:t>
            </a:fld>
            <a:endParaRPr lang="en-US" dirty="0">
              <a:solidFill>
                <a:prstClr val="black">
                  <a:tint val="75000"/>
                </a:prstClr>
              </a:solidFill>
              <a:latin typeface="Calibri"/>
            </a:endParaRPr>
          </a:p>
        </p:txBody>
      </p:sp>
      <p:pic>
        <p:nvPicPr>
          <p:cNvPr id="10" name="Picture 9"/>
          <p:cNvPicPr>
            <a:picLocks noChangeAspect="1"/>
          </p:cNvPicPr>
          <p:nvPr/>
        </p:nvPicPr>
        <p:blipFill>
          <a:blip r:embed="rId2"/>
          <a:stretch>
            <a:fillRect/>
          </a:stretch>
        </p:blipFill>
        <p:spPr>
          <a:xfrm>
            <a:off x="10481367" y="0"/>
            <a:ext cx="1710633" cy="1866893"/>
          </a:xfrm>
          <a:prstGeom prst="rect">
            <a:avLst/>
          </a:prstGeom>
        </p:spPr>
      </p:pic>
    </p:spTree>
    <p:extLst>
      <p:ext uri="{BB962C8B-B14F-4D97-AF65-F5344CB8AC3E}">
        <p14:creationId xmlns:p14="http://schemas.microsoft.com/office/powerpoint/2010/main" val="109669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73825" y="457199"/>
            <a:ext cx="10274531" cy="4693593"/>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Alabama at Birmingham</a:t>
            </a:r>
            <a:endParaRPr lang="en-US" sz="3600" b="1" dirty="0">
              <a:solidFill>
                <a:srgbClr val="FF0000"/>
              </a:solidFill>
              <a:latin typeface="Calibri"/>
            </a:endParaRPr>
          </a:p>
          <a:p>
            <a:pPr>
              <a:spcBef>
                <a:spcPct val="20000"/>
              </a:spcBef>
              <a:spcAft>
                <a:spcPts val="600"/>
              </a:spcAft>
              <a:tabLst>
                <a:tab pos="457200" algn="l"/>
              </a:tabLst>
            </a:pPr>
            <a:r>
              <a:rPr lang="en-US" sz="2000" dirty="0" smtClean="0">
                <a:solidFill>
                  <a:srgbClr val="0070C0"/>
                </a:solidFill>
              </a:rPr>
              <a:t>2.	Alteration of the DSc in Administration-Health Services (CIP 51.0701)</a:t>
            </a:r>
            <a:endParaRPr lang="en-US" dirty="0" smtClean="0"/>
          </a:p>
          <a:p>
            <a:pPr marL="285750" lvl="0" indent="-285750">
              <a:buFont typeface="Arial" panose="020B0604020202020204" pitchFamily="34" charset="0"/>
              <a:buChar char="•"/>
            </a:pPr>
            <a:endParaRPr lang="en-US" dirty="0" smtClean="0"/>
          </a:p>
          <a:p>
            <a:pPr marL="214313" lvl="0" indent="-214313" defTabSz="685800">
              <a:buFont typeface="Arial" panose="020B0604020202020204" pitchFamily="34" charset="0"/>
              <a:buChar char="•"/>
              <a:defRPr/>
            </a:pPr>
            <a:r>
              <a:rPr lang="en-US" sz="2400" dirty="0">
                <a:solidFill>
                  <a:prstClr val="black"/>
                </a:solidFill>
              </a:rPr>
              <a:t>All changes in award nomenclature at the doctoral level require Commission approval as a substantive change.</a:t>
            </a:r>
          </a:p>
          <a:p>
            <a:pPr marL="214313" lvl="0" indent="-214313" defTabSz="685800">
              <a:buFont typeface="Arial" panose="020B0604020202020204" pitchFamily="34" charset="0"/>
              <a:buChar char="•"/>
            </a:pPr>
            <a:endParaRPr lang="en-US" sz="2400" dirty="0" smtClean="0">
              <a:solidFill>
                <a:prstClr val="black"/>
              </a:solidFill>
            </a:endParaRPr>
          </a:p>
          <a:p>
            <a:pPr marL="214313" lvl="0" indent="-214313" defTabSz="685800">
              <a:buFont typeface="Arial" panose="020B0604020202020204" pitchFamily="34" charset="0"/>
              <a:buChar char="•"/>
            </a:pPr>
            <a:r>
              <a:rPr lang="en-US" sz="2400" dirty="0" smtClean="0">
                <a:solidFill>
                  <a:prstClr val="black"/>
                </a:solidFill>
              </a:rPr>
              <a:t>UAB </a:t>
            </a:r>
            <a:r>
              <a:rPr lang="en-US" sz="2400" dirty="0">
                <a:solidFill>
                  <a:prstClr val="black"/>
                </a:solidFill>
              </a:rPr>
              <a:t>has proposed a change in the </a:t>
            </a:r>
            <a:r>
              <a:rPr lang="en-US" sz="2400" dirty="0" smtClean="0">
                <a:solidFill>
                  <a:prstClr val="black"/>
                </a:solidFill>
              </a:rPr>
              <a:t>program title </a:t>
            </a:r>
            <a:r>
              <a:rPr lang="en-US" sz="2400" dirty="0">
                <a:solidFill>
                  <a:prstClr val="black"/>
                </a:solidFill>
              </a:rPr>
              <a:t>from Administration-Health Services </a:t>
            </a:r>
            <a:r>
              <a:rPr lang="en-US" sz="2400" dirty="0" smtClean="0">
                <a:solidFill>
                  <a:prstClr val="black"/>
                </a:solidFill>
              </a:rPr>
              <a:t>to Healthcare Leadership. There </a:t>
            </a:r>
            <a:r>
              <a:rPr lang="en-US" sz="2400" dirty="0">
                <a:solidFill>
                  <a:prstClr val="black"/>
                </a:solidFill>
              </a:rPr>
              <a:t>will be no change in the program </a:t>
            </a:r>
            <a:r>
              <a:rPr lang="en-US" sz="2400" dirty="0" err="1" smtClean="0">
                <a:solidFill>
                  <a:prstClr val="black"/>
                </a:solidFill>
              </a:rPr>
              <a:t>cipcode</a:t>
            </a:r>
            <a:r>
              <a:rPr lang="en-US" sz="2400" dirty="0" smtClean="0">
                <a:solidFill>
                  <a:prstClr val="black"/>
                </a:solidFill>
              </a:rPr>
              <a:t>.    </a:t>
            </a:r>
            <a:endParaRPr lang="en-US" sz="2400" dirty="0">
              <a:solidFill>
                <a:prstClr val="black"/>
              </a:solidFill>
            </a:endParaRPr>
          </a:p>
          <a:p>
            <a:pPr marL="214313" lvl="0" indent="-214313" defTabSz="685800">
              <a:buFont typeface="Arial" panose="020B0604020202020204" pitchFamily="34" charset="0"/>
              <a:buChar char="•"/>
              <a:defRPr/>
            </a:pPr>
            <a:endParaRPr lang="en-US" sz="2400" dirty="0">
              <a:solidFill>
                <a:prstClr val="black"/>
              </a:solidFill>
            </a:endParaRPr>
          </a:p>
          <a:p>
            <a:pPr marL="214313" lvl="0" indent="-214313" defTabSz="685800">
              <a:buFont typeface="Arial" panose="020B0604020202020204" pitchFamily="34" charset="0"/>
              <a:buChar char="•"/>
            </a:pPr>
            <a:r>
              <a:rPr lang="en-US" sz="2400" dirty="0">
                <a:solidFill>
                  <a:prstClr val="black"/>
                </a:solidFill>
              </a:rPr>
              <a:t>The proposed change will </a:t>
            </a:r>
            <a:r>
              <a:rPr lang="en-US" sz="2400" dirty="0" smtClean="0">
                <a:solidFill>
                  <a:prstClr val="black"/>
                </a:solidFill>
              </a:rPr>
              <a:t>better reflect the curriculum in the program and will be more appealing to the target audience of senior level leaders in healthcare. </a:t>
            </a:r>
            <a:endParaRPr lang="en-US" sz="2400" dirty="0">
              <a:solidFill>
                <a:prstClr val="black"/>
              </a:solidFill>
            </a:endParaRPr>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105</a:t>
            </a:fld>
            <a:endParaRPr lang="en-US" dirty="0">
              <a:solidFill>
                <a:prstClr val="black">
                  <a:tint val="75000"/>
                </a:prstClr>
              </a:solidFill>
              <a:latin typeface="Calibri"/>
            </a:endParaRPr>
          </a:p>
        </p:txBody>
      </p:sp>
      <p:pic>
        <p:nvPicPr>
          <p:cNvPr id="8"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9508" y="174670"/>
            <a:ext cx="2857727" cy="941953"/>
          </a:xfrm>
          <a:prstGeom prst="rect">
            <a:avLst/>
          </a:prstGeom>
        </p:spPr>
      </p:pic>
      <p:sp>
        <p:nvSpPr>
          <p:cNvPr id="3" name="Rectangle 2"/>
          <p:cNvSpPr>
            <a:spLocks noChangeArrowheads="1"/>
          </p:cNvSpPr>
          <p:nvPr/>
        </p:nvSpPr>
        <p:spPr bwMode="auto">
          <a:xfrm>
            <a:off x="5005976" y="-282531"/>
            <a:ext cx="18711932" cy="83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1625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524000" y="2587752"/>
            <a:ext cx="9070848" cy="1143000"/>
          </a:xfrm>
        </p:spPr>
        <p:txBody>
          <a:bodyPr>
            <a:normAutofit fontScale="90000"/>
          </a:bodyPr>
          <a:lstStyle/>
          <a:p>
            <a:pPr defTabSz="798513"/>
            <a:r>
              <a:rPr lang="en-US" dirty="0" smtClean="0"/>
              <a:t/>
            </a:r>
            <a:br>
              <a:rPr lang="en-US" dirty="0" smtClean="0"/>
            </a:br>
            <a:r>
              <a:rPr lang="en-US" sz="4900" b="1" dirty="0" smtClean="0">
                <a:solidFill>
                  <a:srgbClr val="4F81BD"/>
                </a:solidFill>
              </a:rPr>
              <a:t>M</a:t>
            </a:r>
            <a:r>
              <a:rPr lang="en-US" sz="4900" b="1" dirty="0">
                <a:solidFill>
                  <a:srgbClr val="4F81BD"/>
                </a:solidFill>
              </a:rPr>
              <a:t>.   REQUEST TO AMEND POST-IMPLEMENTATION CONDITIONS</a:t>
            </a:r>
            <a:br>
              <a:rPr lang="en-US" sz="4900" b="1" dirty="0">
                <a:solidFill>
                  <a:srgbClr val="4F81BD"/>
                </a:solidFill>
              </a:rPr>
            </a:br>
            <a:r>
              <a:rPr lang="en-US" sz="3600" b="1" dirty="0">
                <a:solidFill>
                  <a:srgbClr val="00B0F0"/>
                </a:solidFill>
              </a:rPr>
              <a:t> </a:t>
            </a:r>
            <a:endParaRPr lang="en-US" sz="3600" dirty="0"/>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3" name="Slide Number Placeholder 2"/>
          <p:cNvSpPr>
            <a:spLocks noGrp="1"/>
          </p:cNvSpPr>
          <p:nvPr>
            <p:ph type="sldNum" sz="quarter" idx="12"/>
          </p:nvPr>
        </p:nvSpPr>
        <p:spPr/>
        <p:txBody>
          <a:bodyPr/>
          <a:lstStyle/>
          <a:p>
            <a:pPr>
              <a:defRPr/>
            </a:pPr>
            <a:fld id="{15C3AF50-45D8-4144-B114-A385979F8C17}" type="slidenum">
              <a:rPr lang="en-US">
                <a:solidFill>
                  <a:prstClr val="black">
                    <a:tint val="75000"/>
                  </a:prstClr>
                </a:solidFill>
                <a:latin typeface="Calibri"/>
              </a:rPr>
              <a:pPr>
                <a:defRPr/>
              </a:pPr>
              <a:t>106</a:t>
            </a:fld>
            <a:endParaRPr lang="en-US">
              <a:solidFill>
                <a:prstClr val="black">
                  <a:tint val="75000"/>
                </a:prstClr>
              </a:solidFill>
              <a:latin typeface="Calibri"/>
            </a:endParaRPr>
          </a:p>
        </p:txBody>
      </p:sp>
    </p:spTree>
    <p:extLst>
      <p:ext uri="{BB962C8B-B14F-4D97-AF65-F5344CB8AC3E}">
        <p14:creationId xmlns:p14="http://schemas.microsoft.com/office/powerpoint/2010/main" val="61768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163631" y="806116"/>
            <a:ext cx="11723570" cy="6047809"/>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Auburn University</a:t>
            </a:r>
          </a:p>
          <a:p>
            <a:pPr marL="457200" indent="-457200">
              <a:spcBef>
                <a:spcPct val="20000"/>
              </a:spcBef>
              <a:spcAft>
                <a:spcPts val="600"/>
              </a:spcAft>
              <a:buFont typeface="+mj-lt"/>
              <a:buAutoNum type="arabicPeriod"/>
              <a:tabLst>
                <a:tab pos="341313" algn="l"/>
              </a:tabLst>
              <a:defRPr/>
            </a:pPr>
            <a:r>
              <a:rPr lang="en-US" sz="2000" dirty="0">
                <a:solidFill>
                  <a:srgbClr val="0070C0"/>
                </a:solidFill>
              </a:rPr>
              <a:t>Request </a:t>
            </a:r>
            <a:r>
              <a:rPr lang="en-US" sz="2000" dirty="0">
                <a:solidFill>
                  <a:srgbClr val="0070C0"/>
                </a:solidFill>
                <a:latin typeface="Calibri"/>
              </a:rPr>
              <a:t>to Amend Post-Implementation Conditions</a:t>
            </a:r>
            <a:r>
              <a:rPr lang="en-US" sz="2000" dirty="0">
                <a:solidFill>
                  <a:srgbClr val="0070C0"/>
                </a:solidFill>
              </a:rPr>
              <a:t>: Bachelor of Music (CIP 50.0901</a:t>
            </a:r>
            <a:r>
              <a:rPr lang="en-US" sz="2000" dirty="0" smtClean="0">
                <a:solidFill>
                  <a:srgbClr val="0070C0"/>
                </a:solidFill>
              </a:rPr>
              <a:t>) </a:t>
            </a:r>
            <a:r>
              <a:rPr lang="en-US" sz="2000" dirty="0" smtClean="0">
                <a:solidFill>
                  <a:srgbClr val="0070C0"/>
                </a:solidFill>
                <a:latin typeface="Calibri"/>
              </a:rPr>
              <a:t> </a:t>
            </a:r>
          </a:p>
          <a:p>
            <a:pPr marL="914400" indent="-452438">
              <a:spcAft>
                <a:spcPts val="1200"/>
              </a:spcAft>
              <a:buFont typeface="Arial" panose="020B0604020202020204" pitchFamily="34" charset="0"/>
              <a:buChar char="•"/>
              <a:defRPr/>
            </a:pPr>
            <a:r>
              <a:rPr lang="en-US" sz="2400" dirty="0" smtClean="0">
                <a:solidFill>
                  <a:prstClr val="black"/>
                </a:solidFill>
                <a:latin typeface="Calibri" panose="020F0502020204030204" pitchFamily="34" charset="0"/>
                <a:cs typeface="Calibri" panose="020F0502020204030204" pitchFamily="34" charset="0"/>
              </a:rPr>
              <a:t>The request is that an additional two-year review period (2018-19 and 2019-2020) for the program be granted.</a:t>
            </a:r>
          </a:p>
          <a:p>
            <a:pPr marL="914400" indent="-452438">
              <a:buFont typeface="Arial" panose="020B0604020202020204" pitchFamily="34" charset="0"/>
              <a:buChar char="•"/>
              <a:defRPr/>
            </a:pPr>
            <a:r>
              <a:rPr lang="en-US" sz="2400" dirty="0" smtClean="0">
                <a:solidFill>
                  <a:prstClr val="black"/>
                </a:solidFill>
                <a:latin typeface="Calibri" panose="020F0502020204030204" pitchFamily="34" charset="0"/>
                <a:cs typeface="Calibri" panose="020F0502020204030204" pitchFamily="34" charset="0"/>
              </a:rPr>
              <a:t>In </a:t>
            </a:r>
            <a:r>
              <a:rPr lang="en-US" sz="2400" dirty="0">
                <a:solidFill>
                  <a:prstClr val="black"/>
                </a:solidFill>
                <a:latin typeface="Calibri" panose="020F0502020204030204" pitchFamily="34" charset="0"/>
                <a:cs typeface="Calibri" panose="020F0502020204030204" pitchFamily="34" charset="0"/>
              </a:rPr>
              <a:t>this additional review period, the program will meet a post-implementation condition of a total of 15 graduates for the two years.</a:t>
            </a:r>
          </a:p>
          <a:p>
            <a:pPr marL="914400" indent="-452438">
              <a:buFont typeface="Arial" panose="020B0604020202020204" pitchFamily="34" charset="0"/>
              <a:buChar char="•"/>
              <a:defRPr/>
            </a:pPr>
            <a:endParaRPr lang="en-US" sz="2400" dirty="0">
              <a:solidFill>
                <a:prstClr val="black"/>
              </a:solidFill>
              <a:latin typeface="Calibri" panose="020F0502020204030204" pitchFamily="34" charset="0"/>
              <a:cs typeface="Calibri" panose="020F0502020204030204" pitchFamily="34" charset="0"/>
            </a:endParaRPr>
          </a:p>
          <a:p>
            <a:pPr marL="914400" indent="-452438">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AU reports that there were 30 new enrollments in the </a:t>
            </a:r>
            <a:r>
              <a:rPr lang="en-US" sz="2400" dirty="0" smtClean="0">
                <a:solidFill>
                  <a:prstClr val="black"/>
                </a:solidFill>
                <a:latin typeface="Calibri" panose="020F0502020204030204" pitchFamily="34" charset="0"/>
                <a:cs typeface="Calibri" panose="020F0502020204030204" pitchFamily="34" charset="0"/>
              </a:rPr>
              <a:t>program </a:t>
            </a:r>
            <a:r>
              <a:rPr lang="en-US" sz="2400" dirty="0">
                <a:solidFill>
                  <a:prstClr val="black"/>
                </a:solidFill>
                <a:latin typeface="Calibri" panose="020F0502020204030204" pitchFamily="34" charset="0"/>
                <a:cs typeface="Calibri" panose="020F0502020204030204" pitchFamily="34" charset="0"/>
              </a:rPr>
              <a:t>in 2015-16 and 2016-17, and those students are likely to graduate over the next two years.	</a:t>
            </a:r>
          </a:p>
          <a:p>
            <a:pPr marL="914400" indent="-452438">
              <a:buFont typeface="Arial" panose="020B0604020202020204" pitchFamily="34" charset="0"/>
              <a:buChar char="•"/>
              <a:defRPr/>
            </a:pPr>
            <a:endParaRPr lang="en-US" sz="2400" dirty="0">
              <a:solidFill>
                <a:prstClr val="black"/>
              </a:solidFill>
              <a:latin typeface="Calibri" panose="020F0502020204030204" pitchFamily="34" charset="0"/>
              <a:cs typeface="Calibri" panose="020F0502020204030204" pitchFamily="34" charset="0"/>
            </a:endParaRPr>
          </a:p>
          <a:p>
            <a:pPr marL="914400" indent="-452438">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AU states that college and department advising will re-emphasize the distinctive advantages of the Bachelor of Music program. </a:t>
            </a:r>
          </a:p>
          <a:p>
            <a:pPr marL="914400" indent="-452438">
              <a:buFont typeface="Arial" panose="020B0604020202020204" pitchFamily="34" charset="0"/>
              <a:buChar char="•"/>
              <a:defRPr/>
            </a:pPr>
            <a:endParaRPr lang="en-US" sz="2400" dirty="0">
              <a:solidFill>
                <a:prstClr val="black"/>
              </a:solidFill>
              <a:latin typeface="Calibri" panose="020F0502020204030204" pitchFamily="34" charset="0"/>
              <a:cs typeface="Calibri" panose="020F0502020204030204" pitchFamily="34" charset="0"/>
            </a:endParaRPr>
          </a:p>
          <a:p>
            <a:pPr marL="914400" indent="-452438">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To enhance the program's appeal to sought-after student-musicians, Auburn's College of Liberal Arts has decided to revise its criteria for some of the scholarships it awards.  </a:t>
            </a:r>
          </a:p>
        </p:txBody>
      </p:sp>
      <p:sp>
        <p:nvSpPr>
          <p:cNvPr id="2" name="Slide Number Placeholder 1"/>
          <p:cNvSpPr>
            <a:spLocks noGrp="1"/>
          </p:cNvSpPr>
          <p:nvPr>
            <p:ph type="sldNum" sz="quarter" idx="12"/>
          </p:nvPr>
        </p:nvSpPr>
        <p:spPr/>
        <p:txBody>
          <a:bodyPr/>
          <a:lstStyle/>
          <a:p>
            <a:pPr>
              <a:defRPr/>
            </a:pPr>
            <a:fld id="{15C3AF50-45D8-4144-B114-A385979F8C17}" type="slidenum">
              <a:rPr lang="en-US">
                <a:solidFill>
                  <a:prstClr val="black">
                    <a:tint val="75000"/>
                  </a:prstClr>
                </a:solidFill>
                <a:latin typeface="Calibri"/>
              </a:rPr>
              <a:pPr>
                <a:defRPr/>
              </a:pPr>
              <a:t>107</a:t>
            </a:fld>
            <a:endParaRPr lang="en-US">
              <a:solidFill>
                <a:prstClr val="black">
                  <a:tint val="75000"/>
                </a:prstClr>
              </a:solidFill>
              <a:latin typeface="Calibri"/>
            </a:endParaRPr>
          </a:p>
        </p:txBody>
      </p:sp>
      <p:pic>
        <p:nvPicPr>
          <p:cNvPr id="8" name="Picture 7"/>
          <p:cNvPicPr>
            <a:picLocks noChangeAspect="1"/>
          </p:cNvPicPr>
          <p:nvPr/>
        </p:nvPicPr>
        <p:blipFill rotWithShape="1">
          <a:blip r:embed="rId2"/>
          <a:srcRect t="8930"/>
          <a:stretch/>
        </p:blipFill>
        <p:spPr>
          <a:xfrm>
            <a:off x="10170287" y="39377"/>
            <a:ext cx="1963754" cy="1736669"/>
          </a:xfrm>
          <a:prstGeom prst="rect">
            <a:avLst/>
          </a:prstGeom>
        </p:spPr>
      </p:pic>
    </p:spTree>
    <p:extLst>
      <p:ext uri="{BB962C8B-B14F-4D97-AF65-F5344CB8AC3E}">
        <p14:creationId xmlns:p14="http://schemas.microsoft.com/office/powerpoint/2010/main" val="172793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140677" y="474785"/>
            <a:ext cx="10383715" cy="6263253"/>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University of Alabama in Huntsville</a:t>
            </a:r>
          </a:p>
          <a:p>
            <a:pPr marL="457200" indent="-457200">
              <a:spcBef>
                <a:spcPct val="20000"/>
              </a:spcBef>
              <a:spcAft>
                <a:spcPts val="600"/>
              </a:spcAft>
              <a:buFont typeface="+mj-lt"/>
              <a:buAutoNum type="arabicPeriod"/>
              <a:tabLst>
                <a:tab pos="341313" algn="l"/>
              </a:tabLst>
              <a:defRPr/>
            </a:pPr>
            <a:r>
              <a:rPr lang="en-US" sz="2000" dirty="0">
                <a:solidFill>
                  <a:srgbClr val="0070C0"/>
                </a:solidFill>
                <a:latin typeface="Calibri"/>
              </a:rPr>
              <a:t>Request to Amend Post-Implementation Conditions: </a:t>
            </a:r>
            <a:r>
              <a:rPr lang="en-US" sz="2000" dirty="0">
                <a:solidFill>
                  <a:srgbClr val="0070C0"/>
                </a:solidFill>
              </a:rPr>
              <a:t>Bachelor of Science in Economics and Computational Analysis (CIP 52.0601) </a:t>
            </a:r>
            <a:r>
              <a:rPr lang="en-US" sz="2000" dirty="0">
                <a:solidFill>
                  <a:srgbClr val="0070C0"/>
                </a:solidFill>
                <a:latin typeface="Calibri"/>
              </a:rPr>
              <a:t> </a:t>
            </a:r>
          </a:p>
          <a:p>
            <a:pPr marL="914400" indent="-452438">
              <a:spcAft>
                <a:spcPts val="1200"/>
              </a:spcAft>
              <a:buFont typeface="Arial" panose="020B0604020202020204" pitchFamily="34" charset="0"/>
              <a:buChar char="•"/>
              <a:defRPr/>
            </a:pPr>
            <a:r>
              <a:rPr lang="en-US" dirty="0">
                <a:solidFill>
                  <a:prstClr val="black"/>
                </a:solidFill>
                <a:latin typeface="Calibri"/>
              </a:rPr>
              <a:t>The request is that an additional two-year review period (2018-19 and 2019-2020) for the program be granted.</a:t>
            </a:r>
          </a:p>
          <a:p>
            <a:pPr marL="914400" indent="-452438">
              <a:buFont typeface="Arial" panose="020B0604020202020204" pitchFamily="34" charset="0"/>
              <a:buChar char="•"/>
              <a:defRPr/>
            </a:pPr>
            <a:r>
              <a:rPr lang="en-US" dirty="0">
                <a:solidFill>
                  <a:prstClr val="black"/>
                </a:solidFill>
                <a:latin typeface="Calibri"/>
              </a:rPr>
              <a:t>In this additional review period, the program will meet a post-implementation condition of  a total of 15  graduates for the two years.</a:t>
            </a:r>
          </a:p>
          <a:p>
            <a:pPr marL="914400" indent="-452438">
              <a:buFont typeface="Arial" panose="020B0604020202020204" pitchFamily="34" charset="0"/>
              <a:buChar char="•"/>
              <a:defRPr/>
            </a:pPr>
            <a:endParaRPr lang="en-US" dirty="0">
              <a:solidFill>
                <a:prstClr val="black"/>
              </a:solidFill>
              <a:latin typeface="Calibri"/>
            </a:endParaRPr>
          </a:p>
          <a:p>
            <a:pPr marL="914400" indent="-452438">
              <a:buFont typeface="Arial" panose="020B0604020202020204" pitchFamily="34" charset="0"/>
              <a:buChar char="•"/>
              <a:defRPr/>
            </a:pPr>
            <a:r>
              <a:rPr lang="en-US" dirty="0">
                <a:solidFill>
                  <a:prstClr val="black"/>
                </a:solidFill>
              </a:rPr>
              <a:t>In the 2018-19 academic year UAH will have economics faculty visit high schools and community colleges to expose the students to the opportunities in economics and business. When possible UAH will be visiting AP economics classes because those students have already demonstrated an interest in commerce.</a:t>
            </a:r>
          </a:p>
          <a:p>
            <a:pPr marL="914400" indent="-452438">
              <a:buFont typeface="Arial" panose="020B0604020202020204" pitchFamily="34" charset="0"/>
              <a:buChar char="•"/>
              <a:defRPr/>
            </a:pPr>
            <a:endParaRPr lang="en-US" dirty="0">
              <a:solidFill>
                <a:prstClr val="black"/>
              </a:solidFill>
            </a:endParaRPr>
          </a:p>
          <a:p>
            <a:pPr marL="914400" indent="-452438">
              <a:buFont typeface="Arial" panose="020B0604020202020204" pitchFamily="34" charset="0"/>
              <a:buChar char="•"/>
              <a:defRPr/>
            </a:pPr>
            <a:r>
              <a:rPr lang="en-US" dirty="0">
                <a:solidFill>
                  <a:prstClr val="black"/>
                </a:solidFill>
              </a:rPr>
              <a:t>UAH is planning a concerted effort to find internship opportunities for economics majors. UAH majors have experience working with data and in the Huntsville area there are opportunities for that skill. UAH’s goal is to ease the students' transition into internships and ultimately into the job market.</a:t>
            </a:r>
          </a:p>
          <a:p>
            <a:pPr marL="914400" indent="-452438">
              <a:buFont typeface="Arial" panose="020B0604020202020204" pitchFamily="34" charset="0"/>
              <a:buChar char="•"/>
              <a:defRPr/>
            </a:pPr>
            <a:endParaRPr lang="en-US" dirty="0">
              <a:solidFill>
                <a:prstClr val="black"/>
              </a:solidFill>
            </a:endParaRPr>
          </a:p>
          <a:p>
            <a:pPr marL="914400" indent="-452438">
              <a:buFont typeface="Arial" panose="020B0604020202020204" pitchFamily="34" charset="0"/>
              <a:buChar char="•"/>
              <a:defRPr/>
            </a:pPr>
            <a:r>
              <a:rPr lang="en-US" dirty="0">
                <a:solidFill>
                  <a:prstClr val="black"/>
                </a:solidFill>
              </a:rPr>
              <a:t>UAH states that they have had remarkable success placing their graduates in careers and graduate school. Additionally, UAH states that its graduates have jobs across the country.</a:t>
            </a:r>
            <a:endParaRPr lang="en-US" dirty="0">
              <a:solidFill>
                <a:prstClr val="black"/>
              </a:solidFill>
              <a:latin typeface="Calibri"/>
            </a:endParaRPr>
          </a:p>
        </p:txBody>
      </p:sp>
      <p:sp>
        <p:nvSpPr>
          <p:cNvPr id="2" name="Slide Number Placeholder 1"/>
          <p:cNvSpPr>
            <a:spLocks noGrp="1"/>
          </p:cNvSpPr>
          <p:nvPr>
            <p:ph type="sldNum" sz="quarter" idx="12"/>
          </p:nvPr>
        </p:nvSpPr>
        <p:spPr/>
        <p:txBody>
          <a:bodyPr/>
          <a:lstStyle/>
          <a:p>
            <a:pPr>
              <a:defRPr/>
            </a:pPr>
            <a:fld id="{15C3AF50-45D8-4144-B114-A385979F8C17}" type="slidenum">
              <a:rPr lang="en-US">
                <a:solidFill>
                  <a:prstClr val="black">
                    <a:tint val="75000"/>
                  </a:prstClr>
                </a:solidFill>
                <a:latin typeface="Calibri"/>
              </a:rPr>
              <a:pPr>
                <a:defRPr/>
              </a:pPr>
              <a:t>108</a:t>
            </a:fld>
            <a:endParaRPr lang="en-US">
              <a:solidFill>
                <a:prstClr val="black">
                  <a:tint val="75000"/>
                </a:prstClr>
              </a:solidFill>
              <a:latin typeface="Calibri"/>
            </a:endParaRPr>
          </a:p>
        </p:txBody>
      </p:sp>
      <p:pic>
        <p:nvPicPr>
          <p:cNvPr id="8" name="Picture 7"/>
          <p:cNvPicPr>
            <a:picLocks noChangeAspect="1"/>
          </p:cNvPicPr>
          <p:nvPr/>
        </p:nvPicPr>
        <p:blipFill>
          <a:blip r:embed="rId2"/>
          <a:stretch>
            <a:fillRect/>
          </a:stretch>
        </p:blipFill>
        <p:spPr>
          <a:xfrm>
            <a:off x="10119946" y="0"/>
            <a:ext cx="2072053" cy="1207437"/>
          </a:xfrm>
          <a:prstGeom prst="rect">
            <a:avLst/>
          </a:prstGeom>
        </p:spPr>
      </p:pic>
    </p:spTree>
    <p:extLst>
      <p:ext uri="{BB962C8B-B14F-4D97-AF65-F5344CB8AC3E}">
        <p14:creationId xmlns:p14="http://schemas.microsoft.com/office/powerpoint/2010/main" val="323584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228600" y="1571733"/>
            <a:ext cx="11251563" cy="2442919"/>
          </a:xfrm>
        </p:spPr>
        <p:txBody>
          <a:bodyPr>
            <a:normAutofit/>
          </a:bodyPr>
          <a:lstStyle/>
          <a:p>
            <a:pPr defTabSz="798513"/>
            <a:r>
              <a:rPr lang="en-US" sz="3000" b="1" dirty="0" smtClean="0">
                <a:solidFill>
                  <a:srgbClr val="4F81BD"/>
                </a:solidFill>
                <a:latin typeface="Calibri" panose="020F0502020204030204" pitchFamily="34" charset="0"/>
                <a:cs typeface="Calibri" panose="020F0502020204030204" pitchFamily="34" charset="0"/>
              </a:rPr>
              <a:t>N.  PUBLIC DRAWING TO DETERMINE THE ORDER OF PAYMENT OF ALABAMA STUDENT GRANT PROGAM (ASGP) FUNDS FOR THE 2018-2019 ACADEMIC YEAR</a:t>
            </a:r>
            <a:r>
              <a:rPr lang="en-US" sz="4900" b="1" dirty="0">
                <a:solidFill>
                  <a:srgbClr val="4F81BD"/>
                </a:solidFill>
                <a:latin typeface="Calibri" panose="020F0502020204030204" pitchFamily="34" charset="0"/>
                <a:cs typeface="Calibri" panose="020F0502020204030204" pitchFamily="34" charset="0"/>
              </a:rPr>
              <a:t/>
            </a:r>
            <a:br>
              <a:rPr lang="en-US" sz="4900" b="1" dirty="0">
                <a:solidFill>
                  <a:srgbClr val="4F81BD"/>
                </a:solidFill>
                <a:latin typeface="Calibri" panose="020F0502020204030204" pitchFamily="34" charset="0"/>
                <a:cs typeface="Calibri" panose="020F0502020204030204" pitchFamily="34" charset="0"/>
              </a:rPr>
            </a:br>
            <a:r>
              <a:rPr lang="en-US" sz="3600" b="1" dirty="0">
                <a:solidFill>
                  <a:srgbClr val="00B0F0"/>
                </a:solidFill>
              </a:rPr>
              <a:t> </a:t>
            </a:r>
            <a:endParaRPr lang="en-US" sz="3600" dirty="0"/>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3" name="Slide Number Placeholder 2"/>
          <p:cNvSpPr>
            <a:spLocks noGrp="1"/>
          </p:cNvSpPr>
          <p:nvPr>
            <p:ph type="sldNum" sz="quarter" idx="12"/>
          </p:nvPr>
        </p:nvSpPr>
        <p:spPr/>
        <p:txBody>
          <a:bodyPr/>
          <a:lstStyle/>
          <a:p>
            <a:pPr>
              <a:defRPr/>
            </a:pPr>
            <a:fld id="{15C3AF50-45D8-4144-B114-A385979F8C17}" type="slidenum">
              <a:rPr lang="en-US">
                <a:solidFill>
                  <a:prstClr val="black">
                    <a:tint val="75000"/>
                  </a:prstClr>
                </a:solidFill>
                <a:latin typeface="Calibri"/>
              </a:rPr>
              <a:pPr>
                <a:defRPr/>
              </a:pPr>
              <a:t>109</a:t>
            </a:fld>
            <a:endParaRPr lang="en-US">
              <a:solidFill>
                <a:prstClr val="black">
                  <a:tint val="75000"/>
                </a:prstClr>
              </a:solidFill>
              <a:latin typeface="Calibri"/>
            </a:endParaRPr>
          </a:p>
        </p:txBody>
      </p:sp>
      <p:pic>
        <p:nvPicPr>
          <p:cNvPr id="5" name="Picture 4" descr="Image result for meeting roll call clipart">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150" y="3265714"/>
            <a:ext cx="3222170" cy="3100252"/>
          </a:xfrm>
          <a:prstGeom prst="rect">
            <a:avLst/>
          </a:prstGeom>
          <a:noFill/>
          <a:ln>
            <a:noFill/>
          </a:ln>
        </p:spPr>
      </p:pic>
    </p:spTree>
    <p:extLst>
      <p:ext uri="{BB962C8B-B14F-4D97-AF65-F5344CB8AC3E}">
        <p14:creationId xmlns:p14="http://schemas.microsoft.com/office/powerpoint/2010/main" val="186659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Alabama Grade-Level Reading Campaign</a:t>
            </a:r>
          </a:p>
        </p:txBody>
      </p:sp>
      <p:sp>
        <p:nvSpPr>
          <p:cNvPr id="3" name="Content Placeholder 2"/>
          <p:cNvSpPr>
            <a:spLocks noGrp="1"/>
          </p:cNvSpPr>
          <p:nvPr>
            <p:ph idx="1"/>
          </p:nvPr>
        </p:nvSpPr>
        <p:spPr>
          <a:xfrm>
            <a:off x="356937" y="1613869"/>
            <a:ext cx="9874718" cy="4351338"/>
          </a:xfrm>
        </p:spPr>
        <p:txBody>
          <a:bodyPr>
            <a:normAutofit fontScale="92500" lnSpcReduction="20000"/>
          </a:bodyPr>
          <a:lstStyle/>
          <a:p>
            <a:r>
              <a:rPr lang="en-US" dirty="0" err="1" smtClean="0"/>
              <a:t>Gov</a:t>
            </a:r>
            <a:r>
              <a:rPr lang="en-US" dirty="0" smtClean="0"/>
              <a:t> Ivey: "In </a:t>
            </a:r>
            <a:r>
              <a:rPr lang="en-US" dirty="0"/>
              <a:t>order to produce a workforce that's capable of attracting new businesses and filling the kind of jobs that we need, we must simply improve the quality of our state's education system," </a:t>
            </a:r>
            <a:r>
              <a:rPr lang="en-US" dirty="0" smtClean="0"/>
              <a:t>… </a:t>
            </a:r>
          </a:p>
          <a:p>
            <a:r>
              <a:rPr lang="en-US" dirty="0" smtClean="0"/>
              <a:t>“we've </a:t>
            </a:r>
            <a:r>
              <a:rPr lang="en-US" dirty="0"/>
              <a:t>got to start today training the workforce of tomorrow</a:t>
            </a:r>
            <a:r>
              <a:rPr lang="en-US" dirty="0" smtClean="0"/>
              <a:t>.“</a:t>
            </a:r>
          </a:p>
          <a:p>
            <a:r>
              <a:rPr lang="en-US" dirty="0"/>
              <a:t>The new campaign will focus on </a:t>
            </a:r>
            <a:r>
              <a:rPr lang="en-US" dirty="0">
                <a:solidFill>
                  <a:schemeClr val="accent6">
                    <a:lumMod val="50000"/>
                  </a:schemeClr>
                </a:solidFill>
              </a:rPr>
              <a:t>school readiness</a:t>
            </a:r>
            <a:r>
              <a:rPr lang="en-US" dirty="0"/>
              <a:t>, </a:t>
            </a:r>
            <a:r>
              <a:rPr lang="en-US" dirty="0">
                <a:solidFill>
                  <a:srgbClr val="7030A0"/>
                </a:solidFill>
              </a:rPr>
              <a:t>reducing chronic absenteeism for students and teachers</a:t>
            </a:r>
            <a:r>
              <a:rPr lang="en-US" dirty="0"/>
              <a:t>, </a:t>
            </a:r>
            <a:r>
              <a:rPr lang="en-US" u="sng" dirty="0">
                <a:solidFill>
                  <a:srgbClr val="FF0000"/>
                </a:solidFill>
              </a:rPr>
              <a:t>narrowing the scope of the Alabama Reading Initiative to kindergarten through 3rd grade</a:t>
            </a:r>
            <a:r>
              <a:rPr lang="en-US" dirty="0"/>
              <a:t>, and </a:t>
            </a:r>
            <a:r>
              <a:rPr lang="en-US" dirty="0">
                <a:solidFill>
                  <a:srgbClr val="0070C0"/>
                </a:solidFill>
              </a:rPr>
              <a:t>preventing summer learning loss, also called "summer slide</a:t>
            </a:r>
            <a:r>
              <a:rPr lang="en-US" dirty="0" smtClean="0">
                <a:solidFill>
                  <a:srgbClr val="0070C0"/>
                </a:solidFill>
              </a:rPr>
              <a:t>.</a:t>
            </a:r>
            <a:r>
              <a:rPr lang="en-US" dirty="0" smtClean="0"/>
              <a:t>“</a:t>
            </a:r>
          </a:p>
          <a:p>
            <a:r>
              <a:rPr lang="en-US" dirty="0">
                <a:solidFill>
                  <a:schemeClr val="accent2">
                    <a:lumMod val="75000"/>
                  </a:schemeClr>
                </a:solidFill>
              </a:rPr>
              <a:t>more than 17 percent of students were chronically absent during the 2016-2017 school year</a:t>
            </a:r>
            <a:r>
              <a:rPr lang="en-US" dirty="0" smtClean="0">
                <a:solidFill>
                  <a:schemeClr val="accent2">
                    <a:lumMod val="75000"/>
                  </a:schemeClr>
                </a:solidFill>
              </a:rPr>
              <a:t>.</a:t>
            </a:r>
          </a:p>
          <a:p>
            <a:r>
              <a:rPr lang="en-US" dirty="0" smtClean="0"/>
              <a:t>“</a:t>
            </a:r>
            <a:r>
              <a:rPr lang="en-US" u="sng" dirty="0" smtClean="0"/>
              <a:t>Today </a:t>
            </a:r>
            <a:r>
              <a:rPr lang="en-US" u="sng" dirty="0"/>
              <a:t>we have only 35 percent of our 3</a:t>
            </a:r>
            <a:r>
              <a:rPr lang="en-US" u="sng" baseline="30000" dirty="0"/>
              <a:t>rd</a:t>
            </a:r>
            <a:r>
              <a:rPr lang="en-US" u="sng" dirty="0"/>
              <a:t> graders that are proficient in reading at grade level</a:t>
            </a:r>
            <a:r>
              <a:rPr lang="en-US" dirty="0"/>
              <a:t>."</a:t>
            </a:r>
            <a:endParaRPr lang="en-US" dirty="0">
              <a:solidFill>
                <a:schemeClr val="accent2">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588" y="1968768"/>
            <a:ext cx="1943100" cy="2362200"/>
          </a:xfrm>
          <a:prstGeom prst="rect">
            <a:avLst/>
          </a:prstGeom>
        </p:spPr>
      </p:pic>
    </p:spTree>
    <p:extLst>
      <p:ext uri="{BB962C8B-B14F-4D97-AF65-F5344CB8AC3E}">
        <p14:creationId xmlns:p14="http://schemas.microsoft.com/office/powerpoint/2010/main" val="37407305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524000" y="2587752"/>
            <a:ext cx="9070848" cy="1143000"/>
          </a:xfrm>
        </p:spPr>
        <p:txBody>
          <a:bodyPr>
            <a:normAutofit fontScale="90000"/>
          </a:bodyPr>
          <a:lstStyle/>
          <a:p>
            <a:pPr algn="ctr" defTabSz="798513"/>
            <a:r>
              <a:rPr lang="en-US" dirty="0" smtClean="0">
                <a:solidFill>
                  <a:srgbClr val="0070C0"/>
                </a:solidFill>
                <a:latin typeface="Calibri" panose="020F0502020204030204" pitchFamily="34" charset="0"/>
                <a:cs typeface="Calibri" panose="020F0502020204030204" pitchFamily="34" charset="0"/>
              </a:rPr>
              <a:t/>
            </a:r>
            <a:br>
              <a:rPr lang="en-US" dirty="0" smtClean="0">
                <a:solidFill>
                  <a:srgbClr val="0070C0"/>
                </a:solidFill>
                <a:latin typeface="Calibri" panose="020F0502020204030204" pitchFamily="34" charset="0"/>
                <a:cs typeface="Calibri" panose="020F0502020204030204" pitchFamily="34" charset="0"/>
              </a:rPr>
            </a:br>
            <a:r>
              <a:rPr lang="en-US" sz="6700" b="1" dirty="0" smtClean="0">
                <a:solidFill>
                  <a:srgbClr val="0070C0"/>
                </a:solidFill>
                <a:latin typeface="Calibri" panose="020F0502020204030204" pitchFamily="34" charset="0"/>
                <a:cs typeface="Calibri" panose="020F0502020204030204" pitchFamily="34" charset="0"/>
              </a:rPr>
              <a:t>O.   </a:t>
            </a:r>
            <a:r>
              <a:rPr lang="en-US" sz="6700" b="1" dirty="0">
                <a:solidFill>
                  <a:srgbClr val="0070C0"/>
                </a:solidFill>
                <a:latin typeface="Calibri" panose="020F0502020204030204" pitchFamily="34" charset="0"/>
                <a:cs typeface="Calibri" panose="020F0502020204030204" pitchFamily="34" charset="0"/>
              </a:rPr>
              <a:t>INFORMATION ITEMS</a:t>
            </a:r>
            <a:r>
              <a:rPr lang="en-US" sz="4900" b="1" dirty="0">
                <a:solidFill>
                  <a:srgbClr val="0070C0"/>
                </a:solidFill>
                <a:latin typeface="Calibri" panose="020F0502020204030204" pitchFamily="34" charset="0"/>
                <a:cs typeface="Calibri" panose="020F0502020204030204" pitchFamily="34" charset="0"/>
              </a:rPr>
              <a:t/>
            </a:r>
            <a:br>
              <a:rPr lang="en-US" sz="4900" b="1" dirty="0">
                <a:solidFill>
                  <a:srgbClr val="0070C0"/>
                </a:solidFill>
                <a:latin typeface="Calibri" panose="020F0502020204030204" pitchFamily="34" charset="0"/>
                <a:cs typeface="Calibri" panose="020F0502020204030204" pitchFamily="34" charset="0"/>
              </a:rPr>
            </a:br>
            <a:r>
              <a:rPr lang="en-US" sz="3600" b="1" dirty="0">
                <a:solidFill>
                  <a:srgbClr val="0070C0"/>
                </a:solidFill>
                <a:latin typeface="Calibri" panose="020F0502020204030204" pitchFamily="34" charset="0"/>
                <a:cs typeface="Calibri" panose="020F0502020204030204" pitchFamily="34" charset="0"/>
              </a:rPr>
              <a:t> </a:t>
            </a:r>
            <a:endParaRPr lang="en-US" sz="3600" dirty="0">
              <a:solidFill>
                <a:srgbClr val="0070C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15C3AF50-45D8-4144-B114-A385979F8C17}" type="slidenum">
              <a:rPr lang="en-US" smtClean="0"/>
              <a:t>110</a:t>
            </a:fld>
            <a:endParaRPr lang="en-US"/>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r>
              <a:rPr lang="en-US" sz="6600" dirty="0">
                <a:solidFill>
                  <a:srgbClr val="FF0000"/>
                </a:solidFill>
              </a:rPr>
              <a:t> </a:t>
            </a:r>
            <a:br>
              <a:rPr lang="en-US" sz="6600" dirty="0">
                <a:solidFill>
                  <a:srgbClr val="FF0000"/>
                </a:solidFill>
              </a:rPr>
            </a:br>
            <a:r>
              <a:rPr lang="en-US" sz="6600" dirty="0">
                <a:solidFill>
                  <a:srgbClr val="FF0000"/>
                </a:solidFill>
              </a:rPr>
              <a:t/>
            </a:r>
            <a:br>
              <a:rPr lang="en-US" sz="6600" dirty="0">
                <a:solidFill>
                  <a:srgbClr val="FF0000"/>
                </a:solidFill>
              </a:rPr>
            </a:br>
            <a:endParaRPr lang="en-US" sz="6600" dirty="0">
              <a:solidFill>
                <a:srgbClr val="FF0000"/>
              </a:solidFill>
            </a:endParaRPr>
          </a:p>
        </p:txBody>
      </p:sp>
    </p:spTree>
    <p:extLst>
      <p:ext uri="{BB962C8B-B14F-4D97-AF65-F5344CB8AC3E}">
        <p14:creationId xmlns:p14="http://schemas.microsoft.com/office/powerpoint/2010/main" val="50138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fld id="{15C3AF50-45D8-4144-B114-A385979F8C17}" type="slidenum">
              <a:rPr lang="en-US">
                <a:solidFill>
                  <a:prstClr val="black">
                    <a:tint val="75000"/>
                  </a:prstClr>
                </a:solidFill>
                <a:latin typeface="Calibri"/>
              </a:rPr>
              <a:pPr defTabSz="685800"/>
              <a:t>111</a:t>
            </a:fld>
            <a:endParaRPr lang="en-US" dirty="0">
              <a:solidFill>
                <a:prstClr val="black">
                  <a:tint val="75000"/>
                </a:prstClr>
              </a:solidFill>
              <a:latin typeface="Calibri"/>
            </a:endParaRPr>
          </a:p>
        </p:txBody>
      </p:sp>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5" name="TextBox 4"/>
          <p:cNvSpPr txBox="1"/>
          <p:nvPr/>
        </p:nvSpPr>
        <p:spPr>
          <a:xfrm>
            <a:off x="1889937" y="1600200"/>
            <a:ext cx="8149413" cy="4298613"/>
          </a:xfrm>
          <a:prstGeom prst="rect">
            <a:avLst/>
          </a:prstGeom>
          <a:noFill/>
        </p:spPr>
        <p:txBody>
          <a:bodyPr wrap="square" rtlCol="0">
            <a:spAutoFit/>
          </a:bodyPr>
          <a:lstStyle/>
          <a:p>
            <a:pPr marL="342900" indent="-342900" defTabSz="685800">
              <a:spcAft>
                <a:spcPts val="1350"/>
              </a:spcAft>
              <a:buFont typeface="+mj-lt"/>
              <a:buAutoNum type="arabicPeriod"/>
            </a:pPr>
            <a:r>
              <a:rPr lang="en-US" dirty="0">
                <a:solidFill>
                  <a:prstClr val="black"/>
                </a:solidFill>
                <a:latin typeface="Calibri"/>
              </a:rPr>
              <a:t>Implementation of Approved Programs</a:t>
            </a:r>
          </a:p>
          <a:p>
            <a:pPr marL="342900" indent="-342900" defTabSz="685800">
              <a:spcAft>
                <a:spcPts val="1350"/>
              </a:spcAft>
              <a:buFont typeface="+mj-lt"/>
              <a:buAutoNum type="arabicPeriod"/>
            </a:pPr>
            <a:r>
              <a:rPr lang="en-US" dirty="0">
                <a:solidFill>
                  <a:prstClr val="black"/>
                </a:solidFill>
              </a:rPr>
              <a:t>Implementation of Distance Education Programs</a:t>
            </a:r>
          </a:p>
          <a:p>
            <a:pPr marL="342900" indent="-342900" defTabSz="685800">
              <a:spcAft>
                <a:spcPts val="1350"/>
              </a:spcAft>
              <a:buFont typeface="+mj-lt"/>
              <a:buAutoNum type="arabicPeriod"/>
            </a:pPr>
            <a:r>
              <a:rPr lang="en-US" dirty="0">
                <a:solidFill>
                  <a:prstClr val="black"/>
                </a:solidFill>
                <a:latin typeface="Calibri"/>
              </a:rPr>
              <a:t>Summary of Post-Implementation Reports </a:t>
            </a:r>
          </a:p>
          <a:p>
            <a:pPr marL="342900" indent="-342900" defTabSz="685800">
              <a:spcAft>
                <a:spcPts val="1350"/>
              </a:spcAft>
              <a:buFont typeface="+mj-lt"/>
              <a:buAutoNum type="arabicPeriod"/>
            </a:pPr>
            <a:r>
              <a:rPr lang="en-US" dirty="0">
                <a:solidFill>
                  <a:prstClr val="black"/>
                </a:solidFill>
                <a:latin typeface="Calibri"/>
              </a:rPr>
              <a:t>Implementation of New Short Certificate Programs (Less than 30 Semester Hours) </a:t>
            </a:r>
          </a:p>
          <a:p>
            <a:pPr marL="342900" indent="-342900" defTabSz="685800">
              <a:spcAft>
                <a:spcPts val="1350"/>
              </a:spcAft>
              <a:buFont typeface="+mj-lt"/>
              <a:buAutoNum type="arabicPeriod"/>
            </a:pPr>
            <a:r>
              <a:rPr lang="en-US" dirty="0">
                <a:solidFill>
                  <a:prstClr val="black"/>
                </a:solidFill>
                <a:latin typeface="Calibri"/>
              </a:rPr>
              <a:t>Changes to the Academic Program Inventory</a:t>
            </a:r>
          </a:p>
          <a:p>
            <a:pPr marL="342900" indent="-342900" defTabSz="685800">
              <a:spcAft>
                <a:spcPts val="1350"/>
              </a:spcAft>
              <a:buFont typeface="+mj-lt"/>
              <a:buAutoNum type="arabicPeriod"/>
            </a:pPr>
            <a:r>
              <a:rPr lang="en-US" dirty="0">
                <a:solidFill>
                  <a:prstClr val="black"/>
                </a:solidFill>
                <a:latin typeface="Calibri"/>
              </a:rPr>
              <a:t>Implementation of Non-Degree Programs at Senior Institutions</a:t>
            </a:r>
          </a:p>
          <a:p>
            <a:pPr marL="342900" indent="-342900" defTabSz="685800">
              <a:spcAft>
                <a:spcPts val="1350"/>
              </a:spcAft>
              <a:buFont typeface="+mj-lt"/>
              <a:buAutoNum type="arabicPeriod"/>
            </a:pPr>
            <a:r>
              <a:rPr lang="en-US" dirty="0">
                <a:solidFill>
                  <a:prstClr val="black"/>
                </a:solidFill>
                <a:latin typeface="Calibri"/>
              </a:rPr>
              <a:t>Change in the Name and Establishment of Centers and Departments</a:t>
            </a:r>
          </a:p>
          <a:p>
            <a:pPr marL="342900" indent="-342900" defTabSz="685800">
              <a:spcAft>
                <a:spcPts val="1350"/>
              </a:spcAft>
              <a:buFont typeface="+mj-lt"/>
              <a:buAutoNum type="arabicPeriod"/>
            </a:pPr>
            <a:r>
              <a:rPr lang="en-US" dirty="0">
                <a:solidFill>
                  <a:prstClr val="black"/>
                </a:solidFill>
                <a:latin typeface="Calibri"/>
              </a:rPr>
              <a:t>University of South Alabama, Addition of Music Certifications to the Existing Master of Music (CIP 50.0901) </a:t>
            </a:r>
          </a:p>
          <a:p>
            <a:pPr marL="342900" indent="-342900" defTabSz="685800">
              <a:spcAft>
                <a:spcPts val="1350"/>
              </a:spcAft>
              <a:buFont typeface="+mj-lt"/>
              <a:buAutoNum type="arabicPeriod"/>
            </a:pPr>
            <a:r>
              <a:rPr lang="en-US" dirty="0">
                <a:solidFill>
                  <a:prstClr val="black"/>
                </a:solidFill>
                <a:latin typeface="Calibri"/>
              </a:rPr>
              <a:t>Extensions/Alterations to Existing Programs of Instruction </a:t>
            </a:r>
            <a:r>
              <a:rPr lang="en-US" dirty="0" smtClean="0">
                <a:solidFill>
                  <a:prstClr val="black"/>
                </a:solidFill>
              </a:rPr>
              <a:t> </a:t>
            </a:r>
            <a:endParaRPr lang="en-US" dirty="0">
              <a:solidFill>
                <a:prstClr val="black"/>
              </a:solidFill>
              <a:latin typeface="Calibri"/>
            </a:endParaRPr>
          </a:p>
        </p:txBody>
      </p:sp>
      <p:sp>
        <p:nvSpPr>
          <p:cNvPr id="7" name="Rectangle 2"/>
          <p:cNvSpPr txBox="1">
            <a:spLocks noChangeArrowheads="1"/>
          </p:cNvSpPr>
          <p:nvPr/>
        </p:nvSpPr>
        <p:spPr>
          <a:xfrm>
            <a:off x="2535643" y="648961"/>
            <a:ext cx="6858000" cy="857250"/>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defTabSz="685800"/>
            <a:r>
              <a:rPr lang="en-US" sz="2400" dirty="0">
                <a:solidFill>
                  <a:srgbClr val="44546A"/>
                </a:solidFill>
                <a:latin typeface="+mn-lt"/>
              </a:rPr>
              <a:t/>
            </a:r>
            <a:br>
              <a:rPr lang="en-US" sz="2400" dirty="0">
                <a:solidFill>
                  <a:srgbClr val="44546A"/>
                </a:solidFill>
                <a:latin typeface="+mn-lt"/>
              </a:rPr>
            </a:br>
            <a:r>
              <a:rPr lang="en-US" sz="2400" b="1" dirty="0">
                <a:solidFill>
                  <a:srgbClr val="4F81BD"/>
                </a:solidFill>
                <a:latin typeface="+mn-lt"/>
              </a:rPr>
              <a:t>O</a:t>
            </a:r>
            <a:r>
              <a:rPr lang="en-US" sz="2400" b="1" cap="none" dirty="0">
                <a:solidFill>
                  <a:srgbClr val="4F81BD"/>
                </a:solidFill>
                <a:latin typeface="+mn-lt"/>
              </a:rPr>
              <a:t>.   INFORMATION ITEMS </a:t>
            </a:r>
            <a:r>
              <a:rPr lang="en-US" sz="2400" b="1" dirty="0">
                <a:solidFill>
                  <a:srgbClr val="4F81BD"/>
                </a:solidFill>
                <a:latin typeface="+mn-lt"/>
              </a:rPr>
              <a:t> </a:t>
            </a:r>
          </a:p>
        </p:txBody>
      </p:sp>
    </p:spTree>
    <p:extLst>
      <p:ext uri="{BB962C8B-B14F-4D97-AF65-F5344CB8AC3E}">
        <p14:creationId xmlns:p14="http://schemas.microsoft.com/office/powerpoint/2010/main" val="340240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524000" y="2587752"/>
            <a:ext cx="9070848" cy="1143000"/>
          </a:xfrm>
        </p:spPr>
        <p:txBody>
          <a:bodyPr>
            <a:normAutofit fontScale="90000"/>
          </a:bodyPr>
          <a:lstStyle/>
          <a:p>
            <a:pPr algn="ctr" defTabSz="798513"/>
            <a:r>
              <a:rPr lang="en-US" dirty="0" smtClean="0">
                <a:solidFill>
                  <a:srgbClr val="0070C0"/>
                </a:solidFill>
                <a:latin typeface="Calibri" panose="020F0502020204030204" pitchFamily="34" charset="0"/>
                <a:cs typeface="Calibri" panose="020F0502020204030204" pitchFamily="34" charset="0"/>
              </a:rPr>
              <a:t/>
            </a:r>
            <a:br>
              <a:rPr lang="en-US" dirty="0" smtClean="0">
                <a:solidFill>
                  <a:srgbClr val="0070C0"/>
                </a:solidFill>
                <a:latin typeface="Calibri" panose="020F0502020204030204" pitchFamily="34" charset="0"/>
                <a:cs typeface="Calibri" panose="020F0502020204030204" pitchFamily="34" charset="0"/>
              </a:rPr>
            </a:br>
            <a:r>
              <a:rPr lang="en-US" sz="6700" b="1" dirty="0" smtClean="0">
                <a:solidFill>
                  <a:srgbClr val="0070C0"/>
                </a:solidFill>
                <a:latin typeface="Calibri" panose="020F0502020204030204" pitchFamily="34" charset="0"/>
                <a:cs typeface="Calibri" panose="020F0502020204030204" pitchFamily="34" charset="0"/>
              </a:rPr>
              <a:t>XI.   ADJOURNMENT</a:t>
            </a:r>
            <a:r>
              <a:rPr lang="en-US" sz="4900" b="1" dirty="0">
                <a:solidFill>
                  <a:srgbClr val="0070C0"/>
                </a:solidFill>
                <a:latin typeface="Calibri" panose="020F0502020204030204" pitchFamily="34" charset="0"/>
                <a:cs typeface="Calibri" panose="020F0502020204030204" pitchFamily="34" charset="0"/>
              </a:rPr>
              <a:t/>
            </a:r>
            <a:br>
              <a:rPr lang="en-US" sz="4900" b="1" dirty="0">
                <a:solidFill>
                  <a:srgbClr val="0070C0"/>
                </a:solidFill>
                <a:latin typeface="Calibri" panose="020F0502020204030204" pitchFamily="34" charset="0"/>
                <a:cs typeface="Calibri" panose="020F0502020204030204" pitchFamily="34" charset="0"/>
              </a:rPr>
            </a:br>
            <a:r>
              <a:rPr lang="en-US" sz="3600" b="1" dirty="0">
                <a:solidFill>
                  <a:srgbClr val="0070C0"/>
                </a:solidFill>
                <a:latin typeface="Calibri" panose="020F0502020204030204" pitchFamily="34" charset="0"/>
                <a:cs typeface="Calibri" panose="020F0502020204030204" pitchFamily="34" charset="0"/>
              </a:rPr>
              <a:t> </a:t>
            </a:r>
            <a:endParaRPr lang="en-US" sz="3600" dirty="0">
              <a:solidFill>
                <a:srgbClr val="0070C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15C3AF50-45D8-4144-B114-A385979F8C17}" type="slidenum">
              <a:rPr lang="en-US" smtClean="0"/>
              <a:t>112</a:t>
            </a:fld>
            <a:endParaRPr lang="en-US"/>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r>
              <a:rPr lang="en-US" sz="6600" dirty="0">
                <a:solidFill>
                  <a:srgbClr val="FF0000"/>
                </a:solidFill>
              </a:rPr>
              <a:t> </a:t>
            </a:r>
            <a:br>
              <a:rPr lang="en-US" sz="6600" dirty="0">
                <a:solidFill>
                  <a:srgbClr val="FF0000"/>
                </a:solidFill>
              </a:rPr>
            </a:br>
            <a:r>
              <a:rPr lang="en-US" sz="6600" dirty="0">
                <a:solidFill>
                  <a:srgbClr val="FF0000"/>
                </a:solidFill>
              </a:rPr>
              <a:t/>
            </a:r>
            <a:br>
              <a:rPr lang="en-US" sz="6600" dirty="0">
                <a:solidFill>
                  <a:srgbClr val="FF0000"/>
                </a:solidFill>
              </a:rPr>
            </a:br>
            <a:endParaRPr lang="en-US" sz="6600" dirty="0">
              <a:solidFill>
                <a:srgbClr val="FF0000"/>
              </a:solidFill>
            </a:endParaRPr>
          </a:p>
        </p:txBody>
      </p:sp>
    </p:spTree>
    <p:extLst>
      <p:ext uri="{BB962C8B-B14F-4D97-AF65-F5344CB8AC3E}">
        <p14:creationId xmlns:p14="http://schemas.microsoft.com/office/powerpoint/2010/main" val="143587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31089" y="6041982"/>
            <a:ext cx="2095017" cy="369332"/>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rotWithShape="1">
          <a:blip r:embed="rId2"/>
          <a:srcRect l="1146"/>
          <a:stretch/>
        </p:blipFill>
        <p:spPr>
          <a:xfrm>
            <a:off x="1331089" y="0"/>
            <a:ext cx="9565311" cy="6855950"/>
          </a:xfrm>
          <a:prstGeom prst="rect">
            <a:avLst/>
          </a:prstGeom>
        </p:spPr>
      </p:pic>
      <p:sp>
        <p:nvSpPr>
          <p:cNvPr id="2" name="TextBox 1"/>
          <p:cNvSpPr txBox="1"/>
          <p:nvPr/>
        </p:nvSpPr>
        <p:spPr>
          <a:xfrm>
            <a:off x="9995501" y="2691361"/>
            <a:ext cx="1435261" cy="1477328"/>
          </a:xfrm>
          <a:prstGeom prst="rect">
            <a:avLst/>
          </a:prstGeom>
          <a:noFill/>
        </p:spPr>
        <p:txBody>
          <a:bodyPr wrap="square" rtlCol="0">
            <a:spAutoFit/>
          </a:bodyPr>
          <a:lstStyle/>
          <a:p>
            <a:r>
              <a:rPr lang="en-US" b="1" dirty="0" smtClean="0"/>
              <a:t>137 Systems</a:t>
            </a:r>
          </a:p>
          <a:p>
            <a:r>
              <a:rPr lang="en-US" dirty="0"/>
              <a:t> </a:t>
            </a:r>
            <a:r>
              <a:rPr lang="en-US" dirty="0" smtClean="0"/>
              <a:t>    12 A’s</a:t>
            </a:r>
          </a:p>
          <a:p>
            <a:r>
              <a:rPr lang="en-US" dirty="0" smtClean="0"/>
              <a:t>     52 B’s</a:t>
            </a:r>
          </a:p>
          <a:p>
            <a:r>
              <a:rPr lang="en-US" dirty="0"/>
              <a:t> </a:t>
            </a:r>
            <a:r>
              <a:rPr lang="en-US" dirty="0" smtClean="0"/>
              <a:t>    54 C’s</a:t>
            </a:r>
          </a:p>
          <a:p>
            <a:r>
              <a:rPr lang="en-US" dirty="0"/>
              <a:t> </a:t>
            </a:r>
            <a:r>
              <a:rPr lang="en-US" dirty="0" smtClean="0"/>
              <a:t>    19 D’s</a:t>
            </a:r>
            <a:endParaRPr lang="en-US" dirty="0"/>
          </a:p>
        </p:txBody>
      </p:sp>
      <p:sp>
        <p:nvSpPr>
          <p:cNvPr id="3" name="TextBox 2"/>
          <p:cNvSpPr txBox="1"/>
          <p:nvPr/>
        </p:nvSpPr>
        <p:spPr>
          <a:xfrm>
            <a:off x="311081" y="199397"/>
            <a:ext cx="2992944" cy="1569660"/>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2016-2017              School District Grades Indicated on Alabama Poverty Map</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244742" y="1288888"/>
            <a:ext cx="3871356" cy="446276"/>
          </a:xfrm>
          <a:prstGeom prst="rect">
            <a:avLst/>
          </a:prstGeom>
          <a:solidFill>
            <a:schemeClr val="accent6">
              <a:lumMod val="40000"/>
              <a:lumOff val="60000"/>
            </a:schemeClr>
          </a:solidFill>
          <a:ln w="57150">
            <a:solidFill>
              <a:srgbClr val="FF0000"/>
            </a:solidFill>
          </a:ln>
        </p:spPr>
        <p:txBody>
          <a:bodyPr wrap="square" rtlCol="0">
            <a:spAutoFit/>
          </a:bodyPr>
          <a:lstStyle/>
          <a:p>
            <a:r>
              <a:rPr lang="en-US" sz="2300" dirty="0" smtClean="0"/>
              <a:t>No “D” districts above this line</a:t>
            </a:r>
          </a:p>
        </p:txBody>
      </p:sp>
      <p:cxnSp>
        <p:nvCxnSpPr>
          <p:cNvPr id="7" name="Straight Connector 6"/>
          <p:cNvCxnSpPr/>
          <p:nvPr/>
        </p:nvCxnSpPr>
        <p:spPr>
          <a:xfrm flipH="1">
            <a:off x="4860758" y="1769057"/>
            <a:ext cx="3383984" cy="1367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1694" y="2517569"/>
            <a:ext cx="3932672" cy="461665"/>
          </a:xfrm>
          <a:prstGeom prst="rect">
            <a:avLst/>
          </a:prstGeom>
          <a:solidFill>
            <a:schemeClr val="accent6">
              <a:lumMod val="40000"/>
              <a:lumOff val="60000"/>
            </a:schemeClr>
          </a:solidFill>
          <a:ln w="76200">
            <a:solidFill>
              <a:srgbClr val="00B050"/>
            </a:solidFill>
          </a:ln>
        </p:spPr>
        <p:txBody>
          <a:bodyPr wrap="square" rtlCol="0">
            <a:spAutoFit/>
          </a:bodyPr>
          <a:lstStyle/>
          <a:p>
            <a:r>
              <a:rPr lang="en-US" sz="2400" dirty="0" smtClean="0"/>
              <a:t>No “A” districts below this line</a:t>
            </a:r>
          </a:p>
        </p:txBody>
      </p:sp>
      <p:cxnSp>
        <p:nvCxnSpPr>
          <p:cNvPr id="9" name="Straight Connector 8"/>
          <p:cNvCxnSpPr/>
          <p:nvPr/>
        </p:nvCxnSpPr>
        <p:spPr>
          <a:xfrm flipH="1">
            <a:off x="3715351" y="2517569"/>
            <a:ext cx="481263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07348" y="290507"/>
            <a:ext cx="3713242" cy="461665"/>
          </a:xfrm>
          <a:prstGeom prst="rect">
            <a:avLst/>
          </a:prstGeom>
          <a:solidFill>
            <a:schemeClr val="accent6">
              <a:lumMod val="40000"/>
              <a:lumOff val="60000"/>
            </a:schemeClr>
          </a:solidFill>
          <a:ln w="76200">
            <a:solidFill>
              <a:srgbClr val="00B050"/>
            </a:solidFill>
          </a:ln>
        </p:spPr>
        <p:txBody>
          <a:bodyPr wrap="square" rtlCol="0">
            <a:spAutoFit/>
          </a:bodyPr>
          <a:lstStyle/>
          <a:p>
            <a:r>
              <a:rPr lang="en-US" sz="2400" dirty="0" smtClean="0"/>
              <a:t>Only “city’ districts made A’s </a:t>
            </a:r>
          </a:p>
        </p:txBody>
      </p:sp>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12</a:t>
            </a:fld>
            <a:endParaRPr lang="en-US">
              <a:solidFill>
                <a:srgbClr val="46464A">
                  <a:lumMod val="60000"/>
                  <a:lumOff val="40000"/>
                </a:srgbClr>
              </a:solidFill>
            </a:endParaRPr>
          </a:p>
        </p:txBody>
      </p:sp>
      <p:sp>
        <p:nvSpPr>
          <p:cNvPr id="13" name="Subtitle 2"/>
          <p:cNvSpPr txBox="1">
            <a:spLocks/>
          </p:cNvSpPr>
          <p:nvPr/>
        </p:nvSpPr>
        <p:spPr>
          <a:xfrm>
            <a:off x="138026" y="4611757"/>
            <a:ext cx="1591384" cy="1013791"/>
          </a:xfrm>
          <a:prstGeom prst="rect">
            <a:avLst/>
          </a:prstGeom>
          <a:solidFill>
            <a:srgbClr val="FFFF00"/>
          </a:solidFill>
        </p:spPr>
        <p:txBody>
          <a:bodyPr vert="horz" lIns="68580" tIns="34290" rIns="68580" bIns="34290" rtlCol="0">
            <a:noAutofit/>
          </a:bodyPr>
          <a:lstStyle>
            <a:defPPr>
              <a:defRPr lang="en-US"/>
            </a:defPPr>
            <a:lvl1pPr indent="0" algn="ctr">
              <a:lnSpc>
                <a:spcPct val="90000"/>
              </a:lnSpc>
              <a:spcBef>
                <a:spcPts val="1000"/>
              </a:spcBef>
              <a:buFont typeface="Arial" panose="020B0604020202020204" pitchFamily="34" charset="0"/>
              <a:buNone/>
              <a:defRPr sz="2800" b="1">
                <a:latin typeface="Times New Roman" panose="02020603050405020304" pitchFamily="18" charset="0"/>
                <a:cs typeface="Times New Roman" panose="02020603050405020304" pitchFamily="18"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l" defTabSz="685800">
              <a:spcBef>
                <a:spcPts val="750"/>
              </a:spcBef>
            </a:pPr>
            <a:r>
              <a:rPr lang="en-US" sz="1600" dirty="0" smtClean="0">
                <a:solidFill>
                  <a:prstClr val="black"/>
                </a:solidFill>
              </a:rPr>
              <a:t>Counties are the dots and the city schools are the diamonds</a:t>
            </a:r>
            <a:endParaRPr lang="en-US" sz="1600" dirty="0">
              <a:solidFill>
                <a:prstClr val="black"/>
              </a:solidFill>
            </a:endParaRPr>
          </a:p>
        </p:txBody>
      </p:sp>
      <p:cxnSp>
        <p:nvCxnSpPr>
          <p:cNvPr id="14" name="Straight Arrow Connector 13"/>
          <p:cNvCxnSpPr/>
          <p:nvPr/>
        </p:nvCxnSpPr>
        <p:spPr>
          <a:xfrm>
            <a:off x="735496" y="5595296"/>
            <a:ext cx="604332" cy="6901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320751" y="105877"/>
            <a:ext cx="9890256" cy="6858000"/>
          </a:xfrm>
          <a:prstGeom prst="rect">
            <a:avLst/>
          </a:prstGeom>
        </p:spPr>
      </p:pic>
      <p:sp>
        <p:nvSpPr>
          <p:cNvPr id="3" name="Rectangle 2"/>
          <p:cNvSpPr/>
          <p:nvPr/>
        </p:nvSpPr>
        <p:spPr>
          <a:xfrm>
            <a:off x="4918509" y="115503"/>
            <a:ext cx="3638350" cy="183842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93818" y="2781700"/>
            <a:ext cx="1626670" cy="5390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589743" y="2107933"/>
            <a:ext cx="925533" cy="3505502"/>
          </a:xfrm>
          <a:custGeom>
            <a:avLst/>
            <a:gdLst>
              <a:gd name="connsiteX0" fmla="*/ 386518 w 925533"/>
              <a:gd name="connsiteY0" fmla="*/ 0 h 3505502"/>
              <a:gd name="connsiteX1" fmla="*/ 386518 w 925533"/>
              <a:gd name="connsiteY1" fmla="*/ 0 h 3505502"/>
              <a:gd name="connsiteX2" fmla="*/ 867781 w 925533"/>
              <a:gd name="connsiteY2" fmla="*/ 19250 h 3505502"/>
              <a:gd name="connsiteX3" fmla="*/ 915908 w 925533"/>
              <a:gd name="connsiteY3" fmla="*/ 28875 h 3505502"/>
              <a:gd name="connsiteX4" fmla="*/ 887032 w 925533"/>
              <a:gd name="connsiteY4" fmla="*/ 57751 h 3505502"/>
              <a:gd name="connsiteX5" fmla="*/ 829280 w 925533"/>
              <a:gd name="connsiteY5" fmla="*/ 96252 h 3505502"/>
              <a:gd name="connsiteX6" fmla="*/ 858156 w 925533"/>
              <a:gd name="connsiteY6" fmla="*/ 105878 h 3505502"/>
              <a:gd name="connsiteX7" fmla="*/ 925533 w 925533"/>
              <a:gd name="connsiteY7" fmla="*/ 86627 h 3505502"/>
              <a:gd name="connsiteX8" fmla="*/ 915908 w 925533"/>
              <a:gd name="connsiteY8" fmla="*/ 57751 h 3505502"/>
              <a:gd name="connsiteX9" fmla="*/ 906282 w 925533"/>
              <a:gd name="connsiteY9" fmla="*/ 57751 h 3505502"/>
              <a:gd name="connsiteX10" fmla="*/ 877406 w 925533"/>
              <a:gd name="connsiteY10" fmla="*/ 105878 h 3505502"/>
              <a:gd name="connsiteX11" fmla="*/ 867781 w 925533"/>
              <a:gd name="connsiteY11" fmla="*/ 105878 h 3505502"/>
              <a:gd name="connsiteX12" fmla="*/ 858156 w 925533"/>
              <a:gd name="connsiteY12" fmla="*/ 404261 h 3505502"/>
              <a:gd name="connsiteX13" fmla="*/ 848531 w 925533"/>
              <a:gd name="connsiteY13" fmla="*/ 519764 h 3505502"/>
              <a:gd name="connsiteX14" fmla="*/ 867781 w 925533"/>
              <a:gd name="connsiteY14" fmla="*/ 587141 h 3505502"/>
              <a:gd name="connsiteX15" fmla="*/ 858156 w 925533"/>
              <a:gd name="connsiteY15" fmla="*/ 664143 h 3505502"/>
              <a:gd name="connsiteX16" fmla="*/ 829280 w 925533"/>
              <a:gd name="connsiteY16" fmla="*/ 683393 h 3505502"/>
              <a:gd name="connsiteX17" fmla="*/ 752278 w 925533"/>
              <a:gd name="connsiteY17" fmla="*/ 721894 h 3505502"/>
              <a:gd name="connsiteX18" fmla="*/ 723402 w 925533"/>
              <a:gd name="connsiteY18" fmla="*/ 731520 h 3505502"/>
              <a:gd name="connsiteX19" fmla="*/ 627150 w 925533"/>
              <a:gd name="connsiteY19" fmla="*/ 779646 h 3505502"/>
              <a:gd name="connsiteX20" fmla="*/ 588649 w 925533"/>
              <a:gd name="connsiteY20" fmla="*/ 798896 h 3505502"/>
              <a:gd name="connsiteX21" fmla="*/ 559773 w 925533"/>
              <a:gd name="connsiteY21" fmla="*/ 808522 h 3505502"/>
              <a:gd name="connsiteX22" fmla="*/ 473145 w 925533"/>
              <a:gd name="connsiteY22" fmla="*/ 856648 h 3505502"/>
              <a:gd name="connsiteX23" fmla="*/ 463520 w 925533"/>
              <a:gd name="connsiteY23" fmla="*/ 856648 h 3505502"/>
              <a:gd name="connsiteX24" fmla="*/ 463520 w 925533"/>
              <a:gd name="connsiteY24" fmla="*/ 856648 h 3505502"/>
              <a:gd name="connsiteX25" fmla="*/ 473145 w 925533"/>
              <a:gd name="connsiteY25" fmla="*/ 1116530 h 3505502"/>
              <a:gd name="connsiteX26" fmla="*/ 482771 w 925533"/>
              <a:gd name="connsiteY26" fmla="*/ 1155031 h 3505502"/>
              <a:gd name="connsiteX27" fmla="*/ 492396 w 925533"/>
              <a:gd name="connsiteY27" fmla="*/ 1260909 h 3505502"/>
              <a:gd name="connsiteX28" fmla="*/ 502021 w 925533"/>
              <a:gd name="connsiteY28" fmla="*/ 1289785 h 3505502"/>
              <a:gd name="connsiteX29" fmla="*/ 511646 w 925533"/>
              <a:gd name="connsiteY29" fmla="*/ 1337911 h 3505502"/>
              <a:gd name="connsiteX30" fmla="*/ 521272 w 925533"/>
              <a:gd name="connsiteY30" fmla="*/ 1443789 h 3505502"/>
              <a:gd name="connsiteX31" fmla="*/ 559773 w 925533"/>
              <a:gd name="connsiteY31" fmla="*/ 1732547 h 3505502"/>
              <a:gd name="connsiteX32" fmla="*/ 569398 w 925533"/>
              <a:gd name="connsiteY32" fmla="*/ 1761423 h 3505502"/>
              <a:gd name="connsiteX33" fmla="*/ 588649 w 925533"/>
              <a:gd name="connsiteY33" fmla="*/ 1838425 h 3505502"/>
              <a:gd name="connsiteX34" fmla="*/ 598274 w 925533"/>
              <a:gd name="connsiteY34" fmla="*/ 1925052 h 3505502"/>
              <a:gd name="connsiteX35" fmla="*/ 627150 w 925533"/>
              <a:gd name="connsiteY35" fmla="*/ 1982804 h 3505502"/>
              <a:gd name="connsiteX36" fmla="*/ 636775 w 925533"/>
              <a:gd name="connsiteY36" fmla="*/ 2079056 h 3505502"/>
              <a:gd name="connsiteX37" fmla="*/ 646400 w 925533"/>
              <a:gd name="connsiteY37" fmla="*/ 2319688 h 3505502"/>
              <a:gd name="connsiteX38" fmla="*/ 675276 w 925533"/>
              <a:gd name="connsiteY38" fmla="*/ 2569945 h 3505502"/>
              <a:gd name="connsiteX39" fmla="*/ 684901 w 925533"/>
              <a:gd name="connsiteY39" fmla="*/ 2810576 h 3505502"/>
              <a:gd name="connsiteX40" fmla="*/ 684901 w 925533"/>
              <a:gd name="connsiteY40" fmla="*/ 3224463 h 3505502"/>
              <a:gd name="connsiteX41" fmla="*/ 704152 w 925533"/>
              <a:gd name="connsiteY41" fmla="*/ 3311090 h 3505502"/>
              <a:gd name="connsiteX42" fmla="*/ 704152 w 925533"/>
              <a:gd name="connsiteY42" fmla="*/ 3503595 h 3505502"/>
              <a:gd name="connsiteX43" fmla="*/ 704152 w 925533"/>
              <a:gd name="connsiteY43" fmla="*/ 3474720 h 3505502"/>
              <a:gd name="connsiteX44" fmla="*/ 694526 w 925533"/>
              <a:gd name="connsiteY44" fmla="*/ 3465094 h 3505502"/>
              <a:gd name="connsiteX45" fmla="*/ 607899 w 925533"/>
              <a:gd name="connsiteY45" fmla="*/ 3474720 h 3505502"/>
              <a:gd name="connsiteX46" fmla="*/ 579023 w 925533"/>
              <a:gd name="connsiteY46" fmla="*/ 3484345 h 3505502"/>
              <a:gd name="connsiteX47" fmla="*/ 405769 w 925533"/>
              <a:gd name="connsiteY47" fmla="*/ 3493970 h 3505502"/>
              <a:gd name="connsiteX48" fmla="*/ 232514 w 925533"/>
              <a:gd name="connsiteY48" fmla="*/ 3484345 h 3505502"/>
              <a:gd name="connsiteX49" fmla="*/ 184388 w 925533"/>
              <a:gd name="connsiteY49" fmla="*/ 3474720 h 3505502"/>
              <a:gd name="connsiteX50" fmla="*/ 184388 w 925533"/>
              <a:gd name="connsiteY50" fmla="*/ 3474720 h 3505502"/>
              <a:gd name="connsiteX51" fmla="*/ 174762 w 925533"/>
              <a:gd name="connsiteY51" fmla="*/ 3378467 h 3505502"/>
              <a:gd name="connsiteX52" fmla="*/ 145886 w 925533"/>
              <a:gd name="connsiteY52" fmla="*/ 3330341 h 3505502"/>
              <a:gd name="connsiteX53" fmla="*/ 136261 w 925533"/>
              <a:gd name="connsiteY53" fmla="*/ 3282214 h 3505502"/>
              <a:gd name="connsiteX54" fmla="*/ 117011 w 925533"/>
              <a:gd name="connsiteY54" fmla="*/ 2983831 h 3505502"/>
              <a:gd name="connsiteX55" fmla="*/ 78510 w 925533"/>
              <a:gd name="connsiteY55" fmla="*/ 2772075 h 3505502"/>
              <a:gd name="connsiteX56" fmla="*/ 49634 w 925533"/>
              <a:gd name="connsiteY56" fmla="*/ 2666198 h 3505502"/>
              <a:gd name="connsiteX57" fmla="*/ 40009 w 925533"/>
              <a:gd name="connsiteY57" fmla="*/ 2608446 h 3505502"/>
              <a:gd name="connsiteX58" fmla="*/ 1508 w 925533"/>
              <a:gd name="connsiteY58" fmla="*/ 1665170 h 3505502"/>
              <a:gd name="connsiteX59" fmla="*/ 20758 w 925533"/>
              <a:gd name="connsiteY59" fmla="*/ 1318661 h 3505502"/>
              <a:gd name="connsiteX60" fmla="*/ 30383 w 925533"/>
              <a:gd name="connsiteY60" fmla="*/ 1270534 h 3505502"/>
              <a:gd name="connsiteX61" fmla="*/ 59259 w 925533"/>
              <a:gd name="connsiteY61" fmla="*/ 1222408 h 3505502"/>
              <a:gd name="connsiteX62" fmla="*/ 88135 w 925533"/>
              <a:gd name="connsiteY62" fmla="*/ 1106905 h 3505502"/>
              <a:gd name="connsiteX63" fmla="*/ 97760 w 925533"/>
              <a:gd name="connsiteY63" fmla="*/ 1058779 h 3505502"/>
              <a:gd name="connsiteX64" fmla="*/ 126636 w 925533"/>
              <a:gd name="connsiteY64" fmla="*/ 1001027 h 3505502"/>
              <a:gd name="connsiteX65" fmla="*/ 145886 w 925533"/>
              <a:gd name="connsiteY65" fmla="*/ 924025 h 3505502"/>
              <a:gd name="connsiteX66" fmla="*/ 165137 w 925533"/>
              <a:gd name="connsiteY66" fmla="*/ 885524 h 3505502"/>
              <a:gd name="connsiteX67" fmla="*/ 203638 w 925533"/>
              <a:gd name="connsiteY67" fmla="*/ 798896 h 3505502"/>
              <a:gd name="connsiteX68" fmla="*/ 232514 w 925533"/>
              <a:gd name="connsiteY68" fmla="*/ 770021 h 3505502"/>
              <a:gd name="connsiteX69" fmla="*/ 251764 w 925533"/>
              <a:gd name="connsiteY69" fmla="*/ 731520 h 3505502"/>
              <a:gd name="connsiteX70" fmla="*/ 271015 w 925533"/>
              <a:gd name="connsiteY70" fmla="*/ 702644 h 3505502"/>
              <a:gd name="connsiteX71" fmla="*/ 290265 w 925533"/>
              <a:gd name="connsiteY71" fmla="*/ 644892 h 3505502"/>
              <a:gd name="connsiteX72" fmla="*/ 309516 w 925533"/>
              <a:gd name="connsiteY72" fmla="*/ 587141 h 3505502"/>
              <a:gd name="connsiteX73" fmla="*/ 319141 w 925533"/>
              <a:gd name="connsiteY73" fmla="*/ 558265 h 3505502"/>
              <a:gd name="connsiteX74" fmla="*/ 328766 w 925533"/>
              <a:gd name="connsiteY74" fmla="*/ 490888 h 3505502"/>
              <a:gd name="connsiteX75" fmla="*/ 338392 w 925533"/>
              <a:gd name="connsiteY75" fmla="*/ 96252 h 3505502"/>
              <a:gd name="connsiteX76" fmla="*/ 357642 w 925533"/>
              <a:gd name="connsiteY76" fmla="*/ 67376 h 3505502"/>
              <a:gd name="connsiteX77" fmla="*/ 376893 w 925533"/>
              <a:gd name="connsiteY77" fmla="*/ 9625 h 3505502"/>
              <a:gd name="connsiteX78" fmla="*/ 386518 w 925533"/>
              <a:gd name="connsiteY78" fmla="*/ 0 h 350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25533" h="3505502">
                <a:moveTo>
                  <a:pt x="386518" y="0"/>
                </a:moveTo>
                <a:lnTo>
                  <a:pt x="386518" y="0"/>
                </a:lnTo>
                <a:lnTo>
                  <a:pt x="867781" y="19250"/>
                </a:lnTo>
                <a:cubicBezTo>
                  <a:pt x="884117" y="20141"/>
                  <a:pt x="908591" y="14242"/>
                  <a:pt x="915908" y="28875"/>
                </a:cubicBezTo>
                <a:cubicBezTo>
                  <a:pt x="921996" y="41050"/>
                  <a:pt x="897777" y="49394"/>
                  <a:pt x="887032" y="57751"/>
                </a:cubicBezTo>
                <a:cubicBezTo>
                  <a:pt x="868769" y="71955"/>
                  <a:pt x="829280" y="96252"/>
                  <a:pt x="829280" y="96252"/>
                </a:cubicBezTo>
                <a:cubicBezTo>
                  <a:pt x="838905" y="99461"/>
                  <a:pt x="848010" y="105878"/>
                  <a:pt x="858156" y="105878"/>
                </a:cubicBezTo>
                <a:cubicBezTo>
                  <a:pt x="870238" y="105878"/>
                  <a:pt x="911919" y="91165"/>
                  <a:pt x="925533" y="86627"/>
                </a:cubicBezTo>
                <a:cubicBezTo>
                  <a:pt x="922325" y="77002"/>
                  <a:pt x="920445" y="66826"/>
                  <a:pt x="915908" y="57751"/>
                </a:cubicBezTo>
                <a:cubicBezTo>
                  <a:pt x="878590" y="-16885"/>
                  <a:pt x="903908" y="50630"/>
                  <a:pt x="906282" y="57751"/>
                </a:cubicBezTo>
                <a:cubicBezTo>
                  <a:pt x="895478" y="122580"/>
                  <a:pt x="914113" y="124231"/>
                  <a:pt x="877406" y="105878"/>
                </a:cubicBezTo>
                <a:lnTo>
                  <a:pt x="867781" y="105878"/>
                </a:lnTo>
                <a:cubicBezTo>
                  <a:pt x="864573" y="205339"/>
                  <a:pt x="862779" y="304856"/>
                  <a:pt x="858156" y="404261"/>
                </a:cubicBezTo>
                <a:cubicBezTo>
                  <a:pt x="856361" y="442854"/>
                  <a:pt x="848531" y="481130"/>
                  <a:pt x="848531" y="519764"/>
                </a:cubicBezTo>
                <a:cubicBezTo>
                  <a:pt x="848531" y="531850"/>
                  <a:pt x="863242" y="573524"/>
                  <a:pt x="867781" y="587141"/>
                </a:cubicBezTo>
                <a:cubicBezTo>
                  <a:pt x="878421" y="661620"/>
                  <a:pt x="897698" y="644372"/>
                  <a:pt x="858156" y="664143"/>
                </a:cubicBezTo>
                <a:lnTo>
                  <a:pt x="829280" y="683393"/>
                </a:lnTo>
                <a:cubicBezTo>
                  <a:pt x="803613" y="696227"/>
                  <a:pt x="778403" y="710019"/>
                  <a:pt x="752278" y="721894"/>
                </a:cubicBezTo>
                <a:cubicBezTo>
                  <a:pt x="743041" y="726093"/>
                  <a:pt x="732006" y="726143"/>
                  <a:pt x="723402" y="731520"/>
                </a:cubicBezTo>
                <a:cubicBezTo>
                  <a:pt x="637426" y="785256"/>
                  <a:pt x="715389" y="761999"/>
                  <a:pt x="627150" y="779646"/>
                </a:cubicBezTo>
                <a:cubicBezTo>
                  <a:pt x="614316" y="786063"/>
                  <a:pt x="601837" y="793244"/>
                  <a:pt x="588649" y="798896"/>
                </a:cubicBezTo>
                <a:cubicBezTo>
                  <a:pt x="579323" y="802893"/>
                  <a:pt x="568642" y="803595"/>
                  <a:pt x="559773" y="808522"/>
                </a:cubicBezTo>
                <a:cubicBezTo>
                  <a:pt x="501117" y="841109"/>
                  <a:pt x="520664" y="844768"/>
                  <a:pt x="473145" y="856648"/>
                </a:cubicBezTo>
                <a:cubicBezTo>
                  <a:pt x="470032" y="857426"/>
                  <a:pt x="466728" y="856648"/>
                  <a:pt x="463520" y="856648"/>
                </a:cubicBezTo>
                <a:lnTo>
                  <a:pt x="463520" y="856648"/>
                </a:lnTo>
                <a:cubicBezTo>
                  <a:pt x="466728" y="943275"/>
                  <a:pt x="467564" y="1030023"/>
                  <a:pt x="473145" y="1116530"/>
                </a:cubicBezTo>
                <a:cubicBezTo>
                  <a:pt x="473997" y="1129731"/>
                  <a:pt x="481023" y="1141918"/>
                  <a:pt x="482771" y="1155031"/>
                </a:cubicBezTo>
                <a:cubicBezTo>
                  <a:pt x="487455" y="1190158"/>
                  <a:pt x="487384" y="1225827"/>
                  <a:pt x="492396" y="1260909"/>
                </a:cubicBezTo>
                <a:cubicBezTo>
                  <a:pt x="493831" y="1270953"/>
                  <a:pt x="499560" y="1279942"/>
                  <a:pt x="502021" y="1289785"/>
                </a:cubicBezTo>
                <a:cubicBezTo>
                  <a:pt x="505989" y="1305656"/>
                  <a:pt x="508438" y="1321869"/>
                  <a:pt x="511646" y="1337911"/>
                </a:cubicBezTo>
                <a:cubicBezTo>
                  <a:pt x="514855" y="1373204"/>
                  <a:pt x="519457" y="1408397"/>
                  <a:pt x="521272" y="1443789"/>
                </a:cubicBezTo>
                <a:cubicBezTo>
                  <a:pt x="535841" y="1727878"/>
                  <a:pt x="455519" y="1663043"/>
                  <a:pt x="559773" y="1732547"/>
                </a:cubicBezTo>
                <a:cubicBezTo>
                  <a:pt x="562981" y="1742172"/>
                  <a:pt x="566728" y="1751635"/>
                  <a:pt x="569398" y="1761423"/>
                </a:cubicBezTo>
                <a:cubicBezTo>
                  <a:pt x="576359" y="1786948"/>
                  <a:pt x="588649" y="1838425"/>
                  <a:pt x="588649" y="1838425"/>
                </a:cubicBezTo>
                <a:cubicBezTo>
                  <a:pt x="591857" y="1867301"/>
                  <a:pt x="590788" y="1896980"/>
                  <a:pt x="598274" y="1925052"/>
                </a:cubicBezTo>
                <a:cubicBezTo>
                  <a:pt x="603820" y="1945848"/>
                  <a:pt x="621930" y="1961924"/>
                  <a:pt x="627150" y="1982804"/>
                </a:cubicBezTo>
                <a:cubicBezTo>
                  <a:pt x="634970" y="2014085"/>
                  <a:pt x="633567" y="2046972"/>
                  <a:pt x="636775" y="2079056"/>
                </a:cubicBezTo>
                <a:cubicBezTo>
                  <a:pt x="639983" y="2159267"/>
                  <a:pt x="641286" y="2239576"/>
                  <a:pt x="646400" y="2319688"/>
                </a:cubicBezTo>
                <a:cubicBezTo>
                  <a:pt x="658669" y="2511898"/>
                  <a:pt x="649988" y="2468791"/>
                  <a:pt x="675276" y="2569945"/>
                </a:cubicBezTo>
                <a:cubicBezTo>
                  <a:pt x="678484" y="2650155"/>
                  <a:pt x="684901" y="2730302"/>
                  <a:pt x="684901" y="2810576"/>
                </a:cubicBezTo>
                <a:cubicBezTo>
                  <a:pt x="684901" y="3121998"/>
                  <a:pt x="663028" y="2983858"/>
                  <a:pt x="684901" y="3224463"/>
                </a:cubicBezTo>
                <a:cubicBezTo>
                  <a:pt x="689136" y="3271050"/>
                  <a:pt x="692023" y="3274707"/>
                  <a:pt x="704152" y="3311090"/>
                </a:cubicBezTo>
                <a:cubicBezTo>
                  <a:pt x="714721" y="3416780"/>
                  <a:pt x="719250" y="3397906"/>
                  <a:pt x="704152" y="3503595"/>
                </a:cubicBezTo>
                <a:cubicBezTo>
                  <a:pt x="702791" y="3513123"/>
                  <a:pt x="704152" y="3484345"/>
                  <a:pt x="704152" y="3474720"/>
                </a:cubicBezTo>
                <a:lnTo>
                  <a:pt x="694526" y="3465094"/>
                </a:lnTo>
                <a:cubicBezTo>
                  <a:pt x="665650" y="3468303"/>
                  <a:pt x="636557" y="3469944"/>
                  <a:pt x="607899" y="3474720"/>
                </a:cubicBezTo>
                <a:cubicBezTo>
                  <a:pt x="597891" y="3476388"/>
                  <a:pt x="589123" y="3483383"/>
                  <a:pt x="579023" y="3484345"/>
                </a:cubicBezTo>
                <a:cubicBezTo>
                  <a:pt x="521443" y="3489829"/>
                  <a:pt x="463520" y="3490762"/>
                  <a:pt x="405769" y="3493970"/>
                </a:cubicBezTo>
                <a:cubicBezTo>
                  <a:pt x="348017" y="3490762"/>
                  <a:pt x="290094" y="3489829"/>
                  <a:pt x="232514" y="3484345"/>
                </a:cubicBezTo>
                <a:cubicBezTo>
                  <a:pt x="110143" y="3472691"/>
                  <a:pt x="269064" y="3474720"/>
                  <a:pt x="184388" y="3474720"/>
                </a:cubicBezTo>
                <a:lnTo>
                  <a:pt x="184388" y="3474720"/>
                </a:lnTo>
                <a:cubicBezTo>
                  <a:pt x="181179" y="3442636"/>
                  <a:pt x="183070" y="3409623"/>
                  <a:pt x="174762" y="3378467"/>
                </a:cubicBezTo>
                <a:cubicBezTo>
                  <a:pt x="169942" y="3360391"/>
                  <a:pt x="152834" y="3347711"/>
                  <a:pt x="145886" y="3330341"/>
                </a:cubicBezTo>
                <a:cubicBezTo>
                  <a:pt x="139810" y="3315151"/>
                  <a:pt x="139469" y="3298256"/>
                  <a:pt x="136261" y="3282214"/>
                </a:cubicBezTo>
                <a:cubicBezTo>
                  <a:pt x="129844" y="3182753"/>
                  <a:pt x="125288" y="3083154"/>
                  <a:pt x="117011" y="2983831"/>
                </a:cubicBezTo>
                <a:cubicBezTo>
                  <a:pt x="103578" y="2822635"/>
                  <a:pt x="115690" y="2865029"/>
                  <a:pt x="78510" y="2772075"/>
                </a:cubicBezTo>
                <a:cubicBezTo>
                  <a:pt x="51073" y="2607470"/>
                  <a:pt x="89385" y="2811956"/>
                  <a:pt x="49634" y="2666198"/>
                </a:cubicBezTo>
                <a:cubicBezTo>
                  <a:pt x="44499" y="2647369"/>
                  <a:pt x="43217" y="2627697"/>
                  <a:pt x="40009" y="2608446"/>
                </a:cubicBezTo>
                <a:cubicBezTo>
                  <a:pt x="18266" y="2260580"/>
                  <a:pt x="10223" y="2153222"/>
                  <a:pt x="1508" y="1665170"/>
                </a:cubicBezTo>
                <a:cubicBezTo>
                  <a:pt x="-1564" y="1493126"/>
                  <a:pt x="-1995" y="1443804"/>
                  <a:pt x="20758" y="1318661"/>
                </a:cubicBezTo>
                <a:cubicBezTo>
                  <a:pt x="23684" y="1302565"/>
                  <a:pt x="24307" y="1285724"/>
                  <a:pt x="30383" y="1270534"/>
                </a:cubicBezTo>
                <a:cubicBezTo>
                  <a:pt x="37331" y="1253164"/>
                  <a:pt x="49634" y="1238450"/>
                  <a:pt x="59259" y="1222408"/>
                </a:cubicBezTo>
                <a:cubicBezTo>
                  <a:pt x="81780" y="1109801"/>
                  <a:pt x="52517" y="1249374"/>
                  <a:pt x="88135" y="1106905"/>
                </a:cubicBezTo>
                <a:cubicBezTo>
                  <a:pt x="92103" y="1091034"/>
                  <a:pt x="92169" y="1074154"/>
                  <a:pt x="97760" y="1058779"/>
                </a:cubicBezTo>
                <a:cubicBezTo>
                  <a:pt x="105115" y="1038552"/>
                  <a:pt x="117011" y="1020278"/>
                  <a:pt x="126636" y="1001027"/>
                </a:cubicBezTo>
                <a:cubicBezTo>
                  <a:pt x="132285" y="972783"/>
                  <a:pt x="134788" y="949921"/>
                  <a:pt x="145886" y="924025"/>
                </a:cubicBezTo>
                <a:cubicBezTo>
                  <a:pt x="151538" y="910837"/>
                  <a:pt x="159808" y="898846"/>
                  <a:pt x="165137" y="885524"/>
                </a:cubicBezTo>
                <a:cubicBezTo>
                  <a:pt x="184506" y="837102"/>
                  <a:pt x="175150" y="833081"/>
                  <a:pt x="203638" y="798896"/>
                </a:cubicBezTo>
                <a:cubicBezTo>
                  <a:pt x="212352" y="788439"/>
                  <a:pt x="222889" y="779646"/>
                  <a:pt x="232514" y="770021"/>
                </a:cubicBezTo>
                <a:cubicBezTo>
                  <a:pt x="238931" y="757187"/>
                  <a:pt x="244645" y="743978"/>
                  <a:pt x="251764" y="731520"/>
                </a:cubicBezTo>
                <a:cubicBezTo>
                  <a:pt x="257503" y="721476"/>
                  <a:pt x="266317" y="713215"/>
                  <a:pt x="271015" y="702644"/>
                </a:cubicBezTo>
                <a:cubicBezTo>
                  <a:pt x="279256" y="684101"/>
                  <a:pt x="283848" y="664143"/>
                  <a:pt x="290265" y="644892"/>
                </a:cubicBezTo>
                <a:lnTo>
                  <a:pt x="309516" y="587141"/>
                </a:lnTo>
                <a:lnTo>
                  <a:pt x="319141" y="558265"/>
                </a:lnTo>
                <a:cubicBezTo>
                  <a:pt x="322349" y="535806"/>
                  <a:pt x="327822" y="513555"/>
                  <a:pt x="328766" y="490888"/>
                </a:cubicBezTo>
                <a:cubicBezTo>
                  <a:pt x="334244" y="359418"/>
                  <a:pt x="329441" y="227532"/>
                  <a:pt x="338392" y="96252"/>
                </a:cubicBezTo>
                <a:cubicBezTo>
                  <a:pt x="339179" y="84711"/>
                  <a:pt x="352944" y="77947"/>
                  <a:pt x="357642" y="67376"/>
                </a:cubicBezTo>
                <a:cubicBezTo>
                  <a:pt x="365883" y="48833"/>
                  <a:pt x="372914" y="29523"/>
                  <a:pt x="376893" y="9625"/>
                </a:cubicBezTo>
                <a:lnTo>
                  <a:pt x="386518"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0586170">
            <a:off x="5913724" y="3222949"/>
            <a:ext cx="1040641" cy="19799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8940371">
            <a:off x="7935214" y="3619920"/>
            <a:ext cx="625890" cy="12306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80522" y="279133"/>
            <a:ext cx="577516" cy="500513"/>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53777" y="2226702"/>
            <a:ext cx="577516" cy="500513"/>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52509" y="2887578"/>
            <a:ext cx="577516" cy="500513"/>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234952">
            <a:off x="7188092" y="1782569"/>
            <a:ext cx="1078030" cy="71227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49591" y="3773962"/>
            <a:ext cx="577516" cy="500513"/>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860718" y="5642309"/>
            <a:ext cx="519804" cy="82586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720488" y="388384"/>
            <a:ext cx="2842034" cy="646331"/>
          </a:xfrm>
          <a:prstGeom prst="rect">
            <a:avLst/>
          </a:prstGeom>
          <a:noFill/>
        </p:spPr>
        <p:txBody>
          <a:bodyPr wrap="square" rtlCol="0">
            <a:spAutoFit/>
          </a:bodyPr>
          <a:lstStyle/>
          <a:p>
            <a:r>
              <a:rPr lang="en-US" dirty="0" smtClean="0"/>
              <a:t>Lake </a:t>
            </a:r>
            <a:r>
              <a:rPr lang="en-US" dirty="0" err="1" smtClean="0"/>
              <a:t>Wobegon</a:t>
            </a:r>
            <a:r>
              <a:rPr lang="en-US" dirty="0" smtClean="0"/>
              <a:t>: “all the kids above average”</a:t>
            </a:r>
            <a:endParaRPr lang="en-US" dirty="0"/>
          </a:p>
        </p:txBody>
      </p:sp>
    </p:spTree>
    <p:extLst>
      <p:ext uri="{BB962C8B-B14F-4D97-AF65-F5344CB8AC3E}">
        <p14:creationId xmlns:p14="http://schemas.microsoft.com/office/powerpoint/2010/main" val="216705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1286323" y="19918"/>
            <a:ext cx="9809163" cy="6859818"/>
          </a:xfrm>
          <a:prstGeom prst="rect">
            <a:avLst/>
          </a:prstGeom>
        </p:spPr>
      </p:pic>
      <p:sp>
        <p:nvSpPr>
          <p:cNvPr id="6" name="TextBox 5"/>
          <p:cNvSpPr txBox="1"/>
          <p:nvPr/>
        </p:nvSpPr>
        <p:spPr>
          <a:xfrm>
            <a:off x="8720488" y="388384"/>
            <a:ext cx="2817391" cy="646331"/>
          </a:xfrm>
          <a:prstGeom prst="rect">
            <a:avLst/>
          </a:prstGeom>
          <a:noFill/>
        </p:spPr>
        <p:txBody>
          <a:bodyPr wrap="square" rtlCol="0">
            <a:spAutoFit/>
          </a:bodyPr>
          <a:lstStyle/>
          <a:p>
            <a:r>
              <a:rPr lang="en-US" dirty="0" smtClean="0"/>
              <a:t>No Lake </a:t>
            </a:r>
            <a:r>
              <a:rPr lang="en-US" dirty="0" err="1" smtClean="0"/>
              <a:t>Wobegon</a:t>
            </a:r>
            <a:r>
              <a:rPr lang="en-US" dirty="0" smtClean="0"/>
              <a:t> for Reading</a:t>
            </a:r>
            <a:endParaRPr lang="en-US" dirty="0"/>
          </a:p>
        </p:txBody>
      </p:sp>
      <p:cxnSp>
        <p:nvCxnSpPr>
          <p:cNvPr id="10" name="Straight Connector 9"/>
          <p:cNvCxnSpPr/>
          <p:nvPr/>
        </p:nvCxnSpPr>
        <p:spPr>
          <a:xfrm flipH="1">
            <a:off x="4479533" y="12879"/>
            <a:ext cx="493159" cy="57235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62419" y="23153"/>
            <a:ext cx="1890445" cy="1617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77510" y="184935"/>
            <a:ext cx="575354" cy="8497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55328" y="1034715"/>
            <a:ext cx="1095014" cy="3661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257" y="4675218"/>
            <a:ext cx="1156322" cy="454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575570" y="4720638"/>
            <a:ext cx="144918" cy="9177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350343" y="5638434"/>
            <a:ext cx="1370145" cy="980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350342" y="5044611"/>
            <a:ext cx="0" cy="722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852864" y="5005900"/>
            <a:ext cx="472891" cy="6325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65473" y="5226440"/>
            <a:ext cx="630027" cy="4119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873840" y="5213544"/>
            <a:ext cx="317065" cy="13927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05496" y="6282217"/>
            <a:ext cx="568344" cy="3240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320471" y="5699659"/>
            <a:ext cx="4332" cy="5825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475389" y="5736464"/>
            <a:ext cx="830107" cy="306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rot="20361681">
            <a:off x="6946137" y="-152260"/>
            <a:ext cx="1414119" cy="14181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20419041">
            <a:off x="7071341" y="1938994"/>
            <a:ext cx="1458245" cy="14876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21426530">
            <a:off x="7844347" y="3545627"/>
            <a:ext cx="1290161" cy="10745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037639" y="5295288"/>
            <a:ext cx="577516" cy="500513"/>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128365" y="19918"/>
            <a:ext cx="909274" cy="781466"/>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152499" y="3769381"/>
            <a:ext cx="577516" cy="500513"/>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544901" y="1618269"/>
            <a:ext cx="577516" cy="65232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40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down)">
                                      <p:cBhvr>
                                        <p:cTn id="55" dur="500"/>
                                        <p:tgtEl>
                                          <p:spTgt spid="47"/>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down)">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500"/>
                                        <p:tgtEl>
                                          <p:spTgt spid="6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500"/>
                                        <p:tgtEl>
                                          <p:spTgt spid="6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down)">
                                      <p:cBhvr>
                                        <p:cTn id="88" dur="500"/>
                                        <p:tgtEl>
                                          <p:spTgt spid="6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wipe(down)">
                                      <p:cBhvr>
                                        <p:cTn id="93" dur="500"/>
                                        <p:tgtEl>
                                          <p:spTgt spid="6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wipe(down)">
                                      <p:cBhvr>
                                        <p:cTn id="9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7" grpId="0" animBg="1"/>
      <p:bldP spid="60" grpId="0" animBg="1"/>
      <p:bldP spid="61" grpId="0" animBg="1"/>
      <p:bldP spid="62"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4539" y="-19250"/>
            <a:ext cx="8999762" cy="6711125"/>
          </a:xfrm>
          <a:prstGeom prst="rect">
            <a:avLst/>
          </a:prstGeom>
        </p:spPr>
      </p:pic>
      <p:sp>
        <p:nvSpPr>
          <p:cNvPr id="4" name="Right Arrow 3"/>
          <p:cNvSpPr/>
          <p:nvPr/>
        </p:nvSpPr>
        <p:spPr>
          <a:xfrm rot="10800000">
            <a:off x="10424301" y="2051884"/>
            <a:ext cx="513708" cy="19520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10424301" y="2247094"/>
            <a:ext cx="513708" cy="1952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10402163" y="3638033"/>
            <a:ext cx="513708" cy="1952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10402163" y="4123017"/>
            <a:ext cx="513708" cy="195209"/>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0424301" y="6190370"/>
            <a:ext cx="513708" cy="195209"/>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10453998" y="5956660"/>
            <a:ext cx="513708" cy="1952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83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FAFSA Completion Process </a:t>
            </a:r>
            <a:endParaRPr lang="en-US" b="1" dirty="0">
              <a:solidFill>
                <a:srgbClr val="0070C0"/>
              </a:solidFill>
            </a:endParaRPr>
          </a:p>
        </p:txBody>
      </p:sp>
      <p:pic>
        <p:nvPicPr>
          <p:cNvPr id="4" name="Picture 3"/>
          <p:cNvPicPr>
            <a:picLocks noChangeAspect="1"/>
          </p:cNvPicPr>
          <p:nvPr/>
        </p:nvPicPr>
        <p:blipFill rotWithShape="1">
          <a:blip r:embed="rId2"/>
          <a:srcRect t="2619"/>
          <a:stretch/>
        </p:blipFill>
        <p:spPr>
          <a:xfrm>
            <a:off x="1833560" y="1404206"/>
            <a:ext cx="8524875" cy="3042379"/>
          </a:xfrm>
          <a:prstGeom prst="rect">
            <a:avLst/>
          </a:prstGeom>
        </p:spPr>
      </p:pic>
      <p:sp>
        <p:nvSpPr>
          <p:cNvPr id="5" name="Rectangle 4"/>
          <p:cNvSpPr/>
          <p:nvPr/>
        </p:nvSpPr>
        <p:spPr>
          <a:xfrm>
            <a:off x="1968708" y="4986873"/>
            <a:ext cx="8650574" cy="830997"/>
          </a:xfrm>
          <a:prstGeom prst="rect">
            <a:avLst/>
          </a:prstGeom>
        </p:spPr>
        <p:txBody>
          <a:bodyPr wrap="square">
            <a:spAutoFit/>
          </a:bodyPr>
          <a:lstStyle/>
          <a:p>
            <a:r>
              <a:rPr lang="en-US" sz="2400" b="1" dirty="0">
                <a:solidFill>
                  <a:srgbClr val="403F42"/>
                </a:solidFill>
                <a:latin typeface="Arial" panose="020B0604020202020204" pitchFamily="34" charset="0"/>
                <a:ea typeface="Times New Roman" panose="02020603050405020304" pitchFamily="18" charset="0"/>
              </a:rPr>
              <a:t>Alabama FAFSA completions increased 4.8 percent over last year, while the national average was just 1.9 percent.</a:t>
            </a:r>
            <a:endParaRPr lang="en-US" sz="2400" b="1" dirty="0">
              <a:effectLst/>
              <a:latin typeface="Times New Roman" panose="02020603050405020304" pitchFamily="18" charset="0"/>
              <a:ea typeface="Calibri" panose="020F0502020204030204" pitchFamily="34" charset="0"/>
            </a:endParaRPr>
          </a:p>
        </p:txBody>
      </p:sp>
      <p:sp>
        <p:nvSpPr>
          <p:cNvPr id="6" name="Rectangle 5"/>
          <p:cNvSpPr/>
          <p:nvPr/>
        </p:nvSpPr>
        <p:spPr>
          <a:xfrm>
            <a:off x="557133" y="5813643"/>
            <a:ext cx="11077731" cy="923330"/>
          </a:xfrm>
          <a:prstGeom prst="rect">
            <a:avLst/>
          </a:prstGeom>
        </p:spPr>
        <p:txBody>
          <a:bodyPr wrap="square">
            <a:spAutoFit/>
          </a:bodyPr>
          <a:lstStyle/>
          <a:p>
            <a:r>
              <a:rPr lang="en-US" dirty="0">
                <a:solidFill>
                  <a:srgbClr val="403F42"/>
                </a:solidFill>
                <a:latin typeface="Arial" panose="020B0604020202020204" pitchFamily="34" charset="0"/>
                <a:ea typeface="Times New Roman" panose="02020603050405020304" pitchFamily="18" charset="0"/>
              </a:rPr>
              <a:t>As a result, Alabama’s 2018 high school graduates unlocked access to approximately $60.4 million in </a:t>
            </a:r>
            <a:r>
              <a:rPr lang="en-US" u="sng" dirty="0">
                <a:solidFill>
                  <a:srgbClr val="1A75CF"/>
                </a:solidFill>
                <a:latin typeface="Arial" panose="020B0604020202020204" pitchFamily="34" charset="0"/>
                <a:ea typeface="Times New Roman" panose="02020603050405020304" pitchFamily="18" charset="0"/>
                <a:hlinkClick r:id="rId3"/>
              </a:rPr>
              <a:t>Pell Grants</a:t>
            </a:r>
            <a:r>
              <a:rPr lang="en-US" dirty="0">
                <a:solidFill>
                  <a:srgbClr val="403F42"/>
                </a:solidFill>
                <a:latin typeface="Arial" panose="020B0604020202020204" pitchFamily="34" charset="0"/>
                <a:ea typeface="Times New Roman" panose="02020603050405020304" pitchFamily="18" charset="0"/>
              </a:rPr>
              <a:t>. Students can use Pell Grants to pay for a broad range of technical and academic programs after high school. The maximum Pell Grant is $6,095/year, and they do not have to be repaid.</a:t>
            </a:r>
            <a:endParaRPr lang="en-US" sz="2400" dirty="0">
              <a:effectLst/>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937" y="1325705"/>
            <a:ext cx="1337300" cy="13373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499" y="1325705"/>
            <a:ext cx="1379298" cy="136911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0481" y="1267472"/>
            <a:ext cx="1422682" cy="1375844"/>
          </a:xfrm>
          <a:prstGeom prst="rect">
            <a:avLst/>
          </a:prstGeom>
        </p:spPr>
      </p:pic>
    </p:spTree>
    <p:extLst>
      <p:ext uri="{BB962C8B-B14F-4D97-AF65-F5344CB8AC3E}">
        <p14:creationId xmlns:p14="http://schemas.microsoft.com/office/powerpoint/2010/main" val="2986091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7800" y="0"/>
            <a:ext cx="9878912" cy="6858000"/>
          </a:xfrm>
          <a:prstGeom prst="rect">
            <a:avLst/>
          </a:prstGeom>
        </p:spPr>
      </p:pic>
    </p:spTree>
    <p:extLst>
      <p:ext uri="{BB962C8B-B14F-4D97-AF65-F5344CB8AC3E}">
        <p14:creationId xmlns:p14="http://schemas.microsoft.com/office/powerpoint/2010/main" val="2735593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38"/>
          <a:stretch/>
        </p:blipFill>
        <p:spPr>
          <a:xfrm>
            <a:off x="1041106" y="0"/>
            <a:ext cx="9933786" cy="6858000"/>
          </a:xfrm>
          <a:prstGeom prst="rect">
            <a:avLst/>
          </a:prstGeom>
        </p:spPr>
      </p:pic>
    </p:spTree>
    <p:extLst>
      <p:ext uri="{BB962C8B-B14F-4D97-AF65-F5344CB8AC3E}">
        <p14:creationId xmlns:p14="http://schemas.microsoft.com/office/powerpoint/2010/main" val="3896279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689" b="454"/>
          <a:stretch/>
        </p:blipFill>
        <p:spPr>
          <a:xfrm>
            <a:off x="1068946" y="0"/>
            <a:ext cx="9890289" cy="6839712"/>
          </a:xfrm>
          <a:prstGeom prst="rect">
            <a:avLst/>
          </a:prstGeom>
        </p:spPr>
      </p:pic>
    </p:spTree>
    <p:extLst>
      <p:ext uri="{BB962C8B-B14F-4D97-AF65-F5344CB8AC3E}">
        <p14:creationId xmlns:p14="http://schemas.microsoft.com/office/powerpoint/2010/main" val="147175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5C3AF50-45D8-4144-B114-A385979F8C17}" type="slidenum">
              <a:rPr lang="en-US" smtClean="0"/>
              <a:t>2</a:t>
            </a:fld>
            <a:endParaRPr lang="en-US" dirty="0"/>
          </a:p>
        </p:txBody>
      </p:sp>
      <p:sp>
        <p:nvSpPr>
          <p:cNvPr id="4" name="Title 1"/>
          <p:cNvSpPr txBox="1">
            <a:spLocks/>
          </p:cNvSpPr>
          <p:nvPr/>
        </p:nvSpPr>
        <p:spPr>
          <a:xfrm>
            <a:off x="1409252" y="396957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buAutoNum type="romanUcPeriod"/>
              <a:tabLst>
                <a:tab pos="688975" algn="l"/>
              </a:tabLst>
            </a:pPr>
            <a:r>
              <a:rPr lang="en-US" b="1" dirty="0">
                <a:solidFill>
                  <a:srgbClr val="002060"/>
                </a:solidFill>
                <a:latin typeface="+mn-lt"/>
              </a:rPr>
              <a:t>CALL TO </a:t>
            </a:r>
            <a:r>
              <a:rPr lang="en-US" b="1" dirty="0" smtClean="0">
                <a:solidFill>
                  <a:srgbClr val="002060"/>
                </a:solidFill>
                <a:latin typeface="+mn-lt"/>
              </a:rPr>
              <a:t>ORDER and PLEDGE OF ALLEGIANCE</a:t>
            </a:r>
            <a:endParaRPr lang="en-US" b="1" dirty="0">
              <a:solidFill>
                <a:srgbClr val="002060"/>
              </a:solidFill>
              <a:latin typeface="+mn-lt"/>
            </a:endParaRPr>
          </a:p>
          <a:p>
            <a:pPr>
              <a:tabLst>
                <a:tab pos="688975" algn="l"/>
              </a:tabLst>
            </a:pPr>
            <a:endParaRPr lang="en-US" b="1"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763446" y="920277"/>
            <a:ext cx="2701925" cy="2082800"/>
          </a:xfrm>
          <a:prstGeom prst="rect">
            <a:avLst/>
          </a:prstGeom>
        </p:spPr>
      </p:pic>
    </p:spTree>
    <p:extLst>
      <p:ext uri="{BB962C8B-B14F-4D97-AF65-F5344CB8AC3E}">
        <p14:creationId xmlns:p14="http://schemas.microsoft.com/office/powerpoint/2010/main" val="68914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636" t="414" r="2256" b="1158"/>
          <a:stretch/>
        </p:blipFill>
        <p:spPr>
          <a:xfrm>
            <a:off x="4198513" y="0"/>
            <a:ext cx="6220495" cy="6864439"/>
          </a:xfrm>
          <a:prstGeom prst="rect">
            <a:avLst/>
          </a:prstGeom>
        </p:spPr>
      </p:pic>
      <p:pic>
        <p:nvPicPr>
          <p:cNvPr id="4" name="Picture 3"/>
          <p:cNvPicPr>
            <a:picLocks noChangeAspect="1"/>
          </p:cNvPicPr>
          <p:nvPr/>
        </p:nvPicPr>
        <p:blipFill>
          <a:blip r:embed="rId3"/>
          <a:stretch>
            <a:fillRect/>
          </a:stretch>
        </p:blipFill>
        <p:spPr>
          <a:xfrm>
            <a:off x="-34645" y="2550018"/>
            <a:ext cx="4098360" cy="2066504"/>
          </a:xfrm>
          <a:prstGeom prst="rect">
            <a:avLst/>
          </a:prstGeom>
        </p:spPr>
      </p:pic>
      <p:sp>
        <p:nvSpPr>
          <p:cNvPr id="6" name="TextBox 5"/>
          <p:cNvSpPr txBox="1"/>
          <p:nvPr/>
        </p:nvSpPr>
        <p:spPr>
          <a:xfrm>
            <a:off x="342803" y="257578"/>
            <a:ext cx="3343464" cy="1938992"/>
          </a:xfrm>
          <a:prstGeom prst="rect">
            <a:avLst/>
          </a:prstGeom>
          <a:noFill/>
        </p:spPr>
        <p:txBody>
          <a:bodyPr wrap="square" rtlCol="0">
            <a:spAutoFit/>
          </a:bodyPr>
          <a:lstStyle/>
          <a:p>
            <a:pPr algn="ctr"/>
            <a:r>
              <a:rPr lang="en-US" sz="2400" b="1" dirty="0" smtClean="0">
                <a:solidFill>
                  <a:srgbClr val="0070C0"/>
                </a:solidFill>
                <a:latin typeface="Times New Roman" panose="02020603050405020304" pitchFamily="18" charset="0"/>
                <a:cs typeface="Times New Roman" panose="02020603050405020304" pitchFamily="18" charset="0"/>
              </a:rPr>
              <a:t>FAFSA Use Agreement</a:t>
            </a:r>
          </a:p>
          <a:p>
            <a:pPr algn="ctr"/>
            <a:r>
              <a:rPr lang="en-US" sz="2400" b="1" dirty="0" smtClean="0">
                <a:solidFill>
                  <a:srgbClr val="0070C0"/>
                </a:solidFill>
                <a:latin typeface="Times New Roman" panose="02020603050405020304" pitchFamily="18" charset="0"/>
                <a:cs typeface="Times New Roman" panose="02020603050405020304" pitchFamily="18" charset="0"/>
              </a:rPr>
              <a:t>Between ACHE and School Districts </a:t>
            </a:r>
          </a:p>
          <a:p>
            <a:pPr algn="ctr"/>
            <a:r>
              <a:rPr lang="en-US" sz="2400" dirty="0" smtClean="0">
                <a:latin typeface="Times New Roman" panose="02020603050405020304" pitchFamily="18" charset="0"/>
                <a:cs typeface="Times New Roman" panose="02020603050405020304" pitchFamily="18" charset="0"/>
              </a:rPr>
              <a:t>Participants</a:t>
            </a:r>
          </a:p>
          <a:p>
            <a:pPr algn="ctr"/>
            <a:r>
              <a:rPr lang="en-US" sz="2400" dirty="0" smtClean="0">
                <a:latin typeface="Times New Roman" panose="02020603050405020304" pitchFamily="18" charset="0"/>
                <a:cs typeface="Times New Roman" panose="02020603050405020304" pitchFamily="18" charset="0"/>
              </a:rPr>
              <a:t>as of September 7, 2018</a:t>
            </a: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746934" y="5295293"/>
            <a:ext cx="2535201" cy="903954"/>
          </a:xfrm>
          <a:prstGeom prst="rect">
            <a:avLst/>
          </a:prstGeom>
        </p:spPr>
      </p:pic>
    </p:spTree>
    <p:extLst>
      <p:ext uri="{BB962C8B-B14F-4D97-AF65-F5344CB8AC3E}">
        <p14:creationId xmlns:p14="http://schemas.microsoft.com/office/powerpoint/2010/main" val="1220360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Next Steps by ACHE</a:t>
            </a:r>
            <a:endParaRPr lang="en-US" dirty="0"/>
          </a:p>
        </p:txBody>
      </p:sp>
      <p:sp>
        <p:nvSpPr>
          <p:cNvPr id="3" name="Content Placeholder 2"/>
          <p:cNvSpPr>
            <a:spLocks noGrp="1"/>
          </p:cNvSpPr>
          <p:nvPr>
            <p:ph idx="1"/>
          </p:nvPr>
        </p:nvSpPr>
        <p:spPr>
          <a:xfrm>
            <a:off x="838200" y="1825624"/>
            <a:ext cx="10515600" cy="4817771"/>
          </a:xfrm>
        </p:spPr>
        <p:txBody>
          <a:bodyPr>
            <a:normAutofit fontScale="92500" lnSpcReduction="10000"/>
          </a:bodyPr>
          <a:lstStyle/>
          <a:p>
            <a:pPr lvl="1"/>
            <a:endParaRPr lang="en-US" sz="3600" dirty="0" smtClean="0"/>
          </a:p>
          <a:p>
            <a:pPr lvl="1">
              <a:spcAft>
                <a:spcPts val="1200"/>
              </a:spcAft>
            </a:pPr>
            <a:r>
              <a:rPr lang="en-US" sz="3600" dirty="0" smtClean="0"/>
              <a:t>Continued promotion of the web application and services.</a:t>
            </a:r>
          </a:p>
          <a:p>
            <a:pPr lvl="1">
              <a:spcAft>
                <a:spcPts val="1200"/>
              </a:spcAft>
            </a:pPr>
            <a:r>
              <a:rPr lang="en-US" sz="3600" dirty="0" smtClean="0"/>
              <a:t>More regional demonstrations in collaboration with the Alabama Community College System and Alabama Possible.</a:t>
            </a:r>
          </a:p>
          <a:p>
            <a:pPr lvl="1">
              <a:spcAft>
                <a:spcPts val="1200"/>
              </a:spcAft>
            </a:pPr>
            <a:r>
              <a:rPr lang="en-US" sz="3600" dirty="0" smtClean="0"/>
              <a:t>Local training with secondary school systems as requested.</a:t>
            </a:r>
          </a:p>
          <a:p>
            <a:pPr lvl="1">
              <a:spcAft>
                <a:spcPts val="1200"/>
              </a:spcAft>
            </a:pPr>
            <a:r>
              <a:rPr lang="en-US" sz="3600" dirty="0" smtClean="0"/>
              <a:t>Refinement of processes and procedures.</a:t>
            </a:r>
            <a:endParaRPr lang="en-US" sz="3600" dirty="0"/>
          </a:p>
          <a:p>
            <a:endParaRPr lang="en-US" dirty="0"/>
          </a:p>
        </p:txBody>
      </p:sp>
    </p:spTree>
    <p:extLst>
      <p:ext uri="{BB962C8B-B14F-4D97-AF65-F5344CB8AC3E}">
        <p14:creationId xmlns:p14="http://schemas.microsoft.com/office/powerpoint/2010/main" val="93540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680" y="144985"/>
            <a:ext cx="9144000" cy="1419410"/>
          </a:xfrm>
        </p:spPr>
        <p:txBody>
          <a:bodyPr>
            <a:normAutofit/>
          </a:bodyPr>
          <a:lstStyle/>
          <a:p>
            <a:r>
              <a:rPr lang="en-US" sz="4400" b="1" dirty="0">
                <a:solidFill>
                  <a:srgbClr val="0070C0"/>
                </a:solidFill>
              </a:rPr>
              <a:t>Summer Melt Proposal w/ </a:t>
            </a:r>
            <a:br>
              <a:rPr lang="en-US" sz="4400" b="1" dirty="0">
                <a:solidFill>
                  <a:srgbClr val="0070C0"/>
                </a:solidFill>
              </a:rPr>
            </a:br>
            <a:r>
              <a:rPr lang="en-US" sz="4400" b="1" dirty="0" smtClean="0">
                <a:solidFill>
                  <a:srgbClr val="0070C0"/>
                </a:solidFill>
              </a:rPr>
              <a:t>American </a:t>
            </a:r>
            <a:r>
              <a:rPr lang="en-US" sz="4400" b="1" dirty="0">
                <a:solidFill>
                  <a:srgbClr val="0070C0"/>
                </a:solidFill>
              </a:rPr>
              <a:t>Institute for Research </a:t>
            </a:r>
          </a:p>
        </p:txBody>
      </p:sp>
      <p:pic>
        <p:nvPicPr>
          <p:cNvPr id="4" name="Picture 3"/>
          <p:cNvPicPr>
            <a:picLocks noChangeAspect="1"/>
          </p:cNvPicPr>
          <p:nvPr/>
        </p:nvPicPr>
        <p:blipFill>
          <a:blip r:embed="rId2"/>
          <a:stretch>
            <a:fillRect/>
          </a:stretch>
        </p:blipFill>
        <p:spPr>
          <a:xfrm>
            <a:off x="1011180" y="1680408"/>
            <a:ext cx="10347868" cy="2728542"/>
          </a:xfrm>
          <a:prstGeom prst="rect">
            <a:avLst/>
          </a:prstGeom>
        </p:spPr>
      </p:pic>
      <p:sp>
        <p:nvSpPr>
          <p:cNvPr id="3" name="TextBox 2"/>
          <p:cNvSpPr txBox="1"/>
          <p:nvPr/>
        </p:nvSpPr>
        <p:spPr>
          <a:xfrm>
            <a:off x="1498293" y="4739457"/>
            <a:ext cx="8328752" cy="1384995"/>
          </a:xfrm>
          <a:prstGeom prst="rect">
            <a:avLst/>
          </a:prstGeom>
          <a:noFill/>
        </p:spPr>
        <p:txBody>
          <a:bodyPr wrap="square" rtlCol="0">
            <a:spAutoFit/>
          </a:bodyPr>
          <a:lstStyle/>
          <a:p>
            <a:r>
              <a:rPr lang="en-US" sz="2800" dirty="0" smtClean="0"/>
              <a:t>Text messages to prospective students during late Spring and Summer informing them of opportunities to engage with the campus and important deadlines.  </a:t>
            </a:r>
            <a:endParaRPr lang="en-US" sz="2800" dirty="0"/>
          </a:p>
        </p:txBody>
      </p:sp>
    </p:spTree>
    <p:extLst>
      <p:ext uri="{BB962C8B-B14F-4D97-AF65-F5344CB8AC3E}">
        <p14:creationId xmlns:p14="http://schemas.microsoft.com/office/powerpoint/2010/main" val="1341135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3737"/>
            <a:ext cx="10291354" cy="6191794"/>
          </a:xfrm>
        </p:spPr>
        <p:txBody>
          <a:bodyPr>
            <a:noAutofit/>
          </a:bodyPr>
          <a:lstStyle/>
          <a:p>
            <a:pPr marL="0" indent="0">
              <a:buNone/>
            </a:pPr>
            <a:r>
              <a:rPr lang="en-US" sz="2000" dirty="0" smtClean="0"/>
              <a:t>  </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sz="2000" dirty="0"/>
          </a:p>
        </p:txBody>
      </p:sp>
      <p:grpSp>
        <p:nvGrpSpPr>
          <p:cNvPr id="4" name="Group 3"/>
          <p:cNvGrpSpPr/>
          <p:nvPr/>
        </p:nvGrpSpPr>
        <p:grpSpPr>
          <a:xfrm>
            <a:off x="2643447" y="258126"/>
            <a:ext cx="5735783" cy="2252318"/>
            <a:chOff x="1136817" y="3811327"/>
            <a:chExt cx="7613893" cy="2463855"/>
          </a:xfrm>
        </p:grpSpPr>
        <p:pic>
          <p:nvPicPr>
            <p:cNvPr id="5" name="Picture 4"/>
            <p:cNvPicPr>
              <a:picLocks noChangeAspect="1"/>
            </p:cNvPicPr>
            <p:nvPr/>
          </p:nvPicPr>
          <p:blipFill>
            <a:blip r:embed="rId3"/>
            <a:stretch>
              <a:fillRect/>
            </a:stretch>
          </p:blipFill>
          <p:spPr>
            <a:xfrm>
              <a:off x="1136817" y="3817779"/>
              <a:ext cx="3692818" cy="2457403"/>
            </a:xfrm>
            <a:prstGeom prst="rect">
              <a:avLst/>
            </a:prstGeom>
          </p:spPr>
        </p:pic>
        <p:pic>
          <p:nvPicPr>
            <p:cNvPr id="6" name="Picture 4" descr="Image result for o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635" y="3811327"/>
              <a:ext cx="3921075" cy="246385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279763" y="2660311"/>
            <a:ext cx="11408228" cy="3477875"/>
          </a:xfrm>
          <a:prstGeom prst="rect">
            <a:avLst/>
          </a:prstGeom>
          <a:noFill/>
        </p:spPr>
        <p:txBody>
          <a:bodyPr wrap="square" rtlCol="0">
            <a:spAutoFit/>
          </a:bodyPr>
          <a:lstStyle/>
          <a:p>
            <a:pPr algn="ctr"/>
            <a:r>
              <a:rPr lang="en-US" sz="2800" b="1" dirty="0">
                <a:solidFill>
                  <a:srgbClr val="0070C0"/>
                </a:solidFill>
              </a:rPr>
              <a:t>2018-2019 ACHE/ACCS OER Grant Program</a:t>
            </a:r>
          </a:p>
          <a:p>
            <a:pPr marL="857250" lvl="1" indent="-400050">
              <a:buFont typeface="+mj-lt"/>
              <a:buAutoNum type="romanUcPeriod"/>
            </a:pPr>
            <a:r>
              <a:rPr lang="en-US" sz="2400" dirty="0"/>
              <a:t>Target: high-enrollment general education courses for transfer between institutions</a:t>
            </a:r>
          </a:p>
          <a:p>
            <a:pPr marL="857250" lvl="1" indent="-400050">
              <a:buFont typeface="+mj-lt"/>
              <a:buAutoNum type="romanUcPeriod"/>
            </a:pPr>
            <a:r>
              <a:rPr lang="en-US" sz="2400" dirty="0"/>
              <a:t>Priorities: </a:t>
            </a:r>
          </a:p>
          <a:p>
            <a:pPr lvl="2">
              <a:buFont typeface="Wingdings" panose="05000000000000000000" pitchFamily="2" charset="2"/>
              <a:buChar char="Ø"/>
            </a:pPr>
            <a:r>
              <a:rPr lang="en-US" sz="2400" dirty="0"/>
              <a:t>Greatest cost savings for students (high ROI)</a:t>
            </a:r>
          </a:p>
          <a:p>
            <a:pPr lvl="2">
              <a:buFont typeface="Wingdings" panose="05000000000000000000" pitchFamily="2" charset="2"/>
              <a:buChar char="Ø"/>
            </a:pPr>
            <a:r>
              <a:rPr lang="en-US" sz="2400" dirty="0"/>
              <a:t>Collaboration between 2- and 4-year institutions</a:t>
            </a:r>
          </a:p>
          <a:p>
            <a:pPr marL="857250" lvl="1" indent="-400050">
              <a:buFont typeface="+mj-lt"/>
              <a:buAutoNum type="romanUcPeriod"/>
            </a:pPr>
            <a:r>
              <a:rPr lang="en-US" sz="2400" dirty="0"/>
              <a:t>$60,000 in funds for adoption, adaption, and creation of Resources</a:t>
            </a:r>
          </a:p>
          <a:p>
            <a:pPr marL="857250" lvl="1" indent="-400050">
              <a:buFont typeface="+mj-lt"/>
              <a:buAutoNum type="romanUcPeriod"/>
            </a:pPr>
            <a:r>
              <a:rPr lang="en-US" sz="2400" dirty="0"/>
              <a:t>Over 30 proposals funded</a:t>
            </a:r>
          </a:p>
          <a:p>
            <a:pPr lvl="2">
              <a:buFont typeface="Wingdings" panose="05000000000000000000" pitchFamily="2" charset="2"/>
              <a:buChar char="Ø"/>
            </a:pPr>
            <a:r>
              <a:rPr lang="en-US" sz="2400" dirty="0"/>
              <a:t>Impacting 18,027 students</a:t>
            </a:r>
          </a:p>
          <a:p>
            <a:pPr lvl="2">
              <a:buFont typeface="Wingdings" panose="05000000000000000000" pitchFamily="2" charset="2"/>
              <a:buChar char="Ø"/>
            </a:pPr>
            <a:r>
              <a:rPr lang="en-US" sz="2400" dirty="0"/>
              <a:t>Annual projected student savings: </a:t>
            </a:r>
            <a:r>
              <a:rPr lang="en-US" sz="2400" dirty="0">
                <a:solidFill>
                  <a:srgbClr val="0070C0"/>
                </a:solidFill>
              </a:rPr>
              <a:t>$</a:t>
            </a:r>
            <a:r>
              <a:rPr lang="en-US" sz="2400" dirty="0" smtClean="0">
                <a:solidFill>
                  <a:srgbClr val="0070C0"/>
                </a:solidFill>
              </a:rPr>
              <a:t>2,059,507</a:t>
            </a:r>
            <a:endParaRPr lang="en-US" sz="2400" dirty="0">
              <a:solidFill>
                <a:srgbClr val="0070C0"/>
              </a:solidFill>
            </a:endParaRPr>
          </a:p>
        </p:txBody>
      </p:sp>
    </p:spTree>
    <p:extLst>
      <p:ext uri="{BB962C8B-B14F-4D97-AF65-F5344CB8AC3E}">
        <p14:creationId xmlns:p14="http://schemas.microsoft.com/office/powerpoint/2010/main" val="2031546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t>24</a:t>
            </a:fld>
            <a:endParaRPr lang="en-US" dirty="0"/>
          </a:p>
        </p:txBody>
      </p:sp>
      <p:sp>
        <p:nvSpPr>
          <p:cNvPr id="5" name="Rectangle 4"/>
          <p:cNvSpPr/>
          <p:nvPr/>
        </p:nvSpPr>
        <p:spPr>
          <a:xfrm>
            <a:off x="1847850" y="3619829"/>
            <a:ext cx="8134350" cy="1569660"/>
          </a:xfrm>
          <a:prstGeom prst="rect">
            <a:avLst/>
          </a:prstGeom>
        </p:spPr>
        <p:txBody>
          <a:bodyPr wrap="square">
            <a:spAutoFit/>
          </a:bodyPr>
          <a:lstStyle/>
          <a:p>
            <a:endParaRPr lang="en-US" sz="3200" i="1" dirty="0">
              <a:solidFill>
                <a:srgbClr val="000000"/>
              </a:solidFill>
              <a:latin typeface="Book Antiqua" panose="02040602050305030304" pitchFamily="18" charset="0"/>
            </a:endParaRPr>
          </a:p>
          <a:p>
            <a:r>
              <a:rPr lang="en-US" sz="3200" dirty="0">
                <a:solidFill>
                  <a:srgbClr val="000000"/>
                </a:solidFill>
                <a:latin typeface="Book Antiqua" panose="02040602050305030304" pitchFamily="18" charset="0"/>
              </a:rPr>
              <a:t>	</a:t>
            </a:r>
          </a:p>
          <a:p>
            <a:r>
              <a:rPr lang="en-US" sz="3200" b="1" dirty="0"/>
              <a:t> </a:t>
            </a:r>
            <a:endParaRPr lang="en-US" sz="3200" dirty="0">
              <a:solidFill>
                <a:srgbClr val="000000"/>
              </a:solidFill>
              <a:latin typeface="Book Antiqua" panose="0204060205030503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1773199"/>
            <a:ext cx="10599419" cy="4948276"/>
          </a:xfrm>
          <a:prstGeom prst="rect">
            <a:avLst/>
          </a:prstGeom>
        </p:spPr>
      </p:pic>
      <p:sp>
        <p:nvSpPr>
          <p:cNvPr id="6" name="Title 1"/>
          <p:cNvSpPr txBox="1">
            <a:spLocks/>
          </p:cNvSpPr>
          <p:nvPr/>
        </p:nvSpPr>
        <p:spPr>
          <a:xfrm>
            <a:off x="508907" y="519328"/>
            <a:ext cx="9366613" cy="7474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028700" indent="-1028700">
              <a:buAutoNum type="romanUcPeriod" startAt="8"/>
              <a:tabLst>
                <a:tab pos="688975" algn="l"/>
              </a:tabLst>
            </a:pPr>
            <a:r>
              <a:rPr lang="en-US" sz="5400" b="1" dirty="0" smtClean="0">
                <a:solidFill>
                  <a:schemeClr val="accent5"/>
                </a:solidFill>
                <a:latin typeface="+mn-lt"/>
              </a:rPr>
              <a:t>  TOUR OF COMMISSION’S</a:t>
            </a:r>
          </a:p>
          <a:p>
            <a:pPr>
              <a:tabLst>
                <a:tab pos="688975" algn="l"/>
              </a:tabLst>
            </a:pPr>
            <a:r>
              <a:rPr lang="en-US" sz="5400" b="1" dirty="0" smtClean="0">
                <a:solidFill>
                  <a:schemeClr val="accent5"/>
                </a:solidFill>
                <a:latin typeface="+mn-lt"/>
              </a:rPr>
              <a:t> NEW WEBSITE  </a:t>
            </a:r>
            <a:endParaRPr lang="en-US" sz="5400" b="1" dirty="0">
              <a:solidFill>
                <a:schemeClr val="accent5"/>
              </a:solidFill>
              <a:latin typeface="+mn-lt"/>
            </a:endParaRPr>
          </a:p>
        </p:txBody>
      </p:sp>
    </p:spTree>
    <p:extLst>
      <p:ext uri="{BB962C8B-B14F-4D97-AF65-F5344CB8AC3E}">
        <p14:creationId xmlns:p14="http://schemas.microsoft.com/office/powerpoint/2010/main" val="1164337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389053" y="2487419"/>
            <a:ext cx="9144000" cy="1477181"/>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all" spc="0" normalizeH="0" baseline="0" noProof="0" dirty="0" smtClean="0">
                <a:ln>
                  <a:noFill/>
                </a:ln>
                <a:solidFill>
                  <a:srgbClr val="4F271C"/>
                </a:solidFill>
                <a:effectLst/>
                <a:uLnTx/>
                <a:uFillTx/>
                <a:latin typeface="Tw Cen MT"/>
                <a:ea typeface="+mj-ea"/>
                <a:cs typeface="+mj-cs"/>
              </a:rPr>
              <a:t/>
            </a:r>
            <a:br>
              <a:rPr kumimoji="0" lang="en-US" b="0" i="0" u="none" strike="noStrike" kern="1200" cap="all" spc="0" normalizeH="0" baseline="0" noProof="0" dirty="0" smtClean="0">
                <a:ln>
                  <a:noFill/>
                </a:ln>
                <a:solidFill>
                  <a:srgbClr val="4F271C"/>
                </a:solidFill>
                <a:effectLst/>
                <a:uLnTx/>
                <a:uFillTx/>
                <a:latin typeface="Tw Cen MT"/>
                <a:ea typeface="+mj-ea"/>
                <a:cs typeface="+mj-cs"/>
              </a:rPr>
            </a:br>
            <a:r>
              <a:rPr lang="en-US" sz="6000" b="1" dirty="0" smtClean="0">
                <a:solidFill>
                  <a:srgbClr val="0070C0"/>
                </a:solidFill>
                <a:latin typeface="Tw Cen MT"/>
              </a:rPr>
              <a:t>IX</a:t>
            </a:r>
            <a:r>
              <a:rPr kumimoji="0" lang="en-US" sz="6000" b="1" i="0" u="none" strike="noStrike" kern="1200" cap="all" spc="0" normalizeH="0" baseline="0" noProof="0" dirty="0" smtClean="0">
                <a:ln>
                  <a:noFill/>
                </a:ln>
                <a:solidFill>
                  <a:srgbClr val="0070C0"/>
                </a:solidFill>
                <a:effectLst/>
                <a:uLnTx/>
                <a:uFillTx/>
                <a:latin typeface="Tw Cen MT"/>
                <a:ea typeface="+mj-ea"/>
                <a:cs typeface="+mj-cs"/>
              </a:rPr>
              <a:t>.   DISCUSSION</a:t>
            </a:r>
            <a:r>
              <a:rPr kumimoji="0" lang="en-US" sz="6000" b="1" i="0" u="none" strike="noStrike" kern="1200" cap="all" spc="300" normalizeH="0" baseline="0" noProof="0" dirty="0" smtClean="0">
                <a:ln>
                  <a:noFill/>
                </a:ln>
                <a:solidFill>
                  <a:srgbClr val="0070C0"/>
                </a:solidFill>
                <a:effectLst/>
                <a:uLnTx/>
                <a:uFillTx/>
                <a:latin typeface="Tw Cen MT"/>
                <a:ea typeface="+mj-ea"/>
                <a:cs typeface="+mj-cs"/>
              </a:rPr>
              <a:t> </a:t>
            </a:r>
            <a:r>
              <a:rPr kumimoji="0" lang="en-US" sz="6000" b="1" i="0" u="none" strike="noStrike" kern="1200" cap="all" spc="0" normalizeH="0" baseline="0" noProof="0" dirty="0" smtClean="0">
                <a:ln>
                  <a:noFill/>
                </a:ln>
                <a:solidFill>
                  <a:srgbClr val="0070C0"/>
                </a:solidFill>
                <a:effectLst/>
                <a:uLnTx/>
                <a:uFillTx/>
                <a:latin typeface="Tw Cen MT"/>
                <a:ea typeface="+mj-ea"/>
                <a:cs typeface="+mj-cs"/>
              </a:rPr>
              <a:t>ITEMS</a:t>
            </a:r>
            <a:r>
              <a:rPr kumimoji="0" lang="en-US" b="1" i="0" u="none" strike="noStrike" kern="1200" cap="all" spc="0" normalizeH="0" baseline="0" noProof="0" dirty="0" smtClean="0">
                <a:ln>
                  <a:noFill/>
                </a:ln>
                <a:solidFill>
                  <a:srgbClr val="0070C0"/>
                </a:solidFill>
                <a:effectLst/>
                <a:uLnTx/>
                <a:uFillTx/>
                <a:latin typeface="Tw Cen MT"/>
                <a:ea typeface="+mj-ea"/>
                <a:cs typeface="+mj-cs"/>
              </a:rPr>
              <a:t/>
            </a:r>
            <a:br>
              <a:rPr kumimoji="0" lang="en-US" b="1" i="0" u="none" strike="noStrike" kern="1200" cap="all" spc="0" normalizeH="0" baseline="0" noProof="0" dirty="0" smtClean="0">
                <a:ln>
                  <a:noFill/>
                </a:ln>
                <a:solidFill>
                  <a:srgbClr val="0070C0"/>
                </a:solidFill>
                <a:effectLst/>
                <a:uLnTx/>
                <a:uFillTx/>
                <a:latin typeface="Tw Cen MT"/>
                <a:ea typeface="+mj-ea"/>
                <a:cs typeface="+mj-cs"/>
              </a:rPr>
            </a:br>
            <a:r>
              <a:rPr kumimoji="0" lang="en-US" b="1" i="0" u="none" strike="noStrike" kern="1200" cap="all" spc="0" normalizeH="0" baseline="0" noProof="0" dirty="0" smtClean="0">
                <a:ln>
                  <a:noFill/>
                </a:ln>
                <a:solidFill>
                  <a:srgbClr val="00B0F0"/>
                </a:solidFill>
                <a:effectLst/>
                <a:uLnTx/>
                <a:uFillTx/>
                <a:latin typeface="Tw Cen MT"/>
                <a:ea typeface="+mj-ea"/>
                <a:cs typeface="+mj-cs"/>
              </a:rPr>
              <a:t> </a:t>
            </a:r>
            <a:endParaRPr kumimoji="0" lang="en-US" b="0" i="0" u="none" strike="noStrike" kern="1200" cap="all" spc="0" normalizeH="0" baseline="0" noProof="0" dirty="0">
              <a:ln>
                <a:noFill/>
              </a:ln>
              <a:solidFill>
                <a:srgbClr val="4F271C"/>
              </a:solidFill>
              <a:effectLst/>
              <a:uLnTx/>
              <a:uFillTx/>
              <a:latin typeface="Tw Cen MT"/>
              <a:ea typeface="+mj-ea"/>
              <a:cs typeface="+mj-cs"/>
            </a:endParaRPr>
          </a:p>
        </p:txBody>
      </p:sp>
    </p:spTree>
    <p:extLst>
      <p:ext uri="{BB962C8B-B14F-4D97-AF65-F5344CB8AC3E}">
        <p14:creationId xmlns:p14="http://schemas.microsoft.com/office/powerpoint/2010/main" val="233485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963104"/>
          </a:xfrm>
          <a:prstGeom prst="rect">
            <a:avLst/>
          </a:prstGeom>
        </p:spPr>
      </p:pic>
      <p:sp>
        <p:nvSpPr>
          <p:cNvPr id="3" name="TextBox 2"/>
          <p:cNvSpPr txBox="1"/>
          <p:nvPr/>
        </p:nvSpPr>
        <p:spPr>
          <a:xfrm rot="16200000">
            <a:off x="8334310" y="3266108"/>
            <a:ext cx="6752896" cy="430887"/>
          </a:xfrm>
          <a:prstGeom prst="rect">
            <a:avLst/>
          </a:prstGeom>
          <a:noFill/>
        </p:spPr>
        <p:txBody>
          <a:bodyPr wrap="square" rtlCol="0">
            <a:spAutoFit/>
          </a:bodyPr>
          <a:lstStyle/>
          <a:p>
            <a:r>
              <a:rPr lang="en-US" sz="2200" b="1" dirty="0" smtClean="0">
                <a:solidFill>
                  <a:schemeClr val="bg1"/>
                </a:solidFill>
                <a:latin typeface="Arial Black" panose="020B0A04020102020204" pitchFamily="34" charset="0"/>
              </a:rPr>
              <a:t>Alabama Public Colleges and Universities</a:t>
            </a:r>
            <a:endParaRPr lang="en-US" sz="22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714961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621" y="325820"/>
            <a:ext cx="10930758" cy="6401753"/>
          </a:xfrm>
          <a:prstGeom prst="rect">
            <a:avLst/>
          </a:prstGeom>
          <a:noFill/>
        </p:spPr>
        <p:txBody>
          <a:bodyPr wrap="square" rtlCol="0">
            <a:spAutoFit/>
          </a:bodyPr>
          <a:lstStyle/>
          <a:p>
            <a:r>
              <a:rPr lang="en-US" sz="5400" b="1" dirty="0" smtClean="0"/>
              <a:t>   </a:t>
            </a:r>
            <a:r>
              <a:rPr lang="en-US" sz="5400" b="1" dirty="0" smtClean="0">
                <a:solidFill>
                  <a:schemeClr val="accent6">
                    <a:lumMod val="75000"/>
                  </a:schemeClr>
                </a:solidFill>
              </a:rPr>
              <a:t>Trends in College Pricing</a:t>
            </a:r>
          </a:p>
          <a:p>
            <a:pPr algn="ctr"/>
            <a:endParaRPr lang="en-US" sz="4000" dirty="0"/>
          </a:p>
          <a:p>
            <a:pPr algn="ctr"/>
            <a:endParaRPr lang="en-US" sz="4000" dirty="0"/>
          </a:p>
          <a:p>
            <a:pPr algn="ctr"/>
            <a:r>
              <a:rPr lang="en-US" sz="4400" dirty="0" smtClean="0"/>
              <a:t>Tuition and Required Fees</a:t>
            </a:r>
          </a:p>
          <a:p>
            <a:pPr algn="ctr"/>
            <a:r>
              <a:rPr lang="en-US" sz="4400" dirty="0" smtClean="0"/>
              <a:t>Alabama Public Colleges and Universities</a:t>
            </a:r>
          </a:p>
          <a:p>
            <a:pPr algn="ctr"/>
            <a:r>
              <a:rPr lang="en-US" sz="4400" dirty="0" smtClean="0"/>
              <a:t>2009-10 thru 2018-19</a:t>
            </a:r>
          </a:p>
          <a:p>
            <a:pPr algn="ctr"/>
            <a:endParaRPr lang="en-US" sz="2400" dirty="0" smtClean="0"/>
          </a:p>
          <a:p>
            <a:pPr algn="r"/>
            <a:endParaRPr lang="en-US" sz="4000" dirty="0"/>
          </a:p>
          <a:p>
            <a:pPr algn="r"/>
            <a:endParaRPr lang="en-US" sz="4000" b="1" dirty="0" smtClean="0"/>
          </a:p>
          <a:p>
            <a:pPr algn="ctr"/>
            <a:r>
              <a:rPr lang="en-US" sz="4000" b="1" dirty="0" smtClean="0"/>
              <a:t>September 14, 2018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911" y="84082"/>
            <a:ext cx="3810000" cy="236482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89" y="4199683"/>
            <a:ext cx="2431073" cy="2431073"/>
          </a:xfrm>
          <a:prstGeom prst="rect">
            <a:avLst/>
          </a:prstGeom>
        </p:spPr>
      </p:pic>
    </p:spTree>
    <p:extLst>
      <p:ext uri="{BB962C8B-B14F-4D97-AF65-F5344CB8AC3E}">
        <p14:creationId xmlns:p14="http://schemas.microsoft.com/office/powerpoint/2010/main" val="591101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337" y="5110184"/>
            <a:ext cx="9837683" cy="954107"/>
          </a:xfrm>
          <a:prstGeom prst="rect">
            <a:avLst/>
          </a:prstGeom>
        </p:spPr>
        <p:txBody>
          <a:bodyPr wrap="square">
            <a:spAutoFit/>
          </a:bodyPr>
          <a:lstStyle/>
          <a:p>
            <a:pPr marL="914400" lvl="1" indent="-457200">
              <a:buFont typeface="Arial" panose="020B0604020202020204" pitchFamily="34" charset="0"/>
              <a:buChar char="•"/>
            </a:pPr>
            <a:r>
              <a:rPr lang="en-US" sz="2800" dirty="0" smtClean="0">
                <a:latin typeface="Arial" panose="020B0604020202020204" pitchFamily="34" charset="0"/>
              </a:rPr>
              <a:t>The required fees are charges each student is required to pay and does not include course related fees.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6588" y="5560359"/>
            <a:ext cx="2074998" cy="1271872"/>
          </a:xfrm>
          <a:prstGeom prst="rect">
            <a:avLst/>
          </a:prstGeom>
        </p:spPr>
      </p:pic>
      <p:sp>
        <p:nvSpPr>
          <p:cNvPr id="3" name="TextBox 2"/>
          <p:cNvSpPr txBox="1"/>
          <p:nvPr/>
        </p:nvSpPr>
        <p:spPr>
          <a:xfrm>
            <a:off x="1145628" y="220717"/>
            <a:ext cx="9396248" cy="378373"/>
          </a:xfrm>
          <a:prstGeom prst="rect">
            <a:avLst/>
          </a:prstGeom>
          <a:noFill/>
        </p:spPr>
        <p:txBody>
          <a:bodyPr wrap="square" rtlCol="0">
            <a:spAutoFit/>
          </a:bodyPr>
          <a:lstStyle/>
          <a:p>
            <a:endParaRPr lang="en-US" dirty="0"/>
          </a:p>
        </p:txBody>
      </p:sp>
      <p:sp>
        <p:nvSpPr>
          <p:cNvPr id="5" name="TextBox 4"/>
          <p:cNvSpPr txBox="1"/>
          <p:nvPr/>
        </p:nvSpPr>
        <p:spPr>
          <a:xfrm>
            <a:off x="704192" y="480339"/>
            <a:ext cx="5948855" cy="523220"/>
          </a:xfrm>
          <a:prstGeom prst="rect">
            <a:avLst/>
          </a:prstGeom>
          <a:noFill/>
        </p:spPr>
        <p:txBody>
          <a:bodyPr wrap="square" rtlCol="0">
            <a:spAutoFit/>
          </a:bodyPr>
          <a:lstStyle/>
          <a:p>
            <a:pPr lvl="0"/>
            <a:r>
              <a:rPr lang="en-US" sz="2800" b="1" dirty="0">
                <a:solidFill>
                  <a:prstClr val="black"/>
                </a:solidFill>
                <a:latin typeface="Arial" panose="020B0604020202020204" pitchFamily="34" charset="0"/>
              </a:rPr>
              <a:t>RESIDENT TUITION PRICING:</a:t>
            </a:r>
          </a:p>
        </p:txBody>
      </p:sp>
      <p:sp>
        <p:nvSpPr>
          <p:cNvPr id="6" name="TextBox 5"/>
          <p:cNvSpPr txBox="1"/>
          <p:nvPr/>
        </p:nvSpPr>
        <p:spPr>
          <a:xfrm>
            <a:off x="1240219" y="1353319"/>
            <a:ext cx="9228082"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latin typeface="Arial" panose="020B0604020202020204" pitchFamily="34" charset="0"/>
              </a:rPr>
              <a:t>Boards of Trustees of individual institutions are solely empowered to establish tuition and fees.</a:t>
            </a:r>
            <a:endParaRPr lang="en-US" dirty="0"/>
          </a:p>
        </p:txBody>
      </p:sp>
      <p:sp>
        <p:nvSpPr>
          <p:cNvPr id="7" name="TextBox 6"/>
          <p:cNvSpPr txBox="1"/>
          <p:nvPr/>
        </p:nvSpPr>
        <p:spPr>
          <a:xfrm>
            <a:off x="1250728" y="2593144"/>
            <a:ext cx="9228082"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latin typeface="Arial" panose="020B0604020202020204" pitchFamily="34" charset="0"/>
              </a:rPr>
              <a:t>The </a:t>
            </a:r>
            <a:r>
              <a:rPr lang="en-US" sz="2800" dirty="0">
                <a:solidFill>
                  <a:srgbClr val="5B9BD5"/>
                </a:solidFill>
                <a:latin typeface="Arial" panose="020B0604020202020204" pitchFamily="34" charset="0"/>
              </a:rPr>
              <a:t>undergraduate</a:t>
            </a:r>
            <a:r>
              <a:rPr lang="en-US" sz="2800" dirty="0">
                <a:solidFill>
                  <a:prstClr val="black"/>
                </a:solidFill>
                <a:latin typeface="Arial" panose="020B0604020202020204" pitchFamily="34" charset="0"/>
              </a:rPr>
              <a:t> tuition amounts are based on an annual 30 credit hour load or a flat-rate, and</a:t>
            </a:r>
            <a:endParaRPr lang="en-US" dirty="0"/>
          </a:p>
        </p:txBody>
      </p:sp>
      <p:sp>
        <p:nvSpPr>
          <p:cNvPr id="9" name="TextBox 8"/>
          <p:cNvSpPr txBox="1"/>
          <p:nvPr/>
        </p:nvSpPr>
        <p:spPr>
          <a:xfrm>
            <a:off x="1240219" y="3870359"/>
            <a:ext cx="9228082"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rPr>
              <a:t>The </a:t>
            </a:r>
            <a:r>
              <a:rPr lang="en-US" sz="2800" dirty="0">
                <a:solidFill>
                  <a:schemeClr val="accent6"/>
                </a:solidFill>
                <a:latin typeface="Arial" panose="020B0604020202020204" pitchFamily="34" charset="0"/>
              </a:rPr>
              <a:t>graduate</a:t>
            </a:r>
            <a:r>
              <a:rPr lang="en-US" sz="2800" dirty="0">
                <a:latin typeface="Arial" panose="020B0604020202020204" pitchFamily="34" charset="0"/>
              </a:rPr>
              <a:t> tuition amounts are based on an annual  24 credit hour load or a flat-rate. </a:t>
            </a:r>
            <a:endParaRPr lang="en-US" dirty="0"/>
          </a:p>
        </p:txBody>
      </p:sp>
    </p:spTree>
    <p:extLst>
      <p:ext uri="{BB962C8B-B14F-4D97-AF65-F5344CB8AC3E}">
        <p14:creationId xmlns:p14="http://schemas.microsoft.com/office/powerpoint/2010/main" val="38730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545" y="2456795"/>
            <a:ext cx="9680027" cy="4401205"/>
          </a:xfrm>
          <a:prstGeom prst="rect">
            <a:avLst/>
          </a:prstGeom>
        </p:spPr>
        <p:txBody>
          <a:bodyPr wrap="square">
            <a:spAutoFit/>
          </a:bodyPr>
          <a:lstStyle/>
          <a:p>
            <a:pPr algn="ctr"/>
            <a:r>
              <a:rPr lang="en-US" sz="2800" b="1" dirty="0">
                <a:solidFill>
                  <a:srgbClr val="002060"/>
                </a:solidFill>
                <a:latin typeface="Arial" panose="020B0604020202020204" pitchFamily="34" charset="0"/>
              </a:rPr>
              <a:t>Alabama Statutes, Section 16-64-4(a): </a:t>
            </a:r>
            <a:endParaRPr lang="en-US" sz="2800" b="1" dirty="0" smtClean="0">
              <a:solidFill>
                <a:srgbClr val="002060"/>
              </a:solidFill>
              <a:latin typeface="Arial" panose="020B0604020202020204" pitchFamily="34" charset="0"/>
            </a:endParaRPr>
          </a:p>
          <a:p>
            <a:endParaRPr lang="en-US" dirty="0">
              <a:solidFill>
                <a:srgbClr val="002060"/>
              </a:solidFill>
              <a:latin typeface="Arial" panose="020B0604020202020204" pitchFamily="34" charset="0"/>
            </a:endParaRPr>
          </a:p>
          <a:p>
            <a:r>
              <a:rPr lang="en-US" sz="2800" dirty="0" smtClean="0">
                <a:solidFill>
                  <a:srgbClr val="002060"/>
                </a:solidFill>
                <a:latin typeface="Arial" panose="020B0604020202020204" pitchFamily="34" charset="0"/>
              </a:rPr>
              <a:t>“</a:t>
            </a:r>
            <a:r>
              <a:rPr lang="en-US" sz="2800" dirty="0">
                <a:solidFill>
                  <a:srgbClr val="002060"/>
                </a:solidFill>
                <a:latin typeface="Arial" panose="020B0604020202020204" pitchFamily="34" charset="0"/>
              </a:rPr>
              <a:t>Each Alabama public institution of higher education shall charge each undergraduate student who is registered as a nonresident a minimum tuition of two times the resident tuition rate charged by that institution. This rate shall be effective for students who register at an institution beginning August 1, 1997. </a:t>
            </a:r>
            <a:r>
              <a:rPr lang="en-US" sz="2800" dirty="0" smtClean="0">
                <a:solidFill>
                  <a:srgbClr val="002060"/>
                </a:solidFill>
                <a:latin typeface="Arial" panose="020B0604020202020204" pitchFamily="34" charset="0"/>
              </a:rPr>
              <a:t> A </a:t>
            </a:r>
            <a:r>
              <a:rPr lang="en-US" sz="2800" dirty="0">
                <a:solidFill>
                  <a:srgbClr val="002060"/>
                </a:solidFill>
                <a:latin typeface="Arial" panose="020B0604020202020204" pitchFamily="34" charset="0"/>
              </a:rPr>
              <a:t>nonresident graduate student at an institution shall be charged a rate of tuition that is at least at the level of tuition charged to a nonresident undergraduate</a:t>
            </a:r>
            <a:r>
              <a:rPr lang="en-US" sz="2800" dirty="0" smtClean="0">
                <a:solidFill>
                  <a:srgbClr val="002060"/>
                </a:solidFill>
                <a:latin typeface="Arial" panose="020B0604020202020204" pitchFamily="34" charset="0"/>
              </a:rPr>
              <a:t>.”</a:t>
            </a:r>
          </a:p>
        </p:txBody>
      </p:sp>
      <p:sp>
        <p:nvSpPr>
          <p:cNvPr id="4" name="TextBox 3"/>
          <p:cNvSpPr txBox="1"/>
          <p:nvPr/>
        </p:nvSpPr>
        <p:spPr>
          <a:xfrm>
            <a:off x="651641" y="189186"/>
            <a:ext cx="10195034" cy="2123658"/>
          </a:xfrm>
          <a:prstGeom prst="rect">
            <a:avLst/>
          </a:prstGeom>
          <a:noFill/>
        </p:spPr>
        <p:txBody>
          <a:bodyPr wrap="square" rtlCol="0">
            <a:spAutoFit/>
          </a:bodyPr>
          <a:lstStyle/>
          <a:p>
            <a:r>
              <a:rPr lang="en-US" sz="2800" b="1" dirty="0" smtClean="0">
                <a:latin typeface="Arial" panose="020B0604020202020204" pitchFamily="34" charset="0"/>
              </a:rPr>
              <a:t>NON-RESIDENT TUITION PRICING:</a:t>
            </a:r>
          </a:p>
          <a:p>
            <a:pPr marL="457200" indent="-457200">
              <a:buFont typeface="Arial" panose="020B0604020202020204" pitchFamily="34" charset="0"/>
              <a:buChar char="•"/>
            </a:pPr>
            <a:endParaRPr lang="en-US" dirty="0">
              <a:latin typeface="Arial" panose="020B0604020202020204" pitchFamily="34" charset="0"/>
            </a:endParaRPr>
          </a:p>
          <a:p>
            <a:pPr marL="914400" lvl="1" indent="-457200">
              <a:buFont typeface="Arial" panose="020B0604020202020204" pitchFamily="34" charset="0"/>
              <a:buChar char="•"/>
            </a:pPr>
            <a:r>
              <a:rPr lang="en-US" sz="2800" dirty="0" smtClean="0">
                <a:latin typeface="Arial" panose="020B0604020202020204" pitchFamily="34" charset="0"/>
              </a:rPr>
              <a:t>Legislation </a:t>
            </a:r>
            <a:r>
              <a:rPr lang="en-US" sz="2800" dirty="0">
                <a:latin typeface="Arial" panose="020B0604020202020204" pitchFamily="34" charset="0"/>
              </a:rPr>
              <a:t>provides guidelines for common student classifications and requirements for non-resident tuition rates.</a:t>
            </a:r>
            <a:r>
              <a:rPr lang="en-US" sz="2800" dirty="0"/>
              <a:t> </a:t>
            </a:r>
          </a:p>
        </p:txBody>
      </p:sp>
    </p:spTree>
    <p:extLst>
      <p:ext uri="{BB962C8B-B14F-4D97-AF65-F5344CB8AC3E}">
        <p14:creationId xmlns:p14="http://schemas.microsoft.com/office/powerpoint/2010/main" val="29825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C3AF50-45D8-4144-B114-A385979F8C17}" type="slidenum">
              <a:rPr lang="en-US" smtClean="0"/>
              <a:t>3</a:t>
            </a:fld>
            <a:endParaRPr lang="en-US" dirty="0"/>
          </a:p>
        </p:txBody>
      </p:sp>
      <p:sp>
        <p:nvSpPr>
          <p:cNvPr id="4" name="Title 1"/>
          <p:cNvSpPr txBox="1">
            <a:spLocks/>
          </p:cNvSpPr>
          <p:nvPr/>
        </p:nvSpPr>
        <p:spPr>
          <a:xfrm>
            <a:off x="1470212" y="1437715"/>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88975" algn="l"/>
              </a:tabLst>
            </a:pPr>
            <a:r>
              <a:rPr lang="en-US" b="1" dirty="0">
                <a:solidFill>
                  <a:srgbClr val="002060"/>
                </a:solidFill>
                <a:latin typeface="+mn-lt"/>
              </a:rPr>
              <a:t>II.  ROLL CALL and </a:t>
            </a:r>
            <a:br>
              <a:rPr lang="en-US" b="1" dirty="0">
                <a:solidFill>
                  <a:srgbClr val="002060"/>
                </a:solidFill>
                <a:latin typeface="+mn-lt"/>
              </a:rPr>
            </a:br>
            <a:r>
              <a:rPr lang="en-US" sz="4000" b="1" dirty="0">
                <a:solidFill>
                  <a:srgbClr val="002060"/>
                </a:solidFill>
                <a:latin typeface="+mn-lt"/>
              </a:rPr>
              <a:t>QUORUM DETERMINATION	</a:t>
            </a:r>
          </a:p>
        </p:txBody>
      </p:sp>
      <p:pic>
        <p:nvPicPr>
          <p:cNvPr id="5" name="Picture 4"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80447"/>
            <a:ext cx="7700682" cy="3460377"/>
          </a:xfrm>
          <a:prstGeom prst="rect">
            <a:avLst/>
          </a:prstGeom>
          <a:noFill/>
          <a:ln>
            <a:noFill/>
          </a:ln>
        </p:spPr>
      </p:pic>
    </p:spTree>
    <p:extLst>
      <p:ext uri="{BB962C8B-B14F-4D97-AF65-F5344CB8AC3E}">
        <p14:creationId xmlns:p14="http://schemas.microsoft.com/office/powerpoint/2010/main" val="281853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6662" y="2007476"/>
            <a:ext cx="8702566" cy="4493538"/>
          </a:xfrm>
          <a:prstGeom prst="rect">
            <a:avLst/>
          </a:prstGeom>
          <a:noFill/>
        </p:spPr>
        <p:txBody>
          <a:bodyPr wrap="square" rtlCol="0">
            <a:spAutoFit/>
          </a:bodyPr>
          <a:lstStyle/>
          <a:p>
            <a:r>
              <a:rPr lang="en-US" sz="2400" b="1" dirty="0" smtClean="0"/>
              <a:t>Banded Tuition: </a:t>
            </a:r>
          </a:p>
          <a:p>
            <a:r>
              <a:rPr lang="en-US" sz="2400" dirty="0" smtClean="0"/>
              <a:t>	</a:t>
            </a:r>
            <a:r>
              <a:rPr lang="en-US" sz="2400" dirty="0" smtClean="0">
                <a:solidFill>
                  <a:schemeClr val="accent4">
                    <a:lumMod val="75000"/>
                  </a:schemeClr>
                </a:solidFill>
              </a:rPr>
              <a:t>Undergraduate</a:t>
            </a:r>
            <a:r>
              <a:rPr lang="en-US" sz="2400" dirty="0" smtClean="0"/>
              <a:t>:</a:t>
            </a:r>
            <a:br>
              <a:rPr lang="en-US" sz="2400" dirty="0" smtClean="0"/>
            </a:br>
            <a:endParaRPr lang="en-US" sz="800" dirty="0"/>
          </a:p>
          <a:p>
            <a:r>
              <a:rPr lang="en-US" sz="2400" dirty="0" smtClean="0"/>
              <a:t>		Alabama State University (12 to 18 hours)</a:t>
            </a:r>
            <a:br>
              <a:rPr lang="en-US" sz="2400" dirty="0" smtClean="0"/>
            </a:br>
            <a:endParaRPr lang="en-US" sz="2400" dirty="0" smtClean="0"/>
          </a:p>
          <a:p>
            <a:r>
              <a:rPr lang="en-US" sz="2400" dirty="0"/>
              <a:t>	</a:t>
            </a:r>
            <a:r>
              <a:rPr lang="en-US" sz="2400" dirty="0" smtClean="0">
                <a:solidFill>
                  <a:schemeClr val="accent1">
                    <a:lumMod val="75000"/>
                  </a:schemeClr>
                </a:solidFill>
              </a:rPr>
              <a:t>Undergraduate and Graduate</a:t>
            </a:r>
            <a:r>
              <a:rPr lang="en-US" sz="2400" dirty="0" smtClean="0"/>
              <a:t>:</a:t>
            </a:r>
          </a:p>
          <a:p>
            <a:endParaRPr lang="en-US" sz="400" dirty="0" smtClean="0"/>
          </a:p>
          <a:p>
            <a:r>
              <a:rPr lang="en-US" sz="2400" dirty="0"/>
              <a:t>	</a:t>
            </a:r>
            <a:r>
              <a:rPr lang="en-US" sz="2400" dirty="0" smtClean="0"/>
              <a:t>	University of Alabama (12 to 16 hours)</a:t>
            </a:r>
          </a:p>
          <a:p>
            <a:r>
              <a:rPr lang="en-US" sz="2400" dirty="0"/>
              <a:t>	</a:t>
            </a:r>
            <a:r>
              <a:rPr lang="en-US" sz="2400" dirty="0" smtClean="0"/>
              <a:t>	University of West Alabama (13 to 17 hours)</a:t>
            </a:r>
          </a:p>
          <a:p>
            <a:endParaRPr lang="en-US" sz="2400" dirty="0"/>
          </a:p>
          <a:p>
            <a:r>
              <a:rPr lang="en-US" sz="2400" b="1" dirty="0" smtClean="0"/>
              <a:t>No Separate Required Fees Reported</a:t>
            </a:r>
            <a:r>
              <a:rPr lang="en-US" sz="2400" dirty="0" smtClean="0"/>
              <a:t>: (Fees included in tuition cost)</a:t>
            </a:r>
          </a:p>
          <a:p>
            <a:endParaRPr lang="en-US" sz="1000" dirty="0"/>
          </a:p>
          <a:p>
            <a:r>
              <a:rPr lang="en-US" sz="2400" dirty="0" smtClean="0"/>
              <a:t>		University of Alabama</a:t>
            </a:r>
          </a:p>
          <a:p>
            <a:r>
              <a:rPr lang="en-US" sz="2400" dirty="0"/>
              <a:t>	</a:t>
            </a:r>
            <a:r>
              <a:rPr lang="en-US" sz="2400" dirty="0" smtClean="0"/>
              <a:t>	University of Alabama at Birmingham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651" y="256872"/>
            <a:ext cx="1656011" cy="1656011"/>
          </a:xfrm>
          <a:prstGeom prst="rect">
            <a:avLst/>
          </a:prstGeom>
        </p:spPr>
      </p:pic>
      <p:sp>
        <p:nvSpPr>
          <p:cNvPr id="5" name="TextBox 4"/>
          <p:cNvSpPr txBox="1"/>
          <p:nvPr/>
        </p:nvSpPr>
        <p:spPr>
          <a:xfrm>
            <a:off x="2427890" y="551161"/>
            <a:ext cx="8555421" cy="646331"/>
          </a:xfrm>
          <a:prstGeom prst="rect">
            <a:avLst/>
          </a:prstGeom>
          <a:noFill/>
        </p:spPr>
        <p:txBody>
          <a:bodyPr wrap="square" rtlCol="0">
            <a:spAutoFit/>
          </a:bodyPr>
          <a:lstStyle/>
          <a:p>
            <a:pPr lvl="0" algn="ctr"/>
            <a:r>
              <a:rPr lang="en-US" sz="3600" b="1" dirty="0">
                <a:solidFill>
                  <a:prstClr val="black"/>
                </a:solidFill>
              </a:rPr>
              <a:t>Alabama Public Colleges and Universities</a:t>
            </a:r>
          </a:p>
        </p:txBody>
      </p:sp>
    </p:spTree>
    <p:extLst>
      <p:ext uri="{BB962C8B-B14F-4D97-AF65-F5344CB8AC3E}">
        <p14:creationId xmlns:p14="http://schemas.microsoft.com/office/powerpoint/2010/main" val="1821803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056" y="404019"/>
            <a:ext cx="8379372" cy="1624478"/>
          </a:xfrm>
        </p:spPr>
        <p:txBody>
          <a:bodyPr>
            <a:normAutofit fontScale="90000"/>
          </a:bodyPr>
          <a:lstStyle/>
          <a:p>
            <a:pPr algn="ctr"/>
            <a:r>
              <a:rPr lang="en-US" b="1" dirty="0" smtClean="0">
                <a:latin typeface="+mn-lt"/>
              </a:rPr>
              <a:t>UNDERGRADUATE</a:t>
            </a:r>
            <a:br>
              <a:rPr lang="en-US" b="1" dirty="0" smtClean="0">
                <a:latin typeface="+mn-lt"/>
              </a:rPr>
            </a:br>
            <a:r>
              <a:rPr lang="en-US" b="1" dirty="0" smtClean="0">
                <a:latin typeface="+mn-lt"/>
              </a:rPr>
              <a:t>RESIDENT AND NON-RESIDENT</a:t>
            </a:r>
            <a:br>
              <a:rPr lang="en-US" b="1" dirty="0" smtClean="0">
                <a:latin typeface="+mn-lt"/>
              </a:rPr>
            </a:br>
            <a:r>
              <a:rPr lang="en-US" b="1" dirty="0" smtClean="0">
                <a:latin typeface="+mn-lt"/>
              </a:rPr>
              <a:t>BY INSTITUTION</a:t>
            </a:r>
            <a:endParaRPr lang="en-US"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7378"/>
            <a:ext cx="12192000" cy="44406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093230" cy="2417378"/>
          </a:xfrm>
          <a:prstGeom prst="rect">
            <a:avLst/>
          </a:prstGeom>
        </p:spPr>
      </p:pic>
    </p:spTree>
    <p:extLst>
      <p:ext uri="{BB962C8B-B14F-4D97-AF65-F5344CB8AC3E}">
        <p14:creationId xmlns:p14="http://schemas.microsoft.com/office/powerpoint/2010/main" val="1313553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737" y="166120"/>
            <a:ext cx="11666483" cy="6476418"/>
          </a:xfrm>
          <a:prstGeom prst="rect">
            <a:avLst/>
          </a:prstGeom>
        </p:spPr>
      </p:pic>
      <p:sp>
        <p:nvSpPr>
          <p:cNvPr id="3" name="Left Arrow 2"/>
          <p:cNvSpPr/>
          <p:nvPr/>
        </p:nvSpPr>
        <p:spPr>
          <a:xfrm>
            <a:off x="11119945" y="5801710"/>
            <a:ext cx="304800" cy="273269"/>
          </a:xfrm>
          <a:prstGeom prst="leftArrow">
            <a:avLst>
              <a:gd name="adj1" fmla="val 50000"/>
              <a:gd name="adj2" fmla="val 53846"/>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 name="Left Arrow 3"/>
          <p:cNvSpPr/>
          <p:nvPr/>
        </p:nvSpPr>
        <p:spPr>
          <a:xfrm>
            <a:off x="11119945" y="5533696"/>
            <a:ext cx="304800" cy="268014"/>
          </a:xfrm>
          <a:prstGeom prst="leftArrow">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10800000">
            <a:off x="10431517" y="2590801"/>
            <a:ext cx="304800" cy="296918"/>
          </a:xfrm>
          <a:prstGeom prst="leftArrow">
            <a:avLst/>
          </a:prstGeom>
          <a:solidFill>
            <a:srgbClr val="92D05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0800000">
            <a:off x="10431517" y="4192315"/>
            <a:ext cx="304800" cy="296918"/>
          </a:xfrm>
          <a:prstGeom prst="leftArrow">
            <a:avLst/>
          </a:prstGeom>
          <a:solidFill>
            <a:srgbClr val="92D05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0800000">
            <a:off x="10431517" y="5268968"/>
            <a:ext cx="304800" cy="296918"/>
          </a:xfrm>
          <a:prstGeom prst="leftArrow">
            <a:avLst/>
          </a:prstGeom>
          <a:solidFill>
            <a:srgbClr val="92D05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11119945" y="3633951"/>
            <a:ext cx="304800" cy="296918"/>
          </a:xfrm>
          <a:prstGeom prst="leftArrow">
            <a:avLst/>
          </a:prstGeom>
          <a:solidFill>
            <a:srgbClr val="7030A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04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2" y="157655"/>
            <a:ext cx="4447355" cy="3352799"/>
          </a:xfrm>
        </p:spPr>
        <p:txBody>
          <a:bodyPr>
            <a:normAutofit/>
          </a:bodyPr>
          <a:lstStyle/>
          <a:p>
            <a:pPr algn="ctr"/>
            <a:r>
              <a:rPr lang="en-US" dirty="0" smtClean="0">
                <a:solidFill>
                  <a:schemeClr val="accent6">
                    <a:lumMod val="75000"/>
                  </a:schemeClr>
                </a:solidFill>
                <a:latin typeface="Arial Black" panose="020B0A04020102020204" pitchFamily="34" charset="0"/>
              </a:rPr>
              <a:t>Where Undergraduate Resident Tuition Has Risen Most Sharply at Alabama Public   4-Year Institutions</a:t>
            </a:r>
            <a:endParaRPr lang="en-US" dirty="0">
              <a:solidFill>
                <a:schemeClr val="accent6">
                  <a:lumMod val="75000"/>
                </a:schemeClr>
              </a:solidFill>
              <a:latin typeface="Arial Black" panose="020B0A04020102020204" pitchFamily="34" charset="0"/>
            </a:endParaRPr>
          </a:p>
        </p:txBody>
      </p:sp>
      <p:sp>
        <p:nvSpPr>
          <p:cNvPr id="4" name="Text Placeholder 3"/>
          <p:cNvSpPr>
            <a:spLocks noGrp="1"/>
          </p:cNvSpPr>
          <p:nvPr>
            <p:ph type="body" sz="half" idx="2"/>
          </p:nvPr>
        </p:nvSpPr>
        <p:spPr>
          <a:xfrm>
            <a:off x="625420" y="3933443"/>
            <a:ext cx="3932237" cy="2842008"/>
          </a:xfrm>
        </p:spPr>
        <p:txBody>
          <a:bodyPr>
            <a:normAutofit/>
          </a:bodyPr>
          <a:lstStyle/>
          <a:p>
            <a:pPr algn="ctr"/>
            <a:r>
              <a:rPr lang="en-US" sz="3200" dirty="0" smtClean="0"/>
              <a:t>Percent change in annual tuition and required fees over the last decade,</a:t>
            </a:r>
            <a:br>
              <a:rPr lang="en-US" sz="3200" dirty="0" smtClean="0"/>
            </a:br>
            <a:endParaRPr lang="en-US" sz="800" dirty="0" smtClean="0"/>
          </a:p>
          <a:p>
            <a:r>
              <a:rPr lang="en-US" sz="3200" dirty="0" smtClean="0"/>
              <a:t>   </a:t>
            </a:r>
            <a:r>
              <a:rPr lang="en-US" sz="3200" b="1" dirty="0" smtClean="0"/>
              <a:t>2009-10 to 2018-19</a:t>
            </a:r>
          </a:p>
          <a:p>
            <a:endParaRPr lang="en-US" sz="3200" dirty="0"/>
          </a:p>
        </p:txBody>
      </p:sp>
      <p:graphicFrame>
        <p:nvGraphicFramePr>
          <p:cNvPr id="6" name="Picture Placeholder 5"/>
          <p:cNvGraphicFramePr>
            <a:graphicFrameLocks noGrp="1"/>
          </p:cNvGraphicFramePr>
          <p:nvPr>
            <p:ph type="pic" idx="1"/>
            <p:extLst/>
          </p:nvPr>
        </p:nvGraphicFramePr>
        <p:xfrm>
          <a:off x="5065986" y="651641"/>
          <a:ext cx="6642538" cy="5728138"/>
        </p:xfrm>
        <a:graphic>
          <a:graphicData uri="http://schemas.openxmlformats.org/drawingml/2006/chart">
            <c:chart xmlns:c="http://schemas.openxmlformats.org/drawingml/2006/chart" xmlns:r="http://schemas.openxmlformats.org/officeDocument/2006/relationships" r:id="rId2"/>
          </a:graphicData>
        </a:graphic>
      </p:graphicFrame>
      <p:sp>
        <p:nvSpPr>
          <p:cNvPr id="9" name="Right Arrow 8"/>
          <p:cNvSpPr/>
          <p:nvPr/>
        </p:nvSpPr>
        <p:spPr>
          <a:xfrm rot="10800000">
            <a:off x="11109434" y="1292771"/>
            <a:ext cx="525517"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9"/>
          <p:cNvSpPr/>
          <p:nvPr/>
        </p:nvSpPr>
        <p:spPr>
          <a:xfrm>
            <a:off x="0" y="3594538"/>
            <a:ext cx="4992414" cy="254821"/>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ight Arrow 10"/>
          <p:cNvSpPr/>
          <p:nvPr/>
        </p:nvSpPr>
        <p:spPr>
          <a:xfrm rot="10800000">
            <a:off x="9464565" y="5908347"/>
            <a:ext cx="525517" cy="3048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895982" y="775172"/>
            <a:ext cx="2175642" cy="461665"/>
          </a:xfrm>
          <a:prstGeom prst="rect">
            <a:avLst/>
          </a:prstGeom>
          <a:solidFill>
            <a:schemeClr val="accent4">
              <a:lumMod val="60000"/>
              <a:lumOff val="40000"/>
            </a:schemeClr>
          </a:solidFill>
          <a:ln>
            <a:noFill/>
          </a:ln>
          <a:effectLst>
            <a:outerShdw blurRad="184150" dist="241300" dir="11520000" sx="110000" sy="110000" algn="ctr">
              <a:srgbClr val="000000">
                <a:alpha val="18000"/>
              </a:srgbClr>
            </a:outerShdw>
          </a:effectLst>
        </p:spPr>
        <p:txBody>
          <a:bodyPr wrap="square" rtlCol="0">
            <a:spAutoFit/>
          </a:bodyPr>
          <a:lstStyle/>
          <a:p>
            <a:r>
              <a:rPr lang="en-US" sz="2400" b="1" dirty="0" smtClean="0"/>
              <a:t>$5,750 increase</a:t>
            </a:r>
          </a:p>
        </p:txBody>
      </p:sp>
      <p:sp>
        <p:nvSpPr>
          <p:cNvPr id="12" name="TextBox 11"/>
          <p:cNvSpPr txBox="1"/>
          <p:nvPr/>
        </p:nvSpPr>
        <p:spPr>
          <a:xfrm>
            <a:off x="9990082" y="5492848"/>
            <a:ext cx="1969210" cy="830997"/>
          </a:xfrm>
          <a:prstGeom prst="rect">
            <a:avLst/>
          </a:prstGeom>
          <a:ln>
            <a:solidFill>
              <a:schemeClr val="accent2">
                <a:lumMod val="50000"/>
              </a:schemeClr>
            </a:solidFill>
          </a:ln>
          <a:effectLst>
            <a:outerShdw blurRad="76200" dist="12700" dir="8100000" sy="-23000" kx="800400" algn="br" rotWithShape="0">
              <a:prstClr val="black">
                <a:alpha val="20000"/>
              </a:prstClr>
            </a:outerShdw>
          </a:effectLst>
          <a:scene3d>
            <a:camera prst="perspectiveContrastingLeftFacing"/>
            <a:lightRig rig="threePt" dir="t"/>
          </a:scene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t>$3,780 </a:t>
            </a:r>
          </a:p>
          <a:p>
            <a:pPr algn="ctr"/>
            <a:r>
              <a:rPr lang="en-US" sz="2400" b="1" dirty="0" smtClean="0"/>
              <a:t>increase</a:t>
            </a:r>
            <a:endParaRPr lang="en-US" sz="2400" b="1" dirty="0"/>
          </a:p>
        </p:txBody>
      </p:sp>
    </p:spTree>
    <p:extLst>
      <p:ext uri="{BB962C8B-B14F-4D97-AF65-F5344CB8AC3E}">
        <p14:creationId xmlns:p14="http://schemas.microsoft.com/office/powerpoint/2010/main" val="141817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717" y="162151"/>
            <a:ext cx="11750566" cy="6503683"/>
          </a:xfrm>
          <a:prstGeom prst="rect">
            <a:avLst/>
          </a:prstGeom>
        </p:spPr>
      </p:pic>
      <p:sp>
        <p:nvSpPr>
          <p:cNvPr id="2" name="Left Arrow 1"/>
          <p:cNvSpPr/>
          <p:nvPr/>
        </p:nvSpPr>
        <p:spPr>
          <a:xfrm>
            <a:off x="11235558" y="5885794"/>
            <a:ext cx="273269" cy="18918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11235558" y="5565228"/>
            <a:ext cx="273269" cy="18918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11235558" y="3694387"/>
            <a:ext cx="273269" cy="189186"/>
          </a:xfrm>
          <a:prstGeom prst="leftArrow">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0541874" y="5376042"/>
            <a:ext cx="231228" cy="189186"/>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0541874" y="2679759"/>
            <a:ext cx="231228" cy="189186"/>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01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696" y="126124"/>
            <a:ext cx="11676994" cy="6632028"/>
          </a:xfrm>
          <a:prstGeom prst="rect">
            <a:avLst/>
          </a:prstGeom>
        </p:spPr>
      </p:pic>
      <p:sp>
        <p:nvSpPr>
          <p:cNvPr id="3" name="TextBox 2"/>
          <p:cNvSpPr txBox="1"/>
          <p:nvPr/>
        </p:nvSpPr>
        <p:spPr>
          <a:xfrm>
            <a:off x="5696609" y="1582896"/>
            <a:ext cx="4067503" cy="193899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b="1" dirty="0" smtClean="0"/>
              <a:t>One–year percent change at Alabama’s Community Colleges for undergraduate resident tuition has been fairly consistent at </a:t>
            </a:r>
            <a:r>
              <a:rPr lang="en-US" sz="2400" b="1" dirty="0" smtClean="0">
                <a:solidFill>
                  <a:srgbClr val="FFC000"/>
                </a:solidFill>
              </a:rPr>
              <a:t>6.8%</a:t>
            </a:r>
            <a:endParaRPr lang="en-US" sz="2400" b="1" dirty="0">
              <a:solidFill>
                <a:srgbClr val="FFC000"/>
              </a:solidFill>
            </a:endParaRPr>
          </a:p>
        </p:txBody>
      </p:sp>
      <p:sp>
        <p:nvSpPr>
          <p:cNvPr id="4" name="Oval 3"/>
          <p:cNvSpPr/>
          <p:nvPr/>
        </p:nvSpPr>
        <p:spPr>
          <a:xfrm>
            <a:off x="10604938" y="3436883"/>
            <a:ext cx="641130" cy="3468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604938" y="4346027"/>
            <a:ext cx="641130" cy="3468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98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6842" y="419127"/>
            <a:ext cx="4361793" cy="352096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solidFill>
                  <a:schemeClr val="tx2">
                    <a:lumMod val="60000"/>
                    <a:lumOff val="40000"/>
                  </a:schemeClr>
                </a:solidFill>
                <a:latin typeface="Arial Black" panose="020B0A04020102020204" pitchFamily="34" charset="0"/>
              </a:rPr>
              <a:t>Where Undergraduate Resident Tuition Has Risen Most Sharply at Alabama Public   </a:t>
            </a:r>
          </a:p>
          <a:p>
            <a:pPr algn="ctr"/>
            <a:r>
              <a:rPr lang="en-US" sz="3600" dirty="0">
                <a:solidFill>
                  <a:schemeClr val="tx2">
                    <a:lumMod val="60000"/>
                    <a:lumOff val="40000"/>
                  </a:schemeClr>
                </a:solidFill>
                <a:latin typeface="Arial Black" panose="020B0A04020102020204" pitchFamily="34" charset="0"/>
              </a:rPr>
              <a:t>2</a:t>
            </a:r>
            <a:r>
              <a:rPr lang="en-US" sz="3600" dirty="0" smtClean="0">
                <a:solidFill>
                  <a:schemeClr val="tx2">
                    <a:lumMod val="60000"/>
                    <a:lumOff val="40000"/>
                  </a:schemeClr>
                </a:solidFill>
                <a:latin typeface="Arial Black" panose="020B0A04020102020204" pitchFamily="34" charset="0"/>
              </a:rPr>
              <a:t>-Year Institutions</a:t>
            </a:r>
            <a:endParaRPr lang="en-US" sz="3600" dirty="0">
              <a:solidFill>
                <a:schemeClr val="tx2">
                  <a:lumMod val="60000"/>
                  <a:lumOff val="40000"/>
                </a:schemeClr>
              </a:solidFill>
              <a:latin typeface="Arial Black" panose="020B0A04020102020204" pitchFamily="34" charset="0"/>
            </a:endParaRPr>
          </a:p>
        </p:txBody>
      </p:sp>
      <p:sp>
        <p:nvSpPr>
          <p:cNvPr id="4" name="Minus 3"/>
          <p:cNvSpPr/>
          <p:nvPr/>
        </p:nvSpPr>
        <p:spPr>
          <a:xfrm>
            <a:off x="57305" y="3748330"/>
            <a:ext cx="4992414" cy="254821"/>
          </a:xfrm>
          <a:prstGeom prst="mathMinus">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6" name="Chart 5"/>
          <p:cNvGraphicFramePr>
            <a:graphicFrameLocks/>
          </p:cNvGraphicFramePr>
          <p:nvPr>
            <p:extLst/>
          </p:nvPr>
        </p:nvGraphicFramePr>
        <p:xfrm>
          <a:off x="4708635" y="325821"/>
          <a:ext cx="7083972" cy="584375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p:cNvSpPr txBox="1">
            <a:spLocks/>
          </p:cNvSpPr>
          <p:nvPr/>
        </p:nvSpPr>
        <p:spPr>
          <a:xfrm>
            <a:off x="561619" y="3940092"/>
            <a:ext cx="3932237" cy="28420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smtClean="0"/>
              <a:t>Percent change in annual tuition and required fees over the last decade,</a:t>
            </a:r>
            <a:br>
              <a:rPr lang="en-US" sz="3200" dirty="0" smtClean="0"/>
            </a:br>
            <a:endParaRPr lang="en-US" sz="800" dirty="0" smtClean="0"/>
          </a:p>
          <a:p>
            <a:pPr marL="0" indent="0" algn="ctr">
              <a:buNone/>
            </a:pPr>
            <a:r>
              <a:rPr lang="en-US" sz="3200" b="1" dirty="0" smtClean="0"/>
              <a:t>2009-10 to 2018-19</a:t>
            </a:r>
          </a:p>
          <a:p>
            <a:endParaRPr lang="en-US" sz="3200" dirty="0"/>
          </a:p>
        </p:txBody>
      </p:sp>
      <p:sp>
        <p:nvSpPr>
          <p:cNvPr id="2" name="TextBox 1"/>
          <p:cNvSpPr txBox="1"/>
          <p:nvPr/>
        </p:nvSpPr>
        <p:spPr>
          <a:xfrm>
            <a:off x="4708633" y="6169573"/>
            <a:ext cx="7083974" cy="646331"/>
          </a:xfrm>
          <a:prstGeom prst="rect">
            <a:avLst/>
          </a:prstGeom>
          <a:blipFill>
            <a:blip r:embed="rId3"/>
            <a:tile tx="0" ty="0" sx="100000" sy="100000" flip="none" algn="tl"/>
          </a:blipFill>
          <a:ln w="12700">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solidFill>
                  <a:schemeClr val="tx1">
                    <a:lumMod val="75000"/>
                    <a:lumOff val="25000"/>
                  </a:schemeClr>
                </a:solidFill>
              </a:rPr>
              <a:t>NOTE:  Not all 2-year institutions are reflected in the chart, only those  </a:t>
            </a:r>
          </a:p>
          <a:p>
            <a:r>
              <a:rPr lang="en-US" b="1" dirty="0">
                <a:solidFill>
                  <a:schemeClr val="tx1">
                    <a:lumMod val="75000"/>
                    <a:lumOff val="25000"/>
                  </a:schemeClr>
                </a:solidFill>
              </a:rPr>
              <a:t> </a:t>
            </a:r>
            <a:r>
              <a:rPr lang="en-US" b="1" dirty="0" smtClean="0">
                <a:solidFill>
                  <a:schemeClr val="tx1">
                    <a:lumMod val="75000"/>
                    <a:lumOff val="25000"/>
                  </a:schemeClr>
                </a:solidFill>
              </a:rPr>
              <a:t>            with an increase in tuition of 70% or more.</a:t>
            </a:r>
            <a:endParaRPr lang="en-US" b="1" dirty="0">
              <a:solidFill>
                <a:schemeClr val="tx1">
                  <a:lumMod val="75000"/>
                  <a:lumOff val="25000"/>
                </a:schemeClr>
              </a:solidFill>
            </a:endParaRPr>
          </a:p>
        </p:txBody>
      </p:sp>
      <p:sp>
        <p:nvSpPr>
          <p:cNvPr id="5" name="Left Arrow 4"/>
          <p:cNvSpPr/>
          <p:nvPr/>
        </p:nvSpPr>
        <p:spPr>
          <a:xfrm>
            <a:off x="11267089" y="924909"/>
            <a:ext cx="441435" cy="35735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Left Arrow 8"/>
          <p:cNvSpPr/>
          <p:nvPr/>
        </p:nvSpPr>
        <p:spPr>
          <a:xfrm>
            <a:off x="8182303" y="5654563"/>
            <a:ext cx="441435" cy="35735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p:cNvSpPr txBox="1"/>
          <p:nvPr/>
        </p:nvSpPr>
        <p:spPr>
          <a:xfrm>
            <a:off x="10068910" y="278577"/>
            <a:ext cx="1545021"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t>Increase of $2,250</a:t>
            </a:r>
            <a:endParaRPr lang="en-US" b="1" dirty="0"/>
          </a:p>
        </p:txBody>
      </p:sp>
      <p:sp>
        <p:nvSpPr>
          <p:cNvPr id="13" name="TextBox 12"/>
          <p:cNvSpPr txBox="1"/>
          <p:nvPr/>
        </p:nvSpPr>
        <p:spPr>
          <a:xfrm>
            <a:off x="8915400" y="5636593"/>
            <a:ext cx="230702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smtClean="0"/>
              <a:t>Increase of $1,980</a:t>
            </a:r>
            <a:endParaRPr lang="en-US" b="1" dirty="0"/>
          </a:p>
        </p:txBody>
      </p:sp>
    </p:spTree>
    <p:extLst>
      <p:ext uri="{BB962C8B-B14F-4D97-AF65-F5344CB8AC3E}">
        <p14:creationId xmlns:p14="http://schemas.microsoft.com/office/powerpoint/2010/main" val="16594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228" y="147145"/>
            <a:ext cx="11698013" cy="6600496"/>
          </a:xfrm>
          <a:prstGeom prst="rect">
            <a:avLst/>
          </a:prstGeom>
        </p:spPr>
      </p:pic>
      <p:sp>
        <p:nvSpPr>
          <p:cNvPr id="3" name="TextBox 2"/>
          <p:cNvSpPr txBox="1"/>
          <p:nvPr/>
        </p:nvSpPr>
        <p:spPr>
          <a:xfrm>
            <a:off x="5076498" y="1719531"/>
            <a:ext cx="4067503" cy="193899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t>One–year percent change at Alabama’s Community Colleges for Non-Resident Tuition has remained at a steady increase of </a:t>
            </a:r>
            <a:r>
              <a:rPr lang="en-US" sz="2400" b="1" dirty="0" smtClean="0">
                <a:solidFill>
                  <a:srgbClr val="C00000"/>
                </a:solidFill>
              </a:rPr>
              <a:t>7.5%</a:t>
            </a:r>
            <a:r>
              <a:rPr lang="en-US" sz="2400" b="1" dirty="0" smtClean="0"/>
              <a:t>.</a:t>
            </a:r>
            <a:endParaRPr lang="en-US" sz="2400" b="1" dirty="0"/>
          </a:p>
        </p:txBody>
      </p:sp>
      <p:sp>
        <p:nvSpPr>
          <p:cNvPr id="4" name="Oval 3"/>
          <p:cNvSpPr/>
          <p:nvPr/>
        </p:nvSpPr>
        <p:spPr>
          <a:xfrm>
            <a:off x="10657491" y="4330262"/>
            <a:ext cx="651640" cy="3678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76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159" y="105103"/>
            <a:ext cx="8071944" cy="1776249"/>
          </a:xfrm>
        </p:spPr>
        <p:txBody>
          <a:bodyPr>
            <a:normAutofit fontScale="90000"/>
          </a:bodyPr>
          <a:lstStyle/>
          <a:p>
            <a:pPr algn="ctr"/>
            <a:r>
              <a:rPr lang="en-US" b="1" dirty="0" smtClean="0">
                <a:latin typeface="+mn-lt"/>
              </a:rPr>
              <a:t>MEDIAN ANNUAL </a:t>
            </a:r>
            <a:br>
              <a:rPr lang="en-US" b="1" dirty="0" smtClean="0">
                <a:latin typeface="+mn-lt"/>
              </a:rPr>
            </a:br>
            <a:r>
              <a:rPr lang="en-US" b="1" dirty="0" smtClean="0">
                <a:latin typeface="+mn-lt"/>
              </a:rPr>
              <a:t>RESIDENT AND NON-RESIDENT</a:t>
            </a:r>
            <a:br>
              <a:rPr lang="en-US" b="1" dirty="0" smtClean="0">
                <a:latin typeface="+mn-lt"/>
              </a:rPr>
            </a:br>
            <a:r>
              <a:rPr lang="en-US" b="1" dirty="0" smtClean="0">
                <a:latin typeface="+mn-lt"/>
              </a:rPr>
              <a:t>BY SECTOR</a:t>
            </a:r>
            <a:endParaRPr lang="en-US" b="1" dirty="0">
              <a:latin typeface="+mn-l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8398"/>
          <a:stretch/>
        </p:blipFill>
        <p:spPr>
          <a:xfrm>
            <a:off x="3872361" y="2028497"/>
            <a:ext cx="4447278" cy="47454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83" y="196959"/>
            <a:ext cx="1908940" cy="1908940"/>
          </a:xfrm>
          <a:prstGeom prst="rect">
            <a:avLst/>
          </a:prstGeom>
        </p:spPr>
      </p:pic>
    </p:spTree>
    <p:extLst>
      <p:ext uri="{BB962C8B-B14F-4D97-AF65-F5344CB8AC3E}">
        <p14:creationId xmlns:p14="http://schemas.microsoft.com/office/powerpoint/2010/main" val="3549475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689" y="84083"/>
            <a:ext cx="10515600" cy="1261242"/>
          </a:xfrm>
        </p:spPr>
        <p:txBody>
          <a:bodyPr>
            <a:noAutofit/>
          </a:bodyPr>
          <a:lstStyle/>
          <a:p>
            <a:pPr algn="ct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2400" b="1" dirty="0">
                <a:solidFill>
                  <a:sysClr val="windowText" lastClr="000000"/>
                </a:solidFill>
                <a:latin typeface="Arial" panose="020B0604020202020204" pitchFamily="34" charset="0"/>
                <a:cs typeface="Arial" panose="020B0604020202020204" pitchFamily="34" charset="0"/>
              </a:rPr>
              <a:t>Alabama Commission on Higher Education</a:t>
            </a:r>
            <a:br>
              <a:rPr lang="en-US" sz="2400" b="1" dirty="0">
                <a:solidFill>
                  <a:sysClr val="windowText" lastClr="000000"/>
                </a:solidFill>
                <a:latin typeface="Arial" panose="020B0604020202020204" pitchFamily="34" charset="0"/>
                <a:cs typeface="Arial" panose="020B0604020202020204" pitchFamily="34" charset="0"/>
              </a:rPr>
            </a:br>
            <a:r>
              <a:rPr lang="en-US" sz="2400" b="1" dirty="0">
                <a:solidFill>
                  <a:sysClr val="windowText" lastClr="000000"/>
                </a:solidFill>
                <a:latin typeface="Arial" panose="020B0604020202020204" pitchFamily="34" charset="0"/>
                <a:cs typeface="Arial" panose="020B0604020202020204" pitchFamily="34" charset="0"/>
              </a:rPr>
              <a:t>Median Annual </a:t>
            </a:r>
            <a:r>
              <a:rPr lang="en-US" sz="2400" b="1" dirty="0" smtClean="0">
                <a:solidFill>
                  <a:sysClr val="windowText" lastClr="000000"/>
                </a:solidFill>
                <a:latin typeface="Arial" panose="020B0604020202020204" pitchFamily="34" charset="0"/>
                <a:cs typeface="Arial" panose="020B0604020202020204" pitchFamily="34" charset="0"/>
              </a:rPr>
              <a:t>Resident Tuition </a:t>
            </a:r>
            <a:r>
              <a:rPr lang="en-US" sz="2400" b="1" dirty="0">
                <a:solidFill>
                  <a:sysClr val="windowText" lastClr="000000"/>
                </a:solidFill>
                <a:latin typeface="Arial" panose="020B0604020202020204" pitchFamily="34" charset="0"/>
                <a:cs typeface="Arial" panose="020B0604020202020204" pitchFamily="34" charset="0"/>
              </a:rPr>
              <a:t>&amp; Required Fees</a:t>
            </a:r>
            <a:br>
              <a:rPr lang="en-US" sz="2400" b="1" dirty="0">
                <a:solidFill>
                  <a:sysClr val="windowText" lastClr="000000"/>
                </a:solidFill>
                <a:latin typeface="Arial" panose="020B0604020202020204" pitchFamily="34" charset="0"/>
                <a:cs typeface="Arial" panose="020B0604020202020204" pitchFamily="34" charset="0"/>
              </a:rPr>
            </a:br>
            <a:r>
              <a:rPr lang="en-US" sz="2400" b="1" dirty="0">
                <a:solidFill>
                  <a:sysClr val="windowText" lastClr="000000"/>
                </a:solidFill>
                <a:latin typeface="Arial" panose="020B0604020202020204" pitchFamily="34" charset="0"/>
                <a:cs typeface="Arial" panose="020B0604020202020204" pitchFamily="34" charset="0"/>
              </a:rPr>
              <a:t>Alabama Public </a:t>
            </a:r>
            <a:r>
              <a:rPr lang="en-US" sz="2400" b="1" dirty="0" smtClean="0">
                <a:solidFill>
                  <a:sysClr val="windowText" lastClr="000000"/>
                </a:solidFill>
                <a:latin typeface="Arial" panose="020B0604020202020204" pitchFamily="34" charset="0"/>
                <a:cs typeface="Arial" panose="020B0604020202020204" pitchFamily="34" charset="0"/>
              </a:rPr>
              <a:t>Institutions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41" y="154712"/>
            <a:ext cx="1119983" cy="1119983"/>
          </a:xfrm>
          <a:prstGeom prst="rect">
            <a:avLst/>
          </a:prstGeom>
        </p:spPr>
      </p:pic>
      <p:graphicFrame>
        <p:nvGraphicFramePr>
          <p:cNvPr id="5" name="Chart 4"/>
          <p:cNvGraphicFramePr>
            <a:graphicFrameLocks/>
          </p:cNvGraphicFramePr>
          <p:nvPr>
            <p:extLst/>
          </p:nvPr>
        </p:nvGraphicFramePr>
        <p:xfrm>
          <a:off x="1211398" y="1562415"/>
          <a:ext cx="9748181" cy="52955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47696" y="4687613"/>
            <a:ext cx="99848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b="1" dirty="0" smtClean="0">
                <a:solidFill>
                  <a:schemeClr val="bg1"/>
                </a:solidFill>
              </a:rPr>
              <a:t>$360</a:t>
            </a:r>
            <a:endParaRPr lang="en-US" sz="2800" b="1" dirty="0">
              <a:solidFill>
                <a:schemeClr val="bg1"/>
              </a:solidFill>
            </a:endParaRPr>
          </a:p>
        </p:txBody>
      </p:sp>
      <p:sp>
        <p:nvSpPr>
          <p:cNvPr id="6" name="TextBox 5"/>
          <p:cNvSpPr txBox="1"/>
          <p:nvPr/>
        </p:nvSpPr>
        <p:spPr>
          <a:xfrm>
            <a:off x="5990894" y="3760559"/>
            <a:ext cx="99848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b="1" dirty="0" smtClean="0">
                <a:solidFill>
                  <a:schemeClr val="bg1"/>
                </a:solidFill>
              </a:rPr>
              <a:t>$966</a:t>
            </a:r>
          </a:p>
        </p:txBody>
      </p:sp>
      <p:sp>
        <p:nvSpPr>
          <p:cNvPr id="7" name="TextBox 6"/>
          <p:cNvSpPr txBox="1"/>
          <p:nvPr/>
        </p:nvSpPr>
        <p:spPr>
          <a:xfrm>
            <a:off x="8671033" y="3090041"/>
            <a:ext cx="99848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b="1" dirty="0" smtClean="0">
                <a:solidFill>
                  <a:schemeClr val="bg1"/>
                </a:solidFill>
              </a:rPr>
              <a:t>$462</a:t>
            </a:r>
            <a:endParaRPr lang="en-US" sz="2800" b="1" dirty="0">
              <a:solidFill>
                <a:schemeClr val="bg1"/>
              </a:solidFill>
            </a:endParaRPr>
          </a:p>
        </p:txBody>
      </p:sp>
    </p:spTree>
    <p:extLst>
      <p:ext uri="{BB962C8B-B14F-4D97-AF65-F5344CB8AC3E}">
        <p14:creationId xmlns:p14="http://schemas.microsoft.com/office/powerpoint/2010/main" val="39418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t>4</a:t>
            </a:fld>
            <a:endParaRPr lang="en-US" dirty="0"/>
          </a:p>
        </p:txBody>
      </p:sp>
      <p:sp>
        <p:nvSpPr>
          <p:cNvPr id="4" name="Title 1"/>
          <p:cNvSpPr txBox="1">
            <a:spLocks/>
          </p:cNvSpPr>
          <p:nvPr/>
        </p:nvSpPr>
        <p:spPr>
          <a:xfrm>
            <a:off x="1408971" y="720247"/>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88975" algn="l"/>
              </a:tabLst>
            </a:pPr>
            <a:r>
              <a:rPr lang="en-US" sz="4000" b="1" dirty="0">
                <a:solidFill>
                  <a:schemeClr val="accent5"/>
                </a:solidFill>
                <a:latin typeface="+mn-lt"/>
              </a:rPr>
              <a:t>III.	  APPROVAL OF AGENDA</a:t>
            </a:r>
          </a:p>
        </p:txBody>
      </p:sp>
      <p:pic>
        <p:nvPicPr>
          <p:cNvPr id="9" name="Picture 4" descr="ACH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234" y="720247"/>
            <a:ext cx="1921473" cy="186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444" y="1698172"/>
            <a:ext cx="5648093" cy="5159828"/>
          </a:xfrm>
          <a:prstGeom prst="rect">
            <a:avLst/>
          </a:prstGeom>
        </p:spPr>
      </p:pic>
    </p:spTree>
    <p:extLst>
      <p:ext uri="{BB962C8B-B14F-4D97-AF65-F5344CB8AC3E}">
        <p14:creationId xmlns:p14="http://schemas.microsoft.com/office/powerpoint/2010/main" val="188583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pPr algn="ct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2400" b="1" dirty="0">
                <a:solidFill>
                  <a:sysClr val="windowText" lastClr="000000"/>
                </a:solidFill>
                <a:latin typeface="Arial" panose="020B0604020202020204" pitchFamily="34" charset="0"/>
                <a:cs typeface="Arial" panose="020B0604020202020204" pitchFamily="34" charset="0"/>
              </a:rPr>
              <a:t>Alabama Commission on Higher Education</a:t>
            </a:r>
            <a:br>
              <a:rPr lang="en-US" sz="2400" b="1" dirty="0">
                <a:solidFill>
                  <a:sysClr val="windowText" lastClr="000000"/>
                </a:solidFill>
                <a:latin typeface="Arial" panose="020B0604020202020204" pitchFamily="34" charset="0"/>
                <a:cs typeface="Arial" panose="020B0604020202020204" pitchFamily="34" charset="0"/>
              </a:rPr>
            </a:br>
            <a:r>
              <a:rPr lang="en-US" sz="2400" b="1" dirty="0">
                <a:solidFill>
                  <a:sysClr val="windowText" lastClr="000000"/>
                </a:solidFill>
                <a:latin typeface="Arial" panose="020B0604020202020204" pitchFamily="34" charset="0"/>
                <a:cs typeface="Arial" panose="020B0604020202020204" pitchFamily="34" charset="0"/>
              </a:rPr>
              <a:t>Median Annual </a:t>
            </a:r>
            <a:r>
              <a:rPr lang="en-US" sz="2400" b="1" dirty="0" smtClean="0">
                <a:solidFill>
                  <a:sysClr val="windowText" lastClr="000000"/>
                </a:solidFill>
                <a:latin typeface="Arial" panose="020B0604020202020204" pitchFamily="34" charset="0"/>
                <a:cs typeface="Arial" panose="020B0604020202020204" pitchFamily="34" charset="0"/>
              </a:rPr>
              <a:t>Non-Resident Tuition </a:t>
            </a:r>
            <a:r>
              <a:rPr lang="en-US" sz="2400" b="1" dirty="0">
                <a:solidFill>
                  <a:sysClr val="windowText" lastClr="000000"/>
                </a:solidFill>
                <a:latin typeface="Arial" panose="020B0604020202020204" pitchFamily="34" charset="0"/>
                <a:cs typeface="Arial" panose="020B0604020202020204" pitchFamily="34" charset="0"/>
              </a:rPr>
              <a:t>&amp; Required Fees</a:t>
            </a:r>
            <a:br>
              <a:rPr lang="en-US" sz="2400" b="1" dirty="0">
                <a:solidFill>
                  <a:sysClr val="windowText" lastClr="000000"/>
                </a:solidFill>
                <a:latin typeface="Arial" panose="020B0604020202020204" pitchFamily="34" charset="0"/>
                <a:cs typeface="Arial" panose="020B0604020202020204" pitchFamily="34" charset="0"/>
              </a:rPr>
            </a:br>
            <a:r>
              <a:rPr lang="en-US" sz="2400" b="1" dirty="0">
                <a:solidFill>
                  <a:sysClr val="windowText" lastClr="000000"/>
                </a:solidFill>
                <a:latin typeface="Arial" panose="020B0604020202020204" pitchFamily="34" charset="0"/>
                <a:cs typeface="Arial" panose="020B0604020202020204" pitchFamily="34" charset="0"/>
              </a:rPr>
              <a:t>Alabama Public </a:t>
            </a:r>
            <a:r>
              <a:rPr lang="en-US" sz="2400" b="1" dirty="0" smtClean="0">
                <a:solidFill>
                  <a:sysClr val="windowText" lastClr="000000"/>
                </a:solidFill>
                <a:latin typeface="Arial" panose="020B0604020202020204" pitchFamily="34" charset="0"/>
                <a:cs typeface="Arial" panose="020B0604020202020204" pitchFamily="34" charset="0"/>
              </a:rPr>
              <a:t>Institutions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651" y="365125"/>
            <a:ext cx="1119983" cy="1119983"/>
          </a:xfrm>
          <a:prstGeom prst="rect">
            <a:avLst/>
          </a:prstGeom>
        </p:spPr>
      </p:pic>
      <p:graphicFrame>
        <p:nvGraphicFramePr>
          <p:cNvPr id="6" name="Chart 5"/>
          <p:cNvGraphicFramePr>
            <a:graphicFrameLocks/>
          </p:cNvGraphicFramePr>
          <p:nvPr>
            <p:extLst/>
          </p:nvPr>
        </p:nvGraphicFramePr>
        <p:xfrm>
          <a:off x="1040523" y="1582848"/>
          <a:ext cx="10110952" cy="524214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352800" y="4827666"/>
            <a:ext cx="1093076" cy="430887"/>
          </a:xfrm>
          <a:prstGeom prst="rect">
            <a:avLst/>
          </a:prstGeom>
          <a:solidFill>
            <a:schemeClr val="accent2">
              <a:lumMod val="40000"/>
              <a:lumOff val="60000"/>
            </a:schemeClr>
          </a:solidFill>
          <a:scene3d>
            <a:camera prst="orthographicFront"/>
            <a:lightRig rig="threePt" dir="t"/>
          </a:scene3d>
          <a:sp3d>
            <a:bevelT prst="angle"/>
          </a:sp3d>
        </p:spPr>
        <p:txBody>
          <a:bodyPr wrap="square" lIns="91440" tIns="45720" rIns="91440" bIns="45720">
            <a:spAutoFit/>
          </a:bodyPr>
          <a:lstStyle/>
          <a:p>
            <a:pPr algn="ctr"/>
            <a:r>
              <a:rPr lang="en-US" sz="2200" b="1" cap="none" spc="0" dirty="0" smtClean="0">
                <a:ln w="12700">
                  <a:solidFill>
                    <a:schemeClr val="accent3">
                      <a:lumMod val="50000"/>
                    </a:schemeClr>
                  </a:solidFill>
                  <a:prstDash val="solid"/>
                </a:ln>
                <a:solidFill>
                  <a:schemeClr val="accent6"/>
                </a:solidFill>
                <a:effectLst>
                  <a:innerShdw blurRad="177800">
                    <a:schemeClr val="accent3">
                      <a:lumMod val="50000"/>
                    </a:schemeClr>
                  </a:innerShdw>
                </a:effectLst>
              </a:rPr>
              <a:t>$720</a:t>
            </a:r>
            <a:endParaRPr lang="en-US" sz="22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p:txBody>
      </p:sp>
      <p:sp>
        <p:nvSpPr>
          <p:cNvPr id="7" name="Rectangle 6"/>
          <p:cNvSpPr/>
          <p:nvPr/>
        </p:nvSpPr>
        <p:spPr>
          <a:xfrm>
            <a:off x="6022427" y="3988475"/>
            <a:ext cx="1093076" cy="430887"/>
          </a:xfrm>
          <a:prstGeom prst="rect">
            <a:avLst/>
          </a:prstGeom>
          <a:solidFill>
            <a:schemeClr val="accent2">
              <a:lumMod val="40000"/>
              <a:lumOff val="60000"/>
            </a:schemeClr>
          </a:solidFill>
          <a:scene3d>
            <a:camera prst="orthographicFront"/>
            <a:lightRig rig="threePt" dir="t"/>
          </a:scene3d>
          <a:sp3d>
            <a:bevelT prst="angle"/>
          </a:sp3d>
        </p:spPr>
        <p:txBody>
          <a:bodyPr wrap="square" lIns="91440" tIns="45720" rIns="91440" bIns="45720">
            <a:spAutoFit/>
          </a:bodyPr>
          <a:lstStyle/>
          <a:p>
            <a:pPr algn="ctr"/>
            <a:r>
              <a:rPr lang="en-US" sz="2200" b="1" cap="none" spc="0" dirty="0" smtClean="0">
                <a:ln w="12700">
                  <a:solidFill>
                    <a:schemeClr val="accent3">
                      <a:lumMod val="50000"/>
                    </a:schemeClr>
                  </a:solidFill>
                  <a:prstDash val="solid"/>
                </a:ln>
                <a:solidFill>
                  <a:schemeClr val="accent6"/>
                </a:solidFill>
                <a:effectLst>
                  <a:innerShdw blurRad="177800">
                    <a:schemeClr val="accent3">
                      <a:lumMod val="50000"/>
                    </a:schemeClr>
                  </a:innerShdw>
                </a:effectLst>
              </a:rPr>
              <a:t>$1,827</a:t>
            </a:r>
            <a:endParaRPr lang="en-US" sz="22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p:txBody>
      </p:sp>
      <p:sp>
        <p:nvSpPr>
          <p:cNvPr id="8" name="Rectangle 7"/>
          <p:cNvSpPr/>
          <p:nvPr/>
        </p:nvSpPr>
        <p:spPr>
          <a:xfrm>
            <a:off x="8692054" y="3282844"/>
            <a:ext cx="1093076" cy="430887"/>
          </a:xfrm>
          <a:prstGeom prst="rect">
            <a:avLst/>
          </a:prstGeom>
          <a:solidFill>
            <a:schemeClr val="accent2">
              <a:lumMod val="40000"/>
              <a:lumOff val="60000"/>
            </a:schemeClr>
          </a:solidFill>
          <a:scene3d>
            <a:camera prst="orthographicFront"/>
            <a:lightRig rig="threePt" dir="t"/>
          </a:scene3d>
          <a:sp3d>
            <a:bevelT prst="angle"/>
          </a:sp3d>
        </p:spPr>
        <p:txBody>
          <a:bodyPr wrap="square" lIns="91440" tIns="45720" rIns="91440" bIns="45720">
            <a:spAutoFit/>
          </a:bodyPr>
          <a:lstStyle/>
          <a:p>
            <a:pPr algn="ctr"/>
            <a:r>
              <a:rPr lang="en-US" sz="2200" b="1" cap="none" spc="0" dirty="0" smtClean="0">
                <a:ln w="12700">
                  <a:solidFill>
                    <a:schemeClr val="accent3">
                      <a:lumMod val="50000"/>
                    </a:schemeClr>
                  </a:solidFill>
                  <a:prstDash val="solid"/>
                </a:ln>
                <a:solidFill>
                  <a:schemeClr val="accent6"/>
                </a:solidFill>
                <a:effectLst>
                  <a:innerShdw blurRad="177800">
                    <a:schemeClr val="accent3">
                      <a:lumMod val="50000"/>
                    </a:schemeClr>
                  </a:innerShdw>
                </a:effectLst>
              </a:rPr>
              <a:t>$948</a:t>
            </a:r>
            <a:endParaRPr lang="en-US" sz="22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p:txBody>
      </p:sp>
    </p:spTree>
    <p:extLst>
      <p:ext uri="{BB962C8B-B14F-4D97-AF65-F5344CB8AC3E}">
        <p14:creationId xmlns:p14="http://schemas.microsoft.com/office/powerpoint/2010/main" val="38114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326" y="1657349"/>
            <a:ext cx="11422240" cy="4736277"/>
          </a:xfrm>
          <a:prstGeom prst="rect">
            <a:avLst/>
          </a:prstGeom>
        </p:spPr>
      </p:pic>
      <p:sp>
        <p:nvSpPr>
          <p:cNvPr id="6" name="TextBox 5"/>
          <p:cNvSpPr txBox="1"/>
          <p:nvPr/>
        </p:nvSpPr>
        <p:spPr>
          <a:xfrm>
            <a:off x="735926" y="115613"/>
            <a:ext cx="10510345" cy="1754326"/>
          </a:xfrm>
          <a:prstGeom prst="rect">
            <a:avLst/>
          </a:prstGeom>
          <a:noFill/>
        </p:spPr>
        <p:txBody>
          <a:bodyPr wrap="square" rtlCol="0">
            <a:spAutoFit/>
          </a:bodyPr>
          <a:lstStyle/>
          <a:p>
            <a:pPr algn="ctr"/>
            <a:r>
              <a:rPr lang="en-US" sz="3600" b="1" dirty="0" smtClean="0">
                <a:solidFill>
                  <a:schemeClr val="accent6">
                    <a:lumMod val="75000"/>
                  </a:schemeClr>
                </a:solidFill>
              </a:rPr>
              <a:t>Tuition and Fees by State:  Public Two-Year</a:t>
            </a:r>
          </a:p>
          <a:p>
            <a:pPr algn="ctr"/>
            <a:endParaRPr lang="en-US" sz="2400" b="1" dirty="0">
              <a:solidFill>
                <a:schemeClr val="accent1">
                  <a:lumMod val="75000"/>
                </a:schemeClr>
              </a:solidFill>
            </a:endParaRPr>
          </a:p>
          <a:p>
            <a:r>
              <a:rPr lang="en-US" sz="2400" dirty="0"/>
              <a:t>In 2017-18, average published tuition and fee prices for in-state students at public </a:t>
            </a:r>
            <a:r>
              <a:rPr lang="en-US" sz="2400" dirty="0" smtClean="0"/>
              <a:t>two-year </a:t>
            </a:r>
            <a:r>
              <a:rPr lang="en-US" sz="2400" dirty="0"/>
              <a:t>institutions range from </a:t>
            </a:r>
            <a:r>
              <a:rPr lang="en-US" sz="2400" dirty="0" smtClean="0"/>
              <a:t>$1,430 </a:t>
            </a:r>
            <a:r>
              <a:rPr lang="en-US" sz="2400" dirty="0"/>
              <a:t>in </a:t>
            </a:r>
            <a:r>
              <a:rPr lang="en-US" sz="2400" dirty="0" smtClean="0"/>
              <a:t>California to $7,980 </a:t>
            </a:r>
            <a:r>
              <a:rPr lang="en-US" sz="2400" dirty="0"/>
              <a:t>in </a:t>
            </a:r>
            <a:r>
              <a:rPr lang="en-US" sz="2400" dirty="0" smtClean="0"/>
              <a:t>Vermont.</a:t>
            </a:r>
            <a:endParaRPr lang="en-US" sz="2400" dirty="0"/>
          </a:p>
        </p:txBody>
      </p:sp>
      <p:sp>
        <p:nvSpPr>
          <p:cNvPr id="7" name="Down Arrow 6"/>
          <p:cNvSpPr/>
          <p:nvPr/>
        </p:nvSpPr>
        <p:spPr>
          <a:xfrm>
            <a:off x="7725104" y="3237187"/>
            <a:ext cx="199696" cy="515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88724" y="2636657"/>
            <a:ext cx="4072759" cy="369332"/>
          </a:xfrm>
          <a:prstGeom prst="rect">
            <a:avLst/>
          </a:prstGeom>
          <a:effectLst>
            <a:innerShdw blurRad="63500" dist="508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ALABAMA in-state tuition and fees $4,490</a:t>
            </a:r>
            <a:endParaRPr lang="en-US" dirty="0"/>
          </a:p>
        </p:txBody>
      </p:sp>
      <p:sp>
        <p:nvSpPr>
          <p:cNvPr id="2" name="TextBox 1"/>
          <p:cNvSpPr txBox="1"/>
          <p:nvPr/>
        </p:nvSpPr>
        <p:spPr>
          <a:xfrm>
            <a:off x="422919" y="6469476"/>
            <a:ext cx="4992414" cy="307777"/>
          </a:xfrm>
          <a:prstGeom prst="rect">
            <a:avLst/>
          </a:prstGeom>
          <a:noFill/>
        </p:spPr>
        <p:txBody>
          <a:bodyPr wrap="square" rtlCol="0">
            <a:spAutoFit/>
          </a:bodyPr>
          <a:lstStyle/>
          <a:p>
            <a:r>
              <a:rPr lang="en-US" sz="1400" dirty="0" smtClean="0"/>
              <a:t>SOURCE:  The College Board</a:t>
            </a:r>
            <a:endParaRPr lang="en-US" sz="1400" dirty="0"/>
          </a:p>
        </p:txBody>
      </p:sp>
    </p:spTree>
    <p:extLst>
      <p:ext uri="{BB962C8B-B14F-4D97-AF65-F5344CB8AC3E}">
        <p14:creationId xmlns:p14="http://schemas.microsoft.com/office/powerpoint/2010/main" val="10121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5926" y="115613"/>
            <a:ext cx="10510345" cy="1754326"/>
          </a:xfrm>
          <a:prstGeom prst="rect">
            <a:avLst/>
          </a:prstGeom>
          <a:noFill/>
        </p:spPr>
        <p:txBody>
          <a:bodyPr wrap="square" rtlCol="0">
            <a:spAutoFit/>
          </a:bodyPr>
          <a:lstStyle/>
          <a:p>
            <a:pPr algn="ctr"/>
            <a:r>
              <a:rPr lang="en-US" sz="3600" b="1" dirty="0" smtClean="0">
                <a:solidFill>
                  <a:schemeClr val="accent6">
                    <a:lumMod val="75000"/>
                  </a:schemeClr>
                </a:solidFill>
              </a:rPr>
              <a:t>Tuition and Fees by State:  Public Four-Year</a:t>
            </a:r>
          </a:p>
          <a:p>
            <a:pPr algn="ctr"/>
            <a:endParaRPr lang="en-US" sz="2400" b="1" dirty="0">
              <a:solidFill>
                <a:schemeClr val="accent1">
                  <a:lumMod val="75000"/>
                </a:schemeClr>
              </a:solidFill>
            </a:endParaRPr>
          </a:p>
          <a:p>
            <a:r>
              <a:rPr lang="en-US" sz="2400" dirty="0"/>
              <a:t>In 2017-18, average published tuition and fee prices for in-state students at public four-year institutions range from $5,220 in Wyoming </a:t>
            </a:r>
            <a:r>
              <a:rPr lang="en-US" sz="2400" dirty="0" smtClean="0"/>
              <a:t>to $</a:t>
            </a:r>
            <a:r>
              <a:rPr lang="en-US" sz="2400" dirty="0"/>
              <a:t>16,070 in New Hampshire</a:t>
            </a:r>
            <a:r>
              <a:rPr lang="en-US" sz="2400" dirty="0" smtClean="0"/>
              <a:t>.</a:t>
            </a:r>
            <a:endParaRPr lang="en-US" sz="2400" dirty="0"/>
          </a:p>
        </p:txBody>
      </p:sp>
      <p:pic>
        <p:nvPicPr>
          <p:cNvPr id="8" name="Picture 7"/>
          <p:cNvPicPr>
            <a:picLocks noChangeAspect="1"/>
          </p:cNvPicPr>
          <p:nvPr/>
        </p:nvPicPr>
        <p:blipFill>
          <a:blip r:embed="rId2"/>
          <a:stretch>
            <a:fillRect/>
          </a:stretch>
        </p:blipFill>
        <p:spPr>
          <a:xfrm>
            <a:off x="378776" y="2127841"/>
            <a:ext cx="11056477" cy="4476793"/>
          </a:xfrm>
          <a:prstGeom prst="rect">
            <a:avLst/>
          </a:prstGeom>
        </p:spPr>
      </p:pic>
      <p:sp>
        <p:nvSpPr>
          <p:cNvPr id="9" name="TextBox 8"/>
          <p:cNvSpPr txBox="1"/>
          <p:nvPr/>
        </p:nvSpPr>
        <p:spPr>
          <a:xfrm>
            <a:off x="7830207" y="1869939"/>
            <a:ext cx="223870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solidFill>
                  <a:schemeClr val="accent6">
                    <a:lumMod val="75000"/>
                  </a:schemeClr>
                </a:solidFill>
              </a:rPr>
              <a:t>ALABAMA</a:t>
            </a:r>
            <a:r>
              <a:rPr lang="en-US" sz="2400" dirty="0" smtClean="0"/>
              <a:t> </a:t>
            </a:r>
          </a:p>
          <a:p>
            <a:r>
              <a:rPr lang="en-US" sz="1400" dirty="0" smtClean="0"/>
              <a:t>(in-state)</a:t>
            </a:r>
            <a:r>
              <a:rPr lang="en-US" dirty="0" smtClean="0"/>
              <a:t> </a:t>
            </a:r>
            <a:r>
              <a:rPr lang="en-US" sz="2400" b="1" dirty="0" smtClean="0"/>
              <a:t>$10,530</a:t>
            </a:r>
            <a:r>
              <a:rPr lang="en-US" dirty="0" smtClean="0"/>
              <a:t> </a:t>
            </a:r>
          </a:p>
          <a:p>
            <a:r>
              <a:rPr lang="en-US" sz="1400" dirty="0" smtClean="0"/>
              <a:t>(out-of-state)</a:t>
            </a:r>
            <a:r>
              <a:rPr lang="en-US" dirty="0" smtClean="0"/>
              <a:t> </a:t>
            </a:r>
            <a:r>
              <a:rPr lang="en-US" sz="2400" b="1" dirty="0" smtClean="0"/>
              <a:t>$25,760</a:t>
            </a:r>
            <a:endParaRPr lang="en-US" sz="2400" b="1" dirty="0"/>
          </a:p>
        </p:txBody>
      </p:sp>
      <p:sp>
        <p:nvSpPr>
          <p:cNvPr id="10" name="Down Arrow 9"/>
          <p:cNvSpPr/>
          <p:nvPr/>
        </p:nvSpPr>
        <p:spPr>
          <a:xfrm>
            <a:off x="7998372" y="3247697"/>
            <a:ext cx="231228" cy="675301"/>
          </a:xfrm>
          <a:prstGeom prst="downArrow">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p:cNvSpPr txBox="1"/>
          <p:nvPr/>
        </p:nvSpPr>
        <p:spPr>
          <a:xfrm>
            <a:off x="378776" y="6581001"/>
            <a:ext cx="4992414" cy="276999"/>
          </a:xfrm>
          <a:prstGeom prst="rect">
            <a:avLst/>
          </a:prstGeom>
          <a:noFill/>
        </p:spPr>
        <p:txBody>
          <a:bodyPr wrap="square" rtlCol="0">
            <a:spAutoFit/>
          </a:bodyPr>
          <a:lstStyle/>
          <a:p>
            <a:r>
              <a:rPr lang="en-US" sz="1200" dirty="0" smtClean="0"/>
              <a:t>SOURCE:  The College Board</a:t>
            </a:r>
            <a:endParaRPr lang="en-US" sz="1200" dirty="0"/>
          </a:p>
        </p:txBody>
      </p:sp>
    </p:spTree>
    <p:extLst>
      <p:ext uri="{BB962C8B-B14F-4D97-AF65-F5344CB8AC3E}">
        <p14:creationId xmlns:p14="http://schemas.microsoft.com/office/powerpoint/2010/main" val="15720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651" cy="6858000"/>
          </a:xfrm>
          <a:prstGeom prst="rect">
            <a:avLst/>
          </a:prstGeom>
        </p:spPr>
      </p:pic>
    </p:spTree>
    <p:extLst>
      <p:ext uri="{BB962C8B-B14F-4D97-AF65-F5344CB8AC3E}">
        <p14:creationId xmlns:p14="http://schemas.microsoft.com/office/powerpoint/2010/main" val="3582324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1047" y="557050"/>
            <a:ext cx="7546428" cy="5909310"/>
          </a:xfrm>
          <a:prstGeom prst="rect">
            <a:avLst/>
          </a:prstGeom>
          <a:noFill/>
        </p:spPr>
        <p:txBody>
          <a:bodyPr wrap="square" rtlCol="0">
            <a:spAutoFit/>
          </a:bodyPr>
          <a:lstStyle/>
          <a:p>
            <a:pPr algn="ctr"/>
            <a:r>
              <a:rPr lang="en-US" sz="4400" b="1" dirty="0" smtClean="0"/>
              <a:t>QUESTIONS/COMMENTS</a:t>
            </a:r>
          </a:p>
          <a:p>
            <a:pPr algn="ctr"/>
            <a:endParaRPr lang="en-US" sz="3200" b="1" dirty="0" smtClean="0"/>
          </a:p>
          <a:p>
            <a:pPr algn="ctr"/>
            <a:endParaRPr lang="en-US" sz="3200" b="1" dirty="0"/>
          </a:p>
          <a:p>
            <a:pPr algn="ctr"/>
            <a:endParaRPr lang="en-US" sz="3200" b="1" dirty="0" smtClean="0"/>
          </a:p>
          <a:p>
            <a:pPr algn="ctr"/>
            <a:endParaRPr lang="en-US" sz="3200" b="1" dirty="0"/>
          </a:p>
          <a:p>
            <a:pPr algn="ctr"/>
            <a:endParaRPr lang="en-US" sz="3200" b="1" dirty="0" smtClean="0"/>
          </a:p>
          <a:p>
            <a:pPr algn="ctr"/>
            <a:endParaRPr lang="en-US" sz="3200" b="1" dirty="0"/>
          </a:p>
          <a:p>
            <a:pPr algn="ctr"/>
            <a:endParaRPr lang="en-US" sz="3200" b="1" dirty="0"/>
          </a:p>
          <a:p>
            <a:pPr algn="ctr"/>
            <a:r>
              <a:rPr lang="en-US" sz="3200" b="1" dirty="0" smtClean="0"/>
              <a:t>Mrs. Subrena Simpkins</a:t>
            </a:r>
          </a:p>
          <a:p>
            <a:pPr algn="ctr"/>
            <a:r>
              <a:rPr lang="en-US" sz="2600" dirty="0" smtClean="0"/>
              <a:t>Director of Research Services</a:t>
            </a:r>
          </a:p>
          <a:p>
            <a:pPr algn="ctr"/>
            <a:r>
              <a:rPr lang="en-US" sz="2600" dirty="0" smtClean="0"/>
              <a:t>(334) 242-2753</a:t>
            </a:r>
          </a:p>
          <a:p>
            <a:pPr algn="ctr"/>
            <a:r>
              <a:rPr lang="en-US" sz="2600" dirty="0" smtClean="0">
                <a:solidFill>
                  <a:schemeClr val="accent1">
                    <a:lumMod val="75000"/>
                  </a:schemeClr>
                </a:solidFill>
              </a:rPr>
              <a:t>subrena.simpkins@ache.edu</a:t>
            </a:r>
            <a:endParaRPr lang="en-US" sz="2600" dirty="0">
              <a:solidFill>
                <a:schemeClr val="accent1">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757" y="1566041"/>
            <a:ext cx="4705008" cy="2884296"/>
          </a:xfrm>
          <a:prstGeom prst="ellipse">
            <a:avLst/>
          </a:prstGeom>
          <a:ln>
            <a:noFill/>
          </a:ln>
          <a:effectLst>
            <a:softEdge rad="112500"/>
          </a:effectLst>
        </p:spPr>
      </p:pic>
    </p:spTree>
    <p:extLst>
      <p:ext uri="{BB962C8B-B14F-4D97-AF65-F5344CB8AC3E}">
        <p14:creationId xmlns:p14="http://schemas.microsoft.com/office/powerpoint/2010/main" val="1184866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592183" y="984070"/>
            <a:ext cx="10990217" cy="2969514"/>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all" spc="0" normalizeH="0" baseline="0" noProof="0" dirty="0" smtClean="0">
                <a:ln>
                  <a:noFill/>
                </a:ln>
                <a:solidFill>
                  <a:srgbClr val="4F271C"/>
                </a:solidFill>
                <a:effectLst/>
                <a:uLnTx/>
                <a:uFillTx/>
                <a:latin typeface="Tw Cen MT"/>
                <a:ea typeface="+mj-ea"/>
                <a:cs typeface="+mj-cs"/>
              </a:rPr>
              <a:t/>
            </a:r>
            <a:br>
              <a:rPr kumimoji="0" lang="en-US" b="0" i="0" u="none" strike="noStrike" kern="1200" cap="all" spc="0" normalizeH="0" baseline="0" noProof="0" dirty="0" smtClean="0">
                <a:ln>
                  <a:noFill/>
                </a:ln>
                <a:solidFill>
                  <a:srgbClr val="4F271C"/>
                </a:solidFill>
                <a:effectLst/>
                <a:uLnTx/>
                <a:uFillTx/>
                <a:latin typeface="Tw Cen MT"/>
                <a:ea typeface="+mj-ea"/>
                <a:cs typeface="+mj-cs"/>
              </a:rPr>
            </a:br>
            <a:r>
              <a:rPr kumimoji="0" lang="en-US" b="0" i="0" u="none" strike="noStrike" kern="1200" cap="all" spc="0" normalizeH="0" baseline="0" noProof="0" dirty="0" smtClean="0">
                <a:ln>
                  <a:noFill/>
                </a:ln>
                <a:solidFill>
                  <a:schemeClr val="accent5"/>
                </a:solidFill>
                <a:effectLst/>
                <a:uLnTx/>
                <a:uFillTx/>
                <a:latin typeface="+mn-lt"/>
                <a:ea typeface="+mj-ea"/>
                <a:cs typeface="+mj-cs"/>
              </a:rPr>
              <a:t>B.  SURVEY OF INSTITUTIONAL PREPAREDNESS FOR A VARIETY OF HAZARDS</a:t>
            </a:r>
            <a:r>
              <a:rPr kumimoji="0" lang="en-US" b="1" i="0" u="none" strike="noStrike" kern="1200" cap="all" spc="0" normalizeH="0" baseline="0" noProof="0" dirty="0" smtClean="0">
                <a:ln>
                  <a:noFill/>
                </a:ln>
                <a:solidFill>
                  <a:schemeClr val="accent5"/>
                </a:solidFill>
                <a:effectLst/>
                <a:uLnTx/>
                <a:uFillTx/>
                <a:latin typeface="+mn-lt"/>
                <a:ea typeface="+mj-ea"/>
                <a:cs typeface="+mj-cs"/>
              </a:rPr>
              <a:t/>
            </a:r>
            <a:br>
              <a:rPr kumimoji="0" lang="en-US" b="1" i="0" u="none" strike="noStrike" kern="1200" cap="all" spc="0" normalizeH="0" baseline="0" noProof="0" dirty="0" smtClean="0">
                <a:ln>
                  <a:noFill/>
                </a:ln>
                <a:solidFill>
                  <a:schemeClr val="accent5"/>
                </a:solidFill>
                <a:effectLst/>
                <a:uLnTx/>
                <a:uFillTx/>
                <a:latin typeface="+mn-lt"/>
                <a:ea typeface="+mj-ea"/>
                <a:cs typeface="+mj-cs"/>
              </a:rPr>
            </a:br>
            <a:r>
              <a:rPr kumimoji="0" lang="en-US" b="1" i="0" u="none" strike="noStrike" kern="1200" cap="all" spc="0" normalizeH="0" baseline="0" noProof="0" dirty="0" smtClean="0">
                <a:ln>
                  <a:noFill/>
                </a:ln>
                <a:solidFill>
                  <a:schemeClr val="accent5"/>
                </a:solidFill>
                <a:effectLst/>
                <a:uLnTx/>
                <a:uFillTx/>
                <a:latin typeface="+mn-lt"/>
                <a:ea typeface="+mj-ea"/>
                <a:cs typeface="+mj-cs"/>
              </a:rPr>
              <a:t> </a:t>
            </a:r>
            <a:endParaRPr kumimoji="0" lang="en-US" b="0" i="0" u="none" strike="noStrike" kern="1200" cap="all" spc="0" normalizeH="0" baseline="0" noProof="0" dirty="0">
              <a:ln>
                <a:noFill/>
              </a:ln>
              <a:solidFill>
                <a:schemeClr val="accent5"/>
              </a:solidFill>
              <a:effectLst/>
              <a:uLnTx/>
              <a:uFillTx/>
              <a:latin typeface="+mn-lt"/>
              <a:ea typeface="+mj-ea"/>
              <a:cs typeface="+mj-cs"/>
            </a:endParaRPr>
          </a:p>
        </p:txBody>
      </p:sp>
    </p:spTree>
    <p:extLst>
      <p:ext uri="{BB962C8B-B14F-4D97-AF65-F5344CB8AC3E}">
        <p14:creationId xmlns:p14="http://schemas.microsoft.com/office/powerpoint/2010/main" val="109005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590" y="364374"/>
            <a:ext cx="9144000" cy="1885531"/>
          </a:xfrm>
        </p:spPr>
        <p:txBody>
          <a:bodyPr/>
          <a:lstStyle/>
          <a:p>
            <a:r>
              <a:rPr lang="en-US" b="1" dirty="0" smtClean="0">
                <a:solidFill>
                  <a:srgbClr val="0070C0"/>
                </a:solidFill>
              </a:rPr>
              <a:t>Campus Security Survey </a:t>
            </a:r>
            <a:br>
              <a:rPr lang="en-US" b="1" dirty="0" smtClean="0">
                <a:solidFill>
                  <a:srgbClr val="0070C0"/>
                </a:solidFill>
              </a:rPr>
            </a:br>
            <a:endParaRPr lang="en-US" b="1" dirty="0">
              <a:solidFill>
                <a:srgbClr val="0070C0"/>
              </a:solidFill>
            </a:endParaRPr>
          </a:p>
        </p:txBody>
      </p:sp>
      <p:sp>
        <p:nvSpPr>
          <p:cNvPr id="3" name="Subtitle 2"/>
          <p:cNvSpPr>
            <a:spLocks noGrp="1"/>
          </p:cNvSpPr>
          <p:nvPr>
            <p:ph type="subTitle" idx="1"/>
          </p:nvPr>
        </p:nvSpPr>
        <p:spPr>
          <a:xfrm>
            <a:off x="1367590" y="1424322"/>
            <a:ext cx="9577138" cy="3316120"/>
          </a:xfrm>
        </p:spPr>
        <p:txBody>
          <a:bodyPr>
            <a:noAutofit/>
          </a:bodyPr>
          <a:lstStyle/>
          <a:p>
            <a:pPr marL="457200" indent="-457200" algn="l">
              <a:buFont typeface="Arial" panose="020B0604020202020204" pitchFamily="34" charset="0"/>
              <a:buChar char="•"/>
            </a:pPr>
            <a:r>
              <a:rPr lang="en-US" sz="3200" dirty="0" smtClean="0"/>
              <a:t>Developed in cooperation with the Alabama Emergency Management Agency</a:t>
            </a:r>
          </a:p>
          <a:p>
            <a:pPr marL="457200" indent="-457200" algn="l">
              <a:buFont typeface="Arial" panose="020B0604020202020204" pitchFamily="34" charset="0"/>
              <a:buChar char="•"/>
            </a:pPr>
            <a:r>
              <a:rPr lang="en-US" sz="3200" dirty="0" smtClean="0"/>
              <a:t>Assess campus preparedness for emergencies </a:t>
            </a:r>
          </a:p>
          <a:p>
            <a:pPr marL="457200" indent="-457200" algn="l">
              <a:buFont typeface="Arial" panose="020B0604020202020204" pitchFamily="34" charset="0"/>
              <a:buChar char="•"/>
            </a:pPr>
            <a:r>
              <a:rPr lang="en-US" sz="3200" dirty="0" smtClean="0"/>
              <a:t>All two-year and four-year institutions responded (39)</a:t>
            </a:r>
          </a:p>
          <a:p>
            <a:pPr marL="457200" indent="-457200" algn="l">
              <a:buFont typeface="Arial" panose="020B0604020202020204" pitchFamily="34" charset="0"/>
              <a:buChar char="•"/>
            </a:pPr>
            <a:r>
              <a:rPr lang="en-US" sz="3200" dirty="0" smtClean="0"/>
              <a:t>Slight variability of responses by institution type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992" y="4164262"/>
            <a:ext cx="3869155" cy="2579437"/>
          </a:xfrm>
          <a:prstGeom prst="rect">
            <a:avLst/>
          </a:prstGeom>
        </p:spPr>
      </p:pic>
    </p:spTree>
    <p:extLst>
      <p:ext uri="{BB962C8B-B14F-4D97-AF65-F5344CB8AC3E}">
        <p14:creationId xmlns:p14="http://schemas.microsoft.com/office/powerpoint/2010/main" val="1605889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3701" y="22261"/>
            <a:ext cx="10406337" cy="6852936"/>
          </a:xfrm>
          <a:prstGeom prst="rect">
            <a:avLst/>
          </a:prstGeom>
        </p:spPr>
      </p:pic>
      <p:sp>
        <p:nvSpPr>
          <p:cNvPr id="5" name="Rectangle 4"/>
          <p:cNvSpPr/>
          <p:nvPr/>
        </p:nvSpPr>
        <p:spPr>
          <a:xfrm>
            <a:off x="8361949" y="5064"/>
            <a:ext cx="2719137" cy="469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23701" y="5556724"/>
            <a:ext cx="2552007" cy="523220"/>
          </a:xfrm>
          <a:prstGeom prst="rect">
            <a:avLst/>
          </a:prstGeom>
          <a:solidFill>
            <a:schemeClr val="bg1"/>
          </a:solidFill>
        </p:spPr>
        <p:txBody>
          <a:bodyPr wrap="square" rtlCol="0">
            <a:spAutoFit/>
          </a:bodyPr>
          <a:lstStyle/>
          <a:p>
            <a:r>
              <a:rPr lang="en-US" sz="1400" dirty="0" smtClean="0"/>
              <a:t>h. Hazardous Materials Disposal</a:t>
            </a:r>
          </a:p>
          <a:p>
            <a:r>
              <a:rPr lang="en-US" sz="1400" dirty="0"/>
              <a:t> </a:t>
            </a:r>
            <a:r>
              <a:rPr lang="en-US" sz="1400" dirty="0" smtClean="0"/>
              <a:t>    Sites</a:t>
            </a:r>
            <a:endParaRPr lang="en-US" sz="1400" dirty="0"/>
          </a:p>
        </p:txBody>
      </p:sp>
      <p:sp>
        <p:nvSpPr>
          <p:cNvPr id="7" name="TextBox 6"/>
          <p:cNvSpPr txBox="1"/>
          <p:nvPr/>
        </p:nvSpPr>
        <p:spPr>
          <a:xfrm>
            <a:off x="523701" y="1821774"/>
            <a:ext cx="2552007" cy="307777"/>
          </a:xfrm>
          <a:prstGeom prst="rect">
            <a:avLst/>
          </a:prstGeom>
          <a:solidFill>
            <a:schemeClr val="bg1"/>
          </a:solidFill>
        </p:spPr>
        <p:txBody>
          <a:bodyPr wrap="square" rtlCol="0">
            <a:spAutoFit/>
          </a:bodyPr>
          <a:lstStyle/>
          <a:p>
            <a:r>
              <a:rPr lang="en-US" sz="1400" dirty="0" smtClean="0"/>
              <a:t>a. Chemical and Industrial Plants</a:t>
            </a:r>
            <a:endParaRPr lang="en-US" sz="1400" dirty="0"/>
          </a:p>
        </p:txBody>
      </p:sp>
      <p:sp>
        <p:nvSpPr>
          <p:cNvPr id="8" name="TextBox 7"/>
          <p:cNvSpPr txBox="1"/>
          <p:nvPr/>
        </p:nvSpPr>
        <p:spPr>
          <a:xfrm>
            <a:off x="546666" y="5025467"/>
            <a:ext cx="2529042" cy="307777"/>
          </a:xfrm>
          <a:prstGeom prst="rect">
            <a:avLst/>
          </a:prstGeom>
          <a:solidFill>
            <a:schemeClr val="bg1"/>
          </a:solidFill>
        </p:spPr>
        <p:txBody>
          <a:bodyPr wrap="square" rtlCol="0">
            <a:spAutoFit/>
          </a:bodyPr>
          <a:lstStyle/>
          <a:p>
            <a:r>
              <a:rPr lang="en-US" sz="1400" dirty="0" smtClean="0"/>
              <a:t>g. Prisons</a:t>
            </a:r>
            <a:endParaRPr lang="en-US" sz="1400" dirty="0"/>
          </a:p>
        </p:txBody>
      </p:sp>
      <p:sp>
        <p:nvSpPr>
          <p:cNvPr id="9" name="TextBox 8"/>
          <p:cNvSpPr txBox="1"/>
          <p:nvPr/>
        </p:nvSpPr>
        <p:spPr>
          <a:xfrm>
            <a:off x="546666" y="2383331"/>
            <a:ext cx="2529042" cy="307777"/>
          </a:xfrm>
          <a:prstGeom prst="rect">
            <a:avLst/>
          </a:prstGeom>
          <a:solidFill>
            <a:schemeClr val="bg1"/>
          </a:solidFill>
        </p:spPr>
        <p:txBody>
          <a:bodyPr wrap="square" rtlCol="0">
            <a:spAutoFit/>
          </a:bodyPr>
          <a:lstStyle/>
          <a:p>
            <a:r>
              <a:rPr lang="en-US" sz="1400" dirty="0" smtClean="0"/>
              <a:t>b. Nuclear Power Plant</a:t>
            </a:r>
            <a:endParaRPr lang="en-US" sz="1400" dirty="0"/>
          </a:p>
        </p:txBody>
      </p:sp>
      <p:sp>
        <p:nvSpPr>
          <p:cNvPr id="10" name="TextBox 9"/>
          <p:cNvSpPr txBox="1"/>
          <p:nvPr/>
        </p:nvSpPr>
        <p:spPr>
          <a:xfrm>
            <a:off x="546666" y="4512259"/>
            <a:ext cx="2587232" cy="307777"/>
          </a:xfrm>
          <a:prstGeom prst="rect">
            <a:avLst/>
          </a:prstGeom>
          <a:solidFill>
            <a:schemeClr val="bg1"/>
          </a:solidFill>
        </p:spPr>
        <p:txBody>
          <a:bodyPr wrap="square" rtlCol="0">
            <a:spAutoFit/>
          </a:bodyPr>
          <a:lstStyle/>
          <a:p>
            <a:r>
              <a:rPr lang="en-US" sz="1400" dirty="0" smtClean="0"/>
              <a:t>f. Interstate Highways</a:t>
            </a:r>
            <a:endParaRPr lang="en-US" sz="1400" dirty="0"/>
          </a:p>
        </p:txBody>
      </p:sp>
      <p:sp>
        <p:nvSpPr>
          <p:cNvPr id="11" name="TextBox 10"/>
          <p:cNvSpPr txBox="1"/>
          <p:nvPr/>
        </p:nvSpPr>
        <p:spPr>
          <a:xfrm>
            <a:off x="501932" y="2910413"/>
            <a:ext cx="2656904" cy="307777"/>
          </a:xfrm>
          <a:prstGeom prst="rect">
            <a:avLst/>
          </a:prstGeom>
          <a:solidFill>
            <a:schemeClr val="bg1"/>
          </a:solidFill>
        </p:spPr>
        <p:txBody>
          <a:bodyPr wrap="square" rtlCol="0">
            <a:spAutoFit/>
          </a:bodyPr>
          <a:lstStyle/>
          <a:p>
            <a:r>
              <a:rPr lang="en-US" sz="1400" dirty="0" smtClean="0"/>
              <a:t>c. Major Airport</a:t>
            </a:r>
          </a:p>
        </p:txBody>
      </p:sp>
      <p:sp>
        <p:nvSpPr>
          <p:cNvPr id="12" name="TextBox 11"/>
          <p:cNvSpPr txBox="1"/>
          <p:nvPr/>
        </p:nvSpPr>
        <p:spPr>
          <a:xfrm>
            <a:off x="546666" y="3448729"/>
            <a:ext cx="2552007" cy="307777"/>
          </a:xfrm>
          <a:prstGeom prst="rect">
            <a:avLst/>
          </a:prstGeom>
          <a:solidFill>
            <a:schemeClr val="bg1"/>
          </a:solidFill>
        </p:spPr>
        <p:txBody>
          <a:bodyPr wrap="square" rtlCol="0">
            <a:spAutoFit/>
          </a:bodyPr>
          <a:lstStyle/>
          <a:p>
            <a:r>
              <a:rPr lang="en-US" sz="1400" dirty="0" smtClean="0"/>
              <a:t>d. Active Train Tracks</a:t>
            </a:r>
            <a:endParaRPr lang="en-US" sz="1400" dirty="0"/>
          </a:p>
        </p:txBody>
      </p:sp>
      <p:sp>
        <p:nvSpPr>
          <p:cNvPr id="13" name="TextBox 12"/>
          <p:cNvSpPr txBox="1"/>
          <p:nvPr/>
        </p:nvSpPr>
        <p:spPr>
          <a:xfrm>
            <a:off x="546666" y="3999052"/>
            <a:ext cx="2587232" cy="307777"/>
          </a:xfrm>
          <a:prstGeom prst="rect">
            <a:avLst/>
          </a:prstGeom>
          <a:solidFill>
            <a:schemeClr val="bg1"/>
          </a:solidFill>
        </p:spPr>
        <p:txBody>
          <a:bodyPr wrap="square" rtlCol="0">
            <a:spAutoFit/>
          </a:bodyPr>
          <a:lstStyle/>
          <a:p>
            <a:r>
              <a:rPr lang="en-US" sz="1400" dirty="0" smtClean="0"/>
              <a:t>e. Major State Highways</a:t>
            </a:r>
            <a:endParaRPr lang="en-US" sz="1400" dirty="0"/>
          </a:p>
        </p:txBody>
      </p:sp>
    </p:spTree>
    <p:extLst>
      <p:ext uri="{BB962C8B-B14F-4D97-AF65-F5344CB8AC3E}">
        <p14:creationId xmlns:p14="http://schemas.microsoft.com/office/powerpoint/2010/main" val="3639445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4996" y="505325"/>
            <a:ext cx="11037976" cy="5233737"/>
          </a:xfrm>
          <a:prstGeom prst="rect">
            <a:avLst/>
          </a:prstGeom>
        </p:spPr>
      </p:pic>
      <p:sp>
        <p:nvSpPr>
          <p:cNvPr id="5" name="Rectangle 4"/>
          <p:cNvSpPr/>
          <p:nvPr/>
        </p:nvSpPr>
        <p:spPr>
          <a:xfrm>
            <a:off x="9023835" y="505325"/>
            <a:ext cx="2719137" cy="469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8038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3137" y="352688"/>
            <a:ext cx="11487704" cy="6240618"/>
          </a:xfrm>
          <a:prstGeom prst="rect">
            <a:avLst/>
          </a:prstGeom>
        </p:spPr>
      </p:pic>
      <p:sp>
        <p:nvSpPr>
          <p:cNvPr id="5" name="Rectangle 4"/>
          <p:cNvSpPr/>
          <p:nvPr/>
        </p:nvSpPr>
        <p:spPr>
          <a:xfrm>
            <a:off x="9201704" y="447925"/>
            <a:ext cx="2719137" cy="469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0925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t>5</a:t>
            </a:fld>
            <a:endParaRPr lang="en-US" dirty="0"/>
          </a:p>
        </p:txBody>
      </p:sp>
      <p:sp>
        <p:nvSpPr>
          <p:cNvPr id="4" name="Title 1"/>
          <p:cNvSpPr txBox="1">
            <a:spLocks/>
          </p:cNvSpPr>
          <p:nvPr/>
        </p:nvSpPr>
        <p:spPr>
          <a:xfrm>
            <a:off x="1226586" y="49515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688975" algn="l"/>
              </a:tabLst>
            </a:pPr>
            <a:r>
              <a:rPr lang="en-US" sz="5400" b="1" dirty="0">
                <a:solidFill>
                  <a:schemeClr val="accent5"/>
                </a:solidFill>
                <a:latin typeface="+mn-lt"/>
              </a:rPr>
              <a:t>IV.  APPROVAL </a:t>
            </a:r>
            <a:r>
              <a:rPr lang="en-US" sz="5400" b="1" dirty="0" smtClean="0">
                <a:solidFill>
                  <a:schemeClr val="accent5"/>
                </a:solidFill>
                <a:latin typeface="+mn-lt"/>
              </a:rPr>
              <a:t>OF MINUTES   </a:t>
            </a:r>
            <a:endParaRPr lang="en-US" sz="5400" b="1" dirty="0">
              <a:solidFill>
                <a:schemeClr val="accent5"/>
              </a:solidFill>
              <a:latin typeface="+mn-lt"/>
            </a:endParaRPr>
          </a:p>
        </p:txBody>
      </p:sp>
      <p:sp>
        <p:nvSpPr>
          <p:cNvPr id="5" name="Rectangle 4"/>
          <p:cNvSpPr/>
          <p:nvPr/>
        </p:nvSpPr>
        <p:spPr>
          <a:xfrm>
            <a:off x="1847850" y="3619829"/>
            <a:ext cx="8134350" cy="1569660"/>
          </a:xfrm>
          <a:prstGeom prst="rect">
            <a:avLst/>
          </a:prstGeom>
        </p:spPr>
        <p:txBody>
          <a:bodyPr wrap="square">
            <a:spAutoFit/>
          </a:bodyPr>
          <a:lstStyle/>
          <a:p>
            <a:endParaRPr lang="en-US" sz="3200" i="1" dirty="0">
              <a:solidFill>
                <a:srgbClr val="000000"/>
              </a:solidFill>
              <a:latin typeface="Book Antiqua" panose="02040602050305030304" pitchFamily="18" charset="0"/>
            </a:endParaRPr>
          </a:p>
          <a:p>
            <a:r>
              <a:rPr lang="en-US" sz="3200" dirty="0">
                <a:solidFill>
                  <a:srgbClr val="000000"/>
                </a:solidFill>
                <a:latin typeface="Book Antiqua" panose="02040602050305030304" pitchFamily="18" charset="0"/>
              </a:rPr>
              <a:t>	</a:t>
            </a:r>
          </a:p>
          <a:p>
            <a:r>
              <a:rPr lang="en-US" sz="3200" b="1" dirty="0"/>
              <a:t> </a:t>
            </a:r>
            <a:endParaRPr lang="en-US" sz="3200" dirty="0">
              <a:solidFill>
                <a:srgbClr val="000000"/>
              </a:solidFill>
              <a:latin typeface="Book Antiqua" panose="02040602050305030304" pitchFamily="18" charset="0"/>
            </a:endParaRPr>
          </a:p>
        </p:txBody>
      </p:sp>
      <p:sp>
        <p:nvSpPr>
          <p:cNvPr id="3" name="TextBox 2"/>
          <p:cNvSpPr txBox="1"/>
          <p:nvPr/>
        </p:nvSpPr>
        <p:spPr>
          <a:xfrm>
            <a:off x="6947649" y="2877424"/>
            <a:ext cx="4796118" cy="769441"/>
          </a:xfrm>
          <a:prstGeom prst="rect">
            <a:avLst/>
          </a:prstGeom>
          <a:noFill/>
        </p:spPr>
        <p:txBody>
          <a:bodyPr wrap="square" rtlCol="0">
            <a:spAutoFit/>
          </a:bodyPr>
          <a:lstStyle/>
          <a:p>
            <a:pPr algn="ctr"/>
            <a:r>
              <a:rPr lang="en-US" sz="4400" dirty="0" smtClean="0"/>
              <a:t>June 8, 2018</a:t>
            </a:r>
            <a:endParaRPr lang="en-US" sz="4400" dirty="0"/>
          </a:p>
        </p:txBody>
      </p:sp>
      <p:pic>
        <p:nvPicPr>
          <p:cNvPr id="7" name="Picture 6" descr="Image result for www.clipartmeetingminutes">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25270" y="1761172"/>
            <a:ext cx="3971365" cy="4777740"/>
          </a:xfrm>
          <a:prstGeom prst="rect">
            <a:avLst/>
          </a:prstGeom>
          <a:noFill/>
          <a:ln>
            <a:noFill/>
          </a:ln>
        </p:spPr>
      </p:pic>
    </p:spTree>
    <p:extLst>
      <p:ext uri="{BB962C8B-B14F-4D97-AF65-F5344CB8AC3E}">
        <p14:creationId xmlns:p14="http://schemas.microsoft.com/office/powerpoint/2010/main" val="187100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0956" y="531393"/>
            <a:ext cx="11254334" cy="4798596"/>
          </a:xfrm>
          <a:prstGeom prst="rect">
            <a:avLst/>
          </a:prstGeom>
        </p:spPr>
      </p:pic>
      <p:sp>
        <p:nvSpPr>
          <p:cNvPr id="5" name="Rectangle 4"/>
          <p:cNvSpPr/>
          <p:nvPr/>
        </p:nvSpPr>
        <p:spPr>
          <a:xfrm>
            <a:off x="9168064" y="1062037"/>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168064" y="592805"/>
            <a:ext cx="2719137" cy="469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4858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266" y="733927"/>
            <a:ext cx="11814734" cy="4866774"/>
          </a:xfrm>
          <a:prstGeom prst="rect">
            <a:avLst/>
          </a:prstGeom>
        </p:spPr>
      </p:pic>
      <p:sp>
        <p:nvSpPr>
          <p:cNvPr id="5" name="Rectangle 4"/>
          <p:cNvSpPr/>
          <p:nvPr/>
        </p:nvSpPr>
        <p:spPr>
          <a:xfrm>
            <a:off x="9376663" y="733927"/>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1266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7476" y="553453"/>
            <a:ext cx="11834524" cy="5500704"/>
          </a:xfrm>
          <a:prstGeom prst="rect">
            <a:avLst/>
          </a:prstGeom>
        </p:spPr>
      </p:pic>
      <p:sp>
        <p:nvSpPr>
          <p:cNvPr id="5" name="Rectangle 4"/>
          <p:cNvSpPr/>
          <p:nvPr/>
        </p:nvSpPr>
        <p:spPr>
          <a:xfrm>
            <a:off x="9472863" y="372976"/>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997818" y="5811470"/>
            <a:ext cx="10051984" cy="646331"/>
          </a:xfrm>
          <a:prstGeom prst="rect">
            <a:avLst/>
          </a:prstGeom>
        </p:spPr>
        <p:txBody>
          <a:bodyPr wrap="square">
            <a:spAutoFit/>
          </a:bodyPr>
          <a:lstStyle/>
          <a:p>
            <a:r>
              <a:rPr lang="en-US" dirty="0" smtClean="0">
                <a:solidFill>
                  <a:srgbClr val="666666"/>
                </a:solidFill>
                <a:latin typeface="&amp;quot"/>
              </a:rPr>
              <a:t>The </a:t>
            </a:r>
            <a:r>
              <a:rPr lang="en-US" b="1" dirty="0">
                <a:solidFill>
                  <a:srgbClr val="666666"/>
                </a:solidFill>
                <a:latin typeface="&amp;quot"/>
              </a:rPr>
              <a:t>National</a:t>
            </a:r>
            <a:r>
              <a:rPr lang="en-US" dirty="0">
                <a:solidFill>
                  <a:srgbClr val="666666"/>
                </a:solidFill>
                <a:latin typeface="&amp;quot"/>
              </a:rPr>
              <a:t> </a:t>
            </a:r>
            <a:r>
              <a:rPr lang="en-US" b="1" dirty="0">
                <a:solidFill>
                  <a:srgbClr val="666666"/>
                </a:solidFill>
                <a:latin typeface="&amp;quot"/>
              </a:rPr>
              <a:t>Incident</a:t>
            </a:r>
            <a:r>
              <a:rPr lang="en-US" dirty="0">
                <a:solidFill>
                  <a:srgbClr val="666666"/>
                </a:solidFill>
                <a:latin typeface="&amp;quot"/>
              </a:rPr>
              <a:t> </a:t>
            </a:r>
            <a:r>
              <a:rPr lang="en-US" b="1" dirty="0">
                <a:solidFill>
                  <a:srgbClr val="666666"/>
                </a:solidFill>
                <a:latin typeface="&amp;quot"/>
              </a:rPr>
              <a:t>Management</a:t>
            </a:r>
            <a:r>
              <a:rPr lang="en-US" dirty="0">
                <a:solidFill>
                  <a:srgbClr val="666666"/>
                </a:solidFill>
                <a:latin typeface="&amp;quot"/>
              </a:rPr>
              <a:t> </a:t>
            </a:r>
            <a:r>
              <a:rPr lang="en-US" b="1" dirty="0">
                <a:solidFill>
                  <a:srgbClr val="666666"/>
                </a:solidFill>
                <a:latin typeface="&amp;quot"/>
              </a:rPr>
              <a:t>System</a:t>
            </a:r>
            <a:r>
              <a:rPr lang="en-US" dirty="0">
                <a:solidFill>
                  <a:srgbClr val="666666"/>
                </a:solidFill>
                <a:latin typeface="&amp;quot"/>
              </a:rPr>
              <a:t> (</a:t>
            </a:r>
            <a:r>
              <a:rPr lang="en-US" b="1" dirty="0">
                <a:solidFill>
                  <a:srgbClr val="666666"/>
                </a:solidFill>
                <a:latin typeface="&amp;quot"/>
              </a:rPr>
              <a:t>NIMS</a:t>
            </a:r>
            <a:r>
              <a:rPr lang="en-US" dirty="0">
                <a:solidFill>
                  <a:srgbClr val="666666"/>
                </a:solidFill>
                <a:latin typeface="&amp;quot"/>
              </a:rPr>
              <a:t>) is a standardized approach to incident management developed by the Department of Homeland Security. </a:t>
            </a:r>
            <a:endParaRPr lang="en-US" b="0" i="0" u="none" strike="noStrike" dirty="0">
              <a:solidFill>
                <a:srgbClr val="666666"/>
              </a:solidFill>
              <a:effectLst/>
              <a:latin typeface="&amp;quot"/>
            </a:endParaRPr>
          </a:p>
        </p:txBody>
      </p:sp>
    </p:spTree>
    <p:extLst>
      <p:ext uri="{BB962C8B-B14F-4D97-AF65-F5344CB8AC3E}">
        <p14:creationId xmlns:p14="http://schemas.microsoft.com/office/powerpoint/2010/main" val="20777240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80406" y="932"/>
            <a:ext cx="8418019" cy="6557028"/>
          </a:xfrm>
          <a:prstGeom prst="rect">
            <a:avLst/>
          </a:prstGeom>
        </p:spPr>
      </p:pic>
      <p:sp>
        <p:nvSpPr>
          <p:cNvPr id="5" name="Rectangle 4"/>
          <p:cNvSpPr/>
          <p:nvPr/>
        </p:nvSpPr>
        <p:spPr>
          <a:xfrm>
            <a:off x="7618996" y="-72189"/>
            <a:ext cx="2249906" cy="38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215607" y="1276443"/>
            <a:ext cx="2044586" cy="338554"/>
          </a:xfrm>
          <a:prstGeom prst="rect">
            <a:avLst/>
          </a:prstGeom>
          <a:solidFill>
            <a:schemeClr val="bg1"/>
          </a:solidFill>
        </p:spPr>
        <p:txBody>
          <a:bodyPr wrap="square" rtlCol="0">
            <a:spAutoFit/>
          </a:bodyPr>
          <a:lstStyle/>
          <a:p>
            <a:r>
              <a:rPr lang="en-US" sz="1600" dirty="0" smtClean="0"/>
              <a:t>Fire</a:t>
            </a:r>
            <a:endParaRPr lang="en-US" sz="1600" dirty="0"/>
          </a:p>
        </p:txBody>
      </p:sp>
      <p:sp>
        <p:nvSpPr>
          <p:cNvPr id="6" name="TextBox 5"/>
          <p:cNvSpPr txBox="1"/>
          <p:nvPr/>
        </p:nvSpPr>
        <p:spPr>
          <a:xfrm>
            <a:off x="1180406" y="1653225"/>
            <a:ext cx="2160052" cy="338554"/>
          </a:xfrm>
          <a:prstGeom prst="rect">
            <a:avLst/>
          </a:prstGeom>
          <a:solidFill>
            <a:schemeClr val="bg1"/>
          </a:solidFill>
        </p:spPr>
        <p:txBody>
          <a:bodyPr wrap="square" rtlCol="0">
            <a:spAutoFit/>
          </a:bodyPr>
          <a:lstStyle/>
          <a:p>
            <a:r>
              <a:rPr lang="en-US" sz="1600" dirty="0" smtClean="0"/>
              <a:t>Tornado/Hurricanes</a:t>
            </a:r>
            <a:endParaRPr lang="en-US" sz="1600" dirty="0"/>
          </a:p>
        </p:txBody>
      </p:sp>
      <p:sp>
        <p:nvSpPr>
          <p:cNvPr id="8" name="TextBox 7"/>
          <p:cNvSpPr txBox="1"/>
          <p:nvPr/>
        </p:nvSpPr>
        <p:spPr>
          <a:xfrm>
            <a:off x="1180406" y="2041079"/>
            <a:ext cx="2160053" cy="338554"/>
          </a:xfrm>
          <a:prstGeom prst="rect">
            <a:avLst/>
          </a:prstGeom>
          <a:solidFill>
            <a:schemeClr val="bg1"/>
          </a:solidFill>
        </p:spPr>
        <p:txBody>
          <a:bodyPr wrap="square" rtlCol="0">
            <a:spAutoFit/>
          </a:bodyPr>
          <a:lstStyle/>
          <a:p>
            <a:r>
              <a:rPr lang="en-US" sz="1600" dirty="0" smtClean="0"/>
              <a:t>Flood</a:t>
            </a:r>
            <a:endParaRPr lang="en-US" sz="1600" dirty="0"/>
          </a:p>
        </p:txBody>
      </p:sp>
      <p:sp>
        <p:nvSpPr>
          <p:cNvPr id="9" name="TextBox 8"/>
          <p:cNvSpPr txBox="1"/>
          <p:nvPr/>
        </p:nvSpPr>
        <p:spPr>
          <a:xfrm>
            <a:off x="1180407" y="2478035"/>
            <a:ext cx="2160052" cy="338554"/>
          </a:xfrm>
          <a:prstGeom prst="rect">
            <a:avLst/>
          </a:prstGeom>
          <a:solidFill>
            <a:schemeClr val="bg1"/>
          </a:solidFill>
        </p:spPr>
        <p:txBody>
          <a:bodyPr wrap="square" rtlCol="0">
            <a:spAutoFit/>
          </a:bodyPr>
          <a:lstStyle/>
          <a:p>
            <a:r>
              <a:rPr lang="en-US" sz="1600" dirty="0" smtClean="0"/>
              <a:t>Earthquake</a:t>
            </a:r>
            <a:endParaRPr lang="en-US" sz="1600" dirty="0"/>
          </a:p>
        </p:txBody>
      </p:sp>
      <p:sp>
        <p:nvSpPr>
          <p:cNvPr id="10" name="TextBox 9"/>
          <p:cNvSpPr txBox="1"/>
          <p:nvPr/>
        </p:nvSpPr>
        <p:spPr>
          <a:xfrm>
            <a:off x="1180408" y="2806969"/>
            <a:ext cx="2160050" cy="338554"/>
          </a:xfrm>
          <a:prstGeom prst="rect">
            <a:avLst/>
          </a:prstGeom>
          <a:solidFill>
            <a:schemeClr val="bg1"/>
          </a:solidFill>
        </p:spPr>
        <p:txBody>
          <a:bodyPr wrap="square" rtlCol="0">
            <a:spAutoFit/>
          </a:bodyPr>
          <a:lstStyle/>
          <a:p>
            <a:r>
              <a:rPr lang="en-US" sz="1600" dirty="0" smtClean="0"/>
              <a:t>Bomb Threat/Explosion</a:t>
            </a:r>
            <a:endParaRPr lang="en-US" sz="1600" dirty="0"/>
          </a:p>
        </p:txBody>
      </p:sp>
      <p:sp>
        <p:nvSpPr>
          <p:cNvPr id="11" name="TextBox 10"/>
          <p:cNvSpPr txBox="1"/>
          <p:nvPr/>
        </p:nvSpPr>
        <p:spPr>
          <a:xfrm>
            <a:off x="1187310" y="3225601"/>
            <a:ext cx="2135548" cy="338554"/>
          </a:xfrm>
          <a:prstGeom prst="rect">
            <a:avLst/>
          </a:prstGeom>
          <a:solidFill>
            <a:schemeClr val="bg1"/>
          </a:solidFill>
        </p:spPr>
        <p:txBody>
          <a:bodyPr wrap="square" rtlCol="0">
            <a:spAutoFit/>
          </a:bodyPr>
          <a:lstStyle/>
          <a:p>
            <a:r>
              <a:rPr lang="en-US" sz="1600" dirty="0" smtClean="0"/>
              <a:t>Transport./Accident</a:t>
            </a:r>
            <a:endParaRPr lang="en-US" sz="1600" dirty="0"/>
          </a:p>
        </p:txBody>
      </p:sp>
      <p:sp>
        <p:nvSpPr>
          <p:cNvPr id="12" name="TextBox 11"/>
          <p:cNvSpPr txBox="1"/>
          <p:nvPr/>
        </p:nvSpPr>
        <p:spPr>
          <a:xfrm>
            <a:off x="1215607" y="3664831"/>
            <a:ext cx="2100348" cy="338554"/>
          </a:xfrm>
          <a:prstGeom prst="rect">
            <a:avLst/>
          </a:prstGeom>
          <a:solidFill>
            <a:schemeClr val="bg1"/>
          </a:solidFill>
        </p:spPr>
        <p:txBody>
          <a:bodyPr wrap="square" rtlCol="0">
            <a:spAutoFit/>
          </a:bodyPr>
          <a:lstStyle/>
          <a:p>
            <a:r>
              <a:rPr lang="en-US" sz="1600" dirty="0" smtClean="0"/>
              <a:t>Pandemics</a:t>
            </a:r>
            <a:endParaRPr lang="en-US" sz="1600" dirty="0"/>
          </a:p>
        </p:txBody>
      </p:sp>
      <p:sp>
        <p:nvSpPr>
          <p:cNvPr id="13" name="TextBox 12"/>
          <p:cNvSpPr txBox="1"/>
          <p:nvPr/>
        </p:nvSpPr>
        <p:spPr>
          <a:xfrm>
            <a:off x="1180406" y="4040574"/>
            <a:ext cx="2160053" cy="338554"/>
          </a:xfrm>
          <a:prstGeom prst="rect">
            <a:avLst/>
          </a:prstGeom>
          <a:solidFill>
            <a:schemeClr val="bg1"/>
          </a:solidFill>
        </p:spPr>
        <p:txBody>
          <a:bodyPr wrap="square" rtlCol="0">
            <a:spAutoFit/>
          </a:bodyPr>
          <a:lstStyle/>
          <a:p>
            <a:r>
              <a:rPr lang="en-US" sz="1600" dirty="0" smtClean="0"/>
              <a:t>Active Shooter</a:t>
            </a:r>
            <a:endParaRPr lang="en-US" sz="1600" dirty="0"/>
          </a:p>
        </p:txBody>
      </p:sp>
      <p:sp>
        <p:nvSpPr>
          <p:cNvPr id="14" name="TextBox 13"/>
          <p:cNvSpPr txBox="1"/>
          <p:nvPr/>
        </p:nvSpPr>
        <p:spPr>
          <a:xfrm>
            <a:off x="1175474" y="4357759"/>
            <a:ext cx="2140480" cy="338554"/>
          </a:xfrm>
          <a:prstGeom prst="rect">
            <a:avLst/>
          </a:prstGeom>
          <a:solidFill>
            <a:schemeClr val="bg1"/>
          </a:solidFill>
        </p:spPr>
        <p:txBody>
          <a:bodyPr wrap="square" rtlCol="0">
            <a:spAutoFit/>
          </a:bodyPr>
          <a:lstStyle/>
          <a:p>
            <a:r>
              <a:rPr lang="en-US" sz="1600" dirty="0" smtClean="0"/>
              <a:t>Hostage Situation</a:t>
            </a:r>
            <a:endParaRPr lang="en-US" sz="1600" dirty="0"/>
          </a:p>
        </p:txBody>
      </p:sp>
      <p:sp>
        <p:nvSpPr>
          <p:cNvPr id="15" name="TextBox 14"/>
          <p:cNvSpPr txBox="1"/>
          <p:nvPr/>
        </p:nvSpPr>
        <p:spPr>
          <a:xfrm>
            <a:off x="1175473" y="5084167"/>
            <a:ext cx="2084719" cy="338554"/>
          </a:xfrm>
          <a:prstGeom prst="rect">
            <a:avLst/>
          </a:prstGeom>
          <a:solidFill>
            <a:schemeClr val="bg1"/>
          </a:solidFill>
        </p:spPr>
        <p:txBody>
          <a:bodyPr wrap="square" rtlCol="0">
            <a:spAutoFit/>
          </a:bodyPr>
          <a:lstStyle/>
          <a:p>
            <a:r>
              <a:rPr lang="en-US" sz="1600" dirty="0" smtClean="0"/>
              <a:t>Violence on Campus</a:t>
            </a:r>
            <a:endParaRPr lang="en-US" sz="1600" dirty="0"/>
          </a:p>
        </p:txBody>
      </p:sp>
      <p:sp>
        <p:nvSpPr>
          <p:cNvPr id="16" name="TextBox 15"/>
          <p:cNvSpPr txBox="1"/>
          <p:nvPr/>
        </p:nvSpPr>
        <p:spPr>
          <a:xfrm>
            <a:off x="1187311" y="5603113"/>
            <a:ext cx="2128644" cy="338554"/>
          </a:xfrm>
          <a:prstGeom prst="rect">
            <a:avLst/>
          </a:prstGeom>
          <a:solidFill>
            <a:schemeClr val="bg1"/>
          </a:solidFill>
        </p:spPr>
        <p:txBody>
          <a:bodyPr wrap="square" rtlCol="0">
            <a:spAutoFit/>
          </a:bodyPr>
          <a:lstStyle/>
          <a:p>
            <a:r>
              <a:rPr lang="en-US" sz="1600" dirty="0" smtClean="0"/>
              <a:t>Hazard. Mats. Release</a:t>
            </a:r>
            <a:endParaRPr lang="en-US" sz="1600" dirty="0"/>
          </a:p>
        </p:txBody>
      </p:sp>
      <p:sp>
        <p:nvSpPr>
          <p:cNvPr id="17" name="TextBox 16"/>
          <p:cNvSpPr txBox="1"/>
          <p:nvPr/>
        </p:nvSpPr>
        <p:spPr>
          <a:xfrm>
            <a:off x="1198005" y="4729159"/>
            <a:ext cx="2124853" cy="338554"/>
          </a:xfrm>
          <a:prstGeom prst="rect">
            <a:avLst/>
          </a:prstGeom>
          <a:solidFill>
            <a:schemeClr val="bg1"/>
          </a:solidFill>
        </p:spPr>
        <p:txBody>
          <a:bodyPr wrap="square" rtlCol="0">
            <a:spAutoFit/>
          </a:bodyPr>
          <a:lstStyle/>
          <a:p>
            <a:r>
              <a:rPr lang="en-US" sz="1600" dirty="0" smtClean="0"/>
              <a:t>Mass Casual. Situation</a:t>
            </a:r>
            <a:endParaRPr lang="en-US" sz="1600" dirty="0"/>
          </a:p>
        </p:txBody>
      </p:sp>
      <p:sp>
        <p:nvSpPr>
          <p:cNvPr id="18" name="TextBox 17"/>
          <p:cNvSpPr txBox="1"/>
          <p:nvPr/>
        </p:nvSpPr>
        <p:spPr>
          <a:xfrm>
            <a:off x="1175473" y="5963897"/>
            <a:ext cx="2140481" cy="338554"/>
          </a:xfrm>
          <a:prstGeom prst="rect">
            <a:avLst/>
          </a:prstGeom>
          <a:solidFill>
            <a:schemeClr val="bg1"/>
          </a:solidFill>
        </p:spPr>
        <p:txBody>
          <a:bodyPr wrap="square" rtlCol="0">
            <a:spAutoFit/>
          </a:bodyPr>
          <a:lstStyle/>
          <a:p>
            <a:r>
              <a:rPr lang="en-US" sz="1600" dirty="0" smtClean="0"/>
              <a:t>Threat of Terrorism</a:t>
            </a:r>
            <a:endParaRPr lang="en-US" sz="1600" dirty="0"/>
          </a:p>
        </p:txBody>
      </p:sp>
    </p:spTree>
    <p:extLst>
      <p:ext uri="{BB962C8B-B14F-4D97-AF65-F5344CB8AC3E}">
        <p14:creationId xmlns:p14="http://schemas.microsoft.com/office/powerpoint/2010/main" val="1777447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56733" y="806117"/>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444901" y="336884"/>
            <a:ext cx="11563669" cy="4824663"/>
          </a:xfrm>
          <a:prstGeom prst="rect">
            <a:avLst/>
          </a:prstGeom>
        </p:spPr>
      </p:pic>
      <p:sp>
        <p:nvSpPr>
          <p:cNvPr id="4" name="Rectangle 3"/>
          <p:cNvSpPr/>
          <p:nvPr/>
        </p:nvSpPr>
        <p:spPr>
          <a:xfrm>
            <a:off x="9289433" y="336884"/>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13255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8662" y="509587"/>
            <a:ext cx="10734675" cy="5838825"/>
          </a:xfrm>
          <a:prstGeom prst="rect">
            <a:avLst/>
          </a:prstGeom>
        </p:spPr>
      </p:pic>
      <p:sp>
        <p:nvSpPr>
          <p:cNvPr id="3" name="Rectangle 2"/>
          <p:cNvSpPr/>
          <p:nvPr/>
        </p:nvSpPr>
        <p:spPr>
          <a:xfrm>
            <a:off x="8744200" y="372978"/>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714747" y="5847347"/>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4490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9438" y="295275"/>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866775" y="209550"/>
            <a:ext cx="10458450" cy="6438900"/>
          </a:xfrm>
          <a:prstGeom prst="rect">
            <a:avLst/>
          </a:prstGeom>
        </p:spPr>
      </p:pic>
      <p:sp>
        <p:nvSpPr>
          <p:cNvPr id="5" name="Rectangle 4"/>
          <p:cNvSpPr/>
          <p:nvPr/>
        </p:nvSpPr>
        <p:spPr>
          <a:xfrm>
            <a:off x="8960769" y="113294"/>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573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67274" y="985334"/>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689309" y="531394"/>
            <a:ext cx="11171654" cy="4750469"/>
          </a:xfrm>
          <a:prstGeom prst="rect">
            <a:avLst/>
          </a:prstGeom>
        </p:spPr>
      </p:pic>
      <p:sp>
        <p:nvSpPr>
          <p:cNvPr id="5" name="Rectangle 4"/>
          <p:cNvSpPr/>
          <p:nvPr/>
        </p:nvSpPr>
        <p:spPr>
          <a:xfrm>
            <a:off x="9004550" y="471234"/>
            <a:ext cx="2856413"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28557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9779" y="878306"/>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686803" y="481264"/>
            <a:ext cx="10989056" cy="5137483"/>
          </a:xfrm>
          <a:prstGeom prst="rect">
            <a:avLst/>
          </a:prstGeom>
        </p:spPr>
      </p:pic>
      <p:sp>
        <p:nvSpPr>
          <p:cNvPr id="5" name="Rectangle 4"/>
          <p:cNvSpPr/>
          <p:nvPr/>
        </p:nvSpPr>
        <p:spPr>
          <a:xfrm>
            <a:off x="9004550" y="423106"/>
            <a:ext cx="2856413"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866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27432" y="782052"/>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643188" y="549945"/>
            <a:ext cx="10582275" cy="5276850"/>
          </a:xfrm>
          <a:prstGeom prst="rect">
            <a:avLst/>
          </a:prstGeom>
        </p:spPr>
      </p:pic>
      <p:sp>
        <p:nvSpPr>
          <p:cNvPr id="5" name="Rectangle 4"/>
          <p:cNvSpPr/>
          <p:nvPr/>
        </p:nvSpPr>
        <p:spPr>
          <a:xfrm>
            <a:off x="9004550" y="423106"/>
            <a:ext cx="2856413"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1982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2850" y="1646238"/>
            <a:ext cx="8958618" cy="1143000"/>
          </a:xfrm>
        </p:spPr>
        <p:txBody>
          <a:bodyPr>
            <a:noAutofit/>
          </a:bodyPr>
          <a:lstStyle/>
          <a:p>
            <a:pPr algn="l"/>
            <a:r>
              <a:rPr lang="en-US" sz="3200" dirty="0"/>
              <a:t/>
            </a:r>
            <a:br>
              <a:rPr lang="en-US" sz="3200" dirty="0"/>
            </a:br>
            <a:r>
              <a:rPr lang="en-US" sz="3200" dirty="0"/>
              <a:t> </a:t>
            </a:r>
            <a:br>
              <a:rPr lang="en-US" sz="3200" dirty="0"/>
            </a:br>
            <a:endParaRPr lang="en-US" sz="3200" b="1" dirty="0"/>
          </a:p>
        </p:txBody>
      </p:sp>
      <p:sp>
        <p:nvSpPr>
          <p:cNvPr id="3" name="Slide Number Placeholder 2"/>
          <p:cNvSpPr>
            <a:spLocks noGrp="1"/>
          </p:cNvSpPr>
          <p:nvPr>
            <p:ph type="sldNum" sz="quarter" idx="12"/>
          </p:nvPr>
        </p:nvSpPr>
        <p:spPr/>
        <p:txBody>
          <a:bodyPr/>
          <a:lstStyle/>
          <a:p>
            <a:fld id="{15C3AF50-45D8-4144-B114-A385979F8C17}" type="slidenum">
              <a:rPr lang="en-US" smtClean="0"/>
              <a:t>6</a:t>
            </a:fld>
            <a:endParaRPr lang="en-US" dirty="0"/>
          </a:p>
        </p:txBody>
      </p:sp>
      <p:sp>
        <p:nvSpPr>
          <p:cNvPr id="5" name="Title 1"/>
          <p:cNvSpPr txBox="1">
            <a:spLocks/>
          </p:cNvSpPr>
          <p:nvPr/>
        </p:nvSpPr>
        <p:spPr>
          <a:xfrm>
            <a:off x="1212850" y="1839109"/>
            <a:ext cx="9144000" cy="1110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accent5"/>
                </a:solidFill>
                <a:latin typeface="+mn-lt"/>
              </a:rPr>
              <a:t>V.   CHAIRMAN’S</a:t>
            </a:r>
            <a:r>
              <a:rPr lang="en-US" sz="6000" b="1" spc="300" dirty="0">
                <a:solidFill>
                  <a:schemeClr val="accent5"/>
                </a:solidFill>
                <a:latin typeface="+mn-lt"/>
              </a:rPr>
              <a:t>  </a:t>
            </a:r>
            <a:endParaRPr lang="en-US" sz="6000" b="1" dirty="0">
              <a:solidFill>
                <a:schemeClr val="accent5"/>
              </a:solidFill>
              <a:latin typeface="+mn-lt"/>
            </a:endParaRPr>
          </a:p>
        </p:txBody>
      </p:sp>
      <p:pic>
        <p:nvPicPr>
          <p:cNvPr id="7" name="Picture 6"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4679576" y="3164671"/>
            <a:ext cx="4536141" cy="3389032"/>
          </a:xfrm>
          <a:prstGeom prst="rect">
            <a:avLst/>
          </a:prstGeom>
          <a:noFill/>
          <a:ln>
            <a:noFill/>
          </a:ln>
        </p:spPr>
      </p:pic>
      <p:sp>
        <p:nvSpPr>
          <p:cNvPr id="4" name="TextBox 3"/>
          <p:cNvSpPr txBox="1"/>
          <p:nvPr/>
        </p:nvSpPr>
        <p:spPr>
          <a:xfrm>
            <a:off x="5974977" y="3912169"/>
            <a:ext cx="2635623" cy="1200329"/>
          </a:xfrm>
          <a:prstGeom prst="rect">
            <a:avLst/>
          </a:prstGeom>
          <a:noFill/>
        </p:spPr>
        <p:txBody>
          <a:bodyPr wrap="square" rtlCol="0">
            <a:spAutoFit/>
          </a:bodyPr>
          <a:lstStyle/>
          <a:p>
            <a:r>
              <a:rPr lang="en-US" sz="7200" i="1" dirty="0" smtClean="0">
                <a:latin typeface="Edwardian Script ITC" panose="030303020407070D0804" pitchFamily="66" charset="0"/>
              </a:rPr>
              <a:t>Report</a:t>
            </a:r>
            <a:endParaRPr lang="en-US" sz="7200" i="1" dirty="0">
              <a:latin typeface="Edwardian Script ITC" panose="030303020407070D0804" pitchFamily="66" charset="0"/>
            </a:endParaRPr>
          </a:p>
        </p:txBody>
      </p:sp>
    </p:spTree>
    <p:extLst>
      <p:ext uri="{BB962C8B-B14F-4D97-AF65-F5344CB8AC3E}">
        <p14:creationId xmlns:p14="http://schemas.microsoft.com/office/powerpoint/2010/main" val="153619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3463" y="615113"/>
            <a:ext cx="10834681" cy="4546433"/>
          </a:xfrm>
          <a:prstGeom prst="rect">
            <a:avLst/>
          </a:prstGeom>
        </p:spPr>
      </p:pic>
      <p:sp>
        <p:nvSpPr>
          <p:cNvPr id="5" name="Rectangle 4"/>
          <p:cNvSpPr/>
          <p:nvPr/>
        </p:nvSpPr>
        <p:spPr>
          <a:xfrm>
            <a:off x="9216190" y="445168"/>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75696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68291" y="171450"/>
            <a:ext cx="10544175" cy="6686550"/>
          </a:xfrm>
          <a:prstGeom prst="rect">
            <a:avLst/>
          </a:prstGeom>
        </p:spPr>
      </p:pic>
      <p:sp>
        <p:nvSpPr>
          <p:cNvPr id="5" name="Rectangle 4"/>
          <p:cNvSpPr/>
          <p:nvPr/>
        </p:nvSpPr>
        <p:spPr>
          <a:xfrm>
            <a:off x="8793329" y="171450"/>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035214" y="6026818"/>
            <a:ext cx="954504"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18552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21468" y="226531"/>
            <a:ext cx="9037721" cy="6631469"/>
          </a:xfrm>
          <a:prstGeom prst="rect">
            <a:avLst/>
          </a:prstGeom>
        </p:spPr>
      </p:pic>
      <p:sp>
        <p:nvSpPr>
          <p:cNvPr id="5" name="Rectangle 4"/>
          <p:cNvSpPr/>
          <p:nvPr/>
        </p:nvSpPr>
        <p:spPr>
          <a:xfrm>
            <a:off x="8313821" y="230188"/>
            <a:ext cx="2719137" cy="481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10752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32673" y="171450"/>
            <a:ext cx="10582275" cy="6686550"/>
          </a:xfrm>
          <a:prstGeom prst="rect">
            <a:avLst/>
          </a:prstGeom>
        </p:spPr>
      </p:pic>
      <p:sp>
        <p:nvSpPr>
          <p:cNvPr id="5" name="Rectangle 4"/>
          <p:cNvSpPr/>
          <p:nvPr/>
        </p:nvSpPr>
        <p:spPr>
          <a:xfrm>
            <a:off x="8764253" y="84221"/>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27210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27432" y="782052"/>
            <a:ext cx="2719137"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643188" y="549945"/>
            <a:ext cx="10582275" cy="5276850"/>
          </a:xfrm>
          <a:prstGeom prst="rect">
            <a:avLst/>
          </a:prstGeom>
        </p:spPr>
      </p:pic>
      <p:sp>
        <p:nvSpPr>
          <p:cNvPr id="5" name="Rectangle 4"/>
          <p:cNvSpPr/>
          <p:nvPr/>
        </p:nvSpPr>
        <p:spPr>
          <a:xfrm>
            <a:off x="9004550" y="423106"/>
            <a:ext cx="2856413" cy="637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07497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40"/>
            <a:ext cx="10515600" cy="714528"/>
          </a:xfrm>
          <a:solidFill>
            <a:srgbClr val="00B0F0"/>
          </a:solidFill>
        </p:spPr>
        <p:txBody>
          <a:bodyPr/>
          <a:lstStyle/>
          <a:p>
            <a:r>
              <a:rPr lang="en-US" b="1" dirty="0" smtClean="0">
                <a:solidFill>
                  <a:schemeClr val="bg1"/>
                </a:solidFill>
              </a:rPr>
              <a:t>Strengths:</a:t>
            </a:r>
            <a:endParaRPr lang="en-US" b="1" dirty="0">
              <a:solidFill>
                <a:schemeClr val="bg1"/>
              </a:solidFill>
            </a:endParaRPr>
          </a:p>
        </p:txBody>
      </p:sp>
      <p:sp>
        <p:nvSpPr>
          <p:cNvPr id="3" name="Content Placeholder 2"/>
          <p:cNvSpPr>
            <a:spLocks noGrp="1"/>
          </p:cNvSpPr>
          <p:nvPr>
            <p:ph idx="1"/>
          </p:nvPr>
        </p:nvSpPr>
        <p:spPr>
          <a:xfrm>
            <a:off x="838200" y="984818"/>
            <a:ext cx="10515600" cy="5090984"/>
          </a:xfrm>
        </p:spPr>
        <p:txBody>
          <a:bodyPr>
            <a:noAutofit/>
          </a:bodyPr>
          <a:lstStyle/>
          <a:p>
            <a:pPr fontAlgn="b"/>
            <a:r>
              <a:rPr lang="en-US" sz="2400" dirty="0" smtClean="0"/>
              <a:t>Universities rely </a:t>
            </a:r>
            <a:r>
              <a:rPr lang="en-US" sz="2400" dirty="0"/>
              <a:t>almost solely on campus </a:t>
            </a:r>
            <a:r>
              <a:rPr lang="en-US" sz="2400" dirty="0" smtClean="0"/>
              <a:t>police; but two-year </a:t>
            </a:r>
            <a:r>
              <a:rPr lang="en-US" sz="2400" dirty="0"/>
              <a:t>colleges </a:t>
            </a:r>
            <a:r>
              <a:rPr lang="en-US" sz="2400" dirty="0" smtClean="0"/>
              <a:t>also use mostly campus police, but also rely on private security companies. </a:t>
            </a:r>
            <a:endParaRPr lang="en-US" sz="2400" dirty="0"/>
          </a:p>
          <a:p>
            <a:pPr fontAlgn="b"/>
            <a:r>
              <a:rPr lang="en-US" sz="2400" dirty="0" smtClean="0"/>
              <a:t>Nearly all universities and colleges use security </a:t>
            </a:r>
            <a:r>
              <a:rPr lang="en-US" sz="2400" dirty="0"/>
              <a:t>cameras on their campuses.</a:t>
            </a:r>
          </a:p>
          <a:p>
            <a:pPr fontAlgn="b"/>
            <a:r>
              <a:rPr lang="en-US" sz="2400" dirty="0"/>
              <a:t>All </a:t>
            </a:r>
            <a:r>
              <a:rPr lang="en-US" sz="2400" dirty="0" smtClean="0"/>
              <a:t>campuses </a:t>
            </a:r>
            <a:r>
              <a:rPr lang="en-US" sz="2400" dirty="0"/>
              <a:t>surveyed have an emergency operations plan in </a:t>
            </a:r>
            <a:r>
              <a:rPr lang="en-US" sz="2400" dirty="0" smtClean="0"/>
              <a:t>place.</a:t>
            </a:r>
            <a:endParaRPr lang="en-US" sz="2400" dirty="0"/>
          </a:p>
          <a:p>
            <a:pPr fontAlgn="b"/>
            <a:r>
              <a:rPr lang="en-US" sz="2400" dirty="0" smtClean="0"/>
              <a:t>All but one campus are prepared for a bomb threat/explosion and an active shooter.</a:t>
            </a:r>
          </a:p>
          <a:p>
            <a:pPr fontAlgn="b"/>
            <a:r>
              <a:rPr lang="en-US" sz="2400" dirty="0" smtClean="0"/>
              <a:t>All universities and most colleges have </a:t>
            </a:r>
            <a:r>
              <a:rPr lang="en-US" sz="2400" dirty="0"/>
              <a:t>a crisis management team in </a:t>
            </a:r>
            <a:r>
              <a:rPr lang="en-US" sz="2400" dirty="0" smtClean="0"/>
              <a:t>place.</a:t>
            </a:r>
            <a:endParaRPr lang="en-US" sz="2400" dirty="0"/>
          </a:p>
          <a:p>
            <a:pPr fontAlgn="b"/>
            <a:r>
              <a:rPr lang="en-US" sz="2400" dirty="0"/>
              <a:t>60% of </a:t>
            </a:r>
            <a:r>
              <a:rPr lang="en-US" sz="2400" dirty="0" smtClean="0"/>
              <a:t>our campuses have </a:t>
            </a:r>
            <a:r>
              <a:rPr lang="en-US" sz="2400" dirty="0"/>
              <a:t>served as a staging area for response teams and equipment during emergencies.</a:t>
            </a:r>
          </a:p>
          <a:p>
            <a:pPr fontAlgn="b"/>
            <a:r>
              <a:rPr lang="en-US" sz="2400" dirty="0"/>
              <a:t>The majority of campuses have campus-wide emergency notification capabilities through e-mail, texting and website.</a:t>
            </a:r>
          </a:p>
          <a:p>
            <a:endParaRPr lang="en-US" sz="2400" dirty="0"/>
          </a:p>
        </p:txBody>
      </p:sp>
    </p:spTree>
    <p:extLst>
      <p:ext uri="{BB962C8B-B14F-4D97-AF65-F5344CB8AC3E}">
        <p14:creationId xmlns:p14="http://schemas.microsoft.com/office/powerpoint/2010/main" val="10154765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9"/>
            <a:ext cx="10515600" cy="659444"/>
          </a:xfrm>
          <a:solidFill>
            <a:srgbClr val="00B0F0"/>
          </a:solidFill>
        </p:spPr>
        <p:txBody>
          <a:bodyPr>
            <a:normAutofit fontScale="90000"/>
          </a:bodyPr>
          <a:lstStyle/>
          <a:p>
            <a:r>
              <a:rPr lang="en-US" dirty="0" smtClean="0">
                <a:solidFill>
                  <a:schemeClr val="bg1"/>
                </a:solidFill>
              </a:rPr>
              <a:t>Challenges/Opportunities:</a:t>
            </a:r>
            <a:endParaRPr lang="en-US" dirty="0">
              <a:solidFill>
                <a:schemeClr val="bg1"/>
              </a:solidFill>
            </a:endParaRPr>
          </a:p>
        </p:txBody>
      </p:sp>
      <p:sp>
        <p:nvSpPr>
          <p:cNvPr id="5" name="Content Placeholder 4"/>
          <p:cNvSpPr>
            <a:spLocks noGrp="1"/>
          </p:cNvSpPr>
          <p:nvPr>
            <p:ph idx="1"/>
          </p:nvPr>
        </p:nvSpPr>
        <p:spPr>
          <a:xfrm>
            <a:off x="838200" y="991519"/>
            <a:ext cx="10515600" cy="4797597"/>
          </a:xfrm>
        </p:spPr>
        <p:txBody>
          <a:bodyPr>
            <a:normAutofit fontScale="92500" lnSpcReduction="10000"/>
          </a:bodyPr>
          <a:lstStyle/>
          <a:p>
            <a:pPr fontAlgn="b"/>
            <a:r>
              <a:rPr lang="en-US" dirty="0" smtClean="0"/>
              <a:t>More campuses should seek to be National </a:t>
            </a:r>
            <a:r>
              <a:rPr lang="en-US" dirty="0"/>
              <a:t>Incident Management System (NIMS) compliant.</a:t>
            </a:r>
          </a:p>
          <a:p>
            <a:pPr fontAlgn="b"/>
            <a:r>
              <a:rPr lang="en-US" dirty="0"/>
              <a:t>Over 40% of </a:t>
            </a:r>
            <a:r>
              <a:rPr lang="en-US" dirty="0" smtClean="0"/>
              <a:t>campuses </a:t>
            </a:r>
            <a:r>
              <a:rPr lang="en-US" dirty="0"/>
              <a:t>are not prepared for pandemics, hostage and mass casualty situations and the threat of terrorism.</a:t>
            </a:r>
          </a:p>
          <a:p>
            <a:pPr fontAlgn="b"/>
            <a:r>
              <a:rPr lang="en-US" dirty="0"/>
              <a:t>Although the majority of campuses offer annual safety and security training for staff, a handful only conduct training every 2-3 years.</a:t>
            </a:r>
          </a:p>
          <a:p>
            <a:pPr fontAlgn="b"/>
            <a:r>
              <a:rPr lang="en-US" dirty="0"/>
              <a:t>Only 30% of campuses have a mental health recovery plan in place for major incidents.</a:t>
            </a:r>
          </a:p>
          <a:p>
            <a:pPr fontAlgn="b"/>
            <a:r>
              <a:rPr lang="en-US" dirty="0" smtClean="0"/>
              <a:t>Less </a:t>
            </a:r>
            <a:r>
              <a:rPr lang="en-US" dirty="0"/>
              <a:t>than half of campuses have first aid kits in every building and only 15% are prepared with Naloxone.</a:t>
            </a:r>
          </a:p>
          <a:p>
            <a:pPr fontAlgn="b"/>
            <a:r>
              <a:rPr lang="en-US" dirty="0"/>
              <a:t>The prevalence of panic buttons on campuses is very low.  For example, only one-fourth of campuses have panic buttons in parking lots. </a:t>
            </a:r>
          </a:p>
        </p:txBody>
      </p:sp>
    </p:spTree>
    <p:extLst>
      <p:ext uri="{BB962C8B-B14F-4D97-AF65-F5344CB8AC3E}">
        <p14:creationId xmlns:p14="http://schemas.microsoft.com/office/powerpoint/2010/main" val="16219527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Campus Security Best Practices:</a:t>
            </a:r>
          </a:p>
          <a:p>
            <a:pPr marL="0" indent="0">
              <a:buNone/>
            </a:pPr>
            <a:r>
              <a:rPr lang="en-US" dirty="0" smtClean="0"/>
              <a:t>	</a:t>
            </a:r>
          </a:p>
          <a:p>
            <a:pPr marL="0" indent="0">
              <a:buNone/>
            </a:pPr>
            <a:r>
              <a:rPr lang="en-US" dirty="0" smtClean="0"/>
              <a:t>Alabama Emergency Management Agency (AEMA)</a:t>
            </a:r>
          </a:p>
          <a:p>
            <a:pPr marL="0" indent="0">
              <a:buNone/>
            </a:pPr>
            <a:r>
              <a:rPr lang="en-US" dirty="0"/>
              <a:t>	</a:t>
            </a:r>
            <a:r>
              <a:rPr lang="en-US" dirty="0" smtClean="0"/>
              <a:t>Brian Hastings, Director </a:t>
            </a:r>
          </a:p>
          <a:p>
            <a:pPr lvl="2"/>
            <a:r>
              <a:rPr lang="en-US" dirty="0"/>
              <a:t>1-205-280-2312</a:t>
            </a:r>
          </a:p>
          <a:p>
            <a:pPr lvl="2"/>
            <a:r>
              <a:rPr lang="en-US" dirty="0" smtClean="0">
                <a:hlinkClick r:id="rId3"/>
              </a:rPr>
              <a:t>Info@ema.alabama.gov</a:t>
            </a:r>
            <a:endParaRPr lang="en-US" dirty="0" smtClean="0"/>
          </a:p>
          <a:p>
            <a:pPr lvl="2"/>
            <a:r>
              <a:rPr lang="en-US" dirty="0">
                <a:hlinkClick r:id="rId4"/>
              </a:rPr>
              <a:t>https://ema.alabama.gov</a:t>
            </a:r>
            <a:r>
              <a:rPr lang="en-US" dirty="0" smtClean="0">
                <a:hlinkClick r:id="rId4"/>
              </a:rPr>
              <a:t>/</a:t>
            </a:r>
            <a:endParaRPr lang="en-US" dirty="0" smtClean="0"/>
          </a:p>
          <a:p>
            <a:pPr lvl="2"/>
            <a:endParaRPr lang="en-US" dirty="0"/>
          </a:p>
          <a:p>
            <a:pPr marL="0" indent="0">
              <a:buNone/>
            </a:pPr>
            <a:r>
              <a:rPr lang="en-US" dirty="0"/>
              <a:t>ACHE Survey of Campus Security:</a:t>
            </a:r>
          </a:p>
          <a:p>
            <a:pPr marL="0" indent="0">
              <a:buNone/>
            </a:pPr>
            <a:r>
              <a:rPr lang="en-US" dirty="0"/>
              <a:t>	Ron </a:t>
            </a:r>
            <a:r>
              <a:rPr lang="en-US" dirty="0" smtClean="0"/>
              <a:t>Leonard, Director of Special Initiatives</a:t>
            </a:r>
            <a:endParaRPr lang="en-US" dirty="0"/>
          </a:p>
          <a:p>
            <a:pPr lvl="2"/>
            <a:r>
              <a:rPr lang="en-US" dirty="0">
                <a:hlinkClick r:id="rId5"/>
              </a:rPr>
              <a:t>ron.leonard@ache.edu</a:t>
            </a:r>
            <a:endParaRPr lang="en-US" dirty="0"/>
          </a:p>
          <a:p>
            <a:pPr lvl="2"/>
            <a:r>
              <a:rPr lang="en-US" dirty="0"/>
              <a:t>334.242.2211</a:t>
            </a:r>
          </a:p>
          <a:p>
            <a:pPr marL="0" indent="0">
              <a:buNone/>
            </a:pPr>
            <a:endParaRPr lang="en-US" dirty="0"/>
          </a:p>
        </p:txBody>
      </p:sp>
    </p:spTree>
    <p:extLst>
      <p:ext uri="{BB962C8B-B14F-4D97-AF65-F5344CB8AC3E}">
        <p14:creationId xmlns:p14="http://schemas.microsoft.com/office/powerpoint/2010/main" val="30290168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939896" y="2476402"/>
            <a:ext cx="9144000" cy="1477181"/>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all" spc="0" normalizeH="0" baseline="0" noProof="0" dirty="0" smtClean="0">
                <a:ln>
                  <a:noFill/>
                </a:ln>
                <a:solidFill>
                  <a:srgbClr val="4F271C"/>
                </a:solidFill>
                <a:effectLst/>
                <a:uLnTx/>
                <a:uFillTx/>
                <a:latin typeface="Tw Cen MT"/>
                <a:ea typeface="+mj-ea"/>
                <a:cs typeface="+mj-cs"/>
              </a:rPr>
              <a:t/>
            </a:r>
            <a:br>
              <a:rPr kumimoji="0" lang="en-US" b="0" i="0" u="none" strike="noStrike" kern="1200" cap="all" spc="0" normalizeH="0" baseline="0" noProof="0" dirty="0" smtClean="0">
                <a:ln>
                  <a:noFill/>
                </a:ln>
                <a:solidFill>
                  <a:srgbClr val="4F271C"/>
                </a:solidFill>
                <a:effectLst/>
                <a:uLnTx/>
                <a:uFillTx/>
                <a:latin typeface="Tw Cen MT"/>
                <a:ea typeface="+mj-ea"/>
                <a:cs typeface="+mj-cs"/>
              </a:rPr>
            </a:br>
            <a:r>
              <a:rPr lang="en-US" sz="6000" b="1" dirty="0">
                <a:solidFill>
                  <a:srgbClr val="0070C0"/>
                </a:solidFill>
                <a:latin typeface="Tw Cen MT"/>
              </a:rPr>
              <a:t>X</a:t>
            </a:r>
            <a:r>
              <a:rPr kumimoji="0" lang="en-US" sz="6000" b="1" i="0" u="none" strike="noStrike" kern="1200" cap="all" spc="0" normalizeH="0" baseline="0" noProof="0" dirty="0" smtClean="0">
                <a:ln>
                  <a:noFill/>
                </a:ln>
                <a:solidFill>
                  <a:srgbClr val="0070C0"/>
                </a:solidFill>
                <a:effectLst/>
                <a:uLnTx/>
                <a:uFillTx/>
                <a:latin typeface="Tw Cen MT"/>
                <a:ea typeface="+mj-ea"/>
                <a:cs typeface="+mj-cs"/>
              </a:rPr>
              <a:t>.   Decision</a:t>
            </a:r>
            <a:r>
              <a:rPr kumimoji="0" lang="en-US" sz="6000" b="1" i="0" u="none" strike="noStrike" kern="1200" cap="all" spc="300" normalizeH="0" baseline="0" noProof="0" dirty="0" smtClean="0">
                <a:ln>
                  <a:noFill/>
                </a:ln>
                <a:solidFill>
                  <a:srgbClr val="0070C0"/>
                </a:solidFill>
                <a:effectLst/>
                <a:uLnTx/>
                <a:uFillTx/>
                <a:latin typeface="Tw Cen MT"/>
                <a:ea typeface="+mj-ea"/>
                <a:cs typeface="+mj-cs"/>
              </a:rPr>
              <a:t> </a:t>
            </a:r>
            <a:r>
              <a:rPr kumimoji="0" lang="en-US" sz="6000" b="1" i="0" u="none" strike="noStrike" kern="1200" cap="all" spc="0" normalizeH="0" baseline="0" noProof="0" dirty="0" smtClean="0">
                <a:ln>
                  <a:noFill/>
                </a:ln>
                <a:solidFill>
                  <a:srgbClr val="0070C0"/>
                </a:solidFill>
                <a:effectLst/>
                <a:uLnTx/>
                <a:uFillTx/>
                <a:latin typeface="Tw Cen MT"/>
                <a:ea typeface="+mj-ea"/>
                <a:cs typeface="+mj-cs"/>
              </a:rPr>
              <a:t>ITEMS</a:t>
            </a:r>
            <a:r>
              <a:rPr kumimoji="0" lang="en-US" b="1" i="0" u="none" strike="noStrike" kern="1200" cap="all" spc="0" normalizeH="0" baseline="0" noProof="0" dirty="0" smtClean="0">
                <a:ln>
                  <a:noFill/>
                </a:ln>
                <a:solidFill>
                  <a:srgbClr val="0070C0"/>
                </a:solidFill>
                <a:effectLst/>
                <a:uLnTx/>
                <a:uFillTx/>
                <a:latin typeface="Tw Cen MT"/>
                <a:ea typeface="+mj-ea"/>
                <a:cs typeface="+mj-cs"/>
              </a:rPr>
              <a:t/>
            </a:r>
            <a:br>
              <a:rPr kumimoji="0" lang="en-US" b="1" i="0" u="none" strike="noStrike" kern="1200" cap="all" spc="0" normalizeH="0" baseline="0" noProof="0" dirty="0" smtClean="0">
                <a:ln>
                  <a:noFill/>
                </a:ln>
                <a:solidFill>
                  <a:srgbClr val="0070C0"/>
                </a:solidFill>
                <a:effectLst/>
                <a:uLnTx/>
                <a:uFillTx/>
                <a:latin typeface="Tw Cen MT"/>
                <a:ea typeface="+mj-ea"/>
                <a:cs typeface="+mj-cs"/>
              </a:rPr>
            </a:br>
            <a:r>
              <a:rPr kumimoji="0" lang="en-US" b="1" i="0" u="none" strike="noStrike" kern="1200" cap="all" spc="0" normalizeH="0" baseline="0" noProof="0" dirty="0" smtClean="0">
                <a:ln>
                  <a:noFill/>
                </a:ln>
                <a:solidFill>
                  <a:srgbClr val="00B0F0"/>
                </a:solidFill>
                <a:effectLst/>
                <a:uLnTx/>
                <a:uFillTx/>
                <a:latin typeface="Tw Cen MT"/>
                <a:ea typeface="+mj-ea"/>
                <a:cs typeface="+mj-cs"/>
              </a:rPr>
              <a:t> </a:t>
            </a:r>
            <a:endParaRPr kumimoji="0" lang="en-US" b="0" i="0" u="none" strike="noStrike" kern="1200" cap="all" spc="0" normalizeH="0" baseline="0" noProof="0" dirty="0">
              <a:ln>
                <a:noFill/>
              </a:ln>
              <a:solidFill>
                <a:srgbClr val="4F271C"/>
              </a:solidFill>
              <a:effectLst/>
              <a:uLnTx/>
              <a:uFillTx/>
              <a:latin typeface="Tw Cen MT"/>
              <a:ea typeface="+mj-ea"/>
              <a:cs typeface="+mj-cs"/>
            </a:endParaRPr>
          </a:p>
        </p:txBody>
      </p:sp>
    </p:spTree>
    <p:extLst>
      <p:ext uri="{BB962C8B-B14F-4D97-AF65-F5344CB8AC3E}">
        <p14:creationId xmlns:p14="http://schemas.microsoft.com/office/powerpoint/2010/main" val="11744914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22490" y="5085217"/>
            <a:ext cx="1705326" cy="170532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71" y="489043"/>
            <a:ext cx="11513575" cy="4596174"/>
          </a:xfrm>
          <a:prstGeom prst="rect">
            <a:avLst/>
          </a:prstGeom>
          <a:solidFill>
            <a:srgbClr val="E8E6CD"/>
          </a:solidFill>
        </p:spPr>
      </p:pic>
      <p:sp>
        <p:nvSpPr>
          <p:cNvPr id="3" name="Rectangle 2"/>
          <p:cNvSpPr/>
          <p:nvPr/>
        </p:nvSpPr>
        <p:spPr>
          <a:xfrm>
            <a:off x="570271" y="617710"/>
            <a:ext cx="1543664" cy="1862048"/>
          </a:xfrm>
          <a:prstGeom prst="rect">
            <a:avLst/>
          </a:prstGeom>
          <a:noFill/>
          <a:ln>
            <a:noFill/>
          </a:ln>
        </p:spPr>
        <p:txBody>
          <a:bodyPr wrap="square" lIns="91440" tIns="45720" rIns="91440" bIns="45720">
            <a:spAutoFit/>
            <a:scene3d>
              <a:camera prst="orthographicFront"/>
              <a:lightRig rig="threePt" dir="t"/>
            </a:scene3d>
            <a:sp3d>
              <a:bevelT w="6350"/>
            </a:sp3d>
          </a:bodyPr>
          <a:lstStyle/>
          <a:p>
            <a:pPr algn="ctr"/>
            <a:r>
              <a:rPr lang="en-US" sz="11500" b="1" cap="none" spc="0" dirty="0" smtClean="0">
                <a:ln w="6600">
                  <a:solidFill>
                    <a:srgbClr val="FF0000"/>
                  </a:solidFill>
                  <a:prstDash val="solid"/>
                </a:ln>
                <a:solidFill>
                  <a:srgbClr val="EDEBD7"/>
                </a:solidFill>
                <a:effectLst>
                  <a:outerShdw dist="38100" dir="2700000" algn="tl" rotWithShape="0">
                    <a:srgbClr val="FF0000"/>
                  </a:outerShdw>
                </a:effectLst>
              </a:rPr>
              <a:t>B.</a:t>
            </a:r>
            <a:r>
              <a:rPr lang="en-US" sz="11500" b="1" cap="none" spc="0" dirty="0" smtClean="0">
                <a:ln w="6600">
                  <a:solidFill>
                    <a:srgbClr val="FF0000"/>
                  </a:solidFill>
                  <a:prstDash val="solid"/>
                </a:ln>
                <a:solidFill>
                  <a:srgbClr val="FFFFFF"/>
                </a:solidFill>
                <a:effectLst>
                  <a:outerShdw dist="38100" dir="2700000" algn="tl" rotWithShape="0">
                    <a:schemeClr val="accent2"/>
                  </a:outerShdw>
                </a:effectLst>
              </a:rPr>
              <a:t>  </a:t>
            </a:r>
            <a:endParaRPr lang="en-US" sz="11500" b="1" cap="none" spc="0" dirty="0">
              <a:ln w="6600">
                <a:solidFill>
                  <a:srgbClr val="FF0000"/>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030601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t>7</a:t>
            </a:fld>
            <a:endParaRPr lang="en-US" dirty="0"/>
          </a:p>
        </p:txBody>
      </p:sp>
      <p:sp>
        <p:nvSpPr>
          <p:cNvPr id="4" name="Title 1"/>
          <p:cNvSpPr txBox="1">
            <a:spLocks/>
          </p:cNvSpPr>
          <p:nvPr/>
        </p:nvSpPr>
        <p:spPr>
          <a:xfrm>
            <a:off x="888274" y="2672294"/>
            <a:ext cx="1081604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688975" algn="l"/>
              </a:tabLst>
            </a:pPr>
            <a:r>
              <a:rPr lang="en-US" sz="7200" b="1" dirty="0" smtClean="0">
                <a:solidFill>
                  <a:schemeClr val="accent5"/>
                </a:solidFill>
                <a:latin typeface="+mn-lt"/>
              </a:rPr>
              <a:t>VI.  ELECTION OF OFFICERS  </a:t>
            </a:r>
            <a:endParaRPr lang="en-US" sz="7200" b="1" dirty="0">
              <a:solidFill>
                <a:schemeClr val="accent5"/>
              </a:solidFill>
              <a:latin typeface="+mn-lt"/>
            </a:endParaRPr>
          </a:p>
        </p:txBody>
      </p:sp>
      <p:sp>
        <p:nvSpPr>
          <p:cNvPr id="5" name="Rectangle 4"/>
          <p:cNvSpPr/>
          <p:nvPr/>
        </p:nvSpPr>
        <p:spPr>
          <a:xfrm>
            <a:off x="1847850" y="3619829"/>
            <a:ext cx="8134350" cy="1569660"/>
          </a:xfrm>
          <a:prstGeom prst="rect">
            <a:avLst/>
          </a:prstGeom>
        </p:spPr>
        <p:txBody>
          <a:bodyPr wrap="square">
            <a:spAutoFit/>
          </a:bodyPr>
          <a:lstStyle/>
          <a:p>
            <a:endParaRPr lang="en-US" sz="3200" i="1" dirty="0">
              <a:solidFill>
                <a:srgbClr val="000000"/>
              </a:solidFill>
              <a:latin typeface="Book Antiqua" panose="02040602050305030304" pitchFamily="18" charset="0"/>
            </a:endParaRPr>
          </a:p>
          <a:p>
            <a:r>
              <a:rPr lang="en-US" sz="3200" dirty="0">
                <a:solidFill>
                  <a:srgbClr val="000000"/>
                </a:solidFill>
                <a:latin typeface="Book Antiqua" panose="02040602050305030304" pitchFamily="18" charset="0"/>
              </a:rPr>
              <a:t>	</a:t>
            </a:r>
          </a:p>
          <a:p>
            <a:r>
              <a:rPr lang="en-US" sz="3200" b="1" dirty="0"/>
              <a:t> </a:t>
            </a:r>
            <a:endParaRPr lang="en-US" sz="3200"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309800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nvPr>
        </p:nvGraphicFramePr>
        <p:xfrm>
          <a:off x="426721" y="289560"/>
          <a:ext cx="10746376" cy="6278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47078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756" y="0"/>
            <a:ext cx="11980244" cy="5632311"/>
          </a:xfrm>
          <a:prstGeom prst="rect">
            <a:avLst/>
          </a:prstGeom>
        </p:spPr>
        <p:txBody>
          <a:bodyPr wrap="square">
            <a:spAutoFit/>
          </a:bodyPr>
          <a:lstStyle/>
          <a:p>
            <a:pPr algn="ctr"/>
            <a:r>
              <a:rPr lang="en-US" sz="3200" b="1" dirty="0">
                <a:solidFill>
                  <a:srgbClr val="0070C0"/>
                </a:solidFill>
                <a:latin typeface="Century Gothic" panose="020B0502020202020204" pitchFamily="34" charset="0"/>
                <a:ea typeface="Calibri" panose="020F0502020204030204" pitchFamily="34" charset="0"/>
              </a:rPr>
              <a:t>Alabama Commission on Higher Education</a:t>
            </a:r>
            <a:endParaRPr lang="en-US" sz="3200" dirty="0">
              <a:solidFill>
                <a:srgbClr val="0070C0"/>
              </a:solidFill>
              <a:latin typeface="Century Gothic" panose="020B0502020202020204" pitchFamily="34" charset="0"/>
              <a:ea typeface="Calibri" panose="020F0502020204030204" pitchFamily="34" charset="0"/>
            </a:endParaRPr>
          </a:p>
          <a:p>
            <a:pPr algn="ctr"/>
            <a:r>
              <a:rPr lang="en-US" sz="3200" b="1" dirty="0" smtClean="0">
                <a:solidFill>
                  <a:srgbClr val="0070C0"/>
                </a:solidFill>
                <a:latin typeface="Century Gothic" panose="020B0502020202020204" pitchFamily="34" charset="0"/>
                <a:ea typeface="Calibri" panose="020F0502020204030204" pitchFamily="34" charset="0"/>
              </a:rPr>
              <a:t>Budgetary </a:t>
            </a:r>
            <a:r>
              <a:rPr lang="en-US" sz="3200" b="1" dirty="0">
                <a:solidFill>
                  <a:srgbClr val="0070C0"/>
                </a:solidFill>
                <a:latin typeface="Century Gothic" panose="020B0502020202020204" pitchFamily="34" charset="0"/>
                <a:ea typeface="Calibri" panose="020F0502020204030204" pitchFamily="34" charset="0"/>
              </a:rPr>
              <a:t>Facts</a:t>
            </a:r>
            <a:endParaRPr lang="en-US" sz="3200" dirty="0">
              <a:solidFill>
                <a:srgbClr val="0070C0"/>
              </a:solidFill>
              <a:latin typeface="Century Gothic" panose="020B0502020202020204" pitchFamily="34" charset="0"/>
              <a:ea typeface="Calibri" panose="020F0502020204030204" pitchFamily="34" charset="0"/>
            </a:endParaRPr>
          </a:p>
          <a:p>
            <a:r>
              <a:rPr lang="en-US" sz="3200" dirty="0">
                <a:latin typeface="Century Gothic" panose="020B0502020202020204" pitchFamily="34" charset="0"/>
                <a:ea typeface="Calibri" panose="020F0502020204030204" pitchFamily="34" charset="0"/>
              </a:rPr>
              <a:t> </a:t>
            </a:r>
          </a:p>
          <a:p>
            <a:pPr marL="342900" marR="0" lvl="0" indent="-342900">
              <a:spcBef>
                <a:spcPts val="0"/>
              </a:spcBef>
              <a:spcAft>
                <a:spcPts val="0"/>
              </a:spcAft>
              <a:buFont typeface="Arial" panose="020B0604020202020204" pitchFamily="34" charset="0"/>
              <a:buChar char="•"/>
            </a:pPr>
            <a:r>
              <a:rPr lang="en-US" sz="2400" b="1" dirty="0">
                <a:latin typeface="Century Gothic" panose="020B0502020202020204" pitchFamily="34" charset="0"/>
                <a:ea typeface="Calibri" panose="020F0502020204030204" pitchFamily="34" charset="0"/>
              </a:rPr>
              <a:t>The Commission has 25 programs under 5 appropriation units.</a:t>
            </a:r>
            <a:endParaRPr lang="en-US" sz="2400" dirty="0">
              <a:latin typeface="Century Gothic" panose="020B0502020202020204" pitchFamily="34" charset="0"/>
              <a:ea typeface="Calibri" panose="020F0502020204030204" pitchFamily="34" charset="0"/>
            </a:endParaRPr>
          </a:p>
          <a:p>
            <a:pPr marL="342900" indent="-342900">
              <a:buFont typeface="Arial" panose="020B0604020202020204" pitchFamily="34" charset="0"/>
              <a:buChar char="•"/>
            </a:pPr>
            <a:endParaRPr lang="en-US" sz="2400" b="1" dirty="0" smtClean="0">
              <a:latin typeface="Century Gothic" panose="020B0502020202020204" pitchFamily="34" charset="0"/>
              <a:ea typeface="Calibri" panose="020F0502020204030204" pitchFamily="34" charset="0"/>
            </a:endParaRPr>
          </a:p>
          <a:p>
            <a:pPr marL="342900" indent="-342900">
              <a:buFont typeface="Arial" panose="020B0604020202020204" pitchFamily="34" charset="0"/>
              <a:buChar char="•"/>
            </a:pPr>
            <a:r>
              <a:rPr lang="en-US" sz="2400" b="1" dirty="0" smtClean="0">
                <a:latin typeface="Century Gothic" panose="020B0502020202020204" pitchFamily="34" charset="0"/>
                <a:ea typeface="Calibri" panose="020F0502020204030204" pitchFamily="34" charset="0"/>
              </a:rPr>
              <a:t>This </a:t>
            </a:r>
            <a:r>
              <a:rPr lang="en-US" sz="2400" b="1" dirty="0">
                <a:latin typeface="Century Gothic" panose="020B0502020202020204" pitchFamily="34" charset="0"/>
                <a:ea typeface="Calibri" panose="020F0502020204030204" pitchFamily="34" charset="0"/>
              </a:rPr>
              <a:t>represents </a:t>
            </a:r>
            <a:r>
              <a:rPr lang="en-US" sz="2400" b="1" dirty="0" smtClean="0">
                <a:latin typeface="Century Gothic" panose="020B0502020202020204" pitchFamily="34" charset="0"/>
                <a:ea typeface="Calibri" panose="020F0502020204030204" pitchFamily="34" charset="0"/>
              </a:rPr>
              <a:t>nearly a 3.98% increase </a:t>
            </a:r>
            <a:r>
              <a:rPr lang="en-US" sz="2400" b="1" dirty="0">
                <a:latin typeface="Century Gothic" panose="020B0502020202020204" pitchFamily="34" charset="0"/>
                <a:ea typeface="Calibri" panose="020F0502020204030204" pitchFamily="34" charset="0"/>
              </a:rPr>
              <a:t>over </a:t>
            </a:r>
            <a:r>
              <a:rPr lang="en-US" sz="2400" b="1" dirty="0" smtClean="0">
                <a:latin typeface="Century Gothic" panose="020B0502020202020204" pitchFamily="34" charset="0"/>
                <a:ea typeface="Calibri" panose="020F0502020204030204" pitchFamily="34" charset="0"/>
              </a:rPr>
              <a:t>the previous year.</a:t>
            </a:r>
          </a:p>
          <a:p>
            <a:pPr marL="342900" indent="-342900">
              <a:buFont typeface="Arial" panose="020B0604020202020204" pitchFamily="34" charset="0"/>
              <a:buChar char="•"/>
            </a:pPr>
            <a:endParaRPr lang="en-US" sz="2400" b="1" dirty="0">
              <a:latin typeface="Century Gothic" panose="020B0502020202020204" pitchFamily="34" charset="0"/>
              <a:ea typeface="Calibri" panose="020F0502020204030204" pitchFamily="34" charset="0"/>
            </a:endParaRPr>
          </a:p>
          <a:p>
            <a:pPr marL="342900" indent="-342900">
              <a:buFont typeface="Arial" panose="020B0604020202020204" pitchFamily="34" charset="0"/>
              <a:buChar char="•"/>
            </a:pPr>
            <a:r>
              <a:rPr lang="en-US" sz="2400" b="1" dirty="0" smtClean="0">
                <a:latin typeface="Century Gothic" panose="020B0502020202020204" pitchFamily="34" charset="0"/>
                <a:ea typeface="Calibri" panose="020F0502020204030204" pitchFamily="34" charset="0"/>
              </a:rPr>
              <a:t>For FY 2018-2019 any funds left over from the State Appropriation for the AMSTEP program are non-reverting.</a:t>
            </a:r>
            <a:endParaRPr lang="en-US" sz="2400" dirty="0">
              <a:latin typeface="Century Gothic" panose="020B0502020202020204" pitchFamily="34" charset="0"/>
              <a:ea typeface="Calibri" panose="020F0502020204030204" pitchFamily="34" charset="0"/>
            </a:endParaRPr>
          </a:p>
          <a:p>
            <a:pPr marL="342900" indent="-342900">
              <a:buFont typeface="Arial" panose="020B0604020202020204" pitchFamily="34" charset="0"/>
              <a:buChar char="•"/>
            </a:pPr>
            <a:endParaRPr lang="en-US" sz="2400" b="1" dirty="0">
              <a:latin typeface="Century Gothic" panose="020B0502020202020204" pitchFamily="34" charset="0"/>
              <a:ea typeface="Calibri" panose="020F0502020204030204" pitchFamily="34" charset="0"/>
            </a:endParaRPr>
          </a:p>
          <a:p>
            <a:pPr marL="342900" indent="-342900">
              <a:buFont typeface="Arial" panose="020B0604020202020204" pitchFamily="34" charset="0"/>
              <a:buChar char="•"/>
            </a:pPr>
            <a:r>
              <a:rPr lang="en-US" sz="2400" b="1" dirty="0" smtClean="0">
                <a:latin typeface="Century Gothic" panose="020B0502020202020204" pitchFamily="34" charset="0"/>
                <a:ea typeface="Calibri" panose="020F0502020204030204" pitchFamily="34" charset="0"/>
              </a:rPr>
              <a:t>The </a:t>
            </a:r>
            <a:r>
              <a:rPr lang="en-US" sz="2400" b="1" dirty="0">
                <a:latin typeface="Century Gothic" panose="020B0502020202020204" pitchFamily="34" charset="0"/>
                <a:ea typeface="Calibri" panose="020F0502020204030204" pitchFamily="34" charset="0"/>
              </a:rPr>
              <a:t>FY </a:t>
            </a:r>
            <a:r>
              <a:rPr lang="en-US" sz="2400" b="1" dirty="0" smtClean="0">
                <a:latin typeface="Century Gothic" panose="020B0502020202020204" pitchFamily="34" charset="0"/>
                <a:ea typeface="Calibri" panose="020F0502020204030204" pitchFamily="34" charset="0"/>
              </a:rPr>
              <a:t>2018-19 </a:t>
            </a:r>
            <a:r>
              <a:rPr lang="en-US" sz="2400" b="1" dirty="0">
                <a:latin typeface="Century Gothic" panose="020B0502020202020204" pitchFamily="34" charset="0"/>
                <a:ea typeface="Calibri" panose="020F0502020204030204" pitchFamily="34" charset="0"/>
              </a:rPr>
              <a:t>Operations Plan, showing expenditures for each of the fiscal year’s quarters, was submitted to Executive Budget Office (EBO) on July 31, </a:t>
            </a:r>
            <a:r>
              <a:rPr lang="en-US" sz="2400" b="1" dirty="0" smtClean="0">
                <a:latin typeface="Century Gothic" panose="020B0502020202020204" pitchFamily="34" charset="0"/>
                <a:ea typeface="Calibri" panose="020F0502020204030204" pitchFamily="34" charset="0"/>
              </a:rPr>
              <a:t>2018.  </a:t>
            </a:r>
            <a:r>
              <a:rPr lang="en-US" sz="2400" b="1" dirty="0">
                <a:latin typeface="Century Gothic" panose="020B0502020202020204" pitchFamily="34" charset="0"/>
                <a:ea typeface="Calibri" panose="020F0502020204030204" pitchFamily="34" charset="0"/>
              </a:rPr>
              <a:t>Any changes made by the Commission can be made through a Operations Plan revision after October 1, </a:t>
            </a:r>
            <a:r>
              <a:rPr lang="en-US" sz="2400" b="1" dirty="0" smtClean="0">
                <a:latin typeface="Century Gothic" panose="020B0502020202020204" pitchFamily="34" charset="0"/>
                <a:ea typeface="Calibri" panose="020F0502020204030204" pitchFamily="34" charset="0"/>
              </a:rPr>
              <a:t>2018. </a:t>
            </a:r>
            <a:r>
              <a:rPr lang="en-US" sz="2400" b="1" dirty="0">
                <a:latin typeface="Century Gothic" panose="020B0502020202020204" pitchFamily="34" charset="0"/>
                <a:ea typeface="Calibri" panose="020F0502020204030204" pitchFamily="34" charset="0"/>
              </a:rPr>
              <a:t> </a:t>
            </a:r>
            <a:endParaRPr lang="en-US" sz="24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5507789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nvPr>
        </p:nvGraphicFramePr>
        <p:xfrm>
          <a:off x="1966452" y="58962"/>
          <a:ext cx="8209935" cy="6675120"/>
        </p:xfrm>
        <a:graphic>
          <a:graphicData uri="http://schemas.openxmlformats.org/presentationml/2006/ole">
            <mc:AlternateContent xmlns:mc="http://schemas.openxmlformats.org/markup-compatibility/2006">
              <mc:Choice xmlns:v="urn:schemas-microsoft-com:vml" Requires="v">
                <p:oleObj spid="_x0000_s1075" name="Worksheet" r:id="rId3" imgW="19042524" imgH="19941426" progId="Excel.Sheet.12">
                  <p:embed/>
                </p:oleObj>
              </mc:Choice>
              <mc:Fallback>
                <p:oleObj name="Worksheet" r:id="rId3" imgW="19042524" imgH="19941426" progId="Excel.Sheet.12">
                  <p:embed/>
                  <p:pic>
                    <p:nvPicPr>
                      <p:cNvPr id="9" name="Object 8"/>
                      <p:cNvPicPr/>
                      <p:nvPr/>
                    </p:nvPicPr>
                    <p:blipFill>
                      <a:blip r:embed="rId4"/>
                      <a:stretch>
                        <a:fillRect/>
                      </a:stretch>
                    </p:blipFill>
                    <p:spPr>
                      <a:xfrm>
                        <a:off x="1966452" y="58962"/>
                        <a:ext cx="8209935" cy="6675120"/>
                      </a:xfrm>
                      <a:prstGeom prst="rect">
                        <a:avLst/>
                      </a:prstGeom>
                    </p:spPr>
                  </p:pic>
                </p:oleObj>
              </mc:Fallback>
            </mc:AlternateContent>
          </a:graphicData>
        </a:graphic>
      </p:graphicFrame>
      <p:sp>
        <p:nvSpPr>
          <p:cNvPr id="5" name="Right Arrow 4"/>
          <p:cNvSpPr/>
          <p:nvPr/>
        </p:nvSpPr>
        <p:spPr>
          <a:xfrm rot="10800000">
            <a:off x="10250905" y="1962748"/>
            <a:ext cx="693019" cy="22138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10248136" y="2153644"/>
            <a:ext cx="693019" cy="22138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0299834" y="2572347"/>
            <a:ext cx="693019" cy="22138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10299831" y="3710526"/>
            <a:ext cx="693019" cy="2213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10299832" y="5351645"/>
            <a:ext cx="432335" cy="20453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10299831" y="5640403"/>
            <a:ext cx="432335" cy="21575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10319886" y="4725198"/>
            <a:ext cx="412282" cy="20292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012904" y="1888772"/>
            <a:ext cx="883920" cy="369332"/>
          </a:xfrm>
          <a:prstGeom prst="rect">
            <a:avLst/>
          </a:prstGeom>
          <a:noFill/>
        </p:spPr>
        <p:txBody>
          <a:bodyPr wrap="square" rtlCol="0">
            <a:spAutoFit/>
          </a:bodyPr>
          <a:lstStyle/>
          <a:p>
            <a:r>
              <a:rPr lang="en-US" dirty="0" smtClean="0"/>
              <a:t>43%+ </a:t>
            </a:r>
            <a:endParaRPr lang="en-US" dirty="0"/>
          </a:p>
        </p:txBody>
      </p:sp>
      <p:sp>
        <p:nvSpPr>
          <p:cNvPr id="16" name="TextBox 15"/>
          <p:cNvSpPr txBox="1"/>
          <p:nvPr/>
        </p:nvSpPr>
        <p:spPr>
          <a:xfrm>
            <a:off x="10992850" y="2124418"/>
            <a:ext cx="883920" cy="369332"/>
          </a:xfrm>
          <a:prstGeom prst="rect">
            <a:avLst/>
          </a:prstGeom>
          <a:noFill/>
        </p:spPr>
        <p:txBody>
          <a:bodyPr wrap="square" rtlCol="0">
            <a:spAutoFit/>
          </a:bodyPr>
          <a:lstStyle/>
          <a:p>
            <a:r>
              <a:rPr lang="en-US" dirty="0" smtClean="0"/>
              <a:t>12%+ </a:t>
            </a:r>
            <a:endParaRPr lang="en-US" dirty="0"/>
          </a:p>
        </p:txBody>
      </p:sp>
      <p:sp>
        <p:nvSpPr>
          <p:cNvPr id="17" name="TextBox 16"/>
          <p:cNvSpPr txBox="1"/>
          <p:nvPr/>
        </p:nvSpPr>
        <p:spPr>
          <a:xfrm>
            <a:off x="11040971" y="2493750"/>
            <a:ext cx="883920" cy="369332"/>
          </a:xfrm>
          <a:prstGeom prst="rect">
            <a:avLst/>
          </a:prstGeom>
          <a:noFill/>
        </p:spPr>
        <p:txBody>
          <a:bodyPr wrap="square" rtlCol="0">
            <a:spAutoFit/>
          </a:bodyPr>
          <a:lstStyle/>
          <a:p>
            <a:r>
              <a:rPr lang="en-US" dirty="0" smtClean="0"/>
              <a:t>123%+ </a:t>
            </a:r>
            <a:endParaRPr lang="en-US" dirty="0"/>
          </a:p>
        </p:txBody>
      </p:sp>
      <p:sp>
        <p:nvSpPr>
          <p:cNvPr id="18" name="TextBox 17"/>
          <p:cNvSpPr txBox="1"/>
          <p:nvPr/>
        </p:nvSpPr>
        <p:spPr>
          <a:xfrm>
            <a:off x="11040971" y="3636550"/>
            <a:ext cx="883920" cy="369332"/>
          </a:xfrm>
          <a:prstGeom prst="rect">
            <a:avLst/>
          </a:prstGeom>
          <a:noFill/>
        </p:spPr>
        <p:txBody>
          <a:bodyPr wrap="square" rtlCol="0">
            <a:spAutoFit/>
          </a:bodyPr>
          <a:lstStyle/>
          <a:p>
            <a:r>
              <a:rPr lang="en-US" dirty="0" smtClean="0"/>
              <a:t>100%- </a:t>
            </a:r>
            <a:endParaRPr lang="en-US" dirty="0"/>
          </a:p>
        </p:txBody>
      </p:sp>
    </p:spTree>
    <p:extLst>
      <p:ext uri="{BB962C8B-B14F-4D97-AF65-F5344CB8AC3E}">
        <p14:creationId xmlns:p14="http://schemas.microsoft.com/office/powerpoint/2010/main" val="19325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righ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P spid="13" grpId="0" animBg="1"/>
      <p:bldP spid="14" grpId="0" animBg="1"/>
      <p:bldP spid="3" grpId="0"/>
      <p:bldP spid="16" grpId="0"/>
      <p:bldP spid="17" grpId="0"/>
      <p:bldP spid="1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235975" y="289560"/>
          <a:ext cx="11159612" cy="6278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19089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nvPr>
        </p:nvGraphicFramePr>
        <p:xfrm>
          <a:off x="1766454" y="285750"/>
          <a:ext cx="8659091"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9043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580103" y="289560"/>
          <a:ext cx="10687665" cy="6278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38450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1563329" y="243605"/>
          <a:ext cx="9193161" cy="6458648"/>
        </p:xfrm>
        <a:graphic>
          <a:graphicData uri="http://schemas.openxmlformats.org/presentationml/2006/ole">
            <mc:AlternateContent xmlns:mc="http://schemas.openxmlformats.org/markup-compatibility/2006">
              <mc:Choice xmlns:v="urn:schemas-microsoft-com:vml" Requires="v">
                <p:oleObj spid="_x0000_s2098" name="Worksheet" r:id="rId3" imgW="4168284" imgH="3771798" progId="Excel.Sheet.12">
                  <p:embed/>
                </p:oleObj>
              </mc:Choice>
              <mc:Fallback>
                <p:oleObj name="Worksheet" r:id="rId3" imgW="4168284" imgH="3771798" progId="Excel.Sheet.12">
                  <p:embed/>
                  <p:pic>
                    <p:nvPicPr>
                      <p:cNvPr id="5" name="Object 4"/>
                      <p:cNvPicPr/>
                      <p:nvPr/>
                    </p:nvPicPr>
                    <p:blipFill>
                      <a:blip r:embed="rId4"/>
                      <a:stretch>
                        <a:fillRect/>
                      </a:stretch>
                    </p:blipFill>
                    <p:spPr>
                      <a:xfrm>
                        <a:off x="1563329" y="243605"/>
                        <a:ext cx="9193161" cy="6458648"/>
                      </a:xfrm>
                      <a:prstGeom prst="rect">
                        <a:avLst/>
                      </a:prstGeom>
                    </p:spPr>
                  </p:pic>
                </p:oleObj>
              </mc:Fallback>
            </mc:AlternateContent>
          </a:graphicData>
        </a:graphic>
      </p:graphicFrame>
    </p:spTree>
    <p:extLst>
      <p:ext uri="{BB962C8B-B14F-4D97-AF65-F5344CB8AC3E}">
        <p14:creationId xmlns:p14="http://schemas.microsoft.com/office/powerpoint/2010/main" val="36255612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nvPr>
        </p:nvGraphicFramePr>
        <p:xfrm>
          <a:off x="648929" y="289560"/>
          <a:ext cx="10589342" cy="6278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61564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409700" y="507076"/>
            <a:ext cx="9144000" cy="1262457"/>
          </a:xfrm>
        </p:spPr>
        <p:txBody>
          <a:bodyPr>
            <a:normAutofit fontScale="90000"/>
          </a:bodyPr>
          <a:lstStyle/>
          <a:p>
            <a:pPr algn="ctr">
              <a:lnSpc>
                <a:spcPct val="250000"/>
              </a:lnSpc>
            </a:pPr>
            <a:r>
              <a:rPr lang="en-US" sz="3600" b="1" dirty="0" smtClean="0"/>
              <a:t>B.  Approval </a:t>
            </a:r>
            <a:r>
              <a:rPr lang="en-US" sz="3600" b="1" dirty="0"/>
              <a:t>of </a:t>
            </a:r>
            <a:r>
              <a:rPr lang="en-US" sz="3600" b="1" dirty="0" smtClean="0"/>
              <a:t>2019 </a:t>
            </a:r>
            <a:r>
              <a:rPr lang="en-US" sz="3600" b="1" dirty="0"/>
              <a:t>Meeting Schedule</a:t>
            </a:r>
            <a:endParaRPr lang="en-US" sz="2800" dirty="0"/>
          </a:p>
        </p:txBody>
      </p:sp>
      <p:sp>
        <p:nvSpPr>
          <p:cNvPr id="3" name="Slide Number Placeholder 2"/>
          <p:cNvSpPr>
            <a:spLocks noGrp="1"/>
          </p:cNvSpPr>
          <p:nvPr>
            <p:ph type="sldNum" sz="quarter" idx="12"/>
          </p:nvPr>
        </p:nvSpPr>
        <p:spPr/>
        <p:txBody>
          <a:bodyPr/>
          <a:lstStyle/>
          <a:p>
            <a:fld id="{15C3AF50-45D8-4144-B114-A385979F8C17}" type="slidenum">
              <a:rPr lang="en-US" smtClean="0"/>
              <a:t>78</a:t>
            </a:fld>
            <a:endParaRPr lang="en-US"/>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r>
              <a:rPr lang="en-US" sz="6600" dirty="0">
                <a:solidFill>
                  <a:srgbClr val="FF0000"/>
                </a:solidFill>
              </a:rPr>
              <a:t> </a:t>
            </a:r>
            <a:br>
              <a:rPr lang="en-US" sz="6600" dirty="0">
                <a:solidFill>
                  <a:srgbClr val="FF0000"/>
                </a:solidFill>
              </a:rPr>
            </a:br>
            <a:r>
              <a:rPr lang="en-US" sz="6600" dirty="0">
                <a:solidFill>
                  <a:srgbClr val="FF0000"/>
                </a:solidFill>
              </a:rPr>
              <a:t/>
            </a:r>
            <a:br>
              <a:rPr lang="en-US" sz="6600" dirty="0">
                <a:solidFill>
                  <a:srgbClr val="FF0000"/>
                </a:solidFill>
              </a:rPr>
            </a:br>
            <a:endParaRPr lang="en-US" sz="6600" dirty="0">
              <a:solidFill>
                <a:srgbClr val="FF0000"/>
              </a:solidFill>
            </a:endParaRPr>
          </a:p>
        </p:txBody>
      </p:sp>
      <p:pic>
        <p:nvPicPr>
          <p:cNvPr id="8" name="Picture 7" descr="Image result for calendar clipart">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29" y="2902925"/>
            <a:ext cx="1368810" cy="2321249"/>
          </a:xfrm>
          <a:prstGeom prst="rect">
            <a:avLst/>
          </a:prstGeom>
          <a:noFill/>
          <a:ln>
            <a:noFill/>
          </a:ln>
        </p:spPr>
      </p:pic>
      <p:sp>
        <p:nvSpPr>
          <p:cNvPr id="4" name="TextBox 3"/>
          <p:cNvSpPr txBox="1"/>
          <p:nvPr/>
        </p:nvSpPr>
        <p:spPr>
          <a:xfrm>
            <a:off x="2865540" y="2874524"/>
            <a:ext cx="6676394" cy="2677656"/>
          </a:xfrm>
          <a:prstGeom prst="rect">
            <a:avLst/>
          </a:prstGeom>
          <a:noFill/>
        </p:spPr>
        <p:txBody>
          <a:bodyPr wrap="square" rtlCol="0">
            <a:spAutoFit/>
          </a:bodyPr>
          <a:lstStyle/>
          <a:p>
            <a:r>
              <a:rPr lang="en-US" sz="2800" b="1" u="sng" dirty="0" smtClean="0">
                <a:latin typeface="Arial" panose="020B0604020202020204" pitchFamily="34" charset="0"/>
                <a:cs typeface="Arial" panose="020B0604020202020204" pitchFamily="34" charset="0"/>
              </a:rPr>
              <a:t>Proposed </a:t>
            </a:r>
            <a:r>
              <a:rPr lang="en-US" sz="2800" b="1" u="sng" dirty="0">
                <a:latin typeface="Arial" panose="020B0604020202020204" pitchFamily="34" charset="0"/>
                <a:cs typeface="Arial" panose="020B0604020202020204" pitchFamily="34" charset="0"/>
              </a:rPr>
              <a:t>Meeting Schedule for </a:t>
            </a:r>
            <a:r>
              <a:rPr lang="en-US" sz="2800" b="1" u="sng" dirty="0" smtClean="0">
                <a:latin typeface="Arial" panose="020B0604020202020204" pitchFamily="34" charset="0"/>
                <a:cs typeface="Arial" panose="020B0604020202020204" pitchFamily="34" charset="0"/>
              </a:rPr>
              <a:t>2019</a:t>
            </a:r>
            <a:endParaRPr lang="en-US" sz="28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March 15, 2019</a:t>
            </a:r>
          </a:p>
          <a:p>
            <a:r>
              <a:rPr lang="en-US" sz="2800" dirty="0" smtClean="0">
                <a:latin typeface="Arial" panose="020B0604020202020204" pitchFamily="34" charset="0"/>
                <a:cs typeface="Arial" panose="020B0604020202020204" pitchFamily="34" charset="0"/>
              </a:rPr>
              <a:t>June </a:t>
            </a:r>
            <a:r>
              <a:rPr lang="en-US" sz="2800" dirty="0">
                <a:latin typeface="Arial" panose="020B0604020202020204" pitchFamily="34" charset="0"/>
                <a:cs typeface="Arial" panose="020B0604020202020204" pitchFamily="34" charset="0"/>
              </a:rPr>
              <a:t>7</a:t>
            </a:r>
            <a:r>
              <a:rPr lang="en-US" sz="2800" dirty="0" smtClean="0">
                <a:latin typeface="Arial" panose="020B0604020202020204" pitchFamily="34" charset="0"/>
                <a:cs typeface="Arial" panose="020B0604020202020204" pitchFamily="34" charset="0"/>
              </a:rPr>
              <a:t>, 2019</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September </a:t>
            </a:r>
            <a:r>
              <a:rPr lang="en-US" sz="2800" dirty="0" smtClean="0">
                <a:latin typeface="Arial" panose="020B0604020202020204" pitchFamily="34" charset="0"/>
                <a:cs typeface="Arial" panose="020B0604020202020204" pitchFamily="34" charset="0"/>
              </a:rPr>
              <a:t>13, 2019</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December </a:t>
            </a:r>
            <a:r>
              <a:rPr lang="en-US" sz="2800" dirty="0" smtClean="0">
                <a:latin typeface="Arial" panose="020B0604020202020204" pitchFamily="34" charset="0"/>
                <a:cs typeface="Arial" panose="020B0604020202020204" pitchFamily="34" charset="0"/>
              </a:rPr>
              <a:t>6, 2019</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00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988" y="793630"/>
            <a:ext cx="9144000" cy="1544128"/>
          </a:xfrm>
        </p:spPr>
        <p:txBody>
          <a:bodyPr>
            <a:noAutofit/>
          </a:bodyPr>
          <a:lstStyle/>
          <a:p>
            <a:r>
              <a:rPr lang="en-US" sz="2400" b="1" dirty="0" smtClean="0">
                <a:latin typeface="Arial" panose="020B0604020202020204" pitchFamily="34" charset="0"/>
                <a:cs typeface="Arial" panose="020B0604020202020204" pitchFamily="34" charset="0"/>
              </a:rPr>
              <a:t>C.  Final Approval of Amendments to the Administrative Procedures for Chapter 300-1-1:  Organization of the Alabama Commission on Higher Education</a:t>
            </a:r>
            <a:br>
              <a:rPr lang="en-US" sz="2400" b="1" dirty="0" smtClean="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90599" y="2337758"/>
            <a:ext cx="10334625" cy="2363638"/>
          </a:xfrm>
        </p:spPr>
        <p:txBody>
          <a:bodyPr/>
          <a:lstStyle/>
          <a:p>
            <a:pPr algn="l">
              <a:lnSpc>
                <a:spcPct val="100000"/>
              </a:lnSpc>
              <a:spcBef>
                <a:spcPts val="0"/>
              </a:spcBef>
            </a:pPr>
            <a:r>
              <a:rPr lang="en-US" dirty="0" smtClean="0">
                <a:latin typeface="Arial" panose="020B0604020202020204" pitchFamily="34" charset="0"/>
                <a:cs typeface="Arial" panose="020B0604020202020204" pitchFamily="34" charset="0"/>
              </a:rPr>
              <a:t>Purpose of Action:  To eliminate outdated language and to streamline the administrative procedures per Code of Alabama, 1975, Section 41-22-5.2.</a:t>
            </a:r>
          </a:p>
          <a:p>
            <a:pPr algn="l">
              <a:lnSpc>
                <a:spcPct val="100000"/>
              </a:lnSpc>
              <a:spcBef>
                <a:spcPts val="0"/>
              </a:spcBef>
            </a:pPr>
            <a:endParaRPr lang="en-US" dirty="0">
              <a:latin typeface="Arial" panose="020B0604020202020204" pitchFamily="34" charset="0"/>
              <a:cs typeface="Arial" panose="020B0604020202020204" pitchFamily="34" charset="0"/>
            </a:endParaRPr>
          </a:p>
          <a:p>
            <a:pPr algn="l">
              <a:lnSpc>
                <a:spcPct val="100000"/>
              </a:lnSpc>
              <a:spcBef>
                <a:spcPts val="0"/>
              </a:spcBef>
            </a:pPr>
            <a:endParaRPr lang="en-US" dirty="0" smtClean="0"/>
          </a:p>
          <a:p>
            <a:pPr algn="l">
              <a:lnSpc>
                <a:spcPct val="100000"/>
              </a:lnSpc>
              <a:spcBef>
                <a:spcPts val="0"/>
              </a:spcBef>
            </a:pPr>
            <a:endParaRPr lang="en-US" dirty="0"/>
          </a:p>
        </p:txBody>
      </p:sp>
      <p:pic>
        <p:nvPicPr>
          <p:cNvPr id="4" name="Picture 3"/>
          <p:cNvPicPr>
            <a:picLocks noChangeAspect="1"/>
          </p:cNvPicPr>
          <p:nvPr/>
        </p:nvPicPr>
        <p:blipFill>
          <a:blip r:embed="rId2"/>
          <a:stretch>
            <a:fillRect/>
          </a:stretch>
        </p:blipFill>
        <p:spPr>
          <a:xfrm>
            <a:off x="4367212" y="3571876"/>
            <a:ext cx="3194919" cy="3028949"/>
          </a:xfrm>
          <a:prstGeom prst="rect">
            <a:avLst/>
          </a:prstGeom>
        </p:spPr>
      </p:pic>
    </p:spTree>
    <p:extLst>
      <p:ext uri="{BB962C8B-B14F-4D97-AF65-F5344CB8AC3E}">
        <p14:creationId xmlns:p14="http://schemas.microsoft.com/office/powerpoint/2010/main" val="4102477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3929" y="5395912"/>
            <a:ext cx="8958618" cy="1143000"/>
          </a:xfrm>
        </p:spPr>
        <p:txBody>
          <a:bodyPr>
            <a:noAutofit/>
          </a:bodyPr>
          <a:lstStyle/>
          <a:p>
            <a:pPr algn="l"/>
            <a:r>
              <a:rPr lang="en-US" sz="3200" dirty="0"/>
              <a:t/>
            </a:r>
            <a:br>
              <a:rPr lang="en-US" sz="3200" dirty="0"/>
            </a:br>
            <a:r>
              <a:rPr lang="en-US" sz="3200" dirty="0"/>
              <a:t> </a:t>
            </a:r>
            <a:br>
              <a:rPr lang="en-US" sz="3200" dirty="0"/>
            </a:br>
            <a:endParaRPr lang="en-US" sz="3200" b="1" dirty="0"/>
          </a:p>
        </p:txBody>
      </p:sp>
      <p:sp>
        <p:nvSpPr>
          <p:cNvPr id="3" name="Slide Number Placeholder 2"/>
          <p:cNvSpPr>
            <a:spLocks noGrp="1"/>
          </p:cNvSpPr>
          <p:nvPr>
            <p:ph type="sldNum" sz="quarter" idx="12"/>
          </p:nvPr>
        </p:nvSpPr>
        <p:spPr/>
        <p:txBody>
          <a:bodyPr/>
          <a:lstStyle/>
          <a:p>
            <a:fld id="{15C3AF50-45D8-4144-B114-A385979F8C17}" type="slidenum">
              <a:rPr lang="en-US" smtClean="0"/>
              <a:t>8</a:t>
            </a:fld>
            <a:endParaRPr lang="en-US" dirty="0"/>
          </a:p>
        </p:txBody>
      </p:sp>
      <p:sp>
        <p:nvSpPr>
          <p:cNvPr id="5" name="Title 1"/>
          <p:cNvSpPr txBox="1">
            <a:spLocks/>
          </p:cNvSpPr>
          <p:nvPr/>
        </p:nvSpPr>
        <p:spPr>
          <a:xfrm>
            <a:off x="1052980" y="-1425388"/>
            <a:ext cx="9144000" cy="6723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smtClean="0">
                <a:solidFill>
                  <a:schemeClr val="accent5"/>
                </a:solidFill>
                <a:latin typeface="+mn-lt"/>
              </a:rPr>
              <a:t>VII.   EXECUTIVE</a:t>
            </a:r>
            <a:r>
              <a:rPr lang="en-US" sz="5400" b="1" spc="300" dirty="0" smtClean="0">
                <a:solidFill>
                  <a:schemeClr val="accent5"/>
                </a:solidFill>
                <a:latin typeface="+mn-lt"/>
              </a:rPr>
              <a:t> </a:t>
            </a:r>
            <a:r>
              <a:rPr lang="en-US" sz="5400" b="1" spc="300" dirty="0">
                <a:solidFill>
                  <a:schemeClr val="accent5"/>
                </a:solidFill>
                <a:latin typeface="+mn-lt"/>
              </a:rPr>
              <a:t>D</a:t>
            </a:r>
            <a:r>
              <a:rPr lang="en-US" sz="5400" b="1" dirty="0">
                <a:solidFill>
                  <a:schemeClr val="accent5"/>
                </a:solidFill>
                <a:latin typeface="+mn-lt"/>
              </a:rPr>
              <a:t>IRECTOR’S</a:t>
            </a:r>
            <a:r>
              <a:rPr lang="en-US" sz="5400" b="1" spc="300" dirty="0">
                <a:solidFill>
                  <a:schemeClr val="accent5"/>
                </a:solidFill>
                <a:latin typeface="+mn-lt"/>
              </a:rPr>
              <a:t>                     </a:t>
            </a:r>
            <a:endParaRPr lang="en-US" sz="5400" b="1" dirty="0">
              <a:solidFill>
                <a:schemeClr val="accent5"/>
              </a:solidFill>
              <a:latin typeface="+mn-lt"/>
            </a:endParaRPr>
          </a:p>
        </p:txBody>
      </p:sp>
      <p:pic>
        <p:nvPicPr>
          <p:cNvPr id="9" name="Picture 8"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8355" y="2920365"/>
            <a:ext cx="4123765" cy="3801110"/>
          </a:xfrm>
          <a:prstGeom prst="rect">
            <a:avLst/>
          </a:prstGeom>
          <a:noFill/>
          <a:ln>
            <a:noFill/>
          </a:ln>
        </p:spPr>
      </p:pic>
      <p:sp>
        <p:nvSpPr>
          <p:cNvPr id="7" name="TextBox 6"/>
          <p:cNvSpPr txBox="1"/>
          <p:nvPr/>
        </p:nvSpPr>
        <p:spPr>
          <a:xfrm>
            <a:off x="5719752" y="4197686"/>
            <a:ext cx="2743199" cy="1015663"/>
          </a:xfrm>
          <a:prstGeom prst="rect">
            <a:avLst/>
          </a:prstGeom>
          <a:noFill/>
        </p:spPr>
        <p:txBody>
          <a:bodyPr wrap="square" rtlCol="0">
            <a:spAutoFit/>
          </a:bodyPr>
          <a:lstStyle/>
          <a:p>
            <a:pPr algn="ctr"/>
            <a:r>
              <a:rPr lang="en-US" sz="6000" dirty="0" smtClean="0"/>
              <a:t>Report</a:t>
            </a:r>
            <a:endParaRPr lang="en-US" sz="6000" dirty="0"/>
          </a:p>
        </p:txBody>
      </p:sp>
    </p:spTree>
    <p:extLst>
      <p:ext uri="{BB962C8B-B14F-4D97-AF65-F5344CB8AC3E}">
        <p14:creationId xmlns:p14="http://schemas.microsoft.com/office/powerpoint/2010/main" val="167163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Arial" panose="020B0604020202020204" pitchFamily="34" charset="0"/>
                <a:cs typeface="Arial" panose="020B0604020202020204" pitchFamily="34" charset="0"/>
              </a:rPr>
              <a:t>D.  Final Approval  to Repeal the Administrative Procedures for the State of Alabama Chiropractic Scholarship Program – Chapter 300-4-6</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Purpose of Action:  This program is no longer operational.  It last received a legislative appropriation in FY 2011-12.  </a:t>
            </a:r>
          </a:p>
          <a:p>
            <a:pPr marL="0" indent="0">
              <a:buNone/>
            </a:pP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3638549" y="3181350"/>
            <a:ext cx="4829175" cy="2876550"/>
          </a:xfrm>
          <a:prstGeom prst="rect">
            <a:avLst/>
          </a:prstGeom>
        </p:spPr>
      </p:pic>
    </p:spTree>
    <p:extLst>
      <p:ext uri="{BB962C8B-B14F-4D97-AF65-F5344CB8AC3E}">
        <p14:creationId xmlns:p14="http://schemas.microsoft.com/office/powerpoint/2010/main" val="9019831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latin typeface="Arial" panose="020B0604020202020204" pitchFamily="34" charset="0"/>
                <a:cs typeface="Arial" panose="020B0604020202020204" pitchFamily="34" charset="0"/>
              </a:rPr>
              <a:t>E.  Final Approval of Administrative Procedures for the Alabama Math and Science Teacher Education Program – Loan Repayment Program:  Chapter 300-4-12</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Purpose of Action:  The proposed additions to the AMSTEP Administrative Procedures begins the process transitioning the current scholarship program to a loan repayment program.  At the end of FY 2018-19, upon approval of the Commission, the scholarship program will no longer be in existence and references to the scholarship program will be deleted from the Administrative Procedures.</a:t>
            </a:r>
          </a:p>
          <a:p>
            <a:endParaRPr lang="en-US" dirty="0"/>
          </a:p>
        </p:txBody>
      </p:sp>
      <p:pic>
        <p:nvPicPr>
          <p:cNvPr id="5" name="Picture 4"/>
          <p:cNvPicPr>
            <a:picLocks noChangeAspect="1"/>
          </p:cNvPicPr>
          <p:nvPr/>
        </p:nvPicPr>
        <p:blipFill>
          <a:blip r:embed="rId2"/>
          <a:stretch>
            <a:fillRect/>
          </a:stretch>
        </p:blipFill>
        <p:spPr>
          <a:xfrm>
            <a:off x="4029075" y="4057650"/>
            <a:ext cx="4333875" cy="2216150"/>
          </a:xfrm>
          <a:prstGeom prst="rect">
            <a:avLst/>
          </a:prstGeom>
        </p:spPr>
      </p:pic>
    </p:spTree>
    <p:extLst>
      <p:ext uri="{BB962C8B-B14F-4D97-AF65-F5344CB8AC3E}">
        <p14:creationId xmlns:p14="http://schemas.microsoft.com/office/powerpoint/2010/main" val="25453141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latin typeface="Arial" panose="020B0604020202020204" pitchFamily="34" charset="0"/>
                <a:cs typeface="Arial" panose="020B0604020202020204" pitchFamily="34" charset="0"/>
              </a:rPr>
              <a:t>F.  Final Approval of Amendments to the Administrative Procedures for Fiscal and Information Systems – Chapter 300-2-3</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Purpose of Action:  To eliminate outdated language and to streamline the administrative procedures per Code of Alabama, 1975, Section 41-22-5.2.</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857625" y="3314699"/>
            <a:ext cx="4667250" cy="2862263"/>
          </a:xfrm>
          <a:prstGeom prst="rect">
            <a:avLst/>
          </a:prstGeom>
        </p:spPr>
      </p:pic>
    </p:spTree>
    <p:extLst>
      <p:ext uri="{BB962C8B-B14F-4D97-AF65-F5344CB8AC3E}">
        <p14:creationId xmlns:p14="http://schemas.microsoft.com/office/powerpoint/2010/main" val="12581899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smtClean="0">
                <a:latin typeface="Arial" panose="020B0604020202020204" pitchFamily="34" charset="0"/>
                <a:cs typeface="Arial" panose="020B0604020202020204" pitchFamily="34" charset="0"/>
              </a:rPr>
              <a:t>G.  Final Approval of Amendments to the Administrative Procedures for Education Assistance Programs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(Academic Common Market and SREB Contract Programs)</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Chapter 300-2-4</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t>Purpose of Action:  To eliminate outdated language and to streamline the administrative procedures per Code of Alabama, 1975, Section 41-22-5.2 related to Southern Regional Education Board Programs.</a:t>
            </a:r>
          </a:p>
          <a:p>
            <a:endParaRPr lang="en-US" dirty="0"/>
          </a:p>
        </p:txBody>
      </p:sp>
      <p:pic>
        <p:nvPicPr>
          <p:cNvPr id="4" name="Picture 3"/>
          <p:cNvPicPr>
            <a:picLocks noChangeAspect="1"/>
          </p:cNvPicPr>
          <p:nvPr/>
        </p:nvPicPr>
        <p:blipFill>
          <a:blip r:embed="rId2"/>
          <a:stretch>
            <a:fillRect/>
          </a:stretch>
        </p:blipFill>
        <p:spPr>
          <a:xfrm>
            <a:off x="3557847" y="3574473"/>
            <a:ext cx="4771506" cy="2921217"/>
          </a:xfrm>
          <a:prstGeom prst="rect">
            <a:avLst/>
          </a:prstGeom>
        </p:spPr>
      </p:pic>
    </p:spTree>
    <p:extLst>
      <p:ext uri="{BB962C8B-B14F-4D97-AF65-F5344CB8AC3E}">
        <p14:creationId xmlns:p14="http://schemas.microsoft.com/office/powerpoint/2010/main" val="42068213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0000"/>
              </a:lnSpc>
            </a:pPr>
            <a:r>
              <a:rPr lang="en-US" sz="2700" b="1" dirty="0" smtClean="0">
                <a:latin typeface="Arial" panose="020B0604020202020204" pitchFamily="34" charset="0"/>
                <a:cs typeface="Arial" panose="020B0604020202020204" pitchFamily="34" charset="0"/>
              </a:rPr>
              <a:t>H.  Preliminary </a:t>
            </a:r>
            <a:r>
              <a:rPr lang="en-US" sz="2700" b="1" dirty="0">
                <a:latin typeface="Arial" panose="020B0604020202020204" pitchFamily="34" charset="0"/>
                <a:cs typeface="Arial" panose="020B0604020202020204" pitchFamily="34" charset="0"/>
              </a:rPr>
              <a:t>Approval of Amendments to the Administrative Procedures for 300-2-1-.02:  Review And Approval Or Disapproval Of Proposed Postsecondary Course Offerings In Alabama By Non-Alabama Institutions Seeking State </a:t>
            </a:r>
            <a:r>
              <a:rPr lang="en-US" sz="2700" b="1" dirty="0" smtClean="0">
                <a:latin typeface="Arial" panose="020B0604020202020204" pitchFamily="34" charset="0"/>
                <a:cs typeface="Arial" panose="020B0604020202020204" pitchFamily="34" charset="0"/>
              </a:rPr>
              <a:t>Authorization</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sz="1800" dirty="0" smtClean="0">
                <a:latin typeface="Arial" panose="020B0604020202020204" pitchFamily="34" charset="0"/>
                <a:cs typeface="Arial" panose="020B0604020202020204" pitchFamily="34" charset="0"/>
              </a:rPr>
              <a:t>Purpose of Action:  </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advent of the National Council for State Authorization Reciprocity Agreements (NC-SARA) has drastically reduced the number of institutions that must seek state </a:t>
            </a:r>
            <a:r>
              <a:rPr lang="en-US" sz="1800" dirty="0" smtClean="0">
                <a:latin typeface="Arial" panose="020B0604020202020204" pitchFamily="34" charset="0"/>
                <a:cs typeface="Arial" panose="020B0604020202020204" pitchFamily="34" charset="0"/>
              </a:rPr>
              <a:t>authorization.</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staff questions the need to review the programs of institutions that are exempt from the licensure process by the Alabama Private School Licensure </a:t>
            </a:r>
            <a:r>
              <a:rPr lang="en-US" sz="1800" dirty="0" smtClean="0">
                <a:latin typeface="Arial" panose="020B0604020202020204" pitchFamily="34" charset="0"/>
                <a:cs typeface="Arial" panose="020B0604020202020204" pitchFamily="34" charset="0"/>
              </a:rPr>
              <a:t>Law.</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Although </a:t>
            </a:r>
            <a:r>
              <a:rPr lang="en-US" sz="1800" dirty="0">
                <a:latin typeface="Arial" panose="020B0604020202020204" pitchFamily="34" charset="0"/>
                <a:cs typeface="Arial" panose="020B0604020202020204" pitchFamily="34" charset="0"/>
              </a:rPr>
              <a:t>the Commission is charged to review and approve postsecondary course offerings of Non-Alabama institutions seeking state authorization, it does not have enforcement authority to deny a license should programs be found to be of inadequate </a:t>
            </a:r>
            <a:r>
              <a:rPr lang="en-US" sz="1800" dirty="0" smtClean="0">
                <a:latin typeface="Arial" panose="020B0604020202020204" pitchFamily="34" charset="0"/>
                <a:cs typeface="Arial" panose="020B0604020202020204" pitchFamily="34" charset="0"/>
              </a:rPr>
              <a:t>quality.  </a:t>
            </a:r>
          </a:p>
          <a:p>
            <a:pPr lvl="2"/>
            <a:r>
              <a:rPr lang="en-US" sz="1800" dirty="0" smtClean="0">
                <a:latin typeface="Arial" panose="020B0604020202020204" pitchFamily="34" charset="0"/>
                <a:cs typeface="Arial" panose="020B0604020202020204" pitchFamily="34" charset="0"/>
              </a:rPr>
              <a:t>Failure </a:t>
            </a:r>
            <a:r>
              <a:rPr lang="en-US" sz="1800" dirty="0">
                <a:latin typeface="Arial" panose="020B0604020202020204" pitchFamily="34" charset="0"/>
                <a:cs typeface="Arial" panose="020B0604020202020204" pitchFamily="34" charset="0"/>
              </a:rPr>
              <a:t>of HB </a:t>
            </a:r>
            <a:r>
              <a:rPr lang="en-US" sz="1800" dirty="0" smtClean="0">
                <a:latin typeface="Arial" panose="020B0604020202020204" pitchFamily="34" charset="0"/>
                <a:cs typeface="Arial" panose="020B0604020202020204" pitchFamily="34" charset="0"/>
              </a:rPr>
              <a:t>374.</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Accreditation by a United States Department of Education recognized regional or national accreditation agency is a sufficient indicator of the quality of programs.</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staff questions the need to do any sort of review of non-degree programs and/or non-credit courses, which do not lead to a postsecondary degree</a:t>
            </a:r>
            <a:r>
              <a:rPr lang="en-US" sz="1800" dirty="0" smtClean="0">
                <a:latin typeface="Arial" panose="020B0604020202020204" pitchFamily="34" charset="0"/>
                <a:cs typeface="Arial" panose="020B0604020202020204" pitchFamily="34" charset="0"/>
              </a:rPr>
              <a:t>.</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To address features of the recent court ruling in Capps College case.</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8840239" y="5374957"/>
            <a:ext cx="2857500" cy="1228725"/>
          </a:xfrm>
          <a:prstGeom prst="rect">
            <a:avLst/>
          </a:prstGeom>
        </p:spPr>
      </p:pic>
    </p:spTree>
    <p:extLst>
      <p:ext uri="{BB962C8B-B14F-4D97-AF65-F5344CB8AC3E}">
        <p14:creationId xmlns:p14="http://schemas.microsoft.com/office/powerpoint/2010/main" val="17469332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02" y="334170"/>
            <a:ext cx="10515600" cy="580230"/>
          </a:xfrm>
        </p:spPr>
        <p:txBody>
          <a:bodyPr>
            <a:normAutofit/>
          </a:bodyPr>
          <a:lstStyle/>
          <a:p>
            <a:pPr algn="ctr"/>
            <a:r>
              <a:rPr lang="en-US" sz="2400" b="1" dirty="0" smtClean="0">
                <a:latin typeface="Arial" panose="020B0604020202020204" pitchFamily="34" charset="0"/>
                <a:cs typeface="Arial" panose="020B0604020202020204" pitchFamily="34" charset="0"/>
              </a:rPr>
              <a:t>Non-Alabama Institution Review - continued</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088967"/>
            <a:ext cx="10515600" cy="4106488"/>
          </a:xfrm>
        </p:spPr>
        <p:txBody>
          <a:bodyPr>
            <a:normAutofit fontScale="92500" lnSpcReduction="10000"/>
          </a:bodyPr>
          <a:lstStyle/>
          <a:p>
            <a:pPr marL="0" indent="0">
              <a:buNone/>
            </a:pPr>
            <a:r>
              <a:rPr lang="en-US" dirty="0" smtClean="0"/>
              <a:t>The </a:t>
            </a:r>
            <a:r>
              <a:rPr lang="en-US" dirty="0"/>
              <a:t>following process changes also are </a:t>
            </a:r>
            <a:r>
              <a:rPr lang="en-US" dirty="0" smtClean="0"/>
              <a:t>recommended:</a:t>
            </a:r>
            <a:endParaRPr lang="en-US" dirty="0"/>
          </a:p>
          <a:p>
            <a:endParaRPr lang="en-US" dirty="0"/>
          </a:p>
          <a:p>
            <a:r>
              <a:rPr lang="en-US" dirty="0" smtClean="0"/>
              <a:t>Presently </a:t>
            </a:r>
            <a:r>
              <a:rPr lang="en-US" dirty="0"/>
              <a:t>once the Commission approves an off-campus program for a public institution; it does not have to </a:t>
            </a:r>
            <a:r>
              <a:rPr lang="en-US" dirty="0" smtClean="0"/>
              <a:t>be </a:t>
            </a:r>
            <a:r>
              <a:rPr lang="en-US" dirty="0"/>
              <a:t>reviewed again as long as it does not change facilities.  Staff proposes that this same practice be put in place for Non-Alabama institutions.</a:t>
            </a:r>
          </a:p>
          <a:p>
            <a:endParaRPr lang="en-US" dirty="0"/>
          </a:p>
          <a:p>
            <a:r>
              <a:rPr lang="en-US" dirty="0" smtClean="0"/>
              <a:t>Due </a:t>
            </a:r>
            <a:r>
              <a:rPr lang="en-US" dirty="0"/>
              <a:t>to the fact that typically once a program is put in place only minor curricula changes are made, staff believes that it is not necessary to review an institution every two years and recommends that institutional programmatic review be placed on a four-year cycle.</a:t>
            </a:r>
          </a:p>
          <a:p>
            <a:endParaRPr lang="en-US" dirty="0"/>
          </a:p>
          <a:p>
            <a:endParaRPr lang="en-US" dirty="0"/>
          </a:p>
        </p:txBody>
      </p:sp>
      <p:pic>
        <p:nvPicPr>
          <p:cNvPr id="4" name="Picture 3"/>
          <p:cNvPicPr>
            <a:picLocks noChangeAspect="1"/>
          </p:cNvPicPr>
          <p:nvPr/>
        </p:nvPicPr>
        <p:blipFill>
          <a:blip r:embed="rId2"/>
          <a:stretch>
            <a:fillRect/>
          </a:stretch>
        </p:blipFill>
        <p:spPr>
          <a:xfrm>
            <a:off x="4683528" y="5195455"/>
            <a:ext cx="2824943" cy="1620983"/>
          </a:xfrm>
          <a:prstGeom prst="rect">
            <a:avLst/>
          </a:prstGeom>
        </p:spPr>
      </p:pic>
    </p:spTree>
    <p:extLst>
      <p:ext uri="{BB962C8B-B14F-4D97-AF65-F5344CB8AC3E}">
        <p14:creationId xmlns:p14="http://schemas.microsoft.com/office/powerpoint/2010/main" val="31190555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
            </a:r>
            <a:br>
              <a:rPr lang="en-US" sz="2700" dirty="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I.  </a:t>
            </a:r>
            <a:r>
              <a:rPr lang="en-US" sz="2700" b="1" dirty="0" smtClean="0">
                <a:latin typeface="Arial" panose="020B0604020202020204" pitchFamily="34" charset="0"/>
                <a:cs typeface="Arial" panose="020B0604020202020204" pitchFamily="34" charset="0"/>
              </a:rPr>
              <a:t>Preliminary </a:t>
            </a:r>
            <a:r>
              <a:rPr lang="en-US" sz="2700" b="1" dirty="0">
                <a:latin typeface="Arial" panose="020B0604020202020204" pitchFamily="34" charset="0"/>
                <a:cs typeface="Arial" panose="020B0604020202020204" pitchFamily="34" charset="0"/>
              </a:rPr>
              <a:t>Approval of Administrative Procedures for </a:t>
            </a:r>
            <a:r>
              <a:rPr lang="en-US" sz="2700" b="1" dirty="0" smtClean="0">
                <a:latin typeface="Arial" panose="020B0604020202020204" pitchFamily="34" charset="0"/>
                <a:cs typeface="Arial" panose="020B0604020202020204" pitchFamily="34" charset="0"/>
              </a:rPr>
              <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Distance </a:t>
            </a:r>
            <a:r>
              <a:rPr lang="en-US" sz="2700" b="1" dirty="0">
                <a:latin typeface="Arial" panose="020B0604020202020204" pitchFamily="34" charset="0"/>
                <a:cs typeface="Arial" panose="020B0604020202020204" pitchFamily="34" charset="0"/>
              </a:rPr>
              <a:t>Education </a:t>
            </a:r>
            <a:r>
              <a:rPr lang="en-US" sz="2700" b="1" dirty="0" smtClean="0">
                <a:latin typeface="Arial" panose="020B0604020202020204" pitchFamily="34" charset="0"/>
                <a:cs typeface="Arial" panose="020B0604020202020204" pitchFamily="34" charset="0"/>
              </a:rPr>
              <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a:t>
            </a:r>
            <a:r>
              <a:rPr lang="en-US" sz="2700" b="1" dirty="0">
                <a:latin typeface="Arial" panose="020B0604020202020204" pitchFamily="34" charset="0"/>
                <a:cs typeface="Arial" panose="020B0604020202020204" pitchFamily="34" charset="0"/>
              </a:rPr>
              <a:t>Chapter 300-2-1-.10)</a:t>
            </a:r>
            <a:r>
              <a:rPr lang="en-US" b="1" dirty="0"/>
              <a:t/>
            </a:r>
            <a:br>
              <a:rPr lang="en-US" b="1" dirty="0"/>
            </a:br>
            <a:r>
              <a:rPr lang="en-US" dirty="0"/>
              <a:t/>
            </a:r>
            <a:br>
              <a:rPr lang="en-US" dirty="0"/>
            </a:br>
            <a:endParaRPr lang="en-US" dirty="0"/>
          </a:p>
        </p:txBody>
      </p:sp>
      <p:sp>
        <p:nvSpPr>
          <p:cNvPr id="3" name="Content Placeholder 2"/>
          <p:cNvSpPr>
            <a:spLocks noGrp="1"/>
          </p:cNvSpPr>
          <p:nvPr>
            <p:ph idx="1"/>
          </p:nvPr>
        </p:nvSpPr>
        <p:spPr/>
        <p:txBody>
          <a:bodyPr/>
          <a:lstStyle/>
          <a:p>
            <a:r>
              <a:rPr lang="en-US" sz="2400" dirty="0" smtClean="0"/>
              <a:t>Purpose of Action:  Previously</a:t>
            </a:r>
            <a:r>
              <a:rPr lang="en-US" sz="2400" dirty="0"/>
              <a:t>, the Distance Education administrative rules were located in the Fiscal and Information Systems section of the Administrative Procedures (§300-2-3).  At the June 8, 2018 meeting of the Commission, references to Distance Education were removed from that section due to the fact that these rules more appropriately should be placed in the Program Review section  </a:t>
            </a:r>
            <a:r>
              <a:rPr lang="en-US" sz="2400" dirty="0" smtClean="0"/>
              <a:t>(§300-2-1)</a:t>
            </a:r>
          </a:p>
          <a:p>
            <a:endParaRPr lang="en-US" dirty="0"/>
          </a:p>
        </p:txBody>
      </p:sp>
      <p:pic>
        <p:nvPicPr>
          <p:cNvPr id="4" name="Picture 3"/>
          <p:cNvPicPr>
            <a:picLocks noChangeAspect="1"/>
          </p:cNvPicPr>
          <p:nvPr/>
        </p:nvPicPr>
        <p:blipFill>
          <a:blip r:embed="rId2"/>
          <a:stretch>
            <a:fillRect/>
          </a:stretch>
        </p:blipFill>
        <p:spPr>
          <a:xfrm>
            <a:off x="4015047" y="4181301"/>
            <a:ext cx="4015048" cy="2552007"/>
          </a:xfrm>
          <a:prstGeom prst="rect">
            <a:avLst/>
          </a:prstGeom>
        </p:spPr>
      </p:pic>
    </p:spTree>
    <p:extLst>
      <p:ext uri="{BB962C8B-B14F-4D97-AF65-F5344CB8AC3E}">
        <p14:creationId xmlns:p14="http://schemas.microsoft.com/office/powerpoint/2010/main" val="3935909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Arial" panose="020B0604020202020204" pitchFamily="34" charset="0"/>
                <a:cs typeface="Arial" panose="020B0604020202020204" pitchFamily="34" charset="0"/>
              </a:rPr>
              <a:t>J.  Approval </a:t>
            </a:r>
            <a:r>
              <a:rPr lang="en-US" sz="2400" b="1" dirty="0">
                <a:latin typeface="Arial" panose="020B0604020202020204" pitchFamily="34" charset="0"/>
                <a:cs typeface="Arial" panose="020B0604020202020204" pitchFamily="34" charset="0"/>
              </a:rPr>
              <a:t>of List of School Systems with Critical Teaching Shortages in Math and/or Science for use in the AMSTEP Loan Repayment Program</a:t>
            </a:r>
          </a:p>
        </p:txBody>
      </p:sp>
      <p:sp>
        <p:nvSpPr>
          <p:cNvPr id="3" name="Content Placeholder 2"/>
          <p:cNvSpPr>
            <a:spLocks noGrp="1"/>
          </p:cNvSpPr>
          <p:nvPr>
            <p:ph idx="1"/>
          </p:nvPr>
        </p:nvSpPr>
        <p:spPr/>
        <p:txBody>
          <a:bodyPr>
            <a:normAutofit/>
          </a:bodyPr>
          <a:lstStyle/>
          <a:p>
            <a:pPr>
              <a:spcBef>
                <a:spcPts val="0"/>
              </a:spcBef>
            </a:pPr>
            <a:r>
              <a:rPr lang="en-US" sz="2400" dirty="0" smtClean="0">
                <a:latin typeface="Arial" panose="020B0604020202020204" pitchFamily="34" charset="0"/>
                <a:cs typeface="Arial" panose="020B0604020202020204" pitchFamily="34" charset="0"/>
              </a:rPr>
              <a:t>Alabama </a:t>
            </a:r>
            <a:r>
              <a:rPr lang="en-US" sz="2400" dirty="0">
                <a:latin typeface="Arial" panose="020B0604020202020204" pitchFamily="34" charset="0"/>
                <a:cs typeface="Arial" panose="020B0604020202020204" pitchFamily="34" charset="0"/>
              </a:rPr>
              <a:t>Act 2018-504, includes a provision to provide a supplemental loan repayment to qualifying teachers that are teaching in Alabama public school systems that are experiencing an acute shortage of teachers in math and/or science.  </a:t>
            </a:r>
            <a:endParaRPr lang="en-US" sz="2400" dirty="0" smtClean="0">
              <a:latin typeface="Arial" panose="020B0604020202020204" pitchFamily="34" charset="0"/>
              <a:cs typeface="Arial" panose="020B0604020202020204" pitchFamily="34" charset="0"/>
            </a:endParaRPr>
          </a:p>
          <a:p>
            <a:pPr>
              <a:spcBef>
                <a:spcPts val="0"/>
              </a:spcBef>
            </a:pPr>
            <a:endParaRPr lang="en-US" sz="2400" dirty="0" smtClean="0">
              <a:latin typeface="Arial" panose="020B0604020202020204" pitchFamily="34" charset="0"/>
              <a:cs typeface="Arial" panose="020B0604020202020204" pitchFamily="34" charset="0"/>
            </a:endParaRPr>
          </a:p>
          <a:p>
            <a:pPr marL="0" indent="0">
              <a:lnSpc>
                <a:spcPct val="0"/>
              </a:lnSpc>
              <a:spcBef>
                <a:spcPts val="0"/>
              </a:spcBef>
              <a:buNone/>
            </a:pPr>
            <a:endParaRPr lang="en-US" sz="2400" dirty="0" smtClean="0">
              <a:latin typeface="Arial" panose="020B0604020202020204" pitchFamily="34" charset="0"/>
              <a:cs typeface="Arial" panose="020B0604020202020204" pitchFamily="34" charset="0"/>
            </a:endParaRPr>
          </a:p>
          <a:p>
            <a:pPr>
              <a:spcBef>
                <a:spcPts val="0"/>
              </a:spcBef>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Act further states that the Commission is to consult with the Alabama State Board of Education/Alabama State Department of Education (ALSDE) in developing the list of eligible school systems</a:t>
            </a:r>
            <a:r>
              <a:rPr lang="en-US" sz="2400" dirty="0" smtClean="0">
                <a:latin typeface="Arial" panose="020B0604020202020204" pitchFamily="34" charset="0"/>
                <a:cs typeface="Arial" panose="020B0604020202020204" pitchFamily="34" charset="0"/>
              </a:rPr>
              <a:t>.</a:t>
            </a:r>
          </a:p>
          <a:p>
            <a:pPr>
              <a:spcBef>
                <a:spcPts val="0"/>
              </a:spcBef>
            </a:pPr>
            <a:endParaRPr lang="en-US" sz="2400" dirty="0" smtClean="0">
              <a:latin typeface="Arial" panose="020B0604020202020204" pitchFamily="34" charset="0"/>
              <a:cs typeface="Arial" panose="020B0604020202020204" pitchFamily="34" charset="0"/>
            </a:endParaRPr>
          </a:p>
          <a:p>
            <a:pPr>
              <a:lnSpc>
                <a:spcPct val="100000"/>
              </a:lnSpc>
              <a:spcBef>
                <a:spcPts val="0"/>
              </a:spcBef>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eligible districts will be based upon a combination of </a:t>
            </a:r>
            <a:endParaRPr lang="en-US" sz="2400"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US" sz="2400" dirty="0" smtClean="0">
                <a:latin typeface="Arial" panose="020B0604020202020204" pitchFamily="34" charset="0"/>
                <a:cs typeface="Arial" panose="020B0604020202020204" pitchFamily="34" charset="0"/>
              </a:rPr>
              <a:t>   factors including</a:t>
            </a:r>
            <a:r>
              <a:rPr lang="en-US" sz="2400" dirty="0">
                <a:latin typeface="Arial" panose="020B0604020202020204" pitchFamily="34" charset="0"/>
                <a:cs typeface="Arial" panose="020B0604020202020204" pitchFamily="34" charset="0"/>
              </a:rPr>
              <a:t>:  economics, geography and documented </a:t>
            </a:r>
            <a:endParaRPr lang="en-US" sz="2400"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teacher </a:t>
            </a: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hortages </a:t>
            </a:r>
            <a:r>
              <a:rPr lang="en-US" sz="2400" dirty="0">
                <a:latin typeface="Arial" panose="020B0604020202020204" pitchFamily="34" charset="0"/>
                <a:cs typeface="Arial" panose="020B0604020202020204" pitchFamily="34" charset="0"/>
              </a:rPr>
              <a:t>in math and/or science.</a:t>
            </a:r>
          </a:p>
        </p:txBody>
      </p:sp>
      <p:pic>
        <p:nvPicPr>
          <p:cNvPr id="5" name="Picture 4"/>
          <p:cNvPicPr>
            <a:picLocks noChangeAspect="1"/>
          </p:cNvPicPr>
          <p:nvPr/>
        </p:nvPicPr>
        <p:blipFill>
          <a:blip r:embed="rId2"/>
          <a:stretch>
            <a:fillRect/>
          </a:stretch>
        </p:blipFill>
        <p:spPr>
          <a:xfrm>
            <a:off x="10246823" y="4136761"/>
            <a:ext cx="1504603" cy="2623705"/>
          </a:xfrm>
          <a:prstGeom prst="rect">
            <a:avLst/>
          </a:prstGeom>
        </p:spPr>
      </p:pic>
    </p:spTree>
    <p:extLst>
      <p:ext uri="{BB962C8B-B14F-4D97-AF65-F5344CB8AC3E}">
        <p14:creationId xmlns:p14="http://schemas.microsoft.com/office/powerpoint/2010/main" val="17694348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593" y="0"/>
            <a:ext cx="9667875" cy="6772275"/>
          </a:xfrm>
          <a:prstGeom prst="rect">
            <a:avLst/>
          </a:prstGeom>
        </p:spPr>
      </p:pic>
    </p:spTree>
    <p:extLst>
      <p:ext uri="{BB962C8B-B14F-4D97-AF65-F5344CB8AC3E}">
        <p14:creationId xmlns:p14="http://schemas.microsoft.com/office/powerpoint/2010/main" val="6664800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89</a:t>
            </a:fld>
            <a:endParaRPr lang="en-US">
              <a:solidFill>
                <a:srgbClr val="46464A">
                  <a:lumMod val="60000"/>
                  <a:lumOff val="40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61051595"/>
              </p:ext>
            </p:extLst>
          </p:nvPr>
        </p:nvGraphicFramePr>
        <p:xfrm>
          <a:off x="1531345" y="278940"/>
          <a:ext cx="4340645" cy="5212080"/>
        </p:xfrm>
        <a:graphic>
          <a:graphicData uri="http://schemas.openxmlformats.org/drawingml/2006/table">
            <a:tbl>
              <a:tblPr firstRow="1" firstCol="1" bandRow="1">
                <a:tableStyleId>{0E3FDE45-AF77-4B5C-9715-49D594BDF05E}</a:tableStyleId>
              </a:tblPr>
              <a:tblGrid>
                <a:gridCol w="2120724">
                  <a:extLst>
                    <a:ext uri="{9D8B030D-6E8A-4147-A177-3AD203B41FA5}">
                      <a16:colId xmlns:a16="http://schemas.microsoft.com/office/drawing/2014/main" val="3571548526"/>
                    </a:ext>
                  </a:extLst>
                </a:gridCol>
                <a:gridCol w="2219921">
                  <a:extLst>
                    <a:ext uri="{9D8B030D-6E8A-4147-A177-3AD203B41FA5}">
                      <a16:colId xmlns:a16="http://schemas.microsoft.com/office/drawing/2014/main" val="2601193005"/>
                    </a:ext>
                  </a:extLst>
                </a:gridCol>
              </a:tblGrid>
              <a:tr h="235207">
                <a:tc>
                  <a:txBody>
                    <a:bodyPr/>
                    <a:lstStyle/>
                    <a:p>
                      <a:pPr marL="0" marR="0" algn="ctr">
                        <a:spcBef>
                          <a:spcPts val="0"/>
                        </a:spcBef>
                        <a:spcAft>
                          <a:spcPts val="0"/>
                        </a:spcAft>
                      </a:pPr>
                      <a:r>
                        <a:rPr lang="en-US" sz="1800">
                          <a:effectLst/>
                        </a:rPr>
                        <a:t>Percent of Teachers  Without Math or Science Certificate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lgn="ctr">
                        <a:spcBef>
                          <a:spcPts val="0"/>
                        </a:spcBef>
                        <a:spcAft>
                          <a:spcPts val="0"/>
                        </a:spcAft>
                      </a:pPr>
                      <a:r>
                        <a:rPr lang="en-US" sz="1800" dirty="0">
                          <a:effectLst/>
                        </a:rPr>
                        <a:t>School System/Local Educational Agency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3464940346"/>
                  </a:ext>
                </a:extLst>
              </a:tr>
              <a:tr h="147005">
                <a:tc>
                  <a:txBody>
                    <a:bodyPr/>
                    <a:lstStyle/>
                    <a:p>
                      <a:endParaRPr lang="en-US" sz="1800">
                        <a:effectLst/>
                        <a:latin typeface="Arial" panose="020B0604020202020204" pitchFamily="34" charset="0"/>
                        <a:cs typeface="Times New Roman" panose="02020603050405020304" pitchFamily="18" charset="0"/>
                      </a:endParaRPr>
                    </a:p>
                  </a:txBody>
                  <a:tcPr marL="52922" marR="52922" marT="0" marB="0"/>
                </a:tc>
                <a:tc>
                  <a:txBody>
                    <a:bodyPr/>
                    <a:lstStyle/>
                    <a:p>
                      <a:endParaRPr lang="en-US" sz="1800">
                        <a:effectLst/>
                        <a:latin typeface="Arial" panose="020B060402020202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233707165"/>
                  </a:ext>
                </a:extLst>
              </a:tr>
              <a:tr h="147005">
                <a:tc>
                  <a:txBody>
                    <a:bodyPr/>
                    <a:lstStyle/>
                    <a:p>
                      <a:pPr marL="0" marR="0">
                        <a:spcBef>
                          <a:spcPts val="0"/>
                        </a:spcBef>
                        <a:spcAft>
                          <a:spcPts val="0"/>
                        </a:spcAft>
                      </a:pPr>
                      <a:r>
                        <a:rPr lang="en-US" sz="1800">
                          <a:effectLst/>
                        </a:rPr>
                        <a:t>83.33%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Perry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662130707"/>
                  </a:ext>
                </a:extLst>
              </a:tr>
              <a:tr h="147005">
                <a:tc>
                  <a:txBody>
                    <a:bodyPr/>
                    <a:lstStyle/>
                    <a:p>
                      <a:pPr marL="0" marR="0">
                        <a:spcBef>
                          <a:spcPts val="0"/>
                        </a:spcBef>
                        <a:spcAft>
                          <a:spcPts val="0"/>
                        </a:spcAft>
                      </a:pPr>
                      <a:r>
                        <a:rPr lang="en-US" sz="1800">
                          <a:effectLst/>
                        </a:rPr>
                        <a:t>78.95%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Marengo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213695701"/>
                  </a:ext>
                </a:extLst>
              </a:tr>
              <a:tr h="147005">
                <a:tc>
                  <a:txBody>
                    <a:bodyPr/>
                    <a:lstStyle/>
                    <a:p>
                      <a:pPr marL="0" marR="0">
                        <a:spcBef>
                          <a:spcPts val="0"/>
                        </a:spcBef>
                        <a:spcAft>
                          <a:spcPts val="0"/>
                        </a:spcAft>
                      </a:pPr>
                      <a:r>
                        <a:rPr lang="en-US" sz="1800">
                          <a:effectLst/>
                        </a:rPr>
                        <a:t>66.67%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Lowndes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488306110"/>
                  </a:ext>
                </a:extLst>
              </a:tr>
              <a:tr h="147005">
                <a:tc>
                  <a:txBody>
                    <a:bodyPr/>
                    <a:lstStyle/>
                    <a:p>
                      <a:pPr marL="0" marR="0">
                        <a:spcBef>
                          <a:spcPts val="0"/>
                        </a:spcBef>
                        <a:spcAft>
                          <a:spcPts val="0"/>
                        </a:spcAft>
                      </a:pPr>
                      <a:r>
                        <a:rPr lang="en-US" sz="1800">
                          <a:effectLst/>
                        </a:rPr>
                        <a:t>66.67%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Sumter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2021313876"/>
                  </a:ext>
                </a:extLst>
              </a:tr>
              <a:tr h="147005">
                <a:tc>
                  <a:txBody>
                    <a:bodyPr/>
                    <a:lstStyle/>
                    <a:p>
                      <a:pPr marL="0" marR="0">
                        <a:spcBef>
                          <a:spcPts val="0"/>
                        </a:spcBef>
                        <a:spcAft>
                          <a:spcPts val="0"/>
                        </a:spcAft>
                      </a:pPr>
                      <a:r>
                        <a:rPr lang="en-US" sz="1800">
                          <a:effectLst/>
                        </a:rPr>
                        <a:t>61.54%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Barbour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820388687"/>
                  </a:ext>
                </a:extLst>
              </a:tr>
              <a:tr h="147005">
                <a:tc>
                  <a:txBody>
                    <a:bodyPr/>
                    <a:lstStyle/>
                    <a:p>
                      <a:pPr marL="0" marR="0">
                        <a:spcBef>
                          <a:spcPts val="0"/>
                        </a:spcBef>
                        <a:spcAft>
                          <a:spcPts val="0"/>
                        </a:spcAft>
                      </a:pPr>
                      <a:r>
                        <a:rPr lang="en-US" sz="1800">
                          <a:effectLst/>
                        </a:rPr>
                        <a:t>56.52%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Selma City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3720239011"/>
                  </a:ext>
                </a:extLst>
              </a:tr>
              <a:tr h="147005">
                <a:tc>
                  <a:txBody>
                    <a:bodyPr/>
                    <a:lstStyle/>
                    <a:p>
                      <a:pPr marL="0" marR="0">
                        <a:spcBef>
                          <a:spcPts val="0"/>
                        </a:spcBef>
                        <a:spcAft>
                          <a:spcPts val="0"/>
                        </a:spcAft>
                      </a:pPr>
                      <a:r>
                        <a:rPr lang="en-US" sz="1800">
                          <a:effectLst/>
                        </a:rPr>
                        <a:t>54.17%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Hale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4258373012"/>
                  </a:ext>
                </a:extLst>
              </a:tr>
              <a:tr h="147005">
                <a:tc>
                  <a:txBody>
                    <a:bodyPr/>
                    <a:lstStyle/>
                    <a:p>
                      <a:pPr marL="0" marR="0">
                        <a:spcBef>
                          <a:spcPts val="0"/>
                        </a:spcBef>
                        <a:spcAft>
                          <a:spcPts val="0"/>
                        </a:spcAft>
                      </a:pPr>
                      <a:r>
                        <a:rPr lang="en-US" sz="1800">
                          <a:effectLst/>
                        </a:rPr>
                        <a:t>53.85%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Conecuh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1508056435"/>
                  </a:ext>
                </a:extLst>
              </a:tr>
              <a:tr h="147005">
                <a:tc>
                  <a:txBody>
                    <a:bodyPr/>
                    <a:lstStyle/>
                    <a:p>
                      <a:pPr marL="0" marR="0">
                        <a:spcBef>
                          <a:spcPts val="0"/>
                        </a:spcBef>
                        <a:spcAft>
                          <a:spcPts val="0"/>
                        </a:spcAft>
                      </a:pPr>
                      <a:r>
                        <a:rPr lang="en-US" sz="1800">
                          <a:effectLst/>
                        </a:rPr>
                        <a:t>50.00%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Bullock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3738923631"/>
                  </a:ext>
                </a:extLst>
              </a:tr>
              <a:tr h="147005">
                <a:tc>
                  <a:txBody>
                    <a:bodyPr/>
                    <a:lstStyle/>
                    <a:p>
                      <a:pPr marL="0" marR="0">
                        <a:spcBef>
                          <a:spcPts val="0"/>
                        </a:spcBef>
                        <a:spcAft>
                          <a:spcPts val="0"/>
                        </a:spcAft>
                      </a:pPr>
                      <a:r>
                        <a:rPr lang="en-US" sz="1800">
                          <a:effectLst/>
                        </a:rPr>
                        <a:t>50.00%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Choctaw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4020502578"/>
                  </a:ext>
                </a:extLst>
              </a:tr>
              <a:tr h="147005">
                <a:tc>
                  <a:txBody>
                    <a:bodyPr/>
                    <a:lstStyle/>
                    <a:p>
                      <a:pPr marL="0" marR="0">
                        <a:spcBef>
                          <a:spcPts val="0"/>
                        </a:spcBef>
                        <a:spcAft>
                          <a:spcPts val="0"/>
                        </a:spcAft>
                      </a:pPr>
                      <a:r>
                        <a:rPr lang="en-US" sz="1800">
                          <a:effectLst/>
                        </a:rPr>
                        <a:t>50.00%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Dallas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3804829235"/>
                  </a:ext>
                </a:extLst>
              </a:tr>
              <a:tr h="147005">
                <a:tc>
                  <a:txBody>
                    <a:bodyPr/>
                    <a:lstStyle/>
                    <a:p>
                      <a:endParaRPr lang="en-US" sz="1800">
                        <a:effectLst/>
                        <a:latin typeface="Arial" panose="020B0604020202020204" pitchFamily="34" charset="0"/>
                        <a:cs typeface="Times New Roman" panose="02020603050405020304" pitchFamily="18" charset="0"/>
                      </a:endParaRPr>
                    </a:p>
                  </a:txBody>
                  <a:tcPr marL="52922" marR="52922" marT="0" marB="0"/>
                </a:tc>
                <a:tc>
                  <a:txBody>
                    <a:bodyPr/>
                    <a:lstStyle/>
                    <a:p>
                      <a:endParaRPr lang="en-US" sz="1800">
                        <a:effectLst/>
                        <a:latin typeface="Arial" panose="020B060402020202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3498104155"/>
                  </a:ext>
                </a:extLst>
              </a:tr>
              <a:tr h="147005">
                <a:tc>
                  <a:txBody>
                    <a:bodyPr/>
                    <a:lstStyle/>
                    <a:p>
                      <a:pPr marL="0" marR="0">
                        <a:spcBef>
                          <a:spcPts val="0"/>
                        </a:spcBef>
                        <a:spcAft>
                          <a:spcPts val="0"/>
                        </a:spcAft>
                      </a:pPr>
                      <a:r>
                        <a:rPr lang="en-US" sz="1800">
                          <a:effectLst/>
                        </a:rPr>
                        <a:t>48.39%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Butler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173666551"/>
                  </a:ext>
                </a:extLst>
              </a:tr>
              <a:tr h="147005">
                <a:tc>
                  <a:txBody>
                    <a:bodyPr/>
                    <a:lstStyle/>
                    <a:p>
                      <a:pPr marL="0" marR="0">
                        <a:spcBef>
                          <a:spcPts val="0"/>
                        </a:spcBef>
                        <a:spcAft>
                          <a:spcPts val="0"/>
                        </a:spcAft>
                      </a:pPr>
                      <a:r>
                        <a:rPr lang="en-US" sz="1800">
                          <a:effectLst/>
                        </a:rPr>
                        <a:t>42.86%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Wilcox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3300665794"/>
                  </a:ext>
                </a:extLst>
              </a:tr>
              <a:tr h="147005">
                <a:tc>
                  <a:txBody>
                    <a:bodyPr/>
                    <a:lstStyle/>
                    <a:p>
                      <a:pPr marL="0" marR="0">
                        <a:spcBef>
                          <a:spcPts val="0"/>
                        </a:spcBef>
                        <a:spcAft>
                          <a:spcPts val="0"/>
                        </a:spcAft>
                      </a:pPr>
                      <a:r>
                        <a:rPr lang="en-US" sz="1800">
                          <a:effectLst/>
                        </a:rPr>
                        <a:t>41.00%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dirty="0">
                          <a:effectLst/>
                        </a:rPr>
                        <a:t>Winston County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238247385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55709345"/>
              </p:ext>
            </p:extLst>
          </p:nvPr>
        </p:nvGraphicFramePr>
        <p:xfrm>
          <a:off x="6452213" y="278940"/>
          <a:ext cx="4101945" cy="4114800"/>
        </p:xfrm>
        <a:graphic>
          <a:graphicData uri="http://schemas.openxmlformats.org/drawingml/2006/table">
            <a:tbl>
              <a:tblPr firstRow="1" firstCol="1" bandRow="1">
                <a:tableStyleId>{0E3FDE45-AF77-4B5C-9715-49D594BDF05E}</a:tableStyleId>
              </a:tblPr>
              <a:tblGrid>
                <a:gridCol w="2004101">
                  <a:extLst>
                    <a:ext uri="{9D8B030D-6E8A-4147-A177-3AD203B41FA5}">
                      <a16:colId xmlns:a16="http://schemas.microsoft.com/office/drawing/2014/main" val="3571548526"/>
                    </a:ext>
                  </a:extLst>
                </a:gridCol>
                <a:gridCol w="2097844">
                  <a:extLst>
                    <a:ext uri="{9D8B030D-6E8A-4147-A177-3AD203B41FA5}">
                      <a16:colId xmlns:a16="http://schemas.microsoft.com/office/drawing/2014/main" val="2601193005"/>
                    </a:ext>
                  </a:extLst>
                </a:gridCol>
              </a:tblGrid>
              <a:tr h="235207">
                <a:tc>
                  <a:txBody>
                    <a:bodyPr/>
                    <a:lstStyle/>
                    <a:p>
                      <a:pPr marL="0" marR="0" algn="ctr">
                        <a:spcBef>
                          <a:spcPts val="0"/>
                        </a:spcBef>
                        <a:spcAft>
                          <a:spcPts val="0"/>
                        </a:spcAft>
                      </a:pPr>
                      <a:r>
                        <a:rPr lang="en-US" sz="1800" dirty="0">
                          <a:effectLst/>
                        </a:rPr>
                        <a:t>Percent of Teachers  Without Math or Science Certificate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lgn="ctr">
                        <a:spcBef>
                          <a:spcPts val="0"/>
                        </a:spcBef>
                        <a:spcAft>
                          <a:spcPts val="0"/>
                        </a:spcAft>
                      </a:pPr>
                      <a:r>
                        <a:rPr lang="en-US" sz="1800" dirty="0">
                          <a:effectLst/>
                        </a:rPr>
                        <a:t>School System/Local Educational Agency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3464940346"/>
                  </a:ext>
                </a:extLst>
              </a:tr>
              <a:tr h="147005">
                <a:tc>
                  <a:txBody>
                    <a:bodyPr/>
                    <a:lstStyle/>
                    <a:p>
                      <a:endParaRPr lang="en-US" sz="1800" dirty="0">
                        <a:effectLst/>
                        <a:latin typeface="Arial" panose="020B0604020202020204" pitchFamily="34" charset="0"/>
                        <a:cs typeface="Times New Roman" panose="02020603050405020304" pitchFamily="18" charset="0"/>
                      </a:endParaRPr>
                    </a:p>
                  </a:txBody>
                  <a:tcPr marL="52922" marR="52922" marT="0" marB="0"/>
                </a:tc>
                <a:tc>
                  <a:txBody>
                    <a:bodyPr/>
                    <a:lstStyle/>
                    <a:p>
                      <a:endParaRPr lang="en-US" sz="1800" dirty="0">
                        <a:effectLst/>
                        <a:latin typeface="Arial" panose="020B060402020202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1868157808"/>
                  </a:ext>
                </a:extLst>
              </a:tr>
              <a:tr h="147005">
                <a:tc>
                  <a:txBody>
                    <a:bodyPr/>
                    <a:lstStyle/>
                    <a:p>
                      <a:pPr marL="0" marR="0">
                        <a:spcBef>
                          <a:spcPts val="0"/>
                        </a:spcBef>
                        <a:spcAft>
                          <a:spcPts val="0"/>
                        </a:spcAft>
                      </a:pPr>
                      <a:r>
                        <a:rPr lang="en-US" sz="1800">
                          <a:effectLst/>
                        </a:rPr>
                        <a:t>38.89%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dirty="0">
                          <a:effectLst/>
                        </a:rPr>
                        <a:t>Troy City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2972631549"/>
                  </a:ext>
                </a:extLst>
              </a:tr>
              <a:tr h="147005">
                <a:tc>
                  <a:txBody>
                    <a:bodyPr/>
                    <a:lstStyle/>
                    <a:p>
                      <a:pPr marL="0" marR="0">
                        <a:spcBef>
                          <a:spcPts val="0"/>
                        </a:spcBef>
                        <a:spcAft>
                          <a:spcPts val="0"/>
                        </a:spcAft>
                      </a:pPr>
                      <a:r>
                        <a:rPr lang="en-US" sz="1800">
                          <a:effectLst/>
                        </a:rPr>
                        <a:t>38.10%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Macon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520519673"/>
                  </a:ext>
                </a:extLst>
              </a:tr>
              <a:tr h="147005">
                <a:tc>
                  <a:txBody>
                    <a:bodyPr/>
                    <a:lstStyle/>
                    <a:p>
                      <a:pPr marL="0" marR="0">
                        <a:spcBef>
                          <a:spcPts val="0"/>
                        </a:spcBef>
                        <a:spcAft>
                          <a:spcPts val="0"/>
                        </a:spcAft>
                      </a:pPr>
                      <a:r>
                        <a:rPr lang="en-US" sz="1800">
                          <a:effectLst/>
                        </a:rPr>
                        <a:t>37.50%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Eufaula City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254995807"/>
                  </a:ext>
                </a:extLst>
              </a:tr>
              <a:tr h="147005">
                <a:tc>
                  <a:txBody>
                    <a:bodyPr/>
                    <a:lstStyle/>
                    <a:p>
                      <a:pPr marL="0" marR="0">
                        <a:spcBef>
                          <a:spcPts val="0"/>
                        </a:spcBef>
                        <a:spcAft>
                          <a:spcPts val="0"/>
                        </a:spcAft>
                      </a:pPr>
                      <a:r>
                        <a:rPr lang="en-US" sz="1800">
                          <a:effectLst/>
                        </a:rPr>
                        <a:t>37.04%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Russell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349883882"/>
                  </a:ext>
                </a:extLst>
              </a:tr>
              <a:tr h="147005">
                <a:tc>
                  <a:txBody>
                    <a:bodyPr/>
                    <a:lstStyle/>
                    <a:p>
                      <a:pPr marL="0" marR="0">
                        <a:spcBef>
                          <a:spcPts val="0"/>
                        </a:spcBef>
                        <a:spcAft>
                          <a:spcPts val="0"/>
                        </a:spcAft>
                      </a:pPr>
                      <a:r>
                        <a:rPr lang="en-US" sz="1800">
                          <a:effectLst/>
                        </a:rPr>
                        <a:t>35.71%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Montgomery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2966386484"/>
                  </a:ext>
                </a:extLst>
              </a:tr>
              <a:tr h="147005">
                <a:tc>
                  <a:txBody>
                    <a:bodyPr/>
                    <a:lstStyle/>
                    <a:p>
                      <a:pPr marL="0" marR="0">
                        <a:spcBef>
                          <a:spcPts val="0"/>
                        </a:spcBef>
                        <a:spcAft>
                          <a:spcPts val="0"/>
                        </a:spcAft>
                      </a:pPr>
                      <a:r>
                        <a:rPr lang="en-US" sz="1800">
                          <a:effectLst/>
                        </a:rPr>
                        <a:t>34.62%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Randolph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2424606177"/>
                  </a:ext>
                </a:extLst>
              </a:tr>
              <a:tr h="147005">
                <a:tc>
                  <a:txBody>
                    <a:bodyPr/>
                    <a:lstStyle/>
                    <a:p>
                      <a:pPr marL="0" marR="0">
                        <a:spcBef>
                          <a:spcPts val="0"/>
                        </a:spcBef>
                        <a:spcAft>
                          <a:spcPts val="0"/>
                        </a:spcAft>
                      </a:pPr>
                      <a:r>
                        <a:rPr lang="en-US" sz="1800">
                          <a:effectLst/>
                        </a:rPr>
                        <a:t>32.00%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Phenix City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200748075"/>
                  </a:ext>
                </a:extLst>
              </a:tr>
              <a:tr h="147005">
                <a:tc>
                  <a:txBody>
                    <a:bodyPr/>
                    <a:lstStyle/>
                    <a:p>
                      <a:pPr marL="0" marR="0">
                        <a:spcBef>
                          <a:spcPts val="0"/>
                        </a:spcBef>
                        <a:spcAft>
                          <a:spcPts val="0"/>
                        </a:spcAft>
                      </a:pPr>
                      <a:r>
                        <a:rPr lang="en-US" sz="1800">
                          <a:effectLst/>
                        </a:rPr>
                        <a:t>31.82%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Pike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3210666802"/>
                  </a:ext>
                </a:extLst>
              </a:tr>
              <a:tr h="147005">
                <a:tc>
                  <a:txBody>
                    <a:bodyPr/>
                    <a:lstStyle/>
                    <a:p>
                      <a:pPr marL="0" marR="0">
                        <a:spcBef>
                          <a:spcPts val="0"/>
                        </a:spcBef>
                        <a:spcAft>
                          <a:spcPts val="0"/>
                        </a:spcAft>
                      </a:pPr>
                      <a:r>
                        <a:rPr lang="en-US" sz="1800">
                          <a:effectLst/>
                        </a:rPr>
                        <a:t>30.77%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a:effectLst/>
                        </a:rPr>
                        <a:t>Pickens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1226065747"/>
                  </a:ext>
                </a:extLst>
              </a:tr>
              <a:tr h="147005">
                <a:tc>
                  <a:txBody>
                    <a:bodyPr/>
                    <a:lstStyle/>
                    <a:p>
                      <a:pPr marL="0" marR="0">
                        <a:spcBef>
                          <a:spcPts val="0"/>
                        </a:spcBef>
                        <a:spcAft>
                          <a:spcPts val="0"/>
                        </a:spcAft>
                      </a:pPr>
                      <a:r>
                        <a:rPr lang="en-US" sz="1800" dirty="0" smtClean="0">
                          <a:effectLst/>
                        </a:rPr>
                        <a:t>30.00%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smtClean="0">
                          <a:effectLst/>
                        </a:rPr>
                        <a:t>Lamar County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895101213"/>
                  </a:ext>
                </a:extLst>
              </a:tr>
              <a:tr h="147005">
                <a:tc>
                  <a:txBody>
                    <a:bodyPr/>
                    <a:lstStyle/>
                    <a:p>
                      <a:pPr marL="0" marR="0">
                        <a:spcBef>
                          <a:spcPts val="0"/>
                        </a:spcBef>
                        <a:spcAft>
                          <a:spcPts val="0"/>
                        </a:spcAft>
                      </a:pPr>
                      <a:r>
                        <a:rPr lang="en-US" sz="1800" smtClean="0">
                          <a:effectLst/>
                        </a:rPr>
                        <a:t>30.00%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tc>
                  <a:txBody>
                    <a:bodyPr/>
                    <a:lstStyle/>
                    <a:p>
                      <a:pPr marL="0" marR="0">
                        <a:spcBef>
                          <a:spcPts val="0"/>
                        </a:spcBef>
                        <a:spcAft>
                          <a:spcPts val="0"/>
                        </a:spcAft>
                      </a:pPr>
                      <a:r>
                        <a:rPr lang="en-US" sz="1800" dirty="0" smtClean="0">
                          <a:effectLst/>
                        </a:rPr>
                        <a:t>Washington County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1015089158"/>
                  </a:ext>
                </a:extLst>
              </a:tr>
            </a:tbl>
          </a:graphicData>
        </a:graphic>
      </p:graphicFrame>
    </p:spTree>
    <p:extLst>
      <p:ext uri="{BB962C8B-B14F-4D97-AF65-F5344CB8AC3E}">
        <p14:creationId xmlns:p14="http://schemas.microsoft.com/office/powerpoint/2010/main" val="2508581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Quick</a:t>
            </a:r>
            <a:r>
              <a:rPr lang="en-US" dirty="0" smtClean="0"/>
              <a:t> Overview: </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r>
              <a:rPr lang="en-US" dirty="0"/>
              <a:t>Alabama Grade-Level Reading Campaign</a:t>
            </a:r>
          </a:p>
          <a:p>
            <a:r>
              <a:rPr lang="en-US" dirty="0" smtClean="0"/>
              <a:t>FAFSA </a:t>
            </a:r>
            <a:r>
              <a:rPr lang="en-US" dirty="0"/>
              <a:t>Completion Project Update </a:t>
            </a:r>
          </a:p>
          <a:p>
            <a:r>
              <a:rPr lang="en-US" dirty="0"/>
              <a:t>Summer Melt Proposal w/ American Institute for Research </a:t>
            </a:r>
          </a:p>
          <a:p>
            <a:r>
              <a:rPr lang="en-US" dirty="0"/>
              <a:t>Open Education Resource</a:t>
            </a:r>
          </a:p>
          <a:p>
            <a:r>
              <a:rPr lang="en-US" dirty="0" smtClean="0"/>
              <a:t>Tour </a:t>
            </a:r>
            <a:r>
              <a:rPr lang="en-US" dirty="0"/>
              <a:t>of ACHE.edu Website </a:t>
            </a:r>
          </a:p>
          <a:p>
            <a:r>
              <a:rPr lang="en-US" dirty="0" smtClean="0"/>
              <a:t>Education </a:t>
            </a:r>
            <a:r>
              <a:rPr lang="en-US" dirty="0"/>
              <a:t>Commission of the States </a:t>
            </a:r>
            <a:r>
              <a:rPr lang="en-US" dirty="0" smtClean="0"/>
              <a:t>- </a:t>
            </a:r>
            <a:r>
              <a:rPr lang="en-US" dirty="0" smtClean="0"/>
              <a:t>Zeke </a:t>
            </a:r>
            <a:r>
              <a:rPr lang="en-US" dirty="0"/>
              <a:t>Perez and Lauren Sisneros</a:t>
            </a:r>
          </a:p>
          <a:p>
            <a:pPr lvl="1"/>
            <a:r>
              <a:rPr lang="en-US" dirty="0" smtClean="0"/>
              <a:t>Financial </a:t>
            </a:r>
            <a:r>
              <a:rPr lang="en-US" dirty="0"/>
              <a:t>Aid</a:t>
            </a:r>
          </a:p>
          <a:p>
            <a:pPr lvl="1"/>
            <a:r>
              <a:rPr lang="en-US" dirty="0"/>
              <a:t>Longitudinal database </a:t>
            </a:r>
          </a:p>
          <a:p>
            <a:endParaRPr lang="en-US" dirty="0"/>
          </a:p>
        </p:txBody>
      </p:sp>
      <p:pic>
        <p:nvPicPr>
          <p:cNvPr id="4" name="Picture 3"/>
          <p:cNvPicPr>
            <a:picLocks noChangeAspect="1"/>
          </p:cNvPicPr>
          <p:nvPr/>
        </p:nvPicPr>
        <p:blipFill rotWithShape="1">
          <a:blip r:embed="rId2"/>
          <a:srcRect t="11648"/>
          <a:stretch/>
        </p:blipFill>
        <p:spPr>
          <a:xfrm>
            <a:off x="4983451" y="4822453"/>
            <a:ext cx="5037290" cy="949620"/>
          </a:xfrm>
          <a:prstGeom prst="rect">
            <a:avLst/>
          </a:prstGeom>
        </p:spPr>
      </p:pic>
    </p:spTree>
    <p:extLst>
      <p:ext uri="{BB962C8B-B14F-4D97-AF65-F5344CB8AC3E}">
        <p14:creationId xmlns:p14="http://schemas.microsoft.com/office/powerpoint/2010/main" val="41312435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a:xfrm>
            <a:off x="2137462" y="2366683"/>
            <a:ext cx="9144000" cy="1721596"/>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all" spc="0" normalizeH="0" baseline="0" noProof="0" dirty="0" smtClean="0">
                <a:ln>
                  <a:noFill/>
                </a:ln>
                <a:solidFill>
                  <a:srgbClr val="0070C0"/>
                </a:solidFill>
                <a:effectLst/>
                <a:uLnTx/>
                <a:uFillTx/>
                <a:latin typeface="Tw Cen MT"/>
              </a:rPr>
              <a:t/>
            </a:r>
            <a:br>
              <a:rPr kumimoji="0" lang="en-US" b="0" i="0" u="none" strike="noStrike" kern="1200" cap="all" spc="0" normalizeH="0" baseline="0" noProof="0" dirty="0" smtClean="0">
                <a:ln>
                  <a:noFill/>
                </a:ln>
                <a:solidFill>
                  <a:srgbClr val="0070C0"/>
                </a:solidFill>
                <a:effectLst/>
                <a:uLnTx/>
                <a:uFillTx/>
                <a:latin typeface="Tw Cen MT"/>
              </a:rPr>
            </a:br>
            <a:r>
              <a:rPr kumimoji="0" lang="en-US" sz="6000" b="1" i="0" u="none" strike="noStrike" kern="1200" cap="all" spc="0" normalizeH="0" baseline="0" noProof="0" dirty="0" smtClean="0">
                <a:ln>
                  <a:noFill/>
                </a:ln>
                <a:solidFill>
                  <a:srgbClr val="0070C0"/>
                </a:solidFill>
                <a:effectLst/>
                <a:uLnTx/>
                <a:uFillTx/>
                <a:latin typeface="Tw Cen MT"/>
              </a:rPr>
              <a:t>K. Academic programs</a:t>
            </a:r>
            <a:r>
              <a:rPr kumimoji="0" lang="en-US" b="1" i="0" u="none" strike="noStrike" kern="1200" cap="all" spc="0" normalizeH="0" baseline="0" noProof="0" dirty="0" smtClean="0">
                <a:ln>
                  <a:noFill/>
                </a:ln>
                <a:solidFill>
                  <a:srgbClr val="0070C0"/>
                </a:solidFill>
                <a:effectLst/>
                <a:uLnTx/>
                <a:uFillTx/>
                <a:latin typeface="Tw Cen MT"/>
              </a:rPr>
              <a:t/>
            </a:r>
            <a:br>
              <a:rPr kumimoji="0" lang="en-US" b="1" i="0" u="none" strike="noStrike" kern="1200" cap="all" spc="0" normalizeH="0" baseline="0" noProof="0" dirty="0" smtClean="0">
                <a:ln>
                  <a:noFill/>
                </a:ln>
                <a:solidFill>
                  <a:srgbClr val="0070C0"/>
                </a:solidFill>
                <a:effectLst/>
                <a:uLnTx/>
                <a:uFillTx/>
                <a:latin typeface="Tw Cen MT"/>
              </a:rPr>
            </a:br>
            <a:r>
              <a:rPr kumimoji="0" lang="en-US" b="1" i="0" u="none" strike="noStrike" kern="1200" cap="all" spc="0" normalizeH="0" baseline="0" noProof="0" dirty="0" smtClean="0">
                <a:ln>
                  <a:noFill/>
                </a:ln>
                <a:solidFill>
                  <a:srgbClr val="0070C0"/>
                </a:solidFill>
                <a:effectLst/>
                <a:uLnTx/>
                <a:uFillTx/>
                <a:latin typeface="Tw Cen MT"/>
              </a:rPr>
              <a:t> </a:t>
            </a:r>
            <a:endParaRPr kumimoji="0" lang="en-US" b="0" i="0" u="none" strike="noStrike" kern="1200" cap="all" spc="0" normalizeH="0" baseline="0" noProof="0" dirty="0">
              <a:ln>
                <a:noFill/>
              </a:ln>
              <a:solidFill>
                <a:srgbClr val="0070C0"/>
              </a:solidFill>
              <a:effectLst/>
              <a:uLnTx/>
              <a:uFillTx/>
              <a:latin typeface="Tw Cen MT"/>
            </a:endParaRPr>
          </a:p>
        </p:txBody>
      </p:sp>
    </p:spTree>
    <p:extLst>
      <p:ext uri="{BB962C8B-B14F-4D97-AF65-F5344CB8AC3E}">
        <p14:creationId xmlns:p14="http://schemas.microsoft.com/office/powerpoint/2010/main" val="15428472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1638300" y="457201"/>
            <a:ext cx="8743950" cy="4139595"/>
          </a:xfrm>
          <a:prstGeom prst="rect">
            <a:avLst/>
          </a:prstGeom>
          <a:noFill/>
        </p:spPr>
        <p:txBody>
          <a:bodyPr wrap="square" rtlCol="0">
            <a:spAutoFit/>
          </a:bodyPr>
          <a:lstStyle/>
          <a:p>
            <a:pPr>
              <a:spcBef>
                <a:spcPct val="20000"/>
              </a:spcBef>
              <a:tabLst>
                <a:tab pos="457200" algn="l"/>
              </a:tabLst>
              <a:defRPr/>
            </a:pPr>
            <a:endParaRPr lang="en-US" sz="3200" dirty="0">
              <a:solidFill>
                <a:srgbClr val="0070C0"/>
              </a:solidFill>
              <a:latin typeface="Calibri"/>
            </a:endParaRPr>
          </a:p>
          <a:p>
            <a:pPr>
              <a:defRPr/>
            </a:pPr>
            <a:endParaRPr lang="en-US" dirty="0">
              <a:solidFill>
                <a:prstClr val="black"/>
              </a:solidFill>
              <a:latin typeface="Calibri"/>
            </a:endParaRPr>
          </a:p>
          <a:p>
            <a:pPr algn="ctr">
              <a:spcBef>
                <a:spcPct val="20000"/>
              </a:spcBef>
              <a:spcAft>
                <a:spcPts val="600"/>
              </a:spcAft>
              <a:tabLst>
                <a:tab pos="457200" algn="l"/>
              </a:tabLst>
              <a:defRPr/>
            </a:pPr>
            <a:r>
              <a:rPr lang="en-US" sz="5000" b="1" dirty="0">
                <a:solidFill>
                  <a:srgbClr val="0070C0"/>
                </a:solidFill>
                <a:latin typeface="Century" panose="02040604050505020304" pitchFamily="18" charset="0"/>
              </a:rPr>
              <a:t>ALABAMA</a:t>
            </a:r>
            <a:r>
              <a:rPr lang="en-US" sz="5000" b="1" spc="300" dirty="0">
                <a:solidFill>
                  <a:srgbClr val="0070C0"/>
                </a:solidFill>
                <a:latin typeface="Century" panose="02040604050505020304" pitchFamily="18" charset="0"/>
              </a:rPr>
              <a:t> </a:t>
            </a:r>
            <a:r>
              <a:rPr lang="en-US" sz="5000" b="1" dirty="0">
                <a:solidFill>
                  <a:srgbClr val="0070C0"/>
                </a:solidFill>
                <a:latin typeface="Century" panose="02040604050505020304" pitchFamily="18" charset="0"/>
              </a:rPr>
              <a:t>COMMUNITY</a:t>
            </a:r>
            <a:r>
              <a:rPr lang="en-US" sz="5000" b="1" spc="300" dirty="0">
                <a:solidFill>
                  <a:srgbClr val="0070C0"/>
                </a:solidFill>
                <a:latin typeface="Century" panose="02040604050505020304" pitchFamily="18" charset="0"/>
              </a:rPr>
              <a:t> </a:t>
            </a:r>
            <a:r>
              <a:rPr lang="en-US" sz="5000" b="1" dirty="0">
                <a:solidFill>
                  <a:srgbClr val="0070C0"/>
                </a:solidFill>
                <a:latin typeface="Century" panose="02040604050505020304" pitchFamily="18" charset="0"/>
              </a:rPr>
              <a:t>COLLEGE SYSTEM (ACCS)</a:t>
            </a:r>
          </a:p>
          <a:p>
            <a:pPr algn="ctr">
              <a:defRPr/>
            </a:pPr>
            <a:endParaRPr lang="en-US" sz="4400" b="1" dirty="0">
              <a:solidFill>
                <a:srgbClr val="FF0000"/>
              </a:solidFill>
              <a:latin typeface="Calibri"/>
            </a:endParaRPr>
          </a:p>
          <a:p>
            <a:pPr>
              <a:defRPr/>
            </a:pPr>
            <a:endParaRPr lang="en-US" dirty="0">
              <a:solidFill>
                <a:prstClr val="black"/>
              </a:solidFill>
              <a:latin typeface="Calibri"/>
            </a:endParaRPr>
          </a:p>
          <a:p>
            <a:pPr>
              <a:defRPr/>
            </a:pPr>
            <a:r>
              <a:rPr lang="en-US" dirty="0">
                <a:solidFill>
                  <a:prstClr val="black"/>
                </a:solidFill>
                <a:latin typeface="Calibri"/>
              </a:rPr>
              <a:t/>
            </a:r>
            <a:br>
              <a:rPr lang="en-US" dirty="0">
                <a:solidFill>
                  <a:prstClr val="black"/>
                </a:solidFill>
                <a:latin typeface="Calibri"/>
              </a:rPr>
            </a:br>
            <a:r>
              <a:rPr lang="en-US" dirty="0">
                <a:solidFill>
                  <a:prstClr val="black"/>
                </a:solidFill>
                <a:latin typeface="Calibri"/>
              </a:rPr>
              <a:t>	</a:t>
            </a:r>
          </a:p>
        </p:txBody>
      </p:sp>
      <p:sp>
        <p:nvSpPr>
          <p:cNvPr id="2" name="Slide Number Placeholder 1"/>
          <p:cNvSpPr>
            <a:spLocks noGrp="1"/>
          </p:cNvSpPr>
          <p:nvPr>
            <p:ph type="sldNum" sz="quarter" idx="12"/>
          </p:nvPr>
        </p:nvSpPr>
        <p:spPr/>
        <p:txBody>
          <a:bodyPr/>
          <a:lstStyle/>
          <a:p>
            <a:pPr>
              <a:defRPr/>
            </a:pPr>
            <a:fld id="{15C3AF50-45D8-4144-B114-A385979F8C17}" type="slidenum">
              <a:rPr lang="en-US">
                <a:solidFill>
                  <a:prstClr val="black">
                    <a:tint val="75000"/>
                  </a:prstClr>
                </a:solidFill>
                <a:latin typeface="Calibri"/>
              </a:rPr>
              <a:pPr>
                <a:defRPr/>
              </a:pPr>
              <a:t>91</a:t>
            </a:fld>
            <a:endParaRPr lang="en-US">
              <a:solidFill>
                <a:prstClr val="black">
                  <a:tint val="75000"/>
                </a:prstClr>
              </a:solidFill>
              <a:latin typeface="Calibri"/>
            </a:endParaRPr>
          </a:p>
        </p:txBody>
      </p:sp>
      <p:pic>
        <p:nvPicPr>
          <p:cNvPr id="4098" name="Picture 2" descr="https://www.accs.cc/images/se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064" y="3112501"/>
            <a:ext cx="2719039" cy="269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3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415" y="561016"/>
            <a:ext cx="9107285" cy="1176343"/>
          </a:xfrm>
        </p:spPr>
        <p:txBody>
          <a:bodyPr>
            <a:normAutofit/>
          </a:bodyPr>
          <a:lstStyle/>
          <a:p>
            <a:pPr algn="l"/>
            <a:r>
              <a:rPr lang="en-US" sz="3600" b="1" dirty="0" smtClean="0">
                <a:solidFill>
                  <a:srgbClr val="FF0000"/>
                </a:solidFill>
              </a:rPr>
              <a:t>Enterprise State Community </a:t>
            </a:r>
            <a:r>
              <a:rPr lang="en-US" sz="3600" b="1" dirty="0">
                <a:solidFill>
                  <a:srgbClr val="FF0000"/>
                </a:solidFill>
              </a:rPr>
              <a:t>College </a:t>
            </a:r>
          </a:p>
        </p:txBody>
      </p:sp>
      <p:sp>
        <p:nvSpPr>
          <p:cNvPr id="4" name="Slide Number Placeholder 3"/>
          <p:cNvSpPr>
            <a:spLocks noGrp="1"/>
          </p:cNvSpPr>
          <p:nvPr>
            <p:ph type="sldNum" sz="quarter" idx="12"/>
          </p:nvPr>
        </p:nvSpPr>
        <p:spPr/>
        <p:txBody>
          <a:bodyPr/>
          <a:lstStyle/>
          <a:p>
            <a:pPr>
              <a:defRPr/>
            </a:pPr>
            <a:r>
              <a:rPr lang="en-US" dirty="0">
                <a:solidFill>
                  <a:prstClr val="black">
                    <a:tint val="75000"/>
                  </a:prstClr>
                </a:solidFill>
                <a:latin typeface="Calibri"/>
              </a:rPr>
              <a:t>4</a:t>
            </a:r>
          </a:p>
        </p:txBody>
      </p:sp>
      <p:sp>
        <p:nvSpPr>
          <p:cNvPr id="10" name="TextBox 9"/>
          <p:cNvSpPr txBox="1"/>
          <p:nvPr/>
        </p:nvSpPr>
        <p:spPr>
          <a:xfrm>
            <a:off x="1524000" y="1200150"/>
            <a:ext cx="9144000" cy="6001643"/>
          </a:xfrm>
          <a:prstGeom prst="rect">
            <a:avLst/>
          </a:prstGeom>
          <a:noFill/>
        </p:spPr>
        <p:txBody>
          <a:bodyPr wrap="square" rtlCol="0">
            <a:spAutoFit/>
          </a:bodyPr>
          <a:lstStyle/>
          <a:p>
            <a:pPr marL="457200" indent="-457200">
              <a:buFontTx/>
              <a:buAutoNum type="arabicPeriod" startAt="2"/>
              <a:defRPr/>
            </a:pPr>
            <a:endParaRPr lang="en-US" sz="2400" dirty="0">
              <a:solidFill>
                <a:srgbClr val="0070C0"/>
              </a:solidFill>
              <a:latin typeface="Calibri"/>
            </a:endParaRPr>
          </a:p>
          <a:p>
            <a:pPr>
              <a:defRPr/>
            </a:pPr>
            <a:r>
              <a:rPr lang="en-US" sz="2400" dirty="0">
                <a:solidFill>
                  <a:srgbClr val="0070C0"/>
                </a:solidFill>
                <a:latin typeface="Calibri"/>
              </a:rPr>
              <a:t>1. </a:t>
            </a:r>
            <a:r>
              <a:rPr lang="en-US" sz="2400" dirty="0" smtClean="0">
                <a:solidFill>
                  <a:srgbClr val="0070C0"/>
                </a:solidFill>
                <a:latin typeface="Calibri"/>
              </a:rPr>
              <a:t>Associate in Applied Science and Certificate in Industrial Maintenance Technology (CIP 47.0303)</a:t>
            </a:r>
            <a:endParaRPr lang="en-US" sz="2400" dirty="0">
              <a:solidFill>
                <a:srgbClr val="0070C0"/>
              </a:solidFill>
            </a:endParaRPr>
          </a:p>
          <a:p>
            <a:pPr>
              <a:defRPr/>
            </a:pPr>
            <a:endParaRPr lang="en-US" sz="2400" dirty="0">
              <a:solidFill>
                <a:srgbClr val="0070C0"/>
              </a:solidFill>
            </a:endParaRPr>
          </a:p>
          <a:p>
            <a:pPr marL="285750" lvl="0" indent="-285750">
              <a:buFont typeface="Arial" panose="020B0604020202020204" pitchFamily="34" charset="0"/>
              <a:buChar char="•"/>
            </a:pPr>
            <a:r>
              <a:rPr lang="en-US" sz="2400" dirty="0" smtClean="0"/>
              <a:t>The increased adoption of sophisticated manufacturing machinery will require more mechanics and millwrights to keep machines in good working order. </a:t>
            </a:r>
            <a:endParaRPr lang="en-US" sz="2400" dirty="0"/>
          </a:p>
          <a:p>
            <a:r>
              <a:rPr lang="en-US" sz="2400" dirty="0"/>
              <a:t> </a:t>
            </a:r>
          </a:p>
          <a:p>
            <a:pPr marL="285750" lvl="0" indent="-285750">
              <a:buFont typeface="Arial" panose="020B0604020202020204" pitchFamily="34" charset="0"/>
              <a:buChar char="•"/>
            </a:pPr>
            <a:r>
              <a:rPr lang="en-US" sz="2400" dirty="0"/>
              <a:t>Increased automation, including the use of many computer-controlled machines in factories and manufacturing plants, will raise the demand for machinery maintenance </a:t>
            </a:r>
            <a:r>
              <a:rPr lang="en-US" sz="2400" dirty="0" smtClean="0"/>
              <a:t>workers. </a:t>
            </a:r>
            <a:endParaRPr lang="en-US" sz="2400" dirty="0"/>
          </a:p>
          <a:p>
            <a:r>
              <a:rPr lang="en-US" sz="2400" dirty="0"/>
              <a:t> </a:t>
            </a:r>
          </a:p>
          <a:p>
            <a:pPr marL="285750" lvl="0" indent="-285750">
              <a:buFont typeface="Arial" panose="020B0604020202020204" pitchFamily="34" charset="0"/>
              <a:buChar char="•"/>
            </a:pPr>
            <a:r>
              <a:rPr lang="en-US" sz="2400" dirty="0"/>
              <a:t>Projected job openings indicate Industrial Maintenance related jobs have an average annual demand of more than 9</a:t>
            </a:r>
            <a:r>
              <a:rPr lang="en-US" sz="2400" dirty="0" smtClean="0"/>
              <a:t>00 </a:t>
            </a:r>
            <a:r>
              <a:rPr lang="en-US" sz="2400" dirty="0"/>
              <a:t>positions in ENT’s service area.</a:t>
            </a:r>
          </a:p>
          <a:p>
            <a:r>
              <a:rPr lang="en-US" sz="2400" dirty="0"/>
              <a:t>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22186" y="56697"/>
            <a:ext cx="2891627" cy="1207802"/>
          </a:xfrm>
        </p:spPr>
      </p:pic>
    </p:spTree>
    <p:extLst>
      <p:ext uri="{BB962C8B-B14F-4D97-AF65-F5344CB8AC3E}">
        <p14:creationId xmlns:p14="http://schemas.microsoft.com/office/powerpoint/2010/main" val="241371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93</a:t>
            </a:fld>
            <a:endParaRPr lang="en-US">
              <a:solidFill>
                <a:srgbClr val="46464A">
                  <a:lumMod val="60000"/>
                  <a:lumOff val="40000"/>
                </a:srgbClr>
              </a:solidFill>
            </a:endParaRPr>
          </a:p>
        </p:txBody>
      </p:sp>
      <p:sp>
        <p:nvSpPr>
          <p:cNvPr id="2" name="Title 1"/>
          <p:cNvSpPr>
            <a:spLocks noGrp="1"/>
          </p:cNvSpPr>
          <p:nvPr>
            <p:ph type="title" idx="4294967295"/>
          </p:nvPr>
        </p:nvSpPr>
        <p:spPr>
          <a:xfrm>
            <a:off x="2136686" y="145062"/>
            <a:ext cx="8804275" cy="1216025"/>
          </a:xfrm>
        </p:spPr>
        <p:txBody>
          <a:bodyPr>
            <a:noAutofit/>
          </a:bodyPr>
          <a:lstStyle/>
          <a:p>
            <a:pPr algn="ctr"/>
            <a:r>
              <a:rPr lang="en-US" sz="4000" b="1" dirty="0" smtClean="0">
                <a:latin typeface="+mn-lt"/>
              </a:rPr>
              <a:t>FOUR-YEAR INSTITUTIONS</a:t>
            </a:r>
            <a:endParaRPr lang="en-US" sz="4000" b="1" dirty="0">
              <a:latin typeface="+mn-lt"/>
            </a:endParaRPr>
          </a:p>
        </p:txBody>
      </p:sp>
      <p:pic>
        <p:nvPicPr>
          <p:cNvPr id="18" name="Picture 2" descr="C:\Users\Kevin Whitaker\Desktop\Marsh Presentation\JSU-Logo-for-websit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824" y="2784171"/>
            <a:ext cx="1448728" cy="1000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vin Whitaker\Desktop\Marsh Presentation\UAH_prima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477" y="1136142"/>
            <a:ext cx="2398240" cy="1333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ws.auburn.edu/asim/Content/Images/Schools/Athens%20St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7225" y="1329674"/>
            <a:ext cx="1510696" cy="11395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ws.auburn.edu/asim/Content/Images/Schools/Alabama%20Sta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5377" y="3883613"/>
            <a:ext cx="1555816" cy="11814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ws.auburn.edu/asim/Content/Images/Schools/Aubur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9506" y="4025153"/>
            <a:ext cx="1936376" cy="16868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ws.auburn.edu/asim/Content/Images/Schools/Tro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1497" y="4884873"/>
            <a:ext cx="1331546" cy="13109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cws.auburn.edu/asim/Content/Images/Schools/Alabam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9982" y="2426298"/>
            <a:ext cx="1725540" cy="14865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cws.auburn.edu/asim/Content/Images/Schools/Alabama%20Birmingha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80712" y="2793011"/>
            <a:ext cx="1448017" cy="13268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cws.auburn.edu/asim/Content/Images/Schools/Montevall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54530" y="4099323"/>
            <a:ext cx="1797917" cy="1512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cws.auburn.edu/asim/Content/Images/Schools/North%20Alabam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2026" y="1329674"/>
            <a:ext cx="1626256" cy="146333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cws.auburn.edu/asim/Content/Images/Schools/South%20Alabam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40790" y="5239621"/>
            <a:ext cx="933749" cy="94468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cws.auburn.edu/asim/Content/Images/Schools/Alabama%20A_M.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64115" y="1136142"/>
            <a:ext cx="1621813" cy="155327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lh3.googleusercontent.com/proxy/ZrkRM9QNJHNWt2OEQIlIF69Z-U1Ps3QuIoG18mzpLYzYvAEapXaeyBR0-G9GWshuEm_sBavUpOzcuoIj_XWXtQ9KhjuEd_cONG8kO-L4H-Hrw5XOh7iyhj6bDzt-3NFhIxGHaJ2OpW35jig7hV3NxkTXQA4OHw=w160-h160-k-no"/>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647" y="4884872"/>
            <a:ext cx="1518565" cy="1480069"/>
          </a:xfrm>
          <a:prstGeom prst="rect">
            <a:avLst/>
          </a:prstGeom>
          <a:noFill/>
        </p:spPr>
      </p:pic>
      <p:pic>
        <p:nvPicPr>
          <p:cNvPr id="1056" name="Picture 32" descr="https://upload.wikimedia.org/wikipedia/en/3/3a/UWALogo.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730" y="3382759"/>
            <a:ext cx="1165970" cy="122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657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698269" y="515908"/>
            <a:ext cx="10507288" cy="5524589"/>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Alabama</a:t>
            </a:r>
          </a:p>
          <a:p>
            <a:pPr marL="274320" indent="-457200">
              <a:spcBef>
                <a:spcPct val="20000"/>
              </a:spcBef>
              <a:spcAft>
                <a:spcPts val="600"/>
              </a:spcAft>
              <a:buAutoNum type="arabicPeriod"/>
              <a:tabLst>
                <a:tab pos="457200" algn="l"/>
              </a:tabLst>
            </a:pPr>
            <a:r>
              <a:rPr lang="en-US" sz="2000" dirty="0" smtClean="0">
                <a:solidFill>
                  <a:srgbClr val="0070C0"/>
                </a:solidFill>
              </a:rPr>
              <a:t>Bachelor of Science in Musical Audio Engineering (CIP 14.1099)</a:t>
            </a:r>
            <a:endParaRPr lang="en-US" sz="2000" dirty="0" smtClean="0"/>
          </a:p>
          <a:p>
            <a:r>
              <a:rPr lang="en-US" dirty="0"/>
              <a:t> </a:t>
            </a:r>
          </a:p>
          <a:p>
            <a:pPr marL="285750" lvl="0" indent="-285750">
              <a:buFont typeface="Arial" panose="020B0604020202020204" pitchFamily="34" charset="0"/>
              <a:buChar char="•"/>
            </a:pPr>
            <a:r>
              <a:rPr lang="en-US" sz="2400" dirty="0"/>
              <a:t>Audio engineering is integral to advertising, marketing, entertainment, religious institutions of all kinds, performance venues of all kinds, </a:t>
            </a:r>
            <a:r>
              <a:rPr lang="en-US" sz="2400" dirty="0" smtClean="0"/>
              <a:t>retail </a:t>
            </a:r>
            <a:r>
              <a:rPr lang="en-US" sz="2400" dirty="0"/>
              <a:t>establishments, and companies who are both designing and building audio equipment</a:t>
            </a:r>
            <a:r>
              <a:rPr lang="en-US" sz="2400" dirty="0" smtClean="0"/>
              <a:t>.</a:t>
            </a:r>
          </a:p>
          <a:p>
            <a:pPr marL="285750" lvl="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 </a:t>
            </a:r>
            <a:r>
              <a:rPr lang="en-US" sz="2400" dirty="0"/>
              <a:t>National Association of Schools of Music (NASM) and the Accreditation Board for Engineering Technology (ABET) have </a:t>
            </a:r>
            <a:r>
              <a:rPr lang="en-US" sz="2400" dirty="0" smtClean="0"/>
              <a:t>recognized </a:t>
            </a:r>
            <a:r>
              <a:rPr lang="en-US" sz="2400" dirty="0"/>
              <a:t>the need for </a:t>
            </a:r>
            <a:r>
              <a:rPr lang="en-US" sz="2400" dirty="0" smtClean="0"/>
              <a:t>training </a:t>
            </a:r>
            <a:r>
              <a:rPr lang="en-US" sz="2400" dirty="0"/>
              <a:t>and </a:t>
            </a:r>
            <a:r>
              <a:rPr lang="en-US" sz="2400" dirty="0" smtClean="0"/>
              <a:t>education in Musical Audio Engineering, </a:t>
            </a:r>
            <a:r>
              <a:rPr lang="en-US" sz="2400" dirty="0"/>
              <a:t>and are proactively offering the opportunity for joint accreditation by both agencies for any institutions bringing a qualified program forward.</a:t>
            </a:r>
          </a:p>
          <a:p>
            <a:pPr marL="285750" lvl="0" indent="-285750">
              <a:buFont typeface="Arial" panose="020B0604020202020204" pitchFamily="34" charset="0"/>
              <a:buChar char="•"/>
            </a:pPr>
            <a:endParaRPr lang="en-US" dirty="0"/>
          </a:p>
          <a:p>
            <a:r>
              <a:rPr lang="en-US" dirty="0"/>
              <a:t> </a:t>
            </a:r>
          </a:p>
          <a:p>
            <a:pPr lvl="0"/>
            <a:endParaRPr lang="en-US"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94</a:t>
            </a:fld>
            <a:endParaRPr lang="en-US" dirty="0">
              <a:solidFill>
                <a:prstClr val="black">
                  <a:tint val="75000"/>
                </a:prstClr>
              </a:solidFill>
              <a:latin typeface="Calibri"/>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914" y="-1"/>
            <a:ext cx="1601586" cy="1749775"/>
          </a:xfrm>
          <a:prstGeom prst="rect">
            <a:avLst/>
          </a:prstGeom>
        </p:spPr>
      </p:pic>
      <p:pic>
        <p:nvPicPr>
          <p:cNvPr id="7" name="Picture 6" descr="File:Metalworks Institute - Campus Studios - Studio 6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526" y="4939896"/>
            <a:ext cx="2739044" cy="1826030"/>
          </a:xfrm>
          <a:prstGeom prst="rect">
            <a:avLst/>
          </a:prstGeom>
        </p:spPr>
      </p:pic>
    </p:spTree>
    <p:extLst>
      <p:ext uri="{BB962C8B-B14F-4D97-AF65-F5344CB8AC3E}">
        <p14:creationId xmlns:p14="http://schemas.microsoft.com/office/powerpoint/2010/main" val="117679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73825" y="457199"/>
            <a:ext cx="10274531" cy="5062924"/>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Alabama </a:t>
            </a:r>
            <a:endParaRPr lang="en-US" sz="3600" b="1" dirty="0">
              <a:solidFill>
                <a:srgbClr val="FF0000"/>
              </a:solidFill>
              <a:latin typeface="Calibri"/>
            </a:endParaRPr>
          </a:p>
          <a:p>
            <a:pPr marL="274320" indent="-457200">
              <a:spcBef>
                <a:spcPct val="20000"/>
              </a:spcBef>
              <a:spcAft>
                <a:spcPts val="600"/>
              </a:spcAft>
              <a:tabLst>
                <a:tab pos="457200" algn="l"/>
              </a:tabLst>
            </a:pPr>
            <a:r>
              <a:rPr lang="en-US" sz="2000" dirty="0" smtClean="0">
                <a:solidFill>
                  <a:srgbClr val="0070C0"/>
                </a:solidFill>
              </a:rPr>
              <a:t>2. Bachelor of Science in Computer Engineering in Computer Engineering (CIP 14.0901)</a:t>
            </a:r>
            <a:endParaRPr lang="en-US" sz="2000" dirty="0">
              <a:solidFill>
                <a:srgbClr val="0070C0"/>
              </a:solidFill>
            </a:endParaRPr>
          </a:p>
          <a:p>
            <a:pPr marL="285750" lvl="0" indent="-285750">
              <a:buFont typeface="Arial" panose="020B0604020202020204" pitchFamily="34" charset="0"/>
              <a:buChar char="•"/>
            </a:pPr>
            <a:endParaRPr lang="en-US" sz="2400" dirty="0" smtClean="0"/>
          </a:p>
          <a:p>
            <a:pPr marL="285750" lvl="0" indent="-285750">
              <a:buFont typeface="Arial" panose="020B0604020202020204" pitchFamily="34" charset="0"/>
              <a:buChar char="•"/>
            </a:pPr>
            <a:r>
              <a:rPr lang="en-US" sz="2400" dirty="0"/>
              <a:t>The existing computer engineering option will be elevated to program status, as recommended by the Accreditation Board for Engineering and Technology (ABET). </a:t>
            </a:r>
            <a:endParaRPr lang="en-US" sz="2400" dirty="0" smtClean="0"/>
          </a:p>
          <a:p>
            <a:pPr lvl="0"/>
            <a:r>
              <a:rPr lang="en-US" sz="2400" dirty="0"/>
              <a:t> </a:t>
            </a:r>
          </a:p>
          <a:p>
            <a:pPr marL="285750" lvl="0" indent="-285750">
              <a:buFont typeface="Arial" panose="020B0604020202020204" pitchFamily="34" charset="0"/>
              <a:buChar char="•"/>
            </a:pPr>
            <a:r>
              <a:rPr lang="en-US" sz="2400" dirty="0"/>
              <a:t>This particular degree will </a:t>
            </a:r>
            <a:r>
              <a:rPr lang="en-US" sz="2400" dirty="0" smtClean="0"/>
              <a:t>focus </a:t>
            </a:r>
            <a:r>
              <a:rPr lang="en-US" sz="2400" dirty="0"/>
              <a:t>on devices that use a computing core, but are not "computers," such as smart phones, automobiles, and medical equipment</a:t>
            </a:r>
            <a:r>
              <a:rPr lang="en-US" sz="2400" dirty="0" smtClean="0"/>
              <a:t>.</a:t>
            </a:r>
          </a:p>
          <a:p>
            <a:pPr marL="285750" lvl="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Courses for the proposed program will come from two existing programs at UA:  Electrical Engineering and Computer Science.</a:t>
            </a:r>
          </a:p>
          <a:p>
            <a:pPr marL="285750" lvl="0" indent="-285750">
              <a:buFont typeface="Arial" panose="020B0604020202020204" pitchFamily="34" charset="0"/>
              <a:buChar char="•"/>
            </a:pPr>
            <a:endParaRPr lang="en-US"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95</a:t>
            </a:fld>
            <a:endParaRPr lang="en-US" dirty="0">
              <a:solidFill>
                <a:prstClr val="black">
                  <a:tint val="75000"/>
                </a:prstClr>
              </a:solidFill>
              <a:latin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0415" y="0"/>
            <a:ext cx="1601585" cy="1749775"/>
          </a:xfrm>
          <a:prstGeom prst="rect">
            <a:avLst/>
          </a:prstGeom>
        </p:spPr>
      </p:pic>
      <p:pic>
        <p:nvPicPr>
          <p:cNvPr id="5" name="Picture 4" descr="&lt;strong&gt;Computer&lt;/strong&gt; cluster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14" y="4787460"/>
            <a:ext cx="2914868" cy="1978466"/>
          </a:xfrm>
          <a:prstGeom prst="rect">
            <a:avLst/>
          </a:prstGeom>
        </p:spPr>
      </p:pic>
    </p:spTree>
    <p:extLst>
      <p:ext uri="{BB962C8B-B14F-4D97-AF65-F5344CB8AC3E}">
        <p14:creationId xmlns:p14="http://schemas.microsoft.com/office/powerpoint/2010/main" val="426677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73825" y="457199"/>
            <a:ext cx="10274531" cy="5062924"/>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Alabama</a:t>
            </a:r>
            <a:endParaRPr lang="en-US" sz="3600" b="1" dirty="0">
              <a:solidFill>
                <a:srgbClr val="FF0000"/>
              </a:solidFill>
              <a:latin typeface="Calibri"/>
            </a:endParaRPr>
          </a:p>
          <a:p>
            <a:pPr>
              <a:spcBef>
                <a:spcPct val="20000"/>
              </a:spcBef>
              <a:spcAft>
                <a:spcPts val="600"/>
              </a:spcAft>
              <a:tabLst>
                <a:tab pos="457200" algn="l"/>
              </a:tabLst>
            </a:pPr>
            <a:r>
              <a:rPr lang="en-US" sz="2000" dirty="0" smtClean="0">
                <a:solidFill>
                  <a:srgbClr val="0070C0"/>
                </a:solidFill>
              </a:rPr>
              <a:t>3.  Bachelor of Science in Educational Neuroscience (CIP 13.0607)</a:t>
            </a:r>
            <a:endParaRPr lang="en-US" dirty="0" smtClean="0"/>
          </a:p>
          <a:p>
            <a:pPr marL="285750" lvl="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400" dirty="0"/>
              <a:t>This program will be the first of its kind. </a:t>
            </a:r>
            <a:r>
              <a:rPr lang="en-US" sz="2400" dirty="0" smtClean="0"/>
              <a:t>U A can </a:t>
            </a:r>
            <a:r>
              <a:rPr lang="en-US" sz="2400" dirty="0"/>
              <a:t>become a pioneering institution in training undergraduate students in educational neuroscience</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 purpose of the program is to provide interdisciplinary training in the learning sciences and in neuroscience, with a strong focus on developing educational interventions using evidence-based learning design strategies.</a:t>
            </a:r>
          </a:p>
          <a:p>
            <a:r>
              <a:rPr lang="en-US" sz="2400" dirty="0" smtClean="0"/>
              <a:t> </a:t>
            </a:r>
          </a:p>
          <a:p>
            <a:pPr marL="285750" indent="-285750">
              <a:buFont typeface="Arial" panose="020B0604020202020204" pitchFamily="34" charset="0"/>
              <a:buChar char="•"/>
            </a:pPr>
            <a:r>
              <a:rPr lang="en-US" sz="2400" dirty="0" smtClean="0"/>
              <a:t>There </a:t>
            </a:r>
            <a:r>
              <a:rPr lang="en-US" sz="2400" dirty="0"/>
              <a:t>is a nation-wide need for scholarly work on what recent neuroscience findings mean for educational practice and policy. </a:t>
            </a:r>
            <a:endParaRPr lang="en-US" sz="2400" dirty="0" smtClean="0"/>
          </a:p>
          <a:p>
            <a:pPr marL="285750" indent="-285750">
              <a:buFont typeface="Arial" panose="020B0604020202020204" pitchFamily="34" charset="0"/>
              <a:buChar char="•"/>
            </a:pPr>
            <a:endParaRPr lang="en-US" sz="2400"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96</a:t>
            </a:fld>
            <a:endParaRPr lang="en-US" dirty="0">
              <a:solidFill>
                <a:prstClr val="black">
                  <a:tint val="75000"/>
                </a:prstClr>
              </a:solidFill>
              <a:latin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7864" y="-1"/>
            <a:ext cx="1514136" cy="1654234"/>
          </a:xfrm>
          <a:prstGeom prst="rect">
            <a:avLst/>
          </a:prstGeom>
        </p:spPr>
      </p:pic>
      <p:pic>
        <p:nvPicPr>
          <p:cNvPr id="7" name="Picture 6" descr="Free illustration: Brain, Biology, Abstract, Cerebrum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458" y="4665642"/>
            <a:ext cx="3219952" cy="2192358"/>
          </a:xfrm>
          <a:prstGeom prst="rect">
            <a:avLst/>
          </a:prstGeom>
        </p:spPr>
      </p:pic>
    </p:spTree>
    <p:extLst>
      <p:ext uri="{BB962C8B-B14F-4D97-AF65-F5344CB8AC3E}">
        <p14:creationId xmlns:p14="http://schemas.microsoft.com/office/powerpoint/2010/main" val="68105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73825" y="457199"/>
            <a:ext cx="10274531" cy="4324261"/>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Alabama</a:t>
            </a:r>
            <a:endParaRPr lang="en-US" sz="3600" b="1" dirty="0">
              <a:solidFill>
                <a:srgbClr val="FF0000"/>
              </a:solidFill>
              <a:latin typeface="Calibri"/>
            </a:endParaRPr>
          </a:p>
          <a:p>
            <a:pPr>
              <a:spcBef>
                <a:spcPct val="20000"/>
              </a:spcBef>
              <a:spcAft>
                <a:spcPts val="600"/>
              </a:spcAft>
              <a:tabLst>
                <a:tab pos="457200" algn="l"/>
              </a:tabLst>
            </a:pPr>
            <a:r>
              <a:rPr lang="en-US" sz="2000" dirty="0" smtClean="0">
                <a:solidFill>
                  <a:srgbClr val="0070C0"/>
                </a:solidFill>
              </a:rPr>
              <a:t>4.	Master of Science in Business Analytics (CIP 52.1302)</a:t>
            </a:r>
            <a:endParaRPr lang="en-US" dirty="0" smtClean="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sz="2400" dirty="0"/>
              <a:t>The proposed </a:t>
            </a:r>
            <a:r>
              <a:rPr lang="en-US" sz="2400" dirty="0" smtClean="0"/>
              <a:t>program </a:t>
            </a:r>
            <a:r>
              <a:rPr lang="en-US" sz="2400" dirty="0"/>
              <a:t>incorporates coursework in all disciplines that make up the field of analytics (statistics, management information systems, operations research, data mining, and machine learning).</a:t>
            </a:r>
          </a:p>
          <a:p>
            <a:r>
              <a:rPr lang="en-US" sz="2400" dirty="0"/>
              <a:t> </a:t>
            </a:r>
          </a:p>
          <a:p>
            <a:pPr marL="285750" lvl="0" indent="-285750">
              <a:buFont typeface="Arial" panose="020B0604020202020204" pitchFamily="34" charset="0"/>
              <a:buChar char="•"/>
            </a:pPr>
            <a:r>
              <a:rPr lang="en-US" sz="2400" dirty="0" smtClean="0"/>
              <a:t>The </a:t>
            </a:r>
            <a:r>
              <a:rPr lang="en-US" sz="2400" dirty="0"/>
              <a:t>proposed M.S.B.A. program is designed to provide students with experience working on real analytics problems from a wide spectrum of industries.</a:t>
            </a:r>
          </a:p>
          <a:p>
            <a:endParaRPr lang="en-US" sz="2400"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97</a:t>
            </a:fld>
            <a:endParaRPr lang="en-US" dirty="0">
              <a:solidFill>
                <a:prstClr val="black">
                  <a:tint val="75000"/>
                </a:prstClr>
              </a:solidFill>
              <a:latin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0292" y="-1"/>
            <a:ext cx="1551708" cy="1695283"/>
          </a:xfrm>
          <a:prstGeom prst="rect">
            <a:avLst/>
          </a:prstGeom>
        </p:spPr>
      </p:pic>
      <p:pic>
        <p:nvPicPr>
          <p:cNvPr id="3" name="Picture 2" descr="Getting started with data visualization: A quick primer t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062" y="4072490"/>
            <a:ext cx="3190561" cy="2785510"/>
          </a:xfrm>
          <a:prstGeom prst="rect">
            <a:avLst/>
          </a:prstGeom>
        </p:spPr>
      </p:pic>
    </p:spTree>
    <p:extLst>
      <p:ext uri="{BB962C8B-B14F-4D97-AF65-F5344CB8AC3E}">
        <p14:creationId xmlns:p14="http://schemas.microsoft.com/office/powerpoint/2010/main" val="176697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73825" y="457199"/>
            <a:ext cx="10274531" cy="3862596"/>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Alabama</a:t>
            </a:r>
            <a:endParaRPr lang="en-US" sz="3600" b="1" dirty="0">
              <a:solidFill>
                <a:srgbClr val="FF0000"/>
              </a:solidFill>
              <a:latin typeface="Calibri"/>
            </a:endParaRPr>
          </a:p>
          <a:p>
            <a:pPr>
              <a:spcBef>
                <a:spcPct val="20000"/>
              </a:spcBef>
              <a:spcAft>
                <a:spcPts val="600"/>
              </a:spcAft>
              <a:tabLst>
                <a:tab pos="457200" algn="l"/>
              </a:tabLst>
            </a:pPr>
            <a:r>
              <a:rPr lang="en-US" sz="2000" dirty="0" smtClean="0">
                <a:solidFill>
                  <a:srgbClr val="0070C0"/>
                </a:solidFill>
              </a:rPr>
              <a:t>5.	Master of Arts in Biological Sciences (CIP 26.0101)</a:t>
            </a:r>
            <a:endParaRPr lang="en-US" dirty="0" smtClean="0"/>
          </a:p>
          <a:p>
            <a:pPr marL="285750" lvl="0" indent="-285750">
              <a:buFont typeface="Arial" panose="020B0604020202020204" pitchFamily="34" charset="0"/>
              <a:buChar char="•"/>
            </a:pPr>
            <a:endParaRPr lang="en-US" dirty="0" smtClean="0"/>
          </a:p>
          <a:p>
            <a:pPr marL="342900" indent="-342900">
              <a:buFont typeface="Arial" panose="020B0604020202020204" pitchFamily="34" charset="0"/>
              <a:buChar char="•"/>
            </a:pPr>
            <a:r>
              <a:rPr lang="en-US" sz="2400" dirty="0" smtClean="0"/>
              <a:t> There is </a:t>
            </a:r>
            <a:r>
              <a:rPr lang="en-US" sz="2400" dirty="0"/>
              <a:t>no other Master of Arts in Biological Sciences in the </a:t>
            </a:r>
            <a:r>
              <a:rPr lang="en-US" sz="2400" dirty="0" smtClean="0"/>
              <a:t>state </a:t>
            </a:r>
            <a:r>
              <a:rPr lang="en-US" sz="2400" dirty="0"/>
              <a:t>of Alabama. </a:t>
            </a:r>
            <a:endParaRPr lang="en-US" sz="2400" dirty="0" smtClean="0"/>
          </a:p>
          <a:p>
            <a:r>
              <a:rPr lang="en-US" sz="2400" dirty="0"/>
              <a:t> </a:t>
            </a:r>
          </a:p>
          <a:p>
            <a:pPr marL="285750" indent="-285750">
              <a:buFont typeface="Arial" panose="020B0604020202020204" pitchFamily="34" charset="0"/>
              <a:buChar char="•"/>
            </a:pPr>
            <a:r>
              <a:rPr lang="en-US" sz="2400" dirty="0"/>
              <a:t>Graduates of this proposed program can help meet the growing need in the state of Alabama for education professionals who are knowledgeable in the STEM disciplines.  </a:t>
            </a:r>
          </a:p>
          <a:p>
            <a:endParaRPr lang="en-US"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98</a:t>
            </a:fld>
            <a:endParaRPr lang="en-US" dirty="0">
              <a:solidFill>
                <a:prstClr val="black">
                  <a:tint val="75000"/>
                </a:prstClr>
              </a:solidFill>
              <a:latin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0292" y="-1"/>
            <a:ext cx="1551708" cy="1695283"/>
          </a:xfrm>
          <a:prstGeom prst="rect">
            <a:avLst/>
          </a:prstGeom>
        </p:spPr>
      </p:pic>
      <p:pic>
        <p:nvPicPr>
          <p:cNvPr id="5" name="Picture 4" descr="Dna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5349" y="4220416"/>
            <a:ext cx="3624349" cy="2279765"/>
          </a:xfrm>
          <a:prstGeom prst="rect">
            <a:avLst/>
          </a:prstGeom>
        </p:spPr>
      </p:pic>
    </p:spTree>
    <p:extLst>
      <p:ext uri="{BB962C8B-B14F-4D97-AF65-F5344CB8AC3E}">
        <p14:creationId xmlns:p14="http://schemas.microsoft.com/office/powerpoint/2010/main" val="42292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73825" y="457199"/>
            <a:ext cx="10274531" cy="4693593"/>
          </a:xfrm>
          <a:prstGeom prst="rect">
            <a:avLst/>
          </a:prstGeom>
          <a:noFill/>
        </p:spPr>
        <p:txBody>
          <a:bodyPr wrap="square" rtlCol="0">
            <a:spAutoFit/>
          </a:bodyPr>
          <a:lstStyle/>
          <a:p>
            <a:pPr>
              <a:spcBef>
                <a:spcPts val="600"/>
              </a:spcBef>
              <a:tabLst>
                <a:tab pos="457200" algn="l"/>
              </a:tabLst>
              <a:defRPr/>
            </a:pPr>
            <a:r>
              <a:rPr lang="en-US" sz="3600" b="1" dirty="0" smtClean="0">
                <a:solidFill>
                  <a:srgbClr val="FF0000"/>
                </a:solidFill>
                <a:latin typeface="Calibri"/>
              </a:rPr>
              <a:t>University of Alabama</a:t>
            </a:r>
            <a:endParaRPr lang="en-US" sz="3600" b="1" dirty="0">
              <a:solidFill>
                <a:srgbClr val="FF0000"/>
              </a:solidFill>
              <a:latin typeface="Calibri"/>
            </a:endParaRPr>
          </a:p>
          <a:p>
            <a:pPr>
              <a:spcBef>
                <a:spcPct val="20000"/>
              </a:spcBef>
              <a:spcAft>
                <a:spcPts val="600"/>
              </a:spcAft>
              <a:tabLst>
                <a:tab pos="457200" algn="l"/>
              </a:tabLst>
            </a:pPr>
            <a:r>
              <a:rPr lang="en-US" sz="2000" dirty="0" smtClean="0">
                <a:solidFill>
                  <a:srgbClr val="0070C0"/>
                </a:solidFill>
              </a:rPr>
              <a:t>6.	Doctor of Social Work in Social Work (CIP 44.0701)</a:t>
            </a:r>
            <a:endParaRPr lang="en-US" dirty="0" smtClean="0"/>
          </a:p>
          <a:p>
            <a:pPr marL="285750" lvl="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400" dirty="0" smtClean="0"/>
              <a:t>The proposed program </a:t>
            </a:r>
            <a:r>
              <a:rPr lang="en-US" sz="2400" dirty="0"/>
              <a:t>will have the support and resources of a very established and successful School of Social </a:t>
            </a:r>
            <a:r>
              <a:rPr lang="en-US" sz="2400" dirty="0" smtClean="0"/>
              <a:t>Work which is one of </a:t>
            </a:r>
            <a:r>
              <a:rPr lang="en-US" sz="2400" dirty="0"/>
              <a:t>the top 50 Schools of Social Work in the US (out of over 600 social work programs).</a:t>
            </a:r>
          </a:p>
          <a:p>
            <a:r>
              <a:rPr lang="en-US" sz="2400" dirty="0"/>
              <a:t> </a:t>
            </a:r>
          </a:p>
          <a:p>
            <a:pPr marL="285750" indent="-285750">
              <a:buFont typeface="Arial" panose="020B0604020202020204" pitchFamily="34" charset="0"/>
              <a:buChar char="•"/>
            </a:pPr>
            <a:r>
              <a:rPr lang="en-US" sz="2400" dirty="0" smtClean="0"/>
              <a:t>The program </a:t>
            </a:r>
            <a:r>
              <a:rPr lang="en-US" sz="2400" dirty="0"/>
              <a:t>will be one of the most affordable D.S.W. options in the U.S. The expected tuition is significantly lower than the tuition rates of D.S.W. Programs in surrounding areas, including Florida, Tennessee and Louisiana</a:t>
            </a:r>
            <a:r>
              <a:rPr lang="en-US" sz="2400" dirty="0" smtClean="0"/>
              <a:t>.</a:t>
            </a:r>
          </a:p>
          <a:p>
            <a:pPr marL="285750" indent="-285750">
              <a:buFont typeface="Arial" panose="020B0604020202020204" pitchFamily="34" charset="0"/>
              <a:buChar char="•"/>
            </a:pPr>
            <a:endParaRPr lang="en-US" sz="2400" dirty="0"/>
          </a:p>
          <a:p>
            <a:endParaRPr lang="en-US" sz="2400"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99</a:t>
            </a:fld>
            <a:endParaRPr lang="en-US" dirty="0">
              <a:solidFill>
                <a:prstClr val="black">
                  <a:tint val="75000"/>
                </a:prstClr>
              </a:solidFill>
              <a:latin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0292" y="-1"/>
            <a:ext cx="1551708" cy="1695283"/>
          </a:xfrm>
          <a:prstGeom prst="rect">
            <a:avLst/>
          </a:prstGeom>
        </p:spPr>
      </p:pic>
      <p:pic>
        <p:nvPicPr>
          <p:cNvPr id="3" name="Picture 2" descr="NotEnoughGood.com - Because Doing &quot;GOOD&quot; is Not Enoug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746" y="4356860"/>
            <a:ext cx="2409066" cy="2409066"/>
          </a:xfrm>
          <a:prstGeom prst="rect">
            <a:avLst/>
          </a:prstGeom>
        </p:spPr>
      </p:pic>
    </p:spTree>
    <p:extLst>
      <p:ext uri="{BB962C8B-B14F-4D97-AF65-F5344CB8AC3E}">
        <p14:creationId xmlns:p14="http://schemas.microsoft.com/office/powerpoint/2010/main" val="260263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13563</TotalTime>
  <Words>3564</Words>
  <Application>Microsoft Office PowerPoint</Application>
  <PresentationFormat>Widescreen</PresentationFormat>
  <Paragraphs>640</Paragraphs>
  <Slides>112</Slides>
  <Notes>12</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112</vt:i4>
      </vt:variant>
    </vt:vector>
  </HeadingPairs>
  <TitlesOfParts>
    <vt:vector size="128" baseType="lpstr">
      <vt:lpstr>&amp;quot</vt:lpstr>
      <vt:lpstr>Arial</vt:lpstr>
      <vt:lpstr>Arial Black</vt:lpstr>
      <vt:lpstr>Book Antiqua</vt:lpstr>
      <vt:lpstr>Calibri</vt:lpstr>
      <vt:lpstr>Calibri Light</vt:lpstr>
      <vt:lpstr>Century</vt:lpstr>
      <vt:lpstr>Century Gothic</vt:lpstr>
      <vt:lpstr>Corbel</vt:lpstr>
      <vt:lpstr>Edwardian Script ITC</vt:lpstr>
      <vt:lpstr>Times New Roman</vt:lpstr>
      <vt:lpstr>Tw Cen MT</vt:lpstr>
      <vt:lpstr>Wingdings</vt:lpstr>
      <vt:lpstr>Parallax</vt:lpstr>
      <vt:lpstr>Office Theme</vt:lpstr>
      <vt:lpstr>Worksheet</vt:lpstr>
      <vt:lpstr>Alabama Commission on Higher Education  </vt:lpstr>
      <vt:lpstr>PowerPoint Presentation</vt:lpstr>
      <vt:lpstr>PowerPoint Presentation</vt:lpstr>
      <vt:lpstr>PowerPoint Presentation</vt:lpstr>
      <vt:lpstr>PowerPoint Presentation</vt:lpstr>
      <vt:lpstr>   </vt:lpstr>
      <vt:lpstr>PowerPoint Presentation</vt:lpstr>
      <vt:lpstr>   </vt:lpstr>
      <vt:lpstr>Quick Overview: </vt:lpstr>
      <vt:lpstr>Longitudinal Data System   </vt:lpstr>
      <vt:lpstr>Alabama Grade-Level Reading Campaign</vt:lpstr>
      <vt:lpstr>PowerPoint Presentation</vt:lpstr>
      <vt:lpstr>PowerPoint Presentation</vt:lpstr>
      <vt:lpstr>PowerPoint Presentation</vt:lpstr>
      <vt:lpstr>PowerPoint Presentation</vt:lpstr>
      <vt:lpstr>FAFSA Completion Process </vt:lpstr>
      <vt:lpstr>PowerPoint Presentation</vt:lpstr>
      <vt:lpstr>PowerPoint Presentation</vt:lpstr>
      <vt:lpstr>PowerPoint Presentation</vt:lpstr>
      <vt:lpstr>PowerPoint Presentation</vt:lpstr>
      <vt:lpstr>Next Steps by ACHE</vt:lpstr>
      <vt:lpstr>Summer Melt Proposal w/  American Institute for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UNDERGRADUATE RESIDENT AND NON-RESIDENT BY INSTITUTION</vt:lpstr>
      <vt:lpstr>PowerPoint Presentation</vt:lpstr>
      <vt:lpstr>Where Undergraduate Resident Tuition Has Risen Most Sharply at Alabama Public   4-Year Institutions</vt:lpstr>
      <vt:lpstr>PowerPoint Presentation</vt:lpstr>
      <vt:lpstr>PowerPoint Presentation</vt:lpstr>
      <vt:lpstr>PowerPoint Presentation</vt:lpstr>
      <vt:lpstr>PowerPoint Presentation</vt:lpstr>
      <vt:lpstr>MEDIAN ANNUAL  RESIDENT AND NON-RESIDENT BY SECTOR</vt:lpstr>
      <vt:lpstr>Alabama Commission on Higher Education Median Annual Resident Tuition &amp; Required Fees Alabama Public Institutions</vt:lpstr>
      <vt:lpstr>Alabama Commission on Higher Education Median Annual Non-Resident Tuition &amp; Required Fees Alabama Public Institutions</vt:lpstr>
      <vt:lpstr>PowerPoint Presentation</vt:lpstr>
      <vt:lpstr>PowerPoint Presentation</vt:lpstr>
      <vt:lpstr>PowerPoint Presentation</vt:lpstr>
      <vt:lpstr>PowerPoint Presentation</vt:lpstr>
      <vt:lpstr>PowerPoint Presentation</vt:lpstr>
      <vt:lpstr>Campus Security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Strengths:</vt:lpstr>
      <vt:lpstr>Challenges/Opportunities:</vt:lpstr>
      <vt:lpstr>For More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Approval of 2019 Meeting Schedule</vt:lpstr>
      <vt:lpstr>C.  Final Approval of Amendments to the Administrative Procedures for Chapter 300-1-1:  Organization of the Alabama Commission on Higher Education </vt:lpstr>
      <vt:lpstr>D.  Final Approval  to Repeal the Administrative Procedures for the State of Alabama Chiropractic Scholarship Program – Chapter 300-4-6</vt:lpstr>
      <vt:lpstr>E.  Final Approval of Administrative Procedures for the Alabama Math and Science Teacher Education Program – Loan Repayment Program:  Chapter 300-4-12</vt:lpstr>
      <vt:lpstr>F.  Final Approval of Amendments to the Administrative Procedures for Fiscal and Information Systems – Chapter 300-2-3</vt:lpstr>
      <vt:lpstr>G.  Final Approval of Amendments to the Administrative Procedures for Education Assistance Programs  (Academic Common Market and SREB Contract Programs) Chapter 300-2-4</vt:lpstr>
      <vt:lpstr>H.  Preliminary Approval of Amendments to the Administrative Procedures for 300-2-1-.02:  Review And Approval Or Disapproval Of Proposed Postsecondary Course Offerings In Alabama By Non-Alabama Institutions Seeking State Authorization</vt:lpstr>
      <vt:lpstr>Non-Alabama Institution Review - continued</vt:lpstr>
      <vt:lpstr>   I.  Preliminary Approval of Administrative Procedures for  Distance Education  (Chapter 300-2-1-.10)  </vt:lpstr>
      <vt:lpstr>J.  Approval of List of School Systems with Critical Teaching Shortages in Math and/or Science for use in the AMSTEP Loan Repayment Program</vt:lpstr>
      <vt:lpstr>PowerPoint Presentation</vt:lpstr>
      <vt:lpstr>PowerPoint Presentation</vt:lpstr>
      <vt:lpstr>PowerPoint Presentation</vt:lpstr>
      <vt:lpstr>PowerPoint Presentation</vt:lpstr>
      <vt:lpstr>Enterprise State Community College </vt:lpstr>
      <vt:lpstr>FOUR-YEAR INSTITUTIONS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   REQUEST TO AMEND POST-IMPLEMENTATION CONDITIONS  </vt:lpstr>
      <vt:lpstr>PowerPoint Presentation</vt:lpstr>
      <vt:lpstr>PowerPoint Presentation</vt:lpstr>
      <vt:lpstr>N.  PUBLIC DRAWING TO DETERMINE THE ORDER OF PAYMENT OF ALABAMA STUDENT GRANT PROGAM (ASGP) FUNDS FOR THE 2018-2019 ACADEMIC YEAR  </vt:lpstr>
      <vt:lpstr> O.   INFORMATION ITEMS  </vt:lpstr>
      <vt:lpstr>PowerPoint Presentation</vt:lpstr>
      <vt:lpstr> XI.   ADJOURNMENT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Nettles, Deborah</dc:creator>
  <cp:lastModifiedBy>Jim Purcell</cp:lastModifiedBy>
  <cp:revision>339</cp:revision>
  <dcterms:created xsi:type="dcterms:W3CDTF">2017-08-23T13:30:03Z</dcterms:created>
  <dcterms:modified xsi:type="dcterms:W3CDTF">2018-09-14T12:59:42Z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