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Lst>
  <p:notesMasterIdLst>
    <p:notesMasterId r:id="rId100"/>
  </p:notesMasterIdLst>
  <p:sldIdLst>
    <p:sldId id="277" r:id="rId2"/>
    <p:sldId id="262" r:id="rId3"/>
    <p:sldId id="263" r:id="rId4"/>
    <p:sldId id="967" r:id="rId5"/>
    <p:sldId id="966" r:id="rId6"/>
    <p:sldId id="897" r:id="rId7"/>
    <p:sldId id="898" r:id="rId8"/>
    <p:sldId id="266" r:id="rId9"/>
    <p:sldId id="267" r:id="rId10"/>
    <p:sldId id="906" r:id="rId11"/>
    <p:sldId id="907" r:id="rId12"/>
    <p:sldId id="992" r:id="rId13"/>
    <p:sldId id="993" r:id="rId14"/>
    <p:sldId id="1000" r:id="rId15"/>
    <p:sldId id="1001" r:id="rId16"/>
    <p:sldId id="1002" r:id="rId17"/>
    <p:sldId id="899" r:id="rId18"/>
    <p:sldId id="1003" r:id="rId19"/>
    <p:sldId id="1004" r:id="rId20"/>
    <p:sldId id="1005" r:id="rId21"/>
    <p:sldId id="1014" r:id="rId22"/>
    <p:sldId id="1015" r:id="rId23"/>
    <p:sldId id="1016" r:id="rId24"/>
    <p:sldId id="1017" r:id="rId25"/>
    <p:sldId id="1018" r:id="rId26"/>
    <p:sldId id="1028" r:id="rId27"/>
    <p:sldId id="1025" r:id="rId28"/>
    <p:sldId id="1026" r:id="rId29"/>
    <p:sldId id="1027" r:id="rId30"/>
    <p:sldId id="279" r:id="rId31"/>
    <p:sldId id="910" r:id="rId32"/>
    <p:sldId id="911" r:id="rId33"/>
    <p:sldId id="913" r:id="rId34"/>
    <p:sldId id="914" r:id="rId35"/>
    <p:sldId id="915" r:id="rId36"/>
    <p:sldId id="916" r:id="rId37"/>
    <p:sldId id="917" r:id="rId38"/>
    <p:sldId id="918" r:id="rId39"/>
    <p:sldId id="919" r:id="rId40"/>
    <p:sldId id="920" r:id="rId41"/>
    <p:sldId id="923" r:id="rId42"/>
    <p:sldId id="921" r:id="rId43"/>
    <p:sldId id="922" r:id="rId44"/>
    <p:sldId id="924" r:id="rId45"/>
    <p:sldId id="926" r:id="rId46"/>
    <p:sldId id="925" r:id="rId47"/>
    <p:sldId id="929" r:id="rId48"/>
    <p:sldId id="930" r:id="rId49"/>
    <p:sldId id="931" r:id="rId50"/>
    <p:sldId id="932" r:id="rId51"/>
    <p:sldId id="933" r:id="rId52"/>
    <p:sldId id="934" r:id="rId53"/>
    <p:sldId id="935" r:id="rId54"/>
    <p:sldId id="1029" r:id="rId55"/>
    <p:sldId id="937" r:id="rId56"/>
    <p:sldId id="939" r:id="rId57"/>
    <p:sldId id="940" r:id="rId58"/>
    <p:sldId id="941" r:id="rId59"/>
    <p:sldId id="942" r:id="rId60"/>
    <p:sldId id="943" r:id="rId61"/>
    <p:sldId id="944" r:id="rId62"/>
    <p:sldId id="945" r:id="rId63"/>
    <p:sldId id="946" r:id="rId64"/>
    <p:sldId id="947" r:id="rId65"/>
    <p:sldId id="948" r:id="rId66"/>
    <p:sldId id="949" r:id="rId67"/>
    <p:sldId id="950" r:id="rId68"/>
    <p:sldId id="951" r:id="rId69"/>
    <p:sldId id="952" r:id="rId70"/>
    <p:sldId id="953" r:id="rId71"/>
    <p:sldId id="954" r:id="rId72"/>
    <p:sldId id="955" r:id="rId73"/>
    <p:sldId id="956" r:id="rId74"/>
    <p:sldId id="957" r:id="rId75"/>
    <p:sldId id="958" r:id="rId76"/>
    <p:sldId id="968" r:id="rId77"/>
    <p:sldId id="969" r:id="rId78"/>
    <p:sldId id="970" r:id="rId79"/>
    <p:sldId id="971" r:id="rId80"/>
    <p:sldId id="990" r:id="rId81"/>
    <p:sldId id="1023" r:id="rId82"/>
    <p:sldId id="973" r:id="rId83"/>
    <p:sldId id="974" r:id="rId84"/>
    <p:sldId id="975" r:id="rId85"/>
    <p:sldId id="976" r:id="rId86"/>
    <p:sldId id="977" r:id="rId87"/>
    <p:sldId id="991" r:id="rId88"/>
    <p:sldId id="979" r:id="rId89"/>
    <p:sldId id="980" r:id="rId90"/>
    <p:sldId id="981" r:id="rId91"/>
    <p:sldId id="982" r:id="rId92"/>
    <p:sldId id="983" r:id="rId93"/>
    <p:sldId id="984" r:id="rId94"/>
    <p:sldId id="985" r:id="rId95"/>
    <p:sldId id="986" r:id="rId96"/>
    <p:sldId id="987" r:id="rId97"/>
    <p:sldId id="988" r:id="rId98"/>
    <p:sldId id="98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7"/>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660"/>
  </p:normalViewPr>
  <p:slideViewPr>
    <p:cSldViewPr snapToGrid="0" showGuides="1">
      <p:cViewPr varScale="1">
        <p:scale>
          <a:sx n="71" d="100"/>
          <a:sy n="71" d="100"/>
        </p:scale>
        <p:origin x="72" y="48"/>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aches10\udata\Research%20Department\IR%20Analysis\Wanda%20and%20Kristan\Dr.%20Purcell%20Projects\Survey%20Monkey%20Projects\11th%20Quadrennial%20Review\Book1_from%20Dr%20Purcell_11141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0070C0"/>
                </a:solidFill>
                <a:latin typeface="+mn-lt"/>
                <a:ea typeface="+mn-ea"/>
                <a:cs typeface="+mn-cs"/>
              </a:defRPr>
            </a:pPr>
            <a:r>
              <a:rPr lang="en-US" sz="2400" b="1">
                <a:solidFill>
                  <a:srgbClr val="0070C0"/>
                </a:solidFill>
              </a:rPr>
              <a:t>Q1. What is your position? (check one)
N = 103</a:t>
            </a: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0070C0"/>
              </a:solidFill>
              <a:latin typeface="+mn-lt"/>
              <a:ea typeface="+mn-ea"/>
              <a:cs typeface="+mn-cs"/>
            </a:defRPr>
          </a:pPr>
          <a:endParaRPr lang="en-US"/>
        </a:p>
      </c:txPr>
    </c:title>
    <c:autoTitleDeleted val="0"/>
    <c:plotArea>
      <c:layout/>
      <c:barChart>
        <c:barDir val="bar"/>
        <c:grouping val="clustered"/>
        <c:varyColors val="0"/>
        <c:ser>
          <c:idx val="0"/>
          <c:order val="0"/>
          <c:tx>
            <c:strRef>
              <c:f>'Q1'!$B$1</c:f>
              <c:strCache>
                <c:ptCount val="1"/>
                <c:pt idx="0">
                  <c:v>Percent</c:v>
                </c:pt>
              </c:strCache>
            </c:strRef>
          </c:tx>
          <c:spPr>
            <a:solidFill>
              <a:schemeClr val="accent1"/>
            </a:solidFill>
            <a:ln>
              <a:noFill/>
            </a:ln>
            <a:effectLst/>
          </c:spPr>
          <c:invertIfNegative val="0"/>
          <c:dLbls>
            <c:dLbl>
              <c:idx val="0"/>
              <c:tx>
                <c:rich>
                  <a:bodyPr/>
                  <a:lstStyle/>
                  <a:p>
                    <a:fld id="{EC075833-D763-4B12-A9EE-26CD7682B3E2}"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27A-4A51-BDF4-CAD0E479D026}"/>
                </c:ext>
              </c:extLst>
            </c:dLbl>
            <c:dLbl>
              <c:idx val="1"/>
              <c:tx>
                <c:rich>
                  <a:bodyPr/>
                  <a:lstStyle/>
                  <a:p>
                    <a:fld id="{55898CFC-E408-4B7A-81B6-5609C614F6BA}"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7A-4A51-BDF4-CAD0E479D026}"/>
                </c:ext>
              </c:extLst>
            </c:dLbl>
            <c:dLbl>
              <c:idx val="2"/>
              <c:tx>
                <c:rich>
                  <a:bodyPr/>
                  <a:lstStyle/>
                  <a:p>
                    <a:fld id="{DD9E1C74-D61C-402C-ADCD-ADE014C80F09}"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27A-4A51-BDF4-CAD0E479D026}"/>
                </c:ext>
              </c:extLst>
            </c:dLbl>
            <c:dLbl>
              <c:idx val="3"/>
              <c:tx>
                <c:rich>
                  <a:bodyPr/>
                  <a:lstStyle/>
                  <a:p>
                    <a:fld id="{A56317F8-8A45-4E9C-BC9B-956D9A61BF1A}"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27A-4A51-BDF4-CAD0E479D026}"/>
                </c:ext>
              </c:extLst>
            </c:dLbl>
            <c:dLbl>
              <c:idx val="4"/>
              <c:tx>
                <c:rich>
                  <a:bodyPr/>
                  <a:lstStyle/>
                  <a:p>
                    <a:fld id="{F3CD2B26-5D4F-40A9-8973-5B9D997A1E3D}"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27A-4A51-BDF4-CAD0E479D026}"/>
                </c:ext>
              </c:extLst>
            </c:dLbl>
            <c:dLbl>
              <c:idx val="5"/>
              <c:tx>
                <c:rich>
                  <a:bodyPr/>
                  <a:lstStyle/>
                  <a:p>
                    <a:fld id="{0CDE747B-B08D-4F19-9231-D915059E83BD}"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27A-4A51-BDF4-CAD0E479D026}"/>
                </c:ext>
              </c:extLst>
            </c:dLbl>
            <c:dLbl>
              <c:idx val="6"/>
              <c:tx>
                <c:rich>
                  <a:bodyPr/>
                  <a:lstStyle/>
                  <a:p>
                    <a:fld id="{BB61B77F-13A2-4CDB-BF51-FDEB12A15811}"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27A-4A51-BDF4-CAD0E479D026}"/>
                </c:ext>
              </c:extLst>
            </c:dLbl>
            <c:dLbl>
              <c:idx val="7"/>
              <c:tx>
                <c:rich>
                  <a:bodyPr/>
                  <a:lstStyle/>
                  <a:p>
                    <a:fld id="{63693AF8-7393-4B14-B4C4-4637299E000F}"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27A-4A51-BDF4-CAD0E479D026}"/>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'Q1'!$A$2:$A$9</c:f>
              <c:strCache>
                <c:ptCount val="8"/>
                <c:pt idx="0">
                  <c:v>K-12 Official</c:v>
                </c:pt>
                <c:pt idx="1">
                  <c:v>Member of Campus or System Board of Trustees</c:v>
                </c:pt>
                <c:pt idx="2">
                  <c:v>Civic or Business Leader</c:v>
                </c:pt>
                <c:pt idx="3">
                  <c:v>Executive Branch Official</c:v>
                </c:pt>
                <c:pt idx="4">
                  <c:v>Other</c:v>
                </c:pt>
                <c:pt idx="5">
                  <c:v>Private College or University Official</c:v>
                </c:pt>
                <c:pt idx="6">
                  <c:v>Public 2-Year College or University Official</c:v>
                </c:pt>
                <c:pt idx="7">
                  <c:v>Public 4-Year College or University Official</c:v>
                </c:pt>
              </c:strCache>
            </c:strRef>
          </c:cat>
          <c:val>
            <c:numRef>
              <c:f>'Q1'!$B$2:$B$9</c:f>
              <c:numCache>
                <c:formatCode>General</c:formatCode>
                <c:ptCount val="8"/>
                <c:pt idx="0">
                  <c:v>1</c:v>
                </c:pt>
                <c:pt idx="1">
                  <c:v>1.9</c:v>
                </c:pt>
                <c:pt idx="2">
                  <c:v>1.9</c:v>
                </c:pt>
                <c:pt idx="3">
                  <c:v>3.9</c:v>
                </c:pt>
                <c:pt idx="4">
                  <c:v>4.9000000000000004</c:v>
                </c:pt>
                <c:pt idx="5">
                  <c:v>9.6999999999999993</c:v>
                </c:pt>
                <c:pt idx="6">
                  <c:v>35.9</c:v>
                </c:pt>
                <c:pt idx="7">
                  <c:v>40.799999999999997</c:v>
                </c:pt>
              </c:numCache>
            </c:numRef>
          </c:val>
          <c:extLst>
            <c:ext xmlns:c16="http://schemas.microsoft.com/office/drawing/2014/chart" uri="{C3380CC4-5D6E-409C-BE32-E72D297353CC}">
              <c16:uniqueId val="{00000008-F27A-4A51-BDF4-CAD0E479D026}"/>
            </c:ext>
          </c:extLst>
        </c:ser>
        <c:dLbls>
          <c:showLegendKey val="0"/>
          <c:showVal val="0"/>
          <c:showCatName val="0"/>
          <c:showSerName val="0"/>
          <c:showPercent val="0"/>
          <c:showBubbleSize val="0"/>
        </c:dLbls>
        <c:gapWidth val="50"/>
        <c:axId val="1820737695"/>
        <c:axId val="1820742271"/>
      </c:barChart>
      <c:catAx>
        <c:axId val="18207376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1820742271"/>
        <c:crosses val="autoZero"/>
        <c:auto val="1"/>
        <c:lblAlgn val="ctr"/>
        <c:lblOffset val="100"/>
        <c:noMultiLvlLbl val="0"/>
      </c:catAx>
      <c:valAx>
        <c:axId val="18207422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0737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000" b="1" i="0" u="none" strike="noStrike" kern="1200" spc="0" baseline="0">
                <a:ln>
                  <a:noFill/>
                </a:ln>
                <a:solidFill>
                  <a:srgbClr val="0070C0"/>
                </a:solidFill>
                <a:latin typeface="+mn-lt"/>
                <a:ea typeface="+mn-ea"/>
                <a:cs typeface="+mn-cs"/>
              </a:defRPr>
            </a:pPr>
            <a:r>
              <a:rPr lang="en-US" sz="2000" b="1" dirty="0">
                <a:ln>
                  <a:noFill/>
                </a:ln>
                <a:solidFill>
                  <a:srgbClr val="0070C0"/>
                </a:solidFill>
              </a:rPr>
              <a:t>Q2. In your view, rate the </a:t>
            </a:r>
            <a:r>
              <a:rPr lang="en-US" sz="2000" b="1" i="1" dirty="0">
                <a:ln>
                  <a:noFill/>
                </a:ln>
                <a:solidFill>
                  <a:srgbClr val="FF0000"/>
                </a:solidFill>
              </a:rPr>
              <a:t>importance</a:t>
            </a:r>
            <a:r>
              <a:rPr lang="en-US" sz="2000" b="1" dirty="0">
                <a:ln>
                  <a:noFill/>
                </a:ln>
                <a:solidFill>
                  <a:srgbClr val="0070C0"/>
                </a:solidFill>
              </a:rPr>
              <a:t> of the following Commission responsibilities (with 10 being the most important and 1 being the least important).</a:t>
            </a:r>
          </a:p>
        </c:rich>
      </c:tx>
      <c:layout>
        <c:manualLayout>
          <c:xMode val="edge"/>
          <c:yMode val="edge"/>
          <c:x val="0.14694017094017095"/>
          <c:y val="3.2520325203252036E-2"/>
        </c:manualLayout>
      </c:layout>
      <c:overlay val="0"/>
      <c:spPr>
        <a:noFill/>
        <a:ln w="0">
          <a:noFill/>
        </a:ln>
        <a:effectLst/>
      </c:spPr>
      <c:txPr>
        <a:bodyPr rot="0" spcFirstLastPara="1" vertOverflow="ellipsis" vert="horz" wrap="square" anchor="ctr" anchorCtr="1"/>
        <a:lstStyle/>
        <a:p>
          <a:pPr algn="l">
            <a:defRPr sz="2000" b="1" i="0" u="none" strike="noStrike" kern="1200" spc="0" baseline="0">
              <a:ln>
                <a:noFill/>
              </a:ln>
              <a:solidFill>
                <a:srgbClr val="0070C0"/>
              </a:solidFill>
              <a:latin typeface="+mn-lt"/>
              <a:ea typeface="+mn-ea"/>
              <a:cs typeface="+mn-cs"/>
            </a:defRPr>
          </a:pPr>
          <a:endParaRPr lang="en-US"/>
        </a:p>
      </c:txPr>
    </c:title>
    <c:autoTitleDeleted val="0"/>
    <c:plotArea>
      <c:layout/>
      <c:barChart>
        <c:barDir val="bar"/>
        <c:grouping val="clustered"/>
        <c:varyColors val="0"/>
        <c:ser>
          <c:idx val="0"/>
          <c:order val="0"/>
          <c:tx>
            <c:strRef>
              <c:f>'Q2'!$B$1</c:f>
              <c:strCache>
                <c:ptCount val="1"/>
                <c:pt idx="0">
                  <c:v>mean</c:v>
                </c:pt>
              </c:strCache>
            </c:strRef>
          </c:tx>
          <c:spPr>
            <a:solidFill>
              <a:schemeClr val="accent1"/>
            </a:solidFill>
            <a:ln w="76200">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'Q2'!$A$2:$A$13</c:f>
              <c:strCache>
                <c:ptCount val="12"/>
                <c:pt idx="0">
                  <c:v>3. Reviewing and approving/disapproving programs for non-Alabama institutions</c:v>
                </c:pt>
                <c:pt idx="1">
                  <c:v>11. Studying and making recommendations on public institution role and scope (mission)</c:v>
                </c:pt>
                <c:pt idx="2">
                  <c:v>6. Facilitating statewide strategic planning processes</c:v>
                </c:pt>
                <c:pt idx="3">
                  <c:v>5. Developing and presenting a consolidated budget recommendation to Governor/legislature</c:v>
                </c:pt>
                <c:pt idx="4">
                  <c:v>4. Reviewing extensions and alterations to existing programs and units of instruction, research, and service</c:v>
                </c:pt>
                <c:pt idx="5">
                  <c:v>12. Operating student aid programs for the state</c:v>
                </c:pt>
                <c:pt idx="6">
                  <c:v>2. Reviewing and approving/disapproving proposals for new programs or units of instruction for public institutions</c:v>
                </c:pt>
                <c:pt idx="7">
                  <c:v>8. Conducting special studies, surveys, and evaluations related to postsecondary/higher education</c:v>
                </c:pt>
                <c:pt idx="8">
                  <c:v>9. Developing and recommending legislation to ensure high quality education in the state</c:v>
                </c:pt>
                <c:pt idx="9">
                  <c:v>10. Advising the Governor, at her request, regarding postsecondary/higher education matters</c:v>
                </c:pt>
                <c:pt idx="10">
                  <c:v>1. Administering the Statewide Student Database</c:v>
                </c:pt>
                <c:pt idx="11">
                  <c:v>7. Serving as an advocate for public higher education</c:v>
                </c:pt>
              </c:strCache>
            </c:strRef>
          </c:cat>
          <c:val>
            <c:numRef>
              <c:f>'Q2'!$B$2:$B$13</c:f>
              <c:numCache>
                <c:formatCode>General</c:formatCode>
                <c:ptCount val="12"/>
                <c:pt idx="0">
                  <c:v>6.6795999999999998</c:v>
                </c:pt>
                <c:pt idx="1">
                  <c:v>6.9222999999999999</c:v>
                </c:pt>
                <c:pt idx="2">
                  <c:v>7.0194000000000001</c:v>
                </c:pt>
                <c:pt idx="3">
                  <c:v>7.1261999999999999</c:v>
                </c:pt>
                <c:pt idx="4">
                  <c:v>7.1844999999999999</c:v>
                </c:pt>
                <c:pt idx="5">
                  <c:v>7.2329999999999997</c:v>
                </c:pt>
                <c:pt idx="6">
                  <c:v>7.7961</c:v>
                </c:pt>
                <c:pt idx="7">
                  <c:v>7.7961</c:v>
                </c:pt>
                <c:pt idx="8">
                  <c:v>7.7961</c:v>
                </c:pt>
                <c:pt idx="9">
                  <c:v>7.9126000000000003</c:v>
                </c:pt>
                <c:pt idx="10">
                  <c:v>8.2233000000000001</c:v>
                </c:pt>
                <c:pt idx="11">
                  <c:v>8.5824999999999996</c:v>
                </c:pt>
              </c:numCache>
            </c:numRef>
          </c:val>
          <c:extLst>
            <c:ext xmlns:c16="http://schemas.microsoft.com/office/drawing/2014/chart" uri="{C3380CC4-5D6E-409C-BE32-E72D297353CC}">
              <c16:uniqueId val="{00000000-C651-4436-BB61-AB945F1C01BE}"/>
            </c:ext>
          </c:extLst>
        </c:ser>
        <c:dLbls>
          <c:dLblPos val="inEnd"/>
          <c:showLegendKey val="0"/>
          <c:showVal val="1"/>
          <c:showCatName val="0"/>
          <c:showSerName val="0"/>
          <c:showPercent val="0"/>
          <c:showBubbleSize val="0"/>
        </c:dLbls>
        <c:gapWidth val="50"/>
        <c:axId val="1435091423"/>
        <c:axId val="1435102655"/>
      </c:barChart>
      <c:catAx>
        <c:axId val="1435091423"/>
        <c:scaling>
          <c:orientation val="minMax"/>
        </c:scaling>
        <c:delete val="0"/>
        <c:axPos val="l"/>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435102655"/>
        <c:crosses val="autoZero"/>
        <c:auto val="1"/>
        <c:lblAlgn val="r"/>
        <c:lblOffset val="100"/>
        <c:tickLblSkip val="1"/>
        <c:noMultiLvlLbl val="0"/>
      </c:catAx>
      <c:valAx>
        <c:axId val="1435102655"/>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1435091423"/>
        <c:crosses val="autoZero"/>
        <c:crossBetween val="between"/>
      </c:valAx>
      <c:spPr>
        <a:noFill/>
        <a:ln w="76200">
          <a:noFill/>
        </a:ln>
        <a:effectLst/>
      </c:spPr>
    </c:plotArea>
    <c:plotVisOnly val="1"/>
    <c:dispBlanksAs val="gap"/>
    <c:showDLblsOverMax val="0"/>
  </c:chart>
  <c:spPr>
    <a:solidFill>
      <a:schemeClr val="bg1"/>
    </a:solidFill>
    <a:ln w="57150"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0070C0"/>
                </a:solidFill>
                <a:latin typeface="+mn-lt"/>
                <a:ea typeface="+mn-ea"/>
                <a:cs typeface="+mn-cs"/>
              </a:defRPr>
            </a:pPr>
            <a:r>
              <a:rPr lang="en-US" sz="2000" b="1" dirty="0">
                <a:solidFill>
                  <a:srgbClr val="0070C0"/>
                </a:solidFill>
              </a:rPr>
              <a:t>Q3. Use the list of responsibilities</a:t>
            </a:r>
            <a:r>
              <a:rPr lang="en-US" sz="2000" b="1" baseline="0" dirty="0">
                <a:solidFill>
                  <a:srgbClr val="0070C0"/>
                </a:solidFill>
              </a:rPr>
              <a:t> and scale below to indicate your assessment of the Commission's </a:t>
            </a:r>
            <a:r>
              <a:rPr lang="en-US" sz="2000" b="1" i="1" baseline="0" dirty="0">
                <a:solidFill>
                  <a:srgbClr val="FF0000"/>
                </a:solidFill>
              </a:rPr>
              <a:t>effectiveness</a:t>
            </a:r>
            <a:r>
              <a:rPr lang="en-US" sz="2000" b="1" baseline="0" dirty="0">
                <a:solidFill>
                  <a:srgbClr val="0070C0"/>
                </a:solidFill>
              </a:rPr>
              <a:t> for each function.</a:t>
            </a:r>
            <a:endParaRPr lang="en-US" sz="2000" b="1" dirty="0">
              <a:solidFill>
                <a:srgbClr val="0070C0"/>
              </a:solidFill>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70C0"/>
              </a:solidFill>
              <a:latin typeface="+mn-lt"/>
              <a:ea typeface="+mn-ea"/>
              <a:cs typeface="+mn-cs"/>
            </a:defRPr>
          </a:pPr>
          <a:endParaRPr lang="en-US"/>
        </a:p>
      </c:txPr>
    </c:title>
    <c:autoTitleDeleted val="0"/>
    <c:plotArea>
      <c:layout/>
      <c:barChart>
        <c:barDir val="bar"/>
        <c:grouping val="clustered"/>
        <c:varyColors val="0"/>
        <c:ser>
          <c:idx val="0"/>
          <c:order val="0"/>
          <c:tx>
            <c:strRef>
              <c:f>'Q3'!$B$1</c:f>
              <c:strCache>
                <c:ptCount val="1"/>
                <c:pt idx="0">
                  <c:v>Mean</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'Q3'!$A$2:$A$13</c:f>
              <c:strCache>
                <c:ptCount val="12"/>
                <c:pt idx="0">
                  <c:v>1. Administering the Statewide Student Database</c:v>
                </c:pt>
                <c:pt idx="1">
                  <c:v>2. Reviewing and approving/disapproving proposals for new programs or units of instruction</c:v>
                </c:pt>
                <c:pt idx="2">
                  <c:v>3. Reviewing and approving/disapproving programs for non-Alabama institutions</c:v>
                </c:pt>
                <c:pt idx="3">
                  <c:v>12. Operating student aid programs for the state</c:v>
                </c:pt>
                <c:pt idx="4">
                  <c:v>4. Reviewing extensions and alterations to existing programs and units of instruction, research, and service</c:v>
                </c:pt>
                <c:pt idx="5">
                  <c:v>10. Advising the Governor, at her request, regarding postsecondary/higher education matters</c:v>
                </c:pt>
                <c:pt idx="6">
                  <c:v>7. Serving as an advocate for public higher education</c:v>
                </c:pt>
                <c:pt idx="7">
                  <c:v>8. Conducting special studies, surveys, and evaluations related to postsecondary/higher education</c:v>
                </c:pt>
                <c:pt idx="8">
                  <c:v>9. Developing and recommending legislation to ensure high quality education in the state</c:v>
                </c:pt>
                <c:pt idx="9">
                  <c:v>5. Developing and presenting a consolidated budget recommendation to Governor/legislature</c:v>
                </c:pt>
                <c:pt idx="10">
                  <c:v>6. Facilitating statewide strategic planning processes</c:v>
                </c:pt>
                <c:pt idx="11">
                  <c:v>11. Studying and making recommendations on public institution role and scope (mission)</c:v>
                </c:pt>
              </c:strCache>
            </c:strRef>
          </c:cat>
          <c:val>
            <c:numRef>
              <c:f>'Q3'!$B$2:$B$13</c:f>
              <c:numCache>
                <c:formatCode>0.0000</c:formatCode>
                <c:ptCount val="12"/>
                <c:pt idx="0" formatCode="General">
                  <c:v>3.1743999999999999</c:v>
                </c:pt>
                <c:pt idx="1">
                  <c:v>3</c:v>
                </c:pt>
                <c:pt idx="2" formatCode="General">
                  <c:v>2.9333</c:v>
                </c:pt>
                <c:pt idx="3" formatCode="General">
                  <c:v>2.9194</c:v>
                </c:pt>
                <c:pt idx="4" formatCode="General">
                  <c:v>2.8929</c:v>
                </c:pt>
                <c:pt idx="5" formatCode="General">
                  <c:v>2.8833000000000002</c:v>
                </c:pt>
                <c:pt idx="6" formatCode="General">
                  <c:v>2.8824000000000001</c:v>
                </c:pt>
                <c:pt idx="7" formatCode="General">
                  <c:v>2.7805</c:v>
                </c:pt>
                <c:pt idx="8" formatCode="General">
                  <c:v>2.6842000000000001</c:v>
                </c:pt>
                <c:pt idx="9" formatCode="General">
                  <c:v>2.6757</c:v>
                </c:pt>
                <c:pt idx="10" formatCode="General">
                  <c:v>2.6438000000000001</c:v>
                </c:pt>
                <c:pt idx="11" formatCode="General">
                  <c:v>2.5691999999999999</c:v>
                </c:pt>
              </c:numCache>
            </c:numRef>
          </c:val>
          <c:extLst>
            <c:ext xmlns:c16="http://schemas.microsoft.com/office/drawing/2014/chart" uri="{C3380CC4-5D6E-409C-BE32-E72D297353CC}">
              <c16:uniqueId val="{00000000-B728-4A55-B458-9D7E62C968A1}"/>
            </c:ext>
          </c:extLst>
        </c:ser>
        <c:dLbls>
          <c:showLegendKey val="0"/>
          <c:showVal val="0"/>
          <c:showCatName val="0"/>
          <c:showSerName val="0"/>
          <c:showPercent val="0"/>
          <c:showBubbleSize val="0"/>
        </c:dLbls>
        <c:gapWidth val="50"/>
        <c:axId val="1249848496"/>
        <c:axId val="1249852240"/>
      </c:barChart>
      <c:catAx>
        <c:axId val="12498484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249852240"/>
        <c:crosses val="autoZero"/>
        <c:auto val="1"/>
        <c:lblAlgn val="ctr"/>
        <c:lblOffset val="100"/>
        <c:noMultiLvlLbl val="0"/>
      </c:catAx>
      <c:valAx>
        <c:axId val="1249852240"/>
        <c:scaling>
          <c:orientation val="minMax"/>
          <c:max val="4"/>
        </c:scaling>
        <c:delete val="1"/>
        <c:axPos val="t"/>
        <c:majorGridlines>
          <c:spPr>
            <a:ln w="9525" cap="flat" cmpd="sng" algn="ctr">
              <a:noFill/>
              <a:round/>
            </a:ln>
            <a:effectLst/>
          </c:spPr>
        </c:majorGridlines>
        <c:numFmt formatCode="General" sourceLinked="1"/>
        <c:majorTickMark val="none"/>
        <c:minorTickMark val="none"/>
        <c:tickLblPos val="high"/>
        <c:crossAx val="124984849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r>
              <a:rPr lang="en-US" sz="2600" b="1" dirty="0">
                <a:solidFill>
                  <a:srgbClr val="0070C0"/>
                </a:solidFill>
              </a:rPr>
              <a:t>Q4. Does the Commission have sufficient authority to perform its multiple statewide responsibilities effectively? </a:t>
            </a:r>
          </a:p>
        </c:rich>
      </c:tx>
      <c:overlay val="0"/>
      <c:spPr>
        <a:noFill/>
        <a:ln>
          <a:noFill/>
        </a:ln>
        <a:effectLst/>
      </c:spPr>
      <c:txPr>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'Q4'!$B$1</c:f>
              <c:strCache>
                <c:ptCount val="1"/>
                <c:pt idx="0">
                  <c:v>Valid Percent</c:v>
                </c:pt>
              </c:strCache>
            </c:strRef>
          </c:tx>
          <c:spPr>
            <a:solidFill>
              <a:schemeClr val="accent1"/>
            </a:solidFill>
            <a:ln>
              <a:noFill/>
            </a:ln>
            <a:effectLst/>
          </c:spPr>
          <c:invertIfNegative val="0"/>
          <c:dLbls>
            <c:dLbl>
              <c:idx val="0"/>
              <c:tx>
                <c:rich>
                  <a:bodyPr/>
                  <a:lstStyle/>
                  <a:p>
                    <a:fld id="{E01A9C1E-8D76-4691-B35C-C39EE042D15C}"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0D1-43F6-AA54-94EDE001EBFB}"/>
                </c:ext>
              </c:extLst>
            </c:dLbl>
            <c:dLbl>
              <c:idx val="1"/>
              <c:tx>
                <c:rich>
                  <a:bodyPr/>
                  <a:lstStyle/>
                  <a:p>
                    <a:fld id="{02C9A1B9-A0F1-4962-A651-E114204C963E}"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0D1-43F6-AA54-94EDE001EBFB}"/>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'Q4'!$A$2:$A$3</c:f>
              <c:strCache>
                <c:ptCount val="2"/>
                <c:pt idx="0">
                  <c:v>No</c:v>
                </c:pt>
                <c:pt idx="1">
                  <c:v>Yes</c:v>
                </c:pt>
              </c:strCache>
            </c:strRef>
          </c:cat>
          <c:val>
            <c:numRef>
              <c:f>'Q4'!$B$2:$B$3</c:f>
              <c:numCache>
                <c:formatCode>General</c:formatCode>
                <c:ptCount val="2"/>
                <c:pt idx="0">
                  <c:v>28.6</c:v>
                </c:pt>
                <c:pt idx="1">
                  <c:v>71.400000000000006</c:v>
                </c:pt>
              </c:numCache>
            </c:numRef>
          </c:val>
          <c:extLst>
            <c:ext xmlns:c16="http://schemas.microsoft.com/office/drawing/2014/chart" uri="{C3380CC4-5D6E-409C-BE32-E72D297353CC}">
              <c16:uniqueId val="{00000002-50D1-43F6-AA54-94EDE001EBFB}"/>
            </c:ext>
          </c:extLst>
        </c:ser>
        <c:dLbls>
          <c:showLegendKey val="0"/>
          <c:showVal val="0"/>
          <c:showCatName val="0"/>
          <c:showSerName val="0"/>
          <c:showPercent val="0"/>
          <c:showBubbleSize val="0"/>
        </c:dLbls>
        <c:gapWidth val="182"/>
        <c:axId val="1823291999"/>
        <c:axId val="1823294495"/>
      </c:barChart>
      <c:catAx>
        <c:axId val="1823291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23294495"/>
        <c:crosses val="autoZero"/>
        <c:auto val="1"/>
        <c:lblAlgn val="ctr"/>
        <c:lblOffset val="100"/>
        <c:noMultiLvlLbl val="0"/>
      </c:catAx>
      <c:valAx>
        <c:axId val="182329449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23291999"/>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1" i="0" u="none" strike="noStrike" kern="1200" spc="0" baseline="0">
                <a:solidFill>
                  <a:srgbClr val="0070C0"/>
                </a:solidFill>
                <a:latin typeface="+mn-lt"/>
                <a:ea typeface="+mn-ea"/>
                <a:cs typeface="+mn-cs"/>
              </a:defRPr>
            </a:pPr>
            <a:r>
              <a:rPr lang="en-US" sz="2600" b="1" dirty="0">
                <a:solidFill>
                  <a:srgbClr val="0070C0"/>
                </a:solidFill>
              </a:rPr>
              <a:t>Q5. Overall, is the Commission effective in the performance of its duties as they are currently defined? </a:t>
            </a:r>
          </a:p>
        </c:rich>
      </c:tx>
      <c:overlay val="0"/>
      <c:spPr>
        <a:noFill/>
        <a:ln>
          <a:noFill/>
        </a:ln>
        <a:effectLst/>
      </c:spPr>
      <c:txPr>
        <a:bodyPr rot="0" spcFirstLastPara="1" vertOverflow="ellipsis" vert="horz" wrap="square" anchor="ctr" anchorCtr="1"/>
        <a:lstStyle/>
        <a:p>
          <a:pPr>
            <a:defRPr sz="2600" b="1" i="0" u="none" strike="noStrike" kern="1200" spc="0" baseline="0">
              <a:solidFill>
                <a:srgbClr val="0070C0"/>
              </a:solidFill>
              <a:latin typeface="+mn-lt"/>
              <a:ea typeface="+mn-ea"/>
              <a:cs typeface="+mn-cs"/>
            </a:defRPr>
          </a:pPr>
          <a:endParaRPr lang="en-US"/>
        </a:p>
      </c:txPr>
    </c:title>
    <c:autoTitleDeleted val="0"/>
    <c:plotArea>
      <c:layout/>
      <c:barChart>
        <c:barDir val="bar"/>
        <c:grouping val="clustered"/>
        <c:varyColors val="0"/>
        <c:ser>
          <c:idx val="0"/>
          <c:order val="0"/>
          <c:tx>
            <c:strRef>
              <c:f>'Q5'!$B$1</c:f>
              <c:strCache>
                <c:ptCount val="1"/>
                <c:pt idx="0">
                  <c:v>Valid Percent</c:v>
                </c:pt>
              </c:strCache>
            </c:strRef>
          </c:tx>
          <c:spPr>
            <a:solidFill>
              <a:schemeClr val="accent1"/>
            </a:solidFill>
            <a:ln>
              <a:noFill/>
            </a:ln>
            <a:effectLst/>
          </c:spPr>
          <c:invertIfNegative val="0"/>
          <c:dLbls>
            <c:dLbl>
              <c:idx val="0"/>
              <c:tx>
                <c:rich>
                  <a:bodyPr/>
                  <a:lstStyle/>
                  <a:p>
                    <a:fld id="{F1A5ACCC-819C-4635-90FD-6CDE68673149}"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F00-4795-9548-DAD05269EFC1}"/>
                </c:ext>
              </c:extLst>
            </c:dLbl>
            <c:dLbl>
              <c:idx val="1"/>
              <c:tx>
                <c:rich>
                  <a:bodyPr/>
                  <a:lstStyle/>
                  <a:p>
                    <a:fld id="{67190E39-C2DE-48EC-B868-97413291C196}"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F00-4795-9548-DAD05269EFC1}"/>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'Q5'!$A$2:$A$3</c:f>
              <c:strCache>
                <c:ptCount val="2"/>
                <c:pt idx="0">
                  <c:v>No</c:v>
                </c:pt>
                <c:pt idx="1">
                  <c:v>Yes</c:v>
                </c:pt>
              </c:strCache>
            </c:strRef>
          </c:cat>
          <c:val>
            <c:numRef>
              <c:f>'Q5'!$B$2:$B$3</c:f>
              <c:numCache>
                <c:formatCode>General</c:formatCode>
                <c:ptCount val="2"/>
                <c:pt idx="0">
                  <c:v>18.3</c:v>
                </c:pt>
                <c:pt idx="1">
                  <c:v>81.7</c:v>
                </c:pt>
              </c:numCache>
            </c:numRef>
          </c:val>
          <c:extLst>
            <c:ext xmlns:c16="http://schemas.microsoft.com/office/drawing/2014/chart" uri="{C3380CC4-5D6E-409C-BE32-E72D297353CC}">
              <c16:uniqueId val="{00000002-2F00-4795-9548-DAD05269EFC1}"/>
            </c:ext>
          </c:extLst>
        </c:ser>
        <c:dLbls>
          <c:showLegendKey val="0"/>
          <c:showVal val="0"/>
          <c:showCatName val="0"/>
          <c:showSerName val="0"/>
          <c:showPercent val="0"/>
          <c:showBubbleSize val="0"/>
        </c:dLbls>
        <c:gapWidth val="182"/>
        <c:axId val="1823277439"/>
        <c:axId val="1823277855"/>
      </c:barChart>
      <c:catAx>
        <c:axId val="18232774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23277855"/>
        <c:crosses val="autoZero"/>
        <c:auto val="1"/>
        <c:lblAlgn val="ctr"/>
        <c:lblOffset val="100"/>
        <c:noMultiLvlLbl val="0"/>
      </c:catAx>
      <c:valAx>
        <c:axId val="182327785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23277439"/>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rgbClr val="0070C0"/>
                </a:solidFill>
                <a:latin typeface="+mn-lt"/>
                <a:ea typeface="+mn-ea"/>
                <a:cs typeface="+mn-cs"/>
              </a:defRPr>
            </a:pPr>
            <a:r>
              <a:rPr lang="en-US" sz="2800" b="1" dirty="0">
                <a:solidFill>
                  <a:srgbClr val="0070C0"/>
                </a:solidFill>
              </a:rPr>
              <a:t>Q6. Are there impediments to the ability of the Commission to provide leadership in postsecondary/higher </a:t>
            </a:r>
            <a:r>
              <a:rPr lang="en-US" sz="2800" b="1" dirty="0" smtClean="0">
                <a:solidFill>
                  <a:srgbClr val="0070C0"/>
                </a:solidFill>
              </a:rPr>
              <a:t>education?</a:t>
            </a:r>
            <a:endParaRPr lang="en-US" sz="2800" b="1" dirty="0">
              <a:solidFill>
                <a:srgbClr val="0070C0"/>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rgbClr val="0070C0"/>
              </a:solidFill>
              <a:latin typeface="+mn-lt"/>
              <a:ea typeface="+mn-ea"/>
              <a:cs typeface="+mn-cs"/>
            </a:defRPr>
          </a:pPr>
          <a:endParaRPr lang="en-US"/>
        </a:p>
      </c:txPr>
    </c:title>
    <c:autoTitleDeleted val="0"/>
    <c:plotArea>
      <c:layout/>
      <c:barChart>
        <c:barDir val="bar"/>
        <c:grouping val="clustered"/>
        <c:varyColors val="0"/>
        <c:ser>
          <c:idx val="0"/>
          <c:order val="0"/>
          <c:tx>
            <c:strRef>
              <c:f>'Q6'!$I$1</c:f>
              <c:strCache>
                <c:ptCount val="1"/>
                <c:pt idx="0">
                  <c:v>Valid Percent</c:v>
                </c:pt>
              </c:strCache>
            </c:strRef>
          </c:tx>
          <c:spPr>
            <a:solidFill>
              <a:schemeClr val="accent1"/>
            </a:solidFill>
            <a:ln>
              <a:noFill/>
            </a:ln>
            <a:effectLst/>
          </c:spPr>
          <c:invertIfNegative val="0"/>
          <c:dLbls>
            <c:dLbl>
              <c:idx val="0"/>
              <c:tx>
                <c:rich>
                  <a:bodyPr/>
                  <a:lstStyle/>
                  <a:p>
                    <a:fld id="{39405572-682E-4BC1-B7AA-426CD658A06C}"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31D-4ECB-B3C8-446760C4837B}"/>
                </c:ext>
              </c:extLst>
            </c:dLbl>
            <c:dLbl>
              <c:idx val="1"/>
              <c:tx>
                <c:rich>
                  <a:bodyPr/>
                  <a:lstStyle/>
                  <a:p>
                    <a:fld id="{4EFB9727-C50B-498A-B850-647F89F8FA4A}"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31D-4ECB-B3C8-446760C4837B}"/>
                </c:ext>
              </c:extLst>
            </c:dLbl>
            <c:dLbl>
              <c:idx val="2"/>
              <c:tx>
                <c:rich>
                  <a:bodyPr/>
                  <a:lstStyle/>
                  <a:p>
                    <a:fld id="{5D08764E-A3DD-4CC4-930F-40D84F1625AB}"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31D-4ECB-B3C8-446760C4837B}"/>
                </c:ext>
              </c:extLst>
            </c:dLbl>
            <c:dLbl>
              <c:idx val="3"/>
              <c:tx>
                <c:rich>
                  <a:bodyPr/>
                  <a:lstStyle/>
                  <a:p>
                    <a:fld id="{E5D87AAE-2E4A-4133-83B2-14ECD4054AC0}"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31D-4ECB-B3C8-446760C4837B}"/>
                </c:ext>
              </c:extLst>
            </c:dLbl>
            <c:dLbl>
              <c:idx val="4"/>
              <c:tx>
                <c:rich>
                  <a:bodyPr/>
                  <a:lstStyle/>
                  <a:p>
                    <a:fld id="{428F216D-C7D1-4299-8BD6-A77DD0744C9D}"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31D-4ECB-B3C8-446760C4837B}"/>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'Q6'!$H$2:$H$6</c:f>
              <c:strCache>
                <c:ptCount val="5"/>
                <c:pt idx="0">
                  <c:v>Agency organization structure</c:v>
                </c:pt>
                <c:pt idx="1">
                  <c:v>Insufficient agency personnel expertise</c:v>
                </c:pt>
                <c:pt idx="2">
                  <c:v>Legal issues</c:v>
                </c:pt>
                <c:pt idx="3">
                  <c:v>Statewide higher education structure</c:v>
                </c:pt>
                <c:pt idx="4">
                  <c:v>Political environment</c:v>
                </c:pt>
              </c:strCache>
            </c:strRef>
          </c:cat>
          <c:val>
            <c:numRef>
              <c:f>'Q6'!$I$2:$I$6</c:f>
              <c:numCache>
                <c:formatCode>General</c:formatCode>
                <c:ptCount val="5"/>
                <c:pt idx="0">
                  <c:v>31.5</c:v>
                </c:pt>
                <c:pt idx="1">
                  <c:v>33.299999999999997</c:v>
                </c:pt>
                <c:pt idx="2">
                  <c:v>38</c:v>
                </c:pt>
                <c:pt idx="3">
                  <c:v>67.099999999999994</c:v>
                </c:pt>
                <c:pt idx="4">
                  <c:v>76.2</c:v>
                </c:pt>
              </c:numCache>
            </c:numRef>
          </c:val>
          <c:extLst>
            <c:ext xmlns:c16="http://schemas.microsoft.com/office/drawing/2014/chart" uri="{C3380CC4-5D6E-409C-BE32-E72D297353CC}">
              <c16:uniqueId val="{00000005-831D-4ECB-B3C8-446760C4837B}"/>
            </c:ext>
          </c:extLst>
        </c:ser>
        <c:dLbls>
          <c:showLegendKey val="0"/>
          <c:showVal val="0"/>
          <c:showCatName val="0"/>
          <c:showSerName val="0"/>
          <c:showPercent val="0"/>
          <c:showBubbleSize val="0"/>
        </c:dLbls>
        <c:gapWidth val="50"/>
        <c:axId val="1823605087"/>
        <c:axId val="1823608415"/>
      </c:barChart>
      <c:catAx>
        <c:axId val="1823605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23608415"/>
        <c:crosses val="autoZero"/>
        <c:auto val="1"/>
        <c:lblAlgn val="ctr"/>
        <c:lblOffset val="100"/>
        <c:noMultiLvlLbl val="0"/>
      </c:catAx>
      <c:valAx>
        <c:axId val="182360841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236050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sz="2800" b="1" dirty="0">
                <a:solidFill>
                  <a:srgbClr val="0070C0"/>
                </a:solidFill>
              </a:rPr>
              <a:t>Q7. Using the scale provided, please indicate your assessment of the Commission staff’s effectiveness for each of the responsibilities specified below.</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'Q7'!$B$1</c:f>
              <c:strCache>
                <c:ptCount val="1"/>
                <c:pt idx="0">
                  <c:v>Mean</c:v>
                </c:pt>
              </c:strCache>
            </c:strRef>
          </c:tx>
          <c:spPr>
            <a:solidFill>
              <a:schemeClr val="accent1"/>
            </a:solidFill>
            <a:ln>
              <a:solidFill>
                <a:schemeClr val="lt1">
                  <a:shade val="50000"/>
                </a:schemeClr>
              </a:solidFill>
            </a:ln>
            <a:effectLst/>
          </c:spPr>
          <c:invertIfNegative val="0"/>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'Q7'!$A$2:$A$6</c:f>
              <c:strCache>
                <c:ptCount val="5"/>
                <c:pt idx="0">
                  <c:v>Do employees express ideas clearly, both orally and in writing, listen well and respond appropriately?</c:v>
                </c:pt>
                <c:pt idx="1">
                  <c:v>Does the work produced meet quality standards: accuracy, neatness, thoroughness, etc.?</c:v>
                </c:pt>
                <c:pt idx="2">
                  <c:v>Do you find the staff to be knowledgeable on higher education issues?</c:v>
                </c:pt>
                <c:pt idx="3">
                  <c:v>Do you find that the staff displays positive and cooperative attitudes?</c:v>
                </c:pt>
                <c:pt idx="4">
                  <c:v>Is the staff responsive to inquiries in a timely manner?</c:v>
                </c:pt>
              </c:strCache>
            </c:strRef>
          </c:cat>
          <c:val>
            <c:numRef>
              <c:f>'Q7'!$B$2:$B$6</c:f>
              <c:numCache>
                <c:formatCode>General</c:formatCode>
                <c:ptCount val="5"/>
                <c:pt idx="0">
                  <c:v>3.2644000000000002</c:v>
                </c:pt>
                <c:pt idx="1">
                  <c:v>3.3111000000000002</c:v>
                </c:pt>
                <c:pt idx="2">
                  <c:v>3.4045000000000001</c:v>
                </c:pt>
                <c:pt idx="3">
                  <c:v>3.4659</c:v>
                </c:pt>
                <c:pt idx="4">
                  <c:v>3.4674</c:v>
                </c:pt>
              </c:numCache>
            </c:numRef>
          </c:val>
          <c:extLst>
            <c:ext xmlns:c16="http://schemas.microsoft.com/office/drawing/2014/chart" uri="{C3380CC4-5D6E-409C-BE32-E72D297353CC}">
              <c16:uniqueId val="{00000000-87C2-4A34-860E-0C3E2B9F1909}"/>
            </c:ext>
          </c:extLst>
        </c:ser>
        <c:dLbls>
          <c:showLegendKey val="0"/>
          <c:showVal val="0"/>
          <c:showCatName val="0"/>
          <c:showSerName val="0"/>
          <c:showPercent val="0"/>
          <c:showBubbleSize val="0"/>
        </c:dLbls>
        <c:gapWidth val="50"/>
        <c:axId val="1875273727"/>
        <c:axId val="1875280799"/>
      </c:barChart>
      <c:catAx>
        <c:axId val="18752737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75280799"/>
        <c:crosses val="autoZero"/>
        <c:auto val="1"/>
        <c:lblAlgn val="l"/>
        <c:lblOffset val="100"/>
        <c:noMultiLvlLbl val="0"/>
      </c:catAx>
      <c:valAx>
        <c:axId val="1875280799"/>
        <c:scaling>
          <c:orientation val="minMax"/>
          <c:min val="1"/>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75273727"/>
        <c:crosses val="autoZero"/>
        <c:crossBetween val="between"/>
        <c:majorUnit val="1"/>
        <c:min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b="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0070C0"/>
                </a:solidFill>
                <a:latin typeface="+mn-lt"/>
                <a:ea typeface="+mn-ea"/>
                <a:cs typeface="+mn-cs"/>
              </a:defRPr>
            </a:pPr>
            <a:r>
              <a:rPr lang="en-US" sz="2400" b="1" dirty="0">
                <a:solidFill>
                  <a:srgbClr val="0070C0"/>
                </a:solidFill>
                <a:effectLst/>
              </a:rPr>
              <a:t>Q8. There are a number of significant issues facing Alabama in providing higher education support. In your view, rate the following according to </a:t>
            </a:r>
            <a:r>
              <a:rPr lang="en-US" sz="2400" b="1" dirty="0" smtClean="0">
                <a:solidFill>
                  <a:srgbClr val="0070C0"/>
                </a:solidFill>
                <a:effectLst/>
              </a:rPr>
              <a:t>importance.</a:t>
            </a:r>
            <a:endParaRPr lang="en-US" sz="2400" b="1" dirty="0">
              <a:solidFill>
                <a:srgbClr val="0070C0"/>
              </a:solidFill>
              <a:effectLst/>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0070C0"/>
              </a:solidFill>
              <a:latin typeface="+mn-lt"/>
              <a:ea typeface="+mn-ea"/>
              <a:cs typeface="+mn-cs"/>
            </a:defRPr>
          </a:pPr>
          <a:endParaRPr lang="en-US"/>
        </a:p>
      </c:txPr>
    </c:title>
    <c:autoTitleDeleted val="0"/>
    <c:plotArea>
      <c:layout>
        <c:manualLayout>
          <c:layoutTarget val="inner"/>
          <c:xMode val="edge"/>
          <c:yMode val="edge"/>
          <c:x val="0.46619976523035123"/>
          <c:y val="0.19035896060437701"/>
          <c:w val="0.53260377628675815"/>
          <c:h val="0.75895166388872926"/>
        </c:manualLayout>
      </c:layout>
      <c:barChart>
        <c:barDir val="bar"/>
        <c:grouping val="clustered"/>
        <c:varyColors val="0"/>
        <c:ser>
          <c:idx val="0"/>
          <c:order val="0"/>
          <c:tx>
            <c:strRef>
              <c:f>'Q8'!$B$1</c:f>
              <c:strCache>
                <c:ptCount val="1"/>
                <c:pt idx="0">
                  <c:v>Mean</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'Q8'!$A$2:$A$11</c:f>
              <c:strCache>
                <c:ptCount val="10"/>
                <c:pt idx="0">
                  <c:v>Advanced placement courses</c:v>
                </c:pt>
                <c:pt idx="1">
                  <c:v>Performance-based funding</c:v>
                </c:pt>
                <c:pt idx="2">
                  <c:v>Pre-K expansion</c:v>
                </c:pt>
                <c:pt idx="3">
                  <c:v>Dual enrollment</c:v>
                </c:pt>
                <c:pt idx="4">
                  <c:v>Distance education</c:v>
                </c:pt>
                <c:pt idx="5">
                  <c:v>Accountability</c:v>
                </c:pt>
                <c:pt idx="6">
                  <c:v>Remedial education/training</c:v>
                </c:pt>
                <c:pt idx="7">
                  <c:v>Teacher education/training</c:v>
                </c:pt>
                <c:pt idx="8">
                  <c:v>Educating people for the work force</c:v>
                </c:pt>
                <c:pt idx="9">
                  <c:v>Increasing student financial aid / decreasing student debt</c:v>
                </c:pt>
              </c:strCache>
            </c:strRef>
          </c:cat>
          <c:val>
            <c:numRef>
              <c:f>'Q8'!$B$2:$B$11</c:f>
              <c:numCache>
                <c:formatCode>General</c:formatCode>
                <c:ptCount val="10"/>
                <c:pt idx="0">
                  <c:v>2.9495</c:v>
                </c:pt>
                <c:pt idx="1">
                  <c:v>3.1111</c:v>
                </c:pt>
                <c:pt idx="2">
                  <c:v>3.4176000000000002</c:v>
                </c:pt>
                <c:pt idx="3">
                  <c:v>3.4443999999999999</c:v>
                </c:pt>
                <c:pt idx="4">
                  <c:v>3.65</c:v>
                </c:pt>
                <c:pt idx="5">
                  <c:v>4.01</c:v>
                </c:pt>
                <c:pt idx="6">
                  <c:v>4.1223999999999998</c:v>
                </c:pt>
                <c:pt idx="7">
                  <c:v>4.1313000000000004</c:v>
                </c:pt>
                <c:pt idx="8">
                  <c:v>4.21</c:v>
                </c:pt>
                <c:pt idx="9">
                  <c:v>4.2573999999999996</c:v>
                </c:pt>
              </c:numCache>
            </c:numRef>
          </c:val>
          <c:extLst>
            <c:ext xmlns:c16="http://schemas.microsoft.com/office/drawing/2014/chart" uri="{C3380CC4-5D6E-409C-BE32-E72D297353CC}">
              <c16:uniqueId val="{00000000-E4B7-450F-93C0-584BF1D1BB32}"/>
            </c:ext>
          </c:extLst>
        </c:ser>
        <c:dLbls>
          <c:showLegendKey val="0"/>
          <c:showVal val="0"/>
          <c:showCatName val="0"/>
          <c:showSerName val="0"/>
          <c:showPercent val="0"/>
          <c:showBubbleSize val="0"/>
        </c:dLbls>
        <c:gapWidth val="50"/>
        <c:axId val="1393351568"/>
        <c:axId val="1393352400"/>
      </c:barChart>
      <c:catAx>
        <c:axId val="1393351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93352400"/>
        <c:crosses val="autoZero"/>
        <c:auto val="1"/>
        <c:lblAlgn val="ctr"/>
        <c:lblOffset val="100"/>
        <c:noMultiLvlLbl val="0"/>
      </c:catAx>
      <c:valAx>
        <c:axId val="139335240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93351568"/>
        <c:crosses val="autoZero"/>
        <c:crossBetween val="between"/>
        <c:min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880" b="1" i="0" u="none" strike="noStrike" kern="1200" spc="0" baseline="0">
                <a:solidFill>
                  <a:srgbClr val="0070C0"/>
                </a:solidFill>
                <a:latin typeface="+mn-lt"/>
                <a:ea typeface="+mn-ea"/>
                <a:cs typeface="+mn-cs"/>
              </a:defRPr>
            </a:pPr>
            <a:r>
              <a:rPr lang="en-US" b="1" dirty="0">
                <a:solidFill>
                  <a:srgbClr val="0070C0"/>
                </a:solidFill>
              </a:rPr>
              <a:t>Q10. In the performance of its duties, how well does the Commission balance its role between being an advocate for higher education and fulfilling its statutory responsibilities as the state’s higher education coordinating board</a:t>
            </a:r>
            <a:r>
              <a:rPr lang="en-US" b="1" dirty="0" smtClean="0">
                <a:solidFill>
                  <a:srgbClr val="0070C0"/>
                </a:solidFill>
              </a:rPr>
              <a:t>?</a:t>
            </a:r>
            <a:endParaRPr lang="en-US" b="1" dirty="0">
              <a:solidFill>
                <a:srgbClr val="0070C0"/>
              </a:solidFill>
            </a:endParaRPr>
          </a:p>
        </c:rich>
      </c:tx>
      <c:overlay val="0"/>
      <c:spPr>
        <a:noFill/>
        <a:ln>
          <a:noFill/>
        </a:ln>
        <a:effectLst/>
      </c:spPr>
      <c:txPr>
        <a:bodyPr rot="0" spcFirstLastPara="1" vertOverflow="ellipsis" vert="horz" wrap="square" anchor="ctr" anchorCtr="1"/>
        <a:lstStyle/>
        <a:p>
          <a:pPr algn="l">
            <a:defRPr sz="2880" b="1" i="0" u="none" strike="noStrike" kern="1200" spc="0" baseline="0">
              <a:solidFill>
                <a:srgbClr val="0070C0"/>
              </a:solidFill>
              <a:latin typeface="+mn-lt"/>
              <a:ea typeface="+mn-ea"/>
              <a:cs typeface="+mn-cs"/>
            </a:defRPr>
          </a:pPr>
          <a:endParaRPr lang="en-US"/>
        </a:p>
      </c:txPr>
    </c:title>
    <c:autoTitleDeleted val="0"/>
    <c:plotArea>
      <c:layout/>
      <c:barChart>
        <c:barDir val="bar"/>
        <c:grouping val="clustered"/>
        <c:varyColors val="0"/>
        <c:ser>
          <c:idx val="0"/>
          <c:order val="0"/>
          <c:tx>
            <c:strRef>
              <c:f>'Q10'!$B$1</c:f>
              <c:strCache>
                <c:ptCount val="1"/>
                <c:pt idx="0">
                  <c:v>Valid Percent</c:v>
                </c:pt>
              </c:strCache>
            </c:strRef>
          </c:tx>
          <c:spPr>
            <a:solidFill>
              <a:schemeClr val="accent1"/>
            </a:solidFill>
            <a:ln>
              <a:noFill/>
            </a:ln>
            <a:effectLst/>
          </c:spPr>
          <c:invertIfNegative val="0"/>
          <c:dLbls>
            <c:dLbl>
              <c:idx val="0"/>
              <c:tx>
                <c:rich>
                  <a:bodyPr/>
                  <a:lstStyle/>
                  <a:p>
                    <a:fld id="{3F73191D-A0B3-46BD-AD5A-1569EFF01101}"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DE6-429E-8612-418C15F8AAF4}"/>
                </c:ext>
              </c:extLst>
            </c:dLbl>
            <c:dLbl>
              <c:idx val="1"/>
              <c:tx>
                <c:rich>
                  <a:bodyPr/>
                  <a:lstStyle/>
                  <a:p>
                    <a:fld id="{DC4756E8-5F19-4049-8B34-80B7D6BCDFE2}"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E6-429E-8612-418C15F8AAF4}"/>
                </c:ext>
              </c:extLst>
            </c:dLbl>
            <c:dLbl>
              <c:idx val="2"/>
              <c:tx>
                <c:rich>
                  <a:bodyPr/>
                  <a:lstStyle/>
                  <a:p>
                    <a:fld id="{AAB21229-C8D4-440F-AF90-4DD5664CE796}"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DE6-429E-8612-418C15F8AAF4}"/>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'Q10'!$A$2:$A$4</c:f>
              <c:strCache>
                <c:ptCount val="3"/>
                <c:pt idx="0">
                  <c:v>Spends more time on advocacy</c:v>
                </c:pt>
                <c:pt idx="1">
                  <c:v>Spends more time on statutory responsibilities</c:v>
                </c:pt>
                <c:pt idx="2">
                  <c:v>Balances advocacy and statutory responsibilities</c:v>
                </c:pt>
              </c:strCache>
            </c:strRef>
          </c:cat>
          <c:val>
            <c:numRef>
              <c:f>'Q10'!$B$2:$B$4</c:f>
              <c:numCache>
                <c:formatCode>General</c:formatCode>
                <c:ptCount val="3"/>
                <c:pt idx="0">
                  <c:v>8.6999999999999993</c:v>
                </c:pt>
                <c:pt idx="1">
                  <c:v>30.4</c:v>
                </c:pt>
                <c:pt idx="2">
                  <c:v>60.9</c:v>
                </c:pt>
              </c:numCache>
            </c:numRef>
          </c:val>
          <c:extLst>
            <c:ext xmlns:c16="http://schemas.microsoft.com/office/drawing/2014/chart" uri="{C3380CC4-5D6E-409C-BE32-E72D297353CC}">
              <c16:uniqueId val="{00000003-4DE6-429E-8612-418C15F8AAF4}"/>
            </c:ext>
          </c:extLst>
        </c:ser>
        <c:dLbls>
          <c:showLegendKey val="0"/>
          <c:showVal val="0"/>
          <c:showCatName val="0"/>
          <c:showSerName val="0"/>
          <c:showPercent val="0"/>
          <c:showBubbleSize val="0"/>
        </c:dLbls>
        <c:gapWidth val="50"/>
        <c:axId val="1821247119"/>
        <c:axId val="1821231727"/>
      </c:barChart>
      <c:catAx>
        <c:axId val="18212471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21231727"/>
        <c:crosses val="autoZero"/>
        <c:auto val="1"/>
        <c:lblAlgn val="ctr"/>
        <c:lblOffset val="100"/>
        <c:noMultiLvlLbl val="0"/>
      </c:catAx>
      <c:valAx>
        <c:axId val="1821231727"/>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21247119"/>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drawing1.xml><?xml version="1.0" encoding="utf-8"?>
<c:userShapes xmlns:c="http://schemas.openxmlformats.org/drawingml/2006/chart">
  <cdr:relSizeAnchor xmlns:cdr="http://schemas.openxmlformats.org/drawingml/2006/chartDrawing">
    <cdr:from>
      <cdr:x>0.27059</cdr:x>
      <cdr:y>0.50902</cdr:y>
    </cdr:from>
    <cdr:to>
      <cdr:x>0.55779</cdr:x>
      <cdr:y>0.55324</cdr:y>
    </cdr:to>
    <cdr:sp macro="" textlink="">
      <cdr:nvSpPr>
        <cdr:cNvPr id="2" name="TextBox 1"/>
        <cdr:cNvSpPr txBox="1"/>
      </cdr:nvSpPr>
      <cdr:spPr>
        <a:xfrm xmlns:a="http://schemas.openxmlformats.org/drawingml/2006/main">
          <a:off x="2979420" y="3421380"/>
          <a:ext cx="3162300" cy="2971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700" dirty="0">
              <a:solidFill>
                <a:schemeClr val="tx1">
                  <a:lumMod val="50000"/>
                  <a:lumOff val="50000"/>
                </a:schemeClr>
              </a:solidFill>
            </a:rPr>
            <a:t>n</a:t>
          </a:r>
          <a:r>
            <a:rPr lang="en-US" sz="1700" dirty="0" smtClean="0">
              <a:solidFill>
                <a:schemeClr val="tx1">
                  <a:lumMod val="50000"/>
                  <a:lumOff val="50000"/>
                </a:schemeClr>
              </a:solidFill>
            </a:rPr>
            <a:t>ew programs at publics…  </a:t>
          </a:r>
        </a:p>
        <a:p xmlns:a="http://schemas.openxmlformats.org/drawingml/2006/main">
          <a:endParaRPr lang="en-US" sz="1700" dirty="0"/>
        </a:p>
      </cdr:txBody>
    </cdr:sp>
  </cdr:relSizeAnchor>
  <cdr:relSizeAnchor xmlns:cdr="http://schemas.openxmlformats.org/drawingml/2006/chartDrawing">
    <cdr:from>
      <cdr:x>0.96763</cdr:x>
      <cdr:y>0.1415</cdr:y>
    </cdr:from>
    <cdr:to>
      <cdr:x>0.99584</cdr:x>
      <cdr:y>0.18523</cdr:y>
    </cdr:to>
    <cdr:sp macro="" textlink="">
      <cdr:nvSpPr>
        <cdr:cNvPr id="3" name="Right Arrow 2"/>
        <cdr:cNvSpPr/>
      </cdr:nvSpPr>
      <cdr:spPr>
        <a:xfrm xmlns:a="http://schemas.openxmlformats.org/drawingml/2006/main" rot="10800000">
          <a:off x="10920313" y="951106"/>
          <a:ext cx="318336" cy="293917"/>
        </a:xfrm>
        <a:prstGeom xmlns:a="http://schemas.openxmlformats.org/drawingml/2006/main" prst="rightArrow">
          <a:avLst/>
        </a:prstGeom>
        <a:solidFill xmlns:a="http://schemas.openxmlformats.org/drawingml/2006/main">
          <a:srgbClr val="00B05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0.89164</cdr:x>
      <cdr:y>0.85132</cdr:y>
    </cdr:from>
    <cdr:to>
      <cdr:x>0.92923</cdr:x>
      <cdr:y>0.89505</cdr:y>
    </cdr:to>
    <cdr:sp macro="" textlink="">
      <cdr:nvSpPr>
        <cdr:cNvPr id="4" name="Right Arrow 3"/>
        <cdr:cNvSpPr/>
      </cdr:nvSpPr>
      <cdr:spPr>
        <a:xfrm xmlns:a="http://schemas.openxmlformats.org/drawingml/2006/main" rot="10800000">
          <a:off x="9817767" y="5722122"/>
          <a:ext cx="413887" cy="293964"/>
        </a:xfrm>
        <a:prstGeom xmlns:a="http://schemas.openxmlformats.org/drawingml/2006/main" prst="right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501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57A49D-D8FD-4178-8A3D-F43DD9D9F8E7}" type="datetime1">
              <a:rPr lang="en-US" smtClean="0">
                <a:solidFill>
                  <a:srgbClr val="46464A">
                    <a:lumMod val="20000"/>
                    <a:lumOff val="80000"/>
                  </a:srgbClr>
                </a:solidFill>
              </a:rPr>
              <a:t>12/12/2018</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6390B-8BC5-4B81-9DE4-DD49DB817284}"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B6FAB-8B65-40E5-8061-076F01645AA6}"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396C2-4428-4E5B-A5C2-D8412EF558B7}"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4592B9-9F3F-487A-A4E1-E8987B39B8B0}"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9E8844-D39C-4520-853E-968C374FF830}"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B2B704-EEBE-417D-AA87-BD8005B64956}"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7C3029-9C4D-4738-AA39-9B79FF43E463}"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36162-6294-4780-B21E-8460B977AEE9}"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0239DF-1886-411A-9798-B477549658E3}"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F55BA2-8929-4EE5-9044-9BA8EB217DA4}" type="datetime1">
              <a:rPr lang="en-US" smtClean="0">
                <a:solidFill>
                  <a:srgbClr val="46464A">
                    <a:lumMod val="20000"/>
                    <a:lumOff val="80000"/>
                  </a:srgbClr>
                </a:solidFill>
              </a:rPr>
              <a:t>12/12/2018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3EB4F-0525-4B16-8FC5-2D71DB375376}" type="datetime1">
              <a:rPr lang="en-US" smtClean="0">
                <a:solidFill>
                  <a:srgbClr val="4F271C"/>
                </a:solidFill>
              </a:rPr>
              <a:t>12/12/2018</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65.jpeg"/><Relationship Id="rId21" Type="http://schemas.openxmlformats.org/officeDocument/2006/relationships/image" Target="../media/image83.jpeg"/><Relationship Id="rId7" Type="http://schemas.openxmlformats.org/officeDocument/2006/relationships/image" Target="../media/image69.png"/><Relationship Id="rId12" Type="http://schemas.openxmlformats.org/officeDocument/2006/relationships/image" Target="../media/image74.jpeg"/><Relationship Id="rId17" Type="http://schemas.openxmlformats.org/officeDocument/2006/relationships/image" Target="../media/image79.jpeg"/><Relationship Id="rId25" Type="http://schemas.openxmlformats.org/officeDocument/2006/relationships/image" Target="../media/image87.jpeg"/><Relationship Id="rId2" Type="http://schemas.openxmlformats.org/officeDocument/2006/relationships/image" Target="../media/image64.jp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jpe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jpg"/><Relationship Id="rId10" Type="http://schemas.openxmlformats.org/officeDocument/2006/relationships/image" Target="../media/image72.jpeg"/><Relationship Id="rId19" Type="http://schemas.openxmlformats.org/officeDocument/2006/relationships/image" Target="../media/image81.png"/><Relationship Id="rId4" Type="http://schemas.openxmlformats.org/officeDocument/2006/relationships/image" Target="../media/image66.jpg"/><Relationship Id="rId9" Type="http://schemas.openxmlformats.org/officeDocument/2006/relationships/image" Target="../media/image71.png"/><Relationship Id="rId14" Type="http://schemas.openxmlformats.org/officeDocument/2006/relationships/image" Target="../media/image76.gif"/><Relationship Id="rId22" Type="http://schemas.openxmlformats.org/officeDocument/2006/relationships/image" Target="../media/image84.png"/><Relationship Id="rId27"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jpeg"/></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500" b="1" dirty="0">
                <a:solidFill>
                  <a:srgbClr val="002060"/>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smtClean="0">
                <a:solidFill>
                  <a:schemeClr val="tx1"/>
                </a:solidFill>
              </a:rPr>
              <a:t>December 7, 2018</a:t>
            </a:r>
            <a:endParaRPr lang="en-US" sz="3000" b="1" dirty="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812" y="1113417"/>
            <a:ext cx="4087906" cy="3732904"/>
          </a:xfrm>
          <a:prstGeom prst="rect">
            <a:avLst/>
          </a:prstGeom>
        </p:spPr>
      </p:pic>
    </p:spTree>
    <p:extLst>
      <p:ext uri="{BB962C8B-B14F-4D97-AF65-F5344CB8AC3E}">
        <p14:creationId xmlns:p14="http://schemas.microsoft.com/office/powerpoint/2010/main" val="105037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a:t>
            </a:fld>
            <a:endParaRPr lang="en-US">
              <a:solidFill>
                <a:srgbClr val="46464A">
                  <a:lumMod val="60000"/>
                  <a:lumOff val="40000"/>
                </a:srgbClr>
              </a:solidFill>
            </a:endParaRPr>
          </a:p>
        </p:txBody>
      </p:sp>
      <p:sp>
        <p:nvSpPr>
          <p:cNvPr id="5" name="Rectangle 4"/>
          <p:cNvSpPr/>
          <p:nvPr/>
        </p:nvSpPr>
        <p:spPr>
          <a:xfrm>
            <a:off x="1979595" y="2574602"/>
            <a:ext cx="7934425" cy="1754326"/>
          </a:xfrm>
          <a:prstGeom prst="rect">
            <a:avLst/>
          </a:prstGeom>
        </p:spPr>
        <p:txBody>
          <a:bodyPr wrap="square">
            <a:spAutoFit/>
          </a:bodyPr>
          <a:lstStyle/>
          <a:p>
            <a:pPr marL="514350" indent="-342900">
              <a:buAutoNum type="alphaUcPeriod"/>
              <a:tabLst>
                <a:tab pos="141732" algn="l"/>
                <a:tab pos="6428232" algn="r"/>
              </a:tabLst>
            </a:pPr>
            <a:r>
              <a:rPr lang="en-US" sz="3600" b="1" kern="1400" dirty="0" smtClean="0">
                <a:solidFill>
                  <a:srgbClr val="0070C0"/>
                </a:solidFill>
                <a:latin typeface="Arial" panose="020B0604020202020204" pitchFamily="34" charset="0"/>
              </a:rPr>
              <a:t> Strategic </a:t>
            </a:r>
            <a:r>
              <a:rPr lang="en-US" sz="3600" b="1" kern="1400" dirty="0">
                <a:solidFill>
                  <a:srgbClr val="0070C0"/>
                </a:solidFill>
                <a:latin typeface="Arial" panose="020B0604020202020204" pitchFamily="34" charset="0"/>
              </a:rPr>
              <a:t>Plan </a:t>
            </a:r>
            <a:r>
              <a:rPr lang="en-US" sz="3600" b="1" kern="1400" dirty="0" smtClean="0">
                <a:solidFill>
                  <a:srgbClr val="0070C0"/>
                </a:solidFill>
                <a:latin typeface="Arial" panose="020B0604020202020204" pitchFamily="34" charset="0"/>
              </a:rPr>
              <a:t>Update</a:t>
            </a:r>
            <a:endParaRPr lang="en-US" sz="3600" kern="1400" dirty="0" smtClean="0">
              <a:solidFill>
                <a:srgbClr val="0070C0"/>
              </a:solidFill>
              <a:latin typeface="Times New Roman" panose="02020603050405020304" pitchFamily="18" charset="0"/>
            </a:endParaRPr>
          </a:p>
          <a:p>
            <a:pPr marL="514350" indent="-342900">
              <a:buAutoNum type="alphaUcPeriod"/>
              <a:tabLst>
                <a:tab pos="141732" algn="l"/>
                <a:tab pos="6428232" algn="r"/>
              </a:tabLst>
            </a:pPr>
            <a:r>
              <a:rPr lang="en-US" sz="3600" b="1" kern="1400" dirty="0" smtClean="0">
                <a:solidFill>
                  <a:srgbClr val="0070C0"/>
                </a:solidFill>
                <a:latin typeface="Arial" panose="020B0604020202020204" pitchFamily="34" charset="0"/>
              </a:rPr>
              <a:t> Quadrennial </a:t>
            </a:r>
            <a:r>
              <a:rPr lang="en-US" sz="3600" b="1" kern="1400" dirty="0">
                <a:solidFill>
                  <a:srgbClr val="0070C0"/>
                </a:solidFill>
                <a:latin typeface="Arial" panose="020B0604020202020204" pitchFamily="34" charset="0"/>
              </a:rPr>
              <a:t>Review Overview</a:t>
            </a:r>
            <a:endParaRPr lang="en-US" sz="3600" kern="1400" dirty="0">
              <a:solidFill>
                <a:srgbClr val="0070C0"/>
              </a:solidFill>
              <a:latin typeface="Times New Roman" panose="02020603050405020304" pitchFamily="18" charset="0"/>
            </a:endParaRPr>
          </a:p>
          <a:p>
            <a:r>
              <a:rPr lang="en-US" sz="3600" kern="1400" dirty="0">
                <a:solidFill>
                  <a:srgbClr val="0070C0"/>
                </a:solidFill>
                <a:latin typeface="Times New Roman" panose="02020603050405020304" pitchFamily="18" charset="0"/>
              </a:rPr>
              <a:t> </a:t>
            </a:r>
            <a:endParaRPr lang="en-US" sz="3600" kern="1400" dirty="0">
              <a:ln>
                <a:noFill/>
              </a:ln>
              <a:solidFill>
                <a:srgbClr val="0070C0"/>
              </a:solidFill>
              <a:effectLst/>
              <a:latin typeface="Times New Roman" panose="02020603050405020304" pitchFamily="18" charset="0"/>
            </a:endParaRPr>
          </a:p>
        </p:txBody>
      </p:sp>
    </p:spTree>
    <p:extLst>
      <p:ext uri="{BB962C8B-B14F-4D97-AF65-F5344CB8AC3E}">
        <p14:creationId xmlns:p14="http://schemas.microsoft.com/office/powerpoint/2010/main" val="1228908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kern="1400" dirty="0">
                <a:solidFill>
                  <a:srgbClr val="0070C0"/>
                </a:solidFill>
                <a:latin typeface="Arial" panose="020B0604020202020204" pitchFamily="34" charset="0"/>
              </a:rPr>
              <a:t>Strategic Plan Update</a:t>
            </a:r>
            <a:r>
              <a:rPr lang="en-US" b="1" kern="1400" dirty="0">
                <a:solidFill>
                  <a:srgbClr val="0070C0"/>
                </a:solidFill>
                <a:latin typeface="Times New Roman" panose="02020603050405020304" pitchFamily="18" charset="0"/>
              </a:rPr>
              <a:t/>
            </a:r>
            <a:br>
              <a:rPr lang="en-US" b="1" kern="1400" dirty="0">
                <a:solidFill>
                  <a:srgbClr val="0070C0"/>
                </a:solidFill>
                <a:latin typeface="Times New Roman" panose="02020603050405020304" pitchFamily="18" charset="0"/>
              </a:rPr>
            </a:br>
            <a:endParaRPr lang="en-US" b="1" dirty="0">
              <a:solidFill>
                <a:srgbClr val="0070C0"/>
              </a:solidFill>
            </a:endParaRPr>
          </a:p>
        </p:txBody>
      </p:sp>
      <p:pic>
        <p:nvPicPr>
          <p:cNvPr id="5" name="Content Placeholder 4"/>
          <p:cNvPicPr>
            <a:picLocks noGrp="1" noChangeAspect="1"/>
          </p:cNvPicPr>
          <p:nvPr>
            <p:ph idx="1"/>
          </p:nvPr>
        </p:nvPicPr>
        <p:blipFill>
          <a:blip r:embed="rId2"/>
          <a:stretch>
            <a:fillRect/>
          </a:stretch>
        </p:blipFill>
        <p:spPr>
          <a:xfrm>
            <a:off x="6963488" y="911249"/>
            <a:ext cx="4462968" cy="5216095"/>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a:t>
            </a:fld>
            <a:endParaRPr lang="en-US">
              <a:solidFill>
                <a:srgbClr val="46464A">
                  <a:lumMod val="60000"/>
                  <a:lumOff val="40000"/>
                </a:srgbClr>
              </a:solidFill>
            </a:endParaRPr>
          </a:p>
        </p:txBody>
      </p:sp>
      <p:sp>
        <p:nvSpPr>
          <p:cNvPr id="6" name="TextBox 5"/>
          <p:cNvSpPr txBox="1"/>
          <p:nvPr/>
        </p:nvSpPr>
        <p:spPr>
          <a:xfrm>
            <a:off x="403152" y="3637938"/>
            <a:ext cx="6719776"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Year-one report </a:t>
            </a:r>
          </a:p>
          <a:p>
            <a:pPr marL="285750" indent="-285750">
              <a:buFont typeface="Arial" panose="020B0604020202020204" pitchFamily="34" charset="0"/>
              <a:buChar char="•"/>
            </a:pPr>
            <a:r>
              <a:rPr lang="en-US" sz="2800" dirty="0" smtClean="0"/>
              <a:t>Baseline data –start of trend lines</a:t>
            </a:r>
          </a:p>
          <a:p>
            <a:pPr marL="285750" indent="-285750">
              <a:buFont typeface="Arial" panose="020B0604020202020204" pitchFamily="34" charset="0"/>
              <a:buChar char="•"/>
            </a:pPr>
            <a:r>
              <a:rPr lang="en-US" sz="2800" dirty="0" smtClean="0"/>
              <a:t>Early Successes</a:t>
            </a:r>
            <a:endParaRPr lang="en-US" sz="2800" dirty="0"/>
          </a:p>
        </p:txBody>
      </p:sp>
      <p:sp>
        <p:nvSpPr>
          <p:cNvPr id="7" name="Rectangle 6"/>
          <p:cNvSpPr/>
          <p:nvPr/>
        </p:nvSpPr>
        <p:spPr>
          <a:xfrm>
            <a:off x="391214" y="1423900"/>
            <a:ext cx="6860191" cy="1938992"/>
          </a:xfrm>
          <a:prstGeom prst="rect">
            <a:avLst/>
          </a:prstGeom>
          <a:solidFill>
            <a:srgbClr val="FFE1E7"/>
          </a:solidFill>
        </p:spPr>
        <p:txBody>
          <a:bodyPr wrap="square">
            <a:spAutoFit/>
          </a:bodyPr>
          <a:lstStyle/>
          <a:p>
            <a:pPr marR="11430">
              <a:tabLst>
                <a:tab pos="5943600" algn="r"/>
              </a:tabLst>
            </a:pPr>
            <a:r>
              <a:rPr lang="en-US" sz="2400" b="1" i="1" dirty="0" smtClean="0">
                <a:latin typeface="Times New Roman" panose="02020603050405020304" pitchFamily="18" charset="0"/>
                <a:ea typeface="Times New Roman" panose="02020603050405020304" pitchFamily="18" charset="0"/>
              </a:rPr>
              <a:t>1.  </a:t>
            </a:r>
            <a:r>
              <a:rPr lang="en-US" sz="2400" b="1" i="1" dirty="0">
                <a:latin typeface="Times New Roman" panose="02020603050405020304" pitchFamily="18" charset="0"/>
                <a:ea typeface="Times New Roman" panose="02020603050405020304" pitchFamily="18" charset="0"/>
              </a:rPr>
              <a:t>Improving </a:t>
            </a:r>
            <a:r>
              <a:rPr lang="en-US" sz="2400" b="1" i="1" dirty="0" smtClean="0">
                <a:latin typeface="Times New Roman" panose="02020603050405020304" pitchFamily="18" charset="0"/>
                <a:ea typeface="Times New Roman" panose="02020603050405020304" pitchFamily="18" charset="0"/>
              </a:rPr>
              <a:t>Access</a:t>
            </a:r>
            <a:r>
              <a:rPr lang="en-US" sz="2400" b="1" i="1" dirty="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Times New Roman" panose="02020603050405020304" pitchFamily="18" charset="0"/>
            </a:endParaRPr>
          </a:p>
          <a:p>
            <a:pPr marR="11430">
              <a:tabLst>
                <a:tab pos="5943600" algn="r"/>
              </a:tabLst>
            </a:pPr>
            <a:r>
              <a:rPr lang="en-US" sz="2400" b="1" i="1" dirty="0" smtClean="0">
                <a:latin typeface="Times New Roman" panose="02020603050405020304" pitchFamily="18" charset="0"/>
                <a:ea typeface="Times New Roman" panose="02020603050405020304" pitchFamily="18" charset="0"/>
              </a:rPr>
              <a:t>2.  </a:t>
            </a:r>
            <a:r>
              <a:rPr lang="en-US" sz="2400" b="1" i="1" dirty="0">
                <a:latin typeface="Times New Roman" panose="02020603050405020304" pitchFamily="18" charset="0"/>
                <a:ea typeface="Times New Roman" panose="02020603050405020304" pitchFamily="18" charset="0"/>
              </a:rPr>
              <a:t>Enhancing Student </a:t>
            </a:r>
            <a:r>
              <a:rPr lang="en-US" sz="2400" b="1" i="1" dirty="0" smtClean="0">
                <a:latin typeface="Times New Roman" panose="02020603050405020304" pitchFamily="18" charset="0"/>
                <a:ea typeface="Times New Roman" panose="02020603050405020304" pitchFamily="18" charset="0"/>
              </a:rPr>
              <a:t>Success</a:t>
            </a:r>
            <a:endParaRPr lang="en-US" sz="2400" b="1" dirty="0">
              <a:latin typeface="Times New Roman" panose="02020603050405020304" pitchFamily="18" charset="0"/>
              <a:ea typeface="Times New Roman" panose="02020603050405020304" pitchFamily="18" charset="0"/>
            </a:endParaRPr>
          </a:p>
          <a:p>
            <a:pPr marR="11430">
              <a:tabLst>
                <a:tab pos="5943600" algn="r"/>
              </a:tabLst>
            </a:pPr>
            <a:r>
              <a:rPr lang="en-US" sz="2400" b="1" i="1" dirty="0" smtClean="0">
                <a:latin typeface="Times New Roman" panose="02020603050405020304" pitchFamily="18" charset="0"/>
                <a:ea typeface="Times New Roman" panose="02020603050405020304" pitchFamily="18" charset="0"/>
              </a:rPr>
              <a:t>3.  </a:t>
            </a:r>
            <a:r>
              <a:rPr lang="en-US" sz="2400" b="1" i="1" dirty="0">
                <a:latin typeface="Times New Roman" panose="02020603050405020304" pitchFamily="18" charset="0"/>
                <a:ea typeface="Times New Roman" panose="02020603050405020304" pitchFamily="18" charset="0"/>
              </a:rPr>
              <a:t>Enhancing STEM </a:t>
            </a:r>
            <a:r>
              <a:rPr lang="en-US" sz="2400" b="1" i="1" dirty="0" smtClean="0">
                <a:latin typeface="Times New Roman" panose="02020603050405020304" pitchFamily="18" charset="0"/>
                <a:ea typeface="Times New Roman" panose="02020603050405020304" pitchFamily="18" charset="0"/>
              </a:rPr>
              <a:t>Programs</a:t>
            </a:r>
            <a:r>
              <a:rPr lang="en-US" sz="2400" b="1" i="1" dirty="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Times New Roman" panose="02020603050405020304" pitchFamily="18" charset="0"/>
            </a:endParaRPr>
          </a:p>
          <a:p>
            <a:pPr marR="11430">
              <a:tabLst>
                <a:tab pos="5943600" algn="r"/>
              </a:tabLst>
            </a:pPr>
            <a:r>
              <a:rPr lang="en-US" sz="2400" b="1" i="1" dirty="0" smtClean="0">
                <a:latin typeface="Times New Roman" panose="02020603050405020304" pitchFamily="18" charset="0"/>
                <a:ea typeface="Times New Roman" panose="02020603050405020304" pitchFamily="18" charset="0"/>
              </a:rPr>
              <a:t>4.  </a:t>
            </a:r>
            <a:r>
              <a:rPr lang="en-US" sz="2400" b="1" i="1" dirty="0">
                <a:latin typeface="Times New Roman" panose="02020603050405020304" pitchFamily="18" charset="0"/>
                <a:ea typeface="Times New Roman" panose="02020603050405020304" pitchFamily="18" charset="0"/>
              </a:rPr>
              <a:t>Developing Alabama’s Economy and </a:t>
            </a:r>
            <a:r>
              <a:rPr lang="en-US" sz="2400" b="1" i="1" dirty="0" smtClean="0">
                <a:latin typeface="Times New Roman" panose="02020603050405020304" pitchFamily="18" charset="0"/>
                <a:ea typeface="Times New Roman" panose="02020603050405020304" pitchFamily="18" charset="0"/>
              </a:rPr>
              <a:t>Workforce</a:t>
            </a:r>
            <a:r>
              <a:rPr lang="en-US" sz="2400" b="1" i="1" dirty="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Times New Roman" panose="02020603050405020304" pitchFamily="18" charset="0"/>
            </a:endParaRPr>
          </a:p>
          <a:p>
            <a:pPr marR="11430">
              <a:tabLst>
                <a:tab pos="5943600" algn="r"/>
              </a:tabLst>
            </a:pPr>
            <a:r>
              <a:rPr lang="en-US" sz="2400" b="1" i="1" dirty="0" smtClean="0">
                <a:latin typeface="Times New Roman" panose="02020603050405020304" pitchFamily="18" charset="0"/>
                <a:ea typeface="Times New Roman" panose="02020603050405020304" pitchFamily="18" charset="0"/>
              </a:rPr>
              <a:t>5.  </a:t>
            </a:r>
            <a:r>
              <a:rPr lang="en-US" sz="2400" b="1" i="1" dirty="0">
                <a:latin typeface="Times New Roman" panose="02020603050405020304" pitchFamily="18" charset="0"/>
                <a:ea typeface="Times New Roman" panose="02020603050405020304" pitchFamily="18" charset="0"/>
              </a:rPr>
              <a:t>Organizational Effectiveness and </a:t>
            </a:r>
            <a:r>
              <a:rPr lang="en-US" sz="2400" b="1" i="1" dirty="0" smtClean="0">
                <a:latin typeface="Times New Roman" panose="02020603050405020304" pitchFamily="18" charset="0"/>
                <a:ea typeface="Times New Roman" panose="02020603050405020304" pitchFamily="18" charset="0"/>
              </a:rPr>
              <a:t>Efficiency</a:t>
            </a:r>
            <a:endParaRPr lang="en-US" sz="2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6961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a:t>
            </a:fld>
            <a:endParaRPr lang="en-US">
              <a:solidFill>
                <a:srgbClr val="46464A">
                  <a:lumMod val="60000"/>
                  <a:lumOff val="40000"/>
                </a:srgbClr>
              </a:solidFill>
            </a:endParaRPr>
          </a:p>
        </p:txBody>
      </p:sp>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1400" smtClean="0">
                <a:solidFill>
                  <a:srgbClr val="0070C0"/>
                </a:solidFill>
                <a:latin typeface="Arial" panose="020B0604020202020204" pitchFamily="34" charset="0"/>
              </a:rPr>
              <a:t>Strategic Plan Update</a:t>
            </a:r>
            <a:r>
              <a:rPr lang="en-US" b="1" kern="1400" smtClean="0">
                <a:solidFill>
                  <a:srgbClr val="0070C0"/>
                </a:solidFill>
                <a:latin typeface="Times New Roman" panose="02020603050405020304" pitchFamily="18" charset="0"/>
              </a:rPr>
              <a:t/>
            </a:r>
            <a:br>
              <a:rPr lang="en-US" b="1" kern="1400" smtClean="0">
                <a:solidFill>
                  <a:srgbClr val="0070C0"/>
                </a:solidFill>
                <a:latin typeface="Times New Roman" panose="02020603050405020304" pitchFamily="18" charset="0"/>
              </a:rPr>
            </a:br>
            <a:endParaRPr lang="en-US" b="1" dirty="0">
              <a:solidFill>
                <a:srgbClr val="0070C0"/>
              </a:solidFill>
            </a:endParaRPr>
          </a:p>
        </p:txBody>
      </p:sp>
      <p:sp>
        <p:nvSpPr>
          <p:cNvPr id="6" name="Content Placeholder 5"/>
          <p:cNvSpPr>
            <a:spLocks noGrp="1"/>
          </p:cNvSpPr>
          <p:nvPr>
            <p:ph idx="1"/>
          </p:nvPr>
        </p:nvSpPr>
        <p:spPr>
          <a:xfrm>
            <a:off x="533400" y="1215859"/>
            <a:ext cx="10515600" cy="4351338"/>
          </a:xfrm>
        </p:spPr>
        <p:txBody>
          <a:bodyPr/>
          <a:lstStyle/>
          <a:p>
            <a:pPr marL="514350" marR="11430" indent="-514350">
              <a:buAutoNum type="arabicPeriod"/>
              <a:tabLst>
                <a:tab pos="5943600" algn="r"/>
              </a:tabLst>
            </a:pPr>
            <a:r>
              <a:rPr lang="en-US" b="1" i="1" dirty="0" smtClean="0">
                <a:latin typeface="Times New Roman" panose="02020603050405020304" pitchFamily="18" charset="0"/>
                <a:ea typeface="Times New Roman" panose="02020603050405020304" pitchFamily="18" charset="0"/>
              </a:rPr>
              <a:t>Improving </a:t>
            </a:r>
            <a:r>
              <a:rPr lang="en-US" b="1" i="1" dirty="0">
                <a:latin typeface="Times New Roman" panose="02020603050405020304" pitchFamily="18" charset="0"/>
                <a:ea typeface="Times New Roman" panose="02020603050405020304" pitchFamily="18" charset="0"/>
              </a:rPr>
              <a:t>Access </a:t>
            </a:r>
            <a:endParaRPr lang="en-US" b="1" i="1" dirty="0" smtClean="0">
              <a:latin typeface="Times New Roman" panose="02020603050405020304" pitchFamily="18" charset="0"/>
              <a:ea typeface="Times New Roman" panose="02020603050405020304" pitchFamily="18" charset="0"/>
            </a:endParaRPr>
          </a:p>
          <a:p>
            <a:pPr marL="0" marR="11430" indent="0">
              <a:buNone/>
              <a:tabLst>
                <a:tab pos="5943600" algn="r"/>
              </a:tabLst>
            </a:pPr>
            <a:endParaRPr lang="en-US" b="1" dirty="0">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18306563"/>
              </p:ext>
            </p:extLst>
          </p:nvPr>
        </p:nvGraphicFramePr>
        <p:xfrm>
          <a:off x="594359" y="1896336"/>
          <a:ext cx="10454640" cy="4632960"/>
        </p:xfrm>
        <a:graphic>
          <a:graphicData uri="http://schemas.openxmlformats.org/drawingml/2006/table">
            <a:tbl>
              <a:tblPr firstRow="1" bandRow="1">
                <a:tableStyleId>{0E3FDE45-AF77-4B5C-9715-49D594BDF05E}</a:tableStyleId>
              </a:tblPr>
              <a:tblGrid>
                <a:gridCol w="5227320">
                  <a:extLst>
                    <a:ext uri="{9D8B030D-6E8A-4147-A177-3AD203B41FA5}">
                      <a16:colId xmlns:a16="http://schemas.microsoft.com/office/drawing/2014/main" val="4282944084"/>
                    </a:ext>
                  </a:extLst>
                </a:gridCol>
                <a:gridCol w="5227320">
                  <a:extLst>
                    <a:ext uri="{9D8B030D-6E8A-4147-A177-3AD203B41FA5}">
                      <a16:colId xmlns:a16="http://schemas.microsoft.com/office/drawing/2014/main" val="2673774078"/>
                    </a:ext>
                  </a:extLst>
                </a:gridCol>
              </a:tblGrid>
              <a:tr h="370840">
                <a:tc>
                  <a:txBody>
                    <a:bodyPr/>
                    <a:lstStyle/>
                    <a:p>
                      <a:r>
                        <a:rPr lang="en-US" sz="2200" b="0" kern="1200" dirty="0" smtClean="0">
                          <a:solidFill>
                            <a:schemeClr val="tx1"/>
                          </a:solidFill>
                          <a:effectLst/>
                          <a:latin typeface="+mn-lt"/>
                          <a:ea typeface="+mn-ea"/>
                          <a:cs typeface="+mn-cs"/>
                        </a:rPr>
                        <a:t>Increase the number of high school students prepared for college in the institution’s service area</a:t>
                      </a:r>
                      <a:endParaRPr lang="en-US" sz="2200" b="0" dirty="0"/>
                    </a:p>
                  </a:txBody>
                  <a:tcPr/>
                </a:tc>
                <a:tc>
                  <a:txBody>
                    <a:bodyPr/>
                    <a:lstStyle/>
                    <a:p>
                      <a:endParaRPr lang="en-US" sz="2200" b="0" kern="1200" dirty="0" smtClean="0">
                        <a:solidFill>
                          <a:schemeClr val="tx1"/>
                        </a:solidFill>
                        <a:effectLst/>
                        <a:latin typeface="+mn-lt"/>
                        <a:ea typeface="+mn-ea"/>
                        <a:cs typeface="+mn-cs"/>
                      </a:endParaRPr>
                    </a:p>
                    <a:p>
                      <a:r>
                        <a:rPr lang="en-US" sz="2200" b="0" kern="1200" dirty="0" smtClean="0">
                          <a:solidFill>
                            <a:schemeClr val="tx1"/>
                          </a:solidFill>
                          <a:effectLst/>
                          <a:latin typeface="+mn-lt"/>
                          <a:ea typeface="+mn-ea"/>
                          <a:cs typeface="+mn-cs"/>
                        </a:rPr>
                        <a:t>HS</a:t>
                      </a:r>
                      <a:r>
                        <a:rPr lang="en-US" sz="2200" b="0" kern="1200" baseline="0" dirty="0" smtClean="0">
                          <a:solidFill>
                            <a:schemeClr val="tx1"/>
                          </a:solidFill>
                          <a:effectLst/>
                          <a:latin typeface="+mn-lt"/>
                          <a:ea typeface="+mn-ea"/>
                          <a:cs typeface="+mn-cs"/>
                        </a:rPr>
                        <a:t> Grads</a:t>
                      </a:r>
                      <a:r>
                        <a:rPr lang="en-US" sz="2200" b="0" kern="1200" dirty="0" smtClean="0">
                          <a:solidFill>
                            <a:schemeClr val="tx1"/>
                          </a:solidFill>
                          <a:effectLst/>
                          <a:latin typeface="+mn-lt"/>
                          <a:ea typeface="+mn-ea"/>
                          <a:cs typeface="+mn-cs"/>
                        </a:rPr>
                        <a:t>, 2017: </a:t>
                      </a:r>
                    </a:p>
                    <a:p>
                      <a:r>
                        <a:rPr lang="en-US" sz="2200" b="0" kern="1200" dirty="0" smtClean="0">
                          <a:solidFill>
                            <a:schemeClr val="tx1"/>
                          </a:solidFill>
                          <a:effectLst/>
                          <a:latin typeface="+mn-lt"/>
                          <a:ea typeface="+mn-ea"/>
                          <a:cs typeface="+mn-cs"/>
                        </a:rPr>
                        <a:t> </a:t>
                      </a:r>
                      <a:r>
                        <a:rPr lang="en-US" sz="2200" b="0" kern="1200" dirty="0" smtClean="0">
                          <a:solidFill>
                            <a:srgbClr val="FF0000"/>
                          </a:solidFill>
                          <a:effectLst/>
                          <a:latin typeface="+mn-lt"/>
                          <a:ea typeface="+mn-ea"/>
                          <a:cs typeface="+mn-cs"/>
                        </a:rPr>
                        <a:t>18%</a:t>
                      </a:r>
                      <a:r>
                        <a:rPr lang="en-US" sz="2200" b="0" kern="1200" dirty="0" smtClean="0">
                          <a:solidFill>
                            <a:schemeClr val="tx1"/>
                          </a:solidFill>
                          <a:effectLst/>
                          <a:latin typeface="+mn-lt"/>
                          <a:ea typeface="+mn-ea"/>
                          <a:cs typeface="+mn-cs"/>
                        </a:rPr>
                        <a:t> met or exceeded the four ACT College Readiness</a:t>
                      </a:r>
                      <a:r>
                        <a:rPr lang="en-US" sz="2200" b="0" kern="1200" baseline="0" dirty="0" smtClean="0">
                          <a:solidFill>
                            <a:schemeClr val="tx1"/>
                          </a:solidFill>
                          <a:effectLst/>
                          <a:latin typeface="+mn-lt"/>
                          <a:ea typeface="+mn-ea"/>
                          <a:cs typeface="+mn-cs"/>
                        </a:rPr>
                        <a:t> </a:t>
                      </a:r>
                      <a:r>
                        <a:rPr lang="en-US" sz="2200" b="0" kern="1200" dirty="0" smtClean="0">
                          <a:solidFill>
                            <a:schemeClr val="tx1"/>
                          </a:solidFill>
                          <a:effectLst/>
                          <a:latin typeface="+mn-lt"/>
                          <a:ea typeface="+mn-ea"/>
                          <a:cs typeface="+mn-cs"/>
                        </a:rPr>
                        <a:t>Benchmarks in all four subjects tested</a:t>
                      </a:r>
                    </a:p>
                    <a:p>
                      <a:r>
                        <a:rPr lang="en-US" sz="2200" b="0" kern="1200" dirty="0" smtClean="0">
                          <a:solidFill>
                            <a:schemeClr val="tx1"/>
                          </a:solidFill>
                          <a:effectLst/>
                          <a:latin typeface="+mn-lt"/>
                          <a:ea typeface="+mn-ea"/>
                          <a:cs typeface="+mn-cs"/>
                        </a:rPr>
                        <a:t>53% in English, 24% in math</a:t>
                      </a:r>
                    </a:p>
                    <a:p>
                      <a:r>
                        <a:rPr lang="en-US" sz="2200" b="0" kern="1200" dirty="0" smtClean="0">
                          <a:solidFill>
                            <a:schemeClr val="tx1"/>
                          </a:solidFill>
                          <a:effectLst/>
                          <a:latin typeface="+mn-lt"/>
                          <a:ea typeface="+mn-ea"/>
                          <a:cs typeface="+mn-cs"/>
                        </a:rPr>
                        <a:t>37% in reading, 24% in science</a:t>
                      </a:r>
                    </a:p>
                    <a:p>
                      <a:endParaRPr lang="en-US" sz="2200" b="0" kern="1200" dirty="0" smtClean="0">
                        <a:solidFill>
                          <a:schemeClr val="tx1"/>
                        </a:solidFill>
                        <a:effectLst/>
                        <a:latin typeface="+mn-lt"/>
                        <a:ea typeface="+mn-ea"/>
                        <a:cs typeface="+mn-cs"/>
                      </a:endParaRPr>
                    </a:p>
                  </a:txBody>
                  <a:tcPr/>
                </a:tc>
                <a:extLst>
                  <a:ext uri="{0D108BD9-81ED-4DB2-BD59-A6C34878D82A}">
                    <a16:rowId xmlns:a16="http://schemas.microsoft.com/office/drawing/2014/main" val="3359253915"/>
                  </a:ext>
                </a:extLst>
              </a:tr>
              <a:tr h="370840">
                <a:tc>
                  <a:txBody>
                    <a:bodyPr/>
                    <a:lstStyle/>
                    <a:p>
                      <a:r>
                        <a:rPr lang="en-US" sz="2200" b="0" kern="1200" dirty="0" smtClean="0">
                          <a:solidFill>
                            <a:schemeClr val="tx1"/>
                          </a:solidFill>
                          <a:effectLst/>
                          <a:latin typeface="+mn-lt"/>
                          <a:ea typeface="+mn-ea"/>
                          <a:cs typeface="+mn-cs"/>
                        </a:rPr>
                        <a:t>Increase in enrollment</a:t>
                      </a:r>
                      <a:r>
                        <a:rPr lang="en-US" sz="2200" b="0" kern="1200" baseline="0" dirty="0" smtClean="0">
                          <a:solidFill>
                            <a:schemeClr val="tx1"/>
                          </a:solidFill>
                          <a:effectLst/>
                          <a:latin typeface="+mn-lt"/>
                          <a:ea typeface="+mn-ea"/>
                          <a:cs typeface="+mn-cs"/>
                        </a:rPr>
                        <a:t> </a:t>
                      </a:r>
                      <a:endParaRPr lang="en-US" sz="2200" b="0" dirty="0"/>
                    </a:p>
                  </a:txBody>
                  <a:tcPr/>
                </a:tc>
                <a:tc>
                  <a:txBody>
                    <a:bodyPr/>
                    <a:lstStyle/>
                    <a:p>
                      <a:r>
                        <a:rPr lang="en-US" sz="2200" kern="1200" dirty="0" smtClean="0">
                          <a:solidFill>
                            <a:schemeClr val="tx1"/>
                          </a:solidFill>
                          <a:effectLst/>
                          <a:latin typeface="+mn-lt"/>
                          <a:ea typeface="+mn-ea"/>
                          <a:cs typeface="+mn-cs"/>
                        </a:rPr>
                        <a:t>Fall ‘16 – 246,988 - Fall ‘17 – 253, 990</a:t>
                      </a:r>
                    </a:p>
                    <a:p>
                      <a:r>
                        <a:rPr lang="en-US" sz="2200" kern="1200" dirty="0" smtClean="0">
                          <a:solidFill>
                            <a:schemeClr val="tx1"/>
                          </a:solidFill>
                          <a:effectLst/>
                          <a:latin typeface="+mn-lt"/>
                          <a:ea typeface="+mn-ea"/>
                          <a:cs typeface="+mn-cs"/>
                        </a:rPr>
                        <a:t> 2.8% increase </a:t>
                      </a:r>
                      <a:endParaRPr lang="en-US" sz="2200" b="0" dirty="0"/>
                    </a:p>
                  </a:txBody>
                  <a:tcPr/>
                </a:tc>
                <a:extLst>
                  <a:ext uri="{0D108BD9-81ED-4DB2-BD59-A6C34878D82A}">
                    <a16:rowId xmlns:a16="http://schemas.microsoft.com/office/drawing/2014/main" val="2667687888"/>
                  </a:ext>
                </a:extLst>
              </a:tr>
              <a:tr h="370840">
                <a:tc>
                  <a:txBody>
                    <a:bodyPr/>
                    <a:lstStyle/>
                    <a:p>
                      <a:r>
                        <a:rPr lang="en-US" sz="2200" kern="1200" dirty="0" smtClean="0">
                          <a:solidFill>
                            <a:schemeClr val="tx1"/>
                          </a:solidFill>
                          <a:effectLst/>
                          <a:latin typeface="+mn-lt"/>
                          <a:ea typeface="+mn-ea"/>
                          <a:cs typeface="+mn-cs"/>
                        </a:rPr>
                        <a:t>Increase in the percentage of high school graduates enrolling in college </a:t>
                      </a:r>
                      <a:br>
                        <a:rPr lang="en-US" sz="2200" kern="1200" dirty="0" smtClean="0">
                          <a:solidFill>
                            <a:schemeClr val="tx1"/>
                          </a:solidFill>
                          <a:effectLst/>
                          <a:latin typeface="+mn-lt"/>
                          <a:ea typeface="+mn-ea"/>
                          <a:cs typeface="+mn-cs"/>
                        </a:rPr>
                      </a:br>
                      <a:r>
                        <a:rPr lang="en-US" sz="2200" kern="1200" dirty="0" smtClean="0">
                          <a:solidFill>
                            <a:schemeClr val="tx1"/>
                          </a:solidFill>
                          <a:effectLst/>
                          <a:latin typeface="+mn-lt"/>
                          <a:ea typeface="+mn-ea"/>
                          <a:cs typeface="+mn-cs"/>
                        </a:rPr>
                        <a:t>the next fall term</a:t>
                      </a:r>
                      <a:endParaRPr lang="en-US" sz="2200" b="0" dirty="0"/>
                    </a:p>
                  </a:txBody>
                  <a:tcPr/>
                </a:tc>
                <a:tc>
                  <a:txBody>
                    <a:bodyPr/>
                    <a:lstStyle/>
                    <a:p>
                      <a:r>
                        <a:rPr lang="en-US" sz="2200" b="0" dirty="0" smtClean="0"/>
                        <a:t>Down from 48-46% (enrollment in AL</a:t>
                      </a:r>
                      <a:r>
                        <a:rPr lang="en-US" sz="2200" b="0" baseline="0" dirty="0" smtClean="0"/>
                        <a:t> public colleges or universities)</a:t>
                      </a:r>
                      <a:endParaRPr lang="en-US" sz="2200" b="0" dirty="0"/>
                    </a:p>
                  </a:txBody>
                  <a:tcPr/>
                </a:tc>
                <a:extLst>
                  <a:ext uri="{0D108BD9-81ED-4DB2-BD59-A6C34878D82A}">
                    <a16:rowId xmlns:a16="http://schemas.microsoft.com/office/drawing/2014/main" val="587060552"/>
                  </a:ext>
                </a:extLst>
              </a:tr>
            </a:tbl>
          </a:graphicData>
        </a:graphic>
      </p:graphicFrame>
      <p:sp>
        <p:nvSpPr>
          <p:cNvPr id="8" name="Right Arrow 7"/>
          <p:cNvSpPr/>
          <p:nvPr/>
        </p:nvSpPr>
        <p:spPr>
          <a:xfrm rot="16200000">
            <a:off x="10188278" y="4799337"/>
            <a:ext cx="616076" cy="57197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10092421" y="5860586"/>
            <a:ext cx="735905" cy="64385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p:cNvSpPr/>
          <p:nvPr/>
        </p:nvSpPr>
        <p:spPr>
          <a:xfrm>
            <a:off x="9626841" y="3569209"/>
            <a:ext cx="1738950" cy="6141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00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13</a:t>
            </a:fld>
            <a:endParaRPr lang="en-US">
              <a:solidFill>
                <a:srgbClr val="46464A">
                  <a:lumMod val="60000"/>
                  <a:lumOff val="40000"/>
                </a:srgbClr>
              </a:solidFill>
            </a:endParaRPr>
          </a:p>
        </p:txBody>
      </p:sp>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1400" smtClean="0">
                <a:solidFill>
                  <a:srgbClr val="0070C0"/>
                </a:solidFill>
                <a:latin typeface="Arial" panose="020B0604020202020204" pitchFamily="34" charset="0"/>
              </a:rPr>
              <a:t>Strategic Plan Update</a:t>
            </a:r>
            <a:r>
              <a:rPr lang="en-US" b="1" kern="1400" smtClean="0">
                <a:solidFill>
                  <a:srgbClr val="0070C0"/>
                </a:solidFill>
                <a:latin typeface="Times New Roman" panose="02020603050405020304" pitchFamily="18" charset="0"/>
              </a:rPr>
              <a:t/>
            </a:r>
            <a:br>
              <a:rPr lang="en-US" b="1" kern="1400" smtClean="0">
                <a:solidFill>
                  <a:srgbClr val="0070C0"/>
                </a:solidFill>
                <a:latin typeface="Times New Roman" panose="02020603050405020304" pitchFamily="18" charset="0"/>
              </a:rPr>
            </a:br>
            <a:endParaRPr lang="en-US" b="1" dirty="0">
              <a:solidFill>
                <a:srgbClr val="0070C0"/>
              </a:solidFill>
            </a:endParaRPr>
          </a:p>
        </p:txBody>
      </p:sp>
      <p:sp>
        <p:nvSpPr>
          <p:cNvPr id="6" name="Content Placeholder 5"/>
          <p:cNvSpPr>
            <a:spLocks noGrp="1"/>
          </p:cNvSpPr>
          <p:nvPr>
            <p:ph idx="1"/>
          </p:nvPr>
        </p:nvSpPr>
        <p:spPr>
          <a:xfrm>
            <a:off x="533400" y="1215859"/>
            <a:ext cx="10515600" cy="4351338"/>
          </a:xfrm>
        </p:spPr>
        <p:txBody>
          <a:bodyPr/>
          <a:lstStyle/>
          <a:p>
            <a:pPr marL="0" marR="11430" indent="0">
              <a:buNone/>
              <a:tabLst>
                <a:tab pos="5943600" algn="r"/>
              </a:tabLst>
            </a:pPr>
            <a:r>
              <a:rPr lang="en-US" b="1" i="1" dirty="0" smtClean="0">
                <a:latin typeface="Times New Roman" panose="02020603050405020304" pitchFamily="18" charset="0"/>
                <a:ea typeface="Times New Roman" panose="02020603050405020304" pitchFamily="18" charset="0"/>
              </a:rPr>
              <a:t>2. Enhancing </a:t>
            </a:r>
            <a:r>
              <a:rPr lang="en-US" b="1" i="1" dirty="0">
                <a:latin typeface="Times New Roman" panose="02020603050405020304" pitchFamily="18" charset="0"/>
                <a:ea typeface="Times New Roman" panose="02020603050405020304" pitchFamily="18" charset="0"/>
              </a:rPr>
              <a:t>Student </a:t>
            </a:r>
            <a:r>
              <a:rPr lang="en-US" b="1" i="1" dirty="0" smtClean="0">
                <a:latin typeface="Times New Roman" panose="02020603050405020304" pitchFamily="18" charset="0"/>
                <a:ea typeface="Times New Roman" panose="02020603050405020304" pitchFamily="18" charset="0"/>
              </a:rPr>
              <a:t>Success</a:t>
            </a:r>
          </a:p>
          <a:p>
            <a:pPr marL="0" marR="11430" indent="0">
              <a:buNone/>
              <a:tabLst>
                <a:tab pos="5943600" algn="r"/>
              </a:tabLst>
            </a:pPr>
            <a:endParaRPr lang="en-US" b="1" i="1" dirty="0" smtClean="0">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57247913"/>
              </p:ext>
            </p:extLst>
          </p:nvPr>
        </p:nvGraphicFramePr>
        <p:xfrm>
          <a:off x="746759" y="1896336"/>
          <a:ext cx="10355580" cy="4632960"/>
        </p:xfrm>
        <a:graphic>
          <a:graphicData uri="http://schemas.openxmlformats.org/drawingml/2006/table">
            <a:tbl>
              <a:tblPr firstRow="1" bandRow="1">
                <a:tableStyleId>{0E3FDE45-AF77-4B5C-9715-49D594BDF05E}</a:tableStyleId>
              </a:tblPr>
              <a:tblGrid>
                <a:gridCol w="5177790">
                  <a:extLst>
                    <a:ext uri="{9D8B030D-6E8A-4147-A177-3AD203B41FA5}">
                      <a16:colId xmlns:a16="http://schemas.microsoft.com/office/drawing/2014/main" val="4282944084"/>
                    </a:ext>
                  </a:extLst>
                </a:gridCol>
                <a:gridCol w="5177790">
                  <a:extLst>
                    <a:ext uri="{9D8B030D-6E8A-4147-A177-3AD203B41FA5}">
                      <a16:colId xmlns:a16="http://schemas.microsoft.com/office/drawing/2014/main" val="2673774078"/>
                    </a:ext>
                  </a:extLst>
                </a:gridCol>
              </a:tblGrid>
              <a:tr h="370840">
                <a:tc>
                  <a:txBody>
                    <a:bodyPr/>
                    <a:lstStyle/>
                    <a:p>
                      <a:r>
                        <a:rPr lang="en-US" sz="2200" b="0" kern="1200" dirty="0" smtClean="0">
                          <a:solidFill>
                            <a:schemeClr val="tx1"/>
                          </a:solidFill>
                          <a:effectLst/>
                          <a:latin typeface="+mn-lt"/>
                          <a:ea typeface="+mn-ea"/>
                          <a:cs typeface="+mn-cs"/>
                        </a:rPr>
                        <a:t>Rethink Developmental Education</a:t>
                      </a:r>
                    </a:p>
                    <a:p>
                      <a:r>
                        <a:rPr lang="en-US" sz="2200" b="1" kern="1200" dirty="0" smtClean="0">
                          <a:solidFill>
                            <a:schemeClr val="tx1"/>
                          </a:solidFill>
                          <a:effectLst/>
                          <a:latin typeface="+mn-lt"/>
                          <a:ea typeface="+mn-ea"/>
                          <a:cs typeface="+mn-cs"/>
                        </a:rPr>
                        <a:t> </a:t>
                      </a:r>
                    </a:p>
                  </a:txBody>
                  <a:tcPr/>
                </a:tc>
                <a:tc>
                  <a:txBody>
                    <a:bodyPr/>
                    <a:lstStyle/>
                    <a:p>
                      <a:r>
                        <a:rPr lang="en-US" sz="2200" b="0" kern="1200" dirty="0" smtClean="0">
                          <a:solidFill>
                            <a:schemeClr val="tx1"/>
                          </a:solidFill>
                          <a:effectLst/>
                          <a:latin typeface="+mn-lt"/>
                          <a:ea typeface="+mn-ea"/>
                          <a:cs typeface="+mn-cs"/>
                        </a:rPr>
                        <a:t>Convening of</a:t>
                      </a:r>
                      <a:r>
                        <a:rPr lang="en-US" sz="2200" b="0" kern="1200" baseline="0" dirty="0" smtClean="0">
                          <a:solidFill>
                            <a:schemeClr val="tx1"/>
                          </a:solidFill>
                          <a:effectLst/>
                          <a:latin typeface="+mn-lt"/>
                          <a:ea typeface="+mn-ea"/>
                          <a:cs typeface="+mn-cs"/>
                        </a:rPr>
                        <a:t> all campuses to discuss  students success strategies including  developmental education.</a:t>
                      </a:r>
                    </a:p>
                    <a:p>
                      <a:r>
                        <a:rPr lang="en-US" sz="2200" b="0" kern="1200" baseline="0" dirty="0" smtClean="0">
                          <a:solidFill>
                            <a:schemeClr val="tx1"/>
                          </a:solidFill>
                          <a:effectLst/>
                          <a:latin typeface="+mn-lt"/>
                          <a:ea typeface="+mn-ea"/>
                          <a:cs typeface="+mn-cs"/>
                        </a:rPr>
                        <a:t>ACCS developed new criteria for determining course placement. </a:t>
                      </a:r>
                      <a:r>
                        <a:rPr lang="en-US" sz="2200" b="0" kern="1200" dirty="0" smtClean="0">
                          <a:solidFill>
                            <a:schemeClr val="tx1"/>
                          </a:solidFill>
                          <a:effectLst/>
                          <a:latin typeface="+mn-lt"/>
                          <a:ea typeface="+mn-ea"/>
                          <a:cs typeface="+mn-cs"/>
                        </a:rPr>
                        <a:t> </a:t>
                      </a:r>
                    </a:p>
                  </a:txBody>
                  <a:tcPr/>
                </a:tc>
                <a:extLst>
                  <a:ext uri="{0D108BD9-81ED-4DB2-BD59-A6C34878D82A}">
                    <a16:rowId xmlns:a16="http://schemas.microsoft.com/office/drawing/2014/main" val="3359253915"/>
                  </a:ext>
                </a:extLst>
              </a:tr>
              <a:tr h="370840">
                <a:tc>
                  <a:txBody>
                    <a:bodyPr/>
                    <a:lstStyle/>
                    <a:p>
                      <a:r>
                        <a:rPr lang="en-US" sz="2200" b="0" kern="1200" baseline="0" dirty="0" smtClean="0">
                          <a:solidFill>
                            <a:schemeClr val="tx1"/>
                          </a:solidFill>
                          <a:effectLst/>
                          <a:latin typeface="+mn-lt"/>
                          <a:ea typeface="+mn-ea"/>
                          <a:cs typeface="+mn-cs"/>
                        </a:rPr>
                        <a:t>Fewer students will require remediation </a:t>
                      </a:r>
                      <a:endParaRPr lang="en-US" sz="2200" b="0" dirty="0"/>
                    </a:p>
                  </a:txBody>
                  <a:tcPr/>
                </a:tc>
                <a:tc>
                  <a:txBody>
                    <a:bodyPr/>
                    <a:lstStyle/>
                    <a:p>
                      <a:r>
                        <a:rPr lang="en-US" sz="2200" kern="1200" dirty="0" smtClean="0">
                          <a:solidFill>
                            <a:schemeClr val="tx1"/>
                          </a:solidFill>
                          <a:effectLst/>
                          <a:latin typeface="+mn-lt"/>
                          <a:ea typeface="+mn-ea"/>
                          <a:cs typeface="+mn-cs"/>
                        </a:rPr>
                        <a:t>2015-16 – 7,325 full time/first time students </a:t>
                      </a:r>
                      <a:r>
                        <a:rPr lang="en-US" sz="2200" b="1" kern="1200" dirty="0" smtClean="0">
                          <a:solidFill>
                            <a:schemeClr val="tx1"/>
                          </a:solidFill>
                          <a:effectLst/>
                          <a:latin typeface="+mn-lt"/>
                          <a:ea typeface="+mn-ea"/>
                          <a:cs typeface="+mn-cs"/>
                        </a:rPr>
                        <a:t>(30%)</a:t>
                      </a:r>
                      <a:r>
                        <a:rPr lang="en-US" sz="2200" kern="1200" dirty="0" smtClean="0">
                          <a:solidFill>
                            <a:schemeClr val="tx1"/>
                          </a:solidFill>
                          <a:effectLst/>
                          <a:latin typeface="+mn-lt"/>
                          <a:ea typeface="+mn-ea"/>
                          <a:cs typeface="+mn-cs"/>
                        </a:rPr>
                        <a:t> students enrolled in remedial math and/or English </a:t>
                      </a:r>
                    </a:p>
                    <a:p>
                      <a:r>
                        <a:rPr lang="en-US" sz="2200" kern="1200" dirty="0" smtClean="0">
                          <a:solidFill>
                            <a:schemeClr val="tx1"/>
                          </a:solidFill>
                          <a:effectLst/>
                          <a:latin typeface="+mn-lt"/>
                          <a:ea typeface="+mn-ea"/>
                          <a:cs typeface="+mn-cs"/>
                        </a:rPr>
                        <a:t> 2016-17 – 6,915 full time/first time students </a:t>
                      </a:r>
                      <a:r>
                        <a:rPr lang="en-US" sz="2200" b="1" kern="1200" dirty="0" smtClean="0">
                          <a:solidFill>
                            <a:schemeClr val="tx1"/>
                          </a:solidFill>
                          <a:effectLst/>
                          <a:latin typeface="+mn-lt"/>
                          <a:ea typeface="+mn-ea"/>
                          <a:cs typeface="+mn-cs"/>
                        </a:rPr>
                        <a:t>(29%)</a:t>
                      </a:r>
                      <a:endParaRPr lang="en-US" sz="2200" b="1" dirty="0"/>
                    </a:p>
                  </a:txBody>
                  <a:tcPr/>
                </a:tc>
                <a:extLst>
                  <a:ext uri="{0D108BD9-81ED-4DB2-BD59-A6C34878D82A}">
                    <a16:rowId xmlns:a16="http://schemas.microsoft.com/office/drawing/2014/main" val="2667687888"/>
                  </a:ext>
                </a:extLst>
              </a:tr>
              <a:tr h="370840">
                <a:tc>
                  <a:txBody>
                    <a:bodyPr/>
                    <a:lstStyle/>
                    <a:p>
                      <a:r>
                        <a:rPr lang="en-US" sz="2200" kern="1200" dirty="0" smtClean="0">
                          <a:solidFill>
                            <a:schemeClr val="tx1"/>
                          </a:solidFill>
                          <a:effectLst/>
                          <a:latin typeface="+mn-lt"/>
                          <a:ea typeface="+mn-ea"/>
                          <a:cs typeface="+mn-cs"/>
                        </a:rPr>
                        <a:t>Additional students will transfer from community colleges to universities</a:t>
                      </a:r>
                      <a:endParaRPr lang="en-US" sz="2200" b="0" dirty="0"/>
                    </a:p>
                  </a:txBody>
                  <a:tcPr/>
                </a:tc>
                <a:tc>
                  <a:txBody>
                    <a:bodyPr/>
                    <a:lstStyle/>
                    <a:p>
                      <a:r>
                        <a:rPr lang="en-US" sz="2200" b="0" dirty="0" smtClean="0"/>
                        <a:t>2015 transfers – 5,698</a:t>
                      </a:r>
                    </a:p>
                    <a:p>
                      <a:r>
                        <a:rPr lang="en-US" sz="2200" b="0" dirty="0" smtClean="0"/>
                        <a:t>2016 transfers – 6,057</a:t>
                      </a:r>
                    </a:p>
                    <a:p>
                      <a:endParaRPr lang="en-US" sz="2200" b="0" dirty="0"/>
                    </a:p>
                  </a:txBody>
                  <a:tcPr/>
                </a:tc>
                <a:extLst>
                  <a:ext uri="{0D108BD9-81ED-4DB2-BD59-A6C34878D82A}">
                    <a16:rowId xmlns:a16="http://schemas.microsoft.com/office/drawing/2014/main" val="587060552"/>
                  </a:ext>
                </a:extLst>
              </a:tr>
            </a:tbl>
          </a:graphicData>
        </a:graphic>
      </p:graphicFrame>
      <p:sp>
        <p:nvSpPr>
          <p:cNvPr id="8" name="Right Arrow 7"/>
          <p:cNvSpPr/>
          <p:nvPr/>
        </p:nvSpPr>
        <p:spPr>
          <a:xfrm rot="16200000">
            <a:off x="10233865" y="2232865"/>
            <a:ext cx="979095" cy="65117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200000">
            <a:off x="10148460" y="4060080"/>
            <a:ext cx="1185537" cy="61554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10233863" y="5636186"/>
            <a:ext cx="979095" cy="65117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809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14</a:t>
            </a:fld>
            <a:endParaRPr lang="en-US">
              <a:solidFill>
                <a:srgbClr val="46464A">
                  <a:lumMod val="60000"/>
                  <a:lumOff val="40000"/>
                </a:srgbClr>
              </a:solidFill>
            </a:endParaRPr>
          </a:p>
        </p:txBody>
      </p:sp>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1400" smtClean="0">
                <a:solidFill>
                  <a:srgbClr val="0070C0"/>
                </a:solidFill>
                <a:latin typeface="Arial" panose="020B0604020202020204" pitchFamily="34" charset="0"/>
              </a:rPr>
              <a:t>Strategic Plan Update</a:t>
            </a:r>
            <a:r>
              <a:rPr lang="en-US" b="1" kern="1400" smtClean="0">
                <a:solidFill>
                  <a:srgbClr val="0070C0"/>
                </a:solidFill>
                <a:latin typeface="Times New Roman" panose="02020603050405020304" pitchFamily="18" charset="0"/>
              </a:rPr>
              <a:t/>
            </a:r>
            <a:br>
              <a:rPr lang="en-US" b="1" kern="1400" smtClean="0">
                <a:solidFill>
                  <a:srgbClr val="0070C0"/>
                </a:solidFill>
                <a:latin typeface="Times New Roman" panose="02020603050405020304" pitchFamily="18" charset="0"/>
              </a:rPr>
            </a:br>
            <a:endParaRPr lang="en-US" b="1" dirty="0">
              <a:solidFill>
                <a:srgbClr val="0070C0"/>
              </a:solidFill>
            </a:endParaRPr>
          </a:p>
        </p:txBody>
      </p:sp>
      <p:sp>
        <p:nvSpPr>
          <p:cNvPr id="6" name="Content Placeholder 5"/>
          <p:cNvSpPr>
            <a:spLocks noGrp="1"/>
          </p:cNvSpPr>
          <p:nvPr>
            <p:ph idx="1"/>
          </p:nvPr>
        </p:nvSpPr>
        <p:spPr>
          <a:xfrm>
            <a:off x="533400" y="1215859"/>
            <a:ext cx="10515600" cy="4351338"/>
          </a:xfrm>
        </p:spPr>
        <p:txBody>
          <a:bodyPr/>
          <a:lstStyle/>
          <a:p>
            <a:pPr marL="0" marR="11430" indent="0">
              <a:buNone/>
              <a:tabLst>
                <a:tab pos="5943600" algn="r"/>
              </a:tabLst>
            </a:pPr>
            <a:r>
              <a:rPr lang="en-US" b="1" i="1" dirty="0">
                <a:latin typeface="Times New Roman" panose="02020603050405020304" pitchFamily="18" charset="0"/>
                <a:ea typeface="Times New Roman" panose="02020603050405020304" pitchFamily="18" charset="0"/>
              </a:rPr>
              <a:t>3</a:t>
            </a:r>
            <a:r>
              <a:rPr lang="en-US" b="1" i="1" dirty="0" smtClean="0">
                <a:latin typeface="Times New Roman" panose="02020603050405020304" pitchFamily="18" charset="0"/>
                <a:ea typeface="Times New Roman" panose="02020603050405020304" pitchFamily="18" charset="0"/>
              </a:rPr>
              <a:t>. </a:t>
            </a:r>
            <a:r>
              <a:rPr lang="en-US" b="1" i="1" dirty="0">
                <a:latin typeface="Times New Roman" panose="02020603050405020304" pitchFamily="18" charset="0"/>
                <a:ea typeface="Times New Roman" panose="02020603050405020304" pitchFamily="18" charset="0"/>
              </a:rPr>
              <a:t>Enhancing STEM </a:t>
            </a:r>
            <a:r>
              <a:rPr lang="en-US" b="1" i="1" dirty="0" smtClean="0">
                <a:latin typeface="Times New Roman" panose="02020603050405020304" pitchFamily="18" charset="0"/>
                <a:ea typeface="Times New Roman" panose="02020603050405020304" pitchFamily="18" charset="0"/>
              </a:rPr>
              <a:t>Programs</a:t>
            </a:r>
          </a:p>
        </p:txBody>
      </p:sp>
      <p:graphicFrame>
        <p:nvGraphicFramePr>
          <p:cNvPr id="7" name="Table 6"/>
          <p:cNvGraphicFramePr>
            <a:graphicFrameLocks noGrp="1"/>
          </p:cNvGraphicFramePr>
          <p:nvPr>
            <p:extLst>
              <p:ext uri="{D42A27DB-BD31-4B8C-83A1-F6EECF244321}">
                <p14:modId xmlns:p14="http://schemas.microsoft.com/office/powerpoint/2010/main" val="506305118"/>
              </p:ext>
            </p:extLst>
          </p:nvPr>
        </p:nvGraphicFramePr>
        <p:xfrm>
          <a:off x="746759" y="1896336"/>
          <a:ext cx="10355580" cy="1859280"/>
        </p:xfrm>
        <a:graphic>
          <a:graphicData uri="http://schemas.openxmlformats.org/drawingml/2006/table">
            <a:tbl>
              <a:tblPr firstRow="1" bandRow="1">
                <a:tableStyleId>{0E3FDE45-AF77-4B5C-9715-49D594BDF05E}</a:tableStyleId>
              </a:tblPr>
              <a:tblGrid>
                <a:gridCol w="5177790">
                  <a:extLst>
                    <a:ext uri="{9D8B030D-6E8A-4147-A177-3AD203B41FA5}">
                      <a16:colId xmlns:a16="http://schemas.microsoft.com/office/drawing/2014/main" val="4282944084"/>
                    </a:ext>
                  </a:extLst>
                </a:gridCol>
                <a:gridCol w="5177790">
                  <a:extLst>
                    <a:ext uri="{9D8B030D-6E8A-4147-A177-3AD203B41FA5}">
                      <a16:colId xmlns:a16="http://schemas.microsoft.com/office/drawing/2014/main" val="2673774078"/>
                    </a:ext>
                  </a:extLst>
                </a:gridCol>
              </a:tblGrid>
              <a:tr h="370840">
                <a:tc>
                  <a:txBody>
                    <a:bodyPr/>
                    <a:lstStyle/>
                    <a:p>
                      <a:r>
                        <a:rPr lang="en-US" sz="2200" b="0" kern="1200" dirty="0" smtClean="0">
                          <a:solidFill>
                            <a:schemeClr val="tx1"/>
                          </a:solidFill>
                          <a:effectLst/>
                          <a:latin typeface="+mn-lt"/>
                          <a:ea typeface="+mn-ea"/>
                          <a:cs typeface="+mn-cs"/>
                        </a:rPr>
                        <a:t>Increase the number and quality of secondary teachers in math and science</a:t>
                      </a:r>
                      <a:r>
                        <a:rPr lang="en-US" sz="2200" b="1" kern="1200" dirty="0" smtClean="0">
                          <a:solidFill>
                            <a:schemeClr val="tx1"/>
                          </a:solidFill>
                          <a:effectLst/>
                          <a:latin typeface="+mn-lt"/>
                          <a:ea typeface="+mn-ea"/>
                          <a:cs typeface="+mn-cs"/>
                        </a:rPr>
                        <a:t> </a:t>
                      </a:r>
                    </a:p>
                  </a:txBody>
                  <a:tcPr/>
                </a:tc>
                <a:tc>
                  <a:txBody>
                    <a:bodyPr/>
                    <a:lstStyle/>
                    <a:p>
                      <a:r>
                        <a:rPr lang="en-US" sz="2200" b="0" kern="1200" dirty="0" smtClean="0">
                          <a:solidFill>
                            <a:schemeClr val="tx1"/>
                          </a:solidFill>
                          <a:effectLst/>
                          <a:latin typeface="+mn-lt"/>
                          <a:ea typeface="+mn-ea"/>
                          <a:cs typeface="+mn-cs"/>
                        </a:rPr>
                        <a:t>Act 2018-504  - loan repayment program</a:t>
                      </a:r>
                      <a:r>
                        <a:rPr lang="en-US" sz="2200" b="0" kern="1200" baseline="0" dirty="0" smtClean="0">
                          <a:solidFill>
                            <a:schemeClr val="tx1"/>
                          </a:solidFill>
                          <a:effectLst/>
                          <a:latin typeface="+mn-lt"/>
                          <a:ea typeface="+mn-ea"/>
                          <a:cs typeface="+mn-cs"/>
                        </a:rPr>
                        <a:t> </a:t>
                      </a:r>
                    </a:p>
                    <a:p>
                      <a:r>
                        <a:rPr lang="en-US" sz="2200" b="0" kern="1200" baseline="0" dirty="0" smtClean="0">
                          <a:solidFill>
                            <a:schemeClr val="tx1"/>
                          </a:solidFill>
                          <a:effectLst/>
                          <a:latin typeface="+mn-lt"/>
                          <a:ea typeface="+mn-ea"/>
                          <a:cs typeface="+mn-cs"/>
                        </a:rPr>
                        <a:t>for</a:t>
                      </a:r>
                      <a:r>
                        <a:rPr lang="en-US" sz="2200" b="0" kern="1200" dirty="0" smtClean="0">
                          <a:solidFill>
                            <a:schemeClr val="tx1"/>
                          </a:solidFill>
                          <a:effectLst/>
                          <a:latin typeface="+mn-lt"/>
                          <a:ea typeface="+mn-ea"/>
                          <a:cs typeface="+mn-cs"/>
                        </a:rPr>
                        <a:t> secondary math/science teachers</a:t>
                      </a:r>
                    </a:p>
                  </a:txBody>
                  <a:tcPr/>
                </a:tc>
                <a:extLst>
                  <a:ext uri="{0D108BD9-81ED-4DB2-BD59-A6C34878D82A}">
                    <a16:rowId xmlns:a16="http://schemas.microsoft.com/office/drawing/2014/main" val="3359253915"/>
                  </a:ext>
                </a:extLst>
              </a:tr>
              <a:tr h="370840">
                <a:tc>
                  <a:txBody>
                    <a:bodyPr/>
                    <a:lstStyle/>
                    <a:p>
                      <a:r>
                        <a:rPr lang="en-US" sz="2200" b="0" kern="1200" baseline="0" dirty="0" smtClean="0">
                          <a:solidFill>
                            <a:schemeClr val="tx1"/>
                          </a:solidFill>
                          <a:effectLst/>
                          <a:latin typeface="+mn-lt"/>
                          <a:ea typeface="+mn-ea"/>
                          <a:cs typeface="+mn-cs"/>
                        </a:rPr>
                        <a:t>Increase in the number and percentage of STEM graduates</a:t>
                      </a:r>
                      <a:endParaRPr lang="en-US" sz="2200" b="0" dirty="0"/>
                    </a:p>
                  </a:txBody>
                  <a:tcPr/>
                </a:tc>
                <a:tc>
                  <a:txBody>
                    <a:bodyPr/>
                    <a:lstStyle/>
                    <a:p>
                      <a:r>
                        <a:rPr lang="en-US" sz="2200" b="0" dirty="0" smtClean="0"/>
                        <a:t>2015 STEM grads – 8,002 or 16.3%</a:t>
                      </a:r>
                    </a:p>
                    <a:p>
                      <a:r>
                        <a:rPr lang="en-US" sz="2200" b="0" kern="1200" dirty="0" smtClean="0">
                          <a:solidFill>
                            <a:schemeClr val="tx1"/>
                          </a:solidFill>
                          <a:effectLst/>
                          <a:latin typeface="+mn-lt"/>
                          <a:ea typeface="+mn-ea"/>
                          <a:cs typeface="+mn-cs"/>
                        </a:rPr>
                        <a:t>2016 STEM grads – 8,555 or 16.5%</a:t>
                      </a:r>
                    </a:p>
                    <a:p>
                      <a:r>
                        <a:rPr lang="en-US" sz="2200" b="0" kern="1200" dirty="0" smtClean="0">
                          <a:solidFill>
                            <a:schemeClr val="tx1"/>
                          </a:solidFill>
                          <a:effectLst/>
                          <a:latin typeface="+mn-lt"/>
                          <a:ea typeface="+mn-ea"/>
                          <a:cs typeface="+mn-cs"/>
                        </a:rPr>
                        <a:t>2017 STEM grads – 8,994 or 16.8% </a:t>
                      </a:r>
                      <a:endParaRPr lang="en-US" sz="2200" b="0" dirty="0"/>
                    </a:p>
                  </a:txBody>
                  <a:tcPr/>
                </a:tc>
                <a:extLst>
                  <a:ext uri="{0D108BD9-81ED-4DB2-BD59-A6C34878D82A}">
                    <a16:rowId xmlns:a16="http://schemas.microsoft.com/office/drawing/2014/main" val="2667687888"/>
                  </a:ext>
                </a:extLst>
              </a:tr>
            </a:tbl>
          </a:graphicData>
        </a:graphic>
      </p:graphicFrame>
      <p:sp>
        <p:nvSpPr>
          <p:cNvPr id="8" name="Right Arrow 7"/>
          <p:cNvSpPr/>
          <p:nvPr/>
        </p:nvSpPr>
        <p:spPr>
          <a:xfrm rot="16200000">
            <a:off x="10657405" y="1973884"/>
            <a:ext cx="635438" cy="57447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200000">
            <a:off x="10604069" y="2907824"/>
            <a:ext cx="807719" cy="61554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402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15</a:t>
            </a:fld>
            <a:endParaRPr lang="en-US">
              <a:solidFill>
                <a:srgbClr val="46464A">
                  <a:lumMod val="60000"/>
                  <a:lumOff val="40000"/>
                </a:srgbClr>
              </a:solidFill>
            </a:endParaRPr>
          </a:p>
        </p:txBody>
      </p:sp>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1400" smtClean="0">
                <a:solidFill>
                  <a:srgbClr val="0070C0"/>
                </a:solidFill>
                <a:latin typeface="Arial" panose="020B0604020202020204" pitchFamily="34" charset="0"/>
              </a:rPr>
              <a:t>Strategic Plan Update</a:t>
            </a:r>
            <a:r>
              <a:rPr lang="en-US" b="1" kern="1400" smtClean="0">
                <a:solidFill>
                  <a:srgbClr val="0070C0"/>
                </a:solidFill>
                <a:latin typeface="Times New Roman" panose="02020603050405020304" pitchFamily="18" charset="0"/>
              </a:rPr>
              <a:t/>
            </a:r>
            <a:br>
              <a:rPr lang="en-US" b="1" kern="1400" smtClean="0">
                <a:solidFill>
                  <a:srgbClr val="0070C0"/>
                </a:solidFill>
                <a:latin typeface="Times New Roman" panose="02020603050405020304" pitchFamily="18" charset="0"/>
              </a:rPr>
            </a:br>
            <a:endParaRPr lang="en-US" b="1" dirty="0">
              <a:solidFill>
                <a:srgbClr val="0070C0"/>
              </a:solidFill>
            </a:endParaRPr>
          </a:p>
        </p:txBody>
      </p:sp>
      <p:sp>
        <p:nvSpPr>
          <p:cNvPr id="6" name="Content Placeholder 5"/>
          <p:cNvSpPr>
            <a:spLocks noGrp="1"/>
          </p:cNvSpPr>
          <p:nvPr>
            <p:ph idx="1"/>
          </p:nvPr>
        </p:nvSpPr>
        <p:spPr>
          <a:xfrm>
            <a:off x="533400" y="1215859"/>
            <a:ext cx="10515600" cy="4351338"/>
          </a:xfrm>
        </p:spPr>
        <p:txBody>
          <a:bodyPr/>
          <a:lstStyle/>
          <a:p>
            <a:pPr marL="0" marR="11430" indent="0">
              <a:buNone/>
              <a:tabLst>
                <a:tab pos="5943600" algn="r"/>
              </a:tabLst>
            </a:pPr>
            <a:r>
              <a:rPr lang="en-US" b="1" i="1" dirty="0" smtClean="0">
                <a:latin typeface="Times New Roman" panose="02020603050405020304" pitchFamily="18" charset="0"/>
                <a:ea typeface="Times New Roman" panose="02020603050405020304" pitchFamily="18" charset="0"/>
              </a:rPr>
              <a:t>4. Developing </a:t>
            </a:r>
            <a:r>
              <a:rPr lang="en-US" b="1" i="1" dirty="0">
                <a:latin typeface="Times New Roman" panose="02020603050405020304" pitchFamily="18" charset="0"/>
                <a:ea typeface="Times New Roman" panose="02020603050405020304" pitchFamily="18" charset="0"/>
              </a:rPr>
              <a:t>Alabama’s Economy and Workforce </a:t>
            </a:r>
            <a:endParaRPr lang="en-US" b="1" i="1" dirty="0" smtClean="0">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25588619"/>
              </p:ext>
            </p:extLst>
          </p:nvPr>
        </p:nvGraphicFramePr>
        <p:xfrm>
          <a:off x="746759" y="1896336"/>
          <a:ext cx="10355580" cy="2194560"/>
        </p:xfrm>
        <a:graphic>
          <a:graphicData uri="http://schemas.openxmlformats.org/drawingml/2006/table">
            <a:tbl>
              <a:tblPr firstRow="1" bandRow="1">
                <a:tableStyleId>{0E3FDE45-AF77-4B5C-9715-49D594BDF05E}</a:tableStyleId>
              </a:tblPr>
              <a:tblGrid>
                <a:gridCol w="5177790">
                  <a:extLst>
                    <a:ext uri="{9D8B030D-6E8A-4147-A177-3AD203B41FA5}">
                      <a16:colId xmlns:a16="http://schemas.microsoft.com/office/drawing/2014/main" val="4282944084"/>
                    </a:ext>
                  </a:extLst>
                </a:gridCol>
                <a:gridCol w="5177790">
                  <a:extLst>
                    <a:ext uri="{9D8B030D-6E8A-4147-A177-3AD203B41FA5}">
                      <a16:colId xmlns:a16="http://schemas.microsoft.com/office/drawing/2014/main" val="2673774078"/>
                    </a:ext>
                  </a:extLst>
                </a:gridCol>
              </a:tblGrid>
              <a:tr h="370840">
                <a:tc>
                  <a:txBody>
                    <a:bodyPr/>
                    <a:lstStyle/>
                    <a:p>
                      <a:r>
                        <a:rPr lang="en-US" sz="2200" b="0" kern="1200" dirty="0" smtClean="0">
                          <a:solidFill>
                            <a:schemeClr val="tx1"/>
                          </a:solidFill>
                          <a:effectLst/>
                          <a:latin typeface="+mn-lt"/>
                          <a:ea typeface="+mn-ea"/>
                          <a:cs typeface="+mn-cs"/>
                        </a:rPr>
                        <a:t>Increase each higher education institution’s role as a steward of the community in their service area</a:t>
                      </a:r>
                    </a:p>
                    <a:p>
                      <a:r>
                        <a:rPr lang="en-US" sz="2200" b="1" kern="1200" dirty="0" smtClean="0">
                          <a:solidFill>
                            <a:schemeClr val="tx1"/>
                          </a:solidFill>
                          <a:effectLst/>
                          <a:latin typeface="+mn-lt"/>
                          <a:ea typeface="+mn-ea"/>
                          <a:cs typeface="+mn-cs"/>
                        </a:rPr>
                        <a:t> </a:t>
                      </a:r>
                    </a:p>
                  </a:txBody>
                  <a:tcPr/>
                </a:tc>
                <a:tc>
                  <a:txBody>
                    <a:bodyPr/>
                    <a:lstStyle/>
                    <a:p>
                      <a:r>
                        <a:rPr lang="en-US" sz="2200" b="0" kern="1200" dirty="0" smtClean="0">
                          <a:solidFill>
                            <a:schemeClr val="tx1"/>
                          </a:solidFill>
                          <a:effectLst/>
                          <a:latin typeface="+mn-lt"/>
                          <a:ea typeface="+mn-ea"/>
                          <a:cs typeface="+mn-cs"/>
                        </a:rPr>
                        <a:t>ACCS (2018-19) $16.6M to expand skills training &amp; career tech ed. Programs.</a:t>
                      </a:r>
                    </a:p>
                    <a:p>
                      <a:r>
                        <a:rPr lang="en-US" sz="2200" b="0" kern="1200" dirty="0" smtClean="0">
                          <a:solidFill>
                            <a:schemeClr val="tx1"/>
                          </a:solidFill>
                          <a:effectLst/>
                          <a:latin typeface="+mn-lt"/>
                          <a:ea typeface="+mn-ea"/>
                          <a:cs typeface="+mn-cs"/>
                        </a:rPr>
                        <a:t>ACHE seeking Human</a:t>
                      </a:r>
                      <a:r>
                        <a:rPr lang="en-US" sz="2200" b="0" kern="1200" baseline="0" dirty="0" smtClean="0">
                          <a:solidFill>
                            <a:schemeClr val="tx1"/>
                          </a:solidFill>
                          <a:effectLst/>
                          <a:latin typeface="+mn-lt"/>
                          <a:ea typeface="+mn-ea"/>
                          <a:cs typeface="+mn-cs"/>
                        </a:rPr>
                        <a:t> Capital fund to    jump start campus efforts (CC and </a:t>
                      </a:r>
                      <a:r>
                        <a:rPr lang="en-US" sz="2200" b="0" kern="1200" baseline="0" dirty="0" err="1" smtClean="0">
                          <a:solidFill>
                            <a:schemeClr val="tx1"/>
                          </a:solidFill>
                          <a:effectLst/>
                          <a:latin typeface="+mn-lt"/>
                          <a:ea typeface="+mn-ea"/>
                          <a:cs typeface="+mn-cs"/>
                        </a:rPr>
                        <a:t>Univ</a:t>
                      </a:r>
                      <a:r>
                        <a:rPr lang="en-US" sz="2200" b="0" kern="1200" baseline="0" dirty="0" smtClean="0">
                          <a:solidFill>
                            <a:schemeClr val="tx1"/>
                          </a:solidFill>
                          <a:effectLst/>
                          <a:latin typeface="+mn-lt"/>
                          <a:ea typeface="+mn-ea"/>
                          <a:cs typeface="+mn-cs"/>
                        </a:rPr>
                        <a:t>) </a:t>
                      </a:r>
                    </a:p>
                  </a:txBody>
                  <a:tcPr/>
                </a:tc>
                <a:extLst>
                  <a:ext uri="{0D108BD9-81ED-4DB2-BD59-A6C34878D82A}">
                    <a16:rowId xmlns:a16="http://schemas.microsoft.com/office/drawing/2014/main" val="3359253915"/>
                  </a:ext>
                </a:extLst>
              </a:tr>
              <a:tr h="370840">
                <a:tc>
                  <a:txBody>
                    <a:bodyPr/>
                    <a:lstStyle/>
                    <a:p>
                      <a:r>
                        <a:rPr lang="en-US" sz="2200" b="0" kern="1200" baseline="0" dirty="0" smtClean="0">
                          <a:solidFill>
                            <a:schemeClr val="tx1"/>
                          </a:solidFill>
                          <a:effectLst/>
                          <a:latin typeface="+mn-lt"/>
                          <a:ea typeface="+mn-ea"/>
                          <a:cs typeface="+mn-cs"/>
                        </a:rPr>
                        <a:t>Reduction in worker shortages, both regionally and statewide</a:t>
                      </a:r>
                      <a:endParaRPr lang="en-US" sz="2200" b="0" dirty="0"/>
                    </a:p>
                  </a:txBody>
                  <a:tcPr/>
                </a:tc>
                <a:tc>
                  <a:txBody>
                    <a:bodyPr/>
                    <a:lstStyle/>
                    <a:p>
                      <a:r>
                        <a:rPr lang="en-US" sz="2200" b="0" kern="1200" dirty="0" smtClean="0">
                          <a:solidFill>
                            <a:schemeClr val="tx1"/>
                          </a:solidFill>
                          <a:effectLst/>
                          <a:latin typeface="+mn-lt"/>
                          <a:ea typeface="+mn-ea"/>
                          <a:cs typeface="+mn-cs"/>
                        </a:rPr>
                        <a:t>Statewide ads for vacancies</a:t>
                      </a:r>
                      <a:r>
                        <a:rPr lang="en-US" sz="2200" b="0" kern="1200" baseline="0" dirty="0" smtClean="0">
                          <a:solidFill>
                            <a:schemeClr val="tx1"/>
                          </a:solidFill>
                          <a:effectLst/>
                          <a:latin typeface="+mn-lt"/>
                          <a:ea typeface="+mn-ea"/>
                          <a:cs typeface="+mn-cs"/>
                        </a:rPr>
                        <a:t> reduced  40% from 2015 to 2017 </a:t>
                      </a:r>
                    </a:p>
                  </a:txBody>
                  <a:tcPr/>
                </a:tc>
                <a:extLst>
                  <a:ext uri="{0D108BD9-81ED-4DB2-BD59-A6C34878D82A}">
                    <a16:rowId xmlns:a16="http://schemas.microsoft.com/office/drawing/2014/main" val="2667687888"/>
                  </a:ext>
                </a:extLst>
              </a:tr>
            </a:tbl>
          </a:graphicData>
        </a:graphic>
      </p:graphicFrame>
      <p:sp>
        <p:nvSpPr>
          <p:cNvPr id="8" name="Right Arrow 7"/>
          <p:cNvSpPr/>
          <p:nvPr/>
        </p:nvSpPr>
        <p:spPr>
          <a:xfrm rot="16200000">
            <a:off x="10559453" y="2197978"/>
            <a:ext cx="979095" cy="65117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200000">
            <a:off x="10700911" y="3385820"/>
            <a:ext cx="690238" cy="61554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550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1400" smtClean="0">
                <a:solidFill>
                  <a:srgbClr val="0070C0"/>
                </a:solidFill>
                <a:latin typeface="Arial" panose="020B0604020202020204" pitchFamily="34" charset="0"/>
              </a:rPr>
              <a:t>Strategic Plan Update</a:t>
            </a:r>
            <a:r>
              <a:rPr lang="en-US" b="1" kern="1400" smtClean="0">
                <a:solidFill>
                  <a:srgbClr val="0070C0"/>
                </a:solidFill>
                <a:latin typeface="Times New Roman" panose="02020603050405020304" pitchFamily="18" charset="0"/>
              </a:rPr>
              <a:t/>
            </a:r>
            <a:br>
              <a:rPr lang="en-US" b="1" kern="1400" smtClean="0">
                <a:solidFill>
                  <a:srgbClr val="0070C0"/>
                </a:solidFill>
                <a:latin typeface="Times New Roman" panose="02020603050405020304" pitchFamily="18" charset="0"/>
              </a:rPr>
            </a:br>
            <a:endParaRPr lang="en-US" b="1" dirty="0">
              <a:solidFill>
                <a:srgbClr val="0070C0"/>
              </a:solidFill>
            </a:endParaRPr>
          </a:p>
        </p:txBody>
      </p:sp>
      <p:sp>
        <p:nvSpPr>
          <p:cNvPr id="6" name="Content Placeholder 5"/>
          <p:cNvSpPr>
            <a:spLocks noGrp="1"/>
          </p:cNvSpPr>
          <p:nvPr>
            <p:ph idx="1"/>
          </p:nvPr>
        </p:nvSpPr>
        <p:spPr>
          <a:xfrm>
            <a:off x="533400" y="1215859"/>
            <a:ext cx="10515600" cy="4351338"/>
          </a:xfrm>
        </p:spPr>
        <p:txBody>
          <a:bodyPr/>
          <a:lstStyle/>
          <a:p>
            <a:pPr marL="0" marR="11430" indent="0">
              <a:buNone/>
              <a:tabLst>
                <a:tab pos="5943600" algn="r"/>
              </a:tabLst>
            </a:pPr>
            <a:r>
              <a:rPr lang="en-US" b="1" i="1" dirty="0">
                <a:latin typeface="Times New Roman" panose="02020603050405020304" pitchFamily="18" charset="0"/>
                <a:ea typeface="Times New Roman" panose="02020603050405020304" pitchFamily="18" charset="0"/>
              </a:rPr>
              <a:t>5</a:t>
            </a:r>
            <a:r>
              <a:rPr lang="en-US" b="1" i="1" dirty="0" smtClean="0">
                <a:latin typeface="Times New Roman" panose="02020603050405020304" pitchFamily="18" charset="0"/>
                <a:ea typeface="Times New Roman" panose="02020603050405020304" pitchFamily="18" charset="0"/>
              </a:rPr>
              <a:t>. </a:t>
            </a:r>
            <a:r>
              <a:rPr lang="en-US" b="1" i="1" dirty="0">
                <a:latin typeface="Times New Roman" panose="02020603050405020304" pitchFamily="18" charset="0"/>
                <a:ea typeface="Times New Roman" panose="02020603050405020304" pitchFamily="18" charset="0"/>
              </a:rPr>
              <a:t>Organizational Effectiveness </a:t>
            </a:r>
            <a:r>
              <a:rPr lang="en-US" b="1" i="1" dirty="0" smtClean="0">
                <a:latin typeface="Times New Roman" panose="02020603050405020304" pitchFamily="18" charset="0"/>
                <a:ea typeface="Times New Roman" panose="02020603050405020304" pitchFamily="18" charset="0"/>
              </a:rPr>
              <a:t>and Efficiency</a:t>
            </a:r>
          </a:p>
        </p:txBody>
      </p:sp>
      <p:graphicFrame>
        <p:nvGraphicFramePr>
          <p:cNvPr id="7" name="Table 6"/>
          <p:cNvGraphicFramePr>
            <a:graphicFrameLocks noGrp="1"/>
          </p:cNvGraphicFramePr>
          <p:nvPr>
            <p:extLst>
              <p:ext uri="{D42A27DB-BD31-4B8C-83A1-F6EECF244321}">
                <p14:modId xmlns:p14="http://schemas.microsoft.com/office/powerpoint/2010/main" val="2404687041"/>
              </p:ext>
            </p:extLst>
          </p:nvPr>
        </p:nvGraphicFramePr>
        <p:xfrm>
          <a:off x="746759" y="1896336"/>
          <a:ext cx="10355580" cy="3291840"/>
        </p:xfrm>
        <a:graphic>
          <a:graphicData uri="http://schemas.openxmlformats.org/drawingml/2006/table">
            <a:tbl>
              <a:tblPr firstRow="1" bandRow="1">
                <a:tableStyleId>{0E3FDE45-AF77-4B5C-9715-49D594BDF05E}</a:tableStyleId>
              </a:tblPr>
              <a:tblGrid>
                <a:gridCol w="5177790">
                  <a:extLst>
                    <a:ext uri="{9D8B030D-6E8A-4147-A177-3AD203B41FA5}">
                      <a16:colId xmlns:a16="http://schemas.microsoft.com/office/drawing/2014/main" val="4282944084"/>
                    </a:ext>
                  </a:extLst>
                </a:gridCol>
                <a:gridCol w="5177790">
                  <a:extLst>
                    <a:ext uri="{9D8B030D-6E8A-4147-A177-3AD203B41FA5}">
                      <a16:colId xmlns:a16="http://schemas.microsoft.com/office/drawing/2014/main" val="2673774078"/>
                    </a:ext>
                  </a:extLst>
                </a:gridCol>
              </a:tblGrid>
              <a:tr h="370840">
                <a:tc>
                  <a:txBody>
                    <a:bodyPr/>
                    <a:lstStyle/>
                    <a:p>
                      <a:r>
                        <a:rPr lang="en-US" sz="2200" b="0" kern="1200" dirty="0" smtClean="0">
                          <a:solidFill>
                            <a:schemeClr val="tx1"/>
                          </a:solidFill>
                          <a:effectLst/>
                          <a:latin typeface="+mn-lt"/>
                          <a:ea typeface="+mn-ea"/>
                          <a:cs typeface="+mn-cs"/>
                        </a:rPr>
                        <a:t>Institutions are funded comparable to the national and regional average</a:t>
                      </a:r>
                      <a:endParaRPr lang="en-US" sz="2200" b="1" kern="1200" dirty="0" smtClean="0">
                        <a:solidFill>
                          <a:schemeClr val="tx1"/>
                        </a:solidFill>
                        <a:effectLst/>
                        <a:latin typeface="+mn-lt"/>
                        <a:ea typeface="+mn-ea"/>
                        <a:cs typeface="+mn-cs"/>
                      </a:endParaRPr>
                    </a:p>
                  </a:txBody>
                  <a:tcPr/>
                </a:tc>
                <a:tc>
                  <a:txBody>
                    <a:bodyPr/>
                    <a:lstStyle/>
                    <a:p>
                      <a:r>
                        <a:rPr lang="en-US" sz="2200" b="0" kern="1200" dirty="0" smtClean="0">
                          <a:solidFill>
                            <a:schemeClr val="tx1"/>
                          </a:solidFill>
                          <a:effectLst/>
                          <a:latin typeface="+mn-lt"/>
                          <a:ea typeface="+mn-ea"/>
                          <a:cs typeface="+mn-cs"/>
                        </a:rPr>
                        <a:t>Alabama</a:t>
                      </a:r>
                      <a:r>
                        <a:rPr lang="en-US" sz="2200" b="0" kern="1200" baseline="0" dirty="0" smtClean="0">
                          <a:solidFill>
                            <a:schemeClr val="tx1"/>
                          </a:solidFill>
                          <a:effectLst/>
                          <a:latin typeface="+mn-lt"/>
                          <a:ea typeface="+mn-ea"/>
                          <a:cs typeface="+mn-cs"/>
                        </a:rPr>
                        <a:t> Colleges receive $976 less per student FTE in state appropriations than the national average</a:t>
                      </a:r>
                    </a:p>
                    <a:p>
                      <a:r>
                        <a:rPr lang="en-US" sz="2200" b="0" kern="1200" baseline="0" dirty="0" smtClean="0">
                          <a:solidFill>
                            <a:schemeClr val="tx1"/>
                          </a:solidFill>
                          <a:effectLst/>
                          <a:latin typeface="+mn-lt"/>
                          <a:ea typeface="+mn-ea"/>
                          <a:cs typeface="+mn-cs"/>
                        </a:rPr>
                        <a:t>State funds increased 3% for 2018-2019 FY</a:t>
                      </a:r>
                    </a:p>
                  </a:txBody>
                  <a:tcPr/>
                </a:tc>
                <a:extLst>
                  <a:ext uri="{0D108BD9-81ED-4DB2-BD59-A6C34878D82A}">
                    <a16:rowId xmlns:a16="http://schemas.microsoft.com/office/drawing/2014/main" val="3359253915"/>
                  </a:ext>
                </a:extLst>
              </a:tr>
              <a:tr h="370840">
                <a:tc>
                  <a:txBody>
                    <a:bodyPr/>
                    <a:lstStyle/>
                    <a:p>
                      <a:r>
                        <a:rPr lang="en-US" sz="2200" b="0" kern="1200" baseline="0" dirty="0" smtClean="0">
                          <a:solidFill>
                            <a:schemeClr val="tx1"/>
                          </a:solidFill>
                          <a:effectLst/>
                          <a:latin typeface="+mn-lt"/>
                          <a:ea typeface="+mn-ea"/>
                          <a:cs typeface="+mn-cs"/>
                        </a:rPr>
                        <a:t>Increase in student applications for state scholarships</a:t>
                      </a:r>
                      <a:endParaRPr lang="en-US" sz="2200" b="0" dirty="0"/>
                    </a:p>
                  </a:txBody>
                  <a:tcPr/>
                </a:tc>
                <a:tc>
                  <a:txBody>
                    <a:bodyPr/>
                    <a:lstStyle/>
                    <a:p>
                      <a:r>
                        <a:rPr lang="en-US" sz="2200" kern="1200" dirty="0" smtClean="0">
                          <a:solidFill>
                            <a:schemeClr val="tx1"/>
                          </a:solidFill>
                          <a:effectLst/>
                          <a:latin typeface="+mn-lt"/>
                          <a:ea typeface="+mn-ea"/>
                          <a:cs typeface="+mn-cs"/>
                        </a:rPr>
                        <a:t>All aid programs showed an increase in applications</a:t>
                      </a:r>
                      <a:r>
                        <a:rPr lang="en-US" sz="2200" kern="1200" baseline="0" dirty="0" smtClean="0">
                          <a:solidFill>
                            <a:schemeClr val="tx1"/>
                          </a:solidFill>
                          <a:effectLst/>
                          <a:latin typeface="+mn-lt"/>
                          <a:ea typeface="+mn-ea"/>
                          <a:cs typeface="+mn-cs"/>
                        </a:rPr>
                        <a:t> and award amounts</a:t>
                      </a:r>
                      <a:endParaRPr lang="en-US" sz="2200" b="1" dirty="0"/>
                    </a:p>
                  </a:txBody>
                  <a:tcPr/>
                </a:tc>
                <a:extLst>
                  <a:ext uri="{0D108BD9-81ED-4DB2-BD59-A6C34878D82A}">
                    <a16:rowId xmlns:a16="http://schemas.microsoft.com/office/drawing/2014/main" val="2667687888"/>
                  </a:ext>
                </a:extLst>
              </a:tr>
              <a:tr h="370840">
                <a:tc>
                  <a:txBody>
                    <a:bodyPr/>
                    <a:lstStyle/>
                    <a:p>
                      <a:r>
                        <a:rPr lang="en-US" sz="2200" kern="1200" dirty="0" smtClean="0">
                          <a:solidFill>
                            <a:schemeClr val="tx1"/>
                          </a:solidFill>
                          <a:effectLst/>
                          <a:latin typeface="+mn-lt"/>
                          <a:ea typeface="+mn-ea"/>
                          <a:cs typeface="+mn-cs"/>
                        </a:rPr>
                        <a:t>Reduced time for academic program approval and renewal for public and private colleges and universities</a:t>
                      </a:r>
                      <a:endParaRPr lang="en-US" sz="2200" b="0" dirty="0"/>
                    </a:p>
                  </a:txBody>
                  <a:tcPr/>
                </a:tc>
                <a:tc>
                  <a:txBody>
                    <a:bodyPr/>
                    <a:lstStyle/>
                    <a:p>
                      <a:r>
                        <a:rPr lang="en-US" sz="2200" b="0" dirty="0" smtClean="0"/>
                        <a:t>Reduce academic program approval timeline from ten months to three months </a:t>
                      </a:r>
                      <a:endParaRPr lang="en-US" sz="2200" b="0" dirty="0"/>
                    </a:p>
                  </a:txBody>
                  <a:tcPr/>
                </a:tc>
                <a:extLst>
                  <a:ext uri="{0D108BD9-81ED-4DB2-BD59-A6C34878D82A}">
                    <a16:rowId xmlns:a16="http://schemas.microsoft.com/office/drawing/2014/main" val="587060552"/>
                  </a:ext>
                </a:extLst>
              </a:tr>
            </a:tbl>
          </a:graphicData>
        </a:graphic>
      </p:graphicFrame>
      <p:sp>
        <p:nvSpPr>
          <p:cNvPr id="8" name="Right Arrow 7"/>
          <p:cNvSpPr/>
          <p:nvPr/>
        </p:nvSpPr>
        <p:spPr>
          <a:xfrm rot="16200000">
            <a:off x="10767059" y="2118657"/>
            <a:ext cx="990600" cy="65117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200000">
            <a:off x="10908655" y="3312289"/>
            <a:ext cx="737891" cy="65117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10855210" y="4297171"/>
            <a:ext cx="920976" cy="65117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638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kern="1400" dirty="0">
                <a:solidFill>
                  <a:srgbClr val="0070C0"/>
                </a:solidFill>
                <a:latin typeface="Arial" panose="020B0604020202020204" pitchFamily="34" charset="0"/>
              </a:rPr>
              <a:t>Quadrennial Review Overview</a:t>
            </a:r>
            <a:r>
              <a:rPr lang="en-US" kern="1400" dirty="0">
                <a:solidFill>
                  <a:srgbClr val="000000"/>
                </a:solidFill>
                <a:latin typeface="Times New Roman" panose="02020603050405020304" pitchFamily="18" charset="0"/>
              </a:rPr>
              <a:t/>
            </a:r>
            <a:br>
              <a:rPr lang="en-US" kern="1400" dirty="0">
                <a:solidFill>
                  <a:srgbClr val="000000"/>
                </a:solidFill>
                <a:latin typeface="Times New Roman" panose="02020603050405020304" pitchFamily="18" charset="0"/>
              </a:rPr>
            </a:br>
            <a:endParaRPr lang="en-US" b="1" dirty="0">
              <a:solidFill>
                <a:srgbClr val="0070C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74570" y="1308835"/>
            <a:ext cx="10515600" cy="4351338"/>
          </a:xfrm>
        </p:spPr>
        <p:txBody>
          <a:bodyPr/>
          <a:lstStyle/>
          <a:p>
            <a:r>
              <a:rPr lang="en-US" dirty="0"/>
              <a:t>Eleventh Quadrennial Evaluation of the </a:t>
            </a:r>
            <a:r>
              <a:rPr lang="en-US" dirty="0" smtClean="0"/>
              <a:t>Alabama </a:t>
            </a:r>
            <a:r>
              <a:rPr lang="en-US" dirty="0"/>
              <a:t>Commission on Higher Education </a:t>
            </a: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17</a:t>
            </a:fld>
            <a:endParaRPr lang="en-US" dirty="0">
              <a:solidFill>
                <a:srgbClr val="46464A">
                  <a:lumMod val="60000"/>
                  <a:lumOff val="40000"/>
                </a:srgbClr>
              </a:solidFill>
            </a:endParaRPr>
          </a:p>
        </p:txBody>
      </p:sp>
      <p:pic>
        <p:nvPicPr>
          <p:cNvPr id="5" name="Picture 4"/>
          <p:cNvPicPr>
            <a:picLocks noChangeAspect="1"/>
          </p:cNvPicPr>
          <p:nvPr/>
        </p:nvPicPr>
        <p:blipFill>
          <a:blip r:embed="rId2"/>
          <a:stretch>
            <a:fillRect/>
          </a:stretch>
        </p:blipFill>
        <p:spPr>
          <a:xfrm>
            <a:off x="2141299" y="2165684"/>
            <a:ext cx="7033501" cy="4555791"/>
          </a:xfrm>
          <a:prstGeom prst="rect">
            <a:avLst/>
          </a:prstGeom>
        </p:spPr>
      </p:pic>
    </p:spTree>
    <p:extLst>
      <p:ext uri="{BB962C8B-B14F-4D97-AF65-F5344CB8AC3E}">
        <p14:creationId xmlns:p14="http://schemas.microsoft.com/office/powerpoint/2010/main" val="3679027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18</a:t>
            </a:fld>
            <a:endParaRPr lang="en-US">
              <a:solidFill>
                <a:srgbClr val="46464A">
                  <a:lumMod val="60000"/>
                  <a:lumOff val="40000"/>
                </a:srgbClr>
              </a:solidFill>
            </a:endParaRPr>
          </a:p>
        </p:txBody>
      </p:sp>
      <p:graphicFrame>
        <p:nvGraphicFramePr>
          <p:cNvPr id="5" name="Chart 4"/>
          <p:cNvGraphicFramePr/>
          <p:nvPr>
            <p:extLst>
              <p:ext uri="{D42A27DB-BD31-4B8C-83A1-F6EECF244321}">
                <p14:modId xmlns:p14="http://schemas.microsoft.com/office/powerpoint/2010/main" val="1557657182"/>
              </p:ext>
            </p:extLst>
          </p:nvPr>
        </p:nvGraphicFramePr>
        <p:xfrm>
          <a:off x="310514" y="252412"/>
          <a:ext cx="10936606" cy="57673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086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19</a:t>
            </a:fld>
            <a:endParaRPr lang="en-US">
              <a:solidFill>
                <a:srgbClr val="46464A">
                  <a:lumMod val="60000"/>
                  <a:lumOff val="40000"/>
                </a:srgbClr>
              </a:solidFill>
            </a:endParaRPr>
          </a:p>
        </p:txBody>
      </p:sp>
      <p:graphicFrame>
        <p:nvGraphicFramePr>
          <p:cNvPr id="5" name="Chart 4"/>
          <p:cNvGraphicFramePr/>
          <p:nvPr>
            <p:extLst>
              <p:ext uri="{D42A27DB-BD31-4B8C-83A1-F6EECF244321}">
                <p14:modId xmlns:p14="http://schemas.microsoft.com/office/powerpoint/2010/main" val="2152358546"/>
              </p:ext>
            </p:extLst>
          </p:nvPr>
        </p:nvGraphicFramePr>
        <p:xfrm>
          <a:off x="156211" y="19251"/>
          <a:ext cx="11285621" cy="67214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p:cNvSpPr txBox="1"/>
          <p:nvPr/>
        </p:nvSpPr>
        <p:spPr>
          <a:xfrm>
            <a:off x="3211830" y="6250304"/>
            <a:ext cx="3162300" cy="2971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700" dirty="0" smtClean="0">
                <a:solidFill>
                  <a:schemeClr val="tx1">
                    <a:lumMod val="50000"/>
                    <a:lumOff val="50000"/>
                  </a:schemeClr>
                </a:solidFill>
              </a:rPr>
              <a:t>non-Alabama institutions   </a:t>
            </a:r>
          </a:p>
          <a:p>
            <a:endParaRPr lang="en-US" sz="1700" dirty="0"/>
          </a:p>
        </p:txBody>
      </p:sp>
      <p:sp>
        <p:nvSpPr>
          <p:cNvPr id="7" name="TextBox 6"/>
          <p:cNvSpPr txBox="1"/>
          <p:nvPr/>
        </p:nvSpPr>
        <p:spPr>
          <a:xfrm>
            <a:off x="10599420" y="4221481"/>
            <a:ext cx="1363980" cy="830997"/>
          </a:xfrm>
          <a:prstGeom prst="rect">
            <a:avLst/>
          </a:prstGeom>
          <a:solidFill>
            <a:srgbClr val="FFFF66"/>
          </a:solidFill>
        </p:spPr>
        <p:txBody>
          <a:bodyPr wrap="square" rtlCol="0">
            <a:spAutoFit/>
          </a:bodyPr>
          <a:lstStyle/>
          <a:p>
            <a:pPr algn="ctr"/>
            <a:r>
              <a:rPr lang="en-US" sz="2400" b="1" dirty="0" smtClean="0"/>
              <a:t>Scale of 1-10</a:t>
            </a:r>
            <a:endParaRPr lang="en-US" sz="2400" b="1" dirty="0"/>
          </a:p>
        </p:txBody>
      </p:sp>
      <p:sp>
        <p:nvSpPr>
          <p:cNvPr id="8" name="Right Arrow 7"/>
          <p:cNvSpPr/>
          <p:nvPr/>
        </p:nvSpPr>
        <p:spPr>
          <a:xfrm rot="10800000">
            <a:off x="10785508" y="1931444"/>
            <a:ext cx="413887" cy="25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10712917" y="2420567"/>
            <a:ext cx="413887" cy="25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10708505" y="2927919"/>
            <a:ext cx="413887" cy="25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10713718" y="3379988"/>
            <a:ext cx="413887" cy="25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11027945" y="1450629"/>
            <a:ext cx="413887" cy="25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10050979" y="6219804"/>
            <a:ext cx="413887" cy="2598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10227789" y="5307986"/>
            <a:ext cx="413887" cy="2598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5" name="Rectangle 14"/>
          <p:cNvSpPr/>
          <p:nvPr/>
        </p:nvSpPr>
        <p:spPr>
          <a:xfrm rot="189807">
            <a:off x="10694740" y="1828151"/>
            <a:ext cx="954812" cy="1949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498988">
            <a:off x="11047174" y="920277"/>
            <a:ext cx="867730" cy="885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587889">
            <a:off x="10159381" y="5077818"/>
            <a:ext cx="717021" cy="1526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56211" y="6017741"/>
            <a:ext cx="5626751" cy="63623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92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22" presetClass="exit" presetSubtype="1" fill="hold" grpId="0" nodeType="afterEffect">
                                  <p:stCondLst>
                                    <p:cond delay="0"/>
                                  </p:stCondLst>
                                  <p:childTnLst>
                                    <p:animEffect transition="out" filter="wipe(up)">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1" fill="hold" grpId="0" nodeType="clickEffect">
                                  <p:stCondLst>
                                    <p:cond delay="0"/>
                                  </p:stCondLst>
                                  <p:childTnLst>
                                    <p:animEffect transition="out" filter="wipe(up)">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409252" y="396957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002060"/>
                </a:solidFill>
                <a:latin typeface="+mn-lt"/>
              </a:rPr>
              <a:t>CALL TO </a:t>
            </a:r>
            <a:r>
              <a:rPr lang="en-US" b="1" dirty="0" smtClean="0">
                <a:solidFill>
                  <a:srgbClr val="002060"/>
                </a:solidFill>
                <a:latin typeface="+mn-lt"/>
              </a:rPr>
              <a:t>ORDER and PLEDGE OF ALLEGIANCE</a:t>
            </a:r>
            <a:endParaRPr lang="en-US" b="1" dirty="0">
              <a:solidFill>
                <a:srgbClr val="002060"/>
              </a:solidFill>
              <a:latin typeface="+mn-lt"/>
            </a:endParaRPr>
          </a:p>
          <a:p>
            <a:pPr>
              <a:tabLst>
                <a:tab pos="688975" algn="l"/>
              </a:tabLst>
            </a:pPr>
            <a:endParaRPr lang="en-US" b="1"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763446" y="920277"/>
            <a:ext cx="2701925" cy="2082800"/>
          </a:xfrm>
          <a:prstGeom prst="rect">
            <a:avLst/>
          </a:prstGeom>
        </p:spPr>
      </p:pic>
    </p:spTree>
    <p:extLst>
      <p:ext uri="{BB962C8B-B14F-4D97-AF65-F5344CB8AC3E}">
        <p14:creationId xmlns:p14="http://schemas.microsoft.com/office/powerpoint/2010/main" val="68914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20</a:t>
            </a:fld>
            <a:endParaRPr lang="en-US">
              <a:solidFill>
                <a:srgbClr val="46464A">
                  <a:lumMod val="60000"/>
                  <a:lumOff val="40000"/>
                </a:srgbClr>
              </a:solidFill>
            </a:endParaRPr>
          </a:p>
        </p:txBody>
      </p:sp>
      <p:graphicFrame>
        <p:nvGraphicFramePr>
          <p:cNvPr id="5" name="Chart 4"/>
          <p:cNvGraphicFramePr/>
          <p:nvPr>
            <p:extLst>
              <p:ext uri="{D42A27DB-BD31-4B8C-83A1-F6EECF244321}">
                <p14:modId xmlns:p14="http://schemas.microsoft.com/office/powerpoint/2010/main" val="4277513131"/>
              </p:ext>
            </p:extLst>
          </p:nvPr>
        </p:nvGraphicFramePr>
        <p:xfrm>
          <a:off x="84772" y="138112"/>
          <a:ext cx="10971848" cy="680370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p:cNvSpPr txBox="1"/>
          <p:nvPr/>
        </p:nvSpPr>
        <p:spPr>
          <a:xfrm>
            <a:off x="2766536" y="1725930"/>
            <a:ext cx="3162300" cy="2971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700" dirty="0">
                <a:solidFill>
                  <a:schemeClr val="tx1">
                    <a:lumMod val="50000"/>
                    <a:lumOff val="50000"/>
                  </a:schemeClr>
                </a:solidFill>
              </a:rPr>
              <a:t>n</a:t>
            </a:r>
            <a:r>
              <a:rPr lang="en-US" sz="1700" dirty="0" smtClean="0">
                <a:solidFill>
                  <a:schemeClr val="tx1">
                    <a:lumMod val="50000"/>
                    <a:lumOff val="50000"/>
                  </a:schemeClr>
                </a:solidFill>
              </a:rPr>
              <a:t>ew programs at publics…  </a:t>
            </a:r>
          </a:p>
          <a:p>
            <a:endParaRPr lang="en-US" sz="1700" dirty="0">
              <a:solidFill>
                <a:schemeClr val="tx1">
                  <a:lumMod val="50000"/>
                  <a:lumOff val="50000"/>
                </a:schemeClr>
              </a:solidFill>
            </a:endParaRPr>
          </a:p>
        </p:txBody>
      </p:sp>
      <p:sp>
        <p:nvSpPr>
          <p:cNvPr id="7" name="TextBox 1"/>
          <p:cNvSpPr txBox="1"/>
          <p:nvPr/>
        </p:nvSpPr>
        <p:spPr>
          <a:xfrm>
            <a:off x="2766536" y="6560820"/>
            <a:ext cx="3162300" cy="2971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700" dirty="0" smtClean="0">
                <a:solidFill>
                  <a:schemeClr val="tx1">
                    <a:lumMod val="50000"/>
                    <a:lumOff val="50000"/>
                  </a:schemeClr>
                </a:solidFill>
              </a:rPr>
              <a:t>role and scope (mission) </a:t>
            </a:r>
          </a:p>
          <a:p>
            <a:endParaRPr lang="en-US" sz="1700" dirty="0">
              <a:solidFill>
                <a:schemeClr val="tx1">
                  <a:lumMod val="50000"/>
                  <a:lumOff val="50000"/>
                </a:schemeClr>
              </a:solidFill>
            </a:endParaRPr>
          </a:p>
        </p:txBody>
      </p:sp>
      <p:sp>
        <p:nvSpPr>
          <p:cNvPr id="8" name="TextBox 1"/>
          <p:cNvSpPr txBox="1"/>
          <p:nvPr/>
        </p:nvSpPr>
        <p:spPr>
          <a:xfrm>
            <a:off x="2686050" y="2265044"/>
            <a:ext cx="3162300" cy="2971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700" dirty="0" smtClean="0">
                <a:solidFill>
                  <a:schemeClr val="tx1">
                    <a:lumMod val="50000"/>
                    <a:lumOff val="50000"/>
                  </a:schemeClr>
                </a:solidFill>
              </a:rPr>
              <a:t>non-Alabama institutions   </a:t>
            </a:r>
          </a:p>
          <a:p>
            <a:endParaRPr lang="en-US" sz="1700" dirty="0"/>
          </a:p>
        </p:txBody>
      </p:sp>
      <p:sp>
        <p:nvSpPr>
          <p:cNvPr id="9" name="TextBox 8"/>
          <p:cNvSpPr txBox="1"/>
          <p:nvPr/>
        </p:nvSpPr>
        <p:spPr>
          <a:xfrm>
            <a:off x="10599420" y="4221481"/>
            <a:ext cx="1363980" cy="830997"/>
          </a:xfrm>
          <a:prstGeom prst="rect">
            <a:avLst/>
          </a:prstGeom>
          <a:solidFill>
            <a:srgbClr val="FFFF66"/>
          </a:solidFill>
        </p:spPr>
        <p:txBody>
          <a:bodyPr wrap="square" rtlCol="0">
            <a:spAutoFit/>
          </a:bodyPr>
          <a:lstStyle/>
          <a:p>
            <a:pPr algn="ctr"/>
            <a:r>
              <a:rPr lang="en-US" sz="2400" b="1" dirty="0" smtClean="0"/>
              <a:t>Scale of 1-4</a:t>
            </a:r>
            <a:endParaRPr lang="en-US" sz="2400" b="1" dirty="0"/>
          </a:p>
        </p:txBody>
      </p:sp>
      <p:sp>
        <p:nvSpPr>
          <p:cNvPr id="2" name="Right Arrow 1"/>
          <p:cNvSpPr/>
          <p:nvPr/>
        </p:nvSpPr>
        <p:spPr>
          <a:xfrm rot="10800000">
            <a:off x="10636181" y="1075037"/>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10318096" y="1552939"/>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9809410" y="4916107"/>
            <a:ext cx="645229"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9809410" y="5414218"/>
            <a:ext cx="645229"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9644858" y="5950653"/>
            <a:ext cx="645229"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9486796" y="6375468"/>
            <a:ext cx="645229"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0800000">
            <a:off x="10290087" y="2026828"/>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0800000">
            <a:off x="10132024" y="2546906"/>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81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21</a:t>
            </a:fld>
            <a:endParaRPr lang="en-US">
              <a:solidFill>
                <a:srgbClr val="46464A">
                  <a:lumMod val="60000"/>
                  <a:lumOff val="40000"/>
                </a:srgbClr>
              </a:solidFill>
            </a:endParaRPr>
          </a:p>
        </p:txBody>
      </p:sp>
      <p:graphicFrame>
        <p:nvGraphicFramePr>
          <p:cNvPr id="3" name="Chart 2"/>
          <p:cNvGraphicFramePr/>
          <p:nvPr>
            <p:extLst>
              <p:ext uri="{D42A27DB-BD31-4B8C-83A1-F6EECF244321}">
                <p14:modId xmlns:p14="http://schemas.microsoft.com/office/powerpoint/2010/main" val="1322090538"/>
              </p:ext>
            </p:extLst>
          </p:nvPr>
        </p:nvGraphicFramePr>
        <p:xfrm>
          <a:off x="533400" y="160020"/>
          <a:ext cx="10408920"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9979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22</a:t>
            </a:fld>
            <a:endParaRPr lang="en-US">
              <a:solidFill>
                <a:srgbClr val="46464A">
                  <a:lumMod val="60000"/>
                  <a:lumOff val="40000"/>
                </a:srgbClr>
              </a:solidFill>
            </a:endParaRPr>
          </a:p>
        </p:txBody>
      </p:sp>
      <p:graphicFrame>
        <p:nvGraphicFramePr>
          <p:cNvPr id="5" name="Chart 4"/>
          <p:cNvGraphicFramePr/>
          <p:nvPr>
            <p:extLst>
              <p:ext uri="{D42A27DB-BD31-4B8C-83A1-F6EECF244321}">
                <p14:modId xmlns:p14="http://schemas.microsoft.com/office/powerpoint/2010/main" val="1222597033"/>
              </p:ext>
            </p:extLst>
          </p:nvPr>
        </p:nvGraphicFramePr>
        <p:xfrm>
          <a:off x="655320" y="175260"/>
          <a:ext cx="10454640" cy="61810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2184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23</a:t>
            </a:fld>
            <a:endParaRPr lang="en-US">
              <a:solidFill>
                <a:srgbClr val="46464A">
                  <a:lumMod val="60000"/>
                  <a:lumOff val="40000"/>
                </a:srgbClr>
              </a:solidFill>
            </a:endParaRPr>
          </a:p>
        </p:txBody>
      </p:sp>
      <p:graphicFrame>
        <p:nvGraphicFramePr>
          <p:cNvPr id="3" name="Chart 2"/>
          <p:cNvGraphicFramePr/>
          <p:nvPr>
            <p:extLst>
              <p:ext uri="{D42A27DB-BD31-4B8C-83A1-F6EECF244321}">
                <p14:modId xmlns:p14="http://schemas.microsoft.com/office/powerpoint/2010/main" val="3844031288"/>
              </p:ext>
            </p:extLst>
          </p:nvPr>
        </p:nvGraphicFramePr>
        <p:xfrm>
          <a:off x="754380" y="0"/>
          <a:ext cx="10195560" cy="6644640"/>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Arrow 4"/>
          <p:cNvSpPr/>
          <p:nvPr/>
        </p:nvSpPr>
        <p:spPr>
          <a:xfrm rot="10800000">
            <a:off x="10949940" y="1853513"/>
            <a:ext cx="645229"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10506641" y="2807472"/>
            <a:ext cx="645229"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71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24</a:t>
            </a:fld>
            <a:endParaRPr lang="en-US">
              <a:solidFill>
                <a:srgbClr val="46464A">
                  <a:lumMod val="60000"/>
                  <a:lumOff val="40000"/>
                </a:srgbClr>
              </a:solidFill>
            </a:endParaRPr>
          </a:p>
        </p:txBody>
      </p:sp>
      <p:graphicFrame>
        <p:nvGraphicFramePr>
          <p:cNvPr id="3" name="Chart 2"/>
          <p:cNvGraphicFramePr/>
          <p:nvPr>
            <p:extLst>
              <p:ext uri="{D42A27DB-BD31-4B8C-83A1-F6EECF244321}">
                <p14:modId xmlns:p14="http://schemas.microsoft.com/office/powerpoint/2010/main" val="922363530"/>
              </p:ext>
            </p:extLst>
          </p:nvPr>
        </p:nvGraphicFramePr>
        <p:xfrm>
          <a:off x="487680" y="236220"/>
          <a:ext cx="10751820" cy="58521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2176289" y="6056098"/>
            <a:ext cx="8296212" cy="6653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dirty="0" smtClean="0">
                <a:solidFill>
                  <a:schemeClr val="tx1">
                    <a:lumMod val="65000"/>
                    <a:lumOff val="35000"/>
                  </a:schemeClr>
                </a:solidFill>
              </a:rPr>
              <a:t>4 </a:t>
            </a:r>
            <a:r>
              <a:rPr lang="en-US" sz="2800" dirty="0">
                <a:solidFill>
                  <a:schemeClr val="tx1">
                    <a:lumMod val="65000"/>
                    <a:lumOff val="35000"/>
                  </a:schemeClr>
                </a:solidFill>
              </a:rPr>
              <a:t>= Highly Effective and 1 = Not Effective</a:t>
            </a:r>
          </a:p>
        </p:txBody>
      </p:sp>
      <p:sp>
        <p:nvSpPr>
          <p:cNvPr id="6" name="TextBox 5"/>
          <p:cNvSpPr txBox="1"/>
          <p:nvPr/>
        </p:nvSpPr>
        <p:spPr>
          <a:xfrm>
            <a:off x="10767060" y="4290061"/>
            <a:ext cx="1363980" cy="830997"/>
          </a:xfrm>
          <a:prstGeom prst="rect">
            <a:avLst/>
          </a:prstGeom>
          <a:solidFill>
            <a:srgbClr val="FFFF66"/>
          </a:solidFill>
        </p:spPr>
        <p:txBody>
          <a:bodyPr wrap="square" rtlCol="0">
            <a:spAutoFit/>
          </a:bodyPr>
          <a:lstStyle/>
          <a:p>
            <a:pPr algn="ctr"/>
            <a:r>
              <a:rPr lang="en-US" sz="2400" b="1" dirty="0" smtClean="0"/>
              <a:t>Scale of 1-4</a:t>
            </a:r>
            <a:endParaRPr lang="en-US" sz="2400" b="1" dirty="0"/>
          </a:p>
        </p:txBody>
      </p:sp>
      <p:sp>
        <p:nvSpPr>
          <p:cNvPr id="7" name="Right Arrow 6"/>
          <p:cNvSpPr/>
          <p:nvPr/>
        </p:nvSpPr>
        <p:spPr>
          <a:xfrm rot="10800000">
            <a:off x="11126435" y="2077789"/>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11031185" y="2833213"/>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10642977" y="5368000"/>
            <a:ext cx="645229" cy="370703"/>
          </a:xfrm>
          <a:prstGeom prst="rightArrow">
            <a:avLst/>
          </a:prstGeom>
          <a:solidFill>
            <a:srgbClr val="FFE1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38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25</a:t>
            </a:fld>
            <a:endParaRPr lang="en-US">
              <a:solidFill>
                <a:srgbClr val="46464A">
                  <a:lumMod val="60000"/>
                  <a:lumOff val="40000"/>
                </a:srgbClr>
              </a:solidFill>
            </a:endParaRPr>
          </a:p>
        </p:txBody>
      </p:sp>
      <p:graphicFrame>
        <p:nvGraphicFramePr>
          <p:cNvPr id="3" name="Chart 2"/>
          <p:cNvGraphicFramePr/>
          <p:nvPr>
            <p:extLst>
              <p:ext uri="{D42A27DB-BD31-4B8C-83A1-F6EECF244321}">
                <p14:modId xmlns:p14="http://schemas.microsoft.com/office/powerpoint/2010/main" val="803535108"/>
              </p:ext>
            </p:extLst>
          </p:nvPr>
        </p:nvGraphicFramePr>
        <p:xfrm>
          <a:off x="525780" y="220980"/>
          <a:ext cx="10614660" cy="62026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3777182" y="6356350"/>
            <a:ext cx="5641138" cy="6678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smtClean="0">
                <a:solidFill>
                  <a:schemeClr val="tx1">
                    <a:lumMod val="65000"/>
                    <a:lumOff val="35000"/>
                  </a:schemeClr>
                </a:solidFill>
              </a:rPr>
              <a:t>5 </a:t>
            </a:r>
            <a:r>
              <a:rPr lang="en-US" sz="2400" dirty="0">
                <a:solidFill>
                  <a:schemeClr val="tx1">
                    <a:lumMod val="65000"/>
                    <a:lumOff val="35000"/>
                  </a:schemeClr>
                </a:solidFill>
              </a:rPr>
              <a:t>= Critical and 1 = Not Very Important</a:t>
            </a:r>
          </a:p>
        </p:txBody>
      </p:sp>
      <p:sp>
        <p:nvSpPr>
          <p:cNvPr id="6" name="TextBox 5"/>
          <p:cNvSpPr txBox="1"/>
          <p:nvPr/>
        </p:nvSpPr>
        <p:spPr>
          <a:xfrm>
            <a:off x="10599420" y="4221481"/>
            <a:ext cx="1363980" cy="830997"/>
          </a:xfrm>
          <a:prstGeom prst="rect">
            <a:avLst/>
          </a:prstGeom>
          <a:solidFill>
            <a:srgbClr val="FFFF66"/>
          </a:solidFill>
        </p:spPr>
        <p:txBody>
          <a:bodyPr wrap="square" rtlCol="0">
            <a:spAutoFit/>
          </a:bodyPr>
          <a:lstStyle/>
          <a:p>
            <a:pPr algn="ctr"/>
            <a:r>
              <a:rPr lang="en-US" sz="2400" b="1" dirty="0" smtClean="0"/>
              <a:t>Scale of 1-5</a:t>
            </a:r>
          </a:p>
        </p:txBody>
      </p:sp>
      <p:sp>
        <p:nvSpPr>
          <p:cNvPr id="7" name="Right Arrow 6"/>
          <p:cNvSpPr/>
          <p:nvPr/>
        </p:nvSpPr>
        <p:spPr>
          <a:xfrm rot="10800000">
            <a:off x="10958795" y="1495167"/>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10958794" y="1955609"/>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10869619" y="2394311"/>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10869618" y="2854752"/>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10703730" y="3294439"/>
            <a:ext cx="645229" cy="370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9508934" y="5682943"/>
            <a:ext cx="645229"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9659585" y="5227818"/>
            <a:ext cx="645229" cy="3707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0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26</a:t>
            </a:fld>
            <a:endParaRPr lang="en-US">
              <a:solidFill>
                <a:srgbClr val="46464A">
                  <a:lumMod val="60000"/>
                  <a:lumOff val="40000"/>
                </a:srgbClr>
              </a:solidFill>
            </a:endParaRPr>
          </a:p>
        </p:txBody>
      </p:sp>
      <p:sp>
        <p:nvSpPr>
          <p:cNvPr id="7" name="TextBox 6"/>
          <p:cNvSpPr txBox="1"/>
          <p:nvPr/>
        </p:nvSpPr>
        <p:spPr>
          <a:xfrm>
            <a:off x="523702" y="182879"/>
            <a:ext cx="11238807" cy="1569660"/>
          </a:xfrm>
          <a:prstGeom prst="rect">
            <a:avLst/>
          </a:prstGeom>
          <a:noFill/>
        </p:spPr>
        <p:txBody>
          <a:bodyPr wrap="square" rtlCol="0">
            <a:spAutoFit/>
          </a:bodyPr>
          <a:lstStyle/>
          <a:p>
            <a:r>
              <a:rPr lang="en-US" sz="2400" b="1" dirty="0" smtClean="0">
                <a:solidFill>
                  <a:schemeClr val="accent1">
                    <a:lumMod val="75000"/>
                  </a:schemeClr>
                </a:solidFill>
              </a:rPr>
              <a:t>Q9. How would you rate the Commission’s efforts to consistently advance or champion higher education’s strategic plan for 2018-2030 entitled, </a:t>
            </a:r>
            <a:r>
              <a:rPr lang="en-US" sz="2400" b="1" i="1" dirty="0" smtClean="0">
                <a:solidFill>
                  <a:schemeClr val="accent1">
                    <a:lumMod val="75000"/>
                  </a:schemeClr>
                </a:solidFill>
              </a:rPr>
              <a:t>Building Human Capital: The Educational Path to Alabama’s Economic Success</a:t>
            </a:r>
            <a:r>
              <a:rPr lang="en-US" sz="2400" b="1" dirty="0" smtClean="0">
                <a:solidFill>
                  <a:schemeClr val="accent1">
                    <a:lumMod val="75000"/>
                  </a:schemeClr>
                </a:solidFill>
              </a:rPr>
              <a:t>, with all stakeholders: educational leaders, policymakers, the press, and the general public?</a:t>
            </a:r>
            <a:endParaRPr lang="en-US" sz="2400" b="1" dirty="0">
              <a:solidFill>
                <a:schemeClr val="accent1">
                  <a:lumMod val="75000"/>
                </a:schemeClr>
              </a:solidFill>
            </a:endParaRPr>
          </a:p>
        </p:txBody>
      </p:sp>
      <p:pic>
        <p:nvPicPr>
          <p:cNvPr id="3" name="Picture 2"/>
          <p:cNvPicPr>
            <a:picLocks noChangeAspect="1"/>
          </p:cNvPicPr>
          <p:nvPr/>
        </p:nvPicPr>
        <p:blipFill>
          <a:blip r:embed="rId2"/>
          <a:stretch>
            <a:fillRect/>
          </a:stretch>
        </p:blipFill>
        <p:spPr>
          <a:xfrm>
            <a:off x="2066405" y="1752539"/>
            <a:ext cx="8153400" cy="4810125"/>
          </a:xfrm>
          <a:prstGeom prst="rect">
            <a:avLst/>
          </a:prstGeom>
        </p:spPr>
      </p:pic>
    </p:spTree>
    <p:extLst>
      <p:ext uri="{BB962C8B-B14F-4D97-AF65-F5344CB8AC3E}">
        <p14:creationId xmlns:p14="http://schemas.microsoft.com/office/powerpoint/2010/main" val="1238621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27</a:t>
            </a:fld>
            <a:endParaRPr lang="en-US">
              <a:solidFill>
                <a:srgbClr val="46464A">
                  <a:lumMod val="60000"/>
                  <a:lumOff val="40000"/>
                </a:srgbClr>
              </a:solidFill>
            </a:endParaRPr>
          </a:p>
        </p:txBody>
      </p:sp>
      <p:graphicFrame>
        <p:nvGraphicFramePr>
          <p:cNvPr id="5" name="Chart 4"/>
          <p:cNvGraphicFramePr/>
          <p:nvPr>
            <p:extLst/>
          </p:nvPr>
        </p:nvGraphicFramePr>
        <p:xfrm>
          <a:off x="449580" y="281939"/>
          <a:ext cx="10904220" cy="64395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3145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28</a:t>
            </a:fld>
            <a:endParaRPr lang="en-US">
              <a:solidFill>
                <a:srgbClr val="46464A">
                  <a:lumMod val="60000"/>
                  <a:lumOff val="40000"/>
                </a:srgbClr>
              </a:solidFill>
            </a:endParaRPr>
          </a:p>
        </p:txBody>
      </p:sp>
      <p:sp>
        <p:nvSpPr>
          <p:cNvPr id="3" name="Rectangle 2"/>
          <p:cNvSpPr/>
          <p:nvPr/>
        </p:nvSpPr>
        <p:spPr>
          <a:xfrm>
            <a:off x="2146338" y="509446"/>
            <a:ext cx="7915950" cy="523220"/>
          </a:xfrm>
          <a:prstGeom prst="rect">
            <a:avLst/>
          </a:prstGeom>
        </p:spPr>
        <p:txBody>
          <a:bodyPr wrap="none">
            <a:spAutoFit/>
          </a:bodyPr>
          <a:lstStyle/>
          <a:p>
            <a:r>
              <a:rPr lang="en-US" sz="2800" b="1" kern="1400" dirty="0" smtClean="0">
                <a:solidFill>
                  <a:srgbClr val="0070C0"/>
                </a:solidFill>
                <a:latin typeface="Arial" panose="020B0604020202020204" pitchFamily="34" charset="0"/>
              </a:rPr>
              <a:t>Eleventh Quadrennial Review Survey Results</a:t>
            </a:r>
            <a:endParaRPr lang="en-US" sz="2800" dirty="0"/>
          </a:p>
        </p:txBody>
      </p:sp>
      <p:sp>
        <p:nvSpPr>
          <p:cNvPr id="4" name="Rectangle 3"/>
          <p:cNvSpPr/>
          <p:nvPr/>
        </p:nvSpPr>
        <p:spPr>
          <a:xfrm>
            <a:off x="308919" y="1032666"/>
            <a:ext cx="11417643" cy="4945200"/>
          </a:xfrm>
          <a:prstGeom prst="rect">
            <a:avLst/>
          </a:prstGeom>
        </p:spPr>
        <p:txBody>
          <a:bodyPr wrap="square">
            <a:spAutoFit/>
          </a:bodyPr>
          <a:lstStyle/>
          <a:p>
            <a:pPr marL="457200" marR="0" indent="0">
              <a:lnSpc>
                <a:spcPct val="107000"/>
              </a:lnSpc>
              <a:spcBef>
                <a:spcPts val="0"/>
              </a:spcBef>
              <a:spcAft>
                <a:spcPts val="1180"/>
              </a:spcAft>
            </a:pPr>
            <a:r>
              <a:rPr lang="en-US" sz="2400" b="1" dirty="0">
                <a:solidFill>
                  <a:srgbClr val="000000"/>
                </a:solidFill>
                <a:latin typeface="Arial" panose="020B0604020202020204" pitchFamily="34" charset="0"/>
                <a:ea typeface="Arial" panose="020B0604020202020204" pitchFamily="34" charset="0"/>
              </a:rPr>
              <a:t>Overall, the survey results mirror prior quadrennial </a:t>
            </a:r>
            <a:r>
              <a:rPr lang="en-US" sz="2400" b="1" dirty="0" smtClean="0">
                <a:solidFill>
                  <a:srgbClr val="000000"/>
                </a:solidFill>
                <a:latin typeface="Arial" panose="020B0604020202020204" pitchFamily="34" charset="0"/>
                <a:ea typeface="Arial" panose="020B0604020202020204" pitchFamily="34" charset="0"/>
              </a:rPr>
              <a:t>reviews</a:t>
            </a:r>
            <a:r>
              <a:rPr lang="en-US" sz="2400" b="1" dirty="0">
                <a:solidFill>
                  <a:srgbClr val="000000"/>
                </a:solidFill>
                <a:latin typeface="Arial" panose="020B0604020202020204" pitchFamily="34" charset="0"/>
                <a:ea typeface="Arial" panose="020B0604020202020204" pitchFamily="34" charset="0"/>
              </a:rPr>
              <a:t> </a:t>
            </a:r>
            <a:r>
              <a:rPr lang="en-US" sz="2400" b="1" dirty="0" smtClean="0">
                <a:solidFill>
                  <a:srgbClr val="000000"/>
                </a:solidFill>
                <a:latin typeface="Arial" panose="020B0604020202020204" pitchFamily="34" charset="0"/>
                <a:ea typeface="Arial" panose="020B0604020202020204" pitchFamily="34" charset="0"/>
              </a:rPr>
              <a:t>but also showed </a:t>
            </a:r>
            <a:r>
              <a:rPr lang="en-US" sz="2400" b="1" dirty="0" smtClean="0">
                <a:solidFill>
                  <a:schemeClr val="accent6">
                    <a:lumMod val="75000"/>
                  </a:schemeClr>
                </a:solidFill>
                <a:latin typeface="Arial" panose="020B0604020202020204" pitchFamily="34" charset="0"/>
                <a:ea typeface="Arial" panose="020B0604020202020204" pitchFamily="34" charset="0"/>
              </a:rPr>
              <a:t>greater </a:t>
            </a:r>
            <a:r>
              <a:rPr lang="en-US" sz="2400" b="1" dirty="0">
                <a:solidFill>
                  <a:schemeClr val="accent6">
                    <a:lumMod val="75000"/>
                  </a:schemeClr>
                </a:solidFill>
                <a:latin typeface="Arial" panose="020B0604020202020204" pitchFamily="34" charset="0"/>
                <a:ea typeface="Arial" panose="020B0604020202020204" pitchFamily="34" charset="0"/>
              </a:rPr>
              <a:t>satisfaction </a:t>
            </a:r>
            <a:r>
              <a:rPr lang="en-US" sz="2400" b="1" dirty="0">
                <a:solidFill>
                  <a:srgbClr val="000000"/>
                </a:solidFill>
                <a:latin typeface="Arial" panose="020B0604020202020204" pitchFamily="34" charset="0"/>
                <a:ea typeface="Arial" panose="020B0604020202020204" pitchFamily="34" charset="0"/>
              </a:rPr>
              <a:t>with </a:t>
            </a:r>
            <a:r>
              <a:rPr lang="en-US" sz="2400" b="1" dirty="0" smtClean="0">
                <a:solidFill>
                  <a:srgbClr val="000000"/>
                </a:solidFill>
                <a:latin typeface="Arial" panose="020B0604020202020204" pitchFamily="34" charset="0"/>
                <a:ea typeface="Arial" panose="020B0604020202020204" pitchFamily="34" charset="0"/>
              </a:rPr>
              <a:t>ACHE’s:</a:t>
            </a:r>
          </a:p>
          <a:p>
            <a:pPr marL="800100" marR="0" indent="-342900">
              <a:lnSpc>
                <a:spcPct val="107000"/>
              </a:lnSpc>
              <a:spcBef>
                <a:spcPts val="0"/>
              </a:spcBef>
              <a:spcAft>
                <a:spcPts val="1180"/>
              </a:spcAft>
              <a:buFont typeface="Arial" panose="020B0604020202020204" pitchFamily="34" charset="0"/>
              <a:buChar char="•"/>
            </a:pPr>
            <a:r>
              <a:rPr lang="en-US" sz="2800" dirty="0" smtClean="0">
                <a:solidFill>
                  <a:schemeClr val="accent6">
                    <a:lumMod val="75000"/>
                  </a:schemeClr>
                </a:solidFill>
                <a:latin typeface="Arial" panose="020B0604020202020204" pitchFamily="34" charset="0"/>
                <a:ea typeface="Arial" panose="020B0604020202020204" pitchFamily="34" charset="0"/>
              </a:rPr>
              <a:t>Administration of </a:t>
            </a:r>
            <a:r>
              <a:rPr lang="en-US" sz="2800" dirty="0">
                <a:solidFill>
                  <a:schemeClr val="accent6">
                    <a:lumMod val="75000"/>
                  </a:schemeClr>
                </a:solidFill>
                <a:latin typeface="Arial" panose="020B0604020202020204" pitchFamily="34" charset="0"/>
                <a:ea typeface="Arial" panose="020B0604020202020204" pitchFamily="34" charset="0"/>
              </a:rPr>
              <a:t>the Statewide Student Database </a:t>
            </a:r>
            <a:r>
              <a:rPr lang="en-US" sz="2400" dirty="0" smtClean="0">
                <a:solidFill>
                  <a:srgbClr val="000000"/>
                </a:solidFill>
                <a:latin typeface="Arial" panose="020B0604020202020204" pitchFamily="34" charset="0"/>
                <a:ea typeface="Arial" panose="020B0604020202020204" pitchFamily="34" charset="0"/>
              </a:rPr>
              <a:t>and </a:t>
            </a:r>
          </a:p>
          <a:p>
            <a:pPr marL="800100" marR="0" indent="-342900">
              <a:lnSpc>
                <a:spcPct val="107000"/>
              </a:lnSpc>
              <a:spcBef>
                <a:spcPts val="0"/>
              </a:spcBef>
              <a:spcAft>
                <a:spcPts val="1180"/>
              </a:spcAft>
              <a:buFont typeface="Arial" panose="020B0604020202020204" pitchFamily="34" charset="0"/>
              <a:buChar char="•"/>
            </a:pPr>
            <a:r>
              <a:rPr lang="en-US" sz="2800" dirty="0" smtClean="0">
                <a:solidFill>
                  <a:schemeClr val="accent6">
                    <a:lumMod val="75000"/>
                  </a:schemeClr>
                </a:solidFill>
                <a:latin typeface="Arial" panose="020B0604020202020204" pitchFamily="34" charset="0"/>
                <a:ea typeface="Arial" panose="020B0604020202020204" pitchFamily="34" charset="0"/>
              </a:rPr>
              <a:t>Service </a:t>
            </a:r>
            <a:r>
              <a:rPr lang="en-US" sz="2800" dirty="0">
                <a:solidFill>
                  <a:schemeClr val="accent6">
                    <a:lumMod val="75000"/>
                  </a:schemeClr>
                </a:solidFill>
                <a:latin typeface="Arial" panose="020B0604020202020204" pitchFamily="34" charset="0"/>
                <a:ea typeface="Arial" panose="020B0604020202020204" pitchFamily="34" charset="0"/>
              </a:rPr>
              <a:t>as an advocate for higher public </a:t>
            </a:r>
            <a:r>
              <a:rPr lang="en-US" sz="2800" dirty="0" smtClean="0">
                <a:solidFill>
                  <a:schemeClr val="accent6">
                    <a:lumMod val="75000"/>
                  </a:schemeClr>
                </a:solidFill>
                <a:latin typeface="Arial" panose="020B0604020202020204" pitchFamily="34" charset="0"/>
                <a:ea typeface="Arial" panose="020B0604020202020204" pitchFamily="34" charset="0"/>
              </a:rPr>
              <a:t>education</a:t>
            </a:r>
            <a:r>
              <a:rPr lang="en-US" sz="2400" dirty="0" smtClean="0">
                <a:solidFill>
                  <a:srgbClr val="000000"/>
                </a:solidFill>
                <a:latin typeface="Arial" panose="020B0604020202020204" pitchFamily="34" charset="0"/>
                <a:ea typeface="Arial" panose="020B0604020202020204" pitchFamily="34" charset="0"/>
              </a:rPr>
              <a:t>. Some </a:t>
            </a:r>
            <a:r>
              <a:rPr lang="en-US" sz="2400" dirty="0">
                <a:solidFill>
                  <a:srgbClr val="000000"/>
                </a:solidFill>
                <a:latin typeface="Arial" panose="020B0604020202020204" pitchFamily="34" charset="0"/>
                <a:ea typeface="Arial" panose="020B0604020202020204" pitchFamily="34" charset="0"/>
              </a:rPr>
              <a:t>of </a:t>
            </a:r>
            <a:r>
              <a:rPr lang="en-US" sz="2400" dirty="0" smtClean="0">
                <a:solidFill>
                  <a:srgbClr val="000000"/>
                </a:solidFill>
                <a:latin typeface="Arial" panose="020B0604020202020204" pitchFamily="34" charset="0"/>
                <a:ea typeface="Arial" panose="020B0604020202020204" pitchFamily="34" charset="0"/>
              </a:rPr>
              <a:t>which could </a:t>
            </a:r>
            <a:r>
              <a:rPr lang="en-US" sz="2400" dirty="0">
                <a:solidFill>
                  <a:srgbClr val="000000"/>
                </a:solidFill>
                <a:latin typeface="Arial" panose="020B0604020202020204" pitchFamily="34" charset="0"/>
                <a:ea typeface="Arial" panose="020B0604020202020204" pitchFamily="34" charset="0"/>
              </a:rPr>
              <a:t>be </a:t>
            </a:r>
            <a:r>
              <a:rPr lang="en-US" sz="2400" dirty="0" smtClean="0">
                <a:solidFill>
                  <a:srgbClr val="000000"/>
                </a:solidFill>
                <a:latin typeface="Arial" panose="020B0604020202020204" pitchFamily="34" charset="0"/>
                <a:ea typeface="Arial" panose="020B0604020202020204" pitchFamily="34" charset="0"/>
              </a:rPr>
              <a:t>attributed to:</a:t>
            </a:r>
          </a:p>
          <a:p>
            <a:pPr marL="1257300" lvl="1" indent="-342900">
              <a:lnSpc>
                <a:spcPct val="107000"/>
              </a:lnSpc>
              <a:spcAft>
                <a:spcPts val="1180"/>
              </a:spcAft>
              <a:buFont typeface="Arial" panose="020B0604020202020204" pitchFamily="34" charset="0"/>
              <a:buChar char="•"/>
            </a:pPr>
            <a:r>
              <a:rPr lang="en-US" sz="2400" dirty="0" smtClean="0">
                <a:solidFill>
                  <a:srgbClr val="000000"/>
                </a:solidFill>
                <a:latin typeface="Arial" panose="020B0604020202020204" pitchFamily="34" charset="0"/>
                <a:ea typeface="Arial" panose="020B0604020202020204" pitchFamily="34" charset="0"/>
              </a:rPr>
              <a:t>Increased state support </a:t>
            </a:r>
          </a:p>
          <a:p>
            <a:pPr marL="1257300" lvl="1" indent="-342900">
              <a:lnSpc>
                <a:spcPct val="107000"/>
              </a:lnSpc>
              <a:spcAft>
                <a:spcPts val="1180"/>
              </a:spcAft>
              <a:buFont typeface="Arial" panose="020B0604020202020204" pitchFamily="34" charset="0"/>
              <a:buChar char="•"/>
            </a:pPr>
            <a:r>
              <a:rPr lang="en-US" sz="2400" dirty="0">
                <a:solidFill>
                  <a:srgbClr val="000000"/>
                </a:solidFill>
                <a:latin typeface="Arial" panose="020B0604020202020204" pitchFamily="34" charset="0"/>
                <a:ea typeface="Arial" panose="020B0604020202020204" pitchFamily="34" charset="0"/>
              </a:rPr>
              <a:t>R</a:t>
            </a:r>
            <a:r>
              <a:rPr lang="en-US" sz="2400" dirty="0" smtClean="0">
                <a:solidFill>
                  <a:srgbClr val="000000"/>
                </a:solidFill>
                <a:latin typeface="Arial" panose="020B0604020202020204" pitchFamily="34" charset="0"/>
                <a:ea typeface="Arial" panose="020B0604020202020204" pitchFamily="34" charset="0"/>
              </a:rPr>
              <a:t>ecent </a:t>
            </a:r>
            <a:r>
              <a:rPr lang="en-US" sz="2400" dirty="0">
                <a:solidFill>
                  <a:srgbClr val="000000"/>
                </a:solidFill>
                <a:latin typeface="Arial" panose="020B0604020202020204" pitchFamily="34" charset="0"/>
                <a:ea typeface="Arial" panose="020B0604020202020204" pitchFamily="34" charset="0"/>
              </a:rPr>
              <a:t>emphasis </a:t>
            </a:r>
            <a:r>
              <a:rPr lang="en-US" sz="2400" dirty="0" smtClean="0">
                <a:solidFill>
                  <a:srgbClr val="000000"/>
                </a:solidFill>
                <a:latin typeface="Arial" panose="020B0604020202020204" pitchFamily="34" charset="0"/>
                <a:ea typeface="Arial" panose="020B0604020202020204" pitchFamily="34" charset="0"/>
              </a:rPr>
              <a:t>by </a:t>
            </a:r>
            <a:r>
              <a:rPr lang="en-US" sz="2400" dirty="0">
                <a:solidFill>
                  <a:srgbClr val="000000"/>
                </a:solidFill>
                <a:latin typeface="Arial" panose="020B0604020202020204" pitchFamily="34" charset="0"/>
                <a:ea typeface="Arial" panose="020B0604020202020204" pitchFamily="34" charset="0"/>
              </a:rPr>
              <a:t>ACHE staff to </a:t>
            </a:r>
            <a:r>
              <a:rPr lang="en-US" sz="2400" dirty="0" smtClean="0">
                <a:solidFill>
                  <a:srgbClr val="000000"/>
                </a:solidFill>
                <a:latin typeface="Arial" panose="020B0604020202020204" pitchFamily="34" charset="0"/>
                <a:ea typeface="Arial" panose="020B0604020202020204" pitchFamily="34" charset="0"/>
              </a:rPr>
              <a:t>streamline </a:t>
            </a:r>
            <a:r>
              <a:rPr lang="en-US" sz="2400" dirty="0">
                <a:solidFill>
                  <a:srgbClr val="000000"/>
                </a:solidFill>
                <a:latin typeface="Arial" panose="020B0604020202020204" pitchFamily="34" charset="0"/>
                <a:ea typeface="Arial" panose="020B0604020202020204" pitchFamily="34" charset="0"/>
              </a:rPr>
              <a:t>procedures, and a reduction and clarification of ACHE </a:t>
            </a:r>
            <a:r>
              <a:rPr lang="en-US" sz="2400" dirty="0" smtClean="0">
                <a:solidFill>
                  <a:srgbClr val="000000"/>
                </a:solidFill>
                <a:latin typeface="Arial" panose="020B0604020202020204" pitchFamily="34" charset="0"/>
                <a:ea typeface="Arial" panose="020B0604020202020204" pitchFamily="34" charset="0"/>
              </a:rPr>
              <a:t>policy. </a:t>
            </a:r>
          </a:p>
          <a:p>
            <a:pPr marL="1257300" lvl="1" indent="-342900">
              <a:lnSpc>
                <a:spcPct val="107000"/>
              </a:lnSpc>
              <a:spcAft>
                <a:spcPts val="1180"/>
              </a:spcAft>
              <a:buFont typeface="Arial" panose="020B0604020202020204" pitchFamily="34" charset="0"/>
              <a:buChar char="•"/>
            </a:pPr>
            <a:r>
              <a:rPr lang="en-US" sz="2400" dirty="0" smtClean="0">
                <a:solidFill>
                  <a:srgbClr val="000000"/>
                </a:solidFill>
                <a:latin typeface="Arial" panose="020B0604020202020204" pitchFamily="34" charset="0"/>
                <a:ea typeface="Arial" panose="020B0604020202020204" pitchFamily="34" charset="0"/>
              </a:rPr>
              <a:t>Increased need-based aid, and </a:t>
            </a:r>
            <a:r>
              <a:rPr lang="en-US" sz="2400" dirty="0">
                <a:solidFill>
                  <a:srgbClr val="000000"/>
                </a:solidFill>
                <a:latin typeface="Arial" panose="020B0604020202020204" pitchFamily="34" charset="0"/>
                <a:ea typeface="Arial" panose="020B0604020202020204" pitchFamily="34" charset="0"/>
              </a:rPr>
              <a:t>scholarships targeting the shortage of math and science </a:t>
            </a:r>
            <a:r>
              <a:rPr lang="en-US" sz="2400" dirty="0" smtClean="0">
                <a:solidFill>
                  <a:srgbClr val="000000"/>
                </a:solidFill>
                <a:latin typeface="Arial" panose="020B0604020202020204" pitchFamily="34" charset="0"/>
                <a:ea typeface="Arial" panose="020B0604020202020204" pitchFamily="34" charset="0"/>
              </a:rPr>
              <a:t>teachers.</a:t>
            </a:r>
            <a:endParaRPr lang="en-US" sz="2400" dirty="0">
              <a:solidFill>
                <a:srgbClr val="00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87021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29</a:t>
            </a:fld>
            <a:endParaRPr lang="en-US">
              <a:solidFill>
                <a:srgbClr val="46464A">
                  <a:lumMod val="60000"/>
                  <a:lumOff val="40000"/>
                </a:srgbClr>
              </a:solidFill>
            </a:endParaRPr>
          </a:p>
        </p:txBody>
      </p:sp>
      <p:sp>
        <p:nvSpPr>
          <p:cNvPr id="3" name="Rectangle 2"/>
          <p:cNvSpPr/>
          <p:nvPr/>
        </p:nvSpPr>
        <p:spPr>
          <a:xfrm>
            <a:off x="583659" y="1127418"/>
            <a:ext cx="11322995" cy="4264437"/>
          </a:xfrm>
          <a:prstGeom prst="rect">
            <a:avLst/>
          </a:prstGeom>
        </p:spPr>
        <p:txBody>
          <a:bodyPr wrap="square">
            <a:spAutoFit/>
          </a:bodyPr>
          <a:lstStyle/>
          <a:p>
            <a:pPr marL="457200" marR="0" indent="0">
              <a:lnSpc>
                <a:spcPct val="107000"/>
              </a:lnSpc>
              <a:spcBef>
                <a:spcPts val="0"/>
              </a:spcBef>
              <a:spcAft>
                <a:spcPts val="1180"/>
              </a:spcAft>
            </a:pPr>
            <a:r>
              <a:rPr lang="en-US" sz="2400" dirty="0" smtClean="0">
                <a:solidFill>
                  <a:srgbClr val="000000"/>
                </a:solidFill>
                <a:latin typeface="Arial" panose="020B0604020202020204" pitchFamily="34" charset="0"/>
                <a:ea typeface="Arial" panose="020B0604020202020204" pitchFamily="34" charset="0"/>
              </a:rPr>
              <a:t>The following </a:t>
            </a:r>
            <a:r>
              <a:rPr lang="en-US" sz="2400" dirty="0">
                <a:solidFill>
                  <a:srgbClr val="000000"/>
                </a:solidFill>
                <a:latin typeface="Arial" panose="020B0604020202020204" pitchFamily="34" charset="0"/>
                <a:ea typeface="Arial" panose="020B0604020202020204" pitchFamily="34" charset="0"/>
              </a:rPr>
              <a:t>measures are recommended:</a:t>
            </a:r>
          </a:p>
          <a:p>
            <a:pPr marL="800100" lvl="1" indent="-342900">
              <a:lnSpc>
                <a:spcPct val="107000"/>
              </a:lnSpc>
              <a:spcAft>
                <a:spcPts val="1180"/>
              </a:spcAft>
              <a:buFont typeface="Symbol" panose="05050102010706020507" pitchFamily="18" charset="2"/>
              <a:buChar char=""/>
            </a:pPr>
            <a:r>
              <a:rPr lang="en-US" sz="2400" dirty="0">
                <a:solidFill>
                  <a:srgbClr val="000000"/>
                </a:solidFill>
                <a:latin typeface="Arial" panose="020B0604020202020204" pitchFamily="34" charset="0"/>
                <a:ea typeface="Arial" panose="020B0604020202020204" pitchFamily="34" charset="0"/>
              </a:rPr>
              <a:t>Continue focus on advocacy and coordination of higher education, including affordability and </a:t>
            </a:r>
            <a:r>
              <a:rPr lang="en-US" sz="2400" dirty="0" smtClean="0">
                <a:solidFill>
                  <a:srgbClr val="000000"/>
                </a:solidFill>
                <a:latin typeface="Arial" panose="020B0604020202020204" pitchFamily="34" charset="0"/>
                <a:ea typeface="Arial" panose="020B0604020202020204" pitchFamily="34" charset="0"/>
              </a:rPr>
              <a:t>expanding student </a:t>
            </a:r>
            <a:r>
              <a:rPr lang="en-US" sz="2400" dirty="0">
                <a:solidFill>
                  <a:srgbClr val="000000"/>
                </a:solidFill>
                <a:latin typeface="Arial" panose="020B0604020202020204" pitchFamily="34" charset="0"/>
                <a:ea typeface="Arial" panose="020B0604020202020204" pitchFamily="34" charset="0"/>
              </a:rPr>
              <a:t>aid programs.</a:t>
            </a:r>
          </a:p>
          <a:p>
            <a:pPr marL="800100" lvl="1" indent="-342900">
              <a:lnSpc>
                <a:spcPct val="107000"/>
              </a:lnSpc>
              <a:spcAft>
                <a:spcPts val="1180"/>
              </a:spcAft>
              <a:buFont typeface="Symbol" panose="05050102010706020507" pitchFamily="18" charset="2"/>
              <a:buChar char=""/>
            </a:pPr>
            <a:r>
              <a:rPr lang="en-US" sz="2400" dirty="0">
                <a:solidFill>
                  <a:srgbClr val="000000"/>
                </a:solidFill>
                <a:latin typeface="Arial" panose="020B0604020202020204" pitchFamily="34" charset="0"/>
                <a:ea typeface="Arial" panose="020B0604020202020204" pitchFamily="34" charset="0"/>
              </a:rPr>
              <a:t>Expand services to campuses including professional development.</a:t>
            </a:r>
          </a:p>
          <a:p>
            <a:pPr marL="800100" lvl="1" indent="-342900">
              <a:lnSpc>
                <a:spcPct val="107000"/>
              </a:lnSpc>
              <a:spcAft>
                <a:spcPts val="1180"/>
              </a:spcAft>
              <a:buFont typeface="Symbol" panose="05050102010706020507" pitchFamily="18" charset="2"/>
              <a:buChar char=""/>
            </a:pPr>
            <a:r>
              <a:rPr lang="en-US" sz="2400" dirty="0" smtClean="0">
                <a:solidFill>
                  <a:srgbClr val="000000"/>
                </a:solidFill>
                <a:latin typeface="Arial" panose="020B0604020202020204" pitchFamily="34" charset="0"/>
                <a:ea typeface="Arial" panose="020B0604020202020204" pitchFamily="34" charset="0"/>
              </a:rPr>
              <a:t>Continue </a:t>
            </a:r>
            <a:r>
              <a:rPr lang="en-US" sz="2400" dirty="0">
                <a:solidFill>
                  <a:srgbClr val="000000"/>
                </a:solidFill>
                <a:latin typeface="Arial" panose="020B0604020202020204" pitchFamily="34" charset="0"/>
                <a:ea typeface="Arial" panose="020B0604020202020204" pitchFamily="34" charset="0"/>
              </a:rPr>
              <a:t>to coordinate with state education and non-education agencies on the development and implementation of the State Longitudinal Data System.</a:t>
            </a:r>
          </a:p>
          <a:p>
            <a:pPr marL="800100" lvl="1" indent="-342900">
              <a:lnSpc>
                <a:spcPct val="107000"/>
              </a:lnSpc>
              <a:spcAft>
                <a:spcPts val="1180"/>
              </a:spcAft>
              <a:buFont typeface="Symbol" panose="05050102010706020507" pitchFamily="18" charset="2"/>
              <a:buChar char=""/>
            </a:pPr>
            <a:r>
              <a:rPr lang="en-US" sz="2400" dirty="0">
                <a:solidFill>
                  <a:srgbClr val="000000"/>
                </a:solidFill>
                <a:latin typeface="Arial" panose="020B0604020202020204" pitchFamily="34" charset="0"/>
                <a:ea typeface="Arial" panose="020B0604020202020204" pitchFamily="34" charset="0"/>
              </a:rPr>
              <a:t>Continue to investigate cost-saving measures for students, i.e., the Free Application for Federal Student Aid (FAFSA) completions and Open-Educational Resources (OER).</a:t>
            </a:r>
          </a:p>
        </p:txBody>
      </p:sp>
      <p:sp>
        <p:nvSpPr>
          <p:cNvPr id="5" name="Rectangle 4"/>
          <p:cNvSpPr/>
          <p:nvPr/>
        </p:nvSpPr>
        <p:spPr>
          <a:xfrm>
            <a:off x="2287181" y="445733"/>
            <a:ext cx="7915950" cy="523220"/>
          </a:xfrm>
          <a:prstGeom prst="rect">
            <a:avLst/>
          </a:prstGeom>
        </p:spPr>
        <p:txBody>
          <a:bodyPr wrap="none">
            <a:spAutoFit/>
          </a:bodyPr>
          <a:lstStyle/>
          <a:p>
            <a:r>
              <a:rPr lang="en-US" sz="2800" b="1" kern="1400" dirty="0">
                <a:solidFill>
                  <a:srgbClr val="0070C0"/>
                </a:solidFill>
                <a:latin typeface="Arial" panose="020B0604020202020204" pitchFamily="34" charset="0"/>
              </a:rPr>
              <a:t>Eleventh Quadrennial Review Survey Results</a:t>
            </a:r>
            <a:endParaRPr lang="en-US" sz="2800" dirty="0"/>
          </a:p>
        </p:txBody>
      </p:sp>
    </p:spTree>
    <p:extLst>
      <p:ext uri="{BB962C8B-B14F-4D97-AF65-F5344CB8AC3E}">
        <p14:creationId xmlns:p14="http://schemas.microsoft.com/office/powerpoint/2010/main" val="3003060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470212" y="143771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002060"/>
                </a:solidFill>
                <a:latin typeface="+mn-lt"/>
              </a:rPr>
              <a:t>II.  ROLL CALL and </a:t>
            </a:r>
            <a:br>
              <a:rPr lang="en-US" b="1" dirty="0">
                <a:solidFill>
                  <a:srgbClr val="002060"/>
                </a:solidFill>
                <a:latin typeface="+mn-lt"/>
              </a:rPr>
            </a:br>
            <a:r>
              <a:rPr lang="en-US" sz="4000" b="1" dirty="0">
                <a:solidFill>
                  <a:srgbClr val="002060"/>
                </a:solidFill>
                <a:latin typeface="+mn-lt"/>
              </a:rPr>
              <a:t>QUORUM DETERMINATION	</a:t>
            </a:r>
          </a:p>
        </p:txBody>
      </p:sp>
      <p:pic>
        <p:nvPicPr>
          <p:cNvPr id="5" name="Picture 4"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389053" y="2487419"/>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all" spc="0" normalizeH="0" baseline="0" noProof="0" dirty="0" smtClean="0">
                <a:ln>
                  <a:noFill/>
                </a:ln>
                <a:solidFill>
                  <a:srgbClr val="4F271C"/>
                </a:solidFill>
                <a:effectLst/>
                <a:uLnTx/>
                <a:uFillTx/>
                <a:latin typeface="Tw Cen MT"/>
                <a:ea typeface="+mj-ea"/>
                <a:cs typeface="+mj-cs"/>
              </a:rPr>
              <a:t/>
            </a:r>
            <a:br>
              <a:rPr kumimoji="0" lang="en-US" b="0" i="0" u="none" strike="noStrike" kern="1200" cap="all" spc="0" normalizeH="0" baseline="0" noProof="0" dirty="0" smtClean="0">
                <a:ln>
                  <a:noFill/>
                </a:ln>
                <a:solidFill>
                  <a:srgbClr val="4F271C"/>
                </a:solidFill>
                <a:effectLst/>
                <a:uLnTx/>
                <a:uFillTx/>
                <a:latin typeface="Tw Cen MT"/>
                <a:ea typeface="+mj-ea"/>
                <a:cs typeface="+mj-cs"/>
              </a:rPr>
            </a:br>
            <a:r>
              <a:rPr lang="en-US" sz="6000" b="1" dirty="0" smtClean="0">
                <a:solidFill>
                  <a:srgbClr val="0070C0"/>
                </a:solidFill>
                <a:latin typeface="Tw Cen MT"/>
              </a:rPr>
              <a:t>IX</a:t>
            </a:r>
            <a:r>
              <a:rPr kumimoji="0" lang="en-US" sz="6000" b="1" i="0" u="none" strike="noStrike" kern="1200" cap="all" spc="0" normalizeH="0" baseline="0" noProof="0" dirty="0" smtClean="0">
                <a:ln>
                  <a:noFill/>
                </a:ln>
                <a:solidFill>
                  <a:srgbClr val="0070C0"/>
                </a:solidFill>
                <a:effectLst/>
                <a:uLnTx/>
                <a:uFillTx/>
                <a:latin typeface="Tw Cen MT"/>
                <a:ea typeface="+mj-ea"/>
                <a:cs typeface="+mj-cs"/>
              </a:rPr>
              <a:t>.   Decision</a:t>
            </a:r>
            <a:r>
              <a:rPr kumimoji="0" lang="en-US" sz="6000" b="1" i="0" u="none" strike="noStrike" kern="1200" cap="all" spc="300" normalizeH="0" baseline="0" noProof="0" dirty="0" smtClean="0">
                <a:ln>
                  <a:noFill/>
                </a:ln>
                <a:solidFill>
                  <a:srgbClr val="0070C0"/>
                </a:solidFill>
                <a:effectLst/>
                <a:uLnTx/>
                <a:uFillTx/>
                <a:latin typeface="Tw Cen MT"/>
                <a:ea typeface="+mj-ea"/>
                <a:cs typeface="+mj-cs"/>
              </a:rPr>
              <a:t> </a:t>
            </a:r>
            <a:r>
              <a:rPr kumimoji="0" lang="en-US" sz="6000" b="1" i="0" u="none" strike="noStrike" kern="1200" cap="all" spc="0" normalizeH="0" baseline="0" noProof="0" dirty="0" smtClean="0">
                <a:ln>
                  <a:noFill/>
                </a:ln>
                <a:solidFill>
                  <a:srgbClr val="0070C0"/>
                </a:solidFill>
                <a:effectLst/>
                <a:uLnTx/>
                <a:uFillTx/>
                <a:latin typeface="Tw Cen MT"/>
                <a:ea typeface="+mj-ea"/>
                <a:cs typeface="+mj-cs"/>
              </a:rPr>
              <a:t>ITEMS</a:t>
            </a:r>
            <a:r>
              <a:rPr kumimoji="0" lang="en-US" b="1" i="0" u="none" strike="noStrike" kern="1200" cap="all" spc="0" normalizeH="0" baseline="0" noProof="0" dirty="0" smtClean="0">
                <a:ln>
                  <a:noFill/>
                </a:ln>
                <a:solidFill>
                  <a:srgbClr val="0070C0"/>
                </a:solidFill>
                <a:effectLst/>
                <a:uLnTx/>
                <a:uFillTx/>
                <a:latin typeface="Tw Cen MT"/>
                <a:ea typeface="+mj-ea"/>
                <a:cs typeface="+mj-cs"/>
              </a:rPr>
              <a:t/>
            </a:r>
            <a:br>
              <a:rPr kumimoji="0" lang="en-US" b="1" i="0" u="none" strike="noStrike" kern="1200" cap="all" spc="0" normalizeH="0" baseline="0" noProof="0" dirty="0" smtClean="0">
                <a:ln>
                  <a:noFill/>
                </a:ln>
                <a:solidFill>
                  <a:srgbClr val="0070C0"/>
                </a:solidFill>
                <a:effectLst/>
                <a:uLnTx/>
                <a:uFillTx/>
                <a:latin typeface="Tw Cen MT"/>
                <a:ea typeface="+mj-ea"/>
                <a:cs typeface="+mj-cs"/>
              </a:rPr>
            </a:br>
            <a:r>
              <a:rPr kumimoji="0" lang="en-US"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Tree>
    <p:extLst>
      <p:ext uri="{BB962C8B-B14F-4D97-AF65-F5344CB8AC3E}">
        <p14:creationId xmlns:p14="http://schemas.microsoft.com/office/powerpoint/2010/main" val="2334858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en Sq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3216" y="154808"/>
            <a:ext cx="2915817" cy="3189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ext Box 3"/>
          <p:cNvSpPr txBox="1">
            <a:spLocks noChangeArrowheads="1"/>
          </p:cNvSpPr>
          <p:nvPr/>
        </p:nvSpPr>
        <p:spPr bwMode="auto">
          <a:xfrm>
            <a:off x="2953062" y="6159369"/>
            <a:ext cx="6591300" cy="592138"/>
          </a:xfrm>
          <a:prstGeom prst="rect">
            <a:avLst/>
          </a:prstGeom>
          <a:solidFill>
            <a:srgbClr val="3F1D5A"/>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ts val="1000"/>
              </a:spcBef>
              <a:spcAft>
                <a:spcPts val="1000"/>
              </a:spcAft>
              <a:buClrTx/>
              <a:buSzTx/>
              <a:buFontTx/>
              <a:buNone/>
              <a:tabLst/>
            </a:pPr>
            <a:r>
              <a:rPr kumimoji="0" lang="en-US" altLang="en-US" sz="1800" b="0" i="1" u="none" strike="noStrike" cap="none" normalizeH="0" baseline="0" smtClean="0">
                <a:ln>
                  <a:noFill/>
                </a:ln>
                <a:solidFill>
                  <a:srgbClr val="FFFFFF"/>
                </a:solidFill>
                <a:effectLst/>
                <a:latin typeface="Calisto MT" panose="02040603050505030304" pitchFamily="18" charset="0"/>
              </a:rPr>
              <a:t>Ache.edu</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 name="Text Box 4"/>
          <p:cNvSpPr txBox="1">
            <a:spLocks noChangeArrowheads="1"/>
          </p:cNvSpPr>
          <p:nvPr/>
        </p:nvSpPr>
        <p:spPr bwMode="auto">
          <a:xfrm>
            <a:off x="3207895" y="3720189"/>
            <a:ext cx="6858000" cy="1004888"/>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500"/>
              </a:spcAft>
              <a:buClrTx/>
              <a:buSzTx/>
              <a:buFontTx/>
              <a:buNone/>
              <a:tabLst/>
            </a:pPr>
            <a:r>
              <a:rPr kumimoji="0" lang="en-US" altLang="en-US" sz="3600" b="1" i="0" u="none" strike="noStrike" cap="none" normalizeH="0" baseline="0" smtClean="0">
                <a:ln>
                  <a:noFill/>
                </a:ln>
                <a:solidFill>
                  <a:srgbClr val="F3642C"/>
                </a:solidFill>
                <a:effectLst/>
                <a:latin typeface="Calisto MT" panose="02040603050505030304" pitchFamily="18" charset="0"/>
              </a:rPr>
              <a:t>2017-2018 Annual Report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 name="Text Box 5"/>
          <p:cNvSpPr txBox="1">
            <a:spLocks noChangeArrowheads="1"/>
          </p:cNvSpPr>
          <p:nvPr/>
        </p:nvSpPr>
        <p:spPr bwMode="auto">
          <a:xfrm>
            <a:off x="3072983" y="4778830"/>
            <a:ext cx="6823075" cy="1081087"/>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000"/>
              </a:spcAft>
              <a:buClrTx/>
              <a:buSzTx/>
              <a:buFontTx/>
              <a:buNone/>
              <a:tabLst/>
            </a:pPr>
            <a:r>
              <a:rPr kumimoji="0" lang="en-US" altLang="en-US" sz="2000" b="1" i="0" u="none" strike="noStrike" cap="none" normalizeH="0" baseline="0" dirty="0" smtClean="0">
                <a:ln>
                  <a:noFill/>
                </a:ln>
                <a:solidFill>
                  <a:srgbClr val="272063"/>
                </a:solidFill>
                <a:effectLst/>
                <a:latin typeface="Calisto MT" panose="02040603050505030304" pitchFamily="18" charset="0"/>
              </a:rPr>
              <a:t>Alabama Commission on </a:t>
            </a:r>
            <a:br>
              <a:rPr kumimoji="0" lang="en-US" altLang="en-US" sz="2000" b="1" i="0" u="none" strike="noStrike" cap="none" normalizeH="0" baseline="0" dirty="0" smtClean="0">
                <a:ln>
                  <a:noFill/>
                </a:ln>
                <a:solidFill>
                  <a:srgbClr val="272063"/>
                </a:solidFill>
                <a:effectLst/>
                <a:latin typeface="Calisto MT" panose="02040603050505030304" pitchFamily="18" charset="0"/>
              </a:rPr>
            </a:br>
            <a:r>
              <a:rPr kumimoji="0" lang="en-US" altLang="en-US" sz="2000" b="1" i="0" u="none" strike="noStrike" cap="none" normalizeH="0" baseline="0" dirty="0" smtClean="0">
                <a:ln>
                  <a:noFill/>
                </a:ln>
                <a:solidFill>
                  <a:srgbClr val="272063"/>
                </a:solidFill>
                <a:effectLst/>
                <a:latin typeface="Calisto MT" panose="02040603050505030304" pitchFamily="18" charset="0"/>
              </a:rPr>
              <a:t>Higher Education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itle 1"/>
          <p:cNvSpPr txBox="1">
            <a:spLocks/>
          </p:cNvSpPr>
          <p:nvPr/>
        </p:nvSpPr>
        <p:spPr>
          <a:xfrm>
            <a:off x="838200" y="365125"/>
            <a:ext cx="10515600" cy="1925688"/>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AutoNum type="alphaUcPeriod"/>
            </a:pPr>
            <a:r>
              <a:rPr lang="en-US" sz="5800" b="1" dirty="0" smtClean="0">
                <a:solidFill>
                  <a:srgbClr val="0070C0"/>
                </a:solidFill>
                <a:latin typeface="Calibri" panose="020F0502020204030204" pitchFamily="34" charset="0"/>
                <a:cs typeface="Calibri" panose="020F0502020204030204" pitchFamily="34" charset="0"/>
              </a:rPr>
              <a:t>Annual Report</a:t>
            </a:r>
          </a:p>
          <a:p>
            <a:r>
              <a:rPr lang="en-US" sz="3300" i="1" dirty="0" smtClean="0">
                <a:solidFill>
                  <a:srgbClr val="0070C0"/>
                </a:solidFill>
              </a:rPr>
              <a:t>Staff Presenter: Ms</a:t>
            </a:r>
            <a:r>
              <a:rPr lang="en-US" sz="3300" i="1" dirty="0">
                <a:solidFill>
                  <a:srgbClr val="0070C0"/>
                </a:solidFill>
              </a:rPr>
              <a:t>. Margaret Gunter</a:t>
            </a:r>
            <a:endParaRPr lang="en-US" sz="3300" dirty="0">
              <a:solidFill>
                <a:srgbClr val="0070C0"/>
              </a:solidFill>
            </a:endParaRPr>
          </a:p>
          <a:p>
            <a:r>
              <a:rPr lang="en-US" dirty="0" smtClean="0">
                <a:solidFill>
                  <a:srgbClr val="0070C0"/>
                </a:solidFill>
                <a:latin typeface="Calibri" panose="020F0502020204030204" pitchFamily="34" charset="0"/>
                <a:cs typeface="Calibri" panose="020F0502020204030204" pitchFamily="34" charset="0"/>
              </a:rPr>
              <a:t/>
            </a:r>
            <a:br>
              <a:rPr lang="en-US" dirty="0" smtClean="0">
                <a:solidFill>
                  <a:srgbClr val="0070C0"/>
                </a:solidFill>
                <a:latin typeface="Calibri" panose="020F0502020204030204" pitchFamily="34" charset="0"/>
                <a:cs typeface="Calibri" panose="020F0502020204030204" pitchFamily="34" charset="0"/>
              </a:rPr>
            </a:br>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63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54439" y="224852"/>
            <a:ext cx="10732958" cy="6633148"/>
            <a:chOff x="105236237" y="106748780"/>
            <a:chExt cx="4308883" cy="2291758"/>
          </a:xfrm>
        </p:grpSpPr>
        <p:pic>
          <p:nvPicPr>
            <p:cNvPr id="2051" name="Picture 3" descr="CACC Launch 2"/>
            <p:cNvPicPr>
              <a:picLocks noChangeAspect="1" noChangeArrowheads="1"/>
            </p:cNvPicPr>
            <p:nvPr/>
          </p:nvPicPr>
          <p:blipFill>
            <a:blip r:embed="rId2">
              <a:extLst>
                <a:ext uri="{28A0092B-C50C-407E-A947-70E740481C1C}">
                  <a14:useLocalDpi xmlns:a14="http://schemas.microsoft.com/office/drawing/2010/main" val="0"/>
                </a:ext>
              </a:extLst>
            </a:blip>
            <a:srcRect t="23050" b="4514"/>
            <a:stretch>
              <a:fillRect/>
            </a:stretch>
          </p:blipFill>
          <p:spPr bwMode="auto">
            <a:xfrm>
              <a:off x="105236237" y="106748780"/>
              <a:ext cx="4308883" cy="2004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 Box 4"/>
            <p:cNvSpPr txBox="1">
              <a:spLocks noChangeArrowheads="1"/>
            </p:cNvSpPr>
            <p:nvPr/>
          </p:nvSpPr>
          <p:spPr bwMode="auto">
            <a:xfrm>
              <a:off x="105352403" y="108779852"/>
              <a:ext cx="4146997" cy="260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anose="020F0502020204030204" pitchFamily="34" charset="0"/>
                </a:rPr>
                <a:t>Complete College Alabama compact is signed by higher education participants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6048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3400" y="191869"/>
            <a:ext cx="6096000" cy="1292662"/>
          </a:xfrm>
          <a:prstGeom prst="rect">
            <a:avLst/>
          </a:prstGeom>
        </p:spPr>
        <p:txBody>
          <a:bodyPr>
            <a:spAutoFit/>
          </a:bodyPr>
          <a:lstStyle/>
          <a:p>
            <a:pPr algn="ctr">
              <a:spcAft>
                <a:spcPts val="2400"/>
              </a:spcAft>
            </a:pPr>
            <a:r>
              <a:rPr lang="en-US" sz="40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Building Human Capital</a:t>
            </a:r>
            <a:endParaRPr lang="en-US" sz="1100" dirty="0" smtClean="0">
              <a:effectLst/>
              <a:latin typeface="Times New Roman" panose="02020603050405020304" pitchFamily="18" charset="0"/>
              <a:ea typeface="Times New Roman" panose="02020603050405020304" pitchFamily="18" charset="0"/>
            </a:endParaRPr>
          </a:p>
          <a:p>
            <a:pPr algn="ctr">
              <a:spcAft>
                <a:spcPts val="2400"/>
              </a:spcAft>
            </a:pPr>
            <a:r>
              <a:rPr lang="en-US" b="1" dirty="0">
                <a:latin typeface="Calibri" panose="020F0502020204030204" pitchFamily="34" charset="0"/>
                <a:ea typeface="Calibri" panose="020F0502020204030204" pitchFamily="34" charset="0"/>
                <a:cs typeface="Times New Roman" panose="02020603050405020304" pitchFamily="18" charset="0"/>
              </a:rPr>
              <a:t>The Educational Path to Alabama’s Economic Success</a:t>
            </a:r>
            <a:endParaRPr lang="en-US" sz="1100" dirty="0">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636010" y="1647191"/>
            <a:ext cx="4796790" cy="3426460"/>
          </a:xfrm>
          <a:prstGeom prst="rect">
            <a:avLst/>
          </a:prstGeom>
          <a:noFill/>
          <a:ln>
            <a:noFill/>
          </a:ln>
        </p:spPr>
      </p:pic>
      <p:sp>
        <p:nvSpPr>
          <p:cNvPr id="4" name="Rectangle 3"/>
          <p:cNvSpPr/>
          <p:nvPr/>
        </p:nvSpPr>
        <p:spPr>
          <a:xfrm>
            <a:off x="2781300" y="5350611"/>
            <a:ext cx="7061200" cy="530915"/>
          </a:xfrm>
          <a:prstGeom prst="rect">
            <a:avLst/>
          </a:prstGeom>
        </p:spPr>
        <p:txBody>
          <a:bodyPr wrap="square">
            <a:spAutoFit/>
          </a:bodyPr>
          <a:lstStyle/>
          <a:p>
            <a:pPr algn="ctr">
              <a:spcAft>
                <a:spcPts val="2400"/>
              </a:spcAft>
            </a:pPr>
            <a:r>
              <a:rPr lang="en-US" dirty="0">
                <a:latin typeface="Calibri" panose="020F0502020204030204" pitchFamily="34" charset="0"/>
                <a:ea typeface="Calibri" panose="020F0502020204030204" pitchFamily="34" charset="0"/>
                <a:cs typeface="Times New Roman" panose="02020603050405020304" pitchFamily="18" charset="0"/>
              </a:rPr>
              <a:t>Alabama Commission on Higher Education Strategic Plan (2018-2030)</a:t>
            </a:r>
            <a:br>
              <a:rPr lang="en-US" dirty="0">
                <a:latin typeface="Calibri" panose="020F0502020204030204" pitchFamily="34" charset="0"/>
                <a:ea typeface="Calibri" panose="020F0502020204030204" pitchFamily="34" charset="0"/>
                <a:cs typeface="Times New Roman" panose="02020603050405020304" pitchFamily="18" charset="0"/>
              </a:rPr>
            </a:b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(Board Approved 12/8/2017)</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7790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403850" y="127000"/>
            <a:ext cx="23622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Calibri" panose="020F0502020204030204" pitchFamily="34" charset="0"/>
              </a:rPr>
              <a:t>Workforce by Region</a:t>
            </a:r>
            <a:r>
              <a:rPr kumimoji="0" lang="en-US" altLang="en-US" sz="1200" b="0" i="0" u="none" strike="noStrike" cap="none" normalizeH="0" baseline="0" smtClean="0">
                <a:ln>
                  <a:noFill/>
                </a:ln>
                <a:solidFill>
                  <a:schemeClr val="tx1"/>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2" y="533400"/>
            <a:ext cx="5489576" cy="632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899118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0087" y="269876"/>
            <a:ext cx="8177213" cy="6393742"/>
          </a:xfrm>
          <a:prstGeom prst="rect">
            <a:avLst/>
          </a:prstGeom>
        </p:spPr>
      </p:pic>
    </p:spTree>
    <p:extLst>
      <p:ext uri="{BB962C8B-B14F-4D97-AF65-F5344CB8AC3E}">
        <p14:creationId xmlns:p14="http://schemas.microsoft.com/office/powerpoint/2010/main" val="14080160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4898" y="890153"/>
            <a:ext cx="11006152" cy="5153200"/>
          </a:xfrm>
          <a:prstGeom prst="rect">
            <a:avLst/>
          </a:prstGeom>
        </p:spPr>
      </p:pic>
    </p:spTree>
    <p:extLst>
      <p:ext uri="{BB962C8B-B14F-4D97-AF65-F5344CB8AC3E}">
        <p14:creationId xmlns:p14="http://schemas.microsoft.com/office/powerpoint/2010/main" val="1779034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55570" y="488970"/>
            <a:ext cx="5735783" cy="2252318"/>
            <a:chOff x="1136817" y="3811327"/>
            <a:chExt cx="7613893" cy="2463855"/>
          </a:xfrm>
        </p:grpSpPr>
        <p:pic>
          <p:nvPicPr>
            <p:cNvPr id="4" name="Picture 3"/>
            <p:cNvPicPr>
              <a:picLocks noChangeAspect="1"/>
            </p:cNvPicPr>
            <p:nvPr/>
          </p:nvPicPr>
          <p:blipFill>
            <a:blip r:embed="rId2"/>
            <a:stretch>
              <a:fillRect/>
            </a:stretch>
          </p:blipFill>
          <p:spPr>
            <a:xfrm>
              <a:off x="1136817" y="3817779"/>
              <a:ext cx="3692818" cy="2457403"/>
            </a:xfrm>
            <a:prstGeom prst="rect">
              <a:avLst/>
            </a:prstGeom>
          </p:spPr>
        </p:pic>
        <p:pic>
          <p:nvPicPr>
            <p:cNvPr id="5" name="Picture 4" descr="Image result for o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635" y="3811327"/>
              <a:ext cx="3921075" cy="246385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6"/>
          <p:cNvSpPr txBox="1"/>
          <p:nvPr/>
        </p:nvSpPr>
        <p:spPr>
          <a:xfrm>
            <a:off x="410359" y="3131301"/>
            <a:ext cx="11408228" cy="34778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0070C0"/>
                </a:solidFill>
              </a:rPr>
              <a:t>2018-2019 ACHE/ACCS OER Grant Program</a:t>
            </a:r>
          </a:p>
          <a:p>
            <a:pPr marL="857250" lvl="1" indent="-400050">
              <a:buFont typeface="+mj-lt"/>
              <a:buAutoNum type="romanUcPeriod"/>
            </a:pPr>
            <a:r>
              <a:rPr lang="en-US" sz="2400" dirty="0"/>
              <a:t>Target: high-enrollment general education courses for transfer between institutions</a:t>
            </a:r>
          </a:p>
          <a:p>
            <a:pPr marL="857250" lvl="1" indent="-400050">
              <a:buFont typeface="+mj-lt"/>
              <a:buAutoNum type="romanUcPeriod"/>
            </a:pPr>
            <a:r>
              <a:rPr lang="en-US" sz="2400" dirty="0"/>
              <a:t>Priorities: </a:t>
            </a:r>
          </a:p>
          <a:p>
            <a:pPr lvl="2">
              <a:buFont typeface="Wingdings" panose="05000000000000000000" pitchFamily="2" charset="2"/>
              <a:buChar char="Ø"/>
            </a:pPr>
            <a:r>
              <a:rPr lang="en-US" sz="2400" dirty="0"/>
              <a:t>Greatest cost savings for students (high ROI)</a:t>
            </a:r>
          </a:p>
          <a:p>
            <a:pPr lvl="2">
              <a:buFont typeface="Wingdings" panose="05000000000000000000" pitchFamily="2" charset="2"/>
              <a:buChar char="Ø"/>
            </a:pPr>
            <a:r>
              <a:rPr lang="en-US" sz="2400" dirty="0"/>
              <a:t>Collaboration between 2- and 4-year institutions</a:t>
            </a:r>
          </a:p>
          <a:p>
            <a:pPr marL="857250" lvl="1" indent="-400050">
              <a:buFont typeface="+mj-lt"/>
              <a:buAutoNum type="romanUcPeriod"/>
            </a:pPr>
            <a:r>
              <a:rPr lang="en-US" sz="2400" dirty="0"/>
              <a:t>$60,000 in funds for adoption, adaption, and creation of Resources</a:t>
            </a:r>
          </a:p>
          <a:p>
            <a:pPr marL="857250" lvl="1" indent="-400050">
              <a:buFont typeface="+mj-lt"/>
              <a:buAutoNum type="romanUcPeriod"/>
            </a:pPr>
            <a:r>
              <a:rPr lang="en-US" sz="2400" dirty="0"/>
              <a:t>Over 30 proposals funded</a:t>
            </a:r>
          </a:p>
          <a:p>
            <a:pPr lvl="2">
              <a:buFont typeface="Wingdings" panose="05000000000000000000" pitchFamily="2" charset="2"/>
              <a:buChar char="Ø"/>
            </a:pPr>
            <a:r>
              <a:rPr lang="en-US" sz="2400" dirty="0"/>
              <a:t>Impacting 18,027 students</a:t>
            </a:r>
          </a:p>
          <a:p>
            <a:pPr lvl="2">
              <a:buFont typeface="Wingdings" panose="05000000000000000000" pitchFamily="2" charset="2"/>
              <a:buChar char="Ø"/>
            </a:pPr>
            <a:r>
              <a:rPr lang="en-US" sz="2400" dirty="0"/>
              <a:t>Annual projected student savings: </a:t>
            </a:r>
            <a:r>
              <a:rPr lang="en-US" sz="2400" dirty="0">
                <a:solidFill>
                  <a:srgbClr val="0070C0"/>
                </a:solidFill>
              </a:rPr>
              <a:t>$</a:t>
            </a:r>
            <a:r>
              <a:rPr lang="en-US" sz="2400" dirty="0" smtClean="0">
                <a:solidFill>
                  <a:srgbClr val="0070C0"/>
                </a:solidFill>
              </a:rPr>
              <a:t>2,059,507</a:t>
            </a:r>
            <a:endParaRPr lang="en-US" sz="2400" dirty="0">
              <a:solidFill>
                <a:srgbClr val="0070C0"/>
              </a:solidFill>
            </a:endParaRPr>
          </a:p>
        </p:txBody>
      </p:sp>
    </p:spTree>
    <p:extLst>
      <p:ext uri="{BB962C8B-B14F-4D97-AF65-F5344CB8AC3E}">
        <p14:creationId xmlns:p14="http://schemas.microsoft.com/office/powerpoint/2010/main" val="1051280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GSC Stars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738" y="1352177"/>
            <a:ext cx="8520545" cy="5105194"/>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672" y="595746"/>
            <a:ext cx="3114675"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724882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550159" y="757613"/>
            <a:ext cx="7061200" cy="902289"/>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B050"/>
                </a:solidFill>
                <a:effectLst/>
                <a:latin typeface="Calibri" panose="020F0502020204030204" pitchFamily="34" charset="0"/>
              </a:rPr>
              <a:t>ACHE Title II Federal Funding</a:t>
            </a:r>
            <a:br>
              <a:rPr kumimoji="0" lang="en-US" altLang="en-US" sz="2400" b="1" i="0" u="none" strike="noStrike" cap="none" normalizeH="0" baseline="0" dirty="0" smtClean="0">
                <a:ln>
                  <a:noFill/>
                </a:ln>
                <a:solidFill>
                  <a:srgbClr val="00B050"/>
                </a:solidFill>
                <a:effectLst/>
                <a:latin typeface="Calibri" panose="020F0502020204030204" pitchFamily="34" charset="0"/>
              </a:rPr>
            </a:br>
            <a:r>
              <a:rPr kumimoji="0" lang="en-US" altLang="en-US" sz="2400" b="1" i="0" u="none" strike="noStrike" cap="none" normalizeH="0" baseline="0" dirty="0" smtClean="0">
                <a:ln>
                  <a:noFill/>
                </a:ln>
                <a:solidFill>
                  <a:srgbClr val="00B050"/>
                </a:solidFill>
                <a:effectLst/>
                <a:latin typeface="Calibri" panose="020F0502020204030204" pitchFamily="34" charset="0"/>
              </a:rPr>
              <a:t>FY1985 - 2016:*</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40316899"/>
              </p:ext>
            </p:extLst>
          </p:nvPr>
        </p:nvGraphicFramePr>
        <p:xfrm>
          <a:off x="3192087" y="1787234"/>
          <a:ext cx="5777345" cy="4211517"/>
        </p:xfrm>
        <a:graphic>
          <a:graphicData uri="http://schemas.openxmlformats.org/drawingml/2006/table">
            <a:tbl>
              <a:tblPr/>
              <a:tblGrid>
                <a:gridCol w="2813747">
                  <a:extLst>
                    <a:ext uri="{9D8B030D-6E8A-4147-A177-3AD203B41FA5}">
                      <a16:colId xmlns:a16="http://schemas.microsoft.com/office/drawing/2014/main" val="3600431350"/>
                    </a:ext>
                  </a:extLst>
                </a:gridCol>
                <a:gridCol w="2963598">
                  <a:extLst>
                    <a:ext uri="{9D8B030D-6E8A-4147-A177-3AD203B41FA5}">
                      <a16:colId xmlns:a16="http://schemas.microsoft.com/office/drawing/2014/main" val="2031151171"/>
                    </a:ext>
                  </a:extLst>
                </a:gridCol>
              </a:tblGrid>
              <a:tr h="1014517">
                <a:tc>
                  <a:txBody>
                    <a:bodyPr/>
                    <a:lstStyle/>
                    <a:p>
                      <a:pPr marR="0" indent="0" algn="ctr" rtl="0">
                        <a:lnSpc>
                          <a:spcPct val="119000"/>
                        </a:lnSpc>
                        <a:spcBef>
                          <a:spcPts val="0"/>
                        </a:spcBef>
                        <a:spcAft>
                          <a:spcPts val="600"/>
                        </a:spcAft>
                      </a:pPr>
                      <a:r>
                        <a:rPr lang="en-US" sz="1600" b="1" kern="1400" dirty="0">
                          <a:ln>
                            <a:noFill/>
                          </a:ln>
                          <a:solidFill>
                            <a:srgbClr val="00B050"/>
                          </a:solidFill>
                          <a:effectLst/>
                          <a:latin typeface="Calibri" panose="020F0502020204030204" pitchFamily="34" charset="0"/>
                        </a:rPr>
                        <a:t>Fiscal Years</a:t>
                      </a:r>
                      <a:endParaRPr lang="en-US" sz="1600" kern="1400" dirty="0">
                        <a:ln>
                          <a:noFill/>
                        </a:ln>
                        <a:solidFill>
                          <a:srgbClr val="000000"/>
                        </a:solidFill>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600"/>
                        </a:spcAft>
                      </a:pPr>
                      <a:r>
                        <a:rPr lang="en-US" sz="1600" b="1" kern="1400" dirty="0">
                          <a:ln>
                            <a:noFill/>
                          </a:ln>
                          <a:solidFill>
                            <a:srgbClr val="00B050"/>
                          </a:solidFill>
                          <a:effectLst/>
                          <a:latin typeface="Calibri" panose="020F0502020204030204" pitchFamily="34" charset="0"/>
                        </a:rPr>
                        <a:t>Total Federal Appropriations</a:t>
                      </a:r>
                      <a:endParaRPr lang="en-US" sz="1600" kern="1400" dirty="0">
                        <a:ln>
                          <a:noFill/>
                        </a:ln>
                        <a:solidFill>
                          <a:srgbClr val="000000"/>
                        </a:solidFill>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35716419"/>
                  </a:ext>
                </a:extLst>
              </a:tr>
              <a:tr h="639400">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1985-1988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$1,600,778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961734"/>
                  </a:ext>
                </a:extLst>
              </a:tr>
              <a:tr h="639400">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1989-1994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$5,461,414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962739"/>
                  </a:ext>
                </a:extLst>
              </a:tr>
              <a:tr h="639400">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1995-2001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$4,682,002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719885"/>
                  </a:ext>
                </a:extLst>
              </a:tr>
              <a:tr h="639400">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2002-2016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$16,698,060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851868"/>
                  </a:ext>
                </a:extLst>
              </a:tr>
              <a:tr h="639400">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Calibri" panose="020F0502020204030204" pitchFamily="34" charset="0"/>
                        </a:rPr>
                        <a:t>TOTAL</a:t>
                      </a:r>
                      <a:endParaRPr lang="en-US" sz="1800" kern="1400" dirty="0">
                        <a:ln>
                          <a:noFill/>
                        </a:ln>
                        <a:solidFill>
                          <a:srgbClr val="000000"/>
                        </a:solidFill>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800" b="1" kern="1400" dirty="0">
                          <a:ln>
                            <a:noFill/>
                          </a:ln>
                          <a:solidFill>
                            <a:srgbClr val="000000"/>
                          </a:solidFill>
                          <a:effectLst/>
                          <a:latin typeface="Calibri" panose="020F0502020204030204" pitchFamily="34" charset="0"/>
                        </a:rPr>
                        <a:t>$28,442,254</a:t>
                      </a:r>
                      <a:endParaRPr lang="en-US" sz="1800" kern="1400" dirty="0">
                        <a:ln>
                          <a:noFill/>
                        </a:ln>
                        <a:solidFill>
                          <a:srgbClr val="000000"/>
                        </a:solidFill>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070616"/>
                  </a:ext>
                </a:extLst>
              </a:tr>
            </a:tbl>
          </a:graphicData>
        </a:graphic>
      </p:graphicFrame>
      <p:sp>
        <p:nvSpPr>
          <p:cNvPr id="6" name="Control 3"/>
          <p:cNvSpPr>
            <a:spLocks noChangeArrowheads="1" noChangeShapeType="1"/>
          </p:cNvSpPr>
          <p:nvPr/>
        </p:nvSpPr>
        <p:spPr bwMode="auto">
          <a:xfrm>
            <a:off x="8175625" y="8629650"/>
            <a:ext cx="2130425" cy="1471613"/>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3539444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III.	  APPROVAL OF AGENDA</a:t>
            </a:r>
          </a:p>
        </p:txBody>
      </p:sp>
      <p:pic>
        <p:nvPicPr>
          <p:cNvPr id="9" name="Picture 4" descr="ACH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234" y="720247"/>
            <a:ext cx="1921473" cy="1860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376" y="1611086"/>
            <a:ext cx="5333247" cy="5246914"/>
          </a:xfrm>
          <a:prstGeom prst="rect">
            <a:avLst/>
          </a:prstGeom>
        </p:spPr>
      </p:pic>
    </p:spTree>
    <p:extLst>
      <p:ext uri="{BB962C8B-B14F-4D97-AF65-F5344CB8AC3E}">
        <p14:creationId xmlns:p14="http://schemas.microsoft.com/office/powerpoint/2010/main" val="3545576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2">
            <a:extLst>
              <a:ext uri="{28A0092B-C50C-407E-A947-70E740481C1C}">
                <a14:useLocalDpi xmlns:a14="http://schemas.microsoft.com/office/drawing/2010/main" val="0"/>
              </a:ext>
            </a:extLst>
          </a:blip>
          <a:srcRect t="26068" b="25214"/>
          <a:stretch>
            <a:fillRect/>
          </a:stretch>
        </p:blipFill>
        <p:spPr bwMode="auto">
          <a:xfrm>
            <a:off x="2357328" y="2431723"/>
            <a:ext cx="7205771" cy="26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684616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8847" y="1126837"/>
            <a:ext cx="11073726" cy="4882428"/>
          </a:xfrm>
          <a:prstGeom prst="rect">
            <a:avLst/>
          </a:prstGeom>
        </p:spPr>
      </p:pic>
    </p:spTree>
    <p:extLst>
      <p:ext uri="{BB962C8B-B14F-4D97-AF65-F5344CB8AC3E}">
        <p14:creationId xmlns:p14="http://schemas.microsoft.com/office/powerpoint/2010/main" val="1213520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585"/>
          <a:stretch/>
        </p:blipFill>
        <p:spPr>
          <a:xfrm>
            <a:off x="1460500" y="1330325"/>
            <a:ext cx="9764712" cy="4552950"/>
          </a:xfrm>
          <a:prstGeom prst="rect">
            <a:avLst/>
          </a:prstGeom>
        </p:spPr>
      </p:pic>
    </p:spTree>
    <p:extLst>
      <p:ext uri="{BB962C8B-B14F-4D97-AF65-F5344CB8AC3E}">
        <p14:creationId xmlns:p14="http://schemas.microsoft.com/office/powerpoint/2010/main" val="36115360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5928" y="449918"/>
            <a:ext cx="10771043" cy="6062006"/>
          </a:xfrm>
          <a:prstGeom prst="rect">
            <a:avLst/>
          </a:prstGeom>
        </p:spPr>
      </p:pic>
    </p:spTree>
    <p:extLst>
      <p:ext uri="{BB962C8B-B14F-4D97-AF65-F5344CB8AC3E}">
        <p14:creationId xmlns:p14="http://schemas.microsoft.com/office/powerpoint/2010/main" val="19786467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470" y="838178"/>
            <a:ext cx="7021499" cy="575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0163299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7200" y="538126"/>
            <a:ext cx="9125527" cy="1200329"/>
          </a:xfrm>
          <a:prstGeom prst="rect">
            <a:avLst/>
          </a:prstGeom>
        </p:spPr>
        <p:txBody>
          <a:bodyPr wrap="square">
            <a:spAutoFit/>
          </a:bodyPr>
          <a:lstStyle/>
          <a:p>
            <a:pPr algn="ctr"/>
            <a:r>
              <a:rPr lang="en-US" sz="2400" dirty="0"/>
              <a:t>Sebastian</a:t>
            </a:r>
            <a:r>
              <a:rPr lang="en-US" dirty="0"/>
              <a:t> </a:t>
            </a:r>
            <a:r>
              <a:rPr lang="en-US" sz="2400" dirty="0" err="1" smtClean="0"/>
              <a:t>Kirmse</a:t>
            </a:r>
            <a:r>
              <a:rPr lang="en-US" sz="2400" dirty="0" smtClean="0"/>
              <a:t/>
            </a:r>
            <a:br>
              <a:rPr lang="en-US" sz="2400" dirty="0" smtClean="0"/>
            </a:br>
            <a:r>
              <a:rPr lang="en-US" sz="2400" dirty="0" smtClean="0"/>
              <a:t>GRSP </a:t>
            </a:r>
            <a:r>
              <a:rPr lang="en-US" sz="2400" dirty="0"/>
              <a:t>Round 11 and 12 </a:t>
            </a:r>
            <a:r>
              <a:rPr lang="en-US" sz="2400" dirty="0" smtClean="0"/>
              <a:t>Recipient</a:t>
            </a:r>
            <a:br>
              <a:rPr lang="en-US" sz="2400" dirty="0" smtClean="0"/>
            </a:br>
            <a:r>
              <a:rPr lang="en-US" sz="2400" dirty="0" smtClean="0"/>
              <a:t>D.Sc</a:t>
            </a:r>
            <a:r>
              <a:rPr lang="en-US" sz="2400" dirty="0"/>
              <a:t>. Student and I-Corps National Team Entrepreneurial Lead </a:t>
            </a:r>
          </a:p>
        </p:txBody>
      </p:sp>
      <p:sp>
        <p:nvSpPr>
          <p:cNvPr id="4" name="TextBox 3"/>
          <p:cNvSpPr txBox="1"/>
          <p:nvPr/>
        </p:nvSpPr>
        <p:spPr>
          <a:xfrm>
            <a:off x="535710" y="5569527"/>
            <a:ext cx="11037454" cy="830997"/>
          </a:xfrm>
          <a:prstGeom prst="rect">
            <a:avLst/>
          </a:prstGeom>
          <a:noFill/>
        </p:spPr>
        <p:txBody>
          <a:bodyPr wrap="square" rtlCol="0">
            <a:spAutoFit/>
          </a:bodyPr>
          <a:lstStyle/>
          <a:p>
            <a:pPr algn="ctr"/>
            <a:r>
              <a:rPr lang="en-US" sz="2400" dirty="0" smtClean="0"/>
              <a:t> </a:t>
            </a:r>
            <a:r>
              <a:rPr lang="en-US" sz="2400" dirty="0">
                <a:solidFill>
                  <a:srgbClr val="C00000"/>
                </a:solidFill>
              </a:rPr>
              <a:t>“ZT Composites – </a:t>
            </a:r>
            <a:r>
              <a:rPr lang="en-US" sz="2400" dirty="0" smtClean="0">
                <a:solidFill>
                  <a:srgbClr val="C00000"/>
                </a:solidFill>
              </a:rPr>
              <a:t/>
            </a:r>
            <a:br>
              <a:rPr lang="en-US" sz="2400" dirty="0" smtClean="0">
                <a:solidFill>
                  <a:srgbClr val="C00000"/>
                </a:solidFill>
              </a:rPr>
            </a:br>
            <a:r>
              <a:rPr lang="en-US" sz="2400" dirty="0" smtClean="0">
                <a:solidFill>
                  <a:srgbClr val="C00000"/>
                </a:solidFill>
              </a:rPr>
              <a:t>Towards </a:t>
            </a:r>
            <a:r>
              <a:rPr lang="en-US" sz="2400" dirty="0">
                <a:solidFill>
                  <a:srgbClr val="C00000"/>
                </a:solidFill>
              </a:rPr>
              <a:t>stronger, tougher, and more conductive carbon fiber composites.”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794" y="1850822"/>
            <a:ext cx="3606338" cy="3606338"/>
          </a:xfrm>
          <a:prstGeom prst="rect">
            <a:avLst/>
          </a:prstGeom>
        </p:spPr>
      </p:pic>
    </p:spTree>
    <p:extLst>
      <p:ext uri="{BB962C8B-B14F-4D97-AF65-F5344CB8AC3E}">
        <p14:creationId xmlns:p14="http://schemas.microsoft.com/office/powerpoint/2010/main" val="41936183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95805" y="889000"/>
            <a:ext cx="5922413" cy="5372100"/>
          </a:xfrm>
          <a:prstGeom prst="rect">
            <a:avLst/>
          </a:prstGeom>
        </p:spPr>
      </p:pic>
    </p:spTree>
    <p:extLst>
      <p:ext uri="{BB962C8B-B14F-4D97-AF65-F5344CB8AC3E}">
        <p14:creationId xmlns:p14="http://schemas.microsoft.com/office/powerpoint/2010/main" val="37647139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1021" y="1131870"/>
            <a:ext cx="4457699" cy="5506866"/>
          </a:xfrm>
          <a:prstGeom prst="rect">
            <a:avLst/>
          </a:prstGeom>
          <a:ln w="25400">
            <a:solidFill>
              <a:schemeClr val="tx1"/>
            </a:solidFill>
          </a:ln>
        </p:spPr>
        <p:txBody>
          <a:bodyPr wrap="square">
            <a:spAutoFit/>
          </a:bodyPr>
          <a:lstStyle/>
          <a:p>
            <a:pPr algn="ctr"/>
            <a:endParaRPr lang="en-US" dirty="0" smtClean="0">
              <a:latin typeface="BaskOldFace"/>
            </a:endParaRPr>
          </a:p>
          <a:p>
            <a:pPr algn="ctr"/>
            <a:endParaRPr lang="en-US" dirty="0">
              <a:latin typeface="BaskOldFace"/>
            </a:endParaRPr>
          </a:p>
          <a:p>
            <a:pPr algn="ctr"/>
            <a:r>
              <a:rPr lang="en-US" b="1" dirty="0" smtClean="0">
                <a:latin typeface="BaskOldFace"/>
              </a:rPr>
              <a:t>STATE </a:t>
            </a:r>
            <a:r>
              <a:rPr lang="en-US" b="1" dirty="0">
                <a:latin typeface="BaskOldFace"/>
              </a:rPr>
              <a:t>OF ALABAMA</a:t>
            </a:r>
          </a:p>
          <a:p>
            <a:pPr algn="ctr"/>
            <a:r>
              <a:rPr lang="en-US" sz="1600" b="1" i="0" u="none" strike="noStrike" baseline="0" dirty="0" smtClean="0">
                <a:latin typeface="BaskOldFace"/>
              </a:rPr>
              <a:t>Department of Finance</a:t>
            </a:r>
          </a:p>
          <a:p>
            <a:pPr algn="ctr"/>
            <a:endParaRPr lang="en-US" sz="1600" b="0" i="0" u="none" strike="noStrike" baseline="0" dirty="0" smtClean="0">
              <a:latin typeface="BaskOldFace"/>
            </a:endParaRPr>
          </a:p>
          <a:p>
            <a:pPr algn="ctr"/>
            <a:endParaRPr lang="en-US" sz="1600" b="0" i="0" u="none" strike="noStrike" baseline="0" dirty="0" smtClean="0">
              <a:latin typeface="BaskOldFace"/>
            </a:endParaRPr>
          </a:p>
          <a:p>
            <a:pPr algn="ctr"/>
            <a:endParaRPr lang="en-US" sz="1600" b="0" i="0" u="none" strike="noStrike" baseline="0" dirty="0" smtClean="0">
              <a:latin typeface="BaskOldFace"/>
            </a:endParaRPr>
          </a:p>
          <a:p>
            <a:pPr algn="ctr"/>
            <a:endParaRPr lang="en-US" dirty="0" smtClean="0">
              <a:latin typeface="BaskOldFace"/>
            </a:endParaRPr>
          </a:p>
          <a:p>
            <a:pPr algn="ctr"/>
            <a:endParaRPr lang="en-US" dirty="0" smtClean="0">
              <a:latin typeface="BaskOldFace"/>
            </a:endParaRPr>
          </a:p>
          <a:p>
            <a:pPr algn="ctr"/>
            <a:endParaRPr lang="en-US" dirty="0" smtClean="0">
              <a:latin typeface="BaskOldFace"/>
            </a:endParaRPr>
          </a:p>
          <a:p>
            <a:pPr algn="ctr"/>
            <a:endParaRPr lang="en-US" dirty="0">
              <a:latin typeface="BaskOldFace"/>
            </a:endParaRPr>
          </a:p>
          <a:p>
            <a:pPr algn="ctr"/>
            <a:endParaRPr lang="en-US" dirty="0" smtClean="0">
              <a:latin typeface="BaskOldFace"/>
            </a:endParaRPr>
          </a:p>
          <a:p>
            <a:pPr algn="ctr"/>
            <a:endParaRPr lang="en-US" dirty="0">
              <a:latin typeface="BaskOldFace"/>
            </a:endParaRPr>
          </a:p>
          <a:p>
            <a:pPr algn="ctr"/>
            <a:endParaRPr lang="en-US" dirty="0" smtClean="0">
              <a:latin typeface="BaskOldFace"/>
            </a:endParaRPr>
          </a:p>
          <a:p>
            <a:endParaRPr lang="en-US" dirty="0">
              <a:latin typeface="BaskOldFace"/>
            </a:endParaRPr>
          </a:p>
          <a:p>
            <a:pPr algn="ctr"/>
            <a:r>
              <a:rPr lang="en-US" b="1" dirty="0" smtClean="0">
                <a:latin typeface="BaskOldFace"/>
              </a:rPr>
              <a:t>STATE </a:t>
            </a:r>
            <a:r>
              <a:rPr lang="en-US" b="1" dirty="0">
                <a:latin typeface="BaskOldFace"/>
              </a:rPr>
              <a:t>AGENCY</a:t>
            </a:r>
          </a:p>
          <a:p>
            <a:pPr algn="ctr"/>
            <a:r>
              <a:rPr lang="en-US" b="1" dirty="0">
                <a:latin typeface="BaskOldFace"/>
              </a:rPr>
              <a:t>BUDGET REQUEST INSTRUCTIONS</a:t>
            </a:r>
          </a:p>
          <a:p>
            <a:pPr algn="ctr"/>
            <a:r>
              <a:rPr lang="en-US" sz="1600" b="1" i="0" u="none" strike="noStrike" baseline="0" dirty="0" smtClean="0">
                <a:latin typeface="BaskOldFace"/>
              </a:rPr>
              <a:t>Fiscal Year 2020</a:t>
            </a:r>
          </a:p>
          <a:p>
            <a:pPr algn="ctr"/>
            <a:r>
              <a:rPr lang="en-US" sz="1600" b="1" i="0" u="none" strike="noStrike" baseline="0" dirty="0" smtClean="0">
                <a:latin typeface="BaskOldFace"/>
              </a:rPr>
              <a:t>Kay Ivey</a:t>
            </a:r>
          </a:p>
          <a:p>
            <a:pPr algn="ctr"/>
            <a:r>
              <a:rPr lang="en-US" sz="1600" b="1" i="0" u="none" strike="noStrike" baseline="0" dirty="0" smtClean="0">
                <a:latin typeface="BaskOldFace"/>
              </a:rPr>
              <a:t>Governor</a:t>
            </a:r>
            <a:endParaRPr lang="en-US" b="1" dirty="0"/>
          </a:p>
        </p:txBody>
      </p:sp>
      <p:pic>
        <p:nvPicPr>
          <p:cNvPr id="3080" name="Picture 8" descr="Seal of Alabam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182" y="2645242"/>
            <a:ext cx="1857375" cy="16954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838200" y="365125"/>
            <a:ext cx="10515600" cy="1325563"/>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latin typeface="Calibri" panose="020F0502020204030204" pitchFamily="34" charset="0"/>
                <a:cs typeface="Calibri" panose="020F0502020204030204" pitchFamily="34" charset="0"/>
              </a:rPr>
              <a:t>B. Executive Budget Request for FY 2019-2020	</a:t>
            </a:r>
          </a:p>
          <a:p>
            <a:r>
              <a:rPr lang="en-US" i="1" dirty="0" smtClean="0">
                <a:solidFill>
                  <a:srgbClr val="0070C0"/>
                </a:solidFill>
                <a:latin typeface="Calibri" panose="020F0502020204030204" pitchFamily="34" charset="0"/>
                <a:cs typeface="Calibri" panose="020F0502020204030204" pitchFamily="34" charset="0"/>
              </a:rPr>
              <a:t>Staff </a:t>
            </a:r>
            <a:r>
              <a:rPr lang="en-US" i="1" dirty="0">
                <a:solidFill>
                  <a:srgbClr val="0070C0"/>
                </a:solidFill>
                <a:latin typeface="Calibri" panose="020F0502020204030204" pitchFamily="34" charset="0"/>
                <a:cs typeface="Calibri" panose="020F0502020204030204" pitchFamily="34" charset="0"/>
              </a:rPr>
              <a:t>Presenter:  Ms. Veronica Harris</a:t>
            </a:r>
          </a:p>
          <a:p>
            <a:r>
              <a:rPr lang="en-US" dirty="0" smtClean="0">
                <a:solidFill>
                  <a:srgbClr val="0070C0"/>
                </a:solidFill>
                <a:latin typeface="Calibri" panose="020F0502020204030204" pitchFamily="34" charset="0"/>
                <a:cs typeface="Calibri" panose="020F0502020204030204" pitchFamily="34" charset="0"/>
              </a:rPr>
              <a:t/>
            </a:r>
            <a:br>
              <a:rPr lang="en-US" dirty="0" smtClean="0">
                <a:solidFill>
                  <a:srgbClr val="0070C0"/>
                </a:solidFill>
                <a:latin typeface="Calibri" panose="020F0502020204030204" pitchFamily="34" charset="0"/>
                <a:cs typeface="Calibri" panose="020F0502020204030204" pitchFamily="34" charset="0"/>
              </a:rPr>
            </a:br>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1336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472" y="506976"/>
            <a:ext cx="11592232" cy="5847755"/>
          </a:xfrm>
          <a:prstGeom prst="rect">
            <a:avLst/>
          </a:prstGeom>
        </p:spPr>
        <p:txBody>
          <a:bodyPr wrap="square">
            <a:spAutoFit/>
          </a:bodyPr>
          <a:lstStyle/>
          <a:p>
            <a:pPr algn="ctr"/>
            <a:endParaRPr lang="en-US" sz="2200" b="1" dirty="0" smtClean="0">
              <a:solidFill>
                <a:schemeClr val="accent5"/>
              </a:solidFill>
              <a:latin typeface="Arial" panose="020B0604020202020204" pitchFamily="34" charset="0"/>
              <a:cs typeface="Arial" panose="020B0604020202020204" pitchFamily="34" charset="0"/>
            </a:endParaRPr>
          </a:p>
          <a:p>
            <a:pPr algn="ctr"/>
            <a:r>
              <a:rPr lang="en-US" sz="2200" b="1" dirty="0" smtClean="0">
                <a:solidFill>
                  <a:schemeClr val="accent5"/>
                </a:solidFill>
                <a:latin typeface="Arial" panose="020B0604020202020204" pitchFamily="34" charset="0"/>
                <a:cs typeface="Arial" panose="020B0604020202020204" pitchFamily="34" charset="0"/>
              </a:rPr>
              <a:t>BUDGET REQUEST SUBMISSION</a:t>
            </a:r>
          </a:p>
          <a:p>
            <a:pPr algn="ctr"/>
            <a:endParaRPr lang="en-US" sz="2200" b="1" dirty="0" smtClean="0">
              <a:solidFill>
                <a:schemeClr val="accent5"/>
              </a:solidFill>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The Code of Alabama, Title 41, Chapter 19, Section 6 (a) (3) states that, each state agency/department, on the date and in the form and content prescribed by the Department of Finance, shall prepare and forward to the Budget Officer the budget requested to carry out its proposed plans in the succeeding fiscal year. </a:t>
            </a: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The Executive Budget Office’s (EBO) due date for the FY 2018-19 budget requests was November 1, 2018. </a:t>
            </a: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In order to comply with the designated submission deadline, a draft budget request was submitted to EBO. </a:t>
            </a: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Any changes made by the Commission will be submitted through a budget request revision. </a:t>
            </a:r>
            <a:endParaRPr lang="en-US" sz="2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93099" y="49992"/>
            <a:ext cx="2183475" cy="1769283"/>
          </a:xfrm>
          <a:prstGeom prst="rect">
            <a:avLst/>
          </a:prstGeom>
        </p:spPr>
      </p:pic>
    </p:spTree>
    <p:extLst>
      <p:ext uri="{BB962C8B-B14F-4D97-AF65-F5344CB8AC3E}">
        <p14:creationId xmlns:p14="http://schemas.microsoft.com/office/powerpoint/2010/main" val="3570350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56" y="-85725"/>
            <a:ext cx="11980244" cy="6986528"/>
          </a:xfrm>
          <a:prstGeom prst="rect">
            <a:avLst/>
          </a:prstGeom>
        </p:spPr>
        <p:txBody>
          <a:bodyPr wrap="square">
            <a:spAutoFit/>
          </a:bodyPr>
          <a:lstStyle/>
          <a:p>
            <a:pPr algn="r"/>
            <a:endParaRPr lang="en-US" sz="3200" b="1" dirty="0" smtClean="0">
              <a:solidFill>
                <a:srgbClr val="0070C0"/>
              </a:solidFill>
              <a:latin typeface="Century Gothic" panose="020B0502020202020204" pitchFamily="34" charset="0"/>
              <a:ea typeface="Calibri" panose="020F0502020204030204" pitchFamily="34" charset="0"/>
            </a:endParaRPr>
          </a:p>
          <a:p>
            <a:pPr algn="r"/>
            <a:endParaRPr lang="en-US" sz="3200" b="1" dirty="0">
              <a:solidFill>
                <a:srgbClr val="0070C0"/>
              </a:solidFill>
              <a:latin typeface="Century Gothic" panose="020B0502020202020204" pitchFamily="34" charset="0"/>
              <a:ea typeface="Calibri" panose="020F0502020204030204" pitchFamily="34" charset="0"/>
            </a:endParaRPr>
          </a:p>
          <a:p>
            <a:pPr algn="r"/>
            <a:endParaRPr lang="en-US" sz="3200" b="1" dirty="0" smtClean="0">
              <a:solidFill>
                <a:srgbClr val="0070C0"/>
              </a:solidFill>
              <a:latin typeface="Century Gothic" panose="020B0502020202020204" pitchFamily="34" charset="0"/>
              <a:ea typeface="Calibri" panose="020F0502020204030204" pitchFamily="34" charset="0"/>
            </a:endParaRPr>
          </a:p>
          <a:p>
            <a:pPr algn="ctr"/>
            <a:endParaRPr lang="en-US" sz="3200" b="1" dirty="0">
              <a:solidFill>
                <a:srgbClr val="0070C0"/>
              </a:solidFill>
              <a:latin typeface="Century Gothic" panose="020B0502020202020204" pitchFamily="34" charset="0"/>
              <a:ea typeface="Calibri" panose="020F0502020204030204" pitchFamily="34" charset="0"/>
            </a:endParaRPr>
          </a:p>
          <a:p>
            <a:pPr algn="ctr"/>
            <a:r>
              <a:rPr lang="en-US" sz="2800" b="1" dirty="0" smtClean="0">
                <a:solidFill>
                  <a:srgbClr val="0070C0"/>
                </a:solidFill>
                <a:latin typeface="Arial" panose="020B0604020202020204" pitchFamily="34" charset="0"/>
                <a:ea typeface="Calibri" panose="020F0502020204030204" pitchFamily="34" charset="0"/>
                <a:cs typeface="Arial" panose="020B0604020202020204" pitchFamily="34" charset="0"/>
              </a:rPr>
              <a:t>Alabama </a:t>
            </a:r>
            <a:r>
              <a:rPr lang="en-US" sz="2800" b="1" dirty="0">
                <a:solidFill>
                  <a:srgbClr val="0070C0"/>
                </a:solidFill>
                <a:latin typeface="Arial" panose="020B0604020202020204" pitchFamily="34" charset="0"/>
                <a:ea typeface="Calibri" panose="020F0502020204030204" pitchFamily="34" charset="0"/>
                <a:cs typeface="Arial" panose="020B0604020202020204" pitchFamily="34" charset="0"/>
              </a:rPr>
              <a:t>Commission on Higher Education</a:t>
            </a:r>
            <a:endParaRPr lang="en-US" sz="28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algn="ctr"/>
            <a:r>
              <a:rPr lang="en-US" sz="2800" b="1" dirty="0" smtClean="0">
                <a:solidFill>
                  <a:srgbClr val="0070C0"/>
                </a:solidFill>
                <a:latin typeface="Arial" panose="020B0604020202020204" pitchFamily="34" charset="0"/>
                <a:ea typeface="Calibri" panose="020F0502020204030204" pitchFamily="34" charset="0"/>
                <a:cs typeface="Arial" panose="020B0604020202020204" pitchFamily="34" charset="0"/>
              </a:rPr>
              <a:t>FY 2019-20 Executive Budget Request</a:t>
            </a:r>
            <a:endParaRPr lang="en-US" sz="2800" dirty="0">
              <a:solidFill>
                <a:srgbClr val="0070C0"/>
              </a:solidFill>
              <a:latin typeface="Arial" panose="020B0604020202020204" pitchFamily="34" charset="0"/>
              <a:ea typeface="Calibri" panose="020F0502020204030204" pitchFamily="34" charset="0"/>
              <a:cs typeface="Arial" panose="020B0604020202020204" pitchFamily="34" charset="0"/>
            </a:endParaRPr>
          </a:p>
          <a:p>
            <a:endParaRPr lang="en-US" sz="2400" b="1" dirty="0" smtClean="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ACHE is requesting a total of </a:t>
            </a:r>
            <a:r>
              <a:rPr lang="en-US" sz="2400" b="1"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$35,944,905 </a:t>
            </a:r>
            <a:r>
              <a:rPr lang="en-US" sz="2400" b="1" dirty="0" smtClean="0">
                <a:latin typeface="Arial" panose="020B0604020202020204" pitchFamily="34" charset="0"/>
                <a:ea typeface="Calibri" panose="020F0502020204030204" pitchFamily="34" charset="0"/>
                <a:cs typeface="Arial" panose="020B0604020202020204" pitchFamily="34" charset="0"/>
              </a:rPr>
              <a:t>for FY 2019-20, of which $35,508,666 is from state funds.</a:t>
            </a:r>
          </a:p>
          <a:p>
            <a:pPr marL="342900" marR="0" lvl="0" indent="-342900">
              <a:spcBef>
                <a:spcPts val="0"/>
              </a:spcBef>
              <a:spcAft>
                <a:spcPts val="0"/>
              </a:spcAft>
              <a:buFont typeface="Arial" panose="020B0604020202020204" pitchFamily="34" charset="0"/>
              <a:buChar char="•"/>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This represents an overall </a:t>
            </a:r>
            <a:r>
              <a:rPr lang="en-US" sz="2400" b="1"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12.24%</a:t>
            </a:r>
            <a:r>
              <a:rPr lang="en-US" sz="2400" b="1" dirty="0" smtClean="0">
                <a:latin typeface="Arial" panose="020B0604020202020204" pitchFamily="34" charset="0"/>
                <a:ea typeface="Calibri" panose="020F0502020204030204" pitchFamily="34" charset="0"/>
                <a:cs typeface="Arial" panose="020B0604020202020204" pitchFamily="34" charset="0"/>
              </a:rPr>
              <a:t> increase over FY 2018-19. </a:t>
            </a:r>
          </a:p>
          <a:p>
            <a:pPr marL="342900" marR="0" lvl="0" indent="-342900">
              <a:spcBef>
                <a:spcPts val="0"/>
              </a:spcBef>
              <a:spcAft>
                <a:spcPts val="0"/>
              </a:spcAft>
              <a:buFont typeface="Arial" panose="020B0604020202020204" pitchFamily="34" charset="0"/>
              <a:buChar char="•"/>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The FY 2019-20 Request contains requests for 26 </a:t>
            </a:r>
            <a:r>
              <a:rPr lang="en-US" sz="2400" b="1" dirty="0">
                <a:latin typeface="Arial" panose="020B0604020202020204" pitchFamily="34" charset="0"/>
                <a:ea typeface="Calibri" panose="020F0502020204030204" pitchFamily="34" charset="0"/>
                <a:cs typeface="Arial" panose="020B0604020202020204" pitchFamily="34" charset="0"/>
              </a:rPr>
              <a:t>programs under 5 appropriation units</a:t>
            </a:r>
            <a:r>
              <a:rPr lang="en-US" sz="2400" b="1" dirty="0" smtClean="0">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Arial" panose="020B0604020202020204" pitchFamily="34" charset="0"/>
              <a:buChar char="•"/>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800100" lvl="1" indent="-342900">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This includes one new program:  the Human Capital Development Fund.</a:t>
            </a:r>
          </a:p>
          <a:p>
            <a:endParaRPr lang="en-US" sz="2400" b="1" dirty="0" smtClean="0">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429124" y="0"/>
            <a:ext cx="3257550" cy="1743075"/>
          </a:xfrm>
          <a:prstGeom prst="rect">
            <a:avLst/>
          </a:prstGeom>
        </p:spPr>
      </p:pic>
    </p:spTree>
    <p:extLst>
      <p:ext uri="{BB962C8B-B14F-4D97-AF65-F5344CB8AC3E}">
        <p14:creationId xmlns:p14="http://schemas.microsoft.com/office/powerpoint/2010/main" val="3359124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solidFill>
                  <a:srgbClr val="0070C0"/>
                </a:solidFill>
                <a:latin typeface="+mn-lt"/>
              </a:rPr>
              <a:t>IV. Ratification of the Actions taken by the Executive Committee of the Alabama Commission on Higher Education on September 14, 2018</a:t>
            </a:r>
            <a:endParaRPr lang="en-US" sz="3200" b="1" dirty="0">
              <a:solidFill>
                <a:srgbClr val="0070C0"/>
              </a:solidFill>
              <a:latin typeface="+mn-lt"/>
            </a:endParaRPr>
          </a:p>
        </p:txBody>
      </p:sp>
      <p:sp>
        <p:nvSpPr>
          <p:cNvPr id="3" name="Content Placeholder 2"/>
          <p:cNvSpPr>
            <a:spLocks noGrp="1"/>
          </p:cNvSpPr>
          <p:nvPr>
            <p:ph idx="1"/>
          </p:nvPr>
        </p:nvSpPr>
        <p:spPr/>
        <p:txBody>
          <a:bodyPr>
            <a:normAutofit/>
          </a:bodyPr>
          <a:lstStyle/>
          <a:p>
            <a:r>
              <a:rPr lang="en-US" sz="2400" dirty="0"/>
              <a:t>A quorum was not present at the regularly scheduled September 14, 2018 meeting of the Commission. </a:t>
            </a:r>
            <a:endParaRPr lang="en-US" sz="2400" dirty="0" smtClean="0"/>
          </a:p>
          <a:p>
            <a:r>
              <a:rPr lang="en-US" sz="2400" dirty="0" smtClean="0"/>
              <a:t>The </a:t>
            </a:r>
            <a:r>
              <a:rPr lang="en-US" sz="2400" dirty="0"/>
              <a:t>Commission bylaws state, “...there shall be an Executive Committee of the Alabama Commission on Higher Education to consist of the chairman, vice-chairman, and such other commissioners as appointed by the chairman, the number of which shall not exceed four.  The Executive Committee is empowered to act on behalf of the Commission between regular scheduled meetings of the Commission with said action being subject to ratification by the full Commission at a regular or special meeting held in accordance with all laws requiring open and public meetings</a:t>
            </a:r>
            <a:r>
              <a:rPr lang="en-US" sz="2400" dirty="0" smtClean="0"/>
              <a:t>.”	</a:t>
            </a:r>
            <a:endParaRPr lang="en-US" sz="2400" dirty="0"/>
          </a:p>
        </p:txBody>
      </p:sp>
      <p:pic>
        <p:nvPicPr>
          <p:cNvPr id="6" name="Picture 5"/>
          <p:cNvPicPr>
            <a:picLocks noChangeAspect="1"/>
          </p:cNvPicPr>
          <p:nvPr/>
        </p:nvPicPr>
        <p:blipFill>
          <a:blip r:embed="rId2"/>
          <a:stretch>
            <a:fillRect/>
          </a:stretch>
        </p:blipFill>
        <p:spPr>
          <a:xfrm>
            <a:off x="5215812" y="5029201"/>
            <a:ext cx="4436317" cy="1562002"/>
          </a:xfrm>
          <a:prstGeom prst="rect">
            <a:avLst/>
          </a:prstGeom>
        </p:spPr>
      </p:pic>
    </p:spTree>
    <p:extLst>
      <p:ext uri="{BB962C8B-B14F-4D97-AF65-F5344CB8AC3E}">
        <p14:creationId xmlns:p14="http://schemas.microsoft.com/office/powerpoint/2010/main" val="35976642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175" y="352425"/>
            <a:ext cx="10810875" cy="3354765"/>
          </a:xfrm>
          <a:prstGeom prst="rect">
            <a:avLst/>
          </a:prstGeom>
        </p:spPr>
        <p:txBody>
          <a:bodyPr wrap="square">
            <a:spAutoFit/>
          </a:bodyPr>
          <a:lstStyle/>
          <a:p>
            <a:pPr algn="ctr"/>
            <a:r>
              <a:rPr lang="en-US" sz="2400" b="1" dirty="0" smtClean="0">
                <a:solidFill>
                  <a:schemeClr val="accent5"/>
                </a:solidFill>
                <a:latin typeface="Arial" panose="020B0604020202020204" pitchFamily="34" charset="0"/>
                <a:cs typeface="Arial" panose="020B0604020202020204" pitchFamily="34" charset="0"/>
              </a:rPr>
              <a:t>New Program Request for FY 2019-20</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1.  </a:t>
            </a:r>
            <a:r>
              <a:rPr lang="en-US" sz="2400" b="1" dirty="0" smtClean="0">
                <a:latin typeface="Arial" panose="020B0604020202020204" pitchFamily="34" charset="0"/>
                <a:cs typeface="Arial" panose="020B0604020202020204" pitchFamily="34" charset="0"/>
              </a:rPr>
              <a:t>Human Capital Development Fund </a:t>
            </a:r>
            <a:r>
              <a:rPr lang="en-US" sz="2400" dirty="0" smtClean="0">
                <a:latin typeface="Arial" panose="020B0604020202020204" pitchFamily="34" charset="0"/>
                <a:cs typeface="Arial" panose="020B0604020202020204" pitchFamily="34" charset="0"/>
              </a:rPr>
              <a:t>- Funds will be used by the state’s colleges and universities to address critical workforce needs and to expand high-demand, high-wage programs of study.  Appropriated funds will be distributed by ACHE among the campuses by competitive requests for proposals (RFP) based on workforce issues determined by the Governor’s Workforce Council.</a:t>
            </a:r>
          </a:p>
          <a:p>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458096" y="3549536"/>
            <a:ext cx="4596938" cy="2859578"/>
          </a:xfrm>
          <a:prstGeom prst="rect">
            <a:avLst/>
          </a:prstGeom>
        </p:spPr>
      </p:pic>
    </p:spTree>
    <p:extLst>
      <p:ext uri="{BB962C8B-B14F-4D97-AF65-F5344CB8AC3E}">
        <p14:creationId xmlns:p14="http://schemas.microsoft.com/office/powerpoint/2010/main" val="3504318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769" y="-878072"/>
            <a:ext cx="11804307"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smtClean="0">
                <a:ln>
                  <a:noFill/>
                </a:ln>
                <a:solidFill>
                  <a:srgbClr val="4472C4"/>
                </a:solidFill>
                <a:effectLst/>
                <a:uLnTx/>
                <a:uFillTx/>
                <a:latin typeface="Arial" panose="020B0604020202020204" pitchFamily="34" charset="0"/>
                <a:cs typeface="Arial" panose="020B0604020202020204" pitchFamily="34" charset="0"/>
              </a:rPr>
              <a:t>Planning assumptions used in developing 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solidFill>
                <a:latin typeface="Arial" panose="020B0604020202020204" pitchFamily="34" charset="0"/>
                <a:cs typeface="Arial" panose="020B0604020202020204" pitchFamily="34" charset="0"/>
              </a:rPr>
              <a:t>	</a:t>
            </a:r>
            <a:r>
              <a:rPr lang="en-US" sz="2800" b="1" dirty="0" smtClean="0">
                <a:solidFill>
                  <a:srgbClr val="4472C4"/>
                </a:solidFill>
                <a:latin typeface="Arial" panose="020B0604020202020204" pitchFamily="34" charset="0"/>
                <a:cs typeface="Arial" panose="020B0604020202020204" pitchFamily="34" charset="0"/>
              </a:rPr>
              <a:t>		</a:t>
            </a:r>
            <a:r>
              <a:rPr kumimoji="0" lang="en-US" sz="2800" b="1" i="0" u="none" strike="noStrike" kern="1200" cap="none" spc="0" normalizeH="0" baseline="0" noProof="0" dirty="0" smtClean="0">
                <a:ln>
                  <a:noFill/>
                </a:ln>
                <a:solidFill>
                  <a:srgbClr val="4472C4"/>
                </a:solidFill>
                <a:effectLst/>
                <a:uLnTx/>
                <a:uFillTx/>
                <a:latin typeface="Arial" panose="020B0604020202020204" pitchFamily="34" charset="0"/>
                <a:cs typeface="Arial" panose="020B0604020202020204" pitchFamily="34" charset="0"/>
              </a:rPr>
              <a:t>FY 2019-20 Executive Budget Request: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Planning and Coordination (Operations and Maintenance)</a:t>
            </a:r>
            <a:r>
              <a:rPr kumimoji="0" lang="en-US" sz="24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a:p>
            <a:pPr lvl="0">
              <a:defRPr/>
            </a:pPr>
            <a:r>
              <a:rPr lang="en-US" sz="2400" b="1" dirty="0" smtClean="0">
                <a:latin typeface="Arial" panose="020B0604020202020204" pitchFamily="34" charset="0"/>
                <a:cs typeface="Arial" panose="020B0604020202020204" pitchFamily="34" charset="0"/>
              </a:rPr>
              <a:t>A 7.32% </a:t>
            </a:r>
            <a:r>
              <a:rPr lang="en-US" sz="2400" b="1" dirty="0">
                <a:latin typeface="Arial" panose="020B0604020202020204" pitchFamily="34" charset="0"/>
                <a:cs typeface="Arial" panose="020B0604020202020204" pitchFamily="34" charset="0"/>
              </a:rPr>
              <a:t>increase is being requested due to</a:t>
            </a:r>
            <a:r>
              <a:rPr lang="en-US" sz="2400" b="1" dirty="0" smtClean="0">
                <a:latin typeface="Arial" panose="020B0604020202020204" pitchFamily="34" charset="0"/>
                <a:cs typeface="Arial" panose="020B0604020202020204" pitchFamily="34" charset="0"/>
              </a:rPr>
              <a:t>:</a:t>
            </a:r>
          </a:p>
          <a:p>
            <a:pPr lvl="0">
              <a:defRPr/>
            </a:pPr>
            <a:endParaRPr kumimoji="0" lang="en-US"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spcBef>
                <a:spcPts val="0"/>
              </a:spcBef>
              <a:spcAft>
                <a:spcPts val="0"/>
              </a:spcAft>
              <a:buFont typeface="+mj-lt"/>
              <a:buAutoNum type="arabicPeriod"/>
            </a:pPr>
            <a:r>
              <a:rPr lang="en-US" sz="2000" dirty="0">
                <a:latin typeface="Arial" panose="020B0604020202020204" pitchFamily="34" charset="0"/>
                <a:ea typeface="Times New Roman" panose="02020603050405020304" pitchFamily="18" charset="0"/>
                <a:cs typeface="Arial" panose="020B0604020202020204" pitchFamily="34" charset="0"/>
              </a:rPr>
              <a:t>Funds are needed to support potential statewide accountability measures. This includes:</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mj-lt"/>
              <a:buAutoNum type="alphaLcPeriod"/>
            </a:pPr>
            <a:r>
              <a:rPr lang="en-US" sz="2000" dirty="0">
                <a:latin typeface="Arial" panose="020B0604020202020204" pitchFamily="34" charset="0"/>
                <a:ea typeface="Times New Roman" panose="02020603050405020304" pitchFamily="18" charset="0"/>
                <a:cs typeface="Arial" panose="020B0604020202020204" pitchFamily="34" charset="0"/>
              </a:rPr>
              <a:t>Funds to purchase various data sets from the National Student Clearinghouse, and</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mj-lt"/>
              <a:buAutoNum type="alphaLcPeriod"/>
            </a:pPr>
            <a:r>
              <a:rPr lang="en-US" sz="2000" dirty="0">
                <a:latin typeface="Arial" panose="020B0604020202020204" pitchFamily="34" charset="0"/>
                <a:ea typeface="Times New Roman" panose="02020603050405020304" pitchFamily="18" charset="0"/>
                <a:cs typeface="Arial" panose="020B0604020202020204" pitchFamily="34" charset="0"/>
              </a:rPr>
              <a:t>Funds to support trustee/commissioner professional development activities.</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Arial" panose="020B0604020202020204" pitchFamily="34" charset="0"/>
                <a:ea typeface="Times New Roman" panose="02020603050405020304" pitchFamily="18" charset="0"/>
                <a:cs typeface="Arial" panose="020B0604020202020204" pitchFamily="34" charset="0"/>
              </a:rPr>
              <a:t>An increase is needed for employee termination costs (retirements).</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Arial" panose="020B0604020202020204" pitchFamily="34" charset="0"/>
                <a:ea typeface="Times New Roman" panose="02020603050405020304" pitchFamily="18" charset="0"/>
                <a:cs typeface="Arial" panose="020B0604020202020204" pitchFamily="34" charset="0"/>
              </a:rPr>
              <a:t>Increased costs for employer contributions for health insurance.</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Arial" panose="020B0604020202020204" pitchFamily="34" charset="0"/>
                <a:ea typeface="Times New Roman" panose="02020603050405020304" pitchFamily="18" charset="0"/>
                <a:cs typeface="Arial" panose="020B0604020202020204" pitchFamily="34" charset="0"/>
              </a:rPr>
              <a:t>Increased costs for building operations and rent.</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Arial" panose="020B0604020202020204" pitchFamily="34" charset="0"/>
                <a:ea typeface="Times New Roman" panose="02020603050405020304" pitchFamily="18" charset="0"/>
                <a:cs typeface="Arial" panose="020B0604020202020204" pitchFamily="34" charset="0"/>
              </a:rPr>
              <a:t>Increases are need to cover increases in Information Service Division (ISD) charges, postage, and telephone services and for Comptroller Office transaction charges.</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Arial" panose="020B0604020202020204" pitchFamily="34" charset="0"/>
                <a:ea typeface="Times New Roman" panose="02020603050405020304" pitchFamily="18" charset="0"/>
                <a:cs typeface="Arial" panose="020B0604020202020204" pitchFamily="34" charset="0"/>
              </a:rPr>
              <a:t>Increases are needed for subscriptions, software purchases, replacement of computers and printers, UPS/FedEx shipping costs, professional association dues and general office supplies.</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88066" y="287450"/>
            <a:ext cx="3369534" cy="1426279"/>
          </a:xfrm>
          <a:prstGeom prst="rect">
            <a:avLst/>
          </a:prstGeom>
        </p:spPr>
      </p:pic>
    </p:spTree>
    <p:extLst>
      <p:ext uri="{BB962C8B-B14F-4D97-AF65-F5344CB8AC3E}">
        <p14:creationId xmlns:p14="http://schemas.microsoft.com/office/powerpoint/2010/main" val="20436388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875" y="655423"/>
            <a:ext cx="11153775" cy="42780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Assumptions for Other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Alabama Student Assistance Program</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A 27.11% increase is being requested for the state’s need-based student financial aid program.  This will bring ASAP to a level matching the amount being requested for the Alabama Student Grant Program. </a:t>
            </a: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Arial" panose="020B0604020202020204" pitchFamily="34" charset="0"/>
              <a:cs typeface="Arial" panose="020B0604020202020204" pitchFamily="34" charset="0"/>
            </a:endParaRPr>
          </a:p>
          <a:p>
            <a:pPr lvl="0">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Police Officers and Firefighters Survivor’s Educational Assistance Program</a:t>
            </a:r>
            <a:r>
              <a:rPr lang="en-US" sz="2400" dirty="0">
                <a:solidFill>
                  <a:prstClr val="black"/>
                </a:solidFill>
                <a:latin typeface="Arial" panose="020B0604020202020204" pitchFamily="34" charset="0"/>
                <a:cs typeface="Arial" panose="020B0604020202020204" pitchFamily="34" charset="0"/>
              </a:rPr>
              <a:t>:  A 20.45% increase is being requested </a:t>
            </a:r>
            <a:r>
              <a:rPr lang="en-US" sz="2400" dirty="0" smtClean="0">
                <a:solidFill>
                  <a:prstClr val="black"/>
                </a:solidFill>
                <a:latin typeface="Arial" panose="020B0604020202020204" pitchFamily="34" charset="0"/>
                <a:cs typeface="Arial" panose="020B0604020202020204" pitchFamily="34" charset="0"/>
              </a:rPr>
              <a:t>to </a:t>
            </a:r>
            <a:r>
              <a:rPr lang="en-US" sz="2400" dirty="0">
                <a:solidFill>
                  <a:prstClr val="black"/>
                </a:solidFill>
                <a:latin typeface="Arial" panose="020B0604020202020204" pitchFamily="34" charset="0"/>
                <a:cs typeface="Arial" panose="020B0604020202020204" pitchFamily="34" charset="0"/>
              </a:rPr>
              <a:t>ensure that sufficient funds are available to meet statutory obligations.  Due to the Rolling Reserve Act, it is extremely difficult to obtain supplemental appropriations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endParaRPr>
          </a:p>
        </p:txBody>
      </p:sp>
    </p:spTree>
    <p:extLst>
      <p:ext uri="{BB962C8B-B14F-4D97-AF65-F5344CB8AC3E}">
        <p14:creationId xmlns:p14="http://schemas.microsoft.com/office/powerpoint/2010/main" val="5519728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479" y="335846"/>
            <a:ext cx="11281718" cy="69865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Assumptions for Other Programs,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Five (5) percent increases are being requested for the following programs</a:t>
            </a:r>
          </a:p>
          <a:p>
            <a:pPr marL="342900" marR="0" lvl="0" indent="-342900">
              <a:spcBef>
                <a:spcPts val="0"/>
              </a:spcBef>
              <a:spcAft>
                <a:spcPts val="0"/>
              </a:spcAft>
              <a:buFont typeface="+mj-lt"/>
              <a:buAutoNum type="arabicPeriod"/>
            </a:pPr>
            <a:r>
              <a:rPr lang="en-US" sz="2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Alabama Student Grant Program to offset rising tuition costs.</a:t>
            </a:r>
            <a:endParaRPr lang="en-US"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Alabama National Guard Educational Assistance Program to offset rising tuition costs.</a:t>
            </a:r>
            <a:endParaRPr lang="en-US"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Southern Regional Educational Board for increased dues, Academic Common Market activities and for the Minority Doctoral Scholars Program.</a:t>
            </a:r>
            <a:endParaRPr lang="en-US"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Network of Alabama Academic Libraries to offset the rising costs of purchasing library resources.</a:t>
            </a:r>
            <a:endParaRPr lang="en-US"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Articulation and General Studies Committee / Statewide Transfer Articulation Reporting System (AGSC / STARS) to update outdated technology.</a:t>
            </a:r>
            <a:endParaRPr lang="en-US"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Experimental Program to Stimulate Competitive Research to provide more funds for the Graduate Research Scholars program.</a:t>
            </a:r>
            <a:endParaRPr lang="en-US"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Level funding is being recommended for all other items in the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54196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566227913"/>
              </p:ext>
            </p:extLst>
          </p:nvPr>
        </p:nvGraphicFramePr>
        <p:xfrm>
          <a:off x="1013012" y="185732"/>
          <a:ext cx="9753599" cy="6456924"/>
        </p:xfrm>
        <a:graphic>
          <a:graphicData uri="http://schemas.openxmlformats.org/presentationml/2006/ole">
            <mc:AlternateContent xmlns:mc="http://schemas.openxmlformats.org/markup-compatibility/2006">
              <mc:Choice xmlns:v="urn:schemas-microsoft-com:vml" Requires="v">
                <p:oleObj spid="_x0000_s1035" name="Worksheet" r:id="rId3" imgW="13754110" imgH="12450955" progId="Excel.Sheet.12">
                  <p:embed/>
                </p:oleObj>
              </mc:Choice>
              <mc:Fallback>
                <p:oleObj name="Worksheet" r:id="rId3" imgW="13754110" imgH="12450955" progId="Excel.Sheet.12">
                  <p:embed/>
                  <p:pic>
                    <p:nvPicPr>
                      <p:cNvPr id="3" name="Object 2"/>
                      <p:cNvPicPr/>
                      <p:nvPr/>
                    </p:nvPicPr>
                    <p:blipFill>
                      <a:blip r:embed="rId4"/>
                      <a:stretch>
                        <a:fillRect/>
                      </a:stretch>
                    </p:blipFill>
                    <p:spPr>
                      <a:xfrm>
                        <a:off x="1013012" y="185732"/>
                        <a:ext cx="9753599" cy="6456924"/>
                      </a:xfrm>
                      <a:prstGeom prst="rect">
                        <a:avLst/>
                      </a:prstGeom>
                    </p:spPr>
                  </p:pic>
                </p:oleObj>
              </mc:Fallback>
            </mc:AlternateContent>
          </a:graphicData>
        </a:graphic>
      </p:graphicFrame>
    </p:spTree>
    <p:extLst>
      <p:ext uri="{BB962C8B-B14F-4D97-AF65-F5344CB8AC3E}">
        <p14:creationId xmlns:p14="http://schemas.microsoft.com/office/powerpoint/2010/main" val="22841892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460500"/>
          </a:xfrm>
        </p:spPr>
        <p:txBody>
          <a:bodyPr>
            <a:normAutofit fontScale="90000"/>
          </a:bodyPr>
          <a:lstStyle/>
          <a:p>
            <a:pPr marL="228600">
              <a:tabLst>
                <a:tab pos="141732" algn="l"/>
                <a:tab pos="-588873600" algn="l"/>
                <a:tab pos="6484925" algn="r"/>
              </a:tabLst>
            </a:pPr>
            <a:r>
              <a:rPr lang="en-US" b="1" kern="1400" dirty="0">
                <a:solidFill>
                  <a:srgbClr val="0070C0"/>
                </a:solidFill>
                <a:latin typeface="Arial" panose="020B0604020202020204" pitchFamily="34" charset="0"/>
              </a:rPr>
              <a:t>C.  	Consolidated Budget Recommendation for FY 2019-2020</a:t>
            </a:r>
            <a:r>
              <a:rPr lang="en-US" kern="1400" dirty="0">
                <a:solidFill>
                  <a:srgbClr val="0070C0"/>
                </a:solidFill>
                <a:latin typeface="Arial" panose="020B0604020202020204" pitchFamily="34" charset="0"/>
              </a:rPr>
              <a:t>	</a:t>
            </a:r>
            <a:r>
              <a:rPr lang="en-US" sz="3600" kern="1400" dirty="0">
                <a:solidFill>
                  <a:srgbClr val="0070C0"/>
                </a:solidFill>
                <a:latin typeface="Times New Roman" panose="02020603050405020304" pitchFamily="18" charset="0"/>
              </a:rPr>
              <a:t/>
            </a:r>
            <a:br>
              <a:rPr lang="en-US" sz="3600" kern="1400" dirty="0">
                <a:solidFill>
                  <a:srgbClr val="0070C0"/>
                </a:solidFill>
                <a:latin typeface="Times New Roman" panose="02020603050405020304" pitchFamily="18" charset="0"/>
              </a:rPr>
            </a:br>
            <a:r>
              <a:rPr lang="en-US" b="1" kern="1400" dirty="0">
                <a:solidFill>
                  <a:srgbClr val="0070C0"/>
                </a:solidFill>
                <a:latin typeface="Arial" panose="020B0604020202020204" pitchFamily="34" charset="0"/>
              </a:rPr>
              <a:t>	</a:t>
            </a:r>
            <a:r>
              <a:rPr lang="en-US" sz="3600" i="1" kern="1400" dirty="0">
                <a:solidFill>
                  <a:srgbClr val="0070C0"/>
                </a:solidFill>
                <a:latin typeface="Arial" panose="020B0604020202020204" pitchFamily="34" charset="0"/>
              </a:rPr>
              <a:t>Staff Presenter:  Ms. Susan Cagle</a:t>
            </a:r>
            <a:endParaRPr lang="en-US" dirty="0">
              <a:solidFill>
                <a:srgbClr val="0070C0"/>
              </a:solidFill>
            </a:endParaRP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55</a:t>
            </a:fld>
            <a:endParaRPr lang="en-US">
              <a:solidFill>
                <a:srgbClr val="46464A">
                  <a:lumMod val="60000"/>
                  <a:lumOff val="40000"/>
                </a:srgbClr>
              </a:solidFill>
            </a:endParaRPr>
          </a:p>
        </p:txBody>
      </p:sp>
    </p:spTree>
    <p:extLst>
      <p:ext uri="{BB962C8B-B14F-4D97-AF65-F5344CB8AC3E}">
        <p14:creationId xmlns:p14="http://schemas.microsoft.com/office/powerpoint/2010/main" val="13984051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601934"/>
          </a:xfrm>
        </p:spPr>
        <p:txBody>
          <a:bodyPr>
            <a:noAutofit/>
          </a:bodyPr>
          <a:lstStyle/>
          <a:p>
            <a:r>
              <a:rPr lang="en-US" sz="3200" b="1" dirty="0" smtClean="0">
                <a:solidFill>
                  <a:srgbClr val="0070C0"/>
                </a:solidFill>
                <a:latin typeface="Arial" panose="020B0604020202020204" pitchFamily="34" charset="0"/>
              </a:rPr>
              <a:t>Consolidated Budget Recommendation for </a:t>
            </a:r>
            <a:br>
              <a:rPr lang="en-US" sz="3200" b="1" dirty="0" smtClean="0">
                <a:solidFill>
                  <a:srgbClr val="0070C0"/>
                </a:solidFill>
                <a:latin typeface="Arial" panose="020B0604020202020204" pitchFamily="34" charset="0"/>
              </a:rPr>
            </a:br>
            <a:r>
              <a:rPr lang="en-US" sz="3200" b="1" dirty="0" smtClean="0">
                <a:solidFill>
                  <a:srgbClr val="0070C0"/>
                </a:solidFill>
                <a:latin typeface="Arial" panose="020B0604020202020204" pitchFamily="34" charset="0"/>
              </a:rPr>
              <a:t>FY 2019-2020</a:t>
            </a:r>
            <a:endParaRPr lang="en-US" sz="3200" b="1" dirty="0">
              <a:solidFill>
                <a:srgbClr val="0070C0"/>
              </a:solidFill>
              <a:latin typeface="Arial" panose="020B0604020202020204" pitchFamily="34" charset="0"/>
            </a:endParaRPr>
          </a:p>
        </p:txBody>
      </p:sp>
      <p:sp>
        <p:nvSpPr>
          <p:cNvPr id="3" name="Subtitle 2"/>
          <p:cNvSpPr>
            <a:spLocks noGrp="1"/>
          </p:cNvSpPr>
          <p:nvPr>
            <p:ph type="subTitle" idx="1"/>
          </p:nvPr>
        </p:nvSpPr>
        <p:spPr/>
        <p:txBody>
          <a:bodyPr>
            <a:noAutofit/>
          </a:bodyPr>
          <a:lstStyle/>
          <a:p>
            <a:pPr algn="just"/>
            <a:r>
              <a:rPr lang="en-US" sz="2800" dirty="0">
                <a:latin typeface="Arial" panose="020B0604020202020204" pitchFamily="34" charset="0"/>
              </a:rPr>
              <a:t>Section 16-5-9(b) of the Code of Alabama states that “...The Commission ... shall present to each institution and the Governor and legislature, a single unified budget report containing budget recommendations for the separate appropriations to each of the institutions.” </a:t>
            </a:r>
          </a:p>
          <a:p>
            <a:endParaRPr lang="en-US" sz="2800" dirty="0"/>
          </a:p>
        </p:txBody>
      </p:sp>
      <p:pic>
        <p:nvPicPr>
          <p:cNvPr id="4" name="Picture 3"/>
          <p:cNvPicPr>
            <a:picLocks noChangeAspect="1"/>
          </p:cNvPicPr>
          <p:nvPr/>
        </p:nvPicPr>
        <p:blipFill>
          <a:blip r:embed="rId2"/>
          <a:stretch>
            <a:fillRect/>
          </a:stretch>
        </p:blipFill>
        <p:spPr>
          <a:xfrm>
            <a:off x="4943475" y="1722168"/>
            <a:ext cx="2581275" cy="1882000"/>
          </a:xfrm>
          <a:prstGeom prst="rect">
            <a:avLst/>
          </a:prstGeom>
        </p:spPr>
      </p:pic>
    </p:spTree>
    <p:extLst>
      <p:ext uri="{BB962C8B-B14F-4D97-AF65-F5344CB8AC3E}">
        <p14:creationId xmlns:p14="http://schemas.microsoft.com/office/powerpoint/2010/main" val="29147605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375" y="3988526"/>
            <a:ext cx="4492625" cy="2869474"/>
          </a:xfrm>
          <a:prstGeom prst="rect">
            <a:avLst/>
          </a:prstGeom>
        </p:spPr>
      </p:pic>
      <p:sp>
        <p:nvSpPr>
          <p:cNvPr id="2" name="Rectangle 1"/>
          <p:cNvSpPr/>
          <p:nvPr/>
        </p:nvSpPr>
        <p:spPr>
          <a:xfrm>
            <a:off x="247650" y="2190200"/>
            <a:ext cx="10915650" cy="3616375"/>
          </a:xfrm>
          <a:prstGeom prst="rect">
            <a:avLst/>
          </a:prstGeom>
        </p:spPr>
        <p:txBody>
          <a:bodyPr wrap="square">
            <a:spAutoFit/>
          </a:bodyPr>
          <a:lstStyle/>
          <a:p>
            <a:pPr marR="0">
              <a:spcBef>
                <a:spcPts val="0"/>
              </a:spcBef>
              <a:spcAft>
                <a:spcPts val="600"/>
              </a:spcAft>
              <a:tabLst>
                <a:tab pos="2286000" algn="l"/>
                <a:tab pos="2514600" algn="l"/>
              </a:tabLst>
            </a:pPr>
            <a:r>
              <a:rPr lang="en-US" sz="2800" dirty="0">
                <a:latin typeface="Arial" panose="020B0604020202020204" pitchFamily="34" charset="0"/>
                <a:ea typeface="Times New Roman" panose="02020603050405020304" pitchFamily="18" charset="0"/>
                <a:cs typeface="Times New Roman" panose="02020603050405020304" pitchFamily="18" charset="0"/>
              </a:rPr>
              <a:t>In creating the </a:t>
            </a:r>
            <a:r>
              <a:rPr lang="en-US" sz="2800" dirty="0" smtClean="0">
                <a:latin typeface="Arial" panose="020B0604020202020204" pitchFamily="34" charset="0"/>
                <a:ea typeface="Times New Roman" panose="02020603050405020304" pitchFamily="18" charset="0"/>
                <a:cs typeface="Times New Roman" panose="02020603050405020304" pitchFamily="18" charset="0"/>
              </a:rPr>
              <a:t>recommendation, ACHE </a:t>
            </a:r>
            <a:r>
              <a:rPr lang="en-US" sz="2800" dirty="0">
                <a:latin typeface="Arial" panose="020B0604020202020204" pitchFamily="34" charset="0"/>
                <a:ea typeface="Times New Roman" panose="02020603050405020304" pitchFamily="18" charset="0"/>
                <a:cs typeface="Times New Roman" panose="02020603050405020304" pitchFamily="18" charset="0"/>
              </a:rPr>
              <a:t>staff has first attempted to determine an estimate of the basic funding requirements for the State public colleges and universities.  This calculation is referred to as the ACHE Standard calculation.  </a:t>
            </a:r>
            <a:endParaRPr lang="en-US" sz="2800" dirty="0" smtClean="0">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600"/>
              </a:spcAft>
              <a:tabLst>
                <a:tab pos="2286000" algn="l"/>
                <a:tab pos="2514600" algn="l"/>
              </a:tabLst>
            </a:pPr>
            <a:r>
              <a:rPr lang="en-US" sz="2800" dirty="0" smtClean="0">
                <a:latin typeface="Arial" panose="020B0604020202020204" pitchFamily="34" charset="0"/>
                <a:ea typeface="Times New Roman" panose="02020603050405020304" pitchFamily="18" charset="0"/>
                <a:cs typeface="Times New Roman" panose="02020603050405020304" pitchFamily="18" charset="0"/>
              </a:rPr>
              <a:t>The </a:t>
            </a:r>
            <a:r>
              <a:rPr lang="en-US" sz="2800" dirty="0">
                <a:latin typeface="Arial" panose="020B0604020202020204" pitchFamily="34" charset="0"/>
                <a:ea typeface="Times New Roman" panose="02020603050405020304" pitchFamily="18" charset="0"/>
                <a:cs typeface="Times New Roman" panose="02020603050405020304" pitchFamily="18" charset="0"/>
              </a:rPr>
              <a:t>amount calculated for FY </a:t>
            </a:r>
            <a:r>
              <a:rPr lang="en-US" sz="2800" dirty="0" smtClean="0">
                <a:latin typeface="Arial" panose="020B0604020202020204" pitchFamily="34" charset="0"/>
                <a:ea typeface="Times New Roman" panose="02020603050405020304" pitchFamily="18" charset="0"/>
                <a:cs typeface="Times New Roman" panose="02020603050405020304" pitchFamily="18" charset="0"/>
              </a:rPr>
              <a:t>2019-2020 </a:t>
            </a:r>
            <a:r>
              <a:rPr lang="en-US" sz="2800" dirty="0">
                <a:latin typeface="Arial" panose="020B0604020202020204" pitchFamily="34" charset="0"/>
                <a:ea typeface="Times New Roman" panose="02020603050405020304" pitchFamily="18" charset="0"/>
                <a:cs typeface="Times New Roman" panose="02020603050405020304" pitchFamily="18" charset="0"/>
              </a:rPr>
              <a:t>in the ACHE </a:t>
            </a:r>
            <a:r>
              <a:rPr lang="en-US" sz="2800" dirty="0" smtClean="0">
                <a:latin typeface="Arial" panose="020B0604020202020204" pitchFamily="34" charset="0"/>
                <a:ea typeface="Times New Roman" panose="02020603050405020304" pitchFamily="18" charset="0"/>
                <a:cs typeface="Times New Roman" panose="02020603050405020304" pitchFamily="18" charset="0"/>
              </a:rPr>
              <a:t>Standard for </a:t>
            </a:r>
            <a:r>
              <a:rPr lang="en-US" sz="2800" dirty="0">
                <a:latin typeface="Arial" panose="020B0604020202020204" pitchFamily="34" charset="0"/>
                <a:ea typeface="Times New Roman" panose="02020603050405020304" pitchFamily="18" charset="0"/>
                <a:cs typeface="Times New Roman" panose="02020603050405020304" pitchFamily="18" charset="0"/>
              </a:rPr>
              <a:t>the public two- and four-year colleges and universities was </a:t>
            </a:r>
            <a:r>
              <a:rPr lang="en-US"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$2,968,999,960</a:t>
            </a:r>
            <a:r>
              <a:rPr lang="en-US" sz="2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800" dirty="0">
                <a:latin typeface="Arial" panose="020B0604020202020204" pitchFamily="34" charset="0"/>
                <a:ea typeface="Times New Roman" panose="02020603050405020304" pitchFamily="18" charset="0"/>
                <a:cs typeface="Times New Roman" panose="02020603050405020304" pitchFamily="18" charset="0"/>
              </a:rPr>
              <a:t>This amount is </a:t>
            </a:r>
            <a:r>
              <a:rPr lang="en-US" sz="2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$1.5 </a:t>
            </a:r>
            <a:r>
              <a:rPr lang="en-US" sz="2800" dirty="0">
                <a:latin typeface="Arial" panose="020B0604020202020204" pitchFamily="34" charset="0"/>
                <a:ea typeface="Times New Roman" panose="02020603050405020304" pitchFamily="18" charset="0"/>
                <a:cs typeface="Times New Roman" panose="02020603050405020304" pitchFamily="18" charset="0"/>
              </a:rPr>
              <a:t>billion over the FY </a:t>
            </a:r>
            <a:r>
              <a:rPr lang="en-US" sz="2800" dirty="0" smtClean="0">
                <a:latin typeface="Arial" panose="020B0604020202020204" pitchFamily="34" charset="0"/>
                <a:ea typeface="Times New Roman" panose="02020603050405020304" pitchFamily="18" charset="0"/>
                <a:cs typeface="Times New Roman" panose="02020603050405020304" pitchFamily="18" charset="0"/>
              </a:rPr>
              <a:t>2018-2019 </a:t>
            </a:r>
            <a:r>
              <a:rPr lang="en-US" sz="2800" dirty="0">
                <a:latin typeface="Arial" panose="020B0604020202020204" pitchFamily="34" charset="0"/>
                <a:ea typeface="Times New Roman" panose="02020603050405020304" pitchFamily="18" charset="0"/>
                <a:cs typeface="Times New Roman" panose="02020603050405020304" pitchFamily="18" charset="0"/>
              </a:rPr>
              <a:t>appropriation amount</a:t>
            </a:r>
            <a:r>
              <a:rPr lang="en-US" sz="2800" dirty="0" smtClean="0">
                <a:latin typeface="Arial" panose="020B0604020202020204" pitchFamily="34"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3" name="Title 1"/>
          <p:cNvSpPr txBox="1">
            <a:spLocks/>
          </p:cNvSpPr>
          <p:nvPr/>
        </p:nvSpPr>
        <p:spPr>
          <a:xfrm>
            <a:off x="1524000" y="1085850"/>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70C0"/>
                </a:solidFill>
                <a:latin typeface="Arial" panose="020B0604020202020204" pitchFamily="34" charset="0"/>
              </a:rPr>
              <a:t>Consolidated Budget Recommendation for </a:t>
            </a:r>
            <a:br>
              <a:rPr lang="en-US" sz="3200" b="1" dirty="0" smtClean="0">
                <a:solidFill>
                  <a:srgbClr val="0070C0"/>
                </a:solidFill>
                <a:latin typeface="Arial" panose="020B0604020202020204" pitchFamily="34" charset="0"/>
              </a:rPr>
            </a:br>
            <a:r>
              <a:rPr lang="en-US" sz="3200" b="1" dirty="0" smtClean="0">
                <a:solidFill>
                  <a:srgbClr val="0070C0"/>
                </a:solidFill>
                <a:latin typeface="Arial" panose="020B0604020202020204" pitchFamily="34" charset="0"/>
              </a:rPr>
              <a:t>FY 2019-2020</a:t>
            </a:r>
            <a:endParaRPr lang="en-US" sz="32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31693002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19250" y="619125"/>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70C0"/>
                </a:solidFill>
                <a:latin typeface="Arial" panose="020B0604020202020204" pitchFamily="34" charset="0"/>
              </a:rPr>
              <a:t>Consolidated Budget Recommendation for </a:t>
            </a:r>
            <a:br>
              <a:rPr lang="en-US" sz="3200" b="1" dirty="0" smtClean="0">
                <a:solidFill>
                  <a:srgbClr val="0070C0"/>
                </a:solidFill>
                <a:latin typeface="Arial" panose="020B0604020202020204" pitchFamily="34" charset="0"/>
              </a:rPr>
            </a:br>
            <a:r>
              <a:rPr lang="en-US" sz="3200" b="1" dirty="0" smtClean="0">
                <a:solidFill>
                  <a:srgbClr val="0070C0"/>
                </a:solidFill>
                <a:latin typeface="Arial" panose="020B0604020202020204" pitchFamily="34" charset="0"/>
              </a:rPr>
              <a:t>FY 2019-2020</a:t>
            </a:r>
            <a:endParaRPr lang="en-US" sz="3200" b="1" dirty="0">
              <a:solidFill>
                <a:srgbClr val="0070C0"/>
              </a:solidFill>
              <a:latin typeface="Arial" panose="020B0604020202020204" pitchFamily="34" charset="0"/>
            </a:endParaRPr>
          </a:p>
        </p:txBody>
      </p:sp>
      <p:sp>
        <p:nvSpPr>
          <p:cNvPr id="4" name="Rectangle 3"/>
          <p:cNvSpPr/>
          <p:nvPr/>
        </p:nvSpPr>
        <p:spPr>
          <a:xfrm>
            <a:off x="635839" y="1761484"/>
            <a:ext cx="10127411" cy="4862870"/>
          </a:xfrm>
          <a:prstGeom prst="rect">
            <a:avLst/>
          </a:prstGeom>
        </p:spPr>
        <p:txBody>
          <a:bodyPr wrap="square">
            <a:spAutoFit/>
          </a:bodyPr>
          <a:lstStyle/>
          <a:p>
            <a:pPr marR="0" algn="just">
              <a:spcBef>
                <a:spcPts val="0"/>
              </a:spcBef>
              <a:spcAft>
                <a:spcPts val="600"/>
              </a:spcAft>
              <a:tabLst>
                <a:tab pos="2286000" algn="l"/>
                <a:tab pos="2514600" algn="l"/>
              </a:tabLst>
            </a:pPr>
            <a:r>
              <a:rPr lang="en-US" sz="2800" dirty="0" smtClean="0">
                <a:latin typeface="Arial" panose="020B0604020202020204" pitchFamily="34" charset="0"/>
                <a:ea typeface="Times New Roman" panose="02020603050405020304" pitchFamily="18" charset="0"/>
                <a:cs typeface="Times New Roman" panose="02020603050405020304" pitchFamily="18" charset="0"/>
              </a:rPr>
              <a:t>In developing the Consolidated Budget Recommendation (CBR), there are </a:t>
            </a:r>
            <a:r>
              <a:rPr lang="en-US" sz="2800" dirty="0">
                <a:latin typeface="Arial" panose="020B0604020202020204" pitchFamily="34" charset="0"/>
                <a:ea typeface="Times New Roman" panose="02020603050405020304" pitchFamily="18" charset="0"/>
                <a:cs typeface="Times New Roman" panose="02020603050405020304" pitchFamily="18" charset="0"/>
              </a:rPr>
              <a:t>t</a:t>
            </a:r>
            <a:r>
              <a:rPr lang="en-US" sz="2800" dirty="0" smtClean="0">
                <a:latin typeface="Arial" panose="020B0604020202020204" pitchFamily="34" charset="0"/>
                <a:ea typeface="Times New Roman" panose="02020603050405020304" pitchFamily="18" charset="0"/>
                <a:cs typeface="Times New Roman" panose="02020603050405020304" pitchFamily="18" charset="0"/>
              </a:rPr>
              <a:t>hings that need to considered:</a:t>
            </a:r>
          </a:p>
          <a:p>
            <a:pPr marL="914400" marR="0" indent="-457200" algn="just">
              <a:spcBef>
                <a:spcPts val="0"/>
              </a:spcBef>
              <a:spcAft>
                <a:spcPts val="600"/>
              </a:spcAft>
              <a:buFont typeface="Arial" panose="020B0604020202020204" pitchFamily="34" charset="0"/>
              <a:buChar char="•"/>
              <a:tabLst>
                <a:tab pos="2286000" algn="l"/>
                <a:tab pos="2514600" algn="l"/>
              </a:tabLst>
            </a:pPr>
            <a:r>
              <a:rPr lang="en-US" sz="2800" dirty="0" smtClean="0">
                <a:latin typeface="Arial" panose="020B0604020202020204" pitchFamily="34" charset="0"/>
                <a:ea typeface="Times New Roman" panose="02020603050405020304" pitchFamily="18" charset="0"/>
                <a:cs typeface="Times New Roman" panose="02020603050405020304" pitchFamily="18" charset="0"/>
              </a:rPr>
              <a:t>Cap placed on ETF Appropriation Due to the Rolling Reserve Act</a:t>
            </a:r>
          </a:p>
          <a:p>
            <a:pPr marL="914400" marR="0" indent="-457200" algn="just">
              <a:spcBef>
                <a:spcPts val="0"/>
              </a:spcBef>
              <a:spcAft>
                <a:spcPts val="600"/>
              </a:spcAft>
              <a:buFont typeface="Arial" panose="020B0604020202020204" pitchFamily="34" charset="0"/>
              <a:buChar char="•"/>
              <a:tabLst>
                <a:tab pos="2286000" algn="l"/>
                <a:tab pos="2514600" algn="l"/>
              </a:tabLst>
            </a:pPr>
            <a:r>
              <a:rPr lang="en-US" sz="2800" dirty="0" smtClean="0">
                <a:latin typeface="Arial" panose="020B0604020202020204" pitchFamily="34" charset="0"/>
                <a:ea typeface="Times New Roman" panose="02020603050405020304" pitchFamily="18" charset="0"/>
                <a:cs typeface="Times New Roman" panose="02020603050405020304" pitchFamily="18" charset="0"/>
              </a:rPr>
              <a:t>Revenue Projections</a:t>
            </a:r>
          </a:p>
          <a:p>
            <a:pPr marL="914400" marR="0" indent="-457200" algn="just">
              <a:spcBef>
                <a:spcPts val="0"/>
              </a:spcBef>
              <a:spcAft>
                <a:spcPts val="600"/>
              </a:spcAft>
              <a:buFont typeface="Arial" panose="020B0604020202020204" pitchFamily="34" charset="0"/>
              <a:buChar char="•"/>
              <a:tabLst>
                <a:tab pos="2286000" algn="l"/>
                <a:tab pos="2514600" algn="l"/>
              </a:tabLst>
            </a:pPr>
            <a:r>
              <a:rPr lang="en-US" sz="2800" dirty="0" smtClean="0">
                <a:latin typeface="Arial" panose="020B0604020202020204" pitchFamily="34" charset="0"/>
                <a:ea typeface="Times New Roman" panose="02020603050405020304" pitchFamily="18" charset="0"/>
                <a:cs typeface="Times New Roman" panose="02020603050405020304" pitchFamily="18" charset="0"/>
              </a:rPr>
              <a:t>New Initiatives Being Considered</a:t>
            </a:r>
          </a:p>
          <a:p>
            <a:pPr marL="914400" marR="0" indent="-457200" algn="just">
              <a:spcBef>
                <a:spcPts val="0"/>
              </a:spcBef>
              <a:spcAft>
                <a:spcPts val="600"/>
              </a:spcAft>
              <a:buFont typeface="Arial" panose="020B0604020202020204" pitchFamily="34" charset="0"/>
              <a:buChar char="•"/>
              <a:tabLst>
                <a:tab pos="2286000" algn="l"/>
                <a:tab pos="2514600" algn="l"/>
              </a:tabLst>
            </a:pPr>
            <a:r>
              <a:rPr lang="en-US" sz="2800" dirty="0" smtClean="0">
                <a:latin typeface="Arial" panose="020B0604020202020204" pitchFamily="34" charset="0"/>
                <a:ea typeface="Times New Roman" panose="02020603050405020304" pitchFamily="18" charset="0"/>
                <a:cs typeface="Times New Roman" panose="02020603050405020304" pitchFamily="18" charset="0"/>
              </a:rPr>
              <a:t>Split Between Higher Education, K-12, and Other Education Lines</a:t>
            </a:r>
          </a:p>
          <a:p>
            <a:pPr marL="914400" marR="0" indent="-457200" algn="just">
              <a:spcBef>
                <a:spcPts val="0"/>
              </a:spcBef>
              <a:spcAft>
                <a:spcPts val="600"/>
              </a:spcAft>
              <a:buFont typeface="Arial" panose="020B0604020202020204" pitchFamily="34" charset="0"/>
              <a:buChar char="•"/>
              <a:tabLst>
                <a:tab pos="2286000" algn="l"/>
                <a:tab pos="2514600" algn="l"/>
              </a:tabLst>
            </a:pPr>
            <a:r>
              <a:rPr lang="en-US" sz="2800" dirty="0" smtClean="0">
                <a:latin typeface="Arial" panose="020B0604020202020204" pitchFamily="34" charset="0"/>
                <a:ea typeface="Times New Roman" panose="02020603050405020304" pitchFamily="18" charset="0"/>
                <a:cs typeface="Times New Roman" panose="02020603050405020304" pitchFamily="18" charset="0"/>
              </a:rPr>
              <a:t>Requested Amounts</a:t>
            </a:r>
          </a:p>
          <a:p>
            <a:pPr marR="0" algn="just">
              <a:spcBef>
                <a:spcPts val="0"/>
              </a:spcBef>
              <a:spcAft>
                <a:spcPts val="600"/>
              </a:spcAft>
              <a:tabLst>
                <a:tab pos="2286000" algn="l"/>
                <a:tab pos="2514600" algn="l"/>
              </a:tabLst>
            </a:pPr>
            <a:endParaRPr lang="en-US" sz="2800"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4686" y="5311428"/>
            <a:ext cx="3040188" cy="1598295"/>
          </a:xfrm>
          <a:prstGeom prst="rect">
            <a:avLst/>
          </a:prstGeom>
        </p:spPr>
      </p:pic>
    </p:spTree>
    <p:extLst>
      <p:ext uri="{BB962C8B-B14F-4D97-AF65-F5344CB8AC3E}">
        <p14:creationId xmlns:p14="http://schemas.microsoft.com/office/powerpoint/2010/main" val="20398348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53934" y="5017553"/>
            <a:ext cx="1840447" cy="1840447"/>
          </a:xfrm>
          <a:prstGeom prst="rect">
            <a:avLst/>
          </a:prstGeom>
        </p:spPr>
      </p:pic>
      <p:sp>
        <p:nvSpPr>
          <p:cNvPr id="3" name="Title 1"/>
          <p:cNvSpPr txBox="1">
            <a:spLocks/>
          </p:cNvSpPr>
          <p:nvPr/>
        </p:nvSpPr>
        <p:spPr>
          <a:xfrm>
            <a:off x="1593124" y="601708"/>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70C0"/>
                </a:solidFill>
                <a:latin typeface="Arial" panose="020B0604020202020204" pitchFamily="34" charset="0"/>
              </a:rPr>
              <a:t>Consolidated Budget Recommendation for </a:t>
            </a:r>
            <a:br>
              <a:rPr lang="en-US" sz="3200" b="1" dirty="0" smtClean="0">
                <a:solidFill>
                  <a:srgbClr val="0070C0"/>
                </a:solidFill>
                <a:latin typeface="Arial" panose="020B0604020202020204" pitchFamily="34" charset="0"/>
              </a:rPr>
            </a:br>
            <a:r>
              <a:rPr lang="en-US" sz="3200" b="1" dirty="0" smtClean="0">
                <a:solidFill>
                  <a:srgbClr val="0070C0"/>
                </a:solidFill>
                <a:latin typeface="Arial" panose="020B0604020202020204" pitchFamily="34" charset="0"/>
              </a:rPr>
              <a:t>FY 2019-2020</a:t>
            </a:r>
          </a:p>
          <a:p>
            <a:pPr algn="ctr"/>
            <a:r>
              <a:rPr lang="en-US" sz="3200" b="1" dirty="0" smtClean="0">
                <a:solidFill>
                  <a:srgbClr val="0070C0"/>
                </a:solidFill>
                <a:latin typeface="Arial" panose="020B0604020202020204" pitchFamily="34" charset="0"/>
              </a:rPr>
              <a:t>Funds for Rate Increases</a:t>
            </a:r>
            <a:endParaRPr lang="en-US" sz="3200" b="1" dirty="0">
              <a:solidFill>
                <a:srgbClr val="0070C0"/>
              </a:solidFill>
              <a:latin typeface="Arial" panose="020B0604020202020204" pitchFamily="34" charset="0"/>
            </a:endParaRPr>
          </a:p>
          <a:p>
            <a:pPr algn="ctr"/>
            <a:endParaRPr lang="en-US" sz="3200" b="1" dirty="0">
              <a:solidFill>
                <a:srgbClr val="0070C0"/>
              </a:solidFill>
              <a:latin typeface="Arial" panose="020B0604020202020204" pitchFamily="34" charset="0"/>
            </a:endParaRPr>
          </a:p>
        </p:txBody>
      </p:sp>
      <p:sp>
        <p:nvSpPr>
          <p:cNvPr id="4" name="Rectangle 3"/>
          <p:cNvSpPr/>
          <p:nvPr/>
        </p:nvSpPr>
        <p:spPr>
          <a:xfrm>
            <a:off x="620878" y="2301112"/>
            <a:ext cx="10453279" cy="4832092"/>
          </a:xfrm>
          <a:prstGeom prst="rect">
            <a:avLst/>
          </a:prstGeom>
        </p:spPr>
        <p:txBody>
          <a:bodyPr wrap="square">
            <a:spAutoFit/>
          </a:bodyPr>
          <a:lstStyle/>
          <a:p>
            <a:r>
              <a:rPr lang="en-US" sz="2800" dirty="0">
                <a:latin typeface="Arial" panose="020B0604020202020204" pitchFamily="34" charset="0"/>
              </a:rPr>
              <a:t>The recommendation is based on the following:</a:t>
            </a:r>
          </a:p>
          <a:p>
            <a:r>
              <a:rPr lang="en-US" sz="2800" dirty="0">
                <a:latin typeface="Arial" panose="020B0604020202020204" pitchFamily="34" charset="0"/>
              </a:rPr>
              <a:t>1) TRS retirement rate increase (two and four-year institutions</a:t>
            </a:r>
            <a:r>
              <a:rPr lang="en-US" sz="2800" dirty="0" smtClean="0">
                <a:latin typeface="Arial" panose="020B0604020202020204" pitchFamily="34" charset="0"/>
              </a:rPr>
              <a:t>).</a:t>
            </a:r>
          </a:p>
          <a:p>
            <a:endParaRPr lang="en-US" sz="2800" dirty="0">
              <a:latin typeface="Arial" panose="020B0604020202020204" pitchFamily="34" charset="0"/>
            </a:endParaRPr>
          </a:p>
          <a:p>
            <a:r>
              <a:rPr lang="en-US" sz="2800" dirty="0">
                <a:latin typeface="Arial" panose="020B0604020202020204" pitchFamily="34" charset="0"/>
              </a:rPr>
              <a:t>2)  Fund a rate increase for mandated PEEHIP retirees' health insurance for public senior institutions who do not participate in PEEHIP (all except AAMU, Athens and JSU).  </a:t>
            </a:r>
          </a:p>
          <a:p>
            <a:endParaRPr lang="en-US" sz="2800" dirty="0" smtClean="0">
              <a:latin typeface="Arial" panose="020B0604020202020204" pitchFamily="34" charset="0"/>
            </a:endParaRPr>
          </a:p>
          <a:p>
            <a:r>
              <a:rPr lang="en-US" sz="2800" dirty="0" smtClean="0">
                <a:latin typeface="Arial" panose="020B0604020202020204" pitchFamily="34" charset="0"/>
              </a:rPr>
              <a:t>The </a:t>
            </a:r>
            <a:r>
              <a:rPr lang="en-US" sz="2800" dirty="0">
                <a:latin typeface="Arial" panose="020B0604020202020204" pitchFamily="34" charset="0"/>
              </a:rPr>
              <a:t>funds needed to cover the cost of these items for the four and two-year institutions are approximately </a:t>
            </a:r>
            <a:r>
              <a:rPr lang="en-US" sz="2800" dirty="0" smtClean="0">
                <a:solidFill>
                  <a:srgbClr val="FF0000"/>
                </a:solidFill>
                <a:latin typeface="Arial" panose="020B0604020202020204" pitchFamily="34" charset="0"/>
              </a:rPr>
              <a:t>$2.5 </a:t>
            </a:r>
            <a:r>
              <a:rPr lang="en-US" sz="2800" dirty="0">
                <a:solidFill>
                  <a:srgbClr val="FF0000"/>
                </a:solidFill>
                <a:latin typeface="Arial" panose="020B0604020202020204" pitchFamily="34" charset="0"/>
              </a:rPr>
              <a:t>million </a:t>
            </a:r>
            <a:r>
              <a:rPr lang="en-US" sz="2800" dirty="0">
                <a:latin typeface="Arial" panose="020B0604020202020204" pitchFamily="34" charset="0"/>
              </a:rPr>
              <a:t>or an increase of less than 1</a:t>
            </a:r>
            <a:r>
              <a:rPr lang="en-US" sz="2800" dirty="0" smtClean="0">
                <a:latin typeface="Arial" panose="020B0604020202020204" pitchFamily="34" charset="0"/>
              </a:rPr>
              <a:t>%.</a:t>
            </a:r>
          </a:p>
          <a:p>
            <a:endParaRPr lang="en-US" sz="2800" dirty="0">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1" y="23869"/>
            <a:ext cx="1699404" cy="1699404"/>
          </a:xfrm>
          <a:prstGeom prst="rect">
            <a:avLst/>
          </a:prstGeom>
        </p:spPr>
      </p:pic>
    </p:spTree>
    <p:extLst>
      <p:ext uri="{BB962C8B-B14F-4D97-AF65-F5344CB8AC3E}">
        <p14:creationId xmlns:p14="http://schemas.microsoft.com/office/powerpoint/2010/main" val="646984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a:t>
            </a:fld>
            <a:endParaRPr lang="en-US">
              <a:solidFill>
                <a:srgbClr val="46464A">
                  <a:lumMod val="60000"/>
                  <a:lumOff val="40000"/>
                </a:srgbClr>
              </a:solidFill>
            </a:endParaRPr>
          </a:p>
        </p:txBody>
      </p:sp>
      <p:sp>
        <p:nvSpPr>
          <p:cNvPr id="6" name="Rectangle 5"/>
          <p:cNvSpPr/>
          <p:nvPr/>
        </p:nvSpPr>
        <p:spPr>
          <a:xfrm>
            <a:off x="3495889" y="1795058"/>
            <a:ext cx="4903907" cy="369332"/>
          </a:xfrm>
          <a:prstGeom prst="rect">
            <a:avLst/>
          </a:prstGeom>
        </p:spPr>
        <p:txBody>
          <a:bodyPr wrap="none">
            <a:spAutoFit/>
          </a:bodyPr>
          <a:lstStyle/>
          <a:p>
            <a:r>
              <a:rPr lang="en-US" b="1" kern="1400" dirty="0">
                <a:solidFill>
                  <a:srgbClr val="000000"/>
                </a:solidFill>
                <a:latin typeface="Arial" panose="020B0604020202020204" pitchFamily="34" charset="0"/>
              </a:rPr>
              <a:t>Approval of Minutes of September 14, 2018</a:t>
            </a:r>
            <a:endParaRPr lang="en-US"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V</a:t>
            </a:r>
            <a:r>
              <a:rPr lang="en-US" sz="4000" b="1" dirty="0" smtClean="0">
                <a:solidFill>
                  <a:schemeClr val="accent5"/>
                </a:solidFill>
                <a:latin typeface="+mn-lt"/>
              </a:rPr>
              <a:t>.</a:t>
            </a:r>
            <a:r>
              <a:rPr lang="en-US" sz="4000" b="1" dirty="0">
                <a:solidFill>
                  <a:schemeClr val="accent5"/>
                </a:solidFill>
                <a:latin typeface="+mn-lt"/>
              </a:rPr>
              <a:t>	  APPROVAL OF </a:t>
            </a:r>
            <a:r>
              <a:rPr lang="en-US" sz="4000" b="1" dirty="0" smtClean="0">
                <a:solidFill>
                  <a:schemeClr val="accent5"/>
                </a:solidFill>
                <a:latin typeface="+mn-lt"/>
              </a:rPr>
              <a:t>MINUTES</a:t>
            </a:r>
            <a:endParaRPr lang="en-US" sz="4000" b="1" dirty="0">
              <a:solidFill>
                <a:schemeClr val="accent5"/>
              </a:solidFill>
              <a:latin typeface="+mn-lt"/>
            </a:endParaRPr>
          </a:p>
        </p:txBody>
      </p:sp>
      <p:pic>
        <p:nvPicPr>
          <p:cNvPr id="8" name="Picture 7" descr="Image result for www.clipartmeetingminutes">
            <a:hlinkClick r:id="rId2" tgtFrame="&quot;_blan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26298" y="2447223"/>
            <a:ext cx="3971365" cy="4777740"/>
          </a:xfrm>
          <a:prstGeom prst="rect">
            <a:avLst/>
          </a:prstGeom>
          <a:noFill/>
          <a:ln>
            <a:noFill/>
          </a:ln>
        </p:spPr>
      </p:pic>
    </p:spTree>
    <p:extLst>
      <p:ext uri="{BB962C8B-B14F-4D97-AF65-F5344CB8AC3E}">
        <p14:creationId xmlns:p14="http://schemas.microsoft.com/office/powerpoint/2010/main" val="3462259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760" y="333247"/>
            <a:ext cx="2061905" cy="1330573"/>
          </a:xfrm>
          <a:prstGeom prst="rect">
            <a:avLst/>
          </a:prstGeom>
        </p:spPr>
      </p:pic>
      <p:sp>
        <p:nvSpPr>
          <p:cNvPr id="3" name="Title 1"/>
          <p:cNvSpPr txBox="1">
            <a:spLocks/>
          </p:cNvSpPr>
          <p:nvPr/>
        </p:nvSpPr>
        <p:spPr>
          <a:xfrm>
            <a:off x="1735364" y="276894"/>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70C0"/>
                </a:solidFill>
                <a:latin typeface="Arial" panose="020B0604020202020204" pitchFamily="34" charset="0"/>
              </a:rPr>
              <a:t>Consolidated Budget Recommendation for </a:t>
            </a:r>
            <a:br>
              <a:rPr lang="en-US" sz="3200" b="1" dirty="0" smtClean="0">
                <a:solidFill>
                  <a:srgbClr val="0070C0"/>
                </a:solidFill>
                <a:latin typeface="Arial" panose="020B0604020202020204" pitchFamily="34" charset="0"/>
              </a:rPr>
            </a:br>
            <a:r>
              <a:rPr lang="en-US" sz="3200" b="1" dirty="0" smtClean="0">
                <a:solidFill>
                  <a:srgbClr val="0070C0"/>
                </a:solidFill>
                <a:latin typeface="Arial" panose="020B0604020202020204" pitchFamily="34" charset="0"/>
              </a:rPr>
              <a:t>FY 2019-2020</a:t>
            </a:r>
          </a:p>
          <a:p>
            <a:pPr algn="ctr"/>
            <a:r>
              <a:rPr lang="en-US" sz="3200" b="1" dirty="0" smtClean="0">
                <a:solidFill>
                  <a:srgbClr val="0070C0"/>
                </a:solidFill>
                <a:latin typeface="Arial" panose="020B0604020202020204" pitchFamily="34" charset="0"/>
              </a:rPr>
              <a:t>Peer Comparison Adjustment</a:t>
            </a:r>
            <a:endParaRPr lang="en-US" sz="3200" b="1" dirty="0">
              <a:solidFill>
                <a:srgbClr val="0070C0"/>
              </a:solidFill>
              <a:latin typeface="Arial" panose="020B0604020202020204" pitchFamily="34" charset="0"/>
            </a:endParaRPr>
          </a:p>
          <a:p>
            <a:pPr algn="ctr"/>
            <a:endParaRPr lang="en-US" sz="3200" b="1" dirty="0">
              <a:latin typeface="Arial" panose="020B0604020202020204" pitchFamily="34" charset="0"/>
            </a:endParaRPr>
          </a:p>
        </p:txBody>
      </p:sp>
      <p:sp>
        <p:nvSpPr>
          <p:cNvPr id="4" name="Rectangle 3"/>
          <p:cNvSpPr/>
          <p:nvPr/>
        </p:nvSpPr>
        <p:spPr>
          <a:xfrm>
            <a:off x="470444" y="1509201"/>
            <a:ext cx="11721556" cy="5262979"/>
          </a:xfrm>
          <a:prstGeom prst="rect">
            <a:avLst/>
          </a:prstGeom>
        </p:spPr>
        <p:txBody>
          <a:bodyPr wrap="square">
            <a:spAutoFit/>
          </a:bodyPr>
          <a:lstStyle/>
          <a:p>
            <a:endParaRPr lang="en-US" sz="2400" dirty="0" smtClean="0">
              <a:latin typeface="Arial" panose="020B0604020202020204" pitchFamily="34" charset="0"/>
            </a:endParaRPr>
          </a:p>
          <a:p>
            <a:pPr indent="-457200"/>
            <a:r>
              <a:rPr lang="en-US" sz="2400" dirty="0" smtClean="0">
                <a:latin typeface="Arial" panose="020B0604020202020204" pitchFamily="34" charset="0"/>
              </a:rPr>
              <a:t>3)</a:t>
            </a:r>
            <a:r>
              <a:rPr lang="en-US" sz="2400" dirty="0">
                <a:latin typeface="Arial" panose="020B0604020202020204" pitchFamily="34" charset="0"/>
              </a:rPr>
              <a:t> </a:t>
            </a:r>
            <a:r>
              <a:rPr lang="en-US" sz="2400" dirty="0" smtClean="0">
                <a:latin typeface="Arial" panose="020B0604020202020204" pitchFamily="34" charset="0"/>
              </a:rPr>
              <a:t>NCHEMS was </a:t>
            </a:r>
            <a:r>
              <a:rPr lang="en-US" sz="2400" dirty="0">
                <a:latin typeface="Arial" panose="020B0604020202020204" pitchFamily="34" charset="0"/>
              </a:rPr>
              <a:t>contracted by ACHE </a:t>
            </a:r>
            <a:r>
              <a:rPr lang="en-US" sz="2400" dirty="0" smtClean="0">
                <a:latin typeface="Arial" panose="020B0604020202020204" pitchFamily="34" charset="0"/>
              </a:rPr>
              <a:t>to develop statistical </a:t>
            </a:r>
            <a:r>
              <a:rPr lang="en-US" sz="2400" dirty="0">
                <a:latin typeface="Arial" panose="020B0604020202020204" pitchFamily="34" charset="0"/>
              </a:rPr>
              <a:t>peers for each </a:t>
            </a:r>
            <a:r>
              <a:rPr lang="en-US" sz="2400" dirty="0" smtClean="0">
                <a:latin typeface="Arial" panose="020B0604020202020204" pitchFamily="34" charset="0"/>
              </a:rPr>
              <a:t>AL </a:t>
            </a:r>
            <a:r>
              <a:rPr lang="en-US" sz="2400" dirty="0">
                <a:latin typeface="Arial" panose="020B0604020202020204" pitchFamily="34" charset="0"/>
              </a:rPr>
              <a:t> </a:t>
            </a:r>
            <a:r>
              <a:rPr lang="en-US" sz="2400" dirty="0" smtClean="0">
                <a:latin typeface="Arial" panose="020B0604020202020204" pitchFamily="34" charset="0"/>
              </a:rPr>
              <a:t>           public </a:t>
            </a:r>
            <a:r>
              <a:rPr lang="en-US" sz="2400" dirty="0">
                <a:latin typeface="Arial" panose="020B0604020202020204" pitchFamily="34" charset="0"/>
              </a:rPr>
              <a:t>institution. </a:t>
            </a:r>
            <a:endParaRPr lang="en-US" sz="2400" dirty="0" smtClean="0">
              <a:latin typeface="Arial" panose="020B0604020202020204" pitchFamily="34" charset="0"/>
            </a:endParaRPr>
          </a:p>
          <a:p>
            <a:pPr lvl="1"/>
            <a:r>
              <a:rPr lang="en-US" sz="2400" dirty="0" smtClean="0">
                <a:latin typeface="Arial" panose="020B0604020202020204" pitchFamily="34" charset="0"/>
              </a:rPr>
              <a:t>Peers </a:t>
            </a:r>
            <a:r>
              <a:rPr lang="en-US" sz="2400" dirty="0">
                <a:latin typeface="Arial" panose="020B0604020202020204" pitchFamily="34" charset="0"/>
              </a:rPr>
              <a:t>based upon similar instructional mission, program mix, student characteristics, Carnegie </a:t>
            </a:r>
            <a:r>
              <a:rPr lang="en-US" sz="2400" dirty="0" smtClean="0">
                <a:latin typeface="Arial" panose="020B0604020202020204" pitchFamily="34" charset="0"/>
              </a:rPr>
              <a:t>Classification </a:t>
            </a:r>
            <a:r>
              <a:rPr lang="en-US" sz="2400" dirty="0">
                <a:latin typeface="Arial" panose="020B0604020202020204" pitchFamily="34" charset="0"/>
              </a:rPr>
              <a:t>and degree production. </a:t>
            </a:r>
          </a:p>
          <a:p>
            <a:endParaRPr lang="en-US" sz="2400" dirty="0" smtClean="0">
              <a:latin typeface="Arial" panose="020B0604020202020204" pitchFamily="34" charset="0"/>
            </a:endParaRPr>
          </a:p>
          <a:p>
            <a:pPr lvl="1"/>
            <a:r>
              <a:rPr lang="en-US" sz="2400" dirty="0" smtClean="0">
                <a:latin typeface="Arial" panose="020B0604020202020204" pitchFamily="34" charset="0"/>
              </a:rPr>
              <a:t>NCHEMS </a:t>
            </a:r>
            <a:r>
              <a:rPr lang="en-US" sz="2400" dirty="0">
                <a:latin typeface="Arial" panose="020B0604020202020204" pitchFamily="34" charset="0"/>
              </a:rPr>
              <a:t>provided </a:t>
            </a:r>
            <a:r>
              <a:rPr lang="en-US" sz="2400" dirty="0" smtClean="0">
                <a:latin typeface="Arial" panose="020B0604020202020204" pitchFamily="34" charset="0"/>
              </a:rPr>
              <a:t>IPEDS data </a:t>
            </a:r>
            <a:r>
              <a:rPr lang="en-US" sz="2400" dirty="0">
                <a:latin typeface="Arial" panose="020B0604020202020204" pitchFamily="34" charset="0"/>
              </a:rPr>
              <a:t>for all </a:t>
            </a:r>
            <a:r>
              <a:rPr lang="en-US" sz="2400" dirty="0" smtClean="0">
                <a:latin typeface="Arial" panose="020B0604020202020204" pitchFamily="34" charset="0"/>
              </a:rPr>
              <a:t>institutional </a:t>
            </a:r>
            <a:r>
              <a:rPr lang="en-US" sz="2400" dirty="0">
                <a:latin typeface="Arial" panose="020B0604020202020204" pitchFamily="34" charset="0"/>
              </a:rPr>
              <a:t>peers </a:t>
            </a:r>
            <a:r>
              <a:rPr lang="en-US" sz="2400" dirty="0" smtClean="0">
                <a:latin typeface="Arial" panose="020B0604020202020204" pitchFamily="34" charset="0"/>
              </a:rPr>
              <a:t>&amp; AL institutions. Staff </a:t>
            </a:r>
            <a:r>
              <a:rPr lang="en-US" sz="2400" dirty="0">
                <a:latin typeface="Arial" panose="020B0604020202020204" pitchFamily="34" charset="0"/>
              </a:rPr>
              <a:t>used the IPEDS data to make </a:t>
            </a:r>
            <a:r>
              <a:rPr lang="en-US" sz="2400" dirty="0" smtClean="0">
                <a:latin typeface="Arial" panose="020B0604020202020204" pitchFamily="34" charset="0"/>
              </a:rPr>
              <a:t>comparisons </a:t>
            </a:r>
            <a:r>
              <a:rPr lang="en-US" sz="2400" dirty="0">
                <a:latin typeface="Arial" panose="020B0604020202020204" pitchFamily="34" charset="0"/>
              </a:rPr>
              <a:t>of state </a:t>
            </a:r>
            <a:r>
              <a:rPr lang="en-US" sz="2400" dirty="0" smtClean="0">
                <a:latin typeface="Arial" panose="020B0604020202020204" pitchFamily="34" charset="0"/>
              </a:rPr>
              <a:t>support.</a:t>
            </a:r>
          </a:p>
          <a:p>
            <a:pPr lvl="1"/>
            <a:endParaRPr lang="en-US" sz="2400" dirty="0">
              <a:latin typeface="Arial" panose="020B0604020202020204" pitchFamily="34" charset="0"/>
            </a:endParaRPr>
          </a:p>
          <a:p>
            <a:pPr lvl="1"/>
            <a:r>
              <a:rPr lang="en-US" sz="2400" dirty="0" smtClean="0">
                <a:latin typeface="Arial" panose="020B0604020202020204" pitchFamily="34" charset="0"/>
              </a:rPr>
              <a:t>Alabama </a:t>
            </a:r>
            <a:r>
              <a:rPr lang="en-US" sz="2400" dirty="0">
                <a:latin typeface="Arial" panose="020B0604020202020204" pitchFamily="34" charset="0"/>
              </a:rPr>
              <a:t>institutions found to be supported at less than 90% of their peer average were given an adjustment to address the significant variance. </a:t>
            </a:r>
            <a:endParaRPr lang="en-US" sz="2400" dirty="0" smtClean="0">
              <a:latin typeface="Arial" panose="020B0604020202020204" pitchFamily="34" charset="0"/>
            </a:endParaRPr>
          </a:p>
          <a:p>
            <a:pPr lvl="1"/>
            <a:endParaRPr lang="en-US" sz="2400" dirty="0">
              <a:latin typeface="Arial" panose="020B0604020202020204" pitchFamily="34" charset="0"/>
            </a:endParaRPr>
          </a:p>
          <a:p>
            <a:pPr lvl="1"/>
            <a:r>
              <a:rPr lang="en-US" sz="2400" dirty="0" smtClean="0">
                <a:latin typeface="Arial" panose="020B0604020202020204" pitchFamily="34" charset="0"/>
              </a:rPr>
              <a:t>The </a:t>
            </a:r>
            <a:r>
              <a:rPr lang="en-US" sz="2400" dirty="0">
                <a:latin typeface="Arial" panose="020B0604020202020204" pitchFamily="34" charset="0"/>
              </a:rPr>
              <a:t>amount added was less than </a:t>
            </a:r>
            <a:r>
              <a:rPr lang="en-US" sz="2400" dirty="0">
                <a:solidFill>
                  <a:srgbClr val="FF0000"/>
                </a:solidFill>
                <a:latin typeface="Arial" panose="020B0604020202020204" pitchFamily="34" charset="0"/>
              </a:rPr>
              <a:t>$9</a:t>
            </a:r>
            <a:r>
              <a:rPr lang="en-US" sz="2400" dirty="0">
                <a:latin typeface="Arial" panose="020B0604020202020204" pitchFamily="34" charset="0"/>
              </a:rPr>
              <a:t> million or an increase of less than 1%.</a:t>
            </a:r>
          </a:p>
          <a:p>
            <a:endParaRPr lang="en-US" sz="2400"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066802" y="6311153"/>
            <a:ext cx="4654935" cy="546847"/>
          </a:xfrm>
          <a:prstGeom prst="rect">
            <a:avLst/>
          </a:prstGeom>
        </p:spPr>
      </p:pic>
    </p:spTree>
    <p:extLst>
      <p:ext uri="{BB962C8B-B14F-4D97-AF65-F5344CB8AC3E}">
        <p14:creationId xmlns:p14="http://schemas.microsoft.com/office/powerpoint/2010/main" val="2901513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23604" y="217045"/>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70C0"/>
                </a:solidFill>
                <a:latin typeface="Arial" panose="020B0604020202020204" pitchFamily="34" charset="0"/>
              </a:rPr>
              <a:t>Consolidated Budget Recommendation for </a:t>
            </a:r>
            <a:br>
              <a:rPr lang="en-US" sz="3200" b="1" dirty="0" smtClean="0">
                <a:solidFill>
                  <a:srgbClr val="0070C0"/>
                </a:solidFill>
                <a:latin typeface="Arial" panose="020B0604020202020204" pitchFamily="34" charset="0"/>
              </a:rPr>
            </a:br>
            <a:r>
              <a:rPr lang="en-US" sz="3200" b="1" dirty="0" smtClean="0">
                <a:solidFill>
                  <a:srgbClr val="0070C0"/>
                </a:solidFill>
                <a:latin typeface="Arial" panose="020B0604020202020204" pitchFamily="34" charset="0"/>
              </a:rPr>
              <a:t>FY 2019-2020</a:t>
            </a:r>
          </a:p>
          <a:p>
            <a:pPr algn="ctr"/>
            <a:r>
              <a:rPr lang="en-US" sz="3200" b="1" dirty="0" smtClean="0">
                <a:solidFill>
                  <a:srgbClr val="0070C0"/>
                </a:solidFill>
                <a:latin typeface="Arial" panose="020B0604020202020204" pitchFamily="34" charset="0"/>
              </a:rPr>
              <a:t>Across the Board Increases</a:t>
            </a:r>
            <a:endParaRPr lang="en-US" sz="3200" b="1" dirty="0">
              <a:solidFill>
                <a:srgbClr val="0070C0"/>
              </a:solidFill>
              <a:latin typeface="Arial" panose="020B0604020202020204" pitchFamily="34" charset="0"/>
            </a:endParaRPr>
          </a:p>
          <a:p>
            <a:pPr algn="ctr"/>
            <a:endParaRPr lang="en-US" sz="3200" b="1" dirty="0">
              <a:latin typeface="Arial" panose="020B0604020202020204" pitchFamily="34" charset="0"/>
            </a:endParaRPr>
          </a:p>
        </p:txBody>
      </p:sp>
      <p:sp>
        <p:nvSpPr>
          <p:cNvPr id="4" name="Rectangle 3"/>
          <p:cNvSpPr/>
          <p:nvPr/>
        </p:nvSpPr>
        <p:spPr>
          <a:xfrm>
            <a:off x="579120" y="2012236"/>
            <a:ext cx="10487569" cy="1938992"/>
          </a:xfrm>
          <a:prstGeom prst="rect">
            <a:avLst/>
          </a:prstGeom>
        </p:spPr>
        <p:txBody>
          <a:bodyPr wrap="square">
            <a:spAutoFit/>
          </a:bodyPr>
          <a:lstStyle/>
          <a:p>
            <a:pPr marL="457200" indent="-457200">
              <a:buAutoNum type="arabicParenR" startAt="3"/>
            </a:pPr>
            <a:endParaRPr lang="en-US" sz="2400" dirty="0" smtClean="0">
              <a:latin typeface="Arial" panose="020B0604020202020204" pitchFamily="34" charset="0"/>
            </a:endParaRPr>
          </a:p>
          <a:p>
            <a:r>
              <a:rPr lang="en-US" sz="2400" dirty="0" smtClean="0">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Funds be appropriated so that all institutions receive a </a:t>
            </a:r>
            <a:r>
              <a:rPr lang="en-US" sz="2400" dirty="0">
                <a:solidFill>
                  <a:srgbClr val="FF0000"/>
                </a:solidFill>
                <a:latin typeface="Arial" panose="020B0604020202020204" pitchFamily="34" charset="0"/>
                <a:cs typeface="Arial" panose="020B0604020202020204" pitchFamily="34" charset="0"/>
              </a:rPr>
              <a:t>five percent </a:t>
            </a:r>
            <a:r>
              <a:rPr lang="en-US" sz="2400" dirty="0">
                <a:latin typeface="Arial" panose="020B0604020202020204" pitchFamily="34" charset="0"/>
                <a:cs typeface="Arial" panose="020B0604020202020204" pitchFamily="34" charset="0"/>
              </a:rPr>
              <a:t>(5%) increase over the amount appropriated in FY 2018-2019. </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5) Statewide </a:t>
            </a:r>
            <a:r>
              <a:rPr lang="en-US" sz="2400" dirty="0">
                <a:latin typeface="Arial" panose="020B0604020202020204" pitchFamily="34" charset="0"/>
                <a:cs typeface="Arial" panose="020B0604020202020204" pitchFamily="34" charset="0"/>
              </a:rPr>
              <a:t>lines were recommended for varying amounts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4732382"/>
            <a:ext cx="4105848" cy="1952898"/>
          </a:xfrm>
          <a:prstGeom prst="rect">
            <a:avLst/>
          </a:prstGeom>
        </p:spPr>
      </p:pic>
    </p:spTree>
    <p:extLst>
      <p:ext uri="{BB962C8B-B14F-4D97-AF65-F5344CB8AC3E}">
        <p14:creationId xmlns:p14="http://schemas.microsoft.com/office/powerpoint/2010/main" val="11362805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3399" y="4114951"/>
            <a:ext cx="3187911" cy="2558048"/>
          </a:xfrm>
          <a:prstGeom prst="rect">
            <a:avLst/>
          </a:prstGeom>
        </p:spPr>
      </p:pic>
      <p:sp>
        <p:nvSpPr>
          <p:cNvPr id="3" name="Title 1"/>
          <p:cNvSpPr txBox="1">
            <a:spLocks/>
          </p:cNvSpPr>
          <p:nvPr/>
        </p:nvSpPr>
        <p:spPr>
          <a:xfrm>
            <a:off x="1619250" y="619125"/>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70C0"/>
                </a:solidFill>
                <a:latin typeface="Arial" panose="020B0604020202020204" pitchFamily="34" charset="0"/>
              </a:rPr>
              <a:t>Consolidated Budget Recommendation for </a:t>
            </a:r>
            <a:br>
              <a:rPr lang="en-US" sz="3200" b="1" dirty="0" smtClean="0">
                <a:solidFill>
                  <a:srgbClr val="0070C0"/>
                </a:solidFill>
                <a:latin typeface="Arial" panose="020B0604020202020204" pitchFamily="34" charset="0"/>
              </a:rPr>
            </a:br>
            <a:r>
              <a:rPr lang="en-US" sz="3200" b="1" dirty="0" smtClean="0">
                <a:solidFill>
                  <a:srgbClr val="0070C0"/>
                </a:solidFill>
                <a:latin typeface="Arial" panose="020B0604020202020204" pitchFamily="34" charset="0"/>
              </a:rPr>
              <a:t>FY 2019-2020</a:t>
            </a:r>
            <a:endParaRPr lang="en-US" sz="3200" b="1" dirty="0">
              <a:solidFill>
                <a:srgbClr val="0070C0"/>
              </a:solidFill>
              <a:latin typeface="Arial" panose="020B0604020202020204" pitchFamily="34" charset="0"/>
            </a:endParaRPr>
          </a:p>
        </p:txBody>
      </p:sp>
      <p:sp>
        <p:nvSpPr>
          <p:cNvPr id="4" name="Rectangle 3"/>
          <p:cNvSpPr/>
          <p:nvPr/>
        </p:nvSpPr>
        <p:spPr>
          <a:xfrm>
            <a:off x="370936" y="1687116"/>
            <a:ext cx="11386868" cy="3539430"/>
          </a:xfrm>
          <a:prstGeom prst="rect">
            <a:avLst/>
          </a:prstGeom>
        </p:spPr>
        <p:txBody>
          <a:bodyPr wrap="square">
            <a:spAutoFit/>
          </a:bodyPr>
          <a:lstStyle/>
          <a:p>
            <a:r>
              <a:rPr lang="en-US" sz="2800" b="1" dirty="0" smtClean="0">
                <a:latin typeface="Arial" panose="020B0604020202020204" pitchFamily="34" charset="0"/>
                <a:cs typeface="Arial" panose="020B0604020202020204" pitchFamily="34" charset="0"/>
              </a:rPr>
              <a:t>Increase Recommended for the Universities - </a:t>
            </a:r>
            <a:r>
              <a:rPr lang="en-US" sz="2800" b="1" dirty="0" smtClean="0">
                <a:solidFill>
                  <a:srgbClr val="FF0000"/>
                </a:solidFill>
                <a:latin typeface="Arial" panose="020B0604020202020204" pitchFamily="34" charset="0"/>
                <a:cs typeface="Arial" panose="020B0604020202020204" pitchFamily="34" charset="0"/>
              </a:rPr>
              <a:t>$66,102,211</a:t>
            </a:r>
          </a:p>
          <a:p>
            <a:endParaRPr lang="en-US" sz="2800" b="1" dirty="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Increase Recommended the Two-Year Colleges -  </a:t>
            </a:r>
            <a:r>
              <a:rPr lang="en-US" sz="2800" b="1" dirty="0">
                <a:solidFill>
                  <a:schemeClr val="accent6"/>
                </a:solidFill>
                <a:latin typeface="Arial" panose="020B0604020202020204" pitchFamily="34" charset="0"/>
                <a:cs typeface="Arial" panose="020B0604020202020204" pitchFamily="34" charset="0"/>
              </a:rPr>
              <a:t>$</a:t>
            </a:r>
            <a:r>
              <a:rPr lang="en-US" sz="2800" b="1" dirty="0" smtClean="0">
                <a:solidFill>
                  <a:schemeClr val="accent6"/>
                </a:solidFill>
                <a:latin typeface="Arial" panose="020B0604020202020204" pitchFamily="34" charset="0"/>
                <a:cs typeface="Arial" panose="020B0604020202020204" pitchFamily="34" charset="0"/>
              </a:rPr>
              <a:t>17,275,099</a:t>
            </a:r>
          </a:p>
          <a:p>
            <a:endParaRPr lang="en-US" sz="2800" b="1" dirty="0" smtClean="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Increase Recommended the </a:t>
            </a:r>
            <a:r>
              <a:rPr lang="en-US" sz="2800" b="1" dirty="0" smtClean="0">
                <a:latin typeface="Arial" panose="020B0604020202020204" pitchFamily="34" charset="0"/>
                <a:cs typeface="Arial" panose="020B0604020202020204" pitchFamily="34" charset="0"/>
              </a:rPr>
              <a:t>State-Wide Lines </a:t>
            </a:r>
            <a:r>
              <a:rPr lang="en-US" sz="2800" b="1" dirty="0">
                <a:latin typeface="Arial" panose="020B0604020202020204" pitchFamily="34" charset="0"/>
                <a:cs typeface="Arial" panose="020B0604020202020204" pitchFamily="34" charset="0"/>
              </a:rPr>
              <a:t>-  </a:t>
            </a:r>
            <a:r>
              <a:rPr lang="en-US" sz="2800" b="1" dirty="0" smtClean="0">
                <a:solidFill>
                  <a:schemeClr val="accent1"/>
                </a:solidFill>
                <a:latin typeface="Arial" panose="020B0604020202020204" pitchFamily="34" charset="0"/>
                <a:cs typeface="Arial" panose="020B0604020202020204" pitchFamily="34" charset="0"/>
              </a:rPr>
              <a:t>$8,561,758</a:t>
            </a:r>
            <a:endParaRPr lang="en-US" sz="2800" b="1" dirty="0">
              <a:solidFill>
                <a:schemeClr val="accent1"/>
              </a:solidFill>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Total Increase FY 2019-2020 Consolidated Budget Recommendation - </a:t>
            </a:r>
            <a:r>
              <a:rPr lang="en-US" sz="2800" b="1" dirty="0" smtClean="0">
                <a:solidFill>
                  <a:schemeClr val="accent4">
                    <a:lumMod val="75000"/>
                  </a:schemeClr>
                </a:solidFill>
                <a:latin typeface="Arial" panose="020B0604020202020204" pitchFamily="34" charset="0"/>
                <a:cs typeface="Arial" panose="020B0604020202020204" pitchFamily="34" charset="0"/>
              </a:rPr>
              <a:t> $91,939,068</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8251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22960" y="182880"/>
            <a:ext cx="10302240" cy="6492240"/>
          </a:xfrm>
          <a:prstGeom prst="rect">
            <a:avLst/>
          </a:prstGeom>
        </p:spPr>
      </p:pic>
    </p:spTree>
    <p:extLst>
      <p:ext uri="{BB962C8B-B14F-4D97-AF65-F5344CB8AC3E}">
        <p14:creationId xmlns:p14="http://schemas.microsoft.com/office/powerpoint/2010/main" val="37950073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237" y="413459"/>
            <a:ext cx="10714615" cy="2862322"/>
          </a:xfrm>
          <a:prstGeom prst="rect">
            <a:avLst/>
          </a:prstGeom>
          <a:noFill/>
        </p:spPr>
        <p:txBody>
          <a:bodyPr wrap="square" rtlCol="0" anchor="ctr">
            <a:spAutoFit/>
          </a:bodyPr>
          <a:lstStyle/>
          <a:p>
            <a:pPr marL="914400" indent="-914400">
              <a:buAutoNum type="alphaUcPeriod" startAt="4"/>
            </a:pPr>
            <a:r>
              <a:rPr lang="en-US" sz="4800" b="1" dirty="0" smtClean="0">
                <a:solidFill>
                  <a:srgbClr val="0070C0"/>
                </a:solidFill>
              </a:rPr>
              <a:t>Report on the Facilities Master Plan &amp; Capital Projects Requests for</a:t>
            </a:r>
          </a:p>
          <a:p>
            <a:r>
              <a:rPr lang="en-US" sz="4800" b="1" dirty="0">
                <a:solidFill>
                  <a:srgbClr val="0070C0"/>
                </a:solidFill>
              </a:rPr>
              <a:t> </a:t>
            </a:r>
            <a:r>
              <a:rPr lang="en-US" sz="4800" b="1" dirty="0" smtClean="0">
                <a:solidFill>
                  <a:srgbClr val="0070C0"/>
                </a:solidFill>
              </a:rPr>
              <a:t>      FY 2019-2020 – FY 2023-2024</a:t>
            </a:r>
          </a:p>
          <a:p>
            <a:r>
              <a:rPr lang="en-US" sz="3600" i="1" kern="1400" dirty="0" smtClean="0">
                <a:solidFill>
                  <a:srgbClr val="0070C0"/>
                </a:solidFill>
                <a:latin typeface="Arial" panose="020B0604020202020204" pitchFamily="34" charset="0"/>
              </a:rPr>
              <a:t>	Staff </a:t>
            </a:r>
            <a:r>
              <a:rPr lang="en-US" sz="3600" i="1" kern="1400" dirty="0">
                <a:solidFill>
                  <a:srgbClr val="0070C0"/>
                </a:solidFill>
                <a:latin typeface="Arial" panose="020B0604020202020204" pitchFamily="34" charset="0"/>
              </a:rPr>
              <a:t>Presenter:  Ms. Susan Cagle</a:t>
            </a:r>
            <a:endParaRPr lang="en-US" sz="3600" b="1" dirty="0"/>
          </a:p>
        </p:txBody>
      </p:sp>
    </p:spTree>
    <p:extLst>
      <p:ext uri="{BB962C8B-B14F-4D97-AF65-F5344CB8AC3E}">
        <p14:creationId xmlns:p14="http://schemas.microsoft.com/office/powerpoint/2010/main" val="8772222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0"/>
            <a:ext cx="6096000" cy="1384995"/>
          </a:xfrm>
          <a:prstGeom prst="rect">
            <a:avLst/>
          </a:prstGeom>
        </p:spPr>
        <p:txBody>
          <a:bodyPr>
            <a:spAutoFit/>
          </a:bodyPr>
          <a:lstStyle/>
          <a:p>
            <a:pPr indent="457200" algn="ctr"/>
            <a:r>
              <a:rPr lang="en-US" sz="2800" b="1" dirty="0">
                <a:solidFill>
                  <a:srgbClr val="0070C0"/>
                </a:solidFill>
                <a:latin typeface="Calibri" panose="020F0502020204030204" pitchFamily="34" charset="0"/>
                <a:ea typeface="Calibri" panose="020F0502020204030204" pitchFamily="34" charset="0"/>
              </a:rPr>
              <a:t>Report on the Facilities Master Plan &amp; Capital Projects Requests for </a:t>
            </a:r>
            <a:endParaRPr lang="en-US" sz="2800" b="1" dirty="0" smtClean="0">
              <a:solidFill>
                <a:srgbClr val="0070C0"/>
              </a:solidFill>
              <a:latin typeface="Calibri" panose="020F0502020204030204" pitchFamily="34" charset="0"/>
              <a:ea typeface="Calibri" panose="020F0502020204030204" pitchFamily="34" charset="0"/>
            </a:endParaRPr>
          </a:p>
          <a:p>
            <a:pPr indent="457200" algn="ctr"/>
            <a:r>
              <a:rPr lang="en-US" sz="2800" b="1" dirty="0" smtClean="0">
                <a:solidFill>
                  <a:srgbClr val="0070C0"/>
                </a:solidFill>
                <a:latin typeface="Calibri" panose="020F0502020204030204" pitchFamily="34" charset="0"/>
                <a:ea typeface="Calibri" panose="020F0502020204030204" pitchFamily="34" charset="0"/>
              </a:rPr>
              <a:t>FY 2019-2020 </a:t>
            </a:r>
            <a:r>
              <a:rPr lang="en-US" sz="2800" b="1" dirty="0">
                <a:solidFill>
                  <a:srgbClr val="0070C0"/>
                </a:solidFill>
                <a:latin typeface="Calibri" panose="020F0502020204030204" pitchFamily="34" charset="0"/>
                <a:ea typeface="Calibri" panose="020F0502020204030204" pitchFamily="34" charset="0"/>
              </a:rPr>
              <a:t>- FY </a:t>
            </a:r>
            <a:r>
              <a:rPr lang="en-US" sz="2800" b="1" dirty="0" smtClean="0">
                <a:solidFill>
                  <a:srgbClr val="0070C0"/>
                </a:solidFill>
                <a:latin typeface="Calibri" panose="020F0502020204030204" pitchFamily="34" charset="0"/>
                <a:ea typeface="Calibri" panose="020F0502020204030204" pitchFamily="34" charset="0"/>
              </a:rPr>
              <a:t>2023-2024</a:t>
            </a:r>
            <a:endParaRPr lang="en-US" sz="2800" b="1" dirty="0">
              <a:solidFill>
                <a:srgbClr val="0070C0"/>
              </a:solidFill>
              <a:latin typeface="Calibri" panose="020F0502020204030204" pitchFamily="34" charset="0"/>
              <a:ea typeface="Calibri" panose="020F0502020204030204" pitchFamily="34" charset="0"/>
            </a:endParaRPr>
          </a:p>
        </p:txBody>
      </p:sp>
      <p:sp>
        <p:nvSpPr>
          <p:cNvPr id="3" name="Rectangle 2"/>
          <p:cNvSpPr/>
          <p:nvPr/>
        </p:nvSpPr>
        <p:spPr>
          <a:xfrm>
            <a:off x="252549" y="1633734"/>
            <a:ext cx="11706268" cy="5170646"/>
          </a:xfrm>
          <a:prstGeom prst="rect">
            <a:avLst/>
          </a:prstGeom>
        </p:spPr>
        <p:txBody>
          <a:bodyPr wrap="square">
            <a:spAutoFit/>
          </a:bodyPr>
          <a:lstStyle/>
          <a:p>
            <a:pPr marR="0">
              <a:spcBef>
                <a:spcPts val="0"/>
              </a:spcBef>
              <a:spcAft>
                <a:spcPts val="0"/>
              </a:spcAft>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Section 16-5-15 of the Code of Alabama requires that each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public college &amp; university annually submit a 5-year facilities master </a:t>
            </a:r>
            <a:r>
              <a:rPr lang="en-US" sz="2200" dirty="0">
                <a:latin typeface="Calibri" panose="020F0502020204030204" pitchFamily="34" charset="0"/>
                <a:ea typeface="Times New Roman" panose="02020603050405020304" pitchFamily="18" charset="0"/>
                <a:cs typeface="Times New Roman" panose="02020603050405020304" pitchFamily="18" charset="0"/>
              </a:rPr>
              <a:t>plan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to </a:t>
            </a:r>
            <a:r>
              <a:rPr lang="en-US" sz="2200" dirty="0">
                <a:latin typeface="Calibri" panose="020F0502020204030204" pitchFamily="34" charset="0"/>
                <a:ea typeface="Times New Roman" panose="02020603050405020304" pitchFamily="18" charset="0"/>
                <a:cs typeface="Times New Roman" panose="02020603050405020304" pitchFamily="18" charset="0"/>
              </a:rPr>
              <a:t>the Commission</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 Each </a:t>
            </a:r>
            <a:r>
              <a:rPr lang="en-US" sz="2200" dirty="0">
                <a:latin typeface="Calibri" panose="020F0502020204030204" pitchFamily="34" charset="0"/>
                <a:ea typeface="Times New Roman" panose="02020603050405020304" pitchFamily="18" charset="0"/>
                <a:cs typeface="Times New Roman" panose="02020603050405020304" pitchFamily="18" charset="0"/>
              </a:rPr>
              <a:t>institution is also required to prioritize its capital requests and to provide a needs assessment for requested projects</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a:t>
            </a:r>
          </a:p>
          <a:p>
            <a:pPr marR="0">
              <a:spcBef>
                <a:spcPts val="0"/>
              </a:spcBef>
              <a:spcAft>
                <a:spcPts val="0"/>
              </a:spcAft>
              <a:tabLst>
                <a:tab pos="2286000" algn="l"/>
                <a:tab pos="2514600" algn="l"/>
              </a:tabLst>
            </a:pP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The five years reported are broken into three time segments: Immediate, Intermediate, and Long-Term capital projects.  </a:t>
            </a:r>
            <a:endParaRPr lang="en-US" sz="2200" dirty="0" smtClean="0">
              <a:latin typeface="Calibri" panose="020F0502020204030204" pitchFamily="34" charset="0"/>
              <a:ea typeface="Times New Roman" panose="02020603050405020304" pitchFamily="18" charset="0"/>
              <a:cs typeface="Times New Roman" panose="02020603050405020304" pitchFamily="18" charset="0"/>
            </a:endParaRPr>
          </a:p>
          <a:p>
            <a:pPr marL="18288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Immediate </a:t>
            </a:r>
            <a:r>
              <a:rPr lang="en-US" sz="2200" dirty="0">
                <a:latin typeface="Calibri" panose="020F0502020204030204" pitchFamily="34" charset="0"/>
                <a:ea typeface="Times New Roman" panose="02020603050405020304" pitchFamily="18" charset="0"/>
                <a:cs typeface="Times New Roman" panose="02020603050405020304" pitchFamily="18" charset="0"/>
              </a:rPr>
              <a:t>projects are defined as those within the first year of the master planning cycle (FY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2020).</a:t>
            </a:r>
          </a:p>
          <a:p>
            <a:pPr marL="182880">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Intermediate projects are defined as those within the second year of the planning cycle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a:t>
            </a:r>
            <a:r>
              <a:rPr lang="en-US" sz="2200" dirty="0">
                <a:latin typeface="Calibri" panose="020F0502020204030204" pitchFamily="34" charset="0"/>
                <a:ea typeface="Times New Roman" panose="02020603050405020304" pitchFamily="18" charset="0"/>
                <a:cs typeface="Times New Roman" panose="02020603050405020304" pitchFamily="18" charset="0"/>
              </a:rPr>
              <a:t>FY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2021).  </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182880">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Long-Term projects fall into the last three years of the planning cycle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a:t>
            </a:r>
            <a:r>
              <a:rPr lang="en-US" sz="2200" dirty="0">
                <a:latin typeface="Calibri" panose="020F0502020204030204" pitchFamily="34" charset="0"/>
                <a:ea typeface="Times New Roman" panose="02020603050405020304" pitchFamily="18" charset="0"/>
                <a:cs typeface="Times New Roman" panose="02020603050405020304" pitchFamily="18" charset="0"/>
              </a:rPr>
              <a:t>FY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2022 - 2024).  </a:t>
            </a:r>
          </a:p>
          <a:p>
            <a:pPr marL="182880">
              <a:tabLst>
                <a:tab pos="2286000" algn="l"/>
                <a:tab pos="2514600" algn="l"/>
              </a:tabLst>
            </a:pPr>
            <a:endParaRPr lang="en-US" sz="2200" dirty="0" smtClean="0">
              <a:latin typeface="Calibri" panose="020F0502020204030204" pitchFamily="34" charset="0"/>
              <a:ea typeface="Times New Roman" panose="02020603050405020304" pitchFamily="18" charset="0"/>
              <a:cs typeface="Times New Roman" panose="02020603050405020304" pitchFamily="18" charset="0"/>
            </a:endParaRPr>
          </a:p>
          <a:p>
            <a:pPr>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The </a:t>
            </a:r>
            <a:r>
              <a:rPr lang="en-US" sz="2200" dirty="0">
                <a:latin typeface="Calibri" panose="020F0502020204030204" pitchFamily="34" charset="0"/>
                <a:ea typeface="Times New Roman" panose="02020603050405020304" pitchFamily="18" charset="0"/>
                <a:cs typeface="Times New Roman" panose="02020603050405020304" pitchFamily="18" charset="0"/>
              </a:rPr>
              <a:t>projects are further divided into four separate project categories:  </a:t>
            </a:r>
            <a:endParaRPr lang="en-US" sz="2200" dirty="0" smtClean="0">
              <a:latin typeface="Calibri" panose="020F0502020204030204" pitchFamily="34" charset="0"/>
              <a:ea typeface="Times New Roman" panose="02020603050405020304" pitchFamily="18" charset="0"/>
              <a:cs typeface="Times New Roman" panose="02020603050405020304" pitchFamily="18" charset="0"/>
            </a:endParaRPr>
          </a:p>
          <a:p>
            <a:pPr marL="36576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New Construction/Acquisition</a:t>
            </a:r>
          </a:p>
          <a:p>
            <a:pPr marL="36576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Renovation </a:t>
            </a:r>
            <a:r>
              <a:rPr lang="en-US" sz="2200" dirty="0">
                <a:latin typeface="Calibri" panose="020F0502020204030204" pitchFamily="34" charset="0"/>
                <a:ea typeface="Times New Roman" panose="02020603050405020304" pitchFamily="18" charset="0"/>
                <a:cs typeface="Times New Roman" panose="02020603050405020304" pitchFamily="18" charset="0"/>
              </a:rPr>
              <a:t>and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Remodeling</a:t>
            </a:r>
          </a:p>
          <a:p>
            <a:pPr marL="36576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Major </a:t>
            </a:r>
            <a:r>
              <a:rPr lang="en-US" sz="2200" dirty="0">
                <a:latin typeface="Calibri" panose="020F0502020204030204" pitchFamily="34" charset="0"/>
                <a:ea typeface="Times New Roman" panose="02020603050405020304" pitchFamily="18" charset="0"/>
                <a:cs typeface="Times New Roman" panose="02020603050405020304" pitchFamily="18" charset="0"/>
              </a:rPr>
              <a:t>Capital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Equipment</a:t>
            </a:r>
          </a:p>
          <a:p>
            <a:pPr marL="365760">
              <a:tabLst>
                <a:tab pos="2286000" algn="l"/>
                <a:tab pos="2514600" algn="l"/>
              </a:tabLst>
            </a:pPr>
            <a:r>
              <a:rPr lang="en-US" sz="2200" dirty="0" smtClean="0">
                <a:latin typeface="Calibri" panose="020F0502020204030204" pitchFamily="34" charset="0"/>
                <a:ea typeface="Times New Roman" panose="02020603050405020304" pitchFamily="18" charset="0"/>
                <a:cs typeface="Times New Roman" panose="02020603050405020304" pitchFamily="18" charset="0"/>
              </a:rPr>
              <a:t>Deferred </a:t>
            </a:r>
            <a:r>
              <a:rPr lang="en-US" sz="2200" dirty="0">
                <a:latin typeface="Calibri" panose="020F0502020204030204" pitchFamily="34" charset="0"/>
                <a:ea typeface="Times New Roman" panose="02020603050405020304" pitchFamily="18" charset="0"/>
                <a:cs typeface="Times New Roman" panose="02020603050405020304" pitchFamily="18" charset="0"/>
              </a:rPr>
              <a:t>Maintenance/Facilities </a:t>
            </a:r>
            <a:r>
              <a:rPr lang="en-US" sz="2200" dirty="0" smtClean="0">
                <a:latin typeface="Calibri" panose="020F0502020204030204" pitchFamily="34" charset="0"/>
                <a:ea typeface="Times New Roman" panose="02020603050405020304" pitchFamily="18" charset="0"/>
                <a:cs typeface="Times New Roman" panose="02020603050405020304" pitchFamily="18" charset="0"/>
              </a:rPr>
              <a:t>Renewal</a:t>
            </a:r>
            <a:endParaRPr lang="en-US" sz="2200" dirty="0">
              <a:latin typeface="Calibri" panose="020F0502020204030204" pitchFamily="34"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56755" y="0"/>
            <a:ext cx="2526842" cy="1633734"/>
          </a:xfrm>
          <a:prstGeom prst="rect">
            <a:avLst/>
          </a:prstGeom>
        </p:spPr>
      </p:pic>
      <p:pic>
        <p:nvPicPr>
          <p:cNvPr id="4" name="Picture 3"/>
          <p:cNvPicPr>
            <a:picLocks noChangeAspect="1"/>
          </p:cNvPicPr>
          <p:nvPr/>
        </p:nvPicPr>
        <p:blipFill>
          <a:blip r:embed="rId3"/>
          <a:stretch>
            <a:fillRect/>
          </a:stretch>
        </p:blipFill>
        <p:spPr>
          <a:xfrm>
            <a:off x="9617750" y="5249765"/>
            <a:ext cx="2341067" cy="1554615"/>
          </a:xfrm>
          <a:prstGeom prst="rect">
            <a:avLst/>
          </a:prstGeom>
        </p:spPr>
      </p:pic>
    </p:spTree>
    <p:extLst>
      <p:ext uri="{BB962C8B-B14F-4D97-AF65-F5344CB8AC3E}">
        <p14:creationId xmlns:p14="http://schemas.microsoft.com/office/powerpoint/2010/main" val="225686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4662" y="6196092"/>
            <a:ext cx="11302676"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$1,232,340,715 requested in Immediate Capital Projects. 43% of which is for other than New Construction.</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995680" y="670559"/>
            <a:ext cx="10026259" cy="5675629"/>
          </a:xfrm>
          <a:prstGeom prst="rect">
            <a:avLst/>
          </a:prstGeom>
        </p:spPr>
      </p:pic>
      <p:sp>
        <p:nvSpPr>
          <p:cNvPr id="7" name="Rectangle 6"/>
          <p:cNvSpPr/>
          <p:nvPr/>
        </p:nvSpPr>
        <p:spPr>
          <a:xfrm>
            <a:off x="1538159" y="255060"/>
            <a:ext cx="9316720" cy="830997"/>
          </a:xfrm>
          <a:prstGeom prst="rect">
            <a:avLst/>
          </a:prstGeom>
        </p:spPr>
        <p:txBody>
          <a:bodyPr wrap="square">
            <a:spAutoFit/>
          </a:bodyPr>
          <a:lstStyle/>
          <a:p>
            <a:r>
              <a:rPr lang="en-US" sz="2400" b="1" dirty="0">
                <a:solidFill>
                  <a:srgbClr val="0070C0"/>
                </a:solidFill>
                <a:latin typeface="Arial" panose="020B0604020202020204" pitchFamily="34" charset="0"/>
                <a:cs typeface="Arial" panose="020B0604020202020204" pitchFamily="34" charset="0"/>
              </a:rPr>
              <a:t>Immediate Capital Requirements Projects by </a:t>
            </a:r>
            <a:r>
              <a:rPr lang="en-US" sz="2400" b="1" dirty="0" smtClean="0">
                <a:solidFill>
                  <a:srgbClr val="0070C0"/>
                </a:solidFill>
                <a:latin typeface="Arial" panose="020B0604020202020204" pitchFamily="34" charset="0"/>
                <a:cs typeface="Arial" panose="020B0604020202020204" pitchFamily="34" charset="0"/>
              </a:rPr>
              <a:t>Category</a:t>
            </a:r>
          </a:p>
          <a:p>
            <a:pPr algn="ctr"/>
            <a:r>
              <a:rPr lang="en-US" sz="2400" b="1" dirty="0" smtClean="0">
                <a:solidFill>
                  <a:srgbClr val="0070C0"/>
                </a:solidFill>
                <a:latin typeface="Arial" panose="020B0604020202020204" pitchFamily="34" charset="0"/>
                <a:cs typeface="Arial" panose="020B0604020202020204" pitchFamily="34" charset="0"/>
              </a:rPr>
              <a:t>FY </a:t>
            </a:r>
            <a:r>
              <a:rPr lang="en-US" sz="2400" b="1" dirty="0">
                <a:solidFill>
                  <a:srgbClr val="0070C0"/>
                </a:solidFill>
                <a:latin typeface="Arial" panose="020B0604020202020204" pitchFamily="34" charset="0"/>
                <a:cs typeface="Arial" panose="020B0604020202020204" pitchFamily="34" charset="0"/>
              </a:rPr>
              <a:t>2019-2020</a:t>
            </a:r>
          </a:p>
        </p:txBody>
      </p:sp>
    </p:spTree>
    <p:extLst>
      <p:ext uri="{BB962C8B-B14F-4D97-AF65-F5344CB8AC3E}">
        <p14:creationId xmlns:p14="http://schemas.microsoft.com/office/powerpoint/2010/main" val="406011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1840" y="136619"/>
            <a:ext cx="10698480" cy="1138773"/>
          </a:xfrm>
          <a:prstGeom prst="rect">
            <a:avLst/>
          </a:prstGeom>
          <a:noFill/>
        </p:spPr>
        <p:txBody>
          <a:bodyPr wrap="square" rtlCol="0" anchor="ctr">
            <a:spAutoFit/>
          </a:bodyPr>
          <a:lstStyle/>
          <a:p>
            <a:pPr algn="ctr">
              <a:defRPr sz="1050" b="1" i="0" u="none" strike="noStrike" kern="1200" baseline="0">
                <a:solidFill>
                  <a:srgbClr val="000000"/>
                </a:solidFill>
                <a:latin typeface="Arial"/>
                <a:ea typeface="Arial"/>
                <a:cs typeface="Arial"/>
              </a:defRPr>
            </a:pPr>
            <a:r>
              <a:rPr lang="en-US" sz="2400" dirty="0">
                <a:solidFill>
                  <a:srgbClr val="0070C0"/>
                </a:solidFill>
              </a:rPr>
              <a:t>Immediate Capital Requirements Projects by Projected Funding Source </a:t>
            </a:r>
            <a:r>
              <a:rPr lang="en-US" sz="2400" dirty="0" smtClean="0">
                <a:solidFill>
                  <a:srgbClr val="0070C0"/>
                </a:solidFill>
              </a:rPr>
              <a:t> </a:t>
            </a:r>
            <a:r>
              <a:rPr lang="en-US" sz="2400" dirty="0">
                <a:solidFill>
                  <a:srgbClr val="0070C0"/>
                </a:solidFill>
              </a:rPr>
              <a:t>FY 2019-2020</a:t>
            </a:r>
          </a:p>
          <a:p>
            <a:endParaRPr lang="en-US" sz="2000" dirty="0">
              <a:solidFill>
                <a:srgbClr val="0070C0"/>
              </a:solidFill>
            </a:endParaRPr>
          </a:p>
        </p:txBody>
      </p:sp>
      <p:sp>
        <p:nvSpPr>
          <p:cNvPr id="5" name="TextBox 4"/>
          <p:cNvSpPr txBox="1"/>
          <p:nvPr/>
        </p:nvSpPr>
        <p:spPr>
          <a:xfrm>
            <a:off x="1587060" y="6303843"/>
            <a:ext cx="9017880" cy="369332"/>
          </a:xfrm>
          <a:prstGeom prst="rect">
            <a:avLst/>
          </a:prstGeom>
          <a:noFill/>
        </p:spPr>
        <p:txBody>
          <a:bodyPr wrap="square" lIns="91440" rtlCol="0" anchor="b"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smtClean="0">
                <a:latin typeface="Arial" panose="020B0604020202020204" pitchFamily="34" charset="0"/>
                <a:cs typeface="Arial" panose="020B0604020202020204" pitchFamily="34" charset="0"/>
              </a:rPr>
              <a:t>$408,612,629 of the requested Immediate Projects are projected to use ETF funds.</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816237" y="456977"/>
            <a:ext cx="8559526" cy="5816088"/>
          </a:xfrm>
          <a:prstGeom prst="rect">
            <a:avLst/>
          </a:prstGeom>
        </p:spPr>
      </p:pic>
    </p:spTree>
    <p:extLst>
      <p:ext uri="{BB962C8B-B14F-4D97-AF65-F5344CB8AC3E}">
        <p14:creationId xmlns:p14="http://schemas.microsoft.com/office/powerpoint/2010/main" val="393495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3388" y="6138709"/>
            <a:ext cx="114300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$912,692,191 requested in Intermediate Capital Projects.   50% of which is for other than New Construction.</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816237" y="520956"/>
            <a:ext cx="8559526" cy="5816088"/>
          </a:xfrm>
          <a:prstGeom prst="rect">
            <a:avLst/>
          </a:prstGeom>
        </p:spPr>
      </p:pic>
      <p:sp>
        <p:nvSpPr>
          <p:cNvPr id="5" name="TextBox 4"/>
          <p:cNvSpPr txBox="1"/>
          <p:nvPr/>
        </p:nvSpPr>
        <p:spPr>
          <a:xfrm>
            <a:off x="1457960" y="290507"/>
            <a:ext cx="9276080" cy="830997"/>
          </a:xfrm>
          <a:prstGeom prst="rect">
            <a:avLst/>
          </a:prstGeom>
          <a:noFill/>
        </p:spPr>
        <p:txBody>
          <a:bodyPr wrap="square" rtlCol="0" anchor="ctr">
            <a:spAutoFit/>
          </a:bodyPr>
          <a:lstStyle/>
          <a:p>
            <a:pPr algn="ctr">
              <a:defRPr sz="1050" b="1" i="0" u="none" strike="noStrike" kern="1200" baseline="0">
                <a:solidFill>
                  <a:srgbClr val="000000"/>
                </a:solidFill>
                <a:latin typeface="Arial"/>
                <a:ea typeface="Arial"/>
                <a:cs typeface="Arial"/>
              </a:defRPr>
            </a:pPr>
            <a:r>
              <a:rPr lang="en-US" sz="2400" dirty="0">
                <a:solidFill>
                  <a:srgbClr val="0070C0"/>
                </a:solidFill>
              </a:rPr>
              <a:t>Intermediate Capital Requirements </a:t>
            </a:r>
            <a:r>
              <a:rPr lang="en-US" sz="2400" dirty="0" smtClean="0">
                <a:solidFill>
                  <a:srgbClr val="0070C0"/>
                </a:solidFill>
              </a:rPr>
              <a:t>Projects by </a:t>
            </a:r>
            <a:r>
              <a:rPr lang="en-US" sz="2400" dirty="0">
                <a:solidFill>
                  <a:srgbClr val="0070C0"/>
                </a:solidFill>
              </a:rPr>
              <a:t>Category </a:t>
            </a:r>
            <a:r>
              <a:rPr lang="en-US" sz="2400" dirty="0" smtClean="0">
                <a:solidFill>
                  <a:srgbClr val="0070C0"/>
                </a:solidFill>
              </a:rPr>
              <a:t> </a:t>
            </a:r>
          </a:p>
          <a:p>
            <a:pPr algn="ctr">
              <a:defRPr sz="1050" b="1" i="0" u="none" strike="noStrike" kern="1200" baseline="0">
                <a:solidFill>
                  <a:srgbClr val="000000"/>
                </a:solidFill>
                <a:latin typeface="Arial"/>
                <a:ea typeface="Arial"/>
                <a:cs typeface="Arial"/>
              </a:defRPr>
            </a:pPr>
            <a:r>
              <a:rPr lang="en-US" sz="2400" dirty="0" smtClean="0">
                <a:solidFill>
                  <a:srgbClr val="0070C0"/>
                </a:solidFill>
              </a:rPr>
              <a:t>FY </a:t>
            </a:r>
            <a:r>
              <a:rPr lang="en-US" sz="2400" dirty="0">
                <a:solidFill>
                  <a:srgbClr val="0070C0"/>
                </a:solidFill>
              </a:rPr>
              <a:t>2020-2021</a:t>
            </a:r>
            <a:endParaRPr lang="en-US" sz="2000" dirty="0">
              <a:solidFill>
                <a:srgbClr val="0070C0"/>
              </a:solidFill>
            </a:endParaRPr>
          </a:p>
        </p:txBody>
      </p:sp>
    </p:spTree>
    <p:extLst>
      <p:ext uri="{BB962C8B-B14F-4D97-AF65-F5344CB8AC3E}">
        <p14:creationId xmlns:p14="http://schemas.microsoft.com/office/powerpoint/2010/main" val="203825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6658" y="184826"/>
            <a:ext cx="9738684" cy="830997"/>
          </a:xfrm>
          <a:prstGeom prst="rect">
            <a:avLst/>
          </a:prstGeom>
          <a:noFill/>
        </p:spPr>
        <p:txBody>
          <a:bodyPr wrap="square" rtlCol="0">
            <a:spAutoFit/>
          </a:bodyPr>
          <a:lstStyle/>
          <a:p>
            <a:pPr algn="ctr">
              <a:defRPr sz="1050" b="1" i="0" u="none" strike="noStrike" kern="1200" baseline="0">
                <a:solidFill>
                  <a:srgbClr val="000000"/>
                </a:solidFill>
                <a:latin typeface="Arial"/>
                <a:ea typeface="Arial"/>
                <a:cs typeface="Arial"/>
              </a:defRPr>
            </a:pPr>
            <a:r>
              <a:rPr lang="en-US" sz="2400" dirty="0">
                <a:solidFill>
                  <a:srgbClr val="0070C0"/>
                </a:solidFill>
              </a:rPr>
              <a:t>Intermediate Capital Requirements by Projected Funding Source </a:t>
            </a:r>
            <a:r>
              <a:rPr lang="en-US" sz="2400" dirty="0" smtClean="0">
                <a:solidFill>
                  <a:srgbClr val="0070C0"/>
                </a:solidFill>
              </a:rPr>
              <a:t> </a:t>
            </a:r>
            <a:r>
              <a:rPr lang="en-US" sz="2400" dirty="0">
                <a:solidFill>
                  <a:srgbClr val="0070C0"/>
                </a:solidFill>
              </a:rPr>
              <a:t>FY 2020-2021</a:t>
            </a:r>
          </a:p>
        </p:txBody>
      </p:sp>
      <p:sp>
        <p:nvSpPr>
          <p:cNvPr id="4" name="TextBox 3"/>
          <p:cNvSpPr txBox="1"/>
          <p:nvPr/>
        </p:nvSpPr>
        <p:spPr>
          <a:xfrm>
            <a:off x="1694280" y="6238230"/>
            <a:ext cx="880344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$429,939,758 of the requested Intermediate Projects are projected to use ETF funds.</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816237" y="520956"/>
            <a:ext cx="8559526" cy="5816088"/>
          </a:xfrm>
          <a:prstGeom prst="rect">
            <a:avLst/>
          </a:prstGeom>
        </p:spPr>
      </p:pic>
    </p:spTree>
    <p:extLst>
      <p:ext uri="{BB962C8B-B14F-4D97-AF65-F5344CB8AC3E}">
        <p14:creationId xmlns:p14="http://schemas.microsoft.com/office/powerpoint/2010/main" val="9441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9288" y="968277"/>
            <a:ext cx="8716616" cy="5796890"/>
          </a:xfr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a:t>
            </a:fld>
            <a:endParaRPr lang="en-US">
              <a:solidFill>
                <a:srgbClr val="46464A">
                  <a:lumMod val="60000"/>
                  <a:lumOff val="40000"/>
                </a:srgbClr>
              </a:solidFill>
            </a:endParaRPr>
          </a:p>
        </p:txBody>
      </p:sp>
      <p:sp>
        <p:nvSpPr>
          <p:cNvPr id="6" name="Title 1"/>
          <p:cNvSpPr txBox="1">
            <a:spLocks/>
          </p:cNvSpPr>
          <p:nvPr/>
        </p:nvSpPr>
        <p:spPr>
          <a:xfrm>
            <a:off x="481227" y="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88975" algn="l"/>
              </a:tabLst>
            </a:pPr>
            <a:r>
              <a:rPr lang="en-US" sz="4000" b="1" dirty="0" smtClean="0">
                <a:solidFill>
                  <a:schemeClr val="accent5"/>
                </a:solidFill>
                <a:latin typeface="+mn-lt"/>
              </a:rPr>
              <a:t>VI.	  WELCOME TO TROY UNIVERSITY</a:t>
            </a:r>
            <a:endParaRPr lang="en-US" sz="4000" b="1" dirty="0">
              <a:solidFill>
                <a:schemeClr val="accent5"/>
              </a:solidFill>
              <a:latin typeface="+mn-lt"/>
            </a:endParaRPr>
          </a:p>
        </p:txBody>
      </p:sp>
    </p:spTree>
    <p:extLst>
      <p:ext uri="{BB962C8B-B14F-4D97-AF65-F5344CB8AC3E}">
        <p14:creationId xmlns:p14="http://schemas.microsoft.com/office/powerpoint/2010/main" val="10098952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833" y="6177619"/>
            <a:ext cx="11124335"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$2,708,464,130 requested in Long-Term Capital Projects.   44% of which is for other than New Construction.</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816237" y="520956"/>
            <a:ext cx="8559526" cy="5816088"/>
          </a:xfrm>
          <a:prstGeom prst="rect">
            <a:avLst/>
          </a:prstGeom>
        </p:spPr>
      </p:pic>
      <p:sp>
        <p:nvSpPr>
          <p:cNvPr id="5" name="TextBox 4"/>
          <p:cNvSpPr txBox="1"/>
          <p:nvPr/>
        </p:nvSpPr>
        <p:spPr>
          <a:xfrm>
            <a:off x="1609009" y="105457"/>
            <a:ext cx="8973982" cy="830997"/>
          </a:xfrm>
          <a:prstGeom prst="rect">
            <a:avLst/>
          </a:prstGeom>
          <a:noFill/>
        </p:spPr>
        <p:txBody>
          <a:bodyPr wrap="square" rtlCol="0">
            <a:spAutoFit/>
          </a:bodyPr>
          <a:lstStyle/>
          <a:p>
            <a:pPr algn="ctr">
              <a:defRPr sz="1050" b="1" i="0" u="none" strike="noStrike" kern="1200" baseline="0">
                <a:solidFill>
                  <a:srgbClr val="000000"/>
                </a:solidFill>
                <a:latin typeface="Arial"/>
                <a:ea typeface="Arial"/>
                <a:cs typeface="Arial"/>
              </a:defRPr>
            </a:pPr>
            <a:r>
              <a:rPr lang="en-US" sz="2400" dirty="0">
                <a:solidFill>
                  <a:srgbClr val="0070C0"/>
                </a:solidFill>
              </a:rPr>
              <a:t>Long-Term Capital Requirements Projects by </a:t>
            </a:r>
            <a:r>
              <a:rPr lang="en-US" sz="2400" dirty="0" smtClean="0">
                <a:solidFill>
                  <a:srgbClr val="0070C0"/>
                </a:solidFill>
              </a:rPr>
              <a:t>Category  </a:t>
            </a:r>
          </a:p>
          <a:p>
            <a:pPr algn="ctr">
              <a:defRPr sz="1050" b="1" i="0" u="none" strike="noStrike" kern="1200" baseline="0">
                <a:solidFill>
                  <a:srgbClr val="000000"/>
                </a:solidFill>
                <a:latin typeface="Arial"/>
                <a:ea typeface="Arial"/>
                <a:cs typeface="Arial"/>
              </a:defRPr>
            </a:pPr>
            <a:r>
              <a:rPr lang="en-US" sz="2400" dirty="0" smtClean="0">
                <a:solidFill>
                  <a:srgbClr val="0070C0"/>
                </a:solidFill>
              </a:rPr>
              <a:t>FY </a:t>
            </a:r>
            <a:r>
              <a:rPr lang="en-US" sz="2400" dirty="0">
                <a:solidFill>
                  <a:srgbClr val="0070C0"/>
                </a:solidFill>
              </a:rPr>
              <a:t>2021-2022  - 2023-2024</a:t>
            </a:r>
          </a:p>
        </p:txBody>
      </p:sp>
    </p:spTree>
    <p:extLst>
      <p:ext uri="{BB962C8B-B14F-4D97-AF65-F5344CB8AC3E}">
        <p14:creationId xmlns:p14="http://schemas.microsoft.com/office/powerpoint/2010/main" val="310807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0307" y="141450"/>
            <a:ext cx="9491386" cy="830997"/>
          </a:xfrm>
          <a:prstGeom prst="rect">
            <a:avLst/>
          </a:prstGeom>
          <a:noFill/>
        </p:spPr>
        <p:txBody>
          <a:bodyPr wrap="square" rtlCol="0">
            <a:spAutoFit/>
          </a:bodyPr>
          <a:lstStyle/>
          <a:p>
            <a:pPr algn="ctr">
              <a:defRPr sz="1050" b="1" i="0" u="none" strike="noStrike" kern="1200" baseline="0">
                <a:solidFill>
                  <a:srgbClr val="000000"/>
                </a:solidFill>
                <a:latin typeface="Arial"/>
                <a:ea typeface="Arial"/>
                <a:cs typeface="Arial"/>
              </a:defRPr>
            </a:pPr>
            <a:r>
              <a:rPr lang="en-US" sz="2400" dirty="0">
                <a:solidFill>
                  <a:srgbClr val="0070C0"/>
                </a:solidFill>
              </a:rPr>
              <a:t>Long-Term Capital Requirements by Projected Funding Source FY 2021-2022  - 2023-2024</a:t>
            </a:r>
          </a:p>
        </p:txBody>
      </p:sp>
      <p:sp>
        <p:nvSpPr>
          <p:cNvPr id="5" name="TextBox 4"/>
          <p:cNvSpPr txBox="1"/>
          <p:nvPr/>
        </p:nvSpPr>
        <p:spPr>
          <a:xfrm>
            <a:off x="1668664" y="6220199"/>
            <a:ext cx="8854672"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$1,208,539,714 of the requested Long-Term Projects are projected to use ETF funds.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816237" y="520956"/>
            <a:ext cx="8559526" cy="5816088"/>
          </a:xfrm>
          <a:prstGeom prst="rect">
            <a:avLst/>
          </a:prstGeom>
        </p:spPr>
      </p:pic>
    </p:spTree>
    <p:extLst>
      <p:ext uri="{BB962C8B-B14F-4D97-AF65-F5344CB8AC3E}">
        <p14:creationId xmlns:p14="http://schemas.microsoft.com/office/powerpoint/2010/main" val="23167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554" y="6226258"/>
            <a:ext cx="11806893"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$4,853,497,036 requested in Capital Projects for the 5-Yr period. 45% of which is for other than New Construction.</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2247225" y="74977"/>
            <a:ext cx="7697551" cy="830997"/>
          </a:xfrm>
          <a:prstGeom prst="rect">
            <a:avLst/>
          </a:prstGeom>
          <a:noFill/>
        </p:spPr>
        <p:txBody>
          <a:bodyPr wrap="square" rtlCol="0">
            <a:spAutoFit/>
          </a:bodyPr>
          <a:lstStyle/>
          <a:p>
            <a:pPr algn="ctr">
              <a:defRPr sz="1050" b="1" i="0" u="none" strike="noStrike" kern="1200" baseline="0">
                <a:solidFill>
                  <a:srgbClr val="000000"/>
                </a:solidFill>
                <a:latin typeface="Arial"/>
                <a:ea typeface="Arial"/>
                <a:cs typeface="Arial"/>
              </a:defRPr>
            </a:pPr>
            <a:r>
              <a:rPr lang="en-US" sz="2400" dirty="0">
                <a:solidFill>
                  <a:srgbClr val="0070C0"/>
                </a:solidFill>
              </a:rPr>
              <a:t>Total Capital Requirements Projects by Category </a:t>
            </a:r>
            <a:endParaRPr lang="en-US" sz="2400" dirty="0" smtClean="0">
              <a:solidFill>
                <a:srgbClr val="0070C0"/>
              </a:solidFill>
            </a:endParaRPr>
          </a:p>
          <a:p>
            <a:pPr algn="ctr">
              <a:defRPr sz="1050" b="1" i="0" u="none" strike="noStrike" kern="1200" baseline="0">
                <a:solidFill>
                  <a:srgbClr val="000000"/>
                </a:solidFill>
                <a:latin typeface="Arial"/>
                <a:ea typeface="Arial"/>
                <a:cs typeface="Arial"/>
              </a:defRPr>
            </a:pPr>
            <a:r>
              <a:rPr lang="en-US" sz="2400" dirty="0" smtClean="0">
                <a:solidFill>
                  <a:srgbClr val="0070C0"/>
                </a:solidFill>
              </a:rPr>
              <a:t>FY </a:t>
            </a:r>
            <a:r>
              <a:rPr lang="en-US" sz="2400" dirty="0">
                <a:solidFill>
                  <a:srgbClr val="0070C0"/>
                </a:solidFill>
              </a:rPr>
              <a:t>2019-2020 - 2023-2024</a:t>
            </a:r>
          </a:p>
        </p:txBody>
      </p:sp>
      <p:pic>
        <p:nvPicPr>
          <p:cNvPr id="5" name="Picture 4"/>
          <p:cNvPicPr>
            <a:picLocks noChangeAspect="1"/>
          </p:cNvPicPr>
          <p:nvPr/>
        </p:nvPicPr>
        <p:blipFill>
          <a:blip r:embed="rId2"/>
          <a:stretch>
            <a:fillRect/>
          </a:stretch>
        </p:blipFill>
        <p:spPr>
          <a:xfrm>
            <a:off x="1816237" y="520956"/>
            <a:ext cx="8559526" cy="5816088"/>
          </a:xfrm>
          <a:prstGeom prst="rect">
            <a:avLst/>
          </a:prstGeom>
        </p:spPr>
      </p:pic>
    </p:spTree>
    <p:extLst>
      <p:ext uri="{BB962C8B-B14F-4D97-AF65-F5344CB8AC3E}">
        <p14:creationId xmlns:p14="http://schemas.microsoft.com/office/powerpoint/2010/main" val="67040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04372" y="132080"/>
            <a:ext cx="9319097" cy="830997"/>
          </a:xfrm>
          <a:prstGeom prst="rect">
            <a:avLst/>
          </a:prstGeom>
          <a:noFill/>
        </p:spPr>
        <p:txBody>
          <a:bodyPr wrap="square" rtlCol="0">
            <a:spAutoFit/>
          </a:bodyPr>
          <a:lstStyle/>
          <a:p>
            <a:pPr algn="ctr">
              <a:defRPr sz="1050" b="1" i="0" u="none" strike="noStrike" kern="1200" baseline="0">
                <a:solidFill>
                  <a:srgbClr val="000000"/>
                </a:solidFill>
                <a:latin typeface="Arial"/>
                <a:ea typeface="Arial"/>
                <a:cs typeface="Arial"/>
              </a:defRPr>
            </a:pPr>
            <a:r>
              <a:rPr lang="en-US" sz="2400" dirty="0">
                <a:solidFill>
                  <a:srgbClr val="0070C0"/>
                </a:solidFill>
              </a:rPr>
              <a:t>Total Capital Requirements by Projected Funding Sources </a:t>
            </a:r>
            <a:endParaRPr lang="en-US" sz="2400" dirty="0" smtClean="0">
              <a:solidFill>
                <a:srgbClr val="0070C0"/>
              </a:solidFill>
            </a:endParaRPr>
          </a:p>
          <a:p>
            <a:pPr algn="ctr">
              <a:defRPr sz="1050" b="1" i="0" u="none" strike="noStrike" kern="1200" baseline="0">
                <a:solidFill>
                  <a:srgbClr val="000000"/>
                </a:solidFill>
                <a:latin typeface="Arial"/>
                <a:ea typeface="Arial"/>
                <a:cs typeface="Arial"/>
              </a:defRPr>
            </a:pPr>
            <a:r>
              <a:rPr lang="en-US" sz="2400" dirty="0" smtClean="0">
                <a:solidFill>
                  <a:srgbClr val="0070C0"/>
                </a:solidFill>
              </a:rPr>
              <a:t>FY </a:t>
            </a:r>
            <a:r>
              <a:rPr lang="en-US" sz="2400" dirty="0">
                <a:solidFill>
                  <a:srgbClr val="0070C0"/>
                </a:solidFill>
              </a:rPr>
              <a:t>2019-2020 - 2023-2024</a:t>
            </a:r>
          </a:p>
        </p:txBody>
      </p:sp>
      <p:sp>
        <p:nvSpPr>
          <p:cNvPr id="4" name="TextBox 3"/>
          <p:cNvSpPr txBox="1"/>
          <p:nvPr/>
        </p:nvSpPr>
        <p:spPr>
          <a:xfrm>
            <a:off x="676443" y="6303523"/>
            <a:ext cx="10839114"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$2,047,092,101 of the requested Projects for the 5-Year period are projected to use ETF funds.</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816237" y="520956"/>
            <a:ext cx="8559526" cy="5816088"/>
          </a:xfrm>
          <a:prstGeom prst="rect">
            <a:avLst/>
          </a:prstGeom>
        </p:spPr>
      </p:pic>
    </p:spTree>
    <p:extLst>
      <p:ext uri="{BB962C8B-B14F-4D97-AF65-F5344CB8AC3E}">
        <p14:creationId xmlns:p14="http://schemas.microsoft.com/office/powerpoint/2010/main" val="148910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7373" y="6094929"/>
            <a:ext cx="10917254" cy="646331"/>
          </a:xfrm>
          <a:prstGeom prst="rect">
            <a:avLst/>
          </a:prstGeom>
        </p:spPr>
        <p:txBody>
          <a:bodyPr wrap="square">
            <a:spAutoFit/>
          </a:bodyPr>
          <a:lstStyle/>
          <a:p>
            <a:pPr algn="just">
              <a:tabLst>
                <a:tab pos="2286000" algn="l"/>
                <a:tab pos="2514600" algn="l"/>
              </a:tabLst>
            </a:pPr>
            <a:r>
              <a:rPr lang="en-US"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40%</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of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buildings being used by the public colleges and universities in Alabama were built between 1960 and 1989.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An additional </a:t>
            </a:r>
            <a:r>
              <a:rPr lang="en-US"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15%</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of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buildings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were built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prior to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1960.</a:t>
            </a:r>
            <a:endParaRPr lang="en-US" sz="12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95627" y="59889"/>
            <a:ext cx="10678827" cy="5943600"/>
          </a:xfrm>
          <a:prstGeom prst="rect">
            <a:avLst/>
          </a:prstGeom>
        </p:spPr>
      </p:pic>
    </p:spTree>
    <p:extLst>
      <p:ext uri="{BB962C8B-B14F-4D97-AF65-F5344CB8AC3E}">
        <p14:creationId xmlns:p14="http://schemas.microsoft.com/office/powerpoint/2010/main" val="12458458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900" y="789503"/>
            <a:ext cx="10506075" cy="4431983"/>
          </a:xfrm>
          <a:prstGeom prst="rect">
            <a:avLst/>
          </a:prstGeom>
        </p:spPr>
        <p:txBody>
          <a:bodyPr wrap="square">
            <a:spAutoFit/>
          </a:bodyPr>
          <a:lstStyle/>
          <a:p>
            <a:endParaRPr lang="en-US" dirty="0"/>
          </a:p>
          <a:p>
            <a:r>
              <a:rPr lang="en-US" sz="2400" dirty="0" smtClean="0"/>
              <a:t>The State of Alabama does not provide regular funding for capital projects for education; this is true for K-12 as well as Postsecondary Education.  </a:t>
            </a:r>
          </a:p>
          <a:p>
            <a:endParaRPr lang="en-US" sz="1200" dirty="0"/>
          </a:p>
          <a:p>
            <a:r>
              <a:rPr lang="en-US" sz="2400" dirty="0" smtClean="0"/>
              <a:t>The institutions in Alabama are allowed to float their own bond issues.  </a:t>
            </a:r>
          </a:p>
          <a:p>
            <a:endParaRPr lang="en-US" sz="1200" dirty="0"/>
          </a:p>
          <a:p>
            <a:r>
              <a:rPr lang="en-US" sz="2400" dirty="0" smtClean="0"/>
              <a:t>The four- and two-year institutions currently have approximately </a:t>
            </a:r>
            <a:r>
              <a:rPr lang="en-US" sz="2400" dirty="0" smtClean="0">
                <a:solidFill>
                  <a:srgbClr val="FF0000"/>
                </a:solidFill>
              </a:rPr>
              <a:t>$3.7 </a:t>
            </a:r>
            <a:r>
              <a:rPr lang="en-US" sz="2400" dirty="0" smtClean="0"/>
              <a:t>billion in bonds outstanding.</a:t>
            </a:r>
          </a:p>
          <a:p>
            <a:endParaRPr lang="en-US" sz="1200" dirty="0"/>
          </a:p>
          <a:p>
            <a:r>
              <a:rPr lang="en-US" sz="2400" dirty="0" smtClean="0"/>
              <a:t>The institutions paid approximately </a:t>
            </a:r>
            <a:r>
              <a:rPr lang="en-US" sz="2400" dirty="0" smtClean="0">
                <a:solidFill>
                  <a:srgbClr val="FF0000"/>
                </a:solidFill>
              </a:rPr>
              <a:t>$415 </a:t>
            </a:r>
            <a:r>
              <a:rPr lang="en-US" sz="2400" dirty="0" smtClean="0"/>
              <a:t>million in debt service in the last fiscal year to pay these bonds off.  (</a:t>
            </a:r>
            <a:r>
              <a:rPr lang="en-US" sz="2400" dirty="0" smtClean="0">
                <a:solidFill>
                  <a:srgbClr val="FF0000"/>
                </a:solidFill>
              </a:rPr>
              <a:t>$388M-4YR / $27M-2YR</a:t>
            </a:r>
            <a:r>
              <a:rPr lang="en-US" sz="2400" dirty="0" smtClean="0"/>
              <a:t>)</a:t>
            </a:r>
          </a:p>
          <a:p>
            <a:endParaRPr lang="en-US" sz="1200" dirty="0"/>
          </a:p>
          <a:p>
            <a:r>
              <a:rPr lang="en-US" sz="2400" dirty="0" smtClean="0"/>
              <a:t>The source of revenue to pay these bonds is usually through tuition or fees that the students pay.</a:t>
            </a:r>
            <a:endParaRPr lang="en-US" sz="2400" dirty="0"/>
          </a:p>
        </p:txBody>
      </p:sp>
      <p:sp>
        <p:nvSpPr>
          <p:cNvPr id="2" name="TextBox 1"/>
          <p:cNvSpPr txBox="1"/>
          <p:nvPr/>
        </p:nvSpPr>
        <p:spPr>
          <a:xfrm>
            <a:off x="4076700" y="327838"/>
            <a:ext cx="4619828" cy="523220"/>
          </a:xfrm>
          <a:prstGeom prst="rect">
            <a:avLst/>
          </a:prstGeom>
          <a:noFill/>
        </p:spPr>
        <p:txBody>
          <a:bodyPr wrap="square" rtlCol="0">
            <a:spAutoFit/>
          </a:bodyPr>
          <a:lstStyle/>
          <a:p>
            <a:r>
              <a:rPr lang="en-US" sz="2800" b="1" dirty="0" smtClean="0">
                <a:solidFill>
                  <a:srgbClr val="0070C0"/>
                </a:solidFill>
              </a:rPr>
              <a:t>Bond Issues and Debt Service</a:t>
            </a:r>
          </a:p>
        </p:txBody>
      </p:sp>
      <p:pic>
        <p:nvPicPr>
          <p:cNvPr id="7" name="Picture 6"/>
          <p:cNvPicPr>
            <a:picLocks noChangeAspect="1"/>
          </p:cNvPicPr>
          <p:nvPr/>
        </p:nvPicPr>
        <p:blipFill>
          <a:blip r:embed="rId2"/>
          <a:stretch>
            <a:fillRect/>
          </a:stretch>
        </p:blipFill>
        <p:spPr>
          <a:xfrm>
            <a:off x="8977902" y="5221486"/>
            <a:ext cx="2116818" cy="1636513"/>
          </a:xfrm>
          <a:prstGeom prst="rect">
            <a:avLst/>
          </a:prstGeom>
        </p:spPr>
      </p:pic>
      <p:pic>
        <p:nvPicPr>
          <p:cNvPr id="4" name="Picture 3"/>
          <p:cNvPicPr>
            <a:picLocks noChangeAspect="1"/>
          </p:cNvPicPr>
          <p:nvPr/>
        </p:nvPicPr>
        <p:blipFill>
          <a:blip r:embed="rId3"/>
          <a:stretch>
            <a:fillRect/>
          </a:stretch>
        </p:blipFill>
        <p:spPr>
          <a:xfrm>
            <a:off x="593387" y="5221486"/>
            <a:ext cx="2339364" cy="1560051"/>
          </a:xfrm>
          <a:prstGeom prst="rect">
            <a:avLst/>
          </a:prstGeom>
        </p:spPr>
      </p:pic>
    </p:spTree>
    <p:extLst>
      <p:ext uri="{BB962C8B-B14F-4D97-AF65-F5344CB8AC3E}">
        <p14:creationId xmlns:p14="http://schemas.microsoft.com/office/powerpoint/2010/main" val="27400025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lnSpc>
                <a:spcPct val="100000"/>
              </a:lnSpc>
            </a:pPr>
            <a:r>
              <a:rPr lang="en-US" sz="2700" b="1" dirty="0" smtClean="0">
                <a:solidFill>
                  <a:srgbClr val="0070C0"/>
                </a:solidFill>
                <a:latin typeface="Arial" panose="020B0604020202020204" pitchFamily="34" charset="0"/>
                <a:cs typeface="Arial" panose="020B0604020202020204" pitchFamily="34" charset="0"/>
              </a:rPr>
              <a:t>E. Final Approval </a:t>
            </a:r>
            <a:r>
              <a:rPr lang="en-US" sz="2700" b="1" dirty="0">
                <a:solidFill>
                  <a:srgbClr val="0070C0"/>
                </a:solidFill>
                <a:latin typeface="Arial" panose="020B0604020202020204" pitchFamily="34" charset="0"/>
                <a:cs typeface="Arial" panose="020B0604020202020204" pitchFamily="34" charset="0"/>
              </a:rPr>
              <a:t>of Amendments to the Administrative Procedures for 300-2-1-.02:  Review And Approval Or Disapproval Of Proposed Postsecondary Course Offerings In Alabama By Non-Alabama Institutions Seeking State </a:t>
            </a:r>
            <a:r>
              <a:rPr lang="en-US" sz="2700" b="1" dirty="0" smtClean="0">
                <a:solidFill>
                  <a:srgbClr val="0070C0"/>
                </a:solidFill>
                <a:latin typeface="Arial" panose="020B0604020202020204" pitchFamily="34" charset="0"/>
                <a:cs typeface="Arial" panose="020B0604020202020204" pitchFamily="34" charset="0"/>
              </a:rPr>
              <a:t>Authorization</a:t>
            </a:r>
            <a:endParaRPr lang="en-US" dirty="0">
              <a:solidFill>
                <a:srgbClr val="0070C0"/>
              </a:solidFill>
            </a:endParaRPr>
          </a:p>
        </p:txBody>
      </p:sp>
      <p:sp>
        <p:nvSpPr>
          <p:cNvPr id="4" name="Content Placeholder 3"/>
          <p:cNvSpPr>
            <a:spLocks noGrp="1"/>
          </p:cNvSpPr>
          <p:nvPr>
            <p:ph idx="1"/>
          </p:nvPr>
        </p:nvSpPr>
        <p:spPr/>
        <p:txBody>
          <a:bodyPr>
            <a:normAutofit lnSpcReduction="10000"/>
          </a:bodyPr>
          <a:lstStyle/>
          <a:p>
            <a:pPr marL="0" indent="0">
              <a:buNone/>
            </a:pPr>
            <a:r>
              <a:rPr lang="en-US" sz="1800" dirty="0" smtClean="0">
                <a:latin typeface="Arial" panose="020B0604020202020204" pitchFamily="34" charset="0"/>
                <a:cs typeface="Arial" panose="020B0604020202020204" pitchFamily="34" charset="0"/>
              </a:rPr>
              <a:t>Purpose of Action:  </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The </a:t>
            </a:r>
            <a:r>
              <a:rPr lang="en-US" sz="1800" dirty="0">
                <a:latin typeface="Arial" panose="020B0604020202020204" pitchFamily="34" charset="0"/>
                <a:cs typeface="Arial" panose="020B0604020202020204" pitchFamily="34" charset="0"/>
              </a:rPr>
              <a:t>advent of the National Council for State Authorization Reciprocity Agreements (NC-SARA) has drastically reduced the number of institutions that must seek state </a:t>
            </a:r>
            <a:r>
              <a:rPr lang="en-US" sz="1800" dirty="0" smtClean="0">
                <a:latin typeface="Arial" panose="020B0604020202020204" pitchFamily="34" charset="0"/>
                <a:cs typeface="Arial" panose="020B0604020202020204" pitchFamily="34" charset="0"/>
              </a:rPr>
              <a:t>authorization.</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The </a:t>
            </a:r>
            <a:r>
              <a:rPr lang="en-US" sz="1800" dirty="0">
                <a:latin typeface="Arial" panose="020B0604020202020204" pitchFamily="34" charset="0"/>
                <a:cs typeface="Arial" panose="020B0604020202020204" pitchFamily="34" charset="0"/>
              </a:rPr>
              <a:t>staff questions the need to review the programs of institutions that are exempt from the licensure process by the Alabama Private School Licensure </a:t>
            </a:r>
            <a:r>
              <a:rPr lang="en-US" sz="1800" dirty="0" smtClean="0">
                <a:latin typeface="Arial" panose="020B0604020202020204" pitchFamily="34" charset="0"/>
                <a:cs typeface="Arial" panose="020B0604020202020204" pitchFamily="34" charset="0"/>
              </a:rPr>
              <a:t>Law.</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Although </a:t>
            </a:r>
            <a:r>
              <a:rPr lang="en-US" sz="1800" dirty="0">
                <a:latin typeface="Arial" panose="020B0604020202020204" pitchFamily="34" charset="0"/>
                <a:cs typeface="Arial" panose="020B0604020202020204" pitchFamily="34" charset="0"/>
              </a:rPr>
              <a:t>the Commission is charged to review and approve postsecondary course offerings of Non-Alabama institutions seeking state authorization, it does not have enforcement authority to deny a license should programs be found to be of inadequate </a:t>
            </a:r>
            <a:r>
              <a:rPr lang="en-US" sz="1800" dirty="0" smtClean="0">
                <a:latin typeface="Arial" panose="020B0604020202020204" pitchFamily="34" charset="0"/>
                <a:cs typeface="Arial" panose="020B0604020202020204" pitchFamily="34" charset="0"/>
              </a:rPr>
              <a:t>quality.  </a:t>
            </a:r>
          </a:p>
          <a:p>
            <a:pPr lvl="2"/>
            <a:r>
              <a:rPr lang="en-US" sz="1800" dirty="0" smtClean="0">
                <a:latin typeface="Arial" panose="020B0604020202020204" pitchFamily="34" charset="0"/>
                <a:cs typeface="Arial" panose="020B0604020202020204" pitchFamily="34" charset="0"/>
              </a:rPr>
              <a:t>Failure </a:t>
            </a:r>
            <a:r>
              <a:rPr lang="en-US" sz="1800" dirty="0">
                <a:latin typeface="Arial" panose="020B0604020202020204" pitchFamily="34" charset="0"/>
                <a:cs typeface="Arial" panose="020B0604020202020204" pitchFamily="34" charset="0"/>
              </a:rPr>
              <a:t>of HB </a:t>
            </a:r>
            <a:r>
              <a:rPr lang="en-US" sz="1800" dirty="0" smtClean="0">
                <a:latin typeface="Arial" panose="020B0604020202020204" pitchFamily="34" charset="0"/>
                <a:cs typeface="Arial" panose="020B0604020202020204" pitchFamily="34" charset="0"/>
              </a:rPr>
              <a:t>374.</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Accreditation by a United States Department of Education recognized regional or national accreditation agency is a sufficient indicator of the quality of programs.</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The </a:t>
            </a:r>
            <a:r>
              <a:rPr lang="en-US" sz="1800" dirty="0">
                <a:latin typeface="Arial" panose="020B0604020202020204" pitchFamily="34" charset="0"/>
                <a:cs typeface="Arial" panose="020B0604020202020204" pitchFamily="34" charset="0"/>
              </a:rPr>
              <a:t>staff questions the need to do any sort of review of non-degree programs and/or non-credit courses, which do not lead to a postsecondary degree</a:t>
            </a:r>
            <a:r>
              <a:rPr lang="en-US" sz="1800" dirty="0" smtClean="0">
                <a:latin typeface="Arial" panose="020B0604020202020204" pitchFamily="34" charset="0"/>
                <a:cs typeface="Arial" panose="020B0604020202020204" pitchFamily="34" charset="0"/>
              </a:rPr>
              <a:t>.</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To address features of the recent court ruling in Capps College case.</a:t>
            </a: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840239" y="5374957"/>
            <a:ext cx="2857500" cy="1228725"/>
          </a:xfrm>
          <a:prstGeom prst="rect">
            <a:avLst/>
          </a:prstGeom>
        </p:spPr>
      </p:pic>
    </p:spTree>
    <p:extLst>
      <p:ext uri="{BB962C8B-B14F-4D97-AF65-F5344CB8AC3E}">
        <p14:creationId xmlns:p14="http://schemas.microsoft.com/office/powerpoint/2010/main" val="21363717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2" y="334170"/>
            <a:ext cx="10515600" cy="580230"/>
          </a:xfrm>
        </p:spPr>
        <p:txBody>
          <a:bodyPr>
            <a:normAutofit/>
          </a:bodyPr>
          <a:lstStyle/>
          <a:p>
            <a:pPr algn="ctr"/>
            <a:r>
              <a:rPr lang="en-US" sz="2400" b="1" dirty="0" smtClean="0">
                <a:solidFill>
                  <a:srgbClr val="0070C0"/>
                </a:solidFill>
                <a:latin typeface="Arial" panose="020B0604020202020204" pitchFamily="34" charset="0"/>
                <a:cs typeface="Arial" panose="020B0604020202020204" pitchFamily="34" charset="0"/>
              </a:rPr>
              <a:t>Non-Alabama Institution Review - continued</a:t>
            </a:r>
            <a:endParaRPr lang="en-US" sz="24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088967"/>
            <a:ext cx="10515600" cy="4106488"/>
          </a:xfrm>
        </p:spPr>
        <p:txBody>
          <a:bodyPr>
            <a:normAutofit fontScale="92500" lnSpcReduction="10000"/>
          </a:bodyPr>
          <a:lstStyle/>
          <a:p>
            <a:pPr marL="0" indent="0">
              <a:buNone/>
            </a:pPr>
            <a:r>
              <a:rPr lang="en-US" dirty="0" smtClean="0"/>
              <a:t>The </a:t>
            </a:r>
            <a:r>
              <a:rPr lang="en-US" dirty="0"/>
              <a:t>following process changes also are </a:t>
            </a:r>
            <a:r>
              <a:rPr lang="en-US" dirty="0" smtClean="0"/>
              <a:t>recommended:</a:t>
            </a:r>
            <a:endParaRPr lang="en-US" dirty="0"/>
          </a:p>
          <a:p>
            <a:endParaRPr lang="en-US" sz="2200" dirty="0"/>
          </a:p>
          <a:p>
            <a:r>
              <a:rPr lang="en-US" dirty="0" smtClean="0"/>
              <a:t>Presently </a:t>
            </a:r>
            <a:r>
              <a:rPr lang="en-US" dirty="0"/>
              <a:t>once the Commission approves an off-campus program for a public institution; it does not have to </a:t>
            </a:r>
            <a:r>
              <a:rPr lang="en-US" dirty="0" smtClean="0"/>
              <a:t>be </a:t>
            </a:r>
            <a:r>
              <a:rPr lang="en-US" dirty="0"/>
              <a:t>reviewed again as long as it does not change facilities.  Staff proposes that this same practice be put in place for Non-Alabama institutions.</a:t>
            </a:r>
          </a:p>
          <a:p>
            <a:endParaRPr lang="en-US" sz="2200" dirty="0"/>
          </a:p>
          <a:p>
            <a:r>
              <a:rPr lang="en-US" dirty="0" smtClean="0"/>
              <a:t>Due </a:t>
            </a:r>
            <a:r>
              <a:rPr lang="en-US" dirty="0"/>
              <a:t>to the fact that typically once a program is put in place only minor curricula changes are made, staff believes that it is not necessary to review an institution every two years and recommends that institutional programmatic review be placed on a four-year cycle.</a:t>
            </a:r>
          </a:p>
          <a:p>
            <a:endParaRPr lang="en-US" dirty="0"/>
          </a:p>
          <a:p>
            <a:endParaRPr lang="en-US" dirty="0"/>
          </a:p>
        </p:txBody>
      </p:sp>
      <p:pic>
        <p:nvPicPr>
          <p:cNvPr id="4" name="Picture 3"/>
          <p:cNvPicPr>
            <a:picLocks noChangeAspect="1"/>
          </p:cNvPicPr>
          <p:nvPr/>
        </p:nvPicPr>
        <p:blipFill>
          <a:blip r:embed="rId2"/>
          <a:stretch>
            <a:fillRect/>
          </a:stretch>
        </p:blipFill>
        <p:spPr>
          <a:xfrm>
            <a:off x="4683528" y="5195455"/>
            <a:ext cx="2824943" cy="1620983"/>
          </a:xfrm>
          <a:prstGeom prst="rect">
            <a:avLst/>
          </a:prstGeom>
        </p:spPr>
      </p:pic>
    </p:spTree>
    <p:extLst>
      <p:ext uri="{BB962C8B-B14F-4D97-AF65-F5344CB8AC3E}">
        <p14:creationId xmlns:p14="http://schemas.microsoft.com/office/powerpoint/2010/main" val="22163271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r>
            <a:br>
              <a:rPr lang="en-US" sz="2700" dirty="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3600" b="1" dirty="0" smtClean="0">
                <a:solidFill>
                  <a:srgbClr val="0070C0"/>
                </a:solidFill>
                <a:latin typeface="Arial" panose="020B0604020202020204" pitchFamily="34" charset="0"/>
                <a:cs typeface="Arial" panose="020B0604020202020204" pitchFamily="34" charset="0"/>
              </a:rPr>
              <a:t>F.  Final Approval </a:t>
            </a:r>
            <a:r>
              <a:rPr lang="en-US" sz="3600" b="1" dirty="0">
                <a:solidFill>
                  <a:srgbClr val="0070C0"/>
                </a:solidFill>
                <a:latin typeface="Arial" panose="020B0604020202020204" pitchFamily="34" charset="0"/>
                <a:cs typeface="Arial" panose="020B0604020202020204" pitchFamily="34" charset="0"/>
              </a:rPr>
              <a:t>of Administrative Procedures for </a:t>
            </a:r>
            <a:r>
              <a:rPr lang="en-US" sz="3600" b="1" dirty="0" smtClean="0">
                <a:solidFill>
                  <a:srgbClr val="0070C0"/>
                </a:solidFill>
                <a:latin typeface="Arial" panose="020B0604020202020204" pitchFamily="34" charset="0"/>
                <a:cs typeface="Arial" panose="020B0604020202020204" pitchFamily="34" charset="0"/>
              </a:rPr>
              <a:t/>
            </a:r>
            <a:br>
              <a:rPr lang="en-US" sz="3600" b="1" dirty="0" smtClean="0">
                <a:solidFill>
                  <a:srgbClr val="0070C0"/>
                </a:solidFill>
                <a:latin typeface="Arial" panose="020B0604020202020204" pitchFamily="34" charset="0"/>
                <a:cs typeface="Arial" panose="020B0604020202020204" pitchFamily="34" charset="0"/>
              </a:rPr>
            </a:br>
            <a:r>
              <a:rPr lang="en-US" sz="3600" b="1" dirty="0" smtClean="0">
                <a:solidFill>
                  <a:srgbClr val="0070C0"/>
                </a:solidFill>
                <a:latin typeface="Arial" panose="020B0604020202020204" pitchFamily="34" charset="0"/>
                <a:cs typeface="Arial" panose="020B0604020202020204" pitchFamily="34" charset="0"/>
              </a:rPr>
              <a:t>Distance </a:t>
            </a:r>
            <a:r>
              <a:rPr lang="en-US" sz="3600" b="1" dirty="0">
                <a:solidFill>
                  <a:srgbClr val="0070C0"/>
                </a:solidFill>
                <a:latin typeface="Arial" panose="020B0604020202020204" pitchFamily="34" charset="0"/>
                <a:cs typeface="Arial" panose="020B0604020202020204" pitchFamily="34" charset="0"/>
              </a:rPr>
              <a:t>Education </a:t>
            </a:r>
            <a:r>
              <a:rPr lang="en-US" sz="3600" b="1" dirty="0" smtClean="0">
                <a:solidFill>
                  <a:srgbClr val="0070C0"/>
                </a:solidFill>
                <a:latin typeface="Arial" panose="020B0604020202020204" pitchFamily="34" charset="0"/>
                <a:cs typeface="Arial" panose="020B0604020202020204" pitchFamily="34" charset="0"/>
              </a:rPr>
              <a:t/>
            </a:r>
            <a:br>
              <a:rPr lang="en-US" sz="3600" b="1" dirty="0" smtClean="0">
                <a:solidFill>
                  <a:srgbClr val="0070C0"/>
                </a:solidFill>
                <a:latin typeface="Arial" panose="020B0604020202020204" pitchFamily="34" charset="0"/>
                <a:cs typeface="Arial" panose="020B0604020202020204" pitchFamily="34" charset="0"/>
              </a:rPr>
            </a:br>
            <a:r>
              <a:rPr lang="en-US" sz="3600" b="1" dirty="0" smtClean="0">
                <a:solidFill>
                  <a:srgbClr val="0070C0"/>
                </a:solidFill>
                <a:latin typeface="Arial" panose="020B0604020202020204" pitchFamily="34" charset="0"/>
                <a:cs typeface="Arial" panose="020B0604020202020204" pitchFamily="34" charset="0"/>
              </a:rPr>
              <a:t>(</a:t>
            </a:r>
            <a:r>
              <a:rPr lang="en-US" sz="3600" b="1" dirty="0">
                <a:solidFill>
                  <a:srgbClr val="0070C0"/>
                </a:solidFill>
                <a:latin typeface="Arial" panose="020B0604020202020204" pitchFamily="34" charset="0"/>
                <a:cs typeface="Arial" panose="020B0604020202020204" pitchFamily="34" charset="0"/>
              </a:rPr>
              <a:t>Chapter 300-2-1-.10)</a:t>
            </a:r>
            <a:r>
              <a:rPr lang="en-US" sz="3600" b="1" dirty="0">
                <a:solidFill>
                  <a:srgbClr val="0070C0"/>
                </a:solidFill>
              </a:rPr>
              <a:t/>
            </a:r>
            <a:br>
              <a:rPr lang="en-US" sz="3600" b="1" dirty="0">
                <a:solidFill>
                  <a:srgbClr val="0070C0"/>
                </a:solidFill>
              </a:rPr>
            </a:br>
            <a:r>
              <a:rPr lang="en-US" dirty="0"/>
              <a:t/>
            </a:r>
            <a:br>
              <a:rPr lang="en-US" dirty="0"/>
            </a:br>
            <a:endParaRPr lang="en-US" dirty="0"/>
          </a:p>
        </p:txBody>
      </p:sp>
      <p:sp>
        <p:nvSpPr>
          <p:cNvPr id="3" name="Content Placeholder 2"/>
          <p:cNvSpPr>
            <a:spLocks noGrp="1"/>
          </p:cNvSpPr>
          <p:nvPr>
            <p:ph idx="1"/>
          </p:nvPr>
        </p:nvSpPr>
        <p:spPr>
          <a:xfrm>
            <a:off x="838200" y="2095182"/>
            <a:ext cx="10515600" cy="4351338"/>
          </a:xfrm>
        </p:spPr>
        <p:txBody>
          <a:bodyPr/>
          <a:lstStyle/>
          <a:p>
            <a:r>
              <a:rPr lang="en-US" sz="2400" dirty="0" smtClean="0"/>
              <a:t>Purpose of Action:  Previously</a:t>
            </a:r>
            <a:r>
              <a:rPr lang="en-US" sz="2400" dirty="0"/>
              <a:t>, the Distance Education administrative rules were located in the Fiscal and Information Systems section of the Administrative Procedures (§300-2-3).  At the June 8, 2018 meeting of the Commission, references to Distance Education were removed from that section due to the fact that these rules more appropriately should be placed in the Program Review section  </a:t>
            </a:r>
            <a:r>
              <a:rPr lang="en-US" sz="2400" dirty="0" smtClean="0"/>
              <a:t>(§300-2-1)</a:t>
            </a:r>
          </a:p>
          <a:p>
            <a:endParaRPr lang="en-US" dirty="0"/>
          </a:p>
        </p:txBody>
      </p:sp>
      <p:pic>
        <p:nvPicPr>
          <p:cNvPr id="4" name="Picture 3"/>
          <p:cNvPicPr>
            <a:picLocks noChangeAspect="1"/>
          </p:cNvPicPr>
          <p:nvPr/>
        </p:nvPicPr>
        <p:blipFill>
          <a:blip r:embed="rId2"/>
          <a:stretch>
            <a:fillRect/>
          </a:stretch>
        </p:blipFill>
        <p:spPr>
          <a:xfrm>
            <a:off x="4015047" y="4181301"/>
            <a:ext cx="4015048" cy="2552007"/>
          </a:xfrm>
          <a:prstGeom prst="rect">
            <a:avLst/>
          </a:prstGeom>
        </p:spPr>
      </p:pic>
    </p:spTree>
    <p:extLst>
      <p:ext uri="{BB962C8B-B14F-4D97-AF65-F5344CB8AC3E}">
        <p14:creationId xmlns:p14="http://schemas.microsoft.com/office/powerpoint/2010/main" val="2849113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The purpose of these amendments are to</a:t>
            </a:r>
            <a:r>
              <a:rPr lang="en-US" dirty="0" smtClean="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Allow </a:t>
            </a:r>
            <a:r>
              <a:rPr lang="en-US" dirty="0">
                <a:latin typeface="Arial" panose="020B0604020202020204" pitchFamily="34" charset="0"/>
                <a:cs typeface="Arial" panose="020B0604020202020204" pitchFamily="34" charset="0"/>
              </a:rPr>
              <a:t>for one-time </a:t>
            </a:r>
            <a:r>
              <a:rPr lang="en-US" dirty="0" smtClean="0">
                <a:latin typeface="Arial" panose="020B0604020202020204" pitchFamily="34" charset="0"/>
                <a:cs typeface="Arial" panose="020B0604020202020204" pitchFamily="34" charset="0"/>
              </a:rPr>
              <a:t>application</a:t>
            </a:r>
          </a:p>
          <a:p>
            <a:pPr lvl="1"/>
            <a:r>
              <a:rPr lang="en-US" dirty="0" smtClean="0">
                <a:latin typeface="Arial" panose="020B0604020202020204" pitchFamily="34" charset="0"/>
                <a:cs typeface="Arial" panose="020B0604020202020204" pitchFamily="34" charset="0"/>
              </a:rPr>
              <a:t>Reduce </a:t>
            </a:r>
            <a:r>
              <a:rPr lang="en-US" dirty="0">
                <a:latin typeface="Arial" panose="020B0604020202020204" pitchFamily="34" charset="0"/>
                <a:cs typeface="Arial" panose="020B0604020202020204" pitchFamily="34" charset="0"/>
              </a:rPr>
              <a:t>the number of required proofs of Alabama </a:t>
            </a:r>
            <a:r>
              <a:rPr lang="en-US" dirty="0" smtClean="0">
                <a:latin typeface="Arial" panose="020B0604020202020204" pitchFamily="34" charset="0"/>
                <a:cs typeface="Arial" panose="020B0604020202020204" pitchFamily="34" charset="0"/>
              </a:rPr>
              <a:t>residency</a:t>
            </a:r>
          </a:p>
          <a:p>
            <a:pPr lvl="1"/>
            <a:r>
              <a:rPr lang="en-US" dirty="0" smtClean="0">
                <a:latin typeface="Arial" panose="020B0604020202020204" pitchFamily="34" charset="0"/>
                <a:cs typeface="Arial" panose="020B0604020202020204" pitchFamily="34" charset="0"/>
              </a:rPr>
              <a:t>Clarify </a:t>
            </a:r>
            <a:r>
              <a:rPr lang="en-US" dirty="0">
                <a:latin typeface="Arial" panose="020B0604020202020204" pitchFamily="34" charset="0"/>
                <a:cs typeface="Arial" panose="020B0604020202020204" pitchFamily="34" charset="0"/>
              </a:rPr>
              <a:t>certain </a:t>
            </a:r>
            <a:r>
              <a:rPr lang="en-US" dirty="0" smtClean="0">
                <a:latin typeface="Arial" panose="020B0604020202020204" pitchFamily="34" charset="0"/>
                <a:cs typeface="Arial" panose="020B0604020202020204" pitchFamily="34" charset="0"/>
              </a:rPr>
              <a:t>definitions</a:t>
            </a:r>
          </a:p>
          <a:p>
            <a:pPr lvl="1"/>
            <a:r>
              <a:rPr lang="en-US" dirty="0" smtClean="0">
                <a:latin typeface="Arial" panose="020B0604020202020204" pitchFamily="34" charset="0"/>
                <a:cs typeface="Arial" panose="020B0604020202020204" pitchFamily="34" charset="0"/>
              </a:rPr>
              <a:t>Eliminate/replace </a:t>
            </a:r>
            <a:r>
              <a:rPr lang="en-US" dirty="0">
                <a:latin typeface="Arial" panose="020B0604020202020204" pitchFamily="34" charset="0"/>
                <a:cs typeface="Arial" panose="020B0604020202020204" pitchFamily="34" charset="0"/>
              </a:rPr>
              <a:t>obsolete </a:t>
            </a:r>
            <a:r>
              <a:rPr lang="en-US" dirty="0" smtClean="0">
                <a:latin typeface="Arial" panose="020B0604020202020204" pitchFamily="34" charset="0"/>
                <a:cs typeface="Arial" panose="020B0604020202020204" pitchFamily="34" charset="0"/>
              </a:rPr>
              <a:t>language</a:t>
            </a:r>
            <a:endParaRPr lang="en-US" sz="2800" dirty="0">
              <a:latin typeface="Arial" panose="020B0604020202020204" pitchFamily="34" charset="0"/>
              <a:cs typeface="Arial" panose="020B0604020202020204" pitchFamily="34" charset="0"/>
            </a:endParaRPr>
          </a:p>
          <a:p>
            <a:pPr marL="0" indent="0">
              <a:buNone/>
            </a:pPr>
            <a:endParaRPr lang="en-US" dirty="0" smtClean="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527069" y="4068148"/>
            <a:ext cx="6545493" cy="2357590"/>
          </a:xfrm>
          <a:prstGeom prst="rect">
            <a:avLst/>
          </a:prstGeom>
          <a:ln w="12700">
            <a:solidFill>
              <a:srgbClr val="FF0000"/>
            </a:solidFill>
          </a:ln>
        </p:spPr>
      </p:pic>
      <p:sp>
        <p:nvSpPr>
          <p:cNvPr id="5" name="Title 1"/>
          <p:cNvSpPr txBox="1">
            <a:spLocks/>
          </p:cNvSpPr>
          <p:nvPr/>
        </p:nvSpPr>
        <p:spPr>
          <a:xfrm>
            <a:off x="371740" y="-642937"/>
            <a:ext cx="11820260" cy="25920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a:tabLst>
                <a:tab pos="141732" algn="l"/>
                <a:tab pos="-588873600" algn="l"/>
                <a:tab pos="6542532" algn="r"/>
              </a:tabLst>
            </a:pPr>
            <a:r>
              <a:rPr lang="en-US" sz="2400" b="1" dirty="0" smtClean="0">
                <a:solidFill>
                  <a:srgbClr val="0070C0"/>
                </a:solidFill>
                <a:latin typeface="Arial" panose="020B0604020202020204" pitchFamily="34" charset="0"/>
                <a:cs typeface="Arial" panose="020B0604020202020204" pitchFamily="34" charset="0"/>
              </a:rPr>
              <a:t/>
            </a:r>
            <a:br>
              <a:rPr lang="en-US" sz="2400" b="1" dirty="0" smtClean="0">
                <a:solidFill>
                  <a:srgbClr val="0070C0"/>
                </a:solidFill>
                <a:latin typeface="Arial" panose="020B0604020202020204" pitchFamily="34" charset="0"/>
                <a:cs typeface="Arial" panose="020B0604020202020204" pitchFamily="34" charset="0"/>
              </a:rPr>
            </a:br>
            <a:r>
              <a:rPr lang="en-US" sz="2400" b="1" dirty="0" smtClean="0">
                <a:solidFill>
                  <a:srgbClr val="0070C0"/>
                </a:solidFill>
                <a:latin typeface="Arial" panose="020B0604020202020204" pitchFamily="34" charset="0"/>
                <a:cs typeface="Arial" panose="020B0604020202020204" pitchFamily="34" charset="0"/>
              </a:rPr>
              <a:t/>
            </a:r>
            <a:br>
              <a:rPr lang="en-US" sz="2400" b="1" dirty="0" smtClean="0">
                <a:solidFill>
                  <a:srgbClr val="0070C0"/>
                </a:solidFill>
                <a:latin typeface="Arial" panose="020B0604020202020204" pitchFamily="34" charset="0"/>
                <a:cs typeface="Arial" panose="020B0604020202020204" pitchFamily="34" charset="0"/>
              </a:rPr>
            </a:br>
            <a:r>
              <a:rPr lang="en-US" sz="2400" b="1" dirty="0" smtClean="0">
                <a:solidFill>
                  <a:srgbClr val="0070C0"/>
                </a:solidFill>
                <a:latin typeface="Arial" panose="020B0604020202020204" pitchFamily="34" charset="0"/>
                <a:cs typeface="Arial" panose="020B0604020202020204" pitchFamily="34" charset="0"/>
              </a:rPr>
              <a:t/>
            </a:r>
            <a:br>
              <a:rPr lang="en-US" sz="2400" b="1" dirty="0" smtClean="0">
                <a:solidFill>
                  <a:srgbClr val="0070C0"/>
                </a:solidFill>
                <a:latin typeface="Arial" panose="020B0604020202020204" pitchFamily="34" charset="0"/>
                <a:cs typeface="Arial" panose="020B0604020202020204" pitchFamily="34" charset="0"/>
              </a:rPr>
            </a:br>
            <a:r>
              <a:rPr lang="en-US" sz="2800" b="1" dirty="0" smtClean="0">
                <a:solidFill>
                  <a:srgbClr val="0070C0"/>
                </a:solidFill>
                <a:latin typeface="Arial" panose="020B0604020202020204" pitchFamily="34" charset="0"/>
                <a:cs typeface="Arial" panose="020B0604020202020204" pitchFamily="34" charset="0"/>
              </a:rPr>
              <a:t>G.  Preliminary Approval </a:t>
            </a:r>
            <a:r>
              <a:rPr lang="en-US" sz="2800" b="1" dirty="0">
                <a:solidFill>
                  <a:srgbClr val="0070C0"/>
                </a:solidFill>
                <a:latin typeface="Arial" panose="020B0604020202020204" pitchFamily="34" charset="0"/>
                <a:cs typeface="Arial" panose="020B0604020202020204" pitchFamily="34" charset="0"/>
              </a:rPr>
              <a:t>of </a:t>
            </a:r>
            <a:r>
              <a:rPr lang="en-US" sz="2800" b="1" dirty="0" smtClean="0">
                <a:solidFill>
                  <a:srgbClr val="0070C0"/>
                </a:solidFill>
                <a:latin typeface="Arial" panose="020B0604020202020204" pitchFamily="34" charset="0"/>
                <a:cs typeface="Arial" panose="020B0604020202020204" pitchFamily="34" charset="0"/>
              </a:rPr>
              <a:t>Amendments </a:t>
            </a:r>
            <a:r>
              <a:rPr lang="en-US" sz="2800" b="1" dirty="0">
                <a:solidFill>
                  <a:srgbClr val="0070C0"/>
                </a:solidFill>
                <a:latin typeface="Arial" panose="020B0604020202020204" pitchFamily="34" charset="0"/>
                <a:cs typeface="Arial" panose="020B0604020202020204" pitchFamily="34" charset="0"/>
              </a:rPr>
              <a:t>to the Administrative Procedures for 	Chapter 300-4-3: Alabama Student Grant </a:t>
            </a:r>
            <a:r>
              <a:rPr lang="en-US" sz="2800" b="1" dirty="0" smtClean="0">
                <a:solidFill>
                  <a:srgbClr val="0070C0"/>
                </a:solidFill>
                <a:latin typeface="Arial" panose="020B0604020202020204" pitchFamily="34" charset="0"/>
                <a:cs typeface="Arial" panose="020B0604020202020204" pitchFamily="34" charset="0"/>
              </a:rPr>
              <a:t>Program</a:t>
            </a:r>
          </a:p>
          <a:p>
            <a:pPr marL="228600">
              <a:tabLst>
                <a:tab pos="141732" algn="l"/>
                <a:tab pos="-588873600" algn="l"/>
                <a:tab pos="6542532" algn="r"/>
              </a:tabLst>
            </a:pPr>
            <a:r>
              <a:rPr lang="en-US" sz="2400" dirty="0" smtClean="0">
                <a:solidFill>
                  <a:srgbClr val="0070C0"/>
                </a:solidFill>
                <a:latin typeface="Arial" panose="020B0604020202020204" pitchFamily="34" charset="0"/>
                <a:cs typeface="Arial" panose="020B0604020202020204" pitchFamily="34" charset="0"/>
              </a:rPr>
              <a:t>Staff </a:t>
            </a:r>
            <a:r>
              <a:rPr lang="en-US" sz="2400" dirty="0">
                <a:solidFill>
                  <a:srgbClr val="0070C0"/>
                </a:solidFill>
                <a:latin typeface="Arial" panose="020B0604020202020204" pitchFamily="34" charset="0"/>
                <a:cs typeface="Arial" panose="020B0604020202020204" pitchFamily="34" charset="0"/>
              </a:rPr>
              <a:t>Presenter:  Mr. Tim Vick</a:t>
            </a:r>
          </a:p>
          <a:p>
            <a:pPr marL="228600">
              <a:tabLst>
                <a:tab pos="141732" algn="l"/>
                <a:tab pos="-588873600" algn="l"/>
                <a:tab pos="6542532" algn="r"/>
              </a:tabLst>
            </a:pPr>
            <a:r>
              <a:rPr lang="en-US" sz="2400" dirty="0" smtClean="0">
                <a:solidFill>
                  <a:srgbClr val="0070C0"/>
                </a:solidFill>
              </a:rPr>
              <a:t/>
            </a:r>
            <a:br>
              <a:rPr lang="en-US" sz="2400" dirty="0" smtClean="0">
                <a:solidFill>
                  <a:srgbClr val="0070C0"/>
                </a:solidFill>
              </a:rPr>
            </a:br>
            <a:r>
              <a:rPr lang="en-US" sz="2400" b="1" dirty="0" smtClean="0">
                <a:solidFill>
                  <a:srgbClr val="0070C0"/>
                </a:solidFill>
              </a:rPr>
              <a:t/>
            </a:r>
            <a:br>
              <a:rPr lang="en-US" sz="2400" b="1" dirty="0" smtClean="0">
                <a:solidFill>
                  <a:srgbClr val="0070C0"/>
                </a:solidFill>
              </a:rPr>
            </a:br>
            <a:endParaRPr lang="en-US" sz="2400" b="1" dirty="0">
              <a:solidFill>
                <a:srgbClr val="0070C0"/>
              </a:solidFill>
            </a:endParaRPr>
          </a:p>
        </p:txBody>
      </p:sp>
    </p:spTree>
    <p:extLst>
      <p:ext uri="{BB962C8B-B14F-4D97-AF65-F5344CB8AC3E}">
        <p14:creationId xmlns:p14="http://schemas.microsoft.com/office/powerpoint/2010/main" val="255966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2850" y="1646238"/>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8</a:t>
            </a:fld>
            <a:endParaRPr lang="en-US" dirty="0"/>
          </a:p>
        </p:txBody>
      </p:sp>
      <p:sp>
        <p:nvSpPr>
          <p:cNvPr id="5" name="Title 1"/>
          <p:cNvSpPr txBox="1">
            <a:spLocks/>
          </p:cNvSpPr>
          <p:nvPr/>
        </p:nvSpPr>
        <p:spPr>
          <a:xfrm>
            <a:off x="1212850" y="1839109"/>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smtClean="0">
                <a:solidFill>
                  <a:schemeClr val="accent5"/>
                </a:solidFill>
                <a:latin typeface="+mn-lt"/>
              </a:rPr>
              <a:t>VII.   </a:t>
            </a:r>
            <a:r>
              <a:rPr lang="en-US" sz="6000" b="1" dirty="0">
                <a:solidFill>
                  <a:schemeClr val="accent5"/>
                </a:solidFill>
                <a:latin typeface="+mn-lt"/>
              </a:rPr>
              <a:t>CHAIRMAN’S</a:t>
            </a:r>
            <a:r>
              <a:rPr lang="en-US" sz="6000" b="1" spc="300" dirty="0">
                <a:solidFill>
                  <a:schemeClr val="accent5"/>
                </a:solidFill>
                <a:latin typeface="+mn-lt"/>
              </a:rPr>
              <a:t>  </a:t>
            </a:r>
            <a:endParaRPr lang="en-US" sz="6000" b="1" dirty="0">
              <a:solidFill>
                <a:schemeClr val="accent5"/>
              </a:solidFill>
              <a:latin typeface="+mn-lt"/>
            </a:endParaRPr>
          </a:p>
        </p:txBody>
      </p:sp>
      <p:pic>
        <p:nvPicPr>
          <p:cNvPr id="7" name="Picture 6"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4679576" y="3164671"/>
            <a:ext cx="4536141" cy="3389032"/>
          </a:xfrm>
          <a:prstGeom prst="rect">
            <a:avLst/>
          </a:prstGeom>
          <a:noFill/>
          <a:ln>
            <a:noFill/>
          </a:ln>
        </p:spPr>
      </p:pic>
      <p:sp>
        <p:nvSpPr>
          <p:cNvPr id="4" name="TextBox 3"/>
          <p:cNvSpPr txBox="1"/>
          <p:nvPr/>
        </p:nvSpPr>
        <p:spPr>
          <a:xfrm>
            <a:off x="5974977" y="3912169"/>
            <a:ext cx="2635623" cy="1200329"/>
          </a:xfrm>
          <a:prstGeom prst="rect">
            <a:avLst/>
          </a:prstGeom>
          <a:noFill/>
        </p:spPr>
        <p:txBody>
          <a:bodyPr wrap="square" rtlCol="0">
            <a:spAutoFit/>
          </a:bodyPr>
          <a:lstStyle/>
          <a:p>
            <a:r>
              <a:rPr lang="en-US" sz="7200" i="1" dirty="0" smtClean="0">
                <a:latin typeface="Edwardian Script ITC" panose="030303020407070D0804" pitchFamily="66" charset="0"/>
              </a:rPr>
              <a:t>Report</a:t>
            </a:r>
            <a:endParaRPr lang="en-US" sz="7200" i="1" dirty="0">
              <a:latin typeface="Edwardian Script ITC" panose="030303020407070D0804" pitchFamily="66" charset="0"/>
            </a:endParaRPr>
          </a:p>
        </p:txBody>
      </p:sp>
    </p:spTree>
    <p:extLst>
      <p:ext uri="{BB962C8B-B14F-4D97-AF65-F5344CB8AC3E}">
        <p14:creationId xmlns:p14="http://schemas.microsoft.com/office/powerpoint/2010/main" val="153619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80</a:t>
            </a:fld>
            <a:endParaRPr lang="en-US">
              <a:solidFill>
                <a:srgbClr val="46464A">
                  <a:lumMod val="60000"/>
                  <a:lumOff val="40000"/>
                </a:srgbClr>
              </a:solidFill>
            </a:endParaRPr>
          </a:p>
        </p:txBody>
      </p:sp>
      <p:sp>
        <p:nvSpPr>
          <p:cNvPr id="5" name="Rectangle 4"/>
          <p:cNvSpPr/>
          <p:nvPr/>
        </p:nvSpPr>
        <p:spPr>
          <a:xfrm>
            <a:off x="625642" y="603828"/>
            <a:ext cx="6096000" cy="584775"/>
          </a:xfrm>
          <a:prstGeom prst="rect">
            <a:avLst/>
          </a:prstGeom>
        </p:spPr>
        <p:txBody>
          <a:bodyPr>
            <a:spAutoFit/>
          </a:bodyPr>
          <a:lstStyle/>
          <a:p>
            <a:pPr marL="228600">
              <a:tabLst>
                <a:tab pos="27432" algn="l"/>
                <a:tab pos="-1731873600" algn="l"/>
                <a:tab pos="6542532" algn="r"/>
              </a:tabLst>
            </a:pPr>
            <a:r>
              <a:rPr lang="en-US" sz="3200" b="1" kern="1400" dirty="0">
                <a:solidFill>
                  <a:srgbClr val="0070C0"/>
                </a:solidFill>
                <a:latin typeface="Arial" panose="020B0604020202020204" pitchFamily="34" charset="0"/>
              </a:rPr>
              <a:t>H.  </a:t>
            </a:r>
            <a:r>
              <a:rPr lang="en-US" sz="3200" b="1" kern="1400" dirty="0" smtClean="0">
                <a:solidFill>
                  <a:srgbClr val="0070C0"/>
                </a:solidFill>
                <a:latin typeface="Arial" panose="020B0604020202020204" pitchFamily="34" charset="0"/>
              </a:rPr>
              <a:t>Academic Programs</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spTree>
    <p:extLst>
      <p:ext uri="{BB962C8B-B14F-4D97-AF65-F5344CB8AC3E}">
        <p14:creationId xmlns:p14="http://schemas.microsoft.com/office/powerpoint/2010/main" val="42510525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77620" y="1545037"/>
            <a:ext cx="11395365" cy="5039315"/>
            <a:chOff x="489977" y="692421"/>
            <a:chExt cx="11395365" cy="503931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050" y="728800"/>
              <a:ext cx="964279" cy="88392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5323" y="784135"/>
              <a:ext cx="1004751" cy="100475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977" y="1810934"/>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05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85370" y="3161119"/>
              <a:ext cx="1128849" cy="112884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76504" y="3123788"/>
              <a:ext cx="1166180" cy="1166180"/>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993965" cy="112950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93034" y="3094831"/>
              <a:ext cx="1158463" cy="1158463"/>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41314" y="3334619"/>
              <a:ext cx="2144028" cy="68587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24863" y="4366683"/>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678397" y="1030651"/>
            <a:ext cx="10971780" cy="584775"/>
          </a:xfrm>
          <a:prstGeom prst="rect">
            <a:avLst/>
          </a:prstGeom>
        </p:spPr>
        <p:txBody>
          <a:bodyPr wrap="square">
            <a:spAutoFit/>
          </a:bodyPr>
          <a:lstStyle/>
          <a:p>
            <a:pPr algn="ctr">
              <a:spcBef>
                <a:spcPct val="20000"/>
              </a:spcBef>
              <a:spcAft>
                <a:spcPts val="600"/>
              </a:spcAft>
              <a:tabLst>
                <a:tab pos="457200" algn="l"/>
              </a:tabLst>
              <a:defRPr/>
            </a:pPr>
            <a:r>
              <a:rPr lang="en-US" sz="3200" b="1" dirty="0">
                <a:solidFill>
                  <a:srgbClr val="0070C0"/>
                </a:solidFill>
                <a:latin typeface="Century" panose="02040604050505020304" pitchFamily="18" charset="0"/>
              </a:rPr>
              <a:t>ALABAMA</a:t>
            </a:r>
            <a:r>
              <a:rPr lang="en-US" sz="3200" b="1" spc="300" dirty="0">
                <a:solidFill>
                  <a:srgbClr val="0070C0"/>
                </a:solidFill>
                <a:latin typeface="Century" panose="02040604050505020304" pitchFamily="18" charset="0"/>
              </a:rPr>
              <a:t> </a:t>
            </a:r>
            <a:r>
              <a:rPr lang="en-US" sz="3200" b="1" dirty="0" smtClean="0">
                <a:solidFill>
                  <a:srgbClr val="0070C0"/>
                </a:solidFill>
                <a:latin typeface="Century" panose="02040604050505020304" pitchFamily="18" charset="0"/>
              </a:rPr>
              <a:t>COMMUNITY COLLEGE SYSTEM</a:t>
            </a:r>
            <a:endParaRPr lang="en-US" sz="3200" b="1" dirty="0">
              <a:solidFill>
                <a:srgbClr val="0070C0"/>
              </a:solidFill>
              <a:latin typeface="Century" panose="02040604050505020304" pitchFamily="18" charset="0"/>
            </a:endParaRP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5774365" y="64763"/>
            <a:ext cx="1048710" cy="104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2428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415" y="561016"/>
            <a:ext cx="9107285" cy="1176343"/>
          </a:xfrm>
        </p:spPr>
        <p:txBody>
          <a:bodyPr>
            <a:normAutofit/>
          </a:bodyPr>
          <a:lstStyle/>
          <a:p>
            <a:pPr algn="l"/>
            <a:r>
              <a:rPr lang="en-US" sz="3600" b="1" dirty="0" smtClean="0">
                <a:solidFill>
                  <a:srgbClr val="FF0000"/>
                </a:solidFill>
              </a:rPr>
              <a:t>Central Alabama Community </a:t>
            </a:r>
            <a:r>
              <a:rPr lang="en-US" sz="3600" b="1" dirty="0">
                <a:solidFill>
                  <a:srgbClr val="FF0000"/>
                </a:solidFill>
              </a:rPr>
              <a:t>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522152" y="1217391"/>
            <a:ext cx="11578994" cy="2308324"/>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b="1" dirty="0" smtClean="0">
                <a:solidFill>
                  <a:srgbClr val="0070C0"/>
                </a:solidFill>
                <a:latin typeface="Calibri"/>
              </a:rPr>
              <a:t>Associate in Applied Science and Certificate in Medical Assisting Technology (CIP 51.0801)</a:t>
            </a:r>
          </a:p>
          <a:p>
            <a:pPr>
              <a:defRPr/>
            </a:pPr>
            <a:endParaRPr lang="en-US" sz="2400" dirty="0">
              <a:solidFill>
                <a:srgbClr val="0070C0"/>
              </a:solidFill>
            </a:endParaRPr>
          </a:p>
          <a:p>
            <a:pPr marL="285750" lvl="0" indent="-285750">
              <a:buFont typeface="Arial" panose="020B0604020202020204" pitchFamily="34" charset="0"/>
              <a:buChar char="•"/>
            </a:pPr>
            <a:r>
              <a:rPr lang="en-US" sz="2400" dirty="0" smtClean="0"/>
              <a:t>According </a:t>
            </a:r>
            <a:r>
              <a:rPr lang="en-US" sz="2400" dirty="0"/>
              <a:t>to the Occupational Outlook Handbook, the 2017 median pay for Medical Assistants was approximately $32,481 a year or $15.61 an hour.</a:t>
            </a:r>
          </a:p>
          <a:p>
            <a:r>
              <a:rPr lang="en-US" sz="2400" dirty="0"/>
              <a:t> </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531" y="96886"/>
            <a:ext cx="2384615" cy="1362637"/>
          </a:xfrm>
        </p:spPr>
      </p:pic>
      <p:pic>
        <p:nvPicPr>
          <p:cNvPr id="7" name="Picture 6" descr="Medtech (medical Education) - Medical Assistant Schools I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4469" y="3236765"/>
            <a:ext cx="2867531" cy="2426901"/>
          </a:xfrm>
          <a:prstGeom prst="rect">
            <a:avLst/>
          </a:prstGeom>
        </p:spPr>
      </p:pic>
      <p:sp>
        <p:nvSpPr>
          <p:cNvPr id="11" name="TextBox 10"/>
          <p:cNvSpPr txBox="1"/>
          <p:nvPr/>
        </p:nvSpPr>
        <p:spPr>
          <a:xfrm>
            <a:off x="522152" y="2926722"/>
            <a:ext cx="8773297" cy="3046988"/>
          </a:xfrm>
          <a:prstGeom prst="rect">
            <a:avLst/>
          </a:prstGeom>
          <a:noFill/>
        </p:spPr>
        <p:txBody>
          <a:bodyPr wrap="square" rtlCol="0">
            <a:spAutoFit/>
          </a:bodyPr>
          <a:lstStyle/>
          <a:p>
            <a:r>
              <a:rPr lang="en-US" sz="2400" dirty="0"/>
              <a:t> </a:t>
            </a:r>
          </a:p>
          <a:p>
            <a:pPr marL="285750" lvl="0" indent="-285750">
              <a:buFont typeface="Arial" panose="020B0604020202020204" pitchFamily="34" charset="0"/>
              <a:buChar char="•"/>
            </a:pPr>
            <a:r>
              <a:rPr lang="en-US" sz="2400" dirty="0"/>
              <a:t>According to CEN officials, in the fall 2017, twenty-nine applicants were initially placed on </a:t>
            </a:r>
            <a:r>
              <a:rPr lang="en-US" sz="2400" dirty="0" smtClean="0"/>
              <a:t>the waiting </a:t>
            </a:r>
            <a:r>
              <a:rPr lang="en-US" sz="2400" dirty="0"/>
              <a:t>list for admission to the nursing </a:t>
            </a:r>
            <a:r>
              <a:rPr lang="en-US" sz="2400" dirty="0" smtClean="0"/>
              <a:t>program, </a:t>
            </a:r>
            <a:r>
              <a:rPr lang="en-US" sz="2400" dirty="0"/>
              <a:t>and in </a:t>
            </a:r>
            <a:r>
              <a:rPr lang="en-US" sz="2400" dirty="0" smtClean="0"/>
              <a:t>fall </a:t>
            </a:r>
            <a:r>
              <a:rPr lang="en-US" sz="2400" dirty="0"/>
              <a:t>2016 twenty-six were initially placed on the waiting list. The proposed </a:t>
            </a:r>
            <a:r>
              <a:rPr lang="en-US" sz="2400" dirty="0" smtClean="0"/>
              <a:t>Medical Assistant Technology </a:t>
            </a:r>
            <a:r>
              <a:rPr lang="en-US" sz="2400" dirty="0"/>
              <a:t>program would provide an attractive option for applicants who are not accepted into the nursing </a:t>
            </a:r>
            <a:r>
              <a:rPr lang="en-US" sz="2400" dirty="0" smtClean="0"/>
              <a:t>program, </a:t>
            </a:r>
            <a:r>
              <a:rPr lang="en-US" sz="2400" dirty="0"/>
              <a:t>and for other individuals seeking a healthcare career outside of nursing.</a:t>
            </a:r>
          </a:p>
        </p:txBody>
      </p:sp>
    </p:spTree>
    <p:extLst>
      <p:ext uri="{BB962C8B-B14F-4D97-AF65-F5344CB8AC3E}">
        <p14:creationId xmlns:p14="http://schemas.microsoft.com/office/powerpoint/2010/main" val="2215838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415" y="561016"/>
            <a:ext cx="9107285" cy="1176343"/>
          </a:xfrm>
        </p:spPr>
        <p:txBody>
          <a:bodyPr>
            <a:normAutofit/>
          </a:bodyPr>
          <a:lstStyle/>
          <a:p>
            <a:pPr algn="l"/>
            <a:r>
              <a:rPr lang="en-US" sz="3600" b="1" dirty="0" smtClean="0">
                <a:solidFill>
                  <a:srgbClr val="FF0000"/>
                </a:solidFill>
              </a:rPr>
              <a:t>Gadsden State Community </a:t>
            </a:r>
            <a:r>
              <a:rPr lang="en-US" sz="3600" b="1" dirty="0">
                <a:solidFill>
                  <a:srgbClr val="FF0000"/>
                </a:solidFill>
              </a:rPr>
              <a:t>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1037968" y="1200150"/>
            <a:ext cx="10315832" cy="3785652"/>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b="1" dirty="0" smtClean="0">
                <a:solidFill>
                  <a:srgbClr val="0070C0"/>
                </a:solidFill>
                <a:latin typeface="Calibri"/>
              </a:rPr>
              <a:t>Associate in Applied Science in Dental Hygiene/Hygienist (CIP 51.0602)</a:t>
            </a:r>
          </a:p>
          <a:p>
            <a:pPr>
              <a:defRPr/>
            </a:pPr>
            <a:endParaRPr lang="en-US" sz="2400" dirty="0">
              <a:solidFill>
                <a:srgbClr val="0070C0"/>
              </a:solidFill>
            </a:endParaRPr>
          </a:p>
          <a:p>
            <a:pPr marL="285750" lvl="0" indent="-285750">
              <a:buFont typeface="Arial" panose="020B0604020202020204" pitchFamily="34" charset="0"/>
              <a:buChar char="•"/>
            </a:pPr>
            <a:r>
              <a:rPr lang="en-US" sz="2400" dirty="0"/>
              <a:t>GAD officials will seek accreditation through the Commission on Dental Accreditation (CODA) in order for its graduates to be employed nationwide.</a:t>
            </a:r>
          </a:p>
          <a:p>
            <a:r>
              <a:rPr lang="en-US" sz="2400" dirty="0"/>
              <a:t> </a:t>
            </a:r>
          </a:p>
          <a:p>
            <a:pPr marL="285750" lvl="0" indent="-285750">
              <a:buFont typeface="Arial" panose="020B0604020202020204" pitchFamily="34" charset="0"/>
              <a:buChar char="•"/>
            </a:pPr>
            <a:r>
              <a:rPr lang="en-US" sz="2400" dirty="0"/>
              <a:t>Over the next 7 years, projected job openings indicate a total of 67 Dental Hygiene/Hygienist positions in GAD service area, and 700 job openings around the state.</a:t>
            </a:r>
          </a:p>
          <a:p>
            <a:r>
              <a:rPr lang="en-US" sz="2400" dirty="0"/>
              <a:t>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43418" y="14979"/>
            <a:ext cx="2581174" cy="1529350"/>
          </a:xfrm>
        </p:spPr>
      </p:pic>
      <p:pic>
        <p:nvPicPr>
          <p:cNvPr id="8" name="Picture 7" descr="Dental Hygienist | wistechcolleges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715" y="4487144"/>
            <a:ext cx="4030442" cy="2265110"/>
          </a:xfrm>
          <a:prstGeom prst="rect">
            <a:avLst/>
          </a:prstGeom>
        </p:spPr>
      </p:pic>
      <p:sp>
        <p:nvSpPr>
          <p:cNvPr id="7" name="TextBox 6"/>
          <p:cNvSpPr txBox="1"/>
          <p:nvPr/>
        </p:nvSpPr>
        <p:spPr>
          <a:xfrm>
            <a:off x="1037968" y="4401027"/>
            <a:ext cx="5916747" cy="1569660"/>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marL="285750" lvl="0" indent="-285750">
              <a:buFont typeface="Arial" panose="020B0604020202020204" pitchFamily="34" charset="0"/>
              <a:buChar char="•"/>
            </a:pPr>
            <a:r>
              <a:rPr lang="en-US" sz="2400" dirty="0" smtClean="0"/>
              <a:t>According </a:t>
            </a:r>
            <a:r>
              <a:rPr lang="en-US" sz="2400" dirty="0"/>
              <a:t>to the Occupational Outlook Handbook, the average annual salary for a Dental Hygienist is approximately $</a:t>
            </a:r>
            <a:r>
              <a:rPr lang="en-US" sz="2400" dirty="0" smtClean="0"/>
              <a:t>44,972.</a:t>
            </a:r>
            <a:endParaRPr lang="en-US" sz="2400" dirty="0"/>
          </a:p>
        </p:txBody>
      </p:sp>
    </p:spTree>
    <p:extLst>
      <p:ext uri="{BB962C8B-B14F-4D97-AF65-F5344CB8AC3E}">
        <p14:creationId xmlns:p14="http://schemas.microsoft.com/office/powerpoint/2010/main" val="466964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415" y="561016"/>
            <a:ext cx="9107285" cy="1176343"/>
          </a:xfrm>
        </p:spPr>
        <p:txBody>
          <a:bodyPr>
            <a:normAutofit/>
          </a:bodyPr>
          <a:lstStyle/>
          <a:p>
            <a:pPr algn="l"/>
            <a:r>
              <a:rPr lang="en-US" sz="3600" b="1" dirty="0" smtClean="0">
                <a:solidFill>
                  <a:srgbClr val="FF0000"/>
                </a:solidFill>
              </a:rPr>
              <a:t>Northwest Shoals Community </a:t>
            </a:r>
            <a:r>
              <a:rPr lang="en-US" sz="3600" b="1" dirty="0">
                <a:solidFill>
                  <a:srgbClr val="FF0000"/>
                </a:solidFill>
              </a:rPr>
              <a:t>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877330" y="1200150"/>
            <a:ext cx="9790670" cy="2677656"/>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b="1" dirty="0" smtClean="0">
                <a:solidFill>
                  <a:srgbClr val="0070C0"/>
                </a:solidFill>
                <a:latin typeface="Calibri"/>
              </a:rPr>
              <a:t>Associate in Applied Science in Radiologic Technology (CIP 51.0911)</a:t>
            </a:r>
          </a:p>
          <a:p>
            <a:pPr>
              <a:defRPr/>
            </a:pPr>
            <a:endParaRPr lang="en-US" sz="2400" dirty="0">
              <a:solidFill>
                <a:srgbClr val="0070C0"/>
              </a:solidFill>
            </a:endParaRPr>
          </a:p>
          <a:p>
            <a:pPr marL="285750" lvl="0" indent="-285750">
              <a:buFont typeface="Arial" panose="020B0604020202020204" pitchFamily="34" charset="0"/>
              <a:buChar char="•"/>
            </a:pPr>
            <a:r>
              <a:rPr lang="en-US" sz="2400" dirty="0"/>
              <a:t>According to the program application, demand in the local area is strong and is projected to grow stronger. According to the Director of Imaging Services at Shoals Hospital in Muscle Shoals, radiologic services had to shut down three days a week during fall 2017 due to a lack of personnel. </a:t>
            </a:r>
            <a:endParaRPr lang="en-US" sz="2400" dirty="0" smtClean="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34286" y="61548"/>
            <a:ext cx="1478657" cy="1675811"/>
          </a:xfrm>
        </p:spPr>
      </p:pic>
      <p:pic>
        <p:nvPicPr>
          <p:cNvPr id="9" name="Picture 8" descr="Radiologic Technologists at My Next Mo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1827" y="3973116"/>
            <a:ext cx="3997965" cy="2248856"/>
          </a:xfrm>
          <a:prstGeom prst="rect">
            <a:avLst/>
          </a:prstGeom>
        </p:spPr>
      </p:pic>
      <p:sp>
        <p:nvSpPr>
          <p:cNvPr id="7" name="TextBox 6"/>
          <p:cNvSpPr txBox="1"/>
          <p:nvPr/>
        </p:nvSpPr>
        <p:spPr>
          <a:xfrm>
            <a:off x="877330" y="3547444"/>
            <a:ext cx="7068065" cy="2308324"/>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marL="285750" lvl="0" indent="-285750">
              <a:buFont typeface="Arial" panose="020B0604020202020204" pitchFamily="34" charset="0"/>
              <a:buChar char="•"/>
            </a:pPr>
            <a:r>
              <a:rPr lang="en-US" sz="2400" dirty="0" smtClean="0"/>
              <a:t>Local </a:t>
            </a:r>
            <a:r>
              <a:rPr lang="en-US" sz="2400" dirty="0"/>
              <a:t>demand for Radiologic Technology technicians will continue as a new hospital is currently under construction in Florence, Alabama that will replace Eliza Coffee Memorial Hospital. There will be an increased need for personnel to staff the new facility.</a:t>
            </a:r>
          </a:p>
        </p:txBody>
      </p:sp>
    </p:spTree>
    <p:extLst>
      <p:ext uri="{BB962C8B-B14F-4D97-AF65-F5344CB8AC3E}">
        <p14:creationId xmlns:p14="http://schemas.microsoft.com/office/powerpoint/2010/main" val="215486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415" y="561016"/>
            <a:ext cx="9107285" cy="1176343"/>
          </a:xfrm>
        </p:spPr>
        <p:txBody>
          <a:bodyPr>
            <a:normAutofit/>
          </a:bodyPr>
          <a:lstStyle/>
          <a:p>
            <a:pPr algn="l"/>
            <a:r>
              <a:rPr lang="en-US" sz="3600" b="1" dirty="0" smtClean="0">
                <a:solidFill>
                  <a:srgbClr val="FF0000"/>
                </a:solidFill>
              </a:rPr>
              <a:t>Northwest Shoals Community </a:t>
            </a:r>
            <a:r>
              <a:rPr lang="en-US" sz="3600" b="1" dirty="0">
                <a:solidFill>
                  <a:srgbClr val="FF0000"/>
                </a:solidFill>
              </a:rPr>
              <a:t>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518984" y="1149187"/>
            <a:ext cx="10186086" cy="3416320"/>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b="1" dirty="0" smtClean="0">
                <a:solidFill>
                  <a:srgbClr val="0070C0"/>
                </a:solidFill>
                <a:latin typeface="Calibri"/>
              </a:rPr>
              <a:t>Associate in Applied Science in Diagnostic Medical Sonography  (CIP 51.0910)</a:t>
            </a:r>
          </a:p>
          <a:p>
            <a:pPr>
              <a:defRPr/>
            </a:pPr>
            <a:endParaRPr lang="en-US" sz="2400" dirty="0">
              <a:solidFill>
                <a:srgbClr val="0070C0"/>
              </a:solidFill>
            </a:endParaRPr>
          </a:p>
          <a:p>
            <a:pPr marL="285750" lvl="0" indent="-285750">
              <a:buFont typeface="Arial" panose="020B0604020202020204" pitchFamily="34" charset="0"/>
              <a:buChar char="•"/>
            </a:pPr>
            <a:r>
              <a:rPr lang="en-US" sz="2400" dirty="0"/>
              <a:t>In Northwest Alabama, demand for diagnostic medical sonographers is strong and is projected to grow. Currently, there are three hospitals within a 10-mile radius of the Muscle Shoals campus; one hospital also has an outpatient imaging center.  An additional four hospitals are located within 50 miles of the Muscle Shoals campus.  All these facilities utilize diagnostic medical sonographers</a:t>
            </a:r>
            <a:r>
              <a:rPr lang="en-US" sz="2400" dirty="0" smtClean="0"/>
              <a:t>.</a:t>
            </a:r>
            <a:endParaRPr lang="en-US" sz="2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69120" y="61548"/>
            <a:ext cx="1543824" cy="1749667"/>
          </a:xfrm>
        </p:spPr>
      </p:pic>
      <p:pic>
        <p:nvPicPr>
          <p:cNvPr id="3" name="Picture 2" descr="Transvaginal Mesh Complications Compound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756" y="4206848"/>
            <a:ext cx="3582313" cy="2373992"/>
          </a:xfrm>
          <a:prstGeom prst="rect">
            <a:avLst/>
          </a:prstGeom>
        </p:spPr>
      </p:pic>
      <p:sp>
        <p:nvSpPr>
          <p:cNvPr id="7" name="TextBox 6"/>
          <p:cNvSpPr txBox="1"/>
          <p:nvPr/>
        </p:nvSpPr>
        <p:spPr>
          <a:xfrm>
            <a:off x="828417" y="4223872"/>
            <a:ext cx="6400286" cy="2308324"/>
          </a:xfrm>
          <a:prstGeom prst="rect">
            <a:avLst/>
          </a:prstGeom>
          <a:noFill/>
        </p:spPr>
        <p:txBody>
          <a:bodyPr wrap="square" rtlCol="0">
            <a:spAutoFit/>
          </a:bodyPr>
          <a:lstStyle/>
          <a:p>
            <a:pPr lvl="0"/>
            <a:endParaRPr lang="en-US" sz="2400" dirty="0"/>
          </a:p>
          <a:p>
            <a:pPr marL="285750" lvl="0" indent="-285750">
              <a:buFont typeface="Arial" panose="020B0604020202020204" pitchFamily="34" charset="0"/>
              <a:buChar char="•"/>
            </a:pPr>
            <a:r>
              <a:rPr lang="en-US" sz="2400" dirty="0"/>
              <a:t>According to the application, a total of six (6) obstetrics and gynecology offices, three (3) cardiology offices, and one (1) vascular center are within a 10 miles radius of the campus which house over 25 healthcare providers.</a:t>
            </a:r>
          </a:p>
        </p:txBody>
      </p:sp>
    </p:spTree>
    <p:extLst>
      <p:ext uri="{BB962C8B-B14F-4D97-AF65-F5344CB8AC3E}">
        <p14:creationId xmlns:p14="http://schemas.microsoft.com/office/powerpoint/2010/main" val="349295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415" y="561016"/>
            <a:ext cx="9107285" cy="1176343"/>
          </a:xfrm>
        </p:spPr>
        <p:txBody>
          <a:bodyPr>
            <a:normAutofit/>
          </a:bodyPr>
          <a:lstStyle/>
          <a:p>
            <a:pPr algn="l"/>
            <a:r>
              <a:rPr lang="en-US" sz="3600" b="1" dirty="0" smtClean="0">
                <a:solidFill>
                  <a:srgbClr val="FF0000"/>
                </a:solidFill>
              </a:rPr>
              <a:t>Wallace State Community </a:t>
            </a:r>
            <a:r>
              <a:rPr lang="en-US" sz="3600" b="1" dirty="0">
                <a:solidFill>
                  <a:srgbClr val="FF0000"/>
                </a:solidFill>
              </a:rPr>
              <a:t>College </a:t>
            </a:r>
          </a:p>
        </p:txBody>
      </p:sp>
      <p:sp>
        <p:nvSpPr>
          <p:cNvPr id="4" name="Slide Number Placeholder 3"/>
          <p:cNvSpPr>
            <a:spLocks noGrp="1"/>
          </p:cNvSpPr>
          <p:nvPr>
            <p:ph type="sldNum" sz="quarter" idx="12"/>
          </p:nvPr>
        </p:nvSpPr>
        <p:spPr/>
        <p:txBody>
          <a:bodyPr/>
          <a:lstStyle/>
          <a:p>
            <a:pPr>
              <a:defRPr/>
            </a:pPr>
            <a:r>
              <a:rPr lang="en-US" dirty="0">
                <a:solidFill>
                  <a:prstClr val="black">
                    <a:tint val="75000"/>
                  </a:prstClr>
                </a:solidFill>
                <a:latin typeface="Calibri"/>
              </a:rPr>
              <a:t>4</a:t>
            </a:r>
          </a:p>
        </p:txBody>
      </p:sp>
      <p:sp>
        <p:nvSpPr>
          <p:cNvPr id="10" name="TextBox 9"/>
          <p:cNvSpPr txBox="1"/>
          <p:nvPr/>
        </p:nvSpPr>
        <p:spPr>
          <a:xfrm>
            <a:off x="455814" y="1270619"/>
            <a:ext cx="10346367" cy="3416320"/>
          </a:xfrm>
          <a:prstGeom prst="rect">
            <a:avLst/>
          </a:prstGeom>
          <a:noFill/>
        </p:spPr>
        <p:txBody>
          <a:bodyPr wrap="square" rtlCol="0">
            <a:spAutoFit/>
          </a:bodyPr>
          <a:lstStyle/>
          <a:p>
            <a:pPr marL="457200" indent="-457200">
              <a:buFontTx/>
              <a:buAutoNum type="arabicPeriod" startAt="2"/>
              <a:defRPr/>
            </a:pPr>
            <a:endParaRPr lang="en-US" sz="2400" dirty="0">
              <a:solidFill>
                <a:srgbClr val="0070C0"/>
              </a:solidFill>
              <a:latin typeface="Calibri"/>
            </a:endParaRPr>
          </a:p>
          <a:p>
            <a:pPr>
              <a:defRPr/>
            </a:pPr>
            <a:r>
              <a:rPr lang="en-US" sz="2400" b="1" dirty="0" smtClean="0">
                <a:solidFill>
                  <a:srgbClr val="0070C0"/>
                </a:solidFill>
                <a:latin typeface="Calibri"/>
              </a:rPr>
              <a:t>Associate in Applied Science and Certificate in Surgical Technology (CIP 51.0909)</a:t>
            </a:r>
          </a:p>
          <a:p>
            <a:pPr>
              <a:defRPr/>
            </a:pPr>
            <a:endParaRPr lang="en-US" sz="2400" dirty="0">
              <a:solidFill>
                <a:srgbClr val="0070C0"/>
              </a:solidFill>
            </a:endParaRPr>
          </a:p>
          <a:p>
            <a:pPr marL="285750" lvl="0" indent="-285750">
              <a:buFont typeface="Arial" panose="020B0604020202020204" pitchFamily="34" charset="0"/>
              <a:buChar char="•"/>
            </a:pPr>
            <a:r>
              <a:rPr lang="en-US" sz="2400" dirty="0"/>
              <a:t>WSD officials have received several letters of support from local area health facilities in support of the program which includes offering clinical space and job training for the proposed program.</a:t>
            </a:r>
          </a:p>
          <a:p>
            <a:pPr lvl="0"/>
            <a:endParaRPr lang="en-US" sz="2400" dirty="0"/>
          </a:p>
          <a:p>
            <a:pPr marL="285750" lvl="0" indent="-285750">
              <a:buFont typeface="Arial" panose="020B0604020202020204" pitchFamily="34" charset="0"/>
              <a:buChar char="•"/>
            </a:pPr>
            <a:r>
              <a:rPr lang="en-US" sz="2400" dirty="0"/>
              <a:t>According to Occupational Outlook data, the 2017 median pay for Surgical Technologists is $46,310 per year or $22.26 per hour.</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11962" y="0"/>
            <a:ext cx="1432563" cy="2115316"/>
          </a:xfrm>
        </p:spPr>
      </p:pic>
      <p:pic>
        <p:nvPicPr>
          <p:cNvPr id="8" name="Picture 7" descr="File:Operating room.jp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647" y="4315398"/>
            <a:ext cx="3620153" cy="2412493"/>
          </a:xfrm>
          <a:prstGeom prst="rect">
            <a:avLst/>
          </a:prstGeom>
        </p:spPr>
      </p:pic>
    </p:spTree>
    <p:extLst>
      <p:ext uri="{BB962C8B-B14F-4D97-AF65-F5344CB8AC3E}">
        <p14:creationId xmlns:p14="http://schemas.microsoft.com/office/powerpoint/2010/main" val="1404981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87</a:t>
            </a:fld>
            <a:endParaRPr lang="en-US">
              <a:solidFill>
                <a:srgbClr val="46464A">
                  <a:lumMod val="60000"/>
                  <a:lumOff val="40000"/>
                </a:srgbClr>
              </a:solidFill>
            </a:endParaRPr>
          </a:p>
        </p:txBody>
      </p:sp>
      <p:sp>
        <p:nvSpPr>
          <p:cNvPr id="2" name="Title 1"/>
          <p:cNvSpPr>
            <a:spLocks noGrp="1"/>
          </p:cNvSpPr>
          <p:nvPr>
            <p:ph type="title" idx="4294967295"/>
          </p:nvPr>
        </p:nvSpPr>
        <p:spPr>
          <a:xfrm>
            <a:off x="2136686" y="145062"/>
            <a:ext cx="8804275" cy="1216025"/>
          </a:xfrm>
        </p:spPr>
        <p:txBody>
          <a:bodyPr>
            <a:noAutofit/>
          </a:bodyPr>
          <a:lstStyle/>
          <a:p>
            <a:pPr algn="ctr"/>
            <a:r>
              <a:rPr lang="en-US" sz="4000" b="1" dirty="0" smtClean="0">
                <a:latin typeface="+mn-lt"/>
              </a:rPr>
              <a:t>FOUR-YEAR INSTITUTIONS</a:t>
            </a:r>
            <a:endParaRPr lang="en-US" sz="4000" b="1" dirty="0">
              <a:latin typeface="+mn-lt"/>
            </a:endParaRP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8824" y="2784171"/>
            <a:ext cx="1448728" cy="1000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377" y="3883613"/>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ws.auburn.edu/asim/Content/Images/Schools/Aubur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9506" y="4025153"/>
            <a:ext cx="1936376" cy="16868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497" y="4884873"/>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cws.auburn.edu/asim/Content/Images/Schools/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982" y="2426298"/>
            <a:ext cx="1725540" cy="14865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0712" y="2793011"/>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cws.auburn.edu/asim/Content/Images/Schools/South%20Alabam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0790" y="5239621"/>
            <a:ext cx="933749" cy="94468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15" y="1136142"/>
            <a:ext cx="1621813" cy="15532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647" y="4884872"/>
            <a:ext cx="1518565" cy="1480069"/>
          </a:xfrm>
          <a:prstGeom prst="rect">
            <a:avLst/>
          </a:prstGeom>
          <a:noFill/>
        </p:spPr>
      </p:pic>
      <p:pic>
        <p:nvPicPr>
          <p:cNvPr id="1056" name="Picture 32" descr="https://upload.wikimedia.org/wikipedia/en/3/3a/UWA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018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8269" y="515908"/>
            <a:ext cx="10507288" cy="3474797"/>
          </a:xfrm>
          <a:prstGeom prst="rect">
            <a:avLst/>
          </a:prstGeom>
          <a:noFill/>
        </p:spPr>
        <p:txBody>
          <a:bodyPr wrap="square" rtlCol="0">
            <a:spAutoFit/>
          </a:bodyPr>
          <a:lstStyle/>
          <a:p>
            <a:pPr>
              <a:spcBef>
                <a:spcPts val="600"/>
              </a:spcBef>
              <a:tabLst>
                <a:tab pos="457200" algn="l"/>
              </a:tabLst>
              <a:defRPr/>
            </a:pPr>
            <a:r>
              <a:rPr lang="en-US" sz="3600" b="1" dirty="0" smtClean="0">
                <a:solidFill>
                  <a:srgbClr val="FF0000"/>
                </a:solidFill>
                <a:latin typeface="Calibri"/>
              </a:rPr>
              <a:t>Auburn University</a:t>
            </a:r>
          </a:p>
          <a:p>
            <a:pPr marL="274320" indent="-457200">
              <a:spcBef>
                <a:spcPct val="20000"/>
              </a:spcBef>
              <a:spcAft>
                <a:spcPts val="600"/>
              </a:spcAft>
              <a:buAutoNum type="arabicPeriod"/>
              <a:tabLst>
                <a:tab pos="457200" algn="l"/>
              </a:tabLst>
            </a:pPr>
            <a:r>
              <a:rPr lang="en-US" sz="2400" b="1" dirty="0" smtClean="0">
                <a:solidFill>
                  <a:srgbClr val="0070C0"/>
                </a:solidFill>
              </a:rPr>
              <a:t>Bachelor of Science in Wildlife Enterprise Management (CIP 03.0207)</a:t>
            </a:r>
            <a:endParaRPr lang="en-US" sz="2400" b="1" dirty="0" smtClean="0"/>
          </a:p>
          <a:p>
            <a:endParaRPr lang="en-US" dirty="0"/>
          </a:p>
          <a:p>
            <a:pPr marL="285750" lvl="0" indent="-285750" fontAlgn="base">
              <a:buFont typeface="Arial" panose="020B0604020202020204" pitchFamily="34" charset="0"/>
              <a:buChar char="•"/>
            </a:pPr>
            <a:r>
              <a:rPr lang="en-US" sz="2400" dirty="0"/>
              <a:t>The eight tenure-track wildlife faculty of Auburn's School of Forestry and Wildlife Sciences has a strong research program in Wildlife Management and Ecology, with close ties to the network of local, regional and international industries and individuals associated with wildlife and fisheries</a:t>
            </a:r>
            <a:r>
              <a:rPr lang="en-US" sz="2400" dirty="0" smtClean="0"/>
              <a:t>.</a:t>
            </a:r>
          </a:p>
          <a:p>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88</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71347"/>
            <a:ext cx="1878623" cy="1660738"/>
          </a:xfrm>
          <a:prstGeom prst="rect">
            <a:avLst/>
          </a:prstGeom>
        </p:spPr>
      </p:pic>
      <p:pic>
        <p:nvPicPr>
          <p:cNvPr id="4" name="Picture 3" descr="FWC-6506 | Wildlife Management Areas | Flick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517" y="3110850"/>
            <a:ext cx="4327491" cy="2882177"/>
          </a:xfrm>
          <a:prstGeom prst="rect">
            <a:avLst/>
          </a:prstGeom>
        </p:spPr>
      </p:pic>
      <p:sp>
        <p:nvSpPr>
          <p:cNvPr id="7" name="TextBox 6"/>
          <p:cNvSpPr txBox="1"/>
          <p:nvPr/>
        </p:nvSpPr>
        <p:spPr>
          <a:xfrm>
            <a:off x="698269" y="3161759"/>
            <a:ext cx="7284196" cy="3139321"/>
          </a:xfrm>
          <a:prstGeom prst="rect">
            <a:avLst/>
          </a:prstGeom>
          <a:noFill/>
        </p:spPr>
        <p:txBody>
          <a:bodyPr wrap="square" rtlCol="0">
            <a:spAutoFit/>
          </a:bodyPr>
          <a:lstStyle/>
          <a:p>
            <a:pPr lvl="0" fontAlgn="base"/>
            <a:endParaRPr lang="en-US" sz="2400" dirty="0"/>
          </a:p>
          <a:p>
            <a:pPr marL="285750" lvl="0" indent="-285750" fontAlgn="base">
              <a:buFont typeface="Arial" panose="020B0604020202020204" pitchFamily="34" charset="0"/>
              <a:buChar char="•"/>
            </a:pPr>
            <a:r>
              <a:rPr lang="en-US" sz="2400" dirty="0"/>
              <a:t>Employment opportunities for graduates of this program will be in outdoor recreation or nature-based tourism, management of outdoor recreation facilities (nonprofit and for-profit), marketing, hunting, fishing, and other natural resource related enterprises.</a:t>
            </a:r>
          </a:p>
          <a:p>
            <a:pPr marL="285750" lvl="0" indent="-285750">
              <a:buFont typeface="Arial" panose="020B0604020202020204" pitchFamily="34" charset="0"/>
              <a:buChar char="•"/>
            </a:pPr>
            <a:endParaRPr lang="en-US" dirty="0"/>
          </a:p>
          <a:p>
            <a:r>
              <a:rPr lang="en-US" dirty="0"/>
              <a:t> </a:t>
            </a:r>
          </a:p>
          <a:p>
            <a:pPr lvl="0"/>
            <a:endParaRPr lang="en-US" dirty="0"/>
          </a:p>
        </p:txBody>
      </p:sp>
    </p:spTree>
    <p:extLst>
      <p:ext uri="{BB962C8B-B14F-4D97-AF65-F5344CB8AC3E}">
        <p14:creationId xmlns:p14="http://schemas.microsoft.com/office/powerpoint/2010/main" val="3561885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8269" y="515908"/>
            <a:ext cx="10744088" cy="2828467"/>
          </a:xfrm>
          <a:prstGeom prst="rect">
            <a:avLst/>
          </a:prstGeom>
          <a:noFill/>
        </p:spPr>
        <p:txBody>
          <a:bodyPr wrap="square" rtlCol="0">
            <a:spAutoFit/>
          </a:bodyPr>
          <a:lstStyle/>
          <a:p>
            <a:pPr>
              <a:spcBef>
                <a:spcPts val="600"/>
              </a:spcBef>
              <a:tabLst>
                <a:tab pos="457200" algn="l"/>
              </a:tabLst>
              <a:defRPr/>
            </a:pPr>
            <a:r>
              <a:rPr lang="en-US" sz="3600" b="1" dirty="0" smtClean="0">
                <a:solidFill>
                  <a:srgbClr val="FF0000"/>
                </a:solidFill>
                <a:latin typeface="Calibri"/>
              </a:rPr>
              <a:t>Auburn University</a:t>
            </a:r>
          </a:p>
          <a:p>
            <a:pPr marL="457200" indent="-457200">
              <a:spcBef>
                <a:spcPct val="20000"/>
              </a:spcBef>
              <a:spcAft>
                <a:spcPts val="600"/>
              </a:spcAft>
              <a:buAutoNum type="arabicPeriod" startAt="2"/>
              <a:tabLst>
                <a:tab pos="457200" algn="l"/>
              </a:tabLst>
            </a:pPr>
            <a:r>
              <a:rPr lang="en-US" sz="2400" b="1" dirty="0" smtClean="0">
                <a:solidFill>
                  <a:srgbClr val="0070C0"/>
                </a:solidFill>
              </a:rPr>
              <a:t>Bachelor of Science in Biological and Agricultural Technology             Management (CIP 01.0106)</a:t>
            </a:r>
            <a:endParaRPr lang="en-US" sz="2400" b="1" dirty="0" smtClean="0"/>
          </a:p>
          <a:p>
            <a:endParaRPr lang="en-US" dirty="0"/>
          </a:p>
          <a:p>
            <a:pPr marL="285750" lvl="0" indent="-285750" fontAlgn="base">
              <a:buFont typeface="Arial" panose="020B0604020202020204" pitchFamily="34" charset="0"/>
              <a:buChar char="•"/>
            </a:pPr>
            <a:r>
              <a:rPr lang="en-US" sz="2400" dirty="0"/>
              <a:t>Auburn University's College of Agriculture, including the Department of </a:t>
            </a:r>
            <a:r>
              <a:rPr lang="en-US" sz="2400" dirty="0" err="1"/>
              <a:t>Biosystems</a:t>
            </a:r>
            <a:r>
              <a:rPr lang="en-US" sz="2400" dirty="0"/>
              <a:t> Engineering, has been addressing issues in agricultural systems for over 100 years</a:t>
            </a:r>
            <a:r>
              <a:rPr lang="en-US" sz="2400" dirty="0" smtClean="0"/>
              <a:t>.</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89</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1370" y="61546"/>
            <a:ext cx="1720630" cy="1521070"/>
          </a:xfrm>
          <a:prstGeom prst="rect">
            <a:avLst/>
          </a:prstGeom>
        </p:spPr>
      </p:pic>
      <p:pic>
        <p:nvPicPr>
          <p:cNvPr id="8" name="Picture 7" descr="Bioaccent Gro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227" y="3118257"/>
            <a:ext cx="3361038" cy="2911054"/>
          </a:xfrm>
          <a:prstGeom prst="rect">
            <a:avLst/>
          </a:prstGeom>
        </p:spPr>
      </p:pic>
      <p:sp>
        <p:nvSpPr>
          <p:cNvPr id="4" name="Rectangle 3"/>
          <p:cNvSpPr/>
          <p:nvPr/>
        </p:nvSpPr>
        <p:spPr>
          <a:xfrm>
            <a:off x="698269" y="3168068"/>
            <a:ext cx="8037958" cy="3046988"/>
          </a:xfrm>
          <a:prstGeom prst="rect">
            <a:avLst/>
          </a:prstGeom>
        </p:spPr>
        <p:txBody>
          <a:bodyPr wrap="square">
            <a:spAutoFit/>
          </a:bodyPr>
          <a:lstStyle/>
          <a:p>
            <a:pPr marL="285750" lvl="0" indent="-285750" fontAlgn="base">
              <a:buFont typeface="Arial" panose="020B0604020202020204" pitchFamily="34" charset="0"/>
              <a:buChar char="•"/>
            </a:pPr>
            <a:r>
              <a:rPr lang="en-US" sz="2400" dirty="0"/>
              <a:t>Faculty in the Department of </a:t>
            </a:r>
            <a:r>
              <a:rPr lang="en-US" sz="2400" dirty="0" err="1"/>
              <a:t>Biosystems</a:t>
            </a:r>
            <a:r>
              <a:rPr lang="en-US" sz="2400" dirty="0"/>
              <a:t> Engineering train students to manage the systems and technologies needed to produce, transport, store and use natural resources to meet humanity's most fundamental needs such as safe and abundant food, clean water, fiber, and renewable sources of fuel. </a:t>
            </a:r>
          </a:p>
          <a:p>
            <a:pPr lvl="0" fontAlgn="base"/>
            <a:endParaRPr lang="en-US" sz="2400" dirty="0"/>
          </a:p>
          <a:p>
            <a:pPr marL="285750" lvl="0" indent="-285750" fontAlgn="base">
              <a:buFont typeface="Arial" panose="020B0604020202020204" pitchFamily="34" charset="0"/>
              <a:buChar char="•"/>
            </a:pPr>
            <a:r>
              <a:rPr lang="en-US" sz="2400" dirty="0"/>
              <a:t>There are no similar programs in the state at this time.</a:t>
            </a:r>
          </a:p>
        </p:txBody>
      </p:sp>
    </p:spTree>
    <p:extLst>
      <p:ext uri="{BB962C8B-B14F-4D97-AF65-F5344CB8AC3E}">
        <p14:creationId xmlns:p14="http://schemas.microsoft.com/office/powerpoint/2010/main" val="3623937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3929" y="5395912"/>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9</a:t>
            </a:fld>
            <a:endParaRPr lang="en-US" dirty="0"/>
          </a:p>
        </p:txBody>
      </p:sp>
      <p:sp>
        <p:nvSpPr>
          <p:cNvPr id="5" name="Title 1"/>
          <p:cNvSpPr txBox="1">
            <a:spLocks/>
          </p:cNvSpPr>
          <p:nvPr/>
        </p:nvSpPr>
        <p:spPr>
          <a:xfrm>
            <a:off x="1052980" y="-1425388"/>
            <a:ext cx="9144000" cy="6723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b="1" dirty="0" smtClean="0">
                <a:solidFill>
                  <a:schemeClr val="accent5"/>
                </a:solidFill>
                <a:latin typeface="+mn-lt"/>
              </a:rPr>
              <a:t>VIII.   EXECUTIVE</a:t>
            </a:r>
            <a:r>
              <a:rPr lang="en-US" sz="5400" b="1" spc="300" dirty="0" smtClean="0">
                <a:solidFill>
                  <a:schemeClr val="accent5"/>
                </a:solidFill>
                <a:latin typeface="+mn-lt"/>
              </a:rPr>
              <a:t> </a:t>
            </a:r>
            <a:r>
              <a:rPr lang="en-US" sz="5400" b="1" spc="300" dirty="0">
                <a:solidFill>
                  <a:schemeClr val="accent5"/>
                </a:solidFill>
                <a:latin typeface="+mn-lt"/>
              </a:rPr>
              <a:t>D</a:t>
            </a:r>
            <a:r>
              <a:rPr lang="en-US" sz="5400" b="1" dirty="0">
                <a:solidFill>
                  <a:schemeClr val="accent5"/>
                </a:solidFill>
                <a:latin typeface="+mn-lt"/>
              </a:rPr>
              <a:t>IRECTOR’S</a:t>
            </a:r>
            <a:r>
              <a:rPr lang="en-US" sz="5400" b="1" spc="300" dirty="0">
                <a:solidFill>
                  <a:schemeClr val="accent5"/>
                </a:solidFill>
                <a:latin typeface="+mn-lt"/>
              </a:rPr>
              <a:t>                     </a:t>
            </a:r>
            <a:endParaRPr lang="en-US" sz="5400" b="1" dirty="0">
              <a:solidFill>
                <a:schemeClr val="accent5"/>
              </a:solidFill>
              <a:latin typeface="+mn-lt"/>
            </a:endParaRPr>
          </a:p>
        </p:txBody>
      </p:sp>
      <p:pic>
        <p:nvPicPr>
          <p:cNvPr id="9" name="Picture 8" descr="See the source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8355" y="2920365"/>
            <a:ext cx="4123765" cy="3801110"/>
          </a:xfrm>
          <a:prstGeom prst="rect">
            <a:avLst/>
          </a:prstGeom>
          <a:noFill/>
          <a:ln>
            <a:noFill/>
          </a:ln>
        </p:spPr>
      </p:pic>
      <p:sp>
        <p:nvSpPr>
          <p:cNvPr id="7" name="TextBox 6"/>
          <p:cNvSpPr txBox="1"/>
          <p:nvPr/>
        </p:nvSpPr>
        <p:spPr>
          <a:xfrm>
            <a:off x="5719752" y="4197686"/>
            <a:ext cx="2743199" cy="1015663"/>
          </a:xfrm>
          <a:prstGeom prst="rect">
            <a:avLst/>
          </a:prstGeom>
          <a:noFill/>
        </p:spPr>
        <p:txBody>
          <a:bodyPr wrap="square" rtlCol="0">
            <a:spAutoFit/>
          </a:bodyPr>
          <a:lstStyle/>
          <a:p>
            <a:pPr algn="ctr"/>
            <a:r>
              <a:rPr lang="en-US" sz="6000" dirty="0" smtClean="0"/>
              <a:t>Report</a:t>
            </a:r>
            <a:endParaRPr lang="en-US" sz="6000" dirty="0"/>
          </a:p>
        </p:txBody>
      </p:sp>
    </p:spTree>
    <p:extLst>
      <p:ext uri="{BB962C8B-B14F-4D97-AF65-F5344CB8AC3E}">
        <p14:creationId xmlns:p14="http://schemas.microsoft.com/office/powerpoint/2010/main" val="1671632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8269" y="515908"/>
            <a:ext cx="10507288" cy="4675126"/>
          </a:xfrm>
          <a:prstGeom prst="rect">
            <a:avLst/>
          </a:prstGeom>
          <a:noFill/>
        </p:spPr>
        <p:txBody>
          <a:bodyPr wrap="square" rtlCol="0">
            <a:spAutoFit/>
          </a:bodyPr>
          <a:lstStyle/>
          <a:p>
            <a:pPr>
              <a:spcBef>
                <a:spcPts val="600"/>
              </a:spcBef>
              <a:tabLst>
                <a:tab pos="457200" algn="l"/>
              </a:tabLst>
              <a:defRPr/>
            </a:pPr>
            <a:r>
              <a:rPr lang="en-US" sz="3600" b="1" dirty="0" smtClean="0">
                <a:solidFill>
                  <a:srgbClr val="FF0000"/>
                </a:solidFill>
                <a:latin typeface="Calibri"/>
              </a:rPr>
              <a:t>Auburn University</a:t>
            </a:r>
          </a:p>
          <a:p>
            <a:pPr>
              <a:spcBef>
                <a:spcPct val="20000"/>
              </a:spcBef>
              <a:spcAft>
                <a:spcPts val="600"/>
              </a:spcAft>
              <a:tabLst>
                <a:tab pos="457200" algn="l"/>
              </a:tabLst>
            </a:pPr>
            <a:r>
              <a:rPr lang="en-US" sz="2000" dirty="0" smtClean="0">
                <a:solidFill>
                  <a:srgbClr val="0070C0"/>
                </a:solidFill>
              </a:rPr>
              <a:t>3. </a:t>
            </a:r>
            <a:r>
              <a:rPr lang="en-US" sz="2400" dirty="0" smtClean="0">
                <a:solidFill>
                  <a:srgbClr val="0070C0"/>
                </a:solidFill>
              </a:rPr>
              <a:t>	Bachelor of Science in Philanthropy and Nonprofit Studies (CIP 19.0707)</a:t>
            </a:r>
            <a:endParaRPr lang="en-US" sz="2400" dirty="0" smtClean="0"/>
          </a:p>
          <a:p>
            <a:endParaRPr lang="en-US" dirty="0"/>
          </a:p>
          <a:p>
            <a:pPr marL="285750" lvl="0" indent="-285750" fontAlgn="base">
              <a:buFont typeface="Arial" panose="020B0604020202020204" pitchFamily="34" charset="0"/>
              <a:buChar char="•"/>
            </a:pPr>
            <a:r>
              <a:rPr lang="en-US" sz="2400" dirty="0" smtClean="0"/>
              <a:t>Auburn's </a:t>
            </a:r>
            <a:r>
              <a:rPr lang="en-US" sz="2400" dirty="0"/>
              <a:t>College of Human Sciences is home to the Cary Center for the Advancement of Philanthropy and Nonprofit Studies. The programming offered through the center will provide partnership opportunities for students </a:t>
            </a:r>
            <a:r>
              <a:rPr lang="en-US" sz="2400" dirty="0" smtClean="0"/>
              <a:t>selecting the proposed program.</a:t>
            </a:r>
          </a:p>
          <a:p>
            <a:pPr lvl="0" fontAlgn="base"/>
            <a:endParaRPr lang="en-US" sz="2400" dirty="0"/>
          </a:p>
          <a:p>
            <a:pPr lvl="0" fontAlgn="base"/>
            <a:endParaRPr lang="en-US" dirty="0"/>
          </a:p>
          <a:p>
            <a:r>
              <a:rPr lang="en-US" dirty="0"/>
              <a:t/>
            </a:r>
            <a:br>
              <a:rPr lang="en-US" dirty="0"/>
            </a:b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90</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1370" y="61546"/>
            <a:ext cx="1720630" cy="1521070"/>
          </a:xfrm>
          <a:prstGeom prst="rect">
            <a:avLst/>
          </a:prstGeom>
        </p:spPr>
      </p:pic>
      <p:pic>
        <p:nvPicPr>
          <p:cNvPr id="12" name="Picture 11" descr="2014 Fall Sociology I - The Collaborato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632" y="3123201"/>
            <a:ext cx="4461289" cy="3005749"/>
          </a:xfrm>
          <a:prstGeom prst="rect">
            <a:avLst/>
          </a:prstGeom>
        </p:spPr>
      </p:pic>
      <p:sp>
        <p:nvSpPr>
          <p:cNvPr id="4" name="Rectangle 3"/>
          <p:cNvSpPr/>
          <p:nvPr/>
        </p:nvSpPr>
        <p:spPr>
          <a:xfrm>
            <a:off x="732596" y="3352077"/>
            <a:ext cx="6666359" cy="3416320"/>
          </a:xfrm>
          <a:prstGeom prst="rect">
            <a:avLst/>
          </a:prstGeom>
        </p:spPr>
        <p:txBody>
          <a:bodyPr wrap="square">
            <a:spAutoFit/>
          </a:bodyPr>
          <a:lstStyle/>
          <a:p>
            <a:pPr marL="285750" lvl="0" indent="-285750" fontAlgn="base">
              <a:buFont typeface="Arial" panose="020B0604020202020204" pitchFamily="34" charset="0"/>
              <a:buChar char="•"/>
            </a:pPr>
            <a:r>
              <a:rPr lang="en-US" sz="2400" dirty="0"/>
              <a:t>Faculty in the Department of </a:t>
            </a:r>
            <a:r>
              <a:rPr lang="en-US" sz="2400" dirty="0" err="1"/>
              <a:t>Biosystems</a:t>
            </a:r>
            <a:r>
              <a:rPr lang="en-US" sz="2400" dirty="0"/>
              <a:t> Engineering train students to manage the systems and technologies needed to produce, transport, store and use natural resources to meet humanity's most fundamental needs such as safe and abundant food, clean water, fiber, and renewable sources of fuel. </a:t>
            </a:r>
          </a:p>
          <a:p>
            <a:pPr lvl="0" fontAlgn="base"/>
            <a:endParaRPr lang="en-US" sz="2400" dirty="0"/>
          </a:p>
          <a:p>
            <a:pPr marL="285750" lvl="0" indent="-285750" fontAlgn="base">
              <a:buFont typeface="Arial" panose="020B0604020202020204" pitchFamily="34" charset="0"/>
              <a:buChar char="•"/>
            </a:pPr>
            <a:r>
              <a:rPr lang="en-US" sz="2400" dirty="0"/>
              <a:t>There are no similar programs in the </a:t>
            </a:r>
            <a:r>
              <a:rPr lang="en-US" sz="2400" dirty="0" smtClean="0"/>
              <a:t>state.</a:t>
            </a:r>
            <a:endParaRPr lang="en-US" sz="2400" dirty="0"/>
          </a:p>
        </p:txBody>
      </p:sp>
    </p:spTree>
    <p:extLst>
      <p:ext uri="{BB962C8B-B14F-4D97-AF65-F5344CB8AC3E}">
        <p14:creationId xmlns:p14="http://schemas.microsoft.com/office/powerpoint/2010/main" val="2841304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73825" y="457199"/>
            <a:ext cx="10274531" cy="4675126"/>
          </a:xfrm>
          <a:prstGeom prst="rect">
            <a:avLst/>
          </a:prstGeom>
          <a:noFill/>
        </p:spPr>
        <p:txBody>
          <a:bodyPr wrap="square" rtlCol="0">
            <a:spAutoFit/>
          </a:bodyPr>
          <a:lstStyle/>
          <a:p>
            <a:pPr>
              <a:spcBef>
                <a:spcPts val="600"/>
              </a:spcBef>
              <a:tabLst>
                <a:tab pos="457200" algn="l"/>
              </a:tabLst>
              <a:defRPr/>
            </a:pPr>
            <a:r>
              <a:rPr lang="en-US" sz="3600" b="1" dirty="0" smtClean="0">
                <a:solidFill>
                  <a:srgbClr val="FF0000"/>
                </a:solidFill>
                <a:latin typeface="Calibri"/>
              </a:rPr>
              <a:t>Troy University</a:t>
            </a:r>
            <a:endParaRPr lang="en-US" sz="3600" b="1" dirty="0">
              <a:solidFill>
                <a:srgbClr val="FF0000"/>
              </a:solidFill>
              <a:latin typeface="Calibri"/>
            </a:endParaRPr>
          </a:p>
          <a:p>
            <a:pPr marL="274320" indent="-457200">
              <a:spcBef>
                <a:spcPct val="20000"/>
              </a:spcBef>
              <a:spcAft>
                <a:spcPts val="600"/>
              </a:spcAft>
              <a:tabLst>
                <a:tab pos="457200" algn="l"/>
              </a:tabLst>
            </a:pPr>
            <a:r>
              <a:rPr lang="en-US" sz="2400" b="1" dirty="0" smtClean="0">
                <a:solidFill>
                  <a:srgbClr val="0070C0"/>
                </a:solidFill>
              </a:rPr>
              <a:t>Master of Science in Athletic Training (CIP 51.0913)</a:t>
            </a:r>
            <a:endParaRPr lang="en-US" sz="2400" b="1" dirty="0">
              <a:solidFill>
                <a:srgbClr val="0070C0"/>
              </a:solidFill>
            </a:endParaRPr>
          </a:p>
          <a:p>
            <a:pPr marL="285750" lvl="0" indent="-285750">
              <a:buFont typeface="Arial" panose="020B0604020202020204" pitchFamily="34" charset="0"/>
              <a:buChar char="•"/>
            </a:pPr>
            <a:endParaRPr lang="en-US" dirty="0" smtClean="0"/>
          </a:p>
          <a:p>
            <a:pPr marL="285750" lvl="0" indent="-285750">
              <a:buFont typeface="Arial" panose="020B0604020202020204" pitchFamily="34" charset="0"/>
              <a:buChar char="•"/>
            </a:pPr>
            <a:r>
              <a:rPr lang="en-US" sz="2400" dirty="0"/>
              <a:t>CAATE Standards for Accreditation of Professional Athletic Training Programs will now require that all professional programs be at the master's degree level with a specific implementation deadline no later than the fall of 2022</a:t>
            </a:r>
            <a:r>
              <a:rPr lang="en-US" sz="2400" dirty="0" smtClean="0"/>
              <a:t>.</a:t>
            </a:r>
          </a:p>
          <a:p>
            <a:pPr lvl="0"/>
            <a:endParaRPr lang="en-US" sz="2400" dirty="0"/>
          </a:p>
          <a:p>
            <a:pPr marL="285750" lvl="0" indent="-285750">
              <a:buFont typeface="Arial" panose="020B0604020202020204" pitchFamily="34" charset="0"/>
              <a:buChar char="•"/>
            </a:pPr>
            <a:r>
              <a:rPr lang="en-US" sz="2400" dirty="0"/>
              <a:t>Athletic trainers work in a variety of settings, including high schools, colleges and universities, professional sports, rehabilitation clinics, the military, entertainment, and corporations</a:t>
            </a:r>
            <a:r>
              <a:rPr lang="en-US" sz="2400" dirty="0" smtClean="0"/>
              <a:t>.</a:t>
            </a:r>
          </a:p>
          <a:p>
            <a:pPr lvl="0"/>
            <a:endParaRPr lang="en-US" sz="2400" dirty="0"/>
          </a:p>
          <a:p>
            <a:pPr marL="285750" lvl="0" indent="-285750">
              <a:buFont typeface="Arial" panose="020B0604020202020204" pitchFamily="34" charset="0"/>
              <a:buChar char="•"/>
            </a:pPr>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91</a:t>
            </a:fld>
            <a:endParaRPr lang="en-US" dirty="0">
              <a:solidFill>
                <a:prstClr val="black">
                  <a:tint val="75000"/>
                </a:prstClr>
              </a:solid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9223" y="0"/>
            <a:ext cx="1635369" cy="1600908"/>
          </a:xfrm>
          <a:prstGeom prst="rect">
            <a:avLst/>
          </a:prstGeom>
        </p:spPr>
      </p:pic>
      <p:pic>
        <p:nvPicPr>
          <p:cNvPr id="7" name="Picture 6" descr="Athletic Training Award - Jacob Garramone on Vime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3189" y="4095699"/>
            <a:ext cx="4128540" cy="2305102"/>
          </a:xfrm>
          <a:prstGeom prst="rect">
            <a:avLst/>
          </a:prstGeom>
        </p:spPr>
      </p:pic>
      <p:sp>
        <p:nvSpPr>
          <p:cNvPr id="4" name="Rectangle 3"/>
          <p:cNvSpPr/>
          <p:nvPr/>
        </p:nvSpPr>
        <p:spPr>
          <a:xfrm>
            <a:off x="523816" y="4601919"/>
            <a:ext cx="7112660" cy="1200329"/>
          </a:xfrm>
          <a:prstGeom prst="rect">
            <a:avLst/>
          </a:prstGeom>
        </p:spPr>
        <p:txBody>
          <a:bodyPr wrap="square">
            <a:spAutoFit/>
          </a:bodyPr>
          <a:lstStyle/>
          <a:p>
            <a:pPr marL="285750" lvl="0" indent="-285750">
              <a:buFont typeface="Arial" panose="020B0604020202020204" pitchFamily="34" charset="0"/>
              <a:buChar char="•"/>
            </a:pPr>
            <a:r>
              <a:rPr lang="en-US" sz="2400" dirty="0"/>
              <a:t>The move to the entry-level master's degree will place athletic trainers on par with other allied health professions.</a:t>
            </a:r>
          </a:p>
        </p:txBody>
      </p:sp>
    </p:spTree>
    <p:extLst>
      <p:ext uri="{BB962C8B-B14F-4D97-AF65-F5344CB8AC3E}">
        <p14:creationId xmlns:p14="http://schemas.microsoft.com/office/powerpoint/2010/main" val="1954026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49354" y="330123"/>
            <a:ext cx="10274531" cy="4398127"/>
          </a:xfrm>
          <a:prstGeom prst="rect">
            <a:avLst/>
          </a:prstGeom>
          <a:noFill/>
        </p:spPr>
        <p:txBody>
          <a:bodyPr wrap="square" rtlCol="0">
            <a:spAutoFit/>
          </a:bodyPr>
          <a:lstStyle/>
          <a:p>
            <a:pPr>
              <a:spcBef>
                <a:spcPts val="600"/>
              </a:spcBef>
              <a:tabLst>
                <a:tab pos="457200" algn="l"/>
              </a:tabLst>
              <a:defRPr/>
            </a:pPr>
            <a:r>
              <a:rPr lang="en-US" sz="3600" b="1" dirty="0" smtClean="0">
                <a:solidFill>
                  <a:srgbClr val="FF0000"/>
                </a:solidFill>
                <a:latin typeface="Calibri"/>
              </a:rPr>
              <a:t>University of Alabama at Birmingham</a:t>
            </a:r>
            <a:endParaRPr lang="en-US" sz="3600" b="1" dirty="0">
              <a:solidFill>
                <a:srgbClr val="FF0000"/>
              </a:solidFill>
              <a:latin typeface="Calibri"/>
            </a:endParaRPr>
          </a:p>
          <a:p>
            <a:pPr>
              <a:spcBef>
                <a:spcPct val="20000"/>
              </a:spcBef>
              <a:spcAft>
                <a:spcPts val="600"/>
              </a:spcAft>
              <a:tabLst>
                <a:tab pos="457200" algn="l"/>
              </a:tabLst>
            </a:pPr>
            <a:r>
              <a:rPr lang="en-US" sz="2000" dirty="0" smtClean="0">
                <a:solidFill>
                  <a:srgbClr val="0070C0"/>
                </a:solidFill>
              </a:rPr>
              <a:t> </a:t>
            </a:r>
            <a:r>
              <a:rPr lang="en-US" sz="2400" b="1" dirty="0" smtClean="0">
                <a:solidFill>
                  <a:srgbClr val="0070C0"/>
                </a:solidFill>
              </a:rPr>
              <a:t>Master of Arts in Educational Studies (CIP 13.0101)</a:t>
            </a:r>
            <a:endParaRPr lang="en-US" sz="2400" b="1" dirty="0" smtClean="0"/>
          </a:p>
          <a:p>
            <a:pPr marL="285750" lvl="0" indent="-285750">
              <a:buFont typeface="Arial" panose="020B0604020202020204" pitchFamily="34" charset="0"/>
              <a:buChar char="•"/>
            </a:pPr>
            <a:endParaRPr lang="en-US" dirty="0" smtClean="0"/>
          </a:p>
          <a:p>
            <a:pPr marL="285750" lvl="0" indent="-285750" fontAlgn="base">
              <a:buFont typeface="Arial" panose="020B0604020202020204" pitchFamily="34" charset="0"/>
              <a:buChar char="•"/>
            </a:pPr>
            <a:r>
              <a:rPr lang="en-US" sz="2400" dirty="0"/>
              <a:t>The proposed program will draw from existing faculty and courses in the School of Education at UAB. Neither new faculty nor new courses will be needed</a:t>
            </a:r>
            <a:r>
              <a:rPr lang="en-US" sz="2400" dirty="0" smtClean="0"/>
              <a:t>.</a:t>
            </a:r>
          </a:p>
          <a:p>
            <a:pPr lvl="0" fontAlgn="base"/>
            <a:endParaRPr lang="en-US" sz="2400" dirty="0"/>
          </a:p>
          <a:p>
            <a:pPr marL="285750" lvl="0" indent="-285750" fontAlgn="base">
              <a:buFont typeface="Arial" panose="020B0604020202020204" pitchFamily="34" charset="0"/>
              <a:buChar char="•"/>
            </a:pPr>
            <a:r>
              <a:rPr lang="en-US" sz="2400" dirty="0"/>
              <a:t>The program will not lead to teacher certification; however, graduates of the program will be prepared to seek employment within the field of education, </a:t>
            </a:r>
            <a:r>
              <a:rPr lang="en-US" sz="2400" dirty="0" smtClean="0"/>
              <a:t>mainly </a:t>
            </a:r>
            <a:r>
              <a:rPr lang="en-US" sz="2400" dirty="0"/>
              <a:t>as teachers or coordinators in private schools or other educational entities, including corporate training and development.</a:t>
            </a:r>
          </a:p>
          <a:p>
            <a:pPr marL="285750" indent="-285750">
              <a:buFont typeface="Arial" panose="020B0604020202020204" pitchFamily="34" charset="0"/>
              <a:buChar char="•"/>
            </a:pPr>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92</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5770" y="111369"/>
            <a:ext cx="2936230" cy="967828"/>
          </a:xfrm>
          <a:prstGeom prst="rect">
            <a:avLst/>
          </a:prstGeom>
        </p:spPr>
      </p:pic>
      <p:pic>
        <p:nvPicPr>
          <p:cNvPr id="8" name="Picture 7" descr="Pontydysgu – Bridge to Learning - Educational Resear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313" y="4060031"/>
            <a:ext cx="3514623" cy="2340770"/>
          </a:xfrm>
          <a:prstGeom prst="rect">
            <a:avLst/>
          </a:prstGeom>
        </p:spPr>
      </p:pic>
    </p:spTree>
    <p:extLst>
      <p:ext uri="{BB962C8B-B14F-4D97-AF65-F5344CB8AC3E}">
        <p14:creationId xmlns:p14="http://schemas.microsoft.com/office/powerpoint/2010/main" val="3265326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73825" y="457199"/>
            <a:ext cx="11044098" cy="4305794"/>
          </a:xfrm>
          <a:prstGeom prst="rect">
            <a:avLst/>
          </a:prstGeom>
          <a:noFill/>
        </p:spPr>
        <p:txBody>
          <a:bodyPr wrap="square" rtlCol="0">
            <a:spAutoFit/>
          </a:bodyPr>
          <a:lstStyle/>
          <a:p>
            <a:pPr>
              <a:spcBef>
                <a:spcPts val="600"/>
              </a:spcBef>
              <a:tabLst>
                <a:tab pos="457200" algn="l"/>
              </a:tabLst>
              <a:defRPr/>
            </a:pPr>
            <a:r>
              <a:rPr lang="en-US" sz="3600" b="1" dirty="0" smtClean="0">
                <a:solidFill>
                  <a:srgbClr val="FF0000"/>
                </a:solidFill>
                <a:latin typeface="Calibri"/>
              </a:rPr>
              <a:t>University of Montevallo</a:t>
            </a:r>
            <a:endParaRPr lang="en-US" sz="3600" b="1" dirty="0">
              <a:solidFill>
                <a:srgbClr val="FF0000"/>
              </a:solidFill>
              <a:latin typeface="Calibri"/>
            </a:endParaRPr>
          </a:p>
          <a:p>
            <a:pPr>
              <a:spcBef>
                <a:spcPct val="20000"/>
              </a:spcBef>
              <a:spcAft>
                <a:spcPts val="600"/>
              </a:spcAft>
              <a:tabLst>
                <a:tab pos="457200" algn="l"/>
              </a:tabLst>
            </a:pPr>
            <a:r>
              <a:rPr lang="en-US" sz="2400" b="1" dirty="0" smtClean="0">
                <a:solidFill>
                  <a:srgbClr val="0070C0"/>
                </a:solidFill>
              </a:rPr>
              <a:t>Bachelor of Arts/Bachelor of Science in Computer Science (CIP 11.0701)</a:t>
            </a:r>
            <a:endParaRPr lang="en-US" sz="2400" b="1" dirty="0" smtClean="0"/>
          </a:p>
          <a:p>
            <a:pPr marL="285750" lvl="0" indent="-285750">
              <a:buFont typeface="Arial" panose="020B0604020202020204" pitchFamily="34" charset="0"/>
              <a:buChar char="•"/>
            </a:pPr>
            <a:endParaRPr lang="en-US" dirty="0" smtClean="0"/>
          </a:p>
          <a:p>
            <a:pPr lvl="0"/>
            <a:endParaRPr lang="en-US" dirty="0" smtClean="0"/>
          </a:p>
          <a:p>
            <a:pPr marL="285750" lvl="0" indent="-285750">
              <a:buFont typeface="Arial" panose="020B0604020202020204" pitchFamily="34" charset="0"/>
              <a:buChar char="•"/>
            </a:pPr>
            <a:r>
              <a:rPr lang="en-US" sz="2400" dirty="0"/>
              <a:t>The Career and College Readiness/Preparation projected job openings indicate 570 jobs related to Computer Science will be available over the next seven years in UM’s service area</a:t>
            </a:r>
            <a:r>
              <a:rPr lang="en-US" sz="2400" dirty="0" smtClean="0"/>
              <a:t>.</a:t>
            </a:r>
          </a:p>
          <a:p>
            <a:pPr lvl="0"/>
            <a:endParaRPr lang="en-US" sz="2400" dirty="0"/>
          </a:p>
          <a:p>
            <a:pPr marL="285750" lvl="0" indent="-285750">
              <a:buFont typeface="Arial" panose="020B0604020202020204" pitchFamily="34" charset="0"/>
              <a:buChar char="•"/>
            </a:pPr>
            <a:r>
              <a:rPr lang="en-US" sz="2400" dirty="0"/>
              <a:t>According to the proposal, there is sufficient student demand indicating interest in the proposed program.</a:t>
            </a:r>
          </a:p>
          <a:p>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93</a:t>
            </a:fld>
            <a:endParaRPr lang="en-US" dirty="0">
              <a:solidFill>
                <a:prstClr val="black">
                  <a:tint val="75000"/>
                </a:prstClr>
              </a:solidFill>
              <a:latin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5540" y="70338"/>
            <a:ext cx="1629172" cy="1565032"/>
          </a:xfrm>
          <a:prstGeom prst="rect">
            <a:avLst/>
          </a:prstGeom>
        </p:spPr>
      </p:pic>
      <p:pic>
        <p:nvPicPr>
          <p:cNvPr id="7" name="Picture 6" descr="mathematical erroring: December 20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209" y="4011704"/>
            <a:ext cx="4789699" cy="2754221"/>
          </a:xfrm>
          <a:prstGeom prst="rect">
            <a:avLst/>
          </a:prstGeom>
        </p:spPr>
      </p:pic>
    </p:spTree>
    <p:extLst>
      <p:ext uri="{BB962C8B-B14F-4D97-AF65-F5344CB8AC3E}">
        <p14:creationId xmlns:p14="http://schemas.microsoft.com/office/powerpoint/2010/main" val="87250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38656" y="836456"/>
            <a:ext cx="11753344" cy="3290131"/>
          </a:xfrm>
          <a:prstGeom prst="rect">
            <a:avLst/>
          </a:prstGeom>
          <a:noFill/>
        </p:spPr>
        <p:txBody>
          <a:bodyPr wrap="square" rtlCol="0">
            <a:spAutoFit/>
          </a:bodyPr>
          <a:lstStyle/>
          <a:p>
            <a:pPr>
              <a:spcBef>
                <a:spcPts val="600"/>
              </a:spcBef>
              <a:tabLst>
                <a:tab pos="457200" algn="l"/>
              </a:tabLst>
              <a:defRPr/>
            </a:pPr>
            <a:r>
              <a:rPr lang="en-US" sz="3600" b="1" dirty="0" smtClean="0">
                <a:solidFill>
                  <a:srgbClr val="FF0000"/>
                </a:solidFill>
                <a:latin typeface="Calibri"/>
              </a:rPr>
              <a:t>University of South Alabama</a:t>
            </a:r>
          </a:p>
          <a:p>
            <a:pPr>
              <a:spcBef>
                <a:spcPct val="20000"/>
              </a:spcBef>
              <a:spcAft>
                <a:spcPts val="600"/>
              </a:spcAft>
              <a:tabLst>
                <a:tab pos="457200" algn="l"/>
              </a:tabLst>
            </a:pPr>
            <a:r>
              <a:rPr lang="en-US" sz="2000" dirty="0" smtClean="0">
                <a:solidFill>
                  <a:srgbClr val="0070C0"/>
                </a:solidFill>
              </a:rPr>
              <a:t>1. 	</a:t>
            </a:r>
            <a:r>
              <a:rPr lang="en-US" sz="2400" b="1" dirty="0" smtClean="0">
                <a:solidFill>
                  <a:srgbClr val="0070C0"/>
                </a:solidFill>
              </a:rPr>
              <a:t>Master of Science in Rehabilitation Sciences – Speech Language Pathology (CIP 51.2314)</a:t>
            </a:r>
            <a:endParaRPr lang="en-US" sz="2400" b="1" dirty="0" smtClean="0"/>
          </a:p>
          <a:p>
            <a:pPr marL="285750" lvl="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400" dirty="0"/>
              <a:t>The program will help the University of South Alabama meet its commitment to diversity and a global perspective. </a:t>
            </a:r>
            <a:endParaRPr lang="en-US" sz="2400" dirty="0" smtClean="0"/>
          </a:p>
          <a:p>
            <a:endParaRPr lang="en-US" sz="2400" dirty="0"/>
          </a:p>
          <a:p>
            <a:pPr marL="285750" indent="-285750">
              <a:buFont typeface="Arial" panose="020B0604020202020204" pitchFamily="34" charset="0"/>
              <a:buChar char="•"/>
            </a:pPr>
            <a:r>
              <a:rPr lang="en-US" sz="2400" dirty="0"/>
              <a:t>The program will increase opportunities for USA’s current undergraduate and graduate students to interact with international students</a:t>
            </a:r>
            <a:r>
              <a:rPr lang="en-US" sz="2400" dirty="0" smtClean="0"/>
              <a:t>.</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94</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2764" y="8792"/>
            <a:ext cx="2409236" cy="1397977"/>
          </a:xfrm>
          <a:prstGeom prst="rect">
            <a:avLst/>
          </a:prstGeom>
        </p:spPr>
      </p:pic>
      <p:pic>
        <p:nvPicPr>
          <p:cNvPr id="7" name="Picture 6" descr="AUTISM DADD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706" y="3749674"/>
            <a:ext cx="3687300" cy="2774693"/>
          </a:xfrm>
          <a:prstGeom prst="rect">
            <a:avLst/>
          </a:prstGeom>
        </p:spPr>
      </p:pic>
      <p:sp>
        <p:nvSpPr>
          <p:cNvPr id="4" name="Rectangle 3"/>
          <p:cNvSpPr/>
          <p:nvPr/>
        </p:nvSpPr>
        <p:spPr>
          <a:xfrm>
            <a:off x="438656" y="4239353"/>
            <a:ext cx="6541258" cy="1200329"/>
          </a:xfrm>
          <a:prstGeom prst="rect">
            <a:avLst/>
          </a:prstGeom>
        </p:spPr>
        <p:txBody>
          <a:bodyPr wrap="square">
            <a:spAutoFit/>
          </a:bodyPr>
          <a:lstStyle/>
          <a:p>
            <a:pPr marL="285750" indent="-285750">
              <a:buFont typeface="Arial" panose="020B0604020202020204" pitchFamily="34" charset="0"/>
              <a:buChar char="•"/>
            </a:pPr>
            <a:r>
              <a:rPr lang="en-US" sz="2400" dirty="0"/>
              <a:t>The proposed program will increase the number of international collaborations in research, scholarly, and creative activities at USA.</a:t>
            </a:r>
          </a:p>
        </p:txBody>
      </p:sp>
    </p:spTree>
    <p:extLst>
      <p:ext uri="{BB962C8B-B14F-4D97-AF65-F5344CB8AC3E}">
        <p14:creationId xmlns:p14="http://schemas.microsoft.com/office/powerpoint/2010/main" val="289827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95</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2764" y="8792"/>
            <a:ext cx="2409236" cy="1397977"/>
          </a:xfrm>
          <a:prstGeom prst="rect">
            <a:avLst/>
          </a:prstGeom>
        </p:spPr>
      </p:pic>
      <p:pic>
        <p:nvPicPr>
          <p:cNvPr id="4" name="Picture 3" descr="Body PNG Transparent Images | PNG 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553" y="2621483"/>
            <a:ext cx="3654654" cy="3779318"/>
          </a:xfrm>
          <a:prstGeom prst="rect">
            <a:avLst/>
          </a:prstGeom>
        </p:spPr>
      </p:pic>
      <p:sp>
        <p:nvSpPr>
          <p:cNvPr id="6" name="TextBox 5"/>
          <p:cNvSpPr txBox="1"/>
          <p:nvPr/>
        </p:nvSpPr>
        <p:spPr>
          <a:xfrm>
            <a:off x="451014" y="847867"/>
            <a:ext cx="11040771" cy="3013133"/>
          </a:xfrm>
          <a:prstGeom prst="rect">
            <a:avLst/>
          </a:prstGeom>
          <a:noFill/>
        </p:spPr>
        <p:txBody>
          <a:bodyPr wrap="square" rtlCol="0">
            <a:spAutoFit/>
          </a:bodyPr>
          <a:lstStyle/>
          <a:p>
            <a:pPr>
              <a:spcBef>
                <a:spcPts val="600"/>
              </a:spcBef>
              <a:tabLst>
                <a:tab pos="457200" algn="l"/>
              </a:tabLst>
              <a:defRPr/>
            </a:pPr>
            <a:r>
              <a:rPr lang="en-US" sz="3600" b="1" dirty="0" smtClean="0">
                <a:solidFill>
                  <a:srgbClr val="FF0000"/>
                </a:solidFill>
                <a:latin typeface="Calibri"/>
              </a:rPr>
              <a:t>University of South Alabama</a:t>
            </a:r>
            <a:endParaRPr lang="en-US" sz="3600" b="1" dirty="0">
              <a:solidFill>
                <a:srgbClr val="FF0000"/>
              </a:solidFill>
              <a:latin typeface="Calibri"/>
            </a:endParaRPr>
          </a:p>
          <a:p>
            <a:pPr>
              <a:spcBef>
                <a:spcPct val="20000"/>
              </a:spcBef>
              <a:spcAft>
                <a:spcPts val="600"/>
              </a:spcAft>
              <a:tabLst>
                <a:tab pos="457200" algn="l"/>
              </a:tabLst>
            </a:pPr>
            <a:r>
              <a:rPr lang="en-US" sz="2400" b="1" dirty="0" smtClean="0">
                <a:solidFill>
                  <a:srgbClr val="0070C0"/>
                </a:solidFill>
              </a:rPr>
              <a:t>2.	Master of Science in Rehabilitation Sciences – Occupational Therapy (CIP 51.2314)</a:t>
            </a:r>
            <a:endParaRPr lang="en-US" sz="2400" b="1" dirty="0" smtClean="0"/>
          </a:p>
          <a:p>
            <a:pPr marL="285750" lvl="0" indent="-285750">
              <a:buFont typeface="Arial" panose="020B0604020202020204" pitchFamily="34" charset="0"/>
              <a:buChar char="•"/>
            </a:pPr>
            <a:endParaRPr lang="en-US" dirty="0" smtClean="0"/>
          </a:p>
          <a:p>
            <a:pPr marL="342900" lvl="0" indent="-342900">
              <a:buFont typeface="Arial" panose="020B0604020202020204" pitchFamily="34" charset="0"/>
              <a:buChar char="•"/>
            </a:pPr>
            <a:r>
              <a:rPr lang="en-US" sz="2400" dirty="0"/>
              <a:t>The Department of Occupational Therapy has a 46-year history of excellence in producing occupational therapy clinicians. </a:t>
            </a:r>
          </a:p>
          <a:p>
            <a:pPr marL="285750" indent="-285750">
              <a:buFont typeface="Arial" panose="020B0604020202020204" pitchFamily="34" charset="0"/>
              <a:buChar char="•"/>
            </a:pPr>
            <a:endParaRPr lang="en-US" dirty="0" smtClean="0"/>
          </a:p>
          <a:p>
            <a:r>
              <a:rPr lang="en-US" dirty="0"/>
              <a:t> </a:t>
            </a:r>
          </a:p>
          <a:p>
            <a:endParaRPr lang="en-US" dirty="0"/>
          </a:p>
        </p:txBody>
      </p:sp>
      <p:sp>
        <p:nvSpPr>
          <p:cNvPr id="5" name="Rectangle 4"/>
          <p:cNvSpPr/>
          <p:nvPr/>
        </p:nvSpPr>
        <p:spPr>
          <a:xfrm>
            <a:off x="447131" y="3176977"/>
            <a:ext cx="7831896" cy="2677656"/>
          </a:xfrm>
          <a:prstGeom prst="rect">
            <a:avLst/>
          </a:prstGeom>
        </p:spPr>
        <p:txBody>
          <a:bodyPr wrap="square">
            <a:spAutoFit/>
          </a:bodyPr>
          <a:lstStyle/>
          <a:p>
            <a:pPr marL="285750" lvl="0" indent="-285750">
              <a:buFont typeface="Arial" panose="020B0604020202020204" pitchFamily="34" charset="0"/>
              <a:buChar char="•"/>
            </a:pPr>
            <a:r>
              <a:rPr lang="en-US" sz="2400" dirty="0"/>
              <a:t>The proposed program will increase the global dissemination and impact of research and scholarship produced by USA faculty and postdoctoral fellows; increase the diversity of the student body; increase the incorporation of global perspectives into the educational environment; and increase engagement with international businesses and organizations.</a:t>
            </a:r>
          </a:p>
        </p:txBody>
      </p:sp>
    </p:spTree>
    <p:extLst>
      <p:ext uri="{BB962C8B-B14F-4D97-AF65-F5344CB8AC3E}">
        <p14:creationId xmlns:p14="http://schemas.microsoft.com/office/powerpoint/2010/main" val="148103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524000" y="2587752"/>
            <a:ext cx="9070848" cy="1143000"/>
          </a:xfrm>
        </p:spPr>
        <p:txBody>
          <a:bodyPr>
            <a:normAutofit fontScale="90000"/>
          </a:bodyPr>
          <a:lstStyle/>
          <a:p>
            <a:pPr algn="ctr" defTabSz="798513"/>
            <a:r>
              <a:rPr lang="en-US" dirty="0" smtClean="0">
                <a:solidFill>
                  <a:srgbClr val="0070C0"/>
                </a:solidFill>
                <a:latin typeface="Calibri" panose="020F0502020204030204" pitchFamily="34" charset="0"/>
                <a:cs typeface="Calibri" panose="020F0502020204030204" pitchFamily="34" charset="0"/>
              </a:rPr>
              <a:t/>
            </a:r>
            <a:br>
              <a:rPr lang="en-US" dirty="0" smtClean="0">
                <a:solidFill>
                  <a:srgbClr val="0070C0"/>
                </a:solidFill>
                <a:latin typeface="Calibri" panose="020F0502020204030204" pitchFamily="34" charset="0"/>
                <a:cs typeface="Calibri" panose="020F0502020204030204" pitchFamily="34" charset="0"/>
              </a:rPr>
            </a:br>
            <a:r>
              <a:rPr lang="en-US" sz="6700" b="1" dirty="0" smtClean="0">
                <a:solidFill>
                  <a:srgbClr val="0070C0"/>
                </a:solidFill>
                <a:latin typeface="Calibri" panose="020F0502020204030204" pitchFamily="34" charset="0"/>
                <a:cs typeface="Calibri" panose="020F0502020204030204" pitchFamily="34" charset="0"/>
              </a:rPr>
              <a:t>O.   </a:t>
            </a:r>
            <a:r>
              <a:rPr lang="en-US" sz="6700" b="1" dirty="0">
                <a:solidFill>
                  <a:srgbClr val="0070C0"/>
                </a:solidFill>
                <a:latin typeface="Calibri" panose="020F0502020204030204" pitchFamily="34" charset="0"/>
                <a:cs typeface="Calibri" panose="020F0502020204030204" pitchFamily="34" charset="0"/>
              </a:rPr>
              <a:t>INFORMATION ITEMS</a:t>
            </a:r>
            <a:r>
              <a:rPr lang="en-US" sz="4900" b="1" dirty="0">
                <a:solidFill>
                  <a:srgbClr val="0070C0"/>
                </a:solidFill>
                <a:latin typeface="Calibri" panose="020F0502020204030204" pitchFamily="34" charset="0"/>
                <a:cs typeface="Calibri" panose="020F0502020204030204" pitchFamily="34" charset="0"/>
              </a:rPr>
              <a:t/>
            </a:r>
            <a:br>
              <a:rPr lang="en-US" sz="49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96</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Tree>
    <p:extLst>
      <p:ext uri="{BB962C8B-B14F-4D97-AF65-F5344CB8AC3E}">
        <p14:creationId xmlns:p14="http://schemas.microsoft.com/office/powerpoint/2010/main" val="2438753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a:fld id="{15C3AF50-45D8-4144-B114-A385979F8C17}" type="slidenum">
              <a:rPr lang="en-US">
                <a:solidFill>
                  <a:prstClr val="black">
                    <a:tint val="75000"/>
                  </a:prstClr>
                </a:solidFill>
                <a:latin typeface="Calibri"/>
              </a:rPr>
              <a:pPr defTabSz="685800"/>
              <a:t>97</a:t>
            </a:fld>
            <a:endParaRPr lang="en-US" dirty="0">
              <a:solidFill>
                <a:prstClr val="black">
                  <a:tint val="75000"/>
                </a:prstClr>
              </a:solidFill>
              <a:latin typeface="Calibri"/>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5" name="TextBox 4"/>
          <p:cNvSpPr txBox="1"/>
          <p:nvPr/>
        </p:nvSpPr>
        <p:spPr>
          <a:xfrm>
            <a:off x="790833" y="1600200"/>
            <a:ext cx="10676238" cy="3754874"/>
          </a:xfrm>
          <a:prstGeom prst="rect">
            <a:avLst/>
          </a:prstGeom>
          <a:noFill/>
        </p:spPr>
        <p:txBody>
          <a:bodyPr wrap="square" rtlCol="0">
            <a:spAutoFit/>
          </a:bodyPr>
          <a:lstStyle/>
          <a:p>
            <a:pPr marL="342900" indent="-342900" defTabSz="685800">
              <a:spcAft>
                <a:spcPts val="1350"/>
              </a:spcAft>
              <a:buFont typeface="+mj-lt"/>
              <a:buAutoNum type="arabicPeriod"/>
            </a:pPr>
            <a:r>
              <a:rPr lang="en-US" sz="2400" dirty="0" smtClean="0">
                <a:solidFill>
                  <a:prstClr val="black"/>
                </a:solidFill>
              </a:rPr>
              <a:t>Implementation </a:t>
            </a:r>
            <a:r>
              <a:rPr lang="en-US" sz="2400" dirty="0">
                <a:solidFill>
                  <a:prstClr val="black"/>
                </a:solidFill>
              </a:rPr>
              <a:t>of Distance Education Programs</a:t>
            </a:r>
          </a:p>
          <a:p>
            <a:pPr marL="342900" indent="-342900" defTabSz="685800">
              <a:spcAft>
                <a:spcPts val="1350"/>
              </a:spcAft>
              <a:buFont typeface="+mj-lt"/>
              <a:buAutoNum type="arabicPeriod"/>
            </a:pPr>
            <a:r>
              <a:rPr lang="en-US" sz="2400" dirty="0">
                <a:solidFill>
                  <a:prstClr val="black"/>
                </a:solidFill>
              </a:rPr>
              <a:t>Implementation of Non-Degree Programs at Senior Institutions</a:t>
            </a:r>
          </a:p>
          <a:p>
            <a:pPr marL="342900" indent="-342900" defTabSz="685800">
              <a:spcAft>
                <a:spcPts val="1350"/>
              </a:spcAft>
              <a:buFont typeface="+mj-lt"/>
              <a:buAutoNum type="arabicPeriod"/>
            </a:pPr>
            <a:r>
              <a:rPr lang="en-US" sz="2400" dirty="0" smtClean="0">
                <a:solidFill>
                  <a:prstClr val="black"/>
                </a:solidFill>
                <a:latin typeface="Calibri"/>
              </a:rPr>
              <a:t>Implementation </a:t>
            </a:r>
            <a:r>
              <a:rPr lang="en-US" sz="2400" dirty="0">
                <a:solidFill>
                  <a:prstClr val="black"/>
                </a:solidFill>
                <a:latin typeface="Calibri"/>
              </a:rPr>
              <a:t>of New Short Certificate Programs (Less than 30 Semester Hours) </a:t>
            </a:r>
          </a:p>
          <a:p>
            <a:pPr marL="342900" indent="-342900" defTabSz="685800">
              <a:spcAft>
                <a:spcPts val="1350"/>
              </a:spcAft>
              <a:buFont typeface="+mj-lt"/>
              <a:buAutoNum type="arabicPeriod"/>
            </a:pPr>
            <a:r>
              <a:rPr lang="en-US" sz="2400" dirty="0" smtClean="0">
                <a:solidFill>
                  <a:prstClr val="black"/>
                </a:solidFill>
                <a:latin typeface="Calibri"/>
              </a:rPr>
              <a:t>Change </a:t>
            </a:r>
            <a:r>
              <a:rPr lang="en-US" sz="2400" dirty="0">
                <a:solidFill>
                  <a:prstClr val="black"/>
                </a:solidFill>
                <a:latin typeface="Calibri"/>
              </a:rPr>
              <a:t>in the Name and Establishment of Centers and Departments</a:t>
            </a:r>
          </a:p>
          <a:p>
            <a:pPr marL="342900" indent="-342900" defTabSz="685800">
              <a:spcAft>
                <a:spcPts val="1350"/>
              </a:spcAft>
              <a:buFont typeface="+mj-lt"/>
              <a:buAutoNum type="arabicPeriod"/>
            </a:pPr>
            <a:r>
              <a:rPr lang="en-US" sz="2400" dirty="0">
                <a:solidFill>
                  <a:prstClr val="black"/>
                </a:solidFill>
              </a:rPr>
              <a:t>Changes to the Academic Program Inventory</a:t>
            </a:r>
          </a:p>
          <a:p>
            <a:pPr marL="342900" indent="-342900" defTabSz="685800">
              <a:spcAft>
                <a:spcPts val="1350"/>
              </a:spcAft>
              <a:buFont typeface="+mj-lt"/>
              <a:buAutoNum type="arabicPeriod"/>
            </a:pPr>
            <a:r>
              <a:rPr lang="en-US" sz="2400" dirty="0" smtClean="0">
                <a:solidFill>
                  <a:prstClr val="black"/>
                </a:solidFill>
                <a:latin typeface="Calibri"/>
              </a:rPr>
              <a:t>Annual Off-Campus Site Follow-up Report for Academic Year 2017-2018</a:t>
            </a:r>
            <a:endParaRPr lang="en-US" sz="2400" dirty="0">
              <a:solidFill>
                <a:prstClr val="black"/>
              </a:solidFill>
              <a:latin typeface="Calibri"/>
            </a:endParaRPr>
          </a:p>
          <a:p>
            <a:pPr marL="342900" indent="-342900" defTabSz="685800">
              <a:spcAft>
                <a:spcPts val="1350"/>
              </a:spcAft>
              <a:buFont typeface="+mj-lt"/>
              <a:buAutoNum type="arabicPeriod"/>
            </a:pPr>
            <a:r>
              <a:rPr lang="en-US" sz="2400" dirty="0">
                <a:solidFill>
                  <a:prstClr val="black"/>
                </a:solidFill>
                <a:latin typeface="Calibri"/>
              </a:rPr>
              <a:t>Extensions/Alterations to Existing Programs of Instruction </a:t>
            </a:r>
            <a:r>
              <a:rPr lang="en-US" sz="2400" dirty="0" smtClean="0">
                <a:solidFill>
                  <a:prstClr val="black"/>
                </a:solidFill>
              </a:rPr>
              <a:t> </a:t>
            </a:r>
            <a:endParaRPr lang="en-US" sz="2400" dirty="0">
              <a:solidFill>
                <a:prstClr val="black"/>
              </a:solidFill>
              <a:latin typeface="Calibri"/>
            </a:endParaRPr>
          </a:p>
        </p:txBody>
      </p:sp>
      <p:sp>
        <p:nvSpPr>
          <p:cNvPr id="7" name="Rectangle 2"/>
          <p:cNvSpPr txBox="1">
            <a:spLocks noChangeArrowheads="1"/>
          </p:cNvSpPr>
          <p:nvPr/>
        </p:nvSpPr>
        <p:spPr>
          <a:xfrm>
            <a:off x="2535643" y="648961"/>
            <a:ext cx="6858000" cy="85725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defTabSz="685800"/>
            <a:r>
              <a:rPr lang="en-US" sz="2400" dirty="0">
                <a:solidFill>
                  <a:srgbClr val="44546A"/>
                </a:solidFill>
                <a:latin typeface="+mn-lt"/>
              </a:rPr>
              <a:t/>
            </a:r>
            <a:br>
              <a:rPr lang="en-US" sz="2400" dirty="0">
                <a:solidFill>
                  <a:srgbClr val="44546A"/>
                </a:solidFill>
                <a:latin typeface="+mn-lt"/>
              </a:rPr>
            </a:br>
            <a:r>
              <a:rPr lang="en-US" sz="2400" b="1" dirty="0">
                <a:solidFill>
                  <a:srgbClr val="4F81BD"/>
                </a:solidFill>
                <a:latin typeface="+mn-lt"/>
              </a:rPr>
              <a:t>O</a:t>
            </a:r>
            <a:r>
              <a:rPr lang="en-US" sz="2400" b="1" cap="none" dirty="0">
                <a:solidFill>
                  <a:srgbClr val="4F81BD"/>
                </a:solidFill>
                <a:latin typeface="+mn-lt"/>
              </a:rPr>
              <a:t>.   INFORMATION ITEMS </a:t>
            </a:r>
            <a:r>
              <a:rPr lang="en-US" sz="2400" b="1" dirty="0">
                <a:solidFill>
                  <a:srgbClr val="4F81BD"/>
                </a:solidFill>
                <a:latin typeface="+mn-lt"/>
              </a:rPr>
              <a:t> </a:t>
            </a:r>
          </a:p>
        </p:txBody>
      </p:sp>
    </p:spTree>
    <p:extLst>
      <p:ext uri="{BB962C8B-B14F-4D97-AF65-F5344CB8AC3E}">
        <p14:creationId xmlns:p14="http://schemas.microsoft.com/office/powerpoint/2010/main" val="416115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524000" y="2587752"/>
            <a:ext cx="9070848" cy="1143000"/>
          </a:xfrm>
        </p:spPr>
        <p:txBody>
          <a:bodyPr>
            <a:normAutofit fontScale="90000"/>
          </a:bodyPr>
          <a:lstStyle/>
          <a:p>
            <a:pPr algn="ctr" defTabSz="798513"/>
            <a:r>
              <a:rPr lang="en-US" dirty="0" smtClean="0">
                <a:solidFill>
                  <a:srgbClr val="0070C0"/>
                </a:solidFill>
                <a:latin typeface="Calibri" panose="020F0502020204030204" pitchFamily="34" charset="0"/>
                <a:cs typeface="Calibri" panose="020F0502020204030204" pitchFamily="34" charset="0"/>
              </a:rPr>
              <a:t/>
            </a:r>
            <a:br>
              <a:rPr lang="en-US" dirty="0" smtClean="0">
                <a:solidFill>
                  <a:srgbClr val="0070C0"/>
                </a:solidFill>
                <a:latin typeface="Calibri" panose="020F0502020204030204" pitchFamily="34" charset="0"/>
                <a:cs typeface="Calibri" panose="020F0502020204030204" pitchFamily="34" charset="0"/>
              </a:rPr>
            </a:br>
            <a:r>
              <a:rPr lang="en-US" sz="6700" b="1" dirty="0" smtClean="0">
                <a:solidFill>
                  <a:srgbClr val="0070C0"/>
                </a:solidFill>
                <a:latin typeface="Calibri" panose="020F0502020204030204" pitchFamily="34" charset="0"/>
                <a:cs typeface="Calibri" panose="020F0502020204030204" pitchFamily="34" charset="0"/>
              </a:rPr>
              <a:t>XI.   ADJOURNMENT</a:t>
            </a:r>
            <a:r>
              <a:rPr lang="en-US" sz="4900" b="1" dirty="0">
                <a:solidFill>
                  <a:srgbClr val="0070C0"/>
                </a:solidFill>
                <a:latin typeface="Calibri" panose="020F0502020204030204" pitchFamily="34" charset="0"/>
                <a:cs typeface="Calibri" panose="020F0502020204030204" pitchFamily="34" charset="0"/>
              </a:rPr>
              <a:t/>
            </a:r>
            <a:br>
              <a:rPr lang="en-US" sz="49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98</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Tree>
    <p:extLst>
      <p:ext uri="{BB962C8B-B14F-4D97-AF65-F5344CB8AC3E}">
        <p14:creationId xmlns:p14="http://schemas.microsoft.com/office/powerpoint/2010/main" val="2107114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16658</TotalTime>
  <Words>3992</Words>
  <Application>Microsoft Office PowerPoint</Application>
  <PresentationFormat>Widescreen</PresentationFormat>
  <Paragraphs>550</Paragraphs>
  <Slides>98</Slides>
  <Notes>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12" baseType="lpstr">
      <vt:lpstr>Arial</vt:lpstr>
      <vt:lpstr>BaskOldFace</vt:lpstr>
      <vt:lpstr>Calibri</vt:lpstr>
      <vt:lpstr>Calibri Light</vt:lpstr>
      <vt:lpstr>Calisto MT</vt:lpstr>
      <vt:lpstr>Century</vt:lpstr>
      <vt:lpstr>Century Gothic</vt:lpstr>
      <vt:lpstr>Edwardian Script ITC</vt:lpstr>
      <vt:lpstr>Symbol</vt:lpstr>
      <vt:lpstr>Times New Roman</vt:lpstr>
      <vt:lpstr>Tw Cen MT</vt:lpstr>
      <vt:lpstr>Wingdings</vt:lpstr>
      <vt:lpstr>Office Theme</vt:lpstr>
      <vt:lpstr>Worksheet</vt:lpstr>
      <vt:lpstr>Alabama Commission on Higher Education  </vt:lpstr>
      <vt:lpstr>PowerPoint Presentation</vt:lpstr>
      <vt:lpstr>PowerPoint Presentation</vt:lpstr>
      <vt:lpstr>PowerPoint Presentation</vt:lpstr>
      <vt:lpstr>IV. Ratification of the Actions taken by the Executive Committee of the Alabama Commission on Higher Education on September 14, 2018</vt:lpstr>
      <vt:lpstr>V.   APPROVAL OF MINUTES</vt:lpstr>
      <vt:lpstr>PowerPoint Presentation</vt:lpstr>
      <vt:lpstr>   </vt:lpstr>
      <vt:lpstr>   </vt:lpstr>
      <vt:lpstr>PowerPoint Presentation</vt:lpstr>
      <vt:lpstr>Strategic Plan Update </vt:lpstr>
      <vt:lpstr>PowerPoint Presentation</vt:lpstr>
      <vt:lpstr>PowerPoint Presentation</vt:lpstr>
      <vt:lpstr>PowerPoint Presentation</vt:lpstr>
      <vt:lpstr>PowerPoint Presentation</vt:lpstr>
      <vt:lpstr>PowerPoint Presentation</vt:lpstr>
      <vt:lpstr>Quadrennial Review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Consolidated Budget Recommendation for FY 2019-2020   Staff Presenter:  Ms. Susan Cagle</vt:lpstr>
      <vt:lpstr>Consolidated Budget Recommendation for  FY 2019-2020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 Final Approval of Amendments to the Administrative Procedures for 300-2-1-.02:  Review And Approval Or Disapproval Of Proposed Postsecondary Course Offerings In Alabama By Non-Alabama Institutions Seeking State Authorization</vt:lpstr>
      <vt:lpstr>Non-Alabama Institution Review - continued</vt:lpstr>
      <vt:lpstr>   F.  Final Approval of Administrative Procedures for  Distance Education  (Chapter 300-2-1-.10)  </vt:lpstr>
      <vt:lpstr>PowerPoint Presentation</vt:lpstr>
      <vt:lpstr>PowerPoint Presentation</vt:lpstr>
      <vt:lpstr>PowerPoint Presentation</vt:lpstr>
      <vt:lpstr>Central Alabama Community College </vt:lpstr>
      <vt:lpstr>Gadsden State Community College </vt:lpstr>
      <vt:lpstr>Northwest Shoals Community College </vt:lpstr>
      <vt:lpstr>Northwest Shoals Community College </vt:lpstr>
      <vt:lpstr>Wallace State Community College </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   INFORMATION ITEMS  </vt:lpstr>
      <vt:lpstr>PowerPoint Presentation</vt:lpstr>
      <vt:lpstr> XI.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Nettles, Deborah</dc:creator>
  <cp:lastModifiedBy>Deborah Nettles</cp:lastModifiedBy>
  <cp:revision>396</cp:revision>
  <dcterms:created xsi:type="dcterms:W3CDTF">2017-08-23T13:30:03Z</dcterms:created>
  <dcterms:modified xsi:type="dcterms:W3CDTF">2018-12-12T19:05:00Z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