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6" r:id="rId1"/>
  </p:sldMasterIdLst>
  <p:notesMasterIdLst>
    <p:notesMasterId r:id="rId66"/>
  </p:notesMasterIdLst>
  <p:sldIdLst>
    <p:sldId id="277" r:id="rId2"/>
    <p:sldId id="262" r:id="rId3"/>
    <p:sldId id="263" r:id="rId4"/>
    <p:sldId id="967" r:id="rId5"/>
    <p:sldId id="897" r:id="rId6"/>
    <p:sldId id="266" r:id="rId7"/>
    <p:sldId id="267" r:id="rId8"/>
    <p:sldId id="906" r:id="rId9"/>
    <p:sldId id="1096" r:id="rId10"/>
    <p:sldId id="1099" r:id="rId11"/>
    <p:sldId id="1103" r:id="rId12"/>
    <p:sldId id="1104" r:id="rId13"/>
    <p:sldId id="1105" r:id="rId14"/>
    <p:sldId id="1061" r:id="rId15"/>
    <p:sldId id="1062" r:id="rId16"/>
    <p:sldId id="1063" r:id="rId17"/>
    <p:sldId id="1064" r:id="rId18"/>
    <p:sldId id="1065" r:id="rId19"/>
    <p:sldId id="1066" r:id="rId20"/>
    <p:sldId id="1067" r:id="rId21"/>
    <p:sldId id="1068" r:id="rId22"/>
    <p:sldId id="1069" r:id="rId23"/>
    <p:sldId id="1070" r:id="rId24"/>
    <p:sldId id="1071" r:id="rId25"/>
    <p:sldId id="1074" r:id="rId26"/>
    <p:sldId id="1094" r:id="rId27"/>
    <p:sldId id="1073" r:id="rId28"/>
    <p:sldId id="1075" r:id="rId29"/>
    <p:sldId id="1076" r:id="rId30"/>
    <p:sldId id="1077" r:id="rId31"/>
    <p:sldId id="1078" r:id="rId32"/>
    <p:sldId id="1079" r:id="rId33"/>
    <p:sldId id="1080" r:id="rId34"/>
    <p:sldId id="279" r:id="rId35"/>
    <p:sldId id="1031" r:id="rId36"/>
    <p:sldId id="1032" r:id="rId37"/>
    <p:sldId id="1044" r:id="rId38"/>
    <p:sldId id="1045" r:id="rId39"/>
    <p:sldId id="1046" r:id="rId40"/>
    <p:sldId id="1047" r:id="rId41"/>
    <p:sldId id="1048" r:id="rId42"/>
    <p:sldId id="1049" r:id="rId43"/>
    <p:sldId id="1050" r:id="rId44"/>
    <p:sldId id="1051" r:id="rId45"/>
    <p:sldId id="1052" r:id="rId46"/>
    <p:sldId id="1053" r:id="rId47"/>
    <p:sldId id="1056" r:id="rId48"/>
    <p:sldId id="1059" r:id="rId49"/>
    <p:sldId id="1030" r:id="rId50"/>
    <p:sldId id="1034" r:id="rId51"/>
    <p:sldId id="990" r:id="rId52"/>
    <p:sldId id="991" r:id="rId53"/>
    <p:sldId id="1035" r:id="rId54"/>
    <p:sldId id="1036" r:id="rId55"/>
    <p:sldId id="1037" r:id="rId56"/>
    <p:sldId id="1038" r:id="rId57"/>
    <p:sldId id="1039" r:id="rId58"/>
    <p:sldId id="1040" r:id="rId59"/>
    <p:sldId id="1041" r:id="rId60"/>
    <p:sldId id="1042" r:id="rId61"/>
    <p:sldId id="1043" r:id="rId62"/>
    <p:sldId id="987" r:id="rId63"/>
    <p:sldId id="988" r:id="rId64"/>
    <p:sldId id="98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7"/>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showGuides="1">
      <p:cViewPr>
        <p:scale>
          <a:sx n="108" d="100"/>
          <a:sy n="108" d="100"/>
        </p:scale>
        <p:origin x="426" y="246"/>
      </p:cViewPr>
      <p:guideLst>
        <p:guide orient="horz" pos="2160"/>
        <p:guide pos="3840"/>
      </p:guideLst>
    </p:cSldViewPr>
  </p:slideViewPr>
  <p:notesTextViewPr>
    <p:cViewPr>
      <p:scale>
        <a:sx n="1" d="1"/>
        <a:sy n="1" d="1"/>
      </p:scale>
      <p:origin x="0" y="0"/>
    </p:cViewPr>
  </p:notesTextViewPr>
  <p:sorterViewPr>
    <p:cViewPr>
      <p:scale>
        <a:sx n="66" d="100"/>
        <a:sy n="66" d="100"/>
      </p:scale>
      <p:origin x="0" y="-13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a:t>10-Year Percent Change</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'[Tuition and Fees 10-Year Table_4-Year.xlsx]Sheet2'!$B$1</c:f>
              <c:strCache>
                <c:ptCount val="1"/>
                <c:pt idx="0">
                  <c:v>10-yr Change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'[Tuition and Fees 10-Year Table_4-Year.xlsx]Sheet2'!$A$2:$A$15</c:f>
              <c:strCache>
                <c:ptCount val="14"/>
                <c:pt idx="0">
                  <c:v>UM</c:v>
                </c:pt>
                <c:pt idx="1">
                  <c:v>TROY</c:v>
                </c:pt>
                <c:pt idx="2">
                  <c:v>UWA</c:v>
                </c:pt>
                <c:pt idx="3">
                  <c:v>AUM</c:v>
                </c:pt>
                <c:pt idx="4">
                  <c:v>AAM</c:v>
                </c:pt>
                <c:pt idx="5">
                  <c:v>UNA</c:v>
                </c:pt>
                <c:pt idx="6">
                  <c:v>JSU</c:v>
                </c:pt>
                <c:pt idx="7">
                  <c:v>ASU</c:v>
                </c:pt>
                <c:pt idx="8">
                  <c:v>UAB</c:v>
                </c:pt>
                <c:pt idx="9">
                  <c:v>USA</c:v>
                </c:pt>
                <c:pt idx="10">
                  <c:v>UAH</c:v>
                </c:pt>
                <c:pt idx="11">
                  <c:v>AU</c:v>
                </c:pt>
                <c:pt idx="12">
                  <c:v>ATSU</c:v>
                </c:pt>
                <c:pt idx="13">
                  <c:v>UA</c:v>
                </c:pt>
              </c:strCache>
            </c:strRef>
          </c:cat>
          <c:val>
            <c:numRef>
              <c:f>'[Tuition and Fees 10-Year Table_4-Year.xlsx]Sheet2'!$B$2:$B$15</c:f>
              <c:numCache>
                <c:formatCode>0.0%</c:formatCode>
                <c:ptCount val="14"/>
                <c:pt idx="0">
                  <c:v>0.82</c:v>
                </c:pt>
                <c:pt idx="1">
                  <c:v>0.81200000000000006</c:v>
                </c:pt>
                <c:pt idx="2">
                  <c:v>0.73699999999999999</c:v>
                </c:pt>
                <c:pt idx="3">
                  <c:v>0.73299999999999998</c:v>
                </c:pt>
                <c:pt idx="4">
                  <c:v>0.71899999999999997</c:v>
                </c:pt>
                <c:pt idx="5">
                  <c:v>0.71599999999999997</c:v>
                </c:pt>
                <c:pt idx="6">
                  <c:v>0.71499999999999997</c:v>
                </c:pt>
                <c:pt idx="7">
                  <c:v>0.71099999999999997</c:v>
                </c:pt>
                <c:pt idx="8">
                  <c:v>0.70099999999999996</c:v>
                </c:pt>
                <c:pt idx="9">
                  <c:v>0.68899999999999995</c:v>
                </c:pt>
                <c:pt idx="10">
                  <c:v>0.64600000000000002</c:v>
                </c:pt>
                <c:pt idx="11">
                  <c:v>0.61699999999999999</c:v>
                </c:pt>
                <c:pt idx="12">
                  <c:v>0.56599999999999995</c:v>
                </c:pt>
                <c:pt idx="13">
                  <c:v>0.54</c:v>
                </c:pt>
              </c:numCache>
            </c:numRef>
          </c:val>
          <c:extLst>
            <c:ext xmlns:c16="http://schemas.microsoft.com/office/drawing/2014/chart" uri="{C3380CC4-5D6E-409C-BE32-E72D297353CC}">
              <c16:uniqueId val="{00000000-8AA9-40D1-BC91-EF09DAC50A46}"/>
            </c:ext>
          </c:extLst>
        </c:ser>
        <c:dLbls>
          <c:dLblPos val="inEnd"/>
          <c:showLegendKey val="0"/>
          <c:showVal val="1"/>
          <c:showCatName val="0"/>
          <c:showSerName val="0"/>
          <c:showPercent val="0"/>
          <c:showBubbleSize val="0"/>
        </c:dLbls>
        <c:gapWidth val="44"/>
        <c:axId val="1351556352"/>
        <c:axId val="1421536800"/>
      </c:barChart>
      <c:catAx>
        <c:axId val="1351556352"/>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dk1">
                    <a:lumMod val="75000"/>
                    <a:lumOff val="25000"/>
                  </a:schemeClr>
                </a:solidFill>
                <a:latin typeface="+mn-lt"/>
                <a:ea typeface="+mn-ea"/>
                <a:cs typeface="+mn-cs"/>
              </a:defRPr>
            </a:pPr>
            <a:endParaRPr lang="en-US"/>
          </a:p>
        </c:txPr>
        <c:crossAx val="1421536800"/>
        <c:crosses val="autoZero"/>
        <c:auto val="1"/>
        <c:lblAlgn val="ctr"/>
        <c:lblOffset val="100"/>
        <c:noMultiLvlLbl val="0"/>
      </c:catAx>
      <c:valAx>
        <c:axId val="1421536800"/>
        <c:scaling>
          <c:orientation val="minMax"/>
        </c:scaling>
        <c:delete val="1"/>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135155635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23C7A-439C-4EC3-957A-A881E81AB857}" type="doc">
      <dgm:prSet loTypeId="urn:microsoft.com/office/officeart/2005/8/layout/cycle8" loCatId="cycle" qsTypeId="urn:microsoft.com/office/officeart/2005/8/quickstyle/simple1" qsCatId="simple" csTypeId="urn:microsoft.com/office/officeart/2005/8/colors/accent1_2" csCatId="accent1" phldr="1"/>
      <dgm:spPr/>
    </dgm:pt>
    <dgm:pt modelId="{A05A793E-7BD6-4EF1-9A68-97442E99DB98}">
      <dgm:prSet phldrT="[Text]"/>
      <dgm:spPr>
        <a:solidFill>
          <a:srgbClr val="0070C0"/>
        </a:solidFill>
      </dgm:spPr>
      <dgm:t>
        <a:bodyPr/>
        <a:lstStyle/>
        <a:p>
          <a:r>
            <a:rPr lang="en-US" dirty="0"/>
            <a:t>Electrical</a:t>
          </a:r>
        </a:p>
      </dgm:t>
    </dgm:pt>
    <dgm:pt modelId="{FE437AE9-5AEE-48F2-915F-684855709085}" type="parTrans" cxnId="{FD5145A7-98A7-48BF-895F-8FA587D522D7}">
      <dgm:prSet/>
      <dgm:spPr/>
      <dgm:t>
        <a:bodyPr/>
        <a:lstStyle/>
        <a:p>
          <a:endParaRPr lang="en-US"/>
        </a:p>
      </dgm:t>
    </dgm:pt>
    <dgm:pt modelId="{CE33C929-E2E4-4F00-8654-8F4A8CC2D74B}" type="sibTrans" cxnId="{FD5145A7-98A7-48BF-895F-8FA587D522D7}">
      <dgm:prSet/>
      <dgm:spPr/>
      <dgm:t>
        <a:bodyPr/>
        <a:lstStyle/>
        <a:p>
          <a:endParaRPr lang="en-US"/>
        </a:p>
      </dgm:t>
    </dgm:pt>
    <dgm:pt modelId="{32D8352E-DAD8-4A69-8EFF-6B97C7B5A030}">
      <dgm:prSet phldrT="[Text]"/>
      <dgm:spPr>
        <a:solidFill>
          <a:srgbClr val="FF0000"/>
        </a:solidFill>
      </dgm:spPr>
      <dgm:t>
        <a:bodyPr/>
        <a:lstStyle/>
        <a:p>
          <a:r>
            <a:rPr lang="en-US" dirty="0"/>
            <a:t>Gas</a:t>
          </a:r>
        </a:p>
      </dgm:t>
    </dgm:pt>
    <dgm:pt modelId="{8C803115-5475-468C-870E-6AFEE3DDA33A}" type="parTrans" cxnId="{28752F2E-1F7D-4F70-8CD3-E0F860A5EC7A}">
      <dgm:prSet/>
      <dgm:spPr/>
      <dgm:t>
        <a:bodyPr/>
        <a:lstStyle/>
        <a:p>
          <a:endParaRPr lang="en-US"/>
        </a:p>
      </dgm:t>
    </dgm:pt>
    <dgm:pt modelId="{A1D1A4C5-4418-423D-BA88-639515DC4118}" type="sibTrans" cxnId="{28752F2E-1F7D-4F70-8CD3-E0F860A5EC7A}">
      <dgm:prSet/>
      <dgm:spPr/>
      <dgm:t>
        <a:bodyPr/>
        <a:lstStyle/>
        <a:p>
          <a:endParaRPr lang="en-US"/>
        </a:p>
      </dgm:t>
    </dgm:pt>
    <dgm:pt modelId="{0044FCA2-DC79-4247-8F62-0A7A3078AA8A}">
      <dgm:prSet phldrT="[Text]"/>
      <dgm:spPr>
        <a:solidFill>
          <a:schemeClr val="accent6">
            <a:lumMod val="75000"/>
          </a:schemeClr>
        </a:solidFill>
      </dgm:spPr>
      <dgm:t>
        <a:bodyPr/>
        <a:lstStyle/>
        <a:p>
          <a:r>
            <a:rPr lang="en-US" dirty="0"/>
            <a:t>Water</a:t>
          </a:r>
        </a:p>
      </dgm:t>
    </dgm:pt>
    <dgm:pt modelId="{14B27FB9-0403-442E-A247-26DFC143B42E}" type="parTrans" cxnId="{DFF2BA40-59AA-4B84-850F-1E927CCE5BF2}">
      <dgm:prSet/>
      <dgm:spPr/>
      <dgm:t>
        <a:bodyPr/>
        <a:lstStyle/>
        <a:p>
          <a:endParaRPr lang="en-US"/>
        </a:p>
      </dgm:t>
    </dgm:pt>
    <dgm:pt modelId="{D21A618A-5A82-46BC-920F-6E9AF4365ECD}" type="sibTrans" cxnId="{DFF2BA40-59AA-4B84-850F-1E927CCE5BF2}">
      <dgm:prSet/>
      <dgm:spPr/>
      <dgm:t>
        <a:bodyPr/>
        <a:lstStyle/>
        <a:p>
          <a:endParaRPr lang="en-US"/>
        </a:p>
      </dgm:t>
    </dgm:pt>
    <dgm:pt modelId="{D8944C22-019A-40B0-B17A-8DE86FDC1025}" type="pres">
      <dgm:prSet presAssocID="{72D23C7A-439C-4EC3-957A-A881E81AB857}" presName="compositeShape" presStyleCnt="0">
        <dgm:presLayoutVars>
          <dgm:chMax val="7"/>
          <dgm:dir/>
          <dgm:resizeHandles val="exact"/>
        </dgm:presLayoutVars>
      </dgm:prSet>
      <dgm:spPr/>
    </dgm:pt>
    <dgm:pt modelId="{8033CB24-C70B-4C22-BA4E-7E4BE527EF66}" type="pres">
      <dgm:prSet presAssocID="{72D23C7A-439C-4EC3-957A-A881E81AB857}" presName="wedge1" presStyleLbl="node1" presStyleIdx="0" presStyleCnt="3" custLinFactNeighborX="1417" custLinFactNeighborY="1063"/>
      <dgm:spPr/>
    </dgm:pt>
    <dgm:pt modelId="{2CA8C3EA-4A10-40B7-8F61-68CECDD2D222}" type="pres">
      <dgm:prSet presAssocID="{72D23C7A-439C-4EC3-957A-A881E81AB857}" presName="dummy1a" presStyleCnt="0"/>
      <dgm:spPr/>
    </dgm:pt>
    <dgm:pt modelId="{A8F911D9-4B15-464E-B9B2-320080D0548E}" type="pres">
      <dgm:prSet presAssocID="{72D23C7A-439C-4EC3-957A-A881E81AB857}" presName="dummy1b" presStyleCnt="0"/>
      <dgm:spPr/>
    </dgm:pt>
    <dgm:pt modelId="{794B9C42-E9AA-4D3C-81C0-F92EC3F0F622}" type="pres">
      <dgm:prSet presAssocID="{72D23C7A-439C-4EC3-957A-A881E81AB857}" presName="wedge1Tx" presStyleLbl="node1" presStyleIdx="0" presStyleCnt="3">
        <dgm:presLayoutVars>
          <dgm:chMax val="0"/>
          <dgm:chPref val="0"/>
          <dgm:bulletEnabled val="1"/>
        </dgm:presLayoutVars>
      </dgm:prSet>
      <dgm:spPr/>
    </dgm:pt>
    <dgm:pt modelId="{6DD00010-1A09-4A19-93FE-0693CB2F48D0}" type="pres">
      <dgm:prSet presAssocID="{72D23C7A-439C-4EC3-957A-A881E81AB857}" presName="wedge2" presStyleLbl="node1" presStyleIdx="1" presStyleCnt="3"/>
      <dgm:spPr/>
    </dgm:pt>
    <dgm:pt modelId="{95001DE3-033D-49E3-8C65-BDA507850D2B}" type="pres">
      <dgm:prSet presAssocID="{72D23C7A-439C-4EC3-957A-A881E81AB857}" presName="dummy2a" presStyleCnt="0"/>
      <dgm:spPr/>
    </dgm:pt>
    <dgm:pt modelId="{0F4E526C-5F35-48D2-9306-8C96F53FE165}" type="pres">
      <dgm:prSet presAssocID="{72D23C7A-439C-4EC3-957A-A881E81AB857}" presName="dummy2b" presStyleCnt="0"/>
      <dgm:spPr/>
    </dgm:pt>
    <dgm:pt modelId="{F0E0998E-8F74-4848-8033-9A4A7599F47B}" type="pres">
      <dgm:prSet presAssocID="{72D23C7A-439C-4EC3-957A-A881E81AB857}" presName="wedge2Tx" presStyleLbl="node1" presStyleIdx="1" presStyleCnt="3">
        <dgm:presLayoutVars>
          <dgm:chMax val="0"/>
          <dgm:chPref val="0"/>
          <dgm:bulletEnabled val="1"/>
        </dgm:presLayoutVars>
      </dgm:prSet>
      <dgm:spPr/>
    </dgm:pt>
    <dgm:pt modelId="{DBBEDBD1-DBAE-425E-A3C7-8DE9AFE274BE}" type="pres">
      <dgm:prSet presAssocID="{72D23C7A-439C-4EC3-957A-A881E81AB857}" presName="wedge3" presStyleLbl="node1" presStyleIdx="2" presStyleCnt="3"/>
      <dgm:spPr/>
    </dgm:pt>
    <dgm:pt modelId="{71C90451-6DDF-4226-A218-9F36D35D83A1}" type="pres">
      <dgm:prSet presAssocID="{72D23C7A-439C-4EC3-957A-A881E81AB857}" presName="dummy3a" presStyleCnt="0"/>
      <dgm:spPr/>
    </dgm:pt>
    <dgm:pt modelId="{C862134E-0633-44CB-A496-6D798A9C5762}" type="pres">
      <dgm:prSet presAssocID="{72D23C7A-439C-4EC3-957A-A881E81AB857}" presName="dummy3b" presStyleCnt="0"/>
      <dgm:spPr/>
    </dgm:pt>
    <dgm:pt modelId="{F5D66474-FCD5-4E6E-A68B-E134F47C7FC9}" type="pres">
      <dgm:prSet presAssocID="{72D23C7A-439C-4EC3-957A-A881E81AB857}" presName="wedge3Tx" presStyleLbl="node1" presStyleIdx="2" presStyleCnt="3">
        <dgm:presLayoutVars>
          <dgm:chMax val="0"/>
          <dgm:chPref val="0"/>
          <dgm:bulletEnabled val="1"/>
        </dgm:presLayoutVars>
      </dgm:prSet>
      <dgm:spPr/>
    </dgm:pt>
    <dgm:pt modelId="{EC447312-127C-4CDB-8B7A-CB0D7C364D25}" type="pres">
      <dgm:prSet presAssocID="{CE33C929-E2E4-4F00-8654-8F4A8CC2D74B}" presName="arrowWedge1" presStyleLbl="fgSibTrans2D1" presStyleIdx="0" presStyleCnt="3"/>
      <dgm:spPr/>
    </dgm:pt>
    <dgm:pt modelId="{57CE94C3-2540-4635-97DC-AF4CFE680501}" type="pres">
      <dgm:prSet presAssocID="{A1D1A4C5-4418-423D-BA88-639515DC4118}" presName="arrowWedge2" presStyleLbl="fgSibTrans2D1" presStyleIdx="1" presStyleCnt="3"/>
      <dgm:spPr/>
    </dgm:pt>
    <dgm:pt modelId="{DD3F299B-69C3-4D31-AE66-35D429D4CA60}" type="pres">
      <dgm:prSet presAssocID="{D21A618A-5A82-46BC-920F-6E9AF4365ECD}" presName="arrowWedge3" presStyleLbl="fgSibTrans2D1" presStyleIdx="2" presStyleCnt="3"/>
      <dgm:spPr/>
    </dgm:pt>
  </dgm:ptLst>
  <dgm:cxnLst>
    <dgm:cxn modelId="{476C142E-4312-44C5-B2E4-6985959B5525}" type="presOf" srcId="{0044FCA2-DC79-4247-8F62-0A7A3078AA8A}" destId="{F5D66474-FCD5-4E6E-A68B-E134F47C7FC9}" srcOrd="1" destOrd="0" presId="urn:microsoft.com/office/officeart/2005/8/layout/cycle8"/>
    <dgm:cxn modelId="{28752F2E-1F7D-4F70-8CD3-E0F860A5EC7A}" srcId="{72D23C7A-439C-4EC3-957A-A881E81AB857}" destId="{32D8352E-DAD8-4A69-8EFF-6B97C7B5A030}" srcOrd="1" destOrd="0" parTransId="{8C803115-5475-468C-870E-6AFEE3DDA33A}" sibTransId="{A1D1A4C5-4418-423D-BA88-639515DC4118}"/>
    <dgm:cxn modelId="{DFF2BA40-59AA-4B84-850F-1E927CCE5BF2}" srcId="{72D23C7A-439C-4EC3-957A-A881E81AB857}" destId="{0044FCA2-DC79-4247-8F62-0A7A3078AA8A}" srcOrd="2" destOrd="0" parTransId="{14B27FB9-0403-442E-A247-26DFC143B42E}" sibTransId="{D21A618A-5A82-46BC-920F-6E9AF4365ECD}"/>
    <dgm:cxn modelId="{52C0E743-E2A7-49D6-AAFC-0ADABE543F76}" type="presOf" srcId="{72D23C7A-439C-4EC3-957A-A881E81AB857}" destId="{D8944C22-019A-40B0-B17A-8DE86FDC1025}" srcOrd="0" destOrd="0" presId="urn:microsoft.com/office/officeart/2005/8/layout/cycle8"/>
    <dgm:cxn modelId="{1875D571-B03E-4F70-9DFA-EBF2CC0E11EB}" type="presOf" srcId="{32D8352E-DAD8-4A69-8EFF-6B97C7B5A030}" destId="{F0E0998E-8F74-4848-8033-9A4A7599F47B}" srcOrd="1" destOrd="0" presId="urn:microsoft.com/office/officeart/2005/8/layout/cycle8"/>
    <dgm:cxn modelId="{93669F86-6437-40D1-B6FD-95483F408688}" type="presOf" srcId="{0044FCA2-DC79-4247-8F62-0A7A3078AA8A}" destId="{DBBEDBD1-DBAE-425E-A3C7-8DE9AFE274BE}" srcOrd="0" destOrd="0" presId="urn:microsoft.com/office/officeart/2005/8/layout/cycle8"/>
    <dgm:cxn modelId="{7542769B-53D0-4867-ACAA-A4B4E8A6CE2B}" type="presOf" srcId="{A05A793E-7BD6-4EF1-9A68-97442E99DB98}" destId="{8033CB24-C70B-4C22-BA4E-7E4BE527EF66}" srcOrd="0" destOrd="0" presId="urn:microsoft.com/office/officeart/2005/8/layout/cycle8"/>
    <dgm:cxn modelId="{5B1AD3A2-D5B3-47A8-B6B7-9D23AE49D528}" type="presOf" srcId="{A05A793E-7BD6-4EF1-9A68-97442E99DB98}" destId="{794B9C42-E9AA-4D3C-81C0-F92EC3F0F622}" srcOrd="1" destOrd="0" presId="urn:microsoft.com/office/officeart/2005/8/layout/cycle8"/>
    <dgm:cxn modelId="{FD5145A7-98A7-48BF-895F-8FA587D522D7}" srcId="{72D23C7A-439C-4EC3-957A-A881E81AB857}" destId="{A05A793E-7BD6-4EF1-9A68-97442E99DB98}" srcOrd="0" destOrd="0" parTransId="{FE437AE9-5AEE-48F2-915F-684855709085}" sibTransId="{CE33C929-E2E4-4F00-8654-8F4A8CC2D74B}"/>
    <dgm:cxn modelId="{80E399F0-4DF0-424C-8792-92F90A55E414}" type="presOf" srcId="{32D8352E-DAD8-4A69-8EFF-6B97C7B5A030}" destId="{6DD00010-1A09-4A19-93FE-0693CB2F48D0}" srcOrd="0" destOrd="0" presId="urn:microsoft.com/office/officeart/2005/8/layout/cycle8"/>
    <dgm:cxn modelId="{F914C0F1-2B80-4EE9-84D7-91A7ACCF6697}" type="presParOf" srcId="{D8944C22-019A-40B0-B17A-8DE86FDC1025}" destId="{8033CB24-C70B-4C22-BA4E-7E4BE527EF66}" srcOrd="0" destOrd="0" presId="urn:microsoft.com/office/officeart/2005/8/layout/cycle8"/>
    <dgm:cxn modelId="{A1EE8746-FA93-402B-8A20-AE379D4F8FD5}" type="presParOf" srcId="{D8944C22-019A-40B0-B17A-8DE86FDC1025}" destId="{2CA8C3EA-4A10-40B7-8F61-68CECDD2D222}" srcOrd="1" destOrd="0" presId="urn:microsoft.com/office/officeart/2005/8/layout/cycle8"/>
    <dgm:cxn modelId="{9AAEDD5A-0594-4A4E-A4C6-F70CDE6F49C0}" type="presParOf" srcId="{D8944C22-019A-40B0-B17A-8DE86FDC1025}" destId="{A8F911D9-4B15-464E-B9B2-320080D0548E}" srcOrd="2" destOrd="0" presId="urn:microsoft.com/office/officeart/2005/8/layout/cycle8"/>
    <dgm:cxn modelId="{A666B2CA-99B7-43E8-ADE6-ABEE3817B105}" type="presParOf" srcId="{D8944C22-019A-40B0-B17A-8DE86FDC1025}" destId="{794B9C42-E9AA-4D3C-81C0-F92EC3F0F622}" srcOrd="3" destOrd="0" presId="urn:microsoft.com/office/officeart/2005/8/layout/cycle8"/>
    <dgm:cxn modelId="{ED8B1AE5-E371-4CA4-9D4D-EAA1CD09940A}" type="presParOf" srcId="{D8944C22-019A-40B0-B17A-8DE86FDC1025}" destId="{6DD00010-1A09-4A19-93FE-0693CB2F48D0}" srcOrd="4" destOrd="0" presId="urn:microsoft.com/office/officeart/2005/8/layout/cycle8"/>
    <dgm:cxn modelId="{C2F36E54-AF18-452A-A414-1F6837420AAF}" type="presParOf" srcId="{D8944C22-019A-40B0-B17A-8DE86FDC1025}" destId="{95001DE3-033D-49E3-8C65-BDA507850D2B}" srcOrd="5" destOrd="0" presId="urn:microsoft.com/office/officeart/2005/8/layout/cycle8"/>
    <dgm:cxn modelId="{10CFDB3F-30FC-4DB3-9D5B-46D9FEC7A3B0}" type="presParOf" srcId="{D8944C22-019A-40B0-B17A-8DE86FDC1025}" destId="{0F4E526C-5F35-48D2-9306-8C96F53FE165}" srcOrd="6" destOrd="0" presId="urn:microsoft.com/office/officeart/2005/8/layout/cycle8"/>
    <dgm:cxn modelId="{0E9185B3-B051-4CA6-9595-51F388A848C0}" type="presParOf" srcId="{D8944C22-019A-40B0-B17A-8DE86FDC1025}" destId="{F0E0998E-8F74-4848-8033-9A4A7599F47B}" srcOrd="7" destOrd="0" presId="urn:microsoft.com/office/officeart/2005/8/layout/cycle8"/>
    <dgm:cxn modelId="{2E66E896-E8AD-4393-BF0D-F71065017A95}" type="presParOf" srcId="{D8944C22-019A-40B0-B17A-8DE86FDC1025}" destId="{DBBEDBD1-DBAE-425E-A3C7-8DE9AFE274BE}" srcOrd="8" destOrd="0" presId="urn:microsoft.com/office/officeart/2005/8/layout/cycle8"/>
    <dgm:cxn modelId="{EC77E315-B831-4BB7-9B39-8A745CC860CF}" type="presParOf" srcId="{D8944C22-019A-40B0-B17A-8DE86FDC1025}" destId="{71C90451-6DDF-4226-A218-9F36D35D83A1}" srcOrd="9" destOrd="0" presId="urn:microsoft.com/office/officeart/2005/8/layout/cycle8"/>
    <dgm:cxn modelId="{3C6D0F07-495A-400D-BB36-A0B13A4A0D5E}" type="presParOf" srcId="{D8944C22-019A-40B0-B17A-8DE86FDC1025}" destId="{C862134E-0633-44CB-A496-6D798A9C5762}" srcOrd="10" destOrd="0" presId="urn:microsoft.com/office/officeart/2005/8/layout/cycle8"/>
    <dgm:cxn modelId="{B9C41051-AC48-4F40-B3A8-081BC96831DF}" type="presParOf" srcId="{D8944C22-019A-40B0-B17A-8DE86FDC1025}" destId="{F5D66474-FCD5-4E6E-A68B-E134F47C7FC9}" srcOrd="11" destOrd="0" presId="urn:microsoft.com/office/officeart/2005/8/layout/cycle8"/>
    <dgm:cxn modelId="{DD6523E8-6C1D-4102-A3C3-E48ED8C117A9}" type="presParOf" srcId="{D8944C22-019A-40B0-B17A-8DE86FDC1025}" destId="{EC447312-127C-4CDB-8B7A-CB0D7C364D25}" srcOrd="12" destOrd="0" presId="urn:microsoft.com/office/officeart/2005/8/layout/cycle8"/>
    <dgm:cxn modelId="{FC0FC104-F226-42DB-9F89-33CA17E1358C}" type="presParOf" srcId="{D8944C22-019A-40B0-B17A-8DE86FDC1025}" destId="{57CE94C3-2540-4635-97DC-AF4CFE680501}" srcOrd="13" destOrd="0" presId="urn:microsoft.com/office/officeart/2005/8/layout/cycle8"/>
    <dgm:cxn modelId="{FA3E9A61-0821-4684-A560-7450978D1B77}" type="presParOf" srcId="{D8944C22-019A-40B0-B17A-8DE86FDC1025}" destId="{DD3F299B-69C3-4D31-AE66-35D429D4CA6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3CB24-C70B-4C22-BA4E-7E4BE527EF66}">
      <dsp:nvSpPr>
        <dsp:cNvPr id="0" name=""/>
        <dsp:cNvSpPr/>
      </dsp:nvSpPr>
      <dsp:spPr>
        <a:xfrm>
          <a:off x="1492492" y="236603"/>
          <a:ext cx="2688336" cy="2688336"/>
        </a:xfrm>
        <a:prstGeom prst="pie">
          <a:avLst>
            <a:gd name="adj1" fmla="val 16200000"/>
            <a:gd name="adj2" fmla="val 180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Electrical</a:t>
          </a:r>
        </a:p>
      </dsp:txBody>
      <dsp:txXfrm>
        <a:off x="2909309" y="806274"/>
        <a:ext cx="960120" cy="800100"/>
      </dsp:txXfrm>
    </dsp:sp>
    <dsp:sp modelId="{6DD00010-1A09-4A19-93FE-0693CB2F48D0}">
      <dsp:nvSpPr>
        <dsp:cNvPr id="0" name=""/>
        <dsp:cNvSpPr/>
      </dsp:nvSpPr>
      <dsp:spPr>
        <a:xfrm>
          <a:off x="1399032" y="304037"/>
          <a:ext cx="2688336" cy="2688336"/>
        </a:xfrm>
        <a:prstGeom prst="pie">
          <a:avLst>
            <a:gd name="adj1" fmla="val 1800000"/>
            <a:gd name="adj2" fmla="val 90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Gas</a:t>
          </a:r>
        </a:p>
      </dsp:txBody>
      <dsp:txXfrm>
        <a:off x="2039112" y="2048256"/>
        <a:ext cx="1440180" cy="704088"/>
      </dsp:txXfrm>
    </dsp:sp>
    <dsp:sp modelId="{DBBEDBD1-DBAE-425E-A3C7-8DE9AFE274BE}">
      <dsp:nvSpPr>
        <dsp:cNvPr id="0" name=""/>
        <dsp:cNvSpPr/>
      </dsp:nvSpPr>
      <dsp:spPr>
        <a:xfrm>
          <a:off x="1343665" y="208025"/>
          <a:ext cx="2688336" cy="2688336"/>
        </a:xfrm>
        <a:prstGeom prst="pie">
          <a:avLst>
            <a:gd name="adj1" fmla="val 9000000"/>
            <a:gd name="adj2" fmla="val 162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Water</a:t>
          </a:r>
        </a:p>
      </dsp:txBody>
      <dsp:txXfrm>
        <a:off x="1655064" y="777697"/>
        <a:ext cx="960120" cy="800100"/>
      </dsp:txXfrm>
    </dsp:sp>
    <dsp:sp modelId="{EC447312-127C-4CDB-8B7A-CB0D7C364D25}">
      <dsp:nvSpPr>
        <dsp:cNvPr id="0" name=""/>
        <dsp:cNvSpPr/>
      </dsp:nvSpPr>
      <dsp:spPr>
        <a:xfrm>
          <a:off x="1326293" y="70182"/>
          <a:ext cx="3021177" cy="302117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CE94C3-2540-4635-97DC-AF4CFE680501}">
      <dsp:nvSpPr>
        <dsp:cNvPr id="0" name=""/>
        <dsp:cNvSpPr/>
      </dsp:nvSpPr>
      <dsp:spPr>
        <a:xfrm>
          <a:off x="1232611" y="137447"/>
          <a:ext cx="3021177" cy="302117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3F299B-69C3-4D31-AE66-35D429D4CA60}">
      <dsp:nvSpPr>
        <dsp:cNvPr id="0" name=""/>
        <dsp:cNvSpPr/>
      </dsp:nvSpPr>
      <dsp:spPr>
        <a:xfrm>
          <a:off x="1177022" y="41605"/>
          <a:ext cx="3021177" cy="302117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24FDB-05F8-40EE-9F96-239C88E0269C}" type="datetimeFigureOut">
              <a:rPr lang="en-US" smtClean="0"/>
              <a:t>3/15/2019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35ACD-FC6D-412F-B15C-F54ABA1A44BF}" type="slidenum">
              <a:rPr lang="en-US" smtClean="0"/>
              <a:t>‹#›</a:t>
            </a:fld>
            <a:endParaRPr lang="en-US"/>
          </a:p>
        </p:txBody>
      </p:sp>
    </p:spTree>
    <p:extLst>
      <p:ext uri="{BB962C8B-B14F-4D97-AF65-F5344CB8AC3E}">
        <p14:creationId xmlns:p14="http://schemas.microsoft.com/office/powerpoint/2010/main" val="242406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3A0B-A9DE-4FAA-8069-629C10E184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50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CBBFA-14D3-4E44-AC33-3B9220E711FF}" type="slidenum">
              <a:rPr lang="en-US" smtClean="0"/>
              <a:t>11</a:t>
            </a:fld>
            <a:endParaRPr lang="en-US"/>
          </a:p>
        </p:txBody>
      </p:sp>
    </p:spTree>
    <p:extLst>
      <p:ext uri="{BB962C8B-B14F-4D97-AF65-F5344CB8AC3E}">
        <p14:creationId xmlns:p14="http://schemas.microsoft.com/office/powerpoint/2010/main" val="109119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CBBFA-14D3-4E44-AC33-3B9220E711FF}" type="slidenum">
              <a:rPr lang="en-US" smtClean="0"/>
              <a:t>12</a:t>
            </a:fld>
            <a:endParaRPr lang="en-US"/>
          </a:p>
        </p:txBody>
      </p:sp>
    </p:spTree>
    <p:extLst>
      <p:ext uri="{BB962C8B-B14F-4D97-AF65-F5344CB8AC3E}">
        <p14:creationId xmlns:p14="http://schemas.microsoft.com/office/powerpoint/2010/main" val="422517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78FC6-CE17-4259-A63C-DDFC12E048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0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78FC6-CE17-4259-A63C-DDFC12E048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082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57A49D-D8FD-4178-8A3D-F43DD9D9F8E7}" type="datetime1">
              <a:rPr lang="en-US" smtClean="0">
                <a:solidFill>
                  <a:srgbClr val="46464A">
                    <a:lumMod val="20000"/>
                    <a:lumOff val="80000"/>
                  </a:srgbClr>
                </a:solidFill>
              </a:rPr>
              <a:t>3/15/2019</a:t>
            </a:fld>
            <a:endParaRPr lang="en-US" dirty="0">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9929E5AD-EDEA-4C67-B9F2-723CC8D109F2}"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187816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86390B-8BC5-4B81-9DE4-DD49DB817284}" type="datetime1">
              <a:rPr lang="en-US" smtClean="0">
                <a:solidFill>
                  <a:srgbClr val="46464A">
                    <a:lumMod val="20000"/>
                    <a:lumOff val="80000"/>
                  </a:srgbClr>
                </a:solidFill>
              </a:rPr>
              <a:t>3/15/2019</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398743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6FAB-8B65-40E5-8061-076F01645AA6}" type="datetime1">
              <a:rPr lang="en-US" smtClean="0">
                <a:solidFill>
                  <a:srgbClr val="46464A">
                    <a:lumMod val="20000"/>
                    <a:lumOff val="80000"/>
                  </a:srgbClr>
                </a:solidFill>
              </a:rPr>
              <a:t>3/15/2019</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291414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396C2-4428-4E5B-A5C2-D8412EF558B7}" type="datetime1">
              <a:rPr lang="en-US" smtClean="0">
                <a:solidFill>
                  <a:srgbClr val="46464A">
                    <a:lumMod val="20000"/>
                    <a:lumOff val="80000"/>
                  </a:srgbClr>
                </a:solidFill>
              </a:rPr>
              <a:t>3/15/2019</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418250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4592B9-9F3F-487A-A4E1-E8987B39B8B0}" type="datetime1">
              <a:rPr lang="en-US" smtClean="0">
                <a:solidFill>
                  <a:srgbClr val="46464A">
                    <a:lumMod val="20000"/>
                    <a:lumOff val="80000"/>
                  </a:srgbClr>
                </a:solidFill>
              </a:rPr>
              <a:t>3/15/2019</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905989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9E8844-D39C-4520-853E-968C374FF830}" type="datetime1">
              <a:rPr lang="en-US" smtClean="0">
                <a:solidFill>
                  <a:srgbClr val="46464A">
                    <a:lumMod val="20000"/>
                    <a:lumOff val="80000"/>
                  </a:srgbClr>
                </a:solidFill>
              </a:rPr>
              <a:t>3/15/2019</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355258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B2B704-EEBE-417D-AA87-BD8005B64956}" type="datetime1">
              <a:rPr lang="en-US" smtClean="0">
                <a:solidFill>
                  <a:srgbClr val="46464A">
                    <a:lumMod val="20000"/>
                    <a:lumOff val="80000"/>
                  </a:srgbClr>
                </a:solidFill>
              </a:rPr>
              <a:t>3/15/2019</a:t>
            </a:fld>
            <a:endParaRPr lang="en-US">
              <a:solidFill>
                <a:srgbClr val="46464A">
                  <a:lumMod val="20000"/>
                  <a:lumOff val="80000"/>
                </a:srgbClr>
              </a:solidFill>
            </a:endParaRPr>
          </a:p>
        </p:txBody>
      </p:sp>
      <p:sp>
        <p:nvSpPr>
          <p:cNvPr id="8" name="Footer Placeholder 7"/>
          <p:cNvSpPr>
            <a:spLocks noGrp="1"/>
          </p:cNvSpPr>
          <p:nvPr>
            <p:ph type="ftr" sz="quarter" idx="11"/>
          </p:nvPr>
        </p:nvSpPr>
        <p:spPr/>
        <p:txBody>
          <a:bodyPr/>
          <a:lstStyle/>
          <a:p>
            <a:endParaRPr lang="en-US">
              <a:solidFill>
                <a:srgbClr val="46464A">
                  <a:lumMod val="20000"/>
                  <a:lumOff val="80000"/>
                </a:srgbClr>
              </a:solidFill>
            </a:endParaRPr>
          </a:p>
        </p:txBody>
      </p:sp>
      <p:sp>
        <p:nvSpPr>
          <p:cNvPr id="9" name="Slide Number Placeholder 8"/>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61413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7C3029-9C4D-4738-AA39-9B79FF43E463}" type="datetime1">
              <a:rPr lang="en-US" smtClean="0">
                <a:solidFill>
                  <a:srgbClr val="46464A">
                    <a:lumMod val="20000"/>
                    <a:lumOff val="80000"/>
                  </a:srgbClr>
                </a:solidFill>
              </a:rPr>
              <a:t>3/15/2019</a:t>
            </a:fld>
            <a:endParaRPr lang="en-US">
              <a:solidFill>
                <a:srgbClr val="46464A">
                  <a:lumMod val="20000"/>
                  <a:lumOff val="80000"/>
                </a:srgbClr>
              </a:solidFill>
            </a:endParaRPr>
          </a:p>
        </p:txBody>
      </p:sp>
      <p:sp>
        <p:nvSpPr>
          <p:cNvPr id="4" name="Footer Placeholder 3"/>
          <p:cNvSpPr>
            <a:spLocks noGrp="1"/>
          </p:cNvSpPr>
          <p:nvPr>
            <p:ph type="ftr" sz="quarter" idx="11"/>
          </p:nvPr>
        </p:nvSpPr>
        <p:spPr/>
        <p:txBody>
          <a:bodyPr/>
          <a:lstStyle/>
          <a:p>
            <a:endParaRPr lang="en-US">
              <a:solidFill>
                <a:srgbClr val="46464A">
                  <a:lumMod val="20000"/>
                  <a:lumOff val="80000"/>
                </a:srgbClr>
              </a:solidFill>
            </a:endParaRPr>
          </a:p>
        </p:txBody>
      </p:sp>
      <p:sp>
        <p:nvSpPr>
          <p:cNvPr id="5" name="Slide Number Placeholder 4"/>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245497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36162-6294-4780-B21E-8460B977AEE9}" type="datetime1">
              <a:rPr lang="en-US" smtClean="0">
                <a:solidFill>
                  <a:srgbClr val="46464A">
                    <a:lumMod val="20000"/>
                    <a:lumOff val="80000"/>
                  </a:srgbClr>
                </a:solidFill>
              </a:rPr>
              <a:t>3/15/2019</a:t>
            </a:fld>
            <a:endParaRPr lang="en-US">
              <a:solidFill>
                <a:srgbClr val="46464A">
                  <a:lumMod val="20000"/>
                  <a:lumOff val="80000"/>
                </a:srgbClr>
              </a:solidFill>
            </a:endParaRPr>
          </a:p>
        </p:txBody>
      </p:sp>
      <p:sp>
        <p:nvSpPr>
          <p:cNvPr id="3" name="Footer Placeholder 2"/>
          <p:cNvSpPr>
            <a:spLocks noGrp="1"/>
          </p:cNvSpPr>
          <p:nvPr>
            <p:ph type="ftr" sz="quarter" idx="11"/>
          </p:nvPr>
        </p:nvSpPr>
        <p:spPr/>
        <p:txBody>
          <a:bodyPr/>
          <a:lstStyle/>
          <a:p>
            <a:endParaRPr lang="en-US">
              <a:solidFill>
                <a:srgbClr val="46464A">
                  <a:lumMod val="20000"/>
                  <a:lumOff val="80000"/>
                </a:srgbClr>
              </a:solidFill>
            </a:endParaRPr>
          </a:p>
        </p:txBody>
      </p:sp>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417669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0239DF-1886-411A-9798-B477549658E3}" type="datetime1">
              <a:rPr lang="en-US" smtClean="0">
                <a:solidFill>
                  <a:srgbClr val="46464A">
                    <a:lumMod val="20000"/>
                    <a:lumOff val="80000"/>
                  </a:srgbClr>
                </a:solidFill>
              </a:rPr>
              <a:t>3/15/2019</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182167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55BA2-8929-4EE5-9044-9BA8EB217DA4}" type="datetime1">
              <a:rPr lang="en-US" smtClean="0">
                <a:solidFill>
                  <a:srgbClr val="46464A">
                    <a:lumMod val="20000"/>
                    <a:lumOff val="80000"/>
                  </a:srgbClr>
                </a:solidFill>
              </a:rPr>
              <a:t>3/15/2019</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6216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3EB4F-0525-4B16-8FC5-2D71DB375376}" type="datetime1">
              <a:rPr lang="en-US" smtClean="0">
                <a:solidFill>
                  <a:srgbClr val="4F271C"/>
                </a:solidFill>
              </a:rPr>
              <a:t>3/15/2019</a:t>
            </a:fld>
            <a:endParaRPr lang="en-US" dirty="0">
              <a:solidFill>
                <a:srgbClr val="4F271C"/>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4F271C"/>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86516053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emf"/><Relationship Id="rId11" Type="http://schemas.openxmlformats.org/officeDocument/2006/relationships/image" Target="../media/image20.jpg"/><Relationship Id="rId5" Type="http://schemas.openxmlformats.org/officeDocument/2006/relationships/image" Target="../media/image16.emf"/><Relationship Id="rId10" Type="http://schemas.openxmlformats.org/officeDocument/2006/relationships/image" Target="../media/image19.jpg"/><Relationship Id="rId4" Type="http://schemas.openxmlformats.org/officeDocument/2006/relationships/image" Target="../media/image15.emf"/><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jpg"/><Relationship Id="rId3" Type="http://schemas.openxmlformats.org/officeDocument/2006/relationships/image" Target="../media/image14.emf"/><Relationship Id="rId7" Type="http://schemas.openxmlformats.org/officeDocument/2006/relationships/image" Target="../media/image18.png"/><Relationship Id="rId12"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jpeg"/><Relationship Id="rId5" Type="http://schemas.openxmlformats.org/officeDocument/2006/relationships/image" Target="../media/image16.emf"/><Relationship Id="rId10" Type="http://schemas.openxmlformats.org/officeDocument/2006/relationships/image" Target="../media/image12.png"/><Relationship Id="rId4" Type="http://schemas.openxmlformats.org/officeDocument/2006/relationships/image" Target="../media/image15.emf"/><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6.wmf"/><Relationship Id="rId5" Type="http://schemas.openxmlformats.org/officeDocument/2006/relationships/oleObject" Target="../embeddings/oleObject3.bin"/><Relationship Id="rId4" Type="http://schemas.openxmlformats.org/officeDocument/2006/relationships/image" Target="../media/image55.wmf"/></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8.wmf"/></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4.wmf"/></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source=images&amp;cd=&amp;cad=rja&amp;uact=8&amp;ved=2ahUKEwj4gb3Tnp_bAhXSna0KHcWPBfUQjRx6BAgBEAU&amp;url=https://jurassicparliament.com/summary-minutes/&amp;psig=AOvVaw3_B5qPY1kFN6Yc1ku4WQ0z&amp;ust=1527281820469096"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jpeg"/></Relationships>
</file>

<file path=ppt/slides/_rels/slide5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990" name="Rectangle 6"/>
          <p:cNvSpPr>
            <a:spLocks noGrp="1" noChangeArrowheads="1"/>
          </p:cNvSpPr>
          <p:nvPr>
            <p:ph type="ctrTitle"/>
          </p:nvPr>
        </p:nvSpPr>
        <p:spPr>
          <a:xfrm>
            <a:off x="279699" y="285751"/>
            <a:ext cx="11618259" cy="629579"/>
          </a:xfrm>
        </p:spPr>
        <p:txBody>
          <a:bodyPr>
            <a:noAutofit/>
          </a:bodyPr>
          <a:lstStyle/>
          <a:p>
            <a:pPr>
              <a:defRPr/>
            </a:pPr>
            <a:r>
              <a:rPr lang="en-US" sz="4500" b="1" dirty="0">
                <a:solidFill>
                  <a:srgbClr val="002060"/>
                </a:solidFill>
                <a:latin typeface="+mn-lt"/>
              </a:rPr>
              <a:t>Alabama Commission on Higher Education  </a:t>
            </a:r>
          </a:p>
        </p:txBody>
      </p:sp>
      <p:sp>
        <p:nvSpPr>
          <p:cNvPr id="553986" name="Rectangle 2"/>
          <p:cNvSpPr>
            <a:spLocks noGrp="1" noChangeArrowheads="1"/>
          </p:cNvSpPr>
          <p:nvPr>
            <p:ph type="subTitle" idx="1"/>
          </p:nvPr>
        </p:nvSpPr>
        <p:spPr>
          <a:xfrm>
            <a:off x="2216524" y="5259145"/>
            <a:ext cx="7162800" cy="1257300"/>
          </a:xfrm>
        </p:spPr>
        <p:txBody>
          <a:bodyPr>
            <a:noAutofit/>
          </a:bodyPr>
          <a:lstStyle/>
          <a:p>
            <a:pPr algn="ctr">
              <a:defRPr/>
            </a:pPr>
            <a:r>
              <a:rPr lang="en-US" sz="3500" b="1" dirty="0">
                <a:solidFill>
                  <a:schemeClr val="tx1"/>
                </a:solidFill>
              </a:rPr>
              <a:t>Commission Meeting</a:t>
            </a:r>
          </a:p>
          <a:p>
            <a:pPr algn="ctr">
              <a:defRPr/>
            </a:pPr>
            <a:r>
              <a:rPr lang="en-US" sz="3000" b="1" dirty="0">
                <a:solidFill>
                  <a:schemeClr val="tx1"/>
                </a:solidFill>
              </a:rPr>
              <a:t>March 15, 2019</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812" y="1113417"/>
            <a:ext cx="4087906" cy="3732904"/>
          </a:xfrm>
          <a:prstGeom prst="rect">
            <a:avLst/>
          </a:prstGeom>
        </p:spPr>
      </p:pic>
    </p:spTree>
    <p:extLst>
      <p:ext uri="{BB962C8B-B14F-4D97-AF65-F5344CB8AC3E}">
        <p14:creationId xmlns:p14="http://schemas.microsoft.com/office/powerpoint/2010/main" val="105037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0144"/>
          <a:stretch/>
        </p:blipFill>
        <p:spPr>
          <a:xfrm>
            <a:off x="691402" y="435935"/>
            <a:ext cx="10189888" cy="2638332"/>
          </a:xfrm>
          <a:prstGeom prst="rect">
            <a:avLst/>
          </a:prstGeom>
        </p:spPr>
      </p:pic>
      <p:pic>
        <p:nvPicPr>
          <p:cNvPr id="4" name="Picture 3"/>
          <p:cNvPicPr>
            <a:picLocks noChangeAspect="1"/>
          </p:cNvPicPr>
          <p:nvPr/>
        </p:nvPicPr>
        <p:blipFill>
          <a:blip r:embed="rId3"/>
          <a:stretch>
            <a:fillRect/>
          </a:stretch>
        </p:blipFill>
        <p:spPr>
          <a:xfrm>
            <a:off x="1823267" y="3052634"/>
            <a:ext cx="2674309" cy="1097989"/>
          </a:xfrm>
          <a:prstGeom prst="rect">
            <a:avLst/>
          </a:prstGeom>
        </p:spPr>
      </p:pic>
      <p:sp>
        <p:nvSpPr>
          <p:cNvPr id="6" name="TextBox 5"/>
          <p:cNvSpPr txBox="1"/>
          <p:nvPr/>
        </p:nvSpPr>
        <p:spPr>
          <a:xfrm>
            <a:off x="691402" y="3242930"/>
            <a:ext cx="3721110" cy="369332"/>
          </a:xfrm>
          <a:prstGeom prst="rect">
            <a:avLst/>
          </a:prstGeom>
          <a:noFill/>
        </p:spPr>
        <p:txBody>
          <a:bodyPr wrap="square" rtlCol="0">
            <a:spAutoFit/>
          </a:bodyPr>
          <a:lstStyle/>
          <a:p>
            <a:r>
              <a:rPr lang="en-US" dirty="0"/>
              <a:t>Kristina Scott, Executive Director </a:t>
            </a:r>
          </a:p>
        </p:txBody>
      </p:sp>
      <p:pic>
        <p:nvPicPr>
          <p:cNvPr id="4098"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4377" y="2156059"/>
            <a:ext cx="4648777" cy="3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815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51" y="749989"/>
            <a:ext cx="3057180" cy="1013709"/>
          </a:xfrm>
          <a:prstGeom prst="rect">
            <a:avLst/>
          </a:prstGeom>
        </p:spPr>
      </p:pic>
      <p:pic>
        <p:nvPicPr>
          <p:cNvPr id="4" name="Picture 3"/>
          <p:cNvPicPr>
            <a:picLocks noChangeAspect="1"/>
          </p:cNvPicPr>
          <p:nvPr/>
        </p:nvPicPr>
        <p:blipFill>
          <a:blip r:embed="rId4"/>
          <a:stretch>
            <a:fillRect/>
          </a:stretch>
        </p:blipFill>
        <p:spPr>
          <a:xfrm>
            <a:off x="9397390" y="4318266"/>
            <a:ext cx="1527068" cy="1722544"/>
          </a:xfrm>
          <a:prstGeom prst="rect">
            <a:avLst/>
          </a:prstGeom>
        </p:spPr>
      </p:pic>
      <p:pic>
        <p:nvPicPr>
          <p:cNvPr id="5" name="Picture 4"/>
          <p:cNvPicPr>
            <a:picLocks noChangeAspect="1"/>
          </p:cNvPicPr>
          <p:nvPr/>
        </p:nvPicPr>
        <p:blipFill>
          <a:blip r:embed="rId5"/>
          <a:stretch>
            <a:fillRect/>
          </a:stretch>
        </p:blipFill>
        <p:spPr>
          <a:xfrm>
            <a:off x="1317052" y="4732134"/>
            <a:ext cx="2241120" cy="894808"/>
          </a:xfrm>
          <a:prstGeom prst="rect">
            <a:avLst/>
          </a:prstGeom>
        </p:spPr>
      </p:pic>
      <p:pic>
        <p:nvPicPr>
          <p:cNvPr id="9" name="Picture 8"/>
          <p:cNvPicPr>
            <a:picLocks noChangeAspect="1"/>
          </p:cNvPicPr>
          <p:nvPr/>
        </p:nvPicPr>
        <p:blipFill>
          <a:blip r:embed="rId6"/>
          <a:stretch>
            <a:fillRect/>
          </a:stretch>
        </p:blipFill>
        <p:spPr>
          <a:xfrm>
            <a:off x="487158" y="2310463"/>
            <a:ext cx="5022728" cy="1853640"/>
          </a:xfrm>
          <a:prstGeom prst="rect">
            <a:avLst/>
          </a:prstGeom>
        </p:spPr>
      </p:pic>
      <p:pic>
        <p:nvPicPr>
          <p:cNvPr id="11" name="Picture 10"/>
          <p:cNvPicPr>
            <a:picLocks noChangeAspect="1"/>
          </p:cNvPicPr>
          <p:nvPr/>
        </p:nvPicPr>
        <p:blipFill>
          <a:blip r:embed="rId7"/>
          <a:stretch>
            <a:fillRect/>
          </a:stretch>
        </p:blipFill>
        <p:spPr>
          <a:xfrm>
            <a:off x="4606133" y="287079"/>
            <a:ext cx="3825058" cy="6094774"/>
          </a:xfrm>
          <a:prstGeom prst="rect">
            <a:avLst/>
          </a:prstGeom>
        </p:spPr>
      </p:pic>
      <p:grpSp>
        <p:nvGrpSpPr>
          <p:cNvPr id="7" name="Group 6"/>
          <p:cNvGrpSpPr/>
          <p:nvPr/>
        </p:nvGrpSpPr>
        <p:grpSpPr>
          <a:xfrm>
            <a:off x="8971795" y="287079"/>
            <a:ext cx="2720087" cy="3133409"/>
            <a:chOff x="8865916" y="201057"/>
            <a:chExt cx="2720087" cy="3133409"/>
          </a:xfrm>
        </p:grpSpPr>
        <p:pic>
          <p:nvPicPr>
            <p:cNvPr id="8" name="Picture 7"/>
            <p:cNvPicPr>
              <a:picLocks noChangeAspect="1"/>
            </p:cNvPicPr>
            <p:nvPr/>
          </p:nvPicPr>
          <p:blipFill>
            <a:blip r:embed="rId8"/>
            <a:stretch>
              <a:fillRect/>
            </a:stretch>
          </p:blipFill>
          <p:spPr>
            <a:xfrm>
              <a:off x="8911694" y="201057"/>
              <a:ext cx="2674309" cy="1097989"/>
            </a:xfrm>
            <a:prstGeom prst="rect">
              <a:avLst/>
            </a:prstGeom>
          </p:spPr>
        </p:pic>
        <p:pic>
          <p:nvPicPr>
            <p:cNvPr id="10" name="Picture 4" descr="ACHE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86944" y="978899"/>
              <a:ext cx="1182164" cy="11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11"/>
            <p:cNvSpPr/>
            <p:nvPr/>
          </p:nvSpPr>
          <p:spPr>
            <a:xfrm>
              <a:off x="8865916" y="287079"/>
              <a:ext cx="2588147" cy="304738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91511" y="2128034"/>
              <a:ext cx="1163907" cy="11207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59989" y="1303730"/>
              <a:ext cx="1024747" cy="1017915"/>
            </a:xfrm>
            <a:prstGeom prst="rect">
              <a:avLst/>
            </a:prstGeom>
          </p:spPr>
        </p:pic>
      </p:grpSp>
    </p:spTree>
    <p:extLst>
      <p:ext uri="{BB962C8B-B14F-4D97-AF65-F5344CB8AC3E}">
        <p14:creationId xmlns:p14="http://schemas.microsoft.com/office/powerpoint/2010/main" val="3406650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51" y="749989"/>
            <a:ext cx="3057180" cy="1013709"/>
          </a:xfrm>
          <a:prstGeom prst="rect">
            <a:avLst/>
          </a:prstGeom>
        </p:spPr>
      </p:pic>
      <p:pic>
        <p:nvPicPr>
          <p:cNvPr id="4" name="Picture 3"/>
          <p:cNvPicPr>
            <a:picLocks noChangeAspect="1"/>
          </p:cNvPicPr>
          <p:nvPr/>
        </p:nvPicPr>
        <p:blipFill>
          <a:blip r:embed="rId4"/>
          <a:stretch>
            <a:fillRect/>
          </a:stretch>
        </p:blipFill>
        <p:spPr>
          <a:xfrm>
            <a:off x="9397390" y="4318266"/>
            <a:ext cx="1527068" cy="1722544"/>
          </a:xfrm>
          <a:prstGeom prst="rect">
            <a:avLst/>
          </a:prstGeom>
        </p:spPr>
      </p:pic>
      <p:pic>
        <p:nvPicPr>
          <p:cNvPr id="5" name="Picture 4"/>
          <p:cNvPicPr>
            <a:picLocks noChangeAspect="1"/>
          </p:cNvPicPr>
          <p:nvPr/>
        </p:nvPicPr>
        <p:blipFill>
          <a:blip r:embed="rId5"/>
          <a:stretch>
            <a:fillRect/>
          </a:stretch>
        </p:blipFill>
        <p:spPr>
          <a:xfrm>
            <a:off x="1317052" y="4732134"/>
            <a:ext cx="2241120" cy="894808"/>
          </a:xfrm>
          <a:prstGeom prst="rect">
            <a:avLst/>
          </a:prstGeom>
        </p:spPr>
      </p:pic>
      <p:pic>
        <p:nvPicPr>
          <p:cNvPr id="3" name="Picture 2"/>
          <p:cNvPicPr>
            <a:picLocks noChangeAspect="1"/>
          </p:cNvPicPr>
          <p:nvPr/>
        </p:nvPicPr>
        <p:blipFill>
          <a:blip r:embed="rId6"/>
          <a:stretch>
            <a:fillRect/>
          </a:stretch>
        </p:blipFill>
        <p:spPr>
          <a:xfrm>
            <a:off x="1027272" y="749989"/>
            <a:ext cx="3463082" cy="1246709"/>
          </a:xfrm>
          <a:prstGeom prst="rect">
            <a:avLst/>
          </a:prstGeom>
        </p:spPr>
      </p:pic>
      <p:pic>
        <p:nvPicPr>
          <p:cNvPr id="11" name="Picture 10"/>
          <p:cNvPicPr>
            <a:picLocks noChangeAspect="1"/>
          </p:cNvPicPr>
          <p:nvPr/>
        </p:nvPicPr>
        <p:blipFill>
          <a:blip r:embed="rId7"/>
          <a:stretch>
            <a:fillRect/>
          </a:stretch>
        </p:blipFill>
        <p:spPr>
          <a:xfrm>
            <a:off x="4606133" y="287079"/>
            <a:ext cx="3825058" cy="6094774"/>
          </a:xfrm>
          <a:prstGeom prst="rect">
            <a:avLst/>
          </a:prstGeom>
        </p:spPr>
      </p:pic>
      <p:pic>
        <p:nvPicPr>
          <p:cNvPr id="7" name="Picture 6"/>
          <p:cNvPicPr>
            <a:picLocks noChangeAspect="1"/>
          </p:cNvPicPr>
          <p:nvPr/>
        </p:nvPicPr>
        <p:blipFill rotWithShape="1">
          <a:blip r:embed="rId8"/>
          <a:srcRect t="1583"/>
          <a:stretch/>
        </p:blipFill>
        <p:spPr>
          <a:xfrm>
            <a:off x="4654580" y="351307"/>
            <a:ext cx="3742735" cy="5859988"/>
          </a:xfrm>
          <a:prstGeom prst="rect">
            <a:avLst/>
          </a:prstGeom>
        </p:spPr>
      </p:pic>
      <p:pic>
        <p:nvPicPr>
          <p:cNvPr id="10" name="Picture 9"/>
          <p:cNvPicPr>
            <a:picLocks noChangeAspect="1"/>
          </p:cNvPicPr>
          <p:nvPr/>
        </p:nvPicPr>
        <p:blipFill>
          <a:blip r:embed="rId9"/>
          <a:stretch>
            <a:fillRect/>
          </a:stretch>
        </p:blipFill>
        <p:spPr>
          <a:xfrm>
            <a:off x="730990" y="2321645"/>
            <a:ext cx="3733800" cy="1657350"/>
          </a:xfrm>
          <a:prstGeom prst="rect">
            <a:avLst/>
          </a:prstGeom>
        </p:spPr>
      </p:pic>
      <p:grpSp>
        <p:nvGrpSpPr>
          <p:cNvPr id="22" name="Group 21"/>
          <p:cNvGrpSpPr/>
          <p:nvPr/>
        </p:nvGrpSpPr>
        <p:grpSpPr>
          <a:xfrm>
            <a:off x="8971795" y="287079"/>
            <a:ext cx="2720087" cy="3133409"/>
            <a:chOff x="8865916" y="201057"/>
            <a:chExt cx="2720087" cy="3133409"/>
          </a:xfrm>
        </p:grpSpPr>
        <p:pic>
          <p:nvPicPr>
            <p:cNvPr id="23" name="Picture 22"/>
            <p:cNvPicPr>
              <a:picLocks noChangeAspect="1"/>
            </p:cNvPicPr>
            <p:nvPr/>
          </p:nvPicPr>
          <p:blipFill>
            <a:blip r:embed="rId10"/>
            <a:stretch>
              <a:fillRect/>
            </a:stretch>
          </p:blipFill>
          <p:spPr>
            <a:xfrm>
              <a:off x="8911694" y="201057"/>
              <a:ext cx="2674309" cy="1097989"/>
            </a:xfrm>
            <a:prstGeom prst="rect">
              <a:avLst/>
            </a:prstGeom>
          </p:spPr>
        </p:pic>
        <p:pic>
          <p:nvPicPr>
            <p:cNvPr id="24" name="Picture 4" descr="ACHE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86944" y="978899"/>
              <a:ext cx="1182164" cy="11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Rectangle 24"/>
            <p:cNvSpPr/>
            <p:nvPr/>
          </p:nvSpPr>
          <p:spPr>
            <a:xfrm>
              <a:off x="8865916" y="287079"/>
              <a:ext cx="2588147" cy="304738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91511" y="2128034"/>
              <a:ext cx="1163907" cy="1120799"/>
            </a:xfrm>
            <a:prstGeom prst="rect">
              <a:avLst/>
            </a:prstGeom>
          </p:spPr>
        </p:pic>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59989" y="1303730"/>
              <a:ext cx="1024747" cy="1017915"/>
            </a:xfrm>
            <a:prstGeom prst="rect">
              <a:avLst/>
            </a:prstGeom>
          </p:spPr>
        </p:pic>
      </p:grpSp>
    </p:spTree>
    <p:extLst>
      <p:ext uri="{BB962C8B-B14F-4D97-AF65-F5344CB8AC3E}">
        <p14:creationId xmlns:p14="http://schemas.microsoft.com/office/powerpoint/2010/main" val="51914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13</a:t>
            </a:fld>
            <a:endParaRPr lang="en-US">
              <a:solidFill>
                <a:srgbClr val="46464A">
                  <a:lumMod val="60000"/>
                  <a:lumOff val="40000"/>
                </a:srgbClr>
              </a:solidFill>
            </a:endParaRPr>
          </a:p>
        </p:txBody>
      </p:sp>
      <p:pic>
        <p:nvPicPr>
          <p:cNvPr id="3" name="Picture 2"/>
          <p:cNvPicPr>
            <a:picLocks noChangeAspect="1"/>
          </p:cNvPicPr>
          <p:nvPr/>
        </p:nvPicPr>
        <p:blipFill>
          <a:blip r:embed="rId2"/>
          <a:stretch>
            <a:fillRect/>
          </a:stretch>
        </p:blipFill>
        <p:spPr>
          <a:xfrm>
            <a:off x="186837" y="115502"/>
            <a:ext cx="5685075" cy="1752249"/>
          </a:xfrm>
          <a:prstGeom prst="rect">
            <a:avLst/>
          </a:prstGeom>
        </p:spPr>
      </p:pic>
      <p:pic>
        <p:nvPicPr>
          <p:cNvPr id="4" name="Picture 3"/>
          <p:cNvPicPr>
            <a:picLocks noChangeAspect="1"/>
          </p:cNvPicPr>
          <p:nvPr/>
        </p:nvPicPr>
        <p:blipFill>
          <a:blip r:embed="rId3"/>
          <a:stretch>
            <a:fillRect/>
          </a:stretch>
        </p:blipFill>
        <p:spPr>
          <a:xfrm>
            <a:off x="6434638" y="115502"/>
            <a:ext cx="2926953" cy="1377389"/>
          </a:xfrm>
          <a:prstGeom prst="rect">
            <a:avLst/>
          </a:prstGeom>
        </p:spPr>
      </p:pic>
      <p:pic>
        <p:nvPicPr>
          <p:cNvPr id="5" name="Picture 4"/>
          <p:cNvPicPr>
            <a:picLocks noChangeAspect="1"/>
          </p:cNvPicPr>
          <p:nvPr/>
        </p:nvPicPr>
        <p:blipFill>
          <a:blip r:embed="rId4"/>
          <a:stretch>
            <a:fillRect/>
          </a:stretch>
        </p:blipFill>
        <p:spPr>
          <a:xfrm>
            <a:off x="9618681" y="0"/>
            <a:ext cx="2375850" cy="2464117"/>
          </a:xfrm>
          <a:prstGeom prst="rect">
            <a:avLst/>
          </a:prstGeom>
        </p:spPr>
      </p:pic>
      <p:sp>
        <p:nvSpPr>
          <p:cNvPr id="6" name="Rectangle 5"/>
          <p:cNvSpPr/>
          <p:nvPr/>
        </p:nvSpPr>
        <p:spPr>
          <a:xfrm>
            <a:off x="201184" y="2235102"/>
            <a:ext cx="11360217" cy="2047740"/>
          </a:xfrm>
          <a:prstGeom prst="rect">
            <a:avLst/>
          </a:prstGeom>
        </p:spPr>
        <p:txBody>
          <a:bodyPr wrap="square">
            <a:spAutoFit/>
          </a:bodyPr>
          <a:lstStyle/>
          <a:p>
            <a:pPr>
              <a:lnSpc>
                <a:spcPct val="115000"/>
              </a:lnSpc>
              <a:spcAft>
                <a:spcPts val="1000"/>
              </a:spcAft>
            </a:pPr>
            <a:r>
              <a:rPr lang="en-US" sz="3200" b="1" dirty="0">
                <a:solidFill>
                  <a:srgbClr val="0070C0"/>
                </a:solidFill>
                <a:latin typeface="Calibri" panose="020F0502020204030204" pitchFamily="34" charset="0"/>
                <a:ea typeface="Calibri" panose="020F0502020204030204" pitchFamily="34" charset="0"/>
              </a:rPr>
              <a:t>Guided Pathways and Financial Aid Metrics Community of Practice</a:t>
            </a:r>
          </a:p>
          <a:p>
            <a:pPr>
              <a:lnSpc>
                <a:spcPct val="115000"/>
              </a:lnSpc>
              <a:spcAft>
                <a:spcPts val="1000"/>
              </a:spcAft>
            </a:pPr>
            <a:endParaRPr lang="en-US" sz="3200" dirty="0">
              <a:latin typeface="Calibri" panose="020F0502020204030204" pitchFamily="34" charset="0"/>
              <a:ea typeface="Calibri" panose="020F0502020204030204" pitchFamily="34" charset="0"/>
            </a:endParaRPr>
          </a:p>
          <a:p>
            <a:pPr>
              <a:lnSpc>
                <a:spcPct val="115000"/>
              </a:lnSpc>
              <a:spcAft>
                <a:spcPts val="1000"/>
              </a:spcAft>
            </a:pPr>
            <a:endParaRPr lang="en-US" sz="3200" dirty="0">
              <a:latin typeface="Calibri" panose="020F0502020204030204" pitchFamily="34" charset="0"/>
              <a:ea typeface="Calibri" panose="020F0502020204030204" pitchFamily="34" charset="0"/>
            </a:endParaRPr>
          </a:p>
        </p:txBody>
      </p:sp>
      <p:sp>
        <p:nvSpPr>
          <p:cNvPr id="8" name="TextBox 7"/>
          <p:cNvSpPr txBox="1"/>
          <p:nvPr/>
        </p:nvSpPr>
        <p:spPr>
          <a:xfrm>
            <a:off x="246814" y="3128680"/>
            <a:ext cx="11268955" cy="2308324"/>
          </a:xfrm>
          <a:prstGeom prst="rect">
            <a:avLst/>
          </a:prstGeom>
          <a:noFill/>
        </p:spPr>
        <p:txBody>
          <a:bodyPr wrap="square" rtlCol="0">
            <a:spAutoFit/>
          </a:bodyPr>
          <a:lstStyle/>
          <a:p>
            <a:r>
              <a:rPr lang="en-US" dirty="0"/>
              <a:t>Dr. Jim Purcell, Executive Director of the Alabama Commission of Higher Education.  </a:t>
            </a:r>
          </a:p>
          <a:p>
            <a:r>
              <a:rPr lang="en-US" dirty="0"/>
              <a:t>Dr. Yardley Bailey, Assistant Vice Chancellor for Academic and Student Affairs and Director of Institutional Research for the University of Alabama System. </a:t>
            </a:r>
          </a:p>
          <a:p>
            <a:r>
              <a:rPr lang="en-US" dirty="0"/>
              <a:t>Ms. Kelly Birchfield Rich, Director of the Office of Institutional Effectiveness and Research for the Alabama Community College System.  </a:t>
            </a:r>
          </a:p>
          <a:p>
            <a:r>
              <a:rPr lang="en-US" dirty="0"/>
              <a:t>Dr. Matthew Campbell, Senior Institutional Research Analyst, Auburn University.  </a:t>
            </a:r>
          </a:p>
          <a:p>
            <a:r>
              <a:rPr lang="en-US" dirty="0"/>
              <a:t>Mrs. Subrena Simpkins, Director of Research Services, Alabama Commission of Higher Education.  </a:t>
            </a:r>
          </a:p>
          <a:p>
            <a:r>
              <a:rPr lang="en-US" dirty="0"/>
              <a:t>Mr. Nick Moore, Education Policy Advisor, Alabama Governor’s office.  </a:t>
            </a:r>
          </a:p>
        </p:txBody>
      </p:sp>
    </p:spTree>
    <p:extLst>
      <p:ext uri="{BB962C8B-B14F-4D97-AF65-F5344CB8AC3E}">
        <p14:creationId xmlns:p14="http://schemas.microsoft.com/office/powerpoint/2010/main" val="82767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7514" y="211756"/>
            <a:ext cx="10631905" cy="262288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rcRect l="370" t="24279" r="2784" b="21175"/>
          <a:stretch/>
        </p:blipFill>
        <p:spPr>
          <a:xfrm>
            <a:off x="811981" y="313623"/>
            <a:ext cx="6829425" cy="457200"/>
          </a:xfrm>
          <a:prstGeom prst="rect">
            <a:avLst/>
          </a:prstGeom>
        </p:spPr>
      </p:pic>
      <p:sp>
        <p:nvSpPr>
          <p:cNvPr id="2" name="Title 1"/>
          <p:cNvSpPr>
            <a:spLocks noGrp="1"/>
          </p:cNvSpPr>
          <p:nvPr>
            <p:ph type="title"/>
          </p:nvPr>
        </p:nvSpPr>
        <p:spPr>
          <a:xfrm>
            <a:off x="7641406" y="0"/>
            <a:ext cx="3185160" cy="1040163"/>
          </a:xfrm>
        </p:spPr>
        <p:txBody>
          <a:bodyPr>
            <a:normAutofit/>
          </a:bodyPr>
          <a:lstStyle/>
          <a:p>
            <a:r>
              <a:rPr lang="en-US" sz="2400" dirty="0">
                <a:solidFill>
                  <a:srgbClr val="FF0000"/>
                </a:solidFill>
              </a:rPr>
              <a:t>March 8, 2019 </a:t>
            </a:r>
          </a:p>
        </p:txBody>
      </p:sp>
      <p:sp>
        <p:nvSpPr>
          <p:cNvPr id="3" name="Content Placeholder 2"/>
          <p:cNvSpPr>
            <a:spLocks noGrp="1"/>
          </p:cNvSpPr>
          <p:nvPr>
            <p:ph idx="1"/>
          </p:nvPr>
        </p:nvSpPr>
        <p:spPr>
          <a:xfrm>
            <a:off x="693821" y="838200"/>
            <a:ext cx="10515600" cy="1731745"/>
          </a:xfrm>
        </p:spPr>
        <p:txBody>
          <a:bodyPr>
            <a:noAutofit/>
          </a:bodyPr>
          <a:lstStyle/>
          <a:p>
            <a:r>
              <a:rPr lang="en-US" sz="2400" dirty="0"/>
              <a:t>27% of Americans think that government funding for higher education has risen since 2009 and 32% said it has stayed the same.</a:t>
            </a:r>
          </a:p>
          <a:p>
            <a:r>
              <a:rPr lang="en-US" sz="2400" dirty="0"/>
              <a:t>22% believed “grants and loans” have kept pace and 20% believed increased relative to tuition.   </a:t>
            </a:r>
          </a:p>
        </p:txBody>
      </p:sp>
      <p:sp>
        <p:nvSpPr>
          <p:cNvPr id="4" name="TextBox 3"/>
          <p:cNvSpPr txBox="1"/>
          <p:nvPr/>
        </p:nvSpPr>
        <p:spPr>
          <a:xfrm>
            <a:off x="3906700" y="2465308"/>
            <a:ext cx="7469412" cy="369332"/>
          </a:xfrm>
          <a:prstGeom prst="rect">
            <a:avLst/>
          </a:prstGeom>
          <a:noFill/>
        </p:spPr>
        <p:txBody>
          <a:bodyPr wrap="square" rtlCol="0">
            <a:spAutoFit/>
          </a:bodyPr>
          <a:lstStyle/>
          <a:p>
            <a:r>
              <a:rPr lang="en-US" dirty="0"/>
              <a:t>Survey conducted by American Public Media and The Hechinger Report</a:t>
            </a:r>
          </a:p>
        </p:txBody>
      </p:sp>
      <p:sp>
        <p:nvSpPr>
          <p:cNvPr id="7" name="TextBox 6"/>
          <p:cNvSpPr txBox="1"/>
          <p:nvPr/>
        </p:nvSpPr>
        <p:spPr>
          <a:xfrm>
            <a:off x="1072185" y="3553807"/>
            <a:ext cx="9315307" cy="1815882"/>
          </a:xfrm>
          <a:prstGeom prst="rect">
            <a:avLst/>
          </a:prstGeom>
          <a:noFill/>
        </p:spPr>
        <p:txBody>
          <a:bodyPr wrap="square" rtlCol="0">
            <a:spAutoFit/>
          </a:bodyPr>
          <a:lstStyle/>
          <a:p>
            <a:r>
              <a:rPr lang="en-US" sz="2800" dirty="0"/>
              <a:t>“Further discouraging evidence that there isn’t necessarily a lot of support for increasing funding to public colleges and universities if the public believes they’re already supported in the way they should.”  – Kevin McClure of UNC –Wilmington.  </a:t>
            </a:r>
          </a:p>
        </p:txBody>
      </p:sp>
    </p:spTree>
    <p:extLst>
      <p:ext uri="{BB962C8B-B14F-4D97-AF65-F5344CB8AC3E}">
        <p14:creationId xmlns:p14="http://schemas.microsoft.com/office/powerpoint/2010/main" val="394815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64518" b="1978"/>
          <a:stretch/>
        </p:blipFill>
        <p:spPr>
          <a:xfrm>
            <a:off x="1252129" y="914401"/>
            <a:ext cx="8963025" cy="979714"/>
          </a:xfrm>
          <a:prstGeom prst="rect">
            <a:avLst/>
          </a:prstGeom>
        </p:spPr>
      </p:pic>
      <p:sp>
        <p:nvSpPr>
          <p:cNvPr id="5" name="Rectangle 4"/>
          <p:cNvSpPr/>
          <p:nvPr/>
        </p:nvSpPr>
        <p:spPr>
          <a:xfrm>
            <a:off x="633820" y="1894115"/>
            <a:ext cx="11500621" cy="4832092"/>
          </a:xfrm>
          <a:prstGeom prst="rect">
            <a:avLst/>
          </a:prstGeom>
        </p:spPr>
        <p:txBody>
          <a:bodyPr wrap="square">
            <a:spAutoFit/>
          </a:bodyPr>
          <a:lstStyle/>
          <a:p>
            <a:r>
              <a:rPr lang="en-US" sz="2800" dirty="0"/>
              <a:t>12 states where per-student state funding, adjusted for inflation, declined from 2008 to 2019. Asterisks indicate where teachers went on strike.</a:t>
            </a:r>
          </a:p>
          <a:p>
            <a:endParaRPr lang="en-US" sz="2800" dirty="0"/>
          </a:p>
          <a:p>
            <a:r>
              <a:rPr lang="en-US" sz="3200" dirty="0"/>
              <a:t>Texas: 20 percent,</a:t>
            </a:r>
          </a:p>
          <a:p>
            <a:r>
              <a:rPr lang="en-US" sz="3200" dirty="0"/>
              <a:t>Oklahoma</a:t>
            </a:r>
            <a:r>
              <a:rPr lang="en-US" sz="3200" dirty="0">
                <a:solidFill>
                  <a:srgbClr val="FF0000"/>
                </a:solidFill>
              </a:rPr>
              <a:t>*:</a:t>
            </a:r>
            <a:r>
              <a:rPr lang="en-US" sz="3200" dirty="0"/>
              <a:t> 15 percent</a:t>
            </a:r>
          </a:p>
          <a:p>
            <a:r>
              <a:rPr lang="en-US" sz="3200" dirty="0">
                <a:solidFill>
                  <a:srgbClr val="7030A0"/>
                </a:solidFill>
              </a:rPr>
              <a:t>Alabama: 15 percent</a:t>
            </a:r>
          </a:p>
          <a:p>
            <a:r>
              <a:rPr lang="en-US" sz="3200" dirty="0"/>
              <a:t>Kentucky</a:t>
            </a:r>
            <a:r>
              <a:rPr lang="en-US" sz="3200" dirty="0">
                <a:solidFill>
                  <a:srgbClr val="FF0000"/>
                </a:solidFill>
              </a:rPr>
              <a:t>*</a:t>
            </a:r>
            <a:r>
              <a:rPr lang="en-US" sz="3200" dirty="0"/>
              <a:t>: 13 percent</a:t>
            </a:r>
          </a:p>
          <a:p>
            <a:r>
              <a:rPr lang="en-US" sz="3200" dirty="0"/>
              <a:t>Kansas: 12 percent</a:t>
            </a:r>
          </a:p>
          <a:p>
            <a:r>
              <a:rPr lang="en-US" sz="3200" dirty="0"/>
              <a:t>Michigan: 9 percent</a:t>
            </a:r>
          </a:p>
          <a:p>
            <a:endParaRPr lang="en-US" sz="3200" dirty="0"/>
          </a:p>
        </p:txBody>
      </p:sp>
      <p:pic>
        <p:nvPicPr>
          <p:cNvPr id="6" name="Picture 5"/>
          <p:cNvPicPr>
            <a:picLocks noChangeAspect="1"/>
          </p:cNvPicPr>
          <p:nvPr/>
        </p:nvPicPr>
        <p:blipFill rotWithShape="1">
          <a:blip r:embed="rId2"/>
          <a:srcRect b="71666"/>
          <a:stretch/>
        </p:blipFill>
        <p:spPr>
          <a:xfrm>
            <a:off x="1252129" y="138113"/>
            <a:ext cx="8963025" cy="828539"/>
          </a:xfrm>
          <a:prstGeom prst="rect">
            <a:avLst/>
          </a:prstGeom>
        </p:spPr>
      </p:pic>
      <p:sp>
        <p:nvSpPr>
          <p:cNvPr id="8" name="TextBox 7"/>
          <p:cNvSpPr txBox="1"/>
          <p:nvPr/>
        </p:nvSpPr>
        <p:spPr>
          <a:xfrm>
            <a:off x="5421085" y="3248332"/>
            <a:ext cx="5172892" cy="3477875"/>
          </a:xfrm>
          <a:prstGeom prst="rect">
            <a:avLst/>
          </a:prstGeom>
          <a:noFill/>
        </p:spPr>
        <p:txBody>
          <a:bodyPr wrap="square" rtlCol="0">
            <a:spAutoFit/>
          </a:bodyPr>
          <a:lstStyle/>
          <a:p>
            <a:r>
              <a:rPr lang="en-US" sz="3200" dirty="0"/>
              <a:t>West Virginia</a:t>
            </a:r>
            <a:r>
              <a:rPr lang="en-US" sz="3200" dirty="0">
                <a:solidFill>
                  <a:srgbClr val="FF0000"/>
                </a:solidFill>
              </a:rPr>
              <a:t>*</a:t>
            </a:r>
            <a:r>
              <a:rPr lang="en-US" sz="3200" dirty="0"/>
              <a:t>: 8 percent</a:t>
            </a:r>
          </a:p>
          <a:p>
            <a:r>
              <a:rPr lang="en-US" sz="3200" dirty="0"/>
              <a:t>Utah: 8 percent</a:t>
            </a:r>
          </a:p>
          <a:p>
            <a:r>
              <a:rPr lang="en-US" sz="3200" dirty="0"/>
              <a:t>North Carolina</a:t>
            </a:r>
            <a:r>
              <a:rPr lang="en-US" sz="3200" dirty="0">
                <a:solidFill>
                  <a:srgbClr val="FF0000"/>
                </a:solidFill>
              </a:rPr>
              <a:t>*</a:t>
            </a:r>
            <a:r>
              <a:rPr lang="en-US" sz="3200" dirty="0"/>
              <a:t>: 7 percent</a:t>
            </a:r>
          </a:p>
          <a:p>
            <a:r>
              <a:rPr lang="en-US" sz="3200" dirty="0"/>
              <a:t>Arizona</a:t>
            </a:r>
            <a:r>
              <a:rPr lang="en-US" sz="3200" dirty="0">
                <a:solidFill>
                  <a:srgbClr val="FF0000"/>
                </a:solidFill>
              </a:rPr>
              <a:t>*</a:t>
            </a:r>
            <a:r>
              <a:rPr lang="en-US" sz="3200" dirty="0"/>
              <a:t>: 6 percent</a:t>
            </a:r>
          </a:p>
          <a:p>
            <a:r>
              <a:rPr lang="en-US" sz="3200" dirty="0"/>
              <a:t>Mississippi: 3 percent</a:t>
            </a:r>
          </a:p>
          <a:p>
            <a:r>
              <a:rPr lang="en-US" sz="3200" dirty="0"/>
              <a:t>Idaho: 3 percent</a:t>
            </a:r>
          </a:p>
          <a:p>
            <a:endParaRPr lang="en-US" sz="2800" dirty="0"/>
          </a:p>
        </p:txBody>
      </p:sp>
    </p:spTree>
    <p:extLst>
      <p:ext uri="{BB962C8B-B14F-4D97-AF65-F5344CB8AC3E}">
        <p14:creationId xmlns:p14="http://schemas.microsoft.com/office/powerpoint/2010/main" val="1720558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621" y="4042611"/>
            <a:ext cx="4603264" cy="2815389"/>
          </a:xfrm>
          <a:prstGeom prst="rect">
            <a:avLst/>
          </a:prstGeom>
        </p:spPr>
      </p:pic>
      <p:sp>
        <p:nvSpPr>
          <p:cNvPr id="2" name="Title 1"/>
          <p:cNvSpPr>
            <a:spLocks noGrp="1"/>
          </p:cNvSpPr>
          <p:nvPr>
            <p:ph type="title"/>
          </p:nvPr>
        </p:nvSpPr>
        <p:spPr>
          <a:xfrm>
            <a:off x="641684" y="365309"/>
            <a:ext cx="10712116" cy="1325563"/>
          </a:xfrm>
        </p:spPr>
        <p:txBody>
          <a:bodyPr/>
          <a:lstStyle/>
          <a:p>
            <a:pPr algn="ctr"/>
            <a:r>
              <a:rPr lang="en-US" b="1" dirty="0">
                <a:solidFill>
                  <a:srgbClr val="0070C0"/>
                </a:solidFill>
              </a:rPr>
              <a:t>Funding Changes to the </a:t>
            </a:r>
            <a:br>
              <a:rPr lang="en-US" b="1" dirty="0">
                <a:solidFill>
                  <a:srgbClr val="0070C0"/>
                </a:solidFill>
              </a:rPr>
            </a:br>
            <a:r>
              <a:rPr lang="en-US" b="1" dirty="0">
                <a:solidFill>
                  <a:srgbClr val="0070C0"/>
                </a:solidFill>
              </a:rPr>
              <a:t>Education Trust Fund</a:t>
            </a:r>
          </a:p>
        </p:txBody>
      </p:sp>
      <p:sp>
        <p:nvSpPr>
          <p:cNvPr id="3" name="Content Placeholder 2"/>
          <p:cNvSpPr>
            <a:spLocks noGrp="1"/>
          </p:cNvSpPr>
          <p:nvPr>
            <p:ph idx="1"/>
          </p:nvPr>
        </p:nvSpPr>
        <p:spPr>
          <a:xfrm>
            <a:off x="449179" y="1866942"/>
            <a:ext cx="10904621" cy="4351338"/>
          </a:xfrm>
        </p:spPr>
        <p:txBody>
          <a:bodyPr>
            <a:normAutofit/>
          </a:bodyPr>
          <a:lstStyle/>
          <a:p>
            <a:r>
              <a:rPr lang="en-US" dirty="0"/>
              <a:t>2014 changes reduced the ETF share of “use” taxes. That allows more of that tax revenue to go to the general fund. Now only 47% goes to ETF. </a:t>
            </a:r>
          </a:p>
          <a:p>
            <a:r>
              <a:rPr lang="en-US" dirty="0"/>
              <a:t>In addition, the new internet tax share of revenue split is 75% to the general fund and 25% to education.   </a:t>
            </a:r>
          </a:p>
          <a:p>
            <a:r>
              <a:rPr lang="en-US" dirty="0">
                <a:solidFill>
                  <a:schemeClr val="accent6">
                    <a:lumMod val="75000"/>
                  </a:schemeClr>
                </a:solidFill>
              </a:rPr>
              <a:t>This is the first year that the trust fund revenue (tax) sources will generate revenue at 2008 levels. </a:t>
            </a:r>
          </a:p>
          <a:p>
            <a:endParaRPr lang="en-US" dirty="0"/>
          </a:p>
        </p:txBody>
      </p:sp>
    </p:spTree>
    <p:extLst>
      <p:ext uri="{BB962C8B-B14F-4D97-AF65-F5344CB8AC3E}">
        <p14:creationId xmlns:p14="http://schemas.microsoft.com/office/powerpoint/2010/main" val="348910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32034" y="535400"/>
            <a:ext cx="9172876" cy="6160114"/>
          </a:xfrm>
          <a:prstGeom prst="rect">
            <a:avLst/>
          </a:prstGeom>
        </p:spPr>
      </p:pic>
      <p:sp>
        <p:nvSpPr>
          <p:cNvPr id="4" name="Title 1"/>
          <p:cNvSpPr txBox="1">
            <a:spLocks/>
          </p:cNvSpPr>
          <p:nvPr/>
        </p:nvSpPr>
        <p:spPr>
          <a:xfrm>
            <a:off x="616021" y="74697"/>
            <a:ext cx="10760243" cy="1222476"/>
          </a:xfrm>
          <a:prstGeom prst="rect">
            <a:avLst/>
          </a:prstGeom>
          <a:solidFill>
            <a:schemeClr val="bg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rPr>
              <a:t>Educational Trust Fund since 2008-2019</a:t>
            </a:r>
            <a:br>
              <a:rPr lang="en-US" b="1" dirty="0">
                <a:solidFill>
                  <a:srgbClr val="0070C0"/>
                </a:solidFill>
              </a:rPr>
            </a:br>
            <a:r>
              <a:rPr lang="en-US" b="1" dirty="0">
                <a:solidFill>
                  <a:srgbClr val="0070C0"/>
                </a:solidFill>
              </a:rPr>
              <a:t>Dollars</a:t>
            </a:r>
          </a:p>
        </p:txBody>
      </p:sp>
    </p:spTree>
    <p:extLst>
      <p:ext uri="{BB962C8B-B14F-4D97-AF65-F5344CB8AC3E}">
        <p14:creationId xmlns:p14="http://schemas.microsoft.com/office/powerpoint/2010/main" val="172842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07237" y="830262"/>
            <a:ext cx="10289404" cy="6144696"/>
          </a:xfrm>
          <a:prstGeom prst="rect">
            <a:avLst/>
          </a:prstGeom>
        </p:spPr>
      </p:pic>
      <p:sp>
        <p:nvSpPr>
          <p:cNvPr id="2" name="Title 1"/>
          <p:cNvSpPr>
            <a:spLocks noGrp="1"/>
          </p:cNvSpPr>
          <p:nvPr>
            <p:ph type="title"/>
          </p:nvPr>
        </p:nvSpPr>
        <p:spPr>
          <a:xfrm>
            <a:off x="807407" y="0"/>
            <a:ext cx="10760243" cy="1431768"/>
          </a:xfrm>
          <a:solidFill>
            <a:schemeClr val="bg1"/>
          </a:solidFill>
        </p:spPr>
        <p:txBody>
          <a:bodyPr>
            <a:normAutofit/>
          </a:bodyPr>
          <a:lstStyle/>
          <a:p>
            <a:pPr algn="ctr"/>
            <a:r>
              <a:rPr lang="en-US" b="1" dirty="0">
                <a:solidFill>
                  <a:srgbClr val="0070C0"/>
                </a:solidFill>
              </a:rPr>
              <a:t>Educational Trust Fund since 2008-2019</a:t>
            </a:r>
            <a:br>
              <a:rPr lang="en-US" b="1" dirty="0">
                <a:solidFill>
                  <a:srgbClr val="0070C0"/>
                </a:solidFill>
              </a:rPr>
            </a:br>
            <a:r>
              <a:rPr lang="en-US" b="1" dirty="0">
                <a:solidFill>
                  <a:srgbClr val="0070C0"/>
                </a:solidFill>
              </a:rPr>
              <a:t>Dollars</a:t>
            </a:r>
          </a:p>
        </p:txBody>
      </p:sp>
    </p:spTree>
    <p:extLst>
      <p:ext uri="{BB962C8B-B14F-4D97-AF65-F5344CB8AC3E}">
        <p14:creationId xmlns:p14="http://schemas.microsoft.com/office/powerpoint/2010/main" val="3128307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8383" y="718116"/>
            <a:ext cx="11761287" cy="6139884"/>
          </a:xfrm>
          <a:prstGeom prst="rect">
            <a:avLst/>
          </a:prstGeom>
        </p:spPr>
      </p:pic>
      <p:sp>
        <p:nvSpPr>
          <p:cNvPr id="2" name="Title 1"/>
          <p:cNvSpPr>
            <a:spLocks noGrp="1"/>
          </p:cNvSpPr>
          <p:nvPr>
            <p:ph type="title"/>
          </p:nvPr>
        </p:nvSpPr>
        <p:spPr>
          <a:xfrm>
            <a:off x="739541" y="115772"/>
            <a:ext cx="10515600" cy="1325563"/>
          </a:xfrm>
          <a:solidFill>
            <a:schemeClr val="bg1"/>
          </a:solidFill>
        </p:spPr>
        <p:txBody>
          <a:bodyPr>
            <a:normAutofit/>
          </a:bodyPr>
          <a:lstStyle/>
          <a:p>
            <a:pPr algn="ctr"/>
            <a:r>
              <a:rPr lang="en-US" b="1" dirty="0">
                <a:solidFill>
                  <a:srgbClr val="0070C0"/>
                </a:solidFill>
              </a:rPr>
              <a:t>Educational Trust Fund since 2008-2019</a:t>
            </a:r>
            <a:br>
              <a:rPr lang="en-US" b="1" dirty="0">
                <a:solidFill>
                  <a:srgbClr val="0070C0"/>
                </a:solidFill>
              </a:rPr>
            </a:br>
            <a:r>
              <a:rPr lang="en-US" b="1" dirty="0">
                <a:solidFill>
                  <a:srgbClr val="0070C0"/>
                </a:solidFill>
              </a:rPr>
              <a:t>Share of Funding</a:t>
            </a:r>
          </a:p>
        </p:txBody>
      </p:sp>
      <p:sp>
        <p:nvSpPr>
          <p:cNvPr id="8" name="Rectangle 7"/>
          <p:cNvSpPr/>
          <p:nvPr/>
        </p:nvSpPr>
        <p:spPr>
          <a:xfrm>
            <a:off x="394076" y="2150009"/>
            <a:ext cx="991402" cy="4620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865766" y="2074775"/>
            <a:ext cx="991402" cy="4620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9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5C3AF50-45D8-4144-B114-A385979F8C17}" type="slidenum">
              <a:rPr lang="en-US" smtClean="0"/>
              <a:t>2</a:t>
            </a:fld>
            <a:endParaRPr lang="en-US" dirty="0"/>
          </a:p>
        </p:txBody>
      </p:sp>
      <p:sp>
        <p:nvSpPr>
          <p:cNvPr id="4" name="Title 1"/>
          <p:cNvSpPr txBox="1">
            <a:spLocks/>
          </p:cNvSpPr>
          <p:nvPr/>
        </p:nvSpPr>
        <p:spPr>
          <a:xfrm>
            <a:off x="1409252" y="396957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buAutoNum type="romanUcPeriod"/>
              <a:tabLst>
                <a:tab pos="688975" algn="l"/>
              </a:tabLst>
            </a:pPr>
            <a:r>
              <a:rPr lang="en-US" b="1" dirty="0">
                <a:solidFill>
                  <a:srgbClr val="002060"/>
                </a:solidFill>
                <a:latin typeface="+mn-lt"/>
              </a:rPr>
              <a:t>CALL TO ORDER and PLEDGE OF ALLEGIANCE</a:t>
            </a:r>
          </a:p>
          <a:p>
            <a:pPr>
              <a:tabLst>
                <a:tab pos="688975" algn="l"/>
              </a:tabLst>
            </a:pPr>
            <a:endParaRPr lang="en-US" b="1"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763446" y="920277"/>
            <a:ext cx="2701925" cy="2082800"/>
          </a:xfrm>
          <a:prstGeom prst="rect">
            <a:avLst/>
          </a:prstGeom>
        </p:spPr>
      </p:pic>
    </p:spTree>
    <p:extLst>
      <p:ext uri="{BB962C8B-B14F-4D97-AF65-F5344CB8AC3E}">
        <p14:creationId xmlns:p14="http://schemas.microsoft.com/office/powerpoint/2010/main" val="68914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9399" y="1027906"/>
            <a:ext cx="9078626" cy="5495273"/>
          </a:xfrm>
          <a:prstGeom prst="rect">
            <a:avLst/>
          </a:prstGeom>
        </p:spPr>
      </p:pic>
      <p:sp>
        <p:nvSpPr>
          <p:cNvPr id="2" name="Title 1"/>
          <p:cNvSpPr>
            <a:spLocks noGrp="1"/>
          </p:cNvSpPr>
          <p:nvPr>
            <p:ph type="title"/>
          </p:nvPr>
        </p:nvSpPr>
        <p:spPr>
          <a:solidFill>
            <a:schemeClr val="bg1"/>
          </a:solidFill>
        </p:spPr>
        <p:txBody>
          <a:bodyPr>
            <a:normAutofit/>
          </a:bodyPr>
          <a:lstStyle/>
          <a:p>
            <a:br>
              <a:rPr lang="en-US" b="1" dirty="0">
                <a:solidFill>
                  <a:srgbClr val="0070C0"/>
                </a:solidFill>
              </a:rPr>
            </a:br>
            <a:r>
              <a:rPr lang="en-US" b="1" dirty="0">
                <a:solidFill>
                  <a:srgbClr val="0070C0"/>
                </a:solidFill>
              </a:rPr>
              <a:t>Percent of 2008 Budget received in 2019 </a:t>
            </a:r>
          </a:p>
        </p:txBody>
      </p:sp>
    </p:spTree>
    <p:extLst>
      <p:ext uri="{BB962C8B-B14F-4D97-AF65-F5344CB8AC3E}">
        <p14:creationId xmlns:p14="http://schemas.microsoft.com/office/powerpoint/2010/main" val="1328473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42196" y="3301465"/>
            <a:ext cx="552650" cy="28875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463055" y="1181735"/>
            <a:ext cx="8127512" cy="5458129"/>
          </a:xfrm>
          <a:prstGeom prst="rect">
            <a:avLst/>
          </a:prstGeom>
        </p:spPr>
      </p:pic>
      <p:sp>
        <p:nvSpPr>
          <p:cNvPr id="6" name="Rectangle 5"/>
          <p:cNvSpPr/>
          <p:nvPr/>
        </p:nvSpPr>
        <p:spPr>
          <a:xfrm>
            <a:off x="8498967" y="-822048"/>
            <a:ext cx="654127" cy="65548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90956" y="89961"/>
            <a:ext cx="1324276" cy="369332"/>
          </a:xfrm>
          <a:prstGeom prst="rect">
            <a:avLst/>
          </a:prstGeom>
          <a:noFill/>
        </p:spPr>
        <p:txBody>
          <a:bodyPr wrap="square" rtlCol="0">
            <a:spAutoFit/>
          </a:bodyPr>
          <a:lstStyle/>
          <a:p>
            <a:r>
              <a:rPr lang="en-US" dirty="0"/>
              <a:t>798%</a:t>
            </a:r>
          </a:p>
        </p:txBody>
      </p:sp>
      <p:sp>
        <p:nvSpPr>
          <p:cNvPr id="9" name="Rectangle 8"/>
          <p:cNvSpPr/>
          <p:nvPr/>
        </p:nvSpPr>
        <p:spPr>
          <a:xfrm>
            <a:off x="6156248" y="5645888"/>
            <a:ext cx="542260" cy="86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rgbClr val="0070C0"/>
                </a:solidFill>
              </a:rPr>
              <a:t>Percentage Increase/Decrease since 2008</a:t>
            </a:r>
            <a:br>
              <a:rPr lang="en-US" b="1" dirty="0">
                <a:solidFill>
                  <a:srgbClr val="0070C0"/>
                </a:solidFill>
              </a:rPr>
            </a:br>
            <a:endParaRPr lang="en-US" b="1" dirty="0">
              <a:solidFill>
                <a:srgbClr val="0070C0"/>
              </a:solidFill>
            </a:endParaRPr>
          </a:p>
        </p:txBody>
      </p:sp>
    </p:spTree>
    <p:extLst>
      <p:ext uri="{BB962C8B-B14F-4D97-AF65-F5344CB8AC3E}">
        <p14:creationId xmlns:p14="http://schemas.microsoft.com/office/powerpoint/2010/main" val="15367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8273" y="3478081"/>
            <a:ext cx="6008744" cy="3379919"/>
          </a:xfrm>
          <a:prstGeom prst="rect">
            <a:avLst/>
          </a:prstGeom>
        </p:spPr>
      </p:pic>
      <p:sp>
        <p:nvSpPr>
          <p:cNvPr id="2" name="Title 1"/>
          <p:cNvSpPr>
            <a:spLocks noGrp="1"/>
          </p:cNvSpPr>
          <p:nvPr>
            <p:ph type="title"/>
          </p:nvPr>
        </p:nvSpPr>
        <p:spPr/>
        <p:txBody>
          <a:bodyPr/>
          <a:lstStyle/>
          <a:p>
            <a:r>
              <a:rPr lang="en-US" b="1" dirty="0">
                <a:solidFill>
                  <a:srgbClr val="0070C0"/>
                </a:solidFill>
              </a:rPr>
              <a:t>Financial Aid</a:t>
            </a:r>
          </a:p>
        </p:txBody>
      </p:sp>
      <p:sp>
        <p:nvSpPr>
          <p:cNvPr id="3" name="Content Placeholder 2"/>
          <p:cNvSpPr>
            <a:spLocks noGrp="1"/>
          </p:cNvSpPr>
          <p:nvPr>
            <p:ph idx="1"/>
          </p:nvPr>
        </p:nvSpPr>
        <p:spPr>
          <a:xfrm>
            <a:off x="770823" y="1363612"/>
            <a:ext cx="10515600" cy="4351338"/>
          </a:xfrm>
        </p:spPr>
        <p:txBody>
          <a:bodyPr/>
          <a:lstStyle/>
          <a:p>
            <a:r>
              <a:rPr lang="en-US" dirty="0"/>
              <a:t>Up $77,6915,940 (225%) since 2008 </a:t>
            </a:r>
          </a:p>
          <a:p>
            <a:r>
              <a:rPr lang="en-US" dirty="0"/>
              <a:t>91% of the increase in financial aid is in Veterans Affairs scholarships (302% increase)</a:t>
            </a:r>
          </a:p>
          <a:p>
            <a:r>
              <a:rPr lang="en-US" dirty="0">
                <a:solidFill>
                  <a:srgbClr val="FF0000"/>
                </a:solidFill>
              </a:rPr>
              <a:t>Financial aid is not funding for institutions </a:t>
            </a:r>
            <a:r>
              <a:rPr lang="en-US" dirty="0"/>
              <a:t>(Colleges and universities collect tuition and fees regardless of revenue source.) </a:t>
            </a:r>
          </a:p>
          <a:p>
            <a:r>
              <a:rPr lang="en-US" dirty="0">
                <a:solidFill>
                  <a:srgbClr val="FF0000"/>
                </a:solidFill>
              </a:rPr>
              <a:t>Does not reduce the need for tuition increases</a:t>
            </a:r>
          </a:p>
          <a:p>
            <a:pPr marL="0" indent="0">
              <a:buNone/>
            </a:pPr>
            <a:r>
              <a:rPr lang="en-US" dirty="0">
                <a:solidFill>
                  <a:srgbClr val="FF0000"/>
                </a:solidFill>
              </a:rPr>
              <a:t> </a:t>
            </a:r>
            <a:r>
              <a:rPr lang="en-US" dirty="0"/>
              <a:t> </a:t>
            </a:r>
          </a:p>
        </p:txBody>
      </p:sp>
    </p:spTree>
    <p:extLst>
      <p:ext uri="{BB962C8B-B14F-4D97-AF65-F5344CB8AC3E}">
        <p14:creationId xmlns:p14="http://schemas.microsoft.com/office/powerpoint/2010/main" val="257111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62" y="157655"/>
            <a:ext cx="4447355" cy="3352799"/>
          </a:xfrm>
        </p:spPr>
        <p:txBody>
          <a:bodyPr>
            <a:normAutofit/>
          </a:bodyPr>
          <a:lstStyle/>
          <a:p>
            <a:pPr algn="ctr"/>
            <a:r>
              <a:rPr lang="en-US" dirty="0">
                <a:solidFill>
                  <a:schemeClr val="accent6">
                    <a:lumMod val="75000"/>
                  </a:schemeClr>
                </a:solidFill>
                <a:latin typeface="Arial Black" panose="020B0A04020102020204" pitchFamily="34" charset="0"/>
              </a:rPr>
              <a:t>Where Undergraduate Resident Tuition Has Risen Most Sharply at Alabama Public   4-Year Institutions</a:t>
            </a:r>
          </a:p>
        </p:txBody>
      </p:sp>
      <p:sp>
        <p:nvSpPr>
          <p:cNvPr id="4" name="Text Placeholder 3"/>
          <p:cNvSpPr>
            <a:spLocks noGrp="1"/>
          </p:cNvSpPr>
          <p:nvPr>
            <p:ph type="body" sz="half" idx="2"/>
          </p:nvPr>
        </p:nvSpPr>
        <p:spPr>
          <a:xfrm>
            <a:off x="625420" y="3933443"/>
            <a:ext cx="3932237" cy="2842008"/>
          </a:xfrm>
        </p:spPr>
        <p:txBody>
          <a:bodyPr>
            <a:normAutofit/>
          </a:bodyPr>
          <a:lstStyle/>
          <a:p>
            <a:pPr algn="ctr"/>
            <a:r>
              <a:rPr lang="en-US" sz="3200" dirty="0"/>
              <a:t>Percent change in annual tuition and required fees over the last decade,</a:t>
            </a:r>
            <a:br>
              <a:rPr lang="en-US" sz="3200" dirty="0"/>
            </a:br>
            <a:endParaRPr lang="en-US" sz="800" dirty="0"/>
          </a:p>
          <a:p>
            <a:r>
              <a:rPr lang="en-US" sz="3200" dirty="0"/>
              <a:t>   </a:t>
            </a:r>
            <a:r>
              <a:rPr lang="en-US" sz="3200" b="1" dirty="0"/>
              <a:t>2009-10 to 2018-19</a:t>
            </a:r>
          </a:p>
          <a:p>
            <a:endParaRPr lang="en-US" sz="3200" dirty="0"/>
          </a:p>
        </p:txBody>
      </p:sp>
      <p:graphicFrame>
        <p:nvGraphicFramePr>
          <p:cNvPr id="6" name="Picture Placeholder 5"/>
          <p:cNvGraphicFramePr>
            <a:graphicFrameLocks noGrp="1"/>
          </p:cNvGraphicFramePr>
          <p:nvPr>
            <p:ph type="pic" idx="1"/>
            <p:extLst/>
          </p:nvPr>
        </p:nvGraphicFramePr>
        <p:xfrm>
          <a:off x="5065986" y="651641"/>
          <a:ext cx="6642538" cy="5728138"/>
        </p:xfrm>
        <a:graphic>
          <a:graphicData uri="http://schemas.openxmlformats.org/drawingml/2006/chart">
            <c:chart xmlns:c="http://schemas.openxmlformats.org/drawingml/2006/chart" xmlns:r="http://schemas.openxmlformats.org/officeDocument/2006/relationships" r:id="rId2"/>
          </a:graphicData>
        </a:graphic>
      </p:graphicFrame>
      <p:sp>
        <p:nvSpPr>
          <p:cNvPr id="10" name="Minus 9"/>
          <p:cNvSpPr/>
          <p:nvPr/>
        </p:nvSpPr>
        <p:spPr>
          <a:xfrm>
            <a:off x="0" y="3594538"/>
            <a:ext cx="4992414" cy="254821"/>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Box 2"/>
          <p:cNvSpPr txBox="1"/>
          <p:nvPr/>
        </p:nvSpPr>
        <p:spPr>
          <a:xfrm>
            <a:off x="10367354" y="353929"/>
            <a:ext cx="1341170" cy="830997"/>
          </a:xfrm>
          <a:prstGeom prst="rect">
            <a:avLst/>
          </a:prstGeom>
          <a:solidFill>
            <a:schemeClr val="accent4">
              <a:lumMod val="60000"/>
              <a:lumOff val="40000"/>
            </a:schemeClr>
          </a:solidFill>
          <a:ln>
            <a:noFill/>
          </a:ln>
          <a:effectLst>
            <a:outerShdw blurRad="184150" dist="241300" dir="11520000" sx="110000" sy="110000" algn="ctr">
              <a:srgbClr val="000000">
                <a:alpha val="18000"/>
              </a:srgbClr>
            </a:outerShdw>
          </a:effectLst>
        </p:spPr>
        <p:txBody>
          <a:bodyPr wrap="square" rtlCol="0">
            <a:spAutoFit/>
          </a:bodyPr>
          <a:lstStyle/>
          <a:p>
            <a:pPr algn="ctr"/>
            <a:r>
              <a:rPr lang="en-US" sz="2400" b="1" dirty="0"/>
              <a:t>$5,750 increase</a:t>
            </a:r>
          </a:p>
        </p:txBody>
      </p:sp>
      <p:sp>
        <p:nvSpPr>
          <p:cNvPr id="12" name="TextBox 11"/>
          <p:cNvSpPr txBox="1"/>
          <p:nvPr/>
        </p:nvSpPr>
        <p:spPr>
          <a:xfrm>
            <a:off x="9362761" y="5846494"/>
            <a:ext cx="1578141" cy="830997"/>
          </a:xfrm>
          <a:prstGeom prst="rect">
            <a:avLst/>
          </a:prstGeom>
          <a:ln>
            <a:solidFill>
              <a:schemeClr val="accent2">
                <a:lumMod val="50000"/>
              </a:schemeClr>
            </a:solidFill>
          </a:ln>
          <a:effectLst>
            <a:outerShdw blurRad="76200" dist="12700" dir="8100000" sy="-23000" kx="800400" algn="br" rotWithShape="0">
              <a:prstClr val="black">
                <a:alpha val="20000"/>
              </a:prstClr>
            </a:outerShdw>
          </a:effectLst>
          <a:scene3d>
            <a:camera prst="perspectiveContrastingLeftFacing"/>
            <a:lightRig rig="threePt" dir="t"/>
          </a:scene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a:t>$3,780 </a:t>
            </a:r>
          </a:p>
          <a:p>
            <a:pPr algn="ctr"/>
            <a:r>
              <a:rPr lang="en-US" sz="2400" b="1" dirty="0"/>
              <a:t>increase</a:t>
            </a:r>
          </a:p>
        </p:txBody>
      </p:sp>
    </p:spTree>
    <p:extLst>
      <p:ext uri="{BB962C8B-B14F-4D97-AF65-F5344CB8AC3E}">
        <p14:creationId xmlns:p14="http://schemas.microsoft.com/office/powerpoint/2010/main" val="264122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8326" y="1657349"/>
            <a:ext cx="11422240" cy="4736277"/>
          </a:xfrm>
          <a:prstGeom prst="rect">
            <a:avLst/>
          </a:prstGeom>
        </p:spPr>
      </p:pic>
      <p:sp>
        <p:nvSpPr>
          <p:cNvPr id="6" name="TextBox 5"/>
          <p:cNvSpPr txBox="1"/>
          <p:nvPr/>
        </p:nvSpPr>
        <p:spPr>
          <a:xfrm>
            <a:off x="784273" y="265087"/>
            <a:ext cx="10510345" cy="1754326"/>
          </a:xfrm>
          <a:prstGeom prst="rect">
            <a:avLst/>
          </a:prstGeom>
          <a:noFill/>
        </p:spPr>
        <p:txBody>
          <a:bodyPr wrap="square" rtlCol="0">
            <a:spAutoFit/>
          </a:bodyPr>
          <a:lstStyle/>
          <a:p>
            <a:pPr algn="ctr"/>
            <a:r>
              <a:rPr lang="en-US" sz="3600" b="1" dirty="0">
                <a:solidFill>
                  <a:srgbClr val="0070C0"/>
                </a:solidFill>
              </a:rPr>
              <a:t>Tuition and Fees by State:  Public Two-Year</a:t>
            </a:r>
          </a:p>
          <a:p>
            <a:pPr algn="ctr"/>
            <a:endParaRPr lang="en-US" sz="2400" b="1" dirty="0">
              <a:solidFill>
                <a:srgbClr val="0070C0"/>
              </a:solidFill>
            </a:endParaRPr>
          </a:p>
          <a:p>
            <a:r>
              <a:rPr lang="en-US" sz="2400" dirty="0"/>
              <a:t>In 2017-18, average published tuition and fee prices for in-state students at public two-year institutions range from $1,430 in California to $7,980 in Vermont.</a:t>
            </a:r>
          </a:p>
        </p:txBody>
      </p:sp>
      <p:sp>
        <p:nvSpPr>
          <p:cNvPr id="7" name="Down Arrow 6"/>
          <p:cNvSpPr/>
          <p:nvPr/>
        </p:nvSpPr>
        <p:spPr>
          <a:xfrm>
            <a:off x="7725104" y="3237187"/>
            <a:ext cx="199696" cy="515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88724" y="2636657"/>
            <a:ext cx="4072759" cy="369332"/>
          </a:xfrm>
          <a:prstGeom prst="rect">
            <a:avLst/>
          </a:prstGeom>
          <a:effectLst>
            <a:innerShdw blurRad="63500" dist="508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ALABAMA in-state tuition and fees $4,490</a:t>
            </a:r>
          </a:p>
        </p:txBody>
      </p:sp>
      <p:sp>
        <p:nvSpPr>
          <p:cNvPr id="2" name="TextBox 1"/>
          <p:cNvSpPr txBox="1"/>
          <p:nvPr/>
        </p:nvSpPr>
        <p:spPr>
          <a:xfrm>
            <a:off x="422919" y="6469476"/>
            <a:ext cx="4992414" cy="307777"/>
          </a:xfrm>
          <a:prstGeom prst="rect">
            <a:avLst/>
          </a:prstGeom>
          <a:noFill/>
        </p:spPr>
        <p:txBody>
          <a:bodyPr wrap="square" rtlCol="0">
            <a:spAutoFit/>
          </a:bodyPr>
          <a:lstStyle/>
          <a:p>
            <a:r>
              <a:rPr lang="en-US" sz="1400" dirty="0"/>
              <a:t>SOURCE:  The College Board</a:t>
            </a:r>
          </a:p>
        </p:txBody>
      </p:sp>
    </p:spTree>
    <p:extLst>
      <p:ext uri="{BB962C8B-B14F-4D97-AF65-F5344CB8AC3E}">
        <p14:creationId xmlns:p14="http://schemas.microsoft.com/office/powerpoint/2010/main" val="424613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699" y="278498"/>
            <a:ext cx="10515600" cy="1325563"/>
          </a:xfrm>
        </p:spPr>
        <p:txBody>
          <a:bodyPr/>
          <a:lstStyle/>
          <a:p>
            <a:r>
              <a:rPr lang="en-US" b="1" i="1" dirty="0">
                <a:solidFill>
                  <a:srgbClr val="0070C0"/>
                </a:solidFill>
              </a:rPr>
              <a:t>Possible </a:t>
            </a:r>
            <a:r>
              <a:rPr lang="en-US" b="1" dirty="0">
                <a:solidFill>
                  <a:srgbClr val="0070C0"/>
                </a:solidFill>
              </a:rPr>
              <a:t>funding Changes</a:t>
            </a:r>
          </a:p>
        </p:txBody>
      </p:sp>
      <p:sp>
        <p:nvSpPr>
          <p:cNvPr id="3" name="Content Placeholder 2"/>
          <p:cNvSpPr>
            <a:spLocks noGrp="1"/>
          </p:cNvSpPr>
          <p:nvPr>
            <p:ph idx="1"/>
          </p:nvPr>
        </p:nvSpPr>
        <p:spPr>
          <a:xfrm>
            <a:off x="308810" y="1835250"/>
            <a:ext cx="5139088" cy="4351338"/>
          </a:xfrm>
        </p:spPr>
        <p:txBody>
          <a:bodyPr>
            <a:normAutofit/>
          </a:bodyPr>
          <a:lstStyle/>
          <a:p>
            <a:r>
              <a:rPr lang="en-US" sz="3200" dirty="0"/>
              <a:t>Possibly include CHIP in ETF expenses -- Children Health Insurance Program</a:t>
            </a:r>
          </a:p>
          <a:p>
            <a:pPr lvl="1"/>
            <a:r>
              <a:rPr lang="en-US" sz="2800" dirty="0"/>
              <a:t>estimated to be </a:t>
            </a:r>
            <a:r>
              <a:rPr lang="en-US" sz="2800" dirty="0">
                <a:solidFill>
                  <a:srgbClr val="FF0000"/>
                </a:solidFill>
              </a:rPr>
              <a:t>$23.4 </a:t>
            </a:r>
            <a:r>
              <a:rPr lang="en-US" sz="2800" dirty="0"/>
              <a:t>million this year.</a:t>
            </a:r>
          </a:p>
          <a:p>
            <a:pPr lvl="1"/>
            <a:r>
              <a:rPr lang="en-US" sz="2800" dirty="0"/>
              <a:t>the estimated cost for CHIP in 2021 will balloon to </a:t>
            </a:r>
            <a:r>
              <a:rPr lang="en-US" sz="2800" dirty="0">
                <a:solidFill>
                  <a:srgbClr val="FF0000"/>
                </a:solidFill>
              </a:rPr>
              <a:t>$64 </a:t>
            </a:r>
            <a:r>
              <a:rPr lang="en-US" sz="2800" dirty="0"/>
              <a:t>Million! </a:t>
            </a:r>
          </a:p>
          <a:p>
            <a:pPr marL="0" indent="0">
              <a:buNone/>
            </a:pPr>
            <a:endParaRPr lang="en-US" sz="3200" dirty="0"/>
          </a:p>
        </p:txBody>
      </p:sp>
      <p:pic>
        <p:nvPicPr>
          <p:cNvPr id="4" name="Picture 3"/>
          <p:cNvPicPr>
            <a:picLocks noChangeAspect="1"/>
          </p:cNvPicPr>
          <p:nvPr/>
        </p:nvPicPr>
        <p:blipFill>
          <a:blip r:embed="rId2"/>
          <a:stretch>
            <a:fillRect/>
          </a:stretch>
        </p:blipFill>
        <p:spPr>
          <a:xfrm>
            <a:off x="5623200" y="1835250"/>
            <a:ext cx="6568800" cy="3260397"/>
          </a:xfrm>
          <a:prstGeom prst="rect">
            <a:avLst/>
          </a:prstGeom>
        </p:spPr>
      </p:pic>
      <p:sp>
        <p:nvSpPr>
          <p:cNvPr id="5" name="TextBox 4"/>
          <p:cNvSpPr txBox="1"/>
          <p:nvPr/>
        </p:nvSpPr>
        <p:spPr>
          <a:xfrm>
            <a:off x="2137144" y="5814408"/>
            <a:ext cx="3080672" cy="707886"/>
          </a:xfrm>
          <a:prstGeom prst="rect">
            <a:avLst/>
          </a:prstGeom>
          <a:solidFill>
            <a:schemeClr val="accent1">
              <a:lumMod val="20000"/>
              <a:lumOff val="80000"/>
            </a:schemeClr>
          </a:solidFill>
        </p:spPr>
        <p:txBody>
          <a:bodyPr wrap="square" rtlCol="0">
            <a:spAutoFit/>
          </a:bodyPr>
          <a:lstStyle/>
          <a:p>
            <a:r>
              <a:rPr lang="en-US" sz="2000" dirty="0"/>
              <a:t>84,000 Children in Alabama covered under “ALL Kids” </a:t>
            </a:r>
          </a:p>
        </p:txBody>
      </p:sp>
      <p:pic>
        <p:nvPicPr>
          <p:cNvPr id="6" name="Picture 5"/>
          <p:cNvPicPr>
            <a:picLocks noChangeAspect="1"/>
          </p:cNvPicPr>
          <p:nvPr/>
        </p:nvPicPr>
        <p:blipFill>
          <a:blip r:embed="rId3"/>
          <a:stretch>
            <a:fillRect/>
          </a:stretch>
        </p:blipFill>
        <p:spPr>
          <a:xfrm>
            <a:off x="5217816" y="5714659"/>
            <a:ext cx="6882035" cy="1143341"/>
          </a:xfrm>
          <a:prstGeom prst="rect">
            <a:avLst/>
          </a:prstGeom>
        </p:spPr>
      </p:pic>
    </p:spTree>
    <p:extLst>
      <p:ext uri="{BB962C8B-B14F-4D97-AF65-F5344CB8AC3E}">
        <p14:creationId xmlns:p14="http://schemas.microsoft.com/office/powerpoint/2010/main" val="4154654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180"/>
            <a:ext cx="10515600" cy="1325563"/>
          </a:xfrm>
        </p:spPr>
        <p:txBody>
          <a:bodyPr/>
          <a:lstStyle/>
          <a:p>
            <a:r>
              <a:rPr lang="en-US" b="1" dirty="0">
                <a:solidFill>
                  <a:srgbClr val="0070C0"/>
                </a:solidFill>
              </a:rPr>
              <a:t>PEEHIP </a:t>
            </a:r>
          </a:p>
        </p:txBody>
      </p:sp>
      <p:pic>
        <p:nvPicPr>
          <p:cNvPr id="5" name="Content Placeholder 4"/>
          <p:cNvPicPr>
            <a:picLocks noGrp="1" noChangeAspect="1"/>
          </p:cNvPicPr>
          <p:nvPr>
            <p:ph idx="1"/>
          </p:nvPr>
        </p:nvPicPr>
        <p:blipFill>
          <a:blip r:embed="rId2"/>
          <a:stretch>
            <a:fillRect/>
          </a:stretch>
        </p:blipFill>
        <p:spPr>
          <a:xfrm>
            <a:off x="838200" y="1411743"/>
            <a:ext cx="10515600" cy="2053130"/>
          </a:xfrm>
          <a:prstGeom prst="rect">
            <a:avLst/>
          </a:prstGeom>
        </p:spPr>
      </p:pic>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26</a:t>
            </a:fld>
            <a:endParaRPr lang="en-US">
              <a:solidFill>
                <a:srgbClr val="46464A">
                  <a:lumMod val="60000"/>
                  <a:lumOff val="40000"/>
                </a:srgbClr>
              </a:solidFill>
            </a:endParaRPr>
          </a:p>
        </p:txBody>
      </p:sp>
      <p:sp>
        <p:nvSpPr>
          <p:cNvPr id="8" name="TextBox 7"/>
          <p:cNvSpPr txBox="1"/>
          <p:nvPr/>
        </p:nvSpPr>
        <p:spPr>
          <a:xfrm>
            <a:off x="1040218" y="3820940"/>
            <a:ext cx="10111563"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No impact for FY 2020</a:t>
            </a:r>
          </a:p>
        </p:txBody>
      </p:sp>
    </p:spTree>
    <p:extLst>
      <p:ext uri="{BB962C8B-B14F-4D97-AF65-F5344CB8AC3E}">
        <p14:creationId xmlns:p14="http://schemas.microsoft.com/office/powerpoint/2010/main" val="1115208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637" y="1054117"/>
            <a:ext cx="7526873" cy="5596574"/>
          </a:xfrm>
          <a:prstGeom prst="rect">
            <a:avLst/>
          </a:prstGeom>
        </p:spPr>
      </p:pic>
      <p:sp>
        <p:nvSpPr>
          <p:cNvPr id="2" name="Title 1"/>
          <p:cNvSpPr>
            <a:spLocks noGrp="1"/>
          </p:cNvSpPr>
          <p:nvPr>
            <p:ph type="title"/>
          </p:nvPr>
        </p:nvSpPr>
        <p:spPr/>
        <p:txBody>
          <a:bodyPr/>
          <a:lstStyle/>
          <a:p>
            <a:r>
              <a:rPr lang="en-US" b="1" dirty="0">
                <a:solidFill>
                  <a:srgbClr val="0070C0"/>
                </a:solidFill>
              </a:rPr>
              <a:t>A decade behind and counting</a:t>
            </a:r>
            <a:br>
              <a:rPr lang="en-US" b="1" dirty="0">
                <a:solidFill>
                  <a:srgbClr val="0070C0"/>
                </a:solidFill>
              </a:rPr>
            </a:br>
            <a:endParaRPr lang="en-US" b="1" dirty="0">
              <a:solidFill>
                <a:srgbClr val="0070C0"/>
              </a:solidFill>
            </a:endParaRPr>
          </a:p>
        </p:txBody>
      </p:sp>
    </p:spTree>
    <p:extLst>
      <p:ext uri="{BB962C8B-B14F-4D97-AF65-F5344CB8AC3E}">
        <p14:creationId xmlns:p14="http://schemas.microsoft.com/office/powerpoint/2010/main" val="3984159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16665" y="3126085"/>
            <a:ext cx="8794897" cy="754800"/>
          </a:xfrm>
          <a:solidFill>
            <a:schemeClr val="accent6">
              <a:lumMod val="60000"/>
              <a:lumOff val="40000"/>
            </a:schemeClr>
          </a:solidFill>
          <a:ln w="76200">
            <a:noFill/>
          </a:ln>
        </p:spPr>
        <p:txBody>
          <a:bodyPr>
            <a:normAutofit/>
          </a:bodyPr>
          <a:lstStyle/>
          <a:p>
            <a:pPr marL="0" indent="0" algn="ctr">
              <a:buNone/>
            </a:pPr>
            <a:r>
              <a:rPr lang="en-US" sz="4800" dirty="0"/>
              <a:t>Future Reviews by Commissioners</a:t>
            </a:r>
          </a:p>
        </p:txBody>
      </p:sp>
    </p:spTree>
    <p:extLst>
      <p:ext uri="{BB962C8B-B14F-4D97-AF65-F5344CB8AC3E}">
        <p14:creationId xmlns:p14="http://schemas.microsoft.com/office/powerpoint/2010/main" val="1639619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91202" y="283907"/>
            <a:ext cx="7968598" cy="6574093"/>
          </a:xfrm>
          <a:prstGeom prst="rect">
            <a:avLst/>
          </a:prstGeom>
        </p:spPr>
      </p:pic>
      <p:grpSp>
        <p:nvGrpSpPr>
          <p:cNvPr id="6" name="Group 5"/>
          <p:cNvGrpSpPr/>
          <p:nvPr/>
        </p:nvGrpSpPr>
        <p:grpSpPr>
          <a:xfrm>
            <a:off x="6815470" y="2687494"/>
            <a:ext cx="4962559" cy="491640"/>
            <a:chOff x="6719777" y="2442946"/>
            <a:chExt cx="4962559" cy="491640"/>
          </a:xfrm>
        </p:grpSpPr>
        <p:sp>
          <p:nvSpPr>
            <p:cNvPr id="4" name="Right Arrow 3"/>
            <p:cNvSpPr/>
            <p:nvPr/>
          </p:nvSpPr>
          <p:spPr>
            <a:xfrm>
              <a:off x="6719777" y="2442946"/>
              <a:ext cx="4962559" cy="4916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16949" y="2504100"/>
              <a:ext cx="3115339" cy="369332"/>
            </a:xfrm>
            <a:prstGeom prst="rect">
              <a:avLst/>
            </a:prstGeom>
            <a:noFill/>
          </p:spPr>
          <p:txBody>
            <a:bodyPr wrap="square" rtlCol="0">
              <a:spAutoFit/>
            </a:bodyPr>
            <a:lstStyle/>
            <a:p>
              <a:r>
                <a:rPr lang="en-US" dirty="0"/>
                <a:t>Post-Implementation Review </a:t>
              </a:r>
            </a:p>
          </p:txBody>
        </p:sp>
      </p:grpSp>
      <p:sp>
        <p:nvSpPr>
          <p:cNvPr id="2" name="Rectangle 1"/>
          <p:cNvSpPr/>
          <p:nvPr/>
        </p:nvSpPr>
        <p:spPr>
          <a:xfrm>
            <a:off x="2764465" y="3117980"/>
            <a:ext cx="712718" cy="177165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1556" y="797442"/>
            <a:ext cx="4253923" cy="409219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34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2" fill="hold" nodeType="clickEffect">
                                  <p:stCondLst>
                                    <p:cond delay="0"/>
                                  </p:stCondLst>
                                  <p:childTnLst>
                                    <p:anim calcmode="lin" valueType="num">
                                      <p:cBhvr additive="base">
                                        <p:cTn id="21" dur="500"/>
                                        <p:tgtEl>
                                          <p:spTgt spid="6"/>
                                        </p:tgtEl>
                                        <p:attrNameLst>
                                          <p:attrName>ppt_x</p:attrName>
                                        </p:attrNameLst>
                                      </p:cBhvr>
                                      <p:tavLst>
                                        <p:tav tm="0">
                                          <p:val>
                                            <p:strVal val="ppt_x"/>
                                          </p:val>
                                        </p:tav>
                                        <p:tav tm="100000">
                                          <p:val>
                                            <p:strVal val="1+ppt_w/2"/>
                                          </p:val>
                                        </p:tav>
                                      </p:tavLst>
                                    </p:anim>
                                    <p:anim calcmode="lin" valueType="num">
                                      <p:cBhvr additive="base">
                                        <p:cTn id="22" dur="500"/>
                                        <p:tgtEl>
                                          <p:spTgt spid="6"/>
                                        </p:tgtEl>
                                        <p:attrNameLst>
                                          <p:attrName>ppt_y</p:attrName>
                                        </p:attrNameLst>
                                      </p:cBhvr>
                                      <p:tavLst>
                                        <p:tav tm="0">
                                          <p:val>
                                            <p:strVal val="ppt_y"/>
                                          </p:val>
                                        </p:tav>
                                        <p:tav tm="100000">
                                          <p:val>
                                            <p:strVal val="ppt_y"/>
                                          </p:val>
                                        </p:tav>
                                      </p:tavLst>
                                    </p:anim>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C3AF50-45D8-4144-B114-A385979F8C17}" type="slidenum">
              <a:rPr lang="en-US" smtClean="0"/>
              <a:t>3</a:t>
            </a:fld>
            <a:endParaRPr lang="en-US" dirty="0"/>
          </a:p>
        </p:txBody>
      </p:sp>
      <p:sp>
        <p:nvSpPr>
          <p:cNvPr id="4" name="Title 1"/>
          <p:cNvSpPr txBox="1">
            <a:spLocks/>
          </p:cNvSpPr>
          <p:nvPr/>
        </p:nvSpPr>
        <p:spPr>
          <a:xfrm>
            <a:off x="1470212" y="1437715"/>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688975" algn="l"/>
              </a:tabLst>
            </a:pPr>
            <a:r>
              <a:rPr lang="en-US" b="1" dirty="0">
                <a:solidFill>
                  <a:srgbClr val="002060"/>
                </a:solidFill>
                <a:latin typeface="+mn-lt"/>
              </a:rPr>
              <a:t>II.  ROLL CALL and </a:t>
            </a:r>
            <a:br>
              <a:rPr lang="en-US" b="1" dirty="0">
                <a:solidFill>
                  <a:srgbClr val="002060"/>
                </a:solidFill>
                <a:latin typeface="+mn-lt"/>
              </a:rPr>
            </a:br>
            <a:r>
              <a:rPr lang="en-US" sz="4000" b="1" dirty="0">
                <a:solidFill>
                  <a:srgbClr val="002060"/>
                </a:solidFill>
                <a:latin typeface="+mn-lt"/>
              </a:rPr>
              <a:t>QUORUM DETERMINATION	</a:t>
            </a:r>
          </a:p>
        </p:txBody>
      </p:sp>
      <p:pic>
        <p:nvPicPr>
          <p:cNvPr id="5" name="Picture 4"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80447"/>
            <a:ext cx="7700682" cy="3460377"/>
          </a:xfrm>
          <a:prstGeom prst="rect">
            <a:avLst/>
          </a:prstGeom>
          <a:noFill/>
          <a:ln>
            <a:noFill/>
          </a:ln>
        </p:spPr>
      </p:pic>
    </p:spTree>
    <p:extLst>
      <p:ext uri="{BB962C8B-B14F-4D97-AF65-F5344CB8AC3E}">
        <p14:creationId xmlns:p14="http://schemas.microsoft.com/office/powerpoint/2010/main" val="281853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760" y="333247"/>
            <a:ext cx="2061905" cy="1330573"/>
          </a:xfrm>
          <a:prstGeom prst="rect">
            <a:avLst/>
          </a:prstGeom>
        </p:spPr>
      </p:pic>
      <p:sp>
        <p:nvSpPr>
          <p:cNvPr id="3" name="Title 1"/>
          <p:cNvSpPr txBox="1">
            <a:spLocks/>
          </p:cNvSpPr>
          <p:nvPr/>
        </p:nvSpPr>
        <p:spPr>
          <a:xfrm>
            <a:off x="1735364" y="276894"/>
            <a:ext cx="9144000" cy="6384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latin typeface="Arial" panose="020B0604020202020204" pitchFamily="34" charset="0"/>
              </a:rPr>
              <a:t>Consolidated Budget Recommendation for </a:t>
            </a:r>
            <a:br>
              <a:rPr lang="en-US" sz="3200" b="1" dirty="0">
                <a:solidFill>
                  <a:srgbClr val="0070C0"/>
                </a:solidFill>
                <a:latin typeface="Arial" panose="020B0604020202020204" pitchFamily="34" charset="0"/>
              </a:rPr>
            </a:br>
            <a:r>
              <a:rPr lang="en-US" sz="3200" b="1" dirty="0">
                <a:solidFill>
                  <a:srgbClr val="0070C0"/>
                </a:solidFill>
                <a:latin typeface="Arial" panose="020B0604020202020204" pitchFamily="34" charset="0"/>
              </a:rPr>
              <a:t>FY 2019-2020</a:t>
            </a:r>
          </a:p>
          <a:p>
            <a:pPr algn="ctr"/>
            <a:r>
              <a:rPr lang="en-US" sz="3200" b="1" dirty="0">
                <a:solidFill>
                  <a:srgbClr val="0070C0"/>
                </a:solidFill>
                <a:latin typeface="Arial" panose="020B0604020202020204" pitchFamily="34" charset="0"/>
              </a:rPr>
              <a:t>Peer Comparison Adjustment</a:t>
            </a:r>
          </a:p>
          <a:p>
            <a:pPr algn="ctr"/>
            <a:endParaRPr lang="en-US" sz="3200" b="1" dirty="0">
              <a:latin typeface="Arial" panose="020B0604020202020204" pitchFamily="34" charset="0"/>
            </a:endParaRPr>
          </a:p>
        </p:txBody>
      </p:sp>
      <p:sp>
        <p:nvSpPr>
          <p:cNvPr id="4" name="Rectangle 3"/>
          <p:cNvSpPr/>
          <p:nvPr/>
        </p:nvSpPr>
        <p:spPr>
          <a:xfrm>
            <a:off x="470444" y="1509201"/>
            <a:ext cx="11721556" cy="4524315"/>
          </a:xfrm>
          <a:prstGeom prst="rect">
            <a:avLst/>
          </a:prstGeom>
        </p:spPr>
        <p:txBody>
          <a:bodyPr wrap="square">
            <a:spAutoFit/>
          </a:bodyPr>
          <a:lstStyle/>
          <a:p>
            <a:endParaRPr lang="en-US" sz="2400" dirty="0">
              <a:latin typeface="Arial" panose="020B0604020202020204" pitchFamily="34" charset="0"/>
            </a:endParaRPr>
          </a:p>
          <a:p>
            <a:pPr indent="-457200"/>
            <a:r>
              <a:rPr lang="en-US" sz="2400" dirty="0">
                <a:latin typeface="Arial" panose="020B0604020202020204" pitchFamily="34" charset="0"/>
              </a:rPr>
              <a:t>  NCHEMS was contracted by ACHE to develop statistical peers for each AL             public institution. </a:t>
            </a:r>
          </a:p>
          <a:p>
            <a:pPr marL="800100" lvl="1" indent="-342900">
              <a:buFont typeface="Arial" panose="020B0604020202020204" pitchFamily="34" charset="0"/>
              <a:buChar char="•"/>
            </a:pPr>
            <a:endParaRPr lang="en-US" sz="2400" dirty="0">
              <a:latin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rPr>
              <a:t>NCHEMS provided IPEDS data for all institutional peers &amp; AL institutions. Staff used the IPEDS data to make comparisons of state support.</a:t>
            </a:r>
          </a:p>
          <a:p>
            <a:pPr marL="800100" lvl="1" indent="-342900">
              <a:buFont typeface="Arial" panose="020B0604020202020204" pitchFamily="34" charset="0"/>
              <a:buChar char="•"/>
            </a:pPr>
            <a:endParaRPr lang="en-US" sz="2400" dirty="0">
              <a:latin typeface="Arial" panose="020B0604020202020204" pitchFamily="34" charset="0"/>
            </a:endParaRPr>
          </a:p>
          <a:p>
            <a:pPr marL="800100" lvl="1" indent="-342900">
              <a:buFont typeface="Arial" panose="020B0604020202020204" pitchFamily="34" charset="0"/>
              <a:buChar char="•"/>
            </a:pPr>
            <a:r>
              <a:rPr lang="en-US" sz="2400" dirty="0">
                <a:solidFill>
                  <a:schemeClr val="accent6">
                    <a:lumMod val="75000"/>
                  </a:schemeClr>
                </a:solidFill>
                <a:latin typeface="Arial" panose="020B0604020202020204" pitchFamily="34" charset="0"/>
              </a:rPr>
              <a:t>Alabama institutions found to be supported at less than 90% of their peer average were given an adjustment to address the significant variance. </a:t>
            </a:r>
          </a:p>
          <a:p>
            <a:pPr marL="800100" lvl="1" indent="-342900">
              <a:buFont typeface="Arial" panose="020B0604020202020204" pitchFamily="34" charset="0"/>
              <a:buChar char="•"/>
            </a:pPr>
            <a:endParaRPr lang="en-US" sz="2400" dirty="0">
              <a:latin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rPr>
              <a:t>The amount added was less than </a:t>
            </a:r>
            <a:r>
              <a:rPr lang="en-US" sz="2400" dirty="0">
                <a:solidFill>
                  <a:srgbClr val="FF0000"/>
                </a:solidFill>
                <a:latin typeface="Arial" panose="020B0604020202020204" pitchFamily="34" charset="0"/>
              </a:rPr>
              <a:t>$9</a:t>
            </a:r>
            <a:r>
              <a:rPr lang="en-US" sz="2400" dirty="0">
                <a:latin typeface="Arial" panose="020B0604020202020204" pitchFamily="34" charset="0"/>
              </a:rPr>
              <a:t> million or an increase of less than 1%.</a:t>
            </a:r>
          </a:p>
          <a:p>
            <a:endParaRPr lang="en-US" sz="24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490725" y="5879805"/>
            <a:ext cx="8326706" cy="978195"/>
          </a:xfrm>
          <a:prstGeom prst="rect">
            <a:avLst/>
          </a:prstGeom>
        </p:spPr>
      </p:pic>
    </p:spTree>
    <p:extLst>
      <p:ext uri="{BB962C8B-B14F-4D97-AF65-F5344CB8AC3E}">
        <p14:creationId xmlns:p14="http://schemas.microsoft.com/office/powerpoint/2010/main" val="589068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22960" y="182880"/>
            <a:ext cx="10302240" cy="6492240"/>
          </a:xfrm>
          <a:prstGeom prst="rect">
            <a:avLst/>
          </a:prstGeom>
        </p:spPr>
      </p:pic>
      <p:sp>
        <p:nvSpPr>
          <p:cNvPr id="2" name="Right Arrow 1"/>
          <p:cNvSpPr/>
          <p:nvPr/>
        </p:nvSpPr>
        <p:spPr>
          <a:xfrm rot="10800000">
            <a:off x="11167732" y="2200938"/>
            <a:ext cx="574158" cy="25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10800000">
            <a:off x="11167732" y="3421910"/>
            <a:ext cx="574158" cy="25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11167732" y="4244161"/>
            <a:ext cx="574158" cy="25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11167732" y="3914551"/>
            <a:ext cx="574158" cy="25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9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993"/>
            <a:ext cx="10515600" cy="1325563"/>
          </a:xfrm>
        </p:spPr>
        <p:txBody>
          <a:bodyPr/>
          <a:lstStyle/>
          <a:p>
            <a:r>
              <a:rPr lang="en-US" b="1" dirty="0">
                <a:solidFill>
                  <a:srgbClr val="002060"/>
                </a:solidFill>
                <a:latin typeface="+mn-lt"/>
              </a:rPr>
              <a:t>Peers: Beauty in the eye of the Beholder </a:t>
            </a:r>
          </a:p>
        </p:txBody>
      </p:sp>
      <p:sp>
        <p:nvSpPr>
          <p:cNvPr id="3" name="Content Placeholder 2"/>
          <p:cNvSpPr>
            <a:spLocks noGrp="1"/>
          </p:cNvSpPr>
          <p:nvPr>
            <p:ph idx="1"/>
          </p:nvPr>
        </p:nvSpPr>
        <p:spPr>
          <a:xfrm>
            <a:off x="838200" y="1250860"/>
            <a:ext cx="10515600" cy="4351338"/>
          </a:xfrm>
        </p:spPr>
        <p:txBody>
          <a:bodyPr>
            <a:normAutofit/>
          </a:bodyPr>
          <a:lstStyle/>
          <a:p>
            <a:r>
              <a:rPr lang="en-US" sz="3600" dirty="0">
                <a:solidFill>
                  <a:srgbClr val="7030A0"/>
                </a:solidFill>
              </a:rPr>
              <a:t>Aspirational </a:t>
            </a:r>
          </a:p>
          <a:p>
            <a:r>
              <a:rPr lang="en-US" sz="3600" dirty="0">
                <a:solidFill>
                  <a:schemeClr val="accent6">
                    <a:lumMod val="50000"/>
                  </a:schemeClr>
                </a:solidFill>
              </a:rPr>
              <a:t>Organizational</a:t>
            </a:r>
            <a:r>
              <a:rPr lang="en-US" sz="3600" dirty="0"/>
              <a:t> </a:t>
            </a:r>
          </a:p>
          <a:p>
            <a:r>
              <a:rPr lang="en-US" sz="3600" dirty="0">
                <a:solidFill>
                  <a:schemeClr val="accent2">
                    <a:lumMod val="75000"/>
                  </a:schemeClr>
                </a:solidFill>
              </a:rPr>
              <a:t>Promotional </a:t>
            </a:r>
          </a:p>
          <a:p>
            <a:r>
              <a:rPr lang="en-US" sz="3600" dirty="0"/>
              <a:t>Statistical</a:t>
            </a:r>
          </a:p>
          <a:p>
            <a:endParaRPr lang="en-US" sz="3200" dirty="0"/>
          </a:p>
          <a:p>
            <a:endParaRPr lang="en-US" sz="3200" dirty="0"/>
          </a:p>
          <a:p>
            <a:endParaRPr lang="en-US" sz="3200" dirty="0"/>
          </a:p>
          <a:p>
            <a:endParaRPr lang="en-US"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48" t="4783" r="5377" b="11683"/>
          <a:stretch/>
        </p:blipFill>
        <p:spPr>
          <a:xfrm>
            <a:off x="5107577" y="1502229"/>
            <a:ext cx="5891350" cy="4389120"/>
          </a:xfrm>
          <a:prstGeom prst="rect">
            <a:avLst/>
          </a:prstGeom>
        </p:spPr>
      </p:pic>
      <p:sp>
        <p:nvSpPr>
          <p:cNvPr id="5" name="TextBox 4"/>
          <p:cNvSpPr txBox="1"/>
          <p:nvPr/>
        </p:nvSpPr>
        <p:spPr>
          <a:xfrm>
            <a:off x="339634" y="3937629"/>
            <a:ext cx="4767943" cy="1938992"/>
          </a:xfrm>
          <a:prstGeom prst="rect">
            <a:avLst/>
          </a:prstGeom>
          <a:gradFill flip="none" rotWithShape="1">
            <a:gsLst>
              <a:gs pos="0">
                <a:schemeClr val="accent4">
                  <a:lumMod val="20000"/>
                  <a:lumOff val="80000"/>
                  <a:shade val="30000"/>
                  <a:satMod val="115000"/>
                </a:schemeClr>
              </a:gs>
              <a:gs pos="67000">
                <a:schemeClr val="accent4">
                  <a:lumMod val="20000"/>
                  <a:lumOff val="80000"/>
                  <a:shade val="67500"/>
                  <a:satMod val="115000"/>
                </a:schemeClr>
              </a:gs>
              <a:gs pos="100000">
                <a:schemeClr val="accent4">
                  <a:lumMod val="20000"/>
                  <a:lumOff val="80000"/>
                  <a:shade val="100000"/>
                  <a:satMod val="115000"/>
                </a:schemeClr>
              </a:gs>
            </a:gsLst>
            <a:lin ang="0" scaled="1"/>
            <a:tileRect/>
          </a:gradFill>
        </p:spPr>
        <p:txBody>
          <a:bodyPr wrap="square" rtlCol="0">
            <a:spAutoFit/>
          </a:bodyPr>
          <a:lstStyle/>
          <a:p>
            <a:r>
              <a:rPr lang="en-US" sz="2400" dirty="0">
                <a:latin typeface="Arial" panose="020B0604020202020204" pitchFamily="34" charset="0"/>
              </a:rPr>
              <a:t>Peers based upon similar instructional mission, program mix, student characteristics, Carnegie Classification and degree production.</a:t>
            </a:r>
          </a:p>
        </p:txBody>
      </p:sp>
    </p:spTree>
    <p:extLst>
      <p:ext uri="{BB962C8B-B14F-4D97-AF65-F5344CB8AC3E}">
        <p14:creationId xmlns:p14="http://schemas.microsoft.com/office/powerpoint/2010/main" val="81633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Intend to continue including this calculation as a part of the Consolidated Budget Recommendation </a:t>
            </a:r>
          </a:p>
        </p:txBody>
      </p:sp>
      <p:sp>
        <p:nvSpPr>
          <p:cNvPr id="3" name="Content Placeholder 2"/>
          <p:cNvSpPr>
            <a:spLocks noGrp="1"/>
          </p:cNvSpPr>
          <p:nvPr>
            <p:ph idx="1"/>
          </p:nvPr>
        </p:nvSpPr>
        <p:spPr>
          <a:xfrm>
            <a:off x="744886" y="1496457"/>
            <a:ext cx="8909477" cy="4648609"/>
          </a:xfrm>
        </p:spPr>
        <p:txBody>
          <a:bodyPr>
            <a:noAutofit/>
          </a:bodyPr>
          <a:lstStyle/>
          <a:p>
            <a:pPr marL="0" indent="0">
              <a:buNone/>
            </a:pPr>
            <a:r>
              <a:rPr lang="en-US" sz="3200" dirty="0"/>
              <a:t>   </a:t>
            </a:r>
          </a:p>
          <a:p>
            <a:r>
              <a:rPr lang="en-US" sz="3200" dirty="0"/>
              <a:t>Offered campuses opportunities to recommend changes to their “statistical” peers</a:t>
            </a:r>
          </a:p>
          <a:p>
            <a:r>
              <a:rPr lang="en-US" sz="3200" dirty="0">
                <a:solidFill>
                  <a:srgbClr val="0070C0"/>
                </a:solidFill>
              </a:rPr>
              <a:t>Timeline:</a:t>
            </a:r>
          </a:p>
          <a:p>
            <a:pPr lvl="1"/>
            <a:r>
              <a:rPr lang="en-US" sz="3200" dirty="0"/>
              <a:t> Conversations with ACHE staff on peers</a:t>
            </a:r>
          </a:p>
          <a:p>
            <a:pPr marL="457200" lvl="1" indent="0">
              <a:buNone/>
            </a:pPr>
            <a:r>
              <a:rPr lang="en-US" sz="3200" dirty="0"/>
              <a:t>   March 1- May 1  </a:t>
            </a:r>
          </a:p>
          <a:p>
            <a:pPr lvl="1"/>
            <a:r>
              <a:rPr lang="en-US" sz="3200" dirty="0"/>
              <a:t>Conference calls with NCHEMS to discuss further May 1 – July 1   </a:t>
            </a:r>
          </a:p>
          <a:p>
            <a:pPr marL="0" indent="0">
              <a:buNone/>
            </a:pPr>
            <a:endParaRPr lang="en-US" sz="3200" dirty="0"/>
          </a:p>
        </p:txBody>
      </p:sp>
    </p:spTree>
    <p:extLst>
      <p:ext uri="{BB962C8B-B14F-4D97-AF65-F5344CB8AC3E}">
        <p14:creationId xmlns:p14="http://schemas.microsoft.com/office/powerpoint/2010/main" val="3978596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291773" y="434175"/>
            <a:ext cx="9144000" cy="1477181"/>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all" spc="0" normalizeH="0" baseline="0" noProof="0" dirty="0">
                <a:ln>
                  <a:noFill/>
                </a:ln>
                <a:solidFill>
                  <a:schemeClr val="accent1">
                    <a:lumMod val="75000"/>
                  </a:schemeClr>
                </a:solidFill>
                <a:effectLst/>
                <a:uLnTx/>
                <a:uFillTx/>
                <a:latin typeface="Tw Cen MT"/>
                <a:ea typeface="+mj-ea"/>
                <a:cs typeface="+mj-cs"/>
              </a:rPr>
              <a:t>VII.   Discussion</a:t>
            </a:r>
            <a:r>
              <a:rPr kumimoji="0" lang="en-US" sz="6000" b="1" i="0" u="none" strike="noStrike" kern="1200" cap="all" spc="300" normalizeH="0" baseline="0" noProof="0" dirty="0">
                <a:ln>
                  <a:noFill/>
                </a:ln>
                <a:solidFill>
                  <a:srgbClr val="0070C0"/>
                </a:solidFill>
                <a:effectLst/>
                <a:uLnTx/>
                <a:uFillTx/>
                <a:latin typeface="Tw Cen MT"/>
                <a:ea typeface="+mj-ea"/>
                <a:cs typeface="+mj-cs"/>
              </a:rPr>
              <a:t> </a:t>
            </a:r>
            <a:r>
              <a:rPr kumimoji="0" lang="en-US" sz="6000" b="1" i="0" u="none" strike="noStrike" kern="1200" cap="all" spc="0" normalizeH="0" baseline="0" noProof="0" dirty="0">
                <a:ln>
                  <a:noFill/>
                </a:ln>
                <a:solidFill>
                  <a:srgbClr val="0070C0"/>
                </a:solidFill>
                <a:effectLst/>
                <a:uLnTx/>
                <a:uFillTx/>
                <a:latin typeface="Tw Cen MT"/>
                <a:ea typeface="+mj-ea"/>
                <a:cs typeface="+mj-cs"/>
              </a:rPr>
              <a:t>ITEMS</a:t>
            </a:r>
            <a:br>
              <a:rPr kumimoji="0" lang="en-US" b="1" i="0" u="none" strike="noStrike" kern="1200" cap="all" spc="0" normalizeH="0" baseline="0" noProof="0" dirty="0">
                <a:ln>
                  <a:noFill/>
                </a:ln>
                <a:solidFill>
                  <a:srgbClr val="0070C0"/>
                </a:solidFill>
                <a:effectLst/>
                <a:uLnTx/>
                <a:uFillTx/>
                <a:latin typeface="Tw Cen MT"/>
                <a:ea typeface="+mj-ea"/>
                <a:cs typeface="+mj-cs"/>
              </a:rPr>
            </a:br>
            <a:r>
              <a:rPr kumimoji="0" lang="en-US" b="1" i="0" u="none" strike="noStrike" kern="1200" cap="all" spc="0" normalizeH="0" baseline="0" noProof="0" dirty="0">
                <a:ln>
                  <a:noFill/>
                </a:ln>
                <a:solidFill>
                  <a:srgbClr val="00B0F0"/>
                </a:solidFill>
                <a:effectLst/>
                <a:uLnTx/>
                <a:uFillTx/>
                <a:latin typeface="Tw Cen MT"/>
                <a:ea typeface="+mj-ea"/>
                <a:cs typeface="+mj-cs"/>
              </a:rPr>
              <a:t> </a:t>
            </a:r>
            <a:endParaRPr kumimoji="0" lang="en-US" b="0" i="0" u="none" strike="noStrike" kern="1200" cap="all" spc="0" normalizeH="0" baseline="0" noProof="0" dirty="0">
              <a:ln>
                <a:noFill/>
              </a:ln>
              <a:solidFill>
                <a:srgbClr val="4F271C"/>
              </a:solidFill>
              <a:effectLst/>
              <a:uLnTx/>
              <a:uFillTx/>
              <a:latin typeface="Tw Cen MT"/>
              <a:ea typeface="+mj-ea"/>
              <a:cs typeface="+mj-cs"/>
            </a:endParaRPr>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3124200" y="2036617"/>
            <a:ext cx="5404658" cy="3493597"/>
          </a:xfrm>
          <a:prstGeom prst="rect">
            <a:avLst/>
          </a:prstGeom>
        </p:spPr>
      </p:pic>
    </p:spTree>
    <p:extLst>
      <p:ext uri="{BB962C8B-B14F-4D97-AF65-F5344CB8AC3E}">
        <p14:creationId xmlns:p14="http://schemas.microsoft.com/office/powerpoint/2010/main" val="233485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35</a:t>
            </a:fld>
            <a:endParaRPr lang="en-US">
              <a:solidFill>
                <a:srgbClr val="46464A">
                  <a:lumMod val="60000"/>
                  <a:lumOff val="40000"/>
                </a:srgbClr>
              </a:solidFill>
            </a:endParaRPr>
          </a:p>
        </p:txBody>
      </p:sp>
      <p:sp>
        <p:nvSpPr>
          <p:cNvPr id="8" name="Title 1"/>
          <p:cNvSpPr txBox="1">
            <a:spLocks/>
          </p:cNvSpPr>
          <p:nvPr/>
        </p:nvSpPr>
        <p:spPr>
          <a:xfrm>
            <a:off x="838200" y="365125"/>
            <a:ext cx="10515600" cy="1925688"/>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AutoNum type="alphaUcPeriod"/>
            </a:pPr>
            <a:r>
              <a:rPr lang="en-US" sz="5800" b="1" dirty="0">
                <a:solidFill>
                  <a:srgbClr val="0070C0"/>
                </a:solidFill>
                <a:latin typeface="Calibri" panose="020F0502020204030204" pitchFamily="34" charset="0"/>
                <a:cs typeface="Calibri" panose="020F0502020204030204" pitchFamily="34" charset="0"/>
              </a:rPr>
              <a:t>Institutional Accountability Report</a:t>
            </a:r>
          </a:p>
          <a:p>
            <a:r>
              <a:rPr lang="en-US" sz="3300" i="1" dirty="0">
                <a:solidFill>
                  <a:srgbClr val="0070C0"/>
                </a:solidFill>
              </a:rPr>
              <a:t>Staff Presenter: Dr. Jim Purcell</a:t>
            </a:r>
            <a:endParaRPr lang="en-US" sz="3300" dirty="0">
              <a:solidFill>
                <a:srgbClr val="0070C0"/>
              </a:solidFill>
            </a:endParaRPr>
          </a:p>
          <a:p>
            <a:br>
              <a:rPr lang="en-US" dirty="0">
                <a:solidFill>
                  <a:srgbClr val="0070C0"/>
                </a:solidFill>
                <a:latin typeface="Calibri" panose="020F0502020204030204" pitchFamily="34" charset="0"/>
                <a:cs typeface="Calibri" panose="020F0502020204030204" pitchFamily="34" charset="0"/>
              </a:rPr>
            </a:br>
            <a:endParaRPr lang="en-US"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2123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36</a:t>
            </a:fld>
            <a:endParaRPr lang="en-US">
              <a:solidFill>
                <a:srgbClr val="46464A">
                  <a:lumMod val="60000"/>
                  <a:lumOff val="40000"/>
                </a:srgbClr>
              </a:solidFill>
            </a:endParaRPr>
          </a:p>
        </p:txBody>
      </p:sp>
      <p:sp>
        <p:nvSpPr>
          <p:cNvPr id="8" name="Title 1"/>
          <p:cNvSpPr txBox="1">
            <a:spLocks/>
          </p:cNvSpPr>
          <p:nvPr/>
        </p:nvSpPr>
        <p:spPr>
          <a:xfrm>
            <a:off x="838200" y="365125"/>
            <a:ext cx="10515600" cy="1925688"/>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800" b="1" dirty="0">
                <a:solidFill>
                  <a:srgbClr val="0070C0"/>
                </a:solidFill>
                <a:latin typeface="Calibri" panose="020F0502020204030204" pitchFamily="34" charset="0"/>
                <a:cs typeface="Calibri" panose="020F0502020204030204" pitchFamily="34" charset="0"/>
              </a:rPr>
              <a:t>B. Accountability Website Draft</a:t>
            </a:r>
          </a:p>
          <a:p>
            <a:r>
              <a:rPr lang="en-US" sz="3300" i="1" dirty="0">
                <a:solidFill>
                  <a:srgbClr val="0070C0"/>
                </a:solidFill>
              </a:rPr>
              <a:t>Staff Presenter: Dr. Jim Purcell</a:t>
            </a:r>
            <a:endParaRPr lang="en-US" sz="3300" dirty="0">
              <a:solidFill>
                <a:srgbClr val="0070C0"/>
              </a:solidFill>
            </a:endParaRPr>
          </a:p>
          <a:p>
            <a:br>
              <a:rPr lang="en-US" dirty="0">
                <a:solidFill>
                  <a:srgbClr val="0070C0"/>
                </a:solidFill>
                <a:latin typeface="Calibri" panose="020F0502020204030204" pitchFamily="34" charset="0"/>
                <a:cs typeface="Calibri" panose="020F0502020204030204" pitchFamily="34" charset="0"/>
              </a:rPr>
            </a:br>
            <a:endParaRPr lang="en-US"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6209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picture of the alabama state house"/>
          <p:cNvSpPr>
            <a:spLocks noChangeAspect="1" noChangeArrowheads="1"/>
          </p:cNvSpPr>
          <p:nvPr/>
        </p:nvSpPr>
        <p:spPr bwMode="auto">
          <a:xfrm>
            <a:off x="155575" y="-144463"/>
            <a:ext cx="1225114" cy="12251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1670858" y="2352502"/>
            <a:ext cx="8005157" cy="4282382"/>
          </a:xfrm>
          <a:prstGeom prst="rect">
            <a:avLst/>
          </a:prstGeom>
        </p:spPr>
      </p:pic>
      <p:sp>
        <p:nvSpPr>
          <p:cNvPr id="5" name="TextBox 4"/>
          <p:cNvSpPr txBox="1"/>
          <p:nvPr/>
        </p:nvSpPr>
        <p:spPr>
          <a:xfrm>
            <a:off x="598516" y="182880"/>
            <a:ext cx="11338560" cy="2000548"/>
          </a:xfrm>
          <a:prstGeom prst="rect">
            <a:avLst/>
          </a:prstGeom>
          <a:noFill/>
        </p:spPr>
        <p:txBody>
          <a:bodyPr wrap="square" rtlCol="0">
            <a:spAutoFit/>
          </a:bodyPr>
          <a:lstStyle/>
          <a:p>
            <a:r>
              <a:rPr lang="en-US" sz="4800" b="1" dirty="0">
                <a:solidFill>
                  <a:srgbClr val="0070C0"/>
                </a:solidFill>
                <a:latin typeface="Calibri" panose="020F0502020204030204" pitchFamily="34" charset="0"/>
                <a:cs typeface="Calibri" panose="020F0502020204030204" pitchFamily="34" charset="0"/>
              </a:rPr>
              <a:t>C.  2019 ACHE Legislative Agenda</a:t>
            </a:r>
          </a:p>
          <a:p>
            <a:r>
              <a:rPr lang="en-US" sz="2800" i="1" dirty="0">
                <a:solidFill>
                  <a:srgbClr val="0070C0"/>
                </a:solidFill>
              </a:rPr>
              <a:t>Staff Presenter: Margaret Gunter</a:t>
            </a:r>
            <a:endParaRPr lang="en-US" sz="2800" dirty="0">
              <a:solidFill>
                <a:srgbClr val="0070C0"/>
              </a:solidFill>
            </a:endParaRPr>
          </a:p>
          <a:p>
            <a:pPr algn="ctr"/>
            <a:r>
              <a:rPr lang="en-US" sz="4800" dirty="0">
                <a:solidFill>
                  <a:srgbClr val="FF0000"/>
                </a:solidFill>
              </a:rPr>
              <a:t>2019 Legislative Session</a:t>
            </a:r>
          </a:p>
        </p:txBody>
      </p:sp>
    </p:spTree>
    <p:extLst>
      <p:ext uri="{BB962C8B-B14F-4D97-AF65-F5344CB8AC3E}">
        <p14:creationId xmlns:p14="http://schemas.microsoft.com/office/powerpoint/2010/main" val="510072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1803" y="266007"/>
            <a:ext cx="8994371" cy="1569660"/>
          </a:xfrm>
          <a:prstGeom prst="rect">
            <a:avLst/>
          </a:prstGeom>
          <a:noFill/>
        </p:spPr>
        <p:txBody>
          <a:bodyPr wrap="square" rtlCol="0">
            <a:spAutoFit/>
          </a:bodyPr>
          <a:lstStyle/>
          <a:p>
            <a:pPr algn="ctr"/>
            <a:r>
              <a:rPr lang="en-US" sz="4800" b="1" dirty="0">
                <a:solidFill>
                  <a:srgbClr val="0070C0"/>
                </a:solidFill>
              </a:rPr>
              <a:t>Education Trust and General Funds</a:t>
            </a:r>
          </a:p>
          <a:p>
            <a:pPr algn="ctr"/>
            <a:r>
              <a:rPr lang="en-US" sz="4800" b="1" dirty="0">
                <a:solidFill>
                  <a:srgbClr val="0070C0"/>
                </a:solidFill>
              </a:rPr>
              <a:t>In Good Shape</a:t>
            </a:r>
          </a:p>
        </p:txBody>
      </p:sp>
      <p:sp>
        <p:nvSpPr>
          <p:cNvPr id="6" name="TextBox 5"/>
          <p:cNvSpPr txBox="1"/>
          <p:nvPr/>
        </p:nvSpPr>
        <p:spPr>
          <a:xfrm>
            <a:off x="2185860" y="1682611"/>
            <a:ext cx="7764087" cy="1846659"/>
          </a:xfrm>
          <a:prstGeom prst="rect">
            <a:avLst/>
          </a:prstGeom>
          <a:noFill/>
        </p:spPr>
        <p:txBody>
          <a:bodyPr wrap="square" rtlCol="0">
            <a:spAutoFit/>
          </a:bodyPr>
          <a:lstStyle/>
          <a:p>
            <a:endParaRPr lang="en-US" dirty="0">
              <a:solidFill>
                <a:srgbClr val="FF0000"/>
              </a:solidFill>
            </a:endParaRPr>
          </a:p>
          <a:p>
            <a:pPr marL="285750" indent="-285750">
              <a:buFont typeface="Arial" panose="020B0604020202020204" pitchFamily="34" charset="0"/>
              <a:buChar char="•"/>
            </a:pPr>
            <a:r>
              <a:rPr lang="en-US" sz="2400" dirty="0">
                <a:solidFill>
                  <a:srgbClr val="FF0000"/>
                </a:solidFill>
              </a:rPr>
              <a:t>The ETF appropriation cap for 2020 is $7.1B</a:t>
            </a:r>
          </a:p>
          <a:p>
            <a:pPr marL="285750" indent="-285750">
              <a:buFont typeface="Arial" panose="020B0604020202020204" pitchFamily="34" charset="0"/>
              <a:buChar char="•"/>
            </a:pPr>
            <a:r>
              <a:rPr lang="en-US" sz="2400" dirty="0">
                <a:solidFill>
                  <a:srgbClr val="FF0000"/>
                </a:solidFill>
              </a:rPr>
              <a:t>ACHE recommends at least 5% for all institutions</a:t>
            </a:r>
          </a:p>
          <a:p>
            <a:pPr marL="285750" indent="-285750">
              <a:buFont typeface="Arial" panose="020B0604020202020204" pitchFamily="34" charset="0"/>
              <a:buChar char="•"/>
            </a:pPr>
            <a:r>
              <a:rPr lang="en-US" sz="2400" dirty="0">
                <a:solidFill>
                  <a:srgbClr val="FF0000"/>
                </a:solidFill>
              </a:rPr>
              <a:t>Some institutions were recommended to get additional funds based on statistical PEER adjustments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620" y="3376214"/>
            <a:ext cx="3301587" cy="3314286"/>
          </a:xfrm>
          <a:prstGeom prst="rect">
            <a:avLst/>
          </a:prstGeom>
        </p:spPr>
      </p:pic>
    </p:spTree>
    <p:extLst>
      <p:ext uri="{BB962C8B-B14F-4D97-AF65-F5344CB8AC3E}">
        <p14:creationId xmlns:p14="http://schemas.microsoft.com/office/powerpoint/2010/main" val="2778990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989" y="490451"/>
            <a:ext cx="8645236" cy="830997"/>
          </a:xfrm>
          <a:prstGeom prst="rect">
            <a:avLst/>
          </a:prstGeom>
          <a:noFill/>
        </p:spPr>
        <p:txBody>
          <a:bodyPr wrap="square" rtlCol="0">
            <a:spAutoFit/>
          </a:bodyPr>
          <a:lstStyle/>
          <a:p>
            <a:r>
              <a:rPr lang="en-US" sz="4800" b="1" dirty="0">
                <a:solidFill>
                  <a:srgbClr val="0070C0"/>
                </a:solidFill>
              </a:rPr>
              <a:t>Equalize Financial Aid Programs</a:t>
            </a:r>
          </a:p>
        </p:txBody>
      </p:sp>
      <p:sp>
        <p:nvSpPr>
          <p:cNvPr id="3" name="TextBox 2"/>
          <p:cNvSpPr txBox="1"/>
          <p:nvPr/>
        </p:nvSpPr>
        <p:spPr>
          <a:xfrm>
            <a:off x="2011679" y="1695796"/>
            <a:ext cx="8337665" cy="1323439"/>
          </a:xfrm>
          <a:prstGeom prst="rect">
            <a:avLst/>
          </a:prstGeom>
          <a:noFill/>
        </p:spPr>
        <p:txBody>
          <a:bodyPr wrap="square" rtlCol="0">
            <a:spAutoFit/>
          </a:bodyPr>
          <a:lstStyle/>
          <a:p>
            <a:r>
              <a:rPr lang="en-US" sz="3200" dirty="0">
                <a:solidFill>
                  <a:srgbClr val="FF0000"/>
                </a:solidFill>
              </a:rPr>
              <a:t>Increase:</a:t>
            </a:r>
          </a:p>
          <a:p>
            <a:pPr marL="342900" indent="-342900">
              <a:buFont typeface="Arial" panose="020B0604020202020204" pitchFamily="34" charset="0"/>
              <a:buChar char="•"/>
            </a:pPr>
            <a:r>
              <a:rPr lang="en-US" sz="2400" dirty="0">
                <a:solidFill>
                  <a:srgbClr val="FF0000"/>
                </a:solidFill>
              </a:rPr>
              <a:t>Alabama Student Assistance Program from $4.1M to $5.2M</a:t>
            </a:r>
          </a:p>
          <a:p>
            <a:pPr marL="342900" indent="-342900">
              <a:buFont typeface="Arial" panose="020B0604020202020204" pitchFamily="34" charset="0"/>
              <a:buChar char="•"/>
            </a:pPr>
            <a:r>
              <a:rPr lang="en-US" sz="2400" dirty="0">
                <a:solidFill>
                  <a:srgbClr val="FF0000"/>
                </a:solidFill>
              </a:rPr>
              <a:t>Alabama Student Grant Program from $5M to $5.2M</a:t>
            </a:r>
          </a:p>
        </p:txBody>
      </p:sp>
      <p:pic>
        <p:nvPicPr>
          <p:cNvPr id="4" name="Picture 3"/>
          <p:cNvPicPr>
            <a:picLocks noChangeAspect="1"/>
          </p:cNvPicPr>
          <p:nvPr/>
        </p:nvPicPr>
        <p:blipFill>
          <a:blip r:embed="rId2"/>
          <a:stretch>
            <a:fillRect/>
          </a:stretch>
        </p:blipFill>
        <p:spPr>
          <a:xfrm>
            <a:off x="2586990" y="3873730"/>
            <a:ext cx="1714500" cy="2286000"/>
          </a:xfrm>
          <a:prstGeom prst="rect">
            <a:avLst/>
          </a:prstGeom>
        </p:spPr>
      </p:pic>
      <p:pic>
        <p:nvPicPr>
          <p:cNvPr id="5" name="Picture 4"/>
          <p:cNvPicPr>
            <a:picLocks noChangeAspect="1"/>
          </p:cNvPicPr>
          <p:nvPr/>
        </p:nvPicPr>
        <p:blipFill>
          <a:blip r:embed="rId3"/>
          <a:stretch>
            <a:fillRect/>
          </a:stretch>
        </p:blipFill>
        <p:spPr>
          <a:xfrm>
            <a:off x="6626975" y="3890357"/>
            <a:ext cx="1714500" cy="2286000"/>
          </a:xfrm>
          <a:prstGeom prst="rect">
            <a:avLst/>
          </a:prstGeom>
        </p:spPr>
      </p:pic>
      <p:cxnSp>
        <p:nvCxnSpPr>
          <p:cNvPr id="7" name="Straight Arrow Connector 6"/>
          <p:cNvCxnSpPr/>
          <p:nvPr/>
        </p:nvCxnSpPr>
        <p:spPr>
          <a:xfrm>
            <a:off x="4605251" y="5062451"/>
            <a:ext cx="1720734" cy="83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60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C3AF50-45D8-4144-B114-A385979F8C17}" type="slidenum">
              <a:rPr lang="en-US" smtClean="0"/>
              <a:t>4</a:t>
            </a:fld>
            <a:endParaRPr lang="en-US" dirty="0"/>
          </a:p>
        </p:txBody>
      </p:sp>
      <p:sp>
        <p:nvSpPr>
          <p:cNvPr id="4" name="Title 1"/>
          <p:cNvSpPr txBox="1">
            <a:spLocks/>
          </p:cNvSpPr>
          <p:nvPr/>
        </p:nvSpPr>
        <p:spPr>
          <a:xfrm>
            <a:off x="1408971" y="720247"/>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688975" algn="l"/>
              </a:tabLst>
            </a:pPr>
            <a:r>
              <a:rPr lang="en-US" sz="4000" b="1" dirty="0">
                <a:solidFill>
                  <a:schemeClr val="accent5"/>
                </a:solidFill>
                <a:latin typeface="+mn-lt"/>
              </a:rPr>
              <a:t>III.	  APPROVAL OF AGENDA</a:t>
            </a:r>
          </a:p>
        </p:txBody>
      </p:sp>
      <p:pic>
        <p:nvPicPr>
          <p:cNvPr id="9" name="Picture 4" descr="ACH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234" y="720247"/>
            <a:ext cx="1921473" cy="186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3"/>
          <a:stretch>
            <a:fillRect/>
          </a:stretch>
        </p:blipFill>
        <p:spPr>
          <a:xfrm>
            <a:off x="3393410" y="1566624"/>
            <a:ext cx="5305425" cy="5086350"/>
          </a:xfrm>
          <a:prstGeom prst="rect">
            <a:avLst/>
          </a:prstGeom>
        </p:spPr>
      </p:pic>
      <p:pic>
        <p:nvPicPr>
          <p:cNvPr id="7" name="Picture 6"/>
          <p:cNvPicPr>
            <a:picLocks noChangeAspect="1"/>
          </p:cNvPicPr>
          <p:nvPr/>
        </p:nvPicPr>
        <p:blipFill>
          <a:blip r:embed="rId4"/>
          <a:stretch>
            <a:fillRect/>
          </a:stretch>
        </p:blipFill>
        <p:spPr>
          <a:xfrm>
            <a:off x="3581140" y="6538912"/>
            <a:ext cx="1571625" cy="276225"/>
          </a:xfrm>
          <a:prstGeom prst="rect">
            <a:avLst/>
          </a:prstGeom>
        </p:spPr>
      </p:pic>
    </p:spTree>
    <p:extLst>
      <p:ext uri="{BB962C8B-B14F-4D97-AF65-F5344CB8AC3E}">
        <p14:creationId xmlns:p14="http://schemas.microsoft.com/office/powerpoint/2010/main" val="3545576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1681" y="540327"/>
            <a:ext cx="8454043" cy="1446550"/>
          </a:xfrm>
          <a:prstGeom prst="rect">
            <a:avLst/>
          </a:prstGeom>
          <a:noFill/>
        </p:spPr>
        <p:txBody>
          <a:bodyPr wrap="square" rtlCol="0">
            <a:spAutoFit/>
          </a:bodyPr>
          <a:lstStyle/>
          <a:p>
            <a:r>
              <a:rPr lang="en-US" sz="4400" b="1" dirty="0">
                <a:solidFill>
                  <a:srgbClr val="0070C0"/>
                </a:solidFill>
              </a:rPr>
              <a:t>Police Officer’s and Firefighter’s Survivor’s Education Assistance</a:t>
            </a:r>
          </a:p>
        </p:txBody>
      </p:sp>
      <p:sp>
        <p:nvSpPr>
          <p:cNvPr id="3" name="TextBox 2"/>
          <p:cNvSpPr txBox="1"/>
          <p:nvPr/>
        </p:nvSpPr>
        <p:spPr>
          <a:xfrm>
            <a:off x="2119745" y="2394065"/>
            <a:ext cx="818320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FF0000"/>
                </a:solidFill>
              </a:rPr>
              <a:t>Proposed an increase in funding from $250,725 to $302,000</a:t>
            </a:r>
          </a:p>
          <a:p>
            <a:pPr marL="285750" indent="-285750">
              <a:buFont typeface="Arial" panose="020B0604020202020204" pitchFamily="34" charset="0"/>
              <a:buChar char="•"/>
            </a:pPr>
            <a:r>
              <a:rPr lang="en-US" sz="2400" dirty="0">
                <a:solidFill>
                  <a:srgbClr val="FF0000"/>
                </a:solidFill>
              </a:rPr>
              <a:t>A Bill is being considered that will extend benefits to reservists  </a:t>
            </a:r>
          </a:p>
        </p:txBody>
      </p:sp>
      <p:pic>
        <p:nvPicPr>
          <p:cNvPr id="4" name="Picture 3"/>
          <p:cNvPicPr>
            <a:picLocks noChangeAspect="1"/>
          </p:cNvPicPr>
          <p:nvPr/>
        </p:nvPicPr>
        <p:blipFill>
          <a:blip r:embed="rId2"/>
          <a:stretch>
            <a:fillRect/>
          </a:stretch>
        </p:blipFill>
        <p:spPr>
          <a:xfrm>
            <a:off x="1556385" y="3886807"/>
            <a:ext cx="3409950" cy="2276475"/>
          </a:xfrm>
          <a:prstGeom prst="rect">
            <a:avLst/>
          </a:prstGeom>
        </p:spPr>
      </p:pic>
      <p:pic>
        <p:nvPicPr>
          <p:cNvPr id="5" name="Picture 4"/>
          <p:cNvPicPr>
            <a:picLocks noChangeAspect="1"/>
          </p:cNvPicPr>
          <p:nvPr/>
        </p:nvPicPr>
        <p:blipFill>
          <a:blip r:embed="rId3"/>
          <a:stretch>
            <a:fillRect/>
          </a:stretch>
        </p:blipFill>
        <p:spPr>
          <a:xfrm>
            <a:off x="7232073" y="3823163"/>
            <a:ext cx="3433156" cy="2288770"/>
          </a:xfrm>
          <a:prstGeom prst="rect">
            <a:avLst/>
          </a:prstGeom>
        </p:spPr>
      </p:pic>
    </p:spTree>
    <p:extLst>
      <p:ext uri="{BB962C8B-B14F-4D97-AF65-F5344CB8AC3E}">
        <p14:creationId xmlns:p14="http://schemas.microsoft.com/office/powerpoint/2010/main" val="53898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7600" y="3291377"/>
            <a:ext cx="4779472" cy="3186315"/>
          </a:xfrm>
          <a:prstGeom prst="rect">
            <a:avLst/>
          </a:prstGeom>
        </p:spPr>
      </p:pic>
      <p:sp>
        <p:nvSpPr>
          <p:cNvPr id="4" name="TextBox 3"/>
          <p:cNvSpPr txBox="1"/>
          <p:nvPr/>
        </p:nvSpPr>
        <p:spPr>
          <a:xfrm>
            <a:off x="1970116" y="565265"/>
            <a:ext cx="7223760" cy="769441"/>
          </a:xfrm>
          <a:prstGeom prst="rect">
            <a:avLst/>
          </a:prstGeom>
          <a:noFill/>
        </p:spPr>
        <p:txBody>
          <a:bodyPr wrap="square" rtlCol="0">
            <a:spAutoFit/>
          </a:bodyPr>
          <a:lstStyle/>
          <a:p>
            <a:pPr algn="ctr"/>
            <a:r>
              <a:rPr lang="en-US" sz="4400" b="1" dirty="0">
                <a:solidFill>
                  <a:srgbClr val="0070C0"/>
                </a:solidFill>
              </a:rPr>
              <a:t>Alabama National Guard</a:t>
            </a:r>
          </a:p>
        </p:txBody>
      </p:sp>
      <p:sp>
        <p:nvSpPr>
          <p:cNvPr id="5" name="TextBox 4"/>
          <p:cNvSpPr txBox="1"/>
          <p:nvPr/>
        </p:nvSpPr>
        <p:spPr>
          <a:xfrm>
            <a:off x="2959330" y="1479665"/>
            <a:ext cx="814106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rPr>
              <a:t>Recommended an increase in funding from $4.6M to $4.9M</a:t>
            </a:r>
          </a:p>
          <a:p>
            <a:pPr marL="342900" indent="-342900">
              <a:buFont typeface="Arial" panose="020B0604020202020204" pitchFamily="34" charset="0"/>
              <a:buChar char="•"/>
            </a:pPr>
            <a:r>
              <a:rPr lang="en-US" sz="2400" dirty="0">
                <a:solidFill>
                  <a:srgbClr val="FF0000"/>
                </a:solidFill>
              </a:rPr>
              <a:t>Bill to specify full coverage of tuition and fees </a:t>
            </a:r>
          </a:p>
        </p:txBody>
      </p:sp>
    </p:spTree>
    <p:extLst>
      <p:ext uri="{BB962C8B-B14F-4D97-AF65-F5344CB8AC3E}">
        <p14:creationId xmlns:p14="http://schemas.microsoft.com/office/powerpoint/2010/main" val="4131620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4808" y="290946"/>
            <a:ext cx="8279476" cy="769441"/>
          </a:xfrm>
          <a:prstGeom prst="rect">
            <a:avLst/>
          </a:prstGeom>
          <a:noFill/>
        </p:spPr>
        <p:txBody>
          <a:bodyPr wrap="square" rtlCol="0">
            <a:spAutoFit/>
          </a:bodyPr>
          <a:lstStyle/>
          <a:p>
            <a:pPr algn="ctr"/>
            <a:r>
              <a:rPr lang="en-US" sz="4400" b="1" dirty="0">
                <a:solidFill>
                  <a:srgbClr val="0070C0"/>
                </a:solidFill>
              </a:rPr>
              <a:t>Human Capital Development Fund</a:t>
            </a:r>
          </a:p>
        </p:txBody>
      </p:sp>
      <p:sp>
        <p:nvSpPr>
          <p:cNvPr id="3" name="TextBox 2"/>
          <p:cNvSpPr txBox="1"/>
          <p:nvPr/>
        </p:nvSpPr>
        <p:spPr>
          <a:xfrm>
            <a:off x="2568632" y="1263535"/>
            <a:ext cx="7489767" cy="2492990"/>
          </a:xfrm>
          <a:prstGeom prst="rect">
            <a:avLst/>
          </a:prstGeom>
          <a:noFill/>
        </p:spPr>
        <p:txBody>
          <a:bodyPr wrap="square" rtlCol="0">
            <a:spAutoFit/>
          </a:bodyPr>
          <a:lstStyle/>
          <a:p>
            <a:pPr>
              <a:spcAft>
                <a:spcPts val="1200"/>
              </a:spcAft>
            </a:pPr>
            <a:r>
              <a:rPr lang="en-US" sz="3200" dirty="0">
                <a:solidFill>
                  <a:srgbClr val="FF0000"/>
                </a:solidFill>
              </a:rPr>
              <a:t>Meeting the Demands of the Workplace</a:t>
            </a:r>
          </a:p>
          <a:p>
            <a:pPr marL="342900" indent="-342900">
              <a:buFont typeface="Arial" panose="020B0604020202020204" pitchFamily="34" charset="0"/>
              <a:buChar char="•"/>
            </a:pPr>
            <a:r>
              <a:rPr lang="en-US" sz="2400" dirty="0">
                <a:solidFill>
                  <a:srgbClr val="FF0000"/>
                </a:solidFill>
              </a:rPr>
              <a:t>Proposes $2M to distributed by competitive RFP among public institutions </a:t>
            </a:r>
          </a:p>
          <a:p>
            <a:pPr marL="342900" indent="-342900">
              <a:buFont typeface="Arial" panose="020B0604020202020204" pitchFamily="34" charset="0"/>
              <a:buChar char="•"/>
            </a:pPr>
            <a:r>
              <a:rPr lang="en-US" sz="2400" dirty="0">
                <a:solidFill>
                  <a:srgbClr val="FF0000"/>
                </a:solidFill>
              </a:rPr>
              <a:t>Workforce priorities to be determined by the </a:t>
            </a:r>
            <a:br>
              <a:rPr lang="en-US" sz="2400" dirty="0">
                <a:solidFill>
                  <a:srgbClr val="FF0000"/>
                </a:solidFill>
              </a:rPr>
            </a:br>
            <a:r>
              <a:rPr lang="en-US" sz="2400" dirty="0">
                <a:solidFill>
                  <a:srgbClr val="FF0000"/>
                </a:solidFill>
              </a:rPr>
              <a:t>Governor’s Workforce Council</a:t>
            </a:r>
          </a:p>
          <a:p>
            <a:endParaRPr lang="en-US" dirty="0"/>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255" y="3606280"/>
            <a:ext cx="4765611" cy="3177074"/>
          </a:xfrm>
          <a:prstGeom prst="rect">
            <a:avLst/>
          </a:prstGeom>
          <a:ln w="28575">
            <a:solidFill>
              <a:schemeClr val="tx1"/>
            </a:solidFill>
          </a:ln>
        </p:spPr>
      </p:pic>
      <p:cxnSp>
        <p:nvCxnSpPr>
          <p:cNvPr id="13" name="Straight Arrow Connector 12"/>
          <p:cNvCxnSpPr/>
          <p:nvPr/>
        </p:nvCxnSpPr>
        <p:spPr>
          <a:xfrm flipV="1">
            <a:off x="6858000" y="4155235"/>
            <a:ext cx="450982" cy="55672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711959" y="4068147"/>
            <a:ext cx="569168" cy="615821"/>
          </a:xfrm>
          <a:prstGeom prst="straightConnector1">
            <a:avLst/>
          </a:prstGeom>
          <a:ln w="22225" cap="flat" cmpd="sng" algn="ctr">
            <a:solidFill>
              <a:schemeClr val="tx1">
                <a:lumMod val="95000"/>
                <a:lumOff val="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p:cNvCxnSpPr/>
          <p:nvPr/>
        </p:nvCxnSpPr>
        <p:spPr>
          <a:xfrm flipH="1" flipV="1">
            <a:off x="6391471" y="4002835"/>
            <a:ext cx="121296" cy="70912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941976" y="5019869"/>
            <a:ext cx="541175" cy="36389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85992" y="5458408"/>
            <a:ext cx="289249" cy="60649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971592" y="5495731"/>
            <a:ext cx="214605" cy="4572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631094" y="5505061"/>
            <a:ext cx="295470" cy="57227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460034" y="4683968"/>
            <a:ext cx="345231" cy="29857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642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5616" y="550506"/>
            <a:ext cx="9414588" cy="769441"/>
          </a:xfrm>
          <a:prstGeom prst="rect">
            <a:avLst/>
          </a:prstGeom>
          <a:noFill/>
        </p:spPr>
        <p:txBody>
          <a:bodyPr wrap="square" rtlCol="0">
            <a:spAutoFit/>
          </a:bodyPr>
          <a:lstStyle/>
          <a:p>
            <a:r>
              <a:rPr lang="en-US" sz="4400" b="1" dirty="0">
                <a:solidFill>
                  <a:srgbClr val="0070C0"/>
                </a:solidFill>
              </a:rPr>
              <a:t>National Student Clearinghouse Data</a:t>
            </a:r>
          </a:p>
        </p:txBody>
      </p:sp>
      <p:sp>
        <p:nvSpPr>
          <p:cNvPr id="3" name="TextBox 2"/>
          <p:cNvSpPr txBox="1"/>
          <p:nvPr/>
        </p:nvSpPr>
        <p:spPr>
          <a:xfrm>
            <a:off x="1866122" y="1520890"/>
            <a:ext cx="9073427"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rPr>
              <a:t>Requesting $30,000</a:t>
            </a:r>
          </a:p>
          <a:p>
            <a:pPr marL="342900" indent="-342900">
              <a:buFont typeface="Arial" panose="020B0604020202020204" pitchFamily="34" charset="0"/>
              <a:buChar char="•"/>
            </a:pPr>
            <a:r>
              <a:rPr lang="en-US" sz="2400" dirty="0">
                <a:solidFill>
                  <a:srgbClr val="FF0000"/>
                </a:solidFill>
              </a:rPr>
              <a:t>Expand data capabilities that would establish a freshman cohort of students in public Alabama higher ed. institutions to track where they graduated within the United States</a:t>
            </a:r>
          </a:p>
          <a:p>
            <a:endParaRPr lang="en-US" sz="2400" dirty="0">
              <a:solidFill>
                <a:srgbClr val="FF0000"/>
              </a:solidFill>
            </a:endParaRPr>
          </a:p>
        </p:txBody>
      </p:sp>
      <p:graphicFrame>
        <p:nvGraphicFramePr>
          <p:cNvPr id="5" name="Object 4"/>
          <p:cNvGraphicFramePr>
            <a:graphicFrameLocks noChangeAspect="1"/>
          </p:cNvGraphicFramePr>
          <p:nvPr>
            <p:extLst/>
          </p:nvPr>
        </p:nvGraphicFramePr>
        <p:xfrm>
          <a:off x="5960845" y="3424335"/>
          <a:ext cx="5622229" cy="3433665"/>
        </p:xfrm>
        <a:graphic>
          <a:graphicData uri="http://schemas.openxmlformats.org/presentationml/2006/ole">
            <mc:AlternateContent xmlns:mc="http://schemas.openxmlformats.org/markup-compatibility/2006">
              <mc:Choice xmlns:v="urn:schemas-microsoft-com:vml" Requires="v">
                <p:oleObj spid="_x0000_s1084" name="Image" r:id="rId3" imgW="6717240" imgH="4101480" progId="Photoshop.Image.12">
                  <p:embed/>
                </p:oleObj>
              </mc:Choice>
              <mc:Fallback>
                <p:oleObj name="Image" r:id="rId3" imgW="6717240" imgH="4101480" progId="Photoshop.Image.12">
                  <p:embed/>
                  <p:pic>
                    <p:nvPicPr>
                      <p:cNvPr id="5" name="Object 4"/>
                      <p:cNvPicPr/>
                      <p:nvPr/>
                    </p:nvPicPr>
                    <p:blipFill>
                      <a:blip r:embed="rId4"/>
                      <a:stretch>
                        <a:fillRect/>
                      </a:stretch>
                    </p:blipFill>
                    <p:spPr>
                      <a:xfrm>
                        <a:off x="5960845" y="3424335"/>
                        <a:ext cx="5622229" cy="3433665"/>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1829155" y="5066522"/>
          <a:ext cx="1089122" cy="1714563"/>
        </p:xfrm>
        <a:graphic>
          <a:graphicData uri="http://schemas.openxmlformats.org/presentationml/2006/ole">
            <mc:AlternateContent xmlns:mc="http://schemas.openxmlformats.org/markup-compatibility/2006">
              <mc:Choice xmlns:v="urn:schemas-microsoft-com:vml" Requires="v">
                <p:oleObj spid="_x0000_s1085" name="Image" r:id="rId5" imgW="6933240" imgH="10933200" progId="Photoshop.Image.12">
                  <p:embed/>
                </p:oleObj>
              </mc:Choice>
              <mc:Fallback>
                <p:oleObj name="Image" r:id="rId5" imgW="6933240" imgH="10933200" progId="Photoshop.Image.12">
                  <p:embed/>
                  <p:pic>
                    <p:nvPicPr>
                      <p:cNvPr id="6" name="Object 5"/>
                      <p:cNvPicPr/>
                      <p:nvPr/>
                    </p:nvPicPr>
                    <p:blipFill>
                      <a:blip r:embed="rId6"/>
                      <a:stretch>
                        <a:fillRect/>
                      </a:stretch>
                    </p:blipFill>
                    <p:spPr>
                      <a:xfrm>
                        <a:off x="1829155" y="5066522"/>
                        <a:ext cx="1089122" cy="1714563"/>
                      </a:xfrm>
                      <a:prstGeom prst="rect">
                        <a:avLst/>
                      </a:prstGeom>
                    </p:spPr>
                  </p:pic>
                </p:oleObj>
              </mc:Fallback>
            </mc:AlternateContent>
          </a:graphicData>
        </a:graphic>
      </p:graphicFrame>
      <p:cxnSp>
        <p:nvCxnSpPr>
          <p:cNvPr id="8" name="Straight Arrow Connector 7"/>
          <p:cNvCxnSpPr/>
          <p:nvPr/>
        </p:nvCxnSpPr>
        <p:spPr>
          <a:xfrm flipV="1">
            <a:off x="3088433" y="4786604"/>
            <a:ext cx="2929812" cy="1334278"/>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4947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486" y="289249"/>
            <a:ext cx="9171991" cy="769441"/>
          </a:xfrm>
          <a:prstGeom prst="rect">
            <a:avLst/>
          </a:prstGeom>
          <a:noFill/>
        </p:spPr>
        <p:txBody>
          <a:bodyPr wrap="square" rtlCol="0">
            <a:spAutoFit/>
          </a:bodyPr>
          <a:lstStyle/>
          <a:p>
            <a:r>
              <a:rPr lang="en-US" sz="4400" b="1" dirty="0">
                <a:solidFill>
                  <a:srgbClr val="0070C0"/>
                </a:solidFill>
              </a:rPr>
              <a:t>Economic Opportunity Guarantor Bill</a:t>
            </a:r>
          </a:p>
        </p:txBody>
      </p:sp>
      <p:graphicFrame>
        <p:nvGraphicFramePr>
          <p:cNvPr id="6" name="Diagram 5"/>
          <p:cNvGraphicFramePr/>
          <p:nvPr>
            <p:extLst/>
          </p:nvPr>
        </p:nvGraphicFramePr>
        <p:xfrm>
          <a:off x="2886269" y="3582955"/>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407298" y="1287624"/>
            <a:ext cx="7249886" cy="2062103"/>
          </a:xfrm>
          <a:prstGeom prst="rect">
            <a:avLst/>
          </a:prstGeom>
          <a:noFill/>
        </p:spPr>
        <p:txBody>
          <a:bodyPr wrap="square" rtlCol="0">
            <a:spAutoFit/>
          </a:bodyPr>
          <a:lstStyle/>
          <a:p>
            <a:r>
              <a:rPr lang="en-US" sz="3200" dirty="0">
                <a:solidFill>
                  <a:srgbClr val="FF0000"/>
                </a:solidFill>
              </a:rPr>
              <a:t>Utility Deposits:</a:t>
            </a:r>
            <a:br>
              <a:rPr lang="en-US" sz="3200" dirty="0">
                <a:solidFill>
                  <a:srgbClr val="FF0000"/>
                </a:solidFill>
              </a:rPr>
            </a:br>
            <a:endParaRPr lang="en-US" sz="2400" dirty="0">
              <a:solidFill>
                <a:srgbClr val="FF0000"/>
              </a:solidFill>
            </a:endParaRPr>
          </a:p>
          <a:p>
            <a:pPr marL="342900" indent="-342900">
              <a:buFont typeface="Arial" panose="020B0604020202020204" pitchFamily="34" charset="0"/>
              <a:buChar char="•"/>
            </a:pPr>
            <a:r>
              <a:rPr lang="en-US" sz="2400" dirty="0">
                <a:solidFill>
                  <a:srgbClr val="FF0000"/>
                </a:solidFill>
              </a:rPr>
              <a:t>College graduates relocating within Alabama – </a:t>
            </a:r>
            <a:br>
              <a:rPr lang="en-US" sz="2400" dirty="0">
                <a:solidFill>
                  <a:srgbClr val="FF0000"/>
                </a:solidFill>
              </a:rPr>
            </a:br>
            <a:r>
              <a:rPr lang="en-US" sz="2400" dirty="0">
                <a:solidFill>
                  <a:srgbClr val="FF0000"/>
                </a:solidFill>
              </a:rPr>
              <a:t>       State acts as guarantor for utility deposits</a:t>
            </a:r>
          </a:p>
          <a:p>
            <a:pPr marL="342900" indent="-342900">
              <a:buFont typeface="Arial" panose="020B0604020202020204" pitchFamily="34" charset="0"/>
              <a:buChar char="•"/>
            </a:pPr>
            <a:endParaRPr lang="en-US" sz="2400" dirty="0">
              <a:solidFill>
                <a:srgbClr val="FF0000"/>
              </a:solidFill>
            </a:endParaRPr>
          </a:p>
        </p:txBody>
      </p:sp>
    </p:spTree>
    <p:extLst>
      <p:ext uri="{BB962C8B-B14F-4D97-AF65-F5344CB8AC3E}">
        <p14:creationId xmlns:p14="http://schemas.microsoft.com/office/powerpoint/2010/main" val="4079540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7195" y="376278"/>
            <a:ext cx="8333224" cy="769441"/>
          </a:xfrm>
          <a:prstGeom prst="rect">
            <a:avLst/>
          </a:prstGeom>
          <a:noFill/>
        </p:spPr>
        <p:txBody>
          <a:bodyPr wrap="square" rtlCol="0">
            <a:spAutoFit/>
          </a:bodyPr>
          <a:lstStyle/>
          <a:p>
            <a:pPr algn="ctr"/>
            <a:r>
              <a:rPr lang="en-US" sz="4400" b="1" dirty="0">
                <a:solidFill>
                  <a:srgbClr val="0070C0"/>
                </a:solidFill>
              </a:rPr>
              <a:t>Convening of Education Deans Bill</a:t>
            </a:r>
          </a:p>
        </p:txBody>
      </p:sp>
      <p:sp>
        <p:nvSpPr>
          <p:cNvPr id="4" name="TextBox 3"/>
          <p:cNvSpPr txBox="1"/>
          <p:nvPr/>
        </p:nvSpPr>
        <p:spPr>
          <a:xfrm>
            <a:off x="1390262" y="1129004"/>
            <a:ext cx="10058400" cy="1508105"/>
          </a:xfrm>
          <a:prstGeom prst="rect">
            <a:avLst/>
          </a:prstGeom>
          <a:noFill/>
        </p:spPr>
        <p:txBody>
          <a:bodyPr wrap="square" rtlCol="0">
            <a:spAutoFit/>
          </a:bodyPr>
          <a:lstStyle/>
          <a:p>
            <a:endParaRPr lang="en-US" sz="2000" dirty="0">
              <a:solidFill>
                <a:srgbClr val="FF0000"/>
              </a:solidFill>
            </a:endParaRPr>
          </a:p>
          <a:p>
            <a:pPr marL="342900" indent="-342900">
              <a:buFont typeface="Arial" panose="020B0604020202020204" pitchFamily="34" charset="0"/>
              <a:buChar char="•"/>
            </a:pPr>
            <a:r>
              <a:rPr lang="en-US" sz="2400" dirty="0">
                <a:solidFill>
                  <a:srgbClr val="FF0000"/>
                </a:solidFill>
              </a:rPr>
              <a:t>Education deans would meet two times a year</a:t>
            </a:r>
          </a:p>
          <a:p>
            <a:pPr marL="342900" indent="-342900">
              <a:buFont typeface="Arial" panose="020B0604020202020204" pitchFamily="34" charset="0"/>
              <a:buChar char="•"/>
            </a:pPr>
            <a:r>
              <a:rPr lang="en-US" sz="2400" dirty="0">
                <a:solidFill>
                  <a:srgbClr val="FF0000"/>
                </a:solidFill>
              </a:rPr>
              <a:t>Planning sessions to improve student access and success </a:t>
            </a:r>
          </a:p>
          <a:p>
            <a:pPr marL="342900" indent="-342900">
              <a:buFont typeface="Arial" panose="020B0604020202020204" pitchFamily="34" charset="0"/>
              <a:buChar char="•"/>
            </a:pPr>
            <a:r>
              <a:rPr lang="en-US" sz="2400" dirty="0">
                <a:solidFill>
                  <a:srgbClr val="FF0000"/>
                </a:solidFill>
              </a:rPr>
              <a:t>Provide an annual report with recommendations to the Legislature</a:t>
            </a:r>
          </a:p>
        </p:txBody>
      </p:sp>
      <p:pic>
        <p:nvPicPr>
          <p:cNvPr id="4098" name="Picture 2" descr="Image result for people in conference room meeting images site:pinteres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179" y="3809653"/>
            <a:ext cx="3688659" cy="26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65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76278"/>
            <a:ext cx="12192000" cy="1323439"/>
          </a:xfrm>
          <a:prstGeom prst="rect">
            <a:avLst/>
          </a:prstGeom>
          <a:noFill/>
        </p:spPr>
        <p:txBody>
          <a:bodyPr wrap="square" rtlCol="0">
            <a:spAutoFit/>
          </a:bodyPr>
          <a:lstStyle/>
          <a:p>
            <a:pPr algn="ctr"/>
            <a:r>
              <a:rPr lang="en-US" sz="3800" b="1" dirty="0">
                <a:solidFill>
                  <a:srgbClr val="0070C0"/>
                </a:solidFill>
              </a:rPr>
              <a:t>Experimental Program to Stimulate Competitive Research </a:t>
            </a:r>
            <a:r>
              <a:rPr lang="en-US" sz="4000" b="1" dirty="0">
                <a:solidFill>
                  <a:srgbClr val="0070C0"/>
                </a:solidFill>
              </a:rPr>
              <a:t>(EPSCOR)</a:t>
            </a:r>
          </a:p>
        </p:txBody>
      </p:sp>
      <p:sp>
        <p:nvSpPr>
          <p:cNvPr id="4" name="TextBox 3"/>
          <p:cNvSpPr txBox="1"/>
          <p:nvPr/>
        </p:nvSpPr>
        <p:spPr>
          <a:xfrm>
            <a:off x="1562793" y="1561265"/>
            <a:ext cx="9484822" cy="2246769"/>
          </a:xfrm>
          <a:prstGeom prst="rect">
            <a:avLst/>
          </a:prstGeom>
          <a:noFill/>
        </p:spPr>
        <p:txBody>
          <a:bodyPr wrap="square" rtlCol="0">
            <a:spAutoFit/>
          </a:bodyPr>
          <a:lstStyle/>
          <a:p>
            <a:endParaRPr lang="en-US" sz="2000" dirty="0">
              <a:solidFill>
                <a:srgbClr val="FF0000"/>
              </a:solidFill>
            </a:endParaRPr>
          </a:p>
          <a:p>
            <a:r>
              <a:rPr lang="en-US" sz="2400" dirty="0">
                <a:solidFill>
                  <a:srgbClr val="FF0000"/>
                </a:solidFill>
              </a:rPr>
              <a:t>Of the above appropriation, </a:t>
            </a:r>
            <a:r>
              <a:rPr lang="en-US" sz="2400" strike="sngStrike" dirty="0">
                <a:solidFill>
                  <a:srgbClr val="FF0000"/>
                </a:solidFill>
              </a:rPr>
              <a:t>at least </a:t>
            </a:r>
            <a:r>
              <a:rPr lang="en-US" sz="2400" u="sng" dirty="0">
                <a:solidFill>
                  <a:srgbClr val="FF0000"/>
                </a:solidFill>
              </a:rPr>
              <a:t>up to </a:t>
            </a:r>
            <a:r>
              <a:rPr lang="en-US" sz="2400" dirty="0">
                <a:solidFill>
                  <a:srgbClr val="FF0000"/>
                </a:solidFill>
              </a:rPr>
              <a:t>thirty percent (30%) </a:t>
            </a:r>
            <a:r>
              <a:rPr lang="en-US" sz="2400" strike="sngStrike" dirty="0">
                <a:solidFill>
                  <a:srgbClr val="FF0000"/>
                </a:solidFill>
              </a:rPr>
              <a:t>shall</a:t>
            </a:r>
            <a:r>
              <a:rPr lang="en-US" sz="2400" dirty="0">
                <a:solidFill>
                  <a:srgbClr val="FF0000"/>
                </a:solidFill>
              </a:rPr>
              <a:t> </a:t>
            </a:r>
            <a:r>
              <a:rPr lang="en-US" sz="2400" u="sng" dirty="0">
                <a:solidFill>
                  <a:srgbClr val="FF0000"/>
                </a:solidFill>
              </a:rPr>
              <a:t>may</a:t>
            </a:r>
            <a:r>
              <a:rPr lang="en-US" sz="2400" dirty="0">
                <a:solidFill>
                  <a:srgbClr val="FF0000"/>
                </a:solidFill>
              </a:rPr>
              <a:t> </a:t>
            </a:r>
            <a:br>
              <a:rPr lang="en-US" sz="2400" dirty="0">
                <a:solidFill>
                  <a:srgbClr val="FF0000"/>
                </a:solidFill>
              </a:rPr>
            </a:br>
            <a:r>
              <a:rPr lang="en-US" sz="2400" dirty="0">
                <a:solidFill>
                  <a:srgbClr val="FF0000"/>
                </a:solidFill>
              </a:rPr>
              <a:t>be expended for the operations and maintenance of the Alabama </a:t>
            </a:r>
            <a:r>
              <a:rPr lang="en-US" sz="2400" strike="sngStrike" dirty="0">
                <a:solidFill>
                  <a:srgbClr val="FF0000"/>
                </a:solidFill>
              </a:rPr>
              <a:t>Experimental</a:t>
            </a:r>
            <a:r>
              <a:rPr lang="en-US" sz="2400" dirty="0">
                <a:solidFill>
                  <a:srgbClr val="FF0000"/>
                </a:solidFill>
              </a:rPr>
              <a:t> </a:t>
            </a:r>
            <a:r>
              <a:rPr lang="en-US" sz="2400" u="sng" dirty="0">
                <a:solidFill>
                  <a:srgbClr val="FF0000"/>
                </a:solidFill>
              </a:rPr>
              <a:t>Established</a:t>
            </a:r>
            <a:r>
              <a:rPr lang="en-US" sz="2400" dirty="0">
                <a:solidFill>
                  <a:srgbClr val="FF0000"/>
                </a:solidFill>
              </a:rPr>
              <a:t> Program to Stimulate Competitive Research (Alabama EPSCOR). </a:t>
            </a:r>
          </a:p>
          <a:p>
            <a:endParaRPr lang="en-US" sz="2400" dirty="0">
              <a:solidFill>
                <a:srgbClr val="FF0000"/>
              </a:solidFill>
            </a:endParaRPr>
          </a:p>
        </p:txBody>
      </p:sp>
      <p:graphicFrame>
        <p:nvGraphicFramePr>
          <p:cNvPr id="3" name="Object 2"/>
          <p:cNvGraphicFramePr>
            <a:graphicFrameLocks noChangeAspect="1"/>
          </p:cNvGraphicFramePr>
          <p:nvPr>
            <p:extLst/>
          </p:nvPr>
        </p:nvGraphicFramePr>
        <p:xfrm>
          <a:off x="5054138" y="4422371"/>
          <a:ext cx="1969937" cy="2225299"/>
        </p:xfrm>
        <a:graphic>
          <a:graphicData uri="http://schemas.openxmlformats.org/presentationml/2006/ole">
            <mc:AlternateContent xmlns:mc="http://schemas.openxmlformats.org/markup-compatibility/2006">
              <mc:Choice xmlns:v="urn:schemas-microsoft-com:vml" Requires="v">
                <p:oleObj spid="_x0000_s2079" name="Image" r:id="rId3" imgW="2742840" imgH="3098160" progId="Photoshop.Image.12">
                  <p:embed/>
                </p:oleObj>
              </mc:Choice>
              <mc:Fallback>
                <p:oleObj name="Image" r:id="rId3" imgW="2742840" imgH="3098160" progId="Photoshop.Image.12">
                  <p:embed/>
                  <p:pic>
                    <p:nvPicPr>
                      <p:cNvPr id="3" name="Object 2"/>
                      <p:cNvPicPr/>
                      <p:nvPr/>
                    </p:nvPicPr>
                    <p:blipFill>
                      <a:blip r:embed="rId4"/>
                      <a:stretch>
                        <a:fillRect/>
                      </a:stretch>
                    </p:blipFill>
                    <p:spPr>
                      <a:xfrm>
                        <a:off x="5054138" y="4422371"/>
                        <a:ext cx="1969937" cy="2225299"/>
                      </a:xfrm>
                      <a:prstGeom prst="rect">
                        <a:avLst/>
                      </a:prstGeom>
                    </p:spPr>
                  </p:pic>
                </p:oleObj>
              </mc:Fallback>
            </mc:AlternateContent>
          </a:graphicData>
        </a:graphic>
      </p:graphicFrame>
    </p:spTree>
    <p:extLst>
      <p:ext uri="{BB962C8B-B14F-4D97-AF65-F5344CB8AC3E}">
        <p14:creationId xmlns:p14="http://schemas.microsoft.com/office/powerpoint/2010/main" val="2655461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3878"/>
            <a:ext cx="12192000" cy="677108"/>
          </a:xfrm>
          <a:prstGeom prst="rect">
            <a:avLst/>
          </a:prstGeom>
          <a:noFill/>
        </p:spPr>
        <p:txBody>
          <a:bodyPr wrap="square" rtlCol="0">
            <a:spAutoFit/>
          </a:bodyPr>
          <a:lstStyle/>
          <a:p>
            <a:pPr algn="ctr"/>
            <a:r>
              <a:rPr lang="en-US" sz="3800" dirty="0">
                <a:solidFill>
                  <a:srgbClr val="FF0000"/>
                </a:solidFill>
              </a:rPr>
              <a:t>Targeted Teacher Recruitment</a:t>
            </a:r>
          </a:p>
        </p:txBody>
      </p:sp>
      <p:sp>
        <p:nvSpPr>
          <p:cNvPr id="4" name="TextBox 3"/>
          <p:cNvSpPr txBox="1"/>
          <p:nvPr/>
        </p:nvSpPr>
        <p:spPr>
          <a:xfrm>
            <a:off x="2103118" y="1868144"/>
            <a:ext cx="8686801" cy="769441"/>
          </a:xfrm>
          <a:prstGeom prst="rect">
            <a:avLst/>
          </a:prstGeom>
          <a:noFill/>
        </p:spPr>
        <p:txBody>
          <a:bodyPr wrap="square" rtlCol="0">
            <a:spAutoFit/>
          </a:bodyPr>
          <a:lstStyle/>
          <a:p>
            <a:endParaRPr lang="en-US" sz="2000" dirty="0">
              <a:solidFill>
                <a:srgbClr val="FF0000"/>
              </a:solidFill>
            </a:endParaRPr>
          </a:p>
          <a:p>
            <a:endParaRPr lang="en-US" sz="2400" dirty="0">
              <a:solidFill>
                <a:srgbClr val="FF0000"/>
              </a:solidFill>
            </a:endParaRPr>
          </a:p>
        </p:txBody>
      </p:sp>
      <p:pic>
        <p:nvPicPr>
          <p:cNvPr id="7" name="Picture 6"/>
          <p:cNvPicPr>
            <a:picLocks noChangeAspect="1"/>
          </p:cNvPicPr>
          <p:nvPr/>
        </p:nvPicPr>
        <p:blipFill>
          <a:blip r:embed="rId2"/>
          <a:stretch>
            <a:fillRect/>
          </a:stretch>
        </p:blipFill>
        <p:spPr>
          <a:xfrm>
            <a:off x="2741082" y="1020386"/>
            <a:ext cx="7104996" cy="1406930"/>
          </a:xfrm>
          <a:prstGeom prst="rect">
            <a:avLst/>
          </a:prstGeom>
        </p:spPr>
      </p:pic>
      <p:sp>
        <p:nvSpPr>
          <p:cNvPr id="10" name="TextBox 9"/>
          <p:cNvSpPr txBox="1"/>
          <p:nvPr/>
        </p:nvSpPr>
        <p:spPr>
          <a:xfrm>
            <a:off x="2701631" y="3291486"/>
            <a:ext cx="7124007" cy="461665"/>
          </a:xfrm>
          <a:prstGeom prst="rect">
            <a:avLst/>
          </a:prstGeom>
          <a:noFill/>
        </p:spPr>
        <p:txBody>
          <a:bodyPr wrap="square" rtlCol="0">
            <a:spAutoFit/>
          </a:bodyPr>
          <a:lstStyle/>
          <a:p>
            <a:r>
              <a:rPr lang="en-US" sz="2400" dirty="0"/>
              <a:t>Illinois: HB4280 – Growing Future Educators Program</a:t>
            </a:r>
          </a:p>
        </p:txBody>
      </p:sp>
      <p:pic>
        <p:nvPicPr>
          <p:cNvPr id="3" name="Picture 2"/>
          <p:cNvPicPr>
            <a:picLocks noChangeAspect="1"/>
          </p:cNvPicPr>
          <p:nvPr/>
        </p:nvPicPr>
        <p:blipFill>
          <a:blip r:embed="rId3"/>
          <a:stretch>
            <a:fillRect/>
          </a:stretch>
        </p:blipFill>
        <p:spPr>
          <a:xfrm>
            <a:off x="1562792" y="3022144"/>
            <a:ext cx="954450" cy="998844"/>
          </a:xfrm>
          <a:prstGeom prst="rect">
            <a:avLst/>
          </a:prstGeom>
        </p:spPr>
      </p:pic>
      <p:sp>
        <p:nvSpPr>
          <p:cNvPr id="8" name="TextBox 7"/>
          <p:cNvSpPr txBox="1"/>
          <p:nvPr/>
        </p:nvSpPr>
        <p:spPr>
          <a:xfrm>
            <a:off x="2701632" y="4379734"/>
            <a:ext cx="7124007" cy="461665"/>
          </a:xfrm>
          <a:prstGeom prst="rect">
            <a:avLst/>
          </a:prstGeom>
          <a:noFill/>
        </p:spPr>
        <p:txBody>
          <a:bodyPr wrap="square" rtlCol="0">
            <a:spAutoFit/>
          </a:bodyPr>
          <a:lstStyle/>
          <a:p>
            <a:r>
              <a:rPr lang="en-US" sz="2400" dirty="0"/>
              <a:t>Virginia: SB349 – Changes to provisional license</a:t>
            </a:r>
          </a:p>
        </p:txBody>
      </p:sp>
      <p:pic>
        <p:nvPicPr>
          <p:cNvPr id="9" name="Picture 8"/>
          <p:cNvPicPr>
            <a:picLocks noChangeAspect="1"/>
          </p:cNvPicPr>
          <p:nvPr/>
        </p:nvPicPr>
        <p:blipFill>
          <a:blip r:embed="rId4"/>
          <a:stretch>
            <a:fillRect/>
          </a:stretch>
        </p:blipFill>
        <p:spPr>
          <a:xfrm>
            <a:off x="1599346" y="4020988"/>
            <a:ext cx="954449" cy="1179159"/>
          </a:xfrm>
          <a:prstGeom prst="rect">
            <a:avLst/>
          </a:prstGeom>
        </p:spPr>
      </p:pic>
      <p:sp>
        <p:nvSpPr>
          <p:cNvPr id="11" name="TextBox 10"/>
          <p:cNvSpPr txBox="1"/>
          <p:nvPr/>
        </p:nvSpPr>
        <p:spPr>
          <a:xfrm>
            <a:off x="2701634" y="5067390"/>
            <a:ext cx="7124007" cy="830997"/>
          </a:xfrm>
          <a:prstGeom prst="rect">
            <a:avLst/>
          </a:prstGeom>
          <a:noFill/>
        </p:spPr>
        <p:txBody>
          <a:bodyPr wrap="square" rtlCol="0">
            <a:spAutoFit/>
          </a:bodyPr>
          <a:lstStyle/>
          <a:p>
            <a:r>
              <a:rPr lang="en-US" sz="2400" dirty="0"/>
              <a:t>Alabama: HB261 – Alabama Math and Science Teacher Education Program</a:t>
            </a:r>
          </a:p>
        </p:txBody>
      </p:sp>
      <p:pic>
        <p:nvPicPr>
          <p:cNvPr id="12" name="Picture 11"/>
          <p:cNvPicPr>
            <a:picLocks noChangeAspect="1"/>
          </p:cNvPicPr>
          <p:nvPr/>
        </p:nvPicPr>
        <p:blipFill>
          <a:blip r:embed="rId5"/>
          <a:stretch>
            <a:fillRect/>
          </a:stretch>
        </p:blipFill>
        <p:spPr>
          <a:xfrm>
            <a:off x="1637657" y="5147969"/>
            <a:ext cx="930922" cy="790405"/>
          </a:xfrm>
          <a:prstGeom prst="rect">
            <a:avLst/>
          </a:prstGeom>
        </p:spPr>
      </p:pic>
      <p:sp>
        <p:nvSpPr>
          <p:cNvPr id="13" name="TextBox 12"/>
          <p:cNvSpPr txBox="1"/>
          <p:nvPr/>
        </p:nvSpPr>
        <p:spPr>
          <a:xfrm>
            <a:off x="2701633" y="2579815"/>
            <a:ext cx="7124007" cy="461665"/>
          </a:xfrm>
          <a:prstGeom prst="rect">
            <a:avLst/>
          </a:prstGeom>
          <a:noFill/>
        </p:spPr>
        <p:txBody>
          <a:bodyPr wrap="square" rtlCol="0">
            <a:spAutoFit/>
          </a:bodyPr>
          <a:lstStyle/>
          <a:p>
            <a:r>
              <a:rPr lang="en-US" sz="2400" dirty="0"/>
              <a:t>Hawaii: SB2278 – Teacher Home Assistance Program</a:t>
            </a:r>
          </a:p>
        </p:txBody>
      </p:sp>
      <p:pic>
        <p:nvPicPr>
          <p:cNvPr id="14" name="Picture 13"/>
          <p:cNvPicPr>
            <a:picLocks noChangeAspect="1"/>
          </p:cNvPicPr>
          <p:nvPr/>
        </p:nvPicPr>
        <p:blipFill>
          <a:blip r:embed="rId6"/>
          <a:stretch>
            <a:fillRect/>
          </a:stretch>
        </p:blipFill>
        <p:spPr>
          <a:xfrm>
            <a:off x="1526239" y="2155439"/>
            <a:ext cx="1027556" cy="856297"/>
          </a:xfrm>
          <a:prstGeom prst="rect">
            <a:avLst/>
          </a:prstGeom>
        </p:spPr>
      </p:pic>
    </p:spTree>
    <p:extLst>
      <p:ext uri="{BB962C8B-B14F-4D97-AF65-F5344CB8AC3E}">
        <p14:creationId xmlns:p14="http://schemas.microsoft.com/office/powerpoint/2010/main" val="35667429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3878"/>
            <a:ext cx="12192000" cy="1538883"/>
          </a:xfrm>
          <a:prstGeom prst="rect">
            <a:avLst/>
          </a:prstGeom>
          <a:noFill/>
        </p:spPr>
        <p:txBody>
          <a:bodyPr wrap="square" rtlCol="0">
            <a:spAutoFit/>
          </a:bodyPr>
          <a:lstStyle/>
          <a:p>
            <a:pPr algn="ctr"/>
            <a:r>
              <a:rPr lang="en-US" sz="3800" dirty="0">
                <a:solidFill>
                  <a:srgbClr val="FF0000"/>
                </a:solidFill>
              </a:rPr>
              <a:t>Alabama Math and Science Teacher Education Program</a:t>
            </a:r>
          </a:p>
          <a:p>
            <a:pPr algn="ctr"/>
            <a:r>
              <a:rPr lang="en-US" sz="2800" dirty="0">
                <a:solidFill>
                  <a:srgbClr val="FF0000"/>
                </a:solidFill>
              </a:rPr>
              <a:t>Federal Loan Repayment Program for </a:t>
            </a:r>
            <a:br>
              <a:rPr lang="en-US" sz="2800" dirty="0">
                <a:solidFill>
                  <a:srgbClr val="FF0000"/>
                </a:solidFill>
              </a:rPr>
            </a:br>
            <a:r>
              <a:rPr lang="en-US" sz="2800" dirty="0">
                <a:solidFill>
                  <a:srgbClr val="FF0000"/>
                </a:solidFill>
              </a:rPr>
              <a:t>Qualifying Math or Science Public High School Teachers</a:t>
            </a:r>
          </a:p>
        </p:txBody>
      </p:sp>
      <p:sp>
        <p:nvSpPr>
          <p:cNvPr id="4" name="TextBox 3"/>
          <p:cNvSpPr txBox="1"/>
          <p:nvPr/>
        </p:nvSpPr>
        <p:spPr>
          <a:xfrm>
            <a:off x="2103118" y="1835586"/>
            <a:ext cx="8686801" cy="3354765"/>
          </a:xfrm>
          <a:prstGeom prst="rect">
            <a:avLst/>
          </a:prstGeom>
          <a:noFill/>
        </p:spPr>
        <p:txBody>
          <a:bodyPr wrap="square" rtlCol="0">
            <a:spAutoFit/>
          </a:bodyPr>
          <a:lstStyle/>
          <a:p>
            <a:endParaRPr lang="en-US" sz="2000" dirty="0">
              <a:solidFill>
                <a:srgbClr val="FF0000"/>
              </a:solidFill>
            </a:endParaRPr>
          </a:p>
          <a:p>
            <a:pPr marL="342900" indent="-342900">
              <a:buFont typeface="Arial" panose="020B0604020202020204" pitchFamily="34" charset="0"/>
              <a:buChar char="•"/>
            </a:pPr>
            <a:r>
              <a:rPr lang="en-US" sz="2400" dirty="0">
                <a:solidFill>
                  <a:srgbClr val="FF0000"/>
                </a:solidFill>
              </a:rPr>
              <a:t>$725,000 allocated in 2018-2019 budget</a:t>
            </a:r>
          </a:p>
          <a:p>
            <a:pPr marL="342900" indent="-342900">
              <a:buFont typeface="Arial" panose="020B0604020202020204" pitchFamily="34" charset="0"/>
              <a:buChar char="•"/>
            </a:pPr>
            <a:r>
              <a:rPr lang="en-US" sz="2400" dirty="0">
                <a:solidFill>
                  <a:srgbClr val="FF0000"/>
                </a:solidFill>
              </a:rPr>
              <a:t>33 teachers applied</a:t>
            </a:r>
          </a:p>
          <a:p>
            <a:pPr marL="342900" indent="-342900">
              <a:buFont typeface="Arial" panose="020B0604020202020204" pitchFamily="34" charset="0"/>
              <a:buChar char="•"/>
            </a:pPr>
            <a:r>
              <a:rPr lang="en-US" sz="2400" dirty="0">
                <a:solidFill>
                  <a:srgbClr val="FF0000"/>
                </a:solidFill>
              </a:rPr>
              <a:t>27 teachers approved by ALSDE</a:t>
            </a:r>
          </a:p>
          <a:p>
            <a:pPr marL="342900" indent="-342900">
              <a:buFont typeface="Arial" panose="020B0604020202020204" pitchFamily="34" charset="0"/>
              <a:buChar char="•"/>
            </a:pPr>
            <a:r>
              <a:rPr lang="en-US" sz="2400" dirty="0">
                <a:solidFill>
                  <a:srgbClr val="FF0000"/>
                </a:solidFill>
              </a:rPr>
              <a:t>18 teachers awarded $48,750</a:t>
            </a:r>
          </a:p>
          <a:p>
            <a:pPr marL="457200" indent="-457200">
              <a:buFont typeface="Arial" panose="020B0604020202020204" pitchFamily="34" charset="0"/>
              <a:buChar char="•"/>
            </a:pPr>
            <a:r>
              <a:rPr lang="en-US" sz="2400" dirty="0">
                <a:solidFill>
                  <a:srgbClr val="FF0000"/>
                </a:solidFill>
              </a:rPr>
              <a:t>3 teachers in “high risk districts” receive an additional $1,250</a:t>
            </a:r>
          </a:p>
          <a:p>
            <a:br>
              <a:rPr lang="en-US" sz="2400" dirty="0">
                <a:solidFill>
                  <a:srgbClr val="FF0000"/>
                </a:solidFill>
              </a:rPr>
            </a:br>
            <a:endParaRPr lang="en-US" sz="2400" dirty="0">
              <a:solidFill>
                <a:srgbClr val="FF0000"/>
              </a:solidFill>
            </a:endParaRPr>
          </a:p>
          <a:p>
            <a:endParaRPr lang="en-US" sz="2400" dirty="0">
              <a:solidFill>
                <a:srgbClr val="FF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878785312"/>
              </p:ext>
            </p:extLst>
          </p:nvPr>
        </p:nvGraphicFramePr>
        <p:xfrm>
          <a:off x="4115841" y="4781757"/>
          <a:ext cx="3453938" cy="1934205"/>
        </p:xfrm>
        <a:graphic>
          <a:graphicData uri="http://schemas.openxmlformats.org/presentationml/2006/ole">
            <mc:AlternateContent xmlns:mc="http://schemas.openxmlformats.org/markup-compatibility/2006">
              <mc:Choice xmlns:v="urn:schemas-microsoft-com:vml" Requires="v">
                <p:oleObj spid="_x0000_s3103" name="Image" r:id="rId3" imgW="3809520" imgH="2133000" progId="Photoshop.Image.12">
                  <p:embed/>
                </p:oleObj>
              </mc:Choice>
              <mc:Fallback>
                <p:oleObj name="Image" r:id="rId3" imgW="3809520" imgH="2133000" progId="Photoshop.Image.12">
                  <p:embed/>
                  <p:pic>
                    <p:nvPicPr>
                      <p:cNvPr id="5" name="Object 4"/>
                      <p:cNvPicPr/>
                      <p:nvPr/>
                    </p:nvPicPr>
                    <p:blipFill>
                      <a:blip r:embed="rId4"/>
                      <a:stretch>
                        <a:fillRect/>
                      </a:stretch>
                    </p:blipFill>
                    <p:spPr>
                      <a:xfrm>
                        <a:off x="4115841" y="4781757"/>
                        <a:ext cx="3453938" cy="1934205"/>
                      </a:xfrm>
                      <a:prstGeom prst="rect">
                        <a:avLst/>
                      </a:prstGeom>
                    </p:spPr>
                  </p:pic>
                </p:oleObj>
              </mc:Fallback>
            </mc:AlternateContent>
          </a:graphicData>
        </a:graphic>
      </p:graphicFrame>
    </p:spTree>
    <p:extLst>
      <p:ext uri="{BB962C8B-B14F-4D97-AF65-F5344CB8AC3E}">
        <p14:creationId xmlns:p14="http://schemas.microsoft.com/office/powerpoint/2010/main" val="21159067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254000" y="294244"/>
            <a:ext cx="8539692" cy="1477181"/>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a:solidFill>
                  <a:schemeClr val="accent1">
                    <a:lumMod val="75000"/>
                  </a:schemeClr>
                </a:solidFill>
                <a:latin typeface="Tw Cen MT"/>
              </a:rPr>
              <a:t>VII</a:t>
            </a:r>
            <a:r>
              <a:rPr lang="en-US" sz="6000" b="1" dirty="0">
                <a:solidFill>
                  <a:srgbClr val="0070C0"/>
                </a:solidFill>
                <a:latin typeface="Tw Cen MT"/>
              </a:rPr>
              <a:t>I</a:t>
            </a:r>
            <a:r>
              <a:rPr kumimoji="0" lang="en-US" sz="6000" b="1" i="0" u="none" strike="noStrike" kern="1200" cap="all" spc="0" normalizeH="0" baseline="0" noProof="0" dirty="0">
                <a:ln>
                  <a:noFill/>
                </a:ln>
                <a:solidFill>
                  <a:srgbClr val="0070C0"/>
                </a:solidFill>
                <a:effectLst/>
                <a:uLnTx/>
                <a:uFillTx/>
                <a:latin typeface="Tw Cen MT"/>
                <a:ea typeface="+mj-ea"/>
                <a:cs typeface="+mj-cs"/>
              </a:rPr>
              <a:t>.   Decision</a:t>
            </a:r>
            <a:r>
              <a:rPr kumimoji="0" lang="en-US" sz="6000" b="1" i="0" u="none" strike="noStrike" kern="1200" cap="all" spc="300" normalizeH="0" baseline="0" noProof="0" dirty="0">
                <a:ln>
                  <a:noFill/>
                </a:ln>
                <a:solidFill>
                  <a:srgbClr val="0070C0"/>
                </a:solidFill>
                <a:effectLst/>
                <a:uLnTx/>
                <a:uFillTx/>
                <a:latin typeface="Tw Cen MT"/>
                <a:ea typeface="+mj-ea"/>
                <a:cs typeface="+mj-cs"/>
              </a:rPr>
              <a:t> </a:t>
            </a:r>
            <a:r>
              <a:rPr kumimoji="0" lang="en-US" sz="6000" b="1" i="0" u="none" strike="noStrike" kern="1200" cap="all" spc="0" normalizeH="0" baseline="0" noProof="0" dirty="0">
                <a:ln>
                  <a:noFill/>
                </a:ln>
                <a:solidFill>
                  <a:srgbClr val="0070C0"/>
                </a:solidFill>
                <a:effectLst/>
                <a:uLnTx/>
                <a:uFillTx/>
                <a:latin typeface="Tw Cen MT"/>
                <a:ea typeface="+mj-ea"/>
                <a:cs typeface="+mj-cs"/>
              </a:rPr>
              <a:t>ITEMS</a:t>
            </a:r>
            <a:br>
              <a:rPr kumimoji="0" lang="en-US" b="1" i="0" u="none" strike="noStrike" kern="1200" cap="all" spc="0" normalizeH="0" baseline="0" noProof="0" dirty="0">
                <a:ln>
                  <a:noFill/>
                </a:ln>
                <a:solidFill>
                  <a:srgbClr val="0070C0"/>
                </a:solidFill>
                <a:effectLst/>
                <a:uLnTx/>
                <a:uFillTx/>
                <a:latin typeface="Tw Cen MT"/>
                <a:ea typeface="+mj-ea"/>
                <a:cs typeface="+mj-cs"/>
              </a:rPr>
            </a:br>
            <a:r>
              <a:rPr kumimoji="0" lang="en-US" b="1" i="0" u="none" strike="noStrike" kern="1200" cap="all" spc="0" normalizeH="0" baseline="0" noProof="0" dirty="0">
                <a:ln>
                  <a:noFill/>
                </a:ln>
                <a:solidFill>
                  <a:srgbClr val="00B0F0"/>
                </a:solidFill>
                <a:effectLst/>
                <a:uLnTx/>
                <a:uFillTx/>
                <a:latin typeface="Tw Cen MT"/>
                <a:ea typeface="+mj-ea"/>
                <a:cs typeface="+mj-cs"/>
              </a:rPr>
              <a:t> </a:t>
            </a:r>
            <a:endParaRPr kumimoji="0" lang="en-US" b="0" i="0" u="none" strike="noStrike" kern="1200" cap="all" spc="0" normalizeH="0" baseline="0" noProof="0" dirty="0">
              <a:ln>
                <a:noFill/>
              </a:ln>
              <a:solidFill>
                <a:srgbClr val="4F271C"/>
              </a:solidFill>
              <a:effectLst/>
              <a:uLnTx/>
              <a:uFillTx/>
              <a:latin typeface="Tw Cen MT"/>
              <a:ea typeface="+mj-ea"/>
              <a:cs typeface="+mj-cs"/>
            </a:endParaRPr>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3022600" y="1659466"/>
            <a:ext cx="5080000" cy="3810000"/>
          </a:xfrm>
          <a:prstGeom prst="rect">
            <a:avLst/>
          </a:prstGeom>
        </p:spPr>
      </p:pic>
    </p:spTree>
    <p:extLst>
      <p:ext uri="{BB962C8B-B14F-4D97-AF65-F5344CB8AC3E}">
        <p14:creationId xmlns:p14="http://schemas.microsoft.com/office/powerpoint/2010/main" val="394004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5</a:t>
            </a:fld>
            <a:endParaRPr lang="en-US">
              <a:solidFill>
                <a:srgbClr val="46464A">
                  <a:lumMod val="60000"/>
                  <a:lumOff val="40000"/>
                </a:srgbClr>
              </a:solidFill>
            </a:endParaRPr>
          </a:p>
        </p:txBody>
      </p:sp>
      <p:sp>
        <p:nvSpPr>
          <p:cNvPr id="6" name="Rectangle 5"/>
          <p:cNvSpPr/>
          <p:nvPr/>
        </p:nvSpPr>
        <p:spPr>
          <a:xfrm>
            <a:off x="3495889" y="1795058"/>
            <a:ext cx="4698722" cy="369332"/>
          </a:xfrm>
          <a:prstGeom prst="rect">
            <a:avLst/>
          </a:prstGeom>
        </p:spPr>
        <p:txBody>
          <a:bodyPr wrap="none">
            <a:spAutoFit/>
          </a:bodyPr>
          <a:lstStyle/>
          <a:p>
            <a:r>
              <a:rPr lang="en-US" b="1" kern="1400" dirty="0">
                <a:solidFill>
                  <a:srgbClr val="000000"/>
                </a:solidFill>
                <a:latin typeface="Arial" panose="020B0604020202020204" pitchFamily="34" charset="0"/>
              </a:rPr>
              <a:t>Approval of Minutes of December 7, 2018</a:t>
            </a:r>
            <a:endParaRPr lang="en-US" dirty="0"/>
          </a:p>
        </p:txBody>
      </p:sp>
      <p:sp>
        <p:nvSpPr>
          <p:cNvPr id="7" name="Title 1"/>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688975" algn="l"/>
              </a:tabLst>
            </a:pPr>
            <a:r>
              <a:rPr lang="en-US" sz="4000" b="1" dirty="0">
                <a:solidFill>
                  <a:schemeClr val="accent5"/>
                </a:solidFill>
                <a:latin typeface="+mn-lt"/>
              </a:rPr>
              <a:t>IV.	  APPROVAL OF MINUTES</a:t>
            </a:r>
          </a:p>
        </p:txBody>
      </p:sp>
      <p:pic>
        <p:nvPicPr>
          <p:cNvPr id="8" name="Picture 7" descr="Image result for www.clipartmeetingminutes">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26298" y="2447223"/>
            <a:ext cx="3971365" cy="4777740"/>
          </a:xfrm>
          <a:prstGeom prst="rect">
            <a:avLst/>
          </a:prstGeom>
          <a:noFill/>
          <a:ln>
            <a:noFill/>
          </a:ln>
        </p:spPr>
      </p:pic>
    </p:spTree>
    <p:extLst>
      <p:ext uri="{BB962C8B-B14F-4D97-AF65-F5344CB8AC3E}">
        <p14:creationId xmlns:p14="http://schemas.microsoft.com/office/powerpoint/2010/main" val="3462259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purpose of these amendments are to:</a:t>
            </a:r>
          </a:p>
          <a:p>
            <a:pPr lvl="1"/>
            <a:r>
              <a:rPr lang="en-US" dirty="0">
                <a:latin typeface="Arial" panose="020B0604020202020204" pitchFamily="34" charset="0"/>
                <a:cs typeface="Arial" panose="020B0604020202020204" pitchFamily="34" charset="0"/>
              </a:rPr>
              <a:t>Allow for one-time application</a:t>
            </a:r>
          </a:p>
          <a:p>
            <a:pPr lvl="1"/>
            <a:r>
              <a:rPr lang="en-US" dirty="0">
                <a:latin typeface="Arial" panose="020B0604020202020204" pitchFamily="34" charset="0"/>
                <a:cs typeface="Arial" panose="020B0604020202020204" pitchFamily="34" charset="0"/>
              </a:rPr>
              <a:t>Reduce the number of required proofs of Alabama residency</a:t>
            </a:r>
          </a:p>
          <a:p>
            <a:pPr lvl="1"/>
            <a:r>
              <a:rPr lang="en-US" dirty="0">
                <a:latin typeface="Arial" panose="020B0604020202020204" pitchFamily="34" charset="0"/>
                <a:cs typeface="Arial" panose="020B0604020202020204" pitchFamily="34" charset="0"/>
              </a:rPr>
              <a:t>Clarify certain definitions</a:t>
            </a:r>
          </a:p>
          <a:p>
            <a:pPr lvl="1"/>
            <a:r>
              <a:rPr lang="en-US" dirty="0">
                <a:latin typeface="Arial" panose="020B0604020202020204" pitchFamily="34" charset="0"/>
                <a:cs typeface="Arial" panose="020B0604020202020204" pitchFamily="34" charset="0"/>
              </a:rPr>
              <a:t>Eliminate/replace obsolete language</a:t>
            </a:r>
            <a:endParaRPr lang="en-US" sz="2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527069" y="4068148"/>
            <a:ext cx="6545493" cy="2357590"/>
          </a:xfrm>
          <a:prstGeom prst="rect">
            <a:avLst/>
          </a:prstGeom>
          <a:ln w="12700">
            <a:solidFill>
              <a:srgbClr val="FF0000"/>
            </a:solidFill>
          </a:ln>
        </p:spPr>
      </p:pic>
      <p:sp>
        <p:nvSpPr>
          <p:cNvPr id="5" name="Title 1"/>
          <p:cNvSpPr txBox="1">
            <a:spLocks/>
          </p:cNvSpPr>
          <p:nvPr/>
        </p:nvSpPr>
        <p:spPr>
          <a:xfrm>
            <a:off x="371740" y="-642937"/>
            <a:ext cx="11820260" cy="25920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tabLst>
                <a:tab pos="141732" algn="l"/>
                <a:tab pos="-588873600" algn="l"/>
                <a:tab pos="6542532" algn="r"/>
              </a:tabLst>
            </a:pPr>
            <a:br>
              <a:rPr lang="en-US" sz="2400" b="1" dirty="0">
                <a:solidFill>
                  <a:srgbClr val="0070C0"/>
                </a:solidFill>
                <a:latin typeface="Arial" panose="020B0604020202020204" pitchFamily="34" charset="0"/>
                <a:cs typeface="Arial" panose="020B0604020202020204" pitchFamily="34" charset="0"/>
              </a:rPr>
            </a:br>
            <a:br>
              <a:rPr lang="en-US" sz="2400" b="1" dirty="0">
                <a:solidFill>
                  <a:srgbClr val="0070C0"/>
                </a:solidFill>
                <a:latin typeface="Arial" panose="020B0604020202020204" pitchFamily="34" charset="0"/>
                <a:cs typeface="Arial" panose="020B0604020202020204" pitchFamily="34" charset="0"/>
              </a:rPr>
            </a:br>
            <a:br>
              <a:rPr lang="en-US" sz="2400" b="1" dirty="0">
                <a:solidFill>
                  <a:srgbClr val="0070C0"/>
                </a:solidFill>
                <a:latin typeface="Arial" panose="020B0604020202020204" pitchFamily="34" charset="0"/>
                <a:cs typeface="Arial" panose="020B0604020202020204" pitchFamily="34" charset="0"/>
              </a:rPr>
            </a:br>
            <a:r>
              <a:rPr lang="en-US" sz="2800" b="1" dirty="0">
                <a:solidFill>
                  <a:srgbClr val="0070C0"/>
                </a:solidFill>
                <a:latin typeface="Arial" panose="020B0604020202020204" pitchFamily="34" charset="0"/>
                <a:cs typeface="Arial" panose="020B0604020202020204" pitchFamily="34" charset="0"/>
              </a:rPr>
              <a:t>A. Final Approval of Amendments to the Administrative Procedures for 	Chapter 300-4-3: Alabama Student Grant Program</a:t>
            </a:r>
          </a:p>
          <a:p>
            <a:pPr marL="228600">
              <a:tabLst>
                <a:tab pos="141732" algn="l"/>
                <a:tab pos="-588873600" algn="l"/>
                <a:tab pos="6542532" algn="r"/>
              </a:tabLst>
            </a:pPr>
            <a:r>
              <a:rPr lang="en-US" sz="2400" i="1" dirty="0">
                <a:solidFill>
                  <a:srgbClr val="0070C0"/>
                </a:solidFill>
                <a:latin typeface="Arial" panose="020B0604020202020204" pitchFamily="34" charset="0"/>
                <a:cs typeface="Arial" panose="020B0604020202020204" pitchFamily="34" charset="0"/>
              </a:rPr>
              <a:t>Staff Presenter:  Mr. Tim Vick</a:t>
            </a:r>
          </a:p>
          <a:p>
            <a:pPr marL="228600">
              <a:tabLst>
                <a:tab pos="141732" algn="l"/>
                <a:tab pos="-588873600" algn="l"/>
                <a:tab pos="6542532" algn="r"/>
              </a:tabLst>
            </a:pPr>
            <a:br>
              <a:rPr lang="en-US" sz="2400" dirty="0">
                <a:solidFill>
                  <a:srgbClr val="0070C0"/>
                </a:solidFill>
              </a:rPr>
            </a:br>
            <a:br>
              <a:rPr lang="en-US" sz="2400" b="1" dirty="0">
                <a:solidFill>
                  <a:srgbClr val="0070C0"/>
                </a:solidFill>
              </a:rPr>
            </a:br>
            <a:endParaRPr lang="en-US" sz="2400" b="1" dirty="0">
              <a:solidFill>
                <a:srgbClr val="0070C0"/>
              </a:solidFill>
            </a:endParaRPr>
          </a:p>
        </p:txBody>
      </p:sp>
    </p:spTree>
    <p:extLst>
      <p:ext uri="{BB962C8B-B14F-4D97-AF65-F5344CB8AC3E}">
        <p14:creationId xmlns:p14="http://schemas.microsoft.com/office/powerpoint/2010/main" val="3049515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51</a:t>
            </a:fld>
            <a:endParaRPr lang="en-US">
              <a:solidFill>
                <a:srgbClr val="46464A">
                  <a:lumMod val="60000"/>
                  <a:lumOff val="40000"/>
                </a:srgbClr>
              </a:solidFill>
            </a:endParaRPr>
          </a:p>
        </p:txBody>
      </p:sp>
      <p:sp>
        <p:nvSpPr>
          <p:cNvPr id="5" name="Rectangle 4"/>
          <p:cNvSpPr/>
          <p:nvPr/>
        </p:nvSpPr>
        <p:spPr>
          <a:xfrm>
            <a:off x="625642" y="603828"/>
            <a:ext cx="6096000" cy="584775"/>
          </a:xfrm>
          <a:prstGeom prst="rect">
            <a:avLst/>
          </a:prstGeom>
        </p:spPr>
        <p:txBody>
          <a:bodyPr>
            <a:spAutoFit/>
          </a:bodyPr>
          <a:lstStyle/>
          <a:p>
            <a:pPr marL="228600">
              <a:tabLst>
                <a:tab pos="27432" algn="l"/>
                <a:tab pos="-1731873600" algn="l"/>
                <a:tab pos="6542532" algn="r"/>
              </a:tabLst>
            </a:pPr>
            <a:r>
              <a:rPr lang="en-US" sz="3200" b="1" kern="1400" dirty="0">
                <a:solidFill>
                  <a:srgbClr val="0070C0"/>
                </a:solidFill>
                <a:latin typeface="Arial" panose="020B0604020202020204" pitchFamily="34" charset="0"/>
              </a:rPr>
              <a:t>B.  Academic Programs</a:t>
            </a:r>
            <a:r>
              <a:rPr lang="en-US" sz="3200" kern="1400" dirty="0">
                <a:solidFill>
                  <a:srgbClr val="0070C0"/>
                </a:solidFill>
                <a:latin typeface="Times New Roman" panose="02020603050405020304" pitchFamily="18" charset="0"/>
              </a:rPr>
              <a:t> </a:t>
            </a:r>
            <a:endParaRPr lang="en-US" sz="3200" kern="1400" dirty="0">
              <a:ln>
                <a:noFill/>
              </a:ln>
              <a:solidFill>
                <a:srgbClr val="0070C0"/>
              </a:solidFill>
              <a:effectLst/>
              <a:latin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298421" y="1998172"/>
            <a:ext cx="4381500" cy="2628900"/>
          </a:xfrm>
          <a:prstGeom prst="rect">
            <a:avLst/>
          </a:prstGeom>
        </p:spPr>
      </p:pic>
    </p:spTree>
    <p:extLst>
      <p:ext uri="{BB962C8B-B14F-4D97-AF65-F5344CB8AC3E}">
        <p14:creationId xmlns:p14="http://schemas.microsoft.com/office/powerpoint/2010/main" val="4251052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52</a:t>
            </a:fld>
            <a:endParaRPr lang="en-US">
              <a:solidFill>
                <a:srgbClr val="46464A">
                  <a:lumMod val="60000"/>
                  <a:lumOff val="40000"/>
                </a:srgbClr>
              </a:solidFill>
            </a:endParaRPr>
          </a:p>
        </p:txBody>
      </p:sp>
      <p:sp>
        <p:nvSpPr>
          <p:cNvPr id="2" name="Title 1"/>
          <p:cNvSpPr>
            <a:spLocks noGrp="1"/>
          </p:cNvSpPr>
          <p:nvPr>
            <p:ph type="title" idx="4294967295"/>
          </p:nvPr>
        </p:nvSpPr>
        <p:spPr>
          <a:xfrm>
            <a:off x="2136686" y="145062"/>
            <a:ext cx="8804275" cy="1216025"/>
          </a:xfrm>
        </p:spPr>
        <p:txBody>
          <a:bodyPr>
            <a:noAutofit/>
          </a:bodyPr>
          <a:lstStyle/>
          <a:p>
            <a:pPr algn="ctr"/>
            <a:r>
              <a:rPr lang="en-US" sz="4000" b="1" dirty="0">
                <a:latin typeface="+mn-lt"/>
              </a:rPr>
              <a:t>FOUR-YEAR INSTITUTIONS</a:t>
            </a:r>
          </a:p>
        </p:txBody>
      </p:sp>
      <p:pic>
        <p:nvPicPr>
          <p:cNvPr id="18" name="Picture 2" descr="C:\Users\Kevin Whitaker\Desktop\Marsh Presentation\JSU-Logo-for-websit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824" y="2784171"/>
            <a:ext cx="1448728" cy="10001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vin Whitaker\Desktop\Marsh Presentation\UAH_primar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477" y="1136142"/>
            <a:ext cx="2398240" cy="1333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ws.auburn.edu/asim/Content/Images/Schools/Athens%20Sta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7225" y="1329674"/>
            <a:ext cx="1510696" cy="11395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ws.auburn.edu/asim/Content/Images/Schools/Alabama%20Sta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5377" y="3883613"/>
            <a:ext cx="1555816" cy="11814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cws.auburn.edu/asim/Content/Images/Schools/Aubur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9506" y="4025153"/>
            <a:ext cx="1936376" cy="16868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cws.auburn.edu/asim/Content/Images/Schools/Tro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1497" y="4884873"/>
            <a:ext cx="1331546" cy="13109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cws.auburn.edu/asim/Content/Images/Schools/Alabam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9982" y="2426298"/>
            <a:ext cx="1725540" cy="14865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cws.auburn.edu/asim/Content/Images/Schools/Alabama%20Birmingha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80712" y="2793011"/>
            <a:ext cx="1448017" cy="13268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cws.auburn.edu/asim/Content/Images/Schools/Montevall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54530" y="4099323"/>
            <a:ext cx="1797917" cy="1512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cws.auburn.edu/asim/Content/Images/Schools/North%20Alabam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2026" y="1329674"/>
            <a:ext cx="1626256" cy="146333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cws.auburn.edu/asim/Content/Images/Schools/South%20Alabam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40790" y="5239621"/>
            <a:ext cx="933749" cy="94468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cws.auburn.edu/asim/Content/Images/Schools/Alabama%20A_M.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64115" y="1136142"/>
            <a:ext cx="1621813" cy="155327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lh3.googleusercontent.com/proxy/ZrkRM9QNJHNWt2OEQIlIF69Z-U1Ps3QuIoG18mzpLYzYvAEapXaeyBR0-G9GWshuEm_sBavUpOzcuoIj_XWXtQ9KhjuEd_cONG8kO-L4H-Hrw5XOh7iyhj6bDzt-3NFhIxGHaJ2OpW35jig7hV3NxkTXQA4OHw=w160-h160-k-no"/>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647" y="4884872"/>
            <a:ext cx="1518565" cy="1480069"/>
          </a:xfrm>
          <a:prstGeom prst="rect">
            <a:avLst/>
          </a:prstGeom>
          <a:noFill/>
        </p:spPr>
      </p:pic>
      <p:pic>
        <p:nvPicPr>
          <p:cNvPr id="1056" name="Picture 32" descr="https://upload.wikimedia.org/wikipedia/en/3/3a/UWALogo.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4730" y="3382759"/>
            <a:ext cx="1165970" cy="122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01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87922" y="70338"/>
            <a:ext cx="10122878" cy="9230219"/>
          </a:xfrm>
          <a:prstGeom prst="rect">
            <a:avLst/>
          </a:prstGeom>
          <a:noFill/>
        </p:spPr>
        <p:txBody>
          <a:bodyPr wrap="square" rtlCol="0">
            <a:spAutoFit/>
          </a:bodyPr>
          <a:lstStyle/>
          <a:p>
            <a:pPr>
              <a:spcBef>
                <a:spcPts val="600"/>
              </a:spcBef>
              <a:tabLst>
                <a:tab pos="457200" algn="l"/>
              </a:tabLst>
              <a:defRPr/>
            </a:pPr>
            <a:r>
              <a:rPr lang="en-US" sz="3600" b="1" dirty="0">
                <a:solidFill>
                  <a:srgbClr val="FF0000"/>
                </a:solidFill>
                <a:latin typeface="Calibri"/>
              </a:rPr>
              <a:t>Troy University</a:t>
            </a:r>
          </a:p>
          <a:p>
            <a:pPr marL="457200" indent="-457200">
              <a:spcBef>
                <a:spcPct val="20000"/>
              </a:spcBef>
              <a:spcAft>
                <a:spcPts val="600"/>
              </a:spcAft>
              <a:buAutoNum type="arabicPeriod"/>
              <a:tabLst>
                <a:tab pos="457200" algn="l"/>
              </a:tabLst>
            </a:pPr>
            <a:r>
              <a:rPr lang="en-US" sz="2400" dirty="0">
                <a:solidFill>
                  <a:srgbClr val="0070C0"/>
                </a:solidFill>
              </a:rPr>
              <a:t>Request to Amend Post-Implementation Conditions: Bachelor of Arts in Spanish (CIP 16.0905)</a:t>
            </a:r>
            <a:endParaRPr lang="en-US" sz="2400" dirty="0"/>
          </a:p>
          <a:p>
            <a:pPr lvl="0" fontAlgn="base"/>
            <a:endParaRPr lang="en-US" sz="800" dirty="0"/>
          </a:p>
          <a:p>
            <a:pPr marL="285750" lvl="0" indent="-285750" fontAlgn="base">
              <a:buFont typeface="Arial" panose="020B0604020202020204" pitchFamily="34" charset="0"/>
              <a:buChar char="•"/>
            </a:pPr>
            <a:r>
              <a:rPr lang="en-US" dirty="0"/>
              <a:t>The program did not meet post-implementation condition for graduates. The conditions were met for enrollments, employment, and the submission of an overall assessment of the program. </a:t>
            </a:r>
          </a:p>
          <a:p>
            <a:pPr marL="285750" lvl="0" indent="-285750" fontAlgn="base">
              <a:buFont typeface="Arial" panose="020B0604020202020204" pitchFamily="34" charset="0"/>
              <a:buChar char="•"/>
            </a:pPr>
            <a:endParaRPr lang="en-US" sz="800" dirty="0"/>
          </a:p>
          <a:p>
            <a:pPr marL="285750" indent="-285750" fontAlgn="base">
              <a:buFont typeface="Arial" panose="020B0604020202020204" pitchFamily="34" charset="0"/>
              <a:buChar char="•"/>
            </a:pPr>
            <a:r>
              <a:rPr lang="en-US" dirty="0"/>
              <a:t>Troy is requesting an additional two-year review period (2018-19 and 2019-20) be granted.  In this additional review period, the program will meet a post-implementation condition of 7.5 annual graduates, revised from the original condition of 8 graduates.  The institution will submit, no later than September 1, 2020 a post-implementation report demonstrating that the program met the post-implementation conditions for graduates for the specified period.</a:t>
            </a:r>
          </a:p>
          <a:p>
            <a:pPr lvl="0" fontAlgn="base"/>
            <a:endParaRPr lang="en-US" sz="800" dirty="0"/>
          </a:p>
          <a:p>
            <a:pPr marL="285750" indent="-285750">
              <a:buFont typeface="Arial" panose="020B0604020202020204" pitchFamily="34" charset="0"/>
              <a:buChar char="•"/>
            </a:pPr>
            <a:r>
              <a:rPr lang="en-US" dirty="0"/>
              <a:t>According to Troy officials, there are currently 30 Spanish majors in the program. These enrollment numbers project additional graduates sufficient to meet or exceed the original graduate projections in the next two years. </a:t>
            </a:r>
          </a:p>
          <a:p>
            <a:endParaRPr lang="en-US" sz="800" dirty="0"/>
          </a:p>
          <a:p>
            <a:pPr marL="285750" indent="-285750">
              <a:buFont typeface="Arial" panose="020B0604020202020204" pitchFamily="34" charset="0"/>
              <a:buChar char="•"/>
            </a:pPr>
            <a:r>
              <a:rPr lang="en-US" dirty="0"/>
              <a:t>Faculty and administration have worked together to refine the Spanish major degree map to include a progressive order of courses with consistent availability. Troy officials have carefully reviewed course descriptions and listings in the school’s academic catalog, and are working together to place increased emphasis on student advisement and degree planning. </a:t>
            </a:r>
          </a:p>
          <a:p>
            <a:endParaRPr lang="en-US" sz="800" dirty="0"/>
          </a:p>
          <a:p>
            <a:pPr marL="285750" indent="-285750">
              <a:buFont typeface="Arial" panose="020B0604020202020204" pitchFamily="34" charset="0"/>
              <a:buChar char="•"/>
            </a:pPr>
            <a:r>
              <a:rPr lang="en-US" dirty="0"/>
              <a:t>The request is for a two-year timeframe extension to achieve the graduation annual average figure of 7.5, revised from the original request of 8 graduates. </a:t>
            </a:r>
          </a:p>
          <a:p>
            <a:pPr marL="285750" indent="-285750">
              <a:buFont typeface="Arial" panose="020B0604020202020204" pitchFamily="34" charset="0"/>
              <a:buChar char="•"/>
            </a:pPr>
            <a:endParaRPr lang="en-US" sz="2000" dirty="0"/>
          </a:p>
          <a:p>
            <a:r>
              <a:rPr lang="en-US" sz="2000" dirty="0"/>
              <a:t>	</a:t>
            </a:r>
          </a:p>
          <a:p>
            <a:pPr marL="285750" lvl="0" indent="-285750" fontAlgn="base">
              <a:buFont typeface="Arial" panose="020B0604020202020204" pitchFamily="34" charset="0"/>
              <a:buChar char="•"/>
            </a:pPr>
            <a:endParaRPr lang="en-US" sz="2000" dirty="0"/>
          </a:p>
          <a:p>
            <a:pPr lvl="0" fontAlgn="base"/>
            <a:endParaRPr lang="en-US" sz="2000" dirty="0"/>
          </a:p>
          <a:p>
            <a:pPr marL="285750" lvl="0" indent="-285750" fontAlgn="base">
              <a:buFont typeface="Arial" panose="020B0604020202020204" pitchFamily="34" charset="0"/>
              <a:buChar char="•"/>
            </a:pPr>
            <a:endParaRPr lang="en-US" sz="2000" dirty="0"/>
          </a:p>
          <a:p>
            <a:pPr marL="285750" lvl="0" indent="-285750">
              <a:buFont typeface="Arial" panose="020B0604020202020204" pitchFamily="34" charset="0"/>
              <a:buChar char="•"/>
            </a:pPr>
            <a:endParaRPr lang="en-US" sz="2000" dirty="0"/>
          </a:p>
          <a:p>
            <a:r>
              <a:rPr lang="en-US" sz="2000" dirty="0"/>
              <a:t> </a:t>
            </a:r>
          </a:p>
          <a:p>
            <a:pPr lvl="0"/>
            <a:endParaRPr lang="en-US" sz="2000"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smtClean="0">
                <a:solidFill>
                  <a:prstClr val="black">
                    <a:tint val="75000"/>
                  </a:prstClr>
                </a:solidFill>
                <a:latin typeface="Calibri"/>
              </a:rPr>
              <a:pPr>
                <a:defRPr/>
              </a:pPr>
              <a:t>53</a:t>
            </a:fld>
            <a:endParaRPr lang="en-US" dirty="0">
              <a:solidFill>
                <a:prstClr val="black">
                  <a:tint val="75000"/>
                </a:prstClr>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5262" y="-1"/>
            <a:ext cx="1746738" cy="1621971"/>
          </a:xfrm>
          <a:prstGeom prst="rect">
            <a:avLst/>
          </a:prstGeom>
        </p:spPr>
      </p:pic>
      <p:pic>
        <p:nvPicPr>
          <p:cNvPr id="8" name="Picture 7" descr="español – Ideas para la cla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800" y="4740643"/>
            <a:ext cx="1842720" cy="1842720"/>
          </a:xfrm>
          <a:prstGeom prst="rect">
            <a:avLst/>
          </a:prstGeom>
        </p:spPr>
      </p:pic>
    </p:spTree>
    <p:extLst>
      <p:ext uri="{BB962C8B-B14F-4D97-AF65-F5344CB8AC3E}">
        <p14:creationId xmlns:p14="http://schemas.microsoft.com/office/powerpoint/2010/main" val="2609255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87922" y="70338"/>
            <a:ext cx="9908931" cy="8663910"/>
          </a:xfrm>
          <a:prstGeom prst="rect">
            <a:avLst/>
          </a:prstGeom>
          <a:noFill/>
        </p:spPr>
        <p:txBody>
          <a:bodyPr wrap="square" rtlCol="0">
            <a:spAutoFit/>
          </a:bodyPr>
          <a:lstStyle/>
          <a:p>
            <a:pPr>
              <a:spcBef>
                <a:spcPts val="600"/>
              </a:spcBef>
              <a:tabLst>
                <a:tab pos="457200" algn="l"/>
              </a:tabLst>
              <a:defRPr/>
            </a:pPr>
            <a:r>
              <a:rPr lang="en-US" sz="3600" b="1" dirty="0">
                <a:solidFill>
                  <a:srgbClr val="FF0000"/>
                </a:solidFill>
                <a:latin typeface="Calibri"/>
              </a:rPr>
              <a:t>Troy University</a:t>
            </a:r>
          </a:p>
          <a:p>
            <a:pPr>
              <a:tabLst>
                <a:tab pos="457200" algn="l"/>
              </a:tabLst>
            </a:pPr>
            <a:r>
              <a:rPr lang="en-US" sz="2000" dirty="0">
                <a:solidFill>
                  <a:srgbClr val="0070C0"/>
                </a:solidFill>
              </a:rPr>
              <a:t>2. Request to Amend Post-Implementation Conditions: Bachelor of Science in Physics   </a:t>
            </a:r>
          </a:p>
          <a:p>
            <a:pPr>
              <a:spcBef>
                <a:spcPct val="20000"/>
              </a:spcBef>
              <a:spcAft>
                <a:spcPts val="600"/>
              </a:spcAft>
              <a:tabLst>
                <a:tab pos="457200" algn="l"/>
              </a:tabLst>
            </a:pPr>
            <a:r>
              <a:rPr lang="en-US" sz="2000" dirty="0">
                <a:solidFill>
                  <a:srgbClr val="0070C0"/>
                </a:solidFill>
              </a:rPr>
              <a:t>     (40.0801)</a:t>
            </a:r>
            <a:endParaRPr lang="en-US" dirty="0"/>
          </a:p>
          <a:p>
            <a:pPr marL="285750" lvl="0" indent="-285750" fontAlgn="base">
              <a:buFont typeface="Arial" panose="020B0604020202020204" pitchFamily="34" charset="0"/>
              <a:buChar char="•"/>
            </a:pPr>
            <a:r>
              <a:rPr lang="en-US" dirty="0"/>
              <a:t>The program did not meet post-implementation condition for graduates. The conditions were met for enrollments, employment, and the submission of an overall assessment of the program. </a:t>
            </a:r>
          </a:p>
          <a:p>
            <a:pPr lvl="0" fontAlgn="base"/>
            <a:endParaRPr lang="en-US" sz="800" dirty="0"/>
          </a:p>
          <a:p>
            <a:pPr marL="285750" indent="-285750" fontAlgn="base">
              <a:buFont typeface="Arial" panose="020B0604020202020204" pitchFamily="34" charset="0"/>
              <a:buChar char="•"/>
            </a:pPr>
            <a:r>
              <a:rPr lang="en-US" dirty="0"/>
              <a:t>Troy is requesting an additional two-year review period (2018-19 and 2019-20) be granted.  In this additional review period, the program will meet a post-implementation condition of 7.5 annual graduates, revised from the original condition of 8 graduates.  The institution will submit, no later than September 1, 2020 a post-implementation report demonstrating that the program met the post-implementation conditions for graduates for the specified period.</a:t>
            </a:r>
          </a:p>
          <a:p>
            <a:pPr lvl="0" fontAlgn="base"/>
            <a:endParaRPr lang="en-US" sz="800" dirty="0"/>
          </a:p>
          <a:p>
            <a:pPr marL="285750" indent="-285750">
              <a:buFont typeface="Arial" panose="020B0604020202020204" pitchFamily="34" charset="0"/>
              <a:buChar char="•"/>
            </a:pPr>
            <a:r>
              <a:rPr lang="en-US" dirty="0"/>
              <a:t>Troy officials states that the Physics program is highly structured with multiple pre-requisite courses that must be taken in sequence. This structure makes it unlikely that new students in the program will graduate before the fourth year of the program’s existence.  </a:t>
            </a:r>
          </a:p>
          <a:p>
            <a:endParaRPr lang="en-US" sz="800" dirty="0"/>
          </a:p>
          <a:p>
            <a:pPr marL="285750" indent="-285750">
              <a:buFont typeface="Arial" panose="020B0604020202020204" pitchFamily="34" charset="0"/>
              <a:buChar char="•"/>
            </a:pPr>
            <a:r>
              <a:rPr lang="en-US" dirty="0"/>
              <a:t>According to Troy officials, based on current enrollments, graduation rates are expected to increase. At present, Troy officials project at least 30 graduates in years six through nine. Additionally, faculty members from the Physics program are working with 40 local high school teachers to increase awareness of STEM programs, which is expected to result in an increase interest in Physics.</a:t>
            </a:r>
          </a:p>
          <a:p>
            <a:endParaRPr lang="en-US" sz="800" dirty="0"/>
          </a:p>
          <a:p>
            <a:pPr marL="285750" indent="-285750">
              <a:buFont typeface="Arial" panose="020B0604020202020204" pitchFamily="34" charset="0"/>
              <a:buChar char="•"/>
            </a:pPr>
            <a:r>
              <a:rPr lang="en-US" dirty="0"/>
              <a:t>The request is for a two-year timeframe extension to achieve the graduation annual average figure of 7.5, revised from the original request of 8 graduates. </a:t>
            </a:r>
          </a:p>
          <a:p>
            <a:pPr marL="285750" indent="-285750">
              <a:buFont typeface="Arial" panose="020B0604020202020204" pitchFamily="34" charset="0"/>
              <a:buChar char="•"/>
            </a:pPr>
            <a:endParaRPr lang="en-US" sz="1600" dirty="0"/>
          </a:p>
          <a:p>
            <a:r>
              <a:rPr lang="en-US" dirty="0"/>
              <a:t>	</a:t>
            </a:r>
          </a:p>
          <a:p>
            <a:pPr marL="285750" lvl="0" indent="-285750" fontAlgn="base">
              <a:buFont typeface="Arial" panose="020B0604020202020204" pitchFamily="34" charset="0"/>
              <a:buChar char="•"/>
            </a:pPr>
            <a:endParaRPr lang="en-US" dirty="0"/>
          </a:p>
          <a:p>
            <a:pPr lvl="0" fontAlgn="base"/>
            <a:endParaRPr lang="en-US" dirty="0"/>
          </a:p>
          <a:p>
            <a:pPr marL="285750" lvl="0" indent="-285750" fontAlgn="base">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r>
              <a:rPr lang="en-US" dirty="0"/>
              <a:t> </a:t>
            </a:r>
          </a:p>
          <a:p>
            <a:pPr lvl="0"/>
            <a:endParaRPr lang="en-US"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smtClean="0">
                <a:solidFill>
                  <a:prstClr val="black">
                    <a:tint val="75000"/>
                  </a:prstClr>
                </a:solidFill>
                <a:latin typeface="Calibri"/>
              </a:rPr>
              <a:pPr>
                <a:defRPr/>
              </a:pPr>
              <a:t>54</a:t>
            </a:fld>
            <a:endParaRPr lang="en-US" dirty="0">
              <a:solidFill>
                <a:prstClr val="black">
                  <a:tint val="75000"/>
                </a:prstClr>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5262" y="-1"/>
            <a:ext cx="1746738" cy="1621971"/>
          </a:xfrm>
          <a:prstGeom prst="rect">
            <a:avLst/>
          </a:prstGeom>
        </p:spPr>
      </p:pic>
      <p:pic>
        <p:nvPicPr>
          <p:cNvPr id="3" name="Picture 2" descr="Scientists Have Discovered Particles That May Not B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998" y="4624754"/>
            <a:ext cx="2209801" cy="2066193"/>
          </a:xfrm>
          <a:prstGeom prst="rect">
            <a:avLst/>
          </a:prstGeom>
        </p:spPr>
      </p:pic>
    </p:spTree>
    <p:extLst>
      <p:ext uri="{BB962C8B-B14F-4D97-AF65-F5344CB8AC3E}">
        <p14:creationId xmlns:p14="http://schemas.microsoft.com/office/powerpoint/2010/main" val="2731421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698269" y="515908"/>
            <a:ext cx="10507288" cy="4970591"/>
          </a:xfrm>
          <a:prstGeom prst="rect">
            <a:avLst/>
          </a:prstGeom>
          <a:noFill/>
        </p:spPr>
        <p:txBody>
          <a:bodyPr wrap="square" rtlCol="0">
            <a:spAutoFit/>
          </a:bodyPr>
          <a:lstStyle/>
          <a:p>
            <a:pPr>
              <a:spcBef>
                <a:spcPts val="600"/>
              </a:spcBef>
              <a:tabLst>
                <a:tab pos="457200" algn="l"/>
              </a:tabLst>
              <a:defRPr/>
            </a:pPr>
            <a:r>
              <a:rPr lang="en-US" sz="3600" b="1" dirty="0">
                <a:solidFill>
                  <a:srgbClr val="FF0000"/>
                </a:solidFill>
                <a:latin typeface="Calibri"/>
              </a:rPr>
              <a:t>University of North Alabama</a:t>
            </a:r>
          </a:p>
          <a:p>
            <a:pPr>
              <a:spcBef>
                <a:spcPct val="20000"/>
              </a:spcBef>
              <a:spcAft>
                <a:spcPts val="600"/>
              </a:spcAft>
              <a:tabLst>
                <a:tab pos="457200" algn="l"/>
              </a:tabLst>
            </a:pPr>
            <a:r>
              <a:rPr lang="en-US" sz="2000" dirty="0">
                <a:solidFill>
                  <a:srgbClr val="0070C0"/>
                </a:solidFill>
              </a:rPr>
              <a:t>1.  Master of Science in Sport and Recreation Management (CIP 31.0504)</a:t>
            </a:r>
            <a:endParaRPr lang="en-US" dirty="0"/>
          </a:p>
          <a:p>
            <a:pPr marL="285750" lvl="0" indent="-285750" fontAlgn="base">
              <a:buFont typeface="Arial" panose="020B0604020202020204" pitchFamily="34" charset="0"/>
              <a:buChar char="•"/>
            </a:pPr>
            <a:endParaRPr lang="en-US" dirty="0"/>
          </a:p>
          <a:p>
            <a:pPr marL="285750" lvl="0" indent="-285750" fontAlgn="base">
              <a:buFont typeface="Arial" panose="020B0604020202020204" pitchFamily="34" charset="0"/>
              <a:buChar char="•"/>
            </a:pPr>
            <a:r>
              <a:rPr lang="en-US" dirty="0"/>
              <a:t>Students in the proposed program will learn to become global leaders who serve in the world of sport and recreation by improving their capabilities in understanding front office management and the business theory behind sports.</a:t>
            </a:r>
          </a:p>
          <a:p>
            <a:pPr marL="285750" lvl="0" indent="-285750" fontAlgn="base">
              <a:buFont typeface="Arial" panose="020B0604020202020204" pitchFamily="34" charset="0"/>
              <a:buChar char="•"/>
            </a:pPr>
            <a:endParaRPr lang="en-US" dirty="0"/>
          </a:p>
          <a:p>
            <a:pPr marL="285750" lvl="0" indent="-285750" fontAlgn="base">
              <a:buFont typeface="Arial" panose="020B0604020202020204" pitchFamily="34" charset="0"/>
              <a:buChar char="•"/>
            </a:pPr>
            <a:r>
              <a:rPr lang="en-US" dirty="0"/>
              <a:t>The program will be offered 100% online. </a:t>
            </a:r>
          </a:p>
          <a:p>
            <a:pPr lvl="0" fontAlgn="base"/>
            <a:endParaRPr lang="en-US" dirty="0"/>
          </a:p>
          <a:p>
            <a:pPr marL="285750" lvl="0" indent="-285750" fontAlgn="base">
              <a:buFont typeface="Arial" panose="020B0604020202020204" pitchFamily="34" charset="0"/>
              <a:buChar char="•"/>
            </a:pPr>
            <a:r>
              <a:rPr lang="en-US" dirty="0"/>
              <a:t>Graduates of the proposed program will be able to find employment opportunities as an Athletic Director, Sports Information Director, Sports Personality; Sports Broadcaster, Sports Photographer, and many other occupations related to Sport and Recreation.</a:t>
            </a:r>
          </a:p>
          <a:p>
            <a:br>
              <a:rPr lang="en-US" dirty="0"/>
            </a:br>
            <a:endParaRPr lang="en-US" dirty="0"/>
          </a:p>
          <a:p>
            <a:r>
              <a:rPr lang="en-US" dirty="0"/>
              <a:t> </a:t>
            </a:r>
          </a:p>
          <a:p>
            <a:pPr lvl="0"/>
            <a:endParaRPr lang="en-US"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55</a:t>
            </a:fld>
            <a:endParaRPr lang="en-US" dirty="0">
              <a:solidFill>
                <a:prstClr val="black">
                  <a:tint val="75000"/>
                </a:prstClr>
              </a:solidFill>
              <a:latin typeface="Calibri"/>
            </a:endParaRPr>
          </a:p>
        </p:txBody>
      </p:sp>
      <p:pic>
        <p:nvPicPr>
          <p:cNvPr id="4" name="Picture 3" descr="Donazione e sport - AVIS Provinciale Ferrar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832" y="5142770"/>
            <a:ext cx="4005376" cy="16542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0152" y="74002"/>
            <a:ext cx="1048578" cy="2009775"/>
          </a:xfrm>
          <a:prstGeom prst="rect">
            <a:avLst/>
          </a:prstGeom>
        </p:spPr>
      </p:pic>
    </p:spTree>
    <p:extLst>
      <p:ext uri="{BB962C8B-B14F-4D97-AF65-F5344CB8AC3E}">
        <p14:creationId xmlns:p14="http://schemas.microsoft.com/office/powerpoint/2010/main" val="1503673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698269" y="515908"/>
            <a:ext cx="10507288" cy="5001369"/>
          </a:xfrm>
          <a:prstGeom prst="rect">
            <a:avLst/>
          </a:prstGeom>
          <a:noFill/>
        </p:spPr>
        <p:txBody>
          <a:bodyPr wrap="square" rtlCol="0">
            <a:spAutoFit/>
          </a:bodyPr>
          <a:lstStyle/>
          <a:p>
            <a:pPr>
              <a:spcBef>
                <a:spcPts val="600"/>
              </a:spcBef>
              <a:tabLst>
                <a:tab pos="457200" algn="l"/>
              </a:tabLst>
              <a:defRPr/>
            </a:pPr>
            <a:r>
              <a:rPr lang="en-US" sz="3600" b="1" dirty="0">
                <a:solidFill>
                  <a:srgbClr val="FF0000"/>
                </a:solidFill>
                <a:latin typeface="Calibri"/>
              </a:rPr>
              <a:t>University of North Alabama</a:t>
            </a:r>
          </a:p>
          <a:p>
            <a:pPr>
              <a:spcBef>
                <a:spcPct val="20000"/>
              </a:spcBef>
              <a:spcAft>
                <a:spcPts val="600"/>
              </a:spcAft>
              <a:tabLst>
                <a:tab pos="457200" algn="l"/>
              </a:tabLst>
            </a:pPr>
            <a:r>
              <a:rPr lang="en-US" sz="2000" dirty="0">
                <a:solidFill>
                  <a:srgbClr val="0070C0"/>
                </a:solidFill>
              </a:rPr>
              <a:t>2. Bachelor of Science in Fashion Merchandising and Design (CIP 19.0901)</a:t>
            </a:r>
            <a:endParaRPr lang="en-US" dirty="0"/>
          </a:p>
          <a:p>
            <a:pPr marL="285750" lvl="0" indent="-285750" fontAlgn="base">
              <a:buFont typeface="Arial" panose="020B0604020202020204" pitchFamily="34" charset="0"/>
              <a:buChar char="•"/>
            </a:pPr>
            <a:endParaRPr lang="en-US" dirty="0"/>
          </a:p>
          <a:p>
            <a:pPr marL="285750" lvl="0" indent="-285750" fontAlgn="base">
              <a:buFont typeface="Arial" panose="020B0604020202020204" pitchFamily="34" charset="0"/>
              <a:buChar char="•"/>
            </a:pPr>
            <a:r>
              <a:rPr lang="en-US" sz="2000" dirty="0"/>
              <a:t>The proposed degree program will prepare students for careers in retail, manufacturing, wholesaling, visual merchandising, marketing, design, styling, and other areas of creative expression in the fashion industry.</a:t>
            </a:r>
          </a:p>
          <a:p>
            <a:pPr marL="285750" lvl="0" indent="-285750" fontAlgn="base">
              <a:buFont typeface="Arial" panose="020B0604020202020204" pitchFamily="34" charset="0"/>
              <a:buChar char="•"/>
            </a:pPr>
            <a:endParaRPr lang="en-US" sz="2000" dirty="0"/>
          </a:p>
          <a:p>
            <a:pPr marL="285750" lvl="0" indent="-285750" fontAlgn="base">
              <a:buFont typeface="Arial" panose="020B0604020202020204" pitchFamily="34" charset="0"/>
              <a:buChar char="•"/>
            </a:pPr>
            <a:r>
              <a:rPr lang="en-US" sz="2000" dirty="0"/>
              <a:t>The program will have tracks in Fashion Merchandising and Apparel Design.</a:t>
            </a:r>
          </a:p>
          <a:p>
            <a:pPr marL="285750" lvl="0" indent="-285750" fontAlgn="base">
              <a:buFont typeface="Arial" panose="020B0604020202020204" pitchFamily="34" charset="0"/>
              <a:buChar char="•"/>
            </a:pPr>
            <a:endParaRPr lang="en-US" sz="2000" dirty="0"/>
          </a:p>
          <a:p>
            <a:pPr marL="285750" lvl="0" indent="-285750" fontAlgn="base">
              <a:buFont typeface="Arial" panose="020B0604020202020204" pitchFamily="34" charset="0"/>
              <a:buChar char="•"/>
            </a:pPr>
            <a:r>
              <a:rPr lang="en-US" sz="2000" dirty="0"/>
              <a:t>The program will meet the demand for expected job growth in the fashion industry in the State of Alabama. The Alabama Department of Labor projects approximately 4,000 jobs in the fashion industry in the state by 2026.</a:t>
            </a:r>
            <a:br>
              <a:rPr lang="en-US" sz="2000" dirty="0"/>
            </a:br>
            <a:endParaRPr lang="en-US" sz="2000" dirty="0"/>
          </a:p>
          <a:p>
            <a:r>
              <a:rPr lang="en-US" dirty="0"/>
              <a:t> </a:t>
            </a:r>
          </a:p>
          <a:p>
            <a:pPr lvl="0"/>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0152" y="74002"/>
            <a:ext cx="1048578" cy="2009775"/>
          </a:xfrm>
          <a:prstGeom prst="rect">
            <a:avLst/>
          </a:prstGeom>
        </p:spPr>
      </p:pic>
      <p:pic>
        <p:nvPicPr>
          <p:cNvPr id="7" name="Picture 6" descr="ucsi-fashion-facilities-1.jpg?w=3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360" y="4671752"/>
            <a:ext cx="3617156" cy="2094173"/>
          </a:xfrm>
          <a:prstGeom prst="rect">
            <a:avLst/>
          </a:prstGeom>
        </p:spPr>
      </p:pic>
    </p:spTree>
    <p:extLst>
      <p:ext uri="{BB962C8B-B14F-4D97-AF65-F5344CB8AC3E}">
        <p14:creationId xmlns:p14="http://schemas.microsoft.com/office/powerpoint/2010/main" val="28992506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105028" y="291217"/>
            <a:ext cx="10625265" cy="5339923"/>
          </a:xfrm>
          <a:prstGeom prst="rect">
            <a:avLst/>
          </a:prstGeom>
          <a:noFill/>
        </p:spPr>
        <p:txBody>
          <a:bodyPr wrap="square" rtlCol="0">
            <a:spAutoFit/>
          </a:bodyPr>
          <a:lstStyle/>
          <a:p>
            <a:pPr>
              <a:spcBef>
                <a:spcPts val="600"/>
              </a:spcBef>
              <a:tabLst>
                <a:tab pos="457200" algn="l"/>
              </a:tabLst>
              <a:defRPr/>
            </a:pPr>
            <a:r>
              <a:rPr lang="en-US" sz="3600" b="1" dirty="0">
                <a:solidFill>
                  <a:srgbClr val="FF0000"/>
                </a:solidFill>
                <a:latin typeface="Calibri"/>
              </a:rPr>
              <a:t>University of North Alabama</a:t>
            </a:r>
          </a:p>
          <a:p>
            <a:pPr>
              <a:spcBef>
                <a:spcPct val="20000"/>
              </a:spcBef>
              <a:spcAft>
                <a:spcPts val="600"/>
              </a:spcAft>
              <a:tabLst>
                <a:tab pos="457200" algn="l"/>
              </a:tabLst>
            </a:pPr>
            <a:r>
              <a:rPr lang="en-US" sz="2000" dirty="0">
                <a:solidFill>
                  <a:srgbClr val="0070C0"/>
                </a:solidFill>
              </a:rPr>
              <a:t>3. Bachelor of Science in Hospitality and Events Management (CIP 52.0901)</a:t>
            </a:r>
            <a:endParaRPr lang="en-US" dirty="0"/>
          </a:p>
          <a:p>
            <a:pPr marL="285750" lvl="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sz="2000" dirty="0"/>
              <a:t>The Bachelor of Science in Hospitality and Events Management is a program for individuals who want a career in the hospitality industry. These students will be better positioned to work in all of the various branches of the hospitality and event planning business, in both front-of-the-house and back-of-the-house, supervisory and management level positions. </a:t>
            </a:r>
          </a:p>
          <a:p>
            <a:pPr marL="285750" indent="-285750" fontAlgn="base">
              <a:buFont typeface="Arial" panose="020B0604020202020204" pitchFamily="34" charset="0"/>
              <a:buChar char="•"/>
            </a:pPr>
            <a:endParaRPr lang="en-US" sz="2000" dirty="0"/>
          </a:p>
          <a:p>
            <a:pPr marL="285750" indent="-285750" fontAlgn="base">
              <a:buFont typeface="Arial" panose="020B0604020202020204" pitchFamily="34" charset="0"/>
              <a:buChar char="•"/>
            </a:pPr>
            <a:r>
              <a:rPr lang="en-US" sz="2000" dirty="0"/>
              <a:t>Employers in hospitality and event planning value individuals with a formal education in the field since they enter the workforce with both a background of theoretical knowledge and the practical skills required to work in the industry.</a:t>
            </a:r>
          </a:p>
          <a:p>
            <a:pPr marL="285750" lvl="0" indent="-285750" fontAlgn="base">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According to the Bureau of Labor Statistics, the demand for graduates with the proposed degree is expected to grow as employment of meeting, convention, and event planners is projected to grow 11 percent from 2016-2026, faster than the average for all occupations. </a:t>
            </a:r>
          </a:p>
          <a:p>
            <a:pPr lvl="0"/>
            <a:endParaRPr lang="en-US"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57</a:t>
            </a:fld>
            <a:endParaRPr lang="en-US" dirty="0">
              <a:solidFill>
                <a:prstClr val="black">
                  <a:tint val="75000"/>
                </a:prstClr>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0152" y="74002"/>
            <a:ext cx="1048578" cy="2009775"/>
          </a:xfrm>
          <a:prstGeom prst="rect">
            <a:avLst/>
          </a:prstGeom>
        </p:spPr>
      </p:pic>
      <p:pic>
        <p:nvPicPr>
          <p:cNvPr id="3" name="Picture 2" descr="Hablemos de liderazgo: ACTUAR COMO UN LÍDER, PENSAR COM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2113" y="4720104"/>
            <a:ext cx="2596928" cy="1822073"/>
          </a:xfrm>
          <a:prstGeom prst="rect">
            <a:avLst/>
          </a:prstGeom>
        </p:spPr>
      </p:pic>
    </p:spTree>
    <p:extLst>
      <p:ext uri="{BB962C8B-B14F-4D97-AF65-F5344CB8AC3E}">
        <p14:creationId xmlns:p14="http://schemas.microsoft.com/office/powerpoint/2010/main" val="28108975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227160" y="274945"/>
            <a:ext cx="10625265" cy="4662815"/>
          </a:xfrm>
          <a:prstGeom prst="rect">
            <a:avLst/>
          </a:prstGeom>
          <a:noFill/>
        </p:spPr>
        <p:txBody>
          <a:bodyPr wrap="square" rtlCol="0">
            <a:spAutoFit/>
          </a:bodyPr>
          <a:lstStyle/>
          <a:p>
            <a:pPr>
              <a:spcBef>
                <a:spcPts val="600"/>
              </a:spcBef>
              <a:tabLst>
                <a:tab pos="457200" algn="l"/>
              </a:tabLst>
              <a:defRPr/>
            </a:pPr>
            <a:r>
              <a:rPr lang="en-US" sz="3600" b="1" dirty="0">
                <a:solidFill>
                  <a:srgbClr val="FF0000"/>
                </a:solidFill>
                <a:latin typeface="Calibri"/>
              </a:rPr>
              <a:t>University of North Alabama</a:t>
            </a:r>
          </a:p>
          <a:p>
            <a:pPr>
              <a:spcBef>
                <a:spcPct val="20000"/>
              </a:spcBef>
              <a:spcAft>
                <a:spcPts val="600"/>
              </a:spcAft>
              <a:tabLst>
                <a:tab pos="457200" algn="l"/>
              </a:tabLst>
            </a:pPr>
            <a:r>
              <a:rPr lang="en-US" sz="2000" dirty="0">
                <a:solidFill>
                  <a:srgbClr val="0070C0"/>
                </a:solidFill>
              </a:rPr>
              <a:t>4. Bachelor of Fine Arts in Interior Architecture and Design (CIP 04.0501)</a:t>
            </a:r>
            <a:endParaRPr lang="en-US" dirty="0"/>
          </a:p>
          <a:p>
            <a:pPr marL="285750" lvl="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sz="2000" dirty="0"/>
              <a:t>The core objective of the proposed Bachelor of Fine Arts program is to prepare well rounded students for entry-level positions in the Architecture and Design industry, including Residential Design, Commercial Design, Hospitality Design, Healthcare Design, Lighting Design, Drafting and Construction Documentation, Interior Architectural Detailing, and Product Representation.</a:t>
            </a:r>
          </a:p>
          <a:p>
            <a:pPr marL="285750" indent="-285750" fontAlgn="base">
              <a:buFont typeface="Arial" panose="020B0604020202020204" pitchFamily="34" charset="0"/>
              <a:buChar char="•"/>
            </a:pPr>
            <a:endParaRPr lang="en-US" sz="2000" dirty="0"/>
          </a:p>
          <a:p>
            <a:pPr marL="285750" lvl="0" indent="-285750">
              <a:buFont typeface="Arial" panose="020B0604020202020204" pitchFamily="34" charset="0"/>
              <a:buChar char="•"/>
            </a:pPr>
            <a:r>
              <a:rPr lang="en-US" sz="2000" dirty="0"/>
              <a:t> Students who complete the proposed program will be eligible to become a Registered Interior Designer (RID). The Alabama Board for Registered Interior Designers require interior designers to pass the National Council for Interior Design Qualification examination to register as a RID.</a:t>
            </a:r>
          </a:p>
          <a:p>
            <a:r>
              <a:rPr lang="en-US" dirty="0"/>
              <a:t> </a:t>
            </a:r>
          </a:p>
          <a:p>
            <a:pPr marL="285750" indent="-285750">
              <a:buFont typeface="Arial" panose="020B0604020202020204" pitchFamily="34" charset="0"/>
              <a:buChar char="•"/>
            </a:pPr>
            <a:endParaRPr lang="en-US" dirty="0"/>
          </a:p>
          <a:p>
            <a:pPr lvl="0"/>
            <a:endParaRPr lang="en-US"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58</a:t>
            </a:fld>
            <a:endParaRPr lang="en-US" dirty="0">
              <a:solidFill>
                <a:prstClr val="black">
                  <a:tint val="75000"/>
                </a:prstClr>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0152" y="74002"/>
            <a:ext cx="1048578" cy="2009775"/>
          </a:xfrm>
          <a:prstGeom prst="rect">
            <a:avLst/>
          </a:prstGeom>
        </p:spPr>
      </p:pic>
      <p:pic>
        <p:nvPicPr>
          <p:cNvPr id="4" name="Picture 3" descr="Talkitect | architecture and urbanism: An Interview wit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557" y="4781960"/>
            <a:ext cx="3636721" cy="2019359"/>
          </a:xfrm>
          <a:prstGeom prst="rect">
            <a:avLst/>
          </a:prstGeom>
        </p:spPr>
      </p:pic>
    </p:spTree>
    <p:extLst>
      <p:ext uri="{BB962C8B-B14F-4D97-AF65-F5344CB8AC3E}">
        <p14:creationId xmlns:p14="http://schemas.microsoft.com/office/powerpoint/2010/main" val="395842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202223" y="519663"/>
            <a:ext cx="10625265" cy="4970591"/>
          </a:xfrm>
          <a:prstGeom prst="rect">
            <a:avLst/>
          </a:prstGeom>
          <a:noFill/>
        </p:spPr>
        <p:txBody>
          <a:bodyPr wrap="square" rtlCol="0">
            <a:spAutoFit/>
          </a:bodyPr>
          <a:lstStyle/>
          <a:p>
            <a:pPr>
              <a:spcBef>
                <a:spcPts val="600"/>
              </a:spcBef>
              <a:tabLst>
                <a:tab pos="457200" algn="l"/>
              </a:tabLst>
              <a:defRPr/>
            </a:pPr>
            <a:r>
              <a:rPr lang="en-US" sz="3600" b="1" dirty="0">
                <a:solidFill>
                  <a:srgbClr val="FF0000"/>
                </a:solidFill>
                <a:latin typeface="Calibri"/>
              </a:rPr>
              <a:t>University of North Alabama</a:t>
            </a:r>
          </a:p>
          <a:p>
            <a:pPr>
              <a:spcBef>
                <a:spcPct val="20000"/>
              </a:spcBef>
              <a:spcAft>
                <a:spcPts val="600"/>
              </a:spcAft>
              <a:tabLst>
                <a:tab pos="457200" algn="l"/>
              </a:tabLst>
            </a:pPr>
            <a:r>
              <a:rPr lang="en-US" sz="2000" dirty="0">
                <a:solidFill>
                  <a:srgbClr val="0070C0"/>
                </a:solidFill>
              </a:rPr>
              <a:t>5. Bachelor of Science in Culinary Arts Management (CIP 52.0905)</a:t>
            </a:r>
            <a:endParaRPr lang="en-US" dirty="0"/>
          </a:p>
          <a:p>
            <a:pPr marL="285750" lvl="0" indent="-285750" fontAlgn="base">
              <a:buFont typeface="Arial" panose="020B0604020202020204" pitchFamily="34" charset="0"/>
              <a:buChar char="•"/>
            </a:pPr>
            <a:endParaRPr lang="en-US" dirty="0"/>
          </a:p>
          <a:p>
            <a:pPr marL="285750" indent="-285750">
              <a:buFont typeface="Arial" panose="020B0604020202020204" pitchFamily="34" charset="0"/>
              <a:buChar char="•"/>
            </a:pPr>
            <a:r>
              <a:rPr lang="en-US" sz="2000" dirty="0"/>
              <a:t>The core objective of the proposed program will be to prepare students to plan, manage, and market themselves in the culinary and/or food service industry. The program will focus on the development of advanced culinary techniques, management and leadership skills, and innovation and entrepreneurship. Graduates of the program will be prepared for successful entry into a variety of service and administrative positions in the culinary and/or food service industry.</a:t>
            </a:r>
          </a:p>
          <a:p>
            <a:pPr marL="285750" indent="-285750">
              <a:buFont typeface="Arial" panose="020B0604020202020204" pitchFamily="34" charset="0"/>
              <a:buChar char="•"/>
            </a:pPr>
            <a:endParaRPr lang="en-US" sz="2000" dirty="0"/>
          </a:p>
          <a:p>
            <a:pPr marL="285750" indent="-285750" fontAlgn="base">
              <a:buFont typeface="Arial" panose="020B0604020202020204" pitchFamily="34" charset="0"/>
              <a:buChar char="•"/>
            </a:pPr>
            <a:r>
              <a:rPr lang="en-US" sz="2000" dirty="0"/>
              <a:t>There are no other four-year degree programs in the state in the culinary field. The proposed program will provide a unique set of skills for individuals serving and managing food service industries and any related field where food is prepared and served</a:t>
            </a:r>
          </a:p>
          <a:p>
            <a:r>
              <a:rPr lang="en-US" dirty="0"/>
              <a:t> </a:t>
            </a:r>
          </a:p>
          <a:p>
            <a:pPr marL="285750" indent="-285750">
              <a:buFont typeface="Arial" panose="020B0604020202020204" pitchFamily="34" charset="0"/>
              <a:buChar char="•"/>
            </a:pPr>
            <a:endParaRPr lang="en-US" dirty="0"/>
          </a:p>
          <a:p>
            <a:pPr lvl="0"/>
            <a:endParaRPr lang="en-US"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59</a:t>
            </a:fld>
            <a:endParaRPr lang="en-US" dirty="0">
              <a:solidFill>
                <a:prstClr val="black">
                  <a:tint val="75000"/>
                </a:prstClr>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0152" y="74002"/>
            <a:ext cx="1048578" cy="2009775"/>
          </a:xfrm>
          <a:prstGeom prst="rect">
            <a:avLst/>
          </a:prstGeom>
        </p:spPr>
      </p:pic>
      <p:pic>
        <p:nvPicPr>
          <p:cNvPr id="7" name="Picture 6" descr="Best Culinary arts school in Malaysia | EduSpira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4428" y="5012575"/>
            <a:ext cx="3062624" cy="1753351"/>
          </a:xfrm>
          <a:prstGeom prst="rect">
            <a:avLst/>
          </a:prstGeom>
        </p:spPr>
      </p:pic>
    </p:spTree>
    <p:extLst>
      <p:ext uri="{BB962C8B-B14F-4D97-AF65-F5344CB8AC3E}">
        <p14:creationId xmlns:p14="http://schemas.microsoft.com/office/powerpoint/2010/main" val="65893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2850" y="1646238"/>
            <a:ext cx="8958618" cy="1143000"/>
          </a:xfrm>
        </p:spPr>
        <p:txBody>
          <a:bodyPr>
            <a:noAutofit/>
          </a:bodyPr>
          <a:lstStyle/>
          <a:p>
            <a:pPr algn="l"/>
            <a:br>
              <a:rPr lang="en-US" sz="3200" dirty="0"/>
            </a:br>
            <a:r>
              <a:rPr lang="en-US" sz="3200" dirty="0"/>
              <a:t> </a:t>
            </a:r>
            <a:br>
              <a:rPr lang="en-US" sz="3200" dirty="0"/>
            </a:br>
            <a:endParaRPr lang="en-US" sz="3200" b="1" dirty="0"/>
          </a:p>
        </p:txBody>
      </p:sp>
      <p:sp>
        <p:nvSpPr>
          <p:cNvPr id="3" name="Slide Number Placeholder 2"/>
          <p:cNvSpPr>
            <a:spLocks noGrp="1"/>
          </p:cNvSpPr>
          <p:nvPr>
            <p:ph type="sldNum" sz="quarter" idx="12"/>
          </p:nvPr>
        </p:nvSpPr>
        <p:spPr/>
        <p:txBody>
          <a:bodyPr/>
          <a:lstStyle/>
          <a:p>
            <a:fld id="{15C3AF50-45D8-4144-B114-A385979F8C17}" type="slidenum">
              <a:rPr lang="en-US" smtClean="0"/>
              <a:t>6</a:t>
            </a:fld>
            <a:endParaRPr lang="en-US" dirty="0"/>
          </a:p>
        </p:txBody>
      </p:sp>
      <p:sp>
        <p:nvSpPr>
          <p:cNvPr id="5" name="Title 1"/>
          <p:cNvSpPr txBox="1">
            <a:spLocks/>
          </p:cNvSpPr>
          <p:nvPr/>
        </p:nvSpPr>
        <p:spPr>
          <a:xfrm>
            <a:off x="1212850" y="1839109"/>
            <a:ext cx="9144000" cy="1110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accent5"/>
                </a:solidFill>
                <a:latin typeface="+mn-lt"/>
              </a:rPr>
              <a:t>V.   CHAIRMAN’S</a:t>
            </a:r>
            <a:r>
              <a:rPr lang="en-US" sz="6000" b="1" spc="300" dirty="0">
                <a:solidFill>
                  <a:schemeClr val="accent5"/>
                </a:solidFill>
                <a:latin typeface="+mn-lt"/>
              </a:rPr>
              <a:t>  </a:t>
            </a:r>
            <a:endParaRPr lang="en-US" sz="6000" b="1" dirty="0">
              <a:solidFill>
                <a:schemeClr val="accent5"/>
              </a:solidFill>
              <a:latin typeface="+mn-lt"/>
            </a:endParaRPr>
          </a:p>
        </p:txBody>
      </p:sp>
      <p:pic>
        <p:nvPicPr>
          <p:cNvPr id="7" name="Picture 6"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4679576" y="3164671"/>
            <a:ext cx="4536141" cy="3389032"/>
          </a:xfrm>
          <a:prstGeom prst="rect">
            <a:avLst/>
          </a:prstGeom>
          <a:noFill/>
          <a:ln>
            <a:noFill/>
          </a:ln>
        </p:spPr>
      </p:pic>
      <p:sp>
        <p:nvSpPr>
          <p:cNvPr id="4" name="TextBox 3"/>
          <p:cNvSpPr txBox="1"/>
          <p:nvPr/>
        </p:nvSpPr>
        <p:spPr>
          <a:xfrm>
            <a:off x="5974977" y="3912169"/>
            <a:ext cx="2635623" cy="1200329"/>
          </a:xfrm>
          <a:prstGeom prst="rect">
            <a:avLst/>
          </a:prstGeom>
          <a:noFill/>
        </p:spPr>
        <p:txBody>
          <a:bodyPr wrap="square" rtlCol="0">
            <a:spAutoFit/>
          </a:bodyPr>
          <a:lstStyle/>
          <a:p>
            <a:r>
              <a:rPr lang="en-US" sz="7200" i="1" dirty="0">
                <a:latin typeface="Edwardian Script ITC" panose="030303020407070D0804" pitchFamily="66" charset="0"/>
              </a:rPr>
              <a:t>Report</a:t>
            </a:r>
          </a:p>
        </p:txBody>
      </p:sp>
    </p:spTree>
    <p:extLst>
      <p:ext uri="{BB962C8B-B14F-4D97-AF65-F5344CB8AC3E}">
        <p14:creationId xmlns:p14="http://schemas.microsoft.com/office/powerpoint/2010/main" val="15361942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415635" y="239576"/>
            <a:ext cx="10274531" cy="5647700"/>
          </a:xfrm>
          <a:prstGeom prst="rect">
            <a:avLst/>
          </a:prstGeom>
          <a:noFill/>
        </p:spPr>
        <p:txBody>
          <a:bodyPr wrap="square" rtlCol="0">
            <a:spAutoFit/>
          </a:bodyPr>
          <a:lstStyle/>
          <a:p>
            <a:pPr>
              <a:spcBef>
                <a:spcPts val="600"/>
              </a:spcBef>
              <a:tabLst>
                <a:tab pos="457200" algn="l"/>
              </a:tabLst>
              <a:defRPr/>
            </a:pPr>
            <a:r>
              <a:rPr lang="en-US" sz="3600" b="1" dirty="0">
                <a:solidFill>
                  <a:srgbClr val="FF0000"/>
                </a:solidFill>
                <a:latin typeface="Calibri"/>
              </a:rPr>
              <a:t>University of South Alabama</a:t>
            </a:r>
          </a:p>
          <a:p>
            <a:pPr marL="274320" indent="-457200">
              <a:spcBef>
                <a:spcPct val="20000"/>
              </a:spcBef>
              <a:spcAft>
                <a:spcPts val="600"/>
              </a:spcAft>
              <a:tabLst>
                <a:tab pos="457200" algn="l"/>
              </a:tabLst>
            </a:pPr>
            <a:r>
              <a:rPr lang="en-US" sz="2000" dirty="0">
                <a:solidFill>
                  <a:srgbClr val="0070C0"/>
                </a:solidFill>
              </a:rPr>
              <a:t>1. Alteration of the Doctor of Business Administration in Business Administration                                       (CIP 52.0201)</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University of South Alabama (USA) currently has the Doctor of Business Administration (DBA) in Business Administration (CIP 52.0201) in the Commission’s Academic Program Inventory. USA has proposed a change to the degree nomenclature from Doctor of Business Administration (DBA) to Doctor of Philosophy, (PhD). There is no change in the program title or CIP code.</a:t>
            </a:r>
            <a:endParaRPr lang="en-US" sz="2000" u="sng" dirty="0"/>
          </a:p>
          <a:p>
            <a:r>
              <a:rPr lang="en-US" sz="2000" dirty="0"/>
              <a:t> </a:t>
            </a:r>
            <a:endParaRPr lang="en-US" sz="2000" u="sng" dirty="0"/>
          </a:p>
          <a:p>
            <a:pPr marL="285750" lvl="0" indent="-285750">
              <a:buFont typeface="Arial" panose="020B0604020202020204" pitchFamily="34" charset="0"/>
              <a:buChar char="•"/>
            </a:pPr>
            <a:r>
              <a:rPr lang="en-US" sz="2000" dirty="0"/>
              <a:t>Business Administration, </a:t>
            </a:r>
            <a:r>
              <a:rPr lang="en-US" sz="2000" strike="sngStrike" dirty="0"/>
              <a:t>DBA</a:t>
            </a:r>
            <a:r>
              <a:rPr lang="en-US" sz="2000" dirty="0"/>
              <a:t> </a:t>
            </a:r>
            <a:r>
              <a:rPr lang="en-US" sz="2000" u="sng" dirty="0"/>
              <a:t>PhD</a:t>
            </a:r>
            <a:endParaRPr lang="en-US" sz="2000" dirty="0"/>
          </a:p>
          <a:p>
            <a:r>
              <a:rPr lang="en-US" sz="2000" dirty="0"/>
              <a:t> </a:t>
            </a:r>
            <a:endParaRPr lang="en-US" sz="2000" u="sng" dirty="0"/>
          </a:p>
          <a:p>
            <a:pPr marL="285750" indent="-285750">
              <a:buFont typeface="Arial" panose="020B0604020202020204" pitchFamily="34" charset="0"/>
              <a:buChar char="•"/>
            </a:pPr>
            <a:r>
              <a:rPr lang="en-US" sz="2000" dirty="0"/>
              <a:t>The proposed change will (1) better reflect the quantitative research focus and academic preparation graduates receive; (2) enhance the competitiveness of those graduates in the academic marketplace; and (3) augment the program’s credibility to national and international employers.  </a:t>
            </a:r>
            <a:endParaRPr lang="en-US" sz="2000" u="sng" dirty="0"/>
          </a:p>
          <a:p>
            <a:r>
              <a:rPr lang="en-US" b="1" dirty="0"/>
              <a:t> </a:t>
            </a:r>
            <a:endParaRPr lang="en-US" b="1" u="sng"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60</a:t>
            </a:fld>
            <a:endParaRPr lang="en-US" dirty="0">
              <a:solidFill>
                <a:prstClr val="black">
                  <a:tint val="75000"/>
                </a:prstClr>
              </a:solidFill>
              <a:latin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9836" y="62661"/>
            <a:ext cx="2392164" cy="1388071"/>
          </a:xfrm>
          <a:prstGeom prst="rect">
            <a:avLst/>
          </a:prstGeom>
        </p:spPr>
      </p:pic>
      <p:pic>
        <p:nvPicPr>
          <p:cNvPr id="5" name="Picture 4" descr="Annual general meeting - Wikipedia, the free encyclo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338" y="5311832"/>
            <a:ext cx="4703885" cy="1454093"/>
          </a:xfrm>
          <a:prstGeom prst="rect">
            <a:avLst/>
          </a:prstGeom>
        </p:spPr>
      </p:pic>
    </p:spTree>
    <p:extLst>
      <p:ext uri="{BB962C8B-B14F-4D97-AF65-F5344CB8AC3E}">
        <p14:creationId xmlns:p14="http://schemas.microsoft.com/office/powerpoint/2010/main" val="406853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214692" y="104165"/>
            <a:ext cx="10507288" cy="5278368"/>
          </a:xfrm>
          <a:prstGeom prst="rect">
            <a:avLst/>
          </a:prstGeom>
          <a:noFill/>
        </p:spPr>
        <p:txBody>
          <a:bodyPr wrap="square" rtlCol="0">
            <a:spAutoFit/>
          </a:bodyPr>
          <a:lstStyle/>
          <a:p>
            <a:pPr>
              <a:spcBef>
                <a:spcPts val="600"/>
              </a:spcBef>
              <a:tabLst>
                <a:tab pos="457200" algn="l"/>
              </a:tabLst>
              <a:defRPr/>
            </a:pPr>
            <a:r>
              <a:rPr lang="en-US" sz="3600" b="1" dirty="0">
                <a:solidFill>
                  <a:srgbClr val="FF0000"/>
                </a:solidFill>
                <a:latin typeface="Calibri"/>
              </a:rPr>
              <a:t>Auburn University</a:t>
            </a:r>
          </a:p>
          <a:p>
            <a:pPr>
              <a:spcBef>
                <a:spcPct val="20000"/>
              </a:spcBef>
              <a:spcAft>
                <a:spcPts val="600"/>
              </a:spcAft>
              <a:tabLst>
                <a:tab pos="457200" algn="l"/>
              </a:tabLst>
            </a:pPr>
            <a:r>
              <a:rPr lang="en-US" sz="2000" dirty="0">
                <a:solidFill>
                  <a:srgbClr val="0070C0"/>
                </a:solidFill>
              </a:rPr>
              <a:t>1. Master of Science in Data Science and Engineering (CIP 11.0802)</a:t>
            </a:r>
            <a:endParaRPr lang="en-US" dirty="0"/>
          </a:p>
          <a:p>
            <a:endParaRPr lang="en-US" sz="1200" dirty="0"/>
          </a:p>
          <a:p>
            <a:pPr marL="285750" indent="-285750">
              <a:buFont typeface="Arial" panose="020B0604020202020204" pitchFamily="34" charset="0"/>
              <a:buChar char="•"/>
            </a:pPr>
            <a:r>
              <a:rPr lang="en-US" sz="2000" dirty="0"/>
              <a:t>The proposed graduate program will prepare students for careers in Data Science and Engineering, where valuable insights are derived from massive amounts of raw data.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The proposed curriculum will offer a balance between statistical theory and computing and engineering application, equipping students with skills and state-of-the-art technologies related to the next generation of large data applications. The degree will focus on the scientific and engineering aspects of large data. According to AU officials, the emphasis on practical science and engineering fits the University's land-grant mission.</a:t>
            </a:r>
          </a:p>
          <a:p>
            <a:endParaRPr lang="en-US" sz="800" dirty="0"/>
          </a:p>
          <a:p>
            <a:pPr marL="285750" indent="-285750">
              <a:buFont typeface="Arial" panose="020B0604020202020204" pitchFamily="34" charset="0"/>
              <a:buChar char="•"/>
            </a:pPr>
            <a:r>
              <a:rPr lang="en-US" sz="2000" dirty="0"/>
              <a:t>Both state government and industry in the state generate huge volumes of data about citizens and customers as part of their daily operations. Data science and engineering offer statistical and computational tools to analyze and derive actionable insights from this data.</a:t>
            </a:r>
          </a:p>
          <a:p>
            <a:r>
              <a:rPr lang="en-US" dirty="0"/>
              <a:t> </a:t>
            </a:r>
          </a:p>
          <a:p>
            <a:pPr lvl="0"/>
            <a:endParaRPr lang="en-US" dirty="0"/>
          </a:p>
        </p:txBody>
      </p:sp>
      <p:sp>
        <p:nvSpPr>
          <p:cNvPr id="2" name="Slide Number Placeholder 1"/>
          <p:cNvSpPr>
            <a:spLocks noGrp="1"/>
          </p:cNvSpPr>
          <p:nvPr>
            <p:ph type="sldNum" sz="quarter" idx="12"/>
          </p:nvPr>
        </p:nvSpPr>
        <p:spPr>
          <a:xfrm>
            <a:off x="8105313" y="6400801"/>
            <a:ext cx="2133600" cy="365125"/>
          </a:xfrm>
        </p:spPr>
        <p:txBody>
          <a:bodyPr/>
          <a:lstStyle/>
          <a:p>
            <a:pPr>
              <a:defRPr/>
            </a:pPr>
            <a:fld id="{15C3AF50-45D8-4144-B114-A385979F8C17}" type="slidenum">
              <a:rPr lang="en-US">
                <a:solidFill>
                  <a:prstClr val="black">
                    <a:tint val="75000"/>
                  </a:prstClr>
                </a:solidFill>
                <a:latin typeface="Calibri"/>
              </a:rPr>
              <a:pPr>
                <a:defRPr/>
              </a:pPr>
              <a:t>61</a:t>
            </a:fld>
            <a:endParaRPr lang="en-US" dirty="0">
              <a:solidFill>
                <a:prstClr val="black">
                  <a:tint val="75000"/>
                </a:prstClr>
              </a:solidFill>
              <a:latin typeface="Calibri"/>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262" y="38466"/>
            <a:ext cx="1746738" cy="1544150"/>
          </a:xfrm>
          <a:prstGeom prst="rect">
            <a:avLst/>
          </a:prstGeom>
        </p:spPr>
      </p:pic>
      <p:pic>
        <p:nvPicPr>
          <p:cNvPr id="4" name="Picture 3" descr="Introduction to Sociology - 2013 - The Collaborato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072" y="4901562"/>
            <a:ext cx="3394351" cy="1894668"/>
          </a:xfrm>
          <a:prstGeom prst="rect">
            <a:avLst/>
          </a:prstGeom>
        </p:spPr>
      </p:pic>
    </p:spTree>
    <p:extLst>
      <p:ext uri="{BB962C8B-B14F-4D97-AF65-F5344CB8AC3E}">
        <p14:creationId xmlns:p14="http://schemas.microsoft.com/office/powerpoint/2010/main" val="1612430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1524000" y="2587752"/>
            <a:ext cx="9070848" cy="1143000"/>
          </a:xfrm>
        </p:spPr>
        <p:txBody>
          <a:bodyPr>
            <a:normAutofit fontScale="90000"/>
          </a:bodyPr>
          <a:lstStyle/>
          <a:p>
            <a:pPr algn="ctr" defTabSz="798513"/>
            <a:br>
              <a:rPr lang="en-US" dirty="0">
                <a:solidFill>
                  <a:srgbClr val="0070C0"/>
                </a:solidFill>
                <a:latin typeface="Calibri" panose="020F0502020204030204" pitchFamily="34" charset="0"/>
                <a:cs typeface="Calibri" panose="020F0502020204030204" pitchFamily="34" charset="0"/>
              </a:rPr>
            </a:br>
            <a:r>
              <a:rPr lang="en-US" sz="6700" b="1" dirty="0">
                <a:solidFill>
                  <a:srgbClr val="0070C0"/>
                </a:solidFill>
                <a:latin typeface="Calibri" panose="020F0502020204030204" pitchFamily="34" charset="0"/>
                <a:cs typeface="Calibri" panose="020F0502020204030204" pitchFamily="34" charset="0"/>
              </a:rPr>
              <a:t>C.   INFORMATION ITEMS</a:t>
            </a:r>
            <a:br>
              <a:rPr lang="en-US" sz="4900" b="1" dirty="0">
                <a:solidFill>
                  <a:srgbClr val="0070C0"/>
                </a:solidFill>
                <a:latin typeface="Calibri" panose="020F0502020204030204" pitchFamily="34" charset="0"/>
                <a:cs typeface="Calibri" panose="020F0502020204030204" pitchFamily="34" charset="0"/>
              </a:rPr>
            </a:br>
            <a:r>
              <a:rPr lang="en-US" sz="3600" b="1" dirty="0">
                <a:solidFill>
                  <a:srgbClr val="0070C0"/>
                </a:solidFill>
                <a:latin typeface="Calibri" panose="020F0502020204030204" pitchFamily="34" charset="0"/>
                <a:cs typeface="Calibri" panose="020F0502020204030204" pitchFamily="34" charset="0"/>
              </a:rPr>
              <a:t> </a:t>
            </a:r>
            <a:endParaRPr lang="en-US" sz="3600" dirty="0">
              <a:solidFill>
                <a:srgbClr val="0070C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15C3AF50-45D8-4144-B114-A385979F8C17}" type="slidenum">
              <a:rPr lang="en-US" smtClean="0"/>
              <a:t>62</a:t>
            </a:fld>
            <a:endParaRPr lang="en-US"/>
          </a:p>
        </p:txBody>
      </p:sp>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r>
              <a:rPr lang="en-US" sz="6600" dirty="0">
                <a:solidFill>
                  <a:srgbClr val="FF0000"/>
                </a:solidFill>
              </a:rPr>
              <a:t> </a:t>
            </a:r>
            <a:br>
              <a:rPr lang="en-US" sz="6600" dirty="0">
                <a:solidFill>
                  <a:srgbClr val="FF0000"/>
                </a:solidFill>
              </a:rPr>
            </a:br>
            <a:br>
              <a:rPr lang="en-US" sz="6600" dirty="0">
                <a:solidFill>
                  <a:srgbClr val="FF0000"/>
                </a:solidFill>
              </a:rPr>
            </a:br>
            <a:endParaRPr lang="en-US" sz="6600" dirty="0">
              <a:solidFill>
                <a:srgbClr val="FF0000"/>
              </a:solidFill>
            </a:endParaRPr>
          </a:p>
        </p:txBody>
      </p:sp>
    </p:spTree>
    <p:extLst>
      <p:ext uri="{BB962C8B-B14F-4D97-AF65-F5344CB8AC3E}">
        <p14:creationId xmlns:p14="http://schemas.microsoft.com/office/powerpoint/2010/main" val="2438753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fld id="{15C3AF50-45D8-4144-B114-A385979F8C17}" type="slidenum">
              <a:rPr lang="en-US">
                <a:solidFill>
                  <a:prstClr val="black">
                    <a:tint val="75000"/>
                  </a:prstClr>
                </a:solidFill>
                <a:latin typeface="Calibri"/>
              </a:rPr>
              <a:pPr defTabSz="685800"/>
              <a:t>63</a:t>
            </a:fld>
            <a:endParaRPr lang="en-US" dirty="0">
              <a:solidFill>
                <a:prstClr val="black">
                  <a:tint val="75000"/>
                </a:prstClr>
              </a:solidFill>
              <a:latin typeface="Calibri"/>
            </a:endParaRPr>
          </a:p>
        </p:txBody>
      </p:sp>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r>
              <a:rPr lang="en-US" sz="4950" dirty="0">
                <a:solidFill>
                  <a:srgbClr val="FF0000"/>
                </a:solidFill>
                <a:latin typeface="Calibri"/>
              </a:rPr>
              <a:t> </a:t>
            </a:r>
            <a:br>
              <a:rPr lang="en-US" sz="4950" dirty="0">
                <a:solidFill>
                  <a:srgbClr val="FF0000"/>
                </a:solidFill>
                <a:latin typeface="Calibri"/>
              </a:rPr>
            </a:br>
            <a:br>
              <a:rPr lang="en-US" sz="4950" dirty="0">
                <a:solidFill>
                  <a:srgbClr val="FF0000"/>
                </a:solidFill>
                <a:latin typeface="Calibri"/>
              </a:rPr>
            </a:br>
            <a:endParaRPr lang="en-US" sz="4950" dirty="0">
              <a:solidFill>
                <a:srgbClr val="FF0000"/>
              </a:solidFill>
              <a:latin typeface="Calibri"/>
            </a:endParaRPr>
          </a:p>
        </p:txBody>
      </p:sp>
      <p:sp>
        <p:nvSpPr>
          <p:cNvPr id="5" name="TextBox 4"/>
          <p:cNvSpPr txBox="1"/>
          <p:nvPr/>
        </p:nvSpPr>
        <p:spPr>
          <a:xfrm>
            <a:off x="872181" y="768927"/>
            <a:ext cx="10676238" cy="4852610"/>
          </a:xfrm>
          <a:prstGeom prst="rect">
            <a:avLst/>
          </a:prstGeom>
          <a:noFill/>
        </p:spPr>
        <p:txBody>
          <a:bodyPr wrap="square" rtlCol="0">
            <a:spAutoFit/>
          </a:bodyPr>
          <a:lstStyle/>
          <a:p>
            <a:pPr marL="342900" indent="-342900" defTabSz="685800">
              <a:spcAft>
                <a:spcPts val="1350"/>
              </a:spcAft>
              <a:buFont typeface="+mj-lt"/>
              <a:buAutoNum type="arabicPeriod"/>
            </a:pPr>
            <a:r>
              <a:rPr lang="en-US" sz="2400" dirty="0">
                <a:solidFill>
                  <a:prstClr val="black"/>
                </a:solidFill>
              </a:rPr>
              <a:t>Implementation of Distance Education Programs</a:t>
            </a:r>
          </a:p>
          <a:p>
            <a:pPr marL="342900" indent="-342900" defTabSz="685800">
              <a:spcAft>
                <a:spcPts val="1350"/>
              </a:spcAft>
              <a:buFont typeface="+mj-lt"/>
              <a:buAutoNum type="arabicPeriod"/>
            </a:pPr>
            <a:r>
              <a:rPr lang="en-US" sz="2400" dirty="0">
                <a:solidFill>
                  <a:prstClr val="black"/>
                </a:solidFill>
              </a:rPr>
              <a:t>Implementation of Non-Degree Programs at Senior Institutions</a:t>
            </a:r>
          </a:p>
          <a:p>
            <a:pPr marL="342900" indent="-342900" defTabSz="685800">
              <a:spcAft>
                <a:spcPts val="1350"/>
              </a:spcAft>
              <a:buFont typeface="+mj-lt"/>
              <a:buAutoNum type="arabicPeriod"/>
            </a:pPr>
            <a:r>
              <a:rPr lang="en-US" sz="2400" dirty="0">
                <a:solidFill>
                  <a:prstClr val="black"/>
                </a:solidFill>
                <a:latin typeface="Calibri"/>
              </a:rPr>
              <a:t>Implementation of New Short Certificate Programs (Less than 30 Semester Hours) </a:t>
            </a:r>
          </a:p>
          <a:p>
            <a:pPr marL="342900" indent="-342900" defTabSz="685800">
              <a:spcAft>
                <a:spcPts val="1350"/>
              </a:spcAft>
              <a:buFont typeface="+mj-lt"/>
              <a:buAutoNum type="arabicPeriod"/>
            </a:pPr>
            <a:r>
              <a:rPr lang="en-US" sz="2400" dirty="0">
                <a:solidFill>
                  <a:prstClr val="black"/>
                </a:solidFill>
                <a:latin typeface="Calibri"/>
              </a:rPr>
              <a:t>Change in the Name and Establishment of Centers and Departments</a:t>
            </a:r>
          </a:p>
          <a:p>
            <a:pPr marL="342900" indent="-342900" defTabSz="685800">
              <a:spcAft>
                <a:spcPts val="1350"/>
              </a:spcAft>
              <a:buFont typeface="+mj-lt"/>
              <a:buAutoNum type="arabicPeriod"/>
            </a:pPr>
            <a:r>
              <a:rPr lang="en-US" sz="2400" dirty="0">
                <a:solidFill>
                  <a:prstClr val="black"/>
                </a:solidFill>
              </a:rPr>
              <a:t>Changes to the Academic Program Inventory</a:t>
            </a:r>
          </a:p>
          <a:p>
            <a:pPr marL="342900" indent="-342900" defTabSz="685800">
              <a:spcAft>
                <a:spcPts val="1350"/>
              </a:spcAft>
              <a:buFont typeface="+mj-lt"/>
              <a:buAutoNum type="arabicPeriod"/>
            </a:pPr>
            <a:r>
              <a:rPr lang="en-US" sz="2400" dirty="0">
                <a:solidFill>
                  <a:prstClr val="black"/>
                </a:solidFill>
                <a:latin typeface="Calibri"/>
              </a:rPr>
              <a:t>Annual Off-Campus Site Follow-up Report for Academic Year 2017-2018</a:t>
            </a:r>
          </a:p>
          <a:p>
            <a:pPr marL="342900" indent="-342900" defTabSz="685800">
              <a:spcAft>
                <a:spcPts val="1350"/>
              </a:spcAft>
              <a:buFont typeface="+mj-lt"/>
              <a:buAutoNum type="arabicPeriod"/>
            </a:pPr>
            <a:r>
              <a:rPr lang="en-US" sz="2400" dirty="0">
                <a:solidFill>
                  <a:prstClr val="black"/>
                </a:solidFill>
                <a:latin typeface="Calibri"/>
              </a:rPr>
              <a:t>Extensions/Alterations to Existing Programs of Instruction </a:t>
            </a:r>
            <a:r>
              <a:rPr lang="en-US" sz="2400" dirty="0">
                <a:solidFill>
                  <a:prstClr val="black"/>
                </a:solidFill>
              </a:rPr>
              <a:t> </a:t>
            </a:r>
          </a:p>
          <a:p>
            <a:pPr marL="342900" indent="-342900" defTabSz="685800">
              <a:buFont typeface="+mj-lt"/>
              <a:buAutoNum type="arabicPeriod"/>
            </a:pPr>
            <a:r>
              <a:rPr lang="en-US" sz="2400" dirty="0">
                <a:solidFill>
                  <a:prstClr val="black"/>
                </a:solidFill>
                <a:latin typeface="Calibri"/>
              </a:rPr>
              <a:t>Athens State University, Addition of a Class B Certification in Health Education </a:t>
            </a:r>
          </a:p>
          <a:p>
            <a:pPr defTabSz="685800"/>
            <a:r>
              <a:rPr lang="en-US" sz="2400" dirty="0">
                <a:solidFill>
                  <a:prstClr val="black"/>
                </a:solidFill>
                <a:latin typeface="Calibri"/>
              </a:rPr>
              <a:t>     (6-12) to the Existing </a:t>
            </a:r>
            <a:r>
              <a:rPr lang="en-US" sz="2400" dirty="0" err="1">
                <a:solidFill>
                  <a:prstClr val="black"/>
                </a:solidFill>
                <a:latin typeface="Calibri"/>
              </a:rPr>
              <a:t>BSEd</a:t>
            </a:r>
            <a:r>
              <a:rPr lang="en-US" sz="2400" dirty="0">
                <a:solidFill>
                  <a:prstClr val="black"/>
                </a:solidFill>
                <a:latin typeface="Calibri"/>
              </a:rPr>
              <a:t> in Physical Education (CIP 13.1314)</a:t>
            </a:r>
          </a:p>
        </p:txBody>
      </p:sp>
    </p:spTree>
    <p:extLst>
      <p:ext uri="{BB962C8B-B14F-4D97-AF65-F5344CB8AC3E}">
        <p14:creationId xmlns:p14="http://schemas.microsoft.com/office/powerpoint/2010/main" val="41611501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1524000" y="2587752"/>
            <a:ext cx="9070848" cy="1143000"/>
          </a:xfrm>
        </p:spPr>
        <p:txBody>
          <a:bodyPr>
            <a:normAutofit fontScale="90000"/>
          </a:bodyPr>
          <a:lstStyle/>
          <a:p>
            <a:pPr algn="ctr" defTabSz="798513"/>
            <a:br>
              <a:rPr lang="en-US">
                <a:solidFill>
                  <a:srgbClr val="0070C0"/>
                </a:solidFill>
                <a:latin typeface="Calibri" panose="020F0502020204030204" pitchFamily="34" charset="0"/>
                <a:cs typeface="Calibri" panose="020F0502020204030204" pitchFamily="34" charset="0"/>
              </a:rPr>
            </a:br>
            <a:r>
              <a:rPr lang="en-US" sz="6700" b="1">
                <a:solidFill>
                  <a:srgbClr val="0070C0"/>
                </a:solidFill>
                <a:latin typeface="Calibri" panose="020F0502020204030204" pitchFamily="34" charset="0"/>
                <a:cs typeface="Calibri" panose="020F0502020204030204" pitchFamily="34" charset="0"/>
              </a:rPr>
              <a:t>IX.   </a:t>
            </a:r>
            <a:r>
              <a:rPr lang="en-US" sz="6700" b="1" dirty="0">
                <a:solidFill>
                  <a:srgbClr val="0070C0"/>
                </a:solidFill>
                <a:latin typeface="Calibri" panose="020F0502020204030204" pitchFamily="34" charset="0"/>
                <a:cs typeface="Calibri" panose="020F0502020204030204" pitchFamily="34" charset="0"/>
              </a:rPr>
              <a:t>ADJOURNMENT</a:t>
            </a:r>
            <a:br>
              <a:rPr lang="en-US" sz="4900" b="1" dirty="0">
                <a:solidFill>
                  <a:srgbClr val="0070C0"/>
                </a:solidFill>
                <a:latin typeface="Calibri" panose="020F0502020204030204" pitchFamily="34" charset="0"/>
                <a:cs typeface="Calibri" panose="020F0502020204030204" pitchFamily="34" charset="0"/>
              </a:rPr>
            </a:br>
            <a:r>
              <a:rPr lang="en-US" sz="3600" b="1" dirty="0">
                <a:solidFill>
                  <a:srgbClr val="0070C0"/>
                </a:solidFill>
                <a:latin typeface="Calibri" panose="020F0502020204030204" pitchFamily="34" charset="0"/>
                <a:cs typeface="Calibri" panose="020F0502020204030204" pitchFamily="34" charset="0"/>
              </a:rPr>
              <a:t> </a:t>
            </a:r>
            <a:endParaRPr lang="en-US" sz="3600" dirty="0">
              <a:solidFill>
                <a:srgbClr val="0070C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15C3AF50-45D8-4144-B114-A385979F8C17}" type="slidenum">
              <a:rPr lang="en-US" smtClean="0"/>
              <a:t>64</a:t>
            </a:fld>
            <a:endParaRPr lang="en-US"/>
          </a:p>
        </p:txBody>
      </p:sp>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r>
              <a:rPr lang="en-US" sz="6600" dirty="0">
                <a:solidFill>
                  <a:srgbClr val="FF0000"/>
                </a:solidFill>
              </a:rPr>
              <a:t> </a:t>
            </a:r>
            <a:br>
              <a:rPr lang="en-US" sz="6600" dirty="0">
                <a:solidFill>
                  <a:srgbClr val="FF0000"/>
                </a:solidFill>
              </a:rPr>
            </a:br>
            <a:br>
              <a:rPr lang="en-US" sz="6600" dirty="0">
                <a:solidFill>
                  <a:srgbClr val="FF0000"/>
                </a:solidFill>
              </a:rPr>
            </a:br>
            <a:endParaRPr lang="en-US" sz="6600" dirty="0">
              <a:solidFill>
                <a:srgbClr val="FF0000"/>
              </a:solidFill>
            </a:endParaRPr>
          </a:p>
        </p:txBody>
      </p:sp>
    </p:spTree>
    <p:extLst>
      <p:ext uri="{BB962C8B-B14F-4D97-AF65-F5344CB8AC3E}">
        <p14:creationId xmlns:p14="http://schemas.microsoft.com/office/powerpoint/2010/main" val="210711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3929" y="5395912"/>
            <a:ext cx="8958618" cy="1143000"/>
          </a:xfrm>
        </p:spPr>
        <p:txBody>
          <a:bodyPr>
            <a:noAutofit/>
          </a:bodyPr>
          <a:lstStyle/>
          <a:p>
            <a:pPr algn="l"/>
            <a:br>
              <a:rPr lang="en-US" sz="3200" dirty="0"/>
            </a:br>
            <a:r>
              <a:rPr lang="en-US" sz="3200" dirty="0"/>
              <a:t> </a:t>
            </a:r>
            <a:br>
              <a:rPr lang="en-US" sz="3200" dirty="0"/>
            </a:br>
            <a:endParaRPr lang="en-US" sz="3200" b="1" dirty="0"/>
          </a:p>
        </p:txBody>
      </p:sp>
      <p:sp>
        <p:nvSpPr>
          <p:cNvPr id="3" name="Slide Number Placeholder 2"/>
          <p:cNvSpPr>
            <a:spLocks noGrp="1"/>
          </p:cNvSpPr>
          <p:nvPr>
            <p:ph type="sldNum" sz="quarter" idx="12"/>
          </p:nvPr>
        </p:nvSpPr>
        <p:spPr/>
        <p:txBody>
          <a:bodyPr/>
          <a:lstStyle/>
          <a:p>
            <a:fld id="{15C3AF50-45D8-4144-B114-A385979F8C17}" type="slidenum">
              <a:rPr lang="en-US" smtClean="0"/>
              <a:t>7</a:t>
            </a:fld>
            <a:endParaRPr lang="en-US" dirty="0"/>
          </a:p>
        </p:txBody>
      </p:sp>
      <p:sp>
        <p:nvSpPr>
          <p:cNvPr id="5" name="Title 1"/>
          <p:cNvSpPr txBox="1">
            <a:spLocks/>
          </p:cNvSpPr>
          <p:nvPr/>
        </p:nvSpPr>
        <p:spPr>
          <a:xfrm>
            <a:off x="1052980" y="-1425388"/>
            <a:ext cx="9144000" cy="6723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dirty="0">
                <a:solidFill>
                  <a:schemeClr val="accent5"/>
                </a:solidFill>
                <a:latin typeface="+mn-lt"/>
              </a:rPr>
              <a:t>VI.   EXECUTIVE</a:t>
            </a:r>
            <a:r>
              <a:rPr lang="en-US" sz="5400" b="1" spc="300" dirty="0">
                <a:solidFill>
                  <a:schemeClr val="accent5"/>
                </a:solidFill>
                <a:latin typeface="+mn-lt"/>
              </a:rPr>
              <a:t> D</a:t>
            </a:r>
            <a:r>
              <a:rPr lang="en-US" sz="5400" b="1" dirty="0">
                <a:solidFill>
                  <a:schemeClr val="accent5"/>
                </a:solidFill>
                <a:latin typeface="+mn-lt"/>
              </a:rPr>
              <a:t>IRECTOR’S</a:t>
            </a:r>
            <a:r>
              <a:rPr lang="en-US" sz="5400" b="1" spc="300" dirty="0">
                <a:solidFill>
                  <a:schemeClr val="accent5"/>
                </a:solidFill>
                <a:latin typeface="+mn-lt"/>
              </a:rPr>
              <a:t>                     </a:t>
            </a:r>
            <a:endParaRPr lang="en-US" sz="5400" b="1" dirty="0">
              <a:solidFill>
                <a:schemeClr val="accent5"/>
              </a:solidFill>
              <a:latin typeface="+mn-lt"/>
            </a:endParaRPr>
          </a:p>
        </p:txBody>
      </p:sp>
      <p:pic>
        <p:nvPicPr>
          <p:cNvPr id="9" name="Picture 8"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8355" y="2920365"/>
            <a:ext cx="4123765" cy="3801110"/>
          </a:xfrm>
          <a:prstGeom prst="rect">
            <a:avLst/>
          </a:prstGeom>
          <a:noFill/>
          <a:ln>
            <a:noFill/>
          </a:ln>
        </p:spPr>
      </p:pic>
      <p:sp>
        <p:nvSpPr>
          <p:cNvPr id="7" name="TextBox 6"/>
          <p:cNvSpPr txBox="1"/>
          <p:nvPr/>
        </p:nvSpPr>
        <p:spPr>
          <a:xfrm>
            <a:off x="5719752" y="4197686"/>
            <a:ext cx="2743199" cy="1015663"/>
          </a:xfrm>
          <a:prstGeom prst="rect">
            <a:avLst/>
          </a:prstGeom>
          <a:noFill/>
        </p:spPr>
        <p:txBody>
          <a:bodyPr wrap="square" rtlCol="0">
            <a:spAutoFit/>
          </a:bodyPr>
          <a:lstStyle/>
          <a:p>
            <a:pPr algn="ctr"/>
            <a:r>
              <a:rPr lang="en-US" sz="6000" dirty="0"/>
              <a:t>Report</a:t>
            </a:r>
          </a:p>
        </p:txBody>
      </p:sp>
    </p:spTree>
    <p:extLst>
      <p:ext uri="{BB962C8B-B14F-4D97-AF65-F5344CB8AC3E}">
        <p14:creationId xmlns:p14="http://schemas.microsoft.com/office/powerpoint/2010/main" val="167163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8</a:t>
            </a:fld>
            <a:endParaRPr lang="en-US">
              <a:solidFill>
                <a:srgbClr val="46464A">
                  <a:lumMod val="60000"/>
                  <a:lumOff val="40000"/>
                </a:srgbClr>
              </a:solidFill>
            </a:endParaRPr>
          </a:p>
        </p:txBody>
      </p:sp>
      <p:sp>
        <p:nvSpPr>
          <p:cNvPr id="5" name="Rectangle 4"/>
          <p:cNvSpPr/>
          <p:nvPr/>
        </p:nvSpPr>
        <p:spPr>
          <a:xfrm>
            <a:off x="1155470" y="831126"/>
            <a:ext cx="10382595" cy="1200329"/>
          </a:xfrm>
          <a:prstGeom prst="rect">
            <a:avLst/>
          </a:prstGeom>
        </p:spPr>
        <p:txBody>
          <a:bodyPr wrap="square">
            <a:spAutoFit/>
          </a:bodyPr>
          <a:lstStyle/>
          <a:p>
            <a:pPr marL="742950" indent="-571500">
              <a:buFont typeface="Wingdings" panose="05000000000000000000" pitchFamily="2" charset="2"/>
              <a:buChar char="§"/>
              <a:tabLst>
                <a:tab pos="141732" algn="l"/>
                <a:tab pos="6428232" algn="r"/>
              </a:tabLst>
            </a:pPr>
            <a:r>
              <a:rPr lang="en-US" sz="3600" b="1" kern="1400" dirty="0">
                <a:solidFill>
                  <a:srgbClr val="0070C0"/>
                </a:solidFill>
                <a:latin typeface="Arial" panose="020B0604020202020204" pitchFamily="34" charset="0"/>
              </a:rPr>
              <a:t> Introduction of New Director of Instruction </a:t>
            </a:r>
            <a:endParaRPr lang="en-US" sz="3600" kern="1400" dirty="0">
              <a:solidFill>
                <a:srgbClr val="0070C0"/>
              </a:solidFill>
              <a:latin typeface="Times New Roman" panose="02020603050405020304" pitchFamily="18" charset="0"/>
            </a:endParaRPr>
          </a:p>
          <a:p>
            <a:r>
              <a:rPr lang="en-US" sz="3600" kern="1400" dirty="0">
                <a:solidFill>
                  <a:srgbClr val="0070C0"/>
                </a:solidFill>
                <a:latin typeface="Times New Roman" panose="02020603050405020304" pitchFamily="18" charset="0"/>
              </a:rPr>
              <a:t> </a:t>
            </a:r>
            <a:endParaRPr lang="en-US" sz="3600" kern="1400" dirty="0">
              <a:ln>
                <a:noFill/>
              </a:ln>
              <a:solidFill>
                <a:srgbClr val="0070C0"/>
              </a:solidFill>
              <a:effectLst/>
              <a:latin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766752" y="2294429"/>
            <a:ext cx="5943600" cy="2136140"/>
          </a:xfrm>
          <a:prstGeom prst="rect">
            <a:avLst/>
          </a:prstGeom>
        </p:spPr>
      </p:pic>
    </p:spTree>
    <p:extLst>
      <p:ext uri="{BB962C8B-B14F-4D97-AF65-F5344CB8AC3E}">
        <p14:creationId xmlns:p14="http://schemas.microsoft.com/office/powerpoint/2010/main" val="122890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Robin McGill, </a:t>
            </a:r>
            <a:r>
              <a:rPr lang="en-US" b="1" dirty="0" err="1">
                <a:solidFill>
                  <a:srgbClr val="0070C0"/>
                </a:solidFill>
              </a:rPr>
              <a:t>Phd</a:t>
            </a:r>
            <a:r>
              <a:rPr lang="en-US" b="1" dirty="0">
                <a:solidFill>
                  <a:srgbClr val="0070C0"/>
                </a:solidFill>
              </a:rPr>
              <a:t>. </a:t>
            </a:r>
          </a:p>
        </p:txBody>
      </p:sp>
      <p:sp>
        <p:nvSpPr>
          <p:cNvPr id="3" name="Content Placeholder 2"/>
          <p:cNvSpPr>
            <a:spLocks noGrp="1"/>
          </p:cNvSpPr>
          <p:nvPr>
            <p:ph idx="1"/>
          </p:nvPr>
        </p:nvSpPr>
        <p:spPr/>
        <p:txBody>
          <a:bodyPr>
            <a:noAutofit/>
          </a:bodyPr>
          <a:lstStyle/>
          <a:p>
            <a:r>
              <a:rPr lang="en-US" dirty="0"/>
              <a:t>Bachelor of Arts in Classics, University of Georgia. </a:t>
            </a:r>
          </a:p>
          <a:p>
            <a:r>
              <a:rPr lang="en-US" dirty="0"/>
              <a:t>Master of Letters in Classics, University of St. Andrews, Scotland, </a:t>
            </a:r>
          </a:p>
          <a:p>
            <a:r>
              <a:rPr lang="en-US" dirty="0"/>
              <a:t>Ph.D. in Classical Literature from Brown University, Rhode Island.</a:t>
            </a:r>
          </a:p>
          <a:p>
            <a:r>
              <a:rPr lang="en-US" dirty="0"/>
              <a:t>Dr. McGill taught literature, language and history at Wheaton College in Norton, Massachusetts.</a:t>
            </a:r>
          </a:p>
          <a:p>
            <a:r>
              <a:rPr lang="en-US" dirty="0"/>
              <a:t>Currently serving as the Director of Strategic Initiatives at the Rhode Island Office of the Postsecondary Commissioner. </a:t>
            </a:r>
          </a:p>
          <a:p>
            <a:r>
              <a:rPr lang="en-US" dirty="0"/>
              <a:t>Starts in May as Director of Instruction. </a:t>
            </a:r>
          </a:p>
        </p:txBody>
      </p:sp>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9</a:t>
            </a:fld>
            <a:endParaRPr lang="en-US">
              <a:solidFill>
                <a:srgbClr val="46464A">
                  <a:lumMod val="60000"/>
                  <a:lumOff val="40000"/>
                </a:srgbClr>
              </a:solidFill>
            </a:endParaRPr>
          </a:p>
        </p:txBody>
      </p:sp>
    </p:spTree>
    <p:extLst>
      <p:ext uri="{BB962C8B-B14F-4D97-AF65-F5344CB8AC3E}">
        <p14:creationId xmlns:p14="http://schemas.microsoft.com/office/powerpoint/2010/main" val="163778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18238</TotalTime>
  <Words>2555</Words>
  <Application>Microsoft Office PowerPoint</Application>
  <PresentationFormat>Widescreen</PresentationFormat>
  <Paragraphs>335</Paragraphs>
  <Slides>64</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4" baseType="lpstr">
      <vt:lpstr>Arial</vt:lpstr>
      <vt:lpstr>Arial Black</vt:lpstr>
      <vt:lpstr>Calibri</vt:lpstr>
      <vt:lpstr>Calibri Light</vt:lpstr>
      <vt:lpstr>Edwardian Script ITC</vt:lpstr>
      <vt:lpstr>Times New Roman</vt:lpstr>
      <vt:lpstr>Tw Cen MT</vt:lpstr>
      <vt:lpstr>Wingdings</vt:lpstr>
      <vt:lpstr>Office Theme</vt:lpstr>
      <vt:lpstr>Image</vt:lpstr>
      <vt:lpstr>Alabama Commission on Higher Education  </vt:lpstr>
      <vt:lpstr>PowerPoint Presentation</vt:lpstr>
      <vt:lpstr>PowerPoint Presentation</vt:lpstr>
      <vt:lpstr>PowerPoint Presentation</vt:lpstr>
      <vt:lpstr>IV.   APPROVAL OF MINUTES</vt:lpstr>
      <vt:lpstr>   </vt:lpstr>
      <vt:lpstr>   </vt:lpstr>
      <vt:lpstr>PowerPoint Presentation</vt:lpstr>
      <vt:lpstr>Robin McGill, Phd. </vt:lpstr>
      <vt:lpstr>PowerPoint Presentation</vt:lpstr>
      <vt:lpstr>PowerPoint Presentation</vt:lpstr>
      <vt:lpstr>PowerPoint Presentation</vt:lpstr>
      <vt:lpstr>PowerPoint Presentation</vt:lpstr>
      <vt:lpstr>March 8, 2019 </vt:lpstr>
      <vt:lpstr>PowerPoint Presentation</vt:lpstr>
      <vt:lpstr>Funding Changes to the  Education Trust Fund</vt:lpstr>
      <vt:lpstr>PowerPoint Presentation</vt:lpstr>
      <vt:lpstr>Educational Trust Fund since 2008-2019 Dollars</vt:lpstr>
      <vt:lpstr>Educational Trust Fund since 2008-2019 Share of Funding</vt:lpstr>
      <vt:lpstr> Percent of 2008 Budget received in 2019 </vt:lpstr>
      <vt:lpstr>Percentage Increase/Decrease since 2008 </vt:lpstr>
      <vt:lpstr>Financial Aid</vt:lpstr>
      <vt:lpstr>Where Undergraduate Resident Tuition Has Risen Most Sharply at Alabama Public   4-Year Institutions</vt:lpstr>
      <vt:lpstr>PowerPoint Presentation</vt:lpstr>
      <vt:lpstr>Possible funding Changes</vt:lpstr>
      <vt:lpstr>PEEHIP </vt:lpstr>
      <vt:lpstr>A decade behind and counting </vt:lpstr>
      <vt:lpstr>PowerPoint Presentation</vt:lpstr>
      <vt:lpstr>PowerPoint Presentation</vt:lpstr>
      <vt:lpstr>PowerPoint Presentation</vt:lpstr>
      <vt:lpstr>PowerPoint Presentation</vt:lpstr>
      <vt:lpstr>Peers: Beauty in the eye of the Beholder </vt:lpstr>
      <vt:lpstr>Intend to continue including this calculation as a part of the Consolidated Budget Recommendation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FOUR-YEAR INSTITUTIONS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   INFORMATION ITEMS  </vt:lpstr>
      <vt:lpstr>PowerPoint Presentation</vt:lpstr>
      <vt:lpstr> IX.   ADJOURNMENT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Nettles, Deborah</dc:creator>
  <cp:lastModifiedBy>Christian Balin</cp:lastModifiedBy>
  <cp:revision>458</cp:revision>
  <dcterms:created xsi:type="dcterms:W3CDTF">2017-08-23T13:30:03Z</dcterms:created>
  <dcterms:modified xsi:type="dcterms:W3CDTF">2019-03-15T13:58:26Z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