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6" r:id="rId1"/>
  </p:sldMasterIdLst>
  <p:notesMasterIdLst>
    <p:notesMasterId r:id="rId74"/>
  </p:notesMasterIdLst>
  <p:sldIdLst>
    <p:sldId id="1195" r:id="rId2"/>
    <p:sldId id="1194" r:id="rId3"/>
    <p:sldId id="277" r:id="rId4"/>
    <p:sldId id="262" r:id="rId5"/>
    <p:sldId id="263" r:id="rId6"/>
    <p:sldId id="967" r:id="rId7"/>
    <p:sldId id="897" r:id="rId8"/>
    <p:sldId id="266" r:id="rId9"/>
    <p:sldId id="1161" r:id="rId10"/>
    <p:sldId id="1181" r:id="rId11"/>
    <p:sldId id="267" r:id="rId12"/>
    <p:sldId id="1182" r:id="rId13"/>
    <p:sldId id="1183" r:id="rId14"/>
    <p:sldId id="1184" r:id="rId15"/>
    <p:sldId id="1185" r:id="rId16"/>
    <p:sldId id="1186" r:id="rId17"/>
    <p:sldId id="1187" r:id="rId18"/>
    <p:sldId id="1188" r:id="rId19"/>
    <p:sldId id="1189" r:id="rId20"/>
    <p:sldId id="1190" r:id="rId21"/>
    <p:sldId id="1117" r:id="rId22"/>
    <p:sldId id="1122" r:id="rId23"/>
    <p:sldId id="1121" r:id="rId24"/>
    <p:sldId id="1123" r:id="rId25"/>
    <p:sldId id="1079" r:id="rId26"/>
    <p:sldId id="1124" r:id="rId27"/>
    <p:sldId id="1125" r:id="rId28"/>
    <p:sldId id="1126" r:id="rId29"/>
    <p:sldId id="1166" r:id="rId30"/>
    <p:sldId id="1080" r:id="rId31"/>
    <p:sldId id="1193" r:id="rId32"/>
    <p:sldId id="1191" r:id="rId33"/>
    <p:sldId id="1192" r:id="rId34"/>
    <p:sldId id="279" r:id="rId35"/>
    <p:sldId id="1127" r:id="rId36"/>
    <p:sldId id="1153" r:id="rId37"/>
    <p:sldId id="1154" r:id="rId38"/>
    <p:sldId id="1155" r:id="rId39"/>
    <p:sldId id="1156" r:id="rId40"/>
    <p:sldId id="1157" r:id="rId41"/>
    <p:sldId id="1158" r:id="rId42"/>
    <p:sldId id="1169" r:id="rId43"/>
    <p:sldId id="1170" r:id="rId44"/>
    <p:sldId id="1171" r:id="rId45"/>
    <p:sldId id="1172" r:id="rId46"/>
    <p:sldId id="1173" r:id="rId47"/>
    <p:sldId id="1180" r:id="rId48"/>
    <p:sldId id="1174" r:id="rId49"/>
    <p:sldId id="1175" r:id="rId50"/>
    <p:sldId id="1176" r:id="rId51"/>
    <p:sldId id="1177" r:id="rId52"/>
    <p:sldId id="1178" r:id="rId53"/>
    <p:sldId id="1179" r:id="rId54"/>
    <p:sldId id="1030" r:id="rId55"/>
    <p:sldId id="1131" r:id="rId56"/>
    <p:sldId id="990" r:id="rId57"/>
    <p:sldId id="1150" r:id="rId58"/>
    <p:sldId id="1134" r:id="rId59"/>
    <p:sldId id="1135" r:id="rId60"/>
    <p:sldId id="991" r:id="rId61"/>
    <p:sldId id="1137" r:id="rId62"/>
    <p:sldId id="1138" r:id="rId63"/>
    <p:sldId id="1139" r:id="rId64"/>
    <p:sldId id="1140" r:id="rId65"/>
    <p:sldId id="1141" r:id="rId66"/>
    <p:sldId id="1142" r:id="rId67"/>
    <p:sldId id="1143" r:id="rId68"/>
    <p:sldId id="1144" r:id="rId69"/>
    <p:sldId id="1145" r:id="rId70"/>
    <p:sldId id="1146" r:id="rId71"/>
    <p:sldId id="1151" r:id="rId72"/>
    <p:sldId id="98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E7"/>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2" autoAdjust="0"/>
    <p:restoredTop sz="94660"/>
  </p:normalViewPr>
  <p:slideViewPr>
    <p:cSldViewPr snapToGrid="0" showGuides="1">
      <p:cViewPr varScale="1">
        <p:scale>
          <a:sx n="114" d="100"/>
          <a:sy n="114" d="100"/>
        </p:scale>
        <p:origin x="186" y="114"/>
      </p:cViewPr>
      <p:guideLst>
        <p:guide orient="horz" pos="2160"/>
        <p:guide pos="3840"/>
      </p:guideLst>
    </p:cSldViewPr>
  </p:slideViewPr>
  <p:notesTextViewPr>
    <p:cViewPr>
      <p:scale>
        <a:sx n="1" d="1"/>
        <a:sy n="1" d="1"/>
      </p:scale>
      <p:origin x="0" y="0"/>
    </p:cViewPr>
  </p:notesTextViewPr>
  <p:sorterViewPr>
    <p:cViewPr>
      <p:scale>
        <a:sx n="66" d="100"/>
        <a:sy n="66" d="100"/>
      </p:scale>
      <p:origin x="0" y="-13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600" b="1" i="0" u="none" strike="noStrike" kern="1200" spc="0" baseline="0">
                <a:solidFill>
                  <a:srgbClr val="0070C0"/>
                </a:solidFill>
                <a:latin typeface="+mn-lt"/>
                <a:ea typeface="+mn-ea"/>
                <a:cs typeface="+mn-cs"/>
              </a:defRPr>
            </a:pPr>
            <a:r>
              <a:rPr lang="en-US" sz="3600" b="1" dirty="0">
                <a:solidFill>
                  <a:srgbClr val="0070C0"/>
                </a:solidFill>
              </a:rPr>
              <a:t>Consolidated</a:t>
            </a:r>
            <a:r>
              <a:rPr lang="en-US" sz="3600" b="1" baseline="0" dirty="0">
                <a:solidFill>
                  <a:srgbClr val="0070C0"/>
                </a:solidFill>
              </a:rPr>
              <a:t> Budget Recommendation for the State's Colleges and Universities  </a:t>
            </a:r>
            <a:endParaRPr lang="en-US" sz="3600" b="1" dirty="0">
              <a:solidFill>
                <a:srgbClr val="0070C0"/>
              </a:solidFill>
            </a:endParaRPr>
          </a:p>
        </c:rich>
      </c:tx>
      <c:layout>
        <c:manualLayout>
          <c:xMode val="edge"/>
          <c:yMode val="edge"/>
          <c:x val="0.14765109987608763"/>
          <c:y val="8.394500099890044E-2"/>
        </c:manualLayout>
      </c:layout>
      <c:overlay val="0"/>
      <c:spPr>
        <a:noFill/>
        <a:ln>
          <a:noFill/>
        </a:ln>
        <a:effectLst/>
      </c:spPr>
      <c:txPr>
        <a:bodyPr rot="0" spcFirstLastPara="1" vertOverflow="ellipsis" vert="horz" wrap="square" anchor="ctr" anchorCtr="1"/>
        <a:lstStyle/>
        <a:p>
          <a:pPr>
            <a:defRPr sz="3600" b="1" i="0" u="none" strike="noStrike" kern="1200" spc="0" baseline="0">
              <a:solidFill>
                <a:srgbClr val="0070C0"/>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D62-427A-B428-85F8C09E40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D62-427A-B428-85F8C09E409C}"/>
              </c:ext>
            </c:extLst>
          </c:dPt>
          <c:dLbls>
            <c:dLbl>
              <c:idx val="0"/>
              <c:layout>
                <c:manualLayout>
                  <c:x val="-3.8890177229479468E-2"/>
                  <c:y val="-5.562804977947405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D62-427A-B428-85F8C09E409C}"/>
                </c:ext>
              </c:extLst>
            </c:dLbl>
            <c:dLbl>
              <c:idx val="1"/>
              <c:layout>
                <c:manualLayout>
                  <c:x val="8.8872484689413819E-2"/>
                  <c:y val="2.613261883931175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D62-427A-B428-85F8C09E409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Sheet1!$A$1:$A$2</c:f>
              <c:strCache>
                <c:ptCount val="2"/>
                <c:pt idx="0">
                  <c:v>Prior Year funding, Plus 5% and state mandated cost adjustments </c:v>
                </c:pt>
                <c:pt idx="1">
                  <c:v>Peer Equity Adjustment</c:v>
                </c:pt>
              </c:strCache>
            </c:strRef>
          </c:cat>
          <c:val>
            <c:numRef>
              <c:f>Sheet1!$B$1:$B$2</c:f>
              <c:numCache>
                <c:formatCode>General</c:formatCode>
                <c:ptCount val="2"/>
                <c:pt idx="0">
                  <c:v>0.995</c:v>
                </c:pt>
                <c:pt idx="1">
                  <c:v>5.0000000000000001E-3</c:v>
                </c:pt>
              </c:numCache>
            </c:numRef>
          </c:val>
          <c:extLst>
            <c:ext xmlns:c16="http://schemas.microsoft.com/office/drawing/2014/chart" uri="{C3380CC4-5D6E-409C-BE32-E72D297353CC}">
              <c16:uniqueId val="{00000004-9D62-427A-B428-85F8C09E409C}"/>
            </c:ext>
          </c:extLst>
        </c:ser>
        <c:dLbls>
          <c:showLegendKey val="0"/>
          <c:showVal val="0"/>
          <c:showCatName val="0"/>
          <c:showSerName val="0"/>
          <c:showPercent val="0"/>
          <c:showBubbleSize val="0"/>
          <c:showLeaderLines val="1"/>
        </c:dLbls>
        <c:firstSliceAng val="91"/>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24FDB-05F8-40EE-9F96-239C88E0269C}" type="datetimeFigureOut">
              <a:rPr lang="en-US" smtClean="0"/>
              <a:t>6/7/2019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3A0B-A9DE-4FAA-8069-629C10E184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1198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3A0B-A9DE-4FAA-8069-629C10E184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501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08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0828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57A49D-D8FD-4178-8A3D-F43DD9D9F8E7}" type="datetime1">
              <a:rPr lang="en-US" smtClean="0">
                <a:solidFill>
                  <a:srgbClr val="46464A">
                    <a:lumMod val="20000"/>
                    <a:lumOff val="80000"/>
                  </a:srgbClr>
                </a:solidFill>
              </a:rPr>
              <a:t>6/7/2019</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9929E5AD-EDEA-4C67-B9F2-723CC8D109F2}"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187816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86390B-8BC5-4B81-9DE4-DD49DB817284}" type="datetime1">
              <a:rPr lang="en-US" smtClean="0">
                <a:solidFill>
                  <a:srgbClr val="46464A">
                    <a:lumMod val="20000"/>
                    <a:lumOff val="80000"/>
                  </a:srgbClr>
                </a:solidFill>
              </a:rPr>
              <a:t>6/7/2019</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98743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0B6FAB-8B65-40E5-8061-076F01645AA6}" type="datetime1">
              <a:rPr lang="en-US" smtClean="0">
                <a:solidFill>
                  <a:srgbClr val="46464A">
                    <a:lumMod val="20000"/>
                    <a:lumOff val="80000"/>
                  </a:srgbClr>
                </a:solidFill>
              </a:rPr>
              <a:t>6/7/2019</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91414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8396C2-4428-4E5B-A5C2-D8412EF558B7}" type="datetime1">
              <a:rPr lang="en-US" smtClean="0">
                <a:solidFill>
                  <a:srgbClr val="46464A">
                    <a:lumMod val="20000"/>
                    <a:lumOff val="80000"/>
                  </a:srgbClr>
                </a:solidFill>
              </a:rPr>
              <a:t>6/7/2019</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82508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4592B9-9F3F-487A-A4E1-E8987B39B8B0}" type="datetime1">
              <a:rPr lang="en-US" smtClean="0">
                <a:solidFill>
                  <a:srgbClr val="46464A">
                    <a:lumMod val="20000"/>
                    <a:lumOff val="80000"/>
                  </a:srgbClr>
                </a:solidFill>
              </a:rPr>
              <a:t>6/7/2019</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905989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9E8844-D39C-4520-853E-968C374FF830}" type="datetime1">
              <a:rPr lang="en-US" smtClean="0">
                <a:solidFill>
                  <a:srgbClr val="46464A">
                    <a:lumMod val="20000"/>
                    <a:lumOff val="80000"/>
                  </a:srgbClr>
                </a:solidFill>
              </a:rPr>
              <a:t>6/7/2019</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55258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B2B704-EEBE-417D-AA87-BD8005B64956}" type="datetime1">
              <a:rPr lang="en-US" smtClean="0">
                <a:solidFill>
                  <a:srgbClr val="46464A">
                    <a:lumMod val="20000"/>
                    <a:lumOff val="80000"/>
                  </a:srgbClr>
                </a:solidFill>
              </a:rPr>
              <a:t>6/7/2019</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1413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7C3029-9C4D-4738-AA39-9B79FF43E463}" type="datetime1">
              <a:rPr lang="en-US" smtClean="0">
                <a:solidFill>
                  <a:srgbClr val="46464A">
                    <a:lumMod val="20000"/>
                    <a:lumOff val="80000"/>
                  </a:srgbClr>
                </a:solidFill>
              </a:rPr>
              <a:t>6/7/2019</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45497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436162-6294-4780-B21E-8460B977AEE9}" type="datetime1">
              <a:rPr lang="en-US" smtClean="0">
                <a:solidFill>
                  <a:srgbClr val="46464A">
                    <a:lumMod val="20000"/>
                    <a:lumOff val="80000"/>
                  </a:srgbClr>
                </a:solidFill>
              </a:rPr>
              <a:t>6/7/2019</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76694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0239DF-1886-411A-9798-B477549658E3}" type="datetime1">
              <a:rPr lang="en-US" smtClean="0">
                <a:solidFill>
                  <a:srgbClr val="46464A">
                    <a:lumMod val="20000"/>
                    <a:lumOff val="80000"/>
                  </a:srgbClr>
                </a:solidFill>
              </a:rPr>
              <a:t>6/7/2019</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821674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F55BA2-8929-4EE5-9044-9BA8EB217DA4}" type="datetime1">
              <a:rPr lang="en-US" smtClean="0">
                <a:solidFill>
                  <a:srgbClr val="46464A">
                    <a:lumMod val="20000"/>
                    <a:lumOff val="80000"/>
                  </a:srgbClr>
                </a:solidFill>
              </a:rPr>
              <a:t>6/7/2019</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216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B3EB4F-0525-4B16-8FC5-2D71DB375376}" type="datetime1">
              <a:rPr lang="en-US" smtClean="0">
                <a:solidFill>
                  <a:srgbClr val="4F271C"/>
                </a:solidFill>
              </a:rPr>
              <a:t>6/7/2019</a:t>
            </a:fld>
            <a:endParaRPr lang="en-US" dirty="0">
              <a:solidFill>
                <a:srgbClr val="4F271C"/>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F271C"/>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86516053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cid:image002.png@01D4E4B4.554FDB10"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1.wmf"/><Relationship Id="rId5" Type="http://schemas.openxmlformats.org/officeDocument/2006/relationships/oleObject" Target="../embeddings/oleObject3.bin"/><Relationship Id="rId4" Type="http://schemas.openxmlformats.org/officeDocument/2006/relationships/image" Target="../media/image50.wmf"/></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1.pn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8.png"/><Relationship Id="rId18" Type="http://schemas.openxmlformats.org/officeDocument/2006/relationships/image" Target="../media/image103.png"/><Relationship Id="rId26" Type="http://schemas.openxmlformats.org/officeDocument/2006/relationships/image" Target="../media/image111.png"/><Relationship Id="rId3" Type="http://schemas.openxmlformats.org/officeDocument/2006/relationships/image" Target="../media/image89.jpeg"/><Relationship Id="rId21" Type="http://schemas.openxmlformats.org/officeDocument/2006/relationships/image" Target="../media/image106.jpeg"/><Relationship Id="rId7" Type="http://schemas.openxmlformats.org/officeDocument/2006/relationships/image" Target="../media/image93.png"/><Relationship Id="rId12" Type="http://schemas.openxmlformats.org/officeDocument/2006/relationships/image" Target="../media/image44.jpeg"/><Relationship Id="rId17" Type="http://schemas.openxmlformats.org/officeDocument/2006/relationships/image" Target="../media/image102.jpeg"/><Relationship Id="rId25" Type="http://schemas.openxmlformats.org/officeDocument/2006/relationships/image" Target="../media/image110.jpeg"/><Relationship Id="rId2" Type="http://schemas.openxmlformats.org/officeDocument/2006/relationships/image" Target="../media/image88.jpg"/><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png"/><Relationship Id="rId24" Type="http://schemas.openxmlformats.org/officeDocument/2006/relationships/image" Target="../media/image109.jpeg"/><Relationship Id="rId5" Type="http://schemas.openxmlformats.org/officeDocument/2006/relationships/image" Target="../media/image91.png"/><Relationship Id="rId15" Type="http://schemas.openxmlformats.org/officeDocument/2006/relationships/image" Target="../media/image100.png"/><Relationship Id="rId23" Type="http://schemas.openxmlformats.org/officeDocument/2006/relationships/image" Target="../media/image108.jpg"/><Relationship Id="rId10" Type="http://schemas.openxmlformats.org/officeDocument/2006/relationships/image" Target="../media/image96.jpeg"/><Relationship Id="rId19" Type="http://schemas.openxmlformats.org/officeDocument/2006/relationships/image" Target="../media/image104.png"/><Relationship Id="rId4" Type="http://schemas.openxmlformats.org/officeDocument/2006/relationships/image" Target="../media/image90.jpg"/><Relationship Id="rId9" Type="http://schemas.openxmlformats.org/officeDocument/2006/relationships/image" Target="../media/image95.png"/><Relationship Id="rId14" Type="http://schemas.openxmlformats.org/officeDocument/2006/relationships/image" Target="../media/image99.gif"/><Relationship Id="rId22" Type="http://schemas.openxmlformats.org/officeDocument/2006/relationships/image" Target="../media/image107.png"/><Relationship Id="rId27"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43.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5.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4.png"/><Relationship Id="rId5" Type="http://schemas.openxmlformats.org/officeDocument/2006/relationships/image" Target="../media/image119.png"/><Relationship Id="rId15" Type="http://schemas.openxmlformats.org/officeDocument/2006/relationships/image" Target="../media/image12.png"/><Relationship Id="rId10" Type="http://schemas.openxmlformats.org/officeDocument/2006/relationships/image" Target="../media/image123.png"/><Relationship Id="rId4" Type="http://schemas.openxmlformats.org/officeDocument/2006/relationships/image" Target="../media/image118.png"/><Relationship Id="rId9" Type="http://schemas.openxmlformats.org/officeDocument/2006/relationships/image" Target="../media/image66.png"/><Relationship Id="rId14" Type="http://schemas.openxmlformats.org/officeDocument/2006/relationships/image" Target="../media/image42.jpeg"/></Relationships>
</file>

<file path=ppt/slides/_rels/slide6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om/url?sa=i&amp;source=images&amp;cd=&amp;cad=rja&amp;uact=8&amp;ved=2ahUKEwj4gb3Tnp_bAhXSna0KHcWPBfUQjRx6BAgBEAU&amp;url=https://jurassicparliament.com/summary-minutes/&amp;psig=AOvVaw3_B5qPY1kFN6Yc1ku4WQ0z&amp;ust=1527281820469096"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79699" y="285751"/>
            <a:ext cx="11618259" cy="629579"/>
          </a:xfrm>
        </p:spPr>
        <p:txBody>
          <a:bodyPr>
            <a:noAutofit/>
          </a:bodyPr>
          <a:lstStyle/>
          <a:p>
            <a:pPr>
              <a:defRPr/>
            </a:pPr>
            <a:r>
              <a:rPr lang="en-US" sz="4500" b="1" dirty="0">
                <a:solidFill>
                  <a:srgbClr val="002060"/>
                </a:solidFill>
                <a:latin typeface="+mn-lt"/>
              </a:rPr>
              <a:t>Alabama Commission on Higher Education  </a:t>
            </a:r>
          </a:p>
        </p:txBody>
      </p:sp>
      <p:sp>
        <p:nvSpPr>
          <p:cNvPr id="553986" name="Rectangle 2"/>
          <p:cNvSpPr>
            <a:spLocks noGrp="1" noChangeArrowheads="1"/>
          </p:cNvSpPr>
          <p:nvPr>
            <p:ph type="subTitle" idx="1"/>
          </p:nvPr>
        </p:nvSpPr>
        <p:spPr>
          <a:xfrm>
            <a:off x="2216524" y="5259145"/>
            <a:ext cx="7162800" cy="1257300"/>
          </a:xfrm>
        </p:spPr>
        <p:txBody>
          <a:bodyPr>
            <a:noAutofit/>
          </a:bodyPr>
          <a:lstStyle/>
          <a:p>
            <a:pPr algn="ctr">
              <a:defRPr/>
            </a:pPr>
            <a:r>
              <a:rPr lang="en-US" sz="3500" b="1" dirty="0">
                <a:solidFill>
                  <a:schemeClr val="tx1"/>
                </a:solidFill>
              </a:rPr>
              <a:t>Commission Meeting</a:t>
            </a:r>
          </a:p>
          <a:p>
            <a:pPr algn="ctr">
              <a:defRPr/>
            </a:pPr>
            <a:r>
              <a:rPr lang="en-US" sz="3000" b="1" dirty="0">
                <a:solidFill>
                  <a:schemeClr val="tx1"/>
                </a:solidFill>
              </a:rPr>
              <a:t>June 7, 2019</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3812" y="1113417"/>
            <a:ext cx="4087906" cy="3732904"/>
          </a:xfrm>
          <a:prstGeom prst="rect">
            <a:avLst/>
          </a:prstGeom>
        </p:spPr>
      </p:pic>
    </p:spTree>
    <p:extLst>
      <p:ext uri="{BB962C8B-B14F-4D97-AF65-F5344CB8AC3E}">
        <p14:creationId xmlns:p14="http://schemas.microsoft.com/office/powerpoint/2010/main" val="252009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58900"/>
          </a:xfrm>
        </p:spPr>
        <p:txBody>
          <a:bodyPr>
            <a:normAutofit fontScale="90000"/>
          </a:bodyPr>
          <a:lstStyle/>
          <a:p>
            <a:r>
              <a:rPr lang="en-US" b="1" dirty="0">
                <a:solidFill>
                  <a:srgbClr val="0070C0"/>
                </a:solidFill>
              </a:rPr>
              <a:t>Dr. Larry Turner</a:t>
            </a:r>
          </a:p>
        </p:txBody>
      </p:sp>
      <p:sp>
        <p:nvSpPr>
          <p:cNvPr id="3" name="Content Placeholder 2"/>
          <p:cNvSpPr>
            <a:spLocks noGrp="1"/>
          </p:cNvSpPr>
          <p:nvPr>
            <p:ph idx="1"/>
          </p:nvPr>
        </p:nvSpPr>
        <p:spPr>
          <a:xfrm>
            <a:off x="510139" y="924026"/>
            <a:ext cx="11155680" cy="4781300"/>
          </a:xfrm>
        </p:spPr>
        <p:txBody>
          <a:bodyPr>
            <a:noAutofit/>
          </a:bodyPr>
          <a:lstStyle/>
          <a:p>
            <a:r>
              <a:rPr lang="en-US" sz="2400" dirty="0"/>
              <a:t>Commissioner Turner is a retired president of the Alabama School of Mathematics and Science in Mobile. </a:t>
            </a:r>
          </a:p>
          <a:p>
            <a:r>
              <a:rPr lang="en-US" sz="2400" dirty="0"/>
              <a:t>His education career has included classroom teacher, higher education professor and School of Education dean, county school superintendent and executive director for the Council for Leaders in Alabama Schools (CLAS) </a:t>
            </a:r>
          </a:p>
          <a:p>
            <a:r>
              <a:rPr lang="en-US" sz="2400" dirty="0"/>
              <a:t>He is a past recipient of the University of Mobile’s Professor of the Year award, the Truman M. Pierce Outstanding Educator Award from Auburn University and the Alabama Administrator of the Year Award from the Alabama Association of Student Councils.   </a:t>
            </a:r>
          </a:p>
          <a:p>
            <a:r>
              <a:rPr lang="en-US" sz="2400" dirty="0"/>
              <a:t>Dr. </a:t>
            </a:r>
            <a:r>
              <a:rPr lang="en-US" sz="2400"/>
              <a:t>Turner holds degrees from the University of Alabama, the University of South Alabama and Harvard University.</a:t>
            </a:r>
            <a:endParaRPr lang="en-US" sz="2400" dirty="0"/>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a:t>
            </a:fld>
            <a:endParaRPr lang="en-US" dirty="0">
              <a:solidFill>
                <a:srgbClr val="46464A">
                  <a:lumMod val="60000"/>
                  <a:lumOff val="40000"/>
                </a:srgbClr>
              </a:solidFill>
            </a:endParaRPr>
          </a:p>
        </p:txBody>
      </p:sp>
    </p:spTree>
    <p:extLst>
      <p:ext uri="{BB962C8B-B14F-4D97-AF65-F5344CB8AC3E}">
        <p14:creationId xmlns:p14="http://schemas.microsoft.com/office/powerpoint/2010/main" val="4256704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03929" y="5395912"/>
            <a:ext cx="8958618" cy="1143000"/>
          </a:xfrm>
        </p:spPr>
        <p:txBody>
          <a:bodyPr>
            <a:noAutofit/>
          </a:bodyPr>
          <a:lstStyle/>
          <a:p>
            <a:pPr algn="l"/>
            <a:br>
              <a:rPr lang="en-US" sz="3200" dirty="0"/>
            </a:br>
            <a:r>
              <a:rPr lang="en-US" sz="3200" dirty="0"/>
              <a:t> </a:t>
            </a:r>
            <a:br>
              <a:rPr lang="en-US" sz="3200" dirty="0"/>
            </a:br>
            <a:endParaRPr lang="en-US" sz="3200" b="1" dirty="0"/>
          </a:p>
        </p:txBody>
      </p:sp>
      <p:sp>
        <p:nvSpPr>
          <p:cNvPr id="3" name="Slide Number Placeholder 2"/>
          <p:cNvSpPr>
            <a:spLocks noGrp="1"/>
          </p:cNvSpPr>
          <p:nvPr>
            <p:ph type="sldNum" sz="quarter" idx="12"/>
          </p:nvPr>
        </p:nvSpPr>
        <p:spPr/>
        <p:txBody>
          <a:bodyPr/>
          <a:lstStyle/>
          <a:p>
            <a:fld id="{15C3AF50-45D8-4144-B114-A385979F8C17}" type="slidenum">
              <a:rPr lang="en-US" smtClean="0"/>
              <a:t>11</a:t>
            </a:fld>
            <a:endParaRPr lang="en-US" dirty="0"/>
          </a:p>
        </p:txBody>
      </p:sp>
      <p:sp>
        <p:nvSpPr>
          <p:cNvPr id="5" name="Title 1"/>
          <p:cNvSpPr txBox="1">
            <a:spLocks/>
          </p:cNvSpPr>
          <p:nvPr/>
        </p:nvSpPr>
        <p:spPr>
          <a:xfrm>
            <a:off x="1052980" y="-1425388"/>
            <a:ext cx="9144000" cy="67235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5400" b="1" dirty="0">
                <a:solidFill>
                  <a:schemeClr val="accent5"/>
                </a:solidFill>
                <a:latin typeface="+mn-lt"/>
              </a:rPr>
              <a:t>VI.   EXECUTIVE</a:t>
            </a:r>
            <a:r>
              <a:rPr lang="en-US" sz="5400" b="1" spc="300" dirty="0">
                <a:solidFill>
                  <a:schemeClr val="accent5"/>
                </a:solidFill>
                <a:latin typeface="+mn-lt"/>
              </a:rPr>
              <a:t> D</a:t>
            </a:r>
            <a:r>
              <a:rPr lang="en-US" sz="5400" b="1" dirty="0">
                <a:solidFill>
                  <a:schemeClr val="accent5"/>
                </a:solidFill>
                <a:latin typeface="+mn-lt"/>
              </a:rPr>
              <a:t>IRECTOR’S</a:t>
            </a:r>
            <a:r>
              <a:rPr lang="en-US" sz="5400" b="1" spc="300" dirty="0">
                <a:solidFill>
                  <a:schemeClr val="accent5"/>
                </a:solidFill>
                <a:latin typeface="+mn-lt"/>
              </a:rPr>
              <a:t>                     </a:t>
            </a:r>
            <a:endParaRPr lang="en-US" sz="5400" b="1" dirty="0">
              <a:solidFill>
                <a:schemeClr val="accent5"/>
              </a:solidFill>
              <a:latin typeface="+mn-lt"/>
            </a:endParaRPr>
          </a:p>
        </p:txBody>
      </p:sp>
      <p:pic>
        <p:nvPicPr>
          <p:cNvPr id="9" name="Picture 8" descr="See the source imag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8355" y="2920365"/>
            <a:ext cx="4123765" cy="3801110"/>
          </a:xfrm>
          <a:prstGeom prst="rect">
            <a:avLst/>
          </a:prstGeom>
          <a:noFill/>
          <a:ln>
            <a:noFill/>
          </a:ln>
        </p:spPr>
      </p:pic>
      <p:sp>
        <p:nvSpPr>
          <p:cNvPr id="7" name="TextBox 6"/>
          <p:cNvSpPr txBox="1"/>
          <p:nvPr/>
        </p:nvSpPr>
        <p:spPr>
          <a:xfrm>
            <a:off x="5719752" y="4197686"/>
            <a:ext cx="2743199" cy="1015663"/>
          </a:xfrm>
          <a:prstGeom prst="rect">
            <a:avLst/>
          </a:prstGeom>
          <a:noFill/>
        </p:spPr>
        <p:txBody>
          <a:bodyPr wrap="square" rtlCol="0">
            <a:spAutoFit/>
          </a:bodyPr>
          <a:lstStyle/>
          <a:p>
            <a:pPr algn="ctr"/>
            <a:r>
              <a:rPr lang="en-US" sz="6000" dirty="0"/>
              <a:t>Report</a:t>
            </a:r>
          </a:p>
        </p:txBody>
      </p:sp>
    </p:spTree>
    <p:extLst>
      <p:ext uri="{BB962C8B-B14F-4D97-AF65-F5344CB8AC3E}">
        <p14:creationId xmlns:p14="http://schemas.microsoft.com/office/powerpoint/2010/main" val="1671632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8744" y="638104"/>
            <a:ext cx="10515600" cy="5718245"/>
          </a:xfrm>
        </p:spPr>
        <p:txBody>
          <a:bodyPr>
            <a:normAutofit/>
          </a:bodyPr>
          <a:lstStyle/>
          <a:p>
            <a:r>
              <a:rPr lang="en-US" dirty="0"/>
              <a:t>State Higher Education Finance Report</a:t>
            </a:r>
          </a:p>
          <a:p>
            <a:endParaRPr lang="en-US" dirty="0"/>
          </a:p>
          <a:p>
            <a:endParaRPr lang="en-US" dirty="0"/>
          </a:p>
          <a:p>
            <a:r>
              <a:rPr lang="en-US" dirty="0"/>
              <a:t>Equity Adjustments </a:t>
            </a:r>
          </a:p>
          <a:p>
            <a:pPr marL="0" indent="0">
              <a:buNone/>
            </a:pPr>
            <a:r>
              <a:rPr lang="en-US" dirty="0"/>
              <a:t> </a:t>
            </a:r>
          </a:p>
          <a:p>
            <a:r>
              <a:rPr lang="en-US" dirty="0"/>
              <a:t>UWA – Rural Education </a:t>
            </a:r>
          </a:p>
          <a:p>
            <a:endParaRPr lang="en-US" dirty="0"/>
          </a:p>
          <a:p>
            <a:endParaRPr lang="en-US" dirty="0"/>
          </a:p>
          <a:p>
            <a:endParaRPr lang="en-US" dirty="0"/>
          </a:p>
          <a:p>
            <a:r>
              <a:rPr lang="en-US" dirty="0"/>
              <a:t>OER </a:t>
            </a: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12</a:t>
            </a:fld>
            <a:endParaRPr lang="en-US">
              <a:solidFill>
                <a:srgbClr val="46464A">
                  <a:lumMod val="60000"/>
                  <a:lumOff val="40000"/>
                </a:srgb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303" y="503238"/>
            <a:ext cx="4696836" cy="1063435"/>
          </a:xfrm>
          <a:prstGeom prst="rect">
            <a:avLst/>
          </a:prstGeom>
        </p:spPr>
      </p:pic>
      <p:pic>
        <p:nvPicPr>
          <p:cNvPr id="7" name="Picture 32" descr="https://upload.wikimedia.org/wikipedia/en/3/3a/UWALogo.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9713" y="3112181"/>
            <a:ext cx="1465964" cy="15403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5452" y="1281865"/>
            <a:ext cx="1800225" cy="1695450"/>
          </a:xfrm>
          <a:prstGeom prst="rect">
            <a:avLst/>
          </a:prstGeom>
        </p:spPr>
      </p:pic>
      <p:sp>
        <p:nvSpPr>
          <p:cNvPr id="9" name="AutoShape 2" descr="Image result for open educatiuonal resources"/>
          <p:cNvSpPr>
            <a:spLocks noChangeAspect="1" noChangeArrowheads="1"/>
          </p:cNvSpPr>
          <p:nvPr/>
        </p:nvSpPr>
        <p:spPr bwMode="auto">
          <a:xfrm>
            <a:off x="63500" y="-136525"/>
            <a:ext cx="2762250" cy="1838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5354" y="4769662"/>
            <a:ext cx="2245091" cy="1496727"/>
          </a:xfrm>
          <a:prstGeom prst="rect">
            <a:avLst/>
          </a:prstGeom>
        </p:spPr>
      </p:pic>
    </p:spTree>
    <p:extLst>
      <p:ext uri="{BB962C8B-B14F-4D97-AF65-F5344CB8AC3E}">
        <p14:creationId xmlns:p14="http://schemas.microsoft.com/office/powerpoint/2010/main" val="499572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042469573"/>
              </p:ext>
            </p:extLst>
          </p:nvPr>
        </p:nvGraphicFramePr>
        <p:xfrm>
          <a:off x="638669" y="1022038"/>
          <a:ext cx="11123613" cy="5082478"/>
        </p:xfrm>
        <a:graphic>
          <a:graphicData uri="http://schemas.openxmlformats.org/presentationml/2006/ole">
            <mc:AlternateContent xmlns:mc="http://schemas.openxmlformats.org/markup-compatibility/2006">
              <mc:Choice xmlns:v="urn:schemas-microsoft-com:vml" Requires="v">
                <p:oleObj spid="_x0000_s6159" name="Worksheet" r:id="rId3" imgW="10353518" imgH="5915204" progId="Excel.Sheet.12">
                  <p:embed/>
                </p:oleObj>
              </mc:Choice>
              <mc:Fallback>
                <p:oleObj name="Worksheet" r:id="rId3" imgW="10353518" imgH="5915204" progId="Excel.Sheet.12">
                  <p:embed/>
                  <p:pic>
                    <p:nvPicPr>
                      <p:cNvPr id="4" name="Object 3"/>
                      <p:cNvPicPr/>
                      <p:nvPr/>
                    </p:nvPicPr>
                    <p:blipFill>
                      <a:blip r:embed="rId4"/>
                      <a:stretch>
                        <a:fillRect/>
                      </a:stretch>
                    </p:blipFill>
                    <p:spPr>
                      <a:xfrm>
                        <a:off x="638669" y="1022038"/>
                        <a:ext cx="11123613" cy="5082478"/>
                      </a:xfrm>
                      <a:prstGeom prst="rect">
                        <a:avLst/>
                      </a:prstGeom>
                    </p:spPr>
                  </p:pic>
                </p:oleObj>
              </mc:Fallback>
            </mc:AlternateContent>
          </a:graphicData>
        </a:graphic>
      </p:graphicFrame>
      <p:cxnSp>
        <p:nvCxnSpPr>
          <p:cNvPr id="6" name="Straight Connector 5"/>
          <p:cNvCxnSpPr/>
          <p:nvPr/>
        </p:nvCxnSpPr>
        <p:spPr>
          <a:xfrm flipH="1">
            <a:off x="1356172" y="3667989"/>
            <a:ext cx="10031407" cy="0"/>
          </a:xfrm>
          <a:prstGeom prst="line">
            <a:avLst/>
          </a:prstGeom>
          <a:ln w="57150">
            <a:solidFill>
              <a:srgbClr val="33CC33"/>
            </a:solidFill>
          </a:ln>
        </p:spPr>
        <p:style>
          <a:lnRef idx="1">
            <a:schemeClr val="accent1"/>
          </a:lnRef>
          <a:fillRef idx="0">
            <a:schemeClr val="accent1"/>
          </a:fillRef>
          <a:effectRef idx="0">
            <a:schemeClr val="accent1"/>
          </a:effectRef>
          <a:fontRef idx="minor">
            <a:schemeClr val="tx1"/>
          </a:fontRef>
        </p:style>
      </p:cxnSp>
      <p:sp>
        <p:nvSpPr>
          <p:cNvPr id="8" name="TextBox 1"/>
          <p:cNvSpPr txBox="1">
            <a:spLocks noChangeArrowheads="1"/>
          </p:cNvSpPr>
          <p:nvPr/>
        </p:nvSpPr>
        <p:spPr bwMode="auto">
          <a:xfrm>
            <a:off x="1179871" y="6181120"/>
            <a:ext cx="10591974" cy="51389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latin typeface="Corbel" panose="020B0503020204020204" pitchFamily="34" charset="0"/>
              </a:rPr>
              <a:t>Alabama currently supports our colleges and universities at 1968 levels!</a:t>
            </a:r>
            <a:endParaRPr lang="en-US" altLang="en-US" sz="2400" b="1" i="1" dirty="0">
              <a:latin typeface="Corbel" panose="020B0503020204020204" pitchFamily="34" charset="0"/>
            </a:endParaRPr>
          </a:p>
        </p:txBody>
      </p:sp>
      <p:sp>
        <p:nvSpPr>
          <p:cNvPr id="9" name="TextBox 8"/>
          <p:cNvSpPr txBox="1"/>
          <p:nvPr/>
        </p:nvSpPr>
        <p:spPr>
          <a:xfrm>
            <a:off x="1924583" y="2570"/>
            <a:ext cx="8338094" cy="1077218"/>
          </a:xfrm>
          <a:prstGeom prst="rect">
            <a:avLst/>
          </a:prstGeom>
          <a:solidFill>
            <a:schemeClr val="bg1"/>
          </a:solidFill>
        </p:spPr>
        <p:txBody>
          <a:bodyPr wrap="square">
            <a:spAutoFit/>
          </a:bodyPr>
          <a:lstStyle/>
          <a:p>
            <a:pPr algn="ctr">
              <a:defRPr/>
            </a:pPr>
            <a:r>
              <a:rPr lang="en-US" sz="3200" b="1" dirty="0">
                <a:solidFill>
                  <a:srgbClr val="0070C0"/>
                </a:solidFill>
                <a:latin typeface="+mj-lt"/>
              </a:rPr>
              <a:t>Alabama Fiscal Support for Higher Education Per $1,000 of Personal Income, 1961-2019</a:t>
            </a:r>
          </a:p>
        </p:txBody>
      </p:sp>
      <p:sp>
        <p:nvSpPr>
          <p:cNvPr id="7" name="Freeform 6"/>
          <p:cNvSpPr/>
          <p:nvPr/>
        </p:nvSpPr>
        <p:spPr>
          <a:xfrm>
            <a:off x="1395928" y="1690659"/>
            <a:ext cx="10039546" cy="2936718"/>
          </a:xfrm>
          <a:custGeom>
            <a:avLst/>
            <a:gdLst>
              <a:gd name="connsiteX0" fmla="*/ 0 w 10039546"/>
              <a:gd name="connsiteY0" fmla="*/ 2785536 h 2936718"/>
              <a:gd name="connsiteX1" fmla="*/ 358219 w 10039546"/>
              <a:gd name="connsiteY1" fmla="*/ 2936365 h 2936718"/>
              <a:gd name="connsiteX2" fmla="*/ 659876 w 10039546"/>
              <a:gd name="connsiteY2" fmla="*/ 2747829 h 2936718"/>
              <a:gd name="connsiteX3" fmla="*/ 716437 w 10039546"/>
              <a:gd name="connsiteY3" fmla="*/ 2653561 h 2936718"/>
              <a:gd name="connsiteX4" fmla="*/ 876693 w 10039546"/>
              <a:gd name="connsiteY4" fmla="*/ 2672415 h 2936718"/>
              <a:gd name="connsiteX5" fmla="*/ 1065229 w 10039546"/>
              <a:gd name="connsiteY5" fmla="*/ 2436745 h 2936718"/>
              <a:gd name="connsiteX6" fmla="*/ 1206631 w 10039546"/>
              <a:gd name="connsiteY6" fmla="*/ 2050246 h 2936718"/>
              <a:gd name="connsiteX7" fmla="*/ 1348033 w 10039546"/>
              <a:gd name="connsiteY7" fmla="*/ 2040819 h 2936718"/>
              <a:gd name="connsiteX8" fmla="*/ 1564849 w 10039546"/>
              <a:gd name="connsiteY8" fmla="*/ 2191648 h 2936718"/>
              <a:gd name="connsiteX9" fmla="*/ 1715678 w 10039546"/>
              <a:gd name="connsiteY9" fmla="*/ 1871136 h 2936718"/>
              <a:gd name="connsiteX10" fmla="*/ 1847654 w 10039546"/>
              <a:gd name="connsiteY10" fmla="*/ 2050246 h 2936718"/>
              <a:gd name="connsiteX11" fmla="*/ 2064470 w 10039546"/>
              <a:gd name="connsiteY11" fmla="*/ 1465784 h 2936718"/>
              <a:gd name="connsiteX12" fmla="*/ 2234153 w 10039546"/>
              <a:gd name="connsiteY12" fmla="*/ 1654320 h 2936718"/>
              <a:gd name="connsiteX13" fmla="*/ 2300140 w 10039546"/>
              <a:gd name="connsiteY13" fmla="*/ 692786 h 2936718"/>
              <a:gd name="connsiteX14" fmla="*/ 2460396 w 10039546"/>
              <a:gd name="connsiteY14" fmla="*/ 721066 h 2936718"/>
              <a:gd name="connsiteX15" fmla="*/ 2516957 w 10039546"/>
              <a:gd name="connsiteY15" fmla="*/ 815334 h 2936718"/>
              <a:gd name="connsiteX16" fmla="*/ 2601798 w 10039546"/>
              <a:gd name="connsiteY16" fmla="*/ 14056 h 2936718"/>
              <a:gd name="connsiteX17" fmla="*/ 2828041 w 10039546"/>
              <a:gd name="connsiteY17" fmla="*/ 287433 h 2936718"/>
              <a:gd name="connsiteX18" fmla="*/ 2978870 w 10039546"/>
              <a:gd name="connsiteY18" fmla="*/ 61190 h 2936718"/>
              <a:gd name="connsiteX19" fmla="*/ 3120272 w 10039546"/>
              <a:gd name="connsiteY19" fmla="*/ 108324 h 2936718"/>
              <a:gd name="connsiteX20" fmla="*/ 3308808 w 10039546"/>
              <a:gd name="connsiteY20" fmla="*/ 325140 h 2936718"/>
              <a:gd name="connsiteX21" fmla="*/ 3355942 w 10039546"/>
              <a:gd name="connsiteY21" fmla="*/ 409982 h 2936718"/>
              <a:gd name="connsiteX22" fmla="*/ 3544478 w 10039546"/>
              <a:gd name="connsiteY22" fmla="*/ 475969 h 2936718"/>
              <a:gd name="connsiteX23" fmla="*/ 3648173 w 10039546"/>
              <a:gd name="connsiteY23" fmla="*/ 551384 h 2936718"/>
              <a:gd name="connsiteX24" fmla="*/ 3685880 w 10039546"/>
              <a:gd name="connsiteY24" fmla="*/ 805908 h 2936718"/>
              <a:gd name="connsiteX25" fmla="*/ 3883843 w 10039546"/>
              <a:gd name="connsiteY25" fmla="*/ 834188 h 2936718"/>
              <a:gd name="connsiteX26" fmla="*/ 3987538 w 10039546"/>
              <a:gd name="connsiteY26" fmla="*/ 551384 h 2936718"/>
              <a:gd name="connsiteX27" fmla="*/ 4091233 w 10039546"/>
              <a:gd name="connsiteY27" fmla="*/ 278006 h 2936718"/>
              <a:gd name="connsiteX28" fmla="*/ 4157221 w 10039546"/>
              <a:gd name="connsiteY28" fmla="*/ 98897 h 2936718"/>
              <a:gd name="connsiteX29" fmla="*/ 4260915 w 10039546"/>
              <a:gd name="connsiteY29" fmla="*/ 23483 h 2936718"/>
              <a:gd name="connsiteX30" fmla="*/ 4421171 w 10039546"/>
              <a:gd name="connsiteY30" fmla="*/ 23483 h 2936718"/>
              <a:gd name="connsiteX31" fmla="*/ 4524866 w 10039546"/>
              <a:gd name="connsiteY31" fmla="*/ 296860 h 2936718"/>
              <a:gd name="connsiteX32" fmla="*/ 4572000 w 10039546"/>
              <a:gd name="connsiteY32" fmla="*/ 372275 h 2936718"/>
              <a:gd name="connsiteX33" fmla="*/ 4845377 w 10039546"/>
              <a:gd name="connsiteY33" fmla="*/ 183738 h 2936718"/>
              <a:gd name="connsiteX34" fmla="*/ 5552388 w 10039546"/>
              <a:gd name="connsiteY34" fmla="*/ 758773 h 2936718"/>
              <a:gd name="connsiteX35" fmla="*/ 5759777 w 10039546"/>
              <a:gd name="connsiteY35" fmla="*/ 551384 h 2936718"/>
              <a:gd name="connsiteX36" fmla="*/ 6004874 w 10039546"/>
              <a:gd name="connsiteY36" fmla="*/ 570237 h 2936718"/>
              <a:gd name="connsiteX37" fmla="*/ 6231118 w 10039546"/>
              <a:gd name="connsiteY37" fmla="*/ 909602 h 2936718"/>
              <a:gd name="connsiteX38" fmla="*/ 7173798 w 10039546"/>
              <a:gd name="connsiteY38" fmla="*/ 1239540 h 2936718"/>
              <a:gd name="connsiteX39" fmla="*/ 7503736 w 10039546"/>
              <a:gd name="connsiteY39" fmla="*/ 1399796 h 2936718"/>
              <a:gd name="connsiteX40" fmla="*/ 7645138 w 10039546"/>
              <a:gd name="connsiteY40" fmla="*/ 1182980 h 2936718"/>
              <a:gd name="connsiteX41" fmla="*/ 7890235 w 10039546"/>
              <a:gd name="connsiteY41" fmla="*/ 739920 h 2936718"/>
              <a:gd name="connsiteX42" fmla="*/ 7965649 w 10039546"/>
              <a:gd name="connsiteY42" fmla="*/ 570237 h 2936718"/>
              <a:gd name="connsiteX43" fmla="*/ 8191893 w 10039546"/>
              <a:gd name="connsiteY43" fmla="*/ 683359 h 2936718"/>
              <a:gd name="connsiteX44" fmla="*/ 8323868 w 10039546"/>
              <a:gd name="connsiteY44" fmla="*/ 1324382 h 2936718"/>
              <a:gd name="connsiteX45" fmla="*/ 8832915 w 10039546"/>
              <a:gd name="connsiteY45" fmla="*/ 1616613 h 2936718"/>
              <a:gd name="connsiteX46" fmla="*/ 9021452 w 10039546"/>
              <a:gd name="connsiteY46" fmla="*/ 1758015 h 2936718"/>
              <a:gd name="connsiteX47" fmla="*/ 9483365 w 10039546"/>
              <a:gd name="connsiteY47" fmla="*/ 1824002 h 2936718"/>
              <a:gd name="connsiteX48" fmla="*/ 10039546 w 10039546"/>
              <a:gd name="connsiteY48" fmla="*/ 1974831 h 293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39546" h="2936718">
                <a:moveTo>
                  <a:pt x="0" y="2785536"/>
                </a:moveTo>
                <a:cubicBezTo>
                  <a:pt x="124120" y="2864092"/>
                  <a:pt x="248240" y="2942649"/>
                  <a:pt x="358219" y="2936365"/>
                </a:cubicBezTo>
                <a:cubicBezTo>
                  <a:pt x="468198" y="2930081"/>
                  <a:pt x="600173" y="2794963"/>
                  <a:pt x="659876" y="2747829"/>
                </a:cubicBezTo>
                <a:cubicBezTo>
                  <a:pt x="719579" y="2700695"/>
                  <a:pt x="680301" y="2666130"/>
                  <a:pt x="716437" y="2653561"/>
                </a:cubicBezTo>
                <a:cubicBezTo>
                  <a:pt x="752573" y="2640992"/>
                  <a:pt x="818561" y="2708551"/>
                  <a:pt x="876693" y="2672415"/>
                </a:cubicBezTo>
                <a:cubicBezTo>
                  <a:pt x="934825" y="2636279"/>
                  <a:pt x="1010239" y="2540440"/>
                  <a:pt x="1065229" y="2436745"/>
                </a:cubicBezTo>
                <a:cubicBezTo>
                  <a:pt x="1120219" y="2333050"/>
                  <a:pt x="1159497" y="2116234"/>
                  <a:pt x="1206631" y="2050246"/>
                </a:cubicBezTo>
                <a:cubicBezTo>
                  <a:pt x="1253765" y="1984258"/>
                  <a:pt x="1288330" y="2017252"/>
                  <a:pt x="1348033" y="2040819"/>
                </a:cubicBezTo>
                <a:cubicBezTo>
                  <a:pt x="1407736" y="2064386"/>
                  <a:pt x="1503575" y="2219928"/>
                  <a:pt x="1564849" y="2191648"/>
                </a:cubicBezTo>
                <a:cubicBezTo>
                  <a:pt x="1626123" y="2163368"/>
                  <a:pt x="1668544" y="1894703"/>
                  <a:pt x="1715678" y="1871136"/>
                </a:cubicBezTo>
                <a:cubicBezTo>
                  <a:pt x="1762812" y="1847569"/>
                  <a:pt x="1789522" y="2117805"/>
                  <a:pt x="1847654" y="2050246"/>
                </a:cubicBezTo>
                <a:cubicBezTo>
                  <a:pt x="1905786" y="1982687"/>
                  <a:pt x="2000054" y="1531772"/>
                  <a:pt x="2064470" y="1465784"/>
                </a:cubicBezTo>
                <a:cubicBezTo>
                  <a:pt x="2128886" y="1399796"/>
                  <a:pt x="2194875" y="1783153"/>
                  <a:pt x="2234153" y="1654320"/>
                </a:cubicBezTo>
                <a:cubicBezTo>
                  <a:pt x="2273431" y="1525487"/>
                  <a:pt x="2262433" y="848328"/>
                  <a:pt x="2300140" y="692786"/>
                </a:cubicBezTo>
                <a:cubicBezTo>
                  <a:pt x="2337847" y="537244"/>
                  <a:pt x="2424260" y="700641"/>
                  <a:pt x="2460396" y="721066"/>
                </a:cubicBezTo>
                <a:cubicBezTo>
                  <a:pt x="2496532" y="741491"/>
                  <a:pt x="2493390" y="933169"/>
                  <a:pt x="2516957" y="815334"/>
                </a:cubicBezTo>
                <a:cubicBezTo>
                  <a:pt x="2540524" y="697499"/>
                  <a:pt x="2549951" y="102039"/>
                  <a:pt x="2601798" y="14056"/>
                </a:cubicBezTo>
                <a:cubicBezTo>
                  <a:pt x="2653645" y="-73928"/>
                  <a:pt x="2765196" y="279577"/>
                  <a:pt x="2828041" y="287433"/>
                </a:cubicBezTo>
                <a:cubicBezTo>
                  <a:pt x="2890886" y="295289"/>
                  <a:pt x="2930165" y="91041"/>
                  <a:pt x="2978870" y="61190"/>
                </a:cubicBezTo>
                <a:cubicBezTo>
                  <a:pt x="3027575" y="31339"/>
                  <a:pt x="3065282" y="64332"/>
                  <a:pt x="3120272" y="108324"/>
                </a:cubicBezTo>
                <a:cubicBezTo>
                  <a:pt x="3175262" y="152316"/>
                  <a:pt x="3269530" y="274864"/>
                  <a:pt x="3308808" y="325140"/>
                </a:cubicBezTo>
                <a:cubicBezTo>
                  <a:pt x="3348086" y="375416"/>
                  <a:pt x="3316664" y="384844"/>
                  <a:pt x="3355942" y="409982"/>
                </a:cubicBezTo>
                <a:cubicBezTo>
                  <a:pt x="3395220" y="435120"/>
                  <a:pt x="3495773" y="452402"/>
                  <a:pt x="3544478" y="475969"/>
                </a:cubicBezTo>
                <a:cubicBezTo>
                  <a:pt x="3593183" y="499536"/>
                  <a:pt x="3624606" y="496394"/>
                  <a:pt x="3648173" y="551384"/>
                </a:cubicBezTo>
                <a:cubicBezTo>
                  <a:pt x="3671740" y="606374"/>
                  <a:pt x="3646602" y="758774"/>
                  <a:pt x="3685880" y="805908"/>
                </a:cubicBezTo>
                <a:cubicBezTo>
                  <a:pt x="3725158" y="853042"/>
                  <a:pt x="3833567" y="876609"/>
                  <a:pt x="3883843" y="834188"/>
                </a:cubicBezTo>
                <a:cubicBezTo>
                  <a:pt x="3934119" y="791767"/>
                  <a:pt x="3952973" y="644081"/>
                  <a:pt x="3987538" y="551384"/>
                </a:cubicBezTo>
                <a:cubicBezTo>
                  <a:pt x="4022103" y="458687"/>
                  <a:pt x="4062953" y="353420"/>
                  <a:pt x="4091233" y="278006"/>
                </a:cubicBezTo>
                <a:cubicBezTo>
                  <a:pt x="4119513" y="202592"/>
                  <a:pt x="4128941" y="141317"/>
                  <a:pt x="4157221" y="98897"/>
                </a:cubicBezTo>
                <a:cubicBezTo>
                  <a:pt x="4185501" y="56477"/>
                  <a:pt x="4216923" y="36052"/>
                  <a:pt x="4260915" y="23483"/>
                </a:cubicBezTo>
                <a:cubicBezTo>
                  <a:pt x="4304907" y="10914"/>
                  <a:pt x="4377179" y="-22080"/>
                  <a:pt x="4421171" y="23483"/>
                </a:cubicBezTo>
                <a:cubicBezTo>
                  <a:pt x="4465163" y="69046"/>
                  <a:pt x="4499728" y="238728"/>
                  <a:pt x="4524866" y="296860"/>
                </a:cubicBezTo>
                <a:cubicBezTo>
                  <a:pt x="4550004" y="354992"/>
                  <a:pt x="4518582" y="391129"/>
                  <a:pt x="4572000" y="372275"/>
                </a:cubicBezTo>
                <a:cubicBezTo>
                  <a:pt x="4625418" y="353421"/>
                  <a:pt x="4681979" y="119322"/>
                  <a:pt x="4845377" y="183738"/>
                </a:cubicBezTo>
                <a:cubicBezTo>
                  <a:pt x="5008775" y="248154"/>
                  <a:pt x="5399988" y="697499"/>
                  <a:pt x="5552388" y="758773"/>
                </a:cubicBezTo>
                <a:cubicBezTo>
                  <a:pt x="5704788" y="820047"/>
                  <a:pt x="5684363" y="582807"/>
                  <a:pt x="5759777" y="551384"/>
                </a:cubicBezTo>
                <a:cubicBezTo>
                  <a:pt x="5835191" y="519961"/>
                  <a:pt x="5926317" y="510534"/>
                  <a:pt x="6004874" y="570237"/>
                </a:cubicBezTo>
                <a:cubicBezTo>
                  <a:pt x="6083431" y="629940"/>
                  <a:pt x="6036297" y="798051"/>
                  <a:pt x="6231118" y="909602"/>
                </a:cubicBezTo>
                <a:cubicBezTo>
                  <a:pt x="6425939" y="1021152"/>
                  <a:pt x="6961695" y="1157841"/>
                  <a:pt x="7173798" y="1239540"/>
                </a:cubicBezTo>
                <a:cubicBezTo>
                  <a:pt x="7385901" y="1321239"/>
                  <a:pt x="7425179" y="1409223"/>
                  <a:pt x="7503736" y="1399796"/>
                </a:cubicBezTo>
                <a:cubicBezTo>
                  <a:pt x="7582293" y="1390369"/>
                  <a:pt x="7580722" y="1292959"/>
                  <a:pt x="7645138" y="1182980"/>
                </a:cubicBezTo>
                <a:cubicBezTo>
                  <a:pt x="7709554" y="1073001"/>
                  <a:pt x="7836816" y="842044"/>
                  <a:pt x="7890235" y="739920"/>
                </a:cubicBezTo>
                <a:cubicBezTo>
                  <a:pt x="7943654" y="637796"/>
                  <a:pt x="7915373" y="579664"/>
                  <a:pt x="7965649" y="570237"/>
                </a:cubicBezTo>
                <a:cubicBezTo>
                  <a:pt x="8015925" y="560810"/>
                  <a:pt x="8132190" y="557668"/>
                  <a:pt x="8191893" y="683359"/>
                </a:cubicBezTo>
                <a:cubicBezTo>
                  <a:pt x="8251596" y="809050"/>
                  <a:pt x="8217031" y="1168840"/>
                  <a:pt x="8323868" y="1324382"/>
                </a:cubicBezTo>
                <a:cubicBezTo>
                  <a:pt x="8430705" y="1479924"/>
                  <a:pt x="8716651" y="1544341"/>
                  <a:pt x="8832915" y="1616613"/>
                </a:cubicBezTo>
                <a:cubicBezTo>
                  <a:pt x="8949179" y="1688885"/>
                  <a:pt x="8913044" y="1723450"/>
                  <a:pt x="9021452" y="1758015"/>
                </a:cubicBezTo>
                <a:cubicBezTo>
                  <a:pt x="9129860" y="1792580"/>
                  <a:pt x="9313683" y="1787866"/>
                  <a:pt x="9483365" y="1824002"/>
                </a:cubicBezTo>
                <a:cubicBezTo>
                  <a:pt x="9653047" y="1860138"/>
                  <a:pt x="9937422" y="1951264"/>
                  <a:pt x="10039546" y="1974831"/>
                </a:cubicBezTo>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098484" y="5566095"/>
            <a:ext cx="673979" cy="276999"/>
          </a:xfrm>
          <a:prstGeom prst="rect">
            <a:avLst/>
          </a:prstGeom>
          <a:noFill/>
        </p:spPr>
        <p:txBody>
          <a:bodyPr wrap="square" rtlCol="0">
            <a:spAutoFit/>
          </a:bodyPr>
          <a:lstStyle/>
          <a:p>
            <a:r>
              <a:rPr lang="en-US" sz="1200" dirty="0"/>
              <a:t>2019</a:t>
            </a:r>
          </a:p>
        </p:txBody>
      </p:sp>
    </p:spTree>
    <p:extLst>
      <p:ext uri="{BB962C8B-B14F-4D97-AF65-F5344CB8AC3E}">
        <p14:creationId xmlns:p14="http://schemas.microsoft.com/office/powerpoint/2010/main" val="383574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0"/>
                                        <p:tgtEl>
                                          <p:spTgt spid="7"/>
                                        </p:tgtEl>
                                      </p:cBhvr>
                                    </p:animEffect>
                                  </p:childTnLst>
                                </p:cTn>
                              </p:par>
                            </p:childTnLst>
                          </p:cTn>
                        </p:par>
                        <p:par>
                          <p:cTn id="8" fill="hold">
                            <p:stCondLst>
                              <p:cond delay="30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27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5343" y="0"/>
            <a:ext cx="8943766" cy="6858000"/>
          </a:xfrm>
          <a:prstGeom prst="rect">
            <a:avLst/>
          </a:prstGeom>
        </p:spPr>
      </p:pic>
      <p:sp>
        <p:nvSpPr>
          <p:cNvPr id="3" name="Rectangle 2"/>
          <p:cNvSpPr/>
          <p:nvPr/>
        </p:nvSpPr>
        <p:spPr>
          <a:xfrm flipH="1">
            <a:off x="9592698" y="1726251"/>
            <a:ext cx="128187" cy="3332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flipH="1">
            <a:off x="4322003" y="2070170"/>
            <a:ext cx="128648" cy="100663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flipH="1">
            <a:off x="2665548" y="2059536"/>
            <a:ext cx="151671" cy="168821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H="1">
            <a:off x="5660428" y="2072414"/>
            <a:ext cx="107075" cy="75192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H="1">
            <a:off x="4160263" y="2072414"/>
            <a:ext cx="137242" cy="104147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flipH="1">
            <a:off x="6115424" y="2072414"/>
            <a:ext cx="141355" cy="71135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a:off x="6797038" y="2059535"/>
            <a:ext cx="122197" cy="60639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H="1">
            <a:off x="4478062" y="2076718"/>
            <a:ext cx="141534" cy="94477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Rectangle 11"/>
          <p:cNvSpPr/>
          <p:nvPr/>
        </p:nvSpPr>
        <p:spPr>
          <a:xfrm flipH="1">
            <a:off x="4990468" y="2059535"/>
            <a:ext cx="112365" cy="92694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flipH="1">
            <a:off x="8934416" y="2072414"/>
            <a:ext cx="121634" cy="1884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9104580" y="2072414"/>
            <a:ext cx="141935" cy="1884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9736174" y="1608501"/>
            <a:ext cx="165462" cy="43974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flipH="1">
            <a:off x="8282158" y="2072414"/>
            <a:ext cx="111027" cy="3394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7062651" y="243840"/>
            <a:ext cx="1330534"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253037" y="973461"/>
            <a:ext cx="4700107" cy="369332"/>
          </a:xfrm>
          <a:prstGeom prst="rect">
            <a:avLst/>
          </a:prstGeom>
          <a:solidFill>
            <a:srgbClr val="FFFF99"/>
          </a:solidFill>
        </p:spPr>
        <p:txBody>
          <a:bodyPr wrap="square" rtlCol="0">
            <a:spAutoFit/>
          </a:bodyPr>
          <a:lstStyle/>
          <a:p>
            <a:r>
              <a:rPr lang="en-US" dirty="0"/>
              <a:t>6</a:t>
            </a:r>
            <a:r>
              <a:rPr lang="en-US" baseline="30000" dirty="0"/>
              <a:t>th</a:t>
            </a:r>
            <a:r>
              <a:rPr lang="en-US" dirty="0"/>
              <a:t> in Enrollment growth for the last five years </a:t>
            </a:r>
          </a:p>
        </p:txBody>
      </p:sp>
    </p:spTree>
    <p:extLst>
      <p:ext uri="{BB962C8B-B14F-4D97-AF65-F5344CB8AC3E}">
        <p14:creationId xmlns:p14="http://schemas.microsoft.com/office/powerpoint/2010/main" val="773513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512" y="141818"/>
            <a:ext cx="10466718" cy="6397330"/>
          </a:xfrm>
          <a:prstGeom prst="rect">
            <a:avLst/>
          </a:prstGeom>
        </p:spPr>
      </p:pic>
      <p:sp>
        <p:nvSpPr>
          <p:cNvPr id="3" name="Rectangle 2"/>
          <p:cNvSpPr/>
          <p:nvPr/>
        </p:nvSpPr>
        <p:spPr>
          <a:xfrm>
            <a:off x="4076174" y="3587356"/>
            <a:ext cx="133165" cy="1509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638797" y="3713863"/>
            <a:ext cx="130628" cy="38312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35726" y="687977"/>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046617" y="404948"/>
            <a:ext cx="2730137" cy="435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821383" y="3433842"/>
            <a:ext cx="177734" cy="292559"/>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7" name="Rectangle 16"/>
          <p:cNvSpPr/>
          <p:nvPr/>
        </p:nvSpPr>
        <p:spPr>
          <a:xfrm>
            <a:off x="7664740" y="2814453"/>
            <a:ext cx="161100" cy="91194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8" name="Rectangle 17"/>
          <p:cNvSpPr/>
          <p:nvPr/>
        </p:nvSpPr>
        <p:spPr>
          <a:xfrm>
            <a:off x="8609610" y="2624448"/>
            <a:ext cx="120310" cy="107754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9" name="Rectangle 18"/>
          <p:cNvSpPr/>
          <p:nvPr/>
        </p:nvSpPr>
        <p:spPr>
          <a:xfrm>
            <a:off x="9920039" y="1662545"/>
            <a:ext cx="177734" cy="2039443"/>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1" name="Rectangle 20"/>
          <p:cNvSpPr/>
          <p:nvPr/>
        </p:nvSpPr>
        <p:spPr>
          <a:xfrm>
            <a:off x="3877831" y="3595456"/>
            <a:ext cx="148608" cy="15092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255585" y="3725737"/>
            <a:ext cx="121952" cy="46625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383920" y="3725737"/>
            <a:ext cx="145524" cy="1337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4" name="Rectangle 23"/>
          <p:cNvSpPr/>
          <p:nvPr/>
        </p:nvSpPr>
        <p:spPr>
          <a:xfrm>
            <a:off x="2567304" y="3725737"/>
            <a:ext cx="158620" cy="121869"/>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5" name="Rectangle 24"/>
          <p:cNvSpPr/>
          <p:nvPr/>
        </p:nvSpPr>
        <p:spPr>
          <a:xfrm>
            <a:off x="8217725" y="2624448"/>
            <a:ext cx="166254" cy="1075089"/>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6" name="Rectangle 25"/>
          <p:cNvSpPr/>
          <p:nvPr/>
        </p:nvSpPr>
        <p:spPr>
          <a:xfrm>
            <a:off x="1070910" y="3725736"/>
            <a:ext cx="123066" cy="73938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274652" y="3580121"/>
            <a:ext cx="143671" cy="15815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435553" y="2800952"/>
            <a:ext cx="3011319" cy="369332"/>
          </a:xfrm>
          <a:prstGeom prst="rect">
            <a:avLst/>
          </a:prstGeom>
          <a:solidFill>
            <a:srgbClr val="FFFF99"/>
          </a:solidFill>
        </p:spPr>
        <p:txBody>
          <a:bodyPr wrap="square" rtlCol="0">
            <a:spAutoFit/>
          </a:bodyPr>
          <a:lstStyle/>
          <a:p>
            <a:r>
              <a:rPr lang="en-US" dirty="0"/>
              <a:t>33</a:t>
            </a:r>
            <a:r>
              <a:rPr lang="en-US" baseline="30000" dirty="0"/>
              <a:t>nd</a:t>
            </a:r>
            <a:r>
              <a:rPr lang="en-US" dirty="0"/>
              <a:t> in Appropriations per FTE </a:t>
            </a:r>
          </a:p>
        </p:txBody>
      </p:sp>
      <p:cxnSp>
        <p:nvCxnSpPr>
          <p:cNvPr id="7" name="Straight Arrow Connector 6"/>
          <p:cNvCxnSpPr/>
          <p:nvPr/>
        </p:nvCxnSpPr>
        <p:spPr>
          <a:xfrm>
            <a:off x="4209339" y="3170284"/>
            <a:ext cx="0" cy="3333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754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7760" y="51276"/>
            <a:ext cx="5931174" cy="6742632"/>
          </a:xfrm>
          <a:prstGeom prst="rect">
            <a:avLst/>
          </a:prstGeom>
        </p:spPr>
      </p:pic>
      <p:pic>
        <p:nvPicPr>
          <p:cNvPr id="3" name="Picture 2"/>
          <p:cNvPicPr>
            <a:picLocks noChangeAspect="1"/>
          </p:cNvPicPr>
          <p:nvPr/>
        </p:nvPicPr>
        <p:blipFill>
          <a:blip r:embed="rId3"/>
          <a:stretch>
            <a:fillRect/>
          </a:stretch>
        </p:blipFill>
        <p:spPr>
          <a:xfrm>
            <a:off x="8546" y="6670874"/>
            <a:ext cx="2783482" cy="182856"/>
          </a:xfrm>
          <a:prstGeom prst="rect">
            <a:avLst/>
          </a:prstGeom>
        </p:spPr>
      </p:pic>
      <p:pic>
        <p:nvPicPr>
          <p:cNvPr id="4" name="Picture 3"/>
          <p:cNvPicPr>
            <a:picLocks noChangeAspect="1"/>
          </p:cNvPicPr>
          <p:nvPr/>
        </p:nvPicPr>
        <p:blipFill>
          <a:blip r:embed="rId4"/>
          <a:stretch>
            <a:fillRect/>
          </a:stretch>
        </p:blipFill>
        <p:spPr>
          <a:xfrm>
            <a:off x="6345582" y="2764465"/>
            <a:ext cx="4914900" cy="485775"/>
          </a:xfrm>
          <a:prstGeom prst="rect">
            <a:avLst/>
          </a:prstGeom>
        </p:spPr>
      </p:pic>
      <p:sp>
        <p:nvSpPr>
          <p:cNvPr id="5" name="Rectangle 4"/>
          <p:cNvSpPr/>
          <p:nvPr/>
        </p:nvSpPr>
        <p:spPr>
          <a:xfrm flipH="1">
            <a:off x="4845464" y="3693919"/>
            <a:ext cx="321139" cy="10041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6354291" y="2978331"/>
            <a:ext cx="3564772" cy="289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flipH="1">
            <a:off x="4572000" y="5462649"/>
            <a:ext cx="594603" cy="9500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flipH="1">
            <a:off x="4643249" y="5213268"/>
            <a:ext cx="511475" cy="9500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H="1">
            <a:off x="4845464" y="3443844"/>
            <a:ext cx="333010" cy="8259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flipH="1">
            <a:off x="4940134" y="3193769"/>
            <a:ext cx="238339" cy="8259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5047012" y="2807985"/>
            <a:ext cx="107711" cy="7771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5120881" y="2523670"/>
            <a:ext cx="45719" cy="14058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5166599" y="767846"/>
            <a:ext cx="782938" cy="87508"/>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5154721" y="1162561"/>
            <a:ext cx="414805" cy="9500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5154720" y="1281924"/>
            <a:ext cx="296053" cy="10293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132752" y="2055139"/>
            <a:ext cx="45720" cy="6632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flipH="1">
            <a:off x="4785754" y="4059443"/>
            <a:ext cx="392714" cy="10912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62013" y="2764465"/>
            <a:ext cx="3682021" cy="461665"/>
          </a:xfrm>
          <a:prstGeom prst="rect">
            <a:avLst/>
          </a:prstGeom>
          <a:solidFill>
            <a:srgbClr val="FFFF99"/>
          </a:solidFill>
        </p:spPr>
        <p:txBody>
          <a:bodyPr wrap="square" rtlCol="0">
            <a:spAutoFit/>
          </a:bodyPr>
          <a:lstStyle/>
          <a:p>
            <a:r>
              <a:rPr lang="en-US" sz="2400" dirty="0"/>
              <a:t>1,066 less per FTE student</a:t>
            </a:r>
          </a:p>
        </p:txBody>
      </p:sp>
      <p:cxnSp>
        <p:nvCxnSpPr>
          <p:cNvPr id="21" name="Straight Arrow Connector 20"/>
          <p:cNvCxnSpPr/>
          <p:nvPr/>
        </p:nvCxnSpPr>
        <p:spPr>
          <a:xfrm>
            <a:off x="4209339" y="3170284"/>
            <a:ext cx="256783" cy="4391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96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9423" y="8164"/>
            <a:ext cx="8831408" cy="6858000"/>
          </a:xfrm>
          <a:prstGeom prst="rect">
            <a:avLst/>
          </a:prstGeom>
        </p:spPr>
      </p:pic>
      <p:sp>
        <p:nvSpPr>
          <p:cNvPr id="3" name="Rectangle 2"/>
          <p:cNvSpPr/>
          <p:nvPr/>
        </p:nvSpPr>
        <p:spPr>
          <a:xfrm flipH="1">
            <a:off x="9111914" y="1853292"/>
            <a:ext cx="146385" cy="25608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158848" y="1014889"/>
            <a:ext cx="3722914" cy="461665"/>
          </a:xfrm>
          <a:prstGeom prst="rect">
            <a:avLst/>
          </a:prstGeom>
          <a:solidFill>
            <a:srgbClr val="FFFF00"/>
          </a:solidFill>
        </p:spPr>
        <p:txBody>
          <a:bodyPr wrap="square" rtlCol="0">
            <a:spAutoFit/>
          </a:bodyPr>
          <a:lstStyle/>
          <a:p>
            <a:r>
              <a:rPr lang="en-US" sz="2400" b="1" dirty="0"/>
              <a:t>Alabama is 8</a:t>
            </a:r>
            <a:r>
              <a:rPr lang="en-US" sz="2400" b="1" baseline="30000" dirty="0"/>
              <a:t>th</a:t>
            </a:r>
            <a:r>
              <a:rPr lang="en-US" sz="2400" b="1" dirty="0"/>
              <a:t> in net tuition</a:t>
            </a:r>
          </a:p>
        </p:txBody>
      </p:sp>
      <p:cxnSp>
        <p:nvCxnSpPr>
          <p:cNvPr id="5" name="Straight Connector 4"/>
          <p:cNvCxnSpPr/>
          <p:nvPr/>
        </p:nvCxnSpPr>
        <p:spPr>
          <a:xfrm flipV="1">
            <a:off x="1679423" y="252549"/>
            <a:ext cx="2544234" cy="870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flipH="1">
            <a:off x="2987163" y="3372592"/>
            <a:ext cx="124171" cy="105341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266803" y="1851308"/>
            <a:ext cx="145325" cy="256083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H="1">
            <a:off x="3313215" y="3123210"/>
            <a:ext cx="118752" cy="130279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flipH="1">
            <a:off x="3795776" y="3040084"/>
            <a:ext cx="111206" cy="137404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a:off x="4123235" y="2838203"/>
            <a:ext cx="124171" cy="157592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H="1">
            <a:off x="4619501" y="2707574"/>
            <a:ext cx="83128" cy="1718428"/>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flipH="1">
            <a:off x="5263265" y="2624447"/>
            <a:ext cx="92505" cy="180155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5397907" y="2600697"/>
            <a:ext cx="138537" cy="180155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5723906" y="2541318"/>
            <a:ext cx="139997" cy="190843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847059" y="2375065"/>
            <a:ext cx="132715" cy="205093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8811492" y="1936805"/>
            <a:ext cx="89738" cy="247732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360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23591" y="0"/>
            <a:ext cx="5758946" cy="6725540"/>
          </a:xfrm>
          <a:prstGeom prst="rect">
            <a:avLst/>
          </a:prstGeom>
        </p:spPr>
      </p:pic>
      <p:pic>
        <p:nvPicPr>
          <p:cNvPr id="3" name="Picture 2"/>
          <p:cNvPicPr>
            <a:picLocks noChangeAspect="1"/>
          </p:cNvPicPr>
          <p:nvPr/>
        </p:nvPicPr>
        <p:blipFill>
          <a:blip r:embed="rId3"/>
          <a:stretch>
            <a:fillRect/>
          </a:stretch>
        </p:blipFill>
        <p:spPr>
          <a:xfrm>
            <a:off x="-1116" y="6655236"/>
            <a:ext cx="2795591" cy="207039"/>
          </a:xfrm>
          <a:prstGeom prst="rect">
            <a:avLst/>
          </a:prstGeom>
        </p:spPr>
      </p:pic>
      <p:pic>
        <p:nvPicPr>
          <p:cNvPr id="5" name="Picture 4"/>
          <p:cNvPicPr>
            <a:picLocks noChangeAspect="1"/>
          </p:cNvPicPr>
          <p:nvPr/>
        </p:nvPicPr>
        <p:blipFill>
          <a:blip r:embed="rId4"/>
          <a:stretch>
            <a:fillRect/>
          </a:stretch>
        </p:blipFill>
        <p:spPr>
          <a:xfrm>
            <a:off x="6860333" y="2501469"/>
            <a:ext cx="4829175" cy="504825"/>
          </a:xfrm>
          <a:prstGeom prst="rect">
            <a:avLst/>
          </a:prstGeom>
        </p:spPr>
      </p:pic>
      <p:sp>
        <p:nvSpPr>
          <p:cNvPr id="6" name="Rectangle 5"/>
          <p:cNvSpPr/>
          <p:nvPr/>
        </p:nvSpPr>
        <p:spPr>
          <a:xfrm flipH="1">
            <a:off x="5431269" y="777726"/>
            <a:ext cx="1429064" cy="11958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966856" y="2751909"/>
            <a:ext cx="346601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flipH="1">
            <a:off x="3918857" y="6428402"/>
            <a:ext cx="1512412" cy="9115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flipH="1">
            <a:off x="4322618" y="6198664"/>
            <a:ext cx="1120526" cy="5979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a:off x="4940135" y="5308270"/>
            <a:ext cx="491134" cy="81148"/>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5070761" y="5206472"/>
            <a:ext cx="360507" cy="4571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flipV="1">
            <a:off x="5332020" y="4152601"/>
            <a:ext cx="99247" cy="12251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4429496" y="6056415"/>
            <a:ext cx="1013648" cy="7944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H="1">
            <a:off x="5431047" y="1918587"/>
            <a:ext cx="577867" cy="8834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flipH="1">
            <a:off x="5431047" y="2174950"/>
            <a:ext cx="459114" cy="9323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flipH="1">
            <a:off x="5431268" y="2553196"/>
            <a:ext cx="340139" cy="7323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flipH="1" flipV="1">
            <a:off x="5431268" y="3023168"/>
            <a:ext cx="138260" cy="13566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16620" y="490888"/>
            <a:ext cx="3554866" cy="369332"/>
          </a:xfrm>
          <a:prstGeom prst="rect">
            <a:avLst/>
          </a:prstGeom>
          <a:solidFill>
            <a:srgbClr val="FFFF99"/>
          </a:solidFill>
        </p:spPr>
        <p:txBody>
          <a:bodyPr wrap="square" rtlCol="0">
            <a:spAutoFit/>
          </a:bodyPr>
          <a:lstStyle/>
          <a:p>
            <a:r>
              <a:rPr lang="en-US" dirty="0"/>
              <a:t>6</a:t>
            </a:r>
            <a:r>
              <a:rPr lang="en-US" baseline="30000" dirty="0"/>
              <a:t>th</a:t>
            </a:r>
            <a:r>
              <a:rPr lang="en-US" dirty="0"/>
              <a:t> highest in Total Revenue per FTE </a:t>
            </a:r>
          </a:p>
        </p:txBody>
      </p:sp>
    </p:spTree>
    <p:extLst>
      <p:ext uri="{BB962C8B-B14F-4D97-AF65-F5344CB8AC3E}">
        <p14:creationId xmlns:p14="http://schemas.microsoft.com/office/powerpoint/2010/main" val="2467303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45"/>
          <a:stretch/>
        </p:blipFill>
        <p:spPr>
          <a:xfrm>
            <a:off x="1469877" y="42728"/>
            <a:ext cx="8639798" cy="6815271"/>
          </a:xfrm>
          <a:prstGeom prst="rect">
            <a:avLst/>
          </a:prstGeom>
        </p:spPr>
      </p:pic>
      <p:sp>
        <p:nvSpPr>
          <p:cNvPr id="3" name="Rectangle 2"/>
          <p:cNvSpPr/>
          <p:nvPr/>
        </p:nvSpPr>
        <p:spPr>
          <a:xfrm flipH="1">
            <a:off x="9015813" y="2315910"/>
            <a:ext cx="132442" cy="254953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flipH="1">
            <a:off x="4441833" y="3479470"/>
            <a:ext cx="106416" cy="138597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flipH="1">
            <a:off x="6031148" y="3194463"/>
            <a:ext cx="96520" cy="167098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flipH="1">
            <a:off x="6195424" y="3182588"/>
            <a:ext cx="96520" cy="167098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H="1">
            <a:off x="6347823" y="3170713"/>
            <a:ext cx="112353" cy="168286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flipH="1">
            <a:off x="7272118" y="2992583"/>
            <a:ext cx="133368" cy="188474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a:off x="7604625" y="2909456"/>
            <a:ext cx="133369" cy="196787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H="1">
            <a:off x="8066268" y="2778827"/>
            <a:ext cx="135786" cy="208662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flipH="1">
            <a:off x="8229302" y="2755077"/>
            <a:ext cx="140983" cy="2098497"/>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9368595" y="2137558"/>
            <a:ext cx="57599" cy="273976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5414093" y="3301341"/>
            <a:ext cx="97850" cy="1564108"/>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9188559" y="2137558"/>
            <a:ext cx="85237" cy="272789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511943" y="1588168"/>
            <a:ext cx="3173171" cy="369332"/>
          </a:xfrm>
          <a:prstGeom prst="rect">
            <a:avLst/>
          </a:prstGeom>
          <a:solidFill>
            <a:srgbClr val="FFFF99"/>
          </a:solidFill>
        </p:spPr>
        <p:txBody>
          <a:bodyPr wrap="square" rtlCol="0">
            <a:spAutoFit/>
          </a:bodyPr>
          <a:lstStyle/>
          <a:p>
            <a:r>
              <a:rPr lang="en-US" dirty="0"/>
              <a:t>6</a:t>
            </a:r>
            <a:r>
              <a:rPr lang="en-US" baseline="30000" dirty="0"/>
              <a:t>th</a:t>
            </a:r>
            <a:r>
              <a:rPr lang="en-US" dirty="0"/>
              <a:t> highest % of tax revenue </a:t>
            </a:r>
          </a:p>
        </p:txBody>
      </p:sp>
      <p:sp>
        <p:nvSpPr>
          <p:cNvPr id="8" name="TextBox 7"/>
          <p:cNvSpPr txBox="1"/>
          <p:nvPr/>
        </p:nvSpPr>
        <p:spPr>
          <a:xfrm>
            <a:off x="5511943" y="1915427"/>
            <a:ext cx="3173171" cy="369332"/>
          </a:xfrm>
          <a:prstGeom prst="rect">
            <a:avLst/>
          </a:prstGeom>
          <a:solidFill>
            <a:srgbClr val="FFFF99"/>
          </a:solidFill>
        </p:spPr>
        <p:txBody>
          <a:bodyPr wrap="square" rtlCol="0">
            <a:spAutoFit/>
          </a:bodyPr>
          <a:lstStyle/>
          <a:p>
            <a:r>
              <a:rPr lang="en-US" dirty="0"/>
              <a:t>Large share of a small tax base</a:t>
            </a:r>
          </a:p>
        </p:txBody>
      </p:sp>
    </p:spTree>
    <p:extLst>
      <p:ext uri="{BB962C8B-B14F-4D97-AF65-F5344CB8AC3E}">
        <p14:creationId xmlns:p14="http://schemas.microsoft.com/office/powerpoint/2010/main" val="206831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0694" y="864961"/>
            <a:ext cx="6104607" cy="4236428"/>
          </a:xfrm>
          <a:prstGeom prst="rect">
            <a:avLst/>
          </a:prstGeom>
        </p:spPr>
      </p:pic>
    </p:spTree>
    <p:extLst>
      <p:ext uri="{BB962C8B-B14F-4D97-AF65-F5344CB8AC3E}">
        <p14:creationId xmlns:p14="http://schemas.microsoft.com/office/powerpoint/2010/main" val="4218088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66707"/>
          <a:stretch/>
        </p:blipFill>
        <p:spPr>
          <a:xfrm>
            <a:off x="318579" y="2082040"/>
            <a:ext cx="11029950" cy="1826580"/>
          </a:xfrm>
          <a:prstGeom prst="rect">
            <a:avLst/>
          </a:prstGeom>
        </p:spPr>
      </p:pic>
      <p:sp>
        <p:nvSpPr>
          <p:cNvPr id="3" name="TextBox 2"/>
          <p:cNvSpPr txBox="1"/>
          <p:nvPr/>
        </p:nvSpPr>
        <p:spPr>
          <a:xfrm>
            <a:off x="7634796" y="1091954"/>
            <a:ext cx="2228295" cy="369332"/>
          </a:xfrm>
          <a:prstGeom prst="rect">
            <a:avLst/>
          </a:prstGeom>
          <a:solidFill>
            <a:schemeClr val="accent4">
              <a:lumMod val="40000"/>
              <a:lumOff val="60000"/>
            </a:schemeClr>
          </a:solidFill>
        </p:spPr>
        <p:txBody>
          <a:bodyPr wrap="square" rtlCol="0">
            <a:spAutoFit/>
          </a:bodyPr>
          <a:lstStyle/>
          <a:p>
            <a:r>
              <a:rPr lang="en-US" dirty="0"/>
              <a:t>Third highest increase</a:t>
            </a:r>
          </a:p>
        </p:txBody>
      </p:sp>
      <p:pic>
        <p:nvPicPr>
          <p:cNvPr id="6" name="Picture 5"/>
          <p:cNvPicPr>
            <a:picLocks noChangeAspect="1"/>
          </p:cNvPicPr>
          <p:nvPr/>
        </p:nvPicPr>
        <p:blipFill>
          <a:blip r:embed="rId3"/>
          <a:stretch>
            <a:fillRect/>
          </a:stretch>
        </p:blipFill>
        <p:spPr>
          <a:xfrm>
            <a:off x="53589" y="3949724"/>
            <a:ext cx="11513321" cy="1535109"/>
          </a:xfrm>
          <a:prstGeom prst="rect">
            <a:avLst/>
          </a:prstGeom>
        </p:spPr>
      </p:pic>
      <p:pic>
        <p:nvPicPr>
          <p:cNvPr id="7" name="Picture 6"/>
          <p:cNvPicPr>
            <a:picLocks noChangeAspect="1"/>
          </p:cNvPicPr>
          <p:nvPr/>
        </p:nvPicPr>
        <p:blipFill>
          <a:blip r:embed="rId4"/>
          <a:stretch>
            <a:fillRect/>
          </a:stretch>
        </p:blipFill>
        <p:spPr>
          <a:xfrm>
            <a:off x="295275" y="520507"/>
            <a:ext cx="10458450" cy="1552575"/>
          </a:xfrm>
          <a:prstGeom prst="rect">
            <a:avLst/>
          </a:prstGeom>
        </p:spPr>
      </p:pic>
      <p:sp>
        <p:nvSpPr>
          <p:cNvPr id="9" name="Rectangle 8"/>
          <p:cNvSpPr/>
          <p:nvPr/>
        </p:nvSpPr>
        <p:spPr>
          <a:xfrm>
            <a:off x="9713604" y="1243230"/>
            <a:ext cx="1040121" cy="846363"/>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45188" y="1258864"/>
            <a:ext cx="1189608" cy="846363"/>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158921" y="3128392"/>
            <a:ext cx="1189608" cy="846363"/>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215023" y="2659902"/>
            <a:ext cx="2246049" cy="369332"/>
          </a:xfrm>
          <a:prstGeom prst="rect">
            <a:avLst/>
          </a:prstGeom>
          <a:noFill/>
          <a:ln w="38100">
            <a:solidFill>
              <a:schemeClr val="accent5">
                <a:lumMod val="75000"/>
              </a:schemeClr>
            </a:solidFill>
          </a:ln>
        </p:spPr>
        <p:txBody>
          <a:bodyPr wrap="square" rtlCol="0">
            <a:spAutoFit/>
          </a:bodyPr>
          <a:lstStyle/>
          <a:p>
            <a:r>
              <a:rPr lang="en-US" dirty="0"/>
              <a:t>Third highest increase</a:t>
            </a:r>
          </a:p>
        </p:txBody>
      </p:sp>
      <p:sp>
        <p:nvSpPr>
          <p:cNvPr id="15" name="Rectangle 14"/>
          <p:cNvSpPr/>
          <p:nvPr/>
        </p:nvSpPr>
        <p:spPr>
          <a:xfrm>
            <a:off x="6653721" y="3128392"/>
            <a:ext cx="1189608" cy="846363"/>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280342" y="4663074"/>
            <a:ext cx="1189608" cy="846363"/>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039992" y="4638470"/>
            <a:ext cx="1189608" cy="846363"/>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0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d:image002.png@01D4E4B4.554FDB1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40120" y="-211414"/>
            <a:ext cx="10406448" cy="7021286"/>
          </a:xfrm>
          <a:prstGeom prst="rect">
            <a:avLst/>
          </a:prstGeom>
          <a:noFill/>
          <a:ln>
            <a:noFill/>
          </a:ln>
        </p:spPr>
      </p:pic>
      <p:sp>
        <p:nvSpPr>
          <p:cNvPr id="5" name="TextBox 4"/>
          <p:cNvSpPr txBox="1"/>
          <p:nvPr/>
        </p:nvSpPr>
        <p:spPr>
          <a:xfrm>
            <a:off x="2598819" y="6440540"/>
            <a:ext cx="9047749" cy="369332"/>
          </a:xfrm>
          <a:prstGeom prst="rect">
            <a:avLst/>
          </a:prstGeom>
          <a:noFill/>
        </p:spPr>
        <p:txBody>
          <a:bodyPr wrap="square" rtlCol="0">
            <a:spAutoFit/>
          </a:bodyPr>
          <a:lstStyle/>
          <a:p>
            <a:r>
              <a:rPr lang="en-US" dirty="0"/>
              <a:t>Higher </a:t>
            </a:r>
            <a:r>
              <a:rPr lang="en-US" dirty="0" err="1"/>
              <a:t>ed</a:t>
            </a:r>
            <a:r>
              <a:rPr lang="en-US" dirty="0"/>
              <a:t> also includes increases in student financial aid, which is not support for institutions </a:t>
            </a:r>
          </a:p>
        </p:txBody>
      </p:sp>
    </p:spTree>
    <p:extLst>
      <p:ext uri="{BB962C8B-B14F-4D97-AF65-F5344CB8AC3E}">
        <p14:creationId xmlns:p14="http://schemas.microsoft.com/office/powerpoint/2010/main" val="2698232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Equity adjustment for some institutions </a:t>
            </a:r>
          </a:p>
        </p:txBody>
      </p:sp>
      <p:sp>
        <p:nvSpPr>
          <p:cNvPr id="3" name="Content Placeholder 2"/>
          <p:cNvSpPr>
            <a:spLocks noGrp="1"/>
          </p:cNvSpPr>
          <p:nvPr>
            <p:ph idx="1"/>
          </p:nvPr>
        </p:nvSpPr>
        <p:spPr>
          <a:xfrm>
            <a:off x="762000" y="1520825"/>
            <a:ext cx="10515600" cy="4351338"/>
          </a:xfrm>
        </p:spPr>
        <p:txBody>
          <a:bodyPr>
            <a:normAutofit fontScale="92500"/>
          </a:bodyPr>
          <a:lstStyle/>
          <a:p>
            <a:r>
              <a:rPr lang="en-US" dirty="0"/>
              <a:t>No institution at 2008 level </a:t>
            </a:r>
          </a:p>
          <a:p>
            <a:r>
              <a:rPr lang="en-US" dirty="0"/>
              <a:t>Large budget 	</a:t>
            </a:r>
            <a:r>
              <a:rPr lang="en-US" dirty="0" err="1"/>
              <a:t>qcuts</a:t>
            </a:r>
            <a:r>
              <a:rPr lang="en-US" dirty="0"/>
              <a:t> in 2008</a:t>
            </a:r>
          </a:p>
          <a:p>
            <a:r>
              <a:rPr lang="en-US" dirty="0"/>
              <a:t>Small 1, 2, 3% incremental budget increases since 2008</a:t>
            </a:r>
          </a:p>
          <a:p>
            <a:r>
              <a:rPr lang="en-US" dirty="0"/>
              <a:t>Generally speaking:</a:t>
            </a:r>
          </a:p>
          <a:p>
            <a:pPr lvl="1"/>
            <a:r>
              <a:rPr lang="en-US" dirty="0"/>
              <a:t> Institutions with </a:t>
            </a:r>
            <a:r>
              <a:rPr lang="en-US" dirty="0">
                <a:solidFill>
                  <a:schemeClr val="accent6">
                    <a:lumMod val="75000"/>
                  </a:schemeClr>
                </a:solidFill>
              </a:rPr>
              <a:t>large enrollment growth</a:t>
            </a:r>
            <a:r>
              <a:rPr lang="en-US" dirty="0"/>
              <a:t>, or those that </a:t>
            </a:r>
            <a:r>
              <a:rPr lang="en-US" dirty="0">
                <a:solidFill>
                  <a:schemeClr val="accent6">
                    <a:lumMod val="75000"/>
                  </a:schemeClr>
                </a:solidFill>
              </a:rPr>
              <a:t>expanded</a:t>
            </a:r>
            <a:r>
              <a:rPr lang="en-US" dirty="0"/>
              <a:t> </a:t>
            </a:r>
            <a:r>
              <a:rPr lang="en-US" dirty="0">
                <a:solidFill>
                  <a:schemeClr val="accent6">
                    <a:lumMod val="75000"/>
                  </a:schemeClr>
                </a:solidFill>
              </a:rPr>
              <a:t>enrollment in high cost programs</a:t>
            </a:r>
            <a:r>
              <a:rPr lang="en-US" dirty="0"/>
              <a:t> did not receive state appropriations to accommodate for those changes.</a:t>
            </a:r>
          </a:p>
          <a:p>
            <a:pPr lvl="1"/>
            <a:r>
              <a:rPr lang="en-US" dirty="0"/>
              <a:t>While still underfunded from historical highs in 2008, institutions with </a:t>
            </a:r>
            <a:r>
              <a:rPr lang="en-US" dirty="0">
                <a:solidFill>
                  <a:schemeClr val="accent6">
                    <a:lumMod val="75000"/>
                  </a:schemeClr>
                </a:solidFill>
              </a:rPr>
              <a:t>minimal or declining enrollment growth</a:t>
            </a:r>
            <a:r>
              <a:rPr lang="en-US" dirty="0"/>
              <a:t>, would be receiving more proportionally than others.</a:t>
            </a:r>
          </a:p>
          <a:p>
            <a:pPr lvl="1"/>
            <a:r>
              <a:rPr lang="en-US" dirty="0"/>
              <a:t>Some </a:t>
            </a:r>
            <a:r>
              <a:rPr lang="en-US" dirty="0">
                <a:solidFill>
                  <a:schemeClr val="accent6">
                    <a:lumMod val="75000"/>
                  </a:schemeClr>
                </a:solidFill>
              </a:rPr>
              <a:t>institutions received earmarks for specific short-term projects </a:t>
            </a:r>
            <a:r>
              <a:rPr lang="en-US" dirty="0"/>
              <a:t>that would sometimes become a part of their base in the next year.   </a:t>
            </a:r>
          </a:p>
        </p:txBody>
      </p:sp>
    </p:spTree>
    <p:extLst>
      <p:ext uri="{BB962C8B-B14F-4D97-AF65-F5344CB8AC3E}">
        <p14:creationId xmlns:p14="http://schemas.microsoft.com/office/powerpoint/2010/main" val="2133375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1131778277"/>
              </p:ext>
            </p:extLst>
          </p:nvPr>
        </p:nvGraphicFramePr>
        <p:xfrm>
          <a:off x="300790" y="0"/>
          <a:ext cx="11651724" cy="6640286"/>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8239225" y="4995512"/>
            <a:ext cx="3515628" cy="923330"/>
          </a:xfrm>
          <a:prstGeom prst="rect">
            <a:avLst/>
          </a:prstGeom>
          <a:noFill/>
        </p:spPr>
        <p:txBody>
          <a:bodyPr wrap="square" rtlCol="0">
            <a:spAutoFit/>
          </a:bodyPr>
          <a:lstStyle/>
          <a:p>
            <a:r>
              <a:rPr lang="en-US" dirty="0"/>
              <a:t>If you considered Tuition Revenue, the peer equity adjustment is less than ¼ of a percent. </a:t>
            </a:r>
          </a:p>
        </p:txBody>
      </p:sp>
    </p:spTree>
    <p:extLst>
      <p:ext uri="{BB962C8B-B14F-4D97-AF65-F5344CB8AC3E}">
        <p14:creationId xmlns:p14="http://schemas.microsoft.com/office/powerpoint/2010/main" val="1041340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310" y="1479115"/>
            <a:ext cx="11328132" cy="4351338"/>
          </a:xfrm>
        </p:spPr>
        <p:txBody>
          <a:bodyPr>
            <a:noAutofit/>
          </a:bodyPr>
          <a:lstStyle/>
          <a:p>
            <a:pPr fontAlgn="base"/>
            <a:r>
              <a:rPr lang="en-US" sz="2400" dirty="0"/>
              <a:t>The National Center for Higher Education Management Systems (NCHEMS) provides state policymakers and analysts timely and accurate data and information that are useful in making sound higher education policy decisions. NCHEMS has become the acknowledged national leader in converting data into information that supports strategic decision-making.</a:t>
            </a:r>
          </a:p>
          <a:p>
            <a:pPr fontAlgn="base"/>
            <a:r>
              <a:rPr lang="en-US" sz="2400" dirty="0"/>
              <a:t>NCHEMS areas of particular expertise are:</a:t>
            </a:r>
          </a:p>
          <a:p>
            <a:pPr lvl="1" fontAlgn="base"/>
            <a:r>
              <a:rPr lang="en-US" dirty="0"/>
              <a:t>Finance and resource allocation/institutional productivity</a:t>
            </a:r>
          </a:p>
          <a:p>
            <a:pPr lvl="1" fontAlgn="base"/>
            <a:r>
              <a:rPr lang="en-US" dirty="0"/>
              <a:t>Strategic planning (environmental scans are a component of this activity)</a:t>
            </a:r>
          </a:p>
          <a:p>
            <a:pPr lvl="1" fontAlgn="base"/>
            <a:r>
              <a:rPr lang="en-US" dirty="0"/>
              <a:t>Outcomes assessment and quality assurance</a:t>
            </a:r>
          </a:p>
          <a:p>
            <a:pPr lvl="1" fontAlgn="base"/>
            <a:r>
              <a:rPr lang="en-US" dirty="0"/>
              <a:t>Institutional and state-level governance of higher education</a:t>
            </a:r>
          </a:p>
          <a:p>
            <a:pPr lvl="1" fontAlgn="base"/>
            <a:r>
              <a:rPr lang="en-US" dirty="0"/>
              <a:t>Alternative modes of educational delivery – online, competency-based, etc.</a:t>
            </a:r>
          </a:p>
          <a:p>
            <a:pPr lvl="1" fontAlgn="base"/>
            <a:r>
              <a:rPr lang="en-US" dirty="0"/>
              <a:t>Higher education/workforce alignment</a:t>
            </a:r>
          </a:p>
          <a:p>
            <a:endParaRPr lang="en-US" sz="2400" dirty="0"/>
          </a:p>
        </p:txBody>
      </p:sp>
      <p:pic>
        <p:nvPicPr>
          <p:cNvPr id="4" name="Picture 3"/>
          <p:cNvPicPr>
            <a:picLocks noChangeAspect="1"/>
          </p:cNvPicPr>
          <p:nvPr/>
        </p:nvPicPr>
        <p:blipFill>
          <a:blip r:embed="rId2"/>
          <a:stretch>
            <a:fillRect/>
          </a:stretch>
        </p:blipFill>
        <p:spPr>
          <a:xfrm>
            <a:off x="10270155" y="-1"/>
            <a:ext cx="1799010" cy="128978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512" y="144379"/>
            <a:ext cx="6804231" cy="1239530"/>
          </a:xfrm>
          <a:prstGeom prst="rect">
            <a:avLst/>
          </a:prstGeom>
        </p:spPr>
      </p:pic>
    </p:spTree>
    <p:extLst>
      <p:ext uri="{BB962C8B-B14F-4D97-AF65-F5344CB8AC3E}">
        <p14:creationId xmlns:p14="http://schemas.microsoft.com/office/powerpoint/2010/main" val="101324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9993"/>
            <a:ext cx="10515600" cy="1325563"/>
          </a:xfrm>
        </p:spPr>
        <p:txBody>
          <a:bodyPr/>
          <a:lstStyle/>
          <a:p>
            <a:r>
              <a:rPr lang="en-US" b="1" dirty="0">
                <a:solidFill>
                  <a:srgbClr val="002060"/>
                </a:solidFill>
                <a:latin typeface="+mn-lt"/>
              </a:rPr>
              <a:t>Peers: Beauty in the eye of the Beholder </a:t>
            </a:r>
          </a:p>
        </p:txBody>
      </p:sp>
      <p:sp>
        <p:nvSpPr>
          <p:cNvPr id="3" name="Content Placeholder 2"/>
          <p:cNvSpPr>
            <a:spLocks noGrp="1"/>
          </p:cNvSpPr>
          <p:nvPr>
            <p:ph idx="1"/>
          </p:nvPr>
        </p:nvSpPr>
        <p:spPr>
          <a:xfrm>
            <a:off x="838200" y="1250860"/>
            <a:ext cx="10515600" cy="4351338"/>
          </a:xfrm>
        </p:spPr>
        <p:txBody>
          <a:bodyPr>
            <a:normAutofit/>
          </a:bodyPr>
          <a:lstStyle/>
          <a:p>
            <a:r>
              <a:rPr lang="en-US" sz="3600" dirty="0">
                <a:solidFill>
                  <a:srgbClr val="7030A0"/>
                </a:solidFill>
              </a:rPr>
              <a:t>Aspirational </a:t>
            </a:r>
          </a:p>
          <a:p>
            <a:r>
              <a:rPr lang="en-US" sz="3600" dirty="0">
                <a:solidFill>
                  <a:schemeClr val="accent6">
                    <a:lumMod val="50000"/>
                  </a:schemeClr>
                </a:solidFill>
              </a:rPr>
              <a:t>Organizational</a:t>
            </a:r>
            <a:r>
              <a:rPr lang="en-US" sz="3600" dirty="0"/>
              <a:t> </a:t>
            </a:r>
          </a:p>
          <a:p>
            <a:r>
              <a:rPr lang="en-US" sz="3600" dirty="0">
                <a:solidFill>
                  <a:schemeClr val="accent2">
                    <a:lumMod val="75000"/>
                  </a:schemeClr>
                </a:solidFill>
              </a:rPr>
              <a:t>Promotional </a:t>
            </a:r>
          </a:p>
          <a:p>
            <a:r>
              <a:rPr lang="en-US" sz="3600" dirty="0"/>
              <a:t>Statistical</a:t>
            </a:r>
          </a:p>
          <a:p>
            <a:endParaRPr lang="en-US" sz="3200" dirty="0"/>
          </a:p>
          <a:p>
            <a:endParaRPr lang="en-US" sz="3200" dirty="0"/>
          </a:p>
          <a:p>
            <a:endParaRPr lang="en-US" sz="3200" dirty="0"/>
          </a:p>
          <a:p>
            <a:endParaRPr lang="en-US" sz="32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348" t="4783" r="5377" b="11683"/>
          <a:stretch/>
        </p:blipFill>
        <p:spPr>
          <a:xfrm>
            <a:off x="5107577" y="1502229"/>
            <a:ext cx="5891350" cy="4389120"/>
          </a:xfrm>
          <a:prstGeom prst="rect">
            <a:avLst/>
          </a:prstGeom>
        </p:spPr>
      </p:pic>
      <p:sp>
        <p:nvSpPr>
          <p:cNvPr id="5" name="TextBox 4"/>
          <p:cNvSpPr txBox="1"/>
          <p:nvPr/>
        </p:nvSpPr>
        <p:spPr>
          <a:xfrm>
            <a:off x="339634" y="3937629"/>
            <a:ext cx="4767943" cy="1938992"/>
          </a:xfrm>
          <a:prstGeom prst="rect">
            <a:avLst/>
          </a:prstGeom>
          <a:gradFill flip="none" rotWithShape="1">
            <a:gsLst>
              <a:gs pos="0">
                <a:schemeClr val="accent4">
                  <a:lumMod val="20000"/>
                  <a:lumOff val="80000"/>
                  <a:shade val="30000"/>
                  <a:satMod val="115000"/>
                </a:schemeClr>
              </a:gs>
              <a:gs pos="67000">
                <a:schemeClr val="accent4">
                  <a:lumMod val="20000"/>
                  <a:lumOff val="80000"/>
                  <a:shade val="67500"/>
                  <a:satMod val="115000"/>
                </a:schemeClr>
              </a:gs>
              <a:gs pos="100000">
                <a:schemeClr val="accent4">
                  <a:lumMod val="20000"/>
                  <a:lumOff val="80000"/>
                  <a:shade val="100000"/>
                  <a:satMod val="115000"/>
                </a:schemeClr>
              </a:gs>
            </a:gsLst>
            <a:lin ang="0" scaled="1"/>
            <a:tileRect/>
          </a:gradFill>
        </p:spPr>
        <p:txBody>
          <a:bodyPr wrap="square" rtlCol="0">
            <a:spAutoFit/>
          </a:bodyPr>
          <a:lstStyle/>
          <a:p>
            <a:r>
              <a:rPr lang="en-US" sz="2400" dirty="0">
                <a:latin typeface="Arial" panose="020B0604020202020204" pitchFamily="34" charset="0"/>
              </a:rPr>
              <a:t>Peers based upon similar instructional mission, program mix, student characteristics, Carnegie Classification and degree production.</a:t>
            </a:r>
          </a:p>
        </p:txBody>
      </p:sp>
    </p:spTree>
    <p:extLst>
      <p:ext uri="{BB962C8B-B14F-4D97-AF65-F5344CB8AC3E}">
        <p14:creationId xmlns:p14="http://schemas.microsoft.com/office/powerpoint/2010/main" val="81633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884" y="0"/>
            <a:ext cx="10515600" cy="934285"/>
          </a:xfrm>
        </p:spPr>
        <p:txBody>
          <a:bodyPr/>
          <a:lstStyle/>
          <a:p>
            <a:r>
              <a:rPr lang="en-US" dirty="0"/>
              <a:t>Identifying Statistical Peers</a:t>
            </a:r>
          </a:p>
        </p:txBody>
      </p:sp>
      <p:sp>
        <p:nvSpPr>
          <p:cNvPr id="3" name="Content Placeholder 2"/>
          <p:cNvSpPr>
            <a:spLocks noGrp="1"/>
          </p:cNvSpPr>
          <p:nvPr>
            <p:ph idx="1"/>
          </p:nvPr>
        </p:nvSpPr>
        <p:spPr>
          <a:xfrm>
            <a:off x="717883" y="869948"/>
            <a:ext cx="11024937" cy="5410535"/>
          </a:xfrm>
        </p:spPr>
        <p:txBody>
          <a:bodyPr>
            <a:noAutofit/>
          </a:bodyPr>
          <a:lstStyle/>
          <a:p>
            <a:r>
              <a:rPr lang="en-US" sz="2400" b="1" dirty="0"/>
              <a:t>Characteristics: </a:t>
            </a:r>
            <a:r>
              <a:rPr lang="en-US" sz="2400" dirty="0">
                <a:solidFill>
                  <a:srgbClr val="002060"/>
                </a:solidFill>
              </a:rPr>
              <a:t>Land grant, Medical School, City Size,  Region, Total Annual FTEs, Headcount, % part-time, % minority, FT faculty headcount, Academic program mix based upon degree production by level (certificate, associate, bachelors, masters, doctorate, professional), number of academic programs, % science degrees, % health degrees, % social science degrees, % humanities, % engineering, % business, % education, % computers, ratio of research to instruction expenditures, student/Faculty ratio, % Undergrads with Pell, Carnegie Classification, city, state</a:t>
            </a:r>
            <a:r>
              <a:rPr lang="en-US" sz="2400" dirty="0"/>
              <a:t>, </a:t>
            </a:r>
            <a:r>
              <a:rPr lang="en-US" sz="2400" dirty="0">
                <a:solidFill>
                  <a:srgbClr val="FF0000"/>
                </a:solidFill>
              </a:rPr>
              <a:t>annual FTE of Managers, Student FTEs per manager, annual FTE of other academic professionals, Students FTEs per other academic professional, FTE Faculty, Full-time Faculty, PT faculty, FTE per PT faculty, PT faculty per FT Faculty, </a:t>
            </a:r>
            <a:r>
              <a:rPr lang="en-US" sz="2400" dirty="0">
                <a:solidFill>
                  <a:schemeClr val="accent6">
                    <a:lumMod val="50000"/>
                  </a:schemeClr>
                </a:solidFill>
              </a:rPr>
              <a:t>Fall FT enrollment, FT student retention rate,  Fall PT enrollment, PT retention rate, Completers, graduation rate, Student faculty and staff ratio.   </a:t>
            </a:r>
          </a:p>
          <a:p>
            <a:r>
              <a:rPr lang="en-US" sz="2400" b="1" dirty="0"/>
              <a:t>Ratio of Expenditures: </a:t>
            </a:r>
            <a:r>
              <a:rPr lang="en-US" sz="2400" dirty="0">
                <a:solidFill>
                  <a:srgbClr val="002060"/>
                </a:solidFill>
              </a:rPr>
              <a:t>Research, Public Service, Instruction, Academic Support, Student Services, Institutional Support, Scholarships, Auxiliary Enterprises,  Hospital Services, Independent Operations, Other Expenses, Operations and Maintenance, and Depreciation</a:t>
            </a:r>
          </a:p>
          <a:p>
            <a:endParaRPr lang="en-US" sz="2400" dirty="0"/>
          </a:p>
        </p:txBody>
      </p:sp>
    </p:spTree>
    <p:extLst>
      <p:ext uri="{BB962C8B-B14F-4D97-AF65-F5344CB8AC3E}">
        <p14:creationId xmlns:p14="http://schemas.microsoft.com/office/powerpoint/2010/main" val="161512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Funding of Peers </a:t>
            </a:r>
          </a:p>
        </p:txBody>
      </p:sp>
      <p:pic>
        <p:nvPicPr>
          <p:cNvPr id="4" name="Content Placeholder 3"/>
          <p:cNvPicPr>
            <a:picLocks noGrp="1" noChangeAspect="1"/>
          </p:cNvPicPr>
          <p:nvPr>
            <p:ph idx="1"/>
          </p:nvPr>
        </p:nvPicPr>
        <p:blipFill>
          <a:blip r:embed="rId2"/>
          <a:stretch>
            <a:fillRect/>
          </a:stretch>
        </p:blipFill>
        <p:spPr>
          <a:xfrm>
            <a:off x="393031" y="1516034"/>
            <a:ext cx="10515600" cy="1264793"/>
          </a:xfrm>
          <a:prstGeom prst="rect">
            <a:avLst/>
          </a:prstGeom>
        </p:spPr>
      </p:pic>
      <p:pic>
        <p:nvPicPr>
          <p:cNvPr id="6" name="Picture 5"/>
          <p:cNvPicPr>
            <a:picLocks noChangeAspect="1"/>
          </p:cNvPicPr>
          <p:nvPr/>
        </p:nvPicPr>
        <p:blipFill>
          <a:blip r:embed="rId3"/>
          <a:stretch>
            <a:fillRect/>
          </a:stretch>
        </p:blipFill>
        <p:spPr>
          <a:xfrm>
            <a:off x="2264925" y="3156071"/>
            <a:ext cx="6999391" cy="938319"/>
          </a:xfrm>
          <a:prstGeom prst="rect">
            <a:avLst/>
          </a:prstGeom>
        </p:spPr>
      </p:pic>
      <p:pic>
        <p:nvPicPr>
          <p:cNvPr id="7" name="Picture 6"/>
          <p:cNvPicPr>
            <a:picLocks noChangeAspect="1"/>
          </p:cNvPicPr>
          <p:nvPr/>
        </p:nvPicPr>
        <p:blipFill>
          <a:blip r:embed="rId4"/>
          <a:stretch>
            <a:fillRect/>
          </a:stretch>
        </p:blipFill>
        <p:spPr>
          <a:xfrm>
            <a:off x="2264925" y="4094389"/>
            <a:ext cx="6958712" cy="1031063"/>
          </a:xfrm>
          <a:prstGeom prst="rect">
            <a:avLst/>
          </a:prstGeom>
        </p:spPr>
      </p:pic>
      <p:cxnSp>
        <p:nvCxnSpPr>
          <p:cNvPr id="9" name="Straight Arrow Connector 8"/>
          <p:cNvCxnSpPr/>
          <p:nvPr/>
        </p:nvCxnSpPr>
        <p:spPr>
          <a:xfrm flipV="1">
            <a:off x="2264925" y="5125453"/>
            <a:ext cx="1215189" cy="64970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34716" y="5775158"/>
            <a:ext cx="3031958" cy="646331"/>
          </a:xfrm>
          <a:prstGeom prst="rect">
            <a:avLst/>
          </a:prstGeom>
          <a:noFill/>
        </p:spPr>
        <p:txBody>
          <a:bodyPr wrap="square" rtlCol="0">
            <a:spAutoFit/>
          </a:bodyPr>
          <a:lstStyle/>
          <a:p>
            <a:r>
              <a:rPr lang="en-US" dirty="0"/>
              <a:t>17.88% above peer average from all revenue sources </a:t>
            </a:r>
          </a:p>
        </p:txBody>
      </p:sp>
      <p:cxnSp>
        <p:nvCxnSpPr>
          <p:cNvPr id="14" name="Straight Arrow Connector 13"/>
          <p:cNvCxnSpPr/>
          <p:nvPr/>
        </p:nvCxnSpPr>
        <p:spPr>
          <a:xfrm flipH="1" flipV="1">
            <a:off x="8455867" y="5125454"/>
            <a:ext cx="808449" cy="7339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7" idx="0"/>
          </p:cNvCxnSpPr>
          <p:nvPr/>
        </p:nvCxnSpPr>
        <p:spPr>
          <a:xfrm flipV="1">
            <a:off x="6116197" y="5125452"/>
            <a:ext cx="372795" cy="9066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736719" y="6032102"/>
            <a:ext cx="2758955" cy="646331"/>
          </a:xfrm>
          <a:prstGeom prst="rect">
            <a:avLst/>
          </a:prstGeom>
          <a:noFill/>
        </p:spPr>
        <p:txBody>
          <a:bodyPr wrap="square" rtlCol="0">
            <a:spAutoFit/>
          </a:bodyPr>
          <a:lstStyle/>
          <a:p>
            <a:r>
              <a:rPr lang="en-US" dirty="0"/>
              <a:t>30.34% above peer average in Tuition  </a:t>
            </a:r>
          </a:p>
        </p:txBody>
      </p:sp>
      <p:sp>
        <p:nvSpPr>
          <p:cNvPr id="20" name="TextBox 19"/>
          <p:cNvSpPr txBox="1"/>
          <p:nvPr/>
        </p:nvSpPr>
        <p:spPr>
          <a:xfrm>
            <a:off x="8013030" y="5859379"/>
            <a:ext cx="2755233" cy="646331"/>
          </a:xfrm>
          <a:prstGeom prst="rect">
            <a:avLst/>
          </a:prstGeom>
          <a:noFill/>
        </p:spPr>
        <p:txBody>
          <a:bodyPr wrap="square" rtlCol="0">
            <a:spAutoFit/>
          </a:bodyPr>
          <a:lstStyle/>
          <a:p>
            <a:r>
              <a:rPr lang="en-US" dirty="0"/>
              <a:t>1.41% above peer average in State Appropriation </a:t>
            </a:r>
          </a:p>
        </p:txBody>
      </p:sp>
    </p:spTree>
    <p:extLst>
      <p:ext uri="{BB962C8B-B14F-4D97-AF65-F5344CB8AC3E}">
        <p14:creationId xmlns:p14="http://schemas.microsoft.com/office/powerpoint/2010/main" val="4172292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108399"/>
            <a:ext cx="10515600" cy="1325563"/>
          </a:xfrm>
        </p:spPr>
        <p:txBody>
          <a:bodyPr/>
          <a:lstStyle/>
          <a:p>
            <a:r>
              <a:rPr lang="en-US" dirty="0"/>
              <a:t>In this state:</a:t>
            </a:r>
          </a:p>
        </p:txBody>
      </p:sp>
      <p:sp>
        <p:nvSpPr>
          <p:cNvPr id="3" name="Content Placeholder 2"/>
          <p:cNvSpPr>
            <a:spLocks noGrp="1"/>
          </p:cNvSpPr>
          <p:nvPr>
            <p:ph idx="1"/>
          </p:nvPr>
        </p:nvSpPr>
        <p:spPr>
          <a:xfrm>
            <a:off x="838198" y="1097078"/>
            <a:ext cx="11036969" cy="4351338"/>
          </a:xfrm>
        </p:spPr>
        <p:txBody>
          <a:bodyPr/>
          <a:lstStyle/>
          <a:p>
            <a:r>
              <a:rPr lang="en-US" dirty="0"/>
              <a:t>Institutions have authority to set their tuition</a:t>
            </a:r>
          </a:p>
          <a:p>
            <a:r>
              <a:rPr lang="en-US" dirty="0"/>
              <a:t>Therefore, for the equity adjustment, ACHE only looked at how they compared to the peer average in state appropriation</a:t>
            </a:r>
          </a:p>
          <a:p>
            <a:r>
              <a:rPr lang="en-US" dirty="0"/>
              <a:t>Tuition differentials to peers were provided to campus to consider</a:t>
            </a:r>
          </a:p>
          <a:p>
            <a:r>
              <a:rPr lang="en-US" dirty="0"/>
              <a:t>If an institution was below 90% of their peers, a budget recommendation was made to get the institution to 90% over a series of years</a:t>
            </a:r>
          </a:p>
        </p:txBody>
      </p:sp>
      <p:pic>
        <p:nvPicPr>
          <p:cNvPr id="5" name="Picture 4"/>
          <p:cNvPicPr>
            <a:picLocks noChangeAspect="1"/>
          </p:cNvPicPr>
          <p:nvPr/>
        </p:nvPicPr>
        <p:blipFill>
          <a:blip r:embed="rId2"/>
          <a:stretch>
            <a:fillRect/>
          </a:stretch>
        </p:blipFill>
        <p:spPr>
          <a:xfrm>
            <a:off x="1116420" y="3928508"/>
            <a:ext cx="6999391" cy="938319"/>
          </a:xfrm>
          <a:prstGeom prst="rect">
            <a:avLst/>
          </a:prstGeom>
        </p:spPr>
      </p:pic>
      <p:pic>
        <p:nvPicPr>
          <p:cNvPr id="8" name="Picture 7"/>
          <p:cNvPicPr>
            <a:picLocks noChangeAspect="1"/>
          </p:cNvPicPr>
          <p:nvPr/>
        </p:nvPicPr>
        <p:blipFill>
          <a:blip r:embed="rId3"/>
          <a:stretch>
            <a:fillRect/>
          </a:stretch>
        </p:blipFill>
        <p:spPr>
          <a:xfrm>
            <a:off x="1116420" y="4840847"/>
            <a:ext cx="6999391" cy="1111065"/>
          </a:xfrm>
          <a:prstGeom prst="rect">
            <a:avLst/>
          </a:prstGeom>
        </p:spPr>
      </p:pic>
      <p:cxnSp>
        <p:nvCxnSpPr>
          <p:cNvPr id="9" name="Straight Arrow Connector 8"/>
          <p:cNvCxnSpPr/>
          <p:nvPr/>
        </p:nvCxnSpPr>
        <p:spPr>
          <a:xfrm flipH="1">
            <a:off x="8115812" y="5698156"/>
            <a:ext cx="1153316" cy="28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95998" y="6360755"/>
            <a:ext cx="2117558" cy="523220"/>
          </a:xfrm>
          <a:prstGeom prst="rect">
            <a:avLst/>
          </a:prstGeom>
          <a:noFill/>
        </p:spPr>
        <p:txBody>
          <a:bodyPr wrap="square" rtlCol="0">
            <a:spAutoFit/>
          </a:bodyPr>
          <a:lstStyle/>
          <a:p>
            <a:r>
              <a:rPr lang="en-US" sz="2800" b="1" dirty="0"/>
              <a:t>$1,023,688</a:t>
            </a:r>
          </a:p>
        </p:txBody>
      </p:sp>
      <p:sp>
        <p:nvSpPr>
          <p:cNvPr id="15" name="TextBox 14"/>
          <p:cNvSpPr txBox="1"/>
          <p:nvPr/>
        </p:nvSpPr>
        <p:spPr>
          <a:xfrm>
            <a:off x="9480884" y="5502479"/>
            <a:ext cx="2560320" cy="369332"/>
          </a:xfrm>
          <a:prstGeom prst="rect">
            <a:avLst/>
          </a:prstGeom>
          <a:noFill/>
        </p:spPr>
        <p:txBody>
          <a:bodyPr wrap="square" rtlCol="0">
            <a:spAutoFit/>
          </a:bodyPr>
          <a:lstStyle/>
          <a:p>
            <a:r>
              <a:rPr lang="en-US" dirty="0"/>
              <a:t>To get to Peer Average</a:t>
            </a:r>
          </a:p>
        </p:txBody>
      </p:sp>
      <p:sp>
        <p:nvSpPr>
          <p:cNvPr id="16" name="TextBox 15"/>
          <p:cNvSpPr txBox="1"/>
          <p:nvPr/>
        </p:nvSpPr>
        <p:spPr>
          <a:xfrm>
            <a:off x="8593756" y="6028856"/>
            <a:ext cx="3447448" cy="369332"/>
          </a:xfrm>
          <a:prstGeom prst="rect">
            <a:avLst/>
          </a:prstGeom>
          <a:noFill/>
        </p:spPr>
        <p:txBody>
          <a:bodyPr wrap="square" rtlCol="0">
            <a:spAutoFit/>
          </a:bodyPr>
          <a:lstStyle/>
          <a:p>
            <a:r>
              <a:rPr lang="en-US" dirty="0"/>
              <a:t>To get to 90% of Peer Average</a:t>
            </a:r>
          </a:p>
        </p:txBody>
      </p:sp>
      <p:cxnSp>
        <p:nvCxnSpPr>
          <p:cNvPr id="17" name="Straight Arrow Connector 16"/>
          <p:cNvCxnSpPr/>
          <p:nvPr/>
        </p:nvCxnSpPr>
        <p:spPr>
          <a:xfrm flipH="1">
            <a:off x="8115811" y="6213522"/>
            <a:ext cx="49559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912884" y="5857259"/>
            <a:ext cx="2097049" cy="523220"/>
          </a:xfrm>
          <a:prstGeom prst="rect">
            <a:avLst/>
          </a:prstGeom>
        </p:spPr>
        <p:txBody>
          <a:bodyPr wrap="none">
            <a:spAutoFit/>
          </a:bodyPr>
          <a:lstStyle/>
          <a:p>
            <a:r>
              <a:rPr lang="en-US" sz="2800" b="1" dirty="0"/>
              <a:t>$10,236,884 </a:t>
            </a:r>
          </a:p>
        </p:txBody>
      </p:sp>
      <p:cxnSp>
        <p:nvCxnSpPr>
          <p:cNvPr id="22" name="Straight Arrow Connector 21"/>
          <p:cNvCxnSpPr/>
          <p:nvPr/>
        </p:nvCxnSpPr>
        <p:spPr>
          <a:xfrm flipH="1">
            <a:off x="8115811" y="6606738"/>
            <a:ext cx="49559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611404" y="6403537"/>
            <a:ext cx="3447448" cy="369332"/>
          </a:xfrm>
          <a:prstGeom prst="rect">
            <a:avLst/>
          </a:prstGeom>
          <a:noFill/>
        </p:spPr>
        <p:txBody>
          <a:bodyPr wrap="square" rtlCol="0">
            <a:spAutoFit/>
          </a:bodyPr>
          <a:lstStyle/>
          <a:p>
            <a:r>
              <a:rPr lang="en-US" dirty="0"/>
              <a:t>10% of the variance </a:t>
            </a:r>
          </a:p>
        </p:txBody>
      </p:sp>
    </p:spTree>
    <p:extLst>
      <p:ext uri="{BB962C8B-B14F-4D97-AF65-F5344CB8AC3E}">
        <p14:creationId xmlns:p14="http://schemas.microsoft.com/office/powerpoint/2010/main" val="3059542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2712"/>
          <a:stretch/>
        </p:blipFill>
        <p:spPr>
          <a:xfrm>
            <a:off x="289213" y="0"/>
            <a:ext cx="11002240" cy="7145993"/>
          </a:xfrm>
          <a:prstGeom prst="rect">
            <a:avLst/>
          </a:prstGeom>
        </p:spPr>
      </p:pic>
      <p:sp>
        <p:nvSpPr>
          <p:cNvPr id="3" name="Content Placeholder 2"/>
          <p:cNvSpPr>
            <a:spLocks noGrp="1"/>
          </p:cNvSpPr>
          <p:nvPr>
            <p:ph idx="1"/>
          </p:nvPr>
        </p:nvSpPr>
        <p:spPr>
          <a:xfrm>
            <a:off x="3609109" y="1202170"/>
            <a:ext cx="10515600" cy="515793"/>
          </a:xfrm>
        </p:spPr>
        <p:txBody>
          <a:bodyPr/>
          <a:lstStyle/>
          <a:p>
            <a:r>
              <a:rPr lang="en-US" dirty="0">
                <a:solidFill>
                  <a:srgbClr val="0070C0"/>
                </a:solidFill>
              </a:rPr>
              <a:t>http://ache.edu/ACHE_Peer_Budgeting.aspx</a:t>
            </a:r>
          </a:p>
        </p:txBody>
      </p:sp>
    </p:spTree>
    <p:extLst>
      <p:ext uri="{BB962C8B-B14F-4D97-AF65-F5344CB8AC3E}">
        <p14:creationId xmlns:p14="http://schemas.microsoft.com/office/powerpoint/2010/main" val="293092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79699" y="285751"/>
            <a:ext cx="11618259" cy="629579"/>
          </a:xfrm>
        </p:spPr>
        <p:txBody>
          <a:bodyPr>
            <a:noAutofit/>
          </a:bodyPr>
          <a:lstStyle/>
          <a:p>
            <a:pPr>
              <a:defRPr/>
            </a:pPr>
            <a:r>
              <a:rPr lang="en-US" sz="4500" b="1" dirty="0">
                <a:solidFill>
                  <a:srgbClr val="002060"/>
                </a:solidFill>
                <a:latin typeface="+mn-lt"/>
              </a:rPr>
              <a:t>Alabama Commission on Higher Education  </a:t>
            </a:r>
          </a:p>
        </p:txBody>
      </p:sp>
      <p:sp>
        <p:nvSpPr>
          <p:cNvPr id="553986" name="Rectangle 2"/>
          <p:cNvSpPr>
            <a:spLocks noGrp="1" noChangeArrowheads="1"/>
          </p:cNvSpPr>
          <p:nvPr>
            <p:ph type="subTitle" idx="1"/>
          </p:nvPr>
        </p:nvSpPr>
        <p:spPr>
          <a:xfrm>
            <a:off x="2216524" y="5259145"/>
            <a:ext cx="7162800" cy="1257300"/>
          </a:xfrm>
        </p:spPr>
        <p:txBody>
          <a:bodyPr>
            <a:noAutofit/>
          </a:bodyPr>
          <a:lstStyle/>
          <a:p>
            <a:pPr algn="ctr">
              <a:defRPr/>
            </a:pPr>
            <a:r>
              <a:rPr lang="en-US" sz="3500" b="1" dirty="0">
                <a:solidFill>
                  <a:schemeClr val="tx1"/>
                </a:solidFill>
              </a:rPr>
              <a:t>Commission Meeting</a:t>
            </a:r>
          </a:p>
          <a:p>
            <a:pPr algn="ctr">
              <a:defRPr/>
            </a:pPr>
            <a:r>
              <a:rPr lang="en-US" sz="3000" b="1" dirty="0">
                <a:solidFill>
                  <a:schemeClr val="tx1"/>
                </a:solidFill>
              </a:rPr>
              <a:t>June 7, 2019</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3812" y="1113417"/>
            <a:ext cx="4087906" cy="3732904"/>
          </a:xfrm>
          <a:prstGeom prst="rect">
            <a:avLst/>
          </a:prstGeom>
        </p:spPr>
      </p:pic>
    </p:spTree>
    <p:extLst>
      <p:ext uri="{BB962C8B-B14F-4D97-AF65-F5344CB8AC3E}">
        <p14:creationId xmlns:p14="http://schemas.microsoft.com/office/powerpoint/2010/main" val="1050372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8" y="386897"/>
            <a:ext cx="11778342" cy="1325563"/>
          </a:xfrm>
        </p:spPr>
        <p:txBody>
          <a:bodyPr>
            <a:normAutofit fontScale="90000"/>
          </a:bodyPr>
          <a:lstStyle/>
          <a:p>
            <a:r>
              <a:rPr lang="en-US" b="1" dirty="0">
                <a:solidFill>
                  <a:srgbClr val="0070C0"/>
                </a:solidFill>
              </a:rPr>
              <a:t>Continue to include an equity adjustment as a small part of the Consolidated Budget Recommendation for 2020-21 </a:t>
            </a:r>
          </a:p>
        </p:txBody>
      </p:sp>
      <p:sp>
        <p:nvSpPr>
          <p:cNvPr id="3" name="Content Placeholder 2"/>
          <p:cNvSpPr>
            <a:spLocks noGrp="1"/>
          </p:cNvSpPr>
          <p:nvPr>
            <p:ph idx="1"/>
          </p:nvPr>
        </p:nvSpPr>
        <p:spPr>
          <a:xfrm>
            <a:off x="744886" y="1496457"/>
            <a:ext cx="10532714" cy="4648609"/>
          </a:xfrm>
        </p:spPr>
        <p:txBody>
          <a:bodyPr>
            <a:noAutofit/>
          </a:bodyPr>
          <a:lstStyle/>
          <a:p>
            <a:pPr marL="0" indent="0">
              <a:buNone/>
            </a:pPr>
            <a:r>
              <a:rPr lang="en-US" sz="3200" dirty="0"/>
              <a:t> </a:t>
            </a:r>
          </a:p>
          <a:p>
            <a:pPr marL="0" indent="0">
              <a:buNone/>
            </a:pPr>
            <a:r>
              <a:rPr lang="en-US" sz="3200" dirty="0">
                <a:solidFill>
                  <a:srgbClr val="0070C0"/>
                </a:solidFill>
              </a:rPr>
              <a:t>Timeline:</a:t>
            </a:r>
          </a:p>
          <a:p>
            <a:pPr marL="0" indent="0">
              <a:buNone/>
            </a:pPr>
            <a:r>
              <a:rPr lang="en-US" sz="2400" dirty="0"/>
              <a:t>Feb – June Campuses recommend changes to </a:t>
            </a:r>
            <a:r>
              <a:rPr lang="en-US" sz="2400" u="sng" dirty="0"/>
              <a:t>statistical</a:t>
            </a:r>
            <a:r>
              <a:rPr lang="en-US" sz="2400" dirty="0"/>
              <a:t> peers</a:t>
            </a:r>
          </a:p>
          <a:p>
            <a:pPr marL="0" indent="0">
              <a:buNone/>
            </a:pPr>
            <a:endParaRPr lang="en-US" sz="2400" dirty="0"/>
          </a:p>
          <a:p>
            <a:pPr marL="0" indent="0">
              <a:buNone/>
            </a:pPr>
            <a:r>
              <a:rPr lang="en-US" sz="2400" dirty="0"/>
              <a:t>July –Aug   ACHE works with NCHEMS regarding recommended</a:t>
            </a:r>
          </a:p>
          <a:p>
            <a:pPr marL="0" indent="0">
              <a:buNone/>
            </a:pPr>
            <a:r>
              <a:rPr lang="en-US" sz="2400" dirty="0"/>
              <a:t>changes and provide feedback. </a:t>
            </a:r>
            <a:endParaRPr lang="en-US" dirty="0"/>
          </a:p>
          <a:p>
            <a:pPr marL="0" indent="0">
              <a:buNone/>
            </a:pPr>
            <a:endParaRPr lang="en-US" sz="2400" dirty="0"/>
          </a:p>
          <a:p>
            <a:pPr marL="0" indent="0">
              <a:buNone/>
            </a:pPr>
            <a:r>
              <a:rPr lang="en-US" sz="2400" dirty="0"/>
              <a:t>Dec 2019 ACHE meeting - Equity adjustment included as a small portion of the Budget Recommendation </a:t>
            </a:r>
            <a:r>
              <a:rPr lang="en-US" dirty="0"/>
              <a:t>  </a:t>
            </a:r>
          </a:p>
          <a:p>
            <a:pPr marL="0" indent="0">
              <a:buNone/>
            </a:pPr>
            <a:endParaRPr lang="en-US" sz="2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348" t="4783" r="5377" b="11683"/>
          <a:stretch/>
        </p:blipFill>
        <p:spPr>
          <a:xfrm>
            <a:off x="9180397" y="2347727"/>
            <a:ext cx="2754086" cy="2051824"/>
          </a:xfrm>
          <a:prstGeom prst="rect">
            <a:avLst/>
          </a:prstGeom>
        </p:spPr>
      </p:pic>
    </p:spTree>
    <p:extLst>
      <p:ext uri="{BB962C8B-B14F-4D97-AF65-F5344CB8AC3E}">
        <p14:creationId xmlns:p14="http://schemas.microsoft.com/office/powerpoint/2010/main" val="3978596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31</a:t>
            </a:fld>
            <a:endParaRPr lang="en-US">
              <a:solidFill>
                <a:srgbClr val="46464A">
                  <a:lumMod val="60000"/>
                  <a:lumOff val="40000"/>
                </a:srgbClr>
              </a:solidFill>
            </a:endParaRP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3561346" y="315118"/>
            <a:ext cx="4235117" cy="1148239"/>
          </a:xfrm>
          <a:prstGeom prst="rect">
            <a:avLst/>
          </a:prstGeom>
        </p:spPr>
      </p:pic>
      <p:sp>
        <p:nvSpPr>
          <p:cNvPr id="5" name="Rectangle 2"/>
          <p:cNvSpPr>
            <a:spLocks noChangeArrowheads="1"/>
          </p:cNvSpPr>
          <p:nvPr/>
        </p:nvSpPr>
        <p:spPr bwMode="auto">
          <a:xfrm>
            <a:off x="583811" y="4043819"/>
            <a:ext cx="1140277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The </a:t>
            </a:r>
            <a:r>
              <a:rPr kumimoji="0" lang="en-US" altLang="en-US" sz="2400" b="1"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first </a:t>
            </a:r>
            <a:r>
              <a:rPr kumimoji="0" lang="en-US" altLang="en-US" sz="2400" b="0" i="0" u="none" strike="noStrike" cap="none" normalizeH="0" baseline="0" dirty="0" err="1">
                <a:ln>
                  <a:noFill/>
                </a:ln>
                <a:solidFill>
                  <a:schemeClr val="tx1"/>
                </a:solidFill>
                <a:effectLst/>
                <a:latin typeface="+mn-lt"/>
                <a:ea typeface="Calibri" panose="020F0502020204030204" pitchFamily="34" charset="0"/>
                <a:cs typeface="Calibri" panose="020F0502020204030204" pitchFamily="34" charset="0"/>
              </a:rPr>
              <a:t>Ed.D</a:t>
            </a:r>
            <a:r>
              <a:rPr kumimoji="0" lang="en-US" altLang="en-US" sz="24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in Rural Education in the nation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Candidates from Alabama, Mississippi, Georgia, Louisiana, Dubai, and Jamaica</a:t>
            </a:r>
            <a:endParaRPr kumimoji="0" lang="en-US" altLang="en-US" sz="24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National marketing efforts have resulted in 624 current leads/prospects for the program</a:t>
            </a:r>
            <a:endParaRPr kumimoji="0" lang="en-US" altLang="en-US" sz="24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Successful onsite SACSCOC program/level change visit in February 2019</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(fully approved with </a:t>
            </a:r>
            <a:r>
              <a:rPr kumimoji="0" lang="en-US" altLang="en-US" sz="24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no recommendations</a:t>
            </a:r>
            <a:r>
              <a:rPr kumimoji="0" lang="en-US" altLang="en-US" sz="2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t>
            </a:r>
          </a:p>
          <a:p>
            <a:pPr>
              <a:buFontTx/>
              <a:buChar char="•"/>
            </a:pPr>
            <a:r>
              <a:rPr lang="en-US" altLang="en-US" sz="2400" dirty="0">
                <a:latin typeface="+mn-lt"/>
                <a:ea typeface="Calibri" panose="020F0502020204030204" pitchFamily="34" charset="0"/>
                <a:cs typeface="Times New Roman" panose="02020603050405020304" pitchFamily="18" charset="0"/>
              </a:rPr>
              <a:t> Accepted as a member of the </a:t>
            </a:r>
            <a:r>
              <a:rPr lang="en-US" altLang="en-US" sz="2400" b="1" dirty="0">
                <a:latin typeface="+mn-lt"/>
                <a:ea typeface="Calibri" panose="020F0502020204030204" pitchFamily="34" charset="0"/>
                <a:cs typeface="Times New Roman" panose="02020603050405020304" pitchFamily="18" charset="0"/>
              </a:rPr>
              <a:t>Carnegie Project on the Education Doctorate (CPED)</a:t>
            </a:r>
            <a:r>
              <a:rPr lang="en-US" altLang="en-US" sz="2400" dirty="0">
                <a:latin typeface="+mn-lt"/>
                <a:ea typeface="Calibri" panose="020F0502020204030204" pitchFamily="34" charset="0"/>
                <a:cs typeface="Times New Roman" panose="02020603050405020304" pitchFamily="18" charset="0"/>
              </a:rPr>
              <a:t> in March 2019.</a:t>
            </a:r>
            <a:endParaRPr lang="en-US" altLang="en-US" sz="4800" dirty="0">
              <a:latin typeface="+mn-lt"/>
            </a:endParaRPr>
          </a:p>
        </p:txBody>
      </p:sp>
      <p:graphicFrame>
        <p:nvGraphicFramePr>
          <p:cNvPr id="11" name="Table 10"/>
          <p:cNvGraphicFramePr>
            <a:graphicFrameLocks noGrp="1"/>
          </p:cNvGraphicFramePr>
          <p:nvPr/>
        </p:nvGraphicFramePr>
        <p:xfrm>
          <a:off x="854671" y="1663412"/>
          <a:ext cx="10167825" cy="2348105"/>
        </p:xfrm>
        <a:graphic>
          <a:graphicData uri="http://schemas.openxmlformats.org/drawingml/2006/table">
            <a:tbl>
              <a:tblPr firstRow="1" firstCol="1" bandRow="1">
                <a:tableStyleId>{0E3FDE45-AF77-4B5C-9715-49D594BDF05E}</a:tableStyleId>
              </a:tblPr>
              <a:tblGrid>
                <a:gridCol w="2756548">
                  <a:extLst>
                    <a:ext uri="{9D8B030D-6E8A-4147-A177-3AD203B41FA5}">
                      <a16:colId xmlns:a16="http://schemas.microsoft.com/office/drawing/2014/main" val="2007736035"/>
                    </a:ext>
                  </a:extLst>
                </a:gridCol>
                <a:gridCol w="3140371">
                  <a:extLst>
                    <a:ext uri="{9D8B030D-6E8A-4147-A177-3AD203B41FA5}">
                      <a16:colId xmlns:a16="http://schemas.microsoft.com/office/drawing/2014/main" val="587695813"/>
                    </a:ext>
                  </a:extLst>
                </a:gridCol>
                <a:gridCol w="4270906">
                  <a:extLst>
                    <a:ext uri="{9D8B030D-6E8A-4147-A177-3AD203B41FA5}">
                      <a16:colId xmlns:a16="http://schemas.microsoft.com/office/drawing/2014/main" val="3802610323"/>
                    </a:ext>
                  </a:extLst>
                </a:gridCol>
              </a:tblGrid>
              <a:tr h="520202">
                <a:tc>
                  <a:txBody>
                    <a:bodyPr/>
                    <a:lstStyle/>
                    <a:p>
                      <a:pPr marL="0" marR="0" algn="ctr">
                        <a:lnSpc>
                          <a:spcPct val="107000"/>
                        </a:lnSpc>
                        <a:spcBef>
                          <a:spcPts val="0"/>
                        </a:spcBef>
                        <a:spcAft>
                          <a:spcPts val="0"/>
                        </a:spcAft>
                      </a:pPr>
                      <a:r>
                        <a:rPr lang="en-US" sz="2400" dirty="0">
                          <a:effectLst/>
                        </a:rPr>
                        <a:t>Semester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Number of completed applications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Number of </a:t>
                      </a:r>
                    </a:p>
                    <a:p>
                      <a:pPr marL="0" marR="0" algn="ctr">
                        <a:lnSpc>
                          <a:spcPct val="107000"/>
                        </a:lnSpc>
                        <a:spcBef>
                          <a:spcPts val="0"/>
                        </a:spcBef>
                        <a:spcAft>
                          <a:spcPts val="0"/>
                        </a:spcAft>
                      </a:pPr>
                      <a:r>
                        <a:rPr lang="en-US" sz="2400">
                          <a:effectLst/>
                        </a:rPr>
                        <a:t>Ed.D. candidates accepted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8501565"/>
                  </a:ext>
                </a:extLst>
              </a:tr>
              <a:tr h="254197">
                <a:tc>
                  <a:txBody>
                    <a:bodyPr/>
                    <a:lstStyle/>
                    <a:p>
                      <a:pPr marL="0" marR="0">
                        <a:lnSpc>
                          <a:spcPct val="107000"/>
                        </a:lnSpc>
                        <a:spcBef>
                          <a:spcPts val="0"/>
                        </a:spcBef>
                        <a:spcAft>
                          <a:spcPts val="0"/>
                        </a:spcAft>
                      </a:pPr>
                      <a:r>
                        <a:rPr lang="en-US" sz="2400">
                          <a:effectLst/>
                        </a:rPr>
                        <a:t>Fall 2018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50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26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2557962"/>
                  </a:ext>
                </a:extLst>
              </a:tr>
              <a:tr h="254197">
                <a:tc>
                  <a:txBody>
                    <a:bodyPr/>
                    <a:lstStyle/>
                    <a:p>
                      <a:pPr marL="0" marR="0">
                        <a:lnSpc>
                          <a:spcPct val="107000"/>
                        </a:lnSpc>
                        <a:spcBef>
                          <a:spcPts val="0"/>
                        </a:spcBef>
                        <a:spcAft>
                          <a:spcPts val="0"/>
                        </a:spcAft>
                      </a:pPr>
                      <a:r>
                        <a:rPr lang="en-US" sz="2400">
                          <a:effectLst/>
                        </a:rPr>
                        <a:t>Spring 2019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37</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26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1290833"/>
                  </a:ext>
                </a:extLst>
              </a:tr>
              <a:tr h="254197">
                <a:tc>
                  <a:txBody>
                    <a:bodyPr/>
                    <a:lstStyle/>
                    <a:p>
                      <a:pPr marL="0" marR="0">
                        <a:lnSpc>
                          <a:spcPct val="107000"/>
                        </a:lnSpc>
                        <a:spcBef>
                          <a:spcPts val="0"/>
                        </a:spcBef>
                        <a:spcAft>
                          <a:spcPts val="0"/>
                        </a:spcAft>
                      </a:pPr>
                      <a:r>
                        <a:rPr lang="en-US" sz="2400">
                          <a:effectLst/>
                        </a:rPr>
                        <a:t>Summer 2019</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36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18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0869689"/>
                  </a:ext>
                </a:extLst>
              </a:tr>
              <a:tr h="254197">
                <a:tc gridSpan="2">
                  <a:txBody>
                    <a:bodyPr/>
                    <a:lstStyle/>
                    <a:p>
                      <a:pPr marL="0" marR="0" algn="r">
                        <a:lnSpc>
                          <a:spcPct val="107000"/>
                        </a:lnSpc>
                        <a:spcBef>
                          <a:spcPts val="0"/>
                        </a:spcBef>
                        <a:spcAft>
                          <a:spcPts val="0"/>
                        </a:spcAft>
                      </a:pPr>
                      <a:r>
                        <a:rPr lang="en-US" sz="2400">
                          <a:effectLst/>
                        </a:rPr>
                        <a:t>TOTAL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7000"/>
                        </a:lnSpc>
                        <a:spcBef>
                          <a:spcPts val="0"/>
                        </a:spcBef>
                        <a:spcAft>
                          <a:spcPts val="0"/>
                        </a:spcAft>
                      </a:pPr>
                      <a:r>
                        <a:rPr lang="en-US" sz="2400" dirty="0">
                          <a:effectLst/>
                        </a:rPr>
                        <a:t>70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9860215"/>
                  </a:ext>
                </a:extLst>
              </a:tr>
            </a:tbl>
          </a:graphicData>
        </a:graphic>
      </p:graphicFrame>
    </p:spTree>
    <p:extLst>
      <p:ext uri="{BB962C8B-B14F-4D97-AF65-F5344CB8AC3E}">
        <p14:creationId xmlns:p14="http://schemas.microsoft.com/office/powerpoint/2010/main" val="2410113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968" y="0"/>
            <a:ext cx="10515600" cy="1110328"/>
          </a:xfrm>
        </p:spPr>
        <p:txBody>
          <a:bodyPr/>
          <a:lstStyle/>
          <a:p>
            <a:pPr algn="ctr"/>
            <a:r>
              <a:rPr lang="en-US" b="1" dirty="0">
                <a:solidFill>
                  <a:srgbClr val="0070C0"/>
                </a:solidFill>
              </a:rPr>
              <a:t>Open Educational Resources Grant</a:t>
            </a:r>
          </a:p>
        </p:txBody>
      </p:sp>
      <p:sp>
        <p:nvSpPr>
          <p:cNvPr id="3" name="Content Placeholder 2"/>
          <p:cNvSpPr>
            <a:spLocks noGrp="1"/>
          </p:cNvSpPr>
          <p:nvPr>
            <p:ph idx="1"/>
          </p:nvPr>
        </p:nvSpPr>
        <p:spPr>
          <a:xfrm>
            <a:off x="616688" y="1110328"/>
            <a:ext cx="10878880" cy="4351338"/>
          </a:xfrm>
        </p:spPr>
        <p:txBody>
          <a:bodyPr>
            <a:noAutofit/>
          </a:bodyPr>
          <a:lstStyle/>
          <a:p>
            <a:r>
              <a:rPr lang="en-US" dirty="0"/>
              <a:t>ACHE and the Alabama Community College System (ACCS) co-sponsored a grant program with $60,000 in total awards to encourage faculty members to replace existing expensive traditional textbooks and other learning materials with Open Educational Resources (OER).</a:t>
            </a:r>
          </a:p>
          <a:p>
            <a:r>
              <a:rPr lang="en-US" dirty="0"/>
              <a:t>While the primary purpose was to reduce costs, additional positive outcomes are expected including more perfectly aligned educational resources to course content and higher achievement of desired learning outcomes by all students</a:t>
            </a:r>
          </a:p>
          <a:p>
            <a:r>
              <a:rPr lang="en-US" b="1" dirty="0">
                <a:solidFill>
                  <a:srgbClr val="FF0000"/>
                </a:solidFill>
              </a:rPr>
              <a:t>23 grants were awarded with final reports due to ACHE this summer. </a:t>
            </a:r>
          </a:p>
          <a:p>
            <a:pPr lvl="1"/>
            <a:r>
              <a:rPr lang="en-US" b="1" dirty="0">
                <a:solidFill>
                  <a:srgbClr val="FF0000"/>
                </a:solidFill>
              </a:rPr>
              <a:t>Cost Savings</a:t>
            </a:r>
          </a:p>
          <a:p>
            <a:pPr lvl="1"/>
            <a:r>
              <a:rPr lang="en-US" b="1" dirty="0">
                <a:solidFill>
                  <a:srgbClr val="FF0000"/>
                </a:solidFill>
              </a:rPr>
              <a:t>Impact on grades, </a:t>
            </a:r>
          </a:p>
          <a:p>
            <a:pPr lvl="1"/>
            <a:r>
              <a:rPr lang="en-US" b="1" dirty="0">
                <a:solidFill>
                  <a:srgbClr val="FF0000"/>
                </a:solidFill>
              </a:rPr>
              <a:t>Impact of teaching and learning </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32</a:t>
            </a:fld>
            <a:endParaRPr lang="en-US">
              <a:solidFill>
                <a:srgbClr val="46464A">
                  <a:lumMod val="60000"/>
                  <a:lumOff val="40000"/>
                </a:srgbClr>
              </a:solidFill>
            </a:endParaRPr>
          </a:p>
        </p:txBody>
      </p:sp>
    </p:spTree>
    <p:extLst>
      <p:ext uri="{BB962C8B-B14F-4D97-AF65-F5344CB8AC3E}">
        <p14:creationId xmlns:p14="http://schemas.microsoft.com/office/powerpoint/2010/main" val="3463070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Open Educational Resources</a:t>
            </a:r>
            <a:endParaRPr lang="en-US" dirty="0"/>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33</a:t>
            </a:fld>
            <a:endParaRPr lang="en-US" dirty="0">
              <a:solidFill>
                <a:srgbClr val="46464A">
                  <a:lumMod val="60000"/>
                  <a:lumOff val="40000"/>
                </a:srgbClr>
              </a:solidFill>
            </a:endParaRPr>
          </a:p>
        </p:txBody>
      </p:sp>
      <p:pic>
        <p:nvPicPr>
          <p:cNvPr id="5" name="Picture 4"/>
          <p:cNvPicPr/>
          <p:nvPr/>
        </p:nvPicPr>
        <p:blipFill rotWithShape="1">
          <a:blip r:embed="rId2"/>
          <a:srcRect l="2785" t="9081" r="64434" b="8514"/>
          <a:stretch/>
        </p:blipFill>
        <p:spPr>
          <a:xfrm>
            <a:off x="1251284" y="2464067"/>
            <a:ext cx="1559293" cy="2098308"/>
          </a:xfrm>
          <a:prstGeom prst="rect">
            <a:avLst/>
          </a:prstGeom>
        </p:spPr>
      </p:pic>
      <p:sp>
        <p:nvSpPr>
          <p:cNvPr id="6" name="Rectangle 5"/>
          <p:cNvSpPr/>
          <p:nvPr/>
        </p:nvSpPr>
        <p:spPr>
          <a:xfrm>
            <a:off x="516817" y="4717000"/>
            <a:ext cx="2874505" cy="646331"/>
          </a:xfrm>
          <a:prstGeom prst="rect">
            <a:avLst/>
          </a:prstGeom>
        </p:spPr>
        <p:txBody>
          <a:bodyPr wrap="none">
            <a:spAutoFit/>
          </a:bodyPr>
          <a:lstStyle/>
          <a:p>
            <a:pPr algn="ctr"/>
            <a:r>
              <a:rPr lang="en-US" dirty="0">
                <a:ea typeface="Calibri" panose="020F0502020204030204" pitchFamily="34" charset="0"/>
                <a:cs typeface="Times New Roman" panose="02020603050405020304" pitchFamily="18" charset="0"/>
              </a:rPr>
              <a:t>Mrs. </a:t>
            </a:r>
            <a:r>
              <a:rPr lang="en-US" dirty="0" err="1">
                <a:ea typeface="Calibri" panose="020F0502020204030204" pitchFamily="34" charset="0"/>
                <a:cs typeface="Times New Roman" panose="02020603050405020304" pitchFamily="18" charset="0"/>
              </a:rPr>
              <a:t>Kiietti</a:t>
            </a:r>
            <a:r>
              <a:rPr lang="en-US" dirty="0">
                <a:ea typeface="Calibri" panose="020F0502020204030204" pitchFamily="34" charset="0"/>
                <a:cs typeface="Times New Roman" panose="02020603050405020304" pitchFamily="18" charset="0"/>
              </a:rPr>
              <a:t> L. Walker-Parker, </a:t>
            </a:r>
          </a:p>
          <a:p>
            <a:pPr algn="ctr"/>
            <a:r>
              <a:rPr lang="en-US" dirty="0">
                <a:cs typeface="Times New Roman" panose="02020603050405020304" pitchFamily="18" charset="0"/>
              </a:rPr>
              <a:t>Instructor</a:t>
            </a:r>
            <a:endParaRPr lang="en-US" dirty="0"/>
          </a:p>
        </p:txBody>
      </p:sp>
      <p:pic>
        <p:nvPicPr>
          <p:cNvPr id="7" name="Picture 6"/>
          <p:cNvPicPr/>
          <p:nvPr/>
        </p:nvPicPr>
        <p:blipFill rotWithShape="1">
          <a:blip r:embed="rId3"/>
          <a:srcRect l="25438" r="6214" b="20496"/>
          <a:stretch/>
        </p:blipFill>
        <p:spPr>
          <a:xfrm>
            <a:off x="4783756" y="2378061"/>
            <a:ext cx="1905802" cy="2338939"/>
          </a:xfrm>
          <a:prstGeom prst="rect">
            <a:avLst/>
          </a:prstGeom>
        </p:spPr>
      </p:pic>
      <p:sp>
        <p:nvSpPr>
          <p:cNvPr id="8" name="Rectangle 7"/>
          <p:cNvSpPr/>
          <p:nvPr/>
        </p:nvSpPr>
        <p:spPr>
          <a:xfrm>
            <a:off x="4455857" y="4717000"/>
            <a:ext cx="3155223" cy="646331"/>
          </a:xfrm>
          <a:prstGeom prst="rect">
            <a:avLst/>
          </a:prstGeom>
        </p:spPr>
        <p:txBody>
          <a:bodyPr wrap="none">
            <a:spAutoFit/>
          </a:bodyPr>
          <a:lstStyle/>
          <a:p>
            <a:r>
              <a:rPr lang="en-US" dirty="0">
                <a:ea typeface="Calibri" panose="020F0502020204030204" pitchFamily="34" charset="0"/>
                <a:cs typeface="Times New Roman" panose="02020603050405020304" pitchFamily="18" charset="0"/>
              </a:rPr>
              <a:t>Dr. Lauren Ashley Kitchens, </a:t>
            </a:r>
          </a:p>
          <a:p>
            <a:pPr algn="ctr"/>
            <a:r>
              <a:rPr lang="en-US" dirty="0">
                <a:ea typeface="Calibri" panose="020F0502020204030204" pitchFamily="34" charset="0"/>
                <a:cs typeface="Times New Roman" panose="02020603050405020304" pitchFamily="18" charset="0"/>
              </a:rPr>
              <a:t>Associate Dean &amp; Division Chair</a:t>
            </a:r>
            <a:endParaRPr lang="en-US" dirty="0"/>
          </a:p>
        </p:txBody>
      </p:sp>
      <p:pic>
        <p:nvPicPr>
          <p:cNvPr id="9" name="Picture 8"/>
          <p:cNvPicPr/>
          <p:nvPr/>
        </p:nvPicPr>
        <p:blipFill rotWithShape="1">
          <a:blip r:embed="rId4"/>
          <a:srcRect l="4562" t="10810" r="70499" b="35296"/>
          <a:stretch/>
        </p:blipFill>
        <p:spPr>
          <a:xfrm>
            <a:off x="8610600" y="2353377"/>
            <a:ext cx="1482290" cy="2319688"/>
          </a:xfrm>
          <a:prstGeom prst="rect">
            <a:avLst/>
          </a:prstGeom>
        </p:spPr>
      </p:pic>
      <p:sp>
        <p:nvSpPr>
          <p:cNvPr id="10" name="TextBox 9"/>
          <p:cNvSpPr txBox="1"/>
          <p:nvPr/>
        </p:nvSpPr>
        <p:spPr>
          <a:xfrm>
            <a:off x="8610600" y="4717000"/>
            <a:ext cx="1867301" cy="646331"/>
          </a:xfrm>
          <a:prstGeom prst="rect">
            <a:avLst/>
          </a:prstGeom>
          <a:noFill/>
        </p:spPr>
        <p:txBody>
          <a:bodyPr wrap="square" rtlCol="0">
            <a:spAutoFit/>
          </a:bodyPr>
          <a:lstStyle/>
          <a:p>
            <a:pPr algn="ctr"/>
            <a:r>
              <a:rPr lang="en-US" dirty="0"/>
              <a:t>Dr. Angela Fowler, Lecturer</a:t>
            </a:r>
          </a:p>
        </p:txBody>
      </p:sp>
      <p:pic>
        <p:nvPicPr>
          <p:cNvPr id="11" name="Picture 28" descr="https://lh3.googleusercontent.com/proxy/ZrkRM9QNJHNWt2OEQIlIF69Z-U1Ps3QuIoG18mzpLYzYvAEapXaeyBR0-G9GWshuEm_sBavUpOzcuoIj_XWXtQ9KhjuEd_cONG8kO-L4H-Hrw5XOh7iyhj6bDzt-3NFhIxGHaJ2OpW35jig7hV3NxkTXQA4OHw=w160-h160-k-no"/>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22983" y="5241406"/>
            <a:ext cx="1679797" cy="1637214"/>
          </a:xfrm>
          <a:prstGeom prst="rect">
            <a:avLst/>
          </a:prstGeom>
          <a:noFill/>
        </p:spPr>
      </p:pic>
      <p:pic>
        <p:nvPicPr>
          <p:cNvPr id="12" name="Picture 26" descr="https://cws.auburn.edu/asim/Content/Images/Schools/Alabama%20A_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1323" y="5040164"/>
            <a:ext cx="1919582" cy="1838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5857" y="5404373"/>
            <a:ext cx="2619122" cy="864214"/>
          </a:xfrm>
          <a:prstGeom prst="rect">
            <a:avLst/>
          </a:prstGeom>
        </p:spPr>
      </p:pic>
    </p:spTree>
    <p:extLst>
      <p:ext uri="{BB962C8B-B14F-4D97-AF65-F5344CB8AC3E}">
        <p14:creationId xmlns:p14="http://schemas.microsoft.com/office/powerpoint/2010/main" val="2714901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291773" y="434175"/>
            <a:ext cx="9144000" cy="1477181"/>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all" spc="0" normalizeH="0" baseline="0" noProof="0" dirty="0">
                <a:ln>
                  <a:noFill/>
                </a:ln>
                <a:solidFill>
                  <a:schemeClr val="accent1">
                    <a:lumMod val="75000"/>
                  </a:schemeClr>
                </a:solidFill>
                <a:effectLst/>
                <a:uLnTx/>
                <a:uFillTx/>
                <a:latin typeface="Tw Cen MT"/>
                <a:ea typeface="+mj-ea"/>
                <a:cs typeface="+mj-cs"/>
              </a:rPr>
              <a:t>VII.   Discussion</a:t>
            </a:r>
            <a:r>
              <a:rPr kumimoji="0" lang="en-US" sz="6000" b="1" i="0" u="none" strike="noStrike" kern="1200" cap="all" spc="300" normalizeH="0" baseline="0" noProof="0" dirty="0">
                <a:ln>
                  <a:noFill/>
                </a:ln>
                <a:solidFill>
                  <a:srgbClr val="0070C0"/>
                </a:solidFill>
                <a:effectLst/>
                <a:uLnTx/>
                <a:uFillTx/>
                <a:latin typeface="Tw Cen MT"/>
                <a:ea typeface="+mj-ea"/>
                <a:cs typeface="+mj-cs"/>
              </a:rPr>
              <a:t> </a:t>
            </a:r>
            <a:r>
              <a:rPr kumimoji="0" lang="en-US" sz="6000" b="1" i="0" u="none" strike="noStrike" kern="1200" cap="all" spc="0" normalizeH="0" baseline="0" noProof="0" dirty="0">
                <a:ln>
                  <a:noFill/>
                </a:ln>
                <a:solidFill>
                  <a:srgbClr val="0070C0"/>
                </a:solidFill>
                <a:effectLst/>
                <a:uLnTx/>
                <a:uFillTx/>
                <a:latin typeface="Tw Cen MT"/>
                <a:ea typeface="+mj-ea"/>
                <a:cs typeface="+mj-cs"/>
              </a:rPr>
              <a:t>ITEMS</a:t>
            </a:r>
            <a:br>
              <a:rPr kumimoji="0" lang="en-US" b="1" i="0" u="none" strike="noStrike" kern="1200" cap="all" spc="0" normalizeH="0" baseline="0" noProof="0" dirty="0">
                <a:ln>
                  <a:noFill/>
                </a:ln>
                <a:solidFill>
                  <a:srgbClr val="0070C0"/>
                </a:solidFill>
                <a:effectLst/>
                <a:uLnTx/>
                <a:uFillTx/>
                <a:latin typeface="Tw Cen MT"/>
                <a:ea typeface="+mj-ea"/>
                <a:cs typeface="+mj-cs"/>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3124200" y="2036617"/>
            <a:ext cx="5404658" cy="3493597"/>
          </a:xfrm>
          <a:prstGeom prst="rect">
            <a:avLst/>
          </a:prstGeom>
        </p:spPr>
      </p:pic>
    </p:spTree>
    <p:extLst>
      <p:ext uri="{BB962C8B-B14F-4D97-AF65-F5344CB8AC3E}">
        <p14:creationId xmlns:p14="http://schemas.microsoft.com/office/powerpoint/2010/main" val="233485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dirty="0"/>
            </a:br>
            <a:r>
              <a:rPr lang="en-US" b="1" dirty="0">
                <a:solidFill>
                  <a:srgbClr val="0070C0"/>
                </a:solidFill>
              </a:rPr>
              <a:t>VII.A 2019 Legislative Update</a:t>
            </a:r>
            <a:endParaRPr lang="en-US" sz="3200" dirty="0">
              <a:solidFill>
                <a:srgbClr val="0070C0"/>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35</a:t>
            </a:fld>
            <a:endParaRPr lang="en-US">
              <a:solidFill>
                <a:srgbClr val="46464A">
                  <a:lumMod val="60000"/>
                  <a:lumOff val="40000"/>
                </a:srgbClr>
              </a:solidFill>
            </a:endParaRPr>
          </a:p>
        </p:txBody>
      </p:sp>
      <p:pic>
        <p:nvPicPr>
          <p:cNvPr id="5" name="Content Placeholder 4"/>
          <p:cNvPicPr>
            <a:picLocks noGrp="1" noChangeAspect="1"/>
          </p:cNvPicPr>
          <p:nvPr>
            <p:ph idx="1"/>
          </p:nvPr>
        </p:nvPicPr>
        <p:blipFill>
          <a:blip r:embed="rId2"/>
          <a:stretch>
            <a:fillRect/>
          </a:stretch>
        </p:blipFill>
        <p:spPr>
          <a:xfrm>
            <a:off x="2863585" y="2300439"/>
            <a:ext cx="7118615" cy="4421036"/>
          </a:xfrm>
          <a:prstGeom prst="rect">
            <a:avLst/>
          </a:prstGeom>
        </p:spPr>
      </p:pic>
    </p:spTree>
    <p:extLst>
      <p:ext uri="{BB962C8B-B14F-4D97-AF65-F5344CB8AC3E}">
        <p14:creationId xmlns:p14="http://schemas.microsoft.com/office/powerpoint/2010/main" val="3093528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9697" y="675118"/>
            <a:ext cx="9169638" cy="769441"/>
          </a:xfrm>
          <a:prstGeom prst="rect">
            <a:avLst/>
          </a:prstGeom>
          <a:noFill/>
        </p:spPr>
        <p:txBody>
          <a:bodyPr wrap="square" rtlCol="0">
            <a:spAutoFit/>
          </a:bodyPr>
          <a:lstStyle/>
          <a:p>
            <a:pPr algn="ctr"/>
            <a:r>
              <a:rPr lang="en-US" sz="4400" dirty="0">
                <a:solidFill>
                  <a:srgbClr val="0070C0"/>
                </a:solidFill>
              </a:rPr>
              <a:t>AL Act 2019-403 (ETF Budget)</a:t>
            </a:r>
          </a:p>
        </p:txBody>
      </p:sp>
      <p:sp>
        <p:nvSpPr>
          <p:cNvPr id="3" name="TextBox 2"/>
          <p:cNvSpPr txBox="1"/>
          <p:nvPr/>
        </p:nvSpPr>
        <p:spPr>
          <a:xfrm>
            <a:off x="1801091" y="1375872"/>
            <a:ext cx="9210210" cy="3231654"/>
          </a:xfrm>
          <a:prstGeom prst="rect">
            <a:avLst/>
          </a:prstGeom>
          <a:noFill/>
        </p:spPr>
        <p:txBody>
          <a:bodyPr wrap="square" rtlCol="0">
            <a:spAutoFit/>
          </a:bodyPr>
          <a:lstStyle/>
          <a:p>
            <a:pPr marL="685800" indent="-285750">
              <a:lnSpc>
                <a:spcPct val="150000"/>
              </a:lnSpc>
              <a:buFont typeface="Arial" panose="020B0604020202020204" pitchFamily="34" charset="0"/>
              <a:buChar char="•"/>
            </a:pPr>
            <a:r>
              <a:rPr lang="en-US" sz="2400" dirty="0"/>
              <a:t>$7.1 billion Education Budget Passed </a:t>
            </a:r>
          </a:p>
          <a:p>
            <a:pPr marL="685800" indent="-285750">
              <a:lnSpc>
                <a:spcPct val="150000"/>
              </a:lnSpc>
              <a:buFont typeface="Arial" panose="020B0604020202020204" pitchFamily="34" charset="0"/>
              <a:buChar char="•"/>
            </a:pPr>
            <a:r>
              <a:rPr lang="en-US" sz="2400" dirty="0"/>
              <a:t>Public Two-Year Colleges –increased appx. $35 million (+9.12%) </a:t>
            </a:r>
          </a:p>
          <a:p>
            <a:pPr marL="685800" indent="-285750">
              <a:lnSpc>
                <a:spcPct val="150000"/>
              </a:lnSpc>
              <a:buFont typeface="Arial" panose="020B0604020202020204" pitchFamily="34" charset="0"/>
              <a:buChar char="•"/>
            </a:pPr>
            <a:r>
              <a:rPr lang="en-US" sz="2400" dirty="0"/>
              <a:t>Public Four-Year Universities – increased appx. $80 million (+7%)</a:t>
            </a:r>
          </a:p>
          <a:p>
            <a:pPr marL="685800" indent="-285750">
              <a:lnSpc>
                <a:spcPct val="150000"/>
              </a:lnSpc>
              <a:buFont typeface="Arial" panose="020B0604020202020204" pitchFamily="34" charset="0"/>
              <a:buChar char="•"/>
            </a:pPr>
            <a:r>
              <a:rPr lang="en-US" sz="2400" dirty="0"/>
              <a:t>Addressed equity funding issues </a:t>
            </a:r>
          </a:p>
          <a:p>
            <a:pPr marL="685800" indent="-285750">
              <a:lnSpc>
                <a:spcPct val="150000"/>
              </a:lnSpc>
              <a:buFont typeface="Arial" panose="020B0604020202020204" pitchFamily="34" charset="0"/>
              <a:buChar char="•"/>
            </a:pPr>
            <a:r>
              <a:rPr lang="en-US" sz="2400" dirty="0"/>
              <a:t>Overall higher education budget - $1.8 billion (+6.94%)</a:t>
            </a:r>
          </a:p>
          <a:p>
            <a:pPr marL="285750" indent="-285750">
              <a:buFont typeface="Arial" panose="020B0604020202020204" pitchFamily="34" charset="0"/>
              <a:buChar char="•"/>
            </a:pPr>
            <a:endParaRPr lang="en-US" sz="2400"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100" y="4277856"/>
            <a:ext cx="4265998" cy="2512199"/>
          </a:xfrm>
          <a:prstGeom prst="rect">
            <a:avLst/>
          </a:prstGeom>
        </p:spPr>
      </p:pic>
    </p:spTree>
    <p:extLst>
      <p:ext uri="{BB962C8B-B14F-4D97-AF65-F5344CB8AC3E}">
        <p14:creationId xmlns:p14="http://schemas.microsoft.com/office/powerpoint/2010/main" val="3577298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7006" y="567629"/>
            <a:ext cx="6434983" cy="1446550"/>
          </a:xfrm>
          <a:prstGeom prst="rect">
            <a:avLst/>
          </a:prstGeom>
          <a:noFill/>
        </p:spPr>
        <p:txBody>
          <a:bodyPr wrap="square" rtlCol="0">
            <a:spAutoFit/>
          </a:bodyPr>
          <a:lstStyle/>
          <a:p>
            <a:pPr algn="ctr"/>
            <a:r>
              <a:rPr lang="en-US" sz="4400" dirty="0">
                <a:solidFill>
                  <a:srgbClr val="0070C0"/>
                </a:solidFill>
              </a:rPr>
              <a:t>Student Assistance </a:t>
            </a:r>
          </a:p>
          <a:p>
            <a:endParaRPr lang="en-US" sz="4400" dirty="0"/>
          </a:p>
        </p:txBody>
      </p:sp>
      <p:sp>
        <p:nvSpPr>
          <p:cNvPr id="4" name="TextBox 3"/>
          <p:cNvSpPr txBox="1"/>
          <p:nvPr/>
        </p:nvSpPr>
        <p:spPr>
          <a:xfrm>
            <a:off x="921093" y="1389930"/>
            <a:ext cx="10471509" cy="3639458"/>
          </a:xfrm>
          <a:prstGeom prst="rect">
            <a:avLst/>
          </a:prstGeom>
          <a:noFill/>
        </p:spPr>
        <p:txBody>
          <a:bodyPr wrap="square" rtlCol="0">
            <a:spAutoFit/>
          </a:bodyPr>
          <a:lstStyle/>
          <a:p>
            <a:pPr marL="285750" indent="-285750">
              <a:spcAft>
                <a:spcPts val="900"/>
              </a:spcAft>
              <a:buFont typeface="Arial" panose="020B0604020202020204" pitchFamily="34" charset="0"/>
              <a:buChar char="•"/>
            </a:pPr>
            <a:r>
              <a:rPr lang="en-US" sz="2400" dirty="0"/>
              <a:t>Alabama Student Assistance Program – $5.3 million (+30.1%)</a:t>
            </a:r>
          </a:p>
          <a:p>
            <a:pPr marL="285750" indent="-285750">
              <a:lnSpc>
                <a:spcPct val="150000"/>
              </a:lnSpc>
              <a:spcAft>
                <a:spcPts val="900"/>
              </a:spcAft>
              <a:buFont typeface="Arial" panose="020B0604020202020204" pitchFamily="34" charset="0"/>
              <a:buChar char="•"/>
            </a:pPr>
            <a:r>
              <a:rPr lang="en-US" sz="2400" dirty="0"/>
              <a:t>Alabama Student Grant Program – $6.5 million (+29.6%)</a:t>
            </a:r>
          </a:p>
          <a:p>
            <a:pPr marL="285750" indent="-285750">
              <a:spcAft>
                <a:spcPts val="900"/>
              </a:spcAft>
              <a:buFont typeface="Arial" panose="020B0604020202020204" pitchFamily="34" charset="0"/>
              <a:buChar char="•"/>
            </a:pPr>
            <a:r>
              <a:rPr lang="en-US" sz="2400" dirty="0"/>
              <a:t>Alabama National Guard Educational Assistance Program – $4.9 million (+4.9%)</a:t>
            </a:r>
          </a:p>
          <a:p>
            <a:pPr marL="285750" indent="-285750">
              <a:spcAft>
                <a:spcPts val="1200"/>
              </a:spcAft>
              <a:buFont typeface="Arial" panose="020B0604020202020204" pitchFamily="34" charset="0"/>
              <a:buChar char="•"/>
            </a:pPr>
            <a:r>
              <a:rPr lang="en-US" sz="2400" dirty="0"/>
              <a:t>Police and Firefighter’s Survivors Tuition Program – $302,000 (+20.5%) </a:t>
            </a:r>
          </a:p>
          <a:p>
            <a:pPr marL="285750" indent="-285750">
              <a:buFont typeface="Arial" panose="020B0604020202020204" pitchFamily="34" charset="0"/>
              <a:buChar char="•"/>
            </a:pPr>
            <a:r>
              <a:rPr lang="en-US" sz="2400" dirty="0"/>
              <a:t>Alabama Math and Science Teacher Education Program (AMSTEP) –</a:t>
            </a:r>
            <a:br>
              <a:rPr lang="en-US" sz="2400" dirty="0"/>
            </a:br>
            <a:r>
              <a:rPr lang="en-US" sz="2400" dirty="0"/>
              <a:t>No increase in annual appropriation, but Computer Science </a:t>
            </a:r>
            <a:br>
              <a:rPr lang="en-US" sz="2400" dirty="0"/>
            </a:br>
            <a:r>
              <a:rPr lang="en-US" sz="2400" dirty="0"/>
              <a:t>teachers will be eligible for the program  </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3706" y="4328194"/>
            <a:ext cx="4348294" cy="2445916"/>
          </a:xfrm>
          <a:prstGeom prst="rect">
            <a:avLst/>
          </a:prstGeom>
        </p:spPr>
      </p:pic>
    </p:spTree>
    <p:extLst>
      <p:ext uri="{BB962C8B-B14F-4D97-AF65-F5344CB8AC3E}">
        <p14:creationId xmlns:p14="http://schemas.microsoft.com/office/powerpoint/2010/main" val="1324986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5551" y="709301"/>
            <a:ext cx="6434984" cy="1046440"/>
          </a:xfrm>
          <a:prstGeom prst="rect">
            <a:avLst/>
          </a:prstGeom>
          <a:noFill/>
        </p:spPr>
        <p:txBody>
          <a:bodyPr wrap="square" rtlCol="0">
            <a:spAutoFit/>
          </a:bodyPr>
          <a:lstStyle/>
          <a:p>
            <a:pPr algn="ctr"/>
            <a:r>
              <a:rPr lang="en-US" sz="4400" dirty="0">
                <a:solidFill>
                  <a:srgbClr val="0070C0"/>
                </a:solidFill>
              </a:rPr>
              <a:t>New Line Items </a:t>
            </a:r>
          </a:p>
          <a:p>
            <a:endParaRPr lang="en-US" dirty="0"/>
          </a:p>
        </p:txBody>
      </p:sp>
      <p:sp>
        <p:nvSpPr>
          <p:cNvPr id="3" name="TextBox 2"/>
          <p:cNvSpPr txBox="1"/>
          <p:nvPr/>
        </p:nvSpPr>
        <p:spPr>
          <a:xfrm>
            <a:off x="1538244" y="1512606"/>
            <a:ext cx="9357644" cy="3170099"/>
          </a:xfrm>
          <a:prstGeom prst="rect">
            <a:avLst/>
          </a:prstGeom>
          <a:noFill/>
        </p:spPr>
        <p:txBody>
          <a:bodyPr wrap="square" rtlCol="0">
            <a:spAutoFit/>
          </a:bodyPr>
          <a:lstStyle/>
          <a:p>
            <a:pPr marL="285750" indent="-285750">
              <a:lnSpc>
                <a:spcPct val="150000"/>
              </a:lnSpc>
              <a:spcAft>
                <a:spcPts val="1200"/>
              </a:spcAft>
              <a:buFont typeface="Arial" panose="020B0604020202020204" pitchFamily="34" charset="0"/>
              <a:buChar char="•"/>
            </a:pPr>
            <a:r>
              <a:rPr lang="en-US" sz="2400" dirty="0"/>
              <a:t>Forestry Commission Education Program - $200,000</a:t>
            </a:r>
          </a:p>
          <a:p>
            <a:pPr marL="285750" indent="-285750">
              <a:spcAft>
                <a:spcPts val="1200"/>
              </a:spcAft>
              <a:buFont typeface="Arial" panose="020B0604020202020204" pitchFamily="34" charset="0"/>
              <a:buChar char="•"/>
            </a:pPr>
            <a:r>
              <a:rPr lang="en-US" sz="2400" dirty="0"/>
              <a:t>Alabama Recruit and Retain Minority Teachers Pilot Program – </a:t>
            </a:r>
            <a:br>
              <a:rPr lang="en-US" sz="2400" dirty="0"/>
            </a:br>
            <a:r>
              <a:rPr lang="en-US" sz="2400" dirty="0"/>
              <a:t>$500,000 (split equally between Alabama A&amp;M University &amp; </a:t>
            </a:r>
            <a:br>
              <a:rPr lang="en-US" sz="2400" dirty="0"/>
            </a:br>
            <a:r>
              <a:rPr lang="en-US" sz="2400" dirty="0"/>
              <a:t>Athens State University)</a:t>
            </a:r>
          </a:p>
          <a:p>
            <a:pPr marL="285750" indent="-285750">
              <a:buFont typeface="Arial" panose="020B0604020202020204" pitchFamily="34" charset="0"/>
              <a:buChar char="•"/>
            </a:pPr>
            <a:r>
              <a:rPr lang="en-US" sz="2400" dirty="0"/>
              <a:t>Deferred Maintenance Program - $4,000,000</a:t>
            </a:r>
            <a:br>
              <a:rPr lang="en-US" sz="2400" dirty="0"/>
            </a:br>
            <a:r>
              <a:rPr lang="en-US" sz="2400" dirty="0"/>
              <a:t>(maximum $750,000 matching grants to public </a:t>
            </a:r>
            <a:br>
              <a:rPr lang="en-US" sz="2400" dirty="0"/>
            </a:br>
            <a:r>
              <a:rPr lang="en-US" sz="2400" dirty="0"/>
              <a:t>colleges and universities)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5919">
            <a:off x="9206959" y="3092776"/>
            <a:ext cx="2253340" cy="3078381"/>
          </a:xfrm>
          <a:prstGeom prst="rect">
            <a:avLst/>
          </a:prstGeom>
        </p:spPr>
      </p:pic>
    </p:spTree>
    <p:extLst>
      <p:ext uri="{BB962C8B-B14F-4D97-AF65-F5344CB8AC3E}">
        <p14:creationId xmlns:p14="http://schemas.microsoft.com/office/powerpoint/2010/main" val="482941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4920" y="334450"/>
            <a:ext cx="6392254" cy="1046440"/>
          </a:xfrm>
          <a:prstGeom prst="rect">
            <a:avLst/>
          </a:prstGeom>
          <a:noFill/>
        </p:spPr>
        <p:txBody>
          <a:bodyPr wrap="square" rtlCol="0">
            <a:spAutoFit/>
          </a:bodyPr>
          <a:lstStyle/>
          <a:p>
            <a:pPr algn="ctr"/>
            <a:r>
              <a:rPr lang="en-US" sz="4400" dirty="0">
                <a:solidFill>
                  <a:srgbClr val="0070C0"/>
                </a:solidFill>
              </a:rPr>
              <a:t>ACHE’s Budget</a:t>
            </a:r>
          </a:p>
          <a:p>
            <a:endParaRPr lang="en-US" dirty="0"/>
          </a:p>
        </p:txBody>
      </p:sp>
      <p:graphicFrame>
        <p:nvGraphicFramePr>
          <p:cNvPr id="4" name="Object 3"/>
          <p:cNvGraphicFramePr>
            <a:graphicFrameLocks noChangeAspect="1"/>
          </p:cNvGraphicFramePr>
          <p:nvPr>
            <p:extLst/>
          </p:nvPr>
        </p:nvGraphicFramePr>
        <p:xfrm>
          <a:off x="6191540" y="3424335"/>
          <a:ext cx="5622229" cy="3433665"/>
        </p:xfrm>
        <a:graphic>
          <a:graphicData uri="http://schemas.openxmlformats.org/presentationml/2006/ole">
            <mc:AlternateContent xmlns:mc="http://schemas.openxmlformats.org/markup-compatibility/2006">
              <mc:Choice xmlns:v="urn:schemas-microsoft-com:vml" Requires="v">
                <p:oleObj spid="_x0000_s5196" name="Image" r:id="rId3" imgW="6717240" imgH="4101480" progId="Photoshop.Image.12">
                  <p:embed/>
                </p:oleObj>
              </mc:Choice>
              <mc:Fallback>
                <p:oleObj name="Image" r:id="rId3" imgW="6717240" imgH="4101480" progId="Photoshop.Image.12">
                  <p:embed/>
                  <p:pic>
                    <p:nvPicPr>
                      <p:cNvPr id="4" name="Object 3"/>
                      <p:cNvPicPr/>
                      <p:nvPr/>
                    </p:nvPicPr>
                    <p:blipFill>
                      <a:blip r:embed="rId4"/>
                      <a:stretch>
                        <a:fillRect/>
                      </a:stretch>
                    </p:blipFill>
                    <p:spPr>
                      <a:xfrm>
                        <a:off x="6191540" y="3424335"/>
                        <a:ext cx="5622229" cy="3433665"/>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1829155" y="5066522"/>
          <a:ext cx="1089122" cy="1714563"/>
        </p:xfrm>
        <a:graphic>
          <a:graphicData uri="http://schemas.openxmlformats.org/presentationml/2006/ole">
            <mc:AlternateContent xmlns:mc="http://schemas.openxmlformats.org/markup-compatibility/2006">
              <mc:Choice xmlns:v="urn:schemas-microsoft-com:vml" Requires="v">
                <p:oleObj spid="_x0000_s5197" name="Image" r:id="rId5" imgW="6933240" imgH="10933200" progId="Photoshop.Image.12">
                  <p:embed/>
                </p:oleObj>
              </mc:Choice>
              <mc:Fallback>
                <p:oleObj name="Image" r:id="rId5" imgW="6933240" imgH="10933200" progId="Photoshop.Image.12">
                  <p:embed/>
                  <p:pic>
                    <p:nvPicPr>
                      <p:cNvPr id="5" name="Object 4"/>
                      <p:cNvPicPr/>
                      <p:nvPr/>
                    </p:nvPicPr>
                    <p:blipFill>
                      <a:blip r:embed="rId6"/>
                      <a:stretch>
                        <a:fillRect/>
                      </a:stretch>
                    </p:blipFill>
                    <p:spPr>
                      <a:xfrm>
                        <a:off x="1829155" y="5066522"/>
                        <a:ext cx="1089122" cy="1714563"/>
                      </a:xfrm>
                      <a:prstGeom prst="rect">
                        <a:avLst/>
                      </a:prstGeom>
                    </p:spPr>
                  </p:pic>
                </p:oleObj>
              </mc:Fallback>
            </mc:AlternateContent>
          </a:graphicData>
        </a:graphic>
      </p:graphicFrame>
      <p:cxnSp>
        <p:nvCxnSpPr>
          <p:cNvPr id="7" name="Straight Arrow Connector 6"/>
          <p:cNvCxnSpPr/>
          <p:nvPr/>
        </p:nvCxnSpPr>
        <p:spPr>
          <a:xfrm flipV="1">
            <a:off x="3110669" y="4765460"/>
            <a:ext cx="3184253" cy="13875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135782" y="1086056"/>
            <a:ext cx="9808142" cy="283154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t>Alabama Commission on Higher Education O&amp;M – </a:t>
            </a:r>
            <a:br>
              <a:rPr lang="en-US" sz="2400" dirty="0"/>
            </a:br>
            <a:r>
              <a:rPr lang="en-US" sz="2400" dirty="0"/>
              <a:t>increased (+7.3%) – $3,598,466 </a:t>
            </a:r>
          </a:p>
          <a:p>
            <a:pPr marL="342900" indent="-342900">
              <a:buFont typeface="Arial" panose="020B0604020202020204" pitchFamily="34" charset="0"/>
              <a:buChar char="•"/>
            </a:pPr>
            <a:r>
              <a:rPr lang="en-US" sz="2400" dirty="0"/>
              <a:t>Accountability Metrics </a:t>
            </a:r>
          </a:p>
          <a:p>
            <a:pPr marL="800100" lvl="1" indent="-342900">
              <a:buFont typeface="Arial" panose="020B0604020202020204" pitchFamily="34" charset="0"/>
              <a:buChar char="•"/>
            </a:pPr>
            <a:r>
              <a:rPr lang="en-US" sz="2400" dirty="0"/>
              <a:t>Purchase Data from National Student Clearinghouse</a:t>
            </a:r>
          </a:p>
          <a:p>
            <a:pPr marL="800100" lvl="1" indent="-342900">
              <a:buFont typeface="Arial" panose="020B0604020202020204" pitchFamily="34" charset="0"/>
              <a:buChar char="•"/>
            </a:pPr>
            <a:r>
              <a:rPr lang="en-US" sz="2400" dirty="0"/>
              <a:t>Employment Outcomes Report (in-state)</a:t>
            </a:r>
          </a:p>
          <a:p>
            <a:pPr marL="800100" lvl="1" indent="-342900">
              <a:buFont typeface="Arial" panose="020B0604020202020204" pitchFamily="34" charset="0"/>
              <a:buChar char="•"/>
            </a:pPr>
            <a:r>
              <a:rPr lang="en-US" sz="2400" dirty="0"/>
              <a:t>Locate graduates out-of-state by major</a:t>
            </a:r>
          </a:p>
          <a:p>
            <a:endParaRPr lang="en-US" sz="2400" dirty="0"/>
          </a:p>
        </p:txBody>
      </p:sp>
    </p:spTree>
    <p:extLst>
      <p:ext uri="{BB962C8B-B14F-4D97-AF65-F5344CB8AC3E}">
        <p14:creationId xmlns:p14="http://schemas.microsoft.com/office/powerpoint/2010/main" val="809184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409252" y="3969572"/>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solidFill>
                  <a:srgbClr val="002060"/>
                </a:solidFill>
                <a:latin typeface="+mn-lt"/>
              </a:rPr>
              <a:t>CALL TO ORDER and PLEDGE OF ALLEGIANCE</a:t>
            </a:r>
          </a:p>
          <a:p>
            <a:pPr>
              <a:tabLst>
                <a:tab pos="688975" algn="l"/>
              </a:tabLst>
            </a:pPr>
            <a:endParaRPr lang="en-US" b="1"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4763446" y="920277"/>
            <a:ext cx="2701925" cy="2082800"/>
          </a:xfrm>
          <a:prstGeom prst="rect">
            <a:avLst/>
          </a:prstGeom>
        </p:spPr>
      </p:pic>
    </p:spTree>
    <p:extLst>
      <p:ext uri="{BB962C8B-B14F-4D97-AF65-F5344CB8AC3E}">
        <p14:creationId xmlns:p14="http://schemas.microsoft.com/office/powerpoint/2010/main" val="689146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1276" y="750309"/>
            <a:ext cx="8306243" cy="1046440"/>
          </a:xfrm>
          <a:prstGeom prst="rect">
            <a:avLst/>
          </a:prstGeom>
          <a:noFill/>
        </p:spPr>
        <p:txBody>
          <a:bodyPr wrap="square" rtlCol="0">
            <a:spAutoFit/>
          </a:bodyPr>
          <a:lstStyle/>
          <a:p>
            <a:pPr algn="ctr"/>
            <a:r>
              <a:rPr lang="en-US" sz="4400" dirty="0">
                <a:solidFill>
                  <a:srgbClr val="0070C0"/>
                </a:solidFill>
              </a:rPr>
              <a:t>AL Act 2019-396  (Campus Speech) </a:t>
            </a:r>
          </a:p>
          <a:p>
            <a:endParaRPr lang="en-US" dirty="0"/>
          </a:p>
        </p:txBody>
      </p:sp>
      <p:sp>
        <p:nvSpPr>
          <p:cNvPr id="4" name="TextBox 3"/>
          <p:cNvSpPr txBox="1"/>
          <p:nvPr/>
        </p:nvSpPr>
        <p:spPr>
          <a:xfrm>
            <a:off x="1562980" y="2140712"/>
            <a:ext cx="8964539" cy="2831544"/>
          </a:xfrm>
          <a:prstGeom prst="rect">
            <a:avLst/>
          </a:prstGeom>
          <a:noFill/>
        </p:spPr>
        <p:txBody>
          <a:bodyPr wrap="square" rtlCol="0">
            <a:spAutoFit/>
          </a:bodyPr>
          <a:lstStyle/>
          <a:p>
            <a:pPr marL="285750" lvl="0" indent="-285750">
              <a:spcAft>
                <a:spcPts val="1200"/>
              </a:spcAft>
              <a:buFont typeface="Arial" panose="020B0604020202020204" pitchFamily="34" charset="0"/>
              <a:buChar char="•"/>
            </a:pPr>
            <a:r>
              <a:rPr lang="en-US" sz="2400" dirty="0"/>
              <a:t>Allows students and faculty to freely express political positions </a:t>
            </a:r>
          </a:p>
          <a:p>
            <a:pPr marL="285750" lvl="0" indent="-285750">
              <a:spcAft>
                <a:spcPts val="1200"/>
              </a:spcAft>
              <a:buFont typeface="Arial" panose="020B0604020202020204" pitchFamily="34" charset="0"/>
              <a:buChar char="•"/>
            </a:pPr>
            <a:r>
              <a:rPr lang="en-US" sz="2400" dirty="0"/>
              <a:t>Ensure outdoor areas are open for public demonstration </a:t>
            </a:r>
          </a:p>
          <a:p>
            <a:pPr marL="285750" lvl="0" indent="-285750">
              <a:spcAft>
                <a:spcPts val="1200"/>
              </a:spcAft>
              <a:buFont typeface="Arial" panose="020B0604020202020204" pitchFamily="34" charset="0"/>
              <a:buChar char="•"/>
            </a:pPr>
            <a:r>
              <a:rPr lang="en-US" sz="2400" dirty="0"/>
              <a:t>Allows any invited speaker by students, student groups or members of the faculty to speak and to be protected on campus</a:t>
            </a:r>
          </a:p>
          <a:p>
            <a:pPr marL="285750" lvl="0" indent="-285750">
              <a:spcAft>
                <a:spcPts val="1200"/>
              </a:spcAft>
              <a:buFont typeface="Arial" panose="020B0604020202020204" pitchFamily="34" charset="0"/>
              <a:buChar char="•"/>
            </a:pPr>
            <a:r>
              <a:rPr lang="en-US" sz="2400" dirty="0"/>
              <a:t>Effective July, 2020</a:t>
            </a:r>
          </a:p>
          <a:p>
            <a:endParaRPr lang="en-US" dirty="0"/>
          </a:p>
        </p:txBody>
      </p:sp>
      <p:sp>
        <p:nvSpPr>
          <p:cNvPr id="5" name="TextBox 4"/>
          <p:cNvSpPr txBox="1"/>
          <p:nvPr/>
        </p:nvSpPr>
        <p:spPr>
          <a:xfrm>
            <a:off x="376015" y="1452785"/>
            <a:ext cx="11494093" cy="830997"/>
          </a:xfrm>
          <a:prstGeom prst="rect">
            <a:avLst/>
          </a:prstGeom>
          <a:noFill/>
        </p:spPr>
        <p:txBody>
          <a:bodyPr wrap="square" rtlCol="0">
            <a:spAutoFit/>
          </a:bodyPr>
          <a:lstStyle/>
          <a:p>
            <a:r>
              <a:rPr lang="en-US" sz="2400" dirty="0"/>
              <a:t>Public colleges and universities to “develop, adopt and enforce a policy on free expression” </a:t>
            </a:r>
          </a:p>
          <a:p>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042" y="4281983"/>
            <a:ext cx="3680279" cy="2455436"/>
          </a:xfrm>
          <a:prstGeom prst="rect">
            <a:avLst/>
          </a:prstGeom>
        </p:spPr>
      </p:pic>
    </p:spTree>
    <p:extLst>
      <p:ext uri="{BB962C8B-B14F-4D97-AF65-F5344CB8AC3E}">
        <p14:creationId xmlns:p14="http://schemas.microsoft.com/office/powerpoint/2010/main" val="60592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8460" y="700755"/>
            <a:ext cx="7930497" cy="1046440"/>
          </a:xfrm>
          <a:prstGeom prst="rect">
            <a:avLst/>
          </a:prstGeom>
          <a:noFill/>
        </p:spPr>
        <p:txBody>
          <a:bodyPr wrap="square" rtlCol="0">
            <a:spAutoFit/>
          </a:bodyPr>
          <a:lstStyle/>
          <a:p>
            <a:pPr algn="ctr"/>
            <a:r>
              <a:rPr lang="en-US" sz="4400" dirty="0">
                <a:solidFill>
                  <a:srgbClr val="0070C0"/>
                </a:solidFill>
              </a:rPr>
              <a:t>Commissioner Turner Confirmed </a:t>
            </a:r>
          </a:p>
          <a:p>
            <a:endParaRPr lang="en-US" dirty="0"/>
          </a:p>
        </p:txBody>
      </p:sp>
      <p:sp>
        <p:nvSpPr>
          <p:cNvPr id="3" name="TextBox 2"/>
          <p:cNvSpPr txBox="1"/>
          <p:nvPr/>
        </p:nvSpPr>
        <p:spPr>
          <a:xfrm>
            <a:off x="2324457" y="1760434"/>
            <a:ext cx="5135122" cy="246221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Commissioner Larry Turner, Chatom, was confirmed by the Alabama Senate by unanimous vote on </a:t>
            </a:r>
            <a:br>
              <a:rPr lang="en-US" sz="2400" dirty="0"/>
            </a:br>
            <a:r>
              <a:rPr lang="en-US" sz="2400" dirty="0"/>
              <a:t>May 23</a:t>
            </a:r>
            <a:r>
              <a:rPr lang="en-US" sz="2400" baseline="30000" dirty="0"/>
              <a:t>rd </a:t>
            </a:r>
          </a:p>
          <a:p>
            <a:pPr marL="285750" indent="-285750">
              <a:spcAft>
                <a:spcPts val="1200"/>
              </a:spcAft>
              <a:buFont typeface="Arial" panose="020B0604020202020204" pitchFamily="34" charset="0"/>
              <a:buChar char="•"/>
            </a:pPr>
            <a:r>
              <a:rPr lang="en-US" sz="2400" dirty="0"/>
              <a:t>Member –at large position, formerly held by Randall McKinney</a:t>
            </a:r>
          </a:p>
        </p:txBody>
      </p:sp>
      <p:pic>
        <p:nvPicPr>
          <p:cNvPr id="4" name="Picture 3"/>
          <p:cNvPicPr>
            <a:picLocks noChangeAspect="1"/>
          </p:cNvPicPr>
          <p:nvPr/>
        </p:nvPicPr>
        <p:blipFill>
          <a:blip r:embed="rId2"/>
          <a:stretch>
            <a:fillRect/>
          </a:stretch>
        </p:blipFill>
        <p:spPr>
          <a:xfrm>
            <a:off x="8153400" y="1828396"/>
            <a:ext cx="2874524" cy="3810404"/>
          </a:xfrm>
          <a:prstGeom prst="rect">
            <a:avLst/>
          </a:prstGeom>
        </p:spPr>
      </p:pic>
      <p:sp>
        <p:nvSpPr>
          <p:cNvPr id="5" name="TextBox 4"/>
          <p:cNvSpPr txBox="1"/>
          <p:nvPr/>
        </p:nvSpPr>
        <p:spPr>
          <a:xfrm>
            <a:off x="8991600" y="5638800"/>
            <a:ext cx="1704975" cy="307777"/>
          </a:xfrm>
          <a:prstGeom prst="rect">
            <a:avLst/>
          </a:prstGeom>
          <a:noFill/>
        </p:spPr>
        <p:txBody>
          <a:bodyPr wrap="square" rtlCol="0">
            <a:spAutoFit/>
          </a:bodyPr>
          <a:lstStyle/>
          <a:p>
            <a:r>
              <a:rPr lang="en-US" sz="1400" dirty="0"/>
              <a:t>Larry Turner</a:t>
            </a:r>
          </a:p>
        </p:txBody>
      </p:sp>
    </p:spTree>
    <p:extLst>
      <p:ext uri="{BB962C8B-B14F-4D97-AF65-F5344CB8AC3E}">
        <p14:creationId xmlns:p14="http://schemas.microsoft.com/office/powerpoint/2010/main" val="1384231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8517" t="-2663" r="21596" b="4003"/>
          <a:stretch/>
        </p:blipFill>
        <p:spPr>
          <a:xfrm>
            <a:off x="712018" y="2204947"/>
            <a:ext cx="2910478" cy="3594067"/>
          </a:xfrm>
          <a:prstGeom prst="rect">
            <a:avLst/>
          </a:prstGeom>
        </p:spPr>
      </p:pic>
      <p:sp>
        <p:nvSpPr>
          <p:cNvPr id="2" name="Title 1"/>
          <p:cNvSpPr>
            <a:spLocks noGrp="1"/>
          </p:cNvSpPr>
          <p:nvPr>
            <p:ph type="title"/>
          </p:nvPr>
        </p:nvSpPr>
        <p:spPr>
          <a:xfrm>
            <a:off x="838200" y="180464"/>
            <a:ext cx="10515600" cy="1659618"/>
          </a:xfrm>
        </p:spPr>
        <p:txBody>
          <a:bodyPr>
            <a:normAutofit fontScale="90000"/>
          </a:bodyPr>
          <a:lstStyle/>
          <a:p>
            <a:br>
              <a:rPr lang="en-US" dirty="0"/>
            </a:br>
            <a:r>
              <a:rPr lang="en-US" b="1" dirty="0">
                <a:solidFill>
                  <a:srgbClr val="0070C0"/>
                </a:solidFill>
              </a:rPr>
              <a:t>VII.B Trends in Higher Education</a:t>
            </a:r>
            <a:br>
              <a:rPr lang="en-US" sz="3200" dirty="0">
                <a:solidFill>
                  <a:srgbClr val="0070C0"/>
                </a:solidFill>
              </a:rPr>
            </a:br>
            <a:r>
              <a:rPr lang="en-US" sz="3200" dirty="0">
                <a:solidFill>
                  <a:srgbClr val="0070C0"/>
                </a:solidFill>
              </a:rPr>
              <a:t>       </a:t>
            </a:r>
            <a:r>
              <a:rPr lang="en-US" sz="2700" dirty="0">
                <a:solidFill>
                  <a:srgbClr val="0070C0"/>
                </a:solidFill>
              </a:rPr>
              <a:t>Based on “The Trends Report 2019,” </a:t>
            </a:r>
            <a:r>
              <a:rPr lang="en-US" sz="2700" i="1" dirty="0">
                <a:solidFill>
                  <a:srgbClr val="0070C0"/>
                </a:solidFill>
              </a:rPr>
              <a:t>Chronicle of Higher Education </a:t>
            </a:r>
            <a:r>
              <a:rPr lang="en-US" sz="2700" dirty="0">
                <a:solidFill>
                  <a:srgbClr val="0070C0"/>
                </a:solidFill>
              </a:rPr>
              <a:t>(Feb 2019)</a:t>
            </a: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42</a:t>
            </a:fld>
            <a:endParaRPr lang="en-US">
              <a:solidFill>
                <a:srgbClr val="46464A">
                  <a:lumMod val="60000"/>
                  <a:lumOff val="40000"/>
                </a:srgbClr>
              </a:solidFill>
            </a:endParaRPr>
          </a:p>
        </p:txBody>
      </p:sp>
      <p:sp>
        <p:nvSpPr>
          <p:cNvPr id="7" name="Subtitle 2"/>
          <p:cNvSpPr txBox="1">
            <a:spLocks/>
          </p:cNvSpPr>
          <p:nvPr/>
        </p:nvSpPr>
        <p:spPr>
          <a:xfrm>
            <a:off x="4110759" y="2204947"/>
            <a:ext cx="6626910" cy="4012972"/>
          </a:xfrm>
          <a:prstGeom prst="rect">
            <a:avLst/>
          </a:prstGeom>
          <a:solidFill>
            <a:schemeClr val="accent1">
              <a:lumMod val="75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en-US" sz="3000" dirty="0">
                <a:solidFill>
                  <a:schemeClr val="bg1"/>
                </a:solidFill>
              </a:rPr>
              <a:t>Governance and autonomy</a:t>
            </a:r>
          </a:p>
          <a:p>
            <a:pPr>
              <a:lnSpc>
                <a:spcPct val="170000"/>
              </a:lnSpc>
            </a:pPr>
            <a:r>
              <a:rPr lang="en-US" sz="3000" dirty="0">
                <a:solidFill>
                  <a:schemeClr val="bg1"/>
                </a:solidFill>
              </a:rPr>
              <a:t>Workforce development and credentialing</a:t>
            </a:r>
          </a:p>
          <a:p>
            <a:pPr>
              <a:lnSpc>
                <a:spcPct val="170000"/>
              </a:lnSpc>
            </a:pPr>
            <a:r>
              <a:rPr lang="en-US" sz="3000" dirty="0">
                <a:solidFill>
                  <a:schemeClr val="bg1"/>
                </a:solidFill>
              </a:rPr>
              <a:t>Access and inclusion</a:t>
            </a:r>
          </a:p>
          <a:p>
            <a:pPr>
              <a:lnSpc>
                <a:spcPct val="170000"/>
              </a:lnSpc>
            </a:pPr>
            <a:r>
              <a:rPr lang="en-US" sz="3000" dirty="0">
                <a:solidFill>
                  <a:schemeClr val="bg1"/>
                </a:solidFill>
              </a:rPr>
              <a:t>Student success</a:t>
            </a:r>
          </a:p>
          <a:p>
            <a:pPr>
              <a:lnSpc>
                <a:spcPct val="170000"/>
              </a:lnSpc>
            </a:pPr>
            <a:r>
              <a:rPr lang="en-US" sz="3000" dirty="0">
                <a:solidFill>
                  <a:schemeClr val="bg1"/>
                </a:solidFill>
              </a:rPr>
              <a:t>Cost of higher education</a:t>
            </a:r>
          </a:p>
        </p:txBody>
      </p:sp>
    </p:spTree>
    <p:extLst>
      <p:ext uri="{BB962C8B-B14F-4D97-AF65-F5344CB8AC3E}">
        <p14:creationId xmlns:p14="http://schemas.microsoft.com/office/powerpoint/2010/main" val="2361398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62" y="0"/>
            <a:ext cx="10395599" cy="1238856"/>
          </a:xfrm>
          <a:solidFill>
            <a:schemeClr val="accent1">
              <a:lumMod val="75000"/>
            </a:schemeClr>
          </a:solidFill>
        </p:spPr>
        <p:txBody>
          <a:bodyPr>
            <a:normAutofit/>
          </a:bodyPr>
          <a:lstStyle/>
          <a:p>
            <a:r>
              <a:rPr lang="en-US" b="1" dirty="0">
                <a:solidFill>
                  <a:schemeClr val="bg1"/>
                </a:solidFill>
              </a:rPr>
              <a:t>Governance and Autonomy</a:t>
            </a:r>
          </a:p>
        </p:txBody>
      </p:sp>
      <p:sp>
        <p:nvSpPr>
          <p:cNvPr id="3" name="Content Placeholder 2"/>
          <p:cNvSpPr>
            <a:spLocks noGrp="1"/>
          </p:cNvSpPr>
          <p:nvPr>
            <p:ph idx="1"/>
          </p:nvPr>
        </p:nvSpPr>
        <p:spPr>
          <a:xfrm>
            <a:off x="428143" y="977843"/>
            <a:ext cx="9564944" cy="6636620"/>
          </a:xfrm>
        </p:spPr>
        <p:txBody>
          <a:bodyPr>
            <a:noAutofit/>
          </a:bodyPr>
          <a:lstStyle/>
          <a:p>
            <a:pPr marL="0" indent="0">
              <a:buNone/>
            </a:pPr>
            <a:r>
              <a:rPr lang="en-US" sz="2400" dirty="0"/>
              <a:t> </a:t>
            </a:r>
          </a:p>
          <a:p>
            <a:pPr marL="0" indent="0">
              <a:buNone/>
            </a:pPr>
            <a:r>
              <a:rPr lang="en-US" b="1" dirty="0"/>
              <a:t>Trends toward efficiency and effectiveness for institutions</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615513" y="4388361"/>
            <a:ext cx="2491790" cy="183555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0833"/>
          <a:stretch/>
        </p:blipFill>
        <p:spPr>
          <a:xfrm>
            <a:off x="4794069" y="2573382"/>
            <a:ext cx="7292682" cy="4106935"/>
          </a:xfrm>
          <a:prstGeom prst="rect">
            <a:avLst/>
          </a:prstGeom>
        </p:spPr>
      </p:pic>
      <p:sp>
        <p:nvSpPr>
          <p:cNvPr id="8" name="TextBox 7"/>
          <p:cNvSpPr txBox="1"/>
          <p:nvPr/>
        </p:nvSpPr>
        <p:spPr>
          <a:xfrm>
            <a:off x="326979" y="1987829"/>
            <a:ext cx="446709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Institutional and board mergers  </a:t>
            </a:r>
          </a:p>
          <a:p>
            <a:pPr marL="342900" indent="-342900">
              <a:buFont typeface="Arial" panose="020B0604020202020204" pitchFamily="34" charset="0"/>
              <a:buChar char="•"/>
            </a:pPr>
            <a:r>
              <a:rPr lang="en-US" sz="2400" dirty="0"/>
              <a:t>Shared purchasing and resources</a:t>
            </a:r>
          </a:p>
          <a:p>
            <a:pPr marL="342900" indent="-342900">
              <a:buFont typeface="Arial" panose="020B0604020202020204" pitchFamily="34" charset="0"/>
              <a:buChar char="•"/>
            </a:pPr>
            <a:r>
              <a:rPr lang="en-US" sz="2400" dirty="0"/>
              <a:t>Accountability/ performance funding</a:t>
            </a:r>
          </a:p>
          <a:p>
            <a:pPr marL="342900" indent="-342900">
              <a:buFont typeface="Arial" panose="020B0604020202020204" pitchFamily="34" charset="0"/>
              <a:buChar char="•"/>
            </a:pPr>
            <a:endParaRPr lang="en-US" sz="2400" dirty="0"/>
          </a:p>
        </p:txBody>
      </p:sp>
      <p:sp>
        <p:nvSpPr>
          <p:cNvPr id="11" name="Right Arrow 10"/>
          <p:cNvSpPr/>
          <p:nvPr/>
        </p:nvSpPr>
        <p:spPr>
          <a:xfrm>
            <a:off x="3918857" y="3670661"/>
            <a:ext cx="940526" cy="203908"/>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918857" y="3911452"/>
            <a:ext cx="940526" cy="203908"/>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3912326" y="4334813"/>
            <a:ext cx="940526" cy="203908"/>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3918857" y="5214058"/>
            <a:ext cx="940526" cy="203908"/>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3912326" y="4580309"/>
            <a:ext cx="940526" cy="203908"/>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210615" y="1935022"/>
            <a:ext cx="7233899" cy="800219"/>
          </a:xfrm>
          <a:prstGeom prst="rect">
            <a:avLst/>
          </a:prstGeom>
          <a:noFill/>
        </p:spPr>
        <p:txBody>
          <a:bodyPr wrap="square" rtlCol="0">
            <a:spAutoFit/>
          </a:bodyPr>
          <a:lstStyle/>
          <a:p>
            <a:r>
              <a:rPr lang="en-US" sz="2800" dirty="0"/>
              <a:t>Portion of state funding tied to outcomes</a:t>
            </a:r>
          </a:p>
          <a:p>
            <a:r>
              <a:rPr lang="en-US" i="1" dirty="0"/>
              <a:t>   (“Driving better outcomes: FY 2018 state status,” HCM Strategists) </a:t>
            </a:r>
          </a:p>
        </p:txBody>
      </p:sp>
    </p:spTree>
    <p:extLst>
      <p:ext uri="{BB962C8B-B14F-4D97-AF65-F5344CB8AC3E}">
        <p14:creationId xmlns:p14="http://schemas.microsoft.com/office/powerpoint/2010/main" val="349381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024" y="0"/>
            <a:ext cx="9454843" cy="1238856"/>
          </a:xfrm>
          <a:solidFill>
            <a:schemeClr val="accent1">
              <a:lumMod val="75000"/>
            </a:schemeClr>
          </a:solidFill>
        </p:spPr>
        <p:txBody>
          <a:bodyPr>
            <a:normAutofit/>
          </a:bodyPr>
          <a:lstStyle/>
          <a:p>
            <a:r>
              <a:rPr lang="en-US" b="1" dirty="0">
                <a:solidFill>
                  <a:schemeClr val="bg1"/>
                </a:solidFill>
              </a:rPr>
              <a:t>Governance and Autonomy</a:t>
            </a:r>
          </a:p>
        </p:txBody>
      </p:sp>
      <p:sp>
        <p:nvSpPr>
          <p:cNvPr id="3" name="Content Placeholder 2"/>
          <p:cNvSpPr>
            <a:spLocks noGrp="1"/>
          </p:cNvSpPr>
          <p:nvPr>
            <p:ph idx="1"/>
          </p:nvPr>
        </p:nvSpPr>
        <p:spPr>
          <a:xfrm>
            <a:off x="297513" y="1063591"/>
            <a:ext cx="6181663" cy="6636620"/>
          </a:xfrm>
        </p:spPr>
        <p:txBody>
          <a:bodyPr>
            <a:noAutofit/>
          </a:bodyPr>
          <a:lstStyle/>
          <a:p>
            <a:pPr marL="0" indent="0">
              <a:buNone/>
            </a:pPr>
            <a:r>
              <a:rPr lang="en-US" sz="2400" dirty="0"/>
              <a:t> </a:t>
            </a:r>
          </a:p>
          <a:p>
            <a:pPr marL="0" indent="0">
              <a:buNone/>
            </a:pPr>
            <a:r>
              <a:rPr lang="en-US" b="1" dirty="0"/>
              <a:t>Tensions over institutional autonomy</a:t>
            </a:r>
          </a:p>
          <a:p>
            <a:r>
              <a:rPr lang="en-US" sz="2400" dirty="0"/>
              <a:t>Public concern about the value of higher education and open inquiry</a:t>
            </a:r>
          </a:p>
          <a:p>
            <a:r>
              <a:rPr lang="en-US" sz="2400" dirty="0"/>
              <a:t>Demand for clearer focus on preparing graduates for careers</a:t>
            </a:r>
          </a:p>
          <a:p>
            <a:r>
              <a:rPr lang="en-US" sz="2400" dirty="0"/>
              <a:t>Threats from interest groups and lawmakers based on course offerings or scientific research</a:t>
            </a:r>
          </a:p>
          <a:p>
            <a:r>
              <a:rPr lang="en-US" sz="2400" dirty="0"/>
              <a:t>Legislation to protect free speech</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967" t="28435"/>
          <a:stretch/>
        </p:blipFill>
        <p:spPr>
          <a:xfrm>
            <a:off x="6751529" y="1134467"/>
            <a:ext cx="5303156" cy="25280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176"/>
          <a:stretch/>
        </p:blipFill>
        <p:spPr>
          <a:xfrm>
            <a:off x="6709592" y="3662532"/>
            <a:ext cx="5345093" cy="29537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a:stretch>
            <a:fillRect/>
          </a:stretch>
        </p:blipFill>
        <p:spPr>
          <a:xfrm>
            <a:off x="9725351" y="1666417"/>
            <a:ext cx="1609725" cy="619125"/>
          </a:xfrm>
          <a:prstGeom prst="rect">
            <a:avLst/>
          </a:prstGeom>
        </p:spPr>
      </p:pic>
    </p:spTree>
    <p:extLst>
      <p:ext uri="{BB962C8B-B14F-4D97-AF65-F5344CB8AC3E}">
        <p14:creationId xmlns:p14="http://schemas.microsoft.com/office/powerpoint/2010/main" val="1617330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61" y="0"/>
            <a:ext cx="10395599" cy="1238856"/>
          </a:xfrm>
          <a:solidFill>
            <a:schemeClr val="accent1">
              <a:lumMod val="75000"/>
            </a:schemeClr>
          </a:solidFill>
        </p:spPr>
        <p:txBody>
          <a:bodyPr>
            <a:normAutofit/>
          </a:bodyPr>
          <a:lstStyle/>
          <a:p>
            <a:r>
              <a:rPr lang="en-US" b="1" dirty="0">
                <a:solidFill>
                  <a:schemeClr val="bg1"/>
                </a:solidFill>
              </a:rPr>
              <a:t>Workforce Development and Credentialing</a:t>
            </a:r>
          </a:p>
        </p:txBody>
      </p:sp>
      <p:sp>
        <p:nvSpPr>
          <p:cNvPr id="3" name="Content Placeholder 2"/>
          <p:cNvSpPr>
            <a:spLocks noGrp="1"/>
          </p:cNvSpPr>
          <p:nvPr>
            <p:ph idx="1"/>
          </p:nvPr>
        </p:nvSpPr>
        <p:spPr>
          <a:xfrm>
            <a:off x="702462" y="1063591"/>
            <a:ext cx="10934217" cy="6636620"/>
          </a:xfrm>
        </p:spPr>
        <p:txBody>
          <a:bodyPr>
            <a:noAutofit/>
          </a:bodyPr>
          <a:lstStyle/>
          <a:p>
            <a:pPr marL="0" indent="0">
              <a:buNone/>
            </a:pPr>
            <a:r>
              <a:rPr lang="en-US" sz="2400" dirty="0"/>
              <a:t> </a:t>
            </a:r>
          </a:p>
          <a:p>
            <a:pPr marL="0" indent="0">
              <a:buNone/>
            </a:pPr>
            <a:r>
              <a:rPr lang="en-US" b="1" dirty="0"/>
              <a:t>Meeting the demand for a skilled workforce</a:t>
            </a:r>
          </a:p>
          <a:p>
            <a:endParaRPr lang="en-US" sz="2400" dirty="0"/>
          </a:p>
        </p:txBody>
      </p:sp>
      <p:sp>
        <p:nvSpPr>
          <p:cNvPr id="11" name="TextBox 10"/>
          <p:cNvSpPr txBox="1"/>
          <p:nvPr/>
        </p:nvSpPr>
        <p:spPr>
          <a:xfrm>
            <a:off x="4127863" y="6236804"/>
            <a:ext cx="8064137" cy="369332"/>
          </a:xfrm>
          <a:prstGeom prst="rect">
            <a:avLst/>
          </a:prstGeom>
          <a:noFill/>
        </p:spPr>
        <p:txBody>
          <a:bodyPr wrap="square" rtlCol="0">
            <a:spAutoFit/>
          </a:bodyPr>
          <a:lstStyle/>
          <a:p>
            <a:r>
              <a:rPr lang="en-US" i="1" dirty="0"/>
              <a:t>“Condition of education 2019,” National Center of Education Statistics (May 2019)</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410" y="2187805"/>
            <a:ext cx="7982281" cy="3980774"/>
          </a:xfrm>
          <a:prstGeom prst="rect">
            <a:avLst/>
          </a:prstGeom>
        </p:spPr>
      </p:pic>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4547" y="3163708"/>
            <a:ext cx="5465713" cy="1775626"/>
          </a:xfrm>
          <a:prstGeom prst="rect">
            <a:avLst/>
          </a:prstGeom>
        </p:spPr>
      </p:pic>
      <p:pic>
        <p:nvPicPr>
          <p:cNvPr id="14" name="Picture 13"/>
          <p:cNvPicPr>
            <a:picLocks noChangeAspect="1"/>
          </p:cNvPicPr>
          <p:nvPr/>
        </p:nvPicPr>
        <p:blipFill>
          <a:blip r:embed="rId5"/>
          <a:stretch>
            <a:fillRect/>
          </a:stretch>
        </p:blipFill>
        <p:spPr>
          <a:xfrm>
            <a:off x="7576457" y="1529871"/>
            <a:ext cx="3521603" cy="4582431"/>
          </a:xfrm>
          <a:prstGeom prst="rect">
            <a:avLst/>
          </a:prstGeom>
        </p:spPr>
      </p:pic>
    </p:spTree>
    <p:extLst>
      <p:ext uri="{BB962C8B-B14F-4D97-AF65-F5344CB8AC3E}">
        <p14:creationId xmlns:p14="http://schemas.microsoft.com/office/powerpoint/2010/main" val="336704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61" y="0"/>
            <a:ext cx="10395599" cy="1238856"/>
          </a:xfrm>
          <a:solidFill>
            <a:schemeClr val="accent1">
              <a:lumMod val="75000"/>
            </a:schemeClr>
          </a:solidFill>
        </p:spPr>
        <p:txBody>
          <a:bodyPr>
            <a:normAutofit/>
          </a:bodyPr>
          <a:lstStyle/>
          <a:p>
            <a:r>
              <a:rPr lang="en-US" b="1" dirty="0">
                <a:solidFill>
                  <a:schemeClr val="bg1"/>
                </a:solidFill>
              </a:rPr>
              <a:t>Workforce Development and Credentialing</a:t>
            </a:r>
          </a:p>
        </p:txBody>
      </p:sp>
      <p:sp>
        <p:nvSpPr>
          <p:cNvPr id="3" name="Content Placeholder 2"/>
          <p:cNvSpPr>
            <a:spLocks noGrp="1"/>
          </p:cNvSpPr>
          <p:nvPr>
            <p:ph idx="1"/>
          </p:nvPr>
        </p:nvSpPr>
        <p:spPr>
          <a:xfrm>
            <a:off x="702462" y="1063591"/>
            <a:ext cx="10934217" cy="6636620"/>
          </a:xfrm>
        </p:spPr>
        <p:txBody>
          <a:bodyPr>
            <a:noAutofit/>
          </a:bodyPr>
          <a:lstStyle/>
          <a:p>
            <a:pPr marL="0" indent="0">
              <a:buNone/>
            </a:pPr>
            <a:endParaRPr lang="en-US" sz="2400" dirty="0"/>
          </a:p>
          <a:p>
            <a:pPr marL="0" indent="0">
              <a:buNone/>
            </a:pPr>
            <a:endParaRPr lang="en-US" sz="2400" dirty="0"/>
          </a:p>
        </p:txBody>
      </p:sp>
      <p:pic>
        <p:nvPicPr>
          <p:cNvPr id="9" name="Picture 8"/>
          <p:cNvPicPr>
            <a:picLocks noChangeAspect="1"/>
          </p:cNvPicPr>
          <p:nvPr/>
        </p:nvPicPr>
        <p:blipFill>
          <a:blip r:embed="rId2"/>
          <a:stretch>
            <a:fillRect/>
          </a:stretch>
        </p:blipFill>
        <p:spPr>
          <a:xfrm>
            <a:off x="3692218" y="2219282"/>
            <a:ext cx="1568075" cy="1568075"/>
          </a:xfrm>
          <a:prstGeom prst="rect">
            <a:avLst/>
          </a:prstGeom>
        </p:spPr>
      </p:pic>
      <p:pic>
        <p:nvPicPr>
          <p:cNvPr id="6148" name="Picture 4" descr="Alabama Community College System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632" y="2197340"/>
            <a:ext cx="1601971" cy="1590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stretch>
            <a:fillRect/>
          </a:stretch>
        </p:blipFill>
        <p:spPr>
          <a:xfrm>
            <a:off x="350874" y="4446709"/>
            <a:ext cx="2544317" cy="1801033"/>
          </a:xfrm>
          <a:prstGeom prst="rect">
            <a:avLst/>
          </a:prstGeom>
        </p:spPr>
      </p:pic>
      <p:pic>
        <p:nvPicPr>
          <p:cNvPr id="13" name="Picture 12"/>
          <p:cNvPicPr>
            <a:picLocks noChangeAspect="1"/>
          </p:cNvPicPr>
          <p:nvPr/>
        </p:nvPicPr>
        <p:blipFill>
          <a:blip r:embed="rId5"/>
          <a:stretch>
            <a:fillRect/>
          </a:stretch>
        </p:blipFill>
        <p:spPr>
          <a:xfrm>
            <a:off x="2887788" y="4381901"/>
            <a:ext cx="6127698" cy="1719802"/>
          </a:xfrm>
          <a:prstGeom prst="rect">
            <a:avLst/>
          </a:prstGeom>
        </p:spPr>
      </p:pic>
      <p:pic>
        <p:nvPicPr>
          <p:cNvPr id="8" name="Picture 18" descr="https://cws.auburn.edu/asim/Content/Images/Schools/Alabama%20Birmingha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2269" y="1996770"/>
            <a:ext cx="2359013" cy="21616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0897" y="2205634"/>
            <a:ext cx="1636622" cy="1494495"/>
          </a:xfrm>
          <a:prstGeom prst="rect">
            <a:avLst/>
          </a:prstGeom>
        </p:spPr>
      </p:pic>
      <p:pic>
        <p:nvPicPr>
          <p:cNvPr id="4" name="Picture 3"/>
          <p:cNvPicPr>
            <a:picLocks noChangeAspect="1"/>
          </p:cNvPicPr>
          <p:nvPr/>
        </p:nvPicPr>
        <p:blipFill>
          <a:blip r:embed="rId8"/>
          <a:stretch>
            <a:fillRect/>
          </a:stretch>
        </p:blipFill>
        <p:spPr>
          <a:xfrm>
            <a:off x="9459407" y="4315717"/>
            <a:ext cx="1733350" cy="1852169"/>
          </a:xfrm>
          <a:prstGeom prst="rect">
            <a:avLst/>
          </a:prstGeom>
        </p:spPr>
      </p:pic>
    </p:spTree>
    <p:extLst>
      <p:ext uri="{BB962C8B-B14F-4D97-AF65-F5344CB8AC3E}">
        <p14:creationId xmlns:p14="http://schemas.microsoft.com/office/powerpoint/2010/main" val="32860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2500"/>
                            </p:stCondLst>
                            <p:childTnLst>
                              <p:par>
                                <p:cTn id="17" presetID="16" presetClass="entr" presetSubtype="2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83236"/>
          <a:stretch/>
        </p:blipFill>
        <p:spPr>
          <a:xfrm>
            <a:off x="170287" y="1211628"/>
            <a:ext cx="6450980" cy="1067728"/>
          </a:xfrm>
          <a:prstGeom prst="rect">
            <a:avLst/>
          </a:prstGeom>
        </p:spPr>
      </p:pic>
      <p:sp>
        <p:nvSpPr>
          <p:cNvPr id="5" name="Rectangle 4"/>
          <p:cNvSpPr/>
          <p:nvPr/>
        </p:nvSpPr>
        <p:spPr>
          <a:xfrm>
            <a:off x="6526419" y="1635548"/>
            <a:ext cx="5665581" cy="4801314"/>
          </a:xfrm>
          <a:prstGeom prst="rect">
            <a:avLst/>
          </a:prstGeom>
        </p:spPr>
        <p:txBody>
          <a:bodyPr wrap="square">
            <a:spAutoFit/>
          </a:bodyPr>
          <a:lstStyle/>
          <a:p>
            <a:pPr marL="457200" indent="-457200">
              <a:buFont typeface="Arial" panose="020B0604020202020204" pitchFamily="34" charset="0"/>
              <a:buChar char="•"/>
            </a:pPr>
            <a:r>
              <a:rPr lang="en-US" sz="2800" dirty="0"/>
              <a:t>More than 40 % of college graduates take positions out of school that don't require a degree.</a:t>
            </a:r>
          </a:p>
          <a:p>
            <a:pPr marL="457200" indent="-457200">
              <a:buFont typeface="Arial" panose="020B0604020202020204" pitchFamily="34" charset="0"/>
              <a:buChar char="•"/>
            </a:pPr>
            <a:r>
              <a:rPr lang="en-US" sz="2800" dirty="0"/>
              <a:t>more than 1 in 5 college grads still aren't working a degree-demanding job a decade after leaving school.</a:t>
            </a:r>
          </a:p>
          <a:p>
            <a:pPr marL="457200" indent="-457200">
              <a:buFont typeface="Arial" panose="020B0604020202020204" pitchFamily="34" charset="0"/>
              <a:buChar char="•"/>
            </a:pPr>
            <a:r>
              <a:rPr lang="en-US" sz="2800" dirty="0"/>
              <a:t>Businesses hire people based upon specific skill gaps in their workforce…</a:t>
            </a:r>
          </a:p>
          <a:p>
            <a:endParaRPr lang="en-US" sz="2600" b="0" i="0" u="none" strike="noStrike" dirty="0">
              <a:solidFill>
                <a:srgbClr val="333333"/>
              </a:solidFill>
              <a:effectLst/>
              <a:latin typeface="&amp;quot"/>
            </a:endParaRPr>
          </a:p>
        </p:txBody>
      </p:sp>
      <p:pic>
        <p:nvPicPr>
          <p:cNvPr id="7" name="Picture 6"/>
          <p:cNvPicPr>
            <a:picLocks noChangeAspect="1"/>
          </p:cNvPicPr>
          <p:nvPr/>
        </p:nvPicPr>
        <p:blipFill rotWithShape="1">
          <a:blip r:embed="rId2"/>
          <a:srcRect t="26281"/>
          <a:stretch/>
        </p:blipFill>
        <p:spPr>
          <a:xfrm>
            <a:off x="170287" y="2138265"/>
            <a:ext cx="6450980" cy="4695290"/>
          </a:xfrm>
          <a:prstGeom prst="rect">
            <a:avLst/>
          </a:prstGeom>
        </p:spPr>
      </p:pic>
      <p:pic>
        <p:nvPicPr>
          <p:cNvPr id="8" name="Picture 7"/>
          <p:cNvPicPr>
            <a:picLocks noChangeAspect="1"/>
          </p:cNvPicPr>
          <p:nvPr/>
        </p:nvPicPr>
        <p:blipFill>
          <a:blip r:embed="rId3"/>
          <a:stretch>
            <a:fillRect/>
          </a:stretch>
        </p:blipFill>
        <p:spPr>
          <a:xfrm>
            <a:off x="806262" y="1556244"/>
            <a:ext cx="4586224" cy="5339483"/>
          </a:xfrm>
          <a:prstGeom prst="rect">
            <a:avLst/>
          </a:prstGeom>
        </p:spPr>
      </p:pic>
      <p:sp>
        <p:nvSpPr>
          <p:cNvPr id="9" name="Title 1"/>
          <p:cNvSpPr>
            <a:spLocks noGrp="1"/>
          </p:cNvSpPr>
          <p:nvPr>
            <p:ph type="title"/>
          </p:nvPr>
        </p:nvSpPr>
        <p:spPr>
          <a:xfrm>
            <a:off x="702461" y="0"/>
            <a:ext cx="10395599" cy="1238856"/>
          </a:xfrm>
          <a:solidFill>
            <a:schemeClr val="accent1">
              <a:lumMod val="75000"/>
            </a:schemeClr>
          </a:solidFill>
        </p:spPr>
        <p:txBody>
          <a:bodyPr>
            <a:normAutofit/>
          </a:bodyPr>
          <a:lstStyle/>
          <a:p>
            <a:r>
              <a:rPr lang="en-US" b="1" dirty="0">
                <a:solidFill>
                  <a:schemeClr val="bg1"/>
                </a:solidFill>
              </a:rPr>
              <a:t>Workforce Development and Credentialing</a:t>
            </a:r>
          </a:p>
        </p:txBody>
      </p:sp>
    </p:spTree>
    <p:extLst>
      <p:ext uri="{BB962C8B-B14F-4D97-AF65-F5344CB8AC3E}">
        <p14:creationId xmlns:p14="http://schemas.microsoft.com/office/powerpoint/2010/main" val="286181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61" y="0"/>
            <a:ext cx="10395599" cy="1238856"/>
          </a:xfrm>
          <a:solidFill>
            <a:schemeClr val="accent1">
              <a:lumMod val="75000"/>
            </a:schemeClr>
          </a:solidFill>
        </p:spPr>
        <p:txBody>
          <a:bodyPr>
            <a:normAutofit/>
          </a:bodyPr>
          <a:lstStyle/>
          <a:p>
            <a:r>
              <a:rPr lang="en-US" b="1" dirty="0">
                <a:solidFill>
                  <a:schemeClr val="bg1"/>
                </a:solidFill>
              </a:rPr>
              <a:t>Access and Inclusion</a:t>
            </a:r>
          </a:p>
        </p:txBody>
      </p:sp>
      <p:sp>
        <p:nvSpPr>
          <p:cNvPr id="3" name="Content Placeholder 2"/>
          <p:cNvSpPr>
            <a:spLocks noGrp="1"/>
          </p:cNvSpPr>
          <p:nvPr>
            <p:ph idx="1"/>
          </p:nvPr>
        </p:nvSpPr>
        <p:spPr>
          <a:xfrm>
            <a:off x="702462" y="1063591"/>
            <a:ext cx="10934217" cy="6636620"/>
          </a:xfrm>
        </p:spPr>
        <p:txBody>
          <a:bodyPr>
            <a:noAutofit/>
          </a:bodyPr>
          <a:lstStyle/>
          <a:p>
            <a:pPr marL="0" indent="0">
              <a:buNone/>
            </a:pPr>
            <a:r>
              <a:rPr lang="en-US" sz="2400" dirty="0"/>
              <a:t> </a:t>
            </a:r>
          </a:p>
          <a:p>
            <a:pPr marL="0" indent="0">
              <a:buNone/>
            </a:pPr>
            <a:r>
              <a:rPr lang="en-US" b="1" dirty="0"/>
              <a:t>Student demand for flexible, non-traditional options</a:t>
            </a:r>
          </a:p>
          <a:p>
            <a:r>
              <a:rPr lang="en-US" dirty="0"/>
              <a:t>Education deserts</a:t>
            </a:r>
          </a:p>
          <a:p>
            <a:r>
              <a:rPr lang="en-US" dirty="0"/>
              <a:t>Work/ family commitments</a:t>
            </a:r>
          </a:p>
          <a:p>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6078" y="3227960"/>
            <a:ext cx="7275903" cy="334499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384196" y="6145170"/>
            <a:ext cx="5133703" cy="307777"/>
          </a:xfrm>
          <a:prstGeom prst="rect">
            <a:avLst/>
          </a:prstGeom>
          <a:noFill/>
        </p:spPr>
        <p:txBody>
          <a:bodyPr wrap="square" rtlCol="0">
            <a:spAutoFit/>
          </a:bodyPr>
          <a:lstStyle/>
          <a:p>
            <a:r>
              <a:rPr lang="en-US" sz="1400" i="1" dirty="0"/>
              <a:t>“Understanding the shifting adult learner mindset,” EAB (May 2019)</a:t>
            </a:r>
          </a:p>
        </p:txBody>
      </p:sp>
    </p:spTree>
    <p:extLst>
      <p:ext uri="{BB962C8B-B14F-4D97-AF65-F5344CB8AC3E}">
        <p14:creationId xmlns:p14="http://schemas.microsoft.com/office/powerpoint/2010/main" val="186411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61" y="0"/>
            <a:ext cx="10395599" cy="1238856"/>
          </a:xfrm>
          <a:solidFill>
            <a:schemeClr val="accent1">
              <a:lumMod val="75000"/>
            </a:schemeClr>
          </a:solidFill>
        </p:spPr>
        <p:txBody>
          <a:bodyPr>
            <a:normAutofit/>
          </a:bodyPr>
          <a:lstStyle/>
          <a:p>
            <a:r>
              <a:rPr lang="en-US" b="1" dirty="0">
                <a:solidFill>
                  <a:schemeClr val="bg1"/>
                </a:solidFill>
              </a:rPr>
              <a:t>Access and Inclusion</a:t>
            </a:r>
          </a:p>
        </p:txBody>
      </p:sp>
      <p:sp>
        <p:nvSpPr>
          <p:cNvPr id="3" name="Content Placeholder 2"/>
          <p:cNvSpPr>
            <a:spLocks noGrp="1"/>
          </p:cNvSpPr>
          <p:nvPr>
            <p:ph idx="1"/>
          </p:nvPr>
        </p:nvSpPr>
        <p:spPr>
          <a:xfrm>
            <a:off x="388954" y="998276"/>
            <a:ext cx="6495322" cy="6636620"/>
          </a:xfrm>
        </p:spPr>
        <p:txBody>
          <a:bodyPr>
            <a:noAutofit/>
          </a:bodyPr>
          <a:lstStyle/>
          <a:p>
            <a:pPr marL="0" indent="0">
              <a:buNone/>
            </a:pPr>
            <a:r>
              <a:rPr lang="en-US" sz="2400" dirty="0"/>
              <a:t> </a:t>
            </a:r>
          </a:p>
          <a:p>
            <a:pPr marL="0" indent="0">
              <a:buNone/>
            </a:pPr>
            <a:r>
              <a:rPr lang="en-US" b="1" dirty="0"/>
              <a:t>Scrutiny over admissions processes</a:t>
            </a:r>
          </a:p>
          <a:p>
            <a:r>
              <a:rPr lang="en-US" dirty="0"/>
              <a:t>Consideration of test scores, race, legacy</a:t>
            </a:r>
            <a:endParaRPr lang="en-US" b="1" dirty="0"/>
          </a:p>
        </p:txBody>
      </p:sp>
      <p:pic>
        <p:nvPicPr>
          <p:cNvPr id="12" name="Picture 11"/>
          <p:cNvPicPr>
            <a:picLocks noChangeAspect="1"/>
          </p:cNvPicPr>
          <p:nvPr/>
        </p:nvPicPr>
        <p:blipFill rotWithShape="1">
          <a:blip r:embed="rId2"/>
          <a:srcRect t="15897" b="2843"/>
          <a:stretch/>
        </p:blipFill>
        <p:spPr>
          <a:xfrm>
            <a:off x="2129246" y="3362812"/>
            <a:ext cx="2356597" cy="3268218"/>
          </a:xfrm>
          <a:prstGeom prst="rect">
            <a:avLst/>
          </a:prstGeom>
        </p:spPr>
      </p:pic>
      <p:pic>
        <p:nvPicPr>
          <p:cNvPr id="14" name="Picture 13"/>
          <p:cNvPicPr>
            <a:picLocks noChangeAspect="1"/>
          </p:cNvPicPr>
          <p:nvPr/>
        </p:nvPicPr>
        <p:blipFill rotWithShape="1">
          <a:blip r:embed="rId2"/>
          <a:srcRect t="71934" b="20497"/>
          <a:stretch/>
        </p:blipFill>
        <p:spPr>
          <a:xfrm>
            <a:off x="131749" y="5350149"/>
            <a:ext cx="4955177" cy="640080"/>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rotWithShape="1">
          <a:blip r:embed="rId2"/>
          <a:srcRect t="15897" b="72366"/>
          <a:stretch/>
        </p:blipFill>
        <p:spPr>
          <a:xfrm>
            <a:off x="388954" y="2859765"/>
            <a:ext cx="4697972" cy="941053"/>
          </a:xfrm>
          <a:prstGeom prst="rect">
            <a:avLst/>
          </a:prstGeom>
        </p:spPr>
      </p:pic>
      <p:pic>
        <p:nvPicPr>
          <p:cNvPr id="16" name="Picture 15"/>
          <p:cNvPicPr>
            <a:picLocks noChangeAspect="1"/>
          </p:cNvPicPr>
          <p:nvPr/>
        </p:nvPicPr>
        <p:blipFill rotWithShape="1">
          <a:blip r:embed="rId2"/>
          <a:srcRect t="64652" b="28118"/>
          <a:stretch/>
        </p:blipFill>
        <p:spPr>
          <a:xfrm>
            <a:off x="131750" y="4625257"/>
            <a:ext cx="4955177" cy="611404"/>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2"/>
          <a:srcRect t="34186" b="57869"/>
          <a:stretch/>
        </p:blipFill>
        <p:spPr>
          <a:xfrm>
            <a:off x="131749" y="3937467"/>
            <a:ext cx="4955177" cy="60786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218" y="1824899"/>
            <a:ext cx="4970995" cy="39518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3899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5</a:t>
            </a:fld>
            <a:endParaRPr lang="en-US" dirty="0"/>
          </a:p>
        </p:txBody>
      </p:sp>
      <p:sp>
        <p:nvSpPr>
          <p:cNvPr id="4" name="Title 1"/>
          <p:cNvSpPr txBox="1">
            <a:spLocks/>
          </p:cNvSpPr>
          <p:nvPr/>
        </p:nvSpPr>
        <p:spPr>
          <a:xfrm>
            <a:off x="1470212" y="1437715"/>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rgbClr val="002060"/>
                </a:solidFill>
                <a:latin typeface="+mn-lt"/>
              </a:rPr>
              <a:t>II.  ROLL CALL and </a:t>
            </a:r>
            <a:br>
              <a:rPr lang="en-US" b="1" dirty="0">
                <a:solidFill>
                  <a:srgbClr val="002060"/>
                </a:solidFill>
                <a:latin typeface="+mn-lt"/>
              </a:rPr>
            </a:br>
            <a:r>
              <a:rPr lang="en-US" sz="4000" b="1" dirty="0">
                <a:solidFill>
                  <a:srgbClr val="002060"/>
                </a:solidFill>
                <a:latin typeface="+mn-lt"/>
              </a:rPr>
              <a:t>QUORUM DETERMINATION	</a:t>
            </a:r>
          </a:p>
        </p:txBody>
      </p:sp>
      <p:pic>
        <p:nvPicPr>
          <p:cNvPr id="5" name="Picture 4" descr="See the source image"/>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680447"/>
            <a:ext cx="7700682" cy="3460377"/>
          </a:xfrm>
          <a:prstGeom prst="rect">
            <a:avLst/>
          </a:prstGeom>
          <a:noFill/>
          <a:ln>
            <a:noFill/>
          </a:ln>
        </p:spPr>
      </p:pic>
    </p:spTree>
    <p:extLst>
      <p:ext uri="{BB962C8B-B14F-4D97-AF65-F5344CB8AC3E}">
        <p14:creationId xmlns:p14="http://schemas.microsoft.com/office/powerpoint/2010/main" val="2818536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62" y="-19545"/>
            <a:ext cx="10395599" cy="1238856"/>
          </a:xfrm>
          <a:solidFill>
            <a:schemeClr val="accent1">
              <a:lumMod val="75000"/>
            </a:schemeClr>
          </a:solidFill>
        </p:spPr>
        <p:txBody>
          <a:bodyPr>
            <a:normAutofit/>
          </a:bodyPr>
          <a:lstStyle/>
          <a:p>
            <a:r>
              <a:rPr lang="en-US" b="1" dirty="0">
                <a:solidFill>
                  <a:schemeClr val="bg1"/>
                </a:solidFill>
              </a:rPr>
              <a:t>Student Success</a:t>
            </a:r>
          </a:p>
        </p:txBody>
      </p:sp>
      <p:sp>
        <p:nvSpPr>
          <p:cNvPr id="3" name="Content Placeholder 2"/>
          <p:cNvSpPr>
            <a:spLocks noGrp="1"/>
          </p:cNvSpPr>
          <p:nvPr>
            <p:ph idx="1"/>
          </p:nvPr>
        </p:nvSpPr>
        <p:spPr>
          <a:xfrm>
            <a:off x="702462" y="1063591"/>
            <a:ext cx="3556029" cy="6636620"/>
          </a:xfrm>
        </p:spPr>
        <p:txBody>
          <a:bodyPr>
            <a:noAutofit/>
          </a:bodyPr>
          <a:lstStyle/>
          <a:p>
            <a:pPr marL="0" indent="0">
              <a:buNone/>
            </a:pPr>
            <a:r>
              <a:rPr lang="en-US" sz="2400" dirty="0"/>
              <a:t> </a:t>
            </a:r>
          </a:p>
          <a:p>
            <a:r>
              <a:rPr lang="en-US" dirty="0"/>
              <a:t>End of remediation</a:t>
            </a:r>
          </a:p>
          <a:p>
            <a:r>
              <a:rPr lang="en-US" dirty="0"/>
              <a:t>Advising redesign</a:t>
            </a:r>
          </a:p>
          <a:p>
            <a:r>
              <a:rPr lang="en-US" dirty="0"/>
              <a:t>Predictive analytics</a:t>
            </a:r>
          </a:p>
        </p:txBody>
      </p:sp>
      <p:pic>
        <p:nvPicPr>
          <p:cNvPr id="8" name="Picture 7"/>
          <p:cNvPicPr>
            <a:picLocks noChangeAspect="1"/>
          </p:cNvPicPr>
          <p:nvPr/>
        </p:nvPicPr>
        <p:blipFill>
          <a:blip r:embed="rId2"/>
          <a:stretch>
            <a:fillRect/>
          </a:stretch>
        </p:blipFill>
        <p:spPr>
          <a:xfrm>
            <a:off x="4081143" y="3871932"/>
            <a:ext cx="2254805" cy="1175657"/>
          </a:xfrm>
          <a:prstGeom prst="rect">
            <a:avLst/>
          </a:prstGeom>
        </p:spPr>
      </p:pic>
      <p:pic>
        <p:nvPicPr>
          <p:cNvPr id="9" name="Picture 8"/>
          <p:cNvPicPr>
            <a:picLocks noChangeAspect="1"/>
          </p:cNvPicPr>
          <p:nvPr/>
        </p:nvPicPr>
        <p:blipFill>
          <a:blip r:embed="rId3"/>
          <a:stretch>
            <a:fillRect/>
          </a:stretch>
        </p:blipFill>
        <p:spPr>
          <a:xfrm>
            <a:off x="2097776" y="3481840"/>
            <a:ext cx="1388735" cy="697658"/>
          </a:xfrm>
          <a:prstGeom prst="rect">
            <a:avLst/>
          </a:prstGeom>
        </p:spPr>
      </p:pic>
      <p:pic>
        <p:nvPicPr>
          <p:cNvPr id="10" name="Picture 9"/>
          <p:cNvPicPr>
            <a:picLocks noChangeAspect="1"/>
          </p:cNvPicPr>
          <p:nvPr/>
        </p:nvPicPr>
        <p:blipFill rotWithShape="1">
          <a:blip r:embed="rId4"/>
          <a:srcRect t="30007" b="26780"/>
          <a:stretch/>
        </p:blipFill>
        <p:spPr>
          <a:xfrm>
            <a:off x="442477" y="4604941"/>
            <a:ext cx="1719474" cy="745940"/>
          </a:xfrm>
          <a:prstGeom prst="rect">
            <a:avLst/>
          </a:prstGeom>
        </p:spPr>
      </p:pic>
      <p:pic>
        <p:nvPicPr>
          <p:cNvPr id="11" name="Picture 10"/>
          <p:cNvPicPr>
            <a:picLocks noChangeAspect="1"/>
          </p:cNvPicPr>
          <p:nvPr/>
        </p:nvPicPr>
        <p:blipFill>
          <a:blip r:embed="rId5"/>
          <a:stretch>
            <a:fillRect/>
          </a:stretch>
        </p:blipFill>
        <p:spPr>
          <a:xfrm>
            <a:off x="318717" y="5462594"/>
            <a:ext cx="2161759" cy="1034175"/>
          </a:xfrm>
          <a:prstGeom prst="rect">
            <a:avLst/>
          </a:prstGeom>
        </p:spPr>
      </p:pic>
      <p:pic>
        <p:nvPicPr>
          <p:cNvPr id="12" name="Picture 11"/>
          <p:cNvPicPr>
            <a:picLocks noChangeAspect="1"/>
          </p:cNvPicPr>
          <p:nvPr/>
        </p:nvPicPr>
        <p:blipFill>
          <a:blip r:embed="rId6"/>
          <a:stretch>
            <a:fillRect/>
          </a:stretch>
        </p:blipFill>
        <p:spPr>
          <a:xfrm>
            <a:off x="2097776" y="4913806"/>
            <a:ext cx="1635178" cy="947849"/>
          </a:xfrm>
          <a:prstGeom prst="rect">
            <a:avLst/>
          </a:prstGeom>
        </p:spPr>
      </p:pic>
      <p:pic>
        <p:nvPicPr>
          <p:cNvPr id="4" name="Picture 3"/>
          <p:cNvPicPr>
            <a:picLocks noChangeAspect="1"/>
          </p:cNvPicPr>
          <p:nvPr/>
        </p:nvPicPr>
        <p:blipFill>
          <a:blip r:embed="rId7"/>
          <a:stretch>
            <a:fillRect/>
          </a:stretch>
        </p:blipFill>
        <p:spPr>
          <a:xfrm>
            <a:off x="6861485" y="2055457"/>
            <a:ext cx="3447748" cy="2549484"/>
          </a:xfrm>
          <a:prstGeom prst="rect">
            <a:avLst/>
          </a:prstGeom>
        </p:spPr>
      </p:pic>
    </p:spTree>
    <p:extLst>
      <p:ext uri="{BB962C8B-B14F-4D97-AF65-F5344CB8AC3E}">
        <p14:creationId xmlns:p14="http://schemas.microsoft.com/office/powerpoint/2010/main" val="4095657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702462" y="-19545"/>
            <a:ext cx="10395599" cy="1238856"/>
          </a:xfrm>
          <a:solidFill>
            <a:schemeClr val="accent1">
              <a:lumMod val="75000"/>
            </a:schemeClr>
          </a:solidFill>
        </p:spPr>
        <p:txBody>
          <a:bodyPr>
            <a:normAutofit/>
          </a:bodyPr>
          <a:lstStyle/>
          <a:p>
            <a:r>
              <a:rPr lang="en-US" b="1" dirty="0">
                <a:solidFill>
                  <a:schemeClr val="bg1"/>
                </a:solidFill>
              </a:rPr>
              <a:t>Student Success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7815" t="10958"/>
          <a:stretch/>
        </p:blipFill>
        <p:spPr>
          <a:xfrm>
            <a:off x="1881051" y="1463040"/>
            <a:ext cx="8257394" cy="4988961"/>
          </a:xfrm>
        </p:spPr>
      </p:pic>
      <p:sp>
        <p:nvSpPr>
          <p:cNvPr id="6" name="Right Arrow 5"/>
          <p:cNvSpPr/>
          <p:nvPr/>
        </p:nvSpPr>
        <p:spPr>
          <a:xfrm>
            <a:off x="2032032" y="4323805"/>
            <a:ext cx="1534128" cy="195943"/>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5511" b="919"/>
          <a:stretch/>
        </p:blipFill>
        <p:spPr>
          <a:xfrm>
            <a:off x="8806036" y="2082290"/>
            <a:ext cx="2862062" cy="694644"/>
          </a:xfrm>
          <a:prstGeom prst="rect">
            <a:avLst/>
          </a:prstGeom>
          <a:ln>
            <a:noFill/>
          </a:ln>
          <a:effectLst>
            <a:softEdge rad="112500"/>
          </a:effectLst>
        </p:spPr>
      </p:pic>
      <p:sp>
        <p:nvSpPr>
          <p:cNvPr id="9" name="TextBox 8"/>
          <p:cNvSpPr txBox="1"/>
          <p:nvPr/>
        </p:nvSpPr>
        <p:spPr>
          <a:xfrm>
            <a:off x="10138445" y="2652203"/>
            <a:ext cx="1528495" cy="646331"/>
          </a:xfrm>
          <a:prstGeom prst="rect">
            <a:avLst/>
          </a:prstGeom>
          <a:noFill/>
        </p:spPr>
        <p:txBody>
          <a:bodyPr wrap="none" rtlCol="0">
            <a:spAutoFit/>
          </a:bodyPr>
          <a:lstStyle/>
          <a:p>
            <a:r>
              <a:rPr lang="en-US" dirty="0"/>
              <a:t>(NY Times, </a:t>
            </a:r>
          </a:p>
          <a:p>
            <a:r>
              <a:rPr lang="en-US" dirty="0"/>
              <a:t>May 23, 2019)</a:t>
            </a:r>
          </a:p>
        </p:txBody>
      </p:sp>
      <p:sp>
        <p:nvSpPr>
          <p:cNvPr id="10" name="Oval 9"/>
          <p:cNvSpPr/>
          <p:nvPr/>
        </p:nvSpPr>
        <p:spPr>
          <a:xfrm>
            <a:off x="6766560" y="4167051"/>
            <a:ext cx="1162594" cy="45720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647515" y="3950599"/>
            <a:ext cx="942353" cy="942353"/>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30856" r="35540" b="5530"/>
          <a:stretch/>
        </p:blipFill>
        <p:spPr>
          <a:xfrm>
            <a:off x="8806036" y="1351442"/>
            <a:ext cx="2824919" cy="670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7614" r="94434" b="15133"/>
          <a:stretch/>
        </p:blipFill>
        <p:spPr>
          <a:xfrm>
            <a:off x="9040358" y="1412578"/>
            <a:ext cx="467928" cy="548640"/>
          </a:xfrm>
          <a:prstGeom prst="rect">
            <a:avLst/>
          </a:prstGeom>
          <a:ln>
            <a:noFill/>
          </a:ln>
          <a:effectLst>
            <a:softEdge rad="112500"/>
          </a:effectLst>
        </p:spPr>
      </p:pic>
    </p:spTree>
    <p:extLst>
      <p:ext uri="{BB962C8B-B14F-4D97-AF65-F5344CB8AC3E}">
        <p14:creationId xmlns:p14="http://schemas.microsoft.com/office/powerpoint/2010/main" val="3546301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61" y="0"/>
            <a:ext cx="10395599" cy="1238856"/>
          </a:xfrm>
          <a:solidFill>
            <a:schemeClr val="accent1">
              <a:lumMod val="75000"/>
            </a:schemeClr>
          </a:solidFill>
        </p:spPr>
        <p:txBody>
          <a:bodyPr>
            <a:normAutofit/>
          </a:bodyPr>
          <a:lstStyle/>
          <a:p>
            <a:r>
              <a:rPr lang="en-US" b="1" dirty="0">
                <a:solidFill>
                  <a:schemeClr val="bg1"/>
                </a:solidFill>
              </a:rPr>
              <a:t>Cost of Higher Education</a:t>
            </a:r>
          </a:p>
        </p:txBody>
      </p:sp>
      <p:sp>
        <p:nvSpPr>
          <p:cNvPr id="3" name="Content Placeholder 2"/>
          <p:cNvSpPr>
            <a:spLocks noGrp="1"/>
          </p:cNvSpPr>
          <p:nvPr>
            <p:ph idx="1"/>
          </p:nvPr>
        </p:nvSpPr>
        <p:spPr>
          <a:xfrm>
            <a:off x="510456" y="3827418"/>
            <a:ext cx="6229978" cy="7407038"/>
          </a:xfrm>
        </p:spPr>
        <p:txBody>
          <a:bodyPr>
            <a:noAutofit/>
          </a:bodyPr>
          <a:lstStyle/>
          <a:p>
            <a:pPr marL="0" indent="0">
              <a:buNone/>
            </a:pPr>
            <a:r>
              <a:rPr lang="en-US" sz="2400" dirty="0"/>
              <a:t> </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0698" y="1489167"/>
            <a:ext cx="5386050" cy="40541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p:cNvSpPr txBox="1"/>
          <p:nvPr/>
        </p:nvSpPr>
        <p:spPr>
          <a:xfrm>
            <a:off x="510456" y="1489167"/>
            <a:ext cx="5093510" cy="2831544"/>
          </a:xfrm>
          <a:prstGeom prst="rect">
            <a:avLst/>
          </a:prstGeom>
          <a:noFill/>
        </p:spPr>
        <p:txBody>
          <a:bodyPr wrap="square" rtlCol="0">
            <a:spAutoFit/>
          </a:bodyPr>
          <a:lstStyle/>
          <a:p>
            <a:r>
              <a:rPr lang="en-US" sz="2800" b="1" dirty="0"/>
              <a:t>Graduating with debt</a:t>
            </a:r>
          </a:p>
          <a:p>
            <a:endParaRPr lang="en-US" sz="1000" b="1" dirty="0"/>
          </a:p>
          <a:p>
            <a:pPr marL="457200" indent="-457200">
              <a:buFont typeface="Arial" panose="020B0604020202020204" pitchFamily="34" charset="0"/>
              <a:buChar char="•"/>
            </a:pPr>
            <a:r>
              <a:rPr lang="en-US" sz="2800" dirty="0"/>
              <a:t>US </a:t>
            </a:r>
            <a:r>
              <a:rPr lang="en-US" sz="2800" dirty="0" err="1"/>
              <a:t>avg</a:t>
            </a:r>
            <a:r>
              <a:rPr lang="en-US" sz="2800" dirty="0"/>
              <a:t> student debt $35,359</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AL </a:t>
            </a:r>
            <a:r>
              <a:rPr lang="en-US" sz="2800" dirty="0" err="1"/>
              <a:t>avg</a:t>
            </a:r>
            <a:r>
              <a:rPr lang="en-US" sz="2800" dirty="0"/>
              <a:t> student debt $35,674, among top states for increase over 5 years</a:t>
            </a:r>
          </a:p>
        </p:txBody>
      </p:sp>
      <p:sp>
        <p:nvSpPr>
          <p:cNvPr id="15" name="TextBox 14"/>
          <p:cNvSpPr txBox="1"/>
          <p:nvPr/>
        </p:nvSpPr>
        <p:spPr>
          <a:xfrm>
            <a:off x="6230983" y="2612551"/>
            <a:ext cx="1528354" cy="276999"/>
          </a:xfrm>
          <a:prstGeom prst="rect">
            <a:avLst/>
          </a:prstGeom>
          <a:solidFill>
            <a:schemeClr val="bg1"/>
          </a:solidFill>
        </p:spPr>
        <p:txBody>
          <a:bodyPr wrap="square" rtlCol="0">
            <a:spAutoFit/>
          </a:bodyPr>
          <a:lstStyle/>
          <a:p>
            <a:r>
              <a:rPr lang="en-US" sz="1200" i="1" dirty="0">
                <a:solidFill>
                  <a:schemeClr val="bg2">
                    <a:lumMod val="50000"/>
                  </a:schemeClr>
                </a:solidFill>
              </a:rPr>
              <a:t>June 5, 2019</a:t>
            </a:r>
          </a:p>
        </p:txBody>
      </p:sp>
      <p:pic>
        <p:nvPicPr>
          <p:cNvPr id="8" name="Picture 7"/>
          <p:cNvPicPr>
            <a:picLocks noChangeAspect="1"/>
          </p:cNvPicPr>
          <p:nvPr/>
        </p:nvPicPr>
        <p:blipFill>
          <a:blip r:embed="rId3"/>
          <a:stretch>
            <a:fillRect/>
          </a:stretch>
        </p:blipFill>
        <p:spPr>
          <a:xfrm>
            <a:off x="8563723" y="2998828"/>
            <a:ext cx="1609725" cy="619125"/>
          </a:xfrm>
          <a:prstGeom prst="rect">
            <a:avLst/>
          </a:prstGeom>
        </p:spPr>
      </p:pic>
    </p:spTree>
    <p:extLst>
      <p:ext uri="{BB962C8B-B14F-4D97-AF65-F5344CB8AC3E}">
        <p14:creationId xmlns:p14="http://schemas.microsoft.com/office/powerpoint/2010/main" val="25186254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61" y="0"/>
            <a:ext cx="10395599" cy="1238856"/>
          </a:xfrm>
          <a:solidFill>
            <a:schemeClr val="accent1">
              <a:lumMod val="75000"/>
            </a:schemeClr>
          </a:solidFill>
        </p:spPr>
        <p:txBody>
          <a:bodyPr>
            <a:normAutofit/>
          </a:bodyPr>
          <a:lstStyle/>
          <a:p>
            <a:r>
              <a:rPr lang="en-US" b="1" dirty="0">
                <a:solidFill>
                  <a:schemeClr val="bg1"/>
                </a:solidFill>
              </a:rPr>
              <a:t>Cost of Higher Education</a:t>
            </a:r>
          </a:p>
        </p:txBody>
      </p:sp>
      <p:sp>
        <p:nvSpPr>
          <p:cNvPr id="3" name="Content Placeholder 2"/>
          <p:cNvSpPr>
            <a:spLocks noGrp="1"/>
          </p:cNvSpPr>
          <p:nvPr>
            <p:ph idx="1"/>
          </p:nvPr>
        </p:nvSpPr>
        <p:spPr>
          <a:xfrm>
            <a:off x="702462" y="1063591"/>
            <a:ext cx="10934217" cy="6636620"/>
          </a:xfrm>
        </p:spPr>
        <p:txBody>
          <a:bodyPr>
            <a:noAutofit/>
          </a:bodyPr>
          <a:lstStyle/>
          <a:p>
            <a:pPr marL="0" indent="0">
              <a:buNone/>
            </a:pPr>
            <a:r>
              <a:rPr lang="en-US" sz="2400" dirty="0"/>
              <a:t> </a:t>
            </a:r>
          </a:p>
          <a:p>
            <a:pPr marL="0" indent="0">
              <a:buNone/>
            </a:pPr>
            <a:r>
              <a:rPr lang="en-US" b="1" dirty="0"/>
              <a:t>Transparency tools</a:t>
            </a:r>
          </a:p>
          <a:p>
            <a:r>
              <a:rPr lang="en-US" dirty="0"/>
              <a:t>By institution</a:t>
            </a:r>
          </a:p>
          <a:p>
            <a:r>
              <a:rPr lang="en-US" dirty="0"/>
              <a:t>By major </a:t>
            </a:r>
            <a:r>
              <a:rPr lang="en-US" sz="2000" i="1" dirty="0"/>
              <a:t>(coming soon)</a:t>
            </a:r>
          </a:p>
          <a:p>
            <a:pPr marL="0" indent="0">
              <a:buNone/>
            </a:pPr>
            <a:endParaRPr lang="en-US" sz="1000" i="1" dirty="0"/>
          </a:p>
          <a:p>
            <a:pPr marL="0" indent="0">
              <a:buNone/>
            </a:pPr>
            <a:endParaRPr lang="en-US" sz="1000" i="1" dirty="0"/>
          </a:p>
          <a:p>
            <a:pPr marL="0" indent="0">
              <a:buNone/>
            </a:pPr>
            <a:endParaRPr lang="en-US" sz="1000" i="1" dirty="0"/>
          </a:p>
          <a:p>
            <a:pPr marL="0" indent="0">
              <a:buNone/>
            </a:pPr>
            <a:r>
              <a:rPr lang="en-US" b="1" dirty="0"/>
              <a:t>Making college more affordable</a:t>
            </a:r>
          </a:p>
          <a:p>
            <a:pPr indent="-457200"/>
            <a:r>
              <a:rPr lang="en-US" dirty="0"/>
              <a:t>“Free college” movement</a:t>
            </a:r>
          </a:p>
          <a:p>
            <a:pPr indent="-457200"/>
            <a:r>
              <a:rPr lang="en-US" dirty="0"/>
              <a:t>Loan paybacks</a:t>
            </a:r>
          </a:p>
          <a:p>
            <a:pPr indent="-457200"/>
            <a:r>
              <a:rPr lang="en-US" dirty="0"/>
              <a:t>Minimizing study-related costs</a:t>
            </a:r>
          </a:p>
          <a:p>
            <a:endParaRPr lang="en-US" sz="1000" i="1" dirty="0"/>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20548"/>
          <a:stretch/>
        </p:blipFill>
        <p:spPr>
          <a:xfrm>
            <a:off x="6884124" y="3897356"/>
            <a:ext cx="2995865" cy="2111560"/>
          </a:xfrm>
          <a:prstGeom prst="rect">
            <a:avLst/>
          </a:prstGeom>
        </p:spPr>
      </p:pic>
      <p:pic>
        <p:nvPicPr>
          <p:cNvPr id="7" name="Picture 6"/>
          <p:cNvPicPr>
            <a:picLocks noChangeAspect="1"/>
          </p:cNvPicPr>
          <p:nvPr/>
        </p:nvPicPr>
        <p:blipFill>
          <a:blip r:embed="rId4"/>
          <a:stretch>
            <a:fillRect/>
          </a:stretch>
        </p:blipFill>
        <p:spPr>
          <a:xfrm>
            <a:off x="4334388" y="1397725"/>
            <a:ext cx="3676216" cy="2006401"/>
          </a:xfrm>
          <a:prstGeom prst="rect">
            <a:avLst/>
          </a:prstGeom>
          <a:ln>
            <a:solidFill>
              <a:schemeClr val="tx2"/>
            </a:solidFill>
          </a:ln>
        </p:spPr>
      </p:pic>
    </p:spTree>
    <p:extLst>
      <p:ext uri="{BB962C8B-B14F-4D97-AF65-F5344CB8AC3E}">
        <p14:creationId xmlns:p14="http://schemas.microsoft.com/office/powerpoint/2010/main" val="2438299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254000" y="294244"/>
            <a:ext cx="8539692" cy="1477181"/>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b="1" dirty="0">
                <a:solidFill>
                  <a:schemeClr val="accent1">
                    <a:lumMod val="75000"/>
                  </a:schemeClr>
                </a:solidFill>
                <a:latin typeface="Tw Cen MT"/>
              </a:rPr>
              <a:t>VII</a:t>
            </a:r>
            <a:r>
              <a:rPr lang="en-US" sz="6000" b="1" dirty="0">
                <a:solidFill>
                  <a:srgbClr val="0070C0"/>
                </a:solidFill>
                <a:latin typeface="Tw Cen MT"/>
              </a:rPr>
              <a:t>I</a:t>
            </a:r>
            <a:r>
              <a:rPr kumimoji="0" lang="en-US" sz="6000" b="1" i="0" u="none" strike="noStrike" kern="1200" cap="all" spc="0" normalizeH="0" baseline="0" noProof="0" dirty="0">
                <a:ln>
                  <a:noFill/>
                </a:ln>
                <a:solidFill>
                  <a:srgbClr val="0070C0"/>
                </a:solidFill>
                <a:effectLst/>
                <a:uLnTx/>
                <a:uFillTx/>
                <a:latin typeface="Tw Cen MT"/>
                <a:ea typeface="+mj-ea"/>
                <a:cs typeface="+mj-cs"/>
              </a:rPr>
              <a:t>.   Decision</a:t>
            </a:r>
            <a:r>
              <a:rPr kumimoji="0" lang="en-US" sz="6000" b="1" i="0" u="none" strike="noStrike" kern="1200" cap="all" spc="300" normalizeH="0" baseline="0" noProof="0" dirty="0">
                <a:ln>
                  <a:noFill/>
                </a:ln>
                <a:solidFill>
                  <a:srgbClr val="0070C0"/>
                </a:solidFill>
                <a:effectLst/>
                <a:uLnTx/>
                <a:uFillTx/>
                <a:latin typeface="Tw Cen MT"/>
                <a:ea typeface="+mj-ea"/>
                <a:cs typeface="+mj-cs"/>
              </a:rPr>
              <a:t> </a:t>
            </a:r>
            <a:r>
              <a:rPr kumimoji="0" lang="en-US" sz="6000" b="1" i="0" u="none" strike="noStrike" kern="1200" cap="all" spc="0" normalizeH="0" baseline="0" noProof="0" dirty="0">
                <a:ln>
                  <a:noFill/>
                </a:ln>
                <a:solidFill>
                  <a:srgbClr val="0070C0"/>
                </a:solidFill>
                <a:effectLst/>
                <a:uLnTx/>
                <a:uFillTx/>
                <a:latin typeface="Tw Cen MT"/>
                <a:ea typeface="+mj-ea"/>
                <a:cs typeface="+mj-cs"/>
              </a:rPr>
              <a:t>ITEMS</a:t>
            </a:r>
            <a:br>
              <a:rPr kumimoji="0" lang="en-US" b="1" i="0" u="none" strike="noStrike" kern="1200" cap="all" spc="0" normalizeH="0" baseline="0" noProof="0" dirty="0">
                <a:ln>
                  <a:noFill/>
                </a:ln>
                <a:solidFill>
                  <a:srgbClr val="0070C0"/>
                </a:solidFill>
                <a:effectLst/>
                <a:uLnTx/>
                <a:uFillTx/>
                <a:latin typeface="Tw Cen MT"/>
                <a:ea typeface="+mj-ea"/>
                <a:cs typeface="+mj-cs"/>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3022600" y="1659466"/>
            <a:ext cx="5080000" cy="3810000"/>
          </a:xfrm>
          <a:prstGeom prst="rect">
            <a:avLst/>
          </a:prstGeom>
        </p:spPr>
      </p:pic>
    </p:spTree>
    <p:extLst>
      <p:ext uri="{BB962C8B-B14F-4D97-AF65-F5344CB8AC3E}">
        <p14:creationId xmlns:p14="http://schemas.microsoft.com/office/powerpoint/2010/main" val="3940041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a:solidFill>
                  <a:srgbClr val="0070C0"/>
                </a:solidFill>
                <a:latin typeface="+mn-lt"/>
              </a:rPr>
              <a:t>VII.A  Ratification of the Actions taken by the Executive Committee of the Alabama Commission on Higher Education on March 15, 2019</a:t>
            </a:r>
            <a:endParaRPr lang="en-US" sz="3200" dirty="0">
              <a:solidFill>
                <a:srgbClr val="0070C0"/>
              </a:solidFill>
              <a:latin typeface="+mn-lt"/>
            </a:endParaRPr>
          </a:p>
        </p:txBody>
      </p:sp>
      <p:sp>
        <p:nvSpPr>
          <p:cNvPr id="3" name="Content Placeholder 2"/>
          <p:cNvSpPr>
            <a:spLocks noGrp="1"/>
          </p:cNvSpPr>
          <p:nvPr>
            <p:ph idx="1"/>
          </p:nvPr>
        </p:nvSpPr>
        <p:spPr/>
        <p:txBody>
          <a:bodyPr>
            <a:normAutofit/>
          </a:bodyPr>
          <a:lstStyle/>
          <a:p>
            <a:r>
              <a:rPr lang="en-US" sz="2400" dirty="0"/>
              <a:t>A quorum was not present at the regularly scheduled March 15, 2019 meeting of the Commission. </a:t>
            </a:r>
          </a:p>
          <a:p>
            <a:r>
              <a:rPr lang="en-US" sz="2400" dirty="0"/>
              <a:t>The Commission bylaws state, “...there shall be an Executive Committee of the Alabama Commission on Higher Education to consist of the chairman, vice-chairman, and such other commissioners as appointed by the chairman, the number of which shall not exceed four.  The Executive Committee is empowered to act on behalf of the Commission between regular scheduled meetings of the Commission with said action being subject to ratification by the full Commission at a regular or special meeting held in accordance with all laws requiring open and public meetings.”	</a:t>
            </a:r>
          </a:p>
        </p:txBody>
      </p:sp>
      <p:pic>
        <p:nvPicPr>
          <p:cNvPr id="6" name="Picture 5"/>
          <p:cNvPicPr>
            <a:picLocks noChangeAspect="1"/>
          </p:cNvPicPr>
          <p:nvPr/>
        </p:nvPicPr>
        <p:blipFill>
          <a:blip r:embed="rId2"/>
          <a:stretch>
            <a:fillRect/>
          </a:stretch>
        </p:blipFill>
        <p:spPr>
          <a:xfrm>
            <a:off x="5215812" y="5029201"/>
            <a:ext cx="4436317" cy="1562002"/>
          </a:xfrm>
          <a:prstGeom prst="rect">
            <a:avLst/>
          </a:prstGeom>
        </p:spPr>
      </p:pic>
    </p:spTree>
    <p:extLst>
      <p:ext uri="{BB962C8B-B14F-4D97-AF65-F5344CB8AC3E}">
        <p14:creationId xmlns:p14="http://schemas.microsoft.com/office/powerpoint/2010/main" val="4209746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56</a:t>
            </a:fld>
            <a:endParaRPr lang="en-US">
              <a:solidFill>
                <a:srgbClr val="46464A">
                  <a:lumMod val="60000"/>
                  <a:lumOff val="40000"/>
                </a:srgbClr>
              </a:solidFill>
            </a:endParaRPr>
          </a:p>
        </p:txBody>
      </p:sp>
      <p:sp>
        <p:nvSpPr>
          <p:cNvPr id="5" name="Rectangle 4"/>
          <p:cNvSpPr/>
          <p:nvPr/>
        </p:nvSpPr>
        <p:spPr>
          <a:xfrm>
            <a:off x="625642" y="603828"/>
            <a:ext cx="6096000" cy="584775"/>
          </a:xfrm>
          <a:prstGeom prst="rect">
            <a:avLst/>
          </a:prstGeom>
        </p:spPr>
        <p:txBody>
          <a:bodyPr>
            <a:spAutoFit/>
          </a:bodyPr>
          <a:lstStyle/>
          <a:p>
            <a:pPr marL="228600">
              <a:tabLst>
                <a:tab pos="27432" algn="l"/>
                <a:tab pos="-1731873600" algn="l"/>
                <a:tab pos="6542532" algn="r"/>
              </a:tabLst>
            </a:pPr>
            <a:r>
              <a:rPr lang="en-US" sz="3200" b="1" kern="1400" dirty="0">
                <a:solidFill>
                  <a:srgbClr val="0070C0"/>
                </a:solidFill>
                <a:latin typeface="Arial" panose="020B0604020202020204" pitchFamily="34" charset="0"/>
              </a:rPr>
              <a:t>B.  Academic Programs</a:t>
            </a:r>
            <a:r>
              <a:rPr lang="en-US" sz="3200" kern="1400" dirty="0">
                <a:solidFill>
                  <a:srgbClr val="0070C0"/>
                </a:solidFill>
                <a:latin typeface="Times New Roman" panose="02020603050405020304" pitchFamily="18" charset="0"/>
              </a:rPr>
              <a:t> </a:t>
            </a:r>
            <a:endParaRPr lang="en-US" sz="3200" kern="1400" dirty="0">
              <a:ln>
                <a:noFill/>
              </a:ln>
              <a:solidFill>
                <a:srgbClr val="0070C0"/>
              </a:solidFill>
              <a:effectLst/>
              <a:latin typeface="Times New Roman" panose="02020603050405020304" pitchFamily="18" charset="0"/>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298421" y="1998172"/>
            <a:ext cx="4381500" cy="2628900"/>
          </a:xfrm>
          <a:prstGeom prst="rect">
            <a:avLst/>
          </a:prstGeom>
        </p:spPr>
      </p:pic>
    </p:spTree>
    <p:extLst>
      <p:ext uri="{BB962C8B-B14F-4D97-AF65-F5344CB8AC3E}">
        <p14:creationId xmlns:p14="http://schemas.microsoft.com/office/powerpoint/2010/main" val="42510525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77620" y="1545037"/>
            <a:ext cx="11395365" cy="5039315"/>
            <a:chOff x="489977" y="692421"/>
            <a:chExt cx="11395365" cy="5039315"/>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309" y="728800"/>
              <a:ext cx="1115422" cy="111542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3394" y="894078"/>
              <a:ext cx="2281645" cy="95014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532" y="692421"/>
              <a:ext cx="2030186" cy="13534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3050" y="728800"/>
              <a:ext cx="964279" cy="88392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8936" y="927190"/>
              <a:ext cx="2288875" cy="71864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5323" y="784135"/>
              <a:ext cx="1004751" cy="100475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9977" y="1810934"/>
              <a:ext cx="1028155" cy="102815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3394" y="2095831"/>
              <a:ext cx="2032802" cy="81870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8421" y="1977174"/>
              <a:ext cx="1536408" cy="893037"/>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1077" y="1954978"/>
              <a:ext cx="1608331" cy="937427"/>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85628" y="2045878"/>
              <a:ext cx="1972183" cy="650748"/>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4031" y="2034283"/>
              <a:ext cx="1661311" cy="58145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058" y="3161119"/>
              <a:ext cx="1167673" cy="1158332"/>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85370" y="3161119"/>
              <a:ext cx="1128849" cy="1128849"/>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76504" y="3123788"/>
              <a:ext cx="1166180" cy="1166180"/>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99908" y="3123788"/>
              <a:ext cx="993965" cy="1129506"/>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93034" y="3094831"/>
              <a:ext cx="1158463" cy="1158463"/>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41314" y="3334619"/>
              <a:ext cx="2144028" cy="68587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1325" y="4679543"/>
              <a:ext cx="1255406" cy="1052193"/>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33394" y="4942564"/>
              <a:ext cx="2318138" cy="484317"/>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98421" y="4746735"/>
              <a:ext cx="2101487" cy="524202"/>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79027" y="4610763"/>
              <a:ext cx="1629692" cy="796145"/>
            </a:xfrm>
            <a:prstGeom prst="rect">
              <a:avLst/>
            </a:prstGeom>
          </p:spPr>
        </p:pic>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624863" y="4366683"/>
              <a:ext cx="1257929" cy="1257929"/>
            </a:xfrm>
            <a:prstGeom prst="rect">
              <a:avLst/>
            </a:prstGeom>
          </p:spPr>
        </p:pic>
        <p:pic>
          <p:nvPicPr>
            <p:cNvPr id="27" name="Picture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380231" y="4397848"/>
              <a:ext cx="1221973" cy="1221973"/>
            </a:xfrm>
            <a:prstGeom prst="rect">
              <a:avLst/>
            </a:prstGeom>
          </p:spPr>
        </p:pic>
      </p:grpSp>
      <p:sp>
        <p:nvSpPr>
          <p:cNvPr id="2" name="Rectangle 1"/>
          <p:cNvSpPr/>
          <p:nvPr/>
        </p:nvSpPr>
        <p:spPr>
          <a:xfrm>
            <a:off x="678397" y="1030651"/>
            <a:ext cx="10971780" cy="584775"/>
          </a:xfrm>
          <a:prstGeom prst="rect">
            <a:avLst/>
          </a:prstGeom>
        </p:spPr>
        <p:txBody>
          <a:bodyPr wrap="square">
            <a:spAutoFit/>
          </a:bodyPr>
          <a:lstStyle/>
          <a:p>
            <a:pPr algn="ctr">
              <a:spcBef>
                <a:spcPct val="20000"/>
              </a:spcBef>
              <a:spcAft>
                <a:spcPts val="600"/>
              </a:spcAft>
              <a:tabLst>
                <a:tab pos="457200" algn="l"/>
              </a:tabLst>
              <a:defRPr/>
            </a:pPr>
            <a:r>
              <a:rPr lang="en-US" sz="3200" b="1" dirty="0">
                <a:solidFill>
                  <a:srgbClr val="0070C0"/>
                </a:solidFill>
                <a:latin typeface="Century" panose="02040604050505020304" pitchFamily="18" charset="0"/>
              </a:rPr>
              <a:t>ALABAMA</a:t>
            </a:r>
            <a:r>
              <a:rPr lang="en-US" sz="3200" b="1" spc="300" dirty="0">
                <a:solidFill>
                  <a:srgbClr val="0070C0"/>
                </a:solidFill>
                <a:latin typeface="Century" panose="02040604050505020304" pitchFamily="18" charset="0"/>
              </a:rPr>
              <a:t> </a:t>
            </a:r>
            <a:r>
              <a:rPr lang="en-US" sz="3200" b="1" dirty="0">
                <a:solidFill>
                  <a:srgbClr val="0070C0"/>
                </a:solidFill>
                <a:latin typeface="Century" panose="02040604050505020304" pitchFamily="18" charset="0"/>
              </a:rPr>
              <a:t>COMMUNITY COLLEGE SYSTEM</a:t>
            </a:r>
          </a:p>
        </p:txBody>
      </p:sp>
      <p:pic>
        <p:nvPicPr>
          <p:cNvPr id="28" name="Picture 2" descr="https://www.accs.cc/images/seal.png"/>
          <p:cNvPicPr>
            <a:picLocks noChangeAspect="1" noChangeArrowheads="1"/>
          </p:cNvPicPr>
          <p:nvPr/>
        </p:nvPicPr>
        <p:blipFill>
          <a:blip r:embed="rId26">
            <a:extLst>
              <a:ext uri="{BEBA8EAE-BF5A-486C-A8C5-ECC9F3942E4B}">
                <a14:imgProps xmlns:a14="http://schemas.microsoft.com/office/drawing/2010/main">
                  <a14:imgLayer r:embed="rId27">
                    <a14:imgEffect>
                      <a14:colorTemperature colorTemp="6671"/>
                    </a14:imgEffect>
                    <a14:imgEffect>
                      <a14:saturation sat="97000"/>
                    </a14:imgEffect>
                  </a14:imgLayer>
                </a14:imgProps>
              </a:ext>
              <a:ext uri="{28A0092B-C50C-407E-A947-70E740481C1C}">
                <a14:useLocalDpi xmlns:a14="http://schemas.microsoft.com/office/drawing/2010/main" val="0"/>
              </a:ext>
            </a:extLst>
          </a:blip>
          <a:srcRect/>
          <a:stretch>
            <a:fillRect/>
          </a:stretch>
        </p:blipFill>
        <p:spPr bwMode="auto">
          <a:xfrm>
            <a:off x="5774365" y="64763"/>
            <a:ext cx="1048710" cy="104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517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98269" y="428818"/>
            <a:ext cx="10507288" cy="5321457"/>
          </a:xfrm>
          <a:prstGeom prst="rect">
            <a:avLst/>
          </a:prstGeom>
          <a:noFill/>
        </p:spPr>
        <p:txBody>
          <a:bodyPr wrap="square" rtlCol="0">
            <a:spAutoFit/>
          </a:bodyPr>
          <a:lstStyle/>
          <a:p>
            <a:pPr>
              <a:spcBef>
                <a:spcPts val="600"/>
              </a:spcBef>
              <a:tabLst>
                <a:tab pos="457200" algn="l"/>
              </a:tabLst>
              <a:defRPr/>
            </a:pPr>
            <a:r>
              <a:rPr lang="en-US" sz="3600" b="1" dirty="0">
                <a:solidFill>
                  <a:srgbClr val="0070C0"/>
                </a:solidFill>
                <a:latin typeface="Calibri"/>
              </a:rPr>
              <a:t>Enterprise State Community College</a:t>
            </a:r>
          </a:p>
          <a:p>
            <a:pPr marL="274320" indent="-457200">
              <a:spcBef>
                <a:spcPct val="20000"/>
              </a:spcBef>
              <a:spcAft>
                <a:spcPts val="600"/>
              </a:spcAft>
              <a:buAutoNum type="arabicPeriod"/>
              <a:tabLst>
                <a:tab pos="457200" algn="l"/>
              </a:tabLst>
            </a:pPr>
            <a:r>
              <a:rPr lang="en-US" sz="2400" dirty="0">
                <a:solidFill>
                  <a:srgbClr val="0070C0"/>
                </a:solidFill>
              </a:rPr>
              <a:t>Associate in Applied Science in Machine Tool Technology (CIP 48.0507)</a:t>
            </a:r>
            <a:endParaRPr lang="en-US" sz="2400" dirty="0"/>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r>
              <a:rPr lang="en-US" sz="2400" dirty="0"/>
              <a:t>The proposed program will be complementary to the Industrial Maintenance program scheduled to begin Fall 2019. Both programs are preparing students for various careers in manufacturing and related industries.</a:t>
            </a:r>
          </a:p>
          <a:p>
            <a:r>
              <a:rPr lang="en-US" sz="2400" dirty="0"/>
              <a:t> </a:t>
            </a:r>
          </a:p>
          <a:p>
            <a:pPr marL="285750" lvl="0" indent="-285750">
              <a:buFont typeface="Arial" panose="020B0604020202020204" pitchFamily="34" charset="0"/>
              <a:buChar char="•"/>
            </a:pPr>
            <a:r>
              <a:rPr lang="en-US" sz="2400" dirty="0" err="1"/>
              <a:t>Qualico</a:t>
            </a:r>
            <a:r>
              <a:rPr lang="en-US" sz="2400" dirty="0"/>
              <a:t> Steel, MAHA USA, Service Machine, Covenant Steel, </a:t>
            </a:r>
            <a:r>
              <a:rPr lang="en-US" sz="2400" dirty="0" err="1"/>
              <a:t>Dittus</a:t>
            </a:r>
            <a:r>
              <a:rPr lang="en-US" sz="2400" dirty="0"/>
              <a:t> Machining, Kimber, and other Machine Tool Technology related businesses have expressed a critical need for additional new and replacement workers citing that this program development is long overdue for the region.  </a:t>
            </a:r>
          </a:p>
          <a:p>
            <a:r>
              <a:rPr lang="en-US" sz="2400" dirty="0"/>
              <a:t> </a:t>
            </a:r>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58</a:t>
            </a:fld>
            <a:endParaRPr lang="en-US" dirty="0">
              <a:solidFill>
                <a:prstClr val="black">
                  <a:tint val="75000"/>
                </a:prstClr>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4973" y="24123"/>
            <a:ext cx="3017027" cy="1145254"/>
          </a:xfrm>
          <a:prstGeom prst="rect">
            <a:avLst/>
          </a:prstGeom>
        </p:spPr>
      </p:pic>
      <p:pic>
        <p:nvPicPr>
          <p:cNvPr id="7" name="Picture 6" descr="Free Images : black and white, technology, wheel, gear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6648" y="4382236"/>
            <a:ext cx="3550930" cy="2314023"/>
          </a:xfrm>
          <a:prstGeom prst="rect">
            <a:avLst/>
          </a:prstGeom>
        </p:spPr>
      </p:pic>
    </p:spTree>
    <p:extLst>
      <p:ext uri="{BB962C8B-B14F-4D97-AF65-F5344CB8AC3E}">
        <p14:creationId xmlns:p14="http://schemas.microsoft.com/office/powerpoint/2010/main" val="19772610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98269" y="515908"/>
            <a:ext cx="10507288" cy="4675126"/>
          </a:xfrm>
          <a:prstGeom prst="rect">
            <a:avLst/>
          </a:prstGeom>
          <a:noFill/>
        </p:spPr>
        <p:txBody>
          <a:bodyPr wrap="square" rtlCol="0">
            <a:spAutoFit/>
          </a:bodyPr>
          <a:lstStyle/>
          <a:p>
            <a:pPr>
              <a:spcBef>
                <a:spcPts val="600"/>
              </a:spcBef>
              <a:tabLst>
                <a:tab pos="457200" algn="l"/>
              </a:tabLst>
              <a:defRPr/>
            </a:pPr>
            <a:r>
              <a:rPr lang="en-US" sz="3600" b="1" dirty="0">
                <a:solidFill>
                  <a:srgbClr val="0070C0"/>
                </a:solidFill>
                <a:latin typeface="Calibri"/>
              </a:rPr>
              <a:t>Wallace State Community College (Selma)</a:t>
            </a:r>
          </a:p>
          <a:p>
            <a:pPr marL="274320" indent="-457200">
              <a:spcBef>
                <a:spcPct val="20000"/>
              </a:spcBef>
              <a:spcAft>
                <a:spcPts val="600"/>
              </a:spcAft>
              <a:buAutoNum type="arabicPeriod"/>
              <a:tabLst>
                <a:tab pos="457200" algn="l"/>
              </a:tabLst>
            </a:pPr>
            <a:r>
              <a:rPr lang="en-US" sz="2400" dirty="0">
                <a:solidFill>
                  <a:srgbClr val="0070C0"/>
                </a:solidFill>
              </a:rPr>
              <a:t>New Off-Campus Site: New Era Building </a:t>
            </a:r>
            <a:endParaRPr lang="en-US" sz="2400" dirty="0"/>
          </a:p>
          <a:p>
            <a:pPr marL="285750" indent="-285750">
              <a:buFont typeface="Arial" panose="020B0604020202020204" pitchFamily="34" charset="0"/>
              <a:buChar char="•"/>
            </a:pPr>
            <a:r>
              <a:rPr lang="en-US" sz="2400" dirty="0"/>
              <a:t>Wallace State Community College (Selma) (WSS) plans to offer courses at the New Era Building in Demopolis, Alabama beginning in Fall 2019:</a:t>
            </a:r>
          </a:p>
          <a:p>
            <a:r>
              <a:rPr lang="en-US" sz="2400" dirty="0"/>
              <a:t> 	</a:t>
            </a:r>
          </a:p>
          <a:p>
            <a:pPr marL="285750" indent="-285750">
              <a:buFont typeface="Arial" panose="020B0604020202020204" pitchFamily="34" charset="0"/>
              <a:buChar char="•"/>
            </a:pPr>
            <a:r>
              <a:rPr lang="en-US" sz="2400" dirty="0"/>
              <a:t> Commission approval is required because Marengo County is outside of WSS’s service area.  An agreement (attachment 2) to offer off-campus courses in Demopolis has been signed by the Chancellor of the Alabama Community College System.  </a:t>
            </a:r>
          </a:p>
          <a:p>
            <a:r>
              <a:rPr lang="en-US" sz="2400" dirty="0"/>
              <a:t> </a:t>
            </a:r>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59</a:t>
            </a:fld>
            <a:endParaRPr lang="en-US" dirty="0">
              <a:solidFill>
                <a:prstClr val="black">
                  <a:tint val="75000"/>
                </a:prstClr>
              </a:solidFill>
              <a:latin typeface="Calibri"/>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9013" y="0"/>
            <a:ext cx="1953087" cy="1953087"/>
          </a:xfrm>
          <a:prstGeom prst="rect">
            <a:avLst/>
          </a:prstGeom>
        </p:spPr>
      </p:pic>
      <p:pic>
        <p:nvPicPr>
          <p:cNvPr id="5" name="Picture 4" descr="Electronics - Simple English Wikipedia, the free encyclo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144" y="3857897"/>
            <a:ext cx="4274156" cy="2820943"/>
          </a:xfrm>
          <a:prstGeom prst="rect">
            <a:avLst/>
          </a:prstGeom>
        </p:spPr>
      </p:pic>
    </p:spTree>
    <p:extLst>
      <p:ext uri="{BB962C8B-B14F-4D97-AF65-F5344CB8AC3E}">
        <p14:creationId xmlns:p14="http://schemas.microsoft.com/office/powerpoint/2010/main" val="442762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6</a:t>
            </a:fld>
            <a:endParaRPr lang="en-US" dirty="0"/>
          </a:p>
        </p:txBody>
      </p:sp>
      <p:sp>
        <p:nvSpPr>
          <p:cNvPr id="4" name="Title 1"/>
          <p:cNvSpPr txBox="1">
            <a:spLocks/>
          </p:cNvSpPr>
          <p:nvPr/>
        </p:nvSpPr>
        <p:spPr>
          <a:xfrm>
            <a:off x="1408971" y="72024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sz="4000" b="1" dirty="0">
                <a:solidFill>
                  <a:schemeClr val="accent5"/>
                </a:solidFill>
                <a:latin typeface="+mn-lt"/>
              </a:rPr>
              <a:t>III.	  APPROVAL OF AGENDA</a:t>
            </a:r>
          </a:p>
        </p:txBody>
      </p:sp>
      <p:pic>
        <p:nvPicPr>
          <p:cNvPr id="3" name="Picture 2"/>
          <p:cNvPicPr>
            <a:picLocks noChangeAspect="1"/>
          </p:cNvPicPr>
          <p:nvPr/>
        </p:nvPicPr>
        <p:blipFill>
          <a:blip r:embed="rId2"/>
          <a:stretch>
            <a:fillRect/>
          </a:stretch>
        </p:blipFill>
        <p:spPr>
          <a:xfrm>
            <a:off x="3869331" y="1650334"/>
            <a:ext cx="4063498" cy="5071141"/>
          </a:xfrm>
          <a:prstGeom prst="rect">
            <a:avLst/>
          </a:prstGeom>
        </p:spPr>
      </p:pic>
    </p:spTree>
    <p:extLst>
      <p:ext uri="{BB962C8B-B14F-4D97-AF65-F5344CB8AC3E}">
        <p14:creationId xmlns:p14="http://schemas.microsoft.com/office/powerpoint/2010/main" val="35455760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60</a:t>
            </a:fld>
            <a:endParaRPr lang="en-US">
              <a:solidFill>
                <a:srgbClr val="46464A">
                  <a:lumMod val="60000"/>
                  <a:lumOff val="40000"/>
                </a:srgbClr>
              </a:solidFill>
            </a:endParaRPr>
          </a:p>
        </p:txBody>
      </p:sp>
      <p:sp>
        <p:nvSpPr>
          <p:cNvPr id="2" name="Title 1"/>
          <p:cNvSpPr>
            <a:spLocks noGrp="1"/>
          </p:cNvSpPr>
          <p:nvPr>
            <p:ph type="title" idx="4294967295"/>
          </p:nvPr>
        </p:nvSpPr>
        <p:spPr>
          <a:xfrm>
            <a:off x="2136686" y="145062"/>
            <a:ext cx="8804275" cy="1216025"/>
          </a:xfrm>
        </p:spPr>
        <p:txBody>
          <a:bodyPr>
            <a:noAutofit/>
          </a:bodyPr>
          <a:lstStyle/>
          <a:p>
            <a:pPr algn="ctr"/>
            <a:r>
              <a:rPr lang="en-US" sz="4000" b="1" dirty="0">
                <a:latin typeface="+mn-lt"/>
              </a:rPr>
              <a:t>FOUR-YEAR INSTITUTIONS</a:t>
            </a:r>
          </a:p>
        </p:txBody>
      </p:sp>
      <p:pic>
        <p:nvPicPr>
          <p:cNvPr id="18" name="Picture 2" descr="C:\Users\Kevin Whitaker\Desktop\Marsh Presentation\JSU-Logo-for-websit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8824" y="2784171"/>
            <a:ext cx="1448728" cy="10001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 Whitaker\Desktop\Marsh Presentation\UAH_pri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477" y="1136142"/>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225" y="1329674"/>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5377" y="3883613"/>
            <a:ext cx="155581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cws.auburn.edu/asim/Content/Images/Schools/Aubur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9506" y="4025153"/>
            <a:ext cx="1936376" cy="16868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1497" y="4884873"/>
            <a:ext cx="1331546" cy="13109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cws.auburn.edu/asim/Content/Images/Schools/Alabam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9982" y="2426298"/>
            <a:ext cx="1725540" cy="14865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80712" y="2793011"/>
            <a:ext cx="1448017" cy="13268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54530" y="4099323"/>
            <a:ext cx="1797917" cy="15125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cws.auburn.edu/asim/Content/Images/Schools/North%20Alabama.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22026" y="1329674"/>
            <a:ext cx="1626256"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cws.auburn.edu/asim/Content/Images/Schools/South%20Alabama.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40790" y="5239621"/>
            <a:ext cx="933749" cy="94468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64115" y="1136142"/>
            <a:ext cx="1621813" cy="155327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lh3.googleusercontent.com/proxy/ZrkRM9QNJHNWt2OEQIlIF69Z-U1Ps3QuIoG18mzpLYzYvAEapXaeyBR0-G9GWshuEm_sBavUpOzcuoIj_XWXtQ9KhjuEd_cONG8kO-L4H-Hrw5XOh7iyhj6bDzt-3NFhIxGHaJ2OpW35jig7hV3NxkTXQA4OHw=w160-h160-k-no"/>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647" y="4884872"/>
            <a:ext cx="1518565" cy="1480069"/>
          </a:xfrm>
          <a:prstGeom prst="rect">
            <a:avLst/>
          </a:prstGeom>
          <a:noFill/>
        </p:spPr>
      </p:pic>
      <p:pic>
        <p:nvPicPr>
          <p:cNvPr id="1056" name="Picture 32" descr="https://upload.wikimedia.org/wikipedia/en/3/3a/UWALogo.png"/>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730" y="3382759"/>
            <a:ext cx="1165970" cy="122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6018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98269" y="515908"/>
            <a:ext cx="10507288" cy="4767459"/>
          </a:xfrm>
          <a:prstGeom prst="rect">
            <a:avLst/>
          </a:prstGeom>
          <a:noFill/>
        </p:spPr>
        <p:txBody>
          <a:bodyPr wrap="square" rtlCol="0">
            <a:spAutoFit/>
          </a:bodyPr>
          <a:lstStyle/>
          <a:p>
            <a:pPr>
              <a:spcBef>
                <a:spcPts val="600"/>
              </a:spcBef>
              <a:tabLst>
                <a:tab pos="457200" algn="l"/>
              </a:tabLst>
              <a:defRPr/>
            </a:pPr>
            <a:r>
              <a:rPr lang="en-US" sz="3600" b="1" dirty="0">
                <a:solidFill>
                  <a:srgbClr val="0070C0"/>
                </a:solidFill>
                <a:latin typeface="Calibri"/>
              </a:rPr>
              <a:t>University of Alabama</a:t>
            </a:r>
          </a:p>
          <a:p>
            <a:pPr>
              <a:spcBef>
                <a:spcPct val="20000"/>
              </a:spcBef>
              <a:spcAft>
                <a:spcPts val="600"/>
              </a:spcAft>
              <a:tabLst>
                <a:tab pos="457200" algn="l"/>
              </a:tabLst>
            </a:pPr>
            <a:r>
              <a:rPr lang="en-US" sz="2400" dirty="0">
                <a:solidFill>
                  <a:srgbClr val="0070C0"/>
                </a:solidFill>
              </a:rPr>
              <a:t>1.	Master of Science in Hospitality Management (CIP 52.0901)</a:t>
            </a:r>
            <a:endParaRPr lang="en-US" sz="2400" dirty="0"/>
          </a:p>
          <a:p>
            <a:pPr marL="285750" indent="-285750">
              <a:buFont typeface="Arial" panose="020B0604020202020204" pitchFamily="34" charset="0"/>
              <a:buChar char="•"/>
            </a:pPr>
            <a:r>
              <a:rPr lang="en-US" sz="2400" dirty="0"/>
              <a:t>The Hospitality Management (M.S.) degree will prepare students for upper managerial positions within the hospitality, tourism, and sport industries.</a:t>
            </a:r>
          </a:p>
          <a:p>
            <a:r>
              <a:rPr lang="en-US" sz="2400" dirty="0"/>
              <a:t> </a:t>
            </a:r>
          </a:p>
          <a:p>
            <a:pPr marL="285750" indent="-285750">
              <a:buFont typeface="Arial" panose="020B0604020202020204" pitchFamily="34" charset="0"/>
              <a:buChar char="•"/>
            </a:pPr>
            <a:r>
              <a:rPr lang="en-US" sz="2400" dirty="0"/>
              <a:t>Although there are many Hospitality Management (M.S.) programs throughout the United States, only a few have a focus in the area of Sport Hospitality. This is an emerging area of study and places UA on the cutting edge of education in an expanding job market. This program will build upon the successful hospitality program already established at UA, and will offer students an opportunity to extend their educational experiences to the graduate level.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61</a:t>
            </a:fld>
            <a:endParaRPr lang="en-US" dirty="0">
              <a:solidFill>
                <a:prstClr val="black">
                  <a:tint val="75000"/>
                </a:prstClr>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3756" y="0"/>
            <a:ext cx="1558244" cy="1702423"/>
          </a:xfrm>
          <a:prstGeom prst="rect">
            <a:avLst/>
          </a:prstGeom>
        </p:spPr>
      </p:pic>
      <p:pic>
        <p:nvPicPr>
          <p:cNvPr id="4" name="Picture 3" descr="Hospitality Management Logo.version.2.blueirishgur by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4528" y="4649191"/>
            <a:ext cx="1945502" cy="1815101"/>
          </a:xfrm>
          <a:prstGeom prst="rect">
            <a:avLst/>
          </a:prstGeom>
        </p:spPr>
      </p:pic>
    </p:spTree>
    <p:extLst>
      <p:ext uri="{BB962C8B-B14F-4D97-AF65-F5344CB8AC3E}">
        <p14:creationId xmlns:p14="http://schemas.microsoft.com/office/powerpoint/2010/main" val="1612114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1546" y="26475"/>
            <a:ext cx="12130454" cy="3939540"/>
          </a:xfrm>
          <a:prstGeom prst="rect">
            <a:avLst/>
          </a:prstGeom>
          <a:noFill/>
        </p:spPr>
        <p:txBody>
          <a:bodyPr wrap="square" rtlCol="0">
            <a:spAutoFit/>
          </a:bodyPr>
          <a:lstStyle/>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r>
              <a:rPr lang="en-US" sz="3600" b="1" dirty="0">
                <a:solidFill>
                  <a:srgbClr val="0070C0"/>
                </a:solidFill>
                <a:latin typeface="Calibri"/>
              </a:rPr>
              <a:t>Troy University </a:t>
            </a:r>
          </a:p>
          <a:p>
            <a:pPr>
              <a:spcBef>
                <a:spcPts val="600"/>
              </a:spcBef>
              <a:tabLst>
                <a:tab pos="457200" algn="l"/>
              </a:tabLst>
              <a:defRPr/>
            </a:pPr>
            <a:r>
              <a:rPr lang="en-US" sz="2400" dirty="0">
                <a:solidFill>
                  <a:srgbClr val="0070C0"/>
                </a:solidFill>
              </a:rPr>
              <a:t>1.	Doctor of Philosophy in Global Leadership (CIP 52.0213)</a:t>
            </a:r>
            <a:endParaRPr lang="en-US" sz="2400" dirty="0"/>
          </a:p>
          <a:p>
            <a:pPr marL="285750" lvl="0" indent="-285750">
              <a:buFont typeface="Arial" panose="020B0604020202020204" pitchFamily="34" charset="0"/>
              <a:buChar char="•"/>
            </a:pPr>
            <a:r>
              <a:rPr lang="en-US" sz="2400" dirty="0"/>
              <a:t>The Ph.D. in Global Leadership program will develop leaders from diverse backgrounds that will serve locally, regionally, nationally, and internationally.</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The Global Leadership doctoral program will have specializations in Organizational Leadership, Strategic Communication, Public Administration, Instructional Leadership and Administration, and Higher Education. </a:t>
            </a:r>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62</a:t>
            </a:fld>
            <a:endParaRPr lang="en-US" dirty="0">
              <a:solidFill>
                <a:prstClr val="black">
                  <a:tint val="75000"/>
                </a:prstClr>
              </a:solidFill>
              <a:latin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7192" y="26475"/>
            <a:ext cx="1824808" cy="1644063"/>
          </a:xfrm>
          <a:prstGeom prst="rect">
            <a:avLst/>
          </a:prstGeom>
        </p:spPr>
      </p:pic>
      <p:pic>
        <p:nvPicPr>
          <p:cNvPr id="7" name="Picture 6" descr="Free illustration: Person, Silhouettes, Human - Free Imag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0078" y="3851374"/>
            <a:ext cx="2664069" cy="2664069"/>
          </a:xfrm>
          <a:prstGeom prst="rect">
            <a:avLst/>
          </a:prstGeom>
        </p:spPr>
      </p:pic>
      <p:sp>
        <p:nvSpPr>
          <p:cNvPr id="3" name="TextBox 2"/>
          <p:cNvSpPr txBox="1"/>
          <p:nvPr/>
        </p:nvSpPr>
        <p:spPr>
          <a:xfrm>
            <a:off x="61546" y="3953977"/>
            <a:ext cx="7470470"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 The proposed program will be a unique offering in the state and would serve well-documented societal, educational, and economic need for globally aware and prepared leaders with human relations competencies and the organizational and managerial competencies needed to operate complex organizations. </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5521096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202223" y="519663"/>
            <a:ext cx="11100515" cy="5321457"/>
          </a:xfrm>
          <a:prstGeom prst="rect">
            <a:avLst/>
          </a:prstGeom>
          <a:noFill/>
        </p:spPr>
        <p:txBody>
          <a:bodyPr wrap="square" rtlCol="0">
            <a:spAutoFit/>
          </a:bodyPr>
          <a:lstStyle/>
          <a:p>
            <a:pPr>
              <a:spcBef>
                <a:spcPts val="600"/>
              </a:spcBef>
              <a:tabLst>
                <a:tab pos="457200" algn="l"/>
              </a:tabLst>
              <a:defRPr/>
            </a:pPr>
            <a:r>
              <a:rPr lang="en-US" sz="3600" b="1" dirty="0">
                <a:solidFill>
                  <a:srgbClr val="0070C0"/>
                </a:solidFill>
                <a:latin typeface="Calibri"/>
              </a:rPr>
              <a:t>University of West Alabama</a:t>
            </a:r>
          </a:p>
          <a:p>
            <a:pPr>
              <a:spcBef>
                <a:spcPct val="20000"/>
              </a:spcBef>
              <a:spcAft>
                <a:spcPts val="600"/>
              </a:spcAft>
              <a:tabLst>
                <a:tab pos="457200" algn="l"/>
              </a:tabLst>
            </a:pPr>
            <a:r>
              <a:rPr lang="en-US" sz="2400" dirty="0">
                <a:solidFill>
                  <a:srgbClr val="0070C0"/>
                </a:solidFill>
              </a:rPr>
              <a:t>1.	Bachelor of Science in Nursing (CIP 51.3801)</a:t>
            </a:r>
            <a:endParaRPr lang="en-US" sz="2400" dirty="0"/>
          </a:p>
          <a:p>
            <a:pPr marL="285750" lvl="0" indent="-285750" fontAlgn="base">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The Bureau of Labor Statistics projects employment of registered nurses to grow 15 percent from 2016 to 2026, much faster than the average for all occupations.  </a:t>
            </a:r>
          </a:p>
          <a:p>
            <a:r>
              <a:rPr lang="en-US" sz="2400" dirty="0"/>
              <a:t> </a:t>
            </a:r>
          </a:p>
          <a:p>
            <a:pPr marL="285750" lvl="0" indent="-285750">
              <a:buFont typeface="Arial" panose="020B0604020202020204" pitchFamily="34" charset="0"/>
              <a:buChar char="•"/>
            </a:pPr>
            <a:r>
              <a:rPr lang="en-US" sz="2400" dirty="0"/>
              <a:t>The Alabama State Nurses Association identified critical nursing issues within the state that include 1) a critical shortage of nursing faculty, 2) impending critical shortage of hospital-based nurses, 3) retention of nurses who are educated in Alabama, 4) recruitment of qualified nurses into the nursing profession, and 5) higher salaries for nurses.</a:t>
            </a:r>
          </a:p>
          <a:p>
            <a:r>
              <a:rPr lang="en-US" dirty="0"/>
              <a:t> </a:t>
            </a:r>
          </a:p>
          <a:p>
            <a:pPr marL="285750" indent="-285750">
              <a:buFont typeface="Arial" panose="020B0604020202020204" pitchFamily="34" charset="0"/>
              <a:buChar char="•"/>
            </a:pPr>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63</a:t>
            </a:fld>
            <a:endParaRPr lang="en-US" dirty="0">
              <a:solidFill>
                <a:prstClr val="black">
                  <a:tint val="75000"/>
                </a:prstClr>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7488" y="0"/>
            <a:ext cx="1276589" cy="1740803"/>
          </a:xfrm>
          <a:prstGeom prst="rect">
            <a:avLst/>
          </a:prstGeom>
        </p:spPr>
      </p:pic>
      <p:pic>
        <p:nvPicPr>
          <p:cNvPr id="7" name="Picture 6" descr="Journey Through Thyroidlessness, Workplace Injury ..."/>
          <p:cNvPicPr>
            <a:picLocks noChangeAspect="1"/>
          </p:cNvPicPr>
          <p:nvPr/>
        </p:nvPicPr>
        <p:blipFill rotWithShape="1">
          <a:blip r:embed="rId3">
            <a:extLst>
              <a:ext uri="{28A0092B-C50C-407E-A947-70E740481C1C}">
                <a14:useLocalDpi xmlns:a14="http://schemas.microsoft.com/office/drawing/2010/main" val="0"/>
              </a:ext>
            </a:extLst>
          </a:blip>
          <a:srcRect t="21765"/>
          <a:stretch/>
        </p:blipFill>
        <p:spPr>
          <a:xfrm>
            <a:off x="3760764" y="4626862"/>
            <a:ext cx="4252019" cy="2428516"/>
          </a:xfrm>
          <a:prstGeom prst="rect">
            <a:avLst/>
          </a:prstGeom>
        </p:spPr>
      </p:pic>
    </p:spTree>
    <p:extLst>
      <p:ext uri="{BB962C8B-B14F-4D97-AF65-F5344CB8AC3E}">
        <p14:creationId xmlns:p14="http://schemas.microsoft.com/office/powerpoint/2010/main" val="14176970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400186" y="547944"/>
            <a:ext cx="10625265" cy="5044458"/>
          </a:xfrm>
          <a:prstGeom prst="rect">
            <a:avLst/>
          </a:prstGeom>
          <a:noFill/>
        </p:spPr>
        <p:txBody>
          <a:bodyPr wrap="square" rtlCol="0">
            <a:spAutoFit/>
          </a:bodyPr>
          <a:lstStyle/>
          <a:p>
            <a:pPr>
              <a:spcBef>
                <a:spcPts val="600"/>
              </a:spcBef>
              <a:tabLst>
                <a:tab pos="457200" algn="l"/>
              </a:tabLst>
              <a:defRPr/>
            </a:pPr>
            <a:r>
              <a:rPr lang="en-US" sz="3600" b="1" dirty="0">
                <a:solidFill>
                  <a:srgbClr val="0070C0"/>
                </a:solidFill>
                <a:latin typeface="Calibri"/>
              </a:rPr>
              <a:t>Jacksonville State University </a:t>
            </a:r>
          </a:p>
          <a:p>
            <a:pPr>
              <a:spcBef>
                <a:spcPct val="20000"/>
              </a:spcBef>
              <a:spcAft>
                <a:spcPts val="600"/>
              </a:spcAft>
              <a:tabLst>
                <a:tab pos="457200" algn="l"/>
              </a:tabLst>
            </a:pPr>
            <a:r>
              <a:rPr lang="en-US" sz="2400" dirty="0">
                <a:solidFill>
                  <a:srgbClr val="0070C0"/>
                </a:solidFill>
              </a:rPr>
              <a:t>1.	Master of Athletic Training in Athletic Training (CIP 51.0913)</a:t>
            </a:r>
            <a:endParaRPr lang="en-US" sz="2400" dirty="0"/>
          </a:p>
          <a:p>
            <a:pPr marL="285750" lvl="0" indent="-285750" fontAlgn="base">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The U.S. Department of Labor Bureau of Labor Statistics (2019) reports that elementary and secondary schools, higher-education institutions, and spectator sports are leading employment industries for athletic trainers. </a:t>
            </a:r>
          </a:p>
          <a:p>
            <a:r>
              <a:rPr lang="en-US" sz="2400" dirty="0"/>
              <a:t> </a:t>
            </a:r>
          </a:p>
          <a:p>
            <a:pPr marL="285750" lvl="0" indent="-285750">
              <a:buFont typeface="Arial" panose="020B0604020202020204" pitchFamily="34" charset="0"/>
              <a:buChar char="•"/>
            </a:pPr>
            <a:r>
              <a:rPr lang="en-US" sz="2400" dirty="0"/>
              <a:t>Given the job growth predicted for athletic trainers, JSU is well positioned to produce graduates to meet the need. According to university officials, JSU has a solid reputation of producing quality graduates in the School of Health Professions and Wellness.</a:t>
            </a:r>
          </a:p>
          <a:p>
            <a:pPr marL="285750" indent="-285750">
              <a:buFont typeface="Arial" panose="020B0604020202020204" pitchFamily="34" charset="0"/>
              <a:buChar char="•"/>
            </a:pPr>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64</a:t>
            </a:fld>
            <a:endParaRPr lang="en-US" dirty="0">
              <a:solidFill>
                <a:prstClr val="black">
                  <a:tint val="75000"/>
                </a:prstClr>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1998" y="11139"/>
            <a:ext cx="2090002" cy="1565031"/>
          </a:xfrm>
          <a:prstGeom prst="rect">
            <a:avLst/>
          </a:prstGeom>
        </p:spPr>
      </p:pic>
      <p:pic>
        <p:nvPicPr>
          <p:cNvPr id="4" name="Picture 3" descr="File:Centre for Sporting Excellence Strength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9072" y="4674489"/>
            <a:ext cx="3233635" cy="2154409"/>
          </a:xfrm>
          <a:prstGeom prst="rect">
            <a:avLst/>
          </a:prstGeom>
        </p:spPr>
      </p:pic>
    </p:spTree>
    <p:extLst>
      <p:ext uri="{BB962C8B-B14F-4D97-AF65-F5344CB8AC3E}">
        <p14:creationId xmlns:p14="http://schemas.microsoft.com/office/powerpoint/2010/main" val="178146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1547" y="38467"/>
            <a:ext cx="10660434" cy="4859792"/>
          </a:xfrm>
          <a:prstGeom prst="rect">
            <a:avLst/>
          </a:prstGeom>
          <a:noFill/>
        </p:spPr>
        <p:txBody>
          <a:bodyPr wrap="square" rtlCol="0">
            <a:spAutoFit/>
          </a:bodyPr>
          <a:lstStyle/>
          <a:p>
            <a:pPr>
              <a:spcBef>
                <a:spcPts val="600"/>
              </a:spcBef>
              <a:tabLst>
                <a:tab pos="457200" algn="l"/>
              </a:tabLst>
              <a:defRPr/>
            </a:pPr>
            <a:r>
              <a:rPr lang="en-US" sz="3600" b="1" dirty="0">
                <a:solidFill>
                  <a:srgbClr val="0070C0"/>
                </a:solidFill>
                <a:latin typeface="Calibri"/>
              </a:rPr>
              <a:t>Auburn University</a:t>
            </a:r>
          </a:p>
          <a:p>
            <a:pPr marL="274320" indent="-457200">
              <a:spcBef>
                <a:spcPct val="20000"/>
              </a:spcBef>
              <a:spcAft>
                <a:spcPts val="600"/>
              </a:spcAft>
              <a:buAutoNum type="arabicPeriod"/>
              <a:tabLst>
                <a:tab pos="457200" algn="l"/>
              </a:tabLst>
            </a:pPr>
            <a:r>
              <a:rPr lang="en-US" sz="2400" dirty="0">
                <a:solidFill>
                  <a:srgbClr val="0070C0"/>
                </a:solidFill>
              </a:rPr>
              <a:t>Master of Science in Teaching English for Specific Purposes (CIP 13.1206)</a:t>
            </a:r>
            <a:endParaRPr lang="en-US" sz="2400" dirty="0"/>
          </a:p>
          <a:p>
            <a:pPr marL="285750" lvl="0" indent="-285750" fontAlgn="base">
              <a:buFont typeface="Arial" panose="020B0604020202020204" pitchFamily="34" charset="0"/>
              <a:buChar char="•"/>
            </a:pPr>
            <a:r>
              <a:rPr lang="en-US" sz="2400" dirty="0"/>
              <a:t>The proposed MS program will address the growing demand for strong content-based English language instruction in industry, community, and other non-academic settings in the tourism industry or international business. </a:t>
            </a:r>
          </a:p>
          <a:p>
            <a:pPr lvl="0" fontAlgn="base"/>
            <a:endParaRPr lang="en-US" sz="2400" dirty="0"/>
          </a:p>
          <a:p>
            <a:pPr marL="285750" lvl="0" indent="-285750" fontAlgn="base">
              <a:buFont typeface="Arial" panose="020B0604020202020204" pitchFamily="34" charset="0"/>
              <a:buChar char="•"/>
            </a:pPr>
            <a:r>
              <a:rPr lang="en-US" sz="2400" dirty="0"/>
              <a:t>The proposed MS program shares core coursework with Auburn University’s existing MEd program in Teaching English for Speakers of Other Languages (also CIP 13.1206), but unlike the MEd program, the MS in Teaching English for Specific Purposes is not intended to prepare educators for traditional P-12 academic settings, and therefore, does not include coursework that focuses on P-12 pedagogy in preparation for teacher certification. </a:t>
            </a:r>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65</a:t>
            </a:fld>
            <a:endParaRPr lang="en-US" dirty="0">
              <a:solidFill>
                <a:prstClr val="black">
                  <a:tint val="75000"/>
                </a:prstClr>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5262" y="38465"/>
            <a:ext cx="1746738" cy="1711203"/>
          </a:xfrm>
          <a:prstGeom prst="rect">
            <a:avLst/>
          </a:prstGeom>
        </p:spPr>
      </p:pic>
      <p:pic>
        <p:nvPicPr>
          <p:cNvPr id="5" name="Picture 4" descr="Hammer in the Habit of Speaking English Within Your Kid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9149" y="4431239"/>
            <a:ext cx="4157774" cy="2334687"/>
          </a:xfrm>
          <a:prstGeom prst="rect">
            <a:avLst/>
          </a:prstGeom>
        </p:spPr>
      </p:pic>
    </p:spTree>
    <p:extLst>
      <p:ext uri="{BB962C8B-B14F-4D97-AF65-F5344CB8AC3E}">
        <p14:creationId xmlns:p14="http://schemas.microsoft.com/office/powerpoint/2010/main" val="525662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1546" y="61546"/>
            <a:ext cx="12063046" cy="7565148"/>
          </a:xfrm>
          <a:prstGeom prst="rect">
            <a:avLst/>
          </a:prstGeom>
          <a:noFill/>
        </p:spPr>
        <p:txBody>
          <a:bodyPr wrap="square" rtlCol="0">
            <a:spAutoFit/>
          </a:bodyPr>
          <a:lstStyle/>
          <a:p>
            <a:pPr>
              <a:spcBef>
                <a:spcPts val="600"/>
              </a:spcBef>
              <a:tabLst>
                <a:tab pos="457200" algn="l"/>
              </a:tabLst>
              <a:defRPr/>
            </a:pPr>
            <a:r>
              <a:rPr lang="en-US" sz="3600" b="1" dirty="0">
                <a:solidFill>
                  <a:srgbClr val="0070C0"/>
                </a:solidFill>
                <a:latin typeface="Calibri"/>
              </a:rPr>
              <a:t>University of Alabama </a:t>
            </a:r>
          </a:p>
          <a:p>
            <a:pPr marL="274320" indent="-457200">
              <a:spcBef>
                <a:spcPct val="20000"/>
              </a:spcBef>
              <a:spcAft>
                <a:spcPts val="600"/>
              </a:spcAft>
              <a:buAutoNum type="arabicPeriod"/>
              <a:tabLst>
                <a:tab pos="457200" algn="l"/>
              </a:tabLst>
            </a:pPr>
            <a:r>
              <a:rPr lang="en-US" sz="2400" dirty="0">
                <a:solidFill>
                  <a:srgbClr val="0070C0"/>
                </a:solidFill>
              </a:rPr>
              <a:t>Request to Amend Post-Implementation Conditions: </a:t>
            </a:r>
          </a:p>
          <a:p>
            <a:pPr>
              <a:spcBef>
                <a:spcPct val="20000"/>
              </a:spcBef>
              <a:spcAft>
                <a:spcPts val="600"/>
              </a:spcAft>
              <a:tabLst>
                <a:tab pos="457200" algn="l"/>
              </a:tabLst>
            </a:pPr>
            <a:r>
              <a:rPr lang="en-US" sz="2400" dirty="0">
                <a:solidFill>
                  <a:srgbClr val="0070C0"/>
                </a:solidFill>
              </a:rPr>
              <a:t>Doctor of Juridical Science in Juridical Science (CIP 22.0203)</a:t>
            </a:r>
            <a:endParaRPr lang="en-US" sz="2400" dirty="0"/>
          </a:p>
          <a:p>
            <a:pPr marL="285750" lvl="0" indent="-285750" fontAlgn="base">
              <a:buFont typeface="Arial" panose="020B0604020202020204" pitchFamily="34" charset="0"/>
              <a:buChar char="•"/>
            </a:pPr>
            <a:r>
              <a:rPr lang="en-US" sz="2400" dirty="0"/>
              <a:t>The program did not meet post-implementation conditions for new enrollments or graduates. </a:t>
            </a:r>
          </a:p>
          <a:p>
            <a:pPr marL="285750" indent="-285750" fontAlgn="base">
              <a:buFont typeface="Arial" panose="020B0604020202020204" pitchFamily="34" charset="0"/>
              <a:buChar char="•"/>
            </a:pPr>
            <a:r>
              <a:rPr lang="en-US" sz="2400" dirty="0"/>
              <a:t>UA is requesting an additional three-year review period (2018-19 and 2020-21) be granted.  In this additional review period, the program will meet a post-implementation condition of 5 new enrollments and 2.25 annual graduates revised from the original 3 graduates. The institution will submit, no later than September 1, 2021 a post-implementation report.</a:t>
            </a:r>
          </a:p>
          <a:p>
            <a:pPr marL="285750" indent="-285750">
              <a:buFont typeface="Arial" panose="020B0604020202020204" pitchFamily="34" charset="0"/>
              <a:buChar char="•"/>
            </a:pPr>
            <a:r>
              <a:rPr lang="en-US" sz="2400" dirty="0"/>
              <a:t>According to UA officials, the original proposed implementation date was in error because faculty did not account for internal deadlines. However, since the 2016-17 academic year, enrollment has increased steadily, with a total of 21 current enrollments. </a:t>
            </a:r>
          </a:p>
          <a:p>
            <a:pPr marL="285750" indent="-285750">
              <a:buFont typeface="Arial" panose="020B0604020202020204" pitchFamily="34" charset="0"/>
              <a:buChar char="•"/>
            </a:pPr>
            <a:r>
              <a:rPr lang="en-US" sz="2400" dirty="0"/>
              <a:t>University officials state that the Juridical Science program is now a vibrant and important part of the international programs of the law school.</a:t>
            </a:r>
          </a:p>
          <a:p>
            <a:endParaRPr lang="en-US" sz="1600" dirty="0"/>
          </a:p>
          <a:p>
            <a:r>
              <a:rPr lang="en-US" dirty="0"/>
              <a:t>	</a:t>
            </a:r>
          </a:p>
          <a:p>
            <a:pPr lvl="0" fontAlgn="base"/>
            <a:endParaRPr lang="en-US" dirty="0"/>
          </a:p>
          <a:p>
            <a:pPr lvl="0" fontAlgn="base"/>
            <a:endParaRPr lang="en-US" dirty="0"/>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smtClean="0">
                <a:solidFill>
                  <a:prstClr val="black">
                    <a:tint val="75000"/>
                  </a:prstClr>
                </a:solidFill>
                <a:latin typeface="Calibri"/>
              </a:rPr>
              <a:pPr>
                <a:defRPr/>
              </a:pPr>
              <a:t>66</a:t>
            </a:fld>
            <a:endParaRPr lang="en-US" dirty="0">
              <a:solidFill>
                <a:prstClr val="black">
                  <a:tint val="75000"/>
                </a:prstClr>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9795" y="0"/>
            <a:ext cx="1442205" cy="1575647"/>
          </a:xfrm>
          <a:prstGeom prst="rect">
            <a:avLst/>
          </a:prstGeom>
        </p:spPr>
      </p:pic>
      <p:pic>
        <p:nvPicPr>
          <p:cNvPr id="4" name="Picture 3" descr="Free vector graphic: Justice, Law, Measurement, Scale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1244" y="5089439"/>
            <a:ext cx="1732085" cy="1493924"/>
          </a:xfrm>
          <a:prstGeom prst="rect">
            <a:avLst/>
          </a:prstGeom>
        </p:spPr>
      </p:pic>
    </p:spTree>
    <p:extLst>
      <p:ext uri="{BB962C8B-B14F-4D97-AF65-F5344CB8AC3E}">
        <p14:creationId xmlns:p14="http://schemas.microsoft.com/office/powerpoint/2010/main" val="39135514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87922" y="70338"/>
            <a:ext cx="11948747" cy="5379934"/>
          </a:xfrm>
          <a:prstGeom prst="rect">
            <a:avLst/>
          </a:prstGeom>
          <a:noFill/>
        </p:spPr>
        <p:txBody>
          <a:bodyPr wrap="square" rtlCol="0">
            <a:spAutoFit/>
          </a:bodyPr>
          <a:lstStyle/>
          <a:p>
            <a:pPr>
              <a:spcBef>
                <a:spcPts val="600"/>
              </a:spcBef>
              <a:tabLst>
                <a:tab pos="457200" algn="l"/>
              </a:tabLst>
              <a:defRPr/>
            </a:pPr>
            <a:r>
              <a:rPr lang="en-US" sz="3600" b="1" dirty="0">
                <a:solidFill>
                  <a:srgbClr val="0070C0"/>
                </a:solidFill>
                <a:latin typeface="Calibri"/>
              </a:rPr>
              <a:t>University of West Alabama </a:t>
            </a:r>
          </a:p>
          <a:p>
            <a:pPr marL="457200" indent="-457200">
              <a:spcBef>
                <a:spcPct val="20000"/>
              </a:spcBef>
              <a:spcAft>
                <a:spcPts val="600"/>
              </a:spcAft>
              <a:buAutoNum type="arabicPeriod" startAt="2"/>
              <a:tabLst>
                <a:tab pos="457200" algn="l"/>
              </a:tabLst>
            </a:pPr>
            <a:r>
              <a:rPr lang="en-US" sz="2400" dirty="0">
                <a:solidFill>
                  <a:srgbClr val="0070C0"/>
                </a:solidFill>
              </a:rPr>
              <a:t>Request to Amend Post-Implementation Conditions: </a:t>
            </a:r>
          </a:p>
          <a:p>
            <a:pPr>
              <a:spcBef>
                <a:spcPct val="20000"/>
              </a:spcBef>
              <a:spcAft>
                <a:spcPts val="600"/>
              </a:spcAft>
              <a:tabLst>
                <a:tab pos="457200" algn="l"/>
              </a:tabLst>
            </a:pPr>
            <a:r>
              <a:rPr lang="en-US" sz="2400" dirty="0">
                <a:solidFill>
                  <a:srgbClr val="0070C0"/>
                </a:solidFill>
              </a:rPr>
              <a:t>Master of Science in Experimental Psychology (CIP 42.2704)</a:t>
            </a:r>
            <a:endParaRPr lang="en-US" sz="2400" dirty="0"/>
          </a:p>
          <a:p>
            <a:pPr marL="285750" lvl="0" indent="-285750" fontAlgn="base">
              <a:buFont typeface="Arial" panose="020B0604020202020204" pitchFamily="34" charset="0"/>
              <a:buChar char="•"/>
            </a:pPr>
            <a:r>
              <a:rPr lang="en-US" sz="2400" dirty="0"/>
              <a:t>The program did not meet the post-implementation condition for new enrollments. </a:t>
            </a:r>
          </a:p>
          <a:p>
            <a:pPr marL="285750" indent="-285750" fontAlgn="base">
              <a:buFont typeface="Arial" panose="020B0604020202020204" pitchFamily="34" charset="0"/>
              <a:buChar char="•"/>
            </a:pPr>
            <a:r>
              <a:rPr lang="en-US" sz="2400" dirty="0"/>
              <a:t>UWA is requesting an additional two-year review period (2018-19 and 2019-20) be granted.  In this additional review period, the program will meet a post-implementation condition of 18 new enrollments, revised from the original condition of 24. </a:t>
            </a:r>
          </a:p>
          <a:p>
            <a:pPr marL="285750" indent="-285750">
              <a:buFont typeface="Arial" panose="020B0604020202020204" pitchFamily="34" charset="0"/>
              <a:buChar char="•"/>
            </a:pPr>
            <a:r>
              <a:rPr lang="en-US" sz="2400" dirty="0"/>
              <a:t>According to UWA officials, the original program proposal anticipated high enrollment based on enrollment in a similar program, Counseling/Psychology.  However, enrollment in the program began to decline with new Council for Accreditation of Counseling and Related Educational Programs (CACREP) regulations being enforced for students seeking licensure. </a:t>
            </a:r>
          </a:p>
          <a:p>
            <a:pPr marL="285750" indent="-285750">
              <a:buFont typeface="Arial" panose="020B0604020202020204" pitchFamily="34" charset="0"/>
              <a:buChar char="•"/>
            </a:pPr>
            <a:r>
              <a:rPr lang="en-US" sz="2400" dirty="0"/>
              <a:t>The decline in enrollment is believed to be one cause for the lower than expected enrollment in the Experimental Psychology program.  </a:t>
            </a:r>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smtClean="0">
                <a:solidFill>
                  <a:prstClr val="black">
                    <a:tint val="75000"/>
                  </a:prstClr>
                </a:solidFill>
                <a:latin typeface="Calibri"/>
              </a:rPr>
              <a:pPr>
                <a:defRPr/>
              </a:pPr>
              <a:t>67</a:t>
            </a:fld>
            <a:endParaRPr lang="en-US" dirty="0">
              <a:solidFill>
                <a:prstClr val="black">
                  <a:tint val="75000"/>
                </a:prstClr>
              </a:solidFill>
              <a:latin typeface="Calibri"/>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6671" y="0"/>
            <a:ext cx="1315329" cy="1793631"/>
          </a:xfrm>
          <a:prstGeom prst="rect">
            <a:avLst/>
          </a:prstGeom>
        </p:spPr>
      </p:pic>
      <p:pic>
        <p:nvPicPr>
          <p:cNvPr id="7" name="Picture 6" descr="IB Psychology Internal Assess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8496" y="5069020"/>
            <a:ext cx="1713033" cy="1713033"/>
          </a:xfrm>
          <a:prstGeom prst="rect">
            <a:avLst/>
          </a:prstGeom>
        </p:spPr>
      </p:pic>
      <p:sp>
        <p:nvSpPr>
          <p:cNvPr id="3" name="TextBox 2"/>
          <p:cNvSpPr txBox="1"/>
          <p:nvPr/>
        </p:nvSpPr>
        <p:spPr>
          <a:xfrm>
            <a:off x="87922" y="5322550"/>
            <a:ext cx="10009016"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program admitted a total of fifty-nine (59) students during the review period. In spite of not meeting original expectations, enrollment has increased each year and is expected to continue.</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9675876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2079171" y="1749552"/>
            <a:ext cx="9070848" cy="1143000"/>
          </a:xfrm>
        </p:spPr>
        <p:txBody>
          <a:bodyPr>
            <a:normAutofit fontScale="90000"/>
          </a:bodyPr>
          <a:lstStyle/>
          <a:p>
            <a:pPr defTabSz="798513"/>
            <a:br>
              <a:rPr lang="en-US" dirty="0"/>
            </a:br>
            <a:r>
              <a:rPr lang="en-US" sz="4900" b="1" dirty="0">
                <a:solidFill>
                  <a:srgbClr val="4F81BD"/>
                </a:solidFill>
              </a:rPr>
              <a:t>IX. INFORMATION ITEMS</a:t>
            </a:r>
            <a:br>
              <a:rPr lang="en-US" sz="4900" b="1" dirty="0">
                <a:solidFill>
                  <a:srgbClr val="4F81BD"/>
                </a:solidFill>
              </a:rPr>
            </a:br>
            <a:r>
              <a:rPr lang="en-US" sz="3600" b="1" dirty="0">
                <a:solidFill>
                  <a:srgbClr val="00B0F0"/>
                </a:solidFill>
              </a:rPr>
              <a:t> </a:t>
            </a:r>
            <a:endParaRPr lang="en-US" sz="3600" dirty="0"/>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68</a:t>
            </a:fld>
            <a:endParaRPr lang="en-US"/>
          </a:p>
        </p:txBody>
      </p:sp>
    </p:spTree>
    <p:extLst>
      <p:ext uri="{BB962C8B-B14F-4D97-AF65-F5344CB8AC3E}">
        <p14:creationId xmlns:p14="http://schemas.microsoft.com/office/powerpoint/2010/main" val="5964370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144353" y="570157"/>
            <a:ext cx="10980848" cy="3936462"/>
          </a:xfrm>
          <a:prstGeom prst="rect">
            <a:avLst/>
          </a:prstGeom>
          <a:noFill/>
        </p:spPr>
        <p:txBody>
          <a:bodyPr wrap="square" rtlCol="0">
            <a:spAutoFit/>
          </a:bodyPr>
          <a:lstStyle/>
          <a:p>
            <a:pPr>
              <a:spcBef>
                <a:spcPts val="600"/>
              </a:spcBef>
              <a:tabLst>
                <a:tab pos="457200" algn="l"/>
              </a:tabLst>
              <a:defRPr/>
            </a:pPr>
            <a:r>
              <a:rPr lang="en-US" sz="3600" b="1" dirty="0">
                <a:solidFill>
                  <a:srgbClr val="0070C0"/>
                </a:solidFill>
                <a:latin typeface="Calibri"/>
              </a:rPr>
              <a:t>1.	Summary of Post-Implementation Reports</a:t>
            </a:r>
          </a:p>
          <a:p>
            <a:pPr>
              <a:spcBef>
                <a:spcPct val="20000"/>
              </a:spcBef>
              <a:spcAft>
                <a:spcPts val="600"/>
              </a:spcAft>
              <a:tabLst>
                <a:tab pos="457200" algn="l"/>
              </a:tabLst>
            </a:pPr>
            <a:r>
              <a:rPr lang="en-US" sz="2400" b="1" dirty="0">
                <a:solidFill>
                  <a:srgbClr val="0070C0"/>
                </a:solidFill>
              </a:rPr>
              <a:t>A.	Programs that </a:t>
            </a:r>
            <a:r>
              <a:rPr lang="en-US" sz="2400" b="1" u="sng" dirty="0">
                <a:solidFill>
                  <a:srgbClr val="0070C0"/>
                </a:solidFill>
              </a:rPr>
              <a:t>met</a:t>
            </a:r>
            <a:r>
              <a:rPr lang="en-US" sz="2400" b="1" dirty="0">
                <a:solidFill>
                  <a:srgbClr val="0070C0"/>
                </a:solidFill>
              </a:rPr>
              <a:t> Post-Implementation Conditions</a:t>
            </a:r>
            <a:endParaRPr lang="en-US" sz="2400" b="1" dirty="0"/>
          </a:p>
          <a:p>
            <a:endParaRPr lang="en-US" sz="2400" b="1" dirty="0"/>
          </a:p>
          <a:p>
            <a:pPr marL="400050" lvl="0" indent="-400050">
              <a:buFont typeface="+mj-lt"/>
              <a:buAutoNum type="romanLcPeriod"/>
            </a:pPr>
            <a:r>
              <a:rPr lang="en-US" sz="2400" dirty="0"/>
              <a:t>Auburn University Montgomery – Master of Science in Management Information Systems (CIP 11.0103)</a:t>
            </a:r>
          </a:p>
          <a:p>
            <a:pPr marL="400050" lvl="0" indent="-400050">
              <a:buFont typeface="+mj-lt"/>
              <a:buAutoNum type="romanLcPeriod"/>
            </a:pPr>
            <a:r>
              <a:rPr lang="en-US" sz="2400" dirty="0"/>
              <a:t>Auburn University Montgomery -  Master of Science in Homeland Security and Emergency Management (CIP 43.0301)</a:t>
            </a:r>
          </a:p>
          <a:p>
            <a:pPr marL="400050" lvl="0" indent="-400050">
              <a:buFont typeface="+mj-lt"/>
              <a:buAutoNum type="romanLcPeriod"/>
            </a:pPr>
            <a:r>
              <a:rPr lang="en-US" sz="2400" dirty="0"/>
              <a:t>University of West Alabama – Master of Business Administration (CIP 52.0201)</a:t>
            </a:r>
          </a:p>
          <a:p>
            <a:pPr marL="400050" lvl="0" indent="-400050">
              <a:buFont typeface="+mj-lt"/>
              <a:buAutoNum type="romanLcPeriod"/>
            </a:pPr>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69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91628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a:t>
            </a:fld>
            <a:endParaRPr lang="en-US">
              <a:solidFill>
                <a:srgbClr val="46464A">
                  <a:lumMod val="60000"/>
                  <a:lumOff val="40000"/>
                </a:srgbClr>
              </a:solidFill>
            </a:endParaRPr>
          </a:p>
        </p:txBody>
      </p:sp>
      <p:sp>
        <p:nvSpPr>
          <p:cNvPr id="6" name="Rectangle 5"/>
          <p:cNvSpPr/>
          <p:nvPr/>
        </p:nvSpPr>
        <p:spPr>
          <a:xfrm>
            <a:off x="3495889" y="1795058"/>
            <a:ext cx="4519186" cy="369332"/>
          </a:xfrm>
          <a:prstGeom prst="rect">
            <a:avLst/>
          </a:prstGeom>
        </p:spPr>
        <p:txBody>
          <a:bodyPr wrap="none">
            <a:spAutoFit/>
          </a:bodyPr>
          <a:lstStyle/>
          <a:p>
            <a:r>
              <a:rPr lang="en-US" b="1" kern="1400" dirty="0">
                <a:solidFill>
                  <a:srgbClr val="000000"/>
                </a:solidFill>
                <a:latin typeface="Arial" panose="020B0604020202020204" pitchFamily="34" charset="0"/>
              </a:rPr>
              <a:t>Approval of Minutes of March 15, 2019</a:t>
            </a:r>
            <a:endParaRPr lang="en-US" dirty="0"/>
          </a:p>
        </p:txBody>
      </p:sp>
      <p:sp>
        <p:nvSpPr>
          <p:cNvPr id="7"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sz="4000" b="1" dirty="0">
                <a:solidFill>
                  <a:schemeClr val="accent5"/>
                </a:solidFill>
                <a:latin typeface="+mn-lt"/>
              </a:rPr>
              <a:t>IV.	  APPROVAL OF MINUTES</a:t>
            </a:r>
          </a:p>
        </p:txBody>
      </p:sp>
      <p:pic>
        <p:nvPicPr>
          <p:cNvPr id="8" name="Picture 7" descr="Image result for www.clipartmeetingminutes">
            <a:hlinkClick r:id="rId2" tgtFrame="&quot;_blan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26298" y="2447223"/>
            <a:ext cx="3971365" cy="4777740"/>
          </a:xfrm>
          <a:prstGeom prst="rect">
            <a:avLst/>
          </a:prstGeom>
          <a:noFill/>
          <a:ln>
            <a:noFill/>
          </a:ln>
        </p:spPr>
      </p:pic>
    </p:spTree>
    <p:extLst>
      <p:ext uri="{BB962C8B-B14F-4D97-AF65-F5344CB8AC3E}">
        <p14:creationId xmlns:p14="http://schemas.microsoft.com/office/powerpoint/2010/main" val="34622594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188314" y="411896"/>
            <a:ext cx="12003686" cy="3616375"/>
          </a:xfrm>
          <a:prstGeom prst="rect">
            <a:avLst/>
          </a:prstGeom>
          <a:noFill/>
        </p:spPr>
        <p:txBody>
          <a:bodyPr wrap="square" rtlCol="0">
            <a:spAutoFit/>
          </a:bodyPr>
          <a:lstStyle/>
          <a:p>
            <a:pPr>
              <a:spcBef>
                <a:spcPts val="600"/>
              </a:spcBef>
              <a:tabLst>
                <a:tab pos="457200" algn="l"/>
              </a:tabLst>
              <a:defRPr/>
            </a:pPr>
            <a:r>
              <a:rPr lang="en-US" sz="3600" b="1" dirty="0">
                <a:solidFill>
                  <a:srgbClr val="0070C0"/>
                </a:solidFill>
                <a:latin typeface="Calibri"/>
              </a:rPr>
              <a:t>Summary of Post Implementation Reports</a:t>
            </a:r>
          </a:p>
          <a:p>
            <a:pPr>
              <a:spcBef>
                <a:spcPts val="600"/>
              </a:spcBef>
              <a:tabLst>
                <a:tab pos="457200" algn="l"/>
              </a:tabLst>
              <a:defRPr/>
            </a:pPr>
            <a:r>
              <a:rPr lang="en-US" sz="2400" b="1" dirty="0">
                <a:solidFill>
                  <a:srgbClr val="0070C0"/>
                </a:solidFill>
                <a:latin typeface="Calibri"/>
              </a:rPr>
              <a:t>B.</a:t>
            </a:r>
            <a:r>
              <a:rPr lang="en-US" sz="2400" dirty="0">
                <a:solidFill>
                  <a:srgbClr val="0070C0"/>
                </a:solidFill>
              </a:rPr>
              <a:t>	</a:t>
            </a:r>
            <a:r>
              <a:rPr lang="en-US" sz="2400" b="1" dirty="0">
                <a:solidFill>
                  <a:srgbClr val="0070C0"/>
                </a:solidFill>
              </a:rPr>
              <a:t>Programs that </a:t>
            </a:r>
            <a:r>
              <a:rPr lang="en-US" sz="2400" b="1" u="sng" dirty="0">
                <a:solidFill>
                  <a:srgbClr val="0070C0"/>
                </a:solidFill>
              </a:rPr>
              <a:t>did not meet</a:t>
            </a:r>
            <a:r>
              <a:rPr lang="en-US" sz="2400" b="1" dirty="0">
                <a:solidFill>
                  <a:srgbClr val="0070C0"/>
                </a:solidFill>
              </a:rPr>
              <a:t> Post-Implementation Conditions – </a:t>
            </a:r>
            <a:r>
              <a:rPr lang="en-US" sz="2400" b="1" u="sng" dirty="0">
                <a:solidFill>
                  <a:srgbClr val="0070C0"/>
                </a:solidFill>
              </a:rPr>
              <a:t>Requesting to Amend </a:t>
            </a:r>
            <a:r>
              <a:rPr lang="en-US" sz="2400" b="1" dirty="0">
                <a:solidFill>
                  <a:srgbClr val="0070C0"/>
                </a:solidFill>
              </a:rPr>
              <a:t>Conditions</a:t>
            </a:r>
          </a:p>
          <a:p>
            <a:endParaRPr lang="en-US" sz="2800" dirty="0"/>
          </a:p>
          <a:p>
            <a:pPr marL="514350" lvl="0" indent="-514350">
              <a:buFont typeface="+mj-lt"/>
              <a:buAutoNum type="romanLcPeriod"/>
            </a:pPr>
            <a:r>
              <a:rPr lang="en-US" sz="2400" dirty="0"/>
              <a:t>University of Alabama – Doctor of Juridical Science (CIP 22.0203)</a:t>
            </a:r>
          </a:p>
          <a:p>
            <a:pPr marL="514350" lvl="0" indent="-514350">
              <a:buFont typeface="+mj-lt"/>
              <a:buAutoNum type="romanLcPeriod"/>
            </a:pPr>
            <a:r>
              <a:rPr lang="en-US" sz="2400" dirty="0"/>
              <a:t>University of West Alabama – Master of Science in Experimental Psychology (CIP 42.2704)</a:t>
            </a:r>
            <a:endParaRPr lang="en-US" sz="2400" dirty="0">
              <a:solidFill>
                <a:srgbClr val="0070C0"/>
              </a:solidFill>
            </a:endParaRPr>
          </a:p>
          <a:p>
            <a:pPr marL="571500" lvl="0" indent="-571500">
              <a:buFont typeface="+mj-lt"/>
              <a:buAutoNum type="romanLcPeriod"/>
            </a:pPr>
            <a:endParaRPr lang="en-US" sz="2800" dirty="0"/>
          </a:p>
          <a:p>
            <a:pPr marL="400050" lvl="0" indent="-400050">
              <a:buFont typeface="+mj-lt"/>
              <a:buAutoNum type="romanLcPeriod"/>
            </a:pPr>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70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681239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685800"/>
            <a:fld id="{15C3AF50-45D8-4144-B114-A385979F8C17}" type="slidenum">
              <a:rPr lang="en-US">
                <a:solidFill>
                  <a:prstClr val="black">
                    <a:tint val="75000"/>
                  </a:prstClr>
                </a:solidFill>
                <a:latin typeface="Calibri"/>
              </a:rPr>
              <a:pPr defTabSz="685800"/>
              <a:t>71</a:t>
            </a:fld>
            <a:endParaRPr lang="en-US" dirty="0">
              <a:solidFill>
                <a:prstClr val="black">
                  <a:tint val="75000"/>
                </a:prstClr>
              </a:solidFill>
              <a:latin typeface="Calibri"/>
            </a:endParaRPr>
          </a:p>
        </p:txBody>
      </p:sp>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algn="ctr" defTabSz="685800"/>
            <a:r>
              <a:rPr lang="en-US" sz="4950" dirty="0">
                <a:solidFill>
                  <a:srgbClr val="FF0000"/>
                </a:solidFill>
                <a:latin typeface="Calibri"/>
              </a:rPr>
              <a:t> </a:t>
            </a:r>
            <a:br>
              <a:rPr lang="en-US" sz="4950" dirty="0">
                <a:solidFill>
                  <a:srgbClr val="FF0000"/>
                </a:solidFill>
                <a:latin typeface="Calibri"/>
              </a:rPr>
            </a:br>
            <a:br>
              <a:rPr lang="en-US" sz="4950" dirty="0">
                <a:solidFill>
                  <a:srgbClr val="FF0000"/>
                </a:solidFill>
                <a:latin typeface="Calibri"/>
              </a:rPr>
            </a:br>
            <a:endParaRPr lang="en-US" sz="4950" dirty="0">
              <a:solidFill>
                <a:srgbClr val="FF0000"/>
              </a:solidFill>
              <a:latin typeface="Calibri"/>
            </a:endParaRPr>
          </a:p>
        </p:txBody>
      </p:sp>
      <p:sp>
        <p:nvSpPr>
          <p:cNvPr id="5" name="TextBox 4"/>
          <p:cNvSpPr txBox="1"/>
          <p:nvPr/>
        </p:nvSpPr>
        <p:spPr>
          <a:xfrm>
            <a:off x="369870" y="924575"/>
            <a:ext cx="11537879" cy="5960606"/>
          </a:xfrm>
          <a:prstGeom prst="rect">
            <a:avLst/>
          </a:prstGeom>
          <a:noFill/>
        </p:spPr>
        <p:txBody>
          <a:bodyPr wrap="square" rtlCol="0">
            <a:spAutoFit/>
          </a:bodyPr>
          <a:lstStyle/>
          <a:p>
            <a:pPr marL="342900" indent="-342900" defTabSz="685800">
              <a:spcAft>
                <a:spcPts val="1350"/>
              </a:spcAft>
              <a:buFont typeface="+mj-lt"/>
              <a:buAutoNum type="arabicPeriod" startAt="2"/>
            </a:pPr>
            <a:r>
              <a:rPr lang="en-US" sz="2400" dirty="0">
                <a:solidFill>
                  <a:prstClr val="black"/>
                </a:solidFill>
              </a:rPr>
              <a:t>Jacksonville State University, Addition of a Class B Dual Certification in Heath Education (6-12) and Physical Education (P-12) to the Existing </a:t>
            </a:r>
            <a:r>
              <a:rPr lang="en-US" sz="2400" dirty="0" err="1">
                <a:solidFill>
                  <a:prstClr val="black"/>
                </a:solidFill>
              </a:rPr>
              <a:t>BSEd</a:t>
            </a:r>
            <a:r>
              <a:rPr lang="en-US" sz="2400" dirty="0">
                <a:solidFill>
                  <a:prstClr val="black"/>
                </a:solidFill>
              </a:rPr>
              <a:t> in Physical Education (CIP 13.1314)</a:t>
            </a:r>
          </a:p>
          <a:p>
            <a:pPr marL="342900" indent="-342900" defTabSz="685800">
              <a:spcAft>
                <a:spcPts val="1350"/>
              </a:spcAft>
              <a:buFont typeface="+mj-lt"/>
              <a:buAutoNum type="arabicPeriod" startAt="2"/>
            </a:pPr>
            <a:r>
              <a:rPr lang="en-US" sz="2400" dirty="0">
                <a:solidFill>
                  <a:prstClr val="black"/>
                </a:solidFill>
              </a:rPr>
              <a:t>Jacksonville State University, Exempt Off-Campus Offerings (Dual Enrollment</a:t>
            </a:r>
          </a:p>
          <a:p>
            <a:pPr marL="342900" indent="-342900" defTabSz="685800">
              <a:spcAft>
                <a:spcPts val="1350"/>
              </a:spcAft>
              <a:buFont typeface="+mj-lt"/>
              <a:buAutoNum type="arabicPeriod" startAt="2"/>
            </a:pPr>
            <a:r>
              <a:rPr lang="en-US" sz="2400" dirty="0">
                <a:solidFill>
                  <a:prstClr val="black"/>
                </a:solidFill>
              </a:rPr>
              <a:t>University of South Alabama, Addition of a Class A Teaching Certificate in Music (CIP 50.0901)</a:t>
            </a:r>
          </a:p>
          <a:p>
            <a:pPr marL="342900" indent="-342900" defTabSz="685800">
              <a:spcAft>
                <a:spcPts val="1350"/>
              </a:spcAft>
              <a:buFont typeface="+mj-lt"/>
              <a:buAutoNum type="arabicPeriod" startAt="2"/>
            </a:pPr>
            <a:r>
              <a:rPr lang="en-US" sz="2400" dirty="0">
                <a:solidFill>
                  <a:prstClr val="black"/>
                </a:solidFill>
              </a:rPr>
              <a:t>Implementation of Distance Education Programs</a:t>
            </a:r>
          </a:p>
          <a:p>
            <a:pPr marL="342900" indent="-342900" defTabSz="685800">
              <a:spcAft>
                <a:spcPts val="1350"/>
              </a:spcAft>
              <a:buFont typeface="+mj-lt"/>
              <a:buAutoNum type="arabicPeriod" startAt="2"/>
            </a:pPr>
            <a:r>
              <a:rPr lang="en-US" sz="2400" dirty="0">
                <a:solidFill>
                  <a:prstClr val="black"/>
                </a:solidFill>
              </a:rPr>
              <a:t>Implementation of Non-Degree Programs at Senior Institutions</a:t>
            </a:r>
          </a:p>
          <a:p>
            <a:pPr marL="342900" indent="-342900" defTabSz="685800">
              <a:spcAft>
                <a:spcPts val="1350"/>
              </a:spcAft>
              <a:buFont typeface="+mj-lt"/>
              <a:buAutoNum type="arabicPeriod" startAt="2"/>
            </a:pPr>
            <a:r>
              <a:rPr lang="en-US" sz="2400" dirty="0">
                <a:solidFill>
                  <a:prstClr val="black"/>
                </a:solidFill>
                <a:latin typeface="Calibri"/>
              </a:rPr>
              <a:t>Implementation of New Short Certificate Programs (Less than 30 Semester Hours) </a:t>
            </a:r>
          </a:p>
          <a:p>
            <a:pPr marL="342900" indent="-342900" defTabSz="685800">
              <a:spcAft>
                <a:spcPts val="1350"/>
              </a:spcAft>
              <a:buFont typeface="+mj-lt"/>
              <a:buAutoNum type="arabicPeriod" startAt="2"/>
            </a:pPr>
            <a:r>
              <a:rPr lang="en-US" sz="2400" dirty="0">
                <a:solidFill>
                  <a:prstClr val="black"/>
                </a:solidFill>
                <a:latin typeface="Calibri"/>
              </a:rPr>
              <a:t>Change in the Name and Establishment of Centers and Departments</a:t>
            </a:r>
          </a:p>
          <a:p>
            <a:pPr marL="342900" indent="-342900" defTabSz="685800">
              <a:spcAft>
                <a:spcPts val="1350"/>
              </a:spcAft>
              <a:buFont typeface="+mj-lt"/>
              <a:buAutoNum type="arabicPeriod" startAt="2"/>
            </a:pPr>
            <a:r>
              <a:rPr lang="en-US" sz="2400" dirty="0">
                <a:solidFill>
                  <a:prstClr val="black"/>
                </a:solidFill>
              </a:rPr>
              <a:t>Changes to the Academic Program Inventory</a:t>
            </a:r>
          </a:p>
          <a:p>
            <a:pPr marL="342900" indent="-342900" defTabSz="685800">
              <a:spcAft>
                <a:spcPts val="1350"/>
              </a:spcAft>
              <a:buFont typeface="+mj-lt"/>
              <a:buAutoNum type="arabicPeriod" startAt="2"/>
            </a:pPr>
            <a:r>
              <a:rPr lang="en-US" sz="2400" dirty="0">
                <a:solidFill>
                  <a:prstClr val="black"/>
                </a:solidFill>
                <a:latin typeface="Calibri"/>
              </a:rPr>
              <a:t>Extensions/Alterations to Existing Programs of Instruction </a:t>
            </a:r>
            <a:r>
              <a:rPr lang="en-US" sz="2400" dirty="0">
                <a:solidFill>
                  <a:prstClr val="black"/>
                </a:solidFill>
              </a:rPr>
              <a:t> </a:t>
            </a:r>
          </a:p>
        </p:txBody>
      </p:sp>
      <p:sp>
        <p:nvSpPr>
          <p:cNvPr id="7" name="Rectangle 2"/>
          <p:cNvSpPr txBox="1">
            <a:spLocks noChangeArrowheads="1"/>
          </p:cNvSpPr>
          <p:nvPr/>
        </p:nvSpPr>
        <p:spPr>
          <a:xfrm>
            <a:off x="2535643" y="228600"/>
            <a:ext cx="6858000" cy="1277611"/>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algn="ctr" defTabSz="685800"/>
            <a:r>
              <a:rPr lang="en-US" sz="2400" b="1" cap="none" dirty="0">
                <a:solidFill>
                  <a:srgbClr val="4F81BD"/>
                </a:solidFill>
                <a:latin typeface="+mn-lt"/>
              </a:rPr>
              <a:t>OTHER INFORMATION ITEMS</a:t>
            </a:r>
          </a:p>
          <a:p>
            <a:pPr algn="ctr" defTabSz="685800"/>
            <a:endParaRPr lang="en-US" sz="2400" b="1" cap="none" dirty="0">
              <a:solidFill>
                <a:srgbClr val="4F81BD"/>
              </a:solidFill>
              <a:latin typeface="+mn-lt"/>
            </a:endParaRPr>
          </a:p>
          <a:p>
            <a:pPr algn="ctr" defTabSz="685800"/>
            <a:r>
              <a:rPr lang="en-US" sz="2400" b="1" cap="none" dirty="0">
                <a:solidFill>
                  <a:srgbClr val="4F81BD"/>
                </a:solidFill>
                <a:latin typeface="+mn-lt"/>
              </a:rPr>
              <a:t> </a:t>
            </a:r>
            <a:r>
              <a:rPr lang="en-US" sz="2400" b="1" dirty="0">
                <a:solidFill>
                  <a:srgbClr val="4F81BD"/>
                </a:solidFill>
                <a:latin typeface="+mn-lt"/>
              </a:rPr>
              <a:t> </a:t>
            </a:r>
          </a:p>
        </p:txBody>
      </p:sp>
    </p:spTree>
    <p:extLst>
      <p:ext uri="{BB962C8B-B14F-4D97-AF65-F5344CB8AC3E}">
        <p14:creationId xmlns:p14="http://schemas.microsoft.com/office/powerpoint/2010/main" val="20479062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524000" y="2587752"/>
            <a:ext cx="9070848" cy="1143000"/>
          </a:xfrm>
        </p:spPr>
        <p:txBody>
          <a:bodyPr>
            <a:normAutofit fontScale="90000"/>
          </a:bodyPr>
          <a:lstStyle/>
          <a:p>
            <a:pPr algn="ctr" defTabSz="798513"/>
            <a:br>
              <a:rPr lang="en-US" dirty="0">
                <a:solidFill>
                  <a:srgbClr val="0070C0"/>
                </a:solidFill>
                <a:latin typeface="Calibri" panose="020F0502020204030204" pitchFamily="34" charset="0"/>
                <a:cs typeface="Calibri" panose="020F0502020204030204" pitchFamily="34" charset="0"/>
              </a:rPr>
            </a:br>
            <a:r>
              <a:rPr lang="en-US" sz="6700" b="1" dirty="0">
                <a:solidFill>
                  <a:srgbClr val="0070C0"/>
                </a:solidFill>
                <a:latin typeface="Calibri" panose="020F0502020204030204" pitchFamily="34" charset="0"/>
                <a:cs typeface="Calibri" panose="020F0502020204030204" pitchFamily="34" charset="0"/>
              </a:rPr>
              <a:t>X.   ADJOURNMENT</a:t>
            </a:r>
            <a:br>
              <a:rPr lang="en-US" sz="49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72</a:t>
            </a:fld>
            <a:endParaRPr lang="en-US"/>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spTree>
    <p:extLst>
      <p:ext uri="{BB962C8B-B14F-4D97-AF65-F5344CB8AC3E}">
        <p14:creationId xmlns:p14="http://schemas.microsoft.com/office/powerpoint/2010/main" val="2107114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2850" y="1646238"/>
            <a:ext cx="8958618" cy="1143000"/>
          </a:xfrm>
        </p:spPr>
        <p:txBody>
          <a:bodyPr>
            <a:noAutofit/>
          </a:bodyPr>
          <a:lstStyle/>
          <a:p>
            <a:pPr algn="l"/>
            <a:br>
              <a:rPr lang="en-US" sz="3200" dirty="0"/>
            </a:br>
            <a:r>
              <a:rPr lang="en-US" sz="3200" dirty="0"/>
              <a:t> </a:t>
            </a:r>
            <a:br>
              <a:rPr lang="en-US" sz="3200" dirty="0"/>
            </a:br>
            <a:endParaRPr lang="en-US" sz="3200" b="1" dirty="0"/>
          </a:p>
        </p:txBody>
      </p:sp>
      <p:sp>
        <p:nvSpPr>
          <p:cNvPr id="3" name="Slide Number Placeholder 2"/>
          <p:cNvSpPr>
            <a:spLocks noGrp="1"/>
          </p:cNvSpPr>
          <p:nvPr>
            <p:ph type="sldNum" sz="quarter" idx="12"/>
          </p:nvPr>
        </p:nvSpPr>
        <p:spPr/>
        <p:txBody>
          <a:bodyPr/>
          <a:lstStyle/>
          <a:p>
            <a:fld id="{15C3AF50-45D8-4144-B114-A385979F8C17}" type="slidenum">
              <a:rPr lang="en-US" smtClean="0"/>
              <a:t>8</a:t>
            </a:fld>
            <a:endParaRPr lang="en-US" dirty="0"/>
          </a:p>
        </p:txBody>
      </p:sp>
      <p:sp>
        <p:nvSpPr>
          <p:cNvPr id="5" name="Title 1"/>
          <p:cNvSpPr txBox="1">
            <a:spLocks/>
          </p:cNvSpPr>
          <p:nvPr/>
        </p:nvSpPr>
        <p:spPr>
          <a:xfrm>
            <a:off x="1212850" y="1839109"/>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accent5"/>
                </a:solidFill>
                <a:latin typeface="+mn-lt"/>
              </a:rPr>
              <a:t>V.   CHAIRMAN’S</a:t>
            </a:r>
            <a:r>
              <a:rPr lang="en-US" sz="6000" b="1" spc="300" dirty="0">
                <a:solidFill>
                  <a:schemeClr val="accent5"/>
                </a:solidFill>
                <a:latin typeface="+mn-lt"/>
              </a:rPr>
              <a:t>  </a:t>
            </a:r>
            <a:endParaRPr lang="en-US" sz="6000" b="1" dirty="0">
              <a:solidFill>
                <a:schemeClr val="accent5"/>
              </a:solidFill>
              <a:latin typeface="+mn-lt"/>
            </a:endParaRPr>
          </a:p>
        </p:txBody>
      </p:sp>
      <p:pic>
        <p:nvPicPr>
          <p:cNvPr id="7" name="Picture 6" descr="See the source image"/>
          <p:cNvPicPr/>
          <p:nvPr/>
        </p:nvPicPr>
        <p:blipFill>
          <a:blip r:embed="rId2">
            <a:extLst>
              <a:ext uri="{28A0092B-C50C-407E-A947-70E740481C1C}">
                <a14:useLocalDpi xmlns:a14="http://schemas.microsoft.com/office/drawing/2010/main" val="0"/>
              </a:ext>
            </a:extLst>
          </a:blip>
          <a:srcRect/>
          <a:stretch>
            <a:fillRect/>
          </a:stretch>
        </p:blipFill>
        <p:spPr bwMode="auto">
          <a:xfrm>
            <a:off x="4679576" y="3164671"/>
            <a:ext cx="4536141" cy="3389032"/>
          </a:xfrm>
          <a:prstGeom prst="rect">
            <a:avLst/>
          </a:prstGeom>
          <a:noFill/>
          <a:ln>
            <a:noFill/>
          </a:ln>
        </p:spPr>
      </p:pic>
      <p:sp>
        <p:nvSpPr>
          <p:cNvPr id="4" name="TextBox 3"/>
          <p:cNvSpPr txBox="1"/>
          <p:nvPr/>
        </p:nvSpPr>
        <p:spPr>
          <a:xfrm>
            <a:off x="5974977" y="3912169"/>
            <a:ext cx="2635623" cy="1200329"/>
          </a:xfrm>
          <a:prstGeom prst="rect">
            <a:avLst/>
          </a:prstGeom>
          <a:noFill/>
        </p:spPr>
        <p:txBody>
          <a:bodyPr wrap="square" rtlCol="0">
            <a:spAutoFit/>
          </a:bodyPr>
          <a:lstStyle/>
          <a:p>
            <a:r>
              <a:rPr lang="en-US" sz="7200" i="1" dirty="0">
                <a:latin typeface="Edwardian Script ITC" panose="030303020407070D0804" pitchFamily="66" charset="0"/>
              </a:rPr>
              <a:t>Report</a:t>
            </a:r>
          </a:p>
        </p:txBody>
      </p:sp>
    </p:spTree>
    <p:extLst>
      <p:ext uri="{BB962C8B-B14F-4D97-AF65-F5344CB8AC3E}">
        <p14:creationId xmlns:p14="http://schemas.microsoft.com/office/powerpoint/2010/main" val="1536194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8460" y="700755"/>
            <a:ext cx="7930497" cy="769441"/>
          </a:xfrm>
          <a:prstGeom prst="rect">
            <a:avLst/>
          </a:prstGeom>
          <a:noFill/>
        </p:spPr>
        <p:txBody>
          <a:bodyPr wrap="square" rtlCol="0">
            <a:spAutoFit/>
          </a:bodyPr>
          <a:lstStyle/>
          <a:p>
            <a:pPr algn="ctr"/>
            <a:r>
              <a:rPr lang="en-US" sz="4400" dirty="0">
                <a:solidFill>
                  <a:srgbClr val="0070C0"/>
                </a:solidFill>
              </a:rPr>
              <a:t>Introduction of Dr. Larry Turner</a:t>
            </a:r>
            <a:endParaRPr lang="en-US" dirty="0"/>
          </a:p>
        </p:txBody>
      </p:sp>
      <p:sp>
        <p:nvSpPr>
          <p:cNvPr id="3" name="TextBox 2"/>
          <p:cNvSpPr txBox="1"/>
          <p:nvPr/>
        </p:nvSpPr>
        <p:spPr>
          <a:xfrm>
            <a:off x="2418460" y="1664181"/>
            <a:ext cx="4371618"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FF0000"/>
                </a:solidFill>
              </a:rPr>
              <a:t>Commissioner Larry Turner, Chatom, was confirmed by the Alabama Senate on May 23</a:t>
            </a:r>
            <a:r>
              <a:rPr lang="en-US" sz="2400" baseline="30000" dirty="0">
                <a:solidFill>
                  <a:srgbClr val="FF0000"/>
                </a:solidFill>
              </a:rPr>
              <a:t>rd</a:t>
            </a:r>
            <a:endParaRPr lang="en-US" sz="2400" dirty="0">
              <a:solidFill>
                <a:srgbClr val="FF0000"/>
              </a:solidFill>
            </a:endParaRPr>
          </a:p>
        </p:txBody>
      </p:sp>
      <p:pic>
        <p:nvPicPr>
          <p:cNvPr id="4" name="Picture 3"/>
          <p:cNvPicPr>
            <a:picLocks noChangeAspect="1"/>
          </p:cNvPicPr>
          <p:nvPr/>
        </p:nvPicPr>
        <p:blipFill>
          <a:blip r:embed="rId2"/>
          <a:stretch>
            <a:fillRect/>
          </a:stretch>
        </p:blipFill>
        <p:spPr>
          <a:xfrm>
            <a:off x="8153400" y="1828396"/>
            <a:ext cx="2874524" cy="3810404"/>
          </a:xfrm>
          <a:prstGeom prst="rect">
            <a:avLst/>
          </a:prstGeom>
        </p:spPr>
      </p:pic>
      <p:sp>
        <p:nvSpPr>
          <p:cNvPr id="5" name="TextBox 4"/>
          <p:cNvSpPr txBox="1"/>
          <p:nvPr/>
        </p:nvSpPr>
        <p:spPr>
          <a:xfrm>
            <a:off x="8991600" y="5638800"/>
            <a:ext cx="1704975" cy="307777"/>
          </a:xfrm>
          <a:prstGeom prst="rect">
            <a:avLst/>
          </a:prstGeom>
          <a:noFill/>
        </p:spPr>
        <p:txBody>
          <a:bodyPr wrap="square" rtlCol="0">
            <a:spAutoFit/>
          </a:bodyPr>
          <a:lstStyle/>
          <a:p>
            <a:r>
              <a:rPr lang="en-US" sz="1400" dirty="0"/>
              <a:t>Larry Turner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138" y="2864510"/>
            <a:ext cx="3930748" cy="3930748"/>
          </a:xfrm>
          <a:prstGeom prst="rect">
            <a:avLst/>
          </a:prstGeom>
        </p:spPr>
      </p:pic>
    </p:spTree>
    <p:extLst>
      <p:ext uri="{BB962C8B-B14F-4D97-AF65-F5344CB8AC3E}">
        <p14:creationId xmlns:p14="http://schemas.microsoft.com/office/powerpoint/2010/main" val="23742388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21437</TotalTime>
  <Words>2583</Words>
  <Application>Microsoft Office PowerPoint</Application>
  <PresentationFormat>Widescreen</PresentationFormat>
  <Paragraphs>384</Paragraphs>
  <Slides>72</Slides>
  <Notes>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72</vt:i4>
      </vt:variant>
    </vt:vector>
  </HeadingPairs>
  <TitlesOfParts>
    <vt:vector size="84" baseType="lpstr">
      <vt:lpstr>&amp;quot</vt:lpstr>
      <vt:lpstr>Arial</vt:lpstr>
      <vt:lpstr>Calibri</vt:lpstr>
      <vt:lpstr>Calibri Light</vt:lpstr>
      <vt:lpstr>Century</vt:lpstr>
      <vt:lpstr>Corbel</vt:lpstr>
      <vt:lpstr>Edwardian Script ITC</vt:lpstr>
      <vt:lpstr>Times New Roman</vt:lpstr>
      <vt:lpstr>Tw Cen MT</vt:lpstr>
      <vt:lpstr>Office Theme</vt:lpstr>
      <vt:lpstr>Worksheet</vt:lpstr>
      <vt:lpstr>Image</vt:lpstr>
      <vt:lpstr>Alabama Commission on Higher Education  </vt:lpstr>
      <vt:lpstr>PowerPoint Presentation</vt:lpstr>
      <vt:lpstr>Alabama Commission on Higher Education  </vt:lpstr>
      <vt:lpstr>PowerPoint Presentation</vt:lpstr>
      <vt:lpstr>PowerPoint Presentation</vt:lpstr>
      <vt:lpstr>PowerPoint Presentation</vt:lpstr>
      <vt:lpstr>IV.   APPROVAL OF MINUTES</vt:lpstr>
      <vt:lpstr>   </vt:lpstr>
      <vt:lpstr>PowerPoint Presentation</vt:lpstr>
      <vt:lpstr>Dr. Larry Turner</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Equity adjustment for some institutions </vt:lpstr>
      <vt:lpstr>PowerPoint Presentation</vt:lpstr>
      <vt:lpstr>PowerPoint Presentation</vt:lpstr>
      <vt:lpstr>Peers: Beauty in the eye of the Beholder </vt:lpstr>
      <vt:lpstr>Identifying Statistical Peers</vt:lpstr>
      <vt:lpstr>Funding of Peers </vt:lpstr>
      <vt:lpstr>In this state:</vt:lpstr>
      <vt:lpstr>PowerPoint Presentation</vt:lpstr>
      <vt:lpstr>Continue to include an equity adjustment as a small part of the Consolidated Budget Recommendation for 2020-21 </vt:lpstr>
      <vt:lpstr>PowerPoint Presentation</vt:lpstr>
      <vt:lpstr>Open Educational Resources Grant</vt:lpstr>
      <vt:lpstr>Open Educational Resources</vt:lpstr>
      <vt:lpstr>PowerPoint Presentation</vt:lpstr>
      <vt:lpstr> VII.A 2019 Legislative Update</vt:lpstr>
      <vt:lpstr>PowerPoint Presentation</vt:lpstr>
      <vt:lpstr>PowerPoint Presentation</vt:lpstr>
      <vt:lpstr>PowerPoint Presentation</vt:lpstr>
      <vt:lpstr>PowerPoint Presentation</vt:lpstr>
      <vt:lpstr>PowerPoint Presentation</vt:lpstr>
      <vt:lpstr>PowerPoint Presentation</vt:lpstr>
      <vt:lpstr> VII.B Trends in Higher Education        Based on “The Trends Report 2019,” Chronicle of Higher Education (Feb 2019)</vt:lpstr>
      <vt:lpstr>Governance and Autonomy</vt:lpstr>
      <vt:lpstr>Governance and Autonomy</vt:lpstr>
      <vt:lpstr>Workforce Development and Credentialing</vt:lpstr>
      <vt:lpstr>Workforce Development and Credentialing</vt:lpstr>
      <vt:lpstr>Workforce Development and Credentialing</vt:lpstr>
      <vt:lpstr>Access and Inclusion</vt:lpstr>
      <vt:lpstr>Access and Inclusion</vt:lpstr>
      <vt:lpstr>Student Success</vt:lpstr>
      <vt:lpstr>Student Success</vt:lpstr>
      <vt:lpstr>Cost of Higher Education</vt:lpstr>
      <vt:lpstr>Cost of Higher Education</vt:lpstr>
      <vt:lpstr>PowerPoint Presentation</vt:lpstr>
      <vt:lpstr>VII.A  Ratification of the Actions taken by the Executive Committee of the Alabama Commission on Higher Education on March 15, 2019</vt:lpstr>
      <vt:lpstr>PowerPoint Presentation</vt:lpstr>
      <vt:lpstr>PowerPoint Presentation</vt:lpstr>
      <vt:lpstr>PowerPoint Presentation</vt:lpstr>
      <vt:lpstr>PowerPoint Presentation</vt:lpstr>
      <vt:lpstr>FOUR-YEAR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IX. INFORMATION ITEMS  </vt:lpstr>
      <vt:lpstr>PowerPoint Presentation</vt:lpstr>
      <vt:lpstr>PowerPoint Presentation</vt:lpstr>
      <vt:lpstr>PowerPoint Presentation</vt:lpstr>
      <vt:lpstr> X.   ADJOURNMENT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Nettles, Deborah</dc:creator>
  <cp:lastModifiedBy>Christian Balin</cp:lastModifiedBy>
  <cp:revision>514</cp:revision>
  <dcterms:created xsi:type="dcterms:W3CDTF">2017-08-23T13:30:03Z</dcterms:created>
  <dcterms:modified xsi:type="dcterms:W3CDTF">2019-06-07T13:34:28Z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