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Lst>
  <p:notesMasterIdLst>
    <p:notesMasterId r:id="rId89"/>
  </p:notesMasterIdLst>
  <p:sldIdLst>
    <p:sldId id="1195" r:id="rId2"/>
    <p:sldId id="262" r:id="rId3"/>
    <p:sldId id="263" r:id="rId4"/>
    <p:sldId id="967" r:id="rId5"/>
    <p:sldId id="897" r:id="rId6"/>
    <p:sldId id="266" r:id="rId7"/>
    <p:sldId id="1161" r:id="rId8"/>
    <p:sldId id="1196" r:id="rId9"/>
    <p:sldId id="267" r:id="rId10"/>
    <p:sldId id="1241" r:id="rId11"/>
    <p:sldId id="1283" r:id="rId12"/>
    <p:sldId id="1244" r:id="rId13"/>
    <p:sldId id="1245" r:id="rId14"/>
    <p:sldId id="1246" r:id="rId15"/>
    <p:sldId id="1284" r:id="rId16"/>
    <p:sldId id="1242" r:id="rId17"/>
    <p:sldId id="1243" r:id="rId18"/>
    <p:sldId id="1293" r:id="rId19"/>
    <p:sldId id="1252" r:id="rId20"/>
    <p:sldId id="1253" r:id="rId21"/>
    <p:sldId id="1285" r:id="rId22"/>
    <p:sldId id="279" r:id="rId23"/>
    <p:sldId id="1153" r:id="rId24"/>
    <p:sldId id="1287" r:id="rId25"/>
    <p:sldId id="1288" r:id="rId26"/>
    <p:sldId id="1289" r:id="rId27"/>
    <p:sldId id="1292" r:id="rId28"/>
    <p:sldId id="1290" r:id="rId29"/>
    <p:sldId id="1275" r:id="rId30"/>
    <p:sldId id="1268" r:id="rId31"/>
    <p:sldId id="1269" r:id="rId32"/>
    <p:sldId id="1270" r:id="rId33"/>
    <p:sldId id="1271" r:id="rId34"/>
    <p:sldId id="1265" r:id="rId35"/>
    <p:sldId id="1272" r:id="rId36"/>
    <p:sldId id="1273" r:id="rId37"/>
    <p:sldId id="1294" r:id="rId38"/>
    <p:sldId id="1295" r:id="rId39"/>
    <p:sldId id="1262" r:id="rId40"/>
    <p:sldId id="1263" r:id="rId41"/>
    <p:sldId id="1264" r:id="rId42"/>
    <p:sldId id="1266" r:id="rId43"/>
    <p:sldId id="1267" r:id="rId44"/>
    <p:sldId id="1296" r:id="rId45"/>
    <p:sldId id="1154" r:id="rId46"/>
    <p:sldId id="1199" r:id="rId47"/>
    <p:sldId id="1200" r:id="rId48"/>
    <p:sldId id="1298" r:id="rId49"/>
    <p:sldId id="1201" r:id="rId50"/>
    <p:sldId id="1202" r:id="rId51"/>
    <p:sldId id="1203" r:id="rId52"/>
    <p:sldId id="1030" r:id="rId53"/>
    <p:sldId id="1223" r:id="rId54"/>
    <p:sldId id="1224" r:id="rId55"/>
    <p:sldId id="1226" r:id="rId56"/>
    <p:sldId id="1231" r:id="rId57"/>
    <p:sldId id="1232" r:id="rId58"/>
    <p:sldId id="1227" r:id="rId59"/>
    <p:sldId id="1229" r:id="rId60"/>
    <p:sldId id="1228" r:id="rId61"/>
    <p:sldId id="1230" r:id="rId62"/>
    <p:sldId id="990" r:id="rId63"/>
    <p:sldId id="1233" r:id="rId64"/>
    <p:sldId id="1234" r:id="rId65"/>
    <p:sldId id="1237" r:id="rId66"/>
    <p:sldId id="1238" r:id="rId67"/>
    <p:sldId id="1239" r:id="rId68"/>
    <p:sldId id="1240" r:id="rId69"/>
    <p:sldId id="1235" r:id="rId70"/>
    <p:sldId id="991" r:id="rId71"/>
    <p:sldId id="1204" r:id="rId72"/>
    <p:sldId id="1205" r:id="rId73"/>
    <p:sldId id="1206" r:id="rId74"/>
    <p:sldId id="1207" r:id="rId75"/>
    <p:sldId id="1276" r:id="rId76"/>
    <p:sldId id="1277" r:id="rId77"/>
    <p:sldId id="1278" r:id="rId78"/>
    <p:sldId id="1279" r:id="rId79"/>
    <p:sldId id="1280" r:id="rId80"/>
    <p:sldId id="1213" r:id="rId81"/>
    <p:sldId id="1214" r:id="rId82"/>
    <p:sldId id="1281" r:id="rId83"/>
    <p:sldId id="1216" r:id="rId84"/>
    <p:sldId id="1217" r:id="rId85"/>
    <p:sldId id="1282" r:id="rId86"/>
    <p:sldId id="1219" r:id="rId87"/>
    <p:sldId id="989"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E7"/>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78" autoAdjust="0"/>
    <p:restoredTop sz="94660"/>
  </p:normalViewPr>
  <p:slideViewPr>
    <p:cSldViewPr snapToGrid="0" showGuides="1">
      <p:cViewPr varScale="1">
        <p:scale>
          <a:sx n="86" d="100"/>
          <a:sy n="86" d="100"/>
        </p:scale>
        <p:origin x="629" y="72"/>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im.purcell\Documents\Personnel\workforce%20supply%20and%20demand.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im.purcell\Documents\Personnel\workforce%20supply%20and%20demand.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im.purcell\Documents\Personnel\workforce%20supply%20and%20demand.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dirty="0">
                <a:solidFill>
                  <a:schemeClr val="tx1"/>
                </a:solidFill>
              </a:rPr>
              <a:t>Credential Production</a:t>
            </a:r>
            <a:r>
              <a:rPr lang="en-US" sz="2400" b="1" baseline="0" dirty="0">
                <a:solidFill>
                  <a:schemeClr val="tx1"/>
                </a:solidFill>
              </a:rPr>
              <a:t> needed to meet</a:t>
            </a:r>
            <a:r>
              <a:rPr lang="en-US" sz="2400" b="1" dirty="0">
                <a:solidFill>
                  <a:schemeClr val="tx1"/>
                </a:solidFill>
              </a:rPr>
              <a:t> Workforce Projections for 2025</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1025576067321672E-2"/>
          <c:y val="0.13238702446211423"/>
          <c:w val="0.94494316429484071"/>
          <c:h val="0.82362275278467889"/>
        </c:manualLayout>
      </c:layout>
      <c:ofPieChart>
        <c:ofPieType val="pie"/>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AAD-4225-A377-FCDC4E11212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AAD-4225-A377-FCDC4E11212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AAD-4225-A377-FCDC4E11212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AAD-4225-A377-FCDC4E11212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AAD-4225-A377-FCDC4E11212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AAD-4225-A377-FCDC4E11212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AAD-4225-A377-FCDC4E11212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AAD-4225-A377-FCDC4E11212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AAD-4225-A377-FCDC4E112127}"/>
              </c:ext>
            </c:extLst>
          </c:dPt>
          <c:dLbls>
            <c:dLbl>
              <c:idx val="1"/>
              <c:layout>
                <c:manualLayout>
                  <c:x val="0.28326981539410495"/>
                  <c:y val="-0.16754511317078744"/>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AAD-4225-A377-FCDC4E112127}"/>
                </c:ext>
              </c:extLst>
            </c:dLbl>
            <c:dLbl>
              <c:idx val="2"/>
              <c:layout>
                <c:manualLayout>
                  <c:x val="4.8960215006388509E-2"/>
                  <c:y val="-0.12398338374638261"/>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2588020993963961"/>
                      <c:h val="0.14958427703887892"/>
                    </c:manualLayout>
                  </c15:layout>
                </c:ext>
                <c:ext xmlns:c16="http://schemas.microsoft.com/office/drawing/2014/chart" uri="{C3380CC4-5D6E-409C-BE32-E72D297353CC}">
                  <c16:uniqueId val="{00000005-9AAD-4225-A377-FCDC4E112127}"/>
                </c:ext>
              </c:extLst>
            </c:dLbl>
            <c:dLbl>
              <c:idx val="3"/>
              <c:layout>
                <c:manualLayout>
                  <c:x val="5.2457304379433405E-2"/>
                  <c:y val="0.12565883487809046"/>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3200023681543815"/>
                      <c:h val="0.11667841681213628"/>
                    </c:manualLayout>
                  </c15:layout>
                </c:ext>
                <c:ext xmlns:c16="http://schemas.microsoft.com/office/drawing/2014/chart" uri="{C3380CC4-5D6E-409C-BE32-E72D297353CC}">
                  <c16:uniqueId val="{00000007-9AAD-4225-A377-FCDC4E112127}"/>
                </c:ext>
              </c:extLst>
            </c:dLbl>
            <c:dLbl>
              <c:idx val="4"/>
              <c:layout>
                <c:manualLayout>
                  <c:x val="0.16173523248546556"/>
                  <c:y val="0.11763763510409933"/>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3542745186588537"/>
                      <c:h val="0.12723375894189587"/>
                    </c:manualLayout>
                  </c15:layout>
                </c:ext>
                <c:ext xmlns:c16="http://schemas.microsoft.com/office/drawing/2014/chart" uri="{C3380CC4-5D6E-409C-BE32-E72D297353CC}">
                  <c16:uniqueId val="{00000009-9AAD-4225-A377-FCDC4E112127}"/>
                </c:ext>
              </c:extLst>
            </c:dLbl>
            <c:dLbl>
              <c:idx val="5"/>
              <c:layout>
                <c:manualLayout>
                  <c:x val="-5.9248917626613558E-2"/>
                  <c:y val="-8.6596923423043398E-2"/>
                </c:manualLayout>
              </c:layout>
              <c:spPr>
                <a:solidFill>
                  <a:schemeClr val="bg1"/>
                </a:solidFill>
                <a:ln>
                  <a:solidFill>
                    <a:schemeClr val="bg1"/>
                  </a:solid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1792417500110147"/>
                      <c:h val="0.1205319544150644"/>
                    </c:manualLayout>
                  </c15:layout>
                </c:ext>
                <c:ext xmlns:c16="http://schemas.microsoft.com/office/drawing/2014/chart" uri="{C3380CC4-5D6E-409C-BE32-E72D297353CC}">
                  <c16:uniqueId val="{0000000B-9AAD-4225-A377-FCDC4E112127}"/>
                </c:ext>
              </c:extLst>
            </c:dLbl>
            <c:dLbl>
              <c:idx val="6"/>
              <c:layout>
                <c:manualLayout>
                  <c:x val="5.0724947268103813E-3"/>
                  <c:y val="-1.7649540200793048E-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9AAD-4225-A377-FCDC4E112127}"/>
                </c:ext>
              </c:extLst>
            </c:dLbl>
            <c:dLbl>
              <c:idx val="7"/>
              <c:layout>
                <c:manualLayout>
                  <c:x val="-5.5738956277145472E-2"/>
                  <c:y val="-7.5746974511844159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9943328286966247"/>
                      <c:h val="6.1652839881136512E-2"/>
                    </c:manualLayout>
                  </c15:layout>
                </c:ext>
                <c:ext xmlns:c16="http://schemas.microsoft.com/office/drawing/2014/chart" uri="{C3380CC4-5D6E-409C-BE32-E72D297353CC}">
                  <c16:uniqueId val="{0000000F-9AAD-4225-A377-FCDC4E112127}"/>
                </c:ext>
              </c:extLst>
            </c:dLbl>
            <c:dLbl>
              <c:idx val="8"/>
              <c:layout>
                <c:manualLayout>
                  <c:x val="-0.17922942734722649"/>
                  <c:y val="-8.3772556585393655E-3"/>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3144950323831342"/>
                      <c:h val="0.20835910273919109"/>
                    </c:manualLayout>
                  </c15:layout>
                </c:ext>
                <c:ext xmlns:c16="http://schemas.microsoft.com/office/drawing/2014/chart" uri="{C3380CC4-5D6E-409C-BE32-E72D297353CC}">
                  <c16:uniqueId val="{00000011-9AAD-4225-A377-FCDC4E112127}"/>
                </c:ext>
              </c:extLst>
            </c:dLbl>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Sheet1!$C$2:$C$9</c:f>
              <c:strCache>
                <c:ptCount val="8"/>
                <c:pt idx="2">
                  <c:v>High-Value Certificate</c:v>
                </c:pt>
                <c:pt idx="3">
                  <c:v>Associate </c:v>
                </c:pt>
                <c:pt idx="4">
                  <c:v>Bachelor’s </c:v>
                </c:pt>
                <c:pt idx="5">
                  <c:v>Master’s </c:v>
                </c:pt>
                <c:pt idx="6">
                  <c:v>Professional </c:v>
                </c:pt>
                <c:pt idx="7">
                  <c:v>Doctorate </c:v>
                </c:pt>
              </c:strCache>
            </c:strRef>
          </c:cat>
          <c:val>
            <c:numRef>
              <c:f>Sheet1!$D$2:$D$9</c:f>
              <c:numCache>
                <c:formatCode>General</c:formatCode>
                <c:ptCount val="8"/>
                <c:pt idx="2" formatCode="#,##0">
                  <c:v>130586</c:v>
                </c:pt>
                <c:pt idx="3" formatCode="#,##0">
                  <c:v>113995</c:v>
                </c:pt>
                <c:pt idx="4" formatCode="#,##0">
                  <c:v>260588</c:v>
                </c:pt>
                <c:pt idx="5" formatCode="#,##0">
                  <c:v>143339</c:v>
                </c:pt>
                <c:pt idx="6" formatCode="#,##0">
                  <c:v>15695</c:v>
                </c:pt>
                <c:pt idx="7" formatCode="#,##0">
                  <c:v>45822</c:v>
                </c:pt>
              </c:numCache>
            </c:numRef>
          </c:val>
          <c:extLst>
            <c:ext xmlns:c16="http://schemas.microsoft.com/office/drawing/2014/chart" uri="{C3380CC4-5D6E-409C-BE32-E72D297353CC}">
              <c16:uniqueId val="{00000012-9AAD-4225-A377-FCDC4E112127}"/>
            </c:ext>
          </c:extLst>
        </c:ser>
        <c:dLbls>
          <c:showLegendKey val="0"/>
          <c:showVal val="0"/>
          <c:showCatName val="0"/>
          <c:showSerName val="0"/>
          <c:showPercent val="0"/>
          <c:showBubbleSize val="0"/>
          <c:showLeaderLines val="1"/>
        </c:dLbls>
        <c:gapWidth val="100"/>
        <c:splitType val="pos"/>
        <c:splitPos val="4"/>
        <c:secondPieSize val="87"/>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solidFill>
      <a:schemeClr val="bg1"/>
    </a:solidFill>
    <a:ln>
      <a:noFill/>
    </a:ln>
    <a:effectLst/>
  </c:spPr>
  <c:txPr>
    <a:bodyPr/>
    <a:lstStyle/>
    <a:p>
      <a:pPr>
        <a:defRPr sz="105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dirty="0">
                <a:solidFill>
                  <a:schemeClr val="tx1"/>
                </a:solidFill>
              </a:rPr>
              <a:t>Credential Production</a:t>
            </a:r>
            <a:r>
              <a:rPr lang="en-US" sz="2400" b="1" baseline="0" dirty="0">
                <a:solidFill>
                  <a:schemeClr val="tx1"/>
                </a:solidFill>
              </a:rPr>
              <a:t> needed to meet</a:t>
            </a:r>
            <a:r>
              <a:rPr lang="en-US" sz="2400" b="1" dirty="0">
                <a:solidFill>
                  <a:schemeClr val="tx1"/>
                </a:solidFill>
              </a:rPr>
              <a:t> Workforce Projections for 2025</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1025576067321672E-2"/>
          <c:y val="0.13238702446211423"/>
          <c:w val="0.94494316429484071"/>
          <c:h val="0.82362275278467889"/>
        </c:manualLayout>
      </c:layout>
      <c:ofPieChart>
        <c:ofPieType val="pie"/>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AAD-4225-A377-FCDC4E11212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AAD-4225-A377-FCDC4E11212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AAD-4225-A377-FCDC4E11212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AAD-4225-A377-FCDC4E11212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AAD-4225-A377-FCDC4E11212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AAD-4225-A377-FCDC4E11212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AAD-4225-A377-FCDC4E11212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AAD-4225-A377-FCDC4E11212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AAD-4225-A377-FCDC4E112127}"/>
              </c:ext>
            </c:extLst>
          </c:dPt>
          <c:dLbls>
            <c:dLbl>
              <c:idx val="1"/>
              <c:layout>
                <c:manualLayout>
                  <c:x val="0.28326981539410495"/>
                  <c:y val="-0.16754511317078744"/>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AAD-4225-A377-FCDC4E112127}"/>
                </c:ext>
              </c:extLst>
            </c:dLbl>
            <c:dLbl>
              <c:idx val="2"/>
              <c:layout>
                <c:manualLayout>
                  <c:x val="4.8960215006388509E-2"/>
                  <c:y val="-0.12398338374638261"/>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2588020993963961"/>
                      <c:h val="0.14958427703887892"/>
                    </c:manualLayout>
                  </c15:layout>
                </c:ext>
                <c:ext xmlns:c16="http://schemas.microsoft.com/office/drawing/2014/chart" uri="{C3380CC4-5D6E-409C-BE32-E72D297353CC}">
                  <c16:uniqueId val="{00000005-9AAD-4225-A377-FCDC4E112127}"/>
                </c:ext>
              </c:extLst>
            </c:dLbl>
            <c:dLbl>
              <c:idx val="3"/>
              <c:layout>
                <c:manualLayout>
                  <c:x val="5.2457304379433405E-2"/>
                  <c:y val="0.12565883487809046"/>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3200023681543815"/>
                      <c:h val="0.11667841681213628"/>
                    </c:manualLayout>
                  </c15:layout>
                </c:ext>
                <c:ext xmlns:c16="http://schemas.microsoft.com/office/drawing/2014/chart" uri="{C3380CC4-5D6E-409C-BE32-E72D297353CC}">
                  <c16:uniqueId val="{00000007-9AAD-4225-A377-FCDC4E112127}"/>
                </c:ext>
              </c:extLst>
            </c:dLbl>
            <c:dLbl>
              <c:idx val="4"/>
              <c:layout>
                <c:manualLayout>
                  <c:x val="0.16173523248546556"/>
                  <c:y val="0.11763763510409933"/>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3542745186588537"/>
                      <c:h val="0.12723375894189587"/>
                    </c:manualLayout>
                  </c15:layout>
                </c:ext>
                <c:ext xmlns:c16="http://schemas.microsoft.com/office/drawing/2014/chart" uri="{C3380CC4-5D6E-409C-BE32-E72D297353CC}">
                  <c16:uniqueId val="{00000009-9AAD-4225-A377-FCDC4E112127}"/>
                </c:ext>
              </c:extLst>
            </c:dLbl>
            <c:dLbl>
              <c:idx val="5"/>
              <c:layout>
                <c:manualLayout>
                  <c:x val="-5.9248917626613558E-2"/>
                  <c:y val="-8.6596923423043398E-2"/>
                </c:manualLayout>
              </c:layout>
              <c:spPr>
                <a:solidFill>
                  <a:schemeClr val="bg1"/>
                </a:solidFill>
                <a:ln>
                  <a:solidFill>
                    <a:schemeClr val="bg1"/>
                  </a:solid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1792417500110147"/>
                      <c:h val="0.1205319544150644"/>
                    </c:manualLayout>
                  </c15:layout>
                </c:ext>
                <c:ext xmlns:c16="http://schemas.microsoft.com/office/drawing/2014/chart" uri="{C3380CC4-5D6E-409C-BE32-E72D297353CC}">
                  <c16:uniqueId val="{0000000B-9AAD-4225-A377-FCDC4E112127}"/>
                </c:ext>
              </c:extLst>
            </c:dLbl>
            <c:dLbl>
              <c:idx val="6"/>
              <c:layout>
                <c:manualLayout>
                  <c:x val="5.0724947268103813E-3"/>
                  <c:y val="-1.7649540200793048E-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9AAD-4225-A377-FCDC4E112127}"/>
                </c:ext>
              </c:extLst>
            </c:dLbl>
            <c:dLbl>
              <c:idx val="7"/>
              <c:layout>
                <c:manualLayout>
                  <c:x val="-5.5738956277145472E-2"/>
                  <c:y val="-7.5746974511844159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9943328286966247"/>
                      <c:h val="6.1652839881136512E-2"/>
                    </c:manualLayout>
                  </c15:layout>
                </c:ext>
                <c:ext xmlns:c16="http://schemas.microsoft.com/office/drawing/2014/chart" uri="{C3380CC4-5D6E-409C-BE32-E72D297353CC}">
                  <c16:uniqueId val="{0000000F-9AAD-4225-A377-FCDC4E112127}"/>
                </c:ext>
              </c:extLst>
            </c:dLbl>
            <c:dLbl>
              <c:idx val="8"/>
              <c:layout>
                <c:manualLayout>
                  <c:x val="-0.17922942734722649"/>
                  <c:y val="-8.3772556585393655E-3"/>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3144950323831342"/>
                      <c:h val="0.20835910273919109"/>
                    </c:manualLayout>
                  </c15:layout>
                </c:ext>
                <c:ext xmlns:c16="http://schemas.microsoft.com/office/drawing/2014/chart" uri="{C3380CC4-5D6E-409C-BE32-E72D297353CC}">
                  <c16:uniqueId val="{00000011-9AAD-4225-A377-FCDC4E112127}"/>
                </c:ext>
              </c:extLst>
            </c:dLbl>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Sheet1!$C$2:$C$9</c:f>
              <c:strCache>
                <c:ptCount val="8"/>
                <c:pt idx="2">
                  <c:v>High-Value Certificate</c:v>
                </c:pt>
                <c:pt idx="3">
                  <c:v>Associate </c:v>
                </c:pt>
                <c:pt idx="4">
                  <c:v>Bachelor’s </c:v>
                </c:pt>
                <c:pt idx="5">
                  <c:v>Master’s </c:v>
                </c:pt>
                <c:pt idx="6">
                  <c:v>Professional </c:v>
                </c:pt>
                <c:pt idx="7">
                  <c:v>Doctorate </c:v>
                </c:pt>
              </c:strCache>
            </c:strRef>
          </c:cat>
          <c:val>
            <c:numRef>
              <c:f>Sheet1!$D$2:$D$9</c:f>
              <c:numCache>
                <c:formatCode>General</c:formatCode>
                <c:ptCount val="8"/>
                <c:pt idx="2" formatCode="#,##0">
                  <c:v>130586</c:v>
                </c:pt>
                <c:pt idx="3" formatCode="#,##0">
                  <c:v>113995</c:v>
                </c:pt>
                <c:pt idx="4" formatCode="#,##0">
                  <c:v>260588</c:v>
                </c:pt>
                <c:pt idx="5" formatCode="#,##0">
                  <c:v>143339</c:v>
                </c:pt>
                <c:pt idx="6" formatCode="#,##0">
                  <c:v>15695</c:v>
                </c:pt>
                <c:pt idx="7" formatCode="#,##0">
                  <c:v>45822</c:v>
                </c:pt>
              </c:numCache>
            </c:numRef>
          </c:val>
          <c:extLst>
            <c:ext xmlns:c16="http://schemas.microsoft.com/office/drawing/2014/chart" uri="{C3380CC4-5D6E-409C-BE32-E72D297353CC}">
              <c16:uniqueId val="{00000012-9AAD-4225-A377-FCDC4E112127}"/>
            </c:ext>
          </c:extLst>
        </c:ser>
        <c:dLbls>
          <c:showLegendKey val="0"/>
          <c:showVal val="0"/>
          <c:showCatName val="0"/>
          <c:showSerName val="0"/>
          <c:showPercent val="0"/>
          <c:showBubbleSize val="0"/>
          <c:showLeaderLines val="1"/>
        </c:dLbls>
        <c:gapWidth val="100"/>
        <c:splitType val="pos"/>
        <c:splitPos val="4"/>
        <c:secondPieSize val="87"/>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solidFill>
      <a:schemeClr val="bg1"/>
    </a:solidFill>
    <a:ln>
      <a:noFill/>
    </a:ln>
    <a:effectLst/>
  </c:spPr>
  <c:txPr>
    <a:bodyPr/>
    <a:lstStyle/>
    <a:p>
      <a:pPr>
        <a:defRPr sz="105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dirty="0">
                <a:solidFill>
                  <a:schemeClr val="tx1"/>
                </a:solidFill>
              </a:rPr>
              <a:t>Credential Production</a:t>
            </a:r>
            <a:r>
              <a:rPr lang="en-US" sz="2400" b="1" baseline="0" dirty="0">
                <a:solidFill>
                  <a:schemeClr val="tx1"/>
                </a:solidFill>
              </a:rPr>
              <a:t> needed to meet </a:t>
            </a:r>
            <a:r>
              <a:rPr lang="en-US" sz="2400" b="1" dirty="0">
                <a:solidFill>
                  <a:schemeClr val="tx1"/>
                </a:solidFill>
              </a:rPr>
              <a:t>Workforce Projections for 2025</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1025576067321672E-2"/>
          <c:y val="0.13238702446211423"/>
          <c:w val="0.94494316429484071"/>
          <c:h val="0.82362275278467889"/>
        </c:manualLayout>
      </c:layout>
      <c:ofPieChart>
        <c:ofPieType val="pie"/>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AAD-4225-A377-FCDC4E11212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AAD-4225-A377-FCDC4E11212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AAD-4225-A377-FCDC4E11212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AAD-4225-A377-FCDC4E11212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AAD-4225-A377-FCDC4E11212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AAD-4225-A377-FCDC4E11212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AAD-4225-A377-FCDC4E11212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AAD-4225-A377-FCDC4E11212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AAD-4225-A377-FCDC4E112127}"/>
              </c:ext>
            </c:extLst>
          </c:dPt>
          <c:dLbls>
            <c:dLbl>
              <c:idx val="1"/>
              <c:layout>
                <c:manualLayout>
                  <c:x val="0.28326981539410495"/>
                  <c:y val="-0.16754511317078744"/>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AAD-4225-A377-FCDC4E112127}"/>
                </c:ext>
              </c:extLst>
            </c:dLbl>
            <c:dLbl>
              <c:idx val="2"/>
              <c:layout>
                <c:manualLayout>
                  <c:x val="4.8960215006388509E-2"/>
                  <c:y val="-0.12398338374638261"/>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2588020993963961"/>
                      <c:h val="0.14958427703887892"/>
                    </c:manualLayout>
                  </c15:layout>
                </c:ext>
                <c:ext xmlns:c16="http://schemas.microsoft.com/office/drawing/2014/chart" uri="{C3380CC4-5D6E-409C-BE32-E72D297353CC}">
                  <c16:uniqueId val="{00000005-9AAD-4225-A377-FCDC4E112127}"/>
                </c:ext>
              </c:extLst>
            </c:dLbl>
            <c:dLbl>
              <c:idx val="3"/>
              <c:layout>
                <c:manualLayout>
                  <c:x val="5.2457304379433405E-2"/>
                  <c:y val="0.12565883487809046"/>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3200023681543815"/>
                      <c:h val="0.11667841681213628"/>
                    </c:manualLayout>
                  </c15:layout>
                </c:ext>
                <c:ext xmlns:c16="http://schemas.microsoft.com/office/drawing/2014/chart" uri="{C3380CC4-5D6E-409C-BE32-E72D297353CC}">
                  <c16:uniqueId val="{00000007-9AAD-4225-A377-FCDC4E112127}"/>
                </c:ext>
              </c:extLst>
            </c:dLbl>
            <c:dLbl>
              <c:idx val="4"/>
              <c:layout>
                <c:manualLayout>
                  <c:x val="0.16173523248546556"/>
                  <c:y val="0.11763763510409933"/>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3542745186588537"/>
                      <c:h val="0.12723375894189587"/>
                    </c:manualLayout>
                  </c15:layout>
                </c:ext>
                <c:ext xmlns:c16="http://schemas.microsoft.com/office/drawing/2014/chart" uri="{C3380CC4-5D6E-409C-BE32-E72D297353CC}">
                  <c16:uniqueId val="{00000009-9AAD-4225-A377-FCDC4E112127}"/>
                </c:ext>
              </c:extLst>
            </c:dLbl>
            <c:dLbl>
              <c:idx val="5"/>
              <c:layout>
                <c:manualLayout>
                  <c:x val="-5.9248917626613558E-2"/>
                  <c:y val="-8.6596923423043398E-2"/>
                </c:manualLayout>
              </c:layout>
              <c:spPr>
                <a:solidFill>
                  <a:schemeClr val="bg1"/>
                </a:solidFill>
                <a:ln>
                  <a:solidFill>
                    <a:schemeClr val="bg1"/>
                  </a:solid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1792417500110147"/>
                      <c:h val="0.1205319544150644"/>
                    </c:manualLayout>
                  </c15:layout>
                </c:ext>
                <c:ext xmlns:c16="http://schemas.microsoft.com/office/drawing/2014/chart" uri="{C3380CC4-5D6E-409C-BE32-E72D297353CC}">
                  <c16:uniqueId val="{0000000B-9AAD-4225-A377-FCDC4E112127}"/>
                </c:ext>
              </c:extLst>
            </c:dLbl>
            <c:dLbl>
              <c:idx val="6"/>
              <c:layout>
                <c:manualLayout>
                  <c:x val="5.0724947268103813E-3"/>
                  <c:y val="-1.7649540200793048E-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9AAD-4225-A377-FCDC4E112127}"/>
                </c:ext>
              </c:extLst>
            </c:dLbl>
            <c:dLbl>
              <c:idx val="7"/>
              <c:layout>
                <c:manualLayout>
                  <c:x val="-5.5738956277145472E-2"/>
                  <c:y val="-7.5746974511844159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9943328286966247"/>
                      <c:h val="6.1652839881136512E-2"/>
                    </c:manualLayout>
                  </c15:layout>
                </c:ext>
                <c:ext xmlns:c16="http://schemas.microsoft.com/office/drawing/2014/chart" uri="{C3380CC4-5D6E-409C-BE32-E72D297353CC}">
                  <c16:uniqueId val="{0000000F-9AAD-4225-A377-FCDC4E112127}"/>
                </c:ext>
              </c:extLst>
            </c:dLbl>
            <c:dLbl>
              <c:idx val="8"/>
              <c:layout>
                <c:manualLayout>
                  <c:x val="-0.17922942734722649"/>
                  <c:y val="-8.3772556585393655E-3"/>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3144950323831342"/>
                      <c:h val="0.20835910273919109"/>
                    </c:manualLayout>
                  </c15:layout>
                </c:ext>
                <c:ext xmlns:c16="http://schemas.microsoft.com/office/drawing/2014/chart" uri="{C3380CC4-5D6E-409C-BE32-E72D297353CC}">
                  <c16:uniqueId val="{00000011-9AAD-4225-A377-FCDC4E112127}"/>
                </c:ext>
              </c:extLst>
            </c:dLbl>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Sheet1!$C$2:$C$9</c:f>
              <c:strCache>
                <c:ptCount val="8"/>
                <c:pt idx="2">
                  <c:v>High-Value Certificate</c:v>
                </c:pt>
                <c:pt idx="3">
                  <c:v>Associate </c:v>
                </c:pt>
                <c:pt idx="4">
                  <c:v>Bachelor’s </c:v>
                </c:pt>
                <c:pt idx="5">
                  <c:v>Master’s </c:v>
                </c:pt>
                <c:pt idx="6">
                  <c:v>Professional </c:v>
                </c:pt>
                <c:pt idx="7">
                  <c:v>Doctorate </c:v>
                </c:pt>
              </c:strCache>
            </c:strRef>
          </c:cat>
          <c:val>
            <c:numRef>
              <c:f>Sheet1!$D$2:$D$9</c:f>
              <c:numCache>
                <c:formatCode>General</c:formatCode>
                <c:ptCount val="8"/>
                <c:pt idx="2" formatCode="#,##0">
                  <c:v>130586</c:v>
                </c:pt>
                <c:pt idx="3" formatCode="#,##0">
                  <c:v>113995</c:v>
                </c:pt>
                <c:pt idx="4" formatCode="#,##0">
                  <c:v>260588</c:v>
                </c:pt>
                <c:pt idx="5" formatCode="#,##0">
                  <c:v>143339</c:v>
                </c:pt>
                <c:pt idx="6" formatCode="#,##0">
                  <c:v>15695</c:v>
                </c:pt>
                <c:pt idx="7" formatCode="#,##0">
                  <c:v>45822</c:v>
                </c:pt>
              </c:numCache>
            </c:numRef>
          </c:val>
          <c:extLst>
            <c:ext xmlns:c16="http://schemas.microsoft.com/office/drawing/2014/chart" uri="{C3380CC4-5D6E-409C-BE32-E72D297353CC}">
              <c16:uniqueId val="{00000012-9AAD-4225-A377-FCDC4E112127}"/>
            </c:ext>
          </c:extLst>
        </c:ser>
        <c:dLbls>
          <c:showLegendKey val="0"/>
          <c:showVal val="0"/>
          <c:showCatName val="0"/>
          <c:showSerName val="0"/>
          <c:showPercent val="0"/>
          <c:showBubbleSize val="0"/>
          <c:showLeaderLines val="1"/>
        </c:dLbls>
        <c:gapWidth val="100"/>
        <c:splitType val="pos"/>
        <c:splitPos val="4"/>
        <c:secondPieSize val="87"/>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showDLblsOverMax val="0"/>
  </c:chart>
  <c:spPr>
    <a:solidFill>
      <a:schemeClr val="bg1"/>
    </a:solidFill>
    <a:ln>
      <a:noFill/>
    </a:ln>
    <a:effectLst/>
  </c:spPr>
  <c:txPr>
    <a:bodyPr/>
    <a:lstStyle/>
    <a:p>
      <a:pPr>
        <a:defRPr sz="105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spc="0" baseline="0">
                <a:solidFill>
                  <a:schemeClr val="accent1"/>
                </a:solidFill>
                <a:latin typeface="+mn-lt"/>
                <a:ea typeface="+mn-ea"/>
                <a:cs typeface="+mn-cs"/>
              </a:defRPr>
            </a:pPr>
            <a:r>
              <a:rPr lang="en-US" sz="2800" b="1" i="0" baseline="0" dirty="0">
                <a:solidFill>
                  <a:schemeClr val="accent1"/>
                </a:solidFill>
              </a:rPr>
              <a:t>Revenue by Appropriation Unit</a:t>
            </a:r>
          </a:p>
          <a:p>
            <a:pPr>
              <a:defRPr sz="2200" b="1">
                <a:solidFill>
                  <a:schemeClr val="accent1"/>
                </a:solidFill>
              </a:defRPr>
            </a:pPr>
            <a:endParaRPr lang="en-US" sz="2200" b="1" i="0" baseline="0" dirty="0">
              <a:solidFill>
                <a:schemeClr val="accent1"/>
              </a:solidFill>
            </a:endParaRPr>
          </a:p>
        </c:rich>
      </c:tx>
      <c:overlay val="0"/>
      <c:spPr>
        <a:noFill/>
        <a:ln>
          <a:noFill/>
        </a:ln>
        <a:effectLst/>
      </c:spPr>
      <c:txPr>
        <a:bodyPr rot="0" spcFirstLastPara="1" vertOverflow="ellipsis" vert="horz" wrap="square" anchor="ctr" anchorCtr="1"/>
        <a:lstStyle/>
        <a:p>
          <a:pPr>
            <a:defRPr sz="2200" b="1" i="0" u="none" strike="noStrike" kern="1200" spc="0" baseline="0">
              <a:solidFill>
                <a:schemeClr val="accent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6B6-4356-B6A9-E2C488E89AA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6B6-4356-B6A9-E2C488E89AA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6B6-4356-B6A9-E2C488E89AA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6B6-4356-B6A9-E2C488E89AA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6B6-4356-B6A9-E2C488E89AA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6B6-4356-B6A9-E2C488E89AA7}"/>
              </c:ext>
            </c:extLst>
          </c:dPt>
          <c:dLbls>
            <c:dLbl>
              <c:idx val="0"/>
              <c:layout>
                <c:manualLayout>
                  <c:x val="0.13788407699037611"/>
                  <c:y val="6.5422499270924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B6-4356-B6A9-E2C488E89AA7}"/>
                </c:ext>
              </c:extLst>
            </c:dLbl>
            <c:dLbl>
              <c:idx val="1"/>
              <c:layout>
                <c:manualLayout>
                  <c:x val="1.1410323709536308E-2"/>
                  <c:y val="-9.002770487022455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B6-4356-B6A9-E2C488E89AA7}"/>
                </c:ext>
              </c:extLst>
            </c:dLbl>
            <c:dLbl>
              <c:idx val="3"/>
              <c:layout>
                <c:manualLayout>
                  <c:x val="-0.11120833333333334"/>
                  <c:y val="-0.1287649460484106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fld id="{E1B26FA3-E2B6-44CF-86CA-917070443FAE}" type="CATEGORYNAME">
                      <a:rPr lang="en-US" sz="1800"/>
                      <a:pPr>
                        <a:defRPr sz="2000" b="1"/>
                      </a:pPr>
                      <a:t>[CATEGORY NAME]</a:t>
                    </a:fld>
                    <a:r>
                      <a:rPr lang="en-US" sz="2000" baseline="0" dirty="0"/>
                      <a:t>, </a:t>
                    </a:r>
                    <a:fld id="{73664644-248D-46D5-85A2-04D6E5CE22BC}" type="VALUE">
                      <a:rPr lang="en-US" sz="2000" baseline="0"/>
                      <a:pPr>
                        <a:defRPr sz="2000" b="1"/>
                      </a:pPr>
                      <a:t>[VALUE]</a:t>
                    </a:fld>
                    <a:endParaRPr lang="en-US" sz="2000" baseline="0" dirty="0"/>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3379155730533679"/>
                      <c:h val="0.20805555555555555"/>
                    </c:manualLayout>
                  </c15:layout>
                  <c15:dlblFieldTable/>
                  <c15:showDataLabelsRange val="0"/>
                </c:ext>
                <c:ext xmlns:c16="http://schemas.microsoft.com/office/drawing/2014/chart" uri="{C3380CC4-5D6E-409C-BE32-E72D297353CC}">
                  <c16:uniqueId val="{00000007-46B6-4356-B6A9-E2C488E89AA7}"/>
                </c:ext>
              </c:extLst>
            </c:dLbl>
            <c:dLbl>
              <c:idx val="4"/>
              <c:layout>
                <c:manualLayout>
                  <c:x val="-1.0852653650927899E-2"/>
                  <c:y val="3.67857061778917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6B6-4356-B6A9-E2C488E89AA7}"/>
                </c:ext>
              </c:extLst>
            </c:dLbl>
            <c:dLbl>
              <c:idx val="5"/>
              <c:layout>
                <c:manualLayout>
                  <c:x val="-3.8382245753360252E-2"/>
                  <c:y val="3.0195018630208511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5344305353542518"/>
                      <c:h val="0.18123265646636758"/>
                    </c:manualLayout>
                  </c15:layout>
                </c:ext>
                <c:ext xmlns:c16="http://schemas.microsoft.com/office/drawing/2014/chart" uri="{C3380CC4-5D6E-409C-BE32-E72D297353CC}">
                  <c16:uniqueId val="{0000000B-46B6-4356-B6A9-E2C488E89AA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Sheet2!$I$11:$I$16</c:f>
              <c:strCache>
                <c:ptCount val="6"/>
                <c:pt idx="0">
                  <c:v>Planning and Coordination</c:v>
                </c:pt>
                <c:pt idx="1">
                  <c:v>Student Assistance</c:v>
                </c:pt>
                <c:pt idx="2">
                  <c:v>Support of Other Educational Activities</c:v>
                </c:pt>
                <c:pt idx="3">
                  <c:v>Alabama Agricultural Land Grant Alliance</c:v>
                </c:pt>
                <c:pt idx="4">
                  <c:v>Support of State Programs</c:v>
                </c:pt>
                <c:pt idx="5">
                  <c:v>Deferred Maintenance</c:v>
                </c:pt>
              </c:strCache>
            </c:strRef>
          </c:cat>
          <c:val>
            <c:numRef>
              <c:f>Sheet2!$K$11:$K$16</c:f>
              <c:numCache>
                <c:formatCode>0.0%</c:formatCode>
                <c:ptCount val="6"/>
                <c:pt idx="0">
                  <c:v>9.8272589855968373E-2</c:v>
                </c:pt>
                <c:pt idx="1">
                  <c:v>0.4345068693543932</c:v>
                </c:pt>
                <c:pt idx="2">
                  <c:v>6.218113875935119E-2</c:v>
                </c:pt>
                <c:pt idx="3">
                  <c:v>0.13435912087462423</c:v>
                </c:pt>
                <c:pt idx="4">
                  <c:v>0.17325299479299869</c:v>
                </c:pt>
                <c:pt idx="5">
                  <c:v>9.7427286362664303E-2</c:v>
                </c:pt>
              </c:numCache>
            </c:numRef>
          </c:val>
          <c:extLst>
            <c:ext xmlns:c16="http://schemas.microsoft.com/office/drawing/2014/chart" uri="{C3380CC4-5D6E-409C-BE32-E72D297353CC}">
              <c16:uniqueId val="{0000000C-46B6-4356-B6A9-E2C488E89AA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accent1"/>
                </a:solidFill>
                <a:latin typeface="+mn-lt"/>
                <a:ea typeface="+mn-ea"/>
                <a:cs typeface="+mn-cs"/>
              </a:defRPr>
            </a:pPr>
            <a:r>
              <a:rPr lang="en-US" sz="2800" b="1" baseline="0" dirty="0">
                <a:solidFill>
                  <a:schemeClr val="accent1"/>
                </a:solidFill>
                <a:effectLst/>
              </a:rPr>
              <a:t>Fiscal Year 2019-20</a:t>
            </a:r>
          </a:p>
          <a:p>
            <a:pPr>
              <a:defRPr sz="1800" b="1">
                <a:solidFill>
                  <a:schemeClr val="accent1"/>
                </a:solidFill>
              </a:defRPr>
            </a:pPr>
            <a:r>
              <a:rPr lang="en-US" sz="2800" b="1" baseline="0" dirty="0">
                <a:solidFill>
                  <a:schemeClr val="accent1"/>
                </a:solidFill>
                <a:effectLst/>
              </a:rPr>
              <a:t>Sources of Revenue</a:t>
            </a:r>
          </a:p>
          <a:p>
            <a:pPr>
              <a:defRPr sz="1800" b="1">
                <a:solidFill>
                  <a:schemeClr val="accent1"/>
                </a:solidFill>
              </a:defRPr>
            </a:pPr>
            <a:endParaRPr lang="en-US" sz="1800" b="1" baseline="0" dirty="0">
              <a:solidFill>
                <a:schemeClr val="accent1"/>
              </a:solidFill>
            </a:endParaRPr>
          </a:p>
        </c:rich>
      </c:tx>
      <c:layout>
        <c:manualLayout>
          <c:xMode val="edge"/>
          <c:yMode val="edge"/>
          <c:x val="0.27729452799134113"/>
          <c:y val="1.4110031581710732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accent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6AE-4988-881D-5D73B23D323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6AE-4988-881D-5D73B23D323B}"/>
              </c:ext>
            </c:extLst>
          </c:dPt>
          <c:dLbls>
            <c:dLbl>
              <c:idx val="0"/>
              <c:layout>
                <c:manualLayout>
                  <c:x val="0"/>
                  <c:y val="0"/>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AE-4988-881D-5D73B23D323B}"/>
                </c:ext>
              </c:extLst>
            </c:dLbl>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46AE-4988-881D-5D73B23D323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'FY19 FY20 Comparison'!$D$63:$D$64</c:f>
              <c:strCache>
                <c:ptCount val="2"/>
                <c:pt idx="0">
                  <c:v>State</c:v>
                </c:pt>
                <c:pt idx="1">
                  <c:v>Local</c:v>
                </c:pt>
              </c:strCache>
            </c:strRef>
          </c:cat>
          <c:val>
            <c:numRef>
              <c:f>'FY19 FY20 Comparison'!$F$63:$F$64</c:f>
              <c:numCache>
                <c:formatCode>0.0%</c:formatCode>
                <c:ptCount val="2"/>
                <c:pt idx="0">
                  <c:v>0.98937460450610937</c:v>
                </c:pt>
                <c:pt idx="1">
                  <c:v>1.0625395493890579E-2</c:v>
                </c:pt>
              </c:numCache>
            </c:numRef>
          </c:val>
          <c:extLst>
            <c:ext xmlns:c16="http://schemas.microsoft.com/office/drawing/2014/chart" uri="{C3380CC4-5D6E-409C-BE32-E72D297353CC}">
              <c16:uniqueId val="{00000004-46AE-4988-881D-5D73B23D323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i="0" baseline="0" dirty="0">
                <a:solidFill>
                  <a:srgbClr val="0070C0"/>
                </a:solidFill>
              </a:rPr>
              <a:t>FY 2019-20 Budgeted Expenditure Categories</a:t>
            </a:r>
          </a:p>
        </c:rich>
      </c:tx>
      <c:layout>
        <c:manualLayout>
          <c:xMode val="edge"/>
          <c:yMode val="edge"/>
          <c:x val="0.14309863667136055"/>
          <c:y val="1.6277692676429863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018-4D5D-93F3-4182C09431F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018-4D5D-93F3-4182C09431F0}"/>
              </c:ext>
            </c:extLst>
          </c:dPt>
          <c:dLbls>
            <c:dLbl>
              <c:idx val="0"/>
              <c:layout>
                <c:manualLayout>
                  <c:x val="0.1039575678040245"/>
                  <c:y val="-0.1588542578011082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18-4D5D-93F3-4182C09431F0}"/>
                </c:ext>
              </c:extLst>
            </c:dLbl>
            <c:dLbl>
              <c:idx val="1"/>
              <c:layout>
                <c:manualLayout>
                  <c:x val="-4.6575382786968114E-2"/>
                  <c:y val="5.794858592809029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18-4D5D-93F3-4182C09431F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'FY19 FY20 Comparison'!$D$67:$D$68</c:f>
              <c:strCache>
                <c:ptCount val="2"/>
                <c:pt idx="0">
                  <c:v>Grants</c:v>
                </c:pt>
                <c:pt idx="1">
                  <c:v>Operations</c:v>
                </c:pt>
              </c:strCache>
            </c:strRef>
          </c:cat>
          <c:val>
            <c:numRef>
              <c:f>'FY19 FY20 Comparison'!$F$67:$F$68</c:f>
              <c:numCache>
                <c:formatCode>0.0%</c:formatCode>
                <c:ptCount val="2"/>
                <c:pt idx="0">
                  <c:v>0.87505927232534086</c:v>
                </c:pt>
                <c:pt idx="1">
                  <c:v>0.12494072767465911</c:v>
                </c:pt>
              </c:numCache>
            </c:numRef>
          </c:val>
          <c:extLst>
            <c:ext xmlns:c16="http://schemas.microsoft.com/office/drawing/2014/chart" uri="{C3380CC4-5D6E-409C-BE32-E72D297353CC}">
              <c16:uniqueId val="{00000004-2018-4D5D-93F3-4182C09431F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emf"/></Relationships>
</file>

<file path=ppt/drawings/drawing1.xml><?xml version="1.0" encoding="utf-8"?>
<c:userShapes xmlns:c="http://schemas.openxmlformats.org/drawingml/2006/chart">
  <cdr:relSizeAnchor xmlns:cdr="http://schemas.openxmlformats.org/drawingml/2006/chartDrawing">
    <cdr:from>
      <cdr:x>0.14803</cdr:x>
      <cdr:y>0.37806</cdr:y>
    </cdr:from>
    <cdr:to>
      <cdr:x>0.16086</cdr:x>
      <cdr:y>0.39872</cdr:y>
    </cdr:to>
    <cdr:sp macro="" textlink="">
      <cdr:nvSpPr>
        <cdr:cNvPr id="2" name="Rectangle 1"/>
        <cdr:cNvSpPr/>
      </cdr:nvSpPr>
      <cdr:spPr>
        <a:xfrm xmlns:a="http://schemas.openxmlformats.org/drawingml/2006/main">
          <a:off x="1804737" y="1981033"/>
          <a:ext cx="156410" cy="108284"/>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0.47757</cdr:x>
      <cdr:y>0.15342</cdr:y>
    </cdr:from>
    <cdr:to>
      <cdr:x>0.98125</cdr:x>
      <cdr:y>0.94879</cdr:y>
    </cdr:to>
    <cdr:sp macro="" textlink="">
      <cdr:nvSpPr>
        <cdr:cNvPr id="3" name="TextBox 2"/>
        <cdr:cNvSpPr txBox="1"/>
      </cdr:nvSpPr>
      <cdr:spPr>
        <a:xfrm xmlns:a="http://schemas.openxmlformats.org/drawingml/2006/main">
          <a:off x="5822484" y="803910"/>
          <a:ext cx="6140916" cy="4167739"/>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vertOverflow="clip" wrap="square" rtlCol="0"/>
        <a:lstStyle xmlns:a="http://schemas.openxmlformats.org/drawingml/2006/main"/>
        <a:p xmlns:a="http://schemas.openxmlformats.org/drawingml/2006/main">
          <a:r>
            <a:rPr lang="en-US" sz="4800" dirty="0"/>
            <a:t>Two-Thirds of the credentials needed for the future workforce is at the Bachelor’s degree or higher level</a:t>
          </a:r>
        </a:p>
      </cdr:txBody>
    </cdr:sp>
  </cdr:relSizeAnchor>
</c:userShapes>
</file>

<file path=ppt/drawings/drawing2.xml><?xml version="1.0" encoding="utf-8"?>
<c:userShapes xmlns:c="http://schemas.openxmlformats.org/drawingml/2006/chart">
  <cdr:relSizeAnchor xmlns:cdr="http://schemas.openxmlformats.org/drawingml/2006/chartDrawing">
    <cdr:from>
      <cdr:x>0.14803</cdr:x>
      <cdr:y>0.37806</cdr:y>
    </cdr:from>
    <cdr:to>
      <cdr:x>0.16086</cdr:x>
      <cdr:y>0.39872</cdr:y>
    </cdr:to>
    <cdr:sp macro="" textlink="">
      <cdr:nvSpPr>
        <cdr:cNvPr id="2" name="Rectangle 1"/>
        <cdr:cNvSpPr/>
      </cdr:nvSpPr>
      <cdr:spPr>
        <a:xfrm xmlns:a="http://schemas.openxmlformats.org/drawingml/2006/main">
          <a:off x="1804737" y="1981033"/>
          <a:ext cx="156410" cy="108284"/>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0.49632</cdr:x>
      <cdr:y>0.18656</cdr:y>
    </cdr:from>
    <cdr:to>
      <cdr:x>1</cdr:x>
      <cdr:y>0.98193</cdr:y>
    </cdr:to>
    <cdr:sp macro="" textlink="">
      <cdr:nvSpPr>
        <cdr:cNvPr id="3" name="TextBox 2"/>
        <cdr:cNvSpPr txBox="1"/>
      </cdr:nvSpPr>
      <cdr:spPr>
        <a:xfrm xmlns:a="http://schemas.openxmlformats.org/drawingml/2006/main">
          <a:off x="6051133" y="977597"/>
          <a:ext cx="6140867" cy="416774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endParaRPr lang="en-US" sz="4000" dirty="0"/>
        </a:p>
      </cdr:txBody>
    </cdr:sp>
  </cdr:relSizeAnchor>
</c:userShapes>
</file>

<file path=ppt/drawings/drawing3.xml><?xml version="1.0" encoding="utf-8"?>
<c:userShapes xmlns:c="http://schemas.openxmlformats.org/drawingml/2006/chart">
  <cdr:relSizeAnchor xmlns:cdr="http://schemas.openxmlformats.org/drawingml/2006/chartDrawing">
    <cdr:from>
      <cdr:x>0.14803</cdr:x>
      <cdr:y>0.37806</cdr:y>
    </cdr:from>
    <cdr:to>
      <cdr:x>0.16086</cdr:x>
      <cdr:y>0.39872</cdr:y>
    </cdr:to>
    <cdr:sp macro="" textlink="">
      <cdr:nvSpPr>
        <cdr:cNvPr id="2" name="Rectangle 1"/>
        <cdr:cNvSpPr/>
      </cdr:nvSpPr>
      <cdr:spPr>
        <a:xfrm xmlns:a="http://schemas.openxmlformats.org/drawingml/2006/main">
          <a:off x="1804737" y="1981033"/>
          <a:ext cx="156410" cy="108284"/>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24FDB-05F8-40EE-9F96-239C88E0269C}" type="datetimeFigureOut">
              <a:rPr lang="en-US" smtClean="0"/>
              <a:t>9/13/2019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3A0B-A9DE-4FAA-8069-629C10E184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119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0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828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315DC-C9C3-43F1-BD24-3948A444DC20}" type="slidenum">
              <a:rPr lang="en-US" smtClean="0"/>
              <a:t>83</a:t>
            </a:fld>
            <a:endParaRPr lang="en-US"/>
          </a:p>
        </p:txBody>
      </p:sp>
    </p:spTree>
    <p:extLst>
      <p:ext uri="{BB962C8B-B14F-4D97-AF65-F5344CB8AC3E}">
        <p14:creationId xmlns:p14="http://schemas.microsoft.com/office/powerpoint/2010/main" val="25699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4D24A1-8E11-4D6D-89CC-91E7FF460BCE}" type="datetime1">
              <a:rPr lang="en-US" smtClean="0">
                <a:solidFill>
                  <a:srgbClr val="46464A">
                    <a:lumMod val="20000"/>
                    <a:lumOff val="80000"/>
                  </a:srgbClr>
                </a:solidFill>
              </a:rPr>
              <a:t>9/13/2019</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87816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ED646-BC93-46D0-8170-497B0AA93BDA}" type="datetime1">
              <a:rPr lang="en-US" smtClean="0">
                <a:solidFill>
                  <a:srgbClr val="46464A">
                    <a:lumMod val="20000"/>
                    <a:lumOff val="80000"/>
                  </a:srgbClr>
                </a:solidFill>
              </a:rPr>
              <a:t>9/13/2019</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8743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D6A24-E33E-4724-BD61-61FEABAEB96F}" type="datetime1">
              <a:rPr lang="en-US" smtClean="0">
                <a:solidFill>
                  <a:srgbClr val="46464A">
                    <a:lumMod val="20000"/>
                    <a:lumOff val="80000"/>
                  </a:srgbClr>
                </a:solidFill>
              </a:rPr>
              <a:t>9/13/2019</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1414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0" y="6591300"/>
            <a:ext cx="3454400" cy="266700"/>
          </a:xfrm>
        </p:spPr>
        <p:txBody>
          <a:bodyPr/>
          <a:lstStyle/>
          <a:p>
            <a:fld id="{57BE9844-A299-4C05-BE45-F71364040715}" type="datetime1">
              <a:rPr lang="en-US" smtClean="0"/>
              <a:t>9/13/2019</a:t>
            </a:fld>
            <a:endParaRPr lang="en-US" dirty="0"/>
          </a:p>
        </p:txBody>
      </p:sp>
      <p:sp>
        <p:nvSpPr>
          <p:cNvPr id="5" name="Footer Placeholder 4"/>
          <p:cNvSpPr>
            <a:spLocks noGrp="1"/>
          </p:cNvSpPr>
          <p:nvPr>
            <p:ph type="ftr" sz="quarter" idx="11"/>
          </p:nvPr>
        </p:nvSpPr>
        <p:spPr>
          <a:xfrm>
            <a:off x="4165600" y="6591300"/>
            <a:ext cx="3860800" cy="279400"/>
          </a:xfrm>
        </p:spPr>
        <p:txBody>
          <a:bodyPr/>
          <a:lstStyle/>
          <a:p>
            <a:endParaRPr lang="en-US" dirty="0"/>
          </a:p>
        </p:txBody>
      </p:sp>
      <p:sp>
        <p:nvSpPr>
          <p:cNvPr id="6" name="Slide Number Placeholder 5"/>
          <p:cNvSpPr>
            <a:spLocks noGrp="1"/>
          </p:cNvSpPr>
          <p:nvPr>
            <p:ph type="sldNum" sz="quarter" idx="12"/>
          </p:nvPr>
        </p:nvSpPr>
        <p:spPr>
          <a:xfrm>
            <a:off x="9347200" y="6591300"/>
            <a:ext cx="2844800" cy="266700"/>
          </a:xfrm>
        </p:spPr>
        <p:txBody>
          <a:bodyPr/>
          <a:lstStyle/>
          <a:p>
            <a:fld id="{7C026068-E440-7348-BC45-E756242ED71C}" type="slidenum">
              <a:rPr lang="en-US" smtClean="0"/>
              <a:pPr/>
              <a:t>‹#›</a:t>
            </a:fld>
            <a:endParaRPr lang="en-US" dirty="0"/>
          </a:p>
        </p:txBody>
      </p:sp>
      <p:sp>
        <p:nvSpPr>
          <p:cNvPr id="7" name="Content Placeholder 6"/>
          <p:cNvSpPr>
            <a:spLocks noGrp="1"/>
          </p:cNvSpPr>
          <p:nvPr>
            <p:ph sz="quarter" idx="15"/>
          </p:nvPr>
        </p:nvSpPr>
        <p:spPr>
          <a:xfrm>
            <a:off x="317500" y="1209676"/>
            <a:ext cx="11531600" cy="5381625"/>
          </a:xfrm>
          <a:prstGeom prst="rect">
            <a:avLst/>
          </a:prstGeom>
        </p:spPr>
        <p:txBody>
          <a:bodyPr/>
          <a:lstStyle>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hasCustomPrompt="1"/>
          </p:nvPr>
        </p:nvSpPr>
        <p:spPr>
          <a:xfrm>
            <a:off x="318443" y="300037"/>
            <a:ext cx="9712440" cy="390525"/>
          </a:xfrm>
          <a:prstGeom prst="rect">
            <a:avLst/>
          </a:prstGeom>
        </p:spPr>
        <p:txBody>
          <a:bodyPr vert="horz" lIns="91440" tIns="45720" rIns="91440" bIns="45720" rtlCol="0" anchor="b">
            <a:normAutofit/>
          </a:bodyPr>
          <a:lstStyle>
            <a:lvl1pPr>
              <a:defRPr sz="2400"/>
            </a:lvl1pPr>
          </a:lstStyle>
          <a:p>
            <a:r>
              <a:rPr lang="en-US" dirty="0"/>
              <a:t>Enter Title</a:t>
            </a:r>
          </a:p>
        </p:txBody>
      </p:sp>
      <p:sp>
        <p:nvSpPr>
          <p:cNvPr id="11" name="Text Placeholder 7"/>
          <p:cNvSpPr>
            <a:spLocks noGrp="1"/>
          </p:cNvSpPr>
          <p:nvPr>
            <p:ph type="body" sz="quarter" idx="16" hasCustomPrompt="1"/>
          </p:nvPr>
        </p:nvSpPr>
        <p:spPr>
          <a:xfrm>
            <a:off x="317500" y="690563"/>
            <a:ext cx="5636683" cy="3143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a:solidFill>
                  <a:schemeClr val="accent3"/>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400" dirty="0">
                <a:solidFill>
                  <a:srgbClr val="97A700"/>
                </a:solidFill>
                <a:latin typeface="Arial"/>
                <a:cs typeface="Arial"/>
              </a:rPr>
              <a:t>Enter subtitle</a:t>
            </a:r>
          </a:p>
        </p:txBody>
      </p:sp>
    </p:spTree>
    <p:extLst>
      <p:ext uri="{BB962C8B-B14F-4D97-AF65-F5344CB8AC3E}">
        <p14:creationId xmlns:p14="http://schemas.microsoft.com/office/powerpoint/2010/main" val="347242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60C29-756F-427E-AC0A-E54A48BA5A13}" type="datetime1">
              <a:rPr lang="en-US" smtClean="0">
                <a:solidFill>
                  <a:srgbClr val="46464A">
                    <a:lumMod val="20000"/>
                    <a:lumOff val="80000"/>
                  </a:srgbClr>
                </a:solidFill>
              </a:rPr>
              <a:t>9/13/2019</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8250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996C92-DFD3-4700-A186-EAEC371BD882}" type="datetime1">
              <a:rPr lang="en-US" smtClean="0">
                <a:solidFill>
                  <a:srgbClr val="46464A">
                    <a:lumMod val="20000"/>
                    <a:lumOff val="80000"/>
                  </a:srgbClr>
                </a:solidFill>
              </a:rPr>
              <a:t>9/13/2019</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90598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52867A-F0DB-4EFD-9A65-18788C7C3076}" type="datetime1">
              <a:rPr lang="en-US" smtClean="0">
                <a:solidFill>
                  <a:srgbClr val="46464A">
                    <a:lumMod val="20000"/>
                    <a:lumOff val="80000"/>
                  </a:srgbClr>
                </a:solidFill>
              </a:rPr>
              <a:t>9/13/2019</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525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58CEC1-5006-4650-8A99-6ECFC723A602}" type="datetime1">
              <a:rPr lang="en-US" smtClean="0">
                <a:solidFill>
                  <a:srgbClr val="46464A">
                    <a:lumMod val="20000"/>
                    <a:lumOff val="80000"/>
                  </a:srgbClr>
                </a:solidFill>
              </a:rPr>
              <a:t>9/13/2019</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1413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620A2D-D4C4-400A-B3ED-928FFEB46963}" type="datetime1">
              <a:rPr lang="en-US" smtClean="0">
                <a:solidFill>
                  <a:srgbClr val="46464A">
                    <a:lumMod val="20000"/>
                    <a:lumOff val="80000"/>
                  </a:srgbClr>
                </a:solidFill>
              </a:rPr>
              <a:t>9/13/2019</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4549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FEC8C-4839-45F0-80C2-13F3E7078C82}" type="datetime1">
              <a:rPr lang="en-US" smtClean="0">
                <a:solidFill>
                  <a:srgbClr val="46464A">
                    <a:lumMod val="20000"/>
                    <a:lumOff val="80000"/>
                  </a:srgbClr>
                </a:solidFill>
              </a:rPr>
              <a:t>9/13/2019</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7669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8EEEA9-6535-416C-ACE8-FE3007F93E90}" type="datetime1">
              <a:rPr lang="en-US" smtClean="0">
                <a:solidFill>
                  <a:srgbClr val="46464A">
                    <a:lumMod val="20000"/>
                    <a:lumOff val="80000"/>
                  </a:srgbClr>
                </a:solidFill>
              </a:rPr>
              <a:t>9/13/2019</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2167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17EAD5-B34A-43A5-A48D-14D7E5D8382F}" type="datetime1">
              <a:rPr lang="en-US" smtClean="0">
                <a:solidFill>
                  <a:srgbClr val="46464A">
                    <a:lumMod val="20000"/>
                    <a:lumOff val="80000"/>
                  </a:srgbClr>
                </a:solidFill>
              </a:rPr>
              <a:t>9/13/2019</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216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79335-C960-42AA-88DB-80BFCA815020}" type="datetime1">
              <a:rPr lang="en-US" smtClean="0">
                <a:solidFill>
                  <a:srgbClr val="4F271C"/>
                </a:solidFill>
              </a:rPr>
              <a:t>9/13/2019</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865160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arch.barnesandnoble.com/booksearch/imageviewer.asp?ean=9780061937194&amp;imId=51593771" TargetMode="Externa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4.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5.emf"/></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google.com/url?sa=i&amp;rct=j&amp;q=&amp;esrc=s&amp;source=images&amp;cd=&amp;cad=rja&amp;uact=8&amp;ved=0ahUKEwi84uyDluvVAhXBNSYKHaASCc8QjRwIBw&amp;url=https://clipartion.com/free-clipart-23094/&amp;psig=AFQjCNEP0MFEnZIYxbbbKZl4yiNKSGxGhA&amp;ust=1503502575943431"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59.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0.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jpeg"/></Relationships>
</file>

<file path=ppt/slides/_rels/slide7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microsoft.com/office/2007/relationships/hdphoto" Target="../media/hdphoto7.wdp"/></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8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79699" y="285751"/>
            <a:ext cx="11618259" cy="629579"/>
          </a:xfrm>
        </p:spPr>
        <p:txBody>
          <a:bodyPr>
            <a:noAutofit/>
          </a:bodyPr>
          <a:lstStyle/>
          <a:p>
            <a:pPr>
              <a:defRPr/>
            </a:pPr>
            <a:r>
              <a:rPr lang="en-US" sz="4400" b="1" dirty="0">
                <a:solidFill>
                  <a:schemeClr val="accent5"/>
                </a:solidFill>
                <a:latin typeface="+mn-lt"/>
              </a:rPr>
              <a:t>Alabama Commission on Higher Education  </a:t>
            </a:r>
          </a:p>
        </p:txBody>
      </p:sp>
      <p:sp>
        <p:nvSpPr>
          <p:cNvPr id="553986" name="Rectangle 2"/>
          <p:cNvSpPr>
            <a:spLocks noGrp="1" noChangeArrowheads="1"/>
          </p:cNvSpPr>
          <p:nvPr>
            <p:ph type="subTitle" idx="1"/>
          </p:nvPr>
        </p:nvSpPr>
        <p:spPr>
          <a:xfrm>
            <a:off x="2216524"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solidFill>
                  <a:schemeClr val="tx1"/>
                </a:solidFill>
              </a:rPr>
              <a:t>September 13, 2019</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428" y="1465545"/>
            <a:ext cx="3702290" cy="3380776"/>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1" y="115743"/>
            <a:ext cx="11166763" cy="909493"/>
          </a:xfrm>
        </p:spPr>
        <p:txBody>
          <a:bodyPr>
            <a:normAutofit fontScale="90000"/>
          </a:bodyPr>
          <a:lstStyle/>
          <a:p>
            <a:r>
              <a:rPr lang="en-US" sz="4000" b="1" dirty="0">
                <a:solidFill>
                  <a:srgbClr val="0070C0"/>
                </a:solidFill>
                <a:latin typeface="+mn-lt"/>
              </a:rPr>
              <a:t>Public Higher Education’s role in Economic Development </a:t>
            </a:r>
          </a:p>
        </p:txBody>
      </p:sp>
      <p:sp>
        <p:nvSpPr>
          <p:cNvPr id="3" name="Content Placeholder 2"/>
          <p:cNvSpPr>
            <a:spLocks noGrp="1"/>
          </p:cNvSpPr>
          <p:nvPr>
            <p:ph idx="1"/>
          </p:nvPr>
        </p:nvSpPr>
        <p:spPr>
          <a:xfrm>
            <a:off x="775850" y="1596736"/>
            <a:ext cx="10945094" cy="4845628"/>
          </a:xfrm>
        </p:spPr>
        <p:txBody>
          <a:bodyPr>
            <a:noAutofit/>
          </a:bodyPr>
          <a:lstStyle/>
          <a:p>
            <a:pPr marL="1828800" lvl="4" indent="0">
              <a:buNone/>
            </a:pPr>
            <a:r>
              <a:rPr lang="en-US" sz="3200" dirty="0"/>
              <a:t>President Lyndon Johnson announced the </a:t>
            </a:r>
            <a:r>
              <a:rPr lang="en-US" sz="3200" b="1" dirty="0">
                <a:solidFill>
                  <a:srgbClr val="0070C0"/>
                </a:solidFill>
              </a:rPr>
              <a:t>”Unconditional War on Poverty” in 1964. </a:t>
            </a:r>
          </a:p>
          <a:p>
            <a:r>
              <a:rPr lang="en-US" sz="3200" dirty="0"/>
              <a:t>He considered the depth and extent of poverty in the country (nearly 20 percent of Americans at the time were poor) to be a national disgrace that merited a national response. </a:t>
            </a:r>
          </a:p>
          <a:p>
            <a:r>
              <a:rPr lang="en-US" sz="3200" dirty="0"/>
              <a:t>“The cause may lie deeper in our failure to give our fellow citizens a fair chance to develop their own capacities, </a:t>
            </a:r>
            <a:r>
              <a:rPr lang="en-US" sz="3200" dirty="0">
                <a:solidFill>
                  <a:schemeClr val="accent2">
                    <a:lumMod val="75000"/>
                  </a:schemeClr>
                </a:solidFill>
              </a:rPr>
              <a:t>in a lack of education and training</a:t>
            </a:r>
            <a:r>
              <a:rPr lang="en-US" sz="3200" dirty="0"/>
              <a:t>, </a:t>
            </a:r>
            <a:r>
              <a:rPr lang="en-US" sz="3200" dirty="0">
                <a:solidFill>
                  <a:srgbClr val="7030A0"/>
                </a:solidFill>
              </a:rPr>
              <a:t>in a lack of medical care </a:t>
            </a:r>
            <a:r>
              <a:rPr lang="en-US" sz="3200" dirty="0"/>
              <a:t>and </a:t>
            </a:r>
            <a:r>
              <a:rPr lang="en-US" sz="3200" dirty="0">
                <a:solidFill>
                  <a:schemeClr val="accent6">
                    <a:lumMod val="75000"/>
                  </a:schemeClr>
                </a:solidFill>
              </a:rPr>
              <a:t>housing</a:t>
            </a:r>
            <a:r>
              <a:rPr lang="en-US" sz="3200" dirty="0"/>
              <a:t>, in a </a:t>
            </a:r>
            <a:r>
              <a:rPr lang="en-US" sz="3200" dirty="0">
                <a:solidFill>
                  <a:srgbClr val="0070C0"/>
                </a:solidFill>
              </a:rPr>
              <a:t>lack of decent communities in which to live </a:t>
            </a:r>
            <a:r>
              <a:rPr lang="en-US" sz="3200" dirty="0"/>
              <a:t>and bring up their children.”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81" y="1025236"/>
            <a:ext cx="2013488" cy="1492829"/>
          </a:xfrm>
          <a:prstGeom prst="rect">
            <a:avLst/>
          </a:prstGeom>
        </p:spPr>
      </p:pic>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a:t>
            </a:fld>
            <a:endParaRPr lang="en-US">
              <a:solidFill>
                <a:srgbClr val="46464A">
                  <a:lumMod val="60000"/>
                  <a:lumOff val="40000"/>
                </a:srgbClr>
              </a:solidFill>
            </a:endParaRPr>
          </a:p>
        </p:txBody>
      </p:sp>
    </p:spTree>
    <p:extLst>
      <p:ext uri="{BB962C8B-B14F-4D97-AF65-F5344CB8AC3E}">
        <p14:creationId xmlns:p14="http://schemas.microsoft.com/office/powerpoint/2010/main" val="37477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764" y="-400674"/>
            <a:ext cx="12261273" cy="7802629"/>
          </a:xfrm>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11</a:t>
            </a:fld>
            <a:endParaRPr lang="en-US">
              <a:solidFill>
                <a:srgbClr val="46464A">
                  <a:lumMod val="60000"/>
                  <a:lumOff val="40000"/>
                </a:srgbClr>
              </a:solidFill>
            </a:endParaRPr>
          </a:p>
        </p:txBody>
      </p:sp>
    </p:spTree>
    <p:extLst>
      <p:ext uri="{BB962C8B-B14F-4D97-AF65-F5344CB8AC3E}">
        <p14:creationId xmlns:p14="http://schemas.microsoft.com/office/powerpoint/2010/main" val="3264575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4074" y="0"/>
            <a:ext cx="11540836" cy="6533334"/>
          </a:xfrm>
          <a:prstGeom prst="rect">
            <a:avLst/>
          </a:prstGeom>
        </p:spPr>
      </p:pic>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12</a:t>
            </a:fld>
            <a:endParaRPr lang="en-US">
              <a:solidFill>
                <a:srgbClr val="46464A">
                  <a:lumMod val="60000"/>
                  <a:lumOff val="40000"/>
                </a:srgbClr>
              </a:solidFill>
            </a:endParaRPr>
          </a:p>
        </p:txBody>
      </p:sp>
    </p:spTree>
    <p:extLst>
      <p:ext uri="{BB962C8B-B14F-4D97-AF65-F5344CB8AC3E}">
        <p14:creationId xmlns:p14="http://schemas.microsoft.com/office/powerpoint/2010/main" val="2684349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0328" y="0"/>
            <a:ext cx="11337066" cy="6614423"/>
          </a:xfrm>
          <a:prstGeom prst="rect">
            <a:avLst/>
          </a:prstGeom>
        </p:spPr>
      </p:pic>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13</a:t>
            </a:fld>
            <a:endParaRPr lang="en-US">
              <a:solidFill>
                <a:srgbClr val="46464A">
                  <a:lumMod val="60000"/>
                  <a:lumOff val="40000"/>
                </a:srgbClr>
              </a:solidFill>
            </a:endParaRPr>
          </a:p>
        </p:txBody>
      </p:sp>
    </p:spTree>
    <p:extLst>
      <p:ext uri="{BB962C8B-B14F-4D97-AF65-F5344CB8AC3E}">
        <p14:creationId xmlns:p14="http://schemas.microsoft.com/office/powerpoint/2010/main" val="172646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87086" y="202620"/>
            <a:ext cx="10912187" cy="6655380"/>
          </a:xfrm>
          <a:prstGeom prst="rect">
            <a:avLst/>
          </a:prstGeom>
        </p:spPr>
      </p:pic>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14</a:t>
            </a:fld>
            <a:endParaRPr lang="en-US">
              <a:solidFill>
                <a:srgbClr val="46464A">
                  <a:lumMod val="60000"/>
                  <a:lumOff val="40000"/>
                </a:srgbClr>
              </a:solidFill>
            </a:endParaRPr>
          </a:p>
        </p:txBody>
      </p:sp>
    </p:spTree>
    <p:extLst>
      <p:ext uri="{BB962C8B-B14F-4D97-AF65-F5344CB8AC3E}">
        <p14:creationId xmlns:p14="http://schemas.microsoft.com/office/powerpoint/2010/main" val="1125294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15</a:t>
            </a:fld>
            <a:endParaRPr lang="en-US">
              <a:solidFill>
                <a:srgbClr val="46464A">
                  <a:lumMod val="60000"/>
                  <a:lumOff val="40000"/>
                </a:srgbClr>
              </a:solidFill>
            </a:endParaRPr>
          </a:p>
        </p:txBody>
      </p:sp>
      <p:pic>
        <p:nvPicPr>
          <p:cNvPr id="6" name="Picture 5"/>
          <p:cNvPicPr>
            <a:picLocks noChangeAspect="1"/>
          </p:cNvPicPr>
          <p:nvPr/>
        </p:nvPicPr>
        <p:blipFill rotWithShape="1">
          <a:blip r:embed="rId2"/>
          <a:srcRect l="1126" t="-863" r="1165" b="863"/>
          <a:stretch/>
        </p:blipFill>
        <p:spPr>
          <a:xfrm>
            <a:off x="1684421" y="-62544"/>
            <a:ext cx="9192126" cy="6694350"/>
          </a:xfrm>
          <a:prstGeom prst="rect">
            <a:avLst/>
          </a:prstGeom>
        </p:spPr>
      </p:pic>
    </p:spTree>
    <p:extLst>
      <p:ext uri="{BB962C8B-B14F-4D97-AF65-F5344CB8AC3E}">
        <p14:creationId xmlns:p14="http://schemas.microsoft.com/office/powerpoint/2010/main" val="4194698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90325" y="683842"/>
            <a:ext cx="4887138" cy="3394472"/>
          </a:xfrm>
        </p:spPr>
        <p:txBody>
          <a:bodyPr>
            <a:noAutofit/>
          </a:bodyPr>
          <a:lstStyle/>
          <a:p>
            <a:r>
              <a:rPr lang="en-US" b="1" dirty="0">
                <a:solidFill>
                  <a:srgbClr val="00B050"/>
                </a:solidFill>
              </a:rPr>
              <a:t>Density of educated/ skilled workers </a:t>
            </a:r>
          </a:p>
          <a:p>
            <a:r>
              <a:rPr lang="en-US" b="1" dirty="0">
                <a:solidFill>
                  <a:srgbClr val="00B050"/>
                </a:solidFill>
              </a:rPr>
              <a:t>Alignment of skills to jobs</a:t>
            </a:r>
          </a:p>
          <a:p>
            <a:pPr>
              <a:buClr>
                <a:schemeClr val="tx2"/>
              </a:buClr>
            </a:pPr>
            <a:r>
              <a:rPr lang="en-US" b="1" dirty="0">
                <a:solidFill>
                  <a:schemeClr val="accent4">
                    <a:lumMod val="75000"/>
                  </a:schemeClr>
                </a:solidFill>
              </a:rPr>
              <a:t>Access to hospitals</a:t>
            </a:r>
          </a:p>
          <a:p>
            <a:pPr>
              <a:buClr>
                <a:schemeClr val="tx2"/>
              </a:buClr>
            </a:pPr>
            <a:r>
              <a:rPr lang="en-US" b="1" dirty="0">
                <a:solidFill>
                  <a:schemeClr val="accent1"/>
                </a:solidFill>
              </a:rPr>
              <a:t>Access to good schools, colleges, universities</a:t>
            </a:r>
          </a:p>
          <a:p>
            <a:r>
              <a:rPr lang="en-US" b="1" dirty="0">
                <a:solidFill>
                  <a:srgbClr val="FF0000"/>
                </a:solidFill>
              </a:rPr>
              <a:t>Local leadership</a:t>
            </a:r>
          </a:p>
          <a:p>
            <a:pPr>
              <a:buClr>
                <a:schemeClr val="tx2"/>
              </a:buClr>
            </a:pPr>
            <a:r>
              <a:rPr lang="en-US" b="1" dirty="0">
                <a:solidFill>
                  <a:schemeClr val="accent5">
                    <a:lumMod val="75000"/>
                  </a:schemeClr>
                </a:solidFill>
              </a:rPr>
              <a:t>Regional economic development strategies rather than state-wide strategies</a:t>
            </a:r>
          </a:p>
          <a:p>
            <a:r>
              <a:rPr lang="en-US" b="1" dirty="0">
                <a:solidFill>
                  <a:srgbClr val="00B0F0"/>
                </a:solidFill>
              </a:rPr>
              <a:t>Return to city-states</a:t>
            </a:r>
          </a:p>
          <a:p>
            <a:pPr lvl="1">
              <a:buClr>
                <a:schemeClr val="accent3"/>
              </a:buClr>
              <a:buFont typeface="Wingdings" panose="05000000000000000000" pitchFamily="2" charset="2"/>
              <a:buChar char="§"/>
            </a:pPr>
            <a:r>
              <a:rPr lang="en-US" sz="2800" b="1" i="1" dirty="0">
                <a:solidFill>
                  <a:srgbClr val="00B0F0"/>
                </a:solidFill>
              </a:rPr>
              <a:t>Sparta and Athens</a:t>
            </a:r>
          </a:p>
          <a:p>
            <a:pPr>
              <a:buClr>
                <a:schemeClr val="tx2"/>
              </a:buClr>
            </a:pPr>
            <a:r>
              <a:rPr lang="en-US" b="1" dirty="0">
                <a:solidFill>
                  <a:schemeClr val="tx2"/>
                </a:solidFill>
              </a:rPr>
              <a:t>Work ready communities</a:t>
            </a:r>
          </a:p>
          <a:p>
            <a:pPr>
              <a:buNone/>
            </a:pPr>
            <a:endParaRPr lang="en-US" b="1" dirty="0">
              <a:solidFill>
                <a:schemeClr val="tx2"/>
              </a:solidFill>
            </a:endParaRPr>
          </a:p>
          <a:p>
            <a:pPr marL="0" indent="0">
              <a:buNone/>
            </a:pPr>
            <a:endParaRPr lang="en-US" dirty="0"/>
          </a:p>
        </p:txBody>
      </p:sp>
      <p:pic>
        <p:nvPicPr>
          <p:cNvPr id="5" name="Picture 4" descr="C:\Users\emily.saleh\Desktop\coming-jobs-war.jpg"/>
          <p:cNvPicPr>
            <a:picLocks noChangeAspect="1" noChangeArrowheads="1"/>
          </p:cNvPicPr>
          <p:nvPr/>
        </p:nvPicPr>
        <p:blipFill>
          <a:blip r:embed="rId2" cstate="print"/>
          <a:stretch>
            <a:fillRect/>
          </a:stretch>
        </p:blipFill>
        <p:spPr bwMode="auto">
          <a:xfrm>
            <a:off x="1699846" y="1395714"/>
            <a:ext cx="2486858" cy="3767967"/>
          </a:xfrm>
          <a:prstGeom prst="rect">
            <a:avLst/>
          </a:prstGeom>
          <a:noFill/>
        </p:spPr>
      </p:pic>
      <p:pic>
        <p:nvPicPr>
          <p:cNvPr id="7" name="Picture 2" descr="http://img2.imagesbn.com/images/51580000/51588093.JPG">
            <a:hlinkClick r:id="rId3"/>
          </p:cNvPr>
          <p:cNvPicPr>
            <a:picLocks noChangeAspect="1" noChangeArrowheads="1"/>
          </p:cNvPicPr>
          <p:nvPr/>
        </p:nvPicPr>
        <p:blipFill>
          <a:blip r:embed="rId4" cstate="print"/>
          <a:srcRect/>
          <a:stretch>
            <a:fillRect/>
          </a:stretch>
        </p:blipFill>
        <p:spPr bwMode="auto">
          <a:xfrm>
            <a:off x="4382866" y="1395714"/>
            <a:ext cx="2507459" cy="3767967"/>
          </a:xfrm>
          <a:prstGeom prst="rect">
            <a:avLst/>
          </a:prstGeom>
          <a:noFill/>
        </p:spPr>
      </p:pic>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16</a:t>
            </a:fld>
            <a:endParaRPr lang="en-US">
              <a:solidFill>
                <a:srgbClr val="46464A">
                  <a:lumMod val="60000"/>
                  <a:lumOff val="40000"/>
                </a:srgbClr>
              </a:solidFill>
            </a:endParaRPr>
          </a:p>
        </p:txBody>
      </p:sp>
    </p:spTree>
    <p:extLst>
      <p:ext uri="{BB962C8B-B14F-4D97-AF65-F5344CB8AC3E}">
        <p14:creationId xmlns:p14="http://schemas.microsoft.com/office/powerpoint/2010/main" val="613656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stretch>
            <a:fillRect/>
          </a:stretch>
        </p:blipFill>
        <p:spPr>
          <a:xfrm>
            <a:off x="838200" y="1690688"/>
            <a:ext cx="5994465" cy="3791499"/>
          </a:xfrm>
          <a:prstGeom prst="rect">
            <a:avLst/>
          </a:prstGeom>
        </p:spPr>
      </p:pic>
      <p:pic>
        <p:nvPicPr>
          <p:cNvPr id="6" name="Picture 4" descr="http://www.randysouders.com/souders1030o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0728" y="701040"/>
            <a:ext cx="4493187"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17</a:t>
            </a:fld>
            <a:endParaRPr lang="en-US">
              <a:solidFill>
                <a:srgbClr val="46464A">
                  <a:lumMod val="60000"/>
                  <a:lumOff val="40000"/>
                </a:srgbClr>
              </a:solidFill>
            </a:endParaRPr>
          </a:p>
        </p:txBody>
      </p:sp>
    </p:spTree>
    <p:extLst>
      <p:ext uri="{BB962C8B-B14F-4D97-AF65-F5344CB8AC3E}">
        <p14:creationId xmlns:p14="http://schemas.microsoft.com/office/powerpoint/2010/main" val="312672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198" y="211121"/>
            <a:ext cx="10515600" cy="1325563"/>
          </a:xfrm>
        </p:spPr>
        <p:txBody>
          <a:bodyPr/>
          <a:lstStyle/>
          <a:p>
            <a:r>
              <a:rPr lang="en-US" b="1" dirty="0">
                <a:solidFill>
                  <a:srgbClr val="0070C0"/>
                </a:solidFill>
                <a:latin typeface="+mn-lt"/>
              </a:rPr>
              <a:t>Persistent Poverty Rates of 20% and Above</a:t>
            </a:r>
          </a:p>
        </p:txBody>
      </p:sp>
      <p:sp>
        <p:nvSpPr>
          <p:cNvPr id="3" name="Content Placeholder 2"/>
          <p:cNvSpPr>
            <a:spLocks noGrp="1"/>
          </p:cNvSpPr>
          <p:nvPr>
            <p:ph idx="1"/>
          </p:nvPr>
        </p:nvSpPr>
        <p:spPr/>
        <p:txBody>
          <a:bodyPr/>
          <a:lstStyle/>
          <a:p>
            <a:endParaRPr lang="en-US" dirty="0"/>
          </a:p>
        </p:txBody>
      </p:sp>
      <p:pic>
        <p:nvPicPr>
          <p:cNvPr id="4"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51295" t="23219" r="2279" b="5671"/>
          <a:stretch/>
        </p:blipFill>
        <p:spPr>
          <a:xfrm>
            <a:off x="2464067" y="1174282"/>
            <a:ext cx="6771007" cy="5473112"/>
          </a:xfrm>
          <a:prstGeom prst="rect">
            <a:avLst/>
          </a:prstGeom>
        </p:spPr>
      </p:pic>
    </p:spTree>
    <p:extLst>
      <p:ext uri="{BB962C8B-B14F-4D97-AF65-F5344CB8AC3E}">
        <p14:creationId xmlns:p14="http://schemas.microsoft.com/office/powerpoint/2010/main" val="16738491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109" y="1308028"/>
            <a:ext cx="3305449" cy="4118264"/>
          </a:xfrm>
          <a:prstGeom prst="rect">
            <a:avLst/>
          </a:prstGeom>
        </p:spPr>
      </p:pic>
      <p:sp>
        <p:nvSpPr>
          <p:cNvPr id="5" name="Rectangle 4"/>
          <p:cNvSpPr/>
          <p:nvPr/>
        </p:nvSpPr>
        <p:spPr>
          <a:xfrm>
            <a:off x="3485558" y="79447"/>
            <a:ext cx="7986006" cy="6309420"/>
          </a:xfrm>
          <a:prstGeom prst="rect">
            <a:avLst/>
          </a:prstGeom>
        </p:spPr>
        <p:txBody>
          <a:bodyPr wrap="square">
            <a:spAutoFit/>
          </a:bodyPr>
          <a:lstStyle/>
          <a:p>
            <a:pPr marL="342900" indent="-342900">
              <a:buAutoNum type="arabicPeriod"/>
            </a:pPr>
            <a:r>
              <a:rPr lang="en-US" sz="2400" b="1" dirty="0">
                <a:solidFill>
                  <a:srgbClr val="0070C0"/>
                </a:solidFill>
              </a:rPr>
              <a:t>Increase Each Higher Education Institution’s Role as a Steward of the Communities in Their Service Area </a:t>
            </a:r>
          </a:p>
          <a:p>
            <a:pPr marL="800100" lvl="1" indent="-342900">
              <a:buAutoNum type="alphaLcPeriod"/>
            </a:pPr>
            <a:r>
              <a:rPr lang="en-US" sz="2200" dirty="0"/>
              <a:t>Cultivate alliances with local communities and organizations</a:t>
            </a:r>
          </a:p>
          <a:p>
            <a:pPr marL="800100" lvl="1" indent="-342900">
              <a:buAutoNum type="alphaLcPeriod"/>
            </a:pPr>
            <a:r>
              <a:rPr lang="en-US" sz="2200" dirty="0"/>
              <a:t>Collaborate with local communities and existing business and industry on efforts to expand economic growth </a:t>
            </a:r>
          </a:p>
          <a:p>
            <a:pPr marL="800100" lvl="1" indent="-342900">
              <a:buAutoNum type="alphaLcPeriod"/>
            </a:pPr>
            <a:r>
              <a:rPr lang="en-US" sz="2200" dirty="0"/>
              <a:t>Work with foundation and community leaders to provide scholarships to local residents </a:t>
            </a:r>
          </a:p>
          <a:p>
            <a:pPr marL="800100" lvl="1" indent="-342900">
              <a:buAutoNum type="alphaLcPeriod"/>
            </a:pPr>
            <a:r>
              <a:rPr lang="en-US" sz="2200" dirty="0"/>
              <a:t>Work with non-profit and community action groups to identify ways in which college and university expertise and volunteer student labor can be used to address local issues. </a:t>
            </a:r>
          </a:p>
          <a:p>
            <a:r>
              <a:rPr lang="en-US" sz="2200" b="1" dirty="0">
                <a:solidFill>
                  <a:srgbClr val="0070C0"/>
                </a:solidFill>
              </a:rPr>
              <a:t> 2</a:t>
            </a:r>
            <a:r>
              <a:rPr lang="en-US" sz="2400" b="1" dirty="0">
                <a:solidFill>
                  <a:srgbClr val="0070C0"/>
                </a:solidFill>
              </a:rPr>
              <a:t>. Identify the Workforce Needs of the State and Region and</a:t>
            </a:r>
          </a:p>
          <a:p>
            <a:r>
              <a:rPr lang="en-US" sz="2400" b="1" dirty="0">
                <a:solidFill>
                  <a:srgbClr val="0070C0"/>
                </a:solidFill>
              </a:rPr>
              <a:t>     Address Them </a:t>
            </a:r>
          </a:p>
          <a:p>
            <a:pPr marL="800100" lvl="1" indent="-342900">
              <a:buAutoNum type="alphaLcPeriod"/>
            </a:pPr>
            <a:r>
              <a:rPr lang="en-US" sz="2200" dirty="0"/>
              <a:t>Develop an annual “human capital development fund” to be utilized to address critical workforce needs and to expand high demand high-wage programs of study </a:t>
            </a:r>
          </a:p>
          <a:p>
            <a:pPr marL="800100" lvl="1" indent="-342900">
              <a:buAutoNum type="alphaLcPeriod"/>
            </a:pPr>
            <a:r>
              <a:rPr lang="en-US" sz="2200" dirty="0"/>
              <a:t>Identify the workforce needs of the state and within the service areas of the colleges and universities and expand programs in high demand for state and regional businesses. . . </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19</a:t>
            </a:fld>
            <a:endParaRPr lang="en-US">
              <a:solidFill>
                <a:srgbClr val="46464A">
                  <a:lumMod val="60000"/>
                  <a:lumOff val="40000"/>
                </a:srgbClr>
              </a:solidFill>
            </a:endParaRPr>
          </a:p>
        </p:txBody>
      </p:sp>
    </p:spTree>
    <p:extLst>
      <p:ext uri="{BB962C8B-B14F-4D97-AF65-F5344CB8AC3E}">
        <p14:creationId xmlns:p14="http://schemas.microsoft.com/office/powerpoint/2010/main" val="1657996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283917" y="396957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chemeClr val="accent5"/>
                </a:solidFill>
                <a:latin typeface="+mn-lt"/>
              </a:rPr>
              <a:t>CALL TO ORDER and PLEDGE OF ALLEGIANCE</a:t>
            </a:r>
          </a:p>
          <a:p>
            <a:pPr>
              <a:tabLst>
                <a:tab pos="688975" algn="l"/>
              </a:tabLst>
            </a:pPr>
            <a:endParaRPr lang="en-US" b="1" dirty="0"/>
          </a:p>
        </p:txBody>
      </p:sp>
      <p:pic>
        <p:nvPicPr>
          <p:cNvPr id="2" name="Picture 1"/>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897677" y="929059"/>
            <a:ext cx="3068877" cy="2248948"/>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85558" y="1120391"/>
            <a:ext cx="8110696" cy="4493538"/>
          </a:xfrm>
          <a:prstGeom prst="rect">
            <a:avLst/>
          </a:prstGeom>
        </p:spPr>
        <p:txBody>
          <a:bodyPr wrap="square">
            <a:spAutoFit/>
          </a:bodyPr>
          <a:lstStyle/>
          <a:p>
            <a:pPr marL="457200" indent="-457200">
              <a:buFont typeface="+mj-lt"/>
              <a:buAutoNum type="alphaLcPeriod" startAt="3"/>
            </a:pPr>
            <a:r>
              <a:rPr lang="en-US" sz="2200" dirty="0"/>
              <a:t>Expand existing and potential workers’ opportunities to acquire and/or update their career skills through educational and training pathways that meet occupational demands</a:t>
            </a:r>
          </a:p>
          <a:p>
            <a:pPr marL="457200" indent="-457200">
              <a:buFont typeface="+mj-lt"/>
              <a:buAutoNum type="alphaLcPeriod" startAt="3"/>
            </a:pPr>
            <a:r>
              <a:rPr lang="en-US" sz="2200" dirty="0"/>
              <a:t>Expand the use of Dual Enrollment programs to train more people for the workforce including increasing the number of high school career and technical students enrolled in community colleges</a:t>
            </a:r>
          </a:p>
          <a:p>
            <a:pPr marL="457200" indent="-457200">
              <a:buFont typeface="+mj-lt"/>
              <a:buAutoNum type="alphaLcPeriod" startAt="3"/>
            </a:pPr>
            <a:r>
              <a:rPr lang="en-US" sz="2200" dirty="0"/>
              <a:t>Align higher education programs with labor market information</a:t>
            </a:r>
          </a:p>
          <a:p>
            <a:pPr marL="457200" indent="-457200">
              <a:buFont typeface="+mj-lt"/>
              <a:buAutoNum type="alphaLcPeriod" startAt="3"/>
            </a:pPr>
            <a:r>
              <a:rPr lang="en-US" sz="2200" dirty="0"/>
              <a:t>Study the migration pattern of graduates of Alabama colleges and universities </a:t>
            </a:r>
          </a:p>
          <a:p>
            <a:pPr marL="457200" indent="-457200">
              <a:buFont typeface="+mj-lt"/>
              <a:buAutoNum type="alphaLcPeriod" startAt="3"/>
            </a:pPr>
            <a:r>
              <a:rPr lang="en-US" sz="2200" dirty="0"/>
              <a:t>Actively engage business and industry with colleges and universities regarding workforce development needs and issues</a:t>
            </a:r>
          </a:p>
          <a:p>
            <a:pPr marL="457200" indent="-457200">
              <a:buFont typeface="+mj-lt"/>
              <a:buAutoNum type="alphaLcPeriod" startAt="3"/>
            </a:pPr>
            <a:r>
              <a:rPr lang="en-US" sz="2200" dirty="0"/>
              <a:t>Strengthen partnerships with advisory groups from business and industry to support workforce development. </a:t>
            </a:r>
          </a:p>
        </p:txBody>
      </p:sp>
      <p:pic>
        <p:nvPicPr>
          <p:cNvPr id="6" name="Picture 5"/>
          <p:cNvPicPr>
            <a:picLocks noChangeAspect="1"/>
          </p:cNvPicPr>
          <p:nvPr/>
        </p:nvPicPr>
        <p:blipFill>
          <a:blip r:embed="rId2"/>
          <a:stretch>
            <a:fillRect/>
          </a:stretch>
        </p:blipFill>
        <p:spPr>
          <a:xfrm>
            <a:off x="180109" y="1308028"/>
            <a:ext cx="3305449" cy="4118264"/>
          </a:xfrm>
          <a:prstGeom prst="rect">
            <a:avLst/>
          </a:prstGeom>
        </p:spPr>
      </p:pic>
      <p:sp>
        <p:nvSpPr>
          <p:cNvPr id="8" name="Rectangle 7"/>
          <p:cNvSpPr/>
          <p:nvPr/>
        </p:nvSpPr>
        <p:spPr>
          <a:xfrm>
            <a:off x="3485556" y="350950"/>
            <a:ext cx="8110697" cy="830997"/>
          </a:xfrm>
          <a:prstGeom prst="rect">
            <a:avLst/>
          </a:prstGeom>
        </p:spPr>
        <p:txBody>
          <a:bodyPr wrap="square">
            <a:spAutoFit/>
          </a:bodyPr>
          <a:lstStyle/>
          <a:p>
            <a:r>
              <a:rPr lang="en-US" sz="2400" b="1" dirty="0">
                <a:solidFill>
                  <a:srgbClr val="0070C0"/>
                </a:solidFill>
              </a:rPr>
              <a:t> 2. Identify the Workforce Needs of the State and Region and    </a:t>
            </a:r>
          </a:p>
          <a:p>
            <a:r>
              <a:rPr lang="en-US" sz="2400" b="1" dirty="0">
                <a:solidFill>
                  <a:srgbClr val="0070C0"/>
                </a:solidFill>
              </a:rPr>
              <a:t>     Address Them (continued)</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20</a:t>
            </a:fld>
            <a:endParaRPr lang="en-US">
              <a:solidFill>
                <a:srgbClr val="46464A">
                  <a:lumMod val="60000"/>
                  <a:lumOff val="40000"/>
                </a:srgbClr>
              </a:solidFill>
            </a:endParaRPr>
          </a:p>
        </p:txBody>
      </p:sp>
    </p:spTree>
    <p:extLst>
      <p:ext uri="{BB962C8B-B14F-4D97-AF65-F5344CB8AC3E}">
        <p14:creationId xmlns:p14="http://schemas.microsoft.com/office/powerpoint/2010/main" val="817259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05577" y="3019158"/>
            <a:ext cx="10515600" cy="811697"/>
          </a:xfrm>
        </p:spPr>
        <p:txBody>
          <a:bodyPr>
            <a:normAutofit/>
          </a:bodyPr>
          <a:lstStyle/>
          <a:p>
            <a:r>
              <a:rPr lang="en-US" sz="3200" b="1" dirty="0"/>
              <a:t>Education is the key to opportunity in our society.  </a:t>
            </a:r>
            <a:r>
              <a:rPr lang="en-US" sz="3200" dirty="0">
                <a:solidFill>
                  <a:srgbClr val="FF0000"/>
                </a:solidFill>
              </a:rPr>
              <a:t>LBJ</a:t>
            </a:r>
            <a:r>
              <a:rPr lang="en-US" sz="3200" dirty="0"/>
              <a:t> </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21</a:t>
            </a:fld>
            <a:endParaRPr lang="en-US">
              <a:solidFill>
                <a:srgbClr val="46464A">
                  <a:lumMod val="60000"/>
                  <a:lumOff val="40000"/>
                </a:srgbClr>
              </a:solidFill>
            </a:endParaRPr>
          </a:p>
        </p:txBody>
      </p:sp>
    </p:spTree>
    <p:extLst>
      <p:ext uri="{BB962C8B-B14F-4D97-AF65-F5344CB8AC3E}">
        <p14:creationId xmlns:p14="http://schemas.microsoft.com/office/powerpoint/2010/main" val="1404470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079164" y="471753"/>
            <a:ext cx="9144000" cy="147718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all" spc="0" normalizeH="0" baseline="0" noProof="0" dirty="0">
                <a:ln>
                  <a:noFill/>
                </a:ln>
                <a:solidFill>
                  <a:schemeClr val="accent1">
                    <a:lumMod val="75000"/>
                  </a:schemeClr>
                </a:solidFill>
                <a:effectLst/>
                <a:uLnTx/>
                <a:uFillTx/>
                <a:latin typeface="+mn-lt"/>
                <a:ea typeface="+mj-ea"/>
                <a:cs typeface="+mj-cs"/>
              </a:rPr>
              <a:t>VII.   Discussion</a:t>
            </a:r>
            <a:r>
              <a:rPr kumimoji="0" lang="en-US" b="1" i="0" u="none" strike="noStrike" kern="1200" cap="all" spc="300" normalizeH="0" baseline="0" noProof="0" dirty="0">
                <a:ln>
                  <a:noFill/>
                </a:ln>
                <a:solidFill>
                  <a:srgbClr val="0070C0"/>
                </a:solidFill>
                <a:effectLst/>
                <a:uLnTx/>
                <a:uFillTx/>
                <a:latin typeface="+mn-lt"/>
                <a:ea typeface="+mj-ea"/>
                <a:cs typeface="+mj-cs"/>
              </a:rPr>
              <a:t> </a:t>
            </a:r>
            <a:r>
              <a:rPr kumimoji="0" lang="en-US" b="1" i="0" u="none" strike="noStrike" kern="1200" cap="all" spc="0" normalizeH="0" baseline="0" noProof="0" dirty="0">
                <a:ln>
                  <a:noFill/>
                </a:ln>
                <a:solidFill>
                  <a:srgbClr val="0070C0"/>
                </a:solidFill>
                <a:effectLst/>
                <a:uLnTx/>
                <a:uFillTx/>
                <a:latin typeface="+mn-lt"/>
                <a:ea typeface="+mj-ea"/>
                <a:cs typeface="+mj-cs"/>
              </a:rPr>
              <a:t>ITEMS</a:t>
            </a:r>
            <a:br>
              <a:rPr kumimoji="0" lang="en-US" b="1" i="0" u="none" strike="noStrike" kern="1200" cap="all" spc="0" normalizeH="0" baseline="0" noProof="0" dirty="0">
                <a:ln>
                  <a:noFill/>
                </a:ln>
                <a:solidFill>
                  <a:srgbClr val="0070C0"/>
                </a:solidFill>
                <a:effectLst/>
                <a:uLnTx/>
                <a:uFillTx/>
                <a:latin typeface="Tw Cen MT"/>
                <a:ea typeface="+mj-ea"/>
                <a:cs typeface="+mj-cs"/>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3124200" y="2036617"/>
            <a:ext cx="5404658" cy="3493597"/>
          </a:xfrm>
          <a:prstGeom prst="rect">
            <a:avLst/>
          </a:prstGeom>
        </p:spPr>
      </p:pic>
    </p:spTree>
    <p:extLst>
      <p:ext uri="{BB962C8B-B14F-4D97-AF65-F5344CB8AC3E}">
        <p14:creationId xmlns:p14="http://schemas.microsoft.com/office/powerpoint/2010/main" val="233485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9697" y="675118"/>
            <a:ext cx="9169638" cy="769441"/>
          </a:xfrm>
          <a:prstGeom prst="rect">
            <a:avLst/>
          </a:prstGeom>
          <a:noFill/>
        </p:spPr>
        <p:txBody>
          <a:bodyPr wrap="square" rtlCol="0">
            <a:spAutoFit/>
          </a:bodyPr>
          <a:lstStyle/>
          <a:p>
            <a:pPr algn="ctr"/>
            <a:r>
              <a:rPr lang="en-US" sz="4400" b="1" dirty="0">
                <a:solidFill>
                  <a:srgbClr val="0070C0"/>
                </a:solidFill>
              </a:rPr>
              <a:t>A. Open Educational Resources (OER)</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23</a:t>
            </a:fld>
            <a:endParaRPr lang="en-US">
              <a:solidFill>
                <a:srgbClr val="46464A">
                  <a:lumMod val="60000"/>
                  <a:lumOff val="40000"/>
                </a:srgb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4169" y="1926878"/>
            <a:ext cx="6644209" cy="4429472"/>
          </a:xfrm>
          <a:prstGeom prst="rect">
            <a:avLst/>
          </a:prstGeom>
        </p:spPr>
      </p:pic>
    </p:spTree>
    <p:extLst>
      <p:ext uri="{BB962C8B-B14F-4D97-AF65-F5344CB8AC3E}">
        <p14:creationId xmlns:p14="http://schemas.microsoft.com/office/powerpoint/2010/main" val="3577298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mn-lt"/>
              </a:rPr>
              <a:t>A. Open Education Resources </a:t>
            </a:r>
            <a:r>
              <a:rPr lang="en-US" b="1" i="1" dirty="0">
                <a:solidFill>
                  <a:srgbClr val="0070C0"/>
                </a:solidFill>
                <a:latin typeface="+mn-lt"/>
              </a:rPr>
              <a:t>Update </a:t>
            </a:r>
          </a:p>
        </p:txBody>
      </p:sp>
      <p:sp>
        <p:nvSpPr>
          <p:cNvPr id="3" name="Content Placeholder 2"/>
          <p:cNvSpPr>
            <a:spLocks noGrp="1"/>
          </p:cNvSpPr>
          <p:nvPr>
            <p:ph idx="1"/>
          </p:nvPr>
        </p:nvSpPr>
        <p:spPr/>
        <p:txBody>
          <a:bodyPr/>
          <a:lstStyle/>
          <a:p>
            <a:r>
              <a:rPr lang="en-US" b="1" dirty="0">
                <a:solidFill>
                  <a:srgbClr val="FF0000"/>
                </a:solidFill>
              </a:rPr>
              <a:t>June ACHE Meeting, Qualitative report on OER</a:t>
            </a:r>
          </a:p>
          <a:p>
            <a:pPr lvl="1"/>
            <a:r>
              <a:rPr lang="en-US" dirty="0"/>
              <a:t>Testimonials from Faculty who participated in a pilot project</a:t>
            </a:r>
          </a:p>
          <a:p>
            <a:pPr lvl="1"/>
            <a:r>
              <a:rPr lang="en-US" dirty="0"/>
              <a:t> The ACHE and ACCS partnered to award twenty-three (23) mini-grants to faculty that agreed to offer a specific course using the current textbook, and the same course using some form of OER in the following semester. </a:t>
            </a:r>
          </a:p>
          <a:p>
            <a:pPr lvl="1"/>
            <a:r>
              <a:rPr lang="en-US" dirty="0"/>
              <a:t>Priority given to proposals for courses in the common core of courses such as English, math literature, history and the sciences.</a:t>
            </a:r>
          </a:p>
          <a:p>
            <a:r>
              <a:rPr lang="en-US" b="1" dirty="0"/>
              <a:t> </a:t>
            </a:r>
            <a:r>
              <a:rPr lang="en-US" b="1" dirty="0">
                <a:solidFill>
                  <a:srgbClr val="7030A0"/>
                </a:solidFill>
              </a:rPr>
              <a:t>September  - the Quantitative results …</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24</a:t>
            </a:fld>
            <a:endParaRPr lang="en-US">
              <a:solidFill>
                <a:srgbClr val="46464A">
                  <a:lumMod val="60000"/>
                  <a:lumOff val="40000"/>
                </a:srgbClr>
              </a:solidFill>
            </a:endParaRPr>
          </a:p>
        </p:txBody>
      </p:sp>
    </p:spTree>
    <p:extLst>
      <p:ext uri="{BB962C8B-B14F-4D97-AF65-F5344CB8AC3E}">
        <p14:creationId xmlns:p14="http://schemas.microsoft.com/office/powerpoint/2010/main" val="3520570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mn-lt"/>
              </a:rPr>
              <a:t>Financial Savings</a:t>
            </a:r>
            <a:br>
              <a:rPr lang="en-US" dirty="0"/>
            </a:br>
            <a:endParaRPr lang="en-US" dirty="0"/>
          </a:p>
        </p:txBody>
      </p:sp>
      <p:sp>
        <p:nvSpPr>
          <p:cNvPr id="3" name="Content Placeholder 2"/>
          <p:cNvSpPr>
            <a:spLocks noGrp="1"/>
          </p:cNvSpPr>
          <p:nvPr>
            <p:ph idx="1"/>
          </p:nvPr>
        </p:nvSpPr>
        <p:spPr>
          <a:xfrm>
            <a:off x="776437" y="1450240"/>
            <a:ext cx="4782954" cy="4351338"/>
          </a:xfrm>
        </p:spPr>
        <p:txBody>
          <a:bodyPr>
            <a:normAutofit/>
          </a:bodyPr>
          <a:lstStyle/>
          <a:p>
            <a:r>
              <a:rPr lang="en-US" dirty="0"/>
              <a:t>Based on the summary reports from the faculty, the savings produced was </a:t>
            </a:r>
            <a:r>
              <a:rPr lang="en-US" sz="4000" dirty="0">
                <a:solidFill>
                  <a:schemeClr val="accent6">
                    <a:lumMod val="75000"/>
                  </a:schemeClr>
                </a:solidFill>
              </a:rPr>
              <a:t>$2,059,507.</a:t>
            </a:r>
          </a:p>
          <a:p>
            <a:r>
              <a:rPr lang="en-US" dirty="0"/>
              <a:t> The cost savings/cost avoidance per student was </a:t>
            </a:r>
            <a:r>
              <a:rPr lang="en-US" sz="4000" dirty="0">
                <a:solidFill>
                  <a:schemeClr val="accent6">
                    <a:lumMod val="75000"/>
                  </a:schemeClr>
                </a:solidFill>
              </a:rPr>
              <a:t>$228.</a:t>
            </a:r>
          </a:p>
          <a:p>
            <a:endParaRPr lang="en-US"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25</a:t>
            </a:fld>
            <a:endParaRPr lang="en-US">
              <a:solidFill>
                <a:srgbClr val="46464A">
                  <a:lumMod val="60000"/>
                  <a:lumOff val="40000"/>
                </a:srgbClr>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976" r="34178"/>
          <a:stretch/>
        </p:blipFill>
        <p:spPr>
          <a:xfrm>
            <a:off x="5713395" y="0"/>
            <a:ext cx="5794409" cy="6858000"/>
          </a:xfrm>
          <a:prstGeom prst="rect">
            <a:avLst/>
          </a:prstGeom>
        </p:spPr>
      </p:pic>
    </p:spTree>
    <p:extLst>
      <p:ext uri="{BB962C8B-B14F-4D97-AF65-F5344CB8AC3E}">
        <p14:creationId xmlns:p14="http://schemas.microsoft.com/office/powerpoint/2010/main" val="2150934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OER impact on student performance</a:t>
            </a:r>
            <a:br>
              <a:rPr lang="en-US" dirty="0">
                <a:solidFill>
                  <a:srgbClr val="0070C0"/>
                </a:solidFill>
              </a:rPr>
            </a:br>
            <a:endParaRPr lang="en-US" dirty="0">
              <a:solidFill>
                <a:srgbClr val="0070C0"/>
              </a:solidFill>
            </a:endParaRPr>
          </a:p>
        </p:txBody>
      </p:sp>
      <p:sp>
        <p:nvSpPr>
          <p:cNvPr id="3" name="Content Placeholder 2"/>
          <p:cNvSpPr>
            <a:spLocks noGrp="1"/>
          </p:cNvSpPr>
          <p:nvPr>
            <p:ph idx="1"/>
          </p:nvPr>
        </p:nvSpPr>
        <p:spPr>
          <a:xfrm>
            <a:off x="741948" y="1242134"/>
            <a:ext cx="10515600" cy="4351338"/>
          </a:xfrm>
        </p:spPr>
        <p:txBody>
          <a:bodyPr/>
          <a:lstStyle/>
          <a:p>
            <a:r>
              <a:rPr lang="en-US" dirty="0"/>
              <a:t>The participating community college faculty taught courses using traditional textbooks to 1,699 students in the Fall 2018 semester and then offered the same course to 2,188 students using OER resources in the Spring 2019 semester. Grades were compared. </a:t>
            </a:r>
          </a:p>
          <a:p>
            <a:endParaRPr lang="en-US" dirty="0"/>
          </a:p>
          <a:p>
            <a:endParaRPr lang="en-US" dirty="0"/>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26</a:t>
            </a:fld>
            <a:endParaRPr lang="en-US">
              <a:solidFill>
                <a:srgbClr val="46464A">
                  <a:lumMod val="60000"/>
                  <a:lumOff val="40000"/>
                </a:srgb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892" y="3071293"/>
            <a:ext cx="5552708" cy="3166779"/>
          </a:xfrm>
          <a:prstGeom prst="rect">
            <a:avLst/>
          </a:prstGeom>
        </p:spPr>
      </p:pic>
      <p:pic>
        <p:nvPicPr>
          <p:cNvPr id="6" name="Picture 5" descr="Alabama Community College System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742" y="3417803"/>
            <a:ext cx="2389058" cy="23712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309" y="3510742"/>
            <a:ext cx="2698512" cy="2464169"/>
          </a:xfrm>
          <a:prstGeom prst="rect">
            <a:avLst/>
          </a:prstGeom>
        </p:spPr>
      </p:pic>
    </p:spTree>
    <p:extLst>
      <p:ext uri="{BB962C8B-B14F-4D97-AF65-F5344CB8AC3E}">
        <p14:creationId xmlns:p14="http://schemas.microsoft.com/office/powerpoint/2010/main" val="120493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208" y="-134951"/>
            <a:ext cx="10515600" cy="1325563"/>
          </a:xfrm>
        </p:spPr>
        <p:txBody>
          <a:bodyPr/>
          <a:lstStyle/>
          <a:p>
            <a:r>
              <a:rPr lang="en-US" b="1" dirty="0">
                <a:solidFill>
                  <a:srgbClr val="0070C0"/>
                </a:solidFill>
                <a:latin typeface="+mn-lt"/>
              </a:rPr>
              <a:t>Findings, </a:t>
            </a:r>
            <a:r>
              <a:rPr lang="en-US" b="1" dirty="0">
                <a:solidFill>
                  <a:schemeClr val="accent2">
                    <a:lumMod val="75000"/>
                  </a:schemeClr>
                </a:solidFill>
              </a:rPr>
              <a:t>Overall</a:t>
            </a:r>
            <a:endParaRPr lang="en-US" b="1" dirty="0">
              <a:solidFill>
                <a:srgbClr val="0070C0"/>
              </a:solidFill>
              <a:latin typeface="+mn-lt"/>
            </a:endParaRPr>
          </a:p>
        </p:txBody>
      </p:sp>
      <p:sp>
        <p:nvSpPr>
          <p:cNvPr id="3" name="Content Placeholder 2"/>
          <p:cNvSpPr>
            <a:spLocks noGrp="1"/>
          </p:cNvSpPr>
          <p:nvPr>
            <p:ph idx="1"/>
          </p:nvPr>
        </p:nvSpPr>
        <p:spPr>
          <a:xfrm>
            <a:off x="838199" y="1539081"/>
            <a:ext cx="10827619" cy="4351338"/>
          </a:xfrm>
        </p:spPr>
        <p:txBody>
          <a:bodyPr>
            <a:normAutofit/>
          </a:bodyPr>
          <a:lstStyle/>
          <a:p>
            <a:r>
              <a:rPr lang="en-US" dirty="0"/>
              <a:t>No statistical significant differences were found between courses with the standard textbooks or Open Education Resources.</a:t>
            </a:r>
          </a:p>
          <a:p>
            <a:pPr lvl="1"/>
            <a:r>
              <a:rPr lang="en-US" dirty="0">
                <a:solidFill>
                  <a:srgbClr val="0070C0"/>
                </a:solidFill>
              </a:rPr>
              <a:t>No harm in using OER and savings. </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27</a:t>
            </a:fld>
            <a:endParaRPr lang="en-US">
              <a:solidFill>
                <a:srgbClr val="46464A">
                  <a:lumMod val="60000"/>
                  <a:lumOff val="40000"/>
                </a:srgbClr>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0105"/>
          <a:stretch/>
        </p:blipFill>
        <p:spPr>
          <a:xfrm>
            <a:off x="2224238" y="3299694"/>
            <a:ext cx="6858000" cy="3421781"/>
          </a:xfrm>
          <a:prstGeom prst="rect">
            <a:avLst/>
          </a:prstGeom>
        </p:spPr>
      </p:pic>
    </p:spTree>
    <p:extLst>
      <p:ext uri="{BB962C8B-B14F-4D97-AF65-F5344CB8AC3E}">
        <p14:creationId xmlns:p14="http://schemas.microsoft.com/office/powerpoint/2010/main" val="2573343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06" y="-46364"/>
            <a:ext cx="10515600" cy="1105143"/>
          </a:xfrm>
        </p:spPr>
        <p:txBody>
          <a:bodyPr/>
          <a:lstStyle/>
          <a:p>
            <a:r>
              <a:rPr lang="en-US" b="1" dirty="0">
                <a:solidFill>
                  <a:srgbClr val="0070C0"/>
                </a:solidFill>
                <a:latin typeface="+mn-lt"/>
              </a:rPr>
              <a:t>Findings, </a:t>
            </a:r>
            <a:r>
              <a:rPr lang="en-US" b="1" dirty="0">
                <a:solidFill>
                  <a:schemeClr val="accent2">
                    <a:lumMod val="75000"/>
                  </a:schemeClr>
                </a:solidFill>
              </a:rPr>
              <a:t>Subpopulations</a:t>
            </a:r>
            <a:endParaRPr lang="en-US" b="1" dirty="0">
              <a:solidFill>
                <a:srgbClr val="0070C0"/>
              </a:solidFill>
              <a:latin typeface="+mn-lt"/>
            </a:endParaRPr>
          </a:p>
        </p:txBody>
      </p:sp>
      <p:sp>
        <p:nvSpPr>
          <p:cNvPr id="3" name="Content Placeholder 2"/>
          <p:cNvSpPr>
            <a:spLocks noGrp="1"/>
          </p:cNvSpPr>
          <p:nvPr>
            <p:ph idx="1"/>
          </p:nvPr>
        </p:nvSpPr>
        <p:spPr>
          <a:xfrm>
            <a:off x="526181" y="846063"/>
            <a:ext cx="10827619" cy="4351338"/>
          </a:xfrm>
        </p:spPr>
        <p:txBody>
          <a:bodyPr>
            <a:noAutofit/>
          </a:bodyPr>
          <a:lstStyle/>
          <a:p>
            <a:r>
              <a:rPr lang="en-US" sz="2400" dirty="0">
                <a:solidFill>
                  <a:srgbClr val="FF0000"/>
                </a:solidFill>
              </a:rPr>
              <a:t>Pell grant recipients </a:t>
            </a:r>
            <a:r>
              <a:rPr lang="en-US" sz="2400" dirty="0"/>
              <a:t>showed no statistically significant difference in performance in textbook versus OER courses.  </a:t>
            </a:r>
            <a:r>
              <a:rPr lang="en-US" sz="2400" dirty="0">
                <a:solidFill>
                  <a:srgbClr val="0070C0"/>
                </a:solidFill>
              </a:rPr>
              <a:t>Pell students in MTH 112 and HIS 201 did yield statistical significant improvement </a:t>
            </a:r>
            <a:r>
              <a:rPr lang="en-US" sz="2400" dirty="0">
                <a:solidFill>
                  <a:srgbClr val="FF0000"/>
                </a:solidFill>
              </a:rPr>
              <a:t>White students </a:t>
            </a:r>
            <a:r>
              <a:rPr lang="en-US" sz="2400" dirty="0"/>
              <a:t>showed a statistically significant difference in performance in courses using OER rather than the standard textbook. Minority students had no statistically significant improvement.  </a:t>
            </a:r>
          </a:p>
          <a:p>
            <a:pPr lvl="1"/>
            <a:r>
              <a:rPr lang="en-US" dirty="0">
                <a:solidFill>
                  <a:srgbClr val="0070C0"/>
                </a:solidFill>
              </a:rPr>
              <a:t>White female Pell recipients </a:t>
            </a:r>
            <a:r>
              <a:rPr lang="en-US" dirty="0"/>
              <a:t>had higher grades when taking OER courses in the following subjects in MTH 112 and SOC200. </a:t>
            </a:r>
          </a:p>
          <a:p>
            <a:pPr lvl="1"/>
            <a:r>
              <a:rPr lang="en-US" dirty="0">
                <a:solidFill>
                  <a:srgbClr val="0070C0"/>
                </a:solidFill>
              </a:rPr>
              <a:t>Black female Pell recipients </a:t>
            </a:r>
            <a:r>
              <a:rPr lang="en-US" dirty="0"/>
              <a:t>had higher grades when taking OER courses in BIO101.   </a:t>
            </a:r>
          </a:p>
          <a:p>
            <a:r>
              <a:rPr lang="en-US" sz="2400" dirty="0">
                <a:solidFill>
                  <a:srgbClr val="FF0000"/>
                </a:solidFill>
              </a:rPr>
              <a:t>Adult Learners </a:t>
            </a:r>
            <a:r>
              <a:rPr lang="en-US" sz="2400" dirty="0"/>
              <a:t>were found to have higher grades in courses that used OER than in courses using the standard textbook.</a:t>
            </a: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28</a:t>
            </a:fld>
            <a:endParaRPr lang="en-US">
              <a:solidFill>
                <a:srgbClr val="46464A">
                  <a:lumMod val="60000"/>
                  <a:lumOff val="40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1030" y="5138287"/>
            <a:ext cx="2579570" cy="1719713"/>
          </a:xfrm>
          <a:prstGeom prst="rect">
            <a:avLst/>
          </a:prstGeom>
        </p:spPr>
      </p:pic>
      <p:sp>
        <p:nvSpPr>
          <p:cNvPr id="8" name="Rectangle 7"/>
          <p:cNvSpPr/>
          <p:nvPr/>
        </p:nvSpPr>
        <p:spPr>
          <a:xfrm>
            <a:off x="8781046" y="5635050"/>
            <a:ext cx="3702920" cy="584775"/>
          </a:xfrm>
          <a:prstGeom prst="rect">
            <a:avLst/>
          </a:prstGeom>
        </p:spPr>
        <p:txBody>
          <a:bodyPr wrap="square">
            <a:spAutoFit/>
          </a:bodyPr>
          <a:lstStyle/>
          <a:p>
            <a:r>
              <a:rPr lang="en-US" sz="1600" dirty="0"/>
              <a:t>Statistical significance was determined using a Chi-Square with a p value &lt; .05 </a:t>
            </a:r>
          </a:p>
        </p:txBody>
      </p:sp>
    </p:spTree>
    <p:extLst>
      <p:ext uri="{BB962C8B-B14F-4D97-AF65-F5344CB8AC3E}">
        <p14:creationId xmlns:p14="http://schemas.microsoft.com/office/powerpoint/2010/main" val="4096097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7" y="1648691"/>
            <a:ext cx="5786360" cy="5209309"/>
          </a:xfrm>
          <a:prstGeom prst="rect">
            <a:avLst/>
          </a:prstGeom>
          <a:solidFill>
            <a:schemeClr val="accent1">
              <a:lumMod val="75000"/>
            </a:schemeClr>
          </a:solidFill>
        </p:spPr>
      </p:pic>
      <p:sp>
        <p:nvSpPr>
          <p:cNvPr id="2" name="Title 1"/>
          <p:cNvSpPr>
            <a:spLocks noGrp="1"/>
          </p:cNvSpPr>
          <p:nvPr>
            <p:ph type="ctrTitle"/>
          </p:nvPr>
        </p:nvSpPr>
        <p:spPr>
          <a:xfrm>
            <a:off x="-6417" y="-927818"/>
            <a:ext cx="11694694" cy="2387600"/>
          </a:xfrm>
        </p:spPr>
        <p:txBody>
          <a:bodyPr>
            <a:normAutofit/>
          </a:bodyPr>
          <a:lstStyle/>
          <a:p>
            <a:r>
              <a:rPr lang="en-US" sz="4000" b="1" dirty="0">
                <a:solidFill>
                  <a:srgbClr val="0070C0"/>
                </a:solidFill>
                <a:latin typeface="+mn-lt"/>
              </a:rPr>
              <a:t>B. Governor’s Office of Education and Workforce Transformation (GOEWT)</a:t>
            </a:r>
          </a:p>
        </p:txBody>
      </p:sp>
    </p:spTree>
    <p:extLst>
      <p:ext uri="{BB962C8B-B14F-4D97-AF65-F5344CB8AC3E}">
        <p14:creationId xmlns:p14="http://schemas.microsoft.com/office/powerpoint/2010/main" val="650141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445160" y="1061934"/>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solidFill>
                  <a:schemeClr val="accent5"/>
                </a:solidFill>
                <a:latin typeface="+mn-lt"/>
              </a:rPr>
              <a:t>II.  ROLL CALL and </a:t>
            </a:r>
            <a:br>
              <a:rPr lang="en-US" sz="4000" b="1" dirty="0">
                <a:solidFill>
                  <a:schemeClr val="accent5"/>
                </a:solidFill>
                <a:latin typeface="+mn-lt"/>
              </a:rPr>
            </a:br>
            <a:r>
              <a:rPr lang="en-US" sz="4000" b="1" dirty="0">
                <a:solidFill>
                  <a:schemeClr val="accent5"/>
                </a:solidFill>
                <a:latin typeface="+mn-lt"/>
              </a:rPr>
              <a:t>QUORUM DETERMINATION</a:t>
            </a:r>
            <a:r>
              <a:rPr lang="en-US" sz="4000" b="1" dirty="0">
                <a:solidFill>
                  <a:srgbClr val="002060"/>
                </a:solidFill>
                <a:latin typeface="+mn-lt"/>
              </a:rPr>
              <a:t>	</a:t>
            </a:r>
          </a:p>
        </p:txBody>
      </p:sp>
      <p:pic>
        <p:nvPicPr>
          <p:cNvPr id="5" name="Picture 4" descr="See the source image"/>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81200" y="2680447"/>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76DC-7395-E74C-AF59-8DB4041D2A24}"/>
              </a:ext>
            </a:extLst>
          </p:cNvPr>
          <p:cNvSpPr>
            <a:spLocks noGrp="1"/>
          </p:cNvSpPr>
          <p:nvPr>
            <p:ph type="title"/>
          </p:nvPr>
        </p:nvSpPr>
        <p:spPr>
          <a:xfrm>
            <a:off x="185483" y="308113"/>
            <a:ext cx="12964303" cy="1325563"/>
          </a:xfrm>
        </p:spPr>
        <p:txBody>
          <a:bodyPr>
            <a:noAutofit/>
          </a:bodyPr>
          <a:lstStyle/>
          <a:p>
            <a:r>
              <a:rPr lang="en-US" b="1" i="1" dirty="0">
                <a:solidFill>
                  <a:srgbClr val="0070C0"/>
                </a:solidFill>
              </a:rPr>
              <a:t>Strong Start, Strong Finish: </a:t>
            </a:r>
            <a:br>
              <a:rPr lang="en-US" b="1" i="1" dirty="0">
                <a:solidFill>
                  <a:srgbClr val="0070C0"/>
                </a:solidFill>
              </a:rPr>
            </a:br>
            <a:r>
              <a:rPr lang="en-US" b="1" i="1" dirty="0">
                <a:solidFill>
                  <a:srgbClr val="0070C0"/>
                </a:solidFill>
              </a:rPr>
              <a:t>An Education-to-Workforce Vision for Alabama </a:t>
            </a:r>
            <a:br>
              <a:rPr lang="en-US" b="1" dirty="0">
                <a:solidFill>
                  <a:srgbClr val="0070C0"/>
                </a:solidFill>
              </a:rPr>
            </a:br>
            <a:endParaRPr lang="en-US" b="1" dirty="0">
              <a:solidFill>
                <a:srgbClr val="0070C0"/>
              </a:solidFill>
            </a:endParaRPr>
          </a:p>
        </p:txBody>
      </p:sp>
      <p:pic>
        <p:nvPicPr>
          <p:cNvPr id="4" name="Content Placeholder 3">
            <a:extLst>
              <a:ext uri="{FF2B5EF4-FFF2-40B4-BE49-F238E27FC236}">
                <a16:creationId xmlns:a16="http://schemas.microsoft.com/office/drawing/2014/main" id="{10D8618F-F410-C14B-B55A-C4DF1D84B010}"/>
              </a:ext>
            </a:extLst>
          </p:cNvPr>
          <p:cNvPicPr>
            <a:picLocks/>
          </p:cNvPicPr>
          <p:nvPr/>
        </p:nvPicPr>
        <p:blipFill>
          <a:blip r:embed="rId2">
            <a:extLst>
              <a:ext uri="{28A0092B-C50C-407E-A947-70E740481C1C}">
                <a14:useLocalDpi xmlns:a14="http://schemas.microsoft.com/office/drawing/2010/main" val="0"/>
              </a:ext>
            </a:extLst>
          </a:blip>
          <a:stretch>
            <a:fillRect/>
          </a:stretch>
        </p:blipFill>
        <p:spPr bwMode="auto">
          <a:xfrm>
            <a:off x="185483" y="1716021"/>
            <a:ext cx="3425957" cy="3425957"/>
          </a:xfrm>
          <a:prstGeom prst="rect">
            <a:avLst/>
          </a:prstGeom>
          <a:noFill/>
        </p:spPr>
      </p:pic>
      <p:sp>
        <p:nvSpPr>
          <p:cNvPr id="3" name="Content Placeholder 2">
            <a:extLst>
              <a:ext uri="{FF2B5EF4-FFF2-40B4-BE49-F238E27FC236}">
                <a16:creationId xmlns:a16="http://schemas.microsoft.com/office/drawing/2014/main" id="{94E9807E-6090-2B4F-8335-8E00E8507A13}"/>
              </a:ext>
            </a:extLst>
          </p:cNvPr>
          <p:cNvSpPr>
            <a:spLocks noGrp="1"/>
          </p:cNvSpPr>
          <p:nvPr>
            <p:ph idx="1"/>
          </p:nvPr>
        </p:nvSpPr>
        <p:spPr>
          <a:xfrm>
            <a:off x="4084786" y="1324388"/>
            <a:ext cx="8107214" cy="5533612"/>
          </a:xfrm>
        </p:spPr>
        <p:txBody>
          <a:bodyPr>
            <a:normAutofit/>
          </a:bodyPr>
          <a:lstStyle/>
          <a:p>
            <a:pPr lvl="0"/>
            <a:r>
              <a:rPr lang="en-US" dirty="0"/>
              <a:t>Governor Ivey has established a strategic vision for aligning Alabama’s education and workforce programs from pre-k to the workforce to provide for a seamless education-to-workforce continuum for all Alabamians. </a:t>
            </a:r>
          </a:p>
          <a:p>
            <a:pPr lvl="0"/>
            <a:r>
              <a:rPr lang="en-US" dirty="0"/>
              <a:t>Governor Ivey has set a postsecondary education attainment goal of adding 500,000 credential holders to Alabama’s workforce by 2025</a:t>
            </a:r>
          </a:p>
          <a:p>
            <a:pPr lvl="0"/>
            <a:r>
              <a:rPr lang="en-US" dirty="0"/>
              <a:t>and a goal to increase Alabama’s labor force participation rate of 57.6 percent to the national average by 2025. </a:t>
            </a:r>
          </a:p>
          <a:p>
            <a:endParaRPr lang="en-US" sz="1300" dirty="0"/>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30</a:t>
            </a:fld>
            <a:endParaRPr lang="en-US">
              <a:solidFill>
                <a:srgbClr val="46464A">
                  <a:lumMod val="60000"/>
                  <a:lumOff val="40000"/>
                </a:srgbClr>
              </a:solidFill>
            </a:endParaRPr>
          </a:p>
        </p:txBody>
      </p:sp>
    </p:spTree>
    <p:extLst>
      <p:ext uri="{BB962C8B-B14F-4D97-AF65-F5344CB8AC3E}">
        <p14:creationId xmlns:p14="http://schemas.microsoft.com/office/powerpoint/2010/main" val="16127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style.color</p:attrName>
                                        </p:attrNameLst>
                                      </p:cBhvr>
                                      <p:to>
                                        <p:clrVal>
                                          <a:schemeClr val="accent2"/>
                                        </p:clrVal>
                                      </p:to>
                                    </p:set>
                                    <p:set>
                                      <p:cBhvr>
                                        <p:cTn id="7" dur="500" fill="hold"/>
                                        <p:tgtEl>
                                          <p:spTgt spid="3">
                                            <p:txEl>
                                              <p:pRg st="1" end="1"/>
                                            </p:txEl>
                                          </p:spTgt>
                                        </p:tgtEl>
                                        <p:attrNameLst>
                                          <p:attrName>fillcolor</p:attrName>
                                        </p:attrNameLst>
                                      </p:cBhvr>
                                      <p:to>
                                        <p:clrVal>
                                          <a:schemeClr val="accent2"/>
                                        </p:clrVal>
                                      </p:to>
                                    </p:set>
                                    <p:set>
                                      <p:cBhvr>
                                        <p:cTn id="8" dur="500" fill="hold"/>
                                        <p:tgtEl>
                                          <p:spTgt spid="3">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3">
                                            <p:txEl>
                                              <p:pRg st="2" end="2"/>
                                            </p:txEl>
                                          </p:spTgt>
                                        </p:tgtEl>
                                        <p:attrNameLst>
                                          <p:attrName>style.color</p:attrName>
                                        </p:attrNameLst>
                                      </p:cBhvr>
                                      <p:to>
                                        <p:clrVal>
                                          <a:srgbClr val="538135"/>
                                        </p:clrVal>
                                      </p:to>
                                    </p:set>
                                    <p:set>
                                      <p:cBhvr>
                                        <p:cTn id="13" dur="500" fill="hold"/>
                                        <p:tgtEl>
                                          <p:spTgt spid="3">
                                            <p:txEl>
                                              <p:pRg st="2" end="2"/>
                                            </p:txEl>
                                          </p:spTgt>
                                        </p:tgtEl>
                                        <p:attrNameLst>
                                          <p:attrName>fillcolor</p:attrName>
                                        </p:attrNameLst>
                                      </p:cBhvr>
                                      <p:to>
                                        <p:clrVal>
                                          <a:srgbClr val="538135"/>
                                        </p:clrVal>
                                      </p:to>
                                    </p:set>
                                    <p:set>
                                      <p:cBhvr>
                                        <p:cTn id="14"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hart 3"/>
          <p:cNvGraphicFramePr>
            <a:graphicFrameLocks/>
          </p:cNvGraphicFramePr>
          <p:nvPr>
            <p:extLst/>
          </p:nvPr>
        </p:nvGraphicFramePr>
        <p:xfrm>
          <a:off x="0" y="1576136"/>
          <a:ext cx="12192000" cy="5240005"/>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5784573" y="2025472"/>
            <a:ext cx="6152322" cy="490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31</a:t>
            </a:fld>
            <a:endParaRPr lang="en-US">
              <a:solidFill>
                <a:srgbClr val="46464A">
                  <a:lumMod val="60000"/>
                  <a:lumOff val="40000"/>
                </a:srgbClr>
              </a:solidFill>
            </a:endParaRPr>
          </a:p>
        </p:txBody>
      </p:sp>
      <p:pic>
        <p:nvPicPr>
          <p:cNvPr id="7" name="Picture 6">
            <a:extLst>
              <a:ext uri="{FF2B5EF4-FFF2-40B4-BE49-F238E27FC236}">
                <a16:creationId xmlns:a16="http://schemas.microsoft.com/office/drawing/2014/main" id="{26AB8233-5FBD-41D2-B60F-528285F5D3D7}"/>
              </a:ext>
            </a:extLst>
          </p:cNvPr>
          <p:cNvPicPr>
            <a:picLocks/>
          </p:cNvPicPr>
          <p:nvPr/>
        </p:nvPicPr>
        <p:blipFill rotWithShape="1">
          <a:blip r:embed="rId3">
            <a:extLst>
              <a:ext uri="{28A0092B-C50C-407E-A947-70E740481C1C}">
                <a14:useLocalDpi xmlns:a14="http://schemas.microsoft.com/office/drawing/2010/main" val="0"/>
              </a:ext>
            </a:extLst>
          </a:blip>
          <a:srcRect b="37234"/>
          <a:stretch/>
        </p:blipFill>
        <p:spPr>
          <a:xfrm>
            <a:off x="528181" y="0"/>
            <a:ext cx="11135638" cy="1540565"/>
          </a:xfrm>
          <a:prstGeom prst="rect">
            <a:avLst/>
          </a:prstGeom>
        </p:spPr>
      </p:pic>
    </p:spTree>
    <p:extLst>
      <p:ext uri="{BB962C8B-B14F-4D97-AF65-F5344CB8AC3E}">
        <p14:creationId xmlns:p14="http://schemas.microsoft.com/office/powerpoint/2010/main" val="12863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345893782"/>
              </p:ext>
            </p:extLst>
          </p:nvPr>
        </p:nvGraphicFramePr>
        <p:xfrm>
          <a:off x="0" y="1576136"/>
          <a:ext cx="12192000" cy="5240005"/>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32</a:t>
            </a:fld>
            <a:endParaRPr lang="en-US">
              <a:solidFill>
                <a:srgbClr val="46464A">
                  <a:lumMod val="60000"/>
                  <a:lumOff val="40000"/>
                </a:srgbClr>
              </a:solidFill>
            </a:endParaRPr>
          </a:p>
        </p:txBody>
      </p:sp>
      <p:pic>
        <p:nvPicPr>
          <p:cNvPr id="6" name="Picture 5">
            <a:extLst>
              <a:ext uri="{FF2B5EF4-FFF2-40B4-BE49-F238E27FC236}">
                <a16:creationId xmlns:a16="http://schemas.microsoft.com/office/drawing/2014/main" id="{26AB8233-5FBD-41D2-B60F-528285F5D3D7}"/>
              </a:ext>
            </a:extLst>
          </p:cNvPr>
          <p:cNvPicPr>
            <a:picLocks/>
          </p:cNvPicPr>
          <p:nvPr/>
        </p:nvPicPr>
        <p:blipFill rotWithShape="1">
          <a:blip r:embed="rId3">
            <a:extLst>
              <a:ext uri="{28A0092B-C50C-407E-A947-70E740481C1C}">
                <a14:useLocalDpi xmlns:a14="http://schemas.microsoft.com/office/drawing/2010/main" val="0"/>
              </a:ext>
            </a:extLst>
          </a:blip>
          <a:srcRect b="37234"/>
          <a:stretch/>
        </p:blipFill>
        <p:spPr>
          <a:xfrm>
            <a:off x="528181" y="0"/>
            <a:ext cx="11135638" cy="1540565"/>
          </a:xfrm>
          <a:prstGeom prst="rect">
            <a:avLst/>
          </a:prstGeom>
        </p:spPr>
      </p:pic>
    </p:spTree>
    <p:extLst>
      <p:ext uri="{BB962C8B-B14F-4D97-AF65-F5344CB8AC3E}">
        <p14:creationId xmlns:p14="http://schemas.microsoft.com/office/powerpoint/2010/main" val="1703182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hart 3"/>
          <p:cNvGraphicFramePr>
            <a:graphicFrameLocks/>
          </p:cNvGraphicFramePr>
          <p:nvPr>
            <p:extLst/>
          </p:nvPr>
        </p:nvGraphicFramePr>
        <p:xfrm>
          <a:off x="0" y="1576136"/>
          <a:ext cx="12192000" cy="5240005"/>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33</a:t>
            </a:fld>
            <a:endParaRPr lang="en-US">
              <a:solidFill>
                <a:srgbClr val="46464A">
                  <a:lumMod val="60000"/>
                  <a:lumOff val="40000"/>
                </a:srgbClr>
              </a:solidFill>
            </a:endParaRPr>
          </a:p>
        </p:txBody>
      </p:sp>
      <p:pic>
        <p:nvPicPr>
          <p:cNvPr id="6" name="Picture 5">
            <a:extLst>
              <a:ext uri="{FF2B5EF4-FFF2-40B4-BE49-F238E27FC236}">
                <a16:creationId xmlns:a16="http://schemas.microsoft.com/office/drawing/2014/main" id="{26AB8233-5FBD-41D2-B60F-528285F5D3D7}"/>
              </a:ext>
            </a:extLst>
          </p:cNvPr>
          <p:cNvPicPr>
            <a:picLocks/>
          </p:cNvPicPr>
          <p:nvPr/>
        </p:nvPicPr>
        <p:blipFill rotWithShape="1">
          <a:blip r:embed="rId3">
            <a:extLst>
              <a:ext uri="{28A0092B-C50C-407E-A947-70E740481C1C}">
                <a14:useLocalDpi xmlns:a14="http://schemas.microsoft.com/office/drawing/2010/main" val="0"/>
              </a:ext>
            </a:extLst>
          </a:blip>
          <a:srcRect b="37234"/>
          <a:stretch/>
        </p:blipFill>
        <p:spPr>
          <a:xfrm>
            <a:off x="528181" y="0"/>
            <a:ext cx="11135638" cy="1540565"/>
          </a:xfrm>
          <a:prstGeom prst="rect">
            <a:avLst/>
          </a:prstGeom>
        </p:spPr>
      </p:pic>
    </p:spTree>
    <p:extLst>
      <p:ext uri="{BB962C8B-B14F-4D97-AF65-F5344CB8AC3E}">
        <p14:creationId xmlns:p14="http://schemas.microsoft.com/office/powerpoint/2010/main" val="24364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26AB8233-5FBD-41D2-B60F-528285F5D3D7}"/>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0" y="0"/>
            <a:ext cx="12192000" cy="2382253"/>
          </a:xfrm>
          <a:prstGeom prst="rect">
            <a:avLst/>
          </a:prstGeom>
        </p:spPr>
      </p:pic>
      <p:graphicFrame>
        <p:nvGraphicFramePr>
          <p:cNvPr id="4" name="Content Placeholder 3"/>
          <p:cNvGraphicFramePr>
            <a:graphicFrameLocks noGrp="1"/>
          </p:cNvGraphicFramePr>
          <p:nvPr>
            <p:ph idx="1"/>
            <p:extLst/>
          </p:nvPr>
        </p:nvGraphicFramePr>
        <p:xfrm>
          <a:off x="1391287" y="1690688"/>
          <a:ext cx="10046370" cy="4696273"/>
        </p:xfrm>
        <a:graphic>
          <a:graphicData uri="http://schemas.openxmlformats.org/drawingml/2006/table">
            <a:tbl>
              <a:tblPr>
                <a:tableStyleId>{5C22544A-7EE6-4342-B048-85BDC9FD1C3A}</a:tableStyleId>
              </a:tblPr>
              <a:tblGrid>
                <a:gridCol w="3387063">
                  <a:extLst>
                    <a:ext uri="{9D8B030D-6E8A-4147-A177-3AD203B41FA5}">
                      <a16:colId xmlns:a16="http://schemas.microsoft.com/office/drawing/2014/main" val="2015190134"/>
                    </a:ext>
                  </a:extLst>
                </a:gridCol>
                <a:gridCol w="2219769">
                  <a:extLst>
                    <a:ext uri="{9D8B030D-6E8A-4147-A177-3AD203B41FA5}">
                      <a16:colId xmlns:a16="http://schemas.microsoft.com/office/drawing/2014/main" val="3328647558"/>
                    </a:ext>
                  </a:extLst>
                </a:gridCol>
                <a:gridCol w="2219769">
                  <a:extLst>
                    <a:ext uri="{9D8B030D-6E8A-4147-A177-3AD203B41FA5}">
                      <a16:colId xmlns:a16="http://schemas.microsoft.com/office/drawing/2014/main" val="1571612199"/>
                    </a:ext>
                  </a:extLst>
                </a:gridCol>
                <a:gridCol w="2219769">
                  <a:extLst>
                    <a:ext uri="{9D8B030D-6E8A-4147-A177-3AD203B41FA5}">
                      <a16:colId xmlns:a16="http://schemas.microsoft.com/office/drawing/2014/main" val="2944526203"/>
                    </a:ext>
                  </a:extLst>
                </a:gridCol>
              </a:tblGrid>
              <a:tr h="654295">
                <a:tc gridSpan="4">
                  <a:txBody>
                    <a:bodyPr/>
                    <a:lstStyle/>
                    <a:p>
                      <a:pPr algn="ctr" fontAlgn="b"/>
                      <a:r>
                        <a:rPr lang="en-US" sz="2400" b="1" u="none" strike="noStrike" dirty="0">
                          <a:effectLst/>
                        </a:rPr>
                        <a:t>Additional</a:t>
                      </a:r>
                      <a:r>
                        <a:rPr lang="en-US" sz="2400" b="1" u="none" strike="noStrike" baseline="0" dirty="0">
                          <a:effectLst/>
                        </a:rPr>
                        <a:t> </a:t>
                      </a:r>
                      <a:r>
                        <a:rPr lang="en-US" sz="2400" b="1" u="none" strike="noStrike" dirty="0">
                          <a:effectLst/>
                        </a:rPr>
                        <a:t>Credentials</a:t>
                      </a:r>
                      <a:r>
                        <a:rPr lang="en-US" sz="2400" b="1" u="none" strike="noStrike" baseline="0" dirty="0">
                          <a:effectLst/>
                        </a:rPr>
                        <a:t> needed to be produced to address</a:t>
                      </a:r>
                    </a:p>
                    <a:p>
                      <a:pPr algn="ctr" fontAlgn="b"/>
                      <a:r>
                        <a:rPr lang="en-US" sz="2400" b="1" u="none" strike="noStrike" dirty="0">
                          <a:effectLst/>
                        </a:rPr>
                        <a:t>Workforce Demand needed in 2025</a:t>
                      </a:r>
                      <a:endParaRPr lang="en-US" sz="2400" b="1" i="0" u="none" strike="noStrike" dirty="0">
                        <a:solidFill>
                          <a:srgbClr val="000000"/>
                        </a:solidFill>
                        <a:effectLst/>
                        <a:latin typeface="Calibri" panose="020F0502020204030204" pitchFamily="34" charset="0"/>
                      </a:endParaRPr>
                    </a:p>
                  </a:txBody>
                  <a:tcPr marL="6350" marR="6350" marT="6350" marB="0" anchor="b"/>
                </a:tc>
                <a:tc hMerge="1">
                  <a:txBody>
                    <a:bodyPr/>
                    <a:lstStyle/>
                    <a:p>
                      <a:pPr algn="ctr" fontAlgn="b"/>
                      <a:endParaRPr lang="en-US" sz="1400" b="1" i="0" u="none" strike="noStrike" dirty="0">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3218611"/>
                  </a:ext>
                </a:extLst>
              </a:tr>
              <a:tr h="440495">
                <a:tc>
                  <a:txBody>
                    <a:bodyPr/>
                    <a:lstStyle/>
                    <a:p>
                      <a:pPr algn="l" rtl="0" fontAlgn="ctr"/>
                      <a:r>
                        <a:rPr lang="en-US" sz="2400" u="none" strike="noStrike" dirty="0">
                          <a:effectLst/>
                        </a:rPr>
                        <a:t>H.S. Diploma</a:t>
                      </a:r>
                      <a:endParaRPr lang="en-US" sz="2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r" rtl="0" fontAlgn="ctr"/>
                      <a:r>
                        <a:rPr lang="en-US" sz="2400" u="none" strike="noStrike" dirty="0">
                          <a:effectLst/>
                        </a:rPr>
                        <a:t>9,973</a:t>
                      </a:r>
                      <a:endParaRPr lang="en-US" sz="2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r" rtl="0" fontAlgn="ctr"/>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endParaRPr lang="en-US"/>
                    </a:p>
                  </a:txBody>
                  <a:tcPr marL="6350" marR="6350" marT="6350" marB="0" anchor="b">
                    <a:solidFill>
                      <a:schemeClr val="accent6">
                        <a:lumMod val="40000"/>
                        <a:lumOff val="60000"/>
                      </a:schemeClr>
                    </a:solidFill>
                  </a:tcPr>
                </a:tc>
                <a:extLst>
                  <a:ext uri="{0D108BD9-81ED-4DB2-BD59-A6C34878D82A}">
                    <a16:rowId xmlns:a16="http://schemas.microsoft.com/office/drawing/2014/main" val="203701267"/>
                  </a:ext>
                </a:extLst>
              </a:tr>
              <a:tr h="430252">
                <a:tc>
                  <a:txBody>
                    <a:bodyPr/>
                    <a:lstStyle/>
                    <a:p>
                      <a:pPr algn="l" rtl="0" fontAlgn="ctr"/>
                      <a:r>
                        <a:rPr lang="en-US" sz="2400" u="none" strike="noStrike" dirty="0">
                          <a:effectLst/>
                        </a:rPr>
                        <a:t>Some College No Degree</a:t>
                      </a:r>
                      <a:endParaRPr lang="en-US" sz="2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r" rtl="0" fontAlgn="ctr"/>
                      <a:r>
                        <a:rPr lang="en-US" sz="2400" u="none" strike="noStrike" dirty="0">
                          <a:effectLst/>
                        </a:rPr>
                        <a:t>-65,203</a:t>
                      </a:r>
                      <a:endParaRPr lang="en-US" sz="2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r" rtl="0" fontAlgn="ctr"/>
                      <a:r>
                        <a:rPr lang="en-US" sz="2400" u="none" strike="noStrike">
                          <a:effectLst/>
                        </a:rPr>
                        <a:t>-9%</a:t>
                      </a:r>
                      <a:endParaRPr lang="en-US" sz="2400" b="0" i="0" u="none" strike="noStrike">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endParaRPr lang="en-US"/>
                    </a:p>
                  </a:txBody>
                  <a:tcPr marL="6350" marR="6350" marT="6350" marB="0" anchor="b">
                    <a:solidFill>
                      <a:schemeClr val="accent6">
                        <a:lumMod val="40000"/>
                        <a:lumOff val="60000"/>
                      </a:schemeClr>
                    </a:solidFill>
                  </a:tcPr>
                </a:tc>
                <a:extLst>
                  <a:ext uri="{0D108BD9-81ED-4DB2-BD59-A6C34878D82A}">
                    <a16:rowId xmlns:a16="http://schemas.microsoft.com/office/drawing/2014/main" val="2190283269"/>
                  </a:ext>
                </a:extLst>
              </a:tr>
              <a:tr h="430252">
                <a:tc>
                  <a:txBody>
                    <a:bodyPr/>
                    <a:lstStyle/>
                    <a:p>
                      <a:pPr algn="l" rtl="0" fontAlgn="ctr"/>
                      <a:r>
                        <a:rPr lang="en-US" sz="2400" u="none" strike="noStrike" dirty="0">
                          <a:effectLst/>
                        </a:rPr>
                        <a:t>High-Value Certificate</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rtl="0" fontAlgn="ctr"/>
                      <a:r>
                        <a:rPr lang="en-US" sz="2400" u="none" strike="noStrike" dirty="0">
                          <a:effectLst/>
                        </a:rPr>
                        <a:t>130,586</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rtl="0" fontAlgn="ctr"/>
                      <a:r>
                        <a:rPr lang="en-US" sz="2400" u="none" strike="noStrike" dirty="0">
                          <a:effectLst/>
                        </a:rPr>
                        <a:t>18%</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endParaRPr lang="en-US"/>
                    </a:p>
                  </a:txBody>
                  <a:tcPr marL="6350" marR="6350" marT="6350" marB="0" anchor="b"/>
                </a:tc>
                <a:extLst>
                  <a:ext uri="{0D108BD9-81ED-4DB2-BD59-A6C34878D82A}">
                    <a16:rowId xmlns:a16="http://schemas.microsoft.com/office/drawing/2014/main" val="3671009698"/>
                  </a:ext>
                </a:extLst>
              </a:tr>
              <a:tr h="430252">
                <a:tc>
                  <a:txBody>
                    <a:bodyPr/>
                    <a:lstStyle/>
                    <a:p>
                      <a:pPr algn="l" rtl="0" fontAlgn="ctr"/>
                      <a:r>
                        <a:rPr lang="en-US" sz="2400" u="none" strike="noStrike">
                          <a:effectLst/>
                        </a:rPr>
                        <a:t>Associate </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r" rtl="0" fontAlgn="ctr"/>
                      <a:r>
                        <a:rPr lang="en-US" sz="2400" u="none" strike="noStrike" dirty="0">
                          <a:effectLst/>
                        </a:rPr>
                        <a:t>113,995</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rtl="0" fontAlgn="ctr"/>
                      <a:r>
                        <a:rPr lang="en-US" sz="2400" u="none" strike="noStrike" dirty="0">
                          <a:effectLst/>
                        </a:rPr>
                        <a:t>16%</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endParaRPr lang="en-US"/>
                    </a:p>
                  </a:txBody>
                  <a:tcPr marL="6350" marR="6350" marT="6350" marB="0" anchor="b"/>
                </a:tc>
                <a:extLst>
                  <a:ext uri="{0D108BD9-81ED-4DB2-BD59-A6C34878D82A}">
                    <a16:rowId xmlns:a16="http://schemas.microsoft.com/office/drawing/2014/main" val="3020864030"/>
                  </a:ext>
                </a:extLst>
              </a:tr>
              <a:tr h="471064">
                <a:tc>
                  <a:txBody>
                    <a:bodyPr/>
                    <a:lstStyle/>
                    <a:p>
                      <a:pPr algn="l" rtl="0" fontAlgn="ctr"/>
                      <a:r>
                        <a:rPr lang="en-US" sz="2400" u="none" strike="noStrike">
                          <a:effectLst/>
                        </a:rPr>
                        <a:t>Bachelor’s </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r" rtl="0" fontAlgn="ctr"/>
                      <a:r>
                        <a:rPr lang="en-US" sz="2400" u="none" strike="noStrike" dirty="0">
                          <a:effectLst/>
                        </a:rPr>
                        <a:t>260,588</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rtl="0" fontAlgn="ctr"/>
                      <a:r>
                        <a:rPr lang="en-US" sz="2400" u="none" strike="noStrike" dirty="0">
                          <a:effectLst/>
                        </a:rPr>
                        <a:t>37%</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endParaRPr lang="en-US"/>
                    </a:p>
                  </a:txBody>
                  <a:tcPr marL="6350" marR="6350" marT="6350" marB="0" anchor="b"/>
                </a:tc>
                <a:extLst>
                  <a:ext uri="{0D108BD9-81ED-4DB2-BD59-A6C34878D82A}">
                    <a16:rowId xmlns:a16="http://schemas.microsoft.com/office/drawing/2014/main" val="1746210779"/>
                  </a:ext>
                </a:extLst>
              </a:tr>
              <a:tr h="430252">
                <a:tc>
                  <a:txBody>
                    <a:bodyPr/>
                    <a:lstStyle/>
                    <a:p>
                      <a:pPr algn="l" rtl="0" fontAlgn="ctr"/>
                      <a:r>
                        <a:rPr lang="en-US" sz="2400" u="none" strike="noStrike" dirty="0">
                          <a:effectLst/>
                        </a:rPr>
                        <a:t>Master’s </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rtl="0" fontAlgn="ctr"/>
                      <a:r>
                        <a:rPr lang="en-US" sz="2400" u="none" strike="noStrike">
                          <a:effectLst/>
                        </a:rPr>
                        <a:t>143,339</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r" rtl="0" fontAlgn="ctr"/>
                      <a:r>
                        <a:rPr lang="en-US" sz="2400" u="none" strike="noStrike" dirty="0">
                          <a:effectLst/>
                        </a:rPr>
                        <a:t>20%</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endParaRPr lang="en-US" dirty="0"/>
                    </a:p>
                  </a:txBody>
                  <a:tcPr marL="6350" marR="6350" marT="6350" marB="0" anchor="b"/>
                </a:tc>
                <a:extLst>
                  <a:ext uri="{0D108BD9-81ED-4DB2-BD59-A6C34878D82A}">
                    <a16:rowId xmlns:a16="http://schemas.microsoft.com/office/drawing/2014/main" val="4003641513"/>
                  </a:ext>
                </a:extLst>
              </a:tr>
              <a:tr h="430252">
                <a:tc>
                  <a:txBody>
                    <a:bodyPr/>
                    <a:lstStyle/>
                    <a:p>
                      <a:pPr algn="l" rtl="0" fontAlgn="ctr"/>
                      <a:r>
                        <a:rPr lang="en-US" sz="2400" u="none" strike="noStrike" dirty="0">
                          <a:effectLst/>
                        </a:rPr>
                        <a:t>Professional </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rtl="0" fontAlgn="ctr"/>
                      <a:r>
                        <a:rPr lang="en-US" sz="2400" u="none" strike="noStrike">
                          <a:effectLst/>
                        </a:rPr>
                        <a:t>15,695</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pPr algn="r" rtl="0" fontAlgn="ctr"/>
                      <a:r>
                        <a:rPr lang="en-US" sz="2400" u="none" strike="noStrike" dirty="0">
                          <a:effectLst/>
                        </a:rPr>
                        <a:t>2%</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endParaRPr lang="en-US"/>
                    </a:p>
                  </a:txBody>
                  <a:tcPr marL="6350" marR="6350" marT="6350" marB="0" anchor="b"/>
                </a:tc>
                <a:extLst>
                  <a:ext uri="{0D108BD9-81ED-4DB2-BD59-A6C34878D82A}">
                    <a16:rowId xmlns:a16="http://schemas.microsoft.com/office/drawing/2014/main" val="97505865"/>
                  </a:ext>
                </a:extLst>
              </a:tr>
              <a:tr h="465332">
                <a:tc>
                  <a:txBody>
                    <a:bodyPr/>
                    <a:lstStyle/>
                    <a:p>
                      <a:pPr algn="l" rtl="0" fontAlgn="ctr"/>
                      <a:r>
                        <a:rPr lang="en-US" sz="2400" u="none" strike="noStrike" dirty="0">
                          <a:effectLst/>
                        </a:rPr>
                        <a:t>Doctorate </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rtl="0" fontAlgn="ctr"/>
                      <a:r>
                        <a:rPr lang="en-US" sz="2400" u="none" strike="noStrike" dirty="0">
                          <a:effectLst/>
                        </a:rPr>
                        <a:t>45,822</a:t>
                      </a:r>
                      <a:endParaRPr lang="en-US" sz="2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r" rtl="0" fontAlgn="ctr"/>
                      <a:r>
                        <a:rPr lang="en-US" sz="2400" u="none" strike="noStrike">
                          <a:effectLst/>
                        </a:rPr>
                        <a:t>6%</a:t>
                      </a:r>
                      <a:endParaRPr lang="en-US" sz="2400" b="0" i="0" u="none" strike="noStrike">
                        <a:solidFill>
                          <a:srgbClr val="000000"/>
                        </a:solidFill>
                        <a:effectLst/>
                        <a:latin typeface="Calibri" panose="020F0502020204030204" pitchFamily="34" charset="0"/>
                      </a:endParaRPr>
                    </a:p>
                  </a:txBody>
                  <a:tcPr marL="6350" marR="6350" marT="6350" marB="0" anchor="ctr"/>
                </a:tc>
                <a:tc>
                  <a:txBody>
                    <a:bodyPr/>
                    <a:lstStyle/>
                    <a:p>
                      <a:endParaRPr lang="en-US"/>
                    </a:p>
                  </a:txBody>
                  <a:tcPr marL="6350" marR="6350" marT="6350" marB="0" anchor="b"/>
                </a:tc>
                <a:extLst>
                  <a:ext uri="{0D108BD9-81ED-4DB2-BD59-A6C34878D82A}">
                    <a16:rowId xmlns:a16="http://schemas.microsoft.com/office/drawing/2014/main" val="1231066111"/>
                  </a:ext>
                </a:extLst>
              </a:tr>
              <a:tr h="430252">
                <a:tc>
                  <a:txBody>
                    <a:bodyPr/>
                    <a:lstStyle/>
                    <a:p>
                      <a:pPr algn="l" fontAlgn="b"/>
                      <a:endParaRPr lang="en-US" sz="2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2400" u="none" strike="noStrike" dirty="0">
                          <a:effectLst/>
                        </a:rPr>
                        <a:t>654,795</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endParaRPr lang="en-US" dirty="0"/>
                    </a:p>
                  </a:txBody>
                  <a:tcPr marL="6350" marR="6350" marT="6350" marB="0" anchor="b"/>
                </a:tc>
                <a:extLst>
                  <a:ext uri="{0D108BD9-81ED-4DB2-BD59-A6C34878D82A}">
                    <a16:rowId xmlns:a16="http://schemas.microsoft.com/office/drawing/2014/main" val="3399249827"/>
                  </a:ext>
                </a:extLst>
              </a:tr>
            </a:tbl>
          </a:graphicData>
        </a:graphic>
      </p:graphicFrame>
      <p:sp>
        <p:nvSpPr>
          <p:cNvPr id="6" name="Rounded Rectangle 5"/>
          <p:cNvSpPr/>
          <p:nvPr/>
        </p:nvSpPr>
        <p:spPr>
          <a:xfrm>
            <a:off x="1335867" y="2464636"/>
            <a:ext cx="8058241" cy="82521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rved Left Arrow 8"/>
          <p:cNvSpPr/>
          <p:nvPr/>
        </p:nvSpPr>
        <p:spPr>
          <a:xfrm>
            <a:off x="9363228" y="2487264"/>
            <a:ext cx="623723" cy="1147564"/>
          </a:xfrm>
          <a:prstGeom prst="curvedLeftArrow">
            <a:avLst>
              <a:gd name="adj1" fmla="val 25000"/>
              <a:gd name="adj2" fmla="val 50000"/>
              <a:gd name="adj3" fmla="val 596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Left Arrow 9"/>
          <p:cNvSpPr/>
          <p:nvPr/>
        </p:nvSpPr>
        <p:spPr>
          <a:xfrm>
            <a:off x="9431167" y="2747377"/>
            <a:ext cx="621852" cy="1325564"/>
          </a:xfrm>
          <a:prstGeom prst="curvedLeftArrow">
            <a:avLst>
              <a:gd name="adj1" fmla="val 25000"/>
              <a:gd name="adj2" fmla="val 6483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Left Arrow 10"/>
          <p:cNvSpPr/>
          <p:nvPr/>
        </p:nvSpPr>
        <p:spPr>
          <a:xfrm>
            <a:off x="9391487" y="3022565"/>
            <a:ext cx="522062" cy="1469922"/>
          </a:xfrm>
          <a:prstGeom prst="curvedLeftArrow">
            <a:avLst>
              <a:gd name="adj1" fmla="val 25000"/>
              <a:gd name="adj2" fmla="val 4040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34</a:t>
            </a:fld>
            <a:endParaRPr lang="en-US">
              <a:solidFill>
                <a:srgbClr val="46464A">
                  <a:lumMod val="60000"/>
                  <a:lumOff val="40000"/>
                </a:srgbClr>
              </a:solidFill>
            </a:endParaRPr>
          </a:p>
        </p:txBody>
      </p:sp>
    </p:spTree>
    <p:extLst>
      <p:ext uri="{BB962C8B-B14F-4D97-AF65-F5344CB8AC3E}">
        <p14:creationId xmlns:p14="http://schemas.microsoft.com/office/powerpoint/2010/main" val="300341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47870" y="1825625"/>
            <a:ext cx="11005930" cy="4724262"/>
          </a:xfrm>
        </p:spPr>
        <p:txBody>
          <a:bodyPr>
            <a:normAutofit lnSpcReduction="10000"/>
          </a:bodyPr>
          <a:lstStyle/>
          <a:p>
            <a:r>
              <a:rPr lang="en-US" dirty="0"/>
              <a:t>If the 500,000 target of credentialed workers is fully addressed by public higher education, it would require a 16% annual increase in degree production every year between now and 2025.  </a:t>
            </a:r>
          </a:p>
          <a:p>
            <a:r>
              <a:rPr lang="en-US" dirty="0"/>
              <a:t>This would </a:t>
            </a:r>
            <a:r>
              <a:rPr lang="en-US" u="sng" dirty="0"/>
              <a:t>double</a:t>
            </a:r>
            <a:r>
              <a:rPr lang="en-US" dirty="0"/>
              <a:t> degree production at all of our institutions by 2025. </a:t>
            </a:r>
          </a:p>
          <a:p>
            <a:r>
              <a:rPr lang="en-US" dirty="0">
                <a:solidFill>
                  <a:srgbClr val="FF0000"/>
                </a:solidFill>
              </a:rPr>
              <a:t>Desire to do this</a:t>
            </a:r>
          </a:p>
          <a:p>
            <a:pPr lvl="1"/>
            <a:r>
              <a:rPr lang="en-US" dirty="0">
                <a:solidFill>
                  <a:srgbClr val="FF0000"/>
                </a:solidFill>
              </a:rPr>
              <a:t>Without expanding the current college and university facility footprint</a:t>
            </a:r>
          </a:p>
          <a:p>
            <a:pPr lvl="1"/>
            <a:r>
              <a:rPr lang="en-US" dirty="0">
                <a:solidFill>
                  <a:srgbClr val="FF0000"/>
                </a:solidFill>
              </a:rPr>
              <a:t>Without increasing the state subsidy for higher education</a:t>
            </a:r>
          </a:p>
          <a:p>
            <a:pPr lvl="1"/>
            <a:r>
              <a:rPr lang="en-US" dirty="0">
                <a:solidFill>
                  <a:srgbClr val="0070C0"/>
                </a:solidFill>
              </a:rPr>
              <a:t>With a focus on high-demand high-wage programs</a:t>
            </a:r>
          </a:p>
          <a:p>
            <a:pPr lvl="1"/>
            <a:r>
              <a:rPr lang="en-US" dirty="0">
                <a:solidFill>
                  <a:srgbClr val="0070C0"/>
                </a:solidFill>
              </a:rPr>
              <a:t>With more of a seamless transition between High school, Community Colleges and Universities</a:t>
            </a:r>
          </a:p>
          <a:p>
            <a:pPr lvl="1"/>
            <a:r>
              <a:rPr lang="en-US" dirty="0">
                <a:solidFill>
                  <a:srgbClr val="0070C0"/>
                </a:solidFill>
              </a:rPr>
              <a:t>Holding higher education institutions accountable for addressing the needs of the state  </a:t>
            </a:r>
            <a:endParaRPr lang="en-US" dirty="0">
              <a:solidFill>
                <a:srgbClr val="FF0000"/>
              </a:solidFill>
            </a:endParaRPr>
          </a:p>
          <a:p>
            <a:endParaRPr lang="en-US" dirty="0"/>
          </a:p>
        </p:txBody>
      </p:sp>
      <p:sp>
        <p:nvSpPr>
          <p:cNvPr id="6" name="Rectangle 5"/>
          <p:cNvSpPr/>
          <p:nvPr/>
        </p:nvSpPr>
        <p:spPr>
          <a:xfrm>
            <a:off x="218661" y="3399183"/>
            <a:ext cx="11698356" cy="3319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AB8233-5FBD-41D2-B60F-528285F5D3D7}"/>
              </a:ext>
            </a:extLst>
          </p:cNvPr>
          <p:cNvPicPr>
            <a:picLocks/>
          </p:cNvPicPr>
          <p:nvPr/>
        </p:nvPicPr>
        <p:blipFill rotWithShape="1">
          <a:blip r:embed="rId2">
            <a:extLst>
              <a:ext uri="{28A0092B-C50C-407E-A947-70E740481C1C}">
                <a14:useLocalDpi xmlns:a14="http://schemas.microsoft.com/office/drawing/2010/main" val="0"/>
              </a:ext>
            </a:extLst>
          </a:blip>
          <a:srcRect b="37234"/>
          <a:stretch/>
        </p:blipFill>
        <p:spPr>
          <a:xfrm>
            <a:off x="528181" y="0"/>
            <a:ext cx="11135638" cy="1540565"/>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35</a:t>
            </a:fld>
            <a:endParaRPr lang="en-US">
              <a:solidFill>
                <a:srgbClr val="46464A">
                  <a:lumMod val="60000"/>
                  <a:lumOff val="40000"/>
                </a:srgbClr>
              </a:solidFill>
            </a:endParaRPr>
          </a:p>
        </p:txBody>
      </p:sp>
    </p:spTree>
    <p:extLst>
      <p:ext uri="{BB962C8B-B14F-4D97-AF65-F5344CB8AC3E}">
        <p14:creationId xmlns:p14="http://schemas.microsoft.com/office/powerpoint/2010/main" val="1947846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47870" y="1825625"/>
            <a:ext cx="11005930" cy="4724262"/>
          </a:xfrm>
        </p:spPr>
        <p:txBody>
          <a:bodyPr>
            <a:normAutofit lnSpcReduction="10000"/>
          </a:bodyPr>
          <a:lstStyle/>
          <a:p>
            <a:r>
              <a:rPr lang="en-US" dirty="0"/>
              <a:t>If the 500,000 target of credentialed workers is fully addressed by public higher education, it would require a </a:t>
            </a:r>
            <a:r>
              <a:rPr lang="en-US" dirty="0">
                <a:solidFill>
                  <a:srgbClr val="0070C0"/>
                </a:solidFill>
              </a:rPr>
              <a:t>16% annual increa</a:t>
            </a:r>
            <a:r>
              <a:rPr lang="en-US" dirty="0"/>
              <a:t>se in degree production every year between now and 2025.  </a:t>
            </a:r>
          </a:p>
          <a:p>
            <a:r>
              <a:rPr lang="en-US" dirty="0"/>
              <a:t>This would </a:t>
            </a:r>
            <a:r>
              <a:rPr lang="en-US" u="sng" dirty="0"/>
              <a:t>double</a:t>
            </a:r>
            <a:r>
              <a:rPr lang="en-US" dirty="0"/>
              <a:t> degree production at all of our institutions by 2025. </a:t>
            </a:r>
          </a:p>
          <a:p>
            <a:r>
              <a:rPr lang="en-US" dirty="0"/>
              <a:t>Desire to do this</a:t>
            </a:r>
          </a:p>
          <a:p>
            <a:pPr lvl="1"/>
            <a:r>
              <a:rPr lang="en-US" dirty="0">
                <a:solidFill>
                  <a:srgbClr val="FF0000"/>
                </a:solidFill>
              </a:rPr>
              <a:t>Without extensively expanding the current college and university facility footprint</a:t>
            </a:r>
          </a:p>
          <a:p>
            <a:pPr lvl="1"/>
            <a:r>
              <a:rPr lang="en-US" dirty="0">
                <a:solidFill>
                  <a:srgbClr val="FF0000"/>
                </a:solidFill>
              </a:rPr>
              <a:t>Without extensively increasing state support for higher education</a:t>
            </a:r>
          </a:p>
          <a:p>
            <a:pPr lvl="1"/>
            <a:r>
              <a:rPr lang="en-US" dirty="0">
                <a:solidFill>
                  <a:srgbClr val="0070C0"/>
                </a:solidFill>
              </a:rPr>
              <a:t>With a focus on high-demand high-wage programs</a:t>
            </a:r>
          </a:p>
          <a:p>
            <a:pPr lvl="1"/>
            <a:r>
              <a:rPr lang="en-US" dirty="0">
                <a:solidFill>
                  <a:srgbClr val="0070C0"/>
                </a:solidFill>
              </a:rPr>
              <a:t>With more of a seamless transition between High School, Community Colleges and Universities</a:t>
            </a:r>
          </a:p>
          <a:p>
            <a:pPr lvl="1"/>
            <a:r>
              <a:rPr lang="en-US" dirty="0">
                <a:solidFill>
                  <a:srgbClr val="0070C0"/>
                </a:solidFill>
              </a:rPr>
              <a:t>Holding higher education institutions accountable for addressing the workforce needs of the state  </a:t>
            </a:r>
            <a:endParaRPr lang="en-US" dirty="0">
              <a:solidFill>
                <a:srgbClr val="FF0000"/>
              </a:solidFill>
            </a:endParaRPr>
          </a:p>
          <a:p>
            <a:endParaRPr lang="en-US" dirty="0"/>
          </a:p>
        </p:txBody>
      </p:sp>
      <p:pic>
        <p:nvPicPr>
          <p:cNvPr id="5" name="Picture 4">
            <a:extLst>
              <a:ext uri="{FF2B5EF4-FFF2-40B4-BE49-F238E27FC236}">
                <a16:creationId xmlns:a16="http://schemas.microsoft.com/office/drawing/2014/main" id="{26AB8233-5FBD-41D2-B60F-528285F5D3D7}"/>
              </a:ext>
            </a:extLst>
          </p:cNvPr>
          <p:cNvPicPr>
            <a:picLocks/>
          </p:cNvPicPr>
          <p:nvPr/>
        </p:nvPicPr>
        <p:blipFill rotWithShape="1">
          <a:blip r:embed="rId2">
            <a:extLst>
              <a:ext uri="{28A0092B-C50C-407E-A947-70E740481C1C}">
                <a14:useLocalDpi xmlns:a14="http://schemas.microsoft.com/office/drawing/2010/main" val="0"/>
              </a:ext>
            </a:extLst>
          </a:blip>
          <a:srcRect b="37234"/>
          <a:stretch/>
        </p:blipFill>
        <p:spPr>
          <a:xfrm>
            <a:off x="528181" y="0"/>
            <a:ext cx="11135638" cy="1540565"/>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36</a:t>
            </a:fld>
            <a:endParaRPr lang="en-US">
              <a:solidFill>
                <a:srgbClr val="46464A">
                  <a:lumMod val="60000"/>
                  <a:lumOff val="40000"/>
                </a:srgbClr>
              </a:solidFill>
            </a:endParaRPr>
          </a:p>
        </p:txBody>
      </p:sp>
    </p:spTree>
    <p:extLst>
      <p:ext uri="{BB962C8B-B14F-4D97-AF65-F5344CB8AC3E}">
        <p14:creationId xmlns:p14="http://schemas.microsoft.com/office/powerpoint/2010/main" val="2189164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490888" y="1897320"/>
            <a:ext cx="8109634" cy="3762335"/>
          </a:xfrm>
        </p:spPr>
        <p:txBody>
          <a:bodyPr>
            <a:normAutofit fontScale="92500" lnSpcReduction="20000"/>
          </a:bodyPr>
          <a:lstStyle/>
          <a:p>
            <a:pPr marL="0" indent="0">
              <a:buNone/>
            </a:pPr>
            <a:r>
              <a:rPr lang="en-US" altLang="en-US" sz="2400" dirty="0">
                <a:solidFill>
                  <a:schemeClr val="accent6">
                    <a:lumMod val="50000"/>
                  </a:schemeClr>
                </a:solidFill>
              </a:rPr>
              <a:t>Meet the credentialed workforce target and have the economy that federal data projects for Alabama’s economy:</a:t>
            </a:r>
          </a:p>
          <a:p>
            <a:r>
              <a:rPr lang="en-US" altLang="en-US" sz="2400" dirty="0">
                <a:solidFill>
                  <a:schemeClr val="accent6">
                    <a:lumMod val="50000"/>
                  </a:schemeClr>
                </a:solidFill>
              </a:rPr>
              <a:t>By educating Alabamians</a:t>
            </a:r>
          </a:p>
          <a:p>
            <a:r>
              <a:rPr lang="en-US" altLang="en-US" sz="2400" dirty="0">
                <a:solidFill>
                  <a:schemeClr val="accent6">
                    <a:lumMod val="50000"/>
                  </a:schemeClr>
                </a:solidFill>
              </a:rPr>
              <a:t>By in-migration of credentialed workers or a </a:t>
            </a:r>
          </a:p>
          <a:p>
            <a:r>
              <a:rPr lang="en-US" altLang="en-US" sz="2400" dirty="0">
                <a:solidFill>
                  <a:schemeClr val="accent6">
                    <a:lumMod val="50000"/>
                  </a:schemeClr>
                </a:solidFill>
              </a:rPr>
              <a:t>Combination of the two</a:t>
            </a:r>
          </a:p>
          <a:p>
            <a:pPr marL="0" indent="0">
              <a:buNone/>
            </a:pPr>
            <a:r>
              <a:rPr lang="en-US" altLang="en-US" sz="2400" dirty="0"/>
              <a:t>OR </a:t>
            </a:r>
          </a:p>
          <a:p>
            <a:pPr marL="0" indent="0">
              <a:buNone/>
            </a:pPr>
            <a:r>
              <a:rPr lang="en-US" sz="2400" dirty="0">
                <a:solidFill>
                  <a:srgbClr val="C00000"/>
                </a:solidFill>
              </a:rPr>
              <a:t>Migration of businesses to other states where the desired credentialed workforce is available </a:t>
            </a:r>
          </a:p>
          <a:p>
            <a:pPr marL="0" indent="0">
              <a:buNone/>
            </a:pPr>
            <a:r>
              <a:rPr lang="en-US" sz="2400" dirty="0">
                <a:solidFill>
                  <a:srgbClr val="C00000"/>
                </a:solidFill>
              </a:rPr>
              <a:t>AND </a:t>
            </a:r>
          </a:p>
          <a:p>
            <a:pPr marL="0" indent="0">
              <a:buNone/>
            </a:pPr>
            <a:r>
              <a:rPr lang="en-US" sz="2400" dirty="0">
                <a:solidFill>
                  <a:srgbClr val="C00000"/>
                </a:solidFill>
              </a:rPr>
              <a:t>Relegate Alabama to being a convenient location for low skilled, low wage workers.   </a:t>
            </a:r>
          </a:p>
        </p:txBody>
      </p:sp>
      <p:pic>
        <p:nvPicPr>
          <p:cNvPr id="8196" name="Picture 4" descr="show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0523" y="573881"/>
            <a:ext cx="3171174" cy="4816266"/>
          </a:xfrm>
          <a:prstGeom prst="rect">
            <a:avLst/>
          </a:prstGeom>
          <a:noFill/>
          <a:extLst>
            <a:ext uri="{909E8E84-426E-40DD-AFC4-6F175D3DCCD1}">
              <a14:hiddenFill xmlns:a14="http://schemas.microsoft.com/office/drawing/2010/main">
                <a:solidFill>
                  <a:srgbClr val="FFFFFF"/>
                </a:solidFill>
              </a14:hiddenFill>
            </a:ext>
          </a:extLst>
        </p:spPr>
      </p:pic>
      <p:sp>
        <p:nvSpPr>
          <p:cNvPr id="8197" name="Text Box 5"/>
          <p:cNvSpPr txBox="1">
            <a:spLocks noChangeArrowheads="1"/>
          </p:cNvSpPr>
          <p:nvPr/>
        </p:nvSpPr>
        <p:spPr bwMode="auto">
          <a:xfrm>
            <a:off x="8805511" y="5491859"/>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Edward E. Gordon</a:t>
            </a:r>
          </a:p>
        </p:txBody>
      </p:sp>
      <p:sp>
        <p:nvSpPr>
          <p:cNvPr id="2" name="TextBox 1"/>
          <p:cNvSpPr txBox="1"/>
          <p:nvPr/>
        </p:nvSpPr>
        <p:spPr>
          <a:xfrm>
            <a:off x="702643" y="573881"/>
            <a:ext cx="7897879" cy="1323439"/>
          </a:xfrm>
          <a:prstGeom prst="rect">
            <a:avLst/>
          </a:prstGeom>
          <a:noFill/>
        </p:spPr>
        <p:txBody>
          <a:bodyPr wrap="square" rtlCol="0">
            <a:spAutoFit/>
          </a:bodyPr>
          <a:lstStyle/>
          <a:p>
            <a:r>
              <a:rPr lang="en-US" sz="4000" b="1" dirty="0">
                <a:solidFill>
                  <a:srgbClr val="0070C0"/>
                </a:solidFill>
              </a:rPr>
              <a:t>Is the 500,000 credentialed workers achievable? Two destinies: </a:t>
            </a:r>
          </a:p>
        </p:txBody>
      </p:sp>
      <p:sp>
        <p:nvSpPr>
          <p:cNvPr id="4" name="Rectangle 3"/>
          <p:cNvSpPr/>
          <p:nvPr/>
        </p:nvSpPr>
        <p:spPr>
          <a:xfrm>
            <a:off x="635265" y="5759479"/>
            <a:ext cx="10462664" cy="954107"/>
          </a:xfrm>
          <a:prstGeom prst="rect">
            <a:avLst/>
          </a:prstGeom>
        </p:spPr>
        <p:txBody>
          <a:bodyPr wrap="square">
            <a:spAutoFit/>
          </a:bodyPr>
          <a:lstStyle/>
          <a:p>
            <a:r>
              <a:rPr lang="en-US" altLang="en-US" sz="2800" b="1" dirty="0">
                <a:solidFill>
                  <a:srgbClr val="00B050"/>
                </a:solidFill>
              </a:rPr>
              <a:t>The Bureau of Labor Statistics assures us that over the long term, labor supply and demand will balance.  (page 18)</a:t>
            </a:r>
          </a:p>
        </p:txBody>
      </p:sp>
    </p:spTree>
    <p:extLst>
      <p:ext uri="{BB962C8B-B14F-4D97-AF65-F5344CB8AC3E}">
        <p14:creationId xmlns:p14="http://schemas.microsoft.com/office/powerpoint/2010/main" val="1578552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wipe(left)">
                                      <p:cBhvr>
                                        <p:cTn id="7" dur="500"/>
                                        <p:tgtEl>
                                          <p:spTgt spid="819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194">
                                            <p:txEl>
                                              <p:pRg st="1" end="1"/>
                                            </p:txEl>
                                          </p:spTgt>
                                        </p:tgtEl>
                                        <p:attrNameLst>
                                          <p:attrName>style.visibility</p:attrName>
                                        </p:attrNameLst>
                                      </p:cBhvr>
                                      <p:to>
                                        <p:strVal val="visible"/>
                                      </p:to>
                                    </p:set>
                                    <p:animEffect transition="in" filter="wipe(left)">
                                      <p:cBhvr>
                                        <p:cTn id="11" dur="500"/>
                                        <p:tgtEl>
                                          <p:spTgt spid="819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194">
                                            <p:txEl>
                                              <p:pRg st="2" end="2"/>
                                            </p:txEl>
                                          </p:spTgt>
                                        </p:tgtEl>
                                        <p:attrNameLst>
                                          <p:attrName>style.visibility</p:attrName>
                                        </p:attrNameLst>
                                      </p:cBhvr>
                                      <p:to>
                                        <p:strVal val="visible"/>
                                      </p:to>
                                    </p:set>
                                    <p:animEffect transition="in" filter="wipe(left)">
                                      <p:cBhvr>
                                        <p:cTn id="15" dur="500"/>
                                        <p:tgtEl>
                                          <p:spTgt spid="8194">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194">
                                            <p:txEl>
                                              <p:pRg st="3" end="3"/>
                                            </p:txEl>
                                          </p:spTgt>
                                        </p:tgtEl>
                                        <p:attrNameLst>
                                          <p:attrName>style.visibility</p:attrName>
                                        </p:attrNameLst>
                                      </p:cBhvr>
                                      <p:to>
                                        <p:strVal val="visible"/>
                                      </p:to>
                                    </p:set>
                                    <p:animEffect transition="in" filter="wipe(left)">
                                      <p:cBhvr>
                                        <p:cTn id="19" dur="500"/>
                                        <p:tgtEl>
                                          <p:spTgt spid="819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194">
                                            <p:txEl>
                                              <p:pRg st="4" end="4"/>
                                            </p:txEl>
                                          </p:spTgt>
                                        </p:tgtEl>
                                        <p:attrNameLst>
                                          <p:attrName>style.visibility</p:attrName>
                                        </p:attrNameLst>
                                      </p:cBhvr>
                                      <p:to>
                                        <p:strVal val="visible"/>
                                      </p:to>
                                    </p:set>
                                    <p:animEffect transition="in" filter="wipe(left)">
                                      <p:cBhvr>
                                        <p:cTn id="24" dur="500"/>
                                        <p:tgtEl>
                                          <p:spTgt spid="8194">
                                            <p:txEl>
                                              <p:pRg st="4" end="4"/>
                                            </p:txEl>
                                          </p:spTgt>
                                        </p:tgtEl>
                                      </p:cBhvr>
                                    </p:animEffect>
                                  </p:childTnLst>
                                </p:cTn>
                              </p:par>
                            </p:childTnLst>
                          </p:cTn>
                        </p:par>
                        <p:par>
                          <p:cTn id="25" fill="hold" nodeType="withGroup">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194">
                                            <p:txEl>
                                              <p:pRg st="5" end="5"/>
                                            </p:txEl>
                                          </p:spTgt>
                                        </p:tgtEl>
                                        <p:attrNameLst>
                                          <p:attrName>style.visibility</p:attrName>
                                        </p:attrNameLst>
                                      </p:cBhvr>
                                      <p:to>
                                        <p:strVal val="visible"/>
                                      </p:to>
                                    </p:set>
                                    <p:animEffect transition="in" filter="wipe(left)">
                                      <p:cBhvr>
                                        <p:cTn id="28" dur="500"/>
                                        <p:tgtEl>
                                          <p:spTgt spid="8194">
                                            <p:txEl>
                                              <p:pRg st="5" end="5"/>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8194">
                                            <p:txEl>
                                              <p:pRg st="6" end="6"/>
                                            </p:txEl>
                                          </p:spTgt>
                                        </p:tgtEl>
                                        <p:attrNameLst>
                                          <p:attrName>style.visibility</p:attrName>
                                        </p:attrNameLst>
                                      </p:cBhvr>
                                      <p:to>
                                        <p:strVal val="visible"/>
                                      </p:to>
                                    </p:set>
                                    <p:animEffect transition="in" filter="wipe(left)">
                                      <p:cBhvr>
                                        <p:cTn id="32" dur="500"/>
                                        <p:tgtEl>
                                          <p:spTgt spid="8194">
                                            <p:txEl>
                                              <p:pRg st="6" end="6"/>
                                            </p:txEl>
                                          </p:spTgt>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8194">
                                            <p:txEl>
                                              <p:pRg st="7" end="7"/>
                                            </p:txEl>
                                          </p:spTgt>
                                        </p:tgtEl>
                                        <p:attrNameLst>
                                          <p:attrName>style.visibility</p:attrName>
                                        </p:attrNameLst>
                                      </p:cBhvr>
                                      <p:to>
                                        <p:strVal val="visible"/>
                                      </p:to>
                                    </p:set>
                                    <p:animEffect transition="in" filter="wipe(left)">
                                      <p:cBhvr>
                                        <p:cTn id="36" dur="500"/>
                                        <p:tgtEl>
                                          <p:spTgt spid="8194">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uiExpand="1" build="p"/>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7" y="1648691"/>
            <a:ext cx="5786360" cy="5209309"/>
          </a:xfrm>
          <a:prstGeom prst="rect">
            <a:avLst/>
          </a:prstGeom>
          <a:solidFill>
            <a:schemeClr val="accent1">
              <a:lumMod val="75000"/>
            </a:schemeClr>
          </a:solidFill>
        </p:spPr>
      </p:pic>
      <p:sp>
        <p:nvSpPr>
          <p:cNvPr id="2" name="Title 1"/>
          <p:cNvSpPr>
            <a:spLocks noGrp="1"/>
          </p:cNvSpPr>
          <p:nvPr>
            <p:ph type="ctrTitle"/>
          </p:nvPr>
        </p:nvSpPr>
        <p:spPr>
          <a:xfrm>
            <a:off x="-6417" y="-927818"/>
            <a:ext cx="11694694" cy="2387600"/>
          </a:xfrm>
        </p:spPr>
        <p:txBody>
          <a:bodyPr>
            <a:normAutofit/>
          </a:bodyPr>
          <a:lstStyle/>
          <a:p>
            <a:r>
              <a:rPr lang="en-US" sz="4000" b="1" dirty="0">
                <a:solidFill>
                  <a:srgbClr val="0070C0"/>
                </a:solidFill>
                <a:latin typeface="+mn-lt"/>
              </a:rPr>
              <a:t>B. Governor’s Office of Education and Workforce Transformation (GOEWT)</a:t>
            </a:r>
          </a:p>
        </p:txBody>
      </p:sp>
      <p:sp>
        <p:nvSpPr>
          <p:cNvPr id="6" name="Rectangle 5"/>
          <p:cNvSpPr/>
          <p:nvPr/>
        </p:nvSpPr>
        <p:spPr>
          <a:xfrm>
            <a:off x="5279019" y="1648691"/>
            <a:ext cx="6510470" cy="4832092"/>
          </a:xfrm>
          <a:prstGeom prst="rect">
            <a:avLst/>
          </a:prstGeom>
        </p:spPr>
        <p:txBody>
          <a:bodyPr wrap="square">
            <a:spAutoFit/>
          </a:bodyPr>
          <a:lstStyle/>
          <a:p>
            <a:pPr lvl="1"/>
            <a:r>
              <a:rPr lang="en-US" sz="2800" b="1" u="sng" dirty="0">
                <a:solidFill>
                  <a:srgbClr val="FF0000"/>
                </a:solidFill>
              </a:rPr>
              <a:t>Career Paths from HS through College </a:t>
            </a:r>
          </a:p>
          <a:p>
            <a:pPr marL="742950" lvl="1" indent="-285750">
              <a:buFont typeface="Arial" panose="020B0604020202020204" pitchFamily="34" charset="0"/>
              <a:buChar char="•"/>
            </a:pPr>
            <a:r>
              <a:rPr lang="en-US" sz="2800" dirty="0">
                <a:solidFill>
                  <a:schemeClr val="accent6">
                    <a:lumMod val="50000"/>
                  </a:schemeClr>
                </a:solidFill>
              </a:rPr>
              <a:t>CTE that also earns College Credit and an industry credential in HS  </a:t>
            </a:r>
          </a:p>
          <a:p>
            <a:pPr marL="742950" lvl="1" indent="-285750">
              <a:buFont typeface="Arial" panose="020B0604020202020204" pitchFamily="34" charset="0"/>
              <a:buChar char="•"/>
            </a:pPr>
            <a:r>
              <a:rPr lang="en-US" sz="2800" dirty="0">
                <a:solidFill>
                  <a:schemeClr val="accent2">
                    <a:lumMod val="50000"/>
                  </a:schemeClr>
                </a:solidFill>
              </a:rPr>
              <a:t>Vocational dual enrollment</a:t>
            </a:r>
          </a:p>
          <a:p>
            <a:pPr marL="742950" lvl="1" indent="-285750">
              <a:buFont typeface="Arial" panose="020B0604020202020204" pitchFamily="34" charset="0"/>
              <a:buChar char="•"/>
            </a:pPr>
            <a:r>
              <a:rPr lang="en-US" sz="2800" dirty="0">
                <a:solidFill>
                  <a:schemeClr val="accent2">
                    <a:lumMod val="50000"/>
                  </a:schemeClr>
                </a:solidFill>
              </a:rPr>
              <a:t>Expanding enrollment in high-demand, high-wage programs  </a:t>
            </a:r>
          </a:p>
          <a:p>
            <a:pPr marL="742950" lvl="1" indent="-285750">
              <a:buFont typeface="Arial" panose="020B0604020202020204" pitchFamily="34" charset="0"/>
              <a:buChar char="•"/>
            </a:pPr>
            <a:r>
              <a:rPr lang="en-US" sz="2800" dirty="0">
                <a:solidFill>
                  <a:schemeClr val="accent2">
                    <a:lumMod val="50000"/>
                  </a:schemeClr>
                </a:solidFill>
              </a:rPr>
              <a:t>Apprenticeships/work-based learning</a:t>
            </a:r>
          </a:p>
          <a:p>
            <a:pPr marL="742950" lvl="1" indent="-285750">
              <a:buFont typeface="Arial" panose="020B0604020202020204" pitchFamily="34" charset="0"/>
              <a:buChar char="•"/>
            </a:pPr>
            <a:r>
              <a:rPr lang="en-US" sz="2800" dirty="0">
                <a:solidFill>
                  <a:schemeClr val="accent2">
                    <a:lumMod val="50000"/>
                  </a:schemeClr>
                </a:solidFill>
              </a:rPr>
              <a:t>Internships / co-ops,  </a:t>
            </a:r>
          </a:p>
          <a:p>
            <a:pPr marL="742950" lvl="1" indent="-285750">
              <a:buFont typeface="Arial" panose="020B0604020202020204" pitchFamily="34" charset="0"/>
              <a:buChar char="•"/>
            </a:pPr>
            <a:r>
              <a:rPr lang="en-US" sz="2800" dirty="0">
                <a:solidFill>
                  <a:schemeClr val="accent2">
                    <a:lumMod val="50000"/>
                  </a:schemeClr>
                </a:solidFill>
              </a:rPr>
              <a:t>Stackable credentials, </a:t>
            </a:r>
          </a:p>
          <a:p>
            <a:pPr marL="800100" lvl="1" indent="-342900">
              <a:buFont typeface="Arial" panose="020B0604020202020204" pitchFamily="34" charset="0"/>
              <a:buChar char="•"/>
            </a:pPr>
            <a:r>
              <a:rPr lang="en-US" sz="2800" dirty="0">
                <a:solidFill>
                  <a:schemeClr val="accent2">
                    <a:lumMod val="50000"/>
                  </a:schemeClr>
                </a:solidFill>
              </a:rPr>
              <a:t>Micro-credentials </a:t>
            </a:r>
          </a:p>
          <a:p>
            <a:pPr marL="800100" lvl="1" indent="-342900">
              <a:buFont typeface="Arial" panose="020B0604020202020204" pitchFamily="34" charset="0"/>
              <a:buChar char="•"/>
            </a:pPr>
            <a:r>
              <a:rPr lang="en-US" sz="2800" dirty="0">
                <a:solidFill>
                  <a:schemeClr val="accent2">
                    <a:lumMod val="50000"/>
                  </a:schemeClr>
                </a:solidFill>
              </a:rPr>
              <a:t>Career Pathways </a:t>
            </a:r>
          </a:p>
        </p:txBody>
      </p:sp>
    </p:spTree>
    <p:extLst>
      <p:ext uri="{BB962C8B-B14F-4D97-AF65-F5344CB8AC3E}">
        <p14:creationId xmlns:p14="http://schemas.microsoft.com/office/powerpoint/2010/main" val="102352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997F1-8859-2D45-8215-A2957C7709A8}"/>
              </a:ext>
            </a:extLst>
          </p:cNvPr>
          <p:cNvSpPr>
            <a:spLocks noGrp="1"/>
          </p:cNvSpPr>
          <p:nvPr>
            <p:ph idx="1"/>
          </p:nvPr>
        </p:nvSpPr>
        <p:spPr>
          <a:xfrm>
            <a:off x="1" y="1257807"/>
            <a:ext cx="11419862" cy="6292516"/>
          </a:xfrm>
        </p:spPr>
        <p:txBody>
          <a:bodyPr>
            <a:noAutofit/>
          </a:bodyPr>
          <a:lstStyle/>
          <a:p>
            <a:pPr lvl="0"/>
            <a:r>
              <a:rPr lang="en-US" dirty="0"/>
              <a:t>Governor Ivey will submit a new four-year WOIA state plan in February 2020.  By braiding federal and state workforce and education funding streams to produce an education-to-workforce pipeline. </a:t>
            </a:r>
            <a:r>
              <a:rPr lang="en-US" dirty="0">
                <a:solidFill>
                  <a:srgbClr val="FF0000"/>
                </a:solidFill>
              </a:rPr>
              <a:t>Alabama’s workforce development system will:</a:t>
            </a:r>
          </a:p>
          <a:p>
            <a:pPr lvl="1"/>
            <a:r>
              <a:rPr lang="en-US" sz="2800" dirty="0">
                <a:solidFill>
                  <a:srgbClr val="002060"/>
                </a:solidFill>
              </a:rPr>
              <a:t>permit entry into an in-demand career pathway for Alabamians in all seasons of life. </a:t>
            </a:r>
          </a:p>
          <a:p>
            <a:pPr lvl="1"/>
            <a:r>
              <a:rPr lang="en-US" sz="2800" dirty="0">
                <a:solidFill>
                  <a:srgbClr val="002060"/>
                </a:solidFill>
              </a:rPr>
              <a:t>Provide multiple entry and exits points for special and disconnected populations,</a:t>
            </a:r>
          </a:p>
          <a:p>
            <a:pPr lvl="1"/>
            <a:r>
              <a:rPr lang="en-US" sz="2800" dirty="0">
                <a:solidFill>
                  <a:srgbClr val="002060"/>
                </a:solidFill>
              </a:rPr>
              <a:t>Create alignment between secondary and postsecondary CTE, </a:t>
            </a:r>
          </a:p>
          <a:p>
            <a:pPr lvl="1"/>
            <a:r>
              <a:rPr lang="en-US" sz="2800" dirty="0">
                <a:solidFill>
                  <a:srgbClr val="002060"/>
                </a:solidFill>
              </a:rPr>
              <a:t>Co-enrollment between adult education and postsecondary CTE. </a:t>
            </a:r>
          </a:p>
          <a:p>
            <a:pPr lvl="0"/>
            <a:endParaRPr lang="en-US" dirty="0"/>
          </a:p>
        </p:txBody>
      </p:sp>
      <p:sp>
        <p:nvSpPr>
          <p:cNvPr id="4" name="Title 1">
            <a:extLst>
              <a:ext uri="{FF2B5EF4-FFF2-40B4-BE49-F238E27FC236}">
                <a16:creationId xmlns:a16="http://schemas.microsoft.com/office/drawing/2014/main" id="{ED102712-F622-C942-B7F8-E4465F115034}"/>
              </a:ext>
            </a:extLst>
          </p:cNvPr>
          <p:cNvSpPr txBox="1">
            <a:spLocks/>
          </p:cNvSpPr>
          <p:nvPr/>
        </p:nvSpPr>
        <p:spPr>
          <a:xfrm>
            <a:off x="0" y="300700"/>
            <a:ext cx="11419862" cy="8789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mn-lt"/>
              </a:rPr>
              <a:t>A New Social Compact Predicated on</a:t>
            </a:r>
            <a:br>
              <a:rPr lang="en-US" sz="4000" b="1" dirty="0">
                <a:solidFill>
                  <a:srgbClr val="0070C0"/>
                </a:solidFill>
                <a:latin typeface="+mn-lt"/>
              </a:rPr>
            </a:br>
            <a:r>
              <a:rPr lang="en-US" sz="4000" b="1" dirty="0">
                <a:solidFill>
                  <a:srgbClr val="0070C0"/>
                </a:solidFill>
                <a:latin typeface="+mn-lt"/>
              </a:rPr>
              <a:t> Human Capital Development</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39</a:t>
            </a:fld>
            <a:endParaRPr lang="en-US">
              <a:solidFill>
                <a:srgbClr val="46464A">
                  <a:lumMod val="60000"/>
                  <a:lumOff val="40000"/>
                </a:srgbClr>
              </a:solidFill>
            </a:endParaRPr>
          </a:p>
        </p:txBody>
      </p:sp>
    </p:spTree>
    <p:extLst>
      <p:ext uri="{BB962C8B-B14F-4D97-AF65-F5344CB8AC3E}">
        <p14:creationId xmlns:p14="http://schemas.microsoft.com/office/powerpoint/2010/main" val="3470629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III.	  APPROVAL OF AGENDA</a:t>
            </a:r>
          </a:p>
        </p:txBody>
      </p:sp>
      <p:pic>
        <p:nvPicPr>
          <p:cNvPr id="5" name="Picture 4"/>
          <p:cNvPicPr>
            <a:picLocks noChangeAspect="1"/>
          </p:cNvPicPr>
          <p:nvPr/>
        </p:nvPicPr>
        <p:blipFill>
          <a:blip r:embed="rId2"/>
          <a:stretch>
            <a:fillRect/>
          </a:stretch>
        </p:blipFill>
        <p:spPr>
          <a:xfrm>
            <a:off x="1807401" y="2381575"/>
            <a:ext cx="3373872" cy="2440945"/>
          </a:xfrm>
          <a:prstGeom prst="rect">
            <a:avLst/>
          </a:prstGeom>
        </p:spPr>
      </p:pic>
      <p:sp>
        <p:nvSpPr>
          <p:cNvPr id="6" name="Rectangle 5"/>
          <p:cNvSpPr/>
          <p:nvPr/>
        </p:nvSpPr>
        <p:spPr>
          <a:xfrm>
            <a:off x="5623706" y="2381575"/>
            <a:ext cx="5973788" cy="1384995"/>
          </a:xfrm>
          <a:prstGeom prst="rect">
            <a:avLst/>
          </a:prstGeom>
        </p:spPr>
        <p:txBody>
          <a:bodyPr wrap="square">
            <a:spAutoFit/>
          </a:bodyPr>
          <a:lstStyle/>
          <a:p>
            <a:endParaRPr lang="en-US" sz="2800" b="1" kern="1400" dirty="0">
              <a:solidFill>
                <a:srgbClr val="000000"/>
              </a:solidFill>
              <a:latin typeface="Arial" panose="020B0604020202020204" pitchFamily="34" charset="0"/>
            </a:endParaRPr>
          </a:p>
          <a:p>
            <a:r>
              <a:rPr lang="en-US" sz="2800" b="1" kern="1400" dirty="0">
                <a:solidFill>
                  <a:srgbClr val="000000"/>
                </a:solidFill>
              </a:rPr>
              <a:t>Commission Meeting Agenda of September 13, 2019</a:t>
            </a:r>
            <a:endParaRPr lang="en-US" sz="2800" dirty="0"/>
          </a:p>
        </p:txBody>
      </p:sp>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7635" y="2437387"/>
            <a:ext cx="8613631" cy="4351338"/>
          </a:xfrm>
        </p:spPr>
        <p:txBody>
          <a:bodyPr>
            <a:normAutofit lnSpcReduction="10000"/>
          </a:bodyPr>
          <a:lstStyle/>
          <a:p>
            <a:pPr marL="457200" lvl="1" indent="0">
              <a:buNone/>
            </a:pPr>
            <a:r>
              <a:rPr lang="en-US" sz="3200" dirty="0">
                <a:solidFill>
                  <a:srgbClr val="7030A0"/>
                </a:solidFill>
              </a:rPr>
              <a:t>Addressing underserved populations:</a:t>
            </a:r>
          </a:p>
          <a:p>
            <a:pPr lvl="1"/>
            <a:r>
              <a:rPr lang="en-US" sz="2800" dirty="0">
                <a:solidFill>
                  <a:srgbClr val="0070C0"/>
                </a:solidFill>
              </a:rPr>
              <a:t>Person with disabilities,</a:t>
            </a:r>
          </a:p>
          <a:p>
            <a:pPr lvl="1"/>
            <a:r>
              <a:rPr lang="en-US" sz="2800" dirty="0">
                <a:solidFill>
                  <a:srgbClr val="0070C0"/>
                </a:solidFill>
              </a:rPr>
              <a:t>Persons from disadvantaged families,</a:t>
            </a:r>
          </a:p>
          <a:p>
            <a:pPr lvl="1"/>
            <a:r>
              <a:rPr lang="en-US" sz="2800" dirty="0">
                <a:solidFill>
                  <a:srgbClr val="0070C0"/>
                </a:solidFill>
              </a:rPr>
              <a:t>Individuals preparing for non-traditional fields,</a:t>
            </a:r>
          </a:p>
          <a:p>
            <a:pPr lvl="1"/>
            <a:r>
              <a:rPr lang="en-US" sz="2800" dirty="0">
                <a:solidFill>
                  <a:srgbClr val="0070C0"/>
                </a:solidFill>
              </a:rPr>
              <a:t>Single parents,</a:t>
            </a:r>
          </a:p>
          <a:p>
            <a:pPr lvl="1"/>
            <a:r>
              <a:rPr lang="en-US" sz="2800" dirty="0">
                <a:solidFill>
                  <a:srgbClr val="0070C0"/>
                </a:solidFill>
              </a:rPr>
              <a:t>Out-of-work individuals,</a:t>
            </a:r>
          </a:p>
          <a:p>
            <a:pPr lvl="1"/>
            <a:r>
              <a:rPr lang="en-US" sz="2800" dirty="0">
                <a:solidFill>
                  <a:srgbClr val="0070C0"/>
                </a:solidFill>
              </a:rPr>
              <a:t>English Learners, </a:t>
            </a:r>
          </a:p>
          <a:p>
            <a:pPr lvl="1"/>
            <a:r>
              <a:rPr lang="en-US" sz="2800" dirty="0">
                <a:solidFill>
                  <a:srgbClr val="0070C0"/>
                </a:solidFill>
              </a:rPr>
              <a:t>Homeless, </a:t>
            </a:r>
          </a:p>
          <a:p>
            <a:pPr lvl="1"/>
            <a:r>
              <a:rPr lang="en-US" sz="2800" dirty="0">
                <a:solidFill>
                  <a:srgbClr val="0070C0"/>
                </a:solidFill>
              </a:rPr>
              <a:t>Persons aged out of foster care,</a:t>
            </a:r>
          </a:p>
          <a:p>
            <a:pPr lvl="1"/>
            <a:r>
              <a:rPr lang="en-US" sz="2800" dirty="0">
                <a:solidFill>
                  <a:srgbClr val="0070C0"/>
                </a:solidFill>
              </a:rPr>
              <a:t>Youth of active duty military    </a:t>
            </a:r>
          </a:p>
          <a:p>
            <a:endParaRPr lang="en-US" dirty="0"/>
          </a:p>
        </p:txBody>
      </p:sp>
      <p:pic>
        <p:nvPicPr>
          <p:cNvPr id="5" name="Picture 4"/>
          <p:cNvPicPr>
            <a:picLocks noChangeAspect="1"/>
          </p:cNvPicPr>
          <p:nvPr/>
        </p:nvPicPr>
        <p:blipFill>
          <a:blip r:embed="rId2"/>
          <a:stretch>
            <a:fillRect/>
          </a:stretch>
        </p:blipFill>
        <p:spPr>
          <a:xfrm>
            <a:off x="2840896" y="0"/>
            <a:ext cx="5984450" cy="1856648"/>
          </a:xfrm>
          <a:prstGeom prst="rect">
            <a:avLst/>
          </a:prstGeom>
        </p:spPr>
      </p:pic>
      <p:sp>
        <p:nvSpPr>
          <p:cNvPr id="6" name="Rectangle 5"/>
          <p:cNvSpPr/>
          <p:nvPr/>
        </p:nvSpPr>
        <p:spPr>
          <a:xfrm>
            <a:off x="-152400" y="1856648"/>
            <a:ext cx="12192000" cy="461665"/>
          </a:xfrm>
          <a:prstGeom prst="rect">
            <a:avLst/>
          </a:prstGeom>
        </p:spPr>
        <p:txBody>
          <a:bodyPr wrap="square">
            <a:spAutoFit/>
          </a:bodyPr>
          <a:lstStyle/>
          <a:p>
            <a:pPr algn="ctr"/>
            <a:r>
              <a:rPr lang="en-US" sz="2400" b="1" dirty="0"/>
              <a:t>Eliminating Barriers to Education and Workforce Training for Special Populations</a:t>
            </a:r>
            <a:endParaRPr lang="en-US" sz="2400" dirty="0"/>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40</a:t>
            </a:fld>
            <a:endParaRPr lang="en-US">
              <a:solidFill>
                <a:srgbClr val="46464A">
                  <a:lumMod val="60000"/>
                  <a:lumOff val="40000"/>
                </a:srgbClr>
              </a:solidFill>
            </a:endParaRPr>
          </a:p>
        </p:txBody>
      </p:sp>
    </p:spTree>
    <p:extLst>
      <p:ext uri="{BB962C8B-B14F-4D97-AF65-F5344CB8AC3E}">
        <p14:creationId xmlns:p14="http://schemas.microsoft.com/office/powerpoint/2010/main" val="1510463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161" y="-20143"/>
            <a:ext cx="10515600" cy="1325563"/>
          </a:xfrm>
        </p:spPr>
        <p:txBody>
          <a:bodyPr/>
          <a:lstStyle/>
          <a:p>
            <a:r>
              <a:rPr lang="en-US" b="1" dirty="0">
                <a:solidFill>
                  <a:srgbClr val="0070C0"/>
                </a:solidFill>
              </a:rPr>
              <a:t>Regional and Campus Meetings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0856" y="1397937"/>
            <a:ext cx="2364416" cy="2159085"/>
          </a:xfrm>
          <a:prstGeom prst="rect">
            <a:avLst/>
          </a:prstGeom>
        </p:spPr>
      </p:pic>
      <p:pic>
        <p:nvPicPr>
          <p:cNvPr id="5" name="Picture 4" descr="Alabama Community College System S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072" y="4115688"/>
            <a:ext cx="2389058" cy="23712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262015" y="3917745"/>
            <a:ext cx="5379893" cy="2596884"/>
          </a:xfrm>
          <a:prstGeom prst="rect">
            <a:avLst/>
          </a:prstGeom>
        </p:spPr>
      </p:pic>
      <p:pic>
        <p:nvPicPr>
          <p:cNvPr id="7" name="Picture 6"/>
          <p:cNvPicPr>
            <a:picLocks noChangeAspect="1"/>
          </p:cNvPicPr>
          <p:nvPr/>
        </p:nvPicPr>
        <p:blipFill>
          <a:blip r:embed="rId5"/>
          <a:stretch>
            <a:fillRect/>
          </a:stretch>
        </p:blipFill>
        <p:spPr>
          <a:xfrm>
            <a:off x="5310507" y="1357745"/>
            <a:ext cx="4969568" cy="2523788"/>
          </a:xfrm>
          <a:prstGeom prst="rect">
            <a:avLst/>
          </a:prstGeom>
        </p:spPr>
      </p:pic>
      <p:sp>
        <p:nvSpPr>
          <p:cNvPr id="9" name="Rectangle 8"/>
          <p:cNvSpPr/>
          <p:nvPr/>
        </p:nvSpPr>
        <p:spPr>
          <a:xfrm>
            <a:off x="1801083" y="1163782"/>
            <a:ext cx="9268691" cy="271775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01090" y="3974050"/>
            <a:ext cx="9268691" cy="271775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41</a:t>
            </a:fld>
            <a:endParaRPr lang="en-US">
              <a:solidFill>
                <a:srgbClr val="46464A">
                  <a:lumMod val="60000"/>
                  <a:lumOff val="40000"/>
                </a:srgbClr>
              </a:solidFill>
            </a:endParaRPr>
          </a:p>
        </p:txBody>
      </p:sp>
    </p:spTree>
    <p:extLst>
      <p:ext uri="{BB962C8B-B14F-4D97-AF65-F5344CB8AC3E}">
        <p14:creationId xmlns:p14="http://schemas.microsoft.com/office/powerpoint/2010/main" val="3307069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5"/>
          </p:nvPr>
        </p:nvPicPr>
        <p:blipFill rotWithShape="1">
          <a:blip r:embed="rId2">
            <a:extLst>
              <a:ext uri="{28A0092B-C50C-407E-A947-70E740481C1C}">
                <a14:useLocalDpi xmlns:a14="http://schemas.microsoft.com/office/drawing/2010/main" val="0"/>
              </a:ext>
            </a:extLst>
          </a:blip>
          <a:srcRect l="14167" t="6087" b="6003"/>
          <a:stretch/>
        </p:blipFill>
        <p:spPr>
          <a:xfrm>
            <a:off x="317500" y="1004888"/>
            <a:ext cx="7151270" cy="4731026"/>
          </a:xfrm>
        </p:spPr>
      </p:pic>
      <p:sp>
        <p:nvSpPr>
          <p:cNvPr id="3" name="Title 2"/>
          <p:cNvSpPr>
            <a:spLocks noGrp="1"/>
          </p:cNvSpPr>
          <p:nvPr>
            <p:ph type="title"/>
          </p:nvPr>
        </p:nvSpPr>
        <p:spPr/>
        <p:txBody>
          <a:bodyPr>
            <a:normAutofit fontScale="90000"/>
          </a:bodyPr>
          <a:lstStyle/>
          <a:p>
            <a:r>
              <a:rPr lang="en-US" dirty="0"/>
              <a:t>The Healthcare Services Career Pathway</a:t>
            </a:r>
          </a:p>
        </p:txBody>
      </p:sp>
      <p:sp>
        <p:nvSpPr>
          <p:cNvPr id="4" name="Text Placeholder 3"/>
          <p:cNvSpPr>
            <a:spLocks noGrp="1"/>
          </p:cNvSpPr>
          <p:nvPr>
            <p:ph type="body" sz="quarter" idx="16"/>
          </p:nvPr>
        </p:nvSpPr>
        <p:spPr/>
        <p:txBody>
          <a:bodyPr/>
          <a:lstStyle/>
          <a:p>
            <a:r>
              <a:rPr lang="en-US" dirty="0"/>
              <a:t>Example career pathway</a:t>
            </a:r>
          </a:p>
        </p:txBody>
      </p:sp>
      <p:sp>
        <p:nvSpPr>
          <p:cNvPr id="6" name="TextBox 5"/>
          <p:cNvSpPr txBox="1"/>
          <p:nvPr/>
        </p:nvSpPr>
        <p:spPr>
          <a:xfrm>
            <a:off x="2014330" y="6027003"/>
            <a:ext cx="7911548" cy="553998"/>
          </a:xfrm>
          <a:prstGeom prst="rect">
            <a:avLst/>
          </a:prstGeom>
          <a:noFill/>
        </p:spPr>
        <p:txBody>
          <a:bodyPr wrap="square" rtlCol="0">
            <a:spAutoFit/>
          </a:bodyPr>
          <a:lstStyle/>
          <a:p>
            <a:r>
              <a:rPr lang="en-US" sz="1000" dirty="0"/>
              <a:t>Source: Loprest and Sick (2018), “Career Prospects for Certified Nursing Assistants: Insights for Training Programs and Policymakers from the Health Profession Opportunity Grants (HPOG) Program", report to Office of Planning, Research, and Evaluation, Administration for Children and Families, U.S. Department of Health and Human Services.</a:t>
            </a:r>
          </a:p>
        </p:txBody>
      </p:sp>
      <p:sp>
        <p:nvSpPr>
          <p:cNvPr id="2" name="TextBox 1"/>
          <p:cNvSpPr txBox="1"/>
          <p:nvPr/>
        </p:nvSpPr>
        <p:spPr>
          <a:xfrm>
            <a:off x="8455531" y="881127"/>
            <a:ext cx="3150704" cy="1384995"/>
          </a:xfrm>
          <a:prstGeom prst="rect">
            <a:avLst/>
          </a:prstGeom>
          <a:noFill/>
          <a:ln w="57150">
            <a:solidFill>
              <a:srgbClr val="0070C0"/>
            </a:solidFill>
          </a:ln>
        </p:spPr>
        <p:txBody>
          <a:bodyPr wrap="square" rtlCol="0">
            <a:spAutoFit/>
          </a:bodyPr>
          <a:lstStyle/>
          <a:p>
            <a:r>
              <a:rPr lang="en-US" sz="2800" dirty="0"/>
              <a:t>Career Pathways are easier to design than to implement  </a:t>
            </a:r>
          </a:p>
        </p:txBody>
      </p:sp>
      <p:cxnSp>
        <p:nvCxnSpPr>
          <p:cNvPr id="8" name="Straight Arrow Connector 7"/>
          <p:cNvCxnSpPr/>
          <p:nvPr/>
        </p:nvCxnSpPr>
        <p:spPr>
          <a:xfrm flipH="1">
            <a:off x="4711148" y="2266122"/>
            <a:ext cx="3744383" cy="7899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68770" y="2461162"/>
            <a:ext cx="4393648" cy="830997"/>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FF0000"/>
                </a:solidFill>
              </a:rPr>
              <a:t>only 3%</a:t>
            </a:r>
            <a:r>
              <a:rPr lang="en-US" sz="2400" dirty="0"/>
              <a:t> of new CNAs advanced to LPN or RN training </a:t>
            </a:r>
          </a:p>
        </p:txBody>
      </p:sp>
      <p:sp>
        <p:nvSpPr>
          <p:cNvPr id="7" name="Slide Number Placeholder 6"/>
          <p:cNvSpPr>
            <a:spLocks noGrp="1"/>
          </p:cNvSpPr>
          <p:nvPr>
            <p:ph type="sldNum" sz="quarter" idx="12"/>
          </p:nvPr>
        </p:nvSpPr>
        <p:spPr/>
        <p:txBody>
          <a:bodyPr/>
          <a:lstStyle/>
          <a:p>
            <a:fld id="{7C026068-E440-7348-BC45-E756242ED71C}" type="slidenum">
              <a:rPr lang="en-US" smtClean="0"/>
              <a:pPr/>
              <a:t>42</a:t>
            </a:fld>
            <a:endParaRPr lang="en-US" dirty="0"/>
          </a:p>
        </p:txBody>
      </p:sp>
    </p:spTree>
    <p:extLst>
      <p:ext uri="{BB962C8B-B14F-4D97-AF65-F5344CB8AC3E}">
        <p14:creationId xmlns:p14="http://schemas.microsoft.com/office/powerpoint/2010/main" val="163093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b="1" dirty="0">
                <a:solidFill>
                  <a:srgbClr val="0070C0"/>
                </a:solidFill>
                <a:latin typeface="+mn-lt"/>
              </a:rPr>
              <a:t>Certified Nursing Assistant Training </a:t>
            </a:r>
          </a:p>
        </p:txBody>
      </p:sp>
      <p:sp>
        <p:nvSpPr>
          <p:cNvPr id="5" name="Rectangle 4"/>
          <p:cNvSpPr/>
          <p:nvPr/>
        </p:nvSpPr>
        <p:spPr>
          <a:xfrm>
            <a:off x="213737" y="690562"/>
            <a:ext cx="10204881" cy="5632311"/>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2400" b="1" dirty="0">
                <a:solidFill>
                  <a:srgbClr val="0070C0"/>
                </a:solidFill>
                <a:latin typeface="Calibri" panose="020F0502020204030204" pitchFamily="34" charset="0"/>
                <a:ea typeface="Calibri" panose="020F0502020204030204" pitchFamily="34" charset="0"/>
              </a:rPr>
              <a:t>Training affordable and accessible to less academically proficient students</a:t>
            </a:r>
            <a:r>
              <a:rPr lang="en-US" sz="2400" dirty="0">
                <a:latin typeface="Calibri" panose="020F0502020204030204" pitchFamily="34" charset="0"/>
                <a:ea typeface="Calibri" panose="020F0502020204030204" pitchFamily="34" charset="0"/>
              </a:rPr>
              <a:t>. Requires only 6</a:t>
            </a:r>
            <a:r>
              <a:rPr lang="en-US" sz="2400" baseline="30000" dirty="0">
                <a:latin typeface="Calibri" panose="020F0502020204030204" pitchFamily="34" charset="0"/>
                <a:ea typeface="Calibri" panose="020F0502020204030204" pitchFamily="34" charset="0"/>
              </a:rPr>
              <a:t>th</a:t>
            </a:r>
            <a:r>
              <a:rPr lang="en-US" sz="2400" dirty="0">
                <a:latin typeface="Calibri" panose="020F0502020204030204" pitchFamily="34" charset="0"/>
                <a:ea typeface="Calibri" panose="020F0502020204030204" pitchFamily="34" charset="0"/>
              </a:rPr>
              <a:t> grade level math and English competencies. Usually two/thirds earn the certificate/license.</a:t>
            </a:r>
          </a:p>
          <a:p>
            <a:pPr marL="342900" marR="0" lvl="0" indent="-342900">
              <a:spcBef>
                <a:spcPts val="0"/>
              </a:spcBef>
              <a:spcAft>
                <a:spcPts val="0"/>
              </a:spcAft>
              <a:buFont typeface="Arial" panose="020B0604020202020204" pitchFamily="34" charset="0"/>
              <a:buChar char="•"/>
            </a:pPr>
            <a:r>
              <a:rPr lang="en-US" sz="2400" b="1" dirty="0">
                <a:solidFill>
                  <a:srgbClr val="0070C0"/>
                </a:solidFill>
                <a:latin typeface="Calibri" panose="020F0502020204030204" pitchFamily="34" charset="0"/>
                <a:ea typeface="Calibri" panose="020F0502020204030204" pitchFamily="34" charset="0"/>
              </a:rPr>
              <a:t>Demand for CNAs is high and projected to grow by 10% a year for the next  10 years. </a:t>
            </a:r>
            <a:r>
              <a:rPr lang="en-US" sz="2400" dirty="0">
                <a:latin typeface="Calibri" panose="020F0502020204030204" pitchFamily="34" charset="0"/>
                <a:ea typeface="Calibri" panose="020F0502020204030204" pitchFamily="34" charset="0"/>
              </a:rPr>
              <a:t> We have to realize these jobs cannot sustain a family, unless subsidized.  </a:t>
            </a:r>
          </a:p>
          <a:p>
            <a:pPr marL="342900" marR="0" lvl="0" indent="-342900">
              <a:spcBef>
                <a:spcPts val="0"/>
              </a:spcBef>
              <a:spcAft>
                <a:spcPts val="0"/>
              </a:spcAft>
              <a:buFont typeface="Arial" panose="020B0604020202020204" pitchFamily="34" charset="0"/>
              <a:buChar char="•"/>
            </a:pPr>
            <a:r>
              <a:rPr lang="en-US" sz="2400" b="1" dirty="0">
                <a:solidFill>
                  <a:srgbClr val="0070C0"/>
                </a:solidFill>
                <a:latin typeface="Calibri" panose="020F0502020204030204" pitchFamily="34" charset="0"/>
                <a:ea typeface="Calibri" panose="020F0502020204030204" pitchFamily="34" charset="0"/>
              </a:rPr>
              <a:t>Some of the cause of the demand is that turnover is very high.</a:t>
            </a:r>
            <a:r>
              <a:rPr lang="en-US" sz="2400" b="1" dirty="0">
                <a:latin typeface="Calibri" panose="020F0502020204030204" pitchFamily="34" charset="0"/>
                <a:ea typeface="Calibri" panose="020F0502020204030204" pitchFamily="34" charset="0"/>
              </a:rPr>
              <a:t> </a:t>
            </a:r>
            <a:r>
              <a:rPr lang="en-US" sz="2400" dirty="0">
                <a:latin typeface="Calibri" panose="020F0502020204030204" pitchFamily="34" charset="0"/>
                <a:ea typeface="Calibri" panose="020F0502020204030204" pitchFamily="34" charset="0"/>
              </a:rPr>
              <a:t>About one-third stayed in the job for more than 15 months. </a:t>
            </a: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rPr>
              <a:t> </a:t>
            </a:r>
            <a:r>
              <a:rPr lang="en-US" sz="2400" b="1" dirty="0">
                <a:solidFill>
                  <a:srgbClr val="0070C0"/>
                </a:solidFill>
                <a:latin typeface="Calibri" panose="020F0502020204030204" pitchFamily="34" charset="0"/>
                <a:ea typeface="Calibri" panose="020F0502020204030204" pitchFamily="34" charset="0"/>
              </a:rPr>
              <a:t>Additional basic healthcare certifications help in wages. </a:t>
            </a:r>
            <a:r>
              <a:rPr lang="en-US" sz="2400" dirty="0">
                <a:latin typeface="Calibri" panose="020F0502020204030204" pitchFamily="34" charset="0"/>
                <a:ea typeface="Calibri" panose="020F0502020204030204" pitchFamily="34" charset="0"/>
              </a:rPr>
              <a:t>Add-on credentials are good, but it does not necessarily lead into a job. CNAs had higher average employment rates (8 to 12 percentage points higher) than did pharmacy technicians, phlebotomists, medical assistants, and medical records and health information technicians, all higher-paying occupations than CNA. </a:t>
            </a:r>
          </a:p>
          <a:p>
            <a:pPr marL="342900" marR="0" lvl="0" indent="-342900">
              <a:spcBef>
                <a:spcPts val="0"/>
              </a:spcBef>
              <a:spcAft>
                <a:spcPts val="0"/>
              </a:spcAft>
              <a:buFont typeface="Arial" panose="020B0604020202020204" pitchFamily="34" charset="0"/>
              <a:buChar char="•"/>
            </a:pPr>
            <a:r>
              <a:rPr lang="en-US" sz="2400" b="1" dirty="0">
                <a:solidFill>
                  <a:srgbClr val="0070C0"/>
                </a:solidFill>
                <a:latin typeface="Calibri" panose="020F0502020204030204" pitchFamily="34" charset="0"/>
                <a:ea typeface="Calibri" panose="020F0502020204030204" pitchFamily="34" charset="0"/>
              </a:rPr>
              <a:t>The next step on the career ladder can be challenging</a:t>
            </a:r>
            <a:r>
              <a:rPr lang="en-US" sz="2400" b="1" dirty="0">
                <a:latin typeface="Calibri" panose="020F0502020204030204" pitchFamily="34" charset="0"/>
                <a:ea typeface="Calibri" panose="020F0502020204030204" pitchFamily="34" charset="0"/>
              </a:rPr>
              <a:t>. </a:t>
            </a:r>
            <a:r>
              <a:rPr lang="en-US" sz="2400" dirty="0">
                <a:latin typeface="Calibri" panose="020F0502020204030204" pitchFamily="34" charset="0"/>
                <a:ea typeface="Calibri" panose="020F0502020204030204" pitchFamily="34" charset="0"/>
              </a:rPr>
              <a:t>CNA training does not really prepare a student to be an LPN or RN.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1760" y="300037"/>
            <a:ext cx="1342078" cy="1542618"/>
          </a:xfrm>
          <a:prstGeom prst="rect">
            <a:avLst/>
          </a:prstGeom>
        </p:spPr>
      </p:pic>
      <p:sp>
        <p:nvSpPr>
          <p:cNvPr id="2" name="Slide Number Placeholder 1"/>
          <p:cNvSpPr>
            <a:spLocks noGrp="1"/>
          </p:cNvSpPr>
          <p:nvPr>
            <p:ph type="sldNum" sz="quarter" idx="12"/>
          </p:nvPr>
        </p:nvSpPr>
        <p:spPr/>
        <p:txBody>
          <a:bodyPr/>
          <a:lstStyle/>
          <a:p>
            <a:fld id="{7C026068-E440-7348-BC45-E756242ED71C}" type="slidenum">
              <a:rPr lang="en-US" smtClean="0"/>
              <a:pPr/>
              <a:t>43</a:t>
            </a:fld>
            <a:endParaRPr lang="en-US" dirty="0"/>
          </a:p>
        </p:txBody>
      </p:sp>
    </p:spTree>
    <p:extLst>
      <p:ext uri="{BB962C8B-B14F-4D97-AF65-F5344CB8AC3E}">
        <p14:creationId xmlns:p14="http://schemas.microsoft.com/office/powerpoint/2010/main" val="2866364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026068-E440-7348-BC45-E756242ED71C}" type="slidenum">
              <a:rPr lang="en-US" smtClean="0"/>
              <a:pPr/>
              <a:t>44</a:t>
            </a:fld>
            <a:endParaRPr lang="en-US" dirty="0"/>
          </a:p>
        </p:txBody>
      </p:sp>
      <p:sp>
        <p:nvSpPr>
          <p:cNvPr id="4" name="Title 3"/>
          <p:cNvSpPr>
            <a:spLocks noGrp="1"/>
          </p:cNvSpPr>
          <p:nvPr>
            <p:ph type="title"/>
          </p:nvPr>
        </p:nvSpPr>
        <p:spPr>
          <a:xfrm>
            <a:off x="1102257" y="517364"/>
            <a:ext cx="9991023" cy="1605765"/>
          </a:xfrm>
        </p:spPr>
        <p:txBody>
          <a:bodyPr>
            <a:noAutofit/>
          </a:bodyPr>
          <a:lstStyle/>
          <a:p>
            <a:r>
              <a:rPr lang="en-US" sz="3200" b="1" dirty="0">
                <a:solidFill>
                  <a:srgbClr val="0070C0"/>
                </a:solidFill>
                <a:latin typeface="+mn-lt"/>
              </a:rPr>
              <a:t>Throughout history, higher education has been asked to address the social and economic needs of our country.  This is one of those times.</a:t>
            </a:r>
            <a:br>
              <a:rPr lang="en-US" sz="3200" b="1" dirty="0">
                <a:solidFill>
                  <a:srgbClr val="0070C0"/>
                </a:solidFill>
                <a:latin typeface="+mn-lt"/>
              </a:rPr>
            </a:br>
            <a:endParaRPr lang="en-US" sz="3200" b="1" dirty="0">
              <a:solidFill>
                <a:srgbClr val="0070C0"/>
              </a:solidFill>
              <a:latin typeface="+mn-lt"/>
            </a:endParaRPr>
          </a:p>
        </p:txBody>
      </p:sp>
      <p:pic>
        <p:nvPicPr>
          <p:cNvPr id="6" name="Picture 5"/>
          <p:cNvPicPr>
            <a:picLocks noChangeAspect="1"/>
          </p:cNvPicPr>
          <p:nvPr/>
        </p:nvPicPr>
        <p:blipFill>
          <a:blip r:embed="rId2"/>
          <a:stretch>
            <a:fillRect/>
          </a:stretch>
        </p:blipFill>
        <p:spPr>
          <a:xfrm>
            <a:off x="526751" y="2204768"/>
            <a:ext cx="5427432" cy="2756314"/>
          </a:xfrm>
          <a:prstGeom prst="rect">
            <a:avLst/>
          </a:prstGeom>
        </p:spPr>
      </p:pic>
      <p:pic>
        <p:nvPicPr>
          <p:cNvPr id="7" name="Picture 6"/>
          <p:cNvPicPr>
            <a:picLocks noChangeAspect="1"/>
          </p:cNvPicPr>
          <p:nvPr/>
        </p:nvPicPr>
        <p:blipFill>
          <a:blip r:embed="rId3"/>
          <a:stretch>
            <a:fillRect/>
          </a:stretch>
        </p:blipFill>
        <p:spPr>
          <a:xfrm>
            <a:off x="6097769" y="1996919"/>
            <a:ext cx="5853175" cy="2825338"/>
          </a:xfrm>
          <a:prstGeom prst="rect">
            <a:avLst/>
          </a:prstGeom>
        </p:spPr>
      </p:pic>
    </p:spTree>
    <p:extLst>
      <p:ext uri="{BB962C8B-B14F-4D97-AF65-F5344CB8AC3E}">
        <p14:creationId xmlns:p14="http://schemas.microsoft.com/office/powerpoint/2010/main" val="3288164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5240" y="473594"/>
            <a:ext cx="6434983" cy="1446550"/>
          </a:xfrm>
          <a:prstGeom prst="rect">
            <a:avLst/>
          </a:prstGeom>
          <a:noFill/>
        </p:spPr>
        <p:txBody>
          <a:bodyPr wrap="square" rtlCol="0">
            <a:spAutoFit/>
          </a:bodyPr>
          <a:lstStyle/>
          <a:p>
            <a:pPr algn="ctr"/>
            <a:r>
              <a:rPr lang="en-US" sz="4400" b="1" dirty="0">
                <a:solidFill>
                  <a:srgbClr val="0070C0"/>
                </a:solidFill>
              </a:rPr>
              <a:t>C. Initiative Updates</a:t>
            </a:r>
          </a:p>
          <a:p>
            <a:endParaRPr lang="en-US" sz="4400" dirty="0"/>
          </a:p>
        </p:txBody>
      </p:sp>
      <p:sp>
        <p:nvSpPr>
          <p:cNvPr id="6" name="TextBox 5"/>
          <p:cNvSpPr txBox="1"/>
          <p:nvPr/>
        </p:nvSpPr>
        <p:spPr>
          <a:xfrm>
            <a:off x="1337627" y="1562715"/>
            <a:ext cx="9210210" cy="3970318"/>
          </a:xfrm>
          <a:prstGeom prst="rect">
            <a:avLst/>
          </a:prstGeom>
          <a:noFill/>
        </p:spPr>
        <p:txBody>
          <a:bodyPr wrap="square" rtlCol="0">
            <a:spAutoFit/>
          </a:bodyPr>
          <a:lstStyle/>
          <a:p>
            <a:r>
              <a:rPr lang="en-US" sz="2800" dirty="0"/>
              <a:t>Credential Engine Registry and ACCCP</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r>
              <a:rPr lang="en-US" sz="2800" dirty="0"/>
              <a:t>Lumina Equity Leadership Acceleration Grant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r>
              <a:rPr lang="en-US" sz="2800" dirty="0"/>
              <a:t>AIR Summer Melt Study</a:t>
            </a:r>
          </a:p>
        </p:txBody>
      </p:sp>
      <p:pic>
        <p:nvPicPr>
          <p:cNvPr id="2" name="Picture 1"/>
          <p:cNvPicPr>
            <a:picLocks noChangeAspect="1"/>
          </p:cNvPicPr>
          <p:nvPr/>
        </p:nvPicPr>
        <p:blipFill>
          <a:blip r:embed="rId2"/>
          <a:stretch>
            <a:fillRect/>
          </a:stretch>
        </p:blipFill>
        <p:spPr>
          <a:xfrm>
            <a:off x="7180655" y="1445640"/>
            <a:ext cx="2776415" cy="1066082"/>
          </a:xfrm>
          <a:prstGeom prst="rect">
            <a:avLst/>
          </a:prstGeom>
        </p:spPr>
      </p:pic>
      <p:pic>
        <p:nvPicPr>
          <p:cNvPr id="7" name="Picture 6"/>
          <p:cNvPicPr>
            <a:picLocks noChangeAspect="1"/>
          </p:cNvPicPr>
          <p:nvPr/>
        </p:nvPicPr>
        <p:blipFill>
          <a:blip r:embed="rId3"/>
          <a:stretch>
            <a:fillRect/>
          </a:stretch>
        </p:blipFill>
        <p:spPr>
          <a:xfrm>
            <a:off x="8124057" y="3009265"/>
            <a:ext cx="3362325" cy="1362075"/>
          </a:xfrm>
          <a:prstGeom prst="rect">
            <a:avLst/>
          </a:prstGeom>
        </p:spPr>
      </p:pic>
      <p:pic>
        <p:nvPicPr>
          <p:cNvPr id="9" name="Picture 8"/>
          <p:cNvPicPr>
            <a:picLocks noChangeAspect="1"/>
          </p:cNvPicPr>
          <p:nvPr/>
        </p:nvPicPr>
        <p:blipFill>
          <a:blip r:embed="rId4"/>
          <a:stretch>
            <a:fillRect/>
          </a:stretch>
        </p:blipFill>
        <p:spPr>
          <a:xfrm>
            <a:off x="5430962" y="4868883"/>
            <a:ext cx="2693095" cy="1021009"/>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45</a:t>
            </a:fld>
            <a:endParaRPr lang="en-US">
              <a:solidFill>
                <a:srgbClr val="46464A">
                  <a:lumMod val="60000"/>
                  <a:lumOff val="40000"/>
                </a:srgbClr>
              </a:solidFill>
            </a:endParaRPr>
          </a:p>
        </p:txBody>
      </p:sp>
    </p:spTree>
    <p:extLst>
      <p:ext uri="{BB962C8B-B14F-4D97-AF65-F5344CB8AC3E}">
        <p14:creationId xmlns:p14="http://schemas.microsoft.com/office/powerpoint/2010/main" val="1324986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9697" y="675118"/>
            <a:ext cx="9169638" cy="769441"/>
          </a:xfrm>
          <a:prstGeom prst="rect">
            <a:avLst/>
          </a:prstGeom>
          <a:noFill/>
        </p:spPr>
        <p:txBody>
          <a:bodyPr wrap="square" rtlCol="0">
            <a:spAutoFit/>
          </a:bodyPr>
          <a:lstStyle/>
          <a:p>
            <a:pPr algn="ctr"/>
            <a:r>
              <a:rPr lang="en-US" sz="4400" b="1" dirty="0">
                <a:solidFill>
                  <a:srgbClr val="0070C0"/>
                </a:solidFill>
              </a:rPr>
              <a:t>D. ACHE 50</a:t>
            </a:r>
            <a:r>
              <a:rPr lang="en-US" sz="4400" b="1" baseline="30000" dirty="0">
                <a:solidFill>
                  <a:srgbClr val="0070C0"/>
                </a:solidFill>
              </a:rPr>
              <a:t>th</a:t>
            </a:r>
            <a:r>
              <a:rPr lang="en-US" sz="4400" b="1" dirty="0">
                <a:solidFill>
                  <a:srgbClr val="0070C0"/>
                </a:solidFill>
              </a:rPr>
              <a:t> Anniversary</a:t>
            </a: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2738" t="3935" r="2831" b="2105"/>
          <a:stretch/>
        </p:blipFill>
        <p:spPr>
          <a:xfrm rot="5400000">
            <a:off x="4104984" y="2821913"/>
            <a:ext cx="3582445" cy="2673466"/>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46</a:t>
            </a:fld>
            <a:endParaRPr lang="en-US">
              <a:solidFill>
                <a:srgbClr val="46464A">
                  <a:lumMod val="60000"/>
                  <a:lumOff val="40000"/>
                </a:srgbClr>
              </a:solidFill>
            </a:endParaRPr>
          </a:p>
        </p:txBody>
      </p:sp>
    </p:spTree>
    <p:extLst>
      <p:ext uri="{BB962C8B-B14F-4D97-AF65-F5344CB8AC3E}">
        <p14:creationId xmlns:p14="http://schemas.microsoft.com/office/powerpoint/2010/main" val="1990586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917"/>
          <a:stretch/>
        </p:blipFill>
        <p:spPr>
          <a:xfrm>
            <a:off x="1577583" y="751562"/>
            <a:ext cx="9081077" cy="1902874"/>
          </a:xfrm>
          <a:prstGeom prst="rect">
            <a:avLst/>
          </a:prstGeom>
        </p:spPr>
      </p:pic>
      <p:sp>
        <p:nvSpPr>
          <p:cNvPr id="4" name="TextBox 3"/>
          <p:cNvSpPr txBox="1"/>
          <p:nvPr/>
        </p:nvSpPr>
        <p:spPr>
          <a:xfrm>
            <a:off x="2029326" y="3721768"/>
            <a:ext cx="9561095" cy="1200329"/>
          </a:xfrm>
          <a:prstGeom prst="rect">
            <a:avLst/>
          </a:prstGeom>
          <a:noFill/>
        </p:spPr>
        <p:txBody>
          <a:bodyPr wrap="square" rtlCol="0">
            <a:spAutoFit/>
          </a:bodyPr>
          <a:lstStyle/>
          <a:p>
            <a:r>
              <a:rPr lang="en-US" sz="2400" dirty="0"/>
              <a:t>On May 14, 1969 during a called Special Session, the Alabama Legislature passed Act 14, which created the Alabama Commission on Higher Education.  </a:t>
            </a:r>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47</a:t>
            </a:fld>
            <a:endParaRPr lang="en-US">
              <a:solidFill>
                <a:srgbClr val="46464A">
                  <a:lumMod val="60000"/>
                  <a:lumOff val="40000"/>
                </a:srgbClr>
              </a:solidFill>
            </a:endParaRPr>
          </a:p>
        </p:txBody>
      </p:sp>
    </p:spTree>
    <p:extLst>
      <p:ext uri="{BB962C8B-B14F-4D97-AF65-F5344CB8AC3E}">
        <p14:creationId xmlns:p14="http://schemas.microsoft.com/office/powerpoint/2010/main" val="2196494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9411" y="1934678"/>
            <a:ext cx="9561095" cy="3785652"/>
          </a:xfrm>
          <a:prstGeom prst="rect">
            <a:avLst/>
          </a:prstGeom>
          <a:noFill/>
        </p:spPr>
        <p:txBody>
          <a:bodyPr wrap="square" rtlCol="0">
            <a:spAutoFit/>
          </a:bodyPr>
          <a:lstStyle/>
          <a:p>
            <a:r>
              <a:rPr lang="en-US" sz="2400" dirty="0"/>
              <a:t>“The report reflects a healthy higher education community dedicated to the service of the people of the state of Alabama.”  </a:t>
            </a:r>
          </a:p>
          <a:p>
            <a:endParaRPr lang="en-US" sz="2400" dirty="0"/>
          </a:p>
          <a:p>
            <a:endParaRPr lang="en-US" sz="2400" dirty="0"/>
          </a:p>
          <a:p>
            <a:pPr algn="ctr"/>
            <a:r>
              <a:rPr lang="en-US" sz="2400" dirty="0"/>
              <a:t>       Philip A. Sellers</a:t>
            </a:r>
            <a:br>
              <a:rPr lang="en-US" sz="2400" dirty="0"/>
            </a:br>
            <a:r>
              <a:rPr lang="en-US" sz="2400" dirty="0"/>
              <a:t>       Chairman</a:t>
            </a:r>
          </a:p>
          <a:p>
            <a:pPr algn="ctr"/>
            <a:r>
              <a:rPr lang="en-US" sz="2400" dirty="0"/>
              <a:t>       Alabama Commission on Higher Education</a:t>
            </a:r>
            <a:br>
              <a:rPr lang="en-US" sz="2400" dirty="0"/>
            </a:br>
            <a:r>
              <a:rPr lang="en-US" sz="2400" dirty="0"/>
              <a:t>       1988-89 Annual Report </a:t>
            </a:r>
          </a:p>
          <a:p>
            <a:endParaRPr lang="en-US" sz="2400" dirty="0"/>
          </a:p>
        </p:txBody>
      </p:sp>
    </p:spTree>
    <p:extLst>
      <p:ext uri="{BB962C8B-B14F-4D97-AF65-F5344CB8AC3E}">
        <p14:creationId xmlns:p14="http://schemas.microsoft.com/office/powerpoint/2010/main" val="2083249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2758" y="468440"/>
            <a:ext cx="8077200" cy="707886"/>
          </a:xfrm>
          <a:prstGeom prst="rect">
            <a:avLst/>
          </a:prstGeom>
          <a:noFill/>
        </p:spPr>
        <p:txBody>
          <a:bodyPr wrap="square" rtlCol="0">
            <a:spAutoFit/>
          </a:bodyPr>
          <a:lstStyle/>
          <a:p>
            <a:pPr algn="ctr"/>
            <a:r>
              <a:rPr lang="en-US" sz="4000" dirty="0"/>
              <a:t>50 Years Later</a:t>
            </a:r>
          </a:p>
        </p:txBody>
      </p:sp>
      <p:pic>
        <p:nvPicPr>
          <p:cNvPr id="3" name="Picture 2"/>
          <p:cNvPicPr>
            <a:picLocks noChangeAspect="1"/>
          </p:cNvPicPr>
          <p:nvPr/>
        </p:nvPicPr>
        <p:blipFill>
          <a:blip r:embed="rId2"/>
          <a:stretch>
            <a:fillRect/>
          </a:stretch>
        </p:blipFill>
        <p:spPr>
          <a:xfrm rot="20293115">
            <a:off x="388520" y="1639552"/>
            <a:ext cx="1238250" cy="1266825"/>
          </a:xfrm>
          <a:prstGeom prst="rect">
            <a:avLst/>
          </a:prstGeom>
        </p:spPr>
      </p:pic>
      <p:pic>
        <p:nvPicPr>
          <p:cNvPr id="4" name="Picture 3"/>
          <p:cNvPicPr>
            <a:picLocks noChangeAspect="1"/>
          </p:cNvPicPr>
          <p:nvPr/>
        </p:nvPicPr>
        <p:blipFill>
          <a:blip r:embed="rId3"/>
          <a:stretch>
            <a:fillRect/>
          </a:stretch>
        </p:blipFill>
        <p:spPr>
          <a:xfrm rot="629530">
            <a:off x="9355303" y="421105"/>
            <a:ext cx="2352675" cy="1066800"/>
          </a:xfrm>
          <a:prstGeom prst="rect">
            <a:avLst/>
          </a:prstGeom>
        </p:spPr>
      </p:pic>
      <p:pic>
        <p:nvPicPr>
          <p:cNvPr id="11" name="Picture 10"/>
          <p:cNvPicPr>
            <a:picLocks noChangeAspect="1"/>
          </p:cNvPicPr>
          <p:nvPr/>
        </p:nvPicPr>
        <p:blipFill rotWithShape="1">
          <a:blip r:embed="rId4"/>
          <a:srcRect t="116" r="102" b="2154"/>
          <a:stretch/>
        </p:blipFill>
        <p:spPr>
          <a:xfrm>
            <a:off x="2076451" y="1565753"/>
            <a:ext cx="8019528" cy="3444658"/>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5"/>
          <a:stretch>
            <a:fillRect/>
          </a:stretch>
        </p:blipFill>
        <p:spPr>
          <a:xfrm rot="302822">
            <a:off x="9124950" y="5095875"/>
            <a:ext cx="2676525" cy="1466850"/>
          </a:xfrm>
          <a:prstGeom prst="rect">
            <a:avLst/>
          </a:prstGeom>
        </p:spPr>
      </p:pic>
      <p:pic>
        <p:nvPicPr>
          <p:cNvPr id="5" name="Picture 4"/>
          <p:cNvPicPr>
            <a:picLocks noChangeAspect="1"/>
          </p:cNvPicPr>
          <p:nvPr/>
        </p:nvPicPr>
        <p:blipFill>
          <a:blip r:embed="rId6"/>
          <a:stretch>
            <a:fillRect/>
          </a:stretch>
        </p:blipFill>
        <p:spPr>
          <a:xfrm rot="21123514">
            <a:off x="721393" y="5454317"/>
            <a:ext cx="2456235" cy="934954"/>
          </a:xfrm>
          <a:prstGeom prst="rect">
            <a:avLst/>
          </a:prstGeom>
        </p:spPr>
      </p:pic>
      <p:sp>
        <p:nvSpPr>
          <p:cNvPr id="7" name="TextBox 6"/>
          <p:cNvSpPr txBox="1"/>
          <p:nvPr/>
        </p:nvSpPr>
        <p:spPr>
          <a:xfrm>
            <a:off x="4026569" y="5245769"/>
            <a:ext cx="3649579" cy="1200329"/>
          </a:xfrm>
          <a:prstGeom prst="rect">
            <a:avLst/>
          </a:prstGeom>
          <a:gradFill flip="none" rotWithShape="1">
            <a:gsLst>
              <a:gs pos="0">
                <a:srgbClr val="AFC377"/>
              </a:gs>
              <a:gs pos="23000">
                <a:schemeClr val="accent4">
                  <a:lumMod val="89000"/>
                </a:schemeClr>
              </a:gs>
              <a:gs pos="69000">
                <a:srgbClr val="0070C0"/>
              </a:gs>
              <a:gs pos="97000">
                <a:schemeClr val="accent4">
                  <a:lumMod val="70000"/>
                </a:schemeClr>
              </a:gs>
            </a:gsLst>
            <a:lin ang="2700000" scaled="1"/>
            <a:tileRect/>
          </a:gradFill>
        </p:spPr>
        <p:txBody>
          <a:bodyPr wrap="square" rtlCol="0">
            <a:spAutoFit/>
          </a:bodyPr>
          <a:lstStyle/>
          <a:p>
            <a:pPr algn="ctr"/>
            <a:r>
              <a:rPr lang="en-US" sz="3600" b="1" dirty="0">
                <a:solidFill>
                  <a:schemeClr val="bg1"/>
                </a:solidFill>
              </a:rPr>
              <a:t>12 MILLION +</a:t>
            </a:r>
          </a:p>
          <a:p>
            <a:pPr algn="ctr"/>
            <a:r>
              <a:rPr lang="en-US" sz="1200" b="1" dirty="0">
                <a:solidFill>
                  <a:schemeClr val="bg1"/>
                </a:solidFill>
              </a:rPr>
              <a:t>Student Records</a:t>
            </a:r>
            <a:br>
              <a:rPr lang="en-US" sz="1200" b="1" dirty="0">
                <a:solidFill>
                  <a:schemeClr val="bg1"/>
                </a:solidFill>
              </a:rPr>
            </a:br>
            <a:r>
              <a:rPr lang="en-US" sz="1200" b="1" dirty="0">
                <a:solidFill>
                  <a:schemeClr val="bg1"/>
                </a:solidFill>
              </a:rPr>
              <a:t> in </a:t>
            </a:r>
            <a:br>
              <a:rPr lang="en-US" sz="1200" b="1" dirty="0">
                <a:solidFill>
                  <a:schemeClr val="bg1"/>
                </a:solidFill>
              </a:rPr>
            </a:br>
            <a:r>
              <a:rPr lang="en-US" sz="1200" b="1" dirty="0">
                <a:solidFill>
                  <a:schemeClr val="bg1"/>
                </a:solidFill>
              </a:rPr>
              <a:t>Alabama Statewide Student Database</a:t>
            </a:r>
          </a:p>
        </p:txBody>
      </p:sp>
      <p:sp>
        <p:nvSpPr>
          <p:cNvPr id="8" name="Slide Number Placeholder 7"/>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49</a:t>
            </a:fld>
            <a:endParaRPr lang="en-US">
              <a:solidFill>
                <a:srgbClr val="46464A">
                  <a:lumMod val="60000"/>
                  <a:lumOff val="40000"/>
                </a:srgbClr>
              </a:solidFill>
            </a:endParaRPr>
          </a:p>
        </p:txBody>
      </p:sp>
    </p:spTree>
    <p:extLst>
      <p:ext uri="{BB962C8B-B14F-4D97-AF65-F5344CB8AC3E}">
        <p14:creationId xmlns:p14="http://schemas.microsoft.com/office/powerpoint/2010/main" val="3230729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sp>
        <p:nvSpPr>
          <p:cNvPr id="6" name="Rectangle 5"/>
          <p:cNvSpPr/>
          <p:nvPr/>
        </p:nvSpPr>
        <p:spPr>
          <a:xfrm>
            <a:off x="5049116" y="2709458"/>
            <a:ext cx="5585481" cy="2246769"/>
          </a:xfrm>
          <a:prstGeom prst="rect">
            <a:avLst/>
          </a:prstGeom>
        </p:spPr>
        <p:txBody>
          <a:bodyPr wrap="square">
            <a:spAutoFit/>
          </a:bodyPr>
          <a:lstStyle/>
          <a:p>
            <a:r>
              <a:rPr lang="en-US" sz="2800" b="1" kern="1400" dirty="0">
                <a:solidFill>
                  <a:srgbClr val="000000"/>
                </a:solidFill>
              </a:rPr>
              <a:t>Executive Committee Minutes of June 7, 2019</a:t>
            </a:r>
          </a:p>
          <a:p>
            <a:endParaRPr lang="en-US" sz="2800" b="1" kern="1400" dirty="0">
              <a:solidFill>
                <a:srgbClr val="000000"/>
              </a:solidFill>
            </a:endParaRPr>
          </a:p>
          <a:p>
            <a:r>
              <a:rPr lang="en-US" sz="2800" b="1" kern="1400" dirty="0">
                <a:solidFill>
                  <a:srgbClr val="000000"/>
                </a:solidFill>
              </a:rPr>
              <a:t>Commission Meeting Minutes of June 7, 2019</a:t>
            </a:r>
            <a:endParaRPr lang="en-US" sz="2800"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IV.	  CONSIDERATION OF MINUTES</a:t>
            </a:r>
          </a:p>
        </p:txBody>
      </p:sp>
      <p:pic>
        <p:nvPicPr>
          <p:cNvPr id="8" name="Picture 7" descr="Image result for www.clipartmeetingminutes">
            <a:hlinkClick r:id="rId2" tgtFrame="&quot;_blank&quot;"/>
          </p:cNvPr>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6042" y="1954145"/>
            <a:ext cx="3426064" cy="4402205"/>
          </a:xfrm>
          <a:prstGeom prst="rect">
            <a:avLst/>
          </a:prstGeom>
          <a:noFill/>
          <a:ln>
            <a:noFill/>
          </a:ln>
        </p:spPr>
      </p:pic>
    </p:spTree>
    <p:extLst>
      <p:ext uri="{BB962C8B-B14F-4D97-AF65-F5344CB8AC3E}">
        <p14:creationId xmlns:p14="http://schemas.microsoft.com/office/powerpoint/2010/main" val="3462259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2042" y="144379"/>
            <a:ext cx="8077200" cy="707886"/>
          </a:xfrm>
          <a:prstGeom prst="rect">
            <a:avLst/>
          </a:prstGeom>
          <a:noFill/>
        </p:spPr>
        <p:txBody>
          <a:bodyPr wrap="square" rtlCol="0">
            <a:spAutoFit/>
          </a:bodyPr>
          <a:lstStyle/>
          <a:p>
            <a:pPr algn="ctr"/>
            <a:r>
              <a:rPr lang="en-US" sz="4000" dirty="0"/>
              <a:t>What Lies Ahead</a:t>
            </a:r>
          </a:p>
        </p:txBody>
      </p:sp>
      <p:pic>
        <p:nvPicPr>
          <p:cNvPr id="3" name="Picture 2"/>
          <p:cNvPicPr>
            <a:picLocks noChangeAspect="1"/>
          </p:cNvPicPr>
          <p:nvPr/>
        </p:nvPicPr>
        <p:blipFill>
          <a:blip r:embed="rId2"/>
          <a:stretch>
            <a:fillRect/>
          </a:stretch>
        </p:blipFill>
        <p:spPr>
          <a:xfrm>
            <a:off x="2738437" y="1347787"/>
            <a:ext cx="6715125" cy="5133975"/>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50</a:t>
            </a:fld>
            <a:endParaRPr lang="en-US">
              <a:solidFill>
                <a:srgbClr val="46464A">
                  <a:lumMod val="60000"/>
                  <a:lumOff val="40000"/>
                </a:srgbClr>
              </a:solidFill>
            </a:endParaRPr>
          </a:p>
        </p:txBody>
      </p:sp>
    </p:spTree>
    <p:extLst>
      <p:ext uri="{BB962C8B-B14F-4D97-AF65-F5344CB8AC3E}">
        <p14:creationId xmlns:p14="http://schemas.microsoft.com/office/powerpoint/2010/main" val="93313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588" t="24215" r="3846" b="2066"/>
          <a:stretch/>
        </p:blipFill>
        <p:spPr>
          <a:xfrm>
            <a:off x="3238500" y="2105025"/>
            <a:ext cx="5943600" cy="42481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350" y="127112"/>
            <a:ext cx="8406349" cy="1803175"/>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51</a:t>
            </a:fld>
            <a:endParaRPr lang="en-US">
              <a:solidFill>
                <a:srgbClr val="46464A">
                  <a:lumMod val="60000"/>
                  <a:lumOff val="40000"/>
                </a:srgbClr>
              </a:solidFill>
            </a:endParaRPr>
          </a:p>
        </p:txBody>
      </p:sp>
    </p:spTree>
    <p:extLst>
      <p:ext uri="{BB962C8B-B14F-4D97-AF65-F5344CB8AC3E}">
        <p14:creationId xmlns:p14="http://schemas.microsoft.com/office/powerpoint/2010/main" val="2916433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068191" y="69507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chemeClr val="accent1">
                    <a:lumMod val="75000"/>
                  </a:schemeClr>
                </a:solidFill>
                <a:latin typeface="+mn-lt"/>
              </a:rPr>
              <a:t>VII</a:t>
            </a:r>
            <a:r>
              <a:rPr lang="en-US" b="1" dirty="0">
                <a:solidFill>
                  <a:srgbClr val="0070C0"/>
                </a:solidFill>
                <a:latin typeface="+mn-lt"/>
              </a:rPr>
              <a:t>I</a:t>
            </a:r>
            <a:r>
              <a:rPr kumimoji="0" lang="en-US" b="1" i="0" u="none" strike="noStrike" kern="1200" cap="all" spc="0" normalizeH="0" baseline="0" noProof="0" dirty="0">
                <a:ln>
                  <a:noFill/>
                </a:ln>
                <a:solidFill>
                  <a:srgbClr val="0070C0"/>
                </a:solidFill>
                <a:effectLst/>
                <a:uLnTx/>
                <a:uFillTx/>
                <a:latin typeface="+mn-lt"/>
              </a:rPr>
              <a:t>.   Decision</a:t>
            </a:r>
            <a:r>
              <a:rPr kumimoji="0" lang="en-US" b="1" i="0" u="none" strike="noStrike" kern="1200" cap="all" spc="300" normalizeH="0" baseline="0" noProof="0" dirty="0">
                <a:ln>
                  <a:noFill/>
                </a:ln>
                <a:solidFill>
                  <a:srgbClr val="0070C0"/>
                </a:solidFill>
                <a:effectLst/>
                <a:uLnTx/>
                <a:uFillTx/>
                <a:latin typeface="+mn-lt"/>
              </a:rPr>
              <a:t> </a:t>
            </a:r>
            <a:r>
              <a:rPr kumimoji="0" lang="en-US" b="1" i="0" u="none" strike="noStrike" kern="1200" cap="all" spc="0" normalizeH="0" baseline="0" noProof="0" dirty="0">
                <a:ln>
                  <a:noFill/>
                </a:ln>
                <a:solidFill>
                  <a:srgbClr val="0070C0"/>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2" name="Picture 1"/>
          <p:cNvPicPr>
            <a:picLocks noChangeAspect="1"/>
          </p:cNvPicPr>
          <p:nvPr/>
        </p:nvPicPr>
        <p:blipFill>
          <a:blip r:embed="rId3"/>
          <a:stretch>
            <a:fillRect/>
          </a:stretch>
        </p:blipFill>
        <p:spPr>
          <a:xfrm>
            <a:off x="3680935" y="2430049"/>
            <a:ext cx="4361741" cy="2442575"/>
          </a:xfrm>
          <a:prstGeom prst="rect">
            <a:avLst/>
          </a:prstGeom>
        </p:spPr>
      </p:pic>
    </p:spTree>
    <p:extLst>
      <p:ext uri="{BB962C8B-B14F-4D97-AF65-F5344CB8AC3E}">
        <p14:creationId xmlns:p14="http://schemas.microsoft.com/office/powerpoint/2010/main" val="3940041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53</a:t>
            </a:fld>
            <a:endParaRPr lang="en-US">
              <a:solidFill>
                <a:srgbClr val="46464A">
                  <a:lumMod val="60000"/>
                  <a:lumOff val="40000"/>
                </a:srgbClr>
              </a:solidFill>
            </a:endParaRPr>
          </a:p>
        </p:txBody>
      </p:sp>
      <p:sp>
        <p:nvSpPr>
          <p:cNvPr id="5" name="Rectangle 4"/>
          <p:cNvSpPr/>
          <p:nvPr/>
        </p:nvSpPr>
        <p:spPr>
          <a:xfrm>
            <a:off x="625642" y="603828"/>
            <a:ext cx="9507914" cy="707886"/>
          </a:xfrm>
          <a:prstGeom prst="rect">
            <a:avLst/>
          </a:prstGeom>
        </p:spPr>
        <p:txBody>
          <a:bodyPr wrap="square">
            <a:spAutoFit/>
          </a:bodyPr>
          <a:lstStyle/>
          <a:p>
            <a:pPr marL="228600">
              <a:tabLst>
                <a:tab pos="27432" algn="l"/>
                <a:tab pos="-1731873600" algn="l"/>
                <a:tab pos="6542532" algn="r"/>
              </a:tabLst>
            </a:pPr>
            <a:r>
              <a:rPr lang="en-US" sz="4000" b="1" kern="1400" dirty="0">
                <a:solidFill>
                  <a:srgbClr val="0070C0"/>
                </a:solidFill>
              </a:rPr>
              <a:t>A.  Fiscal Year 2019-20 Operations Plan</a:t>
            </a:r>
            <a:r>
              <a:rPr lang="en-US" sz="3200" kern="1400" dirty="0">
                <a:solidFill>
                  <a:srgbClr val="0070C0"/>
                </a:solidFill>
                <a:latin typeface="Times New Roman" panose="02020603050405020304" pitchFamily="18" charset="0"/>
              </a:rPr>
              <a:t> </a:t>
            </a:r>
            <a:endParaRPr lang="en-US" sz="3200" kern="1400" dirty="0">
              <a:ln>
                <a:noFill/>
              </a:ln>
              <a:solidFill>
                <a:srgbClr val="0070C0"/>
              </a:solidFill>
              <a:effectLst/>
              <a:latin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250765" y="2015645"/>
            <a:ext cx="5359835" cy="2679918"/>
          </a:xfrm>
          <a:prstGeom prst="rect">
            <a:avLst/>
          </a:prstGeom>
        </p:spPr>
      </p:pic>
    </p:spTree>
    <p:extLst>
      <p:ext uri="{BB962C8B-B14F-4D97-AF65-F5344CB8AC3E}">
        <p14:creationId xmlns:p14="http://schemas.microsoft.com/office/powerpoint/2010/main" val="2816419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750" y="338203"/>
            <a:ext cx="10911357" cy="5970865"/>
          </a:xfrm>
          <a:prstGeom prst="rect">
            <a:avLst/>
          </a:prstGeom>
        </p:spPr>
        <p:txBody>
          <a:bodyPr wrap="square">
            <a:spAutoFit/>
          </a:bodyPr>
          <a:lstStyle/>
          <a:p>
            <a:pPr algn="ctr"/>
            <a:r>
              <a:rPr lang="en-US" sz="4000" b="1" kern="1400" dirty="0">
                <a:solidFill>
                  <a:srgbClr val="0070C0"/>
                </a:solidFill>
              </a:rPr>
              <a:t>ACHE Budgetary Overview</a:t>
            </a:r>
          </a:p>
          <a:p>
            <a:r>
              <a:rPr lang="en-US" sz="3200" dirty="0">
                <a:ea typeface="Calibri" panose="020F0502020204030204" pitchFamily="34" charset="0"/>
              </a:rPr>
              <a:t> </a:t>
            </a:r>
            <a:r>
              <a:rPr lang="en-US" sz="2800" dirty="0">
                <a:ea typeface="Calibri" panose="020F0502020204030204" pitchFamily="34" charset="0"/>
              </a:rPr>
              <a:t>The Commission has 27 programs under 6 appropriation units.</a:t>
            </a:r>
          </a:p>
          <a:p>
            <a:pPr marL="342900" marR="0" lvl="0" indent="-342900">
              <a:spcBef>
                <a:spcPts val="0"/>
              </a:spcBef>
              <a:spcAft>
                <a:spcPts val="0"/>
              </a:spcAft>
              <a:buFont typeface="Arial" panose="020B0604020202020204" pitchFamily="34" charset="0"/>
              <a:buChar char="•"/>
            </a:pPr>
            <a:endParaRPr lang="en-US" sz="1500" dirty="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2800" dirty="0">
                <a:ea typeface="Calibri" panose="020F0502020204030204" pitchFamily="34" charset="0"/>
              </a:rPr>
              <a:t>There are three new programs in the FY 2019-20 budget:</a:t>
            </a:r>
          </a:p>
          <a:p>
            <a:pPr marL="800100" lvl="1" indent="-342900">
              <a:buFont typeface="Arial" panose="020B0604020202020204" pitchFamily="34" charset="0"/>
              <a:buChar char="•"/>
            </a:pPr>
            <a:r>
              <a:rPr lang="en-US" sz="2800" dirty="0">
                <a:ea typeface="Calibri" panose="020F0502020204030204" pitchFamily="34" charset="0"/>
              </a:rPr>
              <a:t>Deferred Maintenance Grant Program</a:t>
            </a:r>
          </a:p>
          <a:p>
            <a:pPr marL="800100" lvl="1" indent="-342900">
              <a:buFont typeface="Arial" panose="020B0604020202020204" pitchFamily="34" charset="0"/>
              <a:buChar char="•"/>
            </a:pPr>
            <a:r>
              <a:rPr lang="en-US" sz="2800" dirty="0">
                <a:ea typeface="Calibri" panose="020F0502020204030204" pitchFamily="34" charset="0"/>
              </a:rPr>
              <a:t>Forestry Education Program</a:t>
            </a:r>
          </a:p>
          <a:p>
            <a:pPr marL="800100" lvl="1" indent="-342900">
              <a:buFont typeface="Arial" panose="020B0604020202020204" pitchFamily="34" charset="0"/>
              <a:buChar char="•"/>
            </a:pPr>
            <a:r>
              <a:rPr lang="en-US" sz="2800" dirty="0">
                <a:ea typeface="Calibri" panose="020F0502020204030204" pitchFamily="34" charset="0"/>
              </a:rPr>
              <a:t>Alabama Recruit and Retain Minority Teachers Pilot</a:t>
            </a:r>
          </a:p>
          <a:p>
            <a:pPr marL="342900" indent="-342900">
              <a:buFont typeface="Arial" panose="020B0604020202020204" pitchFamily="34" charset="0"/>
              <a:buChar char="•"/>
            </a:pPr>
            <a:endParaRPr lang="en-US" sz="1500" dirty="0">
              <a:ea typeface="Calibri" panose="020F0502020204030204" pitchFamily="34" charset="0"/>
            </a:endParaRPr>
          </a:p>
          <a:p>
            <a:pPr marL="342900" indent="-342900">
              <a:buFont typeface="Arial" panose="020B0604020202020204" pitchFamily="34" charset="0"/>
              <a:buChar char="•"/>
            </a:pPr>
            <a:r>
              <a:rPr lang="en-US" sz="2800" dirty="0">
                <a:ea typeface="Calibri" panose="020F0502020204030204" pitchFamily="34" charset="0"/>
              </a:rPr>
              <a:t>The FY 2019-20 budget represents a 28.2% increase over FY 2018-19.</a:t>
            </a:r>
          </a:p>
          <a:p>
            <a:pPr marL="342900" indent="-342900">
              <a:buFont typeface="Arial" panose="020B0604020202020204" pitchFamily="34" charset="0"/>
              <a:buChar char="•"/>
            </a:pPr>
            <a:endParaRPr lang="en-US" sz="1500" dirty="0">
              <a:ea typeface="Calibri" panose="020F0502020204030204" pitchFamily="34" charset="0"/>
            </a:endParaRPr>
          </a:p>
          <a:p>
            <a:pPr marL="342900" indent="-342900">
              <a:buFont typeface="Arial" panose="020B0604020202020204" pitchFamily="34" charset="0"/>
              <a:buChar char="•"/>
            </a:pPr>
            <a:r>
              <a:rPr lang="en-US" sz="2800" dirty="0">
                <a:ea typeface="Calibri" panose="020F0502020204030204" pitchFamily="34" charset="0"/>
              </a:rPr>
              <a:t>The FY 2019-20 Operations Plan, showing quarterly expenditures, was submitted to Executive Budget Office (EBO) on July 31, 2018.  Any changes made by the Commission can be made through a Operations Plan revision after October 1, 2019.  </a:t>
            </a:r>
            <a:endParaRPr lang="en-US" sz="2800" dirty="0">
              <a:effectLst/>
              <a:ea typeface="Calibri" panose="020F0502020204030204" pitchFamily="34" charset="0"/>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54</a:t>
            </a:fld>
            <a:endParaRPr lang="en-US">
              <a:solidFill>
                <a:srgbClr val="46464A">
                  <a:lumMod val="60000"/>
                  <a:lumOff val="40000"/>
                </a:srgbClr>
              </a:solidFill>
            </a:endParaRPr>
          </a:p>
        </p:txBody>
      </p:sp>
    </p:spTree>
    <p:extLst>
      <p:ext uri="{BB962C8B-B14F-4D97-AF65-F5344CB8AC3E}">
        <p14:creationId xmlns:p14="http://schemas.microsoft.com/office/powerpoint/2010/main" val="30492268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725564282"/>
              </p:ext>
            </p:extLst>
          </p:nvPr>
        </p:nvGraphicFramePr>
        <p:xfrm>
          <a:off x="1039661" y="375781"/>
          <a:ext cx="9832932" cy="6043679"/>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55</a:t>
            </a:fld>
            <a:endParaRPr lang="en-US">
              <a:solidFill>
                <a:srgbClr val="46464A">
                  <a:lumMod val="60000"/>
                  <a:lumOff val="40000"/>
                </a:srgbClr>
              </a:solidFill>
            </a:endParaRPr>
          </a:p>
        </p:txBody>
      </p:sp>
    </p:spTree>
    <p:extLst>
      <p:ext uri="{BB962C8B-B14F-4D97-AF65-F5344CB8AC3E}">
        <p14:creationId xmlns:p14="http://schemas.microsoft.com/office/powerpoint/2010/main" val="6455903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340" b="43562"/>
          <a:stretch/>
        </p:blipFill>
        <p:spPr>
          <a:xfrm>
            <a:off x="1311156" y="356530"/>
            <a:ext cx="10107617" cy="5624186"/>
          </a:xfrm>
          <a:prstGeom prst="rect">
            <a:avLst/>
          </a:prstGeom>
        </p:spPr>
      </p:pic>
      <p:sp>
        <p:nvSpPr>
          <p:cNvPr id="2" name="Right Arrow 1"/>
          <p:cNvSpPr/>
          <p:nvPr/>
        </p:nvSpPr>
        <p:spPr>
          <a:xfrm rot="10800000">
            <a:off x="11328934" y="2387066"/>
            <a:ext cx="404261" cy="259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11328932" y="2621280"/>
            <a:ext cx="404261" cy="259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11328933" y="2950144"/>
            <a:ext cx="404261" cy="259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11328931" y="4781756"/>
            <a:ext cx="404261" cy="259882"/>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56</a:t>
            </a:fld>
            <a:endParaRPr lang="en-US">
              <a:solidFill>
                <a:srgbClr val="46464A">
                  <a:lumMod val="60000"/>
                  <a:lumOff val="40000"/>
                </a:srgbClr>
              </a:solidFill>
            </a:endParaRPr>
          </a:p>
        </p:txBody>
      </p:sp>
    </p:spTree>
    <p:extLst>
      <p:ext uri="{BB962C8B-B14F-4D97-AF65-F5344CB8AC3E}">
        <p14:creationId xmlns:p14="http://schemas.microsoft.com/office/powerpoint/2010/main" val="273774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 t="56815" r="-385" b="-682"/>
          <a:stretch/>
        </p:blipFill>
        <p:spPr>
          <a:xfrm>
            <a:off x="1185897" y="676405"/>
            <a:ext cx="10012372" cy="4371584"/>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340" b="95658"/>
          <a:stretch/>
        </p:blipFill>
        <p:spPr>
          <a:xfrm>
            <a:off x="1185897" y="286516"/>
            <a:ext cx="10107617" cy="432741"/>
          </a:xfrm>
          <a:prstGeom prst="rect">
            <a:avLst/>
          </a:prstGeom>
        </p:spPr>
      </p:pic>
      <p:sp>
        <p:nvSpPr>
          <p:cNvPr id="5" name="Right Arrow 4"/>
          <p:cNvSpPr/>
          <p:nvPr/>
        </p:nvSpPr>
        <p:spPr>
          <a:xfrm rot="10800000">
            <a:off x="11198269" y="1932678"/>
            <a:ext cx="404261" cy="259882"/>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11152702" y="3100812"/>
            <a:ext cx="404261" cy="259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11178009" y="3360695"/>
            <a:ext cx="404261" cy="259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11190685" y="4100362"/>
            <a:ext cx="455882" cy="2585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57</a:t>
            </a:fld>
            <a:endParaRPr lang="en-US">
              <a:solidFill>
                <a:srgbClr val="46464A">
                  <a:lumMod val="60000"/>
                  <a:lumOff val="40000"/>
                </a:srgbClr>
              </a:solidFill>
            </a:endParaRPr>
          </a:p>
        </p:txBody>
      </p:sp>
    </p:spTree>
    <p:extLst>
      <p:ext uri="{BB962C8B-B14F-4D97-AF65-F5344CB8AC3E}">
        <p14:creationId xmlns:p14="http://schemas.microsoft.com/office/powerpoint/2010/main" val="22072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521828824"/>
              </p:ext>
            </p:extLst>
          </p:nvPr>
        </p:nvGraphicFramePr>
        <p:xfrm>
          <a:off x="1757318" y="278759"/>
          <a:ext cx="8138243" cy="555837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58</a:t>
            </a:fld>
            <a:endParaRPr lang="en-US">
              <a:solidFill>
                <a:srgbClr val="46464A">
                  <a:lumMod val="60000"/>
                  <a:lumOff val="40000"/>
                </a:srgbClr>
              </a:solidFill>
            </a:endParaRPr>
          </a:p>
        </p:txBody>
      </p:sp>
    </p:spTree>
    <p:extLst>
      <p:ext uri="{BB962C8B-B14F-4D97-AF65-F5344CB8AC3E}">
        <p14:creationId xmlns:p14="http://schemas.microsoft.com/office/powerpoint/2010/main" val="2131723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268441474"/>
              </p:ext>
            </p:extLst>
          </p:nvPr>
        </p:nvGraphicFramePr>
        <p:xfrm>
          <a:off x="1219807" y="714325"/>
          <a:ext cx="9376756" cy="5461462"/>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59</a:t>
            </a:fld>
            <a:endParaRPr lang="en-US">
              <a:solidFill>
                <a:srgbClr val="46464A">
                  <a:lumMod val="60000"/>
                  <a:lumOff val="40000"/>
                </a:srgbClr>
              </a:solidFill>
            </a:endParaRPr>
          </a:p>
        </p:txBody>
      </p:sp>
    </p:spTree>
    <p:extLst>
      <p:ext uri="{BB962C8B-B14F-4D97-AF65-F5344CB8AC3E}">
        <p14:creationId xmlns:p14="http://schemas.microsoft.com/office/powerpoint/2010/main" val="2577725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5"/>
                </a:solidFill>
                <a:latin typeface="+mn-lt"/>
              </a:rPr>
              <a:t>V.   CHAIRMAN’S REPORT</a:t>
            </a:r>
            <a:r>
              <a:rPr lang="en-US" b="1" spc="300" dirty="0">
                <a:solidFill>
                  <a:schemeClr val="accent5"/>
                </a:solidFill>
                <a:latin typeface="+mn-lt"/>
              </a:rPr>
              <a:t>  </a:t>
            </a:r>
            <a:endParaRPr lang="en-US" b="1" dirty="0">
              <a:solidFill>
                <a:schemeClr val="accent5"/>
              </a:solidFill>
              <a:latin typeface="+mn-lt"/>
            </a:endParaRPr>
          </a:p>
        </p:txBody>
      </p:sp>
      <p:pic>
        <p:nvPicPr>
          <p:cNvPr id="17410" name="Picture 2" descr="Image result for hand holding repor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27680" y="2323578"/>
            <a:ext cx="3062614"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304517875"/>
              </p:ext>
            </p:extLst>
          </p:nvPr>
        </p:nvGraphicFramePr>
        <p:xfrm>
          <a:off x="2265192" y="363255"/>
          <a:ext cx="7730578" cy="5972479"/>
        </p:xfrm>
        <a:graphic>
          <a:graphicData uri="http://schemas.openxmlformats.org/presentationml/2006/ole">
            <mc:AlternateContent xmlns:mc="http://schemas.openxmlformats.org/markup-compatibility/2006">
              <mc:Choice xmlns:v="urn:schemas-microsoft-com:vml" Requires="v">
                <p:oleObj spid="_x0000_s13377" name="Worksheet" r:id="rId3" imgW="3933713" imgH="3857804" progId="Excel.Sheet.8">
                  <p:embed/>
                </p:oleObj>
              </mc:Choice>
              <mc:Fallback>
                <p:oleObj name="Worksheet" r:id="rId3" imgW="3933713" imgH="3857804" progId="Excel.Sheet.8">
                  <p:embed/>
                  <p:pic>
                    <p:nvPicPr>
                      <p:cNvPr id="2" name="Object 1"/>
                      <p:cNvPicPr/>
                      <p:nvPr/>
                    </p:nvPicPr>
                    <p:blipFill>
                      <a:blip r:embed="rId4"/>
                      <a:stretch>
                        <a:fillRect/>
                      </a:stretch>
                    </p:blipFill>
                    <p:spPr>
                      <a:xfrm>
                        <a:off x="2265192" y="363255"/>
                        <a:ext cx="7730578" cy="5972479"/>
                      </a:xfrm>
                      <a:prstGeom prst="rect">
                        <a:avLst/>
                      </a:prstGeom>
                    </p:spPr>
                  </p:pic>
                </p:oleObj>
              </mc:Fallback>
            </mc:AlternateContent>
          </a:graphicData>
        </a:graphic>
      </p:graphicFrame>
      <p:sp>
        <p:nvSpPr>
          <p:cNvPr id="3" name="Right Arrow 2"/>
          <p:cNvSpPr/>
          <p:nvPr/>
        </p:nvSpPr>
        <p:spPr>
          <a:xfrm rot="10800000">
            <a:off x="10096900" y="4846321"/>
            <a:ext cx="404261" cy="259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60</a:t>
            </a:fld>
            <a:endParaRPr lang="en-US">
              <a:solidFill>
                <a:srgbClr val="46464A">
                  <a:lumMod val="60000"/>
                  <a:lumOff val="40000"/>
                </a:srgbClr>
              </a:solidFill>
            </a:endParaRPr>
          </a:p>
        </p:txBody>
      </p:sp>
    </p:spTree>
    <p:extLst>
      <p:ext uri="{BB962C8B-B14F-4D97-AF65-F5344CB8AC3E}">
        <p14:creationId xmlns:p14="http://schemas.microsoft.com/office/powerpoint/2010/main" val="180850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201574048"/>
              </p:ext>
            </p:extLst>
          </p:nvPr>
        </p:nvGraphicFramePr>
        <p:xfrm>
          <a:off x="3097430" y="718580"/>
          <a:ext cx="7290019" cy="5673011"/>
        </p:xfrm>
        <a:graphic>
          <a:graphicData uri="http://schemas.openxmlformats.org/presentationml/2006/ole">
            <mc:AlternateContent xmlns:mc="http://schemas.openxmlformats.org/markup-compatibility/2006">
              <mc:Choice xmlns:v="urn:schemas-microsoft-com:vml" Requires="v">
                <p:oleObj spid="_x0000_s14401" name="Worksheet" r:id="rId3" imgW="4276882" imgH="4057809" progId="Excel.Sheet.8">
                  <p:embed/>
                </p:oleObj>
              </mc:Choice>
              <mc:Fallback>
                <p:oleObj name="Worksheet" r:id="rId3" imgW="4276882" imgH="4057809" progId="Excel.Sheet.8">
                  <p:embed/>
                  <p:pic>
                    <p:nvPicPr>
                      <p:cNvPr id="2" name="Object 1"/>
                      <p:cNvPicPr/>
                      <p:nvPr/>
                    </p:nvPicPr>
                    <p:blipFill>
                      <a:blip r:embed="rId4"/>
                      <a:stretch>
                        <a:fillRect/>
                      </a:stretch>
                    </p:blipFill>
                    <p:spPr>
                      <a:xfrm>
                        <a:off x="3097430" y="718580"/>
                        <a:ext cx="7290019" cy="5673011"/>
                      </a:xfrm>
                      <a:prstGeom prst="rect">
                        <a:avLst/>
                      </a:prstGeom>
                    </p:spPr>
                  </p:pic>
                </p:oleObj>
              </mc:Fallback>
            </mc:AlternateContent>
          </a:graphicData>
        </a:graphic>
      </p:graphicFrame>
      <p:sp>
        <p:nvSpPr>
          <p:cNvPr id="3" name="Right Arrow 2"/>
          <p:cNvSpPr/>
          <p:nvPr/>
        </p:nvSpPr>
        <p:spPr>
          <a:xfrm rot="10800000">
            <a:off x="10545519" y="2377965"/>
            <a:ext cx="404261" cy="259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0800000">
            <a:off x="10542377" y="2637847"/>
            <a:ext cx="404261" cy="259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61</a:t>
            </a:fld>
            <a:endParaRPr lang="en-US">
              <a:solidFill>
                <a:srgbClr val="46464A">
                  <a:lumMod val="60000"/>
                  <a:lumOff val="40000"/>
                </a:srgbClr>
              </a:solidFill>
            </a:endParaRPr>
          </a:p>
        </p:txBody>
      </p:sp>
    </p:spTree>
    <p:extLst>
      <p:ext uri="{BB962C8B-B14F-4D97-AF65-F5344CB8AC3E}">
        <p14:creationId xmlns:p14="http://schemas.microsoft.com/office/powerpoint/2010/main" val="51832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62</a:t>
            </a:fld>
            <a:endParaRPr lang="en-US">
              <a:solidFill>
                <a:srgbClr val="46464A">
                  <a:lumMod val="60000"/>
                  <a:lumOff val="40000"/>
                </a:srgbClr>
              </a:solidFill>
            </a:endParaRPr>
          </a:p>
        </p:txBody>
      </p:sp>
      <p:sp>
        <p:nvSpPr>
          <p:cNvPr id="5" name="Rectangle 4"/>
          <p:cNvSpPr/>
          <p:nvPr/>
        </p:nvSpPr>
        <p:spPr>
          <a:xfrm>
            <a:off x="750902" y="340119"/>
            <a:ext cx="10234424" cy="1323439"/>
          </a:xfrm>
          <a:prstGeom prst="rect">
            <a:avLst/>
          </a:prstGeom>
        </p:spPr>
        <p:txBody>
          <a:bodyPr wrap="square">
            <a:spAutoFit/>
          </a:bodyPr>
          <a:lstStyle/>
          <a:p>
            <a:pPr marL="228600">
              <a:tabLst>
                <a:tab pos="27432" algn="l"/>
                <a:tab pos="-1731873600" algn="l"/>
                <a:tab pos="6542532" algn="r"/>
              </a:tabLst>
            </a:pPr>
            <a:r>
              <a:rPr lang="en-US" sz="4000" b="1" kern="1400" dirty="0">
                <a:solidFill>
                  <a:srgbClr val="0070C0"/>
                </a:solidFill>
              </a:rPr>
              <a:t>B.  Public Drawing to Determine Order of Payment of ASGP Funds for 2019-20</a:t>
            </a:r>
            <a:r>
              <a:rPr lang="en-US" sz="3200" kern="1400" dirty="0">
                <a:solidFill>
                  <a:srgbClr val="0070C0"/>
                </a:solidFill>
                <a:latin typeface="Times New Roman" panose="02020603050405020304" pitchFamily="18" charset="0"/>
              </a:rPr>
              <a:t> </a:t>
            </a:r>
            <a:endParaRPr lang="en-US" sz="3200" kern="1400" dirty="0">
              <a:ln>
                <a:noFill/>
              </a:ln>
              <a:solidFill>
                <a:srgbClr val="0070C0"/>
              </a:solidFill>
              <a:effectLst/>
              <a:latin typeface="Times New Roman" panose="02020603050405020304" pitchFamily="18" charset="0"/>
            </a:endParaRPr>
          </a:p>
        </p:txBody>
      </p:sp>
      <p:sp>
        <p:nvSpPr>
          <p:cNvPr id="7" name="TextBox 6"/>
          <p:cNvSpPr txBox="1"/>
          <p:nvPr/>
        </p:nvSpPr>
        <p:spPr>
          <a:xfrm>
            <a:off x="1076327" y="1737961"/>
            <a:ext cx="10277473" cy="4924425"/>
          </a:xfrm>
          <a:prstGeom prst="rect">
            <a:avLst/>
          </a:prstGeom>
          <a:noFill/>
        </p:spPr>
        <p:txBody>
          <a:bodyPr wrap="square" rtlCol="0">
            <a:spAutoFit/>
          </a:bodyPr>
          <a:lstStyle/>
          <a:p>
            <a:r>
              <a:rPr lang="en-US" sz="2800" dirty="0"/>
              <a:t>Alabama Student Grant Program (ASGP) provides grants for eligible in-state students attending one of the following private institutions: </a:t>
            </a:r>
          </a:p>
          <a:p>
            <a:endParaRPr lang="en-US" dirty="0"/>
          </a:p>
          <a:p>
            <a:pPr marL="285750" indent="-285750">
              <a:buFont typeface="Arial" panose="020B0604020202020204" pitchFamily="34" charset="0"/>
              <a:buChar char="•"/>
            </a:pPr>
            <a:r>
              <a:rPr lang="en-US" sz="2400" dirty="0" err="1"/>
              <a:t>Amridge</a:t>
            </a:r>
            <a:r>
              <a:rPr lang="en-US" sz="2400" dirty="0"/>
              <a:t> University</a:t>
            </a:r>
          </a:p>
          <a:p>
            <a:pPr marL="285750" indent="-285750">
              <a:buFont typeface="Arial" panose="020B0604020202020204" pitchFamily="34" charset="0"/>
              <a:buChar char="•"/>
            </a:pPr>
            <a:r>
              <a:rPr lang="en-US" sz="2400" dirty="0"/>
              <a:t>Birmingham Southern College</a:t>
            </a:r>
          </a:p>
          <a:p>
            <a:pPr marL="285750" indent="-285750">
              <a:buFont typeface="Arial" panose="020B0604020202020204" pitchFamily="34" charset="0"/>
              <a:buChar char="•"/>
            </a:pPr>
            <a:r>
              <a:rPr lang="en-US" sz="2400" dirty="0"/>
              <a:t>Faulkner University</a:t>
            </a:r>
          </a:p>
          <a:p>
            <a:pPr marL="285750" indent="-285750">
              <a:buFont typeface="Arial" panose="020B0604020202020204" pitchFamily="34" charset="0"/>
              <a:buChar char="•"/>
            </a:pPr>
            <a:r>
              <a:rPr lang="en-US" sz="2400" dirty="0"/>
              <a:t>Huntingdon College</a:t>
            </a:r>
          </a:p>
          <a:p>
            <a:pPr marL="285750" indent="-285750">
              <a:buFont typeface="Arial" panose="020B0604020202020204" pitchFamily="34" charset="0"/>
              <a:buChar char="•"/>
            </a:pPr>
            <a:r>
              <a:rPr lang="en-US" sz="2400" dirty="0"/>
              <a:t>Judson College</a:t>
            </a:r>
          </a:p>
          <a:p>
            <a:pPr marL="285750" indent="-285750">
              <a:buFont typeface="Arial" panose="020B0604020202020204" pitchFamily="34" charset="0"/>
              <a:buChar char="•"/>
            </a:pPr>
            <a:r>
              <a:rPr lang="en-US" sz="2400" dirty="0"/>
              <a:t>Miles College</a:t>
            </a:r>
          </a:p>
          <a:p>
            <a:pPr marL="285750" indent="-285750">
              <a:buFont typeface="Arial" panose="020B0604020202020204" pitchFamily="34" charset="0"/>
              <a:buChar char="•"/>
            </a:pPr>
            <a:r>
              <a:rPr lang="en-US" sz="2400" dirty="0"/>
              <a:t>Oakwood University</a:t>
            </a:r>
          </a:p>
          <a:p>
            <a:endParaRPr lang="en-US" sz="1500" dirty="0"/>
          </a:p>
          <a:p>
            <a:r>
              <a:rPr lang="en-US" sz="2400" dirty="0"/>
              <a:t>Since all funds cannot be disbursed immediately, drawing is needed to determine disbursement order by institution. </a:t>
            </a:r>
          </a:p>
        </p:txBody>
      </p:sp>
      <p:pic>
        <p:nvPicPr>
          <p:cNvPr id="2" name="Picture 1"/>
          <p:cNvPicPr>
            <a:picLocks noChangeAspect="1"/>
          </p:cNvPicPr>
          <p:nvPr/>
        </p:nvPicPr>
        <p:blipFill rotWithShape="1">
          <a:blip r:embed="rId2"/>
          <a:srcRect t="12688" b="13565"/>
          <a:stretch/>
        </p:blipFill>
        <p:spPr>
          <a:xfrm>
            <a:off x="9277546" y="3675881"/>
            <a:ext cx="2632684" cy="1941534"/>
          </a:xfrm>
          <a:prstGeom prst="rect">
            <a:avLst/>
          </a:prstGeom>
        </p:spPr>
      </p:pic>
      <p:sp>
        <p:nvSpPr>
          <p:cNvPr id="3" name="TextBox 2"/>
          <p:cNvSpPr txBox="1"/>
          <p:nvPr/>
        </p:nvSpPr>
        <p:spPr>
          <a:xfrm>
            <a:off x="5224397" y="2546057"/>
            <a:ext cx="4609579" cy="2585323"/>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2400" dirty="0"/>
              <a:t>Samford University</a:t>
            </a:r>
          </a:p>
          <a:p>
            <a:pPr marL="285750" indent="-285750">
              <a:buFont typeface="Arial" panose="020B0604020202020204" pitchFamily="34" charset="0"/>
              <a:buChar char="•"/>
            </a:pPr>
            <a:r>
              <a:rPr lang="en-US" sz="2400" dirty="0"/>
              <a:t>Spring Hill College</a:t>
            </a:r>
          </a:p>
          <a:p>
            <a:pPr marL="285750" indent="-285750">
              <a:buFont typeface="Arial" panose="020B0604020202020204" pitchFamily="34" charset="0"/>
              <a:buChar char="•"/>
            </a:pPr>
            <a:r>
              <a:rPr lang="en-US" sz="2400" dirty="0"/>
              <a:t>South University - Montgomery</a:t>
            </a:r>
          </a:p>
          <a:p>
            <a:pPr marL="285750" indent="-285750">
              <a:buFont typeface="Arial" panose="020B0604020202020204" pitchFamily="34" charset="0"/>
              <a:buChar char="•"/>
            </a:pPr>
            <a:r>
              <a:rPr lang="en-US" sz="2400" dirty="0" err="1"/>
              <a:t>Stillman</a:t>
            </a:r>
            <a:r>
              <a:rPr lang="en-US" sz="2400" dirty="0"/>
              <a:t> College</a:t>
            </a:r>
          </a:p>
          <a:p>
            <a:pPr marL="285750" indent="-285750">
              <a:buFont typeface="Arial" panose="020B0604020202020204" pitchFamily="34" charset="0"/>
              <a:buChar char="•"/>
            </a:pPr>
            <a:r>
              <a:rPr lang="en-US" sz="2400" dirty="0"/>
              <a:t>U.S. Sports Academy</a:t>
            </a:r>
          </a:p>
          <a:p>
            <a:pPr marL="285750" indent="-285750">
              <a:buFont typeface="Arial" panose="020B0604020202020204" pitchFamily="34" charset="0"/>
              <a:buChar char="•"/>
            </a:pPr>
            <a:r>
              <a:rPr lang="en-US" sz="2400" dirty="0"/>
              <a:t>University of Mobile</a:t>
            </a:r>
          </a:p>
        </p:txBody>
      </p:sp>
    </p:spTree>
    <p:extLst>
      <p:ext uri="{BB962C8B-B14F-4D97-AF65-F5344CB8AC3E}">
        <p14:creationId xmlns:p14="http://schemas.microsoft.com/office/powerpoint/2010/main" val="4251052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409700" y="507077"/>
            <a:ext cx="9144000" cy="669954"/>
          </a:xfrm>
        </p:spPr>
        <p:txBody>
          <a:bodyPr>
            <a:noAutofit/>
          </a:bodyPr>
          <a:lstStyle/>
          <a:p>
            <a:pPr algn="ctr">
              <a:lnSpc>
                <a:spcPct val="250000"/>
              </a:lnSpc>
            </a:pPr>
            <a:r>
              <a:rPr lang="en-US" sz="4000" b="1" kern="1400" dirty="0">
                <a:solidFill>
                  <a:srgbClr val="0070C0"/>
                </a:solidFill>
                <a:latin typeface="+mn-lt"/>
                <a:ea typeface="+mn-ea"/>
                <a:cs typeface="+mn-cs"/>
              </a:rPr>
              <a:t>C. Approval of 2020 Meeting Schedule</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br>
            <a:b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Image result for calendar clipart">
            <a:hlinkClick r:id="rId2" tgtFrame="&quot;_blank&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826" y="2902926"/>
            <a:ext cx="1903957" cy="2094960"/>
          </a:xfrm>
          <a:prstGeom prst="rect">
            <a:avLst/>
          </a:prstGeom>
          <a:noFill/>
          <a:ln>
            <a:noFill/>
          </a:ln>
        </p:spPr>
      </p:pic>
      <p:sp>
        <p:nvSpPr>
          <p:cNvPr id="4" name="TextBox 3"/>
          <p:cNvSpPr txBox="1"/>
          <p:nvPr/>
        </p:nvSpPr>
        <p:spPr>
          <a:xfrm>
            <a:off x="3128586" y="2135892"/>
            <a:ext cx="667639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ea typeface="+mn-ea"/>
                <a:cs typeface="Arial" panose="020B0604020202020204" pitchFamily="34" charset="0"/>
              </a:rPr>
              <a:t>Proposed Meeting Schedule for 2020</a:t>
            </a:r>
            <a:endParaRPr kumimoji="0" lang="en-US" sz="28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March 13,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June 12,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September 11,</a:t>
            </a:r>
            <a:r>
              <a:rPr kumimoji="0" lang="en-US" sz="2800" b="0" i="0" u="none" strike="noStrike" kern="1200" cap="none" spc="0" normalizeH="0" noProof="0" dirty="0">
                <a:ln>
                  <a:noFill/>
                </a:ln>
                <a:solidFill>
                  <a:prstClr val="black"/>
                </a:solidFill>
                <a:effectLst/>
                <a:uLnTx/>
                <a:uFillTx/>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2020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December 11, 2020</a:t>
            </a:r>
          </a:p>
        </p:txBody>
      </p:sp>
    </p:spTree>
    <p:extLst>
      <p:ext uri="{BB962C8B-B14F-4D97-AF65-F5344CB8AC3E}">
        <p14:creationId xmlns:p14="http://schemas.microsoft.com/office/powerpoint/2010/main" val="1279979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69" y="628171"/>
            <a:ext cx="11736888" cy="1325563"/>
          </a:xfrm>
        </p:spPr>
        <p:txBody>
          <a:bodyPr>
            <a:noAutofit/>
          </a:bodyPr>
          <a:lstStyle/>
          <a:p>
            <a:pPr algn="ctr"/>
            <a:r>
              <a:rPr lang="en-US" sz="4000" b="1" kern="1400" dirty="0">
                <a:solidFill>
                  <a:srgbClr val="0070C0"/>
                </a:solidFill>
                <a:latin typeface="+mn-lt"/>
                <a:ea typeface="+mn-ea"/>
                <a:cs typeface="+mn-cs"/>
              </a:rPr>
              <a:t>D. Preliminary Approval of Amendments to the Administrative Procedures for AMSTEP– Loan Repayment Program:  Chapter 300-4-12</a:t>
            </a:r>
          </a:p>
        </p:txBody>
      </p:sp>
      <p:sp>
        <p:nvSpPr>
          <p:cNvPr id="3" name="Content Placeholder 2"/>
          <p:cNvSpPr>
            <a:spLocks noGrp="1"/>
          </p:cNvSpPr>
          <p:nvPr>
            <p:ph idx="1"/>
          </p:nvPr>
        </p:nvSpPr>
        <p:spPr>
          <a:xfrm>
            <a:off x="838200" y="2247741"/>
            <a:ext cx="10515600" cy="4351338"/>
          </a:xfrm>
        </p:spPr>
        <p:txBody>
          <a:bodyPr>
            <a:normAutofit/>
          </a:bodyPr>
          <a:lstStyle/>
          <a:p>
            <a:r>
              <a:rPr lang="en-US" dirty="0">
                <a:cs typeface="Arial" panose="020B0604020202020204" pitchFamily="34" charset="0"/>
              </a:rPr>
              <a:t>Purpose of Action:  Alabama Act 2019-389 added Computer Science to the list of teaching fields eligible for inclusion in the Alabama Math and Science Teacher Education Program (AMSTEP).  </a:t>
            </a:r>
          </a:p>
          <a:p>
            <a:r>
              <a:rPr lang="en-US" dirty="0">
                <a:cs typeface="Arial" panose="020B0604020202020204" pitchFamily="34" charset="0"/>
              </a:rPr>
              <a:t>This item incorporates Computer Science into the existing administrative procedures for AMSTEP.</a:t>
            </a:r>
          </a:p>
          <a:p>
            <a:r>
              <a:rPr lang="en-US" dirty="0">
                <a:cs typeface="Arial" panose="020B0604020202020204" pitchFamily="34" charset="0"/>
              </a:rPr>
              <a:t>Computer Science teachers employed in Alabama public schools may receive up to $3,000 per year to apply to federal student loan debt.</a:t>
            </a:r>
            <a:endParaRPr lang="en-US" dirty="0"/>
          </a:p>
        </p:txBody>
      </p:sp>
      <p:pic>
        <p:nvPicPr>
          <p:cNvPr id="5" name="Picture 4"/>
          <p:cNvPicPr>
            <a:picLocks noChangeAspect="1"/>
          </p:cNvPicPr>
          <p:nvPr/>
        </p:nvPicPr>
        <p:blipFill>
          <a:blip r:embed="rId2"/>
          <a:stretch>
            <a:fillRect/>
          </a:stretch>
        </p:blipFill>
        <p:spPr>
          <a:xfrm>
            <a:off x="8793271" y="5167222"/>
            <a:ext cx="2560529" cy="1594695"/>
          </a:xfrm>
          <a:prstGeom prst="rect">
            <a:avLst/>
          </a:prstGeom>
        </p:spPr>
      </p:pic>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64</a:t>
            </a:fld>
            <a:endParaRPr lang="en-US">
              <a:solidFill>
                <a:srgbClr val="46464A">
                  <a:lumMod val="60000"/>
                  <a:lumOff val="40000"/>
                </a:srgbClr>
              </a:solidFill>
            </a:endParaRPr>
          </a:p>
        </p:txBody>
      </p:sp>
    </p:spTree>
    <p:extLst>
      <p:ext uri="{BB962C8B-B14F-4D97-AF65-F5344CB8AC3E}">
        <p14:creationId xmlns:p14="http://schemas.microsoft.com/office/powerpoint/2010/main" val="2069747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640943602"/>
              </p:ext>
            </p:extLst>
          </p:nvPr>
        </p:nvGraphicFramePr>
        <p:xfrm>
          <a:off x="231775" y="333375"/>
          <a:ext cx="11064875" cy="5664200"/>
        </p:xfrm>
        <a:graphic>
          <a:graphicData uri="http://schemas.openxmlformats.org/presentationml/2006/ole">
            <mc:AlternateContent xmlns:mc="http://schemas.openxmlformats.org/markup-compatibility/2006">
              <mc:Choice xmlns:v="urn:schemas-microsoft-com:vml" Requires="v">
                <p:oleObj spid="_x0000_s15422" name="Worksheet" r:id="rId3" imgW="8001179" imgH="4095803" progId="Excel.Sheet.12">
                  <p:embed/>
                </p:oleObj>
              </mc:Choice>
              <mc:Fallback>
                <p:oleObj name="Worksheet" r:id="rId3" imgW="8001179" imgH="4095803" progId="Excel.Sheet.12">
                  <p:embed/>
                  <p:pic>
                    <p:nvPicPr>
                      <p:cNvPr id="5" name="Object 4"/>
                      <p:cNvPicPr/>
                      <p:nvPr/>
                    </p:nvPicPr>
                    <p:blipFill>
                      <a:blip r:embed="rId4"/>
                      <a:stretch>
                        <a:fillRect/>
                      </a:stretch>
                    </p:blipFill>
                    <p:spPr>
                      <a:xfrm>
                        <a:off x="231775" y="333375"/>
                        <a:ext cx="11064875" cy="5664200"/>
                      </a:xfrm>
                      <a:prstGeom prst="rect">
                        <a:avLst/>
                      </a:prstGeom>
                      <a:ln>
                        <a:noFill/>
                      </a:ln>
                    </p:spPr>
                  </p:pic>
                </p:oleObj>
              </mc:Fallback>
            </mc:AlternateContent>
          </a:graphicData>
        </a:graphic>
      </p:graphicFrame>
    </p:spTree>
    <p:extLst>
      <p:ext uri="{BB962C8B-B14F-4D97-AF65-F5344CB8AC3E}">
        <p14:creationId xmlns:p14="http://schemas.microsoft.com/office/powerpoint/2010/main" val="22117647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999026681"/>
              </p:ext>
            </p:extLst>
          </p:nvPr>
        </p:nvGraphicFramePr>
        <p:xfrm>
          <a:off x="-1465263" y="307975"/>
          <a:ext cx="14203363" cy="6330950"/>
        </p:xfrm>
        <a:graphic>
          <a:graphicData uri="http://schemas.openxmlformats.org/presentationml/2006/ole">
            <mc:AlternateContent xmlns:mc="http://schemas.openxmlformats.org/markup-compatibility/2006">
              <mc:Choice xmlns:v="urn:schemas-microsoft-com:vml" Requires="v">
                <p:oleObj spid="_x0000_s16446" name="Worksheet" r:id="rId3" imgW="7991497" imgH="3562456" progId="Excel.Sheet.12">
                  <p:embed/>
                </p:oleObj>
              </mc:Choice>
              <mc:Fallback>
                <p:oleObj name="Worksheet" r:id="rId3" imgW="7991497" imgH="3562456" progId="Excel.Sheet.12">
                  <p:embed/>
                  <p:pic>
                    <p:nvPicPr>
                      <p:cNvPr id="4" name="Object 3"/>
                      <p:cNvPicPr/>
                      <p:nvPr/>
                    </p:nvPicPr>
                    <p:blipFill>
                      <a:blip r:embed="rId4"/>
                      <a:stretch>
                        <a:fillRect/>
                      </a:stretch>
                    </p:blipFill>
                    <p:spPr>
                      <a:xfrm>
                        <a:off x="-1465263" y="307975"/>
                        <a:ext cx="14203363" cy="6330950"/>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66</a:t>
            </a:fld>
            <a:endParaRPr lang="en-US">
              <a:solidFill>
                <a:srgbClr val="46464A">
                  <a:lumMod val="60000"/>
                  <a:lumOff val="40000"/>
                </a:srgbClr>
              </a:solidFill>
            </a:endParaRPr>
          </a:p>
        </p:txBody>
      </p:sp>
    </p:spTree>
    <p:extLst>
      <p:ext uri="{BB962C8B-B14F-4D97-AF65-F5344CB8AC3E}">
        <p14:creationId xmlns:p14="http://schemas.microsoft.com/office/powerpoint/2010/main" val="2948957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0070C0"/>
                </a:solidFill>
                <a:latin typeface="+mn-lt"/>
              </a:rPr>
              <a:t>High-need districts and teachers who used AMSTEP</a:t>
            </a:r>
          </a:p>
        </p:txBody>
      </p:sp>
      <p:sp>
        <p:nvSpPr>
          <p:cNvPr id="4" name="Rectangle 3"/>
          <p:cNvSpPr/>
          <p:nvPr/>
        </p:nvSpPr>
        <p:spPr>
          <a:xfrm>
            <a:off x="1286978" y="1690688"/>
            <a:ext cx="4629752" cy="4893647"/>
          </a:xfrm>
          <a:prstGeom prst="rect">
            <a:avLst/>
          </a:prstGeom>
        </p:spPr>
        <p:txBody>
          <a:bodyPr wrap="square">
            <a:spAutoFit/>
          </a:bodyPr>
          <a:lstStyle/>
          <a:p>
            <a:r>
              <a:rPr lang="en-US" sz="2400" dirty="0">
                <a:solidFill>
                  <a:srgbClr val="1F497D"/>
                </a:solidFill>
                <a:latin typeface="Calibri" panose="020F0502020204030204" pitchFamily="34" charset="0"/>
                <a:ea typeface="Calibri" panose="020F0502020204030204" pitchFamily="34" charset="0"/>
              </a:rPr>
              <a:t>Barbour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Bullock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Butler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Choctaw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Conecuh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Dallas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Eufaula City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Hale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Lamar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Lowndes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Macon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Marengo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Montgomery County</a:t>
            </a:r>
            <a:endParaRPr lang="en-US" sz="2400" dirty="0">
              <a:latin typeface="Calibri" panose="020F0502020204030204" pitchFamily="34" charset="0"/>
              <a:ea typeface="Calibri" panose="020F0502020204030204" pitchFamily="34" charset="0"/>
            </a:endParaRPr>
          </a:p>
        </p:txBody>
      </p:sp>
      <p:sp>
        <p:nvSpPr>
          <p:cNvPr id="5" name="Rectangle 4"/>
          <p:cNvSpPr/>
          <p:nvPr/>
        </p:nvSpPr>
        <p:spPr>
          <a:xfrm>
            <a:off x="6582877" y="1836821"/>
            <a:ext cx="4629752" cy="4893647"/>
          </a:xfrm>
          <a:prstGeom prst="rect">
            <a:avLst/>
          </a:prstGeom>
        </p:spPr>
        <p:txBody>
          <a:bodyPr wrap="square">
            <a:spAutoFit/>
          </a:bodyPr>
          <a:lstStyle/>
          <a:p>
            <a:r>
              <a:rPr lang="en-US" sz="2400" dirty="0">
                <a:solidFill>
                  <a:srgbClr val="1F497D"/>
                </a:solidFill>
                <a:latin typeface="Calibri" panose="020F0502020204030204" pitchFamily="34" charset="0"/>
                <a:ea typeface="Calibri" panose="020F0502020204030204" pitchFamily="34" charset="0"/>
              </a:rPr>
              <a:t>Perry County</a:t>
            </a:r>
            <a:endParaRPr lang="en-US" sz="2400" dirty="0">
              <a:latin typeface="Calibri" panose="020F0502020204030204" pitchFamily="34" charset="0"/>
              <a:ea typeface="Calibri" panose="020F0502020204030204" pitchFamily="34" charset="0"/>
            </a:endParaRPr>
          </a:p>
          <a:p>
            <a:r>
              <a:rPr lang="en-US" sz="2400" dirty="0" err="1">
                <a:solidFill>
                  <a:srgbClr val="1F497D"/>
                </a:solidFill>
                <a:latin typeface="Calibri" panose="020F0502020204030204" pitchFamily="34" charset="0"/>
                <a:ea typeface="Calibri" panose="020F0502020204030204" pitchFamily="34" charset="0"/>
              </a:rPr>
              <a:t>Phenix</a:t>
            </a:r>
            <a:r>
              <a:rPr lang="en-US" sz="2400" dirty="0">
                <a:solidFill>
                  <a:srgbClr val="1F497D"/>
                </a:solidFill>
                <a:latin typeface="Calibri" panose="020F0502020204030204" pitchFamily="34" charset="0"/>
                <a:ea typeface="Calibri" panose="020F0502020204030204" pitchFamily="34" charset="0"/>
              </a:rPr>
              <a:t> City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Pickens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Pike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Randolph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Russell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Selma City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Sumter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Troy City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Washington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Wilcox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Winston County</a:t>
            </a:r>
            <a:endParaRPr lang="en-US" sz="2400" dirty="0">
              <a:latin typeface="Calibri" panose="020F0502020204030204" pitchFamily="34" charset="0"/>
              <a:ea typeface="Calibri" panose="020F0502020204030204" pitchFamily="34" charset="0"/>
            </a:endParaRPr>
          </a:p>
          <a:p>
            <a:r>
              <a:rPr lang="en-US" sz="2400" dirty="0">
                <a:solidFill>
                  <a:srgbClr val="1F497D"/>
                </a:solidFill>
                <a:latin typeface="Calibri" panose="020F0502020204030204" pitchFamily="34" charset="0"/>
                <a:ea typeface="Calibri" panose="020F0502020204030204" pitchFamily="34" charset="0"/>
              </a:rPr>
              <a:t> </a:t>
            </a:r>
            <a:endParaRPr lang="en-US" sz="2400" dirty="0">
              <a:latin typeface="Calibri" panose="020F0502020204030204" pitchFamily="34" charset="0"/>
              <a:ea typeface="Calibri" panose="020F0502020204030204" pitchFamily="34" charset="0"/>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67</a:t>
            </a:fld>
            <a:endParaRPr lang="en-US">
              <a:solidFill>
                <a:srgbClr val="46464A">
                  <a:lumMod val="60000"/>
                  <a:lumOff val="40000"/>
                </a:srgbClr>
              </a:solidFill>
            </a:endParaRPr>
          </a:p>
        </p:txBody>
      </p:sp>
    </p:spTree>
    <p:extLst>
      <p:ext uri="{BB962C8B-B14F-4D97-AF65-F5344CB8AC3E}">
        <p14:creationId xmlns:p14="http://schemas.microsoft.com/office/powerpoint/2010/main" val="97202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5184" y="1242174"/>
            <a:ext cx="8964538" cy="5347361"/>
          </a:xfrm>
          <a:prstGeom prst="rect">
            <a:avLst/>
          </a:prstGeom>
        </p:spPr>
        <p:txBody>
          <a:bodyPr wrap="square">
            <a:spAutoFit/>
          </a:bodyPr>
          <a:lstStyle/>
          <a:p>
            <a:pPr lvl="0">
              <a:lnSpc>
                <a:spcPct val="107000"/>
              </a:lnSpc>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Dr. Sean P. Powers </a:t>
            </a:r>
          </a:p>
          <a:p>
            <a:pPr lvl="0">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Southern District appointment: October 1, 2019 – September 30, 2025</a:t>
            </a:r>
          </a:p>
          <a:p>
            <a:pPr marL="342900" marR="0" lvl="0" indent="-342900">
              <a:lnSpc>
                <a:spcPct val="107000"/>
              </a:lnSpc>
              <a:spcBef>
                <a:spcPts val="0"/>
              </a:spcBef>
              <a:spcAft>
                <a:spcPts val="120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Holds Angelia and Steven Stokes Endowed Chair in Environmental Resiliency, Department of Marine Sciences, Univ. of South Alabama </a:t>
            </a:r>
          </a:p>
          <a:p>
            <a:pPr marL="342900" indent="-342900">
              <a:lnSpc>
                <a:spcPct val="107000"/>
              </a:lnSpc>
              <a:spcAft>
                <a:spcPts val="120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Founded the Marine Conservation and Resource Management Program and has served as a scientific expert for National Oceanic and Atmospheric Administration (NOAA) on Deepwater Horizon Damage Assessment and Restoration</a:t>
            </a:r>
          </a:p>
          <a:p>
            <a:pPr marL="342900" indent="-342900">
              <a:lnSpc>
                <a:spcPct val="107000"/>
              </a:lnSpc>
              <a:spcAft>
                <a:spcPts val="120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Has published over 120 peer-reviewed scientific articles, many in leading journals such as Science, Ecology, Canadian journal of Fisheries and Aquatic Science and the Public Library of Science publication (PLOS One)</a:t>
            </a:r>
          </a:p>
        </p:txBody>
      </p:sp>
      <p:sp>
        <p:nvSpPr>
          <p:cNvPr id="5" name="Rectangle 4"/>
          <p:cNvSpPr/>
          <p:nvPr/>
        </p:nvSpPr>
        <p:spPr>
          <a:xfrm>
            <a:off x="650694" y="543139"/>
            <a:ext cx="10728158" cy="707886"/>
          </a:xfrm>
          <a:prstGeom prst="rect">
            <a:avLst/>
          </a:prstGeom>
        </p:spPr>
        <p:txBody>
          <a:bodyPr wrap="square">
            <a:spAutoFit/>
          </a:bodyPr>
          <a:lstStyle/>
          <a:p>
            <a:pPr marL="228600">
              <a:tabLst>
                <a:tab pos="27432" algn="l"/>
                <a:tab pos="-1731873600" algn="l"/>
                <a:tab pos="6542532" algn="r"/>
              </a:tabLst>
            </a:pPr>
            <a:r>
              <a:rPr lang="en-US" sz="4000" b="1" kern="1400" dirty="0">
                <a:solidFill>
                  <a:srgbClr val="0070C0"/>
                </a:solidFill>
              </a:rPr>
              <a:t>E.  Forever Wild Appointment of Board Member</a:t>
            </a:r>
            <a:r>
              <a:rPr lang="en-US" sz="4000" kern="1400" dirty="0">
                <a:solidFill>
                  <a:srgbClr val="0070C0"/>
                </a:solidFill>
              </a:rPr>
              <a:t> </a:t>
            </a:r>
            <a:endParaRPr lang="en-US" sz="4000" kern="1400" dirty="0">
              <a:ln>
                <a:noFill/>
              </a:ln>
              <a:solidFill>
                <a:srgbClr val="0070C0"/>
              </a:solidFill>
              <a:effectLst/>
            </a:endParaRPr>
          </a:p>
        </p:txBody>
      </p:sp>
      <p:pic>
        <p:nvPicPr>
          <p:cNvPr id="6" name="Picture 5"/>
          <p:cNvPicPr>
            <a:picLocks noChangeAspect="1"/>
          </p:cNvPicPr>
          <p:nvPr/>
        </p:nvPicPr>
        <p:blipFill>
          <a:blip r:embed="rId2"/>
          <a:stretch>
            <a:fillRect/>
          </a:stretch>
        </p:blipFill>
        <p:spPr>
          <a:xfrm>
            <a:off x="175726" y="1353629"/>
            <a:ext cx="2095500" cy="2095500"/>
          </a:xfrm>
          <a:prstGeom prst="rect">
            <a:avLst/>
          </a:prstGeom>
        </p:spPr>
      </p:pic>
      <p:pic>
        <p:nvPicPr>
          <p:cNvPr id="8" name="Picture 7"/>
          <p:cNvPicPr>
            <a:picLocks noChangeAspect="1"/>
          </p:cNvPicPr>
          <p:nvPr/>
        </p:nvPicPr>
        <p:blipFill>
          <a:blip r:embed="rId3"/>
          <a:stretch>
            <a:fillRect/>
          </a:stretch>
        </p:blipFill>
        <p:spPr>
          <a:xfrm>
            <a:off x="258160" y="3915855"/>
            <a:ext cx="1857375" cy="2457450"/>
          </a:xfrm>
          <a:prstGeom prst="rect">
            <a:avLst/>
          </a:prstGeom>
        </p:spPr>
      </p:pic>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68</a:t>
            </a:fld>
            <a:endParaRPr lang="en-US">
              <a:solidFill>
                <a:srgbClr val="46464A">
                  <a:lumMod val="60000"/>
                  <a:lumOff val="40000"/>
                </a:srgbClr>
              </a:solidFill>
            </a:endParaRPr>
          </a:p>
        </p:txBody>
      </p:sp>
    </p:spTree>
    <p:extLst>
      <p:ext uri="{BB962C8B-B14F-4D97-AF65-F5344CB8AC3E}">
        <p14:creationId xmlns:p14="http://schemas.microsoft.com/office/powerpoint/2010/main" val="1385451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69</a:t>
            </a:fld>
            <a:endParaRPr lang="en-US">
              <a:solidFill>
                <a:srgbClr val="46464A">
                  <a:lumMod val="60000"/>
                  <a:lumOff val="40000"/>
                </a:srgbClr>
              </a:solidFill>
            </a:endParaRPr>
          </a:p>
        </p:txBody>
      </p:sp>
      <p:sp>
        <p:nvSpPr>
          <p:cNvPr id="5" name="Rectangle 4"/>
          <p:cNvSpPr/>
          <p:nvPr/>
        </p:nvSpPr>
        <p:spPr>
          <a:xfrm>
            <a:off x="625642" y="603828"/>
            <a:ext cx="6096000" cy="769441"/>
          </a:xfrm>
          <a:prstGeom prst="rect">
            <a:avLst/>
          </a:prstGeom>
        </p:spPr>
        <p:txBody>
          <a:bodyPr>
            <a:spAutoFit/>
          </a:bodyPr>
          <a:lstStyle/>
          <a:p>
            <a:pPr marL="228600">
              <a:tabLst>
                <a:tab pos="27432" algn="l"/>
                <a:tab pos="-1731873600" algn="l"/>
                <a:tab pos="6542532" algn="r"/>
              </a:tabLst>
            </a:pPr>
            <a:r>
              <a:rPr lang="en-US" sz="4400" b="1" kern="1400" dirty="0">
                <a:solidFill>
                  <a:srgbClr val="0070C0"/>
                </a:solidFill>
              </a:rPr>
              <a:t>F.  Academic Programs</a:t>
            </a:r>
            <a:r>
              <a:rPr lang="en-US" sz="3200" kern="1400" dirty="0">
                <a:solidFill>
                  <a:srgbClr val="0070C0"/>
                </a:solidFill>
                <a:latin typeface="Times New Roman" panose="02020603050405020304" pitchFamily="18" charset="0"/>
              </a:rPr>
              <a:t> </a:t>
            </a:r>
            <a:endParaRPr lang="en-US" sz="3200" kern="1400" dirty="0">
              <a:ln>
                <a:noFill/>
              </a:ln>
              <a:solidFill>
                <a:srgbClr val="0070C0"/>
              </a:solidFill>
              <a:effectLst/>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923061" y="2103433"/>
            <a:ext cx="3504874" cy="2625272"/>
          </a:xfrm>
          <a:prstGeom prst="rect">
            <a:avLst/>
          </a:prstGeom>
        </p:spPr>
      </p:pic>
    </p:spTree>
    <p:extLst>
      <p:ext uri="{BB962C8B-B14F-4D97-AF65-F5344CB8AC3E}">
        <p14:creationId xmlns:p14="http://schemas.microsoft.com/office/powerpoint/2010/main" val="1689952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0361" y="688229"/>
            <a:ext cx="7930497" cy="707886"/>
          </a:xfrm>
          <a:prstGeom prst="rect">
            <a:avLst/>
          </a:prstGeom>
          <a:noFill/>
        </p:spPr>
        <p:txBody>
          <a:bodyPr wrap="square" rtlCol="0">
            <a:spAutoFit/>
          </a:bodyPr>
          <a:lstStyle/>
          <a:p>
            <a:pPr algn="ctr"/>
            <a:r>
              <a:rPr lang="en-US" sz="4000" b="1" dirty="0">
                <a:solidFill>
                  <a:srgbClr val="0070C0"/>
                </a:solidFill>
              </a:rPr>
              <a:t>Welcome to New Board Members</a:t>
            </a:r>
            <a:endParaRPr lang="en-US" sz="4000" b="1" dirty="0"/>
          </a:p>
        </p:txBody>
      </p:sp>
      <p:sp>
        <p:nvSpPr>
          <p:cNvPr id="7" name="TextBox 6"/>
          <p:cNvSpPr txBox="1"/>
          <p:nvPr/>
        </p:nvSpPr>
        <p:spPr>
          <a:xfrm>
            <a:off x="1991638" y="4421688"/>
            <a:ext cx="2843409" cy="1569660"/>
          </a:xfrm>
          <a:prstGeom prst="rect">
            <a:avLst/>
          </a:prstGeom>
          <a:noFill/>
        </p:spPr>
        <p:txBody>
          <a:bodyPr wrap="square" rtlCol="0">
            <a:spAutoFit/>
          </a:bodyPr>
          <a:lstStyle/>
          <a:p>
            <a:r>
              <a:rPr lang="en-US" sz="2400" dirty="0"/>
              <a:t>Rod Scott, </a:t>
            </a:r>
          </a:p>
          <a:p>
            <a:r>
              <a:rPr lang="en-US" sz="2400" dirty="0"/>
              <a:t>Jefferson County Representative, replaces Charles Ball</a:t>
            </a:r>
          </a:p>
        </p:txBody>
      </p:sp>
      <p:pic>
        <p:nvPicPr>
          <p:cNvPr id="3" name="Picture 2"/>
          <p:cNvPicPr>
            <a:picLocks noChangeAspect="1"/>
          </p:cNvPicPr>
          <p:nvPr/>
        </p:nvPicPr>
        <p:blipFill>
          <a:blip r:embed="rId2"/>
          <a:stretch>
            <a:fillRect/>
          </a:stretch>
        </p:blipFill>
        <p:spPr>
          <a:xfrm>
            <a:off x="2151236" y="1868116"/>
            <a:ext cx="2143125" cy="21431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455" y="3716880"/>
            <a:ext cx="2011589" cy="2274468"/>
          </a:xfrm>
          <a:prstGeom prst="rect">
            <a:avLst/>
          </a:prstGeom>
        </p:spPr>
      </p:pic>
      <p:sp>
        <p:nvSpPr>
          <p:cNvPr id="6" name="TextBox 5"/>
          <p:cNvSpPr txBox="1"/>
          <p:nvPr/>
        </p:nvSpPr>
        <p:spPr>
          <a:xfrm>
            <a:off x="7513064" y="1987110"/>
            <a:ext cx="2843409" cy="1200329"/>
          </a:xfrm>
          <a:prstGeom prst="rect">
            <a:avLst/>
          </a:prstGeom>
          <a:noFill/>
        </p:spPr>
        <p:txBody>
          <a:bodyPr wrap="square" rtlCol="0">
            <a:spAutoFit/>
          </a:bodyPr>
          <a:lstStyle/>
          <a:p>
            <a:r>
              <a:rPr lang="en-US" sz="2400" dirty="0"/>
              <a:t>Stan Nelson, </a:t>
            </a:r>
          </a:p>
          <a:p>
            <a:r>
              <a:rPr lang="en-US" sz="2400" dirty="0"/>
              <a:t>Anniston resident, replaces Bill Jones</a:t>
            </a: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a:t>
            </a:fld>
            <a:endParaRPr lang="en-US">
              <a:solidFill>
                <a:srgbClr val="46464A">
                  <a:lumMod val="60000"/>
                  <a:lumOff val="40000"/>
                </a:srgbClr>
              </a:solidFill>
            </a:endParaRPr>
          </a:p>
        </p:txBody>
      </p:sp>
    </p:spTree>
    <p:extLst>
      <p:ext uri="{BB962C8B-B14F-4D97-AF65-F5344CB8AC3E}">
        <p14:creationId xmlns:p14="http://schemas.microsoft.com/office/powerpoint/2010/main" val="2374238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70</a:t>
            </a:fld>
            <a:endParaRPr lang="en-US">
              <a:solidFill>
                <a:srgbClr val="46464A">
                  <a:lumMod val="60000"/>
                  <a:lumOff val="40000"/>
                </a:srgbClr>
              </a:solidFill>
            </a:endParaRPr>
          </a:p>
        </p:txBody>
      </p:sp>
      <p:sp>
        <p:nvSpPr>
          <p:cNvPr id="2" name="Title 1"/>
          <p:cNvSpPr>
            <a:spLocks noGrp="1"/>
          </p:cNvSpPr>
          <p:nvPr>
            <p:ph type="title" idx="4294967295"/>
          </p:nvPr>
        </p:nvSpPr>
        <p:spPr>
          <a:xfrm>
            <a:off x="1667715" y="205938"/>
            <a:ext cx="8804275" cy="1216025"/>
          </a:xfrm>
        </p:spPr>
        <p:txBody>
          <a:bodyPr>
            <a:noAutofit/>
          </a:bodyPr>
          <a:lstStyle/>
          <a:p>
            <a:pPr algn="ctr"/>
            <a:r>
              <a:rPr lang="en-US" sz="4000" b="1" dirty="0">
                <a:solidFill>
                  <a:schemeClr val="accent1"/>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8824" y="2784171"/>
            <a:ext cx="1448728" cy="10001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77" y="1136142"/>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25" y="132967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377" y="3883613"/>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ws.auburn.edu/asim/Content/Images/Schools/Aubur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9506" y="4025153"/>
            <a:ext cx="1936376" cy="16868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1497" y="4884873"/>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cws.auburn.edu/asim/Content/Images/Schools/Alabam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982" y="2426298"/>
            <a:ext cx="1725540" cy="14865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80712" y="2793011"/>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4530" y="4099323"/>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2026" y="1329674"/>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cws.auburn.edu/asim/Content/Images/Schools/South%20Alabama.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40790" y="5239621"/>
            <a:ext cx="933749" cy="94468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4115" y="1136142"/>
            <a:ext cx="1621813" cy="155327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lh3.googleusercontent.com/proxy/ZrkRM9QNJHNWt2OEQIlIF69Z-U1Ps3QuIoG18mzpLYzYvAEapXaeyBR0-G9GWshuEm_sBavUpOzcuoIj_XWXtQ9KhjuEd_cONG8kO-L4H-Hrw5XOh7iyhj6bDzt-3NFhIxGHaJ2OpW35jig7hV3NxkTXQA4OHw=w160-h160-k-no"/>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647" y="4884872"/>
            <a:ext cx="1518565" cy="1480069"/>
          </a:xfrm>
          <a:prstGeom prst="rect">
            <a:avLst/>
          </a:prstGeom>
          <a:noFill/>
        </p:spPr>
      </p:pic>
      <p:pic>
        <p:nvPicPr>
          <p:cNvPr id="1056" name="Picture 32" descr="https://upload.wikimedia.org/wikipedia/en/3/3a/UWALogo.pn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730" y="3382759"/>
            <a:ext cx="1165970" cy="122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6018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98269" y="515908"/>
            <a:ext cx="10507288" cy="7041928"/>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rPr>
              <a:t>Alabama State University </a:t>
            </a:r>
          </a:p>
          <a:p>
            <a:pPr>
              <a:spcBef>
                <a:spcPct val="20000"/>
              </a:spcBef>
              <a:spcAft>
                <a:spcPts val="600"/>
              </a:spcAft>
              <a:tabLst>
                <a:tab pos="457200" algn="l"/>
              </a:tabLst>
            </a:pPr>
            <a:r>
              <a:rPr lang="en-US" sz="2800" b="1" dirty="0">
                <a:solidFill>
                  <a:srgbClr val="0070C0"/>
                </a:solidFill>
              </a:rPr>
              <a:t>1a.  Request to Amend Post-Implementation Conditions: 			Bachelor of Science in Forensic Biology (CIP 43.0111)</a:t>
            </a:r>
            <a:endParaRPr lang="en-US" sz="2800" b="1" dirty="0"/>
          </a:p>
          <a:p>
            <a:pPr marL="285750" lvl="0" indent="-285750" fontAlgn="base">
              <a:buFont typeface="Arial" panose="020B0604020202020204" pitchFamily="34" charset="0"/>
              <a:buChar char="•"/>
            </a:pPr>
            <a:endParaRPr lang="en-US" sz="1500" b="1" dirty="0"/>
          </a:p>
          <a:p>
            <a:pPr marL="285750" lvl="0" indent="-285750">
              <a:buFont typeface="Arial" panose="020B0604020202020204" pitchFamily="34" charset="0"/>
              <a:buChar char="•"/>
            </a:pPr>
            <a:r>
              <a:rPr lang="en-US" sz="2400" dirty="0"/>
              <a:t>Average new enrollment: 73 students per year (met PI condition)</a:t>
            </a:r>
          </a:p>
          <a:p>
            <a:pPr marL="285750" lvl="0" indent="-285750">
              <a:buFont typeface="Arial" panose="020B0604020202020204" pitchFamily="34" charset="0"/>
              <a:buChar char="•"/>
            </a:pPr>
            <a:r>
              <a:rPr lang="en-US" sz="2400" dirty="0"/>
              <a:t>Average program graduates: 5 per year (did not meet PI condition) </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ASU is requesting an additional two-year review period </a:t>
            </a:r>
          </a:p>
          <a:p>
            <a:pPr lvl="0"/>
            <a:r>
              <a:rPr lang="en-US" sz="2400" dirty="0"/>
              <a:t>    (2019-20 and 2020-21) to meet condition of 7.5 graduates</a:t>
            </a:r>
          </a:p>
          <a:p>
            <a:pPr lvl="0"/>
            <a:r>
              <a:rPr lang="en-US" sz="2400" dirty="0"/>
              <a:t>    per academic year.  </a:t>
            </a:r>
          </a:p>
          <a:p>
            <a:r>
              <a:rPr lang="en-US" sz="2400" dirty="0"/>
              <a:t> </a:t>
            </a:r>
            <a:endParaRPr lang="en-US" sz="1500" dirty="0"/>
          </a:p>
          <a:p>
            <a:pPr marL="285750" indent="-285750">
              <a:buFont typeface="Arial" panose="020B0604020202020204" pitchFamily="34" charset="0"/>
              <a:buChar char="•"/>
            </a:pPr>
            <a:r>
              <a:rPr lang="en-US" sz="2400" dirty="0"/>
              <a:t>ASU will submit, no later than September 1, 2021, a post-implementation report, demonstrating that the program met the post-implementation conditions for graduates for the specified period.</a:t>
            </a:r>
          </a:p>
          <a:p>
            <a:endParaRPr lang="en-US" dirty="0"/>
          </a:p>
          <a:p>
            <a:endParaRPr lang="en-US" dirty="0"/>
          </a:p>
          <a:p>
            <a:r>
              <a:rPr lang="en-US" dirty="0"/>
              <a:t> </a:t>
            </a:r>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71</a:t>
            </a:fld>
            <a:endParaRPr lang="en-US" dirty="0">
              <a:solidFill>
                <a:prstClr val="black">
                  <a:tint val="75000"/>
                </a:prstClr>
              </a:solidFill>
              <a:latin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1398" y="193203"/>
            <a:ext cx="2616391" cy="1055351"/>
          </a:xfrm>
          <a:prstGeom prst="rect">
            <a:avLst/>
          </a:prstGeom>
        </p:spPr>
      </p:pic>
      <p:pic>
        <p:nvPicPr>
          <p:cNvPr id="5" name="Picture 4" descr="DNA Testing in Zimbabwe: Harare company establishes la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2062" y="3332115"/>
            <a:ext cx="2509520" cy="1409514"/>
          </a:xfrm>
          <a:prstGeom prst="rect">
            <a:avLst/>
          </a:prstGeom>
        </p:spPr>
      </p:pic>
    </p:spTree>
    <p:extLst>
      <p:ext uri="{BB962C8B-B14F-4D97-AF65-F5344CB8AC3E}">
        <p14:creationId xmlns:p14="http://schemas.microsoft.com/office/powerpoint/2010/main" val="2306871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85743" y="315492"/>
            <a:ext cx="10507288" cy="6226320"/>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rPr>
              <a:t>University of South Alabama</a:t>
            </a:r>
          </a:p>
          <a:p>
            <a:pPr>
              <a:spcBef>
                <a:spcPct val="20000"/>
              </a:spcBef>
              <a:spcAft>
                <a:spcPts val="600"/>
              </a:spcAft>
              <a:tabLst>
                <a:tab pos="457200" algn="l"/>
              </a:tabLst>
            </a:pPr>
            <a:r>
              <a:rPr lang="en-US" sz="2800" b="1" dirty="0">
                <a:solidFill>
                  <a:srgbClr val="0070C0"/>
                </a:solidFill>
              </a:rPr>
              <a:t>1b.	Request to Amend Post-Implementation Conditions: 			     Master of Music in Music (CIP 50.0901)</a:t>
            </a:r>
          </a:p>
          <a:p>
            <a:pPr marL="285750" lvl="0" indent="-285750" fontAlgn="base">
              <a:buFont typeface="Arial" panose="020B0604020202020204" pitchFamily="34" charset="0"/>
              <a:buChar char="•"/>
            </a:pPr>
            <a:endParaRPr lang="en-US" sz="1000" dirty="0"/>
          </a:p>
          <a:p>
            <a:pPr marL="285750" lvl="0" indent="-285750">
              <a:buFont typeface="Arial" panose="020B0604020202020204" pitchFamily="34" charset="0"/>
              <a:buChar char="•"/>
            </a:pPr>
            <a:r>
              <a:rPr lang="en-US" sz="2400" dirty="0"/>
              <a:t>Average new enrollment: 4 students per year (did not meet PI condition)</a:t>
            </a:r>
          </a:p>
          <a:p>
            <a:pPr marL="285750" lvl="0" indent="-285750">
              <a:buFont typeface="Arial" panose="020B0604020202020204" pitchFamily="34" charset="0"/>
              <a:buChar char="•"/>
            </a:pPr>
            <a:r>
              <a:rPr lang="en-US" sz="2400" dirty="0"/>
              <a:t>Average program graduates: 3 per year (did not meet PI condition) </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USA is requesting an additional two-year review period (2019-20 and 2020-2021) so that they can meet the following conditions:  </a:t>
            </a:r>
          </a:p>
          <a:p>
            <a:pPr marL="742950" lvl="1" indent="-285750">
              <a:buFont typeface="Arial" panose="020B0604020202020204" pitchFamily="34" charset="0"/>
              <a:buChar char="•"/>
            </a:pPr>
            <a:r>
              <a:rPr lang="en-US" sz="2400" dirty="0"/>
              <a:t>7.5 new enrollments per academic year; and </a:t>
            </a:r>
          </a:p>
          <a:p>
            <a:pPr marL="742950" lvl="1" indent="-285750">
              <a:buFont typeface="Arial" panose="020B0604020202020204" pitchFamily="34" charset="0"/>
              <a:buChar char="•"/>
            </a:pPr>
            <a:r>
              <a:rPr lang="en-US" sz="2400" dirty="0"/>
              <a:t>3.75 annual graduates.</a:t>
            </a:r>
          </a:p>
          <a:p>
            <a:r>
              <a:rPr lang="en-US" sz="2400" dirty="0"/>
              <a:t> </a:t>
            </a:r>
          </a:p>
          <a:p>
            <a:pPr marL="285750" indent="-285750">
              <a:buFont typeface="Arial" panose="020B0604020202020204" pitchFamily="34" charset="0"/>
              <a:buChar char="•"/>
            </a:pPr>
            <a:r>
              <a:rPr lang="en-US" sz="2400" dirty="0"/>
              <a:t>USA will submit, no later than September 1, 2021, a post-implementation report, demonstrating that the program met the post-implementation conditions for new enrollments and graduates for the specified period.</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72</a:t>
            </a:fld>
            <a:endParaRPr lang="en-US" dirty="0">
              <a:solidFill>
                <a:prstClr val="black">
                  <a:tint val="75000"/>
                </a:prstClr>
              </a:solidFill>
              <a:latin typeface="Calibri"/>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8233" y="0"/>
            <a:ext cx="2560759" cy="1485900"/>
          </a:xfrm>
          <a:prstGeom prst="rect">
            <a:avLst/>
          </a:prstGeom>
        </p:spPr>
      </p:pic>
      <p:pic>
        <p:nvPicPr>
          <p:cNvPr id="7" name="Picture 6" descr="Music Notes Stock by bassgeish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7739" y="3891829"/>
            <a:ext cx="3000873" cy="1040303"/>
          </a:xfrm>
          <a:prstGeom prst="rect">
            <a:avLst/>
          </a:prstGeom>
        </p:spPr>
      </p:pic>
    </p:spTree>
    <p:extLst>
      <p:ext uri="{BB962C8B-B14F-4D97-AF65-F5344CB8AC3E}">
        <p14:creationId xmlns:p14="http://schemas.microsoft.com/office/powerpoint/2010/main" val="11748648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98269" y="515908"/>
            <a:ext cx="10507288" cy="5179880"/>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rPr>
              <a:t>Auburn University Montgomery</a:t>
            </a:r>
          </a:p>
          <a:p>
            <a:pPr>
              <a:spcBef>
                <a:spcPct val="20000"/>
              </a:spcBef>
              <a:spcAft>
                <a:spcPts val="600"/>
              </a:spcAft>
              <a:tabLst>
                <a:tab pos="457200" algn="l"/>
              </a:tabLst>
            </a:pPr>
            <a:r>
              <a:rPr lang="en-US" sz="2800" b="1" dirty="0">
                <a:solidFill>
                  <a:srgbClr val="0070C0"/>
                </a:solidFill>
              </a:rPr>
              <a:t>2.	Bachelor of Social Work in Social Work (CIP 44.0701)</a:t>
            </a:r>
            <a:endParaRPr lang="en-US" sz="2800" b="1" dirty="0"/>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AUM has an existing pre-social work track, and the new program would extend current coursework to the baccalaureate level.</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Another institution voiced concern that the program would 		  duplicate existing offerings. </a:t>
            </a:r>
          </a:p>
          <a:p>
            <a:r>
              <a:rPr lang="en-US" sz="2400" dirty="0"/>
              <a:t> </a:t>
            </a:r>
          </a:p>
          <a:p>
            <a:pPr marL="285750" lvl="0" indent="-285750">
              <a:buFont typeface="Arial" panose="020B0604020202020204" pitchFamily="34" charset="0"/>
              <a:buChar char="•"/>
            </a:pPr>
            <a:r>
              <a:rPr lang="en-US" sz="2400" dirty="0"/>
              <a:t>Staff recommendation to approve based on </a:t>
            </a:r>
          </a:p>
          <a:p>
            <a:pPr marL="742950" lvl="1" indent="-285750">
              <a:buFont typeface="Arial" panose="020B0604020202020204" pitchFamily="34" charset="0"/>
              <a:buChar char="•"/>
            </a:pPr>
            <a:r>
              <a:rPr lang="en-US" sz="2400" dirty="0"/>
              <a:t>Continuing high-demand for social workers throughout the region</a:t>
            </a:r>
          </a:p>
          <a:p>
            <a:pPr marL="742950" lvl="1" indent="-285750">
              <a:buFont typeface="Arial" panose="020B0604020202020204" pitchFamily="34" charset="0"/>
              <a:buChar char="•"/>
            </a:pPr>
            <a:r>
              <a:rPr lang="en-US" sz="2400" dirty="0"/>
              <a:t>Specific focus of AUM curriculum on peace and justice issues.</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73</a:t>
            </a:fld>
            <a:endParaRPr lang="en-US" dirty="0">
              <a:solidFill>
                <a:prstClr val="black">
                  <a:tint val="75000"/>
                </a:prstClr>
              </a:solidFill>
              <a:latin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2515" y="281963"/>
            <a:ext cx="2169900" cy="762515"/>
          </a:xfrm>
          <a:prstGeom prst="rect">
            <a:avLst/>
          </a:prstGeom>
        </p:spPr>
      </p:pic>
      <p:pic>
        <p:nvPicPr>
          <p:cNvPr id="3" name="Picture 2"/>
          <p:cNvPicPr>
            <a:picLocks noChangeAspect="1"/>
          </p:cNvPicPr>
          <p:nvPr/>
        </p:nvPicPr>
        <p:blipFill>
          <a:blip r:embed="rId3"/>
          <a:stretch>
            <a:fillRect/>
          </a:stretch>
        </p:blipFill>
        <p:spPr>
          <a:xfrm>
            <a:off x="8836256" y="2727960"/>
            <a:ext cx="2962275" cy="1543050"/>
          </a:xfrm>
          <a:prstGeom prst="rect">
            <a:avLst/>
          </a:prstGeom>
        </p:spPr>
      </p:pic>
    </p:spTree>
    <p:extLst>
      <p:ext uri="{BB962C8B-B14F-4D97-AF65-F5344CB8AC3E}">
        <p14:creationId xmlns:p14="http://schemas.microsoft.com/office/powerpoint/2010/main" val="20261235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531223" y="519663"/>
            <a:ext cx="10296265" cy="5056769"/>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rPr>
              <a:t>Alabama A&amp;M University</a:t>
            </a:r>
          </a:p>
          <a:p>
            <a:pPr>
              <a:spcBef>
                <a:spcPct val="20000"/>
              </a:spcBef>
              <a:spcAft>
                <a:spcPts val="600"/>
              </a:spcAft>
              <a:tabLst>
                <a:tab pos="457200" algn="l"/>
              </a:tabLst>
            </a:pPr>
            <a:r>
              <a:rPr lang="en-US" sz="2800" b="1" dirty="0">
                <a:solidFill>
                  <a:srgbClr val="0070C0"/>
                </a:solidFill>
              </a:rPr>
              <a:t>3a.	 Master of Science in Mechanical Engineering (MSME) in 	Mechanical Engineering (CIP 14.1901)</a:t>
            </a:r>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The proposed MSME program will help address demand for mechanical engineers with advanced training in Alabama and the Huntsville area.</a:t>
            </a:r>
          </a:p>
          <a:p>
            <a:r>
              <a:rPr lang="en-US" sz="2400" dirty="0"/>
              <a:t> </a:t>
            </a:r>
          </a:p>
          <a:p>
            <a:pPr marL="285750" lvl="0" indent="-285750">
              <a:buFont typeface="Arial" panose="020B0604020202020204" pitchFamily="34" charset="0"/>
              <a:buChar char="•"/>
            </a:pPr>
            <a:r>
              <a:rPr lang="en-US" sz="2400" dirty="0"/>
              <a:t>The proposed program will also address the acute shortage of minority engineers, including African American and female mechanical engineers, with advanced degrees.</a:t>
            </a:r>
          </a:p>
          <a:p>
            <a:r>
              <a:rPr lang="en-US" dirty="0"/>
              <a:t> </a:t>
            </a:r>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74</a:t>
            </a:fld>
            <a:endParaRPr lang="en-US" dirty="0">
              <a:solidFill>
                <a:prstClr val="black">
                  <a:tint val="75000"/>
                </a:prstClr>
              </a:solidFill>
              <a:latin typeface="Calibri"/>
            </a:endParaRPr>
          </a:p>
        </p:txBody>
      </p:sp>
      <p:pic>
        <p:nvPicPr>
          <p:cNvPr id="5" name="Picture 4" descr="GRANTHAALAYAH - Welc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0951" y="4473856"/>
            <a:ext cx="3433231" cy="2153432"/>
          </a:xfrm>
          <a:prstGeom prst="rect">
            <a:avLst/>
          </a:prstGeom>
        </p:spPr>
      </p:pic>
      <p:pic>
        <p:nvPicPr>
          <p:cNvPr id="3" name="Picture 2"/>
          <p:cNvPicPr>
            <a:picLocks noChangeAspect="1"/>
          </p:cNvPicPr>
          <p:nvPr/>
        </p:nvPicPr>
        <p:blipFill>
          <a:blip r:embed="rId3"/>
          <a:stretch>
            <a:fillRect/>
          </a:stretch>
        </p:blipFill>
        <p:spPr>
          <a:xfrm>
            <a:off x="10210800" y="223381"/>
            <a:ext cx="1757819" cy="1757819"/>
          </a:xfrm>
          <a:prstGeom prst="rect">
            <a:avLst/>
          </a:prstGeom>
        </p:spPr>
      </p:pic>
    </p:spTree>
    <p:extLst>
      <p:ext uri="{BB962C8B-B14F-4D97-AF65-F5344CB8AC3E}">
        <p14:creationId xmlns:p14="http://schemas.microsoft.com/office/powerpoint/2010/main" val="27130254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574766" y="519663"/>
            <a:ext cx="10252722" cy="5056769"/>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rPr>
              <a:t>Alabama A&amp;M University</a:t>
            </a:r>
          </a:p>
          <a:p>
            <a:pPr>
              <a:spcBef>
                <a:spcPct val="20000"/>
              </a:spcBef>
              <a:spcAft>
                <a:spcPts val="600"/>
              </a:spcAft>
              <a:tabLst>
                <a:tab pos="457200" algn="l"/>
              </a:tabLst>
            </a:pPr>
            <a:r>
              <a:rPr lang="en-US" sz="2800" b="1" dirty="0">
                <a:solidFill>
                  <a:srgbClr val="0070C0"/>
                </a:solidFill>
              </a:rPr>
              <a:t>3b.  Master of Science in Electrical Engineering (MSEE) in 	Electrical Engineering (CIP 14.1001)</a:t>
            </a:r>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Graduates help fill regional and national demand for electrical engineers with advanced degrees.</a:t>
            </a:r>
          </a:p>
          <a:p>
            <a:r>
              <a:rPr lang="en-US" sz="2400" dirty="0"/>
              <a:t> </a:t>
            </a:r>
          </a:p>
          <a:p>
            <a:pPr marL="285750" lvl="0" indent="-285750">
              <a:buFont typeface="Arial" panose="020B0604020202020204" pitchFamily="34" charset="0"/>
              <a:buChar char="•"/>
            </a:pPr>
            <a:r>
              <a:rPr lang="en-US" sz="2400" dirty="0"/>
              <a:t>The proposed program will also address the acute shortage of minority engineers, including African American and female mechanical engineers, with advanced degrees.</a:t>
            </a:r>
          </a:p>
          <a:p>
            <a:r>
              <a:rPr lang="en-US" dirty="0"/>
              <a:t> </a:t>
            </a:r>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75</a:t>
            </a:fld>
            <a:endParaRPr lang="en-US" dirty="0">
              <a:solidFill>
                <a:prstClr val="black">
                  <a:tint val="75000"/>
                </a:prstClr>
              </a:solidFill>
              <a:latin typeface="Calibri"/>
            </a:endParaRPr>
          </a:p>
        </p:txBody>
      </p:sp>
      <p:pic>
        <p:nvPicPr>
          <p:cNvPr id="3" name="Picture 2"/>
          <p:cNvPicPr>
            <a:picLocks noChangeAspect="1"/>
          </p:cNvPicPr>
          <p:nvPr/>
        </p:nvPicPr>
        <p:blipFill>
          <a:blip r:embed="rId2"/>
          <a:stretch>
            <a:fillRect/>
          </a:stretch>
        </p:blipFill>
        <p:spPr>
          <a:xfrm>
            <a:off x="10210800" y="223381"/>
            <a:ext cx="1757819" cy="1757819"/>
          </a:xfrm>
          <a:prstGeom prst="rect">
            <a:avLst/>
          </a:prstGeom>
        </p:spPr>
      </p:pic>
      <p:pic>
        <p:nvPicPr>
          <p:cNvPr id="7" name="Picture 6" descr="Free photo: Board, Motherboard, Elko - Free Image on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2915" y="4369720"/>
            <a:ext cx="3507649" cy="2338433"/>
          </a:xfrm>
          <a:prstGeom prst="rect">
            <a:avLst/>
          </a:prstGeom>
        </p:spPr>
      </p:pic>
    </p:spTree>
    <p:extLst>
      <p:ext uri="{BB962C8B-B14F-4D97-AF65-F5344CB8AC3E}">
        <p14:creationId xmlns:p14="http://schemas.microsoft.com/office/powerpoint/2010/main" val="9758344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609600" y="519663"/>
            <a:ext cx="10217888" cy="5364545"/>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rPr>
              <a:t>Alabama A&amp;M University</a:t>
            </a:r>
          </a:p>
          <a:p>
            <a:pPr>
              <a:spcBef>
                <a:spcPct val="20000"/>
              </a:spcBef>
              <a:spcAft>
                <a:spcPts val="600"/>
              </a:spcAft>
              <a:tabLst>
                <a:tab pos="457200" algn="l"/>
              </a:tabLst>
            </a:pPr>
            <a:r>
              <a:rPr lang="en-US" sz="2800" b="1" dirty="0">
                <a:solidFill>
                  <a:srgbClr val="0070C0"/>
                </a:solidFill>
              </a:rPr>
              <a:t>3c.  Bachelor of Arts in Visual Art</a:t>
            </a:r>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The proposed program will utilize existing courses, faculty, facilities, equipment, and art materials, and is designed to replace the existing BS program in General Art (CIP 50.0702).</a:t>
            </a:r>
          </a:p>
          <a:p>
            <a:r>
              <a:rPr lang="en-US" sz="2400" b="1" dirty="0"/>
              <a:t> </a:t>
            </a:r>
            <a:endParaRPr lang="en-US" sz="2400" dirty="0"/>
          </a:p>
          <a:p>
            <a:pPr marL="285750" lvl="0" indent="-285750">
              <a:buFont typeface="Arial" panose="020B0604020202020204" pitchFamily="34" charset="0"/>
              <a:buChar char="•"/>
            </a:pPr>
            <a:r>
              <a:rPr lang="en-US" sz="2400" dirty="0"/>
              <a:t>The program’s focus on immersive, studio-based experience will make graduates more competitive candidates for admission to Master’s of Fine Arts programs as compared with the existing program. </a:t>
            </a:r>
          </a:p>
          <a:p>
            <a:r>
              <a:rPr lang="en-US" sz="2400" dirty="0"/>
              <a:t> </a:t>
            </a:r>
          </a:p>
          <a:p>
            <a:r>
              <a:rPr lang="en-US" dirty="0"/>
              <a:t> </a:t>
            </a:r>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76</a:t>
            </a:fld>
            <a:endParaRPr lang="en-US" dirty="0">
              <a:solidFill>
                <a:prstClr val="black">
                  <a:tint val="75000"/>
                </a:prstClr>
              </a:solidFill>
              <a:latin typeface="Calibri"/>
            </a:endParaRPr>
          </a:p>
        </p:txBody>
      </p:sp>
      <p:pic>
        <p:nvPicPr>
          <p:cNvPr id="3" name="Picture 2"/>
          <p:cNvPicPr>
            <a:picLocks noChangeAspect="1"/>
          </p:cNvPicPr>
          <p:nvPr/>
        </p:nvPicPr>
        <p:blipFill>
          <a:blip r:embed="rId2"/>
          <a:stretch>
            <a:fillRect/>
          </a:stretch>
        </p:blipFill>
        <p:spPr>
          <a:xfrm>
            <a:off x="10210800" y="223381"/>
            <a:ext cx="1757819" cy="1757819"/>
          </a:xfrm>
          <a:prstGeom prst="rect">
            <a:avLst/>
          </a:prstGeom>
        </p:spPr>
      </p:pic>
      <p:pic>
        <p:nvPicPr>
          <p:cNvPr id="8" name="Picture 7" descr="VisualAIDS: Artist Materials Gra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554" y="4701809"/>
            <a:ext cx="3257615" cy="1881554"/>
          </a:xfrm>
          <a:prstGeom prst="rect">
            <a:avLst/>
          </a:prstGeom>
        </p:spPr>
      </p:pic>
    </p:spTree>
    <p:extLst>
      <p:ext uri="{BB962C8B-B14F-4D97-AF65-F5344CB8AC3E}">
        <p14:creationId xmlns:p14="http://schemas.microsoft.com/office/powerpoint/2010/main" val="29072385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574766" y="519663"/>
            <a:ext cx="10252722" cy="6010876"/>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rPr>
              <a:t>Troy University</a:t>
            </a:r>
          </a:p>
          <a:p>
            <a:pPr>
              <a:spcBef>
                <a:spcPct val="20000"/>
              </a:spcBef>
              <a:spcAft>
                <a:spcPts val="600"/>
              </a:spcAft>
              <a:tabLst>
                <a:tab pos="457200" algn="l"/>
              </a:tabLst>
            </a:pPr>
            <a:r>
              <a:rPr lang="en-US" sz="2800" b="1" dirty="0">
                <a:solidFill>
                  <a:srgbClr val="0070C0"/>
                </a:solidFill>
              </a:rPr>
              <a:t>4a.  Bachelor of Science in Geographic Information Sciences</a:t>
            </a:r>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There is a strong demand for graduates with GIS capabilities. </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Students graduating from this program will have a thorough and comprehensive knowledge and skills in handling various geospatial technologies and analytics. In addition, students will conduct real-world GIS applications under the supervision of GIS professionals and/or faculty members.  </a:t>
            </a:r>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endParaRPr lang="en-US" sz="2400" dirty="0"/>
          </a:p>
          <a:p>
            <a:r>
              <a:rPr lang="en-US" sz="2400" dirty="0"/>
              <a:t> </a:t>
            </a:r>
          </a:p>
          <a:p>
            <a:r>
              <a:rPr lang="en-US" dirty="0"/>
              <a:t> </a:t>
            </a:r>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77</a:t>
            </a:fld>
            <a:endParaRPr lang="en-US" dirty="0">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9846957" y="178869"/>
            <a:ext cx="2143125" cy="2143125"/>
          </a:xfrm>
          <a:prstGeom prst="rect">
            <a:avLst/>
          </a:prstGeom>
        </p:spPr>
      </p:pic>
      <p:pic>
        <p:nvPicPr>
          <p:cNvPr id="9" name="Picture 8" descr="GIS Project Management Tools and Techniqu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114" y="4302673"/>
            <a:ext cx="3240064" cy="2503850"/>
          </a:xfrm>
          <a:prstGeom prst="rect">
            <a:avLst/>
          </a:prstGeom>
        </p:spPr>
      </p:pic>
    </p:spTree>
    <p:extLst>
      <p:ext uri="{BB962C8B-B14F-4D97-AF65-F5344CB8AC3E}">
        <p14:creationId xmlns:p14="http://schemas.microsoft.com/office/powerpoint/2010/main" val="1304643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243840" y="519663"/>
            <a:ext cx="10583649" cy="5364545"/>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rPr>
              <a:t>   Troy University</a:t>
            </a:r>
          </a:p>
          <a:p>
            <a:pPr>
              <a:spcBef>
                <a:spcPct val="20000"/>
              </a:spcBef>
              <a:spcAft>
                <a:spcPts val="600"/>
              </a:spcAft>
              <a:tabLst>
                <a:tab pos="457200" algn="l"/>
              </a:tabLst>
            </a:pPr>
            <a:r>
              <a:rPr lang="en-US" sz="2800" b="1" dirty="0">
                <a:solidFill>
                  <a:srgbClr val="0070C0"/>
                </a:solidFill>
              </a:rPr>
              <a:t>4b. Master of Science in Applied Behavior Analysis (CIP 42.2814)</a:t>
            </a:r>
            <a:endParaRPr lang="en-US" sz="2800" b="1" dirty="0"/>
          </a:p>
          <a:p>
            <a:pPr lvl="0" fontAlgn="base"/>
            <a:endParaRPr lang="en-US" dirty="0"/>
          </a:p>
          <a:p>
            <a:pPr marL="285750" lvl="0" indent="-285750">
              <a:buFont typeface="Arial" panose="020B0604020202020204" pitchFamily="34" charset="0"/>
              <a:buChar char="•"/>
            </a:pPr>
            <a:r>
              <a:rPr lang="en-US" sz="2400" dirty="0"/>
              <a:t>As of January 2019, there are only 233 Licensed Behavior Analysts in the state of Alabama, not nearly enough to serve the needs of the state.</a:t>
            </a:r>
          </a:p>
          <a:p>
            <a:pPr lvl="0"/>
            <a:endParaRPr lang="en-US" sz="2400" dirty="0"/>
          </a:p>
          <a:p>
            <a:pPr marL="285750" lvl="0" indent="-285750">
              <a:buFont typeface="Arial" panose="020B0604020202020204" pitchFamily="34" charset="0"/>
              <a:buChar char="•"/>
            </a:pPr>
            <a:r>
              <a:rPr lang="en-US" sz="2400" dirty="0"/>
              <a:t>Graduates of the proposed program will meet the criteria for taking the examination to become a Board Certified Behavior Analyst (BCBA). The BCBA certification is required for licensure in Alabama and most other states. </a:t>
            </a:r>
          </a:p>
          <a:p>
            <a:pPr marL="285750" lvl="0" indent="-285750">
              <a:buFont typeface="Arial" panose="020B0604020202020204" pitchFamily="34" charset="0"/>
              <a:buChar char="•"/>
            </a:pPr>
            <a:endParaRPr lang="en-US" sz="2400" dirty="0"/>
          </a:p>
          <a:p>
            <a:r>
              <a:rPr lang="en-US" sz="2400" dirty="0"/>
              <a:t> </a:t>
            </a:r>
          </a:p>
          <a:p>
            <a:r>
              <a:rPr lang="en-US" dirty="0"/>
              <a:t> </a:t>
            </a:r>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78</a:t>
            </a:fld>
            <a:endParaRPr lang="en-US" dirty="0">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9846957" y="178869"/>
            <a:ext cx="2143125" cy="2143125"/>
          </a:xfrm>
          <a:prstGeom prst="rect">
            <a:avLst/>
          </a:prstGeom>
        </p:spPr>
      </p:pic>
      <p:pic>
        <p:nvPicPr>
          <p:cNvPr id="3" name="Picture 2"/>
          <p:cNvPicPr>
            <a:picLocks noChangeAspect="1"/>
          </p:cNvPicPr>
          <p:nvPr/>
        </p:nvPicPr>
        <p:blipFill>
          <a:blip r:embed="rId3"/>
          <a:stretch>
            <a:fillRect/>
          </a:stretch>
        </p:blipFill>
        <p:spPr>
          <a:xfrm>
            <a:off x="6993789" y="4385668"/>
            <a:ext cx="3430372" cy="2380258"/>
          </a:xfrm>
          <a:prstGeom prst="rect">
            <a:avLst/>
          </a:prstGeom>
        </p:spPr>
      </p:pic>
    </p:spTree>
    <p:extLst>
      <p:ext uri="{BB962C8B-B14F-4D97-AF65-F5344CB8AC3E}">
        <p14:creationId xmlns:p14="http://schemas.microsoft.com/office/powerpoint/2010/main" val="1895445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566057" y="519663"/>
            <a:ext cx="10261431" cy="5576911"/>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rPr>
              <a:t>Troy University</a:t>
            </a:r>
          </a:p>
          <a:p>
            <a:pPr>
              <a:spcBef>
                <a:spcPct val="20000"/>
              </a:spcBef>
              <a:spcAft>
                <a:spcPts val="600"/>
              </a:spcAft>
              <a:tabLst>
                <a:tab pos="457200" algn="l"/>
              </a:tabLst>
            </a:pPr>
            <a:r>
              <a:rPr lang="en-US" sz="2800" b="1" dirty="0">
                <a:solidFill>
                  <a:srgbClr val="0070C0"/>
                </a:solidFill>
              </a:rPr>
              <a:t>4c. New Off-Campus Sites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TROY plans to offer courses in American Sign Language at the following 	             new off-campus sites beginning in fall 2019:                               	</a:t>
            </a:r>
          </a:p>
          <a:p>
            <a:pPr marL="285750" indent="-285750">
              <a:buFont typeface="Arial" panose="020B0604020202020204" pitchFamily="34" charset="0"/>
              <a:buChar char="•"/>
            </a:pPr>
            <a:endParaRPr lang="en-US" sz="1500" dirty="0"/>
          </a:p>
          <a:p>
            <a:pPr marL="800100" lvl="1" indent="-342900">
              <a:buFont typeface="+mj-lt"/>
              <a:buAutoNum type="arabicPeriod"/>
            </a:pPr>
            <a:r>
              <a:rPr lang="en-US" sz="2400" dirty="0"/>
              <a:t>Birmingham Resource Center, Birmingham, Alabama  (Jefferson County)</a:t>
            </a:r>
          </a:p>
          <a:p>
            <a:pPr marL="800100" lvl="1" indent="-342900">
              <a:buFont typeface="+mj-lt"/>
              <a:buAutoNum type="arabicPeriod"/>
            </a:pPr>
            <a:endParaRPr lang="en-US" sz="1500" dirty="0"/>
          </a:p>
          <a:p>
            <a:pPr marL="800100" lvl="1" indent="-342900">
              <a:buFont typeface="+mj-lt"/>
              <a:buAutoNum type="arabicPeriod"/>
            </a:pPr>
            <a:r>
              <a:rPr lang="en-US" sz="2400" dirty="0"/>
              <a:t>Huntsville Regional Center, Huntsville, Alabama (Madison County)</a:t>
            </a:r>
          </a:p>
          <a:p>
            <a:endParaRPr lang="en-US" sz="2400" dirty="0"/>
          </a:p>
          <a:p>
            <a:pPr marL="285750" indent="-285750">
              <a:buFont typeface="Arial" panose="020B0604020202020204" pitchFamily="34" charset="0"/>
              <a:buChar char="•"/>
            </a:pPr>
            <a:r>
              <a:rPr lang="en-US" sz="2400" dirty="0"/>
              <a:t>Commission approval is required because both sites are outside of TROY’s service area. Consent is not required from UAB or UAH since neither institution offers comparable courses.</a:t>
            </a:r>
          </a:p>
          <a:p>
            <a:pPr>
              <a:spcBef>
                <a:spcPct val="20000"/>
              </a:spcBef>
              <a:spcAft>
                <a:spcPts val="600"/>
              </a:spcAft>
              <a:tabLst>
                <a:tab pos="457200" algn="l"/>
              </a:tabLst>
            </a:pPr>
            <a:endParaRPr lang="en-US" sz="2400" b="1"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79</a:t>
            </a:fld>
            <a:endParaRPr lang="en-US" dirty="0">
              <a:solidFill>
                <a:prstClr val="black">
                  <a:tint val="75000"/>
                </a:prstClr>
              </a:solidFill>
              <a:latin typeface="Calibri"/>
            </a:endParaRPr>
          </a:p>
        </p:txBody>
      </p:sp>
      <p:pic>
        <p:nvPicPr>
          <p:cNvPr id="5" name="Picture 4"/>
          <p:cNvPicPr>
            <a:picLocks noChangeAspect="1"/>
          </p:cNvPicPr>
          <p:nvPr/>
        </p:nvPicPr>
        <p:blipFill>
          <a:blip r:embed="rId2"/>
          <a:stretch>
            <a:fillRect/>
          </a:stretch>
        </p:blipFill>
        <p:spPr>
          <a:xfrm>
            <a:off x="9846957" y="178869"/>
            <a:ext cx="2143125" cy="2143125"/>
          </a:xfrm>
          <a:prstGeom prst="rect">
            <a:avLst/>
          </a:prstGeom>
        </p:spPr>
      </p:pic>
      <p:pic>
        <p:nvPicPr>
          <p:cNvPr id="7" name="Picture 6" descr="File:American Sign Language ASL.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4307" y="5137265"/>
            <a:ext cx="3600493" cy="1628661"/>
          </a:xfrm>
          <a:prstGeom prst="rect">
            <a:avLst/>
          </a:prstGeom>
        </p:spPr>
      </p:pic>
    </p:spTree>
    <p:extLst>
      <p:ext uri="{BB962C8B-B14F-4D97-AF65-F5344CB8AC3E}">
        <p14:creationId xmlns:p14="http://schemas.microsoft.com/office/powerpoint/2010/main" val="890635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691" y="2012988"/>
            <a:ext cx="7930497" cy="707886"/>
          </a:xfrm>
          <a:prstGeom prst="rect">
            <a:avLst/>
          </a:prstGeom>
          <a:noFill/>
        </p:spPr>
        <p:txBody>
          <a:bodyPr wrap="square" rtlCol="0">
            <a:spAutoFit/>
          </a:bodyPr>
          <a:lstStyle/>
          <a:p>
            <a:pPr algn="ctr"/>
            <a:r>
              <a:rPr lang="en-US" sz="4000" b="1" dirty="0">
                <a:solidFill>
                  <a:srgbClr val="0070C0"/>
                </a:solidFill>
              </a:rPr>
              <a:t>Nominating Committee Report</a:t>
            </a:r>
            <a:endParaRPr lang="en-US" sz="4000" b="1" dirty="0"/>
          </a:p>
        </p:txBody>
      </p:sp>
      <p:sp>
        <p:nvSpPr>
          <p:cNvPr id="4" name="TextBox 3"/>
          <p:cNvSpPr txBox="1"/>
          <p:nvPr/>
        </p:nvSpPr>
        <p:spPr>
          <a:xfrm>
            <a:off x="343319" y="3492396"/>
            <a:ext cx="7930497" cy="707886"/>
          </a:xfrm>
          <a:prstGeom prst="rect">
            <a:avLst/>
          </a:prstGeom>
          <a:noFill/>
        </p:spPr>
        <p:txBody>
          <a:bodyPr wrap="square" rtlCol="0">
            <a:spAutoFit/>
          </a:bodyPr>
          <a:lstStyle/>
          <a:p>
            <a:pPr algn="ctr"/>
            <a:r>
              <a:rPr lang="en-US" sz="4000" b="1" dirty="0">
                <a:solidFill>
                  <a:srgbClr val="0070C0"/>
                </a:solidFill>
              </a:rPr>
              <a:t>Election of Officers</a:t>
            </a:r>
            <a:endParaRPr lang="en-US" sz="4000" b="1" dirty="0"/>
          </a:p>
        </p:txBody>
      </p:sp>
      <p:pic>
        <p:nvPicPr>
          <p:cNvPr id="3" name="Picture 2"/>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93188" y="1837623"/>
            <a:ext cx="2958817" cy="2958817"/>
          </a:xfrm>
          <a:prstGeom prst="rect">
            <a:avLst/>
          </a:prstGeom>
        </p:spPr>
      </p:pic>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a:t>
            </a:fld>
            <a:endParaRPr lang="en-US">
              <a:solidFill>
                <a:srgbClr val="46464A">
                  <a:lumMod val="60000"/>
                  <a:lumOff val="40000"/>
                </a:srgbClr>
              </a:solidFill>
            </a:endParaRPr>
          </a:p>
        </p:txBody>
      </p:sp>
    </p:spTree>
    <p:extLst>
      <p:ext uri="{BB962C8B-B14F-4D97-AF65-F5344CB8AC3E}">
        <p14:creationId xmlns:p14="http://schemas.microsoft.com/office/powerpoint/2010/main" val="14391846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513806" y="519663"/>
            <a:ext cx="10313682" cy="5149102"/>
          </a:xfrm>
          <a:prstGeom prst="rect">
            <a:avLst/>
          </a:prstGeom>
          <a:noFill/>
        </p:spPr>
        <p:txBody>
          <a:bodyPr wrap="square" rtlCol="0">
            <a:spAutoFit/>
          </a:bodyPr>
          <a:lstStyle/>
          <a:p>
            <a:pPr>
              <a:spcBef>
                <a:spcPts val="600"/>
              </a:spcBef>
              <a:tabLst>
                <a:tab pos="457200" algn="l"/>
              </a:tabLst>
              <a:defRPr/>
            </a:pPr>
            <a:r>
              <a:rPr lang="en-US" sz="4000" b="1" dirty="0">
                <a:solidFill>
                  <a:srgbClr val="0070C0"/>
                </a:solidFill>
              </a:rPr>
              <a:t>University of Alabama </a:t>
            </a:r>
          </a:p>
          <a:p>
            <a:pPr marL="514350" indent="-514350">
              <a:spcBef>
                <a:spcPct val="20000"/>
              </a:spcBef>
              <a:spcAft>
                <a:spcPts val="600"/>
              </a:spcAft>
              <a:buAutoNum type="arabicPeriod" startAt="5"/>
              <a:tabLst>
                <a:tab pos="457200" algn="l"/>
              </a:tabLst>
            </a:pPr>
            <a:r>
              <a:rPr lang="en-US" sz="2800" b="1" dirty="0">
                <a:solidFill>
                  <a:srgbClr val="0070C0"/>
                </a:solidFill>
              </a:rPr>
              <a:t>Master of Science in Management Information Systems (MIS) 		(CIP 52.1201)</a:t>
            </a:r>
            <a:endParaRPr lang="en-US" sz="2800" b="1" dirty="0"/>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r>
              <a:rPr lang="en-US" sz="2400" dirty="0"/>
              <a:t>Bureau of Labor Statistics data projects 500 openings in Alabama in occupations related to MIS, and combined graduates from existing programs do not fulfill the need for master’s-level professionals.</a:t>
            </a:r>
          </a:p>
          <a:p>
            <a:pPr lvl="0"/>
            <a:endParaRPr lang="en-US" sz="2400" dirty="0"/>
          </a:p>
          <a:p>
            <a:pPr marL="285750" lvl="0" indent="-285750">
              <a:buFont typeface="Arial" panose="020B0604020202020204" pitchFamily="34" charset="0"/>
              <a:buChar char="•"/>
            </a:pPr>
            <a:r>
              <a:rPr lang="en-US" sz="2400" dirty="0"/>
              <a:t>UA officials conducted a student demand survey of 150 current and past MIS undergraduate students. Of the 110 responses, 97 percent indicated interest in pursuing the proposed program within the next five years.</a:t>
            </a:r>
          </a:p>
          <a:p>
            <a:pPr marL="285750" indent="-285750">
              <a:buFont typeface="Arial" panose="020B0604020202020204" pitchFamily="34" charset="0"/>
              <a:buChar char="•"/>
            </a:pPr>
            <a:endParaRPr lang="en-US" dirty="0"/>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80</a:t>
            </a:fld>
            <a:endParaRPr lang="en-US" dirty="0">
              <a:solidFill>
                <a:prstClr val="black">
                  <a:tint val="75000"/>
                </a:prstClr>
              </a:solidFill>
              <a:latin typeface="Calibri"/>
            </a:endParaRPr>
          </a:p>
        </p:txBody>
      </p:sp>
      <p:pic>
        <p:nvPicPr>
          <p:cNvPr id="7" name="Picture 6" descr="Management Information Systems (MIS) to Boost Corporate ..."/>
          <p:cNvPicPr>
            <a:picLocks noChangeAspect="1"/>
          </p:cNvPicPr>
          <p:nvPr/>
        </p:nvPicPr>
        <p:blipFill rotWithShape="1">
          <a:blip r:embed="rId2">
            <a:extLst>
              <a:ext uri="{28A0092B-C50C-407E-A947-70E740481C1C}">
                <a14:useLocalDpi xmlns:a14="http://schemas.microsoft.com/office/drawing/2010/main" val="0"/>
              </a:ext>
            </a:extLst>
          </a:blip>
          <a:srcRect t="26126"/>
          <a:stretch/>
        </p:blipFill>
        <p:spPr>
          <a:xfrm>
            <a:off x="6802636" y="5175639"/>
            <a:ext cx="4533900" cy="1724915"/>
          </a:xfrm>
          <a:prstGeom prst="rect">
            <a:avLst/>
          </a:prstGeom>
        </p:spPr>
      </p:pic>
      <p:pic>
        <p:nvPicPr>
          <p:cNvPr id="3" name="Picture 2"/>
          <p:cNvPicPr>
            <a:picLocks noChangeAspect="1"/>
          </p:cNvPicPr>
          <p:nvPr/>
        </p:nvPicPr>
        <p:blipFill>
          <a:blip r:embed="rId3"/>
          <a:stretch>
            <a:fillRect/>
          </a:stretch>
        </p:blipFill>
        <p:spPr>
          <a:xfrm>
            <a:off x="10318438" y="318034"/>
            <a:ext cx="1401276" cy="1346204"/>
          </a:xfrm>
          <a:prstGeom prst="rect">
            <a:avLst/>
          </a:prstGeom>
        </p:spPr>
      </p:pic>
    </p:spTree>
    <p:extLst>
      <p:ext uri="{BB962C8B-B14F-4D97-AF65-F5344CB8AC3E}">
        <p14:creationId xmlns:p14="http://schemas.microsoft.com/office/powerpoint/2010/main" val="1322441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539931" y="38467"/>
            <a:ext cx="10182050" cy="5903154"/>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4000" b="1" dirty="0">
                <a:solidFill>
                  <a:srgbClr val="0070C0"/>
                </a:solidFill>
              </a:rPr>
              <a:t>University of Alabama at Birmingham</a:t>
            </a:r>
          </a:p>
          <a:p>
            <a:pPr>
              <a:spcBef>
                <a:spcPct val="20000"/>
              </a:spcBef>
              <a:spcAft>
                <a:spcPts val="600"/>
              </a:spcAft>
              <a:tabLst>
                <a:tab pos="457200" algn="l"/>
              </a:tabLst>
            </a:pPr>
            <a:r>
              <a:rPr lang="en-US" sz="2800" b="1" dirty="0">
                <a:solidFill>
                  <a:srgbClr val="0070C0"/>
                </a:solidFill>
              </a:rPr>
              <a:t>6a.	   Master of Science in Health Services Research (CIP 51.9999)</a:t>
            </a:r>
            <a:endParaRPr lang="en-US" sz="2800" b="1" dirty="0"/>
          </a:p>
          <a:p>
            <a:endParaRPr lang="en-US" dirty="0"/>
          </a:p>
          <a:p>
            <a:pPr marL="285750" lvl="0" indent="-285750" fontAlgn="base">
              <a:buFont typeface="Arial" panose="020B0604020202020204" pitchFamily="34" charset="0"/>
              <a:buChar char="•"/>
            </a:pPr>
            <a:r>
              <a:rPr lang="en-US" sz="2400" dirty="0"/>
              <a:t>The proposed program is embedded within the existing PhD in Administration – Health Services (CIP 51.0701) and will not require any additional courses, faculty, or administration. </a:t>
            </a:r>
          </a:p>
          <a:p>
            <a:pPr lvl="0" fontAlgn="base"/>
            <a:endParaRPr lang="en-US" sz="2400" dirty="0"/>
          </a:p>
          <a:p>
            <a:pPr marL="285750" lvl="0" indent="-285750" fontAlgn="base">
              <a:buFont typeface="Arial" panose="020B0604020202020204" pitchFamily="34" charset="0"/>
              <a:buChar char="•"/>
            </a:pPr>
            <a:r>
              <a:rPr lang="en-US" sz="2400" dirty="0"/>
              <a:t>The proposed program would help meet the demand for 		 Health Services Researchers by ensuring that graduates have 		        the requisite knowledge to conduct research on the health 	             services industry and skills to fill open positions or to serve as 	       consultants if recruited into academic positions.  </a:t>
            </a:r>
          </a:p>
          <a:p>
            <a:pPr lvl="0"/>
            <a:endParaRPr lang="en-US" sz="2400"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81</a:t>
            </a:fld>
            <a:endParaRPr lang="en-US" dirty="0">
              <a:solidFill>
                <a:prstClr val="black">
                  <a:tint val="75000"/>
                </a:prstClr>
              </a:solidFill>
              <a:latin typeface="Calibri"/>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3063" y="286895"/>
            <a:ext cx="2537836" cy="836511"/>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1006" t="-630" r="6243"/>
          <a:stretch/>
        </p:blipFill>
        <p:spPr>
          <a:xfrm>
            <a:off x="8607891" y="3164206"/>
            <a:ext cx="3262043" cy="2336615"/>
          </a:xfrm>
          <a:prstGeom prst="rect">
            <a:avLst/>
          </a:prstGeom>
        </p:spPr>
      </p:pic>
    </p:spTree>
    <p:extLst>
      <p:ext uri="{BB962C8B-B14F-4D97-AF65-F5344CB8AC3E}">
        <p14:creationId xmlns:p14="http://schemas.microsoft.com/office/powerpoint/2010/main" val="34569900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539931" y="38467"/>
            <a:ext cx="10182050" cy="5533823"/>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4000" b="1" dirty="0">
                <a:solidFill>
                  <a:srgbClr val="0070C0"/>
                </a:solidFill>
              </a:rPr>
              <a:t>University of Alabama at Birmingham</a:t>
            </a:r>
          </a:p>
          <a:p>
            <a:pPr>
              <a:spcBef>
                <a:spcPct val="20000"/>
              </a:spcBef>
              <a:spcAft>
                <a:spcPts val="600"/>
              </a:spcAft>
              <a:tabLst>
                <a:tab pos="457200" algn="l"/>
              </a:tabLst>
            </a:pPr>
            <a:r>
              <a:rPr lang="en-US" sz="2800" b="1" dirty="0">
                <a:solidFill>
                  <a:srgbClr val="0070C0"/>
                </a:solidFill>
              </a:rPr>
              <a:t>6b.	 Master of Arts in Cultural Heritage Studies (CIP 30.1202)</a:t>
            </a:r>
            <a:endParaRPr lang="en-US" sz="2800" b="1" dirty="0"/>
          </a:p>
          <a:p>
            <a:pPr lvl="0" fontAlgn="base"/>
            <a:endParaRPr lang="en-US" sz="2400" dirty="0"/>
          </a:p>
          <a:p>
            <a:pPr marL="285750" lvl="0" indent="-285750" fontAlgn="base">
              <a:buFont typeface="Arial" panose="020B0604020202020204" pitchFamily="34" charset="0"/>
              <a:buChar char="•"/>
            </a:pPr>
            <a:r>
              <a:rPr lang="en-US" sz="2400" dirty="0"/>
              <a:t>The Birmingham metro area has a density of institutions and organizations involved in cultural heritage and preservation locally and regionally, and there is an increasing need for professionals with expertise in cultural heritage studies and cultural heritage administration.  </a:t>
            </a:r>
          </a:p>
          <a:p>
            <a:pPr marL="285750" lvl="0" indent="-285750" fontAlgn="base">
              <a:buFont typeface="Arial" panose="020B0604020202020204" pitchFamily="34" charset="0"/>
              <a:buChar char="•"/>
            </a:pPr>
            <a:endParaRPr lang="en-US" sz="2400" dirty="0"/>
          </a:p>
          <a:p>
            <a:pPr marL="285750" lvl="0" indent="-285750" fontAlgn="base">
              <a:buFont typeface="Arial" panose="020B0604020202020204" pitchFamily="34" charset="0"/>
              <a:buChar char="•"/>
            </a:pPr>
            <a:r>
              <a:rPr lang="en-US" sz="2400" dirty="0"/>
              <a:t>Student enrollment in UAB’s current course offerings in cultural heritage studies indicates growing demand for advanced training in archival, </a:t>
            </a:r>
            <a:r>
              <a:rPr lang="en-US" sz="2400" dirty="0" err="1"/>
              <a:t>museological</a:t>
            </a:r>
            <a:r>
              <a:rPr lang="en-US" sz="2400" dirty="0"/>
              <a:t>, and digital preservation of global and local heritage.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a:solidFill>
                  <a:prstClr val="black">
                    <a:tint val="75000"/>
                  </a:prstClr>
                </a:solidFill>
                <a:latin typeface="Calibri"/>
              </a:rPr>
              <a:pPr>
                <a:defRPr/>
              </a:pPr>
              <a:t>82</a:t>
            </a:fld>
            <a:endParaRPr lang="en-US" dirty="0">
              <a:solidFill>
                <a:prstClr val="black">
                  <a:tint val="75000"/>
                </a:prstClr>
              </a:solidFill>
              <a:latin typeface="Calibri"/>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3063" y="286895"/>
            <a:ext cx="2537836" cy="836511"/>
          </a:xfrm>
          <a:prstGeom prst="rect">
            <a:avLst/>
          </a:prstGeom>
        </p:spPr>
      </p:pic>
      <p:pic>
        <p:nvPicPr>
          <p:cNvPr id="9" name="Picture 8"/>
          <p:cNvPicPr>
            <a:picLocks noChangeAspect="1"/>
          </p:cNvPicPr>
          <p:nvPr/>
        </p:nvPicPr>
        <p:blipFill>
          <a:blip r:embed="rId3"/>
          <a:stretch>
            <a:fillRect/>
          </a:stretch>
        </p:blipFill>
        <p:spPr>
          <a:xfrm>
            <a:off x="9518470" y="4450096"/>
            <a:ext cx="2275074" cy="2275074"/>
          </a:xfrm>
          <a:prstGeom prst="rect">
            <a:avLst/>
          </a:prstGeom>
        </p:spPr>
      </p:pic>
    </p:spTree>
    <p:extLst>
      <p:ext uri="{BB962C8B-B14F-4D97-AF65-F5344CB8AC3E}">
        <p14:creationId xmlns:p14="http://schemas.microsoft.com/office/powerpoint/2010/main" val="28120554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557349" y="-768464"/>
            <a:ext cx="10877005" cy="8950142"/>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4000" b="1" dirty="0">
                <a:solidFill>
                  <a:srgbClr val="0070C0"/>
                </a:solidFill>
              </a:rPr>
              <a:t>University of North Alabama </a:t>
            </a:r>
          </a:p>
          <a:p>
            <a:pPr marL="514350" indent="-514350">
              <a:spcBef>
                <a:spcPct val="20000"/>
              </a:spcBef>
              <a:spcAft>
                <a:spcPts val="600"/>
              </a:spcAft>
              <a:buAutoNum type="arabicPeriod" startAt="7"/>
              <a:tabLst>
                <a:tab pos="457200" algn="l"/>
              </a:tabLst>
            </a:pPr>
            <a:r>
              <a:rPr lang="en-US" sz="2800" b="1" dirty="0">
                <a:solidFill>
                  <a:srgbClr val="0070C0"/>
                </a:solidFill>
              </a:rPr>
              <a:t>Executive Doctor of Business Administration (EDBA) in 	    Business Administration (CIP 52.0201)</a:t>
            </a:r>
          </a:p>
          <a:p>
            <a:pPr marL="514350" indent="-514350">
              <a:spcBef>
                <a:spcPct val="20000"/>
              </a:spcBef>
              <a:spcAft>
                <a:spcPts val="600"/>
              </a:spcAft>
              <a:buAutoNum type="arabicPeriod" startAt="7"/>
              <a:tabLst>
                <a:tab pos="457200" algn="l"/>
              </a:tabLst>
            </a:pPr>
            <a:endParaRPr lang="en-US" sz="1500" b="1" dirty="0"/>
          </a:p>
          <a:p>
            <a:pPr marL="285750" lvl="0" indent="-285750" fontAlgn="base">
              <a:buFont typeface="Arial" panose="020B0604020202020204" pitchFamily="34" charset="0"/>
              <a:buChar char="•"/>
            </a:pPr>
            <a:r>
              <a:rPr lang="en-US" sz="2400" dirty="0"/>
              <a:t>The proposed program would become the first doctorate-level program at UNA. </a:t>
            </a:r>
          </a:p>
          <a:p>
            <a:pPr marL="285750" lvl="0" indent="-285750" fontAlgn="base">
              <a:buFont typeface="Arial" panose="020B0604020202020204" pitchFamily="34" charset="0"/>
              <a:buChar char="•"/>
            </a:pPr>
            <a:endParaRPr lang="en-US" sz="1500" dirty="0"/>
          </a:p>
          <a:p>
            <a:pPr marL="285750" lvl="0" indent="-285750" fontAlgn="base">
              <a:buFont typeface="Arial" panose="020B0604020202020204" pitchFamily="34" charset="0"/>
              <a:buChar char="•"/>
            </a:pPr>
            <a:r>
              <a:rPr lang="en-US" sz="2400" dirty="0"/>
              <a:t>There are currently no other EDBA or DBA programs				      in the state of Alabama or within a 200-mile radius				      of Florence.</a:t>
            </a:r>
          </a:p>
          <a:p>
            <a:pPr lvl="0" fontAlgn="base"/>
            <a:endParaRPr lang="en-US" sz="1500" dirty="0"/>
          </a:p>
          <a:p>
            <a:pPr marL="285750" lvl="0" indent="-285750" fontAlgn="base">
              <a:buFont typeface="Arial" panose="020B0604020202020204" pitchFamily="34" charset="0"/>
              <a:buChar char="•"/>
            </a:pPr>
            <a:r>
              <a:rPr lang="en-US" sz="2400" dirty="0"/>
              <a:t>UNA’s College of Business maintains accreditation 				   with the Association to Advance Collegiate Schools of Business (AACSB), the main accrediting body for the field of business, and has faculty and resources to deliver an Executive Doctorate in Business Administration.</a:t>
            </a:r>
          </a:p>
          <a:p>
            <a:pPr marL="285750" indent="-285750">
              <a:buFont typeface="Arial" panose="020B0604020202020204" pitchFamily="34" charset="0"/>
              <a:buChar char="•"/>
            </a:pPr>
            <a:endParaRPr lang="en-US" sz="1600" dirty="0"/>
          </a:p>
          <a:p>
            <a:r>
              <a:rPr lang="en-US" dirty="0"/>
              <a:t>	</a:t>
            </a:r>
          </a:p>
          <a:p>
            <a:pPr lvl="0" fontAlgn="base"/>
            <a:endParaRPr lang="en-US" dirty="0"/>
          </a:p>
          <a:p>
            <a:pPr lvl="0" fontAlgn="base"/>
            <a:endParaRPr lang="en-US" dirty="0"/>
          </a:p>
          <a:p>
            <a:pPr marL="285750" lvl="0" indent="-285750" fontAlgn="base">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83</a:t>
            </a:fld>
            <a:endParaRPr lang="en-US" dirty="0">
              <a:solidFill>
                <a:prstClr val="black">
                  <a:tint val="75000"/>
                </a:prstClr>
              </a:solidFill>
              <a:latin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673" y="192090"/>
            <a:ext cx="1081454" cy="1789110"/>
          </a:xfrm>
          <a:prstGeom prst="rect">
            <a:avLst/>
          </a:prstGeom>
        </p:spPr>
      </p:pic>
      <p:pic>
        <p:nvPicPr>
          <p:cNvPr id="4" name="Picture 3"/>
          <p:cNvPicPr>
            <a:picLocks noChangeAspect="1"/>
          </p:cNvPicPr>
          <p:nvPr/>
        </p:nvPicPr>
        <p:blipFill rotWithShape="1">
          <a:blip r:embed="rId4"/>
          <a:srcRect b="18843"/>
          <a:stretch/>
        </p:blipFill>
        <p:spPr>
          <a:xfrm>
            <a:off x="7648993" y="2941754"/>
            <a:ext cx="3785361" cy="1726111"/>
          </a:xfrm>
          <a:prstGeom prst="rect">
            <a:avLst/>
          </a:prstGeom>
        </p:spPr>
      </p:pic>
    </p:spTree>
    <p:extLst>
      <p:ext uri="{BB962C8B-B14F-4D97-AF65-F5344CB8AC3E}">
        <p14:creationId xmlns:p14="http://schemas.microsoft.com/office/powerpoint/2010/main" val="24725792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513807" y="70338"/>
            <a:ext cx="10345782" cy="7380482"/>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4000" b="1" dirty="0">
                <a:solidFill>
                  <a:srgbClr val="0070C0"/>
                </a:solidFill>
              </a:rPr>
              <a:t>University of Montevallo</a:t>
            </a:r>
          </a:p>
          <a:p>
            <a:pPr>
              <a:spcBef>
                <a:spcPct val="20000"/>
              </a:spcBef>
              <a:spcAft>
                <a:spcPts val="600"/>
              </a:spcAft>
              <a:tabLst>
                <a:tab pos="457200" algn="l"/>
              </a:tabLst>
            </a:pPr>
            <a:r>
              <a:rPr lang="en-US" sz="2800" b="1" dirty="0">
                <a:solidFill>
                  <a:srgbClr val="0070C0"/>
                </a:solidFill>
              </a:rPr>
              <a:t>8a. 	Bachelor of Science in Early Childhood Education 			   		(CIP 13.1210)</a:t>
            </a:r>
            <a:endParaRPr lang="en-US" sz="2800" b="1" dirty="0"/>
          </a:p>
          <a:p>
            <a:pPr marL="285750" lvl="0" indent="-285750">
              <a:buFont typeface="Arial" panose="020B0604020202020204" pitchFamily="34" charset="0"/>
              <a:buChar char="•"/>
            </a:pPr>
            <a:r>
              <a:rPr lang="en-US" sz="2400" dirty="0"/>
              <a:t>With the expansion of early childhood education in Alabama, there will be an increased demand for highly qualified teachers certified to teach grades P-3.</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The proposed program builds on UM’s existing resources with the Family Consumer Science program and NAEYC accredited UM Child Study Center and Elementary Education programs.</a:t>
            </a:r>
          </a:p>
          <a:p>
            <a:pPr marL="285750" lvl="0" indent="-285750">
              <a:buFont typeface="Arial" panose="020B0604020202020204" pitchFamily="34" charset="0"/>
              <a:buChar char="•"/>
            </a:pPr>
            <a:endParaRPr lang="en-US" sz="2400" dirty="0"/>
          </a:p>
          <a:p>
            <a:pPr marL="285750" lvl="0" indent="-285750">
              <a:buFont typeface="Arial" panose="020B0604020202020204" pitchFamily="34" charset="0"/>
              <a:buChar char="•"/>
            </a:pPr>
            <a:r>
              <a:rPr lang="en-US" sz="2400" dirty="0"/>
              <a:t>The proposed program will lead to a Class B certificate in Early Childhood Education (Grade P-3).</a:t>
            </a:r>
            <a:endParaRPr lang="en-US" sz="1400" dirty="0"/>
          </a:p>
          <a:p>
            <a:r>
              <a:rPr lang="en-US" sz="1400" dirty="0"/>
              <a:t>	</a:t>
            </a:r>
          </a:p>
          <a:p>
            <a:pPr lvl="0" fontAlgn="base"/>
            <a:endParaRPr lang="en-US" sz="1400" dirty="0"/>
          </a:p>
          <a:p>
            <a:pPr lvl="0" fontAlgn="base"/>
            <a:endParaRPr lang="en-US" sz="1400" dirty="0"/>
          </a:p>
          <a:p>
            <a:pPr marL="285750" lvl="0" indent="-285750" fontAlgn="base">
              <a:buFont typeface="Arial" panose="020B0604020202020204" pitchFamily="34" charset="0"/>
              <a:buChar char="•"/>
            </a:pPr>
            <a:endParaRPr lang="en-US" sz="1400" dirty="0"/>
          </a:p>
          <a:p>
            <a:pPr marL="285750" lvl="0" indent="-285750">
              <a:buFont typeface="Arial" panose="020B0604020202020204" pitchFamily="34" charset="0"/>
              <a:buChar char="•"/>
            </a:pP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84</a:t>
            </a:fld>
            <a:endParaRPr lang="en-US" dirty="0">
              <a:solidFill>
                <a:prstClr val="black">
                  <a:tint val="75000"/>
                </a:prstClr>
              </a:solidFill>
              <a:latin typeface="Calibr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3256" y="70338"/>
            <a:ext cx="1572958" cy="1426569"/>
          </a:xfrm>
          <a:prstGeom prst="rect">
            <a:avLst/>
          </a:prstGeom>
        </p:spPr>
      </p:pic>
      <p:pic>
        <p:nvPicPr>
          <p:cNvPr id="8" name="Picture 7" descr="L'univers de ma classe: Ecrire un documentai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308" y="5484561"/>
            <a:ext cx="5020491" cy="916240"/>
          </a:xfrm>
          <a:prstGeom prst="rect">
            <a:avLst/>
          </a:prstGeom>
        </p:spPr>
      </p:pic>
    </p:spTree>
    <p:extLst>
      <p:ext uri="{BB962C8B-B14F-4D97-AF65-F5344CB8AC3E}">
        <p14:creationId xmlns:p14="http://schemas.microsoft.com/office/powerpoint/2010/main" val="38754757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defRPr/>
            </a:pPr>
            <a:r>
              <a:rPr lang="en-US" sz="6600" dirty="0">
                <a:solidFill>
                  <a:srgbClr val="FF0000"/>
                </a:solidFill>
                <a:latin typeface="Calibri"/>
              </a:rPr>
              <a:t> </a:t>
            </a:r>
            <a:br>
              <a:rPr lang="en-US" sz="6600" dirty="0">
                <a:solidFill>
                  <a:srgbClr val="FF0000"/>
                </a:solidFill>
                <a:latin typeface="Calibri"/>
              </a:rPr>
            </a:br>
            <a:br>
              <a:rPr lang="en-US" sz="6600" dirty="0">
                <a:solidFill>
                  <a:srgbClr val="FF0000"/>
                </a:solidFill>
                <a:latin typeface="Calibri"/>
              </a:rPr>
            </a:br>
            <a:endParaRPr lang="en-US" sz="6600" dirty="0">
              <a:solidFill>
                <a:srgbClr val="FF0000"/>
              </a:solidFill>
              <a:latin typeface="Calibri"/>
            </a:endParaRPr>
          </a:p>
        </p:txBody>
      </p:sp>
      <p:sp>
        <p:nvSpPr>
          <p:cNvPr id="6" name="TextBox 5"/>
          <p:cNvSpPr txBox="1"/>
          <p:nvPr/>
        </p:nvSpPr>
        <p:spPr>
          <a:xfrm>
            <a:off x="513807" y="70338"/>
            <a:ext cx="10345782" cy="7734425"/>
          </a:xfrm>
          <a:prstGeom prst="rect">
            <a:avLst/>
          </a:prstGeom>
          <a:noFill/>
        </p:spPr>
        <p:txBody>
          <a:bodyPr wrap="square" rtlCol="0">
            <a:spAutoFit/>
          </a:bodyPr>
          <a:lstStyle/>
          <a:p>
            <a:pPr>
              <a:spcBef>
                <a:spcPts val="600"/>
              </a:spcBef>
              <a:tabLst>
                <a:tab pos="457200" algn="l"/>
              </a:tabLst>
              <a:defRPr/>
            </a:pPr>
            <a:endParaRPr lang="en-US" sz="3600" b="1" dirty="0">
              <a:solidFill>
                <a:srgbClr val="FF0000"/>
              </a:solidFill>
              <a:latin typeface="Calibri"/>
            </a:endParaRPr>
          </a:p>
          <a:p>
            <a:pPr>
              <a:spcBef>
                <a:spcPts val="600"/>
              </a:spcBef>
              <a:tabLst>
                <a:tab pos="457200" algn="l"/>
              </a:tabLst>
              <a:defRPr/>
            </a:pPr>
            <a:r>
              <a:rPr lang="en-US" sz="4000" b="1" dirty="0">
                <a:solidFill>
                  <a:srgbClr val="0070C0"/>
                </a:solidFill>
              </a:rPr>
              <a:t>University of Montevallo</a:t>
            </a:r>
          </a:p>
          <a:p>
            <a:pPr>
              <a:spcBef>
                <a:spcPct val="20000"/>
              </a:spcBef>
              <a:spcAft>
                <a:spcPts val="600"/>
              </a:spcAft>
              <a:tabLst>
                <a:tab pos="457200" algn="l"/>
              </a:tabLst>
            </a:pPr>
            <a:r>
              <a:rPr lang="en-US" sz="2800" b="1" dirty="0">
                <a:solidFill>
                  <a:srgbClr val="0070C0"/>
                </a:solidFill>
              </a:rPr>
              <a:t>8b. 	Master of Science in Exercise Science (CIP 31.0505)</a:t>
            </a:r>
          </a:p>
          <a:p>
            <a:pPr>
              <a:spcBef>
                <a:spcPct val="20000"/>
              </a:spcBef>
              <a:spcAft>
                <a:spcPts val="600"/>
              </a:spcAft>
              <a:tabLst>
                <a:tab pos="457200" algn="l"/>
              </a:tabLst>
            </a:pPr>
            <a:endParaRPr lang="en-US" sz="1000" b="1" dirty="0"/>
          </a:p>
          <a:p>
            <a:pPr marL="285750" lvl="0" indent="-285750">
              <a:buFont typeface="Arial" panose="020B0604020202020204" pitchFamily="34" charset="0"/>
              <a:buChar char="•"/>
            </a:pPr>
            <a:r>
              <a:rPr lang="en-US" sz="2400" dirty="0"/>
              <a:t>Exercise science occupations are projected to grow by 13 percent nationwide, and those employed in related occupations such as exercise physiologists typically have master’s-level training.</a:t>
            </a:r>
          </a:p>
          <a:p>
            <a:r>
              <a:rPr lang="en-US" sz="1500" dirty="0"/>
              <a:t> </a:t>
            </a:r>
          </a:p>
          <a:p>
            <a:pPr marL="285750" lvl="0" indent="-285750">
              <a:buFont typeface="Arial" panose="020B0604020202020204" pitchFamily="34" charset="0"/>
              <a:buChar char="•"/>
            </a:pPr>
            <a:r>
              <a:rPr lang="en-US" sz="2400" dirty="0"/>
              <a:t>The proposed program will have a focus on strength and conditioning and will be one of two graduate programs in the state recognized by the National Strength and Conditioning Association (NSCA). </a:t>
            </a:r>
          </a:p>
          <a:p>
            <a:r>
              <a:rPr lang="en-US" sz="1500" dirty="0"/>
              <a:t> </a:t>
            </a:r>
          </a:p>
          <a:p>
            <a:pPr marL="285750" lvl="0" indent="-285750">
              <a:buFont typeface="Arial" panose="020B0604020202020204" pitchFamily="34" charset="0"/>
              <a:buChar char="•"/>
            </a:pPr>
            <a:r>
              <a:rPr lang="en-US" sz="2400" dirty="0"/>
              <a:t>The University of Montevallo has demonstrated 			sufficient student demand based on current enrollments in 			           its BS program in Exercise and Nutrition Science. </a:t>
            </a:r>
            <a:r>
              <a:rPr lang="en-US" sz="1400" dirty="0"/>
              <a:t>	</a:t>
            </a:r>
          </a:p>
          <a:p>
            <a:pPr lvl="0" fontAlgn="base"/>
            <a:endParaRPr lang="en-US" sz="1400" dirty="0"/>
          </a:p>
          <a:p>
            <a:pPr lvl="0" fontAlgn="base"/>
            <a:endParaRPr lang="en-US" sz="1400" dirty="0"/>
          </a:p>
          <a:p>
            <a:pPr marL="285750" lvl="0" indent="-285750" fontAlgn="base">
              <a:buFont typeface="Arial" panose="020B0604020202020204" pitchFamily="34" charset="0"/>
              <a:buChar char="•"/>
            </a:pPr>
            <a:endParaRPr lang="en-US" sz="1400" dirty="0"/>
          </a:p>
          <a:p>
            <a:pPr marL="285750" lvl="0" indent="-285750">
              <a:buFont typeface="Arial" panose="020B0604020202020204" pitchFamily="34" charset="0"/>
              <a:buChar char="•"/>
            </a:pPr>
            <a:endParaRPr lang="en-US" dirty="0"/>
          </a:p>
          <a:p>
            <a:r>
              <a:rPr lang="en-US" dirty="0"/>
              <a:t> </a:t>
            </a:r>
          </a:p>
          <a:p>
            <a:pPr lvl="0"/>
            <a:endParaRPr lang="en-US" dirty="0"/>
          </a:p>
        </p:txBody>
      </p:sp>
      <p:sp>
        <p:nvSpPr>
          <p:cNvPr id="2" name="Slide Number Placeholder 1"/>
          <p:cNvSpPr>
            <a:spLocks noGrp="1"/>
          </p:cNvSpPr>
          <p:nvPr>
            <p:ph type="sldNum" sz="quarter" idx="12"/>
          </p:nvPr>
        </p:nvSpPr>
        <p:spPr>
          <a:xfrm>
            <a:off x="8105313" y="6400801"/>
            <a:ext cx="2133600" cy="365125"/>
          </a:xfrm>
        </p:spPr>
        <p:txBody>
          <a:bodyPr/>
          <a:lstStyle/>
          <a:p>
            <a:pPr>
              <a:defRPr/>
            </a:pPr>
            <a:fld id="{15C3AF50-45D8-4144-B114-A385979F8C17}" type="slidenum">
              <a:rPr lang="en-US" smtClean="0">
                <a:solidFill>
                  <a:prstClr val="black">
                    <a:tint val="75000"/>
                  </a:prstClr>
                </a:solidFill>
                <a:latin typeface="Calibri"/>
              </a:rPr>
              <a:pPr>
                <a:defRPr/>
              </a:pPr>
              <a:t>85</a:t>
            </a:fld>
            <a:endParaRPr lang="en-US" dirty="0">
              <a:solidFill>
                <a:prstClr val="black">
                  <a:tint val="75000"/>
                </a:prstClr>
              </a:solidFill>
              <a:latin typeface="Calibr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3256" y="70338"/>
            <a:ext cx="1572958" cy="1426569"/>
          </a:xfrm>
          <a:prstGeom prst="rect">
            <a:avLst/>
          </a:prstGeom>
        </p:spPr>
      </p:pic>
      <p:pic>
        <p:nvPicPr>
          <p:cNvPr id="3" name="Picture 2"/>
          <p:cNvPicPr>
            <a:picLocks noChangeAspect="1"/>
          </p:cNvPicPr>
          <p:nvPr/>
        </p:nvPicPr>
        <p:blipFill>
          <a:blip r:embed="rId3"/>
          <a:stretch>
            <a:fillRect/>
          </a:stretch>
        </p:blipFill>
        <p:spPr>
          <a:xfrm>
            <a:off x="7271657" y="4412991"/>
            <a:ext cx="4324009" cy="2352935"/>
          </a:xfrm>
          <a:prstGeom prst="rect">
            <a:avLst/>
          </a:prstGeom>
        </p:spPr>
      </p:pic>
    </p:spTree>
    <p:extLst>
      <p:ext uri="{BB962C8B-B14F-4D97-AF65-F5344CB8AC3E}">
        <p14:creationId xmlns:p14="http://schemas.microsoft.com/office/powerpoint/2010/main" val="19059119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509804" y="172137"/>
            <a:ext cx="9070848" cy="1143000"/>
          </a:xfrm>
        </p:spPr>
        <p:txBody>
          <a:bodyPr>
            <a:normAutofit fontScale="90000"/>
          </a:bodyPr>
          <a:lstStyle/>
          <a:p>
            <a:pPr defTabSz="798513"/>
            <a:br>
              <a:rPr lang="en-US" dirty="0"/>
            </a:br>
            <a:r>
              <a:rPr lang="en-US" sz="4900" b="1" dirty="0">
                <a:solidFill>
                  <a:srgbClr val="4F81BD"/>
                </a:solidFill>
                <a:latin typeface="+mn-lt"/>
              </a:rPr>
              <a:t>G. INFORMATION ITEMS</a:t>
            </a:r>
            <a:br>
              <a:rPr lang="en-US" sz="4900" b="1" dirty="0">
                <a:solidFill>
                  <a:srgbClr val="4F81BD"/>
                </a:solidFill>
                <a:latin typeface="+mn-lt"/>
              </a:rPr>
            </a:br>
            <a:r>
              <a:rPr lang="en-US" sz="3600" b="1" dirty="0">
                <a:solidFill>
                  <a:srgbClr val="00B0F0"/>
                </a:solidFill>
              </a:rPr>
              <a:t> </a:t>
            </a:r>
            <a:endParaRPr lang="en-US" sz="3600"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86</a:t>
            </a:fld>
            <a:endParaRPr lang="en-US"/>
          </a:p>
        </p:txBody>
      </p:sp>
      <p:sp>
        <p:nvSpPr>
          <p:cNvPr id="5" name="TextBox 4"/>
          <p:cNvSpPr txBox="1"/>
          <p:nvPr/>
        </p:nvSpPr>
        <p:spPr>
          <a:xfrm>
            <a:off x="973699" y="1315137"/>
            <a:ext cx="10143057" cy="4852610"/>
          </a:xfrm>
          <a:prstGeom prst="rect">
            <a:avLst/>
          </a:prstGeom>
          <a:noFill/>
        </p:spPr>
        <p:txBody>
          <a:bodyPr wrap="square" rtlCol="0">
            <a:spAutoFit/>
          </a:bodyPr>
          <a:lstStyle/>
          <a:p>
            <a:pPr marL="342900" indent="-342900" defTabSz="685800">
              <a:spcAft>
                <a:spcPts val="1350"/>
              </a:spcAft>
              <a:buFont typeface="+mj-lt"/>
              <a:buAutoNum type="arabicPeriod"/>
            </a:pPr>
            <a:r>
              <a:rPr lang="en-US" sz="2400" dirty="0">
                <a:solidFill>
                  <a:prstClr val="black"/>
                </a:solidFill>
              </a:rPr>
              <a:t>Distribution of 2019-2020 Alabama Student Assistance Program (ASAP) Funds</a:t>
            </a:r>
          </a:p>
          <a:p>
            <a:pPr marL="342900" indent="-342900" defTabSz="685800">
              <a:spcAft>
                <a:spcPts val="1350"/>
              </a:spcAft>
              <a:buFont typeface="+mj-lt"/>
              <a:buAutoNum type="arabicPeriod"/>
            </a:pPr>
            <a:r>
              <a:rPr lang="en-US" sz="2400" dirty="0">
                <a:solidFill>
                  <a:prstClr val="black"/>
                </a:solidFill>
              </a:rPr>
              <a:t>University of South Alabama: New Exempt Off-Campus Site</a:t>
            </a:r>
          </a:p>
          <a:p>
            <a:pPr marL="342900" indent="-342900" defTabSz="685800">
              <a:spcAft>
                <a:spcPts val="1350"/>
              </a:spcAft>
              <a:buFont typeface="+mj-lt"/>
              <a:buAutoNum type="arabicPeriod"/>
            </a:pPr>
            <a:r>
              <a:rPr lang="en-US" sz="2400" dirty="0">
                <a:solidFill>
                  <a:prstClr val="black"/>
                </a:solidFill>
              </a:rPr>
              <a:t>Wallace State Community College (Selma): New Exempt Off-Campus Site</a:t>
            </a:r>
          </a:p>
          <a:p>
            <a:pPr marL="342900" indent="-342900" defTabSz="685800">
              <a:spcAft>
                <a:spcPts val="1350"/>
              </a:spcAft>
              <a:buFont typeface="+mj-lt"/>
              <a:buAutoNum type="arabicPeriod"/>
            </a:pPr>
            <a:r>
              <a:rPr lang="en-US" sz="2400" dirty="0">
                <a:solidFill>
                  <a:prstClr val="black"/>
                </a:solidFill>
              </a:rPr>
              <a:t>Implementation of Non-Degree Programs at Senior Institutions</a:t>
            </a:r>
          </a:p>
          <a:p>
            <a:pPr marL="342900" indent="-342900" defTabSz="685800">
              <a:spcAft>
                <a:spcPts val="1350"/>
              </a:spcAft>
              <a:buFont typeface="+mj-lt"/>
              <a:buAutoNum type="arabicPeriod"/>
            </a:pPr>
            <a:r>
              <a:rPr lang="en-US" sz="2400" dirty="0">
                <a:solidFill>
                  <a:prstClr val="black"/>
                </a:solidFill>
              </a:rPr>
              <a:t>Changes to the Academic Program Inventory</a:t>
            </a:r>
          </a:p>
          <a:p>
            <a:pPr marL="342900" indent="-342900" defTabSz="685800">
              <a:spcAft>
                <a:spcPts val="1350"/>
              </a:spcAft>
              <a:buFont typeface="+mj-lt"/>
              <a:buAutoNum type="arabicPeriod"/>
            </a:pPr>
            <a:r>
              <a:rPr lang="en-US" sz="2400" dirty="0">
                <a:solidFill>
                  <a:prstClr val="black"/>
                </a:solidFill>
              </a:rPr>
              <a:t>Implementation of New Short Certificate Programs (Less than 30 Hours) </a:t>
            </a:r>
          </a:p>
          <a:p>
            <a:pPr marL="342900" indent="-342900" defTabSz="685800">
              <a:spcAft>
                <a:spcPts val="1350"/>
              </a:spcAft>
              <a:buFont typeface="+mj-lt"/>
              <a:buAutoNum type="arabicPeriod"/>
            </a:pPr>
            <a:r>
              <a:rPr lang="en-US" sz="2400" dirty="0">
                <a:solidFill>
                  <a:prstClr val="black"/>
                </a:solidFill>
              </a:rPr>
              <a:t>Extensions/Alterations to Existing Programs of Instruction  </a:t>
            </a:r>
          </a:p>
          <a:p>
            <a:pPr marL="342900" indent="-342900" defTabSz="685800">
              <a:spcAft>
                <a:spcPts val="1350"/>
              </a:spcAft>
              <a:buFont typeface="+mj-lt"/>
              <a:buAutoNum type="arabicPeriod"/>
            </a:pPr>
            <a:r>
              <a:rPr lang="en-US" sz="2400" dirty="0">
                <a:solidFill>
                  <a:prstClr val="black"/>
                </a:solidFill>
              </a:rPr>
              <a:t>Change in the Name and Establishment of Centers and Departments</a:t>
            </a:r>
          </a:p>
          <a:p>
            <a:pPr marL="342900" indent="-342900" defTabSz="685800">
              <a:spcAft>
                <a:spcPts val="1350"/>
              </a:spcAft>
              <a:buFont typeface="+mj-lt"/>
              <a:buAutoNum type="arabicPeriod"/>
            </a:pPr>
            <a:r>
              <a:rPr lang="en-US" sz="2400" dirty="0">
                <a:solidFill>
                  <a:prstClr val="black"/>
                </a:solidFill>
              </a:rPr>
              <a:t>Summary of Post-Implementation Reports</a:t>
            </a:r>
          </a:p>
        </p:txBody>
      </p:sp>
    </p:spTree>
    <p:extLst>
      <p:ext uri="{BB962C8B-B14F-4D97-AF65-F5344CB8AC3E}">
        <p14:creationId xmlns:p14="http://schemas.microsoft.com/office/powerpoint/2010/main" val="37696948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646217"/>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0070C0"/>
                </a:solidFill>
                <a:latin typeface="Calibri" panose="020F0502020204030204" pitchFamily="34" charset="0"/>
                <a:cs typeface="Calibri" panose="020F0502020204030204" pitchFamily="34" charset="0"/>
              </a:rPr>
              <a:t>H.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87</a:t>
            </a:fld>
            <a:endParaRPr lang="en-US"/>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5" name="Picture 4"/>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822521" y="2350246"/>
            <a:ext cx="3068877" cy="2248948"/>
          </a:xfrm>
          <a:prstGeom prst="rect">
            <a:avLst/>
          </a:prstGeom>
        </p:spPr>
      </p:pic>
    </p:spTree>
    <p:extLst>
      <p:ext uri="{BB962C8B-B14F-4D97-AF65-F5344CB8AC3E}">
        <p14:creationId xmlns:p14="http://schemas.microsoft.com/office/powerpoint/2010/main" val="2107114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03929" y="5395912"/>
            <a:ext cx="8958618" cy="1143000"/>
          </a:xfrm>
        </p:spPr>
        <p:txBody>
          <a:bodyPr>
            <a:noAutofit/>
          </a:bodyPr>
          <a:lstStyle/>
          <a:p>
            <a:pPr algn="l"/>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9</a:t>
            </a:fld>
            <a:endParaRPr lang="en-US" dirty="0"/>
          </a:p>
        </p:txBody>
      </p:sp>
      <p:sp>
        <p:nvSpPr>
          <p:cNvPr id="5" name="Title 1"/>
          <p:cNvSpPr txBox="1">
            <a:spLocks/>
          </p:cNvSpPr>
          <p:nvPr/>
        </p:nvSpPr>
        <p:spPr>
          <a:xfrm>
            <a:off x="1778696" y="392688"/>
            <a:ext cx="8805797" cy="14862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chemeClr val="accent5"/>
                </a:solidFill>
                <a:latin typeface="+mn-lt"/>
              </a:rPr>
              <a:t>VI.   EXECUTIVE</a:t>
            </a:r>
            <a:r>
              <a:rPr lang="en-US" b="1" spc="300" dirty="0">
                <a:solidFill>
                  <a:schemeClr val="accent5"/>
                </a:solidFill>
                <a:latin typeface="+mn-lt"/>
              </a:rPr>
              <a:t> D</a:t>
            </a:r>
            <a:r>
              <a:rPr lang="en-US" b="1" dirty="0">
                <a:solidFill>
                  <a:schemeClr val="accent5"/>
                </a:solidFill>
                <a:latin typeface="+mn-lt"/>
              </a:rPr>
              <a:t>IRECTOR’S REPORT</a:t>
            </a:r>
            <a:r>
              <a:rPr lang="en-US" b="1" spc="300" dirty="0">
                <a:solidFill>
                  <a:schemeClr val="accent5"/>
                </a:solidFill>
                <a:latin typeface="+mn-lt"/>
              </a:rPr>
              <a:t>                     </a:t>
            </a:r>
            <a:endParaRPr lang="en-US" b="1" dirty="0">
              <a:solidFill>
                <a:schemeClr val="accent5"/>
              </a:solidFill>
              <a:latin typeface="+mn-lt"/>
            </a:endParaRPr>
          </a:p>
        </p:txBody>
      </p:sp>
      <p:pic>
        <p:nvPicPr>
          <p:cNvPr id="6" name="Picture 5"/>
          <p:cNvPicPr>
            <a:picLocks noChangeAspect="1"/>
          </p:cNvPicPr>
          <p:nvPr/>
        </p:nvPicPr>
        <p:blipFill>
          <a:blip r:embed="rId2"/>
          <a:stretch>
            <a:fillRect/>
          </a:stretch>
        </p:blipFill>
        <p:spPr>
          <a:xfrm>
            <a:off x="4212415" y="2335455"/>
            <a:ext cx="3938357" cy="30604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71632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24898</TotalTime>
  <Words>2799</Words>
  <Application>Microsoft Office PowerPoint</Application>
  <PresentationFormat>Widescreen</PresentationFormat>
  <Paragraphs>575</Paragraphs>
  <Slides>87</Slides>
  <Notes>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96" baseType="lpstr">
      <vt:lpstr>Arial</vt:lpstr>
      <vt:lpstr>Calibri</vt:lpstr>
      <vt:lpstr>Calibri Light</vt:lpstr>
      <vt:lpstr>Symbol</vt:lpstr>
      <vt:lpstr>Times New Roman</vt:lpstr>
      <vt:lpstr>Tw Cen MT</vt:lpstr>
      <vt:lpstr>Wingdings</vt:lpstr>
      <vt:lpstr>Office Theme</vt:lpstr>
      <vt:lpstr>Worksheet</vt:lpstr>
      <vt:lpstr>Alabama Commission on Higher Education  </vt:lpstr>
      <vt:lpstr>PowerPoint Presentation</vt:lpstr>
      <vt:lpstr>PowerPoint Presentation</vt:lpstr>
      <vt:lpstr>PowerPoint Presentation</vt:lpstr>
      <vt:lpstr>IV.   CONSIDERATION OF MINUTES</vt:lpstr>
      <vt:lpstr>PowerPoint Presentation</vt:lpstr>
      <vt:lpstr>PowerPoint Presentation</vt:lpstr>
      <vt:lpstr>PowerPoint Presentation</vt:lpstr>
      <vt:lpstr>   </vt:lpstr>
      <vt:lpstr>Public Higher Education’s role in Economic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Persistent Poverty Rates of 20% and Above</vt:lpstr>
      <vt:lpstr>PowerPoint Presentation</vt:lpstr>
      <vt:lpstr>PowerPoint Presentation</vt:lpstr>
      <vt:lpstr>PowerPoint Presentation</vt:lpstr>
      <vt:lpstr>PowerPoint Presentation</vt:lpstr>
      <vt:lpstr>PowerPoint Presentation</vt:lpstr>
      <vt:lpstr>A. Open Education Resources Update </vt:lpstr>
      <vt:lpstr>Financial Savings </vt:lpstr>
      <vt:lpstr>OER impact on student performance </vt:lpstr>
      <vt:lpstr>Findings, Overall</vt:lpstr>
      <vt:lpstr>Findings, Subpopulations</vt:lpstr>
      <vt:lpstr>B. Governor’s Office of Education and Workforce Transformation (GOEWT)</vt:lpstr>
      <vt:lpstr>Strong Start, Strong Finish:  An Education-to-Workforce Vision for Alabama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Governor’s Office of Education and Workforce Transformation (GOEWT)</vt:lpstr>
      <vt:lpstr>PowerPoint Presentation</vt:lpstr>
      <vt:lpstr>PowerPoint Presentation</vt:lpstr>
      <vt:lpstr>Regional and Campus Meetings </vt:lpstr>
      <vt:lpstr>The Healthcare Services Career Pathway</vt:lpstr>
      <vt:lpstr>Certified Nursing Assistant Training </vt:lpstr>
      <vt:lpstr>Throughout history, higher education has been asked to address the social and economic needs of our country.  This is one of those times.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Approval of 2020 Meeting Schedule</vt:lpstr>
      <vt:lpstr>D. Preliminary Approval of Amendments to the Administrative Procedures for AMSTEP– Loan Repayment Program:  Chapter 300-4-12</vt:lpstr>
      <vt:lpstr>PowerPoint Presentation</vt:lpstr>
      <vt:lpstr>PowerPoint Presentation</vt:lpstr>
      <vt:lpstr>High-need districts and teachers who used AMSTEP</vt:lpstr>
      <vt:lpstr>PowerPoint Presentation</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 INFORMATION ITEMS  </vt:lpstr>
      <vt:lpstr> H.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ACHE REMOTE 2</cp:lastModifiedBy>
  <cp:revision>598</cp:revision>
  <dcterms:created xsi:type="dcterms:W3CDTF">2017-08-23T13:30:03Z</dcterms:created>
  <dcterms:modified xsi:type="dcterms:W3CDTF">2019-09-13T18:14:58Z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