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96" r:id="rId1"/>
    <p:sldMasterId id="2147483908" r:id="rId2"/>
  </p:sldMasterIdLst>
  <p:notesMasterIdLst>
    <p:notesMasterId r:id="rId131"/>
  </p:notesMasterIdLst>
  <p:sldIdLst>
    <p:sldId id="1195" r:id="rId3"/>
    <p:sldId id="262" r:id="rId4"/>
    <p:sldId id="263" r:id="rId5"/>
    <p:sldId id="967" r:id="rId6"/>
    <p:sldId id="897" r:id="rId7"/>
    <p:sldId id="266" r:id="rId8"/>
    <p:sldId id="1161" r:id="rId9"/>
    <p:sldId id="267" r:id="rId10"/>
    <p:sldId id="1279" r:id="rId11"/>
    <p:sldId id="1280" r:id="rId12"/>
    <p:sldId id="1281" r:id="rId13"/>
    <p:sldId id="1426" r:id="rId14"/>
    <p:sldId id="1427" r:id="rId15"/>
    <p:sldId id="1284" r:id="rId16"/>
    <p:sldId id="1285" r:id="rId17"/>
    <p:sldId id="1286" r:id="rId18"/>
    <p:sldId id="1287" r:id="rId19"/>
    <p:sldId id="1288" r:id="rId20"/>
    <p:sldId id="1419" r:id="rId21"/>
    <p:sldId id="1289" r:id="rId22"/>
    <p:sldId id="1290" r:id="rId23"/>
    <p:sldId id="1291" r:id="rId24"/>
    <p:sldId id="1292" r:id="rId25"/>
    <p:sldId id="1293" r:id="rId26"/>
    <p:sldId id="1294" r:id="rId27"/>
    <p:sldId id="1295" r:id="rId28"/>
    <p:sldId id="1296" r:id="rId29"/>
    <p:sldId id="1297" r:id="rId30"/>
    <p:sldId id="1298" r:id="rId31"/>
    <p:sldId id="1299" r:id="rId32"/>
    <p:sldId id="1300" r:id="rId33"/>
    <p:sldId id="1301" r:id="rId34"/>
    <p:sldId id="279" r:id="rId35"/>
    <p:sldId id="1153" r:id="rId36"/>
    <p:sldId id="1404" r:id="rId37"/>
    <p:sldId id="1304" r:id="rId38"/>
    <p:sldId id="1305" r:id="rId39"/>
    <p:sldId id="1306" r:id="rId40"/>
    <p:sldId id="1308" r:id="rId41"/>
    <p:sldId id="1406" r:id="rId42"/>
    <p:sldId id="1307" r:id="rId43"/>
    <p:sldId id="1030" r:id="rId44"/>
    <p:sldId id="1223" r:id="rId45"/>
    <p:sldId id="1345" r:id="rId46"/>
    <p:sldId id="1346" r:id="rId47"/>
    <p:sldId id="1347" r:id="rId48"/>
    <p:sldId id="1407" r:id="rId49"/>
    <p:sldId id="1432" r:id="rId50"/>
    <p:sldId id="1420" r:id="rId51"/>
    <p:sldId id="1434" r:id="rId52"/>
    <p:sldId id="1435" r:id="rId53"/>
    <p:sldId id="1436" r:id="rId54"/>
    <p:sldId id="1437" r:id="rId55"/>
    <p:sldId id="1438" r:id="rId56"/>
    <p:sldId id="1439" r:id="rId57"/>
    <p:sldId id="1440" r:id="rId58"/>
    <p:sldId id="1431" r:id="rId59"/>
    <p:sldId id="1433" r:id="rId60"/>
    <p:sldId id="1421" r:id="rId61"/>
    <p:sldId id="1350" r:id="rId62"/>
    <p:sldId id="1351" r:id="rId63"/>
    <p:sldId id="1353" r:id="rId64"/>
    <p:sldId id="1354" r:id="rId65"/>
    <p:sldId id="1355" r:id="rId66"/>
    <p:sldId id="1356" r:id="rId67"/>
    <p:sldId id="1357" r:id="rId68"/>
    <p:sldId id="1358" r:id="rId69"/>
    <p:sldId id="1359" r:id="rId70"/>
    <p:sldId id="1360" r:id="rId71"/>
    <p:sldId id="1361" r:id="rId72"/>
    <p:sldId id="1362" r:id="rId73"/>
    <p:sldId id="1363" r:id="rId74"/>
    <p:sldId id="1364" r:id="rId75"/>
    <p:sldId id="1365" r:id="rId76"/>
    <p:sldId id="1366" r:id="rId77"/>
    <p:sldId id="1367" r:id="rId78"/>
    <p:sldId id="1368" r:id="rId79"/>
    <p:sldId id="1390" r:id="rId80"/>
    <p:sldId id="1392" r:id="rId81"/>
    <p:sldId id="1393" r:id="rId82"/>
    <p:sldId id="1394" r:id="rId83"/>
    <p:sldId id="1395" r:id="rId84"/>
    <p:sldId id="1396" r:id="rId85"/>
    <p:sldId id="1397" r:id="rId86"/>
    <p:sldId id="1428" r:id="rId87"/>
    <p:sldId id="1430" r:id="rId88"/>
    <p:sldId id="1369" r:id="rId89"/>
    <p:sldId id="1370" r:id="rId90"/>
    <p:sldId id="1383" r:id="rId91"/>
    <p:sldId id="1372" r:id="rId92"/>
    <p:sldId id="1373" r:id="rId93"/>
    <p:sldId id="1374" r:id="rId94"/>
    <p:sldId id="1384" r:id="rId95"/>
    <p:sldId id="1385" r:id="rId96"/>
    <p:sldId id="1386" r:id="rId97"/>
    <p:sldId id="1387" r:id="rId98"/>
    <p:sldId id="1388" r:id="rId99"/>
    <p:sldId id="1389" r:id="rId100"/>
    <p:sldId id="1234" r:id="rId101"/>
    <p:sldId id="1235" r:id="rId102"/>
    <p:sldId id="991" r:id="rId103"/>
    <p:sldId id="1318" r:id="rId104"/>
    <p:sldId id="1319" r:id="rId105"/>
    <p:sldId id="1320" r:id="rId106"/>
    <p:sldId id="1321" r:id="rId107"/>
    <p:sldId id="1322" r:id="rId108"/>
    <p:sldId id="1323" r:id="rId109"/>
    <p:sldId id="1324" r:id="rId110"/>
    <p:sldId id="1325" r:id="rId111"/>
    <p:sldId id="1381" r:id="rId112"/>
    <p:sldId id="1326" r:id="rId113"/>
    <p:sldId id="1327" r:id="rId114"/>
    <p:sldId id="1401" r:id="rId115"/>
    <p:sldId id="1402" r:id="rId116"/>
    <p:sldId id="1330" r:id="rId117"/>
    <p:sldId id="1403" r:id="rId118"/>
    <p:sldId id="1331" r:id="rId119"/>
    <p:sldId id="1410" r:id="rId120"/>
    <p:sldId id="1411" r:id="rId121"/>
    <p:sldId id="1412" r:id="rId122"/>
    <p:sldId id="1413" r:id="rId123"/>
    <p:sldId id="1414" r:id="rId124"/>
    <p:sldId id="1338" r:id="rId125"/>
    <p:sldId id="1339" r:id="rId126"/>
    <p:sldId id="1340" r:id="rId127"/>
    <p:sldId id="1405" r:id="rId128"/>
    <p:sldId id="1342" r:id="rId129"/>
    <p:sldId id="1400" r:id="rId1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1E7"/>
    <a:srgbClr val="FFFF66"/>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12" autoAdjust="0"/>
    <p:restoredTop sz="94840" autoAdjust="0"/>
  </p:normalViewPr>
  <p:slideViewPr>
    <p:cSldViewPr snapToGrid="0" showGuides="1">
      <p:cViewPr varScale="1">
        <p:scale>
          <a:sx n="63" d="100"/>
          <a:sy n="63" d="100"/>
        </p:scale>
        <p:origin x="78" y="282"/>
      </p:cViewPr>
      <p:guideLst>
        <p:guide orient="horz" pos="2160"/>
        <p:guide pos="3840"/>
      </p:guideLst>
    </p:cSldViewPr>
  </p:slideViewPr>
  <p:notesTextViewPr>
    <p:cViewPr>
      <p:scale>
        <a:sx n="1" d="1"/>
        <a:sy n="1" d="1"/>
      </p:scale>
      <p:origin x="0" y="0"/>
    </p:cViewPr>
  </p:notesTextViewPr>
  <p:sorterViewPr>
    <p:cViewPr>
      <p:scale>
        <a:sx n="66" d="100"/>
        <a:sy n="66" d="100"/>
      </p:scale>
      <p:origin x="0" y="-130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theme" Target="theme/theme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tableStyles" Target="tableStyle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presProps" Target="pres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72853827714414"/>
          <c:y val="7.0815521912953303E-2"/>
          <c:w val="0.75808444990067825"/>
          <c:h val="0.79643470247209169"/>
        </c:manualLayout>
      </c:layout>
      <c:lineChart>
        <c:grouping val="standard"/>
        <c:varyColors val="0"/>
        <c:ser>
          <c:idx val="0"/>
          <c:order val="0"/>
          <c:tx>
            <c:strRef>
              <c:f>Sheet1!$F$1</c:f>
              <c:strCache>
                <c:ptCount val="1"/>
                <c:pt idx="0">
                  <c:v> Degs Awd </c:v>
                </c:pt>
              </c:strCache>
            </c:strRef>
          </c:tx>
          <c:spPr>
            <a:ln w="57150" cap="rnd">
              <a:solidFill>
                <a:schemeClr val="accent1"/>
              </a:solidFill>
              <a:round/>
            </a:ln>
            <a:effectLst/>
          </c:spPr>
          <c:marker>
            <c:symbol val="circle"/>
            <c:size val="5"/>
            <c:spPr>
              <a:solidFill>
                <a:schemeClr val="accent1"/>
              </a:solidFill>
              <a:ln w="57150">
                <a:solidFill>
                  <a:schemeClr val="accent1"/>
                </a:solidFill>
              </a:ln>
              <a:effectLst/>
            </c:spPr>
          </c:marker>
          <c:cat>
            <c:numRef>
              <c:f>Sheet1!$E$2:$E$13</c:f>
              <c:numCache>
                <c:formatCode>General</c:formatCode>
                <c:ptCount val="12"/>
                <c:pt idx="0">
                  <c:v>2008</c:v>
                </c:pt>
                <c:pt idx="1">
                  <c:v>2009</c:v>
                </c:pt>
                <c:pt idx="2">
                  <c:v>2010</c:v>
                </c:pt>
                <c:pt idx="3">
                  <c:v>2011</c:v>
                </c:pt>
                <c:pt idx="4">
                  <c:v>2012</c:v>
                </c:pt>
                <c:pt idx="5">
                  <c:v>2013</c:v>
                </c:pt>
                <c:pt idx="6">
                  <c:v>2014</c:v>
                </c:pt>
                <c:pt idx="7">
                  <c:v>2015</c:v>
                </c:pt>
                <c:pt idx="8">
                  <c:v>2016</c:v>
                </c:pt>
                <c:pt idx="9">
                  <c:v>2017</c:v>
                </c:pt>
                <c:pt idx="10">
                  <c:v>2018</c:v>
                </c:pt>
                <c:pt idx="11">
                  <c:v>2019</c:v>
                </c:pt>
              </c:numCache>
            </c:numRef>
          </c:cat>
          <c:val>
            <c:numRef>
              <c:f>Sheet1!$F$2:$F$13</c:f>
              <c:numCache>
                <c:formatCode>_(* #,##0_);_(* \(#,##0\);_(* "-"??_);_(@_)</c:formatCode>
                <c:ptCount val="12"/>
                <c:pt idx="0">
                  <c:v>39486</c:v>
                </c:pt>
                <c:pt idx="1">
                  <c:v>40909</c:v>
                </c:pt>
                <c:pt idx="2">
                  <c:v>42922</c:v>
                </c:pt>
                <c:pt idx="3">
                  <c:v>45901</c:v>
                </c:pt>
                <c:pt idx="4">
                  <c:v>47294</c:v>
                </c:pt>
                <c:pt idx="5">
                  <c:v>47628</c:v>
                </c:pt>
                <c:pt idx="6">
                  <c:v>47396</c:v>
                </c:pt>
                <c:pt idx="7">
                  <c:v>49150</c:v>
                </c:pt>
                <c:pt idx="8">
                  <c:v>51779</c:v>
                </c:pt>
                <c:pt idx="9">
                  <c:v>53462</c:v>
                </c:pt>
                <c:pt idx="10">
                  <c:v>56756</c:v>
                </c:pt>
                <c:pt idx="11">
                  <c:v>62066</c:v>
                </c:pt>
              </c:numCache>
            </c:numRef>
          </c:val>
          <c:smooth val="0"/>
          <c:extLst>
            <c:ext xmlns:c16="http://schemas.microsoft.com/office/drawing/2014/chart" uri="{C3380CC4-5D6E-409C-BE32-E72D297353CC}">
              <c16:uniqueId val="{00000000-1E97-4DD8-B1A8-CBB1D1B49C5D}"/>
            </c:ext>
          </c:extLst>
        </c:ser>
        <c:dLbls>
          <c:showLegendKey val="0"/>
          <c:showVal val="0"/>
          <c:showCatName val="0"/>
          <c:showSerName val="0"/>
          <c:showPercent val="0"/>
          <c:showBubbleSize val="0"/>
        </c:dLbls>
        <c:marker val="1"/>
        <c:smooth val="0"/>
        <c:axId val="899919168"/>
        <c:axId val="822542272"/>
      </c:lineChart>
      <c:catAx>
        <c:axId val="899919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22542272"/>
        <c:crosses val="autoZero"/>
        <c:auto val="1"/>
        <c:lblAlgn val="ctr"/>
        <c:lblOffset val="100"/>
        <c:noMultiLvlLbl val="0"/>
      </c:catAx>
      <c:valAx>
        <c:axId val="822542272"/>
        <c:scaling>
          <c:orientation val="minMax"/>
          <c:min val="30000"/>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9991916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72853827714414"/>
          <c:y val="7.0815521912953303E-2"/>
          <c:w val="0.75808444990067825"/>
          <c:h val="0.79643470247209169"/>
        </c:manualLayout>
      </c:layout>
      <c:lineChart>
        <c:grouping val="standard"/>
        <c:varyColors val="0"/>
        <c:ser>
          <c:idx val="0"/>
          <c:order val="0"/>
          <c:tx>
            <c:strRef>
              <c:f>Sheet1!$F$1</c:f>
              <c:strCache>
                <c:ptCount val="1"/>
                <c:pt idx="0">
                  <c:v> Degs Awd </c:v>
                </c:pt>
              </c:strCache>
            </c:strRef>
          </c:tx>
          <c:spPr>
            <a:ln w="57150" cap="rnd">
              <a:solidFill>
                <a:schemeClr val="accent1"/>
              </a:solidFill>
              <a:round/>
            </a:ln>
            <a:effectLst/>
          </c:spPr>
          <c:marker>
            <c:symbol val="circle"/>
            <c:size val="5"/>
            <c:spPr>
              <a:solidFill>
                <a:schemeClr val="accent1"/>
              </a:solidFill>
              <a:ln w="57150">
                <a:solidFill>
                  <a:schemeClr val="accent1"/>
                </a:solidFill>
              </a:ln>
              <a:effectLst/>
            </c:spPr>
          </c:marker>
          <c:cat>
            <c:numRef>
              <c:f>Sheet1!$E$2:$E$13</c:f>
              <c:numCache>
                <c:formatCode>General</c:formatCode>
                <c:ptCount val="12"/>
                <c:pt idx="0">
                  <c:v>2008</c:v>
                </c:pt>
                <c:pt idx="1">
                  <c:v>2009</c:v>
                </c:pt>
                <c:pt idx="2">
                  <c:v>2010</c:v>
                </c:pt>
                <c:pt idx="3">
                  <c:v>2011</c:v>
                </c:pt>
                <c:pt idx="4">
                  <c:v>2012</c:v>
                </c:pt>
                <c:pt idx="5">
                  <c:v>2013</c:v>
                </c:pt>
                <c:pt idx="6">
                  <c:v>2014</c:v>
                </c:pt>
                <c:pt idx="7">
                  <c:v>2015</c:v>
                </c:pt>
                <c:pt idx="8">
                  <c:v>2016</c:v>
                </c:pt>
                <c:pt idx="9">
                  <c:v>2017</c:v>
                </c:pt>
                <c:pt idx="10">
                  <c:v>2018</c:v>
                </c:pt>
                <c:pt idx="11">
                  <c:v>2019</c:v>
                </c:pt>
              </c:numCache>
            </c:numRef>
          </c:cat>
          <c:val>
            <c:numRef>
              <c:f>Sheet1!$F$2:$F$13</c:f>
              <c:numCache>
                <c:formatCode>_(* #,##0_);_(* \(#,##0\);_(* "-"??_);_(@_)</c:formatCode>
                <c:ptCount val="12"/>
                <c:pt idx="0">
                  <c:v>39486</c:v>
                </c:pt>
                <c:pt idx="1">
                  <c:v>40909</c:v>
                </c:pt>
                <c:pt idx="2">
                  <c:v>42922</c:v>
                </c:pt>
                <c:pt idx="3">
                  <c:v>45901</c:v>
                </c:pt>
                <c:pt idx="4">
                  <c:v>47294</c:v>
                </c:pt>
                <c:pt idx="5">
                  <c:v>47628</c:v>
                </c:pt>
                <c:pt idx="6">
                  <c:v>47396</c:v>
                </c:pt>
                <c:pt idx="7">
                  <c:v>49150</c:v>
                </c:pt>
                <c:pt idx="8">
                  <c:v>51779</c:v>
                </c:pt>
                <c:pt idx="9">
                  <c:v>53462</c:v>
                </c:pt>
                <c:pt idx="10">
                  <c:v>56756</c:v>
                </c:pt>
                <c:pt idx="11">
                  <c:v>62066</c:v>
                </c:pt>
              </c:numCache>
            </c:numRef>
          </c:val>
          <c:smooth val="0"/>
          <c:extLst>
            <c:ext xmlns:c16="http://schemas.microsoft.com/office/drawing/2014/chart" uri="{C3380CC4-5D6E-409C-BE32-E72D297353CC}">
              <c16:uniqueId val="{00000000-09CD-4359-890B-C3D886CB7A9B}"/>
            </c:ext>
          </c:extLst>
        </c:ser>
        <c:dLbls>
          <c:showLegendKey val="0"/>
          <c:showVal val="0"/>
          <c:showCatName val="0"/>
          <c:showSerName val="0"/>
          <c:showPercent val="0"/>
          <c:showBubbleSize val="0"/>
        </c:dLbls>
        <c:marker val="1"/>
        <c:smooth val="0"/>
        <c:axId val="899919168"/>
        <c:axId val="822542272"/>
      </c:lineChart>
      <c:catAx>
        <c:axId val="899919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22542272"/>
        <c:crosses val="autoZero"/>
        <c:auto val="1"/>
        <c:lblAlgn val="ctr"/>
        <c:lblOffset val="100"/>
        <c:noMultiLvlLbl val="0"/>
      </c:catAx>
      <c:valAx>
        <c:axId val="822542272"/>
        <c:scaling>
          <c:orientation val="minMax"/>
          <c:min val="30000"/>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9991916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72853827714414"/>
          <c:y val="7.0815521912953303E-2"/>
          <c:w val="0.75808444990067825"/>
          <c:h val="0.79643470247209169"/>
        </c:manualLayout>
      </c:layout>
      <c:lineChart>
        <c:grouping val="standard"/>
        <c:varyColors val="0"/>
        <c:ser>
          <c:idx val="0"/>
          <c:order val="0"/>
          <c:tx>
            <c:strRef>
              <c:f>Sheet1!$F$1</c:f>
              <c:strCache>
                <c:ptCount val="1"/>
                <c:pt idx="0">
                  <c:v> Degs Awd </c:v>
                </c:pt>
              </c:strCache>
            </c:strRef>
          </c:tx>
          <c:spPr>
            <a:ln w="57150" cap="rnd">
              <a:solidFill>
                <a:schemeClr val="accent1"/>
              </a:solidFill>
              <a:round/>
            </a:ln>
            <a:effectLst/>
          </c:spPr>
          <c:marker>
            <c:symbol val="circle"/>
            <c:size val="5"/>
            <c:spPr>
              <a:solidFill>
                <a:schemeClr val="accent1"/>
              </a:solidFill>
              <a:ln w="57150">
                <a:solidFill>
                  <a:schemeClr val="accent1"/>
                </a:solidFill>
              </a:ln>
              <a:effectLst/>
            </c:spPr>
          </c:marker>
          <c:cat>
            <c:numRef>
              <c:f>Sheet1!$E$2:$E$13</c:f>
              <c:numCache>
                <c:formatCode>General</c:formatCode>
                <c:ptCount val="12"/>
                <c:pt idx="0">
                  <c:v>2008</c:v>
                </c:pt>
                <c:pt idx="1">
                  <c:v>2009</c:v>
                </c:pt>
                <c:pt idx="2">
                  <c:v>2010</c:v>
                </c:pt>
                <c:pt idx="3">
                  <c:v>2011</c:v>
                </c:pt>
                <c:pt idx="4">
                  <c:v>2012</c:v>
                </c:pt>
                <c:pt idx="5">
                  <c:v>2013</c:v>
                </c:pt>
                <c:pt idx="6">
                  <c:v>2014</c:v>
                </c:pt>
                <c:pt idx="7">
                  <c:v>2015</c:v>
                </c:pt>
                <c:pt idx="8">
                  <c:v>2016</c:v>
                </c:pt>
                <c:pt idx="9">
                  <c:v>2017</c:v>
                </c:pt>
                <c:pt idx="10">
                  <c:v>2018</c:v>
                </c:pt>
                <c:pt idx="11">
                  <c:v>2019</c:v>
                </c:pt>
              </c:numCache>
            </c:numRef>
          </c:cat>
          <c:val>
            <c:numRef>
              <c:f>Sheet1!$F$2:$F$13</c:f>
              <c:numCache>
                <c:formatCode>_(* #,##0_);_(* \(#,##0\);_(* "-"??_);_(@_)</c:formatCode>
                <c:ptCount val="12"/>
                <c:pt idx="0">
                  <c:v>39486</c:v>
                </c:pt>
                <c:pt idx="1">
                  <c:v>40909</c:v>
                </c:pt>
                <c:pt idx="2">
                  <c:v>42922</c:v>
                </c:pt>
                <c:pt idx="3">
                  <c:v>45901</c:v>
                </c:pt>
                <c:pt idx="4">
                  <c:v>47294</c:v>
                </c:pt>
                <c:pt idx="5">
                  <c:v>47628</c:v>
                </c:pt>
                <c:pt idx="6">
                  <c:v>47396</c:v>
                </c:pt>
                <c:pt idx="7">
                  <c:v>49150</c:v>
                </c:pt>
                <c:pt idx="8">
                  <c:v>51779</c:v>
                </c:pt>
                <c:pt idx="9">
                  <c:v>53462</c:v>
                </c:pt>
                <c:pt idx="10">
                  <c:v>56756</c:v>
                </c:pt>
                <c:pt idx="11">
                  <c:v>62066</c:v>
                </c:pt>
              </c:numCache>
            </c:numRef>
          </c:val>
          <c:smooth val="0"/>
          <c:extLst>
            <c:ext xmlns:c16="http://schemas.microsoft.com/office/drawing/2014/chart" uri="{C3380CC4-5D6E-409C-BE32-E72D297353CC}">
              <c16:uniqueId val="{00000000-6E7F-4FD6-BEE2-D49148FF0F63}"/>
            </c:ext>
          </c:extLst>
        </c:ser>
        <c:dLbls>
          <c:showLegendKey val="0"/>
          <c:showVal val="0"/>
          <c:showCatName val="0"/>
          <c:showSerName val="0"/>
          <c:showPercent val="0"/>
          <c:showBubbleSize val="0"/>
        </c:dLbls>
        <c:marker val="1"/>
        <c:smooth val="0"/>
        <c:axId val="899919168"/>
        <c:axId val="822542272"/>
      </c:lineChart>
      <c:lineChart>
        <c:grouping val="standard"/>
        <c:varyColors val="0"/>
        <c:ser>
          <c:idx val="1"/>
          <c:order val="1"/>
          <c:tx>
            <c:strRef>
              <c:f>Sheet1!$G$1</c:f>
              <c:strCache>
                <c:ptCount val="1"/>
                <c:pt idx="0">
                  <c:v> ETF Approp </c:v>
                </c:pt>
              </c:strCache>
            </c:strRef>
          </c:tx>
          <c:spPr>
            <a:ln w="57150" cap="rnd">
              <a:solidFill>
                <a:schemeClr val="accent6"/>
              </a:solidFill>
              <a:round/>
            </a:ln>
            <a:effectLst/>
          </c:spPr>
          <c:marker>
            <c:symbol val="circle"/>
            <c:size val="5"/>
            <c:spPr>
              <a:solidFill>
                <a:schemeClr val="accent6"/>
              </a:solidFill>
              <a:ln w="57150">
                <a:solidFill>
                  <a:schemeClr val="accent6"/>
                </a:solidFill>
              </a:ln>
              <a:effectLst/>
            </c:spPr>
          </c:marker>
          <c:val>
            <c:numRef>
              <c:f>Sheet1!$G$2:$G$13</c:f>
              <c:numCache>
                <c:formatCode>_(* #,##0_);_(* \(#,##0\);_(* "-"??_);_(@_)</c:formatCode>
                <c:ptCount val="12"/>
                <c:pt idx="0">
                  <c:v>1767024292</c:v>
                </c:pt>
                <c:pt idx="1">
                  <c:v>1417703603</c:v>
                </c:pt>
                <c:pt idx="2">
                  <c:v>1275403334</c:v>
                </c:pt>
                <c:pt idx="3">
                  <c:v>1272402589</c:v>
                </c:pt>
                <c:pt idx="4">
                  <c:v>1329331582</c:v>
                </c:pt>
                <c:pt idx="5">
                  <c:v>1282994912</c:v>
                </c:pt>
                <c:pt idx="6">
                  <c:v>1311244681</c:v>
                </c:pt>
                <c:pt idx="7">
                  <c:v>1329394418</c:v>
                </c:pt>
                <c:pt idx="8">
                  <c:v>1340611378</c:v>
                </c:pt>
                <c:pt idx="9">
                  <c:v>1388400571</c:v>
                </c:pt>
                <c:pt idx="10">
                  <c:v>1388550571</c:v>
                </c:pt>
                <c:pt idx="11">
                  <c:v>1447771623</c:v>
                </c:pt>
              </c:numCache>
            </c:numRef>
          </c:val>
          <c:smooth val="0"/>
          <c:extLst>
            <c:ext xmlns:c16="http://schemas.microsoft.com/office/drawing/2014/chart" uri="{C3380CC4-5D6E-409C-BE32-E72D297353CC}">
              <c16:uniqueId val="{00000001-6E7F-4FD6-BEE2-D49148FF0F63}"/>
            </c:ext>
          </c:extLst>
        </c:ser>
        <c:dLbls>
          <c:showLegendKey val="0"/>
          <c:showVal val="0"/>
          <c:showCatName val="0"/>
          <c:showSerName val="0"/>
          <c:showPercent val="0"/>
          <c:showBubbleSize val="0"/>
        </c:dLbls>
        <c:marker val="1"/>
        <c:smooth val="0"/>
        <c:axId val="1639110096"/>
        <c:axId val="1639108016"/>
      </c:lineChart>
      <c:catAx>
        <c:axId val="899919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22542272"/>
        <c:crosses val="autoZero"/>
        <c:auto val="1"/>
        <c:lblAlgn val="ctr"/>
        <c:lblOffset val="100"/>
        <c:noMultiLvlLbl val="0"/>
      </c:catAx>
      <c:valAx>
        <c:axId val="822542272"/>
        <c:scaling>
          <c:orientation val="minMax"/>
          <c:min val="30000"/>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99919168"/>
        <c:crosses val="autoZero"/>
        <c:crossBetween val="between"/>
      </c:valAx>
      <c:valAx>
        <c:axId val="1639108016"/>
        <c:scaling>
          <c:orientation val="minMax"/>
          <c:min val="1000000000"/>
        </c:scaling>
        <c:delete val="0"/>
        <c:axPos val="r"/>
        <c:majorGridlines>
          <c:spPr>
            <a:ln w="9525" cap="flat" cmpd="sng" algn="ctr">
              <a:solidFill>
                <a:schemeClr val="tx1">
                  <a:lumMod val="15000"/>
                  <a:lumOff val="85000"/>
                </a:schemeClr>
              </a:solidFill>
              <a:round/>
            </a:ln>
            <a:effectLst/>
          </c:spPr>
        </c:majorGridlines>
        <c:numFmt formatCode="_(* #,##0_);_(* \(#,##0\);_(* &quot;-&quot;??_);_(@_)"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639110096"/>
        <c:crosses val="max"/>
        <c:crossBetween val="between"/>
      </c:valAx>
      <c:catAx>
        <c:axId val="1639110096"/>
        <c:scaling>
          <c:orientation val="minMax"/>
        </c:scaling>
        <c:delete val="1"/>
        <c:axPos val="b"/>
        <c:majorTickMark val="out"/>
        <c:minorTickMark val="none"/>
        <c:tickLblPos val="nextTo"/>
        <c:crossAx val="1639108016"/>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D24FDB-05F8-40EE-9F96-239C88E0269C}" type="datetimeFigureOut">
              <a:rPr lang="en-US" smtClean="0"/>
              <a:t>12/6/2019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935ACD-FC6D-412F-B15C-F54ABA1A44BF}" type="slidenum">
              <a:rPr lang="en-US" smtClean="0"/>
              <a:t>‹#›</a:t>
            </a:fld>
            <a:endParaRPr lang="en-US"/>
          </a:p>
        </p:txBody>
      </p:sp>
    </p:spTree>
    <p:extLst>
      <p:ext uri="{BB962C8B-B14F-4D97-AF65-F5344CB8AC3E}">
        <p14:creationId xmlns:p14="http://schemas.microsoft.com/office/powerpoint/2010/main" val="2424065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3A0B-A9DE-4FAA-8069-629C10E184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1198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78FC6-CE17-4259-A63C-DDFC12E048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0828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935ACD-FC6D-412F-B15C-F54ABA1A44BF}" type="slidenum">
              <a:rPr lang="en-US" smtClean="0"/>
              <a:t>44</a:t>
            </a:fld>
            <a:endParaRPr lang="en-US"/>
          </a:p>
        </p:txBody>
      </p:sp>
    </p:spTree>
    <p:extLst>
      <p:ext uri="{BB962C8B-B14F-4D97-AF65-F5344CB8AC3E}">
        <p14:creationId xmlns:p14="http://schemas.microsoft.com/office/powerpoint/2010/main" val="2823606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941F8-D3BA-9C40-B491-1A8D99DB22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2685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E. coli, bacteria, cause of a variety of illnesses.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Time course shows killing of organism </a:t>
            </a:r>
            <a:r>
              <a:rPr lang="en-US" dirty="0">
                <a:solidFill>
                  <a:srgbClr val="FF0000"/>
                </a:solidFill>
                <a:sym typeface="Wingdings" panose="05000000000000000000" pitchFamily="2" charset="2"/>
              </a:rPr>
              <a:t> </a:t>
            </a:r>
            <a:r>
              <a:rPr lang="en-US" dirty="0">
                <a:solidFill>
                  <a:srgbClr val="FF0000"/>
                </a:solidFill>
              </a:rPr>
              <a:t>susceptible to low exposure time (30 seconds) </a:t>
            </a:r>
          </a:p>
          <a:p>
            <a:pPr algn="ctr"/>
            <a:r>
              <a:rPr lang="en-US" sz="1200" dirty="0"/>
              <a:t>Low temperature plasma can effectively kill </a:t>
            </a:r>
            <a:r>
              <a:rPr lang="en-US" sz="1200" i="1" dirty="0"/>
              <a:t>C. </a:t>
            </a:r>
            <a:r>
              <a:rPr lang="en-US" sz="1200" i="1" dirty="0" err="1"/>
              <a:t>albicans</a:t>
            </a:r>
            <a:r>
              <a:rPr lang="en-US" sz="1200" dirty="0"/>
              <a:t> colonies </a:t>
            </a:r>
          </a:p>
          <a:p>
            <a:pPr algn="ctr"/>
            <a:r>
              <a:rPr lang="en-US" sz="1200" dirty="0">
                <a:solidFill>
                  <a:srgbClr val="FF0000"/>
                </a:solidFill>
              </a:rPr>
              <a:t>(also kills established growth with decreased efficacy (takes longer exposure) - data not shown)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77187B-4507-4D80-8FFF-C1E3457BF8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3829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935ACD-FC6D-412F-B15C-F54ABA1A44BF}" type="slidenum">
              <a:rPr lang="en-US" smtClean="0"/>
              <a:t>85</a:t>
            </a:fld>
            <a:endParaRPr lang="en-US"/>
          </a:p>
        </p:txBody>
      </p:sp>
    </p:spTree>
    <p:extLst>
      <p:ext uri="{BB962C8B-B14F-4D97-AF65-F5344CB8AC3E}">
        <p14:creationId xmlns:p14="http://schemas.microsoft.com/office/powerpoint/2010/main" val="2022729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5315DC-C9C3-43F1-BD24-3948A444DC20}" type="slidenum">
              <a:rPr lang="en-US" smtClean="0"/>
              <a:t>102</a:t>
            </a:fld>
            <a:endParaRPr lang="en-US"/>
          </a:p>
        </p:txBody>
      </p:sp>
    </p:spTree>
    <p:extLst>
      <p:ext uri="{BB962C8B-B14F-4D97-AF65-F5344CB8AC3E}">
        <p14:creationId xmlns:p14="http://schemas.microsoft.com/office/powerpoint/2010/main" val="1063368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5315DC-C9C3-43F1-BD24-3948A444DC20}" type="slidenum">
              <a:rPr lang="en-US" smtClean="0"/>
              <a:t>116</a:t>
            </a:fld>
            <a:endParaRPr lang="en-US"/>
          </a:p>
        </p:txBody>
      </p:sp>
    </p:spTree>
    <p:extLst>
      <p:ext uri="{BB962C8B-B14F-4D97-AF65-F5344CB8AC3E}">
        <p14:creationId xmlns:p14="http://schemas.microsoft.com/office/powerpoint/2010/main" val="1216601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5315DC-C9C3-43F1-BD24-3948A444DC20}" type="slidenum">
              <a:rPr lang="en-US" smtClean="0"/>
              <a:t>117</a:t>
            </a:fld>
            <a:endParaRPr lang="en-US"/>
          </a:p>
        </p:txBody>
      </p:sp>
    </p:spTree>
    <p:extLst>
      <p:ext uri="{BB962C8B-B14F-4D97-AF65-F5344CB8AC3E}">
        <p14:creationId xmlns:p14="http://schemas.microsoft.com/office/powerpoint/2010/main" val="2955271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5315DC-C9C3-43F1-BD24-3948A444DC20}" type="slidenum">
              <a:rPr lang="en-US" smtClean="0"/>
              <a:t>118</a:t>
            </a:fld>
            <a:endParaRPr lang="en-US"/>
          </a:p>
        </p:txBody>
      </p:sp>
    </p:spTree>
    <p:extLst>
      <p:ext uri="{BB962C8B-B14F-4D97-AF65-F5344CB8AC3E}">
        <p14:creationId xmlns:p14="http://schemas.microsoft.com/office/powerpoint/2010/main" val="213190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5315DC-C9C3-43F1-BD24-3948A444DC20}" type="slidenum">
              <a:rPr lang="en-US" smtClean="0"/>
              <a:t>125</a:t>
            </a:fld>
            <a:endParaRPr lang="en-US"/>
          </a:p>
        </p:txBody>
      </p:sp>
    </p:spTree>
    <p:extLst>
      <p:ext uri="{BB962C8B-B14F-4D97-AF65-F5344CB8AC3E}">
        <p14:creationId xmlns:p14="http://schemas.microsoft.com/office/powerpoint/2010/main" val="4074718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78FC6-CE17-4259-A63C-DDFC12E048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0082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5315DC-C9C3-43F1-BD24-3948A444DC20}" type="slidenum">
              <a:rPr lang="en-US" smtClean="0"/>
              <a:t>126</a:t>
            </a:fld>
            <a:endParaRPr lang="en-US"/>
          </a:p>
        </p:txBody>
      </p:sp>
    </p:spTree>
    <p:extLst>
      <p:ext uri="{BB962C8B-B14F-4D97-AF65-F5344CB8AC3E}">
        <p14:creationId xmlns:p14="http://schemas.microsoft.com/office/powerpoint/2010/main" val="1171230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9037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4760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0620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8738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7732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9393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6723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44D24A1-8E11-4D6D-89CC-91E7FF460BCE}" type="datetime1">
              <a:rPr lang="en-US" smtClean="0">
                <a:solidFill>
                  <a:srgbClr val="46464A">
                    <a:lumMod val="20000"/>
                    <a:lumOff val="80000"/>
                  </a:srgbClr>
                </a:solidFill>
              </a:rPr>
              <a:t>12/6/2019</a:t>
            </a:fld>
            <a:endParaRPr lang="en-US" dirty="0">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9929E5AD-EDEA-4C67-B9F2-723CC8D109F2}" type="slidenum">
              <a:rPr lang="en-US" smtClean="0">
                <a:solidFill>
                  <a:srgbClr val="46464A">
                    <a:lumMod val="60000"/>
                    <a:lumOff val="40000"/>
                  </a:srgbClr>
                </a:solidFill>
              </a:rPr>
              <a:pPr/>
              <a:t>‹#›</a:t>
            </a:fld>
            <a:endParaRPr lang="en-US" dirty="0">
              <a:solidFill>
                <a:srgbClr val="46464A">
                  <a:lumMod val="60000"/>
                  <a:lumOff val="40000"/>
                </a:srgbClr>
              </a:solidFill>
            </a:endParaRPr>
          </a:p>
        </p:txBody>
      </p:sp>
    </p:spTree>
    <p:extLst>
      <p:ext uri="{BB962C8B-B14F-4D97-AF65-F5344CB8AC3E}">
        <p14:creationId xmlns:p14="http://schemas.microsoft.com/office/powerpoint/2010/main" val="1878161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CED646-BC93-46D0-8170-497B0AA93BDA}" type="datetime1">
              <a:rPr lang="en-US" smtClean="0">
                <a:solidFill>
                  <a:srgbClr val="46464A">
                    <a:lumMod val="20000"/>
                    <a:lumOff val="80000"/>
                  </a:srgbClr>
                </a:solidFill>
              </a:rPr>
              <a:t>12/6/2019</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3987431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D6A24-E33E-4724-BD61-61FEABAEB96F}" type="datetime1">
              <a:rPr lang="en-US" smtClean="0">
                <a:solidFill>
                  <a:srgbClr val="46464A">
                    <a:lumMod val="20000"/>
                    <a:lumOff val="80000"/>
                  </a:srgbClr>
                </a:solidFill>
              </a:rPr>
              <a:t>12/6/2019</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2914141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7E6202-308B-43A0-BDEE-5930F4F88426}"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18E9E9-3942-4370-9208-F33DD9BB98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56697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17619" y="1505682"/>
            <a:ext cx="6034873" cy="4351338"/>
          </a:xfrm>
        </p:spPr>
        <p:txBody>
          <a:bodyPr/>
          <a:lstStyle>
            <a:lvl1pPr marL="0" indent="0">
              <a:buNone/>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dirty="0"/>
              <a:t>Enter Content</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B4512B-E2A8-4B9B-B424-3D9540D293A0}"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18E9E9-3942-4370-9208-F33DD9BB98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3" descr="Picture 3"/>
          <p:cNvPicPr>
            <a:picLocks noChangeAspect="1"/>
          </p:cNvPicPr>
          <p:nvPr userDrawn="1"/>
        </p:nvPicPr>
        <p:blipFill>
          <a:blip r:embed="rId2">
            <a:extLst/>
          </a:blip>
          <a:stretch>
            <a:fillRect/>
          </a:stretch>
        </p:blipFill>
        <p:spPr>
          <a:xfrm>
            <a:off x="10369436" y="262414"/>
            <a:ext cx="1608049" cy="596961"/>
          </a:xfrm>
          <a:prstGeom prst="rect">
            <a:avLst/>
          </a:prstGeom>
          <a:ln w="12700">
            <a:miter lim="400000"/>
          </a:ln>
        </p:spPr>
      </p:pic>
      <p:sp>
        <p:nvSpPr>
          <p:cNvPr id="20" name="Title Placeholder 1"/>
          <p:cNvSpPr>
            <a:spLocks noGrp="1"/>
          </p:cNvSpPr>
          <p:nvPr>
            <p:ph type="title" hasCustomPrompt="1"/>
          </p:nvPr>
        </p:nvSpPr>
        <p:spPr>
          <a:xfrm>
            <a:off x="0" y="4902"/>
            <a:ext cx="10184379" cy="890919"/>
          </a:xfrm>
          <a:prstGeom prst="rect">
            <a:avLst/>
          </a:prstGeom>
        </p:spPr>
        <p:txBody>
          <a:bodyPr vert="horz" lIns="91440" tIns="45720" rIns="91440" bIns="45720" rtlCol="0" anchor="ctr">
            <a:normAutofit/>
          </a:bodyPr>
          <a:lstStyle>
            <a:lvl1pPr>
              <a:defRPr b="1" baseline="0"/>
            </a:lvl1pPr>
          </a:lstStyle>
          <a:p>
            <a:r>
              <a:rPr lang="en-US" dirty="0"/>
              <a:t>Click to Enter Component/Research Thrust</a:t>
            </a:r>
            <a:br>
              <a:rPr lang="en-US" dirty="0"/>
            </a:br>
            <a:r>
              <a:rPr lang="en-US" sz="2400" dirty="0"/>
              <a:t>Followed by descriptive text of objective/task being discussed</a:t>
            </a:r>
            <a:endParaRPr lang="en-US" dirty="0"/>
          </a:p>
        </p:txBody>
      </p:sp>
    </p:spTree>
    <p:extLst>
      <p:ext uri="{BB962C8B-B14F-4D97-AF65-F5344CB8AC3E}">
        <p14:creationId xmlns:p14="http://schemas.microsoft.com/office/powerpoint/2010/main" val="446341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23DF75-3A41-49F7-A2E8-612B618F1F31}"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A8647A-EBB8-4872-9556-9BD361E3B42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849944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DE613B-CE56-488B-9982-60C2BA748079}"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304800" y="6477001"/>
            <a:ext cx="7721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Name and Paper # or Sign Post</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46560C-3B3B-41A5-9E69-CDA11EAB995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31919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D60C29-756F-427E-AC0A-E54A48BA5A13}" type="datetime1">
              <a:rPr lang="en-US" smtClean="0">
                <a:solidFill>
                  <a:srgbClr val="46464A">
                    <a:lumMod val="20000"/>
                    <a:lumOff val="80000"/>
                  </a:srgbClr>
                </a:solidFill>
              </a:rPr>
              <a:t>12/6/2019</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4182508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8996C92-DFD3-4700-A186-EAEC371BD882}" type="datetime1">
              <a:rPr lang="en-US" smtClean="0">
                <a:solidFill>
                  <a:srgbClr val="46464A">
                    <a:lumMod val="20000"/>
                    <a:lumOff val="80000"/>
                  </a:srgbClr>
                </a:solidFill>
              </a:rPr>
              <a:t>12/6/2019</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905989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52867A-F0DB-4EFD-9A65-18788C7C3076}" type="datetime1">
              <a:rPr lang="en-US" smtClean="0">
                <a:solidFill>
                  <a:srgbClr val="46464A">
                    <a:lumMod val="20000"/>
                    <a:lumOff val="80000"/>
                  </a:srgbClr>
                </a:solidFill>
              </a:rPr>
              <a:t>12/6/2019</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3552586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58CEC1-5006-4650-8A99-6ECFC723A602}" type="datetime1">
              <a:rPr lang="en-US" smtClean="0">
                <a:solidFill>
                  <a:srgbClr val="46464A">
                    <a:lumMod val="20000"/>
                    <a:lumOff val="80000"/>
                  </a:srgbClr>
                </a:solidFill>
              </a:rPr>
              <a:t>12/6/2019</a:t>
            </a:fld>
            <a:endParaRPr lang="en-US">
              <a:solidFill>
                <a:srgbClr val="46464A">
                  <a:lumMod val="20000"/>
                  <a:lumOff val="80000"/>
                </a:srgbClr>
              </a:solidFill>
            </a:endParaRPr>
          </a:p>
        </p:txBody>
      </p:sp>
      <p:sp>
        <p:nvSpPr>
          <p:cNvPr id="8" name="Footer Placeholder 7"/>
          <p:cNvSpPr>
            <a:spLocks noGrp="1"/>
          </p:cNvSpPr>
          <p:nvPr>
            <p:ph type="ftr" sz="quarter" idx="11"/>
          </p:nvPr>
        </p:nvSpPr>
        <p:spPr/>
        <p:txBody>
          <a:bodyPr/>
          <a:lstStyle/>
          <a:p>
            <a:endParaRPr lang="en-US">
              <a:solidFill>
                <a:srgbClr val="46464A">
                  <a:lumMod val="20000"/>
                  <a:lumOff val="80000"/>
                </a:srgbClr>
              </a:solidFill>
            </a:endParaRPr>
          </a:p>
        </p:txBody>
      </p:sp>
      <p:sp>
        <p:nvSpPr>
          <p:cNvPr id="9" name="Slide Number Placeholder 8"/>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614135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620A2D-D4C4-400A-B3ED-928FFEB46963}" type="datetime1">
              <a:rPr lang="en-US" smtClean="0">
                <a:solidFill>
                  <a:srgbClr val="46464A">
                    <a:lumMod val="20000"/>
                    <a:lumOff val="80000"/>
                  </a:srgbClr>
                </a:solidFill>
              </a:rPr>
              <a:t>12/6/2019</a:t>
            </a:fld>
            <a:endParaRPr lang="en-US">
              <a:solidFill>
                <a:srgbClr val="46464A">
                  <a:lumMod val="20000"/>
                  <a:lumOff val="80000"/>
                </a:srgbClr>
              </a:solidFill>
            </a:endParaRPr>
          </a:p>
        </p:txBody>
      </p:sp>
      <p:sp>
        <p:nvSpPr>
          <p:cNvPr id="4" name="Footer Placeholder 3"/>
          <p:cNvSpPr>
            <a:spLocks noGrp="1"/>
          </p:cNvSpPr>
          <p:nvPr>
            <p:ph type="ftr" sz="quarter" idx="11"/>
          </p:nvPr>
        </p:nvSpPr>
        <p:spPr/>
        <p:txBody>
          <a:bodyPr/>
          <a:lstStyle/>
          <a:p>
            <a:endParaRPr lang="en-US">
              <a:solidFill>
                <a:srgbClr val="46464A">
                  <a:lumMod val="20000"/>
                  <a:lumOff val="80000"/>
                </a:srgbClr>
              </a:solidFill>
            </a:endParaRPr>
          </a:p>
        </p:txBody>
      </p:sp>
      <p:sp>
        <p:nvSpPr>
          <p:cNvPr id="5" name="Slide Number Placeholder 4"/>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2454971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5FEC8C-4839-45F0-80C2-13F3E7078C82}" type="datetime1">
              <a:rPr lang="en-US" smtClean="0">
                <a:solidFill>
                  <a:srgbClr val="46464A">
                    <a:lumMod val="20000"/>
                    <a:lumOff val="80000"/>
                  </a:srgbClr>
                </a:solidFill>
              </a:rPr>
              <a:t>12/6/2019</a:t>
            </a:fld>
            <a:endParaRPr lang="en-US">
              <a:solidFill>
                <a:srgbClr val="46464A">
                  <a:lumMod val="20000"/>
                  <a:lumOff val="80000"/>
                </a:srgbClr>
              </a:solidFill>
            </a:endParaRPr>
          </a:p>
        </p:txBody>
      </p:sp>
      <p:sp>
        <p:nvSpPr>
          <p:cNvPr id="3" name="Footer Placeholder 2"/>
          <p:cNvSpPr>
            <a:spLocks noGrp="1"/>
          </p:cNvSpPr>
          <p:nvPr>
            <p:ph type="ftr" sz="quarter" idx="11"/>
          </p:nvPr>
        </p:nvSpPr>
        <p:spPr/>
        <p:txBody>
          <a:bodyPr/>
          <a:lstStyle/>
          <a:p>
            <a:endParaRPr lang="en-US">
              <a:solidFill>
                <a:srgbClr val="46464A">
                  <a:lumMod val="20000"/>
                  <a:lumOff val="80000"/>
                </a:srgbClr>
              </a:solidFill>
            </a:endParaRPr>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4176694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F8EEEA9-6535-416C-ACE8-FE3007F93E90}" type="datetime1">
              <a:rPr lang="en-US" smtClean="0">
                <a:solidFill>
                  <a:srgbClr val="46464A">
                    <a:lumMod val="20000"/>
                    <a:lumOff val="80000"/>
                  </a:srgbClr>
                </a:solidFill>
              </a:rPr>
              <a:t>12/6/2019</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1821674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817EAD5-B34A-43A5-A48D-14D7E5D8382F}" type="datetime1">
              <a:rPr lang="en-US" smtClean="0">
                <a:solidFill>
                  <a:srgbClr val="46464A">
                    <a:lumMod val="20000"/>
                    <a:lumOff val="80000"/>
                  </a:srgbClr>
                </a:solidFill>
              </a:rPr>
              <a:t>12/6/2019</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62168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479335-C960-42AA-88DB-80BFCA815020}" type="datetime1">
              <a:rPr lang="en-US" smtClean="0">
                <a:solidFill>
                  <a:srgbClr val="4F271C"/>
                </a:solidFill>
              </a:rPr>
              <a:t>12/6/2019</a:t>
            </a:fld>
            <a:endParaRPr lang="en-US" dirty="0">
              <a:solidFill>
                <a:srgbClr val="4F271C"/>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4F271C"/>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AC53DF-4216-466D-99A7-94400E6C2A25}" type="slidenum">
              <a:rPr lang="en-US" sz="1200" smtClean="0">
                <a:solidFill>
                  <a:srgbClr val="4F271C"/>
                </a:solidFill>
              </a:rPr>
              <a:pPr/>
              <a:t>‹#›</a:t>
            </a:fld>
            <a:endParaRPr lang="en-US" dirty="0"/>
          </a:p>
        </p:txBody>
      </p:sp>
    </p:spTree>
    <p:extLst>
      <p:ext uri="{BB962C8B-B14F-4D97-AF65-F5344CB8AC3E}">
        <p14:creationId xmlns:p14="http://schemas.microsoft.com/office/powerpoint/2010/main" val="865160531"/>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ECFAFE"/>
            </a:gs>
            <a:gs pos="16000">
              <a:srgbClr val="3C55E8"/>
            </a:gs>
            <a:gs pos="17000">
              <a:srgbClr val="CCECFF"/>
            </a:gs>
            <a:gs pos="12000">
              <a:srgbClr val="15225B"/>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br>
              <a:rPr lang="en-US" dirty="0"/>
            </a:b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1501494-9D18-4581-B43D-149578ACACE9}"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518E9E9-3942-4370-9208-F33DD9BB98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1066273"/>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Lst>
  <p:hf hdr="0" ftr="0" dt="0"/>
  <p:txStyles>
    <p:titleStyle>
      <a:lvl1pPr algn="ctr" defTabSz="914400" rtl="0" eaLnBrk="1" latinLnBrk="0" hangingPunct="1">
        <a:lnSpc>
          <a:spcPct val="90000"/>
        </a:lnSpc>
        <a:spcBef>
          <a:spcPct val="0"/>
        </a:spcBef>
        <a:buNone/>
        <a:defRPr sz="2800" kern="1200">
          <a:solidFill>
            <a:schemeClr val="accent1">
              <a:lumMod val="20000"/>
              <a:lumOff val="80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8" Type="http://schemas.openxmlformats.org/officeDocument/2006/relationships/image" Target="../media/image162.png"/><Relationship Id="rId13" Type="http://schemas.openxmlformats.org/officeDocument/2006/relationships/image" Target="../media/image167.png"/><Relationship Id="rId3" Type="http://schemas.openxmlformats.org/officeDocument/2006/relationships/image" Target="../media/image157.png"/><Relationship Id="rId7" Type="http://schemas.openxmlformats.org/officeDocument/2006/relationships/image" Target="../media/image161.png"/><Relationship Id="rId12" Type="http://schemas.openxmlformats.org/officeDocument/2006/relationships/image" Target="../media/image166.png"/><Relationship Id="rId2" Type="http://schemas.openxmlformats.org/officeDocument/2006/relationships/image" Target="../media/image156.png"/><Relationship Id="rId1" Type="http://schemas.openxmlformats.org/officeDocument/2006/relationships/slideLayout" Target="../slideLayouts/slideLayout7.xml"/><Relationship Id="rId6" Type="http://schemas.openxmlformats.org/officeDocument/2006/relationships/image" Target="../media/image160.png"/><Relationship Id="rId11" Type="http://schemas.openxmlformats.org/officeDocument/2006/relationships/image" Target="../media/image165.png"/><Relationship Id="rId5" Type="http://schemas.openxmlformats.org/officeDocument/2006/relationships/image" Target="../media/image159.png"/><Relationship Id="rId15" Type="http://schemas.openxmlformats.org/officeDocument/2006/relationships/image" Target="../media/image169.png"/><Relationship Id="rId10" Type="http://schemas.openxmlformats.org/officeDocument/2006/relationships/image" Target="../media/image164.png"/><Relationship Id="rId4" Type="http://schemas.openxmlformats.org/officeDocument/2006/relationships/image" Target="../media/image158.png"/><Relationship Id="rId9" Type="http://schemas.openxmlformats.org/officeDocument/2006/relationships/image" Target="../media/image163.png"/><Relationship Id="rId14" Type="http://schemas.openxmlformats.org/officeDocument/2006/relationships/image" Target="../media/image168.jpeg"/></Relationships>
</file>

<file path=ppt/slides/_rels/slide10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171.png"/><Relationship Id="rId4" Type="http://schemas.microsoft.com/office/2007/relationships/hdphoto" Target="../media/hdphoto11.wdp"/></Relationships>
</file>

<file path=ppt/slides/_rels/slide10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72.png"/><Relationship Id="rId1" Type="http://schemas.openxmlformats.org/officeDocument/2006/relationships/slideLayout" Target="../slideLayouts/slideLayout2.xml"/><Relationship Id="rId4" Type="http://schemas.openxmlformats.org/officeDocument/2006/relationships/image" Target="../media/image173.jpg"/></Relationships>
</file>

<file path=ppt/slides/_rels/slide10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4.jpeg"/><Relationship Id="rId1" Type="http://schemas.openxmlformats.org/officeDocument/2006/relationships/slideLayout" Target="../slideLayouts/slideLayout2.xml"/><Relationship Id="rId4" Type="http://schemas.microsoft.com/office/2007/relationships/hdphoto" Target="../media/hdphoto13.wdp"/></Relationships>
</file>

<file path=ppt/slides/_rels/slide10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76.png"/></Relationships>
</file>

<file path=ppt/slides/_rels/slide10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8" Type="http://schemas.openxmlformats.org/officeDocument/2006/relationships/image" Target="../media/image190.png"/><Relationship Id="rId13" Type="http://schemas.openxmlformats.org/officeDocument/2006/relationships/image" Target="../media/image195.png"/><Relationship Id="rId18" Type="http://schemas.openxmlformats.org/officeDocument/2006/relationships/image" Target="../media/image200.png"/><Relationship Id="rId26" Type="http://schemas.openxmlformats.org/officeDocument/2006/relationships/image" Target="../media/image208.png"/><Relationship Id="rId3" Type="http://schemas.openxmlformats.org/officeDocument/2006/relationships/image" Target="../media/image185.jpeg"/><Relationship Id="rId21" Type="http://schemas.openxmlformats.org/officeDocument/2006/relationships/image" Target="../media/image203.jpeg"/><Relationship Id="rId7" Type="http://schemas.openxmlformats.org/officeDocument/2006/relationships/image" Target="../media/image189.png"/><Relationship Id="rId12" Type="http://schemas.openxmlformats.org/officeDocument/2006/relationships/image" Target="../media/image194.jpeg"/><Relationship Id="rId17" Type="http://schemas.openxmlformats.org/officeDocument/2006/relationships/image" Target="../media/image199.jpeg"/><Relationship Id="rId25" Type="http://schemas.openxmlformats.org/officeDocument/2006/relationships/image" Target="../media/image207.jpeg"/><Relationship Id="rId2" Type="http://schemas.openxmlformats.org/officeDocument/2006/relationships/image" Target="../media/image184.jpg"/><Relationship Id="rId16" Type="http://schemas.openxmlformats.org/officeDocument/2006/relationships/image" Target="../media/image198.png"/><Relationship Id="rId20" Type="http://schemas.openxmlformats.org/officeDocument/2006/relationships/image" Target="../media/image202.png"/><Relationship Id="rId1" Type="http://schemas.openxmlformats.org/officeDocument/2006/relationships/slideLayout" Target="../slideLayouts/slideLayout7.xml"/><Relationship Id="rId6" Type="http://schemas.openxmlformats.org/officeDocument/2006/relationships/image" Target="../media/image188.png"/><Relationship Id="rId11" Type="http://schemas.openxmlformats.org/officeDocument/2006/relationships/image" Target="../media/image193.png"/><Relationship Id="rId24" Type="http://schemas.openxmlformats.org/officeDocument/2006/relationships/image" Target="../media/image206.jpeg"/><Relationship Id="rId5" Type="http://schemas.openxmlformats.org/officeDocument/2006/relationships/image" Target="../media/image187.png"/><Relationship Id="rId15" Type="http://schemas.openxmlformats.org/officeDocument/2006/relationships/image" Target="../media/image197.png"/><Relationship Id="rId23" Type="http://schemas.openxmlformats.org/officeDocument/2006/relationships/image" Target="../media/image205.jpg"/><Relationship Id="rId10" Type="http://schemas.openxmlformats.org/officeDocument/2006/relationships/image" Target="../media/image192.jpeg"/><Relationship Id="rId19" Type="http://schemas.openxmlformats.org/officeDocument/2006/relationships/image" Target="../media/image201.png"/><Relationship Id="rId4" Type="http://schemas.openxmlformats.org/officeDocument/2006/relationships/image" Target="../media/image186.jpg"/><Relationship Id="rId9" Type="http://schemas.openxmlformats.org/officeDocument/2006/relationships/image" Target="../media/image191.png"/><Relationship Id="rId14" Type="http://schemas.openxmlformats.org/officeDocument/2006/relationships/image" Target="../media/image196.gif"/><Relationship Id="rId22" Type="http://schemas.openxmlformats.org/officeDocument/2006/relationships/image" Target="../media/image204.png"/><Relationship Id="rId27" Type="http://schemas.microsoft.com/office/2007/relationships/hdphoto" Target="../media/hdphoto14.wdp"/></Relationships>
</file>

<file path=ppt/slides/_rels/slide111.xml.rels><?xml version="1.0" encoding="UTF-8" standalone="yes"?>
<Relationships xmlns="http://schemas.openxmlformats.org/package/2006/relationships"><Relationship Id="rId3" Type="http://schemas.openxmlformats.org/officeDocument/2006/relationships/image" Target="../media/image184.jpg"/><Relationship Id="rId2" Type="http://schemas.openxmlformats.org/officeDocument/2006/relationships/image" Target="../media/image209.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210.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185.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12.jpg"/><Relationship Id="rId2" Type="http://schemas.openxmlformats.org/officeDocument/2006/relationships/image" Target="../media/image185.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13.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6.jpg"/></Relationships>
</file>

<file path=ppt/slides/_rels/slide118.xml.rels><?xml version="1.0" encoding="UTF-8" standalone="yes"?>
<Relationships xmlns="http://schemas.openxmlformats.org/package/2006/relationships"><Relationship Id="rId3" Type="http://schemas.openxmlformats.org/officeDocument/2006/relationships/image" Target="../media/image217.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8.png"/></Relationships>
</file>

<file path=ppt/slides/_rels/slide119.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0.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image" Target="../media/image221.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image" Target="../media/image223.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cid:8888ffa9-dda0-453f-bcdb-3d8371616712@namprd15.prod.outlook.com" TargetMode="External"/><Relationship Id="rId5" Type="http://schemas.openxmlformats.org/officeDocument/2006/relationships/image" Target="../media/image23.png"/><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7.png"/><Relationship Id="rId5" Type="http://schemas.openxmlformats.org/officeDocument/2006/relationships/image" Target="../media/image25.e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9.png"/><Relationship Id="rId4" Type="http://schemas.openxmlformats.org/officeDocument/2006/relationships/image" Target="../media/image28.emf"/></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hyperlink" Target="http://search.barnesandnoble.com/booksearch/imageviewer.asp?ean=9780061937194&amp;imId=51593771"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65.jpg"/><Relationship Id="rId7"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58.png"/><Relationship Id="rId4" Type="http://schemas.openxmlformats.org/officeDocument/2006/relationships/image" Target="../media/image66.jp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62.png"/><Relationship Id="rId4" Type="http://schemas.openxmlformats.org/officeDocument/2006/relationships/image" Target="../media/image82.png"/></Relationships>
</file>

<file path=ppt/slides/_rels/slide4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google.com/url?sa=i&amp;source=images&amp;cd=&amp;cad=rja&amp;uact=8&amp;ved=2ahUKEwj4gb3Tnp_bAhXSna0KHcWPBfUQjRx6BAgBEAU&amp;url=https://jurassicparliament.com/summary-minutes/&amp;psig=AOvVaw3_B5qPY1kFN6Yc1ku4WQ0z&amp;ust=1527281820469096"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5.jpeg"/><Relationship Id="rId1" Type="http://schemas.openxmlformats.org/officeDocument/2006/relationships/slideLayout" Target="../slideLayouts/slideLayout14.xml"/><Relationship Id="rId4" Type="http://schemas.openxmlformats.org/officeDocument/2006/relationships/image" Target="../media/image96.png"/></Relationships>
</file>

<file path=ppt/slides/_rels/slide62.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jpe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13.xml"/><Relationship Id="rId6" Type="http://schemas.openxmlformats.org/officeDocument/2006/relationships/image" Target="../media/image101.jpeg"/><Relationship Id="rId11" Type="http://schemas.openxmlformats.org/officeDocument/2006/relationships/image" Target="../media/image106.png"/><Relationship Id="rId5" Type="http://schemas.openxmlformats.org/officeDocument/2006/relationships/image" Target="../media/image100.jpe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7.png"/><Relationship Id="rId7" Type="http://schemas.openxmlformats.org/officeDocument/2006/relationships/image" Target="../media/image110.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09.jpeg"/><Relationship Id="rId5" Type="http://schemas.openxmlformats.org/officeDocument/2006/relationships/image" Target="../media/image108.jpeg"/><Relationship Id="rId4" Type="http://schemas.microsoft.com/office/2007/relationships/hdphoto" Target="../media/hdphoto8.wdp"/></Relationships>
</file>

<file path=ppt/slides/_rels/slide6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13.xml"/><Relationship Id="rId5" Type="http://schemas.microsoft.com/office/2007/relationships/hdphoto" Target="../media/hdphoto9.wdp"/><Relationship Id="rId4" Type="http://schemas.openxmlformats.org/officeDocument/2006/relationships/image" Target="../media/image115.png"/></Relationships>
</file>

<file path=ppt/slides/_rels/slide6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13.xml"/><Relationship Id="rId5" Type="http://schemas.openxmlformats.org/officeDocument/2006/relationships/image" Target="../media/image119.jpeg"/><Relationship Id="rId4" Type="http://schemas.openxmlformats.org/officeDocument/2006/relationships/image" Target="../media/image118.png"/></Relationships>
</file>

<file path=ppt/slides/_rels/slide6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13.xml"/><Relationship Id="rId5" Type="http://schemas.openxmlformats.org/officeDocument/2006/relationships/image" Target="../media/image123.png"/><Relationship Id="rId4" Type="http://schemas.openxmlformats.org/officeDocument/2006/relationships/image" Target="../media/image122.jpeg"/></Relationships>
</file>

<file path=ppt/slides/_rels/slide6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126.png"/><Relationship Id="rId4" Type="http://schemas.openxmlformats.org/officeDocument/2006/relationships/image" Target="../media/image125.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7.jpeg"/><Relationship Id="rId1" Type="http://schemas.openxmlformats.org/officeDocument/2006/relationships/slideLayout" Target="../slideLayouts/slideLayout13.xml"/><Relationship Id="rId5" Type="http://schemas.microsoft.com/office/2007/relationships/hdphoto" Target="../media/hdphoto10.wdp"/><Relationship Id="rId4" Type="http://schemas.openxmlformats.org/officeDocument/2006/relationships/image" Target="../media/image128.png"/></Relationships>
</file>

<file path=ppt/slides/_rels/slide71.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34.em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36.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145.emf"/></Relationships>
</file>

<file path=ppt/slides/_rels/slide93.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90" name="Rectangle 6"/>
          <p:cNvSpPr>
            <a:spLocks noGrp="1" noChangeArrowheads="1"/>
          </p:cNvSpPr>
          <p:nvPr>
            <p:ph type="ctrTitle"/>
          </p:nvPr>
        </p:nvSpPr>
        <p:spPr>
          <a:xfrm>
            <a:off x="279699" y="285751"/>
            <a:ext cx="11618259" cy="629579"/>
          </a:xfrm>
        </p:spPr>
        <p:txBody>
          <a:bodyPr>
            <a:noAutofit/>
          </a:bodyPr>
          <a:lstStyle/>
          <a:p>
            <a:pPr>
              <a:defRPr/>
            </a:pPr>
            <a:r>
              <a:rPr lang="en-US" sz="4400" b="1" dirty="0">
                <a:solidFill>
                  <a:schemeClr val="accent5"/>
                </a:solidFill>
                <a:latin typeface="+mn-lt"/>
              </a:rPr>
              <a:t>Alabama Commission on Higher Education  </a:t>
            </a:r>
          </a:p>
        </p:txBody>
      </p:sp>
      <p:sp>
        <p:nvSpPr>
          <p:cNvPr id="553986" name="Rectangle 2"/>
          <p:cNvSpPr>
            <a:spLocks noGrp="1" noChangeArrowheads="1"/>
          </p:cNvSpPr>
          <p:nvPr>
            <p:ph type="subTitle" idx="1"/>
          </p:nvPr>
        </p:nvSpPr>
        <p:spPr>
          <a:xfrm>
            <a:off x="2216524" y="5259145"/>
            <a:ext cx="7162800" cy="1257300"/>
          </a:xfrm>
        </p:spPr>
        <p:txBody>
          <a:bodyPr>
            <a:noAutofit/>
          </a:bodyPr>
          <a:lstStyle/>
          <a:p>
            <a:pPr algn="ctr">
              <a:defRPr/>
            </a:pPr>
            <a:r>
              <a:rPr lang="en-US" sz="3500" b="1" dirty="0">
                <a:solidFill>
                  <a:schemeClr val="tx1"/>
                </a:solidFill>
              </a:rPr>
              <a:t>Commission Meeting</a:t>
            </a:r>
          </a:p>
          <a:p>
            <a:pPr algn="ctr">
              <a:defRPr/>
            </a:pPr>
            <a:r>
              <a:rPr lang="en-US" sz="3000" b="1" dirty="0">
                <a:solidFill>
                  <a:schemeClr val="tx1"/>
                </a:solidFill>
              </a:rPr>
              <a:t>December 6, 2019</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9428" y="1465545"/>
            <a:ext cx="3702290" cy="3380776"/>
          </a:xfrm>
          <a:prstGeom prst="rect">
            <a:avLst/>
          </a:prstGeom>
        </p:spPr>
      </p:pic>
    </p:spTree>
    <p:extLst>
      <p:ext uri="{BB962C8B-B14F-4D97-AF65-F5344CB8AC3E}">
        <p14:creationId xmlns:p14="http://schemas.microsoft.com/office/powerpoint/2010/main" val="2520099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8764" y="-400674"/>
            <a:ext cx="12261273" cy="7802629"/>
          </a:xfrm>
        </p:spPr>
      </p:pic>
      <p:sp>
        <p:nvSpPr>
          <p:cNvPr id="3" name="Slide Number Placeholder 2"/>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10</a:t>
            </a:fld>
            <a:endParaRPr lang="en-US">
              <a:solidFill>
                <a:srgbClr val="46464A">
                  <a:lumMod val="60000"/>
                  <a:lumOff val="40000"/>
                </a:srgb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970" y="0"/>
            <a:ext cx="2013488" cy="1492829"/>
          </a:xfrm>
          <a:prstGeom prst="rect">
            <a:avLst/>
          </a:prstGeom>
        </p:spPr>
      </p:pic>
      <p:sp>
        <p:nvSpPr>
          <p:cNvPr id="6" name="Rectangle 5"/>
          <p:cNvSpPr/>
          <p:nvPr/>
        </p:nvSpPr>
        <p:spPr>
          <a:xfrm>
            <a:off x="-196313" y="-104619"/>
            <a:ext cx="12388313" cy="584775"/>
          </a:xfrm>
          <a:prstGeom prst="rect">
            <a:avLst/>
          </a:prstGeom>
        </p:spPr>
        <p:txBody>
          <a:bodyPr wrap="square">
            <a:spAutoFit/>
          </a:bodyPr>
          <a:lstStyle/>
          <a:p>
            <a:pPr lvl="4"/>
            <a:r>
              <a:rPr lang="en-US" sz="3200" dirty="0"/>
              <a:t>President Johnson’s </a:t>
            </a:r>
            <a:r>
              <a:rPr lang="en-US" sz="3200" b="1" dirty="0">
                <a:solidFill>
                  <a:srgbClr val="0070C0"/>
                </a:solidFill>
              </a:rPr>
              <a:t>”Unconditional War on Poverty” in 1964 </a:t>
            </a:r>
          </a:p>
        </p:txBody>
      </p:sp>
    </p:spTree>
    <p:extLst>
      <p:ext uri="{BB962C8B-B14F-4D97-AF65-F5344CB8AC3E}">
        <p14:creationId xmlns:p14="http://schemas.microsoft.com/office/powerpoint/2010/main" val="363469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100</a:t>
            </a:fld>
            <a:endParaRPr lang="en-US">
              <a:solidFill>
                <a:srgbClr val="46464A">
                  <a:lumMod val="60000"/>
                  <a:lumOff val="40000"/>
                </a:srgbClr>
              </a:solidFill>
            </a:endParaRPr>
          </a:p>
        </p:txBody>
      </p:sp>
      <p:sp>
        <p:nvSpPr>
          <p:cNvPr id="5" name="Rectangle 4"/>
          <p:cNvSpPr/>
          <p:nvPr/>
        </p:nvSpPr>
        <p:spPr>
          <a:xfrm>
            <a:off x="625642" y="603828"/>
            <a:ext cx="6096000" cy="769441"/>
          </a:xfrm>
          <a:prstGeom prst="rect">
            <a:avLst/>
          </a:prstGeom>
        </p:spPr>
        <p:txBody>
          <a:bodyPr>
            <a:spAutoFit/>
          </a:bodyPr>
          <a:lstStyle/>
          <a:p>
            <a:pPr marL="228600">
              <a:tabLst>
                <a:tab pos="27432" algn="l"/>
                <a:tab pos="-1731873600" algn="l"/>
                <a:tab pos="6542532" algn="r"/>
              </a:tabLst>
            </a:pPr>
            <a:r>
              <a:rPr lang="en-US" sz="4400" b="1" kern="1400" dirty="0">
                <a:solidFill>
                  <a:srgbClr val="0070C0"/>
                </a:solidFill>
              </a:rPr>
              <a:t>G.  Academic Programs</a:t>
            </a:r>
            <a:r>
              <a:rPr lang="en-US" sz="3200" kern="1400" dirty="0">
                <a:solidFill>
                  <a:srgbClr val="0070C0"/>
                </a:solidFill>
                <a:latin typeface="Times New Roman" panose="02020603050405020304" pitchFamily="18" charset="0"/>
              </a:rPr>
              <a:t> </a:t>
            </a:r>
            <a:endParaRPr lang="en-US" sz="3200" kern="1400" dirty="0">
              <a:ln>
                <a:noFill/>
              </a:ln>
              <a:solidFill>
                <a:srgbClr val="0070C0"/>
              </a:solidFill>
              <a:effectLst/>
              <a:latin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3923061" y="2103433"/>
            <a:ext cx="3504874" cy="2625272"/>
          </a:xfrm>
          <a:prstGeom prst="rect">
            <a:avLst/>
          </a:prstGeom>
        </p:spPr>
      </p:pic>
    </p:spTree>
    <p:extLst>
      <p:ext uri="{BB962C8B-B14F-4D97-AF65-F5344CB8AC3E}">
        <p14:creationId xmlns:p14="http://schemas.microsoft.com/office/powerpoint/2010/main" val="168995211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101</a:t>
            </a:fld>
            <a:endParaRPr lang="en-US">
              <a:solidFill>
                <a:srgbClr val="46464A">
                  <a:lumMod val="60000"/>
                  <a:lumOff val="40000"/>
                </a:srgbClr>
              </a:solidFill>
            </a:endParaRPr>
          </a:p>
        </p:txBody>
      </p:sp>
      <p:sp>
        <p:nvSpPr>
          <p:cNvPr id="2" name="Title 1"/>
          <p:cNvSpPr>
            <a:spLocks noGrp="1"/>
          </p:cNvSpPr>
          <p:nvPr>
            <p:ph type="title" idx="4294967295"/>
          </p:nvPr>
        </p:nvSpPr>
        <p:spPr>
          <a:xfrm>
            <a:off x="1667715" y="205938"/>
            <a:ext cx="8804275" cy="1216025"/>
          </a:xfrm>
        </p:spPr>
        <p:txBody>
          <a:bodyPr>
            <a:noAutofit/>
          </a:bodyPr>
          <a:lstStyle/>
          <a:p>
            <a:pPr algn="ctr"/>
            <a:r>
              <a:rPr lang="en-US" sz="4000" b="1" dirty="0">
                <a:solidFill>
                  <a:srgbClr val="0070C0"/>
                </a:solidFill>
                <a:latin typeface="+mn-lt"/>
              </a:rPr>
              <a:t>FOUR-YEAR INSTITUTIONS</a:t>
            </a:r>
          </a:p>
        </p:txBody>
      </p:sp>
      <p:pic>
        <p:nvPicPr>
          <p:cNvPr id="18" name="Picture 2" descr="C:\Users\Kevin Whitaker\Desktop\Marsh Presentation\JSU-Logo-for-website-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38824" y="2784171"/>
            <a:ext cx="1448728" cy="100016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Kevin Whitaker\Desktop\Marsh Presentation\UAH_primar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4477" y="1136142"/>
            <a:ext cx="2398240" cy="13330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cws.auburn.edu/asim/Content/Images/Schools/Athens%20Sta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7225" y="1329674"/>
            <a:ext cx="1510696" cy="11395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cws.auburn.edu/asim/Content/Images/Schools/Alabama%20Sta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75377" y="3883613"/>
            <a:ext cx="1555816" cy="118144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cws.auburn.edu/asim/Content/Images/Schools/Aubur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69506" y="4025153"/>
            <a:ext cx="1936376" cy="168681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cws.auburn.edu/asim/Content/Images/Schools/Troy.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1497" y="4884873"/>
            <a:ext cx="1331546" cy="131099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cws.auburn.edu/asim/Content/Images/Schools/Alabama.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9982" y="2426298"/>
            <a:ext cx="1725540" cy="148657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cws.auburn.edu/asim/Content/Images/Schools/Alabama%20Birmingham.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80712" y="2793011"/>
            <a:ext cx="1448017" cy="132687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cws.auburn.edu/asim/Content/Images/Schools/Montevallo.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54530" y="4099323"/>
            <a:ext cx="1797917" cy="151258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cws.auburn.edu/asim/Content/Images/Schools/North%20Alabama.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22026" y="1329674"/>
            <a:ext cx="1626256" cy="1463337"/>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ttps://cws.auburn.edu/asim/Content/Images/Schools/South%20Alabama.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40790" y="5239621"/>
            <a:ext cx="933749" cy="944689"/>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ttps://cws.auburn.edu/asim/Content/Images/Schools/Alabama%20A_M.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64115" y="1136142"/>
            <a:ext cx="1621813" cy="155327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https://lh3.googleusercontent.com/proxy/ZrkRM9QNJHNWt2OEQIlIF69Z-U1Ps3QuIoG18mzpLYzYvAEapXaeyBR0-G9GWshuEm_sBavUpOzcuoIj_XWXtQ9KhjuEd_cONG8kO-L4H-Hrw5XOh7iyhj6bDzt-3NFhIxGHaJ2OpW35jig7hV3NxkTXQA4OHw=w160-h160-k-no"/>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1647" y="4884872"/>
            <a:ext cx="1518565" cy="1480069"/>
          </a:xfrm>
          <a:prstGeom prst="rect">
            <a:avLst/>
          </a:prstGeom>
          <a:noFill/>
        </p:spPr>
      </p:pic>
      <p:pic>
        <p:nvPicPr>
          <p:cNvPr id="1056" name="Picture 32" descr="https://upload.wikimedia.org/wikipedia/en/3/3a/UWALogo.png"/>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4730" y="3382759"/>
            <a:ext cx="1165970" cy="122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60187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654307" y="434957"/>
            <a:ext cx="10507288" cy="5795433"/>
          </a:xfrm>
          <a:prstGeom prst="rect">
            <a:avLst/>
          </a:prstGeom>
          <a:noFill/>
        </p:spPr>
        <p:txBody>
          <a:bodyPr wrap="square" rtlCol="0">
            <a:spAutoFit/>
          </a:bodyPr>
          <a:lstStyle/>
          <a:p>
            <a:pPr>
              <a:spcBef>
                <a:spcPts val="600"/>
              </a:spcBef>
              <a:tabLst>
                <a:tab pos="457200" algn="l"/>
              </a:tabLst>
              <a:defRPr/>
            </a:pPr>
            <a:r>
              <a:rPr lang="en-US" sz="4000" b="1" dirty="0">
                <a:solidFill>
                  <a:srgbClr val="0070C0"/>
                </a:solidFill>
                <a:latin typeface="Calibri"/>
              </a:rPr>
              <a:t>Auburn University </a:t>
            </a:r>
          </a:p>
          <a:p>
            <a:pPr>
              <a:spcBef>
                <a:spcPct val="20000"/>
              </a:spcBef>
              <a:spcAft>
                <a:spcPts val="600"/>
              </a:spcAft>
              <a:tabLst>
                <a:tab pos="457200" algn="l"/>
              </a:tabLst>
            </a:pPr>
            <a:r>
              <a:rPr lang="en-US" sz="2800" b="1" dirty="0">
                <a:solidFill>
                  <a:srgbClr val="0070C0"/>
                </a:solidFill>
              </a:rPr>
              <a:t>1a.  Master of Science in Educational Research, Measurements          and Evaluation (CIP 13.0603)</a:t>
            </a:r>
            <a:endParaRPr lang="en-US" sz="2800" b="1" dirty="0"/>
          </a:p>
          <a:p>
            <a:pPr lvl="0" fontAlgn="base"/>
            <a:endParaRPr lang="en-US" sz="2400" dirty="0"/>
          </a:p>
          <a:p>
            <a:pPr marL="285750" lvl="0" indent="-285750" fontAlgn="base">
              <a:buFont typeface="Arial" panose="020B0604020202020204" pitchFamily="34" charset="0"/>
              <a:buChar char="•"/>
            </a:pPr>
            <a:r>
              <a:rPr lang="en-US" sz="2400" dirty="0"/>
              <a:t>Graduates of the program will be able to seek employment as instructional coordinators, market research analysts, statisticians, and survey researchers, for which there is strong demand throughout the state and region within the field of education.</a:t>
            </a:r>
          </a:p>
          <a:p>
            <a:pPr marL="285750" lvl="0" indent="-285750" fontAlgn="base">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No similar master’s-level programs exist in the state, though comparable programs are offered elsewhere.</a:t>
            </a:r>
          </a:p>
          <a:p>
            <a:endParaRPr lang="en-US" dirty="0"/>
          </a:p>
          <a:p>
            <a:r>
              <a:rPr lang="en-US" dirty="0"/>
              <a:t> </a:t>
            </a:r>
          </a:p>
          <a:p>
            <a:r>
              <a:rPr lang="en-US" dirty="0"/>
              <a:t> </a:t>
            </a:r>
          </a:p>
          <a:p>
            <a:pPr lvl="0"/>
            <a:endParaRPr lang="en-US"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102</a:t>
            </a:fld>
            <a:endParaRPr lang="en-US" dirty="0">
              <a:solidFill>
                <a:prstClr val="black">
                  <a:tint val="75000"/>
                </a:prstClr>
              </a:solidFill>
              <a:latin typeface="Calibri"/>
            </a:endParaRPr>
          </a:p>
        </p:txBody>
      </p:sp>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986864" y="79880"/>
            <a:ext cx="2205136" cy="2007435"/>
          </a:xfrm>
          <a:prstGeom prst="rect">
            <a:avLst/>
          </a:prstGeom>
        </p:spPr>
      </p:pic>
      <p:pic>
        <p:nvPicPr>
          <p:cNvPr id="7" name="Picture 6" descr="The intervention logic of the CAP | CAP Reform"/>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335905" y="4886036"/>
            <a:ext cx="3342027" cy="1879890"/>
          </a:xfrm>
          <a:prstGeom prst="rect">
            <a:avLst/>
          </a:prstGeom>
        </p:spPr>
      </p:pic>
    </p:spTree>
    <p:extLst>
      <p:ext uri="{BB962C8B-B14F-4D97-AF65-F5344CB8AC3E}">
        <p14:creationId xmlns:p14="http://schemas.microsoft.com/office/powerpoint/2010/main" val="16107350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637309" y="515908"/>
            <a:ext cx="10568248" cy="3764107"/>
          </a:xfrm>
          <a:prstGeom prst="rect">
            <a:avLst/>
          </a:prstGeom>
          <a:noFill/>
        </p:spPr>
        <p:txBody>
          <a:bodyPr wrap="square" rtlCol="0">
            <a:spAutoFit/>
          </a:bodyPr>
          <a:lstStyle/>
          <a:p>
            <a:pPr>
              <a:spcBef>
                <a:spcPts val="600"/>
              </a:spcBef>
              <a:tabLst>
                <a:tab pos="457200" algn="l"/>
              </a:tabLst>
              <a:defRPr/>
            </a:pPr>
            <a:r>
              <a:rPr lang="en-US" sz="4000" b="1" dirty="0">
                <a:solidFill>
                  <a:srgbClr val="0070C0"/>
                </a:solidFill>
                <a:latin typeface="Calibri"/>
              </a:rPr>
              <a:t>Auburn University  </a:t>
            </a:r>
          </a:p>
          <a:p>
            <a:pPr>
              <a:spcBef>
                <a:spcPct val="20000"/>
              </a:spcBef>
              <a:spcAft>
                <a:spcPts val="600"/>
              </a:spcAft>
              <a:tabLst>
                <a:tab pos="457200" algn="l"/>
              </a:tabLst>
            </a:pPr>
            <a:r>
              <a:rPr lang="en-US" sz="2800" b="1" dirty="0">
                <a:solidFill>
                  <a:srgbClr val="0070C0"/>
                </a:solidFill>
              </a:rPr>
              <a:t>1b. Bachelor of Arts in International Studies in Liberal Arts (CIP 24.0199)</a:t>
            </a:r>
          </a:p>
          <a:p>
            <a:pPr marL="285750" lvl="0" indent="-285750" fontAlgn="base">
              <a:buFont typeface="Arial" panose="020B0604020202020204" pitchFamily="34" charset="0"/>
              <a:buChar char="•"/>
            </a:pPr>
            <a:endParaRPr lang="en-US" dirty="0"/>
          </a:p>
          <a:p>
            <a:pPr marL="285750" lvl="0" indent="-285750">
              <a:buFont typeface="Arial" panose="020B0604020202020204" pitchFamily="34" charset="0"/>
              <a:buChar char="•"/>
            </a:pPr>
            <a:r>
              <a:rPr lang="en-US" sz="2400" dirty="0"/>
              <a:t>The proposed program serves a need for graduates to demonstrate global competencies related to the study of international economies, cultures, and languages.</a:t>
            </a:r>
          </a:p>
          <a:p>
            <a:r>
              <a:rPr lang="en-US" sz="2400" dirty="0"/>
              <a:t> </a:t>
            </a:r>
          </a:p>
          <a:p>
            <a:pPr lvl="0"/>
            <a:endParaRPr lang="en-US"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103</a:t>
            </a:fld>
            <a:endParaRPr lang="en-US" dirty="0">
              <a:solidFill>
                <a:prstClr val="black">
                  <a:tint val="75000"/>
                </a:prstClr>
              </a:solidFill>
              <a:latin typeface="Calibri"/>
            </a:endParaRP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210800" y="0"/>
            <a:ext cx="1981200" cy="1803575"/>
          </a:xfrm>
          <a:prstGeom prst="rect">
            <a:avLst/>
          </a:prstGeom>
        </p:spPr>
      </p:pic>
      <p:pic>
        <p:nvPicPr>
          <p:cNvPr id="5" name="Picture 4" descr="public education | RESTRUCTURING Public Hi 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7111" y="3474720"/>
            <a:ext cx="3202489" cy="2993371"/>
          </a:xfrm>
          <a:prstGeom prst="rect">
            <a:avLst/>
          </a:prstGeom>
        </p:spPr>
      </p:pic>
      <p:sp>
        <p:nvSpPr>
          <p:cNvPr id="3" name="TextBox 2"/>
          <p:cNvSpPr txBox="1"/>
          <p:nvPr/>
        </p:nvSpPr>
        <p:spPr>
          <a:xfrm>
            <a:off x="637309" y="3918760"/>
            <a:ext cx="5975004" cy="1754326"/>
          </a:xfrm>
          <a:prstGeom prst="rect">
            <a:avLst/>
          </a:prstGeom>
          <a:noFill/>
        </p:spPr>
        <p:txBody>
          <a:bodyPr wrap="square" rtlCol="0">
            <a:spAutoFit/>
          </a:bodyPr>
          <a:lstStyle/>
          <a:p>
            <a:pPr marL="285750" lvl="0" indent="-285750">
              <a:buFont typeface="Arial" panose="020B0604020202020204" pitchFamily="34" charset="0"/>
              <a:buChar char="•"/>
            </a:pPr>
            <a:r>
              <a:rPr lang="en-US" sz="2400" dirty="0"/>
              <a:t>High enrollments in coursework related to the major demonstrate an existing demand for a baccalaureate degree option.</a:t>
            </a:r>
          </a:p>
          <a:p>
            <a:pPr lvl="0"/>
            <a:endParaRPr lang="en-US" dirty="0"/>
          </a:p>
          <a:p>
            <a:endParaRPr lang="en-US" dirty="0"/>
          </a:p>
        </p:txBody>
      </p:sp>
    </p:spTree>
    <p:extLst>
      <p:ext uri="{BB962C8B-B14F-4D97-AF65-F5344CB8AC3E}">
        <p14:creationId xmlns:p14="http://schemas.microsoft.com/office/powerpoint/2010/main" val="354165347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895792" y="459611"/>
            <a:ext cx="10507288" cy="4687437"/>
          </a:xfrm>
          <a:prstGeom prst="rect">
            <a:avLst/>
          </a:prstGeom>
          <a:noFill/>
        </p:spPr>
        <p:txBody>
          <a:bodyPr wrap="square" rtlCol="0">
            <a:spAutoFit/>
          </a:bodyPr>
          <a:lstStyle/>
          <a:p>
            <a:pPr>
              <a:spcBef>
                <a:spcPts val="600"/>
              </a:spcBef>
              <a:tabLst>
                <a:tab pos="457200" algn="l"/>
              </a:tabLst>
              <a:defRPr/>
            </a:pPr>
            <a:r>
              <a:rPr lang="en-US" sz="4000" b="1" dirty="0">
                <a:solidFill>
                  <a:srgbClr val="0070C0"/>
                </a:solidFill>
                <a:latin typeface="Calibri"/>
              </a:rPr>
              <a:t>Auburn University  </a:t>
            </a:r>
          </a:p>
          <a:p>
            <a:pPr>
              <a:spcBef>
                <a:spcPct val="20000"/>
              </a:spcBef>
              <a:spcAft>
                <a:spcPts val="600"/>
              </a:spcAft>
              <a:tabLst>
                <a:tab pos="457200" algn="l"/>
              </a:tabLst>
            </a:pPr>
            <a:r>
              <a:rPr lang="en-US" sz="2800" b="1" dirty="0">
                <a:solidFill>
                  <a:srgbClr val="0070C0"/>
                </a:solidFill>
              </a:rPr>
              <a:t>1c.	Doctor of Philosophy in Building Construction (CIP 14.0401)</a:t>
            </a:r>
          </a:p>
          <a:p>
            <a:pPr marL="285750" lvl="0" indent="-285750" fontAlgn="base">
              <a:buFont typeface="Arial" panose="020B0604020202020204" pitchFamily="34" charset="0"/>
              <a:buChar char="•"/>
            </a:pPr>
            <a:endParaRPr lang="en-US" sz="2800" b="1" dirty="0">
              <a:solidFill>
                <a:srgbClr val="0070C0"/>
              </a:solidFill>
            </a:endParaRPr>
          </a:p>
          <a:p>
            <a:pPr marL="285750" lvl="0" indent="-285750" fontAlgn="base">
              <a:buFont typeface="Arial" panose="020B0604020202020204" pitchFamily="34" charset="0"/>
              <a:buChar char="•"/>
            </a:pPr>
            <a:r>
              <a:rPr lang="en-US" sz="2400" dirty="0"/>
              <a:t>The proposed program extends AU’s current undergraduate and graduate program offerings in Building Construction to the doctoral level. </a:t>
            </a:r>
          </a:p>
          <a:p>
            <a:pPr marL="285750" lvl="0" indent="-285750" fontAlgn="base">
              <a:buFont typeface="Arial" panose="020B0604020202020204" pitchFamily="34" charset="0"/>
              <a:buChar char="•"/>
            </a:pPr>
            <a:endParaRPr lang="en-US" sz="2400" dirty="0"/>
          </a:p>
          <a:p>
            <a:pPr marL="285750" lvl="0" indent="-285750" fontAlgn="base">
              <a:buFont typeface="Arial" panose="020B0604020202020204" pitchFamily="34" charset="0"/>
              <a:buChar char="•"/>
            </a:pPr>
            <a:r>
              <a:rPr lang="en-US" sz="2400" dirty="0"/>
              <a:t>AU has demonstrated strong student enrollment in its current Master of Science in Building Construction, which enrolls 30-40 students each year, as well as in the three related graduate certificate programs, which draw in an additional 30-40 students. </a:t>
            </a:r>
          </a:p>
          <a:p>
            <a:pPr lvl="0" fontAlgn="base"/>
            <a:endParaRPr lang="en-US" sz="2400"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104</a:t>
            </a:fld>
            <a:endParaRPr lang="en-US" dirty="0">
              <a:solidFill>
                <a:prstClr val="black">
                  <a:tint val="75000"/>
                </a:prstClr>
              </a:solidFill>
              <a:latin typeface="Calibri"/>
            </a:endParaRPr>
          </a:p>
        </p:txBody>
      </p:sp>
      <p:pic>
        <p:nvPicPr>
          <p:cNvPr id="3" name="Picture 2" descr="Building insulation materials - Wikipedi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26173" y="4605018"/>
            <a:ext cx="3036020" cy="2187302"/>
          </a:xfrm>
          <a:prstGeom prst="rect">
            <a:avLst/>
          </a:prstGeom>
        </p:spPr>
      </p:pic>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210800" y="0"/>
            <a:ext cx="1981200" cy="1803575"/>
          </a:xfrm>
          <a:prstGeom prst="rect">
            <a:avLst/>
          </a:prstGeom>
        </p:spPr>
      </p:pic>
      <p:sp>
        <p:nvSpPr>
          <p:cNvPr id="4" name="TextBox 3"/>
          <p:cNvSpPr txBox="1"/>
          <p:nvPr/>
        </p:nvSpPr>
        <p:spPr>
          <a:xfrm>
            <a:off x="895792" y="4923473"/>
            <a:ext cx="7150408" cy="1569660"/>
          </a:xfrm>
          <a:prstGeom prst="rect">
            <a:avLst/>
          </a:prstGeom>
          <a:noFill/>
        </p:spPr>
        <p:txBody>
          <a:bodyPr wrap="square" rtlCol="0">
            <a:spAutoFit/>
          </a:bodyPr>
          <a:lstStyle/>
          <a:p>
            <a:pPr marL="285750" lvl="0" indent="-285750" fontAlgn="base">
              <a:buFont typeface="Arial" panose="020B0604020202020204" pitchFamily="34" charset="0"/>
              <a:buChar char="•"/>
            </a:pPr>
            <a:r>
              <a:rPr lang="en-US" sz="2400" dirty="0"/>
              <a:t>Employer demand for expert building construction professionals is projected to grow by more than 11% through 2026, and the program will supply graduates to fill this need. </a:t>
            </a:r>
          </a:p>
        </p:txBody>
      </p:sp>
    </p:spTree>
    <p:extLst>
      <p:ext uri="{BB962C8B-B14F-4D97-AF65-F5344CB8AC3E}">
        <p14:creationId xmlns:p14="http://schemas.microsoft.com/office/powerpoint/2010/main" val="303969125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729672" y="519663"/>
            <a:ext cx="10097815" cy="5087547"/>
          </a:xfrm>
          <a:prstGeom prst="rect">
            <a:avLst/>
          </a:prstGeom>
          <a:noFill/>
        </p:spPr>
        <p:txBody>
          <a:bodyPr wrap="square" rtlCol="0">
            <a:spAutoFit/>
          </a:bodyPr>
          <a:lstStyle/>
          <a:p>
            <a:pPr>
              <a:spcBef>
                <a:spcPts val="600"/>
              </a:spcBef>
              <a:tabLst>
                <a:tab pos="457200" algn="l"/>
              </a:tabLst>
              <a:defRPr/>
            </a:pPr>
            <a:r>
              <a:rPr lang="en-US" sz="4000" b="1" dirty="0">
                <a:solidFill>
                  <a:srgbClr val="0070C0"/>
                </a:solidFill>
                <a:latin typeface="Calibri"/>
              </a:rPr>
              <a:t>University of Alabama </a:t>
            </a:r>
          </a:p>
          <a:p>
            <a:pPr>
              <a:spcBef>
                <a:spcPct val="20000"/>
              </a:spcBef>
              <a:spcAft>
                <a:spcPts val="600"/>
              </a:spcAft>
              <a:tabLst>
                <a:tab pos="457200" algn="l"/>
              </a:tabLst>
            </a:pPr>
            <a:r>
              <a:rPr lang="en-US" sz="2800" b="1" dirty="0">
                <a:solidFill>
                  <a:srgbClr val="0070C0"/>
                </a:solidFill>
              </a:rPr>
              <a:t>2.	Bachelor of Science in Cyber Security (CIP 11.1003)</a:t>
            </a:r>
          </a:p>
          <a:p>
            <a:pPr marL="285750" lvl="0" indent="-285750" fontAlgn="base">
              <a:buFont typeface="Arial" panose="020B0604020202020204" pitchFamily="34" charset="0"/>
              <a:buChar char="•"/>
            </a:pPr>
            <a:endParaRPr lang="en-US" dirty="0"/>
          </a:p>
          <a:p>
            <a:pPr marL="285750" lvl="0" indent="-285750">
              <a:buFont typeface="Arial" panose="020B0604020202020204" pitchFamily="34" charset="0"/>
              <a:buChar char="•"/>
            </a:pPr>
            <a:r>
              <a:rPr lang="en-US" sz="2400" dirty="0"/>
              <a:t>The proposed Cyber Security program will meet the standards required for accreditation through Accreditation Board for Engineering and Technology Computing Accreditation Committee. </a:t>
            </a:r>
          </a:p>
          <a:p>
            <a:pPr lvl="0"/>
            <a:endParaRPr lang="en-US" sz="2400" dirty="0"/>
          </a:p>
          <a:p>
            <a:pPr marL="285750" lvl="0" indent="-285750">
              <a:buFont typeface="Arial" panose="020B0604020202020204" pitchFamily="34" charset="0"/>
              <a:buChar char="•"/>
            </a:pPr>
            <a:r>
              <a:rPr lang="en-US" sz="2400" dirty="0"/>
              <a:t>The information sector is among the fastest growing nationwide. Graduates of the proposed program will be able to seek employment as information security analysts, as well as other related occupations across public and private sector industries. </a:t>
            </a:r>
          </a:p>
          <a:p>
            <a:pPr marL="285750" indent="-285750">
              <a:buFont typeface="Arial" panose="020B0604020202020204" pitchFamily="34" charset="0"/>
              <a:buChar char="•"/>
            </a:pPr>
            <a:endParaRPr lang="en-US" dirty="0"/>
          </a:p>
          <a:p>
            <a:pPr lvl="0"/>
            <a:endParaRPr lang="en-US"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105</a:t>
            </a:fld>
            <a:endParaRPr lang="en-US" dirty="0">
              <a:solidFill>
                <a:prstClr val="black">
                  <a:tint val="75000"/>
                </a:prstClr>
              </a:solidFill>
              <a:latin typeface="Calibri"/>
            </a:endParaRPr>
          </a:p>
        </p:txBody>
      </p:sp>
      <p:pic>
        <p:nvPicPr>
          <p:cNvPr id="7" name="Picture 6" descr="Cyber Technology Program | Skills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2837" y="4776295"/>
            <a:ext cx="4727144" cy="1897160"/>
          </a:xfrm>
          <a:prstGeom prst="rect">
            <a:avLst/>
          </a:prstGeom>
        </p:spPr>
      </p:pic>
      <p:pic>
        <p:nvPicPr>
          <p:cNvPr id="8" name="Picture 7"/>
          <p:cNvPicPr>
            <a:picLocks noChangeAspect="1"/>
          </p:cNvPicPr>
          <p:nvPr/>
        </p:nvPicPr>
        <p:blipFill>
          <a:blip r:embed="rId4"/>
          <a:stretch>
            <a:fillRect/>
          </a:stretch>
        </p:blipFill>
        <p:spPr>
          <a:xfrm>
            <a:off x="10560556" y="318034"/>
            <a:ext cx="1159158" cy="1113602"/>
          </a:xfrm>
          <a:prstGeom prst="rect">
            <a:avLst/>
          </a:prstGeom>
        </p:spPr>
      </p:pic>
    </p:spTree>
    <p:extLst>
      <p:ext uri="{BB962C8B-B14F-4D97-AF65-F5344CB8AC3E}">
        <p14:creationId xmlns:p14="http://schemas.microsoft.com/office/powerpoint/2010/main" val="2177811757"/>
      </p:ext>
    </p:extLst>
  </p:cSld>
  <p:clrMapOvr>
    <a:overrideClrMapping bg1="lt1" tx1="dk1" bg2="lt2" tx2="dk2" accent1="accent1" accent2="accent2" accent3="accent3" accent4="accent4" accent5="accent5" accent6="accent6" hlink="hlink" folHlink="folHlink"/>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886691" y="584318"/>
            <a:ext cx="10217888" cy="4573560"/>
          </a:xfrm>
          <a:prstGeom prst="rect">
            <a:avLst/>
          </a:prstGeom>
          <a:noFill/>
        </p:spPr>
        <p:txBody>
          <a:bodyPr wrap="square" rtlCol="0">
            <a:spAutoFit/>
          </a:bodyPr>
          <a:lstStyle/>
          <a:p>
            <a:pPr>
              <a:spcBef>
                <a:spcPts val="600"/>
              </a:spcBef>
              <a:tabLst>
                <a:tab pos="457200" algn="l"/>
              </a:tabLst>
              <a:defRPr/>
            </a:pPr>
            <a:r>
              <a:rPr lang="en-US" sz="4000" b="1" dirty="0">
                <a:solidFill>
                  <a:srgbClr val="0070C0"/>
                </a:solidFill>
                <a:latin typeface="Calibri"/>
              </a:rPr>
              <a:t>University of Alabama in Birmingham</a:t>
            </a:r>
          </a:p>
          <a:p>
            <a:pPr marL="514350" indent="-514350">
              <a:spcBef>
                <a:spcPct val="20000"/>
              </a:spcBef>
              <a:spcAft>
                <a:spcPts val="600"/>
              </a:spcAft>
              <a:buAutoNum type="arabicPeriod" startAt="3"/>
              <a:tabLst>
                <a:tab pos="457200" algn="l"/>
              </a:tabLst>
            </a:pPr>
            <a:r>
              <a:rPr lang="en-US" sz="2800" b="1" dirty="0">
                <a:solidFill>
                  <a:srgbClr val="0070C0"/>
                </a:solidFill>
              </a:rPr>
              <a:t>Bachelor of Science in Engineering in Engineering Design        (CIP 14.0101)</a:t>
            </a:r>
          </a:p>
          <a:p>
            <a:pPr marL="285750" lvl="0" indent="-285750" fontAlgn="base">
              <a:buFont typeface="Arial" panose="020B0604020202020204" pitchFamily="34" charset="0"/>
              <a:buChar char="•"/>
            </a:pPr>
            <a:endParaRPr lang="en-US" dirty="0"/>
          </a:p>
          <a:p>
            <a:pPr marL="285750" lvl="0" indent="-285750">
              <a:buFont typeface="Arial" panose="020B0604020202020204" pitchFamily="34" charset="0"/>
              <a:buChar char="•"/>
            </a:pPr>
            <a:r>
              <a:rPr lang="en-US" sz="2400" dirty="0"/>
              <a:t>Employer demand for individuals with interdisciplinary training in engineering is strong, especially for small- to medium-sized industry firms. There is growing student demand for interdisciplinary, bachelor's-level programs in general engineering, and no similar programs currently exist in the state. </a:t>
            </a:r>
          </a:p>
          <a:p>
            <a:pPr lvl="0"/>
            <a:endParaRPr lang="en-US" sz="2400" dirty="0"/>
          </a:p>
          <a:p>
            <a:pPr marL="285750" indent="-285750">
              <a:buFont typeface="Arial" panose="020B0604020202020204" pitchFamily="34" charset="0"/>
              <a:buChar char="•"/>
            </a:pPr>
            <a:endParaRPr lang="en-US" dirty="0"/>
          </a:p>
          <a:p>
            <a:pPr lvl="0"/>
            <a:endParaRPr lang="en-US"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106</a:t>
            </a:fld>
            <a:endParaRPr lang="en-US" dirty="0">
              <a:solidFill>
                <a:prstClr val="black">
                  <a:tint val="75000"/>
                </a:prstClr>
              </a:solidFill>
              <a:latin typeface="Calibri"/>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2628" y="233626"/>
            <a:ext cx="2540822" cy="856265"/>
          </a:xfrm>
          <a:prstGeom prst="rect">
            <a:avLst/>
          </a:prstGeom>
        </p:spPr>
      </p:pic>
      <p:pic>
        <p:nvPicPr>
          <p:cNvPr id="7" name="Picture 6" descr="Read Write Like Engineer - Teach 21 To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4982" y="4201361"/>
            <a:ext cx="4434134" cy="2094613"/>
          </a:xfrm>
          <a:prstGeom prst="rect">
            <a:avLst/>
          </a:prstGeom>
        </p:spPr>
      </p:pic>
      <p:sp>
        <p:nvSpPr>
          <p:cNvPr id="4" name="TextBox 3"/>
          <p:cNvSpPr txBox="1"/>
          <p:nvPr/>
        </p:nvSpPr>
        <p:spPr>
          <a:xfrm>
            <a:off x="886691" y="4201361"/>
            <a:ext cx="6068291" cy="2862322"/>
          </a:xfrm>
          <a:prstGeom prst="rect">
            <a:avLst/>
          </a:prstGeom>
          <a:noFill/>
        </p:spPr>
        <p:txBody>
          <a:bodyPr wrap="square" rtlCol="0">
            <a:spAutoFit/>
          </a:bodyPr>
          <a:lstStyle/>
          <a:p>
            <a:pPr marL="285750" lvl="0" indent="-285750">
              <a:buFont typeface="Arial" panose="020B0604020202020204" pitchFamily="34" charset="0"/>
              <a:buChar char="•"/>
            </a:pPr>
            <a:r>
              <a:rPr lang="en-US" sz="2400" dirty="0"/>
              <a:t>The program proposed program will meet the standards for ABET accreditation and will incorporate key learning objectives identified by the American Society of Engineering Education. </a:t>
            </a:r>
          </a:p>
          <a:p>
            <a:r>
              <a:rPr lang="en-US" sz="2400" dirty="0"/>
              <a:t> </a:t>
            </a:r>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197170242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775855" y="562707"/>
            <a:ext cx="10051633" cy="5149102"/>
          </a:xfrm>
          <a:prstGeom prst="rect">
            <a:avLst/>
          </a:prstGeom>
          <a:noFill/>
        </p:spPr>
        <p:txBody>
          <a:bodyPr wrap="square" rtlCol="0">
            <a:spAutoFit/>
          </a:bodyPr>
          <a:lstStyle/>
          <a:p>
            <a:pPr>
              <a:spcBef>
                <a:spcPts val="600"/>
              </a:spcBef>
              <a:tabLst>
                <a:tab pos="457200" algn="l"/>
              </a:tabLst>
              <a:defRPr/>
            </a:pPr>
            <a:r>
              <a:rPr lang="en-US" sz="4000" b="1" dirty="0">
                <a:solidFill>
                  <a:srgbClr val="0070C0"/>
                </a:solidFill>
                <a:latin typeface="Calibri"/>
              </a:rPr>
              <a:t>University of South Alabama </a:t>
            </a:r>
          </a:p>
          <a:p>
            <a:pPr>
              <a:spcBef>
                <a:spcPct val="20000"/>
              </a:spcBef>
              <a:spcAft>
                <a:spcPts val="600"/>
              </a:spcAft>
              <a:tabLst>
                <a:tab pos="457200" algn="l"/>
              </a:tabLst>
            </a:pPr>
            <a:r>
              <a:rPr lang="en-US" sz="2800" b="1" dirty="0">
                <a:solidFill>
                  <a:srgbClr val="0070C0"/>
                </a:solidFill>
              </a:rPr>
              <a:t>4a.	  Bachelor of Science in Business Administration in Supply Chain and Logistics Management (CIP 52.0203)</a:t>
            </a:r>
          </a:p>
          <a:p>
            <a:pPr marL="285750" lvl="0" indent="-285750" fontAlgn="base">
              <a:buFont typeface="Arial" panose="020B0604020202020204" pitchFamily="34" charset="0"/>
              <a:buChar char="•"/>
            </a:pPr>
            <a:endParaRPr lang="en-US" dirty="0"/>
          </a:p>
          <a:p>
            <a:pPr marL="285750" indent="-285750">
              <a:buFont typeface="Arial" panose="020B0604020202020204" pitchFamily="34" charset="0"/>
              <a:buChar char="•"/>
            </a:pPr>
            <a:r>
              <a:rPr lang="en-US" sz="2400" dirty="0"/>
              <a:t>Relative to other supply chain-related programs in the state, the proposed program will have a port management component that allows it to leverage the advantages of location linkages to the Alabama Port Authority.</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USA currently offers a supply chain management concentration within its existing Marketing major, and this program would expand the offerings into a full baccalaureate degree. </a:t>
            </a:r>
          </a:p>
          <a:p>
            <a:pPr marL="285750" indent="-285750">
              <a:buFont typeface="Arial" panose="020B0604020202020204" pitchFamily="34" charset="0"/>
              <a:buChar char="•"/>
            </a:pPr>
            <a:endParaRPr lang="en-US" dirty="0"/>
          </a:p>
          <a:p>
            <a:pPr lvl="0"/>
            <a:endParaRPr lang="en-US"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107</a:t>
            </a:fld>
            <a:endParaRPr lang="en-US" dirty="0">
              <a:solidFill>
                <a:prstClr val="black">
                  <a:tint val="75000"/>
                </a:prstClr>
              </a:solidFill>
              <a:latin typeface="Calibri"/>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11375" b="47723"/>
          <a:stretch/>
        </p:blipFill>
        <p:spPr>
          <a:xfrm>
            <a:off x="8521969" y="0"/>
            <a:ext cx="3670031" cy="1256145"/>
          </a:xfrm>
          <a:prstGeom prst="rect">
            <a:avLst/>
          </a:prstGeom>
        </p:spPr>
      </p:pic>
      <p:pic>
        <p:nvPicPr>
          <p:cNvPr id="20484" name="Picture 4" descr="Image result for logist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3636" y="4888097"/>
            <a:ext cx="3264189" cy="163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44419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766617" y="562707"/>
            <a:ext cx="10060871" cy="5518434"/>
          </a:xfrm>
          <a:prstGeom prst="rect">
            <a:avLst/>
          </a:prstGeom>
          <a:noFill/>
        </p:spPr>
        <p:txBody>
          <a:bodyPr wrap="square" rtlCol="0">
            <a:spAutoFit/>
          </a:bodyPr>
          <a:lstStyle/>
          <a:p>
            <a:pPr>
              <a:spcBef>
                <a:spcPts val="600"/>
              </a:spcBef>
              <a:tabLst>
                <a:tab pos="457200" algn="l"/>
              </a:tabLst>
              <a:defRPr/>
            </a:pPr>
            <a:r>
              <a:rPr lang="en-US" sz="4000" b="1" dirty="0">
                <a:solidFill>
                  <a:srgbClr val="0070C0"/>
                </a:solidFill>
                <a:latin typeface="Calibri"/>
              </a:rPr>
              <a:t>University of South Alabama </a:t>
            </a:r>
          </a:p>
          <a:p>
            <a:pPr>
              <a:spcBef>
                <a:spcPct val="20000"/>
              </a:spcBef>
              <a:spcAft>
                <a:spcPts val="600"/>
              </a:spcAft>
              <a:tabLst>
                <a:tab pos="457200" algn="l"/>
              </a:tabLst>
            </a:pPr>
            <a:r>
              <a:rPr lang="en-US" sz="2800" b="1" dirty="0">
                <a:solidFill>
                  <a:srgbClr val="0070C0"/>
                </a:solidFill>
              </a:rPr>
              <a:t>4b.  Alteration of the Doctor of Science (DSc) in Systems Engineering (CIP 14.2701)</a:t>
            </a:r>
          </a:p>
          <a:p>
            <a:pPr lvl="1"/>
            <a:endParaRPr lang="en-US" dirty="0"/>
          </a:p>
          <a:p>
            <a:pPr marL="285750" indent="-285750">
              <a:buFont typeface="Arial" panose="020B0604020202020204" pitchFamily="34" charset="0"/>
              <a:buChar char="•"/>
            </a:pPr>
            <a:r>
              <a:rPr lang="en-US" sz="2400" dirty="0"/>
              <a:t>The change from DSc to PhD will not entail any additional resources or curricular changes, and is primarily intended to enhance graduates’ competitiveness in the marketplace.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Consistent with PhD programs in Systems Engineering nationwide, the DSc program in Systems Engineering at USA is delivered with a strong academic and applied research focus. </a:t>
            </a:r>
          </a:p>
          <a:p>
            <a:pPr marL="285750" indent="-285750">
              <a:buFont typeface="Arial" panose="020B0604020202020204" pitchFamily="34" charset="0"/>
              <a:buChar char="•"/>
            </a:pPr>
            <a:endParaRPr lang="en-US" sz="2400" dirty="0"/>
          </a:p>
          <a:p>
            <a:pPr marL="742950" lvl="1" indent="-285750">
              <a:buFont typeface="Arial" panose="020B0604020202020204" pitchFamily="34" charset="0"/>
              <a:buChar char="•"/>
            </a:pPr>
            <a:endParaRPr lang="en-US" dirty="0"/>
          </a:p>
          <a:p>
            <a:pPr lvl="0"/>
            <a:endParaRPr lang="en-US"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108</a:t>
            </a:fld>
            <a:endParaRPr lang="en-US" dirty="0">
              <a:solidFill>
                <a:prstClr val="black">
                  <a:tint val="75000"/>
                </a:prstClr>
              </a:solidFill>
              <a:latin typeface="Calibri"/>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r="9808" b="47723"/>
          <a:stretch/>
        </p:blipFill>
        <p:spPr>
          <a:xfrm>
            <a:off x="8539425" y="0"/>
            <a:ext cx="3652575" cy="1228436"/>
          </a:xfrm>
          <a:prstGeom prst="rect">
            <a:avLst/>
          </a:prstGeom>
        </p:spPr>
      </p:pic>
      <p:pic>
        <p:nvPicPr>
          <p:cNvPr id="21506" name="Picture 2" descr="Image result for systems engineer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3841" y="4988283"/>
            <a:ext cx="3758268" cy="1595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79010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858982" y="72657"/>
            <a:ext cx="10843492" cy="4939814"/>
          </a:xfrm>
          <a:prstGeom prst="rect">
            <a:avLst/>
          </a:prstGeom>
          <a:noFill/>
        </p:spPr>
        <p:txBody>
          <a:bodyPr wrap="square" rtlCol="0">
            <a:spAutoFit/>
          </a:bodyPr>
          <a:lstStyle/>
          <a:p>
            <a:pPr>
              <a:spcBef>
                <a:spcPts val="600"/>
              </a:spcBef>
              <a:tabLst>
                <a:tab pos="457200" algn="l"/>
              </a:tabLst>
              <a:defRPr/>
            </a:pPr>
            <a:endParaRPr lang="en-US" sz="3600" b="1" dirty="0">
              <a:solidFill>
                <a:srgbClr val="FF0000"/>
              </a:solidFill>
              <a:latin typeface="Calibri"/>
            </a:endParaRPr>
          </a:p>
          <a:p>
            <a:pPr>
              <a:spcBef>
                <a:spcPts val="600"/>
              </a:spcBef>
              <a:tabLst>
                <a:tab pos="457200" algn="l"/>
              </a:tabLst>
              <a:defRPr/>
            </a:pPr>
            <a:r>
              <a:rPr lang="en-US" sz="4000" b="1" dirty="0">
                <a:solidFill>
                  <a:srgbClr val="0070C0"/>
                </a:solidFill>
                <a:latin typeface="Calibri"/>
              </a:rPr>
              <a:t>University of West Alabama </a:t>
            </a:r>
          </a:p>
          <a:p>
            <a:pPr marL="457200" indent="-457200">
              <a:spcBef>
                <a:spcPts val="600"/>
              </a:spcBef>
              <a:buAutoNum type="arabicPeriod" startAt="5"/>
              <a:tabLst>
                <a:tab pos="457200" algn="l"/>
              </a:tabLst>
              <a:defRPr/>
            </a:pPr>
            <a:r>
              <a:rPr lang="en-US" sz="2800" b="1" dirty="0">
                <a:solidFill>
                  <a:srgbClr val="0070C0"/>
                </a:solidFill>
              </a:rPr>
              <a:t>Associate of Science in Tutorial Mathematics (CIP 27.0101)</a:t>
            </a:r>
          </a:p>
          <a:p>
            <a:pPr>
              <a:spcBef>
                <a:spcPts val="600"/>
              </a:spcBef>
              <a:tabLst>
                <a:tab pos="457200" algn="l"/>
              </a:tabLst>
              <a:defRPr/>
            </a:pPr>
            <a:endParaRPr lang="en-US" sz="2800" b="1" dirty="0">
              <a:solidFill>
                <a:srgbClr val="0070C0"/>
              </a:solidFill>
            </a:endParaRPr>
          </a:p>
          <a:p>
            <a:pPr marL="285750" lvl="0" indent="-285750">
              <a:buFont typeface="Arial" panose="020B0604020202020204" pitchFamily="34" charset="0"/>
              <a:buChar char="•"/>
            </a:pPr>
            <a:r>
              <a:rPr lang="en-US" sz="2400" dirty="0"/>
              <a:t>Graduates of the proposed Associate of Science program will be prepared to enter the workforce in franchise mathematics tutoring centers, university and community college mathematics learning centers, or commercial online mathematics tutoring centers. These graduates will also be prepared for employment as K-12 mathematics teacher assistants.  </a:t>
            </a:r>
          </a:p>
          <a:p>
            <a:r>
              <a:rPr lang="en-US" sz="2400" dirty="0"/>
              <a:t> </a:t>
            </a:r>
          </a:p>
          <a:p>
            <a:pPr lvl="0"/>
            <a:r>
              <a:rPr lang="en-US" sz="2400" dirty="0"/>
              <a:t> </a:t>
            </a:r>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109</a:t>
            </a:fld>
            <a:endParaRPr lang="en-US" dirty="0">
              <a:solidFill>
                <a:prstClr val="black">
                  <a:tint val="75000"/>
                </a:prstClr>
              </a:solidFill>
              <a:latin typeface="Calibri"/>
            </a:endParaRPr>
          </a:p>
        </p:txBody>
      </p:sp>
      <p:pic>
        <p:nvPicPr>
          <p:cNvPr id="7" name="Picture 6" descr="Hiring a tutor may have short-term gains but long-term loss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75021" y="4151454"/>
            <a:ext cx="3085383" cy="2055382"/>
          </a:xfrm>
          <a:prstGeom prst="rect">
            <a:avLst/>
          </a:prstGeom>
        </p:spPr>
      </p:pic>
      <p:pic>
        <p:nvPicPr>
          <p:cNvPr id="4" name="Picture 3"/>
          <p:cNvPicPr>
            <a:picLocks noChangeAspect="1"/>
          </p:cNvPicPr>
          <p:nvPr/>
        </p:nvPicPr>
        <p:blipFill rotWithShape="1">
          <a:blip r:embed="rId3"/>
          <a:srcRect b="21776"/>
          <a:stretch/>
        </p:blipFill>
        <p:spPr>
          <a:xfrm>
            <a:off x="10238913" y="72656"/>
            <a:ext cx="1737057" cy="1505528"/>
          </a:xfrm>
          <a:prstGeom prst="rect">
            <a:avLst/>
          </a:prstGeom>
        </p:spPr>
      </p:pic>
      <p:sp>
        <p:nvSpPr>
          <p:cNvPr id="8" name="TextBox 7"/>
          <p:cNvSpPr txBox="1"/>
          <p:nvPr/>
        </p:nvSpPr>
        <p:spPr>
          <a:xfrm>
            <a:off x="858982" y="4427509"/>
            <a:ext cx="5901669" cy="1846659"/>
          </a:xfrm>
          <a:prstGeom prst="rect">
            <a:avLst/>
          </a:prstGeom>
          <a:noFill/>
        </p:spPr>
        <p:txBody>
          <a:bodyPr wrap="square" rtlCol="0">
            <a:spAutoFit/>
          </a:bodyPr>
          <a:lstStyle/>
          <a:p>
            <a:pPr marL="285750" lvl="0" indent="-285750">
              <a:buFont typeface="Arial" panose="020B0604020202020204" pitchFamily="34" charset="0"/>
              <a:buChar char="•"/>
            </a:pPr>
            <a:r>
              <a:rPr lang="en-US" sz="2400" dirty="0"/>
              <a:t>Coursework in the proposed associate-level program have strong transferability to baccalaureate programs, especially in mathematics.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278430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198" y="211121"/>
            <a:ext cx="10515600" cy="1325563"/>
          </a:xfrm>
        </p:spPr>
        <p:txBody>
          <a:bodyPr/>
          <a:lstStyle/>
          <a:p>
            <a:r>
              <a:rPr lang="en-US" b="1" dirty="0">
                <a:solidFill>
                  <a:srgbClr val="0070C0"/>
                </a:solidFill>
                <a:latin typeface="+mn-lt"/>
              </a:rPr>
              <a:t>Persistent Poverty Rates of 20% and Above</a:t>
            </a:r>
          </a:p>
        </p:txBody>
      </p:sp>
      <p:sp>
        <p:nvSpPr>
          <p:cNvPr id="3" name="Content Placeholder 2"/>
          <p:cNvSpPr>
            <a:spLocks noGrp="1"/>
          </p:cNvSpPr>
          <p:nvPr>
            <p:ph idx="1"/>
          </p:nvPr>
        </p:nvSpPr>
        <p:spPr/>
        <p:txBody>
          <a:bodyPr/>
          <a:lstStyle/>
          <a:p>
            <a:endParaRPr lang="en-US" dirty="0"/>
          </a:p>
        </p:txBody>
      </p:sp>
      <p:pic>
        <p:nvPicPr>
          <p:cNvPr id="4" name="Content Placeholder 4"/>
          <p:cNvPicPr>
            <a:picLocks noChangeAspect="1"/>
          </p:cNvPicPr>
          <p:nvPr/>
        </p:nvPicPr>
        <p:blipFill rotWithShape="1">
          <a:blip r:embed="rId2">
            <a:extLst>
              <a:ext uri="{28A0092B-C50C-407E-A947-70E740481C1C}">
                <a14:useLocalDpi xmlns:a14="http://schemas.microsoft.com/office/drawing/2010/main" val="0"/>
              </a:ext>
            </a:extLst>
          </a:blip>
          <a:srcRect l="51295" t="23219" r="2279" b="5671"/>
          <a:stretch/>
        </p:blipFill>
        <p:spPr>
          <a:xfrm>
            <a:off x="2464067" y="1174282"/>
            <a:ext cx="6771007" cy="5473112"/>
          </a:xfrm>
          <a:prstGeom prst="rect">
            <a:avLst/>
          </a:prstGeom>
        </p:spPr>
      </p:pic>
    </p:spTree>
    <p:extLst>
      <p:ext uri="{BB962C8B-B14F-4D97-AF65-F5344CB8AC3E}">
        <p14:creationId xmlns:p14="http://schemas.microsoft.com/office/powerpoint/2010/main" val="351294536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532559" y="1512301"/>
            <a:ext cx="11364017" cy="5039315"/>
            <a:chOff x="521325" y="692421"/>
            <a:chExt cx="11364017" cy="5039315"/>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309" y="728800"/>
              <a:ext cx="1115422" cy="111542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3394" y="894078"/>
              <a:ext cx="2281645" cy="95014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1532" y="692421"/>
              <a:ext cx="2030186" cy="135345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3050" y="728800"/>
              <a:ext cx="964279" cy="883922"/>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68936" y="927190"/>
              <a:ext cx="2288875" cy="718642"/>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5323" y="784135"/>
              <a:ext cx="1004751" cy="1004751"/>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4950" y="2034283"/>
              <a:ext cx="1028155" cy="1028155"/>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33394" y="2095831"/>
              <a:ext cx="2032802" cy="818703"/>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98421" y="1977174"/>
              <a:ext cx="1536408" cy="893037"/>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11077" y="1954978"/>
              <a:ext cx="1608331" cy="937427"/>
            </a:xfrm>
            <a:prstGeom prst="rect">
              <a:avLst/>
            </a:prstGeom>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85628" y="2045878"/>
              <a:ext cx="1972183" cy="650748"/>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24031" y="2034283"/>
              <a:ext cx="1661311" cy="581459"/>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9058" y="3161119"/>
              <a:ext cx="1167673" cy="1158332"/>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385370" y="3161119"/>
              <a:ext cx="1128849" cy="1128849"/>
            </a:xfrm>
            <a:prstGeom prst="rect">
              <a:avLst/>
            </a:prstGeom>
          </p:spPr>
        </p:pic>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76504" y="3123788"/>
              <a:ext cx="1166180" cy="1166180"/>
            </a:xfrm>
            <a:prstGeom prst="rect">
              <a:avLst/>
            </a:prstGeom>
          </p:spPr>
        </p:pic>
        <p:pic>
          <p:nvPicPr>
            <p:cNvPr id="19" name="Picture 1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599908" y="3123788"/>
              <a:ext cx="993965" cy="1129506"/>
            </a:xfrm>
            <a:prstGeom prst="rect">
              <a:avLst/>
            </a:prstGeom>
          </p:spPr>
        </p:pic>
        <p:pic>
          <p:nvPicPr>
            <p:cNvPr id="20" name="Picture 1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493034" y="3094831"/>
              <a:ext cx="1158463" cy="1158463"/>
            </a:xfrm>
            <a:prstGeom prst="rect">
              <a:avLst/>
            </a:prstGeom>
          </p:spPr>
        </p:pic>
        <p:pic>
          <p:nvPicPr>
            <p:cNvPr id="21" name="Picture 2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741314" y="3334619"/>
              <a:ext cx="2144028" cy="685873"/>
            </a:xfrm>
            <a:prstGeom prst="rect">
              <a:avLst/>
            </a:prstGeom>
          </p:spPr>
        </p:pic>
        <p:pic>
          <p:nvPicPr>
            <p:cNvPr id="22" name="Picture 2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21325" y="4679543"/>
              <a:ext cx="1255406" cy="1052193"/>
            </a:xfrm>
            <a:prstGeom prst="rect">
              <a:avLst/>
            </a:prstGeom>
          </p:spPr>
        </p:pic>
        <p:pic>
          <p:nvPicPr>
            <p:cNvPr id="23" name="Picture 2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933394" y="4942564"/>
              <a:ext cx="2318138" cy="484317"/>
            </a:xfrm>
            <a:prstGeom prst="rect">
              <a:avLst/>
            </a:prstGeom>
          </p:spPr>
        </p:pic>
        <p:pic>
          <p:nvPicPr>
            <p:cNvPr id="24" name="Picture 2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498421" y="4746735"/>
              <a:ext cx="2101487" cy="524202"/>
            </a:xfrm>
            <a:prstGeom prst="rect">
              <a:avLst/>
            </a:prstGeom>
          </p:spPr>
        </p:pic>
        <p:pic>
          <p:nvPicPr>
            <p:cNvPr id="25" name="Picture 2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779027" y="4610763"/>
              <a:ext cx="1629692" cy="796145"/>
            </a:xfrm>
            <a:prstGeom prst="rect">
              <a:avLst/>
            </a:prstGeom>
          </p:spPr>
        </p:pic>
        <p:pic>
          <p:nvPicPr>
            <p:cNvPr id="26" name="Picture 2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624863" y="4366683"/>
              <a:ext cx="1257929" cy="1257929"/>
            </a:xfrm>
            <a:prstGeom prst="rect">
              <a:avLst/>
            </a:prstGeom>
          </p:spPr>
        </p:pic>
        <p:pic>
          <p:nvPicPr>
            <p:cNvPr id="27" name="Picture 2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380231" y="4397848"/>
              <a:ext cx="1221973" cy="1221973"/>
            </a:xfrm>
            <a:prstGeom prst="rect">
              <a:avLst/>
            </a:prstGeom>
          </p:spPr>
        </p:pic>
      </p:grpSp>
      <p:sp>
        <p:nvSpPr>
          <p:cNvPr id="2" name="Rectangle 1"/>
          <p:cNvSpPr/>
          <p:nvPr/>
        </p:nvSpPr>
        <p:spPr>
          <a:xfrm>
            <a:off x="477620" y="531158"/>
            <a:ext cx="10971780" cy="646331"/>
          </a:xfrm>
          <a:prstGeom prst="rect">
            <a:avLst/>
          </a:prstGeom>
        </p:spPr>
        <p:txBody>
          <a:bodyPr wrap="square">
            <a:spAutoFit/>
          </a:bodyPr>
          <a:lstStyle/>
          <a:p>
            <a:pPr algn="ctr">
              <a:spcBef>
                <a:spcPct val="20000"/>
              </a:spcBef>
              <a:spcAft>
                <a:spcPts val="600"/>
              </a:spcAft>
              <a:tabLst>
                <a:tab pos="457200" algn="l"/>
              </a:tabLst>
              <a:defRPr/>
            </a:pPr>
            <a:r>
              <a:rPr lang="en-US" sz="3600" b="1" dirty="0">
                <a:solidFill>
                  <a:srgbClr val="0070C0"/>
                </a:solidFill>
              </a:rPr>
              <a:t>ALABAMA</a:t>
            </a:r>
            <a:r>
              <a:rPr lang="en-US" sz="3600" b="1" spc="300" dirty="0">
                <a:solidFill>
                  <a:srgbClr val="0070C0"/>
                </a:solidFill>
              </a:rPr>
              <a:t> </a:t>
            </a:r>
            <a:r>
              <a:rPr lang="en-US" sz="3600" b="1" dirty="0">
                <a:solidFill>
                  <a:srgbClr val="0070C0"/>
                </a:solidFill>
              </a:rPr>
              <a:t>COMMUNITY COLLEGE SYSTEM</a:t>
            </a:r>
          </a:p>
        </p:txBody>
      </p:sp>
      <p:pic>
        <p:nvPicPr>
          <p:cNvPr id="28" name="Picture 2" descr="https://www.accs.cc/images/seal.png"/>
          <p:cNvPicPr>
            <a:picLocks noChangeAspect="1" noChangeArrowheads="1"/>
          </p:cNvPicPr>
          <p:nvPr/>
        </p:nvPicPr>
        <p:blipFill>
          <a:blip r:embed="rId26">
            <a:extLst>
              <a:ext uri="{BEBA8EAE-BF5A-486C-A8C5-ECC9F3942E4B}">
                <a14:imgProps xmlns:a14="http://schemas.microsoft.com/office/drawing/2010/main">
                  <a14:imgLayer r:embed="rId27">
                    <a14:imgEffect>
                      <a14:colorTemperature colorTemp="6671"/>
                    </a14:imgEffect>
                    <a14:imgEffect>
                      <a14:saturation sat="97000"/>
                    </a14:imgEffect>
                  </a14:imgLayer>
                </a14:imgProps>
              </a:ext>
              <a:ext uri="{28A0092B-C50C-407E-A947-70E740481C1C}">
                <a14:useLocalDpi xmlns:a14="http://schemas.microsoft.com/office/drawing/2010/main" val="0"/>
              </a:ext>
            </a:extLst>
          </a:blip>
          <a:srcRect/>
          <a:stretch>
            <a:fillRect/>
          </a:stretch>
        </p:blipFill>
        <p:spPr bwMode="auto">
          <a:xfrm>
            <a:off x="10367874" y="366236"/>
            <a:ext cx="1048710" cy="1040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76345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609600" y="27907"/>
            <a:ext cx="10806545" cy="5878532"/>
          </a:xfrm>
          <a:prstGeom prst="rect">
            <a:avLst/>
          </a:prstGeom>
          <a:noFill/>
        </p:spPr>
        <p:txBody>
          <a:bodyPr wrap="square" rtlCol="0">
            <a:spAutoFit/>
          </a:bodyPr>
          <a:lstStyle/>
          <a:p>
            <a:pPr>
              <a:spcBef>
                <a:spcPts val="600"/>
              </a:spcBef>
              <a:tabLst>
                <a:tab pos="457200" algn="l"/>
              </a:tabLst>
              <a:defRPr/>
            </a:pPr>
            <a:endParaRPr lang="en-US" sz="3600" b="1" dirty="0">
              <a:solidFill>
                <a:srgbClr val="FF0000"/>
              </a:solidFill>
              <a:latin typeface="Calibri"/>
            </a:endParaRPr>
          </a:p>
          <a:p>
            <a:pPr>
              <a:spcBef>
                <a:spcPts val="600"/>
              </a:spcBef>
              <a:tabLst>
                <a:tab pos="457200" algn="l"/>
              </a:tabLst>
              <a:defRPr/>
            </a:pPr>
            <a:r>
              <a:rPr lang="en-US" sz="4000" b="1" dirty="0" err="1">
                <a:solidFill>
                  <a:srgbClr val="0070C0"/>
                </a:solidFill>
                <a:latin typeface="Calibri"/>
              </a:rPr>
              <a:t>Bevill</a:t>
            </a:r>
            <a:r>
              <a:rPr lang="en-US" sz="4000" b="1" dirty="0">
                <a:solidFill>
                  <a:srgbClr val="0070C0"/>
                </a:solidFill>
                <a:latin typeface="Calibri"/>
              </a:rPr>
              <a:t> State Community College </a:t>
            </a:r>
          </a:p>
          <a:p>
            <a:pPr>
              <a:spcBef>
                <a:spcPts val="600"/>
              </a:spcBef>
              <a:tabLst>
                <a:tab pos="457200" algn="l"/>
              </a:tabLst>
              <a:defRPr/>
            </a:pPr>
            <a:r>
              <a:rPr lang="en-US" sz="2800" b="1" dirty="0">
                <a:solidFill>
                  <a:srgbClr val="0070C0"/>
                </a:solidFill>
              </a:rPr>
              <a:t>6.</a:t>
            </a:r>
            <a:r>
              <a:rPr lang="en-US" sz="2000" dirty="0">
                <a:solidFill>
                  <a:srgbClr val="0070C0"/>
                </a:solidFill>
              </a:rPr>
              <a:t>  </a:t>
            </a:r>
            <a:r>
              <a:rPr lang="en-US" sz="2800" b="1" dirty="0">
                <a:solidFill>
                  <a:srgbClr val="0070C0"/>
                </a:solidFill>
              </a:rPr>
              <a:t>Associate in Applied Science and Certificate in Advanced Manufacturing (CIP 15.0613)</a:t>
            </a:r>
          </a:p>
          <a:p>
            <a:pPr marL="285750" lvl="0" indent="-285750" fontAlgn="base">
              <a:buFont typeface="Arial" panose="020B0604020202020204" pitchFamily="34" charset="0"/>
              <a:buChar char="•"/>
            </a:pPr>
            <a:endParaRPr lang="en-US" dirty="0"/>
          </a:p>
          <a:p>
            <a:pPr marL="285750" lvl="0" indent="-285750">
              <a:buFont typeface="Arial" panose="020B0604020202020204" pitchFamily="34" charset="0"/>
              <a:buChar char="•"/>
            </a:pPr>
            <a:r>
              <a:rPr lang="en-US" sz="2400" dirty="0"/>
              <a:t>This new degree program incorporates five semester hours of </a:t>
            </a:r>
          </a:p>
          <a:p>
            <a:pPr lvl="0"/>
            <a:r>
              <a:rPr lang="en-US" sz="2400" dirty="0"/>
              <a:t>    technical apprenticeship training as part of its curriculum in </a:t>
            </a:r>
          </a:p>
          <a:p>
            <a:pPr lvl="0"/>
            <a:r>
              <a:rPr lang="en-US" sz="2400" dirty="0"/>
              <a:t>    order to meet the needs of local employers.</a:t>
            </a:r>
          </a:p>
          <a:p>
            <a:pPr marL="285750" lvl="0" indent="-285750">
              <a:buFont typeface="Arial" panose="020B0604020202020204" pitchFamily="34" charset="0"/>
              <a:buChar char="•"/>
            </a:pPr>
            <a:endParaRPr lang="en-US" sz="1500" dirty="0"/>
          </a:p>
          <a:p>
            <a:pPr marL="285750" lvl="0" indent="-285750">
              <a:buFont typeface="Arial" panose="020B0604020202020204" pitchFamily="34" charset="0"/>
              <a:buChar char="•"/>
            </a:pPr>
            <a:endParaRPr lang="en-US" sz="1500" dirty="0"/>
          </a:p>
          <a:p>
            <a:pPr marL="285750" lvl="0" indent="-285750">
              <a:buFont typeface="Arial" panose="020B0604020202020204" pitchFamily="34" charset="0"/>
              <a:buChar char="•"/>
            </a:pPr>
            <a:r>
              <a:rPr lang="en-US" sz="2400" dirty="0"/>
              <a:t>Local manufacturers such as </a:t>
            </a:r>
            <a:r>
              <a:rPr lang="en-US" sz="2400" dirty="0" err="1"/>
              <a:t>Bolzoni</a:t>
            </a:r>
            <a:r>
              <a:rPr lang="en-US" sz="2400" dirty="0"/>
              <a:t>, NTN-Bower, Weyerhaeuser, </a:t>
            </a:r>
            <a:r>
              <a:rPr lang="en-US" sz="2400" dirty="0" err="1"/>
              <a:t>Phifer</a:t>
            </a:r>
            <a:r>
              <a:rPr lang="en-US" sz="2400" dirty="0"/>
              <a:t> Wire, Lavender Welding, Steel Dust Recycling, Wilson Machining, </a:t>
            </a:r>
            <a:r>
              <a:rPr lang="en-US" sz="2400" dirty="0" err="1"/>
              <a:t>OxBodies</a:t>
            </a:r>
            <a:r>
              <a:rPr lang="en-US" sz="2400" dirty="0"/>
              <a:t>, and Yorozu have all expressed an interest in partnering with BEV to support the proposed program.</a:t>
            </a:r>
          </a:p>
          <a:p>
            <a:endParaRPr lang="en-US"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111</a:t>
            </a:fld>
            <a:endParaRPr lang="en-US" dirty="0">
              <a:solidFill>
                <a:prstClr val="black">
                  <a:tint val="75000"/>
                </a:prstClr>
              </a:solidFill>
              <a:latin typeface="Calibri"/>
            </a:endParaRPr>
          </a:p>
        </p:txBody>
      </p:sp>
      <p:pic>
        <p:nvPicPr>
          <p:cNvPr id="7" name="Picture 6" descr="Original file ‎ (3,264 × 2,448 pixels, file size: 3.6 MB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31971" y="1981200"/>
            <a:ext cx="2613884" cy="196041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0800" y="228481"/>
            <a:ext cx="1337275" cy="1337275"/>
          </a:xfrm>
          <a:prstGeom prst="rect">
            <a:avLst/>
          </a:prstGeom>
        </p:spPr>
      </p:pic>
    </p:spTree>
    <p:extLst>
      <p:ext uri="{BB962C8B-B14F-4D97-AF65-F5344CB8AC3E}">
        <p14:creationId xmlns:p14="http://schemas.microsoft.com/office/powerpoint/2010/main" val="374565238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674255" y="519663"/>
            <a:ext cx="10153233" cy="4318105"/>
          </a:xfrm>
          <a:prstGeom prst="rect">
            <a:avLst/>
          </a:prstGeom>
          <a:noFill/>
        </p:spPr>
        <p:txBody>
          <a:bodyPr wrap="square" rtlCol="0">
            <a:spAutoFit/>
          </a:bodyPr>
          <a:lstStyle/>
          <a:p>
            <a:pPr>
              <a:spcBef>
                <a:spcPts val="600"/>
              </a:spcBef>
              <a:tabLst>
                <a:tab pos="457200" algn="l"/>
              </a:tabLst>
              <a:defRPr/>
            </a:pPr>
            <a:r>
              <a:rPr lang="en-US" sz="4000" b="1" dirty="0">
                <a:solidFill>
                  <a:srgbClr val="0070C0"/>
                </a:solidFill>
                <a:latin typeface="Calibri"/>
              </a:rPr>
              <a:t>Bishop State Community College</a:t>
            </a:r>
          </a:p>
          <a:p>
            <a:pPr>
              <a:spcBef>
                <a:spcPct val="20000"/>
              </a:spcBef>
              <a:spcAft>
                <a:spcPts val="600"/>
              </a:spcAft>
              <a:tabLst>
                <a:tab pos="457200" algn="l"/>
              </a:tabLst>
            </a:pPr>
            <a:r>
              <a:rPr lang="en-US" sz="2800" b="1" dirty="0">
                <a:solidFill>
                  <a:srgbClr val="0070C0"/>
                </a:solidFill>
              </a:rPr>
              <a:t>7a.	 Associate in Applied Science in Airframe Technology                    (CIP 47.0607)</a:t>
            </a:r>
          </a:p>
          <a:p>
            <a:r>
              <a:rPr lang="en-US" sz="2400" dirty="0"/>
              <a:t> </a:t>
            </a:r>
          </a:p>
          <a:p>
            <a:pPr marL="285750" lvl="0" indent="-285750">
              <a:buFont typeface="Arial" panose="020B0604020202020204" pitchFamily="34" charset="0"/>
              <a:buChar char="•"/>
            </a:pPr>
            <a:r>
              <a:rPr lang="en-US" sz="2400" dirty="0"/>
              <a:t>The proposed program will prepare students for FAA certification.</a:t>
            </a:r>
          </a:p>
          <a:p>
            <a:r>
              <a:rPr lang="en-US" sz="2400" dirty="0"/>
              <a:t> </a:t>
            </a:r>
          </a:p>
          <a:p>
            <a:pPr marL="285750" lvl="0" indent="-285750">
              <a:buFont typeface="Arial" panose="020B0604020202020204" pitchFamily="34" charset="0"/>
              <a:buChar char="•"/>
            </a:pPr>
            <a:r>
              <a:rPr lang="en-US" sz="2400" dirty="0"/>
              <a:t>According to the program application, the average hourly earnings for Aircraft Mechanics and Service Technicians with airframe endorsements is $31.69 an hour. </a:t>
            </a:r>
          </a:p>
          <a:p>
            <a:r>
              <a:rPr lang="en-US" sz="2400" dirty="0"/>
              <a:t> </a:t>
            </a:r>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112</a:t>
            </a:fld>
            <a:endParaRPr lang="en-US" dirty="0">
              <a:solidFill>
                <a:prstClr val="black">
                  <a:tint val="75000"/>
                </a:prstClr>
              </a:solidFill>
              <a:latin typeface="Calibri"/>
            </a:endParaRPr>
          </a:p>
        </p:txBody>
      </p:sp>
      <p:pic>
        <p:nvPicPr>
          <p:cNvPr id="4" name="Picture 3" descr="Airframe - Wikipedi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1436" y="4310705"/>
            <a:ext cx="2995051" cy="227265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6487" y="221093"/>
            <a:ext cx="2281645" cy="950142"/>
          </a:xfrm>
          <a:prstGeom prst="rect">
            <a:avLst/>
          </a:prstGeom>
        </p:spPr>
      </p:pic>
    </p:spTree>
    <p:extLst>
      <p:ext uri="{BB962C8B-B14F-4D97-AF65-F5344CB8AC3E}">
        <p14:creationId xmlns:p14="http://schemas.microsoft.com/office/powerpoint/2010/main" val="290579923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674255" y="519663"/>
            <a:ext cx="10153233" cy="5795433"/>
          </a:xfrm>
          <a:prstGeom prst="rect">
            <a:avLst/>
          </a:prstGeom>
          <a:noFill/>
        </p:spPr>
        <p:txBody>
          <a:bodyPr wrap="square" rtlCol="0">
            <a:spAutoFit/>
          </a:bodyPr>
          <a:lstStyle/>
          <a:p>
            <a:pPr>
              <a:spcBef>
                <a:spcPts val="600"/>
              </a:spcBef>
              <a:tabLst>
                <a:tab pos="457200" algn="l"/>
              </a:tabLst>
              <a:defRPr/>
            </a:pPr>
            <a:r>
              <a:rPr lang="en-US" sz="4000" b="1" dirty="0">
                <a:solidFill>
                  <a:srgbClr val="0070C0"/>
                </a:solidFill>
                <a:latin typeface="Calibri"/>
              </a:rPr>
              <a:t>Bishop State Community College</a:t>
            </a:r>
          </a:p>
          <a:p>
            <a:pPr>
              <a:spcBef>
                <a:spcPct val="20000"/>
              </a:spcBef>
              <a:spcAft>
                <a:spcPts val="600"/>
              </a:spcAft>
              <a:tabLst>
                <a:tab pos="457200" algn="l"/>
              </a:tabLst>
            </a:pPr>
            <a:r>
              <a:rPr lang="en-US" sz="2800" b="1" dirty="0">
                <a:solidFill>
                  <a:srgbClr val="0070C0"/>
                </a:solidFill>
              </a:rPr>
              <a:t>7b. Associate in Applied Science in Power Plant Technology         (CIP 47.0608)</a:t>
            </a:r>
          </a:p>
          <a:p>
            <a:r>
              <a:rPr lang="en-US" sz="2400" dirty="0"/>
              <a:t> </a:t>
            </a:r>
          </a:p>
          <a:p>
            <a:pPr marL="285750" lvl="0" indent="-285750">
              <a:buFont typeface="Arial" panose="020B0604020202020204" pitchFamily="34" charset="0"/>
              <a:buChar char="•"/>
            </a:pPr>
            <a:r>
              <a:rPr lang="en-US" sz="2400" dirty="0"/>
              <a:t>There are numerous aerospace employers within a 60-mile radius of BIS’s Mobile campus, including United Technologies, </a:t>
            </a:r>
            <a:r>
              <a:rPr lang="en-US" sz="2400" dirty="0" err="1"/>
              <a:t>Segers</a:t>
            </a:r>
            <a:r>
              <a:rPr lang="en-US" sz="2400" dirty="0"/>
              <a:t> Aero Corporation, Airbus Military, Continental Motors, ST Aerospace, Star Aviation, PHI Helicopter Inc., Southern Avionics, and the new Airbus Final Assembly Line</a:t>
            </a:r>
            <a:r>
              <a:rPr lang="en-US" sz="2400" i="1" dirty="0"/>
              <a:t>.</a:t>
            </a:r>
            <a:endParaRPr lang="en-US" sz="2400" dirty="0"/>
          </a:p>
          <a:p>
            <a:r>
              <a:rPr lang="en-US" sz="2400" dirty="0"/>
              <a:t> </a:t>
            </a:r>
          </a:p>
          <a:p>
            <a:pPr marL="285750" lvl="0" indent="-285750">
              <a:buFont typeface="Arial" panose="020B0604020202020204" pitchFamily="34" charset="0"/>
              <a:buChar char="•"/>
            </a:pPr>
            <a:r>
              <a:rPr lang="en-US" sz="2400" dirty="0"/>
              <a:t>Employment of Avionics Technicians is projected to  			   show an 8% growth in jobs, with an average hourly 		           earnings of $33.73/hr.</a:t>
            </a:r>
          </a:p>
          <a:p>
            <a:r>
              <a:rPr lang="en-US" sz="2400" dirty="0"/>
              <a:t> </a:t>
            </a:r>
          </a:p>
          <a:p>
            <a:pPr lvl="0"/>
            <a:endParaRPr lang="en-US" sz="2400"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113</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66487" y="221093"/>
            <a:ext cx="2281645" cy="950142"/>
          </a:xfrm>
          <a:prstGeom prst="rect">
            <a:avLst/>
          </a:prstGeom>
        </p:spPr>
      </p:pic>
      <p:pic>
        <p:nvPicPr>
          <p:cNvPr id="8" name="Picture 7" descr="Electricity generation - Wikipedia"/>
          <p:cNvPicPr>
            <a:picLocks noChangeAspect="1"/>
          </p:cNvPicPr>
          <p:nvPr/>
        </p:nvPicPr>
        <p:blipFill rotWithShape="1">
          <a:blip r:embed="rId3" cstate="print">
            <a:extLst>
              <a:ext uri="{28A0092B-C50C-407E-A947-70E740481C1C}">
                <a14:useLocalDpi xmlns:a14="http://schemas.microsoft.com/office/drawing/2010/main" val="0"/>
              </a:ext>
            </a:extLst>
          </a:blip>
          <a:srcRect t="21672"/>
          <a:stretch/>
        </p:blipFill>
        <p:spPr>
          <a:xfrm>
            <a:off x="7771952" y="4284685"/>
            <a:ext cx="3598985" cy="2013266"/>
          </a:xfrm>
          <a:prstGeom prst="rect">
            <a:avLst/>
          </a:prstGeom>
        </p:spPr>
      </p:pic>
    </p:spTree>
    <p:extLst>
      <p:ext uri="{BB962C8B-B14F-4D97-AF65-F5344CB8AC3E}">
        <p14:creationId xmlns:p14="http://schemas.microsoft.com/office/powerpoint/2010/main" val="369195746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674255" y="519663"/>
            <a:ext cx="10153233" cy="4841325"/>
          </a:xfrm>
          <a:prstGeom prst="rect">
            <a:avLst/>
          </a:prstGeom>
          <a:noFill/>
        </p:spPr>
        <p:txBody>
          <a:bodyPr wrap="square" rtlCol="0">
            <a:spAutoFit/>
          </a:bodyPr>
          <a:lstStyle/>
          <a:p>
            <a:pPr>
              <a:spcBef>
                <a:spcPts val="600"/>
              </a:spcBef>
              <a:tabLst>
                <a:tab pos="457200" algn="l"/>
              </a:tabLst>
              <a:defRPr/>
            </a:pPr>
            <a:r>
              <a:rPr lang="en-US" sz="4000" b="1" dirty="0">
                <a:solidFill>
                  <a:srgbClr val="0070C0"/>
                </a:solidFill>
                <a:latin typeface="Calibri"/>
              </a:rPr>
              <a:t>Bishop State Community College</a:t>
            </a:r>
          </a:p>
          <a:p>
            <a:pPr>
              <a:spcBef>
                <a:spcPct val="20000"/>
              </a:spcBef>
              <a:spcAft>
                <a:spcPts val="600"/>
              </a:spcAft>
              <a:tabLst>
                <a:tab pos="457200" algn="l"/>
              </a:tabLst>
            </a:pPr>
            <a:r>
              <a:rPr lang="en-US" sz="2800" b="1" dirty="0">
                <a:solidFill>
                  <a:srgbClr val="0070C0"/>
                </a:solidFill>
              </a:rPr>
              <a:t>7c.	 Associate in Applied Science in Avionics Technology                 (CIP 47.0609)</a:t>
            </a:r>
          </a:p>
          <a:p>
            <a:endParaRPr lang="en-US" sz="1000" dirty="0"/>
          </a:p>
          <a:p>
            <a:pPr marL="285750" lvl="0" indent="-285750">
              <a:buFont typeface="Arial" panose="020B0604020202020204" pitchFamily="34" charset="0"/>
              <a:buChar char="•"/>
            </a:pPr>
            <a:r>
              <a:rPr lang="en-US" sz="2400" dirty="0"/>
              <a:t>Graduates of the program will be prepared to take the Federal Communications Commission (FCC) General Radiotelephone Operator License examination.</a:t>
            </a:r>
          </a:p>
          <a:p>
            <a:r>
              <a:rPr lang="en-US" sz="2400" dirty="0"/>
              <a:t>  </a:t>
            </a:r>
          </a:p>
          <a:p>
            <a:pPr marL="285750" lvl="0" indent="-285750">
              <a:buFont typeface="Arial" panose="020B0604020202020204" pitchFamily="34" charset="0"/>
              <a:buChar char="•"/>
            </a:pPr>
            <a:r>
              <a:rPr lang="en-US" sz="2400" dirty="0"/>
              <a:t>A 2+2 agreement with Auburn University’s College of Business in Professional Flight Management and Aviation Maintenance Management is currently in development.</a:t>
            </a:r>
          </a:p>
          <a:p>
            <a:pPr lvl="0"/>
            <a:endParaRPr lang="en-US" sz="2400"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114</a:t>
            </a:fld>
            <a:endParaRPr lang="en-US" dirty="0">
              <a:solidFill>
                <a:prstClr val="black">
                  <a:tint val="75000"/>
                </a:prstClr>
              </a:solidFill>
              <a:latin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66487" y="221093"/>
            <a:ext cx="2281645" cy="950142"/>
          </a:xfrm>
          <a:prstGeom prst="rect">
            <a:avLst/>
          </a:prstGeom>
        </p:spPr>
      </p:pic>
      <p:pic>
        <p:nvPicPr>
          <p:cNvPr id="9" name="Picture 8" descr="human factors issue associated with heads-up display (HUD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7490" y="4606368"/>
            <a:ext cx="3508575" cy="2106380"/>
          </a:xfrm>
          <a:prstGeom prst="rect">
            <a:avLst/>
          </a:prstGeom>
        </p:spPr>
      </p:pic>
    </p:spTree>
    <p:extLst>
      <p:ext uri="{BB962C8B-B14F-4D97-AF65-F5344CB8AC3E}">
        <p14:creationId xmlns:p14="http://schemas.microsoft.com/office/powerpoint/2010/main" val="339998691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729673" y="-86505"/>
            <a:ext cx="10206182" cy="4401205"/>
          </a:xfrm>
          <a:prstGeom prst="rect">
            <a:avLst/>
          </a:prstGeom>
          <a:noFill/>
        </p:spPr>
        <p:txBody>
          <a:bodyPr wrap="square" rtlCol="0">
            <a:spAutoFit/>
          </a:bodyPr>
          <a:lstStyle/>
          <a:p>
            <a:pPr>
              <a:spcBef>
                <a:spcPts val="600"/>
              </a:spcBef>
              <a:tabLst>
                <a:tab pos="457200" algn="l"/>
              </a:tabLst>
              <a:defRPr/>
            </a:pPr>
            <a:endParaRPr lang="en-US" sz="3600" b="1" dirty="0">
              <a:solidFill>
                <a:srgbClr val="FF0000"/>
              </a:solidFill>
              <a:latin typeface="Calibri"/>
            </a:endParaRPr>
          </a:p>
          <a:p>
            <a:pPr>
              <a:spcBef>
                <a:spcPts val="600"/>
              </a:spcBef>
              <a:tabLst>
                <a:tab pos="457200" algn="l"/>
              </a:tabLst>
              <a:defRPr/>
            </a:pPr>
            <a:r>
              <a:rPr lang="en-US" sz="4000" b="1" dirty="0">
                <a:solidFill>
                  <a:srgbClr val="0070C0"/>
                </a:solidFill>
                <a:latin typeface="Calibri"/>
              </a:rPr>
              <a:t>Shelton State Community College </a:t>
            </a:r>
          </a:p>
          <a:p>
            <a:pPr>
              <a:spcBef>
                <a:spcPts val="600"/>
              </a:spcBef>
              <a:tabLst>
                <a:tab pos="457200" algn="l"/>
              </a:tabLst>
              <a:defRPr/>
            </a:pPr>
            <a:r>
              <a:rPr lang="en-US" sz="2800" b="1" dirty="0">
                <a:solidFill>
                  <a:srgbClr val="0070C0"/>
                </a:solidFill>
              </a:rPr>
              <a:t>8.</a:t>
            </a:r>
            <a:r>
              <a:rPr lang="en-US" sz="2000" dirty="0">
                <a:solidFill>
                  <a:srgbClr val="0070C0"/>
                </a:solidFill>
              </a:rPr>
              <a:t>	</a:t>
            </a:r>
            <a:r>
              <a:rPr lang="en-US" sz="2800" b="1" dirty="0">
                <a:solidFill>
                  <a:srgbClr val="0070C0"/>
                </a:solidFill>
              </a:rPr>
              <a:t>Associate in Applied Science and Certificate in Advanced Manufacturing (CIP 15.0613)</a:t>
            </a:r>
          </a:p>
          <a:p>
            <a:pPr marL="285750" lvl="0" indent="-285750" fontAlgn="base">
              <a:buFont typeface="Arial" panose="020B0604020202020204" pitchFamily="34" charset="0"/>
              <a:buChar char="•"/>
            </a:pPr>
            <a:endParaRPr lang="en-US" dirty="0"/>
          </a:p>
          <a:p>
            <a:pPr marL="285750" lvl="0" indent="-285750">
              <a:buFont typeface="Arial" panose="020B0604020202020204" pitchFamily="34" charset="0"/>
              <a:buChar char="•"/>
            </a:pPr>
            <a:r>
              <a:rPr lang="en-US" sz="2400" dirty="0"/>
              <a:t>Employer demand within Shelton’s service area is high, with over 500 production-related positions to be filled annually.</a:t>
            </a:r>
          </a:p>
          <a:p>
            <a:r>
              <a:rPr lang="en-US" sz="2400" dirty="0"/>
              <a:t> </a:t>
            </a:r>
          </a:p>
          <a:p>
            <a:pPr marL="285750" lvl="0" indent="-285750">
              <a:buFont typeface="Arial" panose="020B0604020202020204" pitchFamily="34" charset="0"/>
              <a:buChar char="•"/>
            </a:pPr>
            <a:r>
              <a:rPr lang="en-US" sz="2400" dirty="0"/>
              <a:t>Industry partners in Region 3 reported a combined workforce of over 3,500 individuals employed in a manufacturing related occupation. </a:t>
            </a:r>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115</a:t>
            </a:fld>
            <a:endParaRPr lang="en-US" dirty="0">
              <a:solidFill>
                <a:prstClr val="black">
                  <a:tint val="75000"/>
                </a:prstClr>
              </a:solidFill>
              <a:latin typeface="Calibri"/>
            </a:endParaRPr>
          </a:p>
        </p:txBody>
      </p:sp>
      <p:pic>
        <p:nvPicPr>
          <p:cNvPr id="7" name="Picture 6" descr="Elevate Iowa - Industrial Maintenance"/>
          <p:cNvPicPr>
            <a:picLocks noChangeAspect="1"/>
          </p:cNvPicPr>
          <p:nvPr/>
        </p:nvPicPr>
        <p:blipFill rotWithShape="1">
          <a:blip r:embed="rId2">
            <a:extLst>
              <a:ext uri="{28A0092B-C50C-407E-A947-70E740481C1C}">
                <a14:useLocalDpi xmlns:a14="http://schemas.microsoft.com/office/drawing/2010/main" val="0"/>
              </a:ext>
            </a:extLst>
          </a:blip>
          <a:srcRect b="21974"/>
          <a:stretch/>
        </p:blipFill>
        <p:spPr>
          <a:xfrm>
            <a:off x="3483455" y="4547314"/>
            <a:ext cx="4957490" cy="1853487"/>
          </a:xfrm>
          <a:prstGeom prst="rect">
            <a:avLst/>
          </a:prstGeom>
        </p:spPr>
      </p:pic>
      <p:pic>
        <p:nvPicPr>
          <p:cNvPr id="23554" name="Picture 2" descr="Image result for shelton state community college&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4581" y="206748"/>
            <a:ext cx="1886528" cy="1886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4211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720436" y="-369278"/>
            <a:ext cx="10631055" cy="9033242"/>
          </a:xfrm>
          <a:prstGeom prst="rect">
            <a:avLst/>
          </a:prstGeom>
          <a:noFill/>
        </p:spPr>
        <p:txBody>
          <a:bodyPr wrap="square" rtlCol="0">
            <a:spAutoFit/>
          </a:bodyPr>
          <a:lstStyle/>
          <a:p>
            <a:pPr>
              <a:spcBef>
                <a:spcPts val="600"/>
              </a:spcBef>
              <a:tabLst>
                <a:tab pos="457200" algn="l"/>
              </a:tabLst>
              <a:defRPr/>
            </a:pPr>
            <a:endParaRPr lang="en-US" sz="3600" b="1" dirty="0">
              <a:solidFill>
                <a:srgbClr val="FF0000"/>
              </a:solidFill>
              <a:latin typeface="Calibri"/>
            </a:endParaRPr>
          </a:p>
          <a:p>
            <a:pPr>
              <a:spcBef>
                <a:spcPts val="600"/>
              </a:spcBef>
              <a:tabLst>
                <a:tab pos="457200" algn="l"/>
              </a:tabLst>
              <a:defRPr/>
            </a:pPr>
            <a:r>
              <a:rPr lang="en-US" sz="3600" b="1" dirty="0">
                <a:solidFill>
                  <a:srgbClr val="0070C0"/>
                </a:solidFill>
                <a:latin typeface="Calibri"/>
              </a:rPr>
              <a:t>9. Request to Amend Post-Implementation Conditions</a:t>
            </a:r>
          </a:p>
          <a:p>
            <a:pPr>
              <a:spcBef>
                <a:spcPts val="600"/>
              </a:spcBef>
              <a:tabLst>
                <a:tab pos="457200" algn="l"/>
              </a:tabLst>
              <a:defRPr/>
            </a:pPr>
            <a:endParaRPr lang="en-US" sz="2400" b="1" dirty="0">
              <a:solidFill>
                <a:srgbClr val="0070C0"/>
              </a:solidFill>
            </a:endParaRPr>
          </a:p>
          <a:p>
            <a:pPr marL="514350" indent="-514350">
              <a:spcBef>
                <a:spcPts val="600"/>
              </a:spcBef>
              <a:buAutoNum type="alphaLcPeriod"/>
              <a:tabLst>
                <a:tab pos="457200" algn="l"/>
              </a:tabLst>
              <a:defRPr/>
            </a:pPr>
            <a:r>
              <a:rPr lang="en-US" sz="2800" b="1" dirty="0">
                <a:solidFill>
                  <a:srgbClr val="0070C0"/>
                </a:solidFill>
              </a:rPr>
              <a:t>Drake State Community and Technical College </a:t>
            </a:r>
          </a:p>
          <a:p>
            <a:pPr>
              <a:spcBef>
                <a:spcPts val="600"/>
              </a:spcBef>
              <a:tabLst>
                <a:tab pos="457200" algn="l"/>
              </a:tabLst>
              <a:defRPr/>
            </a:pPr>
            <a:r>
              <a:rPr lang="en-US" sz="2800" dirty="0">
                <a:solidFill>
                  <a:srgbClr val="0070C0"/>
                </a:solidFill>
              </a:rPr>
              <a:t>Associate in Applied Science in Nursing-ADN (CIP 51.3801)</a:t>
            </a:r>
            <a:endParaRPr lang="en-US" sz="2800" b="1" dirty="0">
              <a:solidFill>
                <a:srgbClr val="0070C0"/>
              </a:solidFill>
            </a:endParaRPr>
          </a:p>
          <a:p>
            <a:pPr marL="285750" lvl="0" indent="-285750">
              <a:buFont typeface="Arial" panose="020B0604020202020204" pitchFamily="34" charset="0"/>
              <a:buChar char="•"/>
            </a:pPr>
            <a:endParaRPr lang="en-US" sz="1500" b="1" dirty="0"/>
          </a:p>
          <a:p>
            <a:pPr marL="285750" lvl="0" indent="-285750">
              <a:buFont typeface="Arial" panose="020B0604020202020204" pitchFamily="34" charset="0"/>
              <a:buChar char="•"/>
            </a:pPr>
            <a:r>
              <a:rPr lang="en-US" sz="2400" dirty="0"/>
              <a:t>Program met enrollment condition.</a:t>
            </a:r>
          </a:p>
          <a:p>
            <a:pPr marL="285750" lvl="0" indent="-285750">
              <a:buFont typeface="Arial" panose="020B0604020202020204" pitchFamily="34" charset="0"/>
              <a:buChar char="•"/>
            </a:pPr>
            <a:endParaRPr lang="en-US" sz="2400" dirty="0"/>
          </a:p>
          <a:p>
            <a:pPr marL="285750" lvl="0" indent="-285750">
              <a:buFont typeface="Arial" panose="020B0604020202020204" pitchFamily="34" charset="0"/>
              <a:buChar char="•"/>
            </a:pPr>
            <a:r>
              <a:rPr lang="en-US" sz="2400" dirty="0"/>
              <a:t>Program produced only 5.5 graduates per 					             year on average, short of the required 						  7.5 graduates. </a:t>
            </a:r>
          </a:p>
          <a:p>
            <a:pPr marL="285750" lvl="0" indent="-285750">
              <a:buFont typeface="Arial" panose="020B0604020202020204" pitchFamily="34" charset="0"/>
              <a:buChar char="•"/>
            </a:pPr>
            <a:endParaRPr lang="en-US" sz="2400" dirty="0"/>
          </a:p>
          <a:p>
            <a:pPr marL="285750" lvl="0" indent="-285750">
              <a:buFont typeface="Arial" panose="020B0604020202020204" pitchFamily="34" charset="0"/>
              <a:buChar char="•"/>
            </a:pPr>
            <a:r>
              <a:rPr lang="en-US" sz="2400" dirty="0"/>
              <a:t>Drake State is requesting that an additional two-year review period (2019-20 and 2020-2021) for the program be granted to achieve the graduation annual average figure of 7.5. </a:t>
            </a:r>
          </a:p>
          <a:p>
            <a:pPr lvl="0" fontAlgn="base"/>
            <a:endParaRPr lang="en-US" dirty="0"/>
          </a:p>
          <a:p>
            <a:pPr lvl="0" fontAlgn="base"/>
            <a:endParaRPr lang="en-US" dirty="0"/>
          </a:p>
          <a:p>
            <a:pPr marL="285750" indent="-285750">
              <a:buFont typeface="Arial" panose="020B0604020202020204" pitchFamily="34" charset="0"/>
              <a:buChar char="•"/>
            </a:pPr>
            <a:endParaRPr lang="en-US" sz="1600" dirty="0"/>
          </a:p>
          <a:p>
            <a:r>
              <a:rPr lang="en-US" dirty="0"/>
              <a:t>	</a:t>
            </a:r>
          </a:p>
          <a:p>
            <a:pPr lvl="0" fontAlgn="base"/>
            <a:endParaRPr lang="en-US" dirty="0"/>
          </a:p>
          <a:p>
            <a:pPr lvl="0" fontAlgn="base"/>
            <a:endParaRPr lang="en-US" dirty="0"/>
          </a:p>
          <a:p>
            <a:pPr marL="285750" lvl="0" indent="-285750" fontAlgn="base">
              <a:buFont typeface="Arial" panose="020B0604020202020204" pitchFamily="34" charset="0"/>
              <a:buChar char="•"/>
            </a:pPr>
            <a:endParaRPr lang="en-US" dirty="0"/>
          </a:p>
          <a:p>
            <a:pPr marL="285750" lvl="0" indent="-285750">
              <a:buFont typeface="Arial" panose="020B0604020202020204" pitchFamily="34" charset="0"/>
              <a:buChar char="•"/>
            </a:pPr>
            <a:endParaRPr lang="en-US" dirty="0"/>
          </a:p>
          <a:p>
            <a:r>
              <a:rPr lang="en-US" dirty="0"/>
              <a:t> </a:t>
            </a:r>
          </a:p>
          <a:p>
            <a:pPr lvl="0"/>
            <a:endParaRPr lang="en-US"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smtClean="0">
                <a:solidFill>
                  <a:prstClr val="black">
                    <a:tint val="75000"/>
                  </a:prstClr>
                </a:solidFill>
                <a:latin typeface="Calibri"/>
              </a:rPr>
              <a:pPr>
                <a:defRPr/>
              </a:pPr>
              <a:t>116</a:t>
            </a:fld>
            <a:endParaRPr lang="en-US" dirty="0">
              <a:solidFill>
                <a:prstClr val="black">
                  <a:tint val="75000"/>
                </a:prstClr>
              </a:solidFill>
              <a:latin typeface="Calibri"/>
            </a:endParaRPr>
          </a:p>
        </p:txBody>
      </p:sp>
      <p:pic>
        <p:nvPicPr>
          <p:cNvPr id="7" name="Picture 6"/>
          <p:cNvPicPr>
            <a:picLocks noChangeAspect="1"/>
          </p:cNvPicPr>
          <p:nvPr/>
        </p:nvPicPr>
        <p:blipFill>
          <a:blip r:embed="rId3"/>
          <a:stretch>
            <a:fillRect/>
          </a:stretch>
        </p:blipFill>
        <p:spPr>
          <a:xfrm>
            <a:off x="7013287" y="2727960"/>
            <a:ext cx="2857500" cy="1600200"/>
          </a:xfrm>
          <a:prstGeom prst="rect">
            <a:avLst/>
          </a:prstGeom>
        </p:spPr>
      </p:pic>
    </p:spTree>
    <p:extLst>
      <p:ext uri="{BB962C8B-B14F-4D97-AF65-F5344CB8AC3E}">
        <p14:creationId xmlns:p14="http://schemas.microsoft.com/office/powerpoint/2010/main" val="57475418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720436" y="-369278"/>
            <a:ext cx="10631055" cy="9248686"/>
          </a:xfrm>
          <a:prstGeom prst="rect">
            <a:avLst/>
          </a:prstGeom>
          <a:noFill/>
        </p:spPr>
        <p:txBody>
          <a:bodyPr wrap="square" rtlCol="0">
            <a:spAutoFit/>
          </a:bodyPr>
          <a:lstStyle/>
          <a:p>
            <a:pPr>
              <a:spcBef>
                <a:spcPts val="600"/>
              </a:spcBef>
              <a:tabLst>
                <a:tab pos="457200" algn="l"/>
              </a:tabLst>
              <a:defRPr/>
            </a:pPr>
            <a:endParaRPr lang="en-US" sz="3600" b="1" dirty="0">
              <a:solidFill>
                <a:srgbClr val="FF0000"/>
              </a:solidFill>
              <a:latin typeface="Calibri"/>
            </a:endParaRPr>
          </a:p>
          <a:p>
            <a:pPr>
              <a:spcBef>
                <a:spcPts val="600"/>
              </a:spcBef>
              <a:tabLst>
                <a:tab pos="457200" algn="l"/>
              </a:tabLst>
              <a:defRPr/>
            </a:pPr>
            <a:r>
              <a:rPr lang="en-US" sz="3600" b="1" dirty="0">
                <a:solidFill>
                  <a:srgbClr val="0070C0"/>
                </a:solidFill>
                <a:latin typeface="Calibri"/>
              </a:rPr>
              <a:t>9. Request to Amend Post-Implementation Conditions</a:t>
            </a:r>
          </a:p>
          <a:p>
            <a:pPr>
              <a:spcBef>
                <a:spcPts val="600"/>
              </a:spcBef>
              <a:tabLst>
                <a:tab pos="457200" algn="l"/>
              </a:tabLst>
              <a:defRPr/>
            </a:pPr>
            <a:endParaRPr lang="en-US" sz="2400" b="1" dirty="0">
              <a:solidFill>
                <a:srgbClr val="0070C0"/>
              </a:solidFill>
            </a:endParaRPr>
          </a:p>
          <a:p>
            <a:pPr>
              <a:spcBef>
                <a:spcPts val="600"/>
              </a:spcBef>
              <a:tabLst>
                <a:tab pos="457200" algn="l"/>
              </a:tabLst>
              <a:defRPr/>
            </a:pPr>
            <a:r>
              <a:rPr lang="en-US" sz="2800" b="1" dirty="0">
                <a:solidFill>
                  <a:srgbClr val="0070C0"/>
                </a:solidFill>
              </a:rPr>
              <a:t>b. Lawson State Community College</a:t>
            </a:r>
          </a:p>
          <a:p>
            <a:pPr>
              <a:spcBef>
                <a:spcPts val="600"/>
              </a:spcBef>
              <a:tabLst>
                <a:tab pos="457200" algn="l"/>
              </a:tabLst>
              <a:defRPr/>
            </a:pPr>
            <a:r>
              <a:rPr lang="en-US" sz="2800" dirty="0">
                <a:solidFill>
                  <a:srgbClr val="0070C0"/>
                </a:solidFill>
              </a:rPr>
              <a:t>Associate in Applied Science and Certificate in Hospitality Services Management (CIP 52.0999)</a:t>
            </a:r>
          </a:p>
          <a:p>
            <a:pPr marL="285750" lvl="0" indent="-285750">
              <a:buFont typeface="Arial" panose="020B0604020202020204" pitchFamily="34" charset="0"/>
              <a:buChar char="•"/>
            </a:pPr>
            <a:endParaRPr lang="en-US" sz="1500" dirty="0"/>
          </a:p>
          <a:p>
            <a:pPr marL="285750" lvl="0" indent="-285750">
              <a:buFont typeface="Arial" panose="020B0604020202020204" pitchFamily="34" charset="0"/>
              <a:buChar char="•"/>
            </a:pPr>
            <a:r>
              <a:rPr lang="en-US" sz="2400" dirty="0"/>
              <a:t>The program did not meet enrollment or graduate conditions due to delayed implementation.</a:t>
            </a:r>
          </a:p>
          <a:p>
            <a:pPr marL="285750" lvl="0" indent="-285750">
              <a:buFont typeface="Arial" panose="020B0604020202020204" pitchFamily="34" charset="0"/>
              <a:buChar char="•"/>
            </a:pPr>
            <a:endParaRPr lang="en-US" sz="2400" dirty="0"/>
          </a:p>
          <a:p>
            <a:pPr marL="285750" lvl="0" indent="-285750">
              <a:buFont typeface="Arial" panose="020B0604020202020204" pitchFamily="34" charset="0"/>
              <a:buChar char="•"/>
            </a:pPr>
            <a:r>
              <a:rPr lang="en-US" sz="2400" dirty="0"/>
              <a:t>Lawson requests an additional three-year review period in order to meet the following conditions: </a:t>
            </a:r>
          </a:p>
          <a:p>
            <a:pPr lvl="0"/>
            <a:endParaRPr lang="en-US" sz="1000" dirty="0"/>
          </a:p>
          <a:p>
            <a:pPr marL="742950" lvl="1" indent="-285750">
              <a:buFont typeface="Arial" panose="020B0604020202020204" pitchFamily="34" charset="0"/>
              <a:buChar char="•"/>
            </a:pPr>
            <a:r>
              <a:rPr lang="en-US" sz="2400" dirty="0"/>
              <a:t>10 new enrollments per year on average</a:t>
            </a:r>
          </a:p>
          <a:p>
            <a:pPr marL="742950" lvl="1" indent="-285750">
              <a:buFont typeface="Arial" panose="020B0604020202020204" pitchFamily="34" charset="0"/>
              <a:buChar char="•"/>
            </a:pPr>
            <a:endParaRPr lang="en-US" sz="1000" dirty="0"/>
          </a:p>
          <a:p>
            <a:pPr marL="742950" lvl="1" indent="-285750">
              <a:buFont typeface="Arial" panose="020B0604020202020204" pitchFamily="34" charset="0"/>
              <a:buChar char="•"/>
            </a:pPr>
            <a:r>
              <a:rPr lang="en-US" sz="2400" dirty="0"/>
              <a:t>7.5 graduates per year on average. </a:t>
            </a:r>
          </a:p>
          <a:p>
            <a:pPr lvl="0" fontAlgn="base"/>
            <a:endParaRPr lang="en-US" dirty="0"/>
          </a:p>
          <a:p>
            <a:pPr lvl="0" fontAlgn="base"/>
            <a:endParaRPr lang="en-US" dirty="0"/>
          </a:p>
          <a:p>
            <a:pPr marL="285750" indent="-285750">
              <a:buFont typeface="Arial" panose="020B0604020202020204" pitchFamily="34" charset="0"/>
              <a:buChar char="•"/>
            </a:pPr>
            <a:endParaRPr lang="en-US" sz="1600" dirty="0"/>
          </a:p>
          <a:p>
            <a:r>
              <a:rPr lang="en-US" dirty="0"/>
              <a:t>	</a:t>
            </a:r>
          </a:p>
          <a:p>
            <a:pPr lvl="0" fontAlgn="base"/>
            <a:endParaRPr lang="en-US" dirty="0"/>
          </a:p>
          <a:p>
            <a:pPr lvl="0" fontAlgn="base"/>
            <a:endParaRPr lang="en-US" dirty="0"/>
          </a:p>
          <a:p>
            <a:pPr marL="285750" lvl="0" indent="-285750" fontAlgn="base">
              <a:buFont typeface="Arial" panose="020B0604020202020204" pitchFamily="34" charset="0"/>
              <a:buChar char="•"/>
            </a:pPr>
            <a:endParaRPr lang="en-US" dirty="0"/>
          </a:p>
          <a:p>
            <a:pPr marL="285750" lvl="0" indent="-285750">
              <a:buFont typeface="Arial" panose="020B0604020202020204" pitchFamily="34" charset="0"/>
              <a:buChar char="•"/>
            </a:pPr>
            <a:endParaRPr lang="en-US" dirty="0"/>
          </a:p>
          <a:p>
            <a:r>
              <a:rPr lang="en-US" dirty="0"/>
              <a:t> </a:t>
            </a:r>
          </a:p>
          <a:p>
            <a:pPr lvl="0"/>
            <a:endParaRPr lang="en-US"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smtClean="0">
                <a:solidFill>
                  <a:prstClr val="black">
                    <a:tint val="75000"/>
                  </a:prstClr>
                </a:solidFill>
                <a:latin typeface="Calibri"/>
              </a:rPr>
              <a:pPr>
                <a:defRPr/>
              </a:pPr>
              <a:t>117</a:t>
            </a:fld>
            <a:endParaRPr lang="en-US" dirty="0">
              <a:solidFill>
                <a:prstClr val="black">
                  <a:tint val="75000"/>
                </a:prstClr>
              </a:solidFill>
              <a:latin typeface="Calibri"/>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9037" y="1127760"/>
            <a:ext cx="2008848" cy="703097"/>
          </a:xfrm>
          <a:prstGeom prst="rect">
            <a:avLst/>
          </a:prstGeom>
        </p:spPr>
      </p:pic>
      <p:pic>
        <p:nvPicPr>
          <p:cNvPr id="10" name="Picture 9" descr="Hotel Management could be right choice for students after ..."/>
          <p:cNvPicPr>
            <a:picLocks noChangeAspect="1"/>
          </p:cNvPicPr>
          <p:nvPr/>
        </p:nvPicPr>
        <p:blipFill rotWithShape="1">
          <a:blip r:embed="rId4">
            <a:extLst>
              <a:ext uri="{28A0092B-C50C-407E-A947-70E740481C1C}">
                <a14:useLocalDpi xmlns:a14="http://schemas.microsoft.com/office/drawing/2010/main" val="0"/>
              </a:ext>
            </a:extLst>
          </a:blip>
          <a:srcRect t="40565" r="10631"/>
          <a:stretch/>
        </p:blipFill>
        <p:spPr>
          <a:xfrm>
            <a:off x="7099187" y="4648130"/>
            <a:ext cx="4252304" cy="1414004"/>
          </a:xfrm>
          <a:prstGeom prst="rect">
            <a:avLst/>
          </a:prstGeom>
        </p:spPr>
      </p:pic>
    </p:spTree>
    <p:extLst>
      <p:ext uri="{BB962C8B-B14F-4D97-AF65-F5344CB8AC3E}">
        <p14:creationId xmlns:p14="http://schemas.microsoft.com/office/powerpoint/2010/main" val="248530191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720436" y="-369278"/>
            <a:ext cx="10631055" cy="8833187"/>
          </a:xfrm>
          <a:prstGeom prst="rect">
            <a:avLst/>
          </a:prstGeom>
          <a:noFill/>
        </p:spPr>
        <p:txBody>
          <a:bodyPr wrap="square" rtlCol="0">
            <a:spAutoFit/>
          </a:bodyPr>
          <a:lstStyle/>
          <a:p>
            <a:pPr>
              <a:spcBef>
                <a:spcPts val="600"/>
              </a:spcBef>
              <a:tabLst>
                <a:tab pos="457200" algn="l"/>
              </a:tabLst>
              <a:defRPr/>
            </a:pPr>
            <a:endParaRPr lang="en-US" sz="3600" b="1" dirty="0">
              <a:solidFill>
                <a:srgbClr val="FF0000"/>
              </a:solidFill>
              <a:latin typeface="Calibri"/>
            </a:endParaRPr>
          </a:p>
          <a:p>
            <a:pPr>
              <a:spcBef>
                <a:spcPts val="600"/>
              </a:spcBef>
              <a:tabLst>
                <a:tab pos="457200" algn="l"/>
              </a:tabLst>
              <a:defRPr/>
            </a:pPr>
            <a:r>
              <a:rPr lang="en-US" sz="3600" b="1" dirty="0">
                <a:solidFill>
                  <a:srgbClr val="0070C0"/>
                </a:solidFill>
                <a:latin typeface="Calibri"/>
              </a:rPr>
              <a:t>9. Request to Amend Post-Implementation Conditions</a:t>
            </a:r>
          </a:p>
          <a:p>
            <a:pPr>
              <a:spcBef>
                <a:spcPts val="600"/>
              </a:spcBef>
              <a:tabLst>
                <a:tab pos="457200" algn="l"/>
              </a:tabLst>
              <a:defRPr/>
            </a:pPr>
            <a:endParaRPr lang="en-US" sz="2400" b="1" dirty="0">
              <a:solidFill>
                <a:srgbClr val="0070C0"/>
              </a:solidFill>
            </a:endParaRPr>
          </a:p>
          <a:p>
            <a:pPr>
              <a:spcBef>
                <a:spcPts val="600"/>
              </a:spcBef>
              <a:tabLst>
                <a:tab pos="457200" algn="l"/>
              </a:tabLst>
              <a:defRPr/>
            </a:pPr>
            <a:r>
              <a:rPr lang="en-US" sz="2800" b="1" dirty="0">
                <a:solidFill>
                  <a:srgbClr val="0070C0"/>
                </a:solidFill>
              </a:rPr>
              <a:t>c. Alabama State University</a:t>
            </a:r>
          </a:p>
          <a:p>
            <a:pPr>
              <a:spcBef>
                <a:spcPts val="600"/>
              </a:spcBef>
              <a:tabLst>
                <a:tab pos="457200" algn="l"/>
              </a:tabLst>
              <a:defRPr/>
            </a:pPr>
            <a:r>
              <a:rPr lang="en-US" sz="2800" dirty="0">
                <a:solidFill>
                  <a:srgbClr val="0070C0"/>
                </a:solidFill>
              </a:rPr>
              <a:t>Doctor of Philosophy in Educational Leadership, Policy and Law 	(CIP 13.0401)</a:t>
            </a:r>
            <a:endParaRPr lang="en-US" sz="1500" dirty="0"/>
          </a:p>
          <a:p>
            <a:pPr marL="285750" lvl="0" indent="-285750">
              <a:buFont typeface="Arial" panose="020B0604020202020204" pitchFamily="34" charset="0"/>
              <a:buChar char="•"/>
            </a:pPr>
            <a:endParaRPr lang="en-US" sz="2400" dirty="0"/>
          </a:p>
          <a:p>
            <a:pPr marL="285750" lvl="0" indent="-285750">
              <a:buFont typeface="Arial" panose="020B0604020202020204" pitchFamily="34" charset="0"/>
              <a:buChar char="•"/>
            </a:pPr>
            <a:r>
              <a:rPr lang="en-US" sz="2400" dirty="0"/>
              <a:t>Program met new enrollment condition, but fell short of required graduates with only 2 reported (2.25 needed). </a:t>
            </a:r>
          </a:p>
          <a:p>
            <a:pPr marL="285750" lvl="0" indent="-285750">
              <a:buFont typeface="Arial" panose="020B0604020202020204" pitchFamily="34" charset="0"/>
              <a:buChar char="•"/>
            </a:pPr>
            <a:endParaRPr lang="en-US" sz="2400" dirty="0"/>
          </a:p>
          <a:p>
            <a:pPr marL="285750" lvl="0" indent="-285750">
              <a:buFont typeface="Arial" panose="020B0604020202020204" pitchFamily="34" charset="0"/>
              <a:buChar char="•"/>
            </a:pPr>
            <a:r>
              <a:rPr lang="en-US" sz="2400" dirty="0"/>
              <a:t>ASU requests an additional two-year review period in order to meet the following condition: </a:t>
            </a:r>
          </a:p>
          <a:p>
            <a:pPr lvl="0"/>
            <a:endParaRPr lang="en-US" sz="1000" dirty="0"/>
          </a:p>
          <a:p>
            <a:pPr lvl="1"/>
            <a:r>
              <a:rPr lang="en-US" sz="2400" dirty="0"/>
              <a:t>That the program achieve the graduation annual 			     average figure of 2.25, as required by statute. </a:t>
            </a:r>
          </a:p>
          <a:p>
            <a:pPr lvl="1" fontAlgn="base"/>
            <a:endParaRPr lang="en-US" sz="2400" dirty="0"/>
          </a:p>
          <a:p>
            <a:pPr marL="285750" indent="-285750">
              <a:buFont typeface="Arial" panose="020B0604020202020204" pitchFamily="34" charset="0"/>
              <a:buChar char="•"/>
            </a:pPr>
            <a:endParaRPr lang="en-US" sz="1600" dirty="0"/>
          </a:p>
          <a:p>
            <a:r>
              <a:rPr lang="en-US" dirty="0"/>
              <a:t>	</a:t>
            </a:r>
          </a:p>
          <a:p>
            <a:pPr lvl="0" fontAlgn="base"/>
            <a:endParaRPr lang="en-US" dirty="0"/>
          </a:p>
          <a:p>
            <a:pPr lvl="0" fontAlgn="base"/>
            <a:endParaRPr lang="en-US" dirty="0"/>
          </a:p>
          <a:p>
            <a:pPr marL="285750" lvl="0" indent="-285750" fontAlgn="base">
              <a:buFont typeface="Arial" panose="020B0604020202020204" pitchFamily="34" charset="0"/>
              <a:buChar char="•"/>
            </a:pPr>
            <a:endParaRPr lang="en-US" dirty="0"/>
          </a:p>
          <a:p>
            <a:pPr marL="285750" lvl="0" indent="-285750">
              <a:buFont typeface="Arial" panose="020B0604020202020204" pitchFamily="34" charset="0"/>
              <a:buChar char="•"/>
            </a:pPr>
            <a:endParaRPr lang="en-US" dirty="0"/>
          </a:p>
          <a:p>
            <a:r>
              <a:rPr lang="en-US" dirty="0"/>
              <a:t> </a:t>
            </a:r>
          </a:p>
          <a:p>
            <a:pPr lvl="0"/>
            <a:endParaRPr lang="en-US"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smtClean="0">
                <a:solidFill>
                  <a:prstClr val="black">
                    <a:tint val="75000"/>
                  </a:prstClr>
                </a:solidFill>
                <a:latin typeface="Calibri"/>
              </a:rPr>
              <a:pPr>
                <a:defRPr/>
              </a:pPr>
              <a:t>118</a:t>
            </a:fld>
            <a:endParaRPr lang="en-US" dirty="0">
              <a:solidFill>
                <a:prstClr val="black">
                  <a:tint val="75000"/>
                </a:prstClr>
              </a:solidFill>
              <a:latin typeface="Calibri"/>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7428" y="864209"/>
            <a:ext cx="2026752" cy="817513"/>
          </a:xfrm>
          <a:prstGeom prst="rect">
            <a:avLst/>
          </a:prstGeom>
        </p:spPr>
      </p:pic>
      <p:pic>
        <p:nvPicPr>
          <p:cNvPr id="3" name="Picture 2"/>
          <p:cNvPicPr>
            <a:picLocks noChangeAspect="1"/>
          </p:cNvPicPr>
          <p:nvPr/>
        </p:nvPicPr>
        <p:blipFill>
          <a:blip r:embed="rId4"/>
          <a:stretch>
            <a:fillRect/>
          </a:stretch>
        </p:blipFill>
        <p:spPr>
          <a:xfrm>
            <a:off x="8039998" y="4702818"/>
            <a:ext cx="3000420" cy="1880545"/>
          </a:xfrm>
          <a:prstGeom prst="rect">
            <a:avLst/>
          </a:prstGeom>
        </p:spPr>
      </p:pic>
    </p:spTree>
    <p:extLst>
      <p:ext uri="{BB962C8B-B14F-4D97-AF65-F5344CB8AC3E}">
        <p14:creationId xmlns:p14="http://schemas.microsoft.com/office/powerpoint/2010/main" val="24200404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74815" y="70337"/>
            <a:ext cx="11961854" cy="5357874"/>
          </a:xfrm>
          <a:prstGeom prst="rect">
            <a:avLst/>
          </a:prstGeom>
          <a:noFill/>
        </p:spPr>
        <p:txBody>
          <a:bodyPr wrap="square" rtlCol="0">
            <a:spAutoFit/>
          </a:bodyPr>
          <a:lstStyle/>
          <a:p>
            <a:pPr>
              <a:spcBef>
                <a:spcPts val="600"/>
              </a:spcBef>
              <a:tabLst>
                <a:tab pos="457200" algn="l"/>
              </a:tabLst>
              <a:defRPr/>
            </a:pPr>
            <a:r>
              <a:rPr lang="en-US" sz="3600" b="1" dirty="0">
                <a:solidFill>
                  <a:srgbClr val="0070C0"/>
                </a:solidFill>
              </a:rPr>
              <a:t>   9. Request to Amend Post-Implementation Conditions</a:t>
            </a:r>
          </a:p>
          <a:p>
            <a:pPr>
              <a:spcBef>
                <a:spcPts val="600"/>
              </a:spcBef>
              <a:tabLst>
                <a:tab pos="457200" algn="l"/>
              </a:tabLst>
              <a:defRPr/>
            </a:pPr>
            <a:endParaRPr lang="en-US" sz="3600" b="1" dirty="0">
              <a:solidFill>
                <a:srgbClr val="FF0000"/>
              </a:solidFill>
              <a:latin typeface="Calibri"/>
            </a:endParaRPr>
          </a:p>
          <a:p>
            <a:pPr>
              <a:spcBef>
                <a:spcPts val="600"/>
              </a:spcBef>
              <a:tabLst>
                <a:tab pos="457200" algn="l"/>
              </a:tabLst>
              <a:defRPr/>
            </a:pPr>
            <a:r>
              <a:rPr lang="en-US" sz="2800" b="1" dirty="0">
                <a:solidFill>
                  <a:schemeClr val="accent1">
                    <a:lumMod val="75000"/>
                  </a:schemeClr>
                </a:solidFill>
                <a:latin typeface="Calibri"/>
              </a:rPr>
              <a:t>    d. Athens State University</a:t>
            </a:r>
          </a:p>
          <a:p>
            <a:pPr>
              <a:spcBef>
                <a:spcPct val="20000"/>
              </a:spcBef>
              <a:spcAft>
                <a:spcPts val="600"/>
              </a:spcAft>
              <a:tabLst>
                <a:tab pos="457200" algn="l"/>
              </a:tabLst>
            </a:pPr>
            <a:r>
              <a:rPr lang="en-US" sz="2000" dirty="0">
                <a:solidFill>
                  <a:srgbClr val="0070C0"/>
                </a:solidFill>
              </a:rPr>
              <a:t>      </a:t>
            </a:r>
            <a:r>
              <a:rPr lang="en-US" sz="2800" dirty="0">
                <a:solidFill>
                  <a:srgbClr val="0070C0"/>
                </a:solidFill>
              </a:rPr>
              <a:t>Bachelor of Science in Information Assurance (CIP 52.1201)</a:t>
            </a:r>
            <a:endParaRPr lang="en-US" sz="2800" dirty="0"/>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n-US" dirty="0"/>
              <a:t>That an additional three-year review period (2019-20, 2020-21, and 2021-22) for the program be granted to achieve the graduation annual average figure of 7.5, revised from the original request of 10 graduates.</a:t>
            </a:r>
          </a:p>
          <a:p>
            <a:pPr marL="285750" lvl="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ATSU officials note that three additional years for implementation will enable them to show greater progress for part-time students (61% of students in the major are part-time), as well as see an enrollment boost due to recent faculty hires.</a:t>
            </a:r>
            <a:endParaRPr lang="en-US" sz="1400" dirty="0"/>
          </a:p>
          <a:p>
            <a:pPr lvl="0" fontAlgn="base"/>
            <a:endParaRPr lang="en-US" sz="1400" dirty="0"/>
          </a:p>
          <a:p>
            <a:pPr marL="285750" lvl="0" indent="-285750" fontAlgn="base">
              <a:buFont typeface="Arial" panose="020B0604020202020204" pitchFamily="34" charset="0"/>
              <a:buChar char="•"/>
            </a:pPr>
            <a:endParaRPr lang="en-US" sz="1400" dirty="0"/>
          </a:p>
          <a:p>
            <a:pPr marL="285750" lvl="0" indent="-285750">
              <a:buFont typeface="Arial" panose="020B0604020202020204" pitchFamily="34" charset="0"/>
              <a:buChar char="•"/>
            </a:pPr>
            <a:endParaRPr lang="en-US" dirty="0"/>
          </a:p>
          <a:p>
            <a:r>
              <a:rPr lang="en-US" dirty="0"/>
              <a:t> </a:t>
            </a:r>
          </a:p>
          <a:p>
            <a:pPr lvl="0"/>
            <a:endParaRPr lang="en-US"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smtClean="0">
                <a:solidFill>
                  <a:prstClr val="black">
                    <a:tint val="75000"/>
                  </a:prstClr>
                </a:solidFill>
                <a:latin typeface="Calibri"/>
              </a:rPr>
              <a:pPr>
                <a:defRPr/>
              </a:pPr>
              <a:t>119</a:t>
            </a:fld>
            <a:endParaRPr lang="en-US" dirty="0">
              <a:solidFill>
                <a:prstClr val="black">
                  <a:tint val="75000"/>
                </a:prstClr>
              </a:solidFill>
              <a:latin typeface="Calibri"/>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07632" y="702105"/>
            <a:ext cx="3662561" cy="1057546"/>
          </a:xfrm>
          <a:prstGeom prst="rect">
            <a:avLst/>
          </a:prstGeom>
        </p:spPr>
      </p:pic>
      <p:pic>
        <p:nvPicPr>
          <p:cNvPr id="7" name="Picture 6" descr="File:Information Assurance.png - Wikimedia Common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6670" y="4328036"/>
            <a:ext cx="2194560" cy="2194560"/>
          </a:xfrm>
          <a:prstGeom prst="rect">
            <a:avLst/>
          </a:prstGeom>
        </p:spPr>
      </p:pic>
    </p:spTree>
    <p:extLst>
      <p:ext uri="{BB962C8B-B14F-4D97-AF65-F5344CB8AC3E}">
        <p14:creationId xmlns:p14="http://schemas.microsoft.com/office/powerpoint/2010/main" val="1655158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12</a:t>
            </a:fld>
            <a:endParaRPr lang="en-US">
              <a:solidFill>
                <a:srgbClr val="46464A">
                  <a:lumMod val="60000"/>
                  <a:lumOff val="40000"/>
                </a:srgbClr>
              </a:solidFill>
            </a:endParaRPr>
          </a:p>
        </p:txBody>
      </p:sp>
      <p:pic>
        <p:nvPicPr>
          <p:cNvPr id="17410" name="Picture 2" descr="4668dc54-0048-444c-b085-fadf730c1981@namprd15"/>
          <p:cNvPicPr>
            <a:picLocks noChangeAspect="1" noChangeArrowheads="1"/>
          </p:cNvPicPr>
          <p:nvPr/>
        </p:nvPicPr>
        <p:blipFill rotWithShape="1">
          <a:blip r:embed="rId2">
            <a:extLst>
              <a:ext uri="{28A0092B-C50C-407E-A947-70E740481C1C}">
                <a14:useLocalDpi xmlns:a14="http://schemas.microsoft.com/office/drawing/2010/main" val="0"/>
              </a:ext>
            </a:extLst>
          </a:blip>
          <a:srcRect l="-1" t="11304" r="131" b="32729"/>
          <a:stretch/>
        </p:blipFill>
        <p:spPr bwMode="auto">
          <a:xfrm>
            <a:off x="6479374" y="1170685"/>
            <a:ext cx="5373536" cy="5358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3"/>
          <a:srcRect l="28010" t="445" b="92856"/>
          <a:stretch/>
        </p:blipFill>
        <p:spPr>
          <a:xfrm>
            <a:off x="1" y="1"/>
            <a:ext cx="12104872" cy="845779"/>
          </a:xfrm>
          <a:prstGeom prst="rect">
            <a:avLst/>
          </a:prstGeom>
        </p:spPr>
      </p:pic>
      <p:sp>
        <p:nvSpPr>
          <p:cNvPr id="7" name="TextBox 6"/>
          <p:cNvSpPr txBox="1"/>
          <p:nvPr/>
        </p:nvSpPr>
        <p:spPr>
          <a:xfrm>
            <a:off x="1119746" y="1032788"/>
            <a:ext cx="5146159" cy="584775"/>
          </a:xfrm>
          <a:prstGeom prst="rect">
            <a:avLst/>
          </a:prstGeom>
          <a:noFill/>
        </p:spPr>
        <p:txBody>
          <a:bodyPr wrap="square" rtlCol="0">
            <a:spAutoFit/>
          </a:bodyPr>
          <a:lstStyle/>
          <a:p>
            <a:pPr algn="ctr"/>
            <a:r>
              <a:rPr lang="en-US" sz="3200" b="1" dirty="0"/>
              <a:t> Choctaw County </a:t>
            </a:r>
          </a:p>
        </p:txBody>
      </p:sp>
      <p:pic>
        <p:nvPicPr>
          <p:cNvPr id="8" name="Picture 7"/>
          <p:cNvPicPr>
            <a:picLocks noChangeAspect="1"/>
          </p:cNvPicPr>
          <p:nvPr/>
        </p:nvPicPr>
        <p:blipFill>
          <a:blip r:embed="rId4"/>
          <a:stretch>
            <a:fillRect/>
          </a:stretch>
        </p:blipFill>
        <p:spPr>
          <a:xfrm>
            <a:off x="2086878" y="1511336"/>
            <a:ext cx="3395379" cy="4244222"/>
          </a:xfrm>
          <a:prstGeom prst="rect">
            <a:avLst/>
          </a:prstGeom>
        </p:spPr>
      </p:pic>
      <p:sp>
        <p:nvSpPr>
          <p:cNvPr id="2" name="TextBox 1"/>
          <p:cNvSpPr txBox="1"/>
          <p:nvPr/>
        </p:nvSpPr>
        <p:spPr>
          <a:xfrm>
            <a:off x="1673324" y="5755558"/>
            <a:ext cx="3914442" cy="923330"/>
          </a:xfrm>
          <a:prstGeom prst="rect">
            <a:avLst/>
          </a:prstGeom>
          <a:noFill/>
        </p:spPr>
        <p:txBody>
          <a:bodyPr wrap="square" rtlCol="0">
            <a:spAutoFit/>
          </a:bodyPr>
          <a:lstStyle/>
          <a:p>
            <a:pPr marL="285750" indent="-285750">
              <a:buFont typeface="Arial" panose="020B0604020202020204" pitchFamily="34" charset="0"/>
              <a:buChar char="•"/>
            </a:pPr>
            <a:r>
              <a:rPr lang="en-US" dirty="0"/>
              <a:t>No jobs</a:t>
            </a:r>
          </a:p>
          <a:p>
            <a:pPr marL="285750" indent="-285750">
              <a:buFont typeface="Arial" panose="020B0604020202020204" pitchFamily="34" charset="0"/>
              <a:buChar char="•"/>
            </a:pPr>
            <a:r>
              <a:rPr lang="en-US" dirty="0"/>
              <a:t>Closed school</a:t>
            </a:r>
          </a:p>
          <a:p>
            <a:pPr marL="285750" indent="-285750">
              <a:buFont typeface="Arial" panose="020B0604020202020204" pitchFamily="34" charset="0"/>
              <a:buChar char="•"/>
            </a:pPr>
            <a:r>
              <a:rPr lang="en-US" dirty="0"/>
              <a:t>Not listed as an opportunity zone</a:t>
            </a:r>
          </a:p>
        </p:txBody>
      </p:sp>
      <p:sp>
        <p:nvSpPr>
          <p:cNvPr id="3" name="TextBox 2"/>
          <p:cNvSpPr txBox="1"/>
          <p:nvPr/>
        </p:nvSpPr>
        <p:spPr>
          <a:xfrm>
            <a:off x="7572054" y="238224"/>
            <a:ext cx="1828800" cy="369332"/>
          </a:xfrm>
          <a:prstGeom prst="rect">
            <a:avLst/>
          </a:prstGeom>
          <a:solidFill>
            <a:schemeClr val="bg1"/>
          </a:solidFill>
        </p:spPr>
        <p:txBody>
          <a:bodyPr wrap="square" rtlCol="0">
            <a:spAutoFit/>
          </a:bodyPr>
          <a:lstStyle/>
          <a:p>
            <a:r>
              <a:rPr lang="en-US" dirty="0"/>
              <a:t>October 12, 2019</a:t>
            </a:r>
          </a:p>
        </p:txBody>
      </p:sp>
    </p:spTree>
    <p:extLst>
      <p:ext uri="{BB962C8B-B14F-4D97-AF65-F5344CB8AC3E}">
        <p14:creationId xmlns:p14="http://schemas.microsoft.com/office/powerpoint/2010/main" val="26041996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87922" y="70338"/>
            <a:ext cx="11948747" cy="5456878"/>
          </a:xfrm>
          <a:prstGeom prst="rect">
            <a:avLst/>
          </a:prstGeom>
          <a:noFill/>
        </p:spPr>
        <p:txBody>
          <a:bodyPr wrap="square" rtlCol="0">
            <a:spAutoFit/>
          </a:bodyPr>
          <a:lstStyle/>
          <a:p>
            <a:pPr>
              <a:spcBef>
                <a:spcPts val="600"/>
              </a:spcBef>
              <a:tabLst>
                <a:tab pos="457200" algn="l"/>
              </a:tabLst>
              <a:defRPr/>
            </a:pPr>
            <a:r>
              <a:rPr lang="en-US" sz="3600" b="1" dirty="0">
                <a:solidFill>
                  <a:srgbClr val="0070C0"/>
                </a:solidFill>
              </a:rPr>
              <a:t>   9. Request to Amend Post-Implementation Conditions</a:t>
            </a:r>
          </a:p>
          <a:p>
            <a:pPr>
              <a:spcBef>
                <a:spcPts val="600"/>
              </a:spcBef>
              <a:tabLst>
                <a:tab pos="457200" algn="l"/>
              </a:tabLst>
              <a:defRPr/>
            </a:pPr>
            <a:endParaRPr lang="en-US" sz="2800" b="1" dirty="0">
              <a:solidFill>
                <a:schemeClr val="accent1">
                  <a:lumMod val="75000"/>
                </a:schemeClr>
              </a:solidFill>
              <a:latin typeface="Calibri"/>
            </a:endParaRPr>
          </a:p>
          <a:p>
            <a:pPr>
              <a:spcBef>
                <a:spcPts val="600"/>
              </a:spcBef>
              <a:tabLst>
                <a:tab pos="457200" algn="l"/>
              </a:tabLst>
              <a:defRPr/>
            </a:pPr>
            <a:r>
              <a:rPr lang="en-US" sz="2800" b="1" dirty="0">
                <a:solidFill>
                  <a:schemeClr val="accent1">
                    <a:lumMod val="75000"/>
                  </a:schemeClr>
                </a:solidFill>
                <a:latin typeface="Calibri"/>
              </a:rPr>
              <a:t>    e. Auburn University Montgomery</a:t>
            </a:r>
          </a:p>
          <a:p>
            <a:pPr>
              <a:spcBef>
                <a:spcPct val="20000"/>
              </a:spcBef>
              <a:spcAft>
                <a:spcPts val="600"/>
              </a:spcAft>
              <a:tabLst>
                <a:tab pos="457200" algn="l"/>
              </a:tabLst>
            </a:pPr>
            <a:r>
              <a:rPr lang="en-US" sz="2800" dirty="0">
                <a:solidFill>
                  <a:srgbClr val="0070C0"/>
                </a:solidFill>
              </a:rPr>
              <a:t>        Bachelor of Science in Computer Science (CIP 11.0701)</a:t>
            </a:r>
            <a:endParaRPr lang="en-US" sz="2800" dirty="0"/>
          </a:p>
          <a:p>
            <a:pPr marL="285750" lvl="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That an additional two-year review period (2019-20 and 2020-2021) for the program be granted to achieve the graduation annual average figure of 7.5, revised from the original request of 8 graduates. </a:t>
            </a:r>
          </a:p>
          <a:p>
            <a:pPr lvl="0"/>
            <a:endParaRPr lang="en-US" dirty="0"/>
          </a:p>
          <a:p>
            <a:pPr marL="285750" indent="-285750">
              <a:buFont typeface="Arial" panose="020B0604020202020204" pitchFamily="34" charset="0"/>
              <a:buChar char="•"/>
            </a:pPr>
            <a:r>
              <a:rPr lang="en-US" dirty="0"/>
              <a:t>According to AUM officials, a significant percentage of students accepted into the BS in Computer Science program lack the  prerequisite knowledge to take Structured Programming I. This inadequate preparation for college-level classes leads to a slower progression to graduation and contributes to low graduation numbers.</a:t>
            </a:r>
            <a:endParaRPr lang="en-US" sz="1400" dirty="0"/>
          </a:p>
          <a:p>
            <a:pPr lvl="0" fontAlgn="base"/>
            <a:endParaRPr lang="en-US" sz="1400" dirty="0"/>
          </a:p>
          <a:p>
            <a:pPr marL="285750" lvl="0" indent="-285750" fontAlgn="base">
              <a:buFont typeface="Arial" panose="020B0604020202020204" pitchFamily="34" charset="0"/>
              <a:buChar char="•"/>
            </a:pPr>
            <a:endParaRPr lang="en-US" sz="1400" dirty="0"/>
          </a:p>
          <a:p>
            <a:pPr marL="285750" lvl="0" indent="-285750">
              <a:buFont typeface="Arial" panose="020B0604020202020204" pitchFamily="34" charset="0"/>
              <a:buChar char="•"/>
            </a:pPr>
            <a:endParaRPr lang="en-US" dirty="0"/>
          </a:p>
          <a:p>
            <a:r>
              <a:rPr lang="en-US" dirty="0"/>
              <a:t> </a:t>
            </a:r>
          </a:p>
          <a:p>
            <a:pPr lvl="0"/>
            <a:endParaRPr lang="en-US"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smtClean="0">
                <a:solidFill>
                  <a:prstClr val="black">
                    <a:tint val="75000"/>
                  </a:prstClr>
                </a:solidFill>
                <a:latin typeface="Calibri"/>
              </a:rPr>
              <a:pPr>
                <a:defRPr/>
              </a:pPr>
              <a:t>120</a:t>
            </a:fld>
            <a:endParaRPr lang="en-US" dirty="0">
              <a:solidFill>
                <a:prstClr val="black">
                  <a:tint val="75000"/>
                </a:prstClr>
              </a:solidFill>
              <a:latin typeface="Calibri"/>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8745" y="742490"/>
            <a:ext cx="3035808" cy="1066800"/>
          </a:xfrm>
          <a:prstGeom prst="rect">
            <a:avLst/>
          </a:prstGeom>
        </p:spPr>
      </p:pic>
      <p:pic>
        <p:nvPicPr>
          <p:cNvPr id="8" name="Picture 7" descr="Computer Science by syntaxacer on DeviantAr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9666" y="4373177"/>
            <a:ext cx="2468880" cy="2392749"/>
          </a:xfrm>
          <a:prstGeom prst="rect">
            <a:avLst/>
          </a:prstGeom>
        </p:spPr>
      </p:pic>
    </p:spTree>
    <p:extLst>
      <p:ext uri="{BB962C8B-B14F-4D97-AF65-F5344CB8AC3E}">
        <p14:creationId xmlns:p14="http://schemas.microsoft.com/office/powerpoint/2010/main" val="289145362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87922" y="70338"/>
            <a:ext cx="11948747" cy="6226320"/>
          </a:xfrm>
          <a:prstGeom prst="rect">
            <a:avLst/>
          </a:prstGeom>
          <a:noFill/>
        </p:spPr>
        <p:txBody>
          <a:bodyPr wrap="square" rtlCol="0">
            <a:spAutoFit/>
          </a:bodyPr>
          <a:lstStyle/>
          <a:p>
            <a:pPr>
              <a:spcBef>
                <a:spcPts val="600"/>
              </a:spcBef>
              <a:tabLst>
                <a:tab pos="457200" algn="l"/>
              </a:tabLst>
              <a:defRPr/>
            </a:pPr>
            <a:r>
              <a:rPr lang="en-US" sz="3600" b="1" dirty="0">
                <a:solidFill>
                  <a:srgbClr val="0070C0"/>
                </a:solidFill>
              </a:rPr>
              <a:t>   9. Request to Amend Post-Implementation Conditions</a:t>
            </a:r>
          </a:p>
          <a:p>
            <a:pPr>
              <a:spcBef>
                <a:spcPts val="600"/>
              </a:spcBef>
              <a:tabLst>
                <a:tab pos="457200" algn="l"/>
              </a:tabLst>
              <a:defRPr/>
            </a:pPr>
            <a:endParaRPr lang="en-US" sz="2400" b="1" dirty="0">
              <a:solidFill>
                <a:srgbClr val="FF0000"/>
              </a:solidFill>
              <a:latin typeface="Calibri"/>
            </a:endParaRPr>
          </a:p>
          <a:p>
            <a:pPr>
              <a:spcBef>
                <a:spcPts val="600"/>
              </a:spcBef>
              <a:tabLst>
                <a:tab pos="457200" algn="l"/>
              </a:tabLst>
              <a:defRPr/>
            </a:pPr>
            <a:r>
              <a:rPr lang="en-US" sz="2800" b="1" dirty="0">
                <a:solidFill>
                  <a:schemeClr val="accent1">
                    <a:lumMod val="75000"/>
                  </a:schemeClr>
                </a:solidFill>
                <a:latin typeface="Calibri"/>
              </a:rPr>
              <a:t>    f. Troy University</a:t>
            </a:r>
          </a:p>
          <a:p>
            <a:pPr>
              <a:spcBef>
                <a:spcPct val="20000"/>
              </a:spcBef>
              <a:spcAft>
                <a:spcPts val="600"/>
              </a:spcAft>
              <a:tabLst>
                <a:tab pos="457200" algn="l"/>
              </a:tabLst>
            </a:pPr>
            <a:r>
              <a:rPr lang="en-US" sz="2800" dirty="0">
                <a:solidFill>
                  <a:srgbClr val="0070C0"/>
                </a:solidFill>
              </a:rPr>
              <a:t>    Master of Science in Biomedical Sciences (CIP 26.9999)</a:t>
            </a:r>
            <a:endParaRPr lang="en-US" sz="2800" dirty="0"/>
          </a:p>
          <a:p>
            <a:pPr lvl="0"/>
            <a:endParaRPr lang="en-US" dirty="0"/>
          </a:p>
          <a:p>
            <a:pPr marL="285750" lvl="0" indent="-285750">
              <a:buFont typeface="Arial" panose="020B0604020202020204" pitchFamily="34" charset="0"/>
              <a:buChar char="•"/>
            </a:pPr>
            <a:r>
              <a:rPr lang="en-US" dirty="0"/>
              <a:t>That the number of required new enrollments be reduced from the original condition of 33 to the current performance level of 17.4. Therefore, that the program be deemed to have met post-implementation conditions and that no further reporting will be necessary. </a:t>
            </a:r>
          </a:p>
          <a:p>
            <a:pPr marL="285750" lvl="0" indent="-285750">
              <a:buFont typeface="Arial" panose="020B0604020202020204" pitchFamily="34" charset="0"/>
              <a:buChar char="•"/>
            </a:pPr>
            <a:endParaRPr lang="en-US" dirty="0"/>
          </a:p>
          <a:p>
            <a:pPr marL="285750" indent="-285750" fontAlgn="base">
              <a:buFont typeface="Arial" panose="020B0604020202020204" pitchFamily="34" charset="0"/>
              <a:buChar char="•"/>
            </a:pPr>
            <a:r>
              <a:rPr lang="en-US" dirty="0"/>
              <a:t>As a master’s-level program, TROY’s MS in Biomedical Sciences has exceeded the mandated minimum requirement of 3.75 graduates, having produced 6 graduates on average during the post-implementation period. Since the current average new enrollments (17.4) nearly is triple the average graduates, it is clear that there are enough new enrollments to sustain the program in the long run. Therefore, ACHE staff is recommending that program be deemed viable based on its performance during the post-implementation period.</a:t>
            </a:r>
          </a:p>
          <a:p>
            <a:pPr lvl="0" fontAlgn="base"/>
            <a:endParaRPr lang="en-US" sz="1400" dirty="0"/>
          </a:p>
          <a:p>
            <a:pPr marL="285750" lvl="0" indent="-285750" fontAlgn="base">
              <a:buFont typeface="Arial" panose="020B0604020202020204" pitchFamily="34" charset="0"/>
              <a:buChar char="•"/>
            </a:pPr>
            <a:endParaRPr lang="en-US" sz="1400" dirty="0"/>
          </a:p>
          <a:p>
            <a:pPr marL="285750" lvl="0" indent="-285750">
              <a:buFont typeface="Arial" panose="020B0604020202020204" pitchFamily="34" charset="0"/>
              <a:buChar char="•"/>
            </a:pPr>
            <a:endParaRPr lang="en-US" dirty="0"/>
          </a:p>
          <a:p>
            <a:r>
              <a:rPr lang="en-US" dirty="0"/>
              <a:t> </a:t>
            </a:r>
          </a:p>
          <a:p>
            <a:pPr lvl="0"/>
            <a:endParaRPr lang="en-US"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smtClean="0">
                <a:solidFill>
                  <a:prstClr val="black">
                    <a:tint val="75000"/>
                  </a:prstClr>
                </a:solidFill>
                <a:latin typeface="Calibri"/>
              </a:rPr>
              <a:pPr>
                <a:defRPr/>
              </a:pPr>
              <a:t>121</a:t>
            </a:fld>
            <a:endParaRPr lang="en-US" dirty="0">
              <a:solidFill>
                <a:prstClr val="black">
                  <a:tint val="75000"/>
                </a:prstClr>
              </a:solidFill>
              <a:latin typeface="Calibri"/>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1619" y="716813"/>
            <a:ext cx="1647544" cy="1529862"/>
          </a:xfrm>
          <a:prstGeom prst="rect">
            <a:avLst/>
          </a:prstGeom>
        </p:spPr>
      </p:pic>
      <p:pic>
        <p:nvPicPr>
          <p:cNvPr id="5" name="Picture 4" descr="150616-N-PO203-048 | Dr. Scott Walper, a molecular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5957" y="5025627"/>
            <a:ext cx="2743200" cy="1832373"/>
          </a:xfrm>
          <a:prstGeom prst="rect">
            <a:avLst/>
          </a:prstGeom>
        </p:spPr>
      </p:pic>
    </p:spTree>
    <p:extLst>
      <p:ext uri="{BB962C8B-B14F-4D97-AF65-F5344CB8AC3E}">
        <p14:creationId xmlns:p14="http://schemas.microsoft.com/office/powerpoint/2010/main" val="131792703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114298" y="72174"/>
            <a:ext cx="11948747" cy="5241435"/>
          </a:xfrm>
          <a:prstGeom prst="rect">
            <a:avLst/>
          </a:prstGeom>
          <a:noFill/>
        </p:spPr>
        <p:txBody>
          <a:bodyPr wrap="square" rtlCol="0">
            <a:spAutoFit/>
          </a:bodyPr>
          <a:lstStyle/>
          <a:p>
            <a:pPr>
              <a:spcBef>
                <a:spcPts val="600"/>
              </a:spcBef>
              <a:tabLst>
                <a:tab pos="457200" algn="l"/>
              </a:tabLst>
              <a:defRPr/>
            </a:pPr>
            <a:r>
              <a:rPr lang="en-US" sz="3600" b="1" dirty="0">
                <a:solidFill>
                  <a:srgbClr val="0070C0"/>
                </a:solidFill>
              </a:rPr>
              <a:t>   9. Request to Amend Post-Implementation Conditions</a:t>
            </a:r>
          </a:p>
          <a:p>
            <a:pPr>
              <a:spcBef>
                <a:spcPts val="600"/>
              </a:spcBef>
              <a:tabLst>
                <a:tab pos="457200" algn="l"/>
              </a:tabLst>
              <a:defRPr/>
            </a:pPr>
            <a:endParaRPr lang="en-US" sz="2400" b="1" dirty="0">
              <a:solidFill>
                <a:srgbClr val="FF0000"/>
              </a:solidFill>
              <a:latin typeface="Calibri"/>
            </a:endParaRPr>
          </a:p>
          <a:p>
            <a:pPr>
              <a:spcBef>
                <a:spcPts val="600"/>
              </a:spcBef>
              <a:tabLst>
                <a:tab pos="457200" algn="l"/>
              </a:tabLst>
              <a:defRPr/>
            </a:pPr>
            <a:r>
              <a:rPr lang="en-US" sz="3600" b="1" dirty="0">
                <a:solidFill>
                  <a:schemeClr val="accent1">
                    <a:lumMod val="75000"/>
                  </a:schemeClr>
                </a:solidFill>
                <a:latin typeface="Calibri"/>
              </a:rPr>
              <a:t>   g. University of Alabama at Birmingham </a:t>
            </a:r>
          </a:p>
          <a:p>
            <a:pPr>
              <a:spcBef>
                <a:spcPct val="20000"/>
              </a:spcBef>
              <a:spcAft>
                <a:spcPts val="600"/>
              </a:spcAft>
              <a:tabLst>
                <a:tab pos="457200" algn="l"/>
              </a:tabLst>
            </a:pPr>
            <a:r>
              <a:rPr lang="en-US" sz="2000">
                <a:solidFill>
                  <a:srgbClr val="0070C0"/>
                </a:solidFill>
              </a:rPr>
              <a:t>             </a:t>
            </a:r>
            <a:r>
              <a:rPr lang="en-US" sz="2800">
                <a:solidFill>
                  <a:srgbClr val="0070C0"/>
                </a:solidFill>
              </a:rPr>
              <a:t>Bachelor </a:t>
            </a:r>
            <a:r>
              <a:rPr lang="en-US" sz="2800" dirty="0">
                <a:solidFill>
                  <a:srgbClr val="0070C0"/>
                </a:solidFill>
              </a:rPr>
              <a:t>of Fine Arts in Musical Theatre  (CIP 50.0601)</a:t>
            </a:r>
            <a:endParaRPr lang="en-US" sz="2800" dirty="0"/>
          </a:p>
          <a:p>
            <a:pPr lvl="0"/>
            <a:endParaRPr lang="en-US" dirty="0"/>
          </a:p>
          <a:p>
            <a:pPr marL="285750" lvl="0" indent="-285750">
              <a:buFont typeface="Arial" panose="020B0604020202020204" pitchFamily="34" charset="0"/>
              <a:buChar char="•"/>
            </a:pPr>
            <a:r>
              <a:rPr lang="en-US" dirty="0"/>
              <a:t>That an additional three-year review period (2018-19, 2019-20, and 2020-2021) for the program be granted to achieve graduation annual average figure of 7.5, revised from the original request of 8 graduates .</a:t>
            </a:r>
          </a:p>
          <a:p>
            <a:pPr marL="285750" lvl="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According to UAB officials, initial recruitment for the program did not align with the timing of many theatre festivals regional and national auditions, and UAB was unable to attract as many students as expected during the first year. </a:t>
            </a:r>
          </a:p>
          <a:p>
            <a:pPr lvl="0" fontAlgn="base"/>
            <a:endParaRPr lang="en-US" sz="1400" dirty="0"/>
          </a:p>
          <a:p>
            <a:pPr marL="285750" lvl="0" indent="-285750" fontAlgn="base">
              <a:buFont typeface="Arial" panose="020B0604020202020204" pitchFamily="34" charset="0"/>
              <a:buChar char="•"/>
            </a:pPr>
            <a:endParaRPr lang="en-US" sz="1400" dirty="0"/>
          </a:p>
          <a:p>
            <a:pPr marL="285750" lvl="0" indent="-285750">
              <a:buFont typeface="Arial" panose="020B0604020202020204" pitchFamily="34" charset="0"/>
              <a:buChar char="•"/>
            </a:pPr>
            <a:endParaRPr lang="en-US" dirty="0"/>
          </a:p>
          <a:p>
            <a:r>
              <a:rPr lang="en-US" dirty="0"/>
              <a:t> </a:t>
            </a:r>
          </a:p>
          <a:p>
            <a:pPr lvl="0"/>
            <a:endParaRPr lang="en-US"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smtClean="0">
                <a:solidFill>
                  <a:prstClr val="black">
                    <a:tint val="75000"/>
                  </a:prstClr>
                </a:solidFill>
                <a:latin typeface="Calibri"/>
              </a:rPr>
              <a:pPr>
                <a:defRPr/>
              </a:pPr>
              <a:t>122</a:t>
            </a:fld>
            <a:endParaRPr lang="en-US" dirty="0">
              <a:solidFill>
                <a:prstClr val="black">
                  <a:tint val="75000"/>
                </a:prstClr>
              </a:solidFill>
              <a:latin typeface="Calibri"/>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4577" y="712254"/>
            <a:ext cx="3452446" cy="1137981"/>
          </a:xfrm>
          <a:prstGeom prst="rect">
            <a:avLst/>
          </a:prstGeom>
        </p:spPr>
      </p:pic>
      <p:pic>
        <p:nvPicPr>
          <p:cNvPr id="7" name="Picture 6" descr="Etcetera Theatre - Wikiped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9640" y="4113850"/>
            <a:ext cx="3017520" cy="2652076"/>
          </a:xfrm>
          <a:prstGeom prst="rect">
            <a:avLst/>
          </a:prstGeom>
        </p:spPr>
      </p:pic>
    </p:spTree>
    <p:extLst>
      <p:ext uri="{BB962C8B-B14F-4D97-AF65-F5344CB8AC3E}">
        <p14:creationId xmlns:p14="http://schemas.microsoft.com/office/powerpoint/2010/main" val="241820224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a:xfrm>
            <a:off x="1712976" y="740480"/>
            <a:ext cx="9070848" cy="1143000"/>
          </a:xfrm>
        </p:spPr>
        <p:txBody>
          <a:bodyPr>
            <a:normAutofit fontScale="90000"/>
          </a:bodyPr>
          <a:lstStyle/>
          <a:p>
            <a:pPr defTabSz="798513"/>
            <a:br>
              <a:rPr lang="en-US" dirty="0"/>
            </a:br>
            <a:r>
              <a:rPr lang="en-US" b="1" dirty="0">
                <a:solidFill>
                  <a:srgbClr val="4F81BD"/>
                </a:solidFill>
                <a:latin typeface="+mn-lt"/>
              </a:rPr>
              <a:t>H. INFORMATION ITEMS</a:t>
            </a:r>
            <a:br>
              <a:rPr lang="en-US" b="1" dirty="0">
                <a:solidFill>
                  <a:srgbClr val="4F81BD"/>
                </a:solidFill>
                <a:latin typeface="+mn-lt"/>
              </a:rPr>
            </a:br>
            <a:r>
              <a:rPr lang="en-US" sz="3600" b="1" dirty="0">
                <a:solidFill>
                  <a:srgbClr val="00B0F0"/>
                </a:solidFill>
              </a:rPr>
              <a:t> </a:t>
            </a:r>
            <a:endParaRPr lang="en-US" sz="3600" dirty="0"/>
          </a:p>
        </p:txBody>
      </p:sp>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r>
              <a:rPr lang="en-US" sz="6600" dirty="0">
                <a:solidFill>
                  <a:srgbClr val="FF0000"/>
                </a:solidFill>
              </a:rPr>
              <a:t> </a:t>
            </a:r>
            <a:br>
              <a:rPr lang="en-US" sz="6600" dirty="0">
                <a:solidFill>
                  <a:srgbClr val="FF0000"/>
                </a:solidFill>
              </a:rPr>
            </a:br>
            <a:br>
              <a:rPr lang="en-US" sz="6600" dirty="0">
                <a:solidFill>
                  <a:srgbClr val="FF0000"/>
                </a:solidFill>
              </a:rPr>
            </a:br>
            <a:endParaRPr lang="en-US" sz="6600" dirty="0">
              <a:solidFill>
                <a:srgbClr val="FF0000"/>
              </a:solidFill>
            </a:endParaRPr>
          </a:p>
        </p:txBody>
      </p:sp>
      <p:sp>
        <p:nvSpPr>
          <p:cNvPr id="3" name="Slide Number Placeholder 2"/>
          <p:cNvSpPr>
            <a:spLocks noGrp="1"/>
          </p:cNvSpPr>
          <p:nvPr>
            <p:ph type="sldNum" sz="quarter" idx="12"/>
          </p:nvPr>
        </p:nvSpPr>
        <p:spPr/>
        <p:txBody>
          <a:bodyPr/>
          <a:lstStyle/>
          <a:p>
            <a:fld id="{15C3AF50-45D8-4144-B114-A385979F8C17}" type="slidenum">
              <a:rPr lang="en-US" smtClean="0"/>
              <a:t>123</a:t>
            </a:fld>
            <a:endParaRPr lang="en-US"/>
          </a:p>
        </p:txBody>
      </p:sp>
      <p:pic>
        <p:nvPicPr>
          <p:cNvPr id="2" name="Picture 1"/>
          <p:cNvPicPr>
            <a:picLocks noChangeAspect="1"/>
          </p:cNvPicPr>
          <p:nvPr/>
        </p:nvPicPr>
        <p:blipFill>
          <a:blip r:embed="rId2"/>
          <a:stretch>
            <a:fillRect/>
          </a:stretch>
        </p:blipFill>
        <p:spPr>
          <a:xfrm>
            <a:off x="4304347" y="2392218"/>
            <a:ext cx="3468485" cy="2598016"/>
          </a:xfrm>
          <a:prstGeom prst="rect">
            <a:avLst/>
          </a:prstGeom>
        </p:spPr>
      </p:pic>
    </p:spTree>
    <p:extLst>
      <p:ext uri="{BB962C8B-B14F-4D97-AF65-F5344CB8AC3E}">
        <p14:creationId xmlns:p14="http://schemas.microsoft.com/office/powerpoint/2010/main" val="98742719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defTabSz="685800"/>
            <a:fld id="{15C3AF50-45D8-4144-B114-A385979F8C17}" type="slidenum">
              <a:rPr lang="en-US">
                <a:solidFill>
                  <a:prstClr val="black">
                    <a:tint val="75000"/>
                  </a:prstClr>
                </a:solidFill>
                <a:latin typeface="Calibri"/>
              </a:rPr>
              <a:pPr defTabSz="685800"/>
              <a:t>124</a:t>
            </a:fld>
            <a:endParaRPr lang="en-US" dirty="0">
              <a:solidFill>
                <a:prstClr val="black">
                  <a:tint val="75000"/>
                </a:prstClr>
              </a:solidFill>
              <a:latin typeface="Calibri"/>
            </a:endParaRPr>
          </a:p>
        </p:txBody>
      </p:sp>
      <p:sp>
        <p:nvSpPr>
          <p:cNvPr id="544772" name="Rectangle 4"/>
          <p:cNvSpPr>
            <a:spLocks noChangeArrowheads="1"/>
          </p:cNvSpPr>
          <p:nvPr/>
        </p:nvSpPr>
        <p:spPr bwMode="auto">
          <a:xfrm>
            <a:off x="3238500" y="2343150"/>
            <a:ext cx="5943600" cy="1120140"/>
          </a:xfrm>
          <a:prstGeom prst="rect">
            <a:avLst/>
          </a:prstGeom>
          <a:noFill/>
          <a:ln w="9525">
            <a:noFill/>
            <a:miter lim="800000"/>
            <a:headEnd/>
            <a:tailEnd/>
          </a:ln>
          <a:effectLst/>
        </p:spPr>
        <p:txBody>
          <a:bodyPr anchor="ctr"/>
          <a:lstStyle/>
          <a:p>
            <a:pPr algn="ctr" defTabSz="685800"/>
            <a:r>
              <a:rPr lang="en-US" sz="4950" dirty="0">
                <a:solidFill>
                  <a:srgbClr val="FF0000"/>
                </a:solidFill>
                <a:latin typeface="Calibri"/>
              </a:rPr>
              <a:t> </a:t>
            </a:r>
            <a:br>
              <a:rPr lang="en-US" sz="4950" dirty="0">
                <a:solidFill>
                  <a:srgbClr val="FF0000"/>
                </a:solidFill>
                <a:latin typeface="Calibri"/>
              </a:rPr>
            </a:br>
            <a:br>
              <a:rPr lang="en-US" sz="4950" dirty="0">
                <a:solidFill>
                  <a:srgbClr val="FF0000"/>
                </a:solidFill>
                <a:latin typeface="Calibri"/>
              </a:rPr>
            </a:br>
            <a:endParaRPr lang="en-US" sz="4950" dirty="0">
              <a:solidFill>
                <a:srgbClr val="FF0000"/>
              </a:solidFill>
              <a:latin typeface="Calibri"/>
            </a:endParaRPr>
          </a:p>
        </p:txBody>
      </p:sp>
      <p:sp>
        <p:nvSpPr>
          <p:cNvPr id="5" name="TextBox 4"/>
          <p:cNvSpPr txBox="1"/>
          <p:nvPr/>
        </p:nvSpPr>
        <p:spPr>
          <a:xfrm>
            <a:off x="563419" y="770315"/>
            <a:ext cx="11129818" cy="5950347"/>
          </a:xfrm>
          <a:prstGeom prst="rect">
            <a:avLst/>
          </a:prstGeom>
          <a:noFill/>
        </p:spPr>
        <p:txBody>
          <a:bodyPr wrap="square" rtlCol="0">
            <a:spAutoFit/>
          </a:bodyPr>
          <a:lstStyle/>
          <a:p>
            <a:pPr marL="342900" indent="-342900" defTabSz="685800">
              <a:spcAft>
                <a:spcPts val="1350"/>
              </a:spcAft>
              <a:buFont typeface="+mj-lt"/>
              <a:buAutoNum type="arabicPeriod"/>
            </a:pPr>
            <a:r>
              <a:rPr lang="en-US" sz="2400" dirty="0">
                <a:solidFill>
                  <a:prstClr val="black"/>
                </a:solidFill>
              </a:rPr>
              <a:t>University of South Alabama: New Exempt Off-Campus Site</a:t>
            </a:r>
          </a:p>
          <a:p>
            <a:pPr marL="342900" indent="-342900" defTabSz="685800">
              <a:spcAft>
                <a:spcPts val="1350"/>
              </a:spcAft>
              <a:buFont typeface="+mj-lt"/>
              <a:buAutoNum type="arabicPeriod"/>
            </a:pPr>
            <a:r>
              <a:rPr lang="en-US" sz="2400" dirty="0">
                <a:solidFill>
                  <a:prstClr val="black"/>
                </a:solidFill>
              </a:rPr>
              <a:t>Bishop State Community College: New Exempt Off-Campus Site</a:t>
            </a:r>
          </a:p>
          <a:p>
            <a:pPr marL="342900" indent="-342900" defTabSz="685800">
              <a:spcAft>
                <a:spcPts val="1350"/>
              </a:spcAft>
              <a:buFont typeface="+mj-lt"/>
              <a:buAutoNum type="arabicPeriod"/>
            </a:pPr>
            <a:r>
              <a:rPr lang="en-US" sz="2400" dirty="0">
                <a:solidFill>
                  <a:prstClr val="black"/>
                </a:solidFill>
              </a:rPr>
              <a:t>Jacksonville State University: New Exempt Off-Campus Site</a:t>
            </a:r>
          </a:p>
          <a:p>
            <a:pPr marL="342900" indent="-342900" defTabSz="685800">
              <a:spcAft>
                <a:spcPts val="1350"/>
              </a:spcAft>
              <a:buFont typeface="+mj-lt"/>
              <a:buAutoNum type="arabicPeriod"/>
            </a:pPr>
            <a:r>
              <a:rPr lang="en-US" sz="2400" dirty="0">
                <a:solidFill>
                  <a:prstClr val="black"/>
                </a:solidFill>
              </a:rPr>
              <a:t>Implementation of Non-Degree Programs at Senior Institutions</a:t>
            </a:r>
          </a:p>
          <a:p>
            <a:pPr marL="342900" indent="-342900" defTabSz="685800">
              <a:spcAft>
                <a:spcPts val="1350"/>
              </a:spcAft>
              <a:buFont typeface="+mj-lt"/>
              <a:buAutoNum type="arabicPeriod"/>
            </a:pPr>
            <a:r>
              <a:rPr lang="en-US" sz="2400" dirty="0">
                <a:solidFill>
                  <a:prstClr val="black"/>
                </a:solidFill>
              </a:rPr>
              <a:t>Changes to the Academic Program Inventory</a:t>
            </a:r>
          </a:p>
          <a:p>
            <a:pPr marL="342900" indent="-342900" defTabSz="685800">
              <a:spcAft>
                <a:spcPts val="1350"/>
              </a:spcAft>
              <a:buFont typeface="+mj-lt"/>
              <a:buAutoNum type="arabicPeriod"/>
            </a:pPr>
            <a:r>
              <a:rPr lang="en-US" sz="2400" dirty="0">
                <a:solidFill>
                  <a:prstClr val="black"/>
                </a:solidFill>
                <a:latin typeface="Calibri"/>
              </a:rPr>
              <a:t>Implementation of New Short Certificate Programs (Less than 30 Semester Hours) </a:t>
            </a:r>
          </a:p>
          <a:p>
            <a:pPr marL="342900" indent="-342900" defTabSz="685800">
              <a:spcAft>
                <a:spcPts val="1350"/>
              </a:spcAft>
              <a:buFont typeface="+mj-lt"/>
              <a:buAutoNum type="arabicPeriod"/>
            </a:pPr>
            <a:r>
              <a:rPr lang="en-US" sz="2400" dirty="0">
                <a:solidFill>
                  <a:prstClr val="black"/>
                </a:solidFill>
                <a:latin typeface="Calibri"/>
              </a:rPr>
              <a:t>Implementation of Distance Education Programs</a:t>
            </a:r>
          </a:p>
          <a:p>
            <a:pPr marL="342900" indent="-342900" defTabSz="685800">
              <a:spcAft>
                <a:spcPts val="1350"/>
              </a:spcAft>
              <a:buFont typeface="+mj-lt"/>
              <a:buAutoNum type="arabicPeriod"/>
            </a:pPr>
            <a:r>
              <a:rPr lang="en-US" sz="2400" dirty="0">
                <a:solidFill>
                  <a:prstClr val="black"/>
                </a:solidFill>
              </a:rPr>
              <a:t>Extensions/Alterations to Existing Programs of Instruction  </a:t>
            </a:r>
          </a:p>
          <a:p>
            <a:pPr marL="342900" indent="-342900" defTabSz="685800">
              <a:spcAft>
                <a:spcPts val="1350"/>
              </a:spcAft>
              <a:buFont typeface="+mj-lt"/>
              <a:buAutoNum type="arabicPeriod"/>
            </a:pPr>
            <a:r>
              <a:rPr lang="en-US" sz="2400" dirty="0">
                <a:solidFill>
                  <a:prstClr val="black"/>
                </a:solidFill>
              </a:rPr>
              <a:t>Annual Off-Campus Site Follow-Up Report for Academic Year 2018-2019</a:t>
            </a:r>
          </a:p>
          <a:p>
            <a:pPr marL="342900" indent="-342900" defTabSz="685800">
              <a:spcAft>
                <a:spcPts val="1350"/>
              </a:spcAft>
              <a:buFont typeface="+mj-lt"/>
              <a:buAutoNum type="arabicPeriod"/>
            </a:pPr>
            <a:r>
              <a:rPr lang="en-US" sz="2400" dirty="0">
                <a:solidFill>
                  <a:prstClr val="black"/>
                </a:solidFill>
                <a:latin typeface="Calibri"/>
              </a:rPr>
              <a:t> Change in the Name and Establishment of Centers and Departments</a:t>
            </a:r>
          </a:p>
          <a:p>
            <a:pPr marL="342900" indent="-342900" defTabSz="685800">
              <a:spcAft>
                <a:spcPts val="1350"/>
              </a:spcAft>
              <a:buFont typeface="+mj-lt"/>
              <a:buAutoNum type="arabicPeriod"/>
            </a:pPr>
            <a:r>
              <a:rPr lang="en-US" sz="2400" dirty="0">
                <a:solidFill>
                  <a:prstClr val="black"/>
                </a:solidFill>
                <a:latin typeface="Calibri"/>
              </a:rPr>
              <a:t> Summary of Post-Implementation Reports</a:t>
            </a:r>
          </a:p>
        </p:txBody>
      </p:sp>
      <p:sp>
        <p:nvSpPr>
          <p:cNvPr id="7" name="Rectangle 2"/>
          <p:cNvSpPr txBox="1">
            <a:spLocks noChangeArrowheads="1"/>
          </p:cNvSpPr>
          <p:nvPr/>
        </p:nvSpPr>
        <p:spPr>
          <a:xfrm>
            <a:off x="2535643" y="228600"/>
            <a:ext cx="6858000" cy="1277611"/>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algn="ctr" defTabSz="685800"/>
            <a:r>
              <a:rPr lang="en-US" sz="3200" b="1" cap="none" dirty="0">
                <a:solidFill>
                  <a:srgbClr val="4F81BD"/>
                </a:solidFill>
                <a:latin typeface="+mn-lt"/>
              </a:rPr>
              <a:t>INFORMATION ITEMS</a:t>
            </a:r>
          </a:p>
          <a:p>
            <a:pPr algn="ctr" defTabSz="685800"/>
            <a:endParaRPr lang="en-US" sz="2400" b="1" cap="none" dirty="0">
              <a:solidFill>
                <a:srgbClr val="4F81BD"/>
              </a:solidFill>
              <a:latin typeface="+mn-lt"/>
            </a:endParaRPr>
          </a:p>
          <a:p>
            <a:pPr algn="ctr" defTabSz="685800"/>
            <a:r>
              <a:rPr lang="en-US" sz="2400" b="1" cap="none" dirty="0">
                <a:solidFill>
                  <a:srgbClr val="4F81BD"/>
                </a:solidFill>
                <a:latin typeface="+mn-lt"/>
              </a:rPr>
              <a:t> </a:t>
            </a:r>
            <a:r>
              <a:rPr lang="en-US" sz="2400" b="1" dirty="0">
                <a:solidFill>
                  <a:srgbClr val="4F81BD"/>
                </a:solidFill>
                <a:latin typeface="+mn-lt"/>
              </a:rPr>
              <a:t> </a:t>
            </a:r>
          </a:p>
        </p:txBody>
      </p:sp>
    </p:spTree>
    <p:extLst>
      <p:ext uri="{BB962C8B-B14F-4D97-AF65-F5344CB8AC3E}">
        <p14:creationId xmlns:p14="http://schemas.microsoft.com/office/powerpoint/2010/main" val="270516941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295564" y="283828"/>
            <a:ext cx="11813309" cy="6472541"/>
          </a:xfrm>
          <a:prstGeom prst="rect">
            <a:avLst/>
          </a:prstGeom>
          <a:noFill/>
        </p:spPr>
        <p:txBody>
          <a:bodyPr wrap="square" rtlCol="0">
            <a:spAutoFit/>
          </a:bodyPr>
          <a:lstStyle/>
          <a:p>
            <a:pPr>
              <a:spcBef>
                <a:spcPts val="600"/>
              </a:spcBef>
              <a:tabLst>
                <a:tab pos="457200" algn="l"/>
              </a:tabLst>
              <a:defRPr/>
            </a:pPr>
            <a:r>
              <a:rPr lang="en-US" sz="4000" b="1" dirty="0">
                <a:solidFill>
                  <a:srgbClr val="0070C0"/>
                </a:solidFill>
                <a:latin typeface="Calibri"/>
              </a:rPr>
              <a:t>9.	Summary of Post-Implementation Reports</a:t>
            </a:r>
          </a:p>
          <a:p>
            <a:pPr>
              <a:spcBef>
                <a:spcPct val="20000"/>
              </a:spcBef>
              <a:spcAft>
                <a:spcPts val="600"/>
              </a:spcAft>
              <a:tabLst>
                <a:tab pos="457200" algn="l"/>
              </a:tabLst>
            </a:pPr>
            <a:r>
              <a:rPr lang="en-US" sz="2800" b="1" dirty="0">
                <a:solidFill>
                  <a:srgbClr val="0070C0"/>
                </a:solidFill>
              </a:rPr>
              <a:t>a.	Programs that met post-implementation conditions</a:t>
            </a:r>
            <a:endParaRPr lang="en-US" sz="2800" b="1" dirty="0"/>
          </a:p>
          <a:p>
            <a:r>
              <a:rPr lang="en-US" dirty="0" err="1"/>
              <a:t>i</a:t>
            </a:r>
            <a:r>
              <a:rPr lang="en-US" dirty="0"/>
              <a:t>.     </a:t>
            </a:r>
            <a:r>
              <a:rPr lang="en-US" sz="2400" dirty="0"/>
              <a:t>Alabama A&amp;M University, MS in Communications Specialist  (CIP 09.0199)</a:t>
            </a:r>
          </a:p>
          <a:p>
            <a:r>
              <a:rPr lang="en-US" sz="2400" dirty="0"/>
              <a:t>ii.    Alabama A&amp;M University, BS in Sport Management (CIP 31.0504)	</a:t>
            </a:r>
          </a:p>
          <a:p>
            <a:r>
              <a:rPr lang="en-US" sz="2400" dirty="0"/>
              <a:t>iii.   Alabama State University, MSW in Social Work (CIP 44.0701)	</a:t>
            </a:r>
          </a:p>
          <a:p>
            <a:r>
              <a:rPr lang="en-US" sz="2400" dirty="0"/>
              <a:t>iv.   Auburn University, BS in Global Studies in Human Sciences (CIP 19.9999)</a:t>
            </a:r>
          </a:p>
          <a:p>
            <a:r>
              <a:rPr lang="en-US" sz="2400" dirty="0"/>
              <a:t>v.    Auburn University at Montgomery, MEd in Special Education (CIP 13.1001)</a:t>
            </a:r>
          </a:p>
          <a:p>
            <a:r>
              <a:rPr lang="en-US" sz="2400" dirty="0"/>
              <a:t>vi.   Auburn University at Montgomery, MEd in Kinesiology (CIP 31.0505)	</a:t>
            </a:r>
          </a:p>
          <a:p>
            <a:r>
              <a:rPr lang="en-US" sz="2400" dirty="0"/>
              <a:t>vii.  Auburn University at Montgomery, BS in Kinesiology (CIP 31.0505)	</a:t>
            </a:r>
          </a:p>
          <a:p>
            <a:r>
              <a:rPr lang="en-US" sz="2400" dirty="0"/>
              <a:t>viii. Auburn University at Montgomery, </a:t>
            </a:r>
            <a:r>
              <a:rPr lang="en-US" sz="2400" dirty="0" err="1"/>
              <a:t>EdS</a:t>
            </a:r>
            <a:r>
              <a:rPr lang="en-US" sz="2400" dirty="0"/>
              <a:t> in Special Education (CIP 13.1001)</a:t>
            </a:r>
          </a:p>
          <a:p>
            <a:r>
              <a:rPr lang="en-US" sz="2400" dirty="0"/>
              <a:t>ix.   Auburn University at Montgomery, MEd in Instructional Technology (CIP 13.0501)	 </a:t>
            </a:r>
          </a:p>
          <a:p>
            <a:r>
              <a:rPr lang="en-US" sz="2400" dirty="0"/>
              <a:t>x.    Auburn University at Montgomery, BS in Special Education (CIP 13.1001)</a:t>
            </a:r>
          </a:p>
          <a:p>
            <a:r>
              <a:rPr lang="en-US" sz="2400" dirty="0"/>
              <a:t>xi.   Jacksonville State </a:t>
            </a:r>
            <a:r>
              <a:rPr lang="en-US" sz="2400" dirty="0" err="1"/>
              <a:t>Univ</a:t>
            </a:r>
            <a:r>
              <a:rPr lang="en-US" sz="2400" dirty="0"/>
              <a:t>, BS in Education Collaborative K-6, 6-12, Special Ed. (CIP 13.1001)</a:t>
            </a:r>
          </a:p>
          <a:p>
            <a:r>
              <a:rPr lang="en-US" sz="2400" dirty="0"/>
              <a:t>xii.  Troy University, MSW in Social Work (CIP44.0701)</a:t>
            </a:r>
          </a:p>
          <a:p>
            <a:r>
              <a:rPr lang="en-US" sz="2400" dirty="0"/>
              <a:t>xiii. Troy University, MSS in Social Science (CIP 45.0101)	</a:t>
            </a:r>
          </a:p>
          <a:p>
            <a:r>
              <a:rPr lang="en-US" sz="2400" dirty="0"/>
              <a:t>xiv. Troy University, BFA in Dance (CIP 50.0301) [Second Report] </a:t>
            </a:r>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125</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40373757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295564" y="283828"/>
            <a:ext cx="11813309" cy="4625882"/>
          </a:xfrm>
          <a:prstGeom prst="rect">
            <a:avLst/>
          </a:prstGeom>
          <a:noFill/>
        </p:spPr>
        <p:txBody>
          <a:bodyPr wrap="square" rtlCol="0">
            <a:spAutoFit/>
          </a:bodyPr>
          <a:lstStyle/>
          <a:p>
            <a:pPr>
              <a:spcBef>
                <a:spcPts val="600"/>
              </a:spcBef>
              <a:tabLst>
                <a:tab pos="457200" algn="l"/>
              </a:tabLst>
              <a:defRPr/>
            </a:pPr>
            <a:r>
              <a:rPr lang="en-US" sz="4000" b="1" dirty="0">
                <a:solidFill>
                  <a:srgbClr val="0070C0"/>
                </a:solidFill>
                <a:latin typeface="Calibri"/>
              </a:rPr>
              <a:t>9.	Summary of Post-Implementation Reports</a:t>
            </a:r>
          </a:p>
          <a:p>
            <a:pPr>
              <a:spcBef>
                <a:spcPct val="20000"/>
              </a:spcBef>
              <a:spcAft>
                <a:spcPts val="600"/>
              </a:spcAft>
              <a:tabLst>
                <a:tab pos="457200" algn="l"/>
              </a:tabLst>
            </a:pPr>
            <a:r>
              <a:rPr lang="en-US" sz="2800" b="1" dirty="0">
                <a:solidFill>
                  <a:srgbClr val="0070C0"/>
                </a:solidFill>
              </a:rPr>
              <a:t>a.	Programs that met post-implementation conditions </a:t>
            </a:r>
            <a:r>
              <a:rPr lang="en-US" sz="2400" i="1" dirty="0">
                <a:solidFill>
                  <a:srgbClr val="0070C0"/>
                </a:solidFill>
              </a:rPr>
              <a:t>(cont’d)</a:t>
            </a:r>
            <a:endParaRPr lang="en-US" sz="2400" i="1" dirty="0"/>
          </a:p>
          <a:p>
            <a:r>
              <a:rPr lang="en-US" sz="2400" dirty="0"/>
              <a:t>xv.  University of North Alabama, MS in Family Studies (CIP 19.0704)</a:t>
            </a:r>
          </a:p>
          <a:p>
            <a:r>
              <a:rPr lang="en-US" sz="2400" dirty="0"/>
              <a:t>xvi. University of South Alabama, BS in Hospitality and Tourism Management (CIP 52.0901)</a:t>
            </a:r>
          </a:p>
          <a:p>
            <a:r>
              <a:rPr lang="en-US" sz="2400" dirty="0"/>
              <a:t>xvii. Lawson State Community College, AAS/Cert in Culinary Arts (CIP 12.0503)</a:t>
            </a:r>
          </a:p>
          <a:p>
            <a:r>
              <a:rPr lang="en-US" sz="2400" dirty="0"/>
              <a:t>xviii. Drake State Community and Technical College, AAS in Welding (CIP 48.0508)</a:t>
            </a:r>
          </a:p>
          <a:p>
            <a:r>
              <a:rPr lang="en-US" sz="2400" dirty="0"/>
              <a:t>xix.  Enterprise State Community College, AAS in Legal Assistant/ Paralegal (CIP 22.0302)</a:t>
            </a:r>
          </a:p>
          <a:p>
            <a:r>
              <a:rPr lang="en-US" sz="2400" dirty="0"/>
              <a:t>xx.  Snead State Community College, AAS/Cert in Applied Business (CIP 52.0201)</a:t>
            </a:r>
          </a:p>
          <a:p>
            <a:r>
              <a:rPr lang="en-US" sz="2400" dirty="0"/>
              <a:t>xxi.  Wallace State Community College (Selma), Cert in Patient Care Technician (CIP 51.1614)	</a:t>
            </a:r>
          </a:p>
          <a:p>
            <a:endParaRPr lang="en-US" sz="2400"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126</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97883309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452582" y="411896"/>
            <a:ext cx="11471563" cy="6995761"/>
          </a:xfrm>
          <a:prstGeom prst="rect">
            <a:avLst/>
          </a:prstGeom>
          <a:noFill/>
        </p:spPr>
        <p:txBody>
          <a:bodyPr wrap="square" rtlCol="0">
            <a:spAutoFit/>
          </a:bodyPr>
          <a:lstStyle/>
          <a:p>
            <a:pPr>
              <a:spcBef>
                <a:spcPts val="600"/>
              </a:spcBef>
              <a:tabLst>
                <a:tab pos="457200" algn="l"/>
              </a:tabLst>
              <a:defRPr/>
            </a:pPr>
            <a:r>
              <a:rPr lang="en-US" sz="4000" b="1" dirty="0">
                <a:solidFill>
                  <a:srgbClr val="C00000"/>
                </a:solidFill>
                <a:latin typeface="Calibri"/>
              </a:rPr>
              <a:t>Summary of Post Implementation Reports</a:t>
            </a:r>
          </a:p>
          <a:p>
            <a:pPr>
              <a:spcBef>
                <a:spcPct val="20000"/>
              </a:spcBef>
              <a:spcAft>
                <a:spcPts val="600"/>
              </a:spcAft>
              <a:tabLst>
                <a:tab pos="457200" algn="l"/>
              </a:tabLst>
            </a:pPr>
            <a:r>
              <a:rPr lang="en-US" sz="2800" b="1" dirty="0">
                <a:solidFill>
                  <a:srgbClr val="C00000"/>
                </a:solidFill>
              </a:rPr>
              <a:t>b.	Programs that did not meet post-implementation conditions  </a:t>
            </a:r>
          </a:p>
          <a:p>
            <a:r>
              <a:rPr lang="en-US" sz="2300" dirty="0" err="1"/>
              <a:t>i</a:t>
            </a:r>
            <a:r>
              <a:rPr lang="en-US" sz="2300" dirty="0"/>
              <a:t>. Alabama State University, PhD in Ed. Leadership, Policy,  and Law (CIP 13.0401) – Extension requested</a:t>
            </a:r>
          </a:p>
          <a:p>
            <a:r>
              <a:rPr lang="en-US" sz="2300" dirty="0"/>
              <a:t> ii. Athens State University, BS in Information Assurance (CIP 52.1201) – Extension requested</a:t>
            </a:r>
          </a:p>
          <a:p>
            <a:r>
              <a:rPr lang="en-US" sz="2300" dirty="0"/>
              <a:t> iii. Auburn University at Montgomery, BS in Computer Science (CIP 11.0701) – Extension requested</a:t>
            </a:r>
          </a:p>
          <a:p>
            <a:r>
              <a:rPr lang="en-US" sz="2300" dirty="0"/>
              <a:t> iv. Troy University, MS in Biomedical Science (CIP 26.9999) – Modification requested</a:t>
            </a:r>
          </a:p>
          <a:p>
            <a:r>
              <a:rPr lang="en-US" sz="2300" dirty="0"/>
              <a:t> v. University of Alabama at Birmingham, BFA in Musical Theatre (CIP 50.0601) – Extension requested</a:t>
            </a:r>
          </a:p>
          <a:p>
            <a:r>
              <a:rPr lang="en-US" sz="2300" dirty="0"/>
              <a:t>vi. Calhoun Community College, AAS in Salon and Spa </a:t>
            </a:r>
            <a:r>
              <a:rPr lang="en-US" sz="2300" dirty="0" err="1"/>
              <a:t>Mngt</a:t>
            </a:r>
            <a:r>
              <a:rPr lang="en-US" sz="2300" dirty="0"/>
              <a:t>. (CIP 12.0412) – Deletion</a:t>
            </a:r>
          </a:p>
          <a:p>
            <a:r>
              <a:rPr lang="en-US" sz="2300" dirty="0"/>
              <a:t>vii. Drake State Community &amp; Technical College, AAS in Nursing-ADN (CIP 51.3801) –      Extension requested</a:t>
            </a:r>
          </a:p>
          <a:p>
            <a:r>
              <a:rPr lang="en-US" sz="2300" dirty="0"/>
              <a:t>vii. Lawson State Community College, AAS/ Cert in Hospitality Services Management                    (CIP 52.0999) – Extension requested</a:t>
            </a:r>
          </a:p>
          <a:p>
            <a:r>
              <a:rPr lang="en-US" sz="2300" dirty="0"/>
              <a:t>ix. Reid State Technical College, AAT in Health Information Technology (CIP 51.0707) – Deletion</a:t>
            </a:r>
          </a:p>
          <a:p>
            <a:pPr lvl="0"/>
            <a:endParaRPr lang="en-US" sz="2400" dirty="0"/>
          </a:p>
          <a:p>
            <a:pPr lvl="0"/>
            <a:endParaRPr lang="en-US" sz="2400"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127</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9386238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a:xfrm>
            <a:off x="1139952" y="646217"/>
            <a:ext cx="9070848" cy="1143000"/>
          </a:xfrm>
        </p:spPr>
        <p:txBody>
          <a:bodyPr>
            <a:normAutofit fontScale="90000"/>
          </a:bodyPr>
          <a:lstStyle/>
          <a:p>
            <a:pPr algn="ctr" defTabSz="798513"/>
            <a:br>
              <a:rPr lang="en-US" dirty="0">
                <a:solidFill>
                  <a:srgbClr val="0070C0"/>
                </a:solidFill>
                <a:latin typeface="Calibri" panose="020F0502020204030204" pitchFamily="34" charset="0"/>
                <a:cs typeface="Calibri" panose="020F0502020204030204" pitchFamily="34" charset="0"/>
              </a:rPr>
            </a:br>
            <a:r>
              <a:rPr lang="en-US" sz="5300" b="1" dirty="0">
                <a:solidFill>
                  <a:srgbClr val="0070C0"/>
                </a:solidFill>
                <a:latin typeface="Calibri" panose="020F0502020204030204" pitchFamily="34" charset="0"/>
                <a:cs typeface="Calibri" panose="020F0502020204030204" pitchFamily="34" charset="0"/>
              </a:rPr>
              <a:t>H.   ADJOURNMENT</a:t>
            </a:r>
            <a:br>
              <a:rPr lang="en-US" sz="5300" b="1" dirty="0">
                <a:solidFill>
                  <a:srgbClr val="0070C0"/>
                </a:solidFill>
                <a:latin typeface="Calibri" panose="020F0502020204030204" pitchFamily="34" charset="0"/>
                <a:cs typeface="Calibri" panose="020F0502020204030204" pitchFamily="34" charset="0"/>
              </a:rPr>
            </a:br>
            <a:r>
              <a:rPr lang="en-US" sz="3600" b="1" dirty="0">
                <a:solidFill>
                  <a:srgbClr val="0070C0"/>
                </a:solidFill>
                <a:latin typeface="Calibri" panose="020F0502020204030204" pitchFamily="34" charset="0"/>
                <a:cs typeface="Calibri" panose="020F0502020204030204" pitchFamily="34" charset="0"/>
              </a:rPr>
              <a:t> </a:t>
            </a:r>
            <a:endParaRPr lang="en-US" sz="3600" dirty="0">
              <a:solidFill>
                <a:srgbClr val="0070C0"/>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15C3AF50-45D8-4144-B114-A385979F8C17}" type="slidenum">
              <a:rPr lang="en-US" smtClean="0"/>
              <a:t>128</a:t>
            </a:fld>
            <a:endParaRPr lang="en-US"/>
          </a:p>
        </p:txBody>
      </p:sp>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r>
              <a:rPr lang="en-US" sz="6600" dirty="0">
                <a:solidFill>
                  <a:srgbClr val="FF0000"/>
                </a:solidFill>
              </a:rPr>
              <a:t> </a:t>
            </a:r>
            <a:br>
              <a:rPr lang="en-US" sz="6600" dirty="0">
                <a:solidFill>
                  <a:srgbClr val="FF0000"/>
                </a:solidFill>
              </a:rPr>
            </a:br>
            <a:br>
              <a:rPr lang="en-US" sz="6600" dirty="0">
                <a:solidFill>
                  <a:srgbClr val="FF0000"/>
                </a:solidFill>
              </a:rPr>
            </a:br>
            <a:endParaRPr lang="en-US" sz="6600" dirty="0">
              <a:solidFill>
                <a:srgbClr val="FF0000"/>
              </a:solidFill>
            </a:endParaRPr>
          </a:p>
        </p:txBody>
      </p:sp>
      <p:pic>
        <p:nvPicPr>
          <p:cNvPr id="5" name="Picture 4"/>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4822521" y="2350246"/>
            <a:ext cx="3068877" cy="2248948"/>
          </a:xfrm>
          <a:prstGeom prst="rect">
            <a:avLst/>
          </a:prstGeom>
        </p:spPr>
      </p:pic>
    </p:spTree>
    <p:extLst>
      <p:ext uri="{BB962C8B-B14F-4D97-AF65-F5344CB8AC3E}">
        <p14:creationId xmlns:p14="http://schemas.microsoft.com/office/powerpoint/2010/main" val="2414465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2"/>
          <a:srcRect t="7056"/>
          <a:stretch/>
        </p:blipFill>
        <p:spPr>
          <a:xfrm>
            <a:off x="467875" y="289744"/>
            <a:ext cx="11256249" cy="6440438"/>
          </a:xfrm>
          <a:prstGeom prst="rect">
            <a:avLst/>
          </a:prstGeom>
        </p:spPr>
      </p:pic>
      <p:sp>
        <p:nvSpPr>
          <p:cNvPr id="6" name="Rectangle 5"/>
          <p:cNvSpPr/>
          <p:nvPr/>
        </p:nvSpPr>
        <p:spPr>
          <a:xfrm>
            <a:off x="8239919" y="1634647"/>
            <a:ext cx="2956143" cy="5223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2"/>
          <a:srcRect l="41644" t="-828" r="41906" b="93899"/>
          <a:stretch/>
        </p:blipFill>
        <p:spPr>
          <a:xfrm>
            <a:off x="8418571" y="1122363"/>
            <a:ext cx="2777491" cy="720090"/>
          </a:xfrm>
          <a:prstGeom prst="rect">
            <a:avLst/>
          </a:prstGeom>
        </p:spPr>
      </p:pic>
      <p:sp>
        <p:nvSpPr>
          <p:cNvPr id="8" name="TextBox 7"/>
          <p:cNvSpPr txBox="1"/>
          <p:nvPr/>
        </p:nvSpPr>
        <p:spPr>
          <a:xfrm>
            <a:off x="8803590" y="1842453"/>
            <a:ext cx="2043062" cy="369332"/>
          </a:xfrm>
          <a:prstGeom prst="rect">
            <a:avLst/>
          </a:prstGeom>
          <a:solidFill>
            <a:schemeClr val="bg1"/>
          </a:solidFill>
          <a:ln>
            <a:solidFill>
              <a:schemeClr val="tx1"/>
            </a:solidFill>
          </a:ln>
        </p:spPr>
        <p:txBody>
          <a:bodyPr wrap="square" rtlCol="0">
            <a:spAutoFit/>
          </a:bodyPr>
          <a:lstStyle/>
          <a:p>
            <a:r>
              <a:rPr lang="en-US" dirty="0"/>
              <a:t>November 9, 2019</a:t>
            </a:r>
          </a:p>
        </p:txBody>
      </p:sp>
    </p:spTree>
    <p:extLst>
      <p:ext uri="{BB962C8B-B14F-4D97-AF65-F5344CB8AC3E}">
        <p14:creationId xmlns:p14="http://schemas.microsoft.com/office/powerpoint/2010/main" val="947031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735898" y="87943"/>
            <a:ext cx="7505700" cy="6381750"/>
          </a:xfrm>
          <a:prstGeom prst="rect">
            <a:avLst/>
          </a:prstGeom>
        </p:spPr>
      </p:pic>
      <p:pic>
        <p:nvPicPr>
          <p:cNvPr id="5" name="Picture 4"/>
          <p:cNvPicPr>
            <a:picLocks noChangeAspect="1"/>
          </p:cNvPicPr>
          <p:nvPr/>
        </p:nvPicPr>
        <p:blipFill rotWithShape="1">
          <a:blip r:embed="rId3"/>
          <a:srcRect l="41644" t="-828" r="41906" b="93899"/>
          <a:stretch/>
        </p:blipFill>
        <p:spPr>
          <a:xfrm>
            <a:off x="9241598" y="1325436"/>
            <a:ext cx="2477962" cy="642434"/>
          </a:xfrm>
          <a:prstGeom prst="rect">
            <a:avLst/>
          </a:prstGeom>
        </p:spPr>
      </p:pic>
      <p:sp>
        <p:nvSpPr>
          <p:cNvPr id="7" name="TextBox 6"/>
          <p:cNvSpPr txBox="1"/>
          <p:nvPr/>
        </p:nvSpPr>
        <p:spPr>
          <a:xfrm>
            <a:off x="9487092" y="1978144"/>
            <a:ext cx="2043062" cy="369332"/>
          </a:xfrm>
          <a:prstGeom prst="rect">
            <a:avLst/>
          </a:prstGeom>
          <a:solidFill>
            <a:schemeClr val="bg1"/>
          </a:solidFill>
          <a:ln>
            <a:solidFill>
              <a:schemeClr val="tx1"/>
            </a:solidFill>
          </a:ln>
        </p:spPr>
        <p:txBody>
          <a:bodyPr wrap="square" rtlCol="0">
            <a:spAutoFit/>
          </a:bodyPr>
          <a:lstStyle/>
          <a:p>
            <a:r>
              <a:rPr lang="en-US" dirty="0"/>
              <a:t>November 9, 2019</a:t>
            </a:r>
          </a:p>
        </p:txBody>
      </p:sp>
    </p:spTree>
    <p:extLst>
      <p:ext uri="{BB962C8B-B14F-4D97-AF65-F5344CB8AC3E}">
        <p14:creationId xmlns:p14="http://schemas.microsoft.com/office/powerpoint/2010/main" val="1423658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2415" y="500439"/>
            <a:ext cx="9210768" cy="6357561"/>
          </a:xfrm>
          <a:prstGeom prst="rect">
            <a:avLst/>
          </a:prstGeom>
        </p:spPr>
      </p:pic>
      <p:sp>
        <p:nvSpPr>
          <p:cNvPr id="7" name="Rectangle 6"/>
          <p:cNvSpPr/>
          <p:nvPr/>
        </p:nvSpPr>
        <p:spPr>
          <a:xfrm>
            <a:off x="8343993" y="3470301"/>
            <a:ext cx="3345087" cy="1200329"/>
          </a:xfrm>
          <a:prstGeom prst="rect">
            <a:avLst/>
          </a:prstGeom>
          <a:noFill/>
          <a:ln>
            <a:noFill/>
          </a:ln>
        </p:spPr>
        <p:txBody>
          <a:bodyPr wrap="square">
            <a:spAutoFit/>
          </a:bodyPr>
          <a:lstStyle/>
          <a:p>
            <a:r>
              <a:rPr lang="en-US" b="1" dirty="0">
                <a:solidFill>
                  <a:srgbClr val="0070C0"/>
                </a:solidFill>
                <a:latin typeface="georgia" panose="02040502050405020303" pitchFamily="18" charset="0"/>
              </a:rPr>
              <a:t>Mississippi relies more on low-wage versions of these production jobs than does any other state…</a:t>
            </a:r>
            <a:endParaRPr lang="en-US" b="1" dirty="0">
              <a:solidFill>
                <a:srgbClr val="0070C0"/>
              </a:solidFill>
            </a:endParaRPr>
          </a:p>
        </p:txBody>
      </p:sp>
      <p:sp>
        <p:nvSpPr>
          <p:cNvPr id="8" name="Rectangle 7"/>
          <p:cNvSpPr/>
          <p:nvPr/>
        </p:nvSpPr>
        <p:spPr>
          <a:xfrm>
            <a:off x="8343993" y="1438976"/>
            <a:ext cx="3600357" cy="2031325"/>
          </a:xfrm>
          <a:prstGeom prst="rect">
            <a:avLst/>
          </a:prstGeom>
        </p:spPr>
        <p:txBody>
          <a:bodyPr wrap="square">
            <a:spAutoFit/>
          </a:bodyPr>
          <a:lstStyle/>
          <a:p>
            <a:r>
              <a:rPr lang="en-US" b="1" dirty="0">
                <a:solidFill>
                  <a:srgbClr val="FF0000"/>
                </a:solidFill>
                <a:latin typeface="georgia" panose="02040502050405020303" pitchFamily="18" charset="0"/>
              </a:rPr>
              <a:t>Alabama, on the other hand, diversified beyond low-skilled manufacturing… It now ranks near the top in its reliance on higher-paid, but still trade-sensitive, manufacturing jobs.</a:t>
            </a:r>
            <a:endParaRPr lang="en-US" b="1" dirty="0">
              <a:solidFill>
                <a:srgbClr val="FF0000"/>
              </a:solidFill>
            </a:endParaRPr>
          </a:p>
        </p:txBody>
      </p:sp>
      <p:pic>
        <p:nvPicPr>
          <p:cNvPr id="9" name="Picture 8"/>
          <p:cNvPicPr>
            <a:picLocks noChangeAspect="1"/>
          </p:cNvPicPr>
          <p:nvPr/>
        </p:nvPicPr>
        <p:blipFill rotWithShape="1">
          <a:blip r:embed="rId3"/>
          <a:srcRect l="41644" t="-828" r="41906" b="93899"/>
          <a:stretch/>
        </p:blipFill>
        <p:spPr>
          <a:xfrm>
            <a:off x="8845034" y="238647"/>
            <a:ext cx="2446021" cy="634153"/>
          </a:xfrm>
          <a:prstGeom prst="rect">
            <a:avLst/>
          </a:prstGeom>
        </p:spPr>
      </p:pic>
      <p:sp>
        <p:nvSpPr>
          <p:cNvPr id="6" name="TextBox 5"/>
          <p:cNvSpPr txBox="1"/>
          <p:nvPr/>
        </p:nvSpPr>
        <p:spPr>
          <a:xfrm>
            <a:off x="9118293" y="872503"/>
            <a:ext cx="2043062" cy="369332"/>
          </a:xfrm>
          <a:prstGeom prst="rect">
            <a:avLst/>
          </a:prstGeom>
          <a:solidFill>
            <a:schemeClr val="bg1"/>
          </a:solidFill>
          <a:ln>
            <a:solidFill>
              <a:schemeClr val="tx1"/>
            </a:solidFill>
          </a:ln>
        </p:spPr>
        <p:txBody>
          <a:bodyPr wrap="square" rtlCol="0">
            <a:spAutoFit/>
          </a:bodyPr>
          <a:lstStyle/>
          <a:p>
            <a:r>
              <a:rPr lang="en-US" dirty="0"/>
              <a:t>November 9, 2019</a:t>
            </a:r>
          </a:p>
        </p:txBody>
      </p:sp>
    </p:spTree>
    <p:extLst>
      <p:ext uri="{BB962C8B-B14F-4D97-AF65-F5344CB8AC3E}">
        <p14:creationId xmlns:p14="http://schemas.microsoft.com/office/powerpoint/2010/main" val="323039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744854" y="2116477"/>
            <a:ext cx="7371730" cy="47415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 addition, Alabama’s … more urbanized. The Birmingham metropolitan area has twice as many people as Mississippi’s Jackson, and that’s before we’ve even counted Huntsville.</a:t>
            </a:r>
          </a:p>
          <a:p>
            <a:endParaRPr lang="en-US" dirty="0"/>
          </a:p>
          <a:p>
            <a:pPr lvl="1"/>
            <a:endParaRPr lang="en-US" dirty="0"/>
          </a:p>
        </p:txBody>
      </p:sp>
      <p:sp>
        <p:nvSpPr>
          <p:cNvPr id="3" name="Content Placeholder 2"/>
          <p:cNvSpPr>
            <a:spLocks noGrp="1"/>
          </p:cNvSpPr>
          <p:nvPr>
            <p:ph idx="1"/>
          </p:nvPr>
        </p:nvSpPr>
        <p:spPr>
          <a:xfrm>
            <a:off x="744854" y="755015"/>
            <a:ext cx="7741600" cy="1361462"/>
          </a:xfrm>
        </p:spPr>
        <p:txBody>
          <a:bodyPr>
            <a:normAutofit fontScale="92500" lnSpcReduction="10000"/>
          </a:bodyPr>
          <a:lstStyle/>
          <a:p>
            <a:r>
              <a:rPr lang="en-US" dirty="0"/>
              <a:t>Alabama has cultivated different industries, notably aerospace and automobiles, and ended up with an economy that differs from its neighbor’s in significant ways.</a:t>
            </a:r>
          </a:p>
          <a:p>
            <a:pPr lvl="1"/>
            <a:endParaRPr lang="en-US" dirty="0"/>
          </a:p>
        </p:txBody>
      </p:sp>
      <p:pic>
        <p:nvPicPr>
          <p:cNvPr id="4" name="Picture 3"/>
          <p:cNvPicPr>
            <a:picLocks noChangeAspect="1"/>
          </p:cNvPicPr>
          <p:nvPr/>
        </p:nvPicPr>
        <p:blipFill rotWithShape="1">
          <a:blip r:embed="rId2"/>
          <a:srcRect l="41644" t="-828" r="41906" b="93899"/>
          <a:stretch/>
        </p:blipFill>
        <p:spPr>
          <a:xfrm>
            <a:off x="2981616" y="51387"/>
            <a:ext cx="2570436" cy="666409"/>
          </a:xfrm>
          <a:prstGeom prst="rect">
            <a:avLst/>
          </a:prstGeom>
        </p:spPr>
      </p:pic>
      <p:pic>
        <p:nvPicPr>
          <p:cNvPr id="5122" name="Picture 2" descr="f083910a-0ed0-4cab-8732-81808720435f@namprd15"/>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3057" b="10418"/>
          <a:stretch/>
        </p:blipFill>
        <p:spPr bwMode="auto">
          <a:xfrm>
            <a:off x="2116476" y="3749608"/>
            <a:ext cx="4789989" cy="310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id:8888ffa9-dda0-453f-bcdb-3d8371616712@namprd15.prod.outlook.com"/>
          <p:cNvPicPr/>
          <p:nvPr/>
        </p:nvPicPr>
        <p:blipFill rotWithShape="1">
          <a:blip r:embed="rId5" r:link="rId6" cstate="print">
            <a:extLst>
              <a:ext uri="{28A0092B-C50C-407E-A947-70E740481C1C}">
                <a14:useLocalDpi xmlns:a14="http://schemas.microsoft.com/office/drawing/2010/main" val="0"/>
              </a:ext>
            </a:extLst>
          </a:blip>
          <a:srcRect t="11922" b="14603"/>
          <a:stretch/>
        </p:blipFill>
        <p:spPr bwMode="auto">
          <a:xfrm>
            <a:off x="8278087" y="1555906"/>
            <a:ext cx="3654712" cy="5179094"/>
          </a:xfrm>
          <a:prstGeom prst="rect">
            <a:avLst/>
          </a:prstGeom>
          <a:noFill/>
          <a:ln>
            <a:noFill/>
          </a:ln>
        </p:spPr>
      </p:pic>
      <p:pic>
        <p:nvPicPr>
          <p:cNvPr id="2" name="Picture 1"/>
          <p:cNvPicPr>
            <a:picLocks noChangeAspect="1"/>
          </p:cNvPicPr>
          <p:nvPr/>
        </p:nvPicPr>
        <p:blipFill rotWithShape="1">
          <a:blip r:embed="rId7"/>
          <a:srcRect t="11033"/>
          <a:stretch/>
        </p:blipFill>
        <p:spPr>
          <a:xfrm>
            <a:off x="9015894" y="292678"/>
            <a:ext cx="1749396" cy="924674"/>
          </a:xfrm>
          <a:prstGeom prst="rect">
            <a:avLst/>
          </a:prstGeom>
        </p:spPr>
      </p:pic>
      <p:sp>
        <p:nvSpPr>
          <p:cNvPr id="7" name="TextBox 6"/>
          <p:cNvSpPr txBox="1"/>
          <p:nvPr/>
        </p:nvSpPr>
        <p:spPr>
          <a:xfrm>
            <a:off x="9343072" y="1217352"/>
            <a:ext cx="1095040" cy="338554"/>
          </a:xfrm>
          <a:prstGeom prst="rect">
            <a:avLst/>
          </a:prstGeom>
          <a:solidFill>
            <a:schemeClr val="bg1"/>
          </a:solidFill>
          <a:ln>
            <a:solidFill>
              <a:schemeClr val="tx1"/>
            </a:solidFill>
          </a:ln>
        </p:spPr>
        <p:txBody>
          <a:bodyPr wrap="square" rtlCol="0">
            <a:spAutoFit/>
          </a:bodyPr>
          <a:lstStyle/>
          <a:p>
            <a:r>
              <a:rPr lang="en-US" sz="1600" dirty="0"/>
              <a:t>12/4/2019</a:t>
            </a:r>
          </a:p>
        </p:txBody>
      </p:sp>
      <p:sp>
        <p:nvSpPr>
          <p:cNvPr id="8" name="Rectangle 7"/>
          <p:cNvSpPr/>
          <p:nvPr/>
        </p:nvSpPr>
        <p:spPr>
          <a:xfrm>
            <a:off x="8363164" y="2116477"/>
            <a:ext cx="1263721" cy="5137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073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376" y="4101"/>
            <a:ext cx="11673905" cy="1325563"/>
          </a:xfrm>
        </p:spPr>
        <p:txBody>
          <a:bodyPr>
            <a:normAutofit/>
          </a:bodyPr>
          <a:lstStyle/>
          <a:p>
            <a:r>
              <a:rPr lang="en-US" sz="3600" b="1" dirty="0">
                <a:solidFill>
                  <a:srgbClr val="0070C0"/>
                </a:solidFill>
              </a:rPr>
              <a:t>Impact of International Investment in Alabama (461 Locations) </a:t>
            </a:r>
          </a:p>
        </p:txBody>
      </p:sp>
      <p:sp>
        <p:nvSpPr>
          <p:cNvPr id="8" name="Content Placeholder 7"/>
          <p:cNvSpPr>
            <a:spLocks noGrp="1"/>
          </p:cNvSpPr>
          <p:nvPr>
            <p:ph idx="1"/>
          </p:nvPr>
        </p:nvSpPr>
        <p:spPr>
          <a:xfrm>
            <a:off x="662509" y="666882"/>
            <a:ext cx="11373548" cy="4351338"/>
          </a:xfrm>
        </p:spPr>
        <p:txBody>
          <a:bodyPr/>
          <a:lstStyle/>
          <a:p>
            <a:pPr marL="0" indent="0">
              <a:buNone/>
            </a:pPr>
            <a:endParaRPr lang="en-US" dirty="0"/>
          </a:p>
          <a:p>
            <a:pPr marL="0" indent="0">
              <a:buNone/>
            </a:pPr>
            <a:r>
              <a:rPr lang="en-US" dirty="0"/>
              <a:t>S Korea and Japan account for 30% of these businesses. </a:t>
            </a:r>
          </a:p>
          <a:p>
            <a:endParaRPr lang="en-US" dirty="0"/>
          </a:p>
        </p:txBody>
      </p:sp>
      <p:pic>
        <p:nvPicPr>
          <p:cNvPr id="10" name="Picture 9"/>
          <p:cNvPicPr>
            <a:picLocks noChangeAspect="1"/>
          </p:cNvPicPr>
          <p:nvPr/>
        </p:nvPicPr>
        <p:blipFill>
          <a:blip r:embed="rId3"/>
          <a:stretch>
            <a:fillRect/>
          </a:stretch>
        </p:blipFill>
        <p:spPr>
          <a:xfrm>
            <a:off x="8983958" y="968905"/>
            <a:ext cx="2800350" cy="4410075"/>
          </a:xfrm>
          <a:prstGeom prst="rect">
            <a:avLst/>
          </a:prstGeom>
        </p:spPr>
      </p:pic>
      <p:graphicFrame>
        <p:nvGraphicFramePr>
          <p:cNvPr id="13" name="Object 12"/>
          <p:cNvGraphicFramePr>
            <a:graphicFrameLocks noChangeAspect="1"/>
          </p:cNvGraphicFramePr>
          <p:nvPr>
            <p:extLst/>
          </p:nvPr>
        </p:nvGraphicFramePr>
        <p:xfrm>
          <a:off x="0" y="1747307"/>
          <a:ext cx="8643825" cy="5395123"/>
        </p:xfrm>
        <a:graphic>
          <a:graphicData uri="http://schemas.openxmlformats.org/presentationml/2006/ole">
            <mc:AlternateContent xmlns:mc="http://schemas.openxmlformats.org/markup-compatibility/2006">
              <mc:Choice xmlns:v="urn:schemas-microsoft-com:vml" Requires="v">
                <p:oleObj spid="_x0000_s17484" name="Worksheet" r:id="rId4" imgW="11791856" imgH="7639084" progId="Excel.Sheet.12">
                  <p:embed/>
                </p:oleObj>
              </mc:Choice>
              <mc:Fallback>
                <p:oleObj name="Worksheet" r:id="rId4" imgW="11791856" imgH="7639084" progId="Excel.Sheet.12">
                  <p:embed/>
                  <p:pic>
                    <p:nvPicPr>
                      <p:cNvPr id="13" name="Object 12"/>
                      <p:cNvPicPr/>
                      <p:nvPr/>
                    </p:nvPicPr>
                    <p:blipFill>
                      <a:blip r:embed="rId5"/>
                      <a:stretch>
                        <a:fillRect/>
                      </a:stretch>
                    </p:blipFill>
                    <p:spPr>
                      <a:xfrm>
                        <a:off x="0" y="1747307"/>
                        <a:ext cx="8643825" cy="5395123"/>
                      </a:xfrm>
                      <a:prstGeom prst="rect">
                        <a:avLst/>
                      </a:prstGeom>
                    </p:spPr>
                  </p:pic>
                </p:oleObj>
              </mc:Fallback>
            </mc:AlternateContent>
          </a:graphicData>
        </a:graphic>
      </p:graphicFrame>
      <p:pic>
        <p:nvPicPr>
          <p:cNvPr id="14" name="Picture 13"/>
          <p:cNvPicPr>
            <a:picLocks noChangeAspect="1"/>
          </p:cNvPicPr>
          <p:nvPr/>
        </p:nvPicPr>
        <p:blipFill>
          <a:blip r:embed="rId6"/>
          <a:stretch>
            <a:fillRect/>
          </a:stretch>
        </p:blipFill>
        <p:spPr>
          <a:xfrm>
            <a:off x="8983958" y="5378980"/>
            <a:ext cx="2371725" cy="1314450"/>
          </a:xfrm>
          <a:prstGeom prst="rect">
            <a:avLst/>
          </a:prstGeom>
        </p:spPr>
      </p:pic>
    </p:spTree>
    <p:extLst>
      <p:ext uri="{BB962C8B-B14F-4D97-AF65-F5344CB8AC3E}">
        <p14:creationId xmlns:p14="http://schemas.microsoft.com/office/powerpoint/2010/main" val="27259943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332592969"/>
              </p:ext>
            </p:extLst>
          </p:nvPr>
        </p:nvGraphicFramePr>
        <p:xfrm>
          <a:off x="213360" y="0"/>
          <a:ext cx="11643360" cy="7589520"/>
        </p:xfrm>
        <a:graphic>
          <a:graphicData uri="http://schemas.openxmlformats.org/presentationml/2006/ole">
            <mc:AlternateContent xmlns:mc="http://schemas.openxmlformats.org/markup-compatibility/2006">
              <mc:Choice xmlns:v="urn:schemas-microsoft-com:vml" Requires="v">
                <p:oleObj spid="_x0000_s18508" name="Worksheet" r:id="rId3" imgW="11804562" imgH="6331007" progId="Excel.Sheet.8">
                  <p:embed/>
                </p:oleObj>
              </mc:Choice>
              <mc:Fallback>
                <p:oleObj name="Worksheet" r:id="rId3" imgW="11804562" imgH="6331007" progId="Excel.Sheet.8">
                  <p:embed/>
                  <p:pic>
                    <p:nvPicPr>
                      <p:cNvPr id="4" name="Object 3"/>
                      <p:cNvPicPr/>
                      <p:nvPr/>
                    </p:nvPicPr>
                    <p:blipFill>
                      <a:blip r:embed="rId4"/>
                      <a:stretch>
                        <a:fillRect/>
                      </a:stretch>
                    </p:blipFill>
                    <p:spPr>
                      <a:xfrm>
                        <a:off x="213360" y="0"/>
                        <a:ext cx="11643360" cy="7589520"/>
                      </a:xfrm>
                      <a:prstGeom prst="rect">
                        <a:avLst/>
                      </a:prstGeom>
                    </p:spPr>
                  </p:pic>
                </p:oleObj>
              </mc:Fallback>
            </mc:AlternateContent>
          </a:graphicData>
        </a:graphic>
      </p:graphicFrame>
      <p:sp>
        <p:nvSpPr>
          <p:cNvPr id="6" name="TextBox 5"/>
          <p:cNvSpPr txBox="1"/>
          <p:nvPr/>
        </p:nvSpPr>
        <p:spPr>
          <a:xfrm>
            <a:off x="6035040" y="6273225"/>
            <a:ext cx="1691640" cy="461665"/>
          </a:xfrm>
          <a:prstGeom prst="rect">
            <a:avLst/>
          </a:prstGeom>
          <a:noFill/>
        </p:spPr>
        <p:txBody>
          <a:bodyPr wrap="square" rtlCol="0">
            <a:spAutoFit/>
          </a:bodyPr>
          <a:lstStyle/>
          <a:p>
            <a:r>
              <a:rPr lang="en-US" sz="2400" dirty="0"/>
              <a:t>Percent</a:t>
            </a:r>
          </a:p>
        </p:txBody>
      </p:sp>
      <p:pic>
        <p:nvPicPr>
          <p:cNvPr id="7" name="Picture 6"/>
          <p:cNvPicPr>
            <a:picLocks noChangeAspect="1"/>
          </p:cNvPicPr>
          <p:nvPr/>
        </p:nvPicPr>
        <p:blipFill rotWithShape="1">
          <a:blip r:embed="rId5"/>
          <a:srcRect l="76166" t="4169" r="2051" b="4782"/>
          <a:stretch/>
        </p:blipFill>
        <p:spPr>
          <a:xfrm>
            <a:off x="9264823" y="1676400"/>
            <a:ext cx="2073737" cy="5303520"/>
          </a:xfrm>
          <a:prstGeom prst="rect">
            <a:avLst/>
          </a:prstGeom>
        </p:spPr>
      </p:pic>
      <p:sp>
        <p:nvSpPr>
          <p:cNvPr id="10" name="TextBox 9"/>
          <p:cNvSpPr txBox="1"/>
          <p:nvPr/>
        </p:nvSpPr>
        <p:spPr>
          <a:xfrm>
            <a:off x="5013960" y="3912661"/>
            <a:ext cx="4144183" cy="830997"/>
          </a:xfrm>
          <a:prstGeom prst="rect">
            <a:avLst/>
          </a:prstGeom>
          <a:solidFill>
            <a:schemeClr val="accent4">
              <a:lumMod val="40000"/>
              <a:lumOff val="60000"/>
            </a:schemeClr>
          </a:solidFill>
        </p:spPr>
        <p:txBody>
          <a:bodyPr wrap="square" rtlCol="0">
            <a:spAutoFit/>
          </a:bodyPr>
          <a:lstStyle/>
          <a:p>
            <a:r>
              <a:rPr lang="en-US" sz="2400" b="1" dirty="0"/>
              <a:t>56 of 67  (84%) of counties host  International businesses </a:t>
            </a:r>
          </a:p>
        </p:txBody>
      </p:sp>
    </p:spTree>
    <p:extLst>
      <p:ext uri="{BB962C8B-B14F-4D97-AF65-F5344CB8AC3E}">
        <p14:creationId xmlns:p14="http://schemas.microsoft.com/office/powerpoint/2010/main" val="84049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04752" y="17470"/>
            <a:ext cx="7945091" cy="6840530"/>
          </a:xfrm>
          <a:prstGeom prst="rect">
            <a:avLst/>
          </a:prstGeom>
        </p:spPr>
      </p:pic>
      <p:grpSp>
        <p:nvGrpSpPr>
          <p:cNvPr id="5" name="Group 4"/>
          <p:cNvGrpSpPr/>
          <p:nvPr/>
        </p:nvGrpSpPr>
        <p:grpSpPr>
          <a:xfrm>
            <a:off x="791110" y="3780890"/>
            <a:ext cx="1444275" cy="380144"/>
            <a:chOff x="791110" y="3780890"/>
            <a:chExt cx="1444275" cy="380144"/>
          </a:xfrm>
        </p:grpSpPr>
        <p:sp>
          <p:nvSpPr>
            <p:cNvPr id="2" name="TextBox 1"/>
            <p:cNvSpPr txBox="1"/>
            <p:nvPr/>
          </p:nvSpPr>
          <p:spPr>
            <a:xfrm>
              <a:off x="791110" y="3780890"/>
              <a:ext cx="924674" cy="380144"/>
            </a:xfrm>
            <a:prstGeom prst="rect">
              <a:avLst/>
            </a:prstGeom>
            <a:noFill/>
          </p:spPr>
          <p:txBody>
            <a:bodyPr wrap="square" rtlCol="0">
              <a:spAutoFit/>
            </a:bodyPr>
            <a:lstStyle/>
            <a:p>
              <a:r>
                <a:rPr lang="en-US" dirty="0" err="1"/>
                <a:t>Lisman</a:t>
              </a:r>
              <a:r>
                <a:rPr lang="en-US" dirty="0"/>
                <a:t> </a:t>
              </a:r>
            </a:p>
          </p:txBody>
        </p:sp>
        <p:sp>
          <p:nvSpPr>
            <p:cNvPr id="3" name="Right Arrow 2"/>
            <p:cNvSpPr/>
            <p:nvPr/>
          </p:nvSpPr>
          <p:spPr>
            <a:xfrm rot="820877">
              <a:off x="1585851" y="4042692"/>
              <a:ext cx="649534" cy="942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1037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5C3AF50-45D8-4144-B114-A385979F8C17}" type="slidenum">
              <a:rPr lang="en-US" smtClean="0"/>
              <a:t>2</a:t>
            </a:fld>
            <a:endParaRPr lang="en-US" dirty="0"/>
          </a:p>
        </p:txBody>
      </p:sp>
      <p:sp>
        <p:nvSpPr>
          <p:cNvPr id="4" name="Title 1"/>
          <p:cNvSpPr txBox="1">
            <a:spLocks/>
          </p:cNvSpPr>
          <p:nvPr/>
        </p:nvSpPr>
        <p:spPr>
          <a:xfrm>
            <a:off x="1283917" y="3969572"/>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857250" indent="-857250">
              <a:buAutoNum type="romanUcPeriod"/>
              <a:tabLst>
                <a:tab pos="688975" algn="l"/>
              </a:tabLst>
            </a:pPr>
            <a:r>
              <a:rPr lang="en-US" b="1" dirty="0">
                <a:solidFill>
                  <a:schemeClr val="accent5"/>
                </a:solidFill>
                <a:latin typeface="+mn-lt"/>
              </a:rPr>
              <a:t>CALL TO ORDER and PLEDGE OF ALLEGIANCE</a:t>
            </a:r>
          </a:p>
          <a:p>
            <a:pPr>
              <a:tabLst>
                <a:tab pos="688975" algn="l"/>
              </a:tabLst>
            </a:pPr>
            <a:endParaRPr lang="en-US" b="1" dirty="0"/>
          </a:p>
        </p:txBody>
      </p:sp>
      <p:pic>
        <p:nvPicPr>
          <p:cNvPr id="2" name="Picture 1"/>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4897677" y="929059"/>
            <a:ext cx="3068877" cy="2248948"/>
          </a:xfrm>
          <a:prstGeom prst="rect">
            <a:avLst/>
          </a:prstGeom>
        </p:spPr>
      </p:pic>
    </p:spTree>
    <p:extLst>
      <p:ext uri="{BB962C8B-B14F-4D97-AF65-F5344CB8AC3E}">
        <p14:creationId xmlns:p14="http://schemas.microsoft.com/office/powerpoint/2010/main" val="689146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4728" y="846941"/>
            <a:ext cx="6723094" cy="4921868"/>
          </a:xfrm>
        </p:spPr>
        <p:txBody>
          <a:bodyPr>
            <a:normAutofit lnSpcReduction="10000"/>
          </a:bodyPr>
          <a:lstStyle/>
          <a:p>
            <a:r>
              <a:rPr lang="en-US" dirty="0"/>
              <a:t>Automation technologies promise to deliver major productivity benefits… </a:t>
            </a:r>
          </a:p>
          <a:p>
            <a:r>
              <a:rPr lang="en-US" dirty="0">
                <a:solidFill>
                  <a:srgbClr val="0070C0"/>
                </a:solidFill>
              </a:rPr>
              <a:t>Beginning to reshape the American workplace, and this evolution will become more pronounced in the next decade. </a:t>
            </a:r>
          </a:p>
          <a:p>
            <a:r>
              <a:rPr lang="en-US" dirty="0"/>
              <a:t>Some occupations will shrink, others will grow, and the tasks and time allocation associated with every job will be subject to change. </a:t>
            </a:r>
          </a:p>
          <a:p>
            <a:r>
              <a:rPr lang="en-US" dirty="0">
                <a:solidFill>
                  <a:srgbClr val="FF0000"/>
                </a:solidFill>
              </a:rPr>
              <a:t>The challenge will be equipping people with the skills that will serve them well, helping them move into new roles, and addressing local mismatches.</a:t>
            </a:r>
          </a:p>
        </p:txBody>
      </p:sp>
      <p:pic>
        <p:nvPicPr>
          <p:cNvPr id="4" name="Picture 3"/>
          <p:cNvPicPr>
            <a:picLocks noChangeAspect="1"/>
          </p:cNvPicPr>
          <p:nvPr/>
        </p:nvPicPr>
        <p:blipFill rotWithShape="1">
          <a:blip r:embed="rId2"/>
          <a:srcRect l="3470" r="3419"/>
          <a:stretch/>
        </p:blipFill>
        <p:spPr>
          <a:xfrm>
            <a:off x="7247822" y="136544"/>
            <a:ext cx="4649003" cy="6609362"/>
          </a:xfrm>
          <a:prstGeom prst="rect">
            <a:avLst/>
          </a:prstGeom>
        </p:spPr>
      </p:pic>
    </p:spTree>
    <p:extLst>
      <p:ext uri="{BB962C8B-B14F-4D97-AF65-F5344CB8AC3E}">
        <p14:creationId xmlns:p14="http://schemas.microsoft.com/office/powerpoint/2010/main" val="1261480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766" y="0"/>
            <a:ext cx="6025973" cy="1325563"/>
          </a:xfrm>
        </p:spPr>
        <p:txBody>
          <a:bodyPr/>
          <a:lstStyle/>
          <a:p>
            <a:r>
              <a:rPr lang="en-US" b="1" dirty="0">
                <a:solidFill>
                  <a:srgbClr val="0070C0"/>
                </a:solidFill>
              </a:rPr>
              <a:t>Impact on Communities </a:t>
            </a:r>
          </a:p>
        </p:txBody>
      </p:sp>
      <p:sp>
        <p:nvSpPr>
          <p:cNvPr id="3" name="Content Placeholder 2"/>
          <p:cNvSpPr>
            <a:spLocks noGrp="1"/>
          </p:cNvSpPr>
          <p:nvPr>
            <p:ph idx="1"/>
          </p:nvPr>
        </p:nvSpPr>
        <p:spPr>
          <a:xfrm>
            <a:off x="426720" y="1004840"/>
            <a:ext cx="8519160" cy="4351338"/>
          </a:xfrm>
        </p:spPr>
        <p:txBody>
          <a:bodyPr/>
          <a:lstStyle/>
          <a:p>
            <a:r>
              <a:rPr lang="en-US" dirty="0"/>
              <a:t>Local economies across the country have been on </a:t>
            </a:r>
            <a:r>
              <a:rPr lang="en-US" dirty="0">
                <a:solidFill>
                  <a:srgbClr val="0070C0"/>
                </a:solidFill>
              </a:rPr>
              <a:t>diverging trajectories </a:t>
            </a:r>
            <a:r>
              <a:rPr lang="en-US" dirty="0"/>
              <a:t>for years, and they are entering the automation age from different starting points.</a:t>
            </a:r>
          </a:p>
          <a:p>
            <a:r>
              <a:rPr lang="en-US" dirty="0"/>
              <a:t>Our analysis of 315 cities and more than 3,000 counties shows that the United States is a mosaic of local economies with </a:t>
            </a:r>
            <a:r>
              <a:rPr lang="en-US" dirty="0">
                <a:solidFill>
                  <a:srgbClr val="0070C0"/>
                </a:solidFill>
              </a:rPr>
              <a:t>widening gaps </a:t>
            </a:r>
            <a:r>
              <a:rPr lang="en-US" dirty="0"/>
              <a:t>between them.</a:t>
            </a:r>
          </a:p>
        </p:txBody>
      </p:sp>
      <p:pic>
        <p:nvPicPr>
          <p:cNvPr id="5" name="Picture 4"/>
          <p:cNvPicPr>
            <a:picLocks noChangeAspect="1"/>
          </p:cNvPicPr>
          <p:nvPr/>
        </p:nvPicPr>
        <p:blipFill rotWithShape="1">
          <a:blip r:embed="rId2"/>
          <a:srcRect l="3470" r="3419"/>
          <a:stretch/>
        </p:blipFill>
        <p:spPr>
          <a:xfrm>
            <a:off x="9228407" y="87685"/>
            <a:ext cx="2637174" cy="4020153"/>
          </a:xfrm>
          <a:prstGeom prst="rect">
            <a:avLst/>
          </a:prstGeom>
        </p:spPr>
      </p:pic>
      <p:grpSp>
        <p:nvGrpSpPr>
          <p:cNvPr id="10" name="Group 9"/>
          <p:cNvGrpSpPr/>
          <p:nvPr/>
        </p:nvGrpSpPr>
        <p:grpSpPr>
          <a:xfrm>
            <a:off x="426720" y="3596640"/>
            <a:ext cx="9357361" cy="3154680"/>
            <a:chOff x="426720" y="3596640"/>
            <a:chExt cx="9357361" cy="3154680"/>
          </a:xfrm>
        </p:grpSpPr>
        <p:sp>
          <p:nvSpPr>
            <p:cNvPr id="9" name="Rectangle 8"/>
            <p:cNvSpPr/>
            <p:nvPr/>
          </p:nvSpPr>
          <p:spPr>
            <a:xfrm>
              <a:off x="426720" y="3596640"/>
              <a:ext cx="8641080" cy="31546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Users\emily.saleh\Desktop\coming-jobs-war.jpg"/>
            <p:cNvPicPr>
              <a:picLocks noChangeAspect="1" noChangeArrowheads="1"/>
            </p:cNvPicPr>
            <p:nvPr/>
          </p:nvPicPr>
          <p:blipFill>
            <a:blip r:embed="rId3" cstate="print"/>
            <a:stretch>
              <a:fillRect/>
            </a:stretch>
          </p:blipFill>
          <p:spPr bwMode="auto">
            <a:xfrm>
              <a:off x="678766" y="4107838"/>
              <a:ext cx="1647809" cy="2496681"/>
            </a:xfrm>
            <a:prstGeom prst="rect">
              <a:avLst/>
            </a:prstGeom>
            <a:noFill/>
          </p:spPr>
        </p:pic>
        <p:sp>
          <p:nvSpPr>
            <p:cNvPr id="7" name="Rectangle 6"/>
            <p:cNvSpPr/>
            <p:nvPr/>
          </p:nvSpPr>
          <p:spPr>
            <a:xfrm>
              <a:off x="4686301" y="4562979"/>
              <a:ext cx="5097780" cy="1938992"/>
            </a:xfrm>
            <a:prstGeom prst="rect">
              <a:avLst/>
            </a:prstGeom>
          </p:spPr>
          <p:txBody>
            <a:bodyPr wrap="square">
              <a:spAutoFit/>
            </a:bodyPr>
            <a:lstStyle/>
            <a:p>
              <a:pPr>
                <a:buClr>
                  <a:schemeClr val="tx2"/>
                </a:buClr>
              </a:pPr>
              <a:r>
                <a:rPr lang="en-US" sz="2400" b="1" dirty="0">
                  <a:solidFill>
                    <a:schemeClr val="accent5">
                      <a:lumMod val="75000"/>
                    </a:schemeClr>
                  </a:solidFill>
                </a:rPr>
                <a:t>Regional economic development strategies rather than state-wide strategies</a:t>
              </a:r>
            </a:p>
            <a:p>
              <a:pPr lvl="1"/>
              <a:r>
                <a:rPr lang="en-US" sz="2400" b="1" dirty="0">
                  <a:solidFill>
                    <a:srgbClr val="00B0F0"/>
                  </a:solidFill>
                </a:rPr>
                <a:t>Return to city-states</a:t>
              </a:r>
            </a:p>
            <a:p>
              <a:pPr lvl="1">
                <a:buClr>
                  <a:schemeClr val="accent3"/>
                </a:buClr>
                <a:buFont typeface="Wingdings" panose="05000000000000000000" pitchFamily="2" charset="2"/>
                <a:buChar char="§"/>
              </a:pPr>
              <a:r>
                <a:rPr lang="en-US" sz="2400" b="1" i="1" dirty="0">
                  <a:solidFill>
                    <a:srgbClr val="00B0F0"/>
                  </a:solidFill>
                </a:rPr>
                <a:t>Sparta and Athens</a:t>
              </a:r>
            </a:p>
          </p:txBody>
        </p:sp>
        <p:pic>
          <p:nvPicPr>
            <p:cNvPr id="8" name="Picture 2" descr="http://img2.imagesbn.com/images/51580000/51588093.JPG">
              <a:hlinkClick r:id="rId4"/>
            </p:cNvPr>
            <p:cNvPicPr>
              <a:picLocks noChangeAspect="1" noChangeArrowheads="1"/>
            </p:cNvPicPr>
            <p:nvPr/>
          </p:nvPicPr>
          <p:blipFill>
            <a:blip r:embed="rId5" cstate="print"/>
            <a:srcRect/>
            <a:stretch>
              <a:fillRect/>
            </a:stretch>
          </p:blipFill>
          <p:spPr bwMode="auto">
            <a:xfrm>
              <a:off x="2627198" y="4107838"/>
              <a:ext cx="1659334" cy="2493486"/>
            </a:xfrm>
            <a:prstGeom prst="rect">
              <a:avLst/>
            </a:prstGeom>
            <a:noFill/>
          </p:spPr>
        </p:pic>
      </p:grpSp>
    </p:spTree>
    <p:extLst>
      <p:ext uri="{BB962C8B-B14F-4D97-AF65-F5344CB8AC3E}">
        <p14:creationId xmlns:p14="http://schemas.microsoft.com/office/powerpoint/2010/main" val="344040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9730" y="0"/>
            <a:ext cx="12192000" cy="6839316"/>
          </a:xfrm>
          <a:prstGeom prst="rect">
            <a:avLst/>
          </a:prstGeom>
        </p:spPr>
      </p:pic>
      <p:cxnSp>
        <p:nvCxnSpPr>
          <p:cNvPr id="6" name="Straight Arrow Connector 5"/>
          <p:cNvCxnSpPr/>
          <p:nvPr/>
        </p:nvCxnSpPr>
        <p:spPr>
          <a:xfrm>
            <a:off x="5967663" y="5043638"/>
            <a:ext cx="356135" cy="962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9996755" y="3166713"/>
            <a:ext cx="1505434" cy="80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0549288" y="4498173"/>
            <a:ext cx="952901" cy="190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9692640" y="5438275"/>
            <a:ext cx="1925053" cy="279132"/>
          </a:xfrm>
          <a:prstGeom prst="rect">
            <a:avLst/>
          </a:prstGeom>
          <a:no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0549288" y="5178392"/>
            <a:ext cx="1068405" cy="231008"/>
          </a:xfrm>
          <a:prstGeom prst="rect">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flipV="1">
            <a:off x="6610951" y="5053264"/>
            <a:ext cx="5006742" cy="2887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8149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rotWithShape="1">
          <a:blip r:embed="rId2"/>
          <a:srcRect l="34309" t="45164" b="3409"/>
          <a:stretch/>
        </p:blipFill>
        <p:spPr>
          <a:xfrm>
            <a:off x="379454" y="0"/>
            <a:ext cx="11147600" cy="6699183"/>
          </a:xfrm>
          <a:prstGeom prst="rect">
            <a:avLst/>
          </a:prstGeom>
        </p:spPr>
      </p:pic>
      <p:sp>
        <p:nvSpPr>
          <p:cNvPr id="5" name="Rounded Rectangle 4"/>
          <p:cNvSpPr/>
          <p:nvPr/>
        </p:nvSpPr>
        <p:spPr>
          <a:xfrm>
            <a:off x="8085221" y="6023113"/>
            <a:ext cx="2675823" cy="338245"/>
          </a:xfrm>
          <a:prstGeom prst="roundRect">
            <a:avLst/>
          </a:prstGeom>
          <a:no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085221" y="5688530"/>
            <a:ext cx="1713297" cy="288757"/>
          </a:xfrm>
          <a:prstGeom prst="rect">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64945" y="4884030"/>
            <a:ext cx="7247021" cy="1631216"/>
          </a:xfrm>
          <a:prstGeom prst="rect">
            <a:avLst/>
          </a:prstGeom>
          <a:solidFill>
            <a:schemeClr val="bg1"/>
          </a:solidFill>
        </p:spPr>
        <p:txBody>
          <a:bodyPr wrap="square">
            <a:spAutoFit/>
          </a:bodyPr>
          <a:lstStyle/>
          <a:p>
            <a:r>
              <a:rPr lang="en-US" sz="2000" dirty="0">
                <a:solidFill>
                  <a:srgbClr val="0070C0"/>
                </a:solidFill>
              </a:rPr>
              <a:t>Stable Cities:</a:t>
            </a:r>
            <a:r>
              <a:rPr lang="en-US" sz="2000" dirty="0"/>
              <a:t> Birmingham</a:t>
            </a:r>
          </a:p>
          <a:p>
            <a:r>
              <a:rPr lang="en-US" sz="2000" dirty="0">
                <a:solidFill>
                  <a:srgbClr val="0070C0"/>
                </a:solidFill>
              </a:rPr>
              <a:t>Independent Economies: </a:t>
            </a:r>
            <a:r>
              <a:rPr lang="en-US" sz="2000" dirty="0"/>
              <a:t>Huntsville, Auburn and Montgomery </a:t>
            </a:r>
          </a:p>
          <a:p>
            <a:r>
              <a:rPr lang="en-US" sz="2000" dirty="0">
                <a:solidFill>
                  <a:srgbClr val="0070C0"/>
                </a:solidFill>
              </a:rPr>
              <a:t>America’s Makers: </a:t>
            </a:r>
            <a:r>
              <a:rPr lang="en-US" sz="2000" dirty="0"/>
              <a:t>Tuscaloosa </a:t>
            </a:r>
          </a:p>
          <a:p>
            <a:r>
              <a:rPr lang="en-US" sz="2000" dirty="0">
                <a:solidFill>
                  <a:srgbClr val="0070C0"/>
                </a:solidFill>
              </a:rPr>
              <a:t>Trailing Cities: </a:t>
            </a:r>
            <a:r>
              <a:rPr lang="en-US" sz="2000" dirty="0"/>
              <a:t>Mobile</a:t>
            </a:r>
          </a:p>
          <a:p>
            <a:endParaRPr lang="en-US" sz="2000" dirty="0"/>
          </a:p>
        </p:txBody>
      </p:sp>
    </p:spTree>
    <p:extLst>
      <p:ext uri="{BB962C8B-B14F-4D97-AF65-F5344CB8AC3E}">
        <p14:creationId xmlns:p14="http://schemas.microsoft.com/office/powerpoint/2010/main" val="196961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595113" y="5729198"/>
            <a:ext cx="159026" cy="562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6839211" y="0"/>
            <a:ext cx="4790432" cy="6397948"/>
            <a:chOff x="6969009" y="0"/>
            <a:chExt cx="4660634" cy="6397948"/>
          </a:xfrm>
        </p:grpSpPr>
        <p:pic>
          <p:nvPicPr>
            <p:cNvPr id="7" name="Picture 6"/>
            <p:cNvPicPr>
              <a:picLocks noChangeAspect="1"/>
            </p:cNvPicPr>
            <p:nvPr/>
          </p:nvPicPr>
          <p:blipFill>
            <a:blip r:embed="rId2"/>
            <a:stretch>
              <a:fillRect/>
            </a:stretch>
          </p:blipFill>
          <p:spPr>
            <a:xfrm>
              <a:off x="6969009" y="0"/>
              <a:ext cx="4258953" cy="4337243"/>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0439" y="3531812"/>
              <a:ext cx="4299204" cy="2866136"/>
            </a:xfrm>
            <a:prstGeom prst="rect">
              <a:avLst/>
            </a:prstGeom>
          </p:spPr>
        </p:pic>
      </p:grpSp>
      <p:grpSp>
        <p:nvGrpSpPr>
          <p:cNvPr id="18" name="Group 17"/>
          <p:cNvGrpSpPr/>
          <p:nvPr/>
        </p:nvGrpSpPr>
        <p:grpSpPr>
          <a:xfrm>
            <a:off x="3449472" y="304553"/>
            <a:ext cx="3994763" cy="5907972"/>
            <a:chOff x="3449472" y="304553"/>
            <a:chExt cx="4036320" cy="5907972"/>
          </a:xfrm>
        </p:grpSpPr>
        <p:pic>
          <p:nvPicPr>
            <p:cNvPr id="8" name="Picture 7"/>
            <p:cNvPicPr>
              <a:picLocks noChangeAspect="1"/>
            </p:cNvPicPr>
            <p:nvPr/>
          </p:nvPicPr>
          <p:blipFill rotWithShape="1">
            <a:blip r:embed="rId4"/>
            <a:srcRect b="7253"/>
            <a:stretch/>
          </p:blipFill>
          <p:spPr>
            <a:xfrm>
              <a:off x="3449472" y="304553"/>
              <a:ext cx="4036320" cy="3165158"/>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16066" t="-3124" r="-7005" b="10372"/>
            <a:stretch/>
          </p:blipFill>
          <p:spPr>
            <a:xfrm>
              <a:off x="4005298" y="3458817"/>
              <a:ext cx="3325141" cy="2753708"/>
            </a:xfrm>
            <a:prstGeom prst="rect">
              <a:avLst/>
            </a:prstGeom>
          </p:spPr>
        </p:pic>
      </p:grpSp>
      <p:grpSp>
        <p:nvGrpSpPr>
          <p:cNvPr id="21" name="Group 20"/>
          <p:cNvGrpSpPr/>
          <p:nvPr/>
        </p:nvGrpSpPr>
        <p:grpSpPr>
          <a:xfrm>
            <a:off x="575728" y="-256027"/>
            <a:ext cx="3047496" cy="6838643"/>
            <a:chOff x="575728" y="-256027"/>
            <a:chExt cx="3047496" cy="6838643"/>
          </a:xfrm>
        </p:grpSpPr>
        <p:pic>
          <p:nvPicPr>
            <p:cNvPr id="5" name="Picture 4"/>
            <p:cNvPicPr>
              <a:picLocks noChangeAspect="1"/>
            </p:cNvPicPr>
            <p:nvPr/>
          </p:nvPicPr>
          <p:blipFill>
            <a:blip r:embed="rId6"/>
            <a:stretch>
              <a:fillRect/>
            </a:stretch>
          </p:blipFill>
          <p:spPr>
            <a:xfrm>
              <a:off x="601180" y="-256027"/>
              <a:ext cx="3022044" cy="3714844"/>
            </a:xfrm>
            <a:prstGeom prst="rect">
              <a:avLst/>
            </a:prstGeom>
          </p:spPr>
        </p:pic>
        <p:pic>
          <p:nvPicPr>
            <p:cNvPr id="20" name="Picture 19"/>
            <p:cNvPicPr>
              <a:picLocks noChangeAspect="1"/>
            </p:cNvPicPr>
            <p:nvPr/>
          </p:nvPicPr>
          <p:blipFill rotWithShape="1">
            <a:blip r:embed="rId7">
              <a:extLst>
                <a:ext uri="{28A0092B-C50C-407E-A947-70E740481C1C}">
                  <a14:useLocalDpi xmlns:a14="http://schemas.microsoft.com/office/drawing/2010/main" val="0"/>
                </a:ext>
              </a:extLst>
            </a:blip>
            <a:srcRect l="20984" t="16579" r="39120" b="-1501"/>
            <a:stretch/>
          </p:blipFill>
          <p:spPr>
            <a:xfrm>
              <a:off x="575728" y="3347145"/>
              <a:ext cx="2933700" cy="3235471"/>
            </a:xfrm>
            <a:prstGeom prst="rect">
              <a:avLst/>
            </a:prstGeom>
          </p:spPr>
        </p:pic>
      </p:grpSp>
    </p:spTree>
    <p:extLst>
      <p:ext uri="{BB962C8B-B14F-4D97-AF65-F5344CB8AC3E}">
        <p14:creationId xmlns:p14="http://schemas.microsoft.com/office/powerpoint/2010/main" val="68056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0"/>
            <a:ext cx="12039600" cy="6858000"/>
          </a:xfrm>
          <a:prstGeom prst="rect">
            <a:avLst/>
          </a:prstGeom>
        </p:spPr>
      </p:pic>
      <p:sp>
        <p:nvSpPr>
          <p:cNvPr id="3" name="Content Placeholder 2"/>
          <p:cNvSpPr>
            <a:spLocks noGrp="1"/>
          </p:cNvSpPr>
          <p:nvPr>
            <p:ph idx="1"/>
          </p:nvPr>
        </p:nvSpPr>
        <p:spPr>
          <a:xfrm>
            <a:off x="259080" y="149225"/>
            <a:ext cx="10515600" cy="4351338"/>
          </a:xfrm>
        </p:spPr>
        <p:txBody>
          <a:bodyPr>
            <a:normAutofit/>
          </a:bodyPr>
          <a:lstStyle/>
          <a:p>
            <a:pPr marL="0" indent="0">
              <a:buNone/>
            </a:pPr>
            <a:r>
              <a:rPr lang="en-US" sz="5400" b="1" dirty="0">
                <a:solidFill>
                  <a:schemeClr val="bg1"/>
                </a:solidFill>
              </a:rPr>
              <a:t>What about the future?</a:t>
            </a:r>
          </a:p>
        </p:txBody>
      </p:sp>
    </p:spTree>
    <p:extLst>
      <p:ext uri="{BB962C8B-B14F-4D97-AF65-F5344CB8AC3E}">
        <p14:creationId xmlns:p14="http://schemas.microsoft.com/office/powerpoint/2010/main" val="22354268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 y="0"/>
            <a:ext cx="12593271" cy="6858000"/>
          </a:xfrm>
          <a:prstGeom prst="rect">
            <a:avLst/>
          </a:prstGeom>
        </p:spPr>
      </p:pic>
    </p:spTree>
    <p:extLst>
      <p:ext uri="{BB962C8B-B14F-4D97-AF65-F5344CB8AC3E}">
        <p14:creationId xmlns:p14="http://schemas.microsoft.com/office/powerpoint/2010/main" val="2286170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36387" t="36179" r="5620" b="6822"/>
          <a:stretch/>
        </p:blipFill>
        <p:spPr>
          <a:xfrm>
            <a:off x="-332773" y="0"/>
            <a:ext cx="12686028" cy="7255228"/>
          </a:xfrm>
          <a:prstGeom prst="rect">
            <a:avLst/>
          </a:prstGeom>
        </p:spPr>
      </p:pic>
      <p:sp>
        <p:nvSpPr>
          <p:cNvPr id="5" name="Right Arrow 4"/>
          <p:cNvSpPr/>
          <p:nvPr/>
        </p:nvSpPr>
        <p:spPr>
          <a:xfrm rot="14083271" flipH="1">
            <a:off x="5550828" y="2750876"/>
            <a:ext cx="415744" cy="32212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20481600" flipH="1">
            <a:off x="6145081" y="3603917"/>
            <a:ext cx="642767" cy="23482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5400000" flipH="1">
            <a:off x="5350607" y="5208472"/>
            <a:ext cx="642767" cy="32407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69666" flipH="1">
            <a:off x="6627506" y="4085950"/>
            <a:ext cx="642767" cy="2419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567112" y="4646199"/>
            <a:ext cx="1953929" cy="65451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458915" y="5373572"/>
            <a:ext cx="3733085" cy="1754326"/>
          </a:xfrm>
          <a:prstGeom prst="rect">
            <a:avLst/>
          </a:prstGeom>
          <a:solidFill>
            <a:schemeClr val="bg1"/>
          </a:solidFill>
        </p:spPr>
        <p:txBody>
          <a:bodyPr wrap="square" rtlCol="0">
            <a:spAutoFit/>
          </a:bodyPr>
          <a:lstStyle/>
          <a:p>
            <a:pPr marL="457200" indent="-457200">
              <a:buAutoNum type="arabicPeriod"/>
            </a:pPr>
            <a:r>
              <a:rPr lang="en-US" dirty="0"/>
              <a:t>Rightsizing local economies so that the quality of life within a community can be sustained.</a:t>
            </a:r>
          </a:p>
          <a:p>
            <a:pPr marL="457200" indent="-457200">
              <a:buAutoNum type="arabicPeriod"/>
            </a:pPr>
            <a:r>
              <a:rPr lang="en-US" dirty="0"/>
              <a:t>Optimizing the impact of economic growth in cities that are experiencing growth.</a:t>
            </a:r>
          </a:p>
        </p:txBody>
      </p:sp>
    </p:spTree>
    <p:extLst>
      <p:ext uri="{BB962C8B-B14F-4D97-AF65-F5344CB8AC3E}">
        <p14:creationId xmlns:p14="http://schemas.microsoft.com/office/powerpoint/2010/main" val="379581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par>
                          <p:cTn id="21" fill="hold">
                            <p:stCondLst>
                              <p:cond delay="1500"/>
                            </p:stCondLst>
                            <p:childTnLst>
                              <p:par>
                                <p:cTn id="22" presetID="22" presetClass="entr" presetSubtype="2"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righ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10961" y="170800"/>
            <a:ext cx="12469171" cy="6006163"/>
          </a:xfrm>
          <a:prstGeom prst="rect">
            <a:avLst/>
          </a:prstGeom>
        </p:spPr>
      </p:pic>
      <p:cxnSp>
        <p:nvCxnSpPr>
          <p:cNvPr id="6" name="Elbow Connector 5"/>
          <p:cNvCxnSpPr/>
          <p:nvPr/>
        </p:nvCxnSpPr>
        <p:spPr>
          <a:xfrm rot="10800000" flipV="1">
            <a:off x="7784758" y="4139512"/>
            <a:ext cx="2693773" cy="827903"/>
          </a:xfrm>
          <a:prstGeom prst="bentConnector3">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5821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2496" y="1825625"/>
            <a:ext cx="6527007" cy="4351338"/>
          </a:xfrm>
        </p:spPr>
      </p:pic>
      <p:pic>
        <p:nvPicPr>
          <p:cNvPr id="4" name="Picture 3"/>
          <p:cNvPicPr>
            <a:picLocks noChangeAspect="1"/>
          </p:cNvPicPr>
          <p:nvPr/>
        </p:nvPicPr>
        <p:blipFill>
          <a:blip r:embed="rId3"/>
          <a:stretch>
            <a:fillRect/>
          </a:stretch>
        </p:blipFill>
        <p:spPr>
          <a:xfrm>
            <a:off x="123825" y="314325"/>
            <a:ext cx="11944350" cy="6229350"/>
          </a:xfrm>
          <a:prstGeom prst="rect">
            <a:avLst/>
          </a:prstGeom>
        </p:spPr>
      </p:pic>
      <p:grpSp>
        <p:nvGrpSpPr>
          <p:cNvPr id="8" name="Group 7"/>
          <p:cNvGrpSpPr/>
          <p:nvPr/>
        </p:nvGrpSpPr>
        <p:grpSpPr>
          <a:xfrm>
            <a:off x="838199" y="1690688"/>
            <a:ext cx="4207369" cy="2576512"/>
            <a:chOff x="838199" y="1690688"/>
            <a:chExt cx="4207369" cy="2576512"/>
          </a:xfrm>
        </p:grpSpPr>
        <p:pic>
          <p:nvPicPr>
            <p:cNvPr id="5" name="Picture 4"/>
            <p:cNvPicPr>
              <a:picLocks noChangeAspect="1"/>
            </p:cNvPicPr>
            <p:nvPr/>
          </p:nvPicPr>
          <p:blipFill rotWithShape="1">
            <a:blip r:embed="rId4"/>
            <a:srcRect l="639" t="13940" r="-639" b="-19416"/>
            <a:stretch/>
          </p:blipFill>
          <p:spPr>
            <a:xfrm>
              <a:off x="838199" y="1741488"/>
              <a:ext cx="2385236" cy="252571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3435" y="1690688"/>
              <a:ext cx="1822133" cy="1496694"/>
            </a:xfrm>
            <a:prstGeom prst="rect">
              <a:avLst/>
            </a:prstGeom>
          </p:spPr>
        </p:pic>
      </p:gr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4266" t="16545" r="17645" b="24400"/>
          <a:stretch/>
        </p:blipFill>
        <p:spPr>
          <a:xfrm>
            <a:off x="5169632" y="1650476"/>
            <a:ext cx="2975546" cy="1577118"/>
          </a:xfrm>
          <a:prstGeom prst="rect">
            <a:avLst/>
          </a:prstGeom>
        </p:spPr>
      </p:pic>
      <p:sp>
        <p:nvSpPr>
          <p:cNvPr id="12" name="Left Arrow 11"/>
          <p:cNvSpPr/>
          <p:nvPr/>
        </p:nvSpPr>
        <p:spPr>
          <a:xfrm>
            <a:off x="11089097" y="2026508"/>
            <a:ext cx="655641" cy="2471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 Arrow 12"/>
          <p:cNvSpPr/>
          <p:nvPr/>
        </p:nvSpPr>
        <p:spPr>
          <a:xfrm>
            <a:off x="11762914" y="3686434"/>
            <a:ext cx="655641" cy="2471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 Arrow 13"/>
          <p:cNvSpPr/>
          <p:nvPr/>
        </p:nvSpPr>
        <p:spPr>
          <a:xfrm>
            <a:off x="11359619" y="3951867"/>
            <a:ext cx="655641" cy="2471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5262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right)">
                                      <p:cBhvr>
                                        <p:cTn id="11" dur="500"/>
                                        <p:tgtEl>
                                          <p:spTgt spid="13"/>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righ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5C3AF50-45D8-4144-B114-A385979F8C17}" type="slidenum">
              <a:rPr lang="en-US" smtClean="0"/>
              <a:t>3</a:t>
            </a:fld>
            <a:endParaRPr lang="en-US" dirty="0"/>
          </a:p>
        </p:txBody>
      </p:sp>
      <p:sp>
        <p:nvSpPr>
          <p:cNvPr id="4" name="Title 1"/>
          <p:cNvSpPr txBox="1">
            <a:spLocks/>
          </p:cNvSpPr>
          <p:nvPr/>
        </p:nvSpPr>
        <p:spPr>
          <a:xfrm>
            <a:off x="1445160" y="1061934"/>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sz="4000" b="1" dirty="0">
                <a:solidFill>
                  <a:schemeClr val="accent5"/>
                </a:solidFill>
                <a:latin typeface="+mn-lt"/>
              </a:rPr>
              <a:t>II.  ROLL CALL and </a:t>
            </a:r>
            <a:br>
              <a:rPr lang="en-US" sz="4000" b="1" dirty="0">
                <a:solidFill>
                  <a:schemeClr val="accent5"/>
                </a:solidFill>
                <a:latin typeface="+mn-lt"/>
              </a:rPr>
            </a:br>
            <a:r>
              <a:rPr lang="en-US" sz="4000" b="1" dirty="0">
                <a:solidFill>
                  <a:schemeClr val="accent5"/>
                </a:solidFill>
                <a:latin typeface="+mn-lt"/>
              </a:rPr>
              <a:t>QUORUM DETERMINATION</a:t>
            </a:r>
            <a:r>
              <a:rPr lang="en-US" sz="4000" b="1" dirty="0">
                <a:solidFill>
                  <a:srgbClr val="002060"/>
                </a:solidFill>
                <a:latin typeface="+mn-lt"/>
              </a:rPr>
              <a:t>	</a:t>
            </a:r>
          </a:p>
        </p:txBody>
      </p:sp>
      <p:pic>
        <p:nvPicPr>
          <p:cNvPr id="5" name="Picture 4" descr="See the source image"/>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981200" y="2680447"/>
            <a:ext cx="7700682" cy="3460377"/>
          </a:xfrm>
          <a:prstGeom prst="rect">
            <a:avLst/>
          </a:prstGeom>
          <a:noFill/>
          <a:ln>
            <a:noFill/>
          </a:ln>
        </p:spPr>
      </p:pic>
    </p:spTree>
    <p:extLst>
      <p:ext uri="{BB962C8B-B14F-4D97-AF65-F5344CB8AC3E}">
        <p14:creationId xmlns:p14="http://schemas.microsoft.com/office/powerpoint/2010/main" val="28185363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a:solidFill>
                  <a:srgbClr val="0070C0"/>
                </a:solidFill>
                <a:latin typeface="+mn-lt"/>
              </a:rPr>
              <a:t>Local business leaders, policy makers, and educators will need to work together to chart a new course</a:t>
            </a:r>
            <a:br>
              <a:rPr lang="en-US" sz="4000" b="1" dirty="0">
                <a:solidFill>
                  <a:srgbClr val="0070C0"/>
                </a:solidFill>
                <a:latin typeface="+mn-lt"/>
              </a:rPr>
            </a:br>
            <a:endParaRPr lang="en-US" sz="4000" b="1" dirty="0">
              <a:solidFill>
                <a:srgbClr val="0070C0"/>
              </a:solidFill>
              <a:latin typeface="+mn-lt"/>
            </a:endParaRPr>
          </a:p>
        </p:txBody>
      </p:sp>
      <p:sp>
        <p:nvSpPr>
          <p:cNvPr id="3" name="Content Placeholder 2"/>
          <p:cNvSpPr>
            <a:spLocks noGrp="1"/>
          </p:cNvSpPr>
          <p:nvPr>
            <p:ph idx="1"/>
          </p:nvPr>
        </p:nvSpPr>
        <p:spPr>
          <a:xfrm>
            <a:off x="640130" y="1381847"/>
            <a:ext cx="10911735" cy="2229853"/>
          </a:xfrm>
        </p:spPr>
        <p:txBody>
          <a:bodyPr>
            <a:normAutofit/>
          </a:bodyPr>
          <a:lstStyle/>
          <a:p>
            <a:r>
              <a:rPr lang="en-US" dirty="0"/>
              <a:t>Retraining workers and provide lifelong learning</a:t>
            </a:r>
          </a:p>
          <a:p>
            <a:r>
              <a:rPr lang="en-US" dirty="0"/>
              <a:t>Creating tailored economic development strategies to boost job creation</a:t>
            </a:r>
          </a:p>
          <a:p>
            <a:r>
              <a:rPr lang="en-US" dirty="0"/>
              <a:t>Supporting workers in transition</a:t>
            </a:r>
          </a:p>
          <a:p>
            <a:r>
              <a:rPr lang="en-US" dirty="0"/>
              <a:t>Charting new career pathways. Using industry credentials to signal skills.</a:t>
            </a:r>
          </a:p>
          <a:p>
            <a:endParaRPr lang="en-US" dirty="0"/>
          </a:p>
          <a:p>
            <a:pPr marL="0" indent="0">
              <a:buNone/>
            </a:pPr>
            <a:endParaRPr lang="en-US" dirty="0"/>
          </a:p>
          <a:p>
            <a:pPr marL="0" indent="0">
              <a:buNone/>
            </a:pPr>
            <a:endParaRPr lang="en-US" dirty="0"/>
          </a:p>
        </p:txBody>
      </p:sp>
      <p:sp>
        <p:nvSpPr>
          <p:cNvPr id="6" name="Rectangle 5"/>
          <p:cNvSpPr/>
          <p:nvPr/>
        </p:nvSpPr>
        <p:spPr>
          <a:xfrm>
            <a:off x="376030" y="3611700"/>
            <a:ext cx="11439939" cy="1569660"/>
          </a:xfrm>
          <a:prstGeom prst="rect">
            <a:avLst/>
          </a:prstGeom>
          <a:solidFill>
            <a:schemeClr val="accent4">
              <a:lumMod val="20000"/>
              <a:lumOff val="80000"/>
            </a:schemeClr>
          </a:solidFill>
        </p:spPr>
        <p:txBody>
          <a:bodyPr wrap="square">
            <a:spAutoFit/>
          </a:bodyPr>
          <a:lstStyle/>
          <a:p>
            <a:pPr marL="457200" indent="-457200">
              <a:buFont typeface="Arial" panose="020B0604020202020204" pitchFamily="34" charset="0"/>
              <a:buChar char="•"/>
            </a:pPr>
            <a:r>
              <a:rPr lang="en-US" sz="3200" b="1" dirty="0">
                <a:solidFill>
                  <a:srgbClr val="0070C0"/>
                </a:solidFill>
              </a:rPr>
              <a:t>Companies </a:t>
            </a:r>
            <a:r>
              <a:rPr lang="en-US" sz="3200" dirty="0"/>
              <a:t>do not see a clear business case for investing in training workers who can take their newfound skills and leave</a:t>
            </a:r>
          </a:p>
          <a:p>
            <a:pPr marL="457200" indent="-457200">
              <a:buFont typeface="Arial" panose="020B0604020202020204" pitchFamily="34" charset="0"/>
              <a:buChar char="•"/>
            </a:pPr>
            <a:r>
              <a:rPr lang="en-US" sz="3200" i="1" dirty="0"/>
              <a:t>They will hire based on a person’s existing skills/credentials </a:t>
            </a:r>
          </a:p>
        </p:txBody>
      </p:sp>
      <p:sp>
        <p:nvSpPr>
          <p:cNvPr id="8" name="TextBox 7"/>
          <p:cNvSpPr txBox="1"/>
          <p:nvPr/>
        </p:nvSpPr>
        <p:spPr>
          <a:xfrm>
            <a:off x="376029" y="5181360"/>
            <a:ext cx="11439939" cy="1846659"/>
          </a:xfrm>
          <a:prstGeom prst="rect">
            <a:avLst/>
          </a:prstGeom>
          <a:solidFill>
            <a:schemeClr val="accent4">
              <a:lumMod val="60000"/>
              <a:lumOff val="40000"/>
            </a:schemeClr>
          </a:solidFill>
        </p:spPr>
        <p:txBody>
          <a:bodyPr wrap="square" rtlCol="0">
            <a:spAutoFit/>
          </a:bodyPr>
          <a:lstStyle/>
          <a:p>
            <a:pPr marL="457200" indent="-457200">
              <a:buFont typeface="Arial" panose="020B0604020202020204" pitchFamily="34" charset="0"/>
              <a:buChar char="•"/>
            </a:pPr>
            <a:r>
              <a:rPr lang="en-US" sz="3200" b="1" dirty="0">
                <a:solidFill>
                  <a:srgbClr val="0070C0"/>
                </a:solidFill>
              </a:rPr>
              <a:t>Elected officials </a:t>
            </a:r>
            <a:r>
              <a:rPr lang="en-US" sz="3200" dirty="0"/>
              <a:t>also have reticence about paying for training</a:t>
            </a:r>
          </a:p>
          <a:p>
            <a:pPr marL="457200" indent="-457200">
              <a:buFont typeface="Arial" panose="020B0604020202020204" pitchFamily="34" charset="0"/>
              <a:buChar char="•"/>
            </a:pPr>
            <a:r>
              <a:rPr lang="en-US" sz="3200" i="1" dirty="0"/>
              <a:t>Prefer loan forgiveness programs or supplemental pay rather than scholarships </a:t>
            </a:r>
          </a:p>
          <a:p>
            <a:endParaRPr lang="en-US" dirty="0"/>
          </a:p>
        </p:txBody>
      </p:sp>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sharpenSoften amount="5000"/>
                    </a14:imgEffect>
                  </a14:imgLayer>
                </a14:imgProps>
              </a:ext>
              <a:ext uri="{28A0092B-C50C-407E-A947-70E740481C1C}">
                <a14:useLocalDpi xmlns:a14="http://schemas.microsoft.com/office/drawing/2010/main" val="0"/>
              </a:ext>
            </a:extLst>
          </a:blip>
          <a:stretch>
            <a:fillRect/>
          </a:stretch>
        </p:blipFill>
        <p:spPr>
          <a:xfrm>
            <a:off x="376026" y="1318300"/>
            <a:ext cx="11439942" cy="5402195"/>
          </a:xfrm>
          <a:prstGeom prst="rect">
            <a:avLst/>
          </a:prstGeom>
        </p:spPr>
      </p:pic>
    </p:spTree>
    <p:extLst>
      <p:ext uri="{BB962C8B-B14F-4D97-AF65-F5344CB8AC3E}">
        <p14:creationId xmlns:p14="http://schemas.microsoft.com/office/powerpoint/2010/main" val="212018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414" y="228895"/>
            <a:ext cx="10515600" cy="1178665"/>
          </a:xfrm>
        </p:spPr>
        <p:txBody>
          <a:bodyPr/>
          <a:lstStyle/>
          <a:p>
            <a:pPr algn="ctr"/>
            <a:r>
              <a:rPr lang="en-US" b="1" dirty="0">
                <a:solidFill>
                  <a:schemeClr val="accent6">
                    <a:lumMod val="75000"/>
                  </a:schemeClr>
                </a:solidFill>
                <a:latin typeface="+mn-lt"/>
              </a:rPr>
              <a:t>Exacerbating Factors to Employment </a:t>
            </a:r>
          </a:p>
        </p:txBody>
      </p:sp>
      <p:sp>
        <p:nvSpPr>
          <p:cNvPr id="3" name="Content Placeholder 2"/>
          <p:cNvSpPr>
            <a:spLocks noGrp="1"/>
          </p:cNvSpPr>
          <p:nvPr>
            <p:ph idx="1"/>
          </p:nvPr>
        </p:nvSpPr>
        <p:spPr>
          <a:xfrm>
            <a:off x="375861" y="1407560"/>
            <a:ext cx="8585259" cy="4351338"/>
          </a:xfrm>
        </p:spPr>
        <p:txBody>
          <a:bodyPr>
            <a:normAutofit fontScale="85000" lnSpcReduction="10000"/>
          </a:bodyPr>
          <a:lstStyle/>
          <a:p>
            <a:r>
              <a:rPr lang="en-US" b="1" dirty="0">
                <a:solidFill>
                  <a:srgbClr val="0070C0"/>
                </a:solidFill>
              </a:rPr>
              <a:t>Part of the solution could involve more people moving to where the jobs are. </a:t>
            </a:r>
            <a:r>
              <a:rPr lang="en-US" dirty="0"/>
              <a:t>But the mobility of the US workforce has waned over the last 25 years. The rate of households moving across county or state lines has declined by nearly half since 1990.</a:t>
            </a:r>
          </a:p>
          <a:p>
            <a:r>
              <a:rPr lang="en-US" b="1" dirty="0">
                <a:solidFill>
                  <a:srgbClr val="0070C0"/>
                </a:solidFill>
              </a:rPr>
              <a:t>Rationalizing occupational licensing requirements </a:t>
            </a:r>
            <a:r>
              <a:rPr lang="en-US" dirty="0"/>
              <a:t>is another way to improve mobility. One quarter of occupations now require workers to obtain state-mandated licenses, up from about 5 percent in the 1950s, and the requirements often vary from state to state.</a:t>
            </a:r>
          </a:p>
          <a:p>
            <a:r>
              <a:rPr lang="en-US" b="1" dirty="0">
                <a:solidFill>
                  <a:srgbClr val="0070C0"/>
                </a:solidFill>
              </a:rPr>
              <a:t>Wage differentials dampen the potential impact of automation </a:t>
            </a:r>
            <a:r>
              <a:rPr lang="en-US" dirty="0"/>
              <a:t>in rural areas as automation adoption is dependent on local wage rates. In areas with lower wages, employers have less of an incentive to adopt new technologies.</a:t>
            </a:r>
          </a:p>
          <a:p>
            <a:endParaRPr lang="en-US" dirty="0"/>
          </a:p>
        </p:txBody>
      </p:sp>
      <p:pic>
        <p:nvPicPr>
          <p:cNvPr id="7" name="Picture 6"/>
          <p:cNvPicPr>
            <a:picLocks noChangeAspect="1"/>
          </p:cNvPicPr>
          <p:nvPr/>
        </p:nvPicPr>
        <p:blipFill rotWithShape="1">
          <a:blip r:embed="rId2"/>
          <a:srcRect l="3470" r="3419"/>
          <a:stretch/>
        </p:blipFill>
        <p:spPr>
          <a:xfrm>
            <a:off x="9243647" y="1407560"/>
            <a:ext cx="2637174" cy="4020153"/>
          </a:xfrm>
          <a:prstGeom prst="rect">
            <a:avLst/>
          </a:prstGeom>
        </p:spPr>
      </p:pic>
    </p:spTree>
    <p:extLst>
      <p:ext uri="{BB962C8B-B14F-4D97-AF65-F5344CB8AC3E}">
        <p14:creationId xmlns:p14="http://schemas.microsoft.com/office/powerpoint/2010/main" val="25423377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8575" y="0"/>
            <a:ext cx="12183425" cy="6840855"/>
          </a:xfrm>
          <a:prstGeom prst="rect">
            <a:avLst/>
          </a:prstGeom>
        </p:spPr>
      </p:pic>
      <p:sp>
        <p:nvSpPr>
          <p:cNvPr id="5" name="Right Arrow 4"/>
          <p:cNvSpPr/>
          <p:nvPr/>
        </p:nvSpPr>
        <p:spPr>
          <a:xfrm>
            <a:off x="185360" y="644348"/>
            <a:ext cx="259080" cy="28114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185360" y="1385377"/>
            <a:ext cx="259080" cy="28114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185360" y="2156153"/>
            <a:ext cx="259080" cy="28114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164308" y="4989332"/>
            <a:ext cx="259080" cy="28114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5966460" y="644348"/>
            <a:ext cx="259080" cy="28114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5941466" y="1116867"/>
            <a:ext cx="259080" cy="28114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5941466" y="1617584"/>
            <a:ext cx="259080" cy="28114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5941466" y="2061786"/>
            <a:ext cx="259080" cy="28114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5939679" y="2561363"/>
            <a:ext cx="259080" cy="28114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a:off x="5966460" y="2864992"/>
            <a:ext cx="259080" cy="28114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507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2"/>
          <p:cNvSpPr txBox="1">
            <a:spLocks noChangeArrowheads="1"/>
          </p:cNvSpPr>
          <p:nvPr/>
        </p:nvSpPr>
        <p:spPr>
          <a:xfrm>
            <a:off x="1079164" y="471753"/>
            <a:ext cx="9144000" cy="1477181"/>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all" spc="0" normalizeH="0" baseline="0" noProof="0" dirty="0">
                <a:ln>
                  <a:noFill/>
                </a:ln>
                <a:solidFill>
                  <a:schemeClr val="accent1">
                    <a:lumMod val="75000"/>
                  </a:schemeClr>
                </a:solidFill>
                <a:effectLst/>
                <a:uLnTx/>
                <a:uFillTx/>
                <a:latin typeface="+mn-lt"/>
                <a:ea typeface="+mj-ea"/>
                <a:cs typeface="+mj-cs"/>
              </a:rPr>
              <a:t>VII.   Discussion</a:t>
            </a:r>
            <a:r>
              <a:rPr kumimoji="0" lang="en-US" b="1" i="0" u="none" strike="noStrike" kern="1200" cap="all" spc="300" normalizeH="0" baseline="0" noProof="0" dirty="0">
                <a:ln>
                  <a:noFill/>
                </a:ln>
                <a:solidFill>
                  <a:srgbClr val="0070C0"/>
                </a:solidFill>
                <a:effectLst/>
                <a:uLnTx/>
                <a:uFillTx/>
                <a:latin typeface="+mn-lt"/>
                <a:ea typeface="+mj-ea"/>
                <a:cs typeface="+mj-cs"/>
              </a:rPr>
              <a:t> </a:t>
            </a:r>
            <a:r>
              <a:rPr kumimoji="0" lang="en-US" b="1" i="0" u="none" strike="noStrike" kern="1200" cap="all" spc="0" normalizeH="0" baseline="0" noProof="0" dirty="0">
                <a:ln>
                  <a:noFill/>
                </a:ln>
                <a:solidFill>
                  <a:srgbClr val="0070C0"/>
                </a:solidFill>
                <a:effectLst/>
                <a:uLnTx/>
                <a:uFillTx/>
                <a:latin typeface="+mn-lt"/>
                <a:ea typeface="+mj-ea"/>
                <a:cs typeface="+mj-cs"/>
              </a:rPr>
              <a:t>ITEMS</a:t>
            </a:r>
            <a:br>
              <a:rPr kumimoji="0" lang="en-US" b="1" i="0" u="none" strike="noStrike" kern="1200" cap="all" spc="0" normalizeH="0" baseline="0" noProof="0" dirty="0">
                <a:ln>
                  <a:noFill/>
                </a:ln>
                <a:solidFill>
                  <a:srgbClr val="0070C0"/>
                </a:solidFill>
                <a:effectLst/>
                <a:uLnTx/>
                <a:uFillTx/>
                <a:latin typeface="Tw Cen MT"/>
                <a:ea typeface="+mj-ea"/>
                <a:cs typeface="+mj-cs"/>
              </a:rPr>
            </a:br>
            <a:r>
              <a:rPr kumimoji="0" lang="en-US" b="1" i="0" u="none" strike="noStrike" kern="1200" cap="all" spc="0" normalizeH="0" baseline="0" noProof="0" dirty="0">
                <a:ln>
                  <a:noFill/>
                </a:ln>
                <a:solidFill>
                  <a:srgbClr val="00B0F0"/>
                </a:solidFill>
                <a:effectLst/>
                <a:uLnTx/>
                <a:uFillTx/>
                <a:latin typeface="Tw Cen MT"/>
                <a:ea typeface="+mj-ea"/>
                <a:cs typeface="+mj-cs"/>
              </a:rPr>
              <a:t> </a:t>
            </a:r>
            <a:endParaRPr kumimoji="0" lang="en-US" b="0" i="0" u="none" strike="noStrike" kern="1200" cap="all" spc="0" normalizeH="0" baseline="0" noProof="0" dirty="0">
              <a:ln>
                <a:noFill/>
              </a:ln>
              <a:solidFill>
                <a:srgbClr val="4F271C"/>
              </a:solidFill>
              <a:effectLst/>
              <a:uLnTx/>
              <a:uFillTx/>
              <a:latin typeface="Tw Cen MT"/>
              <a:ea typeface="+mj-ea"/>
              <a:cs typeface="+mj-cs"/>
            </a:endParaRPr>
          </a:p>
        </p:txBody>
      </p:sp>
      <p:pic>
        <p:nvPicPr>
          <p:cNvPr id="3" name="Picture 2"/>
          <p:cNvPicPr/>
          <p:nvPr/>
        </p:nvPicPr>
        <p:blipFill>
          <a:blip r:embed="rId3">
            <a:extLst>
              <a:ext uri="{28A0092B-C50C-407E-A947-70E740481C1C}">
                <a14:useLocalDpi xmlns:a14="http://schemas.microsoft.com/office/drawing/2010/main" val="0"/>
              </a:ext>
            </a:extLst>
          </a:blip>
          <a:stretch>
            <a:fillRect/>
          </a:stretch>
        </p:blipFill>
        <p:spPr>
          <a:xfrm>
            <a:off x="3124200" y="2036617"/>
            <a:ext cx="5404658" cy="3493597"/>
          </a:xfrm>
          <a:prstGeom prst="rect">
            <a:avLst/>
          </a:prstGeom>
        </p:spPr>
      </p:pic>
    </p:spTree>
    <p:extLst>
      <p:ext uri="{BB962C8B-B14F-4D97-AF65-F5344CB8AC3E}">
        <p14:creationId xmlns:p14="http://schemas.microsoft.com/office/powerpoint/2010/main" val="2334858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9697" y="675118"/>
            <a:ext cx="9169638" cy="707886"/>
          </a:xfrm>
          <a:prstGeom prst="rect">
            <a:avLst/>
          </a:prstGeom>
          <a:noFill/>
        </p:spPr>
        <p:txBody>
          <a:bodyPr wrap="square" rtlCol="0">
            <a:spAutoFit/>
          </a:bodyPr>
          <a:lstStyle/>
          <a:p>
            <a:pPr algn="ctr"/>
            <a:r>
              <a:rPr lang="en-US" sz="4000" b="1" dirty="0">
                <a:solidFill>
                  <a:srgbClr val="0070C0"/>
                </a:solidFill>
              </a:rPr>
              <a:t>Initiatives to Address Teacher Shortages</a:t>
            </a:r>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34</a:t>
            </a:fld>
            <a:endParaRPr lang="en-US">
              <a:solidFill>
                <a:srgbClr val="46464A">
                  <a:lumMod val="60000"/>
                  <a:lumOff val="40000"/>
                </a:srgbClr>
              </a:solidFill>
            </a:endParaRPr>
          </a:p>
        </p:txBody>
      </p:sp>
      <p:pic>
        <p:nvPicPr>
          <p:cNvPr id="5" name="Picture 4"/>
          <p:cNvPicPr>
            <a:picLocks noChangeAspect="1"/>
          </p:cNvPicPr>
          <p:nvPr/>
        </p:nvPicPr>
        <p:blipFill>
          <a:blip r:embed="rId2"/>
          <a:stretch>
            <a:fillRect/>
          </a:stretch>
        </p:blipFill>
        <p:spPr>
          <a:xfrm>
            <a:off x="2142836" y="1496760"/>
            <a:ext cx="7703127" cy="4859590"/>
          </a:xfrm>
          <a:prstGeom prst="rect">
            <a:avLst/>
          </a:prstGeom>
        </p:spPr>
      </p:pic>
    </p:spTree>
    <p:extLst>
      <p:ext uri="{BB962C8B-B14F-4D97-AF65-F5344CB8AC3E}">
        <p14:creationId xmlns:p14="http://schemas.microsoft.com/office/powerpoint/2010/main" val="35772987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8"/>
          <p:cNvSpPr txBox="1">
            <a:spLocks noGrp="1"/>
          </p:cNvSpPr>
          <p:nvPr>
            <p:ph type="title"/>
          </p:nvPr>
        </p:nvSpPr>
        <p:spPr>
          <a:xfrm>
            <a:off x="1349979" y="314992"/>
            <a:ext cx="9603275" cy="104923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Gill Sans"/>
              <a:buNone/>
            </a:pPr>
            <a:r>
              <a:rPr lang="en-US" sz="4000" b="1" dirty="0">
                <a:solidFill>
                  <a:srgbClr val="0070C0"/>
                </a:solidFill>
                <a:latin typeface="+mn-lt"/>
                <a:ea typeface="+mn-ea"/>
                <a:cs typeface="+mn-cs"/>
              </a:rPr>
              <a:t>Overview of Alabama’s Teacher Shortage</a:t>
            </a:r>
            <a:endParaRPr sz="4000" b="1" dirty="0">
              <a:solidFill>
                <a:srgbClr val="0070C0"/>
              </a:solidFill>
              <a:latin typeface="+mn-lt"/>
              <a:ea typeface="+mn-ea"/>
              <a:cs typeface="+mn-cs"/>
            </a:endParaRPr>
          </a:p>
        </p:txBody>
      </p:sp>
      <p:sp>
        <p:nvSpPr>
          <p:cNvPr id="131" name="Google Shape;131;p18"/>
          <p:cNvSpPr txBox="1">
            <a:spLocks noGrp="1"/>
          </p:cNvSpPr>
          <p:nvPr>
            <p:ph type="body" idx="1"/>
          </p:nvPr>
        </p:nvSpPr>
        <p:spPr>
          <a:xfrm>
            <a:off x="563418" y="1045905"/>
            <a:ext cx="11046692" cy="3885900"/>
          </a:xfrm>
          <a:prstGeom prst="rect">
            <a:avLst/>
          </a:prstGeom>
          <a:noFill/>
          <a:ln>
            <a:noFill/>
          </a:ln>
        </p:spPr>
        <p:txBody>
          <a:bodyPr spcFirstLastPara="1" wrap="square" lIns="91425" tIns="45700" rIns="91425" bIns="45700" anchor="t" anchorCtr="0">
            <a:noAutofit/>
          </a:bodyPr>
          <a:lstStyle/>
          <a:p>
            <a:pPr marL="228600" lvl="0" indent="-228600" algn="l" rtl="0">
              <a:lnSpc>
                <a:spcPct val="110000"/>
              </a:lnSpc>
              <a:spcBef>
                <a:spcPts val="0"/>
              </a:spcBef>
              <a:spcAft>
                <a:spcPts val="0"/>
              </a:spcAft>
              <a:buSzPts val="1700"/>
              <a:buChar char="•"/>
            </a:pPr>
            <a:r>
              <a:rPr lang="en-US" dirty="0"/>
              <a:t>In Alabama, </a:t>
            </a:r>
            <a:r>
              <a:rPr lang="en-US" b="1" dirty="0">
                <a:solidFill>
                  <a:srgbClr val="C00000"/>
                </a:solidFill>
              </a:rPr>
              <a:t>30% of all classrooms </a:t>
            </a:r>
            <a:r>
              <a:rPr lang="en-US" dirty="0"/>
              <a:t>are being taught by teachers teaching out of field, having neither a major nor a minor in the field.</a:t>
            </a:r>
            <a:endParaRPr dirty="0"/>
          </a:p>
          <a:p>
            <a:pPr marL="228600" lvl="0" indent="-228600" algn="l" rtl="0">
              <a:lnSpc>
                <a:spcPct val="110000"/>
              </a:lnSpc>
              <a:spcBef>
                <a:spcPts val="1000"/>
              </a:spcBef>
              <a:spcAft>
                <a:spcPts val="0"/>
              </a:spcAft>
              <a:buSzPts val="1700"/>
              <a:buChar char="•"/>
            </a:pPr>
            <a:r>
              <a:rPr lang="en-US" b="1" dirty="0">
                <a:solidFill>
                  <a:srgbClr val="C00000"/>
                </a:solidFill>
              </a:rPr>
              <a:t>Only 523 </a:t>
            </a:r>
            <a:r>
              <a:rPr lang="en-US" dirty="0"/>
              <a:t>secondary first-time teaching certificates were issued in Alabama in the 2017-18 school year.</a:t>
            </a:r>
            <a:endParaRPr dirty="0"/>
          </a:p>
          <a:p>
            <a:pPr marL="228600" lvl="0" indent="-228600" algn="l" rtl="0">
              <a:lnSpc>
                <a:spcPct val="110000"/>
              </a:lnSpc>
              <a:spcBef>
                <a:spcPts val="1000"/>
              </a:spcBef>
              <a:spcAft>
                <a:spcPts val="0"/>
              </a:spcAft>
              <a:buSzPts val="1700"/>
              <a:buChar char="•"/>
            </a:pPr>
            <a:r>
              <a:rPr lang="en-US" dirty="0"/>
              <a:t>Alabama has more than </a:t>
            </a:r>
            <a:r>
              <a:rPr lang="en-US" b="1" dirty="0">
                <a:solidFill>
                  <a:srgbClr val="C00000"/>
                </a:solidFill>
              </a:rPr>
              <a:t>1700 secondary teachers </a:t>
            </a:r>
            <a:r>
              <a:rPr lang="en-US" dirty="0"/>
              <a:t>with emergency certificates or teaching out of field.</a:t>
            </a:r>
          </a:p>
          <a:p>
            <a:pPr lvl="0">
              <a:lnSpc>
                <a:spcPct val="110000"/>
              </a:lnSpc>
              <a:buSzPts val="1700"/>
            </a:pPr>
            <a:r>
              <a:rPr lang="en-US" dirty="0"/>
              <a:t>Since 2010, there has been a </a:t>
            </a:r>
            <a:r>
              <a:rPr lang="en-US" b="1" dirty="0">
                <a:solidFill>
                  <a:srgbClr val="C00000"/>
                </a:solidFill>
              </a:rPr>
              <a:t>40% decrease </a:t>
            </a:r>
            <a:r>
              <a:rPr lang="en-US" dirty="0"/>
              <a:t>in        		       students entering teacher education programs.</a:t>
            </a:r>
          </a:p>
          <a:p>
            <a:pPr lvl="0">
              <a:lnSpc>
                <a:spcPct val="110000"/>
              </a:lnSpc>
              <a:buSzPts val="1700"/>
            </a:pPr>
            <a:r>
              <a:rPr lang="en-US" dirty="0"/>
              <a:t>Each year </a:t>
            </a:r>
            <a:r>
              <a:rPr lang="en-US" b="1" dirty="0">
                <a:solidFill>
                  <a:srgbClr val="C00000"/>
                </a:solidFill>
              </a:rPr>
              <a:t>8% of teachers </a:t>
            </a:r>
            <a:r>
              <a:rPr lang="en-US" dirty="0"/>
              <a:t>leave the profession.</a:t>
            </a:r>
            <a:endParaRPr dirty="0"/>
          </a:p>
        </p:txBody>
      </p:sp>
      <p:pic>
        <p:nvPicPr>
          <p:cNvPr id="3" name="Picture 2"/>
          <p:cNvPicPr>
            <a:picLocks noChangeAspect="1"/>
          </p:cNvPicPr>
          <p:nvPr/>
        </p:nvPicPr>
        <p:blipFill>
          <a:blip r:embed="rId3"/>
          <a:stretch>
            <a:fillRect/>
          </a:stretch>
        </p:blipFill>
        <p:spPr>
          <a:xfrm>
            <a:off x="8206510" y="4000958"/>
            <a:ext cx="3403600" cy="2068160"/>
          </a:xfrm>
          <a:prstGeom prst="rect">
            <a:avLst/>
          </a:prstGeom>
        </p:spPr>
      </p:pic>
      <p:sp>
        <p:nvSpPr>
          <p:cNvPr id="4" name="TextBox 3"/>
          <p:cNvSpPr txBox="1"/>
          <p:nvPr/>
        </p:nvSpPr>
        <p:spPr>
          <a:xfrm>
            <a:off x="822036" y="6262255"/>
            <a:ext cx="10677237" cy="369332"/>
          </a:xfrm>
          <a:prstGeom prst="rect">
            <a:avLst/>
          </a:prstGeom>
          <a:noFill/>
        </p:spPr>
        <p:txBody>
          <a:bodyPr wrap="square" rtlCol="0">
            <a:spAutoFit/>
          </a:bodyPr>
          <a:lstStyle/>
          <a:p>
            <a:r>
              <a:rPr lang="en-US" i="1" dirty="0"/>
              <a:t>Source: Report to Alabama Board of Education, August 2019.</a:t>
            </a:r>
          </a:p>
        </p:txBody>
      </p:sp>
    </p:spTree>
    <p:extLst>
      <p:ext uri="{BB962C8B-B14F-4D97-AF65-F5344CB8AC3E}">
        <p14:creationId xmlns:p14="http://schemas.microsoft.com/office/powerpoint/2010/main" val="23904282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8"/>
          <p:cNvSpPr txBox="1">
            <a:spLocks noGrp="1"/>
          </p:cNvSpPr>
          <p:nvPr>
            <p:ph type="title"/>
          </p:nvPr>
        </p:nvSpPr>
        <p:spPr>
          <a:xfrm>
            <a:off x="1349979" y="314992"/>
            <a:ext cx="9603275" cy="104923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Gill Sans"/>
              <a:buNone/>
            </a:pPr>
            <a:r>
              <a:rPr lang="en-US" sz="4000" b="1" dirty="0">
                <a:solidFill>
                  <a:srgbClr val="0070C0"/>
                </a:solidFill>
                <a:latin typeface="+mn-lt"/>
                <a:ea typeface="+mn-ea"/>
                <a:cs typeface="+mn-cs"/>
              </a:rPr>
              <a:t>Overview of Alabama’s Teacher Shortage</a:t>
            </a:r>
            <a:endParaRPr sz="4000" b="1" dirty="0">
              <a:solidFill>
                <a:srgbClr val="0070C0"/>
              </a:solidFill>
              <a:latin typeface="+mn-lt"/>
              <a:ea typeface="+mn-ea"/>
              <a:cs typeface="+mn-cs"/>
            </a:endParaRPr>
          </a:p>
        </p:txBody>
      </p:sp>
      <p:sp>
        <p:nvSpPr>
          <p:cNvPr id="4" name="TextBox 3"/>
          <p:cNvSpPr txBox="1"/>
          <p:nvPr/>
        </p:nvSpPr>
        <p:spPr>
          <a:xfrm>
            <a:off x="822036" y="6262255"/>
            <a:ext cx="10677237" cy="369332"/>
          </a:xfrm>
          <a:prstGeom prst="rect">
            <a:avLst/>
          </a:prstGeom>
          <a:noFill/>
        </p:spPr>
        <p:txBody>
          <a:bodyPr wrap="square" rtlCol="0">
            <a:spAutoFit/>
          </a:bodyPr>
          <a:lstStyle/>
          <a:p>
            <a:r>
              <a:rPr lang="en-US" i="1" dirty="0"/>
              <a:t>Source: Bellwether Education Partners analysis of federal education data (January 2019). </a:t>
            </a:r>
          </a:p>
        </p:txBody>
      </p:sp>
      <p:grpSp>
        <p:nvGrpSpPr>
          <p:cNvPr id="8" name="Group 7"/>
          <p:cNvGrpSpPr/>
          <p:nvPr/>
        </p:nvGrpSpPr>
        <p:grpSpPr>
          <a:xfrm>
            <a:off x="3912404" y="1034473"/>
            <a:ext cx="8279596" cy="4068786"/>
            <a:chOff x="3912404" y="1034473"/>
            <a:chExt cx="8279596" cy="4068786"/>
          </a:xfrm>
        </p:grpSpPr>
        <p:pic>
          <p:nvPicPr>
            <p:cNvPr id="5" name="Picture 4"/>
            <p:cNvPicPr>
              <a:picLocks noChangeAspect="1"/>
            </p:cNvPicPr>
            <p:nvPr/>
          </p:nvPicPr>
          <p:blipFill>
            <a:blip r:embed="rId3"/>
            <a:stretch>
              <a:fillRect/>
            </a:stretch>
          </p:blipFill>
          <p:spPr>
            <a:xfrm>
              <a:off x="3912404" y="1052945"/>
              <a:ext cx="8279596" cy="4050314"/>
            </a:xfrm>
            <a:prstGeom prst="rect">
              <a:avLst/>
            </a:prstGeom>
          </p:spPr>
        </p:pic>
        <p:sp>
          <p:nvSpPr>
            <p:cNvPr id="7" name="Rectangle 6"/>
            <p:cNvSpPr/>
            <p:nvPr/>
          </p:nvSpPr>
          <p:spPr>
            <a:xfrm>
              <a:off x="4765964" y="1034473"/>
              <a:ext cx="886691" cy="517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598" y="1431636"/>
            <a:ext cx="3154296" cy="393469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3893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8"/>
          <p:cNvSpPr txBox="1">
            <a:spLocks noGrp="1"/>
          </p:cNvSpPr>
          <p:nvPr>
            <p:ph type="title"/>
          </p:nvPr>
        </p:nvSpPr>
        <p:spPr>
          <a:xfrm>
            <a:off x="1433106" y="490482"/>
            <a:ext cx="9603275" cy="104923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Gill Sans"/>
              <a:buNone/>
            </a:pPr>
            <a:r>
              <a:rPr lang="en-US" sz="4000" b="1" dirty="0">
                <a:solidFill>
                  <a:srgbClr val="0070C0"/>
                </a:solidFill>
                <a:latin typeface="+mn-lt"/>
                <a:ea typeface="+mn-ea"/>
                <a:cs typeface="+mn-cs"/>
              </a:rPr>
              <a:t>Teacher Shortage Taskforce</a:t>
            </a:r>
          </a:p>
        </p:txBody>
      </p:sp>
      <p:sp>
        <p:nvSpPr>
          <p:cNvPr id="131" name="Google Shape;131;p18"/>
          <p:cNvSpPr txBox="1">
            <a:spLocks noGrp="1"/>
          </p:cNvSpPr>
          <p:nvPr>
            <p:ph type="body" idx="1"/>
          </p:nvPr>
        </p:nvSpPr>
        <p:spPr>
          <a:xfrm>
            <a:off x="1169976" y="1287308"/>
            <a:ext cx="9978316" cy="3885900"/>
          </a:xfrm>
          <a:prstGeom prst="rect">
            <a:avLst/>
          </a:prstGeom>
          <a:noFill/>
          <a:ln>
            <a:noFill/>
          </a:ln>
        </p:spPr>
        <p:txBody>
          <a:bodyPr spcFirstLastPara="1" wrap="square" lIns="91425" tIns="45700" rIns="91425" bIns="45700" anchor="t" anchorCtr="0">
            <a:noAutofit/>
          </a:bodyPr>
          <a:lstStyle/>
          <a:p>
            <a:pPr marL="228600" lvl="0" indent="-228600" algn="l" rtl="0">
              <a:lnSpc>
                <a:spcPct val="110000"/>
              </a:lnSpc>
              <a:spcBef>
                <a:spcPts val="0"/>
              </a:spcBef>
              <a:spcAft>
                <a:spcPts val="0"/>
              </a:spcAft>
              <a:buSzPts val="1700"/>
              <a:buChar char="•"/>
            </a:pPr>
            <a:r>
              <a:rPr lang="en-US" dirty="0"/>
              <a:t>Led by ALSDE and comprising superintendents across the                              state and representatives from education associations. </a:t>
            </a:r>
          </a:p>
          <a:p>
            <a:pPr marL="228600" lvl="0" indent="-228600" algn="l" rtl="0">
              <a:lnSpc>
                <a:spcPct val="110000"/>
              </a:lnSpc>
              <a:spcBef>
                <a:spcPts val="0"/>
              </a:spcBef>
              <a:spcAft>
                <a:spcPts val="0"/>
              </a:spcAft>
              <a:buSzPts val="1700"/>
              <a:buChar char="•"/>
            </a:pPr>
            <a:endParaRPr lang="en-US" sz="1000" dirty="0"/>
          </a:p>
          <a:p>
            <a:pPr marL="228600" lvl="0" indent="-228600" algn="l" rtl="0">
              <a:lnSpc>
                <a:spcPct val="110000"/>
              </a:lnSpc>
              <a:spcBef>
                <a:spcPts val="0"/>
              </a:spcBef>
              <a:spcAft>
                <a:spcPts val="0"/>
              </a:spcAft>
              <a:buSzPts val="1700"/>
              <a:buChar char="•"/>
            </a:pPr>
            <a:endParaRPr lang="en-US" sz="1000" dirty="0"/>
          </a:p>
          <a:p>
            <a:pPr lvl="6">
              <a:lnSpc>
                <a:spcPct val="110000"/>
              </a:lnSpc>
              <a:spcBef>
                <a:spcPts val="0"/>
              </a:spcBef>
              <a:buSzPts val="1700"/>
            </a:pPr>
            <a:r>
              <a:rPr lang="en-US" sz="2800" dirty="0"/>
              <a:t>Aim of developing short-term and long-term recommendations to increase quantity and quality</a:t>
            </a:r>
          </a:p>
          <a:p>
            <a:pPr lvl="6">
              <a:lnSpc>
                <a:spcPct val="110000"/>
              </a:lnSpc>
              <a:spcBef>
                <a:spcPts val="0"/>
              </a:spcBef>
              <a:buSzPts val="1700"/>
            </a:pPr>
            <a:endParaRPr lang="en-US" sz="1000" dirty="0"/>
          </a:p>
          <a:p>
            <a:pPr lvl="6">
              <a:lnSpc>
                <a:spcPct val="110000"/>
              </a:lnSpc>
              <a:spcBef>
                <a:spcPts val="0"/>
              </a:spcBef>
              <a:buSzPts val="1700"/>
            </a:pPr>
            <a:r>
              <a:rPr lang="en-US" sz="2800" dirty="0"/>
              <a:t>Met from January—July 2019 and produced recommendations in September that focused on two areas: </a:t>
            </a:r>
          </a:p>
          <a:p>
            <a:pPr marL="3200400" lvl="7" indent="0">
              <a:lnSpc>
                <a:spcPct val="110000"/>
              </a:lnSpc>
              <a:spcBef>
                <a:spcPts val="0"/>
              </a:spcBef>
              <a:buSzPts val="1700"/>
              <a:buNone/>
            </a:pPr>
            <a:r>
              <a:rPr lang="en-US" sz="2800" dirty="0"/>
              <a:t>1. Recruitment </a:t>
            </a:r>
          </a:p>
          <a:p>
            <a:pPr marL="3200400" lvl="7" indent="0">
              <a:lnSpc>
                <a:spcPct val="110000"/>
              </a:lnSpc>
              <a:spcBef>
                <a:spcPts val="0"/>
              </a:spcBef>
              <a:buSzPts val="1700"/>
              <a:buNone/>
            </a:pPr>
            <a:r>
              <a:rPr lang="en-US" sz="2800" dirty="0"/>
              <a:t>2. Retention</a:t>
            </a:r>
            <a:endParaRPr sz="2800"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8238" r="6521"/>
          <a:stretch/>
        </p:blipFill>
        <p:spPr>
          <a:xfrm>
            <a:off x="706899" y="2475088"/>
            <a:ext cx="2868460" cy="3889332"/>
          </a:xfrm>
          <a:prstGeom prst="rect">
            <a:avLst/>
          </a:prstGeom>
          <a:ln>
            <a:noFill/>
          </a:ln>
          <a:effectLst>
            <a:outerShdw blurRad="190500" algn="tl" rotWithShape="0">
              <a:srgbClr val="000000">
                <a:alpha val="70000"/>
              </a:srgbClr>
            </a:outerShdw>
          </a:effectLst>
        </p:spPr>
      </p:pic>
      <p:pic>
        <p:nvPicPr>
          <p:cNvPr id="3" name="Picture 2"/>
          <p:cNvPicPr>
            <a:picLocks noChangeAspect="1"/>
          </p:cNvPicPr>
          <p:nvPr/>
        </p:nvPicPr>
        <p:blipFill>
          <a:blip r:embed="rId4"/>
          <a:stretch>
            <a:fillRect/>
          </a:stretch>
        </p:blipFill>
        <p:spPr>
          <a:xfrm>
            <a:off x="9910618" y="249382"/>
            <a:ext cx="1896893" cy="1896893"/>
          </a:xfrm>
          <a:prstGeom prst="rect">
            <a:avLst/>
          </a:prstGeom>
        </p:spPr>
      </p:pic>
    </p:spTree>
    <p:extLst>
      <p:ext uri="{BB962C8B-B14F-4D97-AF65-F5344CB8AC3E}">
        <p14:creationId xmlns:p14="http://schemas.microsoft.com/office/powerpoint/2010/main" val="28602853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8"/>
          <p:cNvSpPr txBox="1">
            <a:spLocks noGrp="1"/>
          </p:cNvSpPr>
          <p:nvPr>
            <p:ph type="title"/>
          </p:nvPr>
        </p:nvSpPr>
        <p:spPr>
          <a:xfrm>
            <a:off x="1451600" y="342701"/>
            <a:ext cx="9603275" cy="104923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Gill Sans"/>
              <a:buNone/>
            </a:pPr>
            <a:r>
              <a:rPr lang="en-US" sz="4000" b="1" dirty="0">
                <a:solidFill>
                  <a:srgbClr val="0070C0"/>
                </a:solidFill>
                <a:latin typeface="+mn-lt"/>
              </a:rPr>
              <a:t>Teacher Quantity Quality Roundtable</a:t>
            </a:r>
          </a:p>
        </p:txBody>
      </p:sp>
      <p:sp>
        <p:nvSpPr>
          <p:cNvPr id="131" name="Google Shape;131;p18"/>
          <p:cNvSpPr txBox="1">
            <a:spLocks noGrp="1"/>
          </p:cNvSpPr>
          <p:nvPr>
            <p:ph type="body" idx="1"/>
          </p:nvPr>
        </p:nvSpPr>
        <p:spPr>
          <a:xfrm>
            <a:off x="756441" y="1328166"/>
            <a:ext cx="7814904" cy="3885900"/>
          </a:xfrm>
          <a:prstGeom prst="rect">
            <a:avLst/>
          </a:prstGeom>
          <a:noFill/>
          <a:ln>
            <a:noFill/>
          </a:ln>
        </p:spPr>
        <p:txBody>
          <a:bodyPr spcFirstLastPara="1" wrap="square" lIns="91425" tIns="45700" rIns="91425" bIns="45700" anchor="t" anchorCtr="0">
            <a:noAutofit/>
          </a:bodyPr>
          <a:lstStyle/>
          <a:p>
            <a:pPr marL="228600" lvl="0" indent="-228600" algn="l" rtl="0">
              <a:lnSpc>
                <a:spcPct val="110000"/>
              </a:lnSpc>
              <a:spcBef>
                <a:spcPts val="0"/>
              </a:spcBef>
              <a:spcAft>
                <a:spcPts val="0"/>
              </a:spcAft>
              <a:buSzPts val="1700"/>
              <a:buChar char="•"/>
            </a:pPr>
            <a:r>
              <a:rPr lang="en-US" dirty="0"/>
              <a:t>Facilitated by SREB, with aim of carrying on work done by taskforce</a:t>
            </a:r>
          </a:p>
          <a:p>
            <a:pPr marL="228600" lvl="0" indent="-228600" algn="l" rtl="0">
              <a:lnSpc>
                <a:spcPct val="110000"/>
              </a:lnSpc>
              <a:spcBef>
                <a:spcPts val="0"/>
              </a:spcBef>
              <a:spcAft>
                <a:spcPts val="0"/>
              </a:spcAft>
              <a:buSzPts val="1700"/>
              <a:buChar char="•"/>
            </a:pPr>
            <a:endParaRPr lang="en-US" sz="1000" dirty="0"/>
          </a:p>
          <a:p>
            <a:pPr>
              <a:lnSpc>
                <a:spcPct val="110000"/>
              </a:lnSpc>
              <a:spcBef>
                <a:spcPts val="0"/>
              </a:spcBef>
              <a:buSzPts val="1700"/>
            </a:pPr>
            <a:r>
              <a:rPr lang="en-US" dirty="0"/>
              <a:t>Comprised of 20 reps from education associations, districts, colleges of education, ACHE, ACCS, Governor’s Office, Legislature</a:t>
            </a:r>
          </a:p>
          <a:p>
            <a:pPr>
              <a:lnSpc>
                <a:spcPct val="110000"/>
              </a:lnSpc>
              <a:spcBef>
                <a:spcPts val="0"/>
              </a:spcBef>
              <a:buSzPts val="1700"/>
            </a:pPr>
            <a:endParaRPr lang="en-US" sz="1000" dirty="0"/>
          </a:p>
          <a:p>
            <a:pPr>
              <a:lnSpc>
                <a:spcPct val="110000"/>
              </a:lnSpc>
              <a:spcBef>
                <a:spcPts val="0"/>
              </a:spcBef>
              <a:buSzPts val="1700"/>
            </a:pPr>
            <a:r>
              <a:rPr lang="en-US" dirty="0"/>
              <a:t>Six meetings scheduled between September 2019 and July 2020</a:t>
            </a:r>
          </a:p>
          <a:p>
            <a:pPr>
              <a:lnSpc>
                <a:spcPct val="110000"/>
              </a:lnSpc>
              <a:spcBef>
                <a:spcPts val="0"/>
              </a:spcBef>
              <a:buSzPts val="1700"/>
            </a:pPr>
            <a:endParaRPr lang="en-US" sz="1000" dirty="0"/>
          </a:p>
          <a:p>
            <a:pPr>
              <a:lnSpc>
                <a:spcPct val="110000"/>
              </a:lnSpc>
              <a:spcBef>
                <a:spcPts val="0"/>
              </a:spcBef>
              <a:buSzPts val="1700"/>
            </a:pPr>
            <a:r>
              <a:rPr lang="en-US" dirty="0"/>
              <a:t>Preliminary focus area around improving certification process and alignment with needs</a:t>
            </a:r>
          </a:p>
          <a:p>
            <a:pPr marL="228600" lvl="0" indent="-228600" algn="l" rtl="0">
              <a:lnSpc>
                <a:spcPct val="110000"/>
              </a:lnSpc>
              <a:spcBef>
                <a:spcPts val="0"/>
              </a:spcBef>
              <a:spcAft>
                <a:spcPts val="0"/>
              </a:spcAft>
              <a:buSzPts val="1700"/>
              <a:buChar char="•"/>
            </a:pPr>
            <a:endParaRPr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1290" y="342701"/>
            <a:ext cx="1576926" cy="1314105"/>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698" r="1310"/>
          <a:stretch/>
        </p:blipFill>
        <p:spPr>
          <a:xfrm>
            <a:off x="8857671" y="2141977"/>
            <a:ext cx="2849608" cy="368809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627823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8"/>
          <p:cNvSpPr txBox="1">
            <a:spLocks noGrp="1"/>
          </p:cNvSpPr>
          <p:nvPr>
            <p:ph type="title"/>
          </p:nvPr>
        </p:nvSpPr>
        <p:spPr>
          <a:xfrm>
            <a:off x="988291" y="356499"/>
            <a:ext cx="10066559" cy="104923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Gill Sans"/>
              <a:buNone/>
            </a:pPr>
            <a:r>
              <a:rPr lang="en-US" sz="4000" b="1" dirty="0">
                <a:solidFill>
                  <a:srgbClr val="0070C0"/>
                </a:solidFill>
                <a:latin typeface="+mn-lt"/>
              </a:rPr>
              <a:t>Advisory Council for Excellence in STEM (ACES)</a:t>
            </a:r>
            <a:endParaRPr sz="4000" b="1" dirty="0">
              <a:solidFill>
                <a:srgbClr val="0070C0"/>
              </a:solidFill>
              <a:latin typeface="+mn-lt"/>
            </a:endParaRPr>
          </a:p>
        </p:txBody>
      </p:sp>
      <p:sp>
        <p:nvSpPr>
          <p:cNvPr id="131" name="Google Shape;131;p18"/>
          <p:cNvSpPr txBox="1">
            <a:spLocks noGrp="1"/>
          </p:cNvSpPr>
          <p:nvPr>
            <p:ph type="body" idx="1"/>
          </p:nvPr>
        </p:nvSpPr>
        <p:spPr>
          <a:xfrm>
            <a:off x="3223466" y="1043709"/>
            <a:ext cx="7831384" cy="4636242"/>
          </a:xfrm>
          <a:prstGeom prst="rect">
            <a:avLst/>
          </a:prstGeom>
          <a:noFill/>
          <a:ln>
            <a:noFill/>
          </a:ln>
        </p:spPr>
        <p:txBody>
          <a:bodyPr spcFirstLastPara="1" wrap="square" lIns="91425" tIns="45700" rIns="91425" bIns="45700" anchor="t" anchorCtr="0">
            <a:noAutofit/>
          </a:bodyPr>
          <a:lstStyle/>
          <a:p>
            <a:pPr lvl="0">
              <a:lnSpc>
                <a:spcPct val="110000"/>
              </a:lnSpc>
              <a:spcBef>
                <a:spcPts val="0"/>
              </a:spcBef>
              <a:buSzPts val="1700"/>
            </a:pPr>
            <a:r>
              <a:rPr lang="en-US" dirty="0"/>
              <a:t>Tasked with formulating a plan to positively shape STEM education across the state.</a:t>
            </a:r>
          </a:p>
          <a:p>
            <a:pPr lvl="0">
              <a:lnSpc>
                <a:spcPct val="110000"/>
              </a:lnSpc>
              <a:spcBef>
                <a:spcPts val="0"/>
              </a:spcBef>
              <a:buSzPts val="1700"/>
            </a:pPr>
            <a:endParaRPr lang="en-US" sz="1000" dirty="0"/>
          </a:p>
          <a:p>
            <a:pPr>
              <a:lnSpc>
                <a:spcPct val="110000"/>
              </a:lnSpc>
              <a:spcBef>
                <a:spcPts val="0"/>
              </a:spcBef>
              <a:buSzPts val="1700"/>
            </a:pPr>
            <a:r>
              <a:rPr lang="en-US" dirty="0"/>
              <a:t>Comprised of 78 leaders from across the state, including K-12 and undergraduate education, as well as industry and community leaders. </a:t>
            </a:r>
          </a:p>
          <a:p>
            <a:pPr lvl="0">
              <a:lnSpc>
                <a:spcPct val="110000"/>
              </a:lnSpc>
              <a:spcBef>
                <a:spcPts val="0"/>
              </a:spcBef>
              <a:buSzPts val="1700"/>
            </a:pPr>
            <a:endParaRPr lang="en-US" sz="1000" dirty="0"/>
          </a:p>
          <a:p>
            <a:pPr lvl="0">
              <a:lnSpc>
                <a:spcPct val="110000"/>
              </a:lnSpc>
              <a:spcBef>
                <a:spcPts val="0"/>
              </a:spcBef>
              <a:buSzPts val="1700"/>
            </a:pPr>
            <a:r>
              <a:rPr lang="en-US" dirty="0"/>
              <a:t>Identified 6 priority areas:</a:t>
            </a:r>
          </a:p>
          <a:p>
            <a:pPr marL="1428750" lvl="2" indent="-514350">
              <a:lnSpc>
                <a:spcPct val="110000"/>
              </a:lnSpc>
              <a:spcBef>
                <a:spcPts val="0"/>
              </a:spcBef>
              <a:buSzPts val="1700"/>
              <a:buFont typeface="+mj-lt"/>
              <a:buAutoNum type="arabicPeriod"/>
            </a:pPr>
            <a:r>
              <a:rPr lang="en-US" sz="2400" dirty="0"/>
              <a:t>STEM Exploration and Discovery</a:t>
            </a:r>
          </a:p>
          <a:p>
            <a:pPr marL="1428750" lvl="2" indent="-514350">
              <a:lnSpc>
                <a:spcPct val="110000"/>
              </a:lnSpc>
              <a:spcBef>
                <a:spcPts val="0"/>
              </a:spcBef>
              <a:buSzPts val="1700"/>
              <a:buFont typeface="+mj-lt"/>
              <a:buAutoNum type="arabicPeriod"/>
            </a:pPr>
            <a:r>
              <a:rPr lang="en-US" sz="2400" dirty="0"/>
              <a:t>Numeracy and STEM Fluency </a:t>
            </a:r>
          </a:p>
          <a:p>
            <a:pPr marL="1428750" lvl="2" indent="-514350">
              <a:lnSpc>
                <a:spcPct val="110000"/>
              </a:lnSpc>
              <a:spcBef>
                <a:spcPts val="0"/>
              </a:spcBef>
              <a:buSzPts val="1700"/>
              <a:buFont typeface="+mj-lt"/>
              <a:buAutoNum type="arabicPeriod"/>
            </a:pPr>
            <a:r>
              <a:rPr lang="en-US" sz="2400" dirty="0"/>
              <a:t>Pre-Service Educator Preparation </a:t>
            </a:r>
          </a:p>
          <a:p>
            <a:pPr marL="1428750" lvl="2" indent="-514350">
              <a:lnSpc>
                <a:spcPct val="110000"/>
              </a:lnSpc>
              <a:spcBef>
                <a:spcPts val="0"/>
              </a:spcBef>
              <a:buSzPts val="1700"/>
              <a:buFont typeface="+mj-lt"/>
              <a:buAutoNum type="arabicPeriod"/>
            </a:pPr>
            <a:r>
              <a:rPr lang="en-US" sz="2400" dirty="0"/>
              <a:t>In-Service Educator Development </a:t>
            </a:r>
          </a:p>
          <a:p>
            <a:pPr marL="1428750" lvl="2" indent="-514350">
              <a:lnSpc>
                <a:spcPct val="110000"/>
              </a:lnSpc>
              <a:spcBef>
                <a:spcPts val="0"/>
              </a:spcBef>
              <a:buSzPts val="1700"/>
              <a:buFont typeface="+mj-lt"/>
              <a:buAutoNum type="arabicPeriod"/>
            </a:pPr>
            <a:r>
              <a:rPr lang="en-US" sz="2400" dirty="0"/>
              <a:t>Career Pathways</a:t>
            </a:r>
          </a:p>
          <a:p>
            <a:pPr marL="1428750" lvl="2" indent="-514350">
              <a:lnSpc>
                <a:spcPct val="110000"/>
              </a:lnSpc>
              <a:spcBef>
                <a:spcPts val="0"/>
              </a:spcBef>
              <a:buSzPts val="1700"/>
              <a:buFont typeface="+mj-lt"/>
              <a:buAutoNum type="arabicPeriod"/>
            </a:pPr>
            <a:r>
              <a:rPr lang="en-US" sz="2400" dirty="0"/>
              <a:t>STEM Coordination Across Alabama</a:t>
            </a:r>
            <a:endParaRPr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788" y="3177309"/>
            <a:ext cx="2518361" cy="3347913"/>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900" y="1108364"/>
            <a:ext cx="1774568" cy="1774568"/>
          </a:xfrm>
          <a:prstGeom prst="rect">
            <a:avLst/>
          </a:prstGeom>
        </p:spPr>
      </p:pic>
    </p:spTree>
    <p:extLst>
      <p:ext uri="{BB962C8B-B14F-4D97-AF65-F5344CB8AC3E}">
        <p14:creationId xmlns:p14="http://schemas.microsoft.com/office/powerpoint/2010/main" val="1121946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C3AF50-45D8-4144-B114-A385979F8C17}" type="slidenum">
              <a:rPr lang="en-US" smtClean="0"/>
              <a:t>4</a:t>
            </a:fld>
            <a:endParaRPr lang="en-US" dirty="0"/>
          </a:p>
        </p:txBody>
      </p:sp>
      <p:sp>
        <p:nvSpPr>
          <p:cNvPr id="4" name="Title 1"/>
          <p:cNvSpPr txBox="1">
            <a:spLocks/>
          </p:cNvSpPr>
          <p:nvPr/>
        </p:nvSpPr>
        <p:spPr>
          <a:xfrm>
            <a:off x="1408971" y="720247"/>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b="1" dirty="0">
                <a:solidFill>
                  <a:schemeClr val="accent5"/>
                </a:solidFill>
                <a:latin typeface="+mn-lt"/>
              </a:rPr>
              <a:t>III.	  APPROVAL OF AGENDA</a:t>
            </a:r>
          </a:p>
        </p:txBody>
      </p:sp>
      <p:pic>
        <p:nvPicPr>
          <p:cNvPr id="5" name="Picture 4"/>
          <p:cNvPicPr>
            <a:picLocks noChangeAspect="1"/>
          </p:cNvPicPr>
          <p:nvPr/>
        </p:nvPicPr>
        <p:blipFill>
          <a:blip r:embed="rId2"/>
          <a:stretch>
            <a:fillRect/>
          </a:stretch>
        </p:blipFill>
        <p:spPr>
          <a:xfrm>
            <a:off x="1807401" y="2381575"/>
            <a:ext cx="3373872" cy="2440945"/>
          </a:xfrm>
          <a:prstGeom prst="rect">
            <a:avLst/>
          </a:prstGeom>
        </p:spPr>
      </p:pic>
      <p:sp>
        <p:nvSpPr>
          <p:cNvPr id="6" name="Rectangle 5"/>
          <p:cNvSpPr/>
          <p:nvPr/>
        </p:nvSpPr>
        <p:spPr>
          <a:xfrm>
            <a:off x="5623706" y="2381575"/>
            <a:ext cx="5973788" cy="1384995"/>
          </a:xfrm>
          <a:prstGeom prst="rect">
            <a:avLst/>
          </a:prstGeom>
        </p:spPr>
        <p:txBody>
          <a:bodyPr wrap="square">
            <a:spAutoFit/>
          </a:bodyPr>
          <a:lstStyle/>
          <a:p>
            <a:endParaRPr lang="en-US" sz="2800" b="1" kern="1400" dirty="0">
              <a:solidFill>
                <a:srgbClr val="000000"/>
              </a:solidFill>
              <a:latin typeface="Arial" panose="020B0604020202020204" pitchFamily="34" charset="0"/>
            </a:endParaRPr>
          </a:p>
          <a:p>
            <a:r>
              <a:rPr lang="en-US" sz="2800" b="1" kern="1400" dirty="0">
                <a:solidFill>
                  <a:srgbClr val="000000"/>
                </a:solidFill>
              </a:rPr>
              <a:t>Commission Meeting Agenda of December 6, 2019</a:t>
            </a:r>
            <a:endParaRPr lang="en-US" sz="2800" dirty="0"/>
          </a:p>
        </p:txBody>
      </p:sp>
    </p:spTree>
    <p:extLst>
      <p:ext uri="{BB962C8B-B14F-4D97-AF65-F5344CB8AC3E}">
        <p14:creationId xmlns:p14="http://schemas.microsoft.com/office/powerpoint/2010/main" val="35455760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8"/>
          <p:cNvSpPr txBox="1">
            <a:spLocks noGrp="1"/>
          </p:cNvSpPr>
          <p:nvPr>
            <p:ph type="title"/>
          </p:nvPr>
        </p:nvSpPr>
        <p:spPr>
          <a:xfrm>
            <a:off x="988291" y="356499"/>
            <a:ext cx="10066559" cy="104923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Gill Sans"/>
              <a:buNone/>
            </a:pPr>
            <a:r>
              <a:rPr lang="en-US" sz="4000" b="1" dirty="0">
                <a:solidFill>
                  <a:srgbClr val="0070C0"/>
                </a:solidFill>
                <a:latin typeface="+mn-lt"/>
              </a:rPr>
              <a:t>Alabama Recruit and Retain Minority Teachers </a:t>
            </a:r>
            <a:endParaRPr sz="4000" b="1" dirty="0">
              <a:solidFill>
                <a:srgbClr val="0070C0"/>
              </a:solidFill>
              <a:latin typeface="+mn-lt"/>
            </a:endParaRPr>
          </a:p>
        </p:txBody>
      </p:sp>
      <p:sp>
        <p:nvSpPr>
          <p:cNvPr id="131" name="Google Shape;131;p18"/>
          <p:cNvSpPr txBox="1">
            <a:spLocks noGrp="1"/>
          </p:cNvSpPr>
          <p:nvPr>
            <p:ph type="body" idx="1"/>
          </p:nvPr>
        </p:nvSpPr>
        <p:spPr>
          <a:xfrm>
            <a:off x="3223466" y="1043709"/>
            <a:ext cx="7997528" cy="5369201"/>
          </a:xfrm>
          <a:prstGeom prst="rect">
            <a:avLst/>
          </a:prstGeom>
          <a:noFill/>
          <a:ln>
            <a:noFill/>
          </a:ln>
        </p:spPr>
        <p:txBody>
          <a:bodyPr spcFirstLastPara="1" wrap="square" lIns="91425" tIns="45700" rIns="91425" bIns="45700" anchor="t" anchorCtr="0">
            <a:noAutofit/>
          </a:bodyPr>
          <a:lstStyle/>
          <a:p>
            <a:pPr lvl="0">
              <a:lnSpc>
                <a:spcPct val="110000"/>
              </a:lnSpc>
              <a:spcBef>
                <a:spcPts val="0"/>
              </a:spcBef>
              <a:buSzPts val="1700"/>
            </a:pPr>
            <a:r>
              <a:rPr lang="en-US" dirty="0"/>
              <a:t>Program included in FY 2020 ETF Appropriation</a:t>
            </a:r>
          </a:p>
          <a:p>
            <a:pPr lvl="0">
              <a:lnSpc>
                <a:spcPct val="110000"/>
              </a:lnSpc>
              <a:spcBef>
                <a:spcPts val="0"/>
              </a:spcBef>
              <a:buSzPts val="1700"/>
            </a:pPr>
            <a:endParaRPr lang="en-US" sz="1000" dirty="0"/>
          </a:p>
          <a:p>
            <a:pPr>
              <a:lnSpc>
                <a:spcPct val="110000"/>
              </a:lnSpc>
              <a:spcBef>
                <a:spcPts val="0"/>
              </a:spcBef>
              <a:buSzPts val="1700"/>
            </a:pPr>
            <a:r>
              <a:rPr lang="en-US" b="1" dirty="0">
                <a:solidFill>
                  <a:schemeClr val="accent6"/>
                </a:solidFill>
              </a:rPr>
              <a:t>$500,000 </a:t>
            </a:r>
            <a:r>
              <a:rPr lang="en-US" dirty="0"/>
              <a:t>to be distributed equally to Alabama A&amp;M and Athens State</a:t>
            </a:r>
          </a:p>
          <a:p>
            <a:pPr>
              <a:lnSpc>
                <a:spcPct val="110000"/>
              </a:lnSpc>
              <a:spcBef>
                <a:spcPts val="0"/>
              </a:spcBef>
              <a:buSzPts val="1700"/>
            </a:pPr>
            <a:endParaRPr lang="en-US" sz="1000" dirty="0"/>
          </a:p>
          <a:p>
            <a:pPr>
              <a:lnSpc>
                <a:spcPct val="110000"/>
              </a:lnSpc>
              <a:spcBef>
                <a:spcPts val="0"/>
              </a:spcBef>
              <a:buSzPts val="1700"/>
            </a:pPr>
            <a:r>
              <a:rPr lang="en-US" dirty="0"/>
              <a:t>Purpose to recruit, train, and mentor minority teacher candidates</a:t>
            </a:r>
          </a:p>
          <a:p>
            <a:pPr>
              <a:lnSpc>
                <a:spcPct val="110000"/>
              </a:lnSpc>
              <a:spcBef>
                <a:spcPts val="0"/>
              </a:spcBef>
              <a:buSzPts val="1700"/>
            </a:pPr>
            <a:endParaRPr lang="en-US" sz="1000" dirty="0"/>
          </a:p>
          <a:p>
            <a:pPr>
              <a:lnSpc>
                <a:spcPct val="110000"/>
              </a:lnSpc>
              <a:spcBef>
                <a:spcPts val="0"/>
              </a:spcBef>
              <a:buSzPts val="1700"/>
            </a:pPr>
            <a:r>
              <a:rPr lang="en-US" dirty="0"/>
              <a:t>Response to underrepresentation of teachers of color as compared with population: </a:t>
            </a:r>
            <a:r>
              <a:rPr lang="en-US" sz="1800" i="1" dirty="0"/>
              <a:t>(Jones and </a:t>
            </a:r>
            <a:r>
              <a:rPr lang="en-US" sz="1800" i="1" dirty="0" err="1"/>
              <a:t>Toma</a:t>
            </a:r>
            <a:r>
              <a:rPr lang="en-US" sz="1800" i="1" dirty="0"/>
              <a:t>, 2018)</a:t>
            </a:r>
          </a:p>
          <a:p>
            <a:pPr lvl="1">
              <a:lnSpc>
                <a:spcPct val="110000"/>
              </a:lnSpc>
              <a:spcBef>
                <a:spcPts val="0"/>
              </a:spcBef>
              <a:buSzPts val="1700"/>
            </a:pPr>
            <a:r>
              <a:rPr lang="en-US" dirty="0"/>
              <a:t>Most teachers of color employed in only ¼ of AL districts, largely concentrated in Black Belt region</a:t>
            </a:r>
          </a:p>
          <a:p>
            <a:pPr lvl="1">
              <a:lnSpc>
                <a:spcPct val="110000"/>
              </a:lnSpc>
              <a:spcBef>
                <a:spcPts val="0"/>
              </a:spcBef>
              <a:buSzPts val="1700"/>
            </a:pPr>
            <a:r>
              <a:rPr lang="en-US" dirty="0"/>
              <a:t>Another ¼ of districts had 5 or fewer African American teachers across all schools </a:t>
            </a:r>
          </a:p>
          <a:p>
            <a:pPr lvl="0">
              <a:lnSpc>
                <a:spcPct val="110000"/>
              </a:lnSpc>
              <a:spcBef>
                <a:spcPts val="0"/>
              </a:spcBef>
              <a:buSzPts val="1700"/>
            </a:pPr>
            <a:endParaRPr lang="en-US" sz="1000" dirty="0"/>
          </a:p>
          <a:p>
            <a:pPr lvl="0">
              <a:lnSpc>
                <a:spcPct val="110000"/>
              </a:lnSpc>
              <a:spcBef>
                <a:spcPts val="0"/>
              </a:spcBef>
              <a:buSzPts val="1700"/>
            </a:pPr>
            <a:endParaRPr lang="en-US" sz="1000" dirty="0"/>
          </a:p>
        </p:txBody>
      </p:sp>
      <p:pic>
        <p:nvPicPr>
          <p:cNvPr id="2" name="Picture 1"/>
          <p:cNvPicPr>
            <a:picLocks noChangeAspect="1"/>
          </p:cNvPicPr>
          <p:nvPr/>
        </p:nvPicPr>
        <p:blipFill>
          <a:blip r:embed="rId3"/>
          <a:stretch>
            <a:fillRect/>
          </a:stretch>
        </p:blipFill>
        <p:spPr>
          <a:xfrm>
            <a:off x="543877" y="1218705"/>
            <a:ext cx="2143125" cy="2143125"/>
          </a:xfrm>
          <a:prstGeom prst="rect">
            <a:avLst/>
          </a:prstGeom>
        </p:spPr>
      </p:pic>
      <p:pic>
        <p:nvPicPr>
          <p:cNvPr id="3" name="Picture 2"/>
          <p:cNvPicPr>
            <a:picLocks noChangeAspect="1"/>
          </p:cNvPicPr>
          <p:nvPr/>
        </p:nvPicPr>
        <p:blipFill>
          <a:blip r:embed="rId4"/>
          <a:stretch>
            <a:fillRect/>
          </a:stretch>
        </p:blipFill>
        <p:spPr>
          <a:xfrm>
            <a:off x="718457" y="3784801"/>
            <a:ext cx="1968545" cy="2628109"/>
          </a:xfrm>
          <a:prstGeom prst="rect">
            <a:avLst/>
          </a:prstGeom>
        </p:spPr>
      </p:pic>
    </p:spTree>
    <p:extLst>
      <p:ext uri="{BB962C8B-B14F-4D97-AF65-F5344CB8AC3E}">
        <p14:creationId xmlns:p14="http://schemas.microsoft.com/office/powerpoint/2010/main" val="18464987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8"/>
          <p:cNvSpPr txBox="1">
            <a:spLocks noGrp="1"/>
          </p:cNvSpPr>
          <p:nvPr>
            <p:ph type="title"/>
          </p:nvPr>
        </p:nvSpPr>
        <p:spPr>
          <a:xfrm>
            <a:off x="1548642" y="483021"/>
            <a:ext cx="9603275" cy="104923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Gill Sans"/>
              <a:buNone/>
            </a:pPr>
            <a:r>
              <a:rPr lang="en-US" sz="4000" b="1" dirty="0">
                <a:solidFill>
                  <a:srgbClr val="0070C0"/>
                </a:solidFill>
                <a:latin typeface="+mn-lt"/>
              </a:rPr>
              <a:t>Alabama-Korea Pilot Teacher Ed Program</a:t>
            </a:r>
            <a:endParaRPr sz="4000" b="1" dirty="0">
              <a:solidFill>
                <a:srgbClr val="0070C0"/>
              </a:solidFill>
              <a:latin typeface="+mn-lt"/>
            </a:endParaRPr>
          </a:p>
        </p:txBody>
      </p:sp>
      <p:sp>
        <p:nvSpPr>
          <p:cNvPr id="131" name="Google Shape;131;p18"/>
          <p:cNvSpPr txBox="1">
            <a:spLocks noGrp="1"/>
          </p:cNvSpPr>
          <p:nvPr>
            <p:ph type="body" idx="1"/>
          </p:nvPr>
        </p:nvSpPr>
        <p:spPr>
          <a:xfrm>
            <a:off x="2733048" y="1189791"/>
            <a:ext cx="8330148" cy="4045115"/>
          </a:xfrm>
          <a:prstGeom prst="rect">
            <a:avLst/>
          </a:prstGeom>
          <a:noFill/>
          <a:ln>
            <a:noFill/>
          </a:ln>
        </p:spPr>
        <p:txBody>
          <a:bodyPr spcFirstLastPara="1" wrap="square" lIns="91425" tIns="45700" rIns="91425" bIns="45700" anchor="t" anchorCtr="0">
            <a:noAutofit/>
          </a:bodyPr>
          <a:lstStyle/>
          <a:p>
            <a:pPr marL="228600" lvl="0" indent="-228600" algn="l" rtl="0">
              <a:lnSpc>
                <a:spcPct val="110000"/>
              </a:lnSpc>
              <a:spcBef>
                <a:spcPts val="0"/>
              </a:spcBef>
              <a:spcAft>
                <a:spcPts val="0"/>
              </a:spcAft>
              <a:buSzPts val="1700"/>
              <a:buChar char="•"/>
            </a:pPr>
            <a:r>
              <a:rPr lang="en-US" dirty="0"/>
              <a:t>Conceived of as STEM Surplus Supplies STEM Shortage (5S Project), potential for national model</a:t>
            </a:r>
          </a:p>
          <a:p>
            <a:pPr marL="228600" lvl="0" indent="-228600" algn="l" rtl="0">
              <a:lnSpc>
                <a:spcPct val="110000"/>
              </a:lnSpc>
              <a:spcBef>
                <a:spcPts val="0"/>
              </a:spcBef>
              <a:spcAft>
                <a:spcPts val="0"/>
              </a:spcAft>
              <a:buSzPts val="1700"/>
              <a:buChar char="•"/>
            </a:pPr>
            <a:r>
              <a:rPr lang="en-US" dirty="0"/>
              <a:t>AL has sent 2 delegations to Korea to meet with KMOE and interested Korean colleges of education</a:t>
            </a:r>
          </a:p>
          <a:p>
            <a:pPr marL="228600" lvl="0" indent="-228600" algn="l" rtl="0">
              <a:lnSpc>
                <a:spcPct val="110000"/>
              </a:lnSpc>
              <a:spcBef>
                <a:spcPts val="0"/>
              </a:spcBef>
              <a:spcAft>
                <a:spcPts val="0"/>
              </a:spcAft>
              <a:buSzPts val="1700"/>
              <a:buChar char="•"/>
            </a:pPr>
            <a:r>
              <a:rPr lang="en-US" dirty="0"/>
              <a:t>Proposed pilot would enroll Korean educators in joint master’s program with AL institution </a:t>
            </a:r>
          </a:p>
          <a:p>
            <a:pPr marL="228600" lvl="0" indent="-228600" algn="l" rtl="0">
              <a:lnSpc>
                <a:spcPct val="110000"/>
              </a:lnSpc>
              <a:spcBef>
                <a:spcPts val="0"/>
              </a:spcBef>
              <a:spcAft>
                <a:spcPts val="0"/>
              </a:spcAft>
              <a:buSzPts val="1700"/>
              <a:buChar char="•"/>
            </a:pPr>
            <a:r>
              <a:rPr lang="en-US" dirty="0"/>
              <a:t>All public IHEs invited to participate in design and delivery of program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834" y="3685437"/>
            <a:ext cx="2157007" cy="94806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139" y="1189791"/>
            <a:ext cx="2262909" cy="2262909"/>
          </a:xfrm>
          <a:prstGeom prst="rect">
            <a:avLst/>
          </a:prstGeom>
        </p:spPr>
      </p:pic>
      <p:pic>
        <p:nvPicPr>
          <p:cNvPr id="6" name="Picture 5"/>
          <p:cNvPicPr>
            <a:picLocks noChangeAspect="1"/>
          </p:cNvPicPr>
          <p:nvPr/>
        </p:nvPicPr>
        <p:blipFill>
          <a:blip r:embed="rId5"/>
          <a:stretch>
            <a:fillRect/>
          </a:stretch>
        </p:blipFill>
        <p:spPr>
          <a:xfrm>
            <a:off x="3055667" y="4943609"/>
            <a:ext cx="1494264" cy="1494264"/>
          </a:xfrm>
          <a:prstGeom prst="rect">
            <a:avLst/>
          </a:prstGeom>
        </p:spPr>
      </p:pic>
      <p:pic>
        <p:nvPicPr>
          <p:cNvPr id="4" name="Picture 3"/>
          <p:cNvPicPr>
            <a:picLocks noChangeAspect="1"/>
          </p:cNvPicPr>
          <p:nvPr/>
        </p:nvPicPr>
        <p:blipFill>
          <a:blip r:embed="rId6"/>
          <a:stretch>
            <a:fillRect/>
          </a:stretch>
        </p:blipFill>
        <p:spPr>
          <a:xfrm>
            <a:off x="4954788" y="5014684"/>
            <a:ext cx="1559097" cy="1423189"/>
          </a:xfrm>
          <a:prstGeom prst="rect">
            <a:avLst/>
          </a:prstGeom>
        </p:spPr>
      </p:pic>
      <p:pic>
        <p:nvPicPr>
          <p:cNvPr id="5" name="Picture 4"/>
          <p:cNvPicPr>
            <a:picLocks noChangeAspect="1"/>
          </p:cNvPicPr>
          <p:nvPr/>
        </p:nvPicPr>
        <p:blipFill>
          <a:blip r:embed="rId7"/>
          <a:stretch>
            <a:fillRect/>
          </a:stretch>
        </p:blipFill>
        <p:spPr>
          <a:xfrm>
            <a:off x="1033645" y="4994505"/>
            <a:ext cx="1392471" cy="1392471"/>
          </a:xfrm>
          <a:prstGeom prst="rect">
            <a:avLst/>
          </a:prstGeom>
        </p:spPr>
      </p:pic>
    </p:spTree>
    <p:extLst>
      <p:ext uri="{BB962C8B-B14F-4D97-AF65-F5344CB8AC3E}">
        <p14:creationId xmlns:p14="http://schemas.microsoft.com/office/powerpoint/2010/main" val="1320074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2"/>
          <p:cNvSpPr txBox="1">
            <a:spLocks noChangeArrowheads="1"/>
          </p:cNvSpPr>
          <p:nvPr/>
        </p:nvSpPr>
        <p:spPr>
          <a:xfrm>
            <a:off x="1068191" y="695077"/>
            <a:ext cx="8539692" cy="1365222"/>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b="1" dirty="0">
                <a:solidFill>
                  <a:schemeClr val="accent1">
                    <a:lumMod val="75000"/>
                  </a:schemeClr>
                </a:solidFill>
                <a:latin typeface="+mn-lt"/>
              </a:rPr>
              <a:t>VII</a:t>
            </a:r>
            <a:r>
              <a:rPr lang="en-US" b="1" dirty="0">
                <a:solidFill>
                  <a:srgbClr val="0070C0"/>
                </a:solidFill>
                <a:latin typeface="+mn-lt"/>
              </a:rPr>
              <a:t>I</a:t>
            </a:r>
            <a:r>
              <a:rPr kumimoji="0" lang="en-US" b="1" i="0" u="none" strike="noStrike" kern="1200" cap="all" spc="0" normalizeH="0" baseline="0" noProof="0" dirty="0">
                <a:ln>
                  <a:noFill/>
                </a:ln>
                <a:solidFill>
                  <a:srgbClr val="0070C0"/>
                </a:solidFill>
                <a:effectLst/>
                <a:uLnTx/>
                <a:uFillTx/>
                <a:latin typeface="+mn-lt"/>
              </a:rPr>
              <a:t>.   Decision</a:t>
            </a:r>
            <a:r>
              <a:rPr kumimoji="0" lang="en-US" b="1" i="0" u="none" strike="noStrike" kern="1200" cap="all" spc="300" normalizeH="0" baseline="0" noProof="0" dirty="0">
                <a:ln>
                  <a:noFill/>
                </a:ln>
                <a:solidFill>
                  <a:srgbClr val="0070C0"/>
                </a:solidFill>
                <a:effectLst/>
                <a:uLnTx/>
                <a:uFillTx/>
                <a:latin typeface="+mn-lt"/>
              </a:rPr>
              <a:t> </a:t>
            </a:r>
            <a:r>
              <a:rPr kumimoji="0" lang="en-US" b="1" i="0" u="none" strike="noStrike" kern="1200" cap="all" spc="0" normalizeH="0" baseline="0" noProof="0" dirty="0">
                <a:ln>
                  <a:noFill/>
                </a:ln>
                <a:solidFill>
                  <a:srgbClr val="0070C0"/>
                </a:solidFill>
                <a:effectLst/>
                <a:uLnTx/>
                <a:uFillTx/>
                <a:latin typeface="+mn-lt"/>
              </a:rPr>
              <a:t>ITEMS</a:t>
            </a:r>
            <a:br>
              <a:rPr kumimoji="0" lang="en-US" b="1" i="0" u="none" strike="noStrike" kern="1200" cap="all" spc="0" normalizeH="0" baseline="0" noProof="0" dirty="0">
                <a:ln>
                  <a:noFill/>
                </a:ln>
                <a:solidFill>
                  <a:srgbClr val="0070C0"/>
                </a:solidFill>
                <a:effectLst/>
                <a:uLnTx/>
                <a:uFillTx/>
                <a:latin typeface="+mn-lt"/>
              </a:rPr>
            </a:br>
            <a:r>
              <a:rPr kumimoji="0" lang="en-US" b="1" i="0" u="none" strike="noStrike" kern="1200" cap="all" spc="0" normalizeH="0" baseline="0" noProof="0" dirty="0">
                <a:ln>
                  <a:noFill/>
                </a:ln>
                <a:solidFill>
                  <a:srgbClr val="00B0F0"/>
                </a:solidFill>
                <a:effectLst/>
                <a:uLnTx/>
                <a:uFillTx/>
                <a:latin typeface="Tw Cen MT"/>
                <a:ea typeface="+mj-ea"/>
                <a:cs typeface="+mj-cs"/>
              </a:rPr>
              <a:t> </a:t>
            </a:r>
            <a:endParaRPr kumimoji="0" lang="en-US" b="0" i="0" u="none" strike="noStrike" kern="1200" cap="all" spc="0" normalizeH="0" baseline="0" noProof="0" dirty="0">
              <a:ln>
                <a:noFill/>
              </a:ln>
              <a:solidFill>
                <a:srgbClr val="4F271C"/>
              </a:solidFill>
              <a:effectLst/>
              <a:uLnTx/>
              <a:uFillTx/>
              <a:latin typeface="Tw Cen MT"/>
              <a:ea typeface="+mj-ea"/>
              <a:cs typeface="+mj-cs"/>
            </a:endParaRPr>
          </a:p>
        </p:txBody>
      </p:sp>
      <p:pic>
        <p:nvPicPr>
          <p:cNvPr id="2" name="Picture 1"/>
          <p:cNvPicPr>
            <a:picLocks noChangeAspect="1"/>
          </p:cNvPicPr>
          <p:nvPr/>
        </p:nvPicPr>
        <p:blipFill>
          <a:blip r:embed="rId3"/>
          <a:stretch>
            <a:fillRect/>
          </a:stretch>
        </p:blipFill>
        <p:spPr>
          <a:xfrm>
            <a:off x="3680935" y="2430049"/>
            <a:ext cx="4361741" cy="2442575"/>
          </a:xfrm>
          <a:prstGeom prst="rect">
            <a:avLst/>
          </a:prstGeom>
        </p:spPr>
      </p:pic>
    </p:spTree>
    <p:extLst>
      <p:ext uri="{BB962C8B-B14F-4D97-AF65-F5344CB8AC3E}">
        <p14:creationId xmlns:p14="http://schemas.microsoft.com/office/powerpoint/2010/main" val="39400417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43</a:t>
            </a:fld>
            <a:endParaRPr lang="en-US">
              <a:solidFill>
                <a:srgbClr val="46464A">
                  <a:lumMod val="60000"/>
                  <a:lumOff val="40000"/>
                </a:srgbClr>
              </a:solidFill>
            </a:endParaRPr>
          </a:p>
        </p:txBody>
      </p:sp>
      <p:sp>
        <p:nvSpPr>
          <p:cNvPr id="5" name="Rectangle 4"/>
          <p:cNvSpPr/>
          <p:nvPr/>
        </p:nvSpPr>
        <p:spPr>
          <a:xfrm>
            <a:off x="625642" y="603828"/>
            <a:ext cx="9507914" cy="707886"/>
          </a:xfrm>
          <a:prstGeom prst="rect">
            <a:avLst/>
          </a:prstGeom>
        </p:spPr>
        <p:txBody>
          <a:bodyPr wrap="square">
            <a:spAutoFit/>
          </a:bodyPr>
          <a:lstStyle/>
          <a:p>
            <a:pPr marL="228600">
              <a:tabLst>
                <a:tab pos="27432" algn="l"/>
                <a:tab pos="-1731873600" algn="l"/>
                <a:tab pos="6542532" algn="r"/>
              </a:tabLst>
            </a:pPr>
            <a:r>
              <a:rPr lang="en-US" sz="4000" b="1" kern="1400" dirty="0">
                <a:solidFill>
                  <a:srgbClr val="0070C0"/>
                </a:solidFill>
              </a:rPr>
              <a:t>A.  2018-19 ACHE Annual Report</a:t>
            </a:r>
            <a:r>
              <a:rPr lang="en-US" sz="3200" kern="1400" dirty="0">
                <a:solidFill>
                  <a:srgbClr val="0070C0"/>
                </a:solidFill>
                <a:latin typeface="Times New Roman" panose="02020603050405020304" pitchFamily="18" charset="0"/>
              </a:rPr>
              <a:t> </a:t>
            </a:r>
            <a:endParaRPr lang="en-US" sz="3200" kern="1400" dirty="0">
              <a:ln>
                <a:noFill/>
              </a:ln>
              <a:solidFill>
                <a:srgbClr val="0070C0"/>
              </a:solidFill>
              <a:effectLst/>
              <a:latin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1411309" y="1431653"/>
            <a:ext cx="3787180" cy="4924697"/>
          </a:xfrm>
          <a:prstGeom prst="rect">
            <a:avLst/>
          </a:prstGeom>
          <a:ln>
            <a:noFill/>
          </a:ln>
          <a:effectLst>
            <a:outerShdw blurRad="190500" algn="tl" rotWithShape="0">
              <a:srgbClr val="000000">
                <a:alpha val="70000"/>
              </a:srgbClr>
            </a:outerShdw>
          </a:effectLst>
        </p:spPr>
      </p:pic>
      <p:pic>
        <p:nvPicPr>
          <p:cNvPr id="2" name="Picture 1"/>
          <p:cNvPicPr>
            <a:picLocks noChangeAspect="1"/>
          </p:cNvPicPr>
          <p:nvPr/>
        </p:nvPicPr>
        <p:blipFill>
          <a:blip r:embed="rId3"/>
          <a:stretch>
            <a:fillRect/>
          </a:stretch>
        </p:blipFill>
        <p:spPr>
          <a:xfrm>
            <a:off x="6540136" y="1431653"/>
            <a:ext cx="3772879" cy="48953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164190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53310" y="544945"/>
            <a:ext cx="9005454" cy="707886"/>
          </a:xfrm>
          <a:prstGeom prst="rect">
            <a:avLst/>
          </a:prstGeom>
          <a:noFill/>
        </p:spPr>
        <p:txBody>
          <a:bodyPr wrap="square" rtlCol="0">
            <a:spAutoFit/>
          </a:bodyPr>
          <a:lstStyle/>
          <a:p>
            <a:pPr algn="ctr"/>
            <a:r>
              <a:rPr lang="en-US" sz="4000" dirty="0">
                <a:solidFill>
                  <a:srgbClr val="0070C0"/>
                </a:solidFill>
              </a:rPr>
              <a:t>Priority One:  Improving</a:t>
            </a:r>
            <a:r>
              <a:rPr lang="en-US" sz="4000" b="1" dirty="0">
                <a:solidFill>
                  <a:srgbClr val="0070C0"/>
                </a:solidFill>
              </a:rPr>
              <a:t> </a:t>
            </a:r>
            <a:r>
              <a:rPr lang="en-US" sz="4000" b="1" i="1" dirty="0">
                <a:solidFill>
                  <a:srgbClr val="0070C0"/>
                </a:solidFill>
              </a:rPr>
              <a:t>Access</a:t>
            </a:r>
            <a:r>
              <a:rPr lang="en-US" sz="4000" b="1" dirty="0">
                <a:solidFill>
                  <a:srgbClr val="0070C0"/>
                </a:solidFill>
              </a:rPr>
              <a:t> </a:t>
            </a:r>
          </a:p>
        </p:txBody>
      </p:sp>
      <p:pic>
        <p:nvPicPr>
          <p:cNvPr id="5" name="Picture 4"/>
          <p:cNvPicPr>
            <a:picLocks noChangeAspect="1"/>
          </p:cNvPicPr>
          <p:nvPr/>
        </p:nvPicPr>
        <p:blipFill rotWithShape="1">
          <a:blip r:embed="rId3"/>
          <a:srcRect b="7179"/>
          <a:stretch/>
        </p:blipFill>
        <p:spPr>
          <a:xfrm>
            <a:off x="812802" y="1357745"/>
            <a:ext cx="4897914" cy="2900219"/>
          </a:xfrm>
          <a:prstGeom prst="rect">
            <a:avLst/>
          </a:prstGeom>
        </p:spPr>
      </p:pic>
      <p:sp>
        <p:nvSpPr>
          <p:cNvPr id="7" name="TextBox 6"/>
          <p:cNvSpPr txBox="1"/>
          <p:nvPr/>
        </p:nvSpPr>
        <p:spPr>
          <a:xfrm>
            <a:off x="812802" y="4257964"/>
            <a:ext cx="4461162" cy="307777"/>
          </a:xfrm>
          <a:prstGeom prst="rect">
            <a:avLst/>
          </a:prstGeom>
          <a:noFill/>
        </p:spPr>
        <p:txBody>
          <a:bodyPr wrap="square" rtlCol="0">
            <a:spAutoFit/>
          </a:bodyPr>
          <a:lstStyle/>
          <a:p>
            <a:r>
              <a:rPr lang="en-US" sz="1400" i="1" dirty="0"/>
              <a:t>Source:  Alabama Statewide Student Database</a:t>
            </a:r>
          </a:p>
        </p:txBody>
      </p:sp>
      <p:sp>
        <p:nvSpPr>
          <p:cNvPr id="8" name="TextBox 7"/>
          <p:cNvSpPr txBox="1"/>
          <p:nvPr/>
        </p:nvSpPr>
        <p:spPr>
          <a:xfrm>
            <a:off x="6274024" y="6313055"/>
            <a:ext cx="4384740" cy="307777"/>
          </a:xfrm>
          <a:prstGeom prst="rect">
            <a:avLst/>
          </a:prstGeom>
          <a:noFill/>
        </p:spPr>
        <p:txBody>
          <a:bodyPr wrap="square" rtlCol="0">
            <a:spAutoFit/>
          </a:bodyPr>
          <a:lstStyle/>
          <a:p>
            <a:r>
              <a:rPr lang="en-US" sz="1400" i="1" dirty="0"/>
              <a:t>Source:  ACHE Actual Expenditures (2017-18 &amp; 2018-19)</a:t>
            </a:r>
          </a:p>
        </p:txBody>
      </p:sp>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037" y="3263547"/>
            <a:ext cx="5467914" cy="2792085"/>
          </a:xfrm>
          <a:prstGeom prst="rect">
            <a:avLst/>
          </a:prstGeom>
          <a:noFill/>
          <a:ln>
            <a:noFill/>
          </a:ln>
          <a:effectLst/>
          <a:extLst>
            <a:ext uri="{909E8E84-426E-40DD-AFC4-6F175D3DCCD1}">
              <a14:hiddenFill xmlns:a14="http://schemas.microsoft.com/office/drawing/2010/main">
                <a:solidFill>
                  <a:srgbClr val="676A5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11" name="Group 10"/>
          <p:cNvGrpSpPr/>
          <p:nvPr/>
        </p:nvGrpSpPr>
        <p:grpSpPr>
          <a:xfrm>
            <a:off x="5829300" y="1528763"/>
            <a:ext cx="3171825" cy="985837"/>
            <a:chOff x="5829300" y="1528763"/>
            <a:chExt cx="3171825" cy="985837"/>
          </a:xfrm>
        </p:grpSpPr>
        <p:sp>
          <p:nvSpPr>
            <p:cNvPr id="3" name="Left Arrow 2"/>
            <p:cNvSpPr/>
            <p:nvPr/>
          </p:nvSpPr>
          <p:spPr>
            <a:xfrm>
              <a:off x="5829300" y="1528763"/>
              <a:ext cx="2671763" cy="985837"/>
            </a:xfrm>
            <a:prstGeom prst="leftArrow">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156037" y="1771650"/>
              <a:ext cx="2845088" cy="523220"/>
            </a:xfrm>
            <a:prstGeom prst="rect">
              <a:avLst/>
            </a:prstGeom>
            <a:solidFill>
              <a:schemeClr val="accent4">
                <a:lumMod val="60000"/>
                <a:lumOff val="40000"/>
              </a:schemeClr>
            </a:solidFill>
          </p:spPr>
          <p:txBody>
            <a:bodyPr wrap="square" rtlCol="0">
              <a:spAutoFit/>
            </a:bodyPr>
            <a:lstStyle/>
            <a:p>
              <a:r>
                <a:rPr lang="en-US" sz="2800" dirty="0"/>
                <a:t>Enrollment is Up</a:t>
              </a:r>
            </a:p>
          </p:txBody>
        </p:sp>
      </p:grpSp>
      <p:grpSp>
        <p:nvGrpSpPr>
          <p:cNvPr id="13" name="Group 12"/>
          <p:cNvGrpSpPr/>
          <p:nvPr/>
        </p:nvGrpSpPr>
        <p:grpSpPr>
          <a:xfrm>
            <a:off x="1102181" y="4793128"/>
            <a:ext cx="5053856" cy="985837"/>
            <a:chOff x="1102181" y="4793128"/>
            <a:chExt cx="5053856" cy="985837"/>
          </a:xfrm>
        </p:grpSpPr>
        <p:sp>
          <p:nvSpPr>
            <p:cNvPr id="12" name="Left Arrow 11"/>
            <p:cNvSpPr/>
            <p:nvPr/>
          </p:nvSpPr>
          <p:spPr>
            <a:xfrm flipH="1">
              <a:off x="5038725" y="4793128"/>
              <a:ext cx="1117312" cy="985837"/>
            </a:xfrm>
            <a:prstGeom prst="leftArrow">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102181" y="5024437"/>
              <a:ext cx="4831196" cy="523220"/>
            </a:xfrm>
            <a:prstGeom prst="rect">
              <a:avLst/>
            </a:prstGeom>
            <a:solidFill>
              <a:schemeClr val="accent4">
                <a:lumMod val="60000"/>
                <a:lumOff val="40000"/>
              </a:schemeClr>
            </a:solidFill>
          </p:spPr>
          <p:txBody>
            <a:bodyPr wrap="square" rtlCol="0">
              <a:spAutoFit/>
            </a:bodyPr>
            <a:lstStyle/>
            <a:p>
              <a:r>
                <a:rPr lang="en-US" sz="2800" dirty="0"/>
                <a:t>Significant Increase in State Aid</a:t>
              </a:r>
            </a:p>
          </p:txBody>
        </p:sp>
      </p:grpSp>
    </p:spTree>
    <p:extLst>
      <p:ext uri="{BB962C8B-B14F-4D97-AF65-F5344CB8AC3E}">
        <p14:creationId xmlns:p14="http://schemas.microsoft.com/office/powerpoint/2010/main" val="401957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50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solidFill>
                  <a:srgbClr val="0070C0"/>
                </a:solidFill>
                <a:latin typeface="+mn-lt"/>
              </a:rPr>
              <a:t>Priority Two:  Enhancing </a:t>
            </a:r>
            <a:r>
              <a:rPr lang="en-US" sz="4000" b="1" i="1" dirty="0">
                <a:solidFill>
                  <a:srgbClr val="0070C0"/>
                </a:solidFill>
                <a:latin typeface="+mn-lt"/>
              </a:rPr>
              <a:t>Student Success</a:t>
            </a:r>
            <a:r>
              <a:rPr lang="en-US" sz="4000" dirty="0">
                <a:solidFill>
                  <a:srgbClr val="0070C0"/>
                </a:solidFill>
                <a:latin typeface="+mn-lt"/>
              </a:rPr>
              <a:t> </a:t>
            </a:r>
          </a:p>
        </p:txBody>
      </p:sp>
      <p:pic>
        <p:nvPicPr>
          <p:cNvPr id="4" name="Picture 3"/>
          <p:cNvPicPr>
            <a:picLocks noChangeAspect="1"/>
          </p:cNvPicPr>
          <p:nvPr/>
        </p:nvPicPr>
        <p:blipFill rotWithShape="1">
          <a:blip r:embed="rId2"/>
          <a:srcRect t="-265" b="15121"/>
          <a:stretch/>
        </p:blipFill>
        <p:spPr>
          <a:xfrm>
            <a:off x="914402" y="1524434"/>
            <a:ext cx="4925928" cy="2964439"/>
          </a:xfrm>
          <a:prstGeom prst="rect">
            <a:avLst/>
          </a:prstGeom>
        </p:spPr>
      </p:pic>
      <p:sp>
        <p:nvSpPr>
          <p:cNvPr id="6" name="TextBox 5"/>
          <p:cNvSpPr txBox="1"/>
          <p:nvPr/>
        </p:nvSpPr>
        <p:spPr>
          <a:xfrm>
            <a:off x="1200727" y="4488873"/>
            <a:ext cx="3759200" cy="523220"/>
          </a:xfrm>
          <a:prstGeom prst="rect">
            <a:avLst/>
          </a:prstGeom>
          <a:noFill/>
        </p:spPr>
        <p:txBody>
          <a:bodyPr wrap="square" rtlCol="0">
            <a:spAutoFit/>
          </a:bodyPr>
          <a:lstStyle/>
          <a:p>
            <a:r>
              <a:rPr lang="en-US" sz="1400" i="1" dirty="0"/>
              <a:t>Source:  Alabama Statewide Student Database </a:t>
            </a:r>
          </a:p>
          <a:p>
            <a:r>
              <a:rPr lang="en-US" sz="1400" i="1" dirty="0"/>
              <a:t>Alabama High School Feedback Report </a:t>
            </a:r>
          </a:p>
        </p:txBody>
      </p:sp>
      <p:sp>
        <p:nvSpPr>
          <p:cNvPr id="7" name="TextBox 6"/>
          <p:cNvSpPr txBox="1"/>
          <p:nvPr/>
        </p:nvSpPr>
        <p:spPr>
          <a:xfrm>
            <a:off x="6761017" y="6040583"/>
            <a:ext cx="3759200" cy="523220"/>
          </a:xfrm>
          <a:prstGeom prst="rect">
            <a:avLst/>
          </a:prstGeom>
          <a:noFill/>
        </p:spPr>
        <p:txBody>
          <a:bodyPr wrap="square" rtlCol="0">
            <a:spAutoFit/>
          </a:bodyPr>
          <a:lstStyle/>
          <a:p>
            <a:r>
              <a:rPr lang="en-US" sz="1400" i="1" dirty="0"/>
              <a:t>Source:  Southern Regional Education Board (SREB)  Data Exchange Survey </a:t>
            </a: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l="507" r="507"/>
          <a:stretch>
            <a:fillRect/>
          </a:stretch>
        </p:blipFill>
        <p:spPr bwMode="auto">
          <a:xfrm>
            <a:off x="6419400" y="3054857"/>
            <a:ext cx="4763365" cy="2868031"/>
          </a:xfrm>
          <a:prstGeom prst="rect">
            <a:avLst/>
          </a:prstGeom>
          <a:noFill/>
          <a:ln>
            <a:noFill/>
          </a:ln>
          <a:effectLst/>
          <a:extLst>
            <a:ext uri="{909E8E84-426E-40DD-AFC4-6F175D3DCCD1}">
              <a14:hiddenFill xmlns:a14="http://schemas.microsoft.com/office/drawing/2010/main">
                <a:solidFill>
                  <a:srgbClr val="676A5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11" name="Group 10"/>
          <p:cNvGrpSpPr/>
          <p:nvPr/>
        </p:nvGrpSpPr>
        <p:grpSpPr>
          <a:xfrm>
            <a:off x="5829300" y="1528763"/>
            <a:ext cx="6362701" cy="985837"/>
            <a:chOff x="5829300" y="1528763"/>
            <a:chExt cx="3603365" cy="985837"/>
          </a:xfrm>
        </p:grpSpPr>
        <p:sp>
          <p:nvSpPr>
            <p:cNvPr id="12" name="Left Arrow 11"/>
            <p:cNvSpPr/>
            <p:nvPr/>
          </p:nvSpPr>
          <p:spPr>
            <a:xfrm>
              <a:off x="5829300" y="1528763"/>
              <a:ext cx="2671763" cy="985837"/>
            </a:xfrm>
            <a:prstGeom prst="leftArrow">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156037" y="1771650"/>
              <a:ext cx="3276628" cy="461665"/>
            </a:xfrm>
            <a:prstGeom prst="rect">
              <a:avLst/>
            </a:prstGeom>
            <a:solidFill>
              <a:schemeClr val="accent4">
                <a:lumMod val="60000"/>
                <a:lumOff val="40000"/>
              </a:schemeClr>
            </a:solidFill>
          </p:spPr>
          <p:txBody>
            <a:bodyPr wrap="square" rtlCol="0">
              <a:spAutoFit/>
            </a:bodyPr>
            <a:lstStyle/>
            <a:p>
              <a:r>
                <a:rPr lang="en-US" sz="2400" dirty="0"/>
                <a:t>Decline in % and # of students remediated </a:t>
              </a:r>
            </a:p>
          </p:txBody>
        </p:sp>
      </p:grpSp>
      <p:grpSp>
        <p:nvGrpSpPr>
          <p:cNvPr id="14" name="Group 13"/>
          <p:cNvGrpSpPr/>
          <p:nvPr/>
        </p:nvGrpSpPr>
        <p:grpSpPr>
          <a:xfrm>
            <a:off x="2341768" y="4885258"/>
            <a:ext cx="3949995" cy="855054"/>
            <a:chOff x="485775" y="4827742"/>
            <a:chExt cx="5787414" cy="855054"/>
          </a:xfrm>
        </p:grpSpPr>
        <p:sp>
          <p:nvSpPr>
            <p:cNvPr id="15" name="Left Arrow 14"/>
            <p:cNvSpPr/>
            <p:nvPr/>
          </p:nvSpPr>
          <p:spPr>
            <a:xfrm flipH="1">
              <a:off x="5155877" y="4827742"/>
              <a:ext cx="1117312" cy="855054"/>
            </a:xfrm>
            <a:prstGeom prst="leftArrow">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85775" y="5024437"/>
              <a:ext cx="5447602" cy="461665"/>
            </a:xfrm>
            <a:prstGeom prst="rect">
              <a:avLst/>
            </a:prstGeom>
            <a:solidFill>
              <a:schemeClr val="accent4">
                <a:lumMod val="60000"/>
                <a:lumOff val="40000"/>
              </a:schemeClr>
            </a:solidFill>
          </p:spPr>
          <p:txBody>
            <a:bodyPr wrap="square" rtlCol="0">
              <a:spAutoFit/>
            </a:bodyPr>
            <a:lstStyle/>
            <a:p>
              <a:r>
                <a:rPr lang="en-US" sz="2400" dirty="0"/>
                <a:t>Dual Enrollment Increased</a:t>
              </a:r>
            </a:p>
          </p:txBody>
        </p:sp>
      </p:grpSp>
    </p:spTree>
    <p:extLst>
      <p:ext uri="{BB962C8B-B14F-4D97-AF65-F5344CB8AC3E}">
        <p14:creationId xmlns:p14="http://schemas.microsoft.com/office/powerpoint/2010/main" val="258827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50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0070C0"/>
                </a:solidFill>
                <a:latin typeface="+mn-lt"/>
              </a:rPr>
              <a:t>Priority Three:  Enhancing </a:t>
            </a:r>
            <a:r>
              <a:rPr lang="en-US" sz="4000" b="1" i="1" dirty="0">
                <a:solidFill>
                  <a:srgbClr val="0070C0"/>
                </a:solidFill>
                <a:latin typeface="+mn-lt"/>
              </a:rPr>
              <a:t>STEM Programs </a:t>
            </a:r>
          </a:p>
        </p:txBody>
      </p:sp>
      <p:pic>
        <p:nvPicPr>
          <p:cNvPr id="6" name="Picture 5"/>
          <p:cNvPicPr>
            <a:picLocks noChangeAspect="1"/>
          </p:cNvPicPr>
          <p:nvPr/>
        </p:nvPicPr>
        <p:blipFill>
          <a:blip r:embed="rId2"/>
          <a:stretch>
            <a:fillRect/>
          </a:stretch>
        </p:blipFill>
        <p:spPr>
          <a:xfrm>
            <a:off x="1029198" y="4553527"/>
            <a:ext cx="4480948" cy="377985"/>
          </a:xfrm>
          <a:prstGeom prst="rect">
            <a:avLst/>
          </a:prstGeom>
        </p:spPr>
      </p:pic>
      <p:pic>
        <p:nvPicPr>
          <p:cNvPr id="7" name="Picture 6"/>
          <p:cNvPicPr>
            <a:picLocks noChangeAspect="1"/>
          </p:cNvPicPr>
          <p:nvPr/>
        </p:nvPicPr>
        <p:blipFill>
          <a:blip r:embed="rId3"/>
          <a:stretch>
            <a:fillRect/>
          </a:stretch>
        </p:blipFill>
        <p:spPr>
          <a:xfrm>
            <a:off x="6201563" y="6361898"/>
            <a:ext cx="4480948" cy="377985"/>
          </a:xfrm>
          <a:prstGeom prst="rect">
            <a:avLst/>
          </a:prstGeom>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685509"/>
            <a:ext cx="4923853" cy="2868018"/>
          </a:xfrm>
          <a:prstGeom prst="rect">
            <a:avLst/>
          </a:prstGeom>
          <a:noFill/>
          <a:ln>
            <a:noFill/>
          </a:ln>
          <a:effectLst/>
          <a:extLst>
            <a:ext uri="{909E8E84-426E-40DD-AFC4-6F175D3DCCD1}">
              <a14:hiddenFill xmlns:a14="http://schemas.microsoft.com/office/drawing/2010/main">
                <a:solidFill>
                  <a:srgbClr val="676A5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4509" y="3227641"/>
            <a:ext cx="5166835" cy="3074687"/>
          </a:xfrm>
          <a:prstGeom prst="rect">
            <a:avLst/>
          </a:prstGeom>
          <a:noFill/>
          <a:ln>
            <a:noFill/>
          </a:ln>
          <a:effectLst/>
          <a:extLst>
            <a:ext uri="{909E8E84-426E-40DD-AFC4-6F175D3DCCD1}">
              <a14:hiddenFill xmlns:a14="http://schemas.microsoft.com/office/drawing/2010/main">
                <a:solidFill>
                  <a:srgbClr val="676A5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10" name="Group 9"/>
          <p:cNvGrpSpPr/>
          <p:nvPr/>
        </p:nvGrpSpPr>
        <p:grpSpPr>
          <a:xfrm>
            <a:off x="1029197" y="4765358"/>
            <a:ext cx="4767403" cy="985837"/>
            <a:chOff x="1388634" y="4793128"/>
            <a:chExt cx="4767403" cy="985837"/>
          </a:xfrm>
        </p:grpSpPr>
        <p:sp>
          <p:nvSpPr>
            <p:cNvPr id="11" name="Left Arrow 10"/>
            <p:cNvSpPr/>
            <p:nvPr/>
          </p:nvSpPr>
          <p:spPr>
            <a:xfrm flipH="1">
              <a:off x="5038725" y="4793128"/>
              <a:ext cx="1117312" cy="985837"/>
            </a:xfrm>
            <a:prstGeom prst="leftArrow">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388634" y="5024436"/>
              <a:ext cx="4400903" cy="523220"/>
            </a:xfrm>
            <a:prstGeom prst="rect">
              <a:avLst/>
            </a:prstGeom>
            <a:solidFill>
              <a:schemeClr val="accent4">
                <a:lumMod val="60000"/>
                <a:lumOff val="40000"/>
              </a:schemeClr>
            </a:solidFill>
          </p:spPr>
          <p:txBody>
            <a:bodyPr wrap="square" rtlCol="0">
              <a:spAutoFit/>
            </a:bodyPr>
            <a:lstStyle/>
            <a:p>
              <a:r>
                <a:rPr lang="en-US" sz="2800" dirty="0"/>
                <a:t>STEM Graduates Increased</a:t>
              </a:r>
            </a:p>
          </p:txBody>
        </p:sp>
      </p:grpSp>
      <p:grpSp>
        <p:nvGrpSpPr>
          <p:cNvPr id="13" name="Group 12"/>
          <p:cNvGrpSpPr/>
          <p:nvPr/>
        </p:nvGrpSpPr>
        <p:grpSpPr>
          <a:xfrm>
            <a:off x="5796599" y="1473327"/>
            <a:ext cx="5826010" cy="985837"/>
            <a:chOff x="5829300" y="1528763"/>
            <a:chExt cx="3057622" cy="985837"/>
          </a:xfrm>
        </p:grpSpPr>
        <p:sp>
          <p:nvSpPr>
            <p:cNvPr id="14" name="Left Arrow 13"/>
            <p:cNvSpPr/>
            <p:nvPr/>
          </p:nvSpPr>
          <p:spPr>
            <a:xfrm>
              <a:off x="5829300" y="1528763"/>
              <a:ext cx="2671763" cy="985837"/>
            </a:xfrm>
            <a:prstGeom prst="leftArrow">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041834" y="1760071"/>
              <a:ext cx="2845088" cy="523220"/>
            </a:xfrm>
            <a:prstGeom prst="rect">
              <a:avLst/>
            </a:prstGeom>
            <a:solidFill>
              <a:schemeClr val="accent4">
                <a:lumMod val="60000"/>
                <a:lumOff val="40000"/>
              </a:schemeClr>
            </a:solidFill>
          </p:spPr>
          <p:txBody>
            <a:bodyPr wrap="square" rtlCol="0">
              <a:spAutoFit/>
            </a:bodyPr>
            <a:lstStyle/>
            <a:p>
              <a:r>
                <a:rPr lang="en-US" sz="2800" dirty="0"/>
                <a:t>Stem Enrollment is Up</a:t>
              </a:r>
            </a:p>
          </p:txBody>
        </p:sp>
      </p:grpSp>
    </p:spTree>
    <p:extLst>
      <p:ext uri="{BB962C8B-B14F-4D97-AF65-F5344CB8AC3E}">
        <p14:creationId xmlns:p14="http://schemas.microsoft.com/office/powerpoint/2010/main" val="38275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50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8504301" y="6481673"/>
            <a:ext cx="103505" cy="19367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100" b="0" i="0" u="none" strike="noStrike" kern="1200" cap="none" spc="0" normalizeH="0" baseline="0" noProof="0" dirty="0">
                <a:ln>
                  <a:noFill/>
                </a:ln>
                <a:solidFill>
                  <a:srgbClr val="FFFFFF"/>
                </a:solidFill>
                <a:effectLst/>
                <a:uLnTx/>
                <a:uFillTx/>
                <a:latin typeface="Arial"/>
                <a:ea typeface="+mn-ea"/>
                <a:cs typeface="Arial"/>
              </a:rPr>
              <a:t>3</a:t>
            </a:r>
            <a:endParaRPr kumimoji="0" sz="1100" b="0" i="0" u="none" strike="noStrike" kern="1200" cap="none" spc="0" normalizeH="0" baseline="0" noProof="0">
              <a:ln>
                <a:noFill/>
              </a:ln>
              <a:solidFill>
                <a:prstClr val="black"/>
              </a:solidFill>
              <a:effectLst/>
              <a:uLnTx/>
              <a:uFillTx/>
              <a:latin typeface="Arial"/>
              <a:ea typeface="+mn-ea"/>
              <a:cs typeface="Arial"/>
            </a:endParaRPr>
          </a:p>
        </p:txBody>
      </p:sp>
      <p:sp>
        <p:nvSpPr>
          <p:cNvPr id="6" name="TextBox 5"/>
          <p:cNvSpPr txBox="1"/>
          <p:nvPr/>
        </p:nvSpPr>
        <p:spPr>
          <a:xfrm>
            <a:off x="2805562" y="-26126"/>
            <a:ext cx="9029387"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lvl="0">
              <a:defRPr/>
            </a:pPr>
            <a:r>
              <a:rPr lang="en-US" sz="4000" dirty="0">
                <a:solidFill>
                  <a:srgbClr val="0070C0"/>
                </a:solidFill>
              </a:rPr>
              <a:t>Priority Four:  Developing Alabama’s </a:t>
            </a:r>
            <a:br>
              <a:rPr lang="en-US" sz="4000" dirty="0">
                <a:solidFill>
                  <a:srgbClr val="0070C0"/>
                </a:solidFill>
              </a:rPr>
            </a:br>
            <a:r>
              <a:rPr lang="en-US" sz="4000" b="1" i="1" dirty="0">
                <a:solidFill>
                  <a:srgbClr val="0070C0"/>
                </a:solidFill>
              </a:rPr>
              <a:t>Economy and Workforce </a:t>
            </a:r>
            <a:endParaRPr kumimoji="0" lang="en-US" sz="4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3566" y="1782837"/>
            <a:ext cx="3385930" cy="4396500"/>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0612" y="1605090"/>
            <a:ext cx="4561125" cy="4718823"/>
          </a:xfrm>
          <a:prstGeom prst="rect">
            <a:avLst/>
          </a:prstGeom>
        </p:spPr>
      </p:pic>
      <p:pic>
        <p:nvPicPr>
          <p:cNvPr id="11" name="Picture 10"/>
          <p:cNvPicPr>
            <a:picLocks noChangeAspect="1"/>
          </p:cNvPicPr>
          <p:nvPr/>
        </p:nvPicPr>
        <p:blipFill>
          <a:blip r:embed="rId4"/>
          <a:stretch>
            <a:fillRect/>
          </a:stretch>
        </p:blipFill>
        <p:spPr>
          <a:xfrm>
            <a:off x="295869" y="4856375"/>
            <a:ext cx="2300803" cy="1322962"/>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882" y="226264"/>
            <a:ext cx="1905000" cy="19050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5869" y="2393682"/>
            <a:ext cx="2105025" cy="2200275"/>
          </a:xfrm>
          <a:prstGeom prst="rect">
            <a:avLst/>
          </a:prstGeom>
        </p:spPr>
      </p:pic>
    </p:spTree>
    <p:extLst>
      <p:ext uri="{BB962C8B-B14F-4D97-AF65-F5344CB8AC3E}">
        <p14:creationId xmlns:p14="http://schemas.microsoft.com/office/powerpoint/2010/main" val="33821772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48</a:t>
            </a:fld>
            <a:endParaRPr lang="en-US">
              <a:solidFill>
                <a:srgbClr val="46464A">
                  <a:lumMod val="60000"/>
                  <a:lumOff val="40000"/>
                </a:srgbClr>
              </a:solidFill>
            </a:endParaRPr>
          </a:p>
        </p:txBody>
      </p:sp>
      <p:graphicFrame>
        <p:nvGraphicFramePr>
          <p:cNvPr id="3" name="Chart 2">
            <a:extLst>
              <a:ext uri="{FF2B5EF4-FFF2-40B4-BE49-F238E27FC236}">
                <a16:creationId xmlns:a16="http://schemas.microsoft.com/office/drawing/2014/main" id="{00000000-0008-0000-0000-000002000000}"/>
              </a:ext>
            </a:extLst>
          </p:cNvPr>
          <p:cNvGraphicFramePr>
            <a:graphicFrameLocks noGrp="1"/>
          </p:cNvGraphicFramePr>
          <p:nvPr>
            <p:extLst/>
          </p:nvPr>
        </p:nvGraphicFramePr>
        <p:xfrm>
          <a:off x="1425944" y="1690688"/>
          <a:ext cx="9340112" cy="4718909"/>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2340296" y="337479"/>
            <a:ext cx="7204396" cy="954107"/>
          </a:xfrm>
          <a:prstGeom prst="rect">
            <a:avLst/>
          </a:prstGeom>
          <a:noFill/>
        </p:spPr>
        <p:txBody>
          <a:bodyPr wrap="square" rtlCol="0">
            <a:spAutoFit/>
          </a:bodyPr>
          <a:lstStyle/>
          <a:p>
            <a:pPr algn="ctr"/>
            <a:r>
              <a:rPr lang="en-US" sz="2800" b="1" dirty="0">
                <a:solidFill>
                  <a:srgbClr val="0070C0"/>
                </a:solidFill>
              </a:rPr>
              <a:t>2018- 2019 Degrees Awarded at Alabama Community Colleges and Universities</a:t>
            </a:r>
          </a:p>
        </p:txBody>
      </p:sp>
      <p:sp>
        <p:nvSpPr>
          <p:cNvPr id="5" name="TextBox 4"/>
          <p:cNvSpPr txBox="1"/>
          <p:nvPr/>
        </p:nvSpPr>
        <p:spPr>
          <a:xfrm>
            <a:off x="573639" y="1291586"/>
            <a:ext cx="11354657" cy="830997"/>
          </a:xfrm>
          <a:prstGeom prst="rect">
            <a:avLst/>
          </a:prstGeom>
          <a:solidFill>
            <a:schemeClr val="accent4">
              <a:lumMod val="60000"/>
              <a:lumOff val="40000"/>
            </a:schemeClr>
          </a:solidFill>
        </p:spPr>
        <p:txBody>
          <a:bodyPr wrap="square" rtlCol="0">
            <a:spAutoFit/>
          </a:bodyPr>
          <a:lstStyle/>
          <a:p>
            <a:r>
              <a:rPr lang="en-US" sz="2400" dirty="0"/>
              <a:t>Degree Production increased by 9% from 2018 to 2019, but the degree production level is below the 16% year-over-year increase needed through 2025 to meet projected demand</a:t>
            </a:r>
          </a:p>
        </p:txBody>
      </p:sp>
    </p:spTree>
    <p:extLst>
      <p:ext uri="{BB962C8B-B14F-4D97-AF65-F5344CB8AC3E}">
        <p14:creationId xmlns:p14="http://schemas.microsoft.com/office/powerpoint/2010/main" val="1553848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20775" y="921131"/>
            <a:ext cx="9950450" cy="5825422"/>
          </a:xfrm>
          <a:prstGeom prst="rect">
            <a:avLst/>
          </a:prstGeom>
        </p:spPr>
      </p:pic>
      <p:sp>
        <p:nvSpPr>
          <p:cNvPr id="4" name="TextBox 3"/>
          <p:cNvSpPr txBox="1"/>
          <p:nvPr/>
        </p:nvSpPr>
        <p:spPr>
          <a:xfrm>
            <a:off x="889001" y="111447"/>
            <a:ext cx="10585450" cy="523220"/>
          </a:xfrm>
          <a:prstGeom prst="rect">
            <a:avLst/>
          </a:prstGeom>
          <a:noFill/>
        </p:spPr>
        <p:txBody>
          <a:bodyPr wrap="square" rtlCol="0">
            <a:spAutoFit/>
          </a:bodyPr>
          <a:lstStyle/>
          <a:p>
            <a:r>
              <a:rPr lang="en-US" sz="2800" b="1" dirty="0">
                <a:solidFill>
                  <a:srgbClr val="0070C0"/>
                </a:solidFill>
              </a:rPr>
              <a:t>2019 Credential Production Compared to 2025 Workforce Projections</a:t>
            </a:r>
          </a:p>
        </p:txBody>
      </p:sp>
      <p:sp>
        <p:nvSpPr>
          <p:cNvPr id="6" name="TextBox 5"/>
          <p:cNvSpPr txBox="1"/>
          <p:nvPr/>
        </p:nvSpPr>
        <p:spPr>
          <a:xfrm>
            <a:off x="0" y="6517501"/>
            <a:ext cx="4221804" cy="276999"/>
          </a:xfrm>
          <a:prstGeom prst="rect">
            <a:avLst/>
          </a:prstGeom>
          <a:noFill/>
        </p:spPr>
        <p:txBody>
          <a:bodyPr wrap="square" rtlCol="0">
            <a:spAutoFit/>
          </a:bodyPr>
          <a:lstStyle/>
          <a:p>
            <a:r>
              <a:rPr lang="en-US" sz="1200" dirty="0">
                <a:solidFill>
                  <a:schemeClr val="bg1">
                    <a:lumMod val="50000"/>
                  </a:schemeClr>
                </a:solidFill>
              </a:rPr>
              <a:t>*Certificate’s include:  Undergraduate and Graduate Certificates.</a:t>
            </a:r>
          </a:p>
        </p:txBody>
      </p:sp>
      <p:sp>
        <p:nvSpPr>
          <p:cNvPr id="8" name="TextBox 7"/>
          <p:cNvSpPr txBox="1"/>
          <p:nvPr/>
        </p:nvSpPr>
        <p:spPr>
          <a:xfrm>
            <a:off x="1511298" y="5661814"/>
            <a:ext cx="285752" cy="400110"/>
          </a:xfrm>
          <a:prstGeom prst="rect">
            <a:avLst/>
          </a:prstGeom>
          <a:noFill/>
        </p:spPr>
        <p:txBody>
          <a:bodyPr wrap="square" rtlCol="0">
            <a:spAutoFit/>
          </a:bodyPr>
          <a:lstStyle/>
          <a:p>
            <a:r>
              <a:rPr lang="en-US" sz="2000" dirty="0"/>
              <a:t>*</a:t>
            </a:r>
          </a:p>
        </p:txBody>
      </p:sp>
      <p:sp>
        <p:nvSpPr>
          <p:cNvPr id="10" name="TextBox 9"/>
          <p:cNvSpPr txBox="1"/>
          <p:nvPr/>
        </p:nvSpPr>
        <p:spPr>
          <a:xfrm>
            <a:off x="7329350" y="921131"/>
            <a:ext cx="3828507" cy="1384995"/>
          </a:xfrm>
          <a:prstGeom prst="rect">
            <a:avLst/>
          </a:prstGeom>
          <a:solidFill>
            <a:schemeClr val="accent4">
              <a:lumMod val="60000"/>
              <a:lumOff val="40000"/>
            </a:schemeClr>
          </a:solidFill>
        </p:spPr>
        <p:txBody>
          <a:bodyPr wrap="square" rtlCol="0">
            <a:spAutoFit/>
          </a:bodyPr>
          <a:lstStyle/>
          <a:p>
            <a:r>
              <a:rPr lang="en-US" sz="2800" dirty="0"/>
              <a:t>Mix of degrees produced somewhat parallels Workforce projections</a:t>
            </a:r>
          </a:p>
        </p:txBody>
      </p:sp>
      <p:cxnSp>
        <p:nvCxnSpPr>
          <p:cNvPr id="13" name="Straight Arrow Connector 12"/>
          <p:cNvCxnSpPr/>
          <p:nvPr/>
        </p:nvCxnSpPr>
        <p:spPr>
          <a:xfrm flipH="1">
            <a:off x="9662864" y="4428162"/>
            <a:ext cx="549649" cy="54453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7623426" y="2989856"/>
            <a:ext cx="572366" cy="186982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3"/>
          <a:stretch>
            <a:fillRect/>
          </a:stretch>
        </p:blipFill>
        <p:spPr>
          <a:xfrm>
            <a:off x="325310" y="607376"/>
            <a:ext cx="5065575" cy="2382480"/>
          </a:xfrm>
          <a:prstGeom prst="rect">
            <a:avLst/>
          </a:prstGeom>
        </p:spPr>
      </p:pic>
    </p:spTree>
    <p:extLst>
      <p:ext uri="{BB962C8B-B14F-4D97-AF65-F5344CB8AC3E}">
        <p14:creationId xmlns:p14="http://schemas.microsoft.com/office/powerpoint/2010/main" val="320845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42"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outHorizontal)">
                                      <p:cBhvr>
                                        <p:cTn id="16" dur="500"/>
                                        <p:tgtEl>
                                          <p:spTgt spid="17"/>
                                        </p:tgtEl>
                                      </p:cBhvr>
                                    </p:animEffect>
                                  </p:childTnLst>
                                </p:cTn>
                              </p:par>
                            </p:childTnLst>
                          </p:cTn>
                        </p:par>
                        <p:par>
                          <p:cTn id="17" fill="hold">
                            <p:stCondLst>
                              <p:cond delay="500"/>
                            </p:stCondLst>
                            <p:childTnLst>
                              <p:par>
                                <p:cTn id="18" presetID="16" presetClass="entr" presetSubtype="42"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outHorizont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5</a:t>
            </a:fld>
            <a:endParaRPr lang="en-US">
              <a:solidFill>
                <a:srgbClr val="46464A">
                  <a:lumMod val="60000"/>
                  <a:lumOff val="40000"/>
                </a:srgbClr>
              </a:solidFill>
            </a:endParaRPr>
          </a:p>
        </p:txBody>
      </p:sp>
      <p:sp>
        <p:nvSpPr>
          <p:cNvPr id="6" name="Rectangle 5"/>
          <p:cNvSpPr/>
          <p:nvPr/>
        </p:nvSpPr>
        <p:spPr>
          <a:xfrm>
            <a:off x="5049116" y="2709458"/>
            <a:ext cx="5585481" cy="954107"/>
          </a:xfrm>
          <a:prstGeom prst="rect">
            <a:avLst/>
          </a:prstGeom>
        </p:spPr>
        <p:txBody>
          <a:bodyPr wrap="square">
            <a:spAutoFit/>
          </a:bodyPr>
          <a:lstStyle/>
          <a:p>
            <a:r>
              <a:rPr lang="en-US" sz="2800" b="1" kern="1400" dirty="0">
                <a:solidFill>
                  <a:srgbClr val="000000"/>
                </a:solidFill>
              </a:rPr>
              <a:t>Commission Meeting Minutes of September 13, 2019</a:t>
            </a:r>
            <a:endParaRPr lang="en-US" sz="2800" dirty="0"/>
          </a:p>
        </p:txBody>
      </p:sp>
      <p:sp>
        <p:nvSpPr>
          <p:cNvPr id="7" name="Title 1"/>
          <p:cNvSpPr txBox="1">
            <a:spLocks noGrp="1"/>
          </p:cNvSpPr>
          <p:nvPr>
            <p:ph type="title"/>
          </p:nvPr>
        </p:nvSpPr>
        <p:spPr>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b="1" dirty="0">
                <a:solidFill>
                  <a:schemeClr val="accent5"/>
                </a:solidFill>
                <a:latin typeface="+mn-lt"/>
              </a:rPr>
              <a:t>IV.	  CONSIDERATION OF MINUTES</a:t>
            </a:r>
          </a:p>
        </p:txBody>
      </p:sp>
      <p:pic>
        <p:nvPicPr>
          <p:cNvPr id="8" name="Picture 7" descr="Image result for www.clipartmeetingminutes">
            <a:hlinkClick r:id="rId2" tgtFrame="&quot;_blank&quot;"/>
          </p:cNvPr>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96042" y="1954145"/>
            <a:ext cx="3426064" cy="4402205"/>
          </a:xfrm>
          <a:prstGeom prst="rect">
            <a:avLst/>
          </a:prstGeom>
          <a:noFill/>
          <a:ln>
            <a:noFill/>
          </a:ln>
        </p:spPr>
      </p:pic>
    </p:spTree>
    <p:extLst>
      <p:ext uri="{BB962C8B-B14F-4D97-AF65-F5344CB8AC3E}">
        <p14:creationId xmlns:p14="http://schemas.microsoft.com/office/powerpoint/2010/main" val="34622594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93254" y="2062241"/>
            <a:ext cx="9163320" cy="1200329"/>
          </a:xfrm>
          <a:prstGeom prst="rect">
            <a:avLst/>
          </a:prstGeom>
          <a:noFill/>
        </p:spPr>
        <p:txBody>
          <a:bodyPr wrap="square" rtlCol="0">
            <a:spAutoFit/>
          </a:bodyPr>
          <a:lstStyle/>
          <a:p>
            <a:pPr algn="ctr"/>
            <a:r>
              <a:rPr lang="en-US" sz="2400" b="1" dirty="0">
                <a:solidFill>
                  <a:srgbClr val="0070C0"/>
                </a:solidFill>
              </a:rPr>
              <a:t>ACHE Summary of 2018-2019 Top 5 Completions by Major and Level for All Public Institutions</a:t>
            </a:r>
          </a:p>
          <a:p>
            <a:pPr algn="ctr"/>
            <a:r>
              <a:rPr lang="en-US" sz="2400" b="1" dirty="0">
                <a:solidFill>
                  <a:srgbClr val="0070C0"/>
                </a:solidFill>
              </a:rPr>
              <a:t>(Total Number of Completions at All Public Institutions was 62,066)*</a:t>
            </a:r>
          </a:p>
        </p:txBody>
      </p:sp>
    </p:spTree>
    <p:extLst>
      <p:ext uri="{BB962C8B-B14F-4D97-AF65-F5344CB8AC3E}">
        <p14:creationId xmlns:p14="http://schemas.microsoft.com/office/powerpoint/2010/main" val="1536496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2462" y="238125"/>
            <a:ext cx="10887075" cy="6381750"/>
          </a:xfrm>
          <a:prstGeom prst="rect">
            <a:avLst/>
          </a:prstGeom>
        </p:spPr>
      </p:pic>
    </p:spTree>
    <p:extLst>
      <p:ext uri="{BB962C8B-B14F-4D97-AF65-F5344CB8AC3E}">
        <p14:creationId xmlns:p14="http://schemas.microsoft.com/office/powerpoint/2010/main" val="31512745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1512" y="247650"/>
            <a:ext cx="10848975" cy="6362700"/>
          </a:xfrm>
          <a:prstGeom prst="rect">
            <a:avLst/>
          </a:prstGeom>
        </p:spPr>
      </p:pic>
    </p:spTree>
    <p:extLst>
      <p:ext uri="{BB962C8B-B14F-4D97-AF65-F5344CB8AC3E}">
        <p14:creationId xmlns:p14="http://schemas.microsoft.com/office/powerpoint/2010/main" val="40881659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8175" y="242887"/>
            <a:ext cx="10915650" cy="6372225"/>
          </a:xfrm>
          <a:prstGeom prst="rect">
            <a:avLst/>
          </a:prstGeom>
        </p:spPr>
      </p:pic>
    </p:spTree>
    <p:extLst>
      <p:ext uri="{BB962C8B-B14F-4D97-AF65-F5344CB8AC3E}">
        <p14:creationId xmlns:p14="http://schemas.microsoft.com/office/powerpoint/2010/main" val="2643788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1987" y="238125"/>
            <a:ext cx="10868025" cy="6381750"/>
          </a:xfrm>
          <a:prstGeom prst="rect">
            <a:avLst/>
          </a:prstGeom>
        </p:spPr>
      </p:pic>
    </p:spTree>
    <p:extLst>
      <p:ext uri="{BB962C8B-B14F-4D97-AF65-F5344CB8AC3E}">
        <p14:creationId xmlns:p14="http://schemas.microsoft.com/office/powerpoint/2010/main" val="25047499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7835" y="2206148"/>
            <a:ext cx="11315700" cy="4461780"/>
          </a:xfrm>
          <a:prstGeom prst="rect">
            <a:avLst/>
          </a:prstGeom>
        </p:spPr>
      </p:pic>
      <p:sp>
        <p:nvSpPr>
          <p:cNvPr id="3" name="TextBox 2"/>
          <p:cNvSpPr txBox="1"/>
          <p:nvPr/>
        </p:nvSpPr>
        <p:spPr>
          <a:xfrm>
            <a:off x="89418" y="282569"/>
            <a:ext cx="12012537" cy="1200329"/>
          </a:xfrm>
          <a:prstGeom prst="rect">
            <a:avLst/>
          </a:prstGeom>
          <a:noFill/>
        </p:spPr>
        <p:txBody>
          <a:bodyPr wrap="square" rtlCol="0">
            <a:spAutoFit/>
          </a:bodyPr>
          <a:lstStyle/>
          <a:p>
            <a:pPr algn="ctr"/>
            <a:r>
              <a:rPr lang="en-US" sz="2400" dirty="0">
                <a:solidFill>
                  <a:srgbClr val="0070C0"/>
                </a:solidFill>
              </a:rPr>
              <a:t>ACHE Summary of 2018-2019 Top 5 Certificate Completions by Major for All Public Institutions</a:t>
            </a:r>
          </a:p>
          <a:p>
            <a:pPr algn="ctr"/>
            <a:r>
              <a:rPr lang="en-US" sz="2400" dirty="0">
                <a:solidFill>
                  <a:srgbClr val="0070C0"/>
                </a:solidFill>
              </a:rPr>
              <a:t>(Total Number of Certificates at All Public Institutions was 13,104)</a:t>
            </a:r>
          </a:p>
          <a:p>
            <a:pPr algn="ctr"/>
            <a:endParaRPr lang="en-US" sz="2400" dirty="0">
              <a:solidFill>
                <a:srgbClr val="0070C0"/>
              </a:solidFill>
            </a:endParaRPr>
          </a:p>
        </p:txBody>
      </p:sp>
      <p:sp>
        <p:nvSpPr>
          <p:cNvPr id="4" name="TextBox 3"/>
          <p:cNvSpPr txBox="1"/>
          <p:nvPr/>
        </p:nvSpPr>
        <p:spPr>
          <a:xfrm>
            <a:off x="3735142" y="1613690"/>
            <a:ext cx="4721087" cy="461665"/>
          </a:xfrm>
          <a:prstGeom prst="rect">
            <a:avLst/>
          </a:prstGeom>
          <a:noFill/>
        </p:spPr>
        <p:txBody>
          <a:bodyPr wrap="square" rtlCol="0">
            <a:spAutoFit/>
          </a:bodyPr>
          <a:lstStyle/>
          <a:p>
            <a:r>
              <a:rPr lang="en-US" sz="2400" dirty="0"/>
              <a:t>Top Majors for Graduate Certificates</a:t>
            </a:r>
          </a:p>
        </p:txBody>
      </p:sp>
    </p:spTree>
    <p:extLst>
      <p:ext uri="{BB962C8B-B14F-4D97-AF65-F5344CB8AC3E}">
        <p14:creationId xmlns:p14="http://schemas.microsoft.com/office/powerpoint/2010/main" val="26282491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1402" y="1499667"/>
            <a:ext cx="11317072" cy="4513507"/>
          </a:xfrm>
          <a:prstGeom prst="rect">
            <a:avLst/>
          </a:prstGeom>
        </p:spPr>
      </p:pic>
      <p:sp>
        <p:nvSpPr>
          <p:cNvPr id="3" name="TextBox 2"/>
          <p:cNvSpPr txBox="1"/>
          <p:nvPr/>
        </p:nvSpPr>
        <p:spPr>
          <a:xfrm>
            <a:off x="3400539" y="1038002"/>
            <a:ext cx="5418797" cy="461665"/>
          </a:xfrm>
          <a:prstGeom prst="rect">
            <a:avLst/>
          </a:prstGeom>
          <a:noFill/>
        </p:spPr>
        <p:txBody>
          <a:bodyPr wrap="square" rtlCol="0">
            <a:spAutoFit/>
          </a:bodyPr>
          <a:lstStyle/>
          <a:p>
            <a:r>
              <a:rPr lang="en-US" sz="2400" dirty="0"/>
              <a:t>Top Majors for Undergraduate Certificates</a:t>
            </a:r>
          </a:p>
        </p:txBody>
      </p:sp>
    </p:spTree>
    <p:extLst>
      <p:ext uri="{BB962C8B-B14F-4D97-AF65-F5344CB8AC3E}">
        <p14:creationId xmlns:p14="http://schemas.microsoft.com/office/powerpoint/2010/main" val="41778355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solidFill>
                  <a:srgbClr val="0070C0"/>
                </a:solidFill>
                <a:latin typeface="+mn-lt"/>
              </a:rPr>
              <a:t>Priority Five:  Organizational </a:t>
            </a:r>
            <a:r>
              <a:rPr lang="en-US" sz="4000" b="1" i="1" dirty="0">
                <a:solidFill>
                  <a:srgbClr val="0070C0"/>
                </a:solidFill>
                <a:latin typeface="+mn-lt"/>
              </a:rPr>
              <a:t>Effectiveness</a:t>
            </a:r>
            <a:r>
              <a:rPr lang="en-US" sz="4000" dirty="0">
                <a:solidFill>
                  <a:srgbClr val="0070C0"/>
                </a:solidFill>
                <a:latin typeface="+mn-lt"/>
              </a:rPr>
              <a:t> and Efficiency </a:t>
            </a:r>
          </a:p>
        </p:txBody>
      </p:sp>
      <p:graphicFrame>
        <p:nvGraphicFramePr>
          <p:cNvPr id="6" name="Chart 5">
            <a:extLst>
              <a:ext uri="{FF2B5EF4-FFF2-40B4-BE49-F238E27FC236}">
                <a16:creationId xmlns:a16="http://schemas.microsoft.com/office/drawing/2014/main" id="{00000000-0008-0000-0000-000002000000}"/>
              </a:ext>
            </a:extLst>
          </p:cNvPr>
          <p:cNvGraphicFramePr>
            <a:graphicFrameLocks noGrp="1"/>
          </p:cNvGraphicFramePr>
          <p:nvPr>
            <p:extLst>
              <p:ext uri="{D42A27DB-BD31-4B8C-83A1-F6EECF244321}">
                <p14:modId xmlns:p14="http://schemas.microsoft.com/office/powerpoint/2010/main" val="274129744"/>
              </p:ext>
            </p:extLst>
          </p:nvPr>
        </p:nvGraphicFramePr>
        <p:xfrm>
          <a:off x="1736333" y="1413285"/>
          <a:ext cx="9267288" cy="50080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94087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00000000-0008-0000-0000-000002000000}"/>
              </a:ext>
            </a:extLst>
          </p:cNvPr>
          <p:cNvGraphicFramePr>
            <a:graphicFrameLocks noGrp="1"/>
          </p:cNvGraphicFramePr>
          <p:nvPr>
            <p:extLst>
              <p:ext uri="{D42A27DB-BD31-4B8C-83A1-F6EECF244321}">
                <p14:modId xmlns:p14="http://schemas.microsoft.com/office/powerpoint/2010/main" val="1759618019"/>
              </p:ext>
            </p:extLst>
          </p:nvPr>
        </p:nvGraphicFramePr>
        <p:xfrm>
          <a:off x="1663509" y="1702439"/>
          <a:ext cx="9340112" cy="4718909"/>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normAutofit/>
          </a:bodyPr>
          <a:lstStyle/>
          <a:p>
            <a:pPr algn="ctr"/>
            <a:r>
              <a:rPr lang="en-US" sz="4000" dirty="0">
                <a:solidFill>
                  <a:srgbClr val="0070C0"/>
                </a:solidFill>
                <a:latin typeface="+mn-lt"/>
              </a:rPr>
              <a:t>Priority Five:  Organizational </a:t>
            </a:r>
            <a:r>
              <a:rPr lang="en-US" sz="4000" b="1" i="1" dirty="0">
                <a:solidFill>
                  <a:srgbClr val="0070C0"/>
                </a:solidFill>
                <a:latin typeface="+mn-lt"/>
              </a:rPr>
              <a:t>Effectiveness</a:t>
            </a:r>
            <a:r>
              <a:rPr lang="en-US" sz="4000" dirty="0">
                <a:solidFill>
                  <a:srgbClr val="0070C0"/>
                </a:solidFill>
                <a:latin typeface="+mn-lt"/>
              </a:rPr>
              <a:t> and Efficiency </a:t>
            </a:r>
          </a:p>
        </p:txBody>
      </p:sp>
      <p:sp>
        <p:nvSpPr>
          <p:cNvPr id="7" name="TextBox 6"/>
          <p:cNvSpPr txBox="1"/>
          <p:nvPr/>
        </p:nvSpPr>
        <p:spPr>
          <a:xfrm>
            <a:off x="3904180" y="1690688"/>
            <a:ext cx="5065159" cy="954107"/>
          </a:xfrm>
          <a:prstGeom prst="rect">
            <a:avLst/>
          </a:prstGeom>
          <a:solidFill>
            <a:schemeClr val="accent4">
              <a:lumMod val="60000"/>
              <a:lumOff val="40000"/>
            </a:schemeClr>
          </a:solidFill>
        </p:spPr>
        <p:txBody>
          <a:bodyPr wrap="square" rtlCol="0">
            <a:spAutoFit/>
          </a:bodyPr>
          <a:lstStyle/>
          <a:p>
            <a:r>
              <a:rPr lang="en-US" sz="2800" dirty="0"/>
              <a:t>Increased degree production even with reduced state support</a:t>
            </a:r>
          </a:p>
        </p:txBody>
      </p:sp>
    </p:spTree>
    <p:extLst>
      <p:ext uri="{BB962C8B-B14F-4D97-AF65-F5344CB8AC3E}">
        <p14:creationId xmlns:p14="http://schemas.microsoft.com/office/powerpoint/2010/main" val="1819838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a:p>
            <a:endParaRPr lang="en-US" dirty="0"/>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59</a:t>
            </a:fld>
            <a:endParaRPr lang="en-US">
              <a:solidFill>
                <a:srgbClr val="46464A">
                  <a:lumMod val="60000"/>
                  <a:lumOff val="40000"/>
                </a:srgbClr>
              </a:solidFill>
            </a:endParaRPr>
          </a:p>
        </p:txBody>
      </p:sp>
      <p:pic>
        <p:nvPicPr>
          <p:cNvPr id="5" name="Picture 4"/>
          <p:cNvPicPr>
            <a:picLocks noChangeAspect="1"/>
          </p:cNvPicPr>
          <p:nvPr/>
        </p:nvPicPr>
        <p:blipFill rotWithShape="1">
          <a:blip r:embed="rId2"/>
          <a:srcRect t="3408" r="5516"/>
          <a:stretch/>
        </p:blipFill>
        <p:spPr>
          <a:xfrm>
            <a:off x="4979595" y="647272"/>
            <a:ext cx="2417799" cy="5955198"/>
          </a:xfrm>
          <a:prstGeom prst="rect">
            <a:avLst/>
          </a:prstGeom>
        </p:spPr>
      </p:pic>
      <p:sp>
        <p:nvSpPr>
          <p:cNvPr id="6" name="TextBox 5"/>
          <p:cNvSpPr txBox="1"/>
          <p:nvPr/>
        </p:nvSpPr>
        <p:spPr>
          <a:xfrm>
            <a:off x="5179031" y="735191"/>
            <a:ext cx="3431569" cy="955497"/>
          </a:xfrm>
          <a:prstGeom prst="rect">
            <a:avLst/>
          </a:prstGeom>
          <a:noFill/>
        </p:spPr>
        <p:txBody>
          <a:bodyPr wrap="square" rtlCol="0">
            <a:spAutoFit/>
          </a:bodyPr>
          <a:lstStyle/>
          <a:p>
            <a:r>
              <a:rPr lang="en-US" sz="5400" i="1" dirty="0"/>
              <a:t>DRAFT</a:t>
            </a:r>
          </a:p>
        </p:txBody>
      </p:sp>
    </p:spTree>
    <p:extLst>
      <p:ext uri="{BB962C8B-B14F-4D97-AF65-F5344CB8AC3E}">
        <p14:creationId xmlns:p14="http://schemas.microsoft.com/office/powerpoint/2010/main" val="2921233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5C3AF50-45D8-4144-B114-A385979F8C17}" type="slidenum">
              <a:rPr lang="en-US" smtClean="0"/>
              <a:t>6</a:t>
            </a:fld>
            <a:endParaRPr lang="en-US" dirty="0"/>
          </a:p>
        </p:txBody>
      </p:sp>
      <p:sp>
        <p:nvSpPr>
          <p:cNvPr id="5" name="Title 1"/>
          <p:cNvSpPr txBox="1">
            <a:spLocks/>
          </p:cNvSpPr>
          <p:nvPr/>
        </p:nvSpPr>
        <p:spPr>
          <a:xfrm>
            <a:off x="1120159" y="923233"/>
            <a:ext cx="9144000" cy="11104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accent5"/>
                </a:solidFill>
                <a:latin typeface="+mn-lt"/>
              </a:rPr>
              <a:t>V.   CHAIRMAN’S REPORT</a:t>
            </a:r>
            <a:r>
              <a:rPr lang="en-US" b="1" spc="300" dirty="0">
                <a:solidFill>
                  <a:schemeClr val="accent5"/>
                </a:solidFill>
                <a:latin typeface="+mn-lt"/>
              </a:rPr>
              <a:t>  </a:t>
            </a:r>
            <a:endParaRPr lang="en-US" b="1" dirty="0">
              <a:solidFill>
                <a:schemeClr val="accent5"/>
              </a:solidFill>
              <a:latin typeface="+mn-lt"/>
            </a:endParaRPr>
          </a:p>
        </p:txBody>
      </p:sp>
      <p:pic>
        <p:nvPicPr>
          <p:cNvPr id="17410" name="Picture 2" descr="Image result for hand holding report"/>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527680" y="2323578"/>
            <a:ext cx="3062614" cy="3062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1942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3900" y="1145873"/>
            <a:ext cx="3096491" cy="1168110"/>
          </a:xfrm>
        </p:spPr>
        <p:txBody>
          <a:bodyPr>
            <a:normAutofit fontScale="90000"/>
          </a:bodyPr>
          <a:lstStyle/>
          <a:p>
            <a:pPr algn="ctr"/>
            <a:r>
              <a:rPr lang="en-US" b="1" dirty="0">
                <a:solidFill>
                  <a:srgbClr val="0070C0"/>
                </a:solidFill>
                <a:latin typeface="+mn-lt"/>
              </a:rPr>
              <a:t>AL </a:t>
            </a:r>
            <a:r>
              <a:rPr lang="en-US" b="1" dirty="0" err="1">
                <a:solidFill>
                  <a:srgbClr val="0070C0"/>
                </a:solidFill>
                <a:latin typeface="+mn-lt"/>
              </a:rPr>
              <a:t>ESPCoR</a:t>
            </a:r>
            <a:r>
              <a:rPr lang="en-US" b="1" dirty="0">
                <a:solidFill>
                  <a:srgbClr val="0070C0"/>
                </a:solidFill>
                <a:latin typeface="+mn-lt"/>
              </a:rPr>
              <a:t>:</a:t>
            </a:r>
            <a:br>
              <a:rPr lang="en-US" dirty="0">
                <a:solidFill>
                  <a:srgbClr val="0070C0"/>
                </a:solidFill>
                <a:latin typeface="+mn-lt"/>
              </a:rPr>
            </a:br>
            <a:r>
              <a:rPr lang="en-US" dirty="0">
                <a:solidFill>
                  <a:srgbClr val="0070C0"/>
                </a:solidFill>
                <a:latin typeface="+mn-lt"/>
              </a:rPr>
              <a:t>Ryan Gott </a:t>
            </a:r>
            <a:br>
              <a:rPr lang="en-US" dirty="0"/>
            </a:br>
            <a:endParaRPr lang="en-US" dirty="0"/>
          </a:p>
        </p:txBody>
      </p:sp>
      <p:sp>
        <p:nvSpPr>
          <p:cNvPr id="3" name="Content Placeholder 2"/>
          <p:cNvSpPr>
            <a:spLocks noGrp="1"/>
          </p:cNvSpPr>
          <p:nvPr>
            <p:ph idx="1"/>
          </p:nvPr>
        </p:nvSpPr>
        <p:spPr>
          <a:xfrm>
            <a:off x="1179945" y="3303443"/>
            <a:ext cx="9968346" cy="2912630"/>
          </a:xfrm>
        </p:spPr>
        <p:txBody>
          <a:bodyPr/>
          <a:lstStyle/>
          <a:p>
            <a:r>
              <a:rPr lang="en-US" dirty="0"/>
              <a:t>Bowling Green, Kentucky native</a:t>
            </a:r>
          </a:p>
          <a:p>
            <a:r>
              <a:rPr lang="en-US" dirty="0"/>
              <a:t>Received B.S. and M.S. degrees in Aerospace Engineering (UAH) </a:t>
            </a:r>
          </a:p>
          <a:p>
            <a:r>
              <a:rPr lang="en-US" dirty="0"/>
              <a:t>Pursuing Ph.D. in Aerospace Systems Engineering (UAH) </a:t>
            </a:r>
          </a:p>
          <a:p>
            <a:r>
              <a:rPr lang="en-US" dirty="0"/>
              <a:t>Work includes the development of several novel plasma devices and the treatment of a variety of plants, water, and other biomaterials</a:t>
            </a:r>
          </a:p>
        </p:txBody>
      </p:sp>
      <p:pic>
        <p:nvPicPr>
          <p:cNvPr id="4" name="Picture 3"/>
          <p:cNvPicPr>
            <a:picLocks noChangeAspect="1"/>
          </p:cNvPicPr>
          <p:nvPr/>
        </p:nvPicPr>
        <p:blipFill>
          <a:blip r:embed="rId2"/>
          <a:stretch>
            <a:fillRect/>
          </a:stretch>
        </p:blipFill>
        <p:spPr>
          <a:xfrm>
            <a:off x="786046" y="350870"/>
            <a:ext cx="2982390" cy="2700275"/>
          </a:xfrm>
          <a:prstGeom prst="rect">
            <a:avLst/>
          </a:prstGeom>
        </p:spPr>
      </p:pic>
      <p:pic>
        <p:nvPicPr>
          <p:cNvPr id="6" name="Picture 5"/>
          <p:cNvPicPr>
            <a:picLocks noChangeAspect="1"/>
          </p:cNvPicPr>
          <p:nvPr/>
        </p:nvPicPr>
        <p:blipFill>
          <a:blip r:embed="rId3"/>
          <a:stretch>
            <a:fillRect/>
          </a:stretch>
        </p:blipFill>
        <p:spPr>
          <a:xfrm>
            <a:off x="8395855" y="408711"/>
            <a:ext cx="3449193" cy="2642434"/>
          </a:xfrm>
          <a:prstGeom prst="rect">
            <a:avLst/>
          </a:prstGeom>
        </p:spPr>
      </p:pic>
    </p:spTree>
    <p:extLst>
      <p:ext uri="{BB962C8B-B14F-4D97-AF65-F5344CB8AC3E}">
        <p14:creationId xmlns:p14="http://schemas.microsoft.com/office/powerpoint/2010/main" val="28347405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12192000" cy="6038193"/>
          </a:xfrm>
          <a:prstGeom prst="rect">
            <a:avLst/>
          </a:prstGeom>
        </p:spPr>
      </p:pic>
      <p:sp>
        <p:nvSpPr>
          <p:cNvPr id="6" name="TextBox 5"/>
          <p:cNvSpPr txBox="1"/>
          <p:nvPr/>
        </p:nvSpPr>
        <p:spPr>
          <a:xfrm>
            <a:off x="2609959" y="6032646"/>
            <a:ext cx="679180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ACHE Meeting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December 6th, 2019, Montgomery, AL</a:t>
            </a:r>
          </a:p>
        </p:txBody>
      </p:sp>
      <p:sp>
        <p:nvSpPr>
          <p:cNvPr id="9" name="TextBox 8"/>
          <p:cNvSpPr txBox="1"/>
          <p:nvPr/>
        </p:nvSpPr>
        <p:spPr>
          <a:xfrm>
            <a:off x="2020949" y="729373"/>
            <a:ext cx="7969828" cy="32932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a:ea typeface="+mn-ea"/>
                <a:cs typeface="+mn-cs"/>
              </a:rPr>
              <a:t>The Power of Plasma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B9BD5">
                    <a:lumMod val="20000"/>
                    <a:lumOff val="80000"/>
                  </a:srgbClr>
                </a:solidFill>
                <a:effectLst/>
                <a:uLnTx/>
                <a:uFillTx/>
                <a:latin typeface="Calibri"/>
                <a:ea typeface="+mn-ea"/>
                <a:cs typeface="+mn-cs"/>
              </a:rPr>
              <a:t>Ryan Gott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B9BD5">
                    <a:lumMod val="20000"/>
                    <a:lumOff val="80000"/>
                  </a:srgbClr>
                </a:solidFill>
                <a:effectLst/>
                <a:uLnTx/>
                <a:uFillTx/>
                <a:latin typeface="Calibri"/>
                <a:ea typeface="+mn-ea"/>
                <a:cs typeface="+mn-cs"/>
              </a:rPr>
              <a:t>University of Alabama in Huntsville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B9BD5">
                    <a:lumMod val="20000"/>
                    <a:lumOff val="80000"/>
                  </a:srgbClr>
                </a:solidFill>
                <a:effectLst/>
                <a:uLnTx/>
                <a:uFillTx/>
                <a:latin typeface="Calibri"/>
                <a:ea typeface="+mn-ea"/>
                <a:cs typeface="+mn-cs"/>
              </a:rPr>
              <a:t>PhD Candidate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B9BD5">
                    <a:lumMod val="20000"/>
                    <a:lumOff val="80000"/>
                  </a:srgbClr>
                </a:solidFill>
                <a:effectLst/>
                <a:uLnTx/>
                <a:uFillTx/>
                <a:latin typeface="Calibri"/>
                <a:ea typeface="+mn-ea"/>
                <a:cs typeface="+mn-cs"/>
              </a:rPr>
              <a:t>GRSP Rounds 13 and 14 Recipient</a:t>
            </a:r>
          </a:p>
        </p:txBody>
      </p:sp>
      <p:pic>
        <p:nvPicPr>
          <p:cNvPr id="11" name="Picture 3" descr="Picture 3"/>
          <p:cNvPicPr>
            <a:picLocks noChangeAspect="1"/>
          </p:cNvPicPr>
          <p:nvPr/>
        </p:nvPicPr>
        <p:blipFill>
          <a:blip r:embed="rId3">
            <a:extLst/>
          </a:blip>
          <a:stretch>
            <a:fillRect/>
          </a:stretch>
        </p:blipFill>
        <p:spPr>
          <a:xfrm>
            <a:off x="10189594" y="6092588"/>
            <a:ext cx="1608049" cy="596961"/>
          </a:xfrm>
          <a:prstGeom prst="rect">
            <a:avLst/>
          </a:prstGeom>
          <a:ln w="12700">
            <a:miter lim="400000"/>
          </a:ln>
        </p:spPr>
      </p:pic>
      <p:pic>
        <p:nvPicPr>
          <p:cNvPr id="7"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4784" y="5993722"/>
            <a:ext cx="1620794" cy="859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A8647A-EBB8-4872-9556-9BD361E3B42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189263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result for uah">
            <a:extLst>
              <a:ext uri="{FF2B5EF4-FFF2-40B4-BE49-F238E27FC236}">
                <a16:creationId xmlns:a16="http://schemas.microsoft.com/office/drawing/2014/main" id="{C19B51FC-3B86-4998-8568-8340D146B64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69205" y="4546656"/>
            <a:ext cx="1841213" cy="73322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university of alabama&quot;">
            <a:extLst>
              <a:ext uri="{FF2B5EF4-FFF2-40B4-BE49-F238E27FC236}">
                <a16:creationId xmlns:a16="http://schemas.microsoft.com/office/drawing/2014/main" id="{945F9680-1A1B-47BA-B44E-B741FAFEE4F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79397" y="4188768"/>
            <a:ext cx="1028708" cy="11474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university of alabama birmingham logo&quot;">
            <a:extLst>
              <a:ext uri="{FF2B5EF4-FFF2-40B4-BE49-F238E27FC236}">
                <a16:creationId xmlns:a16="http://schemas.microsoft.com/office/drawing/2014/main" id="{9903AF47-E4FA-4E1C-8655-AA19CA529B9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510780" y="4546656"/>
            <a:ext cx="2674383" cy="7332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auburn university logo&quot;">
            <a:extLst>
              <a:ext uri="{FF2B5EF4-FFF2-40B4-BE49-F238E27FC236}">
                <a16:creationId xmlns:a16="http://schemas.microsoft.com/office/drawing/2014/main" id="{F7A34A8E-6DF0-4A54-84DC-0543F9FC66A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928793" y="4229396"/>
            <a:ext cx="1301713" cy="114743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oakwood university logo&quot;">
            <a:extLst>
              <a:ext uri="{FF2B5EF4-FFF2-40B4-BE49-F238E27FC236}">
                <a16:creationId xmlns:a16="http://schemas.microsoft.com/office/drawing/2014/main" id="{C22BA981-6F4D-481B-A6FC-712145CBA0A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30410" y="5638681"/>
            <a:ext cx="1070681" cy="107546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alabama a&amp;m university logo&quot;">
            <a:extLst>
              <a:ext uri="{FF2B5EF4-FFF2-40B4-BE49-F238E27FC236}">
                <a16:creationId xmlns:a16="http://schemas.microsoft.com/office/drawing/2014/main" id="{8817E683-758B-47CC-A21B-ED656297DCE7}"/>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581356" y="5654293"/>
            <a:ext cx="2297327" cy="100261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tuskegee university logo&quot;">
            <a:extLst>
              <a:ext uri="{FF2B5EF4-FFF2-40B4-BE49-F238E27FC236}">
                <a16:creationId xmlns:a16="http://schemas.microsoft.com/office/drawing/2014/main" id="{07D3517B-B2B5-4496-BEE6-D0A98DEB9590}"/>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463921" y="5767665"/>
            <a:ext cx="2470909" cy="86976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university south alabama logo&quot;">
            <a:extLst>
              <a:ext uri="{FF2B5EF4-FFF2-40B4-BE49-F238E27FC236}">
                <a16:creationId xmlns:a16="http://schemas.microsoft.com/office/drawing/2014/main" id="{60162E9E-5045-492F-AB7A-65E0FE52CCC2}"/>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9520068" y="5599064"/>
            <a:ext cx="2045664" cy="1115078"/>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C6E54EF5-46A1-4714-A495-3EE5760F5A1E}"/>
              </a:ext>
            </a:extLst>
          </p:cNvPr>
          <p:cNvSpPr>
            <a:spLocks noGrp="1"/>
          </p:cNvSpPr>
          <p:nvPr>
            <p:ph idx="1"/>
          </p:nvPr>
        </p:nvSpPr>
        <p:spPr>
          <a:xfrm>
            <a:off x="717619" y="1309124"/>
            <a:ext cx="10636181" cy="4351338"/>
          </a:xfrm>
        </p:spPr>
        <p:txBody>
          <a:bodyPr/>
          <a:lstStyle/>
          <a:p>
            <a:pPr marL="457200" indent="-457200">
              <a:buFont typeface="Arial" panose="020B0604020202020204" pitchFamily="34" charset="0"/>
              <a:buChar char="•"/>
            </a:pPr>
            <a:r>
              <a:rPr lang="en-US" dirty="0"/>
              <a:t>“Connecting the Plasma Universe to Plasma Technology in Alabama”</a:t>
            </a:r>
          </a:p>
          <a:p>
            <a:pPr marL="1143000" lvl="1" indent="-457200"/>
            <a:r>
              <a:rPr lang="en-US" dirty="0"/>
              <a:t>$20 Million NSF Track I Research Grant</a:t>
            </a:r>
          </a:p>
          <a:p>
            <a:pPr marL="1143000" lvl="1" indent="-457200"/>
            <a:r>
              <a:rPr lang="en-US" dirty="0"/>
              <a:t>Focused on studying and developing plasma technologies to benefit AL</a:t>
            </a:r>
          </a:p>
          <a:p>
            <a:pPr marL="1143000" lvl="1" indent="-457200"/>
            <a:r>
              <a:rPr lang="en-US" dirty="0"/>
              <a:t>Provides outreach to K-12 to stimulate STEM interest</a:t>
            </a:r>
          </a:p>
          <a:p>
            <a:pPr marL="1143000" lvl="1" indent="-457200"/>
            <a:r>
              <a:rPr lang="en-US" dirty="0"/>
              <a:t>Connects students to industry through internship programs</a:t>
            </a:r>
          </a:p>
          <a:p>
            <a:pPr marL="1143000" lvl="1" indent="-457200"/>
            <a:r>
              <a:rPr lang="en-US" dirty="0"/>
              <a:t>Interested in commercialization to develop the plasma industry in AL</a:t>
            </a:r>
          </a:p>
          <a:p>
            <a:pPr marL="1143000" lvl="1" indent="-457200"/>
            <a:endParaRPr lang="en-US" dirty="0"/>
          </a:p>
        </p:txBody>
      </p:sp>
      <p:sp>
        <p:nvSpPr>
          <p:cNvPr id="3" name="Slide Number Placeholder 2">
            <a:extLst>
              <a:ext uri="{FF2B5EF4-FFF2-40B4-BE49-F238E27FC236}">
                <a16:creationId xmlns:a16="http://schemas.microsoft.com/office/drawing/2014/main" id="{2F6BA470-E99E-4430-967F-0BB37884CE56}"/>
              </a:ext>
            </a:extLst>
          </p:cNvPr>
          <p:cNvSpPr>
            <a:spLocks noGrp="1"/>
          </p:cNvSpPr>
          <p:nvPr>
            <p:ph type="sldNum" sz="quarter" idx="12"/>
          </p:nvPr>
        </p:nvSpPr>
        <p:spPr>
          <a:xfrm>
            <a:off x="9208049" y="634901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18E9E9-3942-4370-9208-F33DD9BB98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itle 3">
            <a:extLst>
              <a:ext uri="{FF2B5EF4-FFF2-40B4-BE49-F238E27FC236}">
                <a16:creationId xmlns:a16="http://schemas.microsoft.com/office/drawing/2014/main" id="{AFB5FF11-93D9-48A4-9CA9-B337839C0308}"/>
              </a:ext>
            </a:extLst>
          </p:cNvPr>
          <p:cNvSpPr>
            <a:spLocks noGrp="1"/>
          </p:cNvSpPr>
          <p:nvPr>
            <p:ph type="title"/>
          </p:nvPr>
        </p:nvSpPr>
        <p:spPr/>
        <p:txBody>
          <a:bodyPr/>
          <a:lstStyle/>
          <a:p>
            <a:r>
              <a:rPr lang="en-US" dirty="0"/>
              <a:t>CPU2AL</a:t>
            </a:r>
          </a:p>
        </p:txBody>
      </p:sp>
      <p:pic>
        <p:nvPicPr>
          <p:cNvPr id="7" name="Picture 2" descr="Image result for alabama state university logo&quot;">
            <a:extLst>
              <a:ext uri="{FF2B5EF4-FFF2-40B4-BE49-F238E27FC236}">
                <a16:creationId xmlns:a16="http://schemas.microsoft.com/office/drawing/2014/main" id="{3407094D-3D98-4A44-906C-8BEB41CF597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0695" y="4435973"/>
            <a:ext cx="1576027" cy="7000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cfd research corporation logo&quot;">
            <a:extLst>
              <a:ext uri="{FF2B5EF4-FFF2-40B4-BE49-F238E27FC236}">
                <a16:creationId xmlns:a16="http://schemas.microsoft.com/office/drawing/2014/main" id="{9FAC88A4-6CFE-45CA-BC8E-DEB4DCA7464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0751" y="5440923"/>
            <a:ext cx="1470976" cy="1470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491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8910C5-F045-45F4-816C-DC7D2A43B130}"/>
              </a:ext>
            </a:extLst>
          </p:cNvPr>
          <p:cNvSpPr>
            <a:spLocks noGrp="1"/>
          </p:cNvSpPr>
          <p:nvPr>
            <p:ph idx="1"/>
          </p:nvPr>
        </p:nvSpPr>
        <p:spPr>
          <a:xfrm>
            <a:off x="717619" y="1505682"/>
            <a:ext cx="10636181" cy="4351338"/>
          </a:xfrm>
        </p:spPr>
        <p:txBody>
          <a:bodyPr>
            <a:normAutofit/>
          </a:bodyPr>
          <a:lstStyle/>
          <a:p>
            <a:pPr marL="457200" indent="-457200">
              <a:buFont typeface="Arial" panose="020B0604020202020204" pitchFamily="34" charset="0"/>
              <a:buChar char="•"/>
            </a:pPr>
            <a:r>
              <a:rPr lang="en-US" dirty="0" err="1"/>
              <a:t>ALEPSCoR</a:t>
            </a:r>
            <a:r>
              <a:rPr lang="en-US" dirty="0"/>
              <a:t> GRSP</a:t>
            </a:r>
          </a:p>
          <a:p>
            <a:pPr marL="1143000" lvl="1" indent="-457200"/>
            <a:r>
              <a:rPr lang="en-US" dirty="0"/>
              <a:t>Provides funding and support to strengthen and enhance research at AL universities</a:t>
            </a:r>
          </a:p>
          <a:p>
            <a:pPr marL="1143000" lvl="1" indent="-457200"/>
            <a:r>
              <a:rPr lang="en-US" dirty="0"/>
              <a:t>Addresses the economic need for highly trained STEM professionals </a:t>
            </a:r>
          </a:p>
          <a:p>
            <a:pPr marL="1143000" lvl="1" indent="-457200"/>
            <a:r>
              <a:rPr lang="en-US" dirty="0"/>
              <a:t>Promotes the growth of emerging technologies in the state</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GRSP supports my endeavors of building plasma technologies for water purification and plant treatment </a:t>
            </a:r>
          </a:p>
          <a:p>
            <a:pPr marL="1143000" lvl="1" indent="-457200"/>
            <a:r>
              <a:rPr lang="en-US" dirty="0"/>
              <a:t>Funded the last two years of my PhD work</a:t>
            </a:r>
          </a:p>
          <a:p>
            <a:pPr marL="1143000" lvl="1" indent="-457200"/>
            <a:r>
              <a:rPr lang="en-US" dirty="0"/>
              <a:t>Plan on continuing this research and commercialization in Huntsville </a:t>
            </a:r>
          </a:p>
        </p:txBody>
      </p:sp>
      <p:sp>
        <p:nvSpPr>
          <p:cNvPr id="3" name="Slide Number Placeholder 2">
            <a:extLst>
              <a:ext uri="{FF2B5EF4-FFF2-40B4-BE49-F238E27FC236}">
                <a16:creationId xmlns:a16="http://schemas.microsoft.com/office/drawing/2014/main" id="{CBB56D73-4307-4FA2-BC1D-50151419F3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18E9E9-3942-4370-9208-F33DD9BB98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Title 3">
            <a:extLst>
              <a:ext uri="{FF2B5EF4-FFF2-40B4-BE49-F238E27FC236}">
                <a16:creationId xmlns:a16="http://schemas.microsoft.com/office/drawing/2014/main" id="{C5DE3CF1-CE25-4B5F-B03A-DE3F2D93612C}"/>
              </a:ext>
            </a:extLst>
          </p:cNvPr>
          <p:cNvSpPr>
            <a:spLocks noGrp="1"/>
          </p:cNvSpPr>
          <p:nvPr>
            <p:ph type="title"/>
          </p:nvPr>
        </p:nvSpPr>
        <p:spPr/>
        <p:txBody>
          <a:bodyPr/>
          <a:lstStyle/>
          <a:p>
            <a:r>
              <a:rPr lang="en-US" dirty="0"/>
              <a:t>Graduate Research Scholars Program</a:t>
            </a:r>
          </a:p>
        </p:txBody>
      </p:sp>
    </p:spTree>
    <p:extLst>
      <p:ext uri="{BB962C8B-B14F-4D97-AF65-F5344CB8AC3E}">
        <p14:creationId xmlns:p14="http://schemas.microsoft.com/office/powerpoint/2010/main" val="20973066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7620" y="1505681"/>
            <a:ext cx="4186328" cy="4720763"/>
          </a:xfrm>
        </p:spPr>
        <p:txBody>
          <a:bodyPr>
            <a:normAutofit/>
          </a:bodyPr>
          <a:lstStyle/>
          <a:p>
            <a:r>
              <a:rPr lang="en-US" sz="2400" dirty="0"/>
              <a:t>Solid-&gt;Liquid-&gt;Gas-&gt;Plasma</a:t>
            </a:r>
          </a:p>
          <a:p>
            <a:r>
              <a:rPr lang="en-US" sz="2400" dirty="0"/>
              <a:t>	</a:t>
            </a:r>
            <a:endParaRPr lang="en-US" dirty="0"/>
          </a:p>
        </p:txBody>
      </p:sp>
      <p:sp>
        <p:nvSpPr>
          <p:cNvPr id="3" name="Title 2"/>
          <p:cNvSpPr>
            <a:spLocks noGrp="1"/>
          </p:cNvSpPr>
          <p:nvPr>
            <p:ph type="title"/>
          </p:nvPr>
        </p:nvSpPr>
        <p:spPr/>
        <p:txBody>
          <a:bodyPr/>
          <a:lstStyle/>
          <a:p>
            <a:r>
              <a:rPr lang="en-US" dirty="0"/>
              <a:t>What is Plasma?</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18E9E9-3942-4370-9208-F33DD9BB98C0}" type="slidenum">
              <a:rPr kumimoji="0" lang="en-US" sz="2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2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8" name="Picture 47">
            <a:extLst>
              <a:ext uri="{FF2B5EF4-FFF2-40B4-BE49-F238E27FC236}">
                <a16:creationId xmlns:a16="http://schemas.microsoft.com/office/drawing/2014/main" id="{F5410E3F-E80E-4EAE-A0DC-BCFBD2535B5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p:blipFill>
        <p:spPr>
          <a:xfrm>
            <a:off x="8775464" y="1440897"/>
            <a:ext cx="3024554" cy="4850330"/>
          </a:xfrm>
          <a:prstGeom prst="rect">
            <a:avLst/>
          </a:prstGeom>
        </p:spPr>
      </p:pic>
      <p:pic>
        <p:nvPicPr>
          <p:cNvPr id="49" name="Picture 48" descr="Image result for plasma">
            <a:extLst>
              <a:ext uri="{FF2B5EF4-FFF2-40B4-BE49-F238E27FC236}">
                <a16:creationId xmlns:a16="http://schemas.microsoft.com/office/drawing/2014/main" id="{22B628D2-E83E-41EF-BA2E-D6222B1C5E8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01925" y="2071471"/>
            <a:ext cx="2373091" cy="189847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descr="Image result for plasma">
            <a:extLst>
              <a:ext uri="{FF2B5EF4-FFF2-40B4-BE49-F238E27FC236}">
                <a16:creationId xmlns:a16="http://schemas.microsoft.com/office/drawing/2014/main" id="{85632A3D-D17B-4A22-9539-BAA94D2644E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22647" y="4305298"/>
            <a:ext cx="3309911" cy="220345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descr="Image result for neon lights">
            <a:extLst>
              <a:ext uri="{FF2B5EF4-FFF2-40B4-BE49-F238E27FC236}">
                <a16:creationId xmlns:a16="http://schemas.microsoft.com/office/drawing/2014/main" id="{66E616B3-2F81-4820-ADA7-59BE7DE80F6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22230" y="4566703"/>
            <a:ext cx="2532479" cy="168064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descr="Image result for plasma">
            <a:extLst>
              <a:ext uri="{FF2B5EF4-FFF2-40B4-BE49-F238E27FC236}">
                <a16:creationId xmlns:a16="http://schemas.microsoft.com/office/drawing/2014/main" id="{54DB0E7E-E243-40B1-8246-24E41AC61E97}"/>
              </a:ext>
            </a:extLst>
          </p:cNvPr>
          <p:cNvPicPr>
            <a:picLocks noGrp="1"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22648" y="1918980"/>
            <a:ext cx="3305186" cy="2203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9054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5E2719-51DF-4EB2-9100-78D3CC28B9FD}"/>
              </a:ext>
            </a:extLst>
          </p:cNvPr>
          <p:cNvSpPr>
            <a:spLocks noGrp="1"/>
          </p:cNvSpPr>
          <p:nvPr>
            <p:ph idx="1"/>
          </p:nvPr>
        </p:nvSpPr>
        <p:spPr/>
        <p:txBody>
          <a:bodyPr>
            <a:normAutofit fontScale="92500" lnSpcReduction="10000"/>
          </a:bodyPr>
          <a:lstStyle/>
          <a:p>
            <a:r>
              <a:rPr lang="en-US" dirty="0"/>
              <a:t>Plasma Treatment can improve the quality and use of various materials:</a:t>
            </a:r>
          </a:p>
          <a:p>
            <a:pPr marL="457200" indent="-457200">
              <a:buFont typeface="Arial" panose="020B0604020202020204" pitchFamily="34" charset="0"/>
              <a:buChar char="•"/>
            </a:pPr>
            <a:r>
              <a:rPr lang="en-US" dirty="0"/>
              <a:t>Food </a:t>
            </a:r>
          </a:p>
          <a:p>
            <a:pPr marL="1143000" lvl="1" indent="-457200">
              <a:buFont typeface="Calibri" panose="020F0502020204030204" pitchFamily="34" charset="0"/>
              <a:buChar char="‒"/>
            </a:pPr>
            <a:r>
              <a:rPr lang="en-US" dirty="0"/>
              <a:t>Disinfection of chicken skin and beef</a:t>
            </a:r>
          </a:p>
          <a:p>
            <a:pPr marL="457200" indent="-457200">
              <a:buFont typeface="Arial" panose="020B0604020202020204" pitchFamily="34" charset="0"/>
              <a:buChar char="•"/>
            </a:pPr>
            <a:r>
              <a:rPr lang="en-US" dirty="0"/>
              <a:t>Plants</a:t>
            </a:r>
          </a:p>
          <a:p>
            <a:pPr marL="1143000" lvl="1" indent="-457200">
              <a:buFont typeface="Calibri" panose="020F0502020204030204" pitchFamily="34" charset="0"/>
              <a:buChar char="‒"/>
            </a:pPr>
            <a:r>
              <a:rPr lang="en-US" dirty="0"/>
              <a:t>Venus Flytraps, turmeric, cabbage, basil, pumpkin seeds</a:t>
            </a:r>
          </a:p>
          <a:p>
            <a:pPr marL="457200" indent="-457200">
              <a:buFont typeface="Arial" panose="020B0604020202020204" pitchFamily="34" charset="0"/>
              <a:buChar char="•"/>
            </a:pPr>
            <a:r>
              <a:rPr lang="en-US" dirty="0"/>
              <a:t>Water </a:t>
            </a:r>
          </a:p>
          <a:p>
            <a:pPr marL="1143000" lvl="1" indent="-457200">
              <a:buFont typeface="Calibri" panose="020F0502020204030204" pitchFamily="34" charset="0"/>
              <a:buChar char="‒"/>
            </a:pPr>
            <a:r>
              <a:rPr lang="en-US" dirty="0"/>
              <a:t>Purification and disinfection</a:t>
            </a:r>
          </a:p>
          <a:p>
            <a:pPr marL="457200" indent="-457200">
              <a:buFont typeface="Arial" panose="020B0604020202020204" pitchFamily="34" charset="0"/>
              <a:buChar char="•"/>
            </a:pPr>
            <a:r>
              <a:rPr lang="en-US" dirty="0"/>
              <a:t>Medical Equipment</a:t>
            </a:r>
          </a:p>
          <a:p>
            <a:pPr marL="1143000" lvl="1" indent="-457200">
              <a:buFont typeface="Calibri" panose="020F0502020204030204" pitchFamily="34" charset="0"/>
              <a:buChar char="–"/>
            </a:pPr>
            <a:r>
              <a:rPr lang="en-US" dirty="0"/>
              <a:t>Disinfection</a:t>
            </a:r>
          </a:p>
          <a:p>
            <a:endParaRPr lang="en-US" dirty="0"/>
          </a:p>
        </p:txBody>
      </p:sp>
      <p:sp>
        <p:nvSpPr>
          <p:cNvPr id="3" name="Slide Number Placeholder 2">
            <a:extLst>
              <a:ext uri="{FF2B5EF4-FFF2-40B4-BE49-F238E27FC236}">
                <a16:creationId xmlns:a16="http://schemas.microsoft.com/office/drawing/2014/main" id="{58AAC0A2-6551-41DB-BD5D-239165A9A0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18E9E9-3942-4370-9208-F33DD9BB98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Title 3">
            <a:extLst>
              <a:ext uri="{FF2B5EF4-FFF2-40B4-BE49-F238E27FC236}">
                <a16:creationId xmlns:a16="http://schemas.microsoft.com/office/drawing/2014/main" id="{36B46465-F7B0-4480-B3F5-1498067F8C2F}"/>
              </a:ext>
            </a:extLst>
          </p:cNvPr>
          <p:cNvSpPr>
            <a:spLocks noGrp="1"/>
          </p:cNvSpPr>
          <p:nvPr>
            <p:ph type="title"/>
          </p:nvPr>
        </p:nvSpPr>
        <p:spPr/>
        <p:txBody>
          <a:bodyPr/>
          <a:lstStyle/>
          <a:p>
            <a:r>
              <a:rPr lang="en-US" dirty="0"/>
              <a:t>Why Plasma?</a:t>
            </a:r>
          </a:p>
        </p:txBody>
      </p:sp>
      <p:pic>
        <p:nvPicPr>
          <p:cNvPr id="6" name="Picture 5">
            <a:extLst>
              <a:ext uri="{FF2B5EF4-FFF2-40B4-BE49-F238E27FC236}">
                <a16:creationId xmlns:a16="http://schemas.microsoft.com/office/drawing/2014/main" id="{783405F8-7701-45CE-AC64-8E683F473F3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904860" y="1471410"/>
            <a:ext cx="2837343" cy="4419882"/>
          </a:xfrm>
          <a:prstGeom prst="rect">
            <a:avLst/>
          </a:prstGeom>
        </p:spPr>
      </p:pic>
    </p:spTree>
    <p:extLst>
      <p:ext uri="{BB962C8B-B14F-4D97-AF65-F5344CB8AC3E}">
        <p14:creationId xmlns:p14="http://schemas.microsoft.com/office/powerpoint/2010/main" val="12705073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7619" y="1299210"/>
            <a:ext cx="8774724" cy="4351338"/>
          </a:xfrm>
        </p:spPr>
        <p:txBody>
          <a:bodyPr>
            <a:normAutofit/>
          </a:bodyPr>
          <a:lstStyle/>
          <a:p>
            <a:pPr marL="457200" indent="-457200">
              <a:buFont typeface="Arial" panose="020B0604020202020204" pitchFamily="34" charset="0"/>
              <a:buChar char="•"/>
            </a:pPr>
            <a:r>
              <a:rPr lang="en-US" sz="2400" dirty="0"/>
              <a:t>Plasma Sheet</a:t>
            </a:r>
          </a:p>
          <a:p>
            <a:pPr marL="1143000" lvl="1" indent="-457200"/>
            <a:r>
              <a:rPr lang="en-US" sz="2000" dirty="0"/>
              <a:t>Widens surface area of plasma</a:t>
            </a:r>
          </a:p>
          <a:p>
            <a:pPr marL="457200" indent="-457200">
              <a:buFont typeface="Arial" panose="020B0604020202020204" pitchFamily="34" charset="0"/>
              <a:buChar char="•"/>
            </a:pPr>
            <a:r>
              <a:rPr lang="en-US" sz="2400" dirty="0"/>
              <a:t>Plasma Ring</a:t>
            </a:r>
          </a:p>
          <a:p>
            <a:pPr marL="1143000" lvl="1" indent="-457200"/>
            <a:r>
              <a:rPr lang="en-US" sz="2000" dirty="0"/>
              <a:t>Allows for 360</a:t>
            </a:r>
            <a:r>
              <a:rPr lang="en-US" sz="2000" baseline="30000" dirty="0"/>
              <a:t>o </a:t>
            </a:r>
            <a:r>
              <a:rPr lang="en-US" sz="2000" dirty="0"/>
              <a:t> degree treatment</a:t>
            </a:r>
          </a:p>
          <a:p>
            <a:pPr marL="457200" indent="-457200">
              <a:buFont typeface="Arial" panose="020B0604020202020204" pitchFamily="34" charset="0"/>
              <a:buChar char="•"/>
            </a:pPr>
            <a:r>
              <a:rPr lang="en-US" sz="2400" dirty="0"/>
              <a:t>Atmospheric Pressure Plasma Jet (APPJ)</a:t>
            </a:r>
          </a:p>
        </p:txBody>
      </p:sp>
      <p:sp>
        <p:nvSpPr>
          <p:cNvPr id="3" name="Title 2"/>
          <p:cNvSpPr>
            <a:spLocks noGrp="1"/>
          </p:cNvSpPr>
          <p:nvPr>
            <p:ph type="title"/>
          </p:nvPr>
        </p:nvSpPr>
        <p:spPr/>
        <p:txBody>
          <a:bodyPr/>
          <a:lstStyle/>
          <a:p>
            <a:r>
              <a:rPr lang="en-US" dirty="0"/>
              <a:t>Technology</a:t>
            </a:r>
          </a:p>
        </p:txBody>
      </p:sp>
      <p:pic>
        <p:nvPicPr>
          <p:cNvPr id="5" name="Picture 10" descr="https://lh3.googleusercontent.com/dXKghAY5WI4H43Oy0gSiAx-vyr9YG49V7IXLgfjoeF7Jyvt6y3JINaT3OYMnwhVFmHdJxn_499zZv_-C16PdjeDldMGwMBQ9T34B8y5jwyupmXi-MzHkH9aEkXZIcuP7Lg9LLFi_03qy42pQkk4BlfX67RSaH9zTgTS7CIn_8jef2uWUfOr3633XUhSJ-puNs1rqrkcsnw3U00PtjA-HcuwvrpyBcsWPsr_C-Z0O4VfNdnOMwm4lZKfQI_88kqEft39UMrlHAAeCSdgJT8mNcsOWL1Hm5_UKh1igyOJOAXah4yTZk48qrmNNE-EolW044tkpUGAMegq3Y6zcPtholLr73aaeCNrPJhNyetQuB5Mm5KcsVhFKOoKcckqtd2w4eM7onyxxJ9L25r5eA_0_7_KbyGEd84KTxwga8MflNtdXcSs5jEaB9fiHopzNuZp-WAHeYB-q55qtg4mS-z-LwSGZOiH30bxp-5d9MfpON6i93VTCPM7-atHvnZu__YygL4PJ9jiiFTuLvNn1bWIYO5nl1zfrZJ8hvlcukirTnBSYZuueUz4Jp43mp51TAVs8Iru4SxF0Yq2e7HnqmdFcYgiUmgSPrHkZY3engC8GIfWn3S1v6YlvLf3DHilAYW4=w1040-h780-no"/>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330634" y="3368765"/>
            <a:ext cx="3208348" cy="33527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4362162" y="3776043"/>
            <a:ext cx="3366207" cy="2524656"/>
          </a:xfrm>
          <a:prstGeom prst="rect">
            <a:avLst/>
          </a:prstGeom>
        </p:spPr>
      </p:pic>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18E9E9-3942-4370-9208-F33DD9BB98C0}" type="slidenum">
              <a:rPr kumimoji="0" lang="en-US" sz="2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2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ECB377FC-F0E3-4080-9A9A-10F343F52D4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31000"/>
                    </a14:imgEffect>
                  </a14:imgLayer>
                </a14:imgProps>
              </a:ext>
              <a:ext uri="{28A0092B-C50C-407E-A947-70E740481C1C}">
                <a14:useLocalDpi xmlns:a14="http://schemas.microsoft.com/office/drawing/2010/main"/>
              </a:ext>
            </a:extLst>
          </a:blip>
          <a:srcRect/>
          <a:stretch/>
        </p:blipFill>
        <p:spPr>
          <a:xfrm>
            <a:off x="8529244" y="1461330"/>
            <a:ext cx="2542607" cy="5260144"/>
          </a:xfrm>
          <a:prstGeom prst="rect">
            <a:avLst/>
          </a:prstGeom>
        </p:spPr>
      </p:pic>
    </p:spTree>
    <p:extLst>
      <p:ext uri="{BB962C8B-B14F-4D97-AF65-F5344CB8AC3E}">
        <p14:creationId xmlns:p14="http://schemas.microsoft.com/office/powerpoint/2010/main" val="4388265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7620" y="1505682"/>
            <a:ext cx="10734152" cy="2276609"/>
          </a:xfrm>
        </p:spPr>
        <p:txBody>
          <a:bodyPr/>
          <a:lstStyle/>
          <a:p>
            <a:pPr marL="457200" indent="-457200">
              <a:buFont typeface="Arial" panose="020B0604020202020204" pitchFamily="34" charset="0"/>
              <a:buChar char="•"/>
            </a:pPr>
            <a:r>
              <a:rPr lang="en-US" dirty="0"/>
              <a:t>Food disinfection and water treatment are eventual goals</a:t>
            </a:r>
          </a:p>
          <a:p>
            <a:pPr marL="457200" indent="-457200">
              <a:buFont typeface="Arial" panose="020B0604020202020204" pitchFamily="34" charset="0"/>
              <a:buChar char="•"/>
            </a:pPr>
            <a:r>
              <a:rPr lang="en-US" dirty="0"/>
              <a:t>Current technology allows for seed, plant, and seedling/rhizome treatment</a:t>
            </a:r>
          </a:p>
          <a:p>
            <a:pPr marL="1143000" lvl="1" indent="-457200"/>
            <a:r>
              <a:rPr lang="en-US" dirty="0"/>
              <a:t>Enhanced growth speeds and sizes</a:t>
            </a:r>
          </a:p>
          <a:p>
            <a:pPr marL="1143000" lvl="1" indent="-457200"/>
            <a:r>
              <a:rPr lang="en-US" dirty="0"/>
              <a:t>Increased seed production</a:t>
            </a:r>
          </a:p>
        </p:txBody>
      </p:sp>
      <p:sp>
        <p:nvSpPr>
          <p:cNvPr id="3" name="Title 2"/>
          <p:cNvSpPr>
            <a:spLocks noGrp="1"/>
          </p:cNvSpPr>
          <p:nvPr>
            <p:ph type="title"/>
          </p:nvPr>
        </p:nvSpPr>
        <p:spPr/>
        <p:txBody>
          <a:bodyPr/>
          <a:lstStyle/>
          <a:p>
            <a:r>
              <a:rPr lang="en-US" dirty="0"/>
              <a:t>Applications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557653" y="4498811"/>
            <a:ext cx="3002973" cy="2244436"/>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395220" y="4513715"/>
            <a:ext cx="2672999" cy="2214627"/>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050060" y="3205824"/>
            <a:ext cx="1683328" cy="3522518"/>
          </a:xfrm>
          <a:prstGeom prst="rect">
            <a:avLst/>
          </a:prstGeom>
        </p:spPr>
      </p:pic>
      <p:pic>
        <p:nvPicPr>
          <p:cNvPr id="11" name="Picture 10">
            <a:extLst>
              <a:ext uri="{FF2B5EF4-FFF2-40B4-BE49-F238E27FC236}">
                <a16:creationId xmlns:a16="http://schemas.microsoft.com/office/drawing/2014/main" id="{9DE35DF4-7E7A-4A36-BC94-98578BC19A2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95501" y="4499263"/>
            <a:ext cx="2510286" cy="2243983"/>
          </a:xfrm>
          <a:prstGeom prst="rect">
            <a:avLst/>
          </a:prstGeom>
          <a:noFill/>
          <a:ln w="12700">
            <a:noFill/>
          </a:ln>
        </p:spPr>
      </p:pic>
      <p:sp>
        <p:nvSpPr>
          <p:cNvPr id="13" name="TextBox 12"/>
          <p:cNvSpPr txBox="1"/>
          <p:nvPr/>
        </p:nvSpPr>
        <p:spPr>
          <a:xfrm>
            <a:off x="3500396" y="4121065"/>
            <a:ext cx="24626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alibri"/>
                <a:ea typeface="+mn-ea"/>
                <a:cs typeface="+mn-cs"/>
              </a:rPr>
              <a:t>Seeds</a:t>
            </a:r>
          </a:p>
        </p:txBody>
      </p:sp>
      <p:sp>
        <p:nvSpPr>
          <p:cNvPr id="14" name="TextBox 13"/>
          <p:cNvSpPr txBox="1"/>
          <p:nvPr/>
        </p:nvSpPr>
        <p:spPr>
          <a:xfrm>
            <a:off x="337963" y="4115186"/>
            <a:ext cx="24626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alibri"/>
                <a:ea typeface="+mn-ea"/>
                <a:cs typeface="+mn-cs"/>
              </a:rPr>
              <a:t>Rhizomes</a:t>
            </a:r>
          </a:p>
        </p:txBody>
      </p:sp>
      <p:sp>
        <p:nvSpPr>
          <p:cNvPr id="15" name="TextBox 14"/>
          <p:cNvSpPr txBox="1"/>
          <p:nvPr/>
        </p:nvSpPr>
        <p:spPr>
          <a:xfrm>
            <a:off x="6827816" y="4083223"/>
            <a:ext cx="24626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alibri"/>
                <a:ea typeface="+mn-ea"/>
                <a:cs typeface="+mn-cs"/>
              </a:rPr>
              <a:t>Poultry</a:t>
            </a:r>
          </a:p>
        </p:txBody>
      </p:sp>
      <p:sp>
        <p:nvSpPr>
          <p:cNvPr id="16" name="TextBox 15"/>
          <p:cNvSpPr txBox="1"/>
          <p:nvPr/>
        </p:nvSpPr>
        <p:spPr>
          <a:xfrm>
            <a:off x="9660401" y="2832850"/>
            <a:ext cx="24626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alibri"/>
                <a:ea typeface="+mn-ea"/>
                <a:cs typeface="+mn-cs"/>
              </a:rPr>
              <a:t>Water</a:t>
            </a:r>
          </a:p>
        </p:txBody>
      </p:sp>
      <p:sp>
        <p:nvSpPr>
          <p:cNvPr id="17" name="TextBox 16"/>
          <p:cNvSpPr txBox="1"/>
          <p:nvPr/>
        </p:nvSpPr>
        <p:spPr>
          <a:xfrm>
            <a:off x="323325" y="3639489"/>
            <a:ext cx="208298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Examples: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472C4">
                  <a:lumMod val="50000"/>
                </a:srgbClr>
              </a:solidFill>
              <a:effectLst/>
              <a:uLnTx/>
              <a:uFillTx/>
              <a:latin typeface="Calibri"/>
              <a:ea typeface="+mn-ea"/>
              <a:cs typeface="+mn-cs"/>
            </a:endParaRPr>
          </a:p>
        </p:txBody>
      </p:sp>
      <p:sp>
        <p:nvSpPr>
          <p:cNvPr id="18" name="Slide Number Placeholder 17"/>
          <p:cNvSpPr>
            <a:spLocks noGrp="1"/>
          </p:cNvSpPr>
          <p:nvPr>
            <p:ph type="sldNum" sz="quarter" idx="12"/>
          </p:nvPr>
        </p:nvSpPr>
        <p:spPr>
          <a:xfrm>
            <a:off x="9290462" y="636321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18E9E9-3942-4370-9208-F33DD9BB98C0}" type="slidenum">
              <a:rPr kumimoji="0" lang="en-US" sz="2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2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14774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r="-1"/>
          <a:stretch/>
        </p:blipFill>
        <p:spPr>
          <a:xfrm rot="5400000">
            <a:off x="-157483" y="1489497"/>
            <a:ext cx="3127477" cy="2604788"/>
          </a:xfrm>
        </p:spPr>
      </p:pic>
      <p:sp>
        <p:nvSpPr>
          <p:cNvPr id="3" name="Title 2"/>
          <p:cNvSpPr>
            <a:spLocks noGrp="1"/>
          </p:cNvSpPr>
          <p:nvPr>
            <p:ph type="title"/>
          </p:nvPr>
        </p:nvSpPr>
        <p:spPr/>
        <p:txBody>
          <a:bodyPr/>
          <a:lstStyle/>
          <a:p>
            <a:r>
              <a:rPr lang="en-US" dirty="0"/>
              <a:t>Agricultural Applications</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1685" y="4407222"/>
            <a:ext cx="9448253" cy="2372929"/>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708650" y="1228152"/>
            <a:ext cx="3057162" cy="3125800"/>
          </a:xfrm>
          <a:prstGeom prst="rect">
            <a:avLst/>
          </a:prstGeom>
        </p:spPr>
      </p:pic>
      <p:pic>
        <p:nvPicPr>
          <p:cNvPr id="10" name="Picture 9"/>
          <p:cNvPicPr>
            <a:picLocks noChangeAspect="1"/>
          </p:cNvPicPr>
          <p:nvPr/>
        </p:nvPicPr>
        <p:blipFill>
          <a:blip r:embed="rId5"/>
          <a:stretch>
            <a:fillRect/>
          </a:stretch>
        </p:blipFill>
        <p:spPr>
          <a:xfrm>
            <a:off x="5949376" y="1402773"/>
            <a:ext cx="6122776" cy="2774383"/>
          </a:xfrm>
          <a:prstGeom prst="rect">
            <a:avLst/>
          </a:prstGeom>
        </p:spPr>
      </p:pic>
      <p:sp>
        <p:nvSpPr>
          <p:cNvPr id="11" name="TextBox 10"/>
          <p:cNvSpPr txBox="1"/>
          <p:nvPr/>
        </p:nvSpPr>
        <p:spPr>
          <a:xfrm>
            <a:off x="266537" y="1243517"/>
            <a:ext cx="17352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Untreated</a:t>
            </a:r>
          </a:p>
        </p:txBody>
      </p:sp>
      <p:sp>
        <p:nvSpPr>
          <p:cNvPr id="12" name="TextBox 11"/>
          <p:cNvSpPr txBox="1"/>
          <p:nvPr/>
        </p:nvSpPr>
        <p:spPr>
          <a:xfrm>
            <a:off x="3298792" y="1243517"/>
            <a:ext cx="261563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Treated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(Post flowering)</a:t>
            </a:r>
          </a:p>
        </p:txBody>
      </p:sp>
      <p:sp>
        <p:nvSpPr>
          <p:cNvPr id="15" name="TextBox 14"/>
          <p:cNvSpPr txBox="1"/>
          <p:nvPr/>
        </p:nvSpPr>
        <p:spPr>
          <a:xfrm>
            <a:off x="104562" y="3893126"/>
            <a:ext cx="55753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Change in appearance not from plasma</a:t>
            </a:r>
          </a:p>
        </p:txBody>
      </p:sp>
      <p:sp>
        <p:nvSpPr>
          <p:cNvPr id="16" name="Slide Number Placeholder 1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18E9E9-3942-4370-9208-F33DD9BB98C0}" type="slidenum">
              <a:rPr kumimoji="0" lang="en-US" sz="2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2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2448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46396"/>
            <a:ext cx="10515600" cy="1325563"/>
          </a:xfrm>
        </p:spPr>
        <p:txBody>
          <a:bodyPr/>
          <a:lstStyle/>
          <a:p>
            <a:pPr algn="ctr"/>
            <a:r>
              <a:rPr lang="en-US" dirty="0"/>
              <a:t>Antibacterial Applications</a:t>
            </a:r>
          </a:p>
        </p:txBody>
      </p:sp>
      <p:sp>
        <p:nvSpPr>
          <p:cNvPr id="18" name="TextBox 17"/>
          <p:cNvSpPr txBox="1"/>
          <p:nvPr/>
        </p:nvSpPr>
        <p:spPr>
          <a:xfrm>
            <a:off x="2143408" y="6048147"/>
            <a:ext cx="815203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Low temperature plasma can effectively kill </a:t>
            </a:r>
            <a:r>
              <a:rPr kumimoji="0" lang="en-US" sz="2400" b="0" i="1" u="none" strike="noStrike" kern="1200" cap="none" spc="0" normalizeH="0" baseline="0" noProof="0" dirty="0">
                <a:ln>
                  <a:noFill/>
                </a:ln>
                <a:solidFill>
                  <a:prstClr val="black"/>
                </a:solidFill>
                <a:effectLst/>
                <a:uLnTx/>
                <a:uFillTx/>
                <a:latin typeface="Calibri"/>
                <a:ea typeface="+mn-ea"/>
                <a:cs typeface="+mn-cs"/>
              </a:rPr>
              <a:t>C. albicans</a:t>
            </a:r>
            <a:r>
              <a:rPr kumimoji="0" lang="en-US" sz="2400" b="0" i="0" u="none" strike="noStrike" kern="1200" cap="none" spc="0" normalizeH="0" baseline="0" noProof="0" dirty="0">
                <a:ln>
                  <a:noFill/>
                </a:ln>
                <a:solidFill>
                  <a:prstClr val="black"/>
                </a:solidFill>
                <a:effectLst/>
                <a:uLnTx/>
                <a:uFillTx/>
                <a:latin typeface="Calibri"/>
                <a:ea typeface="+mn-ea"/>
                <a:cs typeface="+mn-cs"/>
              </a:rPr>
              <a:t> colonies </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804416" y="1785886"/>
            <a:ext cx="3864632" cy="3769341"/>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0800000">
            <a:off x="6887392" y="1804085"/>
            <a:ext cx="3902528" cy="3738949"/>
          </a:xfrm>
          <a:prstGeom prst="rect">
            <a:avLst/>
          </a:prstGeom>
        </p:spPr>
      </p:pic>
      <p:sp>
        <p:nvSpPr>
          <p:cNvPr id="34" name="Rectangle 33"/>
          <p:cNvSpPr/>
          <p:nvPr/>
        </p:nvSpPr>
        <p:spPr>
          <a:xfrm>
            <a:off x="6724400" y="1708538"/>
            <a:ext cx="4032695" cy="4032696"/>
          </a:xfrm>
          <a:prstGeom prst="rect">
            <a:avLst/>
          </a:prstGeom>
          <a:noFill/>
          <a:ln w="279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p:cNvSpPr/>
          <p:nvPr/>
        </p:nvSpPr>
        <p:spPr>
          <a:xfrm>
            <a:off x="1680584" y="1711160"/>
            <a:ext cx="4021625" cy="4021625"/>
          </a:xfrm>
          <a:prstGeom prst="rect">
            <a:avLst/>
          </a:prstGeom>
          <a:noFill/>
          <a:ln w="279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extBox 13"/>
          <p:cNvSpPr txBox="1"/>
          <p:nvPr/>
        </p:nvSpPr>
        <p:spPr>
          <a:xfrm>
            <a:off x="2799439" y="5634773"/>
            <a:ext cx="17638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Plasma Exposure</a:t>
            </a:r>
          </a:p>
        </p:txBody>
      </p:sp>
      <p:sp>
        <p:nvSpPr>
          <p:cNvPr id="15" name="TextBox 14"/>
          <p:cNvSpPr txBox="1"/>
          <p:nvPr/>
        </p:nvSpPr>
        <p:spPr>
          <a:xfrm>
            <a:off x="7896359" y="5634773"/>
            <a:ext cx="17609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Gas Only Control</a:t>
            </a:r>
          </a:p>
        </p:txBody>
      </p:sp>
      <p:sp>
        <p:nvSpPr>
          <p:cNvPr id="17" name="TextBox 16"/>
          <p:cNvSpPr txBox="1"/>
          <p:nvPr/>
        </p:nvSpPr>
        <p:spPr>
          <a:xfrm>
            <a:off x="3071709" y="1160806"/>
            <a:ext cx="629954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a:ea typeface="+mn-ea"/>
                <a:cs typeface="+mn-cs"/>
              </a:rPr>
              <a:t>E. coli</a:t>
            </a:r>
            <a:r>
              <a:rPr kumimoji="0" lang="en-US" sz="2400" b="0" i="0" u="none" strike="noStrike" kern="1200" cap="none" spc="0" normalizeH="0" baseline="0" noProof="0" dirty="0">
                <a:ln>
                  <a:noFill/>
                </a:ln>
                <a:solidFill>
                  <a:prstClr val="black"/>
                </a:solidFill>
                <a:effectLst/>
                <a:uLnTx/>
                <a:uFillTx/>
                <a:latin typeface="Calibri"/>
                <a:ea typeface="+mn-ea"/>
                <a:cs typeface="+mn-cs"/>
              </a:rPr>
              <a:t> plates exposed to low temperature plasma</a:t>
            </a:r>
          </a:p>
        </p:txBody>
      </p:sp>
      <p:sp>
        <p:nvSpPr>
          <p:cNvPr id="20" name="TextBox 19"/>
          <p:cNvSpPr txBox="1"/>
          <p:nvPr/>
        </p:nvSpPr>
        <p:spPr>
          <a:xfrm>
            <a:off x="5531546" y="4902887"/>
            <a:ext cx="7136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 min</a:t>
            </a:r>
          </a:p>
        </p:txBody>
      </p:sp>
      <p:sp>
        <p:nvSpPr>
          <p:cNvPr id="22" name="TextBox 21"/>
          <p:cNvSpPr txBox="1"/>
          <p:nvPr/>
        </p:nvSpPr>
        <p:spPr>
          <a:xfrm>
            <a:off x="5531546" y="2524401"/>
            <a:ext cx="7745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30 sec</a:t>
            </a:r>
          </a:p>
        </p:txBody>
      </p:sp>
      <p:sp>
        <p:nvSpPr>
          <p:cNvPr id="21" name="TextBox 20"/>
          <p:cNvSpPr txBox="1"/>
          <p:nvPr/>
        </p:nvSpPr>
        <p:spPr>
          <a:xfrm>
            <a:off x="1108224" y="2524401"/>
            <a:ext cx="7136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 min</a:t>
            </a:r>
          </a:p>
        </p:txBody>
      </p:sp>
      <p:sp>
        <p:nvSpPr>
          <p:cNvPr id="19" name="TextBox 18"/>
          <p:cNvSpPr txBox="1"/>
          <p:nvPr/>
        </p:nvSpPr>
        <p:spPr>
          <a:xfrm>
            <a:off x="1109466" y="4902887"/>
            <a:ext cx="7136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5 min</a:t>
            </a:r>
          </a:p>
        </p:txBody>
      </p:sp>
      <p:sp>
        <p:nvSpPr>
          <p:cNvPr id="6" name="TextBox 5"/>
          <p:cNvSpPr txBox="1"/>
          <p:nvPr/>
        </p:nvSpPr>
        <p:spPr>
          <a:xfrm>
            <a:off x="76200" y="6477000"/>
            <a:ext cx="36825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03864"/>
                </a:solidFill>
                <a:effectLst/>
                <a:uLnTx/>
                <a:uFillTx/>
                <a:latin typeface="Calibri"/>
                <a:ea typeface="+mn-ea"/>
                <a:cs typeface="+mn-cs"/>
              </a:rPr>
              <a:t>With Rob </a:t>
            </a:r>
            <a:r>
              <a:rPr kumimoji="0" lang="en-US" sz="1800" b="0" i="0" u="none" strike="noStrike" kern="1200" cap="none" spc="0" normalizeH="0" baseline="0" noProof="0" dirty="0" err="1">
                <a:ln>
                  <a:noFill/>
                </a:ln>
                <a:solidFill>
                  <a:srgbClr val="203864"/>
                </a:solidFill>
                <a:effectLst/>
                <a:uLnTx/>
                <a:uFillTx/>
                <a:latin typeface="Calibri"/>
                <a:ea typeface="+mn-ea"/>
                <a:cs typeface="+mn-cs"/>
              </a:rPr>
              <a:t>McFeeters</a:t>
            </a:r>
            <a:r>
              <a:rPr kumimoji="0" lang="en-US" sz="1800" b="0" i="0" u="none" strike="noStrike" kern="1200" cap="none" spc="0" normalizeH="0" baseline="0" noProof="0" dirty="0">
                <a:ln>
                  <a:noFill/>
                </a:ln>
                <a:solidFill>
                  <a:srgbClr val="203864"/>
                </a:solidFill>
                <a:effectLst/>
                <a:uLnTx/>
                <a:uFillTx/>
                <a:latin typeface="Calibri"/>
                <a:ea typeface="+mn-ea"/>
                <a:cs typeface="+mn-cs"/>
              </a:rPr>
              <a:t>, UAH, Chemistry</a:t>
            </a:r>
          </a:p>
        </p:txBody>
      </p:sp>
      <p:pic>
        <p:nvPicPr>
          <p:cNvPr id="23" name="Picture 2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8818" y="91440"/>
            <a:ext cx="1635919" cy="649716"/>
          </a:xfrm>
          <a:prstGeom prst="rect">
            <a:avLst/>
          </a:prstGeom>
        </p:spPr>
      </p:pic>
    </p:spTree>
    <p:extLst>
      <p:ext uri="{BB962C8B-B14F-4D97-AF65-F5344CB8AC3E}">
        <p14:creationId xmlns:p14="http://schemas.microsoft.com/office/powerpoint/2010/main" val="204501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0361" y="688229"/>
            <a:ext cx="7930497" cy="707886"/>
          </a:xfrm>
          <a:prstGeom prst="rect">
            <a:avLst/>
          </a:prstGeom>
          <a:noFill/>
        </p:spPr>
        <p:txBody>
          <a:bodyPr wrap="square" rtlCol="0">
            <a:spAutoFit/>
          </a:bodyPr>
          <a:lstStyle/>
          <a:p>
            <a:pPr algn="ctr"/>
            <a:r>
              <a:rPr lang="en-US" sz="4000" b="1" dirty="0">
                <a:solidFill>
                  <a:srgbClr val="0070C0"/>
                </a:solidFill>
              </a:rPr>
              <a:t>Recognition of Dr. Jack Hawkins, Jr.</a:t>
            </a:r>
            <a:endParaRPr lang="en-US" sz="4000" b="1" dirty="0"/>
          </a:p>
        </p:txBody>
      </p:sp>
      <p:sp>
        <p:nvSpPr>
          <p:cNvPr id="7" name="TextBox 6"/>
          <p:cNvSpPr txBox="1"/>
          <p:nvPr/>
        </p:nvSpPr>
        <p:spPr>
          <a:xfrm>
            <a:off x="5248405" y="2041742"/>
            <a:ext cx="5123146" cy="954107"/>
          </a:xfrm>
          <a:prstGeom prst="rect">
            <a:avLst/>
          </a:prstGeom>
          <a:noFill/>
        </p:spPr>
        <p:txBody>
          <a:bodyPr wrap="square" rtlCol="0">
            <a:spAutoFit/>
          </a:bodyPr>
          <a:lstStyle/>
          <a:p>
            <a:r>
              <a:rPr lang="en-US" sz="2800" dirty="0"/>
              <a:t>Troy University celebrates Chancellor’s 30 years of service</a:t>
            </a:r>
          </a:p>
        </p:txBody>
      </p:sp>
      <p:sp>
        <p:nvSpPr>
          <p:cNvPr id="5" name="Slide Number Placeholder 4"/>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7</a:t>
            </a:fld>
            <a:endParaRPr lang="en-US">
              <a:solidFill>
                <a:srgbClr val="46464A">
                  <a:lumMod val="60000"/>
                  <a:lumOff val="40000"/>
                </a:srgbClr>
              </a:solidFill>
            </a:endParaRPr>
          </a:p>
        </p:txBody>
      </p:sp>
      <p:pic>
        <p:nvPicPr>
          <p:cNvPr id="8" name="Picture 7"/>
          <p:cNvPicPr>
            <a:picLocks noChangeAspect="1"/>
          </p:cNvPicPr>
          <p:nvPr/>
        </p:nvPicPr>
        <p:blipFill>
          <a:blip r:embed="rId2"/>
          <a:stretch>
            <a:fillRect/>
          </a:stretch>
        </p:blipFill>
        <p:spPr>
          <a:xfrm>
            <a:off x="2681679" y="1802313"/>
            <a:ext cx="1852743" cy="2784177"/>
          </a:xfrm>
          <a:prstGeom prst="rect">
            <a:avLst/>
          </a:prstGeom>
        </p:spPr>
      </p:pic>
      <p:pic>
        <p:nvPicPr>
          <p:cNvPr id="9" name="Picture 8"/>
          <p:cNvPicPr>
            <a:picLocks noChangeAspect="1"/>
          </p:cNvPicPr>
          <p:nvPr/>
        </p:nvPicPr>
        <p:blipFill>
          <a:blip r:embed="rId3"/>
          <a:stretch>
            <a:fillRect/>
          </a:stretch>
        </p:blipFill>
        <p:spPr>
          <a:xfrm>
            <a:off x="6602717" y="3284363"/>
            <a:ext cx="2143125" cy="2143125"/>
          </a:xfrm>
          <a:prstGeom prst="rect">
            <a:avLst/>
          </a:prstGeom>
        </p:spPr>
      </p:pic>
    </p:spTree>
    <p:extLst>
      <p:ext uri="{BB962C8B-B14F-4D97-AF65-F5344CB8AC3E}">
        <p14:creationId xmlns:p14="http://schemas.microsoft.com/office/powerpoint/2010/main" val="23742388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Plasma-Water Treatment</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46560C-3B3B-41A5-9E69-CDA11EAB995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82946" y="4841367"/>
            <a:ext cx="5143500" cy="13716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8818" y="91440"/>
            <a:ext cx="1635919" cy="649716"/>
          </a:xfrm>
          <a:prstGeom prst="rect">
            <a:avLst/>
          </a:prstGeom>
        </p:spPr>
      </p:pic>
      <p:pic>
        <p:nvPicPr>
          <p:cNvPr id="11" name="Picture 10">
            <a:extLst>
              <a:ext uri="{FF2B5EF4-FFF2-40B4-BE49-F238E27FC236}">
                <a16:creationId xmlns:a16="http://schemas.microsoft.com/office/drawing/2014/main" id="{8F34297B-19DC-47FD-9042-CB7B87B732C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31000"/>
                    </a14:imgEffect>
                  </a14:imgLayer>
                </a14:imgProps>
              </a:ext>
              <a:ext uri="{28A0092B-C50C-407E-A947-70E740481C1C}">
                <a14:useLocalDpi xmlns:a14="http://schemas.microsoft.com/office/drawing/2010/main"/>
              </a:ext>
            </a:extLst>
          </a:blip>
          <a:srcRect/>
          <a:stretch/>
        </p:blipFill>
        <p:spPr>
          <a:xfrm>
            <a:off x="8125013" y="1181061"/>
            <a:ext cx="2059366" cy="3516923"/>
          </a:xfrm>
          <a:prstGeom prst="rect">
            <a:avLst/>
          </a:prstGeom>
        </p:spPr>
      </p:pic>
      <p:sp>
        <p:nvSpPr>
          <p:cNvPr id="12" name="Content Placeholder 11">
            <a:extLst>
              <a:ext uri="{FF2B5EF4-FFF2-40B4-BE49-F238E27FC236}">
                <a16:creationId xmlns:a16="http://schemas.microsoft.com/office/drawing/2014/main" id="{1251567F-8865-42FB-A3C2-2D29D37EC13C}"/>
              </a:ext>
            </a:extLst>
          </p:cNvPr>
          <p:cNvSpPr>
            <a:spLocks noGrp="1"/>
          </p:cNvSpPr>
          <p:nvPr>
            <p:ph idx="1"/>
          </p:nvPr>
        </p:nvSpPr>
        <p:spPr>
          <a:xfrm>
            <a:off x="717620" y="1505682"/>
            <a:ext cx="5623360" cy="4351338"/>
          </a:xfrm>
        </p:spPr>
        <p:txBody>
          <a:bodyPr>
            <a:normAutofit fontScale="92500" lnSpcReduction="10000"/>
          </a:bodyPr>
          <a:lstStyle/>
          <a:p>
            <a:pPr marL="571500" indent="-571500">
              <a:buFont typeface="Arial" panose="020B0604020202020204" pitchFamily="34" charset="0"/>
              <a:buChar char="•"/>
            </a:pPr>
            <a:r>
              <a:rPr lang="en-US" dirty="0"/>
              <a:t>Treatments were effective in removing Methylene Blue Dye</a:t>
            </a:r>
          </a:p>
          <a:p>
            <a:pPr marL="571500" indent="-571500">
              <a:buFont typeface="Arial" panose="020B0604020202020204" pitchFamily="34" charset="0"/>
              <a:buChar char="•"/>
            </a:pPr>
            <a:endParaRPr lang="en-US" dirty="0"/>
          </a:p>
          <a:p>
            <a:pPr marL="571500" indent="-571500">
              <a:buFont typeface="Arial" panose="020B0604020202020204" pitchFamily="34" charset="0"/>
              <a:buChar char="•"/>
            </a:pPr>
            <a:r>
              <a:rPr lang="en-US" dirty="0"/>
              <a:t>Plasma can remove PFAS and other contaminants that are not removable by traditional methods</a:t>
            </a:r>
          </a:p>
          <a:p>
            <a:pPr marL="571500" indent="-571500">
              <a:buFont typeface="Arial" panose="020B0604020202020204" pitchFamily="34" charset="0"/>
              <a:buChar char="•"/>
            </a:pPr>
            <a:endParaRPr lang="en-US" dirty="0"/>
          </a:p>
          <a:p>
            <a:pPr marL="571500" indent="-571500">
              <a:buFont typeface="Arial" panose="020B0604020202020204" pitchFamily="34" charset="0"/>
              <a:buChar char="•"/>
            </a:pPr>
            <a:r>
              <a:rPr lang="en-US" dirty="0"/>
              <a:t>Great for use in Space!</a:t>
            </a:r>
          </a:p>
          <a:p>
            <a:pPr marL="1028700" lvl="1" indent="-571500"/>
            <a:r>
              <a:rPr lang="en-US" sz="2800" dirty="0"/>
              <a:t>Simple</a:t>
            </a:r>
          </a:p>
          <a:p>
            <a:pPr marL="1028700" lvl="1" indent="-571500"/>
            <a:r>
              <a:rPr lang="en-US" sz="2800" dirty="0"/>
              <a:t>Reusable</a:t>
            </a:r>
          </a:p>
          <a:p>
            <a:pPr marL="1028700" lvl="1" indent="-571500"/>
            <a:r>
              <a:rPr lang="en-US" sz="2800" dirty="0"/>
              <a:t>No Filters</a:t>
            </a:r>
          </a:p>
          <a:p>
            <a:endParaRPr lang="en-US" dirty="0"/>
          </a:p>
        </p:txBody>
      </p:sp>
    </p:spTree>
    <p:extLst>
      <p:ext uri="{BB962C8B-B14F-4D97-AF65-F5344CB8AC3E}">
        <p14:creationId xmlns:p14="http://schemas.microsoft.com/office/powerpoint/2010/main" val="8424191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03FAD1-9A3A-4D0F-B098-3B360A3F8E28}"/>
              </a:ext>
            </a:extLst>
          </p:cNvPr>
          <p:cNvSpPr>
            <a:spLocks noGrp="1"/>
          </p:cNvSpPr>
          <p:nvPr>
            <p:ph idx="1"/>
          </p:nvPr>
        </p:nvSpPr>
        <p:spPr>
          <a:xfrm>
            <a:off x="717619" y="1505682"/>
            <a:ext cx="9981716" cy="4351338"/>
          </a:xfrm>
        </p:spPr>
        <p:txBody>
          <a:bodyPr/>
          <a:lstStyle/>
          <a:p>
            <a:pPr marL="457200" indent="-457200">
              <a:buFont typeface="Arial" panose="020B0604020202020204" pitchFamily="34" charset="0"/>
              <a:buChar char="•"/>
            </a:pPr>
            <a:r>
              <a:rPr lang="en-US" dirty="0"/>
              <a:t>Plasma technologies are advancing thanks to GRSP and CPU2AL</a:t>
            </a:r>
          </a:p>
          <a:p>
            <a:endParaRPr lang="en-US" dirty="0"/>
          </a:p>
          <a:p>
            <a:pPr marL="457200" indent="-457200">
              <a:buFont typeface="Arial" panose="020B0604020202020204" pitchFamily="34" charset="0"/>
              <a:buChar char="•"/>
            </a:pPr>
            <a:r>
              <a:rPr lang="en-US" dirty="0"/>
              <a:t>There is a market for this technology in the state</a:t>
            </a:r>
          </a:p>
          <a:p>
            <a:pPr marL="1143000" lvl="1" indent="-457200"/>
            <a:r>
              <a:rPr lang="en-US" sz="2800" dirty="0"/>
              <a:t>Agricultural</a:t>
            </a:r>
          </a:p>
          <a:p>
            <a:pPr marL="1143000" lvl="1" indent="-457200"/>
            <a:r>
              <a:rPr lang="en-US" sz="2800" dirty="0"/>
              <a:t>Medical</a:t>
            </a:r>
          </a:p>
          <a:p>
            <a:pPr marL="1143000" lvl="1" indent="-457200"/>
            <a:r>
              <a:rPr lang="en-US" sz="2800" dirty="0"/>
              <a:t>Space</a:t>
            </a:r>
          </a:p>
          <a:p>
            <a:pPr lvl="1" indent="0">
              <a:buNone/>
            </a:pPr>
            <a:endParaRPr lang="en-US" dirty="0"/>
          </a:p>
          <a:p>
            <a:pPr marL="457200" indent="-457200">
              <a:buFont typeface="Arial" panose="020B0604020202020204" pitchFamily="34" charset="0"/>
              <a:buChar char="•"/>
            </a:pPr>
            <a:r>
              <a:rPr lang="en-US" dirty="0"/>
              <a:t>We’re just getting started!</a:t>
            </a:r>
          </a:p>
        </p:txBody>
      </p:sp>
      <p:sp>
        <p:nvSpPr>
          <p:cNvPr id="3" name="Slide Number Placeholder 2">
            <a:extLst>
              <a:ext uri="{FF2B5EF4-FFF2-40B4-BE49-F238E27FC236}">
                <a16:creationId xmlns:a16="http://schemas.microsoft.com/office/drawing/2014/main" id="{40B41DA1-C0D6-4D55-970F-28E991A1E4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18E9E9-3942-4370-9208-F33DD9BB98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Title 3">
            <a:extLst>
              <a:ext uri="{FF2B5EF4-FFF2-40B4-BE49-F238E27FC236}">
                <a16:creationId xmlns:a16="http://schemas.microsoft.com/office/drawing/2014/main" id="{93DE3AF8-3C53-4890-85AA-44F5FE30AC35}"/>
              </a:ext>
            </a:extLst>
          </p:cNvPr>
          <p:cNvSpPr>
            <a:spLocks noGrp="1"/>
          </p:cNvSpPr>
          <p:nvPr>
            <p:ph type="title"/>
          </p:nvPr>
        </p:nvSpPr>
        <p:spPr/>
        <p:txBody>
          <a:bodyPr/>
          <a:lstStyle/>
          <a:p>
            <a:r>
              <a:rPr lang="en-US" dirty="0"/>
              <a:t>Conclusions</a:t>
            </a:r>
          </a:p>
        </p:txBody>
      </p:sp>
      <p:pic>
        <p:nvPicPr>
          <p:cNvPr id="6" name="Picture 5">
            <a:extLst>
              <a:ext uri="{FF2B5EF4-FFF2-40B4-BE49-F238E27FC236}">
                <a16:creationId xmlns:a16="http://schemas.microsoft.com/office/drawing/2014/main" id="{2F6003CA-3A72-47A4-9E05-7BB50358E0A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64205" y="3306931"/>
            <a:ext cx="4216226" cy="3159950"/>
          </a:xfrm>
          <a:prstGeom prst="rect">
            <a:avLst/>
          </a:prstGeom>
        </p:spPr>
      </p:pic>
    </p:spTree>
    <p:extLst>
      <p:ext uri="{BB962C8B-B14F-4D97-AF65-F5344CB8AC3E}">
        <p14:creationId xmlns:p14="http://schemas.microsoft.com/office/powerpoint/2010/main" val="5180064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Acknowledgments</a:t>
            </a:r>
          </a:p>
        </p:txBody>
      </p:sp>
      <p:sp>
        <p:nvSpPr>
          <p:cNvPr id="4" name="TextBox 3"/>
          <p:cNvSpPr txBox="1"/>
          <p:nvPr/>
        </p:nvSpPr>
        <p:spPr>
          <a:xfrm>
            <a:off x="1897932" y="1656010"/>
            <a:ext cx="779818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a:ea typeface="+mn-ea"/>
                <a:cs typeface="+mn-cs"/>
              </a:rPr>
              <a:t>This material is based upon work supported by the NSF EPSCoR RII-Track-1 Cooperative Agreement OIA-1655280 and by AL EPSCoR Graduate Research Scholars Program Rounds 13 and 14 funding. </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Slide Number Placeholder 1">
            <a:extLst>
              <a:ext uri="{FF2B5EF4-FFF2-40B4-BE49-F238E27FC236}">
                <a16:creationId xmlns:a16="http://schemas.microsoft.com/office/drawing/2014/main" id="{B79C3EB2-210A-420E-9E3D-3B114EF36E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18E9E9-3942-4370-9208-F33DD9BB98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8F548DAC-A614-4037-B331-40DBC9EB4F42}"/>
              </a:ext>
            </a:extLst>
          </p:cNvPr>
          <p:cNvSpPr txBox="1"/>
          <p:nvPr/>
        </p:nvSpPr>
        <p:spPr>
          <a:xfrm>
            <a:off x="1897931" y="4175595"/>
            <a:ext cx="795537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a:ea typeface="+mn-ea"/>
                <a:cs typeface="+mn-cs"/>
              </a:rPr>
              <a:t>Special thanks to Brandon Williams, </a:t>
            </a:r>
            <a:r>
              <a:rPr kumimoji="0" lang="en-US" sz="2400" b="0" i="1" u="none" strike="noStrike" kern="1200" cap="none" spc="0" normalizeH="0" baseline="0" noProof="0" dirty="0" err="1">
                <a:ln>
                  <a:noFill/>
                </a:ln>
                <a:solidFill>
                  <a:prstClr val="black"/>
                </a:solidFill>
                <a:effectLst/>
                <a:uLnTx/>
                <a:uFillTx/>
                <a:latin typeface="Calibri"/>
                <a:ea typeface="+mn-ea"/>
                <a:cs typeface="+mn-cs"/>
              </a:rPr>
              <a:t>Manvith</a:t>
            </a:r>
            <a:r>
              <a:rPr kumimoji="0" lang="en-US" sz="2400" b="0" i="1" u="none" strike="noStrike" kern="1200" cap="none" spc="0" normalizeH="0" baseline="0" noProof="0" dirty="0">
                <a:ln>
                  <a:noFill/>
                </a:ln>
                <a:solidFill>
                  <a:prstClr val="black"/>
                </a:solidFill>
                <a:effectLst/>
                <a:uLnTx/>
                <a:uFillTx/>
                <a:latin typeface="Calibri"/>
                <a:ea typeface="+mn-ea"/>
                <a:cs typeface="+mn-cs"/>
              </a:rPr>
              <a:t> Amara, Declan Brick, Marisa Thompson, and Brandon </a:t>
            </a:r>
            <a:r>
              <a:rPr kumimoji="0" lang="en-US" sz="2400" b="0" i="1" u="none" strike="noStrike" kern="1200" cap="none" spc="0" normalizeH="0" baseline="0" noProof="0" dirty="0" err="1">
                <a:ln>
                  <a:noFill/>
                </a:ln>
                <a:solidFill>
                  <a:prstClr val="black"/>
                </a:solidFill>
                <a:effectLst/>
                <a:uLnTx/>
                <a:uFillTx/>
                <a:latin typeface="Calibri"/>
                <a:ea typeface="+mn-ea"/>
                <a:cs typeface="+mn-cs"/>
              </a:rPr>
              <a:t>Staton</a:t>
            </a:r>
            <a:r>
              <a:rPr kumimoji="0" lang="en-US" sz="2400" b="0" i="1" u="none" strike="noStrike" kern="1200" cap="none" spc="0" normalizeH="0" baseline="0" noProof="0" dirty="0">
                <a:ln>
                  <a:noFill/>
                </a:ln>
                <a:solidFill>
                  <a:prstClr val="black"/>
                </a:solidFill>
                <a:effectLst/>
                <a:uLnTx/>
                <a:uFillTx/>
                <a:latin typeface="Calibri"/>
                <a:ea typeface="+mn-ea"/>
                <a:cs typeface="+mn-cs"/>
              </a:rPr>
              <a:t> for their assistance on this research.</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64533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83208" y="2773374"/>
            <a:ext cx="3417961" cy="1528463"/>
          </a:xfrm>
        </p:spPr>
        <p:txBody>
          <a:bodyPr>
            <a:normAutofit/>
          </a:bodyPr>
          <a:lstStyle/>
          <a:p>
            <a:r>
              <a:rPr lang="en-US" sz="5400" dirty="0"/>
              <a:t>Thank you!</a:t>
            </a:r>
          </a:p>
        </p:txBody>
      </p:sp>
      <p:sp>
        <p:nvSpPr>
          <p:cNvPr id="3" name="Title 2"/>
          <p:cNvSpPr>
            <a:spLocks noGrp="1"/>
          </p:cNvSpPr>
          <p:nvPr>
            <p:ph type="title"/>
          </p:nvPr>
        </p:nvSpPr>
        <p:spPr/>
        <p:txBody>
          <a:bodyPr/>
          <a:lstStyle/>
          <a:p>
            <a:r>
              <a:rPr lang="en-US" dirty="0"/>
              <a:t>Questions?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18E9E9-3942-4370-9208-F33DD9BB98C0}" type="slidenum">
              <a:rPr kumimoji="0" lang="en-US" sz="2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2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47324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71452" y="1751511"/>
            <a:ext cx="10302240" cy="601934"/>
          </a:xfrm>
        </p:spPr>
        <p:txBody>
          <a:bodyPr>
            <a:noAutofit/>
          </a:bodyPr>
          <a:lstStyle/>
          <a:p>
            <a:pPr algn="l"/>
            <a:r>
              <a:rPr lang="en-US" sz="3600" b="1" kern="1400" dirty="0">
                <a:solidFill>
                  <a:srgbClr val="0070C0"/>
                </a:solidFill>
                <a:latin typeface="+mn-lt"/>
              </a:rPr>
              <a:t>B. Distribution of Deferred Maintenance Grant Funds</a:t>
            </a:r>
            <a:br>
              <a:rPr lang="en-US" sz="4000" b="1" kern="1400" dirty="0">
                <a:solidFill>
                  <a:srgbClr val="0070C0"/>
                </a:solidFill>
                <a:latin typeface="+mn-lt"/>
              </a:rPr>
            </a:br>
            <a:r>
              <a:rPr lang="en-US" sz="3200" kern="1400" dirty="0">
                <a:solidFill>
                  <a:srgbClr val="0070C0"/>
                </a:solidFill>
                <a:latin typeface="Arial" panose="020B0604020202020204" pitchFamily="34" charset="0"/>
              </a:rPr>
              <a:t>	</a:t>
            </a:r>
            <a:br>
              <a:rPr lang="en-US" sz="2400" kern="1400" dirty="0">
                <a:solidFill>
                  <a:srgbClr val="0070C0"/>
                </a:solidFill>
                <a:latin typeface="Times New Roman" panose="02020603050405020304" pitchFamily="18" charset="0"/>
              </a:rPr>
            </a:br>
            <a:r>
              <a:rPr lang="en-US" sz="3200" b="1" kern="1400" dirty="0">
                <a:solidFill>
                  <a:srgbClr val="0070C0"/>
                </a:solidFill>
                <a:latin typeface="Arial" panose="020B0604020202020204" pitchFamily="34" charset="0"/>
              </a:rPr>
              <a:t>	</a:t>
            </a:r>
            <a:r>
              <a:rPr lang="en-US" sz="2800" i="1" kern="1400" dirty="0">
                <a:solidFill>
                  <a:srgbClr val="0070C0"/>
                </a:solidFill>
                <a:latin typeface="+mn-lt"/>
              </a:rPr>
              <a:t>Staff Presenter:  Ms. Susan Cagle</a:t>
            </a:r>
            <a:endParaRPr lang="en-US" sz="2800" b="1" dirty="0">
              <a:solidFill>
                <a:srgbClr val="0070C0"/>
              </a:solidFill>
              <a:latin typeface="+mn-lt"/>
            </a:endParaRPr>
          </a:p>
        </p:txBody>
      </p:sp>
      <p:pic>
        <p:nvPicPr>
          <p:cNvPr id="7" name="Picture 6"/>
          <p:cNvPicPr>
            <a:picLocks noChangeAspect="1"/>
          </p:cNvPicPr>
          <p:nvPr/>
        </p:nvPicPr>
        <p:blipFill>
          <a:blip r:embed="rId2"/>
          <a:stretch>
            <a:fillRect/>
          </a:stretch>
        </p:blipFill>
        <p:spPr>
          <a:xfrm>
            <a:off x="3585061" y="2875280"/>
            <a:ext cx="5021876" cy="3657600"/>
          </a:xfrm>
          <a:prstGeom prst="rect">
            <a:avLst/>
          </a:prstGeom>
        </p:spPr>
      </p:pic>
    </p:spTree>
    <p:extLst>
      <p:ext uri="{BB962C8B-B14F-4D97-AF65-F5344CB8AC3E}">
        <p14:creationId xmlns:p14="http://schemas.microsoft.com/office/powerpoint/2010/main" val="29395449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75</a:t>
            </a:fld>
            <a:endParaRPr lang="en-US" dirty="0">
              <a:solidFill>
                <a:srgbClr val="46464A">
                  <a:lumMod val="60000"/>
                  <a:lumOff val="40000"/>
                </a:srgbClr>
              </a:solidFill>
            </a:endParaRPr>
          </a:p>
        </p:txBody>
      </p:sp>
      <p:sp>
        <p:nvSpPr>
          <p:cNvPr id="3" name="Rectangle 2"/>
          <p:cNvSpPr/>
          <p:nvPr/>
        </p:nvSpPr>
        <p:spPr>
          <a:xfrm>
            <a:off x="664754" y="1955881"/>
            <a:ext cx="10845800" cy="3570208"/>
          </a:xfrm>
          <a:prstGeom prst="rect">
            <a:avLst/>
          </a:prstGeom>
        </p:spPr>
        <p:txBody>
          <a:bodyPr wrap="square">
            <a:spAutoFit/>
          </a:bodyPr>
          <a:lstStyle/>
          <a:p>
            <a:pPr marL="457200" indent="-457200">
              <a:spcAft>
                <a:spcPts val="1200"/>
              </a:spcAft>
              <a:buFont typeface="Arial" panose="020B0604020202020204" pitchFamily="34" charset="0"/>
              <a:buChar char="•"/>
            </a:pPr>
            <a:r>
              <a:rPr lang="en-US" sz="2800" dirty="0">
                <a:ea typeface="Times New Roman" panose="02020603050405020304" pitchFamily="18" charset="0"/>
                <a:cs typeface="Times New Roman" panose="02020603050405020304" pitchFamily="18" charset="0"/>
              </a:rPr>
              <a:t>$4M was appropriated during 2019 regular legislative session for a Deferred Maintenance Program.  </a:t>
            </a:r>
          </a:p>
          <a:p>
            <a:pPr marL="457200" indent="-457200">
              <a:spcAft>
                <a:spcPts val="1200"/>
              </a:spcAft>
              <a:buFont typeface="Arial" panose="020B0604020202020204" pitchFamily="34" charset="0"/>
              <a:buChar char="•"/>
            </a:pPr>
            <a:r>
              <a:rPr lang="en-US" sz="2800" dirty="0">
                <a:ea typeface="Times New Roman" panose="02020603050405020304" pitchFamily="18" charset="0"/>
                <a:cs typeface="Times New Roman" panose="02020603050405020304" pitchFamily="18" charset="0"/>
              </a:rPr>
              <a:t>Administration of funds was placed with ACHE.</a:t>
            </a:r>
          </a:p>
          <a:p>
            <a:pPr marL="457200" indent="-457200">
              <a:spcAft>
                <a:spcPts val="1200"/>
              </a:spcAft>
              <a:buFont typeface="Arial" panose="020B0604020202020204" pitchFamily="34" charset="0"/>
              <a:buChar char="•"/>
            </a:pPr>
            <a:r>
              <a:rPr lang="en-US" sz="2800" dirty="0">
                <a:ea typeface="Times New Roman" panose="02020603050405020304" pitchFamily="18" charset="0"/>
                <a:cs typeface="Times New Roman" panose="02020603050405020304" pitchFamily="18" charset="0"/>
              </a:rPr>
              <a:t>$750,000 maximum amount for maintenance on existing structures—no new construction.</a:t>
            </a:r>
          </a:p>
          <a:p>
            <a:pPr marL="457200" indent="-457200">
              <a:spcAft>
                <a:spcPts val="1200"/>
              </a:spcAft>
              <a:buFont typeface="Arial" panose="020B0604020202020204" pitchFamily="34" charset="0"/>
              <a:buChar char="•"/>
            </a:pPr>
            <a:r>
              <a:rPr lang="en-US" sz="2800" dirty="0">
                <a:ea typeface="Times New Roman" panose="02020603050405020304" pitchFamily="18" charset="0"/>
                <a:cs typeface="Times New Roman" panose="02020603050405020304" pitchFamily="18" charset="0"/>
              </a:rPr>
              <a:t>Program requires a dollar-for-dollar match to be paid by the institution receiving the grant.</a:t>
            </a:r>
          </a:p>
        </p:txBody>
      </p:sp>
      <p:sp>
        <p:nvSpPr>
          <p:cNvPr id="4" name="TextBox 3"/>
          <p:cNvSpPr txBox="1"/>
          <p:nvPr/>
        </p:nvSpPr>
        <p:spPr>
          <a:xfrm>
            <a:off x="2123440" y="649581"/>
            <a:ext cx="8585200" cy="646331"/>
          </a:xfrm>
          <a:prstGeom prst="rect">
            <a:avLst/>
          </a:prstGeom>
          <a:noFill/>
        </p:spPr>
        <p:txBody>
          <a:bodyPr wrap="square" rtlCol="0">
            <a:spAutoFit/>
          </a:bodyPr>
          <a:lstStyle/>
          <a:p>
            <a:pPr algn="ctr"/>
            <a:r>
              <a:rPr lang="en-US" sz="3600" b="1" dirty="0">
                <a:solidFill>
                  <a:srgbClr val="0070C0"/>
                </a:solidFill>
              </a:rPr>
              <a:t>Deferred Maintenance Grant</a:t>
            </a:r>
          </a:p>
        </p:txBody>
      </p:sp>
      <p:pic>
        <p:nvPicPr>
          <p:cNvPr id="5" name="Picture 4"/>
          <p:cNvPicPr>
            <a:picLocks noChangeAspect="1"/>
          </p:cNvPicPr>
          <p:nvPr/>
        </p:nvPicPr>
        <p:blipFill>
          <a:blip r:embed="rId2"/>
          <a:stretch>
            <a:fillRect/>
          </a:stretch>
        </p:blipFill>
        <p:spPr>
          <a:xfrm>
            <a:off x="9982200" y="5333727"/>
            <a:ext cx="1993565" cy="1329043"/>
          </a:xfrm>
          <a:prstGeom prst="rect">
            <a:avLst/>
          </a:prstGeom>
        </p:spPr>
      </p:pic>
      <p:pic>
        <p:nvPicPr>
          <p:cNvPr id="6" name="Picture 5"/>
          <p:cNvPicPr>
            <a:picLocks noChangeAspect="1"/>
          </p:cNvPicPr>
          <p:nvPr/>
        </p:nvPicPr>
        <p:blipFill>
          <a:blip r:embed="rId3"/>
          <a:stretch>
            <a:fillRect/>
          </a:stretch>
        </p:blipFill>
        <p:spPr>
          <a:xfrm>
            <a:off x="508000" y="211733"/>
            <a:ext cx="2124627" cy="1418607"/>
          </a:xfrm>
          <a:prstGeom prst="rect">
            <a:avLst/>
          </a:prstGeom>
        </p:spPr>
      </p:pic>
    </p:spTree>
    <p:extLst>
      <p:ext uri="{BB962C8B-B14F-4D97-AF65-F5344CB8AC3E}">
        <p14:creationId xmlns:p14="http://schemas.microsoft.com/office/powerpoint/2010/main" val="1236806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76</a:t>
            </a:fld>
            <a:endParaRPr lang="en-US" dirty="0">
              <a:solidFill>
                <a:srgbClr val="46464A">
                  <a:lumMod val="60000"/>
                  <a:lumOff val="40000"/>
                </a:srgbClr>
              </a:solidFill>
            </a:endParaRPr>
          </a:p>
        </p:txBody>
      </p:sp>
      <p:sp>
        <p:nvSpPr>
          <p:cNvPr id="3" name="Rectangle 2"/>
          <p:cNvSpPr/>
          <p:nvPr/>
        </p:nvSpPr>
        <p:spPr>
          <a:xfrm>
            <a:off x="647337" y="1216481"/>
            <a:ext cx="11186160" cy="5816977"/>
          </a:xfrm>
          <a:prstGeom prst="rect">
            <a:avLst/>
          </a:prstGeom>
        </p:spPr>
        <p:txBody>
          <a:bodyPr wrap="square">
            <a:spAutoFit/>
          </a:bodyPr>
          <a:lstStyle/>
          <a:p>
            <a:pPr marL="342900" indent="-342900">
              <a:spcAft>
                <a:spcPts val="1200"/>
              </a:spcAft>
              <a:buFont typeface="Arial" panose="020B0604020202020204" pitchFamily="34" charset="0"/>
              <a:buChar char="•"/>
            </a:pPr>
            <a:r>
              <a:rPr lang="en-US" sz="2800" dirty="0"/>
              <a:t>86 projects submitted (45 university &amp; 41 two-year college) </a:t>
            </a:r>
          </a:p>
          <a:p>
            <a:pPr marL="342900" indent="-342900">
              <a:spcAft>
                <a:spcPts val="1200"/>
              </a:spcAft>
              <a:buFont typeface="Arial" panose="020B0604020202020204" pitchFamily="34" charset="0"/>
              <a:buChar char="•"/>
            </a:pPr>
            <a:r>
              <a:rPr lang="en-US" sz="2800" dirty="0"/>
              <a:t>Total amount requested $19,708,250</a:t>
            </a:r>
          </a:p>
          <a:p>
            <a:pPr marL="285750" indent="-285750">
              <a:buFont typeface="Arial" panose="020B0604020202020204" pitchFamily="34" charset="0"/>
              <a:buChar char="•"/>
            </a:pPr>
            <a:r>
              <a:rPr lang="en-US" sz="2800" dirty="0"/>
              <a:t> Project selection made by Deferred Maintenance Grant Committee:  Commissioner Buntin, Commissioner Nelson, </a:t>
            </a:r>
          </a:p>
          <a:p>
            <a:r>
              <a:rPr lang="en-US" sz="2800" dirty="0"/>
              <a:t>    Dr. Jim Purcell, Tim Vick, and Susan Cagle.</a:t>
            </a:r>
          </a:p>
          <a:p>
            <a:pPr marL="285750" indent="-285750">
              <a:buFont typeface="Arial" panose="020B0604020202020204" pitchFamily="34" charset="0"/>
              <a:buChar char="•"/>
            </a:pPr>
            <a:endParaRPr lang="en-US" sz="1000" dirty="0"/>
          </a:p>
          <a:p>
            <a:pPr marL="342900" indent="-342900">
              <a:buFont typeface="Arial" panose="020B0604020202020204" pitchFamily="34" charset="0"/>
              <a:buChar char="•"/>
            </a:pPr>
            <a:r>
              <a:rPr lang="en-US" sz="2800" dirty="0"/>
              <a:t>Due to limited amount of funds Committee concentrated</a:t>
            </a:r>
          </a:p>
          <a:p>
            <a:r>
              <a:rPr lang="en-US" sz="2800" dirty="0"/>
              <a:t>   on projects that were categorized by the institutions as</a:t>
            </a:r>
          </a:p>
          <a:p>
            <a:pPr marL="914400" lvl="1" indent="-457200">
              <a:buFont typeface="+mj-lt"/>
              <a:buAutoNum type="arabicPeriod"/>
            </a:pPr>
            <a:r>
              <a:rPr lang="en-US" sz="2800" dirty="0"/>
              <a:t>Classroom/ instructional purpose</a:t>
            </a:r>
          </a:p>
          <a:p>
            <a:pPr marL="914400" lvl="1" indent="-457200">
              <a:buFont typeface="+mj-lt"/>
              <a:buAutoNum type="arabicPeriod"/>
            </a:pPr>
            <a:r>
              <a:rPr lang="en-US" sz="2800" dirty="0"/>
              <a:t>Health and safety concerns</a:t>
            </a:r>
          </a:p>
          <a:p>
            <a:pPr marL="342900" indent="-342900">
              <a:buFont typeface="Arial" panose="020B0604020202020204" pitchFamily="34" charset="0"/>
              <a:buChar char="•"/>
            </a:pPr>
            <a:endParaRPr lang="en-US" sz="1000" dirty="0"/>
          </a:p>
          <a:p>
            <a:pPr marL="342900" indent="-342900">
              <a:buFont typeface="Arial" panose="020B0604020202020204" pitchFamily="34" charset="0"/>
              <a:buChar char="•"/>
            </a:pPr>
            <a:r>
              <a:rPr lang="en-US" sz="2800" dirty="0"/>
              <a:t>Of the 52 projects marked as classroom/instruction, 38 projects were reported to have at least one health or safety concern </a:t>
            </a:r>
          </a:p>
          <a:p>
            <a:pPr marL="342900" indent="-342900">
              <a:spcAft>
                <a:spcPts val="1200"/>
              </a:spcAft>
              <a:buFont typeface="Arial" panose="020B0604020202020204" pitchFamily="34" charset="0"/>
              <a:buChar char="•"/>
            </a:pPr>
            <a:endParaRPr lang="en-US" sz="2400" dirty="0">
              <a:ea typeface="Times New Roman" panose="02020603050405020304" pitchFamily="18" charset="0"/>
              <a:cs typeface="Times New Roman" panose="02020603050405020304" pitchFamily="18" charset="0"/>
            </a:endParaRPr>
          </a:p>
        </p:txBody>
      </p:sp>
      <p:sp>
        <p:nvSpPr>
          <p:cNvPr id="4" name="TextBox 3"/>
          <p:cNvSpPr txBox="1"/>
          <p:nvPr/>
        </p:nvSpPr>
        <p:spPr>
          <a:xfrm>
            <a:off x="1671925" y="420468"/>
            <a:ext cx="8585200" cy="646331"/>
          </a:xfrm>
          <a:prstGeom prst="rect">
            <a:avLst/>
          </a:prstGeom>
          <a:noFill/>
        </p:spPr>
        <p:txBody>
          <a:bodyPr wrap="square" rtlCol="0">
            <a:spAutoFit/>
          </a:bodyPr>
          <a:lstStyle/>
          <a:p>
            <a:pPr algn="ctr"/>
            <a:r>
              <a:rPr lang="en-US" sz="3600" b="1" dirty="0">
                <a:solidFill>
                  <a:srgbClr val="0070C0"/>
                </a:solidFill>
              </a:rPr>
              <a:t>Deferred Maintenance Grant</a:t>
            </a:r>
          </a:p>
        </p:txBody>
      </p:sp>
      <p:pic>
        <p:nvPicPr>
          <p:cNvPr id="6" name="Picture 5"/>
          <p:cNvPicPr>
            <a:picLocks noChangeAspect="1"/>
          </p:cNvPicPr>
          <p:nvPr/>
        </p:nvPicPr>
        <p:blipFill>
          <a:blip r:embed="rId2"/>
          <a:stretch>
            <a:fillRect/>
          </a:stretch>
        </p:blipFill>
        <p:spPr>
          <a:xfrm>
            <a:off x="9469969" y="3223344"/>
            <a:ext cx="2363528" cy="1803249"/>
          </a:xfrm>
          <a:prstGeom prst="rect">
            <a:avLst/>
          </a:prstGeom>
        </p:spPr>
      </p:pic>
    </p:spTree>
    <p:extLst>
      <p:ext uri="{BB962C8B-B14F-4D97-AF65-F5344CB8AC3E}">
        <p14:creationId xmlns:p14="http://schemas.microsoft.com/office/powerpoint/2010/main" val="22925302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77</a:t>
            </a:fld>
            <a:endParaRPr lang="en-US" dirty="0">
              <a:solidFill>
                <a:srgbClr val="46464A">
                  <a:lumMod val="60000"/>
                  <a:lumOff val="40000"/>
                </a:srgbClr>
              </a:solidFill>
            </a:endParaRPr>
          </a:p>
        </p:txBody>
      </p:sp>
      <p:sp>
        <p:nvSpPr>
          <p:cNvPr id="4" name="TextBox 3"/>
          <p:cNvSpPr txBox="1"/>
          <p:nvPr/>
        </p:nvSpPr>
        <p:spPr>
          <a:xfrm>
            <a:off x="2087154" y="267350"/>
            <a:ext cx="8585200" cy="646331"/>
          </a:xfrm>
          <a:prstGeom prst="rect">
            <a:avLst/>
          </a:prstGeom>
          <a:noFill/>
        </p:spPr>
        <p:txBody>
          <a:bodyPr wrap="square" rtlCol="0">
            <a:spAutoFit/>
          </a:bodyPr>
          <a:lstStyle/>
          <a:p>
            <a:pPr algn="ctr"/>
            <a:r>
              <a:rPr lang="en-US" sz="3600" b="1" dirty="0">
                <a:solidFill>
                  <a:srgbClr val="0070C0"/>
                </a:solidFill>
              </a:rPr>
              <a:t>Deferred Maintenance Grant</a:t>
            </a:r>
          </a:p>
        </p:txBody>
      </p:sp>
      <p:pic>
        <p:nvPicPr>
          <p:cNvPr id="9" name="Picture 8"/>
          <p:cNvPicPr>
            <a:picLocks noChangeAspect="1"/>
          </p:cNvPicPr>
          <p:nvPr/>
        </p:nvPicPr>
        <p:blipFill>
          <a:blip r:embed="rId2"/>
          <a:stretch>
            <a:fillRect/>
          </a:stretch>
        </p:blipFill>
        <p:spPr>
          <a:xfrm>
            <a:off x="2856411" y="915436"/>
            <a:ext cx="6601097" cy="5623476"/>
          </a:xfrm>
          <a:prstGeom prst="rect">
            <a:avLst/>
          </a:prstGeom>
        </p:spPr>
      </p:pic>
    </p:spTree>
    <p:extLst>
      <p:ext uri="{BB962C8B-B14F-4D97-AF65-F5344CB8AC3E}">
        <p14:creationId xmlns:p14="http://schemas.microsoft.com/office/powerpoint/2010/main" val="35482224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a:xfrm>
            <a:off x="1189973" y="437409"/>
            <a:ext cx="9363727" cy="669954"/>
          </a:xfrm>
        </p:spPr>
        <p:txBody>
          <a:bodyPr>
            <a:noAutofit/>
          </a:bodyPr>
          <a:lstStyle/>
          <a:p>
            <a:pPr algn="ctr">
              <a:lnSpc>
                <a:spcPct val="250000"/>
              </a:lnSpc>
            </a:pPr>
            <a:r>
              <a:rPr lang="en-US" sz="4000" b="1" kern="1400" dirty="0">
                <a:solidFill>
                  <a:srgbClr val="0070C0"/>
                </a:solidFill>
                <a:latin typeface="+mn-lt"/>
                <a:ea typeface="+mn-ea"/>
                <a:cs typeface="+mn-cs"/>
              </a:rPr>
              <a:t>C. Executive Budget Request for FY 2020-21</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panose="020F0502020204030204"/>
                <a:ea typeface="+mn-ea"/>
                <a:cs typeface="+mn-cs"/>
              </a:rPr>
              <a:t> </a:t>
            </a:r>
            <a:br>
              <a:rPr kumimoji="0" lang="en-US" sz="6600" b="0" i="0" u="none" strike="noStrike" kern="1200" cap="none" spc="0" normalizeH="0" baseline="0" noProof="0" dirty="0">
                <a:ln>
                  <a:noFill/>
                </a:ln>
                <a:solidFill>
                  <a:srgbClr val="FF0000"/>
                </a:solidFill>
                <a:effectLst/>
                <a:uLnTx/>
                <a:uFillTx/>
                <a:latin typeface="Calibri" panose="020F0502020204030204"/>
                <a:ea typeface="+mn-ea"/>
                <a:cs typeface="+mn-cs"/>
              </a:rPr>
            </a:br>
            <a:br>
              <a:rPr kumimoji="0" lang="en-US" sz="6600" b="0" i="0" u="none" strike="noStrike" kern="1200" cap="none" spc="0" normalizeH="0" baseline="0" noProof="0" dirty="0">
                <a:ln>
                  <a:noFill/>
                </a:ln>
                <a:solidFill>
                  <a:srgbClr val="FF0000"/>
                </a:solidFill>
                <a:effectLst/>
                <a:uLnTx/>
                <a:uFillTx/>
                <a:latin typeface="Calibri" panose="020F0502020204030204"/>
                <a:ea typeface="+mn-ea"/>
                <a:cs typeface="+mn-cs"/>
              </a:rPr>
            </a:br>
            <a:endParaRPr kumimoji="0" lang="en-US" sz="6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nvGrpSpPr>
          <p:cNvPr id="5" name="Group 4"/>
          <p:cNvGrpSpPr/>
          <p:nvPr/>
        </p:nvGrpSpPr>
        <p:grpSpPr>
          <a:xfrm>
            <a:off x="4084320" y="1393371"/>
            <a:ext cx="4080237" cy="5139869"/>
            <a:chOff x="3724275" y="371475"/>
            <a:chExt cx="4457699" cy="5478815"/>
          </a:xfrm>
        </p:grpSpPr>
        <p:sp>
          <p:nvSpPr>
            <p:cNvPr id="6" name="Rectangle 5"/>
            <p:cNvSpPr/>
            <p:nvPr/>
          </p:nvSpPr>
          <p:spPr>
            <a:xfrm>
              <a:off x="3724275" y="371475"/>
              <a:ext cx="4457699" cy="5478815"/>
            </a:xfrm>
            <a:prstGeom prst="rect">
              <a:avLst/>
            </a:prstGeom>
            <a:ln w="254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askOldFac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askOldFac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BaskOldFace"/>
                  <a:ea typeface="+mn-ea"/>
                  <a:cs typeface="+mn-cs"/>
                </a:rPr>
                <a:t>STATE OF ALABAMA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BaskOldFace"/>
                  <a:ea typeface="+mn-ea"/>
                  <a:cs typeface="+mn-cs"/>
                </a:rPr>
                <a:t>Department of Finance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BaskOldFac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BaskOldFac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BaskOldFac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askOldFac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askOldFac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askOldFac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askOldFac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askOldFac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askOldFac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BaskOldFace"/>
                  <a:ea typeface="+mn-ea"/>
                  <a:cs typeface="+mn-cs"/>
                </a:rPr>
                <a:t>STATE AGENCY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BaskOldFace"/>
                  <a:ea typeface="+mn-ea"/>
                  <a:cs typeface="+mn-cs"/>
                </a:rPr>
                <a:t>BUDGET REQUEST INSTRUCTIONS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BaskOldFace"/>
                  <a:ea typeface="+mn-ea"/>
                  <a:cs typeface="+mn-cs"/>
                </a:rPr>
                <a:t>Fiscal Year 2021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BaskOldFace"/>
                  <a:ea typeface="+mn-ea"/>
                  <a:cs typeface="+mn-cs"/>
                </a:rPr>
                <a:t>Kay Ivey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BaskOldFace"/>
                  <a:ea typeface="+mn-ea"/>
                  <a:cs typeface="+mn-cs"/>
                </a:rPr>
                <a:t>Governor</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8" descr="Seal of Alabama.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4436" y="1990724"/>
              <a:ext cx="1857375" cy="169545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859850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6399" y="132507"/>
            <a:ext cx="10811830" cy="65248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solidFill>
                <a:effectLst/>
                <a:uLnTx/>
                <a:uFillTx/>
                <a:ea typeface="+mn-ea"/>
                <a:cs typeface="Arial" panose="020B0604020202020204" pitchFamily="34" charset="0"/>
              </a:rPr>
              <a:t>BUDGET REQUEST SUBMISSION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solidFill>
                <a:srgbClr val="4472C4"/>
              </a:solidFill>
              <a:effectLst/>
              <a:uLnTx/>
              <a:uFillTx/>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prstClr val="black"/>
                </a:solidFill>
                <a:effectLst/>
                <a:uLnTx/>
                <a:uFillTx/>
                <a:ea typeface="+mn-ea"/>
                <a:cs typeface="Arial" panose="020B0604020202020204" pitchFamily="34" charset="0"/>
              </a:rPr>
              <a:t>The Code of Alabama, Title 41, Chapter 19, Section 6 (a) (3) states that, each state agency/department, on the date and in the form and content prescribed by the Department of Finance, shall prepare and forward to the Budget Officer the budget requested to carry out its proposed plans in the succeeding fiscal year.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prstClr val="black"/>
                </a:solidFill>
                <a:effectLst/>
                <a:uLnTx/>
                <a:uFillTx/>
                <a:ea typeface="+mn-ea"/>
                <a:cs typeface="Arial" panose="020B0604020202020204" pitchFamily="34" charset="0"/>
              </a:rPr>
              <a:t>The Executive Budget Office’s (EBO) due date for the FY 2020-21 budget requests was November 1, 2019.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prstClr val="black"/>
                </a:solidFill>
                <a:effectLst/>
                <a:uLnTx/>
                <a:uFillTx/>
                <a:ea typeface="+mn-ea"/>
                <a:cs typeface="Arial" panose="020B0604020202020204" pitchFamily="34" charset="0"/>
              </a:rPr>
              <a:t>In order to comply with the designated submission deadline, a draft budget request was submitted to EBO.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prstClr val="black"/>
                </a:solidFill>
                <a:effectLst/>
                <a:uLnTx/>
                <a:uFillTx/>
                <a:ea typeface="+mn-ea"/>
                <a:cs typeface="Arial" panose="020B0604020202020204" pitchFamily="34" charset="0"/>
              </a:rPr>
              <a:t>Any changes made by the Commission will be submitted through a budget request revision. </a:t>
            </a:r>
          </a:p>
        </p:txBody>
      </p:sp>
      <p:pic>
        <p:nvPicPr>
          <p:cNvPr id="3" name="Picture 2"/>
          <p:cNvPicPr>
            <a:picLocks noChangeAspect="1"/>
          </p:cNvPicPr>
          <p:nvPr/>
        </p:nvPicPr>
        <p:blipFill>
          <a:blip r:embed="rId2"/>
          <a:stretch>
            <a:fillRect/>
          </a:stretch>
        </p:blipFill>
        <p:spPr>
          <a:xfrm>
            <a:off x="9166243" y="132507"/>
            <a:ext cx="1841392" cy="1492091"/>
          </a:xfrm>
          <a:prstGeom prst="rect">
            <a:avLst/>
          </a:prstGeom>
        </p:spPr>
      </p:pic>
    </p:spTree>
    <p:extLst>
      <p:ext uri="{BB962C8B-B14F-4D97-AF65-F5344CB8AC3E}">
        <p14:creationId xmlns:p14="http://schemas.microsoft.com/office/powerpoint/2010/main" val="1207048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03929" y="5395912"/>
            <a:ext cx="8958618" cy="1143000"/>
          </a:xfrm>
        </p:spPr>
        <p:txBody>
          <a:bodyPr>
            <a:noAutofit/>
          </a:bodyPr>
          <a:lstStyle/>
          <a:p>
            <a:pPr algn="l"/>
            <a:br>
              <a:rPr lang="en-US" sz="3200" dirty="0"/>
            </a:br>
            <a:r>
              <a:rPr lang="en-US" sz="3200" dirty="0"/>
              <a:t> </a:t>
            </a:r>
            <a:br>
              <a:rPr lang="en-US" sz="3200" dirty="0"/>
            </a:br>
            <a:endParaRPr lang="en-US" sz="3200" b="1" dirty="0"/>
          </a:p>
        </p:txBody>
      </p:sp>
      <p:sp>
        <p:nvSpPr>
          <p:cNvPr id="3" name="Slide Number Placeholder 2"/>
          <p:cNvSpPr>
            <a:spLocks noGrp="1"/>
          </p:cNvSpPr>
          <p:nvPr>
            <p:ph type="sldNum" sz="quarter" idx="12"/>
          </p:nvPr>
        </p:nvSpPr>
        <p:spPr/>
        <p:txBody>
          <a:bodyPr/>
          <a:lstStyle/>
          <a:p>
            <a:fld id="{15C3AF50-45D8-4144-B114-A385979F8C17}" type="slidenum">
              <a:rPr lang="en-US" smtClean="0"/>
              <a:t>8</a:t>
            </a:fld>
            <a:endParaRPr lang="en-US" dirty="0"/>
          </a:p>
        </p:txBody>
      </p:sp>
      <p:sp>
        <p:nvSpPr>
          <p:cNvPr id="5" name="Title 1"/>
          <p:cNvSpPr txBox="1">
            <a:spLocks/>
          </p:cNvSpPr>
          <p:nvPr/>
        </p:nvSpPr>
        <p:spPr>
          <a:xfrm>
            <a:off x="1778696" y="392688"/>
            <a:ext cx="8805797" cy="14862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a:solidFill>
                  <a:schemeClr val="accent5"/>
                </a:solidFill>
                <a:latin typeface="+mn-lt"/>
              </a:rPr>
              <a:t>VI.   EXECUTIVE</a:t>
            </a:r>
            <a:r>
              <a:rPr lang="en-US" b="1" spc="300" dirty="0">
                <a:solidFill>
                  <a:schemeClr val="accent5"/>
                </a:solidFill>
                <a:latin typeface="+mn-lt"/>
              </a:rPr>
              <a:t> D</a:t>
            </a:r>
            <a:r>
              <a:rPr lang="en-US" b="1" dirty="0">
                <a:solidFill>
                  <a:schemeClr val="accent5"/>
                </a:solidFill>
                <a:latin typeface="+mn-lt"/>
              </a:rPr>
              <a:t>IRECTOR’S REPORT</a:t>
            </a:r>
            <a:r>
              <a:rPr lang="en-US" b="1" spc="300" dirty="0">
                <a:solidFill>
                  <a:schemeClr val="accent5"/>
                </a:solidFill>
                <a:latin typeface="+mn-lt"/>
              </a:rPr>
              <a:t>                     </a:t>
            </a:r>
            <a:endParaRPr lang="en-US" b="1" dirty="0">
              <a:solidFill>
                <a:schemeClr val="accent5"/>
              </a:solidFill>
              <a:latin typeface="+mn-lt"/>
            </a:endParaRPr>
          </a:p>
        </p:txBody>
      </p:sp>
      <p:pic>
        <p:nvPicPr>
          <p:cNvPr id="6" name="Picture 5"/>
          <p:cNvPicPr>
            <a:picLocks noChangeAspect="1"/>
          </p:cNvPicPr>
          <p:nvPr/>
        </p:nvPicPr>
        <p:blipFill>
          <a:blip r:embed="rId2"/>
          <a:stretch>
            <a:fillRect/>
          </a:stretch>
        </p:blipFill>
        <p:spPr>
          <a:xfrm>
            <a:off x="4212415" y="2335455"/>
            <a:ext cx="3938357" cy="306045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716325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0519" y="498764"/>
            <a:ext cx="9163153" cy="5878532"/>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Century Gothic" panose="020B050202020202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ea typeface="Calibri" panose="020F0502020204030204" pitchFamily="34" charset="0"/>
                <a:cs typeface="Arial" panose="020B0604020202020204" pitchFamily="34" charset="0"/>
              </a:rPr>
              <a:t>Alabama Commission on Higher Education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ea typeface="Calibri" panose="020F0502020204030204" pitchFamily="34" charset="0"/>
                <a:cs typeface="Arial" panose="020B0604020202020204" pitchFamily="34" charset="0"/>
              </a:rPr>
              <a:t>FY 2020-21 Executive Budget Request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ACHE is requesting a total of </a:t>
            </a:r>
            <a:r>
              <a:rPr kumimoji="0" lang="en-US" sz="2400" b="1" i="0" u="none" strike="noStrike" kern="1200" cap="none" spc="0" normalizeH="0" baseline="0" noProof="0" dirty="0">
                <a:ln>
                  <a:noFill/>
                </a:ln>
                <a:solidFill>
                  <a:srgbClr val="70AD47">
                    <a:lumMod val="75000"/>
                  </a:srgbClr>
                </a:solidFill>
                <a:effectLst/>
                <a:uLnTx/>
                <a:uFillTx/>
                <a:ea typeface="Calibri" panose="020F0502020204030204" pitchFamily="34" charset="0"/>
                <a:cs typeface="Arial" panose="020B0604020202020204" pitchFamily="34" charset="0"/>
              </a:rPr>
              <a:t>$70,091,786 </a:t>
            </a:r>
            <a:r>
              <a:rPr kumimoji="0" lang="en-US" sz="240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for FY 2020-21, of which $69,655,547 is from state funds.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This represents an overall </a:t>
            </a:r>
            <a:r>
              <a:rPr kumimoji="0" lang="en-US" sz="2400" b="1" i="0" u="none" strike="noStrike" kern="1200" cap="none" spc="0" normalizeH="0" baseline="0" noProof="0" dirty="0">
                <a:ln>
                  <a:noFill/>
                </a:ln>
                <a:solidFill>
                  <a:schemeClr val="accent6"/>
                </a:solidFill>
                <a:effectLst/>
                <a:uLnTx/>
                <a:uFillTx/>
                <a:ea typeface="Calibri" panose="020F0502020204030204" pitchFamily="34" charset="0"/>
                <a:cs typeface="Arial" panose="020B0604020202020204" pitchFamily="34" charset="0"/>
              </a:rPr>
              <a:t>70.7% increase </a:t>
            </a:r>
            <a:r>
              <a:rPr kumimoji="0" lang="en-US" sz="240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over FY 2019-20.</a:t>
            </a:r>
          </a:p>
          <a:p>
            <a:pPr marR="0" lvl="0" algn="l" defTabSz="914400" rtl="0" eaLnBrk="1" fontAlgn="auto" latinLnBrk="0" hangingPunct="1">
              <a:lnSpc>
                <a:spcPct val="100000"/>
              </a:lnSpc>
              <a:spcBef>
                <a:spcPts val="0"/>
              </a:spcBef>
              <a:spcAft>
                <a:spcPts val="0"/>
              </a:spcAft>
              <a:buClrTx/>
              <a:buSzTx/>
              <a:tabLst/>
              <a:defRPr/>
            </a:pPr>
            <a:endParaRPr lang="en-US" sz="2400" dirty="0">
              <a:solidFill>
                <a:prstClr val="black"/>
              </a:solidFill>
              <a:ea typeface="Calibri" panose="020F0502020204030204" pitchFamily="34" charset="0"/>
              <a:cs typeface="Arial" panose="020B0604020202020204" pitchFamily="34" charset="0"/>
            </a:endParaRPr>
          </a:p>
          <a:p>
            <a:pPr marL="342900" lvl="0" indent="-342900">
              <a:buFont typeface="Arial" panose="020B0604020202020204" pitchFamily="34" charset="0"/>
              <a:buChar char="•"/>
              <a:defRPr/>
            </a:pPr>
            <a:r>
              <a:rPr lang="en-US" sz="2400" dirty="0">
                <a:solidFill>
                  <a:prstClr val="black"/>
                </a:solidFill>
                <a:ea typeface="Calibri" panose="020F0502020204030204" pitchFamily="34" charset="0"/>
                <a:cs typeface="Arial" panose="020B0604020202020204" pitchFamily="34" charset="0"/>
              </a:rPr>
              <a:t>The FY 2020-21 request contains requests for 27 programs under 6 appropriation units.  </a:t>
            </a:r>
          </a:p>
          <a:p>
            <a:pPr marL="342900" lvl="0" indent="-342900">
              <a:buFont typeface="Arial" panose="020B0604020202020204" pitchFamily="34" charset="0"/>
              <a:buChar char="•"/>
              <a:defRPr/>
            </a:pPr>
            <a:endParaRPr lang="en-US" sz="2400" dirty="0">
              <a:solidFill>
                <a:prstClr val="black"/>
              </a:solidFill>
              <a:ea typeface="Calibri" panose="020F0502020204030204" pitchFamily="34" charset="0"/>
              <a:cs typeface="Arial" panose="020B0604020202020204" pitchFamily="34" charset="0"/>
            </a:endParaRPr>
          </a:p>
          <a:p>
            <a:pPr marL="342900" indent="-342900">
              <a:buFont typeface="Arial" panose="020B0604020202020204" pitchFamily="34" charset="0"/>
              <a:buChar char="•"/>
              <a:defRPr/>
            </a:pPr>
            <a:r>
              <a:rPr lang="en-US" sz="2400" dirty="0">
                <a:solidFill>
                  <a:prstClr val="black"/>
                </a:solidFill>
                <a:ea typeface="Calibri" panose="020F0502020204030204" pitchFamily="34" charset="0"/>
                <a:cs typeface="Arial" panose="020B0604020202020204" pitchFamily="34" charset="0"/>
              </a:rPr>
              <a:t>This includes requests for </a:t>
            </a:r>
            <a:r>
              <a:rPr lang="en-US" sz="2400" b="1" dirty="0">
                <a:solidFill>
                  <a:schemeClr val="accent6"/>
                </a:solidFill>
                <a:ea typeface="Calibri" panose="020F0502020204030204" pitchFamily="34" charset="0"/>
                <a:cs typeface="Arial" panose="020B0604020202020204" pitchFamily="34" charset="0"/>
              </a:rPr>
              <a:t>five new programs</a:t>
            </a:r>
            <a:r>
              <a:rPr lang="en-US" sz="2400" dirty="0">
                <a:solidFill>
                  <a:prstClr val="black"/>
                </a:solidFill>
                <a:ea typeface="Calibri" panose="020F0502020204030204" pitchFamily="34" charset="0"/>
                <a:cs typeface="Arial" panose="020B0604020202020204" pitchFamily="34" charset="0"/>
              </a:rPr>
              <a:t>.</a:t>
            </a:r>
          </a:p>
          <a:p>
            <a:pPr marR="0" lvl="0" algn="l" defTabSz="914400" rtl="0" eaLnBrk="1" fontAlgn="auto" latinLnBrk="0" hangingPunct="1">
              <a:lnSpc>
                <a:spcPct val="100000"/>
              </a:lnSpc>
              <a:spcBef>
                <a:spcPts val="0"/>
              </a:spcBef>
              <a:spcAft>
                <a:spcPts val="0"/>
              </a:spcAft>
              <a:buClrTx/>
              <a:buSzTx/>
              <a:tabLst/>
              <a:defRPr/>
            </a:pPr>
            <a:endParaRPr kumimoji="0" lang="en-US" sz="240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8732575" y="360218"/>
            <a:ext cx="2706173" cy="1448040"/>
          </a:xfrm>
          <a:prstGeom prst="rect">
            <a:avLst/>
          </a:prstGeom>
        </p:spPr>
      </p:pic>
    </p:spTree>
    <p:extLst>
      <p:ext uri="{BB962C8B-B14F-4D97-AF65-F5344CB8AC3E}">
        <p14:creationId xmlns:p14="http://schemas.microsoft.com/office/powerpoint/2010/main" val="36364402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90344"/>
          </a:xfrm>
        </p:spPr>
        <p:txBody>
          <a:bodyPr>
            <a:normAutofit/>
          </a:bodyPr>
          <a:lstStyle/>
          <a:p>
            <a:pPr algn="ctr"/>
            <a:r>
              <a:rPr lang="en-US" sz="3600" b="1" dirty="0">
                <a:solidFill>
                  <a:schemeClr val="accent1">
                    <a:lumMod val="75000"/>
                  </a:schemeClr>
                </a:solidFill>
                <a:latin typeface="+mn-lt"/>
                <a:cs typeface="Arial" panose="020B0604020202020204" pitchFamily="34" charset="0"/>
              </a:rPr>
              <a:t>New Program Requests for FY 2020-21</a:t>
            </a:r>
          </a:p>
        </p:txBody>
      </p:sp>
      <p:sp>
        <p:nvSpPr>
          <p:cNvPr id="3" name="Content Placeholder 2"/>
          <p:cNvSpPr>
            <a:spLocks noGrp="1"/>
          </p:cNvSpPr>
          <p:nvPr>
            <p:ph idx="1"/>
          </p:nvPr>
        </p:nvSpPr>
        <p:spPr>
          <a:xfrm>
            <a:off x="387927" y="1155470"/>
            <a:ext cx="10965873" cy="5021493"/>
          </a:xfrm>
        </p:spPr>
        <p:txBody>
          <a:bodyPr/>
          <a:lstStyle/>
          <a:p>
            <a:pPr marL="457200" lvl="1" indent="0">
              <a:lnSpc>
                <a:spcPct val="110000"/>
              </a:lnSpc>
              <a:buNone/>
            </a:pPr>
            <a:r>
              <a:rPr lang="en-US" b="1" dirty="0">
                <a:cs typeface="Arial" panose="020B0604020202020204" pitchFamily="34" charset="0"/>
              </a:rPr>
              <a:t>1) Career Promise</a:t>
            </a:r>
            <a:r>
              <a:rPr lang="en-US" dirty="0">
                <a:cs typeface="Arial" panose="020B0604020202020204" pitchFamily="34" charset="0"/>
              </a:rPr>
              <a:t> – </a:t>
            </a:r>
            <a:r>
              <a:rPr lang="en-US" b="1" dirty="0">
                <a:solidFill>
                  <a:schemeClr val="accent6"/>
                </a:solidFill>
                <a:cs typeface="Arial" panose="020B0604020202020204" pitchFamily="34" charset="0"/>
              </a:rPr>
              <a:t>($2,500,000) </a:t>
            </a:r>
            <a:r>
              <a:rPr lang="en-US" dirty="0">
                <a:cs typeface="Arial" panose="020B0604020202020204" pitchFamily="34" charset="0"/>
              </a:rPr>
              <a:t>This program would provide funds for a pilot project that would fund high school students of Temporary Assistance for Needy Families (TANF) / Supplemental Nutrition Assistance Program (SNAP) families to fully participate in dual enrollment technical programs at a community or technical college that lead to an industry and postsecondary credential in a career field that is in high demand in the region. The federal government will award matching funds (50%) for this activity based upon prior year state funding.</a:t>
            </a:r>
          </a:p>
          <a:p>
            <a:pPr marL="457200" lvl="1" indent="0">
              <a:lnSpc>
                <a:spcPct val="110000"/>
              </a:lnSpc>
              <a:buNone/>
            </a:pPr>
            <a:endParaRPr lang="en-US" sz="2000" dirty="0">
              <a:cs typeface="Arial" panose="020B0604020202020204" pitchFamily="34" charset="0"/>
            </a:endParaRPr>
          </a:p>
          <a:p>
            <a:pPr marL="457200" lvl="1" indent="0">
              <a:lnSpc>
                <a:spcPct val="110000"/>
              </a:lnSpc>
              <a:buNone/>
            </a:pPr>
            <a:r>
              <a:rPr lang="en-US" b="1" dirty="0">
                <a:cs typeface="Arial" panose="020B0604020202020204" pitchFamily="34" charset="0"/>
              </a:rPr>
              <a:t>2) College Promise </a:t>
            </a:r>
            <a:r>
              <a:rPr lang="en-US" dirty="0">
                <a:cs typeface="Arial" panose="020B0604020202020204" pitchFamily="34" charset="0"/>
              </a:rPr>
              <a:t>– </a:t>
            </a:r>
            <a:r>
              <a:rPr lang="en-US" b="1" dirty="0">
                <a:solidFill>
                  <a:schemeClr val="accent6"/>
                </a:solidFill>
                <a:cs typeface="Arial" panose="020B0604020202020204" pitchFamily="34" charset="0"/>
              </a:rPr>
              <a:t>($5,000,000) </a:t>
            </a:r>
            <a:r>
              <a:rPr lang="en-US" dirty="0">
                <a:cs typeface="Arial" panose="020B0604020202020204" pitchFamily="34" charset="0"/>
              </a:rPr>
              <a:t>This program would provide funds for a pilot project designed to financially support individuals from TANF/SNAP families to return to college and complete a degree.  The federal government will award matching funds (50%) for this activity based upon prior year state funding.</a:t>
            </a:r>
          </a:p>
          <a:p>
            <a:endParaRPr lang="en-US" sz="2400" dirty="0"/>
          </a:p>
        </p:txBody>
      </p:sp>
    </p:spTree>
    <p:extLst>
      <p:ext uri="{BB962C8B-B14F-4D97-AF65-F5344CB8AC3E}">
        <p14:creationId xmlns:p14="http://schemas.microsoft.com/office/powerpoint/2010/main" val="25866398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891" y="88035"/>
            <a:ext cx="11261436" cy="1020330"/>
          </a:xfrm>
        </p:spPr>
        <p:txBody>
          <a:bodyPr>
            <a:normAutofit/>
          </a:bodyPr>
          <a:lstStyle/>
          <a:p>
            <a:pPr algn="ctr"/>
            <a:r>
              <a:rPr lang="en-US" sz="3600" b="1" dirty="0">
                <a:solidFill>
                  <a:srgbClr val="5B9BD5">
                    <a:lumMod val="75000"/>
                  </a:srgbClr>
                </a:solidFill>
                <a:latin typeface="+mn-lt"/>
                <a:cs typeface="Arial" panose="020B0604020202020204" pitchFamily="34" charset="0"/>
              </a:rPr>
              <a:t>New Program Requests for FY 2020-21 </a:t>
            </a:r>
            <a:r>
              <a:rPr lang="en-US" sz="2800" dirty="0">
                <a:solidFill>
                  <a:srgbClr val="5B9BD5">
                    <a:lumMod val="75000"/>
                  </a:srgbClr>
                </a:solidFill>
                <a:latin typeface="+mn-lt"/>
                <a:cs typeface="Arial" panose="020B0604020202020204" pitchFamily="34" charset="0"/>
              </a:rPr>
              <a:t>(continued)</a:t>
            </a:r>
            <a:endParaRPr lang="en-US" sz="2800" dirty="0">
              <a:latin typeface="+mn-lt"/>
              <a:cs typeface="Arial" panose="020B0604020202020204" pitchFamily="34" charset="0"/>
            </a:endParaRPr>
          </a:p>
        </p:txBody>
      </p:sp>
      <p:sp>
        <p:nvSpPr>
          <p:cNvPr id="3" name="Content Placeholder 2"/>
          <p:cNvSpPr>
            <a:spLocks noGrp="1"/>
          </p:cNvSpPr>
          <p:nvPr>
            <p:ph idx="1"/>
          </p:nvPr>
        </p:nvSpPr>
        <p:spPr>
          <a:xfrm>
            <a:off x="717203" y="923637"/>
            <a:ext cx="11126124" cy="5181110"/>
          </a:xfrm>
        </p:spPr>
        <p:txBody>
          <a:bodyPr>
            <a:noAutofit/>
          </a:bodyPr>
          <a:lstStyle/>
          <a:p>
            <a:pPr marL="0" indent="0">
              <a:lnSpc>
                <a:spcPct val="100000"/>
              </a:lnSpc>
              <a:buNone/>
            </a:pPr>
            <a:r>
              <a:rPr lang="en-US" sz="2400" b="1" dirty="0">
                <a:cs typeface="Arial" panose="020B0604020202020204" pitchFamily="34" charset="0"/>
              </a:rPr>
              <a:t>3) Higher Education Transformation Fund </a:t>
            </a:r>
            <a:r>
              <a:rPr lang="en-US" sz="2400" dirty="0">
                <a:cs typeface="Arial" panose="020B0604020202020204" pitchFamily="34" charset="0"/>
              </a:rPr>
              <a:t>– </a:t>
            </a:r>
            <a:r>
              <a:rPr lang="en-US" sz="2400" b="1" dirty="0">
                <a:solidFill>
                  <a:schemeClr val="accent6"/>
                </a:solidFill>
                <a:cs typeface="Arial" panose="020B0604020202020204" pitchFamily="34" charset="0"/>
              </a:rPr>
              <a:t>($10,000,000) </a:t>
            </a:r>
            <a:r>
              <a:rPr lang="en-US" sz="2400" dirty="0">
                <a:cs typeface="Arial" panose="020B0604020202020204" pitchFamily="34" charset="0"/>
              </a:rPr>
              <a:t>This program would provide funds to expand academic and technical programs that directly lead to careers in high demand in the state.  Colleges and universities will respond to a competitive Request for Proposals (RFP) to address specific workforce shortages as identified by the Governor’s Office of Education and Workforce Transformation (GOEWT).</a:t>
            </a:r>
          </a:p>
          <a:p>
            <a:pPr>
              <a:lnSpc>
                <a:spcPct val="100000"/>
              </a:lnSpc>
            </a:pPr>
            <a:endParaRPr lang="en-US" sz="1000" dirty="0">
              <a:cs typeface="Arial" panose="020B0604020202020204" pitchFamily="34" charset="0"/>
            </a:endParaRPr>
          </a:p>
          <a:p>
            <a:pPr marL="0" indent="0">
              <a:lnSpc>
                <a:spcPct val="100000"/>
              </a:lnSpc>
              <a:buNone/>
            </a:pPr>
            <a:r>
              <a:rPr lang="en-US" sz="2400" b="1" dirty="0">
                <a:cs typeface="Arial" panose="020B0604020202020204" pitchFamily="34" charset="0"/>
              </a:rPr>
              <a:t>4) Performance Funding </a:t>
            </a:r>
            <a:r>
              <a:rPr lang="en-US" sz="2400" dirty="0">
                <a:cs typeface="Arial" panose="020B0604020202020204" pitchFamily="34" charset="0"/>
              </a:rPr>
              <a:t>– </a:t>
            </a:r>
            <a:r>
              <a:rPr lang="en-US" sz="2400" b="1" dirty="0">
                <a:solidFill>
                  <a:schemeClr val="accent6"/>
                </a:solidFill>
                <a:cs typeface="Arial" panose="020B0604020202020204" pitchFamily="34" charset="0"/>
              </a:rPr>
              <a:t>($10,000,000) </a:t>
            </a:r>
            <a:r>
              <a:rPr lang="en-US" sz="2400" dirty="0">
                <a:cs typeface="Arial" panose="020B0604020202020204" pitchFamily="34" charset="0"/>
              </a:rPr>
              <a:t>This program would reward colleges and universities that show improvement in performance, especially in degree production and other measures of student success.  In the first year, each institution will receive a proportional amount of their prior year appropriation to establish interventions that improve performance. In future years, receipt of funds will be based upon performance.</a:t>
            </a:r>
          </a:p>
          <a:p>
            <a:pPr>
              <a:lnSpc>
                <a:spcPct val="100000"/>
              </a:lnSpc>
            </a:pPr>
            <a:endParaRPr lang="en-US" sz="1000" dirty="0">
              <a:cs typeface="Arial" panose="020B0604020202020204" pitchFamily="34" charset="0"/>
            </a:endParaRPr>
          </a:p>
          <a:p>
            <a:pPr marL="0" indent="0">
              <a:lnSpc>
                <a:spcPct val="100000"/>
              </a:lnSpc>
              <a:buNone/>
            </a:pPr>
            <a:r>
              <a:rPr lang="en-US" sz="2400" b="1" dirty="0">
                <a:cs typeface="Arial" panose="020B0604020202020204" pitchFamily="34" charset="0"/>
              </a:rPr>
              <a:t>5) Support of Alabama College Network </a:t>
            </a:r>
            <a:r>
              <a:rPr lang="en-US" sz="2400" dirty="0">
                <a:cs typeface="Arial" panose="020B0604020202020204" pitchFamily="34" charset="0"/>
              </a:rPr>
              <a:t>–  </a:t>
            </a:r>
            <a:r>
              <a:rPr lang="en-US" sz="2400" b="1" dirty="0">
                <a:solidFill>
                  <a:schemeClr val="accent6"/>
                </a:solidFill>
                <a:cs typeface="Arial" panose="020B0604020202020204" pitchFamily="34" charset="0"/>
              </a:rPr>
              <a:t>($60,000) </a:t>
            </a:r>
            <a:r>
              <a:rPr lang="en-US" sz="2400" dirty="0">
                <a:cs typeface="Arial" panose="020B0604020202020204" pitchFamily="34" charset="0"/>
              </a:rPr>
              <a:t>This program would provide support to the Alabama College Network, which is designed to support efforts for getting adults to begin or return to college to obtain a degree.</a:t>
            </a:r>
          </a:p>
          <a:p>
            <a:pPr>
              <a:lnSpc>
                <a:spcPct val="100000"/>
              </a:lnSpc>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15467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4769" y="-878072"/>
            <a:ext cx="11804307" cy="88331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a:ln>
                  <a:noFill/>
                </a:ln>
                <a:solidFill>
                  <a:srgbClr val="4472C4"/>
                </a:solidFill>
                <a:effectLst/>
                <a:uLnTx/>
                <a:uFillTx/>
                <a:ea typeface="+mn-ea"/>
                <a:cs typeface="Arial" panose="020B0604020202020204" pitchFamily="34" charset="0"/>
              </a:rPr>
              <a:t>Planning assumptions used in developing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noProof="0" dirty="0">
                <a:ln>
                  <a:noFill/>
                </a:ln>
                <a:solidFill>
                  <a:srgbClr val="4472C4"/>
                </a:solidFill>
                <a:effectLst/>
                <a:uLnTx/>
                <a:uFillTx/>
                <a:ea typeface="+mn-ea"/>
                <a:cs typeface="Arial" panose="020B0604020202020204" pitchFamily="34" charset="0"/>
              </a:rPr>
              <a:t>                                     </a:t>
            </a:r>
            <a:r>
              <a:rPr kumimoji="0" lang="en-US" sz="3400" b="1" i="0" u="none" strike="noStrike" kern="1200" cap="none" spc="0" normalizeH="0" baseline="0" noProof="0" dirty="0">
                <a:ln>
                  <a:noFill/>
                </a:ln>
                <a:solidFill>
                  <a:srgbClr val="4472C4"/>
                </a:solidFill>
                <a:effectLst/>
                <a:uLnTx/>
                <a:uFillTx/>
                <a:ea typeface="+mn-ea"/>
                <a:cs typeface="Arial" panose="020B0604020202020204" pitchFamily="34" charset="0"/>
              </a:rPr>
              <a:t>the FY 2020-21 Executive Budget Request: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1"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cs typeface="Arial" panose="020B0604020202020204" pitchFamily="34" charset="0"/>
              </a:rPr>
              <a:t>Planning and Coordination (Operations and Maintenance) 5.0% increase due 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ea typeface="Times New Roman" panose="02020603050405020304" pitchFamily="18" charset="0"/>
                <a:cs typeface="Arial" panose="020B0604020202020204" pitchFamily="34" charset="0"/>
              </a:rPr>
              <a:t>An increase is needed for employee termination costs (retirements).</a:t>
            </a:r>
            <a:endParaRPr kumimoji="0" lang="en-US" sz="2400" b="0"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ea typeface="Times New Roman" panose="02020603050405020304" pitchFamily="18" charset="0"/>
                <a:cs typeface="Arial" panose="020B0604020202020204" pitchFamily="34" charset="0"/>
              </a:rPr>
              <a:t>Increased costs for building operations and rent.</a:t>
            </a:r>
            <a:endParaRPr kumimoji="0" lang="en-US" sz="2400" b="0"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ea typeface="Times New Roman" panose="02020603050405020304" pitchFamily="18" charset="0"/>
                <a:cs typeface="Arial" panose="020B0604020202020204" pitchFamily="34" charset="0"/>
              </a:rPr>
              <a:t>Increases are need to cover increases in Information Service Division (ISD) charges, postage, and telephone services and for Comptroller Office transaction charges.</a:t>
            </a:r>
            <a:endParaRPr kumimoji="0" lang="en-US" sz="2400" b="0"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ea typeface="Times New Roman" panose="02020603050405020304" pitchFamily="18" charset="0"/>
                <a:cs typeface="Arial" panose="020B0604020202020204" pitchFamily="34" charset="0"/>
              </a:rPr>
              <a:t>Increases are needed for subscriptions, software purchases, replacement of computers and printers, UPS/FedEx shipping costs, professional association dues and general office supplies.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Increases are needed for the purchasing student data for Alabama residents attending out-of-state institutions from the National Student Clearinghouse and for Comptroller Office transaction charges.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cs typeface="Arial" panose="020B0604020202020204" pitchFamily="34" charset="0"/>
            </a:endParaRPr>
          </a:p>
        </p:txBody>
      </p:sp>
      <p:pic>
        <p:nvPicPr>
          <p:cNvPr id="3" name="Picture 2"/>
          <p:cNvPicPr>
            <a:picLocks noChangeAspect="1"/>
          </p:cNvPicPr>
          <p:nvPr/>
        </p:nvPicPr>
        <p:blipFill>
          <a:blip r:embed="rId2"/>
          <a:stretch>
            <a:fillRect/>
          </a:stretch>
        </p:blipFill>
        <p:spPr>
          <a:xfrm>
            <a:off x="469557" y="398660"/>
            <a:ext cx="3369534" cy="1426279"/>
          </a:xfrm>
          <a:prstGeom prst="rect">
            <a:avLst/>
          </a:prstGeom>
        </p:spPr>
      </p:pic>
    </p:spTree>
    <p:extLst>
      <p:ext uri="{BB962C8B-B14F-4D97-AF65-F5344CB8AC3E}">
        <p14:creationId xmlns:p14="http://schemas.microsoft.com/office/powerpoint/2010/main" val="1618114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3479" y="335846"/>
            <a:ext cx="11281718" cy="67095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solidFill>
                <a:effectLst/>
                <a:uLnTx/>
                <a:uFillTx/>
                <a:ea typeface="+mn-ea"/>
                <a:cs typeface="Arial" panose="020B0604020202020204" pitchFamily="34" charset="0"/>
              </a:rPr>
              <a:t>Planning</a:t>
            </a:r>
            <a:r>
              <a:rPr kumimoji="0" lang="en-US" sz="3600" b="1" i="0" u="none" strike="noStrike" kern="1200" cap="none" spc="0" normalizeH="0" noProof="0" dirty="0">
                <a:ln>
                  <a:noFill/>
                </a:ln>
                <a:solidFill>
                  <a:srgbClr val="4472C4"/>
                </a:solidFill>
                <a:effectLst/>
                <a:uLnTx/>
                <a:uFillTx/>
                <a:ea typeface="+mn-ea"/>
                <a:cs typeface="Arial" panose="020B0604020202020204" pitchFamily="34" charset="0"/>
              </a:rPr>
              <a:t> </a:t>
            </a:r>
            <a:r>
              <a:rPr kumimoji="0" lang="en-US" sz="3600" b="1" i="0" u="none" strike="noStrike" kern="1200" cap="none" spc="0" normalizeH="0" baseline="0" noProof="0" dirty="0">
                <a:ln>
                  <a:noFill/>
                </a:ln>
                <a:solidFill>
                  <a:srgbClr val="4472C4"/>
                </a:solidFill>
                <a:effectLst/>
                <a:uLnTx/>
                <a:uFillTx/>
                <a:ea typeface="+mn-ea"/>
                <a:cs typeface="Arial" panose="020B0604020202020204" pitchFamily="34" charset="0"/>
              </a:rPr>
              <a:t>Assumptions for Other Programs, continued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solidFill>
                <a:effectLst/>
                <a:uLnTx/>
                <a:uFillTx/>
                <a:ea typeface="+mn-ea"/>
                <a:cs typeface="Arial" panose="020B0604020202020204" pitchFamily="34" charset="0"/>
              </a:rPr>
              <a:t>Five percent (5%) increases </a:t>
            </a:r>
            <a:r>
              <a:rPr kumimoji="0" lang="en-US" sz="2400" i="0" u="none" strike="noStrike" kern="1200" cap="none" spc="0" normalizeH="0" baseline="0" noProof="0" dirty="0">
                <a:ln>
                  <a:noFill/>
                </a:ln>
                <a:solidFill>
                  <a:prstClr val="black"/>
                </a:solidFill>
                <a:effectLst/>
                <a:uLnTx/>
                <a:uFillTx/>
                <a:ea typeface="+mn-ea"/>
                <a:cs typeface="Arial" panose="020B0604020202020204" pitchFamily="34" charset="0"/>
              </a:rPr>
              <a:t>are being requested for the following programs to offset increased operating costs and in some instances to offset rising tuition: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i="0" u="none" strike="noStrike" kern="1200" cap="none" spc="0" normalizeH="0" baseline="0" noProof="0" dirty="0">
              <a:ln>
                <a:noFill/>
              </a:ln>
              <a:solidFill>
                <a:prstClr val="black"/>
              </a:solidFill>
              <a:effectLst/>
              <a:uLnTx/>
              <a:uFillTx/>
              <a:ea typeface="+mn-ea"/>
              <a:cs typeface="Arial" panose="020B0604020202020204" pitchFamily="34" charset="0"/>
            </a:endParaRPr>
          </a:p>
          <a:p>
            <a:pPr lvl="1">
              <a:defRPr/>
            </a:pPr>
            <a:r>
              <a:rPr kumimoji="0" lang="en-US" sz="2400" i="0" u="none" strike="noStrike" kern="1200" cap="none" spc="0" normalizeH="0" baseline="0" noProof="0" dirty="0">
                <a:ln>
                  <a:noFill/>
                </a:ln>
                <a:solidFill>
                  <a:prstClr val="black"/>
                </a:solidFill>
                <a:effectLst/>
                <a:uLnTx/>
                <a:uFillTx/>
                <a:ea typeface="+mn-ea"/>
                <a:cs typeface="Arial" panose="020B0604020202020204" pitchFamily="34" charset="0"/>
              </a:rPr>
              <a:t>1.  Alabama Student Assistance Program</a:t>
            </a:r>
          </a:p>
          <a:p>
            <a:pPr lvl="1">
              <a:defRPr/>
            </a:pPr>
            <a:r>
              <a:rPr kumimoji="0" lang="en-US" sz="2400" i="0" u="none" strike="noStrike" kern="1200" cap="none" spc="0" normalizeH="0" baseline="0" noProof="0" dirty="0">
                <a:ln>
                  <a:noFill/>
                </a:ln>
                <a:solidFill>
                  <a:prstClr val="black"/>
                </a:solidFill>
                <a:effectLst/>
                <a:uLnTx/>
                <a:uFillTx/>
                <a:ea typeface="+mn-ea"/>
                <a:cs typeface="Arial" panose="020B0604020202020204" pitchFamily="34" charset="0"/>
              </a:rPr>
              <a:t>2.  Alabama Educational Grant Program</a:t>
            </a:r>
          </a:p>
          <a:p>
            <a:pPr lvl="1">
              <a:defRPr/>
            </a:pPr>
            <a:r>
              <a:rPr kumimoji="0" lang="en-US" sz="2400" i="0" u="none" strike="noStrike" kern="1200" cap="none" spc="0" normalizeH="0" baseline="0" noProof="0" dirty="0">
                <a:ln>
                  <a:noFill/>
                </a:ln>
                <a:solidFill>
                  <a:prstClr val="black"/>
                </a:solidFill>
                <a:effectLst/>
                <a:uLnTx/>
                <a:uFillTx/>
                <a:ea typeface="+mn-ea"/>
                <a:cs typeface="Arial" panose="020B0604020202020204" pitchFamily="34" charset="0"/>
              </a:rPr>
              <a:t>3.  Alabama National Guard Educational Assistance Program</a:t>
            </a:r>
          </a:p>
          <a:p>
            <a:pPr lvl="1">
              <a:defRPr/>
            </a:pPr>
            <a:r>
              <a:rPr kumimoji="0" lang="en-US" sz="2400" i="0" u="none" strike="noStrike" kern="1200" cap="none" spc="0" normalizeH="0" baseline="0" noProof="0" dirty="0">
                <a:ln>
                  <a:noFill/>
                </a:ln>
                <a:solidFill>
                  <a:prstClr val="black"/>
                </a:solidFill>
                <a:effectLst/>
                <a:uLnTx/>
                <a:uFillTx/>
                <a:ea typeface="+mn-ea"/>
                <a:cs typeface="Arial" panose="020B0604020202020204" pitchFamily="34" charset="0"/>
              </a:rPr>
              <a:t>4.  Police Officer and Firefighter’s Survivors Educational Assistance Program</a:t>
            </a:r>
          </a:p>
          <a:p>
            <a:pPr lvl="1">
              <a:defRPr/>
            </a:pPr>
            <a:r>
              <a:rPr kumimoji="0" lang="en-US" sz="2400" i="0" u="none" strike="noStrike" kern="1200" cap="none" spc="0" normalizeH="0" baseline="0" noProof="0" dirty="0">
                <a:ln>
                  <a:noFill/>
                </a:ln>
                <a:solidFill>
                  <a:prstClr val="black"/>
                </a:solidFill>
                <a:effectLst/>
                <a:uLnTx/>
                <a:uFillTx/>
                <a:ea typeface="+mn-ea"/>
                <a:cs typeface="Arial" panose="020B0604020202020204" pitchFamily="34" charset="0"/>
              </a:rPr>
              <a:t>5.</a:t>
            </a:r>
            <a:r>
              <a:rPr kumimoji="0" lang="en-US" sz="2400" i="0" u="none" strike="noStrike" kern="1200" cap="none" spc="0" normalizeH="0" noProof="0" dirty="0">
                <a:ln>
                  <a:noFill/>
                </a:ln>
                <a:solidFill>
                  <a:prstClr val="black"/>
                </a:solidFill>
                <a:effectLst/>
                <a:uLnTx/>
                <a:uFillTx/>
                <a:ea typeface="+mn-ea"/>
                <a:cs typeface="Arial" panose="020B0604020202020204" pitchFamily="34" charset="0"/>
              </a:rPr>
              <a:t>  </a:t>
            </a:r>
            <a:r>
              <a:rPr kumimoji="0" lang="en-US" sz="2400" i="0" u="none" strike="noStrike" kern="1200" cap="none" spc="0" normalizeH="0" baseline="0" noProof="0" dirty="0">
                <a:ln>
                  <a:noFill/>
                </a:ln>
                <a:solidFill>
                  <a:prstClr val="black"/>
                </a:solidFill>
                <a:effectLst/>
                <a:uLnTx/>
                <a:uFillTx/>
                <a:ea typeface="+mn-ea"/>
                <a:cs typeface="Arial" panose="020B0604020202020204" pitchFamily="34" charset="0"/>
              </a:rPr>
              <a:t>Alabama Math and Science Teacher Education Program</a:t>
            </a:r>
          </a:p>
          <a:p>
            <a:pPr lvl="1">
              <a:defRPr/>
            </a:pPr>
            <a:r>
              <a:rPr kumimoji="0" lang="en-US" sz="2400" i="0" u="none" strike="noStrike" kern="1200" cap="none" spc="0" normalizeH="0" baseline="0" noProof="0" dirty="0">
                <a:ln>
                  <a:noFill/>
                </a:ln>
                <a:solidFill>
                  <a:prstClr val="black"/>
                </a:solidFill>
                <a:effectLst/>
                <a:uLnTx/>
                <a:uFillTx/>
                <a:ea typeface="+mn-ea"/>
                <a:cs typeface="Arial" panose="020B0604020202020204" pitchFamily="34" charset="0"/>
              </a:rPr>
              <a:t>6.</a:t>
            </a:r>
            <a:r>
              <a:rPr kumimoji="0" lang="en-US" sz="2400" i="0" u="none" strike="noStrike" kern="1200" cap="none" spc="0" normalizeH="0" noProof="0" dirty="0">
                <a:ln>
                  <a:noFill/>
                </a:ln>
                <a:solidFill>
                  <a:prstClr val="black"/>
                </a:solidFill>
                <a:effectLst/>
                <a:uLnTx/>
                <a:uFillTx/>
                <a:ea typeface="+mn-ea"/>
                <a:cs typeface="Arial" panose="020B0604020202020204" pitchFamily="34" charset="0"/>
              </a:rPr>
              <a:t>  </a:t>
            </a:r>
            <a:r>
              <a:rPr kumimoji="0" lang="en-US" sz="2400" i="0" u="none" strike="noStrike" kern="1200" cap="none" spc="0" normalizeH="0" baseline="0" noProof="0" dirty="0">
                <a:ln>
                  <a:noFill/>
                </a:ln>
                <a:solidFill>
                  <a:prstClr val="black"/>
                </a:solidFill>
                <a:effectLst/>
                <a:uLnTx/>
                <a:uFillTx/>
                <a:ea typeface="+mn-ea"/>
                <a:cs typeface="Arial" panose="020B0604020202020204" pitchFamily="34" charset="0"/>
              </a:rPr>
              <a:t>Southern Regional Educational Board</a:t>
            </a:r>
          </a:p>
          <a:p>
            <a:pPr lvl="1">
              <a:defRPr/>
            </a:pPr>
            <a:r>
              <a:rPr kumimoji="0" lang="en-US" sz="2400" i="0" u="none" strike="noStrike" kern="1200" cap="none" spc="0" normalizeH="0" baseline="0" noProof="0" dirty="0">
                <a:ln>
                  <a:noFill/>
                </a:ln>
                <a:solidFill>
                  <a:prstClr val="black"/>
                </a:solidFill>
                <a:effectLst/>
                <a:uLnTx/>
                <a:uFillTx/>
                <a:ea typeface="+mn-ea"/>
                <a:cs typeface="Arial" panose="020B0604020202020204" pitchFamily="34" charset="0"/>
              </a:rPr>
              <a:t>7.</a:t>
            </a:r>
            <a:r>
              <a:rPr kumimoji="0" lang="en-US" sz="2400" i="0" u="none" strike="noStrike" kern="1200" cap="none" spc="0" normalizeH="0" noProof="0" dirty="0">
                <a:ln>
                  <a:noFill/>
                </a:ln>
                <a:solidFill>
                  <a:prstClr val="black"/>
                </a:solidFill>
                <a:effectLst/>
                <a:uLnTx/>
                <a:uFillTx/>
                <a:ea typeface="+mn-ea"/>
                <a:cs typeface="Arial" panose="020B0604020202020204" pitchFamily="34" charset="0"/>
              </a:rPr>
              <a:t>  </a:t>
            </a:r>
            <a:r>
              <a:rPr kumimoji="0" lang="en-US" sz="2400" i="0" u="none" strike="noStrike" kern="1200" cap="none" spc="0" normalizeH="0" baseline="0" noProof="0" dirty="0">
                <a:ln>
                  <a:noFill/>
                </a:ln>
                <a:solidFill>
                  <a:prstClr val="black"/>
                </a:solidFill>
                <a:effectLst/>
                <a:uLnTx/>
                <a:uFillTx/>
                <a:ea typeface="+mn-ea"/>
                <a:cs typeface="Arial" panose="020B0604020202020204" pitchFamily="34" charset="0"/>
              </a:rPr>
              <a:t>Network of Alabama Academic Libraries</a:t>
            </a:r>
          </a:p>
          <a:p>
            <a:pPr marL="914400" lvl="1" indent="-457200">
              <a:buAutoNum type="arabicPeriod" startAt="8"/>
              <a:defRPr/>
            </a:pPr>
            <a:r>
              <a:rPr kumimoji="0" lang="en-US" sz="2400" i="0" u="none" strike="noStrike" kern="1200" cap="none" spc="0" normalizeH="0" baseline="0" noProof="0" dirty="0">
                <a:ln>
                  <a:noFill/>
                </a:ln>
                <a:solidFill>
                  <a:prstClr val="black"/>
                </a:solidFill>
                <a:effectLst/>
                <a:uLnTx/>
                <a:uFillTx/>
                <a:ea typeface="+mn-ea"/>
                <a:cs typeface="Arial" panose="020B0604020202020204" pitchFamily="34" charset="0"/>
              </a:rPr>
              <a:t>Articulation and General Studies Committee / Statewide Transfer Articulation  </a:t>
            </a:r>
          </a:p>
          <a:p>
            <a:pPr lvl="1">
              <a:defRPr/>
            </a:pPr>
            <a:r>
              <a:rPr lang="en-US" sz="2400" dirty="0">
                <a:solidFill>
                  <a:prstClr val="black"/>
                </a:solidFill>
                <a:cs typeface="Arial" panose="020B0604020202020204" pitchFamily="34" charset="0"/>
              </a:rPr>
              <a:t>      </a:t>
            </a:r>
            <a:r>
              <a:rPr kumimoji="0" lang="en-US" sz="2400" i="0" u="none" strike="noStrike" kern="1200" cap="none" spc="0" normalizeH="0" baseline="0" noProof="0" dirty="0">
                <a:ln>
                  <a:noFill/>
                </a:ln>
                <a:solidFill>
                  <a:prstClr val="black"/>
                </a:solidFill>
                <a:effectLst/>
                <a:uLnTx/>
                <a:uFillTx/>
                <a:ea typeface="+mn-ea"/>
                <a:cs typeface="Arial" panose="020B0604020202020204" pitchFamily="34" charset="0"/>
              </a:rPr>
              <a:t>Reporting System (AGSC / STARS)</a:t>
            </a:r>
          </a:p>
          <a:p>
            <a:pPr lvl="1">
              <a:defRPr/>
            </a:pPr>
            <a:r>
              <a:rPr kumimoji="0" lang="en-US" sz="2400" i="0" u="none" strike="noStrike" kern="1200" cap="none" spc="0" normalizeH="0" baseline="0" noProof="0" dirty="0">
                <a:ln>
                  <a:noFill/>
                </a:ln>
                <a:solidFill>
                  <a:prstClr val="black"/>
                </a:solidFill>
                <a:effectLst/>
                <a:uLnTx/>
                <a:uFillTx/>
                <a:ea typeface="+mn-ea"/>
                <a:cs typeface="Arial" panose="020B0604020202020204" pitchFamily="34" charset="0"/>
              </a:rPr>
              <a:t>9.</a:t>
            </a:r>
            <a:r>
              <a:rPr kumimoji="0" lang="en-US" sz="2400" i="0" u="none" strike="noStrike" kern="1200" cap="none" spc="0" normalizeH="0" noProof="0" dirty="0">
                <a:ln>
                  <a:noFill/>
                </a:ln>
                <a:solidFill>
                  <a:prstClr val="black"/>
                </a:solidFill>
                <a:effectLst/>
                <a:uLnTx/>
                <a:uFillTx/>
                <a:ea typeface="+mn-ea"/>
                <a:cs typeface="Arial" panose="020B0604020202020204" pitchFamily="34" charset="0"/>
              </a:rPr>
              <a:t>  </a:t>
            </a:r>
            <a:r>
              <a:rPr kumimoji="0" lang="en-US" sz="2400" i="0" u="none" strike="noStrike" kern="1200" cap="none" spc="0" normalizeH="0" baseline="0" noProof="0" dirty="0">
                <a:ln>
                  <a:noFill/>
                </a:ln>
                <a:solidFill>
                  <a:prstClr val="black"/>
                </a:solidFill>
                <a:effectLst/>
                <a:uLnTx/>
                <a:uFillTx/>
                <a:ea typeface="+mn-ea"/>
                <a:cs typeface="Arial" panose="020B0604020202020204" pitchFamily="34" charset="0"/>
              </a:rPr>
              <a:t>Experimental Program to Stimulate Competitive Research (</a:t>
            </a:r>
            <a:r>
              <a:rPr kumimoji="0" lang="en-US" sz="2400" i="0" u="none" strike="noStrike" kern="1200" cap="none" spc="0" normalizeH="0" baseline="0" noProof="0" dirty="0" err="1">
                <a:ln>
                  <a:noFill/>
                </a:ln>
                <a:solidFill>
                  <a:prstClr val="black"/>
                </a:solidFill>
                <a:effectLst/>
                <a:uLnTx/>
                <a:uFillTx/>
                <a:ea typeface="+mn-ea"/>
                <a:cs typeface="Arial" panose="020B0604020202020204" pitchFamily="34" charset="0"/>
              </a:rPr>
              <a:t>EPSCoR</a:t>
            </a:r>
            <a:r>
              <a:rPr lang="en-US" sz="2400" dirty="0">
                <a:solidFill>
                  <a:prstClr val="black"/>
                </a:solidFill>
                <a:cs typeface="Arial" panose="020B0604020202020204" pitchFamily="34" charset="0"/>
              </a:rPr>
              <a:t>)</a:t>
            </a:r>
            <a:endParaRPr kumimoji="0" lang="en-US" sz="240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ea typeface="+mn-ea"/>
                <a:cs typeface="Arial" panose="020B0604020202020204" pitchFamily="34" charset="0"/>
              </a:rPr>
              <a:t>Level funding is being recommended for all other items in the budget.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815387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932141" y="6240162"/>
            <a:ext cx="4421659" cy="481313"/>
          </a:xfrm>
        </p:spPr>
        <p:txBody>
          <a:bodyPr/>
          <a:lstStyle/>
          <a:p>
            <a:fld id="{15C3AF50-45D8-4144-B114-A385979F8C17}" type="slidenum">
              <a:rPr lang="en-US" smtClean="0">
                <a:solidFill>
                  <a:srgbClr val="46464A">
                    <a:lumMod val="60000"/>
                    <a:lumOff val="40000"/>
                  </a:srgbClr>
                </a:solidFill>
              </a:rPr>
              <a:pPr/>
              <a:t>85</a:t>
            </a:fld>
            <a:endParaRPr lang="en-US">
              <a:solidFill>
                <a:srgbClr val="46464A">
                  <a:lumMod val="60000"/>
                  <a:lumOff val="40000"/>
                </a:srgbClr>
              </a:solidFill>
            </a:endParaRPr>
          </a:p>
        </p:txBody>
      </p:sp>
      <p:pic>
        <p:nvPicPr>
          <p:cNvPr id="3" name="Picture 2"/>
          <p:cNvPicPr>
            <a:picLocks noChangeAspect="1"/>
          </p:cNvPicPr>
          <p:nvPr/>
        </p:nvPicPr>
        <p:blipFill rotWithShape="1">
          <a:blip r:embed="rId3"/>
          <a:srcRect b="43122"/>
          <a:stretch/>
        </p:blipFill>
        <p:spPr>
          <a:xfrm>
            <a:off x="95249" y="0"/>
            <a:ext cx="12096751" cy="6042454"/>
          </a:xfrm>
          <a:prstGeom prst="rect">
            <a:avLst/>
          </a:prstGeom>
        </p:spPr>
      </p:pic>
      <p:sp>
        <p:nvSpPr>
          <p:cNvPr id="4" name="Right Arrow 3"/>
          <p:cNvSpPr/>
          <p:nvPr/>
        </p:nvSpPr>
        <p:spPr>
          <a:xfrm>
            <a:off x="2508421" y="3521678"/>
            <a:ext cx="6314303" cy="383058"/>
          </a:xfrm>
          <a:prstGeom prst="rightArrow">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3414839" y="5128053"/>
            <a:ext cx="5457569" cy="762425"/>
          </a:xfrm>
          <a:prstGeom prst="rightArrow">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87395" y="5965219"/>
            <a:ext cx="9971903" cy="830997"/>
          </a:xfrm>
          <a:prstGeom prst="rect">
            <a:avLst/>
          </a:prstGeom>
          <a:solidFill>
            <a:schemeClr val="accent4">
              <a:lumMod val="40000"/>
              <a:lumOff val="60000"/>
            </a:schemeClr>
          </a:solidFill>
        </p:spPr>
        <p:txBody>
          <a:bodyPr wrap="square" rtlCol="0">
            <a:spAutoFit/>
          </a:bodyPr>
          <a:lstStyle/>
          <a:p>
            <a:r>
              <a:rPr lang="en-US" sz="2400" dirty="0">
                <a:solidFill>
                  <a:schemeClr val="accent1">
                    <a:lumMod val="50000"/>
                  </a:schemeClr>
                </a:solidFill>
              </a:rPr>
              <a:t>These new statewide initiatives, while small $ in relation to the overall higher budget (less than 2%), are designed to be transformational in impact </a:t>
            </a:r>
          </a:p>
        </p:txBody>
      </p:sp>
    </p:spTree>
    <p:extLst>
      <p:ext uri="{BB962C8B-B14F-4D97-AF65-F5344CB8AC3E}">
        <p14:creationId xmlns:p14="http://schemas.microsoft.com/office/powerpoint/2010/main" val="272521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86</a:t>
            </a:fld>
            <a:endParaRPr lang="en-US">
              <a:solidFill>
                <a:srgbClr val="46464A">
                  <a:lumMod val="60000"/>
                  <a:lumOff val="40000"/>
                </a:srgbClr>
              </a:solidFill>
            </a:endParaRPr>
          </a:p>
        </p:txBody>
      </p:sp>
      <p:pic>
        <p:nvPicPr>
          <p:cNvPr id="3" name="Picture 2"/>
          <p:cNvPicPr>
            <a:picLocks noChangeAspect="1"/>
          </p:cNvPicPr>
          <p:nvPr/>
        </p:nvPicPr>
        <p:blipFill rotWithShape="1">
          <a:blip r:embed="rId2"/>
          <a:srcRect t="56529"/>
          <a:stretch/>
        </p:blipFill>
        <p:spPr>
          <a:xfrm>
            <a:off x="-12357" y="1458097"/>
            <a:ext cx="12096751" cy="4618045"/>
          </a:xfrm>
          <a:prstGeom prst="rect">
            <a:avLst/>
          </a:prstGeom>
        </p:spPr>
      </p:pic>
      <p:pic>
        <p:nvPicPr>
          <p:cNvPr id="4" name="Picture 3"/>
          <p:cNvPicPr>
            <a:picLocks noChangeAspect="1"/>
          </p:cNvPicPr>
          <p:nvPr/>
        </p:nvPicPr>
        <p:blipFill rotWithShape="1">
          <a:blip r:embed="rId2"/>
          <a:srcRect b="86856"/>
          <a:stretch/>
        </p:blipFill>
        <p:spPr>
          <a:xfrm>
            <a:off x="0" y="111210"/>
            <a:ext cx="12096751" cy="1396315"/>
          </a:xfrm>
          <a:prstGeom prst="rect">
            <a:avLst/>
          </a:prstGeom>
        </p:spPr>
      </p:pic>
      <p:sp>
        <p:nvSpPr>
          <p:cNvPr id="6" name="Right Arrow 5"/>
          <p:cNvSpPr/>
          <p:nvPr/>
        </p:nvSpPr>
        <p:spPr>
          <a:xfrm>
            <a:off x="3482939" y="4922586"/>
            <a:ext cx="3770615" cy="762425"/>
          </a:xfrm>
          <a:prstGeom prst="rightArrow">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774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93075" y="1699260"/>
            <a:ext cx="9675221" cy="601934"/>
          </a:xfrm>
        </p:spPr>
        <p:txBody>
          <a:bodyPr>
            <a:noAutofit/>
          </a:bodyPr>
          <a:lstStyle/>
          <a:p>
            <a:pPr algn="l"/>
            <a:r>
              <a:rPr lang="en-US" sz="4000" b="1" kern="1400" dirty="0">
                <a:solidFill>
                  <a:srgbClr val="0070C0"/>
                </a:solidFill>
                <a:latin typeface="+mn-lt"/>
              </a:rPr>
              <a:t>D. Consolidated Budget Recommendation for FY 2020-2021</a:t>
            </a:r>
            <a:r>
              <a:rPr lang="en-US" sz="3200" kern="1400" dirty="0">
                <a:solidFill>
                  <a:srgbClr val="0070C0"/>
                </a:solidFill>
                <a:latin typeface="Arial" panose="020B0604020202020204" pitchFamily="34" charset="0"/>
              </a:rPr>
              <a:t>	</a:t>
            </a:r>
            <a:br>
              <a:rPr lang="en-US" sz="2400" kern="1400" dirty="0">
                <a:solidFill>
                  <a:srgbClr val="0070C0"/>
                </a:solidFill>
                <a:latin typeface="Times New Roman" panose="02020603050405020304" pitchFamily="18" charset="0"/>
              </a:rPr>
            </a:br>
            <a:r>
              <a:rPr lang="en-US" sz="3200" b="1" kern="1400" dirty="0">
                <a:solidFill>
                  <a:srgbClr val="0070C0"/>
                </a:solidFill>
                <a:latin typeface="Arial" panose="020B0604020202020204" pitchFamily="34" charset="0"/>
              </a:rPr>
              <a:t>	</a:t>
            </a:r>
            <a:br>
              <a:rPr lang="en-US" sz="3200" b="1" kern="1400" dirty="0">
                <a:solidFill>
                  <a:srgbClr val="0070C0"/>
                </a:solidFill>
                <a:latin typeface="Arial" panose="020B0604020202020204" pitchFamily="34" charset="0"/>
              </a:rPr>
            </a:br>
            <a:r>
              <a:rPr lang="en-US" sz="2400" i="1" kern="1400" dirty="0">
                <a:solidFill>
                  <a:srgbClr val="0070C0"/>
                </a:solidFill>
                <a:latin typeface="Arial" panose="020B0604020202020204" pitchFamily="34" charset="0"/>
              </a:rPr>
              <a:t>Staff Presenter:  Ms. Susan Cagle</a:t>
            </a:r>
            <a:endParaRPr lang="en-US" sz="3200" b="1" dirty="0">
              <a:solidFill>
                <a:srgbClr val="0070C0"/>
              </a:solidFill>
              <a:latin typeface="Arial" panose="020B0604020202020204" pitchFamily="34" charset="0"/>
            </a:endParaRPr>
          </a:p>
        </p:txBody>
      </p:sp>
      <p:sp>
        <p:nvSpPr>
          <p:cNvPr id="3" name="Subtitle 2"/>
          <p:cNvSpPr>
            <a:spLocks noGrp="1"/>
          </p:cNvSpPr>
          <p:nvPr>
            <p:ph type="subTitle" idx="1"/>
          </p:nvPr>
        </p:nvSpPr>
        <p:spPr>
          <a:xfrm>
            <a:off x="992778" y="2930424"/>
            <a:ext cx="10075816" cy="1655762"/>
          </a:xfrm>
        </p:spPr>
        <p:txBody>
          <a:bodyPr>
            <a:noAutofit/>
          </a:bodyPr>
          <a:lstStyle/>
          <a:p>
            <a:pPr algn="just"/>
            <a:r>
              <a:rPr lang="en-US" sz="2800" dirty="0"/>
              <a:t>Section 16-5-9(b) of the Code of Alabama states that “...The Commission ... shall present to each institution and the Governor and legislature, a single unified budget report containing budget recommendations for the separate appropriations to each of the institutions.” </a:t>
            </a:r>
          </a:p>
          <a:p>
            <a:endParaRPr lang="en-US" sz="2800" dirty="0"/>
          </a:p>
        </p:txBody>
      </p:sp>
      <p:pic>
        <p:nvPicPr>
          <p:cNvPr id="6" name="Picture 5"/>
          <p:cNvPicPr>
            <a:picLocks noChangeAspect="1"/>
          </p:cNvPicPr>
          <p:nvPr/>
        </p:nvPicPr>
        <p:blipFill>
          <a:blip r:embed="rId2"/>
          <a:stretch>
            <a:fillRect/>
          </a:stretch>
        </p:blipFill>
        <p:spPr>
          <a:xfrm>
            <a:off x="9419109" y="4988993"/>
            <a:ext cx="1853345" cy="1694835"/>
          </a:xfrm>
          <a:prstGeom prst="rect">
            <a:avLst/>
          </a:prstGeom>
        </p:spPr>
      </p:pic>
    </p:spTree>
    <p:extLst>
      <p:ext uri="{BB962C8B-B14F-4D97-AF65-F5344CB8AC3E}">
        <p14:creationId xmlns:p14="http://schemas.microsoft.com/office/powerpoint/2010/main" val="26379028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3606" y="1957248"/>
            <a:ext cx="9216778" cy="4278094"/>
          </a:xfrm>
          <a:prstGeom prst="rect">
            <a:avLst/>
          </a:prstGeom>
        </p:spPr>
        <p:txBody>
          <a:bodyPr wrap="square">
            <a:spAutoFit/>
          </a:bodyPr>
          <a:lstStyle/>
          <a:p>
            <a:pPr marR="0">
              <a:spcBef>
                <a:spcPts val="0"/>
              </a:spcBef>
              <a:spcAft>
                <a:spcPts val="1200"/>
              </a:spcAft>
              <a:tabLst>
                <a:tab pos="2286000" algn="l"/>
                <a:tab pos="2514600" algn="l"/>
              </a:tabLst>
            </a:pPr>
            <a:r>
              <a:rPr lang="en-US" sz="2800" dirty="0">
                <a:ea typeface="Times New Roman" panose="02020603050405020304" pitchFamily="18" charset="0"/>
                <a:cs typeface="Times New Roman" panose="02020603050405020304" pitchFamily="18" charset="0"/>
              </a:rPr>
              <a:t>In creating the recommendation, ACHE staff first attempted to determine an </a:t>
            </a:r>
            <a:r>
              <a:rPr lang="en-US" sz="2800" b="1" dirty="0">
                <a:ea typeface="Times New Roman" panose="02020603050405020304" pitchFamily="18" charset="0"/>
                <a:cs typeface="Times New Roman" panose="02020603050405020304" pitchFamily="18" charset="0"/>
              </a:rPr>
              <a:t>estimate of the basic funding requirements </a:t>
            </a:r>
            <a:r>
              <a:rPr lang="en-US" sz="2800" dirty="0">
                <a:ea typeface="Times New Roman" panose="02020603050405020304" pitchFamily="18" charset="0"/>
                <a:cs typeface="Times New Roman" panose="02020603050405020304" pitchFamily="18" charset="0"/>
              </a:rPr>
              <a:t>for Alabama’s public colleges and universities.  </a:t>
            </a:r>
          </a:p>
          <a:p>
            <a:pPr marR="0">
              <a:spcBef>
                <a:spcPts val="0"/>
              </a:spcBef>
              <a:spcAft>
                <a:spcPts val="1200"/>
              </a:spcAft>
              <a:tabLst>
                <a:tab pos="2286000" algn="l"/>
                <a:tab pos="2514600" algn="l"/>
              </a:tabLst>
            </a:pPr>
            <a:r>
              <a:rPr lang="en-US" sz="2800" dirty="0">
                <a:ea typeface="Times New Roman" panose="02020603050405020304" pitchFamily="18" charset="0"/>
                <a:cs typeface="Times New Roman" panose="02020603050405020304" pitchFamily="18" charset="0"/>
              </a:rPr>
              <a:t>This calculation is referred to as the </a:t>
            </a:r>
            <a:r>
              <a:rPr lang="en-US" sz="2800" b="1" dirty="0">
                <a:ea typeface="Times New Roman" panose="02020603050405020304" pitchFamily="18" charset="0"/>
                <a:cs typeface="Times New Roman" panose="02020603050405020304" pitchFamily="18" charset="0"/>
              </a:rPr>
              <a:t>ACHE standard calculation.  </a:t>
            </a:r>
          </a:p>
          <a:p>
            <a:pPr marR="0">
              <a:spcBef>
                <a:spcPts val="0"/>
              </a:spcBef>
              <a:spcAft>
                <a:spcPts val="1200"/>
              </a:spcAft>
              <a:tabLst>
                <a:tab pos="2286000" algn="l"/>
                <a:tab pos="2514600" algn="l"/>
              </a:tabLst>
            </a:pPr>
            <a:r>
              <a:rPr lang="en-US" sz="2800" dirty="0">
                <a:ea typeface="Times New Roman" panose="02020603050405020304" pitchFamily="18" charset="0"/>
                <a:cs typeface="Times New Roman" panose="02020603050405020304" pitchFamily="18" charset="0"/>
              </a:rPr>
              <a:t>The amount calculated for FY 2020-2021 in the ACHE Standard for the public two- and four-year colleges and universities was </a:t>
            </a:r>
            <a:r>
              <a:rPr lang="en-US" sz="2800" dirty="0">
                <a:solidFill>
                  <a:srgbClr val="FF0000"/>
                </a:solidFill>
                <a:ea typeface="Times New Roman" panose="02020603050405020304" pitchFamily="18" charset="0"/>
                <a:cs typeface="Times New Roman" panose="02020603050405020304" pitchFamily="18" charset="0"/>
              </a:rPr>
              <a:t>$2,972,212,593</a:t>
            </a:r>
            <a:r>
              <a:rPr lang="en-US" sz="2800" dirty="0">
                <a:ea typeface="Times New Roman" panose="02020603050405020304" pitchFamily="18" charset="0"/>
                <a:cs typeface="Times New Roman" panose="02020603050405020304" pitchFamily="18" charset="0"/>
              </a:rPr>
              <a:t>.  This amount is </a:t>
            </a:r>
            <a:r>
              <a:rPr lang="en-US" sz="2800" dirty="0">
                <a:solidFill>
                  <a:srgbClr val="FF0000"/>
                </a:solidFill>
                <a:ea typeface="Times New Roman" panose="02020603050405020304" pitchFamily="18" charset="0"/>
                <a:cs typeface="Times New Roman" panose="02020603050405020304" pitchFamily="18" charset="0"/>
              </a:rPr>
              <a:t>$1.4B </a:t>
            </a:r>
            <a:r>
              <a:rPr lang="en-US" sz="2800" dirty="0">
                <a:ea typeface="Times New Roman" panose="02020603050405020304" pitchFamily="18" charset="0"/>
                <a:cs typeface="Times New Roman" panose="02020603050405020304" pitchFamily="18" charset="0"/>
              </a:rPr>
              <a:t>over the FY 2019-2020 appropriation amount.</a:t>
            </a:r>
            <a:endParaRPr lang="en-US" sz="2800" dirty="0">
              <a:ea typeface="Times New Roman" panose="02020603050405020304" pitchFamily="18" charset="0"/>
            </a:endParaRPr>
          </a:p>
        </p:txBody>
      </p:sp>
      <p:sp>
        <p:nvSpPr>
          <p:cNvPr id="3" name="Title 1"/>
          <p:cNvSpPr txBox="1">
            <a:spLocks/>
          </p:cNvSpPr>
          <p:nvPr/>
        </p:nvSpPr>
        <p:spPr>
          <a:xfrm>
            <a:off x="1946521" y="405255"/>
            <a:ext cx="9144000" cy="63844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0070C0"/>
                </a:solidFill>
                <a:latin typeface="+mn-lt"/>
              </a:rPr>
              <a:t>Consolidated Budget Recommendation for </a:t>
            </a:r>
            <a:br>
              <a:rPr lang="en-US" sz="4000" b="1" dirty="0">
                <a:solidFill>
                  <a:srgbClr val="0070C0"/>
                </a:solidFill>
                <a:latin typeface="+mn-lt"/>
              </a:rPr>
            </a:br>
            <a:r>
              <a:rPr lang="en-US" sz="4000" b="1" dirty="0">
                <a:solidFill>
                  <a:srgbClr val="0070C0"/>
                </a:solidFill>
                <a:latin typeface="+mn-lt"/>
              </a:rPr>
              <a:t>FY 2020-2021</a:t>
            </a:r>
          </a:p>
        </p:txBody>
      </p:sp>
      <p:pic>
        <p:nvPicPr>
          <p:cNvPr id="4" name="Picture 3"/>
          <p:cNvPicPr>
            <a:picLocks noChangeAspect="1"/>
          </p:cNvPicPr>
          <p:nvPr/>
        </p:nvPicPr>
        <p:blipFill>
          <a:blip r:embed="rId2"/>
          <a:stretch>
            <a:fillRect/>
          </a:stretch>
        </p:blipFill>
        <p:spPr>
          <a:xfrm>
            <a:off x="350362" y="724479"/>
            <a:ext cx="1596159" cy="1232769"/>
          </a:xfrm>
          <a:prstGeom prst="rect">
            <a:avLst/>
          </a:prstGeom>
        </p:spPr>
      </p:pic>
    </p:spTree>
    <p:extLst>
      <p:ext uri="{BB962C8B-B14F-4D97-AF65-F5344CB8AC3E}">
        <p14:creationId xmlns:p14="http://schemas.microsoft.com/office/powerpoint/2010/main" val="17791912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6621" y="1626322"/>
            <a:ext cx="10289023" cy="4508927"/>
          </a:xfrm>
          <a:prstGeom prst="rect">
            <a:avLst/>
          </a:prstGeom>
        </p:spPr>
        <p:txBody>
          <a:bodyPr wrap="square">
            <a:spAutoFit/>
          </a:bodyPr>
          <a:lstStyle/>
          <a:p>
            <a:pPr marR="0">
              <a:spcBef>
                <a:spcPts val="0"/>
              </a:spcBef>
              <a:spcAft>
                <a:spcPts val="600"/>
              </a:spcAft>
              <a:tabLst>
                <a:tab pos="2286000" algn="l"/>
                <a:tab pos="2514600" algn="l"/>
              </a:tabLst>
            </a:pPr>
            <a:r>
              <a:rPr lang="en-US" sz="2800" dirty="0">
                <a:ea typeface="Times New Roman" panose="02020603050405020304" pitchFamily="18" charset="0"/>
                <a:cs typeface="Times New Roman" panose="02020603050405020304" pitchFamily="18" charset="0"/>
              </a:rPr>
              <a:t>In developing the Consolidated Budget Recommendation (CBR), the following need to be considered:</a:t>
            </a:r>
          </a:p>
          <a:p>
            <a:pPr marL="914400" marR="0" indent="-457200">
              <a:spcBef>
                <a:spcPts val="0"/>
              </a:spcBef>
              <a:spcAft>
                <a:spcPts val="600"/>
              </a:spcAft>
              <a:buFont typeface="Arial" panose="020B0604020202020204" pitchFamily="34" charset="0"/>
              <a:buChar char="•"/>
              <a:tabLst>
                <a:tab pos="2286000" algn="l"/>
                <a:tab pos="2514600" algn="l"/>
              </a:tabLst>
            </a:pPr>
            <a:r>
              <a:rPr lang="en-US" sz="2800" dirty="0">
                <a:ea typeface="Times New Roman" panose="02020603050405020304" pitchFamily="18" charset="0"/>
                <a:cs typeface="Times New Roman" panose="02020603050405020304" pitchFamily="18" charset="0"/>
              </a:rPr>
              <a:t>Cap placed on ETF Appropriation due to the Rolling Reserve Act</a:t>
            </a:r>
          </a:p>
          <a:p>
            <a:pPr marL="914400" marR="0" indent="-457200">
              <a:spcBef>
                <a:spcPts val="0"/>
              </a:spcBef>
              <a:spcAft>
                <a:spcPts val="600"/>
              </a:spcAft>
              <a:buFont typeface="Arial" panose="020B0604020202020204" pitchFamily="34" charset="0"/>
              <a:buChar char="•"/>
              <a:tabLst>
                <a:tab pos="2286000" algn="l"/>
                <a:tab pos="2514600" algn="l"/>
              </a:tabLst>
            </a:pPr>
            <a:r>
              <a:rPr lang="en-US" sz="2800" dirty="0">
                <a:ea typeface="Times New Roman" panose="02020603050405020304" pitchFamily="18" charset="0"/>
                <a:cs typeface="Times New Roman" panose="02020603050405020304" pitchFamily="18" charset="0"/>
              </a:rPr>
              <a:t>Revenue projections</a:t>
            </a:r>
          </a:p>
          <a:p>
            <a:pPr marL="914400" marR="0" indent="-457200">
              <a:spcBef>
                <a:spcPts val="0"/>
              </a:spcBef>
              <a:spcAft>
                <a:spcPts val="600"/>
              </a:spcAft>
              <a:buFont typeface="Arial" panose="020B0604020202020204" pitchFamily="34" charset="0"/>
              <a:buChar char="•"/>
              <a:tabLst>
                <a:tab pos="2286000" algn="l"/>
                <a:tab pos="2514600" algn="l"/>
              </a:tabLst>
            </a:pPr>
            <a:r>
              <a:rPr lang="en-US" sz="2800" dirty="0">
                <a:ea typeface="Times New Roman" panose="02020603050405020304" pitchFamily="18" charset="0"/>
                <a:cs typeface="Times New Roman" panose="02020603050405020304" pitchFamily="18" charset="0"/>
              </a:rPr>
              <a:t>New initiatives being considered</a:t>
            </a:r>
          </a:p>
          <a:p>
            <a:pPr marL="914400" marR="0" indent="-457200">
              <a:spcBef>
                <a:spcPts val="0"/>
              </a:spcBef>
              <a:spcAft>
                <a:spcPts val="600"/>
              </a:spcAft>
              <a:buFont typeface="Arial" panose="020B0604020202020204" pitchFamily="34" charset="0"/>
              <a:buChar char="•"/>
              <a:tabLst>
                <a:tab pos="2286000" algn="l"/>
                <a:tab pos="2514600" algn="l"/>
              </a:tabLst>
            </a:pPr>
            <a:r>
              <a:rPr lang="en-US" sz="2800" dirty="0">
                <a:ea typeface="Times New Roman" panose="02020603050405020304" pitchFamily="18" charset="0"/>
                <a:cs typeface="Times New Roman" panose="02020603050405020304" pitchFamily="18" charset="0"/>
              </a:rPr>
              <a:t>Split between higher education, K-12, and other education lines</a:t>
            </a:r>
          </a:p>
          <a:p>
            <a:pPr marL="914400" marR="0" indent="-457200">
              <a:spcBef>
                <a:spcPts val="0"/>
              </a:spcBef>
              <a:spcAft>
                <a:spcPts val="600"/>
              </a:spcAft>
              <a:buFont typeface="Arial" panose="020B0604020202020204" pitchFamily="34" charset="0"/>
              <a:buChar char="•"/>
              <a:tabLst>
                <a:tab pos="2286000" algn="l"/>
                <a:tab pos="2514600" algn="l"/>
              </a:tabLst>
            </a:pPr>
            <a:r>
              <a:rPr lang="en-US" sz="2800" dirty="0">
                <a:ea typeface="Times New Roman" panose="02020603050405020304" pitchFamily="18" charset="0"/>
                <a:cs typeface="Times New Roman" panose="02020603050405020304" pitchFamily="18" charset="0"/>
              </a:rPr>
              <a:t>Requested amounts</a:t>
            </a:r>
          </a:p>
          <a:p>
            <a:pPr marR="0" algn="just">
              <a:spcBef>
                <a:spcPts val="0"/>
              </a:spcBef>
              <a:spcAft>
                <a:spcPts val="600"/>
              </a:spcAft>
              <a:tabLst>
                <a:tab pos="2286000" algn="l"/>
                <a:tab pos="2514600" algn="l"/>
              </a:tabLst>
            </a:pPr>
            <a:endParaRPr lang="en-US" sz="2800" dirty="0">
              <a:latin typeface="Arial" panose="020B0604020202020204" pitchFamily="34" charset="0"/>
              <a:ea typeface="Times New Roman" panose="02020603050405020304" pitchFamily="18" charset="0"/>
              <a:cs typeface="Times New Roman" panose="02020603050405020304" pitchFamily="18" charset="0"/>
            </a:endParaRPr>
          </a:p>
          <a:p>
            <a:pPr marR="0">
              <a:spcBef>
                <a:spcPts val="0"/>
              </a:spcBef>
              <a:spcAft>
                <a:spcPts val="1200"/>
              </a:spcAft>
              <a:tabLst>
                <a:tab pos="2286000" algn="l"/>
                <a:tab pos="2514600" algn="l"/>
              </a:tabLst>
            </a:pPr>
            <a:endParaRPr lang="en-US" sz="2800" dirty="0">
              <a:ea typeface="Times New Roman" panose="02020603050405020304" pitchFamily="18" charset="0"/>
            </a:endParaRPr>
          </a:p>
        </p:txBody>
      </p:sp>
      <p:sp>
        <p:nvSpPr>
          <p:cNvPr id="3" name="Title 1"/>
          <p:cNvSpPr txBox="1">
            <a:spLocks/>
          </p:cNvSpPr>
          <p:nvPr/>
        </p:nvSpPr>
        <p:spPr>
          <a:xfrm>
            <a:off x="1946521" y="405255"/>
            <a:ext cx="9144000" cy="63844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0070C0"/>
                </a:solidFill>
                <a:latin typeface="+mn-lt"/>
              </a:rPr>
              <a:t>Consolidated Budget Recommendation for </a:t>
            </a:r>
            <a:br>
              <a:rPr lang="en-US" sz="4000" b="1" dirty="0">
                <a:solidFill>
                  <a:srgbClr val="0070C0"/>
                </a:solidFill>
                <a:latin typeface="+mn-lt"/>
              </a:rPr>
            </a:br>
            <a:r>
              <a:rPr lang="en-US" sz="4000" b="1" dirty="0">
                <a:solidFill>
                  <a:srgbClr val="0070C0"/>
                </a:solidFill>
                <a:latin typeface="+mn-lt"/>
              </a:rPr>
              <a:t>FY 2020-2021</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9086" y="5231945"/>
            <a:ext cx="2648564" cy="1392409"/>
          </a:xfrm>
          <a:prstGeom prst="rect">
            <a:avLst/>
          </a:prstGeom>
        </p:spPr>
      </p:pic>
    </p:spTree>
    <p:extLst>
      <p:ext uri="{BB962C8B-B14F-4D97-AF65-F5344CB8AC3E}">
        <p14:creationId xmlns:p14="http://schemas.microsoft.com/office/powerpoint/2010/main" val="1818401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6639" y="-1408643"/>
            <a:ext cx="11638722" cy="2387600"/>
          </a:xfrm>
        </p:spPr>
        <p:txBody>
          <a:bodyPr>
            <a:normAutofit/>
          </a:bodyPr>
          <a:lstStyle/>
          <a:p>
            <a:r>
              <a:rPr lang="en-US" sz="4800" b="1" dirty="0">
                <a:solidFill>
                  <a:srgbClr val="0070C0"/>
                </a:solidFill>
              </a:rPr>
              <a:t>Preparing Alabamians for the World of Work</a:t>
            </a:r>
          </a:p>
        </p:txBody>
      </p:sp>
      <p:pic>
        <p:nvPicPr>
          <p:cNvPr id="1026" name="Picture 6"/>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537" b="29247"/>
          <a:stretch/>
        </p:blipFill>
        <p:spPr bwMode="auto">
          <a:xfrm>
            <a:off x="953315" y="1484795"/>
            <a:ext cx="5838935" cy="27243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53315" y="4403712"/>
            <a:ext cx="6334586" cy="1200329"/>
          </a:xfrm>
          <a:prstGeom prst="rect">
            <a:avLst/>
          </a:prstGeom>
        </p:spPr>
        <p:txBody>
          <a:bodyPr wrap="square">
            <a:spAutoFit/>
          </a:bodyPr>
          <a:lstStyle/>
          <a:p>
            <a:r>
              <a:rPr lang="en-US" sz="2400" b="1" i="1" dirty="0">
                <a:latin typeface="Times New Roman" panose="02020603050405020304" pitchFamily="18" charset="0"/>
                <a:ea typeface="Times New Roman" panose="02020603050405020304" pitchFamily="18" charset="0"/>
              </a:rPr>
              <a:t>Building Alabama’s Rural Workforce System </a:t>
            </a:r>
          </a:p>
          <a:p>
            <a:r>
              <a:rPr lang="en-US" sz="2400" b="1" dirty="0">
                <a:latin typeface="Times New Roman" panose="02020603050405020304" pitchFamily="18" charset="0"/>
                <a:ea typeface="Times New Roman" panose="02020603050405020304" pitchFamily="18" charset="0"/>
              </a:rPr>
              <a:t>The Summit on Rural Workforce Development University of West Alabama </a:t>
            </a:r>
            <a:endParaRPr lang="en-US" sz="2400" b="1" dirty="0"/>
          </a:p>
        </p:txBody>
      </p:sp>
      <p:pic>
        <p:nvPicPr>
          <p:cNvPr id="1027" name="Picture 3" descr="2c1d6ee1-e2d7-4aa3-b97a-267bda2e3fa9@namprd15"/>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5400000">
            <a:off x="6924715" y="2054098"/>
            <a:ext cx="5305942" cy="3947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38547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602376" y="258433"/>
            <a:ext cx="9144000" cy="63844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0070C0"/>
                </a:solidFill>
                <a:latin typeface="+mn-lt"/>
              </a:rPr>
              <a:t>Consolidated Budget Recommendation for </a:t>
            </a:r>
            <a:br>
              <a:rPr lang="en-US" sz="4000" b="1" dirty="0">
                <a:solidFill>
                  <a:srgbClr val="0070C0"/>
                </a:solidFill>
                <a:latin typeface="+mn-lt"/>
              </a:rPr>
            </a:br>
            <a:r>
              <a:rPr lang="en-US" sz="4000" b="1" dirty="0">
                <a:solidFill>
                  <a:srgbClr val="0070C0"/>
                </a:solidFill>
                <a:latin typeface="+mn-lt"/>
              </a:rPr>
              <a:t>FY 2020-2021</a:t>
            </a:r>
          </a:p>
          <a:p>
            <a:pPr algn="ctr"/>
            <a:r>
              <a:rPr lang="en-US" sz="3200" b="1" dirty="0">
                <a:solidFill>
                  <a:srgbClr val="0070C0"/>
                </a:solidFill>
                <a:latin typeface="+mn-lt"/>
              </a:rPr>
              <a:t>Funds for Rate Increases</a:t>
            </a:r>
          </a:p>
          <a:p>
            <a:pPr algn="ctr"/>
            <a:endParaRPr lang="en-US" sz="3200" b="1" dirty="0">
              <a:solidFill>
                <a:srgbClr val="0070C0"/>
              </a:solidFill>
              <a:latin typeface="Arial" panose="020B0604020202020204" pitchFamily="34" charset="0"/>
            </a:endParaRPr>
          </a:p>
        </p:txBody>
      </p:sp>
      <p:sp>
        <p:nvSpPr>
          <p:cNvPr id="4" name="Rectangle 3"/>
          <p:cNvSpPr/>
          <p:nvPr/>
        </p:nvSpPr>
        <p:spPr>
          <a:xfrm>
            <a:off x="1083874" y="2100815"/>
            <a:ext cx="10414167" cy="4154984"/>
          </a:xfrm>
          <a:prstGeom prst="rect">
            <a:avLst/>
          </a:prstGeom>
        </p:spPr>
        <p:txBody>
          <a:bodyPr wrap="square">
            <a:spAutoFit/>
          </a:bodyPr>
          <a:lstStyle/>
          <a:p>
            <a:pPr>
              <a:spcAft>
                <a:spcPts val="1200"/>
              </a:spcAft>
            </a:pPr>
            <a:r>
              <a:rPr lang="en-US" sz="2800" dirty="0"/>
              <a:t>The CBR is based around the following considerations:</a:t>
            </a:r>
            <a:endParaRPr lang="en-US" sz="1050" dirty="0"/>
          </a:p>
          <a:p>
            <a:pPr>
              <a:spcAft>
                <a:spcPts val="1200"/>
              </a:spcAft>
            </a:pPr>
            <a:r>
              <a:rPr lang="en-US" sz="2800" dirty="0"/>
              <a:t>1)  Rate increase for mandated PEEHIP retirees' health insurance for public senior institutions who do not participate in PEEHIP (all except AAMU, Athens and JSU)  </a:t>
            </a:r>
            <a:r>
              <a:rPr lang="en-US" sz="2800" dirty="0">
                <a:solidFill>
                  <a:srgbClr val="FF0000"/>
                </a:solidFill>
              </a:rPr>
              <a:t>(+$3,029,672)</a:t>
            </a:r>
            <a:endParaRPr lang="en-US" sz="1050" dirty="0">
              <a:solidFill>
                <a:srgbClr val="FF0000"/>
              </a:solidFill>
            </a:endParaRPr>
          </a:p>
          <a:p>
            <a:pPr>
              <a:spcAft>
                <a:spcPts val="1200"/>
              </a:spcAft>
            </a:pPr>
            <a:r>
              <a:rPr lang="en-US" sz="2800" dirty="0">
                <a:cs typeface="Arial" panose="020B0604020202020204" pitchFamily="34" charset="0"/>
              </a:rPr>
              <a:t>2) Peer Comparison Adjustments </a:t>
            </a:r>
            <a:r>
              <a:rPr lang="en-US" sz="2800" dirty="0">
                <a:solidFill>
                  <a:srgbClr val="FF0000"/>
                </a:solidFill>
                <a:cs typeface="Arial" panose="020B0604020202020204" pitchFamily="34" charset="0"/>
              </a:rPr>
              <a:t>(+$10,514,497)</a:t>
            </a:r>
          </a:p>
          <a:p>
            <a:pPr>
              <a:spcAft>
                <a:spcPts val="1200"/>
              </a:spcAft>
            </a:pPr>
            <a:r>
              <a:rPr lang="en-US" sz="2800" dirty="0">
                <a:cs typeface="Arial" panose="020B0604020202020204" pitchFamily="34" charset="0"/>
              </a:rPr>
              <a:t>3) </a:t>
            </a:r>
            <a:r>
              <a:rPr lang="en-US" sz="2800" dirty="0">
                <a:solidFill>
                  <a:srgbClr val="FF0000"/>
                </a:solidFill>
                <a:cs typeface="Arial" panose="020B0604020202020204" pitchFamily="34" charset="0"/>
              </a:rPr>
              <a:t>Five percent </a:t>
            </a:r>
            <a:r>
              <a:rPr lang="en-US" sz="2800" dirty="0">
                <a:cs typeface="Arial" panose="020B0604020202020204" pitchFamily="34" charset="0"/>
              </a:rPr>
              <a:t>(5%) increase over the amount appropriated in FY 2019-2020 </a:t>
            </a:r>
            <a:r>
              <a:rPr lang="en-US" sz="2800" dirty="0">
                <a:solidFill>
                  <a:srgbClr val="FF0000"/>
                </a:solidFill>
                <a:cs typeface="Arial" panose="020B0604020202020204" pitchFamily="34" charset="0"/>
              </a:rPr>
              <a:t>(+$77,648,227)</a:t>
            </a:r>
            <a:endParaRPr lang="en-US" sz="2800" dirty="0">
              <a:cs typeface="Arial" panose="020B0604020202020204" pitchFamily="34" charset="0"/>
            </a:endParaRPr>
          </a:p>
          <a:p>
            <a:r>
              <a:rPr lang="en-US" sz="2800" dirty="0">
                <a:cs typeface="Arial" panose="020B0604020202020204" pitchFamily="34" charset="0"/>
              </a:rPr>
              <a:t>4) Statewide line items for varying amounts </a:t>
            </a:r>
            <a:r>
              <a:rPr lang="en-US" sz="2800" dirty="0">
                <a:solidFill>
                  <a:srgbClr val="FF0000"/>
                </a:solidFill>
                <a:cs typeface="Arial" panose="020B0604020202020204" pitchFamily="34" charset="0"/>
              </a:rPr>
              <a:t>(+$29,954,775)</a:t>
            </a:r>
            <a:endParaRPr lang="en-US" sz="2800" dirty="0">
              <a:solidFill>
                <a:srgbClr val="FF0000"/>
              </a:solidFill>
            </a:endParaRPr>
          </a:p>
        </p:txBody>
      </p:sp>
      <p:pic>
        <p:nvPicPr>
          <p:cNvPr id="5" name="Picture 4"/>
          <p:cNvPicPr>
            <a:picLocks noChangeAspect="1"/>
          </p:cNvPicPr>
          <p:nvPr/>
        </p:nvPicPr>
        <p:blipFill>
          <a:blip r:embed="rId2"/>
          <a:stretch>
            <a:fillRect/>
          </a:stretch>
        </p:blipFill>
        <p:spPr>
          <a:xfrm>
            <a:off x="9355733" y="958003"/>
            <a:ext cx="2142308" cy="1561257"/>
          </a:xfrm>
          <a:prstGeom prst="rect">
            <a:avLst/>
          </a:prstGeom>
        </p:spPr>
      </p:pic>
    </p:spTree>
    <p:extLst>
      <p:ext uri="{BB962C8B-B14F-4D97-AF65-F5344CB8AC3E}">
        <p14:creationId xmlns:p14="http://schemas.microsoft.com/office/powerpoint/2010/main" val="25837443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619250" y="349098"/>
            <a:ext cx="9144000" cy="63844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0070C0"/>
                </a:solidFill>
                <a:latin typeface="+mn-lt"/>
              </a:rPr>
              <a:t>Consolidated Budget Recommendation for </a:t>
            </a:r>
            <a:br>
              <a:rPr lang="en-US" sz="4000" b="1" dirty="0">
                <a:solidFill>
                  <a:srgbClr val="0070C0"/>
                </a:solidFill>
                <a:latin typeface="+mn-lt"/>
              </a:rPr>
            </a:br>
            <a:r>
              <a:rPr lang="en-US" sz="4000" b="1" dirty="0">
                <a:solidFill>
                  <a:srgbClr val="0070C0"/>
                </a:solidFill>
                <a:latin typeface="+mn-lt"/>
              </a:rPr>
              <a:t>FY 2020-2021</a:t>
            </a:r>
          </a:p>
        </p:txBody>
      </p:sp>
      <p:sp>
        <p:nvSpPr>
          <p:cNvPr id="4" name="Rectangle 3"/>
          <p:cNvSpPr/>
          <p:nvPr/>
        </p:nvSpPr>
        <p:spPr>
          <a:xfrm>
            <a:off x="1158240" y="1809036"/>
            <a:ext cx="10503770" cy="3108543"/>
          </a:xfrm>
          <a:prstGeom prst="rect">
            <a:avLst/>
          </a:prstGeom>
        </p:spPr>
        <p:txBody>
          <a:bodyPr wrap="square">
            <a:spAutoFit/>
          </a:bodyPr>
          <a:lstStyle/>
          <a:p>
            <a:r>
              <a:rPr lang="en-US" sz="2800" b="1" dirty="0">
                <a:cs typeface="Arial" panose="020B0604020202020204" pitchFamily="34" charset="0"/>
              </a:rPr>
              <a:t>Increase Recommended for the Universities - </a:t>
            </a:r>
            <a:r>
              <a:rPr lang="en-US" sz="2800" b="1" dirty="0">
                <a:solidFill>
                  <a:srgbClr val="FF0000"/>
                </a:solidFill>
                <a:cs typeface="Arial" panose="020B0604020202020204" pitchFamily="34" charset="0"/>
              </a:rPr>
              <a:t>$72,926,726</a:t>
            </a:r>
          </a:p>
          <a:p>
            <a:endParaRPr lang="en-US" sz="2800" b="1" dirty="0">
              <a:cs typeface="Arial" panose="020B0604020202020204" pitchFamily="34" charset="0"/>
            </a:endParaRPr>
          </a:p>
          <a:p>
            <a:r>
              <a:rPr lang="en-US" sz="2800" b="1" dirty="0">
                <a:cs typeface="Arial" panose="020B0604020202020204" pitchFamily="34" charset="0"/>
              </a:rPr>
              <a:t>Increase Recommended the Two-Year Colleges - </a:t>
            </a:r>
            <a:r>
              <a:rPr lang="en-US" sz="2800" b="1" dirty="0">
                <a:solidFill>
                  <a:schemeClr val="accent6"/>
                </a:solidFill>
                <a:cs typeface="Arial" panose="020B0604020202020204" pitchFamily="34" charset="0"/>
              </a:rPr>
              <a:t>$18,265,670</a:t>
            </a:r>
          </a:p>
          <a:p>
            <a:endParaRPr lang="en-US" sz="2800" b="1" dirty="0">
              <a:cs typeface="Arial" panose="020B0604020202020204" pitchFamily="34" charset="0"/>
            </a:endParaRPr>
          </a:p>
          <a:p>
            <a:r>
              <a:rPr lang="en-US" sz="2800" b="1" dirty="0">
                <a:cs typeface="Arial" panose="020B0604020202020204" pitchFamily="34" charset="0"/>
              </a:rPr>
              <a:t>Increase Recommended the Statewide Lines - </a:t>
            </a:r>
            <a:r>
              <a:rPr lang="en-US" sz="2800" b="1" dirty="0">
                <a:solidFill>
                  <a:schemeClr val="accent1"/>
                </a:solidFill>
                <a:cs typeface="Arial" panose="020B0604020202020204" pitchFamily="34" charset="0"/>
              </a:rPr>
              <a:t>$29,954,775</a:t>
            </a:r>
          </a:p>
          <a:p>
            <a:endParaRPr lang="en-US" sz="2800" b="1" dirty="0">
              <a:cs typeface="Arial" panose="020B0604020202020204" pitchFamily="34" charset="0"/>
            </a:endParaRPr>
          </a:p>
          <a:p>
            <a:r>
              <a:rPr lang="en-US" sz="2800" b="1" dirty="0">
                <a:cs typeface="Arial" panose="020B0604020202020204" pitchFamily="34" charset="0"/>
              </a:rPr>
              <a:t>Total CBR Increase FY 2020-2021 - </a:t>
            </a:r>
            <a:r>
              <a:rPr lang="en-US" sz="2800" b="1" dirty="0">
                <a:solidFill>
                  <a:schemeClr val="accent4">
                    <a:lumMod val="75000"/>
                  </a:schemeClr>
                </a:solidFill>
                <a:cs typeface="Arial" panose="020B0604020202020204" pitchFamily="34" charset="0"/>
              </a:rPr>
              <a:t>$121,147,171</a:t>
            </a:r>
            <a:endParaRPr lang="en-US" sz="2800" b="1" dirty="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8917577" y="5057778"/>
            <a:ext cx="2338754" cy="1506786"/>
          </a:xfrm>
          <a:prstGeom prst="rect">
            <a:avLst/>
          </a:prstGeom>
        </p:spPr>
      </p:pic>
    </p:spTree>
    <p:extLst>
      <p:ext uri="{BB962C8B-B14F-4D97-AF65-F5344CB8AC3E}">
        <p14:creationId xmlns:p14="http://schemas.microsoft.com/office/powerpoint/2010/main" val="26530314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nvPr>
        </p:nvGraphicFramePr>
        <p:xfrm>
          <a:off x="863600" y="273050"/>
          <a:ext cx="10617200" cy="6311900"/>
        </p:xfrm>
        <a:graphic>
          <a:graphicData uri="http://schemas.openxmlformats.org/presentationml/2006/ole">
            <mc:AlternateContent xmlns:mc="http://schemas.openxmlformats.org/markup-compatibility/2006">
              <mc:Choice xmlns:v="urn:schemas-microsoft-com:vml" Requires="v">
                <p:oleObj spid="_x0000_s19528" name="Worksheet" r:id="rId3" imgW="10523339" imgH="7566784" progId="Excel.Sheet.12">
                  <p:embed/>
                </p:oleObj>
              </mc:Choice>
              <mc:Fallback>
                <p:oleObj name="Worksheet" r:id="rId3" imgW="10523339" imgH="7566784" progId="Excel.Sheet.12">
                  <p:embed/>
                  <p:pic>
                    <p:nvPicPr>
                      <p:cNvPr id="4" name="Object 3"/>
                      <p:cNvPicPr/>
                      <p:nvPr/>
                    </p:nvPicPr>
                    <p:blipFill>
                      <a:blip r:embed="rId4"/>
                      <a:stretch>
                        <a:fillRect/>
                      </a:stretch>
                    </p:blipFill>
                    <p:spPr>
                      <a:xfrm>
                        <a:off x="863600" y="273050"/>
                        <a:ext cx="10617200" cy="6311900"/>
                      </a:xfrm>
                      <a:prstGeom prst="rect">
                        <a:avLst/>
                      </a:prstGeom>
                    </p:spPr>
                  </p:pic>
                </p:oleObj>
              </mc:Fallback>
            </mc:AlternateContent>
          </a:graphicData>
        </a:graphic>
      </p:graphicFrame>
    </p:spTree>
    <p:extLst>
      <p:ext uri="{BB962C8B-B14F-4D97-AF65-F5344CB8AC3E}">
        <p14:creationId xmlns:p14="http://schemas.microsoft.com/office/powerpoint/2010/main" val="28520836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4997" y="563291"/>
            <a:ext cx="10714615" cy="2492990"/>
          </a:xfrm>
          <a:prstGeom prst="rect">
            <a:avLst/>
          </a:prstGeom>
          <a:noFill/>
        </p:spPr>
        <p:txBody>
          <a:bodyPr wrap="square" rtlCol="0" anchor="ctr">
            <a:spAutoFit/>
          </a:bodyPr>
          <a:lstStyle/>
          <a:p>
            <a:r>
              <a:rPr lang="en-US" sz="4000" b="1" dirty="0">
                <a:solidFill>
                  <a:srgbClr val="0070C0"/>
                </a:solidFill>
              </a:rPr>
              <a:t>E.  Report on Facilities Master Plan &amp; Capital Projects Requests for FY 2020-21– FY 2024-25</a:t>
            </a:r>
          </a:p>
          <a:p>
            <a:endParaRPr lang="en-US" sz="4000" b="1" dirty="0">
              <a:solidFill>
                <a:srgbClr val="0070C0"/>
              </a:solidFill>
            </a:endParaRPr>
          </a:p>
          <a:p>
            <a:r>
              <a:rPr lang="en-US" sz="3600" i="1" kern="1400" dirty="0">
                <a:solidFill>
                  <a:srgbClr val="0070C0"/>
                </a:solidFill>
                <a:latin typeface="Arial" panose="020B0604020202020204" pitchFamily="34" charset="0"/>
              </a:rPr>
              <a:t>	</a:t>
            </a:r>
            <a:r>
              <a:rPr lang="en-US" sz="3200" i="1" kern="1400" dirty="0">
                <a:solidFill>
                  <a:srgbClr val="0070C0"/>
                </a:solidFill>
                <a:latin typeface="Arial" panose="020B0604020202020204" pitchFamily="34" charset="0"/>
              </a:rPr>
              <a:t>Staff Presenter:  Ms. Susan Cagle</a:t>
            </a:r>
            <a:endParaRPr lang="en-US" sz="3200" b="1" dirty="0"/>
          </a:p>
        </p:txBody>
      </p:sp>
      <p:pic>
        <p:nvPicPr>
          <p:cNvPr id="3" name="Picture 2"/>
          <p:cNvPicPr>
            <a:picLocks noChangeAspect="1"/>
          </p:cNvPicPr>
          <p:nvPr/>
        </p:nvPicPr>
        <p:blipFill>
          <a:blip r:embed="rId2"/>
          <a:stretch>
            <a:fillRect/>
          </a:stretch>
        </p:blipFill>
        <p:spPr>
          <a:xfrm>
            <a:off x="3474720" y="4064714"/>
            <a:ext cx="4643120" cy="2254873"/>
          </a:xfrm>
          <a:prstGeom prst="rect">
            <a:avLst/>
          </a:prstGeom>
        </p:spPr>
      </p:pic>
    </p:spTree>
    <p:extLst>
      <p:ext uri="{BB962C8B-B14F-4D97-AF65-F5344CB8AC3E}">
        <p14:creationId xmlns:p14="http://schemas.microsoft.com/office/powerpoint/2010/main" val="21358158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62715" y="261257"/>
            <a:ext cx="8516983" cy="1077218"/>
          </a:xfrm>
          <a:prstGeom prst="rect">
            <a:avLst/>
          </a:prstGeom>
        </p:spPr>
        <p:txBody>
          <a:bodyPr wrap="square">
            <a:spAutoFit/>
          </a:bodyPr>
          <a:lstStyle/>
          <a:p>
            <a:pPr indent="457200" algn="ctr"/>
            <a:r>
              <a:rPr lang="en-US" sz="3200" b="1" dirty="0">
                <a:solidFill>
                  <a:srgbClr val="0070C0"/>
                </a:solidFill>
                <a:latin typeface="Calibri" panose="020F0502020204030204" pitchFamily="34" charset="0"/>
                <a:ea typeface="Calibri" panose="020F0502020204030204" pitchFamily="34" charset="0"/>
              </a:rPr>
              <a:t>Report on the Facilities Master Plan &amp; Capital Projects Requests for FY 2020-21 – FY 2024-25</a:t>
            </a:r>
          </a:p>
        </p:txBody>
      </p:sp>
      <p:sp>
        <p:nvSpPr>
          <p:cNvPr id="3" name="Rectangle 2"/>
          <p:cNvSpPr/>
          <p:nvPr/>
        </p:nvSpPr>
        <p:spPr>
          <a:xfrm>
            <a:off x="252549" y="1633734"/>
            <a:ext cx="11706268" cy="4678204"/>
          </a:xfrm>
          <a:prstGeom prst="rect">
            <a:avLst/>
          </a:prstGeom>
        </p:spPr>
        <p:txBody>
          <a:bodyPr wrap="square">
            <a:spAutoFit/>
          </a:bodyPr>
          <a:lstStyle/>
          <a:p>
            <a:pPr marR="0">
              <a:spcBef>
                <a:spcPts val="0"/>
              </a:spcBef>
              <a:spcAft>
                <a:spcPts val="1200"/>
              </a:spcAft>
              <a:tabLst>
                <a:tab pos="2286000" algn="l"/>
                <a:tab pos="2514600" algn="l"/>
              </a:tabLst>
            </a:pPr>
            <a:r>
              <a:rPr lang="en-US" sz="2400" dirty="0">
                <a:latin typeface="Calibri" panose="020F0502020204030204" pitchFamily="34" charset="0"/>
                <a:ea typeface="Times New Roman" panose="02020603050405020304" pitchFamily="18" charset="0"/>
                <a:cs typeface="Times New Roman" panose="02020603050405020304" pitchFamily="18" charset="0"/>
              </a:rPr>
              <a:t>Section 16-5-15 of the Code of Alabama requires that each public college &amp; university annually submit a 5-year facilities master plan to the Commission. Each institution is also required to prioritize its capital requests and provide a needs assessment for requested projects.</a:t>
            </a:r>
          </a:p>
          <a:p>
            <a:pPr>
              <a:tabLst>
                <a:tab pos="2286000" algn="l"/>
                <a:tab pos="2514600" algn="l"/>
              </a:tabLst>
            </a:pPr>
            <a:r>
              <a:rPr lang="en-US" sz="2400" dirty="0">
                <a:latin typeface="Calibri" panose="020F0502020204030204" pitchFamily="34" charset="0"/>
                <a:ea typeface="Times New Roman" panose="02020603050405020304" pitchFamily="18" charset="0"/>
                <a:cs typeface="Times New Roman" panose="02020603050405020304" pitchFamily="18" charset="0"/>
              </a:rPr>
              <a:t>Projects are broken into three time segments: </a:t>
            </a:r>
          </a:p>
          <a:p>
            <a:pPr marL="342900" indent="-342900">
              <a:buFont typeface="Arial" panose="020B0604020202020204" pitchFamily="34" charset="0"/>
              <a:buChar char="•"/>
              <a:tabLst>
                <a:tab pos="2286000" algn="l"/>
                <a:tab pos="2514600" algn="l"/>
              </a:tabLst>
            </a:pPr>
            <a:r>
              <a:rPr lang="en-US" sz="2400"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Immediate</a:t>
            </a:r>
            <a:r>
              <a:rPr lang="en-US" sz="2400" dirty="0">
                <a:latin typeface="Calibri" panose="020F0502020204030204" pitchFamily="34" charset="0"/>
                <a:ea typeface="Times New Roman" panose="02020603050405020304" pitchFamily="18" charset="0"/>
                <a:cs typeface="Times New Roman" panose="02020603050405020304" pitchFamily="18" charset="0"/>
              </a:rPr>
              <a:t> projects fall within the first year of the master planning cycle (</a:t>
            </a:r>
            <a:r>
              <a:rPr lang="en-US" sz="2400"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FY 2021</a:t>
            </a:r>
            <a:r>
              <a:rPr lang="en-US" sz="2400" dirty="0">
                <a:latin typeface="Calibri" panose="020F0502020204030204" pitchFamily="34" charset="0"/>
                <a:ea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tabLst>
                <a:tab pos="2286000" algn="l"/>
                <a:tab pos="2514600" algn="l"/>
              </a:tabLst>
            </a:pPr>
            <a:r>
              <a:rPr lang="en-US" sz="2400"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Intermediate</a:t>
            </a:r>
            <a:r>
              <a:rPr lang="en-US" sz="2400" dirty="0">
                <a:latin typeface="Calibri" panose="020F0502020204030204" pitchFamily="34" charset="0"/>
                <a:ea typeface="Times New Roman" panose="02020603050405020304" pitchFamily="18" charset="0"/>
                <a:cs typeface="Times New Roman" panose="02020603050405020304" pitchFamily="18" charset="0"/>
              </a:rPr>
              <a:t> projects fall within the second year of the planning cycle </a:t>
            </a:r>
            <a:r>
              <a:rPr lang="en-US" sz="2400"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(FY 2022</a:t>
            </a:r>
            <a:r>
              <a:rPr lang="en-US" sz="2400" dirty="0">
                <a:latin typeface="Calibri" panose="020F0502020204030204" pitchFamily="34" charset="0"/>
                <a:ea typeface="Times New Roman" panose="02020603050405020304" pitchFamily="18" charset="0"/>
                <a:cs typeface="Times New Roman" panose="02020603050405020304" pitchFamily="18" charset="0"/>
              </a:rPr>
              <a:t>).  </a:t>
            </a:r>
          </a:p>
          <a:p>
            <a:pPr marL="342900" indent="-342900">
              <a:buFont typeface="Arial" panose="020B0604020202020204" pitchFamily="34" charset="0"/>
              <a:buChar char="•"/>
              <a:tabLst>
                <a:tab pos="2286000" algn="l"/>
                <a:tab pos="2514600" algn="l"/>
              </a:tabLst>
            </a:pPr>
            <a:r>
              <a:rPr lang="en-US" sz="2400"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Long-Term</a:t>
            </a:r>
            <a:r>
              <a:rPr lang="en-US" sz="2400" dirty="0">
                <a:latin typeface="Calibri" panose="020F0502020204030204" pitchFamily="34" charset="0"/>
                <a:ea typeface="Times New Roman" panose="02020603050405020304" pitchFamily="18" charset="0"/>
                <a:cs typeface="Times New Roman" panose="02020603050405020304" pitchFamily="18" charset="0"/>
              </a:rPr>
              <a:t> projects fall into the last three years of the planning cycle (</a:t>
            </a:r>
            <a:r>
              <a:rPr lang="en-US" sz="2400"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FY 2023 - 2025</a:t>
            </a:r>
            <a:r>
              <a:rPr lang="en-US" sz="2400" dirty="0">
                <a:latin typeface="Calibri" panose="020F0502020204030204" pitchFamily="34" charset="0"/>
                <a:ea typeface="Times New Roman" panose="02020603050405020304" pitchFamily="18" charset="0"/>
                <a:cs typeface="Times New Roman" panose="02020603050405020304" pitchFamily="18" charset="0"/>
              </a:rPr>
              <a:t>).  </a:t>
            </a:r>
          </a:p>
          <a:p>
            <a:pPr>
              <a:tabLst>
                <a:tab pos="2286000" algn="l"/>
                <a:tab pos="2514600" algn="l"/>
              </a:tabLst>
            </a:pP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a:tabLst>
                <a:tab pos="2286000" algn="l"/>
                <a:tab pos="2514600" algn="l"/>
              </a:tabLst>
            </a:pPr>
            <a:r>
              <a:rPr lang="en-US" sz="2400" dirty="0">
                <a:latin typeface="Calibri" panose="020F0502020204030204" pitchFamily="34" charset="0"/>
                <a:ea typeface="Times New Roman" panose="02020603050405020304" pitchFamily="18" charset="0"/>
                <a:cs typeface="Times New Roman" panose="02020603050405020304" pitchFamily="18" charset="0"/>
              </a:rPr>
              <a:t>The projects are also classified into four separate project categories:  </a:t>
            </a:r>
          </a:p>
          <a:p>
            <a:pPr marL="708660" indent="-342900">
              <a:buFont typeface="Arial" panose="020B0604020202020204" pitchFamily="34" charset="0"/>
              <a:buChar char="•"/>
              <a:tabLst>
                <a:tab pos="2286000" algn="l"/>
                <a:tab pos="2514600" algn="l"/>
              </a:tabLst>
            </a:pPr>
            <a:r>
              <a:rPr lang="en-US" sz="2400"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New Construction/Acquisition</a:t>
            </a:r>
          </a:p>
          <a:p>
            <a:pPr marL="708660" indent="-342900">
              <a:buFont typeface="Arial" panose="020B0604020202020204" pitchFamily="34" charset="0"/>
              <a:buChar char="•"/>
              <a:tabLst>
                <a:tab pos="2286000" algn="l"/>
                <a:tab pos="2514600" algn="l"/>
              </a:tabLst>
            </a:pPr>
            <a:r>
              <a:rPr lang="en-US" sz="2400"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Renovation and Remodeling</a:t>
            </a:r>
          </a:p>
        </p:txBody>
      </p:sp>
      <p:pic>
        <p:nvPicPr>
          <p:cNvPr id="5" name="Picture 4"/>
          <p:cNvPicPr>
            <a:picLocks noChangeAspect="1"/>
          </p:cNvPicPr>
          <p:nvPr/>
        </p:nvPicPr>
        <p:blipFill>
          <a:blip r:embed="rId2"/>
          <a:stretch>
            <a:fillRect/>
          </a:stretch>
        </p:blipFill>
        <p:spPr>
          <a:xfrm>
            <a:off x="156755" y="0"/>
            <a:ext cx="2526842" cy="1633734"/>
          </a:xfrm>
          <a:prstGeom prst="rect">
            <a:avLst/>
          </a:prstGeom>
        </p:spPr>
      </p:pic>
      <p:sp>
        <p:nvSpPr>
          <p:cNvPr id="4" name="TextBox 3"/>
          <p:cNvSpPr txBox="1"/>
          <p:nvPr/>
        </p:nvSpPr>
        <p:spPr>
          <a:xfrm>
            <a:off x="5259978" y="5480941"/>
            <a:ext cx="6097948" cy="830997"/>
          </a:xfrm>
          <a:prstGeom prst="rect">
            <a:avLst/>
          </a:prstGeom>
          <a:noFill/>
        </p:spPr>
        <p:txBody>
          <a:bodyPr wrap="square" rtlCol="0">
            <a:spAutoFit/>
          </a:bodyPr>
          <a:lstStyle/>
          <a:p>
            <a:pPr marL="708660" indent="-342900">
              <a:buFont typeface="Arial" panose="020B0604020202020204" pitchFamily="34" charset="0"/>
              <a:buChar char="•"/>
              <a:tabLst>
                <a:tab pos="2286000" algn="l"/>
                <a:tab pos="2514600" algn="l"/>
              </a:tabLst>
            </a:pPr>
            <a:r>
              <a:rPr lang="en-US" sz="2400"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Major Capital Equipment</a:t>
            </a:r>
          </a:p>
          <a:p>
            <a:pPr marL="708660" indent="-342900">
              <a:buFont typeface="Arial" panose="020B0604020202020204" pitchFamily="34" charset="0"/>
              <a:buChar char="•"/>
              <a:tabLst>
                <a:tab pos="2286000" algn="l"/>
                <a:tab pos="2514600" algn="l"/>
              </a:tabLst>
            </a:pPr>
            <a:r>
              <a:rPr lang="en-US" sz="2400"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Deferred Maintenance/Facilities Renewal</a:t>
            </a:r>
            <a:endParaRPr lang="en-US" sz="2400" dirty="0">
              <a:solidFill>
                <a:srgbClr val="FF0000"/>
              </a:solidFill>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14853590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95</a:t>
            </a:fld>
            <a:endParaRPr lang="en-US" dirty="0">
              <a:solidFill>
                <a:srgbClr val="46464A">
                  <a:lumMod val="60000"/>
                  <a:lumOff val="40000"/>
                </a:srgbClr>
              </a:solidFill>
            </a:endParaRPr>
          </a:p>
        </p:txBody>
      </p:sp>
      <p:sp>
        <p:nvSpPr>
          <p:cNvPr id="3" name="Rectangle 2"/>
          <p:cNvSpPr/>
          <p:nvPr/>
        </p:nvSpPr>
        <p:spPr>
          <a:xfrm>
            <a:off x="960120" y="1575907"/>
            <a:ext cx="10393680" cy="1692771"/>
          </a:xfrm>
          <a:prstGeom prst="rect">
            <a:avLst/>
          </a:prstGeom>
        </p:spPr>
        <p:txBody>
          <a:bodyPr wrap="square">
            <a:spAutoFit/>
          </a:bodyPr>
          <a:lstStyle/>
          <a:p>
            <a:pPr>
              <a:spcAft>
                <a:spcPts val="1200"/>
              </a:spcAft>
            </a:pPr>
            <a:r>
              <a:rPr lang="en-US" sz="2800" dirty="0"/>
              <a:t>Over $1.2 billion requested </a:t>
            </a:r>
          </a:p>
          <a:p>
            <a:pPr>
              <a:spcAft>
                <a:spcPts val="1200"/>
              </a:spcAft>
            </a:pPr>
            <a:r>
              <a:rPr lang="en-US" sz="2800" dirty="0"/>
              <a:t>44% of the requested funds for other than new construction</a:t>
            </a:r>
          </a:p>
          <a:p>
            <a:r>
              <a:rPr lang="en-US" sz="2800" dirty="0"/>
              <a:t>40% or over $500 million are projected to use ETF funds</a:t>
            </a:r>
          </a:p>
        </p:txBody>
      </p:sp>
      <p:sp>
        <p:nvSpPr>
          <p:cNvPr id="5" name="Rectangle 4"/>
          <p:cNvSpPr/>
          <p:nvPr/>
        </p:nvSpPr>
        <p:spPr>
          <a:xfrm>
            <a:off x="2682240" y="359063"/>
            <a:ext cx="7062124" cy="1077218"/>
          </a:xfrm>
          <a:prstGeom prst="rect">
            <a:avLst/>
          </a:prstGeom>
        </p:spPr>
        <p:txBody>
          <a:bodyPr wrap="square">
            <a:spAutoFit/>
          </a:bodyPr>
          <a:lstStyle/>
          <a:p>
            <a:pPr lvl="0" indent="457200" algn="ctr"/>
            <a:r>
              <a:rPr lang="en-US" sz="3200" b="1" dirty="0">
                <a:solidFill>
                  <a:srgbClr val="0070C0"/>
                </a:solidFill>
                <a:latin typeface="Calibri" panose="020F0502020204030204" pitchFamily="34" charset="0"/>
                <a:ea typeface="Calibri" panose="020F0502020204030204" pitchFamily="34" charset="0"/>
              </a:rPr>
              <a:t>Immediate Capital Projects Requests FY 2020-2021</a:t>
            </a:r>
          </a:p>
        </p:txBody>
      </p:sp>
      <p:pic>
        <p:nvPicPr>
          <p:cNvPr id="6" name="Picture 5"/>
          <p:cNvPicPr>
            <a:picLocks noChangeAspect="1"/>
          </p:cNvPicPr>
          <p:nvPr/>
        </p:nvPicPr>
        <p:blipFill>
          <a:blip r:embed="rId2"/>
          <a:stretch>
            <a:fillRect/>
          </a:stretch>
        </p:blipFill>
        <p:spPr>
          <a:xfrm>
            <a:off x="863600" y="3717235"/>
            <a:ext cx="4551041" cy="3140765"/>
          </a:xfrm>
          <a:prstGeom prst="rect">
            <a:avLst/>
          </a:prstGeom>
        </p:spPr>
      </p:pic>
      <p:pic>
        <p:nvPicPr>
          <p:cNvPr id="7" name="Picture 6"/>
          <p:cNvPicPr>
            <a:picLocks noChangeAspect="1"/>
          </p:cNvPicPr>
          <p:nvPr/>
        </p:nvPicPr>
        <p:blipFill>
          <a:blip r:embed="rId3"/>
          <a:stretch>
            <a:fillRect/>
          </a:stretch>
        </p:blipFill>
        <p:spPr>
          <a:xfrm>
            <a:off x="6705599" y="3717235"/>
            <a:ext cx="4145281" cy="3140765"/>
          </a:xfrm>
          <a:prstGeom prst="rect">
            <a:avLst/>
          </a:prstGeom>
        </p:spPr>
      </p:pic>
    </p:spTree>
    <p:extLst>
      <p:ext uri="{BB962C8B-B14F-4D97-AF65-F5344CB8AC3E}">
        <p14:creationId xmlns:p14="http://schemas.microsoft.com/office/powerpoint/2010/main" val="42945794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96</a:t>
            </a:fld>
            <a:endParaRPr lang="en-US" dirty="0">
              <a:solidFill>
                <a:srgbClr val="46464A">
                  <a:lumMod val="60000"/>
                  <a:lumOff val="40000"/>
                </a:srgbClr>
              </a:solidFill>
            </a:endParaRPr>
          </a:p>
        </p:txBody>
      </p:sp>
      <p:sp>
        <p:nvSpPr>
          <p:cNvPr id="3" name="Rectangle 2"/>
          <p:cNvSpPr/>
          <p:nvPr/>
        </p:nvSpPr>
        <p:spPr>
          <a:xfrm>
            <a:off x="579120" y="1699459"/>
            <a:ext cx="10586720" cy="2031325"/>
          </a:xfrm>
          <a:prstGeom prst="rect">
            <a:avLst/>
          </a:prstGeom>
        </p:spPr>
        <p:txBody>
          <a:bodyPr wrap="square">
            <a:spAutoFit/>
          </a:bodyPr>
          <a:lstStyle/>
          <a:p>
            <a:pPr>
              <a:spcAft>
                <a:spcPts val="1200"/>
              </a:spcAft>
            </a:pPr>
            <a:r>
              <a:rPr lang="en-US" sz="2400" dirty="0"/>
              <a:t>For the five-year period that this report covers:</a:t>
            </a:r>
          </a:p>
          <a:p>
            <a:pPr marL="274320">
              <a:spcAft>
                <a:spcPts val="1200"/>
              </a:spcAft>
            </a:pPr>
            <a:r>
              <a:rPr lang="en-US" sz="2400" dirty="0"/>
              <a:t>Over $5 billion is projected as needed for proposed projects</a:t>
            </a:r>
          </a:p>
          <a:p>
            <a:pPr marL="274320">
              <a:spcAft>
                <a:spcPts val="1200"/>
              </a:spcAft>
            </a:pPr>
            <a:r>
              <a:rPr lang="en-US" sz="2400" dirty="0"/>
              <a:t>Almost $3 billion for other than new construction</a:t>
            </a:r>
          </a:p>
          <a:p>
            <a:pPr marL="274320">
              <a:spcAft>
                <a:spcPts val="1200"/>
              </a:spcAft>
            </a:pPr>
            <a:r>
              <a:rPr lang="en-US" sz="2400" dirty="0"/>
              <a:t>58.6% were projected to come from either ETF or other state-related funds</a:t>
            </a:r>
          </a:p>
        </p:txBody>
      </p:sp>
      <p:sp>
        <p:nvSpPr>
          <p:cNvPr id="4" name="Rectangle 3"/>
          <p:cNvSpPr/>
          <p:nvPr/>
        </p:nvSpPr>
        <p:spPr>
          <a:xfrm>
            <a:off x="1957185" y="374750"/>
            <a:ext cx="8165869" cy="1077218"/>
          </a:xfrm>
          <a:prstGeom prst="rect">
            <a:avLst/>
          </a:prstGeom>
        </p:spPr>
        <p:txBody>
          <a:bodyPr wrap="square">
            <a:spAutoFit/>
          </a:bodyPr>
          <a:lstStyle/>
          <a:p>
            <a:pPr lvl="0" indent="457200" algn="ctr"/>
            <a:r>
              <a:rPr lang="en-US" sz="3200" b="1" dirty="0">
                <a:solidFill>
                  <a:srgbClr val="0070C0"/>
                </a:solidFill>
                <a:latin typeface="Calibri" panose="020F0502020204030204" pitchFamily="34" charset="0"/>
                <a:ea typeface="Calibri" panose="020F0502020204030204" pitchFamily="34" charset="0"/>
              </a:rPr>
              <a:t>Total Five-Year Capital Projects Requests </a:t>
            </a:r>
          </a:p>
          <a:p>
            <a:pPr lvl="0" indent="457200" algn="ctr"/>
            <a:r>
              <a:rPr lang="en-US" sz="3200" b="1" dirty="0">
                <a:solidFill>
                  <a:srgbClr val="0070C0"/>
                </a:solidFill>
                <a:latin typeface="Calibri" panose="020F0502020204030204" pitchFamily="34" charset="0"/>
                <a:ea typeface="Calibri" panose="020F0502020204030204" pitchFamily="34" charset="0"/>
              </a:rPr>
              <a:t>FY 2020-2021 – 2024-2025</a:t>
            </a:r>
          </a:p>
        </p:txBody>
      </p:sp>
      <p:pic>
        <p:nvPicPr>
          <p:cNvPr id="5" name="Picture 4"/>
          <p:cNvPicPr>
            <a:picLocks noChangeAspect="1"/>
          </p:cNvPicPr>
          <p:nvPr/>
        </p:nvPicPr>
        <p:blipFill>
          <a:blip r:embed="rId2"/>
          <a:stretch>
            <a:fillRect/>
          </a:stretch>
        </p:blipFill>
        <p:spPr>
          <a:xfrm>
            <a:off x="1198626" y="3978275"/>
            <a:ext cx="4032882" cy="2743200"/>
          </a:xfrm>
          <a:prstGeom prst="rect">
            <a:avLst/>
          </a:prstGeom>
        </p:spPr>
      </p:pic>
      <p:pic>
        <p:nvPicPr>
          <p:cNvPr id="6" name="Picture 5"/>
          <p:cNvPicPr>
            <a:picLocks noChangeAspect="1"/>
          </p:cNvPicPr>
          <p:nvPr/>
        </p:nvPicPr>
        <p:blipFill>
          <a:blip r:embed="rId3"/>
          <a:stretch>
            <a:fillRect/>
          </a:stretch>
        </p:blipFill>
        <p:spPr>
          <a:xfrm>
            <a:off x="6273293" y="3978275"/>
            <a:ext cx="4032882" cy="2743200"/>
          </a:xfrm>
          <a:prstGeom prst="rect">
            <a:avLst/>
          </a:prstGeom>
        </p:spPr>
      </p:pic>
    </p:spTree>
    <p:extLst>
      <p:ext uri="{BB962C8B-B14F-4D97-AF65-F5344CB8AC3E}">
        <p14:creationId xmlns:p14="http://schemas.microsoft.com/office/powerpoint/2010/main" val="342773670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24506" y="5563707"/>
            <a:ext cx="11567494" cy="830997"/>
          </a:xfrm>
          <a:prstGeom prst="rect">
            <a:avLst/>
          </a:prstGeom>
        </p:spPr>
        <p:txBody>
          <a:bodyPr wrap="square">
            <a:spAutoFit/>
          </a:bodyPr>
          <a:lstStyle/>
          <a:p>
            <a:pPr>
              <a:tabLst>
                <a:tab pos="2286000" algn="l"/>
                <a:tab pos="2514600" algn="l"/>
              </a:tabLst>
            </a:pPr>
            <a:r>
              <a:rPr lang="en-US" sz="2400" dirty="0">
                <a:solidFill>
                  <a:srgbClr val="FF0000"/>
                </a:solidFill>
                <a:ea typeface="Times New Roman" panose="02020603050405020304" pitchFamily="18" charset="0"/>
                <a:cs typeface="Times New Roman" panose="02020603050405020304" pitchFamily="18" charset="0"/>
              </a:rPr>
              <a:t>38%</a:t>
            </a:r>
            <a:r>
              <a:rPr lang="en-US" sz="2400" dirty="0">
                <a:solidFill>
                  <a:srgbClr val="000000"/>
                </a:solidFill>
                <a:ea typeface="Times New Roman" panose="02020603050405020304" pitchFamily="18" charset="0"/>
                <a:cs typeface="Times New Roman" panose="02020603050405020304" pitchFamily="18" charset="0"/>
              </a:rPr>
              <a:t> of the buildings being used by the public colleges and universities in Alabama were built between 1960 and 1989.  An additional </a:t>
            </a:r>
            <a:r>
              <a:rPr lang="en-US" sz="2400" dirty="0">
                <a:solidFill>
                  <a:srgbClr val="FF0000"/>
                </a:solidFill>
                <a:ea typeface="Times New Roman" panose="02020603050405020304" pitchFamily="18" charset="0"/>
                <a:cs typeface="Times New Roman" panose="02020603050405020304" pitchFamily="18" charset="0"/>
              </a:rPr>
              <a:t>13%</a:t>
            </a:r>
            <a:r>
              <a:rPr lang="en-US" sz="2400" dirty="0">
                <a:solidFill>
                  <a:srgbClr val="000000"/>
                </a:solidFill>
                <a:ea typeface="Times New Roman" panose="02020603050405020304" pitchFamily="18" charset="0"/>
                <a:cs typeface="Times New Roman" panose="02020603050405020304" pitchFamily="18" charset="0"/>
              </a:rPr>
              <a:t> of the buildings were built prior to 1960.</a:t>
            </a:r>
            <a:endParaRPr lang="en-US" sz="2400" dirty="0">
              <a:effectLst/>
              <a:ea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956536" y="322218"/>
            <a:ext cx="10663601" cy="5171652"/>
          </a:xfrm>
          <a:prstGeom prst="rect">
            <a:avLst/>
          </a:prstGeom>
        </p:spPr>
      </p:pic>
    </p:spTree>
    <p:extLst>
      <p:ext uri="{BB962C8B-B14F-4D97-AF65-F5344CB8AC3E}">
        <p14:creationId xmlns:p14="http://schemas.microsoft.com/office/powerpoint/2010/main" val="158125287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23900" y="789503"/>
            <a:ext cx="10506075" cy="4431983"/>
          </a:xfrm>
          <a:prstGeom prst="rect">
            <a:avLst/>
          </a:prstGeom>
        </p:spPr>
        <p:txBody>
          <a:bodyPr wrap="square">
            <a:spAutoFit/>
          </a:bodyPr>
          <a:lstStyle/>
          <a:p>
            <a:endParaRPr lang="en-US" dirty="0"/>
          </a:p>
          <a:p>
            <a:r>
              <a:rPr lang="en-US" sz="2400" dirty="0"/>
              <a:t>The State of Alabama does not provide regular funding for capital projects for education; this is true for K-12 as well as Postsecondary Education.  </a:t>
            </a:r>
          </a:p>
          <a:p>
            <a:endParaRPr lang="en-US" sz="1200" dirty="0"/>
          </a:p>
          <a:p>
            <a:r>
              <a:rPr lang="en-US" sz="2400" dirty="0"/>
              <a:t>The institutions in Alabama are allowed to float their own bond issues.  </a:t>
            </a:r>
          </a:p>
          <a:p>
            <a:endParaRPr lang="en-US" sz="1200" dirty="0"/>
          </a:p>
          <a:p>
            <a:r>
              <a:rPr lang="en-US" sz="2400" dirty="0"/>
              <a:t>The four- and two-year institutions currently have approximately </a:t>
            </a:r>
            <a:r>
              <a:rPr lang="en-US" sz="2400" dirty="0">
                <a:solidFill>
                  <a:srgbClr val="FF0000"/>
                </a:solidFill>
              </a:rPr>
              <a:t>$3.7 </a:t>
            </a:r>
            <a:r>
              <a:rPr lang="en-US" sz="2400" dirty="0"/>
              <a:t>billion in bonds outstanding.</a:t>
            </a:r>
          </a:p>
          <a:p>
            <a:endParaRPr lang="en-US" sz="1200" dirty="0"/>
          </a:p>
          <a:p>
            <a:r>
              <a:rPr lang="en-US" sz="2400" dirty="0"/>
              <a:t>The institutions paid approximately </a:t>
            </a:r>
            <a:r>
              <a:rPr lang="en-US" sz="2400" dirty="0">
                <a:solidFill>
                  <a:srgbClr val="FF0000"/>
                </a:solidFill>
              </a:rPr>
              <a:t>$304 million </a:t>
            </a:r>
            <a:r>
              <a:rPr lang="en-US" sz="2400" dirty="0"/>
              <a:t>in debt service in the last fiscal year to pay these bonds off.  (</a:t>
            </a:r>
            <a:r>
              <a:rPr lang="en-US" sz="2400" dirty="0">
                <a:solidFill>
                  <a:srgbClr val="FF0000"/>
                </a:solidFill>
              </a:rPr>
              <a:t>$271M-4YR / $33M-2YR</a:t>
            </a:r>
            <a:r>
              <a:rPr lang="en-US" sz="2400" dirty="0"/>
              <a:t>)</a:t>
            </a:r>
          </a:p>
          <a:p>
            <a:endParaRPr lang="en-US" sz="1200" dirty="0"/>
          </a:p>
          <a:p>
            <a:r>
              <a:rPr lang="en-US" sz="2400" dirty="0"/>
              <a:t>The source of revenue to pay these bonds is usually through tuition or fees that the students pay.</a:t>
            </a:r>
          </a:p>
        </p:txBody>
      </p:sp>
      <p:sp>
        <p:nvSpPr>
          <p:cNvPr id="2" name="TextBox 1"/>
          <p:cNvSpPr txBox="1"/>
          <p:nvPr/>
        </p:nvSpPr>
        <p:spPr>
          <a:xfrm>
            <a:off x="3108960" y="327838"/>
            <a:ext cx="5587568" cy="584775"/>
          </a:xfrm>
          <a:prstGeom prst="rect">
            <a:avLst/>
          </a:prstGeom>
          <a:noFill/>
        </p:spPr>
        <p:txBody>
          <a:bodyPr wrap="square" rtlCol="0">
            <a:spAutoFit/>
          </a:bodyPr>
          <a:lstStyle/>
          <a:p>
            <a:r>
              <a:rPr lang="en-US" sz="3200" b="1" dirty="0">
                <a:solidFill>
                  <a:srgbClr val="0070C0"/>
                </a:solidFill>
              </a:rPr>
              <a:t>Bond Issues and Debt Service</a:t>
            </a:r>
          </a:p>
        </p:txBody>
      </p:sp>
      <p:pic>
        <p:nvPicPr>
          <p:cNvPr id="5" name="Picture 4"/>
          <p:cNvPicPr>
            <a:picLocks noChangeAspect="1"/>
          </p:cNvPicPr>
          <p:nvPr/>
        </p:nvPicPr>
        <p:blipFill>
          <a:blip r:embed="rId2"/>
          <a:stretch>
            <a:fillRect/>
          </a:stretch>
        </p:blipFill>
        <p:spPr>
          <a:xfrm>
            <a:off x="9022080" y="4782277"/>
            <a:ext cx="2629989" cy="1971218"/>
          </a:xfrm>
          <a:prstGeom prst="rect">
            <a:avLst/>
          </a:prstGeom>
        </p:spPr>
      </p:pic>
    </p:spTree>
    <p:extLst>
      <p:ext uri="{BB962C8B-B14F-4D97-AF65-F5344CB8AC3E}">
        <p14:creationId xmlns:p14="http://schemas.microsoft.com/office/powerpoint/2010/main" val="30086349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569" y="628171"/>
            <a:ext cx="11736888" cy="1325563"/>
          </a:xfrm>
        </p:spPr>
        <p:txBody>
          <a:bodyPr>
            <a:noAutofit/>
          </a:bodyPr>
          <a:lstStyle/>
          <a:p>
            <a:pPr algn="ctr"/>
            <a:r>
              <a:rPr lang="en-US" sz="4000" b="1" kern="1400" dirty="0">
                <a:solidFill>
                  <a:srgbClr val="0070C0"/>
                </a:solidFill>
                <a:latin typeface="+mn-lt"/>
                <a:ea typeface="+mn-ea"/>
                <a:cs typeface="+mn-cs"/>
              </a:rPr>
              <a:t>F. Final Approval of Amendments to the Administrative Procedures for AMSTEP– Loan Repayment Program</a:t>
            </a:r>
          </a:p>
        </p:txBody>
      </p:sp>
      <p:sp>
        <p:nvSpPr>
          <p:cNvPr id="3" name="Content Placeholder 2"/>
          <p:cNvSpPr>
            <a:spLocks noGrp="1"/>
          </p:cNvSpPr>
          <p:nvPr>
            <p:ph idx="1"/>
          </p:nvPr>
        </p:nvSpPr>
        <p:spPr>
          <a:xfrm>
            <a:off x="838200" y="2247741"/>
            <a:ext cx="10515600" cy="4351338"/>
          </a:xfrm>
        </p:spPr>
        <p:txBody>
          <a:bodyPr>
            <a:normAutofit/>
          </a:bodyPr>
          <a:lstStyle/>
          <a:p>
            <a:r>
              <a:rPr lang="en-US" dirty="0">
                <a:cs typeface="Arial" panose="020B0604020202020204" pitchFamily="34" charset="0"/>
              </a:rPr>
              <a:t>Purpose of Action:  Alabama Act 2019-389 added Computer Science to the list of teaching fields eligible for inclusion in the Alabama Math and Science Teacher Education Program (AMSTEP).  </a:t>
            </a:r>
          </a:p>
          <a:p>
            <a:r>
              <a:rPr lang="en-US" dirty="0">
                <a:cs typeface="Arial" panose="020B0604020202020204" pitchFamily="34" charset="0"/>
              </a:rPr>
              <a:t>This item incorporates Computer Science into the existing administrative procedures for AMSTEP.</a:t>
            </a:r>
          </a:p>
          <a:p>
            <a:r>
              <a:rPr lang="en-US" dirty="0">
                <a:cs typeface="Arial" panose="020B0604020202020204" pitchFamily="34" charset="0"/>
              </a:rPr>
              <a:t>Computer Science teachers employed in Alabama public schools may receive up to $3,000 per year to apply to federal student loan debt.</a:t>
            </a:r>
            <a:endParaRPr lang="en-US" dirty="0"/>
          </a:p>
        </p:txBody>
      </p:sp>
      <p:pic>
        <p:nvPicPr>
          <p:cNvPr id="5" name="Picture 4"/>
          <p:cNvPicPr>
            <a:picLocks noChangeAspect="1"/>
          </p:cNvPicPr>
          <p:nvPr/>
        </p:nvPicPr>
        <p:blipFill>
          <a:blip r:embed="rId2"/>
          <a:stretch>
            <a:fillRect/>
          </a:stretch>
        </p:blipFill>
        <p:spPr>
          <a:xfrm>
            <a:off x="8793271" y="5167222"/>
            <a:ext cx="2560529" cy="1594695"/>
          </a:xfrm>
          <a:prstGeom prst="rect">
            <a:avLst/>
          </a:prstGeom>
        </p:spPr>
      </p:pic>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99</a:t>
            </a:fld>
            <a:endParaRPr lang="en-US">
              <a:solidFill>
                <a:srgbClr val="46464A">
                  <a:lumMod val="60000"/>
                  <a:lumOff val="40000"/>
                </a:srgbClr>
              </a:solidFill>
            </a:endParaRPr>
          </a:p>
        </p:txBody>
      </p:sp>
    </p:spTree>
    <p:extLst>
      <p:ext uri="{BB962C8B-B14F-4D97-AF65-F5344CB8AC3E}">
        <p14:creationId xmlns:p14="http://schemas.microsoft.com/office/powerpoint/2010/main" val="20697476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8100" cmpd="sng">
          <a:solidFill>
            <a:schemeClr val="accent5">
              <a:lumMod val="75000"/>
            </a:schemeClr>
          </a:solidFill>
          <a:headEnd type="oval"/>
          <a:tailEnd type="ova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marL="571500" indent="-571500">
          <a:buFont typeface="Arial" panose="020B0604020202020204" pitchFamily="34" charset="0"/>
          <a:buChar char="•"/>
          <a:defRPr sz="3600" dirty="0">
            <a:solidFill>
              <a:schemeClr val="accent5">
                <a:lumMod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24615</TotalTime>
  <Words>4782</Words>
  <Application>Microsoft Office PowerPoint</Application>
  <PresentationFormat>Widescreen</PresentationFormat>
  <Paragraphs>792</Paragraphs>
  <Slides>128</Slides>
  <Notes>20</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128</vt:i4>
      </vt:variant>
    </vt:vector>
  </HeadingPairs>
  <TitlesOfParts>
    <vt:vector size="141" baseType="lpstr">
      <vt:lpstr>Arial</vt:lpstr>
      <vt:lpstr>BaskOldFace</vt:lpstr>
      <vt:lpstr>Calibri</vt:lpstr>
      <vt:lpstr>Calibri Light</vt:lpstr>
      <vt:lpstr>Century Gothic</vt:lpstr>
      <vt:lpstr>georgia</vt:lpstr>
      <vt:lpstr>Gill Sans</vt:lpstr>
      <vt:lpstr>Times New Roman</vt:lpstr>
      <vt:lpstr>Tw Cen MT</vt:lpstr>
      <vt:lpstr>Wingdings</vt:lpstr>
      <vt:lpstr>Office Theme</vt:lpstr>
      <vt:lpstr>1_Office Theme</vt:lpstr>
      <vt:lpstr>Worksheet</vt:lpstr>
      <vt:lpstr>Alabama Commission on Higher Education  </vt:lpstr>
      <vt:lpstr>PowerPoint Presentation</vt:lpstr>
      <vt:lpstr>PowerPoint Presentation</vt:lpstr>
      <vt:lpstr>PowerPoint Presentation</vt:lpstr>
      <vt:lpstr>IV.   CONSIDERATION OF MINUTES</vt:lpstr>
      <vt:lpstr>PowerPoint Presentation</vt:lpstr>
      <vt:lpstr>PowerPoint Presentation</vt:lpstr>
      <vt:lpstr>   </vt:lpstr>
      <vt:lpstr>Preparing Alabamians for the World of Work</vt:lpstr>
      <vt:lpstr>PowerPoint Presentation</vt:lpstr>
      <vt:lpstr>Persistent Poverty Rates of 20% and Above</vt:lpstr>
      <vt:lpstr>PowerPoint Presentation</vt:lpstr>
      <vt:lpstr>PowerPoint Presentation</vt:lpstr>
      <vt:lpstr>PowerPoint Presentation</vt:lpstr>
      <vt:lpstr>PowerPoint Presentation</vt:lpstr>
      <vt:lpstr>PowerPoint Presentation</vt:lpstr>
      <vt:lpstr>Impact of International Investment in Alabama (461 Locations) </vt:lpstr>
      <vt:lpstr>PowerPoint Presentation</vt:lpstr>
      <vt:lpstr>PowerPoint Presentation</vt:lpstr>
      <vt:lpstr>PowerPoint Presentation</vt:lpstr>
      <vt:lpstr>Impact on Communities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Local business leaders, policy makers, and educators will need to work together to chart a new course </vt:lpstr>
      <vt:lpstr>Exacerbating Factors to Employment </vt:lpstr>
      <vt:lpstr>PowerPoint Presentation</vt:lpstr>
      <vt:lpstr>PowerPoint Presentation</vt:lpstr>
      <vt:lpstr>PowerPoint Presentation</vt:lpstr>
      <vt:lpstr>Overview of Alabama’s Teacher Shortage</vt:lpstr>
      <vt:lpstr>Overview of Alabama’s Teacher Shortage</vt:lpstr>
      <vt:lpstr>Teacher Shortage Taskforce</vt:lpstr>
      <vt:lpstr>Teacher Quantity Quality Roundtable</vt:lpstr>
      <vt:lpstr>Advisory Council for Excellence in STEM (ACES)</vt:lpstr>
      <vt:lpstr>Alabama Recruit and Retain Minority Teachers </vt:lpstr>
      <vt:lpstr>Alabama-Korea Pilot Teacher Ed Program</vt:lpstr>
      <vt:lpstr>PowerPoint Presentation</vt:lpstr>
      <vt:lpstr>PowerPoint Presentation</vt:lpstr>
      <vt:lpstr>PowerPoint Presentation</vt:lpstr>
      <vt:lpstr>Priority Two:  Enhancing Student Success </vt:lpstr>
      <vt:lpstr>Priority Three:  Enhancing STEM Programs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Priority Five:  Organizational Effectiveness and Efficiency </vt:lpstr>
      <vt:lpstr>Priority Five:  Organizational Effectiveness and Efficiency </vt:lpstr>
      <vt:lpstr>PowerPoint Presentation</vt:lpstr>
      <vt:lpstr>AL ESPCoR: Ryan Gott  </vt:lpstr>
      <vt:lpstr>PowerPoint Presentation</vt:lpstr>
      <vt:lpstr>CPU2AL</vt:lpstr>
      <vt:lpstr>Graduate Research Scholars Program</vt:lpstr>
      <vt:lpstr>What is Plasma?</vt:lpstr>
      <vt:lpstr>Why Plasma?</vt:lpstr>
      <vt:lpstr>Technology</vt:lpstr>
      <vt:lpstr>Applications</vt:lpstr>
      <vt:lpstr>Agricultural Applications</vt:lpstr>
      <vt:lpstr>Antibacterial Applications</vt:lpstr>
      <vt:lpstr>Plasma-Water Treatment</vt:lpstr>
      <vt:lpstr>Conclusions</vt:lpstr>
      <vt:lpstr>Acknowledgments</vt:lpstr>
      <vt:lpstr>Questions?</vt:lpstr>
      <vt:lpstr>B. Distribution of Deferred Maintenance Grant Funds    Staff Presenter:  Ms. Susan Cagle</vt:lpstr>
      <vt:lpstr>PowerPoint Presentation</vt:lpstr>
      <vt:lpstr>PowerPoint Presentation</vt:lpstr>
      <vt:lpstr>PowerPoint Presentation</vt:lpstr>
      <vt:lpstr>C. Executive Budget Request for FY 2020-21</vt:lpstr>
      <vt:lpstr>PowerPoint Presentation</vt:lpstr>
      <vt:lpstr>PowerPoint Presentation</vt:lpstr>
      <vt:lpstr>New Program Requests for FY 2020-21</vt:lpstr>
      <vt:lpstr>New Program Requests for FY 2020-21 (continued)</vt:lpstr>
      <vt:lpstr>PowerPoint Presentation</vt:lpstr>
      <vt:lpstr>PowerPoint Presentation</vt:lpstr>
      <vt:lpstr>PowerPoint Presentation</vt:lpstr>
      <vt:lpstr>PowerPoint Presentation</vt:lpstr>
      <vt:lpstr>D. Consolidated Budget Recommendation for FY 2020-2021    Staff Presenter:  Ms. Susan Cagle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 Final Approval of Amendments to the Administrative Procedures for AMSTEP– Loan Repayment Program</vt:lpstr>
      <vt:lpstr>PowerPoint Presentation</vt:lpstr>
      <vt:lpstr>FOUR-YEAR INSTITUTIONS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 INFORMATION ITEMS  </vt:lpstr>
      <vt:lpstr>PowerPoint Presentation</vt:lpstr>
      <vt:lpstr>PowerPoint Presentation</vt:lpstr>
      <vt:lpstr>PowerPoint Presentation</vt:lpstr>
      <vt:lpstr>PowerPoint Presentation</vt:lpstr>
      <vt:lpstr> H.   ADJOURNMENT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ACHE</dc:creator>
  <cp:lastModifiedBy>ACHE REMOTE 2</cp:lastModifiedBy>
  <cp:revision>653</cp:revision>
  <dcterms:created xsi:type="dcterms:W3CDTF">2017-08-23T13:30:03Z</dcterms:created>
  <dcterms:modified xsi:type="dcterms:W3CDTF">2019-12-06T17:59:35Z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74064600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