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xml" ContentType="application/vnd.openxmlformats-officedocument.presentationml.notesSlide+xml"/>
  <Override PartName="/ppt/theme/themeOverride9.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Lst>
  <p:notesMasterIdLst>
    <p:notesMasterId r:id="rId54"/>
  </p:notesMasterIdLst>
  <p:sldIdLst>
    <p:sldId id="1195" r:id="rId2"/>
    <p:sldId id="262" r:id="rId3"/>
    <p:sldId id="263" r:id="rId4"/>
    <p:sldId id="967" r:id="rId5"/>
    <p:sldId id="897" r:id="rId6"/>
    <p:sldId id="266" r:id="rId7"/>
    <p:sldId id="267" r:id="rId8"/>
    <p:sldId id="281" r:id="rId9"/>
    <p:sldId id="256" r:id="rId10"/>
    <p:sldId id="259" r:id="rId11"/>
    <p:sldId id="260" r:id="rId12"/>
    <p:sldId id="261" r:id="rId13"/>
    <p:sldId id="257" r:id="rId14"/>
    <p:sldId id="258" r:id="rId15"/>
    <p:sldId id="1461" r:id="rId16"/>
    <p:sldId id="269" r:id="rId17"/>
    <p:sldId id="271" r:id="rId18"/>
    <p:sldId id="275" r:id="rId19"/>
    <p:sldId id="270" r:id="rId20"/>
    <p:sldId id="272" r:id="rId21"/>
    <p:sldId id="278" r:id="rId22"/>
    <p:sldId id="1462" r:id="rId23"/>
    <p:sldId id="264" r:id="rId24"/>
    <p:sldId id="265" r:id="rId25"/>
    <p:sldId id="1463" r:id="rId26"/>
    <p:sldId id="276" r:id="rId27"/>
    <p:sldId id="277" r:id="rId28"/>
    <p:sldId id="282" r:id="rId29"/>
    <p:sldId id="1465" r:id="rId30"/>
    <p:sldId id="1464" r:id="rId31"/>
    <p:sldId id="280" r:id="rId32"/>
    <p:sldId id="283" r:id="rId33"/>
    <p:sldId id="1030" r:id="rId34"/>
    <p:sldId id="1441" r:id="rId35"/>
    <p:sldId id="1442" r:id="rId36"/>
    <p:sldId id="1443" r:id="rId37"/>
    <p:sldId id="1444" r:id="rId38"/>
    <p:sldId id="1446" r:id="rId39"/>
    <p:sldId id="1447" r:id="rId40"/>
    <p:sldId id="1448" r:id="rId41"/>
    <p:sldId id="1449" r:id="rId42"/>
    <p:sldId id="1450" r:id="rId43"/>
    <p:sldId id="1451" r:id="rId44"/>
    <p:sldId id="1452" r:id="rId45"/>
    <p:sldId id="1453" r:id="rId46"/>
    <p:sldId id="1454" r:id="rId47"/>
    <p:sldId id="1455" r:id="rId48"/>
    <p:sldId id="1456" r:id="rId49"/>
    <p:sldId id="1457" r:id="rId50"/>
    <p:sldId id="1458" r:id="rId51"/>
    <p:sldId id="1459" r:id="rId52"/>
    <p:sldId id="14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7"/>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840" autoAdjust="0"/>
  </p:normalViewPr>
  <p:slideViewPr>
    <p:cSldViewPr snapToGrid="0" showGuides="1">
      <p:cViewPr varScale="1">
        <p:scale>
          <a:sx n="79" d="100"/>
          <a:sy n="79" d="100"/>
        </p:scale>
        <p:origin x="331" y="67"/>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400" b="1" i="0" baseline="0" dirty="0">
                <a:effectLst/>
              </a:rPr>
              <a:t>Alabama Employment by Degree Level</a:t>
            </a:r>
            <a:endParaRPr lang="en-US" sz="1400" dirty="0">
              <a:effectLst/>
            </a:endParaRPr>
          </a:p>
          <a:p>
            <a:pPr>
              <a:defRPr sz="1600"/>
            </a:pPr>
            <a:r>
              <a:rPr lang="en-US" sz="1400" b="1" i="1" baseline="0" dirty="0">
                <a:effectLst/>
              </a:rPr>
              <a:t>After One Year</a:t>
            </a:r>
            <a:endParaRPr lang="en-US" sz="1400" dirty="0">
              <a:effectLst/>
            </a:endParaRPr>
          </a:p>
          <a:p>
            <a:pPr>
              <a:defRPr sz="1600"/>
            </a:pPr>
            <a:r>
              <a:rPr lang="en-US" sz="1400" b="1" i="0" baseline="0" dirty="0">
                <a:effectLst/>
              </a:rPr>
              <a:t>for 2015, 2016, and 2017</a:t>
            </a:r>
            <a:endParaRPr lang="en-US" sz="1400" dirty="0">
              <a:effectLst/>
            </a:endParaRPr>
          </a:p>
          <a:p>
            <a:pPr>
              <a:defRPr sz="1600"/>
            </a:pPr>
            <a:r>
              <a:rPr lang="en-US" sz="1400" b="1" i="0" baseline="0" dirty="0">
                <a:effectLst/>
              </a:rPr>
              <a:t>All Graduates (Alabama and Non-Alabama Residents)</a:t>
            </a:r>
            <a:endParaRPr lang="en-US" sz="1400" dirty="0">
              <a:effectLst/>
            </a:endParaRPr>
          </a:p>
        </c:rich>
      </c:tx>
      <c:layout>
        <c:manualLayout>
          <c:xMode val="edge"/>
          <c:yMode val="edge"/>
          <c:x val="0.14256199416859444"/>
          <c:y val="1.936745190416110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CHART!$B$35</c:f>
              <c:strCache>
                <c:ptCount val="1"/>
                <c:pt idx="0">
                  <c:v>2015</c:v>
                </c:pt>
              </c:strCache>
            </c:strRef>
          </c:tx>
          <c:spPr>
            <a:solidFill>
              <a:schemeClr val="accent5">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CHART!$A$36:$A$37</c:f>
              <c:strCache>
                <c:ptCount val="2"/>
                <c:pt idx="0">
                  <c:v>Associate Degrees</c:v>
                </c:pt>
                <c:pt idx="1">
                  <c:v>Bachelor's Degrees and Post Bacc Certificates</c:v>
                </c:pt>
              </c:strCache>
            </c:strRef>
          </c:cat>
          <c:val>
            <c:numRef>
              <c:f>CHART!$B$36:$B$37</c:f>
              <c:numCache>
                <c:formatCode>0%</c:formatCode>
                <c:ptCount val="2"/>
                <c:pt idx="0">
                  <c:v>0.76120959332638161</c:v>
                </c:pt>
                <c:pt idx="1">
                  <c:v>0.55233487013283422</c:v>
                </c:pt>
              </c:numCache>
            </c:numRef>
          </c:val>
          <c:extLst>
            <c:ext xmlns:c16="http://schemas.microsoft.com/office/drawing/2014/chart" uri="{C3380CC4-5D6E-409C-BE32-E72D297353CC}">
              <c16:uniqueId val="{00000000-3E96-4364-ABDA-EC5E56634E05}"/>
            </c:ext>
          </c:extLst>
        </c:ser>
        <c:ser>
          <c:idx val="1"/>
          <c:order val="1"/>
          <c:tx>
            <c:strRef>
              <c:f>CHART!$C$35</c:f>
              <c:strCache>
                <c:ptCount val="1"/>
                <c:pt idx="0">
                  <c:v>2016</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CHART!$A$36:$A$37</c:f>
              <c:strCache>
                <c:ptCount val="2"/>
                <c:pt idx="0">
                  <c:v>Associate Degrees</c:v>
                </c:pt>
                <c:pt idx="1">
                  <c:v>Bachelor's Degrees and Post Bacc Certificates</c:v>
                </c:pt>
              </c:strCache>
            </c:strRef>
          </c:cat>
          <c:val>
            <c:numRef>
              <c:f>CHART!$C$36:$C$37</c:f>
              <c:numCache>
                <c:formatCode>0%</c:formatCode>
                <c:ptCount val="2"/>
                <c:pt idx="0">
                  <c:v>0.7480538607195456</c:v>
                </c:pt>
                <c:pt idx="1">
                  <c:v>0.53986352250151159</c:v>
                </c:pt>
              </c:numCache>
            </c:numRef>
          </c:val>
          <c:extLst>
            <c:ext xmlns:c16="http://schemas.microsoft.com/office/drawing/2014/chart" uri="{C3380CC4-5D6E-409C-BE32-E72D297353CC}">
              <c16:uniqueId val="{00000001-3E96-4364-ABDA-EC5E56634E05}"/>
            </c:ext>
          </c:extLst>
        </c:ser>
        <c:ser>
          <c:idx val="2"/>
          <c:order val="2"/>
          <c:tx>
            <c:strRef>
              <c:f>CHART!$D$35</c:f>
              <c:strCache>
                <c:ptCount val="1"/>
                <c:pt idx="0">
                  <c:v>2017</c:v>
                </c:pt>
              </c:strCache>
            </c:strRef>
          </c:tx>
          <c:spPr>
            <a:solidFill>
              <a:schemeClr val="accent5">
                <a:tint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CHART!$A$36:$A$37</c:f>
              <c:strCache>
                <c:ptCount val="2"/>
                <c:pt idx="0">
                  <c:v>Associate Degrees</c:v>
                </c:pt>
                <c:pt idx="1">
                  <c:v>Bachelor's Degrees and Post Bacc Certificates</c:v>
                </c:pt>
              </c:strCache>
            </c:strRef>
          </c:cat>
          <c:val>
            <c:numRef>
              <c:f>CHART!$D$36:$D$37</c:f>
              <c:numCache>
                <c:formatCode>0%</c:formatCode>
                <c:ptCount val="2"/>
                <c:pt idx="0">
                  <c:v>0.7715756951596292</c:v>
                </c:pt>
                <c:pt idx="1">
                  <c:v>0.54714916894592891</c:v>
                </c:pt>
              </c:numCache>
            </c:numRef>
          </c:val>
          <c:extLst>
            <c:ext xmlns:c16="http://schemas.microsoft.com/office/drawing/2014/chart" uri="{C3380CC4-5D6E-409C-BE32-E72D297353CC}">
              <c16:uniqueId val="{00000002-3E96-4364-ABDA-EC5E56634E05}"/>
            </c:ext>
          </c:extLst>
        </c:ser>
        <c:dLbls>
          <c:dLblPos val="inEnd"/>
          <c:showLegendKey val="0"/>
          <c:showVal val="1"/>
          <c:showCatName val="0"/>
          <c:showSerName val="0"/>
          <c:showPercent val="0"/>
          <c:showBubbleSize val="0"/>
        </c:dLbls>
        <c:gapWidth val="100"/>
        <c:overlap val="-24"/>
        <c:axId val="1522680528"/>
        <c:axId val="1375511168"/>
      </c:barChart>
      <c:catAx>
        <c:axId val="1522680528"/>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n-US"/>
          </a:p>
        </c:txPr>
        <c:crossAx val="1375511168"/>
        <c:crosses val="autoZero"/>
        <c:auto val="1"/>
        <c:lblAlgn val="ctr"/>
        <c:lblOffset val="100"/>
        <c:noMultiLvlLbl val="0"/>
      </c:catAx>
      <c:valAx>
        <c:axId val="1375511168"/>
        <c:scaling>
          <c:orientation val="minMax"/>
          <c:max val="0.8"/>
        </c:scaling>
        <c:delete val="0"/>
        <c:axPos val="l"/>
        <c:numFmt formatCode="0%" sourceLinked="1"/>
        <c:majorTickMark val="out"/>
        <c:minorTickMark val="none"/>
        <c:tickLblPos val="nextTo"/>
        <c:spPr>
          <a:noFill/>
          <a:ln w="12700">
            <a:solidFill>
              <a:sysClr val="windowText" lastClr="000000">
                <a:lumMod val="75000"/>
                <a:lumOff val="25000"/>
              </a:sysClr>
            </a:solid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crossAx val="1522680528"/>
        <c:crosses val="autoZero"/>
        <c:crossBetween val="between"/>
        <c:majorUnit val="0.2"/>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400" b="1" i="0" baseline="0" dirty="0">
                <a:effectLst/>
              </a:rPr>
              <a:t>Alabama Employment by Degree Level</a:t>
            </a:r>
            <a:endParaRPr lang="en-US" sz="1400" dirty="0">
              <a:effectLst/>
            </a:endParaRPr>
          </a:p>
          <a:p>
            <a:pPr>
              <a:defRPr/>
            </a:pPr>
            <a:r>
              <a:rPr lang="en-US" sz="1400" b="1" i="1" baseline="0" dirty="0">
                <a:effectLst/>
              </a:rPr>
              <a:t>After Five Years</a:t>
            </a:r>
            <a:endParaRPr lang="en-US" sz="1400" dirty="0">
              <a:effectLst/>
            </a:endParaRPr>
          </a:p>
          <a:p>
            <a:pPr>
              <a:defRPr/>
            </a:pPr>
            <a:r>
              <a:rPr lang="en-US" sz="1400" b="1" i="0" baseline="0" dirty="0">
                <a:effectLst/>
              </a:rPr>
              <a:t>for 2011, 2012, and 2013</a:t>
            </a:r>
            <a:endParaRPr lang="en-US" sz="1400" dirty="0">
              <a:effectLst/>
            </a:endParaRPr>
          </a:p>
          <a:p>
            <a:pPr>
              <a:defRPr/>
            </a:pPr>
            <a:r>
              <a:rPr lang="en-US" sz="1400" b="1" i="0" baseline="0" dirty="0">
                <a:effectLst/>
              </a:rPr>
              <a:t>All Graduates (Alabama and Non-Alabama Residents)</a:t>
            </a:r>
            <a:endParaRPr lang="en-US" sz="14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CHART!$B$32</c:f>
              <c:strCache>
                <c:ptCount val="1"/>
                <c:pt idx="0">
                  <c:v>2011</c:v>
                </c:pt>
              </c:strCache>
            </c:strRef>
          </c:tx>
          <c:spPr>
            <a:solidFill>
              <a:schemeClr val="accent5">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CHART!$A$33:$A$34</c:f>
              <c:strCache>
                <c:ptCount val="2"/>
                <c:pt idx="0">
                  <c:v>Associate Degrees</c:v>
                </c:pt>
                <c:pt idx="1">
                  <c:v>Bachelor's Degrees and Post Bacc Certificates</c:v>
                </c:pt>
              </c:strCache>
            </c:strRef>
          </c:cat>
          <c:val>
            <c:numRef>
              <c:f>CHART!$B$33:$B$34</c:f>
              <c:numCache>
                <c:formatCode>0%</c:formatCode>
                <c:ptCount val="2"/>
                <c:pt idx="0">
                  <c:v>0.69996559238444778</c:v>
                </c:pt>
                <c:pt idx="1">
                  <c:v>0.51403148528405207</c:v>
                </c:pt>
              </c:numCache>
            </c:numRef>
          </c:val>
          <c:extLst>
            <c:ext xmlns:c16="http://schemas.microsoft.com/office/drawing/2014/chart" uri="{C3380CC4-5D6E-409C-BE32-E72D297353CC}">
              <c16:uniqueId val="{00000000-18F5-4457-AE05-ABA6F1739AD1}"/>
            </c:ext>
          </c:extLst>
        </c:ser>
        <c:ser>
          <c:idx val="1"/>
          <c:order val="1"/>
          <c:tx>
            <c:strRef>
              <c:f>CHART!$C$32</c:f>
              <c:strCache>
                <c:ptCount val="1"/>
                <c:pt idx="0">
                  <c:v>2012</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CHART!$A$33:$A$34</c:f>
              <c:strCache>
                <c:ptCount val="2"/>
                <c:pt idx="0">
                  <c:v>Associate Degrees</c:v>
                </c:pt>
                <c:pt idx="1">
                  <c:v>Bachelor's Degrees and Post Bacc Certificates</c:v>
                </c:pt>
              </c:strCache>
            </c:strRef>
          </c:cat>
          <c:val>
            <c:numRef>
              <c:f>CHART!$C$33:$C$34</c:f>
              <c:numCache>
                <c:formatCode>0%</c:formatCode>
                <c:ptCount val="2"/>
                <c:pt idx="0">
                  <c:v>0.6950552286569629</c:v>
                </c:pt>
                <c:pt idx="1">
                  <c:v>0.50431076712060352</c:v>
                </c:pt>
              </c:numCache>
            </c:numRef>
          </c:val>
          <c:extLst>
            <c:ext xmlns:c16="http://schemas.microsoft.com/office/drawing/2014/chart" uri="{C3380CC4-5D6E-409C-BE32-E72D297353CC}">
              <c16:uniqueId val="{00000001-18F5-4457-AE05-ABA6F1739AD1}"/>
            </c:ext>
          </c:extLst>
        </c:ser>
        <c:ser>
          <c:idx val="2"/>
          <c:order val="2"/>
          <c:tx>
            <c:strRef>
              <c:f>CHART!$D$32</c:f>
              <c:strCache>
                <c:ptCount val="1"/>
                <c:pt idx="0">
                  <c:v>2013</c:v>
                </c:pt>
              </c:strCache>
            </c:strRef>
          </c:tx>
          <c:spPr>
            <a:solidFill>
              <a:schemeClr val="accent5">
                <a:tint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CHART!$A$33:$A$34</c:f>
              <c:strCache>
                <c:ptCount val="2"/>
                <c:pt idx="0">
                  <c:v>Associate Degrees</c:v>
                </c:pt>
                <c:pt idx="1">
                  <c:v>Bachelor's Degrees and Post Bacc Certificates</c:v>
                </c:pt>
              </c:strCache>
            </c:strRef>
          </c:cat>
          <c:val>
            <c:numRef>
              <c:f>CHART!$D$33:$D$34</c:f>
              <c:numCache>
                <c:formatCode>0%</c:formatCode>
                <c:ptCount val="2"/>
                <c:pt idx="0">
                  <c:v>0.71001188033264928</c:v>
                </c:pt>
                <c:pt idx="1">
                  <c:v>0.50570183571296123</c:v>
                </c:pt>
              </c:numCache>
            </c:numRef>
          </c:val>
          <c:extLst>
            <c:ext xmlns:c16="http://schemas.microsoft.com/office/drawing/2014/chart" uri="{C3380CC4-5D6E-409C-BE32-E72D297353CC}">
              <c16:uniqueId val="{00000002-18F5-4457-AE05-ABA6F1739AD1}"/>
            </c:ext>
          </c:extLst>
        </c:ser>
        <c:dLbls>
          <c:dLblPos val="inEnd"/>
          <c:showLegendKey val="0"/>
          <c:showVal val="1"/>
          <c:showCatName val="0"/>
          <c:showSerName val="0"/>
          <c:showPercent val="0"/>
          <c:showBubbleSize val="0"/>
        </c:dLbls>
        <c:gapWidth val="100"/>
        <c:overlap val="-24"/>
        <c:axId val="1373785680"/>
        <c:axId val="1533004768"/>
      </c:barChart>
      <c:catAx>
        <c:axId val="1373785680"/>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n-US"/>
          </a:p>
        </c:txPr>
        <c:crossAx val="1533004768"/>
        <c:crosses val="autoZero"/>
        <c:auto val="1"/>
        <c:lblAlgn val="ctr"/>
        <c:lblOffset val="100"/>
        <c:noMultiLvlLbl val="0"/>
      </c:catAx>
      <c:valAx>
        <c:axId val="1533004768"/>
        <c:scaling>
          <c:orientation val="minMax"/>
        </c:scaling>
        <c:delete val="0"/>
        <c:axPos val="l"/>
        <c:numFmt formatCode="0%" sourceLinked="1"/>
        <c:majorTickMark val="out"/>
        <c:minorTickMark val="none"/>
        <c:tickLblPos val="nextTo"/>
        <c:spPr>
          <a:noFill/>
          <a:ln w="12700">
            <a:solidFill>
              <a:sysClr val="windowText" lastClr="000000">
                <a:lumMod val="75000"/>
                <a:lumOff val="25000"/>
              </a:sysClr>
            </a:solid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373785680"/>
        <c:crosses val="autoZero"/>
        <c:crossBetween val="between"/>
        <c:majorUnit val="0.2"/>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b="1" i="0" baseline="0">
                <a:effectLst/>
              </a:rPr>
              <a:t>Alabama Employment by Degree Level</a:t>
            </a:r>
            <a:endParaRPr lang="en-US" sz="1600">
              <a:effectLst/>
            </a:endParaRPr>
          </a:p>
          <a:p>
            <a:pPr>
              <a:defRPr/>
            </a:pPr>
            <a:r>
              <a:rPr lang="en-US" sz="1600" b="1" i="1" baseline="0">
                <a:effectLst/>
              </a:rPr>
              <a:t>After Five Years</a:t>
            </a:r>
            <a:endParaRPr lang="en-US" sz="1600">
              <a:effectLst/>
            </a:endParaRPr>
          </a:p>
          <a:p>
            <a:pPr>
              <a:defRPr/>
            </a:pPr>
            <a:r>
              <a:rPr lang="en-US" sz="1600" b="1" i="0" baseline="0">
                <a:effectLst/>
              </a:rPr>
              <a:t>for 2011, 2012, and 2013 Graduates</a:t>
            </a:r>
            <a:endParaRPr lang="en-US" sz="1600">
              <a:effectLst/>
            </a:endParaRPr>
          </a:p>
          <a:p>
            <a:pPr>
              <a:defRPr/>
            </a:pPr>
            <a:r>
              <a:rPr lang="en-US" sz="1600" b="1" i="0" baseline="0">
                <a:effectLst/>
              </a:rPr>
              <a:t>Non-Alabama Residents Only</a:t>
            </a:r>
            <a:endParaRPr lang="en-US" sz="1600">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 10'!$B$13</c:f>
              <c:strCache>
                <c:ptCount val="1"/>
                <c:pt idx="0">
                  <c:v>2011</c:v>
                </c:pt>
              </c:strCache>
            </c:strRef>
          </c:tx>
          <c:spPr>
            <a:solidFill>
              <a:schemeClr val="accent5">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10'!$A$14</c:f>
              <c:strCache>
                <c:ptCount val="1"/>
                <c:pt idx="0">
                  <c:v>Bachelor's Degree and Post Bacc Certificates</c:v>
                </c:pt>
              </c:strCache>
            </c:strRef>
          </c:cat>
          <c:val>
            <c:numRef>
              <c:f>'TABLE 10'!$B$14</c:f>
              <c:numCache>
                <c:formatCode>0%</c:formatCode>
                <c:ptCount val="1"/>
                <c:pt idx="0">
                  <c:v>0.14482029598308668</c:v>
                </c:pt>
              </c:numCache>
            </c:numRef>
          </c:val>
          <c:extLst>
            <c:ext xmlns:c16="http://schemas.microsoft.com/office/drawing/2014/chart" uri="{C3380CC4-5D6E-409C-BE32-E72D297353CC}">
              <c16:uniqueId val="{00000000-99C4-47EF-8E9C-32E9B7F0201E}"/>
            </c:ext>
          </c:extLst>
        </c:ser>
        <c:ser>
          <c:idx val="1"/>
          <c:order val="1"/>
          <c:tx>
            <c:strRef>
              <c:f>'TABLE 10'!$C$13</c:f>
              <c:strCache>
                <c:ptCount val="1"/>
                <c:pt idx="0">
                  <c:v>2012</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10'!$A$14</c:f>
              <c:strCache>
                <c:ptCount val="1"/>
                <c:pt idx="0">
                  <c:v>Bachelor's Degree and Post Bacc Certificates</c:v>
                </c:pt>
              </c:strCache>
            </c:strRef>
          </c:cat>
          <c:val>
            <c:numRef>
              <c:f>'TABLE 10'!$C$14</c:f>
              <c:numCache>
                <c:formatCode>0%</c:formatCode>
                <c:ptCount val="1"/>
                <c:pt idx="0">
                  <c:v>0.1434108527131783</c:v>
                </c:pt>
              </c:numCache>
            </c:numRef>
          </c:val>
          <c:extLst>
            <c:ext xmlns:c16="http://schemas.microsoft.com/office/drawing/2014/chart" uri="{C3380CC4-5D6E-409C-BE32-E72D297353CC}">
              <c16:uniqueId val="{00000001-99C4-47EF-8E9C-32E9B7F0201E}"/>
            </c:ext>
          </c:extLst>
        </c:ser>
        <c:ser>
          <c:idx val="2"/>
          <c:order val="2"/>
          <c:tx>
            <c:strRef>
              <c:f>'TABLE 10'!$D$13</c:f>
              <c:strCache>
                <c:ptCount val="1"/>
                <c:pt idx="0">
                  <c:v>2013</c:v>
                </c:pt>
              </c:strCache>
            </c:strRef>
          </c:tx>
          <c:spPr>
            <a:solidFill>
              <a:schemeClr val="accent5">
                <a:tint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10'!$A$14</c:f>
              <c:strCache>
                <c:ptCount val="1"/>
                <c:pt idx="0">
                  <c:v>Bachelor's Degree and Post Bacc Certificates</c:v>
                </c:pt>
              </c:strCache>
            </c:strRef>
          </c:cat>
          <c:val>
            <c:numRef>
              <c:f>'TABLE 10'!$D$14</c:f>
              <c:numCache>
                <c:formatCode>0%</c:formatCode>
                <c:ptCount val="1"/>
                <c:pt idx="0">
                  <c:v>0.1438342778972054</c:v>
                </c:pt>
              </c:numCache>
            </c:numRef>
          </c:val>
          <c:extLst>
            <c:ext xmlns:c16="http://schemas.microsoft.com/office/drawing/2014/chart" uri="{C3380CC4-5D6E-409C-BE32-E72D297353CC}">
              <c16:uniqueId val="{00000002-99C4-47EF-8E9C-32E9B7F0201E}"/>
            </c:ext>
          </c:extLst>
        </c:ser>
        <c:dLbls>
          <c:dLblPos val="inEnd"/>
          <c:showLegendKey val="0"/>
          <c:showVal val="1"/>
          <c:showCatName val="0"/>
          <c:showSerName val="0"/>
          <c:showPercent val="0"/>
          <c:showBubbleSize val="0"/>
        </c:dLbls>
        <c:gapWidth val="150"/>
        <c:overlap val="-50"/>
        <c:axId val="1398705696"/>
        <c:axId val="1665075136"/>
      </c:barChart>
      <c:catAx>
        <c:axId val="1398705696"/>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665075136"/>
        <c:crosses val="autoZero"/>
        <c:auto val="1"/>
        <c:lblAlgn val="ctr"/>
        <c:lblOffset val="100"/>
        <c:noMultiLvlLbl val="0"/>
      </c:catAx>
      <c:valAx>
        <c:axId val="1665075136"/>
        <c:scaling>
          <c:orientation val="minMax"/>
          <c:max val="0.8"/>
        </c:scaling>
        <c:delete val="0"/>
        <c:axPos val="l"/>
        <c:numFmt formatCode="0%"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crossAx val="1398705696"/>
        <c:crosses val="autoZero"/>
        <c:crossBetween val="between"/>
        <c:majorUnit val="0.2"/>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b="1" i="0" baseline="0">
                <a:effectLst/>
              </a:rPr>
              <a:t>Alabama Employment by Degree Level</a:t>
            </a:r>
            <a:endParaRPr lang="en-US" sz="1600">
              <a:effectLst/>
            </a:endParaRPr>
          </a:p>
          <a:p>
            <a:pPr>
              <a:defRPr/>
            </a:pPr>
            <a:r>
              <a:rPr lang="en-US" sz="1600" b="1" i="1" baseline="0">
                <a:effectLst/>
              </a:rPr>
              <a:t>After Five Years</a:t>
            </a:r>
            <a:endParaRPr lang="en-US" sz="1600">
              <a:effectLst/>
            </a:endParaRPr>
          </a:p>
          <a:p>
            <a:pPr>
              <a:defRPr/>
            </a:pPr>
            <a:r>
              <a:rPr lang="en-US" sz="1600" b="1" i="0" baseline="0">
                <a:effectLst/>
              </a:rPr>
              <a:t>for 2011, 2012, and 2013 Graduates</a:t>
            </a:r>
            <a:endParaRPr lang="en-US" sz="1600">
              <a:effectLst/>
            </a:endParaRPr>
          </a:p>
          <a:p>
            <a:pPr>
              <a:defRPr/>
            </a:pPr>
            <a:r>
              <a:rPr lang="en-US" sz="1600" b="1" i="0" baseline="0">
                <a:effectLst/>
              </a:rPr>
              <a:t>Alabama Residents Only</a:t>
            </a:r>
            <a:endParaRPr lang="en-US" sz="16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 7 and FIGURE 14'!$B$52</c:f>
              <c:strCache>
                <c:ptCount val="1"/>
                <c:pt idx="0">
                  <c:v>2011</c:v>
                </c:pt>
              </c:strCache>
            </c:strRef>
          </c:tx>
          <c:spPr>
            <a:solidFill>
              <a:schemeClr val="accent5">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7 and FIGURE 14'!$A$53</c:f>
              <c:strCache>
                <c:ptCount val="1"/>
                <c:pt idx="0">
                  <c:v>Bachelor's Degree and Post Bacc Certificates</c:v>
                </c:pt>
              </c:strCache>
            </c:strRef>
          </c:cat>
          <c:val>
            <c:numRef>
              <c:f>'TABLE 7 and FIGURE 14'!$B$53</c:f>
              <c:numCache>
                <c:formatCode>0%</c:formatCode>
                <c:ptCount val="1"/>
                <c:pt idx="0">
                  <c:v>0.62509539557364535</c:v>
                </c:pt>
              </c:numCache>
            </c:numRef>
          </c:val>
          <c:extLst>
            <c:ext xmlns:c16="http://schemas.microsoft.com/office/drawing/2014/chart" uri="{C3380CC4-5D6E-409C-BE32-E72D297353CC}">
              <c16:uniqueId val="{00000000-D204-46DC-A40D-CA3EE25DB320}"/>
            </c:ext>
          </c:extLst>
        </c:ser>
        <c:ser>
          <c:idx val="1"/>
          <c:order val="1"/>
          <c:tx>
            <c:strRef>
              <c:f>'TABLE 7 and FIGURE 14'!$C$52</c:f>
              <c:strCache>
                <c:ptCount val="1"/>
                <c:pt idx="0">
                  <c:v>2012</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7 and FIGURE 14'!$A$53</c:f>
              <c:strCache>
                <c:ptCount val="1"/>
                <c:pt idx="0">
                  <c:v>Bachelor's Degree and Post Bacc Certificates</c:v>
                </c:pt>
              </c:strCache>
            </c:strRef>
          </c:cat>
          <c:val>
            <c:numRef>
              <c:f>'TABLE 7 and FIGURE 14'!$C$53</c:f>
              <c:numCache>
                <c:formatCode>0%</c:formatCode>
                <c:ptCount val="1"/>
                <c:pt idx="0">
                  <c:v>0.61058972733037409</c:v>
                </c:pt>
              </c:numCache>
            </c:numRef>
          </c:val>
          <c:extLst>
            <c:ext xmlns:c16="http://schemas.microsoft.com/office/drawing/2014/chart" uri="{C3380CC4-5D6E-409C-BE32-E72D297353CC}">
              <c16:uniqueId val="{00000001-D204-46DC-A40D-CA3EE25DB320}"/>
            </c:ext>
          </c:extLst>
        </c:ser>
        <c:ser>
          <c:idx val="2"/>
          <c:order val="2"/>
          <c:tx>
            <c:strRef>
              <c:f>'TABLE 7 and FIGURE 14'!$D$52</c:f>
              <c:strCache>
                <c:ptCount val="1"/>
                <c:pt idx="0">
                  <c:v>2013</c:v>
                </c:pt>
              </c:strCache>
            </c:strRef>
          </c:tx>
          <c:spPr>
            <a:solidFill>
              <a:schemeClr val="accent5">
                <a:tint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'TABLE 7 and FIGURE 14'!$A$53</c:f>
              <c:strCache>
                <c:ptCount val="1"/>
                <c:pt idx="0">
                  <c:v>Bachelor's Degree and Post Bacc Certificates</c:v>
                </c:pt>
              </c:strCache>
            </c:strRef>
          </c:cat>
          <c:val>
            <c:numRef>
              <c:f>'TABLE 7 and FIGURE 14'!$D$53</c:f>
              <c:numCache>
                <c:formatCode>0%</c:formatCode>
                <c:ptCount val="1"/>
                <c:pt idx="0">
                  <c:v>0.61823154056517771</c:v>
                </c:pt>
              </c:numCache>
            </c:numRef>
          </c:val>
          <c:extLst>
            <c:ext xmlns:c16="http://schemas.microsoft.com/office/drawing/2014/chart" uri="{C3380CC4-5D6E-409C-BE32-E72D297353CC}">
              <c16:uniqueId val="{00000002-D204-46DC-A40D-CA3EE25DB320}"/>
            </c:ext>
          </c:extLst>
        </c:ser>
        <c:dLbls>
          <c:dLblPos val="inEnd"/>
          <c:showLegendKey val="0"/>
          <c:showVal val="1"/>
          <c:showCatName val="0"/>
          <c:showSerName val="0"/>
          <c:showPercent val="0"/>
          <c:showBubbleSize val="0"/>
        </c:dLbls>
        <c:gapWidth val="150"/>
        <c:overlap val="-50"/>
        <c:axId val="1667525856"/>
        <c:axId val="1367705488"/>
      </c:barChart>
      <c:catAx>
        <c:axId val="1667525856"/>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367705488"/>
        <c:crosses val="autoZero"/>
        <c:auto val="1"/>
        <c:lblAlgn val="ctr"/>
        <c:lblOffset val="100"/>
        <c:noMultiLvlLbl val="0"/>
      </c:catAx>
      <c:valAx>
        <c:axId val="1367705488"/>
        <c:scaling>
          <c:orientation val="minMax"/>
          <c:max val="0.8"/>
        </c:scaling>
        <c:delete val="0"/>
        <c:axPos val="l"/>
        <c:numFmt formatCode="0%"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crossAx val="1667525856"/>
        <c:crosses val="autoZero"/>
        <c:crossBetween val="between"/>
        <c:majorUnit val="0.2"/>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000" b="1" i="0" baseline="0">
                <a:solidFill>
                  <a:schemeClr val="tx1"/>
                </a:solidFill>
                <a:effectLst/>
              </a:rPr>
              <a:t>Figure 5</a:t>
            </a:r>
            <a:endParaRPr lang="en-US" sz="1000">
              <a:solidFill>
                <a:schemeClr val="tx1"/>
              </a:solidFill>
              <a:effectLst/>
            </a:endParaRPr>
          </a:p>
          <a:p>
            <a:pPr>
              <a:defRPr>
                <a:solidFill>
                  <a:schemeClr val="tx1"/>
                </a:solidFill>
              </a:defRPr>
            </a:pPr>
            <a:r>
              <a:rPr lang="en-US" sz="1000" b="1" i="0" baseline="0">
                <a:solidFill>
                  <a:schemeClr val="tx1"/>
                </a:solidFill>
                <a:effectLst/>
              </a:rPr>
              <a:t>Alabama Employment by Field of Study</a:t>
            </a:r>
            <a:endParaRPr lang="en-US" sz="1000">
              <a:solidFill>
                <a:schemeClr val="tx1"/>
              </a:solidFill>
              <a:effectLst/>
            </a:endParaRPr>
          </a:p>
          <a:p>
            <a:pPr>
              <a:defRPr>
                <a:solidFill>
                  <a:schemeClr val="tx1"/>
                </a:solidFill>
              </a:defRPr>
            </a:pPr>
            <a:r>
              <a:rPr lang="en-US" sz="1000" b="1" i="1" baseline="0">
                <a:solidFill>
                  <a:schemeClr val="tx1"/>
                </a:solidFill>
                <a:effectLst/>
              </a:rPr>
              <a:t>After Five Years</a:t>
            </a:r>
            <a:endParaRPr lang="en-US" sz="1000">
              <a:solidFill>
                <a:schemeClr val="tx1"/>
              </a:solidFill>
              <a:effectLst/>
            </a:endParaRPr>
          </a:p>
          <a:p>
            <a:pPr>
              <a:defRPr>
                <a:solidFill>
                  <a:schemeClr val="tx1"/>
                </a:solidFill>
              </a:defRPr>
            </a:pPr>
            <a:r>
              <a:rPr lang="en-US" sz="1000" b="1" i="0" baseline="0">
                <a:solidFill>
                  <a:schemeClr val="tx1"/>
                </a:solidFill>
                <a:effectLst/>
              </a:rPr>
              <a:t>for 2013 Bachelor's Degree and Post Bacc. Certificate Recipients</a:t>
            </a:r>
            <a:endParaRPr lang="en-US" sz="100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'FIGURE 5'!$C$33</c:f>
              <c:strCache>
                <c:ptCount val="1"/>
                <c:pt idx="0">
                  <c:v>Found in Alabama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5'!$C$34:$C$61</c:f>
            </c:numRef>
          </c:val>
          <c:extLst>
            <c:ext xmlns:c16="http://schemas.microsoft.com/office/drawing/2014/chart" uri="{C3380CC4-5D6E-409C-BE32-E72D297353CC}">
              <c16:uniqueId val="{00000000-A599-4208-A461-977B6D738053}"/>
            </c:ext>
          </c:extLst>
        </c:ser>
        <c:ser>
          <c:idx val="1"/>
          <c:order val="1"/>
          <c:tx>
            <c:strRef>
              <c:f>'FIGURE 5'!$D$33</c:f>
              <c:strCache>
                <c:ptCount val="1"/>
                <c:pt idx="0">
                  <c:v>% Employed in AL</c:v>
                </c:pt>
              </c:strCache>
            </c:strRef>
          </c:tx>
          <c:spPr>
            <a:solidFill>
              <a:schemeClr val="accent4"/>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5'!$D$34:$D$61</c:f>
              <c:numCache>
                <c:formatCode>0%</c:formatCode>
                <c:ptCount val="28"/>
                <c:pt idx="0">
                  <c:v>0.32876712328767121</c:v>
                </c:pt>
                <c:pt idx="1">
                  <c:v>0.36013986013986016</c:v>
                </c:pt>
                <c:pt idx="2">
                  <c:v>0.38095238095238093</c:v>
                </c:pt>
                <c:pt idx="3">
                  <c:v>0.39473684210526316</c:v>
                </c:pt>
                <c:pt idx="4">
                  <c:v>0.42567567567567566</c:v>
                </c:pt>
                <c:pt idx="5">
                  <c:v>0.4306282722513089</c:v>
                </c:pt>
                <c:pt idx="6">
                  <c:v>0.4363784665579119</c:v>
                </c:pt>
                <c:pt idx="7">
                  <c:v>0.43645083932853718</c:v>
                </c:pt>
                <c:pt idx="8">
                  <c:v>0.43661971830985913</c:v>
                </c:pt>
                <c:pt idx="9">
                  <c:v>0.43915756630265212</c:v>
                </c:pt>
                <c:pt idx="10">
                  <c:v>0.44166666666666665</c:v>
                </c:pt>
                <c:pt idx="11">
                  <c:v>0.44575725026852847</c:v>
                </c:pt>
                <c:pt idx="12">
                  <c:v>0.44916540212443096</c:v>
                </c:pt>
                <c:pt idx="13">
                  <c:v>0.46666666666666667</c:v>
                </c:pt>
                <c:pt idx="14">
                  <c:v>0.47610773240660298</c:v>
                </c:pt>
                <c:pt idx="15">
                  <c:v>0.48295454545454547</c:v>
                </c:pt>
                <c:pt idx="16">
                  <c:v>0.48681732580037662</c:v>
                </c:pt>
                <c:pt idx="17">
                  <c:v>0.4935064935064935</c:v>
                </c:pt>
                <c:pt idx="18">
                  <c:v>0.51923076923076927</c:v>
                </c:pt>
                <c:pt idx="19">
                  <c:v>0.54414784394250515</c:v>
                </c:pt>
                <c:pt idx="20">
                  <c:v>0.545016077170418</c:v>
                </c:pt>
                <c:pt idx="21">
                  <c:v>0.55072463768115942</c:v>
                </c:pt>
                <c:pt idx="22">
                  <c:v>0.55192878338278928</c:v>
                </c:pt>
                <c:pt idx="23">
                  <c:v>0.56273764258555137</c:v>
                </c:pt>
                <c:pt idx="24">
                  <c:v>0.58616692426584238</c:v>
                </c:pt>
                <c:pt idx="25">
                  <c:v>0.6</c:v>
                </c:pt>
                <c:pt idx="26">
                  <c:v>0.62857142857142856</c:v>
                </c:pt>
                <c:pt idx="27">
                  <c:v>0.65076100370218015</c:v>
                </c:pt>
              </c:numCache>
            </c:numRef>
          </c:val>
          <c:extLst>
            <c:ext xmlns:c16="http://schemas.microsoft.com/office/drawing/2014/chart" uri="{C3380CC4-5D6E-409C-BE32-E72D297353CC}">
              <c16:uniqueId val="{00000001-A599-4208-A461-977B6D738053}"/>
            </c:ext>
          </c:extLst>
        </c:ser>
        <c:ser>
          <c:idx val="2"/>
          <c:order val="2"/>
          <c:tx>
            <c:strRef>
              <c:f>'FIGURE 5'!$E$33</c:f>
              <c:strCache>
                <c:ptCount val="1"/>
                <c:pt idx="0">
                  <c:v>Not found in Alabama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5'!$E$34:$E$61</c:f>
            </c:numRef>
          </c:val>
          <c:extLst>
            <c:ext xmlns:c16="http://schemas.microsoft.com/office/drawing/2014/chart" uri="{C3380CC4-5D6E-409C-BE32-E72D297353CC}">
              <c16:uniqueId val="{00000002-A599-4208-A461-977B6D738053}"/>
            </c:ext>
          </c:extLst>
        </c:ser>
        <c:ser>
          <c:idx val="3"/>
          <c:order val="3"/>
          <c:tx>
            <c:strRef>
              <c:f>'FIGURE 5'!$F$33</c:f>
              <c:strCache>
                <c:ptCount val="1"/>
                <c:pt idx="0">
                  <c:v>% Not Employed in AL</c:v>
                </c:pt>
              </c:strCache>
            </c:strRef>
          </c:tx>
          <c:spPr>
            <a:solidFill>
              <a:schemeClr val="accent5"/>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5'!$F$34:$F$61</c:f>
              <c:numCache>
                <c:formatCode>0%</c:formatCode>
                <c:ptCount val="28"/>
                <c:pt idx="0">
                  <c:v>0.67123287671232879</c:v>
                </c:pt>
                <c:pt idx="1">
                  <c:v>0.6398601398601399</c:v>
                </c:pt>
                <c:pt idx="2">
                  <c:v>0.61904761904761907</c:v>
                </c:pt>
                <c:pt idx="3">
                  <c:v>0.60526315789473684</c:v>
                </c:pt>
                <c:pt idx="4">
                  <c:v>0.57432432432432434</c:v>
                </c:pt>
                <c:pt idx="5">
                  <c:v>0.56937172774869105</c:v>
                </c:pt>
                <c:pt idx="6">
                  <c:v>0.5636215334420881</c:v>
                </c:pt>
                <c:pt idx="7">
                  <c:v>0.56354916067146288</c:v>
                </c:pt>
                <c:pt idx="8">
                  <c:v>0.56338028169014087</c:v>
                </c:pt>
                <c:pt idx="9">
                  <c:v>0.56084243369734788</c:v>
                </c:pt>
                <c:pt idx="10">
                  <c:v>0.55833333333333335</c:v>
                </c:pt>
                <c:pt idx="11">
                  <c:v>0.55424274973147158</c:v>
                </c:pt>
                <c:pt idx="12">
                  <c:v>0.5508345978755691</c:v>
                </c:pt>
                <c:pt idx="13">
                  <c:v>0.53333333333333333</c:v>
                </c:pt>
                <c:pt idx="14">
                  <c:v>0.52389226759339702</c:v>
                </c:pt>
                <c:pt idx="15">
                  <c:v>0.51704545454545459</c:v>
                </c:pt>
                <c:pt idx="16">
                  <c:v>0.51318267419962338</c:v>
                </c:pt>
                <c:pt idx="17">
                  <c:v>0.50649350649350644</c:v>
                </c:pt>
                <c:pt idx="18">
                  <c:v>0.48076923076923078</c:v>
                </c:pt>
                <c:pt idx="19">
                  <c:v>0.45585215605749485</c:v>
                </c:pt>
                <c:pt idx="20">
                  <c:v>0.454983922829582</c:v>
                </c:pt>
                <c:pt idx="21">
                  <c:v>0.44927536231884058</c:v>
                </c:pt>
                <c:pt idx="22">
                  <c:v>0.44807121661721067</c:v>
                </c:pt>
                <c:pt idx="23">
                  <c:v>0.43726235741444869</c:v>
                </c:pt>
                <c:pt idx="24">
                  <c:v>0.41383307573415767</c:v>
                </c:pt>
                <c:pt idx="25">
                  <c:v>0.4</c:v>
                </c:pt>
                <c:pt idx="26">
                  <c:v>0.37142857142857144</c:v>
                </c:pt>
                <c:pt idx="27">
                  <c:v>0.34923899629781985</c:v>
                </c:pt>
              </c:numCache>
            </c:numRef>
          </c:val>
          <c:extLst>
            <c:ext xmlns:c16="http://schemas.microsoft.com/office/drawing/2014/chart" uri="{C3380CC4-5D6E-409C-BE32-E72D297353CC}">
              <c16:uniqueId val="{00000003-A599-4208-A461-977B6D738053}"/>
            </c:ext>
          </c:extLst>
        </c:ser>
        <c:dLbls>
          <c:dLblPos val="ctr"/>
          <c:showLegendKey val="0"/>
          <c:showVal val="1"/>
          <c:showCatName val="0"/>
          <c:showSerName val="0"/>
          <c:showPercent val="0"/>
          <c:showBubbleSize val="0"/>
        </c:dLbls>
        <c:gapWidth val="50"/>
        <c:overlap val="100"/>
        <c:axId val="1811562544"/>
        <c:axId val="1811564624"/>
      </c:barChart>
      <c:catAx>
        <c:axId val="181156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11564624"/>
        <c:crosses val="autoZero"/>
        <c:auto val="1"/>
        <c:lblAlgn val="ctr"/>
        <c:lblOffset val="100"/>
        <c:noMultiLvlLbl val="0"/>
      </c:catAx>
      <c:valAx>
        <c:axId val="1811564624"/>
        <c:scaling>
          <c:orientation val="minMax"/>
          <c:max val="1"/>
        </c:scaling>
        <c:delete val="0"/>
        <c:axPos val="b"/>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156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2700"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600" b="1" i="0" baseline="0" dirty="0">
                <a:effectLst/>
              </a:rPr>
              <a:t>Average Annual Salaries </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1" baseline="0" dirty="0">
                <a:effectLst/>
              </a:rPr>
              <a:t>One Year and Five Years After Graduation</a:t>
            </a:r>
            <a:endParaRPr lang="en-US" sz="1600" i="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baseline="0" dirty="0">
                <a:effectLst/>
              </a:rPr>
              <a:t>All Graduates (Alabama and Non-Alabama Residents)</a:t>
            </a:r>
            <a:endParaRPr lang="en-US" sz="16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2.7408299624129256E-2"/>
          <c:y val="0.27513488090540994"/>
          <c:w val="0.96453043578053865"/>
          <c:h val="0.64175159989086206"/>
        </c:manualLayout>
      </c:layout>
      <c:barChart>
        <c:barDir val="col"/>
        <c:grouping val="clustered"/>
        <c:varyColors val="0"/>
        <c:ser>
          <c:idx val="0"/>
          <c:order val="0"/>
          <c:tx>
            <c:strRef>
              <c:f>'FIGURE 10'!$R$2</c:f>
              <c:strCache>
                <c:ptCount val="1"/>
                <c:pt idx="0">
                  <c:v>2017 Graduates (After One Year)</c:v>
                </c:pt>
              </c:strCache>
            </c:strRef>
          </c:tx>
          <c:spPr>
            <a:solidFill>
              <a:srgbClr val="A20000"/>
            </a:solidFill>
            <a:ln>
              <a:noFill/>
            </a:ln>
            <a:effectLst/>
          </c:spPr>
          <c:invertIfNegative val="0"/>
          <c:dLbls>
            <c:dLbl>
              <c:idx val="1"/>
              <c:sp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0A62-4754-ACE8-0BC39937AC9A}"/>
                </c:ext>
              </c:extLst>
            </c:dLbl>
            <c:sp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10'!$Q$3:$Q$4</c:f>
              <c:strCache>
                <c:ptCount val="2"/>
                <c:pt idx="0">
                  <c:v>Associate Degree</c:v>
                </c:pt>
                <c:pt idx="1">
                  <c:v>Bachelor's Degree and Post Bacc Certificates</c:v>
                </c:pt>
              </c:strCache>
            </c:strRef>
          </c:cat>
          <c:val>
            <c:numRef>
              <c:f>'FIGURE 10'!$R$3:$R$4</c:f>
              <c:numCache>
                <c:formatCode>"$"#,##0</c:formatCode>
                <c:ptCount val="2"/>
                <c:pt idx="0">
                  <c:v>31085.31998758535</c:v>
                </c:pt>
                <c:pt idx="1">
                  <c:v>34367.114583333336</c:v>
                </c:pt>
              </c:numCache>
            </c:numRef>
          </c:val>
          <c:extLst>
            <c:ext xmlns:c16="http://schemas.microsoft.com/office/drawing/2014/chart" uri="{C3380CC4-5D6E-409C-BE32-E72D297353CC}">
              <c16:uniqueId val="{00000001-0A62-4754-ACE8-0BC39937AC9A}"/>
            </c:ext>
          </c:extLst>
        </c:ser>
        <c:ser>
          <c:idx val="1"/>
          <c:order val="1"/>
          <c:tx>
            <c:strRef>
              <c:f>'FIGURE 10'!$S$2</c:f>
              <c:strCache>
                <c:ptCount val="1"/>
                <c:pt idx="0">
                  <c:v>2013 Graduates (After Five Years)</c:v>
                </c:pt>
              </c:strCache>
            </c:strRef>
          </c:tx>
          <c:spPr>
            <a:solidFill>
              <a:schemeClr val="accent5">
                <a:lumMod val="50000"/>
              </a:schemeClr>
            </a:solidFill>
            <a:ln>
              <a:noFill/>
            </a:ln>
            <a:effectLst/>
          </c:spPr>
          <c:invertIfNegative val="0"/>
          <c:dLbls>
            <c:sp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10'!$Q$3:$Q$4</c:f>
              <c:strCache>
                <c:ptCount val="2"/>
                <c:pt idx="0">
                  <c:v>Associate Degree</c:v>
                </c:pt>
                <c:pt idx="1">
                  <c:v>Bachelor's Degree and Post Bacc Certificates</c:v>
                </c:pt>
              </c:strCache>
            </c:strRef>
          </c:cat>
          <c:val>
            <c:numRef>
              <c:f>'FIGURE 10'!$S$3:$S$4</c:f>
              <c:numCache>
                <c:formatCode>"$"#,##0</c:formatCode>
                <c:ptCount val="2"/>
                <c:pt idx="0">
                  <c:v>39161.927545691906</c:v>
                </c:pt>
                <c:pt idx="1">
                  <c:v>48214.522543352599</c:v>
                </c:pt>
              </c:numCache>
            </c:numRef>
          </c:val>
          <c:extLst>
            <c:ext xmlns:c16="http://schemas.microsoft.com/office/drawing/2014/chart" uri="{C3380CC4-5D6E-409C-BE32-E72D297353CC}">
              <c16:uniqueId val="{00000002-0A62-4754-ACE8-0BC39937AC9A}"/>
            </c:ext>
          </c:extLst>
        </c:ser>
        <c:dLbls>
          <c:showLegendKey val="0"/>
          <c:showVal val="0"/>
          <c:showCatName val="0"/>
          <c:showSerName val="0"/>
          <c:showPercent val="0"/>
          <c:showBubbleSize val="0"/>
        </c:dLbls>
        <c:gapWidth val="125"/>
        <c:overlap val="-24"/>
        <c:axId val="1398728496"/>
        <c:axId val="1487136576"/>
      </c:barChart>
      <c:catAx>
        <c:axId val="139872849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87136576"/>
        <c:crosses val="autoZero"/>
        <c:auto val="1"/>
        <c:lblAlgn val="ctr"/>
        <c:lblOffset val="100"/>
        <c:noMultiLvlLbl val="0"/>
      </c:catAx>
      <c:valAx>
        <c:axId val="1487136576"/>
        <c:scaling>
          <c:orientation val="minMax"/>
        </c:scaling>
        <c:delete val="1"/>
        <c:axPos val="l"/>
        <c:numFmt formatCode="&quot;$&quot;#,##0" sourceLinked="1"/>
        <c:majorTickMark val="none"/>
        <c:minorTickMark val="none"/>
        <c:tickLblPos val="nextTo"/>
        <c:crossAx val="1398728496"/>
        <c:crosses val="autoZero"/>
        <c:crossBetween val="between"/>
      </c:valAx>
      <c:spPr>
        <a:noFill/>
        <a:ln>
          <a:noFill/>
        </a:ln>
        <a:effectLst/>
      </c:spPr>
    </c:plotArea>
    <c:legend>
      <c:legendPos val="t"/>
      <c:layout>
        <c:manualLayout>
          <c:xMode val="edge"/>
          <c:yMode val="edge"/>
          <c:x val="0.25980782960797116"/>
          <c:y val="0.23189279008311492"/>
          <c:w val="0.48038421383500896"/>
          <c:h val="0.1212387768733937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dirty="0">
                <a:effectLst/>
              </a:rPr>
              <a:t>Average Salaries by Field of Study</a:t>
            </a:r>
            <a:endParaRPr lang="en-US" sz="1400" dirty="0">
              <a:effectLst/>
            </a:endParaRPr>
          </a:p>
          <a:p>
            <a:pPr>
              <a:defRPr/>
            </a:pPr>
            <a:r>
              <a:rPr lang="en-US" sz="1400" b="1" i="1" baseline="0" dirty="0">
                <a:effectLst/>
              </a:rPr>
              <a:t>After Five Years</a:t>
            </a:r>
            <a:endParaRPr lang="en-US" sz="1400" dirty="0">
              <a:effectLst/>
            </a:endParaRPr>
          </a:p>
          <a:p>
            <a:pPr>
              <a:defRPr/>
            </a:pPr>
            <a:r>
              <a:rPr lang="en-US" sz="1400" b="1" i="0" baseline="0" dirty="0">
                <a:effectLst/>
              </a:rPr>
              <a:t>2013 Bachelor Degree Recipients</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079-49A9-BBFD-EB6483D9C9D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079-49A9-BBFD-EB6483D9C9D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079-49A9-BBFD-EB6483D9C9D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079-49A9-BBFD-EB6483D9C9DF}"/>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4079-49A9-BBFD-EB6483D9C9DF}"/>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4079-49A9-BBFD-EB6483D9C9DF}"/>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4079-49A9-BBFD-EB6483D9C9DF}"/>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4079-49A9-BBFD-EB6483D9C9DF}"/>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4079-49A9-BBFD-EB6483D9C9DF}"/>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4079-49A9-BBFD-EB6483D9C9DF}"/>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4079-49A9-BBFD-EB6483D9C9DF}"/>
              </c:ext>
            </c:extLst>
          </c:dPt>
          <c:dPt>
            <c:idx val="11"/>
            <c:invertIfNegative val="0"/>
            <c:bubble3D val="0"/>
            <c:spPr>
              <a:solidFill>
                <a:schemeClr val="accent6">
                  <a:lumMod val="60000"/>
                </a:schemeClr>
              </a:solidFill>
              <a:ln>
                <a:noFill/>
              </a:ln>
              <a:effectLst/>
            </c:spPr>
            <c:extLst>
              <c:ext xmlns:c16="http://schemas.microsoft.com/office/drawing/2014/chart" uri="{C3380CC4-5D6E-409C-BE32-E72D297353CC}">
                <c16:uniqueId val="{00000017-4079-49A9-BBFD-EB6483D9C9DF}"/>
              </c:ext>
            </c:extLst>
          </c:dPt>
          <c:dPt>
            <c:idx val="12"/>
            <c:invertIfNegative val="0"/>
            <c:bubble3D val="0"/>
            <c:spPr>
              <a:solidFill>
                <a:schemeClr val="accent1">
                  <a:lumMod val="80000"/>
                  <a:lumOff val="20000"/>
                </a:schemeClr>
              </a:solidFill>
              <a:ln>
                <a:noFill/>
              </a:ln>
              <a:effectLst/>
            </c:spPr>
            <c:extLst>
              <c:ext xmlns:c16="http://schemas.microsoft.com/office/drawing/2014/chart" uri="{C3380CC4-5D6E-409C-BE32-E72D297353CC}">
                <c16:uniqueId val="{00000019-4079-49A9-BBFD-EB6483D9C9DF}"/>
              </c:ext>
            </c:extLst>
          </c:dPt>
          <c:dPt>
            <c:idx val="13"/>
            <c:invertIfNegative val="0"/>
            <c:bubble3D val="0"/>
            <c:spPr>
              <a:solidFill>
                <a:schemeClr val="accent2">
                  <a:lumMod val="80000"/>
                  <a:lumOff val="20000"/>
                </a:schemeClr>
              </a:solidFill>
              <a:ln>
                <a:noFill/>
              </a:ln>
              <a:effectLst/>
            </c:spPr>
            <c:extLst>
              <c:ext xmlns:c16="http://schemas.microsoft.com/office/drawing/2014/chart" uri="{C3380CC4-5D6E-409C-BE32-E72D297353CC}">
                <c16:uniqueId val="{0000001B-4079-49A9-BBFD-EB6483D9C9DF}"/>
              </c:ext>
            </c:extLst>
          </c:dPt>
          <c:dPt>
            <c:idx val="14"/>
            <c:invertIfNegative val="0"/>
            <c:bubble3D val="0"/>
            <c:spPr>
              <a:solidFill>
                <a:schemeClr val="accent3">
                  <a:lumMod val="80000"/>
                  <a:lumOff val="20000"/>
                </a:schemeClr>
              </a:solidFill>
              <a:ln>
                <a:noFill/>
              </a:ln>
              <a:effectLst/>
            </c:spPr>
            <c:extLst>
              <c:ext xmlns:c16="http://schemas.microsoft.com/office/drawing/2014/chart" uri="{C3380CC4-5D6E-409C-BE32-E72D297353CC}">
                <c16:uniqueId val="{0000001D-4079-49A9-BBFD-EB6483D9C9DF}"/>
              </c:ext>
            </c:extLst>
          </c:dPt>
          <c:dPt>
            <c:idx val="15"/>
            <c:invertIfNegative val="0"/>
            <c:bubble3D val="0"/>
            <c:spPr>
              <a:solidFill>
                <a:schemeClr val="accent4">
                  <a:lumMod val="80000"/>
                  <a:lumOff val="20000"/>
                </a:schemeClr>
              </a:solidFill>
              <a:ln>
                <a:noFill/>
              </a:ln>
              <a:effectLst/>
            </c:spPr>
            <c:extLst>
              <c:ext xmlns:c16="http://schemas.microsoft.com/office/drawing/2014/chart" uri="{C3380CC4-5D6E-409C-BE32-E72D297353CC}">
                <c16:uniqueId val="{0000001F-4079-49A9-BBFD-EB6483D9C9DF}"/>
              </c:ext>
            </c:extLst>
          </c:dPt>
          <c:dPt>
            <c:idx val="16"/>
            <c:invertIfNegative val="0"/>
            <c:bubble3D val="0"/>
            <c:spPr>
              <a:solidFill>
                <a:schemeClr val="accent5">
                  <a:lumMod val="80000"/>
                  <a:lumOff val="20000"/>
                </a:schemeClr>
              </a:solidFill>
              <a:ln>
                <a:noFill/>
              </a:ln>
              <a:effectLst/>
            </c:spPr>
            <c:extLst>
              <c:ext xmlns:c16="http://schemas.microsoft.com/office/drawing/2014/chart" uri="{C3380CC4-5D6E-409C-BE32-E72D297353CC}">
                <c16:uniqueId val="{00000021-4079-49A9-BBFD-EB6483D9C9DF}"/>
              </c:ext>
            </c:extLst>
          </c:dPt>
          <c:dPt>
            <c:idx val="17"/>
            <c:invertIfNegative val="0"/>
            <c:bubble3D val="0"/>
            <c:spPr>
              <a:solidFill>
                <a:schemeClr val="accent6">
                  <a:lumMod val="80000"/>
                  <a:lumOff val="20000"/>
                </a:schemeClr>
              </a:solidFill>
              <a:ln>
                <a:noFill/>
              </a:ln>
              <a:effectLst/>
            </c:spPr>
            <c:extLst>
              <c:ext xmlns:c16="http://schemas.microsoft.com/office/drawing/2014/chart" uri="{C3380CC4-5D6E-409C-BE32-E72D297353CC}">
                <c16:uniqueId val="{00000023-4079-49A9-BBFD-EB6483D9C9DF}"/>
              </c:ext>
            </c:extLst>
          </c:dPt>
          <c:dPt>
            <c:idx val="18"/>
            <c:invertIfNegative val="0"/>
            <c:bubble3D val="0"/>
            <c:spPr>
              <a:solidFill>
                <a:schemeClr val="accent1">
                  <a:lumMod val="80000"/>
                </a:schemeClr>
              </a:solidFill>
              <a:ln>
                <a:noFill/>
              </a:ln>
              <a:effectLst/>
            </c:spPr>
            <c:extLst>
              <c:ext xmlns:c16="http://schemas.microsoft.com/office/drawing/2014/chart" uri="{C3380CC4-5D6E-409C-BE32-E72D297353CC}">
                <c16:uniqueId val="{00000025-4079-49A9-BBFD-EB6483D9C9DF}"/>
              </c:ext>
            </c:extLst>
          </c:dPt>
          <c:dPt>
            <c:idx val="19"/>
            <c:invertIfNegative val="0"/>
            <c:bubble3D val="0"/>
            <c:spPr>
              <a:solidFill>
                <a:schemeClr val="accent2">
                  <a:lumMod val="80000"/>
                </a:schemeClr>
              </a:solidFill>
              <a:ln>
                <a:noFill/>
              </a:ln>
              <a:effectLst/>
            </c:spPr>
            <c:extLst>
              <c:ext xmlns:c16="http://schemas.microsoft.com/office/drawing/2014/chart" uri="{C3380CC4-5D6E-409C-BE32-E72D297353CC}">
                <c16:uniqueId val="{00000027-4079-49A9-BBFD-EB6483D9C9DF}"/>
              </c:ext>
            </c:extLst>
          </c:dPt>
          <c:dPt>
            <c:idx val="20"/>
            <c:invertIfNegative val="0"/>
            <c:bubble3D val="0"/>
            <c:spPr>
              <a:solidFill>
                <a:schemeClr val="accent3">
                  <a:lumMod val="80000"/>
                </a:schemeClr>
              </a:solidFill>
              <a:ln>
                <a:noFill/>
              </a:ln>
              <a:effectLst/>
            </c:spPr>
            <c:extLst>
              <c:ext xmlns:c16="http://schemas.microsoft.com/office/drawing/2014/chart" uri="{C3380CC4-5D6E-409C-BE32-E72D297353CC}">
                <c16:uniqueId val="{00000029-4079-49A9-BBFD-EB6483D9C9DF}"/>
              </c:ext>
            </c:extLst>
          </c:dPt>
          <c:dPt>
            <c:idx val="21"/>
            <c:invertIfNegative val="0"/>
            <c:bubble3D val="0"/>
            <c:spPr>
              <a:solidFill>
                <a:schemeClr val="accent4">
                  <a:lumMod val="80000"/>
                </a:schemeClr>
              </a:solidFill>
              <a:ln>
                <a:noFill/>
              </a:ln>
              <a:effectLst/>
            </c:spPr>
            <c:extLst>
              <c:ext xmlns:c16="http://schemas.microsoft.com/office/drawing/2014/chart" uri="{C3380CC4-5D6E-409C-BE32-E72D297353CC}">
                <c16:uniqueId val="{0000002B-4079-49A9-BBFD-EB6483D9C9DF}"/>
              </c:ext>
            </c:extLst>
          </c:dPt>
          <c:dPt>
            <c:idx val="22"/>
            <c:invertIfNegative val="0"/>
            <c:bubble3D val="0"/>
            <c:spPr>
              <a:solidFill>
                <a:schemeClr val="accent5">
                  <a:lumMod val="80000"/>
                </a:schemeClr>
              </a:solidFill>
              <a:ln>
                <a:noFill/>
              </a:ln>
              <a:effectLst/>
            </c:spPr>
            <c:extLst>
              <c:ext xmlns:c16="http://schemas.microsoft.com/office/drawing/2014/chart" uri="{C3380CC4-5D6E-409C-BE32-E72D297353CC}">
                <c16:uniqueId val="{0000002D-4079-49A9-BBFD-EB6483D9C9DF}"/>
              </c:ext>
            </c:extLst>
          </c:dPt>
          <c:dPt>
            <c:idx val="23"/>
            <c:invertIfNegative val="0"/>
            <c:bubble3D val="0"/>
            <c:spPr>
              <a:solidFill>
                <a:schemeClr val="accent6">
                  <a:lumMod val="80000"/>
                </a:schemeClr>
              </a:solidFill>
              <a:ln>
                <a:noFill/>
              </a:ln>
              <a:effectLst/>
            </c:spPr>
            <c:extLst>
              <c:ext xmlns:c16="http://schemas.microsoft.com/office/drawing/2014/chart" uri="{C3380CC4-5D6E-409C-BE32-E72D297353CC}">
                <c16:uniqueId val="{0000002F-4079-49A9-BBFD-EB6483D9C9DF}"/>
              </c:ext>
            </c:extLst>
          </c:dPt>
          <c:dPt>
            <c:idx val="2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31-4079-49A9-BBFD-EB6483D9C9DF}"/>
              </c:ext>
            </c:extLst>
          </c:dPt>
          <c:dPt>
            <c:idx val="2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33-4079-49A9-BBFD-EB6483D9C9DF}"/>
              </c:ext>
            </c:extLst>
          </c:dPt>
          <c:dPt>
            <c:idx val="26"/>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35-4079-49A9-BBFD-EB6483D9C9DF}"/>
              </c:ext>
            </c:extLst>
          </c:dPt>
          <c:dPt>
            <c:idx val="27"/>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37-4079-49A9-BBFD-EB6483D9C9DF}"/>
              </c:ext>
            </c:extLst>
          </c:dPt>
          <c:cat>
            <c:strRef>
              <c:f>'TABLE 6'!$B$70:$B$97</c:f>
              <c:strCache>
                <c:ptCount val="28"/>
                <c:pt idx="0">
                  <c:v>Area &amp; Ethnic Studies</c:v>
                </c:pt>
                <c:pt idx="1">
                  <c:v>Communications Technologies</c:v>
                </c:pt>
                <c:pt idx="2">
                  <c:v>English/Letters</c:v>
                </c:pt>
                <c:pt idx="3">
                  <c:v>Public Admin &amp; Social Services</c:v>
                </c:pt>
                <c:pt idx="4">
                  <c:v>Visual &amp; Performing Arts</c:v>
                </c:pt>
                <c:pt idx="5">
                  <c:v>Psychology</c:v>
                </c:pt>
                <c:pt idx="6">
                  <c:v>Foreign Languages</c:v>
                </c:pt>
                <c:pt idx="7">
                  <c:v>Family &amp; Consumer Sciences</c:v>
                </c:pt>
                <c:pt idx="8">
                  <c:v>Liberal Arts/General Studies</c:v>
                </c:pt>
                <c:pt idx="9">
                  <c:v>Protective Services</c:v>
                </c:pt>
                <c:pt idx="10">
                  <c:v>History</c:v>
                </c:pt>
                <c:pt idx="11">
                  <c:v>Social Sciences</c:v>
                </c:pt>
                <c:pt idx="12">
                  <c:v>Parks, Recreation, &amp; Fitness</c:v>
                </c:pt>
                <c:pt idx="13">
                  <c:v>Communications</c:v>
                </c:pt>
                <c:pt idx="14">
                  <c:v>Philosophy &amp; Religion</c:v>
                </c:pt>
                <c:pt idx="15">
                  <c:v>Education</c:v>
                </c:pt>
                <c:pt idx="16">
                  <c:v>Mathematics &amp; Statistics</c:v>
                </c:pt>
                <c:pt idx="17">
                  <c:v>Biological Sciences</c:v>
                </c:pt>
                <c:pt idx="18">
                  <c:v>Multi/ Interdisciplinary Studies</c:v>
                </c:pt>
                <c:pt idx="19">
                  <c:v>Physical Sciences</c:v>
                </c:pt>
                <c:pt idx="20">
                  <c:v>Agriculture</c:v>
                </c:pt>
                <c:pt idx="21">
                  <c:v>Natural Resources &amp; Conservation</c:v>
                </c:pt>
                <c:pt idx="22">
                  <c:v>Architecture</c:v>
                </c:pt>
                <c:pt idx="23">
                  <c:v>Business, Mgmt, &amp; Marketing</c:v>
                </c:pt>
                <c:pt idx="24">
                  <c:v>Health Professions</c:v>
                </c:pt>
                <c:pt idx="25">
                  <c:v>Engineering Technologies</c:v>
                </c:pt>
                <c:pt idx="26">
                  <c:v>Computer &amp; Info Sciences</c:v>
                </c:pt>
                <c:pt idx="27">
                  <c:v>Engineering</c:v>
                </c:pt>
              </c:strCache>
            </c:strRef>
          </c:cat>
          <c:val>
            <c:numRef>
              <c:f>'TABLE 6'!$E$70:$E$97</c:f>
              <c:numCache>
                <c:formatCode>"$"#,##0</c:formatCode>
                <c:ptCount val="28"/>
                <c:pt idx="0">
                  <c:v>25910.833333333332</c:v>
                </c:pt>
                <c:pt idx="1">
                  <c:v>27551.5</c:v>
                </c:pt>
                <c:pt idx="2">
                  <c:v>34748.084677419356</c:v>
                </c:pt>
                <c:pt idx="3">
                  <c:v>34786.715189873416</c:v>
                </c:pt>
                <c:pt idx="4">
                  <c:v>35180.859531772578</c:v>
                </c:pt>
                <c:pt idx="5">
                  <c:v>35861.042372881355</c:v>
                </c:pt>
                <c:pt idx="6">
                  <c:v>37482.051724137928</c:v>
                </c:pt>
                <c:pt idx="7">
                  <c:v>38138.229090909088</c:v>
                </c:pt>
                <c:pt idx="8">
                  <c:v>39129.420560747662</c:v>
                </c:pt>
                <c:pt idx="9">
                  <c:v>39212.257763975154</c:v>
                </c:pt>
                <c:pt idx="10">
                  <c:v>39216.914772727272</c:v>
                </c:pt>
                <c:pt idx="11">
                  <c:v>39439.853403141358</c:v>
                </c:pt>
                <c:pt idx="12">
                  <c:v>39504.975308641973</c:v>
                </c:pt>
                <c:pt idx="13">
                  <c:v>40782.58157389635</c:v>
                </c:pt>
                <c:pt idx="14">
                  <c:v>41091</c:v>
                </c:pt>
                <c:pt idx="15">
                  <c:v>41477.490849673202</c:v>
                </c:pt>
                <c:pt idx="16">
                  <c:v>45998.3986013986</c:v>
                </c:pt>
                <c:pt idx="17">
                  <c:v>48703.712574850302</c:v>
                </c:pt>
                <c:pt idx="18">
                  <c:v>48886.668711656443</c:v>
                </c:pt>
                <c:pt idx="19">
                  <c:v>49770.40625</c:v>
                </c:pt>
                <c:pt idx="20">
                  <c:v>50120.3595505618</c:v>
                </c:pt>
                <c:pt idx="21">
                  <c:v>50487.288461538461</c:v>
                </c:pt>
                <c:pt idx="22">
                  <c:v>50736.217391304344</c:v>
                </c:pt>
                <c:pt idx="23">
                  <c:v>54547.406396989652</c:v>
                </c:pt>
                <c:pt idx="24">
                  <c:v>54831.663021189335</c:v>
                </c:pt>
                <c:pt idx="25">
                  <c:v>59795.547619047618</c:v>
                </c:pt>
                <c:pt idx="26">
                  <c:v>65791.508108108115</c:v>
                </c:pt>
                <c:pt idx="27">
                  <c:v>74191.040238450078</c:v>
                </c:pt>
              </c:numCache>
            </c:numRef>
          </c:val>
          <c:extLst>
            <c:ext xmlns:c16="http://schemas.microsoft.com/office/drawing/2014/chart" uri="{C3380CC4-5D6E-409C-BE32-E72D297353CC}">
              <c16:uniqueId val="{00000038-4079-49A9-BBFD-EB6483D9C9DF}"/>
            </c:ext>
          </c:extLst>
        </c:ser>
        <c:dLbls>
          <c:showLegendKey val="0"/>
          <c:showVal val="0"/>
          <c:showCatName val="0"/>
          <c:showSerName val="0"/>
          <c:showPercent val="0"/>
          <c:showBubbleSize val="0"/>
        </c:dLbls>
        <c:gapWidth val="70"/>
        <c:axId val="1376523903"/>
        <c:axId val="1376525983"/>
      </c:barChart>
      <c:catAx>
        <c:axId val="137652390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76525983"/>
        <c:crosses val="autoZero"/>
        <c:auto val="1"/>
        <c:lblAlgn val="ctr"/>
        <c:lblOffset val="100"/>
        <c:noMultiLvlLbl val="0"/>
      </c:catAx>
      <c:valAx>
        <c:axId val="1376525983"/>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76523903"/>
        <c:crosses val="autoZero"/>
        <c:crossBetween val="between"/>
        <c:majorUnit val="100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effectLst/>
              </a:rPr>
              <a:t>Average Salaries by Field of Study</a:t>
            </a:r>
            <a:endParaRPr lang="en-US" sz="1400">
              <a:effectLst/>
            </a:endParaRPr>
          </a:p>
          <a:p>
            <a:pPr>
              <a:defRPr/>
            </a:pPr>
            <a:r>
              <a:rPr lang="en-US" sz="1400" b="1" i="1" baseline="0">
                <a:effectLst/>
              </a:rPr>
              <a:t>After Five Years</a:t>
            </a:r>
            <a:endParaRPr lang="en-US" sz="1400">
              <a:effectLst/>
            </a:endParaRPr>
          </a:p>
          <a:p>
            <a:pPr>
              <a:defRPr/>
            </a:pPr>
            <a:r>
              <a:rPr lang="en-US" sz="1400" b="1" i="0" baseline="0">
                <a:effectLst/>
              </a:rPr>
              <a:t>2013 Associate Degree Recipients</a:t>
            </a:r>
            <a:endParaRPr lang="en-US"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1"/>
        <c:ser>
          <c:idx val="0"/>
          <c:order val="0"/>
          <c:tx>
            <c:strRef>
              <c:f>'2013'!$C$69</c:f>
              <c:strCache>
                <c:ptCount val="1"/>
                <c:pt idx="0">
                  <c:v>2013 average salary</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E9C-45D5-8F0F-A576D000023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E9C-45D5-8F0F-A576D000023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E9C-45D5-8F0F-A576D000023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E9C-45D5-8F0F-A576D000023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E9C-45D5-8F0F-A576D0000234}"/>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5E9C-45D5-8F0F-A576D0000234}"/>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5E9C-45D5-8F0F-A576D0000234}"/>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5E9C-45D5-8F0F-A576D0000234}"/>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5E9C-45D5-8F0F-A576D0000234}"/>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5E9C-45D5-8F0F-A576D0000234}"/>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5E9C-45D5-8F0F-A576D0000234}"/>
              </c:ext>
            </c:extLst>
          </c:dPt>
          <c:dPt>
            <c:idx val="11"/>
            <c:invertIfNegative val="0"/>
            <c:bubble3D val="0"/>
            <c:spPr>
              <a:solidFill>
                <a:schemeClr val="accent6">
                  <a:lumMod val="60000"/>
                </a:schemeClr>
              </a:solidFill>
              <a:ln>
                <a:noFill/>
              </a:ln>
              <a:effectLst/>
            </c:spPr>
            <c:extLst>
              <c:ext xmlns:c16="http://schemas.microsoft.com/office/drawing/2014/chart" uri="{C3380CC4-5D6E-409C-BE32-E72D297353CC}">
                <c16:uniqueId val="{00000017-5E9C-45D5-8F0F-A576D0000234}"/>
              </c:ext>
            </c:extLst>
          </c:dPt>
          <c:dPt>
            <c:idx val="12"/>
            <c:invertIfNegative val="0"/>
            <c:bubble3D val="0"/>
            <c:spPr>
              <a:solidFill>
                <a:schemeClr val="accent1">
                  <a:lumMod val="80000"/>
                  <a:lumOff val="20000"/>
                </a:schemeClr>
              </a:solidFill>
              <a:ln>
                <a:noFill/>
              </a:ln>
              <a:effectLst/>
            </c:spPr>
            <c:extLst>
              <c:ext xmlns:c16="http://schemas.microsoft.com/office/drawing/2014/chart" uri="{C3380CC4-5D6E-409C-BE32-E72D297353CC}">
                <c16:uniqueId val="{00000019-5E9C-45D5-8F0F-A576D0000234}"/>
              </c:ext>
            </c:extLst>
          </c:dPt>
          <c:dPt>
            <c:idx val="13"/>
            <c:invertIfNegative val="0"/>
            <c:bubble3D val="0"/>
            <c:spPr>
              <a:solidFill>
                <a:schemeClr val="accent2">
                  <a:lumMod val="80000"/>
                  <a:lumOff val="20000"/>
                </a:schemeClr>
              </a:solidFill>
              <a:ln>
                <a:noFill/>
              </a:ln>
              <a:effectLst/>
            </c:spPr>
            <c:extLst>
              <c:ext xmlns:c16="http://schemas.microsoft.com/office/drawing/2014/chart" uri="{C3380CC4-5D6E-409C-BE32-E72D297353CC}">
                <c16:uniqueId val="{0000001B-5E9C-45D5-8F0F-A576D0000234}"/>
              </c:ext>
            </c:extLst>
          </c:dPt>
          <c:dPt>
            <c:idx val="14"/>
            <c:invertIfNegative val="0"/>
            <c:bubble3D val="0"/>
            <c:spPr>
              <a:solidFill>
                <a:schemeClr val="accent3">
                  <a:lumMod val="80000"/>
                  <a:lumOff val="20000"/>
                </a:schemeClr>
              </a:solidFill>
              <a:ln>
                <a:noFill/>
              </a:ln>
              <a:effectLst/>
            </c:spPr>
            <c:extLst>
              <c:ext xmlns:c16="http://schemas.microsoft.com/office/drawing/2014/chart" uri="{C3380CC4-5D6E-409C-BE32-E72D297353CC}">
                <c16:uniqueId val="{0000001D-5E9C-45D5-8F0F-A576D0000234}"/>
              </c:ext>
            </c:extLst>
          </c:dPt>
          <c:dPt>
            <c:idx val="15"/>
            <c:invertIfNegative val="0"/>
            <c:bubble3D val="0"/>
            <c:spPr>
              <a:solidFill>
                <a:schemeClr val="accent4">
                  <a:lumMod val="80000"/>
                  <a:lumOff val="20000"/>
                </a:schemeClr>
              </a:solidFill>
              <a:ln>
                <a:noFill/>
              </a:ln>
              <a:effectLst/>
            </c:spPr>
            <c:extLst>
              <c:ext xmlns:c16="http://schemas.microsoft.com/office/drawing/2014/chart" uri="{C3380CC4-5D6E-409C-BE32-E72D297353CC}">
                <c16:uniqueId val="{0000001F-5E9C-45D5-8F0F-A576D0000234}"/>
              </c:ext>
            </c:extLst>
          </c:dPt>
          <c:dPt>
            <c:idx val="16"/>
            <c:invertIfNegative val="0"/>
            <c:bubble3D val="0"/>
            <c:spPr>
              <a:solidFill>
                <a:schemeClr val="accent5">
                  <a:lumMod val="80000"/>
                  <a:lumOff val="20000"/>
                </a:schemeClr>
              </a:solidFill>
              <a:ln>
                <a:noFill/>
              </a:ln>
              <a:effectLst/>
            </c:spPr>
            <c:extLst>
              <c:ext xmlns:c16="http://schemas.microsoft.com/office/drawing/2014/chart" uri="{C3380CC4-5D6E-409C-BE32-E72D297353CC}">
                <c16:uniqueId val="{00000021-5E9C-45D5-8F0F-A576D0000234}"/>
              </c:ext>
            </c:extLst>
          </c:dPt>
          <c:cat>
            <c:strRef>
              <c:f>'2013'!$B$70:$B$86</c:f>
              <c:strCache>
                <c:ptCount val="17"/>
                <c:pt idx="0">
                  <c:v>Family &amp; Consumer Sciences</c:v>
                </c:pt>
                <c:pt idx="1">
                  <c:v>Visual &amp; Performing Arts</c:v>
                </c:pt>
                <c:pt idx="2">
                  <c:v>Business, Mgmt, &amp; Marketing</c:v>
                </c:pt>
                <c:pt idx="3">
                  <c:v>Communications Technologies</c:v>
                </c:pt>
                <c:pt idx="4">
                  <c:v>Personal &amp; Culinary Services</c:v>
                </c:pt>
                <c:pt idx="5">
                  <c:v>Legal Professions and Studies</c:v>
                </c:pt>
                <c:pt idx="6">
                  <c:v>Liberal Arts/General Studies</c:v>
                </c:pt>
                <c:pt idx="7">
                  <c:v>Multi/ Interdisciplinary Studies</c:v>
                </c:pt>
                <c:pt idx="8">
                  <c:v>Computer &amp; Info Sciences</c:v>
                </c:pt>
                <c:pt idx="9">
                  <c:v>Protective Services</c:v>
                </c:pt>
                <c:pt idx="10">
                  <c:v>Health Professions</c:v>
                </c:pt>
                <c:pt idx="11">
                  <c:v>Engineering Technologies</c:v>
                </c:pt>
                <c:pt idx="12">
                  <c:v>Mechanic &amp; Repair Technologies</c:v>
                </c:pt>
                <c:pt idx="13">
                  <c:v>Precision Production</c:v>
                </c:pt>
                <c:pt idx="14">
                  <c:v>Agriculture</c:v>
                </c:pt>
                <c:pt idx="15">
                  <c:v>Construction Trades</c:v>
                </c:pt>
                <c:pt idx="16">
                  <c:v>Science Technologies</c:v>
                </c:pt>
              </c:strCache>
            </c:strRef>
          </c:cat>
          <c:val>
            <c:numRef>
              <c:f>'2013'!$C$70:$C$86</c:f>
              <c:numCache>
                <c:formatCode>"$"#,##0</c:formatCode>
                <c:ptCount val="17"/>
                <c:pt idx="0">
                  <c:v>21910.666666666668</c:v>
                </c:pt>
                <c:pt idx="1">
                  <c:v>26656.880000000001</c:v>
                </c:pt>
                <c:pt idx="2">
                  <c:v>29232.914230019494</c:v>
                </c:pt>
                <c:pt idx="3">
                  <c:v>30235.5</c:v>
                </c:pt>
                <c:pt idx="4">
                  <c:v>31292.541666666668</c:v>
                </c:pt>
                <c:pt idx="5">
                  <c:v>32046.44</c:v>
                </c:pt>
                <c:pt idx="6">
                  <c:v>34932.079772079771</c:v>
                </c:pt>
                <c:pt idx="7">
                  <c:v>35947.638297872341</c:v>
                </c:pt>
                <c:pt idx="8">
                  <c:v>36483.079268292684</c:v>
                </c:pt>
                <c:pt idx="9">
                  <c:v>39109.793103448275</c:v>
                </c:pt>
                <c:pt idx="10">
                  <c:v>45561.332634887374</c:v>
                </c:pt>
                <c:pt idx="11">
                  <c:v>48252.783870967745</c:v>
                </c:pt>
                <c:pt idx="12">
                  <c:v>49521.216326530615</c:v>
                </c:pt>
                <c:pt idx="13">
                  <c:v>50666.370370370372</c:v>
                </c:pt>
                <c:pt idx="14">
                  <c:v>53223.428571428572</c:v>
                </c:pt>
                <c:pt idx="15">
                  <c:v>54896.745454545453</c:v>
                </c:pt>
                <c:pt idx="16">
                  <c:v>75661.066666666666</c:v>
                </c:pt>
              </c:numCache>
            </c:numRef>
          </c:val>
          <c:extLst>
            <c:ext xmlns:c16="http://schemas.microsoft.com/office/drawing/2014/chart" uri="{C3380CC4-5D6E-409C-BE32-E72D297353CC}">
              <c16:uniqueId val="{00000022-5E9C-45D5-8F0F-A576D0000234}"/>
            </c:ext>
          </c:extLst>
        </c:ser>
        <c:dLbls>
          <c:showLegendKey val="0"/>
          <c:showVal val="0"/>
          <c:showCatName val="0"/>
          <c:showSerName val="0"/>
          <c:showPercent val="0"/>
          <c:showBubbleSize val="0"/>
        </c:dLbls>
        <c:gapWidth val="70"/>
        <c:axId val="981866080"/>
        <c:axId val="749246288"/>
      </c:barChart>
      <c:catAx>
        <c:axId val="98186608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9246288"/>
        <c:crosses val="autoZero"/>
        <c:auto val="1"/>
        <c:lblAlgn val="ctr"/>
        <c:lblOffset val="100"/>
        <c:noMultiLvlLbl val="0"/>
      </c:catAx>
      <c:valAx>
        <c:axId val="749246288"/>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81866080"/>
        <c:crosses val="autoZero"/>
        <c:crossBetween val="between"/>
        <c:majorUnit val="200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3/12/2020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37</a:t>
            </a:fld>
            <a:endParaRPr lang="en-US"/>
          </a:p>
        </p:txBody>
      </p:sp>
    </p:spTree>
    <p:extLst>
      <p:ext uri="{BB962C8B-B14F-4D97-AF65-F5344CB8AC3E}">
        <p14:creationId xmlns:p14="http://schemas.microsoft.com/office/powerpoint/2010/main" val="27617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47</a:t>
            </a:fld>
            <a:endParaRPr lang="en-US"/>
          </a:p>
        </p:txBody>
      </p:sp>
    </p:spTree>
    <p:extLst>
      <p:ext uri="{BB962C8B-B14F-4D97-AF65-F5344CB8AC3E}">
        <p14:creationId xmlns:p14="http://schemas.microsoft.com/office/powerpoint/2010/main" val="419923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50</a:t>
            </a:fld>
            <a:endParaRPr lang="en-US"/>
          </a:p>
        </p:txBody>
      </p:sp>
    </p:spTree>
    <p:extLst>
      <p:ext uri="{BB962C8B-B14F-4D97-AF65-F5344CB8AC3E}">
        <p14:creationId xmlns:p14="http://schemas.microsoft.com/office/powerpoint/2010/main" val="11500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3/12/2020</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3/12/2020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3/12/2020</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hyperlink" Target="http://www.mediafactory.org.au/chee-wei-henry-heng/2014/05/30/film-tv-reflection-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oolstuff49ja.com/2013_10_01_archive.html" TargetMode="External"/><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2017.igem.org/Team:TUDelft/Entrepreneurshi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hyperlink" Target="http://www.gbgindonesia.com/en/manufacturing/article/2012/indonesia_s_garment_and_apparel_sector.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iffanydalton.net/home-nutrition-solutions/" TargetMode="External"/><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s://creativecommons.org/licenses/by-nc-nd/3.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jpe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jpeg"/><Relationship Id="rId17" Type="http://schemas.openxmlformats.org/officeDocument/2006/relationships/image" Target="../media/image98.jpeg"/><Relationship Id="rId25" Type="http://schemas.openxmlformats.org/officeDocument/2006/relationships/image" Target="../media/image106.jpeg"/><Relationship Id="rId2" Type="http://schemas.openxmlformats.org/officeDocument/2006/relationships/image" Target="../media/image83.jp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jpe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jpg"/><Relationship Id="rId10" Type="http://schemas.openxmlformats.org/officeDocument/2006/relationships/image" Target="../media/image91.jpeg"/><Relationship Id="rId19" Type="http://schemas.openxmlformats.org/officeDocument/2006/relationships/image" Target="../media/image100.png"/><Relationship Id="rId4" Type="http://schemas.openxmlformats.org/officeDocument/2006/relationships/image" Target="../media/image85.jpg"/><Relationship Id="rId9" Type="http://schemas.openxmlformats.org/officeDocument/2006/relationships/image" Target="../media/image90.png"/><Relationship Id="rId14" Type="http://schemas.openxmlformats.org/officeDocument/2006/relationships/image" Target="../media/image95.gif"/><Relationship Id="rId22" Type="http://schemas.openxmlformats.org/officeDocument/2006/relationships/image" Target="../media/image103.png"/><Relationship Id="rId27"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hyperlink" Target="https://en.wikipedia.org/wiki/Radiolog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icpedia.org/highway-signs/e/entrepreneurship.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March 13, 2020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465545"/>
            <a:ext cx="3702290" cy="3380776"/>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1d8e2f1-0670-4aa3-b793-a6133e607278@namprd15">
            <a:extLst>
              <a:ext uri="{FF2B5EF4-FFF2-40B4-BE49-F238E27FC236}">
                <a16:creationId xmlns:a16="http://schemas.microsoft.com/office/drawing/2014/main" id="{0C2A9BBA-4101-4EFD-AF01-96B7ED862D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7651" y="1120426"/>
            <a:ext cx="5243042" cy="394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c89964aa-ecee-4995-bf5b-bc9cc2fc2e83@namprd15">
            <a:extLst>
              <a:ext uri="{FF2B5EF4-FFF2-40B4-BE49-F238E27FC236}">
                <a16:creationId xmlns:a16="http://schemas.microsoft.com/office/drawing/2014/main" id="{90B4ECA9-DDA3-4EC0-9AEC-7E0A6C788D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525" y="3189730"/>
            <a:ext cx="5162176" cy="388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BFD5881-8001-4835-AEEB-441D69A3A482}"/>
              </a:ext>
            </a:extLst>
          </p:cNvPr>
          <p:cNvSpPr txBox="1">
            <a:spLocks/>
          </p:cNvSpPr>
          <p:nvPr/>
        </p:nvSpPr>
        <p:spPr>
          <a:xfrm>
            <a:off x="849746" y="0"/>
            <a:ext cx="9144000" cy="1053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Black Belt Treasures</a:t>
            </a:r>
          </a:p>
        </p:txBody>
      </p:sp>
      <p:pic>
        <p:nvPicPr>
          <p:cNvPr id="3" name="Picture 2">
            <a:extLst>
              <a:ext uri="{FF2B5EF4-FFF2-40B4-BE49-F238E27FC236}">
                <a16:creationId xmlns:a16="http://schemas.microsoft.com/office/drawing/2014/main" id="{E4F856A8-3576-4805-8C8D-E09FEA487032}"/>
              </a:ext>
            </a:extLst>
          </p:cNvPr>
          <p:cNvPicPr>
            <a:picLocks noChangeAspect="1"/>
          </p:cNvPicPr>
          <p:nvPr/>
        </p:nvPicPr>
        <p:blipFill rotWithShape="1">
          <a:blip r:embed="rId4"/>
          <a:srcRect l="14445" t="2193" r="7166" b="13539"/>
          <a:stretch/>
        </p:blipFill>
        <p:spPr>
          <a:xfrm>
            <a:off x="9122364" y="1078977"/>
            <a:ext cx="2171600" cy="3176791"/>
          </a:xfrm>
          <a:prstGeom prst="rect">
            <a:avLst/>
          </a:prstGeom>
        </p:spPr>
      </p:pic>
      <p:pic>
        <p:nvPicPr>
          <p:cNvPr id="4" name="Picture 3">
            <a:extLst>
              <a:ext uri="{FF2B5EF4-FFF2-40B4-BE49-F238E27FC236}">
                <a16:creationId xmlns:a16="http://schemas.microsoft.com/office/drawing/2014/main" id="{F64DA094-656C-4892-BAFB-2D90F2EB025A}"/>
              </a:ext>
            </a:extLst>
          </p:cNvPr>
          <p:cNvPicPr>
            <a:picLocks noChangeAspect="1"/>
          </p:cNvPicPr>
          <p:nvPr/>
        </p:nvPicPr>
        <p:blipFill>
          <a:blip r:embed="rId5"/>
          <a:stretch>
            <a:fillRect/>
          </a:stretch>
        </p:blipFill>
        <p:spPr>
          <a:xfrm>
            <a:off x="4856228" y="4763242"/>
            <a:ext cx="4108663" cy="2232968"/>
          </a:xfrm>
          <a:prstGeom prst="rect">
            <a:avLst/>
          </a:prstGeom>
        </p:spPr>
      </p:pic>
      <p:pic>
        <p:nvPicPr>
          <p:cNvPr id="6" name="Picture 5">
            <a:extLst>
              <a:ext uri="{FF2B5EF4-FFF2-40B4-BE49-F238E27FC236}">
                <a16:creationId xmlns:a16="http://schemas.microsoft.com/office/drawing/2014/main" id="{F4311BC5-03D7-4455-9812-90A139997D2E}"/>
              </a:ext>
            </a:extLst>
          </p:cNvPr>
          <p:cNvPicPr>
            <a:picLocks noChangeAspect="1"/>
          </p:cNvPicPr>
          <p:nvPr/>
        </p:nvPicPr>
        <p:blipFill rotWithShape="1">
          <a:blip r:embed="rId6"/>
          <a:srcRect t="6746"/>
          <a:stretch/>
        </p:blipFill>
        <p:spPr>
          <a:xfrm>
            <a:off x="-66376" y="1120426"/>
            <a:ext cx="4864027" cy="2481089"/>
          </a:xfrm>
          <a:prstGeom prst="rect">
            <a:avLst/>
          </a:prstGeom>
        </p:spPr>
      </p:pic>
      <p:pic>
        <p:nvPicPr>
          <p:cNvPr id="8" name="Picture 7">
            <a:extLst>
              <a:ext uri="{FF2B5EF4-FFF2-40B4-BE49-F238E27FC236}">
                <a16:creationId xmlns:a16="http://schemas.microsoft.com/office/drawing/2014/main" id="{078E1ACD-F4E2-4E76-BE3B-B443A1C581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4891" y="4255768"/>
            <a:ext cx="2870329" cy="2559377"/>
          </a:xfrm>
          <a:prstGeom prst="rect">
            <a:avLst/>
          </a:prstGeom>
        </p:spPr>
      </p:pic>
      <p:sp>
        <p:nvSpPr>
          <p:cNvPr id="2" name="TextBox 1">
            <a:extLst>
              <a:ext uri="{FF2B5EF4-FFF2-40B4-BE49-F238E27FC236}">
                <a16:creationId xmlns:a16="http://schemas.microsoft.com/office/drawing/2014/main" id="{5191011D-DC77-428E-A1D8-7C735CA7B22E}"/>
              </a:ext>
            </a:extLst>
          </p:cNvPr>
          <p:cNvSpPr txBox="1"/>
          <p:nvPr/>
        </p:nvSpPr>
        <p:spPr>
          <a:xfrm>
            <a:off x="5295150" y="1191232"/>
            <a:ext cx="1930400" cy="369332"/>
          </a:xfrm>
          <a:prstGeom prst="rect">
            <a:avLst/>
          </a:prstGeom>
          <a:noFill/>
        </p:spPr>
        <p:txBody>
          <a:bodyPr wrap="square" rtlCol="0">
            <a:spAutoFit/>
          </a:bodyPr>
          <a:lstStyle/>
          <a:p>
            <a:r>
              <a:rPr lang="en-US" dirty="0"/>
              <a:t>Larry Turner </a:t>
            </a:r>
          </a:p>
        </p:txBody>
      </p:sp>
      <p:cxnSp>
        <p:nvCxnSpPr>
          <p:cNvPr id="10" name="Straight Arrow Connector 9">
            <a:extLst>
              <a:ext uri="{FF2B5EF4-FFF2-40B4-BE49-F238E27FC236}">
                <a16:creationId xmlns:a16="http://schemas.microsoft.com/office/drawing/2014/main" id="{4AD4607C-5108-4D4A-8944-0E75CD94FE73}"/>
              </a:ext>
            </a:extLst>
          </p:cNvPr>
          <p:cNvCxnSpPr/>
          <p:nvPr/>
        </p:nvCxnSpPr>
        <p:spPr>
          <a:xfrm>
            <a:off x="6594764" y="1422400"/>
            <a:ext cx="733073" cy="1381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407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5901-72D0-45B5-AB7C-2D0458EA29C1}"/>
              </a:ext>
            </a:extLst>
          </p:cNvPr>
          <p:cNvSpPr>
            <a:spLocks noGrp="1"/>
          </p:cNvSpPr>
          <p:nvPr>
            <p:ph type="title"/>
          </p:nvPr>
        </p:nvSpPr>
        <p:spPr>
          <a:xfrm>
            <a:off x="1293377" y="160052"/>
            <a:ext cx="10515600" cy="803799"/>
          </a:xfrm>
        </p:spPr>
        <p:txBody>
          <a:bodyPr/>
          <a:lstStyle/>
          <a:p>
            <a:pPr algn="ctr"/>
            <a:r>
              <a:rPr lang="en-US" b="1">
                <a:solidFill>
                  <a:schemeClr val="accent1"/>
                </a:solidFill>
              </a:rPr>
              <a:t>Alabama Trails Commission </a:t>
            </a:r>
            <a:endParaRPr lang="en-US" b="1" dirty="0">
              <a:solidFill>
                <a:schemeClr val="accent1"/>
              </a:solidFill>
            </a:endParaRPr>
          </a:p>
        </p:txBody>
      </p:sp>
      <p:pic>
        <p:nvPicPr>
          <p:cNvPr id="4098" name="Picture 2" descr="1f8fcf35-17cd-4cfd-a0cc-b53feceba5c1@namprd15">
            <a:extLst>
              <a:ext uri="{FF2B5EF4-FFF2-40B4-BE49-F238E27FC236}">
                <a16:creationId xmlns:a16="http://schemas.microsoft.com/office/drawing/2014/main" id="{60334BCD-6D00-4D79-AF6E-A25C0811E6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22695" y="3064072"/>
            <a:ext cx="4322074" cy="325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0784DF1-0749-4B7E-A728-337F121E2737}"/>
              </a:ext>
            </a:extLst>
          </p:cNvPr>
          <p:cNvPicPr>
            <a:picLocks noChangeAspect="1"/>
          </p:cNvPicPr>
          <p:nvPr/>
        </p:nvPicPr>
        <p:blipFill rotWithShape="1">
          <a:blip r:embed="rId3"/>
          <a:srcRect l="50758" r="1427"/>
          <a:stretch/>
        </p:blipFill>
        <p:spPr>
          <a:xfrm>
            <a:off x="256230" y="0"/>
            <a:ext cx="3004205" cy="3388158"/>
          </a:xfrm>
          <a:prstGeom prst="rect">
            <a:avLst/>
          </a:prstGeom>
        </p:spPr>
      </p:pic>
      <p:pic>
        <p:nvPicPr>
          <p:cNvPr id="3" name="Picture 2">
            <a:extLst>
              <a:ext uri="{FF2B5EF4-FFF2-40B4-BE49-F238E27FC236}">
                <a16:creationId xmlns:a16="http://schemas.microsoft.com/office/drawing/2014/main" id="{12822A05-933C-4326-8395-A1182930138B}"/>
              </a:ext>
            </a:extLst>
          </p:cNvPr>
          <p:cNvPicPr>
            <a:picLocks noChangeAspect="1"/>
          </p:cNvPicPr>
          <p:nvPr/>
        </p:nvPicPr>
        <p:blipFill rotWithShape="1">
          <a:blip r:embed="rId3"/>
          <a:srcRect r="52090" b="2788"/>
          <a:stretch/>
        </p:blipFill>
        <p:spPr>
          <a:xfrm>
            <a:off x="256230" y="3255624"/>
            <a:ext cx="3004205" cy="3424525"/>
          </a:xfrm>
          <a:prstGeom prst="rect">
            <a:avLst/>
          </a:prstGeom>
        </p:spPr>
      </p:pic>
      <p:pic>
        <p:nvPicPr>
          <p:cNvPr id="4099" name="Picture 3" descr="166379e4-a776-4dbb-8832-025c415bc766@namprd15">
            <a:extLst>
              <a:ext uri="{FF2B5EF4-FFF2-40B4-BE49-F238E27FC236}">
                <a16:creationId xmlns:a16="http://schemas.microsoft.com/office/drawing/2014/main" id="{F2B72E9D-6AF9-43B0-8670-19AE1C9CBB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32"/>
          <a:stretch/>
        </p:blipFill>
        <p:spPr bwMode="auto">
          <a:xfrm>
            <a:off x="4830618" y="781472"/>
            <a:ext cx="3361275" cy="353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50A402-4274-42FE-9FF4-0FC88514E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1735" y="4092710"/>
            <a:ext cx="4710158" cy="2718434"/>
          </a:xfrm>
          <a:prstGeom prst="rect">
            <a:avLst/>
          </a:prstGeom>
        </p:spPr>
      </p:pic>
      <p:cxnSp>
        <p:nvCxnSpPr>
          <p:cNvPr id="7" name="Straight Arrow Connector 6">
            <a:extLst>
              <a:ext uri="{FF2B5EF4-FFF2-40B4-BE49-F238E27FC236}">
                <a16:creationId xmlns:a16="http://schemas.microsoft.com/office/drawing/2014/main" id="{BFB12D85-0A0A-4AC5-95D7-2C438EFBE579}"/>
              </a:ext>
            </a:extLst>
          </p:cNvPr>
          <p:cNvCxnSpPr>
            <a:cxnSpLocks/>
          </p:cNvCxnSpPr>
          <p:nvPr/>
        </p:nvCxnSpPr>
        <p:spPr>
          <a:xfrm>
            <a:off x="3641644" y="2254806"/>
            <a:ext cx="1062182" cy="2734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B254915-72FE-4D63-B192-5B98C4BFEF81}"/>
              </a:ext>
            </a:extLst>
          </p:cNvPr>
          <p:cNvSpPr/>
          <p:nvPr/>
        </p:nvSpPr>
        <p:spPr>
          <a:xfrm>
            <a:off x="8426295" y="1802446"/>
            <a:ext cx="2886474" cy="646331"/>
          </a:xfrm>
          <a:prstGeom prst="rect">
            <a:avLst/>
          </a:prstGeom>
        </p:spPr>
        <p:txBody>
          <a:bodyPr wrap="square">
            <a:spAutoFit/>
          </a:bodyPr>
          <a:lstStyle/>
          <a:p>
            <a:r>
              <a:rPr lang="en-US" dirty="0">
                <a:solidFill>
                  <a:srgbClr val="222222"/>
                </a:solidFill>
                <a:latin typeface="Droid Serif"/>
              </a:rPr>
              <a:t>Dr. M.J. Eberhart; aka Sunny; aka </a:t>
            </a:r>
            <a:r>
              <a:rPr lang="en-US" dirty="0" err="1"/>
              <a:t>Nimblewill</a:t>
            </a:r>
            <a:r>
              <a:rPr lang="en-US" dirty="0"/>
              <a:t> Nomad</a:t>
            </a:r>
            <a:r>
              <a:rPr lang="en-US" dirty="0">
                <a:solidFill>
                  <a:srgbClr val="222222"/>
                </a:solidFill>
                <a:latin typeface="Droid Serif"/>
              </a:rPr>
              <a:t> </a:t>
            </a:r>
            <a:endParaRPr lang="en-US" dirty="0"/>
          </a:p>
        </p:txBody>
      </p:sp>
      <p:cxnSp>
        <p:nvCxnSpPr>
          <p:cNvPr id="12" name="Straight Arrow Connector 11">
            <a:extLst>
              <a:ext uri="{FF2B5EF4-FFF2-40B4-BE49-F238E27FC236}">
                <a16:creationId xmlns:a16="http://schemas.microsoft.com/office/drawing/2014/main" id="{1D1A5509-8AF7-4AAB-9A27-FC5B9FF6B484}"/>
              </a:ext>
            </a:extLst>
          </p:cNvPr>
          <p:cNvCxnSpPr>
            <a:cxnSpLocks/>
          </p:cNvCxnSpPr>
          <p:nvPr/>
        </p:nvCxnSpPr>
        <p:spPr>
          <a:xfrm>
            <a:off x="8757138" y="2528280"/>
            <a:ext cx="1004938" cy="6017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07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04C7BE-1830-4B88-B9FA-04366C8EA7BA}"/>
              </a:ext>
            </a:extLst>
          </p:cNvPr>
          <p:cNvPicPr>
            <a:picLocks noChangeAspect="1"/>
          </p:cNvPicPr>
          <p:nvPr/>
        </p:nvPicPr>
        <p:blipFill>
          <a:blip r:embed="rId2"/>
          <a:stretch>
            <a:fillRect/>
          </a:stretch>
        </p:blipFill>
        <p:spPr>
          <a:xfrm>
            <a:off x="175002" y="5323002"/>
            <a:ext cx="3290022" cy="1301327"/>
          </a:xfrm>
          <a:prstGeom prst="rect">
            <a:avLst/>
          </a:prstGeom>
        </p:spPr>
      </p:pic>
      <p:pic>
        <p:nvPicPr>
          <p:cNvPr id="10" name="Picture 9">
            <a:extLst>
              <a:ext uri="{FF2B5EF4-FFF2-40B4-BE49-F238E27FC236}">
                <a16:creationId xmlns:a16="http://schemas.microsoft.com/office/drawing/2014/main" id="{BAB74CC5-DB8E-4C26-9885-0E9F7F154D3C}"/>
              </a:ext>
            </a:extLst>
          </p:cNvPr>
          <p:cNvPicPr>
            <a:picLocks noChangeAspect="1"/>
          </p:cNvPicPr>
          <p:nvPr/>
        </p:nvPicPr>
        <p:blipFill>
          <a:blip r:embed="rId3"/>
          <a:stretch>
            <a:fillRect/>
          </a:stretch>
        </p:blipFill>
        <p:spPr>
          <a:xfrm>
            <a:off x="7388789" y="1135042"/>
            <a:ext cx="4812182" cy="1038994"/>
          </a:xfrm>
          <a:prstGeom prst="rect">
            <a:avLst/>
          </a:prstGeom>
        </p:spPr>
      </p:pic>
      <p:sp>
        <p:nvSpPr>
          <p:cNvPr id="2" name="Title 1">
            <a:extLst>
              <a:ext uri="{FF2B5EF4-FFF2-40B4-BE49-F238E27FC236}">
                <a16:creationId xmlns:a16="http://schemas.microsoft.com/office/drawing/2014/main" id="{DC9B8957-9203-4D27-AAF7-C8BB3A0D66E1}"/>
              </a:ext>
            </a:extLst>
          </p:cNvPr>
          <p:cNvSpPr>
            <a:spLocks noGrp="1"/>
          </p:cNvSpPr>
          <p:nvPr>
            <p:ph type="title"/>
          </p:nvPr>
        </p:nvSpPr>
        <p:spPr>
          <a:xfrm>
            <a:off x="311714" y="233671"/>
            <a:ext cx="10515600" cy="1325563"/>
          </a:xfrm>
        </p:spPr>
        <p:txBody>
          <a:bodyPr/>
          <a:lstStyle/>
          <a:p>
            <a:r>
              <a:rPr lang="en-US" b="1" dirty="0">
                <a:solidFill>
                  <a:srgbClr val="0070C0"/>
                </a:solidFill>
              </a:rPr>
              <a:t>Other Travels</a:t>
            </a:r>
          </a:p>
        </p:txBody>
      </p:sp>
      <p:pic>
        <p:nvPicPr>
          <p:cNvPr id="5" name="Content Placeholder 4">
            <a:extLst>
              <a:ext uri="{FF2B5EF4-FFF2-40B4-BE49-F238E27FC236}">
                <a16:creationId xmlns:a16="http://schemas.microsoft.com/office/drawing/2014/main" id="{5081A2CC-755E-4654-B6DA-2B697C4890D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341" y="2307756"/>
            <a:ext cx="1899428" cy="2211253"/>
          </a:xfrm>
        </p:spPr>
      </p:pic>
      <p:pic>
        <p:nvPicPr>
          <p:cNvPr id="6" name="Picture 5">
            <a:extLst>
              <a:ext uri="{FF2B5EF4-FFF2-40B4-BE49-F238E27FC236}">
                <a16:creationId xmlns:a16="http://schemas.microsoft.com/office/drawing/2014/main" id="{290F170B-0FBD-4E76-B4C2-3D9F3A9F9EE3}"/>
              </a:ext>
            </a:extLst>
          </p:cNvPr>
          <p:cNvPicPr>
            <a:picLocks noChangeAspect="1"/>
          </p:cNvPicPr>
          <p:nvPr/>
        </p:nvPicPr>
        <p:blipFill>
          <a:blip r:embed="rId5"/>
          <a:stretch>
            <a:fillRect/>
          </a:stretch>
        </p:blipFill>
        <p:spPr>
          <a:xfrm>
            <a:off x="146928" y="1250993"/>
            <a:ext cx="7077075" cy="933450"/>
          </a:xfrm>
          <a:prstGeom prst="rect">
            <a:avLst/>
          </a:prstGeom>
        </p:spPr>
      </p:pic>
      <p:sp>
        <p:nvSpPr>
          <p:cNvPr id="8" name="Rectangle 7">
            <a:extLst>
              <a:ext uri="{FF2B5EF4-FFF2-40B4-BE49-F238E27FC236}">
                <a16:creationId xmlns:a16="http://schemas.microsoft.com/office/drawing/2014/main" id="{A8467CB5-F012-49D3-8858-B31C53470971}"/>
              </a:ext>
            </a:extLst>
          </p:cNvPr>
          <p:cNvSpPr/>
          <p:nvPr/>
        </p:nvSpPr>
        <p:spPr>
          <a:xfrm>
            <a:off x="8459846" y="1786889"/>
            <a:ext cx="3619501" cy="830997"/>
          </a:xfrm>
          <a:prstGeom prst="rect">
            <a:avLst/>
          </a:prstGeom>
        </p:spPr>
        <p:txBody>
          <a:bodyPr wrap="square">
            <a:spAutoFit/>
          </a:bodyPr>
          <a:lstStyle/>
          <a:p>
            <a:r>
              <a:rPr lang="en-US" sz="1600" b="1" dirty="0">
                <a:solidFill>
                  <a:srgbClr val="002060"/>
                </a:solidFill>
                <a:latin typeface="Times New Roman" panose="02020603050405020304" pitchFamily="18" charset="0"/>
                <a:ea typeface="Calibri" panose="020F0502020204030204" pitchFamily="34" charset="0"/>
              </a:rPr>
              <a:t>Connecting the Triad </a:t>
            </a:r>
          </a:p>
          <a:p>
            <a:r>
              <a:rPr lang="en-US" sz="1600" dirty="0">
                <a:latin typeface="Times New Roman" panose="02020603050405020304" pitchFamily="18" charset="0"/>
                <a:ea typeface="Calibri" panose="020F0502020204030204" pitchFamily="34" charset="0"/>
              </a:rPr>
              <a:t>US Secretary of Education Betsy DeVos</a:t>
            </a:r>
          </a:p>
          <a:p>
            <a:endParaRPr lang="en-US" sz="1600" dirty="0"/>
          </a:p>
        </p:txBody>
      </p:sp>
      <p:pic>
        <p:nvPicPr>
          <p:cNvPr id="9" name="Picture 8">
            <a:extLst>
              <a:ext uri="{FF2B5EF4-FFF2-40B4-BE49-F238E27FC236}">
                <a16:creationId xmlns:a16="http://schemas.microsoft.com/office/drawing/2014/main" id="{67F68636-CE51-48DB-B26E-853264A3E822}"/>
              </a:ext>
            </a:extLst>
          </p:cNvPr>
          <p:cNvPicPr>
            <a:picLocks noChangeAspect="1"/>
          </p:cNvPicPr>
          <p:nvPr/>
        </p:nvPicPr>
        <p:blipFill>
          <a:blip r:embed="rId6"/>
          <a:stretch>
            <a:fillRect/>
          </a:stretch>
        </p:blipFill>
        <p:spPr>
          <a:xfrm>
            <a:off x="7270350" y="2470178"/>
            <a:ext cx="4321767" cy="1433007"/>
          </a:xfrm>
          <a:prstGeom prst="rect">
            <a:avLst/>
          </a:prstGeom>
        </p:spPr>
      </p:pic>
      <p:pic>
        <p:nvPicPr>
          <p:cNvPr id="11" name="Picture 10">
            <a:extLst>
              <a:ext uri="{FF2B5EF4-FFF2-40B4-BE49-F238E27FC236}">
                <a16:creationId xmlns:a16="http://schemas.microsoft.com/office/drawing/2014/main" id="{3C7BE42D-7240-4FA3-8E3B-D12C3E61D4DC}"/>
              </a:ext>
            </a:extLst>
          </p:cNvPr>
          <p:cNvPicPr>
            <a:picLocks noChangeAspect="1"/>
          </p:cNvPicPr>
          <p:nvPr/>
        </p:nvPicPr>
        <p:blipFill>
          <a:blip r:embed="rId7"/>
          <a:stretch>
            <a:fillRect/>
          </a:stretch>
        </p:blipFill>
        <p:spPr>
          <a:xfrm>
            <a:off x="7360510" y="3978832"/>
            <a:ext cx="4326889" cy="834471"/>
          </a:xfrm>
          <a:prstGeom prst="rect">
            <a:avLst/>
          </a:prstGeom>
        </p:spPr>
      </p:pic>
      <p:sp>
        <p:nvSpPr>
          <p:cNvPr id="12" name="Rectangle 11">
            <a:extLst>
              <a:ext uri="{FF2B5EF4-FFF2-40B4-BE49-F238E27FC236}">
                <a16:creationId xmlns:a16="http://schemas.microsoft.com/office/drawing/2014/main" id="{F57B9849-9761-4C26-A22F-C7CB4341D209}"/>
              </a:ext>
            </a:extLst>
          </p:cNvPr>
          <p:cNvSpPr/>
          <p:nvPr/>
        </p:nvSpPr>
        <p:spPr>
          <a:xfrm>
            <a:off x="128833" y="4813303"/>
            <a:ext cx="3675045" cy="646331"/>
          </a:xfrm>
          <a:prstGeom prst="rect">
            <a:avLst/>
          </a:prstGeom>
        </p:spPr>
        <p:txBody>
          <a:bodyPr wrap="square">
            <a:spAutoFit/>
          </a:bodyPr>
          <a:lstStyle/>
          <a:p>
            <a:r>
              <a:rPr lang="en-US" b="1" i="1" dirty="0">
                <a:solidFill>
                  <a:srgbClr val="2E74B5"/>
                </a:solidFill>
                <a:latin typeface="Georgia" panose="02040502050405020303" pitchFamily="18" charset="0"/>
                <a:ea typeface="Calibri" panose="020F0502020204030204" pitchFamily="34" charset="0"/>
                <a:cs typeface="Calibri" panose="020F0502020204030204" pitchFamily="34" charset="0"/>
              </a:rPr>
              <a:t>2020 ACHIEVE Student Success Conference</a:t>
            </a:r>
            <a:endParaRPr lang="en-US" dirty="0"/>
          </a:p>
        </p:txBody>
      </p:sp>
      <p:pic>
        <p:nvPicPr>
          <p:cNvPr id="15" name="Picture 14">
            <a:extLst>
              <a:ext uri="{FF2B5EF4-FFF2-40B4-BE49-F238E27FC236}">
                <a16:creationId xmlns:a16="http://schemas.microsoft.com/office/drawing/2014/main" id="{8384AEAA-8E8D-4FE9-B3FC-B12F6C3489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750" r="27033"/>
          <a:stretch/>
        </p:blipFill>
        <p:spPr>
          <a:xfrm rot="5400000">
            <a:off x="3308603" y="2757622"/>
            <a:ext cx="3851379" cy="3097655"/>
          </a:xfrm>
          <a:prstGeom prst="rect">
            <a:avLst/>
          </a:prstGeom>
        </p:spPr>
      </p:pic>
      <p:sp>
        <p:nvSpPr>
          <p:cNvPr id="17" name="Rectangle 16">
            <a:extLst>
              <a:ext uri="{FF2B5EF4-FFF2-40B4-BE49-F238E27FC236}">
                <a16:creationId xmlns:a16="http://schemas.microsoft.com/office/drawing/2014/main" id="{549400DA-4EDD-4801-AD3A-C62EA7A782A2}"/>
              </a:ext>
            </a:extLst>
          </p:cNvPr>
          <p:cNvSpPr/>
          <p:nvPr/>
        </p:nvSpPr>
        <p:spPr>
          <a:xfrm>
            <a:off x="3733140" y="2385384"/>
            <a:ext cx="3340378" cy="1015663"/>
          </a:xfrm>
          <a:prstGeom prst="rect">
            <a:avLst/>
          </a:prstGeom>
        </p:spPr>
        <p:txBody>
          <a:bodyPr wrap="square">
            <a:spAutoFit/>
          </a:bodyPr>
          <a:lstStyle/>
          <a:p>
            <a:r>
              <a:rPr lang="en-US" sz="2000" b="1" dirty="0">
                <a:solidFill>
                  <a:schemeClr val="bg1">
                    <a:lumMod val="95000"/>
                  </a:schemeClr>
                </a:solidFill>
              </a:rPr>
              <a:t>Alabama Committee on Credentialing and Career Pathways</a:t>
            </a:r>
          </a:p>
        </p:txBody>
      </p:sp>
      <p:sp>
        <p:nvSpPr>
          <p:cNvPr id="18" name="TextBox 17">
            <a:extLst>
              <a:ext uri="{FF2B5EF4-FFF2-40B4-BE49-F238E27FC236}">
                <a16:creationId xmlns:a16="http://schemas.microsoft.com/office/drawing/2014/main" id="{F26EBBA6-F509-4845-AAEC-208EA65888A7}"/>
              </a:ext>
            </a:extLst>
          </p:cNvPr>
          <p:cNvSpPr txBox="1"/>
          <p:nvPr/>
        </p:nvSpPr>
        <p:spPr>
          <a:xfrm>
            <a:off x="2168769" y="2572164"/>
            <a:ext cx="1238695" cy="369332"/>
          </a:xfrm>
          <a:prstGeom prst="rect">
            <a:avLst/>
          </a:prstGeom>
          <a:noFill/>
          <a:ln w="19050">
            <a:solidFill>
              <a:srgbClr val="7030A0"/>
            </a:solidFill>
          </a:ln>
        </p:spPr>
        <p:txBody>
          <a:bodyPr wrap="square" rtlCol="0">
            <a:spAutoFit/>
          </a:bodyPr>
          <a:lstStyle/>
          <a:p>
            <a:r>
              <a:rPr lang="en-US" dirty="0"/>
              <a:t>Amy Price</a:t>
            </a:r>
          </a:p>
        </p:txBody>
      </p:sp>
      <p:pic>
        <p:nvPicPr>
          <p:cNvPr id="4" name="Picture 3">
            <a:extLst>
              <a:ext uri="{FF2B5EF4-FFF2-40B4-BE49-F238E27FC236}">
                <a16:creationId xmlns:a16="http://schemas.microsoft.com/office/drawing/2014/main" id="{3EF27CE7-8699-45EE-B46C-C2FDC7BF6E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38" t="18086" r="13291" b="25912"/>
          <a:stretch/>
        </p:blipFill>
        <p:spPr>
          <a:xfrm>
            <a:off x="9231966" y="5339669"/>
            <a:ext cx="2731505" cy="1354824"/>
          </a:xfrm>
          <a:prstGeom prst="rect">
            <a:avLst/>
          </a:prstGeom>
        </p:spPr>
      </p:pic>
      <p:sp>
        <p:nvSpPr>
          <p:cNvPr id="7" name="TextBox 6">
            <a:extLst>
              <a:ext uri="{FF2B5EF4-FFF2-40B4-BE49-F238E27FC236}">
                <a16:creationId xmlns:a16="http://schemas.microsoft.com/office/drawing/2014/main" id="{D1F1683D-25D0-48C1-9C22-A47569DD2077}"/>
              </a:ext>
            </a:extLst>
          </p:cNvPr>
          <p:cNvSpPr txBox="1"/>
          <p:nvPr/>
        </p:nvSpPr>
        <p:spPr>
          <a:xfrm>
            <a:off x="7224003" y="4964596"/>
            <a:ext cx="4739467" cy="1754326"/>
          </a:xfrm>
          <a:prstGeom prst="rect">
            <a:avLst/>
          </a:prstGeom>
          <a:noFill/>
          <a:ln w="38100">
            <a:solidFill>
              <a:schemeClr val="accent2">
                <a:lumMod val="75000"/>
              </a:schemeClr>
            </a:solidFill>
            <a:prstDash val="solid"/>
          </a:ln>
        </p:spPr>
        <p:txBody>
          <a:bodyPr wrap="square" rtlCol="0">
            <a:spAutoFit/>
          </a:bodyPr>
          <a:lstStyle/>
          <a:p>
            <a:pPr algn="ctr"/>
            <a:r>
              <a:rPr lang="en-US" dirty="0"/>
              <a:t>UWA University Research Symposium</a:t>
            </a:r>
          </a:p>
          <a:p>
            <a:pPr algn="ctr"/>
            <a:endParaRPr lang="en-US" dirty="0"/>
          </a:p>
          <a:p>
            <a:pPr algn="ctr"/>
            <a:endParaRPr lang="en-US" dirty="0"/>
          </a:p>
          <a:p>
            <a:pPr algn="ctr"/>
            <a:endParaRPr lang="en-US" dirty="0"/>
          </a:p>
          <a:p>
            <a:pPr algn="ctr"/>
            <a:endParaRPr lang="en-US" dirty="0"/>
          </a:p>
          <a:p>
            <a:pPr algn="ctr"/>
            <a:r>
              <a:rPr lang="en-US" dirty="0"/>
              <a:t> </a:t>
            </a:r>
          </a:p>
        </p:txBody>
      </p:sp>
      <p:pic>
        <p:nvPicPr>
          <p:cNvPr id="14" name="Picture 13">
            <a:extLst>
              <a:ext uri="{FF2B5EF4-FFF2-40B4-BE49-F238E27FC236}">
                <a16:creationId xmlns:a16="http://schemas.microsoft.com/office/drawing/2014/main" id="{F78F9056-7C84-459F-A056-E3D49D4CF48F}"/>
              </a:ext>
            </a:extLst>
          </p:cNvPr>
          <p:cNvPicPr>
            <a:picLocks noChangeAspect="1"/>
          </p:cNvPicPr>
          <p:nvPr/>
        </p:nvPicPr>
        <p:blipFill>
          <a:blip r:embed="rId10"/>
          <a:stretch>
            <a:fillRect/>
          </a:stretch>
        </p:blipFill>
        <p:spPr>
          <a:xfrm>
            <a:off x="7262529" y="5300757"/>
            <a:ext cx="1923442" cy="1404135"/>
          </a:xfrm>
          <a:prstGeom prst="rect">
            <a:avLst/>
          </a:prstGeom>
        </p:spPr>
      </p:pic>
    </p:spTree>
    <p:extLst>
      <p:ext uri="{BB962C8B-B14F-4D97-AF65-F5344CB8AC3E}">
        <p14:creationId xmlns:p14="http://schemas.microsoft.com/office/powerpoint/2010/main" val="296627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63D5E-B6F7-45A6-916B-E8353480C5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6685" y="-114616"/>
            <a:ext cx="6100041" cy="7894171"/>
          </a:xfrm>
          <a:prstGeom prst="rect">
            <a:avLst/>
          </a:prstGeom>
        </p:spPr>
      </p:pic>
      <p:pic>
        <p:nvPicPr>
          <p:cNvPr id="4" name="Picture 3">
            <a:extLst>
              <a:ext uri="{FF2B5EF4-FFF2-40B4-BE49-F238E27FC236}">
                <a16:creationId xmlns:a16="http://schemas.microsoft.com/office/drawing/2014/main" id="{911096A8-D8DC-493E-A1AF-B22B196DC16B}"/>
              </a:ext>
            </a:extLst>
          </p:cNvPr>
          <p:cNvPicPr>
            <a:picLocks noChangeAspect="1"/>
          </p:cNvPicPr>
          <p:nvPr/>
        </p:nvPicPr>
        <p:blipFill>
          <a:blip r:embed="rId3"/>
          <a:stretch>
            <a:fillRect/>
          </a:stretch>
        </p:blipFill>
        <p:spPr>
          <a:xfrm>
            <a:off x="3925455" y="0"/>
            <a:ext cx="5190836" cy="1496291"/>
          </a:xfrm>
          <a:prstGeom prst="rect">
            <a:avLst/>
          </a:prstGeom>
        </p:spPr>
      </p:pic>
    </p:spTree>
    <p:extLst>
      <p:ext uri="{BB962C8B-B14F-4D97-AF65-F5344CB8AC3E}">
        <p14:creationId xmlns:p14="http://schemas.microsoft.com/office/powerpoint/2010/main" val="3977957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3D3A32-488E-4DC8-8F16-540CAE066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578" y="-36944"/>
            <a:ext cx="5979968" cy="7738782"/>
          </a:xfrm>
          <a:prstGeom prst="rect">
            <a:avLst/>
          </a:prstGeom>
        </p:spPr>
      </p:pic>
      <p:pic>
        <p:nvPicPr>
          <p:cNvPr id="4" name="Picture 3">
            <a:extLst>
              <a:ext uri="{FF2B5EF4-FFF2-40B4-BE49-F238E27FC236}">
                <a16:creationId xmlns:a16="http://schemas.microsoft.com/office/drawing/2014/main" id="{C51B968C-BA18-45DE-B2DE-5D19A1A026E4}"/>
              </a:ext>
            </a:extLst>
          </p:cNvPr>
          <p:cNvPicPr>
            <a:picLocks noChangeAspect="1"/>
          </p:cNvPicPr>
          <p:nvPr/>
        </p:nvPicPr>
        <p:blipFill>
          <a:blip r:embed="rId3"/>
          <a:stretch>
            <a:fillRect/>
          </a:stretch>
        </p:blipFill>
        <p:spPr>
          <a:xfrm>
            <a:off x="3500582" y="26964"/>
            <a:ext cx="5190836" cy="1339273"/>
          </a:xfrm>
          <a:prstGeom prst="rect">
            <a:avLst/>
          </a:prstGeom>
        </p:spPr>
      </p:pic>
    </p:spTree>
    <p:extLst>
      <p:ext uri="{BB962C8B-B14F-4D97-AF65-F5344CB8AC3E}">
        <p14:creationId xmlns:p14="http://schemas.microsoft.com/office/powerpoint/2010/main" val="56454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F749-2964-4700-AE17-F80DA82D35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8E1D81-7B3A-44C8-BFF2-EF52E4870D5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B907419-97A3-4041-88E5-E5D7EBD31E84}"/>
              </a:ext>
            </a:extLst>
          </p:cNvPr>
          <p:cNvPicPr>
            <a:picLocks noChangeAspect="1"/>
          </p:cNvPicPr>
          <p:nvPr/>
        </p:nvPicPr>
        <p:blipFill rotWithShape="1">
          <a:blip r:embed="rId2"/>
          <a:srcRect l="1709"/>
          <a:stretch/>
        </p:blipFill>
        <p:spPr>
          <a:xfrm>
            <a:off x="1537167" y="0"/>
            <a:ext cx="9475022" cy="6858000"/>
          </a:xfrm>
          <a:prstGeom prst="rect">
            <a:avLst/>
          </a:prstGeom>
        </p:spPr>
      </p:pic>
      <p:grpSp>
        <p:nvGrpSpPr>
          <p:cNvPr id="9" name="Group 8">
            <a:extLst>
              <a:ext uri="{FF2B5EF4-FFF2-40B4-BE49-F238E27FC236}">
                <a16:creationId xmlns:a16="http://schemas.microsoft.com/office/drawing/2014/main" id="{A2FF4D59-A515-4368-9125-4F1977729F72}"/>
              </a:ext>
            </a:extLst>
          </p:cNvPr>
          <p:cNvGrpSpPr/>
          <p:nvPr/>
        </p:nvGrpSpPr>
        <p:grpSpPr>
          <a:xfrm rot="20907540">
            <a:off x="5740520" y="3952097"/>
            <a:ext cx="534747" cy="357012"/>
            <a:chOff x="5763138" y="4061805"/>
            <a:chExt cx="534747" cy="357012"/>
          </a:xfrm>
          <a:solidFill>
            <a:srgbClr val="FF0000"/>
          </a:solidFill>
        </p:grpSpPr>
        <p:sp>
          <p:nvSpPr>
            <p:cNvPr id="5" name="Arrow: Right 4">
              <a:extLst>
                <a:ext uri="{FF2B5EF4-FFF2-40B4-BE49-F238E27FC236}">
                  <a16:creationId xmlns:a16="http://schemas.microsoft.com/office/drawing/2014/main" id="{21DBC9C7-6D8F-4C1C-8199-596F79F09101}"/>
                </a:ext>
              </a:extLst>
            </p:cNvPr>
            <p:cNvSpPr/>
            <p:nvPr/>
          </p:nvSpPr>
          <p:spPr>
            <a:xfrm rot="9664986">
              <a:off x="5970870" y="4245706"/>
              <a:ext cx="327015" cy="173111"/>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922B04C-959B-4F2C-855B-412CA66F0D52}"/>
                </a:ext>
              </a:extLst>
            </p:cNvPr>
            <p:cNvSpPr/>
            <p:nvPr/>
          </p:nvSpPr>
          <p:spPr>
            <a:xfrm rot="11558347">
              <a:off x="5763138" y="4061805"/>
              <a:ext cx="523535" cy="161155"/>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17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ADE25AF-FBC8-46A2-9407-FCB425EC34F1}"/>
              </a:ext>
            </a:extLst>
          </p:cNvPr>
          <p:cNvGraphicFramePr>
            <a:graphicFrameLocks/>
          </p:cNvGraphicFramePr>
          <p:nvPr>
            <p:extLst/>
          </p:nvPr>
        </p:nvGraphicFramePr>
        <p:xfrm>
          <a:off x="305313" y="1163332"/>
          <a:ext cx="5601051" cy="39344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BBE84E73-C29F-4699-B1DE-E97BFEFBF987}"/>
              </a:ext>
            </a:extLst>
          </p:cNvPr>
          <p:cNvGraphicFramePr>
            <a:graphicFrameLocks/>
          </p:cNvGraphicFramePr>
          <p:nvPr>
            <p:extLst/>
          </p:nvPr>
        </p:nvGraphicFramePr>
        <p:xfrm>
          <a:off x="6276305" y="1163332"/>
          <a:ext cx="5601051" cy="39344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5B03042-C638-4ADE-92B9-4F98C06CFEE6}"/>
              </a:ext>
            </a:extLst>
          </p:cNvPr>
          <p:cNvSpPr txBox="1"/>
          <p:nvPr/>
        </p:nvSpPr>
        <p:spPr>
          <a:xfrm>
            <a:off x="2471502" y="257907"/>
            <a:ext cx="6869723" cy="646331"/>
          </a:xfrm>
          <a:prstGeom prst="rect">
            <a:avLst/>
          </a:prstGeom>
          <a:noFill/>
        </p:spPr>
        <p:txBody>
          <a:bodyPr wrap="square" rtlCol="0">
            <a:spAutoFit/>
          </a:bodyPr>
          <a:lstStyle/>
          <a:p>
            <a:r>
              <a:rPr lang="en-US" sz="3600" dirty="0">
                <a:solidFill>
                  <a:schemeClr val="accent1"/>
                </a:solidFill>
              </a:rPr>
              <a:t>Employment Outcomes Report</a:t>
            </a:r>
          </a:p>
        </p:txBody>
      </p:sp>
    </p:spTree>
    <p:extLst>
      <p:ext uri="{BB962C8B-B14F-4D97-AF65-F5344CB8AC3E}">
        <p14:creationId xmlns:p14="http://schemas.microsoft.com/office/powerpoint/2010/main" val="159475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A60A725-9288-4F25-9999-DF866D34765F}"/>
              </a:ext>
            </a:extLst>
          </p:cNvPr>
          <p:cNvGraphicFramePr>
            <a:graphicFrameLocks/>
          </p:cNvGraphicFramePr>
          <p:nvPr/>
        </p:nvGraphicFramePr>
        <p:xfrm>
          <a:off x="6288070" y="1118347"/>
          <a:ext cx="5589038" cy="4140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5A1AD12-E1FA-4FF5-A4F7-553A5967EA49}"/>
              </a:ext>
            </a:extLst>
          </p:cNvPr>
          <p:cNvGraphicFramePr>
            <a:graphicFrameLocks/>
          </p:cNvGraphicFramePr>
          <p:nvPr>
            <p:extLst/>
          </p:nvPr>
        </p:nvGraphicFramePr>
        <p:xfrm>
          <a:off x="314894" y="1118347"/>
          <a:ext cx="5589037" cy="414083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FFEC3E2A-61C3-462E-B273-F2326A0F1CCD}"/>
              </a:ext>
            </a:extLst>
          </p:cNvPr>
          <p:cNvCxnSpPr/>
          <p:nvPr/>
        </p:nvCxnSpPr>
        <p:spPr>
          <a:xfrm>
            <a:off x="2065468" y="2237591"/>
            <a:ext cx="2108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3C0C1A-3E1F-4A4D-AA23-E5724EF47CDE}"/>
              </a:ext>
            </a:extLst>
          </p:cNvPr>
          <p:cNvCxnSpPr>
            <a:cxnSpLocks/>
          </p:cNvCxnSpPr>
          <p:nvPr/>
        </p:nvCxnSpPr>
        <p:spPr>
          <a:xfrm>
            <a:off x="7908664" y="2237591"/>
            <a:ext cx="2397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054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3000000}"/>
              </a:ext>
            </a:extLst>
          </p:cNvPr>
          <p:cNvGraphicFramePr>
            <a:graphicFrameLocks/>
          </p:cNvGraphicFramePr>
          <p:nvPr>
            <p:extLst/>
          </p:nvPr>
        </p:nvGraphicFramePr>
        <p:xfrm>
          <a:off x="1420008" y="-258184"/>
          <a:ext cx="9983097" cy="7368989"/>
        </p:xfrm>
        <a:graphic>
          <a:graphicData uri="http://schemas.openxmlformats.org/drawingml/2006/chart">
            <c:chart xmlns:c="http://schemas.openxmlformats.org/drawingml/2006/chart" xmlns:r="http://schemas.openxmlformats.org/officeDocument/2006/relationships" r:id="rId2"/>
          </a:graphicData>
        </a:graphic>
      </p:graphicFrame>
      <p:sp>
        <p:nvSpPr>
          <p:cNvPr id="3" name="Arrow: Right 2">
            <a:extLst>
              <a:ext uri="{FF2B5EF4-FFF2-40B4-BE49-F238E27FC236}">
                <a16:creationId xmlns:a16="http://schemas.microsoft.com/office/drawing/2014/main" id="{6B7089ED-7E46-422F-BD2D-DDD40385C944}"/>
              </a:ext>
            </a:extLst>
          </p:cNvPr>
          <p:cNvSpPr/>
          <p:nvPr/>
        </p:nvSpPr>
        <p:spPr>
          <a:xfrm>
            <a:off x="1982918" y="572658"/>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B11D2322-7569-4E24-90A1-29D919A3741A}"/>
              </a:ext>
            </a:extLst>
          </p:cNvPr>
          <p:cNvSpPr/>
          <p:nvPr/>
        </p:nvSpPr>
        <p:spPr>
          <a:xfrm>
            <a:off x="1430766" y="1228876"/>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B6DCA1F9-FD36-4A6C-B359-C5668661B920}"/>
              </a:ext>
            </a:extLst>
          </p:cNvPr>
          <p:cNvSpPr/>
          <p:nvPr/>
        </p:nvSpPr>
        <p:spPr>
          <a:xfrm>
            <a:off x="1837621" y="4205009"/>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4105441-C9CA-4208-B35B-EA6E9EAEDF53}"/>
              </a:ext>
            </a:extLst>
          </p:cNvPr>
          <p:cNvGraphicFramePr>
            <a:graphicFrameLocks/>
          </p:cNvGraphicFramePr>
          <p:nvPr>
            <p:extLst/>
          </p:nvPr>
        </p:nvGraphicFramePr>
        <p:xfrm>
          <a:off x="2157412" y="947737"/>
          <a:ext cx="7877176" cy="4962526"/>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27C7777E-8395-4ACF-A3F8-0C8FCD133D68}"/>
              </a:ext>
            </a:extLst>
          </p:cNvPr>
          <p:cNvGrpSpPr/>
          <p:nvPr/>
        </p:nvGrpSpPr>
        <p:grpSpPr>
          <a:xfrm>
            <a:off x="3009263" y="3089604"/>
            <a:ext cx="1856510" cy="678791"/>
            <a:chOff x="2983345" y="3006518"/>
            <a:chExt cx="1856510" cy="678791"/>
          </a:xfrm>
        </p:grpSpPr>
        <p:cxnSp>
          <p:nvCxnSpPr>
            <p:cNvPr id="5" name="Straight Arrow Connector 4">
              <a:extLst>
                <a:ext uri="{FF2B5EF4-FFF2-40B4-BE49-F238E27FC236}">
                  <a16:creationId xmlns:a16="http://schemas.microsoft.com/office/drawing/2014/main" id="{D04BC7C0-49BE-450E-96C1-6D7940883165}"/>
                </a:ext>
              </a:extLst>
            </p:cNvPr>
            <p:cNvCxnSpPr/>
            <p:nvPr/>
          </p:nvCxnSpPr>
          <p:spPr>
            <a:xfrm flipV="1">
              <a:off x="2983345" y="3084945"/>
              <a:ext cx="1856510" cy="6003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8B98C7-E703-4B16-BB30-557F1FFFB65F}"/>
                </a:ext>
              </a:extLst>
            </p:cNvPr>
            <p:cNvSpPr txBox="1"/>
            <p:nvPr/>
          </p:nvSpPr>
          <p:spPr>
            <a:xfrm rot="20605841">
              <a:off x="3080327" y="3006518"/>
              <a:ext cx="1662545" cy="369332"/>
            </a:xfrm>
            <a:prstGeom prst="rect">
              <a:avLst/>
            </a:prstGeom>
            <a:noFill/>
          </p:spPr>
          <p:txBody>
            <a:bodyPr wrap="square" rtlCol="0">
              <a:spAutoFit/>
            </a:bodyPr>
            <a:lstStyle/>
            <a:p>
              <a:r>
                <a:rPr lang="en-US" dirty="0"/>
                <a:t>26% Increase</a:t>
              </a:r>
            </a:p>
          </p:txBody>
        </p:sp>
      </p:grpSp>
      <p:grpSp>
        <p:nvGrpSpPr>
          <p:cNvPr id="8" name="Group 7">
            <a:extLst>
              <a:ext uri="{FF2B5EF4-FFF2-40B4-BE49-F238E27FC236}">
                <a16:creationId xmlns:a16="http://schemas.microsoft.com/office/drawing/2014/main" id="{455A90C1-4303-48FA-AAC2-9F5346E5B0E9}"/>
              </a:ext>
            </a:extLst>
          </p:cNvPr>
          <p:cNvGrpSpPr/>
          <p:nvPr/>
        </p:nvGrpSpPr>
        <p:grpSpPr>
          <a:xfrm>
            <a:off x="6679413" y="2638527"/>
            <a:ext cx="1856510" cy="635743"/>
            <a:chOff x="2983345" y="3049566"/>
            <a:chExt cx="1856510" cy="635743"/>
          </a:xfrm>
        </p:grpSpPr>
        <p:cxnSp>
          <p:nvCxnSpPr>
            <p:cNvPr id="9" name="Straight Arrow Connector 8">
              <a:extLst>
                <a:ext uri="{FF2B5EF4-FFF2-40B4-BE49-F238E27FC236}">
                  <a16:creationId xmlns:a16="http://schemas.microsoft.com/office/drawing/2014/main" id="{C5184A8D-B881-4209-B269-8BDDCB968F9E}"/>
                </a:ext>
              </a:extLst>
            </p:cNvPr>
            <p:cNvCxnSpPr/>
            <p:nvPr/>
          </p:nvCxnSpPr>
          <p:spPr>
            <a:xfrm flipV="1">
              <a:off x="2983345" y="3084945"/>
              <a:ext cx="1856510" cy="6003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8F36FE-F7A1-4033-90D0-C4E9DDD807AD}"/>
                </a:ext>
              </a:extLst>
            </p:cNvPr>
            <p:cNvSpPr txBox="1"/>
            <p:nvPr/>
          </p:nvSpPr>
          <p:spPr>
            <a:xfrm rot="20605841">
              <a:off x="3159166" y="3049566"/>
              <a:ext cx="1662545" cy="369332"/>
            </a:xfrm>
            <a:prstGeom prst="rect">
              <a:avLst/>
            </a:prstGeom>
            <a:noFill/>
          </p:spPr>
          <p:txBody>
            <a:bodyPr wrap="square" rtlCol="0">
              <a:spAutoFit/>
            </a:bodyPr>
            <a:lstStyle/>
            <a:p>
              <a:r>
                <a:rPr lang="en-US" dirty="0"/>
                <a:t>40% Increase</a:t>
              </a:r>
            </a:p>
          </p:txBody>
        </p:sp>
      </p:grpSp>
    </p:spTree>
    <p:extLst>
      <p:ext uri="{BB962C8B-B14F-4D97-AF65-F5344CB8AC3E}">
        <p14:creationId xmlns:p14="http://schemas.microsoft.com/office/powerpoint/2010/main" val="10247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283917"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chemeClr val="accent5"/>
                </a:solidFill>
                <a:latin typeface="+mn-lt"/>
              </a:rPr>
              <a:t>CALL TO ORDER and PLEDGE OF ALLEGIANCE</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897677" y="929059"/>
            <a:ext cx="3068877" cy="22489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4000000}"/>
              </a:ext>
            </a:extLst>
          </p:cNvPr>
          <p:cNvGraphicFramePr>
            <a:graphicFrameLocks/>
          </p:cNvGraphicFramePr>
          <p:nvPr>
            <p:extLst/>
          </p:nvPr>
        </p:nvGraphicFramePr>
        <p:xfrm>
          <a:off x="2649893" y="0"/>
          <a:ext cx="8313575"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Arrow: Right 3">
            <a:extLst>
              <a:ext uri="{FF2B5EF4-FFF2-40B4-BE49-F238E27FC236}">
                <a16:creationId xmlns:a16="http://schemas.microsoft.com/office/drawing/2014/main" id="{B2ACE473-1EC0-43BE-8651-FAE56D05888B}"/>
              </a:ext>
            </a:extLst>
          </p:cNvPr>
          <p:cNvSpPr/>
          <p:nvPr/>
        </p:nvSpPr>
        <p:spPr>
          <a:xfrm>
            <a:off x="3232728" y="3288148"/>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BBC67FE-6D86-45B4-B810-7532AF6859AA}"/>
              </a:ext>
            </a:extLst>
          </p:cNvPr>
          <p:cNvSpPr/>
          <p:nvPr/>
        </p:nvSpPr>
        <p:spPr>
          <a:xfrm>
            <a:off x="2649893" y="1487058"/>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8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88F7CF2-FAAF-4FB8-80B8-8EEC0C5B4C28}"/>
              </a:ext>
            </a:extLst>
          </p:cNvPr>
          <p:cNvGraphicFramePr>
            <a:graphicFrameLocks/>
          </p:cNvGraphicFramePr>
          <p:nvPr>
            <p:extLst/>
          </p:nvPr>
        </p:nvGraphicFramePr>
        <p:xfrm>
          <a:off x="1375795" y="0"/>
          <a:ext cx="963895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Arrow: Right 3">
            <a:extLst>
              <a:ext uri="{FF2B5EF4-FFF2-40B4-BE49-F238E27FC236}">
                <a16:creationId xmlns:a16="http://schemas.microsoft.com/office/drawing/2014/main" id="{15F05871-8143-4073-B038-3C849BC233B8}"/>
              </a:ext>
            </a:extLst>
          </p:cNvPr>
          <p:cNvSpPr/>
          <p:nvPr/>
        </p:nvSpPr>
        <p:spPr>
          <a:xfrm>
            <a:off x="1090034" y="970691"/>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B7730E09-29B2-47EF-BA5C-44DB4D67E301}"/>
              </a:ext>
            </a:extLst>
          </p:cNvPr>
          <p:cNvSpPr/>
          <p:nvPr/>
        </p:nvSpPr>
        <p:spPr>
          <a:xfrm>
            <a:off x="1090034" y="2950098"/>
            <a:ext cx="923636"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1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7E9B-FF50-4E2D-A730-0C8210951A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A13524-6E15-41BA-8D40-A4D4278288F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7C28FD7-2401-400D-8F10-42D4B7BB9E10}"/>
              </a:ext>
            </a:extLst>
          </p:cNvPr>
          <p:cNvPicPr>
            <a:picLocks noChangeAspect="1"/>
          </p:cNvPicPr>
          <p:nvPr/>
        </p:nvPicPr>
        <p:blipFill>
          <a:blip r:embed="rId2"/>
          <a:stretch>
            <a:fillRect/>
          </a:stretch>
        </p:blipFill>
        <p:spPr>
          <a:xfrm>
            <a:off x="3545704" y="365125"/>
            <a:ext cx="5476679" cy="5988783"/>
          </a:xfrm>
          <a:prstGeom prst="rect">
            <a:avLst/>
          </a:prstGeom>
        </p:spPr>
      </p:pic>
    </p:spTree>
    <p:extLst>
      <p:ext uri="{BB962C8B-B14F-4D97-AF65-F5344CB8AC3E}">
        <p14:creationId xmlns:p14="http://schemas.microsoft.com/office/powerpoint/2010/main" val="218989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42E6-5644-423A-8022-0CFB8D39B1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C319EE-27B1-4507-831C-D7F36AFFDE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2E3EAE2-6F64-4F12-888F-5B90FD44A874}"/>
              </a:ext>
            </a:extLst>
          </p:cNvPr>
          <p:cNvPicPr>
            <a:picLocks noChangeAspect="1"/>
          </p:cNvPicPr>
          <p:nvPr/>
        </p:nvPicPr>
        <p:blipFill>
          <a:blip r:embed="rId2"/>
          <a:stretch>
            <a:fillRect/>
          </a:stretch>
        </p:blipFill>
        <p:spPr>
          <a:xfrm>
            <a:off x="360217" y="125549"/>
            <a:ext cx="11369551" cy="6732451"/>
          </a:xfrm>
          <a:prstGeom prst="rect">
            <a:avLst/>
          </a:prstGeom>
          <a:solidFill>
            <a:srgbClr val="FF0000"/>
          </a:solidFill>
        </p:spPr>
      </p:pic>
      <p:sp>
        <p:nvSpPr>
          <p:cNvPr id="5" name="Rectangle 4">
            <a:extLst>
              <a:ext uri="{FF2B5EF4-FFF2-40B4-BE49-F238E27FC236}">
                <a16:creationId xmlns:a16="http://schemas.microsoft.com/office/drawing/2014/main" id="{3F9DB2DC-9541-428A-954B-5992C29F8F06}"/>
              </a:ext>
            </a:extLst>
          </p:cNvPr>
          <p:cNvSpPr/>
          <p:nvPr/>
        </p:nvSpPr>
        <p:spPr>
          <a:xfrm>
            <a:off x="4350328" y="3814617"/>
            <a:ext cx="175491" cy="1477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21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A592-937D-4FEC-BB63-1CA4B14EE31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FD1622F-A301-4D69-998B-032ED826E522}"/>
              </a:ext>
            </a:extLst>
          </p:cNvPr>
          <p:cNvPicPr>
            <a:picLocks noChangeAspect="1"/>
          </p:cNvPicPr>
          <p:nvPr/>
        </p:nvPicPr>
        <p:blipFill>
          <a:blip r:embed="rId2"/>
          <a:stretch>
            <a:fillRect/>
          </a:stretch>
        </p:blipFill>
        <p:spPr>
          <a:xfrm>
            <a:off x="321829" y="219649"/>
            <a:ext cx="11252777" cy="5203929"/>
          </a:xfrm>
          <a:prstGeom prst="rect">
            <a:avLst/>
          </a:prstGeom>
        </p:spPr>
      </p:pic>
      <p:sp>
        <p:nvSpPr>
          <p:cNvPr id="5" name="Rectangle 4">
            <a:extLst>
              <a:ext uri="{FF2B5EF4-FFF2-40B4-BE49-F238E27FC236}">
                <a16:creationId xmlns:a16="http://schemas.microsoft.com/office/drawing/2014/main" id="{04DABA3B-6BF0-4609-A4D4-43ADCFC03D00}"/>
              </a:ext>
            </a:extLst>
          </p:cNvPr>
          <p:cNvSpPr/>
          <p:nvPr/>
        </p:nvSpPr>
        <p:spPr>
          <a:xfrm>
            <a:off x="10843491" y="310546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70B53B-F244-4B75-8BA1-DEE2E2CC3210}"/>
              </a:ext>
            </a:extLst>
          </p:cNvPr>
          <p:cNvSpPr/>
          <p:nvPr/>
        </p:nvSpPr>
        <p:spPr>
          <a:xfrm>
            <a:off x="2253674" y="1228436"/>
            <a:ext cx="1477818" cy="2586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ECCB68-102D-4946-8D9B-79D0B38F7AA6}"/>
              </a:ext>
            </a:extLst>
          </p:cNvPr>
          <p:cNvSpPr/>
          <p:nvPr/>
        </p:nvSpPr>
        <p:spPr>
          <a:xfrm>
            <a:off x="5846618" y="1228436"/>
            <a:ext cx="1085274" cy="243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4479F3-6964-4B06-885F-3C891F411D42}"/>
              </a:ext>
            </a:extLst>
          </p:cNvPr>
          <p:cNvSpPr/>
          <p:nvPr/>
        </p:nvSpPr>
        <p:spPr>
          <a:xfrm>
            <a:off x="6931892" y="1210905"/>
            <a:ext cx="1251528" cy="2586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CDCDDA-69DE-45DA-B2A4-4B5915FD6432}"/>
              </a:ext>
            </a:extLst>
          </p:cNvPr>
          <p:cNvSpPr/>
          <p:nvPr/>
        </p:nvSpPr>
        <p:spPr>
          <a:xfrm>
            <a:off x="10383981" y="1216894"/>
            <a:ext cx="1085274" cy="243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70E491B-4EC2-4C67-BCFC-87BABD403EC7}"/>
              </a:ext>
            </a:extLst>
          </p:cNvPr>
          <p:cNvCxnSpPr/>
          <p:nvPr/>
        </p:nvCxnSpPr>
        <p:spPr>
          <a:xfrm>
            <a:off x="10703169" y="5423578"/>
            <a:ext cx="871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98CEF3-AFA3-49ED-8CD2-282411314C44}"/>
              </a:ext>
            </a:extLst>
          </p:cNvPr>
          <p:cNvCxnSpPr/>
          <p:nvPr/>
        </p:nvCxnSpPr>
        <p:spPr>
          <a:xfrm>
            <a:off x="10514071" y="1918378"/>
            <a:ext cx="871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84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967B-29A0-45E5-A3A7-99DBF15103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4BF7A7-1384-46DE-9798-F32E152DF2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C556CA-FCA8-46D6-B7B2-109A31D6F280}"/>
              </a:ext>
            </a:extLst>
          </p:cNvPr>
          <p:cNvPicPr>
            <a:picLocks noChangeAspect="1"/>
          </p:cNvPicPr>
          <p:nvPr/>
        </p:nvPicPr>
        <p:blipFill>
          <a:blip r:embed="rId2"/>
          <a:stretch>
            <a:fillRect/>
          </a:stretch>
        </p:blipFill>
        <p:spPr>
          <a:xfrm>
            <a:off x="706280" y="83928"/>
            <a:ext cx="10647520" cy="6774072"/>
          </a:xfrm>
          <a:prstGeom prst="rect">
            <a:avLst/>
          </a:prstGeom>
        </p:spPr>
      </p:pic>
      <p:sp>
        <p:nvSpPr>
          <p:cNvPr id="6" name="Rectangle 5">
            <a:extLst>
              <a:ext uri="{FF2B5EF4-FFF2-40B4-BE49-F238E27FC236}">
                <a16:creationId xmlns:a16="http://schemas.microsoft.com/office/drawing/2014/main" id="{91969564-E6AA-4919-B76E-996B59784F4A}"/>
              </a:ext>
            </a:extLst>
          </p:cNvPr>
          <p:cNvSpPr/>
          <p:nvPr/>
        </p:nvSpPr>
        <p:spPr>
          <a:xfrm>
            <a:off x="9604027" y="2291380"/>
            <a:ext cx="153158" cy="3087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DC57C3-42B0-4286-8653-D204D6B8231F}"/>
              </a:ext>
            </a:extLst>
          </p:cNvPr>
          <p:cNvSpPr txBox="1"/>
          <p:nvPr/>
        </p:nvSpPr>
        <p:spPr>
          <a:xfrm>
            <a:off x="6325497" y="1577580"/>
            <a:ext cx="3291840" cy="646331"/>
          </a:xfrm>
          <a:prstGeom prst="rect">
            <a:avLst/>
          </a:prstGeom>
          <a:noFill/>
        </p:spPr>
        <p:txBody>
          <a:bodyPr wrap="square" rtlCol="0">
            <a:spAutoFit/>
          </a:bodyPr>
          <a:lstStyle/>
          <a:p>
            <a:r>
              <a:rPr lang="en-US" dirty="0">
                <a:solidFill>
                  <a:srgbClr val="0070C0"/>
                </a:solidFill>
              </a:rPr>
              <a:t>Alabama is 8</a:t>
            </a:r>
            <a:r>
              <a:rPr lang="en-US" baseline="30000" dirty="0">
                <a:solidFill>
                  <a:srgbClr val="0070C0"/>
                </a:solidFill>
              </a:rPr>
              <a:t>th</a:t>
            </a:r>
            <a:r>
              <a:rPr lang="en-US" dirty="0">
                <a:solidFill>
                  <a:srgbClr val="0070C0"/>
                </a:solidFill>
              </a:rPr>
              <a:t> highest in tuition revenue in the US  </a:t>
            </a:r>
          </a:p>
        </p:txBody>
      </p:sp>
      <p:sp>
        <p:nvSpPr>
          <p:cNvPr id="8" name="TextBox 7">
            <a:extLst>
              <a:ext uri="{FF2B5EF4-FFF2-40B4-BE49-F238E27FC236}">
                <a16:creationId xmlns:a16="http://schemas.microsoft.com/office/drawing/2014/main" id="{0533D2C8-00CD-41D0-9C03-7C10F1D0CFD4}"/>
              </a:ext>
            </a:extLst>
          </p:cNvPr>
          <p:cNvSpPr txBox="1"/>
          <p:nvPr/>
        </p:nvSpPr>
        <p:spPr>
          <a:xfrm>
            <a:off x="6325497" y="1005446"/>
            <a:ext cx="3991087" cy="646331"/>
          </a:xfrm>
          <a:prstGeom prst="rect">
            <a:avLst/>
          </a:prstGeom>
          <a:noFill/>
        </p:spPr>
        <p:txBody>
          <a:bodyPr wrap="square" rtlCol="0">
            <a:spAutoFit/>
          </a:bodyPr>
          <a:lstStyle/>
          <a:p>
            <a:r>
              <a:rPr lang="en-US" dirty="0"/>
              <a:t>Tuition generates 68% of Educational Revenue for Alabama Public Institutions </a:t>
            </a:r>
          </a:p>
        </p:txBody>
      </p:sp>
    </p:spTree>
    <p:extLst>
      <p:ext uri="{BB962C8B-B14F-4D97-AF65-F5344CB8AC3E}">
        <p14:creationId xmlns:p14="http://schemas.microsoft.com/office/powerpoint/2010/main" val="12645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527F1-92B0-40D9-B246-AF5C99171C64}"/>
              </a:ext>
            </a:extLst>
          </p:cNvPr>
          <p:cNvPicPr>
            <a:picLocks noChangeAspect="1"/>
          </p:cNvPicPr>
          <p:nvPr/>
        </p:nvPicPr>
        <p:blipFill>
          <a:blip r:embed="rId2"/>
          <a:stretch>
            <a:fillRect/>
          </a:stretch>
        </p:blipFill>
        <p:spPr>
          <a:xfrm>
            <a:off x="612289" y="600890"/>
            <a:ext cx="11120437" cy="1544756"/>
          </a:xfrm>
          <a:prstGeom prst="rect">
            <a:avLst/>
          </a:prstGeom>
        </p:spPr>
      </p:pic>
      <p:pic>
        <p:nvPicPr>
          <p:cNvPr id="5" name="Picture 4">
            <a:extLst>
              <a:ext uri="{FF2B5EF4-FFF2-40B4-BE49-F238E27FC236}">
                <a16:creationId xmlns:a16="http://schemas.microsoft.com/office/drawing/2014/main" id="{14C45864-60CB-44A7-9957-A6086E23B201}"/>
              </a:ext>
            </a:extLst>
          </p:cNvPr>
          <p:cNvPicPr>
            <a:picLocks noChangeAspect="1"/>
          </p:cNvPicPr>
          <p:nvPr/>
        </p:nvPicPr>
        <p:blipFill rotWithShape="1">
          <a:blip r:embed="rId3"/>
          <a:srcRect t="24588" b="50246"/>
          <a:stretch/>
        </p:blipFill>
        <p:spPr>
          <a:xfrm>
            <a:off x="398032" y="2806433"/>
            <a:ext cx="11381591" cy="238693"/>
          </a:xfrm>
          <a:prstGeom prst="rect">
            <a:avLst/>
          </a:prstGeom>
        </p:spPr>
      </p:pic>
      <p:pic>
        <p:nvPicPr>
          <p:cNvPr id="6" name="Picture 5">
            <a:extLst>
              <a:ext uri="{FF2B5EF4-FFF2-40B4-BE49-F238E27FC236}">
                <a16:creationId xmlns:a16="http://schemas.microsoft.com/office/drawing/2014/main" id="{924ECC58-5CD0-4757-8D26-222A3EBAE26E}"/>
              </a:ext>
            </a:extLst>
          </p:cNvPr>
          <p:cNvPicPr>
            <a:picLocks noChangeAspect="1"/>
          </p:cNvPicPr>
          <p:nvPr/>
        </p:nvPicPr>
        <p:blipFill rotWithShape="1">
          <a:blip r:embed="rId4"/>
          <a:srcRect t="22964" b="34192"/>
          <a:stretch/>
        </p:blipFill>
        <p:spPr>
          <a:xfrm>
            <a:off x="531604" y="2217868"/>
            <a:ext cx="11195741" cy="167796"/>
          </a:xfrm>
          <a:prstGeom prst="rect">
            <a:avLst/>
          </a:prstGeom>
        </p:spPr>
      </p:pic>
      <p:pic>
        <p:nvPicPr>
          <p:cNvPr id="7" name="Picture 6">
            <a:extLst>
              <a:ext uri="{FF2B5EF4-FFF2-40B4-BE49-F238E27FC236}">
                <a16:creationId xmlns:a16="http://schemas.microsoft.com/office/drawing/2014/main" id="{75D57C5E-59C1-4FDF-9494-0BB1B57D45B9}"/>
              </a:ext>
            </a:extLst>
          </p:cNvPr>
          <p:cNvPicPr>
            <a:picLocks noChangeAspect="1"/>
          </p:cNvPicPr>
          <p:nvPr/>
        </p:nvPicPr>
        <p:blipFill>
          <a:blip r:embed="rId5"/>
          <a:stretch>
            <a:fillRect/>
          </a:stretch>
        </p:blipFill>
        <p:spPr>
          <a:xfrm>
            <a:off x="590773" y="2500918"/>
            <a:ext cx="11118033" cy="230215"/>
          </a:xfrm>
          <a:prstGeom prst="rect">
            <a:avLst/>
          </a:prstGeom>
        </p:spPr>
      </p:pic>
      <p:sp>
        <p:nvSpPr>
          <p:cNvPr id="8" name="Rectangle 7">
            <a:extLst>
              <a:ext uri="{FF2B5EF4-FFF2-40B4-BE49-F238E27FC236}">
                <a16:creationId xmlns:a16="http://schemas.microsoft.com/office/drawing/2014/main" id="{542BC528-70E3-4559-875C-8C5A3F3A386A}"/>
              </a:ext>
            </a:extLst>
          </p:cNvPr>
          <p:cNvSpPr/>
          <p:nvPr/>
        </p:nvSpPr>
        <p:spPr>
          <a:xfrm>
            <a:off x="10602016" y="1899175"/>
            <a:ext cx="1085274" cy="243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EFBF82-F06D-4E71-8B1A-74D3FD0D3B18}"/>
              </a:ext>
            </a:extLst>
          </p:cNvPr>
          <p:cNvSpPr txBox="1"/>
          <p:nvPr/>
        </p:nvSpPr>
        <p:spPr>
          <a:xfrm>
            <a:off x="849404" y="3196632"/>
            <a:ext cx="10493191" cy="461665"/>
          </a:xfrm>
          <a:prstGeom prst="rect">
            <a:avLst/>
          </a:prstGeom>
          <a:noFill/>
        </p:spPr>
        <p:txBody>
          <a:bodyPr wrap="square" rtlCol="0">
            <a:spAutoFit/>
          </a:bodyPr>
          <a:lstStyle/>
          <a:p>
            <a:r>
              <a:rPr lang="en-US" sz="2400" dirty="0">
                <a:solidFill>
                  <a:srgbClr val="0070C0"/>
                </a:solidFill>
              </a:rPr>
              <a:t>Alabama’s Tuition revenue increased nearly twice the national average (per FTE) </a:t>
            </a:r>
          </a:p>
        </p:txBody>
      </p:sp>
      <p:sp>
        <p:nvSpPr>
          <p:cNvPr id="10" name="Rectangle 9">
            <a:extLst>
              <a:ext uri="{FF2B5EF4-FFF2-40B4-BE49-F238E27FC236}">
                <a16:creationId xmlns:a16="http://schemas.microsoft.com/office/drawing/2014/main" id="{496610A5-1D8D-44EF-B172-1900061DB847}"/>
              </a:ext>
            </a:extLst>
          </p:cNvPr>
          <p:cNvSpPr/>
          <p:nvPr/>
        </p:nvSpPr>
        <p:spPr>
          <a:xfrm>
            <a:off x="2721685" y="1885787"/>
            <a:ext cx="1480075" cy="256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9A274A-87F0-4EB7-8515-1FAACC418F68}"/>
              </a:ext>
            </a:extLst>
          </p:cNvPr>
          <p:cNvSpPr/>
          <p:nvPr/>
        </p:nvSpPr>
        <p:spPr>
          <a:xfrm>
            <a:off x="6172507" y="1885787"/>
            <a:ext cx="767555" cy="2701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0E7548-76EA-446D-B065-6CB723246A19}"/>
              </a:ext>
            </a:extLst>
          </p:cNvPr>
          <p:cNvSpPr/>
          <p:nvPr/>
        </p:nvSpPr>
        <p:spPr>
          <a:xfrm>
            <a:off x="10602017" y="2731133"/>
            <a:ext cx="1106790" cy="27989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67679-C2D5-4822-8A32-1417865052BB}"/>
              </a:ext>
            </a:extLst>
          </p:cNvPr>
          <p:cNvPicPr>
            <a:picLocks noChangeAspect="1"/>
          </p:cNvPicPr>
          <p:nvPr/>
        </p:nvPicPr>
        <p:blipFill rotWithShape="1">
          <a:blip r:embed="rId2"/>
          <a:srcRect t="2515" b="87142"/>
          <a:stretch/>
        </p:blipFill>
        <p:spPr>
          <a:xfrm>
            <a:off x="341742" y="277200"/>
            <a:ext cx="11775146" cy="1399199"/>
          </a:xfrm>
          <a:prstGeom prst="rect">
            <a:avLst/>
          </a:prstGeom>
        </p:spPr>
      </p:pic>
      <p:pic>
        <p:nvPicPr>
          <p:cNvPr id="8" name="Picture 7">
            <a:extLst>
              <a:ext uri="{FF2B5EF4-FFF2-40B4-BE49-F238E27FC236}">
                <a16:creationId xmlns:a16="http://schemas.microsoft.com/office/drawing/2014/main" id="{8C1EBA70-13D5-4471-A9E1-B30DEDD97531}"/>
              </a:ext>
            </a:extLst>
          </p:cNvPr>
          <p:cNvPicPr>
            <a:picLocks noChangeAspect="1"/>
          </p:cNvPicPr>
          <p:nvPr/>
        </p:nvPicPr>
        <p:blipFill rotWithShape="1">
          <a:blip r:embed="rId2"/>
          <a:srcRect t="40727" b="57339"/>
          <a:stretch/>
        </p:blipFill>
        <p:spPr>
          <a:xfrm>
            <a:off x="341742" y="1803785"/>
            <a:ext cx="11775146" cy="261588"/>
          </a:xfrm>
          <a:prstGeom prst="rect">
            <a:avLst/>
          </a:prstGeom>
        </p:spPr>
      </p:pic>
      <p:pic>
        <p:nvPicPr>
          <p:cNvPr id="9" name="Picture 8">
            <a:extLst>
              <a:ext uri="{FF2B5EF4-FFF2-40B4-BE49-F238E27FC236}">
                <a16:creationId xmlns:a16="http://schemas.microsoft.com/office/drawing/2014/main" id="{D442CE65-4147-4473-82B3-5AFE816944E8}"/>
              </a:ext>
            </a:extLst>
          </p:cNvPr>
          <p:cNvPicPr>
            <a:picLocks noChangeAspect="1"/>
          </p:cNvPicPr>
          <p:nvPr/>
        </p:nvPicPr>
        <p:blipFill rotWithShape="1">
          <a:blip r:embed="rId3"/>
          <a:srcRect t="73887" b="20624"/>
          <a:stretch/>
        </p:blipFill>
        <p:spPr>
          <a:xfrm>
            <a:off x="341740" y="2417707"/>
            <a:ext cx="11775145" cy="213756"/>
          </a:xfrm>
          <a:prstGeom prst="rect">
            <a:avLst/>
          </a:prstGeom>
        </p:spPr>
      </p:pic>
      <p:sp>
        <p:nvSpPr>
          <p:cNvPr id="11" name="Rectangle 10">
            <a:extLst>
              <a:ext uri="{FF2B5EF4-FFF2-40B4-BE49-F238E27FC236}">
                <a16:creationId xmlns:a16="http://schemas.microsoft.com/office/drawing/2014/main" id="{FE26AD9A-4008-40D9-8D62-6918FB4C0444}"/>
              </a:ext>
            </a:extLst>
          </p:cNvPr>
          <p:cNvSpPr/>
          <p:nvPr/>
        </p:nvSpPr>
        <p:spPr>
          <a:xfrm>
            <a:off x="2286000" y="1370837"/>
            <a:ext cx="1693021" cy="261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2F676E-ABD0-48E9-BA1E-CC681170FB45}"/>
              </a:ext>
            </a:extLst>
          </p:cNvPr>
          <p:cNvSpPr/>
          <p:nvPr/>
        </p:nvSpPr>
        <p:spPr>
          <a:xfrm>
            <a:off x="5923278" y="1370837"/>
            <a:ext cx="1051953" cy="305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4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76BD-B5C3-4985-B45B-1CC3A3FF13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BD5BB2-01EA-4BDC-866F-068201258974}"/>
              </a:ext>
            </a:extLst>
          </p:cNvPr>
          <p:cNvSpPr>
            <a:spLocks noGrp="1"/>
          </p:cNvSpPr>
          <p:nvPr>
            <p:ph idx="1"/>
          </p:nvPr>
        </p:nvSpPr>
        <p:spPr>
          <a:xfrm>
            <a:off x="838200" y="1825625"/>
            <a:ext cx="3511062" cy="4351338"/>
          </a:xfrm>
        </p:spPr>
        <p:txBody>
          <a:bodyPr/>
          <a:lstStyle/>
          <a:p>
            <a:r>
              <a:rPr lang="en-US" dirty="0"/>
              <a:t>TOTAL EDUCATIONAL REVENUE PER FTE (ADJUSTED) -  DIFFERENCE FROM U.S. AVERAGE, FY 2018</a:t>
            </a:r>
          </a:p>
        </p:txBody>
      </p:sp>
      <p:pic>
        <p:nvPicPr>
          <p:cNvPr id="4" name="Picture 3">
            <a:extLst>
              <a:ext uri="{FF2B5EF4-FFF2-40B4-BE49-F238E27FC236}">
                <a16:creationId xmlns:a16="http://schemas.microsoft.com/office/drawing/2014/main" id="{9442252A-59E9-45C3-9CDF-DB05BC5DB6DE}"/>
              </a:ext>
            </a:extLst>
          </p:cNvPr>
          <p:cNvPicPr>
            <a:picLocks noChangeAspect="1"/>
          </p:cNvPicPr>
          <p:nvPr/>
        </p:nvPicPr>
        <p:blipFill rotWithShape="1">
          <a:blip r:embed="rId2"/>
          <a:srcRect b="1538"/>
          <a:stretch/>
        </p:blipFill>
        <p:spPr>
          <a:xfrm>
            <a:off x="4349262" y="52754"/>
            <a:ext cx="6181747" cy="6752492"/>
          </a:xfrm>
          <a:prstGeom prst="rect">
            <a:avLst/>
          </a:prstGeom>
          <a:solidFill>
            <a:srgbClr val="FF0000"/>
          </a:solidFill>
        </p:spPr>
      </p:pic>
      <p:sp>
        <p:nvSpPr>
          <p:cNvPr id="6" name="Rectangle 5">
            <a:extLst>
              <a:ext uri="{FF2B5EF4-FFF2-40B4-BE49-F238E27FC236}">
                <a16:creationId xmlns:a16="http://schemas.microsoft.com/office/drawing/2014/main" id="{A6DCE049-1116-4621-AE4D-8EABAE2B14B4}"/>
              </a:ext>
            </a:extLst>
          </p:cNvPr>
          <p:cNvSpPr/>
          <p:nvPr/>
        </p:nvSpPr>
        <p:spPr>
          <a:xfrm>
            <a:off x="6744370" y="886304"/>
            <a:ext cx="1398387" cy="867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2475C1-8D9D-4B49-AF8D-E1CD95E00F4F}"/>
              </a:ext>
            </a:extLst>
          </p:cNvPr>
          <p:cNvSpPr txBox="1"/>
          <p:nvPr/>
        </p:nvSpPr>
        <p:spPr>
          <a:xfrm>
            <a:off x="8061960" y="2782669"/>
            <a:ext cx="3291840" cy="830997"/>
          </a:xfrm>
          <a:prstGeom prst="rect">
            <a:avLst/>
          </a:prstGeom>
          <a:noFill/>
        </p:spPr>
        <p:txBody>
          <a:bodyPr wrap="square" rtlCol="0">
            <a:spAutoFit/>
          </a:bodyPr>
          <a:lstStyle/>
          <a:p>
            <a:r>
              <a:rPr lang="en-US" sz="2400" dirty="0">
                <a:solidFill>
                  <a:srgbClr val="0070C0"/>
                </a:solidFill>
              </a:rPr>
              <a:t>Alabama is 6</a:t>
            </a:r>
            <a:r>
              <a:rPr lang="en-US" sz="2400" baseline="30000" dirty="0">
                <a:solidFill>
                  <a:srgbClr val="0070C0"/>
                </a:solidFill>
              </a:rPr>
              <a:t>th</a:t>
            </a:r>
            <a:r>
              <a:rPr lang="en-US" sz="2400" dirty="0">
                <a:solidFill>
                  <a:srgbClr val="0070C0"/>
                </a:solidFill>
              </a:rPr>
              <a:t> highest in total E&amp;G revenue </a:t>
            </a:r>
          </a:p>
        </p:txBody>
      </p:sp>
    </p:spTree>
    <p:extLst>
      <p:ext uri="{BB962C8B-B14F-4D97-AF65-F5344CB8AC3E}">
        <p14:creationId xmlns:p14="http://schemas.microsoft.com/office/powerpoint/2010/main" val="363728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79164" y="471753"/>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mn-lt"/>
                <a:ea typeface="+mj-ea"/>
                <a:cs typeface="+mj-cs"/>
              </a:rPr>
              <a:t>VII.   Discussion</a:t>
            </a:r>
            <a:r>
              <a:rPr kumimoji="0" lang="en-US" b="1" i="0" u="none" strike="noStrike" kern="1200" cap="all" spc="300" normalizeH="0" baseline="0" noProof="0" dirty="0">
                <a:ln>
                  <a:noFill/>
                </a:ln>
                <a:solidFill>
                  <a:srgbClr val="0070C0"/>
                </a:solidFill>
                <a:effectLst/>
                <a:uLnTx/>
                <a:uFillTx/>
                <a:latin typeface="+mn-lt"/>
                <a:ea typeface="+mj-ea"/>
                <a:cs typeface="+mj-cs"/>
              </a:rPr>
              <a:t> </a:t>
            </a:r>
            <a:r>
              <a:rPr kumimoji="0" lang="en-US" b="1" i="0" u="none" strike="noStrike" kern="1200" cap="all" spc="0" normalizeH="0" baseline="0" noProof="0" dirty="0">
                <a:ln>
                  <a:noFill/>
                </a:ln>
                <a:solidFill>
                  <a:srgbClr val="0070C0"/>
                </a:solidFill>
                <a:effectLst/>
                <a:uLnTx/>
                <a:uFillTx/>
                <a:latin typeface="+mn-lt"/>
                <a:ea typeface="+mj-ea"/>
                <a:cs typeface="+mj-cs"/>
              </a:rPr>
              <a:t>ITEM</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24200" y="2036617"/>
            <a:ext cx="5404658" cy="3493597"/>
          </a:xfrm>
          <a:prstGeom prst="rect">
            <a:avLst/>
          </a:prstGeom>
        </p:spPr>
      </p:pic>
    </p:spTree>
    <p:extLst>
      <p:ext uri="{BB962C8B-B14F-4D97-AF65-F5344CB8AC3E}">
        <p14:creationId xmlns:p14="http://schemas.microsoft.com/office/powerpoint/2010/main" val="296001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45160" y="106193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  ROLL CALL and </a:t>
            </a:r>
            <a:br>
              <a:rPr lang="en-US" sz="4000" b="1" dirty="0">
                <a:solidFill>
                  <a:schemeClr val="accent5"/>
                </a:solidFill>
                <a:latin typeface="+mn-lt"/>
              </a:rPr>
            </a:br>
            <a:r>
              <a:rPr lang="en-US" sz="4000"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DDBA-4EC7-4566-8870-D387295287A4}"/>
              </a:ext>
            </a:extLst>
          </p:cNvPr>
          <p:cNvSpPr>
            <a:spLocks noGrp="1"/>
          </p:cNvSpPr>
          <p:nvPr>
            <p:ph type="title"/>
          </p:nvPr>
        </p:nvSpPr>
        <p:spPr>
          <a:xfrm>
            <a:off x="3803373" y="365125"/>
            <a:ext cx="7686261" cy="1325563"/>
          </a:xfrm>
        </p:spPr>
        <p:txBody>
          <a:bodyPr/>
          <a:lstStyle/>
          <a:p>
            <a:r>
              <a:rPr lang="en-US" b="1" dirty="0">
                <a:solidFill>
                  <a:srgbClr val="0070C0"/>
                </a:solidFill>
              </a:rPr>
              <a:t>Governor’s Proposed Higher Education Budget</a:t>
            </a:r>
          </a:p>
        </p:txBody>
      </p:sp>
      <p:sp>
        <p:nvSpPr>
          <p:cNvPr id="3" name="Content Placeholder 2">
            <a:extLst>
              <a:ext uri="{FF2B5EF4-FFF2-40B4-BE49-F238E27FC236}">
                <a16:creationId xmlns:a16="http://schemas.microsoft.com/office/drawing/2014/main" id="{C2099D02-A57D-4A83-BE20-1468B86B52DA}"/>
              </a:ext>
            </a:extLst>
          </p:cNvPr>
          <p:cNvSpPr>
            <a:spLocks noGrp="1"/>
          </p:cNvSpPr>
          <p:nvPr>
            <p:ph idx="1"/>
          </p:nvPr>
        </p:nvSpPr>
        <p:spPr>
          <a:xfrm>
            <a:off x="838200" y="2118219"/>
            <a:ext cx="10849708" cy="4351338"/>
          </a:xfrm>
        </p:spPr>
        <p:txBody>
          <a:bodyPr>
            <a:noAutofit/>
          </a:bodyPr>
          <a:lstStyle/>
          <a:p>
            <a:r>
              <a:rPr lang="en-US" sz="2400" dirty="0"/>
              <a:t>Governor Ivey’s FY 2020-21 budget proposal is now in the hands of lawmakers and it looks positive for higher education. </a:t>
            </a:r>
          </a:p>
          <a:p>
            <a:r>
              <a:rPr lang="en-US" sz="2400" dirty="0"/>
              <a:t> The two-year colleges are recommended to receive an additional </a:t>
            </a:r>
            <a:r>
              <a:rPr lang="en-US" sz="2400" dirty="0">
                <a:solidFill>
                  <a:schemeClr val="accent6">
                    <a:lumMod val="75000"/>
                  </a:schemeClr>
                </a:solidFill>
              </a:rPr>
              <a:t>$20,639,993 </a:t>
            </a:r>
            <a:r>
              <a:rPr lang="en-US" sz="2400" dirty="0"/>
              <a:t>(6.31%) and the universities an additional </a:t>
            </a:r>
            <a:r>
              <a:rPr lang="en-US" sz="2400" dirty="0">
                <a:solidFill>
                  <a:schemeClr val="accent6">
                    <a:lumMod val="75000"/>
                  </a:schemeClr>
                </a:solidFill>
              </a:rPr>
              <a:t>$80,603,234 </a:t>
            </a:r>
            <a:r>
              <a:rPr lang="en-US" sz="2400" dirty="0"/>
              <a:t>(6.7%). </a:t>
            </a:r>
          </a:p>
          <a:p>
            <a:r>
              <a:rPr lang="en-US" sz="2400" dirty="0"/>
              <a:t>Dual enrollment is recommended to receive an extra $5 million and an additional $4.2 million is identified for prison education. </a:t>
            </a:r>
          </a:p>
          <a:p>
            <a:r>
              <a:rPr lang="en-US" sz="2400" dirty="0"/>
              <a:t>The governor is asking the legislature to fund a two-percent pay raise for state employees and a three- percent increase for all Pre-K through community college teachers. </a:t>
            </a:r>
            <a:r>
              <a:rPr lang="en-US" sz="2400" dirty="0">
                <a:solidFill>
                  <a:srgbClr val="FF0000"/>
                </a:solidFill>
              </a:rPr>
              <a:t>*</a:t>
            </a:r>
          </a:p>
          <a:p>
            <a:r>
              <a:rPr lang="en-US" sz="2400" dirty="0"/>
              <a:t>ACHE received additional O&amp;M funds to cover the employee pay raises.  </a:t>
            </a:r>
          </a:p>
          <a:p>
            <a:pPr marL="0" indent="0">
              <a:buNone/>
            </a:pPr>
            <a:endParaRPr lang="en-US" sz="2400" dirty="0"/>
          </a:p>
        </p:txBody>
      </p:sp>
      <p:pic>
        <p:nvPicPr>
          <p:cNvPr id="7" name="Picture 6">
            <a:extLst>
              <a:ext uri="{FF2B5EF4-FFF2-40B4-BE49-F238E27FC236}">
                <a16:creationId xmlns:a16="http://schemas.microsoft.com/office/drawing/2014/main" id="{9B21931D-1AD0-42A8-B84B-B7475883FC18}"/>
              </a:ext>
            </a:extLst>
          </p:cNvPr>
          <p:cNvPicPr>
            <a:picLocks noChangeAspect="1"/>
          </p:cNvPicPr>
          <p:nvPr/>
        </p:nvPicPr>
        <p:blipFill rotWithShape="1">
          <a:blip r:embed="rId2">
            <a:extLst>
              <a:ext uri="{28A0092B-C50C-407E-A947-70E740481C1C}">
                <a14:useLocalDpi xmlns:a14="http://schemas.microsoft.com/office/drawing/2010/main" val="0"/>
              </a:ext>
            </a:extLst>
          </a:blip>
          <a:srcRect b="14526"/>
          <a:stretch/>
        </p:blipFill>
        <p:spPr>
          <a:xfrm>
            <a:off x="838200" y="165859"/>
            <a:ext cx="2647122" cy="1811901"/>
          </a:xfrm>
          <a:prstGeom prst="rect">
            <a:avLst/>
          </a:prstGeom>
        </p:spPr>
      </p:pic>
    </p:spTree>
    <p:extLst>
      <p:ext uri="{BB962C8B-B14F-4D97-AF65-F5344CB8AC3E}">
        <p14:creationId xmlns:p14="http://schemas.microsoft.com/office/powerpoint/2010/main" val="1065900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FBBE-83C6-4EA1-8F7B-8C32C948AEBD}"/>
              </a:ext>
            </a:extLst>
          </p:cNvPr>
          <p:cNvSpPr>
            <a:spLocks noGrp="1"/>
          </p:cNvSpPr>
          <p:nvPr>
            <p:ph type="title"/>
          </p:nvPr>
        </p:nvSpPr>
        <p:spPr>
          <a:xfrm>
            <a:off x="4386469" y="365125"/>
            <a:ext cx="8079255" cy="1325563"/>
          </a:xfrm>
        </p:spPr>
        <p:txBody>
          <a:bodyPr>
            <a:normAutofit/>
          </a:bodyPr>
          <a:lstStyle/>
          <a:p>
            <a:r>
              <a:rPr lang="en-US" sz="4200" b="1" dirty="0">
                <a:solidFill>
                  <a:srgbClr val="0070C0"/>
                </a:solidFill>
              </a:rPr>
              <a:t>Other Legislation of Importance to Higher Education </a:t>
            </a:r>
          </a:p>
        </p:txBody>
      </p:sp>
      <p:sp>
        <p:nvSpPr>
          <p:cNvPr id="3" name="Content Placeholder 2">
            <a:extLst>
              <a:ext uri="{FF2B5EF4-FFF2-40B4-BE49-F238E27FC236}">
                <a16:creationId xmlns:a16="http://schemas.microsoft.com/office/drawing/2014/main" id="{C27B670F-FA75-43B4-86FE-59829BD0B0E8}"/>
              </a:ext>
            </a:extLst>
          </p:cNvPr>
          <p:cNvSpPr>
            <a:spLocks noGrp="1"/>
          </p:cNvSpPr>
          <p:nvPr>
            <p:ph idx="1"/>
          </p:nvPr>
        </p:nvSpPr>
        <p:spPr>
          <a:xfrm>
            <a:off x="838200" y="1971399"/>
            <a:ext cx="10515600" cy="4351338"/>
          </a:xfrm>
        </p:spPr>
        <p:txBody>
          <a:bodyPr>
            <a:normAutofit lnSpcReduction="10000"/>
          </a:bodyPr>
          <a:lstStyle/>
          <a:p>
            <a:r>
              <a:rPr lang="en-US" dirty="0"/>
              <a:t>SB242 –$1.25 billion education bond bill for capital needs on campuses has passed the Senate Finance &amp; Taxation committee.</a:t>
            </a:r>
          </a:p>
          <a:p>
            <a:pPr marL="0" indent="0" algn="ctr">
              <a:buNone/>
            </a:pPr>
            <a:r>
              <a:rPr lang="en-US" dirty="0"/>
              <a:t>$120,050,879 – two-year colleges </a:t>
            </a:r>
          </a:p>
          <a:p>
            <a:pPr marL="0" indent="0" algn="ctr">
              <a:buNone/>
            </a:pPr>
            <a:r>
              <a:rPr lang="en-US" dirty="0"/>
              <a:t>$217,824,121 – universities </a:t>
            </a:r>
          </a:p>
          <a:p>
            <a:endParaRPr lang="en-US" dirty="0"/>
          </a:p>
          <a:p>
            <a:r>
              <a:rPr lang="en-US" dirty="0"/>
              <a:t>HB368- AMSTEP revisions have been given a favorable report by the House Ways &amp; Means committee.  They include broadening the eligibility requirements for math, science and computer science teachers to receive state funds for the repayment of federal student loans.</a:t>
            </a:r>
          </a:p>
        </p:txBody>
      </p:sp>
      <p:pic>
        <p:nvPicPr>
          <p:cNvPr id="5" name="Picture 4">
            <a:extLst>
              <a:ext uri="{FF2B5EF4-FFF2-40B4-BE49-F238E27FC236}">
                <a16:creationId xmlns:a16="http://schemas.microsoft.com/office/drawing/2014/main" id="{0B51BD6D-0B53-47FC-A40B-BA108D017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1938"/>
            <a:ext cx="3190875" cy="1428750"/>
          </a:xfrm>
          <a:prstGeom prst="rect">
            <a:avLst/>
          </a:prstGeom>
        </p:spPr>
      </p:pic>
    </p:spTree>
    <p:extLst>
      <p:ext uri="{BB962C8B-B14F-4D97-AF65-F5344CB8AC3E}">
        <p14:creationId xmlns:p14="http://schemas.microsoft.com/office/powerpoint/2010/main" val="108764553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5398-160C-4020-A806-71983743D0C9}"/>
              </a:ext>
            </a:extLst>
          </p:cNvPr>
          <p:cNvSpPr>
            <a:spLocks noGrp="1"/>
          </p:cNvSpPr>
          <p:nvPr>
            <p:ph type="title"/>
          </p:nvPr>
        </p:nvSpPr>
        <p:spPr>
          <a:xfrm>
            <a:off x="2354124" y="365125"/>
            <a:ext cx="10515600" cy="1325563"/>
          </a:xfrm>
        </p:spPr>
        <p:txBody>
          <a:bodyPr>
            <a:normAutofit/>
          </a:bodyPr>
          <a:lstStyle/>
          <a:p>
            <a:pPr algn="ctr"/>
            <a:r>
              <a:rPr lang="en-US" b="1" dirty="0">
                <a:solidFill>
                  <a:srgbClr val="0070C0"/>
                </a:solidFill>
              </a:rPr>
              <a:t>More Legislative News</a:t>
            </a:r>
          </a:p>
        </p:txBody>
      </p:sp>
      <p:sp>
        <p:nvSpPr>
          <p:cNvPr id="3" name="Content Placeholder 2">
            <a:extLst>
              <a:ext uri="{FF2B5EF4-FFF2-40B4-BE49-F238E27FC236}">
                <a16:creationId xmlns:a16="http://schemas.microsoft.com/office/drawing/2014/main" id="{E00ACB54-B04D-4FD1-BE1B-CDED373A05A7}"/>
              </a:ext>
            </a:extLst>
          </p:cNvPr>
          <p:cNvSpPr>
            <a:spLocks noGrp="1"/>
          </p:cNvSpPr>
          <p:nvPr>
            <p:ph idx="1"/>
          </p:nvPr>
        </p:nvSpPr>
        <p:spPr>
          <a:xfrm>
            <a:off x="838200" y="1921565"/>
            <a:ext cx="10515600" cy="4255398"/>
          </a:xfrm>
        </p:spPr>
        <p:txBody>
          <a:bodyPr>
            <a:normAutofit lnSpcReduction="10000"/>
          </a:bodyPr>
          <a:lstStyle/>
          <a:p>
            <a:r>
              <a:rPr lang="en-US" dirty="0"/>
              <a:t>HB293 – passed the House to create the Alabama STEM Council. The ACHE executive director, or his designee, will serve on the Council which will be part of the state’s workforce efforts.</a:t>
            </a:r>
          </a:p>
          <a:p>
            <a:pPr marL="0" indent="0">
              <a:buNone/>
            </a:pPr>
            <a:r>
              <a:rPr lang="en-US" dirty="0"/>
              <a:t> </a:t>
            </a:r>
          </a:p>
          <a:p>
            <a:r>
              <a:rPr lang="en-US" dirty="0"/>
              <a:t>HB392 – assigned to the House Ways &amp; Means committee.  The bill will incorporate eligibility changes to the Police Officer’s &amp; Firefighter’s Survivors Educational Assistance Program (POFSEA) that is administered by ACHE.  It will allow for a dependent, natural or adopted under 21 years of age, at the time of total disability of law enforcement/firefighter/rescue squad members, to be eligible for a scholarship. </a:t>
            </a:r>
          </a:p>
        </p:txBody>
      </p:sp>
      <p:pic>
        <p:nvPicPr>
          <p:cNvPr id="5" name="Picture 4">
            <a:extLst>
              <a:ext uri="{FF2B5EF4-FFF2-40B4-BE49-F238E27FC236}">
                <a16:creationId xmlns:a16="http://schemas.microsoft.com/office/drawing/2014/main" id="{222BD58A-BE57-41F8-AC66-86E454E68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87" y="261938"/>
            <a:ext cx="3190875" cy="1428750"/>
          </a:xfrm>
          <a:prstGeom prst="rect">
            <a:avLst/>
          </a:prstGeom>
        </p:spPr>
      </p:pic>
    </p:spTree>
    <p:extLst>
      <p:ext uri="{BB962C8B-B14F-4D97-AF65-F5344CB8AC3E}">
        <p14:creationId xmlns:p14="http://schemas.microsoft.com/office/powerpoint/2010/main" val="3277540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68191" y="69507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VII</a:t>
            </a:r>
            <a:r>
              <a:rPr lang="en-US" b="1" dirty="0">
                <a:solidFill>
                  <a:srgbClr val="0070C0"/>
                </a:solidFill>
                <a:latin typeface="+mn-lt"/>
              </a:rPr>
              <a:t>I</a:t>
            </a:r>
            <a:r>
              <a:rPr kumimoji="0" lang="en-US" b="1" i="0" u="none" strike="noStrike" kern="1200" cap="all" spc="0" normalizeH="0" baseline="0" noProof="0" dirty="0">
                <a:ln>
                  <a:noFill/>
                </a:ln>
                <a:solidFill>
                  <a:srgbClr val="0070C0"/>
                </a:solidFill>
                <a:effectLst/>
                <a:uLnTx/>
                <a:uFillTx/>
                <a:latin typeface="+mn-lt"/>
              </a:rPr>
              <a:t>.   Decision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Tree>
    <p:extLst>
      <p:ext uri="{BB962C8B-B14F-4D97-AF65-F5344CB8AC3E}">
        <p14:creationId xmlns:p14="http://schemas.microsoft.com/office/powerpoint/2010/main" val="3940041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0233" y="219458"/>
            <a:ext cx="10728158" cy="707886"/>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0070C0"/>
                </a:solidFill>
              </a:rPr>
              <a:t>A. Forever Wild Appointment of Board Member</a:t>
            </a:r>
            <a:r>
              <a:rPr lang="en-US" sz="4000" kern="1400" dirty="0">
                <a:solidFill>
                  <a:srgbClr val="0070C0"/>
                </a:solidFill>
              </a:rPr>
              <a:t> </a:t>
            </a:r>
            <a:endParaRPr lang="en-US" sz="4000" kern="1400" dirty="0">
              <a:ln>
                <a:noFill/>
              </a:ln>
              <a:solidFill>
                <a:srgbClr val="0070C0"/>
              </a:solidFill>
              <a:effectLst/>
            </a:endParaRPr>
          </a:p>
        </p:txBody>
      </p:sp>
      <p:sp>
        <p:nvSpPr>
          <p:cNvPr id="3" name="Rectangle 2"/>
          <p:cNvSpPr/>
          <p:nvPr/>
        </p:nvSpPr>
        <p:spPr>
          <a:xfrm>
            <a:off x="482243" y="967045"/>
            <a:ext cx="8964538" cy="5501058"/>
          </a:xfrm>
          <a:prstGeom prst="rect">
            <a:avLst/>
          </a:prstGeom>
        </p:spPr>
        <p:txBody>
          <a:bodyPr wrap="square">
            <a:spAutoFit/>
          </a:bodyPr>
          <a:lstStyle/>
          <a:p>
            <a:pPr>
              <a:spcAft>
                <a:spcPts val="600"/>
              </a:spcAft>
            </a:pPr>
            <a:r>
              <a:rPr lang="en-US" sz="2400" b="1" dirty="0"/>
              <a:t>Dr. James B. McClintock, PhD</a:t>
            </a:r>
          </a:p>
          <a:p>
            <a:pPr marL="342900" marR="0" lvl="0" indent="-342900">
              <a:lnSpc>
                <a:spcPct val="107000"/>
              </a:lnSpc>
              <a:spcBef>
                <a:spcPts val="0"/>
              </a:spcBef>
              <a:spcAft>
                <a:spcPts val="1200"/>
              </a:spcAft>
              <a:buFont typeface="Symbol" panose="05050102010706020507" pitchFamily="18" charset="2"/>
              <a:buChar char=""/>
            </a:pPr>
            <a:r>
              <a:rPr lang="en-US" sz="2400" dirty="0"/>
              <a:t>Central District appointment:  June 2, 2020 – September 30, 2023</a:t>
            </a:r>
          </a:p>
          <a:p>
            <a:pPr marL="342900" marR="0" lvl="0" indent="-342900">
              <a:lnSpc>
                <a:spcPct val="107000"/>
              </a:lnSpc>
              <a:spcBef>
                <a:spcPts val="0"/>
              </a:spcBef>
              <a:spcAft>
                <a:spcPts val="1200"/>
              </a:spcAft>
              <a:buFont typeface="Symbol" panose="05050102010706020507" pitchFamily="18" charset="2"/>
              <a:buChar char=""/>
            </a:pPr>
            <a:r>
              <a:rPr lang="en-US" sz="2400" dirty="0"/>
              <a:t>Endowed university professor of Polar and Marine Biology, University of Alabama at Birmingham</a:t>
            </a:r>
          </a:p>
          <a:p>
            <a:pPr marL="342900" marR="0" lvl="0" indent="-342900">
              <a:lnSpc>
                <a:spcPct val="107000"/>
              </a:lnSpc>
              <a:spcBef>
                <a:spcPts val="0"/>
              </a:spcBef>
              <a:spcAft>
                <a:spcPts val="1200"/>
              </a:spcAft>
              <a:buFont typeface="Symbol" panose="05050102010706020507" pitchFamily="18" charset="2"/>
              <a:buChar char=""/>
            </a:pPr>
            <a:r>
              <a:rPr lang="en-US" sz="2400" dirty="0"/>
              <a:t>Over 275 scientific publications, primarily focusing on Antarctic marine chemical ecology, including studies of the impacts of rapid climate change and ocean acidification on Antarctic marine algae and invertebrates</a:t>
            </a:r>
            <a:r>
              <a:rPr lang="en-US" dirty="0"/>
              <a:t>.</a:t>
            </a:r>
          </a:p>
          <a:p>
            <a:pPr marL="342900" marR="0" lvl="0" indent="-342900">
              <a:lnSpc>
                <a:spcPct val="107000"/>
              </a:lnSpc>
              <a:spcBef>
                <a:spcPts val="0"/>
              </a:spcBef>
              <a:spcAft>
                <a:spcPts val="1200"/>
              </a:spcAft>
              <a:buFont typeface="Symbol" panose="05050102010706020507" pitchFamily="18" charset="2"/>
              <a:buChar char=""/>
            </a:pPr>
            <a:r>
              <a:rPr lang="en-US" sz="2400" dirty="0"/>
              <a:t>Research funded through National Science Foundation (NSF) and featured in National Geographic and on NPR and the Weather Channel. </a:t>
            </a:r>
          </a:p>
          <a:p>
            <a:pPr marL="342900" marR="0" lvl="0" indent="-342900">
              <a:lnSpc>
                <a:spcPct val="107000"/>
              </a:lnSpc>
              <a:spcBef>
                <a:spcPts val="0"/>
              </a:spcBef>
              <a:spcAft>
                <a:spcPts val="1200"/>
              </a:spcAft>
              <a:buFont typeface="Symbol" panose="05050102010706020507" pitchFamily="18" charset="2"/>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911959" y="4355978"/>
            <a:ext cx="1708205" cy="2260087"/>
          </a:xfrm>
          <a:prstGeom prst="rect">
            <a:avLst/>
          </a:prstGeom>
        </p:spPr>
      </p:pic>
      <p:pic>
        <p:nvPicPr>
          <p:cNvPr id="1026" name="Picture 1" descr="James B. McClintock headsho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2743" y="967716"/>
            <a:ext cx="1746693" cy="26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8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35</a:t>
            </a:fld>
            <a:endParaRPr lang="en-US">
              <a:solidFill>
                <a:srgbClr val="46464A">
                  <a:lumMod val="60000"/>
                  <a:lumOff val="40000"/>
                </a:srgbClr>
              </a:solidFill>
            </a:endParaRPr>
          </a:p>
        </p:txBody>
      </p:sp>
      <p:sp>
        <p:nvSpPr>
          <p:cNvPr id="5" name="Rectangle 4"/>
          <p:cNvSpPr/>
          <p:nvPr/>
        </p:nvSpPr>
        <p:spPr>
          <a:xfrm>
            <a:off x="625642" y="603828"/>
            <a:ext cx="6096000" cy="769441"/>
          </a:xfrm>
          <a:prstGeom prst="rect">
            <a:avLst/>
          </a:prstGeom>
        </p:spPr>
        <p:txBody>
          <a:bodyPr>
            <a:spAutoFit/>
          </a:bodyPr>
          <a:lstStyle/>
          <a:p>
            <a:pPr marL="228600">
              <a:tabLst>
                <a:tab pos="27432" algn="l"/>
                <a:tab pos="-1731873600" algn="l"/>
                <a:tab pos="6542532" algn="r"/>
              </a:tabLst>
            </a:pPr>
            <a:r>
              <a:rPr lang="en-US" sz="4400" b="1" kern="1400" dirty="0">
                <a:solidFill>
                  <a:srgbClr val="0070C0"/>
                </a:solidFill>
              </a:rPr>
              <a:t>B.  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23061" y="2103433"/>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36</a:t>
            </a:fld>
            <a:endParaRPr lang="en-US">
              <a:solidFill>
                <a:srgbClr val="46464A">
                  <a:lumMod val="60000"/>
                  <a:lumOff val="40000"/>
                </a:srgbClr>
              </a:solidFill>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0070C0"/>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6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72654" y="92074"/>
            <a:ext cx="10672068" cy="7672870"/>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Athens State University</a:t>
            </a:r>
          </a:p>
          <a:p>
            <a:pPr>
              <a:spcBef>
                <a:spcPct val="20000"/>
              </a:spcBef>
              <a:spcAft>
                <a:spcPts val="600"/>
              </a:spcAft>
              <a:tabLst>
                <a:tab pos="457200" algn="l"/>
              </a:tabLst>
            </a:pPr>
            <a:r>
              <a:rPr lang="en-US" sz="2800" b="1" dirty="0">
                <a:solidFill>
                  <a:srgbClr val="0070C0"/>
                </a:solidFill>
              </a:rPr>
              <a:t>1.  Change of Instructional Role</a:t>
            </a:r>
            <a:endParaRPr lang="en-US" sz="2800" b="1" dirty="0"/>
          </a:p>
          <a:p>
            <a:pPr lvl="0" fontAlgn="base"/>
            <a:endParaRPr lang="en-US" sz="2400" dirty="0"/>
          </a:p>
          <a:p>
            <a:pPr marL="342900" lvl="0" indent="-342900">
              <a:buFont typeface="Arial" panose="020B0604020202020204" pitchFamily="34" charset="0"/>
              <a:buChar char="•"/>
            </a:pPr>
            <a:r>
              <a:rPr lang="en-US" sz="2400" dirty="0"/>
              <a:t>Athens State University’s organizing statute and mission focus on serving the upper-division needs of the state’s transfer students, along with implementation of strategic graduate programs.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Since 2016, Athens State University has successfully implemented three master’s-level programs: MS in Global Logistics &amp; Supply Chain Management  (CIP 52.0203); MA in Religious Studies (CIP 38.0201); and MEd in Career and Technical Education (CIP 13.1319).</a:t>
            </a:r>
          </a:p>
          <a:p>
            <a:pPr marL="28575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In June 2016, Athens State University received approval from its regional accrediting body, the Southern Association of Colleges and Schools Commission on Colleges (SACSCOC), to award graduate degrees as a Level III (master’s-granting) institution. </a:t>
            </a:r>
          </a:p>
          <a:p>
            <a:pPr marL="285750" indent="-285750">
              <a:buFont typeface="Arial" panose="020B0604020202020204" pitchFamily="34" charset="0"/>
              <a:buChar char="•"/>
            </a:pPr>
            <a:endParaRPr lang="en-US" sz="2400" dirty="0"/>
          </a:p>
          <a:p>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37</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id="{96C52DEB-61B2-4CAF-A9B9-FF26CFA31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313" y="224595"/>
            <a:ext cx="3739397" cy="948802"/>
          </a:xfrm>
          <a:prstGeom prst="rect">
            <a:avLst/>
          </a:prstGeom>
        </p:spPr>
      </p:pic>
    </p:spTree>
    <p:extLst>
      <p:ext uri="{BB962C8B-B14F-4D97-AF65-F5344CB8AC3E}">
        <p14:creationId xmlns:p14="http://schemas.microsoft.com/office/powerpoint/2010/main" val="674188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12800" y="424873"/>
            <a:ext cx="10590280" cy="5056769"/>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Jacksonville State University</a:t>
            </a:r>
          </a:p>
          <a:p>
            <a:pPr>
              <a:spcBef>
                <a:spcPct val="20000"/>
              </a:spcBef>
              <a:spcAft>
                <a:spcPts val="600"/>
              </a:spcAft>
              <a:tabLst>
                <a:tab pos="457200" algn="l"/>
              </a:tabLst>
            </a:pPr>
            <a:r>
              <a:rPr lang="en-US" sz="2800" b="1" dirty="0">
                <a:solidFill>
                  <a:srgbClr val="0070C0"/>
                </a:solidFill>
              </a:rPr>
              <a:t>2.  Bachelor of Arts in Film (CIP 50.0602)</a:t>
            </a:r>
          </a:p>
          <a:p>
            <a:pPr marL="285750" lvl="0" indent="-285750" fontAlgn="base">
              <a:buFont typeface="Arial" panose="020B0604020202020204" pitchFamily="34" charset="0"/>
              <a:buChar char="•"/>
            </a:pPr>
            <a:endParaRPr lang="en-US" sz="2800" b="1" dirty="0">
              <a:solidFill>
                <a:srgbClr val="0070C0"/>
              </a:solidFill>
            </a:endParaRPr>
          </a:p>
          <a:p>
            <a:pPr marL="342900" lvl="0" indent="-342900">
              <a:buFont typeface="Arial" panose="020B0604020202020204" pitchFamily="34" charset="0"/>
              <a:buChar char="•"/>
            </a:pPr>
            <a:r>
              <a:rPr lang="en-US" sz="2400" dirty="0"/>
              <a:t>The BA in Film program is intended to support the state’s growing film industry and efforts to attract filmmakers through the Film Incentives Act of 2009.</a:t>
            </a:r>
          </a:p>
          <a:p>
            <a:pPr lvl="0"/>
            <a:endParaRPr lang="en-US" sz="2400" dirty="0"/>
          </a:p>
          <a:p>
            <a:pPr marL="342900" lvl="0" indent="-342900">
              <a:buFont typeface="Arial" panose="020B0604020202020204" pitchFamily="34" charset="0"/>
              <a:buChar char="•"/>
            </a:pPr>
            <a:r>
              <a:rPr lang="en-US" sz="2400" dirty="0"/>
              <a:t>JSU’s purchase of Longleaf Studios, a local production company, in 2019 will enable students to gain hands-on experience in a studio setting. In addition, the internship requirement will provide students with networking and skill-building opportunities within the degree program that will further assist in ensuring their successful career path.</a:t>
            </a:r>
          </a:p>
          <a:p>
            <a:pPr lvl="0" fontAlgn="base"/>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38</a:t>
            </a:fld>
            <a:endParaRPr lang="en-US" dirty="0">
              <a:solidFill>
                <a:prstClr val="black">
                  <a:tint val="75000"/>
                </a:prstClr>
              </a:solidFill>
              <a:latin typeface="Calibri"/>
            </a:endParaRPr>
          </a:p>
        </p:txBody>
      </p:sp>
      <p:pic>
        <p:nvPicPr>
          <p:cNvPr id="8" name="Picture 7">
            <a:extLst>
              <a:ext uri="{FF2B5EF4-FFF2-40B4-BE49-F238E27FC236}">
                <a16:creationId xmlns:a16="http://schemas.microsoft.com/office/drawing/2014/main" id="{9A292BB8-F684-4DB6-893F-0DC266E51B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1433" y="126925"/>
            <a:ext cx="2146347" cy="1425526"/>
          </a:xfrm>
          <a:prstGeom prst="rect">
            <a:avLst/>
          </a:prstGeom>
        </p:spPr>
      </p:pic>
      <p:pic>
        <p:nvPicPr>
          <p:cNvPr id="10" name="Picture 9">
            <a:extLst>
              <a:ext uri="{FF2B5EF4-FFF2-40B4-BE49-F238E27FC236}">
                <a16:creationId xmlns:a16="http://schemas.microsoft.com/office/drawing/2014/main" id="{7125C308-6C23-465D-A81E-71C963A7922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50185" y="5031047"/>
            <a:ext cx="2664070" cy="1592107"/>
          </a:xfrm>
          <a:prstGeom prst="rect">
            <a:avLst/>
          </a:prstGeom>
        </p:spPr>
      </p:pic>
    </p:spTree>
    <p:extLst>
      <p:ext uri="{BB962C8B-B14F-4D97-AF65-F5344CB8AC3E}">
        <p14:creationId xmlns:p14="http://schemas.microsoft.com/office/powerpoint/2010/main" val="985339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9672" y="519663"/>
            <a:ext cx="10097815" cy="5456878"/>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Alabama at Birmingham</a:t>
            </a:r>
          </a:p>
          <a:p>
            <a:pPr>
              <a:spcBef>
                <a:spcPct val="20000"/>
              </a:spcBef>
              <a:spcAft>
                <a:spcPts val="600"/>
              </a:spcAft>
              <a:tabLst>
                <a:tab pos="457200" algn="l"/>
              </a:tabLst>
            </a:pPr>
            <a:r>
              <a:rPr lang="en-US" sz="2800" b="1" dirty="0">
                <a:solidFill>
                  <a:srgbClr val="0070C0"/>
                </a:solidFill>
              </a:rPr>
              <a:t>3a.  Bachelor of Science in Cancer Biology (CIP 44.0701)</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Through the O'Neal Comprehensive Cancer Center and associated clinical and laboratory facilities, UAB already offers doctoral-level coursework in Cancer Biology to students in its Graduate Biomedical Sciences and MD programs. The proposed BS program would enable students to specialize earlier in their academic careers. </a:t>
            </a:r>
          </a:p>
          <a:p>
            <a:pPr lvl="0"/>
            <a:endParaRPr lang="en-US" sz="2400" dirty="0"/>
          </a:p>
          <a:p>
            <a:pPr marL="285750" lvl="0" indent="-285750">
              <a:buFont typeface="Arial" panose="020B0604020202020204" pitchFamily="34" charset="0"/>
              <a:buChar char="•"/>
            </a:pPr>
            <a:r>
              <a:rPr lang="en-US" sz="2400" dirty="0"/>
              <a:t>The proposed new program would be the only one of its kind in the United States to train undergraduate students specifically in Cancer Biology, and is therefore likely to attract highly motivated students.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39</a:t>
            </a:fld>
            <a:endParaRPr lang="en-US" dirty="0">
              <a:solidFill>
                <a:prstClr val="black">
                  <a:tint val="75000"/>
                </a:prstClr>
              </a:solidFill>
              <a:latin typeface="Calibri"/>
            </a:endParaRPr>
          </a:p>
        </p:txBody>
      </p:sp>
      <p:pic>
        <p:nvPicPr>
          <p:cNvPr id="9" name="Picture 8">
            <a:extLst>
              <a:ext uri="{FF2B5EF4-FFF2-40B4-BE49-F238E27FC236}">
                <a16:creationId xmlns:a16="http://schemas.microsoft.com/office/drawing/2014/main" id="{ADC882E3-8DB0-4338-AF2C-ED6A586050A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66132" y="4379918"/>
            <a:ext cx="1788866" cy="2478082"/>
          </a:xfrm>
          <a:prstGeom prst="rect">
            <a:avLst/>
          </a:prstGeom>
        </p:spPr>
      </p:pic>
      <p:pic>
        <p:nvPicPr>
          <p:cNvPr id="7" name="Picture 6">
            <a:extLst>
              <a:ext uri="{FF2B5EF4-FFF2-40B4-BE49-F238E27FC236}">
                <a16:creationId xmlns:a16="http://schemas.microsoft.com/office/drawing/2014/main" id="{5677B0EE-3706-49E8-B4E6-3C001E7FD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926" y="384629"/>
            <a:ext cx="2342007" cy="789264"/>
          </a:xfrm>
          <a:prstGeom prst="rect">
            <a:avLst/>
          </a:prstGeom>
        </p:spPr>
      </p:pic>
    </p:spTree>
    <p:extLst>
      <p:ext uri="{BB962C8B-B14F-4D97-AF65-F5344CB8AC3E}">
        <p14:creationId xmlns:p14="http://schemas.microsoft.com/office/powerpoint/2010/main" val="1511592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APPROVAL OF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March 13, 2020</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62609" y="508000"/>
            <a:ext cx="10978406" cy="5164491"/>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Alabama in Birmingham</a:t>
            </a:r>
          </a:p>
          <a:p>
            <a:pPr>
              <a:spcBef>
                <a:spcPct val="20000"/>
              </a:spcBef>
              <a:spcAft>
                <a:spcPts val="600"/>
              </a:spcAft>
              <a:tabLst>
                <a:tab pos="457200" algn="l"/>
              </a:tabLst>
            </a:pPr>
            <a:r>
              <a:rPr lang="en-US" sz="2800" b="1" dirty="0">
                <a:solidFill>
                  <a:srgbClr val="0070C0"/>
                </a:solidFill>
              </a:rPr>
              <a:t>3b. Bachelor of Science in Entrepreneurship (CIP 52.0701)</a:t>
            </a:r>
          </a:p>
          <a:p>
            <a:pPr>
              <a:spcBef>
                <a:spcPct val="20000"/>
              </a:spcBef>
              <a:spcAft>
                <a:spcPts val="600"/>
              </a:spcAft>
              <a:tabLst>
                <a:tab pos="457200" algn="l"/>
              </a:tabLst>
            </a:pPr>
            <a:endParaRPr lang="en-US" sz="1000" b="1" dirty="0">
              <a:solidFill>
                <a:srgbClr val="0070C0"/>
              </a:solidFill>
            </a:endParaRPr>
          </a:p>
          <a:p>
            <a:pPr marL="342900" indent="-342900">
              <a:buFont typeface="Arial" panose="020B0604020202020204" pitchFamily="34" charset="0"/>
              <a:buChar char="•"/>
            </a:pPr>
            <a:r>
              <a:rPr lang="en-US" sz="2400" dirty="0"/>
              <a:t>The proposed program expands existing undergraduate coursework to a full major in Entrepreneurship and will fall under the </a:t>
            </a:r>
            <a:r>
              <a:rPr lang="en-US" sz="2400" dirty="0" err="1"/>
              <a:t>Collat</a:t>
            </a:r>
            <a:r>
              <a:rPr lang="en-US" sz="2400" dirty="0"/>
              <a:t> College of Business at UAB’s accreditation through the Association to Advance Collegiate Schools of Business (AACSB).</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In Alabama, small businesses employ approximately 775,829 people, which account for 47.5 percent of Alabama's private workforce, and entrepreneurial ventures continue to attract new business investment in the state. Graduates of this program will be well-prepared for emerging and evolving industries.</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40</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1926" y="384629"/>
            <a:ext cx="2342007" cy="789264"/>
          </a:xfrm>
          <a:prstGeom prst="rect">
            <a:avLst/>
          </a:prstGeom>
        </p:spPr>
      </p:pic>
      <p:pic>
        <p:nvPicPr>
          <p:cNvPr id="8" name="Picture 7">
            <a:extLst>
              <a:ext uri="{FF2B5EF4-FFF2-40B4-BE49-F238E27FC236}">
                <a16:creationId xmlns:a16="http://schemas.microsoft.com/office/drawing/2014/main" id="{6616C5DF-E4B9-41CD-9626-C05DB5E477A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319" t="29223"/>
          <a:stretch/>
        </p:blipFill>
        <p:spPr>
          <a:xfrm>
            <a:off x="8358909" y="4923944"/>
            <a:ext cx="3066650" cy="1455017"/>
          </a:xfrm>
          <a:prstGeom prst="rect">
            <a:avLst/>
          </a:prstGeom>
        </p:spPr>
      </p:pic>
    </p:spTree>
    <p:extLst>
      <p:ext uri="{BB962C8B-B14F-4D97-AF65-F5344CB8AC3E}">
        <p14:creationId xmlns:p14="http://schemas.microsoft.com/office/powerpoint/2010/main" val="408231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34888" y="289664"/>
            <a:ext cx="10204174" cy="5674741"/>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North Alabama </a:t>
            </a:r>
          </a:p>
          <a:p>
            <a:pPr>
              <a:spcBef>
                <a:spcPct val="20000"/>
              </a:spcBef>
              <a:spcAft>
                <a:spcPts val="600"/>
              </a:spcAft>
              <a:tabLst>
                <a:tab pos="457200" algn="l"/>
              </a:tabLst>
            </a:pPr>
            <a:r>
              <a:rPr lang="en-US" sz="2800" b="1" dirty="0">
                <a:solidFill>
                  <a:srgbClr val="0070C0"/>
                </a:solidFill>
              </a:rPr>
              <a:t>4a.	  Master of Science in Applied Manufacturing Engineering                  (CIP 14.3601)</a:t>
            </a:r>
          </a:p>
          <a:p>
            <a:pPr marL="285750" lvl="0" indent="-285750" fontAlgn="base">
              <a:buFont typeface="Arial" panose="020B0604020202020204" pitchFamily="34" charset="0"/>
              <a:buChar char="•"/>
            </a:pPr>
            <a:endParaRPr lang="en-US" dirty="0"/>
          </a:p>
          <a:p>
            <a:pPr marL="342900" lvl="0" indent="-342900" fontAlgn="base">
              <a:buFont typeface="Arial" panose="020B0604020202020204" pitchFamily="34" charset="0"/>
              <a:buChar char="•"/>
            </a:pPr>
            <a:r>
              <a:rPr lang="en-US" sz="2400" dirty="0"/>
              <a:t>Alabama has strong industry sectors in both engineering and manufacturing, and the program will provide advanced training in engineering and manufacturing business sciences related to manufacturing technologies that are active in Alabama. </a:t>
            </a:r>
          </a:p>
          <a:p>
            <a:pPr marL="342900" lvl="0" indent="-342900" fontAlgn="base">
              <a:buFont typeface="Arial" panose="020B0604020202020204" pitchFamily="34" charset="0"/>
              <a:buChar char="•"/>
            </a:pPr>
            <a:endParaRPr lang="en-US" sz="2400" dirty="0"/>
          </a:p>
          <a:p>
            <a:pPr marL="342900" lvl="0" indent="-342900" fontAlgn="base">
              <a:buFont typeface="Arial" panose="020B0604020202020204" pitchFamily="34" charset="0"/>
              <a:buChar char="•"/>
            </a:pPr>
            <a:r>
              <a:rPr lang="en-US" sz="2400" dirty="0"/>
              <a:t>The program will be accredited by ABET, with additional quality assurance from Quality Matters, which will make it a prominent program both regionally and nationally.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41</a:t>
            </a:fld>
            <a:endParaRPr lang="en-US" dirty="0">
              <a:solidFill>
                <a:prstClr val="black">
                  <a:tint val="75000"/>
                </a:prstClr>
              </a:solidFill>
              <a:latin typeface="Calibri"/>
            </a:endParaRPr>
          </a:p>
        </p:txBody>
      </p:sp>
      <p:pic>
        <p:nvPicPr>
          <p:cNvPr id="5" name="Picture 4">
            <a:extLst>
              <a:ext uri="{FF2B5EF4-FFF2-40B4-BE49-F238E27FC236}">
                <a16:creationId xmlns:a16="http://schemas.microsoft.com/office/drawing/2014/main" id="{73C0E26F-800A-4729-B64C-D07B122FB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4343" y="113757"/>
            <a:ext cx="1084384" cy="2078402"/>
          </a:xfrm>
          <a:prstGeom prst="rect">
            <a:avLst/>
          </a:prstGeom>
        </p:spPr>
      </p:pic>
      <p:pic>
        <p:nvPicPr>
          <p:cNvPr id="8" name="Picture 7">
            <a:extLst>
              <a:ext uri="{FF2B5EF4-FFF2-40B4-BE49-F238E27FC236}">
                <a16:creationId xmlns:a16="http://schemas.microsoft.com/office/drawing/2014/main" id="{0FCFC6EC-DA18-4ECE-BB8A-EC5935D241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26778" y="5162884"/>
            <a:ext cx="5290038" cy="1603042"/>
          </a:xfrm>
          <a:prstGeom prst="rect">
            <a:avLst/>
          </a:prstGeom>
        </p:spPr>
      </p:pic>
    </p:spTree>
    <p:extLst>
      <p:ext uri="{BB962C8B-B14F-4D97-AF65-F5344CB8AC3E}">
        <p14:creationId xmlns:p14="http://schemas.microsoft.com/office/powerpoint/2010/main" val="2761902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6860" y="318241"/>
            <a:ext cx="10060871" cy="5456878"/>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North Alabama </a:t>
            </a:r>
          </a:p>
          <a:p>
            <a:pPr>
              <a:spcBef>
                <a:spcPct val="20000"/>
              </a:spcBef>
              <a:spcAft>
                <a:spcPts val="600"/>
              </a:spcAft>
              <a:tabLst>
                <a:tab pos="457200" algn="l"/>
              </a:tabLst>
            </a:pPr>
            <a:r>
              <a:rPr lang="en-US" sz="2800" b="1" dirty="0">
                <a:solidFill>
                  <a:srgbClr val="0070C0"/>
                </a:solidFill>
              </a:rPr>
              <a:t>4b.  Master of Social Work (CIP 44.0701)</a:t>
            </a:r>
          </a:p>
          <a:p>
            <a:pPr lvl="1"/>
            <a:endParaRPr lang="en-US" dirty="0"/>
          </a:p>
          <a:p>
            <a:pPr marL="342900" lvl="0" indent="-342900" fontAlgn="base">
              <a:buFont typeface="Arial" panose="020B0604020202020204" pitchFamily="34" charset="0"/>
              <a:buChar char="•"/>
            </a:pPr>
            <a:r>
              <a:rPr lang="en-US" sz="2400" dirty="0"/>
              <a:t>Demand for licensed master social workers remains high, even with existing MSW programs offered at several public institutions in Alabama. The proposed program will help address a shortage of licensed master social workers in the state and region.</a:t>
            </a:r>
          </a:p>
          <a:p>
            <a:pPr lvl="0" fontAlgn="base"/>
            <a:endParaRPr lang="en-US" sz="2400" dirty="0"/>
          </a:p>
          <a:p>
            <a:pPr marL="342900" lvl="0" indent="-342900" fontAlgn="base">
              <a:buFont typeface="Arial" panose="020B0604020202020204" pitchFamily="34" charset="0"/>
              <a:buChar char="•"/>
            </a:pPr>
            <a:r>
              <a:rPr lang="en-US" sz="2400" dirty="0"/>
              <a:t>UNA currently delivers a Bachelor of Social Work degree, and they have the faculty and resources to expand the program to the master’s level and earn accreditation from the Council on Social Work Education (CSWE). </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42</a:t>
            </a:fld>
            <a:endParaRPr lang="en-US" dirty="0">
              <a:solidFill>
                <a:prstClr val="black">
                  <a:tint val="75000"/>
                </a:prstClr>
              </a:solidFill>
              <a:latin typeface="Calibri"/>
            </a:endParaRPr>
          </a:p>
        </p:txBody>
      </p:sp>
      <p:pic>
        <p:nvPicPr>
          <p:cNvPr id="8" name="Picture 7">
            <a:extLst>
              <a:ext uri="{FF2B5EF4-FFF2-40B4-BE49-F238E27FC236}">
                <a16:creationId xmlns:a16="http://schemas.microsoft.com/office/drawing/2014/main" id="{D1B3AE62-3049-48BC-A4C9-98B28BC16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177" y="74001"/>
            <a:ext cx="1084384" cy="2078402"/>
          </a:xfrm>
          <a:prstGeom prst="rect">
            <a:avLst/>
          </a:prstGeom>
        </p:spPr>
      </p:pic>
      <p:pic>
        <p:nvPicPr>
          <p:cNvPr id="3" name="Picture 2">
            <a:extLst>
              <a:ext uri="{FF2B5EF4-FFF2-40B4-BE49-F238E27FC236}">
                <a16:creationId xmlns:a16="http://schemas.microsoft.com/office/drawing/2014/main" id="{450FC6D8-2B46-413F-8099-42EF894CA1D4}"/>
              </a:ext>
            </a:extLst>
          </p:cNvPr>
          <p:cNvPicPr>
            <a:picLocks noChangeAspect="1"/>
          </p:cNvPicPr>
          <p:nvPr/>
        </p:nvPicPr>
        <p:blipFill>
          <a:blip r:embed="rId3"/>
          <a:stretch>
            <a:fillRect/>
          </a:stretch>
        </p:blipFill>
        <p:spPr>
          <a:xfrm>
            <a:off x="4786312" y="5022851"/>
            <a:ext cx="2619375" cy="1743075"/>
          </a:xfrm>
          <a:prstGeom prst="rect">
            <a:avLst/>
          </a:prstGeom>
        </p:spPr>
      </p:pic>
    </p:spTree>
    <p:extLst>
      <p:ext uri="{BB962C8B-B14F-4D97-AF65-F5344CB8AC3E}">
        <p14:creationId xmlns:p14="http://schemas.microsoft.com/office/powerpoint/2010/main" val="3023365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42122" y="295564"/>
            <a:ext cx="10085365" cy="524143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North Alabama </a:t>
            </a:r>
          </a:p>
          <a:p>
            <a:pPr>
              <a:spcBef>
                <a:spcPct val="20000"/>
              </a:spcBef>
              <a:spcAft>
                <a:spcPts val="600"/>
              </a:spcAft>
              <a:tabLst>
                <a:tab pos="457200" algn="l"/>
              </a:tabLst>
            </a:pPr>
            <a:r>
              <a:rPr lang="en-US" sz="2800" b="1" dirty="0">
                <a:solidFill>
                  <a:srgbClr val="0070C0"/>
                </a:solidFill>
              </a:rPr>
              <a:t>4c.  Doctor of Philosophy in Exercise and Health Promotion                        (CIP 31.0505)</a:t>
            </a:r>
          </a:p>
          <a:p>
            <a:pPr lvl="1"/>
            <a:endParaRPr lang="en-US" dirty="0"/>
          </a:p>
          <a:p>
            <a:pPr marL="285750" lvl="0" indent="-285750" fontAlgn="base">
              <a:buFont typeface="Arial" panose="020B0604020202020204" pitchFamily="34" charset="0"/>
              <a:buChar char="•"/>
            </a:pPr>
            <a:r>
              <a:rPr lang="en-US" sz="2400" dirty="0"/>
              <a:t>UNA has demonstrated its ability to deliver the proposed program based on strong faculty background, existing offerings at the master’s level (MS Health and Human Performance, CIP 31.9999), and ties with the UNA Center for the Study of Exercise Science and Health Promotion. </a:t>
            </a:r>
          </a:p>
          <a:p>
            <a:pPr lvl="0" fontAlgn="base"/>
            <a:endParaRPr lang="en-US" sz="2400" dirty="0"/>
          </a:p>
          <a:p>
            <a:pPr marL="285750" lvl="0" indent="-285750" fontAlgn="base">
              <a:buFont typeface="Arial" panose="020B0604020202020204" pitchFamily="34" charset="0"/>
              <a:buChar char="•"/>
            </a:pPr>
            <a:r>
              <a:rPr lang="en-US" sz="2400" dirty="0"/>
              <a:t>Demand for PhDs in Exercise Science and Health Promotion remains high in academic settings, as undergraduate enrollments in Kinesiology and related programs continue to grow, without an adequate supply of faculty. </a:t>
            </a:r>
          </a:p>
          <a:p>
            <a:pPr lvl="0"/>
            <a:endParaRPr lang="en-US" u="sng"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43</a:t>
            </a:fld>
            <a:endParaRPr lang="en-US" dirty="0">
              <a:solidFill>
                <a:prstClr val="black">
                  <a:tint val="75000"/>
                </a:prstClr>
              </a:solidFill>
              <a:latin typeface="Calibri"/>
            </a:endParaRPr>
          </a:p>
        </p:txBody>
      </p:sp>
      <p:pic>
        <p:nvPicPr>
          <p:cNvPr id="8" name="Picture 7">
            <a:extLst>
              <a:ext uri="{FF2B5EF4-FFF2-40B4-BE49-F238E27FC236}">
                <a16:creationId xmlns:a16="http://schemas.microsoft.com/office/drawing/2014/main" id="{D1B3AE62-3049-48BC-A4C9-98B28BC16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0526" y="153514"/>
            <a:ext cx="1084384" cy="2078402"/>
          </a:xfrm>
          <a:prstGeom prst="rect">
            <a:avLst/>
          </a:prstGeom>
        </p:spPr>
      </p:pic>
      <p:sp>
        <p:nvSpPr>
          <p:cNvPr id="7" name="TextBox 6">
            <a:extLst>
              <a:ext uri="{FF2B5EF4-FFF2-40B4-BE49-F238E27FC236}">
                <a16:creationId xmlns:a16="http://schemas.microsoft.com/office/drawing/2014/main" id="{942777D7-24C8-47D0-9C92-0A6B52C4198E}"/>
              </a:ext>
            </a:extLst>
          </p:cNvPr>
          <p:cNvSpPr txBox="1"/>
          <p:nvPr/>
        </p:nvSpPr>
        <p:spPr>
          <a:xfrm>
            <a:off x="5037731" y="7057447"/>
            <a:ext cx="1058269" cy="646331"/>
          </a:xfrm>
          <a:prstGeom prst="rect">
            <a:avLst/>
          </a:prstGeom>
          <a:noFill/>
        </p:spPr>
        <p:txBody>
          <a:bodyPr wrap="square" rtlCol="0">
            <a:spAutoFit/>
          </a:bodyPr>
          <a:lstStyle/>
          <a:p>
            <a:r>
              <a:rPr lang="en-US" sz="900">
                <a:hlinkClick r:id="rId3" tooltip="http://www.tiffanydalton.net/home-nutrition-solutions/"/>
              </a:rPr>
              <a:t>This Photo</a:t>
            </a:r>
            <a:r>
              <a:rPr lang="en-US" sz="900"/>
              <a:t> by Unknown Author is licensed under </a:t>
            </a:r>
            <a:r>
              <a:rPr lang="en-US" sz="900">
                <a:hlinkClick r:id="rId4" tooltip="https://creativecommons.org/licenses/by-nc-nd/3.0/"/>
              </a:rPr>
              <a:t>CC BY-NC-ND</a:t>
            </a:r>
            <a:endParaRPr lang="en-US" sz="900"/>
          </a:p>
        </p:txBody>
      </p:sp>
      <p:pic>
        <p:nvPicPr>
          <p:cNvPr id="2052" name="Picture 4" descr="Image result for exercise science">
            <a:extLst>
              <a:ext uri="{FF2B5EF4-FFF2-40B4-BE49-F238E27FC236}">
                <a16:creationId xmlns:a16="http://schemas.microsoft.com/office/drawing/2014/main" id="{0868588A-4AAC-4CB5-A62C-D09CC3421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12" y="5309707"/>
            <a:ext cx="3566921" cy="142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89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03564" y="-111279"/>
            <a:ext cx="10898910" cy="5678478"/>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latin typeface="Calibri"/>
              </a:rPr>
              <a:t>University of West Alabama </a:t>
            </a:r>
          </a:p>
          <a:p>
            <a:pPr marL="457200" indent="-457200">
              <a:spcBef>
                <a:spcPts val="600"/>
              </a:spcBef>
              <a:buAutoNum type="arabicPeriod" startAt="5"/>
              <a:tabLst>
                <a:tab pos="457200" algn="l"/>
              </a:tabLst>
              <a:defRPr/>
            </a:pPr>
            <a:r>
              <a:rPr lang="en-US" sz="2800" b="1" dirty="0">
                <a:solidFill>
                  <a:srgbClr val="0070C0"/>
                </a:solidFill>
              </a:rPr>
              <a:t>Doctor of Business Administration in Rural Business</a:t>
            </a:r>
          </a:p>
          <a:p>
            <a:pPr>
              <a:spcBef>
                <a:spcPts val="600"/>
              </a:spcBef>
              <a:tabLst>
                <a:tab pos="457200" algn="l"/>
              </a:tabLst>
              <a:defRPr/>
            </a:pPr>
            <a:endParaRPr lang="en-US" sz="2800" b="1" dirty="0">
              <a:solidFill>
                <a:srgbClr val="0070C0"/>
              </a:solidFill>
            </a:endParaRPr>
          </a:p>
          <a:p>
            <a:pPr marL="342900" lvl="0" indent="-342900">
              <a:buFont typeface="Arial" panose="020B0604020202020204" pitchFamily="34" charset="0"/>
              <a:buChar char="•"/>
            </a:pPr>
            <a:r>
              <a:rPr lang="en-US" sz="2400" dirty="0"/>
              <a:t>The program will provide a strategic benefit to the region and the state by supporting new and existing businesses in rural communities. </a:t>
            </a:r>
          </a:p>
          <a:p>
            <a:pPr lvl="0"/>
            <a:endParaRPr lang="en-US" sz="2400" dirty="0"/>
          </a:p>
          <a:p>
            <a:pPr marL="342900" lvl="0" indent="-342900">
              <a:buFont typeface="Arial" panose="020B0604020202020204" pitchFamily="34" charset="0"/>
              <a:buChar char="•"/>
            </a:pPr>
            <a:r>
              <a:rPr lang="en-US" sz="2400" dirty="0"/>
              <a:t>The program is designed to develop a network of certified rural business consultants, transformational leaders, entrepreneurs, and managers with specific skills in rural business start-up, sustainment, and growth locally, regionally, and nationally.</a:t>
            </a:r>
          </a:p>
          <a:p>
            <a:pPr lvl="0"/>
            <a:r>
              <a:rPr lang="en-US" sz="2400" dirty="0"/>
              <a:t> </a:t>
            </a:r>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44</a:t>
            </a:fld>
            <a:endParaRPr lang="en-US" dirty="0">
              <a:solidFill>
                <a:prstClr val="black">
                  <a:tint val="75000"/>
                </a:prstClr>
              </a:solidFill>
              <a:latin typeface="Calibri"/>
            </a:endParaRPr>
          </a:p>
        </p:txBody>
      </p:sp>
      <p:pic>
        <p:nvPicPr>
          <p:cNvPr id="4" name="Picture 3"/>
          <p:cNvPicPr>
            <a:picLocks noChangeAspect="1"/>
          </p:cNvPicPr>
          <p:nvPr/>
        </p:nvPicPr>
        <p:blipFill rotWithShape="1">
          <a:blip r:embed="rId2"/>
          <a:srcRect b="21776"/>
          <a:stretch/>
        </p:blipFill>
        <p:spPr>
          <a:xfrm>
            <a:off x="10210801" y="72656"/>
            <a:ext cx="1765170" cy="1529894"/>
          </a:xfrm>
          <a:prstGeom prst="rect">
            <a:avLst/>
          </a:prstGeom>
        </p:spPr>
      </p:pic>
      <p:sp>
        <p:nvSpPr>
          <p:cNvPr id="3" name="TextBox 2">
            <a:extLst>
              <a:ext uri="{FF2B5EF4-FFF2-40B4-BE49-F238E27FC236}">
                <a16:creationId xmlns:a16="http://schemas.microsoft.com/office/drawing/2014/main" id="{D33B09E5-685C-4101-9018-6B5B4C926BD5}"/>
              </a:ext>
            </a:extLst>
          </p:cNvPr>
          <p:cNvSpPr txBox="1"/>
          <p:nvPr/>
        </p:nvSpPr>
        <p:spPr>
          <a:xfrm>
            <a:off x="803564" y="4967034"/>
            <a:ext cx="6308035"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proposed program has garnered strong support from external stakeholders throughout the state. </a:t>
            </a:r>
          </a:p>
        </p:txBody>
      </p:sp>
      <p:pic>
        <p:nvPicPr>
          <p:cNvPr id="1028" name="Picture 4" descr="Image result for rural business">
            <a:extLst>
              <a:ext uri="{FF2B5EF4-FFF2-40B4-BE49-F238E27FC236}">
                <a16:creationId xmlns:a16="http://schemas.microsoft.com/office/drawing/2014/main" id="{8BC7685B-C834-45F0-86D0-453FCCEC0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663" y="4660376"/>
            <a:ext cx="3062128" cy="203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12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2559" y="1512301"/>
            <a:ext cx="11364017" cy="5039315"/>
            <a:chOff x="521325" y="692421"/>
            <a:chExt cx="11364017" cy="503931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050" y="728800"/>
              <a:ext cx="964279" cy="8839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323" y="784135"/>
              <a:ext cx="1004751" cy="100475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950" y="2034283"/>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05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5370" y="3161119"/>
              <a:ext cx="1128849" cy="112884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6504" y="3123788"/>
              <a:ext cx="1166180" cy="116618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993965" cy="112950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3034" y="3094831"/>
              <a:ext cx="1158463" cy="1158463"/>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41314" y="3334619"/>
              <a:ext cx="2144028" cy="68587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24863" y="4366683"/>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477620" y="531158"/>
            <a:ext cx="10971780" cy="646331"/>
          </a:xfrm>
          <a:prstGeom prst="rect">
            <a:avLst/>
          </a:prstGeom>
        </p:spPr>
        <p:txBody>
          <a:bodyPr wrap="square">
            <a:spAutoFit/>
          </a:bodyPr>
          <a:lstStyle/>
          <a:p>
            <a:pPr algn="ctr">
              <a:spcBef>
                <a:spcPct val="20000"/>
              </a:spcBef>
              <a:spcAft>
                <a:spcPts val="600"/>
              </a:spcAft>
              <a:tabLst>
                <a:tab pos="457200" algn="l"/>
              </a:tabLst>
              <a:defRPr/>
            </a:pPr>
            <a:r>
              <a:rPr lang="en-US" sz="3600" b="1" dirty="0">
                <a:solidFill>
                  <a:srgbClr val="0070C0"/>
                </a:solidFill>
              </a:rPr>
              <a:t>ALABAMA</a:t>
            </a:r>
            <a:r>
              <a:rPr lang="en-US" sz="3600" b="1" spc="300" dirty="0">
                <a:solidFill>
                  <a:srgbClr val="0070C0"/>
                </a:solidFill>
              </a:rPr>
              <a:t> </a:t>
            </a:r>
            <a:r>
              <a:rPr lang="en-US" sz="3600" b="1" dirty="0">
                <a:solidFill>
                  <a:srgbClr val="0070C0"/>
                </a:solidFill>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10367874" y="366236"/>
            <a:ext cx="1048710" cy="10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820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52362" y="-66952"/>
            <a:ext cx="10687275" cy="587853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latin typeface="Calibri"/>
              </a:rPr>
              <a:t>Lawson State Community College </a:t>
            </a:r>
          </a:p>
          <a:p>
            <a:pPr>
              <a:spcBef>
                <a:spcPts val="600"/>
              </a:spcBef>
              <a:tabLst>
                <a:tab pos="457200" algn="l"/>
              </a:tabLst>
              <a:defRPr/>
            </a:pPr>
            <a:r>
              <a:rPr lang="en-US" sz="2800" b="1" dirty="0">
                <a:solidFill>
                  <a:srgbClr val="0070C0"/>
                </a:solidFill>
              </a:rPr>
              <a:t>6.</a:t>
            </a:r>
            <a:r>
              <a:rPr lang="en-US" sz="2000" dirty="0">
                <a:solidFill>
                  <a:srgbClr val="0070C0"/>
                </a:solidFill>
              </a:rPr>
              <a:t>  </a:t>
            </a:r>
            <a:r>
              <a:rPr lang="en-US" sz="2800" b="1" dirty="0">
                <a:solidFill>
                  <a:srgbClr val="0070C0"/>
                </a:solidFill>
              </a:rPr>
              <a:t>Associate in Applied Science and Certificate in Radiology Technology           (CIP 51.0911)</a:t>
            </a:r>
          </a:p>
          <a:p>
            <a:pPr marL="285750" lvl="0" indent="-285750" fontAlgn="base">
              <a:buFont typeface="Arial" panose="020B0604020202020204" pitchFamily="34" charset="0"/>
              <a:buChar char="•"/>
            </a:pPr>
            <a:endParaRPr lang="en-US" dirty="0"/>
          </a:p>
          <a:p>
            <a:pPr marL="342900" lvl="0" indent="-342900">
              <a:buFont typeface="Arial" panose="020B0604020202020204" pitchFamily="34" charset="0"/>
              <a:buChar char="•"/>
            </a:pPr>
            <a:r>
              <a:rPr lang="en-US" sz="2400" dirty="0"/>
              <a:t>Radiology technologists continue to be in demand within the healthcare industry, and the University of Alabama at Birmingham (UAB) has approached LAW to partner in developing a pipeline to meet demand for radiology technologists in the Birmingham area. </a:t>
            </a:r>
          </a:p>
          <a:p>
            <a:r>
              <a:rPr lang="en-US" sz="2400" dirty="0"/>
              <a:t> </a:t>
            </a:r>
          </a:p>
          <a:p>
            <a:pPr marL="342900" lvl="0" indent="-342900">
              <a:buFont typeface="Arial" panose="020B0604020202020204" pitchFamily="34" charset="0"/>
              <a:buChar char="•"/>
            </a:pPr>
            <a:r>
              <a:rPr lang="en-US" sz="2400" dirty="0"/>
              <a:t>The average annual salary for radiology technologists in </a:t>
            </a:r>
          </a:p>
          <a:p>
            <a:pPr lvl="0"/>
            <a:r>
              <a:rPr lang="en-US" sz="2400" dirty="0"/>
              <a:t>     Alabama ranges from $41,620 for positions in </a:t>
            </a:r>
          </a:p>
          <a:p>
            <a:pPr lvl="0"/>
            <a:r>
              <a:rPr lang="en-US" sz="2400" dirty="0"/>
              <a:t>     Montgomery to $50,650 in Huntsville.</a:t>
            </a:r>
          </a:p>
          <a:p>
            <a:r>
              <a:rPr lang="en-US" sz="2400" dirty="0"/>
              <a:t> </a:t>
            </a:r>
            <a:endParaRPr lang="en-US" dirty="0"/>
          </a:p>
        </p:txBody>
      </p:sp>
      <p:sp>
        <p:nvSpPr>
          <p:cNvPr id="2" name="Slide Number Placeholder 1"/>
          <p:cNvSpPr>
            <a:spLocks noGrp="1"/>
          </p:cNvSpPr>
          <p:nvPr>
            <p:ph type="sldNum" sz="quarter" idx="12"/>
          </p:nvPr>
        </p:nvSpPr>
        <p:spPr>
          <a:xfrm>
            <a:off x="9731890" y="6400801"/>
            <a:ext cx="2133600" cy="365125"/>
          </a:xfrm>
        </p:spPr>
        <p:txBody>
          <a:bodyPr/>
          <a:lstStyle/>
          <a:p>
            <a:pPr>
              <a:defRPr/>
            </a:pPr>
            <a:fld id="{15C3AF50-45D8-4144-B114-A385979F8C17}" type="slidenum">
              <a:rPr lang="en-US">
                <a:solidFill>
                  <a:prstClr val="black">
                    <a:tint val="75000"/>
                  </a:prstClr>
                </a:solidFill>
                <a:latin typeface="Calibri"/>
              </a:rPr>
              <a:pPr>
                <a:defRPr/>
              </a:pPr>
              <a:t>46</a:t>
            </a:fld>
            <a:endParaRPr lang="en-US" dirty="0">
              <a:solidFill>
                <a:prstClr val="black">
                  <a:tint val="75000"/>
                </a:prstClr>
              </a:solidFill>
              <a:latin typeface="Calibri"/>
            </a:endParaRPr>
          </a:p>
        </p:txBody>
      </p:sp>
      <p:pic>
        <p:nvPicPr>
          <p:cNvPr id="4" name="Picture 3">
            <a:extLst>
              <a:ext uri="{FF2B5EF4-FFF2-40B4-BE49-F238E27FC236}">
                <a16:creationId xmlns:a16="http://schemas.microsoft.com/office/drawing/2014/main" id="{87A70CA2-6158-4830-AB1D-150663C16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818" y="92074"/>
            <a:ext cx="2899910" cy="807570"/>
          </a:xfrm>
          <a:prstGeom prst="rect">
            <a:avLst/>
          </a:prstGeom>
        </p:spPr>
      </p:pic>
      <p:pic>
        <p:nvPicPr>
          <p:cNvPr id="9" name="Picture 8">
            <a:extLst>
              <a:ext uri="{FF2B5EF4-FFF2-40B4-BE49-F238E27FC236}">
                <a16:creationId xmlns:a16="http://schemas.microsoft.com/office/drawing/2014/main" id="{52FA035D-591E-4113-A0B8-0D02FFBE2F9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51302" y="4426683"/>
            <a:ext cx="2961176" cy="1974118"/>
          </a:xfrm>
          <a:prstGeom prst="rect">
            <a:avLst/>
          </a:prstGeom>
        </p:spPr>
      </p:pic>
    </p:spTree>
    <p:extLst>
      <p:ext uri="{BB962C8B-B14F-4D97-AF65-F5344CB8AC3E}">
        <p14:creationId xmlns:p14="http://schemas.microsoft.com/office/powerpoint/2010/main" val="3188871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68218" y="434108"/>
            <a:ext cx="10510982" cy="5878532"/>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7. Request to Amend Post-Implementation Conditions</a:t>
            </a:r>
          </a:p>
          <a:p>
            <a:pPr>
              <a:spcBef>
                <a:spcPts val="600"/>
              </a:spcBef>
              <a:tabLst>
                <a:tab pos="457200" algn="l"/>
              </a:tabLst>
              <a:defRPr/>
            </a:pPr>
            <a:r>
              <a:rPr lang="en-US" sz="2800" b="1" dirty="0">
                <a:solidFill>
                  <a:srgbClr val="0070C0"/>
                </a:solidFill>
              </a:rPr>
              <a:t>Alabama A&amp;M University</a:t>
            </a:r>
          </a:p>
          <a:p>
            <a:pPr>
              <a:spcBef>
                <a:spcPts val="600"/>
              </a:spcBef>
              <a:tabLst>
                <a:tab pos="457200" algn="l"/>
              </a:tabLst>
              <a:defRPr/>
            </a:pPr>
            <a:r>
              <a:rPr lang="en-US" sz="2800" dirty="0">
                <a:solidFill>
                  <a:srgbClr val="0070C0"/>
                </a:solidFill>
              </a:rPr>
              <a:t>Bachelor of Science in Entrepreneurship (CIP 52.0701)</a:t>
            </a:r>
            <a:endParaRPr lang="en-US" sz="1500" b="1" dirty="0"/>
          </a:p>
          <a:p>
            <a:endParaRPr lang="en-US" sz="1600" dirty="0"/>
          </a:p>
          <a:p>
            <a:pPr marL="342900" indent="-342900">
              <a:buFont typeface="Arial" panose="020B0604020202020204" pitchFamily="34" charset="0"/>
              <a:buChar char="•"/>
            </a:pPr>
            <a:r>
              <a:rPr lang="en-US" sz="2400" dirty="0"/>
              <a:t>The program did not meet the post-implementation condition for graduates. </a:t>
            </a:r>
          </a:p>
          <a:p>
            <a:endParaRPr lang="en-US" sz="2400" dirty="0"/>
          </a:p>
          <a:p>
            <a:pPr marL="342900" indent="-342900">
              <a:buFont typeface="Arial" panose="020B0604020202020204" pitchFamily="34" charset="0"/>
              <a:buChar char="•"/>
            </a:pPr>
            <a:r>
              <a:rPr lang="en-US" sz="2400" dirty="0"/>
              <a:t>Alabama A&amp;M University (AAM) has requested an extension of three years to achieve the graduation annual average figure of 7.5. AAMU officials cite the delay in implementing the program, along with the short post-implementation period, as factors meriting the extension period. </a:t>
            </a:r>
          </a:p>
          <a:p>
            <a:pPr lvl="0" fontAlgn="base"/>
            <a:endParaRPr lang="en-US" sz="2400"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47</a:t>
            </a:fld>
            <a:endParaRPr lang="en-US" dirty="0">
              <a:solidFill>
                <a:prstClr val="black">
                  <a:tint val="75000"/>
                </a:prstClr>
              </a:solidFill>
              <a:latin typeface="Calibri"/>
            </a:endParaRPr>
          </a:p>
        </p:txBody>
      </p:sp>
      <p:pic>
        <p:nvPicPr>
          <p:cNvPr id="14" name="Picture 13">
            <a:extLst>
              <a:ext uri="{FF2B5EF4-FFF2-40B4-BE49-F238E27FC236}">
                <a16:creationId xmlns:a16="http://schemas.microsoft.com/office/drawing/2014/main" id="{9DE0CACB-E390-41C7-8A33-10501F95A25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5608" y="4580605"/>
            <a:ext cx="2754602" cy="1843287"/>
          </a:xfrm>
          <a:prstGeom prst="rect">
            <a:avLst/>
          </a:prstGeom>
        </p:spPr>
      </p:pic>
    </p:spTree>
    <p:extLst>
      <p:ext uri="{BB962C8B-B14F-4D97-AF65-F5344CB8AC3E}">
        <p14:creationId xmlns:p14="http://schemas.microsoft.com/office/powerpoint/2010/main" val="546254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712976" y="740480"/>
            <a:ext cx="9070848" cy="1143000"/>
          </a:xfrm>
        </p:spPr>
        <p:txBody>
          <a:bodyPr>
            <a:normAutofit fontScale="90000"/>
          </a:bodyPr>
          <a:lstStyle/>
          <a:p>
            <a:pPr defTabSz="798513"/>
            <a:br>
              <a:rPr lang="en-US" dirty="0"/>
            </a:br>
            <a:r>
              <a:rPr lang="en-US" b="1" dirty="0">
                <a:solidFill>
                  <a:srgbClr val="4F81BD"/>
                </a:solidFill>
                <a:latin typeface="+mn-lt"/>
              </a:rPr>
              <a:t>C. INFORMATION ITEMS</a:t>
            </a:r>
            <a:br>
              <a:rPr lang="en-US" b="1" dirty="0">
                <a:solidFill>
                  <a:srgbClr val="4F81BD"/>
                </a:solidFill>
                <a:latin typeface="+mn-lt"/>
              </a:rPr>
            </a:br>
            <a:r>
              <a:rPr lang="en-US" sz="3600" b="1" dirty="0">
                <a:solidFill>
                  <a:srgbClr val="00B0F0"/>
                </a:solidFill>
              </a:rPr>
              <a:t> </a:t>
            </a:r>
            <a:endParaRPr lang="en-US" sz="3600"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48</a:t>
            </a:fld>
            <a:endParaRPr lang="en-US"/>
          </a:p>
        </p:txBody>
      </p:sp>
      <p:pic>
        <p:nvPicPr>
          <p:cNvPr id="2" name="Picture 1"/>
          <p:cNvPicPr>
            <a:picLocks noChangeAspect="1"/>
          </p:cNvPicPr>
          <p:nvPr/>
        </p:nvPicPr>
        <p:blipFill>
          <a:blip r:embed="rId2"/>
          <a:stretch>
            <a:fillRect/>
          </a:stretch>
        </p:blipFill>
        <p:spPr>
          <a:xfrm>
            <a:off x="4304347" y="2392218"/>
            <a:ext cx="3468485" cy="2598016"/>
          </a:xfrm>
          <a:prstGeom prst="rect">
            <a:avLst/>
          </a:prstGeom>
        </p:spPr>
      </p:pic>
    </p:spTree>
    <p:extLst>
      <p:ext uri="{BB962C8B-B14F-4D97-AF65-F5344CB8AC3E}">
        <p14:creationId xmlns:p14="http://schemas.microsoft.com/office/powerpoint/2010/main" val="2635543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15C3AF50-45D8-4144-B114-A385979F8C17}" type="slidenum">
              <a:rPr lang="en-US">
                <a:solidFill>
                  <a:prstClr val="black">
                    <a:tint val="75000"/>
                  </a:prstClr>
                </a:solidFill>
                <a:latin typeface="Calibri"/>
              </a:rPr>
              <a:pPr defTabSz="685800"/>
              <a:t>49</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r>
              <a:rPr lang="en-US" sz="4950" dirty="0">
                <a:solidFill>
                  <a:srgbClr val="FF0000"/>
                </a:solidFill>
                <a:latin typeface="Calibri"/>
              </a:rPr>
              <a:t> </a:t>
            </a:r>
            <a:br>
              <a:rPr lang="en-US" sz="4950" dirty="0">
                <a:solidFill>
                  <a:srgbClr val="FF0000"/>
                </a:solidFill>
                <a:latin typeface="Calibri"/>
              </a:rPr>
            </a:br>
            <a:br>
              <a:rPr lang="en-US" sz="4950" dirty="0">
                <a:solidFill>
                  <a:srgbClr val="FF0000"/>
                </a:solidFill>
                <a:latin typeface="Calibri"/>
              </a:rPr>
            </a:br>
            <a:endParaRPr lang="en-US" sz="4950" dirty="0">
              <a:solidFill>
                <a:srgbClr val="FF0000"/>
              </a:solidFill>
              <a:latin typeface="Calibri"/>
            </a:endParaRPr>
          </a:p>
        </p:txBody>
      </p:sp>
      <p:sp>
        <p:nvSpPr>
          <p:cNvPr id="5" name="TextBox 4"/>
          <p:cNvSpPr txBox="1"/>
          <p:nvPr/>
        </p:nvSpPr>
        <p:spPr>
          <a:xfrm>
            <a:off x="821635" y="1025783"/>
            <a:ext cx="10871602" cy="3754874"/>
          </a:xfrm>
          <a:prstGeom prst="rect">
            <a:avLst/>
          </a:prstGeom>
          <a:noFill/>
        </p:spPr>
        <p:txBody>
          <a:bodyPr wrap="square" rtlCol="0">
            <a:spAutoFit/>
          </a:bodyPr>
          <a:lstStyle/>
          <a:p>
            <a:pPr marL="342900" indent="-342900" defTabSz="685800">
              <a:spcAft>
                <a:spcPts val="1350"/>
              </a:spcAft>
              <a:buFont typeface="+mj-lt"/>
              <a:buAutoNum type="arabicPeriod"/>
            </a:pPr>
            <a:r>
              <a:rPr lang="en-US" sz="2400" dirty="0">
                <a:solidFill>
                  <a:prstClr val="black"/>
                </a:solidFill>
              </a:rPr>
              <a:t>Auburn University Montgomery: New Exempt Off-Campus Site</a:t>
            </a:r>
          </a:p>
          <a:p>
            <a:pPr marL="342900" indent="-342900" defTabSz="685800">
              <a:spcAft>
                <a:spcPts val="1350"/>
              </a:spcAft>
              <a:buFont typeface="+mj-lt"/>
              <a:buAutoNum type="arabicPeriod"/>
            </a:pPr>
            <a:r>
              <a:rPr lang="en-US" sz="2400" dirty="0">
                <a:solidFill>
                  <a:prstClr val="black"/>
                </a:solidFill>
              </a:rPr>
              <a:t>Implementation of Non-Degree Programs at Senior Institutions</a:t>
            </a:r>
          </a:p>
          <a:p>
            <a:pPr marL="342900" indent="-342900" defTabSz="685800">
              <a:spcAft>
                <a:spcPts val="1350"/>
              </a:spcAft>
              <a:buFont typeface="+mj-lt"/>
              <a:buAutoNum type="arabicPeriod"/>
            </a:pPr>
            <a:r>
              <a:rPr lang="en-US" sz="2400" dirty="0">
                <a:solidFill>
                  <a:prstClr val="black"/>
                </a:solidFill>
              </a:rPr>
              <a:t>Changes to the Academic Program Inventory</a:t>
            </a:r>
          </a:p>
          <a:p>
            <a:pPr marL="342900" indent="-342900" defTabSz="685800">
              <a:spcAft>
                <a:spcPts val="1350"/>
              </a:spcAft>
              <a:buFont typeface="+mj-lt"/>
              <a:buAutoNum type="arabicPeriod"/>
            </a:pPr>
            <a:r>
              <a:rPr lang="en-US" sz="2400" dirty="0">
                <a:solidFill>
                  <a:prstClr val="black"/>
                </a:solidFill>
                <a:latin typeface="Calibri"/>
              </a:rPr>
              <a:t>Implementation of New Short Certificate Programs (Less than 30 Semester Hours) </a:t>
            </a:r>
          </a:p>
          <a:p>
            <a:pPr marL="342900" indent="-342900" defTabSz="685800">
              <a:spcAft>
                <a:spcPts val="1350"/>
              </a:spcAft>
              <a:buFont typeface="+mj-lt"/>
              <a:buAutoNum type="arabicPeriod"/>
            </a:pPr>
            <a:r>
              <a:rPr lang="en-US" sz="2400" dirty="0">
                <a:solidFill>
                  <a:prstClr val="black"/>
                </a:solidFill>
              </a:rPr>
              <a:t>Extensions/Alterations to Existing Programs of Instruction  </a:t>
            </a:r>
          </a:p>
          <a:p>
            <a:pPr marL="342900" indent="-342900" defTabSz="685800">
              <a:spcAft>
                <a:spcPts val="1350"/>
              </a:spcAft>
              <a:buFont typeface="+mj-lt"/>
              <a:buAutoNum type="arabicPeriod"/>
            </a:pPr>
            <a:r>
              <a:rPr lang="en-US" sz="2400" dirty="0">
                <a:solidFill>
                  <a:prstClr val="black"/>
                </a:solidFill>
                <a:latin typeface="Calibri"/>
              </a:rPr>
              <a:t>Change in the Name and Establishment of Centers and Departments</a:t>
            </a:r>
          </a:p>
          <a:p>
            <a:pPr marL="342900" indent="-342900" defTabSz="685800">
              <a:spcAft>
                <a:spcPts val="1350"/>
              </a:spcAft>
              <a:buFont typeface="+mj-lt"/>
              <a:buAutoNum type="arabicPeriod"/>
            </a:pPr>
            <a:r>
              <a:rPr lang="en-US" sz="2400" dirty="0">
                <a:solidFill>
                  <a:prstClr val="black"/>
                </a:solidFill>
                <a:latin typeface="Calibri"/>
              </a:rPr>
              <a:t> Summary of Post-Implementation Reports</a:t>
            </a:r>
          </a:p>
        </p:txBody>
      </p:sp>
      <p:sp>
        <p:nvSpPr>
          <p:cNvPr id="7" name="Rectangle 2"/>
          <p:cNvSpPr txBox="1">
            <a:spLocks noChangeArrowheads="1"/>
          </p:cNvSpPr>
          <p:nvPr/>
        </p:nvSpPr>
        <p:spPr>
          <a:xfrm>
            <a:off x="2535643" y="228600"/>
            <a:ext cx="6858000" cy="127761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defTabSz="685800"/>
            <a:r>
              <a:rPr lang="en-US" sz="3200" b="1" cap="none" dirty="0">
                <a:solidFill>
                  <a:srgbClr val="4F81BD"/>
                </a:solidFill>
                <a:latin typeface="+mn-lt"/>
              </a:rPr>
              <a:t>INFORMATION ITEMS</a:t>
            </a:r>
          </a:p>
          <a:p>
            <a:pPr algn="ctr" defTabSz="685800"/>
            <a:endParaRPr lang="en-US" sz="2400" b="1" cap="none" dirty="0">
              <a:solidFill>
                <a:srgbClr val="4F81BD"/>
              </a:solidFill>
              <a:latin typeface="+mn-lt"/>
            </a:endParaRPr>
          </a:p>
          <a:p>
            <a:pPr algn="ctr" defTabSz="685800"/>
            <a:r>
              <a:rPr lang="en-US" sz="2400" b="1" cap="none" dirty="0">
                <a:solidFill>
                  <a:srgbClr val="4F81BD"/>
                </a:solidFill>
                <a:latin typeface="+mn-lt"/>
              </a:rPr>
              <a:t> </a:t>
            </a:r>
            <a:r>
              <a:rPr lang="en-US" sz="2400" b="1" dirty="0">
                <a:solidFill>
                  <a:srgbClr val="4F81BD"/>
                </a:solidFill>
                <a:latin typeface="+mn-lt"/>
              </a:rPr>
              <a:t> </a:t>
            </a:r>
          </a:p>
        </p:txBody>
      </p:sp>
    </p:spTree>
    <p:extLst>
      <p:ext uri="{BB962C8B-B14F-4D97-AF65-F5344CB8AC3E}">
        <p14:creationId xmlns:p14="http://schemas.microsoft.com/office/powerpoint/2010/main" val="160509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December 6, 2019</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CONSIDERATION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58983" y="535710"/>
            <a:ext cx="9975272" cy="411189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7.	Summary of Post-Implementation Reports</a:t>
            </a:r>
          </a:p>
          <a:p>
            <a:pPr marL="514350" indent="-514350">
              <a:spcBef>
                <a:spcPct val="20000"/>
              </a:spcBef>
              <a:spcAft>
                <a:spcPts val="600"/>
              </a:spcAft>
              <a:buAutoNum type="alphaLcPeriod"/>
              <a:tabLst>
                <a:tab pos="457200" algn="l"/>
              </a:tabLst>
            </a:pPr>
            <a:r>
              <a:rPr lang="en-US" sz="2800" b="1" dirty="0">
                <a:solidFill>
                  <a:srgbClr val="0070C0"/>
                </a:solidFill>
              </a:rPr>
              <a:t>Programs that met post-implementation conditions</a:t>
            </a:r>
          </a:p>
          <a:p>
            <a:pPr>
              <a:spcBef>
                <a:spcPct val="20000"/>
              </a:spcBef>
              <a:spcAft>
                <a:spcPts val="600"/>
              </a:spcAft>
              <a:tabLst>
                <a:tab pos="457200" algn="l"/>
              </a:tabLst>
            </a:pPr>
            <a:endParaRPr lang="en-US" sz="2800" b="1" dirty="0"/>
          </a:p>
          <a:p>
            <a:r>
              <a:rPr lang="en-US" dirty="0" err="1"/>
              <a:t>i</a:t>
            </a:r>
            <a:r>
              <a:rPr lang="en-US" dirty="0"/>
              <a:t>.     </a:t>
            </a:r>
            <a:r>
              <a:rPr lang="en-US" sz="2400" dirty="0"/>
              <a:t>University of Alabama – Bachelor of Science in Architectural Engineering (CIP 14.0401)</a:t>
            </a:r>
          </a:p>
          <a:p>
            <a:endParaRPr lang="en-US" sz="2400" dirty="0"/>
          </a:p>
          <a:p>
            <a:r>
              <a:rPr lang="en-US" sz="2400" dirty="0"/>
              <a:t>ii.   University of Alabama -  Bachelor of Science in Environmental Engineering (CIP 52.0701)</a:t>
            </a:r>
          </a:p>
          <a:p>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50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3316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22036" y="480290"/>
            <a:ext cx="11102109" cy="2973122"/>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Summary of Post Implementation Reports</a:t>
            </a:r>
          </a:p>
          <a:p>
            <a:pPr marL="514350" indent="-514350">
              <a:spcBef>
                <a:spcPct val="20000"/>
              </a:spcBef>
              <a:spcAft>
                <a:spcPts val="600"/>
              </a:spcAft>
              <a:buAutoNum type="alphaLcPeriod" startAt="2"/>
              <a:tabLst>
                <a:tab pos="457200" algn="l"/>
              </a:tabLst>
            </a:pPr>
            <a:r>
              <a:rPr lang="en-US" sz="2800" b="1" dirty="0">
                <a:solidFill>
                  <a:srgbClr val="0070C0"/>
                </a:solidFill>
                <a:latin typeface="Calibri"/>
              </a:rPr>
              <a:t>Programs that did not meet post-implementation conditions </a:t>
            </a:r>
          </a:p>
          <a:p>
            <a:pPr>
              <a:spcBef>
                <a:spcPct val="20000"/>
              </a:spcBef>
              <a:spcAft>
                <a:spcPts val="600"/>
              </a:spcAft>
              <a:tabLst>
                <a:tab pos="457200" algn="l"/>
              </a:tabLst>
            </a:pPr>
            <a:r>
              <a:rPr lang="en-US" sz="2800" b="1" dirty="0">
                <a:solidFill>
                  <a:srgbClr val="C00000"/>
                </a:solidFill>
              </a:rPr>
              <a:t> </a:t>
            </a:r>
          </a:p>
          <a:p>
            <a:r>
              <a:rPr lang="en-US" sz="2300" dirty="0" err="1"/>
              <a:t>i</a:t>
            </a:r>
            <a:r>
              <a:rPr lang="en-US" sz="2300" dirty="0"/>
              <a:t>. Alabama A&amp;M University, Bachelor of Science in Entrepreneurship (CIP 52.0701)</a:t>
            </a:r>
          </a:p>
          <a:p>
            <a:r>
              <a:rPr lang="en-US" sz="2300" dirty="0"/>
              <a:t> </a:t>
            </a:r>
            <a:endParaRPr lang="en-US" sz="2400" dirty="0"/>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51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473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0070C0"/>
                </a:solidFill>
                <a:latin typeface="Calibri" panose="020F0502020204030204" pitchFamily="34" charset="0"/>
                <a:cs typeface="Calibri" panose="020F0502020204030204" pitchFamily="34" charset="0"/>
              </a:rPr>
              <a:t>D.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52</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   CHAIRMAN’S REPORT</a:t>
            </a:r>
            <a:r>
              <a:rPr lang="en-US" b="1" spc="300" dirty="0">
                <a:solidFill>
                  <a:schemeClr val="accent5"/>
                </a:solidFill>
                <a:latin typeface="+mn-lt"/>
              </a:rPr>
              <a:t>  </a:t>
            </a:r>
            <a:endParaRPr lang="en-US" b="1" dirty="0">
              <a:solidFill>
                <a:schemeClr val="accent5"/>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778696" y="392688"/>
            <a:ext cx="8805797" cy="1486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5"/>
                </a:solidFill>
                <a:latin typeface="+mn-lt"/>
              </a:rPr>
              <a:t>VI.   EXECUTIVE</a:t>
            </a:r>
            <a:r>
              <a:rPr lang="en-US" b="1" spc="300" dirty="0">
                <a:solidFill>
                  <a:schemeClr val="accent5"/>
                </a:solidFill>
                <a:latin typeface="+mn-lt"/>
              </a:rPr>
              <a:t> D</a:t>
            </a:r>
            <a:r>
              <a:rPr lang="en-US" b="1" dirty="0">
                <a:solidFill>
                  <a:schemeClr val="accent5"/>
                </a:solidFill>
                <a:latin typeface="+mn-lt"/>
              </a:rPr>
              <a:t>IRECTOR’S REPORT</a:t>
            </a:r>
            <a:r>
              <a:rPr lang="en-US" b="1" spc="300" dirty="0">
                <a:solidFill>
                  <a:schemeClr val="accent5"/>
                </a:solidFill>
                <a:latin typeface="+mn-lt"/>
              </a:rPr>
              <a:t>                     </a:t>
            </a:r>
            <a:endParaRPr lang="en-US" b="1" dirty="0">
              <a:solidFill>
                <a:schemeClr val="accent5"/>
              </a:solidFill>
              <a:latin typeface="+mn-lt"/>
            </a:endParaRPr>
          </a:p>
        </p:txBody>
      </p:sp>
      <p:pic>
        <p:nvPicPr>
          <p:cNvPr id="6" name="Picture 5"/>
          <p:cNvPicPr>
            <a:picLocks noChangeAspect="1"/>
          </p:cNvPicPr>
          <p:nvPr/>
        </p:nvPicPr>
        <p:blipFill>
          <a:blip r:embed="rId2"/>
          <a:stretch>
            <a:fillRect/>
          </a:stretch>
        </p:blipFill>
        <p:spPr>
          <a:xfrm>
            <a:off x="4212415" y="2335455"/>
            <a:ext cx="3938357" cy="30604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163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354F52-7C29-46C1-9054-A4870B4A078E}"/>
              </a:ext>
            </a:extLst>
          </p:cNvPr>
          <p:cNvSpPr>
            <a:spLocks noGrp="1"/>
          </p:cNvSpPr>
          <p:nvPr>
            <p:ph type="subTitle" idx="1"/>
          </p:nvPr>
        </p:nvSpPr>
        <p:spPr>
          <a:xfrm>
            <a:off x="457200" y="1233975"/>
            <a:ext cx="5425844" cy="1802301"/>
          </a:xfrm>
        </p:spPr>
        <p:txBody>
          <a:bodyPr>
            <a:noAutofit/>
          </a:bodyPr>
          <a:lstStyle/>
          <a:p>
            <a:pPr marL="342900" indent="-342900" algn="l">
              <a:buFont typeface="Arial" panose="020B0604020202020204" pitchFamily="34" charset="0"/>
              <a:buChar char="•"/>
            </a:pPr>
            <a:r>
              <a:rPr lang="en-US" dirty="0"/>
              <a:t>Provide updates on guidance to the Campuses (Alabama Department of Health, US Dept of Ed, SHEEO) </a:t>
            </a:r>
          </a:p>
          <a:p>
            <a:pPr marL="342900" indent="-342900" algn="l">
              <a:buFont typeface="Arial" panose="020B0604020202020204" pitchFamily="34" charset="0"/>
              <a:buChar char="•"/>
            </a:pPr>
            <a:r>
              <a:rPr lang="en-US" dirty="0"/>
              <a:t>Develop a contingency plan for ACHE operations</a:t>
            </a:r>
          </a:p>
          <a:p>
            <a:pPr algn="l"/>
            <a:r>
              <a:rPr lang="en-US" dirty="0"/>
              <a:t> </a:t>
            </a:r>
          </a:p>
        </p:txBody>
      </p:sp>
      <p:pic>
        <p:nvPicPr>
          <p:cNvPr id="6" name="Picture 5">
            <a:extLst>
              <a:ext uri="{FF2B5EF4-FFF2-40B4-BE49-F238E27FC236}">
                <a16:creationId xmlns:a16="http://schemas.microsoft.com/office/drawing/2014/main" id="{10A0181B-77C4-4F07-ABDF-E0DF50D56CA8}"/>
              </a:ext>
            </a:extLst>
          </p:cNvPr>
          <p:cNvPicPr>
            <a:picLocks noChangeAspect="1"/>
          </p:cNvPicPr>
          <p:nvPr/>
        </p:nvPicPr>
        <p:blipFill rotWithShape="1">
          <a:blip r:embed="rId2"/>
          <a:srcRect t="1842" b="4400"/>
          <a:stretch/>
        </p:blipFill>
        <p:spPr>
          <a:xfrm>
            <a:off x="5697650" y="2587558"/>
            <a:ext cx="5561213" cy="3786988"/>
          </a:xfrm>
          <a:prstGeom prst="rect">
            <a:avLst/>
          </a:prstGeom>
        </p:spPr>
      </p:pic>
      <p:sp>
        <p:nvSpPr>
          <p:cNvPr id="8" name="Rectangle 7">
            <a:extLst>
              <a:ext uri="{FF2B5EF4-FFF2-40B4-BE49-F238E27FC236}">
                <a16:creationId xmlns:a16="http://schemas.microsoft.com/office/drawing/2014/main" id="{41DAADC0-0057-45F9-ADB2-812E7C357C03}"/>
              </a:ext>
            </a:extLst>
          </p:cNvPr>
          <p:cNvSpPr/>
          <p:nvPr/>
        </p:nvSpPr>
        <p:spPr>
          <a:xfrm>
            <a:off x="326310" y="327147"/>
            <a:ext cx="5425844" cy="707886"/>
          </a:xfrm>
          <a:prstGeom prst="rect">
            <a:avLst/>
          </a:prstGeom>
        </p:spPr>
        <p:txBody>
          <a:bodyPr wrap="none">
            <a:spAutoFit/>
          </a:bodyPr>
          <a:lstStyle/>
          <a:p>
            <a:r>
              <a:rPr lang="en-US" sz="4000" b="1" dirty="0">
                <a:solidFill>
                  <a:srgbClr val="0070C0"/>
                </a:solidFill>
                <a:latin typeface="Segoe UI Semilight" panose="020B0402040204020203" pitchFamily="34" charset="0"/>
              </a:rPr>
              <a:t>Coronavirus (COVID-19)</a:t>
            </a:r>
            <a:endParaRPr lang="en-US" sz="4000" b="1" dirty="0">
              <a:solidFill>
                <a:srgbClr val="0070C0"/>
              </a:solidFill>
            </a:endParaRPr>
          </a:p>
        </p:txBody>
      </p:sp>
    </p:spTree>
    <p:extLst>
      <p:ext uri="{BB962C8B-B14F-4D97-AF65-F5344CB8AC3E}">
        <p14:creationId xmlns:p14="http://schemas.microsoft.com/office/powerpoint/2010/main" val="248807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C892-7EFC-4A5D-89A0-157237443227}"/>
              </a:ext>
            </a:extLst>
          </p:cNvPr>
          <p:cNvSpPr>
            <a:spLocks noGrp="1"/>
          </p:cNvSpPr>
          <p:nvPr>
            <p:ph type="ctrTitle"/>
          </p:nvPr>
        </p:nvSpPr>
        <p:spPr>
          <a:xfrm>
            <a:off x="1348509" y="267855"/>
            <a:ext cx="9144000" cy="1053090"/>
          </a:xfrm>
        </p:spPr>
        <p:txBody>
          <a:bodyPr/>
          <a:lstStyle/>
          <a:p>
            <a:r>
              <a:rPr lang="en-US" b="1" dirty="0">
                <a:solidFill>
                  <a:schemeClr val="accent1"/>
                </a:solidFill>
              </a:rPr>
              <a:t>Black Belt Adventures</a:t>
            </a:r>
          </a:p>
        </p:txBody>
      </p:sp>
      <p:pic>
        <p:nvPicPr>
          <p:cNvPr id="1026" name="Picture 2" descr="cd63d5f5-9b17-416e-b1ca-7d81bc2a4dd4@namprd15">
            <a:extLst>
              <a:ext uri="{FF2B5EF4-FFF2-40B4-BE49-F238E27FC236}">
                <a16:creationId xmlns:a16="http://schemas.microsoft.com/office/drawing/2014/main" id="{07A965DC-57D9-4078-B15F-D814E20FF5E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597" r="14423"/>
          <a:stretch/>
        </p:blipFill>
        <p:spPr bwMode="auto">
          <a:xfrm>
            <a:off x="3971636" y="1263377"/>
            <a:ext cx="4248727" cy="239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FADE651-4F8D-484C-9488-E35C051EA9F9}"/>
              </a:ext>
            </a:extLst>
          </p:cNvPr>
          <p:cNvPicPr>
            <a:picLocks noChangeAspect="1"/>
          </p:cNvPicPr>
          <p:nvPr/>
        </p:nvPicPr>
        <p:blipFill>
          <a:blip r:embed="rId3"/>
          <a:stretch>
            <a:fillRect/>
          </a:stretch>
        </p:blipFill>
        <p:spPr>
          <a:xfrm>
            <a:off x="110933" y="1691453"/>
            <a:ext cx="3848100" cy="2190750"/>
          </a:xfrm>
          <a:prstGeom prst="rect">
            <a:avLst/>
          </a:prstGeom>
        </p:spPr>
      </p:pic>
      <p:sp>
        <p:nvSpPr>
          <p:cNvPr id="5" name="Rectangle 4">
            <a:extLst>
              <a:ext uri="{FF2B5EF4-FFF2-40B4-BE49-F238E27FC236}">
                <a16:creationId xmlns:a16="http://schemas.microsoft.com/office/drawing/2014/main" id="{C4069313-D4CA-4A7E-ACDC-9986DE0132E9}"/>
              </a:ext>
            </a:extLst>
          </p:cNvPr>
          <p:cNvSpPr/>
          <p:nvPr/>
        </p:nvSpPr>
        <p:spPr>
          <a:xfrm>
            <a:off x="4067693" y="3654711"/>
            <a:ext cx="6096000" cy="646331"/>
          </a:xfrm>
          <a:prstGeom prst="rect">
            <a:avLst/>
          </a:prstGeom>
        </p:spPr>
        <p:txBody>
          <a:bodyPr>
            <a:spAutoFit/>
          </a:bodyPr>
          <a:lstStyle/>
          <a:p>
            <a:pPr algn="ctr"/>
            <a:r>
              <a:rPr lang="en-US" dirty="0">
                <a:solidFill>
                  <a:srgbClr val="4A4A4A"/>
                </a:solidFill>
                <a:latin typeface="Arial" panose="020B0604020202020204" pitchFamily="34" charset="0"/>
              </a:rPr>
              <a:t>Pam </a:t>
            </a:r>
            <a:r>
              <a:rPr lang="en-US" dirty="0" err="1">
                <a:solidFill>
                  <a:srgbClr val="4A4A4A"/>
                </a:solidFill>
                <a:latin typeface="Arial" panose="020B0604020202020204" pitchFamily="34" charset="0"/>
              </a:rPr>
              <a:t>Swanner</a:t>
            </a:r>
            <a:r>
              <a:rPr lang="en-US" dirty="0">
                <a:solidFill>
                  <a:srgbClr val="4A4A4A"/>
                </a:solidFill>
                <a:latin typeface="Arial" panose="020B0604020202020204" pitchFamily="34" charset="0"/>
              </a:rPr>
              <a:t>, Project Director</a:t>
            </a:r>
            <a:br>
              <a:rPr lang="en-US" dirty="0">
                <a:solidFill>
                  <a:srgbClr val="4A4A4A"/>
                </a:solidFill>
                <a:latin typeface="Arial" panose="020B0604020202020204" pitchFamily="34" charset="0"/>
              </a:rPr>
            </a:br>
            <a:r>
              <a:rPr lang="en-US" dirty="0">
                <a:solidFill>
                  <a:srgbClr val="4A4A4A"/>
                </a:solidFill>
                <a:latin typeface="Arial" panose="020B0604020202020204" pitchFamily="34" charset="0"/>
              </a:rPr>
              <a:t>Alabama Black Belt Adventures Association</a:t>
            </a:r>
            <a:endParaRPr lang="en-US" b="0" i="0" u="none" strike="noStrike" dirty="0">
              <a:solidFill>
                <a:srgbClr val="4A4A4A"/>
              </a:solidFill>
              <a:effectLst/>
              <a:latin typeface="Arial" panose="020B0604020202020204" pitchFamily="34" charset="0"/>
            </a:endParaRPr>
          </a:p>
        </p:txBody>
      </p:sp>
      <p:pic>
        <p:nvPicPr>
          <p:cNvPr id="6" name="Picture 5">
            <a:extLst>
              <a:ext uri="{FF2B5EF4-FFF2-40B4-BE49-F238E27FC236}">
                <a16:creationId xmlns:a16="http://schemas.microsoft.com/office/drawing/2014/main" id="{2B3FBF50-05EA-4247-B4A6-8F200B301C76}"/>
              </a:ext>
            </a:extLst>
          </p:cNvPr>
          <p:cNvPicPr>
            <a:picLocks noChangeAspect="1"/>
          </p:cNvPicPr>
          <p:nvPr/>
        </p:nvPicPr>
        <p:blipFill>
          <a:blip r:embed="rId4"/>
          <a:stretch>
            <a:fillRect/>
          </a:stretch>
        </p:blipFill>
        <p:spPr>
          <a:xfrm>
            <a:off x="0" y="3882203"/>
            <a:ext cx="4353753" cy="3072892"/>
          </a:xfrm>
          <a:prstGeom prst="rect">
            <a:avLst/>
          </a:prstGeom>
        </p:spPr>
      </p:pic>
      <p:pic>
        <p:nvPicPr>
          <p:cNvPr id="8" name="Picture 7">
            <a:extLst>
              <a:ext uri="{FF2B5EF4-FFF2-40B4-BE49-F238E27FC236}">
                <a16:creationId xmlns:a16="http://schemas.microsoft.com/office/drawing/2014/main" id="{E40CB650-36F4-4928-845C-8235774FF465}"/>
              </a:ext>
            </a:extLst>
          </p:cNvPr>
          <p:cNvPicPr>
            <a:picLocks noChangeAspect="1"/>
          </p:cNvPicPr>
          <p:nvPr/>
        </p:nvPicPr>
        <p:blipFill rotWithShape="1">
          <a:blip r:embed="rId5">
            <a:extLst>
              <a:ext uri="{28A0092B-C50C-407E-A947-70E740481C1C}">
                <a14:useLocalDpi xmlns:a14="http://schemas.microsoft.com/office/drawing/2010/main" val="0"/>
              </a:ext>
            </a:extLst>
          </a:blip>
          <a:srcRect r="26409"/>
          <a:stretch/>
        </p:blipFill>
        <p:spPr>
          <a:xfrm>
            <a:off x="4407977" y="4416499"/>
            <a:ext cx="2994581" cy="2474393"/>
          </a:xfrm>
          <a:prstGeom prst="rect">
            <a:avLst/>
          </a:prstGeom>
        </p:spPr>
      </p:pic>
      <p:pic>
        <p:nvPicPr>
          <p:cNvPr id="10" name="Picture 9">
            <a:extLst>
              <a:ext uri="{FF2B5EF4-FFF2-40B4-BE49-F238E27FC236}">
                <a16:creationId xmlns:a16="http://schemas.microsoft.com/office/drawing/2014/main" id="{32708D80-453A-4BD9-B696-F1DA8CF2E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7632" y="3673103"/>
            <a:ext cx="2137420" cy="3184897"/>
          </a:xfrm>
          <a:prstGeom prst="rect">
            <a:avLst/>
          </a:prstGeom>
        </p:spPr>
      </p:pic>
      <p:pic>
        <p:nvPicPr>
          <p:cNvPr id="12" name="Picture 11">
            <a:extLst>
              <a:ext uri="{FF2B5EF4-FFF2-40B4-BE49-F238E27FC236}">
                <a16:creationId xmlns:a16="http://schemas.microsoft.com/office/drawing/2014/main" id="{382A4CAA-37DD-477C-B956-8C0F2AB20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2558" y="4416499"/>
            <a:ext cx="2148691" cy="2261241"/>
          </a:xfrm>
          <a:prstGeom prst="rect">
            <a:avLst/>
          </a:prstGeom>
        </p:spPr>
      </p:pic>
      <p:pic>
        <p:nvPicPr>
          <p:cNvPr id="14" name="Picture 13">
            <a:extLst>
              <a:ext uri="{FF2B5EF4-FFF2-40B4-BE49-F238E27FC236}">
                <a16:creationId xmlns:a16="http://schemas.microsoft.com/office/drawing/2014/main" id="{96B1AC7A-14D5-48E6-BA4A-01F4FDF8B1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8178" y="1511586"/>
            <a:ext cx="2857500" cy="2143125"/>
          </a:xfrm>
          <a:prstGeom prst="rect">
            <a:avLst/>
          </a:prstGeom>
        </p:spPr>
      </p:pic>
    </p:spTree>
    <p:extLst>
      <p:ext uri="{BB962C8B-B14F-4D97-AF65-F5344CB8AC3E}">
        <p14:creationId xmlns:p14="http://schemas.microsoft.com/office/powerpoint/2010/main" val="1205933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24760</TotalTime>
  <Words>2006</Words>
  <Application>Microsoft Office PowerPoint</Application>
  <PresentationFormat>Widescreen</PresentationFormat>
  <Paragraphs>247</Paragraphs>
  <Slides>52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Calibri</vt:lpstr>
      <vt:lpstr>Calibri Light</vt:lpstr>
      <vt:lpstr>Droid Serif</vt:lpstr>
      <vt:lpstr>Georgia</vt:lpstr>
      <vt:lpstr>Segoe UI Semilight</vt:lpstr>
      <vt:lpstr>Symbol</vt:lpstr>
      <vt:lpstr>Times New Roman</vt:lpstr>
      <vt:lpstr>Tw Cen MT</vt:lpstr>
      <vt:lpstr>Office Theme</vt:lpstr>
      <vt:lpstr>Alabama Commission on Higher Education  </vt:lpstr>
      <vt:lpstr>PowerPoint Presentation</vt:lpstr>
      <vt:lpstr>PowerPoint Presentation</vt:lpstr>
      <vt:lpstr>PowerPoint Presentation</vt:lpstr>
      <vt:lpstr>IV.   CONSIDERATION OF MINUTES</vt:lpstr>
      <vt:lpstr>PowerPoint Presentation</vt:lpstr>
      <vt:lpstr>   </vt:lpstr>
      <vt:lpstr>PowerPoint Presentation</vt:lpstr>
      <vt:lpstr>Black Belt Adventures</vt:lpstr>
      <vt:lpstr>PowerPoint Presentation</vt:lpstr>
      <vt:lpstr>Alabama Trails Commission </vt:lpstr>
      <vt:lpstr>Other Travels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Governor’s Proposed Higher Education Budget</vt:lpstr>
      <vt:lpstr>Other Legislation of Importance to Higher Education </vt:lpstr>
      <vt:lpstr>More Legislative News</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 INFORMATION ITEMS  </vt:lpstr>
      <vt:lpstr>PowerPoint Presentation</vt:lpstr>
      <vt:lpstr>PowerPoint Presentation</vt:lpstr>
      <vt:lpstr>PowerPoint Presentation</vt:lpstr>
      <vt:lpstr> D.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676</cp:revision>
  <dcterms:created xsi:type="dcterms:W3CDTF">2017-08-23T13:30:03Z</dcterms:created>
  <dcterms:modified xsi:type="dcterms:W3CDTF">2020-03-12T18:59:40Z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