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Lst>
  <p:notesMasterIdLst>
    <p:notesMasterId r:id="rId93"/>
  </p:notesMasterIdLst>
  <p:sldIdLst>
    <p:sldId id="1195" r:id="rId3"/>
    <p:sldId id="262" r:id="rId4"/>
    <p:sldId id="263" r:id="rId5"/>
    <p:sldId id="967" r:id="rId6"/>
    <p:sldId id="897" r:id="rId7"/>
    <p:sldId id="266" r:id="rId8"/>
    <p:sldId id="1589" r:id="rId9"/>
    <p:sldId id="1588" r:id="rId10"/>
    <p:sldId id="1633" r:id="rId11"/>
    <p:sldId id="267" r:id="rId12"/>
    <p:sldId id="260" r:id="rId13"/>
    <p:sldId id="261" r:id="rId14"/>
    <p:sldId id="1584" r:id="rId15"/>
    <p:sldId id="264" r:id="rId16"/>
    <p:sldId id="268" r:id="rId17"/>
    <p:sldId id="1590" r:id="rId18"/>
    <p:sldId id="265" r:id="rId19"/>
    <p:sldId id="1586" r:id="rId20"/>
    <p:sldId id="258" r:id="rId21"/>
    <p:sldId id="1465" r:id="rId22"/>
    <p:sldId id="1127" r:id="rId23"/>
    <p:sldId id="1153" r:id="rId24"/>
    <p:sldId id="1165" r:id="rId25"/>
    <p:sldId id="1155" r:id="rId26"/>
    <p:sldId id="259" r:id="rId27"/>
    <p:sldId id="1167" r:id="rId28"/>
    <p:sldId id="1162" r:id="rId29"/>
    <p:sldId id="1163" r:id="rId30"/>
    <p:sldId id="1592" r:id="rId31"/>
    <p:sldId id="1593" r:id="rId32"/>
    <p:sldId id="1594" r:id="rId33"/>
    <p:sldId id="1595" r:id="rId34"/>
    <p:sldId id="1596" r:id="rId35"/>
    <p:sldId id="1597" r:id="rId36"/>
    <p:sldId id="1634" r:id="rId37"/>
    <p:sldId id="1598" r:id="rId38"/>
    <p:sldId id="1599" r:id="rId39"/>
    <p:sldId id="1600" r:id="rId40"/>
    <p:sldId id="1601" r:id="rId41"/>
    <p:sldId id="1602" r:id="rId42"/>
    <p:sldId id="1603" r:id="rId43"/>
    <p:sldId id="1604" r:id="rId44"/>
    <p:sldId id="1605" r:id="rId45"/>
    <p:sldId id="1606" r:id="rId46"/>
    <p:sldId id="1608" r:id="rId47"/>
    <p:sldId id="1609" r:id="rId48"/>
    <p:sldId id="1607" r:id="rId49"/>
    <p:sldId id="1610" r:id="rId50"/>
    <p:sldId id="1611" r:id="rId51"/>
    <p:sldId id="1612" r:id="rId52"/>
    <p:sldId id="1613" r:id="rId53"/>
    <p:sldId id="1614" r:id="rId54"/>
    <p:sldId id="1615" r:id="rId55"/>
    <p:sldId id="1616" r:id="rId56"/>
    <p:sldId id="1617" r:id="rId57"/>
    <p:sldId id="1618" r:id="rId58"/>
    <p:sldId id="1619" r:id="rId59"/>
    <p:sldId id="1620" r:id="rId60"/>
    <p:sldId id="1621" r:id="rId61"/>
    <p:sldId id="1622" r:id="rId62"/>
    <p:sldId id="1623" r:id="rId63"/>
    <p:sldId id="1624" r:id="rId64"/>
    <p:sldId id="1625" r:id="rId65"/>
    <p:sldId id="1626" r:id="rId66"/>
    <p:sldId id="1627" r:id="rId67"/>
    <p:sldId id="1628" r:id="rId68"/>
    <p:sldId id="1629" r:id="rId69"/>
    <p:sldId id="1630" r:id="rId70"/>
    <p:sldId id="1631" r:id="rId71"/>
    <p:sldId id="1030" r:id="rId72"/>
    <p:sldId id="1442" r:id="rId73"/>
    <p:sldId id="1443" r:id="rId74"/>
    <p:sldId id="1318" r:id="rId75"/>
    <p:sldId id="1319" r:id="rId76"/>
    <p:sldId id="1320" r:id="rId77"/>
    <p:sldId id="1580" r:id="rId78"/>
    <p:sldId id="1322" r:id="rId79"/>
    <p:sldId id="1323" r:id="rId80"/>
    <p:sldId id="1324" r:id="rId81"/>
    <p:sldId id="1415" r:id="rId82"/>
    <p:sldId id="1581" r:id="rId83"/>
    <p:sldId id="1417" r:id="rId84"/>
    <p:sldId id="1418" r:id="rId85"/>
    <p:sldId id="1325" r:id="rId86"/>
    <p:sldId id="1419" r:id="rId87"/>
    <p:sldId id="1632" r:id="rId88"/>
    <p:sldId id="1338" r:id="rId89"/>
    <p:sldId id="1339" r:id="rId90"/>
    <p:sldId id="1340" r:id="rId91"/>
    <p:sldId id="1460"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30A25"/>
    <a:srgbClr val="FFE1E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840" autoAdjust="0"/>
  </p:normalViewPr>
  <p:slideViewPr>
    <p:cSldViewPr snapToGrid="0" showGuides="1">
      <p:cViewPr varScale="1">
        <p:scale>
          <a:sx n="79" d="100"/>
          <a:sy n="79" d="100"/>
        </p:scale>
        <p:origin x="331" y="67"/>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aseline="0">
                <a:solidFill>
                  <a:srgbClr val="FF0000"/>
                </a:solidFill>
              </a:rPr>
              <a:t>Alabama Fiscal Support for Higher Education Per $1000 of Personal Income, 1961-2018</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82732707094369E-2"/>
          <c:y val="0.12746612726194478"/>
          <c:w val="0.90867646567650806"/>
          <c:h val="0.75065417795909184"/>
        </c:manualLayout>
      </c:layout>
      <c:barChart>
        <c:barDir val="col"/>
        <c:grouping val="clustered"/>
        <c:varyColors val="0"/>
        <c:ser>
          <c:idx val="0"/>
          <c:order val="0"/>
          <c:tx>
            <c:strRef>
              <c:f>Shef!$B$1</c:f>
              <c:strCache>
                <c:ptCount val="1"/>
                <c:pt idx="0">
                  <c:v>Fiscal Support for Higher Education Per $1,000 of Personal Income ($)</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C1-40A7-8516-D07A42AFB557}"/>
                </c:ext>
              </c:extLst>
            </c:dLbl>
            <c:dLbl>
              <c:idx val="7"/>
              <c:layout>
                <c:manualLayout>
                  <c:x val="-3.0979154806317154E-2"/>
                  <c:y val="-1.4406132250046999E-2"/>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4.095212165312976E-2"/>
                      <c:h val="5.6722042466022138E-2"/>
                    </c:manualLayout>
                  </c15:layout>
                </c:ext>
                <c:ext xmlns:c16="http://schemas.microsoft.com/office/drawing/2014/chart" uri="{C3380CC4-5D6E-409C-BE32-E72D297353CC}">
                  <c16:uniqueId val="{00000001-14C1-40A7-8516-D07A42AFB557}"/>
                </c:ext>
              </c:extLst>
            </c:dLbl>
            <c:dLbl>
              <c:idx val="5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4C1-40A7-8516-D07A42AFB557}"/>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Shef!$A$2:$A$59</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Shef!$B$2:$B$59</c:f>
              <c:numCache>
                <c:formatCode>0.00</c:formatCode>
                <c:ptCount val="58"/>
                <c:pt idx="0">
                  <c:v>4.54</c:v>
                </c:pt>
                <c:pt idx="1">
                  <c:v>4.07</c:v>
                </c:pt>
                <c:pt idx="2">
                  <c:v>4.3600000000000003</c:v>
                </c:pt>
                <c:pt idx="3">
                  <c:v>5.33</c:v>
                </c:pt>
                <c:pt idx="4">
                  <c:v>5.22</c:v>
                </c:pt>
                <c:pt idx="5">
                  <c:v>6.37</c:v>
                </c:pt>
                <c:pt idx="6">
                  <c:v>7.96</c:v>
                </c:pt>
                <c:pt idx="7">
                  <c:v>7.88</c:v>
                </c:pt>
                <c:pt idx="8">
                  <c:v>7.49</c:v>
                </c:pt>
                <c:pt idx="9">
                  <c:v>8.51</c:v>
                </c:pt>
                <c:pt idx="10">
                  <c:v>7.96</c:v>
                </c:pt>
                <c:pt idx="11">
                  <c:v>10.45</c:v>
                </c:pt>
                <c:pt idx="12">
                  <c:v>9.14</c:v>
                </c:pt>
                <c:pt idx="13">
                  <c:v>13.3</c:v>
                </c:pt>
                <c:pt idx="14">
                  <c:v>12.54</c:v>
                </c:pt>
                <c:pt idx="15">
                  <c:v>15.92</c:v>
                </c:pt>
                <c:pt idx="16">
                  <c:v>14.28</c:v>
                </c:pt>
                <c:pt idx="17">
                  <c:v>15.66</c:v>
                </c:pt>
                <c:pt idx="18">
                  <c:v>14.99</c:v>
                </c:pt>
                <c:pt idx="19">
                  <c:v>10.28</c:v>
                </c:pt>
                <c:pt idx="20">
                  <c:v>10.73</c:v>
                </c:pt>
                <c:pt idx="21">
                  <c:v>10.31</c:v>
                </c:pt>
                <c:pt idx="22">
                  <c:v>10.41</c:v>
                </c:pt>
                <c:pt idx="23">
                  <c:v>10.64</c:v>
                </c:pt>
                <c:pt idx="24">
                  <c:v>12.06</c:v>
                </c:pt>
                <c:pt idx="25">
                  <c:v>14.28</c:v>
                </c:pt>
                <c:pt idx="26">
                  <c:v>11.82</c:v>
                </c:pt>
                <c:pt idx="27">
                  <c:v>12</c:v>
                </c:pt>
                <c:pt idx="28">
                  <c:v>12.77</c:v>
                </c:pt>
                <c:pt idx="29">
                  <c:v>12.03</c:v>
                </c:pt>
                <c:pt idx="30">
                  <c:v>11.88</c:v>
                </c:pt>
                <c:pt idx="31">
                  <c:v>11.11</c:v>
                </c:pt>
                <c:pt idx="32">
                  <c:v>10.69</c:v>
                </c:pt>
                <c:pt idx="33">
                  <c:v>10.94</c:v>
                </c:pt>
                <c:pt idx="34">
                  <c:v>11.89</c:v>
                </c:pt>
                <c:pt idx="35">
                  <c:v>10.54</c:v>
                </c:pt>
                <c:pt idx="36">
                  <c:v>10.33</c:v>
                </c:pt>
                <c:pt idx="37">
                  <c:v>9.82</c:v>
                </c:pt>
                <c:pt idx="38">
                  <c:v>10.11</c:v>
                </c:pt>
                <c:pt idx="39">
                  <c:v>10.18</c:v>
                </c:pt>
                <c:pt idx="40">
                  <c:v>9.73</c:v>
                </c:pt>
                <c:pt idx="41">
                  <c:v>9.7100000000000009</c:v>
                </c:pt>
                <c:pt idx="42">
                  <c:v>9.68</c:v>
                </c:pt>
                <c:pt idx="43">
                  <c:v>9.07</c:v>
                </c:pt>
                <c:pt idx="44">
                  <c:v>8.91</c:v>
                </c:pt>
                <c:pt idx="45">
                  <c:v>9.6999999999999993</c:v>
                </c:pt>
                <c:pt idx="46">
                  <c:v>11.08</c:v>
                </c:pt>
                <c:pt idx="47">
                  <c:v>12.48</c:v>
                </c:pt>
                <c:pt idx="48">
                  <c:v>10.210000000000001</c:v>
                </c:pt>
                <c:pt idx="49">
                  <c:v>9.56</c:v>
                </c:pt>
                <c:pt idx="50">
                  <c:v>9.1999999999999993</c:v>
                </c:pt>
                <c:pt idx="51">
                  <c:v>8.66</c:v>
                </c:pt>
                <c:pt idx="52">
                  <c:v>8.07</c:v>
                </c:pt>
                <c:pt idx="53">
                  <c:v>8.02</c:v>
                </c:pt>
                <c:pt idx="54">
                  <c:v>7.84</c:v>
                </c:pt>
                <c:pt idx="55">
                  <c:v>7.85</c:v>
                </c:pt>
                <c:pt idx="56">
                  <c:v>7.96</c:v>
                </c:pt>
                <c:pt idx="57">
                  <c:v>7.75</c:v>
                </c:pt>
              </c:numCache>
            </c:numRef>
          </c:val>
          <c:extLst>
            <c:ext xmlns:c16="http://schemas.microsoft.com/office/drawing/2014/chart" uri="{C3380CC4-5D6E-409C-BE32-E72D297353CC}">
              <c16:uniqueId val="{00000003-14C1-40A7-8516-D07A42AFB557}"/>
            </c:ext>
          </c:extLst>
        </c:ser>
        <c:dLbls>
          <c:showLegendKey val="0"/>
          <c:showVal val="0"/>
          <c:showCatName val="0"/>
          <c:showSerName val="0"/>
          <c:showPercent val="0"/>
          <c:showBubbleSize val="0"/>
        </c:dLbls>
        <c:gapWidth val="219"/>
        <c:axId val="1736338320"/>
        <c:axId val="1771371456"/>
      </c:barChart>
      <c:catAx>
        <c:axId val="173633832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Fiscal Year</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71371456"/>
        <c:crosses val="autoZero"/>
        <c:auto val="1"/>
        <c:lblAlgn val="ctr"/>
        <c:lblOffset val="100"/>
        <c:tickLblSkip val="3"/>
        <c:tickMarkSkip val="2"/>
        <c:noMultiLvlLbl val="0"/>
      </c:catAx>
      <c:valAx>
        <c:axId val="1771371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100" b="0" i="0" baseline="0">
                    <a:effectLst/>
                  </a:rPr>
                  <a:t>Fiscal Support  Per $1000 Personal Income($)</a:t>
                </a:r>
                <a:endParaRPr lang="en-US" sz="1100" baseline="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a:p>
            </c:rich>
          </c:tx>
          <c:layout>
            <c:manualLayout>
              <c:xMode val="edge"/>
              <c:yMode val="edge"/>
              <c:x val="1.5942028985507246E-2"/>
              <c:y val="0.10308219178082192"/>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36338320"/>
        <c:crosses val="autoZero"/>
        <c:crossBetween val="between"/>
      </c:valAx>
      <c:spPr>
        <a:noFill/>
        <a:ln w="5715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24FDB-05F8-40EE-9F96-239C88E0269C}" type="datetimeFigureOut">
              <a:rPr lang="en-US" smtClean="0"/>
              <a:t>6/12/2020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93A0B-A9DE-4FAA-8069-629C10E1846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19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0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476D86-1B5C-4719-B93A-2C3A94F249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21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78FC6-CE17-4259-A63C-DDFC12E048F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82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36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35ACD-FC6D-412F-B15C-F54ABA1A44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095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60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315DC-C9C3-43F1-BD24-3948A444D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718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6/12/2020</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6B76-2215-49EE-B160-E61644A089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C1C674-4F5A-4435-BC9A-9DAAF11CB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682145-2559-43B2-B9A7-CA401004F36B}"/>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5" name="Footer Placeholder 4">
            <a:extLst>
              <a:ext uri="{FF2B5EF4-FFF2-40B4-BE49-F238E27FC236}">
                <a16:creationId xmlns:a16="http://schemas.microsoft.com/office/drawing/2014/main" id="{B1271E4B-63A9-4E5C-8F90-4D941732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CCEEB-0980-43A3-B840-F112F02303DB}"/>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192796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37C5-E34C-4ED9-B7E8-56ED0F154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2FBA7-EB7E-4F62-B3F0-908AF6DB41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77778-4FF6-409E-A9B1-E9B3241D8265}"/>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5" name="Footer Placeholder 4">
            <a:extLst>
              <a:ext uri="{FF2B5EF4-FFF2-40B4-BE49-F238E27FC236}">
                <a16:creationId xmlns:a16="http://schemas.microsoft.com/office/drawing/2014/main" id="{1501CB3A-28EB-475A-BB1F-0CA5EE9FF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9D26B-5405-44A2-A79E-4CFD9E251E56}"/>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1079701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3E48-FE68-4A58-A20C-AB7F144E1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7E7DE-BD0D-4E36-9F94-2CAA6256EB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632124F-3655-4CD0-86EA-E9BBDB30EF5D}"/>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5" name="Footer Placeholder 4">
            <a:extLst>
              <a:ext uri="{FF2B5EF4-FFF2-40B4-BE49-F238E27FC236}">
                <a16:creationId xmlns:a16="http://schemas.microsoft.com/office/drawing/2014/main" id="{A6076A52-67F2-42DF-83F2-4756470B0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18A23-6861-4066-9487-48FCD8E2EE05}"/>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72140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5471-8F34-4E56-8778-56338D38D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02C20-36B1-4CEA-9F04-840B5F1DD2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53B9C0-540E-4F78-918A-71FDBA7F38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30C7A-AC7F-4E0A-BA49-A175BD09F201}"/>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6" name="Footer Placeholder 5">
            <a:extLst>
              <a:ext uri="{FF2B5EF4-FFF2-40B4-BE49-F238E27FC236}">
                <a16:creationId xmlns:a16="http://schemas.microsoft.com/office/drawing/2014/main" id="{3F2B11FC-9B69-4645-94EB-DCF9433E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65FC8-4E1E-4E9B-A663-5C093F5476E7}"/>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1960821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7F4B-5037-4FFA-BDA0-BF60AA7C39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24AF64-70FE-4012-BE3C-2EC5CAA92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F6E210-1DED-465D-8EBF-7589FAB35F0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EC342-9231-4843-B774-D53119AF29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5DD6CE-9414-49A6-B571-3D8D7B0B631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886C71-6551-45FB-95A0-4A1AE7F49E9E}"/>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8" name="Footer Placeholder 7">
            <a:extLst>
              <a:ext uri="{FF2B5EF4-FFF2-40B4-BE49-F238E27FC236}">
                <a16:creationId xmlns:a16="http://schemas.microsoft.com/office/drawing/2014/main" id="{46C43A6B-0804-403F-A885-76A2ADAC1E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4A2ECF-AB48-47D4-9574-6197CEDAC208}"/>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417679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EFA4-B6B4-44AC-ADD7-C464C288B8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3E250F-B23E-4E76-9205-0C75C60742EF}"/>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4" name="Footer Placeholder 3">
            <a:extLst>
              <a:ext uri="{FF2B5EF4-FFF2-40B4-BE49-F238E27FC236}">
                <a16:creationId xmlns:a16="http://schemas.microsoft.com/office/drawing/2014/main" id="{A7F8FB25-5717-401B-810F-8ADE663C2E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8EFAA8-34B8-4717-B553-F09C889C458C}"/>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3183040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6A8203-42E8-4313-A379-2C5EDD7D0848}"/>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3" name="Footer Placeholder 2">
            <a:extLst>
              <a:ext uri="{FF2B5EF4-FFF2-40B4-BE49-F238E27FC236}">
                <a16:creationId xmlns:a16="http://schemas.microsoft.com/office/drawing/2014/main" id="{8C696D1F-02E5-4E1D-84A3-6681BC5752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A03AA6-22B8-4995-939B-22D9BA925D1A}"/>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807383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8208-6823-4BB2-B66D-3EC0500F72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CD3A17-7AD0-42D6-B155-209FA1DE0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23753-5748-4FD1-8309-3CCB9F8A0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0A4A58-80B7-4BCF-946E-5E442DF37B5F}"/>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6" name="Footer Placeholder 5">
            <a:extLst>
              <a:ext uri="{FF2B5EF4-FFF2-40B4-BE49-F238E27FC236}">
                <a16:creationId xmlns:a16="http://schemas.microsoft.com/office/drawing/2014/main" id="{8BB95593-FCC9-4D90-A6EB-135949A9D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61167-DE65-4E9A-AFF2-74D518F44DEC}"/>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916257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68CF6-97A2-452D-9012-89256A6D9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7B2EB-158F-4246-837D-8E86CEA543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C5154F-8CE3-4481-A0DC-C31FB6D5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8CB6FF-EB71-4BDC-B445-8FCB615A5F9F}"/>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6" name="Footer Placeholder 5">
            <a:extLst>
              <a:ext uri="{FF2B5EF4-FFF2-40B4-BE49-F238E27FC236}">
                <a16:creationId xmlns:a16="http://schemas.microsoft.com/office/drawing/2014/main" id="{35FFA95D-AF66-49CD-AA8A-F174243941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EE54A-1078-46EF-83FE-80A93496277E}"/>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286764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F19C-8FE9-480B-A6E1-365CE7F221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99194C-C14C-4CA9-9A4B-9A7422672B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6F3ED-CB76-4292-9207-8EB354559A28}"/>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5" name="Footer Placeholder 4">
            <a:extLst>
              <a:ext uri="{FF2B5EF4-FFF2-40B4-BE49-F238E27FC236}">
                <a16:creationId xmlns:a16="http://schemas.microsoft.com/office/drawing/2014/main" id="{78C63D60-176D-416F-8BAB-F67869F11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4C9F61-69EB-4C0C-9E6C-E2E8DD5F898D}"/>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3191252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12D6D-F2EF-450B-BFF5-6B819C65AD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8EE5C0-77EE-4757-9AE1-239F4A4EB2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7A9EE-FC5E-434B-9304-2791EB0F7A1F}"/>
              </a:ext>
            </a:extLst>
          </p:cNvPr>
          <p:cNvSpPr>
            <a:spLocks noGrp="1"/>
          </p:cNvSpPr>
          <p:nvPr>
            <p:ph type="dt" sz="half" idx="10"/>
          </p:nvPr>
        </p:nvSpPr>
        <p:spPr/>
        <p:txBody>
          <a:bodyPr/>
          <a:lstStyle/>
          <a:p>
            <a:fld id="{3486CC71-7DD6-4B33-A6D5-6D59E8800A0D}" type="datetimeFigureOut">
              <a:rPr lang="en-US" smtClean="0"/>
              <a:t>6/12/2020</a:t>
            </a:fld>
            <a:endParaRPr lang="en-US"/>
          </a:p>
        </p:txBody>
      </p:sp>
      <p:sp>
        <p:nvSpPr>
          <p:cNvPr id="5" name="Footer Placeholder 4">
            <a:extLst>
              <a:ext uri="{FF2B5EF4-FFF2-40B4-BE49-F238E27FC236}">
                <a16:creationId xmlns:a16="http://schemas.microsoft.com/office/drawing/2014/main" id="{55B44708-FBE2-440D-9E54-78246F830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F765E-AB3D-4651-9198-0765D8A7BE57}"/>
              </a:ext>
            </a:extLst>
          </p:cNvPr>
          <p:cNvSpPr>
            <a:spLocks noGrp="1"/>
          </p:cNvSpPr>
          <p:nvPr>
            <p:ph type="sldNum" sz="quarter" idx="12"/>
          </p:nvPr>
        </p:nvSpPr>
        <p:spPr/>
        <p:txBody>
          <a:bodyPr/>
          <a:lstStyle/>
          <a:p>
            <a:fld id="{A8680627-3033-40FA-8576-142278DDD4A4}" type="slidenum">
              <a:rPr lang="en-US" smtClean="0"/>
              <a:t>‹#›</a:t>
            </a:fld>
            <a:endParaRPr lang="en-US"/>
          </a:p>
        </p:txBody>
      </p:sp>
    </p:spTree>
    <p:extLst>
      <p:ext uri="{BB962C8B-B14F-4D97-AF65-F5344CB8AC3E}">
        <p14:creationId xmlns:p14="http://schemas.microsoft.com/office/powerpoint/2010/main" val="771365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6/12/2020</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6/12/2020</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FC518C-DF8C-493C-8C5F-C8B76C55D2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C2D2A0-15D7-4E9E-B0B9-3526DE0BB1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C335A-0AD6-46F0-88BF-707835642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CC71-7DD6-4B33-A6D5-6D59E8800A0D}" type="datetimeFigureOut">
              <a:rPr lang="en-US" smtClean="0"/>
              <a:t>6/12/2020</a:t>
            </a:fld>
            <a:endParaRPr lang="en-US"/>
          </a:p>
        </p:txBody>
      </p:sp>
      <p:sp>
        <p:nvSpPr>
          <p:cNvPr id="5" name="Footer Placeholder 4">
            <a:extLst>
              <a:ext uri="{FF2B5EF4-FFF2-40B4-BE49-F238E27FC236}">
                <a16:creationId xmlns:a16="http://schemas.microsoft.com/office/drawing/2014/main" id="{B82D4293-8CC0-43E8-ABFD-AA1B591C7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FD9BD9-858C-462C-8515-0BEFC4EE1F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80627-3033-40FA-8576-142278DDD4A4}" type="slidenum">
              <a:rPr lang="en-US" smtClean="0"/>
              <a:t>‹#›</a:t>
            </a:fld>
            <a:endParaRPr lang="en-US"/>
          </a:p>
        </p:txBody>
      </p:sp>
    </p:spTree>
    <p:extLst>
      <p:ext uri="{BB962C8B-B14F-4D97-AF65-F5344CB8AC3E}">
        <p14:creationId xmlns:p14="http://schemas.microsoft.com/office/powerpoint/2010/main" val="166503021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5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png"/><Relationship Id="rId16"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2.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1.png"/><Relationship Id="rId2" Type="http://schemas.openxmlformats.org/officeDocument/2006/relationships/image" Target="../media/image80.png"/><Relationship Id="rId16"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jpeg"/><Relationship Id="rId15" Type="http://schemas.openxmlformats.org/officeDocument/2006/relationships/image" Target="../media/image94.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hyperlink" Target="http://search.barnesandnoble.com/booksearch/imageviewer.asp?ean=9780061937194&amp;imId=51593771" TargetMode="External"/><Relationship Id="rId2" Type="http://schemas.openxmlformats.org/officeDocument/2006/relationships/image" Target="../media/image98.jpeg"/><Relationship Id="rId1" Type="http://schemas.openxmlformats.org/officeDocument/2006/relationships/slideLayout" Target="../slideLayouts/slideLayout18.xml"/><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5" Type="http://schemas.openxmlformats.org/officeDocument/2006/relationships/image" Target="../media/image105.png"/><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jpeg"/></Relationships>
</file>

<file path=ppt/slides/_rels/slide7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elevateiowa.com/careers/career-pathways/industrial-maintenance" TargetMode="External"/><Relationship Id="rId4" Type="http://schemas.openxmlformats.org/officeDocument/2006/relationships/image" Target="../media/image133.jpg"/></Relationships>
</file>

<file path=ppt/slides/_rels/slide7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jhblawyer5.wikidot.com/blog:_start/date/2016.10" TargetMode="External"/><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jpeg"/></Relationships>
</file>

<file path=ppt/slides/_rels/slide76.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jpeg"/></Relationships>
</file>

<file path=ppt/slides/_rels/slide77.xml.rels><?xml version="1.0" encoding="UTF-8" standalone="yes"?>
<Relationships xmlns="http://schemas.openxmlformats.org/package/2006/relationships"><Relationship Id="rId3" Type="http://schemas.openxmlformats.org/officeDocument/2006/relationships/hyperlink" Target="https://prescriptionforplay.wordpress.com/tag/hospital/" TargetMode="External"/><Relationship Id="rId2" Type="http://schemas.openxmlformats.org/officeDocument/2006/relationships/image" Target="../media/image138.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hyperlink" Target="https://creativecommons.org/licenses/by-nc-sa/3.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hyperlink" Target="https://en.wikipedia.org/wiki/UNSW_School_of_Surveying_and_Geospatial_Engineeri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www.tiffanydalton.net/home-nutrition-solutions/" TargetMode="External"/><Relationship Id="rId1" Type="http://schemas.openxmlformats.org/officeDocument/2006/relationships/slideLayout" Target="../slideLayouts/slideLayout2.xml"/><Relationship Id="rId6" Type="http://schemas.openxmlformats.org/officeDocument/2006/relationships/hyperlink" Target="http://pushih.com/archives/category/%E4%BA%BA%E6%96%87%E8%88%87%E7%A4%BE%E6%9C%83" TargetMode="External"/><Relationship Id="rId5" Type="http://schemas.openxmlformats.org/officeDocument/2006/relationships/image" Target="../media/image145.png"/><Relationship Id="rId4" Type="http://schemas.openxmlformats.org/officeDocument/2006/relationships/image" Target="../media/image144.png"/></Relationships>
</file>

<file path=ppt/slides/_rels/slide81.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www.tiffanydalton.net/home-nutrition-solutions/" TargetMode="External"/><Relationship Id="rId1" Type="http://schemas.openxmlformats.org/officeDocument/2006/relationships/slideLayout" Target="../slideLayouts/slideLayout2.xml"/><Relationship Id="rId6" Type="http://schemas.openxmlformats.org/officeDocument/2006/relationships/hyperlink" Target="http://pushih.com/archives/category/%E4%BA%BA%E6%96%87%E8%88%87%E7%A4%BE%E6%9C%83" TargetMode="External"/><Relationship Id="rId5" Type="http://schemas.openxmlformats.org/officeDocument/2006/relationships/image" Target="../media/image145.png"/><Relationship Id="rId4" Type="http://schemas.openxmlformats.org/officeDocument/2006/relationships/image" Target="../media/image144.png"/></Relationships>
</file>

<file path=ppt/slides/_rels/slide82.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2" Type="http://schemas.openxmlformats.org/officeDocument/2006/relationships/hyperlink" Target="http://www.tiffanydalton.net/home-nutrition-solutions/" TargetMode="Externa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46.png"/><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hyperlink" Target="https://creativecommons.org/licenses/by-nc-nd/3.0/" TargetMode="External"/><Relationship Id="rId7" Type="http://schemas.openxmlformats.org/officeDocument/2006/relationships/image" Target="../media/image147.jpeg"/><Relationship Id="rId2" Type="http://schemas.openxmlformats.org/officeDocument/2006/relationships/hyperlink" Target="http://www.tiffanydalton.net/home-nutrition-solutions/" TargetMode="Externa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www.nature.com/articles/s41598-018-24888-w" TargetMode="External"/><Relationship Id="rId4" Type="http://schemas.openxmlformats.org/officeDocument/2006/relationships/image" Target="../media/image144.png"/></Relationships>
</file>

<file path=ppt/slides/_rels/slide8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hyperlink" Target="https://ocw.mit.edu/courses/electrical-engineering-and-computer-science/6-976-high-speed-communication-circuits-and-systems-spring-2003/"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hyperlink" Target="https://pixabay.com/en/hearing-ear-sound-listen-deaf-41428/"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8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79699" y="28575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216524"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solidFill>
                  <a:schemeClr val="tx1"/>
                </a:solidFill>
              </a:rPr>
              <a:t>June 12, 2020</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428" y="1465545"/>
            <a:ext cx="3702290" cy="3380776"/>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03929" y="5395912"/>
            <a:ext cx="8958618" cy="1143000"/>
          </a:xfrm>
        </p:spPr>
        <p:txBody>
          <a:bodyPr>
            <a:noAutofit/>
          </a:bodyPr>
          <a:lstStyle/>
          <a:p>
            <a:pPr algn="l"/>
            <a:br>
              <a:rPr lang="en-US" sz="3200" dirty="0"/>
            </a:br>
            <a:r>
              <a:rPr lang="en-US" sz="3200" dirty="0"/>
              <a:t> </a:t>
            </a:r>
            <a:br>
              <a:rPr lang="en-US" sz="3200" dirty="0"/>
            </a:br>
            <a:endParaRPr lang="en-US" sz="3200" b="1" dirty="0"/>
          </a:p>
        </p:txBody>
      </p:sp>
      <p:sp>
        <p:nvSpPr>
          <p:cNvPr id="3" name="Slide Number Placeholder 2"/>
          <p:cNvSpPr>
            <a:spLocks noGrp="1"/>
          </p:cNvSpPr>
          <p:nvPr>
            <p:ph type="sldNum" sz="quarter" idx="12"/>
          </p:nvPr>
        </p:nvSpPr>
        <p:spPr/>
        <p:txBody>
          <a:bodyPr/>
          <a:lstStyle/>
          <a:p>
            <a:fld id="{15C3AF50-45D8-4144-B114-A385979F8C17}" type="slidenum">
              <a:rPr lang="en-US" smtClean="0"/>
              <a:t>10</a:t>
            </a:fld>
            <a:endParaRPr lang="en-US" dirty="0"/>
          </a:p>
        </p:txBody>
      </p:sp>
      <p:sp>
        <p:nvSpPr>
          <p:cNvPr id="5" name="Title 1"/>
          <p:cNvSpPr txBox="1">
            <a:spLocks/>
          </p:cNvSpPr>
          <p:nvPr/>
        </p:nvSpPr>
        <p:spPr>
          <a:xfrm>
            <a:off x="1778696" y="392688"/>
            <a:ext cx="8805797" cy="14862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a:solidFill>
                  <a:schemeClr val="accent5"/>
                </a:solidFill>
                <a:latin typeface="+mn-lt"/>
              </a:rPr>
              <a:t>VI.   EXECUTIVE</a:t>
            </a:r>
            <a:r>
              <a:rPr lang="en-US" b="1" spc="300" dirty="0">
                <a:solidFill>
                  <a:schemeClr val="accent5"/>
                </a:solidFill>
                <a:latin typeface="+mn-lt"/>
              </a:rPr>
              <a:t> D</a:t>
            </a:r>
            <a:r>
              <a:rPr lang="en-US" b="1" dirty="0">
                <a:solidFill>
                  <a:schemeClr val="accent5"/>
                </a:solidFill>
                <a:latin typeface="+mn-lt"/>
              </a:rPr>
              <a:t>IRECTOR’S REPORT</a:t>
            </a:r>
            <a:r>
              <a:rPr lang="en-US" b="1" spc="300" dirty="0">
                <a:solidFill>
                  <a:schemeClr val="accent5"/>
                </a:solidFill>
                <a:latin typeface="+mn-lt"/>
              </a:rPr>
              <a:t>                     </a:t>
            </a:r>
            <a:endParaRPr lang="en-US" b="1" dirty="0">
              <a:solidFill>
                <a:schemeClr val="accent5"/>
              </a:solidFill>
              <a:latin typeface="+mn-lt"/>
            </a:endParaRPr>
          </a:p>
        </p:txBody>
      </p:sp>
      <p:pic>
        <p:nvPicPr>
          <p:cNvPr id="6" name="Picture 5"/>
          <p:cNvPicPr>
            <a:picLocks noChangeAspect="1"/>
          </p:cNvPicPr>
          <p:nvPr/>
        </p:nvPicPr>
        <p:blipFill>
          <a:blip r:embed="rId2"/>
          <a:stretch>
            <a:fillRect/>
          </a:stretch>
        </p:blipFill>
        <p:spPr>
          <a:xfrm>
            <a:off x="4212415" y="2335455"/>
            <a:ext cx="3938357" cy="30604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7163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BD325-D84B-40FF-A4B2-818C8C93D47B}"/>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85F31051-6422-4B96-AB87-E6036275E960}"/>
              </a:ext>
            </a:extLst>
          </p:cNvPr>
          <p:cNvPicPr>
            <a:picLocks noGrp="1" noChangeAspect="1"/>
          </p:cNvPicPr>
          <p:nvPr>
            <p:ph idx="1"/>
          </p:nvPr>
        </p:nvPicPr>
        <p:blipFill>
          <a:blip r:embed="rId2"/>
          <a:stretch>
            <a:fillRect/>
          </a:stretch>
        </p:blipFill>
        <p:spPr>
          <a:xfrm>
            <a:off x="5008416" y="1226870"/>
            <a:ext cx="6153150" cy="2647950"/>
          </a:xfrm>
          <a:prstGeom prst="rect">
            <a:avLst/>
          </a:prstGeom>
        </p:spPr>
      </p:pic>
      <p:pic>
        <p:nvPicPr>
          <p:cNvPr id="4" name="Picture 3">
            <a:extLst>
              <a:ext uri="{FF2B5EF4-FFF2-40B4-BE49-F238E27FC236}">
                <a16:creationId xmlns:a16="http://schemas.microsoft.com/office/drawing/2014/main" id="{11D1360B-12E2-47E1-96BD-44086A90C494}"/>
              </a:ext>
            </a:extLst>
          </p:cNvPr>
          <p:cNvPicPr>
            <a:picLocks noChangeAspect="1"/>
          </p:cNvPicPr>
          <p:nvPr/>
        </p:nvPicPr>
        <p:blipFill>
          <a:blip r:embed="rId3"/>
          <a:stretch>
            <a:fillRect/>
          </a:stretch>
        </p:blipFill>
        <p:spPr>
          <a:xfrm>
            <a:off x="168316" y="171793"/>
            <a:ext cx="4840102" cy="6217028"/>
          </a:xfrm>
          <a:prstGeom prst="rect">
            <a:avLst/>
          </a:prstGeom>
        </p:spPr>
      </p:pic>
      <p:pic>
        <p:nvPicPr>
          <p:cNvPr id="5" name="Picture 4">
            <a:extLst>
              <a:ext uri="{FF2B5EF4-FFF2-40B4-BE49-F238E27FC236}">
                <a16:creationId xmlns:a16="http://schemas.microsoft.com/office/drawing/2014/main" id="{4428634F-FF92-4F23-BC7D-6C51A36604F2}"/>
              </a:ext>
            </a:extLst>
          </p:cNvPr>
          <p:cNvPicPr>
            <a:picLocks noChangeAspect="1"/>
          </p:cNvPicPr>
          <p:nvPr/>
        </p:nvPicPr>
        <p:blipFill rotWithShape="1">
          <a:blip r:embed="rId4"/>
          <a:srcRect l="17149" t="28867" r="5752" b="48955"/>
          <a:stretch/>
        </p:blipFill>
        <p:spPr>
          <a:xfrm>
            <a:off x="5008416" y="4030006"/>
            <a:ext cx="6153150" cy="1138803"/>
          </a:xfrm>
          <a:prstGeom prst="rect">
            <a:avLst/>
          </a:prstGeom>
        </p:spPr>
      </p:pic>
    </p:spTree>
    <p:extLst>
      <p:ext uri="{BB962C8B-B14F-4D97-AF65-F5344CB8AC3E}">
        <p14:creationId xmlns:p14="http://schemas.microsoft.com/office/powerpoint/2010/main" val="2974303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1BED-0533-4241-9579-2FAF31EB2BAF}"/>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7431B88-B8E3-4540-B00D-39B7151E459E}"/>
              </a:ext>
            </a:extLst>
          </p:cNvPr>
          <p:cNvPicPr>
            <a:picLocks noChangeAspect="1"/>
          </p:cNvPicPr>
          <p:nvPr/>
        </p:nvPicPr>
        <p:blipFill>
          <a:blip r:embed="rId2"/>
          <a:stretch>
            <a:fillRect/>
          </a:stretch>
        </p:blipFill>
        <p:spPr>
          <a:xfrm>
            <a:off x="351848" y="3134519"/>
            <a:ext cx="3600450" cy="1733550"/>
          </a:xfrm>
          <a:prstGeom prst="rect">
            <a:avLst/>
          </a:prstGeom>
        </p:spPr>
      </p:pic>
      <p:pic>
        <p:nvPicPr>
          <p:cNvPr id="6" name="Picture 5">
            <a:extLst>
              <a:ext uri="{FF2B5EF4-FFF2-40B4-BE49-F238E27FC236}">
                <a16:creationId xmlns:a16="http://schemas.microsoft.com/office/drawing/2014/main" id="{58D73E2C-AA4E-4D7A-B65D-67C178D21332}"/>
              </a:ext>
            </a:extLst>
          </p:cNvPr>
          <p:cNvPicPr>
            <a:picLocks noChangeAspect="1"/>
          </p:cNvPicPr>
          <p:nvPr/>
        </p:nvPicPr>
        <p:blipFill>
          <a:blip r:embed="rId3"/>
          <a:stretch>
            <a:fillRect/>
          </a:stretch>
        </p:blipFill>
        <p:spPr>
          <a:xfrm>
            <a:off x="5172075" y="1690688"/>
            <a:ext cx="1847850" cy="4219575"/>
          </a:xfrm>
          <a:prstGeom prst="rect">
            <a:avLst/>
          </a:prstGeom>
        </p:spPr>
      </p:pic>
      <p:sp>
        <p:nvSpPr>
          <p:cNvPr id="7" name="Rectangle 6">
            <a:extLst>
              <a:ext uri="{FF2B5EF4-FFF2-40B4-BE49-F238E27FC236}">
                <a16:creationId xmlns:a16="http://schemas.microsoft.com/office/drawing/2014/main" id="{D8A4C0FC-9D20-416A-9580-64E578D60D54}"/>
              </a:ext>
            </a:extLst>
          </p:cNvPr>
          <p:cNvSpPr/>
          <p:nvPr/>
        </p:nvSpPr>
        <p:spPr>
          <a:xfrm>
            <a:off x="6834910" y="2318327"/>
            <a:ext cx="1451552" cy="324716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006CF4-0F7B-4B5C-94CF-4A99F4EAC025}"/>
              </a:ext>
            </a:extLst>
          </p:cNvPr>
          <p:cNvSpPr txBox="1"/>
          <p:nvPr/>
        </p:nvSpPr>
        <p:spPr>
          <a:xfrm>
            <a:off x="7011265" y="3729546"/>
            <a:ext cx="1052657" cy="461665"/>
          </a:xfrm>
          <a:prstGeom prst="rect">
            <a:avLst/>
          </a:prstGeom>
          <a:noFill/>
        </p:spPr>
        <p:txBody>
          <a:bodyPr wrap="square" rtlCol="0">
            <a:spAutoFit/>
          </a:bodyPr>
          <a:lstStyle/>
          <a:p>
            <a:r>
              <a:rPr lang="en-US" sz="2400" b="1" dirty="0">
                <a:solidFill>
                  <a:schemeClr val="bg1"/>
                </a:solidFill>
              </a:rPr>
              <a:t>$7,031</a:t>
            </a:r>
          </a:p>
        </p:txBody>
      </p:sp>
      <p:sp>
        <p:nvSpPr>
          <p:cNvPr id="9" name="TextBox 8">
            <a:extLst>
              <a:ext uri="{FF2B5EF4-FFF2-40B4-BE49-F238E27FC236}">
                <a16:creationId xmlns:a16="http://schemas.microsoft.com/office/drawing/2014/main" id="{AD824C15-8CC3-438F-BF90-F439475E1BD6}"/>
              </a:ext>
            </a:extLst>
          </p:cNvPr>
          <p:cNvSpPr txBox="1"/>
          <p:nvPr/>
        </p:nvSpPr>
        <p:spPr>
          <a:xfrm>
            <a:off x="6948919" y="5546796"/>
            <a:ext cx="1300884" cy="646331"/>
          </a:xfrm>
          <a:prstGeom prst="rect">
            <a:avLst/>
          </a:prstGeom>
          <a:noFill/>
        </p:spPr>
        <p:txBody>
          <a:bodyPr wrap="square" rtlCol="0">
            <a:spAutoFit/>
          </a:bodyPr>
          <a:lstStyle/>
          <a:p>
            <a:pPr algn="ctr"/>
            <a:r>
              <a:rPr lang="en-US" sz="1200" dirty="0"/>
              <a:t>2019</a:t>
            </a:r>
          </a:p>
          <a:p>
            <a:pPr algn="ctr"/>
            <a:r>
              <a:rPr lang="en-US" sz="2400" dirty="0"/>
              <a:t>Alabama</a:t>
            </a:r>
          </a:p>
        </p:txBody>
      </p:sp>
      <p:sp>
        <p:nvSpPr>
          <p:cNvPr id="10" name="TextBox 9">
            <a:extLst>
              <a:ext uri="{FF2B5EF4-FFF2-40B4-BE49-F238E27FC236}">
                <a16:creationId xmlns:a16="http://schemas.microsoft.com/office/drawing/2014/main" id="{221C2AC9-E37E-4493-886E-E5514018609B}"/>
              </a:ext>
            </a:extLst>
          </p:cNvPr>
          <p:cNvSpPr txBox="1"/>
          <p:nvPr/>
        </p:nvSpPr>
        <p:spPr>
          <a:xfrm>
            <a:off x="5436322" y="5583960"/>
            <a:ext cx="1300884" cy="646331"/>
          </a:xfrm>
          <a:prstGeom prst="rect">
            <a:avLst/>
          </a:prstGeom>
          <a:solidFill>
            <a:schemeClr val="bg1"/>
          </a:solidFill>
        </p:spPr>
        <p:txBody>
          <a:bodyPr wrap="square" rtlCol="0">
            <a:spAutoFit/>
          </a:bodyPr>
          <a:lstStyle/>
          <a:p>
            <a:pPr algn="ctr"/>
            <a:r>
              <a:rPr lang="en-US" sz="1200" dirty="0"/>
              <a:t>2019</a:t>
            </a:r>
          </a:p>
          <a:p>
            <a:pPr algn="ctr"/>
            <a:r>
              <a:rPr lang="en-US" sz="2400" dirty="0"/>
              <a:t>USA </a:t>
            </a:r>
          </a:p>
        </p:txBody>
      </p:sp>
    </p:spTree>
    <p:extLst>
      <p:ext uri="{BB962C8B-B14F-4D97-AF65-F5344CB8AC3E}">
        <p14:creationId xmlns:p14="http://schemas.microsoft.com/office/powerpoint/2010/main" val="181752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855D-DC06-48EB-88B6-F7E69CEACA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151C8D-A2F9-48D5-9110-6D4F2E83C0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CB991D4-F904-4AD7-A70A-D8C6F7AD9A39}"/>
              </a:ext>
            </a:extLst>
          </p:cNvPr>
          <p:cNvPicPr>
            <a:picLocks noChangeAspect="1"/>
          </p:cNvPicPr>
          <p:nvPr/>
        </p:nvPicPr>
        <p:blipFill>
          <a:blip r:embed="rId2"/>
          <a:stretch>
            <a:fillRect/>
          </a:stretch>
        </p:blipFill>
        <p:spPr>
          <a:xfrm>
            <a:off x="118662" y="0"/>
            <a:ext cx="11953875" cy="6800850"/>
          </a:xfrm>
          <a:prstGeom prst="rect">
            <a:avLst/>
          </a:prstGeom>
        </p:spPr>
      </p:pic>
      <p:sp>
        <p:nvSpPr>
          <p:cNvPr id="5" name="Rectangle 4">
            <a:extLst>
              <a:ext uri="{FF2B5EF4-FFF2-40B4-BE49-F238E27FC236}">
                <a16:creationId xmlns:a16="http://schemas.microsoft.com/office/drawing/2014/main" id="{24606588-C1EB-43F5-BF68-62078744A3E0}"/>
              </a:ext>
            </a:extLst>
          </p:cNvPr>
          <p:cNvSpPr/>
          <p:nvPr/>
        </p:nvSpPr>
        <p:spPr>
          <a:xfrm>
            <a:off x="5624945" y="3749964"/>
            <a:ext cx="138546" cy="1293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B7C221-EE38-4801-8ED9-64B8C5BCDBEA}"/>
              </a:ext>
            </a:extLst>
          </p:cNvPr>
          <p:cNvSpPr txBox="1"/>
          <p:nvPr/>
        </p:nvSpPr>
        <p:spPr>
          <a:xfrm>
            <a:off x="5089237" y="3438236"/>
            <a:ext cx="1099127" cy="369332"/>
          </a:xfrm>
          <a:prstGeom prst="rect">
            <a:avLst/>
          </a:prstGeom>
          <a:noFill/>
        </p:spPr>
        <p:txBody>
          <a:bodyPr wrap="square" rtlCol="0">
            <a:spAutoFit/>
          </a:bodyPr>
          <a:lstStyle/>
          <a:p>
            <a:r>
              <a:rPr lang="en-US" dirty="0"/>
              <a:t>$7,031</a:t>
            </a:r>
          </a:p>
        </p:txBody>
      </p:sp>
      <p:sp>
        <p:nvSpPr>
          <p:cNvPr id="7" name="Rectangle 6">
            <a:extLst>
              <a:ext uri="{FF2B5EF4-FFF2-40B4-BE49-F238E27FC236}">
                <a16:creationId xmlns:a16="http://schemas.microsoft.com/office/drawing/2014/main" id="{86E23518-B916-4485-AE2C-73B3D6F97B77}"/>
              </a:ext>
            </a:extLst>
          </p:cNvPr>
          <p:cNvSpPr/>
          <p:nvPr/>
        </p:nvSpPr>
        <p:spPr>
          <a:xfrm>
            <a:off x="10220253" y="3054626"/>
            <a:ext cx="158408" cy="198843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08B9A6-3C68-426A-933D-100309083891}"/>
              </a:ext>
            </a:extLst>
          </p:cNvPr>
          <p:cNvSpPr/>
          <p:nvPr/>
        </p:nvSpPr>
        <p:spPr>
          <a:xfrm>
            <a:off x="6637107" y="3664744"/>
            <a:ext cx="166740" cy="137541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E7FA976-1AF7-41E7-9360-03E49F331FFB}"/>
              </a:ext>
            </a:extLst>
          </p:cNvPr>
          <p:cNvSpPr/>
          <p:nvPr/>
        </p:nvSpPr>
        <p:spPr>
          <a:xfrm>
            <a:off x="8431923" y="3512729"/>
            <a:ext cx="136919" cy="152028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B080AF-7601-456C-B7E9-367F63B11797}"/>
              </a:ext>
            </a:extLst>
          </p:cNvPr>
          <p:cNvSpPr/>
          <p:nvPr/>
        </p:nvSpPr>
        <p:spPr>
          <a:xfrm>
            <a:off x="6427634" y="3664744"/>
            <a:ext cx="158408" cy="1387931"/>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D173C4A-2FD8-474C-8DB4-E46DB69022A0}"/>
              </a:ext>
            </a:extLst>
          </p:cNvPr>
          <p:cNvSpPr/>
          <p:nvPr/>
        </p:nvSpPr>
        <p:spPr>
          <a:xfrm>
            <a:off x="7433667" y="3593306"/>
            <a:ext cx="136919" cy="143970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DB4CFB-58D8-4551-9EEE-DEC86E40EA5C}"/>
              </a:ext>
            </a:extLst>
          </p:cNvPr>
          <p:cNvSpPr/>
          <p:nvPr/>
        </p:nvSpPr>
        <p:spPr>
          <a:xfrm>
            <a:off x="9636972" y="3275496"/>
            <a:ext cx="136920" cy="176756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2FE4B3-1DDC-4EA8-9E7D-6CF2A5522A0A}"/>
              </a:ext>
            </a:extLst>
          </p:cNvPr>
          <p:cNvSpPr/>
          <p:nvPr/>
        </p:nvSpPr>
        <p:spPr>
          <a:xfrm>
            <a:off x="4223480" y="3855367"/>
            <a:ext cx="152650" cy="119730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96F11EF-3F77-452C-A417-9946E50B3234}"/>
              </a:ext>
            </a:extLst>
          </p:cNvPr>
          <p:cNvSpPr/>
          <p:nvPr/>
        </p:nvSpPr>
        <p:spPr>
          <a:xfrm>
            <a:off x="2811085" y="3990109"/>
            <a:ext cx="152650" cy="106256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564A1F0-F2FF-4D50-9B36-D93A88D7B5C6}"/>
              </a:ext>
            </a:extLst>
          </p:cNvPr>
          <p:cNvSpPr/>
          <p:nvPr/>
        </p:nvSpPr>
        <p:spPr>
          <a:xfrm>
            <a:off x="2620104" y="3990109"/>
            <a:ext cx="138546" cy="106256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CF4AD06-AE13-40C2-A1EE-7B736925E96C}"/>
              </a:ext>
            </a:extLst>
          </p:cNvPr>
          <p:cNvSpPr/>
          <p:nvPr/>
        </p:nvSpPr>
        <p:spPr>
          <a:xfrm>
            <a:off x="2417045" y="4046483"/>
            <a:ext cx="135765" cy="100619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248564-05F7-4119-9206-6DE7DAC6E957}"/>
              </a:ext>
            </a:extLst>
          </p:cNvPr>
          <p:cNvSpPr/>
          <p:nvPr/>
        </p:nvSpPr>
        <p:spPr>
          <a:xfrm>
            <a:off x="2218677" y="4078014"/>
            <a:ext cx="155390" cy="96214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B6E07A1-E410-4BFF-A6D0-A27C2EE2DE8B}"/>
              </a:ext>
            </a:extLst>
          </p:cNvPr>
          <p:cNvSpPr/>
          <p:nvPr/>
        </p:nvSpPr>
        <p:spPr>
          <a:xfrm>
            <a:off x="4819875" y="3836893"/>
            <a:ext cx="145928" cy="119730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AF10D2-835A-4CEC-B3A5-FCBEF43F932A}"/>
              </a:ext>
            </a:extLst>
          </p:cNvPr>
          <p:cNvSpPr/>
          <p:nvPr/>
        </p:nvSpPr>
        <p:spPr>
          <a:xfrm>
            <a:off x="9434976" y="3339547"/>
            <a:ext cx="136919" cy="16927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A3AA13-5DA5-496B-9E5D-DD5EFC20E534}"/>
              </a:ext>
            </a:extLst>
          </p:cNvPr>
          <p:cNvSpPr/>
          <p:nvPr/>
        </p:nvSpPr>
        <p:spPr>
          <a:xfrm>
            <a:off x="4622964" y="3842848"/>
            <a:ext cx="152650" cy="119730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EF1133D-5566-4D5F-A03C-F35772E50DAA}"/>
              </a:ext>
            </a:extLst>
          </p:cNvPr>
          <p:cNvPicPr>
            <a:picLocks noChangeAspect="1"/>
          </p:cNvPicPr>
          <p:nvPr/>
        </p:nvPicPr>
        <p:blipFill>
          <a:blip r:embed="rId3"/>
          <a:stretch>
            <a:fillRect/>
          </a:stretch>
        </p:blipFill>
        <p:spPr>
          <a:xfrm>
            <a:off x="5763491" y="1228832"/>
            <a:ext cx="1967633" cy="1325563"/>
          </a:xfrm>
          <a:prstGeom prst="rect">
            <a:avLst/>
          </a:prstGeom>
        </p:spPr>
      </p:pic>
      <p:cxnSp>
        <p:nvCxnSpPr>
          <p:cNvPr id="32" name="Straight Arrow Connector 31">
            <a:extLst>
              <a:ext uri="{FF2B5EF4-FFF2-40B4-BE49-F238E27FC236}">
                <a16:creationId xmlns:a16="http://schemas.microsoft.com/office/drawing/2014/main" id="{3C1A61FC-84D7-433C-BC5D-1D7D415FFAF4}"/>
              </a:ext>
            </a:extLst>
          </p:cNvPr>
          <p:cNvCxnSpPr>
            <a:cxnSpLocks/>
          </p:cNvCxnSpPr>
          <p:nvPr/>
        </p:nvCxnSpPr>
        <p:spPr>
          <a:xfrm>
            <a:off x="7598331" y="2435039"/>
            <a:ext cx="618017" cy="732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D58643A-80D9-4815-9F7A-BDCF5AD4560B}"/>
              </a:ext>
            </a:extLst>
          </p:cNvPr>
          <p:cNvCxnSpPr>
            <a:cxnSpLocks/>
          </p:cNvCxnSpPr>
          <p:nvPr/>
        </p:nvCxnSpPr>
        <p:spPr>
          <a:xfrm flipH="1">
            <a:off x="5718490" y="2472889"/>
            <a:ext cx="1165470" cy="927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8CE9466-8D5D-4AE7-B8F9-78E25F89BEC6}"/>
              </a:ext>
            </a:extLst>
          </p:cNvPr>
          <p:cNvCxnSpPr/>
          <p:nvPr/>
        </p:nvCxnSpPr>
        <p:spPr>
          <a:xfrm>
            <a:off x="3657602" y="766617"/>
            <a:ext cx="200547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C8E1D80-548E-470D-99A6-39A5535CB9C1}"/>
              </a:ext>
            </a:extLst>
          </p:cNvPr>
          <p:cNvSpPr/>
          <p:nvPr/>
        </p:nvSpPr>
        <p:spPr>
          <a:xfrm>
            <a:off x="7829667" y="3592573"/>
            <a:ext cx="136919" cy="143970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63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32C5E6-BB2C-468C-8CB5-63BA27069661}"/>
              </a:ext>
            </a:extLst>
          </p:cNvPr>
          <p:cNvPicPr>
            <a:picLocks noChangeAspect="1"/>
          </p:cNvPicPr>
          <p:nvPr/>
        </p:nvPicPr>
        <p:blipFill rotWithShape="1">
          <a:blip r:embed="rId2"/>
          <a:srcRect b="60535"/>
          <a:stretch/>
        </p:blipFill>
        <p:spPr>
          <a:xfrm>
            <a:off x="545271" y="96497"/>
            <a:ext cx="11170479" cy="1849534"/>
          </a:xfrm>
          <a:prstGeom prst="rect">
            <a:avLst/>
          </a:prstGeom>
        </p:spPr>
      </p:pic>
      <p:pic>
        <p:nvPicPr>
          <p:cNvPr id="5" name="Picture 4">
            <a:extLst>
              <a:ext uri="{FF2B5EF4-FFF2-40B4-BE49-F238E27FC236}">
                <a16:creationId xmlns:a16="http://schemas.microsoft.com/office/drawing/2014/main" id="{F9594C96-F36D-4D0D-8BDA-61E7E28FC53D}"/>
              </a:ext>
            </a:extLst>
          </p:cNvPr>
          <p:cNvPicPr>
            <a:picLocks noChangeAspect="1"/>
          </p:cNvPicPr>
          <p:nvPr/>
        </p:nvPicPr>
        <p:blipFill rotWithShape="1">
          <a:blip r:embed="rId3"/>
          <a:srcRect t="6576" b="89702"/>
          <a:stretch/>
        </p:blipFill>
        <p:spPr>
          <a:xfrm>
            <a:off x="451487" y="3309907"/>
            <a:ext cx="11204992" cy="277390"/>
          </a:xfrm>
          <a:prstGeom prst="rect">
            <a:avLst/>
          </a:prstGeom>
        </p:spPr>
      </p:pic>
      <p:pic>
        <p:nvPicPr>
          <p:cNvPr id="6" name="Picture 5">
            <a:extLst>
              <a:ext uri="{FF2B5EF4-FFF2-40B4-BE49-F238E27FC236}">
                <a16:creationId xmlns:a16="http://schemas.microsoft.com/office/drawing/2014/main" id="{819D0DCD-5D43-4E61-A903-CCB1C0D16495}"/>
              </a:ext>
            </a:extLst>
          </p:cNvPr>
          <p:cNvPicPr>
            <a:picLocks noChangeAspect="1"/>
          </p:cNvPicPr>
          <p:nvPr/>
        </p:nvPicPr>
        <p:blipFill rotWithShape="1">
          <a:blip r:embed="rId4"/>
          <a:srcRect t="23899" b="56246"/>
          <a:stretch/>
        </p:blipFill>
        <p:spPr>
          <a:xfrm>
            <a:off x="451487" y="4945907"/>
            <a:ext cx="11494328" cy="250481"/>
          </a:xfrm>
          <a:prstGeom prst="rect">
            <a:avLst/>
          </a:prstGeom>
        </p:spPr>
      </p:pic>
      <p:pic>
        <p:nvPicPr>
          <p:cNvPr id="7" name="Picture 6">
            <a:extLst>
              <a:ext uri="{FF2B5EF4-FFF2-40B4-BE49-F238E27FC236}">
                <a16:creationId xmlns:a16="http://schemas.microsoft.com/office/drawing/2014/main" id="{8D26EF8E-8F6D-4CBA-BCF4-F324A075DFE5}"/>
              </a:ext>
            </a:extLst>
          </p:cNvPr>
          <p:cNvPicPr>
            <a:picLocks noChangeAspect="1"/>
          </p:cNvPicPr>
          <p:nvPr/>
        </p:nvPicPr>
        <p:blipFill rotWithShape="1">
          <a:blip r:embed="rId2"/>
          <a:srcRect l="-309" t="69454" r="309" b="15287"/>
          <a:stretch/>
        </p:blipFill>
        <p:spPr>
          <a:xfrm>
            <a:off x="510759" y="2294268"/>
            <a:ext cx="11170479" cy="715108"/>
          </a:xfrm>
          <a:prstGeom prst="rect">
            <a:avLst/>
          </a:prstGeom>
        </p:spPr>
      </p:pic>
      <p:pic>
        <p:nvPicPr>
          <p:cNvPr id="8" name="Picture 7">
            <a:extLst>
              <a:ext uri="{FF2B5EF4-FFF2-40B4-BE49-F238E27FC236}">
                <a16:creationId xmlns:a16="http://schemas.microsoft.com/office/drawing/2014/main" id="{55990AAC-8D6B-432F-90C4-103E882D4118}"/>
              </a:ext>
            </a:extLst>
          </p:cNvPr>
          <p:cNvPicPr>
            <a:picLocks noChangeAspect="1"/>
          </p:cNvPicPr>
          <p:nvPr/>
        </p:nvPicPr>
        <p:blipFill rotWithShape="1">
          <a:blip r:embed="rId2"/>
          <a:srcRect l="-309" t="50000" r="309" b="45423"/>
          <a:stretch/>
        </p:blipFill>
        <p:spPr>
          <a:xfrm>
            <a:off x="510760" y="2036360"/>
            <a:ext cx="11170479" cy="214471"/>
          </a:xfrm>
          <a:prstGeom prst="rect">
            <a:avLst/>
          </a:prstGeom>
        </p:spPr>
      </p:pic>
      <p:pic>
        <p:nvPicPr>
          <p:cNvPr id="9" name="Picture 8">
            <a:extLst>
              <a:ext uri="{FF2B5EF4-FFF2-40B4-BE49-F238E27FC236}">
                <a16:creationId xmlns:a16="http://schemas.microsoft.com/office/drawing/2014/main" id="{464D5334-4A8B-4573-BB1E-44C9F580061A}"/>
              </a:ext>
            </a:extLst>
          </p:cNvPr>
          <p:cNvPicPr>
            <a:picLocks noChangeAspect="1"/>
          </p:cNvPicPr>
          <p:nvPr/>
        </p:nvPicPr>
        <p:blipFill rotWithShape="1">
          <a:blip r:embed="rId3"/>
          <a:srcRect b="96189"/>
          <a:stretch/>
        </p:blipFill>
        <p:spPr>
          <a:xfrm>
            <a:off x="475589" y="3030205"/>
            <a:ext cx="11204991" cy="283971"/>
          </a:xfrm>
          <a:prstGeom prst="rect">
            <a:avLst/>
          </a:prstGeom>
        </p:spPr>
      </p:pic>
      <p:pic>
        <p:nvPicPr>
          <p:cNvPr id="10" name="Picture 9">
            <a:extLst>
              <a:ext uri="{FF2B5EF4-FFF2-40B4-BE49-F238E27FC236}">
                <a16:creationId xmlns:a16="http://schemas.microsoft.com/office/drawing/2014/main" id="{22EB24AE-3EB1-4E7C-A060-849B49BA7D1A}"/>
              </a:ext>
            </a:extLst>
          </p:cNvPr>
          <p:cNvPicPr>
            <a:picLocks noChangeAspect="1"/>
          </p:cNvPicPr>
          <p:nvPr/>
        </p:nvPicPr>
        <p:blipFill rotWithShape="1">
          <a:blip r:embed="rId3"/>
          <a:srcRect t="92847" b="3430"/>
          <a:stretch/>
        </p:blipFill>
        <p:spPr>
          <a:xfrm>
            <a:off x="475588" y="4709192"/>
            <a:ext cx="11205001" cy="277390"/>
          </a:xfrm>
          <a:prstGeom prst="rect">
            <a:avLst/>
          </a:prstGeom>
        </p:spPr>
      </p:pic>
      <p:pic>
        <p:nvPicPr>
          <p:cNvPr id="11" name="Picture 10">
            <a:extLst>
              <a:ext uri="{FF2B5EF4-FFF2-40B4-BE49-F238E27FC236}">
                <a16:creationId xmlns:a16="http://schemas.microsoft.com/office/drawing/2014/main" id="{81CBC6A7-AF63-485C-BEDF-EA31E41D0D06}"/>
              </a:ext>
            </a:extLst>
          </p:cNvPr>
          <p:cNvPicPr>
            <a:picLocks noChangeAspect="1"/>
          </p:cNvPicPr>
          <p:nvPr/>
        </p:nvPicPr>
        <p:blipFill rotWithShape="1">
          <a:blip r:embed="rId3"/>
          <a:srcRect t="46001" b="50275"/>
          <a:stretch/>
        </p:blipFill>
        <p:spPr>
          <a:xfrm>
            <a:off x="463868" y="3698695"/>
            <a:ext cx="11170480" cy="276534"/>
          </a:xfrm>
          <a:prstGeom prst="rect">
            <a:avLst/>
          </a:prstGeom>
        </p:spPr>
      </p:pic>
      <p:pic>
        <p:nvPicPr>
          <p:cNvPr id="12" name="Picture 11">
            <a:extLst>
              <a:ext uri="{FF2B5EF4-FFF2-40B4-BE49-F238E27FC236}">
                <a16:creationId xmlns:a16="http://schemas.microsoft.com/office/drawing/2014/main" id="{A0F56FE1-F396-4A45-A3BD-6A1317386DF5}"/>
              </a:ext>
            </a:extLst>
          </p:cNvPr>
          <p:cNvPicPr>
            <a:picLocks noChangeAspect="1"/>
          </p:cNvPicPr>
          <p:nvPr/>
        </p:nvPicPr>
        <p:blipFill rotWithShape="1">
          <a:blip r:embed="rId3"/>
          <a:srcRect l="-407" t="18891" r="407" b="77803"/>
          <a:stretch/>
        </p:blipFill>
        <p:spPr>
          <a:xfrm>
            <a:off x="427386" y="3522115"/>
            <a:ext cx="11195242" cy="246137"/>
          </a:xfrm>
          <a:prstGeom prst="rect">
            <a:avLst/>
          </a:prstGeom>
        </p:spPr>
      </p:pic>
      <p:pic>
        <p:nvPicPr>
          <p:cNvPr id="13" name="Picture 12">
            <a:extLst>
              <a:ext uri="{FF2B5EF4-FFF2-40B4-BE49-F238E27FC236}">
                <a16:creationId xmlns:a16="http://schemas.microsoft.com/office/drawing/2014/main" id="{F3F87DBB-4CAA-403B-99AD-4A92A5F9FA5B}"/>
              </a:ext>
            </a:extLst>
          </p:cNvPr>
          <p:cNvPicPr>
            <a:picLocks noChangeAspect="1"/>
          </p:cNvPicPr>
          <p:nvPr/>
        </p:nvPicPr>
        <p:blipFill rotWithShape="1">
          <a:blip r:embed="rId3"/>
          <a:srcRect t="86757" b="9520"/>
          <a:stretch/>
        </p:blipFill>
        <p:spPr>
          <a:xfrm>
            <a:off x="475588" y="4454742"/>
            <a:ext cx="11170403" cy="276534"/>
          </a:xfrm>
          <a:prstGeom prst="rect">
            <a:avLst/>
          </a:prstGeom>
        </p:spPr>
      </p:pic>
      <p:pic>
        <p:nvPicPr>
          <p:cNvPr id="14" name="Picture 13">
            <a:extLst>
              <a:ext uri="{FF2B5EF4-FFF2-40B4-BE49-F238E27FC236}">
                <a16:creationId xmlns:a16="http://schemas.microsoft.com/office/drawing/2014/main" id="{933B7E36-E47D-46BA-A0EB-0969606D3B2E}"/>
              </a:ext>
            </a:extLst>
          </p:cNvPr>
          <p:cNvPicPr>
            <a:picLocks noChangeAspect="1"/>
          </p:cNvPicPr>
          <p:nvPr/>
        </p:nvPicPr>
        <p:blipFill rotWithShape="1">
          <a:blip r:embed="rId3"/>
          <a:srcRect t="67668" b="28161"/>
          <a:stretch/>
        </p:blipFill>
        <p:spPr>
          <a:xfrm>
            <a:off x="451486" y="4148295"/>
            <a:ext cx="11170403" cy="309800"/>
          </a:xfrm>
          <a:prstGeom prst="rect">
            <a:avLst/>
          </a:prstGeom>
        </p:spPr>
      </p:pic>
      <p:pic>
        <p:nvPicPr>
          <p:cNvPr id="15" name="Picture 14">
            <a:extLst>
              <a:ext uri="{FF2B5EF4-FFF2-40B4-BE49-F238E27FC236}">
                <a16:creationId xmlns:a16="http://schemas.microsoft.com/office/drawing/2014/main" id="{FB62F250-698D-4F36-9B20-4588F505B2BE}"/>
              </a:ext>
            </a:extLst>
          </p:cNvPr>
          <p:cNvPicPr>
            <a:picLocks noChangeAspect="1"/>
          </p:cNvPicPr>
          <p:nvPr/>
        </p:nvPicPr>
        <p:blipFill rotWithShape="1">
          <a:blip r:embed="rId3"/>
          <a:srcRect t="56221" b="41370"/>
          <a:stretch/>
        </p:blipFill>
        <p:spPr>
          <a:xfrm>
            <a:off x="463867" y="3966264"/>
            <a:ext cx="11158021" cy="178746"/>
          </a:xfrm>
          <a:prstGeom prst="rect">
            <a:avLst/>
          </a:prstGeom>
        </p:spPr>
      </p:pic>
      <p:sp>
        <p:nvSpPr>
          <p:cNvPr id="17" name="Arrow: Right 16">
            <a:extLst>
              <a:ext uri="{FF2B5EF4-FFF2-40B4-BE49-F238E27FC236}">
                <a16:creationId xmlns:a16="http://schemas.microsoft.com/office/drawing/2014/main" id="{840553D2-BCA3-4783-9611-9954D3E2A738}"/>
              </a:ext>
            </a:extLst>
          </p:cNvPr>
          <p:cNvSpPr/>
          <p:nvPr/>
        </p:nvSpPr>
        <p:spPr>
          <a:xfrm rot="10800000">
            <a:off x="11756780" y="1714156"/>
            <a:ext cx="246185" cy="257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8648A906-084A-4BF4-B399-BB9636A27969}"/>
              </a:ext>
            </a:extLst>
          </p:cNvPr>
          <p:cNvSpPr/>
          <p:nvPr/>
        </p:nvSpPr>
        <p:spPr>
          <a:xfrm rot="10800000">
            <a:off x="11714283" y="3000240"/>
            <a:ext cx="246185" cy="257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AB949172-07CE-446B-90D0-DDE0EDFFFEB3}"/>
              </a:ext>
            </a:extLst>
          </p:cNvPr>
          <p:cNvSpPr/>
          <p:nvPr/>
        </p:nvSpPr>
        <p:spPr>
          <a:xfrm rot="10800000">
            <a:off x="11684975" y="3506465"/>
            <a:ext cx="246185" cy="257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B4F5B6B-0509-44D9-8FAA-40A171568DBA}"/>
              </a:ext>
            </a:extLst>
          </p:cNvPr>
          <p:cNvSpPr/>
          <p:nvPr/>
        </p:nvSpPr>
        <p:spPr>
          <a:xfrm rot="10800000">
            <a:off x="11667391" y="3915522"/>
            <a:ext cx="246185" cy="257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FB95190-582A-4F36-B7C6-9489CE76B602}"/>
              </a:ext>
            </a:extLst>
          </p:cNvPr>
          <p:cNvSpPr/>
          <p:nvPr/>
        </p:nvSpPr>
        <p:spPr>
          <a:xfrm rot="10800000">
            <a:off x="11699630" y="2294283"/>
            <a:ext cx="246185" cy="257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378614A4-FEF7-4094-AD15-934FF05D3C41}"/>
              </a:ext>
            </a:extLst>
          </p:cNvPr>
          <p:cNvCxnSpPr/>
          <p:nvPr/>
        </p:nvCxnSpPr>
        <p:spPr>
          <a:xfrm>
            <a:off x="3759198" y="757381"/>
            <a:ext cx="200547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45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500"/>
                                        <p:tgtEl>
                                          <p:spTgt spid="21"/>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3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D1844-6CE8-47B8-9B3D-4D8EA27B6D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D6F8B3-9CA7-4CE0-9455-C05583B035F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C1AC28D-DFD8-44AF-B13B-9967E924DA05}"/>
              </a:ext>
            </a:extLst>
          </p:cNvPr>
          <p:cNvPicPr>
            <a:picLocks noChangeAspect="1"/>
          </p:cNvPicPr>
          <p:nvPr/>
        </p:nvPicPr>
        <p:blipFill>
          <a:blip r:embed="rId2"/>
          <a:stretch>
            <a:fillRect/>
          </a:stretch>
        </p:blipFill>
        <p:spPr>
          <a:xfrm>
            <a:off x="0" y="28123"/>
            <a:ext cx="12192000" cy="6801753"/>
          </a:xfrm>
          <a:prstGeom prst="rect">
            <a:avLst/>
          </a:prstGeom>
        </p:spPr>
      </p:pic>
      <p:sp>
        <p:nvSpPr>
          <p:cNvPr id="6" name="Rectangle 5">
            <a:extLst>
              <a:ext uri="{FF2B5EF4-FFF2-40B4-BE49-F238E27FC236}">
                <a16:creationId xmlns:a16="http://schemas.microsoft.com/office/drawing/2014/main" id="{34805B8A-7950-4D44-9770-A31A1B13E6C8}"/>
              </a:ext>
            </a:extLst>
          </p:cNvPr>
          <p:cNvSpPr/>
          <p:nvPr/>
        </p:nvSpPr>
        <p:spPr>
          <a:xfrm>
            <a:off x="10308024" y="3196004"/>
            <a:ext cx="167210" cy="2157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F575818-5EAB-42DA-93AF-B1F90BD976FD}"/>
              </a:ext>
            </a:extLst>
          </p:cNvPr>
          <p:cNvPicPr>
            <a:picLocks noChangeAspect="1"/>
          </p:cNvPicPr>
          <p:nvPr/>
        </p:nvPicPr>
        <p:blipFill>
          <a:blip r:embed="rId3"/>
          <a:stretch>
            <a:fillRect/>
          </a:stretch>
        </p:blipFill>
        <p:spPr>
          <a:xfrm>
            <a:off x="7597810" y="1690688"/>
            <a:ext cx="2086093" cy="1210809"/>
          </a:xfrm>
          <a:prstGeom prst="rect">
            <a:avLst/>
          </a:prstGeom>
        </p:spPr>
      </p:pic>
      <p:sp>
        <p:nvSpPr>
          <p:cNvPr id="8" name="Rectangle 7">
            <a:extLst>
              <a:ext uri="{FF2B5EF4-FFF2-40B4-BE49-F238E27FC236}">
                <a16:creationId xmlns:a16="http://schemas.microsoft.com/office/drawing/2014/main" id="{96CF1EDC-6277-46C0-8C33-4F8CF882CF08}"/>
              </a:ext>
            </a:extLst>
          </p:cNvPr>
          <p:cNvSpPr/>
          <p:nvPr/>
        </p:nvSpPr>
        <p:spPr>
          <a:xfrm>
            <a:off x="9713392" y="2858621"/>
            <a:ext cx="747320" cy="369332"/>
          </a:xfrm>
          <a:prstGeom prst="rect">
            <a:avLst/>
          </a:prstGeom>
        </p:spPr>
        <p:txBody>
          <a:bodyPr wrap="none">
            <a:spAutoFit/>
          </a:bodyPr>
          <a:lstStyle/>
          <a:p>
            <a:r>
              <a:rPr lang="en-US" dirty="0"/>
              <a:t> 9.6% </a:t>
            </a:r>
          </a:p>
        </p:txBody>
      </p:sp>
      <p:sp>
        <p:nvSpPr>
          <p:cNvPr id="9" name="TextBox 8">
            <a:extLst>
              <a:ext uri="{FF2B5EF4-FFF2-40B4-BE49-F238E27FC236}">
                <a16:creationId xmlns:a16="http://schemas.microsoft.com/office/drawing/2014/main" id="{D5ED49CE-E57A-47CD-BE1E-69C61CF37EC8}"/>
              </a:ext>
            </a:extLst>
          </p:cNvPr>
          <p:cNvSpPr txBox="1"/>
          <p:nvPr/>
        </p:nvSpPr>
        <p:spPr>
          <a:xfrm>
            <a:off x="1255595" y="1690688"/>
            <a:ext cx="6342216" cy="707886"/>
          </a:xfrm>
          <a:prstGeom prst="rect">
            <a:avLst/>
          </a:prstGeom>
          <a:solidFill>
            <a:srgbClr val="FFFF00"/>
          </a:solidFill>
        </p:spPr>
        <p:txBody>
          <a:bodyPr wrap="square" rtlCol="0">
            <a:spAutoFit/>
          </a:bodyPr>
          <a:lstStyle/>
          <a:p>
            <a:r>
              <a:rPr lang="en-US" sz="2000" dirty="0"/>
              <a:t>While Alabama receives less in state support, it receives a larger share of state revenue than most states. (Ranked 6</a:t>
            </a:r>
            <a:r>
              <a:rPr lang="en-US" sz="2000" baseline="30000" dirty="0"/>
              <a:t>th</a:t>
            </a:r>
            <a:r>
              <a:rPr lang="en-US" sz="2000" dirty="0"/>
              <a:t>)  </a:t>
            </a:r>
          </a:p>
        </p:txBody>
      </p:sp>
      <p:sp>
        <p:nvSpPr>
          <p:cNvPr id="10" name="Rectangle 9">
            <a:extLst>
              <a:ext uri="{FF2B5EF4-FFF2-40B4-BE49-F238E27FC236}">
                <a16:creationId xmlns:a16="http://schemas.microsoft.com/office/drawing/2014/main" id="{2FB0CBE6-FE6E-4E9C-A1B9-DD2FD1485E49}"/>
              </a:ext>
            </a:extLst>
          </p:cNvPr>
          <p:cNvSpPr/>
          <p:nvPr/>
        </p:nvSpPr>
        <p:spPr>
          <a:xfrm>
            <a:off x="10515772" y="3157979"/>
            <a:ext cx="149516" cy="2190881"/>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6354BD-4555-4641-AB41-13492BB53C97}"/>
              </a:ext>
            </a:extLst>
          </p:cNvPr>
          <p:cNvSpPr/>
          <p:nvPr/>
        </p:nvSpPr>
        <p:spPr>
          <a:xfrm>
            <a:off x="10712602" y="3043287"/>
            <a:ext cx="167210" cy="231028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2DE067-5EEB-4B54-9DA2-331AAAF11866}"/>
              </a:ext>
            </a:extLst>
          </p:cNvPr>
          <p:cNvSpPr/>
          <p:nvPr/>
        </p:nvSpPr>
        <p:spPr>
          <a:xfrm>
            <a:off x="9903446" y="3254307"/>
            <a:ext cx="167210" cy="209926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BFA208-EEAE-4058-B5D9-33B2F34EA19D}"/>
              </a:ext>
            </a:extLst>
          </p:cNvPr>
          <p:cNvSpPr/>
          <p:nvPr/>
        </p:nvSpPr>
        <p:spPr>
          <a:xfrm>
            <a:off x="9499464" y="3561549"/>
            <a:ext cx="155344" cy="1788251"/>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FBE76B-FBE9-42D7-8F19-B03B2B7A8E37}"/>
              </a:ext>
            </a:extLst>
          </p:cNvPr>
          <p:cNvSpPr/>
          <p:nvPr/>
        </p:nvSpPr>
        <p:spPr>
          <a:xfrm>
            <a:off x="8664067" y="3695869"/>
            <a:ext cx="155344" cy="165402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F74BBE-C357-44EC-AE45-E35F03216BB2}"/>
              </a:ext>
            </a:extLst>
          </p:cNvPr>
          <p:cNvSpPr/>
          <p:nvPr/>
        </p:nvSpPr>
        <p:spPr>
          <a:xfrm>
            <a:off x="7442466" y="3816991"/>
            <a:ext cx="167210" cy="154086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2E4DCE-4319-447B-8640-333AC16DEBA5}"/>
              </a:ext>
            </a:extLst>
          </p:cNvPr>
          <p:cNvSpPr/>
          <p:nvPr/>
        </p:nvSpPr>
        <p:spPr>
          <a:xfrm>
            <a:off x="7011712" y="3909270"/>
            <a:ext cx="164514" cy="144329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601099-D697-47A1-A14E-99E0AB72B442}"/>
              </a:ext>
            </a:extLst>
          </p:cNvPr>
          <p:cNvSpPr/>
          <p:nvPr/>
        </p:nvSpPr>
        <p:spPr>
          <a:xfrm>
            <a:off x="6609916" y="3928674"/>
            <a:ext cx="130938" cy="144329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BA6B1E0-DD8F-4D3F-97E3-44E891B066C5}"/>
              </a:ext>
            </a:extLst>
          </p:cNvPr>
          <p:cNvSpPr/>
          <p:nvPr/>
        </p:nvSpPr>
        <p:spPr>
          <a:xfrm>
            <a:off x="6796431" y="3928674"/>
            <a:ext cx="164514" cy="142489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35CD9B-061A-43CB-BB4D-BF6DE2BC411A}"/>
              </a:ext>
            </a:extLst>
          </p:cNvPr>
          <p:cNvSpPr/>
          <p:nvPr/>
        </p:nvSpPr>
        <p:spPr>
          <a:xfrm>
            <a:off x="5345195" y="4080124"/>
            <a:ext cx="183099" cy="127891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50BF98-DB75-46F7-BA36-1EBE7227E4E9}"/>
              </a:ext>
            </a:extLst>
          </p:cNvPr>
          <p:cNvSpPr/>
          <p:nvPr/>
        </p:nvSpPr>
        <p:spPr>
          <a:xfrm>
            <a:off x="4957802" y="4160885"/>
            <a:ext cx="154710" cy="119353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606FD02-43DF-4DAA-BB5A-1AE4F5DE5613}"/>
              </a:ext>
            </a:extLst>
          </p:cNvPr>
          <p:cNvSpPr/>
          <p:nvPr/>
        </p:nvSpPr>
        <p:spPr>
          <a:xfrm>
            <a:off x="4321571" y="4257836"/>
            <a:ext cx="181089" cy="1091964"/>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D332F3-682F-4A6E-877E-D7AC43049BCE}"/>
              </a:ext>
            </a:extLst>
          </p:cNvPr>
          <p:cNvSpPr/>
          <p:nvPr/>
        </p:nvSpPr>
        <p:spPr>
          <a:xfrm>
            <a:off x="9092019" y="3610467"/>
            <a:ext cx="123603" cy="174857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D9ABA2-8ADE-4190-98BB-BAEB4FE32F04}"/>
              </a:ext>
            </a:extLst>
          </p:cNvPr>
          <p:cNvSpPr/>
          <p:nvPr/>
        </p:nvSpPr>
        <p:spPr>
          <a:xfrm>
            <a:off x="5992931" y="3996966"/>
            <a:ext cx="164546" cy="135293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828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23A7-16A8-48DC-9627-B0C42625056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08CA28-F555-424A-8998-961565B17F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F02DFE2-DD06-48D7-B953-F72E948175B2}"/>
              </a:ext>
            </a:extLst>
          </p:cNvPr>
          <p:cNvPicPr>
            <a:picLocks noChangeAspect="1"/>
          </p:cNvPicPr>
          <p:nvPr/>
        </p:nvPicPr>
        <p:blipFill>
          <a:blip r:embed="rId2"/>
          <a:stretch>
            <a:fillRect/>
          </a:stretch>
        </p:blipFill>
        <p:spPr>
          <a:xfrm>
            <a:off x="128587" y="128587"/>
            <a:ext cx="11934825" cy="6600825"/>
          </a:xfrm>
          <a:prstGeom prst="rect">
            <a:avLst/>
          </a:prstGeom>
          <a:solidFill>
            <a:srgbClr val="FFFF00"/>
          </a:solidFill>
        </p:spPr>
      </p:pic>
      <p:sp>
        <p:nvSpPr>
          <p:cNvPr id="5" name="Rectangle 4">
            <a:extLst>
              <a:ext uri="{FF2B5EF4-FFF2-40B4-BE49-F238E27FC236}">
                <a16:creationId xmlns:a16="http://schemas.microsoft.com/office/drawing/2014/main" id="{419B10BE-956B-4A27-A648-1F3C4332A42A}"/>
              </a:ext>
            </a:extLst>
          </p:cNvPr>
          <p:cNvSpPr/>
          <p:nvPr/>
        </p:nvSpPr>
        <p:spPr>
          <a:xfrm>
            <a:off x="10636956" y="2646592"/>
            <a:ext cx="158044" cy="2440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5CF9BC-7E52-46F0-881A-3157185BFAF1}"/>
              </a:ext>
            </a:extLst>
          </p:cNvPr>
          <p:cNvSpPr/>
          <p:nvPr/>
        </p:nvSpPr>
        <p:spPr>
          <a:xfrm>
            <a:off x="9891009" y="2277260"/>
            <a:ext cx="997389" cy="369332"/>
          </a:xfrm>
          <a:prstGeom prst="rect">
            <a:avLst/>
          </a:prstGeom>
        </p:spPr>
        <p:txBody>
          <a:bodyPr wrap="none">
            <a:spAutoFit/>
          </a:bodyPr>
          <a:lstStyle/>
          <a:p>
            <a:r>
              <a:rPr lang="en-US" dirty="0"/>
              <a:t>$13,775 </a:t>
            </a:r>
          </a:p>
        </p:txBody>
      </p:sp>
      <p:pic>
        <p:nvPicPr>
          <p:cNvPr id="7" name="Picture 6">
            <a:extLst>
              <a:ext uri="{FF2B5EF4-FFF2-40B4-BE49-F238E27FC236}">
                <a16:creationId xmlns:a16="http://schemas.microsoft.com/office/drawing/2014/main" id="{8B2379D5-57CA-4FC7-A15A-FD357D1A0356}"/>
              </a:ext>
            </a:extLst>
          </p:cNvPr>
          <p:cNvPicPr>
            <a:picLocks noChangeAspect="1"/>
          </p:cNvPicPr>
          <p:nvPr/>
        </p:nvPicPr>
        <p:blipFill>
          <a:blip r:embed="rId3"/>
          <a:stretch>
            <a:fillRect/>
          </a:stretch>
        </p:blipFill>
        <p:spPr>
          <a:xfrm>
            <a:off x="7511719" y="1187407"/>
            <a:ext cx="1913888" cy="1089853"/>
          </a:xfrm>
          <a:prstGeom prst="rect">
            <a:avLst/>
          </a:prstGeom>
        </p:spPr>
      </p:pic>
      <p:sp>
        <p:nvSpPr>
          <p:cNvPr id="8" name="TextBox 7">
            <a:extLst>
              <a:ext uri="{FF2B5EF4-FFF2-40B4-BE49-F238E27FC236}">
                <a16:creationId xmlns:a16="http://schemas.microsoft.com/office/drawing/2014/main" id="{C11FF9CF-586A-4D73-A1C2-A4CED2B95B90}"/>
              </a:ext>
            </a:extLst>
          </p:cNvPr>
          <p:cNvSpPr txBox="1"/>
          <p:nvPr/>
        </p:nvSpPr>
        <p:spPr>
          <a:xfrm>
            <a:off x="3274433" y="1378390"/>
            <a:ext cx="3978256" cy="707886"/>
          </a:xfrm>
          <a:prstGeom prst="rect">
            <a:avLst/>
          </a:prstGeom>
          <a:solidFill>
            <a:srgbClr val="FFFF00"/>
          </a:solidFill>
        </p:spPr>
        <p:txBody>
          <a:bodyPr wrap="square" rtlCol="0">
            <a:spAutoFit/>
          </a:bodyPr>
          <a:lstStyle/>
          <a:p>
            <a:r>
              <a:rPr lang="en-US" sz="2000" dirty="0"/>
              <a:t>Alabama has the 4</a:t>
            </a:r>
            <a:r>
              <a:rPr lang="en-US" sz="2000" baseline="30000" dirty="0"/>
              <a:t>th</a:t>
            </a:r>
            <a:r>
              <a:rPr lang="en-US" sz="2000" dirty="0"/>
              <a:t> highest tuition revenue in the country … </a:t>
            </a:r>
          </a:p>
        </p:txBody>
      </p:sp>
      <p:sp>
        <p:nvSpPr>
          <p:cNvPr id="9" name="TextBox 8">
            <a:extLst>
              <a:ext uri="{FF2B5EF4-FFF2-40B4-BE49-F238E27FC236}">
                <a16:creationId xmlns:a16="http://schemas.microsoft.com/office/drawing/2014/main" id="{9B752418-A73A-40FB-A795-0A31EF746351}"/>
              </a:ext>
            </a:extLst>
          </p:cNvPr>
          <p:cNvSpPr txBox="1"/>
          <p:nvPr/>
        </p:nvSpPr>
        <p:spPr>
          <a:xfrm>
            <a:off x="3283671" y="2061816"/>
            <a:ext cx="4015120" cy="400110"/>
          </a:xfrm>
          <a:prstGeom prst="rect">
            <a:avLst/>
          </a:prstGeom>
          <a:solidFill>
            <a:srgbClr val="FFFF00"/>
          </a:solidFill>
        </p:spPr>
        <p:txBody>
          <a:bodyPr wrap="square" rtlCol="0">
            <a:spAutoFit/>
          </a:bodyPr>
          <a:lstStyle/>
          <a:p>
            <a:r>
              <a:rPr lang="en-US" sz="2000" dirty="0"/>
              <a:t>twice as high as the U.S average. </a:t>
            </a:r>
          </a:p>
        </p:txBody>
      </p:sp>
      <p:cxnSp>
        <p:nvCxnSpPr>
          <p:cNvPr id="10" name="Straight Connector 9">
            <a:extLst>
              <a:ext uri="{FF2B5EF4-FFF2-40B4-BE49-F238E27FC236}">
                <a16:creationId xmlns:a16="http://schemas.microsoft.com/office/drawing/2014/main" id="{0BA58AC0-ABD2-4880-97AB-5CF10272523B}"/>
              </a:ext>
            </a:extLst>
          </p:cNvPr>
          <p:cNvCxnSpPr>
            <a:cxnSpLocks/>
          </p:cNvCxnSpPr>
          <p:nvPr/>
        </p:nvCxnSpPr>
        <p:spPr>
          <a:xfrm>
            <a:off x="3697010" y="801824"/>
            <a:ext cx="253076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22F08AF-71CD-4F36-875F-DF8B3590E7B6}"/>
              </a:ext>
            </a:extLst>
          </p:cNvPr>
          <p:cNvSpPr/>
          <p:nvPr/>
        </p:nvSpPr>
        <p:spPr>
          <a:xfrm>
            <a:off x="10216681" y="2995685"/>
            <a:ext cx="158044" cy="208484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886913-05B5-400B-97A4-D83D0AA1738D}"/>
              </a:ext>
            </a:extLst>
          </p:cNvPr>
          <p:cNvSpPr/>
          <p:nvPr/>
        </p:nvSpPr>
        <p:spPr>
          <a:xfrm>
            <a:off x="8656775" y="3325757"/>
            <a:ext cx="158044" cy="17616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20C52C-3EDD-4D96-A2F7-83857CCFED21}"/>
              </a:ext>
            </a:extLst>
          </p:cNvPr>
          <p:cNvSpPr/>
          <p:nvPr/>
        </p:nvSpPr>
        <p:spPr>
          <a:xfrm>
            <a:off x="11222862" y="2061815"/>
            <a:ext cx="130938" cy="301871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F5158E-7A00-4D91-ACAF-B06A6761B370}"/>
              </a:ext>
            </a:extLst>
          </p:cNvPr>
          <p:cNvSpPr/>
          <p:nvPr/>
        </p:nvSpPr>
        <p:spPr>
          <a:xfrm>
            <a:off x="7056111" y="3623481"/>
            <a:ext cx="196578" cy="147069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6D4A6A-D368-4C63-A3D2-EEFAAAB7D906}"/>
              </a:ext>
            </a:extLst>
          </p:cNvPr>
          <p:cNvSpPr/>
          <p:nvPr/>
        </p:nvSpPr>
        <p:spPr>
          <a:xfrm>
            <a:off x="6839333" y="3676891"/>
            <a:ext cx="190136" cy="141164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1AB718-F474-4572-A9C9-2331A85E5144}"/>
              </a:ext>
            </a:extLst>
          </p:cNvPr>
          <p:cNvSpPr/>
          <p:nvPr/>
        </p:nvSpPr>
        <p:spPr>
          <a:xfrm>
            <a:off x="6461493" y="3690253"/>
            <a:ext cx="158044" cy="141164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CDE30AC-58AE-486B-98B7-77621F828B43}"/>
              </a:ext>
            </a:extLst>
          </p:cNvPr>
          <p:cNvSpPr/>
          <p:nvPr/>
        </p:nvSpPr>
        <p:spPr>
          <a:xfrm>
            <a:off x="6258180" y="3690253"/>
            <a:ext cx="158044" cy="141164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9C5CA-538F-4FA3-A48C-6D4E9D457DF6}"/>
              </a:ext>
            </a:extLst>
          </p:cNvPr>
          <p:cNvSpPr/>
          <p:nvPr/>
        </p:nvSpPr>
        <p:spPr>
          <a:xfrm>
            <a:off x="5272508" y="3815644"/>
            <a:ext cx="158044" cy="128625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1C61C5-0E32-4982-837C-196D4FE982B0}"/>
              </a:ext>
            </a:extLst>
          </p:cNvPr>
          <p:cNvSpPr/>
          <p:nvPr/>
        </p:nvSpPr>
        <p:spPr>
          <a:xfrm>
            <a:off x="5082929" y="3815644"/>
            <a:ext cx="151069" cy="128653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1B2A3C-29E4-4491-9DC1-E0AFC9A81165}"/>
              </a:ext>
            </a:extLst>
          </p:cNvPr>
          <p:cNvSpPr/>
          <p:nvPr/>
        </p:nvSpPr>
        <p:spPr>
          <a:xfrm>
            <a:off x="3306551" y="4131916"/>
            <a:ext cx="123368" cy="94039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077B10-2F74-48C6-9E36-4CD7114D1FF8}"/>
              </a:ext>
            </a:extLst>
          </p:cNvPr>
          <p:cNvSpPr/>
          <p:nvPr/>
        </p:nvSpPr>
        <p:spPr>
          <a:xfrm>
            <a:off x="2912360" y="4161499"/>
            <a:ext cx="123368" cy="94039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F2A0A4B-9E99-4641-888B-58337C7948E0}"/>
              </a:ext>
            </a:extLst>
          </p:cNvPr>
          <p:cNvSpPr/>
          <p:nvPr/>
        </p:nvSpPr>
        <p:spPr>
          <a:xfrm>
            <a:off x="2717954" y="4188445"/>
            <a:ext cx="123368" cy="91345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1CE8D9-3C17-45CA-8CED-A914A5BBA48A}"/>
              </a:ext>
            </a:extLst>
          </p:cNvPr>
          <p:cNvSpPr/>
          <p:nvPr/>
        </p:nvSpPr>
        <p:spPr>
          <a:xfrm>
            <a:off x="1328166" y="4624450"/>
            <a:ext cx="123368" cy="44711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4A4640F-87C5-4C5D-A329-F3C45F6AA280}"/>
              </a:ext>
            </a:extLst>
          </p:cNvPr>
          <p:cNvSpPr/>
          <p:nvPr/>
        </p:nvSpPr>
        <p:spPr>
          <a:xfrm>
            <a:off x="3505402" y="4096811"/>
            <a:ext cx="123368" cy="989091"/>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D16554-F146-4B59-AAAE-5E91D440CDAB}"/>
              </a:ext>
            </a:extLst>
          </p:cNvPr>
          <p:cNvSpPr/>
          <p:nvPr/>
        </p:nvSpPr>
        <p:spPr>
          <a:xfrm>
            <a:off x="5893746" y="3787936"/>
            <a:ext cx="117472" cy="132319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14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980E4-0F40-480D-8741-58C835001F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3770F5-6B12-4A9B-8C4B-FB219D9878D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EC4F55-2D33-42C9-BE44-E24A3CD29FA3}"/>
              </a:ext>
            </a:extLst>
          </p:cNvPr>
          <p:cNvPicPr>
            <a:picLocks noChangeAspect="1"/>
          </p:cNvPicPr>
          <p:nvPr/>
        </p:nvPicPr>
        <p:blipFill>
          <a:blip r:embed="rId2"/>
          <a:stretch>
            <a:fillRect/>
          </a:stretch>
        </p:blipFill>
        <p:spPr>
          <a:xfrm>
            <a:off x="242887" y="365125"/>
            <a:ext cx="11706225" cy="6115050"/>
          </a:xfrm>
          <a:prstGeom prst="rect">
            <a:avLst/>
          </a:prstGeom>
        </p:spPr>
      </p:pic>
      <p:sp>
        <p:nvSpPr>
          <p:cNvPr id="5" name="Rectangle 4">
            <a:extLst>
              <a:ext uri="{FF2B5EF4-FFF2-40B4-BE49-F238E27FC236}">
                <a16:creationId xmlns:a16="http://schemas.microsoft.com/office/drawing/2014/main" id="{1D22F903-AD9E-4B29-A72C-181063CBDA1E}"/>
              </a:ext>
            </a:extLst>
          </p:cNvPr>
          <p:cNvSpPr/>
          <p:nvPr/>
        </p:nvSpPr>
        <p:spPr>
          <a:xfrm>
            <a:off x="6514711" y="4130566"/>
            <a:ext cx="159360" cy="923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6934491-39E8-4809-89D7-E60FAADB46F4}"/>
              </a:ext>
            </a:extLst>
          </p:cNvPr>
          <p:cNvSpPr/>
          <p:nvPr/>
        </p:nvSpPr>
        <p:spPr>
          <a:xfrm>
            <a:off x="6000509" y="3758059"/>
            <a:ext cx="758541" cy="369332"/>
          </a:xfrm>
          <a:prstGeom prst="rect">
            <a:avLst/>
          </a:prstGeom>
        </p:spPr>
        <p:txBody>
          <a:bodyPr wrap="none">
            <a:spAutoFit/>
          </a:bodyPr>
          <a:lstStyle/>
          <a:p>
            <a:r>
              <a:rPr lang="en-US" dirty="0"/>
              <a:t> $621 </a:t>
            </a:r>
          </a:p>
        </p:txBody>
      </p:sp>
      <p:pic>
        <p:nvPicPr>
          <p:cNvPr id="7" name="Picture 6">
            <a:extLst>
              <a:ext uri="{FF2B5EF4-FFF2-40B4-BE49-F238E27FC236}">
                <a16:creationId xmlns:a16="http://schemas.microsoft.com/office/drawing/2014/main" id="{0FF7C3AD-7F6A-45FA-B59F-CD3FD42D4B69}"/>
              </a:ext>
            </a:extLst>
          </p:cNvPr>
          <p:cNvPicPr>
            <a:picLocks noChangeAspect="1"/>
          </p:cNvPicPr>
          <p:nvPr/>
        </p:nvPicPr>
        <p:blipFill>
          <a:blip r:embed="rId3"/>
          <a:stretch>
            <a:fillRect/>
          </a:stretch>
        </p:blipFill>
        <p:spPr>
          <a:xfrm>
            <a:off x="5092551" y="1548215"/>
            <a:ext cx="2574455" cy="1551726"/>
          </a:xfrm>
          <a:prstGeom prst="rect">
            <a:avLst/>
          </a:prstGeom>
        </p:spPr>
      </p:pic>
      <p:sp>
        <p:nvSpPr>
          <p:cNvPr id="8" name="Rectangle 7">
            <a:extLst>
              <a:ext uri="{FF2B5EF4-FFF2-40B4-BE49-F238E27FC236}">
                <a16:creationId xmlns:a16="http://schemas.microsoft.com/office/drawing/2014/main" id="{8B473CD9-641F-4599-8E36-7E2F7CB07EA8}"/>
              </a:ext>
            </a:extLst>
          </p:cNvPr>
          <p:cNvSpPr/>
          <p:nvPr/>
        </p:nvSpPr>
        <p:spPr>
          <a:xfrm>
            <a:off x="10618840" y="1406013"/>
            <a:ext cx="945354" cy="49456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C3D22BE-0B96-42EE-9331-9D080FC4D44B}"/>
              </a:ext>
            </a:extLst>
          </p:cNvPr>
          <p:cNvSpPr txBox="1"/>
          <p:nvPr/>
        </p:nvSpPr>
        <p:spPr>
          <a:xfrm>
            <a:off x="2826326" y="184727"/>
            <a:ext cx="8179282" cy="400110"/>
          </a:xfrm>
          <a:prstGeom prst="rect">
            <a:avLst/>
          </a:prstGeom>
          <a:solidFill>
            <a:srgbClr val="FFFF00"/>
          </a:solidFill>
        </p:spPr>
        <p:txBody>
          <a:bodyPr wrap="square" rtlCol="0">
            <a:spAutoFit/>
          </a:bodyPr>
          <a:lstStyle/>
          <a:p>
            <a:r>
              <a:rPr lang="en-US" sz="2000" dirty="0"/>
              <a:t>Financial Aid is money for students and not a direct support to institutions   </a:t>
            </a:r>
          </a:p>
        </p:txBody>
      </p:sp>
      <p:cxnSp>
        <p:nvCxnSpPr>
          <p:cNvPr id="10" name="Straight Connector 9">
            <a:extLst>
              <a:ext uri="{FF2B5EF4-FFF2-40B4-BE49-F238E27FC236}">
                <a16:creationId xmlns:a16="http://schemas.microsoft.com/office/drawing/2014/main" id="{32302197-F268-410F-889F-190803DFD3E4}"/>
              </a:ext>
            </a:extLst>
          </p:cNvPr>
          <p:cNvCxnSpPr>
            <a:cxnSpLocks/>
          </p:cNvCxnSpPr>
          <p:nvPr/>
        </p:nvCxnSpPr>
        <p:spPr>
          <a:xfrm>
            <a:off x="3611420" y="997526"/>
            <a:ext cx="238908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C3CF5D-274C-4DED-9932-AF8B83F307D4}"/>
              </a:ext>
            </a:extLst>
          </p:cNvPr>
          <p:cNvSpPr txBox="1"/>
          <p:nvPr/>
        </p:nvSpPr>
        <p:spPr>
          <a:xfrm>
            <a:off x="1292112" y="1098519"/>
            <a:ext cx="3634367" cy="2246769"/>
          </a:xfrm>
          <a:prstGeom prst="rect">
            <a:avLst/>
          </a:prstGeom>
          <a:solidFill>
            <a:srgbClr val="FFFF00"/>
          </a:solidFill>
        </p:spPr>
        <p:txBody>
          <a:bodyPr wrap="square" rtlCol="0">
            <a:spAutoFit/>
          </a:bodyPr>
          <a:lstStyle/>
          <a:p>
            <a:r>
              <a:rPr lang="en-US" sz="2000" dirty="0"/>
              <a:t>Alabama has the 4</a:t>
            </a:r>
            <a:r>
              <a:rPr lang="en-US" sz="2000" baseline="30000" dirty="0"/>
              <a:t>th</a:t>
            </a:r>
            <a:r>
              <a:rPr lang="en-US" sz="2000" dirty="0"/>
              <a:t> highest net tuition revenue in the country, but is ranked 24</a:t>
            </a:r>
            <a:r>
              <a:rPr lang="en-US" sz="2000" baseline="30000" dirty="0"/>
              <a:t>th</a:t>
            </a:r>
            <a:r>
              <a:rPr lang="en-US" sz="2000" dirty="0"/>
              <a:t> in financial aid.</a:t>
            </a:r>
          </a:p>
          <a:p>
            <a:endParaRPr lang="en-US" sz="2000" dirty="0"/>
          </a:p>
          <a:p>
            <a:r>
              <a:rPr lang="en-US" sz="2000" dirty="0"/>
              <a:t>In Alabama, the largest financial aid programs are for veterans and their families.   </a:t>
            </a:r>
          </a:p>
        </p:txBody>
      </p:sp>
      <p:sp>
        <p:nvSpPr>
          <p:cNvPr id="13" name="Arrow: Right 12">
            <a:extLst>
              <a:ext uri="{FF2B5EF4-FFF2-40B4-BE49-F238E27FC236}">
                <a16:creationId xmlns:a16="http://schemas.microsoft.com/office/drawing/2014/main" id="{BE76DC64-16DB-40B2-B499-BE0D8DADF94C}"/>
              </a:ext>
            </a:extLst>
          </p:cNvPr>
          <p:cNvSpPr/>
          <p:nvPr/>
        </p:nvSpPr>
        <p:spPr>
          <a:xfrm rot="5400000">
            <a:off x="8422826" y="2677369"/>
            <a:ext cx="877452" cy="2193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8898B6F-EDC1-41AB-B9BA-AB920A30F12A}"/>
              </a:ext>
            </a:extLst>
          </p:cNvPr>
          <p:cNvSpPr/>
          <p:nvPr/>
        </p:nvSpPr>
        <p:spPr>
          <a:xfrm rot="5400000">
            <a:off x="8137316" y="3132866"/>
            <a:ext cx="592265" cy="2193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CA4E71-BD5E-4FD1-8509-E4662BFAF191}"/>
              </a:ext>
            </a:extLst>
          </p:cNvPr>
          <p:cNvSpPr/>
          <p:nvPr/>
        </p:nvSpPr>
        <p:spPr>
          <a:xfrm>
            <a:off x="11250706" y="1697089"/>
            <a:ext cx="173777" cy="3357391"/>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3B6425-FEEC-4029-BC76-0242DEA1F6C3}"/>
              </a:ext>
            </a:extLst>
          </p:cNvPr>
          <p:cNvSpPr/>
          <p:nvPr/>
        </p:nvSpPr>
        <p:spPr>
          <a:xfrm>
            <a:off x="11057964" y="2115671"/>
            <a:ext cx="147918" cy="291639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5AD056-35DF-4618-8BE9-2A5B1E07280A}"/>
              </a:ext>
            </a:extLst>
          </p:cNvPr>
          <p:cNvSpPr/>
          <p:nvPr/>
        </p:nvSpPr>
        <p:spPr>
          <a:xfrm>
            <a:off x="10857690" y="2138082"/>
            <a:ext cx="147918" cy="291639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0C7BBE6-041D-42CE-8CCD-3BBAEE7E988E}"/>
              </a:ext>
            </a:extLst>
          </p:cNvPr>
          <p:cNvSpPr/>
          <p:nvPr/>
        </p:nvSpPr>
        <p:spPr>
          <a:xfrm>
            <a:off x="10657416" y="2277035"/>
            <a:ext cx="147918" cy="278536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C10DE2-209A-4147-9E07-221D7F0BDD29}"/>
              </a:ext>
            </a:extLst>
          </p:cNvPr>
          <p:cNvSpPr/>
          <p:nvPr/>
        </p:nvSpPr>
        <p:spPr>
          <a:xfrm>
            <a:off x="10037996" y="3099941"/>
            <a:ext cx="159360" cy="195453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41A884D-D52A-4E11-B49E-10C1F926A16D}"/>
              </a:ext>
            </a:extLst>
          </p:cNvPr>
          <p:cNvSpPr/>
          <p:nvPr/>
        </p:nvSpPr>
        <p:spPr>
          <a:xfrm>
            <a:off x="9812726" y="3225763"/>
            <a:ext cx="169319" cy="182871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315EF7F-77AE-479C-819D-FD742AC06C1D}"/>
              </a:ext>
            </a:extLst>
          </p:cNvPr>
          <p:cNvSpPr/>
          <p:nvPr/>
        </p:nvSpPr>
        <p:spPr>
          <a:xfrm>
            <a:off x="9616940" y="3225763"/>
            <a:ext cx="159925" cy="182871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C2E6D6-AF30-4C84-B406-9BC69DCA829F}"/>
              </a:ext>
            </a:extLst>
          </p:cNvPr>
          <p:cNvSpPr/>
          <p:nvPr/>
        </p:nvSpPr>
        <p:spPr>
          <a:xfrm>
            <a:off x="8762076" y="3360701"/>
            <a:ext cx="187071" cy="168929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72122B-F78E-4DAA-898C-2BEB2B7B330C}"/>
              </a:ext>
            </a:extLst>
          </p:cNvPr>
          <p:cNvSpPr/>
          <p:nvPr/>
        </p:nvSpPr>
        <p:spPr>
          <a:xfrm>
            <a:off x="8379773" y="3538667"/>
            <a:ext cx="148369" cy="152373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6E0B370-855F-4164-9635-B4397CF89CA2}"/>
              </a:ext>
            </a:extLst>
          </p:cNvPr>
          <p:cNvSpPr/>
          <p:nvPr/>
        </p:nvSpPr>
        <p:spPr>
          <a:xfrm>
            <a:off x="6906889" y="3989294"/>
            <a:ext cx="188666" cy="104277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27D25E3-BCD5-4B4D-8381-DDCA24628D24}"/>
              </a:ext>
            </a:extLst>
          </p:cNvPr>
          <p:cNvSpPr/>
          <p:nvPr/>
        </p:nvSpPr>
        <p:spPr>
          <a:xfrm>
            <a:off x="5042773" y="4473388"/>
            <a:ext cx="181556" cy="58901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E36B91-3EC0-489F-B4D7-034DE5054EC3}"/>
              </a:ext>
            </a:extLst>
          </p:cNvPr>
          <p:cNvSpPr/>
          <p:nvPr/>
        </p:nvSpPr>
        <p:spPr>
          <a:xfrm>
            <a:off x="4643605" y="4536141"/>
            <a:ext cx="159360" cy="51729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8A6AD88-9756-4641-BBDA-687E8D7D92AC}"/>
              </a:ext>
            </a:extLst>
          </p:cNvPr>
          <p:cNvSpPr/>
          <p:nvPr/>
        </p:nvSpPr>
        <p:spPr>
          <a:xfrm flipH="1">
            <a:off x="4451033" y="4537182"/>
            <a:ext cx="159359" cy="51729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B6ACD9-0F55-48DF-A970-E70B672CCEC2}"/>
              </a:ext>
            </a:extLst>
          </p:cNvPr>
          <p:cNvSpPr/>
          <p:nvPr/>
        </p:nvSpPr>
        <p:spPr>
          <a:xfrm flipH="1">
            <a:off x="3627480" y="4616824"/>
            <a:ext cx="159358" cy="43765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198B270-04FE-4B1C-8147-0E41E8A0E8E9}"/>
              </a:ext>
            </a:extLst>
          </p:cNvPr>
          <p:cNvSpPr/>
          <p:nvPr/>
        </p:nvSpPr>
        <p:spPr>
          <a:xfrm flipH="1">
            <a:off x="3195098" y="4624748"/>
            <a:ext cx="159199" cy="43765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C6556E5-7EE2-4078-A30C-653D9887599D}"/>
              </a:ext>
            </a:extLst>
          </p:cNvPr>
          <p:cNvSpPr txBox="1"/>
          <p:nvPr/>
        </p:nvSpPr>
        <p:spPr>
          <a:xfrm>
            <a:off x="1292112" y="3429000"/>
            <a:ext cx="4330193" cy="369332"/>
          </a:xfrm>
          <a:prstGeom prst="rect">
            <a:avLst/>
          </a:prstGeom>
          <a:noFill/>
        </p:spPr>
        <p:txBody>
          <a:bodyPr wrap="square" rtlCol="0">
            <a:spAutoFit/>
          </a:bodyPr>
          <a:lstStyle/>
          <a:p>
            <a:r>
              <a:rPr lang="en-US" dirty="0">
                <a:highlight>
                  <a:srgbClr val="FFFF00"/>
                </a:highlight>
              </a:rPr>
              <a:t>Alabama is the nation’s fifth poorest state.</a:t>
            </a:r>
          </a:p>
        </p:txBody>
      </p:sp>
    </p:spTree>
    <p:extLst>
      <p:ext uri="{BB962C8B-B14F-4D97-AF65-F5344CB8AC3E}">
        <p14:creationId xmlns:p14="http://schemas.microsoft.com/office/powerpoint/2010/main" val="290525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3" grpId="0" animBg="1"/>
      <p:bldP spid="14" grpId="0" animBg="1"/>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1E13-60FE-482C-9809-530E927DC6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6DEF705-BBC7-48E1-864D-593E8B6D6A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BF503F-92FB-48A6-BADC-AE17AC291C26}"/>
              </a:ext>
            </a:extLst>
          </p:cNvPr>
          <p:cNvPicPr>
            <a:picLocks noChangeAspect="1"/>
          </p:cNvPicPr>
          <p:nvPr/>
        </p:nvPicPr>
        <p:blipFill>
          <a:blip r:embed="rId2"/>
          <a:stretch>
            <a:fillRect/>
          </a:stretch>
        </p:blipFill>
        <p:spPr>
          <a:xfrm>
            <a:off x="55378" y="49375"/>
            <a:ext cx="12386883" cy="6935857"/>
          </a:xfrm>
          <a:prstGeom prst="rect">
            <a:avLst/>
          </a:prstGeom>
        </p:spPr>
      </p:pic>
      <p:sp>
        <p:nvSpPr>
          <p:cNvPr id="5" name="Rectangle 4">
            <a:extLst>
              <a:ext uri="{FF2B5EF4-FFF2-40B4-BE49-F238E27FC236}">
                <a16:creationId xmlns:a16="http://schemas.microsoft.com/office/drawing/2014/main" id="{E61799BA-21C6-4104-86B6-56F4E09C894D}"/>
              </a:ext>
            </a:extLst>
          </p:cNvPr>
          <p:cNvSpPr/>
          <p:nvPr/>
        </p:nvSpPr>
        <p:spPr>
          <a:xfrm>
            <a:off x="10545784" y="2055586"/>
            <a:ext cx="194485" cy="2947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1B7AB5-32DA-45C9-BAFC-493B2CC30064}"/>
              </a:ext>
            </a:extLst>
          </p:cNvPr>
          <p:cNvSpPr/>
          <p:nvPr/>
        </p:nvSpPr>
        <p:spPr>
          <a:xfrm>
            <a:off x="9374229" y="1720669"/>
            <a:ext cx="1050288" cy="369332"/>
          </a:xfrm>
          <a:prstGeom prst="rect">
            <a:avLst/>
          </a:prstGeom>
        </p:spPr>
        <p:txBody>
          <a:bodyPr wrap="none">
            <a:spAutoFit/>
          </a:bodyPr>
          <a:lstStyle/>
          <a:p>
            <a:r>
              <a:rPr lang="en-US" dirty="0"/>
              <a:t> $19,844 </a:t>
            </a:r>
          </a:p>
        </p:txBody>
      </p:sp>
      <p:pic>
        <p:nvPicPr>
          <p:cNvPr id="7" name="Picture 6">
            <a:extLst>
              <a:ext uri="{FF2B5EF4-FFF2-40B4-BE49-F238E27FC236}">
                <a16:creationId xmlns:a16="http://schemas.microsoft.com/office/drawing/2014/main" id="{A791E935-F80B-4392-A166-1D95D4C150C3}"/>
              </a:ext>
            </a:extLst>
          </p:cNvPr>
          <p:cNvPicPr>
            <a:picLocks noChangeAspect="1"/>
          </p:cNvPicPr>
          <p:nvPr/>
        </p:nvPicPr>
        <p:blipFill rotWithShape="1">
          <a:blip r:embed="rId3"/>
          <a:srcRect t="6742" b="12769"/>
          <a:stretch/>
        </p:blipFill>
        <p:spPr>
          <a:xfrm>
            <a:off x="7031421" y="1298713"/>
            <a:ext cx="2027055" cy="1016920"/>
          </a:xfrm>
          <a:prstGeom prst="rect">
            <a:avLst/>
          </a:prstGeom>
        </p:spPr>
      </p:pic>
      <p:cxnSp>
        <p:nvCxnSpPr>
          <p:cNvPr id="8" name="Straight Connector 7">
            <a:extLst>
              <a:ext uri="{FF2B5EF4-FFF2-40B4-BE49-F238E27FC236}">
                <a16:creationId xmlns:a16="http://schemas.microsoft.com/office/drawing/2014/main" id="{6FDDCF15-C9CF-4C54-9065-672E09BC3B9E}"/>
              </a:ext>
            </a:extLst>
          </p:cNvPr>
          <p:cNvCxnSpPr>
            <a:cxnSpLocks/>
          </p:cNvCxnSpPr>
          <p:nvPr/>
        </p:nvCxnSpPr>
        <p:spPr>
          <a:xfrm>
            <a:off x="4664366" y="886690"/>
            <a:ext cx="217054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D1E840-C1DB-48D5-A6F7-C66C8623D479}"/>
              </a:ext>
            </a:extLst>
          </p:cNvPr>
          <p:cNvSpPr txBox="1"/>
          <p:nvPr/>
        </p:nvSpPr>
        <p:spPr>
          <a:xfrm>
            <a:off x="1497278" y="1315108"/>
            <a:ext cx="5564681" cy="707886"/>
          </a:xfrm>
          <a:prstGeom prst="rect">
            <a:avLst/>
          </a:prstGeom>
          <a:solidFill>
            <a:srgbClr val="FFFF00"/>
          </a:solidFill>
        </p:spPr>
        <p:txBody>
          <a:bodyPr wrap="square" rtlCol="0">
            <a:spAutoFit/>
          </a:bodyPr>
          <a:lstStyle/>
          <a:p>
            <a:r>
              <a:rPr lang="en-US" sz="2000" dirty="0"/>
              <a:t>Alabama has the 4</a:t>
            </a:r>
            <a:r>
              <a:rPr lang="en-US" sz="2000" baseline="30000" dirty="0"/>
              <a:t>th</a:t>
            </a:r>
            <a:r>
              <a:rPr lang="en-US" sz="2000" dirty="0"/>
              <a:t> highest net tuition revenue in the country, and is ranked 7</a:t>
            </a:r>
            <a:r>
              <a:rPr lang="en-US" sz="2000" baseline="30000" dirty="0"/>
              <a:t>th</a:t>
            </a:r>
            <a:r>
              <a:rPr lang="en-US" sz="2000" dirty="0"/>
              <a:t> in overall revenue.</a:t>
            </a:r>
          </a:p>
        </p:txBody>
      </p:sp>
      <p:sp>
        <p:nvSpPr>
          <p:cNvPr id="12" name="Rectangle 11">
            <a:extLst>
              <a:ext uri="{FF2B5EF4-FFF2-40B4-BE49-F238E27FC236}">
                <a16:creationId xmlns:a16="http://schemas.microsoft.com/office/drawing/2014/main" id="{9C4C8F8D-AE03-44C2-A13B-DF55233BBFA6}"/>
              </a:ext>
            </a:extLst>
          </p:cNvPr>
          <p:cNvSpPr/>
          <p:nvPr/>
        </p:nvSpPr>
        <p:spPr>
          <a:xfrm>
            <a:off x="8444059" y="2521527"/>
            <a:ext cx="194485" cy="2481397"/>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C35D3B-D776-49D2-B830-A1B35A5165AA}"/>
              </a:ext>
            </a:extLst>
          </p:cNvPr>
          <p:cNvSpPr/>
          <p:nvPr/>
        </p:nvSpPr>
        <p:spPr>
          <a:xfrm>
            <a:off x="8044948" y="2606346"/>
            <a:ext cx="194485" cy="240026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AFA33C-D616-492E-8B4B-FF4F34B4DFCF}"/>
              </a:ext>
            </a:extLst>
          </p:cNvPr>
          <p:cNvSpPr/>
          <p:nvPr/>
        </p:nvSpPr>
        <p:spPr>
          <a:xfrm>
            <a:off x="6776400" y="2658225"/>
            <a:ext cx="213483" cy="235907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4A25633-8E03-4C67-902A-56D4A7C3F9FE}"/>
              </a:ext>
            </a:extLst>
          </p:cNvPr>
          <p:cNvSpPr/>
          <p:nvPr/>
        </p:nvSpPr>
        <p:spPr>
          <a:xfrm>
            <a:off x="5924225" y="2741539"/>
            <a:ext cx="213483" cy="226138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6F4E23-F959-4A87-AFBD-FEAE6CD5C3F8}"/>
              </a:ext>
            </a:extLst>
          </p:cNvPr>
          <p:cNvSpPr/>
          <p:nvPr/>
        </p:nvSpPr>
        <p:spPr>
          <a:xfrm>
            <a:off x="5301458" y="2785202"/>
            <a:ext cx="200257" cy="223209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2A082CF-764D-4FFE-9803-CACE6D4C97FE}"/>
              </a:ext>
            </a:extLst>
          </p:cNvPr>
          <p:cNvSpPr/>
          <p:nvPr/>
        </p:nvSpPr>
        <p:spPr>
          <a:xfrm>
            <a:off x="5088501" y="2811267"/>
            <a:ext cx="194485" cy="220020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53909A-8902-46F1-93E5-EA31F055ABA6}"/>
              </a:ext>
            </a:extLst>
          </p:cNvPr>
          <p:cNvSpPr/>
          <p:nvPr/>
        </p:nvSpPr>
        <p:spPr>
          <a:xfrm>
            <a:off x="4866093" y="2811266"/>
            <a:ext cx="213862" cy="220020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9CBFEF-B3B3-4626-B55F-270F88FFF4BE}"/>
              </a:ext>
            </a:extLst>
          </p:cNvPr>
          <p:cNvSpPr/>
          <p:nvPr/>
        </p:nvSpPr>
        <p:spPr>
          <a:xfrm>
            <a:off x="4706399" y="2817092"/>
            <a:ext cx="138601" cy="220020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8B061BD-27D3-4D45-84F5-074EF88DF8ED}"/>
              </a:ext>
            </a:extLst>
          </p:cNvPr>
          <p:cNvSpPr/>
          <p:nvPr/>
        </p:nvSpPr>
        <p:spPr>
          <a:xfrm>
            <a:off x="1351367" y="3357073"/>
            <a:ext cx="184691" cy="165134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3DD2BE9-77B2-44E9-94ED-51E5411A4120}"/>
              </a:ext>
            </a:extLst>
          </p:cNvPr>
          <p:cNvSpPr/>
          <p:nvPr/>
        </p:nvSpPr>
        <p:spPr>
          <a:xfrm>
            <a:off x="1124011" y="3433273"/>
            <a:ext cx="215967" cy="1573923"/>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6ED3947-4E70-4014-9C52-D6AD573CC77F}"/>
              </a:ext>
            </a:extLst>
          </p:cNvPr>
          <p:cNvSpPr/>
          <p:nvPr/>
        </p:nvSpPr>
        <p:spPr>
          <a:xfrm>
            <a:off x="9480187" y="2401455"/>
            <a:ext cx="194485" cy="2585871"/>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D0D915-69D5-417B-8E43-667E9919D24A}"/>
              </a:ext>
            </a:extLst>
          </p:cNvPr>
          <p:cNvSpPr/>
          <p:nvPr/>
        </p:nvSpPr>
        <p:spPr>
          <a:xfrm>
            <a:off x="2809858" y="2982483"/>
            <a:ext cx="184691" cy="202816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3D517C-2D82-4255-89D6-1C4ED4D7A06D}"/>
              </a:ext>
            </a:extLst>
          </p:cNvPr>
          <p:cNvSpPr/>
          <p:nvPr/>
        </p:nvSpPr>
        <p:spPr>
          <a:xfrm>
            <a:off x="6359575" y="2724989"/>
            <a:ext cx="200257" cy="2280809"/>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009C749-81AF-418D-BABF-15E6BD8942DF}"/>
              </a:ext>
            </a:extLst>
          </p:cNvPr>
          <p:cNvSpPr/>
          <p:nvPr/>
        </p:nvSpPr>
        <p:spPr>
          <a:xfrm>
            <a:off x="11586794" y="1690688"/>
            <a:ext cx="185147" cy="3328941"/>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FAABA6-0E08-49CF-9586-DA884CEAAC9B}"/>
              </a:ext>
            </a:extLst>
          </p:cNvPr>
          <p:cNvSpPr txBox="1"/>
          <p:nvPr/>
        </p:nvSpPr>
        <p:spPr>
          <a:xfrm>
            <a:off x="3329242" y="78421"/>
            <a:ext cx="6894315" cy="461665"/>
          </a:xfrm>
          <a:prstGeom prst="rect">
            <a:avLst/>
          </a:prstGeom>
          <a:noFill/>
        </p:spPr>
        <p:txBody>
          <a:bodyPr wrap="square" rtlCol="0">
            <a:spAutoFit/>
          </a:bodyPr>
          <a:lstStyle/>
          <a:p>
            <a:r>
              <a:rPr lang="en-US" sz="2400" dirty="0">
                <a:highlight>
                  <a:srgbClr val="FFFF00"/>
                </a:highlight>
              </a:rPr>
              <a:t>Tuition, fees and state appropriations combined</a:t>
            </a:r>
          </a:p>
        </p:txBody>
      </p:sp>
    </p:spTree>
    <p:extLst>
      <p:ext uri="{BB962C8B-B14F-4D97-AF65-F5344CB8AC3E}">
        <p14:creationId xmlns:p14="http://schemas.microsoft.com/office/powerpoint/2010/main" val="41166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DB3928F-CBEF-4594-BE61-C73C107C8318}"/>
              </a:ext>
            </a:extLst>
          </p:cNvPr>
          <p:cNvGraphicFramePr>
            <a:graphicFrameLocks/>
          </p:cNvGraphicFramePr>
          <p:nvPr>
            <p:extLst/>
          </p:nvPr>
        </p:nvGraphicFramePr>
        <p:xfrm>
          <a:off x="923636" y="129308"/>
          <a:ext cx="10658764" cy="66117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E3873A9-0848-432C-A7AF-982D3144EA81}"/>
              </a:ext>
            </a:extLst>
          </p:cNvPr>
          <p:cNvSpPr txBox="1"/>
          <p:nvPr/>
        </p:nvSpPr>
        <p:spPr>
          <a:xfrm>
            <a:off x="1724515" y="6417875"/>
            <a:ext cx="5366327" cy="523220"/>
          </a:xfrm>
          <a:prstGeom prst="rect">
            <a:avLst/>
          </a:prstGeom>
          <a:noFill/>
        </p:spPr>
        <p:txBody>
          <a:bodyPr wrap="square" rtlCol="0">
            <a:spAutoFit/>
          </a:bodyPr>
          <a:lstStyle/>
          <a:p>
            <a:r>
              <a:rPr lang="en-US" sz="1400" dirty="0"/>
              <a:t>Sources: Grapevine (1961-1979), SHEEO (1980-2018)</a:t>
            </a:r>
          </a:p>
          <a:p>
            <a:endParaRPr lang="en-US" sz="1400" dirty="0"/>
          </a:p>
        </p:txBody>
      </p:sp>
      <p:sp>
        <p:nvSpPr>
          <p:cNvPr id="4" name="Freeform: Shape 3">
            <a:extLst>
              <a:ext uri="{FF2B5EF4-FFF2-40B4-BE49-F238E27FC236}">
                <a16:creationId xmlns:a16="http://schemas.microsoft.com/office/drawing/2014/main" id="{C459A9F2-7B95-4A84-A096-B9429CEC255F}"/>
              </a:ext>
            </a:extLst>
          </p:cNvPr>
          <p:cNvSpPr/>
          <p:nvPr/>
        </p:nvSpPr>
        <p:spPr>
          <a:xfrm>
            <a:off x="1725803" y="1405527"/>
            <a:ext cx="9633527" cy="3430253"/>
          </a:xfrm>
          <a:custGeom>
            <a:avLst/>
            <a:gdLst>
              <a:gd name="connsiteX0" fmla="*/ 0 w 9633527"/>
              <a:gd name="connsiteY0" fmla="*/ 3277506 h 3430253"/>
              <a:gd name="connsiteX1" fmla="*/ 295563 w 9633527"/>
              <a:gd name="connsiteY1" fmla="*/ 3416051 h 3430253"/>
              <a:gd name="connsiteX2" fmla="*/ 508000 w 9633527"/>
              <a:gd name="connsiteY2" fmla="*/ 2972706 h 3430253"/>
              <a:gd name="connsiteX3" fmla="*/ 812800 w 9633527"/>
              <a:gd name="connsiteY3" fmla="*/ 2714087 h 3430253"/>
              <a:gd name="connsiteX4" fmla="*/ 997527 w 9633527"/>
              <a:gd name="connsiteY4" fmla="*/ 2243033 h 3430253"/>
              <a:gd name="connsiteX5" fmla="*/ 1570181 w 9633527"/>
              <a:gd name="connsiteY5" fmla="*/ 2169142 h 3430253"/>
              <a:gd name="connsiteX6" fmla="*/ 1847272 w 9633527"/>
              <a:gd name="connsiteY6" fmla="*/ 1605724 h 3430253"/>
              <a:gd name="connsiteX7" fmla="*/ 2549236 w 9633527"/>
              <a:gd name="connsiteY7" fmla="*/ 54015 h 3430253"/>
              <a:gd name="connsiteX8" fmla="*/ 3140363 w 9633527"/>
              <a:gd name="connsiteY8" fmla="*/ 469651 h 3430253"/>
              <a:gd name="connsiteX9" fmla="*/ 3112654 w 9633527"/>
              <a:gd name="connsiteY9" fmla="*/ 1587251 h 3430253"/>
              <a:gd name="connsiteX10" fmla="*/ 3398981 w 9633527"/>
              <a:gd name="connsiteY10" fmla="*/ 1467178 h 3430253"/>
              <a:gd name="connsiteX11" fmla="*/ 3611418 w 9633527"/>
              <a:gd name="connsiteY11" fmla="*/ 1596487 h 3430253"/>
              <a:gd name="connsiteX12" fmla="*/ 3925454 w 9633527"/>
              <a:gd name="connsiteY12" fmla="*/ 1457942 h 3430253"/>
              <a:gd name="connsiteX13" fmla="*/ 4184072 w 9633527"/>
              <a:gd name="connsiteY13" fmla="*/ 506597 h 3430253"/>
              <a:gd name="connsiteX14" fmla="*/ 5421745 w 9633527"/>
              <a:gd name="connsiteY14" fmla="*/ 1578015 h 3430253"/>
              <a:gd name="connsiteX15" fmla="*/ 5717309 w 9633527"/>
              <a:gd name="connsiteY15" fmla="*/ 1190087 h 3430253"/>
              <a:gd name="connsiteX16" fmla="*/ 5865091 w 9633527"/>
              <a:gd name="connsiteY16" fmla="*/ 1578015 h 3430253"/>
              <a:gd name="connsiteX17" fmla="*/ 7130472 w 9633527"/>
              <a:gd name="connsiteY17" fmla="*/ 1790451 h 3430253"/>
              <a:gd name="connsiteX18" fmla="*/ 7324436 w 9633527"/>
              <a:gd name="connsiteY18" fmla="*/ 2030597 h 3430253"/>
              <a:gd name="connsiteX19" fmla="*/ 7869381 w 9633527"/>
              <a:gd name="connsiteY19" fmla="*/ 996124 h 3430253"/>
              <a:gd name="connsiteX20" fmla="*/ 8054109 w 9633527"/>
              <a:gd name="connsiteY20" fmla="*/ 1679615 h 3430253"/>
              <a:gd name="connsiteX21" fmla="*/ 8488218 w 9633527"/>
              <a:gd name="connsiteY21" fmla="*/ 1947469 h 3430253"/>
              <a:gd name="connsiteX22" fmla="*/ 8617527 w 9633527"/>
              <a:gd name="connsiteY22" fmla="*/ 2113724 h 3430253"/>
              <a:gd name="connsiteX23" fmla="*/ 8709891 w 9633527"/>
              <a:gd name="connsiteY23" fmla="*/ 2270742 h 3430253"/>
              <a:gd name="connsiteX24" fmla="*/ 9633527 w 9633527"/>
              <a:gd name="connsiteY24" fmla="*/ 2344633 h 343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33527" h="3430253">
                <a:moveTo>
                  <a:pt x="0" y="3277506"/>
                </a:moveTo>
                <a:cubicBezTo>
                  <a:pt x="105448" y="3372178"/>
                  <a:pt x="210896" y="3466851"/>
                  <a:pt x="295563" y="3416051"/>
                </a:cubicBezTo>
                <a:cubicBezTo>
                  <a:pt x="380230" y="3365251"/>
                  <a:pt x="421794" y="3089700"/>
                  <a:pt x="508000" y="2972706"/>
                </a:cubicBezTo>
                <a:cubicBezTo>
                  <a:pt x="594206" y="2855712"/>
                  <a:pt x="731212" y="2835699"/>
                  <a:pt x="812800" y="2714087"/>
                </a:cubicBezTo>
                <a:cubicBezTo>
                  <a:pt x="894388" y="2592475"/>
                  <a:pt x="871297" y="2333857"/>
                  <a:pt x="997527" y="2243033"/>
                </a:cubicBezTo>
                <a:cubicBezTo>
                  <a:pt x="1123757" y="2152209"/>
                  <a:pt x="1428557" y="2275360"/>
                  <a:pt x="1570181" y="2169142"/>
                </a:cubicBezTo>
                <a:cubicBezTo>
                  <a:pt x="1711805" y="2062924"/>
                  <a:pt x="1684096" y="1958245"/>
                  <a:pt x="1847272" y="1605724"/>
                </a:cubicBezTo>
                <a:cubicBezTo>
                  <a:pt x="2010448" y="1253203"/>
                  <a:pt x="2333721" y="243360"/>
                  <a:pt x="2549236" y="54015"/>
                </a:cubicBezTo>
                <a:cubicBezTo>
                  <a:pt x="2764751" y="-135330"/>
                  <a:pt x="3046460" y="214112"/>
                  <a:pt x="3140363" y="469651"/>
                </a:cubicBezTo>
                <a:cubicBezTo>
                  <a:pt x="3234266" y="725190"/>
                  <a:pt x="3069551" y="1420996"/>
                  <a:pt x="3112654" y="1587251"/>
                </a:cubicBezTo>
                <a:cubicBezTo>
                  <a:pt x="3155757" y="1753505"/>
                  <a:pt x="3315854" y="1465639"/>
                  <a:pt x="3398981" y="1467178"/>
                </a:cubicBezTo>
                <a:cubicBezTo>
                  <a:pt x="3482108" y="1468717"/>
                  <a:pt x="3523673" y="1598026"/>
                  <a:pt x="3611418" y="1596487"/>
                </a:cubicBezTo>
                <a:cubicBezTo>
                  <a:pt x="3699163" y="1594948"/>
                  <a:pt x="3830012" y="1639590"/>
                  <a:pt x="3925454" y="1457942"/>
                </a:cubicBezTo>
                <a:cubicBezTo>
                  <a:pt x="4020896" y="1276294"/>
                  <a:pt x="3934690" y="486585"/>
                  <a:pt x="4184072" y="506597"/>
                </a:cubicBezTo>
                <a:cubicBezTo>
                  <a:pt x="4433454" y="526609"/>
                  <a:pt x="5166206" y="1464100"/>
                  <a:pt x="5421745" y="1578015"/>
                </a:cubicBezTo>
                <a:cubicBezTo>
                  <a:pt x="5677284" y="1691930"/>
                  <a:pt x="5643418" y="1190087"/>
                  <a:pt x="5717309" y="1190087"/>
                </a:cubicBezTo>
                <a:cubicBezTo>
                  <a:pt x="5791200" y="1190087"/>
                  <a:pt x="5629564" y="1477954"/>
                  <a:pt x="5865091" y="1578015"/>
                </a:cubicBezTo>
                <a:cubicBezTo>
                  <a:pt x="6100618" y="1678076"/>
                  <a:pt x="6887248" y="1715021"/>
                  <a:pt x="7130472" y="1790451"/>
                </a:cubicBezTo>
                <a:cubicBezTo>
                  <a:pt x="7373696" y="1865881"/>
                  <a:pt x="7201284" y="2162985"/>
                  <a:pt x="7324436" y="2030597"/>
                </a:cubicBezTo>
                <a:cubicBezTo>
                  <a:pt x="7447588" y="1898209"/>
                  <a:pt x="7747769" y="1054621"/>
                  <a:pt x="7869381" y="996124"/>
                </a:cubicBezTo>
                <a:cubicBezTo>
                  <a:pt x="7990993" y="937627"/>
                  <a:pt x="7950970" y="1521057"/>
                  <a:pt x="8054109" y="1679615"/>
                </a:cubicBezTo>
                <a:cubicBezTo>
                  <a:pt x="8157249" y="1838172"/>
                  <a:pt x="8394315" y="1875117"/>
                  <a:pt x="8488218" y="1947469"/>
                </a:cubicBezTo>
                <a:cubicBezTo>
                  <a:pt x="8582121" y="2019821"/>
                  <a:pt x="8580582" y="2059845"/>
                  <a:pt x="8617527" y="2113724"/>
                </a:cubicBezTo>
                <a:cubicBezTo>
                  <a:pt x="8654472" y="2167603"/>
                  <a:pt x="8540558" y="2232257"/>
                  <a:pt x="8709891" y="2270742"/>
                </a:cubicBezTo>
                <a:cubicBezTo>
                  <a:pt x="8879224" y="2309227"/>
                  <a:pt x="9496521" y="2332318"/>
                  <a:pt x="9633527" y="2344633"/>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6" name="Straight Connector 5">
            <a:extLst>
              <a:ext uri="{FF2B5EF4-FFF2-40B4-BE49-F238E27FC236}">
                <a16:creationId xmlns:a16="http://schemas.microsoft.com/office/drawing/2014/main" id="{3944042E-BF56-4B13-AC3F-0956B563CC43}"/>
              </a:ext>
            </a:extLst>
          </p:cNvPr>
          <p:cNvCxnSpPr/>
          <p:nvPr/>
        </p:nvCxnSpPr>
        <p:spPr>
          <a:xfrm flipH="1">
            <a:off x="2913321" y="3795821"/>
            <a:ext cx="8355043"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B753A07-6E60-491A-AF6E-D2CB34EB8C90}"/>
              </a:ext>
            </a:extLst>
          </p:cNvPr>
          <p:cNvSpPr txBox="1"/>
          <p:nvPr/>
        </p:nvSpPr>
        <p:spPr>
          <a:xfrm>
            <a:off x="3163668" y="4008843"/>
            <a:ext cx="3927174" cy="369332"/>
          </a:xfrm>
          <a:prstGeom prst="rect">
            <a:avLst/>
          </a:prstGeom>
          <a:solidFill>
            <a:srgbClr val="FFFF00"/>
          </a:solidFill>
        </p:spPr>
        <p:txBody>
          <a:bodyPr wrap="square" rtlCol="0">
            <a:spAutoFit/>
          </a:bodyPr>
          <a:lstStyle/>
          <a:p>
            <a:r>
              <a:rPr lang="en-US" dirty="0"/>
              <a:t>Funding Higher Education at 1968 levels</a:t>
            </a:r>
          </a:p>
        </p:txBody>
      </p:sp>
      <p:cxnSp>
        <p:nvCxnSpPr>
          <p:cNvPr id="8" name="Straight Connector 7">
            <a:extLst>
              <a:ext uri="{FF2B5EF4-FFF2-40B4-BE49-F238E27FC236}">
                <a16:creationId xmlns:a16="http://schemas.microsoft.com/office/drawing/2014/main" id="{DCCF92D7-B95D-4458-94D3-445B32252B64}"/>
              </a:ext>
            </a:extLst>
          </p:cNvPr>
          <p:cNvCxnSpPr>
            <a:cxnSpLocks/>
          </p:cNvCxnSpPr>
          <p:nvPr/>
        </p:nvCxnSpPr>
        <p:spPr>
          <a:xfrm>
            <a:off x="3446904" y="651217"/>
            <a:ext cx="653619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5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283917" y="3969572"/>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chemeClr val="accent5"/>
                </a:solidFill>
                <a:latin typeface="+mn-lt"/>
              </a:rPr>
              <a:t>CALL TO ORDER and PLEDGE OF ALLEGIANCE</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940469" y="929059"/>
            <a:ext cx="3068877" cy="2248948"/>
          </a:xfrm>
          <a:prstGeom prst="rect">
            <a:avLst/>
          </a:prstGeom>
        </p:spPr>
      </p:pic>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208" y="309335"/>
            <a:ext cx="5116929" cy="26744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079164" y="471753"/>
            <a:ext cx="9144000" cy="147718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chemeClr val="accent1">
                    <a:lumMod val="75000"/>
                  </a:schemeClr>
                </a:solidFill>
                <a:effectLst/>
                <a:uLnTx/>
                <a:uFillTx/>
                <a:latin typeface="+mn-lt"/>
                <a:ea typeface="+mj-ea"/>
                <a:cs typeface="+mj-cs"/>
              </a:rPr>
              <a:t>VII.   Discussion</a:t>
            </a:r>
            <a:r>
              <a:rPr kumimoji="0" lang="en-US" b="1" i="0" u="none" strike="noStrike" kern="1200" cap="all" spc="300" normalizeH="0" baseline="0" noProof="0" dirty="0">
                <a:ln>
                  <a:noFill/>
                </a:ln>
                <a:solidFill>
                  <a:srgbClr val="0070C0"/>
                </a:solidFill>
                <a:effectLst/>
                <a:uLnTx/>
                <a:uFillTx/>
                <a:latin typeface="+mn-lt"/>
                <a:ea typeface="+mj-ea"/>
                <a:cs typeface="+mj-cs"/>
              </a:rPr>
              <a:t> </a:t>
            </a:r>
            <a:r>
              <a:rPr kumimoji="0" lang="en-US" b="1" i="0" u="none" strike="noStrike" kern="1200" cap="all" spc="0" normalizeH="0" baseline="0" noProof="0" dirty="0">
                <a:ln>
                  <a:noFill/>
                </a:ln>
                <a:solidFill>
                  <a:srgbClr val="0070C0"/>
                </a:solidFill>
                <a:effectLst/>
                <a:uLnTx/>
                <a:uFillTx/>
                <a:latin typeface="+mn-lt"/>
                <a:ea typeface="+mj-ea"/>
                <a:cs typeface="+mj-cs"/>
              </a:rPr>
              <a:t>ITEMs</a:t>
            </a:r>
            <a:br>
              <a:rPr kumimoji="0" lang="en-US" b="1" i="0" u="none" strike="noStrike" kern="1200" cap="all" spc="0" normalizeH="0" baseline="0" noProof="0" dirty="0">
                <a:ln>
                  <a:noFill/>
                </a:ln>
                <a:solidFill>
                  <a:srgbClr val="0070C0"/>
                </a:solidFill>
                <a:effectLst/>
                <a:uLnTx/>
                <a:uFillTx/>
                <a:latin typeface="Tw Cen MT"/>
                <a:ea typeface="+mj-ea"/>
                <a:cs typeface="+mj-cs"/>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3124200" y="2036617"/>
            <a:ext cx="5404658" cy="3493597"/>
          </a:xfrm>
          <a:prstGeom prst="rect">
            <a:avLst/>
          </a:prstGeom>
        </p:spPr>
      </p:pic>
    </p:spTree>
    <p:extLst>
      <p:ext uri="{BB962C8B-B14F-4D97-AF65-F5344CB8AC3E}">
        <p14:creationId xmlns:p14="http://schemas.microsoft.com/office/powerpoint/2010/main" val="2960017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70C0"/>
                </a:solidFill>
                <a:latin typeface="+mn-lt"/>
              </a:rPr>
              <a:t>2020 Legislative Update</a:t>
            </a:r>
            <a:endParaRPr lang="en-US" sz="3200" dirty="0">
              <a:solidFill>
                <a:srgbClr val="0070C0"/>
              </a:solidFill>
              <a:latin typeface="+mn-l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D37452BD-F960-4B44-A423-60AA6BE62889}"/>
              </a:ext>
            </a:extLst>
          </p:cNvPr>
          <p:cNvPicPr>
            <a:picLocks noGrp="1" noChangeAspect="1"/>
          </p:cNvPicPr>
          <p:nvPr>
            <p:ph idx="1"/>
          </p:nvPr>
        </p:nvPicPr>
        <p:blipFill>
          <a:blip r:embed="rId2"/>
          <a:stretch>
            <a:fillRect/>
          </a:stretch>
        </p:blipFill>
        <p:spPr>
          <a:xfrm>
            <a:off x="2483967" y="1825625"/>
            <a:ext cx="7224066" cy="4351338"/>
          </a:xfrm>
          <a:prstGeom prst="rect">
            <a:avLst/>
          </a:prstGeom>
        </p:spPr>
      </p:pic>
    </p:spTree>
    <p:extLst>
      <p:ext uri="{BB962C8B-B14F-4D97-AF65-F5344CB8AC3E}">
        <p14:creationId xmlns:p14="http://schemas.microsoft.com/office/powerpoint/2010/main" val="309352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9697" y="508064"/>
            <a:ext cx="91696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AL Act 2020-169 (ETF Budget)</a:t>
            </a:r>
          </a:p>
        </p:txBody>
      </p:sp>
      <p:sp>
        <p:nvSpPr>
          <p:cNvPr id="3" name="TextBox 2"/>
          <p:cNvSpPr txBox="1"/>
          <p:nvPr/>
        </p:nvSpPr>
        <p:spPr>
          <a:xfrm>
            <a:off x="762731" y="1560511"/>
            <a:ext cx="10703570" cy="2400657"/>
          </a:xfrm>
          <a:prstGeom prst="rect">
            <a:avLst/>
          </a:prstGeom>
          <a:noFill/>
        </p:spPr>
        <p:txBody>
          <a:bodyPr wrap="square" rtlCol="0">
            <a:spAutoFit/>
          </a:bodyPr>
          <a:lstStyle/>
          <a:p>
            <a:pPr marL="6858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$7.2 billion Education Budget Passed </a:t>
            </a:r>
          </a:p>
          <a:p>
            <a:pPr marL="6858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Public Two-Year Colleges –increased appx. $7.7 million (+2.22%) </a:t>
            </a:r>
          </a:p>
          <a:p>
            <a:pPr marL="6858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Public Four-Year Universities – increased appx. $38 million (+3.13%)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55AC755-D177-43CD-92D7-2C2E3A17F753}"/>
              </a:ext>
            </a:extLst>
          </p:cNvPr>
          <p:cNvPicPr>
            <a:picLocks noChangeAspect="1"/>
          </p:cNvPicPr>
          <p:nvPr/>
        </p:nvPicPr>
        <p:blipFill>
          <a:blip r:embed="rId2"/>
          <a:stretch>
            <a:fillRect/>
          </a:stretch>
        </p:blipFill>
        <p:spPr>
          <a:xfrm>
            <a:off x="4056564" y="3714002"/>
            <a:ext cx="3793217" cy="2468880"/>
          </a:xfrm>
          <a:prstGeom prst="rect">
            <a:avLst/>
          </a:prstGeom>
        </p:spPr>
      </p:pic>
    </p:spTree>
    <p:extLst>
      <p:ext uri="{BB962C8B-B14F-4D97-AF65-F5344CB8AC3E}">
        <p14:creationId xmlns:p14="http://schemas.microsoft.com/office/powerpoint/2010/main" val="357729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CF95-BFCE-47AE-82D8-A4EC6C1B707F}"/>
              </a:ext>
            </a:extLst>
          </p:cNvPr>
          <p:cNvSpPr txBox="1">
            <a:spLocks/>
          </p:cNvSpPr>
          <p:nvPr/>
        </p:nvSpPr>
        <p:spPr>
          <a:xfrm>
            <a:off x="665825" y="365125"/>
            <a:ext cx="10687975"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70C0"/>
                </a:solidFill>
                <a:latin typeface="+mn-lt"/>
                <a:ea typeface="+mn-ea"/>
                <a:cs typeface="+mn-cs"/>
              </a:rPr>
              <a:t>Student Assistance </a:t>
            </a:r>
          </a:p>
        </p:txBody>
      </p:sp>
      <p:graphicFrame>
        <p:nvGraphicFramePr>
          <p:cNvPr id="5" name="Table 4">
            <a:extLst>
              <a:ext uri="{FF2B5EF4-FFF2-40B4-BE49-F238E27FC236}">
                <a16:creationId xmlns:a16="http://schemas.microsoft.com/office/drawing/2014/main" id="{6374114D-308E-4FC1-876E-EF15F5CE0E60}"/>
              </a:ext>
            </a:extLst>
          </p:cNvPr>
          <p:cNvGraphicFramePr>
            <a:graphicFrameLocks noGrp="1"/>
          </p:cNvGraphicFramePr>
          <p:nvPr>
            <p:extLst>
              <p:ext uri="{D42A27DB-BD31-4B8C-83A1-F6EECF244321}">
                <p14:modId xmlns:p14="http://schemas.microsoft.com/office/powerpoint/2010/main" val="827496347"/>
              </p:ext>
            </p:extLst>
          </p:nvPr>
        </p:nvGraphicFramePr>
        <p:xfrm>
          <a:off x="378371" y="1353233"/>
          <a:ext cx="11469414" cy="3052266"/>
        </p:xfrm>
        <a:graphic>
          <a:graphicData uri="http://schemas.openxmlformats.org/drawingml/2006/table">
            <a:tbl>
              <a:tblPr/>
              <a:tblGrid>
                <a:gridCol w="3399809">
                  <a:extLst>
                    <a:ext uri="{9D8B030D-6E8A-4147-A177-3AD203B41FA5}">
                      <a16:colId xmlns:a16="http://schemas.microsoft.com/office/drawing/2014/main" val="3549265634"/>
                    </a:ext>
                  </a:extLst>
                </a:gridCol>
                <a:gridCol w="1131444">
                  <a:extLst>
                    <a:ext uri="{9D8B030D-6E8A-4147-A177-3AD203B41FA5}">
                      <a16:colId xmlns:a16="http://schemas.microsoft.com/office/drawing/2014/main" val="1905554764"/>
                    </a:ext>
                  </a:extLst>
                </a:gridCol>
                <a:gridCol w="1131444">
                  <a:extLst>
                    <a:ext uri="{9D8B030D-6E8A-4147-A177-3AD203B41FA5}">
                      <a16:colId xmlns:a16="http://schemas.microsoft.com/office/drawing/2014/main" val="452514859"/>
                    </a:ext>
                  </a:extLst>
                </a:gridCol>
                <a:gridCol w="1131444">
                  <a:extLst>
                    <a:ext uri="{9D8B030D-6E8A-4147-A177-3AD203B41FA5}">
                      <a16:colId xmlns:a16="http://schemas.microsoft.com/office/drawing/2014/main" val="1334033800"/>
                    </a:ext>
                  </a:extLst>
                </a:gridCol>
                <a:gridCol w="1131444">
                  <a:extLst>
                    <a:ext uri="{9D8B030D-6E8A-4147-A177-3AD203B41FA5}">
                      <a16:colId xmlns:a16="http://schemas.microsoft.com/office/drawing/2014/main" val="2167844636"/>
                    </a:ext>
                  </a:extLst>
                </a:gridCol>
                <a:gridCol w="1131444">
                  <a:extLst>
                    <a:ext uri="{9D8B030D-6E8A-4147-A177-3AD203B41FA5}">
                      <a16:colId xmlns:a16="http://schemas.microsoft.com/office/drawing/2014/main" val="1977575719"/>
                    </a:ext>
                  </a:extLst>
                </a:gridCol>
                <a:gridCol w="1235947">
                  <a:extLst>
                    <a:ext uri="{9D8B030D-6E8A-4147-A177-3AD203B41FA5}">
                      <a16:colId xmlns:a16="http://schemas.microsoft.com/office/drawing/2014/main" val="844063860"/>
                    </a:ext>
                  </a:extLst>
                </a:gridCol>
                <a:gridCol w="1176438">
                  <a:extLst>
                    <a:ext uri="{9D8B030D-6E8A-4147-A177-3AD203B41FA5}">
                      <a16:colId xmlns:a16="http://schemas.microsoft.com/office/drawing/2014/main" val="1997432182"/>
                    </a:ext>
                  </a:extLst>
                </a:gridCol>
              </a:tblGrid>
              <a:tr h="1014938">
                <a:tc>
                  <a:txBody>
                    <a:bodyPr/>
                    <a:lstStyle/>
                    <a:p>
                      <a:pPr algn="ctr" fontAlgn="b"/>
                      <a:r>
                        <a:rPr lang="en-US" sz="1600" b="0" i="0" u="none" strike="noStrike" dirty="0">
                          <a:solidFill>
                            <a:srgbClr val="000000"/>
                          </a:solidFill>
                          <a:effectLst/>
                          <a:latin typeface="Arial" panose="020B0604020202020204" pitchFamily="34" charset="0"/>
                        </a:rPr>
                        <a:t>Program </a:t>
                      </a:r>
                    </a:p>
                  </a:txBody>
                  <a:tcPr marL="6412" marR="6412" marT="6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rPr>
                        <a:t>FY </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2016-17 ETF</a:t>
                      </a:r>
                    </a:p>
                  </a:txBody>
                  <a:tcPr marL="6412" marR="6412" marT="6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rPr>
                        <a:t>FY </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2017-18 ETF</a:t>
                      </a:r>
                    </a:p>
                  </a:txBody>
                  <a:tcPr marL="6412" marR="6412" marT="6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rPr>
                        <a:t>FY</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2018-19 ETF</a:t>
                      </a:r>
                    </a:p>
                  </a:txBody>
                  <a:tcPr marL="6412" marR="6412" marT="6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rPr>
                        <a:t>FY </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2019-20 ETF</a:t>
                      </a:r>
                    </a:p>
                  </a:txBody>
                  <a:tcPr marL="6412" marR="6412" marT="6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rPr>
                        <a:t>FY </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2020-21 ETF</a:t>
                      </a:r>
                    </a:p>
                  </a:txBody>
                  <a:tcPr marL="6412" marR="6412" marT="641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rPr>
                        <a:t>Difference</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 FY 2017</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 to </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FY 2021</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b"/>
                      <a:r>
                        <a:rPr lang="en-US" sz="1600" b="0" i="0" u="none" strike="noStrike" dirty="0">
                          <a:solidFill>
                            <a:srgbClr val="000000"/>
                          </a:solidFill>
                          <a:effectLst/>
                          <a:latin typeface="Arial" panose="020B0604020202020204" pitchFamily="34" charset="0"/>
                        </a:rPr>
                        <a:t>% Change</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 FY 2017</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 to</a:t>
                      </a:r>
                      <a:br>
                        <a:rPr lang="en-US" sz="1600" b="0" i="0" u="none" strike="noStrike" dirty="0">
                          <a:solidFill>
                            <a:srgbClr val="000000"/>
                          </a:solidFill>
                          <a:effectLst/>
                          <a:latin typeface="Arial" panose="020B0604020202020204" pitchFamily="34" charset="0"/>
                        </a:rPr>
                      </a:br>
                      <a:r>
                        <a:rPr lang="en-US" sz="1600" b="0" i="0" u="none" strike="noStrike" dirty="0">
                          <a:solidFill>
                            <a:srgbClr val="000000"/>
                          </a:solidFill>
                          <a:effectLst/>
                          <a:latin typeface="Arial" panose="020B0604020202020204" pitchFamily="34" charset="0"/>
                        </a:rPr>
                        <a:t> FY 2021</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58599041"/>
                  </a:ext>
                </a:extLst>
              </a:tr>
              <a:tr h="385458">
                <a:tc>
                  <a:txBody>
                    <a:bodyPr/>
                    <a:lstStyle/>
                    <a:p>
                      <a:pPr marL="91440" lvl="0" algn="l" fontAlgn="b"/>
                      <a:r>
                        <a:rPr lang="en-US" sz="1800" b="0" i="0" u="none" strike="noStrike" dirty="0">
                          <a:solidFill>
                            <a:srgbClr val="000000"/>
                          </a:solidFill>
                          <a:effectLst/>
                          <a:latin typeface="Arial" panose="020B0604020202020204" pitchFamily="34" charset="0"/>
                        </a:rPr>
                        <a:t>AL Student Grant Program</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4,470,970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4,470,970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a:solidFill>
                            <a:srgbClr val="000000"/>
                          </a:solidFill>
                          <a:effectLst/>
                          <a:latin typeface="Arial" panose="020B0604020202020204" pitchFamily="34" charset="0"/>
                        </a:rPr>
                        <a:t>5,020,970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a:solidFill>
                            <a:srgbClr val="000000"/>
                          </a:solidFill>
                          <a:effectLst/>
                          <a:latin typeface="Arial" panose="020B0604020202020204" pitchFamily="34" charset="0"/>
                        </a:rPr>
                        <a:t>6,506,126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7,006,126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        2,535,156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56.7%</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7822966"/>
                  </a:ext>
                </a:extLst>
              </a:tr>
              <a:tr h="385458">
                <a:tc>
                  <a:txBody>
                    <a:bodyPr/>
                    <a:lstStyle/>
                    <a:p>
                      <a:pPr marL="91440" lvl="0" algn="l" fontAlgn="b"/>
                      <a:r>
                        <a:rPr lang="en-US" sz="1800" b="0" i="0" u="none" strike="noStrike" dirty="0">
                          <a:solidFill>
                            <a:srgbClr val="000000"/>
                          </a:solidFill>
                          <a:effectLst/>
                          <a:latin typeface="Arial" panose="020B0604020202020204" pitchFamily="34" charset="0"/>
                        </a:rPr>
                        <a:t>AL Student Assistance Program</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a:solidFill>
                            <a:srgbClr val="000000"/>
                          </a:solidFill>
                          <a:effectLst/>
                          <a:latin typeface="Arial" panose="020B0604020202020204" pitchFamily="34" charset="0"/>
                        </a:rPr>
                        <a:t>2,897,551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2,897,551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4,147,551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5,397,551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5,897,551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        3,000,000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103.5%</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9960096"/>
                  </a:ext>
                </a:extLst>
              </a:tr>
              <a:tr h="385458">
                <a:tc>
                  <a:txBody>
                    <a:bodyPr/>
                    <a:lstStyle/>
                    <a:p>
                      <a:pPr marL="0" lvl="0" algn="l" fontAlgn="b"/>
                      <a:r>
                        <a:rPr lang="en-US" sz="1800" b="0" i="0" u="none" strike="noStrike" dirty="0">
                          <a:solidFill>
                            <a:srgbClr val="000000"/>
                          </a:solidFill>
                          <a:effectLst/>
                          <a:latin typeface="Arial" panose="020B0604020202020204" pitchFamily="34" charset="0"/>
                        </a:rPr>
                        <a:t>AL Recruit and Retain Minority Teachers Pilot (AAM &amp; ATSU)</a:t>
                      </a:r>
                    </a:p>
                  </a:txBody>
                  <a:tcPr marL="115415"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kern="1200" dirty="0">
                          <a:solidFill>
                            <a:srgbClr val="000000"/>
                          </a:solidFill>
                          <a:effectLst/>
                          <a:latin typeface="Arial" panose="020B0604020202020204" pitchFamily="34" charset="0"/>
                          <a:ea typeface="+mn-ea"/>
                          <a:cs typeface="+mn-cs"/>
                        </a:rPr>
                        <a:t> 500,000</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kern="1200" dirty="0">
                          <a:solidFill>
                            <a:srgbClr val="000000"/>
                          </a:solidFill>
                          <a:effectLst/>
                          <a:latin typeface="Arial" panose="020B0604020202020204" pitchFamily="34" charset="0"/>
                          <a:ea typeface="+mn-ea"/>
                          <a:cs typeface="+mn-cs"/>
                        </a:rPr>
                        <a:t>700,000</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700,000</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fontAlgn="b"/>
                      <a:r>
                        <a:rPr lang="en-US" sz="1600" b="0" i="0" u="none" strike="noStrike" dirty="0">
                          <a:solidFill>
                            <a:srgbClr val="000000"/>
                          </a:solidFill>
                          <a:effectLst/>
                          <a:latin typeface="Arial" panose="020B0604020202020204" pitchFamily="34" charset="0"/>
                        </a:rPr>
                        <a:t> </a:t>
                      </a:r>
                      <a:r>
                        <a:rPr lang="en-US" sz="1600" b="0" i="0" u="none" strike="noStrike" dirty="0" err="1">
                          <a:solidFill>
                            <a:srgbClr val="000000"/>
                          </a:solidFill>
                          <a:effectLst/>
                          <a:latin typeface="Arial" panose="020B0604020202020204" pitchFamily="34" charset="0"/>
                        </a:rPr>
                        <a:t>na</a:t>
                      </a:r>
                      <a:endParaRPr lang="en-US" sz="1600" b="0" i="0" u="none" strike="noStrike" dirty="0">
                        <a:solidFill>
                          <a:srgbClr val="000000"/>
                        </a:solidFill>
                        <a:effectLst/>
                        <a:latin typeface="Arial" panose="020B0604020202020204" pitchFamily="34" charset="0"/>
                      </a:endParaRP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09442878"/>
                  </a:ext>
                </a:extLst>
              </a:tr>
              <a:tr h="385458">
                <a:tc>
                  <a:txBody>
                    <a:bodyPr/>
                    <a:lstStyle/>
                    <a:p>
                      <a:pPr algn="l" fontAlgn="b"/>
                      <a:r>
                        <a:rPr lang="en-US" sz="1800" b="1" i="0" u="none" strike="noStrike" dirty="0">
                          <a:solidFill>
                            <a:srgbClr val="000000"/>
                          </a:solidFill>
                          <a:effectLst/>
                          <a:latin typeface="Arial" panose="020B0604020202020204" pitchFamily="34" charset="0"/>
                        </a:rPr>
                        <a:t>Total</a:t>
                      </a:r>
                    </a:p>
                  </a:txBody>
                  <a:tcPr marL="115415"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lvl="0" algn="ctr" fontAlgn="b"/>
                      <a:r>
                        <a:rPr lang="en-US" sz="1600" b="0" i="0" u="none" strike="noStrike" dirty="0">
                          <a:solidFill>
                            <a:srgbClr val="000000"/>
                          </a:solidFill>
                          <a:effectLst/>
                          <a:latin typeface="Arial" panose="020B0604020202020204" pitchFamily="34" charset="0"/>
                        </a:rPr>
                        <a:t>7,368,521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lvl="0" algn="ctr" fontAlgn="b"/>
                      <a:r>
                        <a:rPr lang="en-US" sz="1600" b="0" i="0" u="none" strike="noStrike" dirty="0">
                          <a:solidFill>
                            <a:srgbClr val="000000"/>
                          </a:solidFill>
                          <a:effectLst/>
                          <a:latin typeface="Arial" panose="020B0604020202020204" pitchFamily="34" charset="0"/>
                        </a:rPr>
                        <a:t>7,368,521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lvl="0" algn="ctr" fontAlgn="b"/>
                      <a:r>
                        <a:rPr lang="en-US" sz="1600" b="0" i="0" u="none" strike="noStrike" dirty="0">
                          <a:solidFill>
                            <a:srgbClr val="000000"/>
                          </a:solidFill>
                          <a:effectLst/>
                          <a:latin typeface="Arial" panose="020B0604020202020204" pitchFamily="34" charset="0"/>
                        </a:rPr>
                        <a:t>9,168,521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lvl="0" algn="ctr" fontAlgn="b"/>
                      <a:r>
                        <a:rPr lang="en-US" sz="1600" b="0" i="0" u="none" strike="noStrike" dirty="0">
                          <a:solidFill>
                            <a:srgbClr val="000000"/>
                          </a:solidFill>
                          <a:effectLst/>
                          <a:latin typeface="Arial" panose="020B0604020202020204" pitchFamily="34" charset="0"/>
                        </a:rPr>
                        <a:t>12,403,677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lvl="0" algn="ctr" fontAlgn="b"/>
                      <a:r>
                        <a:rPr lang="en-US" sz="1600" b="0" i="0" u="none" strike="noStrike" dirty="0">
                          <a:solidFill>
                            <a:srgbClr val="000000"/>
                          </a:solidFill>
                          <a:effectLst/>
                          <a:latin typeface="Arial" panose="020B0604020202020204" pitchFamily="34" charset="0"/>
                        </a:rPr>
                        <a:t>13,603,677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lvl="0" algn="ctr" fontAlgn="b"/>
                      <a:r>
                        <a:rPr lang="en-US" sz="1600" b="0" i="0" u="none" strike="noStrike" dirty="0">
                          <a:solidFill>
                            <a:srgbClr val="000000"/>
                          </a:solidFill>
                          <a:effectLst/>
                          <a:latin typeface="Arial" panose="020B0604020202020204" pitchFamily="34" charset="0"/>
                        </a:rPr>
                        <a:t>        6,235,156 </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lvl="0" algn="ctr" fontAlgn="b"/>
                      <a:r>
                        <a:rPr lang="en-US" sz="1600" b="0" i="0" u="none" strike="noStrike" dirty="0">
                          <a:solidFill>
                            <a:srgbClr val="000000"/>
                          </a:solidFill>
                          <a:effectLst/>
                          <a:latin typeface="Arial" panose="020B0604020202020204" pitchFamily="34" charset="0"/>
                        </a:rPr>
                        <a:t>84.6%</a:t>
                      </a:r>
                    </a:p>
                  </a:txBody>
                  <a:tcPr marL="6412" marR="6412" marT="64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959930153"/>
                  </a:ext>
                </a:extLst>
              </a:tr>
            </a:tbl>
          </a:graphicData>
        </a:graphic>
      </p:graphicFrame>
      <p:pic>
        <p:nvPicPr>
          <p:cNvPr id="6" name="Picture 5">
            <a:extLst>
              <a:ext uri="{FF2B5EF4-FFF2-40B4-BE49-F238E27FC236}">
                <a16:creationId xmlns:a16="http://schemas.microsoft.com/office/drawing/2014/main" id="{55BCC46C-5B5C-49EA-A8FE-F60700BFD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0510" y="4812532"/>
            <a:ext cx="2987275" cy="1680343"/>
          </a:xfrm>
          <a:prstGeom prst="rect">
            <a:avLst/>
          </a:prstGeom>
        </p:spPr>
      </p:pic>
    </p:spTree>
    <p:extLst>
      <p:ext uri="{BB962C8B-B14F-4D97-AF65-F5344CB8AC3E}">
        <p14:creationId xmlns:p14="http://schemas.microsoft.com/office/powerpoint/2010/main" val="1722499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1491" y="466166"/>
            <a:ext cx="8149018"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FY 2020-21 New ACHE Line Items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958789" y="1512606"/>
            <a:ext cx="6434984" cy="3970318"/>
          </a:xfrm>
          <a:prstGeom prst="rect">
            <a:avLst/>
          </a:prstGeom>
          <a:noFill/>
        </p:spPr>
        <p:txBody>
          <a:bodyPr wrap="square" rtlCol="0">
            <a:spAutoFit/>
          </a:bodyPr>
          <a:lstStyle/>
          <a:p>
            <a:pPr marR="0" lvl="0" algn="l" defTabSz="914400" rtl="0" eaLnBrk="1" fontAlgn="auto" latinLnBrk="0" hangingPunct="1">
              <a:spcBef>
                <a:spcPts val="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A-KEEP Education and Teacher Recruitment Partnership - $</a:t>
            </a:r>
            <a:r>
              <a:rPr lang="en-US" sz="2800" dirty="0">
                <a:solidFill>
                  <a:prstClr val="black"/>
                </a:solidFill>
              </a:rPr>
              <a:t>100,000</a:t>
            </a:r>
          </a:p>
          <a:p>
            <a:pPr marL="285750" indent="-285750">
              <a:buFont typeface="Arial" panose="020B0604020202020204" pitchFamily="34" charset="0"/>
              <a:buChar char="•"/>
              <a:defRPr/>
            </a:pPr>
            <a:endParaRPr lang="en-US" sz="2800" dirty="0">
              <a:solidFill>
                <a:prstClr val="black"/>
              </a:solidFill>
            </a:endParaRPr>
          </a:p>
          <a:p>
            <a:pPr marL="285750" indent="-285750">
              <a:buFont typeface="Arial" panose="020B0604020202020204" pitchFamily="34" charset="0"/>
              <a:buChar char="•"/>
              <a:defRPr/>
            </a:pPr>
            <a:endParaRPr lang="en-US" sz="2800" dirty="0">
              <a:solidFill>
                <a:prstClr val="black"/>
              </a:solidFill>
            </a:endParaRPr>
          </a:p>
          <a:p>
            <a:pPr marL="285750" indent="-285750">
              <a:buFont typeface="Arial" panose="020B0604020202020204" pitchFamily="34" charset="0"/>
              <a:buChar char="•"/>
              <a:defRPr/>
            </a:pPr>
            <a:endParaRPr lang="en-US" sz="2800" dirty="0">
              <a:solidFill>
                <a:prstClr val="black"/>
              </a:solidFill>
            </a:endParaRPr>
          </a:p>
          <a:p>
            <a:pPr marL="285750" indent="-285750">
              <a:buFont typeface="Arial" panose="020B0604020202020204" pitchFamily="34" charset="0"/>
              <a:buChar char="•"/>
              <a:defRPr/>
            </a:pPr>
            <a:r>
              <a:rPr lang="en-US" sz="2800" dirty="0">
                <a:solidFill>
                  <a:prstClr val="black"/>
                </a:solidFill>
              </a:rPr>
              <a:t>Birmingham Promise Scholarship Program - $750,000</a:t>
            </a: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EA75889-6B6B-439D-858A-DC8434243429}"/>
              </a:ext>
            </a:extLst>
          </p:cNvPr>
          <p:cNvPicPr>
            <a:picLocks noChangeAspect="1"/>
          </p:cNvPicPr>
          <p:nvPr/>
        </p:nvPicPr>
        <p:blipFill>
          <a:blip r:embed="rId2"/>
          <a:stretch>
            <a:fillRect/>
          </a:stretch>
        </p:blipFill>
        <p:spPr>
          <a:xfrm>
            <a:off x="7063032" y="3722080"/>
            <a:ext cx="2967058" cy="1623314"/>
          </a:xfrm>
          <a:prstGeom prst="rect">
            <a:avLst/>
          </a:prstGeom>
        </p:spPr>
      </p:pic>
      <p:pic>
        <p:nvPicPr>
          <p:cNvPr id="7" name="Picture 6">
            <a:extLst>
              <a:ext uri="{FF2B5EF4-FFF2-40B4-BE49-F238E27FC236}">
                <a16:creationId xmlns:a16="http://schemas.microsoft.com/office/drawing/2014/main" id="{FECF43C9-D78B-488C-8D3C-E9563A58F6FA}"/>
              </a:ext>
            </a:extLst>
          </p:cNvPr>
          <p:cNvPicPr>
            <a:picLocks noChangeAspect="1"/>
          </p:cNvPicPr>
          <p:nvPr/>
        </p:nvPicPr>
        <p:blipFill>
          <a:blip r:embed="rId3"/>
          <a:stretch>
            <a:fillRect/>
          </a:stretch>
        </p:blipFill>
        <p:spPr>
          <a:xfrm>
            <a:off x="7315951" y="1947884"/>
            <a:ext cx="3190796" cy="1397101"/>
          </a:xfrm>
          <a:prstGeom prst="rect">
            <a:avLst/>
          </a:prstGeom>
        </p:spPr>
      </p:pic>
    </p:spTree>
    <p:extLst>
      <p:ext uri="{BB962C8B-B14F-4D97-AF65-F5344CB8AC3E}">
        <p14:creationId xmlns:p14="http://schemas.microsoft.com/office/powerpoint/2010/main" val="48294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115363-B760-4501-A726-9FEF7043D826}"/>
              </a:ext>
            </a:extLst>
          </p:cNvPr>
          <p:cNvSpPr txBox="1"/>
          <p:nvPr/>
        </p:nvSpPr>
        <p:spPr>
          <a:xfrm>
            <a:off x="1019597" y="1124793"/>
            <a:ext cx="9176368" cy="461665"/>
          </a:xfrm>
          <a:prstGeom prst="rect">
            <a:avLst/>
          </a:prstGeom>
          <a:noFill/>
        </p:spPr>
        <p:txBody>
          <a:bodyPr wrap="square" rtlCol="0">
            <a:spAutoFit/>
          </a:bodyPr>
          <a:lstStyle/>
          <a:p>
            <a:pPr algn="ctr"/>
            <a:r>
              <a:rPr lang="en-US" sz="2400" dirty="0">
                <a:solidFill>
                  <a:schemeClr val="accent1">
                    <a:lumMod val="75000"/>
                  </a:schemeClr>
                </a:solidFill>
              </a:rPr>
              <a:t>$750,000 new ACHE budget item</a:t>
            </a:r>
          </a:p>
        </p:txBody>
      </p:sp>
      <p:sp>
        <p:nvSpPr>
          <p:cNvPr id="3" name="TextBox 2">
            <a:extLst>
              <a:ext uri="{FF2B5EF4-FFF2-40B4-BE49-F238E27FC236}">
                <a16:creationId xmlns:a16="http://schemas.microsoft.com/office/drawing/2014/main" id="{7D0A68BF-43D6-4287-B7B2-6847C870637B}"/>
              </a:ext>
            </a:extLst>
          </p:cNvPr>
          <p:cNvSpPr txBox="1"/>
          <p:nvPr/>
        </p:nvSpPr>
        <p:spPr>
          <a:xfrm>
            <a:off x="3083065" y="372234"/>
            <a:ext cx="6837770" cy="584775"/>
          </a:xfrm>
          <a:prstGeom prst="rect">
            <a:avLst/>
          </a:prstGeom>
          <a:noFill/>
        </p:spPr>
        <p:txBody>
          <a:bodyPr wrap="square" rtlCol="0">
            <a:spAutoFit/>
          </a:bodyPr>
          <a:lstStyle/>
          <a:p>
            <a:r>
              <a:rPr lang="en-US" sz="3200" dirty="0">
                <a:solidFill>
                  <a:schemeClr val="accent1">
                    <a:lumMod val="75000"/>
                  </a:schemeClr>
                </a:solidFill>
              </a:rPr>
              <a:t>Birmingham </a:t>
            </a:r>
            <a:r>
              <a:rPr lang="en-US" sz="3200">
                <a:solidFill>
                  <a:schemeClr val="accent1">
                    <a:lumMod val="75000"/>
                  </a:schemeClr>
                </a:solidFill>
              </a:rPr>
              <a:t>Promise Scholarship </a:t>
            </a:r>
            <a:endParaRPr lang="en-US" sz="3200" dirty="0">
              <a:solidFill>
                <a:schemeClr val="accent1">
                  <a:lumMod val="75000"/>
                </a:schemeClr>
              </a:solidFill>
            </a:endParaRPr>
          </a:p>
        </p:txBody>
      </p:sp>
      <p:pic>
        <p:nvPicPr>
          <p:cNvPr id="1026" name="Picture 2" descr="altec-logo - altec industries logo PNG image with transparent ...">
            <a:extLst>
              <a:ext uri="{FF2B5EF4-FFF2-40B4-BE49-F238E27FC236}">
                <a16:creationId xmlns:a16="http://schemas.microsoft.com/office/drawing/2014/main" id="{205A0A40-33D9-4792-928E-6E9C1B327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83" b="31238"/>
          <a:stretch/>
        </p:blipFill>
        <p:spPr bwMode="auto">
          <a:xfrm>
            <a:off x="936063" y="2192942"/>
            <a:ext cx="1621020" cy="76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gions Bank Mortgage Rates Review for 2020 | Products, Ratings &amp; More">
            <a:extLst>
              <a:ext uri="{FF2B5EF4-FFF2-40B4-BE49-F238E27FC236}">
                <a16:creationId xmlns:a16="http://schemas.microsoft.com/office/drawing/2014/main" id="{828E8A29-23E4-4495-9D33-ABEAA3DD00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39" b="21529"/>
          <a:stretch/>
        </p:blipFill>
        <p:spPr bwMode="auto">
          <a:xfrm>
            <a:off x="3220630" y="1982549"/>
            <a:ext cx="3669158" cy="1181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abama Power Vector Logo | Free Download - (.SVG + .PNG) format ...">
            <a:extLst>
              <a:ext uri="{FF2B5EF4-FFF2-40B4-BE49-F238E27FC236}">
                <a16:creationId xmlns:a16="http://schemas.microsoft.com/office/drawing/2014/main" id="{D86A6BDC-973B-4424-96A2-7489FB5851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306" b="25962"/>
          <a:stretch/>
        </p:blipFill>
        <p:spPr bwMode="auto">
          <a:xfrm>
            <a:off x="8028775" y="2201034"/>
            <a:ext cx="2867025" cy="679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Way Worldwide Launches Text-to-Pledge Campaign to Support ...">
            <a:extLst>
              <a:ext uri="{FF2B5EF4-FFF2-40B4-BE49-F238E27FC236}">
                <a16:creationId xmlns:a16="http://schemas.microsoft.com/office/drawing/2014/main" id="{934C4518-D111-4881-9431-2EA03B27D90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792" b="28054"/>
          <a:stretch/>
        </p:blipFill>
        <p:spPr bwMode="auto">
          <a:xfrm>
            <a:off x="776836" y="4329239"/>
            <a:ext cx="2157676" cy="9305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ctive Members - Alabama Clean Fuels Coalition.">
            <a:extLst>
              <a:ext uri="{FF2B5EF4-FFF2-40B4-BE49-F238E27FC236}">
                <a16:creationId xmlns:a16="http://schemas.microsoft.com/office/drawing/2014/main" id="{912A7907-46B1-440E-B097-2A9DFF1FFE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46" r="14946" b="14956"/>
          <a:stretch/>
        </p:blipFill>
        <p:spPr bwMode="auto">
          <a:xfrm>
            <a:off x="4636735" y="4196728"/>
            <a:ext cx="1274577" cy="12087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mingham City Schools - Home | Facebook">
            <a:extLst>
              <a:ext uri="{FF2B5EF4-FFF2-40B4-BE49-F238E27FC236}">
                <a16:creationId xmlns:a16="http://schemas.microsoft.com/office/drawing/2014/main" id="{6F611221-26A0-44A6-A4A3-B431AD6EE3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4663" y="4151216"/>
            <a:ext cx="1140976" cy="11409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09943A8-54D3-487F-98C9-7362C3EF6D65}"/>
              </a:ext>
            </a:extLst>
          </p:cNvPr>
          <p:cNvSpPr/>
          <p:nvPr/>
        </p:nvSpPr>
        <p:spPr>
          <a:xfrm>
            <a:off x="744467" y="3348597"/>
            <a:ext cx="9742811" cy="830997"/>
          </a:xfrm>
          <a:prstGeom prst="rect">
            <a:avLst/>
          </a:prstGeom>
        </p:spPr>
        <p:txBody>
          <a:bodyPr wrap="square">
            <a:spAutoFit/>
          </a:bodyPr>
          <a:lstStyle/>
          <a:p>
            <a:pPr algn="ctr"/>
            <a:r>
              <a:rPr lang="en-US" sz="2400" dirty="0">
                <a:solidFill>
                  <a:schemeClr val="accent1">
                    <a:lumMod val="75000"/>
                  </a:schemeClr>
                </a:solidFill>
              </a:rPr>
              <a:t>A public-private partnership</a:t>
            </a:r>
          </a:p>
          <a:p>
            <a:pPr algn="ctr"/>
            <a:endParaRPr lang="en-US" sz="2400" dirty="0">
              <a:solidFill>
                <a:schemeClr val="accent1">
                  <a:lumMod val="75000"/>
                </a:schemeClr>
              </a:solidFill>
            </a:endParaRPr>
          </a:p>
        </p:txBody>
      </p:sp>
      <p:sp>
        <p:nvSpPr>
          <p:cNvPr id="8" name="TextBox 7">
            <a:extLst>
              <a:ext uri="{FF2B5EF4-FFF2-40B4-BE49-F238E27FC236}">
                <a16:creationId xmlns:a16="http://schemas.microsoft.com/office/drawing/2014/main" id="{5F778C5D-D98A-4C29-98CA-1B3BFB3BFF18}"/>
              </a:ext>
            </a:extLst>
          </p:cNvPr>
          <p:cNvSpPr txBox="1"/>
          <p:nvPr/>
        </p:nvSpPr>
        <p:spPr>
          <a:xfrm>
            <a:off x="962953" y="5259823"/>
            <a:ext cx="1723603" cy="646331"/>
          </a:xfrm>
          <a:prstGeom prst="rect">
            <a:avLst/>
          </a:prstGeom>
          <a:noFill/>
        </p:spPr>
        <p:txBody>
          <a:bodyPr wrap="square" rtlCol="0">
            <a:spAutoFit/>
          </a:bodyPr>
          <a:lstStyle/>
          <a:p>
            <a:pPr algn="ctr"/>
            <a:r>
              <a:rPr lang="en-US" dirty="0"/>
              <a:t>United Way of</a:t>
            </a:r>
            <a:br>
              <a:rPr lang="en-US" dirty="0"/>
            </a:br>
            <a:r>
              <a:rPr lang="en-US" dirty="0"/>
              <a:t>Central Alabama</a:t>
            </a:r>
          </a:p>
        </p:txBody>
      </p:sp>
      <p:sp>
        <p:nvSpPr>
          <p:cNvPr id="9" name="TextBox 8">
            <a:extLst>
              <a:ext uri="{FF2B5EF4-FFF2-40B4-BE49-F238E27FC236}">
                <a16:creationId xmlns:a16="http://schemas.microsoft.com/office/drawing/2014/main" id="{2DEDF294-99F0-4442-95E8-63151CC6AD54}"/>
              </a:ext>
            </a:extLst>
          </p:cNvPr>
          <p:cNvSpPr txBox="1"/>
          <p:nvPr/>
        </p:nvSpPr>
        <p:spPr>
          <a:xfrm>
            <a:off x="4580092" y="5332650"/>
            <a:ext cx="1359462" cy="646331"/>
          </a:xfrm>
          <a:prstGeom prst="rect">
            <a:avLst/>
          </a:prstGeom>
          <a:noFill/>
        </p:spPr>
        <p:txBody>
          <a:bodyPr wrap="square" rtlCol="0">
            <a:spAutoFit/>
          </a:bodyPr>
          <a:lstStyle/>
          <a:p>
            <a:pPr algn="ctr"/>
            <a:r>
              <a:rPr lang="en-US" dirty="0"/>
              <a:t>City of</a:t>
            </a:r>
            <a:br>
              <a:rPr lang="en-US" dirty="0"/>
            </a:br>
            <a:r>
              <a:rPr lang="en-US" dirty="0"/>
              <a:t>Birmingham</a:t>
            </a:r>
          </a:p>
        </p:txBody>
      </p:sp>
      <p:sp>
        <p:nvSpPr>
          <p:cNvPr id="10" name="TextBox 9">
            <a:extLst>
              <a:ext uri="{FF2B5EF4-FFF2-40B4-BE49-F238E27FC236}">
                <a16:creationId xmlns:a16="http://schemas.microsoft.com/office/drawing/2014/main" id="{C1471033-DA78-4612-93FA-3245E355A5FA}"/>
              </a:ext>
            </a:extLst>
          </p:cNvPr>
          <p:cNvSpPr txBox="1"/>
          <p:nvPr/>
        </p:nvSpPr>
        <p:spPr>
          <a:xfrm>
            <a:off x="8666570" y="5300283"/>
            <a:ext cx="1399922" cy="646331"/>
          </a:xfrm>
          <a:prstGeom prst="rect">
            <a:avLst/>
          </a:prstGeom>
          <a:noFill/>
        </p:spPr>
        <p:txBody>
          <a:bodyPr wrap="square" rtlCol="0">
            <a:spAutoFit/>
          </a:bodyPr>
          <a:lstStyle/>
          <a:p>
            <a:pPr algn="ctr"/>
            <a:r>
              <a:rPr lang="en-US" dirty="0"/>
              <a:t>Birmingham</a:t>
            </a:r>
            <a:br>
              <a:rPr lang="en-US" dirty="0"/>
            </a:br>
            <a:r>
              <a:rPr lang="en-US" dirty="0"/>
              <a:t>City Schools</a:t>
            </a:r>
          </a:p>
        </p:txBody>
      </p:sp>
    </p:spTree>
    <p:extLst>
      <p:ext uri="{BB962C8B-B14F-4D97-AF65-F5344CB8AC3E}">
        <p14:creationId xmlns:p14="http://schemas.microsoft.com/office/powerpoint/2010/main" val="2747976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A1B9-F7FF-45F3-B43E-92E2484B93C6}"/>
              </a:ext>
            </a:extLst>
          </p:cNvPr>
          <p:cNvSpPr txBox="1">
            <a:spLocks/>
          </p:cNvSpPr>
          <p:nvPr/>
        </p:nvSpPr>
        <p:spPr>
          <a:xfrm>
            <a:off x="665825" y="365125"/>
            <a:ext cx="10687975"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indent="0" algn="ctr" fontAlgn="auto">
              <a:lnSpc>
                <a:spcPct val="90000"/>
              </a:lnSpc>
              <a:spcBef>
                <a:spcPct val="0"/>
              </a:spcBef>
              <a:spcAft>
                <a:spcPts val="0"/>
              </a:spcAft>
              <a:buClrTx/>
              <a:buSzTx/>
              <a:buFontTx/>
              <a:buNone/>
              <a:tabLst/>
              <a:defRPr/>
            </a:pPr>
            <a:r>
              <a:rPr lang="en-US" b="1" dirty="0">
                <a:solidFill>
                  <a:srgbClr val="0070C0"/>
                </a:solidFill>
                <a:latin typeface="+mn-lt"/>
                <a:ea typeface="+mn-ea"/>
                <a:cs typeface="+mn-cs"/>
              </a:rPr>
              <a:t>FY 2019-20 Supplemental Funds for </a:t>
            </a:r>
          </a:p>
          <a:p>
            <a:pPr marR="0" lvl="0" indent="0" algn="ctr" fontAlgn="auto">
              <a:lnSpc>
                <a:spcPct val="90000"/>
              </a:lnSpc>
              <a:spcBef>
                <a:spcPct val="0"/>
              </a:spcBef>
              <a:spcAft>
                <a:spcPts val="0"/>
              </a:spcAft>
              <a:buClrTx/>
              <a:buSzTx/>
              <a:buFontTx/>
              <a:buNone/>
              <a:tabLst/>
              <a:defRPr/>
            </a:pPr>
            <a:r>
              <a:rPr lang="en-US" b="1" dirty="0">
                <a:solidFill>
                  <a:srgbClr val="0070C0"/>
                </a:solidFill>
                <a:latin typeface="+mn-lt"/>
                <a:ea typeface="+mn-ea"/>
                <a:cs typeface="+mn-cs"/>
              </a:rPr>
              <a:t>Best &amp; Brightest STEM Pilot Program</a:t>
            </a:r>
          </a:p>
        </p:txBody>
      </p:sp>
      <p:sp>
        <p:nvSpPr>
          <p:cNvPr id="3" name="TextBox 2">
            <a:extLst>
              <a:ext uri="{FF2B5EF4-FFF2-40B4-BE49-F238E27FC236}">
                <a16:creationId xmlns:a16="http://schemas.microsoft.com/office/drawing/2014/main" id="{6C4F8E2D-58DB-4B67-AA6F-4895001034A9}"/>
              </a:ext>
            </a:extLst>
          </p:cNvPr>
          <p:cNvSpPr txBox="1"/>
          <p:nvPr/>
        </p:nvSpPr>
        <p:spPr>
          <a:xfrm>
            <a:off x="807906" y="1891615"/>
            <a:ext cx="10355813" cy="5324535"/>
          </a:xfrm>
          <a:prstGeom prst="rect">
            <a:avLst/>
          </a:prstGeom>
          <a:noFill/>
        </p:spPr>
        <p:txBody>
          <a:bodyPr wrap="square" rtlCol="0">
            <a:spAutoFit/>
          </a:bodyPr>
          <a:lstStyle/>
          <a:p>
            <a:r>
              <a:rPr lang="en-US" sz="2400" dirty="0">
                <a:solidFill>
                  <a:prstClr val="black"/>
                </a:solidFill>
              </a:rPr>
              <a:t>Best and Brightest STEM Pilot Program shall pay the student loan debt of recent STEM graduates that relocate to the City of Decatur and Marengo County </a:t>
            </a:r>
          </a:p>
          <a:p>
            <a:endParaRPr lang="en-US" sz="1000" dirty="0">
              <a:solidFill>
                <a:prstClr val="black"/>
              </a:solidFill>
            </a:endParaRPr>
          </a:p>
          <a:p>
            <a:pPr marL="461963" indent="-285750">
              <a:buFont typeface="Arial" panose="020B0604020202020204" pitchFamily="34" charset="0"/>
              <a:buChar char="•"/>
            </a:pPr>
            <a:r>
              <a:rPr lang="en-US" sz="2400" dirty="0">
                <a:solidFill>
                  <a:prstClr val="black"/>
                </a:solidFill>
              </a:rPr>
              <a:t>$120,000 shall be for the City of Decatur</a:t>
            </a:r>
          </a:p>
          <a:p>
            <a:pPr marL="461963" indent="-285750">
              <a:spcAft>
                <a:spcPts val="600"/>
              </a:spcAft>
              <a:buFont typeface="Arial" panose="020B0604020202020204" pitchFamily="34" charset="0"/>
              <a:buChar char="•"/>
            </a:pPr>
            <a:r>
              <a:rPr lang="en-US" sz="2400" dirty="0">
                <a:solidFill>
                  <a:prstClr val="black"/>
                </a:solidFill>
              </a:rPr>
              <a:t>$120,000 shall be for Marengo County</a:t>
            </a:r>
          </a:p>
          <a:p>
            <a:pPr marL="176213"/>
            <a:endParaRPr lang="en-US" sz="1500" dirty="0">
              <a:solidFill>
                <a:prstClr val="black"/>
              </a:solidFill>
            </a:endParaRPr>
          </a:p>
          <a:p>
            <a:r>
              <a:rPr lang="en-US" sz="2400" dirty="0">
                <a:solidFill>
                  <a:prstClr val="black"/>
                </a:solidFill>
              </a:rPr>
              <a:t>Qualifications:</a:t>
            </a:r>
          </a:p>
          <a:p>
            <a:endParaRPr lang="en-US" sz="1000" dirty="0">
              <a:solidFill>
                <a:prstClr val="black"/>
              </a:solidFill>
            </a:endParaRPr>
          </a:p>
          <a:p>
            <a:pPr marL="461963" indent="-285750">
              <a:buFont typeface="Arial" panose="020B0604020202020204" pitchFamily="34" charset="0"/>
              <a:buChar char="•"/>
            </a:pPr>
            <a:r>
              <a:rPr lang="en-US" sz="2400" dirty="0">
                <a:solidFill>
                  <a:prstClr val="black"/>
                </a:solidFill>
              </a:rPr>
              <a:t>Must have a STEM degree from an AL four-year institution</a:t>
            </a:r>
            <a:br>
              <a:rPr lang="en-US" sz="2400" dirty="0">
                <a:solidFill>
                  <a:prstClr val="black"/>
                </a:solidFill>
              </a:rPr>
            </a:br>
            <a:r>
              <a:rPr lang="en-US" sz="2400" dirty="0">
                <a:solidFill>
                  <a:prstClr val="black"/>
                </a:solidFill>
              </a:rPr>
              <a:t> of higher education</a:t>
            </a:r>
          </a:p>
          <a:p>
            <a:pPr marL="461963" indent="-285750">
              <a:buFont typeface="Arial" panose="020B0604020202020204" pitchFamily="34" charset="0"/>
              <a:buChar char="•"/>
            </a:pPr>
            <a:r>
              <a:rPr lang="en-US" sz="2400" dirty="0">
                <a:solidFill>
                  <a:prstClr val="black"/>
                </a:solidFill>
              </a:rPr>
              <a:t>Cannot be a resident of the subject county at the time </a:t>
            </a:r>
            <a:br>
              <a:rPr lang="en-US" sz="2400" dirty="0">
                <a:solidFill>
                  <a:prstClr val="black"/>
                </a:solidFill>
              </a:rPr>
            </a:br>
            <a:r>
              <a:rPr lang="en-US" sz="2400" dirty="0">
                <a:solidFill>
                  <a:prstClr val="black"/>
                </a:solidFill>
              </a:rPr>
              <a:t>of application</a:t>
            </a:r>
          </a:p>
          <a:p>
            <a:pPr marL="461963" indent="-285750">
              <a:buFont typeface="Arial" panose="020B0604020202020204" pitchFamily="34" charset="0"/>
              <a:buChar char="•"/>
            </a:pPr>
            <a:r>
              <a:rPr lang="en-US" sz="2400" dirty="0">
                <a:solidFill>
                  <a:prstClr val="black"/>
                </a:solidFill>
              </a:rPr>
              <a:t>Pilot program shall be no more than five years</a:t>
            </a:r>
          </a:p>
          <a:p>
            <a:pPr marL="461963" indent="-285750">
              <a:buFont typeface="Arial" panose="020B0604020202020204" pitchFamily="34" charset="0"/>
              <a:buChar char="•"/>
            </a:pPr>
            <a:r>
              <a:rPr lang="en-US" sz="2400" dirty="0">
                <a:solidFill>
                  <a:prstClr val="black"/>
                </a:solidFill>
              </a:rPr>
              <a:t>Amount available per graduate shall be $3,000 annually</a:t>
            </a:r>
          </a:p>
          <a:p>
            <a:endParaRPr lang="en-US" dirty="0">
              <a:solidFill>
                <a:prstClr val="black"/>
              </a:solidFill>
            </a:endParaRPr>
          </a:p>
          <a:p>
            <a:endParaRPr lang="en-US" dirty="0">
              <a:solidFill>
                <a:prstClr val="black"/>
              </a:solidFill>
            </a:endParaRPr>
          </a:p>
        </p:txBody>
      </p:sp>
      <p:pic>
        <p:nvPicPr>
          <p:cNvPr id="5" name="Picture 4">
            <a:extLst>
              <a:ext uri="{FF2B5EF4-FFF2-40B4-BE49-F238E27FC236}">
                <a16:creationId xmlns:a16="http://schemas.microsoft.com/office/drawing/2014/main" id="{885CEFE7-00AF-4CED-ABD0-E1CF4157B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372" y="2890090"/>
            <a:ext cx="3031946" cy="2140610"/>
          </a:xfrm>
          <a:prstGeom prst="rect">
            <a:avLst/>
          </a:prstGeom>
        </p:spPr>
      </p:pic>
      <p:pic>
        <p:nvPicPr>
          <p:cNvPr id="7" name="Picture 6">
            <a:extLst>
              <a:ext uri="{FF2B5EF4-FFF2-40B4-BE49-F238E27FC236}">
                <a16:creationId xmlns:a16="http://schemas.microsoft.com/office/drawing/2014/main" id="{74FEBBF4-23F4-487E-AA4A-6E4ED0C40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8120" y="4198401"/>
            <a:ext cx="897761" cy="1664599"/>
          </a:xfrm>
          <a:prstGeom prst="rect">
            <a:avLst/>
          </a:prstGeom>
        </p:spPr>
      </p:pic>
    </p:spTree>
    <p:extLst>
      <p:ext uri="{BB962C8B-B14F-4D97-AF65-F5344CB8AC3E}">
        <p14:creationId xmlns:p14="http://schemas.microsoft.com/office/powerpoint/2010/main" val="1943341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C1F922-9901-4AA4-BE7A-749F63B451D7}"/>
              </a:ext>
            </a:extLst>
          </p:cNvPr>
          <p:cNvPicPr>
            <a:picLocks noChangeAspect="1"/>
          </p:cNvPicPr>
          <p:nvPr/>
        </p:nvPicPr>
        <p:blipFill>
          <a:blip r:embed="rId2"/>
          <a:stretch>
            <a:fillRect/>
          </a:stretch>
        </p:blipFill>
        <p:spPr>
          <a:xfrm>
            <a:off x="450252" y="4811700"/>
            <a:ext cx="2523963" cy="1975275"/>
          </a:xfrm>
          <a:prstGeom prst="rect">
            <a:avLst/>
          </a:prstGeom>
        </p:spPr>
      </p:pic>
      <p:sp>
        <p:nvSpPr>
          <p:cNvPr id="2" name="TextBox 1"/>
          <p:cNvSpPr txBox="1"/>
          <p:nvPr/>
        </p:nvSpPr>
        <p:spPr>
          <a:xfrm>
            <a:off x="1381086" y="464103"/>
            <a:ext cx="94298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AL Act 2020-167 (Education Bond Issue)</a:t>
            </a:r>
          </a:p>
        </p:txBody>
      </p:sp>
      <p:sp>
        <p:nvSpPr>
          <p:cNvPr id="3" name="TextBox 2"/>
          <p:cNvSpPr txBox="1"/>
          <p:nvPr/>
        </p:nvSpPr>
        <p:spPr>
          <a:xfrm>
            <a:off x="756478" y="1332281"/>
            <a:ext cx="10360670" cy="4467057"/>
          </a:xfrm>
          <a:prstGeom prst="rect">
            <a:avLst/>
          </a:prstGeom>
          <a:noFill/>
        </p:spPr>
        <p:txBody>
          <a:bodyPr wrap="square" rtlCol="0">
            <a:spAutoFit/>
          </a:bodyPr>
          <a:lstStyle/>
          <a:p>
            <a:pPr marL="6858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Issued through the AL Public School &amp; College Authority (APSCA)</a:t>
            </a:r>
          </a:p>
          <a:p>
            <a:pPr marL="6858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State’s largest capital improvement investment in history </a:t>
            </a:r>
          </a:p>
          <a:p>
            <a:pPr marL="6858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Total amount                        $1.25B</a:t>
            </a:r>
          </a:p>
          <a:p>
            <a:pPr marL="1314450" lvl="2">
              <a:lnSpc>
                <a:spcPct val="150000"/>
              </a:lnSpc>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K-12 			$912,125,000</a:t>
            </a:r>
          </a:p>
          <a:p>
            <a:pPr marL="1314450" lvl="2">
              <a:lnSpc>
                <a:spcPct val="150000"/>
              </a:lnSpc>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Two-Year Colleges	$120,050,879</a:t>
            </a:r>
          </a:p>
          <a:p>
            <a:pPr marL="1314450" lvl="2">
              <a:lnSpc>
                <a:spcPct val="150000"/>
              </a:lnSpc>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Universities		$217,824,121</a:t>
            </a:r>
          </a:p>
          <a:p>
            <a:pPr marL="6858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A82B0D3-A425-4A74-A596-45AB6D947F29}"/>
              </a:ext>
            </a:extLst>
          </p:cNvPr>
          <p:cNvPicPr>
            <a:picLocks noChangeAspect="1"/>
          </p:cNvPicPr>
          <p:nvPr/>
        </p:nvPicPr>
        <p:blipFill>
          <a:blip r:embed="rId3"/>
          <a:stretch>
            <a:fillRect/>
          </a:stretch>
        </p:blipFill>
        <p:spPr>
          <a:xfrm>
            <a:off x="8899411" y="3429000"/>
            <a:ext cx="2523963" cy="1633870"/>
          </a:xfrm>
          <a:prstGeom prst="rect">
            <a:avLst/>
          </a:prstGeom>
        </p:spPr>
      </p:pic>
    </p:spTree>
    <p:extLst>
      <p:ext uri="{BB962C8B-B14F-4D97-AF65-F5344CB8AC3E}">
        <p14:creationId xmlns:p14="http://schemas.microsoft.com/office/powerpoint/2010/main" val="4101119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5442" y="433404"/>
            <a:ext cx="11067393" cy="954107"/>
          </a:xfrm>
          <a:prstGeom prst="rect">
            <a:avLst/>
          </a:prstGeom>
          <a:noFill/>
        </p:spPr>
        <p:txBody>
          <a:bodyPr wrap="square" rtlCol="0">
            <a:spAutoFit/>
          </a:bodyPr>
          <a:lstStyle/>
          <a:p>
            <a:r>
              <a:rPr lang="en-US" sz="3800" b="1" dirty="0">
                <a:solidFill>
                  <a:srgbClr val="0070C0"/>
                </a:solidFill>
              </a:rPr>
              <a:t>AL Act 2019-396 (Freedom of Speech and Expression)</a:t>
            </a:r>
          </a:p>
          <a:p>
            <a:endParaRPr lang="en-US" dirty="0"/>
          </a:p>
        </p:txBody>
      </p:sp>
      <p:sp>
        <p:nvSpPr>
          <p:cNvPr id="3" name="TextBox 2"/>
          <p:cNvSpPr txBox="1"/>
          <p:nvPr/>
        </p:nvSpPr>
        <p:spPr>
          <a:xfrm>
            <a:off x="273377" y="1063289"/>
            <a:ext cx="10558021" cy="5473165"/>
          </a:xfrm>
          <a:prstGeom prst="rect">
            <a:avLst/>
          </a:prstGeom>
          <a:noFill/>
        </p:spPr>
        <p:txBody>
          <a:bodyPr wrap="square" rtlCol="0">
            <a:spAutoFit/>
          </a:bodyPr>
          <a:lstStyle/>
          <a:p>
            <a:endParaRPr lang="en-US" dirty="0"/>
          </a:p>
          <a:p>
            <a:pPr marL="800100" lvl="1" indent="-342900">
              <a:buFont typeface="Arial" panose="020B0604020202020204" pitchFamily="34" charset="0"/>
              <a:buChar char="•"/>
            </a:pPr>
            <a:r>
              <a:rPr lang="en-US" sz="2400" dirty="0"/>
              <a:t>Legislation passed in 2019 becomes effective July, 1 2020.</a:t>
            </a:r>
          </a:p>
          <a:p>
            <a:pPr lvl="1"/>
            <a:endParaRPr lang="en-US" sz="1500" dirty="0"/>
          </a:p>
          <a:p>
            <a:pPr marL="800100" lvl="1" indent="-342900">
              <a:buFont typeface="Arial" panose="020B0604020202020204" pitchFamily="34" charset="0"/>
              <a:buChar char="•"/>
            </a:pPr>
            <a:r>
              <a:rPr lang="en-US" sz="2400" dirty="0"/>
              <a:t>Requires state two-year and four-year colleges and universities to protect </a:t>
            </a:r>
            <a:br>
              <a:rPr lang="en-US" sz="2400" dirty="0"/>
            </a:br>
            <a:r>
              <a:rPr lang="en-US" sz="2400" dirty="0"/>
              <a:t>and uphold free speech rights for students, faculty and staff and to provide </a:t>
            </a:r>
            <a:br>
              <a:rPr lang="en-US" sz="2400" dirty="0"/>
            </a:br>
            <a:r>
              <a:rPr lang="en-US" sz="2400" dirty="0"/>
              <a:t>a course of action for violations.</a:t>
            </a:r>
          </a:p>
          <a:p>
            <a:pPr lvl="1"/>
            <a:endParaRPr lang="en-US" sz="1500" dirty="0"/>
          </a:p>
          <a:p>
            <a:pPr marL="800100" lvl="1" indent="-342900">
              <a:buFont typeface="Arial" panose="020B0604020202020204" pitchFamily="34" charset="0"/>
              <a:buChar char="•"/>
            </a:pPr>
            <a:r>
              <a:rPr lang="en-US" sz="2400" dirty="0"/>
              <a:t>Boards of trustees of each public institution of higher education will be </a:t>
            </a:r>
            <a:br>
              <a:rPr lang="en-US" sz="2400" dirty="0"/>
            </a:br>
            <a:r>
              <a:rPr lang="en-US" sz="2400" dirty="0"/>
              <a:t>required to prepare an annual report detailing the actions over a </a:t>
            </a:r>
            <a:br>
              <a:rPr lang="en-US" sz="2400" dirty="0"/>
            </a:br>
            <a:r>
              <a:rPr lang="en-US" sz="2400" dirty="0"/>
              <a:t>12-month period ending July 31.</a:t>
            </a:r>
          </a:p>
          <a:p>
            <a:pPr lvl="1"/>
            <a:endParaRPr lang="en-US" sz="1500" dirty="0"/>
          </a:p>
          <a:p>
            <a:pPr marL="800100" lvl="1" indent="-342900">
              <a:buFont typeface="Arial" panose="020B0604020202020204" pitchFamily="34" charset="0"/>
              <a:buChar char="•"/>
            </a:pPr>
            <a:r>
              <a:rPr lang="en-US" sz="2400" dirty="0"/>
              <a:t>First report will be submitted September 1, 2021 and </a:t>
            </a:r>
            <a:br>
              <a:rPr lang="en-US" sz="2400" dirty="0"/>
            </a:br>
            <a:r>
              <a:rPr lang="en-US" sz="2400" dirty="0"/>
              <a:t>will be published on ACHE website.</a:t>
            </a:r>
          </a:p>
          <a:p>
            <a:pPr lvl="1"/>
            <a:endParaRPr lang="en-US" sz="2400" dirty="0"/>
          </a:p>
          <a:p>
            <a:pPr marL="285750" indent="-285750">
              <a:lnSpc>
                <a:spcPct val="150000"/>
              </a:lnSpc>
              <a:buFont typeface="Arial" panose="020B0604020202020204" pitchFamily="34" charset="0"/>
              <a:buChar char="•"/>
            </a:pPr>
            <a:endParaRPr lang="en-US" sz="2800" dirty="0"/>
          </a:p>
        </p:txBody>
      </p:sp>
      <p:pic>
        <p:nvPicPr>
          <p:cNvPr id="6" name="Picture 5">
            <a:extLst>
              <a:ext uri="{FF2B5EF4-FFF2-40B4-BE49-F238E27FC236}">
                <a16:creationId xmlns:a16="http://schemas.microsoft.com/office/drawing/2014/main" id="{06A6FFD9-3F95-46E4-AC2C-B4653AD6E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584" y="4333758"/>
            <a:ext cx="3301465" cy="2202696"/>
          </a:xfrm>
          <a:prstGeom prst="rect">
            <a:avLst/>
          </a:prstGeom>
        </p:spPr>
      </p:pic>
    </p:spTree>
    <p:extLst>
      <p:ext uri="{BB962C8B-B14F-4D97-AF65-F5344CB8AC3E}">
        <p14:creationId xmlns:p14="http://schemas.microsoft.com/office/powerpoint/2010/main" val="42762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40E8-DC30-4F65-84E9-8D8011E59983}"/>
              </a:ext>
            </a:extLst>
          </p:cNvPr>
          <p:cNvSpPr>
            <a:spLocks noGrp="1"/>
          </p:cNvSpPr>
          <p:nvPr>
            <p:ph type="ctrTitle"/>
          </p:nvPr>
        </p:nvSpPr>
        <p:spPr>
          <a:xfrm>
            <a:off x="508001" y="722137"/>
            <a:ext cx="11296072" cy="2387600"/>
          </a:xfrm>
        </p:spPr>
        <p:txBody>
          <a:bodyPr>
            <a:normAutofit fontScale="90000"/>
          </a:bodyPr>
          <a:lstStyle/>
          <a:p>
            <a:r>
              <a:rPr lang="en-US" b="1" dirty="0">
                <a:solidFill>
                  <a:srgbClr val="0070C0"/>
                </a:solidFill>
                <a:latin typeface="+mn-lt"/>
              </a:rPr>
              <a:t>The Impact of COVID-19 on </a:t>
            </a:r>
            <a:br>
              <a:rPr lang="en-US" b="1" dirty="0">
                <a:solidFill>
                  <a:srgbClr val="0070C0"/>
                </a:solidFill>
                <a:latin typeface="+mn-lt"/>
              </a:rPr>
            </a:br>
            <a:r>
              <a:rPr lang="en-US" b="1" dirty="0">
                <a:solidFill>
                  <a:srgbClr val="0070C0"/>
                </a:solidFill>
                <a:latin typeface="+mn-lt"/>
              </a:rPr>
              <a:t>the Future Operations of </a:t>
            </a:r>
            <a:br>
              <a:rPr lang="en-US" b="1" dirty="0">
                <a:solidFill>
                  <a:srgbClr val="0070C0"/>
                </a:solidFill>
                <a:latin typeface="+mn-lt"/>
              </a:rPr>
            </a:br>
            <a:r>
              <a:rPr lang="en-US" b="1" dirty="0">
                <a:solidFill>
                  <a:srgbClr val="0070C0"/>
                </a:solidFill>
                <a:latin typeface="+mn-lt"/>
              </a:rPr>
              <a:t>Community Colleges and Universities  </a:t>
            </a:r>
          </a:p>
        </p:txBody>
      </p:sp>
      <p:sp>
        <p:nvSpPr>
          <p:cNvPr id="5" name="Circle: Hollow 4">
            <a:extLst>
              <a:ext uri="{FF2B5EF4-FFF2-40B4-BE49-F238E27FC236}">
                <a16:creationId xmlns:a16="http://schemas.microsoft.com/office/drawing/2014/main" id="{C50334D6-DDC3-435B-810C-D7EF982C4D4D}"/>
              </a:ext>
            </a:extLst>
          </p:cNvPr>
          <p:cNvSpPr/>
          <p:nvPr/>
        </p:nvSpPr>
        <p:spPr>
          <a:xfrm>
            <a:off x="3869473" y="2982060"/>
            <a:ext cx="4600738" cy="4406320"/>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57BC993-6B4B-4D3C-98F8-187430BD6D68}"/>
              </a:ext>
            </a:extLst>
          </p:cNvPr>
          <p:cNvSpPr/>
          <p:nvPr/>
        </p:nvSpPr>
        <p:spPr>
          <a:xfrm>
            <a:off x="162470" y="4105126"/>
            <a:ext cx="3693603" cy="175432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Presentation a</a:t>
            </a:r>
            <a:r>
              <a:rPr kumimoji="0" lang="en-US" sz="18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dapted</a:t>
            </a:r>
            <a:r>
              <a:rPr kumimoji="0" lang="en-US" sz="1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 from presentation for the National Education Finance Academy</a:t>
            </a:r>
            <a:r>
              <a:rPr lang="en-US" dirty="0">
                <a:solidFill>
                  <a:prstClr val="black"/>
                </a:solidFill>
                <a:highlight>
                  <a:srgbClr val="FFFF00"/>
                </a:highlight>
                <a:latin typeface="Arial" panose="020B0604020202020204" pitchFamily="34" charset="0"/>
                <a:ea typeface="Times New Roman" panose="02020603050405020304" pitchFamily="18" charset="0"/>
                <a:cs typeface="Arial" panose="020B0604020202020204" pitchFamily="34" charset="0"/>
              </a:rPr>
              <a:t> (o</a:t>
            </a:r>
            <a:r>
              <a:rPr kumimoji="0" lang="en-US" sz="1800" b="0" i="0" u="none" strike="noStrike" kern="1200" cap="none" spc="0" normalizeH="0" baseline="0" noProof="0" dirty="0" err="1">
                <a:ln>
                  <a:noFill/>
                </a:ln>
                <a:solidFill>
                  <a:prstClr val="black"/>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riginally</a:t>
            </a:r>
            <a:r>
              <a:rPr kumimoji="0" lang="en-US" sz="1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Times New Roman" panose="02020603050405020304" pitchFamily="18" charset="0"/>
                <a:cs typeface="Arial" panose="020B0604020202020204" pitchFamily="34" charset="0"/>
              </a:rPr>
              <a:t> to be held in Birmingham, but converted to an online event in April 2020).  </a:t>
            </a:r>
            <a:endParaRPr kumimoji="0" lang="en-US" sz="18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p:txBody>
      </p:sp>
      <p:sp>
        <p:nvSpPr>
          <p:cNvPr id="7" name="Subtitle 6">
            <a:extLst>
              <a:ext uri="{FF2B5EF4-FFF2-40B4-BE49-F238E27FC236}">
                <a16:creationId xmlns:a16="http://schemas.microsoft.com/office/drawing/2014/main" id="{9667C783-95BA-48BF-94A0-2DC1A89DF26F}"/>
              </a:ext>
            </a:extLst>
          </p:cNvPr>
          <p:cNvSpPr>
            <a:spLocks noGrp="1"/>
          </p:cNvSpPr>
          <p:nvPr>
            <p:ph type="subTitle" idx="1"/>
          </p:nvPr>
        </p:nvSpPr>
        <p:spPr>
          <a:xfrm>
            <a:off x="1523998" y="3378629"/>
            <a:ext cx="9144000" cy="1655762"/>
          </a:xfrm>
        </p:spPr>
        <p:txBody>
          <a:bodyPr/>
          <a:lstStyle/>
          <a:p>
            <a:r>
              <a:rPr lang="en-US" dirty="0"/>
              <a:t>Dr. Jim Purcell and Dr. Robin McGill</a:t>
            </a:r>
          </a:p>
        </p:txBody>
      </p:sp>
      <p:pic>
        <p:nvPicPr>
          <p:cNvPr id="1026" name="Picture 2" descr="https://www.ajc.com/rf/image_inline/Pub/p11/AJC/2020/05/21/Images/grantfield1918.jpg">
            <a:extLst>
              <a:ext uri="{FF2B5EF4-FFF2-40B4-BE49-F238E27FC236}">
                <a16:creationId xmlns:a16="http://schemas.microsoft.com/office/drawing/2014/main" id="{7FE6FCD2-10A1-4B80-9CB9-49AB963368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108" y="3890637"/>
            <a:ext cx="4522988" cy="25403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7B3F142-5649-409D-8A42-055C8E82CA89}"/>
              </a:ext>
            </a:extLst>
          </p:cNvPr>
          <p:cNvPicPr>
            <a:picLocks noChangeAspect="1"/>
          </p:cNvPicPr>
          <p:nvPr/>
        </p:nvPicPr>
        <p:blipFill rotWithShape="1">
          <a:blip r:embed="rId3"/>
          <a:srcRect l="8242" r="8549" b="51887"/>
          <a:stretch/>
        </p:blipFill>
        <p:spPr>
          <a:xfrm>
            <a:off x="8845352" y="4571030"/>
            <a:ext cx="3084844" cy="1161637"/>
          </a:xfrm>
          <a:prstGeom prst="rect">
            <a:avLst/>
          </a:prstGeom>
        </p:spPr>
      </p:pic>
    </p:spTree>
    <p:extLst>
      <p:ext uri="{BB962C8B-B14F-4D97-AF65-F5344CB8AC3E}">
        <p14:creationId xmlns:p14="http://schemas.microsoft.com/office/powerpoint/2010/main" val="298551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445160" y="1061934"/>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sz="4000" b="1" dirty="0">
                <a:solidFill>
                  <a:schemeClr val="accent5"/>
                </a:solidFill>
                <a:latin typeface="+mn-lt"/>
              </a:rPr>
              <a:t>II.  ROLL CALL and </a:t>
            </a:r>
            <a:br>
              <a:rPr lang="en-US" sz="4000" b="1" dirty="0">
                <a:solidFill>
                  <a:schemeClr val="accent5"/>
                </a:solidFill>
                <a:latin typeface="+mn-lt"/>
              </a:rPr>
            </a:br>
            <a:r>
              <a:rPr lang="en-US" sz="4000"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81200" y="2680447"/>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FDAE1E-6C78-4075-B715-3A285EFD0AF4}"/>
              </a:ext>
            </a:extLst>
          </p:cNvPr>
          <p:cNvSpPr/>
          <p:nvPr/>
        </p:nvSpPr>
        <p:spPr>
          <a:xfrm>
            <a:off x="228600" y="1947683"/>
            <a:ext cx="11697585" cy="5544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7286475-6508-4FB7-A042-83129D217901}"/>
              </a:ext>
            </a:extLst>
          </p:cNvPr>
          <p:cNvSpPr/>
          <p:nvPr/>
        </p:nvSpPr>
        <p:spPr>
          <a:xfrm>
            <a:off x="228600" y="718333"/>
            <a:ext cx="11697585" cy="123226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912EA4-84F3-4D67-8B8E-2195453D6B17}"/>
              </a:ext>
            </a:extLst>
          </p:cNvPr>
          <p:cNvSpPr>
            <a:spLocks noGrp="1"/>
          </p:cNvSpPr>
          <p:nvPr>
            <p:ph type="title"/>
          </p:nvPr>
        </p:nvSpPr>
        <p:spPr>
          <a:xfrm>
            <a:off x="419074" y="-205423"/>
            <a:ext cx="10515600" cy="1232269"/>
          </a:xfrm>
        </p:spPr>
        <p:txBody>
          <a:bodyPr/>
          <a:lstStyle/>
          <a:p>
            <a:r>
              <a:rPr lang="en-US" b="1" dirty="0">
                <a:solidFill>
                  <a:srgbClr val="0070C0"/>
                </a:solidFill>
                <a:latin typeface="+mn-lt"/>
              </a:rPr>
              <a:t>Overnight – All online </a:t>
            </a:r>
          </a:p>
        </p:txBody>
      </p:sp>
      <p:sp>
        <p:nvSpPr>
          <p:cNvPr id="3" name="Content Placeholder 2">
            <a:extLst>
              <a:ext uri="{FF2B5EF4-FFF2-40B4-BE49-F238E27FC236}">
                <a16:creationId xmlns:a16="http://schemas.microsoft.com/office/drawing/2014/main" id="{7FFB3824-16CC-452A-85FA-2EFDD8F67E26}"/>
              </a:ext>
            </a:extLst>
          </p:cNvPr>
          <p:cNvSpPr>
            <a:spLocks noGrp="1"/>
          </p:cNvSpPr>
          <p:nvPr>
            <p:ph idx="1"/>
          </p:nvPr>
        </p:nvSpPr>
        <p:spPr>
          <a:xfrm>
            <a:off x="272838" y="2594577"/>
            <a:ext cx="11609107" cy="4005177"/>
          </a:xfrm>
        </p:spPr>
        <p:txBody>
          <a:bodyPr>
            <a:noAutofit/>
          </a:bodyPr>
          <a:lstStyle/>
          <a:p>
            <a:r>
              <a:rPr lang="en-US" sz="2400" dirty="0"/>
              <a:t>Training faculty on how to teach online</a:t>
            </a:r>
          </a:p>
          <a:p>
            <a:pPr lvl="1"/>
            <a:r>
              <a:rPr lang="en-US" sz="2800" b="1" dirty="0">
                <a:solidFill>
                  <a:srgbClr val="0070C0"/>
                </a:solidFill>
              </a:rPr>
              <a:t>Synchronous</a:t>
            </a:r>
            <a:r>
              <a:rPr lang="en-US" sz="2800" dirty="0">
                <a:solidFill>
                  <a:srgbClr val="0070C0"/>
                </a:solidFill>
              </a:rPr>
              <a:t> </a:t>
            </a:r>
            <a:r>
              <a:rPr lang="en-US" sz="2000" dirty="0"/>
              <a:t>learning is when classes occur on set schedules and time frames. All students must be online at that exact time in order to participate in the class.</a:t>
            </a:r>
          </a:p>
          <a:p>
            <a:pPr lvl="1"/>
            <a:r>
              <a:rPr lang="en-US" sz="2800" b="1" dirty="0">
                <a:solidFill>
                  <a:srgbClr val="0070C0"/>
                </a:solidFill>
              </a:rPr>
              <a:t>Asynchronous</a:t>
            </a:r>
            <a:r>
              <a:rPr lang="en-US" sz="2800" dirty="0"/>
              <a:t> </a:t>
            </a:r>
            <a:r>
              <a:rPr lang="en-US" sz="2000" dirty="0"/>
              <a:t>classes let students complete their work on their own time.</a:t>
            </a:r>
          </a:p>
          <a:p>
            <a:r>
              <a:rPr lang="en-US" sz="2400" dirty="0"/>
              <a:t>Figuring out what to do with courses and labs that are hands on </a:t>
            </a:r>
          </a:p>
          <a:p>
            <a:r>
              <a:rPr lang="en-US" sz="2400" dirty="0"/>
              <a:t>How to engage student discussion</a:t>
            </a:r>
          </a:p>
          <a:p>
            <a:r>
              <a:rPr lang="en-US" sz="2400" dirty="0"/>
              <a:t>Faculty/student conferences </a:t>
            </a:r>
          </a:p>
          <a:p>
            <a:r>
              <a:rPr lang="en-US" sz="2400" dirty="0"/>
              <a:t>Submitting homework</a:t>
            </a:r>
          </a:p>
          <a:p>
            <a:r>
              <a:rPr lang="en-US" sz="2400" dirty="0"/>
              <a:t>Taking Tests  </a:t>
            </a:r>
          </a:p>
          <a:p>
            <a:endParaRPr lang="en-US" sz="2400" dirty="0"/>
          </a:p>
        </p:txBody>
      </p:sp>
      <p:sp>
        <p:nvSpPr>
          <p:cNvPr id="4" name="TextBox 3">
            <a:extLst>
              <a:ext uri="{FF2B5EF4-FFF2-40B4-BE49-F238E27FC236}">
                <a16:creationId xmlns:a16="http://schemas.microsoft.com/office/drawing/2014/main" id="{C3C564DD-30BD-4C2F-B4DE-B423A47BC44A}"/>
              </a:ext>
            </a:extLst>
          </p:cNvPr>
          <p:cNvSpPr txBox="1"/>
          <p:nvPr/>
        </p:nvSpPr>
        <p:spPr>
          <a:xfrm>
            <a:off x="2313721" y="890156"/>
            <a:ext cx="11697585"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sng" strike="noStrike" kern="1200" cap="none" spc="0" normalizeH="0" baseline="0" noProof="0" dirty="0">
                <a:ln>
                  <a:noFill/>
                </a:ln>
                <a:solidFill>
                  <a:srgbClr val="C00000"/>
                </a:solidFill>
                <a:effectLst/>
                <a:uLnTx/>
                <a:uFillTx/>
                <a:latin typeface="Calibri" panose="020F0502020204030204"/>
                <a:ea typeface="+mn-ea"/>
                <a:cs typeface="+mn-cs"/>
              </a:rPr>
              <a:t>Study of Undergraduate Students and Information Technology, 2019</a:t>
            </a:r>
          </a:p>
        </p:txBody>
      </p:sp>
      <p:pic>
        <p:nvPicPr>
          <p:cNvPr id="5" name="Picture 4">
            <a:extLst>
              <a:ext uri="{FF2B5EF4-FFF2-40B4-BE49-F238E27FC236}">
                <a16:creationId xmlns:a16="http://schemas.microsoft.com/office/drawing/2014/main" id="{679E2331-F2A0-4652-80BA-9904CDD55D0B}"/>
              </a:ext>
            </a:extLst>
          </p:cNvPr>
          <p:cNvPicPr>
            <a:picLocks noChangeAspect="1"/>
          </p:cNvPicPr>
          <p:nvPr/>
        </p:nvPicPr>
        <p:blipFill>
          <a:blip r:embed="rId2"/>
          <a:stretch>
            <a:fillRect/>
          </a:stretch>
        </p:blipFill>
        <p:spPr>
          <a:xfrm>
            <a:off x="266308" y="891750"/>
            <a:ext cx="2040881" cy="477011"/>
          </a:xfrm>
          <a:prstGeom prst="rect">
            <a:avLst/>
          </a:prstGeom>
        </p:spPr>
      </p:pic>
      <p:sp>
        <p:nvSpPr>
          <p:cNvPr id="6" name="Content Placeholder 2">
            <a:extLst>
              <a:ext uri="{FF2B5EF4-FFF2-40B4-BE49-F238E27FC236}">
                <a16:creationId xmlns:a16="http://schemas.microsoft.com/office/drawing/2014/main" id="{D8411498-8D55-491A-A735-E5477104CBED}"/>
              </a:ext>
            </a:extLst>
          </p:cNvPr>
          <p:cNvSpPr txBox="1">
            <a:spLocks/>
          </p:cNvSpPr>
          <p:nvPr/>
        </p:nvSpPr>
        <p:spPr>
          <a:xfrm>
            <a:off x="-273378" y="1427859"/>
            <a:ext cx="12311406" cy="369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85% of lower division and 78% of upper division faculty currently only teach in-person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1EF4E70-9F88-4C3F-B5D3-BC55E0C05FF7}"/>
              </a:ext>
            </a:extLst>
          </p:cNvPr>
          <p:cNvPicPr>
            <a:picLocks noChangeAspect="1"/>
          </p:cNvPicPr>
          <p:nvPr/>
        </p:nvPicPr>
        <p:blipFill rotWithShape="1">
          <a:blip r:embed="rId3">
            <a:extLst>
              <a:ext uri="{28A0092B-C50C-407E-A947-70E740481C1C}">
                <a14:useLocalDpi xmlns:a14="http://schemas.microsoft.com/office/drawing/2010/main" val="0"/>
              </a:ext>
            </a:extLst>
          </a:blip>
          <a:srcRect t="44463"/>
          <a:stretch/>
        </p:blipFill>
        <p:spPr>
          <a:xfrm>
            <a:off x="6612985" y="4809857"/>
            <a:ext cx="4589465" cy="1673679"/>
          </a:xfrm>
          <a:prstGeom prst="rect">
            <a:avLst/>
          </a:prstGeom>
        </p:spPr>
      </p:pic>
      <p:grpSp>
        <p:nvGrpSpPr>
          <p:cNvPr id="10" name="Group 9">
            <a:extLst>
              <a:ext uri="{FF2B5EF4-FFF2-40B4-BE49-F238E27FC236}">
                <a16:creationId xmlns:a16="http://schemas.microsoft.com/office/drawing/2014/main" id="{55BAFD71-69CF-4CB7-B984-20D1E436BF19}"/>
              </a:ext>
            </a:extLst>
          </p:cNvPr>
          <p:cNvGrpSpPr/>
          <p:nvPr/>
        </p:nvGrpSpPr>
        <p:grpSpPr>
          <a:xfrm>
            <a:off x="419074" y="2068437"/>
            <a:ext cx="5192486" cy="401988"/>
            <a:chOff x="155123" y="6445235"/>
            <a:chExt cx="5192486" cy="401988"/>
          </a:xfrm>
        </p:grpSpPr>
        <p:pic>
          <p:nvPicPr>
            <p:cNvPr id="11" name="Picture 10">
              <a:extLst>
                <a:ext uri="{FF2B5EF4-FFF2-40B4-BE49-F238E27FC236}">
                  <a16:creationId xmlns:a16="http://schemas.microsoft.com/office/drawing/2014/main" id="{36EAC7CC-84F3-4EAF-8380-CA76F6FFEF63}"/>
                </a:ext>
              </a:extLst>
            </p:cNvPr>
            <p:cNvPicPr>
              <a:picLocks noChangeAspect="1"/>
            </p:cNvPicPr>
            <p:nvPr/>
          </p:nvPicPr>
          <p:blipFill>
            <a:blip r:embed="rId4"/>
            <a:stretch>
              <a:fillRect/>
            </a:stretch>
          </p:blipFill>
          <p:spPr>
            <a:xfrm>
              <a:off x="155123" y="6445235"/>
              <a:ext cx="3262308" cy="357187"/>
            </a:xfrm>
            <a:prstGeom prst="rect">
              <a:avLst/>
            </a:prstGeom>
          </p:spPr>
        </p:pic>
        <p:sp>
          <p:nvSpPr>
            <p:cNvPr id="12" name="TextBox 11">
              <a:extLst>
                <a:ext uri="{FF2B5EF4-FFF2-40B4-BE49-F238E27FC236}">
                  <a16:creationId xmlns:a16="http://schemas.microsoft.com/office/drawing/2014/main" id="{9D01FA3D-1AFB-47E7-B7BD-780B6AC32016}"/>
                </a:ext>
              </a:extLst>
            </p:cNvPr>
            <p:cNvSpPr txBox="1"/>
            <p:nvPr/>
          </p:nvSpPr>
          <p:spPr>
            <a:xfrm>
              <a:off x="3429002" y="6477891"/>
              <a:ext cx="19186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March 20, 2020</a:t>
              </a:r>
            </a:p>
          </p:txBody>
        </p:sp>
      </p:grpSp>
      <p:sp>
        <p:nvSpPr>
          <p:cNvPr id="16" name="TextBox 15">
            <a:extLst>
              <a:ext uri="{FF2B5EF4-FFF2-40B4-BE49-F238E27FC236}">
                <a16:creationId xmlns:a16="http://schemas.microsoft.com/office/drawing/2014/main" id="{FF1EF50B-13AD-4DBA-A5A1-EAB427F8F87F}"/>
              </a:ext>
            </a:extLst>
          </p:cNvPr>
          <p:cNvSpPr txBox="1"/>
          <p:nvPr/>
        </p:nvSpPr>
        <p:spPr>
          <a:xfrm>
            <a:off x="5495727" y="1981942"/>
            <a:ext cx="627719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68% of students only taking in-person classes </a:t>
            </a:r>
          </a:p>
        </p:txBody>
      </p:sp>
      <p:sp>
        <p:nvSpPr>
          <p:cNvPr id="8" name="TextBox 7">
            <a:extLst>
              <a:ext uri="{FF2B5EF4-FFF2-40B4-BE49-F238E27FC236}">
                <a16:creationId xmlns:a16="http://schemas.microsoft.com/office/drawing/2014/main" id="{85B0DAA9-2A43-485C-90B0-41B63F51A13B}"/>
              </a:ext>
            </a:extLst>
          </p:cNvPr>
          <p:cNvSpPr txBox="1"/>
          <p:nvPr/>
        </p:nvSpPr>
        <p:spPr>
          <a:xfrm>
            <a:off x="6096000" y="226243"/>
            <a:ext cx="59420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 lot of changes all at once! </a:t>
            </a:r>
          </a:p>
        </p:txBody>
      </p:sp>
    </p:spTree>
    <p:extLst>
      <p:ext uri="{BB962C8B-B14F-4D97-AF65-F5344CB8AC3E}">
        <p14:creationId xmlns:p14="http://schemas.microsoft.com/office/powerpoint/2010/main" val="10621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18BD-46AC-4CF8-AC4F-1797387BA2FE}"/>
              </a:ext>
            </a:extLst>
          </p:cNvPr>
          <p:cNvSpPr>
            <a:spLocks noGrp="1"/>
          </p:cNvSpPr>
          <p:nvPr>
            <p:ph type="title"/>
          </p:nvPr>
        </p:nvSpPr>
        <p:spPr>
          <a:xfrm>
            <a:off x="647523" y="135806"/>
            <a:ext cx="10439400" cy="1325563"/>
          </a:xfrm>
        </p:spPr>
        <p:txBody>
          <a:bodyPr/>
          <a:lstStyle/>
          <a:p>
            <a:r>
              <a:rPr lang="en-US" b="1" dirty="0">
                <a:solidFill>
                  <a:schemeClr val="accent1"/>
                </a:solidFill>
                <a:latin typeface="+mn-lt"/>
              </a:rPr>
              <a:t>The good news </a:t>
            </a:r>
          </a:p>
        </p:txBody>
      </p:sp>
      <p:sp>
        <p:nvSpPr>
          <p:cNvPr id="3" name="Content Placeholder 2">
            <a:extLst>
              <a:ext uri="{FF2B5EF4-FFF2-40B4-BE49-F238E27FC236}">
                <a16:creationId xmlns:a16="http://schemas.microsoft.com/office/drawing/2014/main" id="{2BFCCA20-36D7-4990-BDB8-9BDF89649DA6}"/>
              </a:ext>
            </a:extLst>
          </p:cNvPr>
          <p:cNvSpPr>
            <a:spLocks noGrp="1"/>
          </p:cNvSpPr>
          <p:nvPr>
            <p:ph idx="1"/>
          </p:nvPr>
        </p:nvSpPr>
        <p:spPr>
          <a:xfrm>
            <a:off x="374073" y="1718829"/>
            <a:ext cx="4324896" cy="584775"/>
          </a:xfrm>
        </p:spPr>
        <p:txBody>
          <a:bodyPr>
            <a:noAutofit/>
          </a:bodyPr>
          <a:lstStyle/>
          <a:p>
            <a:r>
              <a:rPr lang="en-US" sz="3200" dirty="0"/>
              <a:t>What we said publicly:</a:t>
            </a:r>
            <a:endParaRPr lang="en-US" sz="3200" i="1" dirty="0"/>
          </a:p>
          <a:p>
            <a:pPr marL="0" indent="0">
              <a:buNone/>
            </a:pPr>
            <a:r>
              <a:rPr lang="en-US" sz="3600" b="1" dirty="0">
                <a:solidFill>
                  <a:srgbClr val="0070C0"/>
                </a:solidFill>
              </a:rPr>
              <a:t>The scary part: </a:t>
            </a:r>
          </a:p>
          <a:p>
            <a:endParaRPr lang="en-US" sz="3200" i="1" dirty="0"/>
          </a:p>
          <a:p>
            <a:pPr marL="457200" lvl="1" indent="0">
              <a:buNone/>
            </a:pPr>
            <a:r>
              <a:rPr lang="en-US" sz="3200" i="1" dirty="0"/>
              <a:t> </a:t>
            </a:r>
          </a:p>
        </p:txBody>
      </p:sp>
      <p:sp>
        <p:nvSpPr>
          <p:cNvPr id="4" name="Rectangle 3">
            <a:extLst>
              <a:ext uri="{FF2B5EF4-FFF2-40B4-BE49-F238E27FC236}">
                <a16:creationId xmlns:a16="http://schemas.microsoft.com/office/drawing/2014/main" id="{BF694CEA-54C1-4B58-BA3C-7B7012754A6E}"/>
              </a:ext>
            </a:extLst>
          </p:cNvPr>
          <p:cNvSpPr/>
          <p:nvPr/>
        </p:nvSpPr>
        <p:spPr>
          <a:xfrm>
            <a:off x="4476741" y="1699207"/>
            <a:ext cx="6533392"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70C0"/>
                </a:solidFill>
                <a:effectLst/>
                <a:uLnTx/>
                <a:uFillTx/>
                <a:latin typeface="Calibri" panose="020F0502020204030204"/>
                <a:ea typeface="+mn-ea"/>
                <a:cs typeface="+mn-cs"/>
              </a:rPr>
              <a:t>We did it! We are all online!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1" u="none" strike="noStrike" kern="1200" cap="none" spc="0" normalizeH="0" baseline="0" noProof="0" dirty="0">
                <a:ln>
                  <a:noFill/>
                </a:ln>
                <a:solidFill>
                  <a:srgbClr val="0070C0"/>
                </a:solidFill>
                <a:effectLst/>
                <a:uLnTx/>
                <a:uFillTx/>
                <a:latin typeface="Calibri" panose="020F0502020204030204"/>
                <a:ea typeface="+mn-ea"/>
                <a:cs typeface="+mn-cs"/>
              </a:rPr>
              <a:t>Yeah 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0F25301-035E-443C-8EDC-534A8BB07B23}"/>
              </a:ext>
            </a:extLst>
          </p:cNvPr>
          <p:cNvSpPr/>
          <p:nvPr/>
        </p:nvSpPr>
        <p:spPr>
          <a:xfrm>
            <a:off x="2899804" y="2283624"/>
            <a:ext cx="7425879" cy="584775"/>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We are online, but some of it isn’t pretty</a:t>
            </a:r>
          </a:p>
        </p:txBody>
      </p:sp>
      <p:sp>
        <p:nvSpPr>
          <p:cNvPr id="6" name="Content Placeholder 2">
            <a:extLst>
              <a:ext uri="{FF2B5EF4-FFF2-40B4-BE49-F238E27FC236}">
                <a16:creationId xmlns:a16="http://schemas.microsoft.com/office/drawing/2014/main" id="{71C9D37C-6BC4-4EA6-9B87-2640A4D201E3}"/>
              </a:ext>
            </a:extLst>
          </p:cNvPr>
          <p:cNvSpPr txBox="1">
            <a:spLocks/>
          </p:cNvSpPr>
          <p:nvPr/>
        </p:nvSpPr>
        <p:spPr>
          <a:xfrm>
            <a:off x="236505" y="2983124"/>
            <a:ext cx="11261436"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What we whispered privately: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system is overloaded.  Some students cannot connect from home.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Student complaining about grades and tuition refunds.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Some faculty not savvy with technology… nor possess a demeanor suitable for the internet.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What are we going to do about required labs, practicums, clinicals?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What about federal requirements for seat time, clock hours and the limit of online courses for international students on campus?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What about students with disabilities?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Students and staff being locked out of classes and meetings using free internet video conferencing platforms.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9" name="Picture 8">
            <a:extLst>
              <a:ext uri="{FF2B5EF4-FFF2-40B4-BE49-F238E27FC236}">
                <a16:creationId xmlns:a16="http://schemas.microsoft.com/office/drawing/2014/main" id="{A9D72930-DE04-480E-8F1E-AD80F4081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969" y="135806"/>
            <a:ext cx="2794061" cy="1540452"/>
          </a:xfrm>
          <a:prstGeom prst="rect">
            <a:avLst/>
          </a:prstGeom>
        </p:spPr>
      </p:pic>
      <p:pic>
        <p:nvPicPr>
          <p:cNvPr id="11" name="Picture 10">
            <a:extLst>
              <a:ext uri="{FF2B5EF4-FFF2-40B4-BE49-F238E27FC236}">
                <a16:creationId xmlns:a16="http://schemas.microsoft.com/office/drawing/2014/main" id="{EEF9C8E0-E119-4E82-A335-E007309BB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775" y="149322"/>
            <a:ext cx="2795908" cy="1540452"/>
          </a:xfrm>
          <a:prstGeom prst="rect">
            <a:avLst/>
          </a:prstGeom>
        </p:spPr>
      </p:pic>
    </p:spTree>
    <p:extLst>
      <p:ext uri="{BB962C8B-B14F-4D97-AF65-F5344CB8AC3E}">
        <p14:creationId xmlns:p14="http://schemas.microsoft.com/office/powerpoint/2010/main" val="4140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B689-E749-43E0-B83D-28A016DE45D4}"/>
              </a:ext>
            </a:extLst>
          </p:cNvPr>
          <p:cNvSpPr>
            <a:spLocks noGrp="1"/>
          </p:cNvSpPr>
          <p:nvPr>
            <p:ph type="title"/>
          </p:nvPr>
        </p:nvSpPr>
        <p:spPr>
          <a:xfrm>
            <a:off x="441960" y="213361"/>
            <a:ext cx="10744198" cy="990600"/>
          </a:xfrm>
        </p:spPr>
        <p:txBody>
          <a:bodyPr>
            <a:noAutofit/>
          </a:bodyPr>
          <a:lstStyle/>
          <a:p>
            <a:pPr algn="ctr"/>
            <a:r>
              <a:rPr lang="en-US" b="1" dirty="0">
                <a:solidFill>
                  <a:srgbClr val="0070C0"/>
                </a:solidFill>
                <a:latin typeface="+mn-lt"/>
              </a:rPr>
              <a:t>Elsewhere on Campus… </a:t>
            </a:r>
          </a:p>
        </p:txBody>
      </p:sp>
      <p:sp>
        <p:nvSpPr>
          <p:cNvPr id="3" name="Content Placeholder 2">
            <a:extLst>
              <a:ext uri="{FF2B5EF4-FFF2-40B4-BE49-F238E27FC236}">
                <a16:creationId xmlns:a16="http://schemas.microsoft.com/office/drawing/2014/main" id="{B6E9559E-55C0-4745-A2A5-051293E433CC}"/>
              </a:ext>
            </a:extLst>
          </p:cNvPr>
          <p:cNvSpPr>
            <a:spLocks noGrp="1"/>
          </p:cNvSpPr>
          <p:nvPr>
            <p:ph idx="1"/>
          </p:nvPr>
        </p:nvSpPr>
        <p:spPr>
          <a:xfrm>
            <a:off x="229032" y="585124"/>
            <a:ext cx="11733935" cy="4999672"/>
          </a:xfrm>
        </p:spPr>
        <p:txBody>
          <a:bodyPr>
            <a:noAutofit/>
          </a:bodyPr>
          <a:lstStyle/>
          <a:p>
            <a:pPr marL="0" indent="0">
              <a:buNone/>
            </a:pPr>
            <a:endParaRPr lang="en-US" b="1" dirty="0"/>
          </a:p>
          <a:p>
            <a:pPr marL="0" indent="0">
              <a:buNone/>
            </a:pPr>
            <a:r>
              <a:rPr lang="en-US" b="1" dirty="0">
                <a:solidFill>
                  <a:srgbClr val="FF0000"/>
                </a:solidFill>
              </a:rPr>
              <a:t>Housekeepers deep cleaning campus facilities. </a:t>
            </a:r>
          </a:p>
          <a:p>
            <a:pPr marL="0" indent="0">
              <a:buNone/>
            </a:pPr>
            <a:r>
              <a:rPr lang="en-US" b="1" dirty="0">
                <a:solidFill>
                  <a:schemeClr val="accent6">
                    <a:lumMod val="75000"/>
                  </a:schemeClr>
                </a:solidFill>
              </a:rPr>
              <a:t>CFOs lamenting over the potential loss of tuition/fee revenue for the upcoming terms</a:t>
            </a:r>
            <a:r>
              <a:rPr lang="en-US" b="1" dirty="0"/>
              <a:t> </a:t>
            </a:r>
            <a:r>
              <a:rPr lang="en-US" dirty="0"/>
              <a:t>–definitely for the Summer term, but what will we do if Fall enrollment crashes and burns? </a:t>
            </a:r>
          </a:p>
          <a:p>
            <a:pPr marL="457200" lvl="1" indent="0">
              <a:buNone/>
            </a:pPr>
            <a:r>
              <a:rPr lang="en-US" dirty="0"/>
              <a:t>Should we get/increase our access to short-term credit? Do we have a furlough plan? Should we go ahead and sweep departmental budgets?  Do we need to use this moment to “right-size” our campus operations and vision?</a:t>
            </a:r>
          </a:p>
          <a:p>
            <a:pPr marL="0" indent="0">
              <a:buNone/>
            </a:pPr>
            <a:r>
              <a:rPr lang="en-US" b="1" dirty="0">
                <a:solidFill>
                  <a:schemeClr val="accent5">
                    <a:lumMod val="75000"/>
                  </a:schemeClr>
                </a:solidFill>
              </a:rPr>
              <a:t>Business office fielding questions about refunds to students for dorms and meal plans.</a:t>
            </a:r>
            <a:r>
              <a:rPr lang="en-US" dirty="0"/>
              <a:t> Those institutions supplementing their budgets with auxiliary unit income may be asking—</a:t>
            </a:r>
          </a:p>
          <a:p>
            <a:pPr marL="457200" lvl="1" indent="0">
              <a:buNone/>
            </a:pPr>
            <a:r>
              <a:rPr lang="en-US" dirty="0"/>
              <a:t>Do we really need to refund students because we sent them home? What does the contract say? Where will get the money? Let’s kick the can down the road and just give them a credit toward next year’s cost …  if they come back. Just refund seniors –because if not, they will be angry alumni.   </a:t>
            </a:r>
          </a:p>
          <a:p>
            <a:pPr marL="0" indent="0">
              <a:buNone/>
            </a:pPr>
            <a:endParaRPr lang="en-US" dirty="0"/>
          </a:p>
          <a:p>
            <a:endParaRPr lang="en-US" dirty="0"/>
          </a:p>
        </p:txBody>
      </p:sp>
      <p:sp>
        <p:nvSpPr>
          <p:cNvPr id="4" name="Rectangle 3">
            <a:extLst>
              <a:ext uri="{FF2B5EF4-FFF2-40B4-BE49-F238E27FC236}">
                <a16:creationId xmlns:a16="http://schemas.microsoft.com/office/drawing/2014/main" id="{685B712C-D96E-40D4-A449-29889BC055CE}"/>
              </a:ext>
            </a:extLst>
          </p:cNvPr>
          <p:cNvSpPr/>
          <p:nvPr/>
        </p:nvSpPr>
        <p:spPr>
          <a:xfrm>
            <a:off x="600364" y="2789382"/>
            <a:ext cx="11277600" cy="11684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04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B689-E749-43E0-B83D-28A016DE45D4}"/>
              </a:ext>
            </a:extLst>
          </p:cNvPr>
          <p:cNvSpPr>
            <a:spLocks noGrp="1"/>
          </p:cNvSpPr>
          <p:nvPr>
            <p:ph type="title"/>
          </p:nvPr>
        </p:nvSpPr>
        <p:spPr>
          <a:xfrm>
            <a:off x="441960" y="213361"/>
            <a:ext cx="10744198" cy="990600"/>
          </a:xfrm>
        </p:spPr>
        <p:txBody>
          <a:bodyPr>
            <a:noAutofit/>
          </a:bodyPr>
          <a:lstStyle/>
          <a:p>
            <a:pPr algn="ctr"/>
            <a:r>
              <a:rPr lang="en-US" b="1" dirty="0">
                <a:solidFill>
                  <a:srgbClr val="0070C0"/>
                </a:solidFill>
                <a:latin typeface="+mn-lt"/>
              </a:rPr>
              <a:t>Elsewhere on Campus… </a:t>
            </a:r>
          </a:p>
        </p:txBody>
      </p:sp>
      <p:sp>
        <p:nvSpPr>
          <p:cNvPr id="3" name="Content Placeholder 2">
            <a:extLst>
              <a:ext uri="{FF2B5EF4-FFF2-40B4-BE49-F238E27FC236}">
                <a16:creationId xmlns:a16="http://schemas.microsoft.com/office/drawing/2014/main" id="{B6E9559E-55C0-4745-A2A5-051293E433CC}"/>
              </a:ext>
            </a:extLst>
          </p:cNvPr>
          <p:cNvSpPr>
            <a:spLocks noGrp="1"/>
          </p:cNvSpPr>
          <p:nvPr>
            <p:ph idx="1"/>
          </p:nvPr>
        </p:nvSpPr>
        <p:spPr>
          <a:xfrm>
            <a:off x="358341" y="1203961"/>
            <a:ext cx="11733935" cy="4999672"/>
          </a:xfrm>
        </p:spPr>
        <p:txBody>
          <a:bodyPr>
            <a:noAutofit/>
          </a:bodyPr>
          <a:lstStyle/>
          <a:p>
            <a:pPr marL="0" indent="0">
              <a:buNone/>
            </a:pPr>
            <a:r>
              <a:rPr lang="en-US" b="1" dirty="0">
                <a:solidFill>
                  <a:srgbClr val="7030A0"/>
                </a:solidFill>
              </a:rPr>
              <a:t>Administrators trying to figure out the CARES Act. </a:t>
            </a:r>
            <a:r>
              <a:rPr lang="en-US" dirty="0"/>
              <a:t>What part of this financial hit can we reimburse from the CARES Act funding? “Why no rules?” Then when the rules come, “Why those rules?” </a:t>
            </a:r>
          </a:p>
          <a:p>
            <a:pPr marL="457200" lvl="1" indent="0">
              <a:buNone/>
            </a:pPr>
            <a:r>
              <a:rPr lang="en-US" dirty="0"/>
              <a:t>Which student expenses can be covered? How do we distribute? How do we decide which students are most needy? How do we document? Do we have access to funding from other CARES Act money?  What about the Governor’s Emergency Education Fund? </a:t>
            </a:r>
          </a:p>
          <a:p>
            <a:pPr marL="0" indent="0">
              <a:buNone/>
            </a:pPr>
            <a:r>
              <a:rPr lang="en-US" b="1" dirty="0">
                <a:solidFill>
                  <a:schemeClr val="accent1"/>
                </a:solidFill>
              </a:rPr>
              <a:t>Health Program Staff </a:t>
            </a:r>
            <a:r>
              <a:rPr lang="en-US" dirty="0"/>
              <a:t>responding to requests from the state and local hospitals for medical supplies and equipment. Documenting gifts and equipment loans.  </a:t>
            </a:r>
          </a:p>
          <a:p>
            <a:pPr marL="0" indent="0">
              <a:buNone/>
            </a:pPr>
            <a:r>
              <a:rPr lang="en-US" b="1" dirty="0">
                <a:solidFill>
                  <a:schemeClr val="accent2">
                    <a:lumMod val="75000"/>
                  </a:schemeClr>
                </a:solidFill>
              </a:rPr>
              <a:t>Individual faculty, students, and staff </a:t>
            </a:r>
            <a:r>
              <a:rPr lang="en-US" dirty="0"/>
              <a:t>making personal protective equipment.</a:t>
            </a:r>
          </a:p>
          <a:p>
            <a:pPr marL="0" indent="0">
              <a:buNone/>
            </a:pPr>
            <a:r>
              <a:rPr lang="en-US" b="1" dirty="0">
                <a:solidFill>
                  <a:schemeClr val="accent5">
                    <a:lumMod val="75000"/>
                  </a:schemeClr>
                </a:solidFill>
              </a:rPr>
              <a:t>Campus social organizations </a:t>
            </a:r>
            <a:r>
              <a:rPr lang="en-US" dirty="0"/>
              <a:t>giving food and supplies to local food pantries.</a:t>
            </a:r>
          </a:p>
          <a:p>
            <a:pPr marL="0" indent="0">
              <a:buNone/>
            </a:pPr>
            <a:r>
              <a:rPr lang="en-US" b="1" dirty="0">
                <a:solidFill>
                  <a:schemeClr val="accent6">
                    <a:lumMod val="75000"/>
                  </a:schemeClr>
                </a:solidFill>
              </a:rPr>
              <a:t>Counseling Centers </a:t>
            </a:r>
            <a:r>
              <a:rPr lang="en-US" dirty="0"/>
              <a:t>addressing mental health issues of students and staff.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49480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B689-E749-43E0-B83D-28A016DE45D4}"/>
              </a:ext>
            </a:extLst>
          </p:cNvPr>
          <p:cNvSpPr>
            <a:spLocks noGrp="1"/>
          </p:cNvSpPr>
          <p:nvPr>
            <p:ph type="title"/>
          </p:nvPr>
        </p:nvSpPr>
        <p:spPr>
          <a:xfrm>
            <a:off x="441960" y="213361"/>
            <a:ext cx="10744198" cy="990600"/>
          </a:xfrm>
        </p:spPr>
        <p:txBody>
          <a:bodyPr>
            <a:noAutofit/>
          </a:bodyPr>
          <a:lstStyle/>
          <a:p>
            <a:pPr algn="ctr"/>
            <a:r>
              <a:rPr lang="en-US" b="1" dirty="0">
                <a:solidFill>
                  <a:srgbClr val="0070C0"/>
                </a:solidFill>
                <a:latin typeface="+mn-lt"/>
              </a:rPr>
              <a:t>Elsewhere on Campus… </a:t>
            </a:r>
          </a:p>
        </p:txBody>
      </p:sp>
      <p:sp>
        <p:nvSpPr>
          <p:cNvPr id="3" name="Content Placeholder 2">
            <a:extLst>
              <a:ext uri="{FF2B5EF4-FFF2-40B4-BE49-F238E27FC236}">
                <a16:creationId xmlns:a16="http://schemas.microsoft.com/office/drawing/2014/main" id="{B6E9559E-55C0-4745-A2A5-051293E433CC}"/>
              </a:ext>
            </a:extLst>
          </p:cNvPr>
          <p:cNvSpPr>
            <a:spLocks noGrp="1"/>
          </p:cNvSpPr>
          <p:nvPr>
            <p:ph idx="1"/>
          </p:nvPr>
        </p:nvSpPr>
        <p:spPr>
          <a:xfrm>
            <a:off x="358341" y="1203961"/>
            <a:ext cx="11733935" cy="4999672"/>
          </a:xfrm>
        </p:spPr>
        <p:txBody>
          <a:bodyPr>
            <a:noAutofit/>
          </a:bodyPr>
          <a:lstStyle/>
          <a:p>
            <a:pPr marL="0" indent="0">
              <a:buNone/>
            </a:pPr>
            <a:r>
              <a:rPr lang="en-US" b="1" dirty="0">
                <a:solidFill>
                  <a:schemeClr val="accent6">
                    <a:lumMod val="75000"/>
                  </a:schemeClr>
                </a:solidFill>
              </a:rPr>
              <a:t>Admissions offices re-selling </a:t>
            </a:r>
            <a:r>
              <a:rPr lang="en-US" b="1" dirty="0"/>
              <a:t>the institution and the residential experience. </a:t>
            </a:r>
            <a:r>
              <a:rPr lang="en-US" dirty="0"/>
              <a:t>Thinking how to handle graduation and then conduct orientation online. Adjusting admission deadlines, and admission and scholarship criteria. </a:t>
            </a:r>
          </a:p>
          <a:p>
            <a:pPr marL="0" indent="0">
              <a:buNone/>
            </a:pPr>
            <a:r>
              <a:rPr lang="en-US" b="1" dirty="0">
                <a:solidFill>
                  <a:schemeClr val="accent1"/>
                </a:solidFill>
              </a:rPr>
              <a:t>Academics re-thinking </a:t>
            </a:r>
            <a:r>
              <a:rPr lang="en-US" b="1" dirty="0"/>
              <a:t>schedules for Summer and Fall. </a:t>
            </a:r>
            <a:r>
              <a:rPr lang="en-US" dirty="0"/>
              <a:t>And faculty training. Ending faculty searches and possibly rescinding job offers.</a:t>
            </a:r>
          </a:p>
          <a:p>
            <a:pPr marL="0" indent="0">
              <a:buNone/>
            </a:pPr>
            <a:r>
              <a:rPr lang="en-US" b="1" dirty="0">
                <a:solidFill>
                  <a:schemeClr val="accent2">
                    <a:lumMod val="75000"/>
                  </a:schemeClr>
                </a:solidFill>
              </a:rPr>
              <a:t>Researchers checking </a:t>
            </a:r>
            <a:r>
              <a:rPr lang="en-US" b="1" dirty="0"/>
              <a:t>to see what research is impacted by the virus. </a:t>
            </a:r>
          </a:p>
          <a:p>
            <a:pPr marL="457200" lvl="1" indent="0">
              <a:buNone/>
            </a:pPr>
            <a:r>
              <a:rPr lang="en-US" dirty="0"/>
              <a:t>What federal grant contracts are suspended? Deadline extensions?</a:t>
            </a:r>
          </a:p>
          <a:p>
            <a:pPr marL="0" indent="0">
              <a:buNone/>
            </a:pPr>
            <a:r>
              <a:rPr lang="en-US" b="1" dirty="0">
                <a:solidFill>
                  <a:srgbClr val="7030A0"/>
                </a:solidFill>
              </a:rPr>
              <a:t>Lobbyists alerting </a:t>
            </a:r>
            <a:r>
              <a:rPr lang="en-US" b="1" dirty="0"/>
              <a:t>Governors and legislators of the need for increases in state support for institutions and student financial aid.</a:t>
            </a:r>
            <a:endParaRPr lang="en-US" dirty="0"/>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69834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F1D24-A45E-4C61-A780-A32065A69DBC}"/>
              </a:ext>
            </a:extLst>
          </p:cNvPr>
          <p:cNvSpPr>
            <a:spLocks noGrp="1"/>
          </p:cNvSpPr>
          <p:nvPr>
            <p:ph idx="1"/>
          </p:nvPr>
        </p:nvSpPr>
        <p:spPr>
          <a:xfrm>
            <a:off x="441960" y="1004574"/>
            <a:ext cx="11025901" cy="6181534"/>
          </a:xfrm>
        </p:spPr>
        <p:txBody>
          <a:bodyPr>
            <a:normAutofit/>
          </a:bodyPr>
          <a:lstStyle/>
          <a:p>
            <a:r>
              <a:rPr lang="en-US" dirty="0"/>
              <a:t>Faculty, staff, students, parents, and the public will want to know detailed information regarding institutional plans for delivering instruction and protecting the health and wellbeing of everyone on campus.  </a:t>
            </a:r>
          </a:p>
          <a:p>
            <a:r>
              <a:rPr lang="en-US" dirty="0"/>
              <a:t>Concise and clear communication will be key to helping constituents determine to what extent they want to engage with institution(s). The following points are essential for public communication:  </a:t>
            </a:r>
          </a:p>
          <a:p>
            <a:pPr lvl="1"/>
            <a:r>
              <a:rPr lang="en-US" dirty="0"/>
              <a:t>plan for repopulation of the campus (phased process) </a:t>
            </a:r>
          </a:p>
          <a:p>
            <a:pPr lvl="1"/>
            <a:r>
              <a:rPr lang="en-US" dirty="0"/>
              <a:t>plan for monitoring health conditions to ensure the detection of infection </a:t>
            </a:r>
          </a:p>
          <a:p>
            <a:pPr lvl="1"/>
            <a:r>
              <a:rPr lang="en-US" dirty="0"/>
              <a:t>plan for containment to prevent the spread of the disease, if detected</a:t>
            </a:r>
          </a:p>
          <a:p>
            <a:pPr lvl="1"/>
            <a:r>
              <a:rPr lang="en-US" dirty="0"/>
              <a:t>plan for pivoting campus operations in the event that it becomes necessary, either because of an outbreak on campus or another statewide order from the Governor.</a:t>
            </a:r>
          </a:p>
          <a:p>
            <a:r>
              <a:rPr lang="en-US" dirty="0"/>
              <a:t>Some iteration of these plans regarding COVID-19 should be posted directly to institution’s web page.</a:t>
            </a:r>
          </a:p>
          <a:p>
            <a:endParaRPr lang="en-US" dirty="0"/>
          </a:p>
        </p:txBody>
      </p:sp>
      <p:sp>
        <p:nvSpPr>
          <p:cNvPr id="4" name="Title 1">
            <a:extLst>
              <a:ext uri="{FF2B5EF4-FFF2-40B4-BE49-F238E27FC236}">
                <a16:creationId xmlns:a16="http://schemas.microsoft.com/office/drawing/2014/main" id="{82267664-1653-48CC-973A-970FE993A915}"/>
              </a:ext>
            </a:extLst>
          </p:cNvPr>
          <p:cNvSpPr>
            <a:spLocks noGrp="1"/>
          </p:cNvSpPr>
          <p:nvPr>
            <p:ph type="title"/>
          </p:nvPr>
        </p:nvSpPr>
        <p:spPr>
          <a:xfrm>
            <a:off x="441960" y="213361"/>
            <a:ext cx="10744198" cy="990600"/>
          </a:xfrm>
        </p:spPr>
        <p:txBody>
          <a:bodyPr>
            <a:noAutofit/>
          </a:bodyPr>
          <a:lstStyle/>
          <a:p>
            <a:pPr algn="ctr"/>
            <a:r>
              <a:rPr lang="en-US" b="1" dirty="0">
                <a:solidFill>
                  <a:srgbClr val="0070C0"/>
                </a:solidFill>
                <a:latin typeface="+mn-lt"/>
              </a:rPr>
              <a:t>ACHE Guidance to Campuses </a:t>
            </a:r>
          </a:p>
        </p:txBody>
      </p:sp>
    </p:spTree>
    <p:extLst>
      <p:ext uri="{BB962C8B-B14F-4D97-AF65-F5344CB8AC3E}">
        <p14:creationId xmlns:p14="http://schemas.microsoft.com/office/powerpoint/2010/main" val="1090779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E310ACE-7166-41AF-94DA-BB4095BEA9DD}"/>
              </a:ext>
            </a:extLst>
          </p:cNvPr>
          <p:cNvPicPr>
            <a:picLocks noChangeAspect="1"/>
          </p:cNvPicPr>
          <p:nvPr/>
        </p:nvPicPr>
        <p:blipFill>
          <a:blip r:embed="rId2"/>
          <a:stretch>
            <a:fillRect/>
          </a:stretch>
        </p:blipFill>
        <p:spPr>
          <a:xfrm>
            <a:off x="4221240" y="510757"/>
            <a:ext cx="5938637" cy="6267691"/>
          </a:xfrm>
          <a:prstGeom prst="rect">
            <a:avLst/>
          </a:prstGeom>
        </p:spPr>
      </p:pic>
      <p:sp>
        <p:nvSpPr>
          <p:cNvPr id="3" name="Title 1">
            <a:extLst>
              <a:ext uri="{FF2B5EF4-FFF2-40B4-BE49-F238E27FC236}">
                <a16:creationId xmlns:a16="http://schemas.microsoft.com/office/drawing/2014/main" id="{833AE9B3-D485-458B-9D97-07B65DAF4B91}"/>
              </a:ext>
            </a:extLst>
          </p:cNvPr>
          <p:cNvSpPr txBox="1">
            <a:spLocks/>
          </p:cNvSpPr>
          <p:nvPr/>
        </p:nvSpPr>
        <p:spPr>
          <a:xfrm>
            <a:off x="432724" y="15457"/>
            <a:ext cx="10744198" cy="990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dirty="0">
                <a:solidFill>
                  <a:srgbClr val="0070C0"/>
                </a:solidFill>
                <a:latin typeface="Calibri" panose="020F0502020204030204" pitchFamily="34" charset="0"/>
                <a:cs typeface="Calibri" panose="020F0502020204030204" pitchFamily="34" charset="0"/>
              </a:rPr>
              <a:t>Elsewhere on Campus… </a:t>
            </a:r>
          </a:p>
        </p:txBody>
      </p:sp>
      <p:pic>
        <p:nvPicPr>
          <p:cNvPr id="4" name="Picture 3">
            <a:extLst>
              <a:ext uri="{FF2B5EF4-FFF2-40B4-BE49-F238E27FC236}">
                <a16:creationId xmlns:a16="http://schemas.microsoft.com/office/drawing/2014/main" id="{39C50F62-051D-4E78-B978-2CF4134A0EF9}"/>
              </a:ext>
            </a:extLst>
          </p:cNvPr>
          <p:cNvPicPr>
            <a:picLocks noChangeAspect="1"/>
          </p:cNvPicPr>
          <p:nvPr/>
        </p:nvPicPr>
        <p:blipFill>
          <a:blip r:embed="rId3"/>
          <a:stretch>
            <a:fillRect/>
          </a:stretch>
        </p:blipFill>
        <p:spPr>
          <a:xfrm>
            <a:off x="767602" y="4565334"/>
            <a:ext cx="1905000" cy="733425"/>
          </a:xfrm>
          <a:prstGeom prst="rect">
            <a:avLst/>
          </a:prstGeom>
        </p:spPr>
      </p:pic>
      <p:grpSp>
        <p:nvGrpSpPr>
          <p:cNvPr id="8" name="Group 7">
            <a:extLst>
              <a:ext uri="{FF2B5EF4-FFF2-40B4-BE49-F238E27FC236}">
                <a16:creationId xmlns:a16="http://schemas.microsoft.com/office/drawing/2014/main" id="{A759EF7F-6F2F-47A5-B916-B19DCAD327DB}"/>
              </a:ext>
            </a:extLst>
          </p:cNvPr>
          <p:cNvGrpSpPr/>
          <p:nvPr/>
        </p:nvGrpSpPr>
        <p:grpSpPr>
          <a:xfrm>
            <a:off x="159799" y="5351669"/>
            <a:ext cx="3949333" cy="1058837"/>
            <a:chOff x="679" y="715294"/>
            <a:chExt cx="4029531" cy="1088876"/>
          </a:xfrm>
        </p:grpSpPr>
        <p:pic>
          <p:nvPicPr>
            <p:cNvPr id="5" name="Picture 4">
              <a:extLst>
                <a:ext uri="{FF2B5EF4-FFF2-40B4-BE49-F238E27FC236}">
                  <a16:creationId xmlns:a16="http://schemas.microsoft.com/office/drawing/2014/main" id="{E862E9C8-BEAA-473E-968B-A917C7B21F43}"/>
                </a:ext>
              </a:extLst>
            </p:cNvPr>
            <p:cNvPicPr>
              <a:picLocks noChangeAspect="1"/>
            </p:cNvPicPr>
            <p:nvPr/>
          </p:nvPicPr>
          <p:blipFill rotWithShape="1">
            <a:blip r:embed="rId4"/>
            <a:srcRect r="44587" b="47896"/>
            <a:stretch/>
          </p:blipFill>
          <p:spPr>
            <a:xfrm>
              <a:off x="30148" y="715294"/>
              <a:ext cx="3125038" cy="409575"/>
            </a:xfrm>
            <a:prstGeom prst="rect">
              <a:avLst/>
            </a:prstGeom>
          </p:spPr>
        </p:pic>
        <p:pic>
          <p:nvPicPr>
            <p:cNvPr id="6" name="Picture 5">
              <a:extLst>
                <a:ext uri="{FF2B5EF4-FFF2-40B4-BE49-F238E27FC236}">
                  <a16:creationId xmlns:a16="http://schemas.microsoft.com/office/drawing/2014/main" id="{EC3C6A6A-D38C-4A10-8D7C-677890614A22}"/>
                </a:ext>
              </a:extLst>
            </p:cNvPr>
            <p:cNvPicPr>
              <a:picLocks noChangeAspect="1"/>
            </p:cNvPicPr>
            <p:nvPr/>
          </p:nvPicPr>
          <p:blipFill rotWithShape="1">
            <a:blip r:embed="rId4"/>
            <a:srcRect l="55910" t="11548" b="43925"/>
            <a:stretch/>
          </p:blipFill>
          <p:spPr>
            <a:xfrm>
              <a:off x="302630" y="1108326"/>
              <a:ext cx="2461845" cy="346547"/>
            </a:xfrm>
            <a:prstGeom prst="rect">
              <a:avLst/>
            </a:prstGeom>
          </p:spPr>
        </p:pic>
        <p:pic>
          <p:nvPicPr>
            <p:cNvPr id="7" name="Picture 6">
              <a:extLst>
                <a:ext uri="{FF2B5EF4-FFF2-40B4-BE49-F238E27FC236}">
                  <a16:creationId xmlns:a16="http://schemas.microsoft.com/office/drawing/2014/main" id="{C3078F76-E211-43DB-805E-AD4E3520A4FC}"/>
                </a:ext>
              </a:extLst>
            </p:cNvPr>
            <p:cNvPicPr>
              <a:picLocks noChangeAspect="1"/>
            </p:cNvPicPr>
            <p:nvPr/>
          </p:nvPicPr>
          <p:blipFill rotWithShape="1">
            <a:blip r:embed="rId4"/>
            <a:srcRect t="50000" r="31435" b="1225"/>
            <a:stretch/>
          </p:blipFill>
          <p:spPr>
            <a:xfrm>
              <a:off x="679" y="1404633"/>
              <a:ext cx="4029531" cy="399537"/>
            </a:xfrm>
            <a:prstGeom prst="rect">
              <a:avLst/>
            </a:prstGeom>
          </p:spPr>
        </p:pic>
      </p:grpSp>
      <p:sp>
        <p:nvSpPr>
          <p:cNvPr id="9" name="TextBox 8">
            <a:extLst>
              <a:ext uri="{FF2B5EF4-FFF2-40B4-BE49-F238E27FC236}">
                <a16:creationId xmlns:a16="http://schemas.microsoft.com/office/drawing/2014/main" id="{819F86D2-44C0-48F7-AE54-99AB18D9DC47}"/>
              </a:ext>
            </a:extLst>
          </p:cNvPr>
          <p:cNvSpPr txBox="1"/>
          <p:nvPr/>
        </p:nvSpPr>
        <p:spPr>
          <a:xfrm>
            <a:off x="9594330" y="3002806"/>
            <a:ext cx="2175633" cy="120032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Note the concern for financial issues </a:t>
            </a:r>
          </a:p>
        </p:txBody>
      </p:sp>
      <p:sp>
        <p:nvSpPr>
          <p:cNvPr id="10" name="Arrow: Right 9">
            <a:extLst>
              <a:ext uri="{FF2B5EF4-FFF2-40B4-BE49-F238E27FC236}">
                <a16:creationId xmlns:a16="http://schemas.microsoft.com/office/drawing/2014/main" id="{EC4260D6-EF87-4705-AD8C-888053DA3B2C}"/>
              </a:ext>
            </a:extLst>
          </p:cNvPr>
          <p:cNvSpPr/>
          <p:nvPr/>
        </p:nvSpPr>
        <p:spPr>
          <a:xfrm rot="10800000">
            <a:off x="10351628" y="794455"/>
            <a:ext cx="661038" cy="361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751832A0-43DF-4833-8684-14B9DDA46EA7}"/>
              </a:ext>
            </a:extLst>
          </p:cNvPr>
          <p:cNvSpPr/>
          <p:nvPr/>
        </p:nvSpPr>
        <p:spPr>
          <a:xfrm rot="10800000">
            <a:off x="9330369" y="1522671"/>
            <a:ext cx="661038" cy="361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99ED475C-9299-4614-82DC-C5B30C5BF9EF}"/>
              </a:ext>
            </a:extLst>
          </p:cNvPr>
          <p:cNvSpPr/>
          <p:nvPr/>
        </p:nvSpPr>
        <p:spPr>
          <a:xfrm rot="10800000">
            <a:off x="9167557" y="1890529"/>
            <a:ext cx="661038" cy="361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9B49492D-A0FA-41A0-8543-DED102D406FA}"/>
              </a:ext>
            </a:extLst>
          </p:cNvPr>
          <p:cNvSpPr/>
          <p:nvPr/>
        </p:nvSpPr>
        <p:spPr>
          <a:xfrm rot="10800000">
            <a:off x="8837038" y="2203699"/>
            <a:ext cx="661038" cy="361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3BED3A36-41A8-42B9-BA17-F9683049FD38}"/>
              </a:ext>
            </a:extLst>
          </p:cNvPr>
          <p:cNvSpPr/>
          <p:nvPr/>
        </p:nvSpPr>
        <p:spPr>
          <a:xfrm rot="10800000">
            <a:off x="8708457" y="2559995"/>
            <a:ext cx="661038" cy="361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6ABB34F5-08C8-46FC-B845-4093BA113BE0}"/>
              </a:ext>
            </a:extLst>
          </p:cNvPr>
          <p:cNvSpPr/>
          <p:nvPr/>
        </p:nvSpPr>
        <p:spPr>
          <a:xfrm rot="10800000">
            <a:off x="8151565" y="4292063"/>
            <a:ext cx="661038" cy="361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5865374E-6719-4D49-A1AD-7E667421412C}"/>
              </a:ext>
            </a:extLst>
          </p:cNvPr>
          <p:cNvSpPr txBox="1">
            <a:spLocks/>
          </p:cNvSpPr>
          <p:nvPr/>
        </p:nvSpPr>
        <p:spPr>
          <a:xfrm>
            <a:off x="203605" y="1053724"/>
            <a:ext cx="3861722" cy="9906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0070C0"/>
                </a:solidFill>
                <a:latin typeface="Calibri" panose="020F0502020204030204" pitchFamily="34" charset="0"/>
                <a:cs typeface="Calibri" panose="020F0502020204030204" pitchFamily="34" charset="0"/>
              </a:rPr>
              <a:t>President’s Office</a:t>
            </a:r>
          </a:p>
        </p:txBody>
      </p:sp>
      <p:sp>
        <p:nvSpPr>
          <p:cNvPr id="18" name="TextBox 17">
            <a:extLst>
              <a:ext uri="{FF2B5EF4-FFF2-40B4-BE49-F238E27FC236}">
                <a16:creationId xmlns:a16="http://schemas.microsoft.com/office/drawing/2014/main" id="{C670CF57-30B3-4C4D-9F82-42C9DD373A3E}"/>
              </a:ext>
            </a:extLst>
          </p:cNvPr>
          <p:cNvSpPr txBox="1"/>
          <p:nvPr/>
        </p:nvSpPr>
        <p:spPr>
          <a:xfrm>
            <a:off x="9038976" y="427493"/>
            <a:ext cx="1805651" cy="369332"/>
          </a:xfrm>
          <a:prstGeom prst="rect">
            <a:avLst/>
          </a:prstGeom>
          <a:noFill/>
        </p:spPr>
        <p:txBody>
          <a:bodyPr wrap="square" rtlCol="0">
            <a:spAutoFit/>
          </a:bodyPr>
          <a:lstStyle/>
          <a:p>
            <a:r>
              <a:rPr lang="en-US" i="1" dirty="0">
                <a:solidFill>
                  <a:schemeClr val="bg2">
                    <a:lumMod val="50000"/>
                  </a:schemeClr>
                </a:solidFill>
              </a:rPr>
              <a:t>n = 310 </a:t>
            </a:r>
          </a:p>
        </p:txBody>
      </p:sp>
      <p:sp>
        <p:nvSpPr>
          <p:cNvPr id="20" name="TextBox 19">
            <a:extLst>
              <a:ext uri="{FF2B5EF4-FFF2-40B4-BE49-F238E27FC236}">
                <a16:creationId xmlns:a16="http://schemas.microsoft.com/office/drawing/2014/main" id="{C3CDC87C-5A45-487D-AA84-79242CF9A8EA}"/>
              </a:ext>
            </a:extLst>
          </p:cNvPr>
          <p:cNvSpPr txBox="1"/>
          <p:nvPr/>
        </p:nvSpPr>
        <p:spPr>
          <a:xfrm>
            <a:off x="581910" y="1861484"/>
            <a:ext cx="2795783" cy="1569660"/>
          </a:xfrm>
          <a:prstGeom prst="rect">
            <a:avLst/>
          </a:prstGeom>
          <a:noFill/>
        </p:spPr>
        <p:txBody>
          <a:bodyPr wrap="square" rtlCol="0">
            <a:spAutoFit/>
          </a:bodyPr>
          <a:lstStyle/>
          <a:p>
            <a:r>
              <a:rPr lang="en-US" sz="2400" dirty="0"/>
              <a:t>When asked to select the </a:t>
            </a:r>
            <a:r>
              <a:rPr lang="en-US" sz="2400" b="1" dirty="0">
                <a:solidFill>
                  <a:schemeClr val="accent1"/>
                </a:solidFill>
              </a:rPr>
              <a:t>top 5</a:t>
            </a:r>
            <a:r>
              <a:rPr lang="en-US" sz="2400" dirty="0"/>
              <a:t> issues deemed to be most pressing:</a:t>
            </a:r>
          </a:p>
        </p:txBody>
      </p:sp>
    </p:spTree>
    <p:extLst>
      <p:ext uri="{BB962C8B-B14F-4D97-AF65-F5344CB8AC3E}">
        <p14:creationId xmlns:p14="http://schemas.microsoft.com/office/powerpoint/2010/main" val="231756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25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3000"/>
                            </p:stCondLst>
                            <p:childTnLst>
                              <p:par>
                                <p:cTn id="21" presetID="22" presetClass="entr" presetSubtype="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par>
                          <p:cTn id="24" fill="hold">
                            <p:stCondLst>
                              <p:cond delay="3500"/>
                            </p:stCondLst>
                            <p:childTnLst>
                              <p:par>
                                <p:cTn id="25" presetID="22" presetClass="entr" presetSubtype="2"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4000"/>
                            </p:stCondLst>
                            <p:childTnLst>
                              <p:par>
                                <p:cTn id="29" presetID="22" presetClass="entr" presetSubtype="2"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98FA7-164E-485C-BF25-6473870FB9A3}"/>
              </a:ext>
            </a:extLst>
          </p:cNvPr>
          <p:cNvSpPr/>
          <p:nvPr/>
        </p:nvSpPr>
        <p:spPr>
          <a:xfrm>
            <a:off x="2001093" y="3615593"/>
            <a:ext cx="8268322"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A2A2A"/>
                </a:solidFill>
                <a:effectLst/>
                <a:uLnTx/>
                <a:uFillTx/>
                <a:latin typeface="PublicoText"/>
                <a:ea typeface="+mn-ea"/>
                <a:cs typeface="+mn-cs"/>
              </a:rPr>
              <a:t>In an interview on NBC's </a:t>
            </a:r>
            <a:r>
              <a:rPr kumimoji="0" lang="en-US" sz="3200" b="0" i="1" u="none" strike="noStrike" kern="1200" cap="none" spc="0" normalizeH="0" baseline="0" noProof="0" dirty="0">
                <a:ln>
                  <a:noFill/>
                </a:ln>
                <a:solidFill>
                  <a:srgbClr val="2A2A2A"/>
                </a:solidFill>
                <a:effectLst/>
                <a:uLnTx/>
                <a:uFillTx/>
                <a:latin typeface="PublicoText"/>
                <a:ea typeface="+mn-ea"/>
                <a:cs typeface="+mn-cs"/>
              </a:rPr>
              <a:t>Meet the Press</a:t>
            </a:r>
            <a:r>
              <a:rPr kumimoji="0" lang="en-US" sz="3200" b="0" i="0" u="none" strike="noStrike" kern="1200" cap="none" spc="0" normalizeH="0" baseline="0" noProof="0" dirty="0">
                <a:ln>
                  <a:noFill/>
                </a:ln>
                <a:solidFill>
                  <a:srgbClr val="2A2A2A"/>
                </a:solidFill>
                <a:effectLst/>
                <a:uLnTx/>
                <a:uFillTx/>
                <a:latin typeface="PublicoText"/>
                <a:ea typeface="+mn-ea"/>
                <a:cs typeface="+mn-cs"/>
              </a:rPr>
              <a:t>, Anthony </a:t>
            </a:r>
            <a:r>
              <a:rPr kumimoji="0" lang="en-US" sz="3200" b="0" i="0" u="none" strike="noStrike" kern="1200" cap="none" spc="0" normalizeH="0" baseline="0" noProof="0" dirty="0" err="1">
                <a:ln>
                  <a:noFill/>
                </a:ln>
                <a:solidFill>
                  <a:srgbClr val="2A2A2A"/>
                </a:solidFill>
                <a:effectLst/>
                <a:uLnTx/>
                <a:uFillTx/>
                <a:latin typeface="PublicoText"/>
                <a:ea typeface="+mn-ea"/>
                <a:cs typeface="+mn-cs"/>
              </a:rPr>
              <a:t>Fauci</a:t>
            </a:r>
            <a:r>
              <a:rPr kumimoji="0" lang="en-US" sz="3200" b="0" i="0" u="none" strike="noStrike" kern="1200" cap="none" spc="0" normalizeH="0" baseline="0" noProof="0" dirty="0">
                <a:ln>
                  <a:noFill/>
                </a:ln>
                <a:solidFill>
                  <a:srgbClr val="2A2A2A"/>
                </a:solidFill>
                <a:effectLst/>
                <a:uLnTx/>
                <a:uFillTx/>
                <a:latin typeface="PublicoText"/>
                <a:ea typeface="+mn-ea"/>
                <a:cs typeface="+mn-cs"/>
              </a:rPr>
              <a:t> said those with </a:t>
            </a:r>
            <a:r>
              <a:rPr kumimoji="0" lang="en-US" sz="3200" b="1" i="0" u="none" strike="noStrike" kern="1200" cap="none" spc="0" normalizeH="0" baseline="0" noProof="0" dirty="0">
                <a:ln>
                  <a:noFill/>
                </a:ln>
                <a:solidFill>
                  <a:srgbClr val="2A2A2A"/>
                </a:solidFill>
                <a:effectLst/>
                <a:uLnTx/>
                <a:uFillTx/>
                <a:latin typeface="PublicoText"/>
                <a:ea typeface="+mn-ea"/>
                <a:cs typeface="+mn-cs"/>
              </a:rPr>
              <a:t>"underlying conditions"</a:t>
            </a:r>
            <a:r>
              <a:rPr kumimoji="0" lang="en-US" sz="3200" b="0" i="0" u="none" strike="noStrike" kern="1200" cap="none" spc="0" normalizeH="0" baseline="0" noProof="0" dirty="0">
                <a:ln>
                  <a:noFill/>
                </a:ln>
                <a:solidFill>
                  <a:srgbClr val="2A2A2A"/>
                </a:solidFill>
                <a:effectLst/>
                <a:uLnTx/>
                <a:uFillTx/>
                <a:latin typeface="PublicoText"/>
                <a:ea typeface="+mn-ea"/>
                <a:cs typeface="+mn-cs"/>
              </a:rPr>
              <a:t> are "overwhelmingly" more likely to have complications if they catch the coronavirus.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2F19D9-8E5B-45F2-A006-B408D0D73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279" y="533022"/>
            <a:ext cx="4985837" cy="2792069"/>
          </a:xfrm>
          <a:prstGeom prst="rect">
            <a:avLst/>
          </a:prstGeom>
        </p:spPr>
      </p:pic>
      <p:sp>
        <p:nvSpPr>
          <p:cNvPr id="5" name="Rectangle 4">
            <a:extLst>
              <a:ext uri="{FF2B5EF4-FFF2-40B4-BE49-F238E27FC236}">
                <a16:creationId xmlns:a16="http://schemas.microsoft.com/office/drawing/2014/main" id="{69B5D4EA-E3B2-4D8D-988C-D20275860180}"/>
              </a:ext>
            </a:extLst>
          </p:cNvPr>
          <p:cNvSpPr/>
          <p:nvPr/>
        </p:nvSpPr>
        <p:spPr>
          <a:xfrm>
            <a:off x="985556" y="5968198"/>
            <a:ext cx="1141582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underlying financial conditions of many campuses will cause complications.  </a:t>
            </a:r>
          </a:p>
        </p:txBody>
      </p:sp>
    </p:spTree>
    <p:extLst>
      <p:ext uri="{BB962C8B-B14F-4D97-AF65-F5344CB8AC3E}">
        <p14:creationId xmlns:p14="http://schemas.microsoft.com/office/powerpoint/2010/main" val="42574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2E6FB4-CB6D-4065-96C0-DC800D3A45B3}"/>
              </a:ext>
            </a:extLst>
          </p:cNvPr>
          <p:cNvPicPr>
            <a:picLocks noChangeAspect="1"/>
          </p:cNvPicPr>
          <p:nvPr/>
        </p:nvPicPr>
        <p:blipFill rotWithShape="1">
          <a:blip r:embed="rId2"/>
          <a:srcRect l="5913" t="583" r="9792" b="8908"/>
          <a:stretch/>
        </p:blipFill>
        <p:spPr>
          <a:xfrm>
            <a:off x="469433" y="115614"/>
            <a:ext cx="10998126" cy="6642538"/>
          </a:xfrm>
          <a:prstGeom prst="rect">
            <a:avLst/>
          </a:prstGeom>
        </p:spPr>
      </p:pic>
      <p:sp>
        <p:nvSpPr>
          <p:cNvPr id="3" name="Rectangle 2">
            <a:extLst>
              <a:ext uri="{FF2B5EF4-FFF2-40B4-BE49-F238E27FC236}">
                <a16:creationId xmlns:a16="http://schemas.microsoft.com/office/drawing/2014/main" id="{5A40789A-60F3-425F-B847-3645EFA09933}"/>
              </a:ext>
            </a:extLst>
          </p:cNvPr>
          <p:cNvSpPr/>
          <p:nvPr/>
        </p:nvSpPr>
        <p:spPr>
          <a:xfrm>
            <a:off x="9108831" y="3235571"/>
            <a:ext cx="2954216" cy="286232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unsustainable financial situation of many campuses </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rPr>
              <a:t>must be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 important consideration for state policy makers and campus leaders seeking to address the current financial crisis for colleges.  </a:t>
            </a:r>
          </a:p>
        </p:txBody>
      </p:sp>
    </p:spTree>
    <p:extLst>
      <p:ext uri="{BB962C8B-B14F-4D97-AF65-F5344CB8AC3E}">
        <p14:creationId xmlns:p14="http://schemas.microsoft.com/office/powerpoint/2010/main" val="92393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400B0-2DCC-4138-8680-E04BD44285DB}"/>
              </a:ext>
            </a:extLst>
          </p:cNvPr>
          <p:cNvPicPr>
            <a:picLocks noChangeAspect="1"/>
          </p:cNvPicPr>
          <p:nvPr/>
        </p:nvPicPr>
        <p:blipFill>
          <a:blip r:embed="rId2"/>
          <a:stretch>
            <a:fillRect/>
          </a:stretch>
        </p:blipFill>
        <p:spPr>
          <a:xfrm>
            <a:off x="4070639" y="18473"/>
            <a:ext cx="7486650" cy="6858000"/>
          </a:xfrm>
          <a:prstGeom prst="rect">
            <a:avLst/>
          </a:prstGeom>
        </p:spPr>
      </p:pic>
      <p:sp>
        <p:nvSpPr>
          <p:cNvPr id="6" name="TextBox 5">
            <a:extLst>
              <a:ext uri="{FF2B5EF4-FFF2-40B4-BE49-F238E27FC236}">
                <a16:creationId xmlns:a16="http://schemas.microsoft.com/office/drawing/2014/main" id="{ADA14107-4E1E-45A8-8139-B6D1A2E139AF}"/>
              </a:ext>
            </a:extLst>
          </p:cNvPr>
          <p:cNvSpPr txBox="1"/>
          <p:nvPr/>
        </p:nvSpPr>
        <p:spPr>
          <a:xfrm>
            <a:off x="4070638" y="66655"/>
            <a:ext cx="858263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Degree Granting Institution by Enrollment Size --Fall 2017</a:t>
            </a:r>
          </a:p>
        </p:txBody>
      </p:sp>
      <p:cxnSp>
        <p:nvCxnSpPr>
          <p:cNvPr id="8" name="Straight Arrow Connector 7">
            <a:extLst>
              <a:ext uri="{FF2B5EF4-FFF2-40B4-BE49-F238E27FC236}">
                <a16:creationId xmlns:a16="http://schemas.microsoft.com/office/drawing/2014/main" id="{EFDE7023-FED1-4DB5-9D09-5ED38A282A48}"/>
              </a:ext>
            </a:extLst>
          </p:cNvPr>
          <p:cNvCxnSpPr>
            <a:cxnSpLocks/>
          </p:cNvCxnSpPr>
          <p:nvPr/>
        </p:nvCxnSpPr>
        <p:spPr>
          <a:xfrm>
            <a:off x="7315200" y="1099127"/>
            <a:ext cx="2102538" cy="3743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E9767D0-EA23-4FBF-A13E-70E0DE1CCF3D}"/>
              </a:ext>
            </a:extLst>
          </p:cNvPr>
          <p:cNvCxnSpPr>
            <a:cxnSpLocks/>
          </p:cNvCxnSpPr>
          <p:nvPr/>
        </p:nvCxnSpPr>
        <p:spPr>
          <a:xfrm flipV="1">
            <a:off x="6585527" y="2428693"/>
            <a:ext cx="2919574" cy="13859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029D913-3305-48C4-AC24-235FDCE16061}"/>
              </a:ext>
            </a:extLst>
          </p:cNvPr>
          <p:cNvSpPr txBox="1"/>
          <p:nvPr/>
        </p:nvSpPr>
        <p:spPr>
          <a:xfrm>
            <a:off x="358459" y="354591"/>
            <a:ext cx="36047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Risk-factors for Closure, Merger, Change of Control</a:t>
            </a:r>
          </a:p>
        </p:txBody>
      </p:sp>
      <p:sp>
        <p:nvSpPr>
          <p:cNvPr id="15" name="TextBox 14">
            <a:extLst>
              <a:ext uri="{FF2B5EF4-FFF2-40B4-BE49-F238E27FC236}">
                <a16:creationId xmlns:a16="http://schemas.microsoft.com/office/drawing/2014/main" id="{85E48EFE-C292-4DA0-A411-EE22B7109828}"/>
              </a:ext>
            </a:extLst>
          </p:cNvPr>
          <p:cNvSpPr txBox="1"/>
          <p:nvPr/>
        </p:nvSpPr>
        <p:spPr>
          <a:xfrm>
            <a:off x="354002" y="1099127"/>
            <a:ext cx="3964448"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Enrollment &lt;1000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Private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Disproportionate institutional debt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Lack of reserves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Cash flow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Accreditation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Disengaged alumni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Residential campus w/ auxiliary debt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Small online presence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Traumatic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Heavy tuition discounts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Low-income students</a:t>
            </a:r>
          </a:p>
        </p:txBody>
      </p:sp>
      <p:sp>
        <p:nvSpPr>
          <p:cNvPr id="16" name="TextBox 15">
            <a:extLst>
              <a:ext uri="{FF2B5EF4-FFF2-40B4-BE49-F238E27FC236}">
                <a16:creationId xmlns:a16="http://schemas.microsoft.com/office/drawing/2014/main" id="{D07B62B2-7767-4251-B55C-8B659AC76BE6}"/>
              </a:ext>
            </a:extLst>
          </p:cNvPr>
          <p:cNvSpPr txBox="1"/>
          <p:nvPr/>
        </p:nvSpPr>
        <p:spPr>
          <a:xfrm>
            <a:off x="9344253" y="1473524"/>
            <a:ext cx="26039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40% of 4-year and 44% of  2-year colleges have less than 1,000 Students </a:t>
            </a:r>
          </a:p>
        </p:txBody>
      </p:sp>
      <p:sp>
        <p:nvSpPr>
          <p:cNvPr id="10" name="Rectangle 9">
            <a:extLst>
              <a:ext uri="{FF2B5EF4-FFF2-40B4-BE49-F238E27FC236}">
                <a16:creationId xmlns:a16="http://schemas.microsoft.com/office/drawing/2014/main" id="{0113F0EC-F292-4798-9C1B-9AD3ADE447BB}"/>
              </a:ext>
            </a:extLst>
          </p:cNvPr>
          <p:cNvSpPr/>
          <p:nvPr/>
        </p:nvSpPr>
        <p:spPr>
          <a:xfrm>
            <a:off x="230097" y="4613652"/>
            <a:ext cx="3964448" cy="2031325"/>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an attempt to identify underlying conditions that put campuses at risk. Size is the biggest factor, but a combination of several of these other factors can threaten larger institutions and require significant organizational change and repositioning.   </a:t>
            </a:r>
          </a:p>
        </p:txBody>
      </p:sp>
    </p:spTree>
    <p:extLst>
      <p:ext uri="{BB962C8B-B14F-4D97-AF65-F5344CB8AC3E}">
        <p14:creationId xmlns:p14="http://schemas.microsoft.com/office/powerpoint/2010/main" val="5866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APPROVAL OF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June 12, 2020</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BFE1BDA-DAD3-4757-AF56-D4DFCE0975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35" r="1542"/>
          <a:stretch/>
        </p:blipFill>
        <p:spPr>
          <a:xfrm>
            <a:off x="3393672" y="603976"/>
            <a:ext cx="7318608" cy="5851015"/>
          </a:xfrm>
        </p:spPr>
      </p:pic>
      <p:cxnSp>
        <p:nvCxnSpPr>
          <p:cNvPr id="5" name="Straight Arrow Connector 4">
            <a:extLst>
              <a:ext uri="{FF2B5EF4-FFF2-40B4-BE49-F238E27FC236}">
                <a16:creationId xmlns:a16="http://schemas.microsoft.com/office/drawing/2014/main" id="{E743DBD7-BD33-425D-9ABF-A496D5F8FEA4}"/>
              </a:ext>
            </a:extLst>
          </p:cNvPr>
          <p:cNvCxnSpPr>
            <a:cxnSpLocks/>
          </p:cNvCxnSpPr>
          <p:nvPr/>
        </p:nvCxnSpPr>
        <p:spPr>
          <a:xfrm flipH="1">
            <a:off x="9933000" y="2172462"/>
            <a:ext cx="155856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D30FA2-BD02-4B18-A49D-15FF51171DE2}"/>
              </a:ext>
            </a:extLst>
          </p:cNvPr>
          <p:cNvSpPr txBox="1"/>
          <p:nvPr/>
        </p:nvSpPr>
        <p:spPr>
          <a:xfrm>
            <a:off x="179294" y="297303"/>
            <a:ext cx="3299012"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Meanwhile…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student needs are changing</a:t>
            </a:r>
          </a:p>
        </p:txBody>
      </p:sp>
      <p:sp>
        <p:nvSpPr>
          <p:cNvPr id="6" name="Rectangle 5">
            <a:extLst>
              <a:ext uri="{FF2B5EF4-FFF2-40B4-BE49-F238E27FC236}">
                <a16:creationId xmlns:a16="http://schemas.microsoft.com/office/drawing/2014/main" id="{4051497C-AE0F-4A01-BB65-FBC2F834EB26}"/>
              </a:ext>
            </a:extLst>
          </p:cNvPr>
          <p:cNvSpPr/>
          <p:nvPr/>
        </p:nvSpPr>
        <p:spPr>
          <a:xfrm>
            <a:off x="9411855" y="2774904"/>
            <a:ext cx="2600851" cy="193899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Students and families are in a tough situation with 69% feeling some economic stress because of the pandemic. </a:t>
            </a:r>
          </a:p>
        </p:txBody>
      </p:sp>
    </p:spTree>
    <p:extLst>
      <p:ext uri="{BB962C8B-B14F-4D97-AF65-F5344CB8AC3E}">
        <p14:creationId xmlns:p14="http://schemas.microsoft.com/office/powerpoint/2010/main" val="352294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735398-EFB6-47E9-81BB-27B7B2742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2" y="0"/>
            <a:ext cx="8606118" cy="6549231"/>
          </a:xfrm>
          <a:prstGeom prst="rect">
            <a:avLst/>
          </a:prstGeom>
        </p:spPr>
      </p:pic>
      <p:grpSp>
        <p:nvGrpSpPr>
          <p:cNvPr id="2" name="Group 1">
            <a:extLst>
              <a:ext uri="{FF2B5EF4-FFF2-40B4-BE49-F238E27FC236}">
                <a16:creationId xmlns:a16="http://schemas.microsoft.com/office/drawing/2014/main" id="{1C47B3D8-2B06-4ED9-8BA8-36EB881C1E38}"/>
              </a:ext>
            </a:extLst>
          </p:cNvPr>
          <p:cNvGrpSpPr/>
          <p:nvPr/>
        </p:nvGrpSpPr>
        <p:grpSpPr>
          <a:xfrm>
            <a:off x="3887108" y="978495"/>
            <a:ext cx="1663997" cy="1265274"/>
            <a:chOff x="5165297" y="1242237"/>
            <a:chExt cx="1663997" cy="1265274"/>
          </a:xfrm>
        </p:grpSpPr>
        <p:cxnSp>
          <p:nvCxnSpPr>
            <p:cNvPr id="5" name="Straight Arrow Connector 4">
              <a:extLst>
                <a:ext uri="{FF2B5EF4-FFF2-40B4-BE49-F238E27FC236}">
                  <a16:creationId xmlns:a16="http://schemas.microsoft.com/office/drawing/2014/main" id="{AD84CC13-D0E2-4DB0-A62C-39545D696675}"/>
                </a:ext>
              </a:extLst>
            </p:cNvPr>
            <p:cNvCxnSpPr>
              <a:cxnSpLocks/>
            </p:cNvCxnSpPr>
            <p:nvPr/>
          </p:nvCxnSpPr>
          <p:spPr>
            <a:xfrm>
              <a:off x="5165297" y="1242237"/>
              <a:ext cx="1663997" cy="1736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6DAC413-70F2-419E-B3AC-FE42B79B76CE}"/>
                </a:ext>
              </a:extLst>
            </p:cNvPr>
            <p:cNvCxnSpPr>
              <a:cxnSpLocks/>
            </p:cNvCxnSpPr>
            <p:nvPr/>
          </p:nvCxnSpPr>
          <p:spPr>
            <a:xfrm>
              <a:off x="5165297" y="1242237"/>
              <a:ext cx="1467293" cy="12652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2EAB931F-BD00-49F7-9CCB-39D8235E247C}"/>
              </a:ext>
            </a:extLst>
          </p:cNvPr>
          <p:cNvSpPr txBox="1"/>
          <p:nvPr/>
        </p:nvSpPr>
        <p:spPr>
          <a:xfrm>
            <a:off x="295835" y="399007"/>
            <a:ext cx="3394569"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Meanwhile…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student needs are changing</a:t>
            </a:r>
          </a:p>
        </p:txBody>
      </p:sp>
      <p:sp>
        <p:nvSpPr>
          <p:cNvPr id="8" name="Rectangle 7">
            <a:extLst>
              <a:ext uri="{FF2B5EF4-FFF2-40B4-BE49-F238E27FC236}">
                <a16:creationId xmlns:a16="http://schemas.microsoft.com/office/drawing/2014/main" id="{3602AC8D-89C6-47BE-A5A6-02D12BDF93F6}"/>
              </a:ext>
            </a:extLst>
          </p:cNvPr>
          <p:cNvSpPr/>
          <p:nvPr/>
        </p:nvSpPr>
        <p:spPr>
          <a:xfrm>
            <a:off x="439970" y="3658227"/>
            <a:ext cx="4812196" cy="156966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Students may end up going to college closer to home. Will impact institutions reliant on out-of-state students.  </a:t>
            </a:r>
          </a:p>
        </p:txBody>
      </p:sp>
    </p:spTree>
    <p:extLst>
      <p:ext uri="{BB962C8B-B14F-4D97-AF65-F5344CB8AC3E}">
        <p14:creationId xmlns:p14="http://schemas.microsoft.com/office/powerpoint/2010/main" val="95977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F8CFE96-FAC4-4D9C-9470-BBD0BFA9C33F}"/>
              </a:ext>
            </a:extLst>
          </p:cNvPr>
          <p:cNvGrpSpPr/>
          <p:nvPr/>
        </p:nvGrpSpPr>
        <p:grpSpPr>
          <a:xfrm>
            <a:off x="3690404" y="241160"/>
            <a:ext cx="7573798" cy="5394679"/>
            <a:chOff x="3808278" y="399007"/>
            <a:chExt cx="7455924" cy="5236832"/>
          </a:xfrm>
        </p:grpSpPr>
        <p:pic>
          <p:nvPicPr>
            <p:cNvPr id="3" name="Picture 2">
              <a:extLst>
                <a:ext uri="{FF2B5EF4-FFF2-40B4-BE49-F238E27FC236}">
                  <a16:creationId xmlns:a16="http://schemas.microsoft.com/office/drawing/2014/main" id="{69A7CAD1-F9D3-4671-A32B-EA29BCC4DC85}"/>
                </a:ext>
              </a:extLst>
            </p:cNvPr>
            <p:cNvPicPr>
              <a:picLocks noChangeAspect="1"/>
            </p:cNvPicPr>
            <p:nvPr/>
          </p:nvPicPr>
          <p:blipFill rotWithShape="1">
            <a:blip r:embed="rId2"/>
            <a:srcRect l="14160" r="3489" b="16286"/>
            <a:stretch/>
          </p:blipFill>
          <p:spPr>
            <a:xfrm>
              <a:off x="3808278" y="399007"/>
              <a:ext cx="7455924" cy="4828880"/>
            </a:xfrm>
            <a:prstGeom prst="rect">
              <a:avLst/>
            </a:prstGeom>
          </p:spPr>
        </p:pic>
        <p:pic>
          <p:nvPicPr>
            <p:cNvPr id="9" name="Picture 8">
              <a:extLst>
                <a:ext uri="{FF2B5EF4-FFF2-40B4-BE49-F238E27FC236}">
                  <a16:creationId xmlns:a16="http://schemas.microsoft.com/office/drawing/2014/main" id="{1D25AD5F-EBC1-40BA-AAA4-85B1008F27C4}"/>
                </a:ext>
              </a:extLst>
            </p:cNvPr>
            <p:cNvPicPr>
              <a:picLocks noChangeAspect="1"/>
            </p:cNvPicPr>
            <p:nvPr/>
          </p:nvPicPr>
          <p:blipFill rotWithShape="1">
            <a:blip r:embed="rId2"/>
            <a:srcRect l="4999" t="93855" r="40518"/>
            <a:stretch/>
          </p:blipFill>
          <p:spPr>
            <a:xfrm>
              <a:off x="5252166" y="5227887"/>
              <a:ext cx="5677319" cy="407952"/>
            </a:xfrm>
            <a:prstGeom prst="rect">
              <a:avLst/>
            </a:prstGeom>
          </p:spPr>
        </p:pic>
      </p:grpSp>
      <p:sp>
        <p:nvSpPr>
          <p:cNvPr id="6" name="TextBox 5">
            <a:extLst>
              <a:ext uri="{FF2B5EF4-FFF2-40B4-BE49-F238E27FC236}">
                <a16:creationId xmlns:a16="http://schemas.microsoft.com/office/drawing/2014/main" id="{2EAB931F-BD00-49F7-9CCB-39D8235E247C}"/>
              </a:ext>
            </a:extLst>
          </p:cNvPr>
          <p:cNvSpPr txBox="1"/>
          <p:nvPr/>
        </p:nvSpPr>
        <p:spPr>
          <a:xfrm>
            <a:off x="295835" y="399007"/>
            <a:ext cx="3394569"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Meanwhile…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student plans are changing</a:t>
            </a:r>
          </a:p>
        </p:txBody>
      </p:sp>
      <p:sp>
        <p:nvSpPr>
          <p:cNvPr id="8" name="Rectangle 7">
            <a:extLst>
              <a:ext uri="{FF2B5EF4-FFF2-40B4-BE49-F238E27FC236}">
                <a16:creationId xmlns:a16="http://schemas.microsoft.com/office/drawing/2014/main" id="{3602AC8D-89C6-47BE-A5A6-02D12BDF93F6}"/>
              </a:ext>
            </a:extLst>
          </p:cNvPr>
          <p:cNvSpPr/>
          <p:nvPr/>
        </p:nvSpPr>
        <p:spPr>
          <a:xfrm>
            <a:off x="367903" y="3276599"/>
            <a:ext cx="3250434" cy="156966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Students who planned to pursue higher education are cancelling</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or delaying their studies.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49631E0-52F4-4946-A9C4-2F71493806FE}"/>
              </a:ext>
            </a:extLst>
          </p:cNvPr>
          <p:cNvPicPr>
            <a:picLocks noChangeAspect="1"/>
          </p:cNvPicPr>
          <p:nvPr/>
        </p:nvPicPr>
        <p:blipFill>
          <a:blip r:embed="rId3"/>
          <a:stretch>
            <a:fillRect/>
          </a:stretch>
        </p:blipFill>
        <p:spPr>
          <a:xfrm>
            <a:off x="4765430" y="5749436"/>
            <a:ext cx="7162800" cy="704850"/>
          </a:xfrm>
          <a:prstGeom prst="rect">
            <a:avLst/>
          </a:prstGeom>
        </p:spPr>
      </p:pic>
    </p:spTree>
    <p:extLst>
      <p:ext uri="{BB962C8B-B14F-4D97-AF65-F5344CB8AC3E}">
        <p14:creationId xmlns:p14="http://schemas.microsoft.com/office/powerpoint/2010/main" val="428403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B74F53-84B0-4AC0-AC35-2E871E35571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94" b="16054"/>
          <a:stretch/>
        </p:blipFill>
        <p:spPr>
          <a:xfrm>
            <a:off x="421342" y="885299"/>
            <a:ext cx="11498457" cy="5263194"/>
          </a:xfrm>
        </p:spPr>
      </p:pic>
      <p:sp>
        <p:nvSpPr>
          <p:cNvPr id="7" name="Rectangle 6">
            <a:extLst>
              <a:ext uri="{FF2B5EF4-FFF2-40B4-BE49-F238E27FC236}">
                <a16:creationId xmlns:a16="http://schemas.microsoft.com/office/drawing/2014/main" id="{FAF63B9C-7A6D-4EC4-AE79-FAA23B26EAA1}"/>
              </a:ext>
            </a:extLst>
          </p:cNvPr>
          <p:cNvSpPr/>
          <p:nvPr/>
        </p:nvSpPr>
        <p:spPr>
          <a:xfrm>
            <a:off x="1019531" y="177413"/>
            <a:ext cx="1030207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Meanwhile…student preferences are changing</a:t>
            </a:r>
          </a:p>
        </p:txBody>
      </p:sp>
      <p:pic>
        <p:nvPicPr>
          <p:cNvPr id="6" name="Content Placeholder 4">
            <a:extLst>
              <a:ext uri="{FF2B5EF4-FFF2-40B4-BE49-F238E27FC236}">
                <a16:creationId xmlns:a16="http://schemas.microsoft.com/office/drawing/2014/main" id="{6EDD0A23-B04B-4E81-882C-D05FB24BAABA}"/>
              </a:ext>
            </a:extLst>
          </p:cNvPr>
          <p:cNvPicPr>
            <a:picLocks noChangeAspect="1"/>
          </p:cNvPicPr>
          <p:nvPr/>
        </p:nvPicPr>
        <p:blipFill rotWithShape="1">
          <a:blip r:embed="rId2">
            <a:extLst>
              <a:ext uri="{28A0092B-C50C-407E-A947-70E740481C1C}">
                <a14:useLocalDpi xmlns:a14="http://schemas.microsoft.com/office/drawing/2010/main" val="0"/>
              </a:ext>
            </a:extLst>
          </a:blip>
          <a:srcRect t="89577" b="3765"/>
          <a:stretch/>
        </p:blipFill>
        <p:spPr>
          <a:xfrm>
            <a:off x="421342" y="5966999"/>
            <a:ext cx="11498457" cy="435598"/>
          </a:xfrm>
          <a:prstGeom prst="rect">
            <a:avLst/>
          </a:prstGeom>
        </p:spPr>
      </p:pic>
      <p:sp>
        <p:nvSpPr>
          <p:cNvPr id="8" name="Rectangle 7">
            <a:extLst>
              <a:ext uri="{FF2B5EF4-FFF2-40B4-BE49-F238E27FC236}">
                <a16:creationId xmlns:a16="http://schemas.microsoft.com/office/drawing/2014/main" id="{F9E9A297-D50D-49DB-B662-A614AB63DCC0}"/>
              </a:ext>
            </a:extLst>
          </p:cNvPr>
          <p:cNvSpPr/>
          <p:nvPr/>
        </p:nvSpPr>
        <p:spPr>
          <a:xfrm>
            <a:off x="7128768" y="1593185"/>
            <a:ext cx="3710867" cy="144655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Students are not as enamored of living in densely occupied/ communal housing as they were before COVID-19. </a:t>
            </a:r>
          </a:p>
        </p:txBody>
      </p:sp>
      <p:sp>
        <p:nvSpPr>
          <p:cNvPr id="9" name="Rectangle 8">
            <a:extLst>
              <a:ext uri="{FF2B5EF4-FFF2-40B4-BE49-F238E27FC236}">
                <a16:creationId xmlns:a16="http://schemas.microsoft.com/office/drawing/2014/main" id="{D0B2AD24-2F16-4219-B1D5-160AC44E6457}"/>
              </a:ext>
            </a:extLst>
          </p:cNvPr>
          <p:cNvSpPr/>
          <p:nvPr/>
        </p:nvSpPr>
        <p:spPr>
          <a:xfrm>
            <a:off x="1468582" y="3604350"/>
            <a:ext cx="3840266" cy="163121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Many residence hall operations are based upon occupancy rates of 90% or greater. Debt/ mortgage payments on dormitories can be very high. </a:t>
            </a:r>
          </a:p>
        </p:txBody>
      </p:sp>
    </p:spTree>
    <p:extLst>
      <p:ext uri="{BB962C8B-B14F-4D97-AF65-F5344CB8AC3E}">
        <p14:creationId xmlns:p14="http://schemas.microsoft.com/office/powerpoint/2010/main" val="273162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60287610-09F7-46F0-BE69-5711F7834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188" y="851146"/>
            <a:ext cx="10482729" cy="5823739"/>
          </a:xfrm>
          <a:prstGeom prst="rect">
            <a:avLst/>
          </a:prstGeom>
        </p:spPr>
      </p:pic>
      <p:sp>
        <p:nvSpPr>
          <p:cNvPr id="5" name="Rectangle 4">
            <a:extLst>
              <a:ext uri="{FF2B5EF4-FFF2-40B4-BE49-F238E27FC236}">
                <a16:creationId xmlns:a16="http://schemas.microsoft.com/office/drawing/2014/main" id="{754167BA-C475-4BF1-9A1F-5B39B9EE6637}"/>
              </a:ext>
            </a:extLst>
          </p:cNvPr>
          <p:cNvSpPr/>
          <p:nvPr/>
        </p:nvSpPr>
        <p:spPr>
          <a:xfrm>
            <a:off x="1021161" y="197554"/>
            <a:ext cx="1014967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Meanwhile…student preferences are changing</a:t>
            </a:r>
          </a:p>
        </p:txBody>
      </p:sp>
      <p:sp>
        <p:nvSpPr>
          <p:cNvPr id="6" name="Rectangle 5">
            <a:extLst>
              <a:ext uri="{FF2B5EF4-FFF2-40B4-BE49-F238E27FC236}">
                <a16:creationId xmlns:a16="http://schemas.microsoft.com/office/drawing/2014/main" id="{695977A1-4396-4F8E-B355-684D61FF7059}"/>
              </a:ext>
            </a:extLst>
          </p:cNvPr>
          <p:cNvSpPr/>
          <p:nvPr/>
        </p:nvSpPr>
        <p:spPr>
          <a:xfrm>
            <a:off x="7705817" y="3906121"/>
            <a:ext cx="3745100" cy="110799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Concern about access to good health care will affect decisions on where to go to college. </a:t>
            </a:r>
          </a:p>
        </p:txBody>
      </p:sp>
    </p:spTree>
    <p:extLst>
      <p:ext uri="{BB962C8B-B14F-4D97-AF65-F5344CB8AC3E}">
        <p14:creationId xmlns:p14="http://schemas.microsoft.com/office/powerpoint/2010/main" val="337215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EF102B-88CB-4894-8F04-F9FD80B798F7}"/>
              </a:ext>
            </a:extLst>
          </p:cNvPr>
          <p:cNvPicPr>
            <a:picLocks noChangeAspect="1"/>
          </p:cNvPicPr>
          <p:nvPr/>
        </p:nvPicPr>
        <p:blipFill>
          <a:blip r:embed="rId2"/>
          <a:stretch>
            <a:fillRect/>
          </a:stretch>
        </p:blipFill>
        <p:spPr>
          <a:xfrm>
            <a:off x="212623" y="2485741"/>
            <a:ext cx="3218895" cy="1779985"/>
          </a:xfrm>
          <a:prstGeom prst="rect">
            <a:avLst/>
          </a:prstGeom>
        </p:spPr>
      </p:pic>
      <p:pic>
        <p:nvPicPr>
          <p:cNvPr id="1030" name="Picture 6" descr="Anatomy of CARES Act covid-19 stimulus package">
            <a:extLst>
              <a:ext uri="{FF2B5EF4-FFF2-40B4-BE49-F238E27FC236}">
                <a16:creationId xmlns:a16="http://schemas.microsoft.com/office/drawing/2014/main" id="{4074C7D7-0614-4D11-9B2B-0F8AAE044D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86"/>
          <a:stretch/>
        </p:blipFill>
        <p:spPr bwMode="auto">
          <a:xfrm>
            <a:off x="3886502" y="0"/>
            <a:ext cx="6271463" cy="6751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B54050C-D359-4B0B-953A-AD383963B096}"/>
              </a:ext>
            </a:extLst>
          </p:cNvPr>
          <p:cNvPicPr>
            <a:picLocks noChangeAspect="1"/>
          </p:cNvPicPr>
          <p:nvPr/>
        </p:nvPicPr>
        <p:blipFill>
          <a:blip r:embed="rId4"/>
          <a:stretch>
            <a:fillRect/>
          </a:stretch>
        </p:blipFill>
        <p:spPr>
          <a:xfrm>
            <a:off x="3051227" y="6192809"/>
            <a:ext cx="1670550" cy="553337"/>
          </a:xfrm>
          <a:prstGeom prst="rect">
            <a:avLst/>
          </a:prstGeom>
        </p:spPr>
      </p:pic>
      <p:sp>
        <p:nvSpPr>
          <p:cNvPr id="8" name="Arrow: Left 7">
            <a:extLst>
              <a:ext uri="{FF2B5EF4-FFF2-40B4-BE49-F238E27FC236}">
                <a16:creationId xmlns:a16="http://schemas.microsoft.com/office/drawing/2014/main" id="{0F73A9D0-946B-4742-B53F-A06C79861C4D}"/>
              </a:ext>
            </a:extLst>
          </p:cNvPr>
          <p:cNvSpPr/>
          <p:nvPr/>
        </p:nvSpPr>
        <p:spPr>
          <a:xfrm>
            <a:off x="9702330" y="5083604"/>
            <a:ext cx="607514" cy="124288"/>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Left 11">
            <a:extLst>
              <a:ext uri="{FF2B5EF4-FFF2-40B4-BE49-F238E27FC236}">
                <a16:creationId xmlns:a16="http://schemas.microsoft.com/office/drawing/2014/main" id="{5371C174-AD2B-4F69-A8A2-5F2DB1F7A3FE}"/>
              </a:ext>
            </a:extLst>
          </p:cNvPr>
          <p:cNvSpPr/>
          <p:nvPr/>
        </p:nvSpPr>
        <p:spPr>
          <a:xfrm>
            <a:off x="9702330" y="1475440"/>
            <a:ext cx="607514" cy="124288"/>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D87D32D-C3B2-4CE8-A0B9-072745C3FC8C}"/>
              </a:ext>
            </a:extLst>
          </p:cNvPr>
          <p:cNvSpPr txBox="1"/>
          <p:nvPr/>
        </p:nvSpPr>
        <p:spPr>
          <a:xfrm>
            <a:off x="10320284" y="4515414"/>
            <a:ext cx="1623050" cy="646331"/>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$14B for H. Ed = 0.06%</a:t>
            </a:r>
          </a:p>
        </p:txBody>
      </p:sp>
      <p:sp>
        <p:nvSpPr>
          <p:cNvPr id="14" name="TextBox 13">
            <a:extLst>
              <a:ext uri="{FF2B5EF4-FFF2-40B4-BE49-F238E27FC236}">
                <a16:creationId xmlns:a16="http://schemas.microsoft.com/office/drawing/2014/main" id="{C4971198-2463-4027-A71A-6A7AA1F77C2B}"/>
              </a:ext>
            </a:extLst>
          </p:cNvPr>
          <p:cNvSpPr txBox="1"/>
          <p:nvPr/>
        </p:nvSpPr>
        <p:spPr>
          <a:xfrm>
            <a:off x="10309844" y="1373089"/>
            <a:ext cx="1777757" cy="923330"/>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$44B deferred student loans = 0.19%</a:t>
            </a:r>
          </a:p>
        </p:txBody>
      </p:sp>
      <p:sp>
        <p:nvSpPr>
          <p:cNvPr id="10" name="Rectangle 9">
            <a:extLst>
              <a:ext uri="{FF2B5EF4-FFF2-40B4-BE49-F238E27FC236}">
                <a16:creationId xmlns:a16="http://schemas.microsoft.com/office/drawing/2014/main" id="{906D86B8-03E2-45C4-9AD4-92212368EA8B}"/>
              </a:ext>
            </a:extLst>
          </p:cNvPr>
          <p:cNvSpPr/>
          <p:nvPr/>
        </p:nvSpPr>
        <p:spPr>
          <a:xfrm>
            <a:off x="3906175" y="62447"/>
            <a:ext cx="2831976" cy="177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F79F1F8D-A72D-4308-B810-397877BA041D}"/>
              </a:ext>
            </a:extLst>
          </p:cNvPr>
          <p:cNvCxnSpPr>
            <a:cxnSpLocks/>
            <a:stCxn id="12" idx="3"/>
          </p:cNvCxnSpPr>
          <p:nvPr/>
        </p:nvCxnSpPr>
        <p:spPr>
          <a:xfrm>
            <a:off x="10309844" y="1537584"/>
            <a:ext cx="10440" cy="297783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EFD88FE-2340-4933-84C0-5C68D241000E}"/>
              </a:ext>
            </a:extLst>
          </p:cNvPr>
          <p:cNvSpPr txBox="1"/>
          <p:nvPr/>
        </p:nvSpPr>
        <p:spPr>
          <a:xfrm>
            <a:off x="275208" y="363984"/>
            <a:ext cx="363096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Light" panose="020F0302020204030204"/>
                <a:ea typeface="+mn-ea"/>
                <a:cs typeface="+mn-cs"/>
              </a:rPr>
              <a:t>Some relief from the feds</a:t>
            </a:r>
          </a:p>
        </p:txBody>
      </p:sp>
      <p:sp>
        <p:nvSpPr>
          <p:cNvPr id="13" name="Rectangle 12">
            <a:extLst>
              <a:ext uri="{FF2B5EF4-FFF2-40B4-BE49-F238E27FC236}">
                <a16:creationId xmlns:a16="http://schemas.microsoft.com/office/drawing/2014/main" id="{0D6984F2-5849-49BC-93C2-F097830FBBA9}"/>
              </a:ext>
            </a:extLst>
          </p:cNvPr>
          <p:cNvSpPr/>
          <p:nvPr/>
        </p:nvSpPr>
        <p:spPr>
          <a:xfrm>
            <a:off x="159879" y="4433101"/>
            <a:ext cx="3748311" cy="1015663"/>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support for colleges and their students is only a small part of the federal effort to address the crisis. </a:t>
            </a:r>
          </a:p>
        </p:txBody>
      </p:sp>
      <p:sp>
        <p:nvSpPr>
          <p:cNvPr id="5" name="Rectangle 4">
            <a:extLst>
              <a:ext uri="{FF2B5EF4-FFF2-40B4-BE49-F238E27FC236}">
                <a16:creationId xmlns:a16="http://schemas.microsoft.com/office/drawing/2014/main" id="{10F91C5E-D2FB-4CFB-AD55-208FE25074DB}"/>
              </a:ext>
            </a:extLst>
          </p:cNvPr>
          <p:cNvSpPr/>
          <p:nvPr/>
        </p:nvSpPr>
        <p:spPr>
          <a:xfrm>
            <a:off x="3151573" y="0"/>
            <a:ext cx="3400147" cy="1775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9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pital of Alabama - Montgomery ***">
            <a:extLst>
              <a:ext uri="{FF2B5EF4-FFF2-40B4-BE49-F238E27FC236}">
                <a16:creationId xmlns:a16="http://schemas.microsoft.com/office/drawing/2014/main" id="{EFBA13D2-0276-4768-8EE8-76D551E1B406}"/>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7572" y="83585"/>
            <a:ext cx="1192765" cy="15499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EF8A03F-A840-4D2E-9467-F48B1C4E232B}"/>
              </a:ext>
            </a:extLst>
          </p:cNvPr>
          <p:cNvSpPr/>
          <p:nvPr/>
        </p:nvSpPr>
        <p:spPr>
          <a:xfrm>
            <a:off x="555648" y="6066529"/>
            <a:ext cx="11080704" cy="70788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For some campuses, their allocation cannot even fully cover costs associated with refunds for spring-term housing and meal plans. The loss of revenue from enrollment in future semesters is a major concern.</a:t>
            </a:r>
          </a:p>
        </p:txBody>
      </p:sp>
      <p:sp>
        <p:nvSpPr>
          <p:cNvPr id="4" name="TextBox 3">
            <a:extLst>
              <a:ext uri="{FF2B5EF4-FFF2-40B4-BE49-F238E27FC236}">
                <a16:creationId xmlns:a16="http://schemas.microsoft.com/office/drawing/2014/main" id="{6E6AED84-5246-4E72-A8D9-B3764CEB3F37}"/>
              </a:ext>
            </a:extLst>
          </p:cNvPr>
          <p:cNvSpPr txBox="1"/>
          <p:nvPr/>
        </p:nvSpPr>
        <p:spPr>
          <a:xfrm>
            <a:off x="1839549" y="193866"/>
            <a:ext cx="80767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CARES Act Higher Education Relief Funds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for Alabama IHEs</a:t>
            </a:r>
          </a:p>
        </p:txBody>
      </p:sp>
      <p:graphicFrame>
        <p:nvGraphicFramePr>
          <p:cNvPr id="6" name="Table 5">
            <a:extLst>
              <a:ext uri="{FF2B5EF4-FFF2-40B4-BE49-F238E27FC236}">
                <a16:creationId xmlns:a16="http://schemas.microsoft.com/office/drawing/2014/main" id="{3EDD2FF1-5BEC-44F7-9B53-A33DF62EA65C}"/>
              </a:ext>
            </a:extLst>
          </p:cNvPr>
          <p:cNvGraphicFramePr>
            <a:graphicFrameLocks noGrp="1"/>
          </p:cNvGraphicFramePr>
          <p:nvPr>
            <p:extLst/>
          </p:nvPr>
        </p:nvGraphicFramePr>
        <p:xfrm>
          <a:off x="1117186" y="1490421"/>
          <a:ext cx="9686609" cy="4533988"/>
        </p:xfrm>
        <a:graphic>
          <a:graphicData uri="http://schemas.openxmlformats.org/drawingml/2006/table">
            <a:tbl>
              <a:tblPr firstRow="1" bandRow="1">
                <a:tableStyleId>{5C22544A-7EE6-4342-B048-85BDC9FD1C3A}</a:tableStyleId>
              </a:tblPr>
              <a:tblGrid>
                <a:gridCol w="1617317">
                  <a:extLst>
                    <a:ext uri="{9D8B030D-6E8A-4147-A177-3AD203B41FA5}">
                      <a16:colId xmlns:a16="http://schemas.microsoft.com/office/drawing/2014/main" val="1222342443"/>
                    </a:ext>
                  </a:extLst>
                </a:gridCol>
                <a:gridCol w="2002774">
                  <a:extLst>
                    <a:ext uri="{9D8B030D-6E8A-4147-A177-3AD203B41FA5}">
                      <a16:colId xmlns:a16="http://schemas.microsoft.com/office/drawing/2014/main" val="3171244737"/>
                    </a:ext>
                  </a:extLst>
                </a:gridCol>
                <a:gridCol w="1960309">
                  <a:extLst>
                    <a:ext uri="{9D8B030D-6E8A-4147-A177-3AD203B41FA5}">
                      <a16:colId xmlns:a16="http://schemas.microsoft.com/office/drawing/2014/main" val="1583789880"/>
                    </a:ext>
                  </a:extLst>
                </a:gridCol>
                <a:gridCol w="1879114">
                  <a:extLst>
                    <a:ext uri="{9D8B030D-6E8A-4147-A177-3AD203B41FA5}">
                      <a16:colId xmlns:a16="http://schemas.microsoft.com/office/drawing/2014/main" val="201408500"/>
                    </a:ext>
                  </a:extLst>
                </a:gridCol>
                <a:gridCol w="2227095">
                  <a:extLst>
                    <a:ext uri="{9D8B030D-6E8A-4147-A177-3AD203B41FA5}">
                      <a16:colId xmlns:a16="http://schemas.microsoft.com/office/drawing/2014/main" val="2252877298"/>
                    </a:ext>
                  </a:extLst>
                </a:gridCol>
              </a:tblGrid>
              <a:tr h="742994">
                <a:tc>
                  <a:txBody>
                    <a:bodyPr/>
                    <a:lstStyle/>
                    <a:p>
                      <a:pPr algn="ctr"/>
                      <a:r>
                        <a:rPr lang="en-US" dirty="0"/>
                        <a:t>Alabama Sector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latin typeface="+mn-lt"/>
                          <a:ea typeface="+mn-ea"/>
                          <a:cs typeface="+mn-cs"/>
                        </a:rPr>
                        <a:t>Student Aid</a:t>
                      </a:r>
                    </a:p>
                    <a:p>
                      <a:pPr algn="ctr"/>
                      <a:endParaRPr lang="en-US" dirty="0"/>
                    </a:p>
                  </a:txBody>
                  <a:tcPr/>
                </a:tc>
                <a:tc>
                  <a:txBody>
                    <a:bodyPr/>
                    <a:lstStyle/>
                    <a:p>
                      <a:pPr algn="ctr"/>
                      <a:r>
                        <a:rPr lang="en-US" dirty="0"/>
                        <a:t>Institutional Portion</a:t>
                      </a:r>
                    </a:p>
                  </a:txBody>
                  <a:tcPr/>
                </a:tc>
                <a:tc>
                  <a:txBody>
                    <a:bodyPr/>
                    <a:lstStyle/>
                    <a:p>
                      <a:pPr algn="ctr"/>
                      <a:r>
                        <a:rPr lang="en-US" dirty="0"/>
                        <a:t>HBCU/MSI/</a:t>
                      </a:r>
                    </a:p>
                    <a:p>
                      <a:pPr algn="ctr"/>
                      <a:r>
                        <a:rPr lang="en-US" dirty="0"/>
                        <a:t>Other</a:t>
                      </a:r>
                    </a:p>
                  </a:txBody>
                  <a:tcPr/>
                </a:tc>
                <a:tc>
                  <a:txBody>
                    <a:bodyPr/>
                    <a:lstStyle/>
                    <a:p>
                      <a:pPr algn="ctr"/>
                      <a:r>
                        <a:rPr lang="en-US" dirty="0"/>
                        <a:t>Total</a:t>
                      </a:r>
                    </a:p>
                  </a:txBody>
                  <a:tcPr/>
                </a:tc>
                <a:extLst>
                  <a:ext uri="{0D108BD9-81ED-4DB2-BD59-A6C34878D82A}">
                    <a16:rowId xmlns:a16="http://schemas.microsoft.com/office/drawing/2014/main" val="3200715787"/>
                  </a:ext>
                </a:extLst>
              </a:tr>
              <a:tr h="742994">
                <a:tc>
                  <a:txBody>
                    <a:bodyPr/>
                    <a:lstStyle/>
                    <a:p>
                      <a:pPr algn="ctr"/>
                      <a:r>
                        <a:rPr lang="en-US" sz="2400" dirty="0"/>
                        <a:t>4-yr Public</a:t>
                      </a:r>
                    </a:p>
                    <a:p>
                      <a:pPr algn="ctr"/>
                      <a:r>
                        <a:rPr lang="en-US" sz="1600" i="0" dirty="0"/>
                        <a:t>(n=14)</a:t>
                      </a:r>
                    </a:p>
                  </a:txBody>
                  <a:tcPr/>
                </a:tc>
                <a:tc>
                  <a:txBody>
                    <a:bodyPr/>
                    <a:lstStyle/>
                    <a:p>
                      <a:pPr algn="ctr"/>
                      <a:r>
                        <a:rPr lang="en-US" sz="2200" dirty="0"/>
                        <a:t>$55,727,984</a:t>
                      </a:r>
                    </a:p>
                  </a:txBody>
                  <a:tcPr/>
                </a:tc>
                <a:tc>
                  <a:txBody>
                    <a:bodyPr/>
                    <a:lstStyle/>
                    <a:p>
                      <a:pPr algn="ctr"/>
                      <a:r>
                        <a:rPr lang="en-US" sz="2200" dirty="0"/>
                        <a:t>$55,727,976</a:t>
                      </a:r>
                    </a:p>
                  </a:txBody>
                  <a:tcPr/>
                </a:tc>
                <a:tc>
                  <a:txBody>
                    <a:bodyPr/>
                    <a:lstStyle/>
                    <a:p>
                      <a:pPr algn="ctr"/>
                      <a:r>
                        <a:rPr lang="en-US" sz="2200" dirty="0"/>
                        <a:t>$32,317,062</a:t>
                      </a:r>
                    </a:p>
                  </a:txBody>
                  <a:tcPr/>
                </a:tc>
                <a:tc>
                  <a:txBody>
                    <a:bodyPr/>
                    <a:lstStyle/>
                    <a:p>
                      <a:pPr algn="ctr"/>
                      <a:r>
                        <a:rPr lang="en-US" sz="2200" b="1" dirty="0"/>
                        <a:t>$143,773,022</a:t>
                      </a:r>
                    </a:p>
                    <a:p>
                      <a:pPr algn="ctr"/>
                      <a:r>
                        <a:rPr lang="en-US" sz="2200" b="0" dirty="0"/>
                        <a:t>(52.5%)</a:t>
                      </a:r>
                    </a:p>
                  </a:txBody>
                  <a:tcPr/>
                </a:tc>
                <a:extLst>
                  <a:ext uri="{0D108BD9-81ED-4DB2-BD59-A6C34878D82A}">
                    <a16:rowId xmlns:a16="http://schemas.microsoft.com/office/drawing/2014/main" val="2479849602"/>
                  </a:ext>
                </a:extLst>
              </a:tr>
              <a:tr h="742994">
                <a:tc>
                  <a:txBody>
                    <a:bodyPr/>
                    <a:lstStyle/>
                    <a:p>
                      <a:pPr algn="ctr"/>
                      <a:r>
                        <a:rPr lang="en-US" sz="2400" dirty="0"/>
                        <a:t>2-yr Public</a:t>
                      </a:r>
                    </a:p>
                    <a:p>
                      <a:pPr marL="0" algn="ctr" defTabSz="914400" rtl="0" eaLnBrk="1" latinLnBrk="0" hangingPunct="1"/>
                      <a:r>
                        <a:rPr lang="en-US" sz="1600" i="0" kern="1200" dirty="0">
                          <a:solidFill>
                            <a:schemeClr val="dk1"/>
                          </a:solidFill>
                          <a:latin typeface="+mn-lt"/>
                          <a:ea typeface="+mn-ea"/>
                          <a:cs typeface="+mn-cs"/>
                        </a:rPr>
                        <a:t>(n=24)</a:t>
                      </a:r>
                    </a:p>
                  </a:txBody>
                  <a:tcPr/>
                </a:tc>
                <a:tc>
                  <a:txBody>
                    <a:bodyPr/>
                    <a:lstStyle/>
                    <a:p>
                      <a:pPr algn="ctr"/>
                      <a:r>
                        <a:rPr lang="en-US" sz="2200" dirty="0"/>
                        <a:t>$27,725,128</a:t>
                      </a:r>
                    </a:p>
                  </a:txBody>
                  <a:tcPr/>
                </a:tc>
                <a:tc>
                  <a:txBody>
                    <a:bodyPr/>
                    <a:lstStyle/>
                    <a:p>
                      <a:pPr algn="ctr"/>
                      <a:r>
                        <a:rPr lang="en-US" sz="2200" dirty="0"/>
                        <a:t>$27,725,120</a:t>
                      </a:r>
                    </a:p>
                  </a:txBody>
                  <a:tcPr/>
                </a:tc>
                <a:tc>
                  <a:txBody>
                    <a:bodyPr/>
                    <a:lstStyle/>
                    <a:p>
                      <a:pPr algn="ctr"/>
                      <a:r>
                        <a:rPr lang="en-US" sz="2200" dirty="0"/>
                        <a:t>$23,117,013</a:t>
                      </a:r>
                    </a:p>
                  </a:txBody>
                  <a:tcPr/>
                </a:tc>
                <a:tc>
                  <a:txBody>
                    <a:bodyPr/>
                    <a:lstStyle/>
                    <a:p>
                      <a:pPr algn="ctr"/>
                      <a:r>
                        <a:rPr lang="en-US" sz="2200" b="1" dirty="0"/>
                        <a:t>$78,567,261</a:t>
                      </a:r>
                    </a:p>
                    <a:p>
                      <a:pPr algn="ctr"/>
                      <a:r>
                        <a:rPr lang="en-US" sz="2200" b="0" dirty="0"/>
                        <a:t>(28.7%)</a:t>
                      </a:r>
                    </a:p>
                  </a:txBody>
                  <a:tcPr/>
                </a:tc>
                <a:extLst>
                  <a:ext uri="{0D108BD9-81ED-4DB2-BD59-A6C34878D82A}">
                    <a16:rowId xmlns:a16="http://schemas.microsoft.com/office/drawing/2014/main" val="399806681"/>
                  </a:ext>
                </a:extLst>
              </a:tr>
              <a:tr h="742994">
                <a:tc>
                  <a:txBody>
                    <a:bodyPr/>
                    <a:lstStyle/>
                    <a:p>
                      <a:pPr algn="ctr"/>
                      <a:r>
                        <a:rPr lang="en-US" sz="2400" dirty="0"/>
                        <a:t>Private</a:t>
                      </a:r>
                    </a:p>
                    <a:p>
                      <a:pPr algn="ctr"/>
                      <a:r>
                        <a:rPr lang="en-US" sz="1600" dirty="0"/>
                        <a:t>(n=16)</a:t>
                      </a:r>
                    </a:p>
                  </a:txBody>
                  <a:tcPr/>
                </a:tc>
                <a:tc>
                  <a:txBody>
                    <a:bodyPr/>
                    <a:lstStyle/>
                    <a:p>
                      <a:pPr algn="ctr"/>
                      <a:r>
                        <a:rPr lang="en-US" sz="2200" dirty="0"/>
                        <a:t>$11,155,319</a:t>
                      </a:r>
                    </a:p>
                  </a:txBody>
                  <a:tcPr/>
                </a:tc>
                <a:tc>
                  <a:txBody>
                    <a:bodyPr/>
                    <a:lstStyle/>
                    <a:p>
                      <a:pPr algn="ctr"/>
                      <a:r>
                        <a:rPr lang="en-US" sz="2200" dirty="0"/>
                        <a:t>$11,155,311</a:t>
                      </a:r>
                    </a:p>
                  </a:txBody>
                  <a:tcPr/>
                </a:tc>
                <a:tc>
                  <a:txBody>
                    <a:bodyPr/>
                    <a:lstStyle/>
                    <a:p>
                      <a:pPr algn="ctr"/>
                      <a:r>
                        <a:rPr lang="en-US" sz="2200" dirty="0"/>
                        <a:t>$19,478,637</a:t>
                      </a:r>
                    </a:p>
                  </a:txBody>
                  <a:tcPr/>
                </a:tc>
                <a:tc>
                  <a:txBody>
                    <a:bodyPr/>
                    <a:lstStyle/>
                    <a:p>
                      <a:pPr algn="ctr"/>
                      <a:r>
                        <a:rPr lang="en-US" sz="2200" b="1" dirty="0"/>
                        <a:t>$41,789,267</a:t>
                      </a:r>
                    </a:p>
                    <a:p>
                      <a:pPr algn="ctr"/>
                      <a:r>
                        <a:rPr lang="en-US" sz="2200" b="0" dirty="0"/>
                        <a:t>(15.3%)</a:t>
                      </a:r>
                    </a:p>
                  </a:txBody>
                  <a:tcPr/>
                </a:tc>
                <a:extLst>
                  <a:ext uri="{0D108BD9-81ED-4DB2-BD59-A6C34878D82A}">
                    <a16:rowId xmlns:a16="http://schemas.microsoft.com/office/drawing/2014/main" val="1180961750"/>
                  </a:ext>
                </a:extLst>
              </a:tr>
              <a:tr h="742994">
                <a:tc>
                  <a:txBody>
                    <a:bodyPr/>
                    <a:lstStyle/>
                    <a:p>
                      <a:pPr algn="ctr"/>
                      <a:r>
                        <a:rPr lang="en-US" sz="2400" dirty="0"/>
                        <a:t>For-profit</a:t>
                      </a:r>
                    </a:p>
                    <a:p>
                      <a:pPr algn="ctr"/>
                      <a:r>
                        <a:rPr lang="en-US" sz="1600" dirty="0"/>
                        <a:t>(n=14)</a:t>
                      </a:r>
                    </a:p>
                  </a:txBody>
                  <a:tcPr/>
                </a:tc>
                <a:tc>
                  <a:txBody>
                    <a:bodyPr/>
                    <a:lstStyle/>
                    <a:p>
                      <a:pPr algn="ctr"/>
                      <a:r>
                        <a:rPr lang="en-US" sz="2200" dirty="0"/>
                        <a:t>$4,950,890</a:t>
                      </a:r>
                    </a:p>
                  </a:txBody>
                  <a:tcPr/>
                </a:tc>
                <a:tc>
                  <a:txBody>
                    <a:bodyPr/>
                    <a:lstStyle/>
                    <a:p>
                      <a:pPr algn="ctr"/>
                      <a:r>
                        <a:rPr lang="en-US" sz="2200" dirty="0"/>
                        <a:t>$4,950,883</a:t>
                      </a:r>
                    </a:p>
                  </a:txBody>
                  <a:tcPr/>
                </a:tc>
                <a:tc>
                  <a:txBody>
                    <a:bodyPr/>
                    <a:lstStyle/>
                    <a:p>
                      <a:pPr algn="ctr"/>
                      <a:r>
                        <a:rPr lang="en-US" sz="2200" dirty="0"/>
                        <a:t>$0</a:t>
                      </a:r>
                    </a:p>
                  </a:txBody>
                  <a:tcPr/>
                </a:tc>
                <a:tc>
                  <a:txBody>
                    <a:bodyPr/>
                    <a:lstStyle/>
                    <a:p>
                      <a:pPr algn="ctr"/>
                      <a:r>
                        <a:rPr lang="en-US" sz="2200" b="1" dirty="0"/>
                        <a:t>$9,901,773</a:t>
                      </a:r>
                    </a:p>
                    <a:p>
                      <a:pPr algn="ctr"/>
                      <a:r>
                        <a:rPr lang="en-US" sz="2200" b="0" dirty="0"/>
                        <a:t>(3.6%)</a:t>
                      </a:r>
                    </a:p>
                  </a:txBody>
                  <a:tcPr/>
                </a:tc>
                <a:extLst>
                  <a:ext uri="{0D108BD9-81ED-4DB2-BD59-A6C34878D82A}">
                    <a16:rowId xmlns:a16="http://schemas.microsoft.com/office/drawing/2014/main" val="2534766922"/>
                  </a:ext>
                </a:extLst>
              </a:tr>
              <a:tr h="742994">
                <a:tc>
                  <a:txBody>
                    <a:bodyPr/>
                    <a:lstStyle/>
                    <a:p>
                      <a:pPr algn="ctr"/>
                      <a:r>
                        <a:rPr lang="en-US" sz="2400" dirty="0"/>
                        <a:t>Total</a:t>
                      </a:r>
                    </a:p>
                    <a:p>
                      <a:pPr algn="ctr"/>
                      <a:r>
                        <a:rPr lang="en-US" sz="1600" dirty="0"/>
                        <a:t>(n= 68)</a:t>
                      </a:r>
                    </a:p>
                  </a:txBody>
                  <a:tcPr/>
                </a:tc>
                <a:tc>
                  <a:txBody>
                    <a:bodyPr/>
                    <a:lstStyle/>
                    <a:p>
                      <a:pPr algn="ctr"/>
                      <a:r>
                        <a:rPr lang="en-US" sz="2200" dirty="0"/>
                        <a:t>$99,559,321</a:t>
                      </a:r>
                    </a:p>
                  </a:txBody>
                  <a:tcPr/>
                </a:tc>
                <a:tc>
                  <a:txBody>
                    <a:bodyPr/>
                    <a:lstStyle/>
                    <a:p>
                      <a:pPr algn="ctr"/>
                      <a:r>
                        <a:rPr lang="en-US" sz="2200" dirty="0"/>
                        <a:t>$99,559,290</a:t>
                      </a:r>
                    </a:p>
                  </a:txBody>
                  <a:tcPr/>
                </a:tc>
                <a:tc>
                  <a:txBody>
                    <a:bodyPr/>
                    <a:lstStyle/>
                    <a:p>
                      <a:pPr algn="ctr"/>
                      <a:r>
                        <a:rPr lang="en-US" sz="2200" dirty="0"/>
                        <a:t>$74,912,712</a:t>
                      </a:r>
                    </a:p>
                  </a:txBody>
                  <a:tcPr/>
                </a:tc>
                <a:tc>
                  <a:txBody>
                    <a:bodyPr/>
                    <a:lstStyle/>
                    <a:p>
                      <a:pPr algn="ctr"/>
                      <a:r>
                        <a:rPr lang="en-US" sz="2200" b="1" dirty="0"/>
                        <a:t>$274,031,323</a:t>
                      </a:r>
                    </a:p>
                  </a:txBody>
                  <a:tcPr/>
                </a:tc>
                <a:extLst>
                  <a:ext uri="{0D108BD9-81ED-4DB2-BD59-A6C34878D82A}">
                    <a16:rowId xmlns:a16="http://schemas.microsoft.com/office/drawing/2014/main" val="2520917695"/>
                  </a:ext>
                </a:extLst>
              </a:tr>
            </a:tbl>
          </a:graphicData>
        </a:graphic>
      </p:graphicFrame>
      <p:sp>
        <p:nvSpPr>
          <p:cNvPr id="7" name="TextBox 6">
            <a:extLst>
              <a:ext uri="{FF2B5EF4-FFF2-40B4-BE49-F238E27FC236}">
                <a16:creationId xmlns:a16="http://schemas.microsoft.com/office/drawing/2014/main" id="{F9376450-CE95-4487-AFB7-88079D9F2E7C}"/>
              </a:ext>
            </a:extLst>
          </p:cNvPr>
          <p:cNvSpPr txBox="1"/>
          <p:nvPr/>
        </p:nvSpPr>
        <p:spPr>
          <a:xfrm>
            <a:off x="2989703" y="1121089"/>
            <a:ext cx="66828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 Department of Education – Estimates as of June 8, 2020</a:t>
            </a:r>
          </a:p>
        </p:txBody>
      </p:sp>
    </p:spTree>
    <p:extLst>
      <p:ext uri="{BB962C8B-B14F-4D97-AF65-F5344CB8AC3E}">
        <p14:creationId xmlns:p14="http://schemas.microsoft.com/office/powerpoint/2010/main" val="227572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C2791-3322-4149-B596-CBC54F927F02}"/>
              </a:ext>
            </a:extLst>
          </p:cNvPr>
          <p:cNvPicPr>
            <a:picLocks noChangeAspect="1"/>
          </p:cNvPicPr>
          <p:nvPr/>
        </p:nvPicPr>
        <p:blipFill>
          <a:blip r:embed="rId2"/>
          <a:stretch>
            <a:fillRect/>
          </a:stretch>
        </p:blipFill>
        <p:spPr>
          <a:xfrm>
            <a:off x="1459082" y="282236"/>
            <a:ext cx="9966479" cy="1946316"/>
          </a:xfrm>
          <a:prstGeom prst="rect">
            <a:avLst/>
          </a:prstGeom>
        </p:spPr>
      </p:pic>
      <p:pic>
        <p:nvPicPr>
          <p:cNvPr id="3076" name="Picture 4" descr="Risk Management And Black Swan Events">
            <a:extLst>
              <a:ext uri="{FF2B5EF4-FFF2-40B4-BE49-F238E27FC236}">
                <a16:creationId xmlns:a16="http://schemas.microsoft.com/office/drawing/2014/main" id="{A115411B-A44C-46F0-BB9C-BB4F1A920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51" y="881178"/>
            <a:ext cx="1787643" cy="1321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D5AE97-1C5B-4214-8476-20BF0C5A2487}"/>
              </a:ext>
            </a:extLst>
          </p:cNvPr>
          <p:cNvPicPr>
            <a:picLocks noChangeAspect="1"/>
          </p:cNvPicPr>
          <p:nvPr/>
        </p:nvPicPr>
        <p:blipFill>
          <a:blip r:embed="rId4"/>
          <a:stretch>
            <a:fillRect/>
          </a:stretch>
        </p:blipFill>
        <p:spPr>
          <a:xfrm>
            <a:off x="7154448" y="2044734"/>
            <a:ext cx="4732937" cy="4531030"/>
          </a:xfrm>
          <a:prstGeom prst="rect">
            <a:avLst/>
          </a:prstGeom>
        </p:spPr>
      </p:pic>
      <p:pic>
        <p:nvPicPr>
          <p:cNvPr id="4" name="Picture 3">
            <a:extLst>
              <a:ext uri="{FF2B5EF4-FFF2-40B4-BE49-F238E27FC236}">
                <a16:creationId xmlns:a16="http://schemas.microsoft.com/office/drawing/2014/main" id="{70883E12-4A86-4FB4-9C2D-85B56970420E}"/>
              </a:ext>
            </a:extLst>
          </p:cNvPr>
          <p:cNvPicPr>
            <a:picLocks noChangeAspect="1"/>
          </p:cNvPicPr>
          <p:nvPr/>
        </p:nvPicPr>
        <p:blipFill>
          <a:blip r:embed="rId5"/>
          <a:stretch>
            <a:fillRect/>
          </a:stretch>
        </p:blipFill>
        <p:spPr>
          <a:xfrm>
            <a:off x="419071" y="3428587"/>
            <a:ext cx="8846204" cy="2105974"/>
          </a:xfrm>
          <a:prstGeom prst="rect">
            <a:avLst/>
          </a:prstGeom>
        </p:spPr>
      </p:pic>
      <p:pic>
        <p:nvPicPr>
          <p:cNvPr id="7" name="Picture 6">
            <a:extLst>
              <a:ext uri="{FF2B5EF4-FFF2-40B4-BE49-F238E27FC236}">
                <a16:creationId xmlns:a16="http://schemas.microsoft.com/office/drawing/2014/main" id="{91258E3A-922E-47DC-8AA6-58E70E8E34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071" y="2044734"/>
            <a:ext cx="6735377" cy="132189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991812F-0175-4E5F-B461-3FC1F038C99C}"/>
              </a:ext>
            </a:extLst>
          </p:cNvPr>
          <p:cNvPicPr>
            <a:picLocks noChangeAspect="1"/>
          </p:cNvPicPr>
          <p:nvPr/>
        </p:nvPicPr>
        <p:blipFill rotWithShape="1">
          <a:blip r:embed="rId7">
            <a:extLst>
              <a:ext uri="{28A0092B-C50C-407E-A947-70E740481C1C}">
                <a14:useLocalDpi xmlns:a14="http://schemas.microsoft.com/office/drawing/2010/main" val="0"/>
              </a:ext>
            </a:extLst>
          </a:blip>
          <a:srcRect b="20437"/>
          <a:stretch/>
        </p:blipFill>
        <p:spPr>
          <a:xfrm>
            <a:off x="1185035" y="2126664"/>
            <a:ext cx="1844200" cy="260720"/>
          </a:xfrm>
          <a:prstGeom prst="rect">
            <a:avLst/>
          </a:prstGeom>
        </p:spPr>
      </p:pic>
      <p:grpSp>
        <p:nvGrpSpPr>
          <p:cNvPr id="14" name="Group 13">
            <a:extLst>
              <a:ext uri="{FF2B5EF4-FFF2-40B4-BE49-F238E27FC236}">
                <a16:creationId xmlns:a16="http://schemas.microsoft.com/office/drawing/2014/main" id="{8F220942-0526-44FD-94C5-27C2CD20AAD3}"/>
              </a:ext>
            </a:extLst>
          </p:cNvPr>
          <p:cNvGrpSpPr/>
          <p:nvPr/>
        </p:nvGrpSpPr>
        <p:grpSpPr>
          <a:xfrm>
            <a:off x="1766129" y="1903528"/>
            <a:ext cx="9183382" cy="2010056"/>
            <a:chOff x="1766129" y="1903528"/>
            <a:chExt cx="9183382" cy="2010056"/>
          </a:xfrm>
        </p:grpSpPr>
        <p:pic>
          <p:nvPicPr>
            <p:cNvPr id="11" name="Picture 10">
              <a:extLst>
                <a:ext uri="{FF2B5EF4-FFF2-40B4-BE49-F238E27FC236}">
                  <a16:creationId xmlns:a16="http://schemas.microsoft.com/office/drawing/2014/main" id="{C310A542-A799-497C-BEDC-A29498EBC2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231951">
              <a:off x="1766129" y="1903528"/>
              <a:ext cx="9183382" cy="2010056"/>
            </a:xfrm>
            <a:prstGeom prst="rect">
              <a:avLst/>
            </a:prstGeom>
          </p:spPr>
        </p:pic>
        <p:pic>
          <p:nvPicPr>
            <p:cNvPr id="13" name="Picture 12">
              <a:extLst>
                <a:ext uri="{FF2B5EF4-FFF2-40B4-BE49-F238E27FC236}">
                  <a16:creationId xmlns:a16="http://schemas.microsoft.com/office/drawing/2014/main" id="{277E2F2B-EE8E-4DA2-92BD-0E9FB8B1F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88616">
              <a:off x="2802452" y="3016642"/>
              <a:ext cx="1747973" cy="400911"/>
            </a:xfrm>
            <a:prstGeom prst="rect">
              <a:avLst/>
            </a:prstGeom>
          </p:spPr>
        </p:pic>
      </p:grpSp>
    </p:spTree>
    <p:extLst>
      <p:ext uri="{BB962C8B-B14F-4D97-AF65-F5344CB8AC3E}">
        <p14:creationId xmlns:p14="http://schemas.microsoft.com/office/powerpoint/2010/main" val="32755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4000"/>
                            </p:stCondLst>
                            <p:childTnLst>
                              <p:par>
                                <p:cTn id="25" presetID="16" presetClass="entr" presetSubtype="21"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EB349F-7CFE-435F-8494-CCC88B7F9058}"/>
              </a:ext>
            </a:extLst>
          </p:cNvPr>
          <p:cNvSpPr txBox="1"/>
          <p:nvPr/>
        </p:nvSpPr>
        <p:spPr>
          <a:xfrm>
            <a:off x="1411642" y="870348"/>
            <a:ext cx="9368715"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Looking ahead…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effectLst/>
                <a:uLnTx/>
                <a:uFillTx/>
                <a:latin typeface="Calibri" panose="020F0502020204030204"/>
                <a:ea typeface="+mn-ea"/>
                <a:cs typeface="+mn-cs"/>
              </a:rPr>
              <a:t>In any journey, it is the finish that defines whether it is a tragedy or an American success story.  </a:t>
            </a:r>
          </a:p>
        </p:txBody>
      </p:sp>
      <p:sp>
        <p:nvSpPr>
          <p:cNvPr id="3" name="Rectangle 2">
            <a:extLst>
              <a:ext uri="{FF2B5EF4-FFF2-40B4-BE49-F238E27FC236}">
                <a16:creationId xmlns:a16="http://schemas.microsoft.com/office/drawing/2014/main" id="{41CF20A6-E15C-49D0-B6BF-3E91C04BC3BB}"/>
              </a:ext>
            </a:extLst>
          </p:cNvPr>
          <p:cNvSpPr/>
          <p:nvPr/>
        </p:nvSpPr>
        <p:spPr>
          <a:xfrm>
            <a:off x="1080654" y="5396453"/>
            <a:ext cx="10700219" cy="95410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context is about preparing for the long game … and the possible necessity of short-term sacrifice.   </a:t>
            </a:r>
          </a:p>
        </p:txBody>
      </p:sp>
    </p:spTree>
    <p:extLst>
      <p:ext uri="{BB962C8B-B14F-4D97-AF65-F5344CB8AC3E}">
        <p14:creationId xmlns:p14="http://schemas.microsoft.com/office/powerpoint/2010/main" val="31387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1EB1-1390-4D38-8A2E-A51B02AB4E53}"/>
              </a:ext>
            </a:extLst>
          </p:cNvPr>
          <p:cNvSpPr>
            <a:spLocks noGrp="1"/>
          </p:cNvSpPr>
          <p:nvPr>
            <p:ph type="title"/>
          </p:nvPr>
        </p:nvSpPr>
        <p:spPr>
          <a:xfrm>
            <a:off x="838200" y="256473"/>
            <a:ext cx="10515600" cy="824483"/>
          </a:xfrm>
        </p:spPr>
        <p:txBody>
          <a:bodyPr>
            <a:normAutofit/>
          </a:bodyPr>
          <a:lstStyle/>
          <a:p>
            <a:r>
              <a:rPr lang="en-US" sz="3600" b="1" dirty="0">
                <a:solidFill>
                  <a:schemeClr val="accent1"/>
                </a:solidFill>
              </a:rPr>
              <a:t>Impacts likely to vary by selectivity and innovation</a:t>
            </a:r>
          </a:p>
        </p:txBody>
      </p:sp>
      <p:sp>
        <p:nvSpPr>
          <p:cNvPr id="4" name="Arrow: Left-Right 3">
            <a:extLst>
              <a:ext uri="{FF2B5EF4-FFF2-40B4-BE49-F238E27FC236}">
                <a16:creationId xmlns:a16="http://schemas.microsoft.com/office/drawing/2014/main" id="{B9AB8996-DAF7-42A5-A725-EE7802858606}"/>
              </a:ext>
            </a:extLst>
          </p:cNvPr>
          <p:cNvSpPr/>
          <p:nvPr/>
        </p:nvSpPr>
        <p:spPr>
          <a:xfrm>
            <a:off x="1633492" y="3399841"/>
            <a:ext cx="9055223" cy="53266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Left-Right 4">
            <a:extLst>
              <a:ext uri="{FF2B5EF4-FFF2-40B4-BE49-F238E27FC236}">
                <a16:creationId xmlns:a16="http://schemas.microsoft.com/office/drawing/2014/main" id="{CB929B7D-7C2F-4249-A008-E04D00D88264}"/>
              </a:ext>
            </a:extLst>
          </p:cNvPr>
          <p:cNvSpPr/>
          <p:nvPr/>
        </p:nvSpPr>
        <p:spPr>
          <a:xfrm rot="5400000">
            <a:off x="3416892" y="3572222"/>
            <a:ext cx="5335280" cy="50602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5E2F7E-E5CA-4F77-A7F3-413751F20BF7}"/>
              </a:ext>
            </a:extLst>
          </p:cNvPr>
          <p:cNvSpPr txBox="1"/>
          <p:nvPr/>
        </p:nvSpPr>
        <p:spPr>
          <a:xfrm>
            <a:off x="6208777" y="1026085"/>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Innovative</a:t>
            </a:r>
          </a:p>
        </p:txBody>
      </p:sp>
      <p:sp>
        <p:nvSpPr>
          <p:cNvPr id="10" name="TextBox 9">
            <a:extLst>
              <a:ext uri="{FF2B5EF4-FFF2-40B4-BE49-F238E27FC236}">
                <a16:creationId xmlns:a16="http://schemas.microsoft.com/office/drawing/2014/main" id="{E681AD6F-3576-4AB9-8C03-5B1C92EA07CD}"/>
              </a:ext>
            </a:extLst>
          </p:cNvPr>
          <p:cNvSpPr txBox="1"/>
          <p:nvPr/>
        </p:nvSpPr>
        <p:spPr>
          <a:xfrm>
            <a:off x="7034944" y="2367019"/>
            <a:ext cx="266861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Cutting-edge institutions</a:t>
            </a:r>
          </a:p>
        </p:txBody>
      </p:sp>
      <p:sp>
        <p:nvSpPr>
          <p:cNvPr id="11" name="TextBox 10">
            <a:extLst>
              <a:ext uri="{FF2B5EF4-FFF2-40B4-BE49-F238E27FC236}">
                <a16:creationId xmlns:a16="http://schemas.microsoft.com/office/drawing/2014/main" id="{A582139D-3714-4A86-8D1A-FA71C5104B13}"/>
              </a:ext>
            </a:extLst>
          </p:cNvPr>
          <p:cNvSpPr txBox="1"/>
          <p:nvPr/>
        </p:nvSpPr>
        <p:spPr>
          <a:xfrm>
            <a:off x="3452885" y="4207548"/>
            <a:ext cx="225129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At-risk institutions</a:t>
            </a:r>
          </a:p>
        </p:txBody>
      </p:sp>
      <p:sp>
        <p:nvSpPr>
          <p:cNvPr id="12" name="TextBox 11">
            <a:extLst>
              <a:ext uri="{FF2B5EF4-FFF2-40B4-BE49-F238E27FC236}">
                <a16:creationId xmlns:a16="http://schemas.microsoft.com/office/drawing/2014/main" id="{BE845628-68B7-49B1-85AD-BDCF11FC94CC}"/>
              </a:ext>
            </a:extLst>
          </p:cNvPr>
          <p:cNvSpPr txBox="1"/>
          <p:nvPr/>
        </p:nvSpPr>
        <p:spPr>
          <a:xfrm>
            <a:off x="6774994" y="4207548"/>
            <a:ext cx="22095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Prestige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institutions</a:t>
            </a:r>
          </a:p>
        </p:txBody>
      </p:sp>
      <p:sp>
        <p:nvSpPr>
          <p:cNvPr id="13" name="TextBox 12">
            <a:extLst>
              <a:ext uri="{FF2B5EF4-FFF2-40B4-BE49-F238E27FC236}">
                <a16:creationId xmlns:a16="http://schemas.microsoft.com/office/drawing/2014/main" id="{25D379B2-7BF6-4EE0-83C3-14F7BAA0C933}"/>
              </a:ext>
            </a:extLst>
          </p:cNvPr>
          <p:cNvSpPr txBox="1"/>
          <p:nvPr/>
        </p:nvSpPr>
        <p:spPr>
          <a:xfrm>
            <a:off x="3635677" y="2367019"/>
            <a:ext cx="213216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Pioneering institutions</a:t>
            </a:r>
          </a:p>
        </p:txBody>
      </p:sp>
      <p:cxnSp>
        <p:nvCxnSpPr>
          <p:cNvPr id="8" name="Straight Connector 7">
            <a:extLst>
              <a:ext uri="{FF2B5EF4-FFF2-40B4-BE49-F238E27FC236}">
                <a16:creationId xmlns:a16="http://schemas.microsoft.com/office/drawing/2014/main" id="{FEF58183-AD5F-4D25-B0AC-4D2DE352E37A}"/>
              </a:ext>
            </a:extLst>
          </p:cNvPr>
          <p:cNvCxnSpPr/>
          <p:nvPr/>
        </p:nvCxnSpPr>
        <p:spPr>
          <a:xfrm>
            <a:off x="9615055" y="1293091"/>
            <a:ext cx="93287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8675E8C-0C95-434E-B5EC-3326BDEB7900}"/>
              </a:ext>
            </a:extLst>
          </p:cNvPr>
          <p:cNvSpPr/>
          <p:nvPr/>
        </p:nvSpPr>
        <p:spPr>
          <a:xfrm>
            <a:off x="341747" y="955279"/>
            <a:ext cx="4895271" cy="707886"/>
          </a:xfrm>
          <a:prstGeom prst="rect">
            <a:avLst/>
          </a:prstGeom>
          <a:solidFill>
            <a:srgbClr val="FFFF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next 5 slides show how innovation and selectivity impact the success for institutions.   </a:t>
            </a:r>
          </a:p>
        </p:txBody>
      </p:sp>
      <p:sp>
        <p:nvSpPr>
          <p:cNvPr id="15" name="TextBox 14">
            <a:extLst>
              <a:ext uri="{FF2B5EF4-FFF2-40B4-BE49-F238E27FC236}">
                <a16:creationId xmlns:a16="http://schemas.microsoft.com/office/drawing/2014/main" id="{0610A471-853D-48FC-B293-785D2007CC7D}"/>
              </a:ext>
            </a:extLst>
          </p:cNvPr>
          <p:cNvSpPr txBox="1"/>
          <p:nvPr/>
        </p:nvSpPr>
        <p:spPr>
          <a:xfrm>
            <a:off x="90726" y="3455903"/>
            <a:ext cx="1494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Not Selective</a:t>
            </a:r>
          </a:p>
        </p:txBody>
      </p:sp>
      <p:sp>
        <p:nvSpPr>
          <p:cNvPr id="16" name="TextBox 15">
            <a:extLst>
              <a:ext uri="{FF2B5EF4-FFF2-40B4-BE49-F238E27FC236}">
                <a16:creationId xmlns:a16="http://schemas.microsoft.com/office/drawing/2014/main" id="{6870D8B5-E8BC-40D0-9154-33B0D5F8C259}"/>
              </a:ext>
            </a:extLst>
          </p:cNvPr>
          <p:cNvSpPr txBox="1"/>
          <p:nvPr/>
        </p:nvSpPr>
        <p:spPr>
          <a:xfrm>
            <a:off x="10688715" y="3481505"/>
            <a:ext cx="113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Selective</a:t>
            </a:r>
          </a:p>
        </p:txBody>
      </p:sp>
      <p:sp>
        <p:nvSpPr>
          <p:cNvPr id="17" name="TextBox 16">
            <a:extLst>
              <a:ext uri="{FF2B5EF4-FFF2-40B4-BE49-F238E27FC236}">
                <a16:creationId xmlns:a16="http://schemas.microsoft.com/office/drawing/2014/main" id="{2FCE41F0-59BF-4859-A090-0A0036BD6AF6}"/>
              </a:ext>
            </a:extLst>
          </p:cNvPr>
          <p:cNvSpPr txBox="1"/>
          <p:nvPr/>
        </p:nvSpPr>
        <p:spPr>
          <a:xfrm>
            <a:off x="6337546" y="5990081"/>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Immobile</a:t>
            </a:r>
          </a:p>
        </p:txBody>
      </p:sp>
      <p:sp>
        <p:nvSpPr>
          <p:cNvPr id="18" name="Rectangle 17">
            <a:extLst>
              <a:ext uri="{FF2B5EF4-FFF2-40B4-BE49-F238E27FC236}">
                <a16:creationId xmlns:a16="http://schemas.microsoft.com/office/drawing/2014/main" id="{43D21EE2-F0A2-46D1-A6B7-22A41F91494E}"/>
              </a:ext>
            </a:extLst>
          </p:cNvPr>
          <p:cNvSpPr/>
          <p:nvPr/>
        </p:nvSpPr>
        <p:spPr>
          <a:xfrm>
            <a:off x="227730" y="5543500"/>
            <a:ext cx="3714635" cy="70788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Less selective and less innovative institutions are at greater risk.</a:t>
            </a:r>
          </a:p>
        </p:txBody>
      </p:sp>
      <p:sp>
        <p:nvSpPr>
          <p:cNvPr id="19" name="Rectangle 18">
            <a:extLst>
              <a:ext uri="{FF2B5EF4-FFF2-40B4-BE49-F238E27FC236}">
                <a16:creationId xmlns:a16="http://schemas.microsoft.com/office/drawing/2014/main" id="{211984FC-BDD2-4407-AA33-98617AE569D7}"/>
              </a:ext>
            </a:extLst>
          </p:cNvPr>
          <p:cNvSpPr/>
          <p:nvPr/>
        </p:nvSpPr>
        <p:spPr>
          <a:xfrm>
            <a:off x="7692043" y="1183903"/>
            <a:ext cx="3846024" cy="1015663"/>
          </a:xfrm>
          <a:prstGeom prst="rect">
            <a:avLst/>
          </a:prstGeom>
          <a:solidFill>
            <a:srgbClr val="FFFF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willingness to innovate will be the key to success of institutions in the post COVID-19 era. </a:t>
            </a:r>
          </a:p>
        </p:txBody>
      </p:sp>
    </p:spTree>
    <p:extLst>
      <p:ext uri="{BB962C8B-B14F-4D97-AF65-F5344CB8AC3E}">
        <p14:creationId xmlns:p14="http://schemas.microsoft.com/office/powerpoint/2010/main" val="86440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March 13, 2020</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CONSIDERATION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3CA8-A26A-402E-B07F-828F7861AD94}"/>
              </a:ext>
            </a:extLst>
          </p:cNvPr>
          <p:cNvSpPr>
            <a:spLocks noGrp="1"/>
          </p:cNvSpPr>
          <p:nvPr>
            <p:ph type="title"/>
          </p:nvPr>
        </p:nvSpPr>
        <p:spPr>
          <a:xfrm>
            <a:off x="205605" y="133542"/>
            <a:ext cx="5300892" cy="1981861"/>
          </a:xfrm>
        </p:spPr>
        <p:txBody>
          <a:bodyPr>
            <a:normAutofit/>
          </a:bodyPr>
          <a:lstStyle/>
          <a:p>
            <a:r>
              <a:rPr lang="en-US" sz="4000" b="1" dirty="0">
                <a:solidFill>
                  <a:schemeClr val="accent1"/>
                </a:solidFill>
                <a:latin typeface="+mn-lt"/>
                <a:cs typeface="Arial" panose="020B0604020202020204" pitchFamily="34" charset="0"/>
              </a:rPr>
              <a:t>What makes an institution innovative?</a:t>
            </a:r>
          </a:p>
        </p:txBody>
      </p:sp>
      <p:pic>
        <p:nvPicPr>
          <p:cNvPr id="8" name="Content Placeholder 7">
            <a:extLst>
              <a:ext uri="{FF2B5EF4-FFF2-40B4-BE49-F238E27FC236}">
                <a16:creationId xmlns:a16="http://schemas.microsoft.com/office/drawing/2014/main" id="{A0E7AC67-0425-41DE-B70D-5C6D11FD4EC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19" r="8779"/>
          <a:stretch/>
        </p:blipFill>
        <p:spPr>
          <a:xfrm>
            <a:off x="5910420" y="522987"/>
            <a:ext cx="2457721" cy="3286397"/>
          </a:xfrm>
        </p:spPr>
      </p:pic>
      <p:pic>
        <p:nvPicPr>
          <p:cNvPr id="10" name="Content Placeholder 4">
            <a:extLst>
              <a:ext uri="{FF2B5EF4-FFF2-40B4-BE49-F238E27FC236}">
                <a16:creationId xmlns:a16="http://schemas.microsoft.com/office/drawing/2014/main" id="{2390BCBB-C935-4B2F-B87B-CC9F10A192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6" r="2252"/>
          <a:stretch/>
        </p:blipFill>
        <p:spPr>
          <a:xfrm>
            <a:off x="9159486" y="602901"/>
            <a:ext cx="2457722" cy="3170098"/>
          </a:xfrm>
          <a:prstGeom prst="rect">
            <a:avLst/>
          </a:prstGeom>
        </p:spPr>
      </p:pic>
      <p:sp>
        <p:nvSpPr>
          <p:cNvPr id="11" name="Rectangle 10">
            <a:extLst>
              <a:ext uri="{FF2B5EF4-FFF2-40B4-BE49-F238E27FC236}">
                <a16:creationId xmlns:a16="http://schemas.microsoft.com/office/drawing/2014/main" id="{B4052894-5B1D-4ABD-896C-DAD831E9D6E1}"/>
              </a:ext>
            </a:extLst>
          </p:cNvPr>
          <p:cNvSpPr/>
          <p:nvPr/>
        </p:nvSpPr>
        <p:spPr>
          <a:xfrm>
            <a:off x="600791" y="2157581"/>
            <a:ext cx="495019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We identified two important ways that institutions can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innovate: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F4F8EB-9791-4ECF-AF69-A72103788D04}"/>
              </a:ext>
            </a:extLst>
          </p:cNvPr>
          <p:cNvSpPr txBox="1"/>
          <p:nvPr/>
        </p:nvSpPr>
        <p:spPr>
          <a:xfrm>
            <a:off x="5910419" y="3949002"/>
            <a:ext cx="2530195" cy="1754326"/>
          </a:xfrm>
          <a:prstGeom prst="rect">
            <a:avLst/>
          </a:prstGeom>
          <a:noFill/>
        </p:spPr>
        <p:txBody>
          <a:bodyPr wrap="square" rtlCol="0">
            <a:spAutoFit/>
          </a:bodyPr>
          <a:lstStyle/>
          <a:p>
            <a:r>
              <a:rPr lang="en-US" sz="2800" dirty="0">
                <a:solidFill>
                  <a:prstClr val="black"/>
                </a:solidFill>
              </a:rPr>
              <a:t>Changes to instructional delivery models </a:t>
            </a:r>
          </a:p>
          <a:p>
            <a:endParaRPr lang="en-US" sz="2400" dirty="0"/>
          </a:p>
        </p:txBody>
      </p:sp>
      <p:sp>
        <p:nvSpPr>
          <p:cNvPr id="12" name="TextBox 11">
            <a:extLst>
              <a:ext uri="{FF2B5EF4-FFF2-40B4-BE49-F238E27FC236}">
                <a16:creationId xmlns:a16="http://schemas.microsoft.com/office/drawing/2014/main" id="{59560BA5-481F-4FC4-AE72-92584F0D2720}"/>
              </a:ext>
            </a:extLst>
          </p:cNvPr>
          <p:cNvSpPr txBox="1"/>
          <p:nvPr/>
        </p:nvSpPr>
        <p:spPr>
          <a:xfrm>
            <a:off x="9159486" y="3949002"/>
            <a:ext cx="2457722" cy="1754326"/>
          </a:xfrm>
          <a:prstGeom prst="rect">
            <a:avLst/>
          </a:prstGeom>
          <a:noFill/>
        </p:spPr>
        <p:txBody>
          <a:bodyPr wrap="square" rtlCol="0">
            <a:spAutoFit/>
          </a:bodyPr>
          <a:lstStyle/>
          <a:p>
            <a:r>
              <a:rPr lang="en-US" sz="2800" dirty="0">
                <a:solidFill>
                  <a:prstClr val="black"/>
                </a:solidFill>
              </a:rPr>
              <a:t>Changes to instructional content</a:t>
            </a:r>
          </a:p>
          <a:p>
            <a:endParaRPr lang="en-US" sz="2400" dirty="0"/>
          </a:p>
        </p:txBody>
      </p:sp>
      <p:sp>
        <p:nvSpPr>
          <p:cNvPr id="14" name="Rectangle 13">
            <a:extLst>
              <a:ext uri="{FF2B5EF4-FFF2-40B4-BE49-F238E27FC236}">
                <a16:creationId xmlns:a16="http://schemas.microsoft.com/office/drawing/2014/main" id="{4A0ADC90-79E1-4861-A875-84EB44D1E42E}"/>
              </a:ext>
            </a:extLst>
          </p:cNvPr>
          <p:cNvSpPr/>
          <p:nvPr/>
        </p:nvSpPr>
        <p:spPr>
          <a:xfrm>
            <a:off x="301451" y="5401019"/>
            <a:ext cx="11890549" cy="1323439"/>
          </a:xfrm>
          <a:prstGeom prst="rect">
            <a:avLst/>
          </a:prstGeom>
          <a:solidFill>
            <a:srgbClr val="FFFF00"/>
          </a:solidFill>
        </p:spPr>
        <p:txBody>
          <a:bodyPr wrap="square">
            <a:spAutoFit/>
          </a:bodyPr>
          <a:lstStyle/>
          <a:p>
            <a:pPr lvl="0">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current and future workplace is more digital, and students enter/ exit education and employment more frequently. </a:t>
            </a:r>
            <a:r>
              <a:rPr lang="en-US" sz="2000" dirty="0">
                <a:solidFill>
                  <a:prstClr val="black"/>
                </a:solidFill>
              </a:rPr>
              <a:t>Learning is more modular and stackable in a more structured format and has established relationships with employers.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Institutions that frame their instruction to include fundamental digital skills have become more popular with students and employers.  </a:t>
            </a:r>
          </a:p>
        </p:txBody>
      </p:sp>
    </p:spTree>
    <p:extLst>
      <p:ext uri="{BB962C8B-B14F-4D97-AF65-F5344CB8AC3E}">
        <p14:creationId xmlns:p14="http://schemas.microsoft.com/office/powerpoint/2010/main" val="390583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1EB1-1390-4D38-8A2E-A51B02AB4E53}"/>
              </a:ext>
            </a:extLst>
          </p:cNvPr>
          <p:cNvSpPr>
            <a:spLocks noGrp="1"/>
          </p:cNvSpPr>
          <p:nvPr>
            <p:ph type="title"/>
          </p:nvPr>
        </p:nvSpPr>
        <p:spPr>
          <a:xfrm>
            <a:off x="838200" y="256473"/>
            <a:ext cx="10515600" cy="824483"/>
          </a:xfrm>
        </p:spPr>
        <p:txBody>
          <a:bodyPr>
            <a:noAutofit/>
          </a:bodyPr>
          <a:lstStyle/>
          <a:p>
            <a:r>
              <a:rPr lang="en-US" sz="3600" b="1" dirty="0">
                <a:solidFill>
                  <a:schemeClr val="accent1"/>
                </a:solidFill>
                <a:latin typeface="+mn-lt"/>
              </a:rPr>
              <a:t>Impacts of COVID crisis for cutting-edge institutions</a:t>
            </a:r>
          </a:p>
        </p:txBody>
      </p:sp>
      <p:sp>
        <p:nvSpPr>
          <p:cNvPr id="4" name="Arrow: Left-Right 3">
            <a:extLst>
              <a:ext uri="{FF2B5EF4-FFF2-40B4-BE49-F238E27FC236}">
                <a16:creationId xmlns:a16="http://schemas.microsoft.com/office/drawing/2014/main" id="{B9AB8996-DAF7-42A5-A725-EE7802858606}"/>
              </a:ext>
            </a:extLst>
          </p:cNvPr>
          <p:cNvSpPr/>
          <p:nvPr/>
        </p:nvSpPr>
        <p:spPr>
          <a:xfrm>
            <a:off x="1633492" y="3399841"/>
            <a:ext cx="9055223" cy="53266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Left-Right 4">
            <a:extLst>
              <a:ext uri="{FF2B5EF4-FFF2-40B4-BE49-F238E27FC236}">
                <a16:creationId xmlns:a16="http://schemas.microsoft.com/office/drawing/2014/main" id="{CB929B7D-7C2F-4249-A008-E04D00D88264}"/>
              </a:ext>
            </a:extLst>
          </p:cNvPr>
          <p:cNvSpPr/>
          <p:nvPr/>
        </p:nvSpPr>
        <p:spPr>
          <a:xfrm rot="5400000">
            <a:off x="3416892" y="3572222"/>
            <a:ext cx="5335280" cy="50602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9090C28-9FD0-4FFC-BE98-B8C434521864}"/>
              </a:ext>
            </a:extLst>
          </p:cNvPr>
          <p:cNvSpPr txBox="1"/>
          <p:nvPr/>
        </p:nvSpPr>
        <p:spPr>
          <a:xfrm>
            <a:off x="498630" y="3244334"/>
            <a:ext cx="113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Selectivity</a:t>
            </a:r>
          </a:p>
        </p:txBody>
      </p:sp>
      <p:sp>
        <p:nvSpPr>
          <p:cNvPr id="10" name="TextBox 9">
            <a:extLst>
              <a:ext uri="{FF2B5EF4-FFF2-40B4-BE49-F238E27FC236}">
                <a16:creationId xmlns:a16="http://schemas.microsoft.com/office/drawing/2014/main" id="{E681AD6F-3576-4AB9-8C03-5B1C92EA07CD}"/>
              </a:ext>
            </a:extLst>
          </p:cNvPr>
          <p:cNvSpPr txBox="1"/>
          <p:nvPr/>
        </p:nvSpPr>
        <p:spPr>
          <a:xfrm>
            <a:off x="6624158" y="2367019"/>
            <a:ext cx="24792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Cutting-edge institutions</a:t>
            </a:r>
          </a:p>
        </p:txBody>
      </p:sp>
      <p:sp>
        <p:nvSpPr>
          <p:cNvPr id="11" name="TextBox 10">
            <a:extLst>
              <a:ext uri="{FF2B5EF4-FFF2-40B4-BE49-F238E27FC236}">
                <a16:creationId xmlns:a16="http://schemas.microsoft.com/office/drawing/2014/main" id="{A582139D-3714-4A86-8D1A-FA71C5104B13}"/>
              </a:ext>
            </a:extLst>
          </p:cNvPr>
          <p:cNvSpPr txBox="1"/>
          <p:nvPr/>
        </p:nvSpPr>
        <p:spPr>
          <a:xfrm>
            <a:off x="3635677" y="4207548"/>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At-risk institutions</a:t>
            </a:r>
          </a:p>
        </p:txBody>
      </p:sp>
      <p:sp>
        <p:nvSpPr>
          <p:cNvPr id="12" name="TextBox 11">
            <a:extLst>
              <a:ext uri="{FF2B5EF4-FFF2-40B4-BE49-F238E27FC236}">
                <a16:creationId xmlns:a16="http://schemas.microsoft.com/office/drawing/2014/main" id="{BE845628-68B7-49B1-85AD-BDCF11FC94CC}"/>
              </a:ext>
            </a:extLst>
          </p:cNvPr>
          <p:cNvSpPr txBox="1"/>
          <p:nvPr/>
        </p:nvSpPr>
        <p:spPr>
          <a:xfrm>
            <a:off x="6624157" y="4148574"/>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Prestige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institutions</a:t>
            </a:r>
          </a:p>
        </p:txBody>
      </p:sp>
      <p:sp>
        <p:nvSpPr>
          <p:cNvPr id="13" name="TextBox 12">
            <a:extLst>
              <a:ext uri="{FF2B5EF4-FFF2-40B4-BE49-F238E27FC236}">
                <a16:creationId xmlns:a16="http://schemas.microsoft.com/office/drawing/2014/main" id="{25D379B2-7BF6-4EE0-83C3-14F7BAA0C933}"/>
              </a:ext>
            </a:extLst>
          </p:cNvPr>
          <p:cNvSpPr txBox="1"/>
          <p:nvPr/>
        </p:nvSpPr>
        <p:spPr>
          <a:xfrm>
            <a:off x="3651100" y="2220937"/>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Disruptor institutions</a:t>
            </a:r>
          </a:p>
        </p:txBody>
      </p:sp>
      <p:pic>
        <p:nvPicPr>
          <p:cNvPr id="3074" name="Picture 2" descr="Georgia Tech Yellow Jackets - Wikipedia">
            <a:extLst>
              <a:ext uri="{FF2B5EF4-FFF2-40B4-BE49-F238E27FC236}">
                <a16:creationId xmlns:a16="http://schemas.microsoft.com/office/drawing/2014/main" id="{177A818B-459F-4247-BC30-930F142EE3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7107" y="1313228"/>
            <a:ext cx="1008234" cy="6341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nford University Logo PNG Transparent Stanford University Logo ...">
            <a:extLst>
              <a:ext uri="{FF2B5EF4-FFF2-40B4-BE49-F238E27FC236}">
                <a16:creationId xmlns:a16="http://schemas.microsoft.com/office/drawing/2014/main" id="{F8E98D84-F233-4798-941A-45A68FB6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431" y="1050394"/>
            <a:ext cx="1735540" cy="75547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W logos | UW Brand">
            <a:extLst>
              <a:ext uri="{FF2B5EF4-FFF2-40B4-BE49-F238E27FC236}">
                <a16:creationId xmlns:a16="http://schemas.microsoft.com/office/drawing/2014/main" id="{62CB9CAC-4BB7-43A6-A6A0-40254E281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655" y="1874877"/>
            <a:ext cx="1435243" cy="7041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IT Logo - Massachusetts Institute of Technology [mit.edu ...">
            <a:extLst>
              <a:ext uri="{FF2B5EF4-FFF2-40B4-BE49-F238E27FC236}">
                <a16:creationId xmlns:a16="http://schemas.microsoft.com/office/drawing/2014/main" id="{F1447EA0-18CC-44A6-A920-CC9B5E81F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7842" y="2731046"/>
            <a:ext cx="1146434" cy="6444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C3AEE94-DA91-42E7-864B-F704D4B05C15}"/>
              </a:ext>
            </a:extLst>
          </p:cNvPr>
          <p:cNvPicPr>
            <a:picLocks noChangeAspect="1"/>
          </p:cNvPicPr>
          <p:nvPr/>
        </p:nvPicPr>
        <p:blipFill>
          <a:blip r:embed="rId6"/>
          <a:stretch>
            <a:fillRect/>
          </a:stretch>
        </p:blipFill>
        <p:spPr>
          <a:xfrm>
            <a:off x="6426739" y="1507178"/>
            <a:ext cx="1448320" cy="532660"/>
          </a:xfrm>
          <a:prstGeom prst="rect">
            <a:avLst/>
          </a:prstGeom>
        </p:spPr>
      </p:pic>
      <p:pic>
        <p:nvPicPr>
          <p:cNvPr id="16" name="Picture 15">
            <a:extLst>
              <a:ext uri="{FF2B5EF4-FFF2-40B4-BE49-F238E27FC236}">
                <a16:creationId xmlns:a16="http://schemas.microsoft.com/office/drawing/2014/main" id="{50BEF9BD-F400-4331-89CB-D3D2AA5A56A2}"/>
              </a:ext>
            </a:extLst>
          </p:cNvPr>
          <p:cNvPicPr>
            <a:picLocks noChangeAspect="1"/>
          </p:cNvPicPr>
          <p:nvPr/>
        </p:nvPicPr>
        <p:blipFill>
          <a:blip r:embed="rId7"/>
          <a:stretch>
            <a:fillRect/>
          </a:stretch>
        </p:blipFill>
        <p:spPr>
          <a:xfrm>
            <a:off x="8320515" y="3915935"/>
            <a:ext cx="1390544" cy="905354"/>
          </a:xfrm>
          <a:prstGeom prst="rect">
            <a:avLst/>
          </a:prstGeom>
        </p:spPr>
      </p:pic>
      <p:pic>
        <p:nvPicPr>
          <p:cNvPr id="17" name="Picture 16">
            <a:extLst>
              <a:ext uri="{FF2B5EF4-FFF2-40B4-BE49-F238E27FC236}">
                <a16:creationId xmlns:a16="http://schemas.microsoft.com/office/drawing/2014/main" id="{8AD1F204-0274-483C-8AF4-F8832FC6CE3B}"/>
              </a:ext>
            </a:extLst>
          </p:cNvPr>
          <p:cNvPicPr>
            <a:picLocks noChangeAspect="1"/>
          </p:cNvPicPr>
          <p:nvPr/>
        </p:nvPicPr>
        <p:blipFill>
          <a:blip r:embed="rId8"/>
          <a:stretch>
            <a:fillRect/>
          </a:stretch>
        </p:blipFill>
        <p:spPr>
          <a:xfrm>
            <a:off x="9742745" y="4821289"/>
            <a:ext cx="1083062" cy="743356"/>
          </a:xfrm>
          <a:prstGeom prst="rect">
            <a:avLst/>
          </a:prstGeom>
        </p:spPr>
      </p:pic>
      <p:pic>
        <p:nvPicPr>
          <p:cNvPr id="18" name="Picture 17">
            <a:extLst>
              <a:ext uri="{FF2B5EF4-FFF2-40B4-BE49-F238E27FC236}">
                <a16:creationId xmlns:a16="http://schemas.microsoft.com/office/drawing/2014/main" id="{54E06EA4-9A4F-4100-9710-B3B075D84D22}"/>
              </a:ext>
            </a:extLst>
          </p:cNvPr>
          <p:cNvPicPr>
            <a:picLocks noChangeAspect="1"/>
          </p:cNvPicPr>
          <p:nvPr/>
        </p:nvPicPr>
        <p:blipFill>
          <a:blip r:embed="rId9"/>
          <a:stretch>
            <a:fillRect/>
          </a:stretch>
        </p:blipFill>
        <p:spPr>
          <a:xfrm>
            <a:off x="8129608" y="5195644"/>
            <a:ext cx="1434303" cy="910427"/>
          </a:xfrm>
          <a:prstGeom prst="rect">
            <a:avLst/>
          </a:prstGeom>
        </p:spPr>
      </p:pic>
      <p:pic>
        <p:nvPicPr>
          <p:cNvPr id="3086" name="Picture 14" descr="Summer Program: Emory University Summer Pre-College Program ...">
            <a:extLst>
              <a:ext uri="{FF2B5EF4-FFF2-40B4-BE49-F238E27FC236}">
                <a16:creationId xmlns:a16="http://schemas.microsoft.com/office/drawing/2014/main" id="{90076796-9734-46BC-87D5-311D0F1F67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9091" y="5267718"/>
            <a:ext cx="939923" cy="10741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8C94B2D-C03C-47B3-93CE-E6E688CA74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6191" y="1092857"/>
            <a:ext cx="1962942" cy="695359"/>
          </a:xfrm>
          <a:prstGeom prst="rect">
            <a:avLst/>
          </a:prstGeom>
        </p:spPr>
      </p:pic>
      <p:pic>
        <p:nvPicPr>
          <p:cNvPr id="21" name="Picture 20">
            <a:extLst>
              <a:ext uri="{FF2B5EF4-FFF2-40B4-BE49-F238E27FC236}">
                <a16:creationId xmlns:a16="http://schemas.microsoft.com/office/drawing/2014/main" id="{2DBB0066-12CB-4E1D-A326-A967DA33874D}"/>
              </a:ext>
            </a:extLst>
          </p:cNvPr>
          <p:cNvPicPr>
            <a:picLocks noChangeAspect="1"/>
          </p:cNvPicPr>
          <p:nvPr/>
        </p:nvPicPr>
        <p:blipFill>
          <a:blip r:embed="rId12"/>
          <a:stretch>
            <a:fillRect/>
          </a:stretch>
        </p:blipFill>
        <p:spPr>
          <a:xfrm>
            <a:off x="3319796" y="1174565"/>
            <a:ext cx="1811945" cy="645746"/>
          </a:xfrm>
          <a:prstGeom prst="rect">
            <a:avLst/>
          </a:prstGeom>
        </p:spPr>
      </p:pic>
      <p:pic>
        <p:nvPicPr>
          <p:cNvPr id="23" name="Picture 22">
            <a:extLst>
              <a:ext uri="{FF2B5EF4-FFF2-40B4-BE49-F238E27FC236}">
                <a16:creationId xmlns:a16="http://schemas.microsoft.com/office/drawing/2014/main" id="{AF9FE53F-4D32-4C81-947A-EE1E0CC576C7}"/>
              </a:ext>
            </a:extLst>
          </p:cNvPr>
          <p:cNvPicPr>
            <a:picLocks noChangeAspect="1"/>
          </p:cNvPicPr>
          <p:nvPr/>
        </p:nvPicPr>
        <p:blipFill>
          <a:blip r:embed="rId13"/>
          <a:stretch>
            <a:fillRect/>
          </a:stretch>
        </p:blipFill>
        <p:spPr>
          <a:xfrm>
            <a:off x="2062366" y="2215866"/>
            <a:ext cx="1406847" cy="1086858"/>
          </a:xfrm>
          <a:prstGeom prst="rect">
            <a:avLst/>
          </a:prstGeom>
        </p:spPr>
      </p:pic>
      <p:pic>
        <p:nvPicPr>
          <p:cNvPr id="3088" name="Picture 16" descr="Amazon AWS Cost | Salary, Jobs, Certification, What is Amazon AWS">
            <a:extLst>
              <a:ext uri="{FF2B5EF4-FFF2-40B4-BE49-F238E27FC236}">
                <a16:creationId xmlns:a16="http://schemas.microsoft.com/office/drawing/2014/main" id="{5111BFDB-97D1-455F-A78F-BD086119536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160" t="24945" r="13689" b="25505"/>
          <a:stretch/>
        </p:blipFill>
        <p:spPr bwMode="auto">
          <a:xfrm>
            <a:off x="380887" y="1848085"/>
            <a:ext cx="2192296" cy="7457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9038745-E8C5-423D-B004-9E6C6C5AB090}"/>
              </a:ext>
            </a:extLst>
          </p:cNvPr>
          <p:cNvPicPr>
            <a:picLocks noChangeAspect="1"/>
          </p:cNvPicPr>
          <p:nvPr/>
        </p:nvPicPr>
        <p:blipFill>
          <a:blip r:embed="rId15"/>
          <a:stretch>
            <a:fillRect/>
          </a:stretch>
        </p:blipFill>
        <p:spPr>
          <a:xfrm>
            <a:off x="877547" y="4179636"/>
            <a:ext cx="2353925" cy="792773"/>
          </a:xfrm>
          <a:prstGeom prst="rect">
            <a:avLst/>
          </a:prstGeom>
        </p:spPr>
      </p:pic>
      <p:pic>
        <p:nvPicPr>
          <p:cNvPr id="25" name="Picture 24">
            <a:extLst>
              <a:ext uri="{FF2B5EF4-FFF2-40B4-BE49-F238E27FC236}">
                <a16:creationId xmlns:a16="http://schemas.microsoft.com/office/drawing/2014/main" id="{54A52BD2-6FC4-47D1-A56F-0CE0BE2F6F84}"/>
              </a:ext>
            </a:extLst>
          </p:cNvPr>
          <p:cNvPicPr>
            <a:picLocks noChangeAspect="1"/>
          </p:cNvPicPr>
          <p:nvPr/>
        </p:nvPicPr>
        <p:blipFill rotWithShape="1">
          <a:blip r:embed="rId16"/>
          <a:srcRect b="18648"/>
          <a:stretch/>
        </p:blipFill>
        <p:spPr>
          <a:xfrm>
            <a:off x="707565" y="5163577"/>
            <a:ext cx="1771217" cy="1055944"/>
          </a:xfrm>
          <a:prstGeom prst="rect">
            <a:avLst/>
          </a:prstGeom>
        </p:spPr>
      </p:pic>
      <p:pic>
        <p:nvPicPr>
          <p:cNvPr id="26" name="Picture 25">
            <a:extLst>
              <a:ext uri="{FF2B5EF4-FFF2-40B4-BE49-F238E27FC236}">
                <a16:creationId xmlns:a16="http://schemas.microsoft.com/office/drawing/2014/main" id="{01027573-4F54-4052-BF54-4542A0C56209}"/>
              </a:ext>
            </a:extLst>
          </p:cNvPr>
          <p:cNvPicPr>
            <a:picLocks noChangeAspect="1"/>
          </p:cNvPicPr>
          <p:nvPr/>
        </p:nvPicPr>
        <p:blipFill>
          <a:blip r:embed="rId17"/>
          <a:stretch>
            <a:fillRect/>
          </a:stretch>
        </p:blipFill>
        <p:spPr>
          <a:xfrm>
            <a:off x="2478782" y="5163577"/>
            <a:ext cx="3314700" cy="1381125"/>
          </a:xfrm>
          <a:prstGeom prst="rect">
            <a:avLst/>
          </a:prstGeom>
        </p:spPr>
      </p:pic>
      <p:sp>
        <p:nvSpPr>
          <p:cNvPr id="3" name="Rectangle 2">
            <a:extLst>
              <a:ext uri="{FF2B5EF4-FFF2-40B4-BE49-F238E27FC236}">
                <a16:creationId xmlns:a16="http://schemas.microsoft.com/office/drawing/2014/main" id="{89D9CB5E-4DDB-47F7-AEA4-2E3A8EDBF6F7}"/>
              </a:ext>
            </a:extLst>
          </p:cNvPr>
          <p:cNvSpPr/>
          <p:nvPr/>
        </p:nvSpPr>
        <p:spPr>
          <a:xfrm>
            <a:off x="380887" y="1026086"/>
            <a:ext cx="5338710" cy="2248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5E2F7E-E5CA-4F77-A7F3-413751F20BF7}"/>
              </a:ext>
            </a:extLst>
          </p:cNvPr>
          <p:cNvSpPr txBox="1"/>
          <p:nvPr/>
        </p:nvSpPr>
        <p:spPr>
          <a:xfrm>
            <a:off x="6208777" y="1026085"/>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Innovative</a:t>
            </a:r>
          </a:p>
        </p:txBody>
      </p:sp>
      <p:sp>
        <p:nvSpPr>
          <p:cNvPr id="31" name="Rectangle 30">
            <a:extLst>
              <a:ext uri="{FF2B5EF4-FFF2-40B4-BE49-F238E27FC236}">
                <a16:creationId xmlns:a16="http://schemas.microsoft.com/office/drawing/2014/main" id="{BEB06BCE-AA4A-4092-90B7-344D63DFEB17}"/>
              </a:ext>
            </a:extLst>
          </p:cNvPr>
          <p:cNvSpPr/>
          <p:nvPr/>
        </p:nvSpPr>
        <p:spPr>
          <a:xfrm>
            <a:off x="6375582" y="3915935"/>
            <a:ext cx="5338710" cy="2576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3DA475F-CA99-4F67-80A0-7F1DA27E2CB3}"/>
              </a:ext>
            </a:extLst>
          </p:cNvPr>
          <p:cNvSpPr/>
          <p:nvPr/>
        </p:nvSpPr>
        <p:spPr>
          <a:xfrm>
            <a:off x="368521" y="3970796"/>
            <a:ext cx="5338710" cy="2573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3BD5E4C-BCE3-452A-B8F3-9BFFAD811475}"/>
              </a:ext>
            </a:extLst>
          </p:cNvPr>
          <p:cNvSpPr/>
          <p:nvPr/>
        </p:nvSpPr>
        <p:spPr>
          <a:xfrm>
            <a:off x="495813" y="1075168"/>
            <a:ext cx="5221469" cy="4154984"/>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These institutions are </a:t>
            </a:r>
            <a:r>
              <a:rPr lang="en-US" sz="2400" dirty="0">
                <a:solidFill>
                  <a:prstClr val="black"/>
                </a:solidFill>
                <a:highlight>
                  <a:srgbClr val="FFFF00"/>
                </a:highlight>
                <a:latin typeface="Calibri" panose="020F0502020204030204"/>
              </a:rPr>
              <a:t>highly</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selective and are known for their innovation. Their innovation attitude helps the institutions to evolve as the world changes.  There is always strong student demand to attend these institutions in-person and online; therefore, they will</a:t>
            </a:r>
            <a:r>
              <a:rPr kumimoji="0" lang="en-US" sz="2400" b="0" i="0" u="none" strike="noStrike" kern="1200" cap="none" spc="0" normalizeH="0" noProof="0" dirty="0">
                <a:ln>
                  <a:noFill/>
                </a:ln>
                <a:solidFill>
                  <a:prstClr val="black"/>
                </a:solidFill>
                <a:effectLst/>
                <a:highlight>
                  <a:srgbClr val="FFFF00"/>
                </a:highlight>
                <a:uLnTx/>
                <a:uFillTx/>
                <a:latin typeface="Calibri" panose="020F0502020204030204"/>
                <a:ea typeface="+mn-ea"/>
                <a:cs typeface="+mn-cs"/>
              </a:rPr>
              <a:t> likely</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meet enrollment/financial projections. If worse comes to worse, they could make admissions less selective and enroll additional students. </a:t>
            </a:r>
          </a:p>
        </p:txBody>
      </p:sp>
      <p:sp>
        <p:nvSpPr>
          <p:cNvPr id="33" name="TextBox 32">
            <a:extLst>
              <a:ext uri="{FF2B5EF4-FFF2-40B4-BE49-F238E27FC236}">
                <a16:creationId xmlns:a16="http://schemas.microsoft.com/office/drawing/2014/main" id="{D5A33B7D-D0BF-4FDD-97EE-CBCE5D4D0514}"/>
              </a:ext>
            </a:extLst>
          </p:cNvPr>
          <p:cNvSpPr txBox="1"/>
          <p:nvPr/>
        </p:nvSpPr>
        <p:spPr>
          <a:xfrm>
            <a:off x="10688715" y="3481505"/>
            <a:ext cx="113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Selective</a:t>
            </a:r>
          </a:p>
        </p:txBody>
      </p:sp>
    </p:spTree>
    <p:extLst>
      <p:ext uri="{BB962C8B-B14F-4D97-AF65-F5344CB8AC3E}">
        <p14:creationId xmlns:p14="http://schemas.microsoft.com/office/powerpoint/2010/main" val="209985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1EB1-1390-4D38-8A2E-A51B02AB4E53}"/>
              </a:ext>
            </a:extLst>
          </p:cNvPr>
          <p:cNvSpPr>
            <a:spLocks noGrp="1"/>
          </p:cNvSpPr>
          <p:nvPr>
            <p:ph type="title"/>
          </p:nvPr>
        </p:nvSpPr>
        <p:spPr>
          <a:xfrm>
            <a:off x="838200" y="256473"/>
            <a:ext cx="10515600" cy="824483"/>
          </a:xfrm>
        </p:spPr>
        <p:txBody>
          <a:bodyPr>
            <a:noAutofit/>
          </a:bodyPr>
          <a:lstStyle/>
          <a:p>
            <a:r>
              <a:rPr lang="en-US" sz="3600" b="1" dirty="0">
                <a:solidFill>
                  <a:schemeClr val="accent1"/>
                </a:solidFill>
                <a:latin typeface="+mn-lt"/>
              </a:rPr>
              <a:t>Impacts of COVID crisis for prestige institutions</a:t>
            </a:r>
          </a:p>
        </p:txBody>
      </p:sp>
      <p:sp>
        <p:nvSpPr>
          <p:cNvPr id="4" name="Arrow: Left-Right 3">
            <a:extLst>
              <a:ext uri="{FF2B5EF4-FFF2-40B4-BE49-F238E27FC236}">
                <a16:creationId xmlns:a16="http://schemas.microsoft.com/office/drawing/2014/main" id="{B9AB8996-DAF7-42A5-A725-EE7802858606}"/>
              </a:ext>
            </a:extLst>
          </p:cNvPr>
          <p:cNvSpPr/>
          <p:nvPr/>
        </p:nvSpPr>
        <p:spPr>
          <a:xfrm>
            <a:off x="1633492" y="3399841"/>
            <a:ext cx="9055223" cy="53266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Left-Right 4">
            <a:extLst>
              <a:ext uri="{FF2B5EF4-FFF2-40B4-BE49-F238E27FC236}">
                <a16:creationId xmlns:a16="http://schemas.microsoft.com/office/drawing/2014/main" id="{CB929B7D-7C2F-4249-A008-E04D00D88264}"/>
              </a:ext>
            </a:extLst>
          </p:cNvPr>
          <p:cNvSpPr/>
          <p:nvPr/>
        </p:nvSpPr>
        <p:spPr>
          <a:xfrm rot="5400000">
            <a:off x="3416892" y="3572222"/>
            <a:ext cx="5335280" cy="50602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81AD6F-3576-4AB9-8C03-5B1C92EA07CD}"/>
              </a:ext>
            </a:extLst>
          </p:cNvPr>
          <p:cNvSpPr txBox="1"/>
          <p:nvPr/>
        </p:nvSpPr>
        <p:spPr>
          <a:xfrm>
            <a:off x="7034944" y="2367019"/>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Cutting-edge institutions</a:t>
            </a:r>
          </a:p>
        </p:txBody>
      </p:sp>
      <p:sp>
        <p:nvSpPr>
          <p:cNvPr id="11" name="TextBox 10">
            <a:extLst>
              <a:ext uri="{FF2B5EF4-FFF2-40B4-BE49-F238E27FC236}">
                <a16:creationId xmlns:a16="http://schemas.microsoft.com/office/drawing/2014/main" id="{A582139D-3714-4A86-8D1A-FA71C5104B13}"/>
              </a:ext>
            </a:extLst>
          </p:cNvPr>
          <p:cNvSpPr txBox="1"/>
          <p:nvPr/>
        </p:nvSpPr>
        <p:spPr>
          <a:xfrm>
            <a:off x="3635677" y="4207548"/>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At-risk institutions</a:t>
            </a:r>
          </a:p>
        </p:txBody>
      </p:sp>
      <p:sp>
        <p:nvSpPr>
          <p:cNvPr id="12" name="TextBox 11">
            <a:extLst>
              <a:ext uri="{FF2B5EF4-FFF2-40B4-BE49-F238E27FC236}">
                <a16:creationId xmlns:a16="http://schemas.microsoft.com/office/drawing/2014/main" id="{BE845628-68B7-49B1-85AD-BDCF11FC94CC}"/>
              </a:ext>
            </a:extLst>
          </p:cNvPr>
          <p:cNvSpPr txBox="1"/>
          <p:nvPr/>
        </p:nvSpPr>
        <p:spPr>
          <a:xfrm>
            <a:off x="6559639" y="4167353"/>
            <a:ext cx="234717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Prestige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institutions</a:t>
            </a:r>
          </a:p>
        </p:txBody>
      </p:sp>
      <p:sp>
        <p:nvSpPr>
          <p:cNvPr id="13" name="TextBox 12">
            <a:extLst>
              <a:ext uri="{FF2B5EF4-FFF2-40B4-BE49-F238E27FC236}">
                <a16:creationId xmlns:a16="http://schemas.microsoft.com/office/drawing/2014/main" id="{25D379B2-7BF6-4EE0-83C3-14F7BAA0C933}"/>
              </a:ext>
            </a:extLst>
          </p:cNvPr>
          <p:cNvSpPr txBox="1"/>
          <p:nvPr/>
        </p:nvSpPr>
        <p:spPr>
          <a:xfrm>
            <a:off x="3651100" y="2220937"/>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Disruptor institutions</a:t>
            </a:r>
          </a:p>
        </p:txBody>
      </p:sp>
      <p:pic>
        <p:nvPicPr>
          <p:cNvPr id="3074" name="Picture 2" descr="Georgia Tech Yellow Jackets - Wikipedia">
            <a:extLst>
              <a:ext uri="{FF2B5EF4-FFF2-40B4-BE49-F238E27FC236}">
                <a16:creationId xmlns:a16="http://schemas.microsoft.com/office/drawing/2014/main" id="{177A818B-459F-4247-BC30-930F142EE3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7107" y="1313228"/>
            <a:ext cx="1008234" cy="6341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nford University Logo PNG Transparent Stanford University Logo ...">
            <a:extLst>
              <a:ext uri="{FF2B5EF4-FFF2-40B4-BE49-F238E27FC236}">
                <a16:creationId xmlns:a16="http://schemas.microsoft.com/office/drawing/2014/main" id="{F8E98D84-F233-4798-941A-45A68FB6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431" y="1050394"/>
            <a:ext cx="1735540" cy="75547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W logos | UW Brand">
            <a:extLst>
              <a:ext uri="{FF2B5EF4-FFF2-40B4-BE49-F238E27FC236}">
                <a16:creationId xmlns:a16="http://schemas.microsoft.com/office/drawing/2014/main" id="{62CB9CAC-4BB7-43A6-A6A0-40254E281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655" y="1874877"/>
            <a:ext cx="1435243" cy="7041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IT Logo - Massachusetts Institute of Technology [mit.edu ...">
            <a:extLst>
              <a:ext uri="{FF2B5EF4-FFF2-40B4-BE49-F238E27FC236}">
                <a16:creationId xmlns:a16="http://schemas.microsoft.com/office/drawing/2014/main" id="{F1447EA0-18CC-44A6-A920-CC9B5E81F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7842" y="2731046"/>
            <a:ext cx="1146434" cy="6444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C3AEE94-DA91-42E7-864B-F704D4B05C15}"/>
              </a:ext>
            </a:extLst>
          </p:cNvPr>
          <p:cNvPicPr>
            <a:picLocks noChangeAspect="1"/>
          </p:cNvPicPr>
          <p:nvPr/>
        </p:nvPicPr>
        <p:blipFill>
          <a:blip r:embed="rId6"/>
          <a:stretch>
            <a:fillRect/>
          </a:stretch>
        </p:blipFill>
        <p:spPr>
          <a:xfrm>
            <a:off x="6426739" y="1507178"/>
            <a:ext cx="1448320" cy="532660"/>
          </a:xfrm>
          <a:prstGeom prst="rect">
            <a:avLst/>
          </a:prstGeom>
        </p:spPr>
      </p:pic>
      <p:pic>
        <p:nvPicPr>
          <p:cNvPr id="16" name="Picture 15">
            <a:extLst>
              <a:ext uri="{FF2B5EF4-FFF2-40B4-BE49-F238E27FC236}">
                <a16:creationId xmlns:a16="http://schemas.microsoft.com/office/drawing/2014/main" id="{50BEF9BD-F400-4331-89CB-D3D2AA5A56A2}"/>
              </a:ext>
            </a:extLst>
          </p:cNvPr>
          <p:cNvPicPr>
            <a:picLocks noChangeAspect="1"/>
          </p:cNvPicPr>
          <p:nvPr/>
        </p:nvPicPr>
        <p:blipFill>
          <a:blip r:embed="rId7"/>
          <a:stretch>
            <a:fillRect/>
          </a:stretch>
        </p:blipFill>
        <p:spPr>
          <a:xfrm>
            <a:off x="8320515" y="3915935"/>
            <a:ext cx="1390544" cy="905354"/>
          </a:xfrm>
          <a:prstGeom prst="rect">
            <a:avLst/>
          </a:prstGeom>
        </p:spPr>
      </p:pic>
      <p:pic>
        <p:nvPicPr>
          <p:cNvPr id="17" name="Picture 16">
            <a:extLst>
              <a:ext uri="{FF2B5EF4-FFF2-40B4-BE49-F238E27FC236}">
                <a16:creationId xmlns:a16="http://schemas.microsoft.com/office/drawing/2014/main" id="{8AD1F204-0274-483C-8AF4-F8832FC6CE3B}"/>
              </a:ext>
            </a:extLst>
          </p:cNvPr>
          <p:cNvPicPr>
            <a:picLocks noChangeAspect="1"/>
          </p:cNvPicPr>
          <p:nvPr/>
        </p:nvPicPr>
        <p:blipFill>
          <a:blip r:embed="rId8"/>
          <a:stretch>
            <a:fillRect/>
          </a:stretch>
        </p:blipFill>
        <p:spPr>
          <a:xfrm>
            <a:off x="10241725" y="4772420"/>
            <a:ext cx="1083062" cy="743356"/>
          </a:xfrm>
          <a:prstGeom prst="rect">
            <a:avLst/>
          </a:prstGeom>
        </p:spPr>
      </p:pic>
      <p:pic>
        <p:nvPicPr>
          <p:cNvPr id="18" name="Picture 17">
            <a:extLst>
              <a:ext uri="{FF2B5EF4-FFF2-40B4-BE49-F238E27FC236}">
                <a16:creationId xmlns:a16="http://schemas.microsoft.com/office/drawing/2014/main" id="{54E06EA4-9A4F-4100-9710-B3B075D84D22}"/>
              </a:ext>
            </a:extLst>
          </p:cNvPr>
          <p:cNvPicPr>
            <a:picLocks noChangeAspect="1"/>
          </p:cNvPicPr>
          <p:nvPr/>
        </p:nvPicPr>
        <p:blipFill>
          <a:blip r:embed="rId9"/>
          <a:stretch>
            <a:fillRect/>
          </a:stretch>
        </p:blipFill>
        <p:spPr>
          <a:xfrm>
            <a:off x="8558877" y="5079654"/>
            <a:ext cx="1434303" cy="910427"/>
          </a:xfrm>
          <a:prstGeom prst="rect">
            <a:avLst/>
          </a:prstGeom>
        </p:spPr>
      </p:pic>
      <p:pic>
        <p:nvPicPr>
          <p:cNvPr id="3086" name="Picture 14" descr="Summer Program: Emory University Summer Pre-College Program ...">
            <a:extLst>
              <a:ext uri="{FF2B5EF4-FFF2-40B4-BE49-F238E27FC236}">
                <a16:creationId xmlns:a16="http://schemas.microsoft.com/office/drawing/2014/main" id="{90076796-9734-46BC-87D5-311D0F1F67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8600" y="5255596"/>
            <a:ext cx="939923" cy="10772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8C94B2D-C03C-47B3-93CE-E6E688CA74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6191" y="1092857"/>
            <a:ext cx="1962942" cy="695359"/>
          </a:xfrm>
          <a:prstGeom prst="rect">
            <a:avLst/>
          </a:prstGeom>
        </p:spPr>
      </p:pic>
      <p:pic>
        <p:nvPicPr>
          <p:cNvPr id="21" name="Picture 20">
            <a:extLst>
              <a:ext uri="{FF2B5EF4-FFF2-40B4-BE49-F238E27FC236}">
                <a16:creationId xmlns:a16="http://schemas.microsoft.com/office/drawing/2014/main" id="{2DBB0066-12CB-4E1D-A326-A967DA33874D}"/>
              </a:ext>
            </a:extLst>
          </p:cNvPr>
          <p:cNvPicPr>
            <a:picLocks noChangeAspect="1"/>
          </p:cNvPicPr>
          <p:nvPr/>
        </p:nvPicPr>
        <p:blipFill>
          <a:blip r:embed="rId12"/>
          <a:stretch>
            <a:fillRect/>
          </a:stretch>
        </p:blipFill>
        <p:spPr>
          <a:xfrm>
            <a:off x="3319796" y="1174565"/>
            <a:ext cx="1811945" cy="645746"/>
          </a:xfrm>
          <a:prstGeom prst="rect">
            <a:avLst/>
          </a:prstGeom>
        </p:spPr>
      </p:pic>
      <p:pic>
        <p:nvPicPr>
          <p:cNvPr id="23" name="Picture 22">
            <a:extLst>
              <a:ext uri="{FF2B5EF4-FFF2-40B4-BE49-F238E27FC236}">
                <a16:creationId xmlns:a16="http://schemas.microsoft.com/office/drawing/2014/main" id="{AF9FE53F-4D32-4C81-947A-EE1E0CC576C7}"/>
              </a:ext>
            </a:extLst>
          </p:cNvPr>
          <p:cNvPicPr>
            <a:picLocks noChangeAspect="1"/>
          </p:cNvPicPr>
          <p:nvPr/>
        </p:nvPicPr>
        <p:blipFill>
          <a:blip r:embed="rId13"/>
          <a:stretch>
            <a:fillRect/>
          </a:stretch>
        </p:blipFill>
        <p:spPr>
          <a:xfrm>
            <a:off x="2062366" y="2215866"/>
            <a:ext cx="1406847" cy="1086858"/>
          </a:xfrm>
          <a:prstGeom prst="rect">
            <a:avLst/>
          </a:prstGeom>
        </p:spPr>
      </p:pic>
      <p:pic>
        <p:nvPicPr>
          <p:cNvPr id="3088" name="Picture 16" descr="Amazon AWS Cost | Salary, Jobs, Certification, What is Amazon AWS">
            <a:extLst>
              <a:ext uri="{FF2B5EF4-FFF2-40B4-BE49-F238E27FC236}">
                <a16:creationId xmlns:a16="http://schemas.microsoft.com/office/drawing/2014/main" id="{5111BFDB-97D1-455F-A78F-BD086119536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160" t="24945" r="13689" b="25505"/>
          <a:stretch/>
        </p:blipFill>
        <p:spPr bwMode="auto">
          <a:xfrm>
            <a:off x="380887" y="1848085"/>
            <a:ext cx="2192296" cy="7457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9038745-E8C5-423D-B004-9E6C6C5AB090}"/>
              </a:ext>
            </a:extLst>
          </p:cNvPr>
          <p:cNvPicPr>
            <a:picLocks noChangeAspect="1"/>
          </p:cNvPicPr>
          <p:nvPr/>
        </p:nvPicPr>
        <p:blipFill>
          <a:blip r:embed="rId15"/>
          <a:stretch>
            <a:fillRect/>
          </a:stretch>
        </p:blipFill>
        <p:spPr>
          <a:xfrm>
            <a:off x="877547" y="4179636"/>
            <a:ext cx="2353925" cy="792773"/>
          </a:xfrm>
          <a:prstGeom prst="rect">
            <a:avLst/>
          </a:prstGeom>
        </p:spPr>
      </p:pic>
      <p:pic>
        <p:nvPicPr>
          <p:cNvPr id="25" name="Picture 24">
            <a:extLst>
              <a:ext uri="{FF2B5EF4-FFF2-40B4-BE49-F238E27FC236}">
                <a16:creationId xmlns:a16="http://schemas.microsoft.com/office/drawing/2014/main" id="{54A52BD2-6FC4-47D1-A56F-0CE0BE2F6F84}"/>
              </a:ext>
            </a:extLst>
          </p:cNvPr>
          <p:cNvPicPr>
            <a:picLocks noChangeAspect="1"/>
          </p:cNvPicPr>
          <p:nvPr/>
        </p:nvPicPr>
        <p:blipFill rotWithShape="1">
          <a:blip r:embed="rId16"/>
          <a:srcRect b="18648"/>
          <a:stretch/>
        </p:blipFill>
        <p:spPr>
          <a:xfrm>
            <a:off x="707565" y="5163577"/>
            <a:ext cx="1771217" cy="1055944"/>
          </a:xfrm>
          <a:prstGeom prst="rect">
            <a:avLst/>
          </a:prstGeom>
        </p:spPr>
      </p:pic>
      <p:pic>
        <p:nvPicPr>
          <p:cNvPr id="26" name="Picture 25">
            <a:extLst>
              <a:ext uri="{FF2B5EF4-FFF2-40B4-BE49-F238E27FC236}">
                <a16:creationId xmlns:a16="http://schemas.microsoft.com/office/drawing/2014/main" id="{01027573-4F54-4052-BF54-4542A0C56209}"/>
              </a:ext>
            </a:extLst>
          </p:cNvPr>
          <p:cNvPicPr>
            <a:picLocks noChangeAspect="1"/>
          </p:cNvPicPr>
          <p:nvPr/>
        </p:nvPicPr>
        <p:blipFill>
          <a:blip r:embed="rId17"/>
          <a:stretch>
            <a:fillRect/>
          </a:stretch>
        </p:blipFill>
        <p:spPr>
          <a:xfrm>
            <a:off x="2478782" y="5163577"/>
            <a:ext cx="3314700" cy="1381125"/>
          </a:xfrm>
          <a:prstGeom prst="rect">
            <a:avLst/>
          </a:prstGeom>
        </p:spPr>
      </p:pic>
      <p:sp>
        <p:nvSpPr>
          <p:cNvPr id="3" name="Rectangle 2">
            <a:extLst>
              <a:ext uri="{FF2B5EF4-FFF2-40B4-BE49-F238E27FC236}">
                <a16:creationId xmlns:a16="http://schemas.microsoft.com/office/drawing/2014/main" id="{89D9CB5E-4DDB-47F7-AEA4-2E3A8EDBF6F7}"/>
              </a:ext>
            </a:extLst>
          </p:cNvPr>
          <p:cNvSpPr/>
          <p:nvPr/>
        </p:nvSpPr>
        <p:spPr>
          <a:xfrm>
            <a:off x="380887" y="1026086"/>
            <a:ext cx="5338710" cy="2248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7CDFCD-3345-401F-AE33-13B5060BA3B3}"/>
              </a:ext>
            </a:extLst>
          </p:cNvPr>
          <p:cNvSpPr/>
          <p:nvPr/>
        </p:nvSpPr>
        <p:spPr>
          <a:xfrm>
            <a:off x="6389156" y="1177051"/>
            <a:ext cx="5338710" cy="2248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5E2F7E-E5CA-4F77-A7F3-413751F20BF7}"/>
              </a:ext>
            </a:extLst>
          </p:cNvPr>
          <p:cNvSpPr txBox="1"/>
          <p:nvPr/>
        </p:nvSpPr>
        <p:spPr>
          <a:xfrm>
            <a:off x="6208777" y="1026085"/>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Innovative</a:t>
            </a:r>
          </a:p>
        </p:txBody>
      </p:sp>
      <p:sp>
        <p:nvSpPr>
          <p:cNvPr id="32" name="Rectangle 31">
            <a:extLst>
              <a:ext uri="{FF2B5EF4-FFF2-40B4-BE49-F238E27FC236}">
                <a16:creationId xmlns:a16="http://schemas.microsoft.com/office/drawing/2014/main" id="{43DA475F-CA99-4F67-80A0-7F1DA27E2CB3}"/>
              </a:ext>
            </a:extLst>
          </p:cNvPr>
          <p:cNvSpPr/>
          <p:nvPr/>
        </p:nvSpPr>
        <p:spPr>
          <a:xfrm>
            <a:off x="368521" y="3970796"/>
            <a:ext cx="5338710" cy="2573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CF99529-8998-4FC0-8D8C-66B2366AE6CF}"/>
              </a:ext>
            </a:extLst>
          </p:cNvPr>
          <p:cNvSpPr txBox="1"/>
          <p:nvPr/>
        </p:nvSpPr>
        <p:spPr>
          <a:xfrm>
            <a:off x="90726" y="3455903"/>
            <a:ext cx="1494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Not Selective</a:t>
            </a:r>
          </a:p>
        </p:txBody>
      </p:sp>
      <p:sp>
        <p:nvSpPr>
          <p:cNvPr id="33" name="TextBox 32">
            <a:extLst>
              <a:ext uri="{FF2B5EF4-FFF2-40B4-BE49-F238E27FC236}">
                <a16:creationId xmlns:a16="http://schemas.microsoft.com/office/drawing/2014/main" id="{3E601425-C1C3-4343-9EA6-FA6067176E3B}"/>
              </a:ext>
            </a:extLst>
          </p:cNvPr>
          <p:cNvSpPr txBox="1"/>
          <p:nvPr/>
        </p:nvSpPr>
        <p:spPr>
          <a:xfrm>
            <a:off x="10688715" y="3481505"/>
            <a:ext cx="113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Selective</a:t>
            </a:r>
          </a:p>
        </p:txBody>
      </p:sp>
      <p:sp>
        <p:nvSpPr>
          <p:cNvPr id="34" name="TextBox 33">
            <a:extLst>
              <a:ext uri="{FF2B5EF4-FFF2-40B4-BE49-F238E27FC236}">
                <a16:creationId xmlns:a16="http://schemas.microsoft.com/office/drawing/2014/main" id="{6A873DF4-A8B7-4A40-B698-8557035A64F2}"/>
              </a:ext>
            </a:extLst>
          </p:cNvPr>
          <p:cNvSpPr txBox="1"/>
          <p:nvPr/>
        </p:nvSpPr>
        <p:spPr>
          <a:xfrm>
            <a:off x="6337546" y="5990081"/>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Immobile</a:t>
            </a:r>
          </a:p>
        </p:txBody>
      </p:sp>
      <p:sp>
        <p:nvSpPr>
          <p:cNvPr id="35" name="Rectangle 34">
            <a:extLst>
              <a:ext uri="{FF2B5EF4-FFF2-40B4-BE49-F238E27FC236}">
                <a16:creationId xmlns:a16="http://schemas.microsoft.com/office/drawing/2014/main" id="{F66D7408-0E54-46B9-9B39-5A57A22FD3D9}"/>
              </a:ext>
            </a:extLst>
          </p:cNvPr>
          <p:cNvSpPr/>
          <p:nvPr/>
        </p:nvSpPr>
        <p:spPr>
          <a:xfrm>
            <a:off x="832509" y="2189856"/>
            <a:ext cx="4892163" cy="3416320"/>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These institutions are highly selective, but risk-averse and therefore, less innovative. Because of reputation, strong student demand will continue.  These institutions will likely meet enrollment and financial projections. If worse comes to worse, they could make admissions less selective and enroll additional students. </a:t>
            </a:r>
          </a:p>
        </p:txBody>
      </p:sp>
    </p:spTree>
    <p:extLst>
      <p:ext uri="{BB962C8B-B14F-4D97-AF65-F5344CB8AC3E}">
        <p14:creationId xmlns:p14="http://schemas.microsoft.com/office/powerpoint/2010/main" val="372116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1EB1-1390-4D38-8A2E-A51B02AB4E53}"/>
              </a:ext>
            </a:extLst>
          </p:cNvPr>
          <p:cNvSpPr>
            <a:spLocks noGrp="1"/>
          </p:cNvSpPr>
          <p:nvPr>
            <p:ph type="title"/>
          </p:nvPr>
        </p:nvSpPr>
        <p:spPr>
          <a:xfrm>
            <a:off x="838200" y="256473"/>
            <a:ext cx="10515600" cy="824483"/>
          </a:xfrm>
        </p:spPr>
        <p:txBody>
          <a:bodyPr>
            <a:noAutofit/>
          </a:bodyPr>
          <a:lstStyle/>
          <a:p>
            <a:r>
              <a:rPr lang="en-US" sz="3600" b="1" dirty="0">
                <a:solidFill>
                  <a:schemeClr val="accent1"/>
                </a:solidFill>
                <a:latin typeface="+mn-lt"/>
              </a:rPr>
              <a:t>Impacts of COVID crisis for at-risk institutions</a:t>
            </a:r>
          </a:p>
        </p:txBody>
      </p:sp>
      <p:sp>
        <p:nvSpPr>
          <p:cNvPr id="4" name="Arrow: Left-Right 3">
            <a:extLst>
              <a:ext uri="{FF2B5EF4-FFF2-40B4-BE49-F238E27FC236}">
                <a16:creationId xmlns:a16="http://schemas.microsoft.com/office/drawing/2014/main" id="{B9AB8996-DAF7-42A5-A725-EE7802858606}"/>
              </a:ext>
            </a:extLst>
          </p:cNvPr>
          <p:cNvSpPr/>
          <p:nvPr/>
        </p:nvSpPr>
        <p:spPr>
          <a:xfrm>
            <a:off x="1633492" y="3399841"/>
            <a:ext cx="9055223" cy="53266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Left-Right 4">
            <a:extLst>
              <a:ext uri="{FF2B5EF4-FFF2-40B4-BE49-F238E27FC236}">
                <a16:creationId xmlns:a16="http://schemas.microsoft.com/office/drawing/2014/main" id="{CB929B7D-7C2F-4249-A008-E04D00D88264}"/>
              </a:ext>
            </a:extLst>
          </p:cNvPr>
          <p:cNvSpPr/>
          <p:nvPr/>
        </p:nvSpPr>
        <p:spPr>
          <a:xfrm rot="5400000">
            <a:off x="3416892" y="3572222"/>
            <a:ext cx="5335280" cy="50602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81AD6F-3576-4AB9-8C03-5B1C92EA07CD}"/>
              </a:ext>
            </a:extLst>
          </p:cNvPr>
          <p:cNvSpPr txBox="1"/>
          <p:nvPr/>
        </p:nvSpPr>
        <p:spPr>
          <a:xfrm>
            <a:off x="7034944" y="2367019"/>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Cutting-edge institutions</a:t>
            </a:r>
          </a:p>
        </p:txBody>
      </p:sp>
      <p:sp>
        <p:nvSpPr>
          <p:cNvPr id="11" name="TextBox 10">
            <a:extLst>
              <a:ext uri="{FF2B5EF4-FFF2-40B4-BE49-F238E27FC236}">
                <a16:creationId xmlns:a16="http://schemas.microsoft.com/office/drawing/2014/main" id="{A582139D-3714-4A86-8D1A-FA71C5104B13}"/>
              </a:ext>
            </a:extLst>
          </p:cNvPr>
          <p:cNvSpPr txBox="1"/>
          <p:nvPr/>
        </p:nvSpPr>
        <p:spPr>
          <a:xfrm>
            <a:off x="3469213" y="4207548"/>
            <a:ext cx="223496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At-risk institutions</a:t>
            </a:r>
          </a:p>
        </p:txBody>
      </p:sp>
      <p:sp>
        <p:nvSpPr>
          <p:cNvPr id="12" name="TextBox 11">
            <a:extLst>
              <a:ext uri="{FF2B5EF4-FFF2-40B4-BE49-F238E27FC236}">
                <a16:creationId xmlns:a16="http://schemas.microsoft.com/office/drawing/2014/main" id="{BE845628-68B7-49B1-85AD-BDCF11FC94CC}"/>
              </a:ext>
            </a:extLst>
          </p:cNvPr>
          <p:cNvSpPr txBox="1"/>
          <p:nvPr/>
        </p:nvSpPr>
        <p:spPr>
          <a:xfrm>
            <a:off x="6624157" y="4148574"/>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Prestige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institutions</a:t>
            </a:r>
          </a:p>
        </p:txBody>
      </p:sp>
      <p:sp>
        <p:nvSpPr>
          <p:cNvPr id="13" name="TextBox 12">
            <a:extLst>
              <a:ext uri="{FF2B5EF4-FFF2-40B4-BE49-F238E27FC236}">
                <a16:creationId xmlns:a16="http://schemas.microsoft.com/office/drawing/2014/main" id="{25D379B2-7BF6-4EE0-83C3-14F7BAA0C933}"/>
              </a:ext>
            </a:extLst>
          </p:cNvPr>
          <p:cNvSpPr txBox="1"/>
          <p:nvPr/>
        </p:nvSpPr>
        <p:spPr>
          <a:xfrm>
            <a:off x="3651100" y="2220937"/>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Disruptor institutions</a:t>
            </a:r>
          </a:p>
        </p:txBody>
      </p:sp>
      <p:pic>
        <p:nvPicPr>
          <p:cNvPr id="3074" name="Picture 2" descr="Georgia Tech Yellow Jackets - Wikipedia">
            <a:extLst>
              <a:ext uri="{FF2B5EF4-FFF2-40B4-BE49-F238E27FC236}">
                <a16:creationId xmlns:a16="http://schemas.microsoft.com/office/drawing/2014/main" id="{177A818B-459F-4247-BC30-930F142EE3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7107" y="1313228"/>
            <a:ext cx="1008234" cy="6341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nford University Logo PNG Transparent Stanford University Logo ...">
            <a:extLst>
              <a:ext uri="{FF2B5EF4-FFF2-40B4-BE49-F238E27FC236}">
                <a16:creationId xmlns:a16="http://schemas.microsoft.com/office/drawing/2014/main" id="{F8E98D84-F233-4798-941A-45A68FB6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431" y="1050394"/>
            <a:ext cx="1735540" cy="75547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W logos | UW Brand">
            <a:extLst>
              <a:ext uri="{FF2B5EF4-FFF2-40B4-BE49-F238E27FC236}">
                <a16:creationId xmlns:a16="http://schemas.microsoft.com/office/drawing/2014/main" id="{62CB9CAC-4BB7-43A6-A6A0-40254E281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655" y="1874877"/>
            <a:ext cx="1435243" cy="7041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IT Logo - Massachusetts Institute of Technology [mit.edu ...">
            <a:extLst>
              <a:ext uri="{FF2B5EF4-FFF2-40B4-BE49-F238E27FC236}">
                <a16:creationId xmlns:a16="http://schemas.microsoft.com/office/drawing/2014/main" id="{F1447EA0-18CC-44A6-A920-CC9B5E81F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7842" y="2731046"/>
            <a:ext cx="1146434" cy="6444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C3AEE94-DA91-42E7-864B-F704D4B05C15}"/>
              </a:ext>
            </a:extLst>
          </p:cNvPr>
          <p:cNvPicPr>
            <a:picLocks noChangeAspect="1"/>
          </p:cNvPicPr>
          <p:nvPr/>
        </p:nvPicPr>
        <p:blipFill>
          <a:blip r:embed="rId6"/>
          <a:stretch>
            <a:fillRect/>
          </a:stretch>
        </p:blipFill>
        <p:spPr>
          <a:xfrm>
            <a:off x="6426739" y="1507178"/>
            <a:ext cx="1448320" cy="532660"/>
          </a:xfrm>
          <a:prstGeom prst="rect">
            <a:avLst/>
          </a:prstGeom>
        </p:spPr>
      </p:pic>
      <p:pic>
        <p:nvPicPr>
          <p:cNvPr id="16" name="Picture 15">
            <a:extLst>
              <a:ext uri="{FF2B5EF4-FFF2-40B4-BE49-F238E27FC236}">
                <a16:creationId xmlns:a16="http://schemas.microsoft.com/office/drawing/2014/main" id="{50BEF9BD-F400-4331-89CB-D3D2AA5A56A2}"/>
              </a:ext>
            </a:extLst>
          </p:cNvPr>
          <p:cNvPicPr>
            <a:picLocks noChangeAspect="1"/>
          </p:cNvPicPr>
          <p:nvPr/>
        </p:nvPicPr>
        <p:blipFill>
          <a:blip r:embed="rId7"/>
          <a:stretch>
            <a:fillRect/>
          </a:stretch>
        </p:blipFill>
        <p:spPr>
          <a:xfrm>
            <a:off x="8320515" y="3915935"/>
            <a:ext cx="1390544" cy="905354"/>
          </a:xfrm>
          <a:prstGeom prst="rect">
            <a:avLst/>
          </a:prstGeom>
        </p:spPr>
      </p:pic>
      <p:pic>
        <p:nvPicPr>
          <p:cNvPr id="17" name="Picture 16">
            <a:extLst>
              <a:ext uri="{FF2B5EF4-FFF2-40B4-BE49-F238E27FC236}">
                <a16:creationId xmlns:a16="http://schemas.microsoft.com/office/drawing/2014/main" id="{8AD1F204-0274-483C-8AF4-F8832FC6CE3B}"/>
              </a:ext>
            </a:extLst>
          </p:cNvPr>
          <p:cNvPicPr>
            <a:picLocks noChangeAspect="1"/>
          </p:cNvPicPr>
          <p:nvPr/>
        </p:nvPicPr>
        <p:blipFill>
          <a:blip r:embed="rId8"/>
          <a:stretch>
            <a:fillRect/>
          </a:stretch>
        </p:blipFill>
        <p:spPr>
          <a:xfrm>
            <a:off x="9742745" y="4821289"/>
            <a:ext cx="1083062" cy="743356"/>
          </a:xfrm>
          <a:prstGeom prst="rect">
            <a:avLst/>
          </a:prstGeom>
        </p:spPr>
      </p:pic>
      <p:pic>
        <p:nvPicPr>
          <p:cNvPr id="18" name="Picture 17">
            <a:extLst>
              <a:ext uri="{FF2B5EF4-FFF2-40B4-BE49-F238E27FC236}">
                <a16:creationId xmlns:a16="http://schemas.microsoft.com/office/drawing/2014/main" id="{54E06EA4-9A4F-4100-9710-B3B075D84D22}"/>
              </a:ext>
            </a:extLst>
          </p:cNvPr>
          <p:cNvPicPr>
            <a:picLocks noChangeAspect="1"/>
          </p:cNvPicPr>
          <p:nvPr/>
        </p:nvPicPr>
        <p:blipFill>
          <a:blip r:embed="rId9"/>
          <a:stretch>
            <a:fillRect/>
          </a:stretch>
        </p:blipFill>
        <p:spPr>
          <a:xfrm>
            <a:off x="8129608" y="5195644"/>
            <a:ext cx="1434303" cy="910427"/>
          </a:xfrm>
          <a:prstGeom prst="rect">
            <a:avLst/>
          </a:prstGeom>
        </p:spPr>
      </p:pic>
      <p:pic>
        <p:nvPicPr>
          <p:cNvPr id="3086" name="Picture 14" descr="Summer Program: Emory University Summer Pre-College Program ...">
            <a:extLst>
              <a:ext uri="{FF2B5EF4-FFF2-40B4-BE49-F238E27FC236}">
                <a16:creationId xmlns:a16="http://schemas.microsoft.com/office/drawing/2014/main" id="{90076796-9734-46BC-87D5-311D0F1F67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9091" y="5267718"/>
            <a:ext cx="939923" cy="10741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8C94B2D-C03C-47B3-93CE-E6E688CA74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6191" y="1092857"/>
            <a:ext cx="1962942" cy="695359"/>
          </a:xfrm>
          <a:prstGeom prst="rect">
            <a:avLst/>
          </a:prstGeom>
        </p:spPr>
      </p:pic>
      <p:pic>
        <p:nvPicPr>
          <p:cNvPr id="21" name="Picture 20">
            <a:extLst>
              <a:ext uri="{FF2B5EF4-FFF2-40B4-BE49-F238E27FC236}">
                <a16:creationId xmlns:a16="http://schemas.microsoft.com/office/drawing/2014/main" id="{2DBB0066-12CB-4E1D-A326-A967DA33874D}"/>
              </a:ext>
            </a:extLst>
          </p:cNvPr>
          <p:cNvPicPr>
            <a:picLocks noChangeAspect="1"/>
          </p:cNvPicPr>
          <p:nvPr/>
        </p:nvPicPr>
        <p:blipFill>
          <a:blip r:embed="rId12"/>
          <a:stretch>
            <a:fillRect/>
          </a:stretch>
        </p:blipFill>
        <p:spPr>
          <a:xfrm>
            <a:off x="3319796" y="1174565"/>
            <a:ext cx="1811945" cy="645746"/>
          </a:xfrm>
          <a:prstGeom prst="rect">
            <a:avLst/>
          </a:prstGeom>
        </p:spPr>
      </p:pic>
      <p:pic>
        <p:nvPicPr>
          <p:cNvPr id="23" name="Picture 22">
            <a:extLst>
              <a:ext uri="{FF2B5EF4-FFF2-40B4-BE49-F238E27FC236}">
                <a16:creationId xmlns:a16="http://schemas.microsoft.com/office/drawing/2014/main" id="{AF9FE53F-4D32-4C81-947A-EE1E0CC576C7}"/>
              </a:ext>
            </a:extLst>
          </p:cNvPr>
          <p:cNvPicPr>
            <a:picLocks noChangeAspect="1"/>
          </p:cNvPicPr>
          <p:nvPr/>
        </p:nvPicPr>
        <p:blipFill>
          <a:blip r:embed="rId13"/>
          <a:stretch>
            <a:fillRect/>
          </a:stretch>
        </p:blipFill>
        <p:spPr>
          <a:xfrm>
            <a:off x="2062366" y="2215866"/>
            <a:ext cx="1406847" cy="1086858"/>
          </a:xfrm>
          <a:prstGeom prst="rect">
            <a:avLst/>
          </a:prstGeom>
        </p:spPr>
      </p:pic>
      <p:pic>
        <p:nvPicPr>
          <p:cNvPr id="3088" name="Picture 16" descr="Amazon AWS Cost | Salary, Jobs, Certification, What is Amazon AWS">
            <a:extLst>
              <a:ext uri="{FF2B5EF4-FFF2-40B4-BE49-F238E27FC236}">
                <a16:creationId xmlns:a16="http://schemas.microsoft.com/office/drawing/2014/main" id="{5111BFDB-97D1-455F-A78F-BD086119536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160" t="24945" r="13689" b="25505"/>
          <a:stretch/>
        </p:blipFill>
        <p:spPr bwMode="auto">
          <a:xfrm>
            <a:off x="380887" y="1848085"/>
            <a:ext cx="2192296" cy="7457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9038745-E8C5-423D-B004-9E6C6C5AB090}"/>
              </a:ext>
            </a:extLst>
          </p:cNvPr>
          <p:cNvPicPr>
            <a:picLocks noChangeAspect="1"/>
          </p:cNvPicPr>
          <p:nvPr/>
        </p:nvPicPr>
        <p:blipFill>
          <a:blip r:embed="rId15"/>
          <a:stretch>
            <a:fillRect/>
          </a:stretch>
        </p:blipFill>
        <p:spPr>
          <a:xfrm>
            <a:off x="877547" y="4179636"/>
            <a:ext cx="2353925" cy="792773"/>
          </a:xfrm>
          <a:prstGeom prst="rect">
            <a:avLst/>
          </a:prstGeom>
        </p:spPr>
      </p:pic>
      <p:pic>
        <p:nvPicPr>
          <p:cNvPr id="25" name="Picture 24">
            <a:extLst>
              <a:ext uri="{FF2B5EF4-FFF2-40B4-BE49-F238E27FC236}">
                <a16:creationId xmlns:a16="http://schemas.microsoft.com/office/drawing/2014/main" id="{54A52BD2-6FC4-47D1-A56F-0CE0BE2F6F84}"/>
              </a:ext>
            </a:extLst>
          </p:cNvPr>
          <p:cNvPicPr>
            <a:picLocks noChangeAspect="1"/>
          </p:cNvPicPr>
          <p:nvPr/>
        </p:nvPicPr>
        <p:blipFill rotWithShape="1">
          <a:blip r:embed="rId16"/>
          <a:srcRect b="18648"/>
          <a:stretch/>
        </p:blipFill>
        <p:spPr>
          <a:xfrm>
            <a:off x="707565" y="5163577"/>
            <a:ext cx="1771217" cy="1055944"/>
          </a:xfrm>
          <a:prstGeom prst="rect">
            <a:avLst/>
          </a:prstGeom>
        </p:spPr>
      </p:pic>
      <p:pic>
        <p:nvPicPr>
          <p:cNvPr id="26" name="Picture 25">
            <a:extLst>
              <a:ext uri="{FF2B5EF4-FFF2-40B4-BE49-F238E27FC236}">
                <a16:creationId xmlns:a16="http://schemas.microsoft.com/office/drawing/2014/main" id="{01027573-4F54-4052-BF54-4542A0C56209}"/>
              </a:ext>
            </a:extLst>
          </p:cNvPr>
          <p:cNvPicPr>
            <a:picLocks noChangeAspect="1"/>
          </p:cNvPicPr>
          <p:nvPr/>
        </p:nvPicPr>
        <p:blipFill>
          <a:blip r:embed="rId17"/>
          <a:stretch>
            <a:fillRect/>
          </a:stretch>
        </p:blipFill>
        <p:spPr>
          <a:xfrm>
            <a:off x="2478782" y="5163577"/>
            <a:ext cx="3314700" cy="1381125"/>
          </a:xfrm>
          <a:prstGeom prst="rect">
            <a:avLst/>
          </a:prstGeom>
        </p:spPr>
      </p:pic>
      <p:sp>
        <p:nvSpPr>
          <p:cNvPr id="3" name="Rectangle 2">
            <a:extLst>
              <a:ext uri="{FF2B5EF4-FFF2-40B4-BE49-F238E27FC236}">
                <a16:creationId xmlns:a16="http://schemas.microsoft.com/office/drawing/2014/main" id="{89D9CB5E-4DDB-47F7-AEA4-2E3A8EDBF6F7}"/>
              </a:ext>
            </a:extLst>
          </p:cNvPr>
          <p:cNvSpPr/>
          <p:nvPr/>
        </p:nvSpPr>
        <p:spPr>
          <a:xfrm>
            <a:off x="380887" y="1026086"/>
            <a:ext cx="5338710" cy="2248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7CDFCD-3345-401F-AE33-13B5060BA3B3}"/>
              </a:ext>
            </a:extLst>
          </p:cNvPr>
          <p:cNvSpPr/>
          <p:nvPr/>
        </p:nvSpPr>
        <p:spPr>
          <a:xfrm>
            <a:off x="6389156" y="1177051"/>
            <a:ext cx="5338710" cy="2248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5E2F7E-E5CA-4F77-A7F3-413751F20BF7}"/>
              </a:ext>
            </a:extLst>
          </p:cNvPr>
          <p:cNvSpPr txBox="1"/>
          <p:nvPr/>
        </p:nvSpPr>
        <p:spPr>
          <a:xfrm>
            <a:off x="6208777" y="1026085"/>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Innovative</a:t>
            </a:r>
          </a:p>
        </p:txBody>
      </p:sp>
      <p:sp>
        <p:nvSpPr>
          <p:cNvPr id="31" name="Rectangle 30">
            <a:extLst>
              <a:ext uri="{FF2B5EF4-FFF2-40B4-BE49-F238E27FC236}">
                <a16:creationId xmlns:a16="http://schemas.microsoft.com/office/drawing/2014/main" id="{BEB06BCE-AA4A-4092-90B7-344D63DFEB17}"/>
              </a:ext>
            </a:extLst>
          </p:cNvPr>
          <p:cNvSpPr/>
          <p:nvPr/>
        </p:nvSpPr>
        <p:spPr>
          <a:xfrm>
            <a:off x="6375582" y="3915935"/>
            <a:ext cx="5338710" cy="2576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3DB2408-8BA0-4C10-82DC-046873A4B8B3}"/>
              </a:ext>
            </a:extLst>
          </p:cNvPr>
          <p:cNvSpPr/>
          <p:nvPr/>
        </p:nvSpPr>
        <p:spPr>
          <a:xfrm>
            <a:off x="498630" y="3915935"/>
            <a:ext cx="5362805" cy="257694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740CBE24-009F-44C5-8189-8F71C3935C3B}"/>
              </a:ext>
            </a:extLst>
          </p:cNvPr>
          <p:cNvSpPr txBox="1"/>
          <p:nvPr/>
        </p:nvSpPr>
        <p:spPr>
          <a:xfrm>
            <a:off x="90726" y="3455903"/>
            <a:ext cx="1494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Not Selective</a:t>
            </a:r>
          </a:p>
        </p:txBody>
      </p:sp>
      <p:sp>
        <p:nvSpPr>
          <p:cNvPr id="33" name="TextBox 32">
            <a:extLst>
              <a:ext uri="{FF2B5EF4-FFF2-40B4-BE49-F238E27FC236}">
                <a16:creationId xmlns:a16="http://schemas.microsoft.com/office/drawing/2014/main" id="{2AC9786A-CA4F-4A1F-9861-AE333960DE7B}"/>
              </a:ext>
            </a:extLst>
          </p:cNvPr>
          <p:cNvSpPr txBox="1"/>
          <p:nvPr/>
        </p:nvSpPr>
        <p:spPr>
          <a:xfrm>
            <a:off x="10688715" y="3481505"/>
            <a:ext cx="113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Selective</a:t>
            </a:r>
          </a:p>
        </p:txBody>
      </p:sp>
      <p:sp>
        <p:nvSpPr>
          <p:cNvPr id="34" name="TextBox 33">
            <a:extLst>
              <a:ext uri="{FF2B5EF4-FFF2-40B4-BE49-F238E27FC236}">
                <a16:creationId xmlns:a16="http://schemas.microsoft.com/office/drawing/2014/main" id="{D0C44C96-A64E-4826-A23C-B8753CA9A0F3}"/>
              </a:ext>
            </a:extLst>
          </p:cNvPr>
          <p:cNvSpPr txBox="1"/>
          <p:nvPr/>
        </p:nvSpPr>
        <p:spPr>
          <a:xfrm>
            <a:off x="6337546" y="5990081"/>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Immobile</a:t>
            </a:r>
          </a:p>
        </p:txBody>
      </p:sp>
      <p:sp>
        <p:nvSpPr>
          <p:cNvPr id="35" name="Rectangle 34">
            <a:extLst>
              <a:ext uri="{FF2B5EF4-FFF2-40B4-BE49-F238E27FC236}">
                <a16:creationId xmlns:a16="http://schemas.microsoft.com/office/drawing/2014/main" id="{E32FA47F-8F96-47C2-BA8A-4BB8E8DBE8D3}"/>
              </a:ext>
            </a:extLst>
          </p:cNvPr>
          <p:cNvSpPr/>
          <p:nvPr/>
        </p:nvSpPr>
        <p:spPr>
          <a:xfrm>
            <a:off x="6330519" y="1428129"/>
            <a:ext cx="5480594" cy="4524315"/>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These institutions have minimal admission standards and are particularly innovative in education delivery or content. Students attending these institutions are very susceptible to economic conditions. Because these institutions admit most applicants, many will experience enrollment declines post COVID-19.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If worse comes to worse, institutions will be restructured, academic programs will close, mergers will occur and some institutions will close.  </a:t>
            </a:r>
          </a:p>
        </p:txBody>
      </p:sp>
    </p:spTree>
    <p:extLst>
      <p:ext uri="{BB962C8B-B14F-4D97-AF65-F5344CB8AC3E}">
        <p14:creationId xmlns:p14="http://schemas.microsoft.com/office/powerpoint/2010/main" val="28244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1EB1-1390-4D38-8A2E-A51B02AB4E53}"/>
              </a:ext>
            </a:extLst>
          </p:cNvPr>
          <p:cNvSpPr>
            <a:spLocks noGrp="1"/>
          </p:cNvSpPr>
          <p:nvPr>
            <p:ph type="title"/>
          </p:nvPr>
        </p:nvSpPr>
        <p:spPr>
          <a:xfrm>
            <a:off x="838200" y="256473"/>
            <a:ext cx="10515600" cy="824483"/>
          </a:xfrm>
        </p:spPr>
        <p:txBody>
          <a:bodyPr>
            <a:noAutofit/>
          </a:bodyPr>
          <a:lstStyle/>
          <a:p>
            <a:r>
              <a:rPr lang="en-US" sz="3600" b="1" dirty="0">
                <a:solidFill>
                  <a:schemeClr val="accent1"/>
                </a:solidFill>
                <a:latin typeface="+mn-lt"/>
              </a:rPr>
              <a:t>Impacts of COVID crisis for pioneering institutions</a:t>
            </a:r>
          </a:p>
        </p:txBody>
      </p:sp>
      <p:sp>
        <p:nvSpPr>
          <p:cNvPr id="4" name="Arrow: Left-Right 3">
            <a:extLst>
              <a:ext uri="{FF2B5EF4-FFF2-40B4-BE49-F238E27FC236}">
                <a16:creationId xmlns:a16="http://schemas.microsoft.com/office/drawing/2014/main" id="{B9AB8996-DAF7-42A5-A725-EE7802858606}"/>
              </a:ext>
            </a:extLst>
          </p:cNvPr>
          <p:cNvSpPr/>
          <p:nvPr/>
        </p:nvSpPr>
        <p:spPr>
          <a:xfrm>
            <a:off x="1633492" y="3399841"/>
            <a:ext cx="9055223" cy="53266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Left-Right 4">
            <a:extLst>
              <a:ext uri="{FF2B5EF4-FFF2-40B4-BE49-F238E27FC236}">
                <a16:creationId xmlns:a16="http://schemas.microsoft.com/office/drawing/2014/main" id="{CB929B7D-7C2F-4249-A008-E04D00D88264}"/>
              </a:ext>
            </a:extLst>
          </p:cNvPr>
          <p:cNvSpPr/>
          <p:nvPr/>
        </p:nvSpPr>
        <p:spPr>
          <a:xfrm rot="5400000">
            <a:off x="3416892" y="3572222"/>
            <a:ext cx="5335280" cy="506027"/>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81AD6F-3576-4AB9-8C03-5B1C92EA07CD}"/>
              </a:ext>
            </a:extLst>
          </p:cNvPr>
          <p:cNvSpPr txBox="1"/>
          <p:nvPr/>
        </p:nvSpPr>
        <p:spPr>
          <a:xfrm>
            <a:off x="7034944" y="2367019"/>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Cutting-edge institutions</a:t>
            </a:r>
          </a:p>
        </p:txBody>
      </p:sp>
      <p:sp>
        <p:nvSpPr>
          <p:cNvPr id="11" name="TextBox 10">
            <a:extLst>
              <a:ext uri="{FF2B5EF4-FFF2-40B4-BE49-F238E27FC236}">
                <a16:creationId xmlns:a16="http://schemas.microsoft.com/office/drawing/2014/main" id="{A582139D-3714-4A86-8D1A-FA71C5104B13}"/>
              </a:ext>
            </a:extLst>
          </p:cNvPr>
          <p:cNvSpPr txBox="1"/>
          <p:nvPr/>
        </p:nvSpPr>
        <p:spPr>
          <a:xfrm>
            <a:off x="3635677" y="4207548"/>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At-risk institutions</a:t>
            </a:r>
          </a:p>
        </p:txBody>
      </p:sp>
      <p:sp>
        <p:nvSpPr>
          <p:cNvPr id="12" name="TextBox 11">
            <a:extLst>
              <a:ext uri="{FF2B5EF4-FFF2-40B4-BE49-F238E27FC236}">
                <a16:creationId xmlns:a16="http://schemas.microsoft.com/office/drawing/2014/main" id="{BE845628-68B7-49B1-85AD-BDCF11FC94CC}"/>
              </a:ext>
            </a:extLst>
          </p:cNvPr>
          <p:cNvSpPr txBox="1"/>
          <p:nvPr/>
        </p:nvSpPr>
        <p:spPr>
          <a:xfrm>
            <a:off x="6624157" y="4148574"/>
            <a:ext cx="2068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Prestige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institutions</a:t>
            </a:r>
          </a:p>
        </p:txBody>
      </p:sp>
      <p:sp>
        <p:nvSpPr>
          <p:cNvPr id="13" name="TextBox 12">
            <a:extLst>
              <a:ext uri="{FF2B5EF4-FFF2-40B4-BE49-F238E27FC236}">
                <a16:creationId xmlns:a16="http://schemas.microsoft.com/office/drawing/2014/main" id="{25D379B2-7BF6-4EE0-83C3-14F7BAA0C933}"/>
              </a:ext>
            </a:extLst>
          </p:cNvPr>
          <p:cNvSpPr txBox="1"/>
          <p:nvPr/>
        </p:nvSpPr>
        <p:spPr>
          <a:xfrm>
            <a:off x="3469214" y="2220937"/>
            <a:ext cx="22503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Pioneering institutions</a:t>
            </a:r>
          </a:p>
        </p:txBody>
      </p:sp>
      <p:pic>
        <p:nvPicPr>
          <p:cNvPr id="3074" name="Picture 2" descr="Georgia Tech Yellow Jackets - Wikipedia">
            <a:extLst>
              <a:ext uri="{FF2B5EF4-FFF2-40B4-BE49-F238E27FC236}">
                <a16:creationId xmlns:a16="http://schemas.microsoft.com/office/drawing/2014/main" id="{177A818B-459F-4247-BC30-930F142EE3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7107" y="1313228"/>
            <a:ext cx="1008234" cy="6341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nford University Logo PNG Transparent Stanford University Logo ...">
            <a:extLst>
              <a:ext uri="{FF2B5EF4-FFF2-40B4-BE49-F238E27FC236}">
                <a16:creationId xmlns:a16="http://schemas.microsoft.com/office/drawing/2014/main" id="{F8E98D84-F233-4798-941A-45A68FB6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0431" y="1050394"/>
            <a:ext cx="1735540" cy="75547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W logos | UW Brand">
            <a:extLst>
              <a:ext uri="{FF2B5EF4-FFF2-40B4-BE49-F238E27FC236}">
                <a16:creationId xmlns:a16="http://schemas.microsoft.com/office/drawing/2014/main" id="{62CB9CAC-4BB7-43A6-A6A0-40254E281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6655" y="1874877"/>
            <a:ext cx="1435243" cy="70416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IT Logo - Massachusetts Institute of Technology [mit.edu ...">
            <a:extLst>
              <a:ext uri="{FF2B5EF4-FFF2-40B4-BE49-F238E27FC236}">
                <a16:creationId xmlns:a16="http://schemas.microsoft.com/office/drawing/2014/main" id="{F1447EA0-18CC-44A6-A920-CC9B5E81F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7842" y="2731046"/>
            <a:ext cx="1146434" cy="6444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C3AEE94-DA91-42E7-864B-F704D4B05C15}"/>
              </a:ext>
            </a:extLst>
          </p:cNvPr>
          <p:cNvPicPr>
            <a:picLocks noChangeAspect="1"/>
          </p:cNvPicPr>
          <p:nvPr/>
        </p:nvPicPr>
        <p:blipFill>
          <a:blip r:embed="rId6"/>
          <a:stretch>
            <a:fillRect/>
          </a:stretch>
        </p:blipFill>
        <p:spPr>
          <a:xfrm>
            <a:off x="6426739" y="1507178"/>
            <a:ext cx="1448320" cy="532660"/>
          </a:xfrm>
          <a:prstGeom prst="rect">
            <a:avLst/>
          </a:prstGeom>
        </p:spPr>
      </p:pic>
      <p:pic>
        <p:nvPicPr>
          <p:cNvPr id="16" name="Picture 15">
            <a:extLst>
              <a:ext uri="{FF2B5EF4-FFF2-40B4-BE49-F238E27FC236}">
                <a16:creationId xmlns:a16="http://schemas.microsoft.com/office/drawing/2014/main" id="{50BEF9BD-F400-4331-89CB-D3D2AA5A56A2}"/>
              </a:ext>
            </a:extLst>
          </p:cNvPr>
          <p:cNvPicPr>
            <a:picLocks noChangeAspect="1"/>
          </p:cNvPicPr>
          <p:nvPr/>
        </p:nvPicPr>
        <p:blipFill>
          <a:blip r:embed="rId7"/>
          <a:stretch>
            <a:fillRect/>
          </a:stretch>
        </p:blipFill>
        <p:spPr>
          <a:xfrm>
            <a:off x="8320515" y="3915935"/>
            <a:ext cx="1390544" cy="905354"/>
          </a:xfrm>
          <a:prstGeom prst="rect">
            <a:avLst/>
          </a:prstGeom>
        </p:spPr>
      </p:pic>
      <p:pic>
        <p:nvPicPr>
          <p:cNvPr id="17" name="Picture 16">
            <a:extLst>
              <a:ext uri="{FF2B5EF4-FFF2-40B4-BE49-F238E27FC236}">
                <a16:creationId xmlns:a16="http://schemas.microsoft.com/office/drawing/2014/main" id="{8AD1F204-0274-483C-8AF4-F8832FC6CE3B}"/>
              </a:ext>
            </a:extLst>
          </p:cNvPr>
          <p:cNvPicPr>
            <a:picLocks noChangeAspect="1"/>
          </p:cNvPicPr>
          <p:nvPr/>
        </p:nvPicPr>
        <p:blipFill>
          <a:blip r:embed="rId8"/>
          <a:stretch>
            <a:fillRect/>
          </a:stretch>
        </p:blipFill>
        <p:spPr>
          <a:xfrm>
            <a:off x="9742745" y="4821289"/>
            <a:ext cx="1083062" cy="743356"/>
          </a:xfrm>
          <a:prstGeom prst="rect">
            <a:avLst/>
          </a:prstGeom>
        </p:spPr>
      </p:pic>
      <p:pic>
        <p:nvPicPr>
          <p:cNvPr id="18" name="Picture 17">
            <a:extLst>
              <a:ext uri="{FF2B5EF4-FFF2-40B4-BE49-F238E27FC236}">
                <a16:creationId xmlns:a16="http://schemas.microsoft.com/office/drawing/2014/main" id="{54E06EA4-9A4F-4100-9710-B3B075D84D22}"/>
              </a:ext>
            </a:extLst>
          </p:cNvPr>
          <p:cNvPicPr>
            <a:picLocks noChangeAspect="1"/>
          </p:cNvPicPr>
          <p:nvPr/>
        </p:nvPicPr>
        <p:blipFill>
          <a:blip r:embed="rId9"/>
          <a:stretch>
            <a:fillRect/>
          </a:stretch>
        </p:blipFill>
        <p:spPr>
          <a:xfrm>
            <a:off x="8129608" y="5195644"/>
            <a:ext cx="1434303" cy="910427"/>
          </a:xfrm>
          <a:prstGeom prst="rect">
            <a:avLst/>
          </a:prstGeom>
        </p:spPr>
      </p:pic>
      <p:pic>
        <p:nvPicPr>
          <p:cNvPr id="3086" name="Picture 14" descr="Summer Program: Emory University Summer Pre-College Program ...">
            <a:extLst>
              <a:ext uri="{FF2B5EF4-FFF2-40B4-BE49-F238E27FC236}">
                <a16:creationId xmlns:a16="http://schemas.microsoft.com/office/drawing/2014/main" id="{90076796-9734-46BC-87D5-311D0F1F67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9091" y="5267718"/>
            <a:ext cx="939923" cy="10741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8C94B2D-C03C-47B3-93CE-E6E688CA74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6191" y="1092857"/>
            <a:ext cx="1962942" cy="695359"/>
          </a:xfrm>
          <a:prstGeom prst="rect">
            <a:avLst/>
          </a:prstGeom>
        </p:spPr>
      </p:pic>
      <p:pic>
        <p:nvPicPr>
          <p:cNvPr id="23" name="Picture 22">
            <a:extLst>
              <a:ext uri="{FF2B5EF4-FFF2-40B4-BE49-F238E27FC236}">
                <a16:creationId xmlns:a16="http://schemas.microsoft.com/office/drawing/2014/main" id="{AF9FE53F-4D32-4C81-947A-EE1E0CC576C7}"/>
              </a:ext>
            </a:extLst>
          </p:cNvPr>
          <p:cNvPicPr>
            <a:picLocks noChangeAspect="1"/>
          </p:cNvPicPr>
          <p:nvPr/>
        </p:nvPicPr>
        <p:blipFill>
          <a:blip r:embed="rId12"/>
          <a:stretch>
            <a:fillRect/>
          </a:stretch>
        </p:blipFill>
        <p:spPr>
          <a:xfrm>
            <a:off x="2062366" y="2215866"/>
            <a:ext cx="1406847" cy="1086858"/>
          </a:xfrm>
          <a:prstGeom prst="rect">
            <a:avLst/>
          </a:prstGeom>
        </p:spPr>
      </p:pic>
      <p:pic>
        <p:nvPicPr>
          <p:cNvPr id="3088" name="Picture 16" descr="Amazon AWS Cost | Salary, Jobs, Certification, What is Amazon AWS">
            <a:extLst>
              <a:ext uri="{FF2B5EF4-FFF2-40B4-BE49-F238E27FC236}">
                <a16:creationId xmlns:a16="http://schemas.microsoft.com/office/drawing/2014/main" id="{5111BFDB-97D1-455F-A78F-BD086119536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160" t="24945" r="13689" b="25505"/>
          <a:stretch/>
        </p:blipFill>
        <p:spPr bwMode="auto">
          <a:xfrm>
            <a:off x="380887" y="1848085"/>
            <a:ext cx="2192296" cy="7457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9038745-E8C5-423D-B004-9E6C6C5AB090}"/>
              </a:ext>
            </a:extLst>
          </p:cNvPr>
          <p:cNvPicPr>
            <a:picLocks noChangeAspect="1"/>
          </p:cNvPicPr>
          <p:nvPr/>
        </p:nvPicPr>
        <p:blipFill>
          <a:blip r:embed="rId14"/>
          <a:stretch>
            <a:fillRect/>
          </a:stretch>
        </p:blipFill>
        <p:spPr>
          <a:xfrm>
            <a:off x="877547" y="4179636"/>
            <a:ext cx="2353925" cy="792773"/>
          </a:xfrm>
          <a:prstGeom prst="rect">
            <a:avLst/>
          </a:prstGeom>
        </p:spPr>
      </p:pic>
      <p:pic>
        <p:nvPicPr>
          <p:cNvPr id="25" name="Picture 24">
            <a:extLst>
              <a:ext uri="{FF2B5EF4-FFF2-40B4-BE49-F238E27FC236}">
                <a16:creationId xmlns:a16="http://schemas.microsoft.com/office/drawing/2014/main" id="{54A52BD2-6FC4-47D1-A56F-0CE0BE2F6F84}"/>
              </a:ext>
            </a:extLst>
          </p:cNvPr>
          <p:cNvPicPr>
            <a:picLocks noChangeAspect="1"/>
          </p:cNvPicPr>
          <p:nvPr/>
        </p:nvPicPr>
        <p:blipFill rotWithShape="1">
          <a:blip r:embed="rId15"/>
          <a:srcRect b="18648"/>
          <a:stretch/>
        </p:blipFill>
        <p:spPr>
          <a:xfrm>
            <a:off x="707565" y="5163577"/>
            <a:ext cx="1771217" cy="1055944"/>
          </a:xfrm>
          <a:prstGeom prst="rect">
            <a:avLst/>
          </a:prstGeom>
        </p:spPr>
      </p:pic>
      <p:pic>
        <p:nvPicPr>
          <p:cNvPr id="26" name="Picture 25">
            <a:extLst>
              <a:ext uri="{FF2B5EF4-FFF2-40B4-BE49-F238E27FC236}">
                <a16:creationId xmlns:a16="http://schemas.microsoft.com/office/drawing/2014/main" id="{01027573-4F54-4052-BF54-4542A0C56209}"/>
              </a:ext>
            </a:extLst>
          </p:cNvPr>
          <p:cNvPicPr>
            <a:picLocks noChangeAspect="1"/>
          </p:cNvPicPr>
          <p:nvPr/>
        </p:nvPicPr>
        <p:blipFill>
          <a:blip r:embed="rId16"/>
          <a:stretch>
            <a:fillRect/>
          </a:stretch>
        </p:blipFill>
        <p:spPr>
          <a:xfrm>
            <a:off x="2478782" y="5163577"/>
            <a:ext cx="3314700" cy="1381125"/>
          </a:xfrm>
          <a:prstGeom prst="rect">
            <a:avLst/>
          </a:prstGeom>
        </p:spPr>
      </p:pic>
      <p:sp>
        <p:nvSpPr>
          <p:cNvPr id="3" name="Rectangle 2">
            <a:extLst>
              <a:ext uri="{FF2B5EF4-FFF2-40B4-BE49-F238E27FC236}">
                <a16:creationId xmlns:a16="http://schemas.microsoft.com/office/drawing/2014/main" id="{89D9CB5E-4DDB-47F7-AEA4-2E3A8EDBF6F7}"/>
              </a:ext>
            </a:extLst>
          </p:cNvPr>
          <p:cNvSpPr/>
          <p:nvPr/>
        </p:nvSpPr>
        <p:spPr>
          <a:xfrm>
            <a:off x="380887" y="4077372"/>
            <a:ext cx="5431613" cy="2264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57CDFCD-3345-401F-AE33-13B5060BA3B3}"/>
              </a:ext>
            </a:extLst>
          </p:cNvPr>
          <p:cNvSpPr/>
          <p:nvPr/>
        </p:nvSpPr>
        <p:spPr>
          <a:xfrm>
            <a:off x="6389156" y="1177051"/>
            <a:ext cx="5338710" cy="2248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D5E2F7E-E5CA-4F77-A7F3-413751F20BF7}"/>
              </a:ext>
            </a:extLst>
          </p:cNvPr>
          <p:cNvSpPr txBox="1"/>
          <p:nvPr/>
        </p:nvSpPr>
        <p:spPr>
          <a:xfrm>
            <a:off x="6208777" y="1026085"/>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Innovative</a:t>
            </a:r>
          </a:p>
        </p:txBody>
      </p:sp>
      <p:sp>
        <p:nvSpPr>
          <p:cNvPr id="31" name="Rectangle 30">
            <a:extLst>
              <a:ext uri="{FF2B5EF4-FFF2-40B4-BE49-F238E27FC236}">
                <a16:creationId xmlns:a16="http://schemas.microsoft.com/office/drawing/2014/main" id="{BEB06BCE-AA4A-4092-90B7-344D63DFEB17}"/>
              </a:ext>
            </a:extLst>
          </p:cNvPr>
          <p:cNvSpPr/>
          <p:nvPr/>
        </p:nvSpPr>
        <p:spPr>
          <a:xfrm>
            <a:off x="6375582" y="3915935"/>
            <a:ext cx="5338710" cy="2576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2F90A7E-3C9B-431E-9D95-EC95B822CC78}"/>
              </a:ext>
            </a:extLst>
          </p:cNvPr>
          <p:cNvSpPr txBox="1"/>
          <p:nvPr/>
        </p:nvSpPr>
        <p:spPr>
          <a:xfrm>
            <a:off x="90726" y="3455903"/>
            <a:ext cx="14949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Not Selective</a:t>
            </a:r>
          </a:p>
        </p:txBody>
      </p:sp>
      <p:sp>
        <p:nvSpPr>
          <p:cNvPr id="33" name="TextBox 32">
            <a:extLst>
              <a:ext uri="{FF2B5EF4-FFF2-40B4-BE49-F238E27FC236}">
                <a16:creationId xmlns:a16="http://schemas.microsoft.com/office/drawing/2014/main" id="{967B77D8-F789-44CB-AEB3-2D0217C7A76B}"/>
              </a:ext>
            </a:extLst>
          </p:cNvPr>
          <p:cNvSpPr txBox="1"/>
          <p:nvPr/>
        </p:nvSpPr>
        <p:spPr>
          <a:xfrm>
            <a:off x="10688715" y="3481505"/>
            <a:ext cx="113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Selective</a:t>
            </a:r>
          </a:p>
        </p:txBody>
      </p:sp>
      <p:sp>
        <p:nvSpPr>
          <p:cNvPr id="34" name="TextBox 33">
            <a:extLst>
              <a:ext uri="{FF2B5EF4-FFF2-40B4-BE49-F238E27FC236}">
                <a16:creationId xmlns:a16="http://schemas.microsoft.com/office/drawing/2014/main" id="{B83C6B01-4C74-4C54-8FF9-0A3328E8FEBB}"/>
              </a:ext>
            </a:extLst>
          </p:cNvPr>
          <p:cNvSpPr txBox="1"/>
          <p:nvPr/>
        </p:nvSpPr>
        <p:spPr>
          <a:xfrm>
            <a:off x="6337546" y="5990081"/>
            <a:ext cx="1387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Immobile</a:t>
            </a:r>
          </a:p>
        </p:txBody>
      </p:sp>
      <p:sp>
        <p:nvSpPr>
          <p:cNvPr id="35" name="Rectangle 34">
            <a:extLst>
              <a:ext uri="{FF2B5EF4-FFF2-40B4-BE49-F238E27FC236}">
                <a16:creationId xmlns:a16="http://schemas.microsoft.com/office/drawing/2014/main" id="{5C545B2B-8DC9-4FA5-90C9-B3EA9E5205D1}"/>
              </a:ext>
            </a:extLst>
          </p:cNvPr>
          <p:cNvSpPr/>
          <p:nvPr/>
        </p:nvSpPr>
        <p:spPr>
          <a:xfrm>
            <a:off x="707565" y="4017290"/>
            <a:ext cx="10859593" cy="267765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These instructional entities may have minimal admission standards, but their level of innovation in</a:t>
            </a:r>
            <a:r>
              <a:rPr kumimoji="0" lang="en-US" sz="2400" b="0" i="0" u="none" strike="noStrike" kern="1200" cap="none" spc="0" normalizeH="0" noProof="0" dirty="0">
                <a:ln>
                  <a:noFill/>
                </a:ln>
                <a:solidFill>
                  <a:prstClr val="black"/>
                </a:solidFill>
                <a:effectLst/>
                <a:highlight>
                  <a:srgbClr val="FFFF00"/>
                </a:highlight>
                <a:uLnTx/>
                <a:uFillTx/>
                <a:latin typeface="Calibri" panose="020F0502020204030204"/>
                <a:ea typeface="+mn-ea"/>
                <a:cs typeface="+mn-cs"/>
              </a:rPr>
              <a:t> educational delivery and content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provides them with a business </a:t>
            </a:r>
            <a:r>
              <a:rPr kumimoji="0" lang="en-US" sz="2400" b="0" i="0"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model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that will work in an unstable economic situation. As a collective, these institutions attract students that seek credentials that have value in the workplace and do not place value in the institutional name brand. They will become more attractive to the currently employed or recently unemployed that are finding the need to up-skill their current credentials.</a:t>
            </a:r>
          </a:p>
        </p:txBody>
      </p:sp>
    </p:spTree>
    <p:extLst>
      <p:ext uri="{BB962C8B-B14F-4D97-AF65-F5344CB8AC3E}">
        <p14:creationId xmlns:p14="http://schemas.microsoft.com/office/powerpoint/2010/main" val="147575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6AD8BA3-F4FD-4BBA-8399-97C5D211E1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736" y="0"/>
            <a:ext cx="11432528" cy="6655981"/>
          </a:xfrm>
        </p:spPr>
      </p:pic>
      <p:cxnSp>
        <p:nvCxnSpPr>
          <p:cNvPr id="4" name="Straight Arrow Connector 3">
            <a:extLst>
              <a:ext uri="{FF2B5EF4-FFF2-40B4-BE49-F238E27FC236}">
                <a16:creationId xmlns:a16="http://schemas.microsoft.com/office/drawing/2014/main" id="{E12DEA45-F384-40BD-8975-41D08F9B68D2}"/>
              </a:ext>
            </a:extLst>
          </p:cNvPr>
          <p:cNvCxnSpPr>
            <a:cxnSpLocks/>
          </p:cNvCxnSpPr>
          <p:nvPr/>
        </p:nvCxnSpPr>
        <p:spPr>
          <a:xfrm flipH="1" flipV="1">
            <a:off x="7113182" y="2268279"/>
            <a:ext cx="558208" cy="5918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866CE0B-A452-4FC1-AA3C-BE29226FDC98}"/>
              </a:ext>
            </a:extLst>
          </p:cNvPr>
          <p:cNvCxnSpPr>
            <a:cxnSpLocks/>
          </p:cNvCxnSpPr>
          <p:nvPr/>
        </p:nvCxnSpPr>
        <p:spPr>
          <a:xfrm flipH="1">
            <a:off x="6608135" y="2860158"/>
            <a:ext cx="1063255" cy="65213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4F053F-D114-4B75-B948-68BD042ED1F6}"/>
              </a:ext>
            </a:extLst>
          </p:cNvPr>
          <p:cNvCxnSpPr>
            <a:cxnSpLocks/>
          </p:cNvCxnSpPr>
          <p:nvPr/>
        </p:nvCxnSpPr>
        <p:spPr>
          <a:xfrm flipH="1">
            <a:off x="6108241" y="2892056"/>
            <a:ext cx="1563149" cy="26156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3C1B2B8-1F66-4286-ADB7-014FE8996E70}"/>
              </a:ext>
            </a:extLst>
          </p:cNvPr>
          <p:cNvSpPr txBox="1"/>
          <p:nvPr/>
        </p:nvSpPr>
        <p:spPr>
          <a:xfrm>
            <a:off x="7671390" y="2491387"/>
            <a:ext cx="3435225" cy="76944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54% Online</a:t>
            </a:r>
          </a:p>
        </p:txBody>
      </p:sp>
      <p:sp>
        <p:nvSpPr>
          <p:cNvPr id="2" name="Rectangle 1">
            <a:extLst>
              <a:ext uri="{FF2B5EF4-FFF2-40B4-BE49-F238E27FC236}">
                <a16:creationId xmlns:a16="http://schemas.microsoft.com/office/drawing/2014/main" id="{DE538205-E8E2-4F20-BA4C-871A45AEE0D3}"/>
              </a:ext>
            </a:extLst>
          </p:cNvPr>
          <p:cNvSpPr/>
          <p:nvPr/>
        </p:nvSpPr>
        <p:spPr>
          <a:xfrm>
            <a:off x="1708298" y="1641450"/>
            <a:ext cx="1056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As a result of COVID 19,  students are preferring online.  </a:t>
            </a:r>
          </a:p>
        </p:txBody>
      </p:sp>
    </p:spTree>
    <p:extLst>
      <p:ext uri="{BB962C8B-B14F-4D97-AF65-F5344CB8AC3E}">
        <p14:creationId xmlns:p14="http://schemas.microsoft.com/office/powerpoint/2010/main" val="31929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DE4F179-FE10-4D70-B525-650D14079EB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5" t="260" r="587" b="-260"/>
          <a:stretch/>
        </p:blipFill>
        <p:spPr>
          <a:xfrm>
            <a:off x="438857" y="559558"/>
            <a:ext cx="10963589" cy="6348697"/>
          </a:xfrm>
        </p:spPr>
      </p:pic>
      <p:sp>
        <p:nvSpPr>
          <p:cNvPr id="2" name="Rectangle 1">
            <a:extLst>
              <a:ext uri="{FF2B5EF4-FFF2-40B4-BE49-F238E27FC236}">
                <a16:creationId xmlns:a16="http://schemas.microsoft.com/office/drawing/2014/main" id="{534E51FF-B80B-4282-B7D9-7BC9D56094B4}"/>
              </a:ext>
            </a:extLst>
          </p:cNvPr>
          <p:cNvSpPr/>
          <p:nvPr/>
        </p:nvSpPr>
        <p:spPr>
          <a:xfrm>
            <a:off x="1468582" y="183115"/>
            <a:ext cx="950421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Looking beyond COVID…</a:t>
            </a:r>
          </a:p>
        </p:txBody>
      </p:sp>
      <p:sp>
        <p:nvSpPr>
          <p:cNvPr id="3" name="Rectangle 2">
            <a:extLst>
              <a:ext uri="{FF2B5EF4-FFF2-40B4-BE49-F238E27FC236}">
                <a16:creationId xmlns:a16="http://schemas.microsoft.com/office/drawing/2014/main" id="{D163E208-0DF8-4D53-99C0-A121BF3EE3A5}"/>
              </a:ext>
            </a:extLst>
          </p:cNvPr>
          <p:cNvSpPr/>
          <p:nvPr/>
        </p:nvSpPr>
        <p:spPr>
          <a:xfrm>
            <a:off x="928185" y="3036508"/>
            <a:ext cx="3269673" cy="174351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A02CFED-9C00-418F-9A5B-A01E24CA3E19}"/>
              </a:ext>
            </a:extLst>
          </p:cNvPr>
          <p:cNvSpPr txBox="1"/>
          <p:nvPr/>
        </p:nvSpPr>
        <p:spPr>
          <a:xfrm>
            <a:off x="789554" y="4920317"/>
            <a:ext cx="9959555" cy="830997"/>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 third of current workers  are realizing that their current job is less stable and that they need additional education to get into a better financial situation.  </a:t>
            </a:r>
          </a:p>
        </p:txBody>
      </p:sp>
    </p:spTree>
    <p:extLst>
      <p:ext uri="{BB962C8B-B14F-4D97-AF65-F5344CB8AC3E}">
        <p14:creationId xmlns:p14="http://schemas.microsoft.com/office/powerpoint/2010/main" val="89195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C0E4D-5A1E-430D-B06E-070E0D149351}"/>
              </a:ext>
            </a:extLst>
          </p:cNvPr>
          <p:cNvSpPr txBox="1"/>
          <p:nvPr/>
        </p:nvSpPr>
        <p:spPr>
          <a:xfrm>
            <a:off x="3330218" y="2060811"/>
            <a:ext cx="55315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BUT…Pivot to What? </a:t>
            </a:r>
          </a:p>
        </p:txBody>
      </p:sp>
    </p:spTree>
    <p:extLst>
      <p:ext uri="{BB962C8B-B14F-4D97-AF65-F5344CB8AC3E}">
        <p14:creationId xmlns:p14="http://schemas.microsoft.com/office/powerpoint/2010/main" val="2839403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C0E4D-5A1E-430D-B06E-070E0D149351}"/>
              </a:ext>
            </a:extLst>
          </p:cNvPr>
          <p:cNvSpPr txBox="1"/>
          <p:nvPr/>
        </p:nvSpPr>
        <p:spPr>
          <a:xfrm>
            <a:off x="2820867" y="0"/>
            <a:ext cx="47952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Pivot to What? </a:t>
            </a:r>
          </a:p>
        </p:txBody>
      </p:sp>
      <p:sp>
        <p:nvSpPr>
          <p:cNvPr id="3" name="TextBox 2">
            <a:extLst>
              <a:ext uri="{FF2B5EF4-FFF2-40B4-BE49-F238E27FC236}">
                <a16:creationId xmlns:a16="http://schemas.microsoft.com/office/drawing/2014/main" id="{F8A1091D-5732-4817-8D7F-2D7B49B70A8A}"/>
              </a:ext>
            </a:extLst>
          </p:cNvPr>
          <p:cNvSpPr txBox="1"/>
          <p:nvPr/>
        </p:nvSpPr>
        <p:spPr>
          <a:xfrm>
            <a:off x="338557" y="674880"/>
            <a:ext cx="12117572" cy="550920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More nimble and resilient organization</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Extensive use of distance learning in instruction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offer asynchronous instruction for informational courses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implement self-paced competency-based learning when possible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enhance opportunities for virtual student-to-faculty interaction  </a:t>
            </a:r>
          </a:p>
          <a:p>
            <a:pPr marL="971550" marR="0" lvl="1" indent="-51435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Create incentives for faculty to teach more students</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with opportunities to share revenues</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with greater schedule flexibility  </a:t>
            </a:r>
          </a:p>
          <a:p>
            <a:pPr marL="971550" marR="0" lvl="1" indent="-514350" algn="l" defTabSz="914400" rtl="0" eaLnBrk="1" fontAlgn="auto" latinLnBrk="0" hangingPunct="1">
              <a:lnSpc>
                <a:spcPct val="100000"/>
              </a:lnSpc>
              <a:spcBef>
                <a:spcPts val="0"/>
              </a:spcBef>
              <a:spcAft>
                <a:spcPts val="0"/>
              </a:spcAft>
              <a:buClrTx/>
              <a:buSzTx/>
              <a:buFontTx/>
              <a:buAutoNum type="arabicPeriod" startAt="3"/>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Expand portfolio of offerings </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meta majors </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micro-credentials</a:t>
            </a:r>
          </a:p>
        </p:txBody>
      </p:sp>
      <p:sp>
        <p:nvSpPr>
          <p:cNvPr id="4" name="Rectangle 3">
            <a:extLst>
              <a:ext uri="{FF2B5EF4-FFF2-40B4-BE49-F238E27FC236}">
                <a16:creationId xmlns:a16="http://schemas.microsoft.com/office/drawing/2014/main" id="{EF01A9B9-FAA5-4481-9905-51CB0599049C}"/>
              </a:ext>
            </a:extLst>
          </p:cNvPr>
          <p:cNvSpPr/>
          <p:nvPr/>
        </p:nvSpPr>
        <p:spPr>
          <a:xfrm>
            <a:off x="7161697" y="4560828"/>
            <a:ext cx="4414817" cy="1200329"/>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These ideas are a few ways to  pivot to a business model that is more sustainable. </a:t>
            </a:r>
          </a:p>
        </p:txBody>
      </p:sp>
    </p:spTree>
    <p:extLst>
      <p:ext uri="{BB962C8B-B14F-4D97-AF65-F5344CB8AC3E}">
        <p14:creationId xmlns:p14="http://schemas.microsoft.com/office/powerpoint/2010/main" val="24639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905767" y="992466"/>
            <a:ext cx="5049492" cy="3394472"/>
          </a:xfrm>
        </p:spPr>
        <p:txBody>
          <a:bodyPr>
            <a:noAutofit/>
          </a:bodyPr>
          <a:lstStyle/>
          <a:p>
            <a:r>
              <a:rPr lang="en-US" dirty="0">
                <a:solidFill>
                  <a:srgbClr val="00B050"/>
                </a:solidFill>
              </a:rPr>
              <a:t>Density of educated/ skilled workers </a:t>
            </a:r>
          </a:p>
          <a:p>
            <a:r>
              <a:rPr lang="en-US" dirty="0">
                <a:solidFill>
                  <a:srgbClr val="00B050"/>
                </a:solidFill>
              </a:rPr>
              <a:t>Alignment of skills to jobs</a:t>
            </a:r>
          </a:p>
          <a:p>
            <a:pPr>
              <a:buClr>
                <a:schemeClr val="tx2"/>
              </a:buClr>
            </a:pPr>
            <a:r>
              <a:rPr lang="en-US" dirty="0">
                <a:solidFill>
                  <a:schemeClr val="accent1"/>
                </a:solidFill>
              </a:rPr>
              <a:t>Access to good schools, colleges, universities</a:t>
            </a:r>
          </a:p>
          <a:p>
            <a:r>
              <a:rPr lang="en-US" dirty="0">
                <a:solidFill>
                  <a:srgbClr val="FF0000"/>
                </a:solidFill>
              </a:rPr>
              <a:t>Local leadership</a:t>
            </a:r>
          </a:p>
          <a:p>
            <a:pPr>
              <a:buClr>
                <a:schemeClr val="tx2"/>
              </a:buClr>
            </a:pPr>
            <a:r>
              <a:rPr lang="en-US" dirty="0">
                <a:solidFill>
                  <a:schemeClr val="accent5">
                    <a:lumMod val="75000"/>
                  </a:schemeClr>
                </a:solidFill>
              </a:rPr>
              <a:t>Regional economic development strategies rather than state-wide strategies</a:t>
            </a:r>
          </a:p>
          <a:p>
            <a:r>
              <a:rPr lang="en-US" dirty="0">
                <a:solidFill>
                  <a:srgbClr val="00B0F0"/>
                </a:solidFill>
              </a:rPr>
              <a:t>Return to city-states</a:t>
            </a:r>
          </a:p>
          <a:p>
            <a:pPr lvl="1">
              <a:buClr>
                <a:schemeClr val="accent3"/>
              </a:buClr>
              <a:buFont typeface="Wingdings" panose="05000000000000000000" pitchFamily="2" charset="2"/>
              <a:buChar char="§"/>
            </a:pPr>
            <a:r>
              <a:rPr lang="en-US" sz="2800" i="1" dirty="0">
                <a:solidFill>
                  <a:srgbClr val="00B0F0"/>
                </a:solidFill>
              </a:rPr>
              <a:t>Sparta and Athens</a:t>
            </a:r>
          </a:p>
          <a:p>
            <a:pPr>
              <a:buClr>
                <a:schemeClr val="tx2"/>
              </a:buClr>
            </a:pPr>
            <a:r>
              <a:rPr lang="en-US" dirty="0">
                <a:solidFill>
                  <a:schemeClr val="tx2"/>
                </a:solidFill>
              </a:rPr>
              <a:t>Work ready communities</a:t>
            </a:r>
          </a:p>
          <a:p>
            <a:pPr>
              <a:buNone/>
            </a:pPr>
            <a:endParaRPr lang="en-US" sz="2400" b="1" dirty="0">
              <a:solidFill>
                <a:schemeClr val="tx2"/>
              </a:solidFill>
            </a:endParaRPr>
          </a:p>
          <a:p>
            <a:pPr marL="0" indent="0">
              <a:buNone/>
            </a:pPr>
            <a:endParaRPr lang="en-US" sz="2400" dirty="0"/>
          </a:p>
        </p:txBody>
      </p:sp>
      <p:pic>
        <p:nvPicPr>
          <p:cNvPr id="5" name="Picture 4" descr="C:\Users\emily.saleh\Desktop\coming-jobs-war.jpg"/>
          <p:cNvPicPr>
            <a:picLocks noChangeAspect="1" noChangeArrowheads="1"/>
          </p:cNvPicPr>
          <p:nvPr/>
        </p:nvPicPr>
        <p:blipFill>
          <a:blip r:embed="rId2" cstate="print"/>
          <a:stretch>
            <a:fillRect/>
          </a:stretch>
        </p:blipFill>
        <p:spPr bwMode="auto">
          <a:xfrm>
            <a:off x="1218281" y="1233066"/>
            <a:ext cx="2486858" cy="3767967"/>
          </a:xfrm>
          <a:prstGeom prst="rect">
            <a:avLst/>
          </a:prstGeom>
          <a:noFill/>
        </p:spPr>
      </p:pic>
      <p:pic>
        <p:nvPicPr>
          <p:cNvPr id="7" name="Picture 2" descr="http://img2.imagesbn.com/images/51580000/51588093.JPG">
            <a:hlinkClick r:id="rId3"/>
          </p:cNvPr>
          <p:cNvPicPr>
            <a:picLocks noChangeAspect="1" noChangeArrowheads="1"/>
          </p:cNvPicPr>
          <p:nvPr/>
        </p:nvPicPr>
        <p:blipFill>
          <a:blip r:embed="rId4" cstate="print"/>
          <a:srcRect/>
          <a:stretch>
            <a:fillRect/>
          </a:stretch>
        </p:blipFill>
        <p:spPr bwMode="auto">
          <a:xfrm>
            <a:off x="4032504" y="1233067"/>
            <a:ext cx="2507459" cy="3767967"/>
          </a:xfrm>
          <a:prstGeom prst="rect">
            <a:avLst/>
          </a:prstGeom>
          <a:noFill/>
        </p:spPr>
      </p:pic>
      <p:sp>
        <p:nvSpPr>
          <p:cNvPr id="2" name="TextBox 1">
            <a:extLst>
              <a:ext uri="{FF2B5EF4-FFF2-40B4-BE49-F238E27FC236}">
                <a16:creationId xmlns:a16="http://schemas.microsoft.com/office/drawing/2014/main" id="{A60DBEF2-2136-49AF-86DE-DF79982FDDE7}"/>
              </a:ext>
            </a:extLst>
          </p:cNvPr>
          <p:cNvSpPr txBox="1"/>
          <p:nvPr/>
        </p:nvSpPr>
        <p:spPr>
          <a:xfrm>
            <a:off x="1050878" y="223025"/>
            <a:ext cx="1090438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rPr>
              <a:t>Building Communities and Local Economies </a:t>
            </a:r>
          </a:p>
        </p:txBody>
      </p:sp>
      <p:sp>
        <p:nvSpPr>
          <p:cNvPr id="6" name="Rectangle 5">
            <a:extLst>
              <a:ext uri="{FF2B5EF4-FFF2-40B4-BE49-F238E27FC236}">
                <a16:creationId xmlns:a16="http://schemas.microsoft.com/office/drawing/2014/main" id="{1B517A51-E8B2-4709-8C16-E7EE7F5BDDBE}"/>
              </a:ext>
            </a:extLst>
          </p:cNvPr>
          <p:cNvSpPr/>
          <p:nvPr/>
        </p:nvSpPr>
        <p:spPr>
          <a:xfrm>
            <a:off x="422032" y="5241636"/>
            <a:ext cx="6400800" cy="1200329"/>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Institutions that position themselves to serve the local economy will benefit from steady enrollment and a reason for continuous innovation.  </a:t>
            </a:r>
          </a:p>
        </p:txBody>
      </p:sp>
    </p:spTree>
    <p:extLst>
      <p:ext uri="{BB962C8B-B14F-4D97-AF65-F5344CB8AC3E}">
        <p14:creationId xmlns:p14="http://schemas.microsoft.com/office/powerpoint/2010/main" val="69167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   CHAIRMAN’S REPORT</a:t>
            </a:r>
            <a:r>
              <a:rPr lang="en-US" b="1" spc="300" dirty="0">
                <a:solidFill>
                  <a:schemeClr val="accent5"/>
                </a:solidFill>
                <a:latin typeface="+mn-lt"/>
              </a:rPr>
              <a:t>  </a:t>
            </a:r>
            <a:endParaRPr lang="en-US" b="1" dirty="0">
              <a:solidFill>
                <a:schemeClr val="accent5"/>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7680"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100" y="365125"/>
            <a:ext cx="6497496" cy="1325563"/>
          </a:xfrm>
        </p:spPr>
        <p:txBody>
          <a:bodyPr>
            <a:normAutofit/>
          </a:bodyPr>
          <a:lstStyle/>
          <a:p>
            <a:pPr algn="ctr"/>
            <a:r>
              <a:rPr lang="en-US" sz="4000" b="1" dirty="0">
                <a:solidFill>
                  <a:srgbClr val="0070C0"/>
                </a:solidFill>
                <a:latin typeface="Calibri" panose="020F0502020204030204" pitchFamily="34" charset="0"/>
                <a:cs typeface="Calibri" panose="020F0502020204030204" pitchFamily="34" charset="0"/>
              </a:rPr>
              <a:t>Predicting the Future of Work (pre-COVID)</a:t>
            </a:r>
          </a:p>
        </p:txBody>
      </p:sp>
      <p:sp>
        <p:nvSpPr>
          <p:cNvPr id="3" name="Content Placeholder 2"/>
          <p:cNvSpPr>
            <a:spLocks noGrp="1"/>
          </p:cNvSpPr>
          <p:nvPr>
            <p:ph idx="1"/>
          </p:nvPr>
        </p:nvSpPr>
        <p:spPr>
          <a:xfrm>
            <a:off x="5118100" y="1825624"/>
            <a:ext cx="6680200" cy="4930775"/>
          </a:xfrm>
        </p:spPr>
        <p:txBody>
          <a:bodyPr>
            <a:normAutofit/>
          </a:bodyPr>
          <a:lstStyle/>
          <a:p>
            <a:r>
              <a:rPr lang="en-US" dirty="0"/>
              <a:t>The current educational requirements of the occupations that may grow are higher than those for the jobs displaced by automation. </a:t>
            </a:r>
          </a:p>
          <a:p>
            <a:r>
              <a:rPr lang="en-US" dirty="0"/>
              <a:t>If displaced workers are not reemployed quickly, countries will face rising unemployment and depressed wages </a:t>
            </a:r>
          </a:p>
          <a:p>
            <a:r>
              <a:rPr lang="en-US" dirty="0"/>
              <a:t>Globally, up </a:t>
            </a:r>
            <a:r>
              <a:rPr lang="en-US" dirty="0">
                <a:solidFill>
                  <a:srgbClr val="FF0000"/>
                </a:solidFill>
              </a:rPr>
              <a:t>to 375 million workers </a:t>
            </a:r>
            <a:r>
              <a:rPr lang="en-US" dirty="0"/>
              <a:t>may need to switch occupational categories by </a:t>
            </a:r>
            <a:r>
              <a:rPr lang="en-US" sz="3600" b="1" dirty="0">
                <a:solidFill>
                  <a:srgbClr val="FF0000"/>
                </a:solidFill>
              </a:rPr>
              <a:t>2030</a:t>
            </a:r>
            <a:r>
              <a:rPr lang="en-US" dirty="0"/>
              <a:t>, with 166 million of those in the US. </a:t>
            </a:r>
            <a:r>
              <a:rPr lang="en-US" b="1" dirty="0">
                <a:solidFill>
                  <a:srgbClr val="FF0000"/>
                </a:solidFill>
              </a:rPr>
              <a:t> </a:t>
            </a:r>
          </a:p>
          <a:p>
            <a:pPr marL="0" indent="0">
              <a:buNone/>
            </a:pPr>
            <a:endParaRPr lang="en-US" dirty="0"/>
          </a:p>
        </p:txBody>
      </p:sp>
      <p:pic>
        <p:nvPicPr>
          <p:cNvPr id="6" name="Picture 5"/>
          <p:cNvPicPr>
            <a:picLocks noChangeAspect="1"/>
          </p:cNvPicPr>
          <p:nvPr/>
        </p:nvPicPr>
        <p:blipFill>
          <a:blip r:embed="rId2"/>
          <a:stretch>
            <a:fillRect/>
          </a:stretch>
        </p:blipFill>
        <p:spPr>
          <a:xfrm>
            <a:off x="281132" y="114300"/>
            <a:ext cx="4674723" cy="6642100"/>
          </a:xfrm>
          <a:prstGeom prst="rect">
            <a:avLst/>
          </a:prstGeom>
        </p:spPr>
      </p:pic>
      <p:sp>
        <p:nvSpPr>
          <p:cNvPr id="8" name="Rectangle 7">
            <a:extLst>
              <a:ext uri="{FF2B5EF4-FFF2-40B4-BE49-F238E27FC236}">
                <a16:creationId xmlns:a16="http://schemas.microsoft.com/office/drawing/2014/main" id="{547F2947-3AA7-43F5-8529-DD02C81C36D9}"/>
              </a:ext>
            </a:extLst>
          </p:cNvPr>
          <p:cNvSpPr/>
          <p:nvPr/>
        </p:nvSpPr>
        <p:spPr>
          <a:xfrm>
            <a:off x="281132" y="2536640"/>
            <a:ext cx="4576344" cy="2308324"/>
          </a:xfrm>
          <a:prstGeom prst="rect">
            <a:avLst/>
          </a:prstGeom>
          <a:solidFill>
            <a:srgbClr val="FFFF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Lest we forget, technology was challenging communities and institutions prior to the pandemic. The pace of automation, may increase as the density of workers proves problematic.  </a:t>
            </a:r>
          </a:p>
        </p:txBody>
      </p:sp>
    </p:spTree>
    <p:extLst>
      <p:ext uri="{BB962C8B-B14F-4D97-AF65-F5344CB8AC3E}">
        <p14:creationId xmlns:p14="http://schemas.microsoft.com/office/powerpoint/2010/main" val="260475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7213" y="221386"/>
            <a:ext cx="12054468" cy="5988460"/>
          </a:xfrm>
          <a:prstGeom prst="rect">
            <a:avLst/>
          </a:prstGeom>
        </p:spPr>
      </p:pic>
      <p:sp>
        <p:nvSpPr>
          <p:cNvPr id="5" name="Rectangle 4"/>
          <p:cNvSpPr/>
          <p:nvPr/>
        </p:nvSpPr>
        <p:spPr>
          <a:xfrm>
            <a:off x="356136" y="230189"/>
            <a:ext cx="9192126" cy="44358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4917CE62-AD30-4596-ADA9-623B1B6B9CBB}"/>
              </a:ext>
            </a:extLst>
          </p:cNvPr>
          <p:cNvSpPr/>
          <p:nvPr/>
        </p:nvSpPr>
        <p:spPr>
          <a:xfrm>
            <a:off x="3306871" y="2022533"/>
            <a:ext cx="2467628" cy="1622541"/>
          </a:xfrm>
          <a:custGeom>
            <a:avLst/>
            <a:gdLst>
              <a:gd name="connsiteX0" fmla="*/ 0 w 2467628"/>
              <a:gd name="connsiteY0" fmla="*/ 1622541 h 1622541"/>
              <a:gd name="connsiteX1" fmla="*/ 739036 w 2467628"/>
              <a:gd name="connsiteY1" fmla="*/ 670563 h 1622541"/>
              <a:gd name="connsiteX2" fmla="*/ 1114817 w 2467628"/>
              <a:gd name="connsiteY2" fmla="*/ 69314 h 1622541"/>
              <a:gd name="connsiteX3" fmla="*/ 1540702 w 2467628"/>
              <a:gd name="connsiteY3" fmla="*/ 119418 h 1622541"/>
              <a:gd name="connsiteX4" fmla="*/ 2467628 w 2467628"/>
              <a:gd name="connsiteY4" fmla="*/ 1021292 h 1622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28" h="1622541">
                <a:moveTo>
                  <a:pt x="0" y="1622541"/>
                </a:moveTo>
                <a:cubicBezTo>
                  <a:pt x="276616" y="1275987"/>
                  <a:pt x="553233" y="929434"/>
                  <a:pt x="739036" y="670563"/>
                </a:cubicBezTo>
                <a:cubicBezTo>
                  <a:pt x="924839" y="411692"/>
                  <a:pt x="981206" y="161171"/>
                  <a:pt x="1114817" y="69314"/>
                </a:cubicBezTo>
                <a:cubicBezTo>
                  <a:pt x="1248428" y="-22543"/>
                  <a:pt x="1315234" y="-39245"/>
                  <a:pt x="1540702" y="119418"/>
                </a:cubicBezTo>
                <a:cubicBezTo>
                  <a:pt x="1766171" y="278081"/>
                  <a:pt x="2315228" y="858454"/>
                  <a:pt x="2467628" y="1021292"/>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E0D18E6-ED41-4322-A8E1-8AC161463B87}"/>
              </a:ext>
            </a:extLst>
          </p:cNvPr>
          <p:cNvSpPr/>
          <p:nvPr/>
        </p:nvSpPr>
        <p:spPr>
          <a:xfrm>
            <a:off x="3306871" y="744944"/>
            <a:ext cx="6403704"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Higher education still needs to focus on retooling the US workforce for an automated workplace.  </a:t>
            </a:r>
          </a:p>
        </p:txBody>
      </p:sp>
    </p:spTree>
    <p:extLst>
      <p:ext uri="{BB962C8B-B14F-4D97-AF65-F5344CB8AC3E}">
        <p14:creationId xmlns:p14="http://schemas.microsoft.com/office/powerpoint/2010/main" val="40510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4D2FE-7C9C-4F79-B08B-0545B8716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00" y="371688"/>
            <a:ext cx="11480409" cy="1108512"/>
          </a:xfrm>
          <a:prstGeom prst="rect">
            <a:avLst/>
          </a:prstGeom>
        </p:spPr>
      </p:pic>
      <p:pic>
        <p:nvPicPr>
          <p:cNvPr id="3076" name="Picture 4" descr="Work In Progress on Apple Podcasts">
            <a:extLst>
              <a:ext uri="{FF2B5EF4-FFF2-40B4-BE49-F238E27FC236}">
                <a16:creationId xmlns:a16="http://schemas.microsoft.com/office/drawing/2014/main" id="{AE2D6C0E-B715-4A9B-880D-D668EB519F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99" y="1859720"/>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ow we win the COVID-19 economic recovery | WorkingNation">
            <a:extLst>
              <a:ext uri="{FF2B5EF4-FFF2-40B4-BE49-F238E27FC236}">
                <a16:creationId xmlns:a16="http://schemas.microsoft.com/office/drawing/2014/main" id="{5042C798-E244-483C-890D-F65A7ABF7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399" y="399332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eadership | Burning Glass Technologies">
            <a:extLst>
              <a:ext uri="{FF2B5EF4-FFF2-40B4-BE49-F238E27FC236}">
                <a16:creationId xmlns:a16="http://schemas.microsoft.com/office/drawing/2014/main" id="{25F049BB-5889-4448-B280-E44593E89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73" y="5914586"/>
            <a:ext cx="2775471" cy="690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0158A5-6E68-4BC1-8A5E-FB92DF18E6C2}"/>
              </a:ext>
            </a:extLst>
          </p:cNvPr>
          <p:cNvSpPr txBox="1"/>
          <p:nvPr/>
        </p:nvSpPr>
        <p:spPr>
          <a:xfrm>
            <a:off x="3544750" y="1927678"/>
            <a:ext cx="847892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 those interested in the ‘future of 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we can recognize a lot of what we’ve been worried about playing out today in this crisis,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but a lot faster and at an even more massive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scale than any of us could have imagined.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 impetus, as it turns out, wasn’t necessarily automation…it was a virus.”</a:t>
            </a:r>
          </a:p>
        </p:txBody>
      </p:sp>
    </p:spTree>
    <p:extLst>
      <p:ext uri="{BB962C8B-B14F-4D97-AF65-F5344CB8AC3E}">
        <p14:creationId xmlns:p14="http://schemas.microsoft.com/office/powerpoint/2010/main" val="9112654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1EF0-CA3C-496A-80C8-A6A5DE833575}"/>
              </a:ext>
            </a:extLst>
          </p:cNvPr>
          <p:cNvSpPr>
            <a:spLocks noGrp="1"/>
          </p:cNvSpPr>
          <p:nvPr>
            <p:ph type="title"/>
          </p:nvPr>
        </p:nvSpPr>
        <p:spPr/>
        <p:txBody>
          <a:bodyPr/>
          <a:lstStyle/>
          <a:p>
            <a:endParaRPr lang="en-US" dirty="0"/>
          </a:p>
        </p:txBody>
      </p:sp>
      <p:pic>
        <p:nvPicPr>
          <p:cNvPr id="4" name="Content Placeholder 4">
            <a:extLst>
              <a:ext uri="{FF2B5EF4-FFF2-40B4-BE49-F238E27FC236}">
                <a16:creationId xmlns:a16="http://schemas.microsoft.com/office/drawing/2014/main" id="{A9847D51-D980-4AD4-A229-73360DAE6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382" y="644858"/>
            <a:ext cx="7376140" cy="5532105"/>
          </a:xfrm>
          <a:prstGeom prst="rect">
            <a:avLst/>
          </a:prstGeom>
        </p:spPr>
      </p:pic>
      <p:cxnSp>
        <p:nvCxnSpPr>
          <p:cNvPr id="7" name="Straight Connector 6">
            <a:extLst>
              <a:ext uri="{FF2B5EF4-FFF2-40B4-BE49-F238E27FC236}">
                <a16:creationId xmlns:a16="http://schemas.microsoft.com/office/drawing/2014/main" id="{CC8C62CF-864A-4EB6-BB42-941015D70BC6}"/>
              </a:ext>
            </a:extLst>
          </p:cNvPr>
          <p:cNvCxnSpPr/>
          <p:nvPr/>
        </p:nvCxnSpPr>
        <p:spPr>
          <a:xfrm>
            <a:off x="334537" y="278780"/>
            <a:ext cx="11251580" cy="5363737"/>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3" name="Content Placeholder 12">
            <a:extLst>
              <a:ext uri="{FF2B5EF4-FFF2-40B4-BE49-F238E27FC236}">
                <a16:creationId xmlns:a16="http://schemas.microsoft.com/office/drawing/2014/main" id="{2CD4993A-9598-4D34-B2ED-BBFFAA4368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0361" y="589359"/>
            <a:ext cx="4660777" cy="5587604"/>
          </a:xfrm>
        </p:spPr>
      </p:pic>
      <p:sp>
        <p:nvSpPr>
          <p:cNvPr id="14" name="TextBox 13">
            <a:extLst>
              <a:ext uri="{FF2B5EF4-FFF2-40B4-BE49-F238E27FC236}">
                <a16:creationId xmlns:a16="http://schemas.microsoft.com/office/drawing/2014/main" id="{A4BEE383-F3EC-4F02-B029-2EEE64938162}"/>
              </a:ext>
            </a:extLst>
          </p:cNvPr>
          <p:cNvSpPr txBox="1"/>
          <p:nvPr/>
        </p:nvSpPr>
        <p:spPr>
          <a:xfrm>
            <a:off x="4110361" y="103631"/>
            <a:ext cx="4660777" cy="738664"/>
          </a:xfrm>
          <a:prstGeom prst="rect">
            <a:avLst/>
          </a:prstGeom>
          <a:solidFill>
            <a:schemeClr val="bg1"/>
          </a:solidFill>
        </p:spPr>
        <p:txBody>
          <a:bodyPr wrap="square" rtlCol="0">
            <a:spAutoFit/>
          </a:bodyPr>
          <a:lstStyle/>
          <a:p>
            <a:pPr algn="ctr"/>
            <a:r>
              <a:rPr lang="en-US" sz="4200" b="1" dirty="0"/>
              <a:t>   BY APRIL 2020…</a:t>
            </a:r>
          </a:p>
        </p:txBody>
      </p:sp>
      <p:sp>
        <p:nvSpPr>
          <p:cNvPr id="15" name="TextBox 14">
            <a:extLst>
              <a:ext uri="{FF2B5EF4-FFF2-40B4-BE49-F238E27FC236}">
                <a16:creationId xmlns:a16="http://schemas.microsoft.com/office/drawing/2014/main" id="{75461048-2EA3-4E4B-8815-8C4BB7112559}"/>
              </a:ext>
            </a:extLst>
          </p:cNvPr>
          <p:cNvSpPr txBox="1"/>
          <p:nvPr/>
        </p:nvSpPr>
        <p:spPr>
          <a:xfrm>
            <a:off x="4234649" y="4666422"/>
            <a:ext cx="2521258" cy="1200329"/>
          </a:xfrm>
          <a:prstGeom prst="rect">
            <a:avLst/>
          </a:prstGeom>
          <a:solidFill>
            <a:schemeClr val="bg1"/>
          </a:solidFill>
        </p:spPr>
        <p:txBody>
          <a:bodyPr wrap="square" rtlCol="0">
            <a:spAutoFit/>
          </a:bodyPr>
          <a:lstStyle/>
          <a:p>
            <a:pPr algn="ctr"/>
            <a:r>
              <a:rPr lang="en-US" sz="2400" b="1" dirty="0">
                <a:solidFill>
                  <a:srgbClr val="FF0000"/>
                </a:solidFill>
              </a:rPr>
              <a:t>Unemployment rates across the southeast</a:t>
            </a:r>
          </a:p>
        </p:txBody>
      </p:sp>
    </p:spTree>
    <p:extLst>
      <p:ext uri="{BB962C8B-B14F-4D97-AF65-F5344CB8AC3E}">
        <p14:creationId xmlns:p14="http://schemas.microsoft.com/office/powerpoint/2010/main" val="252972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DDD09-BC86-42D4-B42E-E408FAE0EF2D}"/>
              </a:ext>
            </a:extLst>
          </p:cNvPr>
          <p:cNvPicPr>
            <a:picLocks noChangeAspect="1"/>
          </p:cNvPicPr>
          <p:nvPr/>
        </p:nvPicPr>
        <p:blipFill>
          <a:blip r:embed="rId2"/>
          <a:stretch>
            <a:fillRect/>
          </a:stretch>
        </p:blipFill>
        <p:spPr>
          <a:xfrm>
            <a:off x="3494044" y="0"/>
            <a:ext cx="8370193" cy="6858000"/>
          </a:xfrm>
          <a:prstGeom prst="rect">
            <a:avLst/>
          </a:prstGeom>
        </p:spPr>
      </p:pic>
      <p:sp>
        <p:nvSpPr>
          <p:cNvPr id="3" name="TextBox 2">
            <a:extLst>
              <a:ext uri="{FF2B5EF4-FFF2-40B4-BE49-F238E27FC236}">
                <a16:creationId xmlns:a16="http://schemas.microsoft.com/office/drawing/2014/main" id="{A23DDBD4-B7C7-4338-978D-F0D9EDC8CE02}"/>
              </a:ext>
            </a:extLst>
          </p:cNvPr>
          <p:cNvSpPr txBox="1"/>
          <p:nvPr/>
        </p:nvSpPr>
        <p:spPr>
          <a:xfrm>
            <a:off x="327763" y="1228397"/>
            <a:ext cx="3689446"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Early trends in job posting data show that the greatest decline in hiring occurred in states most dependent on tourism, manufacturing, and other “vulnerable” industries. </a:t>
            </a:r>
          </a:p>
        </p:txBody>
      </p:sp>
      <p:sp>
        <p:nvSpPr>
          <p:cNvPr id="4" name="TextBox 3">
            <a:extLst>
              <a:ext uri="{FF2B5EF4-FFF2-40B4-BE49-F238E27FC236}">
                <a16:creationId xmlns:a16="http://schemas.microsoft.com/office/drawing/2014/main" id="{FB0F99CD-2A7B-417F-96B0-0764E8F9B71B}"/>
              </a:ext>
            </a:extLst>
          </p:cNvPr>
          <p:cNvSpPr txBox="1"/>
          <p:nvPr/>
        </p:nvSpPr>
        <p:spPr>
          <a:xfrm>
            <a:off x="8174792" y="5145206"/>
            <a:ext cx="3302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change in # of jobs posted, March 2 to March 23, 2020 </a:t>
            </a:r>
          </a:p>
        </p:txBody>
      </p:sp>
    </p:spTree>
    <p:extLst>
      <p:ext uri="{BB962C8B-B14F-4D97-AF65-F5344CB8AC3E}">
        <p14:creationId xmlns:p14="http://schemas.microsoft.com/office/powerpoint/2010/main" val="3260924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0"/>
            <a:ext cx="10927673" cy="1325563"/>
          </a:xfrm>
        </p:spPr>
        <p:txBody>
          <a:bodyPr>
            <a:normAutofit/>
          </a:bodyPr>
          <a:lstStyle/>
          <a:p>
            <a:r>
              <a:rPr lang="en-US" sz="4200" b="1" dirty="0">
                <a:solidFill>
                  <a:srgbClr val="0070C0"/>
                </a:solidFill>
                <a:latin typeface="+mn-lt"/>
              </a:rPr>
              <a:t>So what could the future of work look like now?</a:t>
            </a:r>
          </a:p>
        </p:txBody>
      </p:sp>
      <p:sp>
        <p:nvSpPr>
          <p:cNvPr id="7" name="Content Placeholder 6">
            <a:extLst>
              <a:ext uri="{FF2B5EF4-FFF2-40B4-BE49-F238E27FC236}">
                <a16:creationId xmlns:a16="http://schemas.microsoft.com/office/drawing/2014/main" id="{94FC4CC0-B100-428E-BB69-013874ECC11E}"/>
              </a:ext>
            </a:extLst>
          </p:cNvPr>
          <p:cNvSpPr>
            <a:spLocks noGrp="1"/>
          </p:cNvSpPr>
          <p:nvPr>
            <p:ph idx="1"/>
          </p:nvPr>
        </p:nvSpPr>
        <p:spPr>
          <a:xfrm>
            <a:off x="571678" y="1054585"/>
            <a:ext cx="10515600" cy="4351338"/>
          </a:xfrm>
        </p:spPr>
        <p:txBody>
          <a:bodyPr/>
          <a:lstStyle/>
          <a:p>
            <a:pPr marL="0" indent="0">
              <a:buNone/>
            </a:pPr>
            <a:r>
              <a:rPr lang="en-US" dirty="0">
                <a:solidFill>
                  <a:srgbClr val="0070C0"/>
                </a:solidFill>
              </a:rPr>
              <a:t>One scenario based on vulnerability to automation: LOSSES</a:t>
            </a:r>
            <a:endParaRPr lang="en-US" dirty="0"/>
          </a:p>
        </p:txBody>
      </p:sp>
      <p:pic>
        <p:nvPicPr>
          <p:cNvPr id="9" name="Picture 8">
            <a:extLst>
              <a:ext uri="{FF2B5EF4-FFF2-40B4-BE49-F238E27FC236}">
                <a16:creationId xmlns:a16="http://schemas.microsoft.com/office/drawing/2014/main" id="{6B45C6EC-63AC-4B3F-B04A-083D18F02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155" y="1745339"/>
            <a:ext cx="11125967" cy="627250"/>
          </a:xfrm>
          <a:prstGeom prst="rect">
            <a:avLst/>
          </a:prstGeom>
        </p:spPr>
      </p:pic>
      <p:pic>
        <p:nvPicPr>
          <p:cNvPr id="12" name="Picture 11">
            <a:extLst>
              <a:ext uri="{FF2B5EF4-FFF2-40B4-BE49-F238E27FC236}">
                <a16:creationId xmlns:a16="http://schemas.microsoft.com/office/drawing/2014/main" id="{AAF70C98-6BBA-4DCF-A9F6-FC28FC46A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74" y="2143000"/>
            <a:ext cx="10801804" cy="4351293"/>
          </a:xfrm>
          <a:prstGeom prst="rect">
            <a:avLst/>
          </a:prstGeom>
        </p:spPr>
      </p:pic>
      <p:pic>
        <p:nvPicPr>
          <p:cNvPr id="5" name="Picture 4"/>
          <p:cNvPicPr>
            <a:picLocks noChangeAspect="1"/>
          </p:cNvPicPr>
          <p:nvPr/>
        </p:nvPicPr>
        <p:blipFill rotWithShape="1">
          <a:blip r:embed="rId4"/>
          <a:srcRect l="3470" r="3419"/>
          <a:stretch/>
        </p:blipFill>
        <p:spPr>
          <a:xfrm>
            <a:off x="7669942" y="1745339"/>
            <a:ext cx="3550597" cy="4539102"/>
          </a:xfrm>
          <a:prstGeom prst="rect">
            <a:avLst/>
          </a:prstGeom>
        </p:spPr>
      </p:pic>
      <p:grpSp>
        <p:nvGrpSpPr>
          <p:cNvPr id="21" name="Group 20">
            <a:extLst>
              <a:ext uri="{FF2B5EF4-FFF2-40B4-BE49-F238E27FC236}">
                <a16:creationId xmlns:a16="http://schemas.microsoft.com/office/drawing/2014/main" id="{A4837624-09B1-4C83-A83F-88B7465F9AB4}"/>
              </a:ext>
            </a:extLst>
          </p:cNvPr>
          <p:cNvGrpSpPr/>
          <p:nvPr/>
        </p:nvGrpSpPr>
        <p:grpSpPr>
          <a:xfrm>
            <a:off x="2716961" y="2444080"/>
            <a:ext cx="4952981" cy="1567802"/>
            <a:chOff x="2716961" y="2635284"/>
            <a:chExt cx="4952981" cy="1567802"/>
          </a:xfrm>
        </p:grpSpPr>
        <p:sp>
          <p:nvSpPr>
            <p:cNvPr id="13" name="TextBox 12">
              <a:extLst>
                <a:ext uri="{FF2B5EF4-FFF2-40B4-BE49-F238E27FC236}">
                  <a16:creationId xmlns:a16="http://schemas.microsoft.com/office/drawing/2014/main" id="{A38AFB9F-5F08-41FE-A26F-99CAE9CBF263}"/>
                </a:ext>
              </a:extLst>
            </p:cNvPr>
            <p:cNvSpPr txBox="1"/>
            <p:nvPr/>
          </p:nvSpPr>
          <p:spPr>
            <a:xfrm>
              <a:off x="5564327" y="2818091"/>
              <a:ext cx="2105615" cy="1384995"/>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Similar to current job losses</a:t>
              </a:r>
            </a:p>
          </p:txBody>
        </p:sp>
        <p:cxnSp>
          <p:nvCxnSpPr>
            <p:cNvPr id="15" name="Straight Arrow Connector 14">
              <a:extLst>
                <a:ext uri="{FF2B5EF4-FFF2-40B4-BE49-F238E27FC236}">
                  <a16:creationId xmlns:a16="http://schemas.microsoft.com/office/drawing/2014/main" id="{0045C37B-62C2-4D1B-9903-0E4E3C8B4002}"/>
                </a:ext>
              </a:extLst>
            </p:cNvPr>
            <p:cNvCxnSpPr/>
            <p:nvPr/>
          </p:nvCxnSpPr>
          <p:spPr>
            <a:xfrm flipH="1" flipV="1">
              <a:off x="3136956" y="2635284"/>
              <a:ext cx="2320119" cy="682388"/>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3024A80-4202-4FEB-810C-CBFAD37A37D5}"/>
                </a:ext>
              </a:extLst>
            </p:cNvPr>
            <p:cNvCxnSpPr>
              <a:cxnSpLocks/>
            </p:cNvCxnSpPr>
            <p:nvPr/>
          </p:nvCxnSpPr>
          <p:spPr>
            <a:xfrm flipH="1">
              <a:off x="3458712" y="3332328"/>
              <a:ext cx="2043611" cy="178260"/>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B093540-59C7-4F34-8EFA-449F3406FB16}"/>
                </a:ext>
              </a:extLst>
            </p:cNvPr>
            <p:cNvCxnSpPr>
              <a:cxnSpLocks/>
            </p:cNvCxnSpPr>
            <p:nvPr/>
          </p:nvCxnSpPr>
          <p:spPr>
            <a:xfrm flipH="1">
              <a:off x="2716961" y="3361641"/>
              <a:ext cx="2816364" cy="702607"/>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10300457-6B17-4C9F-B01D-AF6154A95888}"/>
              </a:ext>
            </a:extLst>
          </p:cNvPr>
          <p:cNvSpPr/>
          <p:nvPr/>
        </p:nvSpPr>
        <p:spPr>
          <a:xfrm>
            <a:off x="152213" y="5028868"/>
            <a:ext cx="9176983" cy="1569660"/>
          </a:xfrm>
          <a:prstGeom prst="rect">
            <a:avLst/>
          </a:prstGeom>
          <a:solidFill>
            <a:srgbClr val="FFFF00"/>
          </a:solidFill>
        </p:spPr>
        <p:txBody>
          <a:bodyPr wrap="square">
            <a:spAutoFit/>
          </a:bodyPr>
          <a:lstStyle/>
          <a:p>
            <a:pPr>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key point here is that the job losses caused by COVID 19 are in the sectors where automation is projected to reduce jobs </a:t>
            </a:r>
            <a:r>
              <a:rPr lang="en-US" sz="2400" dirty="0">
                <a:solidFill>
                  <a:prstClr val="black"/>
                </a:solidFill>
                <a:highlight>
                  <a:srgbClr val="FFFF00"/>
                </a:highlight>
              </a:rPr>
              <a:t>anyway. While office support staff do not show immediate declines for COVID 19, they are likely to decline as organizations streamline their operations. </a:t>
            </a: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12799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94" y="18442"/>
            <a:ext cx="10963073" cy="1325563"/>
          </a:xfrm>
        </p:spPr>
        <p:txBody>
          <a:bodyPr>
            <a:normAutofit/>
          </a:bodyPr>
          <a:lstStyle/>
          <a:p>
            <a:r>
              <a:rPr lang="en-US" sz="4200" b="1" dirty="0">
                <a:solidFill>
                  <a:srgbClr val="0070C0"/>
                </a:solidFill>
                <a:latin typeface="+mn-lt"/>
              </a:rPr>
              <a:t>So what could the future of work look like now?</a:t>
            </a:r>
          </a:p>
        </p:txBody>
      </p:sp>
      <p:sp>
        <p:nvSpPr>
          <p:cNvPr id="7" name="Content Placeholder 6">
            <a:extLst>
              <a:ext uri="{FF2B5EF4-FFF2-40B4-BE49-F238E27FC236}">
                <a16:creationId xmlns:a16="http://schemas.microsoft.com/office/drawing/2014/main" id="{94FC4CC0-B100-428E-BB69-013874ECC11E}"/>
              </a:ext>
            </a:extLst>
          </p:cNvPr>
          <p:cNvSpPr>
            <a:spLocks noGrp="1"/>
          </p:cNvSpPr>
          <p:nvPr>
            <p:ph idx="1"/>
          </p:nvPr>
        </p:nvSpPr>
        <p:spPr>
          <a:xfrm>
            <a:off x="735512" y="948855"/>
            <a:ext cx="10515600" cy="4351338"/>
          </a:xfrm>
        </p:spPr>
        <p:txBody>
          <a:bodyPr/>
          <a:lstStyle/>
          <a:p>
            <a:pPr marL="0" indent="0">
              <a:buNone/>
            </a:pPr>
            <a:r>
              <a:rPr lang="en-US" dirty="0">
                <a:solidFill>
                  <a:srgbClr val="0070C0"/>
                </a:solidFill>
              </a:rPr>
              <a:t>One scenario based on vulnerability to automation: GAINS</a:t>
            </a:r>
            <a:endParaRPr lang="en-US" dirty="0"/>
          </a:p>
        </p:txBody>
      </p:sp>
      <p:pic>
        <p:nvPicPr>
          <p:cNvPr id="5" name="Picture 4"/>
          <p:cNvPicPr>
            <a:picLocks noChangeAspect="1"/>
          </p:cNvPicPr>
          <p:nvPr/>
        </p:nvPicPr>
        <p:blipFill rotWithShape="1">
          <a:blip r:embed="rId2"/>
          <a:srcRect l="3470" r="3419"/>
          <a:stretch/>
        </p:blipFill>
        <p:spPr>
          <a:xfrm>
            <a:off x="8068271" y="1395605"/>
            <a:ext cx="3550597" cy="4539102"/>
          </a:xfrm>
          <a:prstGeom prst="rect">
            <a:avLst/>
          </a:prstGeom>
        </p:spPr>
      </p:pic>
      <p:pic>
        <p:nvPicPr>
          <p:cNvPr id="4" name="Picture 3">
            <a:extLst>
              <a:ext uri="{FF2B5EF4-FFF2-40B4-BE49-F238E27FC236}">
                <a16:creationId xmlns:a16="http://schemas.microsoft.com/office/drawing/2014/main" id="{2E17703F-D9F4-4459-AFE8-8F5FBFA9C22B}"/>
              </a:ext>
            </a:extLst>
          </p:cNvPr>
          <p:cNvPicPr>
            <a:picLocks noChangeAspect="1"/>
          </p:cNvPicPr>
          <p:nvPr/>
        </p:nvPicPr>
        <p:blipFill rotWithShape="1">
          <a:blip r:embed="rId3">
            <a:extLst>
              <a:ext uri="{28A0092B-C50C-407E-A947-70E740481C1C}">
                <a14:useLocalDpi xmlns:a14="http://schemas.microsoft.com/office/drawing/2010/main" val="0"/>
              </a:ext>
            </a:extLst>
          </a:blip>
          <a:srcRect b="33321"/>
          <a:stretch/>
        </p:blipFill>
        <p:spPr>
          <a:xfrm>
            <a:off x="563125" y="1329841"/>
            <a:ext cx="11423500" cy="4656466"/>
          </a:xfrm>
          <a:prstGeom prst="rect">
            <a:avLst/>
          </a:prstGeom>
        </p:spPr>
      </p:pic>
      <p:pic>
        <p:nvPicPr>
          <p:cNvPr id="8" name="Picture 7">
            <a:extLst>
              <a:ext uri="{FF2B5EF4-FFF2-40B4-BE49-F238E27FC236}">
                <a16:creationId xmlns:a16="http://schemas.microsoft.com/office/drawing/2014/main" id="{D6766D19-3944-4091-AD47-8C203E14E408}"/>
              </a:ext>
            </a:extLst>
          </p:cNvPr>
          <p:cNvPicPr>
            <a:picLocks noChangeAspect="1"/>
          </p:cNvPicPr>
          <p:nvPr/>
        </p:nvPicPr>
        <p:blipFill rotWithShape="1">
          <a:blip r:embed="rId4">
            <a:extLst>
              <a:ext uri="{28A0092B-C50C-407E-A947-70E740481C1C}">
                <a14:useLocalDpi xmlns:a14="http://schemas.microsoft.com/office/drawing/2010/main" val="0"/>
              </a:ext>
            </a:extLst>
          </a:blip>
          <a:srcRect t="92675"/>
          <a:stretch/>
        </p:blipFill>
        <p:spPr>
          <a:xfrm>
            <a:off x="0" y="6483337"/>
            <a:ext cx="11986625" cy="353684"/>
          </a:xfrm>
          <a:prstGeom prst="rect">
            <a:avLst/>
          </a:prstGeom>
        </p:spPr>
      </p:pic>
      <p:sp>
        <p:nvSpPr>
          <p:cNvPr id="9" name="Rectangle 8">
            <a:extLst>
              <a:ext uri="{FF2B5EF4-FFF2-40B4-BE49-F238E27FC236}">
                <a16:creationId xmlns:a16="http://schemas.microsoft.com/office/drawing/2014/main" id="{F678EA96-8153-4FDD-9DCD-BD8046052853}"/>
              </a:ext>
            </a:extLst>
          </p:cNvPr>
          <p:cNvSpPr/>
          <p:nvPr/>
        </p:nvSpPr>
        <p:spPr>
          <a:xfrm>
            <a:off x="735512" y="5801640"/>
            <a:ext cx="11181919" cy="707886"/>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This chart show projected job growth through 2030 and during the transition to an automated workplace. Note that most of these categories are in higher demand because of COVID-19.  </a:t>
            </a:r>
          </a:p>
        </p:txBody>
      </p:sp>
    </p:spTree>
    <p:extLst>
      <p:ext uri="{BB962C8B-B14F-4D97-AF65-F5344CB8AC3E}">
        <p14:creationId xmlns:p14="http://schemas.microsoft.com/office/powerpoint/2010/main" val="290037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5900" y="789709"/>
            <a:ext cx="11143137" cy="6068291"/>
          </a:xfrm>
          <a:prstGeom prst="rect">
            <a:avLst/>
          </a:prstGeom>
        </p:spPr>
      </p:pic>
      <p:grpSp>
        <p:nvGrpSpPr>
          <p:cNvPr id="11" name="Group 10">
            <a:extLst>
              <a:ext uri="{FF2B5EF4-FFF2-40B4-BE49-F238E27FC236}">
                <a16:creationId xmlns:a16="http://schemas.microsoft.com/office/drawing/2014/main" id="{2354DDF8-8545-4E2F-B8CF-AB935864AD7E}"/>
              </a:ext>
            </a:extLst>
          </p:cNvPr>
          <p:cNvGrpSpPr/>
          <p:nvPr/>
        </p:nvGrpSpPr>
        <p:grpSpPr>
          <a:xfrm>
            <a:off x="4476467" y="6176963"/>
            <a:ext cx="5486399" cy="523220"/>
            <a:chOff x="4476467" y="6176963"/>
            <a:chExt cx="5486399" cy="523220"/>
          </a:xfrm>
        </p:grpSpPr>
        <p:sp>
          <p:nvSpPr>
            <p:cNvPr id="5" name="TextBox 4">
              <a:extLst>
                <a:ext uri="{FF2B5EF4-FFF2-40B4-BE49-F238E27FC236}">
                  <a16:creationId xmlns:a16="http://schemas.microsoft.com/office/drawing/2014/main" id="{02574786-D673-462B-905A-EACC09DD4359}"/>
                </a:ext>
              </a:extLst>
            </p:cNvPr>
            <p:cNvSpPr txBox="1"/>
            <p:nvPr/>
          </p:nvSpPr>
          <p:spPr>
            <a:xfrm>
              <a:off x="5677469" y="6176963"/>
              <a:ext cx="4285397" cy="523220"/>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Job growth will be localized.</a:t>
              </a:r>
            </a:p>
          </p:txBody>
        </p:sp>
        <p:cxnSp>
          <p:nvCxnSpPr>
            <p:cNvPr id="7" name="Straight Arrow Connector 6">
              <a:extLst>
                <a:ext uri="{FF2B5EF4-FFF2-40B4-BE49-F238E27FC236}">
                  <a16:creationId xmlns:a16="http://schemas.microsoft.com/office/drawing/2014/main" id="{C57636A5-72B6-4C35-AAE4-8C7672A4C7C6}"/>
                </a:ext>
              </a:extLst>
            </p:cNvPr>
            <p:cNvCxnSpPr>
              <a:cxnSpLocks/>
            </p:cNvCxnSpPr>
            <p:nvPr/>
          </p:nvCxnSpPr>
          <p:spPr>
            <a:xfrm flipH="1" flipV="1">
              <a:off x="4476467" y="6426995"/>
              <a:ext cx="1201002" cy="242241"/>
            </a:xfrm>
            <a:prstGeom prst="straightConnector1">
              <a:avLst/>
            </a:prstGeom>
            <a:ln w="571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1DD59B55-7038-46BD-A458-9B8DEBCE2C6B}"/>
              </a:ext>
            </a:extLst>
          </p:cNvPr>
          <p:cNvPicPr>
            <a:picLocks noChangeAspect="1"/>
          </p:cNvPicPr>
          <p:nvPr/>
        </p:nvPicPr>
        <p:blipFill rotWithShape="1">
          <a:blip r:embed="rId3"/>
          <a:srcRect l="3470" r="3419"/>
          <a:stretch/>
        </p:blipFill>
        <p:spPr>
          <a:xfrm>
            <a:off x="10581590" y="4559808"/>
            <a:ext cx="1334894" cy="1706535"/>
          </a:xfrm>
          <a:prstGeom prst="rect">
            <a:avLst/>
          </a:prstGeom>
        </p:spPr>
      </p:pic>
      <p:sp>
        <p:nvSpPr>
          <p:cNvPr id="10" name="Rectangle 9">
            <a:extLst>
              <a:ext uri="{FF2B5EF4-FFF2-40B4-BE49-F238E27FC236}">
                <a16:creationId xmlns:a16="http://schemas.microsoft.com/office/drawing/2014/main" id="{91049C3C-8817-4AF9-A8E9-C056CFC6499D}"/>
              </a:ext>
            </a:extLst>
          </p:cNvPr>
          <p:cNvSpPr/>
          <p:nvPr/>
        </p:nvSpPr>
        <p:spPr>
          <a:xfrm>
            <a:off x="21097" y="0"/>
            <a:ext cx="11670333"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This chart projects job growth through 2030 as a part of global automation. Because of the pandemic, there is now less certainty where job growth will occur. </a:t>
            </a:r>
          </a:p>
        </p:txBody>
      </p:sp>
    </p:spTree>
    <p:extLst>
      <p:ext uri="{BB962C8B-B14F-4D97-AF65-F5344CB8AC3E}">
        <p14:creationId xmlns:p14="http://schemas.microsoft.com/office/powerpoint/2010/main" val="169094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Pril 2020 r">
            <a:hlinkClick r:id="" action="ppaction://media"/>
            <a:extLst>
              <a:ext uri="{FF2B5EF4-FFF2-40B4-BE49-F238E27FC236}">
                <a16:creationId xmlns:a16="http://schemas.microsoft.com/office/drawing/2014/main" id="{E818AB7E-3648-4F93-99A2-17276463C2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280" y="168676"/>
            <a:ext cx="8575828" cy="6689324"/>
          </a:xfrm>
          <a:prstGeom prst="rect">
            <a:avLst/>
          </a:prstGeom>
        </p:spPr>
      </p:pic>
      <p:sp>
        <p:nvSpPr>
          <p:cNvPr id="3" name="TextBox 2">
            <a:extLst>
              <a:ext uri="{FF2B5EF4-FFF2-40B4-BE49-F238E27FC236}">
                <a16:creationId xmlns:a16="http://schemas.microsoft.com/office/drawing/2014/main" id="{6B9EA7C3-0DE3-4F5D-96FE-842F62AF8685}"/>
              </a:ext>
            </a:extLst>
          </p:cNvPr>
          <p:cNvSpPr txBox="1"/>
          <p:nvPr/>
        </p:nvSpPr>
        <p:spPr>
          <a:xfrm>
            <a:off x="10086607" y="4550037"/>
            <a:ext cx="2105393" cy="1477328"/>
          </a:xfrm>
          <a:prstGeom prst="rect">
            <a:avLst/>
          </a:prstGeom>
          <a:solidFill>
            <a:schemeClr val="accent6">
              <a:lumMod val="40000"/>
              <a:lumOff val="60000"/>
            </a:schemeClr>
          </a:solidFill>
        </p:spPr>
        <p:txBody>
          <a:bodyPr wrap="square" rtlCol="0">
            <a:spAutoFit/>
          </a:bodyPr>
          <a:lstStyle/>
          <a:p>
            <a:pPr lvl="0">
              <a:defRPr/>
            </a:pPr>
            <a:r>
              <a:rPr lang="en-US" b="1" dirty="0">
                <a:solidFill>
                  <a:prstClr val="black"/>
                </a:solidFill>
              </a:rPr>
              <a:t>Click enter to start the graphic.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Blue bubbles are jobs gained, and orange are jobs lost.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970E21E-901D-4A95-925A-2F7E6F4AB27B}"/>
              </a:ext>
            </a:extLst>
          </p:cNvPr>
          <p:cNvSpPr/>
          <p:nvPr/>
        </p:nvSpPr>
        <p:spPr>
          <a:xfrm>
            <a:off x="142708" y="646331"/>
            <a:ext cx="3705811" cy="6001643"/>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chart shows 20 years of employment growth and decline. Economic issues have been a part of the US landscape for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College and university leaders need to respond to COVID-19 in a manner that helps their institutions become more resilient to inevitable economic disruptions and capable of serving their students and communities in difficult times. </a:t>
            </a:r>
          </a:p>
        </p:txBody>
      </p:sp>
      <p:sp>
        <p:nvSpPr>
          <p:cNvPr id="5" name="Rectangle 4">
            <a:extLst>
              <a:ext uri="{FF2B5EF4-FFF2-40B4-BE49-F238E27FC236}">
                <a16:creationId xmlns:a16="http://schemas.microsoft.com/office/drawing/2014/main" id="{F714C20C-FF6C-4DCA-AD86-1682D785AC9D}"/>
              </a:ext>
            </a:extLst>
          </p:cNvPr>
          <p:cNvSpPr/>
          <p:nvPr/>
        </p:nvSpPr>
        <p:spPr>
          <a:xfrm>
            <a:off x="2931250" y="0"/>
            <a:ext cx="5376171"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This is not a one-time thing </a:t>
            </a:r>
          </a:p>
        </p:txBody>
      </p:sp>
    </p:spTree>
    <p:extLst>
      <p:ext uri="{BB962C8B-B14F-4D97-AF65-F5344CB8AC3E}">
        <p14:creationId xmlns:p14="http://schemas.microsoft.com/office/powerpoint/2010/main" val="17240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00" fill="hold"/>
                                        <p:tgtEl>
                                          <p:spTgt spid="8"/>
                                        </p:tgtEl>
                                      </p:cBhvr>
                                    </p:cmd>
                                  </p:childTnLst>
                                </p:cTn>
                              </p:par>
                            </p:childTnLst>
                          </p:cTn>
                        </p:par>
                        <p:par>
                          <p:cTn id="7" fill="hold">
                            <p:stCondLst>
                              <p:cond delay="328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333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reatestgener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62657"/>
            <a:ext cx="3462338" cy="5657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5981700" y="733692"/>
            <a:ext cx="464784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20204" pitchFamily="34" charset="0"/>
              <a:buChar char="•"/>
              <a:tabLst>
                <a:tab pos="0" algn="l"/>
                <a:tab pos="5486400" algn="r"/>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5486400" algn="r"/>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5486400" algn="r"/>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5486400" algn="r"/>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5486400" algn="r"/>
              </a:tabLs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0" algn="l"/>
                <a:tab pos="5486400" algn="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the end of WWII, the U.S made a bold decision to invest in the future of its economy by providing $1.9 billion annually to the education of returning veterans of the war. </a:t>
            </a:r>
            <a:r>
              <a:rPr kumimoji="0" lang="en-US" altLang="en-US" sz="24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This commitment to human capital helped enable the WWII generation to become the “greatest generation.”</a:t>
            </a:r>
          </a:p>
          <a:p>
            <a:pPr marL="0" marR="0" lvl="0" indent="0" algn="l" defTabSz="914400" rtl="0" eaLnBrk="1" fontAlgn="auto" latinLnBrk="0" hangingPunct="1">
              <a:lnSpc>
                <a:spcPct val="100000"/>
              </a:lnSpc>
              <a:spcBef>
                <a:spcPct val="0"/>
              </a:spcBef>
              <a:spcAft>
                <a:spcPts val="0"/>
              </a:spcAft>
              <a:buClrTx/>
              <a:buSzTx/>
              <a:buFontTx/>
              <a:buNone/>
              <a:tabLst>
                <a:tab pos="0" algn="l"/>
                <a:tab pos="5486400" algn="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Text Box 4">
            <a:extLst>
              <a:ext uri="{FF2B5EF4-FFF2-40B4-BE49-F238E27FC236}">
                <a16:creationId xmlns:a16="http://schemas.microsoft.com/office/drawing/2014/main" id="{726F6F06-0405-432C-848E-E748CB0F00AF}"/>
              </a:ext>
            </a:extLst>
          </p:cNvPr>
          <p:cNvSpPr txBox="1">
            <a:spLocks noChangeArrowheads="1"/>
          </p:cNvSpPr>
          <p:nvPr/>
        </p:nvSpPr>
        <p:spPr bwMode="auto">
          <a:xfrm>
            <a:off x="5807691" y="4365010"/>
            <a:ext cx="580241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Possibly, your community’s greatest generation is at the (more virtual) schoolhouse door waiting for the opportunity to propel it into the global economy.  </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9952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2A72-7594-486E-95B4-25DD587A8B41}"/>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C9E002B-35FC-446E-90D1-45E01EE66BA3}"/>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35000" contrast="14000"/>
                    </a14:imgEffect>
                  </a14:imgLayer>
                </a14:imgProps>
              </a:ext>
              <a:ext uri="{28A0092B-C50C-407E-A947-70E740481C1C}">
                <a14:useLocalDpi xmlns:a14="http://schemas.microsoft.com/office/drawing/2010/main" val="0"/>
              </a:ext>
            </a:extLst>
          </a:blip>
          <a:stretch>
            <a:fillRect/>
          </a:stretch>
        </p:blipFill>
        <p:spPr>
          <a:xfrm rot="5400000">
            <a:off x="2435453" y="-1303253"/>
            <a:ext cx="7266502" cy="9688670"/>
          </a:xfrm>
          <a:scene3d>
            <a:camera prst="orthographicFront">
              <a:rot lat="21299999" lon="600000" rev="0"/>
            </a:camera>
            <a:lightRig rig="threePt" dir="t"/>
          </a:scene3d>
        </p:spPr>
      </p:pic>
      <p:sp>
        <p:nvSpPr>
          <p:cNvPr id="4" name="Slide Number Placeholder 3">
            <a:extLst>
              <a:ext uri="{FF2B5EF4-FFF2-40B4-BE49-F238E27FC236}">
                <a16:creationId xmlns:a16="http://schemas.microsoft.com/office/drawing/2014/main" id="{3F4E3EAA-A738-4E0D-852E-51A76BF69949}"/>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a:t>
            </a:fld>
            <a:endParaRPr lang="en-US">
              <a:solidFill>
                <a:srgbClr val="46464A">
                  <a:lumMod val="60000"/>
                  <a:lumOff val="40000"/>
                </a:srgbClr>
              </a:solidFill>
            </a:endParaRPr>
          </a:p>
        </p:txBody>
      </p:sp>
    </p:spTree>
    <p:extLst>
      <p:ext uri="{BB962C8B-B14F-4D97-AF65-F5344CB8AC3E}">
        <p14:creationId xmlns:p14="http://schemas.microsoft.com/office/powerpoint/2010/main" val="2753245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068191" y="69507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chemeClr val="accent1">
                    <a:lumMod val="75000"/>
                  </a:schemeClr>
                </a:solidFill>
                <a:latin typeface="+mn-lt"/>
              </a:rPr>
              <a:t>VII</a:t>
            </a:r>
            <a:r>
              <a:rPr lang="en-US" b="1" dirty="0">
                <a:solidFill>
                  <a:srgbClr val="0070C0"/>
                </a:solidFill>
                <a:latin typeface="+mn-lt"/>
              </a:rPr>
              <a:t>I</a:t>
            </a:r>
            <a:r>
              <a:rPr kumimoji="0" lang="en-US" b="1" i="0" u="none" strike="noStrike" kern="1200" cap="all" spc="0" normalizeH="0" baseline="0" noProof="0" dirty="0">
                <a:ln>
                  <a:noFill/>
                </a:ln>
                <a:solidFill>
                  <a:srgbClr val="0070C0"/>
                </a:solidFill>
                <a:effectLst/>
                <a:uLnTx/>
                <a:uFillTx/>
                <a:latin typeface="+mn-lt"/>
              </a:rPr>
              <a:t>.   Decision</a:t>
            </a:r>
            <a:r>
              <a:rPr kumimoji="0" lang="en-US" b="1" i="0" u="none" strike="noStrike" kern="1200" cap="all" spc="300" normalizeH="0" baseline="0" noProof="0" dirty="0">
                <a:ln>
                  <a:noFill/>
                </a:ln>
                <a:solidFill>
                  <a:srgbClr val="0070C0"/>
                </a:solidFill>
                <a:effectLst/>
                <a:uLnTx/>
                <a:uFillTx/>
                <a:latin typeface="+mn-lt"/>
              </a:rPr>
              <a:t> </a:t>
            </a:r>
            <a:r>
              <a:rPr kumimoji="0" lang="en-US" b="1" i="0" u="none" strike="noStrike" kern="1200" cap="all" spc="0" normalizeH="0" baseline="0" noProof="0" dirty="0">
                <a:ln>
                  <a:noFill/>
                </a:ln>
                <a:solidFill>
                  <a:srgbClr val="0070C0"/>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Tree>
    <p:extLst>
      <p:ext uri="{BB962C8B-B14F-4D97-AF65-F5344CB8AC3E}">
        <p14:creationId xmlns:p14="http://schemas.microsoft.com/office/powerpoint/2010/main" val="3940041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71</a:t>
            </a:fld>
            <a:endParaRPr lang="en-US">
              <a:solidFill>
                <a:srgbClr val="46464A">
                  <a:lumMod val="60000"/>
                  <a:lumOff val="40000"/>
                </a:srgbClr>
              </a:solidFill>
            </a:endParaRPr>
          </a:p>
        </p:txBody>
      </p:sp>
      <p:sp>
        <p:nvSpPr>
          <p:cNvPr id="5" name="Rectangle 4"/>
          <p:cNvSpPr/>
          <p:nvPr/>
        </p:nvSpPr>
        <p:spPr>
          <a:xfrm>
            <a:off x="625642" y="603828"/>
            <a:ext cx="6096000" cy="769441"/>
          </a:xfrm>
          <a:prstGeom prst="rect">
            <a:avLst/>
          </a:prstGeom>
        </p:spPr>
        <p:txBody>
          <a:bodyPr>
            <a:spAutoFit/>
          </a:bodyPr>
          <a:lstStyle/>
          <a:p>
            <a:pPr marL="228600">
              <a:tabLst>
                <a:tab pos="27432" algn="l"/>
                <a:tab pos="-1731873600" algn="l"/>
                <a:tab pos="6542532" algn="r"/>
              </a:tabLst>
            </a:pPr>
            <a:r>
              <a:rPr lang="en-US" sz="4400" b="1" kern="1400" dirty="0">
                <a:solidFill>
                  <a:srgbClr val="0070C0"/>
                </a:solidFill>
              </a:rPr>
              <a:t>A.  Academic Programs</a:t>
            </a:r>
            <a:r>
              <a:rPr lang="en-US" sz="3200" kern="1400" dirty="0">
                <a:solidFill>
                  <a:srgbClr val="0070C0"/>
                </a:solidFill>
                <a:latin typeface="Times New Roman" panose="02020603050405020304" pitchFamily="18" charset="0"/>
              </a:rPr>
              <a:t> </a:t>
            </a:r>
            <a:endParaRPr lang="en-US" sz="3200" kern="1400" dirty="0">
              <a:ln>
                <a:noFill/>
              </a:ln>
              <a:solidFill>
                <a:srgbClr val="0070C0"/>
              </a:solidFill>
              <a:effectLst/>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923061" y="2103433"/>
            <a:ext cx="3504874" cy="2625272"/>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72</a:t>
            </a:fld>
            <a:endParaRPr lang="en-US">
              <a:solidFill>
                <a:srgbClr val="46464A">
                  <a:lumMod val="60000"/>
                  <a:lumOff val="40000"/>
                </a:srgbClr>
              </a:solidFill>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0070C0"/>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8824" y="2784171"/>
            <a:ext cx="1448728" cy="100016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377" y="3883613"/>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ws.auburn.edu/asim/Content/Images/Schools/Aubur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506" y="4025153"/>
            <a:ext cx="1936376" cy="16868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1497" y="4884873"/>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cws.auburn.edu/asim/Content/Images/Schools/Alabam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982" y="2426298"/>
            <a:ext cx="1725540" cy="14865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80712" y="2793011"/>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cws.auburn.edu/asim/Content/Images/Schools/South%20Alabam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40790" y="5239621"/>
            <a:ext cx="933749" cy="94468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4115" y="1136142"/>
            <a:ext cx="1621813" cy="155327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lh3.googleusercontent.com/proxy/ZrkRM9QNJHNWt2OEQIlIF69Z-U1Ps3QuIoG18mzpLYzYvAEapXaeyBR0-G9GWshuEm_sBavUpOzcuoIj_XWXtQ9KhjuEd_cONG8kO-L4H-Hrw5XOh7iyhj6bDzt-3NFhIxGHaJ2OpW35jig7hV3NxkTXQA4OHw=w160-h160-k-no"/>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1647" y="4884872"/>
            <a:ext cx="1518565" cy="1480069"/>
          </a:xfrm>
          <a:prstGeom prst="rect">
            <a:avLst/>
          </a:prstGeom>
          <a:noFill/>
        </p:spPr>
      </p:pic>
      <p:pic>
        <p:nvPicPr>
          <p:cNvPr id="1056" name="Picture 32" descr="https://upload.wikimedia.org/wikipedia/en/3/3a/UWALogo.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964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54601" y="244005"/>
            <a:ext cx="10440141" cy="773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Athens State University</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1a.  Bachelor of Science in Advanced Manufacturing Management                  (CIP 52.0205)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will provide a clear pathway for associate’s-level graduates of the FAME program or other comparable AAS programs to pursue bachelor’s degrees and advance their careers to the management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grows out of ATSU’s strengths in Operations Management, Management of Technology, and Global Logistics and Supply Chain Management and builds upon an existing minor in Advanced Manufacturing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proposal includes letters of support from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manufacturing employers in ATSU’s service area who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offer tuition assistance and career development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programs to employees who are looking to advance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their professional careers in manufacturing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6C52DEB-61B2-4CAF-A9B9-FF26CFA31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9214" y="92074"/>
            <a:ext cx="3597885" cy="912896"/>
          </a:xfrm>
          <a:prstGeom prst="rect">
            <a:avLst/>
          </a:prstGeom>
        </p:spPr>
      </p:pic>
      <p:pic>
        <p:nvPicPr>
          <p:cNvPr id="4" name="Picture 3">
            <a:extLst>
              <a:ext uri="{FF2B5EF4-FFF2-40B4-BE49-F238E27FC236}">
                <a16:creationId xmlns:a16="http://schemas.microsoft.com/office/drawing/2014/main" id="{FA01A007-83FC-4270-A459-92A93E5EC65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09353" y="4552174"/>
            <a:ext cx="3320711" cy="1591174"/>
          </a:xfrm>
          <a:prstGeom prst="rect">
            <a:avLst/>
          </a:prstGeom>
        </p:spPr>
      </p:pic>
    </p:spTree>
    <p:extLst>
      <p:ext uri="{BB962C8B-B14F-4D97-AF65-F5344CB8AC3E}">
        <p14:creationId xmlns:p14="http://schemas.microsoft.com/office/powerpoint/2010/main" val="1610735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65824" y="253953"/>
            <a:ext cx="10857392" cy="38441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Athens State University</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1b. Bachelor of Science in Occupational Health and Safety Management (CIP 51.2206)</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731313" y="1234570"/>
            <a:ext cx="11229911" cy="557075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Numerous employment opportunities are available in the field of occupational health and safety management across multiple industries, including Risk Manager, Safety Administrator, Safety Consultant, Safety Director, Safety Engineer, Safety Specialist, Safety Manager, Compliance Officer, and similar positions.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proposal includes letters of support from manufacturing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employers in ATSU’s service area who offer tuition assistance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career development programs to employees.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builds upon ATSU’s existing programs in Management of Technology and Human Resource Management, as well as Public Safety and Health Administration. The program will expand existing occupational health and safety coursework to a full undergraduate major.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B281EFD-D0EA-4543-B816-3C634CAE3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082" y="92074"/>
            <a:ext cx="3490120" cy="885552"/>
          </a:xfrm>
          <a:prstGeom prst="rect">
            <a:avLst/>
          </a:prstGeom>
        </p:spPr>
      </p:pic>
      <p:pic>
        <p:nvPicPr>
          <p:cNvPr id="5" name="Picture 4">
            <a:extLst>
              <a:ext uri="{FF2B5EF4-FFF2-40B4-BE49-F238E27FC236}">
                <a16:creationId xmlns:a16="http://schemas.microsoft.com/office/drawing/2014/main" id="{2B6A2C0A-9768-4CED-9CE0-A85217A708E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 r="54046"/>
          <a:stretch/>
        </p:blipFill>
        <p:spPr>
          <a:xfrm>
            <a:off x="9172113" y="3061832"/>
            <a:ext cx="1957551" cy="2072499"/>
          </a:xfrm>
          <a:prstGeom prst="rect">
            <a:avLst/>
          </a:prstGeom>
        </p:spPr>
      </p:pic>
    </p:spTree>
    <p:extLst>
      <p:ext uri="{BB962C8B-B14F-4D97-AF65-F5344CB8AC3E}">
        <p14:creationId xmlns:p14="http://schemas.microsoft.com/office/powerpoint/2010/main" val="35416534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72356" y="434784"/>
            <a:ext cx="10843787" cy="61093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Auburn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2a.  Master of Science in Hospitality Management </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(CIP 52.0901)</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buClrTx/>
              <a:buSzTx/>
              <a:buFont typeface="Arial" panose="020B0604020202020204" pitchFamily="34" charset="0"/>
              <a:buChar char="•"/>
              <a:tabLst>
                <a:tab pos="457200" algn="l"/>
              </a:tabLst>
              <a:defRPr/>
            </a:pPr>
            <a:r>
              <a:rPr lang="en-US" sz="2400" dirty="0"/>
              <a:t>Auburn already delivers a master’s-level program in Hotel and Restaurant Management as an option within its MS in Nutrition (CIP 30.1901). The proposed program would replace this option with a stand-alone program and would not require any curricular changes or additional resources to deliver.  </a:t>
            </a:r>
          </a:p>
          <a:p>
            <a:pPr marL="285750" marR="0" lvl="0" indent="-285750" algn="l" defTabSz="914400" rtl="0" eaLnBrk="1" fontAlgn="auto" latinLnBrk="0" hangingPunct="1">
              <a:lnSpc>
                <a:spcPct val="100000"/>
              </a:lnSpc>
              <a:buClrTx/>
              <a:buSzTx/>
              <a:buFont typeface="Arial" panose="020B0604020202020204" pitchFamily="34" charset="0"/>
              <a:buChar char="•"/>
              <a:tabLst>
                <a:tab pos="457200" algn="l"/>
              </a:tabLst>
              <a:defRPr/>
            </a:pPr>
            <a:endParaRPr lang="en-US" sz="1500" dirty="0"/>
          </a:p>
          <a:p>
            <a:pPr marL="285750" marR="0" lvl="0" indent="-285750" algn="l" defTabSz="914400" rtl="0" eaLnBrk="1" fontAlgn="auto" latinLnBrk="0" hangingPunct="1">
              <a:lnSpc>
                <a:spcPct val="100000"/>
              </a:lnSpc>
              <a:buClrTx/>
              <a:buSzTx/>
              <a:buFont typeface="Arial" panose="020B0604020202020204" pitchFamily="34" charset="0"/>
              <a:buChar char="•"/>
              <a:tabLst>
                <a:tab pos="457200" algn="l"/>
              </a:tabLst>
              <a:defRPr/>
            </a:pPr>
            <a:r>
              <a:rPr lang="en-US" sz="2400" dirty="0"/>
              <a:t>The proposed stand-alone MS program is one of two programs</a:t>
            </a:r>
          </a:p>
          <a:p>
            <a:pPr marR="0" lvl="0" algn="l" defTabSz="914400" rtl="0" eaLnBrk="1" fontAlgn="auto" latinLnBrk="0" hangingPunct="1">
              <a:lnSpc>
                <a:spcPct val="100000"/>
              </a:lnSpc>
              <a:buClrTx/>
              <a:buSzTx/>
              <a:tabLst>
                <a:tab pos="457200" algn="l"/>
              </a:tabLst>
              <a:defRPr/>
            </a:pPr>
            <a:r>
              <a:rPr lang="en-US" sz="2400" dirty="0"/>
              <a:t>     in Alabama, and one of a few such programs in the nation. </a:t>
            </a:r>
          </a:p>
          <a:p>
            <a:pPr marL="285750" marR="0" lvl="0" indent="-285750" algn="l" defTabSz="914400" rtl="0" eaLnBrk="1" fontAlgn="auto" latinLnBrk="0" hangingPunct="1">
              <a:lnSpc>
                <a:spcPct val="100000"/>
              </a:lnSpc>
              <a:buClrTx/>
              <a:buSzTx/>
              <a:buFont typeface="Arial" panose="020B0604020202020204" pitchFamily="34" charset="0"/>
              <a:buChar char="•"/>
              <a:tabLst>
                <a:tab pos="457200" algn="l"/>
              </a:tabLst>
              <a:defRPr/>
            </a:pPr>
            <a:endParaRPr lang="en-US" sz="1500" dirty="0"/>
          </a:p>
          <a:p>
            <a:pPr marL="285750" marR="0" lvl="0" indent="-285750" algn="l" defTabSz="914400" rtl="0" eaLnBrk="1" fontAlgn="auto" latinLnBrk="0" hangingPunct="1">
              <a:lnSpc>
                <a:spcPct val="100000"/>
              </a:lnSpc>
              <a:buClrTx/>
              <a:buSzTx/>
              <a:buFont typeface="Arial" panose="020B0604020202020204" pitchFamily="34" charset="0"/>
              <a:buChar char="•"/>
              <a:tabLst>
                <a:tab pos="457200" algn="l"/>
              </a:tabLst>
              <a:defRPr/>
            </a:pPr>
            <a:endParaRPr lang="en-US" sz="1500" dirty="0"/>
          </a:p>
          <a:p>
            <a:pPr marL="285750" marR="0" lvl="0" indent="-285750" algn="l" defTabSz="914400" rtl="0" eaLnBrk="1" fontAlgn="auto" latinLnBrk="0" hangingPunct="1">
              <a:lnSpc>
                <a:spcPct val="100000"/>
              </a:lnSpc>
              <a:buClrTx/>
              <a:buSzTx/>
              <a:buFont typeface="Arial" panose="020B0604020202020204" pitchFamily="34" charset="0"/>
              <a:buChar char="•"/>
              <a:tabLst>
                <a:tab pos="457200" algn="l"/>
              </a:tabLst>
              <a:defRPr/>
            </a:pPr>
            <a:r>
              <a:rPr lang="en-US" sz="2400" dirty="0"/>
              <a:t>The Advisory Board of the Hospitality Management Program at Auburn University and its industry partners solidly support the establishment of the independent graduate programs in Hospitality Management.</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F0FED7C-5A33-4C08-9933-3F0B97B92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0331" y="29997"/>
            <a:ext cx="2058662" cy="1889126"/>
          </a:xfrm>
          <a:prstGeom prst="rect">
            <a:avLst/>
          </a:prstGeom>
        </p:spPr>
      </p:pic>
      <p:pic>
        <p:nvPicPr>
          <p:cNvPr id="3" name="Picture 2">
            <a:extLst>
              <a:ext uri="{FF2B5EF4-FFF2-40B4-BE49-F238E27FC236}">
                <a16:creationId xmlns:a16="http://schemas.microsoft.com/office/drawing/2014/main" id="{52517F9F-8BA2-4250-94CF-C93D4BB6D53B}"/>
              </a:ext>
            </a:extLst>
          </p:cNvPr>
          <p:cNvPicPr>
            <a:picLocks noChangeAspect="1"/>
          </p:cNvPicPr>
          <p:nvPr/>
        </p:nvPicPr>
        <p:blipFill rotWithShape="1">
          <a:blip r:embed="rId5"/>
          <a:srcRect l="13953" r="7986" b="30771"/>
          <a:stretch/>
        </p:blipFill>
        <p:spPr>
          <a:xfrm>
            <a:off x="9175073" y="3234369"/>
            <a:ext cx="2297126" cy="1610835"/>
          </a:xfrm>
          <a:prstGeom prst="rect">
            <a:avLst/>
          </a:prstGeom>
        </p:spPr>
      </p:pic>
    </p:spTree>
    <p:extLst>
      <p:ext uri="{BB962C8B-B14F-4D97-AF65-F5344CB8AC3E}">
        <p14:creationId xmlns:p14="http://schemas.microsoft.com/office/powerpoint/2010/main" val="30396912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72356" y="434784"/>
            <a:ext cx="10843787" cy="6524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Auburn University</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2a.  Doctor of Philosophy in Hospitality Management </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(CIP 52.0901)</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lvl="0" indent="-285750">
              <a:buFont typeface="Arial" panose="020B0604020202020204" pitchFamily="34" charset="0"/>
              <a:buChar char="•"/>
              <a:defRPr/>
            </a:pPr>
            <a:r>
              <a:rPr lang="en-US" sz="2400" dirty="0">
                <a:solidFill>
                  <a:prstClr val="black"/>
                </a:solidFill>
              </a:rPr>
              <a:t>Auburn already delivers a doctoral-level program in Hotel and Restaurant Management as an option within its PhD in Nutrition (CIP 30.1901). The proposed program would replace this option with a stand-alone program and would not require any curricular changes or additional resources to deliver. </a:t>
            </a:r>
          </a:p>
          <a:p>
            <a:pPr lvl="0">
              <a:defRPr/>
            </a:pPr>
            <a:endParaRPr lang="en-US" sz="2400" dirty="0">
              <a:solidFill>
                <a:prstClr val="black"/>
              </a:solidFill>
            </a:endParaRPr>
          </a:p>
          <a:p>
            <a:pPr marL="285750" lvl="0" indent="-285750">
              <a:buFont typeface="Arial" panose="020B0604020202020204" pitchFamily="34" charset="0"/>
              <a:buChar char="•"/>
              <a:defRPr/>
            </a:pPr>
            <a:r>
              <a:rPr lang="en-US" sz="2400" dirty="0">
                <a:solidFill>
                  <a:prstClr val="black"/>
                </a:solidFill>
              </a:rPr>
              <a:t>The proposed PhD program in Hospitality Management would </a:t>
            </a:r>
          </a:p>
          <a:p>
            <a:pPr lvl="0">
              <a:defRPr/>
            </a:pPr>
            <a:r>
              <a:rPr lang="en-US" sz="2400" dirty="0">
                <a:solidFill>
                  <a:prstClr val="black"/>
                </a:solidFill>
              </a:rPr>
              <a:t>    be the only such PhD program in Alabama and one of a very few </a:t>
            </a:r>
          </a:p>
          <a:p>
            <a:pPr lvl="0">
              <a:defRPr/>
            </a:pPr>
            <a:r>
              <a:rPr lang="en-US" sz="2400" dirty="0">
                <a:solidFill>
                  <a:prstClr val="black"/>
                </a:solidFill>
              </a:rPr>
              <a:t>    such programs in the nation.  Auburn’s current configuration as </a:t>
            </a:r>
          </a:p>
          <a:p>
            <a:pPr lvl="0">
              <a:defRPr/>
            </a:pPr>
            <a:r>
              <a:rPr lang="en-US" sz="2400" dirty="0">
                <a:solidFill>
                  <a:prstClr val="black"/>
                </a:solidFill>
              </a:rPr>
              <a:t>    an option within the PhD in Nutrition is highly ranked in the field, </a:t>
            </a:r>
          </a:p>
          <a:p>
            <a:pPr lvl="0">
              <a:defRPr/>
            </a:pPr>
            <a:r>
              <a:rPr lang="en-US" sz="2400" dirty="0">
                <a:solidFill>
                  <a:prstClr val="black"/>
                </a:solidFill>
              </a:rPr>
              <a:t>    and moving to a free-standing program will enhance recruitment </a:t>
            </a:r>
          </a:p>
          <a:p>
            <a:pPr lvl="0">
              <a:defRPr/>
            </a:pPr>
            <a:r>
              <a:rPr lang="en-US" sz="2400" dirty="0">
                <a:solidFill>
                  <a:prstClr val="black"/>
                </a:solidFill>
              </a:rPr>
              <a:t>    and make graduates more attractive to industry and academic employers. </a:t>
            </a:r>
          </a:p>
          <a:p>
            <a:pPr marR="0" lvl="0" algn="l" defTabSz="914400" rtl="0" eaLnBrk="1" fontAlgn="auto" latinLnBrk="0" hangingPunct="1">
              <a:lnSpc>
                <a:spcPct val="100000"/>
              </a:lnSpc>
              <a:buClrTx/>
              <a:buSzTx/>
              <a:tabLst>
                <a:tab pos="457200" algn="l"/>
              </a:tabLst>
              <a:defRPr/>
            </a:pPr>
            <a:endParaRPr lang="en-US" sz="2400" dirty="0"/>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F0FED7C-5A33-4C08-9933-3F0B97B92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0331" y="29997"/>
            <a:ext cx="2058662" cy="1889126"/>
          </a:xfrm>
          <a:prstGeom prst="rect">
            <a:avLst/>
          </a:prstGeom>
        </p:spPr>
      </p:pic>
      <p:pic>
        <p:nvPicPr>
          <p:cNvPr id="3" name="Picture 2">
            <a:extLst>
              <a:ext uri="{FF2B5EF4-FFF2-40B4-BE49-F238E27FC236}">
                <a16:creationId xmlns:a16="http://schemas.microsoft.com/office/drawing/2014/main" id="{52517F9F-8BA2-4250-94CF-C93D4BB6D53B}"/>
              </a:ext>
            </a:extLst>
          </p:cNvPr>
          <p:cNvPicPr>
            <a:picLocks noChangeAspect="1"/>
          </p:cNvPicPr>
          <p:nvPr/>
        </p:nvPicPr>
        <p:blipFill rotWithShape="1">
          <a:blip r:embed="rId5"/>
          <a:srcRect l="13953" r="7986" b="30771"/>
          <a:stretch/>
        </p:blipFill>
        <p:spPr>
          <a:xfrm>
            <a:off x="9319017" y="3697215"/>
            <a:ext cx="2297126" cy="1610835"/>
          </a:xfrm>
          <a:prstGeom prst="rect">
            <a:avLst/>
          </a:prstGeom>
        </p:spPr>
      </p:pic>
    </p:spTree>
    <p:extLst>
      <p:ext uri="{BB962C8B-B14F-4D97-AF65-F5344CB8AC3E}">
        <p14:creationId xmlns:p14="http://schemas.microsoft.com/office/powerpoint/2010/main" val="42681442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1235" y="92074"/>
            <a:ext cx="10850988" cy="693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Auburn University </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2c. Master of Science in Child Life (CIP 19.0706)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includes significant practical and internship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experience and prepares graduates for certification as Child Life Specialists.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Common employment opportunities for Certified Child Life Specialists include children's hospitals, pediatric units in regional hospitals, sibling centers, camps for medically fragile children, wish-granting facilities, advocacy centers and homeless shelters. Demand for these occupations is expected to grow especially in the wake of the current public health and economic crisis.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stand-alone MS program in Child Life is not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offered by any other institution in Alabama, and Auburn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has research and instructional strengths in this area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deliver the program successfully.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FA3D791-FC93-4DF6-ADB4-B438DA589F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2518" y="8451"/>
            <a:ext cx="2177987" cy="1998624"/>
          </a:xfrm>
          <a:prstGeom prst="rect">
            <a:avLst/>
          </a:prstGeom>
        </p:spPr>
      </p:pic>
      <p:sp>
        <p:nvSpPr>
          <p:cNvPr id="9" name="TextBox 8">
            <a:extLst>
              <a:ext uri="{FF2B5EF4-FFF2-40B4-BE49-F238E27FC236}">
                <a16:creationId xmlns:a16="http://schemas.microsoft.com/office/drawing/2014/main" id="{54B0D961-B1E2-4EF2-B39A-60C9697C09A7}"/>
              </a:ext>
            </a:extLst>
          </p:cNvPr>
          <p:cNvSpPr txBox="1"/>
          <p:nvPr/>
        </p:nvSpPr>
        <p:spPr>
          <a:xfrm>
            <a:off x="7464669" y="7031716"/>
            <a:ext cx="23706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prescriptionforplay.wordpress.com/tag/hospital/"/>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nc-sa/3.0/"/>
              </a:rPr>
              <a:t>CC BY-SA-NC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2" name="Picture 8" descr="Easterseals Florida | Child Development Centers">
            <a:extLst>
              <a:ext uri="{FF2B5EF4-FFF2-40B4-BE49-F238E27FC236}">
                <a16:creationId xmlns:a16="http://schemas.microsoft.com/office/drawing/2014/main" id="{DE0A9285-F3EF-4F8D-A851-45FC5FD7A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848" y="454184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7024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06171" y="463903"/>
            <a:ext cx="10130371" cy="561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Jacksonville State University</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3. Master of Science in Geographic Information Science                                                and Technology (CIP 45.0702)</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JSU’s Department of Chemistry and Geosciences currently offers graduate and undergraduate coursework in GIS, and has the faculty and laboratory facilities to deliver such a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According to the US labor statistics, the expected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growth rate for GIS workers is between 20-29 %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 the next 10-15 years. A GIS degree will equip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students for a job in a rapidly expanding field with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higher-than-average salaries.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A53A1FBB-6E20-4786-A84C-887A1350E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5010" y="30324"/>
            <a:ext cx="2296990" cy="1837592"/>
          </a:xfrm>
          <a:prstGeom prst="rect">
            <a:avLst/>
          </a:prstGeom>
        </p:spPr>
      </p:pic>
      <p:pic>
        <p:nvPicPr>
          <p:cNvPr id="9" name="Picture 8">
            <a:extLst>
              <a:ext uri="{FF2B5EF4-FFF2-40B4-BE49-F238E27FC236}">
                <a16:creationId xmlns:a16="http://schemas.microsoft.com/office/drawing/2014/main" id="{5BBAD261-4388-45D4-B69B-EE82434E608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05313" y="3504938"/>
            <a:ext cx="2346351" cy="2816731"/>
          </a:xfrm>
          <a:prstGeom prst="rect">
            <a:avLst/>
          </a:prstGeom>
        </p:spPr>
      </p:pic>
    </p:spTree>
    <p:extLst>
      <p:ext uri="{BB962C8B-B14F-4D97-AF65-F5344CB8AC3E}">
        <p14:creationId xmlns:p14="http://schemas.microsoft.com/office/powerpoint/2010/main" val="1875444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77049" y="92074"/>
            <a:ext cx="10315852" cy="71034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Alabama </a:t>
            </a:r>
          </a:p>
          <a:p>
            <a:pPr marL="514350" marR="0" lvl="0" indent="-514350" algn="l" defTabSz="914400" rtl="0" eaLnBrk="1" fontAlgn="auto" latinLnBrk="0" hangingPunct="1">
              <a:lnSpc>
                <a:spcPct val="100000"/>
              </a:lnSpc>
              <a:spcBef>
                <a:spcPct val="20000"/>
              </a:spcBef>
              <a:spcAft>
                <a:spcPts val="600"/>
              </a:spcAft>
              <a:buClrTx/>
              <a:buSzTx/>
              <a:buFontTx/>
              <a:buAutoNum type="arabicPeriod" startAt="4"/>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Master of Science in Athletic Training in Athletic Training                       (CIP 51.0913)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University of Alabama currently offers a Bachelor of Science in Athletic Training (BSAT), which prepares graduates to sit for the entry-level Athletic Trainer Certification Examination.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accreditation agency for Athletic Training has determined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that the professional degree for Athletic Training must be at the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graduate level to be eligible to sit for the certification examination,</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has advised baccalaureate programs not to admit, enroll or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matriculate students after the start of fall term 2022. </a:t>
            </a:r>
          </a:p>
          <a:p>
            <a:pPr marR="0" lvl="0" algn="l" defTabSz="914400" rtl="0" eaLnBrk="1" fontAlgn="base" latinLnBrk="0" hangingPunct="1">
              <a:lnSpc>
                <a:spcPct val="100000"/>
              </a:lnSpc>
              <a:spcBef>
                <a:spcPts val="0"/>
              </a:spcBef>
              <a:spcAft>
                <a:spcPts val="0"/>
              </a:spcAft>
              <a:buClrTx/>
              <a:buSzTx/>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UA’s existing program has strong enrollment and completion rates, and the MSAT is expected to continue enrolling students at the same rates.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050" name="Picture 2" descr="Great free clipart, silhouette, coloring pages and drawings that ...">
            <a:extLst>
              <a:ext uri="{FF2B5EF4-FFF2-40B4-BE49-F238E27FC236}">
                <a16:creationId xmlns:a16="http://schemas.microsoft.com/office/drawing/2014/main" id="{5AE22F8E-FFDA-4F42-92B6-FB1E2CDFE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8913" y="195508"/>
            <a:ext cx="1501945" cy="14429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thletic Training Program - College of Human Environmental ...">
            <a:extLst>
              <a:ext uri="{FF2B5EF4-FFF2-40B4-BE49-F238E27FC236}">
                <a16:creationId xmlns:a16="http://schemas.microsoft.com/office/drawing/2014/main" id="{D69D17CD-1E67-4CB0-A193-A5D680C9D2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19"/>
          <a:stretch/>
        </p:blipFill>
        <p:spPr bwMode="auto">
          <a:xfrm>
            <a:off x="9292794" y="2911007"/>
            <a:ext cx="2752602" cy="194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90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8FB0-FB52-434F-996D-FB4DAE4525E7}"/>
              </a:ext>
            </a:extLst>
          </p:cNvPr>
          <p:cNvSpPr>
            <a:spLocks noGrp="1"/>
          </p:cNvSpPr>
          <p:nvPr>
            <p:ph type="title"/>
          </p:nvPr>
        </p:nvSpPr>
        <p:spPr>
          <a:xfrm>
            <a:off x="515566" y="136525"/>
            <a:ext cx="10515600" cy="1325563"/>
          </a:xfrm>
        </p:spPr>
        <p:txBody>
          <a:bodyPr/>
          <a:lstStyle/>
          <a:p>
            <a:r>
              <a:rPr lang="en-US" b="1" dirty="0">
                <a:solidFill>
                  <a:srgbClr val="0070C0"/>
                </a:solidFill>
                <a:latin typeface="+mn-lt"/>
              </a:rPr>
              <a:t>Retirement of Paul Mohr </a:t>
            </a:r>
          </a:p>
        </p:txBody>
      </p:sp>
      <p:pic>
        <p:nvPicPr>
          <p:cNvPr id="6" name="Content Placeholder 5">
            <a:extLst>
              <a:ext uri="{FF2B5EF4-FFF2-40B4-BE49-F238E27FC236}">
                <a16:creationId xmlns:a16="http://schemas.microsoft.com/office/drawing/2014/main" id="{7FA2599E-74E7-4C94-9571-5B566FE4E0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70543" y="136525"/>
            <a:ext cx="4421788" cy="3046121"/>
          </a:xfrm>
        </p:spPr>
      </p:pic>
      <p:sp>
        <p:nvSpPr>
          <p:cNvPr id="4" name="Slide Number Placeholder 3">
            <a:extLst>
              <a:ext uri="{FF2B5EF4-FFF2-40B4-BE49-F238E27FC236}">
                <a16:creationId xmlns:a16="http://schemas.microsoft.com/office/drawing/2014/main" id="{CACF7652-5C09-426B-B573-7DE8BF951560}"/>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a:t>
            </a:fld>
            <a:endParaRPr lang="en-US">
              <a:solidFill>
                <a:srgbClr val="46464A">
                  <a:lumMod val="60000"/>
                  <a:lumOff val="40000"/>
                </a:srgbClr>
              </a:solidFill>
            </a:endParaRPr>
          </a:p>
        </p:txBody>
      </p:sp>
      <p:sp>
        <p:nvSpPr>
          <p:cNvPr id="8" name="TextBox 7">
            <a:extLst>
              <a:ext uri="{FF2B5EF4-FFF2-40B4-BE49-F238E27FC236}">
                <a16:creationId xmlns:a16="http://schemas.microsoft.com/office/drawing/2014/main" id="{C6217E03-07AF-4750-9FF3-302651CF2B81}"/>
              </a:ext>
            </a:extLst>
          </p:cNvPr>
          <p:cNvSpPr txBox="1"/>
          <p:nvPr/>
        </p:nvSpPr>
        <p:spPr>
          <a:xfrm>
            <a:off x="301557" y="1369675"/>
            <a:ext cx="650780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30 Years of services for ACHE:</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July 17, 1989 through May 31, 2020</a:t>
            </a:r>
          </a:p>
          <a:p>
            <a:pPr marL="285750" indent="-285750">
              <a:buFont typeface="Arial" panose="020B0604020202020204" pitchFamily="34" charset="0"/>
              <a:buChar char="•"/>
            </a:pPr>
            <a:r>
              <a:rPr lang="en-US" sz="2400" dirty="0"/>
              <a:t>Recognized leader among the Southern Regional Education Board’s Minority Doctoral Scholars Program.  Alabama ranks first among SREB states with 143 scholars who have earned their Ph.D.   </a:t>
            </a:r>
          </a:p>
          <a:p>
            <a:pPr marL="285750" indent="-285750">
              <a:buFont typeface="Arial" panose="020B0604020202020204" pitchFamily="34" charset="0"/>
              <a:buChar char="•"/>
            </a:pPr>
            <a:r>
              <a:rPr lang="en-US" sz="2400" dirty="0"/>
              <a:t>Served as the Commission liaison to the Alabama Virtual Library, </a:t>
            </a:r>
            <a:r>
              <a:rPr lang="en-US" sz="2400" dirty="0" err="1"/>
              <a:t>EPSCoR</a:t>
            </a:r>
            <a:r>
              <a:rPr lang="en-US" sz="2400" dirty="0"/>
              <a:t> and the Alabama School of Math and Science.</a:t>
            </a:r>
          </a:p>
          <a:p>
            <a:pPr marL="285750" indent="-285750">
              <a:buFont typeface="Arial" panose="020B0604020202020204" pitchFamily="34" charset="0"/>
              <a:buChar char="•"/>
            </a:pPr>
            <a:r>
              <a:rPr lang="en-US" sz="2400" dirty="0"/>
              <a:t>Had a distinguished career prior to coming to ACHE, including serving as President of Talladega College from 1983-1988.</a:t>
            </a:r>
          </a:p>
        </p:txBody>
      </p:sp>
      <p:pic>
        <p:nvPicPr>
          <p:cNvPr id="9" name="Picture 8">
            <a:extLst>
              <a:ext uri="{FF2B5EF4-FFF2-40B4-BE49-F238E27FC236}">
                <a16:creationId xmlns:a16="http://schemas.microsoft.com/office/drawing/2014/main" id="{FF3F8350-0524-4D40-B708-F8C2F4B4D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409" y="3384597"/>
            <a:ext cx="2513014" cy="3336878"/>
          </a:xfrm>
          <a:prstGeom prst="rect">
            <a:avLst/>
          </a:prstGeom>
        </p:spPr>
      </p:pic>
    </p:spTree>
    <p:extLst>
      <p:ext uri="{BB962C8B-B14F-4D97-AF65-F5344CB8AC3E}">
        <p14:creationId xmlns:p14="http://schemas.microsoft.com/office/powerpoint/2010/main" val="1485051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50416" y="355886"/>
            <a:ext cx="10214719"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Alabama at Birmingham</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5a.  Master of Arts in Interdisciplinary Graduate Studies </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(CIP 30.9999)</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MAIGS program is designed to blend distinct areas of expertise needed to compete for and advance within contemporary careers.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is designed to attract part-time students,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particularly working professionals who may be looking to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upskill. Given the format of stacking graduate certificates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into a master’s degree, the MAIGS may appeal to new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populations who may otherwise not seek post-</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baccalaureate educational opportunities. This aim aligns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regional and state workforce development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2777D7-24C8-47D0-9C92-0A6B52C4198E}"/>
              </a:ext>
            </a:extLst>
          </p:cNvPr>
          <p:cNvSpPr txBox="1"/>
          <p:nvPr/>
        </p:nvSpPr>
        <p:spPr>
          <a:xfrm>
            <a:off x="5037731" y="7057447"/>
            <a:ext cx="10582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www.tiffanydalton.net/home-nutrition-solution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3A4430F-4383-40A2-8B54-6108342A0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9415" y="212147"/>
            <a:ext cx="2683334" cy="884469"/>
          </a:xfrm>
          <a:prstGeom prst="rect">
            <a:avLst/>
          </a:prstGeom>
        </p:spPr>
      </p:pic>
      <p:pic>
        <p:nvPicPr>
          <p:cNvPr id="10" name="Picture 9">
            <a:extLst>
              <a:ext uri="{FF2B5EF4-FFF2-40B4-BE49-F238E27FC236}">
                <a16:creationId xmlns:a16="http://schemas.microsoft.com/office/drawing/2014/main" id="{847D0A41-A643-4A1E-898A-9F05F0A0A4A4}"/>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89159" y="3264374"/>
            <a:ext cx="2875085" cy="2994880"/>
          </a:xfrm>
          <a:prstGeom prst="rect">
            <a:avLst/>
          </a:prstGeom>
        </p:spPr>
      </p:pic>
    </p:spTree>
    <p:extLst>
      <p:ext uri="{BB962C8B-B14F-4D97-AF65-F5344CB8AC3E}">
        <p14:creationId xmlns:p14="http://schemas.microsoft.com/office/powerpoint/2010/main" val="42817100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50416" y="355886"/>
            <a:ext cx="10214719"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Alabama at Birmingham</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5a.  Master of Science in Interdisciplinary Graduate Studies </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(CIP 30.9999)</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MSIGS program is designed to blend distinct areas of expertise needed to compete for and advance within contemporary careers.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is designed to attract part-time students,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particularly working professionals who may be looking to </a:t>
            </a:r>
          </a:p>
          <a:p>
            <a:pPr marR="0" lvl="0" algn="l" defTabSz="914400" rtl="0" eaLnBrk="1" fontAlgn="base"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upskill. Given the format of stacking graduate certificates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into a master’s degree, the MSIGS may appeal to new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populations who may otherwise not seek post-</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baccalaureate educational opportunities. This aim aligns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regional and state workforce development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2777D7-24C8-47D0-9C92-0A6B52C4198E}"/>
              </a:ext>
            </a:extLst>
          </p:cNvPr>
          <p:cNvSpPr txBox="1"/>
          <p:nvPr/>
        </p:nvSpPr>
        <p:spPr>
          <a:xfrm>
            <a:off x="5037731" y="7057447"/>
            <a:ext cx="10582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www.tiffanydalton.net/home-nutrition-solution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3A4430F-4383-40A2-8B54-6108342A0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9415" y="212147"/>
            <a:ext cx="2683334" cy="884469"/>
          </a:xfrm>
          <a:prstGeom prst="rect">
            <a:avLst/>
          </a:prstGeom>
        </p:spPr>
      </p:pic>
      <p:pic>
        <p:nvPicPr>
          <p:cNvPr id="10" name="Picture 9">
            <a:extLst>
              <a:ext uri="{FF2B5EF4-FFF2-40B4-BE49-F238E27FC236}">
                <a16:creationId xmlns:a16="http://schemas.microsoft.com/office/drawing/2014/main" id="{847D0A41-A643-4A1E-898A-9F05F0A0A4A4}"/>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89159" y="3264374"/>
            <a:ext cx="2875085" cy="2994880"/>
          </a:xfrm>
          <a:prstGeom prst="rect">
            <a:avLst/>
          </a:prstGeom>
        </p:spPr>
      </p:pic>
    </p:spTree>
    <p:extLst>
      <p:ext uri="{BB962C8B-B14F-4D97-AF65-F5344CB8AC3E}">
        <p14:creationId xmlns:p14="http://schemas.microsoft.com/office/powerpoint/2010/main" val="41983766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32660" y="549316"/>
            <a:ext cx="10360241"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Alabama at Birmingham</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5c.  Master of Science in Higher Education Administration </a:t>
            </a:r>
          </a:p>
          <a:p>
            <a:pPr marL="0" marR="0" lvl="0" indent="0" algn="l" defTabSz="914400" rtl="0" eaLnBrk="1" fontAlgn="auto" latinLnBrk="0" hangingPunct="1">
              <a:lnSpc>
                <a:spcPct val="100000"/>
              </a:lnSpc>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(CIP 13.0406)</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support current and future higher education administrators in meeting their own professional advancement goals, as well as responding to employment needs within the local, state and regional area with potential to also recruit nationally due to a face-to-face and online delivery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proposal included support letters from community college officials from the Birmingham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2777D7-24C8-47D0-9C92-0A6B52C4198E}"/>
              </a:ext>
            </a:extLst>
          </p:cNvPr>
          <p:cNvSpPr txBox="1"/>
          <p:nvPr/>
        </p:nvSpPr>
        <p:spPr>
          <a:xfrm>
            <a:off x="5037731" y="7057447"/>
            <a:ext cx="10582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www.tiffanydalton.net/home-nutrition-solution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3A4430F-4383-40A2-8B54-6108342A0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9540" y="186939"/>
            <a:ext cx="2791065" cy="919979"/>
          </a:xfrm>
          <a:prstGeom prst="rect">
            <a:avLst/>
          </a:prstGeom>
        </p:spPr>
      </p:pic>
      <p:pic>
        <p:nvPicPr>
          <p:cNvPr id="3074" name="Picture 2" descr="Managing the university campus | Information to support real ...">
            <a:extLst>
              <a:ext uri="{FF2B5EF4-FFF2-40B4-BE49-F238E27FC236}">
                <a16:creationId xmlns:a16="http://schemas.microsoft.com/office/drawing/2014/main" id="{1CC32F0B-2A38-41F5-8301-F20059918E8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92756" y="4804120"/>
            <a:ext cx="5258103" cy="135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942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541538" y="241585"/>
            <a:ext cx="10582182" cy="62570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Alabama at Birmingham</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5d.  Doctor of Philosophy in </a:t>
            </a:r>
            <a:r>
              <a:rPr kumimoji="0" lang="en-US" sz="2800" b="1" i="0" u="none" strike="noStrike" kern="1200" cap="none" spc="0" normalizeH="0" baseline="0" noProof="0" dirty="0" err="1">
                <a:ln>
                  <a:noFill/>
                </a:ln>
                <a:solidFill>
                  <a:srgbClr val="0070C0"/>
                </a:solidFill>
                <a:effectLst/>
                <a:uLnTx/>
                <a:uFillTx/>
                <a:latin typeface="Calibri" panose="020F0502020204030204"/>
                <a:ea typeface="+mn-ea"/>
                <a:cs typeface="+mn-cs"/>
              </a:rPr>
              <a:t>Neuroengineering</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(CIP 14.9999)</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Neuroengineering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an emerging discipline with the potential to advance medical treatment, research, and education. The proposed PhD program will train students at the intersection of neuroscience and engineering/computer science and will meet a growing need both in academia and in industry for professionals with this interdisciplinary training.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UAB has a track record of close collaboration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between its School of Medicine and its </a:t>
            </a:r>
          </a:p>
          <a:p>
            <a:pPr marR="0" lvl="0" algn="l" defTabSz="914400" rtl="0" eaLnBrk="1" fontAlgn="base"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School of Engineering.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base" latinLnBrk="0" hangingPunct="1">
              <a:lnSpc>
                <a:spcPct val="100000"/>
              </a:lnSpc>
              <a:spcBef>
                <a:spcPts val="0"/>
              </a:spcBef>
              <a:spcAft>
                <a:spcPts val="0"/>
              </a:spcAft>
              <a:buClrTx/>
              <a:buSzTx/>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Only a few other institutions offer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Neuroengineering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as a focus within their PhD programs in Biomedical Engineering, and none exist in Alabama, aside from UAB’s own related PhD in Biomedical Engineering (CIP 14.0501).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extBox 6">
            <a:extLst>
              <a:ext uri="{FF2B5EF4-FFF2-40B4-BE49-F238E27FC236}">
                <a16:creationId xmlns:a16="http://schemas.microsoft.com/office/drawing/2014/main" id="{942777D7-24C8-47D0-9C92-0A6B52C4198E}"/>
              </a:ext>
            </a:extLst>
          </p:cNvPr>
          <p:cNvSpPr txBox="1"/>
          <p:nvPr/>
        </p:nvSpPr>
        <p:spPr>
          <a:xfrm>
            <a:off x="5037731" y="7057447"/>
            <a:ext cx="10582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www.tiffanydalton.net/home-nutrition-solutions/"/>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c-nd/3.0/"/>
              </a:rPr>
              <a:t>CC BY-NC-ND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3A4430F-4383-40A2-8B54-6108342A0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6042" y="236827"/>
            <a:ext cx="2682318" cy="884134"/>
          </a:xfrm>
          <a:prstGeom prst="rect">
            <a:avLst/>
          </a:prstGeom>
        </p:spPr>
      </p:pic>
      <p:sp>
        <p:nvSpPr>
          <p:cNvPr id="8" name="TextBox 7">
            <a:extLst>
              <a:ext uri="{FF2B5EF4-FFF2-40B4-BE49-F238E27FC236}">
                <a16:creationId xmlns:a16="http://schemas.microsoft.com/office/drawing/2014/main" id="{264E80C5-805D-47EF-8F51-607C69ACB1F7}"/>
              </a:ext>
            </a:extLst>
          </p:cNvPr>
          <p:cNvSpPr txBox="1"/>
          <p:nvPr/>
        </p:nvSpPr>
        <p:spPr>
          <a:xfrm>
            <a:off x="4932484" y="6974300"/>
            <a:ext cx="1696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5" tooltip="https://www.nature.com/articles/s41598-018-24888-w"/>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6" tooltip="https://creativecommons.org/licenses/by/3.0/"/>
              </a:rPr>
              <a:t>CC BY</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98" name="Picture 2" descr="Neuroengineering | Institute for Engineering-Driven Medicine">
            <a:extLst>
              <a:ext uri="{FF2B5EF4-FFF2-40B4-BE49-F238E27FC236}">
                <a16:creationId xmlns:a16="http://schemas.microsoft.com/office/drawing/2014/main" id="{8FD7FD12-2E0E-415B-8D0F-159F6FD18B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2885" y="3218264"/>
            <a:ext cx="2762594" cy="165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89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52761" y="-226695"/>
            <a:ext cx="11337635" cy="7602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South Alabama </a:t>
            </a: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6a.	 Master of Science in Systems Engineering (CIP 14.2701)</a:t>
            </a: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USA already delivers a PhD program in Systems Engineering, and the proposed master’s program will be a feeder into the doctoral program, and also will provide training for professionals seeking to advance their careers in industry.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 Mobile as a hub for advanced manufacturing and complex engineering in the southern part of the state, the MSSE program will address an unmet regional need for master’s-level professionals in systems engineering.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proposal includes letters of support from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regional employers, including Airbus, Gulf States Engineering, </a:t>
            </a:r>
          </a:p>
          <a:p>
            <a:pPr marR="0" lvl="0" algn="l"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Hargrove Engineers and Constructors.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620A31C-BD98-4A19-925C-AB4E29F7B4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0554" y="161980"/>
            <a:ext cx="2573892" cy="1493520"/>
          </a:xfrm>
          <a:prstGeom prst="rect">
            <a:avLst/>
          </a:prstGeom>
        </p:spPr>
      </p:pic>
      <p:pic>
        <p:nvPicPr>
          <p:cNvPr id="9" name="Picture 8">
            <a:extLst>
              <a:ext uri="{FF2B5EF4-FFF2-40B4-BE49-F238E27FC236}">
                <a16:creationId xmlns:a16="http://schemas.microsoft.com/office/drawing/2014/main" id="{998675CB-7385-412C-8478-E6D0AF0E3C8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77405" y="4138784"/>
            <a:ext cx="2466202" cy="2466202"/>
          </a:xfrm>
          <a:prstGeom prst="rect">
            <a:avLst/>
          </a:prstGeom>
        </p:spPr>
      </p:pic>
    </p:spTree>
    <p:extLst>
      <p:ext uri="{BB962C8B-B14F-4D97-AF65-F5344CB8AC3E}">
        <p14:creationId xmlns:p14="http://schemas.microsoft.com/office/powerpoint/2010/main" val="42784308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683581" y="28815"/>
            <a:ext cx="9518426" cy="5924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University of South Alabama </a:t>
            </a: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6b.  Master of Science in Rehabilitation Science in  </a:t>
            </a: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Audiology </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US" sz="2800" b="1" i="0" u="none" strike="noStrike" kern="1200" cap="none" spc="0" normalizeH="0" baseline="0" noProof="0">
                <a:ln>
                  <a:noFill/>
                </a:ln>
                <a:solidFill>
                  <a:srgbClr val="0070C0"/>
                </a:solidFill>
                <a:effectLst/>
                <a:uLnTx/>
                <a:uFillTx/>
                <a:latin typeface="Calibri" panose="020F0502020204030204"/>
                <a:ea typeface="+mn-ea"/>
                <a:cs typeface="+mn-cs"/>
              </a:rPr>
              <a:t>CIP 51.2314)</a:t>
            </a: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Department of Speech Pathology and Audiology at USA has operated graduate programs in speech-language pathology and audiology over 36 years, and has the resources necessary to deliver the proposed program.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program will primarily enroll clinicians from China, as student learning outcomes are geared toward professional competencies needed </a:t>
            </a:r>
            <a:r>
              <a:rPr lang="en-US" sz="2400" dirty="0">
                <a:solidFill>
                  <a:prstClr val="black"/>
                </a:solidFill>
                <a:latin typeface="Calibri" panose="020F0502020204030204"/>
              </a:rPr>
              <a:t>outside the 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USA operates two similar programs in Rehabilitation Sciences (Occupational Therapy and Speech Pathology).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proposed program will not be delivered using state funds.</a:t>
            </a: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620A31C-BD98-4A19-925C-AB4E29F7B4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6771" y="211378"/>
            <a:ext cx="2735441" cy="1587260"/>
          </a:xfrm>
          <a:prstGeom prst="rect">
            <a:avLst/>
          </a:prstGeom>
        </p:spPr>
      </p:pic>
      <p:pic>
        <p:nvPicPr>
          <p:cNvPr id="4" name="Picture 3">
            <a:extLst>
              <a:ext uri="{FF2B5EF4-FFF2-40B4-BE49-F238E27FC236}">
                <a16:creationId xmlns:a16="http://schemas.microsoft.com/office/drawing/2014/main" id="{06EB3ED7-A349-4B03-8E59-CB17890E9B3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31450" y="4056411"/>
            <a:ext cx="1846084" cy="2344390"/>
          </a:xfrm>
          <a:prstGeom prst="rect">
            <a:avLst/>
          </a:prstGeom>
        </p:spPr>
      </p:pic>
    </p:spTree>
    <p:extLst>
      <p:ext uri="{BB962C8B-B14F-4D97-AF65-F5344CB8AC3E}">
        <p14:creationId xmlns:p14="http://schemas.microsoft.com/office/powerpoint/2010/main" val="31685734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333083" y="269628"/>
            <a:ext cx="10328218"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3400" b="1" i="0" u="none" strike="noStrike" kern="1200" cap="none" spc="0" normalizeH="0" baseline="0" noProof="0" dirty="0">
                <a:ln>
                  <a:noFill/>
                </a:ln>
                <a:solidFill>
                  <a:srgbClr val="0070C0"/>
                </a:solidFill>
                <a:effectLst/>
                <a:uLnTx/>
                <a:uFillTx/>
                <a:latin typeface="Calibri"/>
                <a:ea typeface="+mn-ea"/>
                <a:cs typeface="+mn-cs"/>
              </a:rPr>
              <a:t>Request to Amend Post-Implementation Conditions</a:t>
            </a: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7. Alabama A&amp;M University</a:t>
            </a: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Bachelor of Science in Animal Bio-Health Sciences (CIP 01.9999)</a:t>
            </a: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program did not meet the post-implementation condition for graduates.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Alabama A&amp;M University (AAM) has requested a two-year extension to achieve the graduation annual average figure of 7.5. AAM officials cite the delay in implementing the program, along with the short post-implementation period, as factors meriting the extension period.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126" name="Picture 6" descr="Alabama A&amp;M Bulldogs and Lady Bulldogs - Wikipedia">
            <a:extLst>
              <a:ext uri="{FF2B5EF4-FFF2-40B4-BE49-F238E27FC236}">
                <a16:creationId xmlns:a16="http://schemas.microsoft.com/office/drawing/2014/main" id="{66035B86-05D2-41AE-9A39-CDF41704C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503" y="269628"/>
            <a:ext cx="1620004" cy="193610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nimal Science | Research Innovation">
            <a:extLst>
              <a:ext uri="{FF2B5EF4-FFF2-40B4-BE49-F238E27FC236}">
                <a16:creationId xmlns:a16="http://schemas.microsoft.com/office/drawing/2014/main" id="{88B05AB3-8082-4A25-8A36-251E1989D9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39"/>
          <a:stretch/>
        </p:blipFill>
        <p:spPr bwMode="auto">
          <a:xfrm>
            <a:off x="6356412" y="4838330"/>
            <a:ext cx="3973258" cy="14204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11222379-C7E9-4F92-A48B-E982E97FA6ED}"/>
              </a:ext>
            </a:extLst>
          </p:cNvPr>
          <p:cNvGraphicFramePr>
            <a:graphicFrameLocks noGrp="1"/>
          </p:cNvGraphicFramePr>
          <p:nvPr>
            <p:extLst/>
          </p:nvPr>
        </p:nvGraphicFramePr>
        <p:xfrm>
          <a:off x="878041" y="4549936"/>
          <a:ext cx="4619151" cy="1997214"/>
        </p:xfrm>
        <a:graphic>
          <a:graphicData uri="http://schemas.openxmlformats.org/drawingml/2006/table">
            <a:tbl>
              <a:tblPr firstRow="1" firstCol="1" lastRow="1" lastCol="1" bandRow="1" bandCol="1">
                <a:tableStyleId>{0E3FDE45-AF77-4B5C-9715-49D594BDF05E}</a:tableStyleId>
              </a:tblPr>
              <a:tblGrid>
                <a:gridCol w="1551087">
                  <a:extLst>
                    <a:ext uri="{9D8B030D-6E8A-4147-A177-3AD203B41FA5}">
                      <a16:colId xmlns:a16="http://schemas.microsoft.com/office/drawing/2014/main" val="1169614983"/>
                    </a:ext>
                  </a:extLst>
                </a:gridCol>
                <a:gridCol w="1418239">
                  <a:extLst>
                    <a:ext uri="{9D8B030D-6E8A-4147-A177-3AD203B41FA5}">
                      <a16:colId xmlns:a16="http://schemas.microsoft.com/office/drawing/2014/main" val="4263036999"/>
                    </a:ext>
                  </a:extLst>
                </a:gridCol>
                <a:gridCol w="1649825">
                  <a:extLst>
                    <a:ext uri="{9D8B030D-6E8A-4147-A177-3AD203B41FA5}">
                      <a16:colId xmlns:a16="http://schemas.microsoft.com/office/drawing/2014/main" val="839364311"/>
                    </a:ext>
                  </a:extLst>
                </a:gridCol>
              </a:tblGrid>
              <a:tr h="778014">
                <a:tc>
                  <a:txBody>
                    <a:bodyPr/>
                    <a:lstStyle/>
                    <a:p>
                      <a:pPr marL="0" marR="0" algn="l">
                        <a:spcBef>
                          <a:spcPts val="0"/>
                        </a:spcBef>
                        <a:spcAft>
                          <a:spcPts val="0"/>
                        </a:spcAft>
                      </a:pPr>
                      <a:r>
                        <a:rPr lang="en-US" sz="1000" dirty="0">
                          <a:effectLst/>
                        </a:rPr>
                        <a:t>Bachelor of Science in Animal Bio-Health                         (CIP 01.0199)</a:t>
                      </a:r>
                      <a:endParaRPr lang="en-US" sz="10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Avg New Enrollments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rPr>
                        <a:t>Average Graduates</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17575213"/>
                  </a:ext>
                </a:extLst>
              </a:tr>
              <a:tr h="359410">
                <a:tc>
                  <a:txBody>
                    <a:bodyPr/>
                    <a:lstStyle/>
                    <a:p>
                      <a:pPr marL="0" marR="0" algn="l">
                        <a:spcBef>
                          <a:spcPts val="0"/>
                        </a:spcBef>
                        <a:spcAft>
                          <a:spcPts val="0"/>
                        </a:spcAft>
                      </a:pPr>
                      <a:r>
                        <a:rPr lang="en-US" sz="2000" dirty="0">
                          <a:effectLst/>
                        </a:rPr>
                        <a:t> </a:t>
                      </a:r>
                    </a:p>
                    <a:p>
                      <a:pPr marL="0" marR="0" algn="l">
                        <a:spcBef>
                          <a:spcPts val="0"/>
                        </a:spcBef>
                        <a:spcAft>
                          <a:spcPts val="0"/>
                        </a:spcAft>
                      </a:pPr>
                      <a:r>
                        <a:rPr lang="en-US" sz="2000" dirty="0">
                          <a:effectLst/>
                        </a:rPr>
                        <a:t>Required</a:t>
                      </a:r>
                      <a:endParaRPr lang="en-US" sz="2000" dirty="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b="1" dirty="0">
                          <a:effectLst/>
                        </a:rPr>
                        <a:t>13</a:t>
                      </a:r>
                      <a:r>
                        <a:rPr lang="en-US"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effectLst/>
                        </a:rPr>
                        <a:t>7.5</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05886851"/>
                  </a:ext>
                </a:extLst>
              </a:tr>
              <a:tr h="0">
                <a:tc>
                  <a:txBody>
                    <a:bodyPr/>
                    <a:lstStyle/>
                    <a:p>
                      <a:pPr marL="0" marR="0" algn="l">
                        <a:spcBef>
                          <a:spcPts val="0"/>
                        </a:spcBef>
                        <a:spcAft>
                          <a:spcPts val="0"/>
                        </a:spcAft>
                      </a:pPr>
                      <a:r>
                        <a:rPr lang="en-US" sz="2000">
                          <a:effectLst/>
                        </a:rPr>
                        <a:t> </a:t>
                      </a:r>
                    </a:p>
                    <a:p>
                      <a:pPr marL="0" marR="0" algn="l">
                        <a:spcBef>
                          <a:spcPts val="0"/>
                        </a:spcBef>
                        <a:spcAft>
                          <a:spcPts val="0"/>
                        </a:spcAft>
                      </a:pPr>
                      <a:r>
                        <a:rPr lang="en-US" sz="2000">
                          <a:effectLst/>
                        </a:rPr>
                        <a:t>Reported</a:t>
                      </a:r>
                      <a:endParaRPr lang="en-US" sz="2000">
                        <a:effectLst/>
                        <a:latin typeface="Times New Roman" panose="02020603050405020304" pitchFamily="18" charset="0"/>
                        <a:ea typeface="Times New Roman" panose="02020603050405020304" pitchFamily="18" charset="0"/>
                      </a:endParaRPr>
                    </a:p>
                  </a:txBody>
                  <a:tcPr marL="68580" marR="68580" marT="0" marB="0">
                    <a:lnL>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solidFill>
                            <a:srgbClr val="00B050"/>
                          </a:solidFill>
                          <a:effectLst/>
                        </a:rPr>
                        <a:t>28.8</a:t>
                      </a:r>
                      <a:endParaRPr lang="en-US" sz="2000" dirty="0">
                        <a:solidFill>
                          <a:srgbClr val="00B05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2000" dirty="0">
                          <a:effectLst/>
                        </a:rPr>
                        <a:t> </a:t>
                      </a:r>
                    </a:p>
                    <a:p>
                      <a:pPr marL="0" marR="0" algn="ctr">
                        <a:spcBef>
                          <a:spcPts val="0"/>
                        </a:spcBef>
                        <a:spcAft>
                          <a:spcPts val="0"/>
                        </a:spcAft>
                      </a:pPr>
                      <a:r>
                        <a:rPr lang="en-US" sz="2000" dirty="0">
                          <a:solidFill>
                            <a:srgbClr val="C00000"/>
                          </a:solidFill>
                          <a:effectLst/>
                        </a:rPr>
                        <a:t>5.7</a:t>
                      </a:r>
                      <a:endParaRPr lang="en-US" sz="20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9547916"/>
                  </a:ext>
                </a:extLst>
              </a:tr>
            </a:tbl>
          </a:graphicData>
        </a:graphic>
      </p:graphicFrame>
    </p:spTree>
    <p:extLst>
      <p:ext uri="{BB962C8B-B14F-4D97-AF65-F5344CB8AC3E}">
        <p14:creationId xmlns:p14="http://schemas.microsoft.com/office/powerpoint/2010/main" val="4232136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712976" y="740480"/>
            <a:ext cx="9070848" cy="1143000"/>
          </a:xfrm>
        </p:spPr>
        <p:txBody>
          <a:bodyPr>
            <a:normAutofit fontScale="90000"/>
          </a:bodyPr>
          <a:lstStyle/>
          <a:p>
            <a:pPr defTabSz="798513"/>
            <a:br>
              <a:rPr lang="en-US" dirty="0"/>
            </a:br>
            <a:r>
              <a:rPr lang="en-US" b="1" dirty="0">
                <a:solidFill>
                  <a:srgbClr val="4F81BD"/>
                </a:solidFill>
                <a:latin typeface="+mn-lt"/>
              </a:rPr>
              <a:t>H. INFORMATION ITEMS</a:t>
            </a:r>
            <a:br>
              <a:rPr lang="en-US" b="1" dirty="0">
                <a:solidFill>
                  <a:srgbClr val="4F81BD"/>
                </a:solidFill>
                <a:latin typeface="+mn-lt"/>
              </a:rPr>
            </a:br>
            <a:r>
              <a:rPr lang="en-US" sz="3600" b="1" dirty="0">
                <a:solidFill>
                  <a:srgbClr val="00B0F0"/>
                </a:solidFill>
              </a:rPr>
              <a:t> </a:t>
            </a:r>
            <a:endParaRPr lang="en-US" sz="3600"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t> </a:t>
            </a: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br>
              <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rPr>
            </a:b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4304347" y="2392218"/>
            <a:ext cx="3468485" cy="2598016"/>
          </a:xfrm>
          <a:prstGeom prst="rect">
            <a:avLst/>
          </a:prstGeom>
        </p:spPr>
      </p:pic>
    </p:spTree>
    <p:extLst>
      <p:ext uri="{BB962C8B-B14F-4D97-AF65-F5344CB8AC3E}">
        <p14:creationId xmlns:p14="http://schemas.microsoft.com/office/powerpoint/2010/main" val="9874271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811994" y="1298134"/>
            <a:ext cx="11129818" cy="3754874"/>
          </a:xfrm>
          <a:prstGeom prst="rect">
            <a:avLst/>
          </a:prstGeom>
          <a:noFill/>
        </p:spPr>
        <p:txBody>
          <a:bodyPr wrap="square" rtlCol="0">
            <a:spAutoFit/>
          </a:bodyPr>
          <a:lstStyle/>
          <a:p>
            <a:pPr marL="342900" marR="0" lvl="0" indent="-342900" algn="l" defTabSz="685800" rtl="0" eaLnBrk="1" fontAlgn="auto" latinLnBrk="0" hangingPunct="1">
              <a:lnSpc>
                <a:spcPct val="100000"/>
              </a:lnSpc>
              <a:spcBef>
                <a:spcPts val="0"/>
              </a:spcBef>
              <a:spcAft>
                <a:spcPts val="135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Distance Education Programs</a:t>
            </a:r>
          </a:p>
          <a:p>
            <a:pPr marL="342900" marR="0" lvl="0" indent="-342900" algn="l" defTabSz="685800" rtl="0" eaLnBrk="1" fontAlgn="auto" latinLnBrk="0" hangingPunct="1">
              <a:lnSpc>
                <a:spcPct val="100000"/>
              </a:lnSpc>
              <a:spcBef>
                <a:spcPts val="0"/>
              </a:spcBef>
              <a:spcAft>
                <a:spcPts val="135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Non-Degree Programs at Senior Institutions</a:t>
            </a:r>
          </a:p>
          <a:p>
            <a:pPr marL="342900" marR="0" lvl="0" indent="-342900" algn="l" defTabSz="685800" rtl="0" eaLnBrk="1" fontAlgn="auto" latinLnBrk="0" hangingPunct="1">
              <a:lnSpc>
                <a:spcPct val="100000"/>
              </a:lnSpc>
              <a:spcBef>
                <a:spcPts val="0"/>
              </a:spcBef>
              <a:spcAft>
                <a:spcPts val="135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Implementation of New Short Certificate Programs (Less than 30 Semester Hours) </a:t>
            </a:r>
          </a:p>
          <a:p>
            <a:pPr marL="342900" marR="0" lvl="0" indent="-342900" algn="l" defTabSz="685800" rtl="0" eaLnBrk="1" fontAlgn="auto" latinLnBrk="0" hangingPunct="1">
              <a:lnSpc>
                <a:spcPct val="100000"/>
              </a:lnSpc>
              <a:spcBef>
                <a:spcPts val="0"/>
              </a:spcBef>
              <a:spcAft>
                <a:spcPts val="135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Changes to the Academic Program Inventory</a:t>
            </a:r>
          </a:p>
          <a:p>
            <a:pPr marL="342900" marR="0" lvl="0" indent="-342900" algn="l" defTabSz="685800" rtl="0" eaLnBrk="1" fontAlgn="auto" latinLnBrk="0" hangingPunct="1">
              <a:lnSpc>
                <a:spcPct val="100000"/>
              </a:lnSpc>
              <a:spcBef>
                <a:spcPts val="0"/>
              </a:spcBef>
              <a:spcAft>
                <a:spcPts val="135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Change in the Name and Establishment of Centers and Departments</a:t>
            </a:r>
          </a:p>
          <a:p>
            <a:pPr marL="342900" marR="0" lvl="0" indent="-342900" algn="l" defTabSz="685800" rtl="0" eaLnBrk="1" fontAlgn="auto" latinLnBrk="0" hangingPunct="1">
              <a:lnSpc>
                <a:spcPct val="100000"/>
              </a:lnSpc>
              <a:spcBef>
                <a:spcPts val="0"/>
              </a:spcBef>
              <a:spcAft>
                <a:spcPts val="135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Extensions/Alterations to Existing Programs of Instruction  </a:t>
            </a:r>
          </a:p>
          <a:p>
            <a:pPr marL="342900" marR="0" lvl="0" indent="-342900" algn="l" defTabSz="685800" rtl="0" eaLnBrk="1" fontAlgn="auto" latinLnBrk="0" hangingPunct="1">
              <a:lnSpc>
                <a:spcPct val="100000"/>
              </a:lnSpc>
              <a:spcBef>
                <a:spcPts val="0"/>
              </a:spcBef>
              <a:spcAft>
                <a:spcPts val="135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Summary of Post-Implementation Reports</a:t>
            </a:r>
          </a:p>
        </p:txBody>
      </p:sp>
      <p:sp>
        <p:nvSpPr>
          <p:cNvPr id="7" name="Rectangle 2"/>
          <p:cNvSpPr txBox="1">
            <a:spLocks noChangeArrowheads="1"/>
          </p:cNvSpPr>
          <p:nvPr/>
        </p:nvSpPr>
        <p:spPr>
          <a:xfrm>
            <a:off x="2535643" y="228600"/>
            <a:ext cx="6858000" cy="1277611"/>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F81BD"/>
                </a:solidFill>
                <a:effectLst/>
                <a:uLnTx/>
                <a:uFillTx/>
                <a:latin typeface="Calibri" panose="020F0502020204030204"/>
                <a:ea typeface="+mj-ea"/>
                <a:cs typeface="+mj-cs"/>
              </a:rPr>
              <a:t>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endParaRP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2"/>
          <a:stretch>
            <a:fillRect/>
          </a:stretch>
        </p:blipFill>
        <p:spPr>
          <a:xfrm>
            <a:off x="9359381" y="83383"/>
            <a:ext cx="2020625" cy="2020625"/>
          </a:xfrm>
          <a:prstGeom prst="rect">
            <a:avLst/>
          </a:prstGeom>
        </p:spPr>
      </p:pic>
    </p:spTree>
    <p:extLst>
      <p:ext uri="{BB962C8B-B14F-4D97-AF65-F5344CB8AC3E}">
        <p14:creationId xmlns:p14="http://schemas.microsoft.com/office/powerpoint/2010/main" val="2705169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7" y="283827"/>
            <a:ext cx="9666904" cy="628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0070C0"/>
                </a:solidFill>
                <a:effectLst/>
                <a:uLnTx/>
                <a:uFillTx/>
                <a:latin typeface="Calibri"/>
                <a:ea typeface="+mn-ea"/>
                <a:cs typeface="+mn-cs"/>
              </a:rPr>
              <a:t>7.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L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Alabama A&amp;M University</a:t>
            </a:r>
            <a:endParaRPr lang="en-US" sz="24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Master of Science in Kinesiology (CIP 31.0505)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romanLcPeriod"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Alabama in Huntsville</a:t>
            </a:r>
            <a:endParaRPr lang="en-US" sz="24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Bachelor of Science in Secondary Education (CIP 13.1205)      </a:t>
            </a: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14350" lvl="0" indent="-514350">
              <a:spcBef>
                <a:spcPct val="20000"/>
              </a:spcBef>
              <a:spcAft>
                <a:spcPts val="600"/>
              </a:spcAft>
              <a:buFontTx/>
              <a:buAutoNum type="alphaLcPeriod" startAt="2"/>
              <a:tabLst>
                <a:tab pos="457200" algn="l"/>
              </a:tabLst>
              <a:defRPr/>
            </a:pPr>
            <a:r>
              <a:rPr lang="en-US" sz="2800" b="1" dirty="0">
                <a:solidFill>
                  <a:srgbClr val="C00000"/>
                </a:solidFill>
              </a:rPr>
              <a:t>Programs that did not meet post-implementation conditions </a:t>
            </a:r>
          </a:p>
          <a:p>
            <a:pPr marL="514350" lvl="0" indent="-514350">
              <a:buFontTx/>
              <a:buAutoNum type="alphaLcPeriod" startAt="2"/>
              <a:tabLst>
                <a:tab pos="457200" algn="l"/>
              </a:tabLst>
              <a:defRPr/>
            </a:pPr>
            <a:endParaRPr lang="en-US" sz="1000" b="1" dirty="0">
              <a:solidFill>
                <a:srgbClr val="C00000"/>
              </a:solidFill>
            </a:endParaRPr>
          </a:p>
          <a:p>
            <a:pPr lvl="0">
              <a:defRPr/>
            </a:pPr>
            <a:r>
              <a:rPr lang="en-US" sz="2300" dirty="0" err="1">
                <a:solidFill>
                  <a:prstClr val="black"/>
                </a:solidFill>
              </a:rPr>
              <a:t>i</a:t>
            </a:r>
            <a:r>
              <a:rPr lang="en-US" sz="2300" dirty="0">
                <a:solidFill>
                  <a:prstClr val="black"/>
                </a:solidFill>
              </a:rPr>
              <a:t>.      </a:t>
            </a:r>
            <a:r>
              <a:rPr lang="en-US" sz="2400" dirty="0">
                <a:solidFill>
                  <a:prstClr val="black"/>
                </a:solidFill>
              </a:rPr>
              <a:t>Alabama A&amp;M University, Program:  Bachelor of Science in Animal </a:t>
            </a:r>
          </a:p>
          <a:p>
            <a:pPr lvl="0">
              <a:defRPr/>
            </a:pPr>
            <a:r>
              <a:rPr lang="en-US" sz="2400" dirty="0">
                <a:solidFill>
                  <a:prstClr val="black"/>
                </a:solidFill>
              </a:rPr>
              <a:t>        Bio-Health Sciences   (CIP 01.0999) – Extension requested</a:t>
            </a:r>
          </a:p>
          <a:p>
            <a:pPr lvl="0">
              <a:defRPr/>
            </a:pPr>
            <a:r>
              <a:rPr lang="en-US" sz="2300" dirty="0">
                <a:solidFill>
                  <a:prstClr val="black"/>
                </a:solidFill>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8105313" y="640080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14A6-7453-46EB-BF5E-38DF1203D826}"/>
              </a:ext>
            </a:extLst>
          </p:cNvPr>
          <p:cNvSpPr>
            <a:spLocks noGrp="1"/>
          </p:cNvSpPr>
          <p:nvPr>
            <p:ph type="title"/>
          </p:nvPr>
        </p:nvSpPr>
        <p:spPr>
          <a:xfrm>
            <a:off x="954932" y="2103437"/>
            <a:ext cx="10515600" cy="1325563"/>
          </a:xfrm>
        </p:spPr>
        <p:txBody>
          <a:bodyPr>
            <a:normAutofit/>
          </a:bodyPr>
          <a:lstStyle/>
          <a:p>
            <a:r>
              <a:rPr lang="en-US" sz="4800" b="1" dirty="0">
                <a:solidFill>
                  <a:srgbClr val="0070C0"/>
                </a:solidFill>
              </a:rPr>
              <a:t>Appointment of Nominating Committee</a:t>
            </a:r>
          </a:p>
        </p:txBody>
      </p:sp>
      <p:sp>
        <p:nvSpPr>
          <p:cNvPr id="4" name="Slide Number Placeholder 3">
            <a:extLst>
              <a:ext uri="{FF2B5EF4-FFF2-40B4-BE49-F238E27FC236}">
                <a16:creationId xmlns:a16="http://schemas.microsoft.com/office/drawing/2014/main" id="{C8CF3B2A-E912-4DF4-8D2D-821DA36B32CB}"/>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a:t>
            </a:fld>
            <a:endParaRPr lang="en-US">
              <a:solidFill>
                <a:srgbClr val="46464A">
                  <a:lumMod val="60000"/>
                  <a:lumOff val="40000"/>
                </a:srgbClr>
              </a:solidFill>
            </a:endParaRPr>
          </a:p>
        </p:txBody>
      </p:sp>
    </p:spTree>
    <p:extLst>
      <p:ext uri="{BB962C8B-B14F-4D97-AF65-F5344CB8AC3E}">
        <p14:creationId xmlns:p14="http://schemas.microsoft.com/office/powerpoint/2010/main" val="28692640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0070C0"/>
                </a:solidFill>
                <a:latin typeface="Calibri" panose="020F0502020204030204" pitchFamily="34" charset="0"/>
                <a:cs typeface="Calibri" panose="020F0502020204030204" pitchFamily="34" charset="0"/>
              </a:rPr>
              <a:t>D.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15C3AF50-45D8-4144-B114-A385979F8C17}" type="slidenum">
              <a:rPr lang="en-US" smtClean="0"/>
              <a:t>90</a:t>
            </a:fld>
            <a:endParaRPr lang="en-US"/>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26088</TotalTime>
  <Words>5485</Words>
  <Application>Microsoft Office PowerPoint</Application>
  <PresentationFormat>Widescreen</PresentationFormat>
  <Paragraphs>692</Paragraphs>
  <Slides>90</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Calibri Light</vt:lpstr>
      <vt:lpstr>PublicoText</vt:lpstr>
      <vt:lpstr>Times New Roman</vt:lpstr>
      <vt:lpstr>Tw Cen MT</vt:lpstr>
      <vt:lpstr>Wingdings</vt:lpstr>
      <vt:lpstr>Office Theme</vt:lpstr>
      <vt:lpstr>1_Office Theme</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Retirement of Paul Mohr </vt:lpstr>
      <vt:lpstr>Appointment of Nominating Committee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2020 Legislative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Impact of COVID-19 on  the Future Operations of  Community Colleges and Universities  </vt:lpstr>
      <vt:lpstr>Overnight – All online </vt:lpstr>
      <vt:lpstr>The good news </vt:lpstr>
      <vt:lpstr>Elsewhere on Campus… </vt:lpstr>
      <vt:lpstr>Elsewhere on Campus… </vt:lpstr>
      <vt:lpstr>Elsewhere on Campus… </vt:lpstr>
      <vt:lpstr>ACHE Guidance to Campuses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Impacts likely to vary by selectivity and innovation</vt:lpstr>
      <vt:lpstr>What makes an institution innovative?</vt:lpstr>
      <vt:lpstr>Impacts of COVID crisis for cutting-edge institutions</vt:lpstr>
      <vt:lpstr>Impacts of COVID crisis for prestige institutions</vt:lpstr>
      <vt:lpstr>Impacts of COVID crisis for at-risk institutions</vt:lpstr>
      <vt:lpstr>Impacts of COVID crisis for pioneering institutions</vt:lpstr>
      <vt:lpstr>PowerPoint Presentation</vt:lpstr>
      <vt:lpstr>PowerPoint Presentation</vt:lpstr>
      <vt:lpstr>PowerPoint Presentation</vt:lpstr>
      <vt:lpstr>PowerPoint Presentation</vt:lpstr>
      <vt:lpstr>PowerPoint Presentation</vt:lpstr>
      <vt:lpstr>Predicting the Future of Work (pre-COVID)</vt:lpstr>
      <vt:lpstr>PowerPoint Presentation</vt:lpstr>
      <vt:lpstr>PowerPoint Presentation</vt:lpstr>
      <vt:lpstr>PowerPoint Presentation</vt:lpstr>
      <vt:lpstr>PowerPoint Presentation</vt:lpstr>
      <vt:lpstr>So what could the future of work look like now?</vt:lpstr>
      <vt:lpstr>So what could the future of work look like now?</vt:lpstr>
      <vt:lpstr>PowerPoint Presentation</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 INFORMATION ITEMS  </vt:lpstr>
      <vt:lpstr>PowerPoint Presentation</vt:lpstr>
      <vt:lpstr>PowerPoint Presentation</vt:lpstr>
      <vt:lpstr> D.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Purcell</cp:lastModifiedBy>
  <cp:revision>758</cp:revision>
  <dcterms:created xsi:type="dcterms:W3CDTF">2017-08-23T13:30:03Z</dcterms:created>
  <dcterms:modified xsi:type="dcterms:W3CDTF">2020-06-12T16:31:54Z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