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6" r:id="rId1"/>
    <p:sldMasterId id="2147483908" r:id="rId2"/>
    <p:sldMasterId id="2147483921" r:id="rId3"/>
    <p:sldMasterId id="2147483934" r:id="rId4"/>
    <p:sldMasterId id="2147483940" r:id="rId5"/>
  </p:sldMasterIdLst>
  <p:notesMasterIdLst>
    <p:notesMasterId r:id="rId89"/>
  </p:notesMasterIdLst>
  <p:sldIdLst>
    <p:sldId id="1195" r:id="rId6"/>
    <p:sldId id="262" r:id="rId7"/>
    <p:sldId id="263" r:id="rId8"/>
    <p:sldId id="967" r:id="rId9"/>
    <p:sldId id="897" r:id="rId10"/>
    <p:sldId id="266" r:id="rId11"/>
    <p:sldId id="1666" r:id="rId12"/>
    <p:sldId id="267" r:id="rId13"/>
    <p:sldId id="1646" r:id="rId14"/>
    <p:sldId id="1640" r:id="rId15"/>
    <p:sldId id="258" r:id="rId16"/>
    <p:sldId id="1642" r:id="rId17"/>
    <p:sldId id="1643" r:id="rId18"/>
    <p:sldId id="256" r:id="rId19"/>
    <p:sldId id="257" r:id="rId20"/>
    <p:sldId id="1647" r:id="rId21"/>
    <p:sldId id="279" r:id="rId22"/>
    <p:sldId id="1599" r:id="rId23"/>
    <p:sldId id="1600" r:id="rId24"/>
    <p:sldId id="284" r:id="rId25"/>
    <p:sldId id="1605" r:id="rId26"/>
    <p:sldId id="1606" r:id="rId27"/>
    <p:sldId id="1603" r:id="rId28"/>
    <p:sldId id="1602" r:id="rId29"/>
    <p:sldId id="324" r:id="rId30"/>
    <p:sldId id="330" r:id="rId31"/>
    <p:sldId id="285" r:id="rId32"/>
    <p:sldId id="327" r:id="rId33"/>
    <p:sldId id="272" r:id="rId34"/>
    <p:sldId id="274" r:id="rId35"/>
    <p:sldId id="321" r:id="rId36"/>
    <p:sldId id="317" r:id="rId37"/>
    <p:sldId id="320" r:id="rId38"/>
    <p:sldId id="332" r:id="rId39"/>
    <p:sldId id="304" r:id="rId40"/>
    <p:sldId id="1465" r:id="rId41"/>
    <p:sldId id="1648" r:id="rId42"/>
    <p:sldId id="265" r:id="rId43"/>
    <p:sldId id="1651" r:id="rId44"/>
    <p:sldId id="1650" r:id="rId45"/>
    <p:sldId id="1652" r:id="rId46"/>
    <p:sldId id="1653" r:id="rId47"/>
    <p:sldId id="268" r:id="rId48"/>
    <p:sldId id="1654" r:id="rId49"/>
    <p:sldId id="1661" r:id="rId50"/>
    <p:sldId id="1662" r:id="rId51"/>
    <p:sldId id="275" r:id="rId52"/>
    <p:sldId id="1664" r:id="rId53"/>
    <p:sldId id="1657" r:id="rId54"/>
    <p:sldId id="278" r:id="rId55"/>
    <p:sldId id="281" r:id="rId56"/>
    <p:sldId id="1660" r:id="rId57"/>
    <p:sldId id="1030" r:id="rId58"/>
    <p:sldId id="363" r:id="rId59"/>
    <p:sldId id="346" r:id="rId60"/>
    <p:sldId id="360" r:id="rId61"/>
    <p:sldId id="362" r:id="rId62"/>
    <p:sldId id="357" r:id="rId63"/>
    <p:sldId id="361" r:id="rId64"/>
    <p:sldId id="355" r:id="rId65"/>
    <p:sldId id="359" r:id="rId66"/>
    <p:sldId id="356" r:id="rId67"/>
    <p:sldId id="1667" r:id="rId68"/>
    <p:sldId id="260" r:id="rId69"/>
    <p:sldId id="990" r:id="rId70"/>
    <p:sldId id="1442" r:id="rId71"/>
    <p:sldId id="310" r:id="rId72"/>
    <p:sldId id="1318" r:id="rId73"/>
    <p:sldId id="1633" r:id="rId74"/>
    <p:sldId id="1443" r:id="rId75"/>
    <p:sldId id="1324" r:id="rId76"/>
    <p:sldId id="1644" r:id="rId77"/>
    <p:sldId id="1320" r:id="rId78"/>
    <p:sldId id="1325" r:id="rId79"/>
    <p:sldId id="1636" r:id="rId80"/>
    <p:sldId id="1319" r:id="rId81"/>
    <p:sldId id="1580" r:id="rId82"/>
    <p:sldId id="1634" r:id="rId83"/>
    <p:sldId id="1632" r:id="rId84"/>
    <p:sldId id="1339" r:id="rId85"/>
    <p:sldId id="1340" r:id="rId86"/>
    <p:sldId id="1645" r:id="rId87"/>
    <p:sldId id="1460"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30A25"/>
    <a:srgbClr val="FFE1E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840" autoAdjust="0"/>
  </p:normalViewPr>
  <p:slideViewPr>
    <p:cSldViewPr snapToGrid="0" showGuides="1">
      <p:cViewPr varScale="1">
        <p:scale>
          <a:sx n="57" d="100"/>
          <a:sy n="57" d="100"/>
        </p:scale>
        <p:origin x="52" y="124"/>
      </p:cViewPr>
      <p:guideLst>
        <p:guide orient="horz" pos="2160"/>
        <p:guide pos="3840"/>
      </p:guideLst>
    </p:cSldViewPr>
  </p:slideViewPr>
  <p:notesTextViewPr>
    <p:cViewPr>
      <p:scale>
        <a:sx n="1" d="1"/>
        <a:sy n="1" d="1"/>
      </p:scale>
      <p:origin x="0" y="0"/>
    </p:cViewPr>
  </p:notesTextViewPr>
  <p:sorterViewPr>
    <p:cViewPr>
      <p:scale>
        <a:sx n="66" d="100"/>
        <a:sy n="66" d="100"/>
      </p:scale>
      <p:origin x="0" y="-1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iheporg.sharepoint.com/AppliedResearch/Shared%20Documents/Research,%20Articles,%20and%20Resources/Alabama/Data/Data%20Analyses%20-%20State-level/High-level_Findings_AL.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6480126707719"/>
          <c:y val="0.10416666666666667"/>
          <c:w val="0.70308138756509575"/>
          <c:h val="0.80448717948717952"/>
        </c:manualLayout>
      </c:layout>
      <c:pieChart>
        <c:varyColors val="1"/>
        <c:ser>
          <c:idx val="0"/>
          <c:order val="0"/>
          <c:spPr>
            <a:solidFill>
              <a:srgbClr val="666633"/>
            </a:solidFill>
          </c:spPr>
          <c:explosion val="8"/>
          <c:dPt>
            <c:idx val="0"/>
            <c:bubble3D val="0"/>
            <c:extLst>
              <c:ext xmlns:c16="http://schemas.microsoft.com/office/drawing/2014/chart" uri="{C3380CC4-5D6E-409C-BE32-E72D297353CC}">
                <c16:uniqueId val="{00000000-0114-4565-82F5-115844BB7FDC}"/>
              </c:ext>
            </c:extLst>
          </c:dPt>
          <c:dPt>
            <c:idx val="1"/>
            <c:bubble3D val="0"/>
            <c:spPr>
              <a:solidFill>
                <a:srgbClr val="303F11"/>
              </a:solidFill>
            </c:spPr>
            <c:extLst>
              <c:ext xmlns:c16="http://schemas.microsoft.com/office/drawing/2014/chart" uri="{C3380CC4-5D6E-409C-BE32-E72D297353CC}">
                <c16:uniqueId val="{00000002-0114-4565-82F5-115844BB7FDC}"/>
              </c:ext>
            </c:extLst>
          </c:dPt>
          <c:dLbls>
            <c:spPr>
              <a:noFill/>
              <a:ln>
                <a:noFill/>
              </a:ln>
              <a:effectLst/>
            </c:spPr>
            <c:txPr>
              <a:bodyPr/>
              <a:lstStyle/>
              <a:p>
                <a:pPr>
                  <a:defRPr sz="2400"/>
                </a:pPr>
                <a:endParaRPr lang="en-US"/>
              </a:p>
            </c:txPr>
            <c:dLblPos val="outEnd"/>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Sheet1!$G$11:$G$12</c:f>
              <c:strCache>
                <c:ptCount val="2"/>
                <c:pt idx="0">
                  <c:v>Day</c:v>
                </c:pt>
                <c:pt idx="1">
                  <c:v>Night</c:v>
                </c:pt>
              </c:strCache>
            </c:strRef>
          </c:cat>
          <c:val>
            <c:numRef>
              <c:f>Sheet1!$H$11:$H$12</c:f>
              <c:numCache>
                <c:formatCode>General</c:formatCode>
                <c:ptCount val="2"/>
                <c:pt idx="0">
                  <c:v>214</c:v>
                </c:pt>
                <c:pt idx="1">
                  <c:v>17</c:v>
                </c:pt>
              </c:numCache>
            </c:numRef>
          </c:val>
          <c:extLst>
            <c:ext xmlns:c16="http://schemas.microsoft.com/office/drawing/2014/chart" uri="{C3380CC4-5D6E-409C-BE32-E72D297353CC}">
              <c16:uniqueId val="{00000003-0114-4565-82F5-115844BB7FDC}"/>
            </c:ext>
          </c:extLst>
        </c:ser>
        <c:dLbls>
          <c:showLegendKey val="0"/>
          <c:showVal val="1"/>
          <c:showCatName val="1"/>
          <c:showSerName val="0"/>
          <c:showPercent val="0"/>
          <c:showBubbleSize val="0"/>
          <c:showLeaderLines val="0"/>
        </c:dLbls>
        <c:firstSliceAng val="78"/>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InterConn_Ethnicity!$B$16</c:f>
              <c:strCache>
                <c:ptCount val="1"/>
                <c:pt idx="0">
                  <c:v>Broadband through cable, FIOS, DSL, or other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InterConn_Ethnicity!$C$16:$L$16</c:f>
              <c:numCache>
                <c:formatCode>0.00</c:formatCode>
                <c:ptCount val="5"/>
                <c:pt idx="0">
                  <c:v>52.024922118380054</c:v>
                </c:pt>
                <c:pt idx="1">
                  <c:v>43.412462908011868</c:v>
                </c:pt>
                <c:pt idx="2">
                  <c:v>49.53846153846154</c:v>
                </c:pt>
                <c:pt idx="3">
                  <c:v>53.987730061349694</c:v>
                </c:pt>
                <c:pt idx="4">
                  <c:v>49.230769230769234</c:v>
                </c:pt>
              </c:numCache>
              <c:extLst/>
            </c:numRef>
          </c:val>
          <c:extLst>
            <c:ext xmlns:c16="http://schemas.microsoft.com/office/drawing/2014/chart" uri="{C3380CC4-5D6E-409C-BE32-E72D297353CC}">
              <c16:uniqueId val="{00000000-803A-4BB4-BBB4-5B11E9D0A8FE}"/>
            </c:ext>
          </c:extLst>
        </c:ser>
        <c:ser>
          <c:idx val="1"/>
          <c:order val="1"/>
          <c:tx>
            <c:strRef>
              <c:f>InterConn_Ethnicity!$B$17</c:f>
              <c:strCache>
                <c:ptCount val="1"/>
                <c:pt idx="0">
                  <c:v>Data connection through my cell phone provider or a separate mobile hotspot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InterConn_Ethnicity!$C$17:$L$17</c:f>
              <c:numCache>
                <c:formatCode>0.00</c:formatCode>
                <c:ptCount val="5"/>
                <c:pt idx="0">
                  <c:v>23.987538940809969</c:v>
                </c:pt>
                <c:pt idx="1">
                  <c:v>30</c:v>
                </c:pt>
                <c:pt idx="2">
                  <c:v>28.307692307692307</c:v>
                </c:pt>
                <c:pt idx="3">
                  <c:v>29.337737926694984</c:v>
                </c:pt>
                <c:pt idx="4">
                  <c:v>28.717948717948715</c:v>
                </c:pt>
              </c:numCache>
              <c:extLst/>
            </c:numRef>
          </c:val>
          <c:extLst>
            <c:ext xmlns:c16="http://schemas.microsoft.com/office/drawing/2014/chart" uri="{C3380CC4-5D6E-409C-BE32-E72D297353CC}">
              <c16:uniqueId val="{00000001-803A-4BB4-BBB4-5B11E9D0A8FE}"/>
            </c:ext>
          </c:extLst>
        </c:ser>
        <c:ser>
          <c:idx val="2"/>
          <c:order val="2"/>
          <c:tx>
            <c:strRef>
              <c:f>InterConn_Ethnicity!$B$18</c:f>
              <c:strCache>
                <c:ptCount val="1"/>
                <c:pt idx="0">
                  <c:v>Dial-up through a standard phone line and telephone modem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InterConn_Ethnicity!$C$18:$L$18</c:f>
              <c:numCache>
                <c:formatCode>0.00</c:formatCode>
                <c:ptCount val="5"/>
                <c:pt idx="0">
                  <c:v>2.4922118380062304</c:v>
                </c:pt>
                <c:pt idx="1">
                  <c:v>1.4836795252225521</c:v>
                </c:pt>
                <c:pt idx="2">
                  <c:v>1.8461538461538463</c:v>
                </c:pt>
                <c:pt idx="3">
                  <c:v>1.8562214881233285</c:v>
                </c:pt>
                <c:pt idx="4">
                  <c:v>0.76923076923076927</c:v>
                </c:pt>
              </c:numCache>
              <c:extLst/>
            </c:numRef>
          </c:val>
          <c:extLst>
            <c:ext xmlns:c16="http://schemas.microsoft.com/office/drawing/2014/chart" uri="{C3380CC4-5D6E-409C-BE32-E72D297353CC}">
              <c16:uniqueId val="{00000002-803A-4BB4-BBB4-5B11E9D0A8FE}"/>
            </c:ext>
          </c:extLst>
        </c:ser>
        <c:ser>
          <c:idx val="3"/>
          <c:order val="3"/>
          <c:tx>
            <c:strRef>
              <c:f>InterConn_Ethnicity!$B$19</c:f>
              <c:strCache>
                <c:ptCount val="1"/>
                <c:pt idx="0">
                  <c:v>Satellite connection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InterConn_Ethnicity!$C$19:$L$19</c:f>
              <c:numCache>
                <c:formatCode>0.00</c:formatCode>
                <c:ptCount val="5"/>
                <c:pt idx="0">
                  <c:v>4.361370716510903</c:v>
                </c:pt>
                <c:pt idx="1">
                  <c:v>6.9732937685459948</c:v>
                </c:pt>
                <c:pt idx="2">
                  <c:v>5.5384615384615383</c:v>
                </c:pt>
                <c:pt idx="3">
                  <c:v>6.213622778039956</c:v>
                </c:pt>
                <c:pt idx="4">
                  <c:v>6.4102564102564097</c:v>
                </c:pt>
              </c:numCache>
              <c:extLst/>
            </c:numRef>
          </c:val>
          <c:extLst>
            <c:ext xmlns:c16="http://schemas.microsoft.com/office/drawing/2014/chart" uri="{C3380CC4-5D6E-409C-BE32-E72D297353CC}">
              <c16:uniqueId val="{00000003-803A-4BB4-BBB4-5B11E9D0A8FE}"/>
            </c:ext>
          </c:extLst>
        </c:ser>
        <c:ser>
          <c:idx val="4"/>
          <c:order val="4"/>
          <c:tx>
            <c:strRef>
              <c:f>InterConn_Ethnicity!$B$20</c:f>
              <c:strCache>
                <c:ptCount val="1"/>
                <c:pt idx="0">
                  <c:v>I have internet, but am not sure what kind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InterConn_Ethnicity!$C$20:$L$20</c:f>
              <c:numCache>
                <c:formatCode>0.00</c:formatCode>
                <c:ptCount val="5"/>
                <c:pt idx="0">
                  <c:v>42.990654205607477</c:v>
                </c:pt>
                <c:pt idx="1">
                  <c:v>35.519287833827896</c:v>
                </c:pt>
                <c:pt idx="2">
                  <c:v>40</c:v>
                </c:pt>
                <c:pt idx="3">
                  <c:v>32.247915683498505</c:v>
                </c:pt>
                <c:pt idx="4">
                  <c:v>37.179487179487182</c:v>
                </c:pt>
              </c:numCache>
              <c:extLst/>
            </c:numRef>
          </c:val>
          <c:extLst>
            <c:ext xmlns:c16="http://schemas.microsoft.com/office/drawing/2014/chart" uri="{C3380CC4-5D6E-409C-BE32-E72D297353CC}">
              <c16:uniqueId val="{00000004-803A-4BB4-BBB4-5B11E9D0A8FE}"/>
            </c:ext>
          </c:extLst>
        </c:ser>
        <c:ser>
          <c:idx val="5"/>
          <c:order val="5"/>
          <c:tx>
            <c:strRef>
              <c:f>InterConn_Ethnicity!$B$21</c:f>
              <c:strCache>
                <c:ptCount val="1"/>
                <c:pt idx="0">
                  <c:v>I do not have an internet connect at home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InterConn_Ethnicity!$C$21:$L$21</c:f>
              <c:numCache>
                <c:formatCode>0.00</c:formatCode>
                <c:ptCount val="5"/>
                <c:pt idx="0">
                  <c:v>2.1806853582554515</c:v>
                </c:pt>
                <c:pt idx="1">
                  <c:v>6.3798219584569731</c:v>
                </c:pt>
                <c:pt idx="2">
                  <c:v>3.6923076923076925</c:v>
                </c:pt>
                <c:pt idx="3">
                  <c:v>1.7775680352367471</c:v>
                </c:pt>
                <c:pt idx="4">
                  <c:v>3.5897435897435894</c:v>
                </c:pt>
              </c:numCache>
              <c:extLst/>
            </c:numRef>
          </c:val>
          <c:extLst>
            <c:ext xmlns:c16="http://schemas.microsoft.com/office/drawing/2014/chart" uri="{C3380CC4-5D6E-409C-BE32-E72D297353CC}">
              <c16:uniqueId val="{00000005-803A-4BB4-BBB4-5B11E9D0A8FE}"/>
            </c:ext>
          </c:extLst>
        </c:ser>
        <c:dLbls>
          <c:dLblPos val="outEnd"/>
          <c:showLegendKey val="0"/>
          <c:showVal val="1"/>
          <c:showCatName val="0"/>
          <c:showSerName val="0"/>
          <c:showPercent val="0"/>
          <c:showBubbleSize val="0"/>
        </c:dLbls>
        <c:gapWidth val="150"/>
        <c:axId val="1689457903"/>
        <c:axId val="1754977247"/>
      </c:barChart>
      <c:catAx>
        <c:axId val="168945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977247"/>
        <c:crosses val="autoZero"/>
        <c:auto val="1"/>
        <c:lblAlgn val="ctr"/>
        <c:lblOffset val="100"/>
        <c:noMultiLvlLbl val="0"/>
      </c:catAx>
      <c:valAx>
        <c:axId val="17549772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45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InterConn_Ethnicity!$B$16</c:f>
              <c:strCache>
                <c:ptCount val="1"/>
                <c:pt idx="0">
                  <c:v>Broadband through cable, FIOS, DSL, or other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InterConn_Ethnicity!$C$16:$L$16</c:f>
              <c:numCache>
                <c:formatCode>0.00</c:formatCode>
                <c:ptCount val="5"/>
                <c:pt idx="0">
                  <c:v>52.024922118380054</c:v>
                </c:pt>
                <c:pt idx="1">
                  <c:v>43.412462908011868</c:v>
                </c:pt>
                <c:pt idx="2">
                  <c:v>49.53846153846154</c:v>
                </c:pt>
                <c:pt idx="3">
                  <c:v>53.987730061349694</c:v>
                </c:pt>
                <c:pt idx="4">
                  <c:v>49.230769230769234</c:v>
                </c:pt>
              </c:numCache>
              <c:extLst/>
            </c:numRef>
          </c:val>
          <c:extLst>
            <c:ext xmlns:c16="http://schemas.microsoft.com/office/drawing/2014/chart" uri="{C3380CC4-5D6E-409C-BE32-E72D297353CC}">
              <c16:uniqueId val="{00000000-803A-4BB4-BBB4-5B11E9D0A8FE}"/>
            </c:ext>
          </c:extLst>
        </c:ser>
        <c:ser>
          <c:idx val="1"/>
          <c:order val="1"/>
          <c:tx>
            <c:strRef>
              <c:f>InterConn_Ethnicity!$B$17</c:f>
              <c:strCache>
                <c:ptCount val="1"/>
                <c:pt idx="0">
                  <c:v>Data connection through my cell phone provider or a separate mobile hotspot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InterConn_Ethnicity!$C$17:$L$17</c:f>
              <c:numCache>
                <c:formatCode>0.00</c:formatCode>
                <c:ptCount val="5"/>
                <c:pt idx="0">
                  <c:v>23.987538940809969</c:v>
                </c:pt>
                <c:pt idx="1">
                  <c:v>30</c:v>
                </c:pt>
                <c:pt idx="2">
                  <c:v>28.307692307692307</c:v>
                </c:pt>
                <c:pt idx="3">
                  <c:v>29.337737926694984</c:v>
                </c:pt>
                <c:pt idx="4">
                  <c:v>28.717948717948715</c:v>
                </c:pt>
              </c:numCache>
              <c:extLst/>
            </c:numRef>
          </c:val>
          <c:extLst>
            <c:ext xmlns:c16="http://schemas.microsoft.com/office/drawing/2014/chart" uri="{C3380CC4-5D6E-409C-BE32-E72D297353CC}">
              <c16:uniqueId val="{00000001-803A-4BB4-BBB4-5B11E9D0A8FE}"/>
            </c:ext>
          </c:extLst>
        </c:ser>
        <c:ser>
          <c:idx val="2"/>
          <c:order val="2"/>
          <c:tx>
            <c:strRef>
              <c:f>InterConn_Ethnicity!$B$18</c:f>
              <c:strCache>
                <c:ptCount val="1"/>
                <c:pt idx="0">
                  <c:v>Dial-up through a standard phone line and telephone modem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InterConn_Ethnicity!$C$18:$L$18</c:f>
              <c:numCache>
                <c:formatCode>0.00</c:formatCode>
                <c:ptCount val="5"/>
                <c:pt idx="0">
                  <c:v>2.4922118380062304</c:v>
                </c:pt>
                <c:pt idx="1">
                  <c:v>1.4836795252225521</c:v>
                </c:pt>
                <c:pt idx="2">
                  <c:v>1.8461538461538463</c:v>
                </c:pt>
                <c:pt idx="3">
                  <c:v>1.8562214881233285</c:v>
                </c:pt>
                <c:pt idx="4">
                  <c:v>0.76923076923076927</c:v>
                </c:pt>
              </c:numCache>
              <c:extLst/>
            </c:numRef>
          </c:val>
          <c:extLst>
            <c:ext xmlns:c16="http://schemas.microsoft.com/office/drawing/2014/chart" uri="{C3380CC4-5D6E-409C-BE32-E72D297353CC}">
              <c16:uniqueId val="{00000002-803A-4BB4-BBB4-5B11E9D0A8FE}"/>
            </c:ext>
          </c:extLst>
        </c:ser>
        <c:ser>
          <c:idx val="3"/>
          <c:order val="3"/>
          <c:tx>
            <c:strRef>
              <c:f>InterConn_Ethnicity!$B$19</c:f>
              <c:strCache>
                <c:ptCount val="1"/>
                <c:pt idx="0">
                  <c:v>Satellite connection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InterConn_Ethnicity!$C$19:$L$19</c:f>
              <c:numCache>
                <c:formatCode>0.00</c:formatCode>
                <c:ptCount val="5"/>
                <c:pt idx="0">
                  <c:v>4.361370716510903</c:v>
                </c:pt>
                <c:pt idx="1">
                  <c:v>6.9732937685459948</c:v>
                </c:pt>
                <c:pt idx="2">
                  <c:v>5.5384615384615383</c:v>
                </c:pt>
                <c:pt idx="3">
                  <c:v>6.213622778039956</c:v>
                </c:pt>
                <c:pt idx="4">
                  <c:v>6.4102564102564097</c:v>
                </c:pt>
              </c:numCache>
              <c:extLst/>
            </c:numRef>
          </c:val>
          <c:extLst>
            <c:ext xmlns:c16="http://schemas.microsoft.com/office/drawing/2014/chart" uri="{C3380CC4-5D6E-409C-BE32-E72D297353CC}">
              <c16:uniqueId val="{00000003-803A-4BB4-BBB4-5B11E9D0A8FE}"/>
            </c:ext>
          </c:extLst>
        </c:ser>
        <c:ser>
          <c:idx val="4"/>
          <c:order val="4"/>
          <c:tx>
            <c:strRef>
              <c:f>InterConn_Ethnicity!$B$20</c:f>
              <c:strCache>
                <c:ptCount val="1"/>
                <c:pt idx="0">
                  <c:v>I have internet, but am not sure what kind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InterConn_Ethnicity!$C$20:$L$20</c:f>
              <c:numCache>
                <c:formatCode>0.00</c:formatCode>
                <c:ptCount val="5"/>
                <c:pt idx="0">
                  <c:v>42.990654205607477</c:v>
                </c:pt>
                <c:pt idx="1">
                  <c:v>35.519287833827896</c:v>
                </c:pt>
                <c:pt idx="2">
                  <c:v>40</c:v>
                </c:pt>
                <c:pt idx="3">
                  <c:v>32.247915683498505</c:v>
                </c:pt>
                <c:pt idx="4">
                  <c:v>37.179487179487182</c:v>
                </c:pt>
              </c:numCache>
              <c:extLst/>
            </c:numRef>
          </c:val>
          <c:extLst>
            <c:ext xmlns:c16="http://schemas.microsoft.com/office/drawing/2014/chart" uri="{C3380CC4-5D6E-409C-BE32-E72D297353CC}">
              <c16:uniqueId val="{00000004-803A-4BB4-BBB4-5B11E9D0A8FE}"/>
            </c:ext>
          </c:extLst>
        </c:ser>
        <c:ser>
          <c:idx val="5"/>
          <c:order val="5"/>
          <c:tx>
            <c:strRef>
              <c:f>InterConn_Ethnicity!$B$21</c:f>
              <c:strCache>
                <c:ptCount val="1"/>
                <c:pt idx="0">
                  <c:v>I do not have an internet connect at home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InterConn_Ethnicity!$C$15:$L$15</c:f>
              <c:strCache>
                <c:ptCount val="5"/>
                <c:pt idx="0">
                  <c:v>Asian</c:v>
                </c:pt>
                <c:pt idx="1">
                  <c:v>Black or African American</c:v>
                </c:pt>
                <c:pt idx="2">
                  <c:v>Latino or Hispanic</c:v>
                </c:pt>
                <c:pt idx="3">
                  <c:v>White</c:v>
                </c:pt>
                <c:pt idx="4">
                  <c:v>Multiple ethnicities</c:v>
                </c:pt>
              </c:strCache>
              <c:extLst/>
            </c:strRef>
          </c:cat>
          <c:val>
            <c:numRef>
              <c:f>InterConn_Ethnicity!$C$21:$L$21</c:f>
              <c:numCache>
                <c:formatCode>0.00</c:formatCode>
                <c:ptCount val="5"/>
                <c:pt idx="0">
                  <c:v>2.1806853582554515</c:v>
                </c:pt>
                <c:pt idx="1">
                  <c:v>6.3798219584569731</c:v>
                </c:pt>
                <c:pt idx="2">
                  <c:v>3.6923076923076925</c:v>
                </c:pt>
                <c:pt idx="3">
                  <c:v>1.7775680352367471</c:v>
                </c:pt>
                <c:pt idx="4">
                  <c:v>3.5897435897435894</c:v>
                </c:pt>
              </c:numCache>
              <c:extLst/>
            </c:numRef>
          </c:val>
          <c:extLst>
            <c:ext xmlns:c16="http://schemas.microsoft.com/office/drawing/2014/chart" uri="{C3380CC4-5D6E-409C-BE32-E72D297353CC}">
              <c16:uniqueId val="{00000005-803A-4BB4-BBB4-5B11E9D0A8FE}"/>
            </c:ext>
          </c:extLst>
        </c:ser>
        <c:dLbls>
          <c:dLblPos val="outEnd"/>
          <c:showLegendKey val="0"/>
          <c:showVal val="1"/>
          <c:showCatName val="0"/>
          <c:showSerName val="0"/>
          <c:showPercent val="0"/>
          <c:showBubbleSize val="0"/>
        </c:dLbls>
        <c:gapWidth val="150"/>
        <c:axId val="1689457903"/>
        <c:axId val="1754977247"/>
      </c:barChart>
      <c:catAx>
        <c:axId val="168945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4977247"/>
        <c:crosses val="autoZero"/>
        <c:auto val="1"/>
        <c:lblAlgn val="ctr"/>
        <c:lblOffset val="100"/>
        <c:noMultiLvlLbl val="0"/>
      </c:catAx>
      <c:valAx>
        <c:axId val="17549772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457903"/>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Affect_Overall!$E$3</c:f>
              <c:strCache>
                <c:ptCount val="1"/>
                <c:pt idx="0">
                  <c:v>Percent of cases</c:v>
                </c:pt>
              </c:strCache>
            </c:strRef>
          </c:tx>
          <c:spPr>
            <a:solidFill>
              <a:srgbClr val="85B4B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Affect_Overall!$B$4:$B$10</c:f>
              <c:strCache>
                <c:ptCount val="7"/>
                <c:pt idx="0">
                  <c:v>Lack of childcare </c:v>
                </c:pt>
                <c:pt idx="1">
                  <c:v>No access to a computer or the technology needed for online classes and related work </c:v>
                </c:pt>
                <c:pt idx="2">
                  <c:v>Illness or caring for someone else who is ill </c:v>
                </c:pt>
                <c:pt idx="3">
                  <c:v>No internet access or unreliable internet access</c:v>
                </c:pt>
                <c:pt idx="4">
                  <c:v>Working increased or different shifts </c:v>
                </c:pt>
                <c:pt idx="5">
                  <c:v>Financial hardship due to COVID-19 </c:v>
                </c:pt>
                <c:pt idx="6">
                  <c:v>I was able to attend classes and complete my assignments </c:v>
                </c:pt>
              </c:strCache>
            </c:strRef>
          </c:cat>
          <c:val>
            <c:numRef>
              <c:f>Affect_Overall!$E$4:$E$10</c:f>
              <c:numCache>
                <c:formatCode>General</c:formatCode>
                <c:ptCount val="7"/>
                <c:pt idx="0">
                  <c:v>6.16</c:v>
                </c:pt>
                <c:pt idx="1">
                  <c:v>6.87</c:v>
                </c:pt>
                <c:pt idx="2">
                  <c:v>8.68</c:v>
                </c:pt>
                <c:pt idx="3">
                  <c:v>24.16</c:v>
                </c:pt>
                <c:pt idx="4">
                  <c:v>25.19</c:v>
                </c:pt>
                <c:pt idx="5">
                  <c:v>33.68</c:v>
                </c:pt>
                <c:pt idx="6">
                  <c:v>58.46</c:v>
                </c:pt>
              </c:numCache>
            </c:numRef>
          </c:val>
          <c:extLst>
            <c:ext xmlns:c16="http://schemas.microsoft.com/office/drawing/2014/chart" uri="{C3380CC4-5D6E-409C-BE32-E72D297353CC}">
              <c16:uniqueId val="{00000000-2306-4A4B-86CA-412568715EA2}"/>
            </c:ext>
          </c:extLst>
        </c:ser>
        <c:dLbls>
          <c:dLblPos val="outEnd"/>
          <c:showLegendKey val="0"/>
          <c:showVal val="1"/>
          <c:showCatName val="0"/>
          <c:showSerName val="0"/>
          <c:showPercent val="0"/>
          <c:showBubbleSize val="0"/>
        </c:dLbls>
        <c:gapWidth val="100"/>
        <c:axId val="685721032"/>
        <c:axId val="685724640"/>
      </c:barChart>
      <c:catAx>
        <c:axId val="685721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5724640"/>
        <c:crosses val="autoZero"/>
        <c:auto val="1"/>
        <c:lblAlgn val="ctr"/>
        <c:lblOffset val="100"/>
        <c:noMultiLvlLbl val="0"/>
      </c:catAx>
      <c:valAx>
        <c:axId val="68572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7210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Tech_Overall!$E$2</c:f>
              <c:strCache>
                <c:ptCount val="1"/>
                <c:pt idx="0">
                  <c:v>Percent of cases</c:v>
                </c:pt>
              </c:strCache>
            </c:strRef>
          </c:tx>
          <c:spPr>
            <a:solidFill>
              <a:srgbClr val="85B4B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Tech_Overall!$B$3:$B$9</c:f>
              <c:strCache>
                <c:ptCount val="7"/>
                <c:pt idx="0">
                  <c:v>None</c:v>
                </c:pt>
                <c:pt idx="1">
                  <c:v>Other</c:v>
                </c:pt>
                <c:pt idx="2">
                  <c:v>E-reader</c:v>
                </c:pt>
                <c:pt idx="3">
                  <c:v>Desktop computer</c:v>
                </c:pt>
                <c:pt idx="4">
                  <c:v>Tablet</c:v>
                </c:pt>
                <c:pt idx="5">
                  <c:v>Smartphone</c:v>
                </c:pt>
                <c:pt idx="6">
                  <c:v>Laptop</c:v>
                </c:pt>
              </c:strCache>
            </c:strRef>
          </c:cat>
          <c:val>
            <c:numRef>
              <c:f>Tech_Overall!$E$3:$E$9</c:f>
              <c:numCache>
                <c:formatCode>General</c:formatCode>
                <c:ptCount val="7"/>
                <c:pt idx="0">
                  <c:v>0.51</c:v>
                </c:pt>
                <c:pt idx="1">
                  <c:v>0.67</c:v>
                </c:pt>
                <c:pt idx="2">
                  <c:v>3.18</c:v>
                </c:pt>
                <c:pt idx="3">
                  <c:v>23.11</c:v>
                </c:pt>
                <c:pt idx="4">
                  <c:v>30.99</c:v>
                </c:pt>
                <c:pt idx="5">
                  <c:v>90.75</c:v>
                </c:pt>
                <c:pt idx="6">
                  <c:v>93.13</c:v>
                </c:pt>
              </c:numCache>
            </c:numRef>
          </c:val>
          <c:extLst>
            <c:ext xmlns:c16="http://schemas.microsoft.com/office/drawing/2014/chart" uri="{C3380CC4-5D6E-409C-BE32-E72D297353CC}">
              <c16:uniqueId val="{00000000-84DA-4FB3-859E-5EC7754C80DE}"/>
            </c:ext>
          </c:extLst>
        </c:ser>
        <c:dLbls>
          <c:dLblPos val="outEnd"/>
          <c:showLegendKey val="0"/>
          <c:showVal val="1"/>
          <c:showCatName val="0"/>
          <c:showSerName val="0"/>
          <c:showPercent val="0"/>
          <c:showBubbleSize val="0"/>
        </c:dLbls>
        <c:gapWidth val="100"/>
        <c:axId val="530814936"/>
        <c:axId val="317614544"/>
      </c:barChart>
      <c:catAx>
        <c:axId val="530814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7614544"/>
        <c:crosses val="autoZero"/>
        <c:auto val="1"/>
        <c:lblAlgn val="ctr"/>
        <c:lblOffset val="100"/>
        <c:noMultiLvlLbl val="0"/>
      </c:catAx>
      <c:valAx>
        <c:axId val="31761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814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Reenroll_Overall!$E$2</c:f>
              <c:strCache>
                <c:ptCount val="1"/>
                <c:pt idx="0">
                  <c:v>Percent of cases</c:v>
                </c:pt>
              </c:strCache>
            </c:strRef>
          </c:tx>
          <c:spPr>
            <a:solidFill>
              <a:srgbClr val="85B4B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Reenroll_Overall!$B$3:$B$9</c:f>
              <c:strCache>
                <c:ptCount val="7"/>
                <c:pt idx="0">
                  <c:v>Childcare</c:v>
                </c:pt>
                <c:pt idx="1">
                  <c:v>Other</c:v>
                </c:pt>
                <c:pt idx="2">
                  <c:v>Loaner laptops or computers </c:v>
                </c:pt>
                <c:pt idx="3">
                  <c:v>Assistance with basic needs like food and toiletries </c:v>
                </c:pt>
                <c:pt idx="4">
                  <c:v>Accessible wifi on campus </c:v>
                </c:pt>
                <c:pt idx="5">
                  <c:v>Accessibility to remote student services </c:v>
                </c:pt>
                <c:pt idx="6">
                  <c:v>Flexible financial aid</c:v>
                </c:pt>
              </c:strCache>
            </c:strRef>
          </c:cat>
          <c:val>
            <c:numRef>
              <c:f>Reenroll_Overall!$E$3:$E$9</c:f>
              <c:numCache>
                <c:formatCode>General</c:formatCode>
                <c:ptCount val="7"/>
                <c:pt idx="0">
                  <c:v>6.22</c:v>
                </c:pt>
                <c:pt idx="1">
                  <c:v>11.03</c:v>
                </c:pt>
                <c:pt idx="2">
                  <c:v>11.3</c:v>
                </c:pt>
                <c:pt idx="3">
                  <c:v>29.67</c:v>
                </c:pt>
                <c:pt idx="4">
                  <c:v>44.7</c:v>
                </c:pt>
                <c:pt idx="5">
                  <c:v>45.92</c:v>
                </c:pt>
                <c:pt idx="6">
                  <c:v>70.150000000000006</c:v>
                </c:pt>
              </c:numCache>
            </c:numRef>
          </c:val>
          <c:extLst>
            <c:ext xmlns:c16="http://schemas.microsoft.com/office/drawing/2014/chart" uri="{C3380CC4-5D6E-409C-BE32-E72D297353CC}">
              <c16:uniqueId val="{00000000-EF98-41AB-B87D-EA207C894C68}"/>
            </c:ext>
          </c:extLst>
        </c:ser>
        <c:dLbls>
          <c:dLblPos val="outEnd"/>
          <c:showLegendKey val="0"/>
          <c:showVal val="1"/>
          <c:showCatName val="0"/>
          <c:showSerName val="0"/>
          <c:showPercent val="0"/>
          <c:showBubbleSize val="0"/>
        </c:dLbls>
        <c:gapWidth val="100"/>
        <c:axId val="226832816"/>
        <c:axId val="226831832"/>
      </c:barChart>
      <c:catAx>
        <c:axId val="226832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6831832"/>
        <c:crosses val="autoZero"/>
        <c:auto val="1"/>
        <c:lblAlgn val="ctr"/>
        <c:lblOffset val="100"/>
        <c:noMultiLvlLbl val="0"/>
      </c:catAx>
      <c:valAx>
        <c:axId val="226831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83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Return_Overall!$E$2</c:f>
              <c:strCache>
                <c:ptCount val="1"/>
                <c:pt idx="0">
                  <c:v>Percent of cases</c:v>
                </c:pt>
              </c:strCache>
            </c:strRef>
          </c:tx>
          <c:spPr>
            <a:solidFill>
              <a:srgbClr val="85B4B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Return_Overall!$B$3:$B$9</c:f>
              <c:strCache>
                <c:ptCount val="7"/>
                <c:pt idx="0">
                  <c:v>Fewer students per dorm </c:v>
                </c:pt>
                <c:pt idx="1">
                  <c:v>Other</c:v>
                </c:pt>
                <c:pt idx="2">
                  <c:v>COVID-19 on-campus testing procedures  </c:v>
                </c:pt>
                <c:pt idx="3">
                  <c:v>Temperature checks </c:v>
                </c:pt>
                <c:pt idx="4">
                  <c:v>Alternate day or week scheduling to maintain physical distancing </c:v>
                </c:pt>
                <c:pt idx="5">
                  <c:v>Masks required to be worn while on campus </c:v>
                </c:pt>
                <c:pt idx="6">
                  <c:v>Fewer students per class (physical distancing) </c:v>
                </c:pt>
              </c:strCache>
            </c:strRef>
          </c:cat>
          <c:val>
            <c:numRef>
              <c:f>Return_Overall!$E$3:$E$9</c:f>
              <c:numCache>
                <c:formatCode>General</c:formatCode>
                <c:ptCount val="7"/>
                <c:pt idx="0">
                  <c:v>9.24</c:v>
                </c:pt>
                <c:pt idx="1">
                  <c:v>11.72</c:v>
                </c:pt>
                <c:pt idx="2">
                  <c:v>40.01</c:v>
                </c:pt>
                <c:pt idx="3">
                  <c:v>42.46</c:v>
                </c:pt>
                <c:pt idx="4">
                  <c:v>44.45</c:v>
                </c:pt>
                <c:pt idx="5">
                  <c:v>45.4</c:v>
                </c:pt>
                <c:pt idx="6">
                  <c:v>49.38</c:v>
                </c:pt>
              </c:numCache>
            </c:numRef>
          </c:val>
          <c:extLst>
            <c:ext xmlns:c16="http://schemas.microsoft.com/office/drawing/2014/chart" uri="{C3380CC4-5D6E-409C-BE32-E72D297353CC}">
              <c16:uniqueId val="{00000000-1D73-4519-AC74-AEC559DF8492}"/>
            </c:ext>
          </c:extLst>
        </c:ser>
        <c:dLbls>
          <c:dLblPos val="outEnd"/>
          <c:showLegendKey val="0"/>
          <c:showVal val="1"/>
          <c:showCatName val="0"/>
          <c:showSerName val="0"/>
          <c:showPercent val="0"/>
          <c:showBubbleSize val="0"/>
        </c:dLbls>
        <c:gapWidth val="100"/>
        <c:axId val="689348040"/>
        <c:axId val="689345416"/>
      </c:barChart>
      <c:catAx>
        <c:axId val="689348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9345416"/>
        <c:crosses val="autoZero"/>
        <c:auto val="1"/>
        <c:lblAlgn val="ctr"/>
        <c:lblOffset val="100"/>
        <c:noMultiLvlLbl val="0"/>
      </c:catAx>
      <c:valAx>
        <c:axId val="68934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48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FY 2020-21 Expenditures by Appropriation Unit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BF-47A8-BB56-AD476C2313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BF-47A8-BB56-AD476C2313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BF-47A8-BB56-AD476C2313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BF-47A8-BB56-AD476C2313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BF-47A8-BB56-AD476C231309}"/>
              </c:ext>
            </c:extLst>
          </c:dPt>
          <c:dLbls>
            <c:dLbl>
              <c:idx val="0"/>
              <c:layout>
                <c:manualLayout>
                  <c:x val="0.11740041734923955"/>
                  <c:y val="8.09248499664432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7BF-47A8-BB56-AD476C231309}"/>
                </c:ext>
              </c:extLst>
            </c:dLbl>
            <c:dLbl>
              <c:idx val="1"/>
              <c:layout>
                <c:manualLayout>
                  <c:x val="1.761006260238604E-2"/>
                  <c:y val="-1.21387274949664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7BF-47A8-BB56-AD476C231309}"/>
                </c:ext>
              </c:extLst>
            </c:dLbl>
            <c:dLbl>
              <c:idx val="2"/>
              <c:layout>
                <c:manualLayout>
                  <c:x val="-6.1635219108350764E-2"/>
                  <c:y val="-1.82080912424497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257442013611285"/>
                      <c:h val="0.20364738494055448"/>
                    </c:manualLayout>
                  </c15:layout>
                </c:ext>
                <c:ext xmlns:c16="http://schemas.microsoft.com/office/drawing/2014/chart" uri="{C3380CC4-5D6E-409C-BE32-E72D297353CC}">
                  <c16:uniqueId val="{00000005-47BF-47A8-BB56-AD476C231309}"/>
                </c:ext>
              </c:extLst>
            </c:dLbl>
            <c:dLbl>
              <c:idx val="3"/>
              <c:layout>
                <c:manualLayout>
                  <c:x val="-3.2285114771040888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7BF-47A8-BB56-AD476C231309}"/>
                </c:ext>
              </c:extLst>
            </c:dLbl>
            <c:dLbl>
              <c:idx val="4"/>
              <c:layout>
                <c:manualLayout>
                  <c:x val="-7.0440250409543728E-2"/>
                  <c:y val="6.87861224714767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BF-47A8-BB56-AD476C23130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Sheet3!$D$1:$D$5</c:f>
              <c:strCache>
                <c:ptCount val="5"/>
                <c:pt idx="0">
                  <c:v>Planning &amp; Coordination</c:v>
                </c:pt>
                <c:pt idx="1">
                  <c:v>Student Assistance</c:v>
                </c:pt>
                <c:pt idx="2">
                  <c:v>Support of Other Education</c:v>
                </c:pt>
                <c:pt idx="3">
                  <c:v>AALGA</c:v>
                </c:pt>
                <c:pt idx="4">
                  <c:v>Support of State Programs</c:v>
                </c:pt>
              </c:strCache>
            </c:strRef>
          </c:cat>
          <c:val>
            <c:numRef>
              <c:f>Sheet3!$E$1:$E$5</c:f>
              <c:numCache>
                <c:formatCode>0.0%</c:formatCode>
                <c:ptCount val="5"/>
                <c:pt idx="0">
                  <c:v>0.10130765479861779</c:v>
                </c:pt>
                <c:pt idx="1">
                  <c:v>0.49186709974775439</c:v>
                </c:pt>
                <c:pt idx="2">
                  <c:v>6.4101550082784578E-2</c:v>
                </c:pt>
                <c:pt idx="3">
                  <c:v>0.14101959360482255</c:v>
                </c:pt>
                <c:pt idx="4">
                  <c:v>0.20170410176602072</c:v>
                </c:pt>
              </c:numCache>
            </c:numRef>
          </c:val>
          <c:extLst>
            <c:ext xmlns:c16="http://schemas.microsoft.com/office/drawing/2014/chart" uri="{C3380CC4-5D6E-409C-BE32-E72D297353CC}">
              <c16:uniqueId val="{0000000A-47BF-47A8-BB56-AD476C231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800" b="0" i="0" baseline="0" dirty="0"/>
              <a:t>FY 2020-21 Budgeted Expenditure Categories</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18-4D5D-93F3-4182C09431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18-4D5D-93F3-4182C09431F0}"/>
              </c:ext>
            </c:extLst>
          </c:dPt>
          <c:dLbls>
            <c:dLbl>
              <c:idx val="0"/>
              <c:layout>
                <c:manualLayout>
                  <c:x val="0.1039575678040245"/>
                  <c:y val="-0.15885425780110829"/>
                </c:manualLayout>
              </c:layout>
              <c:tx>
                <c:rich>
                  <a:bodyPr/>
                  <a:lstStyle/>
                  <a:p>
                    <a:fld id="{3D006A84-0A77-4B4B-8253-E810ACF7A905}" type="CATEGORYNAME">
                      <a:rPr lang="en-US"/>
                      <a:pPr/>
                      <a:t>[CATEGORY NAME]</a:t>
                    </a:fld>
                    <a:r>
                      <a:rPr lang="en-US" baseline="0" dirty="0"/>
                      <a:t>, 87.0%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18-4D5D-93F3-4182C09431F0}"/>
                </c:ext>
              </c:extLst>
            </c:dLbl>
            <c:dLbl>
              <c:idx val="1"/>
              <c:layout>
                <c:manualLayout>
                  <c:x val="-4.6575382786968114E-2"/>
                  <c:y val="5.7948585928090296E-2"/>
                </c:manualLayout>
              </c:layout>
              <c:tx>
                <c:rich>
                  <a:bodyPr/>
                  <a:lstStyle/>
                  <a:p>
                    <a:fld id="{22CF0B7D-AAC5-4C48-922F-03E21B1670FC}" type="CATEGORYNAME">
                      <a:rPr lang="en-US"/>
                      <a:pPr/>
                      <a:t>[CATEGORY NAME]</a:t>
                    </a:fld>
                    <a:r>
                      <a:rPr lang="en-US" baseline="0" dirty="0"/>
                      <a:t>, 13.0%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18-4D5D-93F3-4182C09431F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'FY19 FY20 Comparison'!$D$67:$D$68</c:f>
              <c:strCache>
                <c:ptCount val="2"/>
                <c:pt idx="0">
                  <c:v>Grants</c:v>
                </c:pt>
                <c:pt idx="1">
                  <c:v>Operations</c:v>
                </c:pt>
              </c:strCache>
            </c:strRef>
          </c:cat>
          <c:val>
            <c:numRef>
              <c:f>'FY19 FY20 Comparison'!$F$67:$F$68</c:f>
              <c:numCache>
                <c:formatCode>0.0%</c:formatCode>
                <c:ptCount val="2"/>
                <c:pt idx="0">
                  <c:v>0.87505927232534086</c:v>
                </c:pt>
                <c:pt idx="1">
                  <c:v>0.12494072767465911</c:v>
                </c:pt>
              </c:numCache>
            </c:numRef>
          </c:val>
          <c:extLst>
            <c:ext xmlns:c16="http://schemas.microsoft.com/office/drawing/2014/chart" uri="{C3380CC4-5D6E-409C-BE32-E72D297353CC}">
              <c16:uniqueId val="{00000004-2018-4D5D-93F3-4182C09431F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baseline="0" dirty="0">
                <a:effectLst/>
              </a:rPr>
              <a:t>FY 2020-21 Expenditures by Object Code  </a:t>
            </a:r>
            <a:endParaRPr lang="en-US" sz="2800" b="0" dirty="0">
              <a:effectLst/>
            </a:endParaRPr>
          </a:p>
          <a:p>
            <a:pPr>
              <a:defRPr/>
            </a:pPr>
            <a:r>
              <a:rPr lang="en-US" sz="2800" b="0" i="0" baseline="0" dirty="0">
                <a:effectLst/>
              </a:rPr>
              <a:t>Operations &amp; Maintenance Only</a:t>
            </a:r>
            <a:endParaRPr lang="en-US" sz="2800" b="0" dirty="0">
              <a:effectLst/>
            </a:endParaRP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F6-42DB-A373-49F7B03789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F6-42DB-A373-49F7B03789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F6-42DB-A373-49F7B03789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F6-42DB-A373-49F7B0378914}"/>
              </c:ext>
            </c:extLst>
          </c:dPt>
          <c:dLbls>
            <c:dLbl>
              <c:idx val="0"/>
              <c:layout>
                <c:manualLayout>
                  <c:x val="2.4947588686713405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0F6-42DB-A373-49F7B0378914}"/>
                </c:ext>
              </c:extLst>
            </c:dLbl>
            <c:dLbl>
              <c:idx val="1"/>
              <c:layout>
                <c:manualLayout>
                  <c:x val="-3.9622640855368346E-2"/>
                  <c:y val="8.497109246476543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0F6-42DB-A373-49F7B0378914}"/>
                </c:ext>
              </c:extLst>
            </c:dLbl>
            <c:dLbl>
              <c:idx val="2"/>
              <c:layout>
                <c:manualLayout>
                  <c:x val="-7.7777776493871215E-2"/>
                  <c:y val="0.1315028811954703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0F6-42DB-A373-49F7B0378914}"/>
                </c:ext>
              </c:extLst>
            </c:dLbl>
            <c:dLbl>
              <c:idx val="3"/>
              <c:layout>
                <c:manualLayout>
                  <c:x val="-5.2830187807157827E-2"/>
                  <c:y val="5.46242737273492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0F6-42DB-A373-49F7B037891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'Object Code - O&amp;M'!$B$22:$B$25</c:f>
              <c:strCache>
                <c:ptCount val="4"/>
                <c:pt idx="0">
                  <c:v>Personnel Costs</c:v>
                </c:pt>
                <c:pt idx="1">
                  <c:v>Employee Benefits</c:v>
                </c:pt>
                <c:pt idx="2">
                  <c:v>Rentals &amp; Leases</c:v>
                </c:pt>
                <c:pt idx="3">
                  <c:v>Other Expenditures</c:v>
                </c:pt>
              </c:strCache>
            </c:strRef>
          </c:cat>
          <c:val>
            <c:numRef>
              <c:f>'Object Code - O&amp;M'!$C$22:$C$25</c:f>
              <c:numCache>
                <c:formatCode>0.0%</c:formatCode>
                <c:ptCount val="4"/>
                <c:pt idx="0">
                  <c:v>0.63979317853774353</c:v>
                </c:pt>
                <c:pt idx="1">
                  <c:v>0.18341037542108221</c:v>
                </c:pt>
                <c:pt idx="2">
                  <c:v>6.2314608502623062E-2</c:v>
                </c:pt>
                <c:pt idx="3">
                  <c:v>0.11448183753855115</c:v>
                </c:pt>
              </c:numCache>
            </c:numRef>
          </c:val>
          <c:extLst>
            <c:ext xmlns:c16="http://schemas.microsoft.com/office/drawing/2014/chart" uri="{C3380CC4-5D6E-409C-BE32-E72D297353CC}">
              <c16:uniqueId val="{00000008-C0F6-42DB-A373-49F7B03789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0"/>
        <c:ser>
          <c:idx val="0"/>
          <c:order val="0"/>
          <c:spPr>
            <a:solidFill>
              <a:srgbClr val="666633"/>
            </a:solidFill>
          </c:spPr>
          <c:explosion val="8"/>
          <c:dPt>
            <c:idx val="0"/>
            <c:bubble3D val="0"/>
            <c:explosion val="7"/>
            <c:extLst>
              <c:ext xmlns:c16="http://schemas.microsoft.com/office/drawing/2014/chart" uri="{C3380CC4-5D6E-409C-BE32-E72D297353CC}">
                <c16:uniqueId val="{00000000-D3DC-4318-8238-BC0007FECFF9}"/>
              </c:ext>
            </c:extLst>
          </c:dPt>
          <c:dPt>
            <c:idx val="1"/>
            <c:bubble3D val="0"/>
            <c:spPr>
              <a:solidFill>
                <a:srgbClr val="303F11"/>
              </a:solidFill>
            </c:spPr>
            <c:extLst>
              <c:ext xmlns:c16="http://schemas.microsoft.com/office/drawing/2014/chart" uri="{C3380CC4-5D6E-409C-BE32-E72D297353CC}">
                <c16:uniqueId val="{00000002-D3DC-4318-8238-BC0007FECFF9}"/>
              </c:ext>
            </c:extLst>
          </c:dPt>
          <c:dLbls>
            <c:spPr>
              <a:noFill/>
              <a:ln>
                <a:noFill/>
              </a:ln>
              <a:effectLst/>
            </c:spPr>
            <c:txPr>
              <a:bodyPr/>
              <a:lstStyle/>
              <a:p>
                <a:pPr>
                  <a:defRPr sz="2400"/>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Sheet1!$G$31:$G$32</c:f>
              <c:strCache>
                <c:ptCount val="2"/>
                <c:pt idx="0">
                  <c:v>Day</c:v>
                </c:pt>
                <c:pt idx="1">
                  <c:v>Night</c:v>
                </c:pt>
              </c:strCache>
            </c:strRef>
          </c:cat>
          <c:val>
            <c:numRef>
              <c:f>Sheet1!$H$31:$H$32</c:f>
              <c:numCache>
                <c:formatCode>General</c:formatCode>
                <c:ptCount val="2"/>
                <c:pt idx="0">
                  <c:v>689</c:v>
                </c:pt>
                <c:pt idx="1">
                  <c:v>90</c:v>
                </c:pt>
              </c:numCache>
            </c:numRef>
          </c:val>
          <c:extLst>
            <c:ext xmlns:c16="http://schemas.microsoft.com/office/drawing/2014/chart" uri="{C3380CC4-5D6E-409C-BE32-E72D297353CC}">
              <c16:uniqueId val="{00000003-D3DC-4318-8238-BC0007FECFF9}"/>
            </c:ext>
          </c:extLst>
        </c:ser>
        <c:dLbls>
          <c:showLegendKey val="0"/>
          <c:showVal val="1"/>
          <c:showCatName val="1"/>
          <c:showSerName val="0"/>
          <c:showPercent val="0"/>
          <c:showBubbleSize val="0"/>
          <c:showLeaderLines val="0"/>
        </c:dLbls>
        <c:firstSliceAng val="86"/>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Residential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'Demographics-Figures Only'!$D$2</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81A-42B1-BEE9-22305C69969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81A-42B1-BEE9-22305C69969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'Demographics-Figures Only'!$B$3:$B$4</c:f>
              <c:strCache>
                <c:ptCount val="2"/>
                <c:pt idx="0">
                  <c:v>Commute to campus</c:v>
                </c:pt>
                <c:pt idx="1">
                  <c:v>Live on campus</c:v>
                </c:pt>
              </c:strCache>
            </c:strRef>
          </c:cat>
          <c:val>
            <c:numRef>
              <c:f>'Demographics-Figures Only'!$D$3:$D$4</c:f>
              <c:numCache>
                <c:formatCode>General</c:formatCode>
                <c:ptCount val="2"/>
                <c:pt idx="0">
                  <c:v>66.92</c:v>
                </c:pt>
                <c:pt idx="1">
                  <c:v>33.08</c:v>
                </c:pt>
              </c:numCache>
            </c:numRef>
          </c:val>
          <c:extLst>
            <c:ext xmlns:c16="http://schemas.microsoft.com/office/drawing/2014/chart" uri="{C3380CC4-5D6E-409C-BE32-E72D297353CC}">
              <c16:uniqueId val="{00000004-681A-42B1-BEE9-22305C69969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533856821054107"/>
          <c:y val="0.31341218937036847"/>
          <c:w val="0.28818813496372109"/>
          <c:h val="0.2783982162273865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Enrollment Status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'Demographics-Figures Only'!$D$11</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4E7-4FDA-8161-A0D86810158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4E7-4FDA-8161-A0D86810158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'Demographics-Figures Only'!$B$12:$B$13</c:f>
              <c:strCache>
                <c:ptCount val="2"/>
                <c:pt idx="0">
                  <c:v>Full-time</c:v>
                </c:pt>
                <c:pt idx="1">
                  <c:v>Part-time</c:v>
                </c:pt>
              </c:strCache>
            </c:strRef>
          </c:cat>
          <c:val>
            <c:numRef>
              <c:f>'Demographics-Figures Only'!$D$12:$D$13</c:f>
              <c:numCache>
                <c:formatCode>General</c:formatCode>
                <c:ptCount val="2"/>
                <c:pt idx="0">
                  <c:v>90.89</c:v>
                </c:pt>
                <c:pt idx="1">
                  <c:v>9.11</c:v>
                </c:pt>
              </c:numCache>
            </c:numRef>
          </c:val>
          <c:extLst>
            <c:ext xmlns:c16="http://schemas.microsoft.com/office/drawing/2014/chart" uri="{C3380CC4-5D6E-409C-BE32-E72D297353CC}">
              <c16:uniqueId val="{00000004-F4E7-4FDA-8161-A0D86810158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261257506898499"/>
          <c:y val="0.23991244333972608"/>
          <c:w val="0.29091832075892438"/>
          <c:h val="0.351821916300197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Current GPA</a:t>
            </a:r>
            <a:r>
              <a:rPr lang="en-US" sz="2400" baseline="0"/>
              <a:t> (estimate)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GPA</c:v>
          </c:tx>
          <c:spPr>
            <a:solidFill>
              <a:srgbClr val="85B4B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'Demographics-Figures Only'!$B$18:$B$20</c:f>
              <c:strCache>
                <c:ptCount val="3"/>
                <c:pt idx="0">
                  <c:v>1.99 or less</c:v>
                </c:pt>
                <c:pt idx="1">
                  <c:v>2.99-2.0</c:v>
                </c:pt>
                <c:pt idx="2">
                  <c:v>4.0-3.0</c:v>
                </c:pt>
              </c:strCache>
            </c:strRef>
          </c:cat>
          <c:val>
            <c:numRef>
              <c:f>'Demographics-Figures Only'!$D$18:$D$20</c:f>
              <c:numCache>
                <c:formatCode>General</c:formatCode>
                <c:ptCount val="3"/>
                <c:pt idx="0">
                  <c:v>1.57</c:v>
                </c:pt>
                <c:pt idx="1">
                  <c:v>22.57</c:v>
                </c:pt>
                <c:pt idx="2">
                  <c:v>75.86</c:v>
                </c:pt>
              </c:numCache>
            </c:numRef>
          </c:val>
          <c:extLst>
            <c:ext xmlns:c16="http://schemas.microsoft.com/office/drawing/2014/chart" uri="{C3380CC4-5D6E-409C-BE32-E72D297353CC}">
              <c16:uniqueId val="{00000000-D680-4263-B2C6-F726529CE7A9}"/>
            </c:ext>
          </c:extLst>
        </c:ser>
        <c:dLbls>
          <c:dLblPos val="outEnd"/>
          <c:showLegendKey val="0"/>
          <c:showVal val="1"/>
          <c:showCatName val="0"/>
          <c:showSerName val="0"/>
          <c:showPercent val="0"/>
          <c:showBubbleSize val="0"/>
        </c:dLbls>
        <c:gapWidth val="75"/>
        <c:overlap val="40"/>
        <c:axId val="126500015"/>
        <c:axId val="1216951087"/>
      </c:barChart>
      <c:catAx>
        <c:axId val="12650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6951087"/>
        <c:crosses val="autoZero"/>
        <c:auto val="1"/>
        <c:lblAlgn val="ctr"/>
        <c:lblOffset val="100"/>
        <c:noMultiLvlLbl val="0"/>
      </c:catAx>
      <c:valAx>
        <c:axId val="1216951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00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Community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'Demographics-Figures Only'!$D$59</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847-4958-9436-61668C9DEDB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847-4958-9436-61668C9DEDB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847-4958-9436-61668C9DEDB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'Demographics-Figures Only'!$B$60:$B$62</c:f>
              <c:strCache>
                <c:ptCount val="3"/>
                <c:pt idx="0">
                  <c:v>Rural</c:v>
                </c:pt>
                <c:pt idx="1">
                  <c:v>Suburban</c:v>
                </c:pt>
                <c:pt idx="2">
                  <c:v>Urban</c:v>
                </c:pt>
              </c:strCache>
            </c:strRef>
          </c:cat>
          <c:val>
            <c:numRef>
              <c:f>'Demographics-Figures Only'!$D$60:$D$62</c:f>
              <c:numCache>
                <c:formatCode>General</c:formatCode>
                <c:ptCount val="3"/>
                <c:pt idx="0">
                  <c:v>34.31</c:v>
                </c:pt>
                <c:pt idx="1">
                  <c:v>48.12</c:v>
                </c:pt>
                <c:pt idx="2">
                  <c:v>17.559999999999999</c:v>
                </c:pt>
              </c:numCache>
            </c:numRef>
          </c:val>
          <c:extLst>
            <c:ext xmlns:c16="http://schemas.microsoft.com/office/drawing/2014/chart" uri="{C3380CC4-5D6E-409C-BE32-E72D297353CC}">
              <c16:uniqueId val="{00000006-8847-4958-9436-61668C9DEDB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727700304361218"/>
          <c:y val="0.38047626654215255"/>
          <c:w val="0.3007742257432745"/>
          <c:h val="0.300146467935563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Approximate Household Income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'Demographics-Figures Only'!$D$48</c:f>
              <c:strCache>
                <c:ptCount val="1"/>
                <c:pt idx="0">
                  <c:v>Percent</c:v>
                </c:pt>
              </c:strCache>
            </c:strRef>
          </c:tx>
          <c:spPr>
            <a:solidFill>
              <a:srgbClr val="85B4B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'Demographics-Figures Only'!$B$49:$B$55</c:f>
              <c:strCache>
                <c:ptCount val="7"/>
                <c:pt idx="0">
                  <c:v>$0-$20,000</c:v>
                </c:pt>
                <c:pt idx="1">
                  <c:v>$20,001-$40,000</c:v>
                </c:pt>
                <c:pt idx="2">
                  <c:v>$40,001-$60,000</c:v>
                </c:pt>
                <c:pt idx="3">
                  <c:v>$60,001-$80,000</c:v>
                </c:pt>
                <c:pt idx="4">
                  <c:v>$80,001-$100,000</c:v>
                </c:pt>
                <c:pt idx="5">
                  <c:v>$100,001 and up</c:v>
                </c:pt>
                <c:pt idx="6">
                  <c:v>Prefer not to answer</c:v>
                </c:pt>
              </c:strCache>
            </c:strRef>
          </c:cat>
          <c:val>
            <c:numRef>
              <c:f>'Demographics-Figures Only'!$D$49:$D$55</c:f>
              <c:numCache>
                <c:formatCode>General</c:formatCode>
                <c:ptCount val="7"/>
                <c:pt idx="0">
                  <c:v>22.4</c:v>
                </c:pt>
                <c:pt idx="1">
                  <c:v>15.85</c:v>
                </c:pt>
                <c:pt idx="2">
                  <c:v>10.4</c:v>
                </c:pt>
                <c:pt idx="3">
                  <c:v>8.77</c:v>
                </c:pt>
                <c:pt idx="4">
                  <c:v>7.53</c:v>
                </c:pt>
                <c:pt idx="5">
                  <c:v>13.03</c:v>
                </c:pt>
                <c:pt idx="6">
                  <c:v>22.02</c:v>
                </c:pt>
              </c:numCache>
            </c:numRef>
          </c:val>
          <c:extLst>
            <c:ext xmlns:c16="http://schemas.microsoft.com/office/drawing/2014/chart" uri="{C3380CC4-5D6E-409C-BE32-E72D297353CC}">
              <c16:uniqueId val="{00000000-A580-43F0-9428-9F9A1863D218}"/>
            </c:ext>
          </c:extLst>
        </c:ser>
        <c:dLbls>
          <c:dLblPos val="outEnd"/>
          <c:showLegendKey val="0"/>
          <c:showVal val="1"/>
          <c:showCatName val="0"/>
          <c:showSerName val="0"/>
          <c:showPercent val="0"/>
          <c:showBubbleSize val="0"/>
        </c:dLbls>
        <c:gapWidth val="75"/>
        <c:overlap val="40"/>
        <c:axId val="118583711"/>
        <c:axId val="1216951503"/>
      </c:barChart>
      <c:catAx>
        <c:axId val="11858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6951503"/>
        <c:crosses val="autoZero"/>
        <c:auto val="1"/>
        <c:lblAlgn val="ctr"/>
        <c:lblOffset val="100"/>
        <c:noMultiLvlLbl val="0"/>
      </c:catAx>
      <c:valAx>
        <c:axId val="1216951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83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06593456206766"/>
          <c:y val="8.9959819095839569E-2"/>
          <c:w val="0.35891430100458388"/>
          <c:h val="0.80787593770458321"/>
        </c:manualLayout>
      </c:layout>
      <c:pieChart>
        <c:varyColors val="1"/>
        <c:ser>
          <c:idx val="0"/>
          <c:order val="0"/>
          <c:tx>
            <c:strRef>
              <c:f>'Demographics-Figures Only'!$D$33</c:f>
              <c:strCache>
                <c:ptCount val="1"/>
                <c:pt idx="0">
                  <c:v>Percent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BDB-47D6-B8B2-2F91CF5BB54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BDB-47D6-B8B2-2F91CF5BB54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BDB-47D6-B8B2-2F91CF5BB54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B-9BDB-47D6-B8B2-2F91CF5BB54D}"/>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D-9BDB-47D6-B8B2-2F91CF5BB54D}"/>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1-9BDB-47D6-B8B2-2F91CF5BB54D}"/>
              </c:ext>
            </c:extLst>
          </c:dPt>
          <c:dLbls>
            <c:dLbl>
              <c:idx val="3"/>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9BDB-47D6-B8B2-2F91CF5BB54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'Demographics-Figures Only'!$B$34:$B$43</c:f>
              <c:strCache>
                <c:ptCount val="6"/>
                <c:pt idx="0">
                  <c:v>Asian</c:v>
                </c:pt>
                <c:pt idx="1">
                  <c:v>Black or African American</c:v>
                </c:pt>
                <c:pt idx="2">
                  <c:v>Latino or Hispanic</c:v>
                </c:pt>
                <c:pt idx="3">
                  <c:v>White</c:v>
                </c:pt>
                <c:pt idx="4">
                  <c:v>Multiple ethnicities</c:v>
                </c:pt>
                <c:pt idx="5">
                  <c:v>Prefer not to answer</c:v>
                </c:pt>
              </c:strCache>
              <c:extLst/>
            </c:strRef>
          </c:cat>
          <c:val>
            <c:numRef>
              <c:f>'Demographics-Figures Only'!$D$34:$D$43</c:f>
              <c:numCache>
                <c:formatCode>General</c:formatCode>
                <c:ptCount val="6"/>
                <c:pt idx="0">
                  <c:v>2.85</c:v>
                </c:pt>
                <c:pt idx="1">
                  <c:v>29.89</c:v>
                </c:pt>
                <c:pt idx="2">
                  <c:v>2.88</c:v>
                </c:pt>
                <c:pt idx="3">
                  <c:v>56.39</c:v>
                </c:pt>
                <c:pt idx="4">
                  <c:v>3.46</c:v>
                </c:pt>
                <c:pt idx="5">
                  <c:v>3.16</c:v>
                </c:pt>
              </c:numCache>
              <c:extLst/>
            </c:numRef>
          </c:val>
          <c:extLst>
            <c:ext xmlns:c16="http://schemas.microsoft.com/office/drawing/2014/chart" uri="{C3380CC4-5D6E-409C-BE32-E72D297353CC}">
              <c16:uniqueId val="{00000014-9BDB-47D6-B8B2-2F91CF5BB54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734235981235145"/>
          <c:y val="4.7950412559526819E-2"/>
          <c:w val="0.2205893104744901"/>
          <c:h val="0.786381887702130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InternetConn_Overall!$E$2</c:f>
              <c:strCache>
                <c:ptCount val="1"/>
                <c:pt idx="0">
                  <c:v>Percent of Cases</c:v>
                </c:pt>
              </c:strCache>
            </c:strRef>
          </c:tx>
          <c:spPr>
            <a:solidFill>
              <a:srgbClr val="85B4B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InternetConn_Overall!$B$3:$B$8</c:f>
              <c:strCache>
                <c:ptCount val="6"/>
                <c:pt idx="0">
                  <c:v>Dial-up through a standard phone line and telephone modem</c:v>
                </c:pt>
                <c:pt idx="1">
                  <c:v>I do not have an internet connect at home</c:v>
                </c:pt>
                <c:pt idx="2">
                  <c:v>Satellite connection</c:v>
                </c:pt>
                <c:pt idx="3">
                  <c:v>Data connection through my cell phone provider or a separate mobile hotspot</c:v>
                </c:pt>
                <c:pt idx="4">
                  <c:v>I have internet, but am not sure what kind</c:v>
                </c:pt>
                <c:pt idx="5">
                  <c:v>Broadband through cable, FIOS, DSL, or other</c:v>
                </c:pt>
              </c:strCache>
            </c:strRef>
          </c:cat>
          <c:val>
            <c:numRef>
              <c:f>InternetConn_Overall!$E$3:$E$8</c:f>
              <c:numCache>
                <c:formatCode>General</c:formatCode>
                <c:ptCount val="6"/>
                <c:pt idx="0">
                  <c:v>1.71</c:v>
                </c:pt>
                <c:pt idx="1">
                  <c:v>3.38</c:v>
                </c:pt>
                <c:pt idx="2">
                  <c:v>6.35</c:v>
                </c:pt>
                <c:pt idx="3">
                  <c:v>29.16</c:v>
                </c:pt>
                <c:pt idx="4">
                  <c:v>33.9</c:v>
                </c:pt>
                <c:pt idx="5">
                  <c:v>50.39</c:v>
                </c:pt>
              </c:numCache>
            </c:numRef>
          </c:val>
          <c:extLst>
            <c:ext xmlns:c16="http://schemas.microsoft.com/office/drawing/2014/chart" uri="{C3380CC4-5D6E-409C-BE32-E72D297353CC}">
              <c16:uniqueId val="{00000000-E4AC-4036-ACE0-EE46CB4C20F3}"/>
            </c:ext>
          </c:extLst>
        </c:ser>
        <c:dLbls>
          <c:dLblPos val="outEnd"/>
          <c:showLegendKey val="0"/>
          <c:showVal val="1"/>
          <c:showCatName val="0"/>
          <c:showSerName val="0"/>
          <c:showPercent val="0"/>
          <c:showBubbleSize val="0"/>
        </c:dLbls>
        <c:gapWidth val="100"/>
        <c:axId val="525731232"/>
        <c:axId val="525731560"/>
      </c:barChart>
      <c:catAx>
        <c:axId val="52573123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731560"/>
        <c:crosses val="autoZero"/>
        <c:auto val="1"/>
        <c:lblAlgn val="ctr"/>
        <c:lblOffset val="100"/>
        <c:noMultiLvlLbl val="0"/>
      </c:catAx>
      <c:valAx>
        <c:axId val="52573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73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DEBA-6416-4B6B-9EA9-71D5CB0BB9C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10A3896-3013-4AAD-BF07-033FD17906E3}">
      <dgm:prSet phldrT="[Text]"/>
      <dgm:spPr/>
      <dgm:t>
        <a:bodyPr/>
        <a:lstStyle/>
        <a:p>
          <a:r>
            <a:rPr lang="en-US" dirty="0"/>
            <a:t>Our institutions</a:t>
          </a:r>
        </a:p>
      </dgm:t>
    </dgm:pt>
    <dgm:pt modelId="{38257B76-A259-4F0F-B812-9308A5833079}" type="parTrans" cxnId="{62C14E25-B3C6-469E-A198-D0E88BE16A3C}">
      <dgm:prSet/>
      <dgm:spPr/>
      <dgm:t>
        <a:bodyPr/>
        <a:lstStyle/>
        <a:p>
          <a:endParaRPr lang="en-US"/>
        </a:p>
      </dgm:t>
    </dgm:pt>
    <dgm:pt modelId="{CF16F420-C3E2-4212-A347-3652C0B14262}" type="sibTrans" cxnId="{62C14E25-B3C6-469E-A198-D0E88BE16A3C}">
      <dgm:prSet/>
      <dgm:spPr/>
      <dgm:t>
        <a:bodyPr/>
        <a:lstStyle/>
        <a:p>
          <a:endParaRPr lang="en-US"/>
        </a:p>
      </dgm:t>
    </dgm:pt>
    <dgm:pt modelId="{DE8AAFB6-CF87-4A36-8E5C-D5CCAE8A4C9C}">
      <dgm:prSet phldrT="[Text]" custT="1"/>
      <dgm:spPr/>
      <dgm:t>
        <a:bodyPr/>
        <a:lstStyle/>
        <a:p>
          <a:r>
            <a:rPr lang="en-US" sz="2000" dirty="0"/>
            <a:t>Technological Innovations</a:t>
          </a:r>
        </a:p>
      </dgm:t>
    </dgm:pt>
    <dgm:pt modelId="{C51BE53A-028B-4084-9535-E73D299327ED}" type="parTrans" cxnId="{B6DE5294-A944-4441-B3AE-BCE4050255A3}">
      <dgm:prSet/>
      <dgm:spPr/>
      <dgm:t>
        <a:bodyPr/>
        <a:lstStyle/>
        <a:p>
          <a:endParaRPr lang="en-US"/>
        </a:p>
      </dgm:t>
    </dgm:pt>
    <dgm:pt modelId="{CB99E7DB-9A0E-4A91-BD11-CC87106B17BF}" type="sibTrans" cxnId="{B6DE5294-A944-4441-B3AE-BCE4050255A3}">
      <dgm:prSet/>
      <dgm:spPr/>
      <dgm:t>
        <a:bodyPr/>
        <a:lstStyle/>
        <a:p>
          <a:endParaRPr lang="en-US"/>
        </a:p>
      </dgm:t>
    </dgm:pt>
    <dgm:pt modelId="{2E8D7509-549D-49D0-BB58-410D171AAF5D}">
      <dgm:prSet phldrT="[Text]" custT="1"/>
      <dgm:spPr/>
      <dgm:t>
        <a:bodyPr/>
        <a:lstStyle/>
        <a:p>
          <a:r>
            <a:rPr lang="en-US" sz="2000" dirty="0"/>
            <a:t>Demography</a:t>
          </a:r>
        </a:p>
      </dgm:t>
    </dgm:pt>
    <dgm:pt modelId="{95BFEFCB-E7B8-4D1C-90D6-2CFDCFA2A899}" type="parTrans" cxnId="{849E5BD0-FC70-40EF-B810-F5D5DC957BDB}">
      <dgm:prSet/>
      <dgm:spPr/>
      <dgm:t>
        <a:bodyPr/>
        <a:lstStyle/>
        <a:p>
          <a:endParaRPr lang="en-US"/>
        </a:p>
      </dgm:t>
    </dgm:pt>
    <dgm:pt modelId="{0B10BDB0-FFC0-4E9C-AF51-7C5F112DA036}" type="sibTrans" cxnId="{849E5BD0-FC70-40EF-B810-F5D5DC957BDB}">
      <dgm:prSet/>
      <dgm:spPr/>
      <dgm:t>
        <a:bodyPr/>
        <a:lstStyle/>
        <a:p>
          <a:endParaRPr lang="en-US"/>
        </a:p>
      </dgm:t>
    </dgm:pt>
    <dgm:pt modelId="{9A36968D-D104-4659-8FA4-5175580C4B24}">
      <dgm:prSet custT="1"/>
      <dgm:spPr/>
      <dgm:t>
        <a:bodyPr/>
        <a:lstStyle/>
        <a:p>
          <a:r>
            <a:rPr lang="en-US" sz="2000" dirty="0"/>
            <a:t>Competition for Students</a:t>
          </a:r>
        </a:p>
      </dgm:t>
    </dgm:pt>
    <dgm:pt modelId="{1DA9434D-4692-47F4-BD14-BE1115F2CD76}" type="sibTrans" cxnId="{57E4043C-9FF0-40AF-8D4E-B4B8C8DE69AF}">
      <dgm:prSet/>
      <dgm:spPr/>
      <dgm:t>
        <a:bodyPr/>
        <a:lstStyle/>
        <a:p>
          <a:endParaRPr lang="en-US"/>
        </a:p>
      </dgm:t>
    </dgm:pt>
    <dgm:pt modelId="{2A7AB372-AEC8-4E1A-BF7C-051450B75AF7}" type="parTrans" cxnId="{57E4043C-9FF0-40AF-8D4E-B4B8C8DE69AF}">
      <dgm:prSet/>
      <dgm:spPr/>
      <dgm:t>
        <a:bodyPr/>
        <a:lstStyle/>
        <a:p>
          <a:endParaRPr lang="en-US"/>
        </a:p>
      </dgm:t>
    </dgm:pt>
    <dgm:pt modelId="{11B787B9-0CF1-49A4-8F3F-B4854FCEC020}">
      <dgm:prSet phldrT="[Text]" custT="1"/>
      <dgm:spPr/>
      <dgm:t>
        <a:bodyPr/>
        <a:lstStyle/>
        <a:p>
          <a:r>
            <a:rPr lang="en-US" sz="2000" dirty="0"/>
            <a:t>COVID 19</a:t>
          </a:r>
        </a:p>
      </dgm:t>
    </dgm:pt>
    <dgm:pt modelId="{EF1D1A0B-E54C-440E-AD0C-2B55F9B85C99}" type="sibTrans" cxnId="{FE186C43-D99D-458A-B66E-DEDC93BE43AB}">
      <dgm:prSet/>
      <dgm:spPr/>
      <dgm:t>
        <a:bodyPr/>
        <a:lstStyle/>
        <a:p>
          <a:endParaRPr lang="en-US"/>
        </a:p>
      </dgm:t>
    </dgm:pt>
    <dgm:pt modelId="{3B19F75F-7BC4-4F7F-A0AA-7E11CDD021ED}" type="parTrans" cxnId="{FE186C43-D99D-458A-B66E-DEDC93BE43AB}">
      <dgm:prSet/>
      <dgm:spPr/>
      <dgm:t>
        <a:bodyPr/>
        <a:lstStyle/>
        <a:p>
          <a:endParaRPr lang="en-US"/>
        </a:p>
      </dgm:t>
    </dgm:pt>
    <dgm:pt modelId="{BEC966D5-9674-44C8-840A-7E9C079D9484}">
      <dgm:prSet phldrT="[Text]" custT="1"/>
      <dgm:spPr/>
      <dgm:t>
        <a:bodyPr/>
        <a:lstStyle/>
        <a:p>
          <a:r>
            <a:rPr lang="en-US" sz="2000" dirty="0"/>
            <a:t>Decreasing Federal/State/Local Support &amp; Rising Tuition</a:t>
          </a:r>
        </a:p>
      </dgm:t>
    </dgm:pt>
    <dgm:pt modelId="{A93CA39B-0014-47C1-88A0-0A5DD25C31F5}" type="sibTrans" cxnId="{A0864D00-9524-43FD-954B-25B5380AD0EA}">
      <dgm:prSet/>
      <dgm:spPr/>
      <dgm:t>
        <a:bodyPr/>
        <a:lstStyle/>
        <a:p>
          <a:endParaRPr lang="en-US"/>
        </a:p>
      </dgm:t>
    </dgm:pt>
    <dgm:pt modelId="{FC04C245-FAC5-4968-9163-C292E4C74135}" type="parTrans" cxnId="{A0864D00-9524-43FD-954B-25B5380AD0EA}">
      <dgm:prSet/>
      <dgm:spPr/>
      <dgm:t>
        <a:bodyPr/>
        <a:lstStyle/>
        <a:p>
          <a:endParaRPr lang="en-US"/>
        </a:p>
      </dgm:t>
    </dgm:pt>
    <dgm:pt modelId="{7924EA2D-C5AF-422C-BA67-9BA32AA9943B}" type="pres">
      <dgm:prSet presAssocID="{6DA4DEBA-6416-4B6B-9EA9-71D5CB0BB9C2}" presName="cycle" presStyleCnt="0">
        <dgm:presLayoutVars>
          <dgm:chMax val="1"/>
          <dgm:dir/>
          <dgm:animLvl val="ctr"/>
          <dgm:resizeHandles val="exact"/>
        </dgm:presLayoutVars>
      </dgm:prSet>
      <dgm:spPr/>
    </dgm:pt>
    <dgm:pt modelId="{7A0B6892-3A75-4D00-B69B-2D6CDF5AA2E0}" type="pres">
      <dgm:prSet presAssocID="{010A3896-3013-4AAD-BF07-033FD17906E3}" presName="centerShape" presStyleLbl="node0" presStyleIdx="0" presStyleCnt="1"/>
      <dgm:spPr/>
    </dgm:pt>
    <dgm:pt modelId="{499A71AF-B736-46CA-A1BF-129E44A8B74E}" type="pres">
      <dgm:prSet presAssocID="{2A7AB372-AEC8-4E1A-BF7C-051450B75AF7}" presName="parTrans" presStyleLbl="bgSibTrans2D1" presStyleIdx="0" presStyleCnt="5" custAng="20444846" custScaleX="139148" custScaleY="107130" custLinFactNeighborX="26006" custLinFactNeighborY="-73641"/>
      <dgm:spPr/>
    </dgm:pt>
    <dgm:pt modelId="{827BE4D2-DE73-4D07-8953-9A6C55942970}" type="pres">
      <dgm:prSet presAssocID="{9A36968D-D104-4659-8FA4-5175580C4B24}" presName="node" presStyleLbl="node1" presStyleIdx="0" presStyleCnt="5" custScaleX="117391" custScaleY="41800" custRadScaleRad="88286" custRadScaleInc="-430690">
        <dgm:presLayoutVars>
          <dgm:bulletEnabled val="1"/>
        </dgm:presLayoutVars>
      </dgm:prSet>
      <dgm:spPr/>
    </dgm:pt>
    <dgm:pt modelId="{7A926D39-3610-4346-8C23-4EDAD82414D4}" type="pres">
      <dgm:prSet presAssocID="{C51BE53A-028B-4084-9535-E73D299327ED}" presName="parTrans" presStyleLbl="bgSibTrans2D1" presStyleIdx="1" presStyleCnt="5"/>
      <dgm:spPr/>
    </dgm:pt>
    <dgm:pt modelId="{3054268B-DE65-454E-B373-E5F698FD3495}" type="pres">
      <dgm:prSet presAssocID="{DE8AAFB6-CF87-4A36-8E5C-D5CCAE8A4C9C}" presName="node" presStyleLbl="node1" presStyleIdx="1" presStyleCnt="5" custScaleX="98465" custScaleY="35540" custRadScaleRad="87629" custRadScaleInc="216510">
        <dgm:presLayoutVars>
          <dgm:bulletEnabled val="1"/>
        </dgm:presLayoutVars>
      </dgm:prSet>
      <dgm:spPr/>
    </dgm:pt>
    <dgm:pt modelId="{BDF31EC1-B62C-4A57-81AB-84752E22B07F}" type="pres">
      <dgm:prSet presAssocID="{FC04C245-FAC5-4968-9163-C292E4C74135}" presName="parTrans" presStyleLbl="bgSibTrans2D1" presStyleIdx="2" presStyleCnt="5" custLinFactNeighborX="11018" custLinFactNeighborY="-3561"/>
      <dgm:spPr/>
    </dgm:pt>
    <dgm:pt modelId="{8290608B-6898-45C9-916F-C4D2D530F21F}" type="pres">
      <dgm:prSet presAssocID="{BEC966D5-9674-44C8-840A-7E9C079D9484}" presName="node" presStyleLbl="node1" presStyleIdx="2" presStyleCnt="5" custScaleX="214721" custScaleY="43506" custRadScaleRad="118749" custRadScaleInc="-114726">
        <dgm:presLayoutVars>
          <dgm:bulletEnabled val="1"/>
        </dgm:presLayoutVars>
      </dgm:prSet>
      <dgm:spPr/>
    </dgm:pt>
    <dgm:pt modelId="{0D496E84-ABD4-4DAF-B32B-D0F5CF128749}" type="pres">
      <dgm:prSet presAssocID="{95BFEFCB-E7B8-4D1C-90D6-2CFDCFA2A899}" presName="parTrans" presStyleLbl="bgSibTrans2D1" presStyleIdx="3" presStyleCnt="5" custAng="20360626" custScaleX="157301" custLinFactY="-23937" custLinFactNeighborX="10509" custLinFactNeighborY="-100000"/>
      <dgm:spPr/>
    </dgm:pt>
    <dgm:pt modelId="{A98041D6-9B9A-42E1-AD7F-9DFA9671787A}" type="pres">
      <dgm:prSet presAssocID="{2E8D7509-549D-49D0-BB58-410D171AAF5D}" presName="node" presStyleLbl="node1" presStyleIdx="3" presStyleCnt="5" custScaleX="94847" custScaleY="30789" custRadScaleRad="154983" custRadScaleInc="101290">
        <dgm:presLayoutVars>
          <dgm:bulletEnabled val="1"/>
        </dgm:presLayoutVars>
      </dgm:prSet>
      <dgm:spPr/>
    </dgm:pt>
    <dgm:pt modelId="{75546A7A-9FFF-4862-AF75-E0DE5B665F2A}" type="pres">
      <dgm:prSet presAssocID="{3B19F75F-7BC4-4F7F-A0AA-7E11CDD021ED}" presName="parTrans" presStyleLbl="bgSibTrans2D1" presStyleIdx="4" presStyleCnt="5" custAng="1422751" custLinFactY="-48921" custLinFactNeighborX="4311" custLinFactNeighborY="-100000"/>
      <dgm:spPr/>
    </dgm:pt>
    <dgm:pt modelId="{EEDE474A-FEFD-4D0C-BDC3-BF709A808857}" type="pres">
      <dgm:prSet presAssocID="{11B787B9-0CF1-49A4-8F3F-B4854FCEC020}" presName="node" presStyleLbl="node1" presStyleIdx="4" presStyleCnt="5" custScaleY="32575" custRadScaleRad="83903" custRadScaleInc="472294">
        <dgm:presLayoutVars>
          <dgm:bulletEnabled val="1"/>
        </dgm:presLayoutVars>
      </dgm:prSet>
      <dgm:spPr/>
    </dgm:pt>
  </dgm:ptLst>
  <dgm:cxnLst>
    <dgm:cxn modelId="{A0864D00-9524-43FD-954B-25B5380AD0EA}" srcId="{010A3896-3013-4AAD-BF07-033FD17906E3}" destId="{BEC966D5-9674-44C8-840A-7E9C079D9484}" srcOrd="2" destOrd="0" parTransId="{FC04C245-FAC5-4968-9163-C292E4C74135}" sibTransId="{A93CA39B-0014-47C1-88A0-0A5DD25C31F5}"/>
    <dgm:cxn modelId="{62C14E25-B3C6-469E-A198-D0E88BE16A3C}" srcId="{6DA4DEBA-6416-4B6B-9EA9-71D5CB0BB9C2}" destId="{010A3896-3013-4AAD-BF07-033FD17906E3}" srcOrd="0" destOrd="0" parTransId="{38257B76-A259-4F0F-B812-9308A5833079}" sibTransId="{CF16F420-C3E2-4212-A347-3652C0B14262}"/>
    <dgm:cxn modelId="{F6B8A132-F62D-43B0-98D2-32D5ABEACD7E}" type="presOf" srcId="{11B787B9-0CF1-49A4-8F3F-B4854FCEC020}" destId="{EEDE474A-FEFD-4D0C-BDC3-BF709A808857}" srcOrd="0" destOrd="0" presId="urn:microsoft.com/office/officeart/2005/8/layout/radial4"/>
    <dgm:cxn modelId="{57E4043C-9FF0-40AF-8D4E-B4B8C8DE69AF}" srcId="{010A3896-3013-4AAD-BF07-033FD17906E3}" destId="{9A36968D-D104-4659-8FA4-5175580C4B24}" srcOrd="0" destOrd="0" parTransId="{2A7AB372-AEC8-4E1A-BF7C-051450B75AF7}" sibTransId="{1DA9434D-4692-47F4-BD14-BE1115F2CD76}"/>
    <dgm:cxn modelId="{FE186C43-D99D-458A-B66E-DEDC93BE43AB}" srcId="{010A3896-3013-4AAD-BF07-033FD17906E3}" destId="{11B787B9-0CF1-49A4-8F3F-B4854FCEC020}" srcOrd="4" destOrd="0" parTransId="{3B19F75F-7BC4-4F7F-A0AA-7E11CDD021ED}" sibTransId="{EF1D1A0B-E54C-440E-AD0C-2B55F9B85C99}"/>
    <dgm:cxn modelId="{56DB6F69-7540-428E-BB38-288B26EB1211}" type="presOf" srcId="{2E8D7509-549D-49D0-BB58-410D171AAF5D}" destId="{A98041D6-9B9A-42E1-AD7F-9DFA9671787A}" srcOrd="0" destOrd="0" presId="urn:microsoft.com/office/officeart/2005/8/layout/radial4"/>
    <dgm:cxn modelId="{D8209F6E-E642-460D-BBC8-E9FE32FB52F0}" type="presOf" srcId="{6DA4DEBA-6416-4B6B-9EA9-71D5CB0BB9C2}" destId="{7924EA2D-C5AF-422C-BA67-9BA32AA9943B}" srcOrd="0" destOrd="0" presId="urn:microsoft.com/office/officeart/2005/8/layout/radial4"/>
    <dgm:cxn modelId="{AA82156F-16AB-4D22-B239-ADD284C86D8B}" type="presOf" srcId="{9A36968D-D104-4659-8FA4-5175580C4B24}" destId="{827BE4D2-DE73-4D07-8953-9A6C55942970}" srcOrd="0" destOrd="0" presId="urn:microsoft.com/office/officeart/2005/8/layout/radial4"/>
    <dgm:cxn modelId="{7AA10386-012B-4674-B4C4-E34867AF9E11}" type="presOf" srcId="{2A7AB372-AEC8-4E1A-BF7C-051450B75AF7}" destId="{499A71AF-B736-46CA-A1BF-129E44A8B74E}" srcOrd="0" destOrd="0" presId="urn:microsoft.com/office/officeart/2005/8/layout/radial4"/>
    <dgm:cxn modelId="{8613188B-6849-416C-A18D-5FA509FAD30C}" type="presOf" srcId="{C51BE53A-028B-4084-9535-E73D299327ED}" destId="{7A926D39-3610-4346-8C23-4EDAD82414D4}" srcOrd="0" destOrd="0" presId="urn:microsoft.com/office/officeart/2005/8/layout/radial4"/>
    <dgm:cxn modelId="{74837B8D-72E3-4080-AFEF-4C764B881DE0}" type="presOf" srcId="{95BFEFCB-E7B8-4D1C-90D6-2CFDCFA2A899}" destId="{0D496E84-ABD4-4DAF-B32B-D0F5CF128749}" srcOrd="0" destOrd="0" presId="urn:microsoft.com/office/officeart/2005/8/layout/radial4"/>
    <dgm:cxn modelId="{B6DE5294-A944-4441-B3AE-BCE4050255A3}" srcId="{010A3896-3013-4AAD-BF07-033FD17906E3}" destId="{DE8AAFB6-CF87-4A36-8E5C-D5CCAE8A4C9C}" srcOrd="1" destOrd="0" parTransId="{C51BE53A-028B-4084-9535-E73D299327ED}" sibTransId="{CB99E7DB-9A0E-4A91-BD11-CC87106B17BF}"/>
    <dgm:cxn modelId="{D6DD4EA5-78D2-43CB-86B6-C7FB852EF1F1}" type="presOf" srcId="{3B19F75F-7BC4-4F7F-A0AA-7E11CDD021ED}" destId="{75546A7A-9FFF-4862-AF75-E0DE5B665F2A}" srcOrd="0" destOrd="0" presId="urn:microsoft.com/office/officeart/2005/8/layout/radial4"/>
    <dgm:cxn modelId="{32724AC3-CAC6-46C6-9533-96B484B7A8ED}" type="presOf" srcId="{BEC966D5-9674-44C8-840A-7E9C079D9484}" destId="{8290608B-6898-45C9-916F-C4D2D530F21F}" srcOrd="0" destOrd="0" presId="urn:microsoft.com/office/officeart/2005/8/layout/radial4"/>
    <dgm:cxn modelId="{A161E9C6-7E22-4E0A-8256-95985A3DAE3C}" type="presOf" srcId="{FC04C245-FAC5-4968-9163-C292E4C74135}" destId="{BDF31EC1-B62C-4A57-81AB-84752E22B07F}" srcOrd="0" destOrd="0" presId="urn:microsoft.com/office/officeart/2005/8/layout/radial4"/>
    <dgm:cxn modelId="{849E5BD0-FC70-40EF-B810-F5D5DC957BDB}" srcId="{010A3896-3013-4AAD-BF07-033FD17906E3}" destId="{2E8D7509-549D-49D0-BB58-410D171AAF5D}" srcOrd="3" destOrd="0" parTransId="{95BFEFCB-E7B8-4D1C-90D6-2CFDCFA2A899}" sibTransId="{0B10BDB0-FFC0-4E9C-AF51-7C5F112DA036}"/>
    <dgm:cxn modelId="{301704F7-9440-46A2-A67B-511A4776178A}" type="presOf" srcId="{010A3896-3013-4AAD-BF07-033FD17906E3}" destId="{7A0B6892-3A75-4D00-B69B-2D6CDF5AA2E0}" srcOrd="0" destOrd="0" presId="urn:microsoft.com/office/officeart/2005/8/layout/radial4"/>
    <dgm:cxn modelId="{B3FD23FB-A89D-40C5-A22E-64B601442820}" type="presOf" srcId="{DE8AAFB6-CF87-4A36-8E5C-D5CCAE8A4C9C}" destId="{3054268B-DE65-454E-B373-E5F698FD3495}" srcOrd="0" destOrd="0" presId="urn:microsoft.com/office/officeart/2005/8/layout/radial4"/>
    <dgm:cxn modelId="{504EBA61-AC34-4B21-9DCD-C4E9ED6A8C8B}" type="presParOf" srcId="{7924EA2D-C5AF-422C-BA67-9BA32AA9943B}" destId="{7A0B6892-3A75-4D00-B69B-2D6CDF5AA2E0}" srcOrd="0" destOrd="0" presId="urn:microsoft.com/office/officeart/2005/8/layout/radial4"/>
    <dgm:cxn modelId="{E4B8C8F1-FE68-4E81-B03D-C65DFDF04500}" type="presParOf" srcId="{7924EA2D-C5AF-422C-BA67-9BA32AA9943B}" destId="{499A71AF-B736-46CA-A1BF-129E44A8B74E}" srcOrd="1" destOrd="0" presId="urn:microsoft.com/office/officeart/2005/8/layout/radial4"/>
    <dgm:cxn modelId="{AC2BA630-BFC9-4C71-81FE-26C7C3484EDD}" type="presParOf" srcId="{7924EA2D-C5AF-422C-BA67-9BA32AA9943B}" destId="{827BE4D2-DE73-4D07-8953-9A6C55942970}" srcOrd="2" destOrd="0" presId="urn:microsoft.com/office/officeart/2005/8/layout/radial4"/>
    <dgm:cxn modelId="{01279F28-A771-43DA-A778-163EAB5213C6}" type="presParOf" srcId="{7924EA2D-C5AF-422C-BA67-9BA32AA9943B}" destId="{7A926D39-3610-4346-8C23-4EDAD82414D4}" srcOrd="3" destOrd="0" presId="urn:microsoft.com/office/officeart/2005/8/layout/radial4"/>
    <dgm:cxn modelId="{8DB7D597-5554-4E12-8968-89B9B63C750E}" type="presParOf" srcId="{7924EA2D-C5AF-422C-BA67-9BA32AA9943B}" destId="{3054268B-DE65-454E-B373-E5F698FD3495}" srcOrd="4" destOrd="0" presId="urn:microsoft.com/office/officeart/2005/8/layout/radial4"/>
    <dgm:cxn modelId="{29440EB4-CBA7-4A4E-A44E-E834B79CBA65}" type="presParOf" srcId="{7924EA2D-C5AF-422C-BA67-9BA32AA9943B}" destId="{BDF31EC1-B62C-4A57-81AB-84752E22B07F}" srcOrd="5" destOrd="0" presId="urn:microsoft.com/office/officeart/2005/8/layout/radial4"/>
    <dgm:cxn modelId="{79CC1CAE-FB48-44D3-B164-D03CB8816BBC}" type="presParOf" srcId="{7924EA2D-C5AF-422C-BA67-9BA32AA9943B}" destId="{8290608B-6898-45C9-916F-C4D2D530F21F}" srcOrd="6" destOrd="0" presId="urn:microsoft.com/office/officeart/2005/8/layout/radial4"/>
    <dgm:cxn modelId="{05FF887C-907C-4EA2-BC0D-143995727302}" type="presParOf" srcId="{7924EA2D-C5AF-422C-BA67-9BA32AA9943B}" destId="{0D496E84-ABD4-4DAF-B32B-D0F5CF128749}" srcOrd="7" destOrd="0" presId="urn:microsoft.com/office/officeart/2005/8/layout/radial4"/>
    <dgm:cxn modelId="{A9D1B16C-8D18-4BA2-A329-D4A5B20C5F09}" type="presParOf" srcId="{7924EA2D-C5AF-422C-BA67-9BA32AA9943B}" destId="{A98041D6-9B9A-42E1-AD7F-9DFA9671787A}" srcOrd="8" destOrd="0" presId="urn:microsoft.com/office/officeart/2005/8/layout/radial4"/>
    <dgm:cxn modelId="{B0F644EB-7369-4C93-A813-2D66AD3881E0}" type="presParOf" srcId="{7924EA2D-C5AF-422C-BA67-9BA32AA9943B}" destId="{75546A7A-9FFF-4862-AF75-E0DE5B665F2A}" srcOrd="9" destOrd="0" presId="urn:microsoft.com/office/officeart/2005/8/layout/radial4"/>
    <dgm:cxn modelId="{81971363-80FA-47F7-9C7B-0DCBF7342AF5}" type="presParOf" srcId="{7924EA2D-C5AF-422C-BA67-9BA32AA9943B}" destId="{EEDE474A-FEFD-4D0C-BDC3-BF709A808857}" srcOrd="10"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4DEBA-6416-4B6B-9EA9-71D5CB0BB9C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10A3896-3013-4AAD-BF07-033FD17906E3}">
      <dgm:prSet phldrT="[Text]"/>
      <dgm:spPr/>
      <dgm:t>
        <a:bodyPr/>
        <a:lstStyle/>
        <a:p>
          <a:r>
            <a:rPr lang="en-US" dirty="0"/>
            <a:t>Our institutions</a:t>
          </a:r>
        </a:p>
      </dgm:t>
    </dgm:pt>
    <dgm:pt modelId="{38257B76-A259-4F0F-B812-9308A5833079}" type="parTrans" cxnId="{62C14E25-B3C6-469E-A198-D0E88BE16A3C}">
      <dgm:prSet/>
      <dgm:spPr/>
      <dgm:t>
        <a:bodyPr/>
        <a:lstStyle/>
        <a:p>
          <a:endParaRPr lang="en-US"/>
        </a:p>
      </dgm:t>
    </dgm:pt>
    <dgm:pt modelId="{CF16F420-C3E2-4212-A347-3652C0B14262}" type="sibTrans" cxnId="{62C14E25-B3C6-469E-A198-D0E88BE16A3C}">
      <dgm:prSet/>
      <dgm:spPr/>
      <dgm:t>
        <a:bodyPr/>
        <a:lstStyle/>
        <a:p>
          <a:endParaRPr lang="en-US"/>
        </a:p>
      </dgm:t>
    </dgm:pt>
    <dgm:pt modelId="{DE8AAFB6-CF87-4A36-8E5C-D5CCAE8A4C9C}">
      <dgm:prSet phldrT="[Text]" custT="1"/>
      <dgm:spPr/>
      <dgm:t>
        <a:bodyPr/>
        <a:lstStyle/>
        <a:p>
          <a:r>
            <a:rPr lang="en-US" sz="2000" dirty="0"/>
            <a:t>Technological Innovations</a:t>
          </a:r>
        </a:p>
      </dgm:t>
    </dgm:pt>
    <dgm:pt modelId="{C51BE53A-028B-4084-9535-E73D299327ED}" type="parTrans" cxnId="{B6DE5294-A944-4441-B3AE-BCE4050255A3}">
      <dgm:prSet/>
      <dgm:spPr/>
      <dgm:t>
        <a:bodyPr/>
        <a:lstStyle/>
        <a:p>
          <a:endParaRPr lang="en-US"/>
        </a:p>
      </dgm:t>
    </dgm:pt>
    <dgm:pt modelId="{CB99E7DB-9A0E-4A91-BD11-CC87106B17BF}" type="sibTrans" cxnId="{B6DE5294-A944-4441-B3AE-BCE4050255A3}">
      <dgm:prSet/>
      <dgm:spPr/>
      <dgm:t>
        <a:bodyPr/>
        <a:lstStyle/>
        <a:p>
          <a:endParaRPr lang="en-US"/>
        </a:p>
      </dgm:t>
    </dgm:pt>
    <dgm:pt modelId="{2E8D7509-549D-49D0-BB58-410D171AAF5D}">
      <dgm:prSet phldrT="[Text]" custT="1"/>
      <dgm:spPr/>
      <dgm:t>
        <a:bodyPr/>
        <a:lstStyle/>
        <a:p>
          <a:r>
            <a:rPr lang="en-US" sz="2000" dirty="0"/>
            <a:t>Demography</a:t>
          </a:r>
        </a:p>
      </dgm:t>
    </dgm:pt>
    <dgm:pt modelId="{95BFEFCB-E7B8-4D1C-90D6-2CFDCFA2A899}" type="parTrans" cxnId="{849E5BD0-FC70-40EF-B810-F5D5DC957BDB}">
      <dgm:prSet/>
      <dgm:spPr/>
      <dgm:t>
        <a:bodyPr/>
        <a:lstStyle/>
        <a:p>
          <a:endParaRPr lang="en-US"/>
        </a:p>
      </dgm:t>
    </dgm:pt>
    <dgm:pt modelId="{0B10BDB0-FFC0-4E9C-AF51-7C5F112DA036}" type="sibTrans" cxnId="{849E5BD0-FC70-40EF-B810-F5D5DC957BDB}">
      <dgm:prSet/>
      <dgm:spPr/>
      <dgm:t>
        <a:bodyPr/>
        <a:lstStyle/>
        <a:p>
          <a:endParaRPr lang="en-US"/>
        </a:p>
      </dgm:t>
    </dgm:pt>
    <dgm:pt modelId="{9A36968D-D104-4659-8FA4-5175580C4B24}">
      <dgm:prSet custT="1"/>
      <dgm:spPr/>
      <dgm:t>
        <a:bodyPr/>
        <a:lstStyle/>
        <a:p>
          <a:r>
            <a:rPr lang="en-US" sz="2000" dirty="0"/>
            <a:t>Competition for Students</a:t>
          </a:r>
        </a:p>
      </dgm:t>
    </dgm:pt>
    <dgm:pt modelId="{1DA9434D-4692-47F4-BD14-BE1115F2CD76}" type="sibTrans" cxnId="{57E4043C-9FF0-40AF-8D4E-B4B8C8DE69AF}">
      <dgm:prSet/>
      <dgm:spPr/>
      <dgm:t>
        <a:bodyPr/>
        <a:lstStyle/>
        <a:p>
          <a:endParaRPr lang="en-US"/>
        </a:p>
      </dgm:t>
    </dgm:pt>
    <dgm:pt modelId="{2A7AB372-AEC8-4E1A-BF7C-051450B75AF7}" type="parTrans" cxnId="{57E4043C-9FF0-40AF-8D4E-B4B8C8DE69AF}">
      <dgm:prSet/>
      <dgm:spPr/>
      <dgm:t>
        <a:bodyPr/>
        <a:lstStyle/>
        <a:p>
          <a:endParaRPr lang="en-US"/>
        </a:p>
      </dgm:t>
    </dgm:pt>
    <dgm:pt modelId="{11B787B9-0CF1-49A4-8F3F-B4854FCEC020}">
      <dgm:prSet phldrT="[Text]" custT="1"/>
      <dgm:spPr/>
      <dgm:t>
        <a:bodyPr/>
        <a:lstStyle/>
        <a:p>
          <a:r>
            <a:rPr lang="en-US" sz="2000" dirty="0"/>
            <a:t>COVID 19</a:t>
          </a:r>
        </a:p>
      </dgm:t>
    </dgm:pt>
    <dgm:pt modelId="{EF1D1A0B-E54C-440E-AD0C-2B55F9B85C99}" type="sibTrans" cxnId="{FE186C43-D99D-458A-B66E-DEDC93BE43AB}">
      <dgm:prSet/>
      <dgm:spPr/>
      <dgm:t>
        <a:bodyPr/>
        <a:lstStyle/>
        <a:p>
          <a:endParaRPr lang="en-US"/>
        </a:p>
      </dgm:t>
    </dgm:pt>
    <dgm:pt modelId="{3B19F75F-7BC4-4F7F-A0AA-7E11CDD021ED}" type="parTrans" cxnId="{FE186C43-D99D-458A-B66E-DEDC93BE43AB}">
      <dgm:prSet/>
      <dgm:spPr/>
      <dgm:t>
        <a:bodyPr/>
        <a:lstStyle/>
        <a:p>
          <a:endParaRPr lang="en-US"/>
        </a:p>
      </dgm:t>
    </dgm:pt>
    <dgm:pt modelId="{BEC966D5-9674-44C8-840A-7E9C079D9484}">
      <dgm:prSet phldrT="[Text]" custT="1"/>
      <dgm:spPr/>
      <dgm:t>
        <a:bodyPr/>
        <a:lstStyle/>
        <a:p>
          <a:r>
            <a:rPr lang="en-US" sz="2000" dirty="0"/>
            <a:t>Decreasing Federal/State/Local Support &amp; Rising Tuition</a:t>
          </a:r>
        </a:p>
      </dgm:t>
    </dgm:pt>
    <dgm:pt modelId="{A93CA39B-0014-47C1-88A0-0A5DD25C31F5}" type="sibTrans" cxnId="{A0864D00-9524-43FD-954B-25B5380AD0EA}">
      <dgm:prSet/>
      <dgm:spPr/>
      <dgm:t>
        <a:bodyPr/>
        <a:lstStyle/>
        <a:p>
          <a:endParaRPr lang="en-US"/>
        </a:p>
      </dgm:t>
    </dgm:pt>
    <dgm:pt modelId="{FC04C245-FAC5-4968-9163-C292E4C74135}" type="parTrans" cxnId="{A0864D00-9524-43FD-954B-25B5380AD0EA}">
      <dgm:prSet/>
      <dgm:spPr/>
      <dgm:t>
        <a:bodyPr/>
        <a:lstStyle/>
        <a:p>
          <a:endParaRPr lang="en-US"/>
        </a:p>
      </dgm:t>
    </dgm:pt>
    <dgm:pt modelId="{7924EA2D-C5AF-422C-BA67-9BA32AA9943B}" type="pres">
      <dgm:prSet presAssocID="{6DA4DEBA-6416-4B6B-9EA9-71D5CB0BB9C2}" presName="cycle" presStyleCnt="0">
        <dgm:presLayoutVars>
          <dgm:chMax val="1"/>
          <dgm:dir/>
          <dgm:animLvl val="ctr"/>
          <dgm:resizeHandles val="exact"/>
        </dgm:presLayoutVars>
      </dgm:prSet>
      <dgm:spPr/>
    </dgm:pt>
    <dgm:pt modelId="{7A0B6892-3A75-4D00-B69B-2D6CDF5AA2E0}" type="pres">
      <dgm:prSet presAssocID="{010A3896-3013-4AAD-BF07-033FD17906E3}" presName="centerShape" presStyleLbl="node0" presStyleIdx="0" presStyleCnt="1"/>
      <dgm:spPr/>
    </dgm:pt>
    <dgm:pt modelId="{499A71AF-B736-46CA-A1BF-129E44A8B74E}" type="pres">
      <dgm:prSet presAssocID="{2A7AB372-AEC8-4E1A-BF7C-051450B75AF7}" presName="parTrans" presStyleLbl="bgSibTrans2D1" presStyleIdx="0" presStyleCnt="5" custAng="20444846" custScaleX="139148" custScaleY="107130" custLinFactNeighborX="26006" custLinFactNeighborY="-73641"/>
      <dgm:spPr/>
    </dgm:pt>
    <dgm:pt modelId="{827BE4D2-DE73-4D07-8953-9A6C55942970}" type="pres">
      <dgm:prSet presAssocID="{9A36968D-D104-4659-8FA4-5175580C4B24}" presName="node" presStyleLbl="node1" presStyleIdx="0" presStyleCnt="5" custScaleX="117391" custScaleY="41800" custRadScaleRad="88286" custRadScaleInc="-430690">
        <dgm:presLayoutVars>
          <dgm:bulletEnabled val="1"/>
        </dgm:presLayoutVars>
      </dgm:prSet>
      <dgm:spPr/>
    </dgm:pt>
    <dgm:pt modelId="{7A926D39-3610-4346-8C23-4EDAD82414D4}" type="pres">
      <dgm:prSet presAssocID="{C51BE53A-028B-4084-9535-E73D299327ED}" presName="parTrans" presStyleLbl="bgSibTrans2D1" presStyleIdx="1" presStyleCnt="5"/>
      <dgm:spPr/>
    </dgm:pt>
    <dgm:pt modelId="{3054268B-DE65-454E-B373-E5F698FD3495}" type="pres">
      <dgm:prSet presAssocID="{DE8AAFB6-CF87-4A36-8E5C-D5CCAE8A4C9C}" presName="node" presStyleLbl="node1" presStyleIdx="1" presStyleCnt="5" custScaleX="98465" custScaleY="35540" custRadScaleRad="87629" custRadScaleInc="216510">
        <dgm:presLayoutVars>
          <dgm:bulletEnabled val="1"/>
        </dgm:presLayoutVars>
      </dgm:prSet>
      <dgm:spPr/>
    </dgm:pt>
    <dgm:pt modelId="{BDF31EC1-B62C-4A57-81AB-84752E22B07F}" type="pres">
      <dgm:prSet presAssocID="{FC04C245-FAC5-4968-9163-C292E4C74135}" presName="parTrans" presStyleLbl="bgSibTrans2D1" presStyleIdx="2" presStyleCnt="5" custLinFactNeighborX="11018" custLinFactNeighborY="-3561"/>
      <dgm:spPr/>
    </dgm:pt>
    <dgm:pt modelId="{8290608B-6898-45C9-916F-C4D2D530F21F}" type="pres">
      <dgm:prSet presAssocID="{BEC966D5-9674-44C8-840A-7E9C079D9484}" presName="node" presStyleLbl="node1" presStyleIdx="2" presStyleCnt="5" custScaleX="214721" custScaleY="43506" custRadScaleRad="118749" custRadScaleInc="-114726">
        <dgm:presLayoutVars>
          <dgm:bulletEnabled val="1"/>
        </dgm:presLayoutVars>
      </dgm:prSet>
      <dgm:spPr/>
    </dgm:pt>
    <dgm:pt modelId="{0D496E84-ABD4-4DAF-B32B-D0F5CF128749}" type="pres">
      <dgm:prSet presAssocID="{95BFEFCB-E7B8-4D1C-90D6-2CFDCFA2A899}" presName="parTrans" presStyleLbl="bgSibTrans2D1" presStyleIdx="3" presStyleCnt="5" custAng="20360626" custScaleX="157301" custLinFactY="-23937" custLinFactNeighborX="10509" custLinFactNeighborY="-100000"/>
      <dgm:spPr/>
    </dgm:pt>
    <dgm:pt modelId="{A98041D6-9B9A-42E1-AD7F-9DFA9671787A}" type="pres">
      <dgm:prSet presAssocID="{2E8D7509-549D-49D0-BB58-410D171AAF5D}" presName="node" presStyleLbl="node1" presStyleIdx="3" presStyleCnt="5" custScaleX="94847" custScaleY="30789" custRadScaleRad="154983" custRadScaleInc="101290">
        <dgm:presLayoutVars>
          <dgm:bulletEnabled val="1"/>
        </dgm:presLayoutVars>
      </dgm:prSet>
      <dgm:spPr/>
    </dgm:pt>
    <dgm:pt modelId="{75546A7A-9FFF-4862-AF75-E0DE5B665F2A}" type="pres">
      <dgm:prSet presAssocID="{3B19F75F-7BC4-4F7F-A0AA-7E11CDD021ED}" presName="parTrans" presStyleLbl="bgSibTrans2D1" presStyleIdx="4" presStyleCnt="5" custAng="1422751" custLinFactY="-48921" custLinFactNeighborX="4311" custLinFactNeighborY="-100000"/>
      <dgm:spPr/>
    </dgm:pt>
    <dgm:pt modelId="{EEDE474A-FEFD-4D0C-BDC3-BF709A808857}" type="pres">
      <dgm:prSet presAssocID="{11B787B9-0CF1-49A4-8F3F-B4854FCEC020}" presName="node" presStyleLbl="node1" presStyleIdx="4" presStyleCnt="5" custScaleY="32575" custRadScaleRad="83903" custRadScaleInc="472294">
        <dgm:presLayoutVars>
          <dgm:bulletEnabled val="1"/>
        </dgm:presLayoutVars>
      </dgm:prSet>
      <dgm:spPr/>
    </dgm:pt>
  </dgm:ptLst>
  <dgm:cxnLst>
    <dgm:cxn modelId="{A0864D00-9524-43FD-954B-25B5380AD0EA}" srcId="{010A3896-3013-4AAD-BF07-033FD17906E3}" destId="{BEC966D5-9674-44C8-840A-7E9C079D9484}" srcOrd="2" destOrd="0" parTransId="{FC04C245-FAC5-4968-9163-C292E4C74135}" sibTransId="{A93CA39B-0014-47C1-88A0-0A5DD25C31F5}"/>
    <dgm:cxn modelId="{62C14E25-B3C6-469E-A198-D0E88BE16A3C}" srcId="{6DA4DEBA-6416-4B6B-9EA9-71D5CB0BB9C2}" destId="{010A3896-3013-4AAD-BF07-033FD17906E3}" srcOrd="0" destOrd="0" parTransId="{38257B76-A259-4F0F-B812-9308A5833079}" sibTransId="{CF16F420-C3E2-4212-A347-3652C0B14262}"/>
    <dgm:cxn modelId="{F6B8A132-F62D-43B0-98D2-32D5ABEACD7E}" type="presOf" srcId="{11B787B9-0CF1-49A4-8F3F-B4854FCEC020}" destId="{EEDE474A-FEFD-4D0C-BDC3-BF709A808857}" srcOrd="0" destOrd="0" presId="urn:microsoft.com/office/officeart/2005/8/layout/radial4"/>
    <dgm:cxn modelId="{57E4043C-9FF0-40AF-8D4E-B4B8C8DE69AF}" srcId="{010A3896-3013-4AAD-BF07-033FD17906E3}" destId="{9A36968D-D104-4659-8FA4-5175580C4B24}" srcOrd="0" destOrd="0" parTransId="{2A7AB372-AEC8-4E1A-BF7C-051450B75AF7}" sibTransId="{1DA9434D-4692-47F4-BD14-BE1115F2CD76}"/>
    <dgm:cxn modelId="{FE186C43-D99D-458A-B66E-DEDC93BE43AB}" srcId="{010A3896-3013-4AAD-BF07-033FD17906E3}" destId="{11B787B9-0CF1-49A4-8F3F-B4854FCEC020}" srcOrd="4" destOrd="0" parTransId="{3B19F75F-7BC4-4F7F-A0AA-7E11CDD021ED}" sibTransId="{EF1D1A0B-E54C-440E-AD0C-2B55F9B85C99}"/>
    <dgm:cxn modelId="{56DB6F69-7540-428E-BB38-288B26EB1211}" type="presOf" srcId="{2E8D7509-549D-49D0-BB58-410D171AAF5D}" destId="{A98041D6-9B9A-42E1-AD7F-9DFA9671787A}" srcOrd="0" destOrd="0" presId="urn:microsoft.com/office/officeart/2005/8/layout/radial4"/>
    <dgm:cxn modelId="{D8209F6E-E642-460D-BBC8-E9FE32FB52F0}" type="presOf" srcId="{6DA4DEBA-6416-4B6B-9EA9-71D5CB0BB9C2}" destId="{7924EA2D-C5AF-422C-BA67-9BA32AA9943B}" srcOrd="0" destOrd="0" presId="urn:microsoft.com/office/officeart/2005/8/layout/radial4"/>
    <dgm:cxn modelId="{AA82156F-16AB-4D22-B239-ADD284C86D8B}" type="presOf" srcId="{9A36968D-D104-4659-8FA4-5175580C4B24}" destId="{827BE4D2-DE73-4D07-8953-9A6C55942970}" srcOrd="0" destOrd="0" presId="urn:microsoft.com/office/officeart/2005/8/layout/radial4"/>
    <dgm:cxn modelId="{7AA10386-012B-4674-B4C4-E34867AF9E11}" type="presOf" srcId="{2A7AB372-AEC8-4E1A-BF7C-051450B75AF7}" destId="{499A71AF-B736-46CA-A1BF-129E44A8B74E}" srcOrd="0" destOrd="0" presId="urn:microsoft.com/office/officeart/2005/8/layout/radial4"/>
    <dgm:cxn modelId="{8613188B-6849-416C-A18D-5FA509FAD30C}" type="presOf" srcId="{C51BE53A-028B-4084-9535-E73D299327ED}" destId="{7A926D39-3610-4346-8C23-4EDAD82414D4}" srcOrd="0" destOrd="0" presId="urn:microsoft.com/office/officeart/2005/8/layout/radial4"/>
    <dgm:cxn modelId="{74837B8D-72E3-4080-AFEF-4C764B881DE0}" type="presOf" srcId="{95BFEFCB-E7B8-4D1C-90D6-2CFDCFA2A899}" destId="{0D496E84-ABD4-4DAF-B32B-D0F5CF128749}" srcOrd="0" destOrd="0" presId="urn:microsoft.com/office/officeart/2005/8/layout/radial4"/>
    <dgm:cxn modelId="{B6DE5294-A944-4441-B3AE-BCE4050255A3}" srcId="{010A3896-3013-4AAD-BF07-033FD17906E3}" destId="{DE8AAFB6-CF87-4A36-8E5C-D5CCAE8A4C9C}" srcOrd="1" destOrd="0" parTransId="{C51BE53A-028B-4084-9535-E73D299327ED}" sibTransId="{CB99E7DB-9A0E-4A91-BD11-CC87106B17BF}"/>
    <dgm:cxn modelId="{D6DD4EA5-78D2-43CB-86B6-C7FB852EF1F1}" type="presOf" srcId="{3B19F75F-7BC4-4F7F-A0AA-7E11CDD021ED}" destId="{75546A7A-9FFF-4862-AF75-E0DE5B665F2A}" srcOrd="0" destOrd="0" presId="urn:microsoft.com/office/officeart/2005/8/layout/radial4"/>
    <dgm:cxn modelId="{32724AC3-CAC6-46C6-9533-96B484B7A8ED}" type="presOf" srcId="{BEC966D5-9674-44C8-840A-7E9C079D9484}" destId="{8290608B-6898-45C9-916F-C4D2D530F21F}" srcOrd="0" destOrd="0" presId="urn:microsoft.com/office/officeart/2005/8/layout/radial4"/>
    <dgm:cxn modelId="{A161E9C6-7E22-4E0A-8256-95985A3DAE3C}" type="presOf" srcId="{FC04C245-FAC5-4968-9163-C292E4C74135}" destId="{BDF31EC1-B62C-4A57-81AB-84752E22B07F}" srcOrd="0" destOrd="0" presId="urn:microsoft.com/office/officeart/2005/8/layout/radial4"/>
    <dgm:cxn modelId="{849E5BD0-FC70-40EF-B810-F5D5DC957BDB}" srcId="{010A3896-3013-4AAD-BF07-033FD17906E3}" destId="{2E8D7509-549D-49D0-BB58-410D171AAF5D}" srcOrd="3" destOrd="0" parTransId="{95BFEFCB-E7B8-4D1C-90D6-2CFDCFA2A899}" sibTransId="{0B10BDB0-FFC0-4E9C-AF51-7C5F112DA036}"/>
    <dgm:cxn modelId="{301704F7-9440-46A2-A67B-511A4776178A}" type="presOf" srcId="{010A3896-3013-4AAD-BF07-033FD17906E3}" destId="{7A0B6892-3A75-4D00-B69B-2D6CDF5AA2E0}" srcOrd="0" destOrd="0" presId="urn:microsoft.com/office/officeart/2005/8/layout/radial4"/>
    <dgm:cxn modelId="{B3FD23FB-A89D-40C5-A22E-64B601442820}" type="presOf" srcId="{DE8AAFB6-CF87-4A36-8E5C-D5CCAE8A4C9C}" destId="{3054268B-DE65-454E-B373-E5F698FD3495}" srcOrd="0" destOrd="0" presId="urn:microsoft.com/office/officeart/2005/8/layout/radial4"/>
    <dgm:cxn modelId="{504EBA61-AC34-4B21-9DCD-C4E9ED6A8C8B}" type="presParOf" srcId="{7924EA2D-C5AF-422C-BA67-9BA32AA9943B}" destId="{7A0B6892-3A75-4D00-B69B-2D6CDF5AA2E0}" srcOrd="0" destOrd="0" presId="urn:microsoft.com/office/officeart/2005/8/layout/radial4"/>
    <dgm:cxn modelId="{E4B8C8F1-FE68-4E81-B03D-C65DFDF04500}" type="presParOf" srcId="{7924EA2D-C5AF-422C-BA67-9BA32AA9943B}" destId="{499A71AF-B736-46CA-A1BF-129E44A8B74E}" srcOrd="1" destOrd="0" presId="urn:microsoft.com/office/officeart/2005/8/layout/radial4"/>
    <dgm:cxn modelId="{AC2BA630-BFC9-4C71-81FE-26C7C3484EDD}" type="presParOf" srcId="{7924EA2D-C5AF-422C-BA67-9BA32AA9943B}" destId="{827BE4D2-DE73-4D07-8953-9A6C55942970}" srcOrd="2" destOrd="0" presId="urn:microsoft.com/office/officeart/2005/8/layout/radial4"/>
    <dgm:cxn modelId="{01279F28-A771-43DA-A778-163EAB5213C6}" type="presParOf" srcId="{7924EA2D-C5AF-422C-BA67-9BA32AA9943B}" destId="{7A926D39-3610-4346-8C23-4EDAD82414D4}" srcOrd="3" destOrd="0" presId="urn:microsoft.com/office/officeart/2005/8/layout/radial4"/>
    <dgm:cxn modelId="{8DB7D597-5554-4E12-8968-89B9B63C750E}" type="presParOf" srcId="{7924EA2D-C5AF-422C-BA67-9BA32AA9943B}" destId="{3054268B-DE65-454E-B373-E5F698FD3495}" srcOrd="4" destOrd="0" presId="urn:microsoft.com/office/officeart/2005/8/layout/radial4"/>
    <dgm:cxn modelId="{29440EB4-CBA7-4A4E-A44E-E834B79CBA65}" type="presParOf" srcId="{7924EA2D-C5AF-422C-BA67-9BA32AA9943B}" destId="{BDF31EC1-B62C-4A57-81AB-84752E22B07F}" srcOrd="5" destOrd="0" presId="urn:microsoft.com/office/officeart/2005/8/layout/radial4"/>
    <dgm:cxn modelId="{79CC1CAE-FB48-44D3-B164-D03CB8816BBC}" type="presParOf" srcId="{7924EA2D-C5AF-422C-BA67-9BA32AA9943B}" destId="{8290608B-6898-45C9-916F-C4D2D530F21F}" srcOrd="6" destOrd="0" presId="urn:microsoft.com/office/officeart/2005/8/layout/radial4"/>
    <dgm:cxn modelId="{05FF887C-907C-4EA2-BC0D-143995727302}" type="presParOf" srcId="{7924EA2D-C5AF-422C-BA67-9BA32AA9943B}" destId="{0D496E84-ABD4-4DAF-B32B-D0F5CF128749}" srcOrd="7" destOrd="0" presId="urn:microsoft.com/office/officeart/2005/8/layout/radial4"/>
    <dgm:cxn modelId="{A9D1B16C-8D18-4BA2-A329-D4A5B20C5F09}" type="presParOf" srcId="{7924EA2D-C5AF-422C-BA67-9BA32AA9943B}" destId="{A98041D6-9B9A-42E1-AD7F-9DFA9671787A}" srcOrd="8" destOrd="0" presId="urn:microsoft.com/office/officeart/2005/8/layout/radial4"/>
    <dgm:cxn modelId="{B0F644EB-7369-4C93-A813-2D66AD3881E0}" type="presParOf" srcId="{7924EA2D-C5AF-422C-BA67-9BA32AA9943B}" destId="{75546A7A-9FFF-4862-AF75-E0DE5B665F2A}" srcOrd="9" destOrd="0" presId="urn:microsoft.com/office/officeart/2005/8/layout/radial4"/>
    <dgm:cxn modelId="{81971363-80FA-47F7-9C7B-0DCBF7342AF5}" type="presParOf" srcId="{7924EA2D-C5AF-422C-BA67-9BA32AA9943B}" destId="{EEDE474A-FEFD-4D0C-BDC3-BF709A808857}" srcOrd="10"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B6892-3A75-4D00-B69B-2D6CDF5AA2E0}">
      <dsp:nvSpPr>
        <dsp:cNvPr id="0" name=""/>
        <dsp:cNvSpPr/>
      </dsp:nvSpPr>
      <dsp:spPr>
        <a:xfrm>
          <a:off x="2947978" y="2782200"/>
          <a:ext cx="1986200" cy="1986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Our institutions</a:t>
          </a:r>
        </a:p>
      </dsp:txBody>
      <dsp:txXfrm>
        <a:off x="3238850" y="3073072"/>
        <a:ext cx="1404456" cy="1404456"/>
      </dsp:txXfrm>
    </dsp:sp>
    <dsp:sp modelId="{499A71AF-B736-46CA-A1BF-129E44A8B74E}">
      <dsp:nvSpPr>
        <dsp:cNvPr id="0" name=""/>
        <dsp:cNvSpPr/>
      </dsp:nvSpPr>
      <dsp:spPr>
        <a:xfrm rot="341942">
          <a:off x="4946662" y="3825861"/>
          <a:ext cx="2078199" cy="6064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BE4D2-DE73-4D07-8953-9A6C55942970}">
      <dsp:nvSpPr>
        <dsp:cNvPr id="0" name=""/>
        <dsp:cNvSpPr/>
      </dsp:nvSpPr>
      <dsp:spPr>
        <a:xfrm>
          <a:off x="5166897" y="4545467"/>
          <a:ext cx="2215039" cy="630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Competition for Students</a:t>
          </a:r>
        </a:p>
      </dsp:txBody>
      <dsp:txXfrm>
        <a:off x="5185378" y="4563948"/>
        <a:ext cx="2178077" cy="594014"/>
      </dsp:txXfrm>
    </dsp:sp>
    <dsp:sp modelId="{7A926D39-3610-4346-8C23-4EDAD82414D4}">
      <dsp:nvSpPr>
        <dsp:cNvPr id="0" name=""/>
        <dsp:cNvSpPr/>
      </dsp:nvSpPr>
      <dsp:spPr>
        <a:xfrm rot="18176616">
          <a:off x="4191304" y="1967696"/>
          <a:ext cx="1475418"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54268B-DE65-454E-B373-E5F698FD3495}">
      <dsp:nvSpPr>
        <dsp:cNvPr id="0" name=""/>
        <dsp:cNvSpPr/>
      </dsp:nvSpPr>
      <dsp:spPr>
        <a:xfrm>
          <a:off x="4401226" y="1363399"/>
          <a:ext cx="1857926" cy="53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Technological Innovations</a:t>
          </a:r>
        </a:p>
      </dsp:txBody>
      <dsp:txXfrm>
        <a:off x="4416939" y="1379112"/>
        <a:ext cx="1826500" cy="505054"/>
      </dsp:txXfrm>
    </dsp:sp>
    <dsp:sp modelId="{BDF31EC1-B62C-4A57-81AB-84752E22B07F}">
      <dsp:nvSpPr>
        <dsp:cNvPr id="0" name=""/>
        <dsp:cNvSpPr/>
      </dsp:nvSpPr>
      <dsp:spPr>
        <a:xfrm rot="14017656">
          <a:off x="1828569" y="1722535"/>
          <a:ext cx="2113572"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608B-6898-45C9-916F-C4D2D530F21F}">
      <dsp:nvSpPr>
        <dsp:cNvPr id="0" name=""/>
        <dsp:cNvSpPr/>
      </dsp:nvSpPr>
      <dsp:spPr>
        <a:xfrm>
          <a:off x="0" y="846459"/>
          <a:ext cx="4051549" cy="65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Decreasing Federal/State/Local Support &amp; Rising Tuition</a:t>
          </a:r>
        </a:p>
      </dsp:txBody>
      <dsp:txXfrm>
        <a:off x="19235" y="865694"/>
        <a:ext cx="4013079" cy="618258"/>
      </dsp:txXfrm>
    </dsp:sp>
    <dsp:sp modelId="{0D496E84-ABD4-4DAF-B32B-D0F5CF128749}">
      <dsp:nvSpPr>
        <dsp:cNvPr id="0" name=""/>
        <dsp:cNvSpPr/>
      </dsp:nvSpPr>
      <dsp:spPr>
        <a:xfrm rot="19574806">
          <a:off x="4652448" y="2330658"/>
          <a:ext cx="2922520"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041D6-9B9A-42E1-AD7F-9DFA9671787A}">
      <dsp:nvSpPr>
        <dsp:cNvPr id="0" name=""/>
        <dsp:cNvSpPr/>
      </dsp:nvSpPr>
      <dsp:spPr>
        <a:xfrm>
          <a:off x="5928424" y="2872374"/>
          <a:ext cx="1789658" cy="464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Demography</a:t>
          </a:r>
        </a:p>
      </dsp:txBody>
      <dsp:txXfrm>
        <a:off x="5942036" y="2885986"/>
        <a:ext cx="1762434" cy="437539"/>
      </dsp:txXfrm>
    </dsp:sp>
    <dsp:sp modelId="{75546A7A-9FFF-4862-AF75-E0DE5B665F2A}">
      <dsp:nvSpPr>
        <dsp:cNvPr id="0" name=""/>
        <dsp:cNvSpPr/>
      </dsp:nvSpPr>
      <dsp:spPr>
        <a:xfrm rot="11624301">
          <a:off x="1581073" y="2954006"/>
          <a:ext cx="1372779"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DE474A-FEFD-4D0C-BDC3-BF709A808857}">
      <dsp:nvSpPr>
        <dsp:cNvPr id="0" name=""/>
        <dsp:cNvSpPr/>
      </dsp:nvSpPr>
      <dsp:spPr>
        <a:xfrm>
          <a:off x="588822" y="3953056"/>
          <a:ext cx="1886890" cy="491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COVID 19</a:t>
          </a:r>
        </a:p>
      </dsp:txBody>
      <dsp:txXfrm>
        <a:off x="603224" y="3967458"/>
        <a:ext cx="1858086" cy="462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B6892-3A75-4D00-B69B-2D6CDF5AA2E0}">
      <dsp:nvSpPr>
        <dsp:cNvPr id="0" name=""/>
        <dsp:cNvSpPr/>
      </dsp:nvSpPr>
      <dsp:spPr>
        <a:xfrm>
          <a:off x="2947978" y="2782200"/>
          <a:ext cx="1986200" cy="1986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Our institutions</a:t>
          </a:r>
        </a:p>
      </dsp:txBody>
      <dsp:txXfrm>
        <a:off x="3238850" y="3073072"/>
        <a:ext cx="1404456" cy="1404456"/>
      </dsp:txXfrm>
    </dsp:sp>
    <dsp:sp modelId="{499A71AF-B736-46CA-A1BF-129E44A8B74E}">
      <dsp:nvSpPr>
        <dsp:cNvPr id="0" name=""/>
        <dsp:cNvSpPr/>
      </dsp:nvSpPr>
      <dsp:spPr>
        <a:xfrm rot="341942">
          <a:off x="4946662" y="3825861"/>
          <a:ext cx="2078199" cy="6064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BE4D2-DE73-4D07-8953-9A6C55942970}">
      <dsp:nvSpPr>
        <dsp:cNvPr id="0" name=""/>
        <dsp:cNvSpPr/>
      </dsp:nvSpPr>
      <dsp:spPr>
        <a:xfrm>
          <a:off x="5166897" y="4545467"/>
          <a:ext cx="2215039" cy="630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Competition for Students</a:t>
          </a:r>
        </a:p>
      </dsp:txBody>
      <dsp:txXfrm>
        <a:off x="5185378" y="4563948"/>
        <a:ext cx="2178077" cy="594014"/>
      </dsp:txXfrm>
    </dsp:sp>
    <dsp:sp modelId="{7A926D39-3610-4346-8C23-4EDAD82414D4}">
      <dsp:nvSpPr>
        <dsp:cNvPr id="0" name=""/>
        <dsp:cNvSpPr/>
      </dsp:nvSpPr>
      <dsp:spPr>
        <a:xfrm rot="18176616">
          <a:off x="4191304" y="1967696"/>
          <a:ext cx="1475418"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54268B-DE65-454E-B373-E5F698FD3495}">
      <dsp:nvSpPr>
        <dsp:cNvPr id="0" name=""/>
        <dsp:cNvSpPr/>
      </dsp:nvSpPr>
      <dsp:spPr>
        <a:xfrm>
          <a:off x="4401226" y="1363399"/>
          <a:ext cx="1857926" cy="536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Technological Innovations</a:t>
          </a:r>
        </a:p>
      </dsp:txBody>
      <dsp:txXfrm>
        <a:off x="4416939" y="1379112"/>
        <a:ext cx="1826500" cy="505054"/>
      </dsp:txXfrm>
    </dsp:sp>
    <dsp:sp modelId="{BDF31EC1-B62C-4A57-81AB-84752E22B07F}">
      <dsp:nvSpPr>
        <dsp:cNvPr id="0" name=""/>
        <dsp:cNvSpPr/>
      </dsp:nvSpPr>
      <dsp:spPr>
        <a:xfrm rot="14017656">
          <a:off x="1828569" y="1722535"/>
          <a:ext cx="2113572"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608B-6898-45C9-916F-C4D2D530F21F}">
      <dsp:nvSpPr>
        <dsp:cNvPr id="0" name=""/>
        <dsp:cNvSpPr/>
      </dsp:nvSpPr>
      <dsp:spPr>
        <a:xfrm>
          <a:off x="0" y="846459"/>
          <a:ext cx="4051549" cy="656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Decreasing Federal/State/Local Support &amp; Rising Tuition</a:t>
          </a:r>
        </a:p>
      </dsp:txBody>
      <dsp:txXfrm>
        <a:off x="19235" y="865694"/>
        <a:ext cx="4013079" cy="618258"/>
      </dsp:txXfrm>
    </dsp:sp>
    <dsp:sp modelId="{0D496E84-ABD4-4DAF-B32B-D0F5CF128749}">
      <dsp:nvSpPr>
        <dsp:cNvPr id="0" name=""/>
        <dsp:cNvSpPr/>
      </dsp:nvSpPr>
      <dsp:spPr>
        <a:xfrm rot="19574806">
          <a:off x="4652448" y="2330658"/>
          <a:ext cx="2922520"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041D6-9B9A-42E1-AD7F-9DFA9671787A}">
      <dsp:nvSpPr>
        <dsp:cNvPr id="0" name=""/>
        <dsp:cNvSpPr/>
      </dsp:nvSpPr>
      <dsp:spPr>
        <a:xfrm>
          <a:off x="5928424" y="2872374"/>
          <a:ext cx="1789658" cy="464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Demography</a:t>
          </a:r>
        </a:p>
      </dsp:txBody>
      <dsp:txXfrm>
        <a:off x="5942036" y="2885986"/>
        <a:ext cx="1762434" cy="437539"/>
      </dsp:txXfrm>
    </dsp:sp>
    <dsp:sp modelId="{75546A7A-9FFF-4862-AF75-E0DE5B665F2A}">
      <dsp:nvSpPr>
        <dsp:cNvPr id="0" name=""/>
        <dsp:cNvSpPr/>
      </dsp:nvSpPr>
      <dsp:spPr>
        <a:xfrm rot="11624301">
          <a:off x="1581073" y="2954006"/>
          <a:ext cx="1372779" cy="5660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DE474A-FEFD-4D0C-BDC3-BF709A808857}">
      <dsp:nvSpPr>
        <dsp:cNvPr id="0" name=""/>
        <dsp:cNvSpPr/>
      </dsp:nvSpPr>
      <dsp:spPr>
        <a:xfrm>
          <a:off x="588822" y="3953056"/>
          <a:ext cx="1886890" cy="491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COVID 19</a:t>
          </a:r>
        </a:p>
      </dsp:txBody>
      <dsp:txXfrm>
        <a:off x="603224" y="3967458"/>
        <a:ext cx="1858086" cy="46291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0.02415</cdr:x>
      <cdr:y>0.23988</cdr:y>
    </cdr:from>
    <cdr:to>
      <cdr:x>1</cdr:x>
      <cdr:y>0.23988</cdr:y>
    </cdr:to>
    <cdr:cxnSp macro="">
      <cdr:nvCxnSpPr>
        <cdr:cNvPr id="3" name="Straight Connector 2">
          <a:extLst xmlns:a="http://schemas.openxmlformats.org/drawingml/2006/main">
            <a:ext uri="{FF2B5EF4-FFF2-40B4-BE49-F238E27FC236}">
              <a16:creationId xmlns:a16="http://schemas.microsoft.com/office/drawing/2014/main" id="{89DF11E9-4D87-4B07-B6EA-420E6E8E5167}"/>
            </a:ext>
          </a:extLst>
        </cdr:cNvPr>
        <cdr:cNvCxnSpPr/>
      </cdr:nvCxnSpPr>
      <cdr:spPr>
        <a:xfrm xmlns:a="http://schemas.openxmlformats.org/drawingml/2006/main">
          <a:off x="254000" y="1046031"/>
          <a:ext cx="10261600" cy="0"/>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0.02415</cdr:x>
      <cdr:y>0.65482</cdr:y>
    </cdr:from>
    <cdr:to>
      <cdr:x>1</cdr:x>
      <cdr:y>0.65482</cdr:y>
    </cdr:to>
    <cdr:cxnSp macro="">
      <cdr:nvCxnSpPr>
        <cdr:cNvPr id="3" name="Straight Connector 2">
          <a:extLst xmlns:a="http://schemas.openxmlformats.org/drawingml/2006/main">
            <a:ext uri="{FF2B5EF4-FFF2-40B4-BE49-F238E27FC236}">
              <a16:creationId xmlns:a16="http://schemas.microsoft.com/office/drawing/2014/main" id="{89DF11E9-4D87-4B07-B6EA-420E6E8E5167}"/>
            </a:ext>
          </a:extLst>
        </cdr:cNvPr>
        <cdr:cNvCxnSpPr/>
      </cdr:nvCxnSpPr>
      <cdr:spPr>
        <a:xfrm xmlns:a="http://schemas.openxmlformats.org/drawingml/2006/main">
          <a:off x="253952" y="2855507"/>
          <a:ext cx="10261648" cy="0"/>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0.38721</cdr:x>
      <cdr:y>0.50041</cdr:y>
    </cdr:from>
    <cdr:to>
      <cdr:x>0.41016</cdr:x>
      <cdr:y>0.60545</cdr:y>
    </cdr:to>
    <cdr:sp macro="" textlink="">
      <cdr:nvSpPr>
        <cdr:cNvPr id="2" name="Arrow: Down 1">
          <a:extLst xmlns:a="http://schemas.openxmlformats.org/drawingml/2006/main">
            <a:ext uri="{FF2B5EF4-FFF2-40B4-BE49-F238E27FC236}">
              <a16:creationId xmlns:a16="http://schemas.microsoft.com/office/drawing/2014/main" id="{8E702E75-C618-463B-A3FB-14ACA699C5E4}"/>
            </a:ext>
          </a:extLst>
        </cdr:cNvPr>
        <cdr:cNvSpPr/>
      </cdr:nvSpPr>
      <cdr:spPr>
        <a:xfrm xmlns:a="http://schemas.openxmlformats.org/drawingml/2006/main">
          <a:off x="4071709" y="2182165"/>
          <a:ext cx="241333" cy="45805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4FDB-05F8-40EE-9F96-239C88E0269C}"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35ACD-FC6D-412F-B15C-F54ABA1A44BF}" type="slidenum">
              <a:rPr lang="en-US" smtClean="0"/>
              <a:t>‹#›</a:t>
            </a:fld>
            <a:endParaRPr lang="en-US"/>
          </a:p>
        </p:txBody>
      </p:sp>
    </p:spTree>
    <p:extLst>
      <p:ext uri="{BB962C8B-B14F-4D97-AF65-F5344CB8AC3E}">
        <p14:creationId xmlns:p14="http://schemas.microsoft.com/office/powerpoint/2010/main" val="242406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3A0B-A9DE-4FAA-8069-629C10E184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19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2081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559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982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771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7717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3981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080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0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828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15DC-C9C3-43F1-BD24-3948A444D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36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166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15DC-C9C3-43F1-BD24-3948A444D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35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35ACD-FC6D-412F-B15C-F54ABA1A4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09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15DC-C9C3-43F1-BD24-3948A444D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0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35ACD-FC6D-412F-B15C-F54ABA1A44BF}" type="slidenum">
              <a:rPr lang="en-US" smtClean="0"/>
              <a:t>80</a:t>
            </a:fld>
            <a:endParaRPr lang="en-US"/>
          </a:p>
        </p:txBody>
      </p:sp>
    </p:spTree>
    <p:extLst>
      <p:ext uri="{BB962C8B-B14F-4D97-AF65-F5344CB8AC3E}">
        <p14:creationId xmlns:p14="http://schemas.microsoft.com/office/powerpoint/2010/main" val="276461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15DC-C9C3-43F1-BD24-3948A444D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71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15DC-C9C3-43F1-BD24-3948A444D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40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670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0052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7201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1279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3613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4157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50A655-62A8-423A-BC2C-4F0F67124B9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60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4D24A1-8E11-4D6D-89CC-91E7FF460BCE}" type="datetime1">
              <a:rPr lang="en-US" smtClean="0">
                <a:solidFill>
                  <a:srgbClr val="46464A">
                    <a:lumMod val="20000"/>
                    <a:lumOff val="80000"/>
                  </a:srgbClr>
                </a:solidFill>
              </a:rPr>
              <a:t>9/11/2020</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9929E5AD-EDEA-4C67-B9F2-723CC8D109F2}"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7816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ED646-BC93-46D0-8170-497B0AA93BDA}"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9874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D6A24-E33E-4724-BD61-61FEABAEB96F}"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914141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3653DA-8BF4-4869-96FE-9BCF43372D46}" type="datetime8">
              <a:rPr lang="en-US" smtClean="0"/>
              <a:pPr/>
              <a:t>9/11/2020 7:47 AM</a:t>
            </a:fld>
            <a:endParaRPr lang="en-US" dirty="0"/>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420114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29108-AC8D-4212-9283-60D9E99BF07A}" type="datetime8">
              <a:rPr lang="en-US" smtClean="0">
                <a:solidFill>
                  <a:srgbClr val="4F271C"/>
                </a:solidFill>
              </a:rPr>
              <a:pPr/>
              <a:t>9/11/2020 7:47 AM</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82993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ED3D3-6235-4F4C-B439-DF277FB555A7}" type="datetime8">
              <a:rPr lang="en-US" smtClean="0">
                <a:solidFill>
                  <a:srgbClr val="4F271C"/>
                </a:solidFill>
              </a:rPr>
              <a:pPr/>
              <a:t>9/11/2020 7:47 AM</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9620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F1E3E-4B2F-4895-B65E-28B2E64F39F6}" type="datetime8">
              <a:rPr lang="en-US" smtClean="0">
                <a:solidFill>
                  <a:srgbClr val="4F271C"/>
                </a:solidFill>
              </a:rPr>
              <a:pPr/>
              <a:t>9/11/2020 7:47 AM</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394325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85435-8225-4333-BFFA-0096413F0D76}" type="datetime8">
              <a:rPr lang="en-US" smtClean="0">
                <a:solidFill>
                  <a:srgbClr val="4F271C"/>
                </a:solidFill>
              </a:rPr>
              <a:pPr/>
              <a:t>9/11/2020 7:47 AM</a:t>
            </a:fld>
            <a:endParaRPr lang="en-US">
              <a:solidFill>
                <a:srgbClr val="4F271C"/>
              </a:solidFill>
            </a:endParaRPr>
          </a:p>
        </p:txBody>
      </p:sp>
      <p:sp>
        <p:nvSpPr>
          <p:cNvPr id="8" name="Footer Placeholder 7"/>
          <p:cNvSpPr>
            <a:spLocks noGrp="1"/>
          </p:cNvSpPr>
          <p:nvPr>
            <p:ph type="ftr" sz="quarter" idx="11"/>
          </p:nvPr>
        </p:nvSpPr>
        <p:spPr/>
        <p:txBody>
          <a:bodyPr/>
          <a:lstStyle/>
          <a:p>
            <a:endParaRPr lang="en-US">
              <a:solidFill>
                <a:srgbClr val="4F271C"/>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362045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3C494-2A87-468C-A21B-CB14FB9ABB00}" type="datetime8">
              <a:rPr lang="en-US" smtClean="0">
                <a:solidFill>
                  <a:srgbClr val="4F271C"/>
                </a:solidFill>
              </a:rPr>
              <a:pPr/>
              <a:t>9/11/2020 7:47 AM</a:t>
            </a:fld>
            <a:endParaRPr lang="en-US">
              <a:solidFill>
                <a:srgbClr val="4F271C"/>
              </a:solidFill>
            </a:endParaRPr>
          </a:p>
        </p:txBody>
      </p:sp>
      <p:sp>
        <p:nvSpPr>
          <p:cNvPr id="4" name="Footer Placeholder 3"/>
          <p:cNvSpPr>
            <a:spLocks noGrp="1"/>
          </p:cNvSpPr>
          <p:nvPr>
            <p:ph type="ftr" sz="quarter" idx="11"/>
          </p:nvPr>
        </p:nvSpPr>
        <p:spPr/>
        <p:txBody>
          <a:bodyPr/>
          <a:lstStyle/>
          <a:p>
            <a:endParaRPr lang="en-US">
              <a:solidFill>
                <a:srgbClr val="4F271C"/>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97493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solidFill>
                  <a:srgbClr val="4F271C"/>
                </a:solidFill>
              </a:rPr>
              <a:pPr/>
              <a:t>9/11/2020 7:47 AM</a:t>
            </a:fld>
            <a:endParaRPr lang="en-US">
              <a:solidFill>
                <a:srgbClr val="4F271C"/>
              </a:solidFill>
            </a:endParaRPr>
          </a:p>
        </p:txBody>
      </p:sp>
      <p:sp>
        <p:nvSpPr>
          <p:cNvPr id="3" name="Footer Placeholder 2"/>
          <p:cNvSpPr>
            <a:spLocks noGrp="1"/>
          </p:cNvSpPr>
          <p:nvPr>
            <p:ph type="ftr" sz="quarter" idx="11"/>
          </p:nvPr>
        </p:nvSpPr>
        <p:spPr/>
        <p:txBody>
          <a:bodyPr/>
          <a:lstStyle/>
          <a:p>
            <a:endParaRPr lang="en-US" dirty="0">
              <a:solidFill>
                <a:srgbClr val="4F271C"/>
              </a:solidFill>
            </a:endParaRPr>
          </a:p>
        </p:txBody>
      </p:sp>
      <p:sp>
        <p:nvSpPr>
          <p:cNvPr id="4" name="Slide Number Placeholder 3"/>
          <p:cNvSpPr>
            <a:spLocks noGrp="1"/>
          </p:cNvSpPr>
          <p:nvPr>
            <p:ph type="sldNum" sz="quarter" idx="12"/>
          </p:nvPr>
        </p:nvSpPr>
        <p:spPr/>
        <p:txBody>
          <a:bodyPr/>
          <a:lstStyle/>
          <a:p>
            <a:fld id="{1AD93096-5B34-4342-9326-69289CEAE4C2}"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281820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816DF-213E-421B-92D3-C068DBB023D6}" type="datetime8">
              <a:rPr lang="en-US" smtClean="0">
                <a:solidFill>
                  <a:srgbClr val="4F271C"/>
                </a:solidFill>
              </a:rPr>
              <a:pPr/>
              <a:t>9/11/2020 7:47 AM</a:t>
            </a:fld>
            <a:endParaRPr lang="en-US" dirty="0">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1820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60C29-756F-427E-AC0A-E54A48BA5A13}"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8250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E20EC5-AC53-4169-941E-EDF10CD23748}" type="datetime8">
              <a:rPr lang="en-US" smtClean="0">
                <a:solidFill>
                  <a:srgbClr val="4F271C"/>
                </a:solidFill>
              </a:rPr>
              <a:pPr/>
              <a:t>9/11/2020 7:47 AM</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737848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816DF-213E-421B-92D3-C068DBB023D6}" type="datetime8">
              <a:rPr lang="en-US" smtClean="0">
                <a:solidFill>
                  <a:srgbClr val="4F271C"/>
                </a:solidFill>
              </a:rPr>
              <a:pPr/>
              <a:t>9/11/2020 7:47 AM</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a:p>
        </p:txBody>
      </p:sp>
    </p:spTree>
    <p:extLst>
      <p:ext uri="{BB962C8B-B14F-4D97-AF65-F5344CB8AC3E}">
        <p14:creationId xmlns:p14="http://schemas.microsoft.com/office/powerpoint/2010/main" val="58783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816DF-213E-421B-92D3-C068DBB023D6}" type="datetime8">
              <a:rPr lang="en-US" smtClean="0">
                <a:solidFill>
                  <a:srgbClr val="4F271C"/>
                </a:solidFill>
              </a:rPr>
              <a:pPr/>
              <a:t>9/11/2020 7:47 AM</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4511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solidFill>
                  <a:srgbClr val="4F271C"/>
                </a:solidFill>
              </a:rPr>
              <a:pPr/>
              <a:t>9/11/2020 7:47 AM</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a:solidFill>
                <a:srgbClr val="4F271C"/>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9" name="Content Placeholder 8"/>
          <p:cNvSpPr>
            <a:spLocks noGrp="1"/>
          </p:cNvSpPr>
          <p:nvPr>
            <p:ph sz="quarter" idx="1"/>
          </p:nvPr>
        </p:nvSpPr>
        <p:spPr>
          <a:xfrm>
            <a:off x="3149600" y="1752600"/>
            <a:ext cx="8534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m_pencil.png"/>
          <p:cNvPicPr>
            <a:picLocks noChangeAspect="1"/>
          </p:cNvPicPr>
          <p:nvPr userDrawn="1"/>
        </p:nvPicPr>
        <p:blipFill>
          <a:blip r:embed="rId2"/>
          <a:stretch>
            <a:fillRect/>
          </a:stretch>
        </p:blipFill>
        <p:spPr>
          <a:xfrm>
            <a:off x="816865" y="1755649"/>
            <a:ext cx="2153743" cy="2145615"/>
          </a:xfrm>
          <a:prstGeom prst="rect">
            <a:avLst/>
          </a:prstGeom>
          <a:ln w="50800" cap="sq" cmpd="dbl">
            <a:solidFill>
              <a:schemeClr val="accent2"/>
            </a:solidFill>
            <a:miter lim="800000"/>
          </a:ln>
        </p:spPr>
      </p:pic>
    </p:spTree>
    <p:extLst>
      <p:ext uri="{BB962C8B-B14F-4D97-AF65-F5344CB8AC3E}">
        <p14:creationId xmlns:p14="http://schemas.microsoft.com/office/powerpoint/2010/main" val="420849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064000" y="2286000"/>
            <a:ext cx="8128000" cy="762000"/>
          </a:xfrm>
        </p:spPr>
        <p:txBody>
          <a:bodyPr/>
          <a:lstStyle>
            <a:lvl1pPr>
              <a:defRPr>
                <a:solidFill>
                  <a:schemeClr val="accent2">
                    <a:lumMod val="50000"/>
                  </a:schemeClr>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064000" y="2971800"/>
            <a:ext cx="8128000" cy="609600"/>
          </a:xfrm>
        </p:spPr>
        <p:txBody>
          <a:bodyPr/>
          <a:lstStyle>
            <a:lvl1pPr marL="0" indent="0">
              <a:buFontTx/>
              <a:buNone/>
              <a:defRPr>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2295F0B-A619-4741-A585-EB8BF81775BF}" type="slidenum">
              <a:rPr lang="en-US"/>
              <a:pPr/>
              <a:t>‹#›</a:t>
            </a:fld>
            <a:endParaRPr lang="en-US"/>
          </a:p>
        </p:txBody>
      </p:sp>
    </p:spTree>
    <p:extLst>
      <p:ext uri="{BB962C8B-B14F-4D97-AF65-F5344CB8AC3E}">
        <p14:creationId xmlns:p14="http://schemas.microsoft.com/office/powerpoint/2010/main" val="321102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D01A0B-4C99-44CE-B699-8F58F26BE515}" type="slidenum">
              <a:rPr lang="en-US"/>
              <a:pPr/>
              <a:t>‹#›</a:t>
            </a:fld>
            <a:endParaRPr lang="en-US"/>
          </a:p>
        </p:txBody>
      </p:sp>
    </p:spTree>
    <p:extLst>
      <p:ext uri="{BB962C8B-B14F-4D97-AF65-F5344CB8AC3E}">
        <p14:creationId xmlns:p14="http://schemas.microsoft.com/office/powerpoint/2010/main" val="161455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D01A0B-4C99-44CE-B699-8F58F26BE515}" type="slidenum">
              <a:rPr lang="en-US"/>
              <a:pPr/>
              <a:t>‹#›</a:t>
            </a:fld>
            <a:endParaRPr lang="en-US"/>
          </a:p>
        </p:txBody>
      </p:sp>
    </p:spTree>
    <p:extLst>
      <p:ext uri="{BB962C8B-B14F-4D97-AF65-F5344CB8AC3E}">
        <p14:creationId xmlns:p14="http://schemas.microsoft.com/office/powerpoint/2010/main" val="2141892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3176588"/>
            <a:ext cx="7518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508000" y="1676401"/>
            <a:ext cx="7518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3BF935-CB14-41DF-BDF5-C8606E06E422}" type="slidenum">
              <a:rPr lang="en-US"/>
              <a:pPr/>
              <a:t>‹#›</a:t>
            </a:fld>
            <a:endParaRPr lang="en-US"/>
          </a:p>
        </p:txBody>
      </p:sp>
    </p:spTree>
    <p:extLst>
      <p:ext uri="{BB962C8B-B14F-4D97-AF65-F5344CB8AC3E}">
        <p14:creationId xmlns:p14="http://schemas.microsoft.com/office/powerpoint/2010/main" val="3786913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66801"/>
            <a:ext cx="477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066801"/>
            <a:ext cx="4775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6DEB31-4CA2-48F6-9E34-691E37CBC619}" type="slidenum">
              <a:rPr lang="en-US"/>
              <a:pPr/>
              <a:t>‹#›</a:t>
            </a:fld>
            <a:endParaRPr lang="en-US"/>
          </a:p>
        </p:txBody>
      </p:sp>
    </p:spTree>
    <p:extLst>
      <p:ext uri="{BB962C8B-B14F-4D97-AF65-F5344CB8AC3E}">
        <p14:creationId xmlns:p14="http://schemas.microsoft.com/office/powerpoint/2010/main" val="125310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143000"/>
            <a:ext cx="4876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82762"/>
            <a:ext cx="4876800"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83201" y="1143000"/>
            <a:ext cx="4881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83201" y="1782762"/>
            <a:ext cx="4881033"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8819B38-BC88-4D25-8900-EB13B7C2862B}" type="slidenum">
              <a:rPr lang="en-US"/>
              <a:pPr/>
              <a:t>‹#›</a:t>
            </a:fld>
            <a:endParaRPr lang="en-US"/>
          </a:p>
        </p:txBody>
      </p:sp>
    </p:spTree>
    <p:extLst>
      <p:ext uri="{BB962C8B-B14F-4D97-AF65-F5344CB8AC3E}">
        <p14:creationId xmlns:p14="http://schemas.microsoft.com/office/powerpoint/2010/main" val="195340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996C92-DFD3-4700-A186-EAEC371BD882}"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905989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9AFA8F-1395-48E2-85E1-104F51DB52C8}" type="slidenum">
              <a:rPr lang="en-US"/>
              <a:pPr/>
              <a:t>‹#›</a:t>
            </a:fld>
            <a:endParaRPr lang="en-US"/>
          </a:p>
        </p:txBody>
      </p:sp>
    </p:spTree>
    <p:extLst>
      <p:ext uri="{BB962C8B-B14F-4D97-AF65-F5344CB8AC3E}">
        <p14:creationId xmlns:p14="http://schemas.microsoft.com/office/powerpoint/2010/main" val="665312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98028C-FC05-49E5-8A6F-68649C422780}" type="slidenum">
              <a:rPr lang="en-US"/>
              <a:pPr/>
              <a:t>‹#›</a:t>
            </a:fld>
            <a:endParaRPr lang="en-US"/>
          </a:p>
        </p:txBody>
      </p:sp>
    </p:spTree>
    <p:extLst>
      <p:ext uri="{BB962C8B-B14F-4D97-AF65-F5344CB8AC3E}">
        <p14:creationId xmlns:p14="http://schemas.microsoft.com/office/powerpoint/2010/main" val="3276645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667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5596467"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828801"/>
            <a:ext cx="4011084"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1342DF-10A5-4E6E-AE7A-73EB5DA367D9}" type="slidenum">
              <a:rPr lang="en-US"/>
              <a:pPr/>
              <a:t>‹#›</a:t>
            </a:fld>
            <a:endParaRPr lang="en-US"/>
          </a:p>
        </p:txBody>
      </p:sp>
    </p:spTree>
    <p:extLst>
      <p:ext uri="{BB962C8B-B14F-4D97-AF65-F5344CB8AC3E}">
        <p14:creationId xmlns:p14="http://schemas.microsoft.com/office/powerpoint/2010/main" val="2932728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78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10699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28800" y="58245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30640C-07A2-4C19-8DB9-B8389ACB61E3}" type="slidenum">
              <a:rPr lang="en-US"/>
              <a:pPr/>
              <a:t>‹#›</a:t>
            </a:fld>
            <a:endParaRPr lang="en-US"/>
          </a:p>
        </p:txBody>
      </p:sp>
    </p:spTree>
    <p:extLst>
      <p:ext uri="{BB962C8B-B14F-4D97-AF65-F5344CB8AC3E}">
        <p14:creationId xmlns:p14="http://schemas.microsoft.com/office/powerpoint/2010/main" val="226903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69298-903E-427D-AA4D-098F1B21BC1D}" type="slidenum">
              <a:rPr lang="en-US"/>
              <a:pPr/>
              <a:t>‹#›</a:t>
            </a:fld>
            <a:endParaRPr lang="en-US"/>
          </a:p>
        </p:txBody>
      </p:sp>
    </p:spTree>
    <p:extLst>
      <p:ext uri="{BB962C8B-B14F-4D97-AF65-F5344CB8AC3E}">
        <p14:creationId xmlns:p14="http://schemas.microsoft.com/office/powerpoint/2010/main" val="1452379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1066801"/>
            <a:ext cx="2463800" cy="5059363"/>
          </a:xfrm>
        </p:spPr>
        <p:txBody>
          <a:bodyPr vert="eaVert"/>
          <a:lstStyle>
            <a:lvl1pPr>
              <a:defRPr>
                <a:solidFill>
                  <a:schemeClr val="bg1">
                    <a:lumMod val="95000"/>
                    <a:lumOff val="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066801"/>
            <a:ext cx="7188200" cy="5059363"/>
          </a:xfrm>
        </p:spPr>
        <p:txBody>
          <a:bodyPr vert="eaVert"/>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1D8FA6-5F1B-4C95-BCBA-61C206B39AA2}" type="slidenum">
              <a:rPr lang="en-US"/>
              <a:pPr/>
              <a:t>‹#›</a:t>
            </a:fld>
            <a:endParaRPr lang="en-US"/>
          </a:p>
        </p:txBody>
      </p:sp>
    </p:spTree>
    <p:extLst>
      <p:ext uri="{BB962C8B-B14F-4D97-AF65-F5344CB8AC3E}">
        <p14:creationId xmlns:p14="http://schemas.microsoft.com/office/powerpoint/2010/main" val="10928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5" name="Text Placeholder 4"/>
          <p:cNvSpPr>
            <a:spLocks noGrp="1"/>
          </p:cNvSpPr>
          <p:nvPr>
            <p:ph type="body" sz="quarter" idx="10" hasCustomPrompt="1"/>
          </p:nvPr>
        </p:nvSpPr>
        <p:spPr>
          <a:xfrm>
            <a:off x="4467497" y="1819684"/>
            <a:ext cx="6884126" cy="1898875"/>
          </a:xfrm>
          <a:prstGeom prst="rect">
            <a:avLst/>
          </a:prstGeom>
        </p:spPr>
        <p:txBody>
          <a:bodyPr/>
          <a:lstStyle>
            <a:lvl1pPr marL="0" indent="0">
              <a:buNone/>
              <a:defRPr lang="en-US" sz="7200" b="1" i="0" smtClean="0">
                <a:solidFill>
                  <a:srgbClr val="C00000"/>
                </a:solidFill>
                <a:effectLst/>
                <a:latin typeface="Barlow" charset="0"/>
                <a:ea typeface="Barlow" charset="0"/>
                <a:cs typeface="Barlow" charset="0"/>
              </a:defRPr>
            </a:lvl1pPr>
          </a:lstStyle>
          <a:p>
            <a:pPr lvl="0"/>
            <a:r>
              <a:rPr lang="en-US" dirty="0"/>
              <a:t>Presentation Title </a:t>
            </a:r>
          </a:p>
          <a:p>
            <a:pPr lvl="0"/>
            <a:endParaRPr lang="en-US" dirty="0"/>
          </a:p>
        </p:txBody>
      </p:sp>
      <p:sp>
        <p:nvSpPr>
          <p:cNvPr id="6" name="Rectangle 5"/>
          <p:cNvSpPr/>
          <p:nvPr userDrawn="1"/>
        </p:nvSpPr>
        <p:spPr>
          <a:xfrm>
            <a:off x="1207008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4467225" y="3972243"/>
            <a:ext cx="6738938" cy="467677"/>
          </a:xfrm>
          <a:prstGeom prst="rect">
            <a:avLst/>
          </a:prstGeom>
        </p:spPr>
        <p:txBody>
          <a:bodyPr/>
          <a:lstStyle>
            <a:lvl1pPr marL="0" indent="0">
              <a:buFontTx/>
              <a:buNone/>
              <a:defRPr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NAME GOES HERE </a:t>
            </a:r>
          </a:p>
        </p:txBody>
      </p:sp>
      <p:sp>
        <p:nvSpPr>
          <p:cNvPr id="12" name="Text Placeholder 10"/>
          <p:cNvSpPr>
            <a:spLocks noGrp="1"/>
          </p:cNvSpPr>
          <p:nvPr>
            <p:ph type="body" sz="quarter" idx="12" hasCustomPrompt="1"/>
          </p:nvPr>
        </p:nvSpPr>
        <p:spPr>
          <a:xfrm>
            <a:off x="4467225" y="4478473"/>
            <a:ext cx="6738938" cy="467677"/>
          </a:xfrm>
          <a:prstGeom prst="rect">
            <a:avLst/>
          </a:prstGeom>
        </p:spPr>
        <p:txBody>
          <a:bodyPr/>
          <a:lstStyle>
            <a:lvl1pPr marL="0" indent="0">
              <a:buFontTx/>
              <a:buNone/>
              <a:defRPr sz="2400" b="0" i="0" baseline="0">
                <a:solidFill>
                  <a:srgbClr val="878787"/>
                </a:solidFill>
                <a:latin typeface="Barlow Light" charset="0"/>
                <a:ea typeface="Barlow Light" charset="0"/>
                <a:cs typeface="Barlow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JOB TITLE GOES HERE </a:t>
            </a:r>
          </a:p>
        </p:txBody>
      </p:sp>
      <p:sp>
        <p:nvSpPr>
          <p:cNvPr id="13" name="Text Placeholder 10"/>
          <p:cNvSpPr>
            <a:spLocks noGrp="1"/>
          </p:cNvSpPr>
          <p:nvPr>
            <p:ph type="body" sz="quarter" idx="13" hasCustomPrompt="1"/>
          </p:nvPr>
        </p:nvSpPr>
        <p:spPr>
          <a:xfrm>
            <a:off x="4467225" y="6065203"/>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August 12, 2020</a:t>
            </a:r>
          </a:p>
        </p:txBody>
      </p:sp>
    </p:spTree>
    <p:extLst>
      <p:ext uri="{BB962C8B-B14F-4D97-AF65-F5344CB8AC3E}">
        <p14:creationId xmlns:p14="http://schemas.microsoft.com/office/powerpoint/2010/main" val="3395812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Title Page 1">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dirty="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August 12, 2020</a:t>
            </a:r>
          </a:p>
        </p:txBody>
      </p:sp>
      <p:sp>
        <p:nvSpPr>
          <p:cNvPr id="24" name="Text Placeholder 23"/>
          <p:cNvSpPr>
            <a:spLocks noGrp="1"/>
          </p:cNvSpPr>
          <p:nvPr>
            <p:ph type="body" sz="quarter" idx="14" hasCustomPrompt="1"/>
          </p:nvPr>
        </p:nvSpPr>
        <p:spPr>
          <a:xfrm>
            <a:off x="1470297" y="2438400"/>
            <a:ext cx="9238343" cy="3444240"/>
          </a:xfrm>
          <a:prstGeom prst="rect">
            <a:avLst/>
          </a:prstGeom>
        </p:spPr>
        <p:txBody>
          <a:bodyPr/>
          <a:lstStyle>
            <a:lvl1pPr marL="0" indent="0">
              <a:lnSpc>
                <a:spcPct val="100000"/>
              </a:lnSpc>
              <a:buNone/>
              <a:defRPr lang="en-US" sz="2000" b="0" i="0" baseline="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dirty="0"/>
              <a:t>Placeholder text. Click to add text in this box. </a:t>
            </a:r>
          </a:p>
        </p:txBody>
      </p:sp>
      <p:sp>
        <p:nvSpPr>
          <p:cNvPr id="25" name="Text Placeholder 4"/>
          <p:cNvSpPr>
            <a:spLocks noGrp="1"/>
          </p:cNvSpPr>
          <p:nvPr>
            <p:ph type="body" sz="quarter" idx="10" hasCustomPrompt="1"/>
          </p:nvPr>
        </p:nvSpPr>
        <p:spPr>
          <a:xfrm>
            <a:off x="1470297" y="926128"/>
            <a:ext cx="6884126" cy="791435"/>
          </a:xfrm>
          <a:prstGeom prst="rect">
            <a:avLst/>
          </a:prstGeom>
        </p:spPr>
        <p:txBody>
          <a:bodyPr/>
          <a:lstStyle>
            <a:lvl1pPr marL="0" indent="0">
              <a:lnSpc>
                <a:spcPct val="100000"/>
              </a:lnSpc>
              <a:buNone/>
              <a:defRPr lang="en-US" sz="4800" b="1" i="0" baseline="0" smtClean="0">
                <a:solidFill>
                  <a:srgbClr val="C00000"/>
                </a:solidFill>
                <a:effectLst/>
                <a:latin typeface="Barlow" charset="0"/>
                <a:ea typeface="Barlow" charset="0"/>
                <a:cs typeface="Barlow" charset="0"/>
              </a:defRPr>
            </a:lvl1pPr>
          </a:lstStyle>
          <a:p>
            <a:pPr lvl="0"/>
            <a:r>
              <a:rPr lang="en-US" dirty="0"/>
              <a:t>Slide Title Page 1</a:t>
            </a:r>
          </a:p>
          <a:p>
            <a:pPr lvl="0"/>
            <a:endParaRPr lang="en-US" dirty="0"/>
          </a:p>
        </p:txBody>
      </p:sp>
      <p:sp>
        <p:nvSpPr>
          <p:cNvPr id="26" name="Text Placeholder 10"/>
          <p:cNvSpPr>
            <a:spLocks noGrp="1"/>
          </p:cNvSpPr>
          <p:nvPr>
            <p:ph type="body" sz="quarter" idx="11" hasCustomPrompt="1"/>
          </p:nvPr>
        </p:nvSpPr>
        <p:spPr>
          <a:xfrm>
            <a:off x="1470297" y="1717563"/>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SUBHEAD GOES HERE </a:t>
            </a:r>
          </a:p>
        </p:txBody>
      </p:sp>
      <p:cxnSp>
        <p:nvCxnSpPr>
          <p:cNvPr id="28" name="Straight Connector 27"/>
          <p:cNvCxnSpPr/>
          <p:nvPr userDrawn="1"/>
        </p:nvCxnSpPr>
        <p:spPr>
          <a:xfrm>
            <a:off x="1470297" y="604467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3531932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dirty="0">
                <a:solidFill>
                  <a:srgbClr val="878787"/>
                </a:solidFill>
                <a:latin typeface="Barlow Semi Condensed Light" charset="0"/>
                <a:ea typeface="Barlow Semi Condensed Light" charset="0"/>
                <a:cs typeface="Barlow Semi Condensed Light" charset="0"/>
              </a:rPr>
              <a:t> </a:t>
            </a:r>
          </a:p>
        </p:txBody>
      </p:sp>
      <p:sp>
        <p:nvSpPr>
          <p:cNvPr id="11" name="Rectangle 10"/>
          <p:cNvSpPr/>
          <p:nvPr userDrawn="1"/>
        </p:nvSpPr>
        <p:spPr>
          <a:xfrm>
            <a:off x="0" y="1714"/>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13" hasCustomPrompt="1"/>
          </p:nvPr>
        </p:nvSpPr>
        <p:spPr>
          <a:xfrm>
            <a:off x="2824933" y="6135800"/>
            <a:ext cx="3264535"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August 12, 2020</a:t>
            </a:r>
          </a:p>
        </p:txBody>
      </p:sp>
      <p:sp>
        <p:nvSpPr>
          <p:cNvPr id="24" name="Text Placeholder 23"/>
          <p:cNvSpPr>
            <a:spLocks noGrp="1"/>
          </p:cNvSpPr>
          <p:nvPr>
            <p:ph type="body" sz="quarter" idx="14" hasCustomPrompt="1"/>
          </p:nvPr>
        </p:nvSpPr>
        <p:spPr>
          <a:xfrm>
            <a:off x="1470297" y="2440114"/>
            <a:ext cx="6982823" cy="344424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dirty="0"/>
              <a:t>Placeholder text. Click to add text in this box. </a:t>
            </a:r>
          </a:p>
        </p:txBody>
      </p:sp>
      <p:sp>
        <p:nvSpPr>
          <p:cNvPr id="25" name="Text Placeholder 4"/>
          <p:cNvSpPr>
            <a:spLocks noGrp="1"/>
          </p:cNvSpPr>
          <p:nvPr>
            <p:ph type="body" sz="quarter" idx="10" hasCustomPrompt="1"/>
          </p:nvPr>
        </p:nvSpPr>
        <p:spPr>
          <a:xfrm>
            <a:off x="1470297" y="927842"/>
            <a:ext cx="6884126" cy="791435"/>
          </a:xfrm>
          <a:prstGeom prst="rect">
            <a:avLst/>
          </a:prstGeom>
        </p:spPr>
        <p:txBody>
          <a:bodyPr/>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dirty="0"/>
              <a:t>Slide Title Page 2</a:t>
            </a:r>
          </a:p>
          <a:p>
            <a:pPr lvl="0"/>
            <a:endParaRPr lang="en-US" dirty="0"/>
          </a:p>
        </p:txBody>
      </p:sp>
      <p:sp>
        <p:nvSpPr>
          <p:cNvPr id="26" name="Text Placeholder 10"/>
          <p:cNvSpPr>
            <a:spLocks noGrp="1"/>
          </p:cNvSpPr>
          <p:nvPr>
            <p:ph type="body" sz="quarter" idx="11" hasCustomPrompt="1"/>
          </p:nvPr>
        </p:nvSpPr>
        <p:spPr>
          <a:xfrm>
            <a:off x="1470297" y="1719277"/>
            <a:ext cx="6738938" cy="467677"/>
          </a:xfrm>
          <a:prstGeom prst="rect">
            <a:avLst/>
          </a:prstGeom>
        </p:spPr>
        <p:txBody>
          <a:bodyPr/>
          <a:lstStyle>
            <a:lvl1pPr marL="0" indent="0">
              <a:buFontTx/>
              <a:buNone/>
              <a:defRPr sz="2400" b="1" i="0" baseline="0">
                <a:solidFill>
                  <a:srgbClr val="878787"/>
                </a:solidFill>
                <a:latin typeface="Barlow" charset="0"/>
                <a:ea typeface="Barlow" charset="0"/>
                <a:cs typeface="Barlow"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SUBHEAD GOES HERE </a:t>
            </a:r>
          </a:p>
        </p:txBody>
      </p:sp>
      <p:cxnSp>
        <p:nvCxnSpPr>
          <p:cNvPr id="28" name="Straight Connector 27"/>
          <p:cNvCxnSpPr/>
          <p:nvPr userDrawn="1"/>
        </p:nvCxnSpPr>
        <p:spPr>
          <a:xfrm>
            <a:off x="1470297" y="6044677"/>
            <a:ext cx="698282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0297" y="6135800"/>
            <a:ext cx="1226457" cy="310431"/>
          </a:xfrm>
          <a:prstGeom prst="rect">
            <a:avLst/>
          </a:prstGeom>
        </p:spPr>
      </p:pic>
    </p:spTree>
    <p:extLst>
      <p:ext uri="{BB962C8B-B14F-4D97-AF65-F5344CB8AC3E}">
        <p14:creationId xmlns:p14="http://schemas.microsoft.com/office/powerpoint/2010/main" val="918045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dirty="0">
                <a:solidFill>
                  <a:srgbClr val="878787"/>
                </a:solidFill>
                <a:latin typeface="Barlow Semi Condensed Light" charset="0"/>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August 12, 2020</a:t>
            </a:r>
          </a:p>
        </p:txBody>
      </p:sp>
      <p:sp>
        <p:nvSpPr>
          <p:cNvPr id="24" name="Text Placeholder 23"/>
          <p:cNvSpPr>
            <a:spLocks noGrp="1"/>
          </p:cNvSpPr>
          <p:nvPr>
            <p:ph type="body" sz="quarter" idx="14" hasCustomPrompt="1"/>
          </p:nvPr>
        </p:nvSpPr>
        <p:spPr>
          <a:xfrm>
            <a:off x="5933440" y="2816720"/>
            <a:ext cx="478536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dirty="0"/>
              <a:t>Placeholder text. Click to add text in this box. </a:t>
            </a:r>
          </a:p>
        </p:txBody>
      </p:sp>
      <p:sp>
        <p:nvSpPr>
          <p:cNvPr id="25" name="Text Placeholder 4"/>
          <p:cNvSpPr>
            <a:spLocks noGrp="1"/>
          </p:cNvSpPr>
          <p:nvPr>
            <p:ph type="body" sz="quarter" idx="10" hasCustomPrompt="1"/>
          </p:nvPr>
        </p:nvSpPr>
        <p:spPr>
          <a:xfrm>
            <a:off x="5933440" y="1171678"/>
            <a:ext cx="546608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dirty="0"/>
              <a:t>Picture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16" name="Picture Placeholder 15"/>
          <p:cNvSpPr>
            <a:spLocks noGrp="1"/>
          </p:cNvSpPr>
          <p:nvPr>
            <p:ph type="pic" sz="quarter" idx="15" hasCustomPrompt="1"/>
          </p:nvPr>
        </p:nvSpPr>
        <p:spPr>
          <a:xfrm>
            <a:off x="1" y="10160"/>
            <a:ext cx="5506117" cy="6847840"/>
          </a:xfrm>
          <a:custGeom>
            <a:avLst/>
            <a:gdLst>
              <a:gd name="connsiteX0" fmla="*/ 0 w 5506117"/>
              <a:gd name="connsiteY0" fmla="*/ 0 h 6847840"/>
              <a:gd name="connsiteX1" fmla="*/ 4338162 w 5506117"/>
              <a:gd name="connsiteY1" fmla="*/ 0 h 6847840"/>
              <a:gd name="connsiteX2" fmla="*/ 4357703 w 5506117"/>
              <a:gd name="connsiteY2" fmla="*/ 24083 h 6847840"/>
              <a:gd name="connsiteX3" fmla="*/ 5506117 w 5506117"/>
              <a:gd name="connsiteY3" fmla="*/ 3439160 h 6847840"/>
              <a:gd name="connsiteX4" fmla="*/ 4507003 w 5506117"/>
              <a:gd name="connsiteY4" fmla="*/ 6651419 h 6847840"/>
              <a:gd name="connsiteX5" fmla="*/ 4362412 w 5506117"/>
              <a:gd name="connsiteY5" fmla="*/ 6847840 h 6847840"/>
              <a:gd name="connsiteX6" fmla="*/ 0 w 5506117"/>
              <a:gd name="connsiteY6" fmla="*/ 6847840 h 684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6117" h="6847840">
                <a:moveTo>
                  <a:pt x="0" y="0"/>
                </a:moveTo>
                <a:lnTo>
                  <a:pt x="4338162" y="0"/>
                </a:lnTo>
                <a:lnTo>
                  <a:pt x="4357703" y="24083"/>
                </a:lnTo>
                <a:cubicBezTo>
                  <a:pt x="5075141" y="952134"/>
                  <a:pt x="5506117" y="2141918"/>
                  <a:pt x="5506117" y="3439160"/>
                </a:cubicBezTo>
                <a:cubicBezTo>
                  <a:pt x="5506117" y="4643742"/>
                  <a:pt x="5134511" y="5755669"/>
                  <a:pt x="4507003" y="6651419"/>
                </a:cubicBezTo>
                <a:lnTo>
                  <a:pt x="4362412" y="6847840"/>
                </a:lnTo>
                <a:lnTo>
                  <a:pt x="0" y="6847840"/>
                </a:lnTo>
                <a:close/>
              </a:path>
            </a:pathLst>
          </a:custGeom>
        </p:spPr>
        <p:txBody>
          <a:bodyPr wrap="square" anchor="ctr">
            <a:noAutofit/>
          </a:bodyPr>
          <a:lstStyle>
            <a:lvl1pPr marL="0" indent="0" algn="r">
              <a:buNone/>
              <a:defRPr sz="2200" baseline="0">
                <a:solidFill>
                  <a:schemeClr val="tx1">
                    <a:lumMod val="65000"/>
                    <a:lumOff val="35000"/>
                  </a:schemeClr>
                </a:solidFill>
                <a:latin typeface="Fira Sans" charset="0"/>
                <a:ea typeface="Fira Sans" charset="0"/>
                <a:cs typeface="Fira Sans" charset="0"/>
              </a:defRPr>
            </a:lvl1pPr>
          </a:lstStyle>
          <a:p>
            <a:r>
              <a:rPr lang="en-US" dirty="0"/>
              <a:t>Drag image onto </a:t>
            </a:r>
            <a:br>
              <a:rPr lang="en-US" dirty="0"/>
            </a:br>
            <a:r>
              <a:rPr lang="en-US" dirty="0"/>
              <a:t>placeholder or </a:t>
            </a:r>
            <a:br>
              <a:rPr lang="en-US" dirty="0"/>
            </a:br>
            <a:r>
              <a:rPr lang="en-US" dirty="0"/>
              <a:t>click image icon</a:t>
            </a:r>
          </a:p>
        </p:txBody>
      </p:sp>
    </p:spTree>
    <p:extLst>
      <p:ext uri="{BB962C8B-B14F-4D97-AF65-F5344CB8AC3E}">
        <p14:creationId xmlns:p14="http://schemas.microsoft.com/office/powerpoint/2010/main" val="26363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52867A-F0DB-4EFD-9A65-18788C7C3076}"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552586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Title Page">
    <p:spTree>
      <p:nvGrpSpPr>
        <p:cNvPr id="1" name=""/>
        <p:cNvGrpSpPr/>
        <p:nvPr/>
      </p:nvGrpSpPr>
      <p:grpSpPr>
        <a:xfrm>
          <a:off x="0" y="0"/>
          <a:ext cx="0" cy="0"/>
          <a:chOff x="0" y="0"/>
          <a:chExt cx="0" cy="0"/>
        </a:xfrm>
      </p:grpSpPr>
      <p:sp>
        <p:nvSpPr>
          <p:cNvPr id="15" name="Footer Placeholder 4"/>
          <p:cNvSpPr txBox="1">
            <a:spLocks/>
          </p:cNvSpPr>
          <p:nvPr userDrawn="1"/>
        </p:nvSpPr>
        <p:spPr>
          <a:xfrm>
            <a:off x="10708640" y="186111"/>
            <a:ext cx="1140545" cy="365125"/>
          </a:xfrm>
          <a:prstGeom prst="rect">
            <a:avLst/>
          </a:prstGeom>
        </p:spPr>
        <p:txBody>
          <a:bodyPr/>
          <a:lstStyle>
            <a:defPPr>
              <a:defRPr lang="en-US"/>
            </a:defPPr>
            <a:lvl1pPr marL="0" algn="l" defTabSz="914400" rtl="0" eaLnBrk="1" latinLnBrk="0" hangingPunct="1">
              <a:defRPr sz="1500" b="0" i="0" kern="1200">
                <a:solidFill>
                  <a:schemeClr val="tx1">
                    <a:lumMod val="65000"/>
                    <a:lumOff val="35000"/>
                  </a:schemeClr>
                </a:solidFill>
                <a:latin typeface="Fira Sans Medium" charset="0"/>
                <a:ea typeface="Fira Sans Medium" charset="0"/>
                <a:cs typeface="Fira Sans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878787"/>
                </a:solidFill>
                <a:latin typeface="Barlow Semi Condensed Light" charset="0"/>
                <a:ea typeface="Barlow Semi Condensed Light" charset="0"/>
                <a:cs typeface="Barlow Semi Condensed Light" charset="0"/>
              </a:rPr>
              <a:t>Page </a:t>
            </a:r>
            <a:fld id="{DF91307B-E07B-E64F-B3C8-22A433D0BDF8}" type="slidenum">
              <a:rPr lang="en-US" b="0" i="0" smtClean="0">
                <a:solidFill>
                  <a:srgbClr val="878787"/>
                </a:solidFill>
                <a:latin typeface="Barlow Semi Condensed Light" charset="0"/>
                <a:ea typeface="Barlow Semi Condensed Light" charset="0"/>
                <a:cs typeface="Barlow Semi Condensed Light" charset="0"/>
              </a:rPr>
              <a:t>‹#›</a:t>
            </a:fld>
            <a:r>
              <a:rPr lang="en-US" b="0" i="0" dirty="0">
                <a:solidFill>
                  <a:srgbClr val="878787"/>
                </a:solidFill>
                <a:latin typeface="Barlow Semi Condensed Light" charset="0"/>
                <a:ea typeface="Barlow Semi Condensed Light" charset="0"/>
                <a:cs typeface="Barlow Semi Condensed Light" charset="0"/>
              </a:rPr>
              <a:t> </a:t>
            </a:r>
          </a:p>
        </p:txBody>
      </p:sp>
      <p:sp>
        <p:nvSpPr>
          <p:cNvPr id="12" name="Text Placeholder 10"/>
          <p:cNvSpPr>
            <a:spLocks noGrp="1"/>
          </p:cNvSpPr>
          <p:nvPr>
            <p:ph type="body" sz="quarter" idx="13" hasCustomPrompt="1"/>
          </p:nvPr>
        </p:nvSpPr>
        <p:spPr>
          <a:xfrm>
            <a:off x="9550853" y="6145960"/>
            <a:ext cx="1452427" cy="294957"/>
          </a:xfrm>
          <a:prstGeom prst="rect">
            <a:avLst/>
          </a:prstGeom>
        </p:spPr>
        <p:txBody>
          <a:bodyPr/>
          <a:lstStyle>
            <a:lvl1pPr marL="0" indent="0">
              <a:buFontTx/>
              <a:buNone/>
              <a:defRPr sz="1600" b="0" i="0" baseline="0">
                <a:solidFill>
                  <a:srgbClr val="878787"/>
                </a:solidFill>
                <a:latin typeface="Barlow Semi Condensed Light" charset="0"/>
                <a:ea typeface="Barlow Semi Condensed Light" charset="0"/>
                <a:cs typeface="Barlow Semi Condensed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August 12, 2020</a:t>
            </a:r>
          </a:p>
        </p:txBody>
      </p:sp>
      <p:sp>
        <p:nvSpPr>
          <p:cNvPr id="24" name="Text Placeholder 23"/>
          <p:cNvSpPr>
            <a:spLocks noGrp="1"/>
          </p:cNvSpPr>
          <p:nvPr>
            <p:ph type="body" sz="quarter" idx="14" hasCustomPrompt="1"/>
          </p:nvPr>
        </p:nvSpPr>
        <p:spPr>
          <a:xfrm>
            <a:off x="7670800" y="2816720"/>
            <a:ext cx="3048000" cy="3055760"/>
          </a:xfrm>
          <a:prstGeom prst="rect">
            <a:avLst/>
          </a:prstGeom>
        </p:spPr>
        <p:txBody>
          <a:bodyPr/>
          <a:lstStyle>
            <a:lvl1pPr marL="0" indent="0">
              <a:lnSpc>
                <a:spcPct val="100000"/>
              </a:lnSpc>
              <a:buNone/>
              <a:defRPr lang="en-US" sz="2000" b="0" i="0" smtClean="0">
                <a:effectLst/>
                <a:latin typeface="Barlow" charset="0"/>
                <a:ea typeface="Barlow" charset="0"/>
                <a:cs typeface="Barlow" charset="0"/>
              </a:defRPr>
            </a:lvl1pPr>
            <a:lvl2pPr marL="457200" indent="0">
              <a:buNone/>
              <a:defRPr sz="1400" b="0" i="0">
                <a:latin typeface="Barlow" charset="0"/>
                <a:ea typeface="Barlow" charset="0"/>
                <a:cs typeface="Barlow" charset="0"/>
              </a:defRPr>
            </a:lvl2pPr>
            <a:lvl3pPr marL="914400" indent="0">
              <a:buNone/>
              <a:defRPr sz="1400" b="0" i="0">
                <a:latin typeface="Barlow" charset="0"/>
                <a:ea typeface="Barlow" charset="0"/>
                <a:cs typeface="Barlow" charset="0"/>
              </a:defRPr>
            </a:lvl3pPr>
            <a:lvl4pPr marL="1371600" indent="0">
              <a:buNone/>
              <a:defRPr sz="1400" b="0" i="0">
                <a:latin typeface="Barlow" charset="0"/>
                <a:ea typeface="Barlow" charset="0"/>
                <a:cs typeface="Barlow" charset="0"/>
              </a:defRPr>
            </a:lvl4pPr>
            <a:lvl5pPr marL="1828800" indent="0">
              <a:buNone/>
              <a:defRPr sz="1400" b="0" i="0">
                <a:latin typeface="Barlow" charset="0"/>
                <a:ea typeface="Barlow" charset="0"/>
                <a:cs typeface="Barlow" charset="0"/>
              </a:defRPr>
            </a:lvl5pPr>
          </a:lstStyle>
          <a:p>
            <a:r>
              <a:rPr lang="en-US" dirty="0"/>
              <a:t>Placeholder text. Click to add text in this box. </a:t>
            </a:r>
          </a:p>
        </p:txBody>
      </p:sp>
      <p:sp>
        <p:nvSpPr>
          <p:cNvPr id="25" name="Text Placeholder 4"/>
          <p:cNvSpPr>
            <a:spLocks noGrp="1"/>
          </p:cNvSpPr>
          <p:nvPr>
            <p:ph type="body" sz="quarter" idx="10" hasCustomPrompt="1"/>
          </p:nvPr>
        </p:nvSpPr>
        <p:spPr>
          <a:xfrm>
            <a:off x="7670800" y="1171678"/>
            <a:ext cx="3728720" cy="1512272"/>
          </a:xfrm>
          <a:prstGeom prst="rect">
            <a:avLst/>
          </a:prstGeom>
        </p:spPr>
        <p:txBody>
          <a:bodyPr anchor="b"/>
          <a:lstStyle>
            <a:lvl1pPr marL="0" indent="0">
              <a:lnSpc>
                <a:spcPct val="100000"/>
              </a:lnSpc>
              <a:buNone/>
              <a:defRPr lang="en-US" sz="4800" b="1" i="0" smtClean="0">
                <a:solidFill>
                  <a:srgbClr val="C00000"/>
                </a:solidFill>
                <a:effectLst/>
                <a:latin typeface="Barlow" charset="0"/>
                <a:ea typeface="Barlow" charset="0"/>
                <a:cs typeface="Barlow" charset="0"/>
              </a:defRPr>
            </a:lvl1pPr>
          </a:lstStyle>
          <a:p>
            <a:pPr lvl="0"/>
            <a:r>
              <a:rPr lang="en-US" dirty="0"/>
              <a:t>Chart Title Page</a:t>
            </a:r>
          </a:p>
        </p:txBody>
      </p:sp>
      <p:cxnSp>
        <p:nvCxnSpPr>
          <p:cNvPr id="28" name="Straight Connector 27"/>
          <p:cNvCxnSpPr/>
          <p:nvPr userDrawn="1"/>
        </p:nvCxnSpPr>
        <p:spPr>
          <a:xfrm>
            <a:off x="1470297" y="6054837"/>
            <a:ext cx="9238343" cy="0"/>
          </a:xfrm>
          <a:prstGeom prst="line">
            <a:avLst/>
          </a:prstGeom>
          <a:ln>
            <a:solidFill>
              <a:srgbClr val="878787"/>
            </a:solidFill>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097" y="6135800"/>
            <a:ext cx="1226457" cy="310431"/>
          </a:xfrm>
          <a:prstGeom prst="rect">
            <a:avLst/>
          </a:prstGeom>
        </p:spPr>
      </p:pic>
      <p:sp>
        <p:nvSpPr>
          <p:cNvPr id="3" name="Chart Placeholder 2"/>
          <p:cNvSpPr>
            <a:spLocks noGrp="1"/>
          </p:cNvSpPr>
          <p:nvPr>
            <p:ph type="chart" sz="quarter" idx="15"/>
          </p:nvPr>
        </p:nvSpPr>
        <p:spPr>
          <a:xfrm>
            <a:off x="1470297" y="1171677"/>
            <a:ext cx="5997303" cy="4700485"/>
          </a:xfrm>
          <a:prstGeom prst="rect">
            <a:avLst/>
          </a:prstGeom>
        </p:spPr>
        <p:txBody>
          <a:bodyPr/>
          <a:lstStyle/>
          <a:p>
            <a:r>
              <a:rPr lang="en-US"/>
              <a:t>Click icon to add chart</a:t>
            </a:r>
          </a:p>
        </p:txBody>
      </p:sp>
      <p:sp>
        <p:nvSpPr>
          <p:cNvPr id="11" name="Rectangle 10"/>
          <p:cNvSpPr/>
          <p:nvPr userDrawn="1"/>
        </p:nvSpPr>
        <p:spPr>
          <a:xfrm>
            <a:off x="0" y="0"/>
            <a:ext cx="121920" cy="6858000"/>
          </a:xfrm>
          <a:prstGeom prst="rect">
            <a:avLst/>
          </a:prstGeom>
          <a:solidFill>
            <a:srgbClr val="85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49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0E78-30A2-4741-B7F9-E25DFCE5E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B0E130-A94C-4CE9-999D-E76E55616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C72D07-F957-43B7-BF90-2870B22836A3}"/>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F7EDC6E4-0009-4187-97ED-2F699FC57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70F56-118F-4C35-A3DD-F45450629A61}"/>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2317373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2A88-88A5-45B7-8D74-7931C88B7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4F8C03-DA07-4D0D-840D-7E97288DD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1DB3A-3616-4AB0-8950-9D7543CA1C70}"/>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2A9C9402-BA16-41E3-9DBB-46443DF67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ED89-E586-4250-997C-A5EDB33849EE}"/>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1276388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E7BF-E783-49B0-A428-781F3D8D1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792DA-C7B0-44AC-9A7B-4B9E536380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08AD1E-DF56-4A67-8E1D-4DBC5684A881}"/>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2B0FB03B-CE6F-47C9-85C4-155AB61ED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E3B4C-7D3D-4552-992F-BCCD2EC5D611}"/>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28914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84E-1326-4C30-B590-B5F1E81FA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C23FB-6275-48D5-8DDD-75DD5C34FF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F008EC-135D-4BE3-BE21-50386DF007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B2C55-3935-449E-A837-7209365EC140}"/>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6" name="Footer Placeholder 5">
            <a:extLst>
              <a:ext uri="{FF2B5EF4-FFF2-40B4-BE49-F238E27FC236}">
                <a16:creationId xmlns:a16="http://schemas.microsoft.com/office/drawing/2014/main" id="{4BE0E610-1C21-4F3F-AC57-409AB6E7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DFD38-8E46-4FF5-9670-E7ADE0E7C751}"/>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3828946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2054-CC8D-4FEC-AFEE-9FDFD7826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4D6A74-CF23-42AD-A3DF-56C7FB317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1EF761-9D44-49D0-A75D-4A1EAAEFB5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FE3D0E-A945-4A5F-83DB-676722536E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1807A2-4B9F-4C4F-8300-E384CB26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DA0C8-7BFE-41FC-B6FB-85C0F7280926}"/>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8" name="Footer Placeholder 7">
            <a:extLst>
              <a:ext uri="{FF2B5EF4-FFF2-40B4-BE49-F238E27FC236}">
                <a16:creationId xmlns:a16="http://schemas.microsoft.com/office/drawing/2014/main" id="{234D2CF5-7BA5-4D35-8597-C2345F7A8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1C9C5-0A6D-4140-BC2B-793E4378B307}"/>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2811422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9BCA-D5AA-44E8-B9A4-FB9D7809A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7D486C-4509-4465-92DF-74A837EC7370}"/>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4" name="Footer Placeholder 3">
            <a:extLst>
              <a:ext uri="{FF2B5EF4-FFF2-40B4-BE49-F238E27FC236}">
                <a16:creationId xmlns:a16="http://schemas.microsoft.com/office/drawing/2014/main" id="{5EA33FA7-022E-44D3-AFC9-2E66DC1A4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96EC1-557E-497C-BB83-48F74A8A5BB4}"/>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3074691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DB57-44D0-4115-8B71-83FB84912160}"/>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3" name="Footer Placeholder 2">
            <a:extLst>
              <a:ext uri="{FF2B5EF4-FFF2-40B4-BE49-F238E27FC236}">
                <a16:creationId xmlns:a16="http://schemas.microsoft.com/office/drawing/2014/main" id="{558FFB21-07C9-4653-9320-F891F3104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D71F3-767F-49BA-9A83-E5F8AE9977C9}"/>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1764564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DA37-324E-4108-B0BE-C0C0C52B2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436DB4-B789-42A4-A954-B386EB753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F2EED-D4C5-49A6-83EA-22B2652F7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F7A2E-B4D1-4E59-B490-F401F66B82E6}"/>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6" name="Footer Placeholder 5">
            <a:extLst>
              <a:ext uri="{FF2B5EF4-FFF2-40B4-BE49-F238E27FC236}">
                <a16:creationId xmlns:a16="http://schemas.microsoft.com/office/drawing/2014/main" id="{246A61C0-E969-41BA-B67D-D5784AF8A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CAE53-61F9-4BB5-9547-FC533FD9ED49}"/>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1817899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65EF-D371-4B23-BE23-C29446EE9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3D2F5D-1D91-47B1-B6D4-D4AA715FF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BFFBF-F7E2-4964-BB5E-BF7250468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CC8AF3-90DC-4050-A2DB-508222B4FEFB}"/>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6" name="Footer Placeholder 5">
            <a:extLst>
              <a:ext uri="{FF2B5EF4-FFF2-40B4-BE49-F238E27FC236}">
                <a16:creationId xmlns:a16="http://schemas.microsoft.com/office/drawing/2014/main" id="{8041B01F-1275-47E0-828A-DC2540CBF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5A426-6D0B-4390-90D6-34EF10DBF779}"/>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41302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58CEC1-5006-4650-8A99-6ECFC723A602}"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14135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594-D7CB-4696-B476-8EC0CC5F6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9B5FD-7D04-4F75-B914-D0AF0D0DFF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6C014-5183-44F2-8F7B-4B6AF36A1BEE}"/>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D063DFFC-81E6-4428-B048-5CA85D6FF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F39CC-49A7-4C18-ACA4-1C7E80FB4720}"/>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1677454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B4D1A-5F7B-45B4-9D9D-F7BD95827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7C897-1161-402D-8A62-699A3D126D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B179F-CCAC-4544-9CC9-5B5F54C3EBEF}"/>
              </a:ext>
            </a:extLst>
          </p:cNvPr>
          <p:cNvSpPr>
            <a:spLocks noGrp="1"/>
          </p:cNvSpPr>
          <p:nvPr>
            <p:ph type="dt" sz="half" idx="10"/>
          </p:nvPr>
        </p:nvSpPr>
        <p:spPr/>
        <p:txBody>
          <a:body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1B18BF48-D3A8-4F41-A72F-81FC54857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A7CCC-CBAD-420C-86A4-E274115B0444}"/>
              </a:ext>
            </a:extLst>
          </p:cNvPr>
          <p:cNvSpPr>
            <a:spLocks noGrp="1"/>
          </p:cNvSpPr>
          <p:nvPr>
            <p:ph type="sldNum" sz="quarter" idx="12"/>
          </p:nvPr>
        </p:nvSpPr>
        <p:spPr/>
        <p:txBody>
          <a:bodyPr/>
          <a:lstStyle/>
          <a:p>
            <a:fld id="{DF994262-F845-43E8-B1C2-49643D799B9E}" type="slidenum">
              <a:rPr lang="en-US" smtClean="0"/>
              <a:t>‹#›</a:t>
            </a:fld>
            <a:endParaRPr lang="en-US"/>
          </a:p>
        </p:txBody>
      </p:sp>
    </p:spTree>
    <p:extLst>
      <p:ext uri="{BB962C8B-B14F-4D97-AF65-F5344CB8AC3E}">
        <p14:creationId xmlns:p14="http://schemas.microsoft.com/office/powerpoint/2010/main" val="108095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620A2D-D4C4-400A-B3ED-928FFEB46963}"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45497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FEC8C-4839-45F0-80C2-13F3E7078C82}"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7669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8EEEA9-6535-416C-ACE8-FE3007F93E90}"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8216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17EAD5-B34A-43A5-A48D-14D7E5D8382F}" type="datetime1">
              <a:rPr lang="en-US" smtClean="0">
                <a:solidFill>
                  <a:srgbClr val="46464A">
                    <a:lumMod val="20000"/>
                    <a:lumOff val="80000"/>
                  </a:srgbClr>
                </a:solidFill>
              </a:rPr>
              <a:t>9/11/2020</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216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79335-C960-42AA-88DB-80BFCA815020}" type="datetime1">
              <a:rPr lang="en-US" smtClean="0">
                <a:solidFill>
                  <a:srgbClr val="4F271C"/>
                </a:solidFill>
              </a:rPr>
              <a:t>9/11/2020</a:t>
            </a:fld>
            <a:endParaRPr lang="en-US" dirty="0">
              <a:solidFill>
                <a:srgbClr val="4F271C"/>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8651605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816DF-213E-421B-92D3-C068DBB023D6}" type="datetime8">
              <a:rPr lang="en-US" smtClean="0">
                <a:solidFill>
                  <a:srgbClr val="4F271C"/>
                </a:solidFill>
              </a:rPr>
              <a:pPr/>
              <a:t>9/11/2020 7:47 AM</a:t>
            </a:fld>
            <a:endParaRPr lang="en-US" dirty="0">
              <a:solidFill>
                <a:srgbClr val="4F271C"/>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06127887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9855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066801"/>
            <a:ext cx="97536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2BBB92-E2F4-4383-8E20-F0369E6DD447}" type="slidenum">
              <a:rPr lang="en-US"/>
              <a:pPr/>
              <a:t>‹#›</a:t>
            </a:fld>
            <a:endParaRPr lang="en-US"/>
          </a:p>
        </p:txBody>
      </p:sp>
    </p:spTree>
    <p:extLst>
      <p:ext uri="{BB962C8B-B14F-4D97-AF65-F5344CB8AC3E}">
        <p14:creationId xmlns:p14="http://schemas.microsoft.com/office/powerpoint/2010/main" val="3818566942"/>
      </p:ext>
    </p:extLst>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p:titleStyle>
    <p:bodyStyle>
      <a:lvl1pPr marL="342900" indent="-342900" algn="l" rtl="0" eaLnBrk="1" fontAlgn="base" hangingPunct="1">
        <a:spcBef>
          <a:spcPct val="20000"/>
        </a:spcBef>
        <a:spcAft>
          <a:spcPct val="0"/>
        </a:spcAft>
        <a:buChar char="•"/>
        <a:defRPr sz="2400" i="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har char="–"/>
        <a:defRPr sz="2000" i="1">
          <a:solidFill>
            <a:schemeClr val="accent2">
              <a:lumMod val="75000"/>
            </a:schemeClr>
          </a:solidFill>
          <a:latin typeface="+mn-lt"/>
        </a:defRPr>
      </a:lvl2pPr>
      <a:lvl3pPr marL="1143000" indent="-228600" algn="l" rtl="0" eaLnBrk="1" fontAlgn="base" hangingPunct="1">
        <a:spcBef>
          <a:spcPct val="20000"/>
        </a:spcBef>
        <a:spcAft>
          <a:spcPct val="0"/>
        </a:spcAft>
        <a:buChar char="•"/>
        <a:defRPr i="1">
          <a:solidFill>
            <a:schemeClr val="accent2">
              <a:lumMod val="75000"/>
            </a:schemeClr>
          </a:solidFill>
          <a:latin typeface="+mn-lt"/>
        </a:defRPr>
      </a:lvl3pPr>
      <a:lvl4pPr marL="1600200" indent="-228600" algn="l" rtl="0" eaLnBrk="1" fontAlgn="base" hangingPunct="1">
        <a:spcBef>
          <a:spcPct val="20000"/>
        </a:spcBef>
        <a:spcAft>
          <a:spcPct val="0"/>
        </a:spcAft>
        <a:buChar char="–"/>
        <a:defRPr sz="1600" i="1">
          <a:solidFill>
            <a:schemeClr val="accent2">
              <a:lumMod val="75000"/>
            </a:schemeClr>
          </a:solidFill>
          <a:latin typeface="+mn-lt"/>
        </a:defRPr>
      </a:lvl4pPr>
      <a:lvl5pPr marL="2057400" indent="-228600" algn="l" rtl="0" eaLnBrk="1" fontAlgn="base" hangingPunct="1">
        <a:spcBef>
          <a:spcPct val="20000"/>
        </a:spcBef>
        <a:spcAft>
          <a:spcPct val="0"/>
        </a:spcAft>
        <a:buChar char="»"/>
        <a:defRPr sz="1600" i="1">
          <a:solidFill>
            <a:schemeClr val="accent2">
              <a:lumMod val="75000"/>
            </a:schemeClr>
          </a:solidFill>
          <a:latin typeface="+mn-lt"/>
        </a:defRPr>
      </a:lvl5pPr>
      <a:lvl6pPr marL="2514600" indent="-228600" algn="l" rtl="0" eaLnBrk="1" fontAlgn="base" hangingPunct="1">
        <a:spcBef>
          <a:spcPct val="20000"/>
        </a:spcBef>
        <a:spcAft>
          <a:spcPct val="0"/>
        </a:spcAft>
        <a:buChar char="»"/>
        <a:defRPr sz="1600" i="1">
          <a:solidFill>
            <a:srgbClr val="303F11"/>
          </a:solidFill>
          <a:latin typeface="+mn-lt"/>
        </a:defRPr>
      </a:lvl6pPr>
      <a:lvl7pPr marL="2971800" indent="-228600" algn="l" rtl="0" eaLnBrk="1" fontAlgn="base" hangingPunct="1">
        <a:spcBef>
          <a:spcPct val="20000"/>
        </a:spcBef>
        <a:spcAft>
          <a:spcPct val="0"/>
        </a:spcAft>
        <a:buChar char="»"/>
        <a:defRPr sz="1600" i="1">
          <a:solidFill>
            <a:srgbClr val="303F11"/>
          </a:solidFill>
          <a:latin typeface="+mn-lt"/>
        </a:defRPr>
      </a:lvl7pPr>
      <a:lvl8pPr marL="3429000" indent="-228600" algn="l" rtl="0" eaLnBrk="1" fontAlgn="base" hangingPunct="1">
        <a:spcBef>
          <a:spcPct val="20000"/>
        </a:spcBef>
        <a:spcAft>
          <a:spcPct val="0"/>
        </a:spcAft>
        <a:buChar char="»"/>
        <a:defRPr sz="1600" i="1">
          <a:solidFill>
            <a:srgbClr val="303F11"/>
          </a:solidFill>
          <a:latin typeface="+mn-lt"/>
        </a:defRPr>
      </a:lvl8pPr>
      <a:lvl9pPr marL="3886200" indent="-228600" algn="l" rtl="0" eaLnBrk="1" fontAlgn="base" hangingPunct="1">
        <a:spcBef>
          <a:spcPct val="20000"/>
        </a:spcBef>
        <a:spcAft>
          <a:spcPct val="0"/>
        </a:spcAft>
        <a:buChar char="»"/>
        <a:defRPr sz="1600" i="1">
          <a:solidFill>
            <a:srgbClr val="303F1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5695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8C5DA-98CC-4066-81BF-E24E9AD6F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2F3BA7-E3F2-40A8-A5E7-538D5A0F9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41AE1-C56A-4A70-90A8-E93297C88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82BB7-275C-4577-9500-F8E90CF7411C}" type="datetimeFigureOut">
              <a:rPr lang="en-US" smtClean="0"/>
              <a:t>9/11/2020</a:t>
            </a:fld>
            <a:endParaRPr lang="en-US"/>
          </a:p>
        </p:txBody>
      </p:sp>
      <p:sp>
        <p:nvSpPr>
          <p:cNvPr id="5" name="Footer Placeholder 4">
            <a:extLst>
              <a:ext uri="{FF2B5EF4-FFF2-40B4-BE49-F238E27FC236}">
                <a16:creationId xmlns:a16="http://schemas.microsoft.com/office/drawing/2014/main" id="{19059CF0-1E37-4A1D-82C8-42B3B642A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009920-21ED-478B-A685-1B883B241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94262-F845-43E8-B1C2-49643D799B9E}" type="slidenum">
              <a:rPr lang="en-US" smtClean="0"/>
              <a:t>‹#›</a:t>
            </a:fld>
            <a:endParaRPr lang="en-US"/>
          </a:p>
        </p:txBody>
      </p:sp>
    </p:spTree>
    <p:extLst>
      <p:ext uri="{BB962C8B-B14F-4D97-AF65-F5344CB8AC3E}">
        <p14:creationId xmlns:p14="http://schemas.microsoft.com/office/powerpoint/2010/main" val="359983673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60.png"/><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diagramLayout" Target="../diagrams/layout1.xml"/><Relationship Id="rId12"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Data" Target="../diagrams/data1.xml"/><Relationship Id="rId11" Type="http://schemas.openxmlformats.org/officeDocument/2006/relationships/image" Target="../media/image30.png"/><Relationship Id="rId5" Type="http://schemas.openxmlformats.org/officeDocument/2006/relationships/image" Target="../media/image29.png"/><Relationship Id="rId10" Type="http://schemas.microsoft.com/office/2007/relationships/diagramDrawing" Target="../diagrams/drawing1.xml"/><Relationship Id="rId4" Type="http://schemas.openxmlformats.org/officeDocument/2006/relationships/image" Target="../media/image28.jpe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diagramLayout" Target="../diagrams/layout2.xml"/><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Data" Target="../diagrams/data2.xml"/><Relationship Id="rId11" Type="http://schemas.openxmlformats.org/officeDocument/2006/relationships/image" Target="../media/image30.png"/><Relationship Id="rId5" Type="http://schemas.openxmlformats.org/officeDocument/2006/relationships/image" Target="../media/image29.png"/><Relationship Id="rId10" Type="http://schemas.microsoft.com/office/2007/relationships/diagramDrawing" Target="../diagrams/drawing2.xml"/><Relationship Id="rId4" Type="http://schemas.openxmlformats.org/officeDocument/2006/relationships/image" Target="../media/image28.jpeg"/><Relationship Id="rId9"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12.xml"/><Relationship Id="rId1" Type="http://schemas.openxmlformats.org/officeDocument/2006/relationships/slideLayout" Target="../slideLayouts/slideLayout37.xml"/><Relationship Id="rId4" Type="http://schemas.openxmlformats.org/officeDocument/2006/relationships/image" Target="../media/image46.sv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13.xml"/><Relationship Id="rId1" Type="http://schemas.openxmlformats.org/officeDocument/2006/relationships/slideLayout" Target="../slideLayouts/slideLayout37.xml"/><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source=images&amp;cd=&amp;cad=rja&amp;uact=8&amp;ved=2ahUKEwj4gb3Tnp_bAhXSna0KHcWPBfUQjRx6BAgBEAU&amp;url=https://jurassicparliament.com/summary-minutes/&amp;psig=AOvVaw3_B5qPY1kFN6Yc1ku4WQ0z&amp;ust=152728182046909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1.xml"/><Relationship Id="rId5" Type="http://schemas.openxmlformats.org/officeDocument/2006/relationships/image" Target="../media/image50.png"/><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53.emf"/></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54.emf"/></Relationships>
</file>

<file path=ppt/slides/_rels/slide5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56.emf"/></Relationships>
</file>

<file path=ppt/slides/_rels/slide6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26" Type="http://schemas.openxmlformats.org/officeDocument/2006/relationships/image" Target="../media/image84.png"/><Relationship Id="rId3" Type="http://schemas.openxmlformats.org/officeDocument/2006/relationships/image" Target="../media/image61.jpeg"/><Relationship Id="rId21" Type="http://schemas.openxmlformats.org/officeDocument/2006/relationships/image" Target="../media/image79.jpeg"/><Relationship Id="rId7" Type="http://schemas.openxmlformats.org/officeDocument/2006/relationships/image" Target="../media/image65.png"/><Relationship Id="rId12" Type="http://schemas.openxmlformats.org/officeDocument/2006/relationships/image" Target="../media/image70.jpeg"/><Relationship Id="rId17" Type="http://schemas.openxmlformats.org/officeDocument/2006/relationships/image" Target="../media/image75.jpeg"/><Relationship Id="rId25" Type="http://schemas.openxmlformats.org/officeDocument/2006/relationships/image" Target="../media/image83.jpeg"/><Relationship Id="rId2" Type="http://schemas.openxmlformats.org/officeDocument/2006/relationships/image" Target="../media/image60.jp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jpe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jpg"/><Relationship Id="rId10" Type="http://schemas.openxmlformats.org/officeDocument/2006/relationships/image" Target="../media/image68.jpeg"/><Relationship Id="rId19" Type="http://schemas.openxmlformats.org/officeDocument/2006/relationships/image" Target="../media/image77.png"/><Relationship Id="rId4" Type="http://schemas.openxmlformats.org/officeDocument/2006/relationships/image" Target="../media/image62.jpg"/><Relationship Id="rId9" Type="http://schemas.openxmlformats.org/officeDocument/2006/relationships/image" Target="../media/image67.png"/><Relationship Id="rId14" Type="http://schemas.openxmlformats.org/officeDocument/2006/relationships/image" Target="../media/image72.gif"/><Relationship Id="rId22" Type="http://schemas.openxmlformats.org/officeDocument/2006/relationships/image" Target="../media/image80.png"/><Relationship Id="rId27" Type="http://schemas.microsoft.com/office/2007/relationships/hdphoto" Target="../media/hdphoto5.wdp"/></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jpe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7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blueirishgurl11.deviantart.com/art/Hospitality-Management-Logo-version-2-blueirishgur-553316116" TargetMode="Externa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7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77.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blueirishgurl11.deviantart.com/art/Hospitality-Management-Logo-version-2-blueirishgur-553316116" TargetMode="Externa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hyperlink" Target="http://blueirishgurl11.deviantart.com/art/Hospitality-Management-Logo-version-2-blueirishgur-553316116" TargetMode="Externa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2.png"/></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90" name="Rectangle 6"/>
          <p:cNvSpPr>
            <a:spLocks noGrp="1" noChangeArrowheads="1"/>
          </p:cNvSpPr>
          <p:nvPr>
            <p:ph type="ctrTitle"/>
          </p:nvPr>
        </p:nvSpPr>
        <p:spPr>
          <a:xfrm>
            <a:off x="279699" y="285751"/>
            <a:ext cx="11618259" cy="629579"/>
          </a:xfrm>
        </p:spPr>
        <p:txBody>
          <a:bodyPr>
            <a:noAutofit/>
          </a:bodyPr>
          <a:lstStyle/>
          <a:p>
            <a:pPr>
              <a:defRPr/>
            </a:pPr>
            <a:r>
              <a:rPr lang="en-US" sz="4400" b="1" dirty="0">
                <a:solidFill>
                  <a:schemeClr val="accent5"/>
                </a:solidFill>
                <a:latin typeface="+mn-lt"/>
              </a:rPr>
              <a:t>Alabama Commission on Higher Education  </a:t>
            </a:r>
          </a:p>
        </p:txBody>
      </p:sp>
      <p:sp>
        <p:nvSpPr>
          <p:cNvPr id="553986" name="Rectangle 2"/>
          <p:cNvSpPr>
            <a:spLocks noGrp="1" noChangeArrowheads="1"/>
          </p:cNvSpPr>
          <p:nvPr>
            <p:ph type="subTitle" idx="1"/>
          </p:nvPr>
        </p:nvSpPr>
        <p:spPr>
          <a:xfrm>
            <a:off x="2216524" y="5259145"/>
            <a:ext cx="7162800" cy="1257300"/>
          </a:xfrm>
        </p:spPr>
        <p:txBody>
          <a:bodyPr>
            <a:noAutofit/>
          </a:bodyPr>
          <a:lstStyle/>
          <a:p>
            <a:pPr algn="ctr">
              <a:defRPr/>
            </a:pPr>
            <a:r>
              <a:rPr lang="en-US" sz="3500" b="1" dirty="0">
                <a:solidFill>
                  <a:schemeClr val="tx1"/>
                </a:solidFill>
              </a:rPr>
              <a:t>Commission Meeting</a:t>
            </a:r>
          </a:p>
          <a:p>
            <a:pPr algn="ctr">
              <a:defRPr/>
            </a:pPr>
            <a:r>
              <a:rPr lang="en-US" sz="3000" b="1" dirty="0">
                <a:solidFill>
                  <a:schemeClr val="tx1"/>
                </a:solidFill>
              </a:rPr>
              <a:t>September 11, 2020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428" y="1465545"/>
            <a:ext cx="3702290" cy="3380776"/>
          </a:xfrm>
          <a:prstGeom prst="rect">
            <a:avLst/>
          </a:prstGeom>
        </p:spPr>
      </p:pic>
    </p:spTree>
    <p:extLst>
      <p:ext uri="{BB962C8B-B14F-4D97-AF65-F5344CB8AC3E}">
        <p14:creationId xmlns:p14="http://schemas.microsoft.com/office/powerpoint/2010/main" val="252009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D4174A-278E-46DC-AC24-80895F74F20A}"/>
              </a:ext>
            </a:extLst>
          </p:cNvPr>
          <p:cNvSpPr txBox="1"/>
          <p:nvPr/>
        </p:nvSpPr>
        <p:spPr>
          <a:xfrm>
            <a:off x="3215147" y="207239"/>
            <a:ext cx="8562975" cy="1323439"/>
          </a:xfrm>
          <a:prstGeom prst="rect">
            <a:avLst/>
          </a:prstGeom>
          <a:noFill/>
        </p:spPr>
        <p:txBody>
          <a:bodyPr wrap="square" rtlCol="0">
            <a:spAutoFit/>
          </a:bodyPr>
          <a:lstStyle/>
          <a:p>
            <a:r>
              <a:rPr lang="en-US" sz="4000" b="1" dirty="0">
                <a:solidFill>
                  <a:srgbClr val="0070C0"/>
                </a:solidFill>
              </a:rPr>
              <a:t>Comparing Alabama to the Nation</a:t>
            </a:r>
          </a:p>
          <a:p>
            <a:r>
              <a:rPr lang="en-US" sz="4000" b="1" dirty="0"/>
              <a:t>State and Local Funding </a:t>
            </a:r>
          </a:p>
        </p:txBody>
      </p:sp>
      <p:pic>
        <p:nvPicPr>
          <p:cNvPr id="2" name="Picture 1">
            <a:extLst>
              <a:ext uri="{FF2B5EF4-FFF2-40B4-BE49-F238E27FC236}">
                <a16:creationId xmlns:a16="http://schemas.microsoft.com/office/drawing/2014/main" id="{F93DBEE8-3F49-462E-90DB-3EC731FB924D}"/>
              </a:ext>
            </a:extLst>
          </p:cNvPr>
          <p:cNvPicPr>
            <a:picLocks noChangeAspect="1"/>
          </p:cNvPicPr>
          <p:nvPr/>
        </p:nvPicPr>
        <p:blipFill>
          <a:blip r:embed="rId2"/>
          <a:stretch>
            <a:fillRect/>
          </a:stretch>
        </p:blipFill>
        <p:spPr>
          <a:xfrm>
            <a:off x="1060500" y="1530678"/>
            <a:ext cx="10070999" cy="3678494"/>
          </a:xfrm>
          <a:prstGeom prst="rect">
            <a:avLst/>
          </a:prstGeom>
        </p:spPr>
      </p:pic>
      <p:sp>
        <p:nvSpPr>
          <p:cNvPr id="3" name="Rectangle 2">
            <a:extLst>
              <a:ext uri="{FF2B5EF4-FFF2-40B4-BE49-F238E27FC236}">
                <a16:creationId xmlns:a16="http://schemas.microsoft.com/office/drawing/2014/main" id="{F807639F-D1E2-4E78-85BF-FB325103B851}"/>
              </a:ext>
            </a:extLst>
          </p:cNvPr>
          <p:cNvSpPr/>
          <p:nvPr/>
        </p:nvSpPr>
        <p:spPr>
          <a:xfrm>
            <a:off x="9134168" y="4090219"/>
            <a:ext cx="1484672" cy="5014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DFC524-F974-4C6C-A3E4-6DE07258CFA3}"/>
              </a:ext>
            </a:extLst>
          </p:cNvPr>
          <p:cNvSpPr/>
          <p:nvPr/>
        </p:nvSpPr>
        <p:spPr>
          <a:xfrm>
            <a:off x="661012" y="4891537"/>
            <a:ext cx="11292289" cy="1569660"/>
          </a:xfrm>
          <a:prstGeom prst="rect">
            <a:avLst/>
          </a:prstGeom>
        </p:spPr>
        <p:txBody>
          <a:bodyPr wrap="square">
            <a:spAutoFit/>
          </a:bodyPr>
          <a:lstStyle/>
          <a:p>
            <a:pPr marL="342900" indent="-342900">
              <a:buFont typeface="Arial" panose="020B0604020202020204" pitchFamily="34" charset="0"/>
              <a:buChar char="•"/>
            </a:pPr>
            <a:r>
              <a:rPr lang="en-US" sz="2400" dirty="0"/>
              <a:t>Alabama has only a trace of local support for their postsecondary institutions.</a:t>
            </a:r>
          </a:p>
          <a:p>
            <a:pPr marL="342900" indent="-342900">
              <a:buFont typeface="Arial" panose="020B0604020202020204" pitchFamily="34" charset="0"/>
              <a:buChar char="•"/>
            </a:pPr>
            <a:r>
              <a:rPr lang="en-US" sz="2400" dirty="0">
                <a:solidFill>
                  <a:srgbClr val="7030A0"/>
                </a:solidFill>
              </a:rPr>
              <a:t>Other sources for institutional support like a lottery and endowments are also absent. </a:t>
            </a:r>
          </a:p>
          <a:p>
            <a:pPr marL="342900" indent="-342900">
              <a:buFont typeface="Arial" panose="020B0604020202020204" pitchFamily="34" charset="0"/>
              <a:buChar char="•"/>
            </a:pPr>
            <a:r>
              <a:rPr lang="en-US" sz="2400" dirty="0"/>
              <a:t>In 2019, public institutions in Alabama had $6,001 in education appropriations per FTE, approximately 73% of the U.S. average.</a:t>
            </a:r>
          </a:p>
        </p:txBody>
      </p:sp>
      <p:cxnSp>
        <p:nvCxnSpPr>
          <p:cNvPr id="12" name="Straight Connector 11">
            <a:extLst>
              <a:ext uri="{FF2B5EF4-FFF2-40B4-BE49-F238E27FC236}">
                <a16:creationId xmlns:a16="http://schemas.microsoft.com/office/drawing/2014/main" id="{B7D842E9-77E4-44C2-B0EF-184C1B2BEE15}"/>
              </a:ext>
            </a:extLst>
          </p:cNvPr>
          <p:cNvCxnSpPr>
            <a:cxnSpLocks/>
          </p:cNvCxnSpPr>
          <p:nvPr/>
        </p:nvCxnSpPr>
        <p:spPr>
          <a:xfrm flipH="1">
            <a:off x="9714271" y="3116826"/>
            <a:ext cx="774694" cy="9733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84B057A-EC53-485C-BD4E-CA021B05CA97}"/>
              </a:ext>
            </a:extLst>
          </p:cNvPr>
          <p:cNvPicPr>
            <a:picLocks noChangeAspect="1"/>
          </p:cNvPicPr>
          <p:nvPr/>
        </p:nvPicPr>
        <p:blipFill>
          <a:blip r:embed="rId3"/>
          <a:stretch>
            <a:fillRect/>
          </a:stretch>
        </p:blipFill>
        <p:spPr>
          <a:xfrm>
            <a:off x="413878" y="329970"/>
            <a:ext cx="2403193" cy="107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693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D4174A-278E-46DC-AC24-80895F74F20A}"/>
              </a:ext>
            </a:extLst>
          </p:cNvPr>
          <p:cNvSpPr txBox="1"/>
          <p:nvPr/>
        </p:nvSpPr>
        <p:spPr>
          <a:xfrm>
            <a:off x="3215147" y="207239"/>
            <a:ext cx="8562975" cy="1815882"/>
          </a:xfrm>
          <a:prstGeom prst="rect">
            <a:avLst/>
          </a:prstGeom>
          <a:noFill/>
        </p:spPr>
        <p:txBody>
          <a:bodyPr wrap="square" rtlCol="0">
            <a:spAutoFit/>
          </a:bodyPr>
          <a:lstStyle/>
          <a:p>
            <a:r>
              <a:rPr lang="en-US" sz="4000" b="1" dirty="0">
                <a:solidFill>
                  <a:srgbClr val="0070C0"/>
                </a:solidFill>
              </a:rPr>
              <a:t>Comparing Alabama to the Nation</a:t>
            </a:r>
          </a:p>
          <a:p>
            <a:r>
              <a:rPr lang="en-US" sz="3200" b="1" dirty="0"/>
              <a:t>Per-Student Education Appropriations Over Time</a:t>
            </a:r>
          </a:p>
          <a:p>
            <a:r>
              <a:rPr lang="en-US" sz="4000" b="1" dirty="0">
                <a:solidFill>
                  <a:srgbClr val="0070C0"/>
                </a:solidFill>
              </a:rPr>
              <a:t> </a:t>
            </a:r>
          </a:p>
        </p:txBody>
      </p:sp>
      <p:pic>
        <p:nvPicPr>
          <p:cNvPr id="2" name="Picture 1">
            <a:extLst>
              <a:ext uri="{FF2B5EF4-FFF2-40B4-BE49-F238E27FC236}">
                <a16:creationId xmlns:a16="http://schemas.microsoft.com/office/drawing/2014/main" id="{9A9FC425-D1D6-47E8-82DA-75C1D2B660DC}"/>
              </a:ext>
            </a:extLst>
          </p:cNvPr>
          <p:cNvPicPr>
            <a:picLocks noChangeAspect="1"/>
          </p:cNvPicPr>
          <p:nvPr/>
        </p:nvPicPr>
        <p:blipFill>
          <a:blip r:embed="rId2"/>
          <a:stretch>
            <a:fillRect/>
          </a:stretch>
        </p:blipFill>
        <p:spPr>
          <a:xfrm>
            <a:off x="235585" y="1541668"/>
            <a:ext cx="11720830" cy="3271223"/>
          </a:xfrm>
          <a:prstGeom prst="rect">
            <a:avLst/>
          </a:prstGeom>
        </p:spPr>
      </p:pic>
      <p:grpSp>
        <p:nvGrpSpPr>
          <p:cNvPr id="15" name="Group 14">
            <a:extLst>
              <a:ext uri="{FF2B5EF4-FFF2-40B4-BE49-F238E27FC236}">
                <a16:creationId xmlns:a16="http://schemas.microsoft.com/office/drawing/2014/main" id="{B5E6CAAD-1561-45A1-80AA-FDE5FCD907B0}"/>
              </a:ext>
            </a:extLst>
          </p:cNvPr>
          <p:cNvGrpSpPr/>
          <p:nvPr/>
        </p:nvGrpSpPr>
        <p:grpSpPr>
          <a:xfrm>
            <a:off x="6558116" y="1793631"/>
            <a:ext cx="1917290" cy="949569"/>
            <a:chOff x="6558116" y="1793631"/>
            <a:chExt cx="1917290" cy="949569"/>
          </a:xfrm>
        </p:grpSpPr>
        <p:cxnSp>
          <p:nvCxnSpPr>
            <p:cNvPr id="7" name="Straight Arrow Connector 6">
              <a:extLst>
                <a:ext uri="{FF2B5EF4-FFF2-40B4-BE49-F238E27FC236}">
                  <a16:creationId xmlns:a16="http://schemas.microsoft.com/office/drawing/2014/main" id="{33402AE6-0642-4DE0-B32B-CC0474B9C66F}"/>
                </a:ext>
              </a:extLst>
            </p:cNvPr>
            <p:cNvCxnSpPr>
              <a:cxnSpLocks/>
            </p:cNvCxnSpPr>
            <p:nvPr/>
          </p:nvCxnSpPr>
          <p:spPr>
            <a:xfrm>
              <a:off x="7325032" y="2123768"/>
              <a:ext cx="1150374" cy="6194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467067-1459-488B-9520-FDB8B6AB1771}"/>
                </a:ext>
              </a:extLst>
            </p:cNvPr>
            <p:cNvSpPr txBox="1"/>
            <p:nvPr/>
          </p:nvSpPr>
          <p:spPr>
            <a:xfrm>
              <a:off x="6558116" y="1793631"/>
              <a:ext cx="766916" cy="369332"/>
            </a:xfrm>
            <a:prstGeom prst="rect">
              <a:avLst/>
            </a:prstGeom>
            <a:noFill/>
            <a:ln w="38100">
              <a:solidFill>
                <a:srgbClr val="0070C0"/>
              </a:solidFill>
            </a:ln>
          </p:spPr>
          <p:txBody>
            <a:bodyPr wrap="square" rtlCol="0">
              <a:spAutoFit/>
            </a:bodyPr>
            <a:lstStyle/>
            <a:p>
              <a:r>
                <a:rPr lang="en-US" b="1" dirty="0">
                  <a:solidFill>
                    <a:srgbClr val="0070C0"/>
                  </a:solidFill>
                </a:rPr>
                <a:t>2008</a:t>
              </a:r>
            </a:p>
          </p:txBody>
        </p:sp>
      </p:grpSp>
      <p:grpSp>
        <p:nvGrpSpPr>
          <p:cNvPr id="14" name="Group 13">
            <a:extLst>
              <a:ext uri="{FF2B5EF4-FFF2-40B4-BE49-F238E27FC236}">
                <a16:creationId xmlns:a16="http://schemas.microsoft.com/office/drawing/2014/main" id="{854ADC73-3370-43A1-ABAA-562F93636DA8}"/>
              </a:ext>
            </a:extLst>
          </p:cNvPr>
          <p:cNvGrpSpPr/>
          <p:nvPr/>
        </p:nvGrpSpPr>
        <p:grpSpPr>
          <a:xfrm>
            <a:off x="2826631" y="2119689"/>
            <a:ext cx="1351689" cy="425966"/>
            <a:chOff x="2826631" y="2119689"/>
            <a:chExt cx="1351689" cy="425966"/>
          </a:xfrm>
        </p:grpSpPr>
        <p:sp>
          <p:nvSpPr>
            <p:cNvPr id="9" name="TextBox 8">
              <a:extLst>
                <a:ext uri="{FF2B5EF4-FFF2-40B4-BE49-F238E27FC236}">
                  <a16:creationId xmlns:a16="http://schemas.microsoft.com/office/drawing/2014/main" id="{F80668A7-3F68-4928-993E-BE864F7E1732}"/>
                </a:ext>
              </a:extLst>
            </p:cNvPr>
            <p:cNvSpPr txBox="1"/>
            <p:nvPr/>
          </p:nvSpPr>
          <p:spPr>
            <a:xfrm>
              <a:off x="3411404" y="2119689"/>
              <a:ext cx="766916" cy="369332"/>
            </a:xfrm>
            <a:prstGeom prst="rect">
              <a:avLst/>
            </a:prstGeom>
            <a:noFill/>
            <a:ln w="38100">
              <a:solidFill>
                <a:srgbClr val="0070C0"/>
              </a:solidFill>
            </a:ln>
          </p:spPr>
          <p:txBody>
            <a:bodyPr wrap="square" rtlCol="0">
              <a:spAutoFit/>
            </a:bodyPr>
            <a:lstStyle/>
            <a:p>
              <a:r>
                <a:rPr lang="en-US" b="1" dirty="0">
                  <a:solidFill>
                    <a:srgbClr val="0070C0"/>
                  </a:solidFill>
                </a:rPr>
                <a:t>1986</a:t>
              </a:r>
            </a:p>
          </p:txBody>
        </p:sp>
        <p:cxnSp>
          <p:nvCxnSpPr>
            <p:cNvPr id="10" name="Straight Arrow Connector 9">
              <a:extLst>
                <a:ext uri="{FF2B5EF4-FFF2-40B4-BE49-F238E27FC236}">
                  <a16:creationId xmlns:a16="http://schemas.microsoft.com/office/drawing/2014/main" id="{92A37188-F7C5-48B2-A482-941618C33228}"/>
                </a:ext>
              </a:extLst>
            </p:cNvPr>
            <p:cNvCxnSpPr>
              <a:cxnSpLocks/>
            </p:cNvCxnSpPr>
            <p:nvPr/>
          </p:nvCxnSpPr>
          <p:spPr>
            <a:xfrm flipH="1">
              <a:off x="2826631" y="2379406"/>
              <a:ext cx="584773" cy="1662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3ED4AB81-2613-4FB9-ADB0-1DE7410373DC}"/>
              </a:ext>
            </a:extLst>
          </p:cNvPr>
          <p:cNvSpPr/>
          <p:nvPr/>
        </p:nvSpPr>
        <p:spPr>
          <a:xfrm>
            <a:off x="894735" y="4695038"/>
            <a:ext cx="10402529" cy="1569660"/>
          </a:xfrm>
          <a:prstGeom prst="rect">
            <a:avLst/>
          </a:prstGeom>
        </p:spPr>
        <p:txBody>
          <a:bodyPr wrap="square">
            <a:spAutoFit/>
          </a:bodyPr>
          <a:lstStyle/>
          <a:p>
            <a:pPr marL="342900" indent="-342900">
              <a:buFont typeface="Arial" panose="020B0604020202020204" pitchFamily="34" charset="0"/>
              <a:buChar char="•"/>
            </a:pPr>
            <a:r>
              <a:rPr lang="en-US" sz="2400" dirty="0"/>
              <a:t>Education appropriations per FTE in Alabama have decreased 5.4% since 1980.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2019, public institutions in Alabama had $6,001 in education appropriations per FTE, approximately 73% of the U.S. average.</a:t>
            </a:r>
          </a:p>
        </p:txBody>
      </p:sp>
      <p:pic>
        <p:nvPicPr>
          <p:cNvPr id="12" name="Picture 11">
            <a:extLst>
              <a:ext uri="{FF2B5EF4-FFF2-40B4-BE49-F238E27FC236}">
                <a16:creationId xmlns:a16="http://schemas.microsoft.com/office/drawing/2014/main" id="{D7F999F7-39D3-40B4-9F9B-B2FC41B1DD0F}"/>
              </a:ext>
            </a:extLst>
          </p:cNvPr>
          <p:cNvPicPr>
            <a:picLocks noChangeAspect="1"/>
          </p:cNvPicPr>
          <p:nvPr/>
        </p:nvPicPr>
        <p:blipFill>
          <a:blip r:embed="rId3"/>
          <a:stretch>
            <a:fillRect/>
          </a:stretch>
        </p:blipFill>
        <p:spPr>
          <a:xfrm>
            <a:off x="523770" y="325511"/>
            <a:ext cx="2403193" cy="107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4" name="Straight Connector 3">
            <a:extLst>
              <a:ext uri="{FF2B5EF4-FFF2-40B4-BE49-F238E27FC236}">
                <a16:creationId xmlns:a16="http://schemas.microsoft.com/office/drawing/2014/main" id="{FA7C81B7-0976-49F2-9C39-346B851A6B90}"/>
              </a:ext>
            </a:extLst>
          </p:cNvPr>
          <p:cNvCxnSpPr/>
          <p:nvPr/>
        </p:nvCxnSpPr>
        <p:spPr>
          <a:xfrm>
            <a:off x="1156138" y="3647090"/>
            <a:ext cx="106114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AF56C-9EB2-42AA-AFC5-B28B241B7576}"/>
              </a:ext>
            </a:extLst>
          </p:cNvPr>
          <p:cNvPicPr>
            <a:picLocks noChangeAspect="1"/>
          </p:cNvPicPr>
          <p:nvPr/>
        </p:nvPicPr>
        <p:blipFill>
          <a:blip r:embed="rId2"/>
          <a:stretch>
            <a:fillRect/>
          </a:stretch>
        </p:blipFill>
        <p:spPr>
          <a:xfrm>
            <a:off x="288054" y="0"/>
            <a:ext cx="2837335" cy="1272714"/>
          </a:xfrm>
          <a:prstGeom prst="rect">
            <a:avLst/>
          </a:prstGeom>
        </p:spPr>
      </p:pic>
      <p:sp>
        <p:nvSpPr>
          <p:cNvPr id="6" name="TextBox 5">
            <a:extLst>
              <a:ext uri="{FF2B5EF4-FFF2-40B4-BE49-F238E27FC236}">
                <a16:creationId xmlns:a16="http://schemas.microsoft.com/office/drawing/2014/main" id="{2CD4174A-278E-46DC-AC24-80895F74F20A}"/>
              </a:ext>
            </a:extLst>
          </p:cNvPr>
          <p:cNvSpPr txBox="1"/>
          <p:nvPr/>
        </p:nvSpPr>
        <p:spPr>
          <a:xfrm>
            <a:off x="3215147" y="207239"/>
            <a:ext cx="8562975" cy="1877437"/>
          </a:xfrm>
          <a:prstGeom prst="rect">
            <a:avLst/>
          </a:prstGeom>
          <a:noFill/>
        </p:spPr>
        <p:txBody>
          <a:bodyPr wrap="square" rtlCol="0">
            <a:spAutoFit/>
          </a:bodyPr>
          <a:lstStyle/>
          <a:p>
            <a:r>
              <a:rPr lang="en-US" sz="4000" b="1" dirty="0">
                <a:solidFill>
                  <a:srgbClr val="0070C0"/>
                </a:solidFill>
              </a:rPr>
              <a:t>Comparing Alabama to the Nation</a:t>
            </a:r>
          </a:p>
          <a:p>
            <a:r>
              <a:rPr lang="en-US" sz="3600" b="1" dirty="0"/>
              <a:t>Per-Student Tuition Revenue Over Time  </a:t>
            </a:r>
          </a:p>
          <a:p>
            <a:r>
              <a:rPr lang="en-US" sz="4000" b="1" dirty="0">
                <a:solidFill>
                  <a:srgbClr val="0070C0"/>
                </a:solidFill>
              </a:rPr>
              <a:t> </a:t>
            </a:r>
          </a:p>
        </p:txBody>
      </p:sp>
      <p:sp>
        <p:nvSpPr>
          <p:cNvPr id="13" name="Rectangle 12">
            <a:extLst>
              <a:ext uri="{FF2B5EF4-FFF2-40B4-BE49-F238E27FC236}">
                <a16:creationId xmlns:a16="http://schemas.microsoft.com/office/drawing/2014/main" id="{3ED4AB81-2613-4FB9-ADB0-1DE7410373DC}"/>
              </a:ext>
            </a:extLst>
          </p:cNvPr>
          <p:cNvSpPr/>
          <p:nvPr/>
        </p:nvSpPr>
        <p:spPr>
          <a:xfrm>
            <a:off x="781470" y="4488560"/>
            <a:ext cx="10402529" cy="1938992"/>
          </a:xfrm>
          <a:prstGeom prst="rect">
            <a:avLst/>
          </a:prstGeom>
        </p:spPr>
        <p:txBody>
          <a:bodyPr wrap="square">
            <a:spAutoFit/>
          </a:bodyPr>
          <a:lstStyle/>
          <a:p>
            <a:pPr marL="342900" indent="-342900">
              <a:buFont typeface="Arial" panose="020B0604020202020204" pitchFamily="34" charset="0"/>
              <a:buChar char="•"/>
            </a:pPr>
            <a:r>
              <a:rPr lang="en-US" sz="2400" dirty="0"/>
              <a:t>Alabama has seen an average annual 4.4% increase in net tuition since 1980. </a:t>
            </a:r>
          </a:p>
          <a:p>
            <a:endParaRPr lang="en-US" sz="2400" dirty="0"/>
          </a:p>
          <a:p>
            <a:pPr marL="342900" indent="-342900">
              <a:buFont typeface="Arial" panose="020B0604020202020204" pitchFamily="34" charset="0"/>
              <a:buChar char="•"/>
            </a:pPr>
            <a:r>
              <a:rPr lang="en-US" sz="2400" dirty="0"/>
              <a:t>In 2019, Alabama had $11,757 in net tuition revenue per FTE, approximately 1.7 times the U.S. average.</a:t>
            </a:r>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C9D84A17-F584-4E67-97CD-8B86D49C9A27}"/>
              </a:ext>
            </a:extLst>
          </p:cNvPr>
          <p:cNvPicPr>
            <a:picLocks noChangeAspect="1"/>
          </p:cNvPicPr>
          <p:nvPr/>
        </p:nvPicPr>
        <p:blipFill rotWithShape="1">
          <a:blip r:embed="rId3"/>
          <a:srcRect t="8308" r="2112" b="13538"/>
          <a:stretch/>
        </p:blipFill>
        <p:spPr>
          <a:xfrm>
            <a:off x="781470" y="1447238"/>
            <a:ext cx="10629060" cy="2721639"/>
          </a:xfrm>
          <a:prstGeom prst="rect">
            <a:avLst/>
          </a:prstGeom>
        </p:spPr>
      </p:pic>
      <p:cxnSp>
        <p:nvCxnSpPr>
          <p:cNvPr id="4" name="Straight Arrow Connector 3">
            <a:extLst>
              <a:ext uri="{FF2B5EF4-FFF2-40B4-BE49-F238E27FC236}">
                <a16:creationId xmlns:a16="http://schemas.microsoft.com/office/drawing/2014/main" id="{7C0EE333-C82C-49DC-9108-231C7706E960}"/>
              </a:ext>
            </a:extLst>
          </p:cNvPr>
          <p:cNvCxnSpPr>
            <a:cxnSpLocks/>
          </p:cNvCxnSpPr>
          <p:nvPr/>
        </p:nvCxnSpPr>
        <p:spPr>
          <a:xfrm>
            <a:off x="10951779" y="2084676"/>
            <a:ext cx="0" cy="71107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7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D4174A-278E-46DC-AC24-80895F74F20A}"/>
              </a:ext>
            </a:extLst>
          </p:cNvPr>
          <p:cNvSpPr txBox="1"/>
          <p:nvPr/>
        </p:nvSpPr>
        <p:spPr>
          <a:xfrm>
            <a:off x="3215147" y="207239"/>
            <a:ext cx="8562975" cy="1323439"/>
          </a:xfrm>
          <a:prstGeom prst="rect">
            <a:avLst/>
          </a:prstGeom>
          <a:noFill/>
        </p:spPr>
        <p:txBody>
          <a:bodyPr wrap="square" rtlCol="0">
            <a:spAutoFit/>
          </a:bodyPr>
          <a:lstStyle/>
          <a:p>
            <a:r>
              <a:rPr lang="en-US" sz="4000" b="1" dirty="0">
                <a:solidFill>
                  <a:srgbClr val="0070C0"/>
                </a:solidFill>
              </a:rPr>
              <a:t>Comparing Alabama to the Nation</a:t>
            </a:r>
          </a:p>
          <a:p>
            <a:r>
              <a:rPr lang="en-US" sz="4000" b="1" dirty="0"/>
              <a:t>Total Education Revenue</a:t>
            </a:r>
          </a:p>
        </p:txBody>
      </p:sp>
      <p:sp>
        <p:nvSpPr>
          <p:cNvPr id="13" name="Rectangle 12">
            <a:extLst>
              <a:ext uri="{FF2B5EF4-FFF2-40B4-BE49-F238E27FC236}">
                <a16:creationId xmlns:a16="http://schemas.microsoft.com/office/drawing/2014/main" id="{3ED4AB81-2613-4FB9-ADB0-1DE7410373DC}"/>
              </a:ext>
            </a:extLst>
          </p:cNvPr>
          <p:cNvSpPr/>
          <p:nvPr/>
        </p:nvSpPr>
        <p:spPr>
          <a:xfrm>
            <a:off x="560439" y="5125739"/>
            <a:ext cx="10648335" cy="1200329"/>
          </a:xfrm>
          <a:prstGeom prst="rect">
            <a:avLst/>
          </a:prstGeom>
        </p:spPr>
        <p:txBody>
          <a:bodyPr wrap="square">
            <a:spAutoFit/>
          </a:bodyPr>
          <a:lstStyle/>
          <a:p>
            <a:pPr marL="342900" indent="-342900">
              <a:buFont typeface="Arial" panose="020B0604020202020204" pitchFamily="34" charset="0"/>
              <a:buChar char="•"/>
            </a:pPr>
            <a:r>
              <a:rPr lang="en-US" sz="2400" dirty="0"/>
              <a:t>Total education revenue per FTE in Alabama has increased 95.8% since 1980.</a:t>
            </a:r>
          </a:p>
          <a:p>
            <a:pPr marL="342900" indent="-342900">
              <a:buFont typeface="Arial" panose="020B0604020202020204" pitchFamily="34" charset="0"/>
              <a:buChar char="•"/>
            </a:pPr>
            <a:r>
              <a:rPr lang="en-US" sz="2400" dirty="0">
                <a:solidFill>
                  <a:srgbClr val="0070C0"/>
                </a:solidFill>
              </a:rPr>
              <a:t>Alabama public institutions in 2019 had, on average, $16,937 in total revenue per FTE, approximately 10% higher than the national average. </a:t>
            </a:r>
          </a:p>
        </p:txBody>
      </p:sp>
      <p:pic>
        <p:nvPicPr>
          <p:cNvPr id="3" name="Picture 2">
            <a:extLst>
              <a:ext uri="{FF2B5EF4-FFF2-40B4-BE49-F238E27FC236}">
                <a16:creationId xmlns:a16="http://schemas.microsoft.com/office/drawing/2014/main" id="{48FB74A8-9B91-4F3E-8ED2-7664EC015287}"/>
              </a:ext>
            </a:extLst>
          </p:cNvPr>
          <p:cNvPicPr>
            <a:picLocks noChangeAspect="1"/>
          </p:cNvPicPr>
          <p:nvPr/>
        </p:nvPicPr>
        <p:blipFill>
          <a:blip r:embed="rId2"/>
          <a:stretch>
            <a:fillRect/>
          </a:stretch>
        </p:blipFill>
        <p:spPr>
          <a:xfrm>
            <a:off x="366682" y="1507858"/>
            <a:ext cx="11378381" cy="3408271"/>
          </a:xfrm>
          <a:prstGeom prst="rect">
            <a:avLst/>
          </a:prstGeom>
        </p:spPr>
      </p:pic>
      <p:sp>
        <p:nvSpPr>
          <p:cNvPr id="11" name="Rectangle 10">
            <a:extLst>
              <a:ext uri="{FF2B5EF4-FFF2-40B4-BE49-F238E27FC236}">
                <a16:creationId xmlns:a16="http://schemas.microsoft.com/office/drawing/2014/main" id="{6A40A108-EF9D-4CE1-8EC0-BD6F8E332467}"/>
              </a:ext>
            </a:extLst>
          </p:cNvPr>
          <p:cNvSpPr/>
          <p:nvPr/>
        </p:nvSpPr>
        <p:spPr>
          <a:xfrm>
            <a:off x="6725264" y="2831297"/>
            <a:ext cx="1248698" cy="59770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48EE2D-2E8A-46D6-9ABC-36679C19F141}"/>
              </a:ext>
            </a:extLst>
          </p:cNvPr>
          <p:cNvSpPr/>
          <p:nvPr/>
        </p:nvSpPr>
        <p:spPr>
          <a:xfrm>
            <a:off x="6750365" y="3526697"/>
            <a:ext cx="1248698" cy="59770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A01777-362D-485B-948B-EC67BB61798B}"/>
              </a:ext>
            </a:extLst>
          </p:cNvPr>
          <p:cNvSpPr/>
          <p:nvPr/>
        </p:nvSpPr>
        <p:spPr>
          <a:xfrm>
            <a:off x="6750365" y="4238775"/>
            <a:ext cx="1248698" cy="59770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A343E0-C69C-4CC5-A6C7-9BDE7D1B55A6}"/>
              </a:ext>
            </a:extLst>
          </p:cNvPr>
          <p:cNvSpPr/>
          <p:nvPr/>
        </p:nvSpPr>
        <p:spPr>
          <a:xfrm>
            <a:off x="10496365" y="4238775"/>
            <a:ext cx="1248698" cy="59770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82C5E7-E5AA-48D3-8419-BB1B04C85ABF}"/>
              </a:ext>
            </a:extLst>
          </p:cNvPr>
          <p:cNvSpPr/>
          <p:nvPr/>
        </p:nvSpPr>
        <p:spPr>
          <a:xfrm>
            <a:off x="10529424" y="2831296"/>
            <a:ext cx="1248698" cy="59770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204F9E-3A7A-414B-A30F-5EBF6E4188AB}"/>
              </a:ext>
            </a:extLst>
          </p:cNvPr>
          <p:cNvSpPr/>
          <p:nvPr/>
        </p:nvSpPr>
        <p:spPr>
          <a:xfrm>
            <a:off x="10507382" y="3523500"/>
            <a:ext cx="1248698" cy="59770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CAF669A-2A9E-414B-BD0A-A42D3C719FC6}"/>
              </a:ext>
            </a:extLst>
          </p:cNvPr>
          <p:cNvPicPr>
            <a:picLocks noChangeAspect="1"/>
          </p:cNvPicPr>
          <p:nvPr/>
        </p:nvPicPr>
        <p:blipFill>
          <a:blip r:embed="rId3"/>
          <a:stretch>
            <a:fillRect/>
          </a:stretch>
        </p:blipFill>
        <p:spPr>
          <a:xfrm>
            <a:off x="366682" y="220272"/>
            <a:ext cx="2403193" cy="107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4" name="Straight Connector 3">
            <a:extLst>
              <a:ext uri="{FF2B5EF4-FFF2-40B4-BE49-F238E27FC236}">
                <a16:creationId xmlns:a16="http://schemas.microsoft.com/office/drawing/2014/main" id="{9D35DE70-86AA-4D14-954F-DDA683C182F3}"/>
              </a:ext>
            </a:extLst>
          </p:cNvPr>
          <p:cNvCxnSpPr/>
          <p:nvPr/>
        </p:nvCxnSpPr>
        <p:spPr>
          <a:xfrm>
            <a:off x="3321269" y="1408386"/>
            <a:ext cx="94593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4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0" y="1752600"/>
            <a:ext cx="6096000" cy="1752600"/>
          </a:xfrm>
        </p:spPr>
        <p:txBody>
          <a:bodyPr/>
          <a:lstStyle/>
          <a:p>
            <a:r>
              <a:rPr lang="en-US" sz="3600" b="1" dirty="0"/>
              <a:t>Rightsizing Institutions: Managing Growth or Strategic Retrenchment</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243F9D5-E7B3-4B39-B5CC-CC81BBED6FD3}"/>
                  </a:ext>
                </a:extLst>
              </p:cNvPr>
              <p:cNvGraphicFramePr>
                <a:graphicFrameLocks noChangeAspect="1"/>
              </p:cNvGraphicFramePr>
              <p:nvPr>
                <p:extLst/>
              </p:nvPr>
            </p:nvGraphicFramePr>
            <p:xfrm>
              <a:off x="-4312920" y="1527810"/>
              <a:ext cx="2286000" cy="1714500"/>
            </p:xfrm>
            <a:graphic>
              <a:graphicData uri="http://schemas.microsoft.com/office/powerpoint/2016/slidezoom">
                <pslz:sldZm>
                  <pslz:sldZmObj sldId="256" cId="0">
                    <pslz:zmPr id="{79612276-70A3-4549-BEE2-9B702DE4BE51}"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8243F9D5-E7B3-4B39-B5CC-CC81BBED6FD3}"/>
                  </a:ext>
                </a:extLst>
              </p:cNvPr>
              <p:cNvPicPr>
                <a:picLocks noGrp="1" noRot="1" noChangeAspect="1" noMove="1" noResize="1" noEditPoints="1" noAdjustHandles="1" noChangeArrowheads="1" noChangeShapeType="1"/>
              </p:cNvPicPr>
              <p:nvPr/>
            </p:nvPicPr>
            <p:blipFill>
              <a:blip r:embed="rId5"/>
              <a:stretch>
                <a:fillRect/>
              </a:stretch>
            </p:blipFill>
            <p:spPr>
              <a:xfrm>
                <a:off x="-4312920" y="1527810"/>
                <a:ext cx="2286000" cy="1714500"/>
              </a:xfrm>
              <a:prstGeom prst="rect">
                <a:avLst/>
              </a:prstGeom>
              <a:ln w="3175">
                <a:solidFill>
                  <a:prstClr val="ltGray"/>
                </a:solidFill>
              </a:ln>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a:t>Overview of Presentation</a:t>
            </a:r>
          </a:p>
        </p:txBody>
      </p:sp>
      <p:sp>
        <p:nvSpPr>
          <p:cNvPr id="4099" name="Rectangle 3"/>
          <p:cNvSpPr>
            <a:spLocks noGrp="1" noChangeArrowheads="1"/>
          </p:cNvSpPr>
          <p:nvPr>
            <p:ph type="body" idx="1"/>
          </p:nvPr>
        </p:nvSpPr>
        <p:spPr>
          <a:xfrm>
            <a:off x="1016000" y="1305340"/>
            <a:ext cx="9448800" cy="5059363"/>
          </a:xfrm>
        </p:spPr>
        <p:txBody>
          <a:bodyPr/>
          <a:lstStyle/>
          <a:p>
            <a:r>
              <a:rPr lang="en-US" i="0" dirty="0">
                <a:latin typeface="+mj-lt"/>
              </a:rPr>
              <a:t>A Perfect Storm: Converging Forces Re-Shaping Higher Education</a:t>
            </a:r>
          </a:p>
          <a:p>
            <a:r>
              <a:rPr lang="en-US" i="0" dirty="0">
                <a:latin typeface="+mj-lt"/>
              </a:rPr>
              <a:t>Mission Critical </a:t>
            </a:r>
          </a:p>
          <a:p>
            <a:r>
              <a:rPr lang="en-US" i="0" dirty="0">
                <a:latin typeface="+mj-lt"/>
              </a:rPr>
              <a:t>Expenditures</a:t>
            </a:r>
          </a:p>
          <a:p>
            <a:r>
              <a:rPr lang="en-US" i="0" dirty="0">
                <a:latin typeface="+mj-lt"/>
              </a:rPr>
              <a:t>Funding: Constraints and Opportunities</a:t>
            </a:r>
          </a:p>
          <a:p>
            <a:r>
              <a:rPr lang="en-US" i="0" dirty="0">
                <a:latin typeface="+mj-lt"/>
              </a:rPr>
              <a:t>Enrollment Management</a:t>
            </a:r>
          </a:p>
          <a:p>
            <a:r>
              <a:rPr lang="en-US" i="0" dirty="0">
                <a:latin typeface="+mj-lt"/>
              </a:rPr>
              <a:t>Efficiencies (Facilities, Faculty and Staff to Student Ratios)</a:t>
            </a:r>
          </a:p>
          <a:p>
            <a:r>
              <a:rPr lang="en-US" i="0" dirty="0">
                <a:latin typeface="+mj-lt"/>
              </a:rPr>
              <a:t>Program Mix: Winners and Losers</a:t>
            </a:r>
          </a:p>
          <a:p>
            <a:r>
              <a:rPr lang="en-US" i="0" dirty="0">
                <a:latin typeface="+mj-lt"/>
              </a:rPr>
              <a:t>Additional Strategies for Moving Ahead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abama State Capitol - Wikipedia">
            <a:extLst>
              <a:ext uri="{FF2B5EF4-FFF2-40B4-BE49-F238E27FC236}">
                <a16:creationId xmlns:a16="http://schemas.microsoft.com/office/drawing/2014/main" id="{0CC7CC97-2BB6-4867-B458-64FB80641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88" y="1119880"/>
            <a:ext cx="1205952" cy="955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States Capitol (U.S. National Park Service)">
            <a:extLst>
              <a:ext uri="{FF2B5EF4-FFF2-40B4-BE49-F238E27FC236}">
                <a16:creationId xmlns:a16="http://schemas.microsoft.com/office/drawing/2014/main" id="{CDD6FFC1-E188-4403-9887-2DB02EFDA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385" y="1119880"/>
            <a:ext cx="1524000" cy="955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DE8D90-BDEC-46F7-B6F2-7317D9458B4D}"/>
              </a:ext>
            </a:extLst>
          </p:cNvPr>
          <p:cNvPicPr>
            <a:picLocks noChangeAspect="1"/>
          </p:cNvPicPr>
          <p:nvPr/>
        </p:nvPicPr>
        <p:blipFill rotWithShape="1">
          <a:blip r:embed="rId5"/>
          <a:srcRect t="13994" b="3599"/>
          <a:stretch/>
        </p:blipFill>
        <p:spPr>
          <a:xfrm>
            <a:off x="8015587" y="4595551"/>
            <a:ext cx="2112557" cy="1404730"/>
          </a:xfrm>
          <a:prstGeom prst="rect">
            <a:avLst/>
          </a:prstGeom>
        </p:spPr>
      </p:pic>
      <p:sp>
        <p:nvSpPr>
          <p:cNvPr id="2" name="Title 1"/>
          <p:cNvSpPr>
            <a:spLocks noGrp="1"/>
          </p:cNvSpPr>
          <p:nvPr>
            <p:ph type="title"/>
          </p:nvPr>
        </p:nvSpPr>
        <p:spPr/>
        <p:txBody>
          <a:bodyPr/>
          <a:lstStyle/>
          <a:p>
            <a:r>
              <a:rPr lang="en-US" sz="3600" b="1" dirty="0"/>
              <a:t>A Perfect Storm: Converging Forces</a:t>
            </a:r>
          </a:p>
        </p:txBody>
      </p:sp>
      <p:graphicFrame>
        <p:nvGraphicFramePr>
          <p:cNvPr id="4" name="Content Placeholder 3"/>
          <p:cNvGraphicFramePr>
            <a:graphicFrameLocks noGrp="1"/>
          </p:cNvGraphicFramePr>
          <p:nvPr>
            <p:ph idx="1"/>
            <p:extLst/>
          </p:nvPr>
        </p:nvGraphicFramePr>
        <p:xfrm>
          <a:off x="1213881" y="1122211"/>
          <a:ext cx="7718083" cy="5300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a:extLst>
              <a:ext uri="{FF2B5EF4-FFF2-40B4-BE49-F238E27FC236}">
                <a16:creationId xmlns:a16="http://schemas.microsoft.com/office/drawing/2014/main" id="{7482B116-6D95-4251-B05F-FD3D25711796}"/>
              </a:ext>
            </a:extLst>
          </p:cNvPr>
          <p:cNvPicPr>
            <a:picLocks noChangeAspect="1"/>
          </p:cNvPicPr>
          <p:nvPr/>
        </p:nvPicPr>
        <p:blipFill rotWithShape="1">
          <a:blip r:embed="rId11"/>
          <a:srcRect r="5150"/>
          <a:stretch/>
        </p:blipFill>
        <p:spPr>
          <a:xfrm>
            <a:off x="1013592" y="2955751"/>
            <a:ext cx="1828800" cy="1905000"/>
          </a:xfrm>
          <a:prstGeom prst="rect">
            <a:avLst/>
          </a:prstGeom>
        </p:spPr>
      </p:pic>
      <p:pic>
        <p:nvPicPr>
          <p:cNvPr id="1032" name="Picture 8" descr="How DevOps Tools Are Contributing to Automation Initiatives Across ...">
            <a:extLst>
              <a:ext uri="{FF2B5EF4-FFF2-40B4-BE49-F238E27FC236}">
                <a16:creationId xmlns:a16="http://schemas.microsoft.com/office/drawing/2014/main" id="{89105789-3793-4B24-8B3A-BA285027FFC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1049"/>
          <a:stretch/>
        </p:blipFill>
        <p:spPr bwMode="auto">
          <a:xfrm>
            <a:off x="6196595" y="1190320"/>
            <a:ext cx="1892668" cy="1219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AA07F37-EBBA-47FD-AAA8-11C0C9D3F9D2}"/>
              </a:ext>
            </a:extLst>
          </p:cNvPr>
          <p:cNvPicPr>
            <a:picLocks noChangeAspect="1"/>
          </p:cNvPicPr>
          <p:nvPr/>
        </p:nvPicPr>
        <p:blipFill>
          <a:blip r:embed="rId13"/>
          <a:stretch>
            <a:fillRect/>
          </a:stretch>
        </p:blipFill>
        <p:spPr>
          <a:xfrm>
            <a:off x="8150888" y="2040323"/>
            <a:ext cx="1297912" cy="1830856"/>
          </a:xfrm>
          <a:prstGeom prst="rect">
            <a:avLst/>
          </a:prstGeom>
        </p:spPr>
      </p:pic>
      <p:sp>
        <p:nvSpPr>
          <p:cNvPr id="11" name="Rectangle 10">
            <a:extLst>
              <a:ext uri="{FF2B5EF4-FFF2-40B4-BE49-F238E27FC236}">
                <a16:creationId xmlns:a16="http://schemas.microsoft.com/office/drawing/2014/main" id="{8F20660A-8F27-4D2F-B644-9FD952748261}"/>
              </a:ext>
            </a:extLst>
          </p:cNvPr>
          <p:cNvSpPr/>
          <p:nvPr/>
        </p:nvSpPr>
        <p:spPr>
          <a:xfrm>
            <a:off x="6151991" y="4586024"/>
            <a:ext cx="4030870" cy="17238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0B4110A-78D5-4335-8820-9EA85747D9C4}"/>
              </a:ext>
            </a:extLst>
          </p:cNvPr>
          <p:cNvGrpSpPr/>
          <p:nvPr/>
        </p:nvGrpSpPr>
        <p:grpSpPr>
          <a:xfrm>
            <a:off x="92765" y="1071697"/>
            <a:ext cx="5261129" cy="3106503"/>
            <a:chOff x="92765" y="1071697"/>
            <a:chExt cx="5261129" cy="3106503"/>
          </a:xfrm>
        </p:grpSpPr>
        <p:sp>
          <p:nvSpPr>
            <p:cNvPr id="5" name="Rectangle 4">
              <a:extLst>
                <a:ext uri="{FF2B5EF4-FFF2-40B4-BE49-F238E27FC236}">
                  <a16:creationId xmlns:a16="http://schemas.microsoft.com/office/drawing/2014/main" id="{42346680-4EB9-4299-9E6C-7EB2F3C33100}"/>
                </a:ext>
              </a:extLst>
            </p:cNvPr>
            <p:cNvSpPr/>
            <p:nvPr/>
          </p:nvSpPr>
          <p:spPr>
            <a:xfrm>
              <a:off x="92765" y="1071697"/>
              <a:ext cx="5261129" cy="1948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00072E2-18C8-4A67-82BF-67D03FA9E4E2}"/>
                </a:ext>
              </a:extLst>
            </p:cNvPr>
            <p:cNvSpPr/>
            <p:nvPr/>
          </p:nvSpPr>
          <p:spPr>
            <a:xfrm rot="20021420">
              <a:off x="3549848" y="1921807"/>
              <a:ext cx="1109672" cy="225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2EF99DD-9D8B-4991-8C2F-B6247C77B1E9}"/>
              </a:ext>
            </a:extLst>
          </p:cNvPr>
          <p:cNvGrpSpPr/>
          <p:nvPr/>
        </p:nvGrpSpPr>
        <p:grpSpPr>
          <a:xfrm>
            <a:off x="5402933" y="1119880"/>
            <a:ext cx="2935490" cy="3475671"/>
            <a:chOff x="4951364" y="470532"/>
            <a:chExt cx="3359415" cy="3570984"/>
          </a:xfrm>
        </p:grpSpPr>
        <p:sp>
          <p:nvSpPr>
            <p:cNvPr id="7" name="Isosceles Triangle 6">
              <a:extLst>
                <a:ext uri="{FF2B5EF4-FFF2-40B4-BE49-F238E27FC236}">
                  <a16:creationId xmlns:a16="http://schemas.microsoft.com/office/drawing/2014/main" id="{CAE2707C-F443-4AEC-B2A1-F85DAE515F7F}"/>
                </a:ext>
              </a:extLst>
            </p:cNvPr>
            <p:cNvSpPr/>
            <p:nvPr/>
          </p:nvSpPr>
          <p:spPr>
            <a:xfrm rot="3189860">
              <a:off x="4999245" y="729982"/>
              <a:ext cx="3263653" cy="3359415"/>
            </a:xfrm>
            <a:prstGeom prst="triangle">
              <a:avLst>
                <a:gd name="adj" fmla="val 731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4ECFD5-AE15-4504-926C-D83867D92914}"/>
                </a:ext>
              </a:extLst>
            </p:cNvPr>
            <p:cNvSpPr/>
            <p:nvPr/>
          </p:nvSpPr>
          <p:spPr>
            <a:xfrm>
              <a:off x="5124457" y="470532"/>
              <a:ext cx="3122448" cy="16074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5D822305-5B55-4F30-9AB0-279E68B4AE7C}"/>
              </a:ext>
            </a:extLst>
          </p:cNvPr>
          <p:cNvSpPr/>
          <p:nvPr/>
        </p:nvSpPr>
        <p:spPr>
          <a:xfrm rot="7704961">
            <a:off x="6207435" y="2540069"/>
            <a:ext cx="4092723" cy="21636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E83FB7-5976-4865-910F-1555304E4FBA}"/>
              </a:ext>
            </a:extLst>
          </p:cNvPr>
          <p:cNvSpPr/>
          <p:nvPr/>
        </p:nvSpPr>
        <p:spPr>
          <a:xfrm>
            <a:off x="119478" y="3044646"/>
            <a:ext cx="4030870" cy="26689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3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abama State Capitol - Wikipedia">
            <a:extLst>
              <a:ext uri="{FF2B5EF4-FFF2-40B4-BE49-F238E27FC236}">
                <a16:creationId xmlns:a16="http://schemas.microsoft.com/office/drawing/2014/main" id="{0CC7CC97-2BB6-4867-B458-64FB80641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88" y="1119880"/>
            <a:ext cx="1205952" cy="955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States Capitol (U.S. National Park Service)">
            <a:extLst>
              <a:ext uri="{FF2B5EF4-FFF2-40B4-BE49-F238E27FC236}">
                <a16:creationId xmlns:a16="http://schemas.microsoft.com/office/drawing/2014/main" id="{CDD6FFC1-E188-4403-9887-2DB02EFDA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385" y="1119880"/>
            <a:ext cx="1524000" cy="955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DE8D90-BDEC-46F7-B6F2-7317D9458B4D}"/>
              </a:ext>
            </a:extLst>
          </p:cNvPr>
          <p:cNvPicPr>
            <a:picLocks noChangeAspect="1"/>
          </p:cNvPicPr>
          <p:nvPr/>
        </p:nvPicPr>
        <p:blipFill rotWithShape="1">
          <a:blip r:embed="rId5"/>
          <a:srcRect t="13994" b="3599"/>
          <a:stretch/>
        </p:blipFill>
        <p:spPr>
          <a:xfrm>
            <a:off x="8015587" y="4595551"/>
            <a:ext cx="2112557" cy="1404730"/>
          </a:xfrm>
          <a:prstGeom prst="rect">
            <a:avLst/>
          </a:prstGeom>
        </p:spPr>
      </p:pic>
      <p:sp>
        <p:nvSpPr>
          <p:cNvPr id="2" name="Title 1"/>
          <p:cNvSpPr>
            <a:spLocks noGrp="1"/>
          </p:cNvSpPr>
          <p:nvPr>
            <p:ph type="title"/>
          </p:nvPr>
        </p:nvSpPr>
        <p:spPr/>
        <p:txBody>
          <a:bodyPr/>
          <a:lstStyle/>
          <a:p>
            <a:r>
              <a:rPr lang="en-US" sz="3600" b="1" dirty="0"/>
              <a:t>A Perfect Storm: Converging Forces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213967"/>
              </p:ext>
            </p:extLst>
          </p:nvPr>
        </p:nvGraphicFramePr>
        <p:xfrm>
          <a:off x="1213881" y="1122211"/>
          <a:ext cx="7718083" cy="5300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a:extLst>
              <a:ext uri="{FF2B5EF4-FFF2-40B4-BE49-F238E27FC236}">
                <a16:creationId xmlns:a16="http://schemas.microsoft.com/office/drawing/2014/main" id="{7482B116-6D95-4251-B05F-FD3D25711796}"/>
              </a:ext>
            </a:extLst>
          </p:cNvPr>
          <p:cNvPicPr>
            <a:picLocks noChangeAspect="1"/>
          </p:cNvPicPr>
          <p:nvPr/>
        </p:nvPicPr>
        <p:blipFill rotWithShape="1">
          <a:blip r:embed="rId11"/>
          <a:srcRect r="5150"/>
          <a:stretch/>
        </p:blipFill>
        <p:spPr>
          <a:xfrm>
            <a:off x="1013592" y="2955751"/>
            <a:ext cx="1828800" cy="1905000"/>
          </a:xfrm>
          <a:prstGeom prst="rect">
            <a:avLst/>
          </a:prstGeom>
        </p:spPr>
      </p:pic>
      <p:pic>
        <p:nvPicPr>
          <p:cNvPr id="1032" name="Picture 8" descr="How DevOps Tools Are Contributing to Automation Initiatives Across ...">
            <a:extLst>
              <a:ext uri="{FF2B5EF4-FFF2-40B4-BE49-F238E27FC236}">
                <a16:creationId xmlns:a16="http://schemas.microsoft.com/office/drawing/2014/main" id="{89105789-3793-4B24-8B3A-BA285027FFC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1049"/>
          <a:stretch/>
        </p:blipFill>
        <p:spPr bwMode="auto">
          <a:xfrm>
            <a:off x="6196595" y="1190320"/>
            <a:ext cx="1892668" cy="1219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AA07F37-EBBA-47FD-AAA8-11C0C9D3F9D2}"/>
              </a:ext>
            </a:extLst>
          </p:cNvPr>
          <p:cNvPicPr>
            <a:picLocks noChangeAspect="1"/>
          </p:cNvPicPr>
          <p:nvPr/>
        </p:nvPicPr>
        <p:blipFill>
          <a:blip r:embed="rId13"/>
          <a:stretch>
            <a:fillRect/>
          </a:stretch>
        </p:blipFill>
        <p:spPr>
          <a:xfrm>
            <a:off x="8150888" y="2040323"/>
            <a:ext cx="1297912" cy="1830856"/>
          </a:xfrm>
          <a:prstGeom prst="rect">
            <a:avLst/>
          </a:prstGeom>
        </p:spPr>
      </p:pic>
    </p:spTree>
    <p:extLst>
      <p:ext uri="{BB962C8B-B14F-4D97-AF65-F5344CB8AC3E}">
        <p14:creationId xmlns:p14="http://schemas.microsoft.com/office/powerpoint/2010/main" val="334397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98FA7-164E-485C-BF25-6473870FB9A3}"/>
              </a:ext>
            </a:extLst>
          </p:cNvPr>
          <p:cNvSpPr/>
          <p:nvPr/>
        </p:nvSpPr>
        <p:spPr>
          <a:xfrm>
            <a:off x="3024820" y="3568945"/>
            <a:ext cx="6201242" cy="1569660"/>
          </a:xfrm>
          <a:prstGeom prst="rect">
            <a:avLst/>
          </a:prstGeom>
        </p:spPr>
        <p:txBody>
          <a:bodyPr wrap="square">
            <a:spAutoFit/>
          </a:bodyPr>
          <a:lstStyle/>
          <a:p>
            <a:pPr defTabSz="685800">
              <a:defRPr/>
            </a:pPr>
            <a:r>
              <a:rPr lang="en-US" sz="2400" dirty="0">
                <a:solidFill>
                  <a:srgbClr val="2A2A2A"/>
                </a:solidFill>
                <a:latin typeface="PublicoText"/>
              </a:rPr>
              <a:t>In an interview on NBC's </a:t>
            </a:r>
            <a:r>
              <a:rPr lang="en-US" sz="2400" i="1" dirty="0">
                <a:solidFill>
                  <a:srgbClr val="2A2A2A"/>
                </a:solidFill>
                <a:latin typeface="PublicoText"/>
              </a:rPr>
              <a:t>Meet the Press</a:t>
            </a:r>
            <a:r>
              <a:rPr lang="en-US" sz="2400" dirty="0">
                <a:solidFill>
                  <a:srgbClr val="2A2A2A"/>
                </a:solidFill>
                <a:latin typeface="PublicoText"/>
              </a:rPr>
              <a:t>, Anthony </a:t>
            </a:r>
            <a:r>
              <a:rPr lang="en-US" sz="2400" dirty="0" err="1">
                <a:solidFill>
                  <a:srgbClr val="2A2A2A"/>
                </a:solidFill>
                <a:latin typeface="PublicoText"/>
              </a:rPr>
              <a:t>Fauci</a:t>
            </a:r>
            <a:r>
              <a:rPr lang="en-US" sz="2400" dirty="0">
                <a:solidFill>
                  <a:srgbClr val="2A2A2A"/>
                </a:solidFill>
                <a:latin typeface="PublicoText"/>
              </a:rPr>
              <a:t> said those with </a:t>
            </a:r>
            <a:r>
              <a:rPr lang="en-US" sz="2400" b="1" dirty="0">
                <a:solidFill>
                  <a:srgbClr val="2A2A2A"/>
                </a:solidFill>
                <a:latin typeface="PublicoText"/>
              </a:rPr>
              <a:t>"underlying conditions"</a:t>
            </a:r>
            <a:r>
              <a:rPr lang="en-US" sz="2400" dirty="0">
                <a:solidFill>
                  <a:srgbClr val="2A2A2A"/>
                </a:solidFill>
                <a:latin typeface="PublicoText"/>
              </a:rPr>
              <a:t> are "overwhelmingly" more likely to have complications if they catch the coronavirus.</a:t>
            </a:r>
            <a:endParaRPr lang="en-US" sz="24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0F2F19D9-8E5B-45F2-A006-B408D0D73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55269"/>
            <a:ext cx="3739378" cy="2094052"/>
          </a:xfrm>
          <a:prstGeom prst="rect">
            <a:avLst/>
          </a:prstGeom>
        </p:spPr>
      </p:pic>
      <p:sp>
        <p:nvSpPr>
          <p:cNvPr id="5" name="Rectangle 4">
            <a:extLst>
              <a:ext uri="{FF2B5EF4-FFF2-40B4-BE49-F238E27FC236}">
                <a16:creationId xmlns:a16="http://schemas.microsoft.com/office/drawing/2014/main" id="{69B5D4EA-E3B2-4D8D-988C-D20275860180}"/>
              </a:ext>
            </a:extLst>
          </p:cNvPr>
          <p:cNvSpPr/>
          <p:nvPr/>
        </p:nvSpPr>
        <p:spPr>
          <a:xfrm>
            <a:off x="1752601" y="5181600"/>
            <a:ext cx="8561867" cy="369332"/>
          </a:xfrm>
          <a:prstGeom prst="rect">
            <a:avLst/>
          </a:prstGeom>
        </p:spPr>
        <p:txBody>
          <a:bodyPr wrap="square">
            <a:spAutoFit/>
          </a:bodyPr>
          <a:lstStyle/>
          <a:p>
            <a:pPr defTabSz="685800">
              <a:defRPr/>
            </a:pPr>
            <a:r>
              <a:rPr lang="en-US" dirty="0">
                <a:solidFill>
                  <a:prstClr val="black"/>
                </a:solidFill>
                <a:highlight>
                  <a:srgbClr val="FFFF00"/>
                </a:highlight>
                <a:latin typeface="Calibri" panose="020F0502020204030204"/>
              </a:rPr>
              <a:t>The underlying financial conditions of many campuses will cause complications.  </a:t>
            </a:r>
          </a:p>
        </p:txBody>
      </p:sp>
      <p:sp>
        <p:nvSpPr>
          <p:cNvPr id="6" name="Title 1">
            <a:extLst>
              <a:ext uri="{FF2B5EF4-FFF2-40B4-BE49-F238E27FC236}">
                <a16:creationId xmlns:a16="http://schemas.microsoft.com/office/drawing/2014/main" id="{4083665C-4943-4073-BD65-F7B84D09DC4F}"/>
              </a:ext>
            </a:extLst>
          </p:cNvPr>
          <p:cNvSpPr txBox="1">
            <a:spLocks/>
          </p:cNvSpPr>
          <p:nvPr/>
        </p:nvSpPr>
        <p:spPr>
          <a:xfrm>
            <a:off x="1981200" y="0"/>
            <a:ext cx="7391400" cy="914400"/>
          </a:xfrm>
          <a:prstGeom prst="rect">
            <a:avLst/>
          </a:prstGeom>
        </p:spPr>
        <p:txBody>
          <a:bodyPr/>
          <a:lst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a:lstStyle>
          <a:p>
            <a:r>
              <a:rPr lang="en-US" sz="3600" b="1" kern="0">
                <a:latin typeface="Times New Roman"/>
              </a:rPr>
              <a:t>A Perfect Storm: Converging Forces</a:t>
            </a:r>
            <a:endParaRPr lang="en-US" sz="3600" b="1" kern="0" dirty="0">
              <a:latin typeface="Times New Roman"/>
            </a:endParaRPr>
          </a:p>
        </p:txBody>
      </p:sp>
    </p:spTree>
    <p:extLst>
      <p:ext uri="{BB962C8B-B14F-4D97-AF65-F5344CB8AC3E}">
        <p14:creationId xmlns:p14="http://schemas.microsoft.com/office/powerpoint/2010/main" val="42574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2E6FB4-CB6D-4065-96C0-DC800D3A45B3}"/>
              </a:ext>
            </a:extLst>
          </p:cNvPr>
          <p:cNvPicPr>
            <a:picLocks noChangeAspect="1"/>
          </p:cNvPicPr>
          <p:nvPr/>
        </p:nvPicPr>
        <p:blipFill rotWithShape="1">
          <a:blip r:embed="rId2"/>
          <a:srcRect l="5913" t="583" r="9792" b="8908"/>
          <a:stretch/>
        </p:blipFill>
        <p:spPr>
          <a:xfrm>
            <a:off x="1876076" y="943960"/>
            <a:ext cx="8248595" cy="4981904"/>
          </a:xfrm>
          <a:prstGeom prst="rect">
            <a:avLst/>
          </a:prstGeom>
        </p:spPr>
      </p:pic>
      <p:sp>
        <p:nvSpPr>
          <p:cNvPr id="3" name="Rectangle 2">
            <a:extLst>
              <a:ext uri="{FF2B5EF4-FFF2-40B4-BE49-F238E27FC236}">
                <a16:creationId xmlns:a16="http://schemas.microsoft.com/office/drawing/2014/main" id="{5A40789A-60F3-425F-B847-3645EFA09933}"/>
              </a:ext>
            </a:extLst>
          </p:cNvPr>
          <p:cNvSpPr/>
          <p:nvPr/>
        </p:nvSpPr>
        <p:spPr>
          <a:xfrm>
            <a:off x="8355623" y="3283929"/>
            <a:ext cx="2215662" cy="2400657"/>
          </a:xfrm>
          <a:prstGeom prst="rect">
            <a:avLst/>
          </a:prstGeom>
          <a:solidFill>
            <a:srgbClr val="FFFF00"/>
          </a:solidFill>
        </p:spPr>
        <p:txBody>
          <a:bodyPr wrap="square">
            <a:spAutoFit/>
          </a:bodyPr>
          <a:lstStyle/>
          <a:p>
            <a:pPr defTabSz="685800">
              <a:defRPr/>
            </a:pPr>
            <a:r>
              <a:rPr lang="en-US" sz="1500" dirty="0">
                <a:solidFill>
                  <a:prstClr val="black"/>
                </a:solidFill>
                <a:latin typeface="Calibri" panose="020F0502020204030204"/>
              </a:rPr>
              <a:t>The unsustainable financial situation of many campuses </a:t>
            </a:r>
            <a:r>
              <a:rPr lang="en-US" sz="1500" u="sng" dirty="0">
                <a:solidFill>
                  <a:prstClr val="black"/>
                </a:solidFill>
                <a:latin typeface="Calibri" panose="020F0502020204030204"/>
              </a:rPr>
              <a:t>must be </a:t>
            </a:r>
            <a:r>
              <a:rPr lang="en-US" sz="1500" dirty="0">
                <a:solidFill>
                  <a:prstClr val="black"/>
                </a:solidFill>
                <a:latin typeface="Calibri" panose="020F0502020204030204"/>
              </a:rPr>
              <a:t>an important consideration for state policy makers and campus leaders seeking to address the current financial crisis for colleges.  </a:t>
            </a:r>
          </a:p>
        </p:txBody>
      </p:sp>
      <p:sp>
        <p:nvSpPr>
          <p:cNvPr id="4" name="Title 1">
            <a:extLst>
              <a:ext uri="{FF2B5EF4-FFF2-40B4-BE49-F238E27FC236}">
                <a16:creationId xmlns:a16="http://schemas.microsoft.com/office/drawing/2014/main" id="{92813E36-A6E7-4A51-8BEA-5A0D152E410E}"/>
              </a:ext>
            </a:extLst>
          </p:cNvPr>
          <p:cNvSpPr txBox="1">
            <a:spLocks/>
          </p:cNvSpPr>
          <p:nvPr/>
        </p:nvSpPr>
        <p:spPr>
          <a:xfrm>
            <a:off x="2304672" y="29560"/>
            <a:ext cx="7391400" cy="914400"/>
          </a:xfrm>
          <a:prstGeom prst="rect">
            <a:avLst/>
          </a:prstGeom>
        </p:spPr>
        <p:txBody>
          <a:bodyPr/>
          <a:lst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a:lstStyle>
          <a:p>
            <a:r>
              <a:rPr lang="en-US" sz="3600" b="1" kern="0" dirty="0">
                <a:latin typeface="Times New Roman"/>
              </a:rPr>
              <a:t>A Perfect Storm: Converging Forces</a:t>
            </a:r>
          </a:p>
        </p:txBody>
      </p:sp>
    </p:spTree>
    <p:extLst>
      <p:ext uri="{BB962C8B-B14F-4D97-AF65-F5344CB8AC3E}">
        <p14:creationId xmlns:p14="http://schemas.microsoft.com/office/powerpoint/2010/main" val="9239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C3AF50-45D8-4144-B114-A385979F8C17}" type="slidenum">
              <a:rPr lang="en-US" smtClean="0"/>
              <a:t>2</a:t>
            </a:fld>
            <a:endParaRPr lang="en-US" dirty="0"/>
          </a:p>
        </p:txBody>
      </p:sp>
      <p:sp>
        <p:nvSpPr>
          <p:cNvPr id="4" name="Title 1"/>
          <p:cNvSpPr txBox="1">
            <a:spLocks/>
          </p:cNvSpPr>
          <p:nvPr/>
        </p:nvSpPr>
        <p:spPr>
          <a:xfrm>
            <a:off x="1308765" y="440689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buAutoNum type="romanUcPeriod"/>
              <a:tabLst>
                <a:tab pos="688975" algn="l"/>
              </a:tabLst>
            </a:pPr>
            <a:r>
              <a:rPr lang="en-US" b="1" dirty="0">
                <a:solidFill>
                  <a:schemeClr val="accent5"/>
                </a:solidFill>
                <a:latin typeface="+mn-lt"/>
              </a:rPr>
              <a:t>CALL TO ORDER and PLEDGE OF ALLEGIANCE</a:t>
            </a:r>
          </a:p>
          <a:p>
            <a:pPr>
              <a:tabLst>
                <a:tab pos="688975" algn="l"/>
              </a:tabLst>
            </a:pPr>
            <a:endParaRPr lang="en-US" b="1" dirty="0"/>
          </a:p>
        </p:txBody>
      </p:sp>
      <p:pic>
        <p:nvPicPr>
          <p:cNvPr id="2" name="Picture 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561024" y="574496"/>
            <a:ext cx="3068877" cy="2248948"/>
          </a:xfrm>
          <a:prstGeom prst="rect">
            <a:avLst/>
          </a:prstGeom>
        </p:spPr>
      </p:pic>
      <p:pic>
        <p:nvPicPr>
          <p:cNvPr id="5" name="Picture 4">
            <a:extLst>
              <a:ext uri="{FF2B5EF4-FFF2-40B4-BE49-F238E27FC236}">
                <a16:creationId xmlns:a16="http://schemas.microsoft.com/office/drawing/2014/main" id="{442C4258-7DF6-4D44-8F33-A24A92D6D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956" y="388847"/>
            <a:ext cx="5116929" cy="2674448"/>
          </a:xfrm>
          <a:prstGeom prst="rect">
            <a:avLst/>
          </a:prstGeom>
        </p:spPr>
      </p:pic>
    </p:spTree>
    <p:extLst>
      <p:ext uri="{BB962C8B-B14F-4D97-AF65-F5344CB8AC3E}">
        <p14:creationId xmlns:p14="http://schemas.microsoft.com/office/powerpoint/2010/main" val="6891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124201"/>
            <a:ext cx="5638800" cy="1362075"/>
          </a:xfrm>
        </p:spPr>
        <p:txBody>
          <a:bodyPr/>
          <a:lstStyle/>
          <a:p>
            <a:r>
              <a:rPr lang="en-US" dirty="0"/>
              <a:t>How do you respond?</a:t>
            </a:r>
          </a:p>
        </p:txBody>
      </p:sp>
    </p:spTree>
    <p:extLst>
      <p:ext uri="{BB962C8B-B14F-4D97-AF65-F5344CB8AC3E}">
        <p14:creationId xmlns:p14="http://schemas.microsoft.com/office/powerpoint/2010/main" val="397682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534400" cy="914400"/>
          </a:xfrm>
        </p:spPr>
        <p:txBody>
          <a:bodyPr/>
          <a:lstStyle/>
          <a:p>
            <a:r>
              <a:rPr lang="en-US" sz="3200" b="1" dirty="0"/>
              <a:t>First Step is to take a deep breath, and contemplate on the mission of the institution  </a:t>
            </a:r>
          </a:p>
        </p:txBody>
      </p:sp>
      <p:sp>
        <p:nvSpPr>
          <p:cNvPr id="3" name="Content Placeholder 2"/>
          <p:cNvSpPr>
            <a:spLocks noGrp="1"/>
          </p:cNvSpPr>
          <p:nvPr>
            <p:ph idx="1"/>
          </p:nvPr>
        </p:nvSpPr>
        <p:spPr>
          <a:xfrm>
            <a:off x="1974574" y="1361518"/>
            <a:ext cx="7315200" cy="5059363"/>
          </a:xfrm>
        </p:spPr>
        <p:txBody>
          <a:bodyPr/>
          <a:lstStyle/>
          <a:p>
            <a:r>
              <a:rPr lang="en-US" sz="4400" b="1" i="0" dirty="0">
                <a:solidFill>
                  <a:schemeClr val="accent6">
                    <a:lumMod val="75000"/>
                  </a:schemeClr>
                </a:solidFill>
              </a:rPr>
              <a:t>What is mission critical? </a:t>
            </a:r>
          </a:p>
          <a:p>
            <a:r>
              <a:rPr lang="en-US" sz="4400" b="1" i="0" dirty="0">
                <a:solidFill>
                  <a:schemeClr val="accent6">
                    <a:lumMod val="75000"/>
                  </a:schemeClr>
                </a:solidFill>
              </a:rPr>
              <a:t>What matters…</a:t>
            </a:r>
          </a:p>
          <a:p>
            <a:r>
              <a:rPr lang="en-US" sz="4400" b="1" i="0" dirty="0">
                <a:solidFill>
                  <a:schemeClr val="accent6">
                    <a:lumMod val="75000"/>
                  </a:schemeClr>
                </a:solidFill>
              </a:rPr>
              <a:t>and what doesn’t? </a:t>
            </a:r>
          </a:p>
          <a:p>
            <a:pPr marL="0" indent="0">
              <a:buNone/>
            </a:pPr>
            <a:endParaRPr lang="en-US" sz="4400" b="1" dirty="0">
              <a:solidFill>
                <a:schemeClr val="accent6">
                  <a:lumMod val="75000"/>
                </a:schemeClr>
              </a:solidFill>
            </a:endParaRPr>
          </a:p>
          <a:p>
            <a:endParaRPr lang="en-US" sz="4400" dirty="0"/>
          </a:p>
          <a:p>
            <a:pPr marL="0" indent="0">
              <a:buNone/>
            </a:pPr>
            <a:endParaRPr lang="en-US" sz="3200" dirty="0"/>
          </a:p>
        </p:txBody>
      </p:sp>
      <p:sp>
        <p:nvSpPr>
          <p:cNvPr id="4" name="TextBox 3">
            <a:extLst>
              <a:ext uri="{FF2B5EF4-FFF2-40B4-BE49-F238E27FC236}">
                <a16:creationId xmlns:a16="http://schemas.microsoft.com/office/drawing/2014/main" id="{07414AEC-7F1B-4621-AB97-F3EE502565E1}"/>
              </a:ext>
            </a:extLst>
          </p:cNvPr>
          <p:cNvSpPr txBox="1"/>
          <p:nvPr/>
        </p:nvSpPr>
        <p:spPr>
          <a:xfrm>
            <a:off x="1089991" y="4111487"/>
            <a:ext cx="8206409" cy="1384995"/>
          </a:xfrm>
          <a:prstGeom prst="rect">
            <a:avLst/>
          </a:prstGeom>
          <a:noFill/>
        </p:spPr>
        <p:txBody>
          <a:bodyPr wrap="square" rtlCol="0">
            <a:spAutoFit/>
          </a:bodyPr>
          <a:lstStyle/>
          <a:p>
            <a:pPr fontAlgn="base">
              <a:spcBef>
                <a:spcPct val="0"/>
              </a:spcBef>
              <a:spcAft>
                <a:spcPct val="0"/>
              </a:spcAft>
            </a:pPr>
            <a:r>
              <a:rPr lang="en-US" sz="2800" i="1" dirty="0">
                <a:solidFill>
                  <a:srgbClr val="002060"/>
                </a:solidFill>
              </a:rPr>
              <a:t>Viktor Frankl (paraphrased): </a:t>
            </a:r>
          </a:p>
          <a:p>
            <a:pPr fontAlgn="base">
              <a:spcBef>
                <a:spcPct val="0"/>
              </a:spcBef>
              <a:spcAft>
                <a:spcPct val="0"/>
              </a:spcAft>
            </a:pPr>
            <a:r>
              <a:rPr lang="en-US" sz="2800" b="1" i="1" dirty="0">
                <a:solidFill>
                  <a:srgbClr val="002060"/>
                </a:solidFill>
              </a:rPr>
              <a:t>Be not so concerned with the how, but on the why. For once you know the why, the how shall surely come.   </a:t>
            </a:r>
          </a:p>
        </p:txBody>
      </p:sp>
      <p:sp>
        <p:nvSpPr>
          <p:cNvPr id="5" name="TextBox 4">
            <a:extLst>
              <a:ext uri="{FF2B5EF4-FFF2-40B4-BE49-F238E27FC236}">
                <a16:creationId xmlns:a16="http://schemas.microsoft.com/office/drawing/2014/main" id="{5F8B2DCA-8608-4BF3-BBFE-97BE2020DCA7}"/>
              </a:ext>
            </a:extLst>
          </p:cNvPr>
          <p:cNvSpPr txBox="1"/>
          <p:nvPr/>
        </p:nvSpPr>
        <p:spPr>
          <a:xfrm>
            <a:off x="5193195" y="5526073"/>
            <a:ext cx="3699641" cy="369332"/>
          </a:xfrm>
          <a:prstGeom prst="rect">
            <a:avLst/>
          </a:prstGeom>
          <a:noFill/>
        </p:spPr>
        <p:txBody>
          <a:bodyPr wrap="square" rtlCol="0">
            <a:spAutoFit/>
          </a:bodyPr>
          <a:lstStyle/>
          <a:p>
            <a:r>
              <a:rPr lang="en-US" u="sng" dirty="0">
                <a:solidFill>
                  <a:schemeClr val="bg1"/>
                </a:solidFill>
              </a:rPr>
              <a:t>Mans’s Search for Meaning (1946)  </a:t>
            </a:r>
          </a:p>
        </p:txBody>
      </p:sp>
    </p:spTree>
    <p:extLst>
      <p:ext uri="{BB962C8B-B14F-4D97-AF65-F5344CB8AC3E}">
        <p14:creationId xmlns:p14="http://schemas.microsoft.com/office/powerpoint/2010/main" val="12363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85817-C610-46DB-9D4B-20B2D1C6AE99}"/>
              </a:ext>
            </a:extLst>
          </p:cNvPr>
          <p:cNvSpPr>
            <a:spLocks noGrp="1"/>
          </p:cNvSpPr>
          <p:nvPr>
            <p:ph idx="1"/>
          </p:nvPr>
        </p:nvSpPr>
        <p:spPr>
          <a:xfrm>
            <a:off x="1126435" y="1222514"/>
            <a:ext cx="9024729" cy="5059363"/>
          </a:xfrm>
        </p:spPr>
        <p:txBody>
          <a:bodyPr/>
          <a:lstStyle/>
          <a:p>
            <a:r>
              <a:rPr lang="en-US" sz="3200" i="0" dirty="0">
                <a:solidFill>
                  <a:schemeClr val="accent6"/>
                </a:solidFill>
              </a:rPr>
              <a:t>Is the current mission, in fact, the mission?</a:t>
            </a:r>
          </a:p>
          <a:p>
            <a:r>
              <a:rPr lang="en-US" sz="3200" i="0" dirty="0">
                <a:solidFill>
                  <a:schemeClr val="accent6"/>
                </a:solidFill>
              </a:rPr>
              <a:t>Is the current mission merely survival?</a:t>
            </a:r>
          </a:p>
          <a:p>
            <a:r>
              <a:rPr lang="en-US" sz="3200" i="0" dirty="0">
                <a:solidFill>
                  <a:schemeClr val="accent6"/>
                </a:solidFill>
              </a:rPr>
              <a:t>Is survival alone a valid mission?</a:t>
            </a:r>
          </a:p>
          <a:p>
            <a:r>
              <a:rPr lang="en-US" sz="3200" i="0" dirty="0">
                <a:solidFill>
                  <a:schemeClr val="accent1">
                    <a:lumMod val="75000"/>
                  </a:schemeClr>
                </a:solidFill>
              </a:rPr>
              <a:t>Before COVID 19, what would you have changed about the institution to make it better? </a:t>
            </a:r>
          </a:p>
          <a:p>
            <a:r>
              <a:rPr lang="en-US" sz="3200" i="0" dirty="0">
                <a:solidFill>
                  <a:srgbClr val="7030A0"/>
                </a:solidFill>
              </a:rPr>
              <a:t>Are there activities that the institution participates in that are good things, but are not mission critical that need to be reconsidered? </a:t>
            </a:r>
          </a:p>
          <a:p>
            <a:pPr marL="0" indent="0">
              <a:buNone/>
            </a:pPr>
            <a:endParaRPr lang="en-US" sz="3200" b="1" dirty="0"/>
          </a:p>
          <a:p>
            <a:endParaRPr lang="en-US" sz="3200" b="1" dirty="0"/>
          </a:p>
          <a:p>
            <a:endParaRPr lang="en-US" sz="3200" b="1" dirty="0"/>
          </a:p>
        </p:txBody>
      </p:sp>
      <p:sp>
        <p:nvSpPr>
          <p:cNvPr id="5" name="Title 1">
            <a:extLst>
              <a:ext uri="{FF2B5EF4-FFF2-40B4-BE49-F238E27FC236}">
                <a16:creationId xmlns:a16="http://schemas.microsoft.com/office/drawing/2014/main" id="{904AFCF6-F244-472D-9A4F-BC665A7754AE}"/>
              </a:ext>
            </a:extLst>
          </p:cNvPr>
          <p:cNvSpPr>
            <a:spLocks noGrp="1"/>
          </p:cNvSpPr>
          <p:nvPr>
            <p:ph type="title"/>
          </p:nvPr>
        </p:nvSpPr>
        <p:spPr>
          <a:xfrm>
            <a:off x="1981200" y="0"/>
            <a:ext cx="8534400" cy="914400"/>
          </a:xfrm>
        </p:spPr>
        <p:txBody>
          <a:bodyPr/>
          <a:lstStyle/>
          <a:p>
            <a:r>
              <a:rPr lang="en-US" sz="3200" b="1" dirty="0"/>
              <a:t>First Step is to take a deep breath, and contemplate on the mission of the institution  </a:t>
            </a:r>
          </a:p>
        </p:txBody>
      </p:sp>
    </p:spTree>
    <p:extLst>
      <p:ext uri="{BB962C8B-B14F-4D97-AF65-F5344CB8AC3E}">
        <p14:creationId xmlns:p14="http://schemas.microsoft.com/office/powerpoint/2010/main" val="246032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534400" cy="914400"/>
          </a:xfrm>
        </p:spPr>
        <p:txBody>
          <a:bodyPr/>
          <a:lstStyle/>
          <a:p>
            <a:r>
              <a:rPr lang="en-US" sz="3600" b="1" dirty="0"/>
              <a:t>Quantify What is Mission Critical</a:t>
            </a:r>
          </a:p>
        </p:txBody>
      </p:sp>
      <p:sp>
        <p:nvSpPr>
          <p:cNvPr id="3" name="Content Placeholder 2"/>
          <p:cNvSpPr>
            <a:spLocks noGrp="1"/>
          </p:cNvSpPr>
          <p:nvPr>
            <p:ph idx="1"/>
          </p:nvPr>
        </p:nvSpPr>
        <p:spPr>
          <a:xfrm>
            <a:off x="1600200" y="1066801"/>
            <a:ext cx="7696200" cy="5059363"/>
          </a:xfrm>
        </p:spPr>
        <p:txBody>
          <a:bodyPr/>
          <a:lstStyle/>
          <a:p>
            <a:r>
              <a:rPr lang="en-US" sz="2600" i="0" dirty="0"/>
              <a:t>Post activities from a list. Closer to the bulls eye means the activity is more mission critical.</a:t>
            </a:r>
          </a:p>
          <a:p>
            <a:r>
              <a:rPr lang="en-US" sz="2600" i="0" dirty="0"/>
              <a:t>Reach general agreement among campus leaders.</a:t>
            </a:r>
          </a:p>
          <a:p>
            <a:r>
              <a:rPr lang="en-US" sz="2600" i="0" dirty="0"/>
              <a:t>Add concentric circles and assign a value.</a:t>
            </a:r>
          </a:p>
        </p:txBody>
      </p:sp>
      <p:pic>
        <p:nvPicPr>
          <p:cNvPr id="4" name="Picture 5" descr="C:\Users\jim.purcell.REGENTS\AppData\Local\Microsoft\Windows\Temporary Internet Files\Content.IE5\DREL7BSQ\MM90028892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25763"/>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C06E0F5-69DA-4CFA-89EF-5018B2190523}"/>
              </a:ext>
            </a:extLst>
          </p:cNvPr>
          <p:cNvSpPr/>
          <p:nvPr/>
        </p:nvSpPr>
        <p:spPr>
          <a:xfrm>
            <a:off x="6096000" y="4990783"/>
            <a:ext cx="502920" cy="457200"/>
          </a:xfrm>
          <a:prstGeom prst="ellipse">
            <a:avLst/>
          </a:prstGeom>
          <a:solidFill>
            <a:srgbClr val="00B050"/>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7" name="Oval 6">
            <a:extLst>
              <a:ext uri="{FF2B5EF4-FFF2-40B4-BE49-F238E27FC236}">
                <a16:creationId xmlns:a16="http://schemas.microsoft.com/office/drawing/2014/main" id="{23149B61-1421-4424-9292-E33417DF43F6}"/>
              </a:ext>
            </a:extLst>
          </p:cNvPr>
          <p:cNvSpPr/>
          <p:nvPr/>
        </p:nvSpPr>
        <p:spPr>
          <a:xfrm>
            <a:off x="4795146" y="3657600"/>
            <a:ext cx="3282054" cy="3276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6" name="TextBox 15">
            <a:extLst>
              <a:ext uri="{FF2B5EF4-FFF2-40B4-BE49-F238E27FC236}">
                <a16:creationId xmlns:a16="http://schemas.microsoft.com/office/drawing/2014/main" id="{DF781588-2DEF-4AB9-8791-B0D9642C8120}"/>
              </a:ext>
            </a:extLst>
          </p:cNvPr>
          <p:cNvSpPr txBox="1"/>
          <p:nvPr/>
        </p:nvSpPr>
        <p:spPr>
          <a:xfrm>
            <a:off x="6145530" y="4957773"/>
            <a:ext cx="605790" cy="523220"/>
          </a:xfrm>
          <a:prstGeom prst="rect">
            <a:avLst/>
          </a:prstGeom>
          <a:noFill/>
        </p:spPr>
        <p:txBody>
          <a:bodyPr wrap="square" rtlCol="0">
            <a:spAutoFit/>
          </a:bodyPr>
          <a:lstStyle/>
          <a:p>
            <a:pPr fontAlgn="base">
              <a:spcBef>
                <a:spcPct val="0"/>
              </a:spcBef>
              <a:spcAft>
                <a:spcPct val="0"/>
              </a:spcAft>
            </a:pPr>
            <a:r>
              <a:rPr lang="en-US" sz="2800" b="1" dirty="0">
                <a:solidFill>
                  <a:srgbClr val="FFFFFF"/>
                </a:solidFill>
                <a:latin typeface="Arial" charset="0"/>
              </a:rPr>
              <a:t>1</a:t>
            </a:r>
          </a:p>
        </p:txBody>
      </p:sp>
      <p:sp>
        <p:nvSpPr>
          <p:cNvPr id="17" name="TextBox 16">
            <a:extLst>
              <a:ext uri="{FF2B5EF4-FFF2-40B4-BE49-F238E27FC236}">
                <a16:creationId xmlns:a16="http://schemas.microsoft.com/office/drawing/2014/main" id="{9F7C55FC-DC7F-477E-BE9E-33F67EAADADE}"/>
              </a:ext>
            </a:extLst>
          </p:cNvPr>
          <p:cNvSpPr txBox="1"/>
          <p:nvPr/>
        </p:nvSpPr>
        <p:spPr>
          <a:xfrm>
            <a:off x="7396855" y="4698396"/>
            <a:ext cx="861060" cy="584775"/>
          </a:xfrm>
          <a:prstGeom prst="rect">
            <a:avLst/>
          </a:prstGeom>
          <a:noFill/>
        </p:spPr>
        <p:txBody>
          <a:bodyPr wrap="square" rtlCol="0">
            <a:spAutoFit/>
          </a:bodyPr>
          <a:lstStyle/>
          <a:p>
            <a:pPr fontAlgn="base">
              <a:spcBef>
                <a:spcPct val="0"/>
              </a:spcBef>
              <a:spcAft>
                <a:spcPct val="0"/>
              </a:spcAft>
            </a:pPr>
            <a:r>
              <a:rPr lang="en-US" sz="3200" b="1" dirty="0">
                <a:solidFill>
                  <a:srgbClr val="3F7D43">
                    <a:lumMod val="60000"/>
                    <a:lumOff val="40000"/>
                  </a:srgbClr>
                </a:solidFill>
                <a:latin typeface="Arial" charset="0"/>
              </a:rPr>
              <a:t>&gt;0</a:t>
            </a:r>
          </a:p>
        </p:txBody>
      </p:sp>
      <p:sp>
        <p:nvSpPr>
          <p:cNvPr id="13" name="TextBox 12">
            <a:extLst>
              <a:ext uri="{FF2B5EF4-FFF2-40B4-BE49-F238E27FC236}">
                <a16:creationId xmlns:a16="http://schemas.microsoft.com/office/drawing/2014/main" id="{32DB7AE5-2838-4965-963B-ADC72B6C003A}"/>
              </a:ext>
            </a:extLst>
          </p:cNvPr>
          <p:cNvSpPr txBox="1"/>
          <p:nvPr/>
        </p:nvSpPr>
        <p:spPr>
          <a:xfrm>
            <a:off x="7696200" y="3272229"/>
            <a:ext cx="1981200" cy="523220"/>
          </a:xfrm>
          <a:prstGeom prst="rect">
            <a:avLst/>
          </a:prstGeom>
          <a:noFill/>
        </p:spPr>
        <p:txBody>
          <a:bodyPr wrap="square" rtlCol="0">
            <a:spAutoFit/>
          </a:bodyPr>
          <a:lstStyle/>
          <a:p>
            <a:pPr fontAlgn="base">
              <a:spcBef>
                <a:spcPct val="0"/>
              </a:spcBef>
              <a:spcAft>
                <a:spcPct val="0"/>
              </a:spcAft>
            </a:pPr>
            <a:r>
              <a:rPr lang="en-US" sz="2800" b="1" dirty="0">
                <a:solidFill>
                  <a:srgbClr val="FF0000"/>
                </a:solidFill>
                <a:latin typeface="Arial" charset="0"/>
              </a:rPr>
              <a:t>0 thru -1</a:t>
            </a:r>
          </a:p>
        </p:txBody>
      </p:sp>
      <p:pic>
        <p:nvPicPr>
          <p:cNvPr id="1026" name="Picture 2" descr="Image result for Dart Clip Art">
            <a:extLst>
              <a:ext uri="{FF2B5EF4-FFF2-40B4-BE49-F238E27FC236}">
                <a16:creationId xmlns:a16="http://schemas.microsoft.com/office/drawing/2014/main" id="{D343A721-47D9-4B45-AA75-F5FE7658B5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44232" y="2390140"/>
            <a:ext cx="974135" cy="97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p:bldP spid="1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 y="13252"/>
            <a:ext cx="11834191" cy="914400"/>
          </a:xfrm>
        </p:spPr>
        <p:txBody>
          <a:bodyPr/>
          <a:lstStyle/>
          <a:p>
            <a:r>
              <a:rPr lang="en-US" sz="3200" b="1" dirty="0"/>
              <a:t>Second step: Have on hand the FACTS to further the conversation </a:t>
            </a:r>
          </a:p>
        </p:txBody>
      </p:sp>
      <p:sp>
        <p:nvSpPr>
          <p:cNvPr id="3" name="Content Placeholder 2"/>
          <p:cNvSpPr>
            <a:spLocks noGrp="1"/>
          </p:cNvSpPr>
          <p:nvPr>
            <p:ph idx="1"/>
          </p:nvPr>
        </p:nvSpPr>
        <p:spPr>
          <a:xfrm>
            <a:off x="2232991" y="1026711"/>
            <a:ext cx="7315200" cy="5493359"/>
          </a:xfrm>
        </p:spPr>
        <p:txBody>
          <a:bodyPr/>
          <a:lstStyle/>
          <a:p>
            <a:r>
              <a:rPr lang="en-US" i="0" dirty="0"/>
              <a:t>Revenue and expenditures trends</a:t>
            </a:r>
          </a:p>
          <a:p>
            <a:r>
              <a:rPr lang="en-US" i="0" dirty="0"/>
              <a:t>Long-term debt and sources for payment</a:t>
            </a:r>
          </a:p>
          <a:p>
            <a:r>
              <a:rPr lang="en-US" i="0" dirty="0"/>
              <a:t>Enrollment trends</a:t>
            </a:r>
          </a:p>
          <a:p>
            <a:r>
              <a:rPr lang="en-US" i="0" dirty="0"/>
              <a:t>Student support revenue streams and mission value</a:t>
            </a:r>
          </a:p>
          <a:p>
            <a:r>
              <a:rPr lang="en-US" i="0" dirty="0"/>
              <a:t>Facility utilization</a:t>
            </a:r>
          </a:p>
          <a:p>
            <a:r>
              <a:rPr lang="en-US" i="0" dirty="0"/>
              <a:t>Academic program viability</a:t>
            </a:r>
          </a:p>
          <a:p>
            <a:r>
              <a:rPr lang="en-US" i="0" dirty="0"/>
              <a:t>Auxiliary revenue </a:t>
            </a:r>
          </a:p>
          <a:p>
            <a:r>
              <a:rPr lang="en-US" i="0" dirty="0"/>
              <a:t>Alumni support (or lack thereof)</a:t>
            </a:r>
          </a:p>
          <a:p>
            <a:r>
              <a:rPr lang="en-US" i="0" dirty="0"/>
              <a:t>Reserve funds and uses</a:t>
            </a:r>
          </a:p>
          <a:p>
            <a:r>
              <a:rPr lang="en-US" i="0" dirty="0"/>
              <a:t>Opportunities for revenue – short and long-term  </a:t>
            </a:r>
          </a:p>
          <a:p>
            <a:r>
              <a:rPr lang="en-US" i="0" dirty="0"/>
              <a:t>Employee information </a:t>
            </a:r>
          </a:p>
          <a:p>
            <a:r>
              <a:rPr lang="en-US" i="0" dirty="0"/>
              <a:t>Per-credit-hour versus FTE tuition rate </a:t>
            </a:r>
          </a:p>
        </p:txBody>
      </p:sp>
      <p:cxnSp>
        <p:nvCxnSpPr>
          <p:cNvPr id="5" name="Straight Connector 4">
            <a:extLst>
              <a:ext uri="{FF2B5EF4-FFF2-40B4-BE49-F238E27FC236}">
                <a16:creationId xmlns:a16="http://schemas.microsoft.com/office/drawing/2014/main" id="{67F9FC57-2E70-4D74-B63E-9624CA558530}"/>
              </a:ext>
            </a:extLst>
          </p:cNvPr>
          <p:cNvCxnSpPr>
            <a:cxnSpLocks/>
          </p:cNvCxnSpPr>
          <p:nvPr/>
        </p:nvCxnSpPr>
        <p:spPr>
          <a:xfrm>
            <a:off x="5867400" y="706010"/>
            <a:ext cx="1143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2BC7DB-F5E3-40B0-A731-95689645F204}"/>
              </a:ext>
            </a:extLst>
          </p:cNvPr>
          <p:cNvCxnSpPr>
            <a:cxnSpLocks/>
          </p:cNvCxnSpPr>
          <p:nvPr/>
        </p:nvCxnSpPr>
        <p:spPr>
          <a:xfrm>
            <a:off x="6096000" y="80507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8F98707-9DCA-4634-B6C5-9D15C398BFBC}"/>
              </a:ext>
            </a:extLst>
          </p:cNvPr>
          <p:cNvCxnSpPr>
            <a:cxnSpLocks/>
          </p:cNvCxnSpPr>
          <p:nvPr/>
        </p:nvCxnSpPr>
        <p:spPr>
          <a:xfrm>
            <a:off x="2701159" y="1912883"/>
            <a:ext cx="48978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AF22D7-6759-4510-BA0B-8474D58FBD6E}"/>
              </a:ext>
            </a:extLst>
          </p:cNvPr>
          <p:cNvCxnSpPr>
            <a:cxnSpLocks/>
          </p:cNvCxnSpPr>
          <p:nvPr/>
        </p:nvCxnSpPr>
        <p:spPr>
          <a:xfrm>
            <a:off x="2701159" y="2790497"/>
            <a:ext cx="62746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FE9D9D-42B0-426D-9077-A70F5F217827}"/>
              </a:ext>
            </a:extLst>
          </p:cNvPr>
          <p:cNvCxnSpPr>
            <a:cxnSpLocks/>
          </p:cNvCxnSpPr>
          <p:nvPr/>
        </p:nvCxnSpPr>
        <p:spPr>
          <a:xfrm>
            <a:off x="2701159" y="3631324"/>
            <a:ext cx="33948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B2EF81-88E0-4A5E-BA6F-21105A3C39B0}"/>
              </a:ext>
            </a:extLst>
          </p:cNvPr>
          <p:cNvCxnSpPr>
            <a:cxnSpLocks/>
          </p:cNvCxnSpPr>
          <p:nvPr/>
        </p:nvCxnSpPr>
        <p:spPr>
          <a:xfrm>
            <a:off x="2701159" y="4062248"/>
            <a:ext cx="22597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66F2BD-C852-4815-BD39-21C74D81F7B6}"/>
              </a:ext>
            </a:extLst>
          </p:cNvPr>
          <p:cNvCxnSpPr>
            <a:cxnSpLocks/>
          </p:cNvCxnSpPr>
          <p:nvPr/>
        </p:nvCxnSpPr>
        <p:spPr>
          <a:xfrm>
            <a:off x="2719554" y="4945117"/>
            <a:ext cx="27458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DD2663-B584-4EF6-909E-98CEE177744C}"/>
              </a:ext>
            </a:extLst>
          </p:cNvPr>
          <p:cNvCxnSpPr>
            <a:cxnSpLocks/>
          </p:cNvCxnSpPr>
          <p:nvPr/>
        </p:nvCxnSpPr>
        <p:spPr>
          <a:xfrm>
            <a:off x="2701159" y="5833498"/>
            <a:ext cx="27458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5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7" y="13252"/>
            <a:ext cx="11292509" cy="914400"/>
          </a:xfrm>
        </p:spPr>
        <p:txBody>
          <a:bodyPr/>
          <a:lstStyle/>
          <a:p>
            <a:r>
              <a:rPr lang="en-US" sz="3200" b="1" dirty="0"/>
              <a:t>Chart things out so relationships can be understood and known </a:t>
            </a:r>
          </a:p>
        </p:txBody>
      </p:sp>
      <p:sp>
        <p:nvSpPr>
          <p:cNvPr id="3" name="Content Placeholder 2"/>
          <p:cNvSpPr>
            <a:spLocks noGrp="1"/>
          </p:cNvSpPr>
          <p:nvPr>
            <p:ph idx="1"/>
          </p:nvPr>
        </p:nvSpPr>
        <p:spPr>
          <a:xfrm>
            <a:off x="1881808" y="1078311"/>
            <a:ext cx="9753600" cy="5059363"/>
          </a:xfrm>
        </p:spPr>
        <p:txBody>
          <a:bodyPr/>
          <a:lstStyle/>
          <a:p>
            <a:r>
              <a:rPr lang="en-US" i="0" dirty="0"/>
              <a:t>Review for revenue and expenditures trends.</a:t>
            </a:r>
          </a:p>
          <a:p>
            <a:r>
              <a:rPr lang="en-US" i="0" dirty="0"/>
              <a:t>Look at long-term debt and sources for payment.</a:t>
            </a:r>
          </a:p>
          <a:p>
            <a:r>
              <a:rPr lang="en-US" i="0" dirty="0"/>
              <a:t>Share with senior leadership and the board. </a:t>
            </a:r>
          </a:p>
          <a:p>
            <a:pPr marL="0" indent="0">
              <a:buNone/>
            </a:pPr>
            <a:endParaRPr lang="en-US" dirty="0"/>
          </a:p>
        </p:txBody>
      </p:sp>
      <p:pic>
        <p:nvPicPr>
          <p:cNvPr id="2050" name="Picture 2" descr="TuitionRev">
            <a:extLst>
              <a:ext uri="{FF2B5EF4-FFF2-40B4-BE49-F238E27FC236}">
                <a16:creationId xmlns:a16="http://schemas.microsoft.com/office/drawing/2014/main" id="{D8A1C104-6A3A-49B9-A2F2-26B0C25C02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66" t="17099" b="18831"/>
          <a:stretch/>
        </p:blipFill>
        <p:spPr bwMode="auto">
          <a:xfrm>
            <a:off x="1881808" y="2564966"/>
            <a:ext cx="6742312" cy="372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5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0735-0528-4078-8251-A6B7B9B0E576}"/>
              </a:ext>
            </a:extLst>
          </p:cNvPr>
          <p:cNvSpPr>
            <a:spLocks noGrp="1"/>
          </p:cNvSpPr>
          <p:nvPr>
            <p:ph type="title"/>
          </p:nvPr>
        </p:nvSpPr>
        <p:spPr>
          <a:xfrm>
            <a:off x="2718090" y="-25014"/>
            <a:ext cx="9855200" cy="914400"/>
          </a:xfrm>
        </p:spPr>
        <p:txBody>
          <a:bodyPr/>
          <a:lstStyle/>
          <a:p>
            <a:r>
              <a:rPr lang="en-US" sz="3200" b="1" dirty="0"/>
              <a:t>Understand your Demography</a:t>
            </a:r>
          </a:p>
        </p:txBody>
      </p:sp>
      <p:sp>
        <p:nvSpPr>
          <p:cNvPr id="3" name="Content Placeholder 2">
            <a:extLst>
              <a:ext uri="{FF2B5EF4-FFF2-40B4-BE49-F238E27FC236}">
                <a16:creationId xmlns:a16="http://schemas.microsoft.com/office/drawing/2014/main" id="{421647DC-F1DF-4180-8550-76DA1A638BCD}"/>
              </a:ext>
            </a:extLst>
          </p:cNvPr>
          <p:cNvSpPr>
            <a:spLocks noGrp="1"/>
          </p:cNvSpPr>
          <p:nvPr>
            <p:ph idx="1"/>
          </p:nvPr>
        </p:nvSpPr>
        <p:spPr>
          <a:xfrm>
            <a:off x="1676400" y="1066801"/>
            <a:ext cx="4419600" cy="5059363"/>
          </a:xfrm>
        </p:spPr>
        <p:txBody>
          <a:bodyPr/>
          <a:lstStyle/>
          <a:p>
            <a:r>
              <a:rPr lang="en-US" i="0" dirty="0"/>
              <a:t>If your institution’s enrollment comes from these light blue counties, expect enrollment declines if status quo strategies continue.</a:t>
            </a:r>
          </a:p>
          <a:p>
            <a:endParaRPr lang="en-US" sz="1000" i="0" dirty="0"/>
          </a:p>
          <a:p>
            <a:r>
              <a:rPr lang="en-US" i="0" dirty="0"/>
              <a:t>Counties in red are showing strong growth and should be prioritized in recruitment. </a:t>
            </a:r>
          </a:p>
          <a:p>
            <a:endParaRPr lang="en-US" sz="1000" i="0" dirty="0"/>
          </a:p>
          <a:p>
            <a:r>
              <a:rPr lang="en-US" i="0" dirty="0"/>
              <a:t>Look for HS specifics that  align with your institution’s mission.   </a:t>
            </a:r>
          </a:p>
        </p:txBody>
      </p:sp>
      <p:pic>
        <p:nvPicPr>
          <p:cNvPr id="4" name="Picture 3">
            <a:extLst>
              <a:ext uri="{FF2B5EF4-FFF2-40B4-BE49-F238E27FC236}">
                <a16:creationId xmlns:a16="http://schemas.microsoft.com/office/drawing/2014/main" id="{4897C5E3-84D1-409F-BAFF-2E984F21EE22}"/>
              </a:ext>
            </a:extLst>
          </p:cNvPr>
          <p:cNvPicPr>
            <a:picLocks noChangeAspect="1"/>
          </p:cNvPicPr>
          <p:nvPr/>
        </p:nvPicPr>
        <p:blipFill rotWithShape="1">
          <a:blip r:embed="rId2"/>
          <a:srcRect/>
          <a:stretch/>
        </p:blipFill>
        <p:spPr>
          <a:xfrm>
            <a:off x="5943600" y="1038126"/>
            <a:ext cx="3404181" cy="5210274"/>
          </a:xfrm>
          <a:prstGeom prst="rect">
            <a:avLst/>
          </a:prstGeom>
        </p:spPr>
      </p:pic>
    </p:spTree>
    <p:extLst>
      <p:ext uri="{BB962C8B-B14F-4D97-AF65-F5344CB8AC3E}">
        <p14:creationId xmlns:p14="http://schemas.microsoft.com/office/powerpoint/2010/main" val="305954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pPr algn="ctr"/>
            <a:r>
              <a:rPr lang="en-US" sz="3200" b="1" dirty="0"/>
              <a:t>Making Enrollment Management Work: </a:t>
            </a:r>
            <a:br>
              <a:rPr lang="en-US" sz="3200" b="1" dirty="0"/>
            </a:br>
            <a:r>
              <a:rPr lang="en-US" sz="3200" b="1" dirty="0"/>
              <a:t>Utilizing State-Level Data to Inform Recruiting</a:t>
            </a:r>
          </a:p>
        </p:txBody>
      </p:sp>
      <p:pic>
        <p:nvPicPr>
          <p:cNvPr id="4" name="Picture 2"/>
          <p:cNvPicPr>
            <a:picLocks noChangeAspect="1" noChangeArrowheads="1"/>
          </p:cNvPicPr>
          <p:nvPr/>
        </p:nvPicPr>
        <p:blipFill>
          <a:blip r:embed="rId3" cstate="print"/>
          <a:srcRect/>
          <a:stretch>
            <a:fillRect/>
          </a:stretch>
        </p:blipFill>
        <p:spPr bwMode="auto">
          <a:xfrm>
            <a:off x="2362201" y="1112936"/>
            <a:ext cx="6324600" cy="5076988"/>
          </a:xfrm>
          <a:prstGeom prst="rect">
            <a:avLst/>
          </a:prstGeom>
          <a:noFill/>
          <a:ln w="9525">
            <a:noFill/>
            <a:miter lim="800000"/>
            <a:headEnd/>
            <a:tailEnd/>
          </a:ln>
        </p:spPr>
      </p:pic>
      <p:sp>
        <p:nvSpPr>
          <p:cNvPr id="5" name="TextBox 4"/>
          <p:cNvSpPr txBox="1"/>
          <p:nvPr/>
        </p:nvSpPr>
        <p:spPr>
          <a:xfrm>
            <a:off x="6477000" y="1371601"/>
            <a:ext cx="2819400" cy="646331"/>
          </a:xfrm>
          <a:prstGeom prst="rect">
            <a:avLst/>
          </a:prstGeom>
          <a:solidFill>
            <a:srgbClr val="FFFF00"/>
          </a:solidFill>
          <a:ln>
            <a:solidFill>
              <a:schemeClr val="bg1"/>
            </a:solidFill>
          </a:ln>
        </p:spPr>
        <p:txBody>
          <a:bodyPr wrap="square" rtlCol="0">
            <a:spAutoFit/>
          </a:bodyPr>
          <a:lstStyle/>
          <a:p>
            <a:pPr fontAlgn="base">
              <a:spcBef>
                <a:spcPct val="0"/>
              </a:spcBef>
              <a:spcAft>
                <a:spcPct val="0"/>
              </a:spcAft>
            </a:pPr>
            <a:r>
              <a:rPr lang="en-US" b="1" dirty="0">
                <a:solidFill>
                  <a:srgbClr val="000000"/>
                </a:solidFill>
              </a:rPr>
              <a:t>Where do students in your region go to college?</a:t>
            </a:r>
          </a:p>
        </p:txBody>
      </p:sp>
      <p:sp>
        <p:nvSpPr>
          <p:cNvPr id="6" name="TextBox 5"/>
          <p:cNvSpPr txBox="1"/>
          <p:nvPr/>
        </p:nvSpPr>
        <p:spPr>
          <a:xfrm>
            <a:off x="6096000" y="2209801"/>
            <a:ext cx="3276600" cy="1323439"/>
          </a:xfrm>
          <a:prstGeom prst="rect">
            <a:avLst/>
          </a:prstGeom>
          <a:noFill/>
        </p:spPr>
        <p:txBody>
          <a:bodyPr wrap="square" rtlCol="0">
            <a:spAutoFit/>
          </a:bodyPr>
          <a:lstStyle/>
          <a:p>
            <a:pPr fontAlgn="base">
              <a:spcBef>
                <a:spcPct val="0"/>
              </a:spcBef>
              <a:spcAft>
                <a:spcPct val="0"/>
              </a:spcAft>
            </a:pPr>
            <a:r>
              <a:rPr lang="en-US" sz="2000" dirty="0">
                <a:solidFill>
                  <a:srgbClr val="FF0000"/>
                </a:solidFill>
              </a:rPr>
              <a:t>Students in Louisiana attend their local (regional) community college or university, except…</a:t>
            </a:r>
          </a:p>
        </p:txBody>
      </p:sp>
      <p:sp>
        <p:nvSpPr>
          <p:cNvPr id="3" name="Oval 2"/>
          <p:cNvSpPr/>
          <p:nvPr/>
        </p:nvSpPr>
        <p:spPr>
          <a:xfrm>
            <a:off x="3532909" y="2034095"/>
            <a:ext cx="19812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cxnSp>
        <p:nvCxnSpPr>
          <p:cNvPr id="8" name="Straight Arrow Connector 7"/>
          <p:cNvCxnSpPr/>
          <p:nvPr/>
        </p:nvCxnSpPr>
        <p:spPr>
          <a:xfrm flipH="1">
            <a:off x="5514110" y="3124200"/>
            <a:ext cx="58189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94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75" y="-13025"/>
            <a:ext cx="9915938" cy="914400"/>
          </a:xfrm>
        </p:spPr>
        <p:txBody>
          <a:bodyPr/>
          <a:lstStyle/>
          <a:p>
            <a:pPr algn="ctr"/>
            <a:r>
              <a:rPr lang="en-US" sz="3200" b="1" dirty="0"/>
              <a:t>See where the anomalies are: </a:t>
            </a:r>
            <a:br>
              <a:rPr lang="en-US" sz="3200" b="1" dirty="0"/>
            </a:br>
            <a:r>
              <a:rPr lang="en-US" sz="3200" b="1" dirty="0"/>
              <a:t>Compare your expenditures to other institutions’</a:t>
            </a:r>
          </a:p>
        </p:txBody>
      </p:sp>
      <p:sp>
        <p:nvSpPr>
          <p:cNvPr id="4" name="TextBox 3"/>
          <p:cNvSpPr txBox="1"/>
          <p:nvPr/>
        </p:nvSpPr>
        <p:spPr>
          <a:xfrm>
            <a:off x="1600200" y="6498986"/>
            <a:ext cx="4876800"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rPr>
              <a:t>Source: NACUBO, Expenditures by function</a:t>
            </a:r>
          </a:p>
        </p:txBody>
      </p:sp>
      <p:pic>
        <p:nvPicPr>
          <p:cNvPr id="3" name="Picture 2">
            <a:extLst>
              <a:ext uri="{FF2B5EF4-FFF2-40B4-BE49-F238E27FC236}">
                <a16:creationId xmlns:a16="http://schemas.microsoft.com/office/drawing/2014/main" id="{02743244-7D9D-4CBA-9A4B-BA208919E337}"/>
              </a:ext>
            </a:extLst>
          </p:cNvPr>
          <p:cNvPicPr>
            <a:picLocks noChangeAspect="1"/>
          </p:cNvPicPr>
          <p:nvPr/>
        </p:nvPicPr>
        <p:blipFill rotWithShape="1">
          <a:blip r:embed="rId3"/>
          <a:srcRect l="36546" t="14549" r="13081" b="75597"/>
          <a:stretch/>
        </p:blipFill>
        <p:spPr>
          <a:xfrm>
            <a:off x="2056679" y="1177721"/>
            <a:ext cx="6858000" cy="1026112"/>
          </a:xfrm>
          <a:prstGeom prst="rect">
            <a:avLst/>
          </a:prstGeom>
        </p:spPr>
      </p:pic>
      <p:pic>
        <p:nvPicPr>
          <p:cNvPr id="7" name="Picture 6">
            <a:extLst>
              <a:ext uri="{FF2B5EF4-FFF2-40B4-BE49-F238E27FC236}">
                <a16:creationId xmlns:a16="http://schemas.microsoft.com/office/drawing/2014/main" id="{D93FFC55-0F1B-4ECF-B86D-EA8833AA4D59}"/>
              </a:ext>
            </a:extLst>
          </p:cNvPr>
          <p:cNvPicPr>
            <a:picLocks noChangeAspect="1"/>
          </p:cNvPicPr>
          <p:nvPr/>
        </p:nvPicPr>
        <p:blipFill rotWithShape="1">
          <a:blip r:embed="rId3"/>
          <a:srcRect l="38765" t="63663" r="12652" b="2079"/>
          <a:stretch/>
        </p:blipFill>
        <p:spPr>
          <a:xfrm>
            <a:off x="1671732" y="2203833"/>
            <a:ext cx="7408718" cy="3995958"/>
          </a:xfrm>
          <a:prstGeom prst="rect">
            <a:avLst/>
          </a:prstGeom>
        </p:spPr>
      </p:pic>
      <p:sp>
        <p:nvSpPr>
          <p:cNvPr id="12" name="Oval 11"/>
          <p:cNvSpPr/>
          <p:nvPr/>
        </p:nvSpPr>
        <p:spPr>
          <a:xfrm>
            <a:off x="7036183" y="4779999"/>
            <a:ext cx="560626" cy="330220"/>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22" name="Oval 21"/>
          <p:cNvSpPr/>
          <p:nvPr/>
        </p:nvSpPr>
        <p:spPr>
          <a:xfrm>
            <a:off x="8406848" y="3331130"/>
            <a:ext cx="544274" cy="304800"/>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4" name="Oval 13">
            <a:extLst>
              <a:ext uri="{FF2B5EF4-FFF2-40B4-BE49-F238E27FC236}">
                <a16:creationId xmlns:a16="http://schemas.microsoft.com/office/drawing/2014/main" id="{3E324476-B070-43BA-AEDE-0BAA36054EC0}"/>
              </a:ext>
            </a:extLst>
          </p:cNvPr>
          <p:cNvSpPr/>
          <p:nvPr/>
        </p:nvSpPr>
        <p:spPr>
          <a:xfrm>
            <a:off x="5575131" y="5355942"/>
            <a:ext cx="560626" cy="590971"/>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5" name="Oval 14">
            <a:extLst>
              <a:ext uri="{FF2B5EF4-FFF2-40B4-BE49-F238E27FC236}">
                <a16:creationId xmlns:a16="http://schemas.microsoft.com/office/drawing/2014/main" id="{D2A390EE-D577-4EB8-98C5-7EC1045CD7FC}"/>
              </a:ext>
            </a:extLst>
          </p:cNvPr>
          <p:cNvSpPr/>
          <p:nvPr/>
        </p:nvSpPr>
        <p:spPr>
          <a:xfrm>
            <a:off x="3975652" y="2792174"/>
            <a:ext cx="547374" cy="255826"/>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6" name="Oval 15">
            <a:extLst>
              <a:ext uri="{FF2B5EF4-FFF2-40B4-BE49-F238E27FC236}">
                <a16:creationId xmlns:a16="http://schemas.microsoft.com/office/drawing/2014/main" id="{3A24EE90-2511-44E3-9277-70DA335E654C}"/>
              </a:ext>
            </a:extLst>
          </p:cNvPr>
          <p:cNvSpPr/>
          <p:nvPr/>
        </p:nvSpPr>
        <p:spPr>
          <a:xfrm>
            <a:off x="2438400" y="4817633"/>
            <a:ext cx="560626" cy="210740"/>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3" name="Oval 12">
            <a:extLst>
              <a:ext uri="{FF2B5EF4-FFF2-40B4-BE49-F238E27FC236}">
                <a16:creationId xmlns:a16="http://schemas.microsoft.com/office/drawing/2014/main" id="{4A4AE02F-B0CF-4EBE-BC3C-D4BCB33D3E4C}"/>
              </a:ext>
            </a:extLst>
          </p:cNvPr>
          <p:cNvSpPr/>
          <p:nvPr/>
        </p:nvSpPr>
        <p:spPr>
          <a:xfrm>
            <a:off x="2438400" y="3378160"/>
            <a:ext cx="560626" cy="210740"/>
          </a:xfrm>
          <a:prstGeom prst="ellipse">
            <a:avLst/>
          </a:prstGeom>
          <a:solidFill>
            <a:srgbClr val="4D4D4D">
              <a:alpha val="27000"/>
            </a:srgb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5" name="TextBox 4">
            <a:extLst>
              <a:ext uri="{FF2B5EF4-FFF2-40B4-BE49-F238E27FC236}">
                <a16:creationId xmlns:a16="http://schemas.microsoft.com/office/drawing/2014/main" id="{60B76910-A9A5-45B7-B86B-D1B0D28F5C07}"/>
              </a:ext>
            </a:extLst>
          </p:cNvPr>
          <p:cNvSpPr txBox="1"/>
          <p:nvPr/>
        </p:nvSpPr>
        <p:spPr>
          <a:xfrm>
            <a:off x="2082462" y="1236159"/>
            <a:ext cx="6845469" cy="338554"/>
          </a:xfrm>
          <a:prstGeom prst="rect">
            <a:avLst/>
          </a:prstGeom>
          <a:solidFill>
            <a:srgbClr val="FFFF00"/>
          </a:solid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Student-focused expenditures</a:t>
            </a:r>
          </a:p>
        </p:txBody>
      </p:sp>
      <p:sp>
        <p:nvSpPr>
          <p:cNvPr id="6" name="TextBox 5">
            <a:extLst>
              <a:ext uri="{FF2B5EF4-FFF2-40B4-BE49-F238E27FC236}">
                <a16:creationId xmlns:a16="http://schemas.microsoft.com/office/drawing/2014/main" id="{81736B3E-34F0-4CF9-A439-BD19D667B349}"/>
              </a:ext>
            </a:extLst>
          </p:cNvPr>
          <p:cNvSpPr txBox="1"/>
          <p:nvPr/>
        </p:nvSpPr>
        <p:spPr>
          <a:xfrm>
            <a:off x="543339" y="2125725"/>
            <a:ext cx="1765733" cy="4185761"/>
          </a:xfrm>
          <a:prstGeom prst="rect">
            <a:avLst/>
          </a:prstGeom>
          <a:solidFill>
            <a:schemeClr val="tx2">
              <a:lumMod val="75000"/>
            </a:schemeClr>
          </a:solidFill>
        </p:spPr>
        <p:txBody>
          <a:bodyPr wrap="square" rtlCol="0">
            <a:spAutoFit/>
          </a:bodyPr>
          <a:lstStyle/>
          <a:p>
            <a:r>
              <a:rPr lang="en-US" sz="1875" b="1" dirty="0">
                <a:solidFill>
                  <a:schemeClr val="bg1"/>
                </a:solidFill>
                <a:latin typeface="Calibri" panose="020F0502020204030204" pitchFamily="34" charset="0"/>
                <a:cs typeface="Calibri" panose="020F0502020204030204" pitchFamily="34" charset="0"/>
              </a:rPr>
              <a:t>Your Institution</a:t>
            </a:r>
          </a:p>
          <a:p>
            <a:r>
              <a:rPr lang="en-US" sz="1875" b="1" dirty="0">
                <a:solidFill>
                  <a:schemeClr val="bg1"/>
                </a:solidFill>
                <a:latin typeface="Calibri" panose="020F0502020204030204" pitchFamily="34" charset="0"/>
                <a:cs typeface="Calibri" panose="020F0502020204030204" pitchFamily="34" charset="0"/>
              </a:rPr>
              <a:t>Other IHE 1</a:t>
            </a:r>
          </a:p>
          <a:p>
            <a:r>
              <a:rPr lang="en-US" sz="1875" b="1" dirty="0">
                <a:solidFill>
                  <a:schemeClr val="bg1"/>
                </a:solidFill>
                <a:latin typeface="Calibri" panose="020F0502020204030204" pitchFamily="34" charset="0"/>
                <a:cs typeface="Calibri" panose="020F0502020204030204" pitchFamily="34" charset="0"/>
              </a:rPr>
              <a:t>Other IHE 2</a:t>
            </a:r>
          </a:p>
          <a:p>
            <a:r>
              <a:rPr lang="en-US" sz="1875" b="1" dirty="0">
                <a:solidFill>
                  <a:schemeClr val="bg1"/>
                </a:solidFill>
                <a:latin typeface="Calibri" panose="020F0502020204030204" pitchFamily="34" charset="0"/>
                <a:cs typeface="Calibri" panose="020F0502020204030204" pitchFamily="34" charset="0"/>
              </a:rPr>
              <a:t>Other IHE 3</a:t>
            </a:r>
          </a:p>
          <a:p>
            <a:r>
              <a:rPr lang="en-US" sz="1875" b="1" dirty="0">
                <a:solidFill>
                  <a:schemeClr val="bg1"/>
                </a:solidFill>
                <a:latin typeface="Calibri" panose="020F0502020204030204" pitchFamily="34" charset="0"/>
                <a:cs typeface="Calibri" panose="020F0502020204030204" pitchFamily="34" charset="0"/>
              </a:rPr>
              <a:t>Other IHE 4</a:t>
            </a:r>
          </a:p>
          <a:p>
            <a:r>
              <a:rPr lang="en-US" sz="1875" b="1" dirty="0">
                <a:solidFill>
                  <a:schemeClr val="bg1"/>
                </a:solidFill>
                <a:latin typeface="Calibri" panose="020F0502020204030204" pitchFamily="34" charset="0"/>
                <a:cs typeface="Calibri" panose="020F0502020204030204" pitchFamily="34" charset="0"/>
              </a:rPr>
              <a:t>Other IHE 5</a:t>
            </a:r>
          </a:p>
          <a:p>
            <a:r>
              <a:rPr lang="en-US" sz="1875" b="1" dirty="0">
                <a:solidFill>
                  <a:schemeClr val="bg1"/>
                </a:solidFill>
                <a:latin typeface="Calibri" panose="020F0502020204030204" pitchFamily="34" charset="0"/>
                <a:cs typeface="Calibri" panose="020F0502020204030204" pitchFamily="34" charset="0"/>
              </a:rPr>
              <a:t>Other IHE 6</a:t>
            </a:r>
          </a:p>
          <a:p>
            <a:r>
              <a:rPr lang="en-US" sz="1875" b="1" dirty="0">
                <a:solidFill>
                  <a:schemeClr val="bg1"/>
                </a:solidFill>
                <a:latin typeface="Calibri" panose="020F0502020204030204" pitchFamily="34" charset="0"/>
                <a:cs typeface="Calibri" panose="020F0502020204030204" pitchFamily="34" charset="0"/>
              </a:rPr>
              <a:t>Other IHE 7</a:t>
            </a:r>
          </a:p>
          <a:p>
            <a:r>
              <a:rPr lang="en-US" sz="1875" b="1" dirty="0">
                <a:solidFill>
                  <a:schemeClr val="bg1"/>
                </a:solidFill>
                <a:latin typeface="Calibri" panose="020F0502020204030204" pitchFamily="34" charset="0"/>
                <a:cs typeface="Calibri" panose="020F0502020204030204" pitchFamily="34" charset="0"/>
              </a:rPr>
              <a:t>Other IHE 8</a:t>
            </a:r>
          </a:p>
          <a:p>
            <a:r>
              <a:rPr lang="en-US" sz="1875" b="1" dirty="0">
                <a:solidFill>
                  <a:schemeClr val="bg1"/>
                </a:solidFill>
                <a:latin typeface="Calibri" panose="020F0502020204030204" pitchFamily="34" charset="0"/>
                <a:cs typeface="Calibri" panose="020F0502020204030204" pitchFamily="34" charset="0"/>
              </a:rPr>
              <a:t>Other IHE 9</a:t>
            </a:r>
          </a:p>
          <a:p>
            <a:r>
              <a:rPr lang="en-US" sz="1875" b="1" dirty="0">
                <a:solidFill>
                  <a:schemeClr val="bg1"/>
                </a:solidFill>
                <a:latin typeface="Calibri" panose="020F0502020204030204" pitchFamily="34" charset="0"/>
                <a:cs typeface="Calibri" panose="020F0502020204030204" pitchFamily="34" charset="0"/>
              </a:rPr>
              <a:t>Other IHE 10</a:t>
            </a:r>
          </a:p>
          <a:p>
            <a:r>
              <a:rPr lang="en-US" sz="1875" b="1" dirty="0">
                <a:solidFill>
                  <a:schemeClr val="bg1"/>
                </a:solidFill>
                <a:latin typeface="Calibri" panose="020F0502020204030204" pitchFamily="34" charset="0"/>
                <a:cs typeface="Calibri" panose="020F0502020204030204" pitchFamily="34" charset="0"/>
              </a:rPr>
              <a:t>Other IHE 11</a:t>
            </a:r>
          </a:p>
          <a:p>
            <a:r>
              <a:rPr lang="en-US" sz="1875" b="1" dirty="0">
                <a:solidFill>
                  <a:schemeClr val="bg1"/>
                </a:solidFill>
                <a:latin typeface="Calibri" panose="020F0502020204030204" pitchFamily="34" charset="0"/>
                <a:cs typeface="Calibri" panose="020F0502020204030204" pitchFamily="34" charset="0"/>
              </a:rPr>
              <a:t>Other IHE 12</a:t>
            </a:r>
          </a:p>
          <a:p>
            <a:r>
              <a:rPr lang="en-US" sz="1875" b="1" dirty="0">
                <a:solidFill>
                  <a:schemeClr val="bg1"/>
                </a:solidFill>
                <a:latin typeface="Calibri" panose="020F0502020204030204" pitchFamily="34" charset="0"/>
                <a:cs typeface="Calibri" panose="020F0502020204030204" pitchFamily="34" charset="0"/>
              </a:rPr>
              <a:t>Other IHE 13</a:t>
            </a:r>
          </a:p>
        </p:txBody>
      </p:sp>
    </p:spTree>
    <p:extLst>
      <p:ext uri="{BB962C8B-B14F-4D97-AF65-F5344CB8AC3E}">
        <p14:creationId xmlns:p14="http://schemas.microsoft.com/office/powerpoint/2010/main" val="1925926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14" grpId="0" animBg="1"/>
      <p:bldP spid="15" grpId="0" animBg="1"/>
      <p:bldP spid="16"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09" y="1196673"/>
            <a:ext cx="7676321" cy="4775101"/>
          </a:xfrm>
          <a:prstGeom prst="rect">
            <a:avLst/>
          </a:prstGeom>
        </p:spPr>
      </p:pic>
      <p:sp>
        <p:nvSpPr>
          <p:cNvPr id="5" name="Rounded Rectangle 4"/>
          <p:cNvSpPr/>
          <p:nvPr/>
        </p:nvSpPr>
        <p:spPr>
          <a:xfrm>
            <a:off x="1609653" y="1220325"/>
            <a:ext cx="4014765" cy="1072799"/>
          </a:xfrm>
          <a:prstGeom prst="roundRect">
            <a:avLst/>
          </a:prstGeom>
          <a:solidFill>
            <a:srgbClr val="666633"/>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Times New Roman"/>
              </a:rPr>
              <a:t>42% of your classrooms are not used, Could they be classified differently and used by another unit?</a:t>
            </a:r>
          </a:p>
        </p:txBody>
      </p:sp>
      <p:cxnSp>
        <p:nvCxnSpPr>
          <p:cNvPr id="6" name="Straight Arrow Connector 5"/>
          <p:cNvCxnSpPr>
            <a:cxnSpLocks/>
          </p:cNvCxnSpPr>
          <p:nvPr/>
        </p:nvCxnSpPr>
        <p:spPr>
          <a:xfrm>
            <a:off x="5561168" y="1857698"/>
            <a:ext cx="740240" cy="239458"/>
          </a:xfrm>
          <a:prstGeom prst="straightConnector1">
            <a:avLst/>
          </a:prstGeom>
          <a:ln w="57150">
            <a:solidFill>
              <a:srgbClr val="666633"/>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198874" y="4148557"/>
            <a:ext cx="3402624" cy="1072799"/>
          </a:xfrm>
          <a:prstGeom prst="roundRect">
            <a:avLst/>
          </a:prstGeom>
          <a:solidFill>
            <a:srgbClr val="666633"/>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Times New Roman"/>
              </a:rPr>
              <a:t>Need a better fit between room capacity and course enrollment</a:t>
            </a:r>
          </a:p>
        </p:txBody>
      </p:sp>
      <p:cxnSp>
        <p:nvCxnSpPr>
          <p:cNvPr id="8" name="Straight Arrow Connector 7"/>
          <p:cNvCxnSpPr>
            <a:cxnSpLocks/>
          </p:cNvCxnSpPr>
          <p:nvPr/>
        </p:nvCxnSpPr>
        <p:spPr>
          <a:xfrm flipV="1">
            <a:off x="6554440" y="4002156"/>
            <a:ext cx="2337769" cy="653156"/>
          </a:xfrm>
          <a:prstGeom prst="straightConnector1">
            <a:avLst/>
          </a:prstGeom>
          <a:ln w="57150">
            <a:solidFill>
              <a:srgbClr val="66663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a:off x="6601498" y="4684957"/>
            <a:ext cx="2290710" cy="1145999"/>
          </a:xfrm>
          <a:prstGeom prst="straightConnector1">
            <a:avLst/>
          </a:prstGeom>
          <a:ln w="57150">
            <a:solidFill>
              <a:srgbClr val="6666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4968142" y="3800123"/>
            <a:ext cx="3380405" cy="10890"/>
          </a:xfrm>
          <a:prstGeom prst="straightConnector1">
            <a:avLst/>
          </a:prstGeom>
          <a:ln w="57150">
            <a:solidFill>
              <a:srgbClr val="666633"/>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621564" y="3662878"/>
            <a:ext cx="397033" cy="229886"/>
          </a:xfrm>
          <a:prstGeom prst="ellipse">
            <a:avLst/>
          </a:prstGeom>
          <a:solidFill>
            <a:srgbClr val="666633">
              <a:alpha val="28000"/>
            </a:srgbClr>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7" name="Oval 16"/>
          <p:cNvSpPr/>
          <p:nvPr/>
        </p:nvSpPr>
        <p:spPr>
          <a:xfrm>
            <a:off x="8382000" y="3662878"/>
            <a:ext cx="397033" cy="229886"/>
          </a:xfrm>
          <a:prstGeom prst="ellipse">
            <a:avLst/>
          </a:prstGeom>
          <a:solidFill>
            <a:srgbClr val="666633">
              <a:alpha val="28000"/>
            </a:srgbClr>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Times New Roman"/>
            </a:endParaRPr>
          </a:p>
        </p:txBody>
      </p:sp>
      <p:sp>
        <p:nvSpPr>
          <p:cNvPr id="15" name="Title 1">
            <a:extLst>
              <a:ext uri="{FF2B5EF4-FFF2-40B4-BE49-F238E27FC236}">
                <a16:creationId xmlns:a16="http://schemas.microsoft.com/office/drawing/2014/main" id="{058C794F-BCE1-47B1-9993-68D3CA3D9E8A}"/>
              </a:ext>
            </a:extLst>
          </p:cNvPr>
          <p:cNvSpPr txBox="1">
            <a:spLocks/>
          </p:cNvSpPr>
          <p:nvPr/>
        </p:nvSpPr>
        <p:spPr bwMode="auto">
          <a:xfrm>
            <a:off x="2067337" y="49055"/>
            <a:ext cx="9985442" cy="919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a:lstStyle>
          <a:p>
            <a:r>
              <a:rPr lang="en-US" sz="3200" b="1" kern="0" dirty="0"/>
              <a:t>Efficiencies: Facility Utilization</a:t>
            </a:r>
          </a:p>
        </p:txBody>
      </p:sp>
    </p:spTree>
    <p:extLst>
      <p:ext uri="{BB962C8B-B14F-4D97-AF65-F5344CB8AC3E}">
        <p14:creationId xmlns:p14="http://schemas.microsoft.com/office/powerpoint/2010/main" val="7554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t>3</a:t>
            </a:fld>
            <a:endParaRPr lang="en-US" dirty="0"/>
          </a:p>
        </p:txBody>
      </p:sp>
      <p:sp>
        <p:nvSpPr>
          <p:cNvPr id="4" name="Title 1"/>
          <p:cNvSpPr txBox="1">
            <a:spLocks/>
          </p:cNvSpPr>
          <p:nvPr/>
        </p:nvSpPr>
        <p:spPr>
          <a:xfrm>
            <a:off x="1445160" y="106193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sz="4000" b="1" dirty="0">
                <a:solidFill>
                  <a:schemeClr val="accent5"/>
                </a:solidFill>
                <a:latin typeface="+mn-lt"/>
              </a:rPr>
              <a:t>II.  ROLL CALL and </a:t>
            </a:r>
            <a:br>
              <a:rPr lang="en-US" sz="4000" b="1" dirty="0">
                <a:solidFill>
                  <a:schemeClr val="accent5"/>
                </a:solidFill>
                <a:latin typeface="+mn-lt"/>
              </a:rPr>
            </a:br>
            <a:r>
              <a:rPr lang="en-US" sz="4000" b="1" dirty="0">
                <a:solidFill>
                  <a:schemeClr val="accent5"/>
                </a:solidFill>
                <a:latin typeface="+mn-lt"/>
              </a:rPr>
              <a:t>QUORUM DETERMINATION</a:t>
            </a:r>
            <a:r>
              <a:rPr lang="en-US" sz="4000" b="1" dirty="0">
                <a:solidFill>
                  <a:srgbClr val="002060"/>
                </a:solidFill>
                <a:latin typeface="+mn-lt"/>
              </a:rPr>
              <a:t>	</a:t>
            </a:r>
          </a:p>
        </p:txBody>
      </p:sp>
      <p:pic>
        <p:nvPicPr>
          <p:cNvPr id="5" name="Picture 4" descr="See the source image"/>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3720" y="2680447"/>
            <a:ext cx="7700682" cy="3460377"/>
          </a:xfrm>
          <a:prstGeom prst="rect">
            <a:avLst/>
          </a:prstGeom>
          <a:noFill/>
          <a:ln>
            <a:noFill/>
          </a:ln>
        </p:spPr>
      </p:pic>
    </p:spTree>
    <p:extLst>
      <p:ext uri="{BB962C8B-B14F-4D97-AF65-F5344CB8AC3E}">
        <p14:creationId xmlns:p14="http://schemas.microsoft.com/office/powerpoint/2010/main" val="281853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nvPr>
        </p:nvGraphicFramePr>
        <p:xfrm>
          <a:off x="5167279" y="2286000"/>
          <a:ext cx="4533899"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180096" y="3000887"/>
            <a:ext cx="1781225" cy="1481275"/>
          </a:xfrm>
          <a:prstGeom prst="rect">
            <a:avLst/>
          </a:prstGeom>
          <a:solidFill>
            <a:schemeClr val="accent3">
              <a:lumMod val="50000"/>
            </a:schemeClr>
          </a:solidFill>
          <a:ln>
            <a:solidFill>
              <a:srgbClr val="303F1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sz="1600" dirty="0">
                <a:solidFill>
                  <a:srgbClr val="FFFFFF"/>
                </a:solidFill>
                <a:latin typeface="Times New Roman"/>
              </a:rPr>
              <a:t>Day Time  </a:t>
            </a:r>
          </a:p>
          <a:p>
            <a:pPr fontAlgn="base">
              <a:spcBef>
                <a:spcPct val="0"/>
              </a:spcBef>
              <a:spcAft>
                <a:spcPct val="0"/>
              </a:spcAft>
            </a:pPr>
            <a:r>
              <a:rPr lang="en-US" sz="1600" dirty="0">
                <a:solidFill>
                  <a:srgbClr val="FFFFFF"/>
                </a:solidFill>
                <a:latin typeface="Times New Roman"/>
              </a:rPr>
              <a:t>(5:00a till 4:59p)</a:t>
            </a:r>
          </a:p>
          <a:p>
            <a:pPr fontAlgn="base">
              <a:spcBef>
                <a:spcPct val="0"/>
              </a:spcBef>
              <a:spcAft>
                <a:spcPct val="0"/>
              </a:spcAft>
            </a:pPr>
            <a:endParaRPr lang="en-US" sz="1600" dirty="0">
              <a:solidFill>
                <a:srgbClr val="FFFFFF"/>
              </a:solidFill>
              <a:latin typeface="Times New Roman"/>
            </a:endParaRPr>
          </a:p>
          <a:p>
            <a:pPr fontAlgn="base">
              <a:spcBef>
                <a:spcPct val="0"/>
              </a:spcBef>
              <a:spcAft>
                <a:spcPct val="0"/>
              </a:spcAft>
            </a:pPr>
            <a:r>
              <a:rPr lang="en-US" sz="1600" dirty="0">
                <a:solidFill>
                  <a:srgbClr val="FFFFFF"/>
                </a:solidFill>
                <a:latin typeface="Times New Roman"/>
              </a:rPr>
              <a:t>Night Time</a:t>
            </a:r>
          </a:p>
          <a:p>
            <a:pPr fontAlgn="base">
              <a:spcBef>
                <a:spcPct val="0"/>
              </a:spcBef>
              <a:spcAft>
                <a:spcPct val="0"/>
              </a:spcAft>
            </a:pPr>
            <a:r>
              <a:rPr lang="en-US" sz="1600" dirty="0">
                <a:solidFill>
                  <a:srgbClr val="FFFFFF"/>
                </a:solidFill>
                <a:latin typeface="Times New Roman"/>
              </a:rPr>
              <a:t>(5:00p till 4:59a)</a:t>
            </a:r>
          </a:p>
        </p:txBody>
      </p:sp>
      <p:sp>
        <p:nvSpPr>
          <p:cNvPr id="29" name="TextBox 28"/>
          <p:cNvSpPr txBox="1"/>
          <p:nvPr/>
        </p:nvSpPr>
        <p:spPr>
          <a:xfrm>
            <a:off x="1279052" y="1298813"/>
            <a:ext cx="8267700" cy="1231106"/>
          </a:xfrm>
          <a:prstGeom prst="rect">
            <a:avLst/>
          </a:prstGeom>
          <a:noFill/>
        </p:spPr>
        <p:txBody>
          <a:bodyPr wrap="square" rtlCol="0">
            <a:spAutoFit/>
          </a:bodyPr>
          <a:lstStyle/>
          <a:p>
            <a:pPr algn="ctr" fontAlgn="base">
              <a:spcBef>
                <a:spcPct val="0"/>
              </a:spcBef>
              <a:spcAft>
                <a:spcPct val="0"/>
              </a:spcAft>
            </a:pPr>
            <a:r>
              <a:rPr lang="en-US" sz="2800" b="1" dirty="0">
                <a:solidFill>
                  <a:srgbClr val="666633"/>
                </a:solidFill>
              </a:rPr>
              <a:t>Utilization of Classrooms and Laboratories </a:t>
            </a:r>
          </a:p>
          <a:p>
            <a:pPr algn="ctr" fontAlgn="base">
              <a:spcBef>
                <a:spcPct val="0"/>
              </a:spcBef>
              <a:spcAft>
                <a:spcPct val="0"/>
              </a:spcAft>
            </a:pPr>
            <a:r>
              <a:rPr lang="en-US" sz="2800" b="1" dirty="0">
                <a:solidFill>
                  <a:srgbClr val="666633"/>
                </a:solidFill>
              </a:rPr>
              <a:t>by Time of Day</a:t>
            </a:r>
          </a:p>
          <a:p>
            <a:pPr fontAlgn="base">
              <a:spcBef>
                <a:spcPct val="0"/>
              </a:spcBef>
              <a:spcAft>
                <a:spcPct val="0"/>
              </a:spcAft>
            </a:pPr>
            <a:endParaRPr lang="en-US" dirty="0">
              <a:solidFill>
                <a:srgbClr val="FFFFFF"/>
              </a:solidFill>
              <a:latin typeface="Arial" charset="0"/>
            </a:endParaRPr>
          </a:p>
        </p:txBody>
      </p:sp>
      <p:graphicFrame>
        <p:nvGraphicFramePr>
          <p:cNvPr id="30" name="Chart 29"/>
          <p:cNvGraphicFramePr>
            <a:graphicFrameLocks/>
          </p:cNvGraphicFramePr>
          <p:nvPr>
            <p:extLst/>
          </p:nvPr>
        </p:nvGraphicFramePr>
        <p:xfrm>
          <a:off x="1187548" y="2362201"/>
          <a:ext cx="5410200" cy="3842657"/>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1"/>
          <p:cNvSpPr txBox="1"/>
          <p:nvPr/>
        </p:nvSpPr>
        <p:spPr>
          <a:xfrm rot="20167926">
            <a:off x="5900360" y="4358241"/>
            <a:ext cx="17526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400" b="1" dirty="0">
                <a:solidFill>
                  <a:srgbClr val="FFFFFF"/>
                </a:solidFill>
                <a:latin typeface="Times New Roman"/>
              </a:rPr>
              <a:t>Day Time</a:t>
            </a:r>
          </a:p>
        </p:txBody>
      </p:sp>
      <p:sp>
        <p:nvSpPr>
          <p:cNvPr id="33" name="TextBox 1"/>
          <p:cNvSpPr txBox="1"/>
          <p:nvPr/>
        </p:nvSpPr>
        <p:spPr>
          <a:xfrm rot="20106271">
            <a:off x="3947074" y="3688769"/>
            <a:ext cx="1698171"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800" dirty="0">
                <a:solidFill>
                  <a:srgbClr val="FFFFFF"/>
                </a:solidFill>
                <a:latin typeface="Times New Roman"/>
              </a:rPr>
              <a:t>Night Time</a:t>
            </a:r>
          </a:p>
        </p:txBody>
      </p:sp>
      <p:sp>
        <p:nvSpPr>
          <p:cNvPr id="34" name="TextBox 1"/>
          <p:cNvSpPr txBox="1"/>
          <p:nvPr/>
        </p:nvSpPr>
        <p:spPr>
          <a:xfrm rot="20106271">
            <a:off x="7593777" y="3667241"/>
            <a:ext cx="1698171"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800" dirty="0">
                <a:solidFill>
                  <a:srgbClr val="FFFFFF"/>
                </a:solidFill>
                <a:latin typeface="Times New Roman"/>
              </a:rPr>
              <a:t>Night Time</a:t>
            </a:r>
          </a:p>
        </p:txBody>
      </p:sp>
      <p:sp>
        <p:nvSpPr>
          <p:cNvPr id="35" name="TextBox 1"/>
          <p:cNvSpPr txBox="1"/>
          <p:nvPr/>
        </p:nvSpPr>
        <p:spPr>
          <a:xfrm rot="20167926">
            <a:off x="2275423" y="4381032"/>
            <a:ext cx="17526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400" b="1" dirty="0">
                <a:solidFill>
                  <a:srgbClr val="FFFFFF"/>
                </a:solidFill>
                <a:latin typeface="Times New Roman"/>
              </a:rPr>
              <a:t>Day Time</a:t>
            </a:r>
          </a:p>
        </p:txBody>
      </p:sp>
      <p:sp>
        <p:nvSpPr>
          <p:cNvPr id="36" name="TextBox 35"/>
          <p:cNvSpPr txBox="1"/>
          <p:nvPr/>
        </p:nvSpPr>
        <p:spPr>
          <a:xfrm>
            <a:off x="5755450" y="2334889"/>
            <a:ext cx="3505200" cy="584775"/>
          </a:xfrm>
          <a:prstGeom prst="rect">
            <a:avLst/>
          </a:prstGeom>
          <a:noFill/>
        </p:spPr>
        <p:txBody>
          <a:bodyPr wrap="square" rtlCol="0">
            <a:spAutoFit/>
          </a:bodyPr>
          <a:lstStyle/>
          <a:p>
            <a:pPr algn="ctr" fontAlgn="base">
              <a:spcBef>
                <a:spcPct val="0"/>
              </a:spcBef>
              <a:spcAft>
                <a:spcPct val="0"/>
              </a:spcAft>
            </a:pPr>
            <a:r>
              <a:rPr lang="en-US" sz="3200" dirty="0">
                <a:solidFill>
                  <a:srgbClr val="4D4D4D"/>
                </a:solidFill>
              </a:rPr>
              <a:t>Classrooms</a:t>
            </a:r>
            <a:endParaRPr lang="en-US" dirty="0">
              <a:solidFill>
                <a:srgbClr val="4D4D4D"/>
              </a:solidFill>
            </a:endParaRPr>
          </a:p>
        </p:txBody>
      </p:sp>
      <p:sp>
        <p:nvSpPr>
          <p:cNvPr id="37" name="TextBox 36"/>
          <p:cNvSpPr txBox="1"/>
          <p:nvPr/>
        </p:nvSpPr>
        <p:spPr>
          <a:xfrm>
            <a:off x="2299102" y="2357545"/>
            <a:ext cx="3043564" cy="584775"/>
          </a:xfrm>
          <a:prstGeom prst="rect">
            <a:avLst/>
          </a:prstGeom>
          <a:noFill/>
        </p:spPr>
        <p:txBody>
          <a:bodyPr wrap="square" rtlCol="0">
            <a:spAutoFit/>
          </a:bodyPr>
          <a:lstStyle/>
          <a:p>
            <a:pPr algn="ctr" fontAlgn="base">
              <a:spcBef>
                <a:spcPct val="0"/>
              </a:spcBef>
              <a:spcAft>
                <a:spcPct val="0"/>
              </a:spcAft>
            </a:pPr>
            <a:r>
              <a:rPr lang="en-US" sz="3200" dirty="0">
                <a:solidFill>
                  <a:srgbClr val="4D4D4D"/>
                </a:solidFill>
              </a:rPr>
              <a:t>Class Labs</a:t>
            </a:r>
            <a:endParaRPr lang="en-US" dirty="0">
              <a:solidFill>
                <a:srgbClr val="4D4D4D"/>
              </a:solidFill>
            </a:endParaRPr>
          </a:p>
        </p:txBody>
      </p:sp>
      <p:sp>
        <p:nvSpPr>
          <p:cNvPr id="15" name="Title 1">
            <a:extLst>
              <a:ext uri="{FF2B5EF4-FFF2-40B4-BE49-F238E27FC236}">
                <a16:creationId xmlns:a16="http://schemas.microsoft.com/office/drawing/2014/main" id="{72CF3893-2FC6-4252-A22C-553025B41955}"/>
              </a:ext>
            </a:extLst>
          </p:cNvPr>
          <p:cNvSpPr>
            <a:spLocks noGrp="1"/>
          </p:cNvSpPr>
          <p:nvPr>
            <p:ph type="title"/>
          </p:nvPr>
        </p:nvSpPr>
        <p:spPr>
          <a:xfrm>
            <a:off x="1961321" y="0"/>
            <a:ext cx="9855200" cy="914400"/>
          </a:xfrm>
        </p:spPr>
        <p:txBody>
          <a:bodyPr/>
          <a:lstStyle/>
          <a:p>
            <a:r>
              <a:rPr lang="en-US" sz="3200" b="1" dirty="0"/>
              <a:t>Efficiencies: Facility Utilization</a:t>
            </a:r>
          </a:p>
        </p:txBody>
      </p:sp>
    </p:spTree>
    <p:extLst>
      <p:ext uri="{BB962C8B-B14F-4D97-AF65-F5344CB8AC3E}">
        <p14:creationId xmlns:p14="http://schemas.microsoft.com/office/powerpoint/2010/main" val="77584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nvSpPr>
        <p:spPr bwMode="auto">
          <a:xfrm>
            <a:off x="2337641" y="3448478"/>
            <a:ext cx="6297521" cy="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sp>
        <p:nvSpPr>
          <p:cNvPr id="5" name="Text Box 9"/>
          <p:cNvSpPr txBox="1">
            <a:spLocks noChangeArrowheads="1"/>
          </p:cNvSpPr>
          <p:nvPr/>
        </p:nvSpPr>
        <p:spPr bwMode="auto">
          <a:xfrm rot="16200000">
            <a:off x="69029" y="3146057"/>
            <a:ext cx="3641272" cy="584775"/>
          </a:xfrm>
          <a:prstGeom prst="rect">
            <a:avLst/>
          </a:prstGeom>
          <a:noFill/>
          <a:ln w="9525">
            <a:noFill/>
            <a:miter lim="800000"/>
            <a:headEnd/>
            <a:tailEnd/>
          </a:ln>
          <a:effectLst/>
        </p:spPr>
        <p:txBody>
          <a:bodyPr wrap="square" anchor="ctr">
            <a:spAutoFit/>
          </a:bodyPr>
          <a:lstStyle/>
          <a:p>
            <a:pPr algn="ctr" eaLnBrk="0" hangingPunct="0">
              <a:spcBef>
                <a:spcPct val="20000"/>
              </a:spcBef>
            </a:pPr>
            <a:r>
              <a:rPr lang="en-US" sz="3200" dirty="0">
                <a:solidFill>
                  <a:prstClr val="black"/>
                </a:solidFill>
                <a:latin typeface="Times New Roman" pitchFamily="18" charset="0"/>
              </a:rPr>
              <a:t>Mission Critical</a:t>
            </a:r>
          </a:p>
        </p:txBody>
      </p:sp>
      <p:sp>
        <p:nvSpPr>
          <p:cNvPr id="6" name="Text Box 11"/>
          <p:cNvSpPr txBox="1">
            <a:spLocks noChangeArrowheads="1"/>
          </p:cNvSpPr>
          <p:nvPr/>
        </p:nvSpPr>
        <p:spPr bwMode="auto">
          <a:xfrm>
            <a:off x="1684716" y="5417834"/>
            <a:ext cx="609600"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7" name="Text Box 12"/>
          <p:cNvSpPr txBox="1">
            <a:spLocks noChangeArrowheads="1"/>
          </p:cNvSpPr>
          <p:nvPr/>
        </p:nvSpPr>
        <p:spPr bwMode="auto">
          <a:xfrm flipH="1">
            <a:off x="8572935" y="5417834"/>
            <a:ext cx="685800" cy="579438"/>
          </a:xfrm>
          <a:prstGeom prst="rect">
            <a:avLst/>
          </a:prstGeom>
          <a:noFill/>
          <a:ln w="9525">
            <a:noFill/>
            <a:miter lim="800000"/>
            <a:headEnd/>
            <a:tailEnd/>
          </a:ln>
          <a:effectLst/>
        </p:spPr>
        <p:txBody>
          <a:bodyPr anchor="ctr">
            <a:spAutoFit/>
          </a:bodyPr>
          <a:lstStyle/>
          <a:p>
            <a:pPr algn="ctr" eaLnBrk="0" hangingPunct="0">
              <a:spcBef>
                <a:spcPct val="20000"/>
              </a:spcBef>
            </a:pPr>
            <a:r>
              <a:rPr lang="en-US" sz="3200" dirty="0">
                <a:solidFill>
                  <a:prstClr val="black"/>
                </a:solidFill>
                <a:latin typeface="Times New Roman" pitchFamily="18" charset="0"/>
              </a:rPr>
              <a:t>+1</a:t>
            </a:r>
          </a:p>
        </p:txBody>
      </p:sp>
      <p:sp>
        <p:nvSpPr>
          <p:cNvPr id="8" name="Text Box 13"/>
          <p:cNvSpPr txBox="1">
            <a:spLocks noChangeArrowheads="1"/>
          </p:cNvSpPr>
          <p:nvPr/>
        </p:nvSpPr>
        <p:spPr bwMode="auto">
          <a:xfrm>
            <a:off x="4205579" y="5682503"/>
            <a:ext cx="2819400" cy="519113"/>
          </a:xfrm>
          <a:prstGeom prst="rect">
            <a:avLst/>
          </a:prstGeom>
          <a:noFill/>
          <a:ln w="9525">
            <a:noFill/>
            <a:miter lim="800000"/>
            <a:headEnd/>
            <a:tailEnd/>
          </a:ln>
          <a:effectLst/>
        </p:spPr>
        <p:txBody>
          <a:bodyPr wrap="square" anchor="ctr">
            <a:spAutoFit/>
          </a:bodyPr>
          <a:lstStyle/>
          <a:p>
            <a:pPr algn="ctr" eaLnBrk="0" hangingPunct="0">
              <a:spcBef>
                <a:spcPct val="50000"/>
              </a:spcBef>
            </a:pPr>
            <a:r>
              <a:rPr lang="en-US" sz="2800" dirty="0">
                <a:solidFill>
                  <a:prstClr val="black"/>
                </a:solidFill>
                <a:latin typeface="Times New Roman" pitchFamily="18" charset="0"/>
              </a:rPr>
              <a:t>Effectiveness</a:t>
            </a:r>
            <a:endParaRPr lang="en-US" sz="3200" dirty="0">
              <a:solidFill>
                <a:prstClr val="black"/>
              </a:solidFill>
              <a:latin typeface="Times New Roman" pitchFamily="18" charset="0"/>
            </a:endParaRPr>
          </a:p>
        </p:txBody>
      </p:sp>
      <p:sp>
        <p:nvSpPr>
          <p:cNvPr id="9" name="Line 27"/>
          <p:cNvSpPr>
            <a:spLocks noChangeShapeType="1"/>
          </p:cNvSpPr>
          <p:nvPr/>
        </p:nvSpPr>
        <p:spPr bwMode="auto">
          <a:xfrm>
            <a:off x="5605075" y="1467278"/>
            <a:ext cx="0" cy="4191000"/>
          </a:xfrm>
          <a:prstGeom prst="line">
            <a:avLst/>
          </a:prstGeom>
          <a:noFill/>
          <a:ln w="57150">
            <a:solidFill>
              <a:srgbClr val="FF0000"/>
            </a:solidFill>
            <a:round/>
            <a:headEnd/>
            <a:tailEnd/>
          </a:ln>
          <a:effectLst/>
        </p:spPr>
        <p:txBody>
          <a:bodyPr wrap="none" anchor="ctr"/>
          <a:lstStyle/>
          <a:p>
            <a:endParaRPr lang="en-US">
              <a:solidFill>
                <a:prstClr val="black"/>
              </a:solidFill>
              <a:latin typeface="Calibri"/>
            </a:endParaRPr>
          </a:p>
        </p:txBody>
      </p:sp>
      <p:sp>
        <p:nvSpPr>
          <p:cNvPr id="10" name="Rounded Rectangle 9"/>
          <p:cNvSpPr/>
          <p:nvPr/>
        </p:nvSpPr>
        <p:spPr>
          <a:xfrm>
            <a:off x="2353589" y="5196776"/>
            <a:ext cx="2422072" cy="44211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a:rPr>
              <a:t>Poor Performers</a:t>
            </a:r>
            <a:endParaRPr lang="en-US" dirty="0">
              <a:solidFill>
                <a:prstClr val="white"/>
              </a:solidFill>
              <a:latin typeface="Times New Roman"/>
            </a:endParaRPr>
          </a:p>
        </p:txBody>
      </p:sp>
      <p:sp>
        <p:nvSpPr>
          <p:cNvPr id="11" name="Rounded Rectangle 10"/>
          <p:cNvSpPr/>
          <p:nvPr/>
        </p:nvSpPr>
        <p:spPr>
          <a:xfrm>
            <a:off x="6216633" y="5192794"/>
            <a:ext cx="2422072" cy="44211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b="1" dirty="0">
                <a:solidFill>
                  <a:srgbClr val="FF0000"/>
                </a:solidFill>
                <a:latin typeface="Times New Roman"/>
              </a:rPr>
              <a:t>Older projects</a:t>
            </a:r>
          </a:p>
        </p:txBody>
      </p:sp>
      <p:sp>
        <p:nvSpPr>
          <p:cNvPr id="12" name="Rounded Rectangle 11"/>
          <p:cNvSpPr/>
          <p:nvPr/>
        </p:nvSpPr>
        <p:spPr>
          <a:xfrm>
            <a:off x="6350635" y="1422333"/>
            <a:ext cx="2422072" cy="44211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a:rPr>
              <a:t>Successful</a:t>
            </a:r>
            <a:endParaRPr lang="en-US" dirty="0">
              <a:solidFill>
                <a:prstClr val="white"/>
              </a:solidFill>
              <a:latin typeface="Times New Roman"/>
            </a:endParaRPr>
          </a:p>
        </p:txBody>
      </p:sp>
      <p:sp>
        <p:nvSpPr>
          <p:cNvPr id="13" name="Rounded Rectangle 12"/>
          <p:cNvSpPr/>
          <p:nvPr/>
        </p:nvSpPr>
        <p:spPr>
          <a:xfrm>
            <a:off x="2302198" y="1407064"/>
            <a:ext cx="2422072" cy="442119"/>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a:rPr>
              <a:t>Shows Promise</a:t>
            </a:r>
            <a:endParaRPr lang="en-US" dirty="0">
              <a:solidFill>
                <a:prstClr val="white"/>
              </a:solidFill>
              <a:latin typeface="Times New Roman"/>
            </a:endParaRPr>
          </a:p>
        </p:txBody>
      </p:sp>
      <p:sp>
        <p:nvSpPr>
          <p:cNvPr id="15" name="Text Box 10"/>
          <p:cNvSpPr txBox="1">
            <a:spLocks noChangeArrowheads="1"/>
          </p:cNvSpPr>
          <p:nvPr/>
        </p:nvSpPr>
        <p:spPr bwMode="auto">
          <a:xfrm>
            <a:off x="1684716" y="1177559"/>
            <a:ext cx="838200"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17" name="Freeform 16"/>
          <p:cNvSpPr/>
          <p:nvPr/>
        </p:nvSpPr>
        <p:spPr>
          <a:xfrm>
            <a:off x="7581986" y="2345303"/>
            <a:ext cx="1463992" cy="1463992"/>
          </a:xfrm>
          <a:custGeom>
            <a:avLst/>
            <a:gdLst>
              <a:gd name="connsiteX0" fmla="*/ 0 w 1463992"/>
              <a:gd name="connsiteY0" fmla="*/ 0 h 1463992"/>
              <a:gd name="connsiteX1" fmla="*/ 1463992 w 1463992"/>
              <a:gd name="connsiteY1" fmla="*/ 0 h 1463992"/>
              <a:gd name="connsiteX2" fmla="*/ 1463992 w 1463992"/>
              <a:gd name="connsiteY2" fmla="*/ 1463992 h 1463992"/>
              <a:gd name="connsiteX3" fmla="*/ 0 w 1463992"/>
              <a:gd name="connsiteY3" fmla="*/ 1463992 h 1463992"/>
              <a:gd name="connsiteX4" fmla="*/ 0 w 1463992"/>
              <a:gd name="connsiteY4" fmla="*/ 0 h 146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992" h="1463992">
                <a:moveTo>
                  <a:pt x="0" y="0"/>
                </a:moveTo>
                <a:lnTo>
                  <a:pt x="1463992" y="0"/>
                </a:lnTo>
                <a:lnTo>
                  <a:pt x="1463992" y="1463992"/>
                </a:lnTo>
                <a:lnTo>
                  <a:pt x="0" y="1463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algn="ctr" defTabSz="2889250" fontAlgn="base">
              <a:lnSpc>
                <a:spcPct val="90000"/>
              </a:lnSpc>
              <a:spcBef>
                <a:spcPct val="0"/>
              </a:spcBef>
              <a:spcAft>
                <a:spcPct val="35000"/>
              </a:spcAft>
            </a:pPr>
            <a:endParaRPr lang="en-US" sz="6500">
              <a:solidFill>
                <a:srgbClr val="FFFFFF">
                  <a:hueOff val="0"/>
                  <a:satOff val="0"/>
                  <a:lumOff val="0"/>
                  <a:alphaOff val="0"/>
                </a:srgbClr>
              </a:solidFill>
              <a:latin typeface="Times New Roman"/>
            </a:endParaRPr>
          </a:p>
        </p:txBody>
      </p:sp>
      <p:sp>
        <p:nvSpPr>
          <p:cNvPr id="18" name="Circular Arrow 17"/>
          <p:cNvSpPr/>
          <p:nvPr/>
        </p:nvSpPr>
        <p:spPr>
          <a:xfrm>
            <a:off x="4119766" y="1412568"/>
            <a:ext cx="3462221" cy="3462221"/>
          </a:xfrm>
          <a:prstGeom prst="circularArrow">
            <a:avLst>
              <a:gd name="adj1" fmla="val 8246"/>
              <a:gd name="adj2" fmla="val 575867"/>
              <a:gd name="adj3" fmla="val 2964998"/>
              <a:gd name="adj4" fmla="val 50957"/>
              <a:gd name="adj5" fmla="val 962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6350635" y="4478067"/>
            <a:ext cx="1463992" cy="1463992"/>
          </a:xfrm>
          <a:custGeom>
            <a:avLst/>
            <a:gdLst>
              <a:gd name="connsiteX0" fmla="*/ 0 w 1463992"/>
              <a:gd name="connsiteY0" fmla="*/ 0 h 1463992"/>
              <a:gd name="connsiteX1" fmla="*/ 1463992 w 1463992"/>
              <a:gd name="connsiteY1" fmla="*/ 0 h 1463992"/>
              <a:gd name="connsiteX2" fmla="*/ 1463992 w 1463992"/>
              <a:gd name="connsiteY2" fmla="*/ 1463992 h 1463992"/>
              <a:gd name="connsiteX3" fmla="*/ 0 w 1463992"/>
              <a:gd name="connsiteY3" fmla="*/ 1463992 h 1463992"/>
              <a:gd name="connsiteX4" fmla="*/ 0 w 1463992"/>
              <a:gd name="connsiteY4" fmla="*/ 0 h 146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992" h="1463992">
                <a:moveTo>
                  <a:pt x="0" y="0"/>
                </a:moveTo>
                <a:lnTo>
                  <a:pt x="1463992" y="0"/>
                </a:lnTo>
                <a:lnTo>
                  <a:pt x="1463992" y="1463992"/>
                </a:lnTo>
                <a:lnTo>
                  <a:pt x="0" y="1463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algn="ctr" defTabSz="2889250" fontAlgn="base">
              <a:lnSpc>
                <a:spcPct val="90000"/>
              </a:lnSpc>
              <a:spcBef>
                <a:spcPct val="0"/>
              </a:spcBef>
              <a:spcAft>
                <a:spcPct val="35000"/>
              </a:spcAft>
            </a:pPr>
            <a:endParaRPr lang="en-US" sz="6500">
              <a:solidFill>
                <a:srgbClr val="FFFFFF">
                  <a:hueOff val="0"/>
                  <a:satOff val="0"/>
                  <a:lumOff val="0"/>
                  <a:alphaOff val="0"/>
                </a:srgbClr>
              </a:solidFill>
              <a:latin typeface="Times New Roman"/>
            </a:endParaRPr>
          </a:p>
        </p:txBody>
      </p:sp>
      <p:sp>
        <p:nvSpPr>
          <p:cNvPr id="20" name="Circular Arrow 19"/>
          <p:cNvSpPr/>
          <p:nvPr/>
        </p:nvSpPr>
        <p:spPr>
          <a:xfrm>
            <a:off x="3929209" y="1617808"/>
            <a:ext cx="3462221" cy="3462221"/>
          </a:xfrm>
          <a:prstGeom prst="circularArrow">
            <a:avLst>
              <a:gd name="adj1" fmla="val 8246"/>
              <a:gd name="adj2" fmla="val 575867"/>
              <a:gd name="adj3" fmla="val 10173175"/>
              <a:gd name="adj4" fmla="val 7259135"/>
              <a:gd name="adj5" fmla="val 962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5119283" y="2345303"/>
            <a:ext cx="1463992" cy="1463992"/>
          </a:xfrm>
          <a:custGeom>
            <a:avLst/>
            <a:gdLst>
              <a:gd name="connsiteX0" fmla="*/ 0 w 1463992"/>
              <a:gd name="connsiteY0" fmla="*/ 0 h 1463992"/>
              <a:gd name="connsiteX1" fmla="*/ 1463992 w 1463992"/>
              <a:gd name="connsiteY1" fmla="*/ 0 h 1463992"/>
              <a:gd name="connsiteX2" fmla="*/ 1463992 w 1463992"/>
              <a:gd name="connsiteY2" fmla="*/ 1463992 h 1463992"/>
              <a:gd name="connsiteX3" fmla="*/ 0 w 1463992"/>
              <a:gd name="connsiteY3" fmla="*/ 1463992 h 1463992"/>
              <a:gd name="connsiteX4" fmla="*/ 0 w 1463992"/>
              <a:gd name="connsiteY4" fmla="*/ 0 h 146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992" h="1463992">
                <a:moveTo>
                  <a:pt x="0" y="0"/>
                </a:moveTo>
                <a:lnTo>
                  <a:pt x="1463992" y="0"/>
                </a:lnTo>
                <a:lnTo>
                  <a:pt x="1463992" y="1463992"/>
                </a:lnTo>
                <a:lnTo>
                  <a:pt x="0" y="1463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algn="ctr" defTabSz="2889250" fontAlgn="base">
              <a:lnSpc>
                <a:spcPct val="90000"/>
              </a:lnSpc>
              <a:spcBef>
                <a:spcPct val="0"/>
              </a:spcBef>
              <a:spcAft>
                <a:spcPct val="35000"/>
              </a:spcAft>
            </a:pPr>
            <a:endParaRPr lang="en-US" sz="6500">
              <a:solidFill>
                <a:srgbClr val="FFFFFF">
                  <a:hueOff val="0"/>
                  <a:satOff val="0"/>
                  <a:lumOff val="0"/>
                  <a:alphaOff val="0"/>
                </a:srgbClr>
              </a:solidFill>
              <a:latin typeface="Times New Roman"/>
            </a:endParaRPr>
          </a:p>
        </p:txBody>
      </p:sp>
      <p:sp>
        <p:nvSpPr>
          <p:cNvPr id="22" name="Circular Arrow 21"/>
          <p:cNvSpPr/>
          <p:nvPr/>
        </p:nvSpPr>
        <p:spPr>
          <a:xfrm>
            <a:off x="3929210" y="1886195"/>
            <a:ext cx="3462221" cy="3409811"/>
          </a:xfrm>
          <a:prstGeom prst="circularArrow">
            <a:avLst>
              <a:gd name="adj1" fmla="val 8246"/>
              <a:gd name="adj2" fmla="val 575867"/>
              <a:gd name="adj3" fmla="val 16857788"/>
              <a:gd name="adj4" fmla="val 14966345"/>
              <a:gd name="adj5" fmla="val 962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Line 7"/>
          <p:cNvSpPr>
            <a:spLocks noChangeShapeType="1"/>
          </p:cNvSpPr>
          <p:nvPr/>
        </p:nvSpPr>
        <p:spPr bwMode="auto">
          <a:xfrm>
            <a:off x="5605075" y="1467278"/>
            <a:ext cx="0" cy="419100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grpSp>
        <p:nvGrpSpPr>
          <p:cNvPr id="24" name="Group 28"/>
          <p:cNvGrpSpPr>
            <a:grpSpLocks/>
          </p:cNvGrpSpPr>
          <p:nvPr/>
        </p:nvGrpSpPr>
        <p:grpSpPr bwMode="auto">
          <a:xfrm>
            <a:off x="5010715" y="2915078"/>
            <a:ext cx="1257300" cy="1066800"/>
            <a:chOff x="3072" y="2064"/>
            <a:chExt cx="720" cy="672"/>
          </a:xfrm>
        </p:grpSpPr>
        <p:sp>
          <p:nvSpPr>
            <p:cNvPr id="25" name="Text Box 29"/>
            <p:cNvSpPr txBox="1">
              <a:spLocks noChangeArrowheads="1"/>
            </p:cNvSpPr>
            <p:nvPr/>
          </p:nvSpPr>
          <p:spPr bwMode="auto">
            <a:xfrm>
              <a:off x="3444" y="2448"/>
              <a:ext cx="34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IV</a:t>
              </a:r>
            </a:p>
          </p:txBody>
        </p:sp>
        <p:grpSp>
          <p:nvGrpSpPr>
            <p:cNvPr id="26" name="Group 30"/>
            <p:cNvGrpSpPr>
              <a:grpSpLocks/>
            </p:cNvGrpSpPr>
            <p:nvPr/>
          </p:nvGrpSpPr>
          <p:grpSpPr bwMode="auto">
            <a:xfrm>
              <a:off x="3072" y="2064"/>
              <a:ext cx="720" cy="672"/>
              <a:chOff x="3072" y="2064"/>
              <a:chExt cx="720" cy="672"/>
            </a:xfrm>
          </p:grpSpPr>
          <p:sp>
            <p:nvSpPr>
              <p:cNvPr id="27" name="Text Box 31"/>
              <p:cNvSpPr txBox="1">
                <a:spLocks noChangeArrowheads="1"/>
              </p:cNvSpPr>
              <p:nvPr/>
            </p:nvSpPr>
            <p:spPr bwMode="auto">
              <a:xfrm>
                <a:off x="3456" y="2064"/>
                <a:ext cx="336" cy="288"/>
              </a:xfrm>
              <a:prstGeom prst="rect">
                <a:avLst/>
              </a:prstGeom>
              <a:solidFill>
                <a:srgbClr val="FFFF00"/>
              </a:solidFill>
              <a:ln w="9525">
                <a:noFill/>
                <a:miter lim="800000"/>
                <a:headEnd/>
                <a:tailEnd/>
              </a:ln>
              <a:effectLst/>
            </p:spPr>
            <p:txBody>
              <a:bodyPr wrap="square">
                <a:spAutoFit/>
              </a:bodyPr>
              <a:lstStyle/>
              <a:p>
                <a:pPr>
                  <a:spcBef>
                    <a:spcPct val="50000"/>
                  </a:spcBef>
                </a:pPr>
                <a:r>
                  <a:rPr lang="en-US" sz="2400" b="1" dirty="0">
                    <a:solidFill>
                      <a:prstClr val="black"/>
                    </a:solidFill>
                    <a:latin typeface="Times New Roman" pitchFamily="18" charset="0"/>
                  </a:rPr>
                  <a:t>III</a:t>
                </a:r>
              </a:p>
            </p:txBody>
          </p:sp>
          <p:sp>
            <p:nvSpPr>
              <p:cNvPr id="28" name="Text Box 32"/>
              <p:cNvSpPr txBox="1">
                <a:spLocks noChangeArrowheads="1"/>
              </p:cNvSpPr>
              <p:nvPr/>
            </p:nvSpPr>
            <p:spPr bwMode="auto">
              <a:xfrm>
                <a:off x="3072" y="2064"/>
                <a:ext cx="28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II</a:t>
                </a:r>
              </a:p>
            </p:txBody>
          </p:sp>
          <p:sp>
            <p:nvSpPr>
              <p:cNvPr id="29" name="Text Box 33"/>
              <p:cNvSpPr txBox="1">
                <a:spLocks noChangeArrowheads="1"/>
              </p:cNvSpPr>
              <p:nvPr/>
            </p:nvSpPr>
            <p:spPr bwMode="auto">
              <a:xfrm>
                <a:off x="3072" y="2448"/>
                <a:ext cx="288" cy="288"/>
              </a:xfrm>
              <a:prstGeom prst="rect">
                <a:avLst/>
              </a:prstGeom>
              <a:solidFill>
                <a:srgbClr val="FFFF00"/>
              </a:solidFill>
              <a:ln w="9525">
                <a:noFill/>
                <a:miter lim="800000"/>
                <a:headEnd/>
                <a:tailEnd/>
              </a:ln>
              <a:effectLst/>
            </p:spPr>
            <p:txBody>
              <a:bodyPr>
                <a:spAutoFit/>
              </a:bodyPr>
              <a:lstStyle/>
              <a:p>
                <a:pPr algn="ctr">
                  <a:spcBef>
                    <a:spcPct val="50000"/>
                  </a:spcBef>
                </a:pPr>
                <a:r>
                  <a:rPr lang="en-US" sz="2400" b="1">
                    <a:solidFill>
                      <a:prstClr val="black"/>
                    </a:solidFill>
                    <a:latin typeface="Times New Roman" pitchFamily="18" charset="0"/>
                  </a:rPr>
                  <a:t>I</a:t>
                </a:r>
              </a:p>
            </p:txBody>
          </p:sp>
        </p:grpSp>
      </p:grpSp>
      <p:sp>
        <p:nvSpPr>
          <p:cNvPr id="30" name="Rectangle 18"/>
          <p:cNvSpPr>
            <a:spLocks noChangeArrowheads="1"/>
          </p:cNvSpPr>
          <p:nvPr/>
        </p:nvSpPr>
        <p:spPr bwMode="auto">
          <a:xfrm>
            <a:off x="9018441" y="2527154"/>
            <a:ext cx="2045174" cy="1643527"/>
          </a:xfrm>
          <a:prstGeom prst="rect">
            <a:avLst/>
          </a:prstGeom>
          <a:solidFill>
            <a:schemeClr val="accent3">
              <a:lumMod val="60000"/>
              <a:lumOff val="40000"/>
            </a:schemeClr>
          </a:solidFill>
          <a:ln w="9525">
            <a:noFill/>
            <a:miter lim="800000"/>
            <a:headEnd/>
            <a:tailEnd/>
          </a:ln>
          <a:effectLst/>
        </p:spPr>
        <p:txBody>
          <a:bodyPr wrap="square" anchor="ctr">
            <a:spAutoFit/>
          </a:bodyPr>
          <a:lstStyle/>
          <a:p>
            <a:pPr algn="ctr" eaLnBrk="0" hangingPunct="0">
              <a:spcBef>
                <a:spcPct val="20000"/>
              </a:spcBef>
            </a:pPr>
            <a:r>
              <a:rPr lang="en-US" sz="2400" dirty="0">
                <a:solidFill>
                  <a:prstClr val="black"/>
                </a:solidFill>
                <a:latin typeface="Times New Roman"/>
              </a:rPr>
              <a:t>Example: ‘MODIFIED’ </a:t>
            </a:r>
          </a:p>
          <a:p>
            <a:pPr algn="ctr" eaLnBrk="0" hangingPunct="0">
              <a:spcBef>
                <a:spcPct val="20000"/>
              </a:spcBef>
            </a:pPr>
            <a:r>
              <a:rPr lang="en-US" sz="2400" dirty="0">
                <a:solidFill>
                  <a:prstClr val="black"/>
                </a:solidFill>
                <a:latin typeface="Times New Roman"/>
              </a:rPr>
              <a:t> BCG MATRIX</a:t>
            </a:r>
            <a:endParaRPr lang="en-US" dirty="0">
              <a:solidFill>
                <a:prstClr val="black"/>
              </a:solidFill>
              <a:latin typeface="Times New Roman"/>
            </a:endParaRPr>
          </a:p>
        </p:txBody>
      </p:sp>
      <p:sp>
        <p:nvSpPr>
          <p:cNvPr id="31" name="Title 1"/>
          <p:cNvSpPr>
            <a:spLocks noGrp="1"/>
          </p:cNvSpPr>
          <p:nvPr>
            <p:ph type="title"/>
          </p:nvPr>
        </p:nvSpPr>
        <p:spPr>
          <a:xfrm>
            <a:off x="3564625" y="62287"/>
            <a:ext cx="6248400" cy="914400"/>
          </a:xfrm>
        </p:spPr>
        <p:txBody>
          <a:bodyPr/>
          <a:lstStyle/>
          <a:p>
            <a:r>
              <a:rPr lang="en-US" sz="3200" b="1" dirty="0"/>
              <a:t>Analyzing Program Mix</a:t>
            </a:r>
          </a:p>
        </p:txBody>
      </p:sp>
      <p:sp>
        <p:nvSpPr>
          <p:cNvPr id="32" name="Rectangle 31"/>
          <p:cNvSpPr/>
          <p:nvPr/>
        </p:nvSpPr>
        <p:spPr>
          <a:xfrm>
            <a:off x="1538092" y="6229496"/>
            <a:ext cx="9107875" cy="628505"/>
          </a:xfrm>
          <a:prstGeom prst="rect">
            <a:avLst/>
          </a:prstGeom>
          <a:solidFill>
            <a:srgbClr val="4D4D4D"/>
          </a:solidFill>
          <a:ln>
            <a:solidFill>
              <a:srgbClr val="303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b="1" dirty="0">
                <a:solidFill>
                  <a:srgbClr val="FFFFFF"/>
                </a:solidFill>
                <a:latin typeface="Times New Roman"/>
              </a:rPr>
              <a:t>Left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Right based on Size of Net Revenue,  Size of Oval based on Size of Total Cost</a:t>
            </a:r>
          </a:p>
          <a:p>
            <a:pPr fontAlgn="base">
              <a:spcBef>
                <a:spcPct val="0"/>
              </a:spcBef>
              <a:spcAft>
                <a:spcPct val="0"/>
              </a:spcAft>
            </a:pPr>
            <a:r>
              <a:rPr lang="en-US" b="1" dirty="0">
                <a:solidFill>
                  <a:srgbClr val="FFFFFF"/>
                </a:solidFill>
                <a:latin typeface="Times New Roman"/>
              </a:rPr>
              <a:t>Up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Down based on Mission Alignment</a:t>
            </a:r>
          </a:p>
        </p:txBody>
      </p:sp>
      <p:sp>
        <p:nvSpPr>
          <p:cNvPr id="2" name="TextBox 1">
            <a:extLst>
              <a:ext uri="{FF2B5EF4-FFF2-40B4-BE49-F238E27FC236}">
                <a16:creationId xmlns:a16="http://schemas.microsoft.com/office/drawing/2014/main" id="{901F4C8A-402D-47B0-B2CF-805DEE25CBB6}"/>
              </a:ext>
            </a:extLst>
          </p:cNvPr>
          <p:cNvSpPr txBox="1"/>
          <p:nvPr/>
        </p:nvSpPr>
        <p:spPr>
          <a:xfrm>
            <a:off x="9163304" y="5462453"/>
            <a:ext cx="877724" cy="523220"/>
          </a:xfrm>
          <a:prstGeom prst="rect">
            <a:avLst/>
          </a:prstGeom>
          <a:noFill/>
        </p:spPr>
        <p:txBody>
          <a:bodyPr wrap="square" rtlCol="0">
            <a:spAutoFit/>
          </a:bodyPr>
          <a:lstStyle/>
          <a:p>
            <a:r>
              <a:rPr lang="en-US" sz="2800" dirty="0">
                <a:solidFill>
                  <a:schemeClr val="accent6">
                    <a:lumMod val="75000"/>
                  </a:schemeClr>
                </a:solidFill>
              </a:rPr>
              <a:t>$</a:t>
            </a:r>
          </a:p>
        </p:txBody>
      </p:sp>
      <p:sp>
        <p:nvSpPr>
          <p:cNvPr id="33" name="TextBox 32">
            <a:extLst>
              <a:ext uri="{FF2B5EF4-FFF2-40B4-BE49-F238E27FC236}">
                <a16:creationId xmlns:a16="http://schemas.microsoft.com/office/drawing/2014/main" id="{98B8A435-2C16-4E76-B5D3-941DE1F44465}"/>
              </a:ext>
            </a:extLst>
          </p:cNvPr>
          <p:cNvSpPr txBox="1"/>
          <p:nvPr/>
        </p:nvSpPr>
        <p:spPr>
          <a:xfrm>
            <a:off x="1172203" y="5474052"/>
            <a:ext cx="877724" cy="523220"/>
          </a:xfrm>
          <a:prstGeom prst="rect">
            <a:avLst/>
          </a:prstGeom>
          <a:noFill/>
        </p:spPr>
        <p:txBody>
          <a:bodyPr wrap="square" rtlCol="0">
            <a:spAutoFit/>
          </a:bodyPr>
          <a:lstStyle/>
          <a:p>
            <a:r>
              <a:rPr lang="en-US" sz="2800" dirty="0">
                <a:solidFill>
                  <a:srgbClr val="FF0000"/>
                </a:solidFill>
              </a:rPr>
              <a:t>$</a:t>
            </a:r>
          </a:p>
        </p:txBody>
      </p:sp>
      <p:sp>
        <p:nvSpPr>
          <p:cNvPr id="3" name="TextBox 2">
            <a:extLst>
              <a:ext uri="{FF2B5EF4-FFF2-40B4-BE49-F238E27FC236}">
                <a16:creationId xmlns:a16="http://schemas.microsoft.com/office/drawing/2014/main" id="{1E38845D-D488-47D2-95EF-61F6EADBB668}"/>
              </a:ext>
            </a:extLst>
          </p:cNvPr>
          <p:cNvSpPr txBox="1"/>
          <p:nvPr/>
        </p:nvSpPr>
        <p:spPr>
          <a:xfrm>
            <a:off x="2535691" y="4696468"/>
            <a:ext cx="1804185" cy="461665"/>
          </a:xfrm>
          <a:prstGeom prst="rect">
            <a:avLst/>
          </a:prstGeom>
          <a:noFill/>
          <a:ln w="57150">
            <a:solidFill>
              <a:srgbClr val="FF0000"/>
            </a:solidFill>
          </a:ln>
        </p:spPr>
        <p:txBody>
          <a:bodyPr wrap="square" rtlCol="0">
            <a:spAutoFit/>
          </a:bodyPr>
          <a:lstStyle/>
          <a:p>
            <a:pPr algn="ctr"/>
            <a:r>
              <a:rPr lang="en-US" sz="2400" dirty="0">
                <a:solidFill>
                  <a:schemeClr val="bg1"/>
                </a:solidFill>
              </a:rPr>
              <a:t>Dawgs </a:t>
            </a:r>
          </a:p>
        </p:txBody>
      </p:sp>
      <p:sp>
        <p:nvSpPr>
          <p:cNvPr id="34" name="TextBox 33">
            <a:extLst>
              <a:ext uri="{FF2B5EF4-FFF2-40B4-BE49-F238E27FC236}">
                <a16:creationId xmlns:a16="http://schemas.microsoft.com/office/drawing/2014/main" id="{E825B9B4-99BF-4D42-9A73-C84818BCEF26}"/>
              </a:ext>
            </a:extLst>
          </p:cNvPr>
          <p:cNvSpPr txBox="1"/>
          <p:nvPr/>
        </p:nvSpPr>
        <p:spPr>
          <a:xfrm>
            <a:off x="2510812" y="1959182"/>
            <a:ext cx="2119873" cy="461665"/>
          </a:xfrm>
          <a:prstGeom prst="rect">
            <a:avLst/>
          </a:prstGeom>
          <a:noFill/>
          <a:ln w="57150">
            <a:solidFill>
              <a:srgbClr val="FF0000"/>
            </a:solidFill>
          </a:ln>
        </p:spPr>
        <p:txBody>
          <a:bodyPr wrap="square" rtlCol="0">
            <a:spAutoFit/>
          </a:bodyPr>
          <a:lstStyle/>
          <a:p>
            <a:pPr algn="ctr"/>
            <a:r>
              <a:rPr lang="en-US" sz="2400" dirty="0">
                <a:solidFill>
                  <a:schemeClr val="bg1"/>
                </a:solidFill>
              </a:rPr>
              <a:t>Problem Child </a:t>
            </a:r>
          </a:p>
        </p:txBody>
      </p:sp>
      <p:sp>
        <p:nvSpPr>
          <p:cNvPr id="35" name="TextBox 34">
            <a:extLst>
              <a:ext uri="{FF2B5EF4-FFF2-40B4-BE49-F238E27FC236}">
                <a16:creationId xmlns:a16="http://schemas.microsoft.com/office/drawing/2014/main" id="{C6DDED9E-1B07-48EB-BFA0-D46B6039330E}"/>
              </a:ext>
            </a:extLst>
          </p:cNvPr>
          <p:cNvSpPr txBox="1"/>
          <p:nvPr/>
        </p:nvSpPr>
        <p:spPr>
          <a:xfrm>
            <a:off x="6658203" y="1968005"/>
            <a:ext cx="1804185" cy="461665"/>
          </a:xfrm>
          <a:prstGeom prst="rect">
            <a:avLst/>
          </a:prstGeom>
          <a:noFill/>
          <a:ln w="57150">
            <a:solidFill>
              <a:srgbClr val="FF0000"/>
            </a:solidFill>
          </a:ln>
        </p:spPr>
        <p:txBody>
          <a:bodyPr wrap="square" rtlCol="0">
            <a:spAutoFit/>
          </a:bodyPr>
          <a:lstStyle/>
          <a:p>
            <a:pPr algn="ctr"/>
            <a:r>
              <a:rPr lang="en-US" sz="2400" dirty="0">
                <a:solidFill>
                  <a:schemeClr val="bg1"/>
                </a:solidFill>
              </a:rPr>
              <a:t>Stars  </a:t>
            </a:r>
          </a:p>
        </p:txBody>
      </p:sp>
      <p:sp>
        <p:nvSpPr>
          <p:cNvPr id="36" name="TextBox 35">
            <a:extLst>
              <a:ext uri="{FF2B5EF4-FFF2-40B4-BE49-F238E27FC236}">
                <a16:creationId xmlns:a16="http://schemas.microsoft.com/office/drawing/2014/main" id="{B2813AE9-7AD2-4D05-BAA7-7642E4153846}"/>
              </a:ext>
            </a:extLst>
          </p:cNvPr>
          <p:cNvSpPr txBox="1"/>
          <p:nvPr/>
        </p:nvSpPr>
        <p:spPr>
          <a:xfrm>
            <a:off x="6511689" y="4674524"/>
            <a:ext cx="1804185" cy="461665"/>
          </a:xfrm>
          <a:prstGeom prst="rect">
            <a:avLst/>
          </a:prstGeom>
          <a:noFill/>
          <a:ln w="57150">
            <a:solidFill>
              <a:srgbClr val="FF0000"/>
            </a:solidFill>
          </a:ln>
        </p:spPr>
        <p:txBody>
          <a:bodyPr wrap="square" rtlCol="0">
            <a:spAutoFit/>
          </a:bodyPr>
          <a:lstStyle/>
          <a:p>
            <a:pPr algn="ctr"/>
            <a:r>
              <a:rPr lang="en-US" sz="2400" dirty="0">
                <a:solidFill>
                  <a:schemeClr val="bg1"/>
                </a:solidFill>
              </a:rPr>
              <a:t>Cash Cows </a:t>
            </a:r>
          </a:p>
        </p:txBody>
      </p:sp>
      <p:cxnSp>
        <p:nvCxnSpPr>
          <p:cNvPr id="16" name="Straight Connector 15">
            <a:extLst>
              <a:ext uri="{FF2B5EF4-FFF2-40B4-BE49-F238E27FC236}">
                <a16:creationId xmlns:a16="http://schemas.microsoft.com/office/drawing/2014/main" id="{DC9A81A7-BACD-4767-A147-5DB2A12C665D}"/>
              </a:ext>
            </a:extLst>
          </p:cNvPr>
          <p:cNvCxnSpPr/>
          <p:nvPr/>
        </p:nvCxnSpPr>
        <p:spPr>
          <a:xfrm>
            <a:off x="4630685" y="6168163"/>
            <a:ext cx="19525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B5FCCB-8DA4-49DD-8FCB-E72570760646}"/>
              </a:ext>
            </a:extLst>
          </p:cNvPr>
          <p:cNvCxnSpPr>
            <a:cxnSpLocks/>
          </p:cNvCxnSpPr>
          <p:nvPr/>
        </p:nvCxnSpPr>
        <p:spPr>
          <a:xfrm flipV="1">
            <a:off x="2127984" y="2174489"/>
            <a:ext cx="0" cy="25219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0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5287873" y="1895475"/>
            <a:ext cx="0" cy="381000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sp>
        <p:nvSpPr>
          <p:cNvPr id="8" name="Text Box 10"/>
          <p:cNvSpPr txBox="1">
            <a:spLocks noChangeArrowheads="1"/>
          </p:cNvSpPr>
          <p:nvPr/>
        </p:nvSpPr>
        <p:spPr bwMode="auto">
          <a:xfrm>
            <a:off x="1874832" y="1362075"/>
            <a:ext cx="685800"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10" name="Oval 17"/>
          <p:cNvSpPr>
            <a:spLocks noChangeArrowheads="1"/>
          </p:cNvSpPr>
          <p:nvPr/>
        </p:nvSpPr>
        <p:spPr bwMode="auto">
          <a:xfrm>
            <a:off x="4208690" y="5172075"/>
            <a:ext cx="457200" cy="1524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Accounting</a:t>
            </a:r>
          </a:p>
        </p:txBody>
      </p:sp>
      <p:sp>
        <p:nvSpPr>
          <p:cNvPr id="11" name="Oval 21"/>
          <p:cNvSpPr>
            <a:spLocks noChangeArrowheads="1"/>
          </p:cNvSpPr>
          <p:nvPr/>
        </p:nvSpPr>
        <p:spPr bwMode="auto">
          <a:xfrm>
            <a:off x="5851422" y="1991153"/>
            <a:ext cx="914400" cy="9906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Gov</a:t>
            </a:r>
            <a:r>
              <a:rPr lang="en-US" sz="800">
                <a:solidFill>
                  <a:prstClr val="black"/>
                </a:solidFill>
                <a:latin typeface="Times New Roman" pitchFamily="18" charset="0"/>
              </a:rPr>
              <a:t>/Soc</a:t>
            </a:r>
          </a:p>
        </p:txBody>
      </p:sp>
      <p:sp>
        <p:nvSpPr>
          <p:cNvPr id="12" name="Oval 22"/>
          <p:cNvSpPr>
            <a:spLocks noChangeArrowheads="1"/>
          </p:cNvSpPr>
          <p:nvPr/>
        </p:nvSpPr>
        <p:spPr bwMode="auto">
          <a:xfrm>
            <a:off x="3446690" y="5095875"/>
            <a:ext cx="685800" cy="2286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HPER</a:t>
            </a:r>
          </a:p>
        </p:txBody>
      </p:sp>
      <p:sp>
        <p:nvSpPr>
          <p:cNvPr id="13" name="Oval 23"/>
          <p:cNvSpPr>
            <a:spLocks noChangeArrowheads="1"/>
          </p:cNvSpPr>
          <p:nvPr/>
        </p:nvSpPr>
        <p:spPr bwMode="auto">
          <a:xfrm>
            <a:off x="2796308" y="3343275"/>
            <a:ext cx="685800" cy="4572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His/Geo</a:t>
            </a:r>
          </a:p>
        </p:txBody>
      </p:sp>
      <p:sp>
        <p:nvSpPr>
          <p:cNvPr id="14" name="Oval 26"/>
          <p:cNvSpPr>
            <a:spLocks noChangeArrowheads="1"/>
          </p:cNvSpPr>
          <p:nvPr/>
        </p:nvSpPr>
        <p:spPr bwMode="auto">
          <a:xfrm>
            <a:off x="3863108" y="2581275"/>
            <a:ext cx="685800" cy="533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English</a:t>
            </a:r>
          </a:p>
        </p:txBody>
      </p:sp>
      <p:sp>
        <p:nvSpPr>
          <p:cNvPr id="15" name="Oval 28"/>
          <p:cNvSpPr>
            <a:spLocks noChangeArrowheads="1"/>
          </p:cNvSpPr>
          <p:nvPr/>
        </p:nvSpPr>
        <p:spPr bwMode="auto">
          <a:xfrm>
            <a:off x="2755459" y="2619375"/>
            <a:ext cx="838200" cy="4572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Math</a:t>
            </a:r>
          </a:p>
        </p:txBody>
      </p:sp>
      <p:sp>
        <p:nvSpPr>
          <p:cNvPr id="16" name="Oval 32"/>
          <p:cNvSpPr>
            <a:spLocks noChangeArrowheads="1"/>
          </p:cNvSpPr>
          <p:nvPr/>
        </p:nvSpPr>
        <p:spPr bwMode="auto">
          <a:xfrm>
            <a:off x="3599090" y="4638675"/>
            <a:ext cx="381000" cy="2286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Early Ch Ed</a:t>
            </a:r>
          </a:p>
        </p:txBody>
      </p:sp>
      <p:sp>
        <p:nvSpPr>
          <p:cNvPr id="17" name="Oval 36"/>
          <p:cNvSpPr>
            <a:spLocks noChangeArrowheads="1"/>
          </p:cNvSpPr>
          <p:nvPr/>
        </p:nvSpPr>
        <p:spPr bwMode="auto">
          <a:xfrm>
            <a:off x="4056290" y="4562475"/>
            <a:ext cx="381000" cy="1524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Mid Gr Ed</a:t>
            </a:r>
          </a:p>
        </p:txBody>
      </p:sp>
      <p:sp>
        <p:nvSpPr>
          <p:cNvPr id="18" name="Text Box 43"/>
          <p:cNvSpPr txBox="1">
            <a:spLocks noChangeArrowheads="1"/>
          </p:cNvSpPr>
          <p:nvPr/>
        </p:nvSpPr>
        <p:spPr bwMode="auto">
          <a:xfrm>
            <a:off x="2438401" y="3048001"/>
            <a:ext cx="398463" cy="244475"/>
          </a:xfrm>
          <a:prstGeom prst="rect">
            <a:avLst/>
          </a:prstGeom>
          <a:solidFill>
            <a:srgbClr val="C1D2E1"/>
          </a:solidFill>
          <a:ln w="9525">
            <a:noFill/>
            <a:miter lim="800000"/>
            <a:headEnd/>
            <a:tailEnd/>
          </a:ln>
          <a:effectLst/>
        </p:spPr>
        <p:txBody>
          <a:bodyPr wrap="none" anchor="ctr">
            <a:spAutoFit/>
          </a:bodyPr>
          <a:lstStyle/>
          <a:p>
            <a:pPr algn="ctr" eaLnBrk="0" hangingPunct="0">
              <a:spcBef>
                <a:spcPct val="20000"/>
              </a:spcBef>
              <a:buFontTx/>
              <a:buChar char="•"/>
            </a:pPr>
            <a:r>
              <a:rPr lang="en-US" sz="1000" dirty="0">
                <a:solidFill>
                  <a:prstClr val="black"/>
                </a:solidFill>
                <a:latin typeface="Times New Roman" pitchFamily="18" charset="0"/>
              </a:rPr>
              <a:t>Art</a:t>
            </a:r>
          </a:p>
        </p:txBody>
      </p:sp>
      <p:sp>
        <p:nvSpPr>
          <p:cNvPr id="19" name="Text Box 45"/>
          <p:cNvSpPr txBox="1">
            <a:spLocks noChangeArrowheads="1"/>
          </p:cNvSpPr>
          <p:nvPr/>
        </p:nvSpPr>
        <p:spPr bwMode="auto">
          <a:xfrm>
            <a:off x="6393724" y="1193800"/>
            <a:ext cx="2667000" cy="915988"/>
          </a:xfrm>
          <a:prstGeom prst="rect">
            <a:avLst/>
          </a:prstGeom>
          <a:solidFill>
            <a:srgbClr val="FFFF99"/>
          </a:solidFill>
          <a:ln w="9525">
            <a:noFill/>
            <a:miter lim="800000"/>
            <a:headEnd/>
            <a:tailEnd/>
          </a:ln>
          <a:effectLst/>
        </p:spPr>
        <p:txBody>
          <a:bodyPr>
            <a:spAutoFit/>
          </a:bodyPr>
          <a:lstStyle/>
          <a:p>
            <a:pPr>
              <a:spcBef>
                <a:spcPct val="50000"/>
              </a:spcBef>
            </a:pPr>
            <a:r>
              <a:rPr lang="en-US" dirty="0">
                <a:solidFill>
                  <a:prstClr val="black"/>
                </a:solidFill>
                <a:latin typeface="Calibri"/>
              </a:rPr>
              <a:t>Large budgets are visually bigger and more difficult to move</a:t>
            </a:r>
          </a:p>
        </p:txBody>
      </p:sp>
      <p:grpSp>
        <p:nvGrpSpPr>
          <p:cNvPr id="20" name="Group 46"/>
          <p:cNvGrpSpPr>
            <a:grpSpLocks/>
          </p:cNvGrpSpPr>
          <p:nvPr/>
        </p:nvGrpSpPr>
        <p:grpSpPr bwMode="auto">
          <a:xfrm>
            <a:off x="4743840" y="3419475"/>
            <a:ext cx="1219200" cy="1066800"/>
            <a:chOff x="3072" y="2064"/>
            <a:chExt cx="768" cy="672"/>
          </a:xfrm>
        </p:grpSpPr>
        <p:sp>
          <p:nvSpPr>
            <p:cNvPr id="21" name="Text Box 47"/>
            <p:cNvSpPr txBox="1">
              <a:spLocks noChangeArrowheads="1"/>
            </p:cNvSpPr>
            <p:nvPr/>
          </p:nvSpPr>
          <p:spPr bwMode="auto">
            <a:xfrm>
              <a:off x="3444" y="2448"/>
              <a:ext cx="34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IV</a:t>
              </a:r>
            </a:p>
          </p:txBody>
        </p:sp>
        <p:grpSp>
          <p:nvGrpSpPr>
            <p:cNvPr id="22" name="Group 48"/>
            <p:cNvGrpSpPr>
              <a:grpSpLocks/>
            </p:cNvGrpSpPr>
            <p:nvPr/>
          </p:nvGrpSpPr>
          <p:grpSpPr bwMode="auto">
            <a:xfrm>
              <a:off x="3072" y="2064"/>
              <a:ext cx="768" cy="672"/>
              <a:chOff x="3072" y="2064"/>
              <a:chExt cx="768" cy="672"/>
            </a:xfrm>
          </p:grpSpPr>
          <p:sp>
            <p:nvSpPr>
              <p:cNvPr id="23" name="Text Box 49"/>
              <p:cNvSpPr txBox="1">
                <a:spLocks noChangeArrowheads="1"/>
              </p:cNvSpPr>
              <p:nvPr/>
            </p:nvSpPr>
            <p:spPr bwMode="auto">
              <a:xfrm>
                <a:off x="3456" y="2064"/>
                <a:ext cx="384"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III</a:t>
                </a:r>
              </a:p>
            </p:txBody>
          </p:sp>
          <p:sp>
            <p:nvSpPr>
              <p:cNvPr id="24" name="Text Box 50"/>
              <p:cNvSpPr txBox="1">
                <a:spLocks noChangeArrowheads="1"/>
              </p:cNvSpPr>
              <p:nvPr/>
            </p:nvSpPr>
            <p:spPr bwMode="auto">
              <a:xfrm>
                <a:off x="3072" y="2064"/>
                <a:ext cx="28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II</a:t>
                </a:r>
              </a:p>
            </p:txBody>
          </p:sp>
          <p:sp>
            <p:nvSpPr>
              <p:cNvPr id="25" name="Text Box 51"/>
              <p:cNvSpPr txBox="1">
                <a:spLocks noChangeArrowheads="1"/>
              </p:cNvSpPr>
              <p:nvPr/>
            </p:nvSpPr>
            <p:spPr bwMode="auto">
              <a:xfrm>
                <a:off x="3072" y="2448"/>
                <a:ext cx="288" cy="288"/>
              </a:xfrm>
              <a:prstGeom prst="rect">
                <a:avLst/>
              </a:prstGeom>
              <a:solidFill>
                <a:srgbClr val="FFFF00"/>
              </a:solidFill>
              <a:ln w="9525">
                <a:noFill/>
                <a:miter lim="800000"/>
                <a:headEnd/>
                <a:tailEnd/>
              </a:ln>
              <a:effectLst/>
            </p:spPr>
            <p:txBody>
              <a:bodyPr>
                <a:spAutoFit/>
              </a:bodyPr>
              <a:lstStyle/>
              <a:p>
                <a:pPr algn="ctr">
                  <a:spcBef>
                    <a:spcPct val="50000"/>
                  </a:spcBef>
                </a:pPr>
                <a:r>
                  <a:rPr lang="en-US" sz="2400" b="1">
                    <a:solidFill>
                      <a:prstClr val="black"/>
                    </a:solidFill>
                    <a:latin typeface="Times New Roman" pitchFamily="18" charset="0"/>
                  </a:rPr>
                  <a:t>I</a:t>
                </a:r>
              </a:p>
            </p:txBody>
          </p:sp>
        </p:grpSp>
      </p:grpSp>
      <p:sp>
        <p:nvSpPr>
          <p:cNvPr id="26" name="Line 8"/>
          <p:cNvSpPr>
            <a:spLocks noChangeShapeType="1"/>
          </p:cNvSpPr>
          <p:nvPr/>
        </p:nvSpPr>
        <p:spPr bwMode="auto">
          <a:xfrm>
            <a:off x="2011273" y="3952875"/>
            <a:ext cx="6629400" cy="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sp>
        <p:nvSpPr>
          <p:cNvPr id="27" name="Text Box 9"/>
          <p:cNvSpPr txBox="1">
            <a:spLocks noChangeArrowheads="1"/>
          </p:cNvSpPr>
          <p:nvPr/>
        </p:nvSpPr>
        <p:spPr bwMode="auto">
          <a:xfrm rot="16200000">
            <a:off x="127521" y="3662856"/>
            <a:ext cx="3459073" cy="584775"/>
          </a:xfrm>
          <a:prstGeom prst="rect">
            <a:avLst/>
          </a:prstGeom>
          <a:noFill/>
          <a:ln w="9525">
            <a:noFill/>
            <a:miter lim="800000"/>
            <a:headEnd/>
            <a:tailEnd/>
          </a:ln>
          <a:effectLst/>
        </p:spPr>
        <p:txBody>
          <a:bodyPr wrap="square" anchor="ctr">
            <a:spAutoFit/>
          </a:bodyPr>
          <a:lstStyle/>
          <a:p>
            <a:pPr algn="ctr" eaLnBrk="0" hangingPunct="0">
              <a:spcBef>
                <a:spcPct val="20000"/>
              </a:spcBef>
            </a:pPr>
            <a:r>
              <a:rPr lang="en-US" sz="3200" dirty="0">
                <a:solidFill>
                  <a:prstClr val="black"/>
                </a:solidFill>
                <a:latin typeface="Times New Roman" pitchFamily="18" charset="0"/>
              </a:rPr>
              <a:t>Mission Critical</a:t>
            </a:r>
          </a:p>
        </p:txBody>
      </p:sp>
      <p:sp>
        <p:nvSpPr>
          <p:cNvPr id="29" name="Oval 19"/>
          <p:cNvSpPr>
            <a:spLocks noChangeArrowheads="1"/>
          </p:cNvSpPr>
          <p:nvPr/>
        </p:nvSpPr>
        <p:spPr bwMode="auto">
          <a:xfrm>
            <a:off x="6765822" y="2600753"/>
            <a:ext cx="914400" cy="914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Biology</a:t>
            </a:r>
          </a:p>
        </p:txBody>
      </p:sp>
      <p:sp>
        <p:nvSpPr>
          <p:cNvPr id="30" name="Oval 24"/>
          <p:cNvSpPr>
            <a:spLocks noChangeArrowheads="1"/>
          </p:cNvSpPr>
          <p:nvPr/>
        </p:nvSpPr>
        <p:spPr bwMode="auto">
          <a:xfrm>
            <a:off x="6544298" y="4181475"/>
            <a:ext cx="2286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dirty="0" err="1">
                <a:solidFill>
                  <a:prstClr val="black"/>
                </a:solidFill>
                <a:latin typeface="Times New Roman" pitchFamily="18" charset="0"/>
              </a:rPr>
              <a:t>Mus</a:t>
            </a:r>
            <a:r>
              <a:rPr lang="en-US" sz="1000" dirty="0">
                <a:solidFill>
                  <a:prstClr val="black"/>
                </a:solidFill>
                <a:latin typeface="Times New Roman" pitchFamily="18" charset="0"/>
              </a:rPr>
              <a:t> Therapy</a:t>
            </a:r>
          </a:p>
        </p:txBody>
      </p:sp>
      <p:sp>
        <p:nvSpPr>
          <p:cNvPr id="31" name="Oval 25"/>
          <p:cNvSpPr>
            <a:spLocks noChangeArrowheads="1"/>
          </p:cNvSpPr>
          <p:nvPr/>
        </p:nvSpPr>
        <p:spPr bwMode="auto">
          <a:xfrm>
            <a:off x="8068298" y="5324475"/>
            <a:ext cx="914400" cy="3048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Foundations Ed</a:t>
            </a:r>
          </a:p>
        </p:txBody>
      </p:sp>
      <p:sp>
        <p:nvSpPr>
          <p:cNvPr id="32" name="Oval 27"/>
          <p:cNvSpPr>
            <a:spLocks noChangeArrowheads="1"/>
          </p:cNvSpPr>
          <p:nvPr/>
        </p:nvSpPr>
        <p:spPr bwMode="auto">
          <a:xfrm>
            <a:off x="3710708" y="3571875"/>
            <a:ext cx="3810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Pyschology</a:t>
            </a:r>
          </a:p>
        </p:txBody>
      </p:sp>
      <p:sp>
        <p:nvSpPr>
          <p:cNvPr id="33" name="Oval 29"/>
          <p:cNvSpPr>
            <a:spLocks noChangeArrowheads="1"/>
          </p:cNvSpPr>
          <p:nvPr/>
        </p:nvSpPr>
        <p:spPr bwMode="auto">
          <a:xfrm>
            <a:off x="7604022" y="2448353"/>
            <a:ext cx="304800" cy="3048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Foreign Lang.</a:t>
            </a:r>
          </a:p>
        </p:txBody>
      </p:sp>
      <p:sp>
        <p:nvSpPr>
          <p:cNvPr id="34" name="Oval 31"/>
          <p:cNvSpPr>
            <a:spLocks noChangeArrowheads="1"/>
          </p:cNvSpPr>
          <p:nvPr/>
        </p:nvSpPr>
        <p:spPr bwMode="auto">
          <a:xfrm>
            <a:off x="7077698" y="4943475"/>
            <a:ext cx="3810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Healthcare Sys</a:t>
            </a:r>
          </a:p>
        </p:txBody>
      </p:sp>
      <p:sp>
        <p:nvSpPr>
          <p:cNvPr id="35" name="Oval 33"/>
          <p:cNvSpPr>
            <a:spLocks noChangeArrowheads="1"/>
          </p:cNvSpPr>
          <p:nvPr/>
        </p:nvSpPr>
        <p:spPr bwMode="auto">
          <a:xfrm>
            <a:off x="4701308" y="3114675"/>
            <a:ext cx="3810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Mus/Theatre</a:t>
            </a:r>
          </a:p>
        </p:txBody>
      </p:sp>
      <p:sp>
        <p:nvSpPr>
          <p:cNvPr id="36" name="Oval 34"/>
          <p:cNvSpPr>
            <a:spLocks noChangeArrowheads="1"/>
          </p:cNvSpPr>
          <p:nvPr/>
        </p:nvSpPr>
        <p:spPr bwMode="auto">
          <a:xfrm>
            <a:off x="3634508" y="3267075"/>
            <a:ext cx="3810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Chem.</a:t>
            </a:r>
          </a:p>
        </p:txBody>
      </p:sp>
      <p:sp>
        <p:nvSpPr>
          <p:cNvPr id="38" name="Oval 37"/>
          <p:cNvSpPr>
            <a:spLocks noChangeArrowheads="1"/>
          </p:cNvSpPr>
          <p:nvPr/>
        </p:nvSpPr>
        <p:spPr bwMode="auto">
          <a:xfrm>
            <a:off x="4361090" y="4333875"/>
            <a:ext cx="381000" cy="1524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Marketing</a:t>
            </a:r>
          </a:p>
        </p:txBody>
      </p:sp>
      <p:sp>
        <p:nvSpPr>
          <p:cNvPr id="39" name="Oval 39"/>
          <p:cNvSpPr>
            <a:spLocks noChangeArrowheads="1"/>
          </p:cNvSpPr>
          <p:nvPr/>
        </p:nvSpPr>
        <p:spPr bwMode="auto">
          <a:xfrm>
            <a:off x="4462094" y="4638675"/>
            <a:ext cx="685800" cy="3048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Management</a:t>
            </a:r>
          </a:p>
        </p:txBody>
      </p:sp>
      <p:sp>
        <p:nvSpPr>
          <p:cNvPr id="40" name="Oval 40"/>
          <p:cNvSpPr>
            <a:spLocks noChangeArrowheads="1"/>
          </p:cNvSpPr>
          <p:nvPr/>
        </p:nvSpPr>
        <p:spPr bwMode="auto">
          <a:xfrm>
            <a:off x="7839698" y="4333875"/>
            <a:ext cx="762000" cy="3810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Spec. Ed/Admin.</a:t>
            </a:r>
          </a:p>
        </p:txBody>
      </p:sp>
      <p:sp>
        <p:nvSpPr>
          <p:cNvPr id="41" name="Oval 41"/>
          <p:cNvSpPr>
            <a:spLocks noChangeArrowheads="1"/>
          </p:cNvSpPr>
          <p:nvPr/>
        </p:nvSpPr>
        <p:spPr bwMode="auto">
          <a:xfrm>
            <a:off x="5553698" y="4867275"/>
            <a:ext cx="3810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Adult Health</a:t>
            </a:r>
          </a:p>
        </p:txBody>
      </p:sp>
      <p:sp>
        <p:nvSpPr>
          <p:cNvPr id="43" name="Text Box 11"/>
          <p:cNvSpPr txBox="1">
            <a:spLocks noChangeArrowheads="1"/>
          </p:cNvSpPr>
          <p:nvPr/>
        </p:nvSpPr>
        <p:spPr bwMode="auto">
          <a:xfrm>
            <a:off x="1762448" y="5606322"/>
            <a:ext cx="566777"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44" name="Text Box 12"/>
          <p:cNvSpPr txBox="1">
            <a:spLocks noChangeArrowheads="1"/>
          </p:cNvSpPr>
          <p:nvPr/>
        </p:nvSpPr>
        <p:spPr bwMode="auto">
          <a:xfrm flipH="1">
            <a:off x="8956144" y="5606322"/>
            <a:ext cx="304800" cy="579438"/>
          </a:xfrm>
          <a:prstGeom prst="rect">
            <a:avLst/>
          </a:prstGeom>
          <a:noFill/>
          <a:ln w="9525">
            <a:noFill/>
            <a:miter lim="800000"/>
            <a:headEnd/>
            <a:tailEnd/>
          </a:ln>
          <a:effectLst/>
        </p:spPr>
        <p:txBody>
          <a:bodyPr anchor="ctr">
            <a:spAutoFit/>
          </a:bodyPr>
          <a:lstStyle/>
          <a:p>
            <a:pPr algn="ctr" eaLnBrk="0" hangingPunct="0">
              <a:spcBef>
                <a:spcPct val="20000"/>
              </a:spcBef>
            </a:pPr>
            <a:r>
              <a:rPr lang="en-US" sz="3200" dirty="0">
                <a:solidFill>
                  <a:prstClr val="black"/>
                </a:solidFill>
                <a:latin typeface="Times New Roman" pitchFamily="18" charset="0"/>
              </a:rPr>
              <a:t>1</a:t>
            </a:r>
          </a:p>
        </p:txBody>
      </p:sp>
      <p:sp>
        <p:nvSpPr>
          <p:cNvPr id="45" name="Oval 18"/>
          <p:cNvSpPr>
            <a:spLocks noChangeArrowheads="1"/>
          </p:cNvSpPr>
          <p:nvPr/>
        </p:nvSpPr>
        <p:spPr bwMode="auto">
          <a:xfrm>
            <a:off x="3065690" y="5400675"/>
            <a:ext cx="457200" cy="1524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Fam. Health</a:t>
            </a:r>
          </a:p>
        </p:txBody>
      </p:sp>
      <p:sp>
        <p:nvSpPr>
          <p:cNvPr id="47" name="Oval 30"/>
          <p:cNvSpPr>
            <a:spLocks noChangeArrowheads="1"/>
          </p:cNvSpPr>
          <p:nvPr/>
        </p:nvSpPr>
        <p:spPr bwMode="auto">
          <a:xfrm>
            <a:off x="2948708" y="3876675"/>
            <a:ext cx="457200" cy="152400"/>
          </a:xfrm>
          <a:prstGeom prst="ellipse">
            <a:avLst/>
          </a:prstGeom>
          <a:solidFill>
            <a:srgbClr val="C1D2E1"/>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Econ/Fin</a:t>
            </a:r>
          </a:p>
        </p:txBody>
      </p:sp>
      <p:sp>
        <p:nvSpPr>
          <p:cNvPr id="50" name="Text Box 53"/>
          <p:cNvSpPr txBox="1">
            <a:spLocks noChangeArrowheads="1"/>
          </p:cNvSpPr>
          <p:nvPr/>
        </p:nvSpPr>
        <p:spPr bwMode="auto">
          <a:xfrm>
            <a:off x="4183924" y="5648569"/>
            <a:ext cx="2209800" cy="523220"/>
          </a:xfrm>
          <a:prstGeom prst="rect">
            <a:avLst/>
          </a:prstGeom>
          <a:noFill/>
          <a:ln w="9525">
            <a:noFill/>
            <a:miter lim="800000"/>
            <a:headEnd/>
            <a:tailEnd/>
          </a:ln>
          <a:effectLst/>
        </p:spPr>
        <p:txBody>
          <a:bodyPr wrap="square" anchor="ctr">
            <a:spAutoFit/>
          </a:bodyPr>
          <a:lstStyle/>
          <a:p>
            <a:pPr algn="ctr" eaLnBrk="0" hangingPunct="0">
              <a:spcBef>
                <a:spcPct val="50000"/>
              </a:spcBef>
            </a:pPr>
            <a:r>
              <a:rPr lang="en-US" sz="2800" dirty="0">
                <a:solidFill>
                  <a:prstClr val="black"/>
                </a:solidFill>
                <a:latin typeface="Times New Roman" pitchFamily="18" charset="0"/>
              </a:rPr>
              <a:t>Effectiveness</a:t>
            </a:r>
            <a:endParaRPr lang="en-US" sz="3200" dirty="0">
              <a:solidFill>
                <a:prstClr val="black"/>
              </a:solidFill>
              <a:latin typeface="Times New Roman" pitchFamily="18" charset="0"/>
            </a:endParaRPr>
          </a:p>
        </p:txBody>
      </p:sp>
      <p:sp>
        <p:nvSpPr>
          <p:cNvPr id="52" name="Oval 39"/>
          <p:cNvSpPr>
            <a:spLocks noChangeArrowheads="1"/>
          </p:cNvSpPr>
          <p:nvPr/>
        </p:nvSpPr>
        <p:spPr bwMode="auto">
          <a:xfrm>
            <a:off x="2438400" y="4191000"/>
            <a:ext cx="685800" cy="3048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Info/Sys</a:t>
            </a:r>
          </a:p>
        </p:txBody>
      </p:sp>
      <p:sp>
        <p:nvSpPr>
          <p:cNvPr id="53" name="Title 1"/>
          <p:cNvSpPr>
            <a:spLocks noGrp="1"/>
          </p:cNvSpPr>
          <p:nvPr>
            <p:ph type="title"/>
          </p:nvPr>
        </p:nvSpPr>
        <p:spPr>
          <a:xfrm>
            <a:off x="3250046" y="74830"/>
            <a:ext cx="5858498" cy="914400"/>
          </a:xfrm>
        </p:spPr>
        <p:txBody>
          <a:bodyPr/>
          <a:lstStyle/>
          <a:p>
            <a:r>
              <a:rPr lang="en-US" sz="3200" b="1" dirty="0"/>
              <a:t>Analyzing Program Mix</a:t>
            </a:r>
          </a:p>
        </p:txBody>
      </p:sp>
      <p:sp>
        <p:nvSpPr>
          <p:cNvPr id="46" name="Rectangle 45">
            <a:extLst>
              <a:ext uri="{FF2B5EF4-FFF2-40B4-BE49-F238E27FC236}">
                <a16:creationId xmlns:a16="http://schemas.microsoft.com/office/drawing/2014/main" id="{F235319D-DF3C-4900-AFA3-8E108A73D42F}"/>
              </a:ext>
            </a:extLst>
          </p:cNvPr>
          <p:cNvSpPr/>
          <p:nvPr/>
        </p:nvSpPr>
        <p:spPr>
          <a:xfrm>
            <a:off x="1542062" y="6214845"/>
            <a:ext cx="9107875" cy="628505"/>
          </a:xfrm>
          <a:prstGeom prst="rect">
            <a:avLst/>
          </a:prstGeom>
          <a:solidFill>
            <a:srgbClr val="4D4D4D"/>
          </a:solidFill>
          <a:ln>
            <a:solidFill>
              <a:srgbClr val="303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b="1" dirty="0">
                <a:solidFill>
                  <a:srgbClr val="FFFFFF"/>
                </a:solidFill>
                <a:latin typeface="Times New Roman"/>
              </a:rPr>
              <a:t>Left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Right based on Size of Net Revenue,  Size of Oval based on Size of Total Cost</a:t>
            </a:r>
          </a:p>
          <a:p>
            <a:pPr fontAlgn="base">
              <a:spcBef>
                <a:spcPct val="0"/>
              </a:spcBef>
              <a:spcAft>
                <a:spcPct val="0"/>
              </a:spcAft>
            </a:pPr>
            <a:r>
              <a:rPr lang="en-US" b="1" dirty="0">
                <a:solidFill>
                  <a:srgbClr val="FFFFFF"/>
                </a:solidFill>
                <a:latin typeface="Times New Roman"/>
              </a:rPr>
              <a:t>Up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Down based on Mission Alignment</a:t>
            </a:r>
          </a:p>
        </p:txBody>
      </p:sp>
      <p:sp>
        <p:nvSpPr>
          <p:cNvPr id="48" name="Rectangle 18">
            <a:extLst>
              <a:ext uri="{FF2B5EF4-FFF2-40B4-BE49-F238E27FC236}">
                <a16:creationId xmlns:a16="http://schemas.microsoft.com/office/drawing/2014/main" id="{0679DF19-F49D-4EFB-9F75-370C460D29E1}"/>
              </a:ext>
            </a:extLst>
          </p:cNvPr>
          <p:cNvSpPr>
            <a:spLocks noChangeArrowheads="1"/>
          </p:cNvSpPr>
          <p:nvPr/>
        </p:nvSpPr>
        <p:spPr bwMode="auto">
          <a:xfrm>
            <a:off x="9184008" y="2699873"/>
            <a:ext cx="2045174" cy="1643527"/>
          </a:xfrm>
          <a:prstGeom prst="rect">
            <a:avLst/>
          </a:prstGeom>
          <a:solidFill>
            <a:schemeClr val="accent3">
              <a:lumMod val="60000"/>
              <a:lumOff val="40000"/>
            </a:schemeClr>
          </a:solidFill>
          <a:ln w="9525">
            <a:noFill/>
            <a:miter lim="800000"/>
            <a:headEnd/>
            <a:tailEnd/>
          </a:ln>
          <a:effectLst/>
        </p:spPr>
        <p:txBody>
          <a:bodyPr wrap="square" anchor="ctr">
            <a:spAutoFit/>
          </a:bodyPr>
          <a:lstStyle/>
          <a:p>
            <a:pPr algn="ctr" eaLnBrk="0" hangingPunct="0">
              <a:spcBef>
                <a:spcPct val="20000"/>
              </a:spcBef>
            </a:pPr>
            <a:r>
              <a:rPr lang="en-US" sz="2400" dirty="0">
                <a:solidFill>
                  <a:prstClr val="black"/>
                </a:solidFill>
                <a:latin typeface="Times New Roman"/>
              </a:rPr>
              <a:t>Example: ‘MODIFIED’ </a:t>
            </a:r>
          </a:p>
          <a:p>
            <a:pPr algn="ctr" eaLnBrk="0" hangingPunct="0">
              <a:spcBef>
                <a:spcPct val="20000"/>
              </a:spcBef>
            </a:pPr>
            <a:r>
              <a:rPr lang="en-US" sz="2400" dirty="0">
                <a:solidFill>
                  <a:prstClr val="black"/>
                </a:solidFill>
                <a:latin typeface="Times New Roman"/>
              </a:rPr>
              <a:t> BCG MATRIX</a:t>
            </a:r>
            <a:endParaRPr lang="en-US" dirty="0">
              <a:solidFill>
                <a:prstClr val="black"/>
              </a:solidFill>
              <a:latin typeface="Times New Roman"/>
            </a:endParaRPr>
          </a:p>
        </p:txBody>
      </p:sp>
    </p:spTree>
    <p:extLst>
      <p:ext uri="{BB962C8B-B14F-4D97-AF65-F5344CB8AC3E}">
        <p14:creationId xmlns:p14="http://schemas.microsoft.com/office/powerpoint/2010/main" val="12524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rot="16200000">
            <a:off x="242470" y="3512590"/>
            <a:ext cx="3213406" cy="584775"/>
          </a:xfrm>
          <a:prstGeom prst="rect">
            <a:avLst/>
          </a:prstGeom>
          <a:noFill/>
          <a:ln w="9525">
            <a:noFill/>
            <a:miter lim="800000"/>
            <a:headEnd/>
            <a:tailEnd/>
          </a:ln>
          <a:effectLst/>
        </p:spPr>
        <p:txBody>
          <a:bodyPr wrap="square" anchor="ctr">
            <a:spAutoFit/>
          </a:bodyPr>
          <a:lstStyle/>
          <a:p>
            <a:pPr algn="ctr" eaLnBrk="0" hangingPunct="0">
              <a:spcBef>
                <a:spcPct val="20000"/>
              </a:spcBef>
            </a:pPr>
            <a:r>
              <a:rPr lang="en-US" sz="3200" dirty="0">
                <a:solidFill>
                  <a:prstClr val="black"/>
                </a:solidFill>
                <a:latin typeface="Times New Roman" pitchFamily="18" charset="0"/>
              </a:rPr>
              <a:t>Mission Critical</a:t>
            </a:r>
          </a:p>
        </p:txBody>
      </p:sp>
      <p:sp>
        <p:nvSpPr>
          <p:cNvPr id="5" name="Text Box 11"/>
          <p:cNvSpPr txBox="1">
            <a:spLocks noChangeArrowheads="1"/>
          </p:cNvSpPr>
          <p:nvPr/>
        </p:nvSpPr>
        <p:spPr bwMode="auto">
          <a:xfrm>
            <a:off x="1945706" y="5562600"/>
            <a:ext cx="685800"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6" name="Text Box 12"/>
          <p:cNvSpPr txBox="1">
            <a:spLocks noChangeArrowheads="1"/>
          </p:cNvSpPr>
          <p:nvPr/>
        </p:nvSpPr>
        <p:spPr bwMode="auto">
          <a:xfrm flipH="1">
            <a:off x="8571568" y="5562600"/>
            <a:ext cx="304800" cy="579438"/>
          </a:xfrm>
          <a:prstGeom prst="rect">
            <a:avLst/>
          </a:prstGeom>
          <a:noFill/>
          <a:ln w="9525">
            <a:noFill/>
            <a:miter lim="800000"/>
            <a:headEnd/>
            <a:tailEnd/>
          </a:ln>
          <a:effectLst/>
        </p:spPr>
        <p:txBody>
          <a:bodyPr anchor="ctr">
            <a:spAutoFit/>
          </a:bodyPr>
          <a:lstStyle/>
          <a:p>
            <a:pPr algn="ctr" eaLnBrk="0" hangingPunct="0">
              <a:spcBef>
                <a:spcPct val="20000"/>
              </a:spcBef>
            </a:pPr>
            <a:r>
              <a:rPr lang="en-US" sz="3200" dirty="0">
                <a:solidFill>
                  <a:prstClr val="black"/>
                </a:solidFill>
                <a:latin typeface="Times New Roman" pitchFamily="18" charset="0"/>
              </a:rPr>
              <a:t>1</a:t>
            </a:r>
          </a:p>
        </p:txBody>
      </p:sp>
      <p:sp>
        <p:nvSpPr>
          <p:cNvPr id="8" name="Text Box 21"/>
          <p:cNvSpPr txBox="1">
            <a:spLocks noChangeArrowheads="1"/>
          </p:cNvSpPr>
          <p:nvPr/>
        </p:nvSpPr>
        <p:spPr bwMode="auto">
          <a:xfrm>
            <a:off x="2481750" y="5127426"/>
            <a:ext cx="1981200" cy="923330"/>
          </a:xfrm>
          <a:prstGeom prst="rect">
            <a:avLst/>
          </a:prstGeom>
          <a:solidFill>
            <a:srgbClr val="FFFF99"/>
          </a:solidFill>
          <a:ln w="9525">
            <a:noFill/>
            <a:miter lim="800000"/>
            <a:headEnd/>
            <a:tailEnd/>
          </a:ln>
          <a:effectLst/>
        </p:spPr>
        <p:txBody>
          <a:bodyPr>
            <a:spAutoFit/>
          </a:bodyPr>
          <a:lstStyle/>
          <a:p>
            <a:r>
              <a:rPr lang="en-US" dirty="0">
                <a:solidFill>
                  <a:prstClr val="black"/>
                </a:solidFill>
                <a:latin typeface="Calibri"/>
              </a:rPr>
              <a:t>Inefficient</a:t>
            </a:r>
          </a:p>
          <a:p>
            <a:r>
              <a:rPr lang="en-US" dirty="0">
                <a:solidFill>
                  <a:prstClr val="black"/>
                </a:solidFill>
                <a:latin typeface="Calibri"/>
              </a:rPr>
              <a:t>Low enrollments</a:t>
            </a:r>
          </a:p>
          <a:p>
            <a:r>
              <a:rPr lang="en-US" dirty="0">
                <a:solidFill>
                  <a:prstClr val="black"/>
                </a:solidFill>
                <a:latin typeface="Calibri"/>
              </a:rPr>
              <a:t>Not exciting</a:t>
            </a:r>
          </a:p>
        </p:txBody>
      </p:sp>
      <p:sp>
        <p:nvSpPr>
          <p:cNvPr id="9" name="Text Box 29"/>
          <p:cNvSpPr txBox="1">
            <a:spLocks noChangeArrowheads="1"/>
          </p:cNvSpPr>
          <p:nvPr/>
        </p:nvSpPr>
        <p:spPr bwMode="auto">
          <a:xfrm>
            <a:off x="4162582" y="5729288"/>
            <a:ext cx="2514600" cy="519112"/>
          </a:xfrm>
          <a:prstGeom prst="rect">
            <a:avLst/>
          </a:prstGeom>
          <a:noFill/>
          <a:ln w="9525">
            <a:noFill/>
            <a:miter lim="800000"/>
            <a:headEnd/>
            <a:tailEnd/>
          </a:ln>
          <a:effectLst/>
        </p:spPr>
        <p:txBody>
          <a:bodyPr wrap="square" anchor="ctr">
            <a:spAutoFit/>
          </a:bodyPr>
          <a:lstStyle/>
          <a:p>
            <a:pPr algn="ctr" eaLnBrk="0" hangingPunct="0">
              <a:spcBef>
                <a:spcPct val="50000"/>
              </a:spcBef>
            </a:pPr>
            <a:r>
              <a:rPr lang="en-US" sz="2800" dirty="0">
                <a:solidFill>
                  <a:prstClr val="black"/>
                </a:solidFill>
                <a:latin typeface="Times New Roman" pitchFamily="18" charset="0"/>
              </a:rPr>
              <a:t>Effectiveness</a:t>
            </a:r>
            <a:endParaRPr lang="en-US" sz="3200" dirty="0">
              <a:solidFill>
                <a:prstClr val="black"/>
              </a:solidFill>
              <a:latin typeface="Times New Roman" pitchFamily="18" charset="0"/>
            </a:endParaRPr>
          </a:p>
        </p:txBody>
      </p:sp>
      <p:sp>
        <p:nvSpPr>
          <p:cNvPr id="10" name="Text Box 21"/>
          <p:cNvSpPr txBox="1">
            <a:spLocks noChangeArrowheads="1"/>
          </p:cNvSpPr>
          <p:nvPr/>
        </p:nvSpPr>
        <p:spPr bwMode="auto">
          <a:xfrm>
            <a:off x="8225395" y="1265365"/>
            <a:ext cx="1981200" cy="1200329"/>
          </a:xfrm>
          <a:prstGeom prst="rect">
            <a:avLst/>
          </a:prstGeom>
          <a:solidFill>
            <a:srgbClr val="FFFF99"/>
          </a:solidFill>
          <a:ln w="9525">
            <a:noFill/>
            <a:miter lim="800000"/>
            <a:headEnd/>
            <a:tailEnd/>
          </a:ln>
          <a:effectLst/>
        </p:spPr>
        <p:txBody>
          <a:bodyPr>
            <a:spAutoFit/>
          </a:bodyPr>
          <a:lstStyle/>
          <a:p>
            <a:pPr>
              <a:spcBef>
                <a:spcPct val="50000"/>
              </a:spcBef>
            </a:pPr>
            <a:r>
              <a:rPr lang="en-US" dirty="0">
                <a:solidFill>
                  <a:prstClr val="black"/>
                </a:solidFill>
                <a:latin typeface="Calibri"/>
              </a:rPr>
              <a:t>Efficient</a:t>
            </a:r>
          </a:p>
          <a:p>
            <a:pPr>
              <a:spcBef>
                <a:spcPct val="50000"/>
              </a:spcBef>
            </a:pPr>
            <a:r>
              <a:rPr lang="en-US" dirty="0">
                <a:solidFill>
                  <a:prstClr val="black"/>
                </a:solidFill>
                <a:latin typeface="Calibri"/>
              </a:rPr>
              <a:t>Higher enrollments</a:t>
            </a:r>
          </a:p>
          <a:p>
            <a:pPr>
              <a:spcBef>
                <a:spcPct val="50000"/>
              </a:spcBef>
            </a:pPr>
            <a:r>
              <a:rPr lang="en-US" dirty="0">
                <a:solidFill>
                  <a:prstClr val="black"/>
                </a:solidFill>
                <a:latin typeface="Calibri"/>
              </a:rPr>
              <a:t>Exciting</a:t>
            </a:r>
          </a:p>
        </p:txBody>
      </p:sp>
      <p:sp>
        <p:nvSpPr>
          <p:cNvPr id="11" name="Text Box 10"/>
          <p:cNvSpPr txBox="1">
            <a:spLocks noChangeArrowheads="1"/>
          </p:cNvSpPr>
          <p:nvPr/>
        </p:nvSpPr>
        <p:spPr bwMode="auto">
          <a:xfrm>
            <a:off x="2037922" y="1798661"/>
            <a:ext cx="685800" cy="579438"/>
          </a:xfrm>
          <a:prstGeom prst="rect">
            <a:avLst/>
          </a:prstGeom>
          <a:noFill/>
          <a:ln w="9525">
            <a:noFill/>
            <a:miter lim="800000"/>
            <a:headEnd/>
            <a:tailEnd/>
          </a:ln>
          <a:effectLst/>
        </p:spPr>
        <p:txBody>
          <a:bodyPr anchor="ctr">
            <a:spAutoFit/>
          </a:bodyPr>
          <a:lstStyle/>
          <a:p>
            <a:pPr algn="ctr" eaLnBrk="0" hangingPunct="0">
              <a:spcBef>
                <a:spcPct val="50000"/>
              </a:spcBef>
            </a:pPr>
            <a:r>
              <a:rPr lang="en-US" sz="3200" dirty="0">
                <a:solidFill>
                  <a:prstClr val="black"/>
                </a:solidFill>
                <a:latin typeface="Times New Roman" pitchFamily="18" charset="0"/>
              </a:rPr>
              <a:t>+1</a:t>
            </a:r>
          </a:p>
        </p:txBody>
      </p:sp>
      <p:sp>
        <p:nvSpPr>
          <p:cNvPr id="12" name="Oval 16"/>
          <p:cNvSpPr>
            <a:spLocks noChangeArrowheads="1"/>
          </p:cNvSpPr>
          <p:nvPr/>
        </p:nvSpPr>
        <p:spPr bwMode="auto">
          <a:xfrm>
            <a:off x="2900850" y="4548946"/>
            <a:ext cx="1143000" cy="3048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Early Childhood education</a:t>
            </a:r>
          </a:p>
        </p:txBody>
      </p:sp>
      <p:sp>
        <p:nvSpPr>
          <p:cNvPr id="13" name="Oval 17"/>
          <p:cNvSpPr>
            <a:spLocks noChangeArrowheads="1"/>
          </p:cNvSpPr>
          <p:nvPr/>
        </p:nvSpPr>
        <p:spPr bwMode="auto">
          <a:xfrm>
            <a:off x="3053250" y="4015546"/>
            <a:ext cx="1524000" cy="3048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a:solidFill>
                  <a:prstClr val="black"/>
                </a:solidFill>
                <a:latin typeface="Times New Roman" pitchFamily="18" charset="0"/>
              </a:rPr>
              <a:t>Middle Grades education</a:t>
            </a:r>
          </a:p>
        </p:txBody>
      </p:sp>
      <p:sp>
        <p:nvSpPr>
          <p:cNvPr id="14" name="Oval 19"/>
          <p:cNvSpPr>
            <a:spLocks noChangeArrowheads="1"/>
          </p:cNvSpPr>
          <p:nvPr/>
        </p:nvSpPr>
        <p:spPr bwMode="auto">
          <a:xfrm>
            <a:off x="2404732" y="3939346"/>
            <a:ext cx="2667000" cy="1143000"/>
          </a:xfrm>
          <a:prstGeom prst="ellipse">
            <a:avLst/>
          </a:prstGeom>
          <a:noFill/>
          <a:ln w="19050">
            <a:solidFill>
              <a:schemeClr val="bg1"/>
            </a:solidFill>
            <a:round/>
            <a:headEnd/>
            <a:tailEnd/>
          </a:ln>
          <a:effectLst/>
        </p:spPr>
        <p:txBody>
          <a:bodyPr wrap="none" anchor="ctr"/>
          <a:lstStyle/>
          <a:p>
            <a:endParaRPr lang="en-US">
              <a:solidFill>
                <a:prstClr val="black"/>
              </a:solidFill>
              <a:latin typeface="Calibri"/>
            </a:endParaRPr>
          </a:p>
        </p:txBody>
      </p:sp>
      <p:sp>
        <p:nvSpPr>
          <p:cNvPr id="15" name="Oval 20"/>
          <p:cNvSpPr>
            <a:spLocks noChangeArrowheads="1"/>
          </p:cNvSpPr>
          <p:nvPr/>
        </p:nvSpPr>
        <p:spPr bwMode="auto">
          <a:xfrm>
            <a:off x="5971885" y="2037865"/>
            <a:ext cx="1905000" cy="533400"/>
          </a:xfrm>
          <a:prstGeom prst="ellipse">
            <a:avLst/>
          </a:prstGeom>
          <a:solidFill>
            <a:srgbClr val="C5E2FF"/>
          </a:solidFill>
          <a:ln w="9525">
            <a:noFill/>
            <a:round/>
            <a:headEnd/>
            <a:tailEnd/>
          </a:ln>
          <a:effectLst/>
        </p:spPr>
        <p:txBody>
          <a:bodyPr wrap="none" anchor="ctr"/>
          <a:lstStyle/>
          <a:p>
            <a:pPr algn="ctr" eaLnBrk="0" hangingPunct="0">
              <a:spcBef>
                <a:spcPct val="20000"/>
              </a:spcBef>
              <a:buFontTx/>
              <a:buChar char="•"/>
            </a:pPr>
            <a:r>
              <a:rPr lang="en-US" sz="1000" dirty="0">
                <a:solidFill>
                  <a:prstClr val="black"/>
                </a:solidFill>
                <a:latin typeface="Times New Roman" pitchFamily="18" charset="0"/>
              </a:rPr>
              <a:t>Early childhood and</a:t>
            </a:r>
          </a:p>
          <a:p>
            <a:pPr algn="ctr" eaLnBrk="0" hangingPunct="0">
              <a:spcBef>
                <a:spcPct val="20000"/>
              </a:spcBef>
              <a:buFontTx/>
              <a:buChar char="•"/>
            </a:pPr>
            <a:r>
              <a:rPr lang="en-US" sz="1000" dirty="0">
                <a:solidFill>
                  <a:prstClr val="black"/>
                </a:solidFill>
                <a:latin typeface="Times New Roman" pitchFamily="18" charset="0"/>
              </a:rPr>
              <a:t> Middle grades Education</a:t>
            </a:r>
          </a:p>
        </p:txBody>
      </p:sp>
      <p:sp>
        <p:nvSpPr>
          <p:cNvPr id="16" name="AutoShape 22"/>
          <p:cNvSpPr>
            <a:spLocks noChangeArrowheads="1"/>
          </p:cNvSpPr>
          <p:nvPr/>
        </p:nvSpPr>
        <p:spPr bwMode="auto">
          <a:xfrm>
            <a:off x="4196250" y="2262946"/>
            <a:ext cx="2037960" cy="1676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solidFill>
                <a:prstClr val="black"/>
              </a:solidFill>
              <a:latin typeface="Calibri"/>
            </a:endParaRPr>
          </a:p>
        </p:txBody>
      </p:sp>
      <p:grpSp>
        <p:nvGrpSpPr>
          <p:cNvPr id="17" name="Group 23"/>
          <p:cNvGrpSpPr>
            <a:grpSpLocks/>
          </p:cNvGrpSpPr>
          <p:nvPr/>
        </p:nvGrpSpPr>
        <p:grpSpPr bwMode="auto">
          <a:xfrm>
            <a:off x="4880281" y="3276600"/>
            <a:ext cx="1219200" cy="1066800"/>
            <a:chOff x="3072" y="2064"/>
            <a:chExt cx="768" cy="672"/>
          </a:xfrm>
        </p:grpSpPr>
        <p:sp>
          <p:nvSpPr>
            <p:cNvPr id="18" name="Text Box 24"/>
            <p:cNvSpPr txBox="1">
              <a:spLocks noChangeArrowheads="1"/>
            </p:cNvSpPr>
            <p:nvPr/>
          </p:nvSpPr>
          <p:spPr bwMode="auto">
            <a:xfrm>
              <a:off x="3444" y="2448"/>
              <a:ext cx="34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dirty="0">
                  <a:solidFill>
                    <a:prstClr val="black"/>
                  </a:solidFill>
                  <a:latin typeface="Times New Roman" pitchFamily="18" charset="0"/>
                </a:rPr>
                <a:t>IV</a:t>
              </a:r>
            </a:p>
          </p:txBody>
        </p:sp>
        <p:grpSp>
          <p:nvGrpSpPr>
            <p:cNvPr id="19" name="Group 25"/>
            <p:cNvGrpSpPr>
              <a:grpSpLocks/>
            </p:cNvGrpSpPr>
            <p:nvPr/>
          </p:nvGrpSpPr>
          <p:grpSpPr bwMode="auto">
            <a:xfrm>
              <a:off x="3072" y="2064"/>
              <a:ext cx="768" cy="672"/>
              <a:chOff x="3072" y="2064"/>
              <a:chExt cx="768" cy="672"/>
            </a:xfrm>
          </p:grpSpPr>
          <p:sp>
            <p:nvSpPr>
              <p:cNvPr id="20" name="Text Box 26"/>
              <p:cNvSpPr txBox="1">
                <a:spLocks noChangeArrowheads="1"/>
              </p:cNvSpPr>
              <p:nvPr/>
            </p:nvSpPr>
            <p:spPr bwMode="auto">
              <a:xfrm>
                <a:off x="3456" y="2064"/>
                <a:ext cx="384"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III</a:t>
                </a:r>
              </a:p>
            </p:txBody>
          </p:sp>
          <p:sp>
            <p:nvSpPr>
              <p:cNvPr id="21" name="Text Box 27"/>
              <p:cNvSpPr txBox="1">
                <a:spLocks noChangeArrowheads="1"/>
              </p:cNvSpPr>
              <p:nvPr/>
            </p:nvSpPr>
            <p:spPr bwMode="auto">
              <a:xfrm>
                <a:off x="3072" y="2064"/>
                <a:ext cx="288" cy="288"/>
              </a:xfrm>
              <a:prstGeom prst="rect">
                <a:avLst/>
              </a:prstGeom>
              <a:solidFill>
                <a:srgbClr val="FFFF00"/>
              </a:solidFill>
              <a:ln w="9525">
                <a:noFill/>
                <a:miter lim="800000"/>
                <a:headEnd/>
                <a:tailEnd/>
              </a:ln>
              <a:effectLst/>
            </p:spPr>
            <p:txBody>
              <a:bodyPr>
                <a:spAutoFit/>
              </a:bodyPr>
              <a:lstStyle/>
              <a:p>
                <a:pPr>
                  <a:spcBef>
                    <a:spcPct val="50000"/>
                  </a:spcBef>
                </a:pPr>
                <a:r>
                  <a:rPr lang="en-US" sz="2400" b="1">
                    <a:solidFill>
                      <a:prstClr val="black"/>
                    </a:solidFill>
                    <a:latin typeface="Times New Roman" pitchFamily="18" charset="0"/>
                  </a:rPr>
                  <a:t>II</a:t>
                </a:r>
              </a:p>
            </p:txBody>
          </p:sp>
          <p:sp>
            <p:nvSpPr>
              <p:cNvPr id="22" name="Text Box 28"/>
              <p:cNvSpPr txBox="1">
                <a:spLocks noChangeArrowheads="1"/>
              </p:cNvSpPr>
              <p:nvPr/>
            </p:nvSpPr>
            <p:spPr bwMode="auto">
              <a:xfrm>
                <a:off x="3072" y="2448"/>
                <a:ext cx="288" cy="288"/>
              </a:xfrm>
              <a:prstGeom prst="rect">
                <a:avLst/>
              </a:prstGeom>
              <a:solidFill>
                <a:srgbClr val="FFFF00"/>
              </a:solidFill>
              <a:ln w="9525">
                <a:noFill/>
                <a:miter lim="800000"/>
                <a:headEnd/>
                <a:tailEnd/>
              </a:ln>
              <a:effectLst/>
            </p:spPr>
            <p:txBody>
              <a:bodyPr>
                <a:spAutoFit/>
              </a:bodyPr>
              <a:lstStyle/>
              <a:p>
                <a:pPr algn="ctr">
                  <a:spcBef>
                    <a:spcPct val="50000"/>
                  </a:spcBef>
                </a:pPr>
                <a:r>
                  <a:rPr lang="en-US" sz="2400" b="1">
                    <a:solidFill>
                      <a:prstClr val="black"/>
                    </a:solidFill>
                    <a:latin typeface="Times New Roman" pitchFamily="18" charset="0"/>
                  </a:rPr>
                  <a:t>I</a:t>
                </a:r>
              </a:p>
            </p:txBody>
          </p:sp>
        </p:grpSp>
      </p:grpSp>
      <p:sp>
        <p:nvSpPr>
          <p:cNvPr id="23" name="Line 7"/>
          <p:cNvSpPr>
            <a:spLocks noChangeShapeType="1"/>
          </p:cNvSpPr>
          <p:nvPr/>
        </p:nvSpPr>
        <p:spPr bwMode="auto">
          <a:xfrm>
            <a:off x="5413681" y="1828800"/>
            <a:ext cx="0" cy="396240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sp>
        <p:nvSpPr>
          <p:cNvPr id="24" name="Line 8"/>
          <p:cNvSpPr>
            <a:spLocks noChangeShapeType="1"/>
          </p:cNvSpPr>
          <p:nvPr/>
        </p:nvSpPr>
        <p:spPr bwMode="auto">
          <a:xfrm>
            <a:off x="2137081" y="3810000"/>
            <a:ext cx="6629400" cy="0"/>
          </a:xfrm>
          <a:prstGeom prst="line">
            <a:avLst/>
          </a:prstGeom>
          <a:noFill/>
          <a:ln w="57150">
            <a:solidFill>
              <a:schemeClr val="bg1"/>
            </a:solidFill>
            <a:round/>
            <a:headEnd/>
            <a:tailEnd/>
          </a:ln>
          <a:effectLst/>
        </p:spPr>
        <p:txBody>
          <a:bodyPr wrap="none" anchor="ctr"/>
          <a:lstStyle/>
          <a:p>
            <a:endParaRPr lang="en-US">
              <a:solidFill>
                <a:prstClr val="black"/>
              </a:solidFill>
              <a:latin typeface="Calibri"/>
            </a:endParaRPr>
          </a:p>
        </p:txBody>
      </p:sp>
      <p:sp>
        <p:nvSpPr>
          <p:cNvPr id="27" name="Rectangle 26">
            <a:extLst>
              <a:ext uri="{FF2B5EF4-FFF2-40B4-BE49-F238E27FC236}">
                <a16:creationId xmlns:a16="http://schemas.microsoft.com/office/drawing/2014/main" id="{66F737AA-3687-4AC1-B4EC-3BD0C2F5730D}"/>
              </a:ext>
            </a:extLst>
          </p:cNvPr>
          <p:cNvSpPr/>
          <p:nvPr/>
        </p:nvSpPr>
        <p:spPr>
          <a:xfrm>
            <a:off x="1538092" y="6229496"/>
            <a:ext cx="9107875" cy="628505"/>
          </a:xfrm>
          <a:prstGeom prst="rect">
            <a:avLst/>
          </a:prstGeom>
          <a:solidFill>
            <a:srgbClr val="4D4D4D"/>
          </a:solidFill>
          <a:ln>
            <a:solidFill>
              <a:srgbClr val="303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b="1" dirty="0">
                <a:solidFill>
                  <a:srgbClr val="FFFFFF"/>
                </a:solidFill>
                <a:latin typeface="Times New Roman"/>
              </a:rPr>
              <a:t>Left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Right based on Size of Net Revenue,  Size of Oval based on Size of Total Cost</a:t>
            </a:r>
          </a:p>
          <a:p>
            <a:pPr fontAlgn="base">
              <a:spcBef>
                <a:spcPct val="0"/>
              </a:spcBef>
              <a:spcAft>
                <a:spcPct val="0"/>
              </a:spcAft>
            </a:pPr>
            <a:r>
              <a:rPr lang="en-US" b="1" dirty="0">
                <a:solidFill>
                  <a:srgbClr val="FFFFFF"/>
                </a:solidFill>
                <a:latin typeface="Times New Roman"/>
              </a:rPr>
              <a:t>Up </a:t>
            </a:r>
            <a:r>
              <a:rPr lang="en-US" b="1" dirty="0">
                <a:solidFill>
                  <a:srgbClr val="FFFFFF"/>
                </a:solidFill>
                <a:latin typeface="Times New Roman"/>
                <a:sym typeface="Wingdings" panose="05000000000000000000" pitchFamily="2" charset="2"/>
              </a:rPr>
              <a:t> </a:t>
            </a:r>
            <a:r>
              <a:rPr lang="en-US" b="1" dirty="0">
                <a:solidFill>
                  <a:srgbClr val="FFFFFF"/>
                </a:solidFill>
                <a:latin typeface="Times New Roman"/>
              </a:rPr>
              <a:t>Down based on Mission Alignment</a:t>
            </a:r>
          </a:p>
        </p:txBody>
      </p:sp>
      <p:sp>
        <p:nvSpPr>
          <p:cNvPr id="28" name="Title 1">
            <a:extLst>
              <a:ext uri="{FF2B5EF4-FFF2-40B4-BE49-F238E27FC236}">
                <a16:creationId xmlns:a16="http://schemas.microsoft.com/office/drawing/2014/main" id="{ECB1A6C3-CD64-4A9F-940E-88CE74BEE58F}"/>
              </a:ext>
            </a:extLst>
          </p:cNvPr>
          <p:cNvSpPr txBox="1">
            <a:spLocks/>
          </p:cNvSpPr>
          <p:nvPr/>
        </p:nvSpPr>
        <p:spPr bwMode="auto">
          <a:xfrm>
            <a:off x="3250046" y="74830"/>
            <a:ext cx="585849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a:lstStyle>
          <a:p>
            <a:r>
              <a:rPr lang="en-US" sz="3200" b="1" kern="0"/>
              <a:t>Analyzing Program Mix</a:t>
            </a:r>
            <a:endParaRPr lang="en-US" sz="3200" b="1" kern="0" dirty="0"/>
          </a:p>
        </p:txBody>
      </p:sp>
      <p:sp>
        <p:nvSpPr>
          <p:cNvPr id="29" name="Rectangle 18">
            <a:extLst>
              <a:ext uri="{FF2B5EF4-FFF2-40B4-BE49-F238E27FC236}">
                <a16:creationId xmlns:a16="http://schemas.microsoft.com/office/drawing/2014/main" id="{7E6BBC64-F024-4F57-8E19-B0A9FC5D4685}"/>
              </a:ext>
            </a:extLst>
          </p:cNvPr>
          <p:cNvSpPr>
            <a:spLocks noChangeArrowheads="1"/>
          </p:cNvSpPr>
          <p:nvPr/>
        </p:nvSpPr>
        <p:spPr bwMode="auto">
          <a:xfrm>
            <a:off x="9086397" y="2912036"/>
            <a:ext cx="2045174" cy="1643527"/>
          </a:xfrm>
          <a:prstGeom prst="rect">
            <a:avLst/>
          </a:prstGeom>
          <a:solidFill>
            <a:schemeClr val="accent3">
              <a:lumMod val="60000"/>
              <a:lumOff val="40000"/>
            </a:schemeClr>
          </a:solidFill>
          <a:ln w="9525">
            <a:noFill/>
            <a:miter lim="800000"/>
            <a:headEnd/>
            <a:tailEnd/>
          </a:ln>
          <a:effectLst/>
        </p:spPr>
        <p:txBody>
          <a:bodyPr wrap="square" anchor="ctr">
            <a:spAutoFit/>
          </a:bodyPr>
          <a:lstStyle/>
          <a:p>
            <a:pPr algn="ctr" eaLnBrk="0" hangingPunct="0">
              <a:spcBef>
                <a:spcPct val="20000"/>
              </a:spcBef>
            </a:pPr>
            <a:r>
              <a:rPr lang="en-US" sz="2400" dirty="0">
                <a:solidFill>
                  <a:prstClr val="black"/>
                </a:solidFill>
                <a:latin typeface="Times New Roman"/>
              </a:rPr>
              <a:t>Example: ‘MODIFIED’ </a:t>
            </a:r>
          </a:p>
          <a:p>
            <a:pPr algn="ctr" eaLnBrk="0" hangingPunct="0">
              <a:spcBef>
                <a:spcPct val="20000"/>
              </a:spcBef>
            </a:pPr>
            <a:r>
              <a:rPr lang="en-US" sz="2400" dirty="0">
                <a:solidFill>
                  <a:prstClr val="black"/>
                </a:solidFill>
                <a:latin typeface="Times New Roman"/>
              </a:rPr>
              <a:t> BCG MATRIX</a:t>
            </a:r>
            <a:endParaRPr lang="en-US" dirty="0">
              <a:solidFill>
                <a:prstClr val="black"/>
              </a:solidFill>
              <a:latin typeface="Times New Roman"/>
            </a:endParaRPr>
          </a:p>
        </p:txBody>
      </p:sp>
    </p:spTree>
    <p:extLst>
      <p:ext uri="{BB962C8B-B14F-4D97-AF65-F5344CB8AC3E}">
        <p14:creationId xmlns:p14="http://schemas.microsoft.com/office/powerpoint/2010/main" val="26545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0E46-D099-4807-AB6C-4528AE1F49DC}"/>
              </a:ext>
            </a:extLst>
          </p:cNvPr>
          <p:cNvSpPr>
            <a:spLocks noGrp="1"/>
          </p:cNvSpPr>
          <p:nvPr>
            <p:ph type="title"/>
          </p:nvPr>
        </p:nvSpPr>
        <p:spPr>
          <a:xfrm>
            <a:off x="3293165" y="0"/>
            <a:ext cx="8534400" cy="914400"/>
          </a:xfrm>
        </p:spPr>
        <p:txBody>
          <a:bodyPr/>
          <a:lstStyle/>
          <a:p>
            <a:r>
              <a:rPr lang="en-US" sz="3600" b="1" dirty="0"/>
              <a:t>Build a (New) Plan </a:t>
            </a:r>
          </a:p>
        </p:txBody>
      </p:sp>
      <p:sp>
        <p:nvSpPr>
          <p:cNvPr id="3" name="Content Placeholder 2">
            <a:extLst>
              <a:ext uri="{FF2B5EF4-FFF2-40B4-BE49-F238E27FC236}">
                <a16:creationId xmlns:a16="http://schemas.microsoft.com/office/drawing/2014/main" id="{1E2D6188-D73F-4F95-9EB6-364B28176ED4}"/>
              </a:ext>
            </a:extLst>
          </p:cNvPr>
          <p:cNvSpPr>
            <a:spLocks noGrp="1"/>
          </p:cNvSpPr>
          <p:nvPr>
            <p:ph idx="1"/>
          </p:nvPr>
        </p:nvSpPr>
        <p:spPr>
          <a:xfrm>
            <a:off x="1981200" y="1066801"/>
            <a:ext cx="7772400" cy="5059363"/>
          </a:xfrm>
        </p:spPr>
        <p:txBody>
          <a:bodyPr/>
          <a:lstStyle/>
          <a:p>
            <a:pPr marL="0" indent="0">
              <a:buNone/>
            </a:pPr>
            <a:r>
              <a:rPr lang="en-US" sz="2800" b="1" i="0" dirty="0"/>
              <a:t>Based on what these analyses show, </a:t>
            </a:r>
          </a:p>
          <a:p>
            <a:pPr lvl="1"/>
            <a:r>
              <a:rPr lang="en-US" sz="2800" b="1" i="0" dirty="0"/>
              <a:t>Decide on priorities</a:t>
            </a:r>
          </a:p>
          <a:p>
            <a:pPr lvl="1"/>
            <a:r>
              <a:rPr lang="en-US" sz="2800" b="1" i="0" dirty="0"/>
              <a:t>Decide on easy reductions</a:t>
            </a:r>
          </a:p>
          <a:p>
            <a:pPr lvl="1"/>
            <a:r>
              <a:rPr lang="en-US" sz="2800" b="1" i="0" dirty="0"/>
              <a:t>Discuss collateral damage to any change </a:t>
            </a:r>
          </a:p>
          <a:p>
            <a:pPr lvl="2"/>
            <a:r>
              <a:rPr lang="en-US" sz="2800" i="0" dirty="0"/>
              <a:t>Athletics </a:t>
            </a:r>
          </a:p>
          <a:p>
            <a:pPr lvl="2"/>
            <a:r>
              <a:rPr lang="en-US" sz="2800" i="0" dirty="0"/>
              <a:t>Program closings</a:t>
            </a:r>
          </a:p>
          <a:p>
            <a:pPr lvl="2"/>
            <a:r>
              <a:rPr lang="en-US" sz="2800" i="0" dirty="0"/>
              <a:t>Moving offerings to new locations/online</a:t>
            </a:r>
          </a:p>
          <a:p>
            <a:pPr lvl="2"/>
            <a:r>
              <a:rPr lang="en-US" sz="2800" i="0" dirty="0"/>
              <a:t>Early retirements, furloughs and staff reassignments </a:t>
            </a:r>
          </a:p>
        </p:txBody>
      </p:sp>
    </p:spTree>
    <p:extLst>
      <p:ext uri="{BB962C8B-B14F-4D97-AF65-F5344CB8AC3E}">
        <p14:creationId xmlns:p14="http://schemas.microsoft.com/office/powerpoint/2010/main" val="64621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0" y="26504"/>
            <a:ext cx="9855200" cy="914400"/>
          </a:xfrm>
        </p:spPr>
        <p:txBody>
          <a:bodyPr/>
          <a:lstStyle/>
          <a:p>
            <a:r>
              <a:rPr lang="en-US" sz="3600" b="1" dirty="0"/>
              <a:t>Bottom Line</a:t>
            </a:r>
          </a:p>
        </p:txBody>
      </p:sp>
      <p:sp>
        <p:nvSpPr>
          <p:cNvPr id="6" name="Content Placeholder 2"/>
          <p:cNvSpPr>
            <a:spLocks noGrp="1"/>
          </p:cNvSpPr>
          <p:nvPr>
            <p:ph idx="1"/>
          </p:nvPr>
        </p:nvSpPr>
        <p:spPr>
          <a:xfrm>
            <a:off x="1981200" y="1257870"/>
            <a:ext cx="7315200" cy="5059363"/>
          </a:xfrm>
        </p:spPr>
        <p:txBody>
          <a:bodyPr/>
          <a:lstStyle/>
          <a:p>
            <a:r>
              <a:rPr lang="en-US" sz="2800" i="0" dirty="0"/>
              <a:t>There is a specific ‘fix’ for every institution.</a:t>
            </a:r>
          </a:p>
          <a:p>
            <a:pPr marL="0" indent="0">
              <a:buNone/>
            </a:pPr>
            <a:endParaRPr lang="en-US" sz="1000" i="0" dirty="0"/>
          </a:p>
          <a:p>
            <a:r>
              <a:rPr lang="en-US" sz="2800" i="0" dirty="0"/>
              <a:t>Right-sizing places emphasis on refitting an institution with its mission and goals, its students, and the community it serves.</a:t>
            </a:r>
          </a:p>
          <a:p>
            <a:pPr marL="0" indent="0">
              <a:buNone/>
            </a:pPr>
            <a:endParaRPr lang="en-US" sz="1000" i="0" dirty="0"/>
          </a:p>
          <a:p>
            <a:r>
              <a:rPr lang="en-US" sz="2800" i="0" dirty="0"/>
              <a:t>It is when the institution veers from its purpose that it becomes more susceptible to “the slings and arrows of outrageous fortune.”  </a:t>
            </a:r>
          </a:p>
          <a:p>
            <a:pPr marL="0" indent="0">
              <a:buNone/>
            </a:pPr>
            <a:endParaRPr lang="en-US" sz="3200" dirty="0"/>
          </a:p>
        </p:txBody>
      </p:sp>
    </p:spTree>
    <p:extLst>
      <p:ext uri="{BB962C8B-B14F-4D97-AF65-F5344CB8AC3E}">
        <p14:creationId xmlns:p14="http://schemas.microsoft.com/office/powerpoint/2010/main" val="220684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9164" y="471753"/>
            <a:ext cx="9144000"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all" spc="0" normalizeH="0" baseline="0" noProof="0" dirty="0">
                <a:ln>
                  <a:noFill/>
                </a:ln>
                <a:solidFill>
                  <a:schemeClr val="accent1">
                    <a:lumMod val="75000"/>
                  </a:schemeClr>
                </a:solidFill>
                <a:effectLst/>
                <a:uLnTx/>
                <a:uFillTx/>
                <a:latin typeface="+mn-lt"/>
                <a:ea typeface="+mj-ea"/>
                <a:cs typeface="+mj-cs"/>
              </a:rPr>
              <a:t>VIII.   Discussion</a:t>
            </a:r>
            <a:r>
              <a:rPr kumimoji="0" lang="en-US" b="1" i="0" u="none" strike="noStrike" kern="1200" cap="all" spc="300" normalizeH="0" baseline="0" noProof="0" dirty="0">
                <a:ln>
                  <a:noFill/>
                </a:ln>
                <a:solidFill>
                  <a:srgbClr val="0070C0"/>
                </a:solidFill>
                <a:effectLst/>
                <a:uLnTx/>
                <a:uFillTx/>
                <a:latin typeface="+mn-lt"/>
                <a:ea typeface="+mj-ea"/>
                <a:cs typeface="+mj-cs"/>
              </a:rPr>
              <a:t> </a:t>
            </a:r>
            <a:r>
              <a:rPr kumimoji="0" lang="en-US" b="1" i="0" u="none" strike="noStrike" kern="1200" cap="all" spc="0" normalizeH="0" baseline="0" noProof="0" dirty="0">
                <a:ln>
                  <a:noFill/>
                </a:ln>
                <a:solidFill>
                  <a:srgbClr val="0070C0"/>
                </a:solidFill>
                <a:effectLst/>
                <a:uLnTx/>
                <a:uFillTx/>
                <a:latin typeface="+mn-lt"/>
                <a:ea typeface="+mj-ea"/>
                <a:cs typeface="+mj-cs"/>
              </a:rPr>
              <a:t>ITEMs</a:t>
            </a:r>
            <a:br>
              <a:rPr kumimoji="0" lang="en-US" b="1" i="0" u="none" strike="noStrike" kern="1200" cap="all" spc="0" normalizeH="0" baseline="0" noProof="0" dirty="0">
                <a:ln>
                  <a:noFill/>
                </a:ln>
                <a:solidFill>
                  <a:srgbClr val="0070C0"/>
                </a:solidFill>
                <a:effectLst/>
                <a:uLnTx/>
                <a:uFillTx/>
                <a:latin typeface="Tw Cen MT"/>
                <a:ea typeface="+mj-ea"/>
                <a:cs typeface="+mj-cs"/>
              </a:rPr>
            </a:br>
            <a:r>
              <a:rPr kumimoji="0" lang="en-US" b="1" i="0" u="none" strike="noStrike" kern="1200" cap="all" spc="0" normalizeH="0" baseline="0" noProof="0" dirty="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124200" y="2036617"/>
            <a:ext cx="5404658" cy="3493597"/>
          </a:xfrm>
          <a:prstGeom prst="rect">
            <a:avLst/>
          </a:prstGeom>
        </p:spPr>
      </p:pic>
    </p:spTree>
    <p:extLst>
      <p:ext uri="{BB962C8B-B14F-4D97-AF65-F5344CB8AC3E}">
        <p14:creationId xmlns:p14="http://schemas.microsoft.com/office/powerpoint/2010/main" val="2960017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50480" y="1530125"/>
            <a:ext cx="6884126" cy="1898875"/>
          </a:xfrm>
        </p:spPr>
        <p:txBody>
          <a:bodyPr/>
          <a:lstStyle/>
          <a:p>
            <a:r>
              <a:rPr lang="en-US" sz="6600" dirty="0">
                <a:latin typeface="+mn-lt"/>
              </a:rPr>
              <a:t>Alabama COVID-19 Student Impact Survey Results</a:t>
            </a:r>
          </a:p>
        </p:txBody>
      </p:sp>
    </p:spTree>
    <p:extLst>
      <p:ext uri="{BB962C8B-B14F-4D97-AF65-F5344CB8AC3E}">
        <p14:creationId xmlns:p14="http://schemas.microsoft.com/office/powerpoint/2010/main" val="119298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380F26BC-AA1E-43BF-BCCE-999532E575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01" y="4518301"/>
            <a:ext cx="3146085" cy="1290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2186609" y="970956"/>
            <a:ext cx="9561092" cy="3547345"/>
          </a:xfrm>
        </p:spPr>
        <p:txBody>
          <a:bodyPr/>
          <a:lstStyle/>
          <a:p>
            <a:r>
              <a:rPr lang="en-US" sz="2800" b="1" dirty="0"/>
              <a:t>Purpose: </a:t>
            </a:r>
            <a:r>
              <a:rPr lang="en-US" sz="2800" dirty="0"/>
              <a:t>To understand students’ experiences during a global pandemic, including access to technology, barriers to learning, potential impacts on enrollment, and preferences for continuing enrollment in fall 2020</a:t>
            </a:r>
            <a:endParaRPr lang="en-US" sz="3600" dirty="0"/>
          </a:p>
          <a:p>
            <a:endParaRPr lang="en-US" sz="1000" dirty="0"/>
          </a:p>
          <a:p>
            <a:r>
              <a:rPr lang="en-US" sz="2800" b="1" dirty="0"/>
              <a:t>Partners: </a:t>
            </a:r>
            <a:r>
              <a:rPr lang="en-US" sz="2800" dirty="0"/>
              <a:t>The Alabama Commission on Higher Education (ACHE) Mobile Area Education Foundation (MAEF) </a:t>
            </a:r>
            <a:br>
              <a:rPr lang="en-US" sz="2800" dirty="0"/>
            </a:br>
            <a:r>
              <a:rPr lang="en-US" sz="2800" dirty="0"/>
              <a:t>Institute for Higher Education Policy (IHEP)</a:t>
            </a:r>
          </a:p>
        </p:txBody>
      </p:sp>
      <p:sp>
        <p:nvSpPr>
          <p:cNvPr id="4" name="Text Placeholder 3"/>
          <p:cNvSpPr>
            <a:spLocks noGrp="1"/>
          </p:cNvSpPr>
          <p:nvPr>
            <p:ph type="body" sz="quarter" idx="10"/>
          </p:nvPr>
        </p:nvSpPr>
        <p:spPr>
          <a:xfrm>
            <a:off x="2543723" y="137178"/>
            <a:ext cx="6884126" cy="791435"/>
          </a:xfrm>
        </p:spPr>
        <p:txBody>
          <a:bodyPr/>
          <a:lstStyle/>
          <a:p>
            <a:r>
              <a:rPr lang="en-US" dirty="0">
                <a:latin typeface="+mn-lt"/>
              </a:rPr>
              <a:t>Survey Overview</a:t>
            </a:r>
          </a:p>
        </p:txBody>
      </p:sp>
      <p:pic>
        <p:nvPicPr>
          <p:cNvPr id="3074" name="Picture 2" descr="Mobile Area Educational Foundation">
            <a:extLst>
              <a:ext uri="{FF2B5EF4-FFF2-40B4-BE49-F238E27FC236}">
                <a16:creationId xmlns:a16="http://schemas.microsoft.com/office/drawing/2014/main" id="{35C2D116-B761-4052-B2D8-E3A05B9A6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2" y="2744628"/>
            <a:ext cx="1639203" cy="15595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labama Commission on Higher Education (@ACHE_EDU) | Twitter">
            <a:extLst>
              <a:ext uri="{FF2B5EF4-FFF2-40B4-BE49-F238E27FC236}">
                <a16:creationId xmlns:a16="http://schemas.microsoft.com/office/drawing/2014/main" id="{0CD9EAFF-77DD-4346-A688-CC11A9728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34" y="565524"/>
            <a:ext cx="1680631" cy="1680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F7791D-5BD8-4599-9992-38552C75E41F}"/>
              </a:ext>
            </a:extLst>
          </p:cNvPr>
          <p:cNvSpPr txBox="1"/>
          <p:nvPr/>
        </p:nvSpPr>
        <p:spPr>
          <a:xfrm>
            <a:off x="10323443" y="159652"/>
            <a:ext cx="1642415" cy="68333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0180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24CBAE-6BCD-41FA-826C-CCDE1F417C57}"/>
              </a:ext>
            </a:extLst>
          </p:cNvPr>
          <p:cNvSpPr>
            <a:spLocks noGrp="1"/>
          </p:cNvSpPr>
          <p:nvPr>
            <p:ph type="body" sz="quarter" idx="14"/>
          </p:nvPr>
        </p:nvSpPr>
        <p:spPr>
          <a:xfrm>
            <a:off x="1165496" y="1350161"/>
            <a:ext cx="10218121" cy="4798847"/>
          </a:xfrm>
        </p:spPr>
        <p:txBody>
          <a:bodyPr/>
          <a:lstStyle/>
          <a:p>
            <a:pPr marL="342900" indent="-342900">
              <a:spcBef>
                <a:spcPts val="1500"/>
              </a:spcBef>
              <a:buFont typeface="Arial" panose="020B0604020202020204" pitchFamily="34" charset="0"/>
              <a:buChar char="•"/>
            </a:pPr>
            <a:r>
              <a:rPr lang="en-US" sz="2800" dirty="0"/>
              <a:t>Survey distributed by 16 participating institutions between        June 15</a:t>
            </a:r>
            <a:r>
              <a:rPr lang="en-US" sz="2800" baseline="30000" dirty="0"/>
              <a:t>th</a:t>
            </a:r>
            <a:r>
              <a:rPr lang="en-US" sz="2800" dirty="0"/>
              <a:t> and June 30</a:t>
            </a:r>
            <a:r>
              <a:rPr lang="en-US" sz="2800" baseline="30000" dirty="0"/>
              <a:t>th</a:t>
            </a:r>
            <a:r>
              <a:rPr lang="en-US" sz="2800" dirty="0"/>
              <a:t> </a:t>
            </a:r>
          </a:p>
          <a:p>
            <a:pPr marL="342900" indent="-342900">
              <a:spcBef>
                <a:spcPts val="1500"/>
              </a:spcBef>
              <a:buFont typeface="Arial" panose="020B0604020202020204" pitchFamily="34" charset="0"/>
              <a:buChar char="•"/>
            </a:pPr>
            <a:r>
              <a:rPr lang="en-US" sz="2800" dirty="0"/>
              <a:t>Survey sent only to returning undergraduate students (not grad students, entering freshman, or graduated students)</a:t>
            </a:r>
          </a:p>
          <a:p>
            <a:pPr marL="342900" indent="-342900">
              <a:spcBef>
                <a:spcPts val="1500"/>
              </a:spcBef>
              <a:buFont typeface="Arial" panose="020B0604020202020204" pitchFamily="34" charset="0"/>
              <a:buChar char="•"/>
            </a:pPr>
            <a:r>
              <a:rPr lang="en-US" sz="2800" dirty="0"/>
              <a:t>Survey had only 15 questions, with 4 of those being demographic</a:t>
            </a:r>
          </a:p>
          <a:p>
            <a:pPr marL="342900" indent="-342900">
              <a:spcBef>
                <a:spcPts val="1500"/>
              </a:spcBef>
              <a:buFont typeface="Arial" panose="020B0604020202020204" pitchFamily="34" charset="0"/>
              <a:buChar char="•"/>
            </a:pPr>
            <a:r>
              <a:rPr lang="en-US" sz="2800" b="1" dirty="0"/>
              <a:t>Over 11,000 responses received</a:t>
            </a:r>
            <a:r>
              <a:rPr lang="en-US" sz="2800" dirty="0"/>
              <a:t>, after duplicates and other non-</a:t>
            </a:r>
            <a:r>
              <a:rPr lang="en-US" sz="2800" dirty="0" err="1"/>
              <a:t>responsives</a:t>
            </a:r>
            <a:r>
              <a:rPr lang="en-US" sz="2800" dirty="0"/>
              <a:t> removed</a:t>
            </a:r>
          </a:p>
          <a:p>
            <a:pPr marL="342900" indent="-342900">
              <a:spcBef>
                <a:spcPts val="1500"/>
              </a:spcBef>
              <a:buFont typeface="Arial" panose="020B0604020202020204" pitchFamily="34" charset="0"/>
              <a:buChar char="•"/>
            </a:pPr>
            <a:r>
              <a:rPr lang="en-US" sz="2800" dirty="0"/>
              <a:t>Overall response rate of 13.8%</a:t>
            </a:r>
          </a:p>
        </p:txBody>
      </p:sp>
      <p:sp>
        <p:nvSpPr>
          <p:cNvPr id="4" name="Text Placeholder 3">
            <a:extLst>
              <a:ext uri="{FF2B5EF4-FFF2-40B4-BE49-F238E27FC236}">
                <a16:creationId xmlns:a16="http://schemas.microsoft.com/office/drawing/2014/main" id="{A7641C96-23E9-439C-B965-6F96E3BBE04D}"/>
              </a:ext>
            </a:extLst>
          </p:cNvPr>
          <p:cNvSpPr>
            <a:spLocks noGrp="1"/>
          </p:cNvSpPr>
          <p:nvPr>
            <p:ph type="body" sz="quarter" idx="10"/>
          </p:nvPr>
        </p:nvSpPr>
        <p:spPr>
          <a:xfrm>
            <a:off x="926957" y="435797"/>
            <a:ext cx="8124277" cy="791435"/>
          </a:xfrm>
        </p:spPr>
        <p:txBody>
          <a:bodyPr/>
          <a:lstStyle/>
          <a:p>
            <a:r>
              <a:rPr lang="en-US" dirty="0"/>
              <a:t>Methodology and Responses </a:t>
            </a:r>
          </a:p>
        </p:txBody>
      </p:sp>
    </p:spTree>
    <p:extLst>
      <p:ext uri="{BB962C8B-B14F-4D97-AF65-F5344CB8AC3E}">
        <p14:creationId xmlns:p14="http://schemas.microsoft.com/office/powerpoint/2010/main" val="143813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t>4</a:t>
            </a:fld>
            <a:endParaRPr lang="en-US" dirty="0"/>
          </a:p>
        </p:txBody>
      </p:sp>
      <p:sp>
        <p:nvSpPr>
          <p:cNvPr id="4" name="Title 1"/>
          <p:cNvSpPr txBox="1">
            <a:spLocks/>
          </p:cNvSpPr>
          <p:nvPr/>
        </p:nvSpPr>
        <p:spPr>
          <a:xfrm>
            <a:off x="1408971" y="720247"/>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b="1" dirty="0">
                <a:solidFill>
                  <a:schemeClr val="accent5"/>
                </a:solidFill>
                <a:latin typeface="+mn-lt"/>
              </a:rPr>
              <a:t>III.	  APPROVAL OF AGENDA</a:t>
            </a:r>
          </a:p>
        </p:txBody>
      </p:sp>
      <p:pic>
        <p:nvPicPr>
          <p:cNvPr id="5" name="Picture 4"/>
          <p:cNvPicPr>
            <a:picLocks noChangeAspect="1"/>
          </p:cNvPicPr>
          <p:nvPr/>
        </p:nvPicPr>
        <p:blipFill>
          <a:blip r:embed="rId2"/>
          <a:stretch>
            <a:fillRect/>
          </a:stretch>
        </p:blipFill>
        <p:spPr>
          <a:xfrm>
            <a:off x="1807401" y="2381575"/>
            <a:ext cx="3373872" cy="2440945"/>
          </a:xfrm>
          <a:prstGeom prst="rect">
            <a:avLst/>
          </a:prstGeom>
        </p:spPr>
      </p:pic>
      <p:sp>
        <p:nvSpPr>
          <p:cNvPr id="6" name="Rectangle 5"/>
          <p:cNvSpPr/>
          <p:nvPr/>
        </p:nvSpPr>
        <p:spPr>
          <a:xfrm>
            <a:off x="5623706" y="2381575"/>
            <a:ext cx="5973788" cy="1384995"/>
          </a:xfrm>
          <a:prstGeom prst="rect">
            <a:avLst/>
          </a:prstGeom>
        </p:spPr>
        <p:txBody>
          <a:bodyPr wrap="square">
            <a:spAutoFit/>
          </a:bodyPr>
          <a:lstStyle/>
          <a:p>
            <a:endParaRPr lang="en-US" sz="2800" b="1" kern="1400" dirty="0">
              <a:solidFill>
                <a:srgbClr val="000000"/>
              </a:solidFill>
              <a:latin typeface="Arial" panose="020B0604020202020204" pitchFamily="34" charset="0"/>
            </a:endParaRPr>
          </a:p>
          <a:p>
            <a:r>
              <a:rPr lang="en-US" sz="2800" b="1" kern="1400" dirty="0">
                <a:solidFill>
                  <a:srgbClr val="000000"/>
                </a:solidFill>
              </a:rPr>
              <a:t>Commission Meeting Agenda of</a:t>
            </a:r>
          </a:p>
          <a:p>
            <a:r>
              <a:rPr lang="en-US" sz="2800" b="1" kern="1400" dirty="0">
                <a:solidFill>
                  <a:srgbClr val="000000"/>
                </a:solidFill>
              </a:rPr>
              <a:t>September 11, 2020</a:t>
            </a:r>
            <a:endParaRPr lang="en-US" sz="2800" dirty="0"/>
          </a:p>
        </p:txBody>
      </p:sp>
    </p:spTree>
    <p:extLst>
      <p:ext uri="{BB962C8B-B14F-4D97-AF65-F5344CB8AC3E}">
        <p14:creationId xmlns:p14="http://schemas.microsoft.com/office/powerpoint/2010/main" val="354557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8174" y="1307243"/>
            <a:ext cx="5513598" cy="3444240"/>
          </a:xfrm>
        </p:spPr>
        <p:txBody>
          <a:bodyPr numCol="1"/>
          <a:lstStyle/>
          <a:p>
            <a:pPr lvl="1"/>
            <a:r>
              <a:rPr lang="en-US" sz="3600" b="1" u="sng" dirty="0">
                <a:solidFill>
                  <a:srgbClr val="85B4B0"/>
                </a:solidFill>
                <a:latin typeface="+mn-lt"/>
              </a:rPr>
              <a:t>2-year Institutions</a:t>
            </a:r>
          </a:p>
          <a:p>
            <a:pPr marL="742950" lvl="1" indent="-285750">
              <a:buFont typeface="Arial" panose="020B0604020202020204" pitchFamily="34" charset="0"/>
              <a:buChar char="•"/>
            </a:pPr>
            <a:r>
              <a:rPr lang="en-US" sz="2400" dirty="0">
                <a:latin typeface="+mn-lt"/>
              </a:rPr>
              <a:t>Bishop State Community College</a:t>
            </a:r>
          </a:p>
          <a:p>
            <a:pPr marL="742950" lvl="1" indent="-285750">
              <a:buFont typeface="Arial" panose="020B0604020202020204" pitchFamily="34" charset="0"/>
              <a:buChar char="•"/>
            </a:pPr>
            <a:r>
              <a:rPr lang="en-US" sz="2400" dirty="0">
                <a:latin typeface="+mn-lt"/>
              </a:rPr>
              <a:t>Coastal Alabama Community College</a:t>
            </a:r>
          </a:p>
          <a:p>
            <a:pPr marL="742950" lvl="1" indent="-285750">
              <a:buFont typeface="Arial" panose="020B0604020202020204" pitchFamily="34" charset="0"/>
              <a:buChar char="•"/>
            </a:pPr>
            <a:r>
              <a:rPr lang="en-US" sz="2400" dirty="0">
                <a:latin typeface="+mn-lt"/>
              </a:rPr>
              <a:t>Drake State Community and Technical College</a:t>
            </a:r>
          </a:p>
          <a:p>
            <a:pPr marL="742950" lvl="1" indent="-285750">
              <a:buFont typeface="Arial" panose="020B0604020202020204" pitchFamily="34" charset="0"/>
              <a:buChar char="•"/>
            </a:pPr>
            <a:r>
              <a:rPr lang="en-US" sz="2400" dirty="0">
                <a:latin typeface="+mn-lt"/>
              </a:rPr>
              <a:t>Lawson State Community College</a:t>
            </a:r>
          </a:p>
          <a:p>
            <a:pPr marL="742950" lvl="1" indent="-285750">
              <a:buFont typeface="Arial" panose="020B0604020202020204" pitchFamily="34" charset="0"/>
              <a:buChar char="•"/>
            </a:pPr>
            <a:r>
              <a:rPr lang="en-US" sz="2400" dirty="0">
                <a:latin typeface="+mn-lt"/>
              </a:rPr>
              <a:t>LBW Community College</a:t>
            </a:r>
          </a:p>
          <a:p>
            <a:pPr marL="742950" lvl="1" indent="-285750">
              <a:buFont typeface="Arial" panose="020B0604020202020204" pitchFamily="34" charset="0"/>
              <a:buChar char="•"/>
            </a:pPr>
            <a:r>
              <a:rPr lang="en-US" sz="2400" dirty="0">
                <a:latin typeface="+mn-lt"/>
              </a:rPr>
              <a:t>Shelton State Community College</a:t>
            </a:r>
          </a:p>
          <a:p>
            <a:pPr marL="742950" lvl="1" indent="-285750">
              <a:buFont typeface="Arial" panose="020B0604020202020204" pitchFamily="34" charset="0"/>
              <a:buChar char="•"/>
            </a:pPr>
            <a:r>
              <a:rPr lang="en-US" sz="2400" dirty="0">
                <a:latin typeface="+mn-lt"/>
              </a:rPr>
              <a:t>Snead State Community College</a:t>
            </a:r>
          </a:p>
        </p:txBody>
      </p:sp>
      <p:sp>
        <p:nvSpPr>
          <p:cNvPr id="4" name="Text Placeholder 3"/>
          <p:cNvSpPr>
            <a:spLocks noGrp="1"/>
          </p:cNvSpPr>
          <p:nvPr>
            <p:ph type="body" sz="quarter" idx="10"/>
          </p:nvPr>
        </p:nvSpPr>
        <p:spPr>
          <a:xfrm>
            <a:off x="2517218" y="276771"/>
            <a:ext cx="8031512" cy="791435"/>
          </a:xfrm>
        </p:spPr>
        <p:txBody>
          <a:bodyPr/>
          <a:lstStyle/>
          <a:p>
            <a:r>
              <a:rPr lang="en-US" dirty="0">
                <a:latin typeface="+mn-lt"/>
              </a:rPr>
              <a:t>16 Institutions Participated</a:t>
            </a:r>
          </a:p>
        </p:txBody>
      </p:sp>
      <p:sp>
        <p:nvSpPr>
          <p:cNvPr id="7" name="Text Placeholder 2">
            <a:extLst>
              <a:ext uri="{FF2B5EF4-FFF2-40B4-BE49-F238E27FC236}">
                <a16:creationId xmlns:a16="http://schemas.microsoft.com/office/drawing/2014/main" id="{959C71FC-4BBA-4EC3-9FD7-9A3D995286AB}"/>
              </a:ext>
            </a:extLst>
          </p:cNvPr>
          <p:cNvSpPr txBox="1">
            <a:spLocks/>
          </p:cNvSpPr>
          <p:nvPr/>
        </p:nvSpPr>
        <p:spPr>
          <a:xfrm>
            <a:off x="6401495" y="1307243"/>
            <a:ext cx="5062331" cy="3444240"/>
          </a:xfrm>
          <a:prstGeom prst="rect">
            <a:avLst/>
          </a:prstGeom>
        </p:spPr>
        <p:txBody>
          <a:bodyPr numCol="1"/>
          <a:lstStyle>
            <a:lvl1pPr marL="0" indent="0" algn="l" defTabSz="914400" rtl="0" eaLnBrk="1" latinLnBrk="0" hangingPunct="1">
              <a:lnSpc>
                <a:spcPct val="100000"/>
              </a:lnSpc>
              <a:spcBef>
                <a:spcPts val="1000"/>
              </a:spcBef>
              <a:buFont typeface="Arial"/>
              <a:buNone/>
              <a:defRPr lang="en-US" sz="2000" b="0" i="0" kern="1200" baseline="0" smtClean="0">
                <a:solidFill>
                  <a:schemeClr val="tx1"/>
                </a:solidFill>
                <a:effectLst/>
                <a:latin typeface="Barlow" charset="0"/>
                <a:ea typeface="Barlow" charset="0"/>
                <a:cs typeface="Barlow" charset="0"/>
              </a:defRPr>
            </a:lvl1pPr>
            <a:lvl2pPr marL="4572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2pPr>
            <a:lvl3pPr marL="9144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Barlow" charset="0"/>
                <a:ea typeface="Barlow" charset="0"/>
                <a:cs typeface="Barl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3600" b="1" i="0" u="sng" strike="noStrike" kern="1200" cap="none" spc="0" normalizeH="0" baseline="0" noProof="0" dirty="0">
                <a:ln>
                  <a:noFill/>
                </a:ln>
                <a:solidFill>
                  <a:srgbClr val="85B4B0"/>
                </a:solidFill>
                <a:effectLst/>
                <a:uLnTx/>
                <a:uFillTx/>
                <a:latin typeface="Calibri" panose="020F0502020204030204"/>
              </a:rPr>
              <a:t>4-year institutions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Alabama A&amp;M</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Auburn University at Montgomery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Barlow" charset="0"/>
              </a:rPr>
              <a:t>Jacksonville State University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Troy University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University of Alabama</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University of Alabama at Birmingham</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University of Montevallo</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University of North AL</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University of West AL</a:t>
            </a:r>
          </a:p>
        </p:txBody>
      </p:sp>
    </p:spTree>
    <p:extLst>
      <p:ext uri="{BB962C8B-B14F-4D97-AF65-F5344CB8AC3E}">
        <p14:creationId xmlns:p14="http://schemas.microsoft.com/office/powerpoint/2010/main" val="3958346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B2EAB6-C95D-4FA0-BB49-2DA1954BB010}"/>
              </a:ext>
            </a:extLst>
          </p:cNvPr>
          <p:cNvSpPr>
            <a:spLocks noGrp="1"/>
          </p:cNvSpPr>
          <p:nvPr>
            <p:ph type="body" sz="quarter" idx="10"/>
          </p:nvPr>
        </p:nvSpPr>
        <p:spPr>
          <a:xfrm>
            <a:off x="1317523" y="409294"/>
            <a:ext cx="6884126" cy="791435"/>
          </a:xfrm>
        </p:spPr>
        <p:txBody>
          <a:bodyPr/>
          <a:lstStyle/>
          <a:p>
            <a:r>
              <a:rPr lang="en-US" dirty="0"/>
              <a:t>Demographics</a:t>
            </a:r>
          </a:p>
        </p:txBody>
      </p:sp>
      <p:graphicFrame>
        <p:nvGraphicFramePr>
          <p:cNvPr id="6" name="Chart 5">
            <a:extLst>
              <a:ext uri="{FF2B5EF4-FFF2-40B4-BE49-F238E27FC236}">
                <a16:creationId xmlns:a16="http://schemas.microsoft.com/office/drawing/2014/main" id="{514217ED-70B6-48BA-BEF9-07CD490CDD03}"/>
              </a:ext>
            </a:extLst>
          </p:cNvPr>
          <p:cNvGraphicFramePr>
            <a:graphicFrameLocks/>
          </p:cNvGraphicFramePr>
          <p:nvPr>
            <p:extLst>
              <p:ext uri="{D42A27DB-BD31-4B8C-83A1-F6EECF244321}">
                <p14:modId xmlns:p14="http://schemas.microsoft.com/office/powerpoint/2010/main" val="3033265894"/>
              </p:ext>
            </p:extLst>
          </p:nvPr>
        </p:nvGraphicFramePr>
        <p:xfrm>
          <a:off x="972967" y="1680183"/>
          <a:ext cx="5414581" cy="4142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0F22801-1E17-4173-882C-9F94A1C4DDAB}"/>
              </a:ext>
            </a:extLst>
          </p:cNvPr>
          <p:cNvGraphicFramePr>
            <a:graphicFrameLocks/>
          </p:cNvGraphicFramePr>
          <p:nvPr>
            <p:extLst>
              <p:ext uri="{D42A27DB-BD31-4B8C-83A1-F6EECF244321}">
                <p14:modId xmlns:p14="http://schemas.microsoft.com/office/powerpoint/2010/main" val="1443560321"/>
              </p:ext>
            </p:extLst>
          </p:nvPr>
        </p:nvGraphicFramePr>
        <p:xfrm>
          <a:off x="6520070" y="1786200"/>
          <a:ext cx="4876800" cy="4364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439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840B75-2F92-4E8C-B2A4-DB62106899D0}"/>
              </a:ext>
            </a:extLst>
          </p:cNvPr>
          <p:cNvSpPr>
            <a:spLocks noGrp="1"/>
          </p:cNvSpPr>
          <p:nvPr>
            <p:ph type="body" sz="quarter" idx="10"/>
          </p:nvPr>
        </p:nvSpPr>
        <p:spPr>
          <a:xfrm>
            <a:off x="701671" y="409294"/>
            <a:ext cx="6884126" cy="791435"/>
          </a:xfrm>
        </p:spPr>
        <p:txBody>
          <a:bodyPr/>
          <a:lstStyle/>
          <a:p>
            <a:r>
              <a:rPr lang="en-US" dirty="0"/>
              <a:t>Demographics</a:t>
            </a:r>
          </a:p>
        </p:txBody>
      </p:sp>
      <p:graphicFrame>
        <p:nvGraphicFramePr>
          <p:cNvPr id="6" name="Chart 5">
            <a:extLst>
              <a:ext uri="{FF2B5EF4-FFF2-40B4-BE49-F238E27FC236}">
                <a16:creationId xmlns:a16="http://schemas.microsoft.com/office/drawing/2014/main" id="{200E318C-E27B-4D04-9A22-CAE04288D631}"/>
              </a:ext>
              <a:ext uri="{147F2762-F138-4A5C-976F-8EAC2B608ADB}">
                <a16:predDERef xmlns:a16="http://schemas.microsoft.com/office/drawing/2014/main" pred="{00000000-0008-0000-0000-000010000000}"/>
              </a:ext>
            </a:extLst>
          </p:cNvPr>
          <p:cNvGraphicFramePr>
            <a:graphicFrameLocks/>
          </p:cNvGraphicFramePr>
          <p:nvPr>
            <p:extLst>
              <p:ext uri="{D42A27DB-BD31-4B8C-83A1-F6EECF244321}">
                <p14:modId xmlns:p14="http://schemas.microsoft.com/office/powerpoint/2010/main" val="1960491411"/>
              </p:ext>
            </p:extLst>
          </p:nvPr>
        </p:nvGraphicFramePr>
        <p:xfrm>
          <a:off x="2120347" y="1200729"/>
          <a:ext cx="7854925" cy="4900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21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3DC78A-2571-48BE-9CBA-36D488A8351C}"/>
              </a:ext>
            </a:extLst>
          </p:cNvPr>
          <p:cNvSpPr>
            <a:spLocks noGrp="1"/>
          </p:cNvSpPr>
          <p:nvPr>
            <p:ph type="body" sz="quarter" idx="10"/>
          </p:nvPr>
        </p:nvSpPr>
        <p:spPr>
          <a:xfrm>
            <a:off x="1171039" y="294361"/>
            <a:ext cx="6884126" cy="791435"/>
          </a:xfrm>
        </p:spPr>
        <p:txBody>
          <a:bodyPr/>
          <a:lstStyle/>
          <a:p>
            <a:r>
              <a:rPr lang="en-US" dirty="0"/>
              <a:t>Demographics</a:t>
            </a:r>
          </a:p>
        </p:txBody>
      </p:sp>
      <p:graphicFrame>
        <p:nvGraphicFramePr>
          <p:cNvPr id="6" name="Chart 5">
            <a:extLst>
              <a:ext uri="{FF2B5EF4-FFF2-40B4-BE49-F238E27FC236}">
                <a16:creationId xmlns:a16="http://schemas.microsoft.com/office/drawing/2014/main" id="{3DBCC11E-2F7F-4944-9D20-AA46818D6EA7}"/>
              </a:ext>
            </a:extLst>
          </p:cNvPr>
          <p:cNvGraphicFramePr>
            <a:graphicFrameLocks/>
          </p:cNvGraphicFramePr>
          <p:nvPr>
            <p:extLst>
              <p:ext uri="{D42A27DB-BD31-4B8C-83A1-F6EECF244321}">
                <p14:modId xmlns:p14="http://schemas.microsoft.com/office/powerpoint/2010/main" val="2957994431"/>
              </p:ext>
            </p:extLst>
          </p:nvPr>
        </p:nvGraphicFramePr>
        <p:xfrm>
          <a:off x="448888" y="1346662"/>
          <a:ext cx="4841482" cy="406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0E5D73B-0A6A-4760-9925-6FD40946DC57}"/>
              </a:ext>
            </a:extLst>
          </p:cNvPr>
          <p:cNvGraphicFramePr>
            <a:graphicFrameLocks/>
          </p:cNvGraphicFramePr>
          <p:nvPr>
            <p:extLst>
              <p:ext uri="{D42A27DB-BD31-4B8C-83A1-F6EECF244321}">
                <p14:modId xmlns:p14="http://schemas.microsoft.com/office/powerpoint/2010/main" val="1066269088"/>
              </p:ext>
            </p:extLst>
          </p:nvPr>
        </p:nvGraphicFramePr>
        <p:xfrm>
          <a:off x="5290370" y="613099"/>
          <a:ext cx="6452742" cy="5536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82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D47A73-6933-4074-AA81-CF7433566B69}"/>
              </a:ext>
            </a:extLst>
          </p:cNvPr>
          <p:cNvSpPr>
            <a:spLocks noGrp="1"/>
          </p:cNvSpPr>
          <p:nvPr>
            <p:ph type="body" sz="quarter" idx="10"/>
          </p:nvPr>
        </p:nvSpPr>
        <p:spPr>
          <a:xfrm>
            <a:off x="1104537" y="432958"/>
            <a:ext cx="6884126" cy="791435"/>
          </a:xfrm>
        </p:spPr>
        <p:txBody>
          <a:bodyPr/>
          <a:lstStyle/>
          <a:p>
            <a:r>
              <a:rPr lang="en-US" dirty="0"/>
              <a:t>Demographics</a:t>
            </a:r>
          </a:p>
        </p:txBody>
      </p:sp>
      <p:graphicFrame>
        <p:nvGraphicFramePr>
          <p:cNvPr id="6" name="Chart 5">
            <a:extLst>
              <a:ext uri="{FF2B5EF4-FFF2-40B4-BE49-F238E27FC236}">
                <a16:creationId xmlns:a16="http://schemas.microsoft.com/office/drawing/2014/main" id="{31B54A1E-00E0-46A8-9155-7E8D0A885404}"/>
              </a:ext>
            </a:extLst>
          </p:cNvPr>
          <p:cNvGraphicFramePr>
            <a:graphicFrameLocks/>
          </p:cNvGraphicFramePr>
          <p:nvPr>
            <p:extLst>
              <p:ext uri="{D42A27DB-BD31-4B8C-83A1-F6EECF244321}">
                <p14:modId xmlns:p14="http://schemas.microsoft.com/office/powerpoint/2010/main" val="2914769074"/>
              </p:ext>
            </p:extLst>
          </p:nvPr>
        </p:nvGraphicFramePr>
        <p:xfrm>
          <a:off x="1470297" y="1396539"/>
          <a:ext cx="10267274" cy="4632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3456C62F-CC8E-4BEA-A9D6-F2638DE8880E}"/>
              </a:ext>
            </a:extLst>
          </p:cNvPr>
          <p:cNvGraphicFramePr>
            <a:graphicFrameLocks noGrp="1"/>
          </p:cNvGraphicFramePr>
          <p:nvPr>
            <p:extLst>
              <p:ext uri="{D42A27DB-BD31-4B8C-83A1-F6EECF244321}">
                <p14:modId xmlns:p14="http://schemas.microsoft.com/office/powerpoint/2010/main" val="4285236121"/>
              </p:ext>
            </p:extLst>
          </p:nvPr>
        </p:nvGraphicFramePr>
        <p:xfrm>
          <a:off x="847898" y="1866899"/>
          <a:ext cx="4127599" cy="4025900"/>
        </p:xfrm>
        <a:graphic>
          <a:graphicData uri="http://schemas.openxmlformats.org/drawingml/2006/table">
            <a:tbl>
              <a:tblPr>
                <a:tableStyleId>{5C22544A-7EE6-4342-B048-85BDC9FD1C3A}</a:tableStyleId>
              </a:tblPr>
              <a:tblGrid>
                <a:gridCol w="2632092">
                  <a:extLst>
                    <a:ext uri="{9D8B030D-6E8A-4147-A177-3AD203B41FA5}">
                      <a16:colId xmlns:a16="http://schemas.microsoft.com/office/drawing/2014/main" val="2570483559"/>
                    </a:ext>
                  </a:extLst>
                </a:gridCol>
                <a:gridCol w="777664">
                  <a:extLst>
                    <a:ext uri="{9D8B030D-6E8A-4147-A177-3AD203B41FA5}">
                      <a16:colId xmlns:a16="http://schemas.microsoft.com/office/drawing/2014/main" val="3808820282"/>
                    </a:ext>
                  </a:extLst>
                </a:gridCol>
                <a:gridCol w="717843">
                  <a:extLst>
                    <a:ext uri="{9D8B030D-6E8A-4147-A177-3AD203B41FA5}">
                      <a16:colId xmlns:a16="http://schemas.microsoft.com/office/drawing/2014/main" val="1239193035"/>
                    </a:ext>
                  </a:extLst>
                </a:gridCol>
              </a:tblGrid>
              <a:tr h="248285">
                <a:tc>
                  <a:txBody>
                    <a:bodyPr/>
                    <a:lstStyle/>
                    <a:p>
                      <a:pPr algn="l" fontAlgn="b"/>
                      <a:r>
                        <a:rPr lang="en-US" sz="2000" u="none" strike="noStrike" dirty="0">
                          <a:effectLst/>
                        </a:rPr>
                        <a:t>Ethnicity</a:t>
                      </a:r>
                      <a:endParaRPr lang="en-US" sz="20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ctr" fontAlgn="b"/>
                      <a:r>
                        <a:rPr lang="en-US" sz="2000" u="none" strike="noStrike" dirty="0">
                          <a:effectLst/>
                        </a:rPr>
                        <a:t>#</a:t>
                      </a:r>
                      <a:endParaRPr lang="en-US" sz="20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ctr" fontAlgn="b"/>
                      <a:r>
                        <a:rPr lang="en-US" sz="2000" u="none" strike="noStrike" dirty="0">
                          <a:effectLst/>
                        </a:rPr>
                        <a:t>%</a:t>
                      </a:r>
                      <a:endParaRPr lang="en-US" sz="20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4167734785"/>
                  </a:ext>
                </a:extLst>
              </a:tr>
              <a:tr h="248285">
                <a:tc>
                  <a:txBody>
                    <a:bodyPr/>
                    <a:lstStyle/>
                    <a:p>
                      <a:pPr algn="l" fontAlgn="b"/>
                      <a:r>
                        <a:rPr lang="en-US" sz="2000" u="none" strike="noStrike" dirty="0">
                          <a:effectLst/>
                        </a:rPr>
                        <a:t>Asian</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321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2.85</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79754"/>
                  </a:ext>
                </a:extLst>
              </a:tr>
              <a:tr h="248285">
                <a:tc>
                  <a:txBody>
                    <a:bodyPr/>
                    <a:lstStyle/>
                    <a:p>
                      <a:pPr algn="l" fontAlgn="b"/>
                      <a:r>
                        <a:rPr lang="en-US" sz="2000" u="none" strike="noStrike" dirty="0">
                          <a:effectLst/>
                        </a:rPr>
                        <a:t>Black or African American</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3370</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29.89</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8561781"/>
                  </a:ext>
                </a:extLst>
              </a:tr>
              <a:tr h="248285">
                <a:tc>
                  <a:txBody>
                    <a:bodyPr/>
                    <a:lstStyle/>
                    <a:p>
                      <a:pPr algn="l" fontAlgn="b"/>
                      <a:r>
                        <a:rPr lang="en-US" sz="2000" u="none" strike="noStrike" dirty="0">
                          <a:effectLst/>
                        </a:rPr>
                        <a:t>Latino or Hispanic</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325</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2.88</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3496463"/>
                  </a:ext>
                </a:extLst>
              </a:tr>
              <a:tr h="248285">
                <a:tc>
                  <a:txBody>
                    <a:bodyPr/>
                    <a:lstStyle/>
                    <a:p>
                      <a:pPr algn="l" fontAlgn="b"/>
                      <a:r>
                        <a:rPr lang="en-US" sz="2000" u="none" strike="noStrike">
                          <a:effectLst/>
                        </a:rPr>
                        <a:t>Native American Indian or Alaska Native</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74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0.66</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84501792"/>
                  </a:ext>
                </a:extLst>
              </a:tr>
              <a:tr h="248285">
                <a:tc>
                  <a:txBody>
                    <a:bodyPr/>
                    <a:lstStyle/>
                    <a:p>
                      <a:pPr algn="l" fontAlgn="b"/>
                      <a:r>
                        <a:rPr lang="en-US" sz="2000" u="none" strike="noStrike">
                          <a:effectLst/>
                        </a:rPr>
                        <a:t>Native Hawaiian or Pacific Islander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0.14</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0949904"/>
                  </a:ext>
                </a:extLst>
              </a:tr>
              <a:tr h="248285">
                <a:tc>
                  <a:txBody>
                    <a:bodyPr/>
                    <a:lstStyle/>
                    <a:p>
                      <a:pPr algn="l" fontAlgn="b"/>
                      <a:r>
                        <a:rPr lang="en-US" sz="2000" u="none" strike="noStrike">
                          <a:effectLst/>
                        </a:rPr>
                        <a:t>White</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6357</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56.39</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82005017"/>
                  </a:ext>
                </a:extLst>
              </a:tr>
              <a:tr h="248285">
                <a:tc>
                  <a:txBody>
                    <a:bodyPr/>
                    <a:lstStyle/>
                    <a:p>
                      <a:pPr algn="l" fontAlgn="b"/>
                      <a:r>
                        <a:rPr lang="en-US" sz="2000" u="none" strike="noStrike">
                          <a:effectLst/>
                        </a:rPr>
                        <a:t>Multiple ethnicities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390</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3.46</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65928437"/>
                  </a:ext>
                </a:extLst>
              </a:tr>
              <a:tr h="248285">
                <a:tc>
                  <a:txBody>
                    <a:bodyPr/>
                    <a:lstStyle/>
                    <a:p>
                      <a:pPr algn="l" fontAlgn="b"/>
                      <a:r>
                        <a:rPr lang="en-US" sz="2000" u="none" strike="noStrike">
                          <a:effectLst/>
                        </a:rPr>
                        <a:t>Unknown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0.14</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5527519"/>
                  </a:ext>
                </a:extLst>
              </a:tr>
              <a:tr h="248285">
                <a:tc>
                  <a:txBody>
                    <a:bodyPr/>
                    <a:lstStyle/>
                    <a:p>
                      <a:pPr algn="l" fontAlgn="b"/>
                      <a:r>
                        <a:rPr lang="en-US" sz="2000" u="none" strike="noStrike">
                          <a:effectLst/>
                        </a:rPr>
                        <a:t>Prefer not to answer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356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3.16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5771913"/>
                  </a:ext>
                </a:extLst>
              </a:tr>
            </a:tbl>
          </a:graphicData>
        </a:graphic>
      </p:graphicFrame>
    </p:spTree>
    <p:extLst>
      <p:ext uri="{BB962C8B-B14F-4D97-AF65-F5344CB8AC3E}">
        <p14:creationId xmlns:p14="http://schemas.microsoft.com/office/powerpoint/2010/main" val="401815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80E8FD16-CF12-46E1-8CFB-8DADF7FDABE2}"/>
              </a:ext>
            </a:extLst>
          </p:cNvPr>
          <p:cNvGraphicFramePr>
            <a:graphicFrameLocks/>
          </p:cNvGraphicFramePr>
          <p:nvPr>
            <p:extLst>
              <p:ext uri="{D42A27DB-BD31-4B8C-83A1-F6EECF244321}">
                <p14:modId xmlns:p14="http://schemas.microsoft.com/office/powerpoint/2010/main" val="1782695229"/>
              </p:ext>
            </p:extLst>
          </p:nvPr>
        </p:nvGraphicFramePr>
        <p:xfrm>
          <a:off x="1391638" y="1807728"/>
          <a:ext cx="9461891" cy="4314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3BD81CC6-6429-4EE8-A827-278D9097DB00}"/>
              </a:ext>
            </a:extLst>
          </p:cNvPr>
          <p:cNvSpPr txBox="1">
            <a:spLocks/>
          </p:cNvSpPr>
          <p:nvPr/>
        </p:nvSpPr>
        <p:spPr>
          <a:xfrm>
            <a:off x="331154" y="401649"/>
            <a:ext cx="9997803" cy="791435"/>
          </a:xfrm>
          <a:prstGeom prst="rect">
            <a:avLst/>
          </a:prstGeom>
        </p:spPr>
        <p:txBody>
          <a:bodyPr/>
          <a:lstStyle>
            <a:lvl1pPr marL="0" indent="0" algn="l" defTabSz="914400" rtl="0" eaLnBrk="1" latinLnBrk="0" hangingPunct="1">
              <a:lnSpc>
                <a:spcPct val="100000"/>
              </a:lnSpc>
              <a:spcBef>
                <a:spcPts val="1000"/>
              </a:spcBef>
              <a:buFont typeface="Arial"/>
              <a:buNone/>
              <a:defRPr lang="en-US" sz="4800" b="1" i="0" kern="1200" baseline="0" smtClean="0">
                <a:solidFill>
                  <a:srgbClr val="C00000"/>
                </a:solidFill>
                <a:effectLst/>
                <a:latin typeface="Barlow" charset="0"/>
                <a:ea typeface="Barlow" charset="0"/>
                <a:cs typeface="Barl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4800" b="1" i="0" u="none" strike="noStrike" kern="1200" cap="none" spc="0" normalizeH="0" baseline="0" noProof="0" dirty="0">
                <a:ln>
                  <a:noFill/>
                </a:ln>
                <a:solidFill>
                  <a:srgbClr val="C00000"/>
                </a:solidFill>
                <a:effectLst/>
                <a:uLnTx/>
                <a:uFillTx/>
                <a:latin typeface="Barlow" charset="0"/>
              </a:rPr>
              <a:t>Internet access</a:t>
            </a:r>
          </a:p>
        </p:txBody>
      </p:sp>
      <p:sp>
        <p:nvSpPr>
          <p:cNvPr id="8" name="Text Placeholder 2">
            <a:extLst>
              <a:ext uri="{FF2B5EF4-FFF2-40B4-BE49-F238E27FC236}">
                <a16:creationId xmlns:a16="http://schemas.microsoft.com/office/drawing/2014/main" id="{720C67BC-68FF-448D-9190-A05DD0D3E926}"/>
              </a:ext>
            </a:extLst>
          </p:cNvPr>
          <p:cNvSpPr>
            <a:spLocks noGrp="1"/>
          </p:cNvSpPr>
          <p:nvPr>
            <p:ph type="body" sz="quarter" idx="14"/>
          </p:nvPr>
        </p:nvSpPr>
        <p:spPr>
          <a:xfrm>
            <a:off x="-114300" y="1290984"/>
            <a:ext cx="11140121" cy="459851"/>
          </a:xfrm>
        </p:spPr>
        <p:txBody>
          <a:bodyPr numCol="1"/>
          <a:lstStyle/>
          <a:p>
            <a:pPr lvl="1"/>
            <a:r>
              <a:rPr lang="en-US" sz="2400" b="1" dirty="0">
                <a:solidFill>
                  <a:srgbClr val="85B4B0"/>
                </a:solidFill>
                <a:latin typeface="+mn-lt"/>
              </a:rPr>
              <a:t>What kind of internet connection do you have at home? </a:t>
            </a:r>
          </a:p>
        </p:txBody>
      </p:sp>
      <p:sp>
        <p:nvSpPr>
          <p:cNvPr id="2" name="Oval 1">
            <a:extLst>
              <a:ext uri="{FF2B5EF4-FFF2-40B4-BE49-F238E27FC236}">
                <a16:creationId xmlns:a16="http://schemas.microsoft.com/office/drawing/2014/main" id="{E05F5E07-7AB4-493B-83B0-09BB5A7BD321}"/>
              </a:ext>
            </a:extLst>
          </p:cNvPr>
          <p:cNvSpPr/>
          <p:nvPr/>
        </p:nvSpPr>
        <p:spPr>
          <a:xfrm>
            <a:off x="6334539" y="2879034"/>
            <a:ext cx="1193800" cy="19845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B3B44A5-30F6-431E-BCA7-3D602C589270}"/>
              </a:ext>
            </a:extLst>
          </p:cNvPr>
          <p:cNvSpPr/>
          <p:nvPr/>
        </p:nvSpPr>
        <p:spPr>
          <a:xfrm rot="5400000">
            <a:off x="2654106" y="3080005"/>
            <a:ext cx="1061880" cy="28321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A273AA-5C7F-4C65-8D14-FED49C8B1D54}"/>
              </a:ext>
            </a:extLst>
          </p:cNvPr>
          <p:cNvSpPr txBox="1"/>
          <p:nvPr/>
        </p:nvSpPr>
        <p:spPr>
          <a:xfrm>
            <a:off x="8674443" y="258544"/>
            <a:ext cx="3046733" cy="1200329"/>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33% of respondents do not have high-speed internet at home.</a:t>
            </a:r>
          </a:p>
        </p:txBody>
      </p:sp>
    </p:spTree>
    <p:extLst>
      <p:ext uri="{BB962C8B-B14F-4D97-AF65-F5344CB8AC3E}">
        <p14:creationId xmlns:p14="http://schemas.microsoft.com/office/powerpoint/2010/main" val="186926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8A5C3A-5AD9-4A15-9D11-C89570E1EF49}"/>
              </a:ext>
            </a:extLst>
          </p:cNvPr>
          <p:cNvSpPr>
            <a:spLocks noGrp="1"/>
          </p:cNvSpPr>
          <p:nvPr>
            <p:ph type="body" sz="quarter" idx="10"/>
          </p:nvPr>
        </p:nvSpPr>
        <p:spPr>
          <a:xfrm>
            <a:off x="331158" y="339228"/>
            <a:ext cx="9997803" cy="791435"/>
          </a:xfrm>
        </p:spPr>
        <p:txBody>
          <a:bodyPr/>
          <a:lstStyle/>
          <a:p>
            <a:r>
              <a:rPr lang="en-US" dirty="0"/>
              <a:t>Internet access</a:t>
            </a:r>
          </a:p>
        </p:txBody>
      </p:sp>
      <p:graphicFrame>
        <p:nvGraphicFramePr>
          <p:cNvPr id="5" name="Chart 4">
            <a:extLst>
              <a:ext uri="{FF2B5EF4-FFF2-40B4-BE49-F238E27FC236}">
                <a16:creationId xmlns:a16="http://schemas.microsoft.com/office/drawing/2014/main" id="{9238979A-A491-478A-9083-D0D4AFA7195C}"/>
              </a:ext>
            </a:extLst>
          </p:cNvPr>
          <p:cNvGraphicFramePr>
            <a:graphicFrameLocks/>
          </p:cNvGraphicFramePr>
          <p:nvPr>
            <p:extLst/>
          </p:nvPr>
        </p:nvGraphicFramePr>
        <p:xfrm>
          <a:off x="901700" y="1760669"/>
          <a:ext cx="10515600" cy="43607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35EEF941-DA7E-4723-BBAB-AEA0C6335FEC}"/>
              </a:ext>
            </a:extLst>
          </p:cNvPr>
          <p:cNvSpPr>
            <a:spLocks noGrp="1"/>
          </p:cNvSpPr>
          <p:nvPr>
            <p:ph type="body" sz="quarter" idx="14"/>
          </p:nvPr>
        </p:nvSpPr>
        <p:spPr>
          <a:xfrm>
            <a:off x="-114300" y="1300818"/>
            <a:ext cx="11140121" cy="459851"/>
          </a:xfrm>
        </p:spPr>
        <p:txBody>
          <a:bodyPr numCol="1"/>
          <a:lstStyle/>
          <a:p>
            <a:pPr lvl="1"/>
            <a:r>
              <a:rPr lang="en-US" sz="2400" b="1" dirty="0">
                <a:solidFill>
                  <a:srgbClr val="85B4B0"/>
                </a:solidFill>
                <a:latin typeface="+mn-lt"/>
              </a:rPr>
              <a:t>What kind of internet connection do you have at home? – by race/ethnicity  </a:t>
            </a:r>
          </a:p>
        </p:txBody>
      </p:sp>
      <p:sp>
        <p:nvSpPr>
          <p:cNvPr id="7" name="Arrow: Down 6">
            <a:extLst>
              <a:ext uri="{FF2B5EF4-FFF2-40B4-BE49-F238E27FC236}">
                <a16:creationId xmlns:a16="http://schemas.microsoft.com/office/drawing/2014/main" id="{BB0C1BE2-F4ED-4E28-87D4-00DB5E7BBDBD}"/>
              </a:ext>
            </a:extLst>
          </p:cNvPr>
          <p:cNvSpPr/>
          <p:nvPr/>
        </p:nvSpPr>
        <p:spPr>
          <a:xfrm>
            <a:off x="3575050" y="2094174"/>
            <a:ext cx="165100" cy="459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A069EB1-DD64-44DD-A794-C57569F11A6A}"/>
              </a:ext>
            </a:extLst>
          </p:cNvPr>
          <p:cNvSpPr txBox="1"/>
          <p:nvPr/>
        </p:nvSpPr>
        <p:spPr>
          <a:xfrm>
            <a:off x="5189450" y="239895"/>
            <a:ext cx="6514869" cy="830997"/>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Black respondents were less likely to report having access to broadband internet at home. </a:t>
            </a:r>
          </a:p>
        </p:txBody>
      </p:sp>
      <p:sp>
        <p:nvSpPr>
          <p:cNvPr id="8" name="TextBox 7">
            <a:extLst>
              <a:ext uri="{FF2B5EF4-FFF2-40B4-BE49-F238E27FC236}">
                <a16:creationId xmlns:a16="http://schemas.microsoft.com/office/drawing/2014/main" id="{521C81DB-A5C3-421C-9F4B-E0CFD32E70BB}"/>
              </a:ext>
            </a:extLst>
          </p:cNvPr>
          <p:cNvSpPr txBox="1"/>
          <p:nvPr/>
        </p:nvSpPr>
        <p:spPr>
          <a:xfrm>
            <a:off x="3365500" y="1742756"/>
            <a:ext cx="952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43.4%</a:t>
            </a:r>
          </a:p>
        </p:txBody>
      </p:sp>
    </p:spTree>
    <p:extLst>
      <p:ext uri="{BB962C8B-B14F-4D97-AF65-F5344CB8AC3E}">
        <p14:creationId xmlns:p14="http://schemas.microsoft.com/office/powerpoint/2010/main" val="1288194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8A5C3A-5AD9-4A15-9D11-C89570E1EF49}"/>
              </a:ext>
            </a:extLst>
          </p:cNvPr>
          <p:cNvSpPr>
            <a:spLocks noGrp="1"/>
          </p:cNvSpPr>
          <p:nvPr>
            <p:ph type="body" sz="quarter" idx="10"/>
          </p:nvPr>
        </p:nvSpPr>
        <p:spPr>
          <a:xfrm>
            <a:off x="331158" y="339228"/>
            <a:ext cx="9997803" cy="791435"/>
          </a:xfrm>
        </p:spPr>
        <p:txBody>
          <a:bodyPr/>
          <a:lstStyle/>
          <a:p>
            <a:r>
              <a:rPr lang="en-US" dirty="0"/>
              <a:t>Internet access</a:t>
            </a:r>
          </a:p>
        </p:txBody>
      </p:sp>
      <p:graphicFrame>
        <p:nvGraphicFramePr>
          <p:cNvPr id="5" name="Chart 4">
            <a:extLst>
              <a:ext uri="{FF2B5EF4-FFF2-40B4-BE49-F238E27FC236}">
                <a16:creationId xmlns:a16="http://schemas.microsoft.com/office/drawing/2014/main" id="{9238979A-A491-478A-9083-D0D4AFA7195C}"/>
              </a:ext>
            </a:extLst>
          </p:cNvPr>
          <p:cNvGraphicFramePr>
            <a:graphicFrameLocks/>
          </p:cNvGraphicFramePr>
          <p:nvPr>
            <p:extLst>
              <p:ext uri="{D42A27DB-BD31-4B8C-83A1-F6EECF244321}">
                <p14:modId xmlns:p14="http://schemas.microsoft.com/office/powerpoint/2010/main" val="1307704204"/>
              </p:ext>
            </p:extLst>
          </p:nvPr>
        </p:nvGraphicFramePr>
        <p:xfrm>
          <a:off x="901700" y="1760669"/>
          <a:ext cx="10515600" cy="43607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35EEF941-DA7E-4723-BBAB-AEA0C6335FEC}"/>
              </a:ext>
            </a:extLst>
          </p:cNvPr>
          <p:cNvSpPr>
            <a:spLocks noGrp="1"/>
          </p:cNvSpPr>
          <p:nvPr>
            <p:ph type="body" sz="quarter" idx="14"/>
          </p:nvPr>
        </p:nvSpPr>
        <p:spPr>
          <a:xfrm>
            <a:off x="-114300" y="1300818"/>
            <a:ext cx="11140121" cy="459851"/>
          </a:xfrm>
        </p:spPr>
        <p:txBody>
          <a:bodyPr numCol="1"/>
          <a:lstStyle/>
          <a:p>
            <a:pPr lvl="1"/>
            <a:r>
              <a:rPr lang="en-US" sz="2400" b="1" dirty="0">
                <a:solidFill>
                  <a:srgbClr val="85B4B0"/>
                </a:solidFill>
                <a:latin typeface="+mn-lt"/>
              </a:rPr>
              <a:t>What kind of internet connection do you have at home? – by race/ethnicity  </a:t>
            </a:r>
          </a:p>
        </p:txBody>
      </p:sp>
      <p:sp>
        <p:nvSpPr>
          <p:cNvPr id="7" name="TextBox 6">
            <a:extLst>
              <a:ext uri="{FF2B5EF4-FFF2-40B4-BE49-F238E27FC236}">
                <a16:creationId xmlns:a16="http://schemas.microsoft.com/office/drawing/2014/main" id="{B1D2FCE9-0127-4EAF-B8D8-73BB536D0722}"/>
              </a:ext>
            </a:extLst>
          </p:cNvPr>
          <p:cNvSpPr txBox="1"/>
          <p:nvPr/>
        </p:nvSpPr>
        <p:spPr>
          <a:xfrm>
            <a:off x="5143500" y="292411"/>
            <a:ext cx="6717342" cy="830997"/>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Black respondents were more likely to report having *no internet* connection at home. </a:t>
            </a:r>
          </a:p>
        </p:txBody>
      </p:sp>
      <p:sp>
        <p:nvSpPr>
          <p:cNvPr id="8" name="TextBox 7">
            <a:extLst>
              <a:ext uri="{FF2B5EF4-FFF2-40B4-BE49-F238E27FC236}">
                <a16:creationId xmlns:a16="http://schemas.microsoft.com/office/drawing/2014/main" id="{CCA230C8-F2EC-4437-B4CF-52614D87550D}"/>
              </a:ext>
            </a:extLst>
          </p:cNvPr>
          <p:cNvSpPr txBox="1"/>
          <p:nvPr/>
        </p:nvSpPr>
        <p:spPr>
          <a:xfrm>
            <a:off x="4808060" y="3571702"/>
            <a:ext cx="647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6.4%</a:t>
            </a:r>
          </a:p>
        </p:txBody>
      </p:sp>
    </p:spTree>
    <p:extLst>
      <p:ext uri="{BB962C8B-B14F-4D97-AF65-F5344CB8AC3E}">
        <p14:creationId xmlns:p14="http://schemas.microsoft.com/office/powerpoint/2010/main" val="2495336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14300" y="967853"/>
            <a:ext cx="11140121" cy="459851"/>
          </a:xfrm>
        </p:spPr>
        <p:txBody>
          <a:bodyPr numCol="1"/>
          <a:lstStyle/>
          <a:p>
            <a:pPr lvl="1"/>
            <a:r>
              <a:rPr lang="en-US" sz="2400" b="1" dirty="0">
                <a:solidFill>
                  <a:srgbClr val="85B4B0"/>
                </a:solidFill>
                <a:latin typeface="+mn-lt"/>
              </a:rPr>
              <a:t>What are the factors that affected respondents’ ability to attend class online or complete assigned work?</a:t>
            </a:r>
          </a:p>
        </p:txBody>
      </p:sp>
      <p:sp>
        <p:nvSpPr>
          <p:cNvPr id="4" name="Text Placeholder 3"/>
          <p:cNvSpPr>
            <a:spLocks noGrp="1"/>
          </p:cNvSpPr>
          <p:nvPr>
            <p:ph type="body" sz="quarter" idx="10"/>
          </p:nvPr>
        </p:nvSpPr>
        <p:spPr>
          <a:xfrm>
            <a:off x="302986" y="168614"/>
            <a:ext cx="6884126" cy="791435"/>
          </a:xfrm>
        </p:spPr>
        <p:txBody>
          <a:bodyPr/>
          <a:lstStyle/>
          <a:p>
            <a:r>
              <a:rPr lang="en-US" dirty="0">
                <a:latin typeface="+mn-lt"/>
              </a:rPr>
              <a:t>COVID-19 Impact</a:t>
            </a:r>
          </a:p>
        </p:txBody>
      </p:sp>
      <p:graphicFrame>
        <p:nvGraphicFramePr>
          <p:cNvPr id="8" name="Chart 7">
            <a:extLst>
              <a:ext uri="{FF2B5EF4-FFF2-40B4-BE49-F238E27FC236}">
                <a16:creationId xmlns:a16="http://schemas.microsoft.com/office/drawing/2014/main" id="{F27B2D69-E2BD-436F-8002-C8687C876D1A}"/>
              </a:ext>
            </a:extLst>
          </p:cNvPr>
          <p:cNvGraphicFramePr>
            <a:graphicFrameLocks/>
          </p:cNvGraphicFramePr>
          <p:nvPr>
            <p:extLst>
              <p:ext uri="{D42A27DB-BD31-4B8C-83A1-F6EECF244321}">
                <p14:modId xmlns:p14="http://schemas.microsoft.com/office/powerpoint/2010/main" val="2085011257"/>
              </p:ext>
            </p:extLst>
          </p:nvPr>
        </p:nvGraphicFramePr>
        <p:xfrm>
          <a:off x="516193" y="1934934"/>
          <a:ext cx="11334751" cy="4055973"/>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Checkmark">
            <a:extLst>
              <a:ext uri="{FF2B5EF4-FFF2-40B4-BE49-F238E27FC236}">
                <a16:creationId xmlns:a16="http://schemas.microsoft.com/office/drawing/2014/main" id="{697BB965-060E-478D-823B-C3290E4C1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4949" y="1407497"/>
            <a:ext cx="801744" cy="801744"/>
          </a:xfrm>
          <a:prstGeom prst="rect">
            <a:avLst/>
          </a:prstGeom>
        </p:spPr>
      </p:pic>
      <p:sp>
        <p:nvSpPr>
          <p:cNvPr id="11" name="TextBox 10">
            <a:extLst>
              <a:ext uri="{FF2B5EF4-FFF2-40B4-BE49-F238E27FC236}">
                <a16:creationId xmlns:a16="http://schemas.microsoft.com/office/drawing/2014/main" id="{5545A850-E86E-4A87-B2A8-9A025D6F87B9}"/>
              </a:ext>
            </a:extLst>
          </p:cNvPr>
          <p:cNvSpPr txBox="1"/>
          <p:nvPr/>
        </p:nvSpPr>
        <p:spPr>
          <a:xfrm>
            <a:off x="4918020" y="5878260"/>
            <a:ext cx="6717342" cy="830997"/>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Nearly 60% of students were able to fulfill academic obligations in the spring. </a:t>
            </a:r>
          </a:p>
        </p:txBody>
      </p:sp>
    </p:spTree>
    <p:extLst>
      <p:ext uri="{BB962C8B-B14F-4D97-AF65-F5344CB8AC3E}">
        <p14:creationId xmlns:p14="http://schemas.microsoft.com/office/powerpoint/2010/main" val="40838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0667" y="952191"/>
            <a:ext cx="11140121" cy="459851"/>
          </a:xfrm>
        </p:spPr>
        <p:txBody>
          <a:bodyPr numCol="1"/>
          <a:lstStyle/>
          <a:p>
            <a:pPr lvl="1"/>
            <a:r>
              <a:rPr lang="en-US" sz="2400" b="1" dirty="0">
                <a:solidFill>
                  <a:srgbClr val="85B4B0"/>
                </a:solidFill>
                <a:latin typeface="+mn-lt"/>
              </a:rPr>
              <a:t>What Type of Technology Devices Do Students Have at Home?</a:t>
            </a:r>
          </a:p>
        </p:txBody>
      </p:sp>
      <p:sp>
        <p:nvSpPr>
          <p:cNvPr id="4" name="Text Placeholder 3"/>
          <p:cNvSpPr>
            <a:spLocks noGrp="1"/>
          </p:cNvSpPr>
          <p:nvPr>
            <p:ph type="body" sz="quarter" idx="10"/>
          </p:nvPr>
        </p:nvSpPr>
        <p:spPr>
          <a:xfrm>
            <a:off x="597953" y="168365"/>
            <a:ext cx="6884126" cy="791435"/>
          </a:xfrm>
        </p:spPr>
        <p:txBody>
          <a:bodyPr/>
          <a:lstStyle/>
          <a:p>
            <a:r>
              <a:rPr lang="en-US" dirty="0">
                <a:latin typeface="+mn-lt"/>
              </a:rPr>
              <a:t>Technology Access</a:t>
            </a:r>
          </a:p>
        </p:txBody>
      </p:sp>
      <p:graphicFrame>
        <p:nvGraphicFramePr>
          <p:cNvPr id="9" name="Chart 8">
            <a:extLst>
              <a:ext uri="{FF2B5EF4-FFF2-40B4-BE49-F238E27FC236}">
                <a16:creationId xmlns:a16="http://schemas.microsoft.com/office/drawing/2014/main" id="{6BFE7898-E67F-4701-A94F-D2717A8177DC}"/>
              </a:ext>
            </a:extLst>
          </p:cNvPr>
          <p:cNvGraphicFramePr>
            <a:graphicFrameLocks/>
          </p:cNvGraphicFramePr>
          <p:nvPr>
            <p:extLst>
              <p:ext uri="{D42A27DB-BD31-4B8C-83A1-F6EECF244321}">
                <p14:modId xmlns:p14="http://schemas.microsoft.com/office/powerpoint/2010/main" val="1152813137"/>
              </p:ext>
            </p:extLst>
          </p:nvPr>
        </p:nvGraphicFramePr>
        <p:xfrm>
          <a:off x="1272208" y="1198041"/>
          <a:ext cx="9925877" cy="4826645"/>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Checkmark">
            <a:extLst>
              <a:ext uri="{FF2B5EF4-FFF2-40B4-BE49-F238E27FC236}">
                <a16:creationId xmlns:a16="http://schemas.microsoft.com/office/drawing/2014/main" id="{EDA7D88D-F93B-4C73-AF2D-29DE5774F0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6821" y="584646"/>
            <a:ext cx="801744" cy="801744"/>
          </a:xfrm>
          <a:prstGeom prst="rect">
            <a:avLst/>
          </a:prstGeom>
        </p:spPr>
      </p:pic>
      <p:pic>
        <p:nvPicPr>
          <p:cNvPr id="6" name="Graphic 5" descr="Checkmark">
            <a:extLst>
              <a:ext uri="{FF2B5EF4-FFF2-40B4-BE49-F238E27FC236}">
                <a16:creationId xmlns:a16="http://schemas.microsoft.com/office/drawing/2014/main" id="{1B76D5FF-8860-4699-846F-D99CA73AE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2854" y="610298"/>
            <a:ext cx="801744" cy="801744"/>
          </a:xfrm>
          <a:prstGeom prst="rect">
            <a:avLst/>
          </a:prstGeom>
        </p:spPr>
      </p:pic>
    </p:spTree>
    <p:extLst>
      <p:ext uri="{BB962C8B-B14F-4D97-AF65-F5344CB8AC3E}">
        <p14:creationId xmlns:p14="http://schemas.microsoft.com/office/powerpoint/2010/main" val="16951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5</a:t>
            </a:fld>
            <a:endParaRPr lang="en-US">
              <a:solidFill>
                <a:srgbClr val="46464A">
                  <a:lumMod val="60000"/>
                  <a:lumOff val="40000"/>
                </a:srgbClr>
              </a:solidFill>
            </a:endParaRPr>
          </a:p>
        </p:txBody>
      </p:sp>
      <p:sp>
        <p:nvSpPr>
          <p:cNvPr id="6" name="Rectangle 5"/>
          <p:cNvSpPr/>
          <p:nvPr/>
        </p:nvSpPr>
        <p:spPr>
          <a:xfrm>
            <a:off x="5049116" y="2709458"/>
            <a:ext cx="5585481" cy="954107"/>
          </a:xfrm>
          <a:prstGeom prst="rect">
            <a:avLst/>
          </a:prstGeom>
        </p:spPr>
        <p:txBody>
          <a:bodyPr wrap="square">
            <a:spAutoFit/>
          </a:bodyPr>
          <a:lstStyle/>
          <a:p>
            <a:r>
              <a:rPr lang="en-US" sz="2800" b="1" kern="1400" dirty="0">
                <a:solidFill>
                  <a:srgbClr val="000000"/>
                </a:solidFill>
              </a:rPr>
              <a:t>Commission Meeting Minutes of June 12, 2020</a:t>
            </a:r>
            <a:endParaRPr lang="en-US" sz="2800" dirty="0"/>
          </a:p>
        </p:txBody>
      </p:sp>
      <p:sp>
        <p:nvSpPr>
          <p:cNvPr id="7"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b="1" dirty="0">
                <a:solidFill>
                  <a:schemeClr val="accent5"/>
                </a:solidFill>
                <a:latin typeface="+mn-lt"/>
              </a:rPr>
              <a:t>IV.	  CONSIDERATION OF MINUTES</a:t>
            </a:r>
          </a:p>
        </p:txBody>
      </p:sp>
      <p:pic>
        <p:nvPicPr>
          <p:cNvPr id="8" name="Picture 7" descr="Image result for www.clipartmeetingminutes">
            <a:hlinkClick r:id="rId2" tgtFrame="&quot;_blank&quot;"/>
          </p:cNvPr>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6042" y="1954145"/>
            <a:ext cx="3426064" cy="4402205"/>
          </a:xfrm>
          <a:prstGeom prst="rect">
            <a:avLst/>
          </a:prstGeom>
          <a:noFill/>
          <a:ln>
            <a:noFill/>
          </a:ln>
        </p:spPr>
      </p:pic>
    </p:spTree>
    <p:extLst>
      <p:ext uri="{BB962C8B-B14F-4D97-AF65-F5344CB8AC3E}">
        <p14:creationId xmlns:p14="http://schemas.microsoft.com/office/powerpoint/2010/main" val="3462259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30954"/>
            <a:ext cx="11858624" cy="459851"/>
          </a:xfrm>
        </p:spPr>
        <p:txBody>
          <a:bodyPr numCol="1"/>
          <a:lstStyle/>
          <a:p>
            <a:pPr lvl="1"/>
            <a:r>
              <a:rPr lang="en-US" sz="2400" b="1" dirty="0">
                <a:solidFill>
                  <a:srgbClr val="85B4B0"/>
                </a:solidFill>
                <a:latin typeface="+mn-lt"/>
              </a:rPr>
              <a:t>What Supports Would Help Students to Reenroll in the Fall?</a:t>
            </a:r>
          </a:p>
        </p:txBody>
      </p:sp>
      <p:sp>
        <p:nvSpPr>
          <p:cNvPr id="4" name="Text Placeholder 3"/>
          <p:cNvSpPr>
            <a:spLocks noGrp="1"/>
          </p:cNvSpPr>
          <p:nvPr>
            <p:ph type="body" sz="quarter" idx="10"/>
          </p:nvPr>
        </p:nvSpPr>
        <p:spPr>
          <a:xfrm>
            <a:off x="470134" y="241547"/>
            <a:ext cx="6884126" cy="791435"/>
          </a:xfrm>
        </p:spPr>
        <p:txBody>
          <a:bodyPr/>
          <a:lstStyle/>
          <a:p>
            <a:r>
              <a:rPr lang="en-US" dirty="0">
                <a:latin typeface="+mn-lt"/>
              </a:rPr>
              <a:t>Supports Requested</a:t>
            </a:r>
          </a:p>
        </p:txBody>
      </p:sp>
      <p:graphicFrame>
        <p:nvGraphicFramePr>
          <p:cNvPr id="9" name="Chart 8">
            <a:extLst>
              <a:ext uri="{FF2B5EF4-FFF2-40B4-BE49-F238E27FC236}">
                <a16:creationId xmlns:a16="http://schemas.microsoft.com/office/drawing/2014/main" id="{94114576-F06C-46FF-BDA0-D90F837DEFAC}"/>
              </a:ext>
            </a:extLst>
          </p:cNvPr>
          <p:cNvGraphicFramePr>
            <a:graphicFrameLocks/>
          </p:cNvGraphicFramePr>
          <p:nvPr>
            <p:extLst>
              <p:ext uri="{D42A27DB-BD31-4B8C-83A1-F6EECF244321}">
                <p14:modId xmlns:p14="http://schemas.microsoft.com/office/powerpoint/2010/main" val="1460656134"/>
              </p:ext>
            </p:extLst>
          </p:nvPr>
        </p:nvGraphicFramePr>
        <p:xfrm>
          <a:off x="533400" y="1822389"/>
          <a:ext cx="11125200" cy="4160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267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24963"/>
            <a:ext cx="11858624" cy="459851"/>
          </a:xfrm>
        </p:spPr>
        <p:txBody>
          <a:bodyPr numCol="1"/>
          <a:lstStyle/>
          <a:p>
            <a:pPr lvl="1"/>
            <a:r>
              <a:rPr lang="en-US" sz="2400" b="1" dirty="0">
                <a:solidFill>
                  <a:srgbClr val="85B4B0"/>
                </a:solidFill>
                <a:latin typeface="+mn-lt"/>
              </a:rPr>
              <a:t>What Measures Would Influence Students’ Decision to Return to Campus in the Fall?</a:t>
            </a:r>
          </a:p>
        </p:txBody>
      </p:sp>
      <p:sp>
        <p:nvSpPr>
          <p:cNvPr id="4" name="Text Placeholder 3"/>
          <p:cNvSpPr>
            <a:spLocks noGrp="1"/>
          </p:cNvSpPr>
          <p:nvPr>
            <p:ph type="body" sz="quarter" idx="10"/>
          </p:nvPr>
        </p:nvSpPr>
        <p:spPr>
          <a:xfrm>
            <a:off x="450470" y="235556"/>
            <a:ext cx="7606852" cy="791435"/>
          </a:xfrm>
        </p:spPr>
        <p:txBody>
          <a:bodyPr/>
          <a:lstStyle/>
          <a:p>
            <a:r>
              <a:rPr lang="en-US" dirty="0">
                <a:latin typeface="+mn-lt"/>
              </a:rPr>
              <a:t>Health Measures Requested</a:t>
            </a:r>
          </a:p>
        </p:txBody>
      </p:sp>
      <p:graphicFrame>
        <p:nvGraphicFramePr>
          <p:cNvPr id="8" name="Chart 7">
            <a:extLst>
              <a:ext uri="{FF2B5EF4-FFF2-40B4-BE49-F238E27FC236}">
                <a16:creationId xmlns:a16="http://schemas.microsoft.com/office/drawing/2014/main" id="{1BBF3139-C696-486C-8566-2BA9981EF213}"/>
              </a:ext>
            </a:extLst>
          </p:cNvPr>
          <p:cNvGraphicFramePr>
            <a:graphicFrameLocks/>
          </p:cNvGraphicFramePr>
          <p:nvPr>
            <p:extLst>
              <p:ext uri="{D42A27DB-BD31-4B8C-83A1-F6EECF244321}">
                <p14:modId xmlns:p14="http://schemas.microsoft.com/office/powerpoint/2010/main" val="3168441456"/>
              </p:ext>
            </p:extLst>
          </p:nvPr>
        </p:nvGraphicFramePr>
        <p:xfrm>
          <a:off x="603762" y="1680904"/>
          <a:ext cx="11258549" cy="4387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138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2801-A76C-4DDF-8F2A-D99FF373D7B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B030DD-0585-4330-98FE-8AA00181973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CBE2A6-5AEB-4938-A1F3-D37011941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154" y="-108382"/>
            <a:ext cx="8708570" cy="4849090"/>
          </a:xfrm>
          <a:prstGeom prst="rect">
            <a:avLst/>
          </a:prstGeom>
        </p:spPr>
      </p:pic>
      <p:pic>
        <p:nvPicPr>
          <p:cNvPr id="8" name="Picture 7">
            <a:extLst>
              <a:ext uri="{FF2B5EF4-FFF2-40B4-BE49-F238E27FC236}">
                <a16:creationId xmlns:a16="http://schemas.microsoft.com/office/drawing/2014/main" id="{378AC600-1375-43E2-9398-D121F1A31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61" y="340755"/>
            <a:ext cx="1568569" cy="1563215"/>
          </a:xfrm>
          <a:prstGeom prst="rect">
            <a:avLst/>
          </a:prstGeom>
        </p:spPr>
      </p:pic>
      <p:pic>
        <p:nvPicPr>
          <p:cNvPr id="1028" name="Picture 4" descr="Mobile education group: Workforce needs call for 'sense of urgency' - al.com">
            <a:extLst>
              <a:ext uri="{FF2B5EF4-FFF2-40B4-BE49-F238E27FC236}">
                <a16:creationId xmlns:a16="http://schemas.microsoft.com/office/drawing/2014/main" id="{6A1120E3-562B-4FAB-AAD8-DEC314D36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76" y="2263347"/>
            <a:ext cx="1114877" cy="16968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 descr="/Users/sar0016/Library/Containers/com.microsoft.Outlook/Data/Library/Caches/Signatures/signature_429850576">
            <a:extLst>
              <a:ext uri="{FF2B5EF4-FFF2-40B4-BE49-F238E27FC236}">
                <a16:creationId xmlns:a16="http://schemas.microsoft.com/office/drawing/2014/main" id="{BC2373F3-4317-4A1D-AB09-05F67CE780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16" r="73417" b="-1"/>
          <a:stretch/>
        </p:blipFill>
        <p:spPr bwMode="auto">
          <a:xfrm>
            <a:off x="47332" y="3828348"/>
            <a:ext cx="2035121" cy="277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76603A2-28E1-45A1-B0F6-205274FCA9D1}"/>
              </a:ext>
            </a:extLst>
          </p:cNvPr>
          <p:cNvSpPr txBox="1"/>
          <p:nvPr/>
        </p:nvSpPr>
        <p:spPr>
          <a:xfrm>
            <a:off x="2214236" y="3918972"/>
            <a:ext cx="9654631" cy="2677656"/>
          </a:xfrm>
          <a:prstGeom prst="rect">
            <a:avLst/>
          </a:prstGeom>
          <a:solidFill>
            <a:schemeClr val="bg1"/>
          </a:solidFill>
        </p:spPr>
        <p:txBody>
          <a:bodyPr wrap="none" rtlCol="0">
            <a:spAutoFit/>
          </a:bodyPr>
          <a:lstStyle/>
          <a:p>
            <a:pPr marL="342900" indent="-342900">
              <a:buFont typeface="Arial" panose="020B0604020202020204" pitchFamily="34" charset="0"/>
              <a:buChar char="•"/>
            </a:pPr>
            <a:r>
              <a:rPr lang="en-US" sz="2400" b="1" dirty="0"/>
              <a:t>Expanding Broadband Access: ADECA Programs (September 3, 2020)</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Alabama COVID-19 Student Impact Survey (August 17, 2020)</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Food Resources: End Child Hunger County Food Guides (July 30, 2020)</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SNAP Accessibility and Participation for College Students (July 23, 2020)</a:t>
            </a:r>
          </a:p>
        </p:txBody>
      </p:sp>
    </p:spTree>
    <p:extLst>
      <p:ext uri="{BB962C8B-B14F-4D97-AF65-F5344CB8AC3E}">
        <p14:creationId xmlns:p14="http://schemas.microsoft.com/office/powerpoint/2010/main" val="1856620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068191" y="695077"/>
            <a:ext cx="8539692" cy="1365222"/>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solidFill>
                  <a:schemeClr val="accent1">
                    <a:lumMod val="75000"/>
                  </a:schemeClr>
                </a:solidFill>
                <a:latin typeface="+mn-lt"/>
              </a:rPr>
              <a:t>IX</a:t>
            </a:r>
            <a:r>
              <a:rPr kumimoji="0" lang="en-US" b="1" i="0" u="none" strike="noStrike" kern="1200" cap="all" spc="0" normalizeH="0" baseline="0" noProof="0" dirty="0">
                <a:ln>
                  <a:noFill/>
                </a:ln>
                <a:solidFill>
                  <a:srgbClr val="0070C0"/>
                </a:solidFill>
                <a:effectLst/>
                <a:uLnTx/>
                <a:uFillTx/>
                <a:latin typeface="+mn-lt"/>
              </a:rPr>
              <a:t>.   Decision</a:t>
            </a:r>
            <a:r>
              <a:rPr kumimoji="0" lang="en-US" b="1" i="0" u="none" strike="noStrike" kern="1200" cap="all" spc="300" normalizeH="0" baseline="0" noProof="0" dirty="0">
                <a:ln>
                  <a:noFill/>
                </a:ln>
                <a:solidFill>
                  <a:srgbClr val="0070C0"/>
                </a:solidFill>
                <a:effectLst/>
                <a:uLnTx/>
                <a:uFillTx/>
                <a:latin typeface="+mn-lt"/>
              </a:rPr>
              <a:t> </a:t>
            </a:r>
            <a:r>
              <a:rPr kumimoji="0" lang="en-US" b="1" i="0" u="none" strike="noStrike" kern="1200" cap="all" spc="0" normalizeH="0" baseline="0" noProof="0" dirty="0">
                <a:ln>
                  <a:noFill/>
                </a:ln>
                <a:solidFill>
                  <a:srgbClr val="0070C0"/>
                </a:solidFill>
                <a:effectLst/>
                <a:uLnTx/>
                <a:uFillTx/>
                <a:latin typeface="+mn-lt"/>
              </a:rPr>
              <a:t>ITEMS</a:t>
            </a:r>
            <a:br>
              <a:rPr kumimoji="0" lang="en-US" b="1" i="0" u="none" strike="noStrike" kern="1200" cap="all" spc="0" normalizeH="0" baseline="0" noProof="0" dirty="0">
                <a:ln>
                  <a:noFill/>
                </a:ln>
                <a:solidFill>
                  <a:srgbClr val="0070C0"/>
                </a:solidFill>
                <a:effectLst/>
                <a:uLnTx/>
                <a:uFillTx/>
                <a:latin typeface="+mn-lt"/>
              </a:rPr>
            </a:br>
            <a:r>
              <a:rPr kumimoji="0" lang="en-US" b="1" i="0" u="none" strike="noStrike" kern="1200" cap="all" spc="0" normalizeH="0" baseline="0" noProof="0" dirty="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pic>
        <p:nvPicPr>
          <p:cNvPr id="2" name="Picture 1"/>
          <p:cNvPicPr>
            <a:picLocks noChangeAspect="1"/>
          </p:cNvPicPr>
          <p:nvPr/>
        </p:nvPicPr>
        <p:blipFill>
          <a:blip r:embed="rId3"/>
          <a:stretch>
            <a:fillRect/>
          </a:stretch>
        </p:blipFill>
        <p:spPr>
          <a:xfrm>
            <a:off x="3680935" y="2430049"/>
            <a:ext cx="4361741" cy="2442575"/>
          </a:xfrm>
          <a:prstGeom prst="rect">
            <a:avLst/>
          </a:prstGeom>
        </p:spPr>
      </p:pic>
    </p:spTree>
    <p:extLst>
      <p:ext uri="{BB962C8B-B14F-4D97-AF65-F5344CB8AC3E}">
        <p14:creationId xmlns:p14="http://schemas.microsoft.com/office/powerpoint/2010/main" val="3940041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F7F08-93A2-4BAC-8557-BC904B532E65}"/>
              </a:ext>
            </a:extLst>
          </p:cNvPr>
          <p:cNvSpPr/>
          <p:nvPr/>
        </p:nvSpPr>
        <p:spPr>
          <a:xfrm>
            <a:off x="1169824" y="302351"/>
            <a:ext cx="10130966" cy="769441"/>
          </a:xfrm>
          <a:prstGeom prst="rect">
            <a:avLst/>
          </a:prstGeom>
        </p:spPr>
        <p:txBody>
          <a:bodyPr wrap="square">
            <a:spAutoFit/>
          </a:bodyPr>
          <a:lstStyle/>
          <a:p>
            <a:pPr marL="228600" marR="0" lvl="0" indent="0" algn="l" defTabSz="914400" rtl="0" eaLnBrk="1" fontAlgn="auto" latinLnBrk="0" hangingPunct="1">
              <a:lnSpc>
                <a:spcPct val="100000"/>
              </a:lnSpc>
              <a:spcBef>
                <a:spcPts val="0"/>
              </a:spcBef>
              <a:spcAft>
                <a:spcPts val="0"/>
              </a:spcAft>
              <a:buClrTx/>
              <a:buSzTx/>
              <a:buFontTx/>
              <a:buNone/>
              <a:tabLst>
                <a:tab pos="27432" algn="l"/>
                <a:tab pos="-1731873600" algn="l"/>
                <a:tab pos="6542532" algn="r"/>
              </a:tabLst>
              <a:defRPr/>
            </a:pPr>
            <a:r>
              <a:rPr kumimoji="0" lang="en-US" sz="4400" b="1" i="0" u="none" strike="noStrike" kern="1400" cap="none" spc="0" normalizeH="0" baseline="0" noProof="0" dirty="0">
                <a:ln>
                  <a:noFill/>
                </a:ln>
                <a:solidFill>
                  <a:srgbClr val="0070C0"/>
                </a:solidFill>
                <a:effectLst/>
                <a:uLnTx/>
                <a:uFillTx/>
                <a:latin typeface="Calibri" panose="020F0502020204030204"/>
                <a:ea typeface="+mn-ea"/>
                <a:cs typeface="+mn-cs"/>
              </a:rPr>
              <a:t>A.  Fiscal Year 2020-21 Operations Plan</a:t>
            </a:r>
            <a:r>
              <a:rPr kumimoji="0" lang="en-US" sz="4400" b="0" i="0" u="none" strike="noStrike" kern="1400" cap="none" spc="0" normalizeH="0" baseline="0" noProof="0" dirty="0">
                <a:ln>
                  <a:noFill/>
                </a:ln>
                <a:solidFill>
                  <a:srgbClr val="0070C0"/>
                </a:solidFill>
                <a:effectLst/>
                <a:uLnTx/>
                <a:uFillTx/>
                <a:latin typeface="Times New Roman" panose="02020603050405020304" pitchFamily="18" charset="0"/>
                <a:ea typeface="+mn-ea"/>
                <a:cs typeface="+mn-cs"/>
              </a:rPr>
              <a:t> </a:t>
            </a:r>
          </a:p>
        </p:txBody>
      </p:sp>
      <p:pic>
        <p:nvPicPr>
          <p:cNvPr id="3" name="Picture 2">
            <a:extLst>
              <a:ext uri="{FF2B5EF4-FFF2-40B4-BE49-F238E27FC236}">
                <a16:creationId xmlns:a16="http://schemas.microsoft.com/office/drawing/2014/main" id="{DFFB92B9-EB77-481C-B862-333B7FC0F8C4}"/>
              </a:ext>
            </a:extLst>
          </p:cNvPr>
          <p:cNvPicPr>
            <a:picLocks noChangeAspect="1"/>
          </p:cNvPicPr>
          <p:nvPr/>
        </p:nvPicPr>
        <p:blipFill>
          <a:blip r:embed="rId2"/>
          <a:stretch>
            <a:fillRect/>
          </a:stretch>
        </p:blipFill>
        <p:spPr>
          <a:xfrm>
            <a:off x="2257323" y="1270899"/>
            <a:ext cx="7204868" cy="51547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0999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38" y="243508"/>
            <a:ext cx="11290088" cy="63863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Alabama Commission on Higher Education</a:t>
            </a:r>
            <a:endParaRPr kumimoji="0" lang="en-US" sz="3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FY 2020-21 Budgetary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Commission has 31 programs under 5 appropriation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are two new programs in the FY 2020-21 budget: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Birmingham Promise Scholarship Program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AKEEP – Education and Teacher Recruitment Partnership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FY 2020-21 budget represents a -4.3% decrease over the previous fiscal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FY 2020-21 Operations Plan, showing expenditures for each of the fiscal year’s quarters, was submitted to Executive Budget Office (EBO) on              July 31, 2020.  Any changes made by the Commission can be made through a Operations Plan revision after October 1, 2020. </a:t>
            </a:r>
            <a:r>
              <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a:t>
            </a:r>
          </a:p>
        </p:txBody>
      </p:sp>
    </p:spTree>
    <p:extLst>
      <p:ext uri="{BB962C8B-B14F-4D97-AF65-F5344CB8AC3E}">
        <p14:creationId xmlns:p14="http://schemas.microsoft.com/office/powerpoint/2010/main" val="3565777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F4C34B2-CC7E-4D23-B529-3242186EE4FD}"/>
              </a:ext>
            </a:extLst>
          </p:cNvPr>
          <p:cNvGraphicFramePr>
            <a:graphicFrameLocks noChangeAspect="1"/>
          </p:cNvGraphicFramePr>
          <p:nvPr>
            <p:extLst>
              <p:ext uri="{D42A27DB-BD31-4B8C-83A1-F6EECF244321}">
                <p14:modId xmlns:p14="http://schemas.microsoft.com/office/powerpoint/2010/main" val="1977636295"/>
              </p:ext>
            </p:extLst>
          </p:nvPr>
        </p:nvGraphicFramePr>
        <p:xfrm>
          <a:off x="1082032" y="0"/>
          <a:ext cx="9745802" cy="6744603"/>
        </p:xfrm>
        <a:graphic>
          <a:graphicData uri="http://schemas.openxmlformats.org/presentationml/2006/ole">
            <mc:AlternateContent xmlns:mc="http://schemas.openxmlformats.org/markup-compatibility/2006">
              <mc:Choice xmlns:v="urn:schemas-microsoft-com:vml" Requires="v">
                <p:oleObj spid="_x0000_s1103" name="Worksheet" r:id="rId3" imgW="7742063" imgH="6317007" progId="Excel.Sheet.12">
                  <p:embed/>
                </p:oleObj>
              </mc:Choice>
              <mc:Fallback>
                <p:oleObj name="Worksheet" r:id="rId3" imgW="7742063" imgH="6317007" progId="Excel.Sheet.12">
                  <p:embed/>
                  <p:pic>
                    <p:nvPicPr>
                      <p:cNvPr id="4" name="Object 3">
                        <a:extLst>
                          <a:ext uri="{FF2B5EF4-FFF2-40B4-BE49-F238E27FC236}">
                            <a16:creationId xmlns:a16="http://schemas.microsoft.com/office/drawing/2014/main" id="{AF4C34B2-CC7E-4D23-B529-3242186EE4FD}"/>
                          </a:ext>
                        </a:extLst>
                      </p:cNvPr>
                      <p:cNvPicPr/>
                      <p:nvPr/>
                    </p:nvPicPr>
                    <p:blipFill>
                      <a:blip r:embed="rId4"/>
                      <a:stretch>
                        <a:fillRect/>
                      </a:stretch>
                    </p:blipFill>
                    <p:spPr>
                      <a:xfrm>
                        <a:off x="1082032" y="0"/>
                        <a:ext cx="9745802" cy="6744603"/>
                      </a:xfrm>
                      <a:prstGeom prst="rect">
                        <a:avLst/>
                      </a:prstGeom>
                    </p:spPr>
                  </p:pic>
                </p:oleObj>
              </mc:Fallback>
            </mc:AlternateContent>
          </a:graphicData>
        </a:graphic>
      </p:graphicFrame>
    </p:spTree>
    <p:extLst>
      <p:ext uri="{BB962C8B-B14F-4D97-AF65-F5344CB8AC3E}">
        <p14:creationId xmlns:p14="http://schemas.microsoft.com/office/powerpoint/2010/main" val="4133251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33FF153-773A-4E75-9B48-D9604396B107}"/>
              </a:ext>
            </a:extLst>
          </p:cNvPr>
          <p:cNvGraphicFramePr>
            <a:graphicFrameLocks noChangeAspect="1"/>
          </p:cNvGraphicFramePr>
          <p:nvPr>
            <p:extLst>
              <p:ext uri="{D42A27DB-BD31-4B8C-83A1-F6EECF244321}">
                <p14:modId xmlns:p14="http://schemas.microsoft.com/office/powerpoint/2010/main" val="1600508655"/>
              </p:ext>
            </p:extLst>
          </p:nvPr>
        </p:nvGraphicFramePr>
        <p:xfrm>
          <a:off x="780585" y="123538"/>
          <a:ext cx="10772077" cy="6518998"/>
        </p:xfrm>
        <a:graphic>
          <a:graphicData uri="http://schemas.openxmlformats.org/presentationml/2006/ole">
            <mc:AlternateContent xmlns:mc="http://schemas.openxmlformats.org/markup-compatibility/2006">
              <mc:Choice xmlns:v="urn:schemas-microsoft-com:vml" Requires="v">
                <p:oleObj spid="_x0000_s2127" name="Worksheet" r:id="rId3" imgW="7741897" imgH="5547473" progId="Excel.Sheet.12">
                  <p:embed/>
                </p:oleObj>
              </mc:Choice>
              <mc:Fallback>
                <p:oleObj name="Worksheet" r:id="rId3" imgW="7741897" imgH="5547473" progId="Excel.Sheet.12">
                  <p:embed/>
                  <p:pic>
                    <p:nvPicPr>
                      <p:cNvPr id="2" name="Object 1">
                        <a:extLst>
                          <a:ext uri="{FF2B5EF4-FFF2-40B4-BE49-F238E27FC236}">
                            <a16:creationId xmlns:a16="http://schemas.microsoft.com/office/drawing/2014/main" id="{033FF153-773A-4E75-9B48-D9604396B107}"/>
                          </a:ext>
                        </a:extLst>
                      </p:cNvPr>
                      <p:cNvPicPr/>
                      <p:nvPr/>
                    </p:nvPicPr>
                    <p:blipFill>
                      <a:blip r:embed="rId4"/>
                      <a:stretch>
                        <a:fillRect/>
                      </a:stretch>
                    </p:blipFill>
                    <p:spPr>
                      <a:xfrm>
                        <a:off x="780585" y="123538"/>
                        <a:ext cx="10772077" cy="651899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208134B3-609D-47A0-9A6D-04CDE240F8E1}"/>
              </a:ext>
            </a:extLst>
          </p:cNvPr>
          <p:cNvSpPr txBox="1"/>
          <p:nvPr/>
        </p:nvSpPr>
        <p:spPr>
          <a:xfrm>
            <a:off x="6515100" y="566531"/>
            <a:ext cx="1078396" cy="276999"/>
          </a:xfrm>
          <a:prstGeom prst="rect">
            <a:avLst/>
          </a:prstGeom>
          <a:noFill/>
        </p:spPr>
        <p:txBody>
          <a:bodyPr wrap="square" rtlCol="0">
            <a:spAutoFit/>
          </a:bodyPr>
          <a:lstStyle/>
          <a:p>
            <a:r>
              <a:rPr lang="en-US" sz="1200" i="1" dirty="0"/>
              <a:t>(continued)</a:t>
            </a:r>
          </a:p>
        </p:txBody>
      </p:sp>
    </p:spTree>
    <p:extLst>
      <p:ext uri="{BB962C8B-B14F-4D97-AF65-F5344CB8AC3E}">
        <p14:creationId xmlns:p14="http://schemas.microsoft.com/office/powerpoint/2010/main" val="233776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D184ECC-E756-4BFC-8ED5-E1B841CB5A07}"/>
              </a:ext>
            </a:extLst>
          </p:cNvPr>
          <p:cNvGraphicFramePr>
            <a:graphicFrameLocks noGrp="1"/>
          </p:cNvGraphicFramePr>
          <p:nvPr>
            <p:extLst>
              <p:ext uri="{D42A27DB-BD31-4B8C-83A1-F6EECF244321}">
                <p14:modId xmlns:p14="http://schemas.microsoft.com/office/powerpoint/2010/main" val="2631865409"/>
              </p:ext>
            </p:extLst>
          </p:nvPr>
        </p:nvGraphicFramePr>
        <p:xfrm>
          <a:off x="1768928" y="290285"/>
          <a:ext cx="8654143" cy="6277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666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C6B51E8-BE86-488C-B1AA-49BBB2ABC09D}"/>
              </a:ext>
            </a:extLst>
          </p:cNvPr>
          <p:cNvGraphicFramePr>
            <a:graphicFrameLocks noChangeAspect="1"/>
          </p:cNvGraphicFramePr>
          <p:nvPr>
            <p:extLst>
              <p:ext uri="{D42A27DB-BD31-4B8C-83A1-F6EECF244321}">
                <p14:modId xmlns:p14="http://schemas.microsoft.com/office/powerpoint/2010/main" val="1491285326"/>
              </p:ext>
            </p:extLst>
          </p:nvPr>
        </p:nvGraphicFramePr>
        <p:xfrm>
          <a:off x="2244910" y="0"/>
          <a:ext cx="8270689" cy="6661078"/>
        </p:xfrm>
        <a:graphic>
          <a:graphicData uri="http://schemas.openxmlformats.org/presentationml/2006/ole">
            <mc:AlternateContent xmlns:mc="http://schemas.openxmlformats.org/markup-compatibility/2006">
              <mc:Choice xmlns:v="urn:schemas-microsoft-com:vml" Requires="v">
                <p:oleObj spid="_x0000_s3151" name="Worksheet" r:id="rId3" imgW="4305210" imgH="3857804" progId="Excel.Sheet.12">
                  <p:embed/>
                </p:oleObj>
              </mc:Choice>
              <mc:Fallback>
                <p:oleObj name="Worksheet" r:id="rId3" imgW="4305210" imgH="3857804" progId="Excel.Sheet.12">
                  <p:embed/>
                  <p:pic>
                    <p:nvPicPr>
                      <p:cNvPr id="2" name="Object 1">
                        <a:extLst>
                          <a:ext uri="{FF2B5EF4-FFF2-40B4-BE49-F238E27FC236}">
                            <a16:creationId xmlns:a16="http://schemas.microsoft.com/office/drawing/2014/main" id="{2C6B51E8-BE86-488C-B1AA-49BBB2ABC09D}"/>
                          </a:ext>
                        </a:extLst>
                      </p:cNvPr>
                      <p:cNvPicPr/>
                      <p:nvPr/>
                    </p:nvPicPr>
                    <p:blipFill>
                      <a:blip r:embed="rId4"/>
                      <a:stretch>
                        <a:fillRect/>
                      </a:stretch>
                    </p:blipFill>
                    <p:spPr>
                      <a:xfrm>
                        <a:off x="2244910" y="0"/>
                        <a:ext cx="8270689" cy="6661078"/>
                      </a:xfrm>
                      <a:prstGeom prst="rect">
                        <a:avLst/>
                      </a:prstGeom>
                    </p:spPr>
                  </p:pic>
                </p:oleObj>
              </mc:Fallback>
            </mc:AlternateContent>
          </a:graphicData>
        </a:graphic>
      </p:graphicFrame>
    </p:spTree>
    <p:extLst>
      <p:ext uri="{BB962C8B-B14F-4D97-AF65-F5344CB8AC3E}">
        <p14:creationId xmlns:p14="http://schemas.microsoft.com/office/powerpoint/2010/main" val="280883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t>6</a:t>
            </a:fld>
            <a:endParaRPr lang="en-US" dirty="0"/>
          </a:p>
        </p:txBody>
      </p:sp>
      <p:sp>
        <p:nvSpPr>
          <p:cNvPr id="5" name="Title 1"/>
          <p:cNvSpPr txBox="1">
            <a:spLocks/>
          </p:cNvSpPr>
          <p:nvPr/>
        </p:nvSpPr>
        <p:spPr>
          <a:xfrm>
            <a:off x="1120159" y="923233"/>
            <a:ext cx="9144000" cy="111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solidFill>
                <a:latin typeface="+mn-lt"/>
              </a:rPr>
              <a:t>V.   CHAIRMAN’S REPORT</a:t>
            </a:r>
            <a:r>
              <a:rPr lang="en-US" b="1" spc="300" dirty="0">
                <a:solidFill>
                  <a:schemeClr val="accent5"/>
                </a:solidFill>
                <a:latin typeface="+mn-lt"/>
              </a:rPr>
              <a:t>  </a:t>
            </a:r>
            <a:endParaRPr lang="en-US" b="1" dirty="0">
              <a:solidFill>
                <a:schemeClr val="accent5"/>
              </a:solidFill>
              <a:latin typeface="+mn-lt"/>
            </a:endParaRPr>
          </a:p>
        </p:txBody>
      </p:sp>
      <p:pic>
        <p:nvPicPr>
          <p:cNvPr id="17410" name="Picture 2" descr="Image result for hand holding report"/>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27680" y="2323578"/>
            <a:ext cx="3062614" cy="306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94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7966605"/>
              </p:ext>
            </p:extLst>
          </p:nvPr>
        </p:nvGraphicFramePr>
        <p:xfrm>
          <a:off x="1686466" y="606287"/>
          <a:ext cx="9376756" cy="5694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951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75B7C5C-8A91-4247-B540-B12966CDD9DE}"/>
              </a:ext>
            </a:extLst>
          </p:cNvPr>
          <p:cNvGraphicFramePr>
            <a:graphicFrameLocks noChangeAspect="1"/>
          </p:cNvGraphicFramePr>
          <p:nvPr>
            <p:extLst>
              <p:ext uri="{D42A27DB-BD31-4B8C-83A1-F6EECF244321}">
                <p14:modId xmlns:p14="http://schemas.microsoft.com/office/powerpoint/2010/main" val="641773609"/>
              </p:ext>
            </p:extLst>
          </p:nvPr>
        </p:nvGraphicFramePr>
        <p:xfrm>
          <a:off x="2275781" y="133815"/>
          <a:ext cx="7604199" cy="6606946"/>
        </p:xfrm>
        <a:graphic>
          <a:graphicData uri="http://schemas.openxmlformats.org/presentationml/2006/ole">
            <mc:AlternateContent xmlns:mc="http://schemas.openxmlformats.org/markup-compatibility/2006">
              <mc:Choice xmlns:v="urn:schemas-microsoft-com:vml" Requires="v">
                <p:oleObj spid="_x0000_s4176" name="Worksheet" r:id="rId3" imgW="4010092" imgH="3857804" progId="Excel.Sheet.12">
                  <p:embed/>
                </p:oleObj>
              </mc:Choice>
              <mc:Fallback>
                <p:oleObj name="Worksheet" r:id="rId3" imgW="4010092" imgH="3857804" progId="Excel.Sheet.12">
                  <p:embed/>
                  <p:pic>
                    <p:nvPicPr>
                      <p:cNvPr id="2" name="Object 1">
                        <a:extLst>
                          <a:ext uri="{FF2B5EF4-FFF2-40B4-BE49-F238E27FC236}">
                            <a16:creationId xmlns:a16="http://schemas.microsoft.com/office/drawing/2014/main" id="{F75B7C5C-8A91-4247-B540-B12966CDD9DE}"/>
                          </a:ext>
                        </a:extLst>
                      </p:cNvPr>
                      <p:cNvPicPr/>
                      <p:nvPr/>
                    </p:nvPicPr>
                    <p:blipFill>
                      <a:blip r:embed="rId4"/>
                      <a:stretch>
                        <a:fillRect/>
                      </a:stretch>
                    </p:blipFill>
                    <p:spPr>
                      <a:xfrm>
                        <a:off x="2275781" y="133815"/>
                        <a:ext cx="7604199" cy="6606946"/>
                      </a:xfrm>
                      <a:prstGeom prst="rect">
                        <a:avLst/>
                      </a:prstGeom>
                    </p:spPr>
                  </p:pic>
                </p:oleObj>
              </mc:Fallback>
            </mc:AlternateContent>
          </a:graphicData>
        </a:graphic>
      </p:graphicFrame>
    </p:spTree>
    <p:extLst>
      <p:ext uri="{BB962C8B-B14F-4D97-AF65-F5344CB8AC3E}">
        <p14:creationId xmlns:p14="http://schemas.microsoft.com/office/powerpoint/2010/main" val="3620537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36411D5-F1EE-43FD-B645-7F6D197CA8D9}"/>
              </a:ext>
            </a:extLst>
          </p:cNvPr>
          <p:cNvGraphicFramePr>
            <a:graphicFrameLocks noGrp="1"/>
          </p:cNvGraphicFramePr>
          <p:nvPr>
            <p:extLst>
              <p:ext uri="{D42A27DB-BD31-4B8C-83A1-F6EECF244321}">
                <p14:modId xmlns:p14="http://schemas.microsoft.com/office/powerpoint/2010/main" val="3558011396"/>
              </p:ext>
            </p:extLst>
          </p:nvPr>
        </p:nvGraphicFramePr>
        <p:xfrm>
          <a:off x="1768928" y="290285"/>
          <a:ext cx="8654143" cy="6277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204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E95E7-F696-4073-8B05-45FF7D752D9D}"/>
              </a:ext>
            </a:extLst>
          </p:cNvPr>
          <p:cNvSpPr txBox="1"/>
          <p:nvPr/>
        </p:nvSpPr>
        <p:spPr>
          <a:xfrm>
            <a:off x="3278458" y="2241395"/>
            <a:ext cx="6679581" cy="1107996"/>
          </a:xfrm>
          <a:prstGeom prst="rect">
            <a:avLst/>
          </a:prstGeom>
          <a:noFill/>
        </p:spPr>
        <p:txBody>
          <a:bodyPr wrap="square" rtlCol="0">
            <a:spAutoFit/>
          </a:bodyPr>
          <a:lstStyle/>
          <a:p>
            <a:r>
              <a:rPr lang="en-US" sz="6600" b="1" dirty="0">
                <a:solidFill>
                  <a:srgbClr val="0070C0"/>
                </a:solidFill>
              </a:rPr>
              <a:t>Any Questions? </a:t>
            </a:r>
          </a:p>
        </p:txBody>
      </p:sp>
    </p:spTree>
    <p:extLst>
      <p:ext uri="{BB962C8B-B14F-4D97-AF65-F5344CB8AC3E}">
        <p14:creationId xmlns:p14="http://schemas.microsoft.com/office/powerpoint/2010/main" val="44548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endar Icon - Free image on Pixabay">
            <a:extLst>
              <a:ext uri="{FF2B5EF4-FFF2-40B4-BE49-F238E27FC236}">
                <a16:creationId xmlns:a16="http://schemas.microsoft.com/office/drawing/2014/main" id="{39DB3A67-CFB2-4C4F-9343-42CB0DFEA68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37193" y="215449"/>
            <a:ext cx="6610060" cy="6610060"/>
          </a:xfrm>
          <a:prstGeom prst="rect">
            <a:avLst/>
          </a:prstGeom>
          <a:noFill/>
          <a:extLst>
            <a:ext uri="{909E8E84-426E-40DD-AFC4-6F175D3DCCD1}">
              <a14:hiddenFill xmlns:a14="http://schemas.microsoft.com/office/drawing/2010/main">
                <a:solidFill>
                  <a:srgbClr val="FFFFFF"/>
                </a:solidFill>
              </a14:hiddenFill>
            </a:ext>
          </a:extLst>
        </p:spPr>
      </p:pic>
      <p:sp>
        <p:nvSpPr>
          <p:cNvPr id="544770" name="Rectangle 2"/>
          <p:cNvSpPr>
            <a:spLocks noGrp="1" noChangeArrowheads="1"/>
          </p:cNvSpPr>
          <p:nvPr>
            <p:ph type="title"/>
          </p:nvPr>
        </p:nvSpPr>
        <p:spPr>
          <a:xfrm>
            <a:off x="1524000" y="0"/>
            <a:ext cx="9144000" cy="1262457"/>
          </a:xfrm>
        </p:spPr>
        <p:txBody>
          <a:bodyPr>
            <a:noAutofit/>
          </a:bodyPr>
          <a:lstStyle/>
          <a:p>
            <a:pPr algn="ctr">
              <a:lnSpc>
                <a:spcPct val="250000"/>
              </a:lnSpc>
            </a:pPr>
            <a:r>
              <a:rPr lang="en-US" b="1" kern="1400" dirty="0">
                <a:solidFill>
                  <a:srgbClr val="0070C0"/>
                </a:solidFill>
                <a:latin typeface="+mn-lt"/>
                <a:ea typeface="+mn-ea"/>
                <a:cs typeface="+mn-cs"/>
              </a:rPr>
              <a:t>B. Approval of 2021 Meeting Schedule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t> </a:t>
            </a:r>
            <a:b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br>
            <a:br>
              <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rPr>
            </a:br>
            <a:endParaRPr kumimoji="0" lang="en-US" sz="6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Box 3"/>
          <p:cNvSpPr txBox="1"/>
          <p:nvPr/>
        </p:nvSpPr>
        <p:spPr>
          <a:xfrm>
            <a:off x="3356367" y="2570586"/>
            <a:ext cx="67012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ea typeface="+mn-ea"/>
                <a:cs typeface="Arial" panose="020B0604020202020204" pitchFamily="34" charset="0"/>
              </a:rPr>
              <a:t>Proposed Meeting Schedule for 2021</a:t>
            </a:r>
            <a:endPar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lvl="3">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March 12, 2021</a:t>
            </a:r>
          </a:p>
          <a:p>
            <a:pPr lvl="3">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June 11, 2021</a:t>
            </a:r>
          </a:p>
          <a:p>
            <a:pPr lvl="3">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September 10,</a:t>
            </a:r>
            <a:r>
              <a:rPr kumimoji="0" lang="en-US" sz="2800" b="0" i="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2021</a:t>
            </a:r>
          </a:p>
          <a:p>
            <a:pPr lvl="3">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December 10, 2021</a:t>
            </a:r>
          </a:p>
        </p:txBody>
      </p:sp>
    </p:spTree>
    <p:extLst>
      <p:ext uri="{BB962C8B-B14F-4D97-AF65-F5344CB8AC3E}">
        <p14:creationId xmlns:p14="http://schemas.microsoft.com/office/powerpoint/2010/main" val="559278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900"/>
                    </a14:imgEffect>
                    <a14:imgEffect>
                      <a14:brightnessContrast bright="31000" contrast="-25000"/>
                    </a14:imgEffect>
                  </a14:imgLayer>
                </a14:imgProps>
              </a:ext>
            </a:extLst>
          </a:blip>
          <a:srcRect t="12688" b="13565"/>
          <a:stretch/>
        </p:blipFill>
        <p:spPr>
          <a:xfrm>
            <a:off x="3046817" y="2559816"/>
            <a:ext cx="5331870" cy="3932111"/>
          </a:xfrm>
          <a:prstGeom prst="rect">
            <a:avLst/>
          </a:prstGeom>
        </p:spPr>
      </p:pic>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65</a:t>
            </a:fld>
            <a:endParaRPr lang="en-US">
              <a:solidFill>
                <a:srgbClr val="46464A">
                  <a:lumMod val="60000"/>
                  <a:lumOff val="40000"/>
                </a:srgbClr>
              </a:solidFill>
            </a:endParaRPr>
          </a:p>
        </p:txBody>
      </p:sp>
      <p:sp>
        <p:nvSpPr>
          <p:cNvPr id="5" name="Rectangle 4"/>
          <p:cNvSpPr/>
          <p:nvPr/>
        </p:nvSpPr>
        <p:spPr>
          <a:xfrm>
            <a:off x="750902" y="340119"/>
            <a:ext cx="10234424" cy="1815882"/>
          </a:xfrm>
          <a:prstGeom prst="rect">
            <a:avLst/>
          </a:prstGeom>
        </p:spPr>
        <p:txBody>
          <a:bodyPr wrap="square">
            <a:spAutoFit/>
          </a:bodyPr>
          <a:lstStyle/>
          <a:p>
            <a:pPr marL="971550" indent="-742950">
              <a:buAutoNum type="alphaUcPeriod" startAt="3"/>
              <a:tabLst>
                <a:tab pos="27432" algn="l"/>
                <a:tab pos="-1731873600" algn="l"/>
                <a:tab pos="6542532" algn="r"/>
              </a:tabLst>
            </a:pPr>
            <a:r>
              <a:rPr lang="en-US" sz="4000" b="1" kern="1400" dirty="0">
                <a:solidFill>
                  <a:srgbClr val="0070C0"/>
                </a:solidFill>
              </a:rPr>
              <a:t>Public Drawing to Determine Order of Payment of ASGP Funds for 2020–21</a:t>
            </a:r>
          </a:p>
          <a:p>
            <a:pPr marL="742950" indent="-514350">
              <a:buAutoNum type="alphaUcPeriod" startAt="3"/>
              <a:tabLst>
                <a:tab pos="27432" algn="l"/>
                <a:tab pos="-1731873600" algn="l"/>
                <a:tab pos="6542532" algn="r"/>
              </a:tabLst>
            </a:pPr>
            <a:endParaRPr lang="en-US" sz="3200" kern="1400" dirty="0">
              <a:ln>
                <a:noFill/>
              </a:ln>
              <a:solidFill>
                <a:srgbClr val="0070C0"/>
              </a:solidFill>
              <a:effectLst/>
              <a:latin typeface="Times New Roman" panose="02020603050405020304" pitchFamily="18" charset="0"/>
            </a:endParaRPr>
          </a:p>
        </p:txBody>
      </p:sp>
      <p:sp>
        <p:nvSpPr>
          <p:cNvPr id="7" name="TextBox 6"/>
          <p:cNvSpPr txBox="1"/>
          <p:nvPr/>
        </p:nvSpPr>
        <p:spPr>
          <a:xfrm>
            <a:off x="1051459" y="1674701"/>
            <a:ext cx="10302341" cy="4924425"/>
          </a:xfrm>
          <a:prstGeom prst="rect">
            <a:avLst/>
          </a:prstGeom>
          <a:noFill/>
        </p:spPr>
        <p:txBody>
          <a:bodyPr wrap="square" rtlCol="0">
            <a:spAutoFit/>
          </a:bodyPr>
          <a:lstStyle/>
          <a:p>
            <a:r>
              <a:rPr lang="en-US" sz="2800" dirty="0"/>
              <a:t>Alabama Student Grant Program (ASGP) provides grants for eligible in-state students attending one of the following private institutions: </a:t>
            </a:r>
          </a:p>
          <a:p>
            <a:endParaRPr lang="en-US" dirty="0"/>
          </a:p>
          <a:p>
            <a:pPr marL="742950" lvl="1" indent="-285750">
              <a:buFont typeface="Arial" panose="020B0604020202020204" pitchFamily="34" charset="0"/>
              <a:buChar char="•"/>
            </a:pPr>
            <a:r>
              <a:rPr lang="en-US" sz="2400" dirty="0" err="1"/>
              <a:t>Amridge</a:t>
            </a:r>
            <a:r>
              <a:rPr lang="en-US" sz="2400" dirty="0"/>
              <a:t> University</a:t>
            </a:r>
          </a:p>
          <a:p>
            <a:pPr marL="742950" lvl="1" indent="-285750">
              <a:buFont typeface="Arial" panose="020B0604020202020204" pitchFamily="34" charset="0"/>
              <a:buChar char="•"/>
            </a:pPr>
            <a:r>
              <a:rPr lang="en-US" sz="2400" dirty="0"/>
              <a:t>Birmingham Southern College</a:t>
            </a:r>
          </a:p>
          <a:p>
            <a:pPr marL="742950" lvl="1" indent="-285750">
              <a:buFont typeface="Arial" panose="020B0604020202020204" pitchFamily="34" charset="0"/>
              <a:buChar char="•"/>
            </a:pPr>
            <a:r>
              <a:rPr lang="en-US" sz="2400" dirty="0"/>
              <a:t>Faulkner University</a:t>
            </a:r>
          </a:p>
          <a:p>
            <a:pPr marL="742950" lvl="1" indent="-285750">
              <a:buFont typeface="Arial" panose="020B0604020202020204" pitchFamily="34" charset="0"/>
              <a:buChar char="•"/>
            </a:pPr>
            <a:r>
              <a:rPr lang="en-US" sz="2400" dirty="0"/>
              <a:t>Huntingdon College</a:t>
            </a:r>
          </a:p>
          <a:p>
            <a:pPr marL="742950" lvl="1" indent="-285750">
              <a:buFont typeface="Arial" panose="020B0604020202020204" pitchFamily="34" charset="0"/>
              <a:buChar char="•"/>
            </a:pPr>
            <a:r>
              <a:rPr lang="en-US" sz="2400" dirty="0"/>
              <a:t>Judson College</a:t>
            </a:r>
          </a:p>
          <a:p>
            <a:pPr marL="742950" lvl="1" indent="-285750">
              <a:buFont typeface="Arial" panose="020B0604020202020204" pitchFamily="34" charset="0"/>
              <a:buChar char="•"/>
            </a:pPr>
            <a:r>
              <a:rPr lang="en-US" sz="2400" dirty="0"/>
              <a:t>Miles College</a:t>
            </a:r>
          </a:p>
          <a:p>
            <a:pPr marL="742950" lvl="1" indent="-285750">
              <a:buFont typeface="Arial" panose="020B0604020202020204" pitchFamily="34" charset="0"/>
              <a:buChar char="•"/>
            </a:pPr>
            <a:r>
              <a:rPr lang="en-US" sz="2400" dirty="0"/>
              <a:t>Oakwood University</a:t>
            </a:r>
          </a:p>
          <a:p>
            <a:endParaRPr lang="en-US" sz="1500" dirty="0"/>
          </a:p>
          <a:p>
            <a:r>
              <a:rPr lang="en-US" sz="2400" dirty="0"/>
              <a:t>Since all funds cannot be disbursed immediately, drawing is needed to determine disbursement order by institution. </a:t>
            </a:r>
          </a:p>
        </p:txBody>
      </p:sp>
      <p:sp>
        <p:nvSpPr>
          <p:cNvPr id="3" name="TextBox 2"/>
          <p:cNvSpPr txBox="1"/>
          <p:nvPr/>
        </p:nvSpPr>
        <p:spPr>
          <a:xfrm>
            <a:off x="6744221" y="2586870"/>
            <a:ext cx="4609579" cy="25853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a:t>Samford University</a:t>
            </a:r>
          </a:p>
          <a:p>
            <a:pPr marL="285750" indent="-285750">
              <a:buFont typeface="Arial" panose="020B0604020202020204" pitchFamily="34" charset="0"/>
              <a:buChar char="•"/>
            </a:pPr>
            <a:r>
              <a:rPr lang="en-US" sz="2400" dirty="0"/>
              <a:t>Spring Hill College</a:t>
            </a:r>
          </a:p>
          <a:p>
            <a:pPr marL="285750" indent="-285750">
              <a:buFont typeface="Arial" panose="020B0604020202020204" pitchFamily="34" charset="0"/>
              <a:buChar char="•"/>
            </a:pPr>
            <a:r>
              <a:rPr lang="en-US" sz="2400" dirty="0"/>
              <a:t>South University - Montgomery</a:t>
            </a:r>
          </a:p>
          <a:p>
            <a:pPr marL="285750" indent="-285750">
              <a:buFont typeface="Arial" panose="020B0604020202020204" pitchFamily="34" charset="0"/>
              <a:buChar char="•"/>
            </a:pPr>
            <a:r>
              <a:rPr lang="en-US" sz="2400" dirty="0" err="1"/>
              <a:t>Stillman</a:t>
            </a:r>
            <a:r>
              <a:rPr lang="en-US" sz="2400" dirty="0"/>
              <a:t> College</a:t>
            </a:r>
          </a:p>
          <a:p>
            <a:pPr marL="285750" indent="-285750">
              <a:buFont typeface="Arial" panose="020B0604020202020204" pitchFamily="34" charset="0"/>
              <a:buChar char="•"/>
            </a:pPr>
            <a:r>
              <a:rPr lang="en-US" sz="2400" dirty="0"/>
              <a:t>U.S. Sports Academy</a:t>
            </a:r>
          </a:p>
          <a:p>
            <a:pPr marL="285750" indent="-285750">
              <a:buFont typeface="Arial" panose="020B0604020202020204" pitchFamily="34" charset="0"/>
              <a:buChar char="•"/>
            </a:pPr>
            <a:r>
              <a:rPr lang="en-US" sz="2400" dirty="0"/>
              <a:t>University of Mobile</a:t>
            </a:r>
          </a:p>
        </p:txBody>
      </p:sp>
    </p:spTree>
    <p:extLst>
      <p:ext uri="{BB962C8B-B14F-4D97-AF65-F5344CB8AC3E}">
        <p14:creationId xmlns:p14="http://schemas.microsoft.com/office/powerpoint/2010/main" val="4251052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66</a:t>
            </a:fld>
            <a:endParaRPr lang="en-US">
              <a:solidFill>
                <a:srgbClr val="46464A">
                  <a:lumMod val="60000"/>
                  <a:lumOff val="40000"/>
                </a:srgbClr>
              </a:solidFill>
            </a:endParaRPr>
          </a:p>
        </p:txBody>
      </p:sp>
      <p:sp>
        <p:nvSpPr>
          <p:cNvPr id="5" name="Rectangle 4"/>
          <p:cNvSpPr/>
          <p:nvPr/>
        </p:nvSpPr>
        <p:spPr>
          <a:xfrm>
            <a:off x="3048000" y="547506"/>
            <a:ext cx="6096000" cy="769441"/>
          </a:xfrm>
          <a:prstGeom prst="rect">
            <a:avLst/>
          </a:prstGeom>
        </p:spPr>
        <p:txBody>
          <a:bodyPr>
            <a:spAutoFit/>
          </a:bodyPr>
          <a:lstStyle/>
          <a:p>
            <a:pPr marL="228600">
              <a:tabLst>
                <a:tab pos="27432" algn="l"/>
                <a:tab pos="-1731873600" algn="l"/>
                <a:tab pos="6542532" algn="r"/>
              </a:tabLst>
            </a:pPr>
            <a:r>
              <a:rPr lang="en-US" sz="4400" b="1" kern="1400" dirty="0">
                <a:solidFill>
                  <a:srgbClr val="0070C0"/>
                </a:solidFill>
              </a:rPr>
              <a:t>D.  Academic Programs</a:t>
            </a:r>
            <a:r>
              <a:rPr lang="en-US" sz="3200" kern="1400" dirty="0">
                <a:solidFill>
                  <a:srgbClr val="0070C0"/>
                </a:solidFill>
                <a:latin typeface="Times New Roman" panose="02020603050405020304" pitchFamily="18" charset="0"/>
              </a:rPr>
              <a:t> </a:t>
            </a:r>
            <a:endParaRPr lang="en-US" sz="3200" kern="1400" dirty="0">
              <a:ln>
                <a:noFill/>
              </a:ln>
              <a:solidFill>
                <a:srgbClr val="0070C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43563" y="2116364"/>
            <a:ext cx="3504874" cy="2625272"/>
          </a:xfrm>
          <a:prstGeom prst="rect">
            <a:avLst/>
          </a:prstGeom>
        </p:spPr>
      </p:pic>
    </p:spTree>
    <p:extLst>
      <p:ext uri="{BB962C8B-B14F-4D97-AF65-F5344CB8AC3E}">
        <p14:creationId xmlns:p14="http://schemas.microsoft.com/office/powerpoint/2010/main" val="3192003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7199" y="1438099"/>
            <a:ext cx="11364017" cy="5119750"/>
            <a:chOff x="521325" y="611986"/>
            <a:chExt cx="11364017" cy="511975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09" y="728800"/>
              <a:ext cx="1115422" cy="11154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394" y="894078"/>
              <a:ext cx="2281645" cy="9501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532" y="692421"/>
              <a:ext cx="2030186" cy="13534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682" y="768555"/>
              <a:ext cx="1085231" cy="99479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8936" y="927190"/>
              <a:ext cx="2288875" cy="7186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5422" y="611986"/>
              <a:ext cx="1172240" cy="11722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058" y="2062354"/>
              <a:ext cx="1028155" cy="102815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3394" y="2095831"/>
              <a:ext cx="2032802" cy="81870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8421" y="1977174"/>
              <a:ext cx="1536408" cy="893037"/>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1077" y="1954978"/>
              <a:ext cx="1608331" cy="93742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85628" y="2045878"/>
              <a:ext cx="1972183" cy="650748"/>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24031" y="2034283"/>
              <a:ext cx="1661311" cy="5814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5318" y="3161119"/>
              <a:ext cx="1167673" cy="1158332"/>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09790" y="3195310"/>
              <a:ext cx="1257929" cy="1257929"/>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15743" y="3149408"/>
              <a:ext cx="1257929" cy="1257929"/>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99908" y="3123788"/>
              <a:ext cx="1158463" cy="1316436"/>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32979" y="2996722"/>
              <a:ext cx="1158463" cy="1158463"/>
            </a:xfrm>
            <a:prstGeom prst="rect">
              <a:avLst/>
            </a:prstGeom>
          </p:spPr>
        </p:pic>
        <p:pic>
          <p:nvPicPr>
            <p:cNvPr id="21" name="Picture 20"/>
            <p:cNvPicPr>
              <a:picLocks noChangeAspect="1"/>
            </p:cNvPicPr>
            <p:nvPr/>
          </p:nvPicPr>
          <p:blipFill rotWithShape="1">
            <a:blip r:embed="rId19">
              <a:extLst>
                <a:ext uri="{28A0092B-C50C-407E-A947-70E740481C1C}">
                  <a14:useLocalDpi xmlns:a14="http://schemas.microsoft.com/office/drawing/2010/main" val="0"/>
                </a:ext>
              </a:extLst>
            </a:blip>
            <a:srcRect t="1853"/>
            <a:stretch/>
          </p:blipFill>
          <p:spPr>
            <a:xfrm>
              <a:off x="9596467" y="3301850"/>
              <a:ext cx="2288875" cy="718642"/>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1325" y="4679543"/>
              <a:ext cx="1255406" cy="1052193"/>
            </a:xfrm>
            <a:prstGeom prst="rect">
              <a:avLst/>
            </a:prstGeom>
          </p:spPr>
        </p:pic>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33394" y="4942564"/>
              <a:ext cx="2318138" cy="484317"/>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98421" y="4746735"/>
              <a:ext cx="2101487" cy="524202"/>
            </a:xfrm>
            <a:prstGeom prst="rect">
              <a:avLst/>
            </a:prstGeom>
          </p:spPr>
        </p:pic>
        <p:pic>
          <p:nvPicPr>
            <p:cNvPr id="25" name="Picture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79027" y="4610763"/>
              <a:ext cx="1629692" cy="796145"/>
            </a:xfrm>
            <a:prstGeom prst="rect">
              <a:avLst/>
            </a:prstGeom>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692633" y="4389079"/>
              <a:ext cx="1257929" cy="1257929"/>
            </a:xfrm>
            <a:prstGeom prst="rect">
              <a:avLst/>
            </a:prstGeom>
          </p:spPr>
        </p:pic>
        <p:pic>
          <p:nvPicPr>
            <p:cNvPr id="27" name="Picture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380231" y="4397848"/>
              <a:ext cx="1221973" cy="1221973"/>
            </a:xfrm>
            <a:prstGeom prst="rect">
              <a:avLst/>
            </a:prstGeom>
          </p:spPr>
        </p:pic>
      </p:grpSp>
      <p:sp>
        <p:nvSpPr>
          <p:cNvPr id="2" name="Rectangle 1"/>
          <p:cNvSpPr/>
          <p:nvPr/>
        </p:nvSpPr>
        <p:spPr>
          <a:xfrm>
            <a:off x="678397" y="1030651"/>
            <a:ext cx="10864651" cy="646331"/>
          </a:xfrm>
          <a:prstGeom prst="rect">
            <a:avLst/>
          </a:prstGeom>
        </p:spPr>
        <p:txBody>
          <a:bodyPr wrap="square">
            <a:spAutoFit/>
          </a:bodyPr>
          <a:lstStyle/>
          <a:p>
            <a:pPr algn="ctr">
              <a:spcBef>
                <a:spcPct val="20000"/>
              </a:spcBef>
              <a:spcAft>
                <a:spcPts val="600"/>
              </a:spcAft>
              <a:tabLst>
                <a:tab pos="457200" algn="l"/>
              </a:tabLst>
              <a:defRPr/>
            </a:pPr>
            <a:r>
              <a:rPr lang="en-US" sz="3600" b="1" dirty="0">
                <a:solidFill>
                  <a:srgbClr val="0070C0"/>
                </a:solidFill>
                <a:latin typeface="Calibri" panose="020F0502020204030204" pitchFamily="34" charset="0"/>
                <a:cs typeface="Calibri" panose="020F0502020204030204" pitchFamily="34" charset="0"/>
              </a:rPr>
              <a:t>ALABAMA</a:t>
            </a:r>
            <a:r>
              <a:rPr lang="en-US" sz="3600" b="1" spc="300"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latin typeface="Calibri" panose="020F0502020204030204" pitchFamily="34" charset="0"/>
                <a:cs typeface="Calibri" panose="020F0502020204030204" pitchFamily="34" charset="0"/>
              </a:rPr>
              <a:t>COMMUNITY COLLEGE SYSTEM</a:t>
            </a:r>
          </a:p>
        </p:txBody>
      </p:sp>
      <p:pic>
        <p:nvPicPr>
          <p:cNvPr id="28" name="Picture 2" descr="https://www.accs.cc/images/seal.png"/>
          <p:cNvPicPr>
            <a:picLocks noChangeAspect="1" noChangeArrowheads="1"/>
          </p:cNvPicPr>
          <p:nvPr/>
        </p:nvPicPr>
        <p:blipFill>
          <a:blip r:embed="rId26">
            <a:extLst>
              <a:ext uri="{BEBA8EAE-BF5A-486C-A8C5-ECC9F3942E4B}">
                <a14:imgProps xmlns:a14="http://schemas.microsoft.com/office/drawing/2010/main">
                  <a14:imgLayer r:embed="rId27">
                    <a14:imgEffect>
                      <a14:colorTemperature colorTemp="6671"/>
                    </a14:imgEffect>
                    <a14:imgEffect>
                      <a14:saturation sat="97000"/>
                    </a14:imgEffect>
                  </a14:imgLayer>
                </a14:imgProps>
              </a:ext>
              <a:ext uri="{28A0092B-C50C-407E-A947-70E740481C1C}">
                <a14:useLocalDpi xmlns:a14="http://schemas.microsoft.com/office/drawing/2010/main" val="0"/>
              </a:ext>
            </a:extLst>
          </a:blip>
          <a:srcRect/>
          <a:stretch>
            <a:fillRect/>
          </a:stretch>
        </p:blipFill>
        <p:spPr bwMode="auto">
          <a:xfrm>
            <a:off x="5774365" y="64763"/>
            <a:ext cx="1048710" cy="104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12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754601" y="244005"/>
            <a:ext cx="10440141" cy="693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Bishop State Community College</a:t>
            </a:r>
          </a:p>
          <a:p>
            <a:pPr marL="0" marR="0" lvl="0" indent="0" algn="l" defTabSz="914400" rtl="0" eaLnBrk="1" fontAlgn="auto" latinLnBrk="0" hangingPunct="1">
              <a:lnSpc>
                <a:spcPct val="100000"/>
              </a:lnSpc>
              <a:spcBef>
                <a:spcPct val="20000"/>
              </a:spcBef>
              <a:spcAft>
                <a:spcPts val="600"/>
              </a:spcAft>
              <a:buClrTx/>
              <a:buSzTx/>
              <a:buFontTx/>
              <a:buNone/>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1a.  AAS in Respiratory Care Therapist  (CIP 51.0908)</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a:buFont typeface="Arial" panose="020B0604020202020204" pitchFamily="34" charset="0"/>
              <a:buChar char="•"/>
            </a:pPr>
            <a:r>
              <a:rPr lang="en-US" sz="2400" dirty="0"/>
              <a:t>Respiratory care therapists continue to be in high demand, especially in the wake of the COVID-19 public health crisis, and the proposal includes letters of support from potential employers for developing a pipeline to meet demand for respiratory care therapists in the Gulf Coast region. </a:t>
            </a:r>
          </a:p>
          <a:p>
            <a:pPr marL="34290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The proposed program will be accredited by the Commission on Accreditation for Respiratory Care (</a:t>
            </a:r>
            <a:r>
              <a:rPr lang="en-US" sz="2400" dirty="0" err="1"/>
              <a:t>CoARC</a:t>
            </a:r>
            <a:r>
              <a:rPr lang="en-US" sz="2400" dirty="0"/>
              <a:t>) and will prepare students for certification through the National Board for Respiratory Care and state licensure </a:t>
            </a:r>
          </a:p>
          <a:p>
            <a:pPr lvl="0"/>
            <a:r>
              <a:rPr lang="en-US" sz="2400" dirty="0"/>
              <a:t>     through the Alabama State Board of Respiratory Therapy. </a:t>
            </a:r>
          </a:p>
          <a:p>
            <a:endParaRPr lang="en-US" sz="2400" dirty="0"/>
          </a:p>
          <a:p>
            <a:pPr marL="342900" indent="-342900">
              <a:buFont typeface="Arial" panose="020B0604020202020204" pitchFamily="34" charset="0"/>
              <a:buChar char="•"/>
            </a:pPr>
            <a:r>
              <a:rPr lang="en-US" sz="2400" dirty="0"/>
              <a:t>The Respiratory Care Therapist program will provide an </a:t>
            </a:r>
          </a:p>
          <a:p>
            <a:r>
              <a:rPr lang="en-US" sz="2400" dirty="0"/>
              <a:t>     alternative track for students who are not admitted into </a:t>
            </a:r>
          </a:p>
          <a:p>
            <a:r>
              <a:rPr lang="en-US" sz="2400" dirty="0"/>
              <a:t>     BIS’s nursing or physical therapy programs.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E499218-0256-4680-B901-1560E87AB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91" b="11161"/>
          <a:stretch/>
        </p:blipFill>
        <p:spPr>
          <a:xfrm>
            <a:off x="8721241" y="86854"/>
            <a:ext cx="2979118" cy="903746"/>
          </a:xfrm>
          <a:prstGeom prst="rect">
            <a:avLst/>
          </a:prstGeom>
        </p:spPr>
      </p:pic>
      <p:pic>
        <p:nvPicPr>
          <p:cNvPr id="2050" name="Picture 2" descr="Respiratory Care">
            <a:extLst>
              <a:ext uri="{FF2B5EF4-FFF2-40B4-BE49-F238E27FC236}">
                <a16:creationId xmlns:a16="http://schemas.microsoft.com/office/drawing/2014/main" id="{C8A46168-CD64-4BED-BC19-77C8B5F70F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2" r="12336"/>
          <a:stretch/>
        </p:blipFill>
        <p:spPr bwMode="auto">
          <a:xfrm>
            <a:off x="8599550" y="4237137"/>
            <a:ext cx="3151309" cy="210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3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754601" y="244005"/>
            <a:ext cx="10440141" cy="730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Bishop State Community College</a:t>
            </a:r>
          </a:p>
          <a:p>
            <a:pPr marL="0" marR="0" lvl="0" indent="0" algn="l" defTabSz="914400" rtl="0" eaLnBrk="1" fontAlgn="auto" latinLnBrk="0" hangingPunct="1">
              <a:lnSpc>
                <a:spcPct val="100000"/>
              </a:lnSpc>
              <a:spcBef>
                <a:spcPct val="20000"/>
              </a:spcBef>
              <a:spcAft>
                <a:spcPts val="600"/>
              </a:spcAft>
              <a:buClrTx/>
              <a:buSzTx/>
              <a:buFontTx/>
              <a:buNone/>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1b.  AAS in Medical Laboratory Technician (CIP 51.1004)</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2400" dirty="0"/>
              <a:t>Medical laboratory technicians continue to be in high demand, especially in the south Alabama area. Currently, the nearest medical laboratory technician program is offered at Mississippi Gulf Coast CC. </a:t>
            </a:r>
          </a:p>
          <a:p>
            <a:endParaRPr lang="en-US" sz="2400" dirty="0"/>
          </a:p>
          <a:p>
            <a:pPr marL="285750" lvl="0" indent="-285750">
              <a:buFont typeface="Arial" panose="020B0604020202020204" pitchFamily="34" charset="0"/>
              <a:buChar char="•"/>
            </a:pPr>
            <a:r>
              <a:rPr lang="en-US" sz="2400" dirty="0"/>
              <a:t>The proposal includes letters of support from potential </a:t>
            </a:r>
          </a:p>
          <a:p>
            <a:pPr lvl="0"/>
            <a:r>
              <a:rPr lang="en-US" sz="2400" dirty="0"/>
              <a:t>    employers for developing a pipeline to meet demand for </a:t>
            </a:r>
          </a:p>
          <a:p>
            <a:pPr lvl="0"/>
            <a:r>
              <a:rPr lang="en-US" sz="2400" dirty="0"/>
              <a:t>    medical laboratory technicians in the Gulf Coast region. </a:t>
            </a:r>
          </a:p>
          <a:p>
            <a:endParaRPr lang="en-US" sz="2400" dirty="0"/>
          </a:p>
          <a:p>
            <a:pPr marL="285750" lvl="0" indent="-285750">
              <a:buFont typeface="Arial" panose="020B0604020202020204" pitchFamily="34" charset="0"/>
              <a:buChar char="•"/>
            </a:pPr>
            <a:r>
              <a:rPr lang="en-US" sz="2400" dirty="0"/>
              <a:t>The proposed program will be accredited by the National Accrediting Agency for Clinical Laboratory Sciences (NAACLS) and will prepare students for certification through the American Society for Clinical Pathology (ASCP). </a:t>
            </a:r>
          </a:p>
          <a:p>
            <a:endParaRPr lang="en-US" sz="2400" dirty="0"/>
          </a:p>
          <a:p>
            <a:pPr marL="285750" lvl="0" indent="-285750">
              <a:buFont typeface="Arial" panose="020B0604020202020204" pitchFamily="34" charset="0"/>
              <a:buChar char="•"/>
            </a:pPr>
            <a:r>
              <a:rPr lang="en-US" sz="2400" dirty="0"/>
              <a:t>The Medical Laboratory Technician program will provide an alternative track for students who are not admitted into BIS’s nursing or physical therapy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E499218-0256-4680-B901-1560E87AB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91" b="11161"/>
          <a:stretch/>
        </p:blipFill>
        <p:spPr>
          <a:xfrm>
            <a:off x="8721241" y="86854"/>
            <a:ext cx="2979118" cy="903746"/>
          </a:xfrm>
          <a:prstGeom prst="rect">
            <a:avLst/>
          </a:prstGeom>
        </p:spPr>
      </p:pic>
      <p:pic>
        <p:nvPicPr>
          <p:cNvPr id="3074" name="Picture 2" descr="Medical Laboratory Technician | Capital IDEA">
            <a:extLst>
              <a:ext uri="{FF2B5EF4-FFF2-40B4-BE49-F238E27FC236}">
                <a16:creationId xmlns:a16="http://schemas.microsoft.com/office/drawing/2014/main" id="{4699F0D5-2391-4A72-A6AE-739980050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9651" y="2456787"/>
            <a:ext cx="3077748" cy="171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3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t>7</a:t>
            </a:fld>
            <a:endParaRPr lang="en-US" dirty="0"/>
          </a:p>
        </p:txBody>
      </p:sp>
      <p:sp>
        <p:nvSpPr>
          <p:cNvPr id="5" name="Title 1"/>
          <p:cNvSpPr txBox="1">
            <a:spLocks/>
          </p:cNvSpPr>
          <p:nvPr/>
        </p:nvSpPr>
        <p:spPr>
          <a:xfrm>
            <a:off x="1120159" y="923233"/>
            <a:ext cx="9144000" cy="111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solidFill>
                <a:latin typeface="+mn-lt"/>
              </a:rPr>
              <a:t>VI.   ELECTION OF OFFICERS</a:t>
            </a:r>
          </a:p>
        </p:txBody>
      </p:sp>
      <p:pic>
        <p:nvPicPr>
          <p:cNvPr id="5122" name="Picture 2" descr="2017 District Officer Elections | Alabama District Circle K International">
            <a:extLst>
              <a:ext uri="{FF2B5EF4-FFF2-40B4-BE49-F238E27FC236}">
                <a16:creationId xmlns:a16="http://schemas.microsoft.com/office/drawing/2014/main" id="{1046A64D-EDD3-4EB7-8810-FC4B0620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981" y="2620234"/>
            <a:ext cx="3812037" cy="220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17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70</a:t>
            </a:fld>
            <a:endParaRPr lang="en-US">
              <a:solidFill>
                <a:srgbClr val="46464A">
                  <a:lumMod val="60000"/>
                  <a:lumOff val="40000"/>
                </a:srgbClr>
              </a:solidFill>
            </a:endParaRPr>
          </a:p>
        </p:txBody>
      </p:sp>
      <p:sp>
        <p:nvSpPr>
          <p:cNvPr id="2" name="Title 1"/>
          <p:cNvSpPr>
            <a:spLocks noGrp="1"/>
          </p:cNvSpPr>
          <p:nvPr>
            <p:ph type="title" idx="4294967295"/>
          </p:nvPr>
        </p:nvSpPr>
        <p:spPr>
          <a:xfrm>
            <a:off x="1667715" y="205938"/>
            <a:ext cx="8804275" cy="1216025"/>
          </a:xfrm>
        </p:spPr>
        <p:txBody>
          <a:bodyPr>
            <a:noAutofit/>
          </a:bodyPr>
          <a:lstStyle/>
          <a:p>
            <a:pPr algn="ctr"/>
            <a:r>
              <a:rPr lang="en-US" sz="4000" b="1" dirty="0">
                <a:solidFill>
                  <a:srgbClr val="0070C0"/>
                </a:solidFill>
                <a:latin typeface="+mn-lt"/>
              </a:rPr>
              <a:t>FOUR-YEAR INSTITUTIONS</a:t>
            </a:r>
          </a:p>
        </p:txBody>
      </p:sp>
      <p:pic>
        <p:nvPicPr>
          <p:cNvPr id="18" name="Picture 2" descr="C:\Users\Kevin Whitaker\Desktop\Marsh Presentation\JSU-Logo-for-webs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5387" y="2878412"/>
            <a:ext cx="1506893" cy="8734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vin Whitaker\Desktop\Marsh Presentation\UAH_prima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477" y="1136142"/>
            <a:ext cx="2398240" cy="133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ws.auburn.edu/asim/Content/Images/Schools/Athens%20St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225" y="1329674"/>
            <a:ext cx="1510696" cy="1139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ws.auburn.edu/asim/Content/Images/Schools/Alabama%20Sta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275" y="3751841"/>
            <a:ext cx="1555816" cy="11814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ws.auburn.edu/asim/Content/Images/Schools/Tro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6885" y="5154970"/>
            <a:ext cx="1331546" cy="13109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ws.auburn.edu/asim/Content/Images/Schools/Alabama%20Birmingha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8431" y="2722495"/>
            <a:ext cx="1448017" cy="13268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cws.auburn.edu/asim/Content/Images/Schools/Montevall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4530" y="4099323"/>
            <a:ext cx="1797917" cy="1512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ws.auburn.edu/asim/Content/Images/Schools/North%20Alabam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2026" y="1329674"/>
            <a:ext cx="1626256" cy="14633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ws.auburn.edu/asim/Content/Images/Schools/Alabama%20A_M.png"/>
          <p:cNvPicPr>
            <a:picLocks noChangeAspect="1" noChangeArrowheads="1"/>
          </p:cNvPicPr>
          <p:nvPr/>
        </p:nvPicPr>
        <p:blipFill rotWithShape="1">
          <a:blip r:embed="rId10">
            <a:extLst>
              <a:ext uri="{28A0092B-C50C-407E-A947-70E740481C1C}">
                <a14:useLocalDpi xmlns:a14="http://schemas.microsoft.com/office/drawing/2010/main" val="0"/>
              </a:ext>
            </a:extLst>
          </a:blip>
          <a:srcRect l="15318" t="12459" r="19082" b="14179"/>
          <a:stretch/>
        </p:blipFill>
        <p:spPr bwMode="auto">
          <a:xfrm>
            <a:off x="9169316" y="1033227"/>
            <a:ext cx="1366245" cy="146333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upload.wikimedia.org/wikipedia/en/3/3a/UWALogo.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730" y="3382759"/>
            <a:ext cx="116597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39EBE2-C660-4436-8A76-B53341C85F5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4656" r="15198" b="29898"/>
          <a:stretch/>
        </p:blipFill>
        <p:spPr>
          <a:xfrm>
            <a:off x="9312552" y="4000688"/>
            <a:ext cx="2011173" cy="1553270"/>
          </a:xfrm>
          <a:prstGeom prst="rect">
            <a:avLst/>
          </a:prstGeom>
        </p:spPr>
      </p:pic>
      <p:pic>
        <p:nvPicPr>
          <p:cNvPr id="1028" name="Picture 4" descr="Auburn University at Montgomery (Fees &amp; Reviews): Alabama, United States">
            <a:extLst>
              <a:ext uri="{FF2B5EF4-FFF2-40B4-BE49-F238E27FC236}">
                <a16:creationId xmlns:a16="http://schemas.microsoft.com/office/drawing/2014/main" id="{FFDFFDC7-6FFE-419A-9F83-9AD2E821935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422" b="28787"/>
          <a:stretch/>
        </p:blipFill>
        <p:spPr bwMode="auto">
          <a:xfrm>
            <a:off x="670583" y="4914832"/>
            <a:ext cx="2143125" cy="895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eans jobs | Alabama">
            <a:extLst>
              <a:ext uri="{FF2B5EF4-FFF2-40B4-BE49-F238E27FC236}">
                <a16:creationId xmlns:a16="http://schemas.microsoft.com/office/drawing/2014/main" id="{4AD94542-C477-48ED-97F5-AD8E9906B83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1990" b="20338"/>
          <a:stretch/>
        </p:blipFill>
        <p:spPr bwMode="auto">
          <a:xfrm>
            <a:off x="2880286" y="2651170"/>
            <a:ext cx="3028950" cy="8734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DC1453E-E8D4-468F-9063-791D4A52CAF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97829" y="5153288"/>
            <a:ext cx="2201590" cy="1277489"/>
          </a:xfrm>
          <a:prstGeom prst="rect">
            <a:avLst/>
          </a:prstGeom>
        </p:spPr>
      </p:pic>
    </p:spTree>
    <p:extLst>
      <p:ext uri="{BB962C8B-B14F-4D97-AF65-F5344CB8AC3E}">
        <p14:creationId xmlns:p14="http://schemas.microsoft.com/office/powerpoint/2010/main" val="15389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577049" y="211342"/>
            <a:ext cx="10315852" cy="5503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University of Alabama </a:t>
            </a:r>
          </a:p>
          <a:p>
            <a:pPr marR="0" lvl="0" algn="l" defTabSz="914400" rtl="0" eaLnBrk="1" fontAlgn="auto" latinLnBrk="0" hangingPunct="1">
              <a:lnSpc>
                <a:spcPct val="100000"/>
              </a:lnSpc>
              <a:spcBef>
                <a:spcPct val="20000"/>
              </a:spcBef>
              <a:spcAft>
                <a:spcPts val="600"/>
              </a:spcAft>
              <a:buClrTx/>
              <a:buSzTx/>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2a. EdD in Curriculum and Instruction (CIP 13.0301)</a:t>
            </a:r>
          </a:p>
          <a:p>
            <a:pPr marR="0" lvl="0" algn="l" defTabSz="914400" rtl="0" eaLnBrk="1" fontAlgn="auto" latinLnBrk="0" hangingPunct="1">
              <a:lnSpc>
                <a:spcPct val="100000"/>
              </a:lnSpc>
              <a:spcBef>
                <a:spcPct val="20000"/>
              </a:spcBef>
              <a:spcAft>
                <a:spcPts val="600"/>
              </a:spcAft>
              <a:buClrTx/>
              <a:buSzTx/>
              <a:tabLst>
                <a:tab pos="457200" algn="l"/>
              </a:tabLst>
              <a:defRPr/>
            </a:pPr>
            <a:endParaRPr kumimoji="0" lang="en-US" sz="5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342900" lvl="0" indent="-342900">
              <a:buFont typeface="Arial" panose="020B0604020202020204" pitchFamily="34" charset="0"/>
              <a:buChar char="•"/>
            </a:pPr>
            <a:r>
              <a:rPr lang="en-US" sz="2400" dirty="0"/>
              <a:t>The proposed program is the result of consolidating two established EdD programs (Elementary Education and Secondary Education). With an extensive faculty roster, UA’s Department of Curriculum and Instruction will not require any additional resources to deliver the proposed program. </a:t>
            </a:r>
          </a:p>
          <a:p>
            <a:endParaRPr lang="en-US" sz="2400" dirty="0"/>
          </a:p>
          <a:p>
            <a:pPr marL="342900" lvl="0" indent="-342900">
              <a:buFont typeface="Arial" panose="020B0604020202020204" pitchFamily="34" charset="0"/>
              <a:buChar char="•"/>
            </a:pPr>
            <a:r>
              <a:rPr lang="en-US" sz="2400" dirty="0"/>
              <a:t>There continues to be strong demand for scholarly practitioners in the field of education, and the proposed program offers greater flexibility for those choosing to pursue an EdD.</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050" name="Picture 2" descr="Great free clipart, silhouette, coloring pages and drawings that ...">
            <a:extLst>
              <a:ext uri="{FF2B5EF4-FFF2-40B4-BE49-F238E27FC236}">
                <a16:creationId xmlns:a16="http://schemas.microsoft.com/office/drawing/2014/main" id="{5AE22F8E-FFDA-4F42-92B6-FB1E2CDFE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8913" y="195508"/>
            <a:ext cx="1501945" cy="14429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nline Doctor of Education (EdD) Program | Walden University">
            <a:extLst>
              <a:ext uri="{FF2B5EF4-FFF2-40B4-BE49-F238E27FC236}">
                <a16:creationId xmlns:a16="http://schemas.microsoft.com/office/drawing/2014/main" id="{D25530A3-2D1D-419A-9321-67A5D02CE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47" y="4372535"/>
            <a:ext cx="3209266" cy="221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90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577049" y="184838"/>
            <a:ext cx="10315852" cy="58723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University of Alabama </a:t>
            </a:r>
          </a:p>
          <a:p>
            <a:pPr marR="0" lvl="0" algn="l" defTabSz="914400" rtl="0" eaLnBrk="1" fontAlgn="auto" latinLnBrk="0" hangingPunct="1">
              <a:lnSpc>
                <a:spcPct val="100000"/>
              </a:lnSpc>
              <a:spcBef>
                <a:spcPct val="20000"/>
              </a:spcBef>
              <a:spcAft>
                <a:spcPts val="600"/>
              </a:spcAft>
              <a:buClrTx/>
              <a:buSzTx/>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2b. PhD in Curriculum and Instruction (CIP 13.0301)</a:t>
            </a:r>
          </a:p>
          <a:p>
            <a:pPr marR="0" lvl="0" algn="l" defTabSz="914400" rtl="0" eaLnBrk="1" fontAlgn="auto" latinLnBrk="0" hangingPunct="1">
              <a:lnSpc>
                <a:spcPct val="100000"/>
              </a:lnSpc>
              <a:spcBef>
                <a:spcPct val="20000"/>
              </a:spcBef>
              <a:spcAft>
                <a:spcPts val="600"/>
              </a:spcAft>
              <a:buClrTx/>
              <a:buSzTx/>
              <a:tabLst>
                <a:tab pos="457200" algn="l"/>
              </a:tabLst>
              <a:defRPr/>
            </a:pPr>
            <a:endParaRPr kumimoji="0" lang="en-US" sz="5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lvl="0" indent="-285750">
              <a:buFont typeface="Arial" panose="020B0604020202020204" pitchFamily="34" charset="0"/>
              <a:buChar char="•"/>
            </a:pPr>
            <a:r>
              <a:rPr lang="en-US" sz="2400" dirty="0"/>
              <a:t>The proposed program is the result of consolidating two established PhD programs (Elementary Education and Secondary Education). With an extensive faculty roster, UA’s Department of Curriculum and Instruction will not require any additional resources to deliver the proposed program. </a:t>
            </a:r>
          </a:p>
          <a:p>
            <a:pPr marL="28575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There continues to be strong demand for educational researchers with specific knowledge in a curriculum area, such as mathematics education, English/ language arts education, reading education, social sciences education, foreign language education, or science education.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050" name="Picture 2" descr="Great free clipart, silhouette, coloring pages and drawings that ...">
            <a:extLst>
              <a:ext uri="{FF2B5EF4-FFF2-40B4-BE49-F238E27FC236}">
                <a16:creationId xmlns:a16="http://schemas.microsoft.com/office/drawing/2014/main" id="{5AE22F8E-FFDA-4F42-92B6-FB1E2CDFE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8913" y="195508"/>
            <a:ext cx="1501945" cy="14429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llege professor stands in library.">
            <a:extLst>
              <a:ext uri="{FF2B5EF4-FFF2-40B4-BE49-F238E27FC236}">
                <a16:creationId xmlns:a16="http://schemas.microsoft.com/office/drawing/2014/main" id="{A88EF610-DE76-45A8-A37E-0A7FD63F0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2" t="22750" r="8332" b="15113"/>
          <a:stretch/>
        </p:blipFill>
        <p:spPr bwMode="auto">
          <a:xfrm>
            <a:off x="6917634" y="4876606"/>
            <a:ext cx="3677477" cy="178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21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772356" y="434784"/>
            <a:ext cx="8517418" cy="4693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University of North Alabama</a:t>
            </a:r>
          </a:p>
          <a:p>
            <a:pPr marL="0" marR="0" lvl="0" indent="0" algn="l" defTabSz="914400" rtl="0" eaLnBrk="1" fontAlgn="auto" latinLnBrk="0" hangingPunct="1">
              <a:lnSpc>
                <a:spcPct val="100000"/>
              </a:lnSpc>
              <a:buClrTx/>
              <a:buSzTx/>
              <a:buFontTx/>
              <a:buNone/>
              <a:tabLst>
                <a:tab pos="457200" algn="l"/>
              </a:tabLst>
              <a:defRPr/>
            </a:pPr>
            <a:r>
              <a:rPr lang="en-US" sz="2800" b="1" dirty="0">
                <a:solidFill>
                  <a:srgbClr val="0070C0"/>
                </a:solidFill>
                <a:latin typeface="Calibri" panose="020F0502020204030204"/>
              </a:rPr>
              <a:t>3</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BFA in Cinematic Arts and Theatre (CIP 50.0501)</a:t>
            </a:r>
          </a:p>
          <a:p>
            <a:pPr marL="0" marR="0" lvl="0" indent="0" algn="l" defTabSz="914400" rtl="0" eaLnBrk="1" fontAlgn="auto" latinLnBrk="0" hangingPunct="1">
              <a:lnSpc>
                <a:spcPct val="100000"/>
              </a:lnSpc>
              <a:buClrTx/>
              <a:buSzTx/>
              <a:buFontTx/>
              <a:buNone/>
              <a:tabLst>
                <a:tab pos="457200" algn="l"/>
              </a:tabLst>
              <a:defRPr/>
            </a:pPr>
            <a:endParaRPr kumimoji="0" lang="en-US" sz="1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lvl="0" indent="-342900">
              <a:buFont typeface="Arial" panose="020B0604020202020204" pitchFamily="34" charset="0"/>
              <a:buChar char="•"/>
            </a:pPr>
            <a:endParaRPr lang="en-US" sz="500" dirty="0">
              <a:highlight>
                <a:srgbClr val="FFFF00"/>
              </a:highlight>
            </a:endParaRPr>
          </a:p>
          <a:p>
            <a:pPr marL="342900" lvl="0" indent="-342900">
              <a:buFont typeface="Arial" panose="020B0604020202020204" pitchFamily="34" charset="0"/>
              <a:buChar char="•"/>
            </a:pPr>
            <a:r>
              <a:rPr lang="en-US" sz="2400" dirty="0"/>
              <a:t>The proposed program combines UNA’s existing offerings in Theatre and Cinematic Arts into a single program, and curriculum will be aligned with accreditation standards through the National Association of Schools of Theatre (NAST). </a:t>
            </a:r>
          </a:p>
          <a:p>
            <a:r>
              <a:rPr lang="en-US" sz="2400" dirty="0"/>
              <a:t> </a:t>
            </a:r>
          </a:p>
          <a:p>
            <a:pPr marL="342900" lvl="0" indent="-342900">
              <a:buFont typeface="Arial" panose="020B0604020202020204" pitchFamily="34" charset="0"/>
              <a:buChar char="•"/>
            </a:pPr>
            <a:r>
              <a:rPr lang="en-US" sz="2400" dirty="0"/>
              <a:t>Enrollment within existing offerings remains high, </a:t>
            </a:r>
          </a:p>
          <a:p>
            <a:pPr lvl="0"/>
            <a:r>
              <a:rPr lang="en-US" sz="2400" dirty="0"/>
              <a:t>     and student demand is projected to grow with the </a:t>
            </a:r>
          </a:p>
          <a:p>
            <a:pPr lvl="0"/>
            <a:r>
              <a:rPr lang="en-US" sz="2400" dirty="0"/>
              <a:t>     integrated program.</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E77874F-5A1C-44B3-852B-5F57293DB0FC}"/>
              </a:ext>
            </a:extLst>
          </p:cNvPr>
          <p:cNvSpPr txBox="1"/>
          <p:nvPr/>
        </p:nvSpPr>
        <p:spPr>
          <a:xfrm>
            <a:off x="6752493" y="7022247"/>
            <a:ext cx="29278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2" tooltip="http://blueirishgurl11.deviantart.com/art/Hospitality-Management-Logo-version-2-blueirishgur-553316116"/>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creativecommons.org/licenses/by-nd/3.0/"/>
              </a:rPr>
              <a:t>CC BY-ND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Image result for university of north alabama logo">
            <a:extLst>
              <a:ext uri="{FF2B5EF4-FFF2-40B4-BE49-F238E27FC236}">
                <a16:creationId xmlns:a16="http://schemas.microsoft.com/office/drawing/2014/main" id="{48AAC8F0-F22F-4212-963E-040628456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9217" y="142544"/>
            <a:ext cx="1308235" cy="18177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21 Best Film Schools For Every Future Filmmaker (2020)">
            <a:extLst>
              <a:ext uri="{FF2B5EF4-FFF2-40B4-BE49-F238E27FC236}">
                <a16:creationId xmlns:a16="http://schemas.microsoft.com/office/drawing/2014/main" id="{A36CFA12-8F64-41C8-8FB3-5D21A8BCC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2278" y="3506718"/>
            <a:ext cx="3985174" cy="223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91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648393" y="-345963"/>
            <a:ext cx="11142003" cy="79868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endParaRPr kumimoji="0" lang="en-US" sz="36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University of South Alabama </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lang="en-US" sz="2800" b="1" dirty="0">
                <a:solidFill>
                  <a:srgbClr val="0070C0"/>
                </a:solidFill>
                <a:latin typeface="Calibri" panose="020F0502020204030204"/>
              </a:rPr>
              <a:t>4</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BS in Recreational Therapy (CIP 51.2309)</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endParaRPr kumimoji="0" lang="en-US" sz="1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lvl="0" indent="-342900">
              <a:buFont typeface="Arial" panose="020B0604020202020204" pitchFamily="34" charset="0"/>
              <a:buChar char="•"/>
            </a:pPr>
            <a:r>
              <a:rPr lang="en-US" sz="2400" dirty="0"/>
              <a:t>USA currently offers a Therapeutic Recreation Concentration within its existing BS in Sport Management and Recreation Studies (CIP 31.0101). The proposed program would replace this concentration with a stand-alone degree and would not require any additional resources to deliver. </a:t>
            </a:r>
          </a:p>
          <a:p>
            <a:pPr marL="34290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USA’s existing concentration has a high student </a:t>
            </a:r>
          </a:p>
          <a:p>
            <a:pPr lvl="0"/>
            <a:r>
              <a:rPr lang="en-US" sz="2400" dirty="0"/>
              <a:t>     demand, with over 25 students graduating per year. </a:t>
            </a:r>
          </a:p>
          <a:p>
            <a:r>
              <a:rPr lang="en-US" sz="2400" dirty="0"/>
              <a:t> </a:t>
            </a:r>
          </a:p>
          <a:p>
            <a:pPr marL="342900" lvl="0" indent="-342900">
              <a:buFont typeface="Arial" panose="020B0604020202020204" pitchFamily="34" charset="0"/>
              <a:buChar char="•"/>
            </a:pPr>
            <a:r>
              <a:rPr lang="en-US" sz="2400" dirty="0"/>
              <a:t>The proposed program is designed to meet the certification requirements required by the National Council for Therapeutic Recreation Certification (NCTRC). Upon completion of the academic requirements of the program, including a clinical internship, students will be eligible for credentialing as a Certified Therapeutic Recreation Specialist (CTRS).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24" descr="https://cws.auburn.edu/asim/Content/Images/Schools/South%20Alabama.png">
            <a:extLst>
              <a:ext uri="{FF2B5EF4-FFF2-40B4-BE49-F238E27FC236}">
                <a16:creationId xmlns:a16="http://schemas.microsoft.com/office/drawing/2014/main" id="{AF8D9F34-933E-4AEC-B90A-16F937E0F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0183" y="92074"/>
            <a:ext cx="1843424" cy="18650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 Recreation Therapy COURSES ONLINE | Best Education Online Courses">
            <a:extLst>
              <a:ext uri="{FF2B5EF4-FFF2-40B4-BE49-F238E27FC236}">
                <a16:creationId xmlns:a16="http://schemas.microsoft.com/office/drawing/2014/main" id="{BBCF9ED0-3637-44FE-92DE-2C89510AF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85" b="8805"/>
          <a:stretch/>
        </p:blipFill>
        <p:spPr bwMode="auto">
          <a:xfrm>
            <a:off x="8105313" y="2895948"/>
            <a:ext cx="2696245" cy="163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30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648393" y="-226695"/>
            <a:ext cx="11106285" cy="61401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endParaRPr kumimoji="0" lang="en-US" sz="36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University of West Alabama </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lang="en-US" sz="2800" b="1" dirty="0">
                <a:solidFill>
                  <a:srgbClr val="0070C0"/>
                </a:solidFill>
                <a:latin typeface="Calibri" panose="020F0502020204030204"/>
              </a:rPr>
              <a:t>5</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BS in Human Performance Comprehensive  (CIP 31.0599)</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endParaRPr kumimoji="0" lang="en-US" sz="1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2400" dirty="0"/>
              <a:t>The proposed program combines components from UWA’s existing baccalaureate programs in Physical Education, Exercise Science, Athletic Training, and Sport Management, and will not require any additional resources to deliver. </a:t>
            </a:r>
          </a:p>
          <a:p>
            <a:pPr marL="28575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The proposed program will fulfill existing student demand for </a:t>
            </a:r>
          </a:p>
          <a:p>
            <a:pPr lvl="0"/>
            <a:r>
              <a:rPr lang="en-US" sz="2400" dirty="0"/>
              <a:t>    a more flexible, interdisciplinary option within UWA’s School of </a:t>
            </a:r>
          </a:p>
          <a:p>
            <a:pPr lvl="0"/>
            <a:r>
              <a:rPr lang="en-US" sz="2400" dirty="0"/>
              <a:t>    Health Science and Human Performance, demand which is </a:t>
            </a:r>
          </a:p>
          <a:p>
            <a:pPr lvl="0"/>
            <a:r>
              <a:rPr lang="en-US" sz="2400" dirty="0"/>
              <a:t>    currently being met with the BS/BA in Interdisciplinary Studies.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highlight>
                <a:srgbClr val="FFFF00"/>
              </a:highligh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170" name="Picture 2" descr="Overcoming Declining Enrollments: How a Unified Partnership Facilitated  University Growth : Wiley Education Services">
            <a:extLst>
              <a:ext uri="{FF2B5EF4-FFF2-40B4-BE49-F238E27FC236}">
                <a16:creationId xmlns:a16="http://schemas.microsoft.com/office/drawing/2014/main" id="{D3783950-8A00-4FD0-AC65-7D6A9B8ED0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540" r="63234" b="25066"/>
          <a:stretch/>
        </p:blipFill>
        <p:spPr bwMode="auto">
          <a:xfrm>
            <a:off x="9821470" y="-226695"/>
            <a:ext cx="2133600" cy="16450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ptima-life - optimising human performance and resilience">
            <a:extLst>
              <a:ext uri="{FF2B5EF4-FFF2-40B4-BE49-F238E27FC236}">
                <a16:creationId xmlns:a16="http://schemas.microsoft.com/office/drawing/2014/main" id="{F45F0747-3461-4D24-A489-6A6CBBA97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696" y="3237744"/>
            <a:ext cx="2631982" cy="281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28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665824" y="253953"/>
            <a:ext cx="10857392" cy="34132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Athens State University</a:t>
            </a:r>
          </a:p>
          <a:p>
            <a:pPr marL="0" marR="0" lvl="0" indent="0" algn="l" defTabSz="914400" rtl="0" eaLnBrk="1" fontAlgn="auto" latinLnBrk="0" hangingPunct="1">
              <a:lnSpc>
                <a:spcPct val="100000"/>
              </a:lnSpc>
              <a:spcBef>
                <a:spcPct val="20000"/>
              </a:spcBef>
              <a:spcAft>
                <a:spcPts val="600"/>
              </a:spcAft>
              <a:buClrTx/>
              <a:buSzTx/>
              <a:buFontTx/>
              <a:buNone/>
              <a:tabLst>
                <a:tab pos="457200" algn="l"/>
              </a:tabLst>
              <a:defRPr/>
            </a:pPr>
            <a:r>
              <a:rPr lang="en-US" sz="2800" b="1" dirty="0">
                <a:solidFill>
                  <a:srgbClr val="0070C0"/>
                </a:solidFill>
                <a:latin typeface="Calibri" panose="020F0502020204030204"/>
              </a:rPr>
              <a:t>6</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MS in Strategic Leadership and Business Analytics (CIP 52.0213)</a:t>
            </a:r>
          </a:p>
          <a:p>
            <a:pPr marL="0" marR="0" lvl="0" indent="0" algn="l" defTabSz="914400" rtl="0" eaLnBrk="1" fontAlgn="auto" latinLnBrk="0" hangingPunct="1">
              <a:lnSpc>
                <a:spcPct val="100000"/>
              </a:lnSpc>
              <a:spcBef>
                <a:spcPct val="20000"/>
              </a:spcBef>
              <a:spcAft>
                <a:spcPts val="600"/>
              </a:spcAft>
              <a:buClrTx/>
              <a:buSzTx/>
              <a:buFontTx/>
              <a:buNone/>
              <a:tabLst>
                <a:tab pos="457200" algn="l"/>
              </a:tabLst>
              <a:defRPr/>
            </a:pP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600"/>
              </a:spcAft>
              <a:buClrTx/>
              <a:buSzTx/>
              <a:buFontTx/>
              <a:buNone/>
              <a:tabLst>
                <a:tab pos="457200" algn="l"/>
              </a:tabLst>
              <a:defRPr/>
            </a:pP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731313" y="1234570"/>
            <a:ext cx="11229911" cy="437042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2400" dirty="0"/>
              <a:t>The proposed program responds to a growing need for professionals who are able to analyze complex datasets and make strategic decisions based on findings. </a:t>
            </a:r>
          </a:p>
          <a:p>
            <a:pPr marL="28575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The proposed program includes a capstone experience that entails a hands-on leadership project within a sponsoring organization. Additionally, students will earn professional certifications in Advanced Leadership and Executive Leadership through the National Society of Leadership and Success (NSLS).  </a:t>
            </a:r>
          </a:p>
          <a:p>
            <a:pPr marL="28575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The proposed program will serve primarily part-time students who are working professionals, and most of the coursework will be delivered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B281EFD-D0EA-4543-B816-3C634CAE3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652" y="92074"/>
            <a:ext cx="3339550" cy="847348"/>
          </a:xfrm>
          <a:prstGeom prst="rect">
            <a:avLst/>
          </a:prstGeom>
        </p:spPr>
      </p:pic>
      <p:pic>
        <p:nvPicPr>
          <p:cNvPr id="10242" name="Picture 2" descr="Analysis: Tableau Shakes Things Up with New Leadership | Transforming Data  with Intelligence">
            <a:extLst>
              <a:ext uri="{FF2B5EF4-FFF2-40B4-BE49-F238E27FC236}">
                <a16:creationId xmlns:a16="http://schemas.microsoft.com/office/drawing/2014/main" id="{2AD9C1CC-D91B-4014-87AE-98FAE320C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183" y="5353329"/>
            <a:ext cx="4470674" cy="129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53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772356" y="434784"/>
            <a:ext cx="10843787" cy="6309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Auburn University</a:t>
            </a:r>
          </a:p>
          <a:p>
            <a:pPr marL="0" marR="0" lvl="0" indent="0" algn="l" defTabSz="914400" rtl="0" eaLnBrk="1" fontAlgn="auto" latinLnBrk="0" hangingPunct="1">
              <a:lnSpc>
                <a:spcPct val="100000"/>
              </a:lnSpc>
              <a:buClrTx/>
              <a:buSzTx/>
              <a:buFontTx/>
              <a:buNone/>
              <a:tabLst>
                <a:tab pos="457200" algn="l"/>
              </a:tabLst>
              <a:defRPr/>
            </a:pPr>
            <a:r>
              <a:rPr lang="en-US" sz="2800" b="1" dirty="0">
                <a:solidFill>
                  <a:srgbClr val="0070C0"/>
                </a:solidFill>
                <a:latin typeface="Calibri" panose="020F0502020204030204"/>
              </a:rPr>
              <a:t>7</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  MS in Brewing Science and Operations  (CIP 01.1003)</a:t>
            </a:r>
          </a:p>
          <a:p>
            <a:endParaRPr lang="en-US" sz="2400" dirty="0">
              <a:highlight>
                <a:srgbClr val="FFFF00"/>
              </a:highlight>
            </a:endParaRPr>
          </a:p>
          <a:p>
            <a:pPr marL="285750" lvl="0" indent="-285750">
              <a:buFont typeface="Arial" panose="020B0604020202020204" pitchFamily="34" charset="0"/>
              <a:buChar char="•"/>
            </a:pPr>
            <a:r>
              <a:rPr lang="en-US" sz="2400" dirty="0"/>
              <a:t>Auburn launched the Graduate Certificate in Brewing Science and Operations in 2014, and enrollment remains high, with graduates indicating a strong interest in continuing their studies at the MS level.</a:t>
            </a:r>
          </a:p>
          <a:p>
            <a:endParaRPr lang="en-US" sz="2400" dirty="0"/>
          </a:p>
          <a:p>
            <a:pPr marL="285750" lvl="0" indent="-285750">
              <a:buFont typeface="Arial" panose="020B0604020202020204" pitchFamily="34" charset="0"/>
              <a:buChar char="•"/>
            </a:pPr>
            <a:r>
              <a:rPr lang="en-US" sz="2400" dirty="0"/>
              <a:t>The craft brewing industry continues to grow in </a:t>
            </a:r>
          </a:p>
          <a:p>
            <a:pPr lvl="0"/>
            <a:r>
              <a:rPr lang="en-US" sz="2400" dirty="0"/>
              <a:t>    Alabama and throughout the southeast, with </a:t>
            </a:r>
          </a:p>
          <a:p>
            <a:pPr lvl="0"/>
            <a:r>
              <a:rPr lang="en-US" sz="2400" dirty="0"/>
              <a:t>    increasing demand for trained personnel. Of </a:t>
            </a:r>
          </a:p>
          <a:p>
            <a:pPr lvl="0"/>
            <a:r>
              <a:rPr lang="en-US" sz="2400" dirty="0"/>
              <a:t>    the 52 students that have graduated from Auburn’s</a:t>
            </a:r>
          </a:p>
          <a:p>
            <a:pPr lvl="0"/>
            <a:r>
              <a:rPr lang="en-US" sz="2400" dirty="0"/>
              <a:t>    Graduate Certificate Program in Brewing Science, </a:t>
            </a:r>
          </a:p>
          <a:p>
            <a:pPr lvl="0"/>
            <a:r>
              <a:rPr lang="en-US" sz="2400" dirty="0"/>
              <a:t>   90% either work in the field entrepreneurially as </a:t>
            </a:r>
          </a:p>
          <a:p>
            <a:pPr lvl="0"/>
            <a:r>
              <a:rPr lang="en-US" sz="2400" dirty="0"/>
              <a:t>   owner/operators, as Head Brewers, or in distribution.</a:t>
            </a:r>
          </a:p>
          <a:p>
            <a:pPr marR="0" lvl="0" algn="l" defTabSz="914400" rtl="0" eaLnBrk="1" fontAlgn="auto" latinLnBrk="0" hangingPunct="1">
              <a:lnSpc>
                <a:spcPct val="100000"/>
              </a:lnSpc>
              <a:buClrTx/>
              <a:buSzTx/>
              <a:tabLst>
                <a:tab pos="457200" algn="l"/>
              </a:tabLst>
              <a:defRPr/>
            </a:pPr>
            <a:endParaRPr lang="en-US" sz="2400" dirty="0"/>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E77874F-5A1C-44B3-852B-5F57293DB0FC}"/>
              </a:ext>
            </a:extLst>
          </p:cNvPr>
          <p:cNvSpPr txBox="1"/>
          <p:nvPr/>
        </p:nvSpPr>
        <p:spPr>
          <a:xfrm>
            <a:off x="6752493" y="7022247"/>
            <a:ext cx="29278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2" tooltip="http://blueirishgurl11.deviantart.com/art/Hospitality-Management-Logo-version-2-blueirishgur-553316116"/>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creativecommons.org/licenses/by-nd/3.0/"/>
              </a:rPr>
              <a:t>CC BY-ND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CF107FA-920F-4377-9F29-E87DE21C45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00" t="10048" r="30395" b="54151"/>
          <a:stretch/>
        </p:blipFill>
        <p:spPr>
          <a:xfrm>
            <a:off x="9913434" y="240494"/>
            <a:ext cx="1841244" cy="1309456"/>
          </a:xfrm>
          <a:prstGeom prst="rect">
            <a:avLst/>
          </a:prstGeom>
        </p:spPr>
      </p:pic>
      <p:pic>
        <p:nvPicPr>
          <p:cNvPr id="11266" name="Picture 2" descr="Microbrewery owner first Alabama woman to complete Auburn Brewing Science  program | News | timesdaily.com">
            <a:extLst>
              <a:ext uri="{FF2B5EF4-FFF2-40B4-BE49-F238E27FC236}">
                <a16:creationId xmlns:a16="http://schemas.microsoft.com/office/drawing/2014/main" id="{30FE5AE0-882F-4697-9828-DEB140F356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38" r="8233" b="19204"/>
          <a:stretch/>
        </p:blipFill>
        <p:spPr bwMode="auto">
          <a:xfrm>
            <a:off x="7888591" y="2961490"/>
            <a:ext cx="3721511" cy="228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44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772356" y="434784"/>
            <a:ext cx="10843787" cy="7571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4000" b="1" i="0" u="none" strike="noStrike" kern="1200" cap="none" spc="0" normalizeH="0" baseline="0" noProof="0" dirty="0">
                <a:ln>
                  <a:noFill/>
                </a:ln>
                <a:solidFill>
                  <a:srgbClr val="0070C0"/>
                </a:solidFill>
                <a:effectLst/>
                <a:uLnTx/>
                <a:uFillTx/>
                <a:latin typeface="Calibri"/>
                <a:ea typeface="+mn-ea"/>
                <a:cs typeface="+mn-cs"/>
              </a:rPr>
              <a:t>Auburn University</a:t>
            </a:r>
          </a:p>
          <a:p>
            <a:pPr marL="0" marR="0" lvl="0" indent="0" algn="l" defTabSz="914400" rtl="0" eaLnBrk="1" fontAlgn="auto" latinLnBrk="0" hangingPunct="1">
              <a:lnSpc>
                <a:spcPct val="100000"/>
              </a:lnSpc>
              <a:buClrTx/>
              <a:buSzTx/>
              <a:buFontTx/>
              <a:buNone/>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2a.  Bachelor of Landscape Architecture (CIP 04.0601)</a:t>
            </a:r>
          </a:p>
          <a:p>
            <a:pPr marL="0" marR="0" lvl="0" indent="0" algn="l" defTabSz="914400" rtl="0" eaLnBrk="1" fontAlgn="auto" latinLnBrk="0" hangingPunct="1">
              <a:lnSpc>
                <a:spcPct val="100000"/>
              </a:lnSpc>
              <a:buClrTx/>
              <a:buSzTx/>
              <a:buFontTx/>
              <a:buNone/>
              <a:tabLst>
                <a:tab pos="457200" algn="l"/>
              </a:tabLst>
              <a:defRPr/>
            </a:pPr>
            <a:endParaRPr kumimoji="0" lang="en-US" sz="1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lvl="0" indent="-342900">
              <a:buFont typeface="Arial" panose="020B0604020202020204" pitchFamily="34" charset="0"/>
              <a:buChar char="•"/>
            </a:pPr>
            <a:r>
              <a:rPr lang="en-US" sz="2400" dirty="0"/>
              <a:t>The proposed BLA program would be the only one of its kind at the undergraduate level in the State of Alabama, and development of this program will enable Alabama to retain students who may otherwise pursue training elsewhere.</a:t>
            </a:r>
          </a:p>
          <a:p>
            <a:endParaRPr lang="en-US" sz="2400" dirty="0"/>
          </a:p>
          <a:p>
            <a:pPr marL="342900" lvl="0" indent="-342900">
              <a:buFont typeface="Arial" panose="020B0604020202020204" pitchFamily="34" charset="0"/>
              <a:buChar char="•"/>
            </a:pPr>
            <a:r>
              <a:rPr lang="en-US" sz="2400" dirty="0"/>
              <a:t>Enrollments within the existing BS in Environmental Design and Master of Landscape Architecture (MLA) programs remain high, indicating that there is sufficient demand to support this program along with existing offerings.</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Recent graduates of AU’s MLA program have </a:t>
            </a:r>
          </a:p>
          <a:p>
            <a:r>
              <a:rPr lang="en-US" sz="2400" dirty="0"/>
              <a:t>     achieved employment rates of 100% within </a:t>
            </a:r>
          </a:p>
          <a:p>
            <a:r>
              <a:rPr lang="en-US" sz="2400" dirty="0"/>
              <a:t>     six months of graduation. Graduates of the </a:t>
            </a:r>
          </a:p>
          <a:p>
            <a:r>
              <a:rPr lang="en-US" sz="2400" dirty="0"/>
              <a:t>     undergraduate program should be equally </a:t>
            </a:r>
          </a:p>
          <a:p>
            <a:r>
              <a:rPr lang="en-US" sz="2400" dirty="0"/>
              <a:t>     attractive to potential employers. </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defRPr/>
            </a:pPr>
            <a:endParaRPr lang="en-US" sz="2400" dirty="0">
              <a:solidFill>
                <a:prstClr val="black"/>
              </a:solidFill>
              <a:highlight>
                <a:srgbClr val="FFFF00"/>
              </a:highlight>
            </a:endParaRPr>
          </a:p>
          <a:p>
            <a:pPr marR="0" lvl="0" algn="l" defTabSz="914400" rtl="0" eaLnBrk="1" fontAlgn="auto" latinLnBrk="0" hangingPunct="1">
              <a:lnSpc>
                <a:spcPct val="100000"/>
              </a:lnSpc>
              <a:buClrTx/>
              <a:buSzTx/>
              <a:tabLst>
                <a:tab pos="457200" algn="l"/>
              </a:tabLst>
              <a:defRPr/>
            </a:pPr>
            <a:endParaRPr lang="en-US" sz="2400" dirty="0"/>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E77874F-5A1C-44B3-852B-5F57293DB0FC}"/>
              </a:ext>
            </a:extLst>
          </p:cNvPr>
          <p:cNvSpPr txBox="1"/>
          <p:nvPr/>
        </p:nvSpPr>
        <p:spPr>
          <a:xfrm>
            <a:off x="6752493" y="7022247"/>
            <a:ext cx="29278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2" tooltip="http://blueirishgurl11.deviantart.com/art/Hospitality-Management-Logo-version-2-blueirishgur-553316116"/>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creativecommons.org/licenses/by-nd/3.0/"/>
              </a:rPr>
              <a:t>CC BY-ND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CF107FA-920F-4377-9F29-E87DE21C45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00" t="10048" r="30395" b="54151"/>
          <a:stretch/>
        </p:blipFill>
        <p:spPr>
          <a:xfrm>
            <a:off x="9913434" y="240494"/>
            <a:ext cx="1841244" cy="1309456"/>
          </a:xfrm>
          <a:prstGeom prst="rect">
            <a:avLst/>
          </a:prstGeom>
        </p:spPr>
      </p:pic>
      <p:pic>
        <p:nvPicPr>
          <p:cNvPr id="12290" name="Picture 2" descr="https://coanews.arch.tamu.edu/content/images/2020/07/Screen-Shot-2020-07-16-at-2.40.48-PM.png">
            <a:extLst>
              <a:ext uri="{FF2B5EF4-FFF2-40B4-BE49-F238E27FC236}">
                <a16:creationId xmlns:a16="http://schemas.microsoft.com/office/drawing/2014/main" id="{7560BD98-A1BA-44AD-AC4A-A0FA5D3DB4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05" t="12606" b="14040"/>
          <a:stretch/>
        </p:blipFill>
        <p:spPr bwMode="auto">
          <a:xfrm>
            <a:off x="6911469" y="4476031"/>
            <a:ext cx="4359440" cy="179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37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606653" y="269628"/>
            <a:ext cx="10328218"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3400" b="1" i="0" u="none" strike="noStrike" kern="1200" cap="none" spc="0" normalizeH="0" baseline="0" noProof="0" dirty="0">
                <a:ln>
                  <a:noFill/>
                </a:ln>
                <a:solidFill>
                  <a:srgbClr val="0070C0"/>
                </a:solidFill>
                <a:effectLst/>
                <a:uLnTx/>
                <a:uFillTx/>
                <a:latin typeface="Calibri"/>
                <a:ea typeface="+mn-ea"/>
                <a:cs typeface="+mn-cs"/>
              </a:rPr>
              <a:t>Request to Amend Post-Implementation Conditions</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7. </a:t>
            </a:r>
            <a:r>
              <a:rPr lang="en-US" sz="2800" b="1" dirty="0">
                <a:solidFill>
                  <a:srgbClr val="0070C0"/>
                </a:solidFill>
                <a:latin typeface="Calibri" panose="020F0502020204030204"/>
              </a:rPr>
              <a:t>Alabama State</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University</a:t>
            </a:r>
          </a:p>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BS in Biomedical Engineering (CIP 14.0501)</a:t>
            </a: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program did not meet the post-implementation condition for graduates.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ASU has requested a three-year extension to achieve the graduation annual average figure of 7.5. ASU officials cite the delay in implementing the program, along with the short post-implementation period, as factors meriting the extension period.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11222379-C7E9-4F92-A48B-E982E97FA6ED}"/>
              </a:ext>
            </a:extLst>
          </p:cNvPr>
          <p:cNvGraphicFramePr>
            <a:graphicFrameLocks noGrp="1"/>
          </p:cNvGraphicFramePr>
          <p:nvPr>
            <p:extLst>
              <p:ext uri="{D42A27DB-BD31-4B8C-83A1-F6EECF244321}">
                <p14:modId xmlns:p14="http://schemas.microsoft.com/office/powerpoint/2010/main" val="1787286130"/>
              </p:ext>
            </p:extLst>
          </p:nvPr>
        </p:nvGraphicFramePr>
        <p:xfrm>
          <a:off x="3943752" y="4366390"/>
          <a:ext cx="4609296" cy="1997214"/>
        </p:xfrm>
        <a:graphic>
          <a:graphicData uri="http://schemas.openxmlformats.org/drawingml/2006/table">
            <a:tbl>
              <a:tblPr firstRow="1" firstCol="1" lastRow="1" lastCol="1" bandRow="1" bandCol="1">
                <a:tableStyleId>{0E3FDE45-AF77-4B5C-9715-49D594BDF05E}</a:tableStyleId>
              </a:tblPr>
              <a:tblGrid>
                <a:gridCol w="1487377">
                  <a:extLst>
                    <a:ext uri="{9D8B030D-6E8A-4147-A177-3AD203B41FA5}">
                      <a16:colId xmlns:a16="http://schemas.microsoft.com/office/drawing/2014/main" val="1169614983"/>
                    </a:ext>
                  </a:extLst>
                </a:gridCol>
                <a:gridCol w="1443134">
                  <a:extLst>
                    <a:ext uri="{9D8B030D-6E8A-4147-A177-3AD203B41FA5}">
                      <a16:colId xmlns:a16="http://schemas.microsoft.com/office/drawing/2014/main" val="4263036999"/>
                    </a:ext>
                  </a:extLst>
                </a:gridCol>
                <a:gridCol w="1678785">
                  <a:extLst>
                    <a:ext uri="{9D8B030D-6E8A-4147-A177-3AD203B41FA5}">
                      <a16:colId xmlns:a16="http://schemas.microsoft.com/office/drawing/2014/main" val="839364311"/>
                    </a:ext>
                  </a:extLst>
                </a:gridCol>
              </a:tblGrid>
              <a:tr h="778014">
                <a:tc>
                  <a:txBody>
                    <a:bodyPr/>
                    <a:lstStyle/>
                    <a:p>
                      <a:pPr marL="0" marR="0" algn="l">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BS in Biomedical Engineering (14.0501)</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Avg New Enrollments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Average Graduates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7575213"/>
                  </a:ext>
                </a:extLst>
              </a:tr>
              <a:tr h="359410">
                <a:tc>
                  <a:txBody>
                    <a:bodyPr/>
                    <a:lstStyle/>
                    <a:p>
                      <a:pPr marL="0" marR="0" algn="l">
                        <a:spcBef>
                          <a:spcPts val="0"/>
                        </a:spcBef>
                        <a:spcAft>
                          <a:spcPts val="0"/>
                        </a:spcAft>
                      </a:pPr>
                      <a:r>
                        <a:rPr lang="en-US" sz="2000" dirty="0">
                          <a:effectLst/>
                        </a:rPr>
                        <a:t> </a:t>
                      </a:r>
                    </a:p>
                    <a:p>
                      <a:pPr marL="0" marR="0" algn="l">
                        <a:spcBef>
                          <a:spcPts val="0"/>
                        </a:spcBef>
                        <a:spcAft>
                          <a:spcPts val="0"/>
                        </a:spcAft>
                      </a:pPr>
                      <a:r>
                        <a:rPr lang="en-US" sz="2000" dirty="0">
                          <a:effectLst/>
                        </a:rPr>
                        <a:t>Required</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b="1" dirty="0">
                          <a:effectLst/>
                          <a:latin typeface="+mn-lt"/>
                          <a:ea typeface="Times New Roman" panose="02020603050405020304" pitchFamily="18" charset="0"/>
                        </a:rPr>
                        <a:t>7</a:t>
                      </a:r>
                      <a:endParaRPr lang="en-US" sz="2000" dirty="0">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effectLst/>
                          <a:latin typeface="+mn-lt"/>
                        </a:rPr>
                        <a:t>7.5</a:t>
                      </a:r>
                      <a:endParaRPr lang="en-US" sz="20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5886851"/>
                  </a:ext>
                </a:extLst>
              </a:tr>
              <a:tr h="0">
                <a:tc>
                  <a:txBody>
                    <a:bodyPr/>
                    <a:lstStyle/>
                    <a:p>
                      <a:pPr marL="0" marR="0" algn="l">
                        <a:spcBef>
                          <a:spcPts val="0"/>
                        </a:spcBef>
                        <a:spcAft>
                          <a:spcPts val="0"/>
                        </a:spcAft>
                      </a:pPr>
                      <a:r>
                        <a:rPr lang="en-US" sz="2000">
                          <a:effectLst/>
                        </a:rPr>
                        <a:t> </a:t>
                      </a:r>
                    </a:p>
                    <a:p>
                      <a:pPr marL="0" marR="0" algn="l">
                        <a:spcBef>
                          <a:spcPts val="0"/>
                        </a:spcBef>
                        <a:spcAft>
                          <a:spcPts val="0"/>
                        </a:spcAft>
                      </a:pPr>
                      <a:r>
                        <a:rPr lang="en-US" sz="2000">
                          <a:effectLst/>
                        </a:rPr>
                        <a:t>Reported</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solidFill>
                            <a:srgbClr val="00B050"/>
                          </a:solidFill>
                          <a:effectLst/>
                          <a:latin typeface="+mn-lt"/>
                        </a:rPr>
                        <a:t>13.2</a:t>
                      </a:r>
                      <a:endParaRPr lang="en-US" sz="2000" dirty="0">
                        <a:solidFill>
                          <a:srgbClr val="00B05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solidFill>
                            <a:srgbClr val="C00000"/>
                          </a:solidFill>
                          <a:effectLst/>
                          <a:latin typeface="+mn-lt"/>
                          <a:ea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547916"/>
                  </a:ext>
                </a:extLst>
              </a:tr>
            </a:tbl>
          </a:graphicData>
        </a:graphic>
      </p:graphicFrame>
      <p:pic>
        <p:nvPicPr>
          <p:cNvPr id="8" name="Picture 8" descr="https://cws.auburn.edu/asim/Content/Images/Schools/Alabama%20State.png">
            <a:extLst>
              <a:ext uri="{FF2B5EF4-FFF2-40B4-BE49-F238E27FC236}">
                <a16:creationId xmlns:a16="http://schemas.microsoft.com/office/drawing/2014/main" id="{E5F2E173-71F7-4C73-AF7C-85483F0014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053" y="494396"/>
            <a:ext cx="1966780"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3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3929" y="5395912"/>
            <a:ext cx="8958618" cy="1143000"/>
          </a:xfrm>
        </p:spPr>
        <p:txBody>
          <a:bodyPr>
            <a:noAutofit/>
          </a:bodyPr>
          <a:lstStyle/>
          <a:p>
            <a:pPr algn="l"/>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fld id="{15C3AF50-45D8-4144-B114-A385979F8C17}" type="slidenum">
              <a:rPr lang="en-US" smtClean="0"/>
              <a:t>8</a:t>
            </a:fld>
            <a:endParaRPr lang="en-US" dirty="0"/>
          </a:p>
        </p:txBody>
      </p:sp>
      <p:sp>
        <p:nvSpPr>
          <p:cNvPr id="5" name="Title 1"/>
          <p:cNvSpPr txBox="1">
            <a:spLocks/>
          </p:cNvSpPr>
          <p:nvPr/>
        </p:nvSpPr>
        <p:spPr>
          <a:xfrm>
            <a:off x="1778696" y="392688"/>
            <a:ext cx="8805797" cy="14862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accent5"/>
                </a:solidFill>
                <a:latin typeface="+mn-lt"/>
              </a:rPr>
              <a:t>VII.   EXECUTIVE</a:t>
            </a:r>
            <a:r>
              <a:rPr lang="en-US" b="1" spc="300" dirty="0">
                <a:solidFill>
                  <a:schemeClr val="accent5"/>
                </a:solidFill>
                <a:latin typeface="+mn-lt"/>
              </a:rPr>
              <a:t> D</a:t>
            </a:r>
            <a:r>
              <a:rPr lang="en-US" b="1" dirty="0">
                <a:solidFill>
                  <a:schemeClr val="accent5"/>
                </a:solidFill>
                <a:latin typeface="+mn-lt"/>
              </a:rPr>
              <a:t>IRECTOR’S REPORT</a:t>
            </a:r>
            <a:r>
              <a:rPr lang="en-US" b="1" spc="300" dirty="0">
                <a:solidFill>
                  <a:schemeClr val="accent5"/>
                </a:solidFill>
                <a:latin typeface="+mn-lt"/>
              </a:rPr>
              <a:t>                     </a:t>
            </a:r>
            <a:endParaRPr lang="en-US" b="1" dirty="0">
              <a:solidFill>
                <a:schemeClr val="accent5"/>
              </a:solidFill>
              <a:latin typeface="+mn-lt"/>
            </a:endParaRPr>
          </a:p>
        </p:txBody>
      </p:sp>
      <p:pic>
        <p:nvPicPr>
          <p:cNvPr id="6" name="Picture 5"/>
          <p:cNvPicPr>
            <a:picLocks noChangeAspect="1"/>
          </p:cNvPicPr>
          <p:nvPr/>
        </p:nvPicPr>
        <p:blipFill>
          <a:blip r:embed="rId2"/>
          <a:stretch>
            <a:fillRect/>
          </a:stretch>
        </p:blipFill>
        <p:spPr>
          <a:xfrm>
            <a:off x="4212415" y="2335455"/>
            <a:ext cx="3938357" cy="30604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1632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950" b="0" i="0" u="none" strike="noStrike" kern="1200" cap="none" spc="0" normalizeH="0" baseline="0" noProof="0" dirty="0">
                <a:ln>
                  <a:noFill/>
                </a:ln>
                <a:solidFill>
                  <a:srgbClr val="FF0000"/>
                </a:solidFill>
                <a:effectLst/>
                <a:uLnTx/>
                <a:uFillTx/>
                <a:latin typeface="Calibri"/>
                <a:ea typeface="+mn-ea"/>
                <a:cs typeface="+mn-cs"/>
              </a:rPr>
              <a:t> </a:t>
            </a:r>
            <a:br>
              <a:rPr kumimoji="0" lang="en-US" sz="4950" b="0" i="0" u="none" strike="noStrike" kern="1200" cap="none" spc="0" normalizeH="0" baseline="0" noProof="0" dirty="0">
                <a:ln>
                  <a:noFill/>
                </a:ln>
                <a:solidFill>
                  <a:srgbClr val="FF0000"/>
                </a:solidFill>
                <a:effectLst/>
                <a:uLnTx/>
                <a:uFillTx/>
                <a:latin typeface="Calibri"/>
                <a:ea typeface="+mn-ea"/>
                <a:cs typeface="+mn-cs"/>
              </a:rPr>
            </a:br>
            <a:br>
              <a:rPr kumimoji="0" lang="en-US" sz="4950" b="0" i="0" u="none" strike="noStrike" kern="1200" cap="none" spc="0" normalizeH="0" baseline="0" noProof="0" dirty="0">
                <a:ln>
                  <a:noFill/>
                </a:ln>
                <a:solidFill>
                  <a:srgbClr val="FF0000"/>
                </a:solidFill>
                <a:effectLst/>
                <a:uLnTx/>
                <a:uFillTx/>
                <a:latin typeface="Calibri"/>
                <a:ea typeface="+mn-ea"/>
                <a:cs typeface="+mn-cs"/>
              </a:rPr>
            </a:br>
            <a:endParaRPr kumimoji="0" lang="en-US" sz="495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extBox 4"/>
          <p:cNvSpPr txBox="1"/>
          <p:nvPr/>
        </p:nvSpPr>
        <p:spPr>
          <a:xfrm>
            <a:off x="838200" y="1038674"/>
            <a:ext cx="10849947" cy="5221942"/>
          </a:xfrm>
          <a:prstGeom prst="rect">
            <a:avLst/>
          </a:prstGeom>
          <a:noFill/>
        </p:spPr>
        <p:txBody>
          <a:bodyPr wrap="square" rtlCol="0">
            <a:spAutoFit/>
          </a:bodyPr>
          <a:lstStyle/>
          <a:p>
            <a:pPr defTabSz="685800">
              <a:spcAft>
                <a:spcPts val="135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lang="en-US" sz="2400" dirty="0">
                <a:solidFill>
                  <a:prstClr val="black"/>
                </a:solidFill>
              </a:rPr>
              <a:t>Distribution of 2020-21 Alabama Student Assistance Program (ASAP) Funds</a:t>
            </a:r>
          </a:p>
          <a:p>
            <a:pPr marR="0" lvl="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Implementation of Distance Education Programs</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Non-Degree Programs at Senior Institutions</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New Short Certificate Programs (Less than 30 Semester Hours) </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Changes to the Academic Program Inventory</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Change in the Name and Establishment of Centers and Departments</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lang="en-US" sz="2400" dirty="0">
                <a:solidFill>
                  <a:prstClr val="black"/>
                </a:solidFill>
                <a:latin typeface="Calibri" panose="020F0502020204030204"/>
              </a:rPr>
              <a:t>Reid State Technical College, New Exempt Off-Campus Site: </a:t>
            </a:r>
            <a:r>
              <a:rPr lang="en-US" sz="2400" dirty="0" err="1">
                <a:solidFill>
                  <a:prstClr val="black"/>
                </a:solidFill>
                <a:latin typeface="Calibri" panose="020F0502020204030204"/>
              </a:rPr>
              <a:t>Lurleen</a:t>
            </a:r>
            <a:r>
              <a:rPr lang="en-US" sz="2400" dirty="0">
                <a:solidFill>
                  <a:prstClr val="black"/>
                </a:solidFill>
                <a:latin typeface="Calibri" panose="020F0502020204030204"/>
              </a:rPr>
              <a:t> B. Wallace Community College – Greenville Campus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Extensions/Alterations to Existing Programs of Instruction  </a:t>
            </a:r>
          </a:p>
          <a:p>
            <a:pPr marL="342900" marR="0" lvl="0" indent="-342900" algn="l" defTabSz="685800" rtl="0" eaLnBrk="1" fontAlgn="auto" latinLnBrk="0" hangingPunct="1">
              <a:lnSpc>
                <a:spcPct val="100000"/>
              </a:lnSpc>
              <a:spcBef>
                <a:spcPts val="0"/>
              </a:spcBef>
              <a:spcAft>
                <a:spcPts val="1350"/>
              </a:spcAft>
              <a:buClrTx/>
              <a:buSzTx/>
              <a:buFont typeface="+mj-lt"/>
              <a:buAutoNum type="arabicPeriod" startAt="2"/>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Summary of Post-Implementation Reports</a:t>
            </a:r>
          </a:p>
        </p:txBody>
      </p:sp>
      <p:sp>
        <p:nvSpPr>
          <p:cNvPr id="7" name="Rectangle 2"/>
          <p:cNvSpPr txBox="1">
            <a:spLocks noChangeArrowheads="1"/>
          </p:cNvSpPr>
          <p:nvPr/>
        </p:nvSpPr>
        <p:spPr>
          <a:xfrm>
            <a:off x="2571715" y="-154021"/>
            <a:ext cx="6858000" cy="147099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panose="020F0502020204030204"/>
                <a:ea typeface="+mj-ea"/>
                <a:cs typeface="+mj-cs"/>
              </a:rPr>
              <a:t>E. INFORMATION ITEMS</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F81BD"/>
                </a:solidFill>
                <a:effectLst/>
                <a:uLnTx/>
                <a:uFillTx/>
                <a:latin typeface="Calibri" panose="020F0502020204030204"/>
                <a:ea typeface="+mj-ea"/>
                <a:cs typeface="+mj-cs"/>
              </a:rPr>
              <a:t> </a:t>
            </a:r>
            <a:r>
              <a:rPr kumimoji="0" lang="en-US" sz="2400" b="1" i="0" u="none" strike="noStrike" kern="1200" cap="all" spc="0" normalizeH="0" baseline="0" noProof="0" dirty="0">
                <a:ln>
                  <a:noFill/>
                </a:ln>
                <a:solidFill>
                  <a:srgbClr val="4F81BD"/>
                </a:solidFill>
                <a:effectLst/>
                <a:uLnTx/>
                <a:uFillTx/>
                <a:latin typeface="Calibri" panose="020F0502020204030204"/>
                <a:ea typeface="+mj-ea"/>
                <a:cs typeface="+mj-cs"/>
              </a:rPr>
              <a:t> </a:t>
            </a:r>
          </a:p>
        </p:txBody>
      </p:sp>
      <p:pic>
        <p:nvPicPr>
          <p:cNvPr id="2" name="Picture 1">
            <a:extLst>
              <a:ext uri="{FF2B5EF4-FFF2-40B4-BE49-F238E27FC236}">
                <a16:creationId xmlns:a16="http://schemas.microsoft.com/office/drawing/2014/main" id="{7E2A432B-12CA-42DD-A50A-F36D1B8594E2}"/>
              </a:ext>
            </a:extLst>
          </p:cNvPr>
          <p:cNvPicPr>
            <a:picLocks noChangeAspect="1"/>
          </p:cNvPicPr>
          <p:nvPr/>
        </p:nvPicPr>
        <p:blipFill>
          <a:blip r:embed="rId3"/>
          <a:stretch>
            <a:fillRect/>
          </a:stretch>
        </p:blipFill>
        <p:spPr>
          <a:xfrm>
            <a:off x="9182100" y="5034105"/>
            <a:ext cx="1610532" cy="1610532"/>
          </a:xfrm>
          <a:prstGeom prst="rect">
            <a:avLst/>
          </a:prstGeom>
        </p:spPr>
      </p:pic>
    </p:spTree>
    <p:extLst>
      <p:ext uri="{BB962C8B-B14F-4D97-AF65-F5344CB8AC3E}">
        <p14:creationId xmlns:p14="http://schemas.microsoft.com/office/powerpoint/2010/main" val="2705169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959666" y="283827"/>
            <a:ext cx="10490212" cy="63955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lang="en-US" sz="3600" b="1" dirty="0">
                <a:solidFill>
                  <a:srgbClr val="0070C0"/>
                </a:solidFill>
                <a:latin typeface="Calibri"/>
              </a:rPr>
              <a:t>9</a:t>
            </a:r>
            <a:r>
              <a:rPr kumimoji="0" lang="en-US" sz="3600" b="1" i="0" u="none" strike="noStrike" kern="1200" cap="none" spc="0" normalizeH="0" baseline="0" noProof="0" dirty="0">
                <a:ln>
                  <a:noFill/>
                </a:ln>
                <a:solidFill>
                  <a:srgbClr val="0070C0"/>
                </a:solidFill>
                <a:effectLst/>
                <a:uLnTx/>
                <a:uFillTx/>
                <a:latin typeface="Calibri"/>
                <a:ea typeface="+mn-ea"/>
                <a:cs typeface="+mn-cs"/>
              </a:rPr>
              <a:t>.	Summary of Post-Implementation Reports</a:t>
            </a:r>
          </a:p>
          <a:p>
            <a:pPr marL="514350" marR="0" lvl="0" indent="-514350" algn="l" defTabSz="914400" rtl="0" eaLnBrk="1" fontAlgn="auto" latinLnBrk="0" hangingPunct="1">
              <a:lnSpc>
                <a:spcPct val="100000"/>
              </a:lnSpc>
              <a:spcBef>
                <a:spcPct val="20000"/>
              </a:spcBef>
              <a:spcAft>
                <a:spcPts val="600"/>
              </a:spcAft>
              <a:buClrTx/>
              <a:buSzTx/>
              <a:buFontTx/>
              <a:buAutoNum type="alphaLcPeriod"/>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Programs that met post-implementation conditions</a:t>
            </a:r>
          </a:p>
          <a:p>
            <a:pPr marL="0" marR="0" lvl="0" indent="0" algn="l" defTabSz="914400" rtl="0" eaLnBrk="1" fontAlgn="auto" latinLnBrk="0" hangingPunct="1">
              <a:lnSpc>
                <a:spcPct val="100000"/>
              </a:lnSpc>
              <a:buClrTx/>
              <a:buSzTx/>
              <a:buFontTx/>
              <a:buNone/>
              <a:tabLst>
                <a:tab pos="457200" algn="l"/>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200" dirty="0"/>
              <a:t>Auburn University at Montgomery: BS in Environmental Science (CIP 03.0104)</a:t>
            </a:r>
          </a:p>
          <a:p>
            <a:r>
              <a:rPr lang="en-US" sz="2200" dirty="0"/>
              <a:t> </a:t>
            </a:r>
          </a:p>
          <a:p>
            <a:pPr lvl="0"/>
            <a:r>
              <a:rPr lang="en-US" sz="2200" dirty="0"/>
              <a:t>Auburn University at Montgomery: BS in Medical Laboratory Science (CIP 51.1005) </a:t>
            </a:r>
          </a:p>
          <a:p>
            <a:r>
              <a:rPr lang="en-US" sz="2200" dirty="0"/>
              <a:t> </a:t>
            </a:r>
          </a:p>
          <a:p>
            <a:pPr lvl="0"/>
            <a:r>
              <a:rPr lang="en-US" sz="2200" dirty="0"/>
              <a:t>Auburn University at Montgomery: Master of Accountancy (CIP 52.0301)</a:t>
            </a:r>
          </a:p>
          <a:p>
            <a:r>
              <a:rPr lang="en-US" sz="2200" dirty="0"/>
              <a:t> </a:t>
            </a:r>
          </a:p>
          <a:p>
            <a:pPr lvl="0"/>
            <a:r>
              <a:rPr lang="en-US" sz="2200" dirty="0"/>
              <a:t>University of Alabama at Birmingham: MS in Biomedical and Health Sciences (CIP 26.0102)</a:t>
            </a:r>
          </a:p>
          <a:p>
            <a:r>
              <a:rPr lang="en-US" sz="2200" dirty="0"/>
              <a:t> </a:t>
            </a:r>
          </a:p>
          <a:p>
            <a:pPr lvl="0"/>
            <a:r>
              <a:rPr lang="en-US" sz="2200" dirty="0"/>
              <a:t>University of Alabama in Huntsville: BS in Kinesiology (CIP 31.0505)</a:t>
            </a:r>
          </a:p>
          <a:p>
            <a:r>
              <a:rPr lang="en-US" sz="2200" dirty="0"/>
              <a:t> </a:t>
            </a:r>
          </a:p>
          <a:p>
            <a:pPr lvl="0"/>
            <a:r>
              <a:rPr lang="en-US" sz="2200" dirty="0"/>
              <a:t>University of Alabama in Huntsville: MS in Space Science (CIP 40.9999)</a:t>
            </a:r>
          </a:p>
          <a:p>
            <a:r>
              <a:rPr lang="en-US" sz="2200" dirty="0"/>
              <a:t> </a:t>
            </a:r>
          </a:p>
          <a:p>
            <a:pPr lvl="0"/>
            <a:r>
              <a:rPr lang="en-US" sz="2200" dirty="0"/>
              <a:t>University of Alabama in Huntsville: PhD in Space Science (CIP 40.9999)</a:t>
            </a:r>
          </a:p>
          <a:p>
            <a:r>
              <a:rPr lang="en-US" sz="2100" dirty="0"/>
              <a:t> </a:t>
            </a:r>
          </a:p>
          <a:p>
            <a:r>
              <a:rPr lang="en-US" dirty="0"/>
              <a:t> </a:t>
            </a: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37375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Calibri"/>
                <a:ea typeface="+mn-ea"/>
                <a:cs typeface="+mn-cs"/>
              </a:rPr>
              <a:t> </a:t>
            </a:r>
            <a:br>
              <a:rPr kumimoji="0" lang="en-US" sz="6600" b="0" i="0" u="none" strike="noStrike" kern="1200" cap="none" spc="0" normalizeH="0" baseline="0" noProof="0" dirty="0">
                <a:ln>
                  <a:noFill/>
                </a:ln>
                <a:solidFill>
                  <a:srgbClr val="FF0000"/>
                </a:solidFill>
                <a:effectLst/>
                <a:uLnTx/>
                <a:uFillTx/>
                <a:latin typeface="Calibri"/>
                <a:ea typeface="+mn-ea"/>
                <a:cs typeface="+mn-cs"/>
              </a:rPr>
            </a:br>
            <a:br>
              <a:rPr kumimoji="0" lang="en-US" sz="6600" b="0" i="0" u="none" strike="noStrike" kern="1200" cap="none" spc="0" normalizeH="0" baseline="0" noProof="0" dirty="0">
                <a:ln>
                  <a:noFill/>
                </a:ln>
                <a:solidFill>
                  <a:srgbClr val="FF0000"/>
                </a:solidFill>
                <a:effectLst/>
                <a:uLnTx/>
                <a:uFillTx/>
                <a:latin typeface="Calibri"/>
                <a:ea typeface="+mn-ea"/>
                <a:cs typeface="+mn-cs"/>
              </a:rPr>
            </a:br>
            <a:endParaRPr kumimoji="0" lang="en-US" sz="6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p:cNvSpPr txBox="1"/>
          <p:nvPr/>
        </p:nvSpPr>
        <p:spPr>
          <a:xfrm>
            <a:off x="959666" y="283827"/>
            <a:ext cx="10026385" cy="612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lang="en-US" sz="3600" b="1" dirty="0">
                <a:solidFill>
                  <a:srgbClr val="0070C0"/>
                </a:solidFill>
                <a:latin typeface="Calibri"/>
              </a:rPr>
              <a:t>9</a:t>
            </a:r>
            <a:r>
              <a:rPr kumimoji="0" lang="en-US" sz="3600" b="1" i="0" u="none" strike="noStrike" kern="1200" cap="none" spc="0" normalizeH="0" baseline="0" noProof="0" dirty="0">
                <a:ln>
                  <a:noFill/>
                </a:ln>
                <a:solidFill>
                  <a:srgbClr val="0070C0"/>
                </a:solidFill>
                <a:effectLst/>
                <a:uLnTx/>
                <a:uFillTx/>
                <a:latin typeface="Calibri"/>
                <a:ea typeface="+mn-ea"/>
                <a:cs typeface="+mn-cs"/>
              </a:rPr>
              <a:t>.	Summary of Post-Implementation Reports</a:t>
            </a:r>
          </a:p>
          <a:p>
            <a:pPr marL="514350" marR="0" lvl="0" indent="-514350" algn="l" defTabSz="914400" rtl="0" eaLnBrk="1" fontAlgn="auto" latinLnBrk="0" hangingPunct="1">
              <a:lnSpc>
                <a:spcPct val="100000"/>
              </a:lnSpc>
              <a:spcBef>
                <a:spcPct val="20000"/>
              </a:spcBef>
              <a:spcAft>
                <a:spcPts val="600"/>
              </a:spcAft>
              <a:buClrTx/>
              <a:buSzTx/>
              <a:buFontTx/>
              <a:buAutoNum type="alphaLcPeriod"/>
              <a:tabLst>
                <a:tab pos="457200" algn="l"/>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Programs that met post-implementation conditions </a:t>
            </a:r>
            <a:r>
              <a:rPr kumimoji="0" lang="en-US" sz="2800" i="1" u="none" strike="noStrike" kern="1200" cap="none" spc="0" normalizeH="0" baseline="0" noProof="0" dirty="0">
                <a:ln>
                  <a:noFill/>
                </a:ln>
                <a:solidFill>
                  <a:srgbClr val="0070C0"/>
                </a:solidFill>
                <a:effectLst/>
                <a:uLnTx/>
                <a:uFillTx/>
                <a:latin typeface="Calibri" panose="020F0502020204030204"/>
                <a:ea typeface="+mn-ea"/>
                <a:cs typeface="+mn-cs"/>
              </a:rPr>
              <a:t>(cont’d)</a:t>
            </a:r>
          </a:p>
          <a:p>
            <a:pPr marL="0" marR="0" lvl="0" indent="0" algn="l" defTabSz="914400" rtl="0" eaLnBrk="1" fontAlgn="auto" latinLnBrk="0" hangingPunct="1">
              <a:lnSpc>
                <a:spcPct val="100000"/>
              </a:lnSpc>
              <a:buClrTx/>
              <a:buSzTx/>
              <a:buFontTx/>
              <a:buNone/>
              <a:tabLst>
                <a:tab pos="457200" algn="l"/>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200" dirty="0"/>
              <a:t>University of Alabama in Huntsville: MSM in HR Management (CIP 52.0201)</a:t>
            </a:r>
          </a:p>
          <a:p>
            <a:endParaRPr lang="en-US" sz="1500" dirty="0"/>
          </a:p>
          <a:p>
            <a:pPr lvl="0"/>
            <a:r>
              <a:rPr lang="en-US" sz="2200" dirty="0"/>
              <a:t>University of Alabama in Huntsville: MS in Supply Chain and Logistics Management         (CIP 52.0203)</a:t>
            </a:r>
          </a:p>
          <a:p>
            <a:r>
              <a:rPr lang="en-US" sz="1500" dirty="0"/>
              <a:t> </a:t>
            </a:r>
          </a:p>
          <a:p>
            <a:pPr lvl="0"/>
            <a:r>
              <a:rPr lang="en-US" sz="2200" dirty="0"/>
              <a:t>University of Alabama in Huntsville: MS in Management Science and Business Analytics (CIP 52.1301)</a:t>
            </a:r>
          </a:p>
          <a:p>
            <a:r>
              <a:rPr lang="en-US" sz="1500" dirty="0"/>
              <a:t> </a:t>
            </a:r>
          </a:p>
          <a:p>
            <a:pPr lvl="0"/>
            <a:r>
              <a:rPr lang="en-US" sz="2200" dirty="0"/>
              <a:t>University of South Alabama: PhD in Computing (CIP 11.0101)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14350" lvl="0" indent="-514350">
              <a:spcBef>
                <a:spcPct val="20000"/>
              </a:spcBef>
              <a:spcAft>
                <a:spcPts val="600"/>
              </a:spcAft>
              <a:buFontTx/>
              <a:buAutoNum type="alphaLcPeriod" startAt="2"/>
              <a:tabLst>
                <a:tab pos="457200" algn="l"/>
              </a:tabLst>
              <a:defRPr/>
            </a:pPr>
            <a:r>
              <a:rPr lang="en-US" sz="2800" b="1" dirty="0">
                <a:solidFill>
                  <a:srgbClr val="C00000"/>
                </a:solidFill>
              </a:rPr>
              <a:t>Programs that did not meet post-implementation conditions </a:t>
            </a:r>
          </a:p>
          <a:p>
            <a:pPr lvl="0">
              <a:defRPr/>
            </a:pPr>
            <a:endParaRPr lang="en-US" sz="1000" b="1" dirty="0">
              <a:solidFill>
                <a:srgbClr val="C00000"/>
              </a:solidFill>
            </a:endParaRPr>
          </a:p>
          <a:p>
            <a:pPr lvl="0">
              <a:defRPr/>
            </a:pPr>
            <a:r>
              <a:rPr lang="en-US" sz="2200" dirty="0">
                <a:solidFill>
                  <a:prstClr val="black"/>
                </a:solidFill>
              </a:rPr>
              <a:t>Alabama State University: BS in Biomedical Engineering  (CIP 14.0501) –   </a:t>
            </a:r>
          </a:p>
          <a:p>
            <a:pPr lvl="0">
              <a:defRPr/>
            </a:pPr>
            <a:r>
              <a:rPr lang="en-US" sz="2200" dirty="0">
                <a:solidFill>
                  <a:prstClr val="black"/>
                </a:solidFill>
              </a:rPr>
              <a:t>  Extension requested</a:t>
            </a:r>
          </a:p>
          <a:p>
            <a:pPr lvl="0">
              <a:defRPr/>
            </a:pPr>
            <a:r>
              <a:rPr lang="en-US" sz="2100" dirty="0">
                <a:solidFill>
                  <a:prstClr val="black"/>
                </a:solidFill>
              </a:rPr>
              <a:t> </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105313" y="64008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013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139952" y="646217"/>
            <a:ext cx="9070848" cy="1143000"/>
          </a:xfrm>
        </p:spPr>
        <p:txBody>
          <a:bodyPr>
            <a:normAutofit fontScale="90000"/>
          </a:bodyPr>
          <a:lstStyle/>
          <a:p>
            <a:pPr algn="ctr" defTabSz="798513"/>
            <a:br>
              <a:rPr lang="en-US" dirty="0">
                <a:solidFill>
                  <a:srgbClr val="0070C0"/>
                </a:solidFill>
                <a:latin typeface="Calibri" panose="020F0502020204030204" pitchFamily="34" charset="0"/>
                <a:cs typeface="Calibri" panose="020F0502020204030204" pitchFamily="34" charset="0"/>
              </a:rPr>
            </a:br>
            <a:r>
              <a:rPr lang="en-US" sz="5300" b="1" dirty="0">
                <a:solidFill>
                  <a:srgbClr val="0070C0"/>
                </a:solidFill>
                <a:latin typeface="Calibri" panose="020F0502020204030204" pitchFamily="34" charset="0"/>
                <a:cs typeface="Calibri" panose="020F0502020204030204" pitchFamily="34" charset="0"/>
              </a:rPr>
              <a:t>F.   ADJOURNMENT</a:t>
            </a:r>
            <a:br>
              <a:rPr lang="en-US" sz="53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5C3AF50-45D8-4144-B114-A385979F8C17}" type="slidenum">
              <a:rPr lang="en-US" smtClean="0"/>
              <a:t>83</a:t>
            </a:fld>
            <a:endParaRPr lang="en-US"/>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br>
              <a:rPr lang="en-US" sz="6600" dirty="0">
                <a:solidFill>
                  <a:srgbClr val="FF0000"/>
                </a:solidFill>
              </a:rPr>
            </a:br>
            <a:endParaRPr lang="en-US" sz="6600" dirty="0">
              <a:solidFill>
                <a:srgbClr val="FF0000"/>
              </a:solidFill>
            </a:endParaRPr>
          </a:p>
        </p:txBody>
      </p:sp>
      <p:pic>
        <p:nvPicPr>
          <p:cNvPr id="5" name="Picture 4"/>
          <p:cNvPicPr>
            <a:picLocks noChangeAspect="1"/>
          </p:cNvPicPr>
          <p:nvPr/>
        </p:nvPicPr>
        <p:blipFill>
          <a:blip r:embed="rId2">
            <a:duotone>
              <a:schemeClr val="accent3">
                <a:shade val="45000"/>
                <a:satMod val="135000"/>
              </a:schemeClr>
              <a:prstClr val="white"/>
            </a:duotone>
            <a:extLst/>
          </a:blip>
          <a:stretch>
            <a:fillRect/>
          </a:stretch>
        </p:blipFill>
        <p:spPr>
          <a:xfrm>
            <a:off x="4822521" y="2350246"/>
            <a:ext cx="3068877" cy="2248948"/>
          </a:xfrm>
          <a:prstGeom prst="rect">
            <a:avLst/>
          </a:prstGeom>
        </p:spPr>
      </p:pic>
    </p:spTree>
    <p:extLst>
      <p:ext uri="{BB962C8B-B14F-4D97-AF65-F5344CB8AC3E}">
        <p14:creationId xmlns:p14="http://schemas.microsoft.com/office/powerpoint/2010/main" val="189228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812E69-29CB-436B-B9DF-C9FFA2575B99}"/>
              </a:ext>
            </a:extLst>
          </p:cNvPr>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9</a:t>
            </a:fld>
            <a:endParaRPr lang="en-US">
              <a:solidFill>
                <a:srgbClr val="46464A">
                  <a:lumMod val="60000"/>
                  <a:lumOff val="40000"/>
                </a:srgbClr>
              </a:solidFill>
            </a:endParaRPr>
          </a:p>
        </p:txBody>
      </p:sp>
      <p:pic>
        <p:nvPicPr>
          <p:cNvPr id="3" name="Picture 2">
            <a:extLst>
              <a:ext uri="{FF2B5EF4-FFF2-40B4-BE49-F238E27FC236}">
                <a16:creationId xmlns:a16="http://schemas.microsoft.com/office/drawing/2014/main" id="{F79714E8-950A-4219-A82E-2C836F441DA1}"/>
              </a:ext>
            </a:extLst>
          </p:cNvPr>
          <p:cNvPicPr>
            <a:picLocks noChangeAspect="1"/>
          </p:cNvPicPr>
          <p:nvPr/>
        </p:nvPicPr>
        <p:blipFill rotWithShape="1">
          <a:blip r:embed="rId2"/>
          <a:srcRect b="4503"/>
          <a:stretch/>
        </p:blipFill>
        <p:spPr>
          <a:xfrm>
            <a:off x="0" y="918774"/>
            <a:ext cx="12192000" cy="5802701"/>
          </a:xfrm>
          <a:prstGeom prst="rect">
            <a:avLst/>
          </a:prstGeom>
        </p:spPr>
      </p:pic>
      <p:pic>
        <p:nvPicPr>
          <p:cNvPr id="4" name="Picture 3">
            <a:extLst>
              <a:ext uri="{FF2B5EF4-FFF2-40B4-BE49-F238E27FC236}">
                <a16:creationId xmlns:a16="http://schemas.microsoft.com/office/drawing/2014/main" id="{DA3B54EF-5F69-484D-A8D7-242AA80373A1}"/>
              </a:ext>
            </a:extLst>
          </p:cNvPr>
          <p:cNvPicPr>
            <a:picLocks noChangeAspect="1"/>
          </p:cNvPicPr>
          <p:nvPr/>
        </p:nvPicPr>
        <p:blipFill>
          <a:blip r:embed="rId3"/>
          <a:stretch>
            <a:fillRect/>
          </a:stretch>
        </p:blipFill>
        <p:spPr>
          <a:xfrm>
            <a:off x="7345268" y="1515099"/>
            <a:ext cx="2403193" cy="107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A663EE9F-C08C-4B21-A307-4BD0223A894E}"/>
              </a:ext>
            </a:extLst>
          </p:cNvPr>
          <p:cNvPicPr>
            <a:picLocks noChangeAspect="1"/>
          </p:cNvPicPr>
          <p:nvPr/>
        </p:nvPicPr>
        <p:blipFill rotWithShape="1">
          <a:blip r:embed="rId4"/>
          <a:srcRect t="1888"/>
          <a:stretch/>
        </p:blipFill>
        <p:spPr>
          <a:xfrm>
            <a:off x="3366757" y="3944203"/>
            <a:ext cx="8727869" cy="1990746"/>
          </a:xfrm>
          <a:prstGeom prst="rect">
            <a:avLst/>
          </a:prstGeom>
        </p:spPr>
      </p:pic>
      <p:sp>
        <p:nvSpPr>
          <p:cNvPr id="6" name="TextBox 5">
            <a:extLst>
              <a:ext uri="{FF2B5EF4-FFF2-40B4-BE49-F238E27FC236}">
                <a16:creationId xmlns:a16="http://schemas.microsoft.com/office/drawing/2014/main" id="{C1B270B0-90DA-4AF4-AAB7-E3DA53394331}"/>
              </a:ext>
            </a:extLst>
          </p:cNvPr>
          <p:cNvSpPr txBox="1"/>
          <p:nvPr/>
        </p:nvSpPr>
        <p:spPr>
          <a:xfrm>
            <a:off x="3581401" y="5913805"/>
            <a:ext cx="7527734" cy="888663"/>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5D32AA83-7BDD-425B-9B3F-27B140268778}"/>
              </a:ext>
            </a:extLst>
          </p:cNvPr>
          <p:cNvPicPr>
            <a:picLocks noChangeAspect="1"/>
          </p:cNvPicPr>
          <p:nvPr/>
        </p:nvPicPr>
        <p:blipFill rotWithShape="1">
          <a:blip r:embed="rId5">
            <a:extLst>
              <a:ext uri="{28A0092B-C50C-407E-A947-70E740481C1C}">
                <a14:useLocalDpi xmlns:a14="http://schemas.microsoft.com/office/drawing/2010/main" val="0"/>
              </a:ext>
            </a:extLst>
          </a:blip>
          <a:srcRect l="-5517" t="19331" r="74495" b="3518"/>
          <a:stretch/>
        </p:blipFill>
        <p:spPr>
          <a:xfrm>
            <a:off x="-796016" y="1241946"/>
            <a:ext cx="4381553" cy="5628744"/>
          </a:xfrm>
          <a:prstGeom prst="rect">
            <a:avLst/>
          </a:prstGeom>
        </p:spPr>
      </p:pic>
      <p:sp>
        <p:nvSpPr>
          <p:cNvPr id="9" name="TextBox 8">
            <a:extLst>
              <a:ext uri="{FF2B5EF4-FFF2-40B4-BE49-F238E27FC236}">
                <a16:creationId xmlns:a16="http://schemas.microsoft.com/office/drawing/2014/main" id="{138AA3BD-2E00-4AD6-A435-C3EF79622ACD}"/>
              </a:ext>
            </a:extLst>
          </p:cNvPr>
          <p:cNvSpPr txBox="1"/>
          <p:nvPr/>
        </p:nvSpPr>
        <p:spPr>
          <a:xfrm>
            <a:off x="2505463" y="116265"/>
            <a:ext cx="8562975" cy="707886"/>
          </a:xfrm>
          <a:prstGeom prst="rect">
            <a:avLst/>
          </a:prstGeom>
          <a:noFill/>
        </p:spPr>
        <p:txBody>
          <a:bodyPr wrap="square" rtlCol="0">
            <a:spAutoFit/>
          </a:bodyPr>
          <a:lstStyle/>
          <a:p>
            <a:r>
              <a:rPr lang="en-US" sz="4000" b="1" dirty="0">
                <a:solidFill>
                  <a:srgbClr val="0070C0"/>
                </a:solidFill>
              </a:rPr>
              <a:t>Comparing Alabama to the Nation </a:t>
            </a:r>
          </a:p>
        </p:txBody>
      </p:sp>
    </p:spTree>
    <p:extLst>
      <p:ext uri="{BB962C8B-B14F-4D97-AF65-F5344CB8AC3E}">
        <p14:creationId xmlns:p14="http://schemas.microsoft.com/office/powerpoint/2010/main" val="181143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F_Piece_of_mind">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WF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EP PowerPoint Template_Standard Size" id="{4FE6F771-C34F-440B-9D1A-25A45D7A1140}" vid="{1D21258B-E972-4F04-A0E0-D35FBBC531D5}"/>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26926</TotalTime>
  <Words>3798</Words>
  <Application>Microsoft Office PowerPoint</Application>
  <PresentationFormat>Widescreen</PresentationFormat>
  <Paragraphs>667</Paragraphs>
  <Slides>83</Slides>
  <Notes>25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83</vt:i4>
      </vt:variant>
    </vt:vector>
  </HeadingPairs>
  <TitlesOfParts>
    <vt:vector size="101" baseType="lpstr">
      <vt:lpstr>Arial</vt:lpstr>
      <vt:lpstr>Barlow</vt:lpstr>
      <vt:lpstr>Barlow Light</vt:lpstr>
      <vt:lpstr>Barlow Semi Condensed Light</vt:lpstr>
      <vt:lpstr>Calibri</vt:lpstr>
      <vt:lpstr>Calibri Light</vt:lpstr>
      <vt:lpstr>Century Gothic</vt:lpstr>
      <vt:lpstr>Fira Sans</vt:lpstr>
      <vt:lpstr>PublicoText</vt:lpstr>
      <vt:lpstr>Times New Roman</vt:lpstr>
      <vt:lpstr>Tw Cen MT</vt:lpstr>
      <vt:lpstr>Wingdings</vt:lpstr>
      <vt:lpstr>Office Theme</vt:lpstr>
      <vt:lpstr>1_Office Theme</vt:lpstr>
      <vt:lpstr>AF_Piece_of_mind</vt:lpstr>
      <vt:lpstr>NWF Theme</vt:lpstr>
      <vt:lpstr>2_Office Theme</vt:lpstr>
      <vt:lpstr>Worksheet</vt:lpstr>
      <vt:lpstr>Alabama Commission on Higher Education  </vt:lpstr>
      <vt:lpstr>PowerPoint Presentation</vt:lpstr>
      <vt:lpstr>PowerPoint Presentation</vt:lpstr>
      <vt:lpstr>PowerPoint Presentation</vt:lpstr>
      <vt:lpstr>IV.   CONSIDERATION OF MINUTES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Rightsizing Institutions: Managing Growth or Strategic Retrenchment</vt:lpstr>
      <vt:lpstr>Overview of Presentation</vt:lpstr>
      <vt:lpstr>A Perfect Storm: Converging Forces</vt:lpstr>
      <vt:lpstr>A Perfect Storm: Converging Forces</vt:lpstr>
      <vt:lpstr>PowerPoint Presentation</vt:lpstr>
      <vt:lpstr>PowerPoint Presentation</vt:lpstr>
      <vt:lpstr>How do you respond?</vt:lpstr>
      <vt:lpstr>First Step is to take a deep breath, and contemplate on the mission of the institution  </vt:lpstr>
      <vt:lpstr>First Step is to take a deep breath, and contemplate on the mission of the institution  </vt:lpstr>
      <vt:lpstr>Quantify What is Mission Critical</vt:lpstr>
      <vt:lpstr>Second step: Have on hand the FACTS to further the conversation </vt:lpstr>
      <vt:lpstr>Chart things out so relationships can be understood and known </vt:lpstr>
      <vt:lpstr>Understand your Demography</vt:lpstr>
      <vt:lpstr>Making Enrollment Management Work:  Utilizing State-Level Data to Inform Recruiting</vt:lpstr>
      <vt:lpstr>See where the anomalies are:  Compare your expenditures to other institutions’</vt:lpstr>
      <vt:lpstr>PowerPoint Presentation</vt:lpstr>
      <vt:lpstr>Efficiencies: Facility Utilization</vt:lpstr>
      <vt:lpstr>Analyzing Program Mix</vt:lpstr>
      <vt:lpstr>Analyzing Program Mix</vt:lpstr>
      <vt:lpstr>PowerPoint Presentation</vt:lpstr>
      <vt:lpstr>Build a (New) Plan </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Approval of 2021 Meeting Schedule</vt:lpstr>
      <vt:lpstr>PowerPoint Presentation</vt:lpstr>
      <vt:lpstr>PowerPoint Presentation</vt:lpstr>
      <vt:lpstr>PowerPoint Presentation</vt:lpstr>
      <vt:lpstr>PowerPoint Presentation</vt:lpstr>
      <vt:lpstr>PowerPoint Presentation</vt:lpstr>
      <vt:lpstr>FOUR-YEAR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   ADJOURNMENT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ACHE</dc:creator>
  <cp:lastModifiedBy>Jim Purcell</cp:lastModifiedBy>
  <cp:revision>841</cp:revision>
  <dcterms:created xsi:type="dcterms:W3CDTF">2017-08-23T13:30:03Z</dcterms:created>
  <dcterms:modified xsi:type="dcterms:W3CDTF">2020-09-11T13:23:39Z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