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Lst>
  <p:notesMasterIdLst>
    <p:notesMasterId r:id="rId95"/>
  </p:notesMasterIdLst>
  <p:sldIdLst>
    <p:sldId id="1195" r:id="rId3"/>
    <p:sldId id="262" r:id="rId4"/>
    <p:sldId id="263" r:id="rId5"/>
    <p:sldId id="967" r:id="rId6"/>
    <p:sldId id="897" r:id="rId7"/>
    <p:sldId id="266" r:id="rId8"/>
    <p:sldId id="1901" r:id="rId9"/>
    <p:sldId id="1899" r:id="rId10"/>
    <p:sldId id="1900" r:id="rId11"/>
    <p:sldId id="1657" r:id="rId12"/>
    <p:sldId id="1892" r:id="rId13"/>
    <p:sldId id="1903" r:id="rId14"/>
    <p:sldId id="1904" r:id="rId15"/>
    <p:sldId id="1905" r:id="rId16"/>
    <p:sldId id="1906" r:id="rId17"/>
    <p:sldId id="1907" r:id="rId18"/>
    <p:sldId id="1908" r:id="rId19"/>
    <p:sldId id="1909" r:id="rId20"/>
    <p:sldId id="1910" r:id="rId21"/>
    <p:sldId id="1911" r:id="rId22"/>
    <p:sldId id="1912" r:id="rId23"/>
    <p:sldId id="1913" r:id="rId24"/>
    <p:sldId id="1914" r:id="rId25"/>
    <p:sldId id="1915" r:id="rId26"/>
    <p:sldId id="1916" r:id="rId27"/>
    <p:sldId id="1917" r:id="rId28"/>
    <p:sldId id="1918" r:id="rId29"/>
    <p:sldId id="1919" r:id="rId30"/>
    <p:sldId id="1920" r:id="rId31"/>
    <p:sldId id="1921" r:id="rId32"/>
    <p:sldId id="1922" r:id="rId33"/>
    <p:sldId id="1923" r:id="rId34"/>
    <p:sldId id="1924" r:id="rId35"/>
    <p:sldId id="1925" r:id="rId36"/>
    <p:sldId id="1926" r:id="rId37"/>
    <p:sldId id="1927" r:id="rId38"/>
    <p:sldId id="1928" r:id="rId39"/>
    <p:sldId id="1929" r:id="rId40"/>
    <p:sldId id="1778" r:id="rId41"/>
    <p:sldId id="269" r:id="rId42"/>
    <p:sldId id="1932" r:id="rId43"/>
    <p:sldId id="1897" r:id="rId44"/>
    <p:sldId id="1898" r:id="rId45"/>
    <p:sldId id="286" r:id="rId46"/>
    <p:sldId id="287" r:id="rId47"/>
    <p:sldId id="285" r:id="rId48"/>
    <p:sldId id="288" r:id="rId49"/>
    <p:sldId id="1700" r:id="rId50"/>
    <p:sldId id="258" r:id="rId51"/>
    <p:sldId id="268" r:id="rId52"/>
    <p:sldId id="1895" r:id="rId53"/>
    <p:sldId id="267" r:id="rId54"/>
    <p:sldId id="260" r:id="rId55"/>
    <p:sldId id="1894" r:id="rId56"/>
    <p:sldId id="1931" r:id="rId57"/>
    <p:sldId id="265" r:id="rId58"/>
    <p:sldId id="1030" r:id="rId59"/>
    <p:sldId id="1442" r:id="rId60"/>
    <p:sldId id="1930" r:id="rId61"/>
    <p:sldId id="1580" r:id="rId62"/>
    <p:sldId id="1720" r:id="rId63"/>
    <p:sldId id="1779" r:id="rId64"/>
    <p:sldId id="1781" r:id="rId65"/>
    <p:sldId id="1780" r:id="rId66"/>
    <p:sldId id="1782" r:id="rId67"/>
    <p:sldId id="1648" r:id="rId68"/>
    <p:sldId id="1784" r:id="rId69"/>
    <p:sldId id="1324" r:id="rId70"/>
    <p:sldId id="1733" r:id="rId71"/>
    <p:sldId id="1783" r:id="rId72"/>
    <p:sldId id="1739" r:id="rId73"/>
    <p:sldId id="1786" r:id="rId74"/>
    <p:sldId id="1787" r:id="rId75"/>
    <p:sldId id="1319" r:id="rId76"/>
    <p:sldId id="1734" r:id="rId77"/>
    <p:sldId id="1788" r:id="rId78"/>
    <p:sldId id="1738" r:id="rId79"/>
    <p:sldId id="1646" r:id="rId80"/>
    <p:sldId id="1766" r:id="rId81"/>
    <p:sldId id="1790" r:id="rId82"/>
    <p:sldId id="1789" r:id="rId83"/>
    <p:sldId id="1791" r:id="rId84"/>
    <p:sldId id="1792" r:id="rId85"/>
    <p:sldId id="1632" r:id="rId86"/>
    <p:sldId id="1748" r:id="rId87"/>
    <p:sldId id="1656" r:id="rId88"/>
    <p:sldId id="1772" r:id="rId89"/>
    <p:sldId id="1339" r:id="rId90"/>
    <p:sldId id="1340" r:id="rId91"/>
    <p:sldId id="1645" r:id="rId92"/>
    <p:sldId id="1773" r:id="rId93"/>
    <p:sldId id="146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30A25"/>
    <a:srgbClr val="FFE1E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1" autoAdjust="0"/>
    <p:restoredTop sz="94840" autoAdjust="0"/>
  </p:normalViewPr>
  <p:slideViewPr>
    <p:cSldViewPr snapToGrid="0" showGuides="1">
      <p:cViewPr varScale="1">
        <p:scale>
          <a:sx n="79" d="100"/>
          <a:sy n="79" d="100"/>
        </p:scale>
        <p:origin x="307" y="67"/>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095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83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5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9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5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0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353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88</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71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40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31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automation</a:t>
            </a:r>
            <a:r>
              <a:rPr lang="en-US" baseline="0" dirty="0"/>
              <a:t> potential of work activities based on 2016 employment data/2017 analysis from McKinsey &amp; Company. This is the potential automation of work activities by industry. Ex: From the previous slide, 69% of activities in the food prep industry are automatable at all. If we realized just half of that automation (so a midpoint rate of adoption) then 34% of activities would be automated over the total period (2014-2030). But we’ve already been automating for 5 years and we’re condensing the last 10 years (2020-2030) into 5. So, 23% of food prep activities could be automated between 2020 and 2025.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4EBB9-AA7C-4EA1-9B3A-1E438E406023}"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86178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a:t>
            </a:r>
            <a:r>
              <a:rPr lang="en-US" baseline="0" dirty="0"/>
              <a:t> Company + others, they say in the early (8) weeks of the pandemic/shutdowns, digital adoption advanced 5 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4EBB9-AA7C-4EA1-9B3A-1E438E406023}"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98905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automation</a:t>
            </a:r>
            <a:r>
              <a:rPr lang="en-US" baseline="0" dirty="0"/>
              <a:t> potential of work activities based on 2016 employment data/2017 analysis from McKinsey &amp; Company. This is the potential automation of work activities by industry. Ex: From the previous slide, 69% of activities in the food prep industry are automatable at all. If we realized just half of that automation (so a midpoint rate of adoption) then 34% of activities would be automated over the total period (2014-2030). But we’ve already been automating for 5 years and we’re condensing the last 10 years (2020-2030) into 5. So, 23% of food prep activities could be automated between 2020 and 2025.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4EBB9-AA7C-4EA1-9B3A-1E438E406023}"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61633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1.5 million </a:t>
            </a:r>
            <a:r>
              <a:rPr lang="en-US" baseline="0" dirty="0"/>
              <a:t>low-skilled adults were likely to be unemployable or stuck in low wage jobs by 2030. Now, almost 1.3 million full-time positions could go away by 2025.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4EBB9-AA7C-4EA1-9B3A-1E438E406023}"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93106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by industry, this is the percentage workers that are vulnerable</a:t>
            </a:r>
            <a:r>
              <a:rPr lang="en-US" baseline="0" dirty="0"/>
              <a:t> to unemployment, layoffs, dropping out of the labor force, etc. during the pandemic as a percentage of each industry. When I look at “at-risk” workers in just the top-five employing industries, they make up one-third of the TOTAL current (most recent data is from May 2019) workforce. 45% of GA’s total workforce are considered at risk due to the pandemic.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4EBB9-AA7C-4EA1-9B3A-1E438E406023}"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3327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82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9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3/12/2021</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B595-13D0-468C-8442-D94ABE48D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716E7-690E-446F-8201-32AC187FB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0372F-52F2-4B28-BEE6-7BD16D7B5530}"/>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5" name="Footer Placeholder 4">
            <a:extLst>
              <a:ext uri="{FF2B5EF4-FFF2-40B4-BE49-F238E27FC236}">
                <a16:creationId xmlns:a16="http://schemas.microsoft.com/office/drawing/2014/main" id="{01EC4C83-5C6D-4545-8768-B54E40526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B67C-85AB-4F30-8C4A-BC1417A05706}"/>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9038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602-38C0-4D74-97F0-7452F04E5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A8448-2578-489E-9343-116727C30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1C06E-6F8F-4083-973B-C53D570B21ED}"/>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5" name="Footer Placeholder 4">
            <a:extLst>
              <a:ext uri="{FF2B5EF4-FFF2-40B4-BE49-F238E27FC236}">
                <a16:creationId xmlns:a16="http://schemas.microsoft.com/office/drawing/2014/main" id="{7D354B15-7902-42BE-A6E4-4C381FD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DA6D5-AC74-42E2-AA20-9A742928B1B5}"/>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6294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E9AD-582F-4F6A-B791-300EE3C76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90365-854C-40AE-9D48-D6AA6638C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F823FD-5D8D-4F10-90A9-F8FFC507EB82}"/>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5" name="Footer Placeholder 4">
            <a:extLst>
              <a:ext uri="{FF2B5EF4-FFF2-40B4-BE49-F238E27FC236}">
                <a16:creationId xmlns:a16="http://schemas.microsoft.com/office/drawing/2014/main" id="{A4265481-09B5-4C18-A30E-73E2A6633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761F8-BB4F-465C-B600-904287635DA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0210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350-E301-4F49-A705-52BBB5754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53608-1C08-4FE9-A235-B26D2F382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7C7AE-E790-47E8-B6E6-82DA506456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C3A99-737E-4D5A-B594-09EBA5C9B138}"/>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6" name="Footer Placeholder 5">
            <a:extLst>
              <a:ext uri="{FF2B5EF4-FFF2-40B4-BE49-F238E27FC236}">
                <a16:creationId xmlns:a16="http://schemas.microsoft.com/office/drawing/2014/main" id="{6D76A8F1-CE2D-479C-B6BE-E482FF552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370FF-D18F-4AF0-BF6A-A7969D124E4E}"/>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84588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2BE6-0903-4237-984D-CE69DF07C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97E0CD-7CD9-4788-9C0D-C615DEBBA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4F8DF-D8E0-46F9-BC6C-B9C469D6D4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4730B-7F57-4163-BE4C-A5EA76772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A7ADF6-A9D1-40A8-A154-730D5C52D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5A220-9EDA-4354-BFAD-90744F162F07}"/>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8" name="Footer Placeholder 7">
            <a:extLst>
              <a:ext uri="{FF2B5EF4-FFF2-40B4-BE49-F238E27FC236}">
                <a16:creationId xmlns:a16="http://schemas.microsoft.com/office/drawing/2014/main" id="{49145448-937E-4204-A5D4-2401E4648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FFA16-98E0-4F04-A42B-D3F5BEF46808}"/>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601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9740-2554-4E7C-AD79-9A060649C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60A68-EE3A-476B-8267-80CFA7F211F8}"/>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4" name="Footer Placeholder 3">
            <a:extLst>
              <a:ext uri="{FF2B5EF4-FFF2-40B4-BE49-F238E27FC236}">
                <a16:creationId xmlns:a16="http://schemas.microsoft.com/office/drawing/2014/main" id="{21A6B089-80E6-4679-9ABE-C3CF8AF91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8FBAA-F054-4105-8322-8681D02A429B}"/>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76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0FF88-D780-43FA-93ED-832571FBA2CB}"/>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3" name="Footer Placeholder 2">
            <a:extLst>
              <a:ext uri="{FF2B5EF4-FFF2-40B4-BE49-F238E27FC236}">
                <a16:creationId xmlns:a16="http://schemas.microsoft.com/office/drawing/2014/main" id="{EFCA7FEC-6FDD-4181-A4C6-F099421B2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1CD5F-E310-4690-A093-FA612200F11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07933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5D-F0F9-4B93-A93B-69780556B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1957-CF84-477A-9477-9818D8D61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F4D32-F60E-44EE-B6F8-A68B45949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D0E2F-0CB5-4EEF-B30A-A97EA0E276C4}"/>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6" name="Footer Placeholder 5">
            <a:extLst>
              <a:ext uri="{FF2B5EF4-FFF2-40B4-BE49-F238E27FC236}">
                <a16:creationId xmlns:a16="http://schemas.microsoft.com/office/drawing/2014/main" id="{EA4023EF-87DD-4EEF-A898-9B8414C34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848BC-5433-4E94-9531-D5E655E0AFA4}"/>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7657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9401-F3A4-4E9C-8738-CEFFFC50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05066-19D1-4C2C-9394-F18A92168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B79F9-775A-4B5A-BE1B-8069BD42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A9672-5D50-46E3-B1CD-2CE88526BAA8}"/>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6" name="Footer Placeholder 5">
            <a:extLst>
              <a:ext uri="{FF2B5EF4-FFF2-40B4-BE49-F238E27FC236}">
                <a16:creationId xmlns:a16="http://schemas.microsoft.com/office/drawing/2014/main" id="{7B42F001-CECD-4562-A447-CC6D10D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3F257-8F11-454E-A584-F2AC7258084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35147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B9EF-1984-44F9-84A4-34290918C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C9601-5BB0-411B-AB50-2B8CF7B9F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279D-E57B-4B56-9480-E1B3A700C64C}"/>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5" name="Footer Placeholder 4">
            <a:extLst>
              <a:ext uri="{FF2B5EF4-FFF2-40B4-BE49-F238E27FC236}">
                <a16:creationId xmlns:a16="http://schemas.microsoft.com/office/drawing/2014/main" id="{726FA895-9AA9-4518-BD87-A5F1DCCA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5B7C5-DC43-424C-B426-B26AA95A969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68339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D71A6-BC92-4AB2-8A35-A2E01F5EF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47A5E-FA19-41F7-9180-614379278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6988-93F7-4486-860D-39D11E2F07C5}"/>
              </a:ext>
            </a:extLst>
          </p:cNvPr>
          <p:cNvSpPr>
            <a:spLocks noGrp="1"/>
          </p:cNvSpPr>
          <p:nvPr>
            <p:ph type="dt" sz="half" idx="10"/>
          </p:nvPr>
        </p:nvSpPr>
        <p:spPr/>
        <p:txBody>
          <a:bodyPr/>
          <a:lstStyle/>
          <a:p>
            <a:fld id="{D0EB6FCB-6CC6-4975-9755-69ABB9C15097}" type="datetimeFigureOut">
              <a:rPr lang="en-US" smtClean="0"/>
              <a:t>3/12/2021</a:t>
            </a:fld>
            <a:endParaRPr lang="en-US"/>
          </a:p>
        </p:txBody>
      </p:sp>
      <p:sp>
        <p:nvSpPr>
          <p:cNvPr id="5" name="Footer Placeholder 4">
            <a:extLst>
              <a:ext uri="{FF2B5EF4-FFF2-40B4-BE49-F238E27FC236}">
                <a16:creationId xmlns:a16="http://schemas.microsoft.com/office/drawing/2014/main" id="{B2E83E7A-C12A-492F-A18C-248C8FC1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D5F-E576-4A44-AAB5-359AAAF645D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85093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 Number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dirty="0"/>
              <a:t>Presentation Name/Presenter</a:t>
            </a:r>
          </a:p>
        </p:txBody>
      </p:sp>
      <p:sp>
        <p:nvSpPr>
          <p:cNvPr id="11" name="Content Placeholder 3"/>
          <p:cNvSpPr>
            <a:spLocks noGrp="1"/>
          </p:cNvSpPr>
          <p:nvPr>
            <p:ph sz="half" idx="2" hasCustomPrompt="1"/>
          </p:nvPr>
        </p:nvSpPr>
        <p:spPr>
          <a:xfrm>
            <a:off x="1061156" y="1662071"/>
            <a:ext cx="10394101" cy="4464093"/>
          </a:xfrm>
        </p:spPr>
        <p:txBody>
          <a:bodyPr/>
          <a:lstStyle>
            <a:lvl1pPr marL="514350" indent="-514350">
              <a:buClr>
                <a:schemeClr val="accent5"/>
              </a:buClr>
              <a:buFont typeface="+mj-lt"/>
              <a:buAutoNum type="romanUcPeriod"/>
              <a:defRPr sz="2400">
                <a:solidFill>
                  <a:srgbClr val="5D5040"/>
                </a:solidFill>
              </a:defRPr>
            </a:lvl1pPr>
            <a:lvl2pPr marL="971550" indent="-514350">
              <a:buClr>
                <a:schemeClr val="accent5"/>
              </a:buClr>
              <a:buFont typeface="+mj-lt"/>
              <a:buAutoNum type="romanUcPeriod"/>
              <a:defRPr sz="2000">
                <a:solidFill>
                  <a:srgbClr val="5D5040"/>
                </a:solidFill>
              </a:defRPr>
            </a:lvl2pPr>
            <a:lvl3pPr marL="1314450" indent="-400050">
              <a:buClr>
                <a:schemeClr val="accent5"/>
              </a:buClr>
              <a:buFont typeface="+mj-lt"/>
              <a:buAutoNum type="romanUcPeriod"/>
              <a:defRPr sz="1800">
                <a:solidFill>
                  <a:srgbClr val="5D5040"/>
                </a:solidFill>
              </a:defRPr>
            </a:lvl3pPr>
            <a:lvl4pPr marL="1771650" indent="-400050">
              <a:buClr>
                <a:schemeClr val="accent5"/>
              </a:buClr>
              <a:buFont typeface="+mj-lt"/>
              <a:buAutoNum type="romanUcPeriod"/>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6" y="274638"/>
            <a:ext cx="10371419" cy="1143000"/>
          </a:xfrm>
        </p:spPr>
        <p:txBody>
          <a:bodyPr/>
          <a:lstStyle>
            <a:lvl1pPr algn="l">
              <a:defRPr/>
            </a:lvl1pPr>
          </a:lstStyle>
          <a:p>
            <a:r>
              <a:rPr lang="en-US" dirty="0"/>
              <a:t>Slide Title</a:t>
            </a:r>
          </a:p>
        </p:txBody>
      </p:sp>
      <p:sp>
        <p:nvSpPr>
          <p:cNvPr id="6" name="Slide Number Placeholder 5"/>
          <p:cNvSpPr>
            <a:spLocks noGrp="1"/>
          </p:cNvSpPr>
          <p:nvPr>
            <p:ph type="sldNum" sz="quarter" idx="12"/>
          </p:nvPr>
        </p:nvSpPr>
        <p:spPr>
          <a:xfrm>
            <a:off x="11256073"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38901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3/12/2021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3/12/2021</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BA3C9-31EF-4C28-84FD-6F51E92D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1C2B-A4B9-4764-8719-5FE67166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9E50-FBC1-4D50-8FA7-EAE33175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3/12/2021</a:t>
            </a:fld>
            <a:endParaRPr lang="en-US"/>
          </a:p>
        </p:txBody>
      </p:sp>
      <p:sp>
        <p:nvSpPr>
          <p:cNvPr id="5" name="Footer Placeholder 4">
            <a:extLst>
              <a:ext uri="{FF2B5EF4-FFF2-40B4-BE49-F238E27FC236}">
                <a16:creationId xmlns:a16="http://schemas.microsoft.com/office/drawing/2014/main" id="{BAAE01AE-6084-4362-AE88-389C2F18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60B-5132-4C2F-9F50-3BD92407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290269833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mailto:MCrowe@southerneducation.org" TargetMode="External"/><Relationship Id="rId2" Type="http://schemas.openxmlformats.org/officeDocument/2006/relationships/hyperlink" Target="mailto:Jeff.Gagne@SREB.org" TargetMode="Externa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March 12, 2021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428" y="1465545"/>
            <a:ext cx="3702290" cy="3380776"/>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10</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   EXECUTIVE DIRECTOR’S REPORT</a:t>
            </a:r>
            <a:r>
              <a:rPr lang="en-US" b="1" spc="300" dirty="0">
                <a:solidFill>
                  <a:schemeClr val="accent5"/>
                </a:solidFill>
                <a:latin typeface="+mn-lt"/>
              </a:rPr>
              <a:t>  </a:t>
            </a:r>
            <a:endParaRPr lang="en-US" b="1" dirty="0">
              <a:solidFill>
                <a:schemeClr val="accent5"/>
              </a:solidFill>
              <a:latin typeface="+mn-lt"/>
            </a:endParaRPr>
          </a:p>
        </p:txBody>
      </p:sp>
      <p:pic>
        <p:nvPicPr>
          <p:cNvPr id="2" name="Picture 1">
            <a:extLst>
              <a:ext uri="{FF2B5EF4-FFF2-40B4-BE49-F238E27FC236}">
                <a16:creationId xmlns:a16="http://schemas.microsoft.com/office/drawing/2014/main" id="{664B3C80-67E2-4668-9343-EAB3FCFCFE5F}"/>
              </a:ext>
            </a:extLst>
          </p:cNvPr>
          <p:cNvPicPr>
            <a:picLocks noChangeAspect="1"/>
          </p:cNvPicPr>
          <p:nvPr/>
        </p:nvPicPr>
        <p:blipFill>
          <a:blip r:embed="rId2"/>
          <a:stretch>
            <a:fillRect/>
          </a:stretch>
        </p:blipFill>
        <p:spPr>
          <a:xfrm>
            <a:off x="3931732" y="2033699"/>
            <a:ext cx="4328535" cy="3450635"/>
          </a:xfrm>
          <a:prstGeom prst="rect">
            <a:avLst/>
          </a:prstGeom>
        </p:spPr>
      </p:pic>
    </p:spTree>
    <p:extLst>
      <p:ext uri="{BB962C8B-B14F-4D97-AF65-F5344CB8AC3E}">
        <p14:creationId xmlns:p14="http://schemas.microsoft.com/office/powerpoint/2010/main" val="2995776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7CCF-56D4-46D9-AF4D-2A9D460C784D}"/>
              </a:ext>
            </a:extLst>
          </p:cNvPr>
          <p:cNvSpPr>
            <a:spLocks noGrp="1"/>
          </p:cNvSpPr>
          <p:nvPr>
            <p:ph type="title"/>
          </p:nvPr>
        </p:nvSpPr>
        <p:spPr>
          <a:xfrm>
            <a:off x="1567774" y="612843"/>
            <a:ext cx="5727970" cy="2543783"/>
          </a:xfrm>
        </p:spPr>
        <p:txBody>
          <a:bodyPr>
            <a:normAutofit/>
          </a:bodyPr>
          <a:lstStyle/>
          <a:p>
            <a:pPr algn="ctr"/>
            <a:r>
              <a:rPr lang="en-US" b="1" dirty="0">
                <a:solidFill>
                  <a:schemeClr val="accent1"/>
                </a:solidFill>
                <a:latin typeface="+mn-lt"/>
              </a:rPr>
              <a:t>Please welcome </a:t>
            </a:r>
            <a:br>
              <a:rPr lang="en-US" b="1" dirty="0">
                <a:solidFill>
                  <a:schemeClr val="accent1"/>
                </a:solidFill>
                <a:latin typeface="+mn-lt"/>
              </a:rPr>
            </a:br>
            <a:r>
              <a:rPr lang="en-US" b="1" i="1" dirty="0">
                <a:solidFill>
                  <a:schemeClr val="accent1"/>
                </a:solidFill>
                <a:latin typeface="+mn-lt"/>
              </a:rPr>
              <a:t>Jamarcus White </a:t>
            </a:r>
            <a:br>
              <a:rPr lang="en-US" b="1" dirty="0">
                <a:solidFill>
                  <a:schemeClr val="accent1"/>
                </a:solidFill>
                <a:latin typeface="+mn-lt"/>
              </a:rPr>
            </a:br>
            <a:r>
              <a:rPr lang="en-US" b="1" dirty="0">
                <a:solidFill>
                  <a:schemeClr val="accent1"/>
                </a:solidFill>
                <a:latin typeface="+mn-lt"/>
              </a:rPr>
              <a:t>Information Specialist</a:t>
            </a:r>
            <a:br>
              <a:rPr lang="en-US" b="1" dirty="0">
                <a:solidFill>
                  <a:schemeClr val="accent1"/>
                </a:solidFill>
                <a:latin typeface="+mn-lt"/>
              </a:rPr>
            </a:br>
            <a:r>
              <a:rPr lang="en-US" b="1" dirty="0">
                <a:solidFill>
                  <a:schemeClr val="accent1"/>
                </a:solidFill>
                <a:latin typeface="+mn-lt"/>
              </a:rPr>
              <a:t>ACHE IT Department</a:t>
            </a:r>
          </a:p>
        </p:txBody>
      </p:sp>
      <p:sp>
        <p:nvSpPr>
          <p:cNvPr id="3" name="Content Placeholder 2">
            <a:extLst>
              <a:ext uri="{FF2B5EF4-FFF2-40B4-BE49-F238E27FC236}">
                <a16:creationId xmlns:a16="http://schemas.microsoft.com/office/drawing/2014/main" id="{0C3D48C4-F855-47A4-9AD8-40E9EAE340DA}"/>
              </a:ext>
            </a:extLst>
          </p:cNvPr>
          <p:cNvSpPr>
            <a:spLocks noGrp="1"/>
          </p:cNvSpPr>
          <p:nvPr>
            <p:ph idx="1"/>
          </p:nvPr>
        </p:nvSpPr>
        <p:spPr>
          <a:xfrm>
            <a:off x="982494" y="4158575"/>
            <a:ext cx="10398868" cy="2003898"/>
          </a:xfrm>
        </p:spPr>
        <p:txBody>
          <a:bodyPr>
            <a:normAutofit/>
          </a:bodyPr>
          <a:lstStyle/>
          <a:p>
            <a:pPr marL="0" indent="0">
              <a:buNone/>
            </a:pPr>
            <a:r>
              <a:rPr lang="en-US" dirty="0"/>
              <a:t>Jamarcus recently graduated from AUM with a Computer Information Systems major. During his internship with ACHE he routinely proved himself with superior technical skills and knowledge. We are pleased to welcome him to the ACHE Team!</a:t>
            </a:r>
          </a:p>
        </p:txBody>
      </p:sp>
      <p:pic>
        <p:nvPicPr>
          <p:cNvPr id="4" name="Picture 3">
            <a:extLst>
              <a:ext uri="{FF2B5EF4-FFF2-40B4-BE49-F238E27FC236}">
                <a16:creationId xmlns:a16="http://schemas.microsoft.com/office/drawing/2014/main" id="{EB4A978F-34AC-49CA-B927-F4D11280F256}"/>
              </a:ext>
            </a:extLst>
          </p:cNvPr>
          <p:cNvPicPr>
            <a:picLocks noChangeAspect="1"/>
          </p:cNvPicPr>
          <p:nvPr/>
        </p:nvPicPr>
        <p:blipFill rotWithShape="1">
          <a:blip r:embed="rId2"/>
          <a:srcRect b="18293"/>
          <a:stretch/>
        </p:blipFill>
        <p:spPr>
          <a:xfrm>
            <a:off x="7851921" y="541574"/>
            <a:ext cx="3089926" cy="2734189"/>
          </a:xfrm>
          <a:prstGeom prst="rect">
            <a:avLst/>
          </a:prstGeom>
        </p:spPr>
      </p:pic>
    </p:spTree>
    <p:extLst>
      <p:ext uri="{BB962C8B-B14F-4D97-AF65-F5344CB8AC3E}">
        <p14:creationId xmlns:p14="http://schemas.microsoft.com/office/powerpoint/2010/main" val="2652949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912" y="934915"/>
            <a:ext cx="6723094" cy="4988170"/>
          </a:xfrm>
        </p:spPr>
        <p:txBody>
          <a:bodyPr>
            <a:normAutofit lnSpcReduction="10000"/>
          </a:bodyPr>
          <a:lstStyle/>
          <a:p>
            <a:r>
              <a:rPr lang="en-US" dirty="0">
                <a:latin typeface="Arial" panose="020B0604020202020204" pitchFamily="34" charset="0"/>
                <a:cs typeface="Arial" panose="020B0604020202020204" pitchFamily="34" charset="0"/>
              </a:rPr>
              <a:t>Automation technologies promise to deliver major productivity benefits…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Beginning to reshape the American workplace, and this evolution will become more pronounced in the next decade. </a:t>
            </a:r>
          </a:p>
          <a:p>
            <a:endParaRPr lang="en-US" dirty="0">
              <a:latin typeface="Arial" panose="020B0604020202020204" pitchFamily="34" charset="0"/>
              <a:cs typeface="Arial" panose="020B0604020202020204" pitchFamily="34" charset="0"/>
            </a:endParaRPr>
          </a:p>
          <a:p>
            <a:r>
              <a:rPr lang="en-US" dirty="0">
                <a:solidFill>
                  <a:srgbClr val="0070C0"/>
                </a:solidFill>
                <a:latin typeface="Arial" panose="020B0604020202020204" pitchFamily="34" charset="0"/>
                <a:cs typeface="Arial" panose="020B0604020202020204" pitchFamily="34" charset="0"/>
              </a:rPr>
              <a:t>Some occupations will shrink, others will grow, and the tasks and time allocation associated with every job will be subject to change. </a:t>
            </a:r>
          </a:p>
        </p:txBody>
      </p:sp>
      <p:pic>
        <p:nvPicPr>
          <p:cNvPr id="4" name="Picture 3"/>
          <p:cNvPicPr>
            <a:picLocks noChangeAspect="1"/>
          </p:cNvPicPr>
          <p:nvPr/>
        </p:nvPicPr>
        <p:blipFill rotWithShape="1">
          <a:blip r:embed="rId2"/>
          <a:srcRect l="3470" r="3419"/>
          <a:stretch/>
        </p:blipFill>
        <p:spPr>
          <a:xfrm>
            <a:off x="7247822" y="136544"/>
            <a:ext cx="4649003" cy="6609362"/>
          </a:xfrm>
          <a:prstGeom prst="rect">
            <a:avLst/>
          </a:prstGeom>
        </p:spPr>
      </p:pic>
    </p:spTree>
    <p:extLst>
      <p:ext uri="{BB962C8B-B14F-4D97-AF65-F5344CB8AC3E}">
        <p14:creationId xmlns:p14="http://schemas.microsoft.com/office/powerpoint/2010/main" val="91894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861" y="1594840"/>
            <a:ext cx="6098960" cy="3692769"/>
          </a:xfrm>
        </p:spPr>
        <p:txBody>
          <a:bodyPr>
            <a:normAutofit fontScale="92500"/>
          </a:bodyPr>
          <a:lstStyle/>
          <a:p>
            <a:pPr marL="0" indent="0">
              <a:buNone/>
            </a:pPr>
            <a:r>
              <a:rPr lang="en-US" sz="3200" dirty="0">
                <a:latin typeface="Arial" panose="020B0604020202020204" pitchFamily="34" charset="0"/>
                <a:cs typeface="Arial" panose="020B0604020202020204" pitchFamily="34" charset="0"/>
              </a:rPr>
              <a:t>The Challenge:</a:t>
            </a:r>
          </a:p>
          <a:p>
            <a:pPr marL="0" indent="0">
              <a:buNone/>
            </a:pPr>
            <a:endParaRPr lang="en-US" sz="3200" dirty="0">
              <a:solidFill>
                <a:srgbClr val="FF0000"/>
              </a:solidFill>
              <a:latin typeface="Arial" panose="020B0604020202020204" pitchFamily="34" charset="0"/>
              <a:cs typeface="Arial" panose="020B0604020202020204" pitchFamily="34" charset="0"/>
            </a:endParaRPr>
          </a:p>
          <a:p>
            <a:pPr marL="0" indent="0">
              <a:buNone/>
            </a:pPr>
            <a:r>
              <a:rPr lang="en-US" sz="3200" dirty="0">
                <a:solidFill>
                  <a:srgbClr val="FF0000"/>
                </a:solidFill>
                <a:latin typeface="Arial" panose="020B0604020202020204" pitchFamily="34" charset="0"/>
                <a:cs typeface="Arial" panose="020B0604020202020204" pitchFamily="34" charset="0"/>
              </a:rPr>
              <a:t>equipping people with the skills that will serve them well, </a:t>
            </a:r>
          </a:p>
          <a:p>
            <a:pPr marL="0" indent="0">
              <a:buNone/>
            </a:pPr>
            <a:r>
              <a:rPr lang="en-US" sz="3200" dirty="0">
                <a:solidFill>
                  <a:srgbClr val="FF0000"/>
                </a:solidFill>
                <a:latin typeface="Arial" panose="020B0604020202020204" pitchFamily="34" charset="0"/>
                <a:cs typeface="Arial" panose="020B0604020202020204" pitchFamily="34" charset="0"/>
              </a:rPr>
              <a:t>helping them move into new roles, </a:t>
            </a:r>
          </a:p>
          <a:p>
            <a:pPr marL="0" indent="0">
              <a:buNone/>
            </a:pPr>
            <a:r>
              <a:rPr lang="en-US" sz="3200" dirty="0">
                <a:solidFill>
                  <a:srgbClr val="FF0000"/>
                </a:solidFill>
                <a:latin typeface="Arial" panose="020B0604020202020204" pitchFamily="34" charset="0"/>
                <a:cs typeface="Arial" panose="020B0604020202020204" pitchFamily="34" charset="0"/>
              </a:rPr>
              <a:t>and addressing local mismatches.</a:t>
            </a:r>
          </a:p>
        </p:txBody>
      </p:sp>
      <p:pic>
        <p:nvPicPr>
          <p:cNvPr id="4" name="Picture 3"/>
          <p:cNvPicPr>
            <a:picLocks noChangeAspect="1"/>
          </p:cNvPicPr>
          <p:nvPr/>
        </p:nvPicPr>
        <p:blipFill rotWithShape="1">
          <a:blip r:embed="rId2"/>
          <a:srcRect l="3470" r="3419"/>
          <a:stretch/>
        </p:blipFill>
        <p:spPr>
          <a:xfrm>
            <a:off x="7247822" y="136544"/>
            <a:ext cx="4649003" cy="6609362"/>
          </a:xfrm>
          <a:prstGeom prst="rect">
            <a:avLst/>
          </a:prstGeom>
        </p:spPr>
      </p:pic>
    </p:spTree>
    <p:extLst>
      <p:ext uri="{BB962C8B-B14F-4D97-AF65-F5344CB8AC3E}">
        <p14:creationId xmlns:p14="http://schemas.microsoft.com/office/powerpoint/2010/main" val="93063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766" y="342323"/>
            <a:ext cx="12054468" cy="5988460"/>
          </a:xfrm>
          <a:prstGeom prst="rect">
            <a:avLst/>
          </a:prstGeom>
        </p:spPr>
      </p:pic>
      <p:sp>
        <p:nvSpPr>
          <p:cNvPr id="6" name="TextBox 5">
            <a:extLst>
              <a:ext uri="{FF2B5EF4-FFF2-40B4-BE49-F238E27FC236}">
                <a16:creationId xmlns:a16="http://schemas.microsoft.com/office/drawing/2014/main" id="{3CF9F820-F12A-4AE1-B830-1D905950B3A1}"/>
              </a:ext>
            </a:extLst>
          </p:cNvPr>
          <p:cNvSpPr txBox="1"/>
          <p:nvPr/>
        </p:nvSpPr>
        <p:spPr>
          <a:xfrm>
            <a:off x="7877908" y="984738"/>
            <a:ext cx="38485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 can adapt and make the transition  less problematic or not adapt and thing will go to hades in a handbasket.  </a:t>
            </a:r>
          </a:p>
        </p:txBody>
      </p:sp>
    </p:spTree>
    <p:extLst>
      <p:ext uri="{BB962C8B-B14F-4D97-AF65-F5344CB8AC3E}">
        <p14:creationId xmlns:p14="http://schemas.microsoft.com/office/powerpoint/2010/main" val="3430628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chemeClr val="accent1">
                    <a:lumMod val="75000"/>
                  </a:schemeClr>
                </a:solidFill>
                <a:latin typeface="+mn-lt"/>
              </a:rPr>
              <a:t>VII</a:t>
            </a:r>
            <a:r>
              <a:rPr kumimoji="0" lang="en-US" b="1" i="0" u="none" strike="noStrike" kern="1200" cap="all" spc="0" normalizeH="0" baseline="0" noProof="0" dirty="0">
                <a:ln>
                  <a:noFill/>
                </a:ln>
                <a:solidFill>
                  <a:srgbClr val="0070C0"/>
                </a:solidFill>
                <a:effectLst/>
                <a:uLnTx/>
                <a:uFillTx/>
                <a:latin typeface="+mn-lt"/>
              </a:rPr>
              <a:t>.   DISCUSSION</a:t>
            </a:r>
            <a:r>
              <a:rPr kumimoji="0" lang="en-US" b="1" i="0" u="none" strike="noStrike" kern="1200" cap="all" spc="300" normalizeH="0" baseline="0" noProof="0" dirty="0">
                <a:ln>
                  <a:noFill/>
                </a:ln>
                <a:solidFill>
                  <a:srgbClr val="0070C0"/>
                </a:solidFill>
                <a:effectLst/>
                <a:uLnTx/>
                <a:uFillTx/>
                <a:latin typeface="+mn-lt"/>
              </a:rPr>
              <a:t> </a:t>
            </a:r>
            <a:r>
              <a:rPr kumimoji="0" lang="en-US" b="1" i="0" u="none" strike="noStrike" kern="1200" cap="all" spc="0" normalizeH="0" baseline="0" noProof="0" dirty="0">
                <a:ln>
                  <a:noFill/>
                </a:ln>
                <a:solidFill>
                  <a:srgbClr val="0070C0"/>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a:extLst>
              <a:ext uri="{FF2B5EF4-FFF2-40B4-BE49-F238E27FC236}">
                <a16:creationId xmlns:a16="http://schemas.microsoft.com/office/drawing/2014/main" id="{8BCCD765-BD88-4206-845B-50E794B6C1CB}"/>
              </a:ext>
            </a:extLst>
          </p:cNvPr>
          <p:cNvPicPr>
            <a:picLocks noChangeAspect="1"/>
          </p:cNvPicPr>
          <p:nvPr/>
        </p:nvPicPr>
        <p:blipFill>
          <a:blip r:embed="rId3"/>
          <a:stretch>
            <a:fillRect/>
          </a:stretch>
        </p:blipFill>
        <p:spPr>
          <a:xfrm>
            <a:off x="3395238" y="1808592"/>
            <a:ext cx="5401524" cy="3493311"/>
          </a:xfrm>
          <a:prstGeom prst="rect">
            <a:avLst/>
          </a:prstGeom>
        </p:spPr>
      </p:pic>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15</a:t>
            </a:fld>
            <a:endParaRPr lang="en-US" dirty="0"/>
          </a:p>
        </p:txBody>
      </p:sp>
    </p:spTree>
    <p:extLst>
      <p:ext uri="{BB962C8B-B14F-4D97-AF65-F5344CB8AC3E}">
        <p14:creationId xmlns:p14="http://schemas.microsoft.com/office/powerpoint/2010/main" val="2993422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AB84-7F5E-46BE-A86B-A0323E1C54F8}"/>
              </a:ext>
            </a:extLst>
          </p:cNvPr>
          <p:cNvSpPr txBox="1">
            <a:spLocks/>
          </p:cNvSpPr>
          <p:nvPr/>
        </p:nvSpPr>
        <p:spPr>
          <a:xfrm>
            <a:off x="597462" y="661639"/>
            <a:ext cx="10997076" cy="21662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3400" b="1" dirty="0">
                <a:solidFill>
                  <a:srgbClr val="0070C0"/>
                </a:solidFill>
                <a:latin typeface="+mn-lt"/>
              </a:rPr>
              <a:t>The Pandemic’s Dual Threat </a:t>
            </a:r>
          </a:p>
          <a:p>
            <a:pPr algn="ctr">
              <a:spcAft>
                <a:spcPts val="1200"/>
              </a:spcAft>
            </a:pPr>
            <a:r>
              <a:rPr lang="en-US" sz="3400" b="1" dirty="0">
                <a:solidFill>
                  <a:srgbClr val="0070C0"/>
                </a:solidFill>
                <a:latin typeface="+mn-lt"/>
              </a:rPr>
              <a:t>for Vulnerable Workers</a:t>
            </a:r>
          </a:p>
          <a:p>
            <a:pPr algn="ctr">
              <a:spcAft>
                <a:spcPts val="1200"/>
              </a:spcAft>
            </a:pPr>
            <a:r>
              <a:rPr lang="en-US" sz="3200" i="1" dirty="0">
                <a:solidFill>
                  <a:schemeClr val="accent1">
                    <a:lumMod val="75000"/>
                  </a:schemeClr>
                </a:solidFill>
              </a:rPr>
              <a:t>Presented by: Ms. Meagan Crowe, CNP</a:t>
            </a:r>
          </a:p>
          <a:p>
            <a:pPr algn="ctr">
              <a:spcAft>
                <a:spcPts val="1200"/>
              </a:spcAft>
            </a:pPr>
            <a:endParaRPr lang="en-US" sz="3400" b="1" dirty="0">
              <a:solidFill>
                <a:srgbClr val="0070C0"/>
              </a:solidFill>
              <a:latin typeface="+mn-lt"/>
            </a:endParaRPr>
          </a:p>
        </p:txBody>
      </p:sp>
      <p:pic>
        <p:nvPicPr>
          <p:cNvPr id="5122" name="Picture 2" descr="See the source image">
            <a:extLst>
              <a:ext uri="{FF2B5EF4-FFF2-40B4-BE49-F238E27FC236}">
                <a16:creationId xmlns:a16="http://schemas.microsoft.com/office/drawing/2014/main" id="{17B0C4D2-0696-4BBC-BA61-84C2C5A95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181" y="3044758"/>
            <a:ext cx="5001638" cy="262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05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5CDFC9-DBD8-480D-BABF-C3C5FAC9AD2A}"/>
              </a:ext>
            </a:extLst>
          </p:cNvPr>
          <p:cNvSpPr/>
          <p:nvPr/>
        </p:nvSpPr>
        <p:spPr>
          <a:xfrm>
            <a:off x="110836" y="126822"/>
            <a:ext cx="6078949" cy="664911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9ACC6B-3D72-4B39-97F7-608B4061A198}"/>
              </a:ext>
            </a:extLst>
          </p:cNvPr>
          <p:cNvSpPr>
            <a:spLocks noGrp="1"/>
          </p:cNvSpPr>
          <p:nvPr>
            <p:ph idx="1"/>
          </p:nvPr>
        </p:nvSpPr>
        <p:spPr>
          <a:xfrm>
            <a:off x="6523892" y="1884631"/>
            <a:ext cx="5305226" cy="2890094"/>
          </a:xfrm>
        </p:spPr>
        <p:txBody>
          <a:bodyPr/>
          <a:lstStyle/>
          <a:p>
            <a:pPr marL="0" indent="0">
              <a:buNone/>
            </a:pPr>
            <a:r>
              <a:rPr lang="en-US" b="1" dirty="0">
                <a:solidFill>
                  <a:srgbClr val="0070C0"/>
                </a:solidFill>
                <a:latin typeface="Arial" panose="020B0604020202020204" pitchFamily="34" charset="0"/>
                <a:cs typeface="Arial" panose="020B0604020202020204" pitchFamily="34" charset="0"/>
              </a:rPr>
              <a:t>Meagan Crowe, CNP</a:t>
            </a:r>
          </a:p>
          <a:p>
            <a:pPr marL="0" indent="0">
              <a:buNone/>
            </a:pPr>
            <a:r>
              <a:rPr lang="en-US" sz="2400" dirty="0">
                <a:latin typeface="Arial" panose="020B0604020202020204" pitchFamily="34" charset="0"/>
                <a:cs typeface="Arial" panose="020B0604020202020204" pitchFamily="34" charset="0"/>
              </a:rPr>
              <a:t>Former Policy Analyst at the Southern Regional Education Board </a:t>
            </a:r>
          </a:p>
          <a:p>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Current Senior Research and Policy Analyst at the Southern Education Foundation  </a:t>
            </a:r>
          </a:p>
        </p:txBody>
      </p:sp>
      <p:pic>
        <p:nvPicPr>
          <p:cNvPr id="6" name="Picture 5">
            <a:extLst>
              <a:ext uri="{FF2B5EF4-FFF2-40B4-BE49-F238E27FC236}">
                <a16:creationId xmlns:a16="http://schemas.microsoft.com/office/drawing/2014/main" id="{04822CFB-C034-4017-9E11-8F2FA066CDC4}"/>
              </a:ext>
            </a:extLst>
          </p:cNvPr>
          <p:cNvPicPr>
            <a:picLocks noChangeAspect="1"/>
          </p:cNvPicPr>
          <p:nvPr/>
        </p:nvPicPr>
        <p:blipFill>
          <a:blip r:embed="rId2"/>
          <a:stretch>
            <a:fillRect/>
          </a:stretch>
        </p:blipFill>
        <p:spPr>
          <a:xfrm>
            <a:off x="164388" y="180729"/>
            <a:ext cx="3422799" cy="4439139"/>
          </a:xfrm>
          <a:prstGeom prst="rect">
            <a:avLst/>
          </a:prstGeom>
        </p:spPr>
      </p:pic>
      <p:pic>
        <p:nvPicPr>
          <p:cNvPr id="4" name="Picture 3">
            <a:extLst>
              <a:ext uri="{FF2B5EF4-FFF2-40B4-BE49-F238E27FC236}">
                <a16:creationId xmlns:a16="http://schemas.microsoft.com/office/drawing/2014/main" id="{520AA552-36E4-4DAD-809F-D37CA1287820}"/>
              </a:ext>
            </a:extLst>
          </p:cNvPr>
          <p:cNvPicPr>
            <a:picLocks noChangeAspect="1"/>
          </p:cNvPicPr>
          <p:nvPr/>
        </p:nvPicPr>
        <p:blipFill>
          <a:blip r:embed="rId3"/>
          <a:stretch>
            <a:fillRect/>
          </a:stretch>
        </p:blipFill>
        <p:spPr>
          <a:xfrm>
            <a:off x="2310666" y="1884631"/>
            <a:ext cx="3838087" cy="48465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498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3618A7-B4B5-4592-A054-003C26E9E740}"/>
              </a:ext>
            </a:extLst>
          </p:cNvPr>
          <p:cNvPicPr>
            <a:picLocks noChangeAspect="1"/>
          </p:cNvPicPr>
          <p:nvPr/>
        </p:nvPicPr>
        <p:blipFill>
          <a:blip r:embed="rId2"/>
          <a:stretch>
            <a:fillRect/>
          </a:stretch>
        </p:blipFill>
        <p:spPr>
          <a:xfrm>
            <a:off x="3626693" y="47482"/>
            <a:ext cx="6947521" cy="6668331"/>
          </a:xfrm>
          <a:prstGeom prst="rect">
            <a:avLst/>
          </a:prstGeom>
        </p:spPr>
      </p:pic>
      <p:sp>
        <p:nvSpPr>
          <p:cNvPr id="2" name="Footer Placeholder 1">
            <a:extLst>
              <a:ext uri="{FF2B5EF4-FFF2-40B4-BE49-F238E27FC236}">
                <a16:creationId xmlns:a16="http://schemas.microsoft.com/office/drawing/2014/main" id="{8FE63E13-A177-4F30-9544-E5097521BB5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758BC"/>
                </a:solidFill>
                <a:effectLst/>
                <a:uLnTx/>
                <a:uFillTx/>
                <a:latin typeface="Georgia"/>
                <a:ea typeface="+mn-ea"/>
                <a:cs typeface="+mn-cs"/>
              </a:rPr>
              <a:t>AL Automation/Crowe</a:t>
            </a:r>
          </a:p>
        </p:txBody>
      </p:sp>
      <p:sp>
        <p:nvSpPr>
          <p:cNvPr id="5" name="Slide Number Placeholder 4">
            <a:extLst>
              <a:ext uri="{FF2B5EF4-FFF2-40B4-BE49-F238E27FC236}">
                <a16:creationId xmlns:a16="http://schemas.microsoft.com/office/drawing/2014/main" id="{DA0331BB-471C-427F-8289-E544489668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16" name="Title 3">
            <a:extLst>
              <a:ext uri="{FF2B5EF4-FFF2-40B4-BE49-F238E27FC236}">
                <a16:creationId xmlns:a16="http://schemas.microsoft.com/office/drawing/2014/main" id="{B6252709-DC08-4278-B433-6C37AC6BE906}"/>
              </a:ext>
            </a:extLst>
          </p:cNvPr>
          <p:cNvSpPr>
            <a:spLocks noGrp="1"/>
          </p:cNvSpPr>
          <p:nvPr>
            <p:ph type="title"/>
          </p:nvPr>
        </p:nvSpPr>
        <p:spPr>
          <a:xfrm>
            <a:off x="104127" y="60329"/>
            <a:ext cx="10371419" cy="1143000"/>
          </a:xfrm>
        </p:spPr>
        <p:txBody>
          <a:bodyPr>
            <a:normAutofit/>
          </a:bodyPr>
          <a:lstStyle/>
          <a:p>
            <a:pPr defTabSz="457200">
              <a:defRPr/>
            </a:pPr>
            <a:r>
              <a:rPr lang="en-US" dirty="0">
                <a:solidFill>
                  <a:srgbClr val="2758BC"/>
                </a:solidFill>
                <a:latin typeface="Arial"/>
              </a:rPr>
              <a:t>Pre-Pandemic</a:t>
            </a:r>
            <a:br>
              <a:rPr lang="en-US" sz="4300" dirty="0">
                <a:solidFill>
                  <a:srgbClr val="2758BC"/>
                </a:solidFill>
                <a:latin typeface="Arial"/>
              </a:rPr>
            </a:br>
            <a:r>
              <a:rPr lang="en-US" sz="3100" dirty="0">
                <a:solidFill>
                  <a:srgbClr val="2758BC"/>
                </a:solidFill>
                <a:latin typeface="Arial"/>
              </a:rPr>
              <a:t>Alabama, 2014-2030</a:t>
            </a:r>
          </a:p>
        </p:txBody>
      </p:sp>
    </p:spTree>
    <p:extLst>
      <p:ext uri="{BB962C8B-B14F-4D97-AF65-F5344CB8AC3E}">
        <p14:creationId xmlns:p14="http://schemas.microsoft.com/office/powerpoint/2010/main" val="253728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6A902A-27C8-49D4-9BDC-C323E3B87060}"/>
              </a:ext>
            </a:extLst>
          </p:cNvPr>
          <p:cNvPicPr>
            <a:picLocks noChangeAspect="1"/>
          </p:cNvPicPr>
          <p:nvPr/>
        </p:nvPicPr>
        <p:blipFill>
          <a:blip r:embed="rId2"/>
          <a:stretch>
            <a:fillRect/>
          </a:stretch>
        </p:blipFill>
        <p:spPr>
          <a:xfrm>
            <a:off x="2705967" y="60329"/>
            <a:ext cx="6780065" cy="6780065"/>
          </a:xfrm>
          <a:prstGeom prst="rect">
            <a:avLst/>
          </a:prstGeom>
        </p:spPr>
      </p:pic>
      <p:sp>
        <p:nvSpPr>
          <p:cNvPr id="2" name="Footer Placeholder 1">
            <a:extLst>
              <a:ext uri="{FF2B5EF4-FFF2-40B4-BE49-F238E27FC236}">
                <a16:creationId xmlns:a16="http://schemas.microsoft.com/office/drawing/2014/main" id="{8FE63E13-A177-4F30-9544-E5097521BB5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758BC"/>
                </a:solidFill>
                <a:effectLst/>
                <a:uLnTx/>
                <a:uFillTx/>
                <a:latin typeface="Georgia"/>
                <a:ea typeface="+mn-ea"/>
                <a:cs typeface="+mn-cs"/>
              </a:rPr>
              <a:t>AL Automation/Crowe</a:t>
            </a:r>
          </a:p>
        </p:txBody>
      </p:sp>
      <p:sp>
        <p:nvSpPr>
          <p:cNvPr id="5" name="Slide Number Placeholder 4">
            <a:extLst>
              <a:ext uri="{FF2B5EF4-FFF2-40B4-BE49-F238E27FC236}">
                <a16:creationId xmlns:a16="http://schemas.microsoft.com/office/drawing/2014/main" id="{DA0331BB-471C-427F-8289-E544489668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8" name="Title 3">
            <a:extLst>
              <a:ext uri="{FF2B5EF4-FFF2-40B4-BE49-F238E27FC236}">
                <a16:creationId xmlns:a16="http://schemas.microsoft.com/office/drawing/2014/main" id="{84D979C6-03F1-4F88-8F4E-E0BF3EDF3B66}"/>
              </a:ext>
            </a:extLst>
          </p:cNvPr>
          <p:cNvSpPr txBox="1">
            <a:spLocks/>
          </p:cNvSpPr>
          <p:nvPr/>
        </p:nvSpPr>
        <p:spPr>
          <a:xfrm>
            <a:off x="104127" y="60329"/>
            <a:ext cx="1037141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en-US" dirty="0">
                <a:solidFill>
                  <a:srgbClr val="2758BC"/>
                </a:solidFill>
                <a:latin typeface="Arial"/>
              </a:rPr>
              <a:t>Pre-Pandemic</a:t>
            </a:r>
            <a:br>
              <a:rPr lang="en-US" sz="4300" dirty="0">
                <a:solidFill>
                  <a:srgbClr val="2758BC"/>
                </a:solidFill>
                <a:latin typeface="Arial"/>
              </a:rPr>
            </a:br>
            <a:r>
              <a:rPr lang="en-US" sz="3100" dirty="0">
                <a:solidFill>
                  <a:srgbClr val="2758BC"/>
                </a:solidFill>
                <a:latin typeface="Arial"/>
              </a:rPr>
              <a:t>Alabama, 2014-2030</a:t>
            </a:r>
          </a:p>
        </p:txBody>
      </p:sp>
    </p:spTree>
    <p:extLst>
      <p:ext uri="{BB962C8B-B14F-4D97-AF65-F5344CB8AC3E}">
        <p14:creationId xmlns:p14="http://schemas.microsoft.com/office/powerpoint/2010/main" val="140236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chemeClr val="accent5"/>
                </a:solidFill>
                <a:latin typeface="+mn-lt"/>
              </a:rPr>
              <a:t>CALL TO ORDER, PRAYER, AND PLEDGE OF ALLEGIANCE </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61024" y="574496"/>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956" y="388847"/>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381DF0-3A5C-4860-878F-EFD558A0B455}"/>
              </a:ext>
            </a:extLst>
          </p:cNvPr>
          <p:cNvPicPr>
            <a:picLocks noChangeAspect="1"/>
          </p:cNvPicPr>
          <p:nvPr/>
        </p:nvPicPr>
        <p:blipFill>
          <a:blip r:embed="rId2"/>
          <a:stretch>
            <a:fillRect/>
          </a:stretch>
        </p:blipFill>
        <p:spPr>
          <a:xfrm>
            <a:off x="2682148" y="60329"/>
            <a:ext cx="7258659" cy="6706251"/>
          </a:xfrm>
          <a:prstGeom prst="rect">
            <a:avLst/>
          </a:prstGeom>
        </p:spPr>
      </p:pic>
      <p:sp>
        <p:nvSpPr>
          <p:cNvPr id="5" name="Slide Number Placeholder 4">
            <a:extLst>
              <a:ext uri="{FF2B5EF4-FFF2-40B4-BE49-F238E27FC236}">
                <a16:creationId xmlns:a16="http://schemas.microsoft.com/office/drawing/2014/main" id="{DA0331BB-471C-427F-8289-E544489668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8FE63E13-A177-4F30-9544-E5097521BB5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758BC"/>
                </a:solidFill>
                <a:effectLst/>
                <a:uLnTx/>
                <a:uFillTx/>
                <a:latin typeface="Georgia"/>
                <a:ea typeface="+mn-ea"/>
                <a:cs typeface="+mn-cs"/>
              </a:rPr>
              <a:t>AL Automation/Crowe</a:t>
            </a:r>
          </a:p>
        </p:txBody>
      </p:sp>
      <p:sp>
        <p:nvSpPr>
          <p:cNvPr id="7" name="Title 3">
            <a:extLst>
              <a:ext uri="{FF2B5EF4-FFF2-40B4-BE49-F238E27FC236}">
                <a16:creationId xmlns:a16="http://schemas.microsoft.com/office/drawing/2014/main" id="{027153DF-A136-4872-A92F-110FB20D6599}"/>
              </a:ext>
            </a:extLst>
          </p:cNvPr>
          <p:cNvSpPr txBox="1">
            <a:spLocks/>
          </p:cNvSpPr>
          <p:nvPr/>
        </p:nvSpPr>
        <p:spPr>
          <a:xfrm>
            <a:off x="104127" y="60329"/>
            <a:ext cx="1037141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en-US" dirty="0">
                <a:solidFill>
                  <a:srgbClr val="2758BC"/>
                </a:solidFill>
                <a:latin typeface="Arial"/>
              </a:rPr>
              <a:t>Pre-Pandemic</a:t>
            </a:r>
            <a:br>
              <a:rPr lang="en-US" sz="4300" dirty="0">
                <a:solidFill>
                  <a:srgbClr val="2758BC"/>
                </a:solidFill>
                <a:latin typeface="Arial"/>
              </a:rPr>
            </a:br>
            <a:r>
              <a:rPr lang="en-US" sz="3100" dirty="0">
                <a:solidFill>
                  <a:srgbClr val="2758BC"/>
                </a:solidFill>
                <a:latin typeface="Arial"/>
              </a:rPr>
              <a:t>Alabama, 2014-2030</a:t>
            </a:r>
          </a:p>
        </p:txBody>
      </p:sp>
    </p:spTree>
    <p:extLst>
      <p:ext uri="{BB962C8B-B14F-4D97-AF65-F5344CB8AC3E}">
        <p14:creationId xmlns:p14="http://schemas.microsoft.com/office/powerpoint/2010/main" val="148349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7F94DC-7991-43AD-A015-A1F795A0C1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409CFBF-32C5-4FCE-AF83-5C37A143825C}"/>
              </a:ext>
            </a:extLst>
          </p:cNvPr>
          <p:cNvPicPr>
            <a:picLocks noChangeAspect="1"/>
          </p:cNvPicPr>
          <p:nvPr/>
        </p:nvPicPr>
        <p:blipFill rotWithShape="1">
          <a:blip r:embed="rId2"/>
          <a:srcRect t="3905"/>
          <a:stretch/>
        </p:blipFill>
        <p:spPr>
          <a:xfrm>
            <a:off x="4739884" y="844062"/>
            <a:ext cx="7232452" cy="5936852"/>
          </a:xfrm>
          <a:prstGeom prst="rect">
            <a:avLst/>
          </a:prstGeom>
        </p:spPr>
      </p:pic>
      <p:pic>
        <p:nvPicPr>
          <p:cNvPr id="6" name="Content Placeholder 5">
            <a:extLst>
              <a:ext uri="{FF2B5EF4-FFF2-40B4-BE49-F238E27FC236}">
                <a16:creationId xmlns:a16="http://schemas.microsoft.com/office/drawing/2014/main" id="{DA5827F9-57F3-4F20-A309-07AF493F6B7E}"/>
              </a:ext>
            </a:extLst>
          </p:cNvPr>
          <p:cNvPicPr>
            <a:picLocks noGrp="1" noChangeAspect="1"/>
          </p:cNvPicPr>
          <p:nvPr>
            <p:ph idx="1"/>
          </p:nvPr>
        </p:nvPicPr>
        <p:blipFill rotWithShape="1">
          <a:blip r:embed="rId3"/>
          <a:srcRect b="35043"/>
          <a:stretch/>
        </p:blipFill>
        <p:spPr>
          <a:xfrm>
            <a:off x="73125" y="1588477"/>
            <a:ext cx="5170200" cy="3253153"/>
          </a:xfrm>
          <a:prstGeom prst="rect">
            <a:avLst/>
          </a:prstGeom>
        </p:spPr>
      </p:pic>
      <p:sp>
        <p:nvSpPr>
          <p:cNvPr id="7" name="TextBox 6">
            <a:extLst>
              <a:ext uri="{FF2B5EF4-FFF2-40B4-BE49-F238E27FC236}">
                <a16:creationId xmlns:a16="http://schemas.microsoft.com/office/drawing/2014/main" id="{4A8FDCC9-BCC8-4C31-AC63-E938CA5E4EB7}"/>
              </a:ext>
            </a:extLst>
          </p:cNvPr>
          <p:cNvSpPr txBox="1"/>
          <p:nvPr/>
        </p:nvSpPr>
        <p:spPr>
          <a:xfrm>
            <a:off x="73125" y="-32410"/>
            <a:ext cx="107442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2758BC"/>
                </a:solidFill>
                <a:latin typeface="Arial"/>
                <a:ea typeface="+mj-ea"/>
                <a:cs typeface="+mj-cs"/>
              </a:rPr>
              <a:t>Pre-Pandemic Displacement Projections</a:t>
            </a:r>
          </a:p>
        </p:txBody>
      </p:sp>
    </p:spTree>
    <p:extLst>
      <p:ext uri="{BB962C8B-B14F-4D97-AF65-F5344CB8AC3E}">
        <p14:creationId xmlns:p14="http://schemas.microsoft.com/office/powerpoint/2010/main" val="2944378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6" name="AutoShape 2" descr="data:image/jpg;base64,%20/9j/4AAQSkZJRgABAQEAYABgAAD/2wBDAAUDBAQEAwUEBAQFBQUGBwwIBwcHBw8LCwkMEQ8SEhEPERETFhwXExQaFRERGCEYGh0dHx8fExciJCIeJBweHx7/2wBDAQUFBQcGBw4ICA4eFBEUHh4eHh4eHh4eHh4eHh4eHh4eHh4eHh4eHh4eHh4eHh4eHh4eHh4eHh4eHh4eHh4eHh7/wAARCALiBH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f1bxr4U0q++w6hr1lBc5wYy+Sp9Djp+NTKcYK8nY1pUalZ8tOLb8lc6Ciqp1Cx/sxtTW6ieyWIymdG3JsAyWyO2AaZouq6frWnR6hpd0l1ayZ2SpnBwcHrT5le1yXSmouVnZafPsXaKzrnXNJt9cg0Oa+jTUbiPzYrc53OvPI7fwn8q0aFJPZhKnKFuZWvqgorO1vXNJ0U2o1S+itTdSiGDfn53PYY+taNCkm2rg6coxUmtHt5hRRRTICiiigAoorO1rXNJ0VrVdUvorVruUQwB8/vHPYY+opOSirtlwpyqS5YK78jRooopkBRXO63438KaLqL6fqut21rdIAWicNkAjI6D0p+geM/C+vXxsdH1i3vLkIZPLQNnaMZPI9xWftqfNy8yv6nS8FiVD2ns5cu97O1vU36KKK0OYKKKKACiiigAooooAKKzdZ13SNHmtIdTvorWS8k8u3V8/vG44GPqK0qSkm2ky5U5RipNaPbzCiioby6trK2e6vJ4reCMZeSRgqqPcmm3YlJt2RNRWBo/jTwrq979i03XbK4uM4EYfBY+gz1/Ct+pjOM1eLuaVaNSi+WpFp+asFFFVU1LT5HuY4762ke1GbhEkDNF/vAcjoetNtIhRb2RaoqhoOs6Xr2njUNIvI7y1LFRImcZHUc1foTUldBOEoScZKzQUUVX1K+tNNsJr++mWC2gXfLI3RR60N2V2KMXJpJaliiq2l39nqmnw6hp863FrOu6KRejD1qzQmmroJRcW4yVmgooopiCiiigAooooAKKKKACiiigAooooAKKKKACiiigAooooAKKKKACiiigAooooAKKKKACiiigAooooAKKKKACiiigAooooAKKKKACiiigAooooAKKKKACiiigAooooAKKKKACiiigAooooAKKKKACiiigAooooAKKKKACiiigAooooAKKKKACiiigAooooAKKKKACiiigAooooAKKKKACiiigAooooAKKKKACiiigAooooAKKKKACiiigAooooAKKKKACiiigAooooAKKKKAOd+JmqXOjeA9Y1KzJW4ityI2HVSxC7h9M5/CuP+E/gPwzd+ArO+1LTbfULvUEMs00w3Nkk8A9vw716RrGn22raVdabeJvt7mJopAOuCMce9eW6Z4d+KfhO2bRPDt5pd/pm5vs8txw8Ck+h/PHIrgxELVlOUeaNrd7P0PoMuqqWCnQp1VTnzJ3btdW2v5PWxk+CWk0c/EXwfDNJLp9laXEluGOfL+VlI/EEZ+lVvhr4w1L/hHNC8G+FBbHV5Xke4mulzHBHuJPGRubHPFdz4W8A3WieEdfjuLtdQ17WLeUTzE4UuyMFUE9styf8ACuVg+FutWfgjSbnTYbez8V6dcmbcsoxKC3Qt04GP1HeuL2NeCi4rZP7r3svOx7v13L67qRqSTvKNm9nJQa5mv5b7/iaviBZU/aB8LrPKJZRpOHcLtDHdLk47U7XPFvjWFtRvJrjw94etrUkwWt/IJJ7gDkfdbgn+ZrQn8PeItQ+J3h7xTdWUEENtpvk3iicEpLmTIA7j5hzWDo/gLxPpcmt2raVompyX7u0WrXcuZUDZ/hKkk/iMHua1kqqcuVOzb/JW8/61OSE8JJQ9pKLcYRVnb+aV7a228m7bIxvH/ia58UeDPBeumzRLptVKmFW+VpEYDAPYEj9a6+HxX4z0b4gaVoXiiLSpLXV93kmzDZiI7Enrg4HTvWDD8PfFA8F+FtLa0txc6bqzXNwPtC4EZcNkHucdq7Dxx4a1bVfiJ4V1qzhiey013NyzSAFQSMYHfpU04V9amt/d+fc0xFbAaYdcrh+9trtq3Gzv10t3MqDxZ428Vapqp8GwaVBp2mTmDfeBme4cdQMdP/riqmp/FDUpvhbL4i0+3gtdUtr9bO5ikXegOeSORwR/WrFr4Z8c+D9T1aPwhHpd9pupTm4UXTlXtnPX0z/9YVT1T4Zatb/CqXQbJ4L3V7q/S8uWL7EznkAnsB/M039Z5Xa97O/r0sRBZZ7SHNycvNDl72+1z/8AB+Wga143+IGg3+kT6jp+kT22s/La2sTMHjYgYDP6/MucDHWtbQvFXi2x+I8HhPxVDpsv223NxBLZBgEHPBz15VhUvxA8Ka1rE/g5rGGJxpU4e73ShdownT1+6as634a1a6+MWj+JYYojptrYGGVzIAwfMhwF6n7wrTkrxnu2k19z3/roc7q4CpRScIJuE723TTfL10b/ABMXXPFvjWA6jeTXHh7w9b2pYwWl/IJJ7gDkfdbgnp9TVuwjl+KHhPw5rFxbW1q0F750zbmLIYn6Rjp8xXHzdBWLo/gHxRpZ1uzbSdE1OW/d2j1e6lzKgYH+EqST+I59a7X4P6HqXhzwLa6Tq0KRXUUsrMEkDjDOWHI9jSoxq1J8tRPlad797/1sVjamFw9D2mGceeLVmuzi76Xb3/m1+Rx03xE1/UPEerafY6hoGimwnaKC21IMJLrGRw2QFzj9fxr0zwreanfaFbXWsWCWN6y/vYklWRc+oZSQQevWvPfEXhbxneHUbG80vQfEUFyzfZr66Iimt1PTOBzj2rtPhv4fuPDHg+y0e7uvtM0IYuwJ2gk52rnsM4rXDe29o+e9vP1/rZnLmiwf1aLo8qldaLV2tq76PfdSV77Ox5L42ljh+PF88nhqTxGv2NB9iSPeT+7X58YPT6d67fwDe6et1fX0nw6l8LC1tjIbmWALvX+JQdo9M1l+KfDfjq3+Kd14s8M2Wnzo9usKG5mAGNihvlyD1Fbnh1fiLqV5NY+L9P0mHSp7eSORrV8vkjA7n1NYUYSjWldP4n00+878ZWpVcHTSlHSEU/falpuuW9m/VGHpviz4keINJm8T6Dpulf2UkjLBZyB2nuFVsEgjjP8Aga0/EfjnXPtGg6FoukJBr2rxGR4r3IW1AzncByejH6CsnTPDfxN8PaJL4T0ObSm04yN9n1FpCs0CMcn5fXk9j1NafiPwT4hjufD/AIg0XUo73XdIhMUrXpOLoEHdkjp95h9D14pxdfk+1fS/362IqLL/AGy/h8vvctr9vd5/na99b+RY8M+LPENp43Xwd4wgsTdzwefa3VnkJIOeCD06H8RXMeHPGfxK8ReHdR1PTU0VE055DI8sbAzADO1VBwCAOpPcV0nhnwv4k1Dx2njLxf8AYbee2t/ItLS1YsFHPJJ/3j+Jpnww8Ja3oPgrW9L1KGFLq7kmaEJKGBDJgZI6c01GvJpXaXvettLXJnUwFKM5KMHP3LrdXu+bl+Vr20uU3+KF5J4D0TULPTopdb1e4a1hhJIjDq21m9ccjj3qzaeKvF3h7xXpWjeM4tMng1ZvLt7mx3L5cmQArBuvJH51kaf8Nde/4V5otr5tvZ6/o97Lc2+X3xsGfO0keuF/KtW38NeMvE3izSdX8YR6bYWmkP5sNvaOXMsmQQxJzgZA/Kpi8S7Xvf3fTzv/AF6F1IZZHnUOXkvO+vvdeTl8ttvO5XfxV461Tx94h8M6AulBbAq0U1yjARrgZBwfmJJ46YwaztH8dfELXfDWoahp9po0DaNv+2yS7j5xUEkIvbAHc11XhDwzq2m/E/xPr11FGtjqAQW7LICzY25yO3Ss3wH4O13SfB3izTb6CFbnUnuDbKsoYMHQhcntyafJXb3evN/wBOvgIwdoQbSp2821799dbde2+5ka144uNU0nwNqh0rTGk1C9eOYXFsJvKKsoLRk8qe+fp6Vu6v4s8U6x41vvDPguLTo/7OQG7u70My7v7oA/L8DXPx/D7xOvh3wZZG2t/O0m+kmux54wqF1IIPfgGt3VPDHizw/421HxJ4NTT72PVFH2m0u3KbX/ALwI688/iamP1jeV7e7e2+2tvnuaVFlyajTcW1z8t37t+fS//bu19DpfAOreIdRtLqHxNo50+9tZTHvUHyp1/vJntx/KuI+Me7XPiH4W8H3Mskem3B8+dVOPMO4jH4BT/wB9V2vw/wBL8SWFnd3HijVje313MZBEjZit1/uJ+f8AKqXxP8FzeJksdQ0q9FhrOnPvtZz0PfafxHB+vrXTVhUnhkrNvTR7tX2PMwlfD4fM3K6S1SavZNq11fWyf/AOe+L/AIG8N2PgS61TStOg02804JJDLANhPzAYJ79frmm23jvXPO+H8CmHy9ajVbwyR5diCFJBzwT1qLU/DXxP8YQx6P4mvNM0/Sg6mdrbl5wD6D8+wrU+IPgnVJJPDeoeEltvtGgkLFb3DYV1GMc/hz65rnlGfNKpSi4rTTZvXXT0PRp1MP7OnhsXVjUlebve6jeNkrvvLXyLus+J9Yg+Ldj4VtWtlsrnTWnJeMlhJmQA5z0+UcVw3w7g8QDx5418y+sCY/8AkJYgI875ZMeXz8vOeua6TSPDfjS7+KGneLfEFvp8UaWjQvHbS5EI+bavPLHJJJ96XTfC/i3SPiB4gvLW2sbjSdbJ8yVpcSRja2AF9ctjvRKNSclOSduZ/dbQKdTDUKU6MJQu6cb7ayUtde9v0a6HOfDvxWfCPwRt72G2F1eXF+9vaxE4DOfX8q6G58W+NvCmpaY/jK30qfTdRmERey3BrZj654OM/oao6T8M9Xm+E8Hh+9khstXtL1ru2YOHQN2yR6jNW7zwx458YajpcPi+PS7LTNOmEzi1cs9yw9jnGf0yamCxEYRik72Vu3nc2rzy6rXqTk4tOU+Zve32eT/gdd9C9rHivxRrHjS+8MeDYtOiOnIGu7u9DMu4/wAIA+v6GsnUPFt9rngHxlout2kNtrGlQtHOITmOQZwGXP0rU1bwz4r0Lxtf+JvByWF4mpoBdWl25TDj+IEf55NVbPwFrg8M+K7rUJba48Q6+hBSNtsUYzkKCf8APArSSrtyWvW/a3Sxz0ngIQhJOKS5Lfzc11zc3lvvptYxPh54v1bUNN8OeDvCbWsdxb2m/Ubq5Tcsag8qi5G48j8x7mvbEDBFDNuYDk4xk144Phvruk6J4Z1bw9BbW/iTTRtvI/NAScEknLdD6e4PtXsFq0sltE88XkysgLx7s7WxyMjrW2BVSMXGpvp6Wt/Vzgz6WGqTVTDNWblf+a93q+6f2eliSiiiu8+f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f13xn4c0fK3WpRvKP+WUPzt+nT8aLgdBRXk2sfF5ySmk6UoHaS5fJ/75X/GuT1Hx94rvid2qvAp/hgUJx+AzUuaLUGfQjMqjLMFHuap3Gr6VbnE+p2cR/wBudR/Wvmi61C+uiTdX1zPnr5krMP1qsAPap5x+zPpR/FfhlBltf0z8LlT/ACNCeLPDL5xr+mj63Kj+Zr5roo5x8iPp+31nSLg4g1SylP8AsTqf61dR0cfIyt9DmvlPip7a8vLUg213cQY/55ylf5Uc4vZn1NRXzvpvjrxVYkeXq0sqj+GYBx+orq9I+Lt0mF1bS45V7vbvtb/vk8H8xTU0JwZ67RXM6F478NauVSK/W3mP/LK4+Q/rwfzrpgQQCCCD0Iq7kWCiiigAooooAKKikuII/vyoPxqtJqlsv3d7/QUAXqKyX1Zv+WcIH1OagfUrpujKv0FK47G7RXOtdXLfemf86iMkjfedj9TRcLHSl0HVlH4003EA6zRj/gQrmqKLhY6P7Vbf8/EX/fQo+123/PeP/vqucoouFjpPtVt/z8Rf99ClE8B6TR/99CuaoouFjqA6noyn8aWuWp6ySL0kcfRqLhY6aiudS8uV6TP+JzUyandL94q31FFwsblFZSasf+WkP/fJqxHqdq33iyH3FO4i7RUcc8Mn3JFb6GpKACiiigAooooAKKKKACiiigAooooAKKKKACiiigAooooAKKKKACiiigAooooAKKKKACiiigAooooAKKKKACiiigAooooAKKKQkUALRUbSqKbukb7q/ieKAJiRTS6imCNz958fSlEKd8n6mgAMyjuKaZx2qQIg6KPyp1AEPmt2Vj+FHmSf3G/KpqKAIPMk/wCeb/lQZiOqsPqKnooAgFwvrT1mU9xUhAPUA0xoY26oKAFDqaUEVEbdf4WZfxppjmX7rBv0oAsUVW85k/1ilakSZW70AS0UgYGloAKKKKACiiigAooooAKKKKACiiigAooooAKKKKACiiigAooooAKKKKACiiigAooooAKKKKACiiigAooooAKKKKACiiigAooooAKKKKACiiigAooooAKKKKACiiigAooooAKKKyfE3iLS/D1n9p1G4Ckg+XEvLyH0A/yKANYnAyeBXFeLPiPoujlrezP9o3Y4KxN8in3b/DNea+MvHmseIGeCNjZWGeIY25Yf7Td/p0rkazc+xoodzpfEnjfxDrhZJ7xre3P/ACwtyUXHuep/Gua9aKKi9zRIKBRRQAUUUUgFpKKKYBS0lFIAFHaijtQAGt/w74v1/QmVbK+doAeYJcvGfwPT8MVgUUwse4eFfidpGpFbfVF/s24PG5jmJj/vdvx/Ouxk1K1VQ0cnm56bOQfxr5e7VueG/FGp6I4WKTzrbPzQSH5fw9KtT7kOHY95m1WVv9XGqD1PJqpLc3Ev35XPtnArD8O+INP1yDdaybZlHzwvw6/4j3rWqrkWCiiigAooooAKKKKYBRRRSAKKKKACiiigAooooAKKKKACiiigAqeK7uI/uStj0PIqCigDSh1Zx/rYw3uvFXYL+2l/j2H0bisCincVjqRyOKK5uGeaE/u5GX27Vft9VPSePP8AtL/hRcLGrRUUFzDMP3cgJ9O9S0xBRRRQAUUUUAFFFFABRRRQAUUUUAFFFFABRRRQAUUUUAFFFFABRRRQAUUUUAFFFFABRRQTigApCwFRtJk4UZPtSrGTy5/AUAIZCxwgzR5bN95sewqUAAYAxRQA1UVei06iigAooooAKKKKACiiigAooooAKKKKACiiigANRPBG3IG0+3FS0UAVmSaPlfnH60qXAJweD6GrFMkiSQfMvPr3oAcrA0tVWjlh5T519O9PhnVvrQBPRSA5paACiiigAooooAKKKKACiiigAooooAKKKKACiiigAooooAKKKKACiiigAooooAKKKKACiiigAooooAKKKKACiiigAooooAKKKKACiiigAooooAKKKKACiivP/id47XRQ2k6S6vqDD95J1EAP/s38qTdhpXLvxA8d2nh1Gs7TZc6mR9zPyxe7f4V4fquo3uq30l7qFw9xO55Zj09gOw9qglkkllaWV2eRzuZmOSSe5plZOVzVRsFFFLUlCUUUtACUCiimAdqKKKQBRS0lABRRS0AIKO1FFABRRS0AJRRR2oAltbia1uEuLaV4pUOVdTgivT/BfjKHVNljqRSG96K/RZf8D7V5ZQCQQQSCPSqTsJq59B0VwngHxf8AaNml6tL++6Qzsfv/AOy3v713daJ3MmrBRRRQAUUUUAFFFFABRRRQAUUUUAFFFFABRRRQAUUUUAFFFFABRRRQAUUUUAKDg5BwfWrltqU8QCv+8X36/nVKigDoba9guMBW2t/dbrViuWq7a6hNDhX/AHiehPP507isblFQ211DcD923PdT1qamIKKKKACiiigAooooAKKKKACiiigAooooAKKKKACiiigAooooAKKKjkfHA5PagBzuFFRgNIc9FpyR5O5+T6VJQAiqqjCjFLRRQAUUUUAFFFFABRRRQAUUUUAFFFFABRRRQAUUUUAFFFFABRRRQAUUUUAFRTQLJ8w+V/UVLRQBTEjwnbKPoexqyjhhTnVXUqwyKpyRvbncuWj/AFFAF2iooZlccGpaACiiigAooooAKKKKACiiigAooooAKKKKACiiigAooooAKKKKACiiigAooooAKKKKACiiigAooooAKKKKACiiigAooooAKKKKACiiigAoorH8Ya/beHNEl1CfDP8AdhjzzI56D/H2oAwvif4xXw9Y/YrJg2pzr8nfyV/vH39BXhMjvJK0kjs7sSzMxySSetT6pfXWp6hPf3khlnmYs7H+Q9hVbvWLd2bRVhaSiipKClpKKACvRvg5p2j39prB1eztp1VoY0aWMMULbxwT0ycfpXnNdN4Y1i003wrr9m87R3lyYGtQEJyyEknI4GOOtVHcT2Op+GXhmyj1nVxrdpBcJb3As4kmjDAyZJyAfYCuYj8MNfT6nqEt7aaXpsF7JCsswOC244VQPQV1N3440WbWtCuI3MMImN3qREbcTeXsxjHOPUZrDh1jQtU0a90PVryexiGpSXlrdRwmQEMW4ZRz0NPQnUpx+B9UbWpNOae2WOO2+1G6BLRtD/eGOT9Km0nwlYz63p0EviCyuLK7kKh4NwkZgfubSMqT2JGOKvS+KdJfX7Nbe71KysbGwFnbXcQHmZAHzMndeBxUuqeKdHOpaDO1wdTubK6826v1s/JLpnhQvU//AFqNB6nJeKtPtdL125sbO8W6ijcgMAQVOSNpyBkj1HFammeC7q8s7OSbVLGzuL9S1nbTE75h26cDPbNZ3jF9On8Q3Vzpd413b3DmXe0RQqWJJXB9PWums9c8N339h6nqt5dW17o8SRm3jgLCcJ93DdF980tLhrYd4J0XTLbQtc1DVGsHvLPERiu4XdLY5IywHUnHGOlYPgDRLHX/ABHHYX94YI2DEImQ8pCk4U4IGMZ57Vej8RWdxo3i37U3lXWqzRyQRBCQcMxIyOBjI61meAtUtdF8W2OpXu4W8RcOVXJAZGXOPxo00DXU6O08PaY3hHXI4ruwdoNQjRNQkQr5acbhkjd6jA6msifwRqS6tbWUF3aXEFzbG6S7ViIhEOrHPTGR+dWdQ1PRIfCmu6TZag9091fxzwMYGTcuQW6jjHI5rV03xlpFnFo9uztJGNJeyumEO4wucYO1uHHByOaeganJ6/4ek0uxg1CC+ttRsJ3MaXFvnAcdVIPQ1i12PjPX7G40SLSNPvvtq+d50jpYrbRjA4woGc88muNqWNBRRRSGLSUUUAKMjoSDXqHw88Uf2jENL1CT/TEH7tz/AMtVH/sw/WvLqkgllt50nhcxyRsGVl6gimnYTVz6AorF8Ha7HrulLMcLcx/LOg7H1Hsa2q1MgooooAKKKKACiiigAooooAKKKKACiiigAooooAKKKKACiiigAooooAKKKKACiiigBQSp3KSCO4rRs9TZcJcfMP7w6/jWbRTEdPHIkiB42DKe4p1c3b3Etu+6Nseo7Gtmyvo7jCn5JP7p7/SmIt0UUUAFFFFABRRRQAUUUUAFFFFABRRRQAUUUUAFFFRyNztXk0AEj/wryaWNNvJ5aiNNvJ5b1p9ABRRRQAUUUUAFFFFABRRRQAUUUUAFFFFABRRRQAUUUUAFFFFABRRRQAUUUUAFFFFABRRRQAUUUUAU54GiPmQ9O6/4VLbzB1qeql1CYyZoh/vKP50AW6Kr20wdasUAFFFFABRRRQAUUUUAFFFFABRRRQAUUUUAFFFFABRRRQAUUUUAFFFFABRRRQAUUUUAFFFFABRRRQAUUUUAFFFFABRRRQAUUUUAIzBVLMQABkk9q+ffiZ4lbxFr7GFz9htsx247N6v+P8sV6T8ZPEB0rw8NPt5Nt1f5Tjqsf8R/Hp+NeGVnN9DSC6hR3oorM0CnRxySuI4o2kc9FUZJ/Cm1Z03ULzS7tbzT7h7e4QHbIoBIyOeopgXfEug3egTWsN6y+bcW4n2AYMeT905707w74fuNZjurj7Rb2dnaqGnuZzhEz0HHU10HxPF3qOq6CFWS4u7nTIThRlpHb29Sav8AhdWtPh7q9lLozX19b6grTWb7gduFwWA5IBB4p21JvocTr+kzaPei2mmgnV4xJFLC+5HQjgis/B9DXT/EXTLLTdRsmtLf7G91aJNPabifIc9V/wDrV06ave6Vo/gVbFkjN2PKmYoCzJ5iDbk9B8x/Si2oXPMO2cVv6V4b/tLWLTTLLVLWV7i2M5cK2IyASUPvx29a7zUbp7q68b6LLFB9gsrJ5reFYgojcLncMDrnmnWf/I9+F/8AsAH/ANBenyicjgR4aZNP0q+udStra31F5UV3VsRbCwy2OuSvb1rDlQJNJGrCQKxAZejAHrXrHhb/AFHgP/r5vf8A2rVC4n1TSvDFtdeFoC1xc39wL2WOESPuD/Kh4OB1osO55oKQjHXivXpI7Ww8QeJJLa3gWb+w0nuIQoKJPkkjb07KcVzXie/uNa+G2mapqLLNerfSQ+dsAJTB4OKVgucPjj2owc4wc16H8O4R4g8NSaHJgtZahDdpk/8ALMn5x9OD+dbms3lv9h1Txxa4UXOnGzgweRIZCn54ANCiFzx8Udq9Ut5dV0+PwtZeHbQSaXdwRtdFYQ6zMWxIHOOwpqT2uiaX4zn0uG3kS21GL7OHXeiN0yB0OCTj6CjlDmOCudEmh8MWuvNNGYrmd4FiwdwK55P5Vl4OcYOfSvYPCFzp994W0i71t0N3PqU7WxZf3ZnJbBYen9cVR0CG/gtfEGoXt5JDr8d4sUtwLU3EkSeqqOgPqO1PlDmPLKMe1eyWS2n/AAmkVz5TG5l0WVroSW5hExGPnKdt3eue8HeIru+bVNQu7ObcII41utPhQyWaAnAVD1HPb0pWC5553orrvihbzxapYzzXEVx9otFkSQQeTIy/9NF/ve9cjSY0Hag0dqKQzW8J6zJomsR3a5MR+SZB/EhP8x1r2uCWOeFJoXDxuoZWHQg9K+fq9M+FOsfaLKTSJ3zJAN8Oe6HqPwP86uL6ESXU7iiiirICiiigAooooAKKKKACiiigAooooAKKKKACiiigAooooAKKKKACiiigAooooAKKKKACgevSiigDTsdSK4juOR2f0+taqkMAykEHoRXL1asb2S2O370fdfT6U7isb9FMgljmjDxtkU+mIKKKKACiiigAooooAKKKKACiimu20UANlfaKWNdoy33j1psSlj5jfhUtABRWZ4k1yx0DT/tl8z7SwVUQAu59gSKg1TxJY6doVtrE0dw0NwUEaIoLksMgYzj9aylXpxbUpbash1Iq93satxcW9uENxPFF5jiNN7hdzHooz1J9K4bwp45Mnh3ztTSW4uoZYUlkUKofz52jTAGB8oAz9K049U0fxc39j32h6l5R/e5uYfLVWU5BDBshs9MVmJa+An1i0t10Qr9mmW1t7gIwg82MkqnDckEnkjuea1o4vCcnvPdnDXlXlUUqUklZrW+7+XT/AIBFcfEaW4lW303SHW4TUYLeWK5dVYxSOylguQQcj6cjrV7xd4h1fTfEYjHnWejQQxPPdiw89NzuQQx3rtAGOQGxnJqw+geEYdcXSo9H3XU6i5cxs2Igj7lOd3yDdyAvGa19U8NaHql+l9f6dHPcKFG4lgGCnKhgDhsHpkGuqNfDOXurRb/gYqhjZQkpTV7+i69lft/wDgr7x3r6aldaLNazW1wZI/3sFkd9uhkddoDkrKzBU2sOPmPHymuy1HxRDDaaTJptnPqcurLvtI0ZY9yBN5YlsAcY/Ort14e0a6ju0nsVf7ZKs07b2DM6gBTuByMAcYIxRqHh/Rr/AE+20+6sI2trXH2dVJQxYG0bSpBHHHBpyqUZW923/Df5l08PjIKXv3vt9/o1t1s9fJI57wl4mvvEXjC5EUc0GlwafE4iby8+czuG3cFsgoQMHHyk9xVbQvH8dzZwH7Ff3ECzRWtxfSeWuyaU/ICi9R8y5IGBn611thounacjjTLWOzc26W4aNfuom7YMHjgsx/GsrRvA/h7TY7FjZLc3VoqgXEn3nZc4dlHylhk4OOO1P2lB3vHtYXsMbFRSnrrd+uyWn9d0c7oHxCvYfC1nca5o9497JYJdI8ZRhcrvVGfC/cwXUkY6H2roLrxpZReDrTxJFbvNHdMsaQiVMhySCpOccEHOMn2qW18DeFLW2ktoNGhWORVQje5KqrbgFJOV55+XHNXJPDWhvo0Wjtp6CyifzI41dgVfJO4MDuzknnOeTROeHbuovf8AD7wo0cfGPLKafu2+ffZfl/mci3xVszbwzxaDqMqSrGAVKnEjmQBMD5v+WTnIHat6HxhDP4XtNZh0y9M13cC2hs3UJIZdxXB3YAHBOT2qxb+DPDFvYzWUOkxJBKyMyhmyCpJUqc5XBJxjHU1abw7op0RdF/s+IWCHcsQJGGzndnOd2ec5zmlOeGduWL3/AA+8dKlj1f2k09Px+7+uxgXXjz7Ktw9x4f1COOwVW1Ji6f6NuYqMDPz8Dd8vaqi/En5Umfw3epbPA10JTPGf3CyCNnxnPUjjrg1vnwX4WLwOdGtyYQAvLYYBtw3DPz/MSfmzyasnw1oRgWA6bD5SwNbqvOBEzhyvXoWUH8KfPh/5X/XzF7HHu/7xL7v/AJHt+P3LkNd+IM7eHtQuLLT7iwYxXI0+7kaN1keFtrfLyR3IyO1N1f4nH7NqC6Po1081u2IZZ0KxShZljfnju3HP+FdDpPgTw3p9vcxmxFy915wmklYkssjlivoOw4wSFGatv4Q8Nu967aTATegi45b5gW3HHPy5YAnbjkZqvaYVfZf9fMy9hmMlf2iV1/n5W3f/AAXbXlPEfxGIXULHTbK9t7m3lESXTw7oi6Soki8jHdgD7dq6Tw54st9au2t47OaBobdpLsyOuLZxIU8tsH73ysfTA96nk8I+HJLue6k0qFpp+ZGJY7jlTnGcAkquT1OOc1JoPh+10r+0ZN5uZ9SnM91I6hd5KhQMDjAA/nUTnh3C0Y6m1KljVW5pzTj/AMPb/L066I5/RPiTpuq6nHYxWNyjSzxxwuSpV1ffh8+nyH161BB8QppdTn26TI1iLZPs4Dr5sk7XLQKvJwASv4d624vAnhOJHSPR0UOqqcSyZAU5XB3ZGD0x06VNH4O8Mx2q2qaTCsItzbhAzY8sv5mOv9/5geoPTFU54W+kX/XzIjSzFpKU4312/Doc/efEgW/2pV8O30sljCZL5BNGDARK0e3k/NyueOxpup/E6106AtdaLdrPHJMk8IlQmPywhYjB+bhweOOuTXTw+FfD8NrJbR6XCIpIRC4yTuQOXwTnJ+Zic9STUWpeDvDWpPI95pMUrSM7udzLuLhQ2cEZB2rx04oVTDX1i7f15hKhmPK+Wor+mn5f1qcrc/E1tNXUH1LSXdYb2aOAQyLuaGNEYsQTnOHHT17YqKbx1q9voWuXFxZzLELm9g0/UAYyqOiu0SsnXjbjJByRz611dz4H8K3LO02kRuXzvzK/zAqFIPzcghVyO+KSDwN4UgeR49HjzIJA+6R2B3qVc4J6lSRnrjvVe1wtvh1/rzM3hsxcn+8Vv6/u6/h6mX4R+IFvrer2+lLpt+DIHQXZiIiaSNcuM4wBkNjntVzxTrmsab4s0uz06wfUYJ7O5lmt0dEOUMeG3N/vEYzzmrc/g7QS1xNaWn2K6mjeMXEDsrRbgAzIM4ViAOQATVnWvDOia0bdtUsvtL26NHE5kdWCtjcMqRnOBms3OhzqSWnb+mbxpY32LhKS5rpprTS602fn0e5gj4g2d1pH23TrGeZpLlbWBWKrudrfzlJ54H8J963/AAdqVzrHhbTdUvIFgnurdJXRTkAkdvaoP+EP8NDUo9RXSIFuY8bGUsAuE2DCg7c7eM46VqaVp9ppenw6fYQ+TbQLtjj3E7R6ZJzUVJUeW0FqbYenilO9aSa12+Vnt69SzRRRXOdxRuYjbv50f3CfmA7VZgkDKDUpAIIIyDWeytazhedjfdP9KANCimRtuWn0AFFFFABRRRQAUUUUAFFFFABRRRQAUUUUAFFFFABRRRQAUUUUAFFFFABRRRQAUUUUAFFFFABRRRQAUUUUAFFFFABQSFBJOAOpormPifqx0fwddyxttmnH2eIj+83U/gMn8KGNHjHj/Wm17xTdXgYmBG8qAeiLwPzOT+NYFAorA3QUd6KO9IAooopgW31PUXube5e+uGmtlCwSFzuiA6BT2xTodW1SG/e/h1C6ju5Dl5lkIdj7nvVKii4E9w15db764M8259rzvlstjOC3rinvqF+6WqPeTstpzbAucQ8g/L6cgflXT+CdPs77TbdbyHzo31Mo6FyAyiAnGAcde/WsvVUsrrwza6tb2ENlKbuS3ZISSrKERgTknn5iKLCuUo9Q1iae8ljurySW5ib7UysxMkYHO/1GOuaausaqtzDcrqN0JoIvJikEh3InPyg9hya7axuoW0/S92nwBBoF6zbNylgC4K5z3xn6k1S0zSdK1C1tNVa0tLU/Y55WgLOIXeOQICcZbGDkgelOwrnLQ6vqkIthDqF1GLUs1vtkI8otncV9M5P50WOsatYvK1lqV3btKSZDHKV3n1PrWl4o0+zt9Q082iIVuoVeSO3D7N24r+7LgHBx+ea6m0s9Ji1yzutM0218qDUYYSrrLHNCWyMSK3DHIyCp4I6UWHc4CHUL+Frho7ydGuVKTkOcyKeob1pjXl21gli1xKbVHMiwljsDHqcetdtpGn6feaik19pljEL/AFFoUUiViyqQrbFX7pyclmOOelSW9lZ31noejzWsEcC3l4pk+YMwj5wSM8tgA4H0osFzh7C/vbB3exuprZpEKOYnKllPY47UNf3zaeNPN3MbMP5gg3nZu9cetbXiuxsYtNsr61FokkryRyLaCTyiFwQR5gBzzgj6VuQeHdNvtPaa3tVWXVbZDpyqT+7ljXdMBz3Kkc+tFgucppl94ghszb6bdakltI+zZAz7WYgnbx3wCcVW87Uba0ez8y5igugsjRHIWX0bHfkda7nRYLFNVjaxiEcUOuC3Ta5wQtvICcZxkkZzXOeKv+PjQv8AsGwf+hvRYLmTNdajDCmnyzXMcdvKXWBiQIn7nHY1MNc1oX5vxqt4LoqFMwlO8qOgJ711uvWNnqPiLxDZzaaLNoHMyXhLbsl1HzZ4IO7j8KreKdG0q20/URbraJJYzIkZgMrOwJwRLuULk9QQaLMLnLpq2qLeyXq6hdC5lUpJL5h3Mp6gn0qLT7680+fz7C6mtZcY3xOVOPwqvRSGT3t3dXtw1xeXEtxM3V5GLE/iagoooAKKKDSAKvaDqEmlavbX8ef3TgsP7y9x+VUaKYH0FDIk0SSxncjqGU+oNOrlvhjqX23w4tu7ZltG8s+u3qv9R+FdTWqZi1YKKKKACiiigAooooAKKKKACiiigAooooAKKKKACiiigAooooAKKKKACiiigAooooAKKKKACiiigCa1uJLeTeh47g9DW7aXEdxHuTg91PUVzlSQTSQyCSNsEfrTEdLRVeyuo7mPK8OPvL6VYpiCiiigAooooAKKKKAA8Cof9ZJj+EdaWZjjaOp6U+Ndq4/OgB1FFFAHj3izVrHxAmq39xdoht1EGnWhPzH5xukPuRmuguLS78ReGfDy6LJbTLZujT+Y5AV1UAD1PU10XiLwtpupaRc2drZ2VnPKBtnW2Xcp3Ak8YPb171UvvBltNpenw2tx9ivrEAx3MEYXLYGSR3zjNeG8FXU5uS5rrW2l3e/9dLaHB7CpzO+t/wDMhsNb1yw8WwaHrv2SdbtC8E1uhXBGeCD9DVGTw/qFnCLa7a2j0iz1B9Ra58w7yoydu3HB565rY0PwvNb6yNZ1fVJNTvkTZExjCLGPYVoeJNOuNVitrNXjSzMwe7yTudF5CjjucZ9q3WHqSpt1E73dlfWzto36/gaKnJxvL5f8E5rSNZNnc3N9Np11ealfx/a5I4gM29sOEByfTnHXmuts9WsLnRo9XFwkVm0fmGSVggQd9xPAxWZrPh+4uNUfUdM1BbKaW2+yzBod6snYjkYIpupeFYp/B0Xh62uBGIGjkjeWPzFZ0kD/ADpwGUkcj3rpwdOrCpyVPh7/AD3797/gP97CMuVXsnbzf/BHyeLdJbXdL0myube+fUUlkSSG5jZVRMAnrzkkgAf3W9DUuu+KNH0qzv5TeW9zcWMZkmtIZkMwHHVc5HUdayvD3gyTT/ESa5c3tvJcF7mSWOC28uPdKIlG0ZJAAi75yWJrC1f4YXl/rF9ejW4I47mW5cL9mOVE3OOHA4IHOMnvXsxhh3JXlp/wTinWx6ptxhdt+Wistd+9zuNH16x1DT0vGdbVZLiW3RZnCl3RmUgc8/cJ+lSTa7ocMAnm1nTo4iiyB2uUC7WJCtnPQkHB74rBvvBjXHg2TQ49R8q5+1yXUF2Is+U7Ss/C59GK9ay7D4btpoiksdSt3ntbsyWi3Nt5kSQbWCwld2Tgu5ByOvSoUKDu+axpKtjY8qVO+iu79euh1Gs+KNH06GJvtlvcyyyQqkMMyF2WV1VXAzyvzA59KvtqmmLYNqDajZrZqSrXBnXywQcEFs468fWuHh+GFv8A2Te2E1+jm8NtvkSDYyLHJ5jqmD8qkkgAfd461q6h4Qu7nwRbeHF1KFXtJkaGb7NgeWjZVSAeuMAspHPIxTlCholLr+AoVsb7zlTW2iv1vt9xv/25oubcf2xp+bobrf8A0lP3w9V5+b8KoaL4t0bWJbUWN3bvFdLJ5TmdAzOjbSgTO4nqcgYx9a5jw18Ob3Rp2J1TTruGaRGmWawLlVWQuBGWc7T8x5Oex60S/Da6a3Tytajt7u3jlWzuIrYhoWacSh/vckDKnpnNV7LDJtc5CxGPaUvZW7q68ut+1zppfF+ixajDZteWxNzKIrV0uI2WZijN2Py/d289SQBVu08Q6RLFD52o2NvcSQCdrdruMuiFd2eDyAO44rnI/AKWuoW9zYXkUcdvNC0cckO7CJbtCwzkckNuB9RzmudPwbjNv9lfVIJYiFdjLbuzeYI9vA8wLtyM9M44zTVPCveVvkTKvmMdqaer6paf1/wT0LVPEemWfhm88QW9xFf2drGzs1rKrhsdQCDjNSr4i8PtZpeLrmmG2eTy1l+1JsL/AN0HOM+1c5p3gea38Car4bm1JHe/LYmEJxGCqgDklm+73Oe1Z/in4aSard3slnqkFlDdM58oW3EYaKOPgqw/udOhzyOKmNPDt2cuu/loaVK+OUVKNO7stL9db639DuRq2lGJJhqdkY3jeRH89cMi/eYHPIHc9qcmp6a+nHUl1C0axALG5EymIAdTuziuHj+GudO1S0n1UMLmFI7VUiKpaneJJABuyVeQZxkYHGe9Xo/A8kfgW98PR38Uc91cC4MwiZkVg6tjazE/w4zuzzmpdOh0n17dC418Y73pdH169vn+TOoi1jSZoPtEWqWMkPltL5i3CldinDNnOMA8E9BVC18XeG7j7Sf7ZsYhb3TWrmadEBkABIGTz1/nXGRfDLVINPvLe3160V72K4t5We0dwI5WV/lzJncGB5JOQfWr1z8Prwanf3lpqWn4u/PXZc2HmhUlC7v4h8wK8Hpg4Iq/ZYf+f+vuMnice0n7L8V/n0OtuvEnh21uJLe517SoJoziSOS8jVkPuCcii98RaHZrJ5+r2KskBuDH9oTeYwM7guckY71zNj8O7W1itYzcxzGC/kuvMkgBd1aExBSc9sg59ulZNt8LbyG8tJDrkDx28axkG1ILL9m8gjh8dMkEgntyKSp4b+ccsRj1tSWr77L79f8AgHZ2PivRbm0+3SX9pa2TLE0U81zGofzE3AYzwfY+hq+usaQ2ojTl1SxN6QCLcXCeaQRuHy5z0IP0riI/h3fQ3VvfxatYvdw2iWm2axLwlRCIi23dnd8oI57kc5q5pfw+j08wmO/V2hvLS4WQwDeVggWLZnP8WCfbOMUSp4fpIdOvjrpSp9e62+//AIbzOtbVtLXUhpjalZC+PS2M6+aeM/cznp7Vn6j4u8N2NnJdS6zZPFFMkEpinRzG7ttAbB45z17A+lc5eeC9R1PxVq9xczW9rp1zd286ssIa4fy0H3JM/IN3ByPXHWoU+HN2bSKOTU7ASWlvDBaNFY7AwjlWQGUbvnPyAcYxknvRGlQ05pdgnica78lPvb5bdeu/9XO1m1zRYXuFm1jT42tsfaA1ygMWSAN3Py5JA59azrrxjoSXK2lpf2t5cPbG5jWK4j2ugcKcOTjOT+hrl3+FyvqF3O2pRNFLcGZA0Ls2GuEmZWy5Uj5MDAHXJzirN58O5Jb/AFG4h1OGOO+WdGT7P/q1klSQBcN2KHPrntTVPDfzkyr5g07U0vmdNrPibStOtLmZbmG7ktZYop4IJVaSMySLGNwzxy3f0rarzKy+GN/DPcSTa9FL56qrN9mYMxFyk+4/PjJ2kcADnNejWC3SWka3s0U1wB87xoUUnPYEnH51lWhSilySudOEq4io37aHL9z6v9LE9R3ESzRFG/A+hqSiuc7ihaSMrGJ/vKcGr4ORVPUYyuLhOq8N7ipbWQMooAnooooAKKKKACiiigAooooAKKKKACiiigAooooAKKKKACiiigAooooAKKKKACiiigAooooAKKKKACiiigAooooAK8f+PWpeZqVhpSN8sMZmcf7THA/QfrXsFfOfxHvv7Q8banNuJVJvJX2CfL/MGom9C4LU56iiisjUKO9Fa3hjTbPUruVL67mgjijLhYIjJLKf7qjpn60wMmivRdP8J6Xpnifw7NcS38lpqLEwwzwKsgkUj5ZBnG3ntzXQrqWlK/ijWEvNS+1WhWB5vs0W6Fd5AWIdCO3Pamok8x4zRXdW3gazZrbTbjUrqPWLmATIi25MCEjIRn9cVm6Z4bsY9GfV/EN/cWUH2k2sUcEYeR3X7x54wOfyosx3RgWuoX1ogS1u5YVD+YAjYw23GfrjiozPN9lFr5reQrmQR5+UMQATj1wAK7zwj4d8Mvr2p2V1ef2tFFZNPBJBjZs4yTg5Egz06c1Q0/wrpL2FtqF7qOoQ2+oSslisdsHfYDjfJjgDJHSizC6OZj1TUY7VbRL6dYFV1WMP8oDcMPoe9Ng1C+g8jybyaP7Pu8na+Nm45OPr3rpoPBsdrd6y2uX0ltZaUyq8kKbmlLfd2g+oIqz8QYreHwd4TSznM8Hlz+XIV2lhlOo7GizC6ONvLu6vJzcXVxJPMcZd2yeKnudY1W5EQuNRuZRCwaPdITtYdCPeuu0qCxn+FC/2jeNa2yauSzIm9z8g4Uev1pP+EHsJmdrPVJp4rjT2vNPYoFMhX7yMPUcdPeizFdHLnxBrhaRv7WvMyMGciUjJHGfrgD8qhbVtTdCjahcFTN55HmH/AFn9/wCvvWhq+iQ6d4Y0nUpJ5TeahvcQkDakYPB9cnj86n8LaHpepWZmvL2+acyiNLWxt/MkAP8AGxPAFLUehiX+oX2oSLJfXc1y6jCmR84HtTodS1CEW4hvZ4xbMzQBXx5ZPUr6ZrptS8GR2B8SJJeyO+kxRSRFVAEgcZ+b04Pan+HvDmkFPDV9qM11ImqXTRNCqjbuVwFB6Hae56+lOzC6OUttQvrcKLe7miCy+cNr4w+CN31wSPxqOe5uJzGZpnkMSCOMsc7VHIA9uTXY3nhnSLrxTq8drdT2WlaarSXTvGCUIJGxBnkehNV5PCun3B0e80rUbi403UL1bORpIwssLkgcjoeDmizC6MC/1nVr+Ew3upXVxGW3FZJCQT60y61PUbu2jtrq+uJoY8bEdyQPSuxfwXoP/E2jXXbsTaS267zACvl5P3fVsD6ZrP1PwtpttqWkeXrDJpmpwmZJ5ovnQDGRtHU8jFFmF0clRXZ6r4T0y20E63Dc6ulpDcLDOtzaqkjKf44xnnr3rpBoek2vxA0uz0C5vNNuZLPzGZUVlClTyN2fmPft6UcoXPKKK6mw8P6TDodvq/iDU7m1jvJGW2jt4g7EKcFmz0Gavf8ACD29vNqwvtUZLexgiuY5448iSJ887eueOnrRZhdHEdqDXR+KdBsNP0nTtX0m+nurK+LqonQK6svXIFc5SGFFFFIDr/hTffZ/EL2jN8lzEQB/tDkf1r1WvCNBujY61ZXecCOZSfpnn9M17vWkTOa1CiiiqJCiiigAooooAKKKKACiiigAooooAKKKKACiiigAooooAKKKKACiiigAooooAKKKKACiiigAooooAfDI8MgkjbDCt6yukuY8jhx95fSueqSCZ4ZBJGcEfrTEdLRUNpcJcQiRevcehqamIKKKKACkY4FLUU7H7o6ngUAJCN0hkPQcCpqRF2qFpaACiiigCva31pdXN1bW86yTWjiOdB1RioYA/gQfxpby8tbOLzLq4jhXnBdsZwpYgepwCcDsDXC33hfWbzxfezsbu30y5vjM7W16YWkUWkaLnYwb/WKePbPSmeJPD+vap4R8MrdWtxd6pZH/AEtUuwhybeRCSdwVvmKc5JwT2JrqVGnde9v/AJHmvF11Gf7t3Tdt9dV5dn87M9AtbiG6tYrq3kEkMqB43HRlIyDVTW9XsdGtFub+by42cIPUknHT+deY3Xg/xjY2NlY6Rc6klgltbNdQx34MrTBZBIELOMAHYSAyg9s11F1oet3Xw4sdPvFN5q0Hls/nSqzttfJBfoTt4J7+prDG0/ZUZTpSTfRBRxlapeMqTi0t+l/I6031iJY4jeW4klAMamUZcHoQO9IuoWLXH2db22abcV8sSruyOoxnORXE6l4d1W4fUo10i3d9QdJIrtplDWYAHy+vy4421n6ZpN7qMl/b2unws6a07NqJkAePa+SMdfy45ryZY2spcvJ+f+X47anQ6807cp3niDV10mK3ItJruW4mEMUURG5mwT3IHQGnDUpV0STUbjT57d0RmNvI6B+PfO0Z+tU/F9hJex2rJpMOqLFIS0TzmJhkYypzj86oW+i6pH4AvtKkAe6mjl8mHzMiMN92PceuPWtp1KqqSSWltP6t+vyLlKak/Q6BNUsSsfmXdvDI4X928y7gWGQOvWq3iHXrHRbOWeeRZJIwCYEdfMIJxkAn3rk73wrqE9nrO7T4pLiWytY7Ri6ZEiJh8HPy8gc8ZqLXPDWsSpqUEekQXsl3Mk0V4ZkDRAAZTnnjGOOKwqYrEqDtDXpv5+XkvvIlVqWdo/1qd/8AbbPAb7XBgyeUD5g+/wD3f97261DdatptvDcyyXtvi2UtKqyAsoHqM9a42TQ9eWZbNNOR4E1o34uftCgFSW429eN1N07wxqq3FzGdPhggktbiM+bKkn7x+mwgbsZ5+bpVPF13oqf4Mftqn8p2Njrel3lpFcw30ASVA6hpFDYPqM8c8UllrFrNYx3VxJFZiSRo1WWZOSCRwQSD06Vy/h/w3dHU9Nm1TR4Y4bTTzCQzo484MMNgeoyayj4R15beEtbrKDHPEYd8ZMZeVmDZbI5BHI5FT9axKSlyX+/y/wCCL2tS1+X+tD0ia7tYZkhmuYY5JPuI0gDN9B3qLUtSsNNhaW+u4oFVDIdzc7QQCcdSAWXP1FcRqPhjWjNbiK1juJkt4ITcPMrRsExkOrDcMc4K9aPit4X1LXby0m0+znuG+wXNtIY7oRqjOYyhwzD0fkA9BnoK9HAzdeo41Vyr+u5niMRWp0pShC7VrLU9CByMjpRXl2v+GfGEUE1jo9zqR02O83Qxx3484oYEGd7uDtEgb5SfcAjirfjC31xp/Ctg0WrahN9huftaWN/9mLyqkQDM+5QcMT3HXIHau1YaLatNa/5XMpY+cVLmpPS3fW7tpp+h6NTLeaG4gSe3lSaKRQyOjBlYHuCOorzKPw/42kuLePUJNQmuS1qGvYtT8u3jhCKJkaMEEuTv+YKclgQVxWIvhH4gW+k6fa6e+qWZgso44o4tQjCwzBjvL5fkHgjAbjjC1awsH/y8RlPM60dVQk1r0d/y/r77e0TTQwhTNLHGHYIu9gNzHoBnqT6VFbXltcWhu4Zd0ILgtgjG0kN19CDXmdx4P8RC10+KRdSvYohp9zOkmpln+0JI/n4LP2Ur3x6c1VutE+In2+zl8vUJkhmy4TUU2vGZ5CysGkAJKMowQeMDIxihYam18aHLMa8XrRfyTf6HqUGqWE8FlPDcK8V9j7MygkSZUt+HAJ5q5XnusaD4p/4V94f0rSXuLa/tYQl19nuljZcQOuN2cH5ivrzz70uj6T4wj+HOpafJJdR6q82bcyXmZTHlNwD7nCMwDgfMcE547Q6ELXU1vb8dzWONqqXLKm9r7dbXt6na6pqmn6Z5H2+6SD7RJ5cW4E7mwSenQAAknoMVajkSSNZI3V0YBlZTkEHoQa8rufB+vancRST22pQ2cct19nt7jVC80KvbFRl1c5DSY43HAJzwSKo23hj4gQxiO3k1O2RNO8qCMX6bI/8ARiuw/Ofn83kMOOQdwxitPqtNr41cw/tHEKWtFtX0snf122+49korkPD+k65pNvrEH2m5MTWkTWklzctcMs/lESHklsbsHHT0FcJ4Ttte8Q6msdrNr9vpqG0F80mqsxZ8SGUq27K5O3KjBHoOgiGGUuZ82iNqmYSpuEfZvmlfT0+W33aHtVME0JuGtxLGZlQOY9w3BSSAcdcZB59jXjJ8MfEqNtrXWrXALgXRGooqzDeSGiHmAgYxwTHwcYOKmi8K+OTbG5KajFqb6bFbyT/2gpdtlw5ZAd+NzRlcHgZzkgk1f1Smv+XiMFmtd/8AMPL7n/luex0V5d4U8NeKrc6rca4+uXcfkqlhbf2sFflm3AlXwGxjkseDjJ7eo1z1qapuylc9DCYideHNKDj5P5+QUUUVidQMAwKkZB6isyLNvctCenVfpWnVPVI/kWdc5Trj0oAtocilqvaSbkH0qxQAUUUUAFFFFABRRRQAUUUUAFFFFABRRRQAUUUUAFFFFABRRRQAUUUUAFFFFABRRRQAUUUUAFFFFABRRRQAy4kWG3kmb7qKWP0AzXyzcytcXMs8nLyOzsfcnJr6U8YzfZ/CerS9CLOXH1KkCvmes5mlMKKKKzNArpPB/iC10iy1OyuorsJfIqie0cLNGQc8E9j3rm6O9NAdrJ4wsDP4ZZLW+K6PK7SGWQO8obHOc9eO9Uv+Ektf7P8AE1t9nn3avKJITxiMB93zc/yzXL0UXFY9CX4g28kEM91BqxvooRH5cN5stpCBgMwHI/CsfTfEWm3GitpHiOxu7qFblrmGW2kCujN94Hd1ByfzrB0uzW7F4WEp8i1kn/d7eNo6nJ6euOatX/hzWLG2kuLqz2RxBWkxIjMqnoxUHODnr0p3YrI2dG8VaZYeKbnUI9FFtp09o1p9ntyAwU4+bJ4Lcc1d0zxtp9vpkOmSRazHbWbt9la1uhG7xk5CS9jj1Fc7pnh64vtEfVlmgWKO4SFkMiBsEEkjJzkY4GMnt0p3iDw3qGl3dyqwPLbRXJgR8qWJJ+XKg5Ge2RzRdhZGna+Lrae41eDWLGebTdSKkxxS5liKfdIZuvTv/wDWqt4w17TdV0rSNO0uyubWHTlkUCZgxYNtwcjv8pz9aydU0fUdMjSS9tvLR2Khg6sAw6qcE4PseadZ6Fqt3ZC8t7MvCQxX5lDOF+8VUnLAewNF2OyNrRPEGiReD28P6vp15cK12bjzIHVSnAAwT34PtzWxoOrXGteMdGi8P2DQWGkxbfKlkG7yiQJGY9OciuO/sHVv7O/tD7G3keX5v3l3+X/f2Z3bffGKsDwtr3liQWWAVV/9cmQjAEMRuyF5HJ4ouxNIt/ErUYL/AMUyx2ZX7HZottbhTlQq9cfiT+lP0LxJZWfhj+x7qC+RluhcLJZyhDL/ALDk84qgPDt8qTwy20wu0mgjjVWQxt5pwvzZ5zxgjI9TUV34d1i18oTWLZll8lQjK58z+4QpO0+xxRqPQ6afxppd1rWsy3mnXb6dqtvFFJGjqJUKKBkHoelVtQ8V6UsXh+HStNuoodHuzMFmcEyDcD1Hc4Pauf1PQ9T021W6vLdUgaTyhIsqOC+Cdvyk84B+lW/D3hnUNUubItC0dpczBPM3KG27sMyqTkgc8gY4ouxWRrN4r0lPEGp3EWm3cmm6tEUvIJJAH3Ek7kI449DUcnijTLY6PZ6Tp91DplhfLeSCZw0szAg9uBwMViDQdTe3luobVnt0Z9rFlDMqEgsFzkgdyBxTToWrDTv7Q+xt5HliT7y79h4D7c7tvvjFF2OyNtvFNoZvFMn2W4xrMZWHp+76/e59+2asWPjO0tbrw3N9gllGk2zwyhsfMWx8yfTHfFc9feH9XsoFmuLMqpdYyA6sys33Qyg5Un0IFW5fDF9b6Pc3l1E6zxzxQxxIyvuLk5B2k4YYHHXmjUNC/qvibTp/C2oaLbpqsr3Vwsyz3kqueCODg8cDtmtKLxvo48RaZrradfLc21t9nnUOpVgFwCvPqe9cpN4d1mK4gt2sWMk5ZU2urDKjLAkHAIHJzjFVdT06802RI7yJUMib0ZXV1ZemQykg8g0XYWRvWGv6PcaFbaR4h067uI7KRmtpLWQK2GOSrZ7VZvfGkd7Drsctk8Qv7WK2tUQgrCqE43E8nr2rjaKLsLI3NT1qC78IaToqQyrNZSyO7nG1g3THOaw6O1BpDCiiikAV7zok/wBq0eyuM5MkCMfrgZ/WvBq9o8BS+b4R09u4QqfwY1cNyJm5RRRVkBRRRQAUUUUAFFFFABRRRQAUUUUAFFFFABRRRQAUUUUAFFFFABRRRQAUUUUAFFFFABRRRQAUUUUAFFFFAE1pcPbyh15HceoroIJUmiEiHINczVvTbs28m1v9W3X296YjeooBBAI5BopiA9Khj+eYt2X+dPmbalEAxGD3PJoAfRRWN4u8TaN4V0ptR1q7WCLoiDl5W/uqvc1UYuTUYq7IqVIUouc3ZLqbNFfOnib4+a1cTtH4f022soAflkuB5khH0BAH61a8JfE7xfd6cLq6vIJXMjDBgUDHpxV5hRnl+H9vWWl0vPU8WjxFg69b2VNt+dtD6Borznw78TYpZFh1q1EGTjz4clR9V6/lXocE0U8KTQyLJG43KynII9RXDhsXRxKvTdz2KVaFVXix9FFFdJqFNSOOPd5aKu47jgYyfWnVDfXVtY2kt5eTx29vCpeSSRgqqB3JNFrsTaSuyaivDfGvx6hhne18K2C3AUkfa7nIU+6oOSPrj6Vz/hb4s+NNU1Kb7RfWwRU3BEt1C5z+f6104jB1cPhpYiorRir+Z4b4jwLrqjBuTfZafefSVFeUaP8AE7UI5FXVbOK4j7vD8jD8Dwa9J0PV7DWbJbvT5xLGeGHRkPoR2NeVhcfQxOlN69up61LEU6vwsvUUUV2G4UUUUAFFeX/Eb4yaL4buJNN0qIatqCZD7XxDEfQt3PsPzrzGP40eNtR1eCJZ7O1heUDZFADxnplia7Y5fXlTdRqySvqeHieIsDh6vsubmltpr+Ox9PUV47p/xK16Bx9qjtbpO4KbD+Yr0Lwp4s0vxChSBjBdKMtBIfmx6g9xXhYbM8PiHyxdn2Z6lLFU6jsnqdBRRRXoHQFFFFABRXI/EP4g6D4Lth9vlNxfOu6KzhIMjD1P91fc/hmvE9b+O/i27lb+zbex0+H+EeX5j/meP0rtw+X1665orTzPGx+fYLAy5Kkry7LU+mqK8N0P4keKPsNtNPPb3BeNWYPCBkke2K7zwr8QtP1SZLTUYxY3LHCtuzGx9M9vxrwo5nh3VdJuzTtr5HbQx9Gsk07X7nbUUUV6B2BRRRQAUVmeJde0nw5pcmpaxeR2tunGW5LH+6o6k+wrwzxV8fdSmnaLw3psNtAD8s10N8je+0HA/WurD4KtiPgWnc8zH5vhMBpWlr2WrPoaivnnwf8AFDxhfWstzdX0EjCXAXyFCgYHpXd6B8Tt0ixa1ZhVJx50Hb6qf6V5OJx9HDYmWGqu0o/cPC5pQxMFON0n3PS6R1DKVbkEYNR2dzb3lslzazJNDIMq6HIIqWutNNXR6RmWRMUzQt/CcVpKcis/UV8u7jmHRxg/UVdgbctMCSiiigAooooAKKKKACiiigAooooAKKKKACiiigAooooAKKKKACiiigAooooAKKKKACiiigAooooAKKKKAOf+JDMvgbVmXg/ZyPzIr5yr6M+JCs3gbVgoyfIJ/UV851nPc1hsFFFFZlhR3paSgAopaSmBp6DewWa6kJ2YfaNPmgjwM5dgAB7Vralrdhcalr06SSFL2ySGAlDyw2cH0+6a5alouKxt6LfWEeg3NldXDQy/bIbqPEZYPsDArx0PPWtODxJY2+r6zfqHm+0ajDcwqVI3qkm459Dj1rkKWi4WOm8S6xp1xpLWVg0TebcidvKsxABgEfN1LNz24qL7Zo93Z6dLdXl5bT2Nr5HkwR8yEFiCr9FznnI9etc7QKLhY6z+2dJ+2jXfPuPtosvs/wBi8r5d/k+VnfnGzHOOtR3et2ElzqkiySFbnSIrSPKHmRfKyPYfK3Ncv2oouFjtLbxFpccVkrSSZh/s3f8Auzx5DEyf/W9ab4a1m3W8lijVpZrjV1uEU/LuQpIpOTwG+cYB71x1JRcLHXeJLKHSPB0Gm77nzn1FpgJ4/LYoI9uQp5A5HJ6np0pdH1TQ31DRdS1C+uLWXTY0jaFIC4k2MSpBHTOec1yLMzHLEk+5zRRcLHbW3ibShb20zrFHcWkLwqPsYeR8lsFZDwoO7kEetZeqX+j30j6o13eRXL2qQ/ZIk2gMqKh+fps4zjGee1c4KKLhY7yXxJolvBMbOQt/pVvcww/ZNpxGSSrv1ZufvHI4qCw1vQtHjmns7u4vZZtShuvJeAptRSxIJ6FvmriqWncLHZv4h0uE20NpcNFH9pM8klnZLCU+QqMg53n5uR0I4rG8VX2nXn2QWWx5o0YTzRweSkhJyMJ2IGcnjOaxKKVwsFFLSUDCijtS0gEoqvdX1tbf6yUFv7q8msy41xzxbwhf9pjmuWrjaNL4panr4LI8djLOnT07vRf8H5G3Xp/gjXtF03wjbrqGqWlsyu4KySAN19OteCz313NnfO+PQHA/Sq561wTzi3wR+8+kw/BDa/f1fkl+r/yPoO9+J/g+2yFvpbk9vJhYg/iayLn4xaIvFvpd/L7sUUfzzXidFc0s2xD2svketS4Oy6Hxc0vV/wCVj16X4zRDPleH3b03XIH/ALKai/4XRJ/0Laf+Bp/+Iryais/7TxX834L/ACOpcK5Uv+XX4y/zPX4vjNAceZoEg4523IP/ALKKv23xh0FyBPpuoQ+pAVh+hzXiNFNZpiV9r8EZz4SyuW0Gvm/1Z9D2PxL8H3WAdSa3J/57wsoH410WnaxpOpY+walaXJPaOUFvy618rUKxVgykqfUcV0QzmqviimedX4Iwsv4VRr1s/wDI+t6K+aNH8aeKNKIFrrFwyD/lnM3mL9MNnH4V3OhfGKQER63pasO8tqcH/vk/4130s2oT0lofPYvg7H0dadpry0f3P/Nnr1FYnh7xZ4f15R/Z2oxPL3hf5JB/wE9fwzW3XpQnGavF3R8zWoVKEuSpFxfZqwUUUVRkFFFFABRRRQAUUUUAFFFFABRRRQAUUUUAFFFFABRRRQAUUUUAFFFFAGpo930t5D/uH+latcuCQQRwRW9p10LiD5j868N/jTQmPn+ZgnqanFQJ81z7KM1PTEV9TvbfTtOuL+7kEdvbxtLIx7Koya+OPiB4q1Dxl4lm1O6Z/LLFLWDORFHnhQPU9/U19EftHahJY/DC5ijJBvLiK3JHoSWP5hMfjXhHwbtLWbxmt/exedBpdtLfmP8AvtGuVH54r38rhGlRniJLb9D4biatUxWMpZfTdk7X9W/03O++HXwM+2WcWo+LbiaASKGSygIDgHn527fQfnXptt8MfCFrYi0tLGaBRkhluHLAnvyTXMP8RNchiIebT2NysLQSSWksSQq7YMvzf6yNf72V5x61OfH+ttpky2/2K6uLS9kt3uoImeG42oGjVQDwXJ25ycYrxcbipY1ONbWPbofT4LJMJg4pU4K/d6sx/G/gu68Pj7XbyNc2BON5GGjPo3+NXvhR4kksdRXRbqQm0uWxFk/6uT29j/Ou10/WrHxBPe6bdXFoIbmPy7a2LDzZVAIeTHpnIX/dzXi8ok0/UXVWPmW0xAPTlW/+tXx+NorLsRCtR2fT80ZYin9VqKcNj6QoqK0k860hm670VvzFS19UndXPXCvmj9onxxNrGvyeGbCdl06wfbPtbiaYdc+oXp9c19Gazd/2fo97fbd32a3kmx67VJ/pXxJaRy6prMUTuzS3dwFZieSXbk/rXt5NQjKcqsuh8fxdjZ06UMNT+3v6Lp8/0O9+E/wqv/GMY1O+naw0gMVEirmSbHUIDwB/tH8jXt2ifCbwVpKEQWE8kjLtaWS5cs35EAfgBVOw8TvY+KtO8K6DZwto1tBNbB+A000MYOxDnAwcAnHJJ9Kjg8XeLIJr63urfT7u6j05rt4bVGJsZMjEchBIY4JPGD8prhx2PniuaMvgfTp8+56uWcP4XB043ipT6t66+XYi8W/Dj7PbSXmhSSSbBlraQ5Yj/ZPf6H8647wprlz4f1hLyHcUztnizw69x9fSvR9E8ZvOLRNRvLK2RJZBc3MgMayruKxBATwXA3+yj3FcR8TrCKw8XXAgULFcIs6gdPm64/EGvi80wccLy4ihpqb4zDqjapT0PbbSeK6tormBg8UqB0YdwRxUlcp8KLlrjwZbqxyYXeMfQHj+ddXX0WHq+2pRqd0ejTnzwUu4V5R+0T43m8O6LFoemTGLUdQUl5FOGih6Ej0JOQPoa9Xr5H+PGoPqHxR1YsTtt2W3QHsFUDj8cn8a9jKqCrV/e2Wp4PE2OnhME+R2cnb/ADMr4f8Ag3VvGmsGx00KkaANcXEn3IlPr6k9hX0D4c+Cng7S1ikulu9SukIbzZZig3eyrgY+ufrXJ/DzUZ/CvgbTLXSRHHf6jbS6lcSNaPcM6hiqqFTGAFGSSePxrsZviDc3GqeHrTTRZzQ3M0Meo3KEmNWkUkImcHOAScjjgVeY5jUnUlTi7RWnqc+RcP4enh4VqseaclfXp20LmufDXSriFm0qSSzn/hVmLofrnkf54rzC6g1DQ9XMcge1vLZwQQeQexB7ivRrbxrq32rUra5jtoZMlLfzEZFt2EjqfMJ4IWNRITxwcdxVL4tR2N/pWm69Y3EVwGYwNNEch+CR09CGr4jNMupRpOtRVmux7GMwsYw54KzR23grXF1/QYrw7VnU+XOo7OP6HrW3XlfwRumXUdQs8/I8SyY9wcf1r1SvVy7EPEYeM5b/AOR1Yao6lNSYVleK9Yi0LQ59QkAZlG2JD/G56D/PYGtWvNPjfctt02zBIUl5D7ngCnj67w+HlUW48RUdOm5I8Q8TeHta8QeI2vLRpdRu76X5kZsuGPp/sj9BXqvg74D6LbWiTeJ7ma+umGWhgcxxJ7ZHzMffI+lN8BSrpOh674mWOKS4soAlusrhVLtnjJ7nge+cVoL8RtVW1axzBNqMl6kEEy2UgJRo95byCd5IPyjsTXVlmcYypgoKpL59beZ4OB4ewkpvEVI8zfR7f16nS3Hw18MtZrb2kE1mUUKjJKWxjpkNnNeaeLvDd94dvRDcYlgkz5U6jAf2PofauzPjjWv7P0i4VbSTzi4nZIXxI6zKhjweY2ClmIOcbe9XNcvrTxN4a1eGW5tftEStdWlsGHmxxIMh2HXLDJx2DLXkZjl1GtTlOKtLf19T18RgoezfIrW7CfCTxJJfWz6Leyb5rdN0DseWT0+o/lXf14H4DumtPF+myqcbphG30bg/zr3yqybEyrYe0t46DwVVzp2fQKZPLHBBJPM4SKNS7seiqBkk0+uJ+OeoSab8L9YliZleWNYAR1G9gD+hNe3Sp+0nGHdmuKrrD0Z1X9lN/cfOXxV8Z3XjLxPNds7rYQsY7KHPCpn72P7zdT+Xau5+GXwTk1awh1bxRcT2lvMoeG0hwJGU9CxI+Ue2M+4rgvhPplrqnj3Tob6PzLSEvczJjO5Y1L4x3BIA/Gva2+Jup21q19N9kkiubbzLSI20seHLhQFc5EoXPzYx04zXvZli3hIxoUdND4bh/K45pOeMxfva7ef/AAOiOosPhf4NsbRra006WJWO4t9octn1yTXH+N/AtxokLX9hI91ZD74YfPF7nHUe9a//AAmmvLoVy7PbG7t7vypJDZyIYlMRdd8R5G4gKDk9c+1dFoniSDWLv7Hfy2luk8Cxpau37yWXH73Gf4Qfl9yrelfHY3A0sZeUl7z69fn3PtpYCjycsIpW2scF8MPEkmk6umnzyf6DduFIJ4jc9GHpnoa9or5z1q1/s/WLyzUn/R52QfgeK9/0G5a80Sxu2OWlt0dvqVGf1rz8jrytKhL7JhgKjs6b6D9UTdaM3dPmFNsJNyCrbqGQqehGDWXprFGMZ6qcGvfPRNWigdKKACiiigAooooAKKKKACiiigAooooAKKKKACiiigAooooAKKKKACiiigAooooAKKKKACiiigAooooAyfGcPn+EtWixkmzlIHuFJ/pXzRX1TcxLNbyQt92RCp+hGK+WZ4mhnkhkGHjcow9wcGs5mlMZRRRUGgUd6KO9IAooopgFLSUUgCiiigAoFFApgFSLHm3eb+66rj65/wAKjq7ZJ5mm347oEf8AJsf1oAp0lFFABRRRQACjtRR2pAFLSUUAFFFFAC0lR3E0VvGZJXCr/OsK/wBWmmykOYo/X+I1y4nGU8OveevY9fK8kxOYy/dq0ere3/BNW91G2tQVLb5P7q/1rFvNTurjK7vLQ/wr/jVKkrwcRj6tbS9l2R+jZbw5g8DaVuaXd/otl+fmLSUtFcR74lLSUtABSUtJQIKWiigYlFLSUALRRRQAlLRSUCHKzK4ZGKsDkEHBBrtfCvxL8QaMUhupP7TtBxsnPzgez9fzzXE0VpSrTpPmg7HNi8Fh8XDkrwUl5/p2PpPwl410LxIqx2lx5N3j5rab5X/Ds34V0lfJKMyOHRirKcgg4Ir0jwR8Ur7TzHZeIN97a8ATj/Wxj3/vD9a9zC5upe7W08z4HNuDp006mCfMv5Xv8n1/P1PbqKq6XqFlqllHe6fcx3Fu4+V0P6H0PtVqvaTTV0fDSjKEnGSs0FFFFMQUUUUAFFFFABRRRQAUUUUAFFFFABRRRQAUUUUAFFFFABUttcNbSiQZx/EPUVFTZT8ppgdHZssgaRTkN0PtViqHh9SumRk/xEn9av0yTzz9ofS5tU+GV2YI2kktJo7kKoJJAO0/kGJ/CvG/ghZz6d4zhm1SARWF3DJaTLIcFhIuB+Ga+pLiGO4gkgmUPHIpVlPcHrXgvjHw/ceH9We2kVjbuS1vKejL6fUd6wx+c4nBYX2dKKcW9W+n9dz53Mssi8ZDG3d42/A9Kj+HOkLC0cmo6tMwhWC3eS4BNtGrBgicYxkDhgegrV0jwtYaVoV1pVnPdJ9rZnnuNw812bgnOMDgY4HFcJ4U+I1xY26WerwvdxoAFmQjzAPfPWukl+Jfh5Yi0cd7I2OF8sD9c1yUs0ws483Nb1PajjKUle9i7feH9F0i9PiNpJoEsogwhVgI9yRmNTjGc7TtxnHtXjBEuo6kQFJlupug9Wb/AOvW74z8YX3iIiDYLayVtywg5LH1Y963PhN4ZkuLxdevIysEJ/0ZWH32/vfQfzrxsXW/tLERpUvhXX82cFap9aqKEdkepWsfk20UPHyIF49hUlFFfVJWPXK2rWgv9Ku7FjgXEDxE+m5SP618Rp9o0jWlLoyXFlc/MpHIZG5H5ivuWvnT9ozwHPY6rJ4u0yBnsrog3qoP9TJ03n/Zb19frXtZPXjCbpy+0fIcW4GdWjDEU1rDf0fX5Hqmm+FvCPiJdO8VabbLbNLE8yPbhRueQcs3H3lOcehzWj4R8HQeGZP9D1jVJ4SG3QTuhRmY5LHCglvfNfN/wv8Aibq/gkm0EYvtKdtzWztgoT1KHt9Olev2/wAevBr26vNa6tFJj5kEKtg+x3c1hiMqrU5vkjdHbgOJsJXop1p8suqf6HZap4M03Ubfy57i7EjTSyyTKyh5BIu1lPGNu3C9MgAYNeXfES/h1DxRObZt0Fui28Z65Cjn9c07UvjJ/wAJG8+laPaSafGy8TSOPMkXuAB939e9VvB3h658Q6qtvGrLbIQbiXHCr6fU18dn3tfaxwfK+bR/5f8ABN6mPp46Kjh3zK56n8KrVrXwZbF1wZneX8CeP5V1VMt4Y7e3jt4UCRxqFRR2AGAKfXs4el7KlGn2Vj2KcOSCj2Cvkr4+aZJpvxQ1MsrBLrZcoSPvBhzj8QR+FfWteb/HTwC/jDSYL3Tgo1Sxztz/AMtYj95fqOo/Ed69bLcVHD1uaezR4fEeXzxuDtTV5Rd159zB+DlppnjHwHp8f9oXtjqmjpJZySWkoSRoXO4A5BG0jH4rXcS/DjwkwsPL0yOE2UqSBkA3S7Rja5I5B6n3ArxnwPJN4MuzNpjETH5Z/MH+sA/hI7f0r1jTvidpEkI+3Wt1by452AOv55BrwamdYKvXm4uyvpfqb5TiXDCwpV3aUVb7jpNZ8O2OrtcG9aZxNam2CggCJSckrxwSQOTn7orzz4mraaTp1n4etZ5Z5PPe8uHlILM7Z5OABk5bgAVq638T7ZYWTR7OR5SOJJwFVffAPNedIuoa5q+B5l1e3L8k8kn+g/lXlZpmVOpT9jR1bNsXioyj7OGtzufgjaMbzUL4r8ixrED7k5/pXqVZHhHRYtB0OGwQhpB88zgfec9T/T8K169bL8O8Ph4we/U68PT9nTUWFeb/AButGaDTr5VJVWaJj6Z5H8jXpFZ3iPSYda0a406fgSL8jY+4w6H86rHUHiKEqa3Y69P2lNxPK/hvFp2rwaj4a1JnVLvZNCyNtZZIzkFT6jgj6V2knw902Z3urjVNWn1MujR6g8y+fFszgKQu0Dk9uc15PfWuoaDrBhlD293bvlWHHTowPpXf6D8TohAsWtWknmAYM0ABDe5UnivFyvMadKHsK+jRx4TFKnH2c9LHXWnhfT7Xw4dChluRbu5edy4MkxLbn3HH8R64xwa5zxxpel6DaahrMc0wubxZIoYNw8tXlVVdgMZ5VB3IGOMVLffE7RY4ibS2u7iTsGUIPzzXm/ibX7/xBf8A2m8YALxFEn3UHoPf3rpx+a0I0nGk7yf4GmIxkFBqLu2WPh/aNeeMNOjVchJRK3HQLz/Sveq4f4VeGZNKsm1S+j2XdyoCIRzHH159z/hXcVtk+GlQw95bvUvBUnTp67sK4z426bJqnwx1iCJGeSOITqqjJOwhj+gNdnTZESSNo5FDIwKspGQQeor2qVR05qa6M0xNFV6M6T+0mvvPjn4S6xDofxB0m+us/ZjKYZuP4JAUJ+gyD+FfScfw30BojFNcahdW6wtFaRSTgraKxz+6wODwME56V5h4p8BW/g/V5ZLW3ZrW4dmgmbnaCc+X7Y/UV0nhD4g3WlWyWWpQteWyDCOpw6D09xXJmnEOHrYzkcXFLS76/LsfO5BRqZZTlQrvd39D0TQvDVvpFrfJDf3011fcz3s8gaYkLtU5xj5R04qpc+FdEs7i21VpZ4ItPjjYoHGx/K3FGbIySNzHgjJPOaov8TPDwi3LHes3ZfKA/rXD+M/G174gjNpFH9ksc5MYOWf/AHj/AErhxGbYalBuMuZ9Ej36uNpwjdO7Of1W5bUtXubtVJa5mZwMc8nivoLRLU2Wj2Vo33oYEQ/UKAa8q+FnhmTUdSTVrqMiytm3R7h/rHHTHsOtewVzZHh5qMq0/tGOAptJ1JdQrJP7vU5V9SGH41rVl6iNupI395P5GvePQNKPladUcBygqSgAooooAKKKKACikdlRSzMFUdSTgCuU174jeD9HZo7jWIp5l6xWw81s+mRwPxNFwOsoryLUvjlpcbFdP0W8nHZpZFT9BmsWf46asSfI0GyUdt8zE/yqedFcrPd6K8EHxz1zPOiaeR3HmPV+y+O0mf8ATvDoPr5Nx/iKOdBys9sorznR/jJ4RvSqXn2vT2PUyxbkH4rk/pXcaRrGlavD52l6ja3idzDKGx9QOlNNMVmXqKKKYgooooAKKKKACiiigAooooAKKKKACiiigAooooAK+cviJZf2f411SDbtVpjKvuH+b+ZNfRteO/HnTTFq1jqqr8s8Ric/7SnI/Q/pUT2Lg9TzSiiiszUKO9LSd6QBRS0lABRRS0AJRRS0AJRRQKACtTw4vnXF1a957WRR9Rhv6Vl1f8P3H2bW7SZvuiQBvoeD/OmgKH6UVe121Nnq9zb4ICyEr9DyP0NUaACiilpAJRQKO1ABRRS0wEqnqWoRWa4+/KeiZ/U1Fq2pLbDyovmmI/Ba552Z2LuxZicknvXk43MPZ+5T3/I+xyDhp4pLEYlWh0XV/wCS/Mkuria5lMkzlj2HYfSoqK7HwR4Z03WfB/inVrxrgXGlQRyW4jfCktvzuGOfuivDjGVWXnq/1P0GrVpYKina0VZWXm0l+LONpa9D1zwAuh/DKDXr62vG1Odstsnj8q3UsAu4ZJbI9Omea5Tw54Y17xF5v9jabLdLDjzHDKiqT0G5iBn2zmqnQqRkotavUzo5jh6tOVVTXLFtNtq10Y9Fdr4b+GfibWX1SJrf7DLp8ZJjnwGkkxkRjkYyMfMfl561k6P4L8UavJcpp2kSz/ZZWhmbzEVFkU4KhmIBP0Jpewq6e69RrMcI3Je0j7tr6rS+33nP0tdn4Z+GviTWxqqiD7HLpwKtHNgNJKAD5fJGOCDuPHvWXovgzxRrJuf7N0ea4FtI0crBlVQ4PKgkgMfYZo9hU0916gsxwt5L2i9219Vpfb7zn6WpLmCa1uZLe4ieGaJisiOpDKR1BFdDZ+AvGF5pi6jb6DcvbunmIdyhmXGchCdxHuBUxpylpFXNquIo0kpVJpJ7XaRzNLXSaX4E8W6pBbz2OiyzRXEZkifzEUFQcHqwwc9jgmqWn+F/EF/rc2i2mlXEmoQE+dDgKY8f3icAD3Jo9lPT3XqSsZh3zfvF7u+q09exkUldp4m8Hf2D4AsNVv7e6ttXl1CS3mikYFAihiCAPoOckUmheEP7Z+Htxq9hb3dzqy6klrFFG3ylCoJJGP1zir+rz5uW2trmP9pYf2ftL+7zct+l72+7zONorffwX4oTWpNGfSJUvo4GuDEzoP3Y6sGJ2kfQms+20XVLnRJNagtGksI51t2lDD/WNjau3O45yOgqHTmuh0RxVGSuprp1XXb7+ncz6Wug1nwV4q0jSzqeoaLcQWqgF5CVby89NwBJX8QKva14O1CTUo7XRdDv0ZdNjvJo5riOR2Vjjeu09CSMLy3tVexqdmZfX8O7NTTTvrdW0t5+ZyNJW54g8JeI9AW3bVtKmt1uW2wncrh29PlJ59utP1vwd4n0XTV1HVNGuLa1YgeY2DtJ6bgCSv44pOlNX916FxxmHly2qL3ttVr6dzBorox4F8XHSf7UGhXX2Xy/N3ZXdsxndszuxjvio9F8F+KdZ07+0dN0ae4tedrhlXfjrtBILfgDR7Gpe3K/uE8dhknL2kbJ23W/b1IPCniXVfDV+LnTZyEJHmwscxyD0I/r1r37wT4u0zxTZeZat5V1GP31s5+ZPceo96+a5EeKVo5EZHQlWVhggjqDU2mX15pt9FfWFw8FxEco6np/iK68Hjp4d23j2PIzrh+hmcOePu1Oj7+vf9D6vorjvhx44tfFFr9nn2W+qRL+8izxIP7y/wBR2rsa+opVYVYqUHofk2LwlbCVXRrRtJBRRRWhzhRRRQAUUUUAFFFFABRRRQAUUUUAFFFFABRRRQAVHcHCVJUV1/qzTA6TSV2abbr/ALAq1UVmMWcI9I1/lXK3HiO6t/EWtJcXDJY6WA/lR6fI+9PIWQ5lHyqck4Bp3JOvqpq2m2Oq2bWl/brNE3Y9QfUHsa5g+Otl5c2c2jTJcWUSz3iidSIomxtYH+I89PY+1W9J8SXOpeIrW2jsxDp9xb3EkcjMC0nlyIoOB93qeD6j3FTJRkrPVA43WpzGr/C6TzC+k6iuw9I7gEEf8CHX8qy4/hn4gaTa0tki/wB4yE/yFb9h4z1tWW5msHvreWV4Akdq0IST7R5UaiRjtfIyTjpirNv8RYbvUrbTbLS/tF3dM6wxrdp0Tdu3f3eV4B65Bryp5PhJSva3zOWWApN7DfDvw20+zkWfVJzfSDkRgbYwffu3+eK7tFWNFRFCqowABgAVwl98SrK3CyJps0sLQiRSJRuyYjJtIGQOBjkg57Y5pdQ8fz20lzaf2JtvYk3CN7kFch0DAsoIBxID68cgcV3UMPRw8eWmrG9OhGmrRR3dFcZF438tJTNYSSpBOY7iRWC+XunkijAH8XKcn8fatfwn4g/t2KRnsXs5EjimCNIHykiblOR7dq6Lo0sblMmijmheGaNZI3Uq6MMhgeoIp9FMTVzx7xr8CtH1KaS88PXh0qZiWMDrvhJ9u6/qPauDm+BHjRJtiT6XKv8AfE7AfkVzXt+ua/qlj4nW1YwW1j5sKRtNbuUn3/eHmrkRsD0Vhz681lT/ABKiW8TNn5MCbvNDSBt4OBHh/uj5jyeR716FPNsRTXLe/qeDiOGMvrz5+SzfZ2/A43wb8B7i0v4r3XtcQCJgwhslOW9i7AY/AfjXtel6fZ6ZaLaWNukEK9FUdT6n1Nc1YeOra8vrC1jsiRcymFpVnVo0cMVwrDhumeoJBGAeldfXJXryxNT2lTV7bdD0MDlmHwEXGjG1/mFFFFZHcFFFJI2xGbBOATgDJNAHL+KvBGla5I1yu6zvG6yxjhj/ALS9/wBDXE3Xwx1yN/3FzZzr2O4qfyIra1bxfr+n+HrLW1/s+4XU4ZGgt1Ug252F1JbPz4AwwwOeKk0fxnrH9rT6df2Ec9283k2sMLhVJVpA25z/ANcielebXyzC15c0o2fkYVMHTqO7Rkad8L9SkcG+v7eCPuIwXb+grv8Aw14a0vQIStjCTKww80nLt+PYewrPs/GlnceIotFNuYpZGEZDTIXSUxeZtKA5wBxu6Z4pnhjxNPqXizVdLneHyYstZBYmDSIrbXbJ4IDYGeOcgZxV4bL8Ph3zQjr3HSwtOlrFanWUUUV3mwUUVz3jPVrzTZNLhtJfK+13LRSOLR7hgBGzfKick5UfhmgC54i8P6Zr1sIdQg3Mv3JVOHT6GvPtT+F1+khOn6hBNH2EwKN+mQf0rf03xlqjNHY3WgyNflki/wBYIg8jIZANrZKfICcHocCo77x8/kW9/Zaa7aeCfPeRgGYi1afYq9jjaN3Tr9a4cTgMPiXzTjr3MauFp1fiRzVt8MtdkfE1xZwr3O8sfyArtPC/gTSdFlW5lLX12vKySLhVPsv9TmpZ/FjHU5tNsNJlvLuIFynnKgKCONi2T7yKoHrWVpXju8umtUfSM3V3apNFbJMABzLuJc+0Y4x1PWs6GWYWhLmjG789SaeDpwd0jvKK5XRPGUeq6lbQQ6bKlrcymKK4aQcsIRNyvUDbx9a6qvSTOgKKGzg4OD2NcGPE+s6fq11b3flaisV1JbokUawYVIFlZ2ZmIGAxGKTY0jtNRsrXULR7S9gSeF+qsK881r4XhpGk0jUAik8RXAJx9GH9RWnF8Qkltmlj0eZ2iEzzqJgAkcaI7MCQN3DjjH+NTReOWuLs2dro0slw10II43nVCwKyMGIIyBiM+oORz1xy4nCUMT/EV/zMquHhV+JHHL8NPEJk2mSyUZ+8ZDj+VdF4f+GdnbyLNq90bthz5MY2p+J6n9Kt3PxCtYrFtQTS7iS0C7Q/mKGMvk+ds2/7pxu9aivfHt3p8t2uoaCIvIbAUXQZ8CMO2QBnOGHTI9SO/LSyjCU5c1r+pjDA0ou9juIYo4IUhhjWONBhVUYAFPrhLbx1dvcwJNpYVriWaC3hSYHe6yIqksR8vDHPB6VctPGwuLyOFdJmWLz4beeQzL+6kkdkAx/EAynkdua9NNHXynX1m6z8s1u3rkVpVna30gP+2f5VQi3af6sfSpqr2f8AqxVigAoorL8Ua/pfhvSn1HVbgRRLwq9Wkb+6o7mgDSlkjijaWV1RFBZmY4AHqTXl3jf4x6Xppe08PxLqVyMgzMSIUP8ANvwwPevMfiH8QtY8WTNDuaz0wH5LVG+97uf4j7dBXGVm59jRQ7m74m8X+IvEUjNqmpzPGekKHZGP+Ajg/jWFRRWZYUUd6KACiiigAqWzurmzuFuLO4lt5l6PE5Vh+IqKigD07wf8Ytc0xkt9cjGqWo4L/dmUex6N+P517X4T8VaH4ntPP0m8WRgP3kLfLJH9V/r0r5Gqzpl/e6ZfR32n3MttcxnKSRtgj/63tVKbRLgmfZdFeYfC74pW+vNHpOumO11M/LHKOI5z/wCyt7dD29K9PrVO5m1YKKKKYgooooAKKKKACiiigAooooAKKKKACuW+KeknVvBt2kabprfFxFxzleo/EZrqaRlVlKsAVIwQe4oYJnymKK2vGuk/2N4mvLJR+58wvCfVCeP8PwrFrA6Ao70Ud6QBRRRQAUUUUAFFFFABRRQKAClBIO5eCORSdqKAOk8Wxi6sbDWI1GJYwkmOxHT+orm66vwqU1PQ7zRpSNw+eLPbP/1/51y0sbRSvFIu10JVgexFNiQ2iiikMKO1Ao7UAFZ+sagLVPKiIMzD/vketTaneLZwFuDI3CA/zrl5HaR2d23MxySa8vMMb7Jezhv+R9fwzkKxcvrNde4tl3f+S/ERiWJZiSTySaKSivnj9MQtejfDC6tofh547hmuIYpJbaERo7gFziToD17V5zSYGegzWtKp7OXNbv8AirHLjcKsVS9m3bVP7mn+h3XjCe3k+E/gqCOaJpojdeZGrgsmZDjI6ir/AMNJp28KXmnwvoWp2890HudJ1GXyG4AxKkhIHYfTFcDo+m3mranDp2m2/n3dw22OMMF3HGepIHQVBdQSW9zLbXEe2WJ2jkU4O1gcEfmK0VZ8yqW0tb7lY5Z4CEqTw6nrdy++Te1099mmnpue1WjaC3jjxRp2m6xE327w+1tG1zeb0E5UgxrI3VRkfrWRoWn2Fn4O01Y207VLiDUX+3RXmpbIbNlfAdIww3Z5O7mvKMDGMDFGF9BVvFJ/Z7/jqc6yVpWVV/Z+dk1umn1/4c90vLmxv/ib45t49RsVOpaLHDayPOojkfyk4DdKpeG/7JvvBGjaTGLGW90e6lF1HJq5swj7+JQV4kGB/nNeTWOjahfaZfaja2nm2lgqtdSblAjDHA4JyefTNUSAewqni3fmcd7/AIu/5mUckg4+zjV+Hl+TjHl1s09U72/Q6f4p6nbav441C+tPIZGKqXgJKSMqgFgSB1I6969Y8Pf2PYeNdDvbe4028sjZ7Rq17qW64yY2GxU3YTk9MYxmvAKNq/3R+VZ08S4Tc2rtu51YrKFWoQoRm0oxcfk1buv8vI9W8b6kq6J4GhttQUGK8uGmWOYfKfPTBbB44Jxn3rb1a+0/UPF/j7RbTVrO0vNUgtvsd00wWN9sabk3jgZ5H4mvDsD0FX9J0bUdWivG0+0M6WUDXFxhlHlxjktyRn8MmrjipN6R7fgrGE8mpQguapa19bLdzU1f0atbqegePYDpvwj0PR7nVrO+vbfUZDIsFyJfLBViF4PQZHtS+Cbc6l8HdV0i11izsLybU1ZEnuRF5oCr8uc9/wAuK8vAA6ACghT1ANZ/WFz81tLW38rG/wDZb9h7Pn15ue9ut77dj3nSdU0vT9d8O6BfazZT31votxa3F2Jg0YkkwUQv04ArDs9LTw38M5dMvPEGlxXp1u2nDwTLMIVBXa5APIyufYV5FgYxgYoCqOigfhWjxl/s9/xSX6GEci5XpU0um9Fq02/ktXpqe0+Lns7nw14jvdek0e3vpoP9GvdK1DnUXAwoeEE8dM56Z9q0JdUs49fv5otRt1P/AAhaxo6zL/rMj5Qc/e9uteDqnUqmcDkgdKTaPQdfSn9dd78v9a/5k/2BFx5XU/DT7O2r/l9OyR6z4F1rTbHwBoFxq90jra+JPMdXfc6Js4bHXAY5rV8U3el6Zonim5xpkkWroypjWXuXuiSSrLHj5CM57Y6V4jxnPGaAAOgFSsY1Dlt0/SxpPI4Tre153q7tfPm79/U90s7qw1Kzi1HX9Q0eWBNMKLrNldm3vEIHETRbssf0ql4IkW50LQba/n0HUtKtQWFw959ku9NJPzAfNlvwHNeM7ON+3jpux3pCFPYGn9cd0+X/AIP9ef3kf2EuSUVU3emm2jWlno9ell5bmj4l+yf8JFqP2C4kubT7S/kzSHLSJuOCT3PvWfRSVxt3dz3YR5YqN72J7G6ubG8ivLOZ4Z4mDI6HBBr6D+G3jKDxTpxjm2xanAo8+McBx/fX2/lXzrVzRtSvNH1OHUbCUxXELZU9j6g+oNdeDxksNO/TqeNnmS08zo22mtn+j8n/AME+rKKxfBfiK08TaHHqFthJB8s8WeY37j6dxW1X1sJxnFSjsz8drUZ0Kjp1FaS0YUUUVRmFFFFABRRRQAUUUUAFFFFABRRRQAUUUUAFQ3X3DU1Q3X3DQB1dp/x6xf7i/wAqjFjZh7pvs8ebvH2jIz5uFC8+vygCn2ZzZwn1jX+VS1RJjR+FfD0fl7dJtx5bblOCTnjqe44HB44Fcx4P1HTp/iBqUMen2Ns2JBbTorB5hv8Am25JDAkMTtAAI75r0Csa08L6Ja6jFqFvaOlxEWMTC4kIj3ZLBV3YAJOSAMUrDucyNes7G4vLHUbGyhsLGZ5o7UKyTJIs48txvO1w7MG3DAXPJrOuL/wTqOpW8j6RdxLFKZp5oyvlRuwlXYzBjgEhj8nBOOTXbXPhXQbmSV7ixMpk3ZDzSFU3MGYoN2EJYA5XByKRfCfh5bKez/s1DBcBBMrSOd+1mZSSTnO5mOepzzSsx3Rxt1qPhaS8u/tnhWaUQQpM6pGq+TD5MYywMmCwWTHAzgY5xW1Yr4Z1vxBNEfD8nmXMM8i3UgASdVdY3Iw2RliOwzjPpW7ceG9FnuLyeWxVpLyIxXB3sN6EKMcHjhF6Y6VT0LwrFpevz6v9reVpI5I0j2lVRXkDtxkjOQPuhR14JOaLMLouHw3oRlikOmQF4ixQkdyxY59fmYnnuTVyw06xsM/Y7aOHMaRnaP4UGFH4DirVFUTcKKKKAM670PSbu+F7c2MUk+VJY5wxX7pI6EjtmqkfhHw1G7Ouj225lKkkE8eg549vTtW5RRYLmVF4c0SKaCaPToRLbnMb8kg5JyfU5JOTnmtWiigAooooA5b4heK/+EXgsWjjhllnmJkWR9uIEGZGHI+YDGB3JqvqnjiO1u4ng0+4n0/dMj3AC/vWRRxH8w/iOMtgHnFdJdaVp91eG7ubVJpjCYNz5I2E5Ix0/HrWYngvw2m3bp7bUBCqbmUqMgAnbuxk7Rk9TilqPQ5i41Tw2s4X/hGpIHvZ2t2M0asrHz1jmQAP8py3UcHrzUV1rvhi5ljkn8NzxefF9rcPEpkkjZJZFZSj/KSwfOfU9jmu1n8NaJM0TSWKsYpnnQ+Yww7yCRj17sAf/rVDceEPDs7W7Saf81vHHHCyzyKyKgYLghs5AZuevNKzHdHMWHiHQ11KO7tPClwHCwR2zwvESzOHQYUPtGBGRuz09usNt4l8Px6z9q0rw1Kt8zv5k5eMeWHSR84D85MTZXj164z2Fr4V0G2mjmhsSrxlWUmaQ5YFyGOW+Y5kc5OT81QReC/DcTK0djKpUKF/0ubgAMAB83QB2GOmCaLMLoo2Xj3TZtJivHt7gOY0LowRNsjOyBDlsKSUY8nGB1ro9E1K31fS4NRtd3kzLkbsZBBwRxxwQRxVBPCnh9LSe1TTUSKeRJJNsjg70GFYMDkEY7Ed/U1p6dZWunWUVlZQiG3iGEQEnHfvyaauJ2LFQz2tvPNBNNCryW7l4WI5RipUkfgSPxqaimIz77Q9JvvO+1WMUpmdZJCcgsyrtByOcgcfSoJfDOgS3CzyaVbF1Ty1+XgLsKYx0+6Sv04rXooC5iJ4T8OpF5S6TBt8zzDnJJYgA5OcnIUDHTgUv/CKeHfI8n+ybcIAAAARgAsQAc8D524Hqa2qKVkO7KUGkaZBLHJDZQxvHKZUKrja5TYSP+A8fSrtFFMQVQl0bSpZpJpLGF3kZmclfvFkCMT9VAH0q/RQBj23hjQLdJUh0uBVlR45M5O5XADA5PcAD8KrXfg3w/cSQsLJYRHP57LGSoc7XXB9B87HAxzXQ0UrDuzIm8M6BM5eTSrZiYvJI28bNu3GOn3eM9ccUuo+GtD1C6kurzTYpppBh2JI3DGMHB9OPfA9K1qKdhXMYeFvD4RkGlwYbJ75BJUkg54OVU5HpViHQtHhRUi0+BFVomAC9DGcofwPNaNFFguFZ2uf6uH/AH/6Vo1na592Aern+VAFiy+4Ks1Wsv8AVipriaK3t5LieRY4o1Lu7HAVQMkmgDM8WeINP8NaLNqmpSbY04RB96Ruyr7mvl3xr4o1TxXq73+oSHYCRBAD8kK+gH8z3rR+KPjGfxdr7TIzLp1uSlpEfTu5Hqf5cVyVYylc1jGwUUUVJQUUUUgCiiigAooooAKKKKACiiimAAkEEEgjoR2r3j4L/EhtSMXh3XpgbwDba3LH/XD+43+16Hv9evg9LG7RuskbFHUhlYHBBHQ04uwmrn2nRXCfBzxoPFWhG3vHH9q2QCzjvKvaQfXv7/Wu7rZO5k1YKKKKYgooooAKKKKACiiigAooooAKgvpvItXfvjC/Wp6yNcm3SpCOijJ+tAHn3xP0Y32lDUYVzPaZLY6tGev5dfzryqvoNlVlKsoZSMEHoRXjPjbQ20TWXjRT9lmy8B9u6/hWUl1NYvoYdJ3paSoLFpKWkoAKWkpaAEpaSigAoooFABRRRQBe0K+OnapDdc7Adrj1U9a2/HOmgSJqtuN0UuPMI6Z7H8a5eu08H3kWpaXLpF58xRcAH+JP/rf4VS7CZxVLV3WtOm0y+e2kyV6o/wDeX1qlSGJTZpFhiaSQ4VRk04Vg+ILvzJPssZ+VOXx3PpXNi8QqFNy69D1Mny2WY4pUltu32X9aFC+uXurhpX/4CPQelQ0lLXykpOTcnufslKlClBU4KyWiEpaSlqTQKKKKAOu+DX/JTtD/AOu5/wDQGrsdM8M6emlan4jn0jTtXu7rWrmCOK/vVt4o41kfJySMsSD/ADrzDw3rF1oGuWusWKxNcWrloxKpKk4I5AIPf1rY0fxzrGmi8iNvp19a3dy109re23mxJKxJLKCcjr612UK1OMOWfd/oeFmOCxVWs6lF9Irdq9nJtaWfVdfI6+Xwloln4/vI7HSY9X08acLyOJrxVgtWOQfNfPKgjsehq9c+CvD2q6x4LaKCxt01T7Qb1dOmZreTygGwhbnJ5FcDaeOteg1291dzaXMl9D9nuIJoAYXi7JsGMAe1LfeOtcuU0dYls7I6PIz2RtYdmzdjK4yQRx6euc1oq9CzvHr281+hySy/MnKNqmqja93/ACtarylZ3t57naWt/pF/8PvHo0rQYtIECxRFYpGZXUScFgejcHOK1x4G8O2N/beG73SdMMEloDcapJqSrdLMVJyse7O3PHTpXn+sfEjXNT0e/wBKksdHt7e/UC5+zWhjZ2BB3k7vvcd/ypkHxG8QxWEduY9NluYofJiv5bRWukTGMBz7e1WsRR05tbeS7t7GUsrx9n7N8t3e3M2/hik79bNPR332Zvzaf4X8P/DbS9W1DQotU1CW7u7QOJSivtdwHYjrgKMD3rZsPD/hTULS2ttB0fR9VBs908Mt1JBqXm7SSV3fLj8PWvLr7xFqF74YsPD0ywfZLKaSaJgp8ws5Jbcc4PU9q2rP4j+ILaCHbBpUl7BB5EOoSWatdRpjGA/09RUQxFK+q0sui+ZvXy3GODcJvmcpP4mlZt8ui7eTVvMxvCmkx6t4x0/RZy8MdxdiGTJwyjPI+vGK9U0W40NZviBpek+Ho9M/s/SLqASpIxaZVDL84PfIzx614xb3Vxb3qXsMzpcxyCRZAfmDZzn867S7+KPiK5sr62az0ZDf27293NHZ7ZJgy7SzMD97BPt7Vnhq1Omve39PL8DpzTBYnESXJqrLq1Z3TvbrdaamxNY+F/DX/CNaPeeGotXm1e2inubuSVg6+acAR44GK4rx5o0OgeMtR0e3kaSC3n2xljk7SAQD7gHFaWi/EPX9L022sVh027+yDFpPd2okltx/sNnj8c1zF9d3N9fTX15M81xNIZJJG6sx5Jqa1SnKKUV+G3+ZrgMLiqVZyqvSz6t3d7p2fw2Wll+h7XdaL4NX4qSeCV8K2oiubdpPtPmMHibyiw2DOAPl/M1y1zZeHPB/hPRb698Pw65das8zO9xIyrFGjYCrjo2COfY1gSePNbfxwvjBorL+0VjMYXy28rBQp03Z6E96XQ/H2t6XYfYPI02+tlmaaGO9tRKIHY5JTnI5PvW8sRRbeltXbRaLS2n3nn08txsIwTk2rR5lztXaUk9em8X2dj07TLDS/Cd54306y0u2uLVdE+3KLjcXKMrfuH5+7wffnrXi+i266n4ktbcWMkyXNyB9ltzhmBOdik9OOMnoK2NK8e+IbDX7/Wmktr641CPyrpLuHfHInZdoI4HoOKw7HVLux1uPWLJkt7qKczx7F+VGznAHpzjHpWVatTnypaJN6eVzrwGBxOH9q5u8pKOt3uo2f49T1e/8N6BeaF4mibRtD0+60y3823WyvGmuYiCR++OSp6Y496ztctvB3hvWbbwpeeFZtSLWaPcXtuzNdNI65zGuQCB6Vzdx8QdWli1WKPTdGtl1aJo7zyLUoXJ6vndndyfb2qS0+Jfia20+K3Qae1zDD5EN+9qDdRx4xtD59PatXXovZa+i7v8A4BxQy7Hr4nddudrWy1vq9Gnprvfc6BtRtY/gHKi6LZFRqzWo8xWDbvLH74jP+s/TjpXlldBpni7VLHwzfeHfKsrqxvJGlb7RDveOQjBdDnhuOvNc/XLXqKpy26Kx7OX4WWHdVSXxSbWt9/yCkpaKwPREpaKKAOj+HviebwvryXWWazlwl1EP4l9R7jqK+kLaeG6t47i3kWSGVQ6Op4YHkGvkyvX/AIFeKC6P4ZvJCSgMlmWPb+JP6j8a9nKsXyS9jLZ7ev8AwT4ji/J1WpfXKS96Pxea7/L8vQ9Yooor6I/NAooooAKKKKYBRRRSAKKKKACiiigAooooAKiufuVLTJxlKYHR6U2/Tbdv9gVZrP8ADr7tKjH90lf1rQpkhRRRQAUUUUAFFFFABRRRQAVx+r65r1le3Kw2bTwreFIdsROUWDcQcerYwfqK7Cikxo4OfxT4gimZ1sopoTGNjLbsFOHcF/mYHB2qME/xD8da51DV7vw1HqFvI1pdeeitCkG4qGkVSpDA8qCeRxx6V01FFgucNqHiXxFpspi/s8XitLMiSeUQQIyAN3QfNnAx+vSrura7rFnq5iSGNbZ7aORfMgdvLYhsqSp5JIA9sj8esoosFzkfD/iTVdUtbl2tYYpFt5nCrG58mRG2hGyfmJ68Y6GqWjeJPE39n3AvNN+0zwI8okEJTeudoGOmQeev3a7iGKKFPLhjWNclsKMDJOSfxJNPosF0clca9rjWOk3EFiqS3RZZUaIsq/vUQNwcgYYt1/GqK+Ktea4gL2McaiSRZ4fs8m4IuB5mf7p5IHXjvXd0UWC67HAS+LtemL+RZJBGs4xI1s7fuhKF3EZB5U56evPo8eKfEkMcby6QJnlcHYkTAKDHG2wZOc5ZuefukY9O8oosF/I5FvEurf8ACNHUF03fci58kgRkKFxndjd0z8vXr+VZ974u8R22k/2hJpMCDarmN4pMxgyMmGOeoxuJ9PzrvqZPFFPC0M0ayRsMMrDII9xRZhdHFL4n1z7XcL9mhNuoQR3H2eTy24c5A+9yQF68HnvVu317Wr3wrfaklolpcwYRUaIsQ6keZlc9OuP611tR28ENvCIbeJIoxnCoMAZoswujiT4o8Q29nAz6Yt3JIFcOkLKCpaQYwTwTsGPTcOD30de1zW7O9uFtLGGSCLAG6NyzHymkPIOP4dv1I+ldTRRYLnFzeKtZSN3GmKQJVU4ifKZ35Q5I3N8qnIwPmAxmnHxJq0OjaRK8UL3d1DK8iPA4LMmMRhR0Y5xk8ZrsqY0MTTJM0aGRAQjkcqD1wffAosF0cb/wlWuG6uIm0cQpHI4R3jZgxGcR/KfvNjIPA56VTi8Y69NDa3MOnxzI8TSSrFE+I2zgIxJ5I+9kEdCPevQaZBDFbwrDBGkcajCoowAPYUWY7rsUPDepPqmmpNNA0FwOJYypGD2I9iMHqetaVFFMkKKKKACiiigAooooAKKKKACsvWzma3X3JrUrJ1Q79SjT+6n8zQBfsx+7FeUftEeKjaWEXhizkxLdASXRB6R54X8SPyFeqGaO0spbmdtsUSM7t6ADJr5J8WaxN4g8R32rzk5uJSyA/wAKdFX8AAKib0LgtTLorc8MeGNQ8QwXs9ncWFvDZBDPLd3HlIockDkjHY1F4k8O6loL24vPs80V1GZIJ7WYSxSKDg4YelZWNLmRRS7W4+U89OOtWbSye4gupRNbxfZow5SV9rSc4wg7nnpQBVopSrAZKkfUUEHAOCAehxQAlFKVYYypGemRQQRwQQfcUDEorctPC2r3WhnWIo4fI8uSVI2kxLJHGcSOq91U9TWVp9q17fQ2qzQQmVgokmfYi+7HsKBEFFPkjeOR1xu2kjcvIOD1B9Ku+HtHvdd1WLTbAR+fKHKmRiq/KhY8/RTQBn0U4qwO3ac9uOtJg43YOM9aAEoq5qGl6hYR2sl5avEt3CJ4DkHfGSRu46dD15qptbIG1snoMdaANnwV4guPDPiS11e3JIjbbMg/jjP3l/L9QK+s7C6gvrGC9tZBJBPGskbDupGRXxlX0B+zp4gN94dn0Kd8zae26LPUxMen4HP5irg+hE11PVKKKK1MwooooAKKKKACiiigAooooAGIVSx4A61zVxIZpnkP8RzW1q0vl2bDu/yisGkxoKyvFOiw65pL2kmFlHzQyf3G/wAD3rVopDPAby2ms7qW1uIzHLExVlPY1D3r1j4geGBq9sb6zQC+iXkD/lqvp9fSvKGUq5VlKsDgg9Qazasap3EoooqRhRRRQAUUUUAFFFAoAKKKKACp7G6ms7uO5gba6HI9/aoKKYHod1BaeJtFSSMhZMZRu8b9wfauCvLea0uXt7iMpIhwQav+G9Xk0q83HLW78SoP5j3FdhrWl2mvWSTwyL5m3MUo6Eeh9v5U9ydjzLULgWto8vG7oo965RiWYsxyTyTWz4uW4ttSNjcRtG0PUHuT3HqKxa+YzKv7Sry9Fp/mfrHC2XrC4JVH8U9fl0/z+YtFFFeefTBSUUUALRSUUALSUUUCFpKWkoGLRSVd0TStQ1rUotO0u1kurqQ/KiDt6k9h7mmk27ImU4wi5SdkinWpoPh3XNdk26RpV1ec4LRp8o+rdK9y8A/BjS9OSO88TMuo3nDfZwcQIfQ93/Hj2r1a2t4LWBYLaGOGJBhUjUKoHsBXsYfJ5zV6jt+Z8VmXGlGi3DCx533ei/zf4HznpPwQ8WXSB7240+wH915C7fkoI/WtuP4A3BUGTxRErdwtiSPz3ivdaK9KOU4Zbq/zPmKvF2aTd4zUfRL9bngl38A9SVT9k8R2kp7CW3aP+RauV1z4S+NtLQyDTo76MdWtJA5/75OG/SvqC7uILS1kurqZIYIlLySOcKqjqSa5Xw98QtB8Q+JjomitLdlImkkuNu2MAY4GeTnPpWNbLcImo3s3tqdmD4nzhxlUspxjvpovmrHyldW89rO0F1BLBKv3kkQqw/A1HX2R4l8M6F4jtTb6xpsNyMfK5GHT3VhyK8F+JHwj1Pw+kupaK0mpaauWdMfvoR6kD7wHqPyrzcVldWiuaOqPqMq4rwuNkqdT3Jvvs/R/5nmNFJRXmH1ItJRS0DCikpaACiikoEFLSUUDFqxpt5cadqEF9auUngcSIw9R/Sq1FNO2xMoqScZLRn1P4a1aDXNCtdUt8BZ0BZc/cbuv4GtGvHfgFr3l3dz4enf5JQZ7fPZh94fiOfwNexV9jg6/t6Sn16+p+J51l7y/GTo9N16Pb/IKKKK6TywooooAKKKKACiiigAooooAKKKKACmyfdNOoPSgDQ8LyZhni/uvn8CK2a5zw9J5eqNGePNQ/mOf8a6OqEwooooEFFFFABRRRQAUUVwnjnx7FpbyafpOye8HyvKeUiPp7msMRiaeHhz1HZGdSrGnHmkzrNZ1jTdHg87UbuOBewJyzfQDk1wes/FABmj0jT8jtLcHr/wEf415zfXdzfXLXN5O88znJdzk1BXy+JzytUdqXur8TyquPnL4dEdJe+OPE90Sf7SMI9IUC1nP4g11zltYvifaYj+RrMory5YmtP4pv72cjqze7Zs2/inxFAQY9Yu/+BPu/nW3pnxI1+2IF0tveJ33Jtb8xXF0VdPG4im/dm/vHGvUjtJntOgfEHQ9SKxXLNp87cbZTlCfZv8AHFdcrKyhlIZSMgg8Gvmiuk8JeMNT0CRY97XVln5oHboP9k9j+le1hM9d+Wuvmv8AI7qOYPap957pRWfoGsWOt2C3lhMHQ8Mp+8h9CO1aFfSQnGcVKLumeommroKKKKoYUUUUAFFFeX/Fr4s2PhRpNJ0hY73WcYbJzHbn/a9W/wBn861o0J1p8kFdnLjMZRwdJ1a0rL+tjvvEOvaP4fsTeazqEFnD2MjcsfQDqT9K8g8V/H61id4fDWkNc44FxdnYp+iDkj6kfSvD/EGtapr2ovqGr30t3cOfvO3Cj0A6AewrPr6PD5PSgr1NX+B8BmHFuJrNxw65I/e/8l/Wp3mrfF7x7qDEjWPsi84W2iVP15NYFx4z8W3DbpfEurE5zxdMv8jWEaK9KOHpQ+GK+4+dqY/FVfjqSfzZ0ll498aWePI8TamMDHzTF/8A0LNdRofxu8a6eVW8ktNSjHUTxbWP/AlxXmdJSnhaM/igvuLo5njKLvCrJfNn094P+OHhnV2S31iOXRrk8bpDvhJ/3x0/EAe9eo280NxAk9vKksTjKujAqw9QRXwjXW/D74g+IPBt0PsM5uLEtmWzmbMbfT+6fcfjmvJxWTRa5qLs+x9RlvF9SLUMWrrut/mv8j7EornPAXjLRvGWki90ubEiYE9s5HmQt6Eenoehro6+enCUJOMlZn3lKtCtBVKbun1CiiipNAooooAKKKKACsWQ+Zq0rdgQo/AVsswVSx6AZNYumgvK0jDl2LH8aAOc+N+qnS/h3cxxttlvXW2X6Hlv/HQa+aa9l/aZvv32i6WpwFSS4ceuSFX+TfnXjVYzeprBaHovwkCzeG/Fdp9nsbuaaO2EdtdziJJcM5IzkdOvWulDWKXOn6a9xp1hfy6FfWf2CG7D28Dv9wBySAW6nJrxULvYKF3EnAGMkmp5LC8ijnaSynRIHEcxaIgRueitxweDwfSkmOx6tZzHR18N6e39m3N0mj3FvIn2xUZXMudscoyFkx0J4681bsJbG38SapjVBOWsbLzPPeMvG/2lCY2deHYDkn/CvMrfwzdSWc00jG3kit7meSGaB1KiEAlckYJOenbvVXWdFuNO1o6SALqcBNohQksWUMAB1zzTuKx6Nr+rpqVt47tNSvI57S2v4Xs4/l+QG4Acx465XOT71oeMb/TIdMunje2uNNM1u2lrNcwtBFtYH93Gi+YBj7wb8cmvIbvTb+zEJutPubfzRmHzYWTeP9nI5/CibTr63u0tZrC5iuZMbInhZXbPTAIyaOYdj13WL6EXum6lLc2Mdx/ae6Oyu7tJ7SRSjfvI3Vd0aZIwCMAkehrk/ir5MkGlztdy/bH83zbOa4juHgXcNp81PvKecA8jFccNNv8A7f8A2eNPuvthOPs/kt5mf93Gam1rSZ9ISy+0EBrq2FwE2lTGCSNrA9+KTYWPV/CMemT+BrHR21OC2t7m2YPqJuIvNhklceZaqjcqCAOehJzXB+AY1sPidpcU58lYL8K3mOvygHuRx+XFZV14e1JdQmtbSyu77yztLxWknJ2hiMEZGAe/1qna6bf3XnLa2FzP5I/eiOFm8sf7WBx+NFwseyQa1t8Y+E9L+3Qf2Zc6YUvYyylH5k+Vz+XHv70nhC5YXXhybT9QsIPD8OnOlzC00asLoxuGyp+bcWIwfSvG/wCz73yBN9huPJbbh/JO1txIXnGOSCB64p0ml6gl8tlJp10t24G2FoGEjD2XGTT5gses+GIY7zV/AusQ3liLSws/s9yz3KK0cgL/AC7Sc55FVNF+zXXhAabqFxbWeni1mY31rdRlNxYttmiYbjICAAV59PWvM00fVJL2SyTS7x7uMZkhFuxkUe64yKeuk3EllHcxRyyTNO8PkLA5YbF3E5xjgZyOoxk8UXCx61pOrXEtz4Z1GXUoZrePw/OjCSdWAuAj5DKTnONo5HPSs7SNd+3eBz4yvpw2saNDPYRnbtLNNjymGOPlBbj0FeYz6XqEN1Haz6ddR3EoBjieBg7g9MAjJrQ1e/8AEUejWuh6kLm3sYHYwwSQeUCw654BYjd3zjNHMKxi12vwT1Y6V8QrEFsRXmbaTnj5vu/qB+dcVU9hcyWd/b3kRxJBKsqfVSCP5VKepTPs2imW8qz28c0ZykiBlPsRmn10GAUUUUAFFFFABRRRQAUUUUAY+uSZmSIdFGT9TWdU17J5t1I/UFuPpUNIYUUUUhhXFePfCP2/fqemR/6X1liH/LX3H+1/Ou1ooauCdj58ZWVyrAqwOCD1BpK9Z8Z+D4NXDXlltgvsc9ll+vofevLL21uLO5e2uoXhmQ4ZWHNZtWNU7kNFFFSMKKKKACgUUUwDtRRRSAKKKKYBWxoHiJtFDfaNz2fV1HVT6j/CsesvxHNttkhHV2yfoKwxFb2NKU+x3ZZg/ruLhQ6N6+m7/A9W1rSNH8WaVHIXWQFcwXMX3l/+t7GvIvE/hzUtAuNl3HvhY/u50GUb/A+1S+EvE9/4eucwnzbVj+8gY8H3Hoa9d0bVtH8Tac/klJ0IxNbyryvsR/WvMtQzBfyz/P8Ar7z63mx/Dc7fxKD/AA/yf4P1PBaK9K8T/DcMXudBkCnqbaQ8f8Bb+hrz3ULG80+4Nve20tvKP4XXH5eteXXwtWg7TR9dl+bYXMI3oy17dV8v6RXpKWiuc9MKKKKAEpaKKACiigfQmgDR8NaLqHiHWYNJ0yHzbiY9+FQd2Y9gK+qfh94M0rwdpQtbJBJdSAfaLph88rf0HoKxPgl4LTwx4cW8u4x/at+oeYnrGnVY/wCp9/pWn8QPFU+ktbaJokK3fiDUTttITysY7yP6KOfyr6TA4WGFp+2qbv8Aq3qz8vz7Nq2a4n6nhn7i+523bfZf8E1PEPiSx0iaKzCS3upT/wCosbcBpX9z2VfVjgUy0sNa1DE+tXgtUPIsrJyAo9Hk+8x+m0VH4M8MQ6DBJcXEzX2r3XzXt9Ly8jeg9FHYCuhr0oxnPWp93+ff8j5irUpUvcoa/wB59fRdF+PpsRWtvBawiK3jEaDnA7n1J7n3qWiit0rHG227sbLGksTRSIro4KsrDIIPUGvIrn4I2Z1HULqw1i408tIsmnmL/lj13K3QkZxggg4r1+isK2GpV7e0V7HbgsyxOB5vYStfc8Yg8VeOPh1dx2fjO3bV9HZgqX8XzMo+vc+zc+9etaHq2n63psWo6XdR3NtKMq6Hp7Edj7Gp721tr21ktbyCOeCRSrxyLlWHuK8d1nR9S+E+u/8ACQ6D5114ZuJAt9ZZJ8kHoR/Q/ga5X7TCat80PxX+aPTX1fNlyxioV+ltIz8rfZl26Mi+NvwxjaKfxN4ctwrqC95aRjhh3dB6+o/GvC6+19J1Cz1bS7fUbGZZ7W5jDxuOhB/z0r5w+O3gtfDevjUtPi26ZqDFlAHEUvVk+h6j8fSvOzPBRivbU9nv/mfUcK55OcvqOJfvLZvfTo/NdDziiiivEPuwooooAKKKKACiiigApKWigC7oOpTaRrVpqUJIe3lV/qAeR+Wa+pbS4jurWG6hYNFMiyIR3BGRXybX0B8FNVOoeCYreRsy2MhgP+71X9Dj8K9nJq1pum+p8NxtguehDEpaxdn6Pb8fzO3ooor6I/NgooooAKKKKACiiigAooooAKKKKACiiigCFZPs95DP2Vxn6d668HIyOlchdLuQ/Sui0S4+0abExOWUbG+oqkJl2iiigQUUUUAFFFZHjDWU0LQZ744MuNkKn+Jz0/x/CoqVI04uctkKUlFNs5f4n+Lm09W0fTJdt04/fyqeY1PYe5/SvJ+9PuJpbieSeZ2klkYs7HqSajr4PG4yeKqOctui7Hz1etKtK7CpLeGa4mWG3ieWRjhUQEk/hUdb3hDXIdBa+n+zu93NAYraQYxEx7nPvj8qwoxhKaU3ZEQScrSdkZl/p2oWDql9Zz2zN90SIVz9Kujwx4jIyNFvsf8AXI11uupqUPw0I1eb+0LhrpXhmRvM8pePvN+f54qLwTrGsvBf63qep3cthp0WfKLnEsh+6v0/xFegsHRVVU5N6q/TTvc6PYQU1F311/4c4yPSdUkvnsY7C5e6jGXiCEsv1HaoBbXP2sWfkSfaC/l+VtO7dnGMetdXo2oyatpuvxSX0Frql9JFIkksnlKVVslQx6YHatK+mhk8QX/iKxX7U8ax2llsXPnXJQAsPXaMn8qzWEpzipRl/wANr+KS/FEqjFpNP+tf6+Z5/PFLBM8MyNHIjFWVuqkdQaZV/V9J1XTXVtStJYTKSQznIY9+QetUK4ZxcXZq3qc8k07M1fDGuXmgamt5asSpwJYiflkX0P8AQ17voupWurabDf2b7opRn3U9wfcV8512nwp8QNpmsjTbhz9kvGCjJ4STsfx6flXsZPj3RqKlN+6/wZ24LEOEuR7M9kooor7A9oKKKx/GmvW3hnwxfa3dYK20ZKp/fc8Kv4kgVUYuTUVuyKlSNODnJ2S1Zwnx2+I7eFrIaLo8q/2xcplpBz9mjP8AF/vHt+fpXzHLI8srSyuzyOxZmYkliTySfWrOt6leaxq11ql/KZbm5kMkjH1PYew6VUr7PB4SOGp8q36n5Dm+aVMxrub+FbLsv831CpbO2uLy5jtrSCW4nkOEjjUszH2AqKvYf2f9NZfDnirX7Sa3t9Qgg+z29zOcLbAqS0hPbAwfwrTEVvY03M5svwjxddUr23fySueXa3oesaLIker6Xd2LOMqJ4im76ZqVfDfiBtL/ALVXRdQNjjP2gQNsx65x0r0jxJHrUfw9trqXxBZeLvDMWoo9xMEb7RCwYZUF+QDyOf73oa6bwD4k1zxh8RX1zT737J4atYjC2kyTKXZBF0EQ+8d3OfTiuWWMqKm5pLS99+nTvdnqUspoTrKk5STlaysm9b3d07OKt03PCNH0rUtYuvsulWFzez7dxjgQsQPXio/sN7/aI037LP8AbTIIhAUO/eTgLjrnNeieG7i0uNM8c6HZ3UGiajfXcT2Yu5vs22NJmLRlj90gdq2tWubabxnq/jXSFF9LAsOnaWY13fab8xBS6j+LYAT+XrWjxUlJq39af5/gznhltOVKMlPW+vp717Le6ST8+ZL18eu7ee0upbW6ieGeJykkbDBVgcEH3qKtfxL4d8QaHLG+uadcWzXBZleQhg5z83zAkZ55HWsiuuMlJXTueVUpypzcZJp9nua3hLxFqfhfW4dW0qYxzRn5lz8sq91Ydwa+vvAnijT/ABd4dg1fT2wG+WaIn5opB1U/55GDXxVXf/A/xi/hPxfHHcSEaZfkQ3Kk8Kf4X/An8ia87M8Eq8OeK95fifQ8OZxLBV1SqP8Ady/B9/8AM+s6KAcjI5FFfJH6kFFFFABRRRQBU1eXy7F+eX+UfjVfS49qD6UzWX8y7itxyFG5vr2q9ZptQUAfPv7Rk3mePIo8g+VZIvXplmP9a81r0P8AaERl+IkjHo1rER+WK88rCW5tHYOexIPYivVrbXvDd0lvDfXsKxanGL7Uhx+7uIRHtQ+7FZP++xXlcUck0qxRRvJI5CqigksfQAdTVuTSdVjeBJNMvUe4OIFa3cGU/wCzx834UJ2G0dnb69aXXh2aS8voVvJ7TVi6F/m3y7Sgx784+lVn1LTz8W7DUvtkBsknt2eff8gCxqDk+xBrkLeyvbhPMt7O4mTcV3RxMwyBuIyPQc/Tmpn0fV4/N8zSr9PJQPLut3HlqejNxwPc0XFY7Dwj4hsoLaK41q+M8ia0Zh5khZ1DQsBIO+A5Ukj0rTt9c0O0a1s5prRpPLuljlS/lmEJkVQMz9VDEHoPlznvXBX+haha28FwkMtxDLaJdNJFExWJWLABj0B+WqQs7w2RvRaXBtQ20z+WfLB9N3Si7Cx6De6tpk0EukwahZ2l2+mi3iuxdPIiETb/ACmnPUFc89B0zXO/EW4jml0qGPU4NTlt9Mjhmnhk3guC2RnvjIrHj0fV5JFjj0q/d2OFVbdyScA8DHoQfoaqTRSwStFNG8UinDI6lSp9CDQ2M77xxr1vJZXS6XqylpNXSUiCbBZBAoDcdgw/OrGv6jaahfzDRvElpphh1ie6llMxQSKxXZKuPv4AIx1/OuGh0TV5bq0thpt4sl4wW33QMPM9xxyO/Hapdc0O70zX59FUSXdzCSrCOFwSQMnCkZIGDz0I5ouxWOxXxNZx674c8/VDc2MFlJ5hBKKlwzygSMq52tyh7kA8VMup6SHtLH+0baF47a5ClNReRH37cRPcHlVbDHjp0yM153HY3sggMdncOLjd5BWJj5u3723+9jvjpQbG+WxF81lci0zt88xN5efTdjFF2Fj0m81exklWG31TRpI5NPtklge5kjRniLA4myGUrnjOdwPsKLTXNHtdWhmttZV1TUryYSzSfP8APZlQxJxkF/lB78Vwln4f1Ge2vriWGW1SztmuCZomXeBt+Ue+GB+lVI9M1KSZIY9OvHlkjEqIsDFmQ9GAxyvv0p3Cx23hjUo7jw/Y2z3zHUBDqKeczMzWu9Y9rsRkqv3+e2SazvHayReGfC1vNfC8ljhucuCSADKMAE8sODg9ODjgVzthHrFo4v7GO+haLcfPiRht28NyPTIB+tO13+2nuln1xb/z5EBRrtWDMvbG7t9KV9AtqZ9B6UUUhn154HmafwZoszZ3NYQ5J7nYK2Kwfh2NvgTQxkn/AEGLk/7orerdbGDCiiimAUUUUAFFFFABUd0/l28j+impKpa0+2zK92YCgDDoooqSgooooAKKKKACsvxDoOn65b+XeR4kA+SZeHT/ABHtWpRQB4z4l8K6lortI8f2i1zxPGOB/vDtWDX0GwDKVYAg8EEZBFcl4h8C6df7prAixuDzgDMbH3Hb8Khx7FqXc8porX1vw3q+kMTdWrNEOk0fzJ+fb8ayKksKBRQKQBRR2ooAKKKKACuc8QS+ZqBTtGAv9a6OuQupPNuZZP7zEj6Zryc2nanGPd/kfZcF4fnxU6r+yrff/wAMyOprG8urG5S6s53gmT7rocH/APVUFFeCnbY/SJRUk4yV0en+GPiPDIEttdj8p+guYxlT/vDt9RXbTQ6XrlgPMS2v7Z+h4Yfgexr56q7pOq6jpU/nafeS27dwp4P1HQ16tDNJRXLVXMv6+8+QzDhGlUl7XBy9nLt0+XVf1oekaz8NLCYtJpd29q3aOQb0/wARXGat4L8RadlmsWuIx/y0tzvH5dR+VdHovxNmQCPV7ESjvLAdp/FTx+VdhpfjDw9qAXytSjic/wAE3yH9eK39jgcT8D5X935/oeasdn+V6Voe0iuu/wCK1+88MljkifZKjRt6MMH9abX0VPbWN/HmaC3uUbuyhgfxrIuvBnhm4J3aTEh/6ZEp/I1nPJp/Zkn/AF8zro8b0HpWpNPyaf52PK9Q8Lahb6Fa61ApuLWaIO+0fNEfcenvWBX0Xp9nb2NjFY26YgiTYqsc8enPWuF8beAY5xJqGhqsUuC0lt0VvdfQ+3SlicqlCClT17r/ACHlXF1OrVdLE6Jt2l5dE+3r/wAOeX12/wAE/Di+IvHdss8e+0sh9qnBHB2n5V/FiPwBriCCCQeCDg19Bfsw6YsPhrUdWZfnurkRKf8AZQf4sa48BRVXERi9tz2+Isa8Jl9ScXq9F8/+Bc9Q8Qapa6Jol3q1422C1iMje+OgHuTgfjXEfB3Tbq/F3471pM6nq7HyQR/qbcH5VX0Bx+gqj8d7iXUrrw/4LtpCr6reK02D0jU4/qT/AMBr0+1gitbWK2gQJDCixxqOiqBgD8q+kX77EPtD83/kj8wa+qZerfFVv/4Cnt83+RkeK/FWheFoYJtcvTapcMVixE77iBk8KDXP/wDC3fh//wBBt/8AwDm/+Irgf2lbj7b4s0HRVlC4i3NzwpkcKCf++attY/AeO8+xySIZAdpcXNwUz/vbsVzVMbV9tKEHFJdz1sLkuD+p0q1aNSUppv3EnZJ9brqeteGfEGk+JNNOpaPdG4tQ5j3mNk+YdeGANY+r/EjwVpV01rd69B5yHayxK0u0+h2g1g+OdOtPDPwd1KPwYhjtpAJN0UzSfI7AOwYkn7vvXJ/Azwd4M1zwzPe6rHFfX4lZZInlI8lB0IUEdeu6rqYmupxoxS5mrt62+RzUMswLoVMZUc/ZqXKkrc3z6I9j8P8AiDRfEFsbjR9RgvI1+95bcr9R1H41NrWraboti17qt7DaW68F5WwM+g9TXz94Phj0X49Lp3hWdp7DzzFJtfcvlbcuCe4U9/an/FS5u/GXxgt/DCTslrDOlrGOykjMj49ev5Cs/wC0pexcnH3r28rnR/q3TeMUFNqm4c7b3S7Ndz1vTfid4H1C8W0t9ehErHavmxvGpPszACuqu7e3vbOS2uY0mt5kKujDKspHSvGPip8KvD2keCp9U0OOeG5sVDyeZMXEyZw2Qeh5zxgcdK6P9nnX7jWPBT2d5I0s2nTeSrsckxkZXP05H0ArajiavtvY10rtXVjkxmW4X6n9dwM5OMXZqVrrs9CL4eCbwX44vfAtzIzaddhrzSHc9v4o/qOfy96634keH08TeDr/AEvaDM0Zktz6SLyv+H41jfGWyaPRrLxRajF5oV0lyGHUxbgHX6Y5/A13FvMlxbxzxnKSIHU+oIyK0pU0lPDy26ej/wAtTmxWJlKVLHw0m9/8Uba/NWfrc+ImVlYqwwwOCPQ0ldX8W9LXSPiJrFpGu2Np/PjHbbIA3H0JI/CuUr5KpBwk4vofseGrRr0YVY7SSf3hS0lLUG4UlLSUALRSUtACUtFJQAV6Z+z9qHk+Ib3TWbC3UHmKP9pD/gTXmldD8Nr37B450mfOFacRN7h/l/mRXRhKns68ZeZ5ec4f6zgKtPyf3rVfij6Wooor7M/EQooooAKKKKACiiigAooooAKKKKACiiigBrjK1Z8NzeVeyWzcLINy/UVBVeVmhmSePhkYEUxHY0VHbTJcW6TR8q4yKkpiCiiigAryL4yaobnXIdMRv3Vqm5gO7t/9bFeungZr528Q3ZvtevrtjnzZ3IPtnA/QCvDz6s4UFBfaf5HBmE7U1HuUKKKK+RPGCt3wfqOlWU11b6zZie1uovLMgjDPCefmXPTr2rCqxaWd1d7vs0LS7SobbjgscD8zxWtGcoTUoq7LhJxldHVXuraDpPhW90XRLm5v3vmBkllj2Kg9ADjmqsmq6dF8OY9It5s30t15s6bCMLzjnGD0XvWOmjao83krZvv+bgsoxtbacknA54+tT2mgX8mWuYZLeMwzSISASzRqxK469VI9q6/bV5PSFtOXZ6L+u/c256j2j0sZKLudVyoyQMscAfWuxt9esdH8S6ZDA3n6bpqGMvHg+Y7D55B68nj2FYCaDrDkhbGQsDtK7lzn0Azk+/p3xSS6Hq0STPJYuohz5nzLlcDJ4zk4HJx071lSdajrGL6dO2v9ehEPaQ1SNLW77TY/DUOiWN5Jfn7W1y87RFAoIICgHnPOTXN0UVjVquo7sznPmdwpVJVgykhgcgjsaSisiT6D8I6n/a/h2zviQZHjAkx2ccH9RWrXnvwTvDJpV9ZM3+qmDqPZhz/KvQq+/wADWdbDwm97H0VCfPTUgr5+/ao8QtJfad4Zhk/dxL9quFB6schAfoMn/gVfQNfIPxJe98UfFXWI7GJ7iY3LwxRhhnbEMEDP+6a+gyempV+eW0UfPcV4iVPBqlDebt+v+RxdLWmdA1kWTXpsJBbrai7ZyV4hL7A+M5wW4rYm+H/iVLNJBZ77nzZ45bUMA8IiCFmYk4xiRehr6d1qa3Z+bxwlefwwf3HKV2/wu8VaZosGr6Hr8dw2j6zB5M0kABeFsEBgO/X9O9Yv/CH+Jvtc1qNHuDLEquwBUghgSu05w2QDgKSTg4ptv4S8SXGn2t/Bo9xJbXbbLeRcYkOWGBznqrZ9MZNRVdKpDlk/x+aNsMsTh6qqQg7q/R+j/OzOz1fxX4W8PeCv+EU8JS3OrrPfJeXdzeQ7EYKVOwKeTnYoPGMZ9a1LXX/hYPFNt44jl1LTb2AK50i3tQqGULt+Vl+UL+Iz+JrhrXwF4intNQlNqI5rIQN5BYEyrMxCsrA7SBtOTmq7+DtaXT7e4FuxuZr2azNptxJG8SqzFs8AYbrntXN7Gg01zu/XXe//AAD0li8ampOkrK1lZ2Vm0ra3vdvRt36op+J9Uk8ReKb7Vnjjt2vrgybCwCpk4GT7DGTXb2Pi7SfDPjrQLa1b7XoehI0byQ4bzppFPmzr68nA/wBleOtcL/YOsf2z/Y5sJBf7SwhJAJAXdkHOCMcjB57VI/hvXltxcNpk4iNql4G45hdtiP17twB19q3nTpSSi3pb89Dho18TTnKpGL5r3bt2d2vvs36I6HxVq+h2/gW28K6Rqc2sN/aLX0l29u0QjBUqEAbkk5yx6ZA61xFb7eDPFC3tvZf2LcG4ud/lICpLFBudeDgMAMlTz7VNq3gjXtN0m31Ce3GJEmeePIBthFJsO8njJJ4AOadOVKmuVS3Jr08TXbm6bSirbPRK3fXr+JzNLW5B4P8AE872qQ6Ncu13nyFGMthC+CM/KdoJAOMjpSXHhLxJbwXE82kzoluWEmSuRtALYGckDIyRkDvWntYfzI5/qte1+R/cz6h+CXiF/Efw8sLid991bA2s5PUsnAP4rtP1zXa14F+yfqLC51vSWYbWWO4Ue+Sp/pXvtfH4+kqWIlFbf5n6zkeKeKwFOpLe1n8tAooorjPWCkZgqljwAMmlrP1ybZbiBT88px9B3oAp2e64u3nP8TcD27VtRLtWqGmw7UFaI6UAfP8A+0pbGPxdYXQXCzWQBPqVdv6EV5XXvP7S+nGbQNM1RVyba4aJj6K4/wAVH514NWM9zaOxq+D5obfxXpVxcyJFDHdxtI7nCqoYZJ9q63wv4itYbmW61XU/MKeIYLhTJIWYR4kDOB6crnHtXntSx2tzIiPHbzOskgiRlQkM/wDdHq3t1qbjsejeFZrHw7paRS6/pb3LXV1MptrkPsBtHRCT6lsAfUVT0HX41bwel1q+Egiu1vA8/C7mk2h+e4Ixn1rkNO0m7u7l4WjlgCeYru0DsFdFLFDgEhvl/DqeK0G8H63FA811bPb4sBfRh42zIhIG0cfe+YZHancVjp7S/t47rw1qX/CSWcdlYWKLd2nnnfwzbk2D7xYHGPzxUja5obaMLiFreOJdKa1Ns96+4MVI2CAcH5ud2cdzXnN1bXNrObe6t5oJhjMcqFWGfY81Z/sfWMxr/ZN/mRikY+zP87DqBxyfai4WO8k8RmbxJqFvHrFlLYyadbQRw3MzJBJiNCyiRSPLYNuOe5GDXO61faZH48tb5biS/sYXt2lLv5v3QNyBjy4HQE9awzp8y2E11JuR4rhYGhaJg24gnrjA6YwefarM+g6hb6M+pXMMlvtukthBLEyyMXRmDAEdPlNFwsdYdRjs2vpL3xJb6kL7UIJrYRzlzGFk3NK2f9X8vy4PP4VgXOrra/EW41mGYTRJqkkquGyHjMh6HuCpo07wjqd2luZf9Dea4eAR3EbKylYTLuII6ELisP7JdfY/tn2Wf7Lu2+d5Z8vPpu6Z9qGwsek6rrWgWum3tpYahFKdHhMelFSP3pnQiUj6E5qjPqlp58+rf25btpT6SbVdM8w+Zu8jYIvL7ASfPu6d85rkdA0d9Wa6Y3UNpb2kQlnmlBIVSwUcKCTyRUGradcaZrFxpdyU8+3mMTlTkZBxkUXCx303ie0XxJqtxcXVvqFlFoyRW1tLL+5kcLHlAAeuQc464NOTUtGlm1bbqUU8mpyw3kTzX7WzIgBzCzr0KN0U4BABFcTrOgahpepTWk8UjRRXHkG6WJvKZuOhxz16dagn0i+W8vLe2tri7W0laOSSKB8Ag4yQRlc+hwaLsLHceKPE1vMmmLpurxQIdVlmujEGccCLbIyE5cZDnnrgmszxzdWNxosY+22sl4LxpFis7tp4nRh80hDcxknHy5/DisCbw/qUemWt8sEson87dEkTF4fLfa2/jjmsqhsLBRRWt4O046t4r0vTQu4T3SKw/wBkHLfoDSGfV/hy2Nn4e02zIwYLSKM/8BQD+lX6KK6DAKKKKACiiigAooooAKytefmKP6mtWsPWm3XuP7qgUmCKVFFFIoKKKKACiiigAooooAKKKKAA9MdawdX8I6HqRLvaCCU/xwHYfy6VvUUWC55tqXw5ukJbT7+OUdkmG0/mOK52+8La/Z583TZmUfxR/OP0r2uip5UVzM+fpYpoSRLFJGR/eUimZ96+gpI45f8AWxpJ/vKD/OqU2i6PMf3ul2j/AFiFLkHznhVFe2P4X8PMc/2Raj/dTFC+FvDytn+yLU/Vc0crDnR4fdP5dtK+cEISPyrkK+gfiZpmk6f4C1Wa1061hk8oKrpGAQSw6V8/V89nD/eRj5H6VwTD/ZqlTvK33L/ghRRSV5B9qLRRRQAUlFLQBPaXl5aNutbqeA+schX+Va9t4x8TW/CatMw9HAb+YrBoq41Zw+FtHPWwlCt/EgpeqTPd9F1hF8JWmratcpHuhDyyNxk+w9favOPGvje61gvZ6fvtrDoecPL9fQe1c1e6le3ltbW1xOzQ2yBIo+iqPp6+9VK7sRmNSpBU46K2vmeBlnDOHwtaWIqpSldtLpFX0+f5dO4V9TfAeBYPhhphUD975khx6lzXyzX1R8CpVl+GGkhf+WYdD9Q5rXJre3fp/kcvG1/qEf8AEvyZzuoE6h+0rZQvyun6fuUHsdpOf/H69aryRD5X7Tkhk+XzdOwnv+7X/A162DkZHIr2sF/y8/xM+HzrRYdLb2cf1PKfH3w1i8XeODqc/iW2giIjiNosYMoVRyAd3U89uM1F8S/hb4XtfBV9f6PZfYruwgaYOJGIkCjLBsn0B/GuZ+LvhHXtA8dHxpoNrJPC8y3O+KMs0Mo+9uA52n198VT8UfE7xN4z0g+G9P0LyJbjCXH2fdI8gz90DHyg985+teZVqYeLqRqU7Se3W/p2Pp8JQzCpHDVMLiL0opX2jy23TXX5kfgPx7e+H/hdrFqoWeWK6jhsxMNyJ5quWGD1A8tjj3qx8OPhUfF2hnxBqeqSWSXTv5CW8S84YgsR0AyCMD0rctvhNfD4Tz6ewjGuy3C3oTdwCqlRHn12s3Pqaw/A/wAQ9b8AaY3h7W/DtzJHE7GAPmJ0JOSvIwwyScj171jGHJKCxafLbQ66lf28K8spa9q567Xatur6Wvr95D4VvdQ+F/xObw/cG2ubWeWOOWTyhvMb/dYN1HUZGcUaXm3/AGlG884zq0+M+jK+3+YqbwroHiP4h/ERPFGrWElnYLMkrs6FVKp92NM8t0HNavxw8JazY+K4fG2gW8koykk3koWaKVMYfA6ggDP0PrQoT9l7SKfLGV16FSr0Hi/YVJJValJxk1tzdPnv+B6f8VHWP4ceIC5wDYSqPqVwP1Ned/ssRyDT9elP+raWFV+oD5/mK5fxX8SPEvjrSE8NWWhGKSZlFwLfdI0pBzjGPlGcZznp1r2H4ReFZPCXg+KyutpvZ3M9zt6BiAAue+AAPrmu6nUWKxcalP4Yrc8HEYeeVZPUw+IaU6klZXT0VtfwOi8QWceoaFf2MoylxbSRsPZlIqj8P5ZZvBGjPNnzPscYbPqFx/Sti6OLaUnoEP8AKszwXA1v4T0yF+q26/rzXpNfvU/J/mj5hT/2Zx/vL8nf9DwT9pSFY/iFFKvWWxjLfUMwrzGvT/2lZFb4gQRr1Swj3fizV5hXyWO/3ifqfseQX/s2jf8AlQUUlLXKeuFFFJQAtFFFABRRRQAVJaTNb3UNwn3opFcfUHNR0hoE1dWZ9bRSLLEkqnKuoYH2Ip1ZvhSb7R4X0qY8l7OIn67Bn9a0q+5g+aKZ+A1YeznKPZ2CiiiqICiiigAooooAKKKKACiiigAooooAKZMu5afRQBb8MXW13sZD/tR/1Fb1cbL5kMqzxcOhyK6yxuUu7VJ06MOR6HuKoTJqKKKBEV4xS0mdeqxsR+VfNgr6Uuk8y2ljzjchXP1FfNjKysVYYIOCPevmeIb3p/P9Dy8y+z8xKK6rwjDZzaHcx3lotwkmo2sJG4qQG3DII5rU1DQ7FIAqWr3ktray+TbeYVMpFwyZ454UZwK8iGClOCmn0v8AicUaDlHmTOB/Gr2iapNpV21xAqOxQoVbp2IP1BAI+ldvqWm6TZWttYtpoeGbVYI9plbKb4ELfMOTyTx0p02g6VcwWWnyLsktFkkMpbBeBLh1kBx1O3Bz1raOAqxk+WSujRYeaej1RyU3iGa4uJHurOGaGSBIXh3MoO0ht2RyCW5P1NOk8Tag+ox34VEuI4ZYlZcjHmFjuHuN3H0FTeF9N0/XNSvbIRCFn/eWpMhGxVfLKeefkz19K1dH0LSdUaG4t7JzbG9uUlAlb5IljzHnnjnv3qacMRUs4y3f6+nTf5ijGrJJp7mdbeM76Ha0duilXMgCTOilzyxKg4OTk+2aqW/iGaG2vITaxSC5eRzuYkKXGD8vQ47V0mrWOlLbWl5c6cs8kslla8SNGArwAk4U9c80xvC+jRWl5ukZvKkuFaXLZhKMQgOPl5AGc8nPFbSo4puymtP67FuFVv4jg6K706Jor+JNSsoNKIgsGRGBuJHLbmHO1eePrgdTVq70HTza2dk9kz2sUt8j3Yk2mBVY7WbH3ug61gstqNPVaeve3YzWFk76nnH40V6Iuh6ZqEsElxGHdbKzUxLuBCNHlpPl757nj1rgr6OOG9nhhk8yJJGVHx94A8GsK+FlRSbejM6lJw1O7+CLkarqMfYwIfyY/wCNerV5X8EIydR1KbBwIkUH6k16pX1mS3+px+f5nsYH+ChG4Un2r4oXVbjTvGjazHzPBftP16neSR+PNfbB5BFfDniKBrbxBqVs33oruWM/UORX2eSJNzT8v1PlOMpSjGjKPRv9Dq7vx1Z3er6zJNozx6XqNjHZR2kU+1reOMqygMQc8rzx3NaOs/E6HUI9UVdGlj+3JeqD9oB2faEiUfw87fL/ABzXmldL4K8Mw+IFu5bnU0sIbdoo8lNxZ5CQox6fKffpgGvXnh6MFzSW3r6HydHH4yrJ04S1l5Lzf3bnS6d8UEttI0vTZNH3ppsEAicNGWMse4bsshwCGHTBGDg81kN41huNR8P3V/pIuk0xJxNEzjbM0sjvkDGBjeOCCDt9OKnfwXo1vDJ9s1y8WaC1gup1isQy7ZXCAKS4JIJHUDj34qS88B2thdJatqVxNerHPcFTaYtykMzxsN+7OSEOOOpA71klhlsvz7f8E6ZSzGSXM1ZW/l7q34r8CxqPxC0zUdKm0u+0W7e2ltLW2LR3KRviGR33fKm0Z34wAAMU7/haDPctLLo6MJbq6eVdysPKmjSMKAykblEY5IIPORzRrHgbS28UXlm2pSWG8y3ahbXNvDB5hUDfuHI44xgdM5rP0/wHG9zJb6lqwsZbeFJLpGhy0TSSFY1xnnKgMenDLjOaSjhbbfn1LlUzJStddvs9Hf8AVvXz8yjqPjCa48aWHiGG38tbDylhiO0EonY7VA556DAzW3rnxOlvbOKG10mO2e3v45rZmfcEt4yrRwEY5AYZz71BaeFNO02LVIr6aa7vk0i5uYgtr+4XGVVt5OdwIz93g8ZzVbT/AAtY3Xh6w1TUNRe1gaBABbWgd2Z7mWMbssM425z6YGOKtrDuza20W5lB4+PNFS1ldvby+4vWfxDs7C9Mtjo86QzXV1eXCvchmM00LxfKdo2qu8nHJPrVG28cRjwBb+DrvTWns44ZgzCUBvOaQvHIvHG3JBHOQT0qTwj4b0s61rtjqxknm0y4ihi2L8jt9rSJieRwc478MT1AqzP4I0i8vbm+tdbNtpayXO8zW4R0MUqrtUbiCv7xcEkcA8UmsOpWa7d/l+ZSePlDmTWt1bTa6T/GK/pl+L4slLxLz+x9skhLXSxtGgdvIeIFSE3dXz8xJ4wK57SPF1pZeEpNEm0yW8LQyIqzyq8Cu/8Ay1VSu5GH+ywBI5rA8R6aNI1u601blblYWAWVVKhwQCDg8jg1n1tDDUbXiu3/AADjq5ji+dqctVddOtr/AJHqn7L0jL8Rpo8nDafJn8HSvp2vmX9l2B3+IVzOB8sWnuGP1dcfyr6ar53OP95+SPv+Er/2evVhRRRXlH0wEgDJ4FYW43l+03O3og9qt61cbUFrGfnk+97LS6dBsQcUAXYF2qKkoHSigDB+IWj/ANveDdS0wLmSSEtF/vr8y/qK+SiCpKsMEHBHpX2nXzH8avDZ8P8AjOaWGMrZagTcQkDgMT86/gefoRWc11Lgzh67D4e6pY2lrfxahcJD9lI1Cy3n71xGrBUHudw/KuPorNM0PTZtd0n+3LJoL+ERXNpd314xYBVuZrdl2H33DH/Aqq/2xDHpIuotYiEp8MraIouP3qTqyhl29QSPzANeeUU7isdB4mvYruw8ON9qWeeKx2XB37mUiZyA3/ASOvaug8R+IfMPjEW+slhNJbCzCTn51DANswegGc47V5/RSuOx6ofEGjRavLdz6hBIrajZyb1O8giy2GXHfbIQT7ioNH1C30jRbOPWPEllqEn9siZRFc+eYFMEq+ae+NzA47fU15zZ2V5eu0dlZ3Fy6jcywxM5A9TgdKtvot4NLsb6NTK17cS28cCIxk3x7c8e+4Yx6Gndisd5o97DpunaRban4lsL2aPUbqZil2JBGjWrqCW7ZY9PU+pqNta0U6Cs0csCxjSPsbQPfPu8zZgr9nAxy/zBs4HXPGK46Dw9cTaZLfLOiiK1a5kjaN1YASiLbkjBOTnjjt1qPV9A1LT9Rv7P7NNcrYymOaeGJmjBHfOOB9aLsLG98N7610uK4voZtO/tPzFjMWoTeXE1uRliueC2QOvTqAazvGsOlR69Hc6RqH262nxI8zzb5DJuO8uCAR7ZHI571ztFK+g7Hol9rlvceI/FRm1VJbWUQ/ZN02UbbNERs7cKG6ds1qpP/aXiSwudK1dLS3i8QXDykO2LnfMCrIAMSfLxj354NeTVe0/WNV0+CSCx1C5topfvpG5AP/16dxWO7fXYYdb8PQrqqRW8OtXkt0omwqK1ycF/Yr69q87vCpvJyhBQysVI6YycVFRSbuNIK9S/Zy0U3nim51iRCYrGHahI48x+P5A15aASQFBJJwAByTX1T8KPDv8AwjXgy0tJUC3c37+5/wB9u34DA/Cqgrsmb0OrooorYyCiiigAooooAKKKKACue1Bt17Kf9rFdDXMzndPI3qx/nSY0MooopDCiiigAooooAKKKKACiiigAooooAKKKKACiiigAooooA434zsV+Ht7g4zJGD9N1fPNfQvxp/wCSe3n/AF1i/wDQq+e6+Zzj+OvT/M/U+Cv+RfL/ABP8kJRS0V5R9eJRS0UAJRRS0CCkpaKBiUUtJQIWvof9mXUFuPB17pm7D2l0WGOu1xkH8w1fPFeg/ALxAuieO47aeTbbakn2dyTwHzlD+fH/AAKu3L6qpYiLez0+88LiXBvFZdUjHde8vl/wLnY+Lvhn4l1H4i2V5dajLqemXMoWa4OEkgiGSUYLjgjIBHrzXtqKsaKiKFVQAAOgFLRX1FDDQouTj1PynG5nWxsKcKlrQVlZWMXV/Eul6fJf2pnWW9s7Jrx7YZBMYz3xjJI6dat6DqEGqaVaahEqxm4t45jHuBZN6hsH868+8Z6THH451e6GjyS/bfD8iW80VsXH2jL5yQOGK4HPWqukeH77TrjSF0Kynsrm68KyrPJtYA3O1NnmE/xAk4zyOa5/rNVVGmtF/md/9m4aVCLjO0mr3e212t9vxuerrNCxZVljJT7wDD5fr6UhkhbYS8Z3/c5HzfT1ryLT9K8/+xrbQtBv7DUYbaZNXlngaMSAwspVnPEhZyCDz9afo81zc/8ACA6SukatHPpRZbxpLV0SMiBkxvIxyeh6U1jX1j/Wnl5/gTLJ4q7jPa99FdWUvPryq3qj1uOWJ2ZI5EZl+8FYEj60izwtv2zRnZ9/DD5fr6V4x4VtNU0m9lk0zQb28lSwuRIbi3e2uEfqqPIDsmJPAYc9+Kr6XZ3UNwTa6deJFPoV5BN5elywKZvLyquWLNI3DfMe596hY+Vl7po8jhzSSq6Ly9fPTbS+/Q9vikgZysckTMBkhSCcVla34gt9NvtKtVjFwdQvPsm5JB+6Oxmyf++elebyeG72ztfDDaBp81nqNzotzFdTIrKfNNuNgkPY7umehqGws9O/tvwVFpPhvVbO7tLoHUZZLSRFB8tgS7EYY7v4v15oljKm3LZ6fptp5hTymhfm5+ZWl07c2+uiutN7nslxGZbeSINt3qVzjpmi3iSC3jgj4SNQq/QDAp9Y3jfXIvDnha/1iVgDBETGD/E54UfmRXfOUYJzfQ8OlCdWUaUN29PU+aPjNqS6p8SdXmRg0cMgt0IOfuAKf/Hga46nzSyTTPNKxaSRizE9yTk02viKk3Obk+p+74WgsPQhRX2Ul9yEopaKg6BKKWkoAKKWigBKKWigApKWkoA+mvh42/wNozBs/wCiqM/Tit6sD4crs8CaMuc/6MD+ZJrfr7bD/wAKHovyPwjH/wC9VbfzP82FFFFanIFFFFABRRRQAUUUUAFFFFABRRRQAUUUUANkXctP0W8+w3fkyHEMp59FbsaSoLmIOppgdhRWN4d1DzU+xzt+9QfISfvL/iK2aZIV8+eLrI6f4m1C1IwFnZl/3TyP519B15b8aNJZLq21qNPkkHkzEdmH3T+IyPwrxc8oOph1NfZf4HDj6fNT5uxwFla3F5cC3tY2klYFgox0AJP6CpbG8v8AT2M9s8kQkGwkoCrDrggjBqTw7qC6Zq8N4xlCKHVvKPzYZSOPzz+FX9Q1u3uNKktUF0Xkjjj8tyPKj2EfOvfc2OfqeTXy9OMOTm5rS1/4B5UVG172ZmTteXzzXl1M7ycHLg5foAF4x6enFSWc2o29ndQ28rRCXEcsWz53Ug+2QOOeR+NbOm+KltJICVuSkNpDCigqdrIQWYA8c4//AFVM/i23U3rQR3YkmhCRykgMrBJF3dTjlx0J6H6VvGFL4vaalqMN+Y5RYZizKsMpZfvAIcj600LJj5VbHPQenWu30XXrCaWC6ur+azaCSKSXa43z7Y1Uhv7wyDjqeTxWPoHiCDTop4ri2edWm3R4I+VGIEg57lRj8ah0KSt7+juJ04K3vGDskwTschQCfl6D1qeOxuZLGa7CkRxsikHOWLdMDvW5D4kt1M5eO5A81miRCNsqFAipJ7AAdM9T9alg8WLG77oJZYjHBGiMR+7CJtcr/dbOSDRGlQ6z/AFCn1kYN7p13ZiDzVO+eHztig7lXP8AFx7VWWOZsbY5Tu6YU810y+JoPPG99RCJHCqyKw8xvLLZVsnG1twzz1HemSeJo55WVzeWsRto4kNuRuiZSCdoJHB6dQf5USpUOkwcKfSRze2QLv2uFzt3Y4+maZXTan4lhu9ElsVhlV3+X5lQg/Pu3lgM7u3AH9K522hkubiO3hXdLK4RF9SelY1YRjJKDuZzik0ou56z8F7Iw6Bc3jDBuJ8L9FGP55ru6o6Dp6aVo1rp8fIgjCk+p7n8Tmr1fd4Oj7ChGn2R9BRh7OmohXyD8btL/sn4m6vEECRzyC4QD0cZP65r6+rxD9qbw20+n2Hii3TJtj9mucdkY5RvwbI/4EK93KKyp4jlfXQ+f4qwjr4FzjvB3+Wz/wA/kfPlafh9daa6n/sOS7jnS3kklNvIUbylG58kEZGB071mVteENYTRr+6lke5SO5sZ7Vmtz8y+YhUHGRnBwcZHSvqal+V2Vz8zocvtI8zsikZNUeNQWvWSZFjXJYiRF+6o9QMDA7YrW/tTxVrk1n4f+23rOWESW7TMgdy7Puk3HBbcxO411mg+OdJXUd88uoQLNHyrlfKsSkLKPs+O7HAHC4zznrXNT+JYP+Eo03U4ZNR2WVuITdPs+0yHDfvDncuRuwASeFAyOowUpydnDb8zvdOlTimqrs3Z27f1r+D1Kc0+sQXkWlXerx3dvNMsrxfb/tFs7M3LP5bEE55Peor3VNfOtT6wbm9gu7pyDPCXj3g8bVIxxjAA9MVoXniOxfxZo2rRwzzJYNEZ5pI0SW5KPu3FVO0HGFHJ+6MmtpviFDJqE8k0F7JbFrX7PEXH+j+XAY3ZAeA2W3KfUDNDc1rydBRVJ3Tqta6dem/y2076HNXh8S6Xo1rbyahfw2OoRs4tVnkCkF2Uh06ZJU8c5qrp1vruoS2umWYvZPtEiwQRbiELbiQozwMMzH2JJ9a7I+NNBltbKxvH167htTbyfaZVjMzvFNK+3BfAUiXGckjHfNWW+JdoX02bydR32d3FII1Koqxq7MQCpAYkMRyoI/vGp9pVtpD+uhp7DDNq9bSy/wCCjhLaTV4Zb28W+u7SdkYzSGR1efLqGXI+8ckE5PY98Ulvda9a3Stb3GpwTxF5QY3dXTfjc/HIzgZPfArrLXx9DbalFM0N1fW1vp8drFDc7cM63CSM7DJHzBOevPtzWtB8T7JGaGVdRkgOGLrbwxO+GLBPkIZQOzbz1Py9qJTqfyEwo4d2/fNfLr955bNJJNK800jSSOSzu5yWJ6kk9abSu252bpkk9aEVndURSzMcKoGSSegrsPK1bPff2UNLZLTWtaZWCyOltGccHblm/mK9zrmfhf4dHhfwPp2ksoFwsfmXJHeVuW/LOPoBXTV8TjayrV5TWx+x5PhHhMFTpS3tr6vUKiupkt4Glk6D9T6VKSAMngVhXczX90FT/Uofl9z61ynphZxvcXDXEvLMcn29q2oVCrUFpCI1FWqACiiigArlfij4VTxZ4Xls0Ci9h/e2jn++B93Poen5V1VFDA+Lp4pIJnhmjaOWNirowwVYcEGmV7h8dfALXHmeKdGgLSqM30KDlgP+WgHqO/5+teH1hJWNk7hRRRSGFFFFAHYeAdQFvp+oWMl1YrHNLFI0FxctbM23PzpMDwR/dPXrXR/27oYt/wCz11RZGvL29jj1N5MTWodYwsh9AxGC2AcA4715ZRTuKx3yX1hD4NFi9/atcJpE0BRZVOX+3bgB65X5h7c10F9rmn3Oq3IfWrD+z4764lWeG8MM8G49VUZWcHA7H0ryGii4WFbG84ORk4OMUlFFIYUUUUAFFFbngjwzf+K9cj02xUqv3p5iPliTuT/QdzQB1vwJ8HnXNfGs3sOdPsGDLkcSy9l+g6n8K+i6oeHtIstC0e30vT4/Lt4F2j1Y92PuTzV+toqyMZO7CiiiqEFFFFABRRRQAUUUUAB6GuXJySa6abiFz/smuYpMaCiiikMKKKKACiiigAooooAKKKKACiiigAooooAKKKKACiiigDk/i7GZPh7qfGdiq/T0YV86V9O+Orc3fgzV4AMlrRzj6Dd/SvmEdK+czmNq0X5H6bwRUvhKkO0vzS/yFooorxz7UKKKKACkpaSgBaSlooAKKSloAKVGZHV0YqykMrA8gjoaSkoEfWHwk8YReLfC8Uski/2jbARXad92OH+jdfrkV2NfHfgjxNqHhPXotV087sfLNCx+WZO6n+h7V9WeEPEml+KNHj1LS5w6HiSM/eiburD1r6rLsaq8OST95fifknEmRyy+s6tNfu5beT7f5GtG6SIHjZXU9CDkU6sfUbK/tZGvdDaLzCcy2cpxFN7gj7j+/Q9x3EGneLdKuLsafes+laj/AM+t6BGx/wB0/dce6k13e1SdpaHz6w0px5qeq6916r9djfooorU5woorJ8Q+JND8PwGbWNTt7UYyFZvnb6KOTUykoq8nZF06c6slGCu+yNSV1jjaRt21QWO1SxwPQDk1xem/FDwpqWv22i2E15cXVxKYlxbMiggEnO7BHQ9q5HVfH/ibxvcPo/w+02eC3J2zalMNpUex6L+rewrX8G/Ca18P6zpettqct1f27SNdFx8sjMuBt7jBPU9c1wPFVKs19XV49X/ke/DK8NhKMnmErVGnyxT12fxaO13bqem187ftC+Ml1fV18OafLus7F907KeJJvT6L/Mn0rtPjV8SotDtZdB0OcPqsqlZpUORbKev/AAP+XWvnQksxZiSScknqTXDmuNTXsYP1/wAj3+EsikpLG11/hX6/5ff2CiikrwT9DFopKWgApKWigAopKWgAoopKAFpO1LSopd1VRksQAPU0CPp/wXF5HhDSIyMEWURI+qg/1rXqGxhFtYwW46RRLGMewxU1fc048sEj8Drz9pVlPu2woooqjIKKKKACiiigAooooAKKKKACiiigAooooAKDyKKKAKsyPHIssbFXU5Uj1rpdH1BL6DnCzJ99f6j2rDZdwqunm212k8DFWBH0I9DTQmdlVHXtNg1fSbjT7gfJMuAf7p7H8DVm2nWdMjhh1HpUtKUVJOMtmS0mrM+ctW0+50vUZrC7QrNC20+47EexFVDXt3xB8KJ4gshPbBU1CEfu2PAkH90/0rxW5gmtp3t7iJ4pUJV0YYINfDZhgZYSpb7L2Z4OJw7oy8jsrPwzZwuS10SkltIry3EeEjbYG3Y+8Mc9vxqfQdFtoXCTwCQCcRhZ4V3DFxCCSe+QT+B964dri4ZVVriZlVdoBckAeg56Uv2m5yP9JnyMAfvDx09/YfkKI4qjF3UAVaC2ibXhjS4Ly+E8wmkSO9iiEUKB87mJywP8Hy4P1rWbwjYzXC41FkeWRWKRxEqqu2NoO3GR9exrjYJ54GLQTSxMRgmNypI/CnC5uQioLicKrblXzDgN6gZ6+9RTr0YwUZQuTGpBKzidFb+HbG+ghbT7m8Ms0ImRZVXG3zRGRx35zUt14Y0+1QTzXd4YHEYQIg3bmdkOc8YG3P41yyTTJjZNIuBgYYjAznH5806W6upf9bczyc5+eQnn8TQq9G3wagqlO3wnV2Xh61tXu4pvtFxL9muNsghDRJglAfXdxn8qyPFGjw6TJB9nmmljl3gNIoGSpA+o69CB+NZYuroRtGLqcI5JdfMbDE9SRnmmzTTTMGmmklIGAXYsQPTmpqVqUocsYWYpTg42URleifCHw601ydeukIijytsD/E3dvoOlYHgbwpc+Ib0SSK8Wnxn97Lj73+yvv/KvbrWCG1t47e3jWOKNQqKo4AFerk2XuclXmtFt5s68FhnJ+0lsSUUUV9WeuFU9c0y01nR7rS76PzLa6iaOQexHX61copptO6JlFSTjJaM+KPG/hy+8K+JLrRr5TuibMUmOJYz91x9R+uRWLX138W/AVp420Tau2HVLYE2k56Z7o3+yf0PNfKGs6Zf6PqU2m6lbSW11C2143HP1HqPevsMBjY4mGvxLc/Js8yeeXVnZe49n+j8ynVjTITc6la2w2kyzInzZxyQOcdqr06KR4pEljYo6EMrDqCOhrvex4qtfU6/xb4NTSY9Rmj1SKW4s/LlntUt2VY0kfaoViTnHHHoetWNF8O6FqFlp8M8d3Yy3j20cF1LMA1xI8irIEh6+WoLYfOMqPXA5O81bVLtrhrq+nmNyqpMXbPmKpBUH6EA1Ym8Sa7NYx2MupTPbxokaIQPlVMbQDjIxgY5rm9nV5UubU9BV8KqjkoaW236+umnbr9x09r4f8O3msaYv2e/trfUIbnZAtwGZJImdQSxXO07fzzVIeHdPHgeLUFZZtSls2viBcFWjjExi+5t2lfl5+YNk8DANYNzrmsXWox6jcajcSXca7UlLfMo54H5n8zUaatqaaS2krfTixY5MAb5T3/LPOOmaPZVNNf61E8Th3f3Oj6Ly/wAn6XKVFFFdJ5wV6x+zr4JbW/EA8RX0OdO058xbhxLP2HuF6n3xXKfDLwLqfjXWVt7dHh0+Jh9quyvyxr6D1Y9hX1voOlWOh6RbaVpsAhtbdAiKP5n1J6k14+aY5UoOlB+8/wAD63hrJZYmqsTVXuR283/kv+AXaKKytWvzk2lqcueHcfw+31r5c/SiDWNRWSU2cDDAOJGB/SpLHy0ApNNsEQAlBn6VrJGqjhR+VAEK3CDinfaY/wC8Km2r/dH5UhjQ9UX8qAGCdPWnCRTSGCE/8s1phtY+xdfoaAJgw9aWqxt5V+5KD7EU3dPH96Mkeq80AWz0rw74ufC54Wm17w1AzxEl7mzQZK+rIO49R27V7RHdKTgnnuDU6urUmrjTsfFp6n1or6L+I3wr03xAZNR0do9P1M8sMfupj/tAdD7j8RXg3iHQdX8P3ptNWsZbaTPylh8rj1VuhrFxaNVJMzaKKKQwooooGFFFFAgooooGFFKAWIVQSScAAck16R4A+E+ra40d5rQk0zTzg7WGJpR7A/dHufyoSbE3Y5LwZ4W1XxXqq2OmxfKMGadgfLiX1J/p1NfTngrwvpvhTR00/T48scNNMw+eVvU/0HarugaNpuhabHp+l2qW9unZRyx9Se596v1tGNjKUrhRRRVEhRRRQAUUUUAFFFFABRRRQBHc/wDHvL/uH+Vc1XS3P/HtL/uH+Vc1SY0FFFFIYUUUUAFFFFABRRRQAUUUUAFFFFABRRRQAUUUUAFFFFADLiJZ7eSCT7kiFG+hGDXyhewPbXk9tIMPFIyMPcHFfWVfOPxW086d481JAuEmcXCe4cZP65rxc6p3hGfbQ+54HxHLXq0X1Sf3f8OctSUtFfPH6SFFFFACUUtFABSUtFABSUtFAgpKWigYlbPhLxLq/hfVF1DSLkxP0kjblJV/usO/8xWPRVRk4u8XqZ1aUKsHCorp9GfUHgH4qeH/ABKkdtdyJpepHAMMz4Rz/sN0P0PP1rs9X0rTNZtDa6nY295Af4ZUDY9x6H3FfFddX4Z+IXi3w+qx2OrSyQDpDcfvEx7Z5H4GvZoZvpy1o3/rsfDY/gz3/a4GfK+z/R7/ANbnvsvw9Npn/hG/FGt6KuciFZ/OhH0R84qrL4b+JyAi38fWsgHTzdOQE/Ugf0rjNK+Pd0qhdU8PxSnu9tOU/wDHWB/nW3H8efDhUeZo2rq3oojI/PcK6o18FL4ZNfNr/gHkzy7PKbtOkp+bUJfi9S5P4F+IGoZXU/iPcCNh8y2sHlfh8pFT6J8HPC9nOLrVJLzWbjOS1zJ8pPqQOv4msW7+PWjqp+yaDqEp7ebIkf8ALdXK678cfEt4rR6ZZWWmoejcyuPxOB+lZzr4CLu/efzf56HRSwHEFVckUqcX25Y/+k6nvk82j+HdJ3SPaaZYQL7Roo9hXi/xI+M0lykumeEt8MZyr37jDEf7A7fU8+wrybW9a1bW7n7Rq2oXF5J2Mr5C/QdB+FUK5MTms6i5aa5V+J7WV8I0MPJVcVLnl+H/AAfn9wsjNI7SSMzuxJZmOST6k+tNpaK8k+wCiiigYlLRRQAUlLRQAlLSUtACUtFFABWv4Kszf+LtKtNu4PdIWHqoO4/oDWRXffArTzdeNDdlcpZwM+fRj8o/ma2w1P2laMe7PPzTEfV8HVq9ov7+n4nvNFFFfan4aFFFFABRRRQAUUUUAFFFFABRRRQAUUUUAFFFFABRRRQAUbQzD6iilT76/UUAbE0LxOJYjhh+tWrW4WZf7rjqtSFdy1Subcq3mRkqw6EVRJfrnPGPhHT/ABFF5jf6PeqMJOo6+zDuK2LW7DkRzYWT9Gq3WdWjCtFwmromcIzXLJaHz94i8O6roU5S+tj5eflmQZjb8e30NZFfS00cc0bRTRrIjDDKwyD+FclrPw80C+LSW6SWMp5zCflz/unj8sV83ichknei7rszy6uXvemzxaivQL74XanGSbPUbade3mKUJ/mP1rPb4c+JgSBFbEevnCvLlluKi7OmzleFrL7Jx9Fdpb/DXxFI2JGs4R6tKT/IVuaZ8LYVIbUtTd/VIE2j/vo/4VVPKsXN/Bb10HHCVpfZPMY0aRxHGpd2OAqjJJrvfCHw7urtku9bDW1v1EA/1j/X+6P1+leiaJ4d0fRl/wBAsY437yH5nP4nmtWvawmRQg+as7+XT/gndRwEY6z1IrS2t7O2S2tYUhhjG1UQYAFS0UV76SSsj0QooopgFFFFABXJfEbwDonjaxC30fkX0QIgvIwN6ex/vL7H8MV1tFXTqSpyUouzMa9CniKbp1Y3TPjnx38PvEng+4b+0LRprLP7u8hG6Jvr/dPsf1rk6+8JY45omiljWSNhhlYZBHoRXnnin4N+DNbZ5oLWXSrhsnfaNhSfdDlfyxXv4fOo2tWXzR8Nj+D5puWElddn/n/mfKRor2nV/wBn3WonJ0rXbK6j5wJ42ib6cbh+orAk+CPjxXKra2TgdGF0oB/OvSjj8NLaa/I+dqZHmFN2lRfy1/K55tSV6hZ/AzxxM+2ZdOth/ee43f8AoINdToX7PfzB9d8Q5HeKzi6/8Db/AOJpTzHDQ3n92pdHIMxrPSk166fmeEKrMwVVLMTgADJJr1T4b/BnWddeK/8AECyaVppwwjYYnlHsp+6Pc8+1e5+Evh/4U8LlZNL0qP7QP+Xib95Jn2J6fhiuprycVnLkuWireZ9RlvCEINTxcr+S2+bKOhaRp2h6XDpulWsdraxDCog/Mk9yfU1epJHWNC7sFUdSaxb2/kuyYbXKxdC/dvp7V4bbk7s+0jGMIqMVZIl1LUWZjbWZy3RnHb6U3T7IKAzD8+9O0+yVFHFaiIFFBQkaBRT6KKQBRRRQAUUUUAFFFFADJIo5PvoD796ga2ZeYZD9Gq1RQBTE0kZ2yqVPr2NM1Kx03WLJrPUrSC7gbqkqhh9R6H3q8wDDDAEe9VpLXad0DbT/AHT0oA8s8UfBPTrlmm8P6g9kx58ib95H9Aeo/WvN9d+GvjLSSxk0eS6iH/LS0Pmg/gPmH4ivpmO4ZGCSqVb3q0jhhUOCZSmz4xuIJ7dytxDJEwPIdCuPzqIEeor7PurS0ul23VrBOvpJGGH61k3PhDwvcHM2gacxzn/UKP5VPsyuc+Rsj2pR8x2ryfQV9aL4J8IqwZfDunAjp+5FX7TQtFtMfZtJsYSOhSBQfzxR7MOc+UdI8N6/qzBdN0e9ucn7yQnaPqTwK73w78FdfvGWTWbu302LuiHzZP0+Ufma+ghRVKCE5s5Twh8PvDPhnbNaWQuLxf8Al5uPncH27L+FdXRRVkXCiiigAooooAKKKKACiiigAooooAKKKKAGXHMEg/2T/KuZrqHGUYeoNcvSY0FFFFIYUUUUAFFFFABRRRQAUUUUAFFFFABRRRQAUUUUAFFFFABXkX7QmlnfpusovBBt5D79V/rXrtc/8RNI/tvwff2SLumCebD/AL68j8+R+NcuOo+1oSj1PWyPGfU8fTqva9n6PT/gnzRSUv5iivjj9sCiiigBKKWigApKWigBKWikoAWkz70tegfDj+zptDlvr63t5D4duWv3V0GZoWjI2n+9+8VOP9qtKcOeXLc5cXifq1P2nLf/AIO33uy+Z59mjI9RXq15pulaf4ls9Eit7KeUwXepW6uqlZJpAfs8ZJ6gKoIXplqfYq1vo1xqmt6PYrrselXcjQS2yL8iyw+VI8Y4ByWxwMgVt9Wd2m9jz3nEbJxhvtrrre3y0380eX3tjdWcVrLcxeWl3CJ4CWB3oWK546cqevpVbPavV7vydQ8KWT2saP4kfQfNjV4VKGATSmQRDoJMZPTgDjmrF3pmjroTpFEZNLXToZLdxp6Kgnwh3faC+WYuSCmO5GOKbw3Z9P6/r0JjnKWk463a/H+rd7Pax5BuHqKK9ke5WbxF4ltINAjEdtei3t5tPsYZpbdcsTuib7yt3btwK4yPS1l+LH9mD+zHX7c3AjP2dsAtjYGz2xtz14zUTw7jazvrY2oZoqnNzRtaPNvfSyf6nHZGOooyMZzxXtBsYs6NqVzpTSTLDqaTG8sIoS+yDdGGjTIHO4jPPFY2mKuqaRpusfYbObXpdPvPsqC3RVmkjlQL8gG1mCM+OOcVTwrXX+tP8zKOcqSvyabb9fe8tvdbv07HnN1Y3Vra2l1PFshvEMkDbgd6htpPHTkHrUsWk6lJFNKtnKEhtRduX+X9ySAHGeoJI6ZzXU/E9b+PT/C39p2i2l4dPkaWIRCPBMzclRwCeuK6i61HUTo/9oTQQSwjwjG0TNbL5bSb0DDgYOOOOxoVCPM03tb8ip5lUVKE4pPmbW/aVlbv/TPIMjGc8VY+yXH9nHUNg+zCYQl94zvK7sYznoDzjFepaRa2WoW1rq0sUSaxcaMssXkWCTFnFw6M6w5VWYIAPxJxWium6Sup6URp8LPJrEAu0e3SPcxtJCylAW2AkAlM8GnHCN213MqmdqDceTVXv8t/+A/wPFKWrms30uo6jJdSxQRE/KEhiEaKo4AAFU65Xue5BtpNqzEpaKKRQUlLRQAlLRRQAUlLRQAV7f8AALS/s3hu61R1w15NtQ/7Ccf+hE/lXidvDJcXEdvCu6WVwiD1JOBX1L4e02PSNDstMj6W8KoT6kDk/nmvXyejzVXN9P1PjeNMZ7LCRoLeb/Bf8Gxfooor6Q/LwooooAKKKKACiiigAooooAKKKKACiiigAooooAKKKKACnR8yKP8AaFNp8AzPGP8AaH86AOmHSkYZFLRVElO5tVcdOaiiuJbYhJgXTs3cf41onmoZYQ/agCSORJEDIwYe1OrMeCWB98DFfX0NTQX6523C+W3r2NAF2igEMMggj1FFABRRRQAUUUUAFFFFABRRRQAUUUUAFFFFABRRRQAUUUUAFFFR3FxDbpvmkCD370ASVWvb6C1GHO5z0ReprOudSnuDstFMaH+Mjn/61NtLElt8hLMeST1NMBjm61CTMvyoPuoOg/xrQtLRYx0qxBAqDpU4GKLgIqhRxS0UUgCiiigAooooAKKKKACiiigAooooAKKKKAGyxpIu11yKqOktudw+eP8AUVdooAhhmWQDBqaqk9sVJkg4PdfX6UttcB+DwehFAFqigciigAooooAKKKKACiiigAooooAKKKKACiiigAooooAKKKKAA1zEg2yMPQkV09c3eLtu5R/tmkxoiooopDCiiigAooooAKKKKACiiigAooooAKKKKACiiigAooooAKKKKAPnD4o6GdC8YXUMa4trg/aIPTax5H4HIrl69/8AjL4e/tnwub2CPdd6fmVcDlo/4x/X8K+f6+Rx+H9hWa6PVH7Jw5mP17Axk370dH8uvzQUtFFcR7wlS2dvLeXkNnbJ5k88ixxoCBuZiABz7kUyMKZFDttQkbj6DvXqxt7+HxVDbQ6Hp66BBqFn9hu/LVCF81NrpIOZGYZyOep9K1pUuc4cZjPq9lbVp7u21vveux5jFYXcuqjS0iBvDN5AjLqPnzjGScde+cUahp95p627XkPlC4j82ElgdybiueD6qR+Fem6aYNY1cyXlhZf6N4tht4gluo/dOZNyNx8wO0dc0TQMdMt5dPsobvV4NFU2ULxCTCm8lEjKh4LBenB71ssMmr3OB5tKM1Fx7X+d+vba+mmu55jd2V1a21pc3EXlw3cZkgYsDvUMVJ46cgjmq2Rn3r2PW5LrTfB327UdGsk1ODSIGWKW2UrC73UnzbOgJByR6mkTS9HbSolEPnaa2nxzB101AvnnBL/aC+S2/I2Y9sUPC66PoKGde7zSj1a0fb/gNeuux46CM8EUu4qCNxAPB5xmvR/FUsd6PG1jJY2MUOk3CfYxDbLG0f78ofmAycjrmqHhSG9Twpb3Ph/S7bUtRl1Bo70SW6zGOIKuxSG+6rZfLcdOtZuhaVr/ANXsdccxvS53GzulvpqlLV9NH9+hw7OxYFnJPYk80rSyMzM0jEkYYluSPQ16dpVnOsemLpGh6bPFcahMmsqEWdIQJAAm852xiPkMD688Vb0zw/Bd+JPD1zpWnLdaNDa3Syz+UGj+V5tu8/3sbMZ56VccNJ7P+tP8zCecU4Xco7X6rpf7r2077nl99a3th9ma6V4fPgWeA7xzG2dpGDwDzxS3dlqFobWC4SSP7TEk8CbwQyvnawwcDODXowhmbw9aXOmWUV7rUehaeLeN4hKwiJfzGVDkE/dHTgE1jfE5LiLxRoKXlqlpcDS7PzYUXaEbc2Rjt9O1KVDli5XKoZi6tVU7Lr66JPbtrv6nH3sV5p+o3Frcl4buF2jmUPyGB5BIPNVw3zZDcg9c85r13xXYzS654nh8R6Zb2OkJNvtLsQKjeYZVA2v1YlS2Rz+GKp/ETTtPg0DU2+zlUguo105hpyW6qmSNqyByZlK4Oce/Gac8M1d32/r9CKGcRnyRcdZW21Wtv89V08zzEzTEndNIT1OXNNEjDbiQjb93DdPpXceH9FuNY8OeGv7N037XLFrEovDHGCVQmIrvP93AbGeOtdXcC1j8UeHtFj03T/smpXV9HdZtULSILmVVGcZXA6Yx+lKGHcle/b8bf5l1s1hTlyqN2ua+u3Lf80tDxySR5G/eSM5/2myaPOfbs819oH3d3GPpXq2n6Zo//CKWoWMy6dLpUkl066ejATbWJY3JcFGVgMLjtjBzSazerb3HiWGLTdLVdM0+1uLT/Q0JSVvLDOTjnO48Hj2p/Vmldv8Aq1yVm8ZT5IQ2+XVR7d393XoeVCVlKsJGBUfKQ3Qe1WYbW+l0+41GJZGtreRFmk3/AHXfO3vkk7W59q9TvLW6XRdS1DQtFs7jUZY9NnYLaI5QyQEyMiEY5OOAO54p0FlpZSa31K3trYT3WktqcCYSOOYrNuU44UE7cjtk0/qrva/9a/5Gcs5XK2odut39m+n/AG9o+54/keooyPavU7Zvs9uJPGGj2dlJNfmxhAtUjJt5EZXYADkIdjBuvvUFlpItfESaBFFayXGiabI9ywtBPJJOzAsY0yBIw3AAMcAAmp+rvTU3/taOt47a73Xydu9l8zzu2s7m5tLq6hi3w2qq077gNgY4H159KW2sbq5srq8gh3wWiq07hh8gZgq+5ySBxXsGo6ddRJqk+k6OJLu50C0nMUlsgLyi4YMxjX5d4AXKjpVBbSzbTLoatBDY3FzZWB1aKNRGIyb1RkqOFJTBI4q3hbdej/U5451zK6j1S3u9eW+nzdn3toeSgj2oyK9M+JFhZw+HrqR4CksV8qWTf2alqojO7KKQ5Mq4AO7H4803wpZu2neHEsNKs7vTbov/AG1NJCr7DvIYO55jATBGMVn9Xany3OlZrB0FWUett7bK/X7vX7zzXI9qWuz8dXFva6Boem6fa2iwT2XnPcCFfNlAnkCZbr0X8c81xlZTjyu1zuw1d14c9rav8HYKSloALEKoJJ4AHUmoNzvfgjoZ1LxV/aMqZt9OHmcjgyHhR+HJ/AV71XNfDXw//wAI74Vt7WRdt1N++ufXee34DArpa+uy/D+wopPd6s/GuIsx+v46U4v3VovRdfmwooortPDCiiigAooooAKKKKACiiigAooooAKKKKACiiigAooooAKmshuu4h/tCoataUu6+j9sn9KBG/RRRVCCiiigBGUNVae2V8/KKtUUAZXlT2x3QSED+6ehqaLUdvy3EZU/3l5FXSoNQy26t/CKAJYpo5V3RyKw9jT6y5bLDbkyreopqy30OPmEg9GFAGtRWcmp44mt2X3U5qePULR/+WoU/wC0MUAWqKakkb/ckVvoadQAUUUUAFFFFABRQeBzUUl1bx/fnjH/AAIUAS0VQk1azX7rPIf9harSatcScQW4X3c5/SgDYqtdX1rb5EkgLf3V5NZTLfXP+tmbH91eBU0GnKuMimA2bU7qb5baPyx/ebk1HDYySv5kzM7HuxzWpDaquPlqwqBaAKsFoqD7tWlRQKdRSAKKKKACiiigAooooAKKKKACiiigAooooAKKKKACiiigAooooAKrXdvuPmxYEg6/7VWaKAKlrcbvlbgjgg1bBzVW8t2b99DxIOo/vCi0uA49+4oAtUUUUAFFFFABRRRQAUUUUAFFFFABRRRQAUUUUAFFFFABWDqy7b5/fBrerH11cXCP6rSY0Z1FFFIYUUUUAFFFFABRRRQAUUUUAFFFFABRRRQAUUUUAFFFFABRRRQAEAghgCDwQe9fOfxQ8NN4c8SyJChFjdZltj2A7p+B/TFfRlYHj3w3D4n8Py2LbVuE/eW0h/gfH8j0NcOYYX6xS03Wx73Dubf2dik5fBLR/o/l+Vz5noqW8t57O6ltbmNoponKSIw5UjqKir5J6H7GmmroKd5su1V82Tahyo3HCn29KbSUAPEkgPEjjndwx6+v1oEsoZWEsgZfukMcj6U2igLIe800mfMmlfPXc5OaRJJWAhSSQgtwgY4z9PWm167qEYi0tby30mDTPsKWrCO4sYniZtyDfDcKfnJyTtYHqfStadPnu77HDjMWsM4x5b83/A/zPJ7lbiC4mt7hZoplYrNHJkMGB5DA85z61Gkrx5McjpkYO1iMivU/G2m6prE3iaJdKM1+mtRG3EVqqyG2PmgOMDJUnGW79zU3iPT7jT9Svh4b0Syvb46p5F3GbVJRFGIY9i7TwqsS5LDHTrW0sM0276f8P/kccM4hJRTirtd9NovV9tdPQ8vltb610+C8dZIrW83iJw+BJsIDcA9iR1osYb+eK4Fm0uy3iM8oWXaFQEAtjIzyR05r1GytbObw9YWyWtsmultSGl252zWyuJE3KCSQzY4TORn8K4/4d28U95rS3VvHIyaczASRg7W8+EZAPQ8kfial0LSSvv8A5GlPMeenOTjrF/f7zS/Le+9+xyyTSK6skrhlGFIcggeg9KsTWt9/Z8WqTLI1tJK0KTM+cuoBI654BH513fjRobuy8YwmwsYE0rUoUs/It1jaNWkZWGQMkEetL4Kt7a58J6XHcQQ3Egv757WCb7ktwLdTGp9ctjjv0oVD3uW/9XsDzG1FVeW2tn/4Dzf5fiedvNLIoWSaRxngM5IzQ0kjqqtI7KvCgsSB9PSvT7O2+1Q6da+ItLtLLWNVN1Yqv2ZImMZRTFIUH3SJMgNgEjNSeLrPRbPQrvUre3tIzbRjQPliB/eo43zY7tsB+br70fV3ZyuSs2jzxp8mr7are2/3nlkc00WRHNJHu6hWIz+VHmyblbzX3D7p3HI+ldv4P0vQtS1S48OWOoNff2lbERy3FmIGhlRg4wdzdVDA8jrXQ61YaPfSWt9p1rpsS6/dwWcMciBY4xC7LL05XdsTJGCdxpRw8pRvf+v6t95VXNadOryOD/L8Hr0l/wCA+Z5MJJPLMYkfYTkqGOCfpQZHbdmRjuGG+Y8j39a9lk0exvLewuL/AEwo0WpSxp9p0+O0DfuWaOMqrElDIFA3HJqrpFgL3T9Hm8TaXaWd+15d7VFkitKywqY1aMbc/NnC5GcD1q/qsu/9af5mP9t07X5fx9Xpprtr20PMoNYvYdGn0uOQCCaeOdnyd4ZFZVAOeBhj+lQahbXdjL5F4GjeRElKlwdwYZUnB9D9a6r4m2tvBbaXN5Tx38kcgnZrJbQyKG+VjEGO09RnjOK6HULNre3uLjw9pNrd6utvp4MX2VZTHC1vlnWM8El8AnHf3qfYttxb2/4c1+vwjGNSMfiv5apqO/b5HAafLfWAttektIbu3SZoYvtf7yMuFzjbnPGQfSqV3fXV1qE1/NO5uZpGkeQNglicnpXrGuWl9beHN3hzRLW4ul1CNruBLdZlt5nt08xVU5GN2QfSpLPT7FNTubWz0aPy5rwJNLBZx3cSOY03xSKSGjRWLYZT6+lW8NLa5zRzenZ1HBX169Fbf7+m/oePiecH5Z5QR6OaRpJGLbpHO/72WJ3fX1rW8RwahawWdrdW0C2kTzpaXEUQUXAEhDnf1cBuAT0HFY9csk07HuUpKceZf1/X4Mc8kkgUSSO4UYUMxOB7elCySKjIsjqrfeUMQD9RTaKk0shSzMAGZiAMAE9B6CkpKWgArv8A4LeGf7X17+1bqPNnYMGGRw8v8I/Dr+VcZoemXesarb6bZRl553CjjhR3J9gOa+mfDOjWugaJb6XZj5Il+Zu7serH6mvTyzC+2qc8vhX5nyvFWbrB4b2FN+/P8F1f6L/gGlRRRX1B+UBSBlJIDAkdQD0pay9atrpHGp6Wge8iXDwk4FxH12H0P909j7GplJxV7F0oKcuVuxqUVT0bU7TVrFbuzclclXRhh43HVWHYirlOMlJXQpwlCTjJWaCiiimSFFFFABRRRQAUUUUAFFFFABRRRQAUUUUAFX9DXN2zeiVQrV0Ffllk9wKYjUooopiCiiigAooooAKKKKAAgUxo1Ip9FAFd7ZW7CoJLFD/DV+igDIfTlzwPypotJ0+7LIv0Y1s4HpSbRQBj+Xer0uZfzoH9oAcXD/iK2Ni+lJ5a+lAGQRfnk3Mn4U1orwj5rmb/AL6NbPlrUMoDMEUcmgDFFjJcP87uyjrljViPTVB+7zWwkaooVRTsD0oAzksFX+GrCWqr2FWaKAI1iUdqhm1DT7e9hsZr61iup8+TA8qh5P8AdUnJ/CrVfOfjzXrXUPGWq+IotViiu9IuoYtNt93Myox3sPxyfxqZOw0rn0ZRXm+t+K/EN/4q0XS/C89kkOq6X9qVrhNyxtk5bI5OAMY9awpviJ4klN7d2cqMLGfyFsxpcr/atuAzGUfLGTycf5JzIfKz2Wisu71G7bwo+q6fZl7prPz4beQ4JYpuCn8eK4Hwh4r8RarqMWmXms2lreXNux8i5054ZIZB0MfVZVHfJBp3FY9RVgwypBHtS14R4N1jXPDvwws76xvofLudaW2WJrcHYpLbznPOcD6Yrq/GHjvVNB8T+IrcCKa1sNMimt4inPmuyLkt1x8x4pcw+U9Eur2ztZYIrq7t4JLh9kKySBTI391Qep9hVivH/FCeJo/EHgebxDqFjeLJqSyL9ngMZjbglepDDHfioh8SfEFwsmsWgElsl0Y101dNlYvEGwW88fKGxzj/APVRzBynstJuGQuRk9q8tfxL4yv38WzadqFjawaHIzostrvZ0CltnUY4U8881lpeav4g+IngvVlv4bWa80+SRALYMIgFbevJ+bdg4PbNHMHKez0V5OnjbxLD4gePVLm10pBfeSltd2biF4s4BFwucP7EAV2XxQ1m+0DwPf6tprot1AYthddw+aRVPH0Jp3FY6aivM28S+LNF1SwtdZvLG9j1awmnt2gt9ht5Ej3YPJ3LyOTWbbeOPF9r4Ci8V6g2nyRXWLa1iSI7jKXI818dsK3yj0FLmQ+U9eoryNvHXiS0s9Yhkm+2mHTnura+OlyWwjkU8oyP1HoavWXibxbpkvhm/wBavNPvbHXpI4jDDB5bW5cAqQ2fm6jPHr9aOZBys9Oorx+9+IGvW11BepqNjdwSakLVrW3snMKxlsZ+0HALewrVtPE/iu58SeJFjmsl0nQrlnm3RfvXiVWPlrjuQp5NHMg5Wel1FeXNvZ2z3V3cRW8EYy8srhVUepJ4FeTaF8QvEVzc6Zfy4ura+uBHNZRabKv2eNiQGWY/K+P8+1fxbrXiXxL4L8U6lHc2Nvo1rM9p9kMJMrhWXLb88HkcYo5g5T1e81rR7NIXvNWsLdZwGhaW4RRID0K5PI+lXkdZEV0YMrDIYHIIryXWNF0+20LT9Xk0m58QalqunW1jaWjoDDb/ALsfNkD5Rzkkn8q7r4c6Hd+HfB1jpF9cC4uIVYuwOQuWJ2j2GcU09RNaHQ0UUUxBVG9iMT/aIwcfxgfzq9QeRg9KAIbeUSKOc1NWcym0uQo/1bfdPp7VfjbctADqKKKACiiigAooooAKKKKACiiigAooooAKKKKACs7XUzBG/wDdbH51o1X1JPMspB3Az+VAHPUUUVJQUUUUAFFFFABRRRQAUUUUAFFFFABRRRQAUUUUAFFFFABRRRQAUUUUAeY/GfwadQgbxFpkWbqFf9KjUcyIP4h7j9RXitfXFeJfF3wKdMmk17SIf9BkbNxEo/1DHuP9k/pXg5pgdXWpr1/zP0HhTP1ZYLEP/C/0/wAvu7HmlFLSV4R+ghRS0UAJT2llaNY2mkMa/dQuSo+gpldR8O9H07WNSuY9Qs9TvvKhLxW1iMGRs/xueEX396qEXKXKjDEVo0KbqS2Rzv2q537/ALTPv27d3mHOPTPpTVnnV2dZ5QzDDEOct9fWvW2+HugvrvhLdaXdnb6xJPHc2TXgmMZRGIxIvuoz+VZFx4b8I3/hfxNNo8OpQX/h8jfNPMGS4G5lPy/w/dP6V0vCVFu/6tf8jzIZ1hZ25YvW3RaXk466/wAy6X7nnIkkXbtkcbOVwx+X6elAkkUsVdwW6kNjP1rqvhj4Xi8Ua1cx3X2hrSytWuZo7cZllxwEX3Jrqr74f6W8/h2/j0vVNKtb3VEsb2wvJcyKGPDq3XBAP0qKeGqTjzI2xGbYbD1nRm9f+A3b529O71PLDJId2ZHO85bLfePv60+2jubiWK1t1mmkdwIoowWLOeAFA7njpzXpk3hXwZdt4p0nTYdTi1HRIZJ1upZ8xyBGwV2dh29T1q1pGheE/DPi7wrpV4mpTa5PJa3TXSSARRuzgqmzuMjGevf2q1hJXV2rf8G1jCWdUeV8sHzWva3S1777Wt5+R5jc2OsRpLeXNpfqsEvkyzSRuPLk4+RmPRuRweeapl3YbWkYgndgtxn1+te265p8ureG/FGlwsFkuvGKRKx7ZWPms7Wvhtpf2HWbXT9L1u0utMhaSG/u2Hk3xT7yqO2cHHrVTwU/s6/0/wDIxoZ9RslWVnfp2tHX730v3PI0ZkYMjFWHQqcEUF3wF3thTlRnofavWNO8C+Gbjw7ZXdrZ6lrKzWfm3N7YXiNJby4+59nPJAPvVPwL4O8O6t4ZhvWt7vWb+S4eO5tra9SGW0jBIDCM/fJABxnvULCVLpd9f6/4B0PO8Moym09Hbp5+emz3s/vR59YaneWd/FeJKZZI2DbZv3iNjswPBFW9e8QXmrxW8DQ21nb27M8cNsrKodsZYliSScDvxjjFQavYC28Q3GmW63ChbjyY1uU2SDJwA47Hmu41/Qvh9oOozeGdUuNTg1GG3DSamGLRCYqGC+UoJ284zUQhNp62XmbVq+HhOEuRyk1dWV3bv+PrroecvI8knmSu0rdy7Ek+1X9Z1m81TVG1GUpby+WkSrb5RURVCqo5zjAHevRLbwH4fvvEOg3Vss6eHrzSnvrrMxJQxj513dvmKj86xtN0XwrY+ER4s122v7q2vr6S3sLO3m8sqik5ZmPJPH+c1f1aot3p/wANr+Jis0w02pKLb2tbW7b93ff3XfyW5x1jDqc0VxJYx3skcC+ZO0IYiNT/ABMR0HuarxzTR7vLmkTd97a5Gfr616j4Rt9Eis/Hsfhu+lvdPfRlMTyxlHUktlDkDOD3rST4W6Ws6aDLput/bWtd7axuAtUm252bfTPGfWqWDnJJxf8AV2v0MqmeUKU5RqprbpraybbTttfbfyPGmdmRVZ2KrnaCeB9PSkp08bwzyQyDDxsVYe4OKbXGe6rW0CkpaKAEpVVmYKqlmJwABkk0lewfB7wKY/K8RazDh/vWcDjp/wBNGHr6fnW+Gw88RPkiefmmZUcuoOtU+S7vsb3wl8Hf8I9pv9oX0Y/tO6Qbgf8AlinUJ9fWu6oor6+jRjRgoR2R+MY3GVcbXlWqvV/1YKKKK1OUKKKKAOY8RaXqNjft4i8OKGusD7ZZE4S8Ud/aQDoe/StLwzr+n+ILD7VYyEMp2zQuMSQt3Vh2rVri/GHha9XUD4l8KzfZNYQfvYhwl0PRh0z/ADrlqRnSfPTV11X6r/LqepQnSxcVRrvlkvhl+kvLs+npt2lFcj4K8c2WuyHTr6P+ztYjO2S2l43MOu3P8utddW1KrCrHmg7o48VhK2FqOnWjZ/1t3QUUUVoc4UUUUAFFFFABRRRQAUUUUAFFFFABW7o6bbJT/eJNYVdLbJ5dvGnoopoTJKKKKYgooooAKKKKACisHx3Z67eeHpv+Ec1F7LUov3kRABEuB9w5B6+vrivnKf4mfEC3nkgn1ueKWNijo0KAqwOCDxXDisdHDSSnF6nu5VkFXNIOVGcU1une/wCR9V0V8ln4leOySf8AhJbsc9lT/wCJrU8JeM/HWu+KdL0lvEt8VubpEcLtB2Zyx4X+6DXNHOKUmkovX0/zPVqcF4qnBzlUjZK/X/I+oKKKK9c+NCiiigAooooAZK+1TTbdSAXb7zfyprfvZQnYcmp6ACiiigAoorL8Sas2j2UU62puXlnWFU37OWzjnB9Kzq1YUYOc3oi6dOVSShFas0biPzreSHzHj3qV3ocMuR1HvWDong7Q9K8OPoUMDTW8gkEkk+1pH35yS2B6+lT6br6Sy3kGpW402e0CtKskqsoVuh3Dirf9taT5Kzf2ja+WzFVbzBgkDJH5VlDF0JrmUl89OttnruaSw1WLty/dr59DE0DwJpGjX+mXtvc38sum2720HnSqRsYkkHCjONxxTb/wBot1f3NwLnU7aG7l826tLe7McE7+rKPX2IroI9U02S6S1jvrdp3UMsYkG4gjIOPpUa65o7MUXUrVmCs2BIM4XOT+GDVe3o/zL7yfY1f5X9xYu7G1utOk0+aENayRGJo+g2EYx+Vc9ongXSNL1O11D7VqV7LZxmO0W7ufMW3U9QgwP1zWlYeJNIu9MTUPtSQRMxXEzBWBHYjNW7zUrO10t9SaVXt1TcGQg7vpSjiaM486krWv8u43QqxlyuLve3zOXj+Gvh9NHu9I+0am1lcTLMkTXGRbuCTuj44PPfNPsfhzoVvPfzXFxqWovqFr9muTeXHmF1yCDnAORtGPpW/Fr2kvZW1299DDHcKDGJHCn6fUUusazY6bbs81xD5vlmSOIyAGTA7UPEUFFz5lZeY1QrOXLyu5zdn8NtGt77TrxtS1q5fTZVktVuLsOsYU8KBt+7/nNTv8PtDa9eVbjU4rWSf7Q9hHdlbZpM53FB7++K2rTXtNmt7V5rqC3muIkkELyDcu4AgfrVmPUtPkWBo7yFhcEiEhx8+OuPXFONejJe7JClRqxesWZNt4R0u3XX1jkusa7u+1ZcfLuUqdnHHDHrmqb/D/AEfZo3k3mp202kJ5dtPDOFkKE5KscYIOT0A4Jrob3UrW20qXUg3nQRqWzF827nGB+PFYzeKmitbs3OmSQ3duImFuZQd4kOF+bt7+lZ1sZQou05dL9dtX+jt3toXSwtaorxXl+n6r0Kk3w70Ga7Z5JtSNo1z9qaw+0n7MZeu7bjP4Zqb4s6Xfax4A1HTdNtmubqUxbIlIBbEqE8kgdAa2tMv55rKW6v7RLJYyelwsoKgcnI6VDYeItJu9KGpfaVt4N20+cwUqfQ81X1mjZXla6vrpovUn2FW70vZ2011+RiaH4B0q1KXlzPqVzd/YvsyfabnzPsysuGWPjjqfWtCDwdosfg2PwpJHLcafGCEMr/vASxYMGAGCCeDW9BLHPEs0MiyRsMqynIIrJ03xDa32qX9nGuIrJAzTlvlbkg49hg81U61KDipP4tvPS/5ExpVJqTS23/I5rxF4GS38Ka4NOm1PVtUurFreJry68x9vUIucAD/Oal8H+ANPs4NHv9Qk1Ga7s7dSlrcXPmQ20hX5ti9uc9yK6Pw9rkGsWt3cpE0MVvM0e5z94AA7vbg1cj1CxkMHl3cLfaFLQ4YfOo6kUqdejUipxlo9vvt+Y50asJOMlqjkj8M9B+yR2S3urJZw3IuoLYXI8uJwc/KCv889TW9o/hrTtLv9YvITNK2ryiS5SVgyZwRgDHTk9c1cg1bTJo5pIb+2dIP9ayyAhPrTV1nSWg85dRtjHvCbvMGNx6Cq9vR35l94vZVf5X9xhab4A0WwvreeK51N7e2lMttZSXZa3hfrlU/xJqvq3w10DUJ71vtWqWsN8/mXFtbXOyF3/vlcHn9K7CG4gmtluIpkeFhuDg/KR65rL1LxDYW+j3Wo2ksV6ttjekUo9cdecUqlelTjzSkrWv8AJDhSqzlyxWu3zIbzwtY3SaGrXV9GuiujW4jlC+ZtAAEnHzD5R6VvVi694jsdLhb95FNcqUBtxKA+GIGf1zWhHqWnyXhs0vIGuBnMYcbvypLFUXNwUldW/G/+QPD1VFTcXb+v8y1RRRXQYhRRRQBFdQiaEp0PVT6Gq1jMeUfhlOCD61erP1BDDcLcLnDcNj1oA0BRUcD7kFSUAFFFFABRRRQAUUUUAFFFFABRRRQAUUUUAFIw3KVPQjFLRQBzEilJGQ9QSKbVzV4/LvWPZxuqnSGFFFFIYUUUUAFFFFABRRRQAUUUUAFFFFABRRRQAUUUUAFFFFABRRRQAU2WNJY2jkRXRgVZWGQR6GnUUBc8M+KHw/l0aSTVtHiaTTD80kY5Nuf/AIn+VedV9bsqspVlDKRggjIIryD4kfDNozLq3huEsnLTWa9V9Sn+H5V8/j8tcb1KS07f5H6Nw9xSppYbGPXpLv5Pz8+vXz8oooYFWKsCCDggjBBpK8Q+8FrofBnihvDqalby6fHqFnqVv5FxC0rRkjsQ45B5Nc7RVQm4PmiZVqMK8HTqK6Z31n8RhZv4dFp4ft4IdClmkhiS5bEgkVgQSQTnLEk9z2FY2m+LJLLT/E1mLFHGvgB2MhHkYZm44+b73t0rm6K0eIqPr/Vrfkcsctwsb2jvbq+kubv/ADO5teDvEl34Z1KS6t4YriKeFoLm3lzsmjbqpI5H1rZufHUY1LSZtN8P2un2mnXa3f2dJ3dpnB/ikbnHpxxmuNjR5JFjjRndyFVVGSSegFdJqvgPxZpemtqN7pDx26AGQiRGaIHoXUHK/iBTpzq8to7Ly2IxNDBe1Uq1lKWmrtfptfV6+qJrHxpLa6z4k1IacjnXIJYWTzSBDvbOQcfNj8K1dO+JSxLpdzqXhfT9S1XTEWO3v5JWVtq9MqOCQOh7HmpPF3ga18O/DfT9Vnt5ZNUuiGllF2hjhBYYUID8+QeozjvXLeHfCmveILWS50mxFxFFKsMjeai7WIyM7iOMDr0FbN4inJR677d9e3/DHHGGWYqk6zVop8t72293e+1tPPqjau/iFeyWOowW1iltNeawuqpMJSxicBcLjHI+Xrx16U/W/iCuo2l75PhuwtNRv1K3V6sruTn7xRDwhPqK5/VPDGvaZrcOi3mmzLfT48mJcP5uehUjIP4Va1rwR4n0YW7ajpvkpcSiFHEyMgcnhWYEhT9cVDniGne/npt/karDZYnCzV3qve3289Vou6NfQ/iEulRWtxH4a09tYtIDBDfrK6fLjGXjX5XbB6mq+ieNrWzgsjqPhex1G8sXL212szwSA7t3z7PvgHsazB4P8Rf23e6KbAC9sYDPcoZUASMAEtuzgjkdDUuneBvFWoaMNWtNHlktGQyId6h5FHUqhO5h9BQpYjRJbeX/AABSoZYk5Skle2vM1ve1nfRO7slo9TM1/V7zWtfutauiq3VxN5rbBgKeMY+mB+VddN8SmmJ1CTwzpj6+0HkNqjMxYjG3d5Z+XdjvWBovgzxJrNhFf6bpjXFtK8iK4kUAFPvbsn5QPU10N78JvEken6VcWbW13PfRlng8+JDEeMKCX+fOTyOmKdOOI1lFPXXb+u/QMVUyu8KdaUVy6JXtbunZ7abPTQ1Zdaj0D4J/2M2rafeahqDfuEt5Q728EgVnV8fdPGCPU1yvhvxjHp+gHQdY0K01zTVmNxBFNI0ZhkPUhl7H09zWPb+H9Vm0nUNVjtQLTT5BHdO0irscnAXBOSc+mazKmdepeL20t8v1NKGXYZxqRb5m5cztpZ/LVafn5nZt8QLyS41+aTTbZTq9ktmqQny0tkXONowd3XvirUvxKkniF1d+HbC41oQiEai8r8gDAYxfdLY71wVJU/Wavc1eVYR/Y/F9ku+1krrZ9RWLMxZjkk5J96KSlrA9AKKfBFLPMkMEbyyudqIgyWPoBXs3w3+GsenmPVfEMaS3Yw0VqeVi929W9ugrow2FqYiXLFHmZpm2Hy2lz1Xr0XV/13M74VfDxpGi1zX4MIMNbWrj73o7j09BXr9FFfV4bDQw8OWJ+RZnmdfMazq1X6LokFFFFdB5wUUUUAFFFFABRRRQByXjzwPY+JU+1QsLLVIx+7uVGN2OgbHX69RXI6R4417wjfjRPGlrLNEvEd0vL7fUHo4/WvW6z9e0bTdcsGstUtUniP3c8Mh9VPY1xVsK+b2lF8svwfqe3gs1gqaw2Mjz0+n80f8AC/02JNH1TT9Xs1u9Nu4rmE/xIensR1B+tXK8T17wT4l8HXjat4XvLie2Xk+V/rEHo69GH+cVq+Fvi7GwW38SWhjccG5t1yP+BJ1H4flWcMwUZcldcr/A6q/D0qtP2+Xz9rDt9peq/r0PV6Kp6Tqmm6tbi4029guoyOsbAkfUdRVyvQjJSV0fOThKEnGSs0FFFFMkKKKKACiiigAooooAmso/Nuo065bn6V0dY+hx7rhpOyjH4mtimhMKKKKYgoopHZUQu7BVAySTgAUALRXB+L/it4U0APDFdf2neLx5NqQwB/2n6D9T7V4p42+KXibxKHt1m/s2xbjyLZiCw/2m6n9BXBiMyo0dL3fkfQ5bwzjsdaXLyR7v9Fu/y8z2Xx/8VtA8NiS0s2XVNSXI8qJvkQ/7bdvoOa+c/E+tXniHXLnWL5YVuLhssIY9ijHA4+nc8msw13HgD4Z6/wCK3S4MZ0/TSebqZfvD/YXq316V4NbE18dLlS+SP0DBZbgMhpOrKWvWT/JL9FqcRXpv7OGl/bfHr3zLlLC2Z+ezN8o/TNQ/F/4bN4RWDUNLaa40twI5HflopPfHZu35eld9+zHpf2fwtf6s64a8udiEj+FB1H4k/lV4PCzji1Ca21MM6zajVyedehK6l7q+e6+6563RRRX1R+ShRRRQAUyVtqZp9QS/PIqdiefpQA+3XCbj1bk1JRRQAUVgeLfFFr4fWFWhNxPLyIlfbhfUmpvEPiCLSpre1jtZby9uP9XBF1I9Sa454/Dwc1KWsbX+e3zfZHTHB15KLUfivb5bmzWJ4x0ufV9PtraAKdl0kkgLbfkGc4PrzTdH8TWl9bXjTwy2c9kC1xDJ95QO49aNF8RDUL2K1msZbRriD7RbFnDeYnrx0PtWVXE4TE01TctJ/wCdvlrpr10NadDEYebqKOsf6+emuhHqXh6OHR5rbRYIo5pJEdzKxYuFPTc2cH0Pasi08L6h/a8dxdRQvB9uE7K8u87fLxzxyc4rqNM1MX97ewwwnybVxH527h3x8wA9q0KzeXYXEONSOy2S0WjfS3e/qWsdiKCcJbvvvql/XkcYvhfUF1nd5wNr9t+1CQSgEc5xt25z264xT7Dw3ewQ6UGjgEltfSzTEN1Rt2Oe/UcV2FFOOT4eLur/ANNP9BSzOu1Z2/pNfqcTF4c1SPR7K2a3gM9lJIEeO4KOyt/EDjA9wQa27fS7weEX0u4eFrpoXTcq4XJzjp9etbdFXRyyjSvy31XL8tF+SRFXH1alr23v89/1OMXQtYjhikFpZSyNp4spI5JeI8cbwcc57ii48N6pbJJHapa3wnsEtWad9pjKjGRwcg12dFZ/2PQtu/636df+Gsaf2nWvsv6+fT/hzgLrwvrcmnm1227fu7cKVl2rlFAYMMfMeDgk1a8JWYuPEGoXULGWwtWkW0DKQu+Q5cDPp0/Gu1oqIZNRhVjUi3p3+dvxd+uy7FSzSrOnKElv/wAC/wCCt82ZEcOpQeGWhtLKyt74KwjhQ/ulJY8/lz9axbLRtWGm3Ed1pmny3LukkklxOZftDA9DwNuO3UD0rsaK6amXwqON5PRW6W9dt/T8jCGNnBOyWrv1/wA9jE8LaXcaet5JcRwwC5l3rawnMcQxjg4HXvxWPY6Bq1pZacPs9pNLp00m2NpPkmVwRu6cEZ967Oik8touMY6+7e3zaf5pPt020GsfVUpS01/ya/J/0zE0fR7i18NPpslz5U0vmEvGMiIuScL9M1iReD9TFzcwtq4S1e3jiDrAuXCknaV7Afrk5rtqKVTK8PUjCMk/dVlq1pa3QIZhXg5Si172uy3Of8LaVfaW+pNf3STRzTF1AjAyMAFiB0zjG3pxWF4W0o6gNWaG4f7II5bWwkKkbVckkjPuRXe0VLyuk/Zxv7sb923fzv8AP1sUswqe+7ayt+Hl/XU4WDwtrC28p8yJZltlgjDuHVwGB6bRjpxnODS/8IvqctxI80URjluraRlkm3kon3gTjmu5orL+xMNZK7+/18vM0/tavrt/Vv8AIw9R8P8A2iC+WHUr1PtMLRrCZP3MeR2UDj/65rFvPDerXlndlobS2lazS1jiif5X2tnexx+ldtRW9bK6Fa90/wCr/wCZlSzCtS2/r+rHE6r4d1Z1vbW3t7OWK5u1uRcPJh15BK4x+uelWrDQdRt/EC3KrBDbCd5X2yF1fdnohGVb1INdZRULKKCnz3d9PwbfbzKeZVnDlsv6Vgooor1DzwooooAKZcRiaFo27j8jT6KAM/T5GGUYfMpwa0KzrpfJvw4+7IM/jV+JtyigB1FFFABRRRQAUUUUAFFFFABRRRQAUUUUAFFFFAGdrke6FJR1U4P0NY9dLdR+dbvH6jj61zR4ODxSY0FFFFIYUUUUAFFFFABRRRQAUUUUAFFFFABRRRQAUUUUAFFFFABRRRQAUUUUAFFFFAHE+Pfh7pviPfeWmyx1Lr5gX5JT/tj+vX614f4h0PVNBvjaapavA/8AC3VHHqp6GvqaqmrabYatZNZ6jax3MDdUcZwfUHsfcV5mLyyFb3oaSPqcm4oxGASp1ffh+K9H+j/A+UqWvVPGHwluIS914bm8+Pk/ZZWw4/3W6H6HFeY39ndWFy1re28tvMv3kkUqR+dfPV8NUoO00fpGAzTC4+HNQnfy6r1RDSUtFYHomx4I1G10jxfpWp3qlra2ukklGM4APXHt1/CvTRNpug6r4t8TXXifTtSs9Wtp47S1guPMllMjZUMn8O0cc141SVvSrumrWPMxmWxxU+ZytpZ+avf5ep3Pj+6s5/AHgS3t7q3lmtrOdZo0kDNESY8BgOVzg9a1vhxZHUfhL4qsl1G309pbyACWeTZGTwdrN2zjFeYVqWeu6haeHb7QIWi+xX0qSzAplty9MHt0q4V17RykulvwsZ1sun9WVGnLXn5rv/HzP7j1OPxHoeg+J/BNhd6nb3zaTZzQXl7C3mIjSABcN3C4/WsbVPsnhr4f6/plzr+n6teateRyWi2s/m7ArbjIx/hJ6Y615jRTeLbT0/q1vyRnDJYQlF876N7atScl6at7dND2TxZ4h0mX4eXPiC2voH13W7C3064iWUGWPZu8xiByAQB+lbFvrfhy7vNF8TWc2iwpY2SRl7rUpYprYqCCggXhxz6c14HRVLHSve3b797mL4epOHKptav7mkuX0SSS/FHpXiPXoJvhOsWn3sdtJc6/cTPawy7XEZLMuV6hcke3SrOoatBa+EfAfiDT9Ssnn0LclzbecPPyzrkBOpGAcn3ryyrmjahNpWqW+pWyQvNA25Fmj3oTgjkd+tQsU29eyX3W1OiWUwUbRd7SlK3fmTTT+Ttc9R+N8llo+kxaLpcgMesXsmrzYGPlYDaPpksfyryOtLxLrupeItVbUtVmEtwyhBtXaqqOgAHQVm1GIqqrUclsdGV4OWEw0ac3eW7fn/WgUlLVvSdM1DVroWum2c11Mf4Y1zj6noPxrFJt2R3znGEXKTskU62/CvhfWPEl15Wm2xMSnEk78Rp9T3+g5r0Xwf8ACWNNl14lmEjdRaQt8v8AwJu/4fnXqVla21lapa2dvHbwIMLHGu0CvXwuUzn71XRfifGZtxhRop08J70u/Rf5/kc54G8EaV4XiEsa/ar9hh7l15Hso/hH611NFFfQU6UKUVGCsj85xOKrYqo6taV5MKKKKswCiiigAooooAKKKKACiiigAooooAK5Pxf4A0HxDunaH7Fen/l4gAGT/tL0P8/eusoqKlKFWPLNXR0YbF1sLP2lGTi/I+fNb8EeLfCk5vbPzpYkORc2THIHqQORV3QPix4gscR6jHDqcQ4y/wAkg/4EOD+Ir3aud8R+CfDmvFpLzT1juG/5bwfI/wCOOD+NeXLLqlJ82HnbyPqqXEuGxcVTzOipf3lv/Xo/kY2i/FTwvfbVu3n06Q9fOTK/99LXYadqmm6lH5mn39tdL1/dShiPqByK8i174P6jDuk0XUIrtO0U/wC7f6Z6H9K4fVPDviHRJd17pl5bFTxIqkr+DLxWTx2LofxoX/r7jpjkGUY/XB1+V9nr+Dsz6gor5k07xj4osABa67ehR/C8nmD6fNmt6z+K3iyEYlks7gf7cGD+YrWGc0X8SaOWtwTjYfw5xl96/T9T32ivF7f4yaqoxPo1k/uruDVtPjM/O/QFPptuP/rVus0wz+1+DOGXCeaL/l3f5r/M9doryP8A4XP/ANS//wCTP/2NQS/Ga9x+50K2B/25mP8AKh5phv5vwYlwrmj/AOXf4r/M9/0ePy7MN3c5q7XzfdfHDxW6BLWz0y1AGBiNnx+ZrB1L4oeOb4MH12SBT1W3jWP9QM/rWcs4oLZNnVS4LzCfxuMfn/kj6rnmht4jLPLHFGvV3YKB+Jrkde+JvgvR9yy6zFcyr/yztR5pP4jj9a+WtQ1LUdRk8zUNQu7t/WeZnP6mqnQelclTOpP4I29T2sNwNSjrXqt+SVvxdz2zxH8eJ3DxeH9HWPqBPdtk/UIv9T+FeZeJfGXibxEx/tXV7iWM/wDLFTsjH/AVwKpaPoetaxKI9L0u8vCe8URI/PpXofhv4IeI77bLrF1baXEeqA+bLj6D5R+f4VxueMxfdr7l/kezGjk2TK75Yvz1l+r+48qGB7V1HhDwF4n8UMradp7Jak83U/yRY9ieW/DNe/8AhX4VeEdBKTGzOo3K/wDLW7w4z7L90flXdKAoCqAAOgFduHyZ71X8keHmHG0VeODhfzl/l/n9x5t4F+EGgaCY7vVMatfryDIv7lD/ALKd/qc/QV6QqhVCqAABgADpS0V7dGhTox5YKx8LjMdiMbP2lebk/wCtl0K2p2Nrqenz2F9Cs9tOhSRGHBBqn4S0O18N+H7XRbNneC2DBWfqcsWJP4mtWir5I83NbUwVap7N0r+7e9vPuFFFFUZhRRRQAhOBUNv8zu/4CnzttQmi3GIVz1PJoAkqK7mFvay3DKWEaFyB3wM1LRSd7aDVr6njWs6lZalptxeTzNJqtzOrbdp2xRDOFBrqrK+t9Q+JFnewtuglsj5JYYOQDn+tdP4l0WHXNPFnNNJCocPuQDPH1pmv6Ba6u0MzSzW1zB/qp4W2uvtXy0MoxVKo5JqVnB9uZptvq9dfm7bWPoZZnh6kFFpxupLvZNK3Raaf8Pc52O2W++Iet2qtiKWyEchXsSqj+dSXFhqGjrbXVxdQXF3Dbiw06OJCNzNwGbPoB9OK6Dw9oVpoyzNDJLPPO26WeVsu5qWbTmn12HUJpg0dvGVhi2/ddurZ+nFdkMtn7Pmkvfcm9Htd3+dt15nNLHx5+WL9xJLbeyt8r7PyOcstabRtPlittP8APsNPlEN1cmXDtIcF2C455PrWx4m8RW2hHTpLlT9nvLjyWkAJKDYzAhQCSSQBj3qO78L2txcTt9ruY7W5lE09spGyRh36ZHQZxWhqOlw3t3p1w0jobCYzIq4wxKMmD+DfpXZgaWIp80anwrbbu9rdLW313OTGVKFS0obvffy/G99tNionivw881vEuqQlrhQ0RwcEHJGTjAJweDg8VDo/iqw1fxBJpunMJ4UtBcGfDLyX2gAEDIxzkcVhzfDPT5Gh3apdtHGVIVlU9CeAccDDHpW7oXhyTTdTN9Pq1zfMLQWkayRooSMNkfdAyfevQ1OPQtaX4h0fVGnTTb1Ll4E3sqgjK8gEZHIyDyMisfR/HWl6lplrcLcW0Fw5j+0QzOyiMMSDhiuGwRjPT3FP8LeCrfQdQlvI9QuLlpLY25Eirkru3AkjknrzUN34B066srS0mvLkx21otrjgb0DbufQ9uKNQ0H6j4+0GAWzWtwLpXuY4psRuDGjq5VwNuWyUwMda25dd0mLR49Xe9T7FJjZKATuJOAAAMk+2M1y3h7wfrC6tFqGvakkrWvkC3WEg5EQkAz8owD5nueOtbNx4UtpfDA0L7VKIxMZhIyKxyXL4IIxjJp6hoPvPF+hQxN5OoQTzm386JFJw/wAhZRuxgEgcA8+1RaV410G90dNQe+SI7IvNj2uWV3GQoGMt0bBA5wap6b4FjsLaa0h1u/NrcDM8bqjF227QdxBIAGOB6Cp38G24lhuLfUbmC6t4raOGUKp2GFXUHBGDlZGBFLUNDRXxRoDTWsK6nCz3ahoQMkNkkDJxhckEDOORiotO8S2cnhm31zUGWyjmcoFyXO7eVAGBkk46AVnweBrSHakeo3fkuyPeRkKRcukhlDE4yvzMeFxxxVw+Fol0Ow023vp4ZNPuDcW9wFVmD5fqCMEYdhT1FoPXxj4ZbzNmrQv5aqz7FZsbgCo4HU5HHXr6Gquv+N9F07S/tVtdR3czorwxLu+YFtvJAO3nPXHTFRXHgWzubG7gur6a4lubiK5aWSKM4kRAoO3G0ggHIx3qF/AFuti1laarc2sE0SR3SJFHibaxYHGPl6kcdqWo9DXm8XeG4fO8zVYh5LhHwrHkttG3A+bnjIzzVK88b6QszQ2kyyMbNrpJZAyRYV9pVjtJBzntVay+Hul2l99qiuJF2zrNGFiRSuJN+CwGW54yT0qW98DWty1z/wATG5RblbhZAFU5E0vmnHHGD09qNQ0LN/4x0mNxDYTx3lwLmKF4xuXAaURlgSMNgntWne65pNnqUOm3V7HFdTbdkZB7nC5PQZIwM4z2rmofh5ax6suof2rdsRKHKsiksBKsoBbGT8yjn0rX1bwxBqGqteNeTxRTGE3VuoXbOYm3JkkZGD1x1o1FoJfeKtPGg3Wq6XIl+lvKsTBSVXcXCkZI7ZqVvFvh1ROTqkX7hgr4ViSSdo28fPzx8uaZ/wAIza/8ImPDvny+QDnzMDcf3m/6deKxV+G+lRw3McdyyCUjyz9niygD7sE7ctzxk80ahob8Hirw/PdW9rDqkLy3IUxAA4O7O0E4wCcHg4PFRX3irSdNv7m11K8ggMcgjjVd7u37sOcqF44Pvx+VZlj4CtbXUbC9XVLx3s9nULufaSQC3Xbz93kYrQm8KWkviKfWmuZxLNu3IMbQDCIv5DNPUNCfWdfFnZ291Y2M2oxTwtcCSJlWNYgobcXbAGQRgd6pW/jK1uL63hhsblraaSOH7RlQFlkj8xU25z90jJ7EijUvCX2vSdJ0xNUnit9OiSMIYldZiqhVZ1PBxjOOmTUv/CKxtrUeovqFwUEyXMluFUJJOibBJ0yOMcDjijUNCGbxa/8AZF7qVvpE3l2Ny8FwlxMkTLtCnI65zuAA65robCaW4soZ57draWRAzQsQShI6EjuKyJPDFs6yIbqbZLqi6k64GGYbcIf9nKg1vUIGFFFFMQUUUUAVNUTda7x1jO7/ABpbGTdGOasuoZCp6EYNZumMylo26qcGgDTooHSigAooooAKKKKACiiigAooooAKKKKACiiigArB1WLyrxsdH+YVvVQ1qHzLcSDqh/SgEYtFFFSUFFFFABRRRQAUUUUAFFFFABRRRQAUUUUAFFFFABRRRQAUUUUAFFFFABRRRQAUUUUAFUNb0XStatzBqljDdJ2Lr8y/Q9RV+ilKKkrSV0VTqTpyUoOzXVHk/iP4PxMWm0HUDGeogueR9Aw/qPxrzzXfCPiLRWb7dpc4jH/LWMb0/MdPxr6borzK2U0Z6x91n1OB4vx2HtGraa89/vX6pnyPS19Oax4T8N6tlr7R7V5D1kVdj/muM/jXJ6l8INAny1je3tmewJEi/rzXm1MorR+Fpn0+G40wNT+LFxf3r8NfwPD6K9Pvvg3qqEmy1izmHYSoyfyzWNc/CzxfDny7W2nx/wA87hRn/vrFcksDiI7wZ7FLP8tq/DWXz0/OxxNFdRL8PfGMZO7Q5Tg4+WRG/kaZ/wAIF4v/AOgDdf8Ajv8AjWf1eqvsv7jqWZ4J7Vo/+BL/ADOaorqYvh34ykxt0SQZ/vSxr/Nq0Lb4VeLpj+8hs7f/AK6XAP8A6Dmqjha72g/uM55xgIfFWj/4EjhqK9Ssfg3qDEG+1q2iHcRRlz+ZxXR6Z8I/Dlvhry4vb1h2LhF/IV0QyzEy+zb1PNr8V5ZS2nzeif62R4UASQACSewro9B8D+J9Z2tbaXLFCf8Alrcfu1/Xk17/AKR4b0HSMf2dpNpAw6OEy/8A30cmtWu6lkq/5eS+4+fxfHEnphqdvOX+S/zPMPDnwhsLcrNrl694458mHKR/iep/SvRdM06w0u2Ftp9nDaxD+GNAM/X1q1RXrUcLSofBE+Rx2a4vHO9ebfl0+7YKKKK3PPCiiigAooooAKKKKACiiigAooooAKKKKACiiigAooooAKKKKACg8gqRkHqD3oooAxdU8KeG9UJN7o1nIx/jWPa35jFczqHwl8M3BJtZL6zPYJKHX/x4E/rXoFFYVMLRqfFFHoYfNsbh9KVWSXrp92x5Fd/Blsn7JrwPoJbfH6gmsyf4P+IEJ8rUNOl/Fl/mK9worlllWGfS3zPUp8WZpDeafql+ljwY/CXxUCcGwI9fP/8ArVLbfB3xhcbvLFhheuZ//rV7pW/pcPk2i5HzN8xqf7Hw/n95t/rlmX937v8Agnz5B8DPFTn95f6XF7l2P8hWrZfAO8bH27xHBH6+Tblv5kV7xRVxyrDLp+JjU4uzSW00vRL9bnlOmfAvwxAQ19f6leEdVDLGp/ADP611uj/DzwZpJVrXQLRnHR5gZW/Ns11NFdNPB0KfwwR5mIznH4j+JVk/nZfchkMUUMYjhjSNB0VFAA/AU+iiuk8xu4UUUUAFFFFABRRRQAUUUUAFFFFAEF1yAvqcVOOBiq7/ADXKD3zVigCq+o6el8tg99ardsMrAZVEhHsuc1LBdW1wJDBcRSiJikmxw2xh1Bx0PtXnV5pt3/ZGpaG2i3cmtXN+00WorBmM5k3JN5vRdq4GOvy4A5qQ6LqMXw6ubAwXc0kuqPJKHiDyeV9oyW2ADzAVGdvcE/SpuVY9Cmmhhh86aaOOPj52YBeTgc/UipK8bvtA1ptMtI47XVEEkFwiRxW+1VzdxupKYPlZXJ2k4G0e4rtWuNd0zwv4g8y4mlmsncWVzdBQzx7FO7OADglgD3I5oTCx19FeWaDqXibU9bvlsdS1mfTLWOYxtNbRq8kojjKxsduPvFsDvUemah42dvJ1H+3lsTteSaKwzOpKH5VBTld3X5eOO3NHMHKeqQSxTxLLDIksbfddGBB+hFPryTTP+E6sbbSrWzS8t4I7eLy4TZ7txJPmeYeiH2JHbGav2svji11HRGmuNVu0uI4JLqM2qqqMx/eIxC4GB/e2+xPSjmDlPTKZHNFJJJHHIjvGQsiqwJQkAgH04IP41wfii78a2evXCaXFdXNkhEyFYQQwkCxiMHH8DF5D7AVWurHxZpup6pqGlyXtxdPcW8QjeNfJuP8ARVDSHjs4HIIAxincVj0iivMbq88Zf2dIbOXXDGHh3ST2IE2/a/mKFC52Z2YYK35c1Z0i78dSeJdPF6LqO1ZYvMja1BQoY8uXcYAfdnjr0wKXMFj0WivPtW1XxCfGOo22mSajO1tNbrDbRwIbbYy5k8xyMqcZI56461n+H7rx1ealBaXc2rW8Mk0TvK9ntCr5cu9SxQADcIx078Zo5h8p6jRXmGlSeP7qeOC9udQgSS7iW4dLRVMI+ffsZgQV4XkAjpzzioLuPxfHevfK+sLdtZCDzEtA4IS5ccgLwSmG4yfmJAPSjmDlPU5ZootnmypHvYIm5gNzHoB6mn1wl5aa3rHg/QI7wX8N9/aUbTSBAJokDP8AOeMD5cdQOvTNY17qnxAhuoYobXUX+zSbAxtdy3S+aw3OQuB8u3uPUCi4rHqJmiEywGVBKyllQsNxAxkgenI/On15/wCE49XuPGFld6gusSGLTpUuHvLURxxys6ZWMgDcOPfgDmqxk8cQ28U32jU5ftEczXK/Z0LW4W5UDyxtGW8osQDnPWi4WPSaR2WNGd2CqoyzE4AHrXGw3Hij/hDdWktftcl2kzDT3uoAs7Q/LyUwPm+/gEDOBxXPXE3i6fRJoNTfXGhkgnWBrWwHmSvwFWRSCVXGcHC59uKdwsepRukkayRurowDKynIIPQg06vMDqHjS10mDTbDT9S+1wyZVjafuhbi3G1dxGCQ3brkYNJrmo+MI7BY9H/4SCYfvJEmuLACQsFXEZULnaTnlgvcZNLmHynprzRRyRxvKivISI1LAFyBkgDvwCafXlqx+K7ae8m0631Bppb6e4PnWwwqtbZUplRzuyMZ6gA982YW8YXmoNBb3uuRaYI5HiuJ7VI53kEedrArwu7GOBnnmjmCx6TUSXNvJcyWyXETTxAGSMOCyA9CR1Ga4jxXeeLB4b0J7Fb+O8mt914be33MsvlqQGXaSPmz6Djkiuf0/S/Epnh1po9UW/l1F5PLaABdxswFZhtyF3/IcnAA7daLgkeuUxZYmmeFZEMqAM6BhuUHOCR2zg/ka8z0B/Ht5f2lteX2ow2skw+0TGxEbR4jcsoLD7uQozjGSME1q65Y65F4t1LVtMkvYgEsFVI4w0dwvmOJM5BJ2qT0xjdmncVjt4ZoZoFnhljkiYZV0YFSPUEUsMsc0STQyJJG4DK6HIYHuCOteRw634htpbHT7+61C1vGurSKO1jtoxE8DsA5f5cqx+YY44A4rqPhtaa3pcNpp9617Jaf2VDJi4QDyZtzBo1IA7Y4OcUlILHbUxJopJJI45UZ4yA6hgSpIyMjtxXmFpqPjb7S0F8utiyMu6a5hsh5sfDYRF2nIJxkjcAO/NWbGz8U2+pXGq28moiWa9tVeGSBFSaMxAM7gZwRwDg4GKOYfKek0wTRGcwCVDKFDFNw3AHocenBrzm3vPGBg5bWzBti+3O9momik3fOIF2/OuO+G46ZrX8FQ6y2vTX2rQTqZNPjjWWWPazATS7dwHAfaVJHbNO4rHZVmN+71ORezYYfjWnWbqXyX0Lf3lxTEaKfdFLTITlBT6ACiiigAooooAKKKKACiiigAooooAKKKKACkdQylWGQRg0tFAHNXEZhneM/wmo61dcg4W4Uf7Lf0rKpDCiiikMKKKKACiiud13VNesdUs7a3ttMkhvbgwQtI7hgdpbLY47HpQB0VFc1a+Kobe8vbLXGt7aa1kRMwq7oQyg7icfKMnGTirZ8Q2UDXf22eJRFdm3jWFJHdsIrcqFyTg54yMY5ouFjaoqmNTsTpDastwrWSxGUygEjYOpx14wazT4w8OhWP29vlAYgQSZ2n+LG3JXj73T3ouFjeoqgNY00xXkq3StHZRiWdgpIVCu8Hpz8ozxmsW48ZW1rcypcW8jRfbktoniR2JVo1feQAefm+71PbvRcLHU0ViR+I7GOGaW+uIkAu5LeNYkkZm2+q7c5A64GB608+KNCFlFeC+DQysyxlI3YsV+8QoGcD1xii4WNiisS58V6BbyFJNQBIjWQlIncBGGQxKgjHvVi78QaPa3aWs98iyuFPCkqob7pZgMLntkii4WNOisefxPocFxc28t+qyWrFZgUb5CDjHTqSeB37VVvvGGk28FvNEZrgS3QtmCwyBoiRkkqVz6cYyc8UXCx0VFY3/CQWUH2tr64ijWK7NvGsauzsdoOCuMluf4cjFEvijQo44JDfbhcKzRBIndmCnDcAEgg9QeaLhY2aKybnxJotvbQXD3oaO4jMsZjjaQlB1bCgkD3NO0rVhqGrahaxrG0FtHA8UqtnzBIpP8ASi4WNSise+8TaHZXMtvc3wSSI4fEbsqtjO3cBjd7ZzVptX01WhDXSDzrdrlDg7fKGMsT0A5HXFFwsXqK52+8Waf/AGVcXWmyLczQmLMUiPGSryKm7BAJHPBHFaA13SW1U6Yt4pud5j27W278Z27sbd3tnNFwsaVFH6VkW/ibQ53kWPUIx5aNIWdWVWVfvFWIwwHtmgDXorHi8T6HJa3F0L7bHbKry74nUqpOA2CASMnqBioj4u8PDOb8gqcMDBICg7Fht4Xn7x496LoLM3aK5+PxXp0V7f2+oTJb/ZrnylZVZgU2qQ7EDC5LEZOBxUkviXT7S9ube+uYk2T+VCsSSOznYrkEBevzds8e9FwsblFZMniTRY7GC9N6DDOWEe2NmZtv3vlA3cd+OKW88RaPaxwPJfKwuI/Ni8tWfKf3vlBwPc8UXCxq0VjaVr0M/ha11y+2W8cygtsBZVy+0e+OnNTza9pML3sb3ihrJo1uAFYlS+No4HOcjpmi4GlRXMHxdbx6jHYSx+ZLLNcRq0KSFU8vGA2V5JzzjgeuKs+G/FGn6tb2SNKkd7cRbzEFbbuA+ZVYjBI9M5ouFjeorNv9c02zvxp010FvGUMkWxjkHODwOnHJ7VTtfFWk/ZrQ3d5Es80Ubv5SSNGm/wC7livyg9t2KLhY3qKwR4o06CWaG+uY0kFzLDEkMcjlgm3PAX73PIGR+tWJfEmix2ttctfAx3IJi2ozEgdSQBkAdyQMUXQWZrUVQXWdNbRDrS3O6wCl/NCMflBwTjGevtTJ9d0mCW8ikvED2USzTgKTtRvungc59Bk0XA0qKyj4i0UagLE3yiYuI+UbaHPRS2Nob2JzVOXxZp80lmumSpdCa8S3mJVlEYYPzkjqNnSi4WZ0NFczeeLLdtV02x01RcC7kYNM8UoQKvB2kLhuc89BjmtG08R6LdXhtLe+V5Pm2/IwV9v3trEYbHsTRcLGrRWFH4u8PSW6zx6gZEY4XZDIxbjJwAuTgdcdO9T3PiTRLeC3nkv0MdwhkjKKz5QdWO0HAHqcUXCxrUVUv9SsbGw+33Vykdt8uJB8wbd0xjrnPasx/E1nJc6elnIkkVxcPDO0gaNodsZfkMAR079qLhY3qK5zUvFEcVrLdWHk3ES6fNdxiRZEaQowHGRjZz1z6YzV/wAP6pJqf27zIUj+y3PkrtJO4bEbJ/76/Si4WNSiucufFunG7sbbT5UuXuLxbcko6rtOdzK2MNggdCetWx4n0ItOPt6/uFZ3OxsEL94qcYbHfbmi6CzNiisE+MPDyqzG/b5RuI8iTO3+9jb93/a6e9Wb3xHotnMkNxfKGZFk+VGcKrfdZioIUHsTii4WZq0VjyeJ9DjvXs3vsSpKIX/dPtVz0BbGBnPGTg1V8ReLNP02OeO3lSe8ikSPyyrbNxYAruAxuwc4zmi4WOiorLtvEOjXWo/Ybe9DzF2jX92wV2XqFYjaSPQGtSgAooooAKKKKACiiigCewh8+6RO3VvpXRVQ0WDy4DKw+Z+n0q/VIlhRRRQAUUUUAFFFFABRRRQAUUUUAFFFFABRRRQAUHpRQelAFdObr6CrFV4f+Pl/92rFABUF1eWlqyLc3UEBkzsEkgXdjrjPWp64rVUDeINRlwxcIyg5Jwo8g/3WwOT/AA0mxpXO0R1kUMjKynoQcg0y4aFYW+0NGIyMN5hG0j3zXnhjtntNQZBbrJHZzSK0DRB1ZUJBymxv/Han1KG0t9TljjjtVZWwpcxeZ+ZDufyFK4+U7bTG09rcrprWphRipFuV2q3cfLxnmrVcl4WRV8TXcgDBniw2cjOIrbGRgep7DrUEl94i1fUNTbTb2OwtbByiBogfNYZzkntxXNicXHDqPuuTeyXlr1sb0MM6zeqSXV/cdpRXFP4q1CbwdZ31tAv2+6n+zr8pKg5ILYqS2v8AXdH8TWGmapfR38V8pwVjCmNvw7Zrl/teg3HlTafLr0XNtfr91zo/syqk7tJq+nV8u9jsaK4iXW9WDSaoLoCBNT+x/ZPLGCmcZz1z3reS7urzxO1tbSlLOyT/AEjAH7yRhwv4Dk4rWlmVOq7RTvdJed76+mjffQzqYGpTV21azfpbp+KRs0UUV6BxDVRFdnVFDNjcQOT9adRSOyopZ2CqOpJwBQAtFAIIyORTXdIwC7KoJxknHNADqKKKACimySJGheR1RR1LHApIpoZs+VKkmOu1gcUAPooprOisqsyhm+6CeTQA6iiigAooooAKKKKACiiigCJ7W2e4S4e3iaZBhZCgLKPY9RUtFFABRRRQAUUUUAFZ+sDmBv8AaIrQqjrX+ojb0kH9aALNqf3YqWq9l/qxVigAooooAKKKKACiiigAooooAKKKKACiiigAooooAbNGssTRt0YYrm5o2ikaNuqnFdNWZrdvkC4Xtw1JjRk0UUUhhRRRQAVk69YXN5qWiTwKpSzvDNMS2ML5bLx68kVrUUAczfaNfS2niqOOOPfqQAtvnHzfugvPpzVCTw/qarcMbGK43XxmUJdGGZVMKJuRweDlTkHqK7WilYdzm4tK1VvAl7pVyyy3k0E6RKzg7Q2dis2ACRnlsUs2kXrX88wjTY+hCxU7x/rctx9ORzXR1T1XU7HS4Emv5xDG7iNTtLZY9BwD6UWC5yLaL4hs9K1Cxs7C3uTqFhDAzNchPJdYvLYYP3vUYqYaDrEEbTRW0Ussep212kXnBd6pEqsM9Acg9a27bxToNxPDBFfgySv5agxOMPnAViR8rZHQ4NTwa7pE2pHT4r1GuAWXbg4JX7wDY2kjuAeKVkGpyVwLjw7rceqXX2dHlurx1ilmCKUkKkHfjAYY6HkjNVtF0bWLiztdYsxKGc3KmO3ufs5KvKWDKWHKn0IHGK7CLxJoNyZlS9VxFE8zExNtKJ95lJGGA/2c02LxV4fkimlXUo1jhjEjFkZQUJwCuR8wyQOM8miyHdmNoPhrUNP03W7aRIi95YJDDiTIL7JARk8gZYcmqVx4V1sLPbx+Y8V7DCsgW98uNCsaowdAMuOMjBrs9K1Ww1RJGsZ/M8ohZFZGRkJ6ZVgCM1Rk8WeH455IX1AK8bvG37p8b1JBXOMFuDx1PanZCuzOfRNVh0nV4bNYxcXGoi4jO8AvGNv8RztbAOCelULfQdchE8q2Klv7Ut72ON73zGZUQqyl2/i788eldKfEmi/YEvftwMLyGJQI3Llx1XZjdkemKSXxNoUUVtI2oJtuQTDtRmL4OCAAM5BPTrRZBqY/9i6vb65JrNvbQzOl/NKkDTBS8ckaLkN0DAr396foOhala+IU1S6jhTzRdSSqj5ETSsm1B68LyfWtuz1zSby/axtr1JJxu+UKQG2/e2sRhsd8E0X2uaVYreNdXaxCyCG4yjfIH+725z7Zo0C7OSTw74gj062s2gEsa2bQhI73yRG5dzlyOXXBHAPrWx4H0nUdMe5a/hji321rEoWQNkxoyt0+orUvNd0m0aZbi8VDCUDgKx5cZUDA+YkDOBk1DJ4n0KOyivH1BFhkkaJTsbO8DJUrjIOOxFFkGpnQWOq2Iu7FrGxnsZr17p7qeTKrGzbmBTqWHQHOOhrK0DRZNU8P6wsN0rxSxtY6bKc7fIRiw/AscfQCui0rxHa3aN9oKxPJfS2tvGqszSBcfNjGRwec8DvU9v4i0SaSaGG+jJgR5GARgCqfeKnGGx325osg1MnVrLXdW06aGXS7K1YLCsf74PIxWVGb5hgBcKeOpNUoPDGrJqS27PK9kuoG7EpvP3eC5f8A1QGd3OOuP5Vtjxh4cKhl1EOCCRshkbIHU8L0569K1Jb+zi046jJcxrabBJ52fl2noaLJhdlazkuNY0Bzc27WE1wksZTduKDLKGzgdRg/jXPz6Nrl9oMGizWOnWyWluEScyeYZHXG3aByinHzZ9cVe1jxhptroVzqNk5upIWVBE0bqQzEAbhtyB3zjnHFar6nBa6RFqGoypCrquSqtyzdAqkbiT6YzRoGpzevaPruupcXFxY21pKtoLeKFZw/mEyIzEnoFAXge9XdZ0a/upvEbQxoRqGnxwW5LgbnVWBB9OoqTUPFFusNpPpoS6jmkmjfeGQxtHEXwQQCDwOCOhrTstSik0C31a7aO3jktUuJSW+VAVDHn8aLINTm/wCy/EMMWtWMOm2kkOpEBZnuANgMSoSy4yQMZFP0vw7qFn4nt7whHtobhmEhcbiv2ZIwceuVNbcfiPRZLGa9W+UQwsqybkZWBb7o2kbue3HNVdK8UWV7d3cZdUhS6itrd9rZkd0LYIIyp4PXHSjQNTD/AOEa1q3mivbfzfNWS6Vore8ELbJJd6sGwR9R9KsaVomtaCY57Ozt755LIW8sZuNnlsHZ8hmzuHzkH6V0N1ruk2yTtPdhfInFu42MW8zAO0ADLHBB4zUMvifQo7WG4N+rJNu2BI3Zzt+9lQCwx3yOKLILsr6Posw8BRaFqCIk5tXikCNkKxJxg/iKwtJ8KaumoaZd33k7pJGm1Ta4O50fdFt9e35VvN4q099VbT7fdITZG6jm2MY2HJAyB0wM5/DrxUi+J9JhtrVr69hjlmgSZhGrsihhwScfKvoWxRoGpkxaJq1vfW9yltHKEvb52XzgCI5gArfpyOtWrDRb+HT/AAtC0cYfTXzcgOPl/dsvHryRWhN4m0OK+aykv1WZJBG48tiqscYBbGBnIxk1I+vaQmpjTWvALjzPKxsYqH67S2Nob2zmjQNSA6bcf8JNqGoeWnlTaelvE24Z3Atkew5Fc0fDWuRWFrFbWkMV2tnDF9piuymxlGCJUOVlHpgdOK6vQdWW/wDD0erXQjtlIkaT5vlQI7LnJ9lzVG+8Y6LBpd1fQSyXJt1VjEInVmDHAIyvQ/3ulGgalbQtD1G08VHUbiOPyPOu3DBwT+8Me04/4C30rIX7T4V1GG6ufsoeaK5j2TTbECmcyKwbBBODyvWujt/FmlS6nc2bNJCkFqty00sbqu05JByoxgY69c46inTeItOns2lspoZGjnhjkS4jkTb5jAA4K557HGD60BqQ+DLEy+ArWxvIiont3WRCMfK5bt24NYGneD9YWTT5bwwtI82zUSHB3QoyGPHqf3fP+8a6q28T6Fc3a2sN8GldzGuYnClxnK7iMZ4PGahj8YeHJEDR6juDLuTEEmXH+yNvzY7gZx3o0DUzZtF1k2FxoC29sbKe8M/20zfMqGTzD8nXeOgPSmP4Wubjwno+j3MQXyb8zXYjl2nYTJkgjqcMvSt648RaLBZW95JfIYbgFoSiMxYDqdoBOB344qO68UaDayCObUFyY1lyiM4CN0YlQQF9+lFkF2Zmn6Lq4udLhvBGYbCO5thOjjLxugWNtvY9j9M1Ha6PrUlppWlXNpaw22lsGFyk2TNtQqoC4yuc5Oa2dK8QWepazfaZbrLvtNp3lGCyAjOQSMDr+PUcU3+37eG81WO+aO3hsZYo0fktIXTdjA5J9hRoGpk6Xo+r6RDotzb2cNzPaaebSa384JtYkNuVuh5GDUGo6DrjXSX0MaLJNZ+RNBZXX2dEbczdwdy/Nz7jPeulsNc0q+mjhtbxZHkjaVRtK/Kpw2cjgg9QeR6VBJ4o0GOOCR9QVUnTeh2N93OAzcfKM9zgUaBdlW/0WY+D7TSFtba9aBYw8UkjIGC9dj5ypHYmsSXwlqWpx29vqfmLafa3co115ksUZhKjMg+983bnA9a6FfElrDcail8ywpa3S28RRWdpcxh+FAJJ5PTsKvf2vp39jnWBchrEIXMqqTgA4PAGeD7UWTC7OXvND8QXloyXUMDTppFxYB1kAErF12NjtkLz6Vs6BpVzbW+rw3QEYvLhnQq2TtMSLn2OVNXJ9c0mGW7ikvUD2cKzzgAnajdDwOc46DJrIufFEsdzLFHDbTKgvCCrOCPJjDgEEDk55xwKNA1KI0nxDJa6FpMunWqW2mzoXukuAS6qpUFV6gkHJrMm8H69JpS6a2+RbWCRIXkvtyOSpA2JgbM55zXX6lrbWfhWLWmijy6wMys2FUSMgPPtuP5VNB4g0aaC5nS+QR2oDTF1ZCoPQ4YAkHsR1pWQXZQvdIvZb/UZo449k+jCzj+YD9583HsORzWLrfh3X7qyNnFCskbafBCm278pUkRAG3gf6znpniupg8QaRNAk0V3uVrhLbHlOGEjfdBUjIz6kAVqU7ILs5FtD1N/DOtWhgiS5vb0Txp5gI25iPJ/4C1VtS0bX10u80W0sLae3nv8A7UtybgKQplDkFTzuGCK7eiiwXOQ03RNVtvEUU0VtFZ2q3Mkk5iuS0MynONsTZKNkjJHv610eiXdxfaVBd3VobSaQEtCW3beSBzgZyAD071coppCbCiiigAooooAKmtITPcLH2PX6VDW1o9v5cHmsPmf9BTEXlAVQoGAOlLRRTEFFFFABRRRQAUUUUAFFFFABRRTZHSONpJGCIoLMxOAAOpoAgvrxbZ4Itu+WeQRxoD17k/QAE1ZrB8NO+rXU3iCQMIZAYbFW7Qg8v9XIz9Atb1AMKKKKACg9KKD0oAgg/wCPh/oKnqvD/wAfL/7tWKACuOv45Jte1GOKMyOQ2FCFj0t+wZf5iuxrjdbsfFEev3F3o8MIRjlJGYHIKoGBU+6CkxoqzpdJp+orPHcqBYXGPMEygfuz0DFl/wDHqtalDeSahcLDHcsu/sszoePQMi/qaguB4+udOurO6tNOlWeF4iVGwgMpGfvn1qa5m+IUnEFrp0C/7u4/mXpFFjwyjR+JLmN12MsZBXbjB8q17ZP8zVXWNY0vVHvtJ15ptLe1c+WUmI81cEZ6c/TmrfhKx16LWJ7vWIYh5kbEyK4JZz5YxgdBtjFdFdWNjdsrXVnbzsv3TJGGI+ma5MZh6leHLBrzTV01+Z0YWtTpT5pp+TTs1+hw+g+IpdF8Crc3EIdvOaKyUrt3rjIJ9utWPCh0+41aPVNV1i3u9Wm+WKJW+WLP8IHrXYXVjY3UaR3Vnbzon3FkjDBfoD0qGDR9JglWaHS7KKRDlXSBQQfYgV58MtxEJ005qUYJWTvuuvr2vsdksfQlGdouMpXu1bbt6d+5l69p+kaas2tfZC91vDRx722vMeFO3OM574rIMVxYahBpNxqslgj2r3c9wjBTLOWOeT2HHFdldWdvdSQPcRCRoH8yPJOFb1x3ou7O0vFVbu1guApyoljDYP41vXy7nk5U7R9NL972tvp93mzKljuWKjO7/G3a1+39bGBp+uXsPgSPW7q3+0SxoGkGdm5A2C/TsuT74rEPxK320k1voskrI+0qJuzMohb7vRw272x3rvniieAwPGjRFdpQqCpX0x6VVGk6UIZYRplkIpkWOVBAu11UYVWGOQB0HavQo05U6cYSldpJX7+ZxVZxnOUkrJvbscSPiNeGC5l/4Rtx9jQG5BuhlWaTy1CjbkgnHXGBnjjlvizXJNe+EviSa4097KaCN4ZIi+7kbTkHAPQ9wK7iHSdKhgaCHTbOOJ4/KZFgUKycnaRjpyePc0selaXHpz6bHptmtk4Ia3EKiNs9crjBrSzIujyr/hNtc0GwuII9Rs9eRNIiuopIYAotWLKm1tp5ABzzzxziqOr+ItW1jSJdO1R/tK22qafJHdGJIyd8gypCMy8Y45zjrXsVnpGk2aTJZ6XZW6z/AOuEUCqJP97A5/Gmx6Jo0dr9lj0mwS38wS+UtugTeOjYxjI9aOVhzI83j8ZeI7m9hli1KzR7zU5NOXSxADLbAZAlJ6kjhiCMYrG/4Wd4njj8ySIER2zWMv7kY/tDBK/yAx05r2VNL01NRbUU0+0W9YYa4EKiQj3bGaY2jaOysraVYlWn+0MDbrgy/wDPQ8fe9+tFn3C67HFfGFbofCGZb+QS3WyHzm2hdz5GeBwOa42y1W38N+IdTvbG103RS2kfuYbGYXdvv81QXfZjDcgAEd+TXt19Z2l/bNa31rBdQN96KaMOp+oPFVLTw/oVpDNDa6LpsEUy7ZUjtUVZB6MAOR9aHHUE9DzOPxt4pWy1q3F5bPPataGKa4jijYCX7wwrFM+mT9aqw+MNRm1rTZ7hItRurCW9GJLNFmBW2ZwoKkrkkYyh5HWvV4dC0SGKWKHR9PjjmQRyqlsgDqOgIxyPan22j6RamA22l2MJtyxg8u3VfLLDDFcDjI4OKLPuF12OS8Aa9qmo31r9u8RaTqK3tn9pNrDFslt2z0GMgqM4O7BzRrHxAl06Ke6OkRyWomnt4MXeJWkiznem35FO085J6cc12Fjpem2Esstjp9payTHMrQwqhc+5A5qOTRdHkuZrmTSbB551KyyNboWkB6hjjJH1p2YXRhXGvX9x4a8RtNarp99psbofJn8wA+UHDBto/venauRHjPWdOgW11KWU6pZ6XIjxgZW5ldoxBKB3yCfxDCvU2s7RlnVrWEi4/wBeDGP3vGPm9eOOe1Ry6Zps1xDcS6faSTQgCKRoVLIByApxkY9qTTBNHluna7q14ukaTNe6pdXNtPdw3Rt5vs0twFVGjkO/bjhuhq/LNrsuu39pp8mvNc20lmtuvnh4YwY0ZxMc4bOWJIzntXe3+g6JqFwbi+0fT7qYgAyTWyO35kZqzZWNlYqVsrO3tgQoIijCZCjCjj0HA9qLBc57xV4ruNF1mOwh0r7YgsZb6eQT7CkcZAbC4O488DIrEHxIu/squ/h8RTP88aNdg749hfcAqlsgDn5ccg5rvntLV7oXT20LXAjMYlKAuEJyVz1wSBxVIeH9BEPkjRNNEW8ybPsqbdxGCcY64707MSaOD1fx1eam+lJp0DWUJvtOM7/aQJGE4DmMLjldpwWz17U/RPiFcjTrdl0d5raKOzM801/vlH2hyi/wfMQR7V3Z0HQ2lgmOjacZLcKsLm2TMYX7oU44x2x0p0eiaNHEYY9JsFjYICgt0AIQ5TjH8JOR6dqVmO6Ob8OeN5NY8Q2+nf2ZHDBdJcvDL9qDOBC4Q702/KSfeqN98R3tr29txowkEXmrAwuf9Y0cioQflwv3uxOMV0Gj+D9H0vXZtZt1na6kMhzI+4LvILYOMnOB94nHar7aBoTXD3DaLpzTOxZpDbJuYnqSccmjULo5ibxlqUjXumx6Vaw6jbCcSl77bGoREOUYp8x/eDjAxg5NdL4RnmuvCej3NxI0s0tjA8jsclmMakk/jUt5ouj3gYXmlWNwGkMh823VsvgDdyOuABn2FXIIooII4II0iijUIiIuFVQMAADoAKaTEx9UNc/49U/66D+Rq/VDW/8Aj3jX1kH8jTETWP8AqxVmq9j/AKsVYoAKKKKACiiigAooooAKKKKACiiigAooooAKKKKACkdVdCjDIIwRS0UAc3dQtbztG3bofUVFW7qtt50G9R86dPcelYVIYUUUUhhRRRQAUUUUAFZXiCxuL2fSWgRWW2v0nlywGEAbJ9+o4rVooA5STQ9Qa2uEEabpNfS+HzjmEMhJ+vB4rP0/wxrVvc2tszu1vZ3DzRyyXe6In5tuIgMhstzk469a7uilYdzzxPDviJzG81nukGnXNpI73wYF5EwpReiLkAYHr7Vqav4fvroWarZ2twkOkfZXjmkwpk3xnaCORwhww6HFdfRRYLmB4QsdSsjeNfK8cMjJ9nhluBPJGAOcydxnoDnHNU4tD1Bba2QxR7o/ED37fOOIizkN9eRx1rq6KdhXOQXRdXtNbk1i3torh0v7mRIDMFLxyqgDA9AwK9D2Jp2i+H9Qg1yDULuOFd/2uWUI+RC8pXaq+vAOT7mutopWHc4jw74b1ezvtMiu2la2052ZZHvN6NwQNkYAKk55zx161d8VeG59W160mQL9hlj8u/BYAkLkx4HfkmuqoosFziNK8Pa1Z2FhfyxwXOqW12ZpYTKAsi+X5Qw3QMFAIz3zVm30PU5tcttYureCJn1E3MsKyBhCohManP8AExPJxXXUUWC5xdn4b1Kx1efV7dQ09xezpNGZRg20mMMueFYEZx3qnZeFtbS3hs5/MaOzt5o4ne93o7NGyrsQAbc553V6BRRYLnF6hoOoC10wW+nK81tYLAJbe8+zywuAMgn7rJ7Y/OtXUtJv7rwjb6e0kD30IhkJxtjkeNg2OOgOMVv0U7Bc47VdH1rVk1S8ms4bW4uYbeCK3E4bISYOzM3T1wPatnxba6ld2MC6aNzpco8qrII3aMZyEcj5Wzjn61sUUWFc4C28N60qOjWaRqb64uV3XYkO2S32AFjySGAyfet3UNFu7vwFBooZYrtLWBT83G+PaSMjsSuM10VFFh3OFTw7rj3n9sSRs13BLC8cF1eiVpQm7ILgBR97jipDpGvT3F5qUmnQRTtqlveRW32lTvSOMoQWHAPOa7ailYLnFWek68mpPrclhB9oGoyXC2f2lTujeFUzv6bgRUup6b4gu2gmNjbRh/O86C1ufJYMxG0vJjLdPm24ye1dhRRYLnFaPomtWkdoktnGQNFfT5CJ1+R9zFT7g5H0ptpomu6fp93aQWdtcf2hYwwSM84X7O6xeWcjHzL34967eiiwXOMHhvUIfD+r6dGqSPPcwNCxcDzERYwSfQ/IetQahoniC41DzntvPaPUhciQXoSNow+QBFjAbGMlueOtd1RRYLmBpOmaha+CG0zEMd95UyoHw6BmZyuexHIrnT4d1+aPUd9oVa601bcGa+ErGRXDcnoAewHAr0GiiwXOQ1XTvEFxc39xaWkUUl5p0MQLzIfKkRiSvcHIJwegNUU8Pa213eytZFEuZLKQGa+EzjyZMtuJ9QSRjjjFd7RRYLnJxaHqK+HNOsvKjE8Gqm6kG8Y2ea7Zz3OGHFP0HRb+z/4Rbzoo1/s23njucODtZwoGPXoeldTRTsFzgofDWuWkNjcQed50cM0MsVveLEwDSl1IYggjB5H0qxpnhnULPTdVtfLiLXGlpbRFZMgyAOSMnnALDk12tFKwXOf8O6fqFhrF488C/Z7i3tsSiQHa8cQQqV69Qeazda8O6pcareahbFlIvYp4VjnEbSKIijYbB2kE8ZrsqKLBc4VvDWsppxurcBdTkupGbzbjewilQRvufoWwA3HcU7WfC+pJd3K6X5r2t1aR2+xLsQqmxSuHBBLLjnjnrXcUUWC5xL+HdRhW4C2UV0v2uN49t0YZdqwLHuRwflOQcg9RW34f028Xw5Lp2rtvMxlXaXDssbZwpYABjg9cVt0UWC555YeD9Z3WMl4YjJJN5eoESA7rdChjx6k+Xz/vGr1x4d1V9QvZhDHsmfUWQ+YORNGFj/Mj8K7WiiwXZzmt6XqFx4Gi0u2hikvUjtx5buApKOhYE+nyms7W9D1rXprm+mt49PmWCKKGJbgMZCsokJLgYXpgdeua7SiiwXOW0Cx1qwu7m/mtZJpbqSGJ1nvg7rEM7nLAYOM8KBk+tdTRRTQmFFFFABRRRQAUUUUAFFFKAScAEk9KALGn2/2i4Cn7g5augHAqvp9v9ntwp++eW+tWKokKKKKACiiigAooooAKKKKACiiigArjfEt2/iLXV8J6e5+zR4k1WZD91O0QPq3epPiD4ok0tItH0lfP1q9+SGNefLB43H+n51o+CfD8fh7Rlt2bzbuU+ZdTHkySHrz6CluNaam3FGkMSRRIERFCqoGAAOgp1FFMQUUUUAFB6UUUAV04u/qpqxVeQ7blD6nFWKACo7mXyLaWYqWEaFsDvgZqSq2qf8gy6/64v/6CaAOfh8S6vcJ5lv4deaPJAdJyQSDg/wAHrSTeJtXt4/MuPDrwx5ALvOQAScDPyetY9tqd9YQ/Z7O/iih8xwI2RWaI+Zgs/opJJHtikutVv7yCSC8v4ZoVkQGNVVTOd/DRkdVBAJ/GouXY72xuBdWUF0qlRLGrgHtkZxT5pYoYzJNIkaDqzsAB+Jqp4f8A+QFY/wDXun/oIriPiFeXGsW18lo2NO03b5zjpLKWC7R9MmuPMMcsHRdS130Xeyu/klqzpwWEeKqqF7Lq/wAPxO+mvLOEI011BGHGVLSAbh6j1pIL6ynk8uC8t5X67UkBP5CsT+w9J1TQdOm1SHeILVcHeVCjaCen0rI+HukWsl5d69aweRAWaG0jyT8o4LEnrmsHjMT7enBQVpa7u9rau1reW/Y2WFoeynNyd4+Ste+i3/Q7ZZ4GmaFZo2lX7yBgWH1FKZYhMITIgkI3BNw3EeuK870NAt5pCrE6alb3Mr6jIYypCc5LMeoPaug0O7s5L2bXdQuoIHvD5dmksgUiFTxgH+8cmpw2a+2teKV332Vk3802lbuOvl3sr2d9O3W7X3NK/odPRQORkciivYPMCiis3xJrVnoGmjUL4SmEzRw/u1ydzsFH4ZNAGlRTVkjZN6yKV7kHis3V9dsdMutNt7jzGbUrj7PAY1DDfgnk54HFAGpRTDLEN37xPl+98w4+tKZIxnMijaMnnoKAHUVjeLPEdj4bsoLq9huphPOsESW0e92dugAyM1H4a8U6drst3bww3lndWe3z7e8gMUiBvukg9jSuOxu0UzzY9nmeYmz+9u4qrJqUaarb6eLe5czxNIs6R5iULjhm7E54FMRdopqOj52OrY64OcU6gAoqK7ubezt3uLueKCFBl5JHCqv1Jpk19Yw+b5t5bx+TEJpd0gGyM5wx9BwefY0AWKKzb3XtDsvK+2axYW/nRiSLzbhV3oejDJ5HvSjXtD+3LY/2xYfamIUQ/aF3kkZAxnPSgDRooooAKKglvLSKeGCS6hSWZikSM4DOwGSAO5A5qegAooooAKKKKACs7WuTAvqxNaNZeqHdfwp/dUk/jQBetR+7FTVHb8RipKACiiigAooooAKKKKACiiigAooooAKKKKACiiigAooooAKxNWtfJl8xB+7f9DW3TJ41miaNxkEUAczRUlzC0EzRv1HQ+oqOpKCiiigAooooAKKKKACiiigAooooAKKKKACiiigAorlfHHjjSfC6eTJm6v2GVtozyB6sf4R+teSa38S/FWoyN5V4thEekdsoBH/Ajz/KuHEZjRoPler8j38t4bxuYR9pFcse76+nX9D6For5eHibxGJPM/t7U9/977U+f51vaH8TvFGmyKLi6TUYR1juFGcezDn881ywzmk370Wj1K3BOLjG9OcZPtqj6DormfBHjXSfFMRS3Y296gzJbSEbseqn+IV01erTqQqR5oO6PksRhquGqOlWjaS6BRRRVmIUUUUAFFFFABRRXPeM/F2k+F7YPeuZblxmK2jI3v7+w9zUVKkaceaTsjWhh6uIqKnSjeT6I6GivAta+JvirVrjydPdbCN22pFbpukPoNxyc/TFRS2vxEEwafVLuKUDLCXV40aPv8wMgKfQ4rzJZtTv7kWz6mHCFeMU69WMG+jf9fhc+gqK8Mk8TfEPwk0MmqSm6tZcbGmKzRycZ4kU9cEHrXofgXx9pfiYrasPsWo4z5DtkP8A7h7/AE610UMwpVZcj0fZnnY7h7FYWn7aNpw7xd/vOwoooruPCCiiigAooooAKKKKACisfxV4k0vw1YfatSm2luIol5eQ+gH9a8f8RfFXxBqEjJpvl6ZB22APIR7sen4CuPE46jh9JPXsj2csyHGZiualG0e70X/B+R7xRXy/L4o8SSyeZJr2pFuoP2lhj6c1paT8QvFunSBl1aS6QHlLr94D+J5/I1xxzmnfWLPcqcEYpRvGpFv5o+jqK4TwN8SdM1+RLG+RdPv24UFsxyH0U9j7Gu7r06NanWjzQd0fKYzBV8FU9nXjZ/1t3CiiitTlCiiigAooooAKKKKACiiigAooooAKKKKACtPRrXc32hxwPufX1qnY27XMwTkKOWPoK6FFVECqMADAFNCYtFFFMQUUUUAFFFFABRRRQAUUUUAFcp8QfGNt4Zs/Jh2z6lKv7mH+7/tN7e3eqvxC8d2vh6NrKyKXOpsPu5ysPu3v7Vi/Djwhd3t8PFXibfNcSESQRy9SezsP5Cpb6IpLqzU+Gvhi5gkk8Ta8Wl1a8+ZQ45iU/wBT+g4ru6KKaVhN3CiiimIKKKKACiiigCteDbh+4OasjkZqK5XchotW3QL6jg0AS1W1X/kGXf8A1xf/ANBNWaZcRLPbyQsSFkQqSOuCMUAebyeZvkb5wJGdEcF/9LIkUeUcHgL93I9KZiUKflcCF1V2zJ/oJLn92OfmB6Z966j/AIRTlybu2Yuu1y1khLD8+vA5pD4T4TF1bLsGEIsUyP165NRZl3Rs+H/+QFY/9e6f+giuQ1/wV9l0G6GmXmpXMmQy2xddjksM5AAz6/hXb2VutrZw2yEssSBAT1IAxU1cuMwFHGQ5ai6NJ9rm+FxlXDT5qb6p272OSudNv7LwBJZWn2u5u5YwCjnLruxlR7DmtzwxaGx8P2NqyFHjhXep7MRk/qTWjRRRwMKNRVIvaKj8twq4udWDg1u+YxfFHn3S2+j26yD7Y+J5FHCRDlufU9B9axNb0q4h1HUxHpL3sN3ZpBaFApEBC4wc9BnnNdrRUYnL44htylr+Ss1bX1b/AOGLoY2VFJRWn56p3/Bf0zmdZt9bsPB1r/Zpln1CxETNDGR+/A4ZOfYn8hXNiHx8NBuhLcXf2m3littyqGaaMMzPMqggkkMi9QcKa9KorthTUIqK2Ryym5Scn1PK0tfiA2lz3El9qaypLEgTyxloSDuYIDkvnZ/FnGe9WvFWm+ItU+E8dndWtzqGom6iZoygSR4xMDyMnB2++a9Kop8ouY8XvPC+vT2WrtoeiXOkaTNcWx/syTbulVM+YQgbGDx8u4bsdafpXhjxLGmk7bSeKFdba4hjaER/ZIzERu2B2Cru7ZNey0UcqDmZ4vpXgvVL422nTaLc6fMtrcxavfSyApeswOwjBJfDbWyQMYrPsvCXjS8mtZNQtJkTVmjtNRQj/UwwMm1m5/iCn8zXvFFHKg5jhfjDpmoX2h6Wml2d3O1tqEMrLaAeaiL1K54yO2e+K42bQ/E00Os3EWi6pc215Lal/wC1Chu22Z3HbGwDqBjCk4r2yihxBSPE08La02hXkMmlakIY9Z+0QwrFGB5Rjxu8gnawz/AGGOtT6d4b8WN9g8nTm0+4XS9QhikU7ViZ2Hl5GTsJ54HAr2WijlDmPP8A4baUbG9LweFr3RnSxWK5mnufkuJgeSIwTu7neSD2xVEReNZpLaFJtcieSRF1OR9gVCZlBMH+yF3fhjvXp1FOwrnDapper33w/wBV0i8S7vJWu2ii8wgySQeaMHPf5c81z134e8Vtf3OhtZC7tXS3tFvJXKxy2sbvJhyMkEghDgH9a9aopcoXPJdKsPEmmajaw3VrqcIsLN7NZ7S1W5WVRLuTG8dNpAzgdK3rTw1qeo6hqbXVwlpYvq8d4qPaZml2JEQQ+7CglcEbexrvKKOUOY4DxXB4tm8ZKNPuNTh0zzLOMmAqE2M0gmbkdQNn0rF1J/iGmlRRW6as1zALgpJwfNInIjDADk+WAck4IPTNes0UcoXPIbLwzrR1+KJodXtgutXly10jD5Y3hOx1Y55J4PGea9H8FyapL4U02TW0dNRMC/aFcAMH9wO9a9FNKwN3CiiimIKKKKACsl283VZD2XCj8K1XYIjM3QDJrJ0sM7tIw5YkmgDVT7op1A6UUAFFFFABRRRQAUUUUAFFFFABRRRQAUUUUAFFFFABRRRQAUUUUAVdRtRcxccSL90/0rBIKkgjBHWuorN1az3g3EQ+YfeA7+9JjRkUUUUhhRRRQAUUUUAFFFFABRRRQAUUUUAFc18R/Ey+F/Dz3Ue1ryY+XbIf72PvH2HX8q6WvB/jrqT3fjEWIb91ZQKu30ZvmJ/IrXFmGIdCi5R3eh7nDuXRx+OjTn8K1fov+DY4W7ubi8upLq6meaaVizu5yWPrW5pmmaRbeH49a1w3sqXNw8FtBaOqMdgBZ2ZgeBuAAxyfSuera0fxB9k0ptJvtNtdUsDN56RTMyNFJjBZXUgjIAyOQcCvlYNX94/XMTCfIlT26paO3l/SNy80bwposenXt1cXepxamgntI2PkpFFnaTMVBYkMGGEHOOtdDpWj2PiGK40f7d4Rhs5ow1tLYnbLbyKw4PmYdty54OecVWGgL4+1rSYop4dKjOhLLBHFCWjQpIUZAM575z1/OskeB7CzunmvNcg1O1hnaDytOVjNNKqlzGNwwuFBJbJAx612KLTuorl/r5ngSqwqR5Z1Wqi12vbXTsrq1r9db6B8RL7S9H1600vwvZtYyaMxR7vBEs0nfPqPfvk9q9f8AeI4/E3h2K/wq3Cny7hB/C4/oeorxbxzfxa5omka59kitZi8tn5aMWJii2+XuJ5YgHGe9bHwE1J7fxTPppb91eQE7c8b05B/LI/Gt8FiXTxPL9mX9I4c5yyOIylVGv3lO+rd3o/e1/E9xooor6Q/NAooooAKKKKAMfxlr0Hhvw/canMA7KNsMefvueg/z6V81atqF5quozahfTGW4mbc7H+Q9AK9H/aD1J5NV0/SFY+XFEZ3HqzEgZ+gB/OuZ8JeGbLxRpF1BY3ZttctFaYxTH91cQ8DggfKVJHXg5r5rMqsq9b2Udl+Z+n8M4WjgMCsXVWs932XT5dX667GN4Xk1SLxBZS6KrNqCSBoQO5759sZz7Vb1qHSYvGkojk8zTBco8zQnzAinBkVT/FgllB74q1aWWoaJofiD7RbS216FhtyWGCsUjHcVPcHaq5HGG966z4Sw2134T1awgsUh1CYBRd3Nj58MqmWNVQ8cAE8gf3s9q4qVPmtB+p7WLxapc2IWqVo6edne+u19NHuznviRcXGpLaajamOXSGGVkhbIWd+XVx/CwGFAPZRiuPhlkhmSaGRo5EYMjqcFSOhFdJ4WWSPXtT0abYba4huIrlEOY8oGZWH+6ygg/41zC8qPpWdRtvmOvBwVOHsOitbzTvv573Por4W+Kj4m0H/AEph/aFqQlxj+L0f8f55rrq+e/gzqT2Hjq1hDERXitA49cjK/qB+Zr6Er6jLsQ69FOW60PyriXLo4DHONNWjLVeV+n3/AIBRRRXceAFFFFABVHXtUttF0e51O8bEMCFiO7HsB7k8Very39oDUnjstM0lD8s8pmlHqF4UfmT+Qrnxdb2NGUz0cpwX17GU6D2b19FqzyzxLrl94g1eXUr+Us7nCID8sa9lHtWfFFLLnyopJMddik4/Ku3+JCxXEV9cG3hjlstXazjaOMITEYywU467SvBPPJqn4Dv3tNG123tdci0e+uPs3kTSTPFkKzlwGUE9CK+TlBuq1J/M/XqOJUMIpUoWtZW7Xa7LonfYZCbXS/DukSTaHZXNxeTzLK91G27CsgGOR6ms7xdprWfinVra1spY7aG9mSJVRtqoHIAB9MVZ8Vx6640+41PXk1hJi620qXTyhCCu4ZYAjkiuotLzX9M1WaHX/HVvPDCk8VxatfyyEtsZdu0rgndiq5VK8Xpt2MPaypJVYtNvm0u+/TTptsjzUEgggkEdCDXvHwc8XPr2mPpl/Lvv7NRhyeZY+xPuOh/CvHfBtrDeeJbGC4hE0O4ySRnowVS2D7cV1Oj65ND4y8JatJ5cbXVoI5xHGEUq1xMnRQBgAL/3yK2wFWVGanfTZ/h/mc3EWEhjaEqPL7yV0+z1dvnZp/I94ooor6w/IAooooAKKKKACijv70UAFFFFABRRRQAU6NGkcIgyxPFNHoK3NLs/ITzJB+8b9BTET2VutvCEHJ/iPqamoopiCiiigAooooAKKKKACiiud8WeMtF8OxlbmfzrvHy20Ry/4/3R9aLgdBNJHDE0s0ixxqMszHAA9Sa8r8efEvdv03w0xJPyvd4/RB/X8q5TxD4m8ReNL9bCGOQRO37uzgzg+7Hv9TwK9D+H3w9ttF2ajqwS51DqidUh+nq3v+VRdvYuyW5lfDbwDJ5qa74iQtITvhtpOTn++/v7fnXqdFFUlYlu4UUUUxBRRRQAUUUUAFFFFACOMrVe0O2R4/xFWaqzfu5lk7A8/SgC1RRRQAUUUUAFFFFABRRRQAVl+KNRvNJ0efUbSxhvFt43lmSS4MWEVSxwdrZPHTitSqms2S6lo97pzSGMXVvJCXAyVDKVzj8aAOe0/wAaW41JLDXIrbS5pbeKeHFyZFcSEgDOxcHgfmK1X8TeH0E+7VrUeQwWT5+hJx+PPHFUL7whb3cV1G124+0WVvaE7AdoiYsG/HNZH/CtLFVuBFeIu9v3RNohKjfuwx6sfcEH8anUrQ6mLxDocs1tDHqls8l0AYQHzvBOB+ZBFOu9e0az1NNNutSt4bx9u2Fmwx3HA/M1zNr8OrKDULK8a+adrfyzIZYFdpGRiykMeVHOO/A696t6p4WvNS8S6hdS3wg026itkkiRAzy+WzMRk8pyRyPU+lF2Fkar+KfDqJI7axaBY5BGxL/xHOAPXOD09KX/AISfw/unX+1rXdbjMo3/AHeQPx5IHHc1z+kfDqw068gnju9wt7iOWMC3VSVTdhWbqx+br7dO9SXfgRbqwOnzaqXtInMlrG1qhMbGQP8AM3VxnjHGe+Tg0ahobY8UeHjPBANXtfNuArRLv5YMxUfTJBH1GKq6f418OXdsk39oxwb5XiVZjtYlX25+hPQ+9Z9n4CtLaxuLVL1gJ44VYpCqgGOdpcgDgZLY9gO9VdT+Hf20Mra1IsZaYhTbg7RJKZP73UE4z6enWjUNDpP+Eo8PfapbX+2LTzogzOu/oF+99cUp8T+HwsDHVrUCclY8vjJBx+HPHNcYngHVLq5TTdQu4v7GtI5ktSFUv87AqTxzgjkH6e9Xn+G9v5VusWpeRJGzM7xWqpncwPy4IK9O5Ye1F2FkddPrGlwXZtJr6COfzUh8tmwd7glV+pAOPpUC+ItDaSCNdUti1wu6L5/vDJA/PBx61leLPBdvr2oC+N/Nayi38tSig4kBOyX/AHl3MB/vVBffD/TbjVLa8jmEaQxQxmMwK5Ii+7tY/d9/6U9RaGxB4p8OzCAw6xaOJziIh+G5x1+vFWZtWtodci0uaW3SSaLfEDL+8dsngJjpgE5z2rmbj4d6fM2mk3X/AB520Vs++3VzIsbbgRn7hyTnr/WrOt+Gb7UvGCaxFdJZfZbdFtZgokO/LbsocDG1sdaNR6Gq3ifQFkSP+1bZndSyKrZLAZ6f98n64q14f1W11vRrXVbPf5Fym9A4ww9j75rlrP4fR293YXA1aUm1VQ5WEI0m0seoPAO7kEH2xXT+HNNOj6Ja6Ybj7QLZPLWQptJUfdyPYYHvihXE7GhRRRTEFFFFABRRRQAUUUUAFFFFAFPWJNlmUBw0hCik06PbGKr37+fqCxjlYxz9TWjAu1BQBJRRRQAUUUUAFFFFABRRRQAUUUUAFFFFABRRRQAUUUUAFFFFABRRRQAUUUUAY+q2XlkzxD5D94DtWdXUkZGDyKxNTsjAxkjGYj/47SsMo0UUUhhRRRQAUUUUAFFFFABRRRQAV4T4n0mLVvjXPpd803lXMyjMWAx/cgqATwOQBntXu1eS/GCCfQvGGkeL7aESKrKrqeAXQ5AJHqD+lebmkL0lLomr+h9NwrWcMXOEXaU4yS9d1+Rl3XgnS/7UutEXTdWtb9LCS8hka9ilikCrnAwg3c8HniuI8LaNda/rtrpdpG7PM43kD7iZ+Zj6ACu58HajLqdveeGfB66rDNdW8mTfXSvHbp/GV2JuDEcccHPOa19Zt3+Gvw+U6TGw1S/m+z3N7JGUdCAT+7DD7uOh/E84x4vsYTXP9lb/AOX/AAT7WOOr4dvDt3qSsopv1vJ6uy8rvbTcz/iDrlp4aluNM8PzmO+kgFjIEkV1srdD/q0YfxOfnY9R060fD/TzNN4VtFmEUS293qMrYyGeRjAq/X5VH415azFmLMSSTkknrXpOmMsPwuGsQ3wiuLWzls1VUOd5uhIuW6A85A696mnV56jk1otbfNM0xeCWGw0KcX70nZu27cWvwv8A566nMeIFaHwb4dh2nBe7dvZvMAx9eBV74NI7/EKw2Z+VZGb6BTmtnxlZw6j4DbX7d4BFPdpexxLw0bSDZOvTGPMUEDOcGrv7P+ju13e69KuI0T7PCT3Y8sR9BgfjV0KLeKgl5P5L/hjLG46Ecprylo/eXzk9vlf8D2Giiivqz8lCiiigAooooA8E+OysvjnJGA1rGR7jkf0rnvCs81ra67cW8rxTR6aGR0OCrC5t8EGvRv2gdHkltbHXIlJEObebA6KTlT+eR+Nea+H/APkG+If+wX/7cwV8pjIOGKl83+B+vZJWhXymlbpZP5NI9QuZmbTrNYxb3banD5c+lXHypdfJG7mF/wDlk5MgIUcEjI54PN6fp8Pm3mleHPGU+jpcApc6bqiyQypgg7QVBV247YJHFXNc+94O/wCu7f8ApPbVYuo7LX9cvNM1y1+0RW9pYfZ548JPEZIo93zfxDJJw2eehFVJ3f8AXa5w0f3cL30abez2lyrR6Pp2fm9EcnqMS6BFLomm2V/JqN8BBJd3EBiLITzHCnPDHGWJyRxgVy9zBNbXElvcRPFNExSRHGCrDqCK7mzh1+10dNR8L+IJb2xIeRLSZP3yBSFJEbBlOCRypzzxVHxdZ3UuhW+p60qWWtxsIZYpXHnXcePlkZPvKy4wSwGRg9c1yzhdf1b7z28NiVGfK2nd2b15r+aaVl0029Lmf8OlZ/HeiBOovIyfoDk19M14X8CdHe88TvqzL+4sYzg9jIwwB+WT+Ve6V7uTwcaLk+rPg+NK8amOjTj9mOvq9fysFFFFesfIBRRRQAV4v+0KrLr+kzNny/spH4hyT/SvaK87+O+jvfeGYdShXdJYSEvj/nm3BP4ED9a4cyg54aVj3uGa8aOZ03LZ3X3qy/E5W8trHVdd8R6RqElwga4Gq2awbd9yojb5UJyMlW3Dg/dPFcVrulJZJBfWUzXWm3QJgmK4YEdY3HZx39eorQ0HVo7iO10/Ubo2s1qwbTdRH3rVgchG9Yyf++eo4yKSG6utJ1q90jxDah7a6mH22AADaxORLGRwCM5BHBBx0NfNzcZq/wDX9f13P0uhCrh5uKd7Jad0tG1+Ho9Ho0x2nah4cl0PT7LVxqyTWU0sim0WMqwcqedxz/DWdrEr6/4rvZ9Pt5WbUL2SSGHGX+dyQOO/NVtbsW0zV7vT3bebeVo92MbgOhx7jFa8c48P+Hrea1AGp6pE7ef3gt9xTanozENk9cDA6ms7t6S6f8MdPLGnapT1ctu2ur+XX8Db0jTdE0O3v9XbUbia70tDCzKq/Z555EZfKjPUlepbpweOhrIu7eWLUPCdmQVnWzhBXHKl7iR1yP8AddT+Iqxaz/2Vomn3WswwytCjPpmnFcB2Y5+0TDuOmAfvYHYc2fhZY3niP4gR6jeO8/2djdXErc5YfdH54/Kt4LnlGnFb/wBf19559Sbo06uIqSuop697JpJfe/m7LY+gT1pKKK+vPx0K5zxT4st9BuVtpbK4mkdN6kEKhH1/+tXR1zPxH0j+09AeeNc3FpmRMDkr/EPy5/Ck9hrc5m9+I2oPkWljbwj1clz/AEFYt54w8RXWd2ovEp7RKFFYNAqLs0sj1P4ZWV01lJrF/NNNLcfLEZHLEIOp59T/ACrsa8a0XxdrWlRpDHcLNAgAWKYZAHoD1FddpnxF0+XC6hZzWzf3ozvX/GqTRDizt6KzLDxBot9j7NqVuzH+Fn2t+RrTHPTmqJCiitLS7HeRPMPl/hU9/egRJpVltAuJRz/CPT3rTooqhBRRRQAUUUjMqgsxAA6k0ALRWHq3i7w3pgP2rV7beP4I33t+S5x+NcbrPxcsowU0nTZZ27PO2xfyGTSbSGotnp1c94i8ZeH9DDLdXqyTj/lhD87/AOA/HFeMa/448SayGSe/aCA9Ybf5Fx6HufxNVPDvhjW/EEv/ABL7ORoyfmnf5Yx9WPX8M1Dn2LUO50Pin4mazqe+DTR/ZtseMocysPdu34Vm+EfBeteJphcbWt7Rjl7qYE7vXaOrH9PevRvCXwy0rSylzqrDUbochSMRKfp3/H8q71VVVCqoVQMAAYApqLe4OSWxi+FfC+k+G7XytPhzKw/eTvy7/j2HsK26KKszCiiigAooooAKKKKACiiigAooooAKiuE3IaloPIoAhtH3RbT95eDU1VCfJuQ38LcGrdABRRRQAUUUUAFFFFABRXFSx+IdYvdTuG1C70i1tGK26BCokxn5iTjI4/WpdA8TXz+FEvp7G5v7gStD/o8eS+BkMcdB2zXlQzWm58s4uK1ab62dnotfTQ9GWXT5bxkm9E12urrXY7CiuT+GuoXupWuozX00jv8AajhXYnyxgHaM9AKz4NT1JpINUN9OZJNVNo1ruHliPOMbfUdc0LNqbowqqLtK/wBydg/s2ftZ07q8fzaud5TLiaK3haaeRY416sxwBWPZz3Go+JZ5I5nWxsQYdqthZZj97PqFHH1qfxT/AMgg/wDXeH/0Ytd9GsqqcktLtetv+CcdSk6bUXvb8xsXiHTXiSZmuIo3UMryW7qGB6EEipTrujhd39pW/wBN/P5da44bP3Aj8oy/Z4chNvmf6tepWVWH4g1daOTdMVil877FbZw0u/8A1k2cncH/ADbFaXZFkb8viHTI0EjNP5O5VMot32KWIAycYHJFakbpJGskbBkYBlYHgg9DXnw8rLBvI83zIM52eZ/x8R/9NHYj8q7bQP8AkA6f/wBesf8A6CKaYmi7RRXGzReINZ1TUm+33ek2loxW3AQqJCM/NnjI4/WubFYl0OVRi5N9F9+70N8Ph/bXvJRS6s7KivOIvE+s3miafZx3AjvLq7a3N1t6qu35h7/N+la1ncaloPiqz0m81OXULW+Q7GlHzow9/TP864KedUqjTjF8vupvTRy2W/5HZPKqkE1KS5tbLXVLc7GiuDOp6lv/ALU+3z+Z/a32QWu4eX5ecY2+vfNdBbz3Go+J5fJmdbHTwY3CtgSzHqD6hR+tb0cyhVdoxd21b0d9fuTMquAlTV29LP8ADp+KNHV76PTdPlvJEZ1THyqQCSTjqeB1rFXxRcOoZPD+oMpGQwKkEeo5q541VW8O3CvkIWQMR1xuGa52z17WY44LOE2JPlp5IcDBTBwWbdgHC9K9BvU4ktDWPito3QXOjXlurH7zsg+uBnn1xXS15zquqXmpwW8l20Jg+9CY1CsXMYbDDcSBtY8+tejU0waCiiimSFFFFABRRRQAVHcyrBA8rdFH51JWVqshmuUtV+6vzP8AXsKAE0yIsTI4+ZjuJrWAwKgtI9iDip6ACiiigAooooAKKKKACiiigAooooAKKKKACiiigAooooAKKKKACiiigAooooAKRgGUqwyDwRS0UAYeo2LQEyR8xf8AoNUq6kgMCCMg9RWNqNgYSZYQTH3H92kxmfRRRSGFFFFABRRRQAUUUUAFZ/iPR7PXtGuNLvlzFMvDDqjdmHuDWhRSlFSTi9i6dSVOanB2a1R4FJqXjD4a3E+kW/2aGKZy6zm2VhOOxDHn8O1c74n8Tax4kmhk1a4WTyQQiogRRnqcDvwBn0Ar6U1bTLDVrJ7PUbWO5gbqrjofUHqD7ivN9b+DtpLI0mj6o9sD0iuF3qP+BDn9K8DE5bXirUnePa5+hZVxLgJyU8VBQq/zW3+7VHjdLubYU3HaTnbnjPrXo3/CnvEHmbf7Q0/b/ey38sVv6H8HrGGRZNY1OS7AP+qgXYp+pPP5Yrihl2Jk7ctj3q3E2WUo83tL+STZ514O0PXPE0y6PZSzrYCQSTksfJiPTcR03Y6d6+idD0u00bSbfTbFNkEC7R6se5PuTT9L0+x0uzSz0+1itoE6JGMD6n1+tWq9/BYFYZXbvJn51nmezzOaUVywWy7vu/P8goooruPBCiiigAooopgV9TsbbUtPnsLyMSQToUdT6H+teC6zoUngjVL+21Wyub7Sr+3MEU0EojJHmI4+YqwDAoARjvX0FUF/Z2t/aPa3tvFcQOMNHIuQa4sXg1iEmtJI9rJ85nl0nFq8Jbq9vmn0Z4LceMdHuDZmbRb3/iXyF7TbeqMZjjTD/u/m/wBWDxjrRD4z0yK6N8ujXf2qVbVLgm8XYVhCj5RsyCQo6k4rtNe+EGm3EjS6PqEtkTyIpR5iD6HqB+dc63we18SbV1HT2X+9lh+mK8SeExkX8N/Sx9xQzPI6sPj5fJuS639N9TIs/Fum2NidP0/T9Tt7ZrSW3LrfgTAvKjkhwgwPkxjHfrWdDZah408WTf2baMrXD7m3NuWJfVmx/wDrr0DRvg5CkivrGrtKo6x2ybc/8CP+FekaHo+m6JZCz0uzjtoh12jlj6k9SfrW1HLa1Vr22iOPG8S4DCKTwS5pu+rvbX13/rUr+EdBtPDehw6Za/Nt+aWQjBkc9WNa9FFe/CChFRitEfntWrOtN1Kju3qwoooqjMKKKKACmTxRzwSQTIHikUq6t0YHqKfRQCbTuj53+JHgq68MX7XFujy6VK37qXr5f+w3ofQ96qfbvD2pafpw1ibVbe7sofIZreCOVZowxK8s6lSAcd+1fSFxDDcQPBcRJLE4wyOuVYe4Ned+IvhLo97I02k3UumuTkxkb4/w7j9a8HE5XKMnKjqn0P0DLeK6VWnGnjW4yjtJfrv+T76Hj/iXUE1bX77Uo4mijuJS6IxyVXoAT64Fakd34YvtP0tdVk1aC4sofIkW3hjkSZBIzjBZgVPzkdDXSS/B7Xlk2x6lp7rn73zD9MVp6T8G28wNq2sqU7pbR8n/AIE3T8jXFHBYpyfub9z3a2e5VGlFKt8O1r32t2/M8+uxfeLPFcx060lkluZP3UWc+Wg4UE9AAAPave/AHhe38LaItopEl1KQ9zKP4mx0HsO1XvDnh7SPD9r9n0uzSEH77nl3+rHk1qV7OCy9UH7SbvL8j4jPOIXj4rD0Vy0l97ttf/IKKKK9I+ZCg8jBGR6UUUAeLeNdJ/sfX5oEUiCT95D/ALp7fgeK1vC/gptY0M30t09tJIx8kbcqVHc/jXZ+NfDy69a26oypNFKPmP8AcJ+Yflz+FblrDHbW0dvCoWONQqgdgKnl1K5tDyLVvBmvWGWFsLqIfxwHd+nWuelSSJzHIjI46qwINfQVV72wsr1Ct3aQTg/89EBo5RqZ4HVq01LULTH2W+uYR6JIQPyr1K+8CaBcZMcU1q3/AEykOPyOapP8JJ5IvMttWCZ+6s0X88Gp5WPmRyFr4y8R25BGomXHQSoGH8q3bX4q+JIgPNhsZ/rGV/kaS6+FXiWInyZbG4HtIV/mKoTfDrxdGf8AkGq/+5Mp/rT94PdZuxfF7VOPN0izPPO12FTf8Lguv+gLD/3+P+Fcp/wgfi//AKAc3/fyP/4qlHgLxeSB/Ykw9zIn/wAVReQWidLL8XtS58vSLQem52NU7n4r+IpB+6t7GD3CFv5ms+H4b+Lpf+XCKP8A351H8q0rT4T+IJP+Pi7sYP8AgTN/IUe8L3THvPiD4tuhg6qYR/0xjVf6VhX+q6nfkm91C6uM9RJKxH5dK9PsPhBbghr7WZX9VhiC/qSf5V0ul/DrwpYkMbBrtx/FcyF/04X9KOWTDmijwaztLq9l8qztprhyfuxIWP6V2GhfDLxHqG17tYtOhPeY5f8A75H9cV7haWlrZxiO1toYEHRY0Cj9KmqlAlzZxfh74beHtL2yXMb6jOP4p/ug+yjj8812UaJHGscaKiKMKqjAA9hTqKpKxLbYUUUUxBRRRQAUUUUAFFFFABRRRQAUUUUAFFFFABRRRQBFcpuQ02zk3IY2+8n6ipz0qpOrRyCVOoPT1FAFuimxusiB16GnUAFFFFABRRRQB5tr3iO31nWJtNudT/s7SYWKyFAS85BwRx0Fdr4Xn0mbSEXRWVrSEmMYBHI5PXvzV821sTk28RP+4KfHHHGu2NFQdcKMV5eEwVajWlVqTUm+tnfyS1sku1j0cTi6VSlGnTi4peat67b/ADOP+FvNvq//AF/N/IVo+IbXTtNDala2EB1WdxHbtt5MjcA49upPtW/HHHHny0VcnJ2jGTTJbeCWWKWWFHkiJMbMuShPBI9KqlgPZ4SNC6bWzttruvNdCamN58Q61mk+l9/J+Rw99BFpd8mmX2o3FpZxWJkikSQx+dOSdzEjqfatWOa8n8DWU2oBvtDNCX3DBP7xcE/hXTSRxyY8xFfHTcM4qprljJqGmSWkVwbeRirJIFDbSGBBweO1PDYD6vVc1LTZL7vPpayFXxntqai1r3/rv1Obj0nULvTbSWJYpomtosI9xjHyD+Fo2H8qVtOmeSayFnG0q2Vt+6Ii2r+9m/2dv5Coo/BmqRMDb+J763A/hh2ov5AYqx/wjGuea8v/AAlV2HeNY2YRoGIUsRzt/wBo136nJciu9MvrLTy9wUWLz7cBFnLjPnx9gigflXS6B/yAtP8A+vWP/wBBFcx/whupmRZJPE15OysGXzwsgBByCAwPQ11unW5tNPtrUv5hhiSMtjG7AAz+lNCZPXnHiLxHDq2szaTNqX9naXCxWV1BLzEHBAx0Fej1Eba2JJNvESep2CuDMMLVxMFCE+VddHqu2jWnc68FiKeHk5Tjd9PLz1TOE11/D83hqzbTY53s7W42C5t8hrdsAliCOeoJqtpFr/a3jSzuLXULnU4bUCSa7lXauR0Vf0/WvRliiVCixoqnqAoANLHHHGu2NFQeijFcUsm9pVjOclZct0lb4duu3qm+iZ1xzTkpyjFO7vq3fffp+Vl5GD4httN01X1aHT4W1ORhHAdvLStwD/XPtWHeW8el31vpmoajcWlktm0vmpIY/NuCTuJI6n0FdvNbwTSRSSwo7xNujZlyUPqPSnyRxyACRFcDpuGa6a+XKpJyjZdtNPO9rXvp9yOejjnTilK7+f3W32/U5MT30/w+t5r9mW5JjJdxz/rBhj+GK5yMIY/KNlcSxOyNJaKrb7lsP+9X5Pu/4V6LrVj/AGhpslosgjLFSGK7gCCDyO44rAXwtdLgreQqwxtcGfcgGcKrebkDk8Diu2lSdOnGDd7JK/c5alRTnKVrXd7HNT8uJCd8rRIHuwD5dwPKQ7F+UDOfm69BXqFcq3hWdyFa6tkj4AWOOTCgAD5VMhUHaMZxXVVskZthRRRTJCiiigAoooJwMnpQBDe3C29u0h5PRR6ms/ToWZjK/LMck+9MkkN9eBlz5KcL7+9akCbFFAEijApaKKACiiigAooooAKKKKACiiigAooooAKKKKACiiigAooooAKKKKACiiigAooooAKKKKACg0UUAZWoad1lt1+qf4Vl11NUr+wWfMkeFk/Q0rDuYdFOljeNykilWHY02kMKKKKACiiigDH1TxFY6cl808c5Fk8aS7FByXXcMc+lZ9x430y3iU3NpfwSuFZIXRN7oykhh82MYHrn2qxrOleGbyZ7zUZoR5h2uTeFEZkG3kBgCQOPUVBq0XhBbH+0bm4tzGkOyOSG7wzLGp+VCrcnBIIHXvS1HoSSeL7PzhHBp+o3Ks6orxxoFZ2j8wL8zA52880xvGVm1vJPFY3xhVY/37IojDyIGRT827ncB04JqzHD4ZWQss1mjxOtwym4AMZ8vywSM8fKcc/zrPtNF8KRXFzM2oW0sOInEJvP3cSKiopI3YPQEMfUUahoTQeMLc6ZDeS2F60bIivLDGpj85kDGMZbPfGcY96W/wDG+jWkxjZbmX/ajRSCNqkkc843Aeuc4BpYLLwop86yvbENborrm78yKPaoVZGTfg4GBk/nUFtpvheKx06we4S4XZMyXEU21HA+aTcytjbnsSRRqGhdTxILjWLKzs7Kdra4uJYGunUBCURiQvOc5XHIA603VPF1hp6yzTWd81tHMYBcRxqUeQHBRfmznPHTHHWn2tj4a+3rqttcQGSJzIrJeExo0gK7tu7aC2SOnJ96ZfaX4Vupbqa6lt22SeZcKbwiON8/eK7sK3HXANGoaG7aytPbRzNDJAXUHy5ANy+xwSM/jUlVdL1C11K2a4s5PMiWR4tw6EqcHHqOODVqmIKxb/xNptlrsejzed577dzKo2Ju+7nnP5A471tVn3mi6beXwvLi3LzYAP7xgrYzjcoODjJxnpQBkxeNdMmYxw2t9LKZFjSNEUtJu3YI+bp8p64I9KaPGVrJBbyJZ3cHnmJ4xPGv7yJ32ll2semD1/Kr9j4X0Wyuorm3tZBLFjyy07ttxnHBPbcfzrJSbwTLcQWRmhQ2im3jMk+1UETg7dxbrluO559KWo9C5B4vs5hEi6dqQuJ0SSC3Mab5UYMQy/NjGFPUg0/UfFFra+HrLXFilNrcMMqUBkC7HbGM4z8vriodT0HR9QkhtLG9gtr22iRFCyF3WJQ20YDhh9885Ge+RUsWneHLjSIPDsl3b3aWKYaP7SN6lVKsWCnI+82fTNLUNBV8VWzS/Zl03UmvOSbURoZAgUNv+9jGGHfPPSi58WWFvHNNJaX4tomkT7R5QCNIilmQZOd3ykcgDI60TWPhe/lkvftNuz7AzzQ3pUhAAnJVuFwAD2yKbPpPhQzXKyyW4IDedEbwhY942ltm7Ckg4zgHn3p6hoRt400+IO93Y6haRRna8ksabQ2zeF+Viclef54qEePtHOALW/L55XYnA9c7sH6Ak8dKnth4R1YXgjktZ0gm3z5n+XcI/L39cbdpxnp+NMvdG8KwzpZ3qyKZIWmMkt1JtMY2qQzlunI4PFGoaFzV9ffTtXFs2n3Fxbiy+1SSQqC0Y3EEsCRxgduaz77xxpqi5isUkmmixsZ1xG53KCMg5HB7gdK0NQsfDmqyLdz3EMmyFYd0V4VXy2bhTtbBBPr1qtJZeFZrxETZO15K0QWGctGrgbjwrYU/L6c0ahoP/wCEv08NbNJaX0UF22Led41CSDONwO7IGSOoB5HFXPD+v2WuKWsknCiJZGMigbdxYBTz1+XP0IqM+FtDaKWJrNmjkQxlGmcqikhiEGfk5APy46Vf03TbHTvP+xQCHz5PNkwSctgDv04A4oVw0LdFFFMQUUVnX+uaTZRNJPqFvhJkhcLIpKuxwARnj1+gJ7UAUtU8VWOnXN1BPbXZ+zOkbOqrsZ3UMqglhzg98Yx9Kof8JrAbxNsDfY3jEgOw+YR5cjMMZwCCmP8AOat6xN4VSK7kvLu3bzbiIzmK5+dZOEQ8NlMAdRjjNOTQ/C96728aW9w8K+W6JclmQbWXnDZBwzde/PWlqPQqx+OtNkEvl2Gov5Cu8+1Iz5SrtyxO/GPmHTNX9O19ZbHVb29t3toLC4ePdwS6qAc8E88/qKqwaT4Rtkv5Vnt9sqG2u3e+LABsZViW+UnaPQ8Vehh0APeafHPau16S89ubgMWyoBO3PHy4Jx9aNQ0Kk3i22ilMDaXqf2lVkeWDy03xqiqxY/PjGGBGCe9b9vNHcW8c8Tbo5EDqfUEZFc9b23hW3aVvOhTCtE0813nzBMi5Adm+bKqoHpjitiG60y1jNol5axi1iG6MzLmNAOC2TkDGOTQgLlFR208FzCs1vNHNE33XjcMp+hFSUxBRRRQAUUUUAFKAWICgknoBT4IZJn2Rrk/yrbsbKO2Xcfmk7t6fSmIg07TxHiWcAv2XsK0aKKYgooooAKKKKACiiigAooooAKKKKACiiigAooooAKKKKACiiigAooooAKKKKACiiigAooooAKKKKACmuu4U6igCkjfZpSD/AKtjz7Gro6VHPGHUjGar20phbyZPu/wk9vagC5RRRQAUUUUAFY3ijxBb6EbBJVjaS9uVgjEkvlqOMlicHoB/KtmsfxRoMGvw28NxM8UcTuzBBywaN4yM9uHzn2pMECeKPDrW5uF1qxMQkEZbzhjeQSB9SASPpU+oa7o+nzpb32pWtvK6b1SSQAlfX9DWDa+CmGpWOoX2qC6msni8oLarGpjjV1CkAnJy+d3twBVnX/CY1XxJa6wL825h8sMiwgswRy2N2Rwc8ghvbFGo9C7pHijRdT0lNShvY44TCJmWVgrRqTgFhnjkEVDL4s0hddXS47q3k2wzS3EqzDEHllRhvruP/fNYjeAZhpkdjFrnlobVLSc/ZAfMjRy64+b5TyQTzn2p9z8P0ug8FxqzPaLbywW0QtlDRh3D5Zs/PgqOoGaWo9Dfk8U+HI1hZ9asVE2fLzKBuwcH8iRUFp4w8OzwSTNqUNuiXMlt++cLudDg456cjn3rJsvh/b21teR/bl33dnPbOY7YIqmTHzAZ7YHUnPrUV98PftFqtsusFFSeaSNvswLoJdpYBgwOcr16c8g4o1DQ6261bTLWQx3N/bQuAhIeQA4dtqfmeBWV/wAJjoi+IJdImvbeIqiGOVpRiRyzKUHuCoB9ziofFfg228QS2ryXkkBggeJtqA+ZlTsY+6sdw96h/wCEHt/sNxam+cme0gt3cxDO6ORpGfr/ABFjkdqHcWhtL4j0FnuUXV7MtbAmYCUfIAcHP48UDxFoRNuBq1mTc4MP70fPzjj8eK56XwH5sAtpdW3QQRSRWafZEzGHYMd5z8/QDt69eapQ/DC1WZJJdT88kr5vmWwbhW3AR5Y7B167uuaLsdkdjqGu6Pp97HZX2p2ttcyKGSKSQKxBJAOPTIIqGbxN4ehmmhm1qxjkhOJFaYDac4wfxIFZHiTwxqGs+IrqZb6O106502O0m/dB3kxI7MBn7vDDnnr04rPb4bo2u2+pPq5eOC6M3lPbAll81ZNhO7HVQMgDjtTuwsjpz4o8OhZWOtWIWJN7kzDCrxz+oqAeL/D7X1rax6jDJ9pjldZUcFFEYBbcc8HB/SsCT4aWLX0k63qqhmaaMfZlLgs4ZgzZ5HUcAdec1o3XgtJr25uE1Ex/aXujIpgVhtnjRCvJxwUByQc5Ix3pahoaOq+JdOtPDc+vW0sV7awkBmjkGPvBTz2xnNP/AOEo8O/Zo7n+2rIQyOURzKMFhjI/DI/MVl2PgwQeGbzRZdTeVbmdZtwiwseCpwqljwdvPPc1R8Q/DxdWuL2RdXeBbuWWRkMG4LvWMcfMOf3Y5OevTvRqGhv3HibTV8RWWh288NxdXEskcipKMw7Y2fJH/AcfjW3XK6b4SuLPWbO8bV1ltrW4nuVg+yhWMkqsH+fdnGWJAx7ZPWuqpq4mFFFFMQUUUUAFZmp3LSyfY4f+2jD+VS6leeV+4hOZm6kfwj1qPT7XaNzck+tAE1jbrGg4q5SKMCloAKKKKACiiigAooooAKKKKACiiigAooooAKKKKACiiigAooooAKKKKACiiigAooooAKKKKACiiigAooooAhuraK4TbIvPYjqKxbyzltjlhuTswroKGAYEMAQexoA5aita90wHL2/H+wf6VlurIxVlKkdiKQxtFFFIZx+oeDri8njRtRgFnFdSXKRm3Jcl2yyk5wR17U7UPB8s0uoPa3ttGL4yqyy228Ro+37vIwwK9fp6V11FKyHdnDt8P1LlftyNEHZl3IzMdxBIOW2469AO1Sz+BYpLu5kS6jSGWRnRSjErukVyp+bbjjHAHbNdnRRyoOZnF6/4PmlsZzYyRNM0s8gTywu4StGQCScYXYfrntU114PlunaabUIVmaV5WEVvtiyVQKNmenyDPrk111FFkF2chbeF7iPxBDcSMGjeU3N60ahIpGBBiRVySMHkk0y18EG2meaK+jMiurQ+ZGzDh9+HBbB/DHrXZUUWC7M3w3psmk6c1tLNHK7zyTMY49iguxbAXJwBmtKiimIKKKKACuXbwnvvb2aS5hZJ1uRGph+ZDNt5JzyRtPpwa6iiiwXOW0LwiNL1mO/+1iVY9xUENu3MoB/ixj8M1Uj8J3l6t0l9PBbQtdXcsQiiHmkSlgCz5wRhs4x6ZrtKKVkO7OTXwg73yXs97CJXmDXSQQbI5YgFwgGeOUUk896guPAyTXd1KbxDHNKZFDIzH5pVkYHLbSPlxwB75rs6KOVBdnH3fhaZtdEkW0WtxdNLOUUKBCQpMR5ySWRcYGAM1f8AFnhr+3rq3uPtXkm3QhV2nBbcrckEHHHauhop2C5yFv4Jjj8lWvAI8u10kaHEpyShBJJG0knnOafoPg46ZfWt0bxHMDg4VG+ZQjKM7mPPzZ9PausopWQXYUUUUxBRRRQAVxx8G3H2i6kj1GFVlkWRE8gkArMJBnJ+owMD5ia7GihoEziIfBF5HI8n9qWzsQuM27YysokBI3Y6jBAxWj4W8KjRNQNz9qWZViaGPht20sD82WIzwOgFdNRSsh3Zw0vgOZ5mk/tOIAPujjEThSct97DZ4DHgEDnpVtfBaxadNBbXqRXLSRtFcCL5kVYhEy9ckFd3fjI9K66iiyC7OWu/Cj/2u2oWVzbRjyxCkM9v5iKnlqnTIyfl4+pFVX8Cq0924vIyswcpmNvlZirHIDYwCvGAD054rs6KLILszPDOlyaRpn2SW4WdjI0m4JtAyenqfqea06KKYgoop8UckrhI1LN7UAMq3ZWMlwQzZSP1Pf6VestNSPDz4dv7vYVoU7CuR28McEeyNcD+dSUUUxBRRRQAUUUUAFFFFABRRRQAUUUUAFFFFABRRRQAUUUUAFFFFABRRRQAUUUUAFFFFABRRRQAUUUUAFFFFABRRRQAVBcQq6kVPQaAKdvO0bCGbp/Cx/kauVDcQhx0qvFM9u3ly5MfY9xQBeopFYMoZSCD0IpaAOD8SeJfEFj4zOn2UKXFvtXy4FgJdyUJOSccZ7jIHcVWsfEPiS+a3tbW8jkWe4iRr37AyiItG7PHsJ5KlV5/2sda9FopWHc8tm8VeMrfTbOVhBK15aw3EkrWxjW0DMwIPXPReo4zWnqHiTxLF4J0zUEitkurido7icowjjQbtr4K5G7C9Rjmu/opW8wueT61r2valptpbX5S2lkezdLeO1c/av3wJdXIG0DaDgj+Yq8fGmsyfZrdCkUgtv8AiYSm0dhayecqkkd8KTx756V6VRRZ9x3PL9S8ZeILS/s44riK5g/ds0n2J4xOjTFSwzzwuDxx3ycioNG1jXLL7TvmM8qL5c99Lasz26G7kUkj+IBeQO2fSvV6KLBfyPN4PEviqTzboMht7VIGC/YyPtivcvHvGTlMoA2O30NP8Wajf6X421C4tL77KzabCYomtGlFy6s+IwR908/Xn2r0WiiwrnmEvi7xgur3XmWltDb2jNLcWxjYukCYLHO3GSuSDnntV268TeIkis5/kh+1Qm5tYTaM5ud0nyQZH3WCbST6t6Cu7vrO1vrZra8gSeFsbkcZB+oqcAKAAAAOgFOw7o86j8ReK4bIXUqpP9qt7iRUFoR9l8uZU3HBy/ysTjjO3iqfmXV74K8aTLcPeNLcjy51t2jEoEcYyE/Dt1xXqNFKwXPNdY1vxDp9wVuI4L2exu540umtSuF+zq28AHtubp1xisqLW9fvvEepX9jqkdwNJsbgxzrYkLcBRG+wqTwc5GRz6V61d28F3bPbXMKTQyDDo4yGFM0+xs9Pt/IsreOCIsWKoMZJ6k+posFzkfiB4h1nSrXTJtNVI/PRnmVoS7Zwu1R2J5PGQTjisTxLrGs6npeoWjXKxTGUKLEWMnmQqsybJN44OeuDxg4HSvUaKbQrnm994l8SWN1d2FxdIn2MuIbo2DN9tkAUrFgcKcN1FUPFniDxBd6VqVnIuJpVmhl01LVt8EQjJEvmd+3tzivV6KVh3GQ/6lP90fyp9FFUSFUtRvfJ/cw4aY/kv1qO9vyWMNr8zdGfsPpTbKzwd7cseST1NACWNocmRyWY8kmtNV2ihFCjApaACiiigAooooAKKKKACiiigAooooAKKKKACiiigAooooAKKKKACiiigAooooAKKKKACiiigAooooAKKKKACiiigAooooAKiubeK4XEi5PY9xUtFAGHd6dLCCyfvE9hyKpV1NVrqyguOSu1v7y0rDuc/RVu50+4hy2N6+q/4VUpDCiiigAooooAKKKKACiiigAooooAKKKKACiiigAooooAKKKKACiiigAooooAKKKKACiiigAooooAKKKKACiigcnAoAKUAk4Ayau22mzS8yfu19+v5VqW1pDbj5Fy3949adhXM200ySTDTfIvp3NasEMcKbY1Cj9TUlFMQUUUUAFFFFABRRRQAUUUUAFFFFABRRRQAUUUUAFFFFABRRRQAUUUUAFFFFABRRRQAUUUUAFFFFABRRRQAUUUUAFFFFABRRRQAUUUUAFRyxq4ORUlFAGeBNanMfzJnlT0q3BcRzA7Thh1U9RUjKGFVJ7X+JDtbsRQBcoqjHdyRfLcKWH98f1q5HIki7o2DD2oAdRRRQAUUUUAFFFFABRRRQAUUUUAFFFFABRRRQAUUUUAFFIzKqlmYADqSaoXGpDOy1XzG/vH7o/xoAuzzRwRl5WCrWXPcT3jbIwY4e/qaSK1lnk8y4cufftWlBCqDpQBXs7NYwOBV1V2ilFFABRRRQAUUUUAFFFFABRRRQAUUUUAFFFFABRRRQAUUUUAFFFFABRRRQAUUUUAFFFFABRRRQAUUUUAFFFFABRRRQAUUUUAFFFFABRRRQAUUUUAFV7mzgn5ZMN/eXg1YooAxbjS5o8tERIvp0NUXVkbaylT6EV1FMlijlXbIisPcUrDuczRWxPpUTcxOUPoeRVGawuY/wCDePVeaAKtFKQVOGBB9DSUhhRRRQAUUUUAFFFFABRRRQAUUUUAFFFFABRRRQAUUUUAFFFFABRRRQAUUqqzHCqWPoBmrcOnXMnJURj/AGqAKdOjR5G2xqWPoBWxBpcCcyMZD+Qq7GiRrtRQo9hTsK5k2+lyNgzMEHoOTWlb2sMA/doM/wB48mpqKYgooooAKKKKACiiigAooooAKKKKACiiigAooooAKKKKACiiigAooooAKKKKACiiigAooooAKKKKACiiigAooooAKKKKACiiigAooooAKKKKACiiigAooooAKKKKAI5IlccgVUktWRt8LFG9qv0UAUFu5ouJo9w/vL1/KrMNzDL9yQZ9Dwae8atVWayRs8UAXaKzfLuof9XM2PQ8inLeXKf6yFX91OKANCiqa6jD/GkifUZqRb21bpMv48UAWKKYs0LdJUP/AAIU4Op6MD+NAC0UhZf7w/OmmaJfvSoPqwoAfRUD3lqvWdPwOahfUrcfd3v9FoAu0VmtqMzf6m2x7uf8KjY305+aUqvooxQBpTTwwjMkir9TzVGXUmY7baEt/tNwPypsOnjOWyT6mrkdsijpQBQFvcXLBriRm9ugH4VdgtVQDirKqo7UtACKoUUtFFABRRRQAUUUUAFFFFABRRRQAUUUUAFFFFABRRRQAUUUUAFFFFABRRRQAUUUUAFFFFABRRRQAUUUUAFFFFABRRRQAUUUUAFFFFABRRRQAUUUUAFFFFABRRRQAUUUUAFFFFADJIo5BiSNW+oqpLpdu33NyH2ORV6igDHk0mUf6uRW+vFVpLO6j+9CxHqOa6GilYdzlyrKfmUj6ikrqGVW+8oP1FQvZ2zfehT8qLBc52it1tMtW6Ky/RqibSYv4ZXH1waLBcx6K1G0g/wzg/VaYdJm7Sp+tFguZ1FaB0m4/wCekZ/E0n9lXH9+P8zQBQorQ/sm4/56R/rThpMveVPyNAGbRWqukf3p/wAlp66TD/FJIfpgUWAx6K3U021X+Fm+rVMlrbL92FPyosFznlVmPyqSfYVPHY3UnSEgf7XFb6qFHygD6ClosFzIi0mQ48yVV9gM1ai022T7wLn3NXaKdhDUjSMYRFUewxTqKKACiiigAooooAKKKKACiiigAooooAKKKKACiiigAooooAKKKKACiiigAooooAKKKKACiiigAooooAKKKKACiiigAooooAKKKKACiiigAooooAKKKKACiiigAooooAKKKKACiiigAooooAKKKKAAgUxo1Pan0UAQNbIR0qJ7FD/CKuUUAZzafHn7opp05PStOigDL/s5PSnDTo/QVpUUAUFsIx/CKlSzRe1WqKAIlgQdh+VPCKKdRQAUUUUAFFFFABRRRQAUUUUAFFFFABRRRQAUUUUAFFFFABRRRQAUUUUAFFFFABRRRQAUjsqIzscKoyT6ClpGVWUqwBUjBB7igDl9E1PW/Elo+pafPaWFkZHS3EkJlkcKcbm+YAcjpT5LzxJaeH9Rurw2X2uzZ2QrEwjmQKCD1yO/rXKzR658Ob6aa1hfUfDksm9kz80GTz9Pr0PtXXahq1jrfgS+1DT5fMhktZOowVO05BHYipRTRT8Pal4o1rw3b6vbNpavOpZYXjcDgkY3Z9vSrPg3xM3iBL20ntTY6nZP5c8R+YA8gEeoyDWH4A8TaVpPw+sTetcosCNvYWzlfvnuBjvWp8PtOzLqPiWTaH1iUSxopB2RD7oJHc9TQnsDW5U0/X/Ed/4u1PQIG01DYqG814nO8EjsDx1rd04+JPt1zBqD2PleSrQTQxNjfk5BBPoB+dcbos99B8WPETWFgt45iUMrTCPAyvOSDmu20PUdTvLy7g1HSRYeSE2fvhJ5mc85AA7UIGYHhbXvEeu3GrW6HToHsJvJG6JyHPPJ546Vp+DvEc2sXF/p1/Zi11DT5Nkyo25G64ZT+Fcz4Bm1SLXPFX9nWNvc/wCm/N5twYsH5sY+U5/SrvgLULeDxFqdjq8Elp4hvJTNKr42Oo+6IyOoA/OhMbR1evySRQ2hjkZC15Cp2nGQXGR9Kd4h1CTS9HuL6O3Nw8QGEBwOSBknsBnJ9hUXiP8A1Fn/ANf0H/oYqzq8EdxYPHLdPaKCrCZHClCGBByeOo6Hg0yTHt/FlmltG2oKI5CuXaA+dEMk7fnHHzYOB19abqvi61s7s28VrPPt272VDhctHx6k4kB4+lQReENJkgYLqVxJDcyeZLtkTbNJliG4HBBPRcDgcVYg8IWkZR31C+mkEokZ3ZcvjyyFPy4x+6X9aWo9BW8aaEqozSzqGQvzC3BGcqf9r5Tx7Ve0/X7C91JtPiFws6hiRJCyjK4yMnuMjj3rKn8G6V5rs95OnmBiwPl5JYnnJXPG7pnHTvWzBpFvDqC3qySl1aVgCRj94QT2/wBkYp6i0MLTfG0Els9xfW4ji2IyG3fzSSwYlCAOGAUk+1XZfF2kgp5UjsjNxK0bCNlBUMQ2OcbhVe78KaQ4tLRr6SKWGBYoxmMs4UMAxVlIJwx5xVeLwY0l+6XVwBpqFzbxRv8AN8zITnK8fd5wTnPalqPQ0T4w0dWRW+1qzEZU27ZUHbhm9FO5efepLLxLZ3uqQ2NrHKWd2VzIpQrhNwIB6g1XHhOxQySTX108kqLE0jlASoKbRwMcbAPxNP0bwpZ6ZqK30d3dSyBi2JCuCSCMnABJwf0p6hodDRRRT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rrF09jpV1eRxmVoIWkCD+IgZxVqigDBh8VeG7vSvtUmq2XlPHl43kG7pypQ859sVyGhW66N4A8RXdxG1pa30sr2cMg2tsK4X5ff09K9FFjZCXzRZ24kznf5Qzn61Oyqw+ZQ31GaVh3OQ+Fr2d38P7GxkaKUiN0mhbBON7ZBH4/rWRF9u+HertH5c914YuX3Kygs1ox7fT+f1r0VY0U5VFU+wpxGRg8iiw7nlnhfXdJh+J+u3819FHa3MQEUz8IxBXvXdWvibR7zUBZ2V7Dc7YWmlkR8pGoIHJ6c5/StVoYWBDQxkehUUR28EefLhjTPB2oBmhKwm0eafDHXNLt9Y8RNe39vbm5uxJEZWCB1y3IJ47itHVLdfEnxB0e+0n97bablrm8Ufuyc5CK38R+nTNd01vAww0ETD3QGpAAAABgClYdzL8R/6iz/AOv6D/0MVF42gmuPDVzDBG8jl4jtSPecCRSfl78A8VqzwxThVmjDhHDrnswOQfzqSmK553exatJLH9nt9SIhdHtxHamGMARvuOzoG3Ee/IqUXWvzX0s72+vpCzFrWONNpzgZ37uAMdM9845rv6KLDueaWlp4gmkS5uIdUeQK6w+buIXd5TAMD24fr3A6cVZSHxNcOyifWoo1ty7Ekgm4CnIGR93O3GOOuK9CoosHMcT4ssb6416OaCzlmcR27RfuMqXWQk5f+DA59+lZssnikJCsS623KMzMG4lAXzAR12k5x/D1x2r0iiiwcxwdvb6009h9sOrS73hl2tkorCb5t/phQuP/ANdd5RRQkJsKKKKYgooooAKKKKACiiigAooooAKKKKACiiigAooooAKKKKACiiigAooooAKKKKACiiigAooooAKKKKACiiigAooooAKKKKACiiigAooooAKKKKACiiigAooooAKKKKACiiigAooooA5XxTrVzY6xFDb3D/Iit9nRAWlOTkYYZcEYHyHIOc1Xk8ZzQ20k0tpAVWNmWRJDsZ9u4RZx9/PBFdlRSsO6ONPi6+RZXl0+H5QzRwq7ebKoLDKjGMDbz2GetNi8Z3bvbK1jDbiaJmLyyfKCCw3DGcr8ucjPUe2e0ooswuuxzXiTVL2zvLm3hm8t5bWP7Gu0HfKXIYLkcnG3j8aqapr8sOuKyagBZ70CLGFYMv8AHuUjecc/MhIGOR1rsKKLBc47xjrF9a6jCtjqCQRtZGaMNJGiyPu4+8pLcfwgg0w+NLiW4sLa105XnnimkuImYh4fL5CkY+8QOhrtKKLMLo4ceObry7Zm0rb5kpRsyDBG5QCpHBxu564welaVr4oe50ie+jt4v3Twxsxc7ELopYsewUsQfpXTUUWYXRxg1zWLiz1y9XECW1gHtlVcjf8AP84yOQduR7EcUzxN4ya3aeDS2gnUwEx3McgcCTaxHsRlcd+v4V21FFmF0cfH4uujII/scEm1gA6OxW5yQD5PHO3OT9KXWNZ1QaDpmoGWOyNyhldYiu7BQFQDINp68jgntXX0UWYXOIPi/ULfZHcW1tI7XLRnG6MqgKAEg9/nz9B071BpnjDVnSNZraCSaaby8jIVTtThR1OCxyOSMHt076iizC6OG0nxdqEkmy4hgLGOKTksA5ZBlIgASSDkkHOK3fDWvf2rYSSz+RBOpbagfIZQASw9QCcHH6HitymGGMzicoDIFKhu4B6j9KLBdHn6eINVaFJYtYWeJgzQssaFpZRsxEVA+UNlyAcNgcmret61r9pDdHzUV47+SNNiDbtEKOi5Yc5JPHVjwCK7iiiwXMPUNUmggsrpp4I4PtxjunRgypHtcfMT907tmfQ1j3uv3KaDZ778wXkmXkO1VbYd2zBYbBnA4OCRnHNdjDFHChWJAilixA7knJP5mn0WC5h3mqyt4ZN5aybpl8tJpBEcxZK722HnKqSce1Ycvi260+Y28UcurQfM0d0VVPMXB6Y4fBHJUYwa7iiiwXOJ1LxhqdjuhfS4ZLhMgqjthyURwF4yfv8APB6dhzVi38YPca1BaQ2sUlrLN5azK5O4ZAyB3xznGffHWuuooswujgJPEupWerXDtP8AaokvZYXt/MQmOMPgPtVdygDksSQfxqxceNrrfqMtpp0VxaWtyII5Vk4kyu7dk4GOCOvUiu3ooswujjE8bP8A2mbeewEEIb5nkfBjHAO4djyPT+Vad3ray+EI9VW7S0d0iMhTDGNm2koM8BucfNwM5PFdBTIYY4d/loF3sXbHdj3o1C6OO0zVtcm1FLf7XBNK0JwgUNEV8oMJdyjJy+V4OParGl6prEkFtNJd2gRdNjuLkzx+WodhxlweOQx6eldZTJ4Y54WhmQPGwwynoRRYLnH+MNc1rTdWuoLFWeJ7ELBiMHZcMXKsfbCNnPHSobjxNrU0EEWnwwNeeakflOxDtweXGMKrdQcj/DuaKLBc4a38T6jC5SNWvlWDzpXmXYylQu9AqjhssRg+lI/jq8WR0/sfftkIBWQcjP3OSPnPp19ume6ooswujmE17UbvRr+eK0+zS2rrC7YLlHDYlIGOQo+YetZNr4m1KLUGh89Lq1R5EW4cjYV/dbZHdVAwNzdAB+Wa7i0toLWLyreMRpuLEDuSck1LRYLo4K28aX0cl7JcW8Tos22OAMRIq+UCH6Y8st/Eem4ZqxpniPUtR0jXbtQYXtZUjgAUMB8q5I9Qc5712tFFmF0cRL4y1CGCF5dMh3SqkgxIQArbuOR975envwDVceLNbiaeSSC1cRXbwupDAYCOQB3DHb3z1HSu/ooswuuxxd54wvI2kuLezins8SLE6twxWXaHLEgbcc/jWrqetIfDH9oLdfYXIi80YVpIi20lMHgNg454Gcmt+mRQxxtI0aBTI25yO5xjP6CjULo4rTNX1ya+SH7dBPOVIEYVWiMfkhhNuUZPz5Xg47Ypttr+s/bdNEtxEqSWMUsvnAJGSYiWY8ZHzY5BwOmOa7qmTwx3ELQzIHjb7ynoaLBc5jxR4sfR9TNpFZ+cFjBclsHJBIwOuOBzjHOOtU5vFOqNdx2LQW9pMt5bxO24nzld0LCMEc4VsHPTNdtRRZhdHF69r+q6Zqt4zB3sUu4I02R5K/KGdTx0YHr2wfaqY8aanNdW3l2cYj8x1eOJtzylVDAKeRghsfh1r0CiizC67HFf8JfqRF28Wn2s0VnbrPJJHIxEgJxtTjqO/uKseGvEl5rGtLA0IijSGVnRSCGP7sqc9vvMPwP4dbRRYLo4RvFF/ZWsd0ZHv5pEH2m2MaotnJz8pbjHQrhsknBqxP4q1Xz4AthBbxS3GzMpbKKrorbuwP7zj6V2dFFgujlNB8UX2q6nHaDSxbqXYu8j9FAHHGfm55BxVNPFOq2t3qiXNvHP5N06wx5Id0A6qMcquPmJz39q7eiizC6OU8Q6nqEKaQXu47H7SrtMVmSNc7QQN8ikd/TmqQ8XXUOqO0wi+xpHtZS3MbDzcM5xwW2Lx0+YV3FFFguca3jC6+xPcfY7cONoEJkbehJAy2QAAeq8jNVbfxhqMlxDI8NvHDKTgsxEcKlImDSnGeCxXIxzXeUUWYXRzWieIr2/1KKGbT1ggkcxg7jvDCJZMkEfdOcCsaDxNqtrJ5k1xHcxiZRcAx5VAd/CFQCp4UBXG7OPWu+oosFzz8+NNSuJ7YR2sMcZl2yKjbmf/VsApGRjDMOM52nGMU6bxlqjQi4Wzj8sAHZDlnkYSRgqp5B4cg/0rvqKLMd12OSh8WTte2UDQ2kkc7YaWKRiuM84yBnHfGcd8VY8TatNDfafFYanBG043Ro2zZKNy8lj2xkALySR2BrpHVXRkYZVgQR6ikjRI41jjUKigBQOgFFhXOJ0rWdbmtbeQXQmQ3dqk7vEAymTHmRLgY+UnGTyPXNdHoU9/cXF81xPHJbRzGKDEOxiV+8TycjPA+lat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sp>
        <p:nvSpPr>
          <p:cNvPr id="24" name="Footer Placeholder 4">
            <a:extLst>
              <a:ext uri="{FF2B5EF4-FFF2-40B4-BE49-F238E27FC236}">
                <a16:creationId xmlns:a16="http://schemas.microsoft.com/office/drawing/2014/main" id="{26368AD1-436F-4F29-9313-0C42BE378447}"/>
              </a:ext>
            </a:extLst>
          </p:cNvPr>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58BC"/>
                </a:solidFill>
                <a:effectLst/>
                <a:uLnTx/>
                <a:uFillTx/>
                <a:latin typeface="Georgia"/>
                <a:ea typeface="+mn-ea"/>
                <a:cs typeface="+mn-cs"/>
              </a:rPr>
              <a:t>AL Automation/Crowe</a:t>
            </a:r>
          </a:p>
        </p:txBody>
      </p:sp>
      <p:pic>
        <p:nvPicPr>
          <p:cNvPr id="4" name="Picture 3">
            <a:extLst>
              <a:ext uri="{FF2B5EF4-FFF2-40B4-BE49-F238E27FC236}">
                <a16:creationId xmlns:a16="http://schemas.microsoft.com/office/drawing/2014/main" id="{80829606-50B8-48FB-87A7-DF03F8A02566}"/>
              </a:ext>
            </a:extLst>
          </p:cNvPr>
          <p:cNvPicPr>
            <a:picLocks noChangeAspect="1"/>
          </p:cNvPicPr>
          <p:nvPr/>
        </p:nvPicPr>
        <p:blipFill rotWithShape="1">
          <a:blip r:embed="rId3"/>
          <a:srcRect l="8250" r="8044"/>
          <a:stretch/>
        </p:blipFill>
        <p:spPr>
          <a:xfrm>
            <a:off x="472774" y="810795"/>
            <a:ext cx="11478339" cy="3516924"/>
          </a:xfrm>
          <a:prstGeom prst="rect">
            <a:avLst/>
          </a:prstGeom>
        </p:spPr>
      </p:pic>
      <p:sp>
        <p:nvSpPr>
          <p:cNvPr id="8" name="TextBox 7">
            <a:extLst>
              <a:ext uri="{FF2B5EF4-FFF2-40B4-BE49-F238E27FC236}">
                <a16:creationId xmlns:a16="http://schemas.microsoft.com/office/drawing/2014/main" id="{3B72673B-3036-4577-AC6F-A0BF87BD4009}"/>
              </a:ext>
            </a:extLst>
          </p:cNvPr>
          <p:cNvSpPr txBox="1"/>
          <p:nvPr/>
        </p:nvSpPr>
        <p:spPr>
          <a:xfrm>
            <a:off x="1784105" y="4887741"/>
            <a:ext cx="8623787"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D5040"/>
                </a:solidFill>
                <a:effectLst/>
                <a:uLnTx/>
                <a:uFillTx/>
                <a:latin typeface="Arial"/>
                <a:ea typeface="+mn-ea"/>
                <a:cs typeface="+mn-cs"/>
              </a:rPr>
              <a:t>Residents of rural communities and those with the least educated populations will be the most impacted.  </a:t>
            </a:r>
          </a:p>
        </p:txBody>
      </p:sp>
    </p:spTree>
    <p:extLst>
      <p:ext uri="{BB962C8B-B14F-4D97-AF65-F5344CB8AC3E}">
        <p14:creationId xmlns:p14="http://schemas.microsoft.com/office/powerpoint/2010/main" val="162610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6" name="Footer Placeholder 4">
            <a:extLst>
              <a:ext uri="{FF2B5EF4-FFF2-40B4-BE49-F238E27FC236}">
                <a16:creationId xmlns:a16="http://schemas.microsoft.com/office/drawing/2014/main" id="{A28C2E0D-0152-4ABE-94BF-CDE654AC33DD}"/>
              </a:ext>
            </a:extLst>
          </p:cNvPr>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58BC"/>
                </a:solidFill>
                <a:effectLst/>
                <a:uLnTx/>
                <a:uFillTx/>
                <a:latin typeface="Georgia"/>
                <a:ea typeface="+mn-ea"/>
                <a:cs typeface="+mn-cs"/>
              </a:rPr>
              <a:t>AL Automation/Crowe</a:t>
            </a:r>
          </a:p>
        </p:txBody>
      </p:sp>
      <p:pic>
        <p:nvPicPr>
          <p:cNvPr id="2" name="Picture 1">
            <a:extLst>
              <a:ext uri="{FF2B5EF4-FFF2-40B4-BE49-F238E27FC236}">
                <a16:creationId xmlns:a16="http://schemas.microsoft.com/office/drawing/2014/main" id="{69FC1614-EDDE-43C9-A651-25C2408CD467}"/>
              </a:ext>
            </a:extLst>
          </p:cNvPr>
          <p:cNvPicPr>
            <a:picLocks noChangeAspect="1"/>
          </p:cNvPicPr>
          <p:nvPr/>
        </p:nvPicPr>
        <p:blipFill rotWithShape="1">
          <a:blip r:embed="rId3"/>
          <a:srcRect l="354" t="2285" r="455"/>
          <a:stretch/>
        </p:blipFill>
        <p:spPr>
          <a:xfrm>
            <a:off x="550984" y="424380"/>
            <a:ext cx="11494478" cy="2018812"/>
          </a:xfrm>
          <a:prstGeom prst="rect">
            <a:avLst/>
          </a:prstGeom>
        </p:spPr>
      </p:pic>
      <p:pic>
        <p:nvPicPr>
          <p:cNvPr id="10" name="Picture 9">
            <a:extLst>
              <a:ext uri="{FF2B5EF4-FFF2-40B4-BE49-F238E27FC236}">
                <a16:creationId xmlns:a16="http://schemas.microsoft.com/office/drawing/2014/main" id="{EF4A8818-2F9A-435A-85D2-C01549D1D818}"/>
              </a:ext>
            </a:extLst>
          </p:cNvPr>
          <p:cNvPicPr>
            <a:picLocks noChangeAspect="1"/>
          </p:cNvPicPr>
          <p:nvPr/>
        </p:nvPicPr>
        <p:blipFill rotWithShape="1">
          <a:blip r:embed="rId4">
            <a:extLst>
              <a:ext uri="{28A0092B-C50C-407E-A947-70E740481C1C}">
                <a14:useLocalDpi xmlns:a14="http://schemas.microsoft.com/office/drawing/2010/main" val="0"/>
              </a:ext>
            </a:extLst>
          </a:blip>
          <a:srcRect t="1722" r="459"/>
          <a:stretch/>
        </p:blipFill>
        <p:spPr>
          <a:xfrm>
            <a:off x="550984" y="2607276"/>
            <a:ext cx="11494478" cy="3195647"/>
          </a:xfrm>
          <a:prstGeom prst="rect">
            <a:avLst/>
          </a:prstGeom>
        </p:spPr>
      </p:pic>
      <p:sp>
        <p:nvSpPr>
          <p:cNvPr id="3" name="Oval 2">
            <a:extLst>
              <a:ext uri="{FF2B5EF4-FFF2-40B4-BE49-F238E27FC236}">
                <a16:creationId xmlns:a16="http://schemas.microsoft.com/office/drawing/2014/main" id="{F3EA789C-30CD-4484-9748-4560DEBE0E8C}"/>
              </a:ext>
            </a:extLst>
          </p:cNvPr>
          <p:cNvSpPr/>
          <p:nvPr/>
        </p:nvSpPr>
        <p:spPr>
          <a:xfrm>
            <a:off x="5273964" y="3362036"/>
            <a:ext cx="2078181" cy="2440888"/>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77891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6" name="AutoShape 2" descr="data:image/jpg;base64,%20/9j/4AAQSkZJRgABAQEAYABgAAD/2wBDAAUDBAQEAwUEBAQFBQUGBwwIBwcHBw8LCwkMEQ8SEhEPERETFhwXExQaFRERGCEYGh0dHx8fExciJCIeJBweHx7/2wBDAQUFBQcGBw4ICA4eFBEUHh4eHh4eHh4eHh4eHh4eHh4eHh4eHh4eHh4eHh4eHh4eHh4eHh4eHh4eHh4eHh4eHh7/wAARCALiBH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f1bxr4U0q++w6hr1lBc5wYy+Sp9Djp+NTKcYK8nY1pUalZ8tOLb8lc6Ciqp1Cx/sxtTW6ieyWIymdG3JsAyWyO2AaZouq6frWnR6hpd0l1ayZ2SpnBwcHrT5le1yXSmouVnZafPsXaKzrnXNJt9cg0Oa+jTUbiPzYrc53OvPI7fwn8q0aFJPZhKnKFuZWvqgorO1vXNJ0U2o1S+itTdSiGDfn53PYY+taNCkm2rg6coxUmtHt5hRRRTICiiigAoorO1rXNJ0VrVdUvorVruUQwB8/vHPYY+opOSirtlwpyqS5YK78jRooopkBRXO63438KaLqL6fqut21rdIAWicNkAjI6D0p+geM/C+vXxsdH1i3vLkIZPLQNnaMZPI9xWftqfNy8yv6nS8FiVD2ns5cu97O1vU36KKK0OYKKKKACiiigAooooAKKzdZ13SNHmtIdTvorWS8k8u3V8/vG44GPqK0qSkm2ky5U5RipNaPbzCiioby6trK2e6vJ4reCMZeSRgqqPcmm3YlJt2RNRWBo/jTwrq979i03XbK4uM4EYfBY+gz1/Ct+pjOM1eLuaVaNSi+WpFp+asFFFVU1LT5HuY4762ke1GbhEkDNF/vAcjoetNtIhRb2RaoqhoOs6Xr2njUNIvI7y1LFRImcZHUc1foTUldBOEoScZKzQUUVX1K+tNNsJr++mWC2gXfLI3RR60N2V2KMXJpJaliiq2l39nqmnw6hp863FrOu6KRejD1qzQmmroJRcW4yVmgooopiCiiigAooooAKKKKACiiigAooooAKKKKACiiigAooooAKKKKACiiigAooooAKKKKACiiigAooooAKKKKACiiigAooooAKKKKACiiigAooooAKKKKACiiigAooooAKKKKACiiigAooooAKKKKACiiigAooooAKKKKACiiigAooooAKKKKACiiigAooooAKKKKACiiigAooooAKKKKACiiigAooooAKKKKACiiigAooooAKKKKACiiigAooooAKKKKACiiigAooooAKKKKAOd+JmqXOjeA9Y1KzJW4ityI2HVSxC7h9M5/CuP+E/gPwzd+ArO+1LTbfULvUEMs00w3Nkk8A9vw716RrGn22raVdabeJvt7mJopAOuCMce9eW6Z4d+KfhO2bRPDt5pd/pm5vs8txw8Ck+h/PHIrgxELVlOUeaNrd7P0PoMuqqWCnQp1VTnzJ3btdW2v5PWxk+CWk0c/EXwfDNJLp9laXEluGOfL+VlI/EEZ+lVvhr4w1L/hHNC8G+FBbHV5Xke4mulzHBHuJPGRubHPFdz4W8A3WieEdfjuLtdQ17WLeUTzE4UuyMFUE9styf8ACuVg+FutWfgjSbnTYbez8V6dcmbcsoxKC3Qt04GP1HeuL2NeCi4rZP7r3svOx7v13L67qRqSTvKNm9nJQa5mv5b7/iaviBZU/aB8LrPKJZRpOHcLtDHdLk47U7XPFvjWFtRvJrjw94etrUkwWt/IJJ7gDkfdbgn+ZrQn8PeItQ+J3h7xTdWUEENtpvk3iicEpLmTIA7j5hzWDo/gLxPpcmt2raVompyX7u0WrXcuZUDZ/hKkk/iMHua1kqqcuVOzb/JW8/61OSE8JJQ9pKLcYRVnb+aV7a228m7bIxvH/ia58UeDPBeumzRLptVKmFW+VpEYDAPYEj9a6+HxX4z0b4gaVoXiiLSpLXV93kmzDZiI7Enrg4HTvWDD8PfFA8F+FtLa0txc6bqzXNwPtC4EZcNkHucdq7Dxx4a1bVfiJ4V1qzhiey013NyzSAFQSMYHfpU04V9amt/d+fc0xFbAaYdcrh+9trtq3Gzv10t3MqDxZ428Vapqp8GwaVBp2mTmDfeBme4cdQMdP/riqmp/FDUpvhbL4i0+3gtdUtr9bO5ikXegOeSORwR/WrFr4Z8c+D9T1aPwhHpd9pupTm4UXTlXtnPX0z/9YVT1T4Zatb/CqXQbJ4L3V7q/S8uWL7EznkAnsB/M039Z5Xa97O/r0sRBZZ7SHNycvNDl72+1z/8AB+Wga143+IGg3+kT6jp+kT22s/La2sTMHjYgYDP6/MucDHWtbQvFXi2x+I8HhPxVDpsv223NxBLZBgEHPBz15VhUvxA8Ka1rE/g5rGGJxpU4e73ShdownT1+6as634a1a6+MWj+JYYojptrYGGVzIAwfMhwF6n7wrTkrxnu2k19z3/roc7q4CpRScIJuE723TTfL10b/ABMXXPFvjWA6jeTXHh7w9b2pYwWl/IJJ7gDkfdbgnp9TVuwjl+KHhPw5rFxbW1q0F750zbmLIYn6Rjp8xXHzdBWLo/gHxRpZ1uzbSdE1OW/d2j1e6lzKgYH+EqST+I59a7X4P6HqXhzwLa6Tq0KRXUUsrMEkDjDOWHI9jSoxq1J8tRPlad797/1sVjamFw9D2mGceeLVmuzi76Xb3/m1+Rx03xE1/UPEerafY6hoGimwnaKC21IMJLrGRw2QFzj9fxr0zwreanfaFbXWsWCWN6y/vYklWRc+oZSQQevWvPfEXhbxneHUbG80vQfEUFyzfZr66Iimt1PTOBzj2rtPhv4fuPDHg+y0e7uvtM0IYuwJ2gk52rnsM4rXDe29o+e9vP1/rZnLmiwf1aLo8qldaLV2tq76PfdSV77Ox5L42ljh+PF88nhqTxGv2NB9iSPeT+7X58YPT6d67fwDe6et1fX0nw6l8LC1tjIbmWALvX+JQdo9M1l+KfDfjq3+Kd14s8M2Wnzo9usKG5mAGNihvlyD1Fbnh1fiLqV5NY+L9P0mHSp7eSORrV8vkjA7n1NYUYSjWldP4n00+878ZWpVcHTSlHSEU/falpuuW9m/VGHpviz4keINJm8T6Dpulf2UkjLBZyB2nuFVsEgjjP8Aga0/EfjnXPtGg6FoukJBr2rxGR4r3IW1AzncByejH6CsnTPDfxN8PaJL4T0ObSm04yN9n1FpCs0CMcn5fXk9j1NafiPwT4hjufD/AIg0XUo73XdIhMUrXpOLoEHdkjp95h9D14pxdfk+1fS/362IqLL/AGy/h8vvctr9vd5/na99b+RY8M+LPENp43Xwd4wgsTdzwefa3VnkJIOeCD06H8RXMeHPGfxK8ReHdR1PTU0VE055DI8sbAzADO1VBwCAOpPcV0nhnwv4k1Dx2njLxf8AYbee2t/ItLS1YsFHPJJ/3j+Jpnww8Ja3oPgrW9L1KGFLq7kmaEJKGBDJgZI6c01GvJpXaXvettLXJnUwFKM5KMHP3LrdXu+bl+Vr20uU3+KF5J4D0TULPTopdb1e4a1hhJIjDq21m9ccjj3qzaeKvF3h7xXpWjeM4tMng1ZvLt7mx3L5cmQArBuvJH51kaf8Nde/4V5otr5tvZ6/o97Lc2+X3xsGfO0keuF/KtW38NeMvE3izSdX8YR6bYWmkP5sNvaOXMsmQQxJzgZA/Kpi8S7Xvf3fTzv/AF6F1IZZHnUOXkvO+vvdeTl8ttvO5XfxV461Tx94h8M6AulBbAq0U1yjARrgZBwfmJJ46YwaztH8dfELXfDWoahp9po0DaNv+2yS7j5xUEkIvbAHc11XhDwzq2m/E/xPr11FGtjqAQW7LICzY25yO3Ss3wH4O13SfB3izTb6CFbnUnuDbKsoYMHQhcntyafJXb3evN/wBOvgIwdoQbSp2821799dbde2+5ka144uNU0nwNqh0rTGk1C9eOYXFsJvKKsoLRk8qe+fp6Vu6v4s8U6x41vvDPguLTo/7OQG7u70My7v7oA/L8DXPx/D7xOvh3wZZG2t/O0m+kmux54wqF1IIPfgGt3VPDHizw/421HxJ4NTT72PVFH2m0u3KbX/ALwI688/iamP1jeV7e7e2+2tvnuaVFlyajTcW1z8t37t+fS//bu19DpfAOreIdRtLqHxNo50+9tZTHvUHyp1/vJntx/KuI+Me7XPiH4W8H3Mskem3B8+dVOPMO4jH4BT/wB9V2vw/wBL8SWFnd3HijVje313MZBEjZit1/uJ+f8AKqXxP8FzeJksdQ0q9FhrOnPvtZz0PfafxHB+vrXTVhUnhkrNvTR7tX2PMwlfD4fM3K6S1SavZNq11fWyf/AOe+L/AIG8N2PgS61TStOg02804JJDLANhPzAYJ79frmm23jvXPO+H8CmHy9ajVbwyR5diCFJBzwT1qLU/DXxP8YQx6P4mvNM0/Sg6mdrbl5wD6D8+wrU+IPgnVJJPDeoeEltvtGgkLFb3DYV1GMc/hz65rnlGfNKpSi4rTTZvXXT0PRp1MP7OnhsXVjUlebve6jeNkrvvLXyLus+J9Yg+Ldj4VtWtlsrnTWnJeMlhJmQA5z0+UcVw3w7g8QDx5418y+sCY/8AkJYgI875ZMeXz8vOeua6TSPDfjS7+KGneLfEFvp8UaWjQvHbS5EI+bavPLHJJJ96XTfC/i3SPiB4gvLW2sbjSdbJ8yVpcSRja2AF9ctjvRKNSclOSduZ/dbQKdTDUKU6MJQu6cb7ayUtde9v0a6HOfDvxWfCPwRt72G2F1eXF+9vaxE4DOfX8q6G58W+NvCmpaY/jK30qfTdRmERey3BrZj654OM/oao6T8M9Xm+E8Hh+9khstXtL1ru2YOHQN2yR6jNW7zwx458YajpcPi+PS7LTNOmEzi1cs9yw9jnGf0yamCxEYRik72Vu3nc2rzy6rXqTk4tOU+Zve32eT/gdd9C9rHivxRrHjS+8MeDYtOiOnIGu7u9DMu4/wAIA+v6GsnUPFt9rngHxlout2kNtrGlQtHOITmOQZwGXP0rU1bwz4r0Lxtf+JvByWF4mpoBdWl25TDj+IEf55NVbPwFrg8M+K7rUJba48Q6+hBSNtsUYzkKCf8APArSSrtyWvW/a3Sxz0ngIQhJOKS5Lfzc11zc3lvvptYxPh54v1bUNN8OeDvCbWsdxb2m/Ubq5Tcsag8qi5G48j8x7mvbEDBFDNuYDk4xk144Phvruk6J4Z1bw9BbW/iTTRtvI/NAScEknLdD6e4PtXsFq0sltE88XkysgLx7s7WxyMjrW2BVSMXGpvp6Wt/Vzgz6WGqTVTDNWblf+a93q+6f2eliSiiiu8+f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f13xn4c0fK3WpRvKP+WUPzt+nT8aLgdBRXk2sfF5ySmk6UoHaS5fJ/75X/GuT1Hx94rvid2qvAp/hgUJx+AzUuaLUGfQjMqjLMFHuap3Gr6VbnE+p2cR/wBudR/Wvmi61C+uiTdX1zPnr5krMP1qsAPap5x+zPpR/FfhlBltf0z8LlT/ACNCeLPDL5xr+mj63Kj+Zr5roo5x8iPp+31nSLg4g1SylP8AsTqf61dR0cfIyt9DmvlPip7a8vLUg213cQY/55ylf5Uc4vZn1NRXzvpvjrxVYkeXq0sqj+GYBx+orq9I+Lt0mF1bS45V7vbvtb/vk8H8xTU0JwZ67RXM6F478NauVSK/W3mP/LK4+Q/rwfzrpgQQCCCD0Iq7kWCiiigAooooAKKikuII/vyoPxqtJqlsv3d7/QUAXqKyX1Zv+WcIH1OagfUrpujKv0FK47G7RXOtdXLfemf86iMkjfedj9TRcLHSl0HVlH4003EA6zRj/gQrmqKLhY6P7Vbf8/EX/fQo+123/PeP/vqucoouFjpPtVt/z8Rf99ClE8B6TR/99CuaoouFjqA6noyn8aWuWp6ySL0kcfRqLhY6aiudS8uV6TP+JzUyandL94q31FFwsblFZSasf+WkP/fJqxHqdq33iyH3FO4i7RUcc8Mn3JFb6GpKACiiigAooooAKKKKACiiigAooooAKKKKACiiigAooooAKKKKACiiigAooooAKKKKACiiigAooooAKKKKACiiigAooooAKKKQkUALRUbSqKbukb7q/ieKAJiRTS6imCNz958fSlEKd8n6mgAMyjuKaZx2qQIg6KPyp1AEPmt2Vj+FHmSf3G/KpqKAIPMk/wCeb/lQZiOqsPqKnooAgFwvrT1mU9xUhAPUA0xoY26oKAFDqaUEVEbdf4WZfxppjmX7rBv0oAsUVW85k/1ilakSZW70AS0UgYGloAKKKKACiiigAooooAKKKKACiiigAooooAKKKKACiiigAooooAKKKKACiiigAooooAKKKKACiiigAooooAKKKKACiiigAooooAKKKKACiiigAooooAKKKKACiiigAooooAKKKyfE3iLS/D1n9p1G4Ckg+XEvLyH0A/yKANYnAyeBXFeLPiPoujlrezP9o3Y4KxN8in3b/DNea+MvHmseIGeCNjZWGeIY25Yf7Td/p0rkazc+xoodzpfEnjfxDrhZJ7xre3P/ACwtyUXHuep/Gua9aKKi9zRIKBRRQAUUUUgFpKKKYBS0lFIAFHaijtQAGt/w74v1/QmVbK+doAeYJcvGfwPT8MVgUUwse4eFfidpGpFbfVF/s24PG5jmJj/vdvx/Ouxk1K1VQ0cnm56bOQfxr5e7VueG/FGp6I4WKTzrbPzQSH5fw9KtT7kOHY95m1WVv9XGqD1PJqpLc3Ev35XPtnArD8O+INP1yDdaybZlHzwvw6/4j3rWqrkWCiiigAooooAKKKKYBRRRSAKKKKACiiigAooooAKKKKACiiigAqeK7uI/uStj0PIqCigDSh1Zx/rYw3uvFXYL+2l/j2H0bisCincVjqRyOKK5uGeaE/u5GX27Vft9VPSePP8AtL/hRcLGrRUUFzDMP3cgJ9O9S0xBRRRQAUUUUAFFFFABRRRQAUUUUAFFFFABRRRQAUUUUAFFFFABRRRQAUUUUAFFFFABRRQTigApCwFRtJk4UZPtSrGTy5/AUAIZCxwgzR5bN95sewqUAAYAxRQA1UVei06iigAooooAKKKKACiiigAooooAKKKKACiiigANRPBG3IG0+3FS0UAVmSaPlfnH60qXAJweD6GrFMkiSQfMvPr3oAcrA0tVWjlh5T519O9PhnVvrQBPRSA5paACiiigAooooAKKKKACiiigAooooAKKKKACiiigAooooAKKKKACiiigAooooAKKKKACiiigAooooAKKKKACiiigAooooAKKKKACiiigAooooAKKKKACiivP/id47XRQ2k6S6vqDD95J1EAP/s38qTdhpXLvxA8d2nh1Gs7TZc6mR9zPyxe7f4V4fquo3uq30l7qFw9xO55Zj09gOw9qglkkllaWV2eRzuZmOSSe5plZOVzVRsFFFLUlCUUUtACUCiimAdqKKKQBRS0lABRRS0AIKO1FFABRRS0AJRRR2oAltbia1uEuLaV4pUOVdTgivT/BfjKHVNljqRSG96K/RZf8D7V5ZQCQQQSCPSqTsJq59B0VwngHxf8AaNml6tL++6Qzsfv/AOy3v713daJ3MmrBRRRQAUUUUAFFFFABRRRQAUUUUAFFFFABRRRQAUUUUAFFFFABRRRQAUUUUAKDg5BwfWrltqU8QCv+8X36/nVKigDoba9guMBW2t/dbrViuWq7a6hNDhX/AHiehPP507isblFQ211DcD923PdT1qamIKKKKACiiigAooooAKKKKACiiigAooooAKKKKACiiigAooooAKKKjkfHA5PagBzuFFRgNIc9FpyR5O5+T6VJQAiqqjCjFLRRQAUUUUAFFFFABRRRQAUUUUAFFFFABRRRQAUUUUAFFFFABRRRQAUUUUAFRTQLJ8w+V/UVLRQBTEjwnbKPoexqyjhhTnVXUqwyKpyRvbncuWj/AFFAF2iooZlccGpaACiiigAooooAKKKKACiiigAooooAKKKKACiiigAooooAKKKKACiiigAooooAKKKKACiiigAooooAKKKKACiiigAooooAKKKKACiiigAoorH8Ya/beHNEl1CfDP8AdhjzzI56D/H2oAwvif4xXw9Y/YrJg2pzr8nfyV/vH39BXhMjvJK0kjs7sSzMxySSetT6pfXWp6hPf3khlnmYs7H+Q9hVbvWLd2bRVhaSiipKClpKKACvRvg5p2j39prB1eztp1VoY0aWMMULbxwT0ycfpXnNdN4Y1i003wrr9m87R3lyYGtQEJyyEknI4GOOtVHcT2Op+GXhmyj1nVxrdpBcJb3As4kmjDAyZJyAfYCuYj8MNfT6nqEt7aaXpsF7JCsswOC244VQPQV1N3440WbWtCuI3MMImN3qREbcTeXsxjHOPUZrDh1jQtU0a90PVryexiGpSXlrdRwmQEMW4ZRz0NPQnUpx+B9UbWpNOae2WOO2+1G6BLRtD/eGOT9Km0nwlYz63p0EviCyuLK7kKh4NwkZgfubSMqT2JGOKvS+KdJfX7Nbe71KysbGwFnbXcQHmZAHzMndeBxUuqeKdHOpaDO1wdTubK6826v1s/JLpnhQvU//AFqNB6nJeKtPtdL125sbO8W6ijcgMAQVOSNpyBkj1HFammeC7q8s7OSbVLGzuL9S1nbTE75h26cDPbNZ3jF9On8Q3Vzpd413b3DmXe0RQqWJJXB9PWums9c8N339h6nqt5dW17o8SRm3jgLCcJ93DdF980tLhrYd4J0XTLbQtc1DVGsHvLPERiu4XdLY5IywHUnHGOlYPgDRLHX/ABHHYX94YI2DEImQ8pCk4U4IGMZ57Vej8RWdxo3i37U3lXWqzRyQRBCQcMxIyOBjI61meAtUtdF8W2OpXu4W8RcOVXJAZGXOPxo00DXU6O08PaY3hHXI4ruwdoNQjRNQkQr5acbhkjd6jA6msifwRqS6tbWUF3aXEFzbG6S7ViIhEOrHPTGR+dWdQ1PRIfCmu6TZag9091fxzwMYGTcuQW6jjHI5rV03xlpFnFo9uztJGNJeyumEO4wucYO1uHHByOaeganJ6/4ek0uxg1CC+ttRsJ3MaXFvnAcdVIPQ1i12PjPX7G40SLSNPvvtq+d50jpYrbRjA4woGc88muNqWNBRRRSGLSUUUAKMjoSDXqHw88Uf2jENL1CT/TEH7tz/AMtVH/sw/WvLqkgllt50nhcxyRsGVl6gimnYTVz6AorF8Ha7HrulLMcLcx/LOg7H1Hsa2q1MgooooAKKKKACiiigAooooAKKKKACiiigAooooAKKKKACiiigAooooAKKKKACiiigBQSp3KSCO4rRs9TZcJcfMP7w6/jWbRTEdPHIkiB42DKe4p1c3b3Etu+6Nseo7Gtmyvo7jCn5JP7p7/SmIt0UUUAFFFFABRRRQAUUUUAFFFFABRRRQAUUUUAFFFRyNztXk0AEj/wryaWNNvJ5aiNNvJ5b1p9ABRRRQAUUUUAFFFFABRRRQAUUUUAFFFFABRRRQAUUUUAFFFFABRRRQAUUUUAFFFFABRRRQAUUUUAU54GiPmQ9O6/4VLbzB1qeql1CYyZoh/vKP50AW6Kr20wdasUAFFFFABRRRQAUUUUAFFFFABRRRQAUUUUAFFFFABRRRQAUUUUAFFFFABRRRQAUUUUAFFFFABRRRQAUUUUAFFFFABRRRQAUUUUAIzBVLMQABkk9q+ffiZ4lbxFr7GFz9htsx247N6v+P8sV6T8ZPEB0rw8NPt5Nt1f5Tjqsf8R/Hp+NeGVnN9DSC6hR3oorM0CnRxySuI4o2kc9FUZJ/Cm1Z03ULzS7tbzT7h7e4QHbIoBIyOeopgXfEug3egTWsN6y+bcW4n2AYMeT905707w74fuNZjurj7Rb2dnaqGnuZzhEz0HHU10HxPF3qOq6CFWS4u7nTIThRlpHb29Sav8AhdWtPh7q9lLozX19b6grTWb7gduFwWA5IBB4p21JvocTr+kzaPei2mmgnV4xJFLC+5HQjgis/B9DXT/EXTLLTdRsmtLf7G91aJNPabifIc9V/wDrV06ave6Vo/gVbFkjN2PKmYoCzJ5iDbk9B8x/Si2oXPMO2cVv6V4b/tLWLTTLLVLWV7i2M5cK2IyASUPvx29a7zUbp7q68b6LLFB9gsrJ5reFYgojcLncMDrnmnWf/I9+F/8AsAH/ANBenyicjgR4aZNP0q+udStra31F5UV3VsRbCwy2OuSvb1rDlQJNJGrCQKxAZejAHrXrHhb/AFHgP/r5vf8A2rVC4n1TSvDFtdeFoC1xc39wL2WOESPuD/Kh4OB1osO55oKQjHXivXpI7Ww8QeJJLa3gWb+w0nuIQoKJPkkjb07KcVzXie/uNa+G2mapqLLNerfSQ+dsAJTB4OKVgucPjj2owc4wc16H8O4R4g8NSaHJgtZahDdpk/8ALMn5x9OD+dbms3lv9h1Txxa4UXOnGzgweRIZCn54ANCiFzx8Udq9Ut5dV0+PwtZeHbQSaXdwRtdFYQ6zMWxIHOOwpqT2uiaX4zn0uG3kS21GL7OHXeiN0yB0OCTj6CjlDmOCudEmh8MWuvNNGYrmd4FiwdwK55P5Vl4OcYOfSvYPCFzp994W0i71t0N3PqU7WxZf3ZnJbBYen9cVR0CG/gtfEGoXt5JDr8d4sUtwLU3EkSeqqOgPqO1PlDmPLKMe1eyWS2n/AAmkVz5TG5l0WVroSW5hExGPnKdt3eue8HeIru+bVNQu7ObcII41utPhQyWaAnAVD1HPb0pWC5553orrvihbzxapYzzXEVx9otFkSQQeTIy/9NF/ve9cjSY0Hag0dqKQzW8J6zJomsR3a5MR+SZB/EhP8x1r2uCWOeFJoXDxuoZWHQg9K+fq9M+FOsfaLKTSJ3zJAN8Oe6HqPwP86uL6ESXU7iiiirICiiigAooooAKKKKACiiigAooooAKKKKACiiigAooooAKKKKACiiigAooooAKKKKACgevSiigDTsdSK4juOR2f0+taqkMAykEHoRXL1asb2S2O370fdfT6U7isb9FMgljmjDxtkU+mIKKKKACiiigAooooAKKKKACiimu20UANlfaKWNdoy33j1psSlj5jfhUtABRWZ4k1yx0DT/tl8z7SwVUQAu59gSKg1TxJY6doVtrE0dw0NwUEaIoLksMgYzj9aylXpxbUpbash1Iq93satxcW9uENxPFF5jiNN7hdzHooz1J9K4bwp45Mnh3ztTSW4uoZYUlkUKofz52jTAGB8oAz9K049U0fxc39j32h6l5R/e5uYfLVWU5BDBshs9MVmJa+An1i0t10Qr9mmW1t7gIwg82MkqnDckEnkjuea1o4vCcnvPdnDXlXlUUqUklZrW+7+XT/AIBFcfEaW4lW303SHW4TUYLeWK5dVYxSOylguQQcj6cjrV7xd4h1fTfEYjHnWejQQxPPdiw89NzuQQx3rtAGOQGxnJqw+geEYdcXSo9H3XU6i5cxs2Igj7lOd3yDdyAvGa19U8NaHql+l9f6dHPcKFG4lgGCnKhgDhsHpkGuqNfDOXurRb/gYqhjZQkpTV7+i69lft/wDgr7x3r6aldaLNazW1wZI/3sFkd9uhkddoDkrKzBU2sOPmPHymuy1HxRDDaaTJptnPqcurLvtI0ZY9yBN5YlsAcY/Ort14e0a6ju0nsVf7ZKs07b2DM6gBTuByMAcYIxRqHh/Rr/AE+20+6sI2trXH2dVJQxYG0bSpBHHHBpyqUZW923/Df5l08PjIKXv3vt9/o1t1s9fJI57wl4mvvEXjC5EUc0GlwafE4iby8+czuG3cFsgoQMHHyk9xVbQvH8dzZwH7Ff3ECzRWtxfSeWuyaU/ICi9R8y5IGBn611thounacjjTLWOzc26W4aNfuom7YMHjgsx/GsrRvA/h7TY7FjZLc3VoqgXEn3nZc4dlHylhk4OOO1P2lB3vHtYXsMbFRSnrrd+uyWn9d0c7oHxCvYfC1nca5o9497JYJdI8ZRhcrvVGfC/cwXUkY6H2roLrxpZReDrTxJFbvNHdMsaQiVMhySCpOccEHOMn2qW18DeFLW2ktoNGhWORVQje5KqrbgFJOV55+XHNXJPDWhvo0Wjtp6CyifzI41dgVfJO4MDuzknnOeTROeHbuovf8AD7wo0cfGPLKafu2+ffZfl/mci3xVszbwzxaDqMqSrGAVKnEjmQBMD5v+WTnIHat6HxhDP4XtNZh0y9M13cC2hs3UJIZdxXB3YAHBOT2qxb+DPDFvYzWUOkxJBKyMyhmyCpJUqc5XBJxjHU1abw7op0RdF/s+IWCHcsQJGGzndnOd2ec5zmlOeGduWL3/AA+8dKlj1f2k09Px+7+uxgXXjz7Ktw9x4f1COOwVW1Ji6f6NuYqMDPz8Dd8vaqi/En5Umfw3epbPA10JTPGf3CyCNnxnPUjjrg1vnwX4WLwOdGtyYQAvLYYBtw3DPz/MSfmzyasnw1oRgWA6bD5SwNbqvOBEzhyvXoWUH8KfPh/5X/XzF7HHu/7xL7v/AJHt+P3LkNd+IM7eHtQuLLT7iwYxXI0+7kaN1keFtrfLyR3IyO1N1f4nH7NqC6Po1081u2IZZ0KxShZljfnju3HP+FdDpPgTw3p9vcxmxFy915wmklYkssjlivoOw4wSFGatv4Q8Nu967aTATegi45b5gW3HHPy5YAnbjkZqvaYVfZf9fMy9hmMlf2iV1/n5W3f/AAXbXlPEfxGIXULHTbK9t7m3lESXTw7oi6Soki8jHdgD7dq6Tw54st9au2t47OaBobdpLsyOuLZxIU8tsH73ysfTA96nk8I+HJLue6k0qFpp+ZGJY7jlTnGcAkquT1OOc1JoPh+10r+0ZN5uZ9SnM91I6hd5KhQMDjAA/nUTnh3C0Y6m1KljVW5pzTj/AMPb/L066I5/RPiTpuq6nHYxWNyjSzxxwuSpV1ffh8+nyH161BB8QppdTn26TI1iLZPs4Dr5sk7XLQKvJwASv4d624vAnhOJHSPR0UOqqcSyZAU5XB3ZGD0x06VNH4O8Mx2q2qaTCsItzbhAzY8sv5mOv9/5geoPTFU54W+kX/XzIjSzFpKU4312/Doc/efEgW/2pV8O30sljCZL5BNGDARK0e3k/NyueOxpup/E6106AtdaLdrPHJMk8IlQmPywhYjB+bhweOOuTXTw+FfD8NrJbR6XCIpIRC4yTuQOXwTnJ+Zic9STUWpeDvDWpPI95pMUrSM7udzLuLhQ2cEZB2rx04oVTDX1i7f15hKhmPK+Wor+mn5f1qcrc/E1tNXUH1LSXdYb2aOAQyLuaGNEYsQTnOHHT17YqKbx1q9voWuXFxZzLELm9g0/UAYyqOiu0SsnXjbjJByRz611dz4H8K3LO02kRuXzvzK/zAqFIPzcghVyO+KSDwN4UgeR49HjzIJA+6R2B3qVc4J6lSRnrjvVe1wtvh1/rzM3hsxcn+8Vv6/u6/h6mX4R+IFvrer2+lLpt+DIHQXZiIiaSNcuM4wBkNjntVzxTrmsab4s0uz06wfUYJ7O5lmt0dEOUMeG3N/vEYzzmrc/g7QS1xNaWn2K6mjeMXEDsrRbgAzIM4ViAOQATVnWvDOia0bdtUsvtL26NHE5kdWCtjcMqRnOBms3OhzqSWnb+mbxpY32LhKS5rpprTS602fn0e5gj4g2d1pH23TrGeZpLlbWBWKrudrfzlJ54H8J963/AAdqVzrHhbTdUvIFgnurdJXRTkAkdvaoP+EP8NDUo9RXSIFuY8bGUsAuE2DCg7c7eM46VqaVp9ppenw6fYQ+TbQLtjj3E7R6ZJzUVJUeW0FqbYenilO9aSa12+Vnt69SzRRRXOdxRuYjbv50f3CfmA7VZgkDKDUpAIIIyDWeytazhedjfdP9KANCimRtuWn0AFFFFABRRRQAUUUUAFFFFABRRRQAUUUUAFFFFABRRRQAUUUUAFFFFABRRRQAUUUUAFFFFABRRRQAUUUUAFFFFABQSFBJOAOpormPifqx0fwddyxttmnH2eIj+83U/gMn8KGNHjHj/Wm17xTdXgYmBG8qAeiLwPzOT+NYFAorA3QUd6KO9IAooopgW31PUXube5e+uGmtlCwSFzuiA6BT2xTodW1SG/e/h1C6ju5Dl5lkIdj7nvVKii4E9w15db764M8259rzvlstjOC3rinvqF+6WqPeTstpzbAucQ8g/L6cgflXT+CdPs77TbdbyHzo31Mo6FyAyiAnGAcde/WsvVUsrrwza6tb2ENlKbuS3ZISSrKERgTknn5iKLCuUo9Q1iae8ljurySW5ib7UysxMkYHO/1GOuaausaqtzDcrqN0JoIvJikEh3InPyg9hya7axuoW0/S92nwBBoF6zbNylgC4K5z3xn6k1S0zSdK1C1tNVa0tLU/Y55WgLOIXeOQICcZbGDkgelOwrnLQ6vqkIthDqF1GLUs1vtkI8otncV9M5P50WOsatYvK1lqV3btKSZDHKV3n1PrWl4o0+zt9Q082iIVuoVeSO3D7N24r+7LgHBx+ea6m0s9Ji1yzutM0218qDUYYSrrLHNCWyMSK3DHIyCp4I6UWHc4CHUL+Frho7ydGuVKTkOcyKeob1pjXl21gli1xKbVHMiwljsDHqcetdtpGn6feaik19pljEL/AFFoUUiViyqQrbFX7pyclmOOelSW9lZ31noejzWsEcC3l4pk+YMwj5wSM8tgA4H0osFzh7C/vbB3exuprZpEKOYnKllPY47UNf3zaeNPN3MbMP5gg3nZu9cetbXiuxsYtNsr61FokkryRyLaCTyiFwQR5gBzzgj6VuQeHdNvtPaa3tVWXVbZDpyqT+7ljXdMBz3Kkc+tFgucppl94ghszb6bdakltI+zZAz7WYgnbx3wCcVW87Uba0ez8y5igugsjRHIWX0bHfkda7nRYLFNVjaxiEcUOuC3Ta5wQtvICcZxkkZzXOeKv+PjQv8AsGwf+hvRYLmTNdajDCmnyzXMcdvKXWBiQIn7nHY1MNc1oX5vxqt4LoqFMwlO8qOgJ711uvWNnqPiLxDZzaaLNoHMyXhLbsl1HzZ4IO7j8KreKdG0q20/URbraJJYzIkZgMrOwJwRLuULk9QQaLMLnLpq2qLeyXq6hdC5lUpJL5h3Mp6gn0qLT7680+fz7C6mtZcY3xOVOPwqvRSGT3t3dXtw1xeXEtxM3V5GLE/iagoooAKKKDSAKvaDqEmlavbX8ef3TgsP7y9x+VUaKYH0FDIk0SSxncjqGU+oNOrlvhjqX23w4tu7ZltG8s+u3qv9R+FdTWqZi1YKKKKACiiigAooooAKKKKACiiigAooooAKKKKACiiigAooooAKKKKACiiigAooooAKKKKACiiigCa1uJLeTeh47g9DW7aXEdxHuTg91PUVzlSQTSQyCSNsEfrTEdLRVeyuo7mPK8OPvL6VYpiCiiigAooooAKKKKAA8Cof9ZJj+EdaWZjjaOp6U+Ndq4/OgB1FFFAHj3izVrHxAmq39xdoht1EGnWhPzH5xukPuRmuguLS78ReGfDy6LJbTLZujT+Y5AV1UAD1PU10XiLwtpupaRc2drZ2VnPKBtnW2Xcp3Ak8YPb171UvvBltNpenw2tx9ivrEAx3MEYXLYGSR3zjNeG8FXU5uS5rrW2l3e/9dLaHB7CpzO+t/wDMhsNb1yw8WwaHrv2SdbtC8E1uhXBGeCD9DVGTw/qFnCLa7a2j0iz1B9Ra58w7yoydu3HB565rY0PwvNb6yNZ1fVJNTvkTZExjCLGPYVoeJNOuNVitrNXjSzMwe7yTudF5CjjucZ9q3WHqSpt1E73dlfWzto36/gaKnJxvL5f8E5rSNZNnc3N9Np11ealfx/a5I4gM29sOEByfTnHXmuts9WsLnRo9XFwkVm0fmGSVggQd9xPAxWZrPh+4uNUfUdM1BbKaW2+yzBod6snYjkYIpupeFYp/B0Xh62uBGIGjkjeWPzFZ0kD/ADpwGUkcj3rpwdOrCpyVPh7/AD3797/gP97CMuVXsnbzf/BHyeLdJbXdL0myube+fUUlkSSG5jZVRMAnrzkkgAf3W9DUuu+KNH0qzv5TeW9zcWMZkmtIZkMwHHVc5HUdayvD3gyTT/ESa5c3tvJcF7mSWOC28uPdKIlG0ZJAAi75yWJrC1f4YXl/rF9ejW4I47mW5cL9mOVE3OOHA4IHOMnvXsxhh3JXlp/wTinWx6ptxhdt+Wistd+9zuNH16x1DT0vGdbVZLiW3RZnCl3RmUgc8/cJ+lSTa7ocMAnm1nTo4iiyB2uUC7WJCtnPQkHB74rBvvBjXHg2TQ49R8q5+1yXUF2Is+U7Ss/C59GK9ay7D4btpoiksdSt3ntbsyWi3Nt5kSQbWCwld2Tgu5ByOvSoUKDu+axpKtjY8qVO+iu79euh1Gs+KNH06GJvtlvcyyyQqkMMyF2WV1VXAzyvzA59KvtqmmLYNqDajZrZqSrXBnXywQcEFs468fWuHh+GFv8A2Te2E1+jm8NtvkSDYyLHJ5jqmD8qkkgAfd461q6h4Qu7nwRbeHF1KFXtJkaGb7NgeWjZVSAeuMAspHPIxTlCholLr+AoVsb7zlTW2iv1vt9xv/25oubcf2xp+bobrf8A0lP3w9V5+b8KoaL4t0bWJbUWN3bvFdLJ5TmdAzOjbSgTO4nqcgYx9a5jw18Ob3Rp2J1TTruGaRGmWawLlVWQuBGWc7T8x5Oex60S/Da6a3Tytajt7u3jlWzuIrYhoWacSh/vckDKnpnNV7LDJtc5CxGPaUvZW7q68ut+1zppfF+ixajDZteWxNzKIrV0uI2WZijN2Py/d289SQBVu08Q6RLFD52o2NvcSQCdrdruMuiFd2eDyAO44rnI/AKWuoW9zYXkUcdvNC0cckO7CJbtCwzkckNuB9RzmudPwbjNv9lfVIJYiFdjLbuzeYI9vA8wLtyM9M44zTVPCveVvkTKvmMdqaer6paf1/wT0LVPEemWfhm88QW9xFf2drGzs1rKrhsdQCDjNSr4i8PtZpeLrmmG2eTy1l+1JsL/AN0HOM+1c5p3gea38Car4bm1JHe/LYmEJxGCqgDklm+73Oe1Z/in4aSard3slnqkFlDdM58oW3EYaKOPgqw/udOhzyOKmNPDt2cuu/loaVK+OUVKNO7stL9db639DuRq2lGJJhqdkY3jeRH89cMi/eYHPIHc9qcmp6a+nHUl1C0axALG5EymIAdTuziuHj+GudO1S0n1UMLmFI7VUiKpaneJJABuyVeQZxkYHGe9Xo/A8kfgW98PR38Uc91cC4MwiZkVg6tjazE/w4zuzzmpdOh0n17dC418Y73pdH169vn+TOoi1jSZoPtEWqWMkPltL5i3CldinDNnOMA8E9BVC18XeG7j7Sf7ZsYhb3TWrmadEBkABIGTz1/nXGRfDLVINPvLe3160V72K4t5We0dwI5WV/lzJncGB5JOQfWr1z8Prwanf3lpqWn4u/PXZc2HmhUlC7v4h8wK8Hpg4Iq/ZYf+f+vuMnice0n7L8V/n0OtuvEnh21uJLe517SoJoziSOS8jVkPuCcii98RaHZrJ5+r2KskBuDH9oTeYwM7guckY71zNj8O7W1itYzcxzGC/kuvMkgBd1aExBSc9sg59ulZNt8LbyG8tJDrkDx28axkG1ILL9m8gjh8dMkEgntyKSp4b+ccsRj1tSWr77L79f8AgHZ2PivRbm0+3SX9pa2TLE0U81zGofzE3AYzwfY+hq+usaQ2ojTl1SxN6QCLcXCeaQRuHy5z0IP0riI/h3fQ3VvfxatYvdw2iWm2axLwlRCIi23dnd8oI57kc5q5pfw+j08wmO/V2hvLS4WQwDeVggWLZnP8WCfbOMUSp4fpIdOvjrpSp9e62+//AIbzOtbVtLXUhpjalZC+PS2M6+aeM/cznp7Vn6j4u8N2NnJdS6zZPFFMkEpinRzG7ttAbB45z17A+lc5eeC9R1PxVq9xczW9rp1zd286ssIa4fy0H3JM/IN3ByPXHWoU+HN2bSKOTU7ASWlvDBaNFY7AwjlWQGUbvnPyAcYxknvRGlQ05pdgnica78lPvb5bdeu/9XO1m1zRYXuFm1jT42tsfaA1ygMWSAN3Py5JA59azrrxjoSXK2lpf2t5cPbG5jWK4j2ugcKcOTjOT+hrl3+FyvqF3O2pRNFLcGZA0Ls2GuEmZWy5Uj5MDAHXJzirN58O5Jb/AFG4h1OGOO+WdGT7P/q1klSQBcN2KHPrntTVPDfzkyr5g07U0vmdNrPibStOtLmZbmG7ktZYop4IJVaSMySLGNwzxy3f0rarzKy+GN/DPcSTa9FL56qrN9mYMxFyk+4/PjJ2kcADnNejWC3SWka3s0U1wB87xoUUnPYEnH51lWhSilySudOEq4io37aHL9z6v9LE9R3ESzRFG/A+hqSiuc7ihaSMrGJ/vKcGr4ORVPUYyuLhOq8N7ipbWQMooAnooooAKKKKACiiigAooooAKKKKACiiigAooooAKKKKACiiigAooooAKKKKACiiigAooooAKKKKACiiigAooooAK8f+PWpeZqVhpSN8sMZmcf7THA/QfrXsFfOfxHvv7Q8banNuJVJvJX2CfL/MGom9C4LU56iiisjUKO9Fa3hjTbPUruVL67mgjijLhYIjJLKf7qjpn60wMmivRdP8J6Xpnifw7NcS38lpqLEwwzwKsgkUj5ZBnG3ntzXQrqWlK/ijWEvNS+1WhWB5vs0W6Fd5AWIdCO3Pamok8x4zRXdW3gazZrbTbjUrqPWLmATIi25MCEjIRn9cVm6Z4bsY9GfV/EN/cWUH2k2sUcEYeR3X7x54wOfyosx3RgWuoX1ogS1u5YVD+YAjYw23GfrjiozPN9lFr5reQrmQR5+UMQATj1wAK7zwj4d8Mvr2p2V1ef2tFFZNPBJBjZs4yTg5Egz06c1Q0/wrpL2FtqF7qOoQ2+oSslisdsHfYDjfJjgDJHSizC6OZj1TUY7VbRL6dYFV1WMP8oDcMPoe9Ng1C+g8jybyaP7Pu8na+Nm45OPr3rpoPBsdrd6y2uX0ltZaUyq8kKbmlLfd2g+oIqz8QYreHwd4TSznM8Hlz+XIV2lhlOo7GizC6ONvLu6vJzcXVxJPMcZd2yeKnudY1W5EQuNRuZRCwaPdITtYdCPeuu0qCxn+FC/2jeNa2yauSzIm9z8g4Uev1pP+EHsJmdrPVJp4rjT2vNPYoFMhX7yMPUcdPeizFdHLnxBrhaRv7WvMyMGciUjJHGfrgD8qhbVtTdCjahcFTN55HmH/AFn9/wCvvWhq+iQ6d4Y0nUpJ5TeahvcQkDakYPB9cnj86n8LaHpepWZmvL2+acyiNLWxt/MkAP8AGxPAFLUehiX+oX2oSLJfXc1y6jCmR84HtTodS1CEW4hvZ4xbMzQBXx5ZPUr6ZrptS8GR2B8SJJeyO+kxRSRFVAEgcZ+b04Pan+HvDmkFPDV9qM11ImqXTRNCqjbuVwFB6Hae56+lOzC6OUttQvrcKLe7miCy+cNr4w+CN31wSPxqOe5uJzGZpnkMSCOMsc7VHIA9uTXY3nhnSLrxTq8drdT2WlaarSXTvGCUIJGxBnkehNV5PCun3B0e80rUbi403UL1bORpIwssLkgcjoeDmizC6MC/1nVr+Ew3upXVxGW3FZJCQT60y61PUbu2jtrq+uJoY8bEdyQPSuxfwXoP/E2jXXbsTaS267zACvl5P3fVsD6ZrP1PwtpttqWkeXrDJpmpwmZJ5ovnQDGRtHU8jFFmF0clRXZ6r4T0y20E63Dc6ulpDcLDOtzaqkjKf44xnnr3rpBoek2vxA0uz0C5vNNuZLPzGZUVlClTyN2fmPft6UcoXPKKK6mw8P6TDodvq/iDU7m1jvJGW2jt4g7EKcFmz0Gavf8ACD29vNqwvtUZLexgiuY5448iSJ887eueOnrRZhdHEdqDXR+KdBsNP0nTtX0m+nurK+LqonQK6svXIFc5SGFFFFIDr/hTffZ/EL2jN8lzEQB/tDkf1r1WvCNBujY61ZXecCOZSfpnn9M17vWkTOa1CiiiqJCiiigAooooAKKKKACiiigAooooAKKKKACiiigAooooAKKKKACiiigAooooAKKKKACiiigAooooAfDI8MgkjbDCt6yukuY8jhx95fSueqSCZ4ZBJGcEfrTEdLRUNpcJcQiRevcehqamIKKKKACkY4FLUU7H7o6ngUAJCN0hkPQcCpqRF2qFpaACiiigCva31pdXN1bW86yTWjiOdB1RioYA/gQfxpby8tbOLzLq4jhXnBdsZwpYgepwCcDsDXC33hfWbzxfezsbu30y5vjM7W16YWkUWkaLnYwb/WKePbPSmeJPD+vap4R8MrdWtxd6pZH/AEtUuwhybeRCSdwVvmKc5JwT2JrqVGnde9v/AJHmvF11Gf7t3Tdt9dV5dn87M9AtbiG6tYrq3kEkMqB43HRlIyDVTW9XsdGtFub+by42cIPUknHT+deY3Xg/xjY2NlY6Rc6klgltbNdQx34MrTBZBIELOMAHYSAyg9s11F1oet3Xw4sdPvFN5q0Hls/nSqzttfJBfoTt4J7+prDG0/ZUZTpSTfRBRxlapeMqTi0t+l/I6031iJY4jeW4klAMamUZcHoQO9IuoWLXH2db22abcV8sSruyOoxnORXE6l4d1W4fUo10i3d9QdJIrtplDWYAHy+vy4421n6ZpN7qMl/b2unws6a07NqJkAePa+SMdfy45ryZY2spcvJ+f+X47anQ6807cp3niDV10mK3ItJruW4mEMUURG5mwT3IHQGnDUpV0STUbjT57d0RmNvI6B+PfO0Z+tU/F9hJex2rJpMOqLFIS0TzmJhkYypzj86oW+i6pH4AvtKkAe6mjl8mHzMiMN92PceuPWtp1KqqSSWltP6t+vyLlKak/Q6BNUsSsfmXdvDI4X928y7gWGQOvWq3iHXrHRbOWeeRZJIwCYEdfMIJxkAn3rk73wrqE9nrO7T4pLiWytY7Ri6ZEiJh8HPy8gc8ZqLXPDWsSpqUEekQXsl3Mk0V4ZkDRAAZTnnjGOOKwqYrEqDtDXpv5+XkvvIlVqWdo/1qd/8AbbPAb7XBgyeUD5g+/wD3f97261DdatptvDcyyXtvi2UtKqyAsoHqM9a42TQ9eWZbNNOR4E1o34uftCgFSW429eN1N07wxqq3FzGdPhggktbiM+bKkn7x+mwgbsZ5+bpVPF13oqf4Mftqn8p2Njrel3lpFcw30ASVA6hpFDYPqM8c8UllrFrNYx3VxJFZiSRo1WWZOSCRwQSD06Vy/h/w3dHU9Nm1TR4Y4bTTzCQzo484MMNgeoyayj4R15beEtbrKDHPEYd8ZMZeVmDZbI5BHI5FT9axKSlyX+/y/wCCL2tS1+X+tD0ia7tYZkhmuYY5JPuI0gDN9B3qLUtSsNNhaW+u4oFVDIdzc7QQCcdSAWXP1FcRqPhjWjNbiK1juJkt4ITcPMrRsExkOrDcMc4K9aPit4X1LXby0m0+znuG+wXNtIY7oRqjOYyhwzD0fkA9BnoK9HAzdeo41Vyr+u5niMRWp0pShC7VrLU9CByMjpRXl2v+GfGEUE1jo9zqR02O83Qxx3484oYEGd7uDtEgb5SfcAjirfjC31xp/Ctg0WrahN9huftaWN/9mLyqkQDM+5QcMT3HXIHau1YaLatNa/5XMpY+cVLmpPS3fW7tpp+h6NTLeaG4gSe3lSaKRQyOjBlYHuCOorzKPw/42kuLePUJNQmuS1qGvYtT8u3jhCKJkaMEEuTv+YKclgQVxWIvhH4gW+k6fa6e+qWZgso44o4tQjCwzBjvL5fkHgjAbjjC1awsH/y8RlPM60dVQk1r0d/y/r77e0TTQwhTNLHGHYIu9gNzHoBnqT6VFbXltcWhu4Zd0ILgtgjG0kN19CDXmdx4P8RC10+KRdSvYohp9zOkmpln+0JI/n4LP2Ur3x6c1VutE+In2+zl8vUJkhmy4TUU2vGZ5CysGkAJKMowQeMDIxihYam18aHLMa8XrRfyTf6HqUGqWE8FlPDcK8V9j7MygkSZUt+HAJ5q5XnusaD4p/4V94f0rSXuLa/tYQl19nuljZcQOuN2cH5ivrzz70uj6T4wj+HOpafJJdR6q82bcyXmZTHlNwD7nCMwDgfMcE547Q6ELXU1vb8dzWONqqXLKm9r7dbXt6na6pqmn6Z5H2+6SD7RJ5cW4E7mwSenQAAknoMVajkSSNZI3V0YBlZTkEHoQa8rufB+vancRST22pQ2cct19nt7jVC80KvbFRl1c5DSY43HAJzwSKo23hj4gQxiO3k1O2RNO8qCMX6bI/8ARiuw/Ofn83kMOOQdwxitPqtNr41cw/tHEKWtFtX0snf122+49korkPD+k65pNvrEH2m5MTWkTWklzctcMs/lESHklsbsHHT0FcJ4Ttte8Q6msdrNr9vpqG0F80mqsxZ8SGUq27K5O3KjBHoOgiGGUuZ82iNqmYSpuEfZvmlfT0+W33aHtVME0JuGtxLGZlQOY9w3BSSAcdcZB59jXjJ8MfEqNtrXWrXALgXRGooqzDeSGiHmAgYxwTHwcYOKmi8K+OTbG5KajFqb6bFbyT/2gpdtlw5ZAd+NzRlcHgZzkgk1f1Smv+XiMFmtd/8AMPL7n/luex0V5d4U8NeKrc6rca4+uXcfkqlhbf2sFflm3AlXwGxjkseDjJ7eo1z1qapuylc9DCYideHNKDj5P5+QUUUVidQMAwKkZB6isyLNvctCenVfpWnVPVI/kWdc5Trj0oAtocilqvaSbkH0qxQAUUUUAFFFFABRRRQAUUUUAFFFFABRRRQAUUUUAFFFFABRRRQAUUUUAFFFFABRRRQAUUUUAFFFFABRRRQAy4kWG3kmb7qKWP0AzXyzcytcXMs8nLyOzsfcnJr6U8YzfZ/CerS9CLOXH1KkCvmes5mlMKKKKzNArpPB/iC10iy1OyuorsJfIqie0cLNGQc8E9j3rm6O9NAdrJ4wsDP4ZZLW+K6PK7SGWQO8obHOc9eO9Uv+Ektf7P8AE1t9nn3avKJITxiMB93zc/yzXL0UXFY9CX4g28kEM91BqxvooRH5cN5stpCBgMwHI/CsfTfEWm3GitpHiOxu7qFblrmGW2kCujN94Hd1ByfzrB0uzW7F4WEp8i1kn/d7eNo6nJ6euOatX/hzWLG2kuLqz2RxBWkxIjMqnoxUHODnr0p3YrI2dG8VaZYeKbnUI9FFtp09o1p9ntyAwU4+bJ4Lcc1d0zxtp9vpkOmSRazHbWbt9la1uhG7xk5CS9jj1Fc7pnh64vtEfVlmgWKO4SFkMiBsEEkjJzkY4GMnt0p3iDw3qGl3dyqwPLbRXJgR8qWJJ+XKg5Ge2RzRdhZGna+Lrae41eDWLGebTdSKkxxS5liKfdIZuvTv/wDWqt4w17TdV0rSNO0uyubWHTlkUCZgxYNtwcjv8pz9aydU0fUdMjSS9tvLR2Khg6sAw6qcE4PseadZ6Fqt3ZC8t7MvCQxX5lDOF+8VUnLAewNF2OyNrRPEGiReD28P6vp15cK12bjzIHVSnAAwT34PtzWxoOrXGteMdGi8P2DQWGkxbfKlkG7yiQJGY9OciuO/sHVv7O/tD7G3keX5v3l3+X/f2Z3bffGKsDwtr3liQWWAVV/9cmQjAEMRuyF5HJ4ouxNIt/ErUYL/AMUyx2ZX7HZottbhTlQq9cfiT+lP0LxJZWfhj+x7qC+RluhcLJZyhDL/ALDk84qgPDt8qTwy20wu0mgjjVWQxt5pwvzZ5zxgjI9TUV34d1i18oTWLZll8lQjK58z+4QpO0+xxRqPQ6afxppd1rWsy3mnXb6dqtvFFJGjqJUKKBkHoelVtQ8V6UsXh+HStNuoodHuzMFmcEyDcD1Hc4Pauf1PQ9T021W6vLdUgaTyhIsqOC+Cdvyk84B+lW/D3hnUNUubItC0dpczBPM3KG27sMyqTkgc8gY4ouxWRrN4r0lPEGp3EWm3cmm6tEUvIJJAH3Ek7kI449DUcnijTLY6PZ6Tp91DplhfLeSCZw0szAg9uBwMViDQdTe3luobVnt0Z9rFlDMqEgsFzkgdyBxTToWrDTv7Q+xt5HliT7y79h4D7c7tvvjFF2OyNtvFNoZvFMn2W4xrMZWHp+76/e59+2asWPjO0tbrw3N9gllGk2zwyhsfMWx8yfTHfFc9feH9XsoFmuLMqpdYyA6sys33Qyg5Un0IFW5fDF9b6Pc3l1E6zxzxQxxIyvuLk5B2k4YYHHXmjUNC/qvibTp/C2oaLbpqsr3Vwsyz3kqueCODg8cDtmtKLxvo48RaZrradfLc21t9nnUOpVgFwCvPqe9cpN4d1mK4gt2sWMk5ZU2urDKjLAkHAIHJzjFVdT06802RI7yJUMib0ZXV1ZemQykg8g0XYWRvWGv6PcaFbaR4h067uI7KRmtpLWQK2GOSrZ7VZvfGkd7Drsctk8Qv7WK2tUQgrCqE43E8nr2rjaKLsLI3NT1qC78IaToqQyrNZSyO7nG1g3THOaw6O1BpDCiiikAV7zok/wBq0eyuM5MkCMfrgZ/WvBq9o8BS+b4R09u4QqfwY1cNyJm5RRRVkBRRRQAUUUUAFFFFABRRRQAUUUUAFFFFABRRRQAUUUUAFFFFABRRRQAUUUUAFFFFABRRRQAUUUUAFFFFAE1pcPbyh15HceoroIJUmiEiHINczVvTbs28m1v9W3X296YjeooBBAI5BopiA9Khj+eYt2X+dPmbalEAxGD3PJoAfRRWN4u8TaN4V0ptR1q7WCLoiDl5W/uqvc1UYuTUYq7IqVIUouc3ZLqbNFfOnib4+a1cTtH4f022soAflkuB5khH0BAH61a8JfE7xfd6cLq6vIJXMjDBgUDHpxV5hRnl+H9vWWl0vPU8WjxFg69b2VNt+dtD6Borznw78TYpZFh1q1EGTjz4clR9V6/lXocE0U8KTQyLJG43KynII9RXDhsXRxKvTdz2KVaFVXix9FFFdJqFNSOOPd5aKu47jgYyfWnVDfXVtY2kt5eTx29vCpeSSRgqqB3JNFrsTaSuyaivDfGvx6hhne18K2C3AUkfa7nIU+6oOSPrj6Vz/hb4s+NNU1Kb7RfWwRU3BEt1C5z+f6104jB1cPhpYiorRir+Z4b4jwLrqjBuTfZafefSVFeUaP8AE7UI5FXVbOK4j7vD8jD8Dwa9J0PV7DWbJbvT5xLGeGHRkPoR2NeVhcfQxOlN69up61LEU6vwsvUUUV2G4UUUUAFFeX/Eb4yaL4buJNN0qIatqCZD7XxDEfQt3PsPzrzGP40eNtR1eCJZ7O1heUDZFADxnplia7Y5fXlTdRqySvqeHieIsDh6vsubmltpr+Ox9PUV47p/xK16Bx9qjtbpO4KbD+Yr0Lwp4s0vxChSBjBdKMtBIfmx6g9xXhYbM8PiHyxdn2Z6lLFU6jsnqdBRRRXoHQFFFFABRXI/EP4g6D4Lth9vlNxfOu6KzhIMjD1P91fc/hmvE9b+O/i27lb+zbex0+H+EeX5j/meP0rtw+X1665orTzPGx+fYLAy5Kkry7LU+mqK8N0P4keKPsNtNPPb3BeNWYPCBkke2K7zwr8QtP1SZLTUYxY3LHCtuzGx9M9vxrwo5nh3VdJuzTtr5HbQx9Gsk07X7nbUUUV6B2BRRRQAUVmeJde0nw5pcmpaxeR2tunGW5LH+6o6k+wrwzxV8fdSmnaLw3psNtAD8s10N8je+0HA/WurD4KtiPgWnc8zH5vhMBpWlr2WrPoaivnnwf8AFDxhfWstzdX0EjCXAXyFCgYHpXd6B8Tt0ixa1ZhVJx50Hb6qf6V5OJx9HDYmWGqu0o/cPC5pQxMFON0n3PS6R1DKVbkEYNR2dzb3lslzazJNDIMq6HIIqWutNNXR6RmWRMUzQt/CcVpKcis/UV8u7jmHRxg/UVdgbctMCSiiigAooooAKKKKACiiigAooooAKKKKACiiigAooooAKKKKACiiigAooooAKKKKACiiigAooooAKKKKAOf+JDMvgbVmXg/ZyPzIr5yr6M+JCs3gbVgoyfIJ/UV851nPc1hsFFFFZlhR3paSgAopaSmBp6DewWa6kJ2YfaNPmgjwM5dgAB7Vralrdhcalr06SSFL2ySGAlDyw2cH0+6a5alouKxt6LfWEeg3NldXDQy/bIbqPEZYPsDArx0PPWtODxJY2+r6zfqHm+0ajDcwqVI3qkm459Dj1rkKWi4WOm8S6xp1xpLWVg0TebcidvKsxABgEfN1LNz24qL7Zo93Z6dLdXl5bT2Nr5HkwR8yEFiCr9FznnI9etc7QKLhY6z+2dJ+2jXfPuPtosvs/wBi8r5d/k+VnfnGzHOOtR3et2ElzqkiySFbnSIrSPKHmRfKyPYfK3Ncv2oouFjtLbxFpccVkrSSZh/s3f8Auzx5DEyf/W9ab4a1m3W8lijVpZrjV1uEU/LuQpIpOTwG+cYB71x1JRcLHXeJLKHSPB0Gm77nzn1FpgJ4/LYoI9uQp5A5HJ6np0pdH1TQ31DRdS1C+uLWXTY0jaFIC4k2MSpBHTOec1yLMzHLEk+5zRRcLHbW3ibShb20zrFHcWkLwqPsYeR8lsFZDwoO7kEetZeqX+j30j6o13eRXL2qQ/ZIk2gMqKh+fps4zjGee1c4KKLhY7yXxJolvBMbOQt/pVvcww/ZNpxGSSrv1ZufvHI4qCw1vQtHjmns7u4vZZtShuvJeAptRSxIJ6FvmriqWncLHZv4h0uE20NpcNFH9pM8klnZLCU+QqMg53n5uR0I4rG8VX2nXn2QWWx5o0YTzRweSkhJyMJ2IGcnjOaxKKVwsFFLSUDCijtS0gEoqvdX1tbf6yUFv7q8msy41xzxbwhf9pjmuWrjaNL4panr4LI8djLOnT07vRf8H5G3Xp/gjXtF03wjbrqGqWlsyu4KySAN19OteCz313NnfO+PQHA/Sq561wTzi3wR+8+kw/BDa/f1fkl+r/yPoO9+J/g+2yFvpbk9vJhYg/iayLn4xaIvFvpd/L7sUUfzzXidFc0s2xD2svketS4Oy6Hxc0vV/wCVj16X4zRDPleH3b03XIH/ALKai/4XRJ/0Laf+Bp/+Iryais/7TxX834L/ACOpcK5Uv+XX4y/zPX4vjNAceZoEg4523IP/ALKKv23xh0FyBPpuoQ+pAVh+hzXiNFNZpiV9r8EZz4SyuW0Gvm/1Z9D2PxL8H3WAdSa3J/57wsoH410WnaxpOpY+walaXJPaOUFvy618rUKxVgykqfUcV0QzmqviimedX4Iwsv4VRr1s/wDI+t6K+aNH8aeKNKIFrrFwyD/lnM3mL9MNnH4V3OhfGKQER63pasO8tqcH/vk/4130s2oT0lofPYvg7H0dadpry0f3P/Nnr1FYnh7xZ4f15R/Z2oxPL3hf5JB/wE9fwzW3XpQnGavF3R8zWoVKEuSpFxfZqwUUUVRkFFFFABRRRQAUUUUAFFFFABRRRQAUUUUAFFFFABRRRQAUUUUAFFFFAGpo930t5D/uH+latcuCQQRwRW9p10LiD5j868N/jTQmPn+ZgnqanFQJ81z7KM1PTEV9TvbfTtOuL+7kEdvbxtLIx7Koya+OPiB4q1Dxl4lm1O6Z/LLFLWDORFHnhQPU9/U19EftHahJY/DC5ijJBvLiK3JHoSWP5hMfjXhHwbtLWbxmt/exedBpdtLfmP8AvtGuVH54r38rhGlRniJLb9D4biatUxWMpZfTdk7X9W/03O++HXwM+2WcWo+LbiaASKGSygIDgHn527fQfnXptt8MfCFrYi0tLGaBRkhluHLAnvyTXMP8RNchiIebT2NysLQSSWksSQq7YMvzf6yNf72V5x61OfH+ttpky2/2K6uLS9kt3uoImeG42oGjVQDwXJ25ycYrxcbipY1ONbWPbofT4LJMJg4pU4K/d6sx/G/gu68Pj7XbyNc2BON5GGjPo3+NXvhR4kksdRXRbqQm0uWxFk/6uT29j/Ou10/WrHxBPe6bdXFoIbmPy7a2LDzZVAIeTHpnIX/dzXi8ok0/UXVWPmW0xAPTlW/+tXx+NorLsRCtR2fT80ZYin9VqKcNj6QoqK0k860hm670VvzFS19UndXPXCvmj9onxxNrGvyeGbCdl06wfbPtbiaYdc+oXp9c19Gazd/2fo97fbd32a3kmx67VJ/pXxJaRy6prMUTuzS3dwFZieSXbk/rXt5NQjKcqsuh8fxdjZ06UMNT+3v6Lp8/0O9+E/wqv/GMY1O+naw0gMVEirmSbHUIDwB/tH8jXt2ifCbwVpKEQWE8kjLtaWS5cs35EAfgBVOw8TvY+KtO8K6DZwto1tBNbB+A000MYOxDnAwcAnHJJ9Kjg8XeLIJr63urfT7u6j05rt4bVGJsZMjEchBIY4JPGD8prhx2PniuaMvgfTp8+56uWcP4XB043ipT6t66+XYi8W/Dj7PbSXmhSSSbBlraQ5Yj/ZPf6H8647wprlz4f1hLyHcUztnizw69x9fSvR9E8ZvOLRNRvLK2RJZBc3MgMayruKxBATwXA3+yj3FcR8TrCKw8XXAgULFcIs6gdPm64/EGvi80wccLy4ihpqb4zDqjapT0PbbSeK6tormBg8UqB0YdwRxUlcp8KLlrjwZbqxyYXeMfQHj+ddXX0WHq+2pRqd0ejTnzwUu4V5R+0T43m8O6LFoemTGLUdQUl5FOGih6Ej0JOQPoa9Xr5H+PGoPqHxR1YsTtt2W3QHsFUDj8cn8a9jKqCrV/e2Wp4PE2OnhME+R2cnb/ADMr4f8Ag3VvGmsGx00KkaANcXEn3IlPr6k9hX0D4c+Cng7S1ikulu9SukIbzZZig3eyrgY+ufrXJ/DzUZ/CvgbTLXSRHHf6jbS6lcSNaPcM6hiqqFTGAFGSSePxrsZviDc3GqeHrTTRZzQ3M0Meo3KEmNWkUkImcHOAScjjgVeY5jUnUlTi7RWnqc+RcP4enh4VqseaclfXp20LmufDXSriFm0qSSzn/hVmLofrnkf54rzC6g1DQ9XMcge1vLZwQQeQexB7ivRrbxrq32rUra5jtoZMlLfzEZFt2EjqfMJ4IWNRITxwcdxVL4tR2N/pWm69Y3EVwGYwNNEch+CR09CGr4jNMupRpOtRVmux7GMwsYw54KzR23grXF1/QYrw7VnU+XOo7OP6HrW3XlfwRumXUdQs8/I8SyY9wcf1r1SvVy7EPEYeM5b/AOR1Yao6lNSYVleK9Yi0LQ59QkAZlG2JD/G56D/PYGtWvNPjfctt02zBIUl5D7ngCnj67w+HlUW48RUdOm5I8Q8TeHta8QeI2vLRpdRu76X5kZsuGPp/sj9BXqvg74D6LbWiTeJ7ma+umGWhgcxxJ7ZHzMffI+lN8BSrpOh674mWOKS4soAlusrhVLtnjJ7nge+cVoL8RtVW1axzBNqMl6kEEy2UgJRo95byCd5IPyjsTXVlmcYypgoKpL59beZ4OB4ewkpvEVI8zfR7f16nS3Hw18MtZrb2kE1mUUKjJKWxjpkNnNeaeLvDd94dvRDcYlgkz5U6jAf2PofauzPjjWv7P0i4VbSTzi4nZIXxI6zKhjweY2ClmIOcbe9XNcvrTxN4a1eGW5tftEStdWlsGHmxxIMh2HXLDJx2DLXkZjl1GtTlOKtLf19T18RgoezfIrW7CfCTxJJfWz6Leyb5rdN0DseWT0+o/lXf14H4DumtPF+myqcbphG30bg/zr3yqybEyrYe0t46DwVVzp2fQKZPLHBBJPM4SKNS7seiqBkk0+uJ+OeoSab8L9YliZleWNYAR1G9gD+hNe3Sp+0nGHdmuKrrD0Z1X9lN/cfOXxV8Z3XjLxPNds7rYQsY7KHPCpn72P7zdT+Xau5+GXwTk1awh1bxRcT2lvMoeG0hwJGU9CxI+Ue2M+4rgvhPplrqnj3Tob6PzLSEvczJjO5Y1L4x3BIA/Gva2+Jup21q19N9kkiubbzLSI20seHLhQFc5EoXPzYx04zXvZli3hIxoUdND4bh/K45pOeMxfva7ef/AAOiOosPhf4NsbRra006WJWO4t9octn1yTXH+N/AtxokLX9hI91ZD74YfPF7nHUe9a//AAmmvLoVy7PbG7t7vypJDZyIYlMRdd8R5G4gKDk9c+1dFoniSDWLv7Hfy2luk8Cxpau37yWXH73Gf4Qfl9yrelfHY3A0sZeUl7z69fn3PtpYCjycsIpW2scF8MPEkmk6umnzyf6DduFIJ4jc9GHpnoa9or5z1q1/s/WLyzUn/R52QfgeK9/0G5a80Sxu2OWlt0dvqVGf1rz8jrytKhL7JhgKjs6b6D9UTdaM3dPmFNsJNyCrbqGQqehGDWXprFGMZ6qcGvfPRNWigdKKACiiigAooooAKKKKACiiigAooooAKKKKACiiigAooooAKKKKACiiigAooooAKKKKACiiigAooooAyfGcPn+EtWixkmzlIHuFJ/pXzRX1TcxLNbyQt92RCp+hGK+WZ4mhnkhkGHjcow9wcGs5mlMZRRRUGgUd6KO9IAooopgFLSUUgCiiigAoFFApgFSLHm3eb+66rj65/wAKjq7ZJ5mm347oEf8AJsf1oAp0lFFABRRRQACjtRR2pAFLSUUAFFFFAC0lR3E0VvGZJXCr/OsK/wBWmmykOYo/X+I1y4nGU8OveevY9fK8kxOYy/dq0ere3/BNW91G2tQVLb5P7q/1rFvNTurjK7vLQ/wr/jVKkrwcRj6tbS9l2R+jZbw5g8DaVuaXd/otl+fmLSUtFcR74lLSUtABSUtJQIKWiigYlFLSUALRRRQAlLRSUCHKzK4ZGKsDkEHBBrtfCvxL8QaMUhupP7TtBxsnPzgez9fzzXE0VpSrTpPmg7HNi8Fh8XDkrwUl5/p2PpPwl410LxIqx2lx5N3j5rab5X/Ds34V0lfJKMyOHRirKcgg4Ir0jwR8Ur7TzHZeIN97a8ATj/Wxj3/vD9a9zC5upe7W08z4HNuDp006mCfMv5Xv8n1/P1PbqKq6XqFlqllHe6fcx3Fu4+V0P6H0PtVqvaTTV0fDSjKEnGSs0FFFFMQUUUUAFFFFABRRRQAUUUUAFFFFABRRRQAUUUUAFFFFABUttcNbSiQZx/EPUVFTZT8ppgdHZssgaRTkN0PtViqHh9SumRk/xEn9av0yTzz9ofS5tU+GV2YI2kktJo7kKoJJAO0/kGJ/CvG/ghZz6d4zhm1SARWF3DJaTLIcFhIuB+Ga+pLiGO4gkgmUPHIpVlPcHrXgvjHw/ceH9We2kVjbuS1vKejL6fUd6wx+c4nBYX2dKKcW9W+n9dz53Mssi8ZDG3d42/A9Kj+HOkLC0cmo6tMwhWC3eS4BNtGrBgicYxkDhgegrV0jwtYaVoV1pVnPdJ9rZnnuNw812bgnOMDgY4HFcJ4U+I1xY26WerwvdxoAFmQjzAPfPWukl+Jfh5Yi0cd7I2OF8sD9c1yUs0ws483Nb1PajjKUle9i7feH9F0i9PiNpJoEsogwhVgI9yRmNTjGc7TtxnHtXjBEuo6kQFJlupug9Wb/AOvW74z8YX3iIiDYLayVtywg5LH1Y963PhN4ZkuLxdevIysEJ/0ZWH32/vfQfzrxsXW/tLERpUvhXX82cFap9aqKEdkepWsfk20UPHyIF49hUlFFfVJWPXK2rWgv9Ku7FjgXEDxE+m5SP618Rp9o0jWlLoyXFlc/MpHIZG5H5ivuWvnT9ozwHPY6rJ4u0yBnsrog3qoP9TJ03n/Zb19frXtZPXjCbpy+0fIcW4GdWjDEU1rDf0fX5Hqmm+FvCPiJdO8VabbLbNLE8yPbhRueQcs3H3lOcehzWj4R8HQeGZP9D1jVJ4SG3QTuhRmY5LHCglvfNfN/wv8Aibq/gkm0EYvtKdtzWztgoT1KHt9Olev2/wAevBr26vNa6tFJj5kEKtg+x3c1hiMqrU5vkjdHbgOJsJXop1p8suqf6HZap4M03Ubfy57i7EjTSyyTKyh5BIu1lPGNu3C9MgAYNeXfES/h1DxRObZt0Fui28Z65Cjn9c07UvjJ/wAJG8+laPaSafGy8TSOPMkXuAB939e9VvB3h658Q6qtvGrLbIQbiXHCr6fU18dn3tfaxwfK+bR/5f8ABN6mPp46Kjh3zK56n8KrVrXwZbF1wZneX8CeP5V1VMt4Y7e3jt4UCRxqFRR2AGAKfXs4el7KlGn2Vj2KcOSCj2Cvkr4+aZJpvxQ1MsrBLrZcoSPvBhzj8QR+FfWteb/HTwC/jDSYL3Tgo1Sxztz/AMtYj95fqOo/Ed69bLcVHD1uaezR4fEeXzxuDtTV5Rd159zB+DlppnjHwHp8f9oXtjqmjpJZySWkoSRoXO4A5BG0jH4rXcS/DjwkwsPL0yOE2UqSBkA3S7Rja5I5B6n3ArxnwPJN4MuzNpjETH5Z/MH+sA/hI7f0r1jTvidpEkI+3Wt1by452AOv55BrwamdYKvXm4uyvpfqb5TiXDCwpV3aUVb7jpNZ8O2OrtcG9aZxNam2CggCJSckrxwSQOTn7orzz4mraaTp1n4etZ5Z5PPe8uHlILM7Z5OABk5bgAVq638T7ZYWTR7OR5SOJJwFVffAPNedIuoa5q+B5l1e3L8k8kn+g/lXlZpmVOpT9jR1bNsXioyj7OGtzufgjaMbzUL4r8ixrED7k5/pXqVZHhHRYtB0OGwQhpB88zgfec9T/T8K169bL8O8Ph4we/U68PT9nTUWFeb/AButGaDTr5VJVWaJj6Z5H8jXpFZ3iPSYda0a406fgSL8jY+4w6H86rHUHiKEqa3Y69P2lNxPK/hvFp2rwaj4a1JnVLvZNCyNtZZIzkFT6jgj6V2knw902Z3urjVNWn1MujR6g8y+fFszgKQu0Dk9uc15PfWuoaDrBhlD293bvlWHHTowPpXf6D8TohAsWtWknmAYM0ABDe5UnivFyvMadKHsK+jRx4TFKnH2c9LHXWnhfT7Xw4dChluRbu5edy4MkxLbn3HH8R64xwa5zxxpel6DaahrMc0wubxZIoYNw8tXlVVdgMZ5VB3IGOMVLffE7RY4ibS2u7iTsGUIPzzXm/ibX7/xBf8A2m8YALxFEn3UHoPf3rpx+a0I0nGk7yf4GmIxkFBqLu2WPh/aNeeMNOjVchJRK3HQLz/Sveq4f4VeGZNKsm1S+j2XdyoCIRzHH159z/hXcVtk+GlQw95bvUvBUnTp67sK4z426bJqnwx1iCJGeSOITqqjJOwhj+gNdnTZESSNo5FDIwKspGQQeor2qVR05qa6M0xNFV6M6T+0mvvPjn4S6xDofxB0m+us/ZjKYZuP4JAUJ+gyD+FfScfw30BojFNcahdW6wtFaRSTgraKxz+6wODwME56V5h4p8BW/g/V5ZLW3ZrW4dmgmbnaCc+X7Y/UV0nhD4g3WlWyWWpQteWyDCOpw6D09xXJmnEOHrYzkcXFLS76/LsfO5BRqZZTlQrvd39D0TQvDVvpFrfJDf3011fcz3s8gaYkLtU5xj5R04qpc+FdEs7i21VpZ4ItPjjYoHGx/K3FGbIySNzHgjJPOaov8TPDwi3LHes3ZfKA/rXD+M/G174gjNpFH9ksc5MYOWf/AHj/AErhxGbYalBuMuZ9Ej36uNpwjdO7Of1W5bUtXubtVJa5mZwMc8nivoLRLU2Wj2Vo33oYEQ/UKAa8q+FnhmTUdSTVrqMiytm3R7h/rHHTHsOtewVzZHh5qMq0/tGOAptJ1JdQrJP7vU5V9SGH41rVl6iNupI395P5GvePQNKPladUcBygqSgAooooAKKKKACikdlRSzMFUdSTgCuU174jeD9HZo7jWIp5l6xWw81s+mRwPxNFwOsoryLUvjlpcbFdP0W8nHZpZFT9BmsWf46asSfI0GyUdt8zE/yqedFcrPd6K8EHxz1zPOiaeR3HmPV+y+O0mf8ATvDoPr5Nx/iKOdBys9sorznR/jJ4RvSqXn2vT2PUyxbkH4rk/pXcaRrGlavD52l6ja3idzDKGx9QOlNNMVmXqKKKYgooooAKKKKACiiigAooooAKKKKACiiigAooooAK+cviJZf2f411SDbtVpjKvuH+b+ZNfRteO/HnTTFq1jqqr8s8Ric/7SnI/Q/pUT2Lg9TzSiiiszUKO9LSd6QBRS0lABRRS0AJRRS0AJRRQKACtTw4vnXF1a957WRR9Rhv6Vl1f8P3H2bW7SZvuiQBvoeD/OmgKH6UVe121Nnq9zb4ICyEr9DyP0NUaACiilpAJRQKO1ABRRS0wEqnqWoRWa4+/KeiZ/U1Fq2pLbDyovmmI/Ba552Z2LuxZicknvXk43MPZ+5T3/I+xyDhp4pLEYlWh0XV/wCS/Mkuria5lMkzlj2HYfSoqK7HwR4Z03WfB/inVrxrgXGlQRyW4jfCktvzuGOfuivDjGVWXnq/1P0GrVpYKina0VZWXm0l+LONpa9D1zwAuh/DKDXr62vG1Odstsnj8q3UsAu4ZJbI9Omea5Tw54Y17xF5v9jabLdLDjzHDKiqT0G5iBn2zmqnQqRkotavUzo5jh6tOVVTXLFtNtq10Y9Fdr4b+GfibWX1SJrf7DLp8ZJjnwGkkxkRjkYyMfMfl561k6P4L8UavJcpp2kSz/ZZWhmbzEVFkU4KhmIBP0Jpewq6e69RrMcI3Je0j7tr6rS+33nP0tdn4Z+GviTWxqqiD7HLpwKtHNgNJKAD5fJGOCDuPHvWXovgzxRrJuf7N0ea4FtI0crBlVQ4PKgkgMfYZo9hU0916gsxwt5L2i9219Vpfb7zn6WpLmCa1uZLe4ieGaJisiOpDKR1BFdDZ+AvGF5pi6jb6DcvbunmIdyhmXGchCdxHuBUxpylpFXNquIo0kpVJpJ7XaRzNLXSaX4E8W6pBbz2OiyzRXEZkifzEUFQcHqwwc9jgmqWn+F/EF/rc2i2mlXEmoQE+dDgKY8f3icAD3Jo9lPT3XqSsZh3zfvF7u+q09exkUldp4m8Hf2D4AsNVv7e6ttXl1CS3mikYFAihiCAPoOckUmheEP7Z+Htxq9hb3dzqy6klrFFG3ylCoJJGP1zir+rz5uW2trmP9pYf2ftL+7zct+l72+7zONorffwX4oTWpNGfSJUvo4GuDEzoP3Y6sGJ2kfQms+20XVLnRJNagtGksI51t2lDD/WNjau3O45yOgqHTmuh0RxVGSuprp1XXb7+ncz6Wug1nwV4q0jSzqeoaLcQWqgF5CVby89NwBJX8QKva14O1CTUo7XRdDv0ZdNjvJo5riOR2Vjjeu09CSMLy3tVexqdmZfX8O7NTTTvrdW0t5+ZyNJW54g8JeI9AW3bVtKmt1uW2wncrh29PlJ59utP1vwd4n0XTV1HVNGuLa1YgeY2DtJ6bgCSv44pOlNX916FxxmHly2qL3ttVr6dzBorox4F8XHSf7UGhXX2Xy/N3ZXdsxndszuxjvio9F8F+KdZ07+0dN0ae4tedrhlXfjrtBILfgDR7Gpe3K/uE8dhknL2kbJ23W/b1IPCniXVfDV+LnTZyEJHmwscxyD0I/r1r37wT4u0zxTZeZat5V1GP31s5+ZPceo96+a5EeKVo5EZHQlWVhggjqDU2mX15pt9FfWFw8FxEco6np/iK68Hjp4d23j2PIzrh+hmcOePu1Oj7+vf9D6vorjvhx44tfFFr9nn2W+qRL+8izxIP7y/wBR2rsa+opVYVYqUHofk2LwlbCVXRrRtJBRRRWhzhRRRQAUUUUAFFFFABRRRQAUUUUAFFFFABRRRQAVHcHCVJUV1/qzTA6TSV2abbr/ALAq1UVmMWcI9I1/lXK3HiO6t/EWtJcXDJY6WA/lR6fI+9PIWQ5lHyqck4Bp3JOvqpq2m2Oq2bWl/brNE3Y9QfUHsa5g+Otl5c2c2jTJcWUSz3iidSIomxtYH+I89PY+1W9J8SXOpeIrW2jsxDp9xb3EkcjMC0nlyIoOB93qeD6j3FTJRkrPVA43WpzGr/C6TzC+k6iuw9I7gEEf8CHX8qy4/hn4gaTa0tki/wB4yE/yFb9h4z1tWW5msHvreWV4Akdq0IST7R5UaiRjtfIyTjpirNv8RYbvUrbTbLS/tF3dM6wxrdp0Tdu3f3eV4B65Bryp5PhJSva3zOWWApN7DfDvw20+zkWfVJzfSDkRgbYwffu3+eK7tFWNFRFCqowABgAVwl98SrK3CyJps0sLQiRSJRuyYjJtIGQOBjkg57Y5pdQ8fz20lzaf2JtvYk3CN7kFch0DAsoIBxID68cgcV3UMPRw8eWmrG9OhGmrRR3dFcZF438tJTNYSSpBOY7iRWC+XunkijAH8XKcn8fatfwn4g/t2KRnsXs5EjimCNIHykiblOR7dq6Lo0sblMmijmheGaNZI3Uq6MMhgeoIp9FMTVzx7xr8CtH1KaS88PXh0qZiWMDrvhJ9u6/qPauDm+BHjRJtiT6XKv8AfE7AfkVzXt+ua/qlj4nW1YwW1j5sKRtNbuUn3/eHmrkRsD0Vhz681lT/ABKiW8TNn5MCbvNDSBt4OBHh/uj5jyeR716FPNsRTXLe/qeDiOGMvrz5+SzfZ2/A43wb8B7i0v4r3XtcQCJgwhslOW9i7AY/AfjXtel6fZ6ZaLaWNukEK9FUdT6n1Nc1YeOra8vrC1jsiRcymFpVnVo0cMVwrDhumeoJBGAeldfXJXryxNT2lTV7bdD0MDlmHwEXGjG1/mFFFFZHcFFFJI2xGbBOATgDJNAHL+KvBGla5I1yu6zvG6yxjhj/ALS9/wBDXE3Xwx1yN/3FzZzr2O4qfyIra1bxfr+n+HrLW1/s+4XU4ZGgt1Ug252F1JbPz4AwwwOeKk0fxnrH9rT6df2Ec9283k2sMLhVJVpA25z/ANcielebXyzC15c0o2fkYVMHTqO7Rkad8L9SkcG+v7eCPuIwXb+grv8Aw14a0vQIStjCTKww80nLt+PYewrPs/GlnceIotFNuYpZGEZDTIXSUxeZtKA5wBxu6Z4pnhjxNPqXizVdLneHyYstZBYmDSIrbXbJ4IDYGeOcgZxV4bL8Ph3zQjr3HSwtOlrFanWUUUV3mwUUVz3jPVrzTZNLhtJfK+13LRSOLR7hgBGzfKick5UfhmgC54i8P6Zr1sIdQg3Mv3JVOHT6GvPtT+F1+khOn6hBNH2EwKN+mQf0rf03xlqjNHY3WgyNflki/wBYIg8jIZANrZKfICcHocCo77x8/kW9/Zaa7aeCfPeRgGYi1afYq9jjaN3Tr9a4cTgMPiXzTjr3MauFp1fiRzVt8MtdkfE1xZwr3O8sfyArtPC/gTSdFlW5lLX12vKySLhVPsv9TmpZ/FjHU5tNsNJlvLuIFynnKgKCONi2T7yKoHrWVpXju8umtUfSM3V3apNFbJMABzLuJc+0Y4x1PWs6GWYWhLmjG789SaeDpwd0jvKK5XRPGUeq6lbQQ6bKlrcymKK4aQcsIRNyvUDbx9a6qvSTOgKKGzg4OD2NcGPE+s6fq11b3flaisV1JbokUawYVIFlZ2ZmIGAxGKTY0jtNRsrXULR7S9gSeF+qsK881r4XhpGk0jUAik8RXAJx9GH9RWnF8Qkltmlj0eZ2iEzzqJgAkcaI7MCQN3DjjH+NTReOWuLs2dro0slw10II43nVCwKyMGIIyBiM+oORz1xy4nCUMT/EV/zMquHhV+JHHL8NPEJk2mSyUZ+8ZDj+VdF4f+GdnbyLNq90bthz5MY2p+J6n9Kt3PxCtYrFtQTS7iS0C7Q/mKGMvk+ds2/7pxu9aivfHt3p8t2uoaCIvIbAUXQZ8CMO2QBnOGHTI9SO/LSyjCU5c1r+pjDA0ou9juIYo4IUhhjWONBhVUYAFPrhLbx1dvcwJNpYVriWaC3hSYHe6yIqksR8vDHPB6VctPGwuLyOFdJmWLz4beeQzL+6kkdkAx/EAynkdua9NNHXynX1m6z8s1u3rkVpVna30gP+2f5VQi3af6sfSpqr2f8AqxVigAoorL8Ua/pfhvSn1HVbgRRLwq9Wkb+6o7mgDSlkjijaWV1RFBZmY4AHqTXl3jf4x6Xppe08PxLqVyMgzMSIUP8ANvwwPevMfiH8QtY8WTNDuaz0wH5LVG+97uf4j7dBXGVm59jRQ7m74m8X+IvEUjNqmpzPGekKHZGP+Ajg/jWFRRWZYUUd6KACiiigAqWzurmzuFuLO4lt5l6PE5Vh+IqKigD07wf8Ytc0xkt9cjGqWo4L/dmUex6N+P517X4T8VaH4ntPP0m8WRgP3kLfLJH9V/r0r5Gqzpl/e6ZfR32n3MttcxnKSRtgj/63tVKbRLgmfZdFeYfC74pW+vNHpOumO11M/LHKOI5z/wCyt7dD29K9PrVO5m1YKKKKYgooooAKKKKACiiigAooooAKKKKACuW+KeknVvBt2kabprfFxFxzleo/EZrqaRlVlKsAVIwQe4oYJnymKK2vGuk/2N4mvLJR+58wvCfVCeP8PwrFrA6Ao70Ud6QBRRRQAUUUUAFFFFABRRQKAClBIO5eCORSdqKAOk8Wxi6sbDWI1GJYwkmOxHT+orm66vwqU1PQ7zRpSNw+eLPbP/1/51y0sbRSvFIu10JVgexFNiQ2iiikMKO1Ao7UAFZ+sagLVPKiIMzD/vketTaneLZwFuDI3CA/zrl5HaR2d23MxySa8vMMb7Jezhv+R9fwzkKxcvrNde4tl3f+S/ERiWJZiSTySaKSivnj9MQtejfDC6tofh547hmuIYpJbaERo7gFziToD17V5zSYGegzWtKp7OXNbv8AirHLjcKsVS9m3bVP7mn+h3XjCe3k+E/gqCOaJpojdeZGrgsmZDjI6ir/AMNJp28KXmnwvoWp2890HudJ1GXyG4AxKkhIHYfTFcDo+m3mranDp2m2/n3dw22OMMF3HGepIHQVBdQSW9zLbXEe2WJ2jkU4O1gcEfmK0VZ8yqW0tb7lY5Z4CEqTw6nrdy++Te1099mmnpue1WjaC3jjxRp2m6xE327w+1tG1zeb0E5UgxrI3VRkfrWRoWn2Fn4O01Y207VLiDUX+3RXmpbIbNlfAdIww3Z5O7mvKMDGMDFGF9BVvFJ/Z7/jqc6yVpWVV/Z+dk1umn1/4c90vLmxv/ib45t49RsVOpaLHDayPOojkfyk4DdKpeG/7JvvBGjaTGLGW90e6lF1HJq5swj7+JQV4kGB/nNeTWOjahfaZfaja2nm2lgqtdSblAjDHA4JyefTNUSAewqni3fmcd7/AIu/5mUckg4+zjV+Hl+TjHl1s09U72/Q6f4p6nbav441C+tPIZGKqXgJKSMqgFgSB1I6969Y8Pf2PYeNdDvbe4028sjZ7Rq17qW64yY2GxU3YTk9MYxmvAKNq/3R+VZ08S4Tc2rtu51YrKFWoQoRm0oxcfk1buv8vI9W8b6kq6J4GhttQUGK8uGmWOYfKfPTBbB44Jxn3rb1a+0/UPF/j7RbTVrO0vNUgtvsd00wWN9sabk3jgZ5H4mvDsD0FX9J0bUdWivG0+0M6WUDXFxhlHlxjktyRn8MmrjipN6R7fgrGE8mpQguapa19bLdzU1f0atbqegePYDpvwj0PR7nVrO+vbfUZDIsFyJfLBViF4PQZHtS+Cbc6l8HdV0i11izsLybU1ZEnuRF5oCr8uc9/wAuK8vAA6ACghT1ANZ/WFz81tLW38rG/wDZb9h7Pn15ue9ut77dj3nSdU0vT9d8O6BfazZT31votxa3F2Jg0YkkwUQv04ArDs9LTw38M5dMvPEGlxXp1u2nDwTLMIVBXa5APIyufYV5FgYxgYoCqOigfhWjxl/s9/xSX6GEci5XpU0um9Fq02/ktXpqe0+Lns7nw14jvdek0e3vpoP9GvdK1DnUXAwoeEE8dM56Z9q0JdUs49fv5otRt1P/AAhaxo6zL/rMj5Qc/e9uteDqnUqmcDkgdKTaPQdfSn9dd78v9a/5k/2BFx5XU/DT7O2r/l9OyR6z4F1rTbHwBoFxq90jra+JPMdXfc6Js4bHXAY5rV8U3el6Zonim5xpkkWroypjWXuXuiSSrLHj5CM57Y6V4jxnPGaAAOgFSsY1Dlt0/SxpPI4Tre153q7tfPm79/U90s7qw1Kzi1HX9Q0eWBNMKLrNldm3vEIHETRbssf0ql4IkW50LQba/n0HUtKtQWFw959ku9NJPzAfNlvwHNeM7ON+3jpux3pCFPYGn9cd0+X/AIP9ef3kf2EuSUVU3emm2jWlno9ell5bmj4l+yf8JFqP2C4kubT7S/kzSHLSJuOCT3PvWfRSVxt3dz3YR5YqN72J7G6ubG8ivLOZ4Z4mDI6HBBr6D+G3jKDxTpxjm2xanAo8+McBx/fX2/lXzrVzRtSvNH1OHUbCUxXELZU9j6g+oNdeDxksNO/TqeNnmS08zo22mtn+j8n/AME+rKKxfBfiK08TaHHqFthJB8s8WeY37j6dxW1X1sJxnFSjsz8drUZ0Kjp1FaS0YUUUVRmFFFFABRRRQAUUUUAFFFFABRRRQAUUUUAFQ3X3DU1Q3X3DQB1dp/x6xf7i/wAqjFjZh7pvs8ebvH2jIz5uFC8+vygCn2ZzZwn1jX+VS1RJjR+FfD0fl7dJtx5bblOCTnjqe44HB44Fcx4P1HTp/iBqUMen2Ns2JBbTorB5hv8Am25JDAkMTtAAI75r0Csa08L6Ja6jFqFvaOlxEWMTC4kIj3ZLBV3YAJOSAMUrDucyNes7G4vLHUbGyhsLGZ5o7UKyTJIs48txvO1w7MG3DAXPJrOuL/wTqOpW8j6RdxLFKZp5oyvlRuwlXYzBjgEhj8nBOOTXbXPhXQbmSV7ixMpk3ZDzSFU3MGYoN2EJYA5XByKRfCfh5bKez/s1DBcBBMrSOd+1mZSSTnO5mOepzzSsx3Rxt1qPhaS8u/tnhWaUQQpM6pGq+TD5MYywMmCwWTHAzgY5xW1Yr4Z1vxBNEfD8nmXMM8i3UgASdVdY3Iw2RliOwzjPpW7ceG9FnuLyeWxVpLyIxXB3sN6EKMcHjhF6Y6VT0LwrFpevz6v9reVpI5I0j2lVRXkDtxkjOQPuhR14JOaLMLouHw3oRlikOmQF4ixQkdyxY59fmYnnuTVyw06xsM/Y7aOHMaRnaP4UGFH4DirVFUTcKKKKAM670PSbu+F7c2MUk+VJY5wxX7pI6EjtmqkfhHw1G7Ouj225lKkkE8eg549vTtW5RRYLmVF4c0SKaCaPToRLbnMb8kg5JyfU5JOTnmtWiigAooooA5b4heK/+EXgsWjjhllnmJkWR9uIEGZGHI+YDGB3JqvqnjiO1u4ng0+4n0/dMj3AC/vWRRxH8w/iOMtgHnFdJdaVp91eG7ubVJpjCYNz5I2E5Ix0/HrWYngvw2m3bp7bUBCqbmUqMgAnbuxk7Rk9TilqPQ5i41Tw2s4X/hGpIHvZ2t2M0asrHz1jmQAP8py3UcHrzUV1rvhi5ljkn8NzxefF9rcPEpkkjZJZFZSj/KSwfOfU9jmu1n8NaJM0TSWKsYpnnQ+Yww7yCRj17sAf/rVDceEPDs7W7Saf81vHHHCyzyKyKgYLghs5AZuevNKzHdHMWHiHQ11KO7tPClwHCwR2zwvESzOHQYUPtGBGRuz09usNt4l8Px6z9q0rw1Kt8zv5k5eMeWHSR84D85MTZXj164z2Fr4V0G2mjmhsSrxlWUmaQ5YFyGOW+Y5kc5OT81QReC/DcTK0djKpUKF/0ubgAMAB83QB2GOmCaLMLoo2Xj3TZtJivHt7gOY0LowRNsjOyBDlsKSUY8nGB1ro9E1K31fS4NRtd3kzLkbsZBBwRxxwQRxVBPCnh9LSe1TTUSKeRJJNsjg70GFYMDkEY7Ed/U1p6dZWunWUVlZQiG3iGEQEnHfvyaauJ2LFQz2tvPNBNNCryW7l4WI5RipUkfgSPxqaimIz77Q9JvvO+1WMUpmdZJCcgsyrtByOcgcfSoJfDOgS3CzyaVbF1Ty1+XgLsKYx0+6Sv04rXooC5iJ4T8OpF5S6TBt8zzDnJJYgA5OcnIUDHTgUv/CKeHfI8n+ybcIAAAARgAsQAc8D524Hqa2qKVkO7KUGkaZBLHJDZQxvHKZUKrja5TYSP+A8fSrtFFMQVQl0bSpZpJpLGF3kZmclfvFkCMT9VAH0q/RQBj23hjQLdJUh0uBVlR45M5O5XADA5PcAD8KrXfg3w/cSQsLJYRHP57LGSoc7XXB9B87HAxzXQ0UrDuzIm8M6BM5eTSrZiYvJI28bNu3GOn3eM9ccUuo+GtD1C6kurzTYpppBh2JI3DGMHB9OPfA9K1qKdhXMYeFvD4RkGlwYbJ75BJUkg54OVU5HpViHQtHhRUi0+BFVomAC9DGcofwPNaNFFguFZ2uf6uH/AH/6Vo1na592Aern+VAFiy+4Ks1Wsv8AVipriaK3t5LieRY4o1Lu7HAVQMkmgDM8WeINP8NaLNqmpSbY04RB96Ruyr7mvl3xr4o1TxXq73+oSHYCRBAD8kK+gH8z3rR+KPjGfxdr7TIzLp1uSlpEfTu5Hqf5cVyVYylc1jGwUUUVJQUUUUgCiiigAooooAKKKKACiiimAAkEEEgjoR2r3j4L/EhtSMXh3XpgbwDba3LH/XD+43+16Hv9evg9LG7RuskbFHUhlYHBBHQ04uwmrn2nRXCfBzxoPFWhG3vHH9q2QCzjvKvaQfXv7/Wu7rZO5k1YKKKKYgooooAKKKKACiiigAooooAKgvpvItXfvjC/Wp6yNcm3SpCOijJ+tAHn3xP0Y32lDUYVzPaZLY6tGev5dfzryqvoNlVlKsoZSMEHoRXjPjbQ20TWXjRT9lmy8B9u6/hWUl1NYvoYdJ3paSoLFpKWkoAKWkpaAEpaSigAoooFABRRRQBe0K+OnapDdc7Adrj1U9a2/HOmgSJqtuN0UuPMI6Z7H8a5eu08H3kWpaXLpF58xRcAH+JP/rf4VS7CZxVLV3WtOm0y+e2kyV6o/wDeX1qlSGJTZpFhiaSQ4VRk04Vg+ILvzJPssZ+VOXx3PpXNi8QqFNy69D1Mny2WY4pUltu32X9aFC+uXurhpX/4CPQelQ0lLXykpOTcnufslKlClBU4KyWiEpaSlqTQKKKKAOu+DX/JTtD/AOu5/wDQGrsdM8M6emlan4jn0jTtXu7rWrmCOK/vVt4o41kfJySMsSD/ADrzDw3rF1oGuWusWKxNcWrloxKpKk4I5AIPf1rY0fxzrGmi8iNvp19a3dy109re23mxJKxJLKCcjr612UK1OMOWfd/oeFmOCxVWs6lF9Irdq9nJtaWfVdfI6+Xwloln4/vI7HSY9X08acLyOJrxVgtWOQfNfPKgjsehq9c+CvD2q6x4LaKCxt01T7Qb1dOmZreTygGwhbnJ5FcDaeOteg1291dzaXMl9D9nuIJoAYXi7JsGMAe1LfeOtcuU0dYls7I6PIz2RtYdmzdjK4yQRx6euc1oq9CzvHr281+hySy/MnKNqmqja93/ACtarylZ3t57naWt/pF/8PvHo0rQYtIECxRFYpGZXUScFgejcHOK1x4G8O2N/beG73SdMMEloDcapJqSrdLMVJyse7O3PHTpXn+sfEjXNT0e/wBKksdHt7e/UC5+zWhjZ2BB3k7vvcd/ypkHxG8QxWEduY9NluYofJiv5bRWukTGMBz7e1WsRR05tbeS7t7GUsrx9n7N8t3e3M2/hik79bNPR332Zvzaf4X8P/DbS9W1DQotU1CW7u7QOJSivtdwHYjrgKMD3rZsPD/hTULS2ttB0fR9VBs908Mt1JBqXm7SSV3fLj8PWvLr7xFqF74YsPD0ywfZLKaSaJgp8ws5Jbcc4PU9q2rP4j+ILaCHbBpUl7BB5EOoSWatdRpjGA/09RUQxFK+q0sui+ZvXy3GODcJvmcpP4mlZt8ui7eTVvMxvCmkx6t4x0/RZy8MdxdiGTJwyjPI+vGK9U0W40NZviBpek+Ho9M/s/SLqASpIxaZVDL84PfIzx614xb3Vxb3qXsMzpcxyCRZAfmDZzn867S7+KPiK5sr62az0ZDf27293NHZ7ZJgy7SzMD97BPt7Vnhq1Omve39PL8DpzTBYnESXJqrLq1Z3TvbrdaamxNY+F/DX/CNaPeeGotXm1e2inubuSVg6+acAR44GK4rx5o0OgeMtR0e3kaSC3n2xljk7SAQD7gHFaWi/EPX9L022sVh027+yDFpPd2okltx/sNnj8c1zF9d3N9fTX15M81xNIZJJG6sx5Jqa1SnKKUV+G3+ZrgMLiqVZyqvSz6t3d7p2fw2Wll+h7XdaL4NX4qSeCV8K2oiubdpPtPmMHibyiw2DOAPl/M1y1zZeHPB/hPRb698Pw65das8zO9xIyrFGjYCrjo2COfY1gSePNbfxwvjBorL+0VjMYXy28rBQp03Z6E96XQ/H2t6XYfYPI02+tlmaaGO9tRKIHY5JTnI5PvW8sRRbeltXbRaLS2n3nn08txsIwTk2rR5lztXaUk9em8X2dj07TLDS/Cd54306y0u2uLVdE+3KLjcXKMrfuH5+7wffnrXi+i266n4ktbcWMkyXNyB9ltzhmBOdik9OOMnoK2NK8e+IbDX7/Wmktr641CPyrpLuHfHInZdoI4HoOKw7HVLux1uPWLJkt7qKczx7F+VGznAHpzjHpWVatTnypaJN6eVzrwGBxOH9q5u8pKOt3uo2f49T1e/8N6BeaF4mibRtD0+60y3823WyvGmuYiCR++OSp6Y496ztctvB3hvWbbwpeeFZtSLWaPcXtuzNdNI65zGuQCB6Vzdx8QdWli1WKPTdGtl1aJo7zyLUoXJ6vndndyfb2qS0+Jfia20+K3Qae1zDD5EN+9qDdRx4xtD59PatXXovZa+i7v8A4BxQy7Hr4nddudrWy1vq9Gnprvfc6BtRtY/gHKi6LZFRqzWo8xWDbvLH74jP+s/TjpXlldBpni7VLHwzfeHfKsrqxvJGlb7RDveOQjBdDnhuOvNc/XLXqKpy26Kx7OX4WWHdVSXxSbWt9/yCkpaKwPREpaKKAOj+HviebwvryXWWazlwl1EP4l9R7jqK+kLaeG6t47i3kWSGVQ6Op4YHkGvkyvX/AIFeKC6P4ZvJCSgMlmWPb+JP6j8a9nKsXyS9jLZ7ev8AwT4ji/J1WpfXKS96Pxea7/L8vQ9Yooor6I/NAooooAKKKKYBRRRSAKKKKACiiigAooooAKiufuVLTJxlKYHR6U2/Tbdv9gVZrP8ADr7tKjH90lf1rQpkhRRRQAUUUUAFFFFABRRRQAVx+r65r1le3Kw2bTwreFIdsROUWDcQcerYwfqK7Cikxo4OfxT4gimZ1sopoTGNjLbsFOHcF/mYHB2qME/xD8da51DV7vw1HqFvI1pdeeitCkG4qGkVSpDA8qCeRxx6V01FFgucNqHiXxFpspi/s8XitLMiSeUQQIyAN3QfNnAx+vSrura7rFnq5iSGNbZ7aORfMgdvLYhsqSp5JIA9sj8esoosFzkfD/iTVdUtbl2tYYpFt5nCrG58mRG2hGyfmJ68Y6GqWjeJPE39n3AvNN+0zwI8okEJTeudoGOmQeev3a7iGKKFPLhjWNclsKMDJOSfxJNPosF0clca9rjWOk3EFiqS3RZZUaIsq/vUQNwcgYYt1/GqK+Ktea4gL2McaiSRZ4fs8m4IuB5mf7p5IHXjvXd0UWC67HAS+LtemL+RZJBGs4xI1s7fuhKF3EZB5U56evPo8eKfEkMcby6QJnlcHYkTAKDHG2wZOc5ZuefukY9O8oosF/I5FvEurf8ACNHUF03fci58kgRkKFxndjd0z8vXr+VZ974u8R22k/2hJpMCDarmN4pMxgyMmGOeoxuJ9PzrvqZPFFPC0M0ayRsMMrDII9xRZhdHFL4n1z7XcL9mhNuoQR3H2eTy24c5A+9yQF68HnvVu317Wr3wrfaklolpcwYRUaIsQ6keZlc9OuP611tR28ENvCIbeJIoxnCoMAZoswujiT4o8Q29nAz6Yt3JIFcOkLKCpaQYwTwTsGPTcOD30de1zW7O9uFtLGGSCLAG6NyzHymkPIOP4dv1I+ldTRRYLnFzeKtZSN3GmKQJVU4ifKZ35Q5I3N8qnIwPmAxmnHxJq0OjaRK8UL3d1DK8iPA4LMmMRhR0Y5xk8ZrsqY0MTTJM0aGRAQjkcqD1wffAosF0cb/wlWuG6uIm0cQpHI4R3jZgxGcR/KfvNjIPA56VTi8Y69NDa3MOnxzI8TSSrFE+I2zgIxJ5I+9kEdCPevQaZBDFbwrDBGkcajCoowAPYUWY7rsUPDepPqmmpNNA0FwOJYypGD2I9iMHqetaVFFMkKKKKACiiigAooooAKKKKACsvWzma3X3JrUrJ1Q79SjT+6n8zQBfsx+7FeUftEeKjaWEXhizkxLdASXRB6R54X8SPyFeqGaO0spbmdtsUSM7t6ADJr5J8WaxN4g8R32rzk5uJSyA/wAKdFX8AAKib0LgtTLorc8MeGNQ8QwXs9ncWFvDZBDPLd3HlIockDkjHY1F4k8O6loL24vPs80V1GZIJ7WYSxSKDg4YelZWNLmRRS7W4+U89OOtWbSye4gupRNbxfZow5SV9rSc4wg7nnpQBVopSrAZKkfUUEHAOCAehxQAlFKVYYypGemRQQRwQQfcUDEorctPC2r3WhnWIo4fI8uSVI2kxLJHGcSOq91U9TWVp9q17fQ2qzQQmVgokmfYi+7HsKBEFFPkjeOR1xu2kjcvIOD1B9Ku+HtHvdd1WLTbAR+fKHKmRiq/KhY8/RTQBn0U4qwO3ac9uOtJg43YOM9aAEoq5qGl6hYR2sl5avEt3CJ4DkHfGSRu46dD15qptbIG1snoMdaANnwV4guPDPiS11e3JIjbbMg/jjP3l/L9QK+s7C6gvrGC9tZBJBPGskbDupGRXxlX0B+zp4gN94dn0Kd8zae26LPUxMen4HP5irg+hE11PVKKKK1MwooooAKKKKACiiigAooooAGIVSx4A61zVxIZpnkP8RzW1q0vl2bDu/yisGkxoKyvFOiw65pL2kmFlHzQyf3G/wAD3rVopDPAby2ms7qW1uIzHLExVlPY1D3r1j4geGBq9sb6zQC+iXkD/lqvp9fSvKGUq5VlKsDgg9Qazasap3EoooqRhRRRQAUUUUAFFFAoAKKKKACp7G6ms7uO5gba6HI9/aoKKYHod1BaeJtFSSMhZMZRu8b9wfauCvLea0uXt7iMpIhwQav+G9Xk0q83HLW78SoP5j3FdhrWl2mvWSTwyL5m3MUo6Eeh9v5U9ydjzLULgWto8vG7oo965RiWYsxyTyTWz4uW4ttSNjcRtG0PUHuT3HqKxa+YzKv7Sry9Fp/mfrHC2XrC4JVH8U9fl0/z+YtFFFeefTBSUUUALRSUUALSUUUCFpKWkoGLRSVd0TStQ1rUotO0u1kurqQ/KiDt6k9h7mmk27ImU4wi5SdkinWpoPh3XNdk26RpV1ec4LRp8o+rdK9y8A/BjS9OSO88TMuo3nDfZwcQIfQ93/Hj2r1a2t4LWBYLaGOGJBhUjUKoHsBXsYfJ5zV6jt+Z8VmXGlGi3DCx533ei/zf4HznpPwQ8WXSB7240+wH915C7fkoI/WtuP4A3BUGTxRErdwtiSPz3ivdaK9KOU4Zbq/zPmKvF2aTd4zUfRL9bngl38A9SVT9k8R2kp7CW3aP+RauV1z4S+NtLQyDTo76MdWtJA5/75OG/SvqC7uILS1kurqZIYIlLySOcKqjqSa5Xw98QtB8Q+JjomitLdlImkkuNu2MAY4GeTnPpWNbLcImo3s3tqdmD4nzhxlUspxjvpovmrHyldW89rO0F1BLBKv3kkQqw/A1HX2R4l8M6F4jtTb6xpsNyMfK5GHT3VhyK8F+JHwj1Pw+kupaK0mpaauWdMfvoR6kD7wHqPyrzcVldWiuaOqPqMq4rwuNkqdT3Jvvs/R/5nmNFJRXmH1ItJRS0DCikpaACiikoEFLSUUDFqxpt5cadqEF9auUngcSIw9R/Sq1FNO2xMoqScZLRn1P4a1aDXNCtdUt8BZ0BZc/cbuv4GtGvHfgFr3l3dz4enf5JQZ7fPZh94fiOfwNexV9jg6/t6Sn16+p+J51l7y/GTo9N16Pb/IKKKK6TywooooAKKKKACiiigAooooAKKKKACmyfdNOoPSgDQ8LyZhni/uvn8CK2a5zw9J5eqNGePNQ/mOf8a6OqEwooooEFFFFABRRRQAUUVwnjnx7FpbyafpOye8HyvKeUiPp7msMRiaeHhz1HZGdSrGnHmkzrNZ1jTdHg87UbuOBewJyzfQDk1wes/FABmj0jT8jtLcHr/wEf415zfXdzfXLXN5O88znJdzk1BXy+JzytUdqXur8TyquPnL4dEdJe+OPE90Sf7SMI9IUC1nP4g11zltYvifaYj+RrMory5YmtP4pv72cjqze7Zs2/inxFAQY9Yu/+BPu/nW3pnxI1+2IF0tveJ33Jtb8xXF0VdPG4im/dm/vHGvUjtJntOgfEHQ9SKxXLNp87cbZTlCfZv8AHFdcrKyhlIZSMgg8Gvmiuk8JeMNT0CRY97XVln5oHboP9k9j+le1hM9d+Wuvmv8AI7qOYPap957pRWfoGsWOt2C3lhMHQ8Mp+8h9CO1aFfSQnGcVKLumeommroKKKKoYUUUUAFFFeX/Fr4s2PhRpNJ0hY73WcYbJzHbn/a9W/wBn861o0J1p8kFdnLjMZRwdJ1a0rL+tjvvEOvaP4fsTeazqEFnD2MjcsfQDqT9K8g8V/H61id4fDWkNc44FxdnYp+iDkj6kfSvD/EGtapr2ovqGr30t3cOfvO3Cj0A6AewrPr6PD5PSgr1NX+B8BmHFuJrNxw65I/e/8l/Wp3mrfF7x7qDEjWPsi84W2iVP15NYFx4z8W3DbpfEurE5zxdMv8jWEaK9KOHpQ+GK+4+dqY/FVfjqSfzZ0ll498aWePI8TamMDHzTF/8A0LNdRofxu8a6eVW8ktNSjHUTxbWP/AlxXmdJSnhaM/igvuLo5njKLvCrJfNn094P+OHhnV2S31iOXRrk8bpDvhJ/3x0/EAe9eo280NxAk9vKksTjKujAqw9QRXwjXW/D74g+IPBt0PsM5uLEtmWzmbMbfT+6fcfjmvJxWTRa5qLs+x9RlvF9SLUMWrrut/mv8j7EornPAXjLRvGWki90ubEiYE9s5HmQt6Eenoehro6+enCUJOMlZn3lKtCtBVKbun1CiiipNAooooAKKKKACsWQ+Zq0rdgQo/AVsswVSx6AZNYumgvK0jDl2LH8aAOc+N+qnS/h3cxxttlvXW2X6Hlv/HQa+aa9l/aZvv32i6WpwFSS4ceuSFX+TfnXjVYzeprBaHovwkCzeG/Fdp9nsbuaaO2EdtdziJJcM5IzkdOvWulDWKXOn6a9xp1hfy6FfWf2CG7D28Dv9wBySAW6nJrxULvYKF3EnAGMkmp5LC8ijnaSynRIHEcxaIgRueitxweDwfSkmOx6tZzHR18N6e39m3N0mj3FvIn2xUZXMudscoyFkx0J4681bsJbG38SapjVBOWsbLzPPeMvG/2lCY2deHYDkn/CvMrfwzdSWc00jG3kit7meSGaB1KiEAlckYJOenbvVXWdFuNO1o6SALqcBNohQksWUMAB1zzTuKx6Nr+rpqVt47tNSvI57S2v4Xs4/l+QG4Acx465XOT71oeMb/TIdMunje2uNNM1u2lrNcwtBFtYH93Gi+YBj7wb8cmvIbvTb+zEJutPubfzRmHzYWTeP9nI5/CibTr63u0tZrC5iuZMbInhZXbPTAIyaOYdj13WL6EXum6lLc2Mdx/ae6Oyu7tJ7SRSjfvI3Vd0aZIwCMAkehrk/ir5MkGlztdy/bH83zbOa4juHgXcNp81PvKecA8jFccNNv8A7f8A2eNPuvthOPs/kt5mf93Gam1rSZ9ISy+0EBrq2FwE2lTGCSNrA9+KTYWPV/CMemT+BrHR21OC2t7m2YPqJuIvNhklceZaqjcqCAOehJzXB+AY1sPidpcU58lYL8K3mOvygHuRx+XFZV14e1JdQmtbSyu77yztLxWknJ2hiMEZGAe/1qna6bf3XnLa2FzP5I/eiOFm8sf7WBx+NFwseyQa1t8Y+E9L+3Qf2Zc6YUvYyylH5k+Vz+XHv70nhC5YXXhybT9QsIPD8OnOlzC00asLoxuGyp+bcWIwfSvG/wCz73yBN9huPJbbh/JO1txIXnGOSCB64p0ml6gl8tlJp10t24G2FoGEjD2XGTT5gses+GIY7zV/AusQ3liLSws/s9yz3KK0cgL/AC7Sc55FVNF+zXXhAabqFxbWeni1mY31rdRlNxYttmiYbjICAAV59PWvM00fVJL2SyTS7x7uMZkhFuxkUe64yKeuk3EllHcxRyyTNO8PkLA5YbF3E5xjgZyOoxk8UXCx61pOrXEtz4Z1GXUoZrePw/OjCSdWAuAj5DKTnONo5HPSs7SNd+3eBz4yvpw2saNDPYRnbtLNNjymGOPlBbj0FeYz6XqEN1Haz6ddR3EoBjieBg7g9MAjJrQ1e/8AEUejWuh6kLm3sYHYwwSQeUCw654BYjd3zjNHMKxi12vwT1Y6V8QrEFsRXmbaTnj5vu/qB+dcVU9hcyWd/b3kRxJBKsqfVSCP5VKepTPs2imW8qz28c0ZykiBlPsRmn10GAUUUUAFFFFABRRRQAUUUUAY+uSZmSIdFGT9TWdU17J5t1I/UFuPpUNIYUUUUhhXFePfCP2/fqemR/6X1liH/LX3H+1/Ou1ooauCdj58ZWVyrAqwOCD1BpK9Z8Z+D4NXDXlltgvsc9ll+vofevLL21uLO5e2uoXhmQ4ZWHNZtWNU7kNFFFSMKKKKACgUUUwDtRRRSAKKKKYBWxoHiJtFDfaNz2fV1HVT6j/CsesvxHNttkhHV2yfoKwxFb2NKU+x3ZZg/ruLhQ6N6+m7/A9W1rSNH8WaVHIXWQFcwXMX3l/+t7GvIvE/hzUtAuNl3HvhY/u50GUb/A+1S+EvE9/4eucwnzbVj+8gY8H3Hoa9d0bVtH8Tac/klJ0IxNbyryvsR/WvMtQzBfyz/P8Ar7z63mx/Dc7fxKD/AA/yf4P1PBaK9K8T/DcMXudBkCnqbaQ8f8Bb+hrz3ULG80+4Nve20tvKP4XXH5eteXXwtWg7TR9dl+bYXMI3oy17dV8v6RXpKWiuc9MKKKKAEpaKKACiigfQmgDR8NaLqHiHWYNJ0yHzbiY9+FQd2Y9gK+qfh94M0rwdpQtbJBJdSAfaLph88rf0HoKxPgl4LTwx4cW8u4x/at+oeYnrGnVY/wCp9/pWn8QPFU+ktbaJokK3fiDUTttITysY7yP6KOfyr6TA4WGFp+2qbv8Aq3qz8vz7Nq2a4n6nhn7i+523bfZf8E1PEPiSx0iaKzCS3upT/wCosbcBpX9z2VfVjgUy0sNa1DE+tXgtUPIsrJyAo9Hk+8x+m0VH4M8MQ6DBJcXEzX2r3XzXt9Ly8jeg9FHYCuhr0oxnPWp93+ff8j5irUpUvcoa/wB59fRdF+PpsRWtvBawiK3jEaDnA7n1J7n3qWiit0rHG227sbLGksTRSIro4KsrDIIPUGvIrn4I2Z1HULqw1i408tIsmnmL/lj13K3QkZxggg4r1+isK2GpV7e0V7HbgsyxOB5vYStfc8Yg8VeOPh1dx2fjO3bV9HZgqX8XzMo+vc+zc+9etaHq2n63psWo6XdR3NtKMq6Hp7Edj7Gp721tr21ktbyCOeCRSrxyLlWHuK8d1nR9S+E+u/8ACQ6D5114ZuJAt9ZZJ8kHoR/Q/ga5X7TCat80PxX+aPTX1fNlyxioV+ltIz8rfZl26Mi+NvwxjaKfxN4ctwrqC95aRjhh3dB6+o/GvC6+19J1Cz1bS7fUbGZZ7W5jDxuOhB/z0r5w+O3gtfDevjUtPi26ZqDFlAHEUvVk+h6j8fSvOzPBRivbU9nv/mfUcK55OcvqOJfvLZvfTo/NdDziiiivEPuwooooAKKKKACiiigApKWigC7oOpTaRrVpqUJIe3lV/qAeR+Wa+pbS4jurWG6hYNFMiyIR3BGRXybX0B8FNVOoeCYreRsy2MhgP+71X9Dj8K9nJq1pum+p8NxtguehDEpaxdn6Pb8fzO3ooor6I/NgooooAKKKKACiiigAooooAKKKKACiiigCFZPs95DP2Vxn6d668HIyOlchdLuQ/Sui0S4+0abExOWUbG+oqkJl2iiigQUUUUAFFFZHjDWU0LQZ744MuNkKn+Jz0/x/CoqVI04uctkKUlFNs5f4n+Lm09W0fTJdt04/fyqeY1PYe5/SvJ+9PuJpbieSeZ2klkYs7HqSajr4PG4yeKqOctui7Hz1etKtK7CpLeGa4mWG3ieWRjhUQEk/hUdb3hDXIdBa+n+zu93NAYraQYxEx7nPvj8qwoxhKaU3ZEQScrSdkZl/p2oWDql9Zz2zN90SIVz9Kujwx4jIyNFvsf8AXI11uupqUPw0I1eb+0LhrpXhmRvM8pePvN+f54qLwTrGsvBf63qep3cthp0WfKLnEsh+6v0/xFegsHRVVU5N6q/TTvc6PYQU1F311/4c4yPSdUkvnsY7C5e6jGXiCEsv1HaoBbXP2sWfkSfaC/l+VtO7dnGMetdXo2oyatpuvxSX0Frql9JFIkksnlKVVslQx6YHatK+mhk8QX/iKxX7U8ax2llsXPnXJQAsPXaMn8qzWEpzipRl/wANr+KS/FEqjFpNP+tf6+Z5/PFLBM8MyNHIjFWVuqkdQaZV/V9J1XTXVtStJYTKSQznIY9+QetUK4ZxcXZq3qc8k07M1fDGuXmgamt5asSpwJYiflkX0P8AQ17voupWurabDf2b7opRn3U9wfcV8512nwp8QNpmsjTbhz9kvGCjJ4STsfx6flXsZPj3RqKlN+6/wZ24LEOEuR7M9kooor7A9oKKKx/GmvW3hnwxfa3dYK20ZKp/fc8Kv4kgVUYuTUVuyKlSNODnJ2S1Zwnx2+I7eFrIaLo8q/2xcplpBz9mjP8AF/vHt+fpXzHLI8srSyuzyOxZmYkliTySfWrOt6leaxq11ql/KZbm5kMkjH1PYew6VUr7PB4SOGp8q36n5Dm+aVMxrub+FbLsv831CpbO2uLy5jtrSCW4nkOEjjUszH2AqKvYf2f9NZfDnirX7Sa3t9Qgg+z29zOcLbAqS0hPbAwfwrTEVvY03M5svwjxddUr23fySueXa3oesaLIker6Xd2LOMqJ4im76ZqVfDfiBtL/ALVXRdQNjjP2gQNsx65x0r0jxJHrUfw9trqXxBZeLvDMWoo9xMEb7RCwYZUF+QDyOf73oa6bwD4k1zxh8RX1zT737J4atYjC2kyTKXZBF0EQ+8d3OfTiuWWMqKm5pLS99+nTvdnqUspoTrKk5STlaysm9b3d07OKt03PCNH0rUtYuvsulWFzez7dxjgQsQPXio/sN7/aI037LP8AbTIIhAUO/eTgLjrnNeieG7i0uNM8c6HZ3UGiajfXcT2Yu5vs22NJmLRlj90gdq2tWubabxnq/jXSFF9LAsOnaWY13fab8xBS6j+LYAT+XrWjxUlJq39af5/gznhltOVKMlPW+vp717Le6ST8+ZL18eu7ee0upbW6ieGeJykkbDBVgcEH3qKtfxL4d8QaHLG+uadcWzXBZleQhg5z83zAkZ55HWsiuuMlJXTueVUpypzcZJp9nua3hLxFqfhfW4dW0qYxzRn5lz8sq91Ydwa+vvAnijT/ABd4dg1fT2wG+WaIn5opB1U/55GDXxVXf/A/xi/hPxfHHcSEaZfkQ3Kk8Kf4X/An8ia87M8Eq8OeK95fifQ8OZxLBV1SqP8Ady/B9/8AM+s6KAcjI5FFfJH6kFFFFABRRRQBU1eXy7F+eX+UfjVfS49qD6UzWX8y7itxyFG5vr2q9ZptQUAfPv7Rk3mePIo8g+VZIvXplmP9a81r0P8AaERl+IkjHo1rER+WK88rCW5tHYOexIPYivVrbXvDd0lvDfXsKxanGL7Uhx+7uIRHtQ+7FZP++xXlcUck0qxRRvJI5CqigksfQAdTVuTSdVjeBJNMvUe4OIFa3cGU/wCzx834UJ2G0dnb69aXXh2aS8voVvJ7TVi6F/m3y7Sgx784+lVn1LTz8W7DUvtkBsknt2eff8gCxqDk+xBrkLeyvbhPMt7O4mTcV3RxMwyBuIyPQc/Tmpn0fV4/N8zSr9PJQPLut3HlqejNxwPc0XFY7Dwj4hsoLaK41q+M8ia0Zh5khZ1DQsBIO+A5Ukj0rTt9c0O0a1s5prRpPLuljlS/lmEJkVQMz9VDEHoPlznvXBX+haha28FwkMtxDLaJdNJFExWJWLABj0B+WqQs7w2RvRaXBtQ20z+WfLB9N3Si7Cx6De6tpk0EukwahZ2l2+mi3iuxdPIiETb/ACmnPUFc89B0zXO/EW4jml0qGPU4NTlt9Mjhmnhk3guC2RnvjIrHj0fV5JFjj0q/d2OFVbdyScA8DHoQfoaqTRSwStFNG8UinDI6lSp9CDQ2M77xxr1vJZXS6XqylpNXSUiCbBZBAoDcdgw/OrGv6jaahfzDRvElpphh1ie6llMxQSKxXZKuPv4AIx1/OuGh0TV5bq0thpt4sl4wW33QMPM9xxyO/Hapdc0O70zX59FUSXdzCSrCOFwSQMnCkZIGDz0I5ouxWOxXxNZx674c8/VDc2MFlJ5hBKKlwzygSMq52tyh7kA8VMup6SHtLH+0baF47a5ClNReRH37cRPcHlVbDHjp0yM153HY3sggMdncOLjd5BWJj5u3723+9jvjpQbG+WxF81lci0zt88xN5efTdjFF2Fj0m81exklWG31TRpI5NPtklge5kjRniLA4myGUrnjOdwPsKLTXNHtdWhmttZV1TUryYSzSfP8APZlQxJxkF/lB78Vwln4f1Ge2vriWGW1SztmuCZomXeBt+Ue+GB+lVI9M1KSZIY9OvHlkjEqIsDFmQ9GAxyvv0p3Cx23hjUo7jw/Y2z3zHUBDqKeczMzWu9Y9rsRkqv3+e2SazvHayReGfC1vNfC8ljhucuCSADKMAE8sODg9ODjgVzthHrFo4v7GO+haLcfPiRht28NyPTIB+tO13+2nuln1xb/z5EBRrtWDMvbG7t9KV9AtqZ9B6UUUhn154HmafwZoszZ3NYQ5J7nYK2Kwfh2NvgTQxkn/AEGLk/7orerdbGDCiiimAUUUUAFFFFABUd0/l28j+impKpa0+2zK92YCgDDoooqSgooooAKKKKACsvxDoOn65b+XeR4kA+SZeHT/ABHtWpRQB4z4l8K6lortI8f2i1zxPGOB/vDtWDX0GwDKVYAg8EEZBFcl4h8C6df7prAixuDzgDMbH3Hb8Khx7FqXc8porX1vw3q+kMTdWrNEOk0fzJ+fb8ayKksKBRQKQBRR2ooAKKKKACuc8QS+ZqBTtGAv9a6OuQupPNuZZP7zEj6Zryc2nanGPd/kfZcF4fnxU6r+yrff/wAMyOprG8urG5S6s53gmT7rocH/APVUFFeCnbY/SJRUk4yV0en+GPiPDIEttdj8p+guYxlT/vDt9RXbTQ6XrlgPMS2v7Z+h4Yfgexr56q7pOq6jpU/nafeS27dwp4P1HQ16tDNJRXLVXMv6+8+QzDhGlUl7XBy9nLt0+XVf1oekaz8NLCYtJpd29q3aOQb0/wARXGat4L8RadlmsWuIx/y0tzvH5dR+VdHovxNmQCPV7ESjvLAdp/FTx+VdhpfjDw9qAXytSjic/wAE3yH9eK39jgcT8D5X935/oeasdn+V6Voe0iuu/wCK1+88MljkifZKjRt6MMH9abX0VPbWN/HmaC3uUbuyhgfxrIuvBnhm4J3aTEh/6ZEp/I1nPJp/Zkn/AF8zro8b0HpWpNPyaf52PK9Q8Lahb6Fa61ApuLWaIO+0fNEfcenvWBX0Xp9nb2NjFY26YgiTYqsc8enPWuF8beAY5xJqGhqsUuC0lt0VvdfQ+3SlicqlCClT17r/ACHlXF1OrVdLE6Jt2l5dE+3r/wAOeX12/wAE/Di+IvHdss8e+0sh9qnBHB2n5V/FiPwBriCCCQeCDg19Bfsw6YsPhrUdWZfnurkRKf8AZQf4sa48BRVXERi9tz2+Isa8Jl9ScXq9F8/+Bc9Q8Qapa6Jol3q1422C1iMje+OgHuTgfjXEfB3Tbq/F3471pM6nq7HyQR/qbcH5VX0Bx+gqj8d7iXUrrw/4LtpCr6reK02D0jU4/qT/AMBr0+1gitbWK2gQJDCixxqOiqBgD8q+kX77EPtD83/kj8wa+qZerfFVv/4Cnt83+RkeK/FWheFoYJtcvTapcMVixE77iBk8KDXP/wDC3fh//wBBt/8AwDm/+Irgf2lbj7b4s0HRVlC4i3NzwpkcKCf++attY/AeO8+xySIZAdpcXNwUz/vbsVzVMbV9tKEHFJdz1sLkuD+p0q1aNSUppv3EnZJ9brqeteGfEGk+JNNOpaPdG4tQ5j3mNk+YdeGANY+r/EjwVpV01rd69B5yHayxK0u0+h2g1g+OdOtPDPwd1KPwYhjtpAJN0UzSfI7AOwYkn7vvXJ/Azwd4M1zwzPe6rHFfX4lZZInlI8lB0IUEdeu6rqYmupxoxS5mrt62+RzUMswLoVMZUc/ZqXKkrc3z6I9j8P8AiDRfEFsbjR9RgvI1+95bcr9R1H41NrWraboti17qt7DaW68F5WwM+g9TXz94Phj0X49Lp3hWdp7DzzFJtfcvlbcuCe4U9/an/FS5u/GXxgt/DCTslrDOlrGOykjMj49ev5Cs/wC0pexcnH3r28rnR/q3TeMUFNqm4c7b3S7Ndz1vTfid4H1C8W0t9ehErHavmxvGpPszACuqu7e3vbOS2uY0mt5kKujDKspHSvGPip8KvD2keCp9U0OOeG5sVDyeZMXEyZw2Qeh5zxgcdK6P9nnX7jWPBT2d5I0s2nTeSrsckxkZXP05H0ArajiavtvY10rtXVjkxmW4X6n9dwM5OMXZqVrrs9CL4eCbwX44vfAtzIzaddhrzSHc9v4o/qOfy96634keH08TeDr/AEvaDM0Zktz6SLyv+H41jfGWyaPRrLxRajF5oV0lyGHUxbgHX6Y5/A13FvMlxbxzxnKSIHU+oIyK0pU0lPDy26ej/wAtTmxWJlKVLHw0m9/8Uba/NWfrc+ImVlYqwwwOCPQ0ldX8W9LXSPiJrFpGu2Np/PjHbbIA3H0JI/CuUr5KpBwk4vofseGrRr0YVY7SSf3hS0lLUG4UlLSUALRSUtACUtFJQAV6Z+z9qHk+Ib3TWbC3UHmKP9pD/gTXmldD8Nr37B450mfOFacRN7h/l/mRXRhKns68ZeZ5ec4f6zgKtPyf3rVfij6Wooor7M/EQooooAKKKKACiiigAooooAKKKKACiiigBrjK1Z8NzeVeyWzcLINy/UVBVeVmhmSePhkYEUxHY0VHbTJcW6TR8q4yKkpiCiiigAryL4yaobnXIdMRv3Vqm5gO7t/9bFeungZr528Q3ZvtevrtjnzZ3IPtnA/QCvDz6s4UFBfaf5HBmE7U1HuUKKKK+RPGCt3wfqOlWU11b6zZie1uovLMgjDPCefmXPTr2rCqxaWd1d7vs0LS7SobbjgscD8zxWtGcoTUoq7LhJxldHVXuraDpPhW90XRLm5v3vmBkllj2Kg9ADjmqsmq6dF8OY9It5s30t15s6bCMLzjnGD0XvWOmjao83krZvv+bgsoxtbacknA54+tT2mgX8mWuYZLeMwzSISASzRqxK469VI9q6/bV5PSFtOXZ6L+u/c256j2j0sZKLudVyoyQMscAfWuxt9esdH8S6ZDA3n6bpqGMvHg+Y7D55B68nj2FYCaDrDkhbGQsDtK7lzn0Azk+/p3xSS6Hq0STPJYuohz5nzLlcDJ4zk4HJx071lSdajrGL6dO2v9ehEPaQ1SNLW77TY/DUOiWN5Jfn7W1y87RFAoIICgHnPOTXN0UVjVquo7sznPmdwpVJVgykhgcgjsaSisiT6D8I6n/a/h2zviQZHjAkx2ccH9RWrXnvwTvDJpV9ZM3+qmDqPZhz/KvQq+/wADWdbDwm97H0VCfPTUgr5+/ao8QtJfad4Zhk/dxL9quFB6schAfoMn/gVfQNfIPxJe98UfFXWI7GJ7iY3LwxRhhnbEMEDP+6a+gyempV+eW0UfPcV4iVPBqlDebt+v+RxdLWmdA1kWTXpsJBbrai7ZyV4hL7A+M5wW4rYm+H/iVLNJBZ77nzZ45bUMA8IiCFmYk4xiRehr6d1qa3Z+bxwlefwwf3HKV2/wu8VaZosGr6Hr8dw2j6zB5M0kABeFsEBgO/X9O9Yv/CH+Jvtc1qNHuDLEquwBUghgSu05w2QDgKSTg4ptv4S8SXGn2t/Bo9xJbXbbLeRcYkOWGBznqrZ9MZNRVdKpDlk/x+aNsMsTh6qqQg7q/R+j/OzOz1fxX4W8PeCv+EU8JS3OrrPfJeXdzeQ7EYKVOwKeTnYoPGMZ9a1LXX/hYPFNt44jl1LTb2AK50i3tQqGULt+Vl+UL+Iz+JrhrXwF4intNQlNqI5rIQN5BYEyrMxCsrA7SBtOTmq7+DtaXT7e4FuxuZr2azNptxJG8SqzFs8AYbrntXN7Gg01zu/XXe//AAD0li8ampOkrK1lZ2Vm0ra3vdvRt36op+J9Uk8ReKb7Vnjjt2vrgybCwCpk4GT7DGTXb2Pi7SfDPjrQLa1b7XoehI0byQ4bzppFPmzr68nA/wBleOtcL/YOsf2z/Y5sJBf7SwhJAJAXdkHOCMcjB57VI/hvXltxcNpk4iNql4G45hdtiP17twB19q3nTpSSi3pb89Dho18TTnKpGL5r3bt2d2vvs36I6HxVq+h2/gW28K6Rqc2sN/aLX0l29u0QjBUqEAbkk5yx6ZA61xFb7eDPFC3tvZf2LcG4ud/lICpLFBudeDgMAMlTz7VNq3gjXtN0m31Ce3GJEmeePIBthFJsO8njJJ4AOadOVKmuVS3Jr08TXbm6bSirbPRK3fXr+JzNLW5B4P8AE872qQ6Ncu13nyFGMthC+CM/KdoJAOMjpSXHhLxJbwXE82kzoluWEmSuRtALYGckDIyRkDvWntYfzI5/qte1+R/cz6h+CXiF/Efw8sLid991bA2s5PUsnAP4rtP1zXa14F+yfqLC51vSWYbWWO4Ue+Sp/pXvtfH4+kqWIlFbf5n6zkeKeKwFOpLe1n8tAooorjPWCkZgqljwAMmlrP1ybZbiBT88px9B3oAp2e64u3nP8TcD27VtRLtWqGmw7UFaI6UAfP8A+0pbGPxdYXQXCzWQBPqVdv6EV5XXvP7S+nGbQNM1RVyba4aJj6K4/wAVH514NWM9zaOxq+D5obfxXpVxcyJFDHdxtI7nCqoYZJ9q63wv4itYbmW61XU/MKeIYLhTJIWYR4kDOB6crnHtXntSx2tzIiPHbzOskgiRlQkM/wDdHq3t1qbjsejeFZrHw7paRS6/pb3LXV1MptrkPsBtHRCT6lsAfUVT0HX41bwel1q+Egiu1vA8/C7mk2h+e4Ixn1rkNO0m7u7l4WjlgCeYru0DsFdFLFDgEhvl/DqeK0G8H63FA811bPb4sBfRh42zIhIG0cfe+YZHancVjp7S/t47rw1qX/CSWcdlYWKLd2nnnfwzbk2D7xYHGPzxUja5obaMLiFreOJdKa1Ns96+4MVI2CAcH5ud2cdzXnN1bXNrObe6t5oJhjMcqFWGfY81Z/sfWMxr/ZN/mRikY+zP87DqBxyfai4WO8k8RmbxJqFvHrFlLYyadbQRw3MzJBJiNCyiRSPLYNuOe5GDXO61faZH48tb5biS/sYXt2lLv5v3QNyBjy4HQE9awzp8y2E11JuR4rhYGhaJg24gnrjA6YwefarM+g6hb6M+pXMMlvtukthBLEyyMXRmDAEdPlNFwsdYdRjs2vpL3xJb6kL7UIJrYRzlzGFk3NK2f9X8vy4PP4VgXOrra/EW41mGYTRJqkkquGyHjMh6HuCpo07wjqd2luZf9Dea4eAR3EbKylYTLuII6ELisP7JdfY/tn2Wf7Lu2+d5Z8vPpu6Z9qGwsek6rrWgWum3tpYahFKdHhMelFSP3pnQiUj6E5qjPqlp58+rf25btpT6SbVdM8w+Zu8jYIvL7ASfPu6d85rkdA0d9Wa6Y3UNpb2kQlnmlBIVSwUcKCTyRUGradcaZrFxpdyU8+3mMTlTkZBxkUXCx303ie0XxJqtxcXVvqFlFoyRW1tLL+5kcLHlAAeuQc464NOTUtGlm1bbqUU8mpyw3kTzX7WzIgBzCzr0KN0U4BABFcTrOgahpepTWk8UjRRXHkG6WJvKZuOhxz16dagn0i+W8vLe2tri7W0laOSSKB8Ag4yQRlc+hwaLsLHceKPE1vMmmLpurxQIdVlmujEGccCLbIyE5cZDnnrgmszxzdWNxosY+22sl4LxpFis7tp4nRh80hDcxknHy5/DisCbw/qUemWt8sEson87dEkTF4fLfa2/jjmsqhsLBRRWt4O046t4r0vTQu4T3SKw/wBkHLfoDSGfV/hy2Nn4e02zIwYLSKM/8BQD+lX6KK6DAKKKKACiiigAooooAKytefmKP6mtWsPWm3XuP7qgUmCKVFFFIoKKKKACiiigAooooAKKKKAA9MdawdX8I6HqRLvaCCU/xwHYfy6VvUUWC55tqXw5ukJbT7+OUdkmG0/mOK52+8La/Z583TZmUfxR/OP0r2uip5UVzM+fpYpoSRLFJGR/eUimZ96+gpI45f8AWxpJ/vKD/OqU2i6PMf3ul2j/AFiFLkHznhVFe2P4X8PMc/2Raj/dTFC+FvDytn+yLU/Vc0crDnR4fdP5dtK+cEISPyrkK+gfiZpmk6f4C1Wa1061hk8oKrpGAQSw6V8/V89nD/eRj5H6VwTD/ZqlTvK33L/ghRRSV5B9qLRRRQAUlFLQBPaXl5aNutbqeA+schX+Va9t4x8TW/CatMw9HAb+YrBoq41Zw+FtHPWwlCt/EgpeqTPd9F1hF8JWmratcpHuhDyyNxk+w9favOPGvje61gvZ6fvtrDoecPL9fQe1c1e6le3ltbW1xOzQ2yBIo+iqPp6+9VK7sRmNSpBU46K2vmeBlnDOHwtaWIqpSldtLpFX0+f5dO4V9TfAeBYPhhphUD975khx6lzXyzX1R8CpVl+GGkhf+WYdD9Q5rXJre3fp/kcvG1/qEf8AEvyZzuoE6h+0rZQvyun6fuUHsdpOf/H69aryRD5X7Tkhk+XzdOwnv+7X/A162DkZHIr2sF/y8/xM+HzrRYdLb2cf1PKfH3w1i8XeODqc/iW2giIjiNosYMoVRyAd3U89uM1F8S/hb4XtfBV9f6PZfYruwgaYOJGIkCjLBsn0B/GuZ+LvhHXtA8dHxpoNrJPC8y3O+KMs0Mo+9uA52n198VT8UfE7xN4z0g+G9P0LyJbjCXH2fdI8gz90DHyg985+teZVqYeLqRqU7Se3W/p2Pp8JQzCpHDVMLiL0opX2jy23TXX5kfgPx7e+H/hdrFqoWeWK6jhsxMNyJ5quWGD1A8tjj3qx8OPhUfF2hnxBqeqSWSXTv5CW8S84YgsR0AyCMD0rctvhNfD4Tz6ewjGuy3C3oTdwCqlRHn12s3Pqaw/A/wAQ9b8AaY3h7W/DtzJHE7GAPmJ0JOSvIwwyScj171jGHJKCxafLbQ66lf28K8spa9q567Xatur6Wvr95D4VvdQ+F/xObw/cG2ubWeWOOWTyhvMb/dYN1HUZGcUaXm3/AGlG884zq0+M+jK+3+YqbwroHiP4h/ERPFGrWElnYLMkrs6FVKp92NM8t0HNavxw8JazY+K4fG2gW8koykk3koWaKVMYfA6ggDP0PrQoT9l7SKfLGV16FSr0Hi/YVJJValJxk1tzdPnv+B6f8VHWP4ceIC5wDYSqPqVwP1Ned/ssRyDT9elP+raWFV+oD5/mK5fxX8SPEvjrSE8NWWhGKSZlFwLfdI0pBzjGPlGcZznp1r2H4ReFZPCXg+KyutpvZ3M9zt6BiAAue+AAPrmu6nUWKxcalP4Yrc8HEYeeVZPUw+IaU6klZXT0VtfwOi8QWceoaFf2MoylxbSRsPZlIqj8P5ZZvBGjPNnzPscYbPqFx/Sti6OLaUnoEP8AKszwXA1v4T0yF+q26/rzXpNfvU/J/mj5hT/2Zx/vL8nf9DwT9pSFY/iFFKvWWxjLfUMwrzGvT/2lZFb4gQRr1Swj3fizV5hXyWO/3ifqfseQX/s2jf8AlQUUlLXKeuFFFJQAtFFFABRRRQAVJaTNb3UNwn3opFcfUHNR0hoE1dWZ9bRSLLEkqnKuoYH2Ip1ZvhSb7R4X0qY8l7OIn67Bn9a0q+5g+aKZ+A1YeznKPZ2CiiiqICiiigAooooAKKKKACiiigAooooAKZMu5afRQBb8MXW13sZD/tR/1Fb1cbL5kMqzxcOhyK6yxuUu7VJ06MOR6HuKoTJqKKKBEV4xS0mdeqxsR+VfNgr6Uuk8y2ljzjchXP1FfNjKysVYYIOCPevmeIb3p/P9Dy8y+z8xKK6rwjDZzaHcx3lotwkmo2sJG4qQG3DII5rU1DQ7FIAqWr3ktray+TbeYVMpFwyZ454UZwK8iGClOCmn0v8AicUaDlHmTOB/Gr2iapNpV21xAqOxQoVbp2IP1BAI+ldvqWm6TZWttYtpoeGbVYI9plbKb4ELfMOTyTx0p02g6VcwWWnyLsktFkkMpbBeBLh1kBx1O3Bz1raOAqxk+WSujRYeaej1RyU3iGa4uJHurOGaGSBIXh3MoO0ht2RyCW5P1NOk8Tag+ox34VEuI4ZYlZcjHmFjuHuN3H0FTeF9N0/XNSvbIRCFn/eWpMhGxVfLKeefkz19K1dH0LSdUaG4t7JzbG9uUlAlb5IljzHnnjnv3qacMRUs4y3f6+nTf5ijGrJJp7mdbeM76Ha0duilXMgCTOilzyxKg4OTk+2aqW/iGaG2vITaxSC5eRzuYkKXGD8vQ47V0mrWOlLbWl5c6cs8kslla8SNGArwAk4U9c80xvC+jRWl5ukZvKkuFaXLZhKMQgOPl5AGc8nPFbSo4puymtP67FuFVv4jg6K706Jor+JNSsoNKIgsGRGBuJHLbmHO1eePrgdTVq70HTza2dk9kz2sUt8j3Yk2mBVY7WbH3ug61gstqNPVaeve3YzWFk76nnH40V6Iuh6ZqEsElxGHdbKzUxLuBCNHlpPl757nj1rgr6OOG9nhhk8yJJGVHx94A8GsK+FlRSbejM6lJw1O7+CLkarqMfYwIfyY/wCNerV5X8EIydR1KbBwIkUH6k16pX1mS3+px+f5nsYH+ChG4Un2r4oXVbjTvGjazHzPBftP16neSR+PNfbB5BFfDniKBrbxBqVs33oruWM/UORX2eSJNzT8v1PlOMpSjGjKPRv9Dq7vx1Z3er6zJNozx6XqNjHZR2kU+1reOMqygMQc8rzx3NaOs/E6HUI9UVdGlj+3JeqD9oB2faEiUfw87fL/ABzXmldL4K8Mw+IFu5bnU0sIbdoo8lNxZ5CQox6fKffpgGvXnh6MFzSW3r6HydHH4yrJ04S1l5Lzf3bnS6d8UEttI0vTZNH3ppsEAicNGWMse4bsshwCGHTBGDg81kN41huNR8P3V/pIuk0xJxNEzjbM0sjvkDGBjeOCCDt9OKnfwXo1vDJ9s1y8WaC1gup1isQy7ZXCAKS4JIJHUDj34qS88B2thdJatqVxNerHPcFTaYtykMzxsN+7OSEOOOpA71klhlsvz7f8E6ZSzGSXM1ZW/l7q34r8CxqPxC0zUdKm0u+0W7e2ltLW2LR3KRviGR33fKm0Z34wAAMU7/haDPctLLo6MJbq6eVdysPKmjSMKAykblEY5IIPORzRrHgbS28UXlm2pSWG8y3ahbXNvDB5hUDfuHI44xgdM5rP0/wHG9zJb6lqwsZbeFJLpGhy0TSSFY1xnnKgMenDLjOaSjhbbfn1LlUzJStddvs9Hf8AVvXz8yjqPjCa48aWHiGG38tbDylhiO0EonY7VA556DAzW3rnxOlvbOKG10mO2e3v45rZmfcEt4yrRwEY5AYZz71BaeFNO02LVIr6aa7vk0i5uYgtr+4XGVVt5OdwIz93g8ZzVbT/AAtY3Xh6w1TUNRe1gaBABbWgd2Z7mWMbssM425z6YGOKtrDuza20W5lB4+PNFS1ldvby+4vWfxDs7C9Mtjo86QzXV1eXCvchmM00LxfKdo2qu8nHJPrVG28cRjwBb+DrvTWns44ZgzCUBvOaQvHIvHG3JBHOQT0qTwj4b0s61rtjqxknm0y4ihi2L8jt9rSJieRwc478MT1AqzP4I0i8vbm+tdbNtpayXO8zW4R0MUqrtUbiCv7xcEkcA8UmsOpWa7d/l+ZSePlDmTWt1bTa6T/GK/pl+L4slLxLz+x9skhLXSxtGgdvIeIFSE3dXz8xJ4wK57SPF1pZeEpNEm0yW8LQyIqzyq8Cu/8Ay1VSu5GH+ywBI5rA8R6aNI1u601blblYWAWVVKhwQCDg8jg1n1tDDUbXiu3/AADjq5ji+dqctVddOtr/AJHqn7L0jL8Rpo8nDafJn8HSvp2vmX9l2B3+IVzOB8sWnuGP1dcfyr6ar53OP95+SPv+Er/2evVhRRRXlH0wEgDJ4FYW43l+03O3og9qt61cbUFrGfnk+97LS6dBsQcUAXYF2qKkoHSigDB+IWj/ANveDdS0wLmSSEtF/vr8y/qK+SiCpKsMEHBHpX2nXzH8avDZ8P8AjOaWGMrZagTcQkDgMT86/gefoRWc11Lgzh67D4e6pY2lrfxahcJD9lI1Cy3n71xGrBUHudw/KuPorNM0PTZtd0n+3LJoL+ERXNpd314xYBVuZrdl2H33DH/Aqq/2xDHpIuotYiEp8MraIouP3qTqyhl29QSPzANeeUU7isdB4mvYruw8ON9qWeeKx2XB37mUiZyA3/ASOvaug8R+IfMPjEW+slhNJbCzCTn51DANswegGc47V5/RSuOx6ofEGjRavLdz6hBIrajZyb1O8giy2GXHfbIQT7ioNH1C30jRbOPWPEllqEn9siZRFc+eYFMEq+ae+NzA47fU15zZ2V5eu0dlZ3Fy6jcywxM5A9TgdKtvot4NLsb6NTK17cS28cCIxk3x7c8e+4Yx6Gndisd5o97DpunaRban4lsL2aPUbqZil2JBGjWrqCW7ZY9PU+pqNta0U6Cs0csCxjSPsbQPfPu8zZgr9nAxy/zBs4HXPGK46Dw9cTaZLfLOiiK1a5kjaN1YASiLbkjBOTnjjt1qPV9A1LT9Rv7P7NNcrYymOaeGJmjBHfOOB9aLsLG98N7610uK4voZtO/tPzFjMWoTeXE1uRliueC2QOvTqAazvGsOlR69Hc6RqH262nxI8zzb5DJuO8uCAR7ZHI571ztFK+g7Hol9rlvceI/FRm1VJbWUQ/ZN02UbbNERs7cKG6ds1qpP/aXiSwudK1dLS3i8QXDykO2LnfMCrIAMSfLxj354NeTVe0/WNV0+CSCx1C5topfvpG5AP/16dxWO7fXYYdb8PQrqqRW8OtXkt0omwqK1ycF/Yr69q87vCpvJyhBQysVI6YycVFRSbuNIK9S/Zy0U3nim51iRCYrGHahI48x+P5A15aASQFBJJwAByTX1T8KPDv8AwjXgy0tJUC3c37+5/wB9u34DA/Cqgrsmb0OrooorYyCiiigAooooAKKKKACue1Bt17Kf9rFdDXMzndPI3qx/nSY0MooopDCiiigAooooAKKKKACiiigAooooAKKKKACiiigAooooA434zsV+Ht7g4zJGD9N1fPNfQvxp/wCSe3n/AF1i/wDQq+e6+Zzj+OvT/M/U+Cv+RfL/ABP8kJRS0V5R9eJRS0UAJRRS0CCkpaKBiUUtJQIWvof9mXUFuPB17pm7D2l0WGOu1xkH8w1fPFeg/ALxAuieO47aeTbbakn2dyTwHzlD+fH/AAKu3L6qpYiLez0+88LiXBvFZdUjHde8vl/wLnY+Lvhn4l1H4i2V5dajLqemXMoWa4OEkgiGSUYLjgjIBHrzXtqKsaKiKFVQAAOgFLRX1FDDQouTj1PynG5nWxsKcKlrQVlZWMXV/Eul6fJf2pnWW9s7Jrx7YZBMYz3xjJI6dat6DqEGqaVaahEqxm4t45jHuBZN6hsH868+8Z6THH451e6GjyS/bfD8iW80VsXH2jL5yQOGK4HPWqukeH77TrjSF0Kynsrm68KyrPJtYA3O1NnmE/xAk4zyOa5/rNVVGmtF/md/9m4aVCLjO0mr3e212t9vxuerrNCxZVljJT7wDD5fr6UhkhbYS8Z3/c5HzfT1ryLT9K8/+xrbQtBv7DUYbaZNXlngaMSAwspVnPEhZyCDz9afo81zc/8ACA6SukatHPpRZbxpLV0SMiBkxvIxyeh6U1jX1j/Wnl5/gTLJ4q7jPa99FdWUvPryq3qj1uOWJ2ZI5EZl+8FYEj60izwtv2zRnZ9/DD5fr6V4x4VtNU0m9lk0zQb28lSwuRIbi3e2uEfqqPIDsmJPAYc9+Kr6XZ3UNwTa6deJFPoV5BN5elywKZvLyquWLNI3DfMe596hY+Vl7po8jhzSSq6Ly9fPTbS+/Q9vikgZysckTMBkhSCcVla34gt9NvtKtVjFwdQvPsm5JB+6Oxmyf++elebyeG72ztfDDaBp81nqNzotzFdTIrKfNNuNgkPY7umehqGws9O/tvwVFpPhvVbO7tLoHUZZLSRFB8tgS7EYY7v4v15oljKm3LZ6fptp5hTymhfm5+ZWl07c2+uiutN7nslxGZbeSINt3qVzjpmi3iSC3jgj4SNQq/QDAp9Y3jfXIvDnha/1iVgDBETGD/E54UfmRXfOUYJzfQ8OlCdWUaUN29PU+aPjNqS6p8SdXmRg0cMgt0IOfuAKf/Hga46nzSyTTPNKxaSRizE9yTk02viKk3Obk+p+74WgsPQhRX2Ul9yEopaKg6BKKWkoAKKWigBKKWigApKWkoA+mvh42/wNozBs/wCiqM/Tit6sD4crs8CaMuc/6MD+ZJrfr7bD/wAKHovyPwjH/wC9VbfzP82FFFFanIFFFFABRRRQAUUUUAFFFFABRRRQAUUUUANkXctP0W8+w3fkyHEMp59FbsaSoLmIOppgdhRWN4d1DzU+xzt+9QfISfvL/iK2aZIV8+eLrI6f4m1C1IwFnZl/3TyP519B15b8aNJZLq21qNPkkHkzEdmH3T+IyPwrxc8oOph1NfZf4HDj6fNT5uxwFla3F5cC3tY2klYFgox0AJP6CpbG8v8AT2M9s8kQkGwkoCrDrggjBqTw7qC6Zq8N4xlCKHVvKPzYZSOPzz+FX9Q1u3uNKktUF0Xkjjj8tyPKj2EfOvfc2OfqeTXy9OMOTm5rS1/4B5UVG172ZmTteXzzXl1M7ycHLg5foAF4x6enFSWc2o29ndQ28rRCXEcsWz53Ug+2QOOeR+NbOm+KltJICVuSkNpDCigqdrIQWYA8c4//AFVM/i23U3rQR3YkmhCRykgMrBJF3dTjlx0J6H6VvGFL4vaalqMN+Y5RYZizKsMpZfvAIcj600LJj5VbHPQenWu30XXrCaWC6ur+azaCSKSXa43z7Y1Uhv7wyDjqeTxWPoHiCDTop4ri2edWm3R4I+VGIEg57lRj8ah0KSt7+juJ04K3vGDskwTschQCfl6D1qeOxuZLGa7CkRxsikHOWLdMDvW5D4kt1M5eO5A81miRCNsqFAipJ7AAdM9T9alg8WLG77oJZYjHBGiMR+7CJtcr/dbOSDRGlQ6z/AFCn1kYN7p13ZiDzVO+eHztig7lXP8AFx7VWWOZsbY5Tu6YU810y+JoPPG99RCJHCqyKw8xvLLZVsnG1twzz1HemSeJo55WVzeWsRto4kNuRuiZSCdoJHB6dQf5USpUOkwcKfSRze2QLv2uFzt3Y4+maZXTan4lhu9ElsVhlV3+X5lQg/Pu3lgM7u3AH9K522hkubiO3hXdLK4RF9SelY1YRjJKDuZzik0ou56z8F7Iw6Bc3jDBuJ8L9FGP55ru6o6Dp6aVo1rp8fIgjCk+p7n8Tmr1fd4Oj7ChGn2R9BRh7OmohXyD8btL/sn4m6vEECRzyC4QD0cZP65r6+rxD9qbw20+n2Hii3TJtj9mucdkY5RvwbI/4EK93KKyp4jlfXQ+f4qwjr4FzjvB3+Wz/wA/kfPlafh9daa6n/sOS7jnS3kklNvIUbylG58kEZGB071mVteENYTRr+6lke5SO5sZ7Vmtz8y+YhUHGRnBwcZHSvqal+V2Vz8zocvtI8zsikZNUeNQWvWSZFjXJYiRF+6o9QMDA7YrW/tTxVrk1n4f+23rOWESW7TMgdy7Puk3HBbcxO411mg+OdJXUd88uoQLNHyrlfKsSkLKPs+O7HAHC4zznrXNT+JYP+Eo03U4ZNR2WVuITdPs+0yHDfvDncuRuwASeFAyOowUpydnDb8zvdOlTimqrs3Z27f1r+D1Kc0+sQXkWlXerx3dvNMsrxfb/tFs7M3LP5bEE55Peor3VNfOtT6wbm9gu7pyDPCXj3g8bVIxxjAA9MVoXniOxfxZo2rRwzzJYNEZ5pI0SW5KPu3FVO0HGFHJ+6MmtpviFDJqE8k0F7JbFrX7PEXH+j+XAY3ZAeA2W3KfUDNDc1rydBRVJ3Tqta6dem/y2076HNXh8S6Xo1rbyahfw2OoRs4tVnkCkF2Uh06ZJU8c5qrp1vruoS2umWYvZPtEiwQRbiELbiQozwMMzH2JJ9a7I+NNBltbKxvH167htTbyfaZVjMzvFNK+3BfAUiXGckjHfNWW+JdoX02bydR32d3FII1Koqxq7MQCpAYkMRyoI/vGp9pVtpD+uhp7DDNq9bSy/wCCjhLaTV4Zb28W+u7SdkYzSGR1efLqGXI+8ckE5PY98Ulvda9a3Stb3GpwTxF5QY3dXTfjc/HIzgZPfArrLXx9DbalFM0N1fW1vp8drFDc7cM63CSM7DJHzBOevPtzWtB8T7JGaGVdRkgOGLrbwxO+GLBPkIZQOzbz1Py9qJTqfyEwo4d2/fNfLr955bNJJNK800jSSOSzu5yWJ6kk9abSu252bpkk9aEVndURSzMcKoGSSegrsPK1bPff2UNLZLTWtaZWCyOltGccHblm/mK9zrmfhf4dHhfwPp2ksoFwsfmXJHeVuW/LOPoBXTV8TjayrV5TWx+x5PhHhMFTpS3tr6vUKiupkt4Glk6D9T6VKSAMngVhXczX90FT/Uofl9z61ynphZxvcXDXEvLMcn29q2oVCrUFpCI1FWqACiiigArlfij4VTxZ4Xls0Ci9h/e2jn++B93Poen5V1VFDA+Lp4pIJnhmjaOWNirowwVYcEGmV7h8dfALXHmeKdGgLSqM30KDlgP+WgHqO/5+teH1hJWNk7hRRRSGFFFFAHYeAdQFvp+oWMl1YrHNLFI0FxctbM23PzpMDwR/dPXrXR/27oYt/wCz11RZGvL29jj1N5MTWodYwsh9AxGC2AcA4715ZRTuKx3yX1hD4NFi9/atcJpE0BRZVOX+3bgB65X5h7c10F9rmn3Oq3IfWrD+z4764lWeG8MM8G49VUZWcHA7H0ryGii4WFbG84ORk4OMUlFFIYUUUUAFFFbngjwzf+K9cj02xUqv3p5iPliTuT/QdzQB1vwJ8HnXNfGs3sOdPsGDLkcSy9l+g6n8K+i6oeHtIstC0e30vT4/Lt4F2j1Y92PuTzV+toqyMZO7CiiiqEFFFFABRRRQAUUUUAB6GuXJySa6abiFz/smuYpMaCiiikMKKKKACiiigAooooAKKKKACiiigAooooAKKKKACiiigDk/i7GZPh7qfGdiq/T0YV86V9O+Orc3fgzV4AMlrRzj6Dd/SvmEdK+czmNq0X5H6bwRUvhKkO0vzS/yFooorxz7UKKKKACkpaSgBaSlooAKKSloAKVGZHV0YqykMrA8gjoaSkoEfWHwk8YReLfC8Uski/2jbARXad92OH+jdfrkV2NfHfgjxNqHhPXotV087sfLNCx+WZO6n+h7V9WeEPEml+KNHj1LS5w6HiSM/eiburD1r6rLsaq8OST95fifknEmRyy+s6tNfu5beT7f5GtG6SIHjZXU9CDkU6sfUbK/tZGvdDaLzCcy2cpxFN7gj7j+/Q9x3EGneLdKuLsafes+laj/AM+t6BGx/wB0/dce6k13e1SdpaHz6w0px5qeq6916r9djfooorU5woorJ8Q+JND8PwGbWNTt7UYyFZvnb6KOTUykoq8nZF06c6slGCu+yNSV1jjaRt21QWO1SxwPQDk1xem/FDwpqWv22i2E15cXVxKYlxbMiggEnO7BHQ9q5HVfH/ibxvcPo/w+02eC3J2zalMNpUex6L+rewrX8G/Ca18P6zpettqct1f27SNdFx8sjMuBt7jBPU9c1wPFVKs19XV49X/ke/DK8NhKMnmErVGnyxT12fxaO13bqem187ftC+Ml1fV18OafLus7F907KeJJvT6L/Mn0rtPjV8SotDtZdB0OcPqsqlZpUORbKev/AAP+XWvnQksxZiSScknqTXDmuNTXsYP1/wAj3+EsikpLG11/hX6/5ff2CiikrwT9DFopKWgApKWigAopKWgAoopKAFpO1LSopd1VRksQAPU0CPp/wXF5HhDSIyMEWURI+qg/1rXqGxhFtYwW46RRLGMewxU1fc048sEj8Drz9pVlPu2woooqjIKKKKACiiigAooooAKKKKACiiigAooooAKDyKKKAKsyPHIssbFXU5Uj1rpdH1BL6DnCzJ99f6j2rDZdwqunm212k8DFWBH0I9DTQmdlVHXtNg1fSbjT7gfJMuAf7p7H8DVm2nWdMjhh1HpUtKUVJOMtmS0mrM+ctW0+50vUZrC7QrNC20+47EexFVDXt3xB8KJ4gshPbBU1CEfu2PAkH90/0rxW5gmtp3t7iJ4pUJV0YYINfDZhgZYSpb7L2Z4OJw7oy8jsrPwzZwuS10SkltIry3EeEjbYG3Y+8Mc9vxqfQdFtoXCTwCQCcRhZ4V3DFxCCSe+QT+B964dri4ZVVriZlVdoBckAeg56Uv2m5yP9JnyMAfvDx09/YfkKI4qjF3UAVaC2ibXhjS4Ly+E8wmkSO9iiEUKB87mJywP8Hy4P1rWbwjYzXC41FkeWRWKRxEqqu2NoO3GR9exrjYJ54GLQTSxMRgmNypI/CnC5uQioLicKrblXzDgN6gZ6+9RTr0YwUZQuTGpBKzidFb+HbG+ghbT7m8Ms0ImRZVXG3zRGRx35zUt14Y0+1QTzXd4YHEYQIg3bmdkOc8YG3P41yyTTJjZNIuBgYYjAznH5806W6upf9bczyc5+eQnn8TQq9G3wagqlO3wnV2Xh61tXu4pvtFxL9muNsghDRJglAfXdxn8qyPFGjw6TJB9nmmljl3gNIoGSpA+o69CB+NZYuroRtGLqcI5JdfMbDE9SRnmmzTTTMGmmklIGAXYsQPTmpqVqUocsYWYpTg42URleifCHw601ydeukIijytsD/E3dvoOlYHgbwpc+Ib0SSK8Wnxn97Lj73+yvv/KvbrWCG1t47e3jWOKNQqKo4AFerk2XuclXmtFt5s68FhnJ+0lsSUUUV9WeuFU9c0y01nR7rS76PzLa6iaOQexHX61copptO6JlFSTjJaM+KPG/hy+8K+JLrRr5TuibMUmOJYz91x9R+uRWLX138W/AVp420Tau2HVLYE2k56Z7o3+yf0PNfKGs6Zf6PqU2m6lbSW11C2143HP1HqPevsMBjY4mGvxLc/Js8yeeXVnZe49n+j8ynVjTITc6la2w2kyzInzZxyQOcdqr06KR4pEljYo6EMrDqCOhrvex4qtfU6/xb4NTSY9Rmj1SKW4s/LlntUt2VY0kfaoViTnHHHoetWNF8O6FqFlp8M8d3Yy3j20cF1LMA1xI8irIEh6+WoLYfOMqPXA5O81bVLtrhrq+nmNyqpMXbPmKpBUH6EA1Ym8Sa7NYx2MupTPbxokaIQPlVMbQDjIxgY5rm9nV5UubU9BV8KqjkoaW236+umnbr9x09r4f8O3msaYv2e/trfUIbnZAtwGZJImdQSxXO07fzzVIeHdPHgeLUFZZtSls2viBcFWjjExi+5t2lfl5+YNk8DANYNzrmsXWox6jcajcSXca7UlLfMo54H5n8zUaatqaaS2krfTixY5MAb5T3/LPOOmaPZVNNf61E8Th3f3Oj6Ly/wAn6XKVFFFdJ5wV6x+zr4JbW/EA8RX0OdO058xbhxLP2HuF6n3xXKfDLwLqfjXWVt7dHh0+Jh9quyvyxr6D1Y9hX1voOlWOh6RbaVpsAhtbdAiKP5n1J6k14+aY5UoOlB+8/wAD63hrJZYmqsTVXuR283/kv+AXaKKytWvzk2lqcueHcfw+31r5c/SiDWNRWSU2cDDAOJGB/SpLHy0ApNNsEQAlBn6VrJGqjhR+VAEK3CDinfaY/wC8Km2r/dH5UhjQ9UX8qAGCdPWnCRTSGCE/8s1phtY+xdfoaAJgw9aWqxt5V+5KD7EU3dPH96Mkeq80AWz0rw74ufC54Wm17w1AzxEl7mzQZK+rIO49R27V7RHdKTgnnuDU6urUmrjTsfFp6n1or6L+I3wr03xAZNR0do9P1M8sMfupj/tAdD7j8RXg3iHQdX8P3ptNWsZbaTPylh8rj1VuhrFxaNVJMzaKKKQwooooGFFFFAgooooGFFKAWIVQSScAAck16R4A+E+ra40d5rQk0zTzg7WGJpR7A/dHufyoSbE3Y5LwZ4W1XxXqq2OmxfKMGadgfLiX1J/p1NfTngrwvpvhTR00/T48scNNMw+eVvU/0HarugaNpuhabHp+l2qW9unZRyx9Se596v1tGNjKUrhRRRVEhRRRQAUUUUAFFFFABRRRQBHc/wDHvL/uH+Vc1XS3P/HtL/uH+Vc1SY0FFFFIYUUUUAFFFFABRRRQAUUUUAFFFFABRRRQAUUUUAFFFFADLiJZ7eSCT7kiFG+hGDXyhewPbXk9tIMPFIyMPcHFfWVfOPxW086d481JAuEmcXCe4cZP65rxc6p3hGfbQ+54HxHLXq0X1Sf3f8OctSUtFfPH6SFFFFACUUtFABSUtFABSUtFAgpKWigYlbPhLxLq/hfVF1DSLkxP0kjblJV/usO/8xWPRVRk4u8XqZ1aUKsHCorp9GfUHgH4qeH/ABKkdtdyJpepHAMMz4Rz/sN0P0PP1rs9X0rTNZtDa6nY295Af4ZUDY9x6H3FfFddX4Z+IXi3w+qx2OrSyQDpDcfvEx7Z5H4GvZoZvpy1o3/rsfDY/gz3/a4GfK+z/R7/ANbnvsvw9Npn/hG/FGt6KuciFZ/OhH0R84qrL4b+JyAi38fWsgHTzdOQE/Ugf0rjNK+Pd0qhdU8PxSnu9tOU/wDHWB/nW3H8efDhUeZo2rq3oojI/PcK6o18FL4ZNfNr/gHkzy7PKbtOkp+bUJfi9S5P4F+IGoZXU/iPcCNh8y2sHlfh8pFT6J8HPC9nOLrVJLzWbjOS1zJ8pPqQOv4msW7+PWjqp+yaDqEp7ebIkf8ALdXK678cfEt4rR6ZZWWmoejcyuPxOB+lZzr4CLu/efzf56HRSwHEFVckUqcX25Y/+k6nvk82j+HdJ3SPaaZYQL7Roo9hXi/xI+M0lykumeEt8MZyr37jDEf7A7fU8+wrybW9a1bW7n7Rq2oXF5J2Mr5C/QdB+FUK5MTms6i5aa5V+J7WV8I0MPJVcVLnl+H/AAfn9wsjNI7SSMzuxJZmOST6k+tNpaK8k+wCiiigYlLRRQAUlLRQAlLSUtACUtFFABWv4Kszf+LtKtNu4PdIWHqoO4/oDWRXffArTzdeNDdlcpZwM+fRj8o/ma2w1P2laMe7PPzTEfV8HVq9ov7+n4nvNFFFfan4aFFFFABRRRQAUUUUAFFFFABRRRQAUUUUAFFFFABRRRQAUbQzD6iilT76/UUAbE0LxOJYjhh+tWrW4WZf7rjqtSFdy1Subcq3mRkqw6EVRJfrnPGPhHT/ABFF5jf6PeqMJOo6+zDuK2LW7DkRzYWT9Gq3WdWjCtFwmromcIzXLJaHz94i8O6roU5S+tj5eflmQZjb8e30NZFfS00cc0bRTRrIjDDKwyD+FclrPw80C+LSW6SWMp5zCflz/unj8sV83ichknei7rszy6uXvemzxaivQL74XanGSbPUbade3mKUJ/mP1rPb4c+JgSBFbEevnCvLlluKi7OmzleFrL7Jx9Fdpb/DXxFI2JGs4R6tKT/IVuaZ8LYVIbUtTd/VIE2j/vo/4VVPKsXN/Bb10HHCVpfZPMY0aRxHGpd2OAqjJJrvfCHw7urtku9bDW1v1EA/1j/X+6P1+leiaJ4d0fRl/wBAsY437yH5nP4nmtWvawmRQg+as7+XT/gndRwEY6z1IrS2t7O2S2tYUhhjG1UQYAFS0UV76SSsj0QooopgFFFFABXJfEbwDonjaxC30fkX0QIgvIwN6ex/vL7H8MV1tFXTqSpyUouzMa9CniKbp1Y3TPjnx38PvEng+4b+0LRprLP7u8hG6Jvr/dPsf1rk6+8JY45omiljWSNhhlYZBHoRXnnin4N+DNbZ5oLWXSrhsnfaNhSfdDlfyxXv4fOo2tWXzR8Nj+D5puWElddn/n/mfKRor2nV/wBn3WonJ0rXbK6j5wJ42ib6cbh+orAk+CPjxXKra2TgdGF0oB/OvSjj8NLaa/I+dqZHmFN2lRfy1/K55tSV6hZ/AzxxM+2ZdOth/ee43f8AoINdToX7PfzB9d8Q5HeKzi6/8Db/AOJpTzHDQ3n92pdHIMxrPSk166fmeEKrMwVVLMTgADJJr1T4b/BnWddeK/8AECyaVppwwjYYnlHsp+6Pc8+1e5+Evh/4U8LlZNL0qP7QP+Xib95Jn2J6fhiuprycVnLkuWireZ9RlvCEINTxcr+S2+bKOhaRp2h6XDpulWsdraxDCog/Mk9yfU1epJHWNC7sFUdSaxb2/kuyYbXKxdC/dvp7V4bbk7s+0jGMIqMVZIl1LUWZjbWZy3RnHb6U3T7IKAzD8+9O0+yVFHFaiIFFBQkaBRT6KKQBRRRQAUUUUAFFFFADJIo5PvoD796ga2ZeYZD9Gq1RQBTE0kZ2yqVPr2NM1Kx03WLJrPUrSC7gbqkqhh9R6H3q8wDDDAEe9VpLXad0DbT/AHT0oA8s8UfBPTrlmm8P6g9kx58ib95H9Aeo/WvN9d+GvjLSSxk0eS6iH/LS0Pmg/gPmH4ivpmO4ZGCSqVb3q0jhhUOCZSmz4xuIJ7dytxDJEwPIdCuPzqIEeor7PurS0ul23VrBOvpJGGH61k3PhDwvcHM2gacxzn/UKP5VPsyuc+Rsj2pR8x2ryfQV9aL4J8IqwZfDunAjp+5FX7TQtFtMfZtJsYSOhSBQfzxR7MOc+UdI8N6/qzBdN0e9ucn7yQnaPqTwK73w78FdfvGWTWbu302LuiHzZP0+Ufma+ghRVKCE5s5Twh8PvDPhnbNaWQuLxf8Al5uPncH27L+FdXRRVkXCiiigAooooAKKKKACiiigAooooAKKKKAGXHMEg/2T/KuZrqHGUYeoNcvSY0FFFFIYUUUUAFFFFABRRRQAUUUUAFFFFABRRRQAUUUUAFFFFABXkX7QmlnfpusovBBt5D79V/rXrtc/8RNI/tvwff2SLumCebD/AL68j8+R+NcuOo+1oSj1PWyPGfU8fTqva9n6PT/gnzRSUv5iivjj9sCiiigBKKWigApKWigBKWikoAWkz70tegfDj+zptDlvr63t5D4duWv3V0GZoWjI2n+9+8VOP9qtKcOeXLc5cXifq1P2nLf/AIO33uy+Z59mjI9RXq15pulaf4ls9Eit7KeUwXepW6uqlZJpAfs8ZJ6gKoIXplqfYq1vo1xqmt6PYrrselXcjQS2yL8iyw+VI8Y4ByWxwMgVt9Wd2m9jz3nEbJxhvtrrre3y0380eX3tjdWcVrLcxeWl3CJ4CWB3oWK546cqevpVbPavV7vydQ8KWT2saP4kfQfNjV4VKGATSmQRDoJMZPTgDjmrF3pmjroTpFEZNLXToZLdxp6Kgnwh3faC+WYuSCmO5GOKbw3Z9P6/r0JjnKWk463a/H+rd7Pax5BuHqKK9ke5WbxF4ltINAjEdtei3t5tPsYZpbdcsTuib7yt3btwK4yPS1l+LH9mD+zHX7c3AjP2dsAtjYGz2xtz14zUTw7jazvrY2oZoqnNzRtaPNvfSyf6nHZGOooyMZzxXtBsYs6NqVzpTSTLDqaTG8sIoS+yDdGGjTIHO4jPPFY2mKuqaRpusfYbObXpdPvPsqC3RVmkjlQL8gG1mCM+OOcVTwrXX+tP8zKOcqSvyabb9fe8tvdbv07HnN1Y3Vra2l1PFshvEMkDbgd6htpPHTkHrUsWk6lJFNKtnKEhtRduX+X9ySAHGeoJI6ZzXU/E9b+PT/C39p2i2l4dPkaWIRCPBMzclRwCeuK6i61HUTo/9oTQQSwjwjG0TNbL5bSb0DDgYOOOOxoVCPM03tb8ip5lUVKE4pPmbW/aVlbv/TPIMjGc8VY+yXH9nHUNg+zCYQl94zvK7sYznoDzjFepaRa2WoW1rq0sUSaxcaMssXkWCTFnFw6M6w5VWYIAPxJxWium6Sup6URp8LPJrEAu0e3SPcxtJCylAW2AkAlM8GnHCN213MqmdqDceTVXv8t/+A/wPFKWrms30uo6jJdSxQRE/KEhiEaKo4AAFU65Xue5BtpNqzEpaKKRQUlLRQAlLRRQAUlLRQAV7f8AALS/s3hu61R1w15NtQ/7Ccf+hE/lXidvDJcXEdvCu6WVwiD1JOBX1L4e02PSNDstMj6W8KoT6kDk/nmvXyejzVXN9P1PjeNMZ7LCRoLeb/Bf8Gxfooor6Q/LwooooAKKKKACiiigAooooAKKKKACiiigAooooAKKKKACnR8yKP8AaFNp8AzPGP8AaH86AOmHSkYZFLRVElO5tVcdOaiiuJbYhJgXTs3cf41onmoZYQ/agCSORJEDIwYe1OrMeCWB98DFfX0NTQX6523C+W3r2NAF2igEMMggj1FFABRRRQAUUUUAFFFFABRRRQAUUUUAFFFFABRRRQAUUUUAFFFR3FxDbpvmkCD370ASVWvb6C1GHO5z0ReprOudSnuDstFMaH+Mjn/61NtLElt8hLMeST1NMBjm61CTMvyoPuoOg/xrQtLRYx0qxBAqDpU4GKLgIqhRxS0UUgCiiigAooooAKKKKACiiigAooooAKKKKAGyxpIu11yKqOktudw+eP8AUVdooAhhmWQDBqaqk9sVJkg4PdfX6UttcB+DwehFAFqigciigAooooAKKKKACiiigAooooAKKKKACiiigAooooAKKKKAA1zEg2yMPQkV09c3eLtu5R/tmkxoiooopDCiiigAooooAKKKKACiiigAooooAKKKKACiiigAooooAKKKKAPnD4o6GdC8YXUMa4trg/aIPTax5H4HIrl69/8AjL4e/tnwub2CPdd6fmVcDlo/4x/X8K+f6+Rx+H9hWa6PVH7Jw5mP17Axk370dH8uvzQUtFFcR7wlS2dvLeXkNnbJ5k88ixxoCBuZiABz7kUyMKZFDttQkbj6DvXqxt7+HxVDbQ6Hp66BBqFn9hu/LVCF81NrpIOZGYZyOep9K1pUuc4cZjPq9lbVp7u21vveux5jFYXcuqjS0iBvDN5AjLqPnzjGScde+cUahp95p627XkPlC4j82ElgdybiueD6qR+Fem6aYNY1cyXlhZf6N4tht4gluo/dOZNyNx8wO0dc0TQMdMt5dPsobvV4NFU2ULxCTCm8lEjKh4LBenB71ssMmr3OB5tKM1Fx7X+d+vba+mmu55jd2V1a21pc3EXlw3cZkgYsDvUMVJ46cgjmq2Rn3r2PW5LrTfB327UdGsk1ODSIGWKW2UrC73UnzbOgJByR6mkTS9HbSolEPnaa2nxzB101AvnnBL/aC+S2/I2Y9sUPC66PoKGde7zSj1a0fb/gNeuux46CM8EUu4qCNxAPB5xmvR/FUsd6PG1jJY2MUOk3CfYxDbLG0f78ofmAycjrmqHhSG9Twpb3Ph/S7bUtRl1Bo70SW6zGOIKuxSG+6rZfLcdOtZuhaVr/ANXsdccxvS53GzulvpqlLV9NH9+hw7OxYFnJPYk80rSyMzM0jEkYYluSPQ16dpVnOsemLpGh6bPFcahMmsqEWdIQJAAm852xiPkMD688Vb0zw/Bd+JPD1zpWnLdaNDa3Syz+UGj+V5tu8/3sbMZ56VccNJ7P+tP8zCecU4Xco7X6rpf7r2077nl99a3th9ma6V4fPgWeA7xzG2dpGDwDzxS3dlqFobWC4SSP7TEk8CbwQyvnawwcDODXowhmbw9aXOmWUV7rUehaeLeN4hKwiJfzGVDkE/dHTgE1jfE5LiLxRoKXlqlpcDS7PzYUXaEbc2Rjt9O1KVDli5XKoZi6tVU7Lr66JPbtrv6nH3sV5p+o3Frcl4buF2jmUPyGB5BIPNVw3zZDcg9c85r13xXYzS654nh8R6Zb2OkJNvtLsQKjeYZVA2v1YlS2Rz+GKp/ETTtPg0DU2+zlUguo105hpyW6qmSNqyByZlK4Oce/Gac8M1d32/r9CKGcRnyRcdZW21Wtv89V08zzEzTEndNIT1OXNNEjDbiQjb93DdPpXceH9FuNY8OeGv7N037XLFrEovDHGCVQmIrvP93AbGeOtdXcC1j8UeHtFj03T/smpXV9HdZtULSILmVVGcZXA6Yx+lKGHcle/b8bf5l1s1hTlyqN2ua+u3Lf80tDxySR5G/eSM5/2myaPOfbs819oH3d3GPpXq2n6Zo//CKWoWMy6dLpUkl066ejATbWJY3JcFGVgMLjtjBzSazerb3HiWGLTdLVdM0+1uLT/Q0JSVvLDOTjnO48Hj2p/Vmldv8Aq1yVm8ZT5IQ2+XVR7d393XoeVCVlKsJGBUfKQ3Qe1WYbW+l0+41GJZGtreRFmk3/AHXfO3vkk7W59q9TvLW6XRdS1DQtFs7jUZY9NnYLaI5QyQEyMiEY5OOAO54p0FlpZSa31K3trYT3WktqcCYSOOYrNuU44UE7cjtk0/qrva/9a/5Gcs5XK2odut39m+n/AG9o+54/keooyPavU7Zvs9uJPGGj2dlJNfmxhAtUjJt5EZXYADkIdjBuvvUFlpItfESaBFFayXGiabI9ywtBPJJOzAsY0yBIw3AAMcAAmp+rvTU3/taOt47a73Xydu9l8zzu2s7m5tLq6hi3w2qq077gNgY4H159KW2sbq5srq8gh3wWiq07hh8gZgq+5ySBxXsGo6ddRJqk+k6OJLu50C0nMUlsgLyi4YMxjX5d4AXKjpVBbSzbTLoatBDY3FzZWB1aKNRGIyb1RkqOFJTBI4q3hbdej/U5451zK6j1S3u9eW+nzdn3toeSgj2oyK9M+JFhZw+HrqR4CksV8qWTf2alqojO7KKQ5Mq4AO7H4803wpZu2neHEsNKs7vTbov/AG1NJCr7DvIYO55jATBGMVn9Xany3OlZrB0FWUett7bK/X7vX7zzXI9qWuz8dXFva6Boem6fa2iwT2XnPcCFfNlAnkCZbr0X8c81xlZTjyu1zuw1d14c9rav8HYKSloALEKoJJ4AHUmoNzvfgjoZ1LxV/aMqZt9OHmcjgyHhR+HJ/AV71XNfDXw//wAI74Vt7WRdt1N++ufXee34DArpa+uy/D+wopPd6s/GuIsx+v46U4v3VovRdfmwooortPDCiiigAooooAKKKKACiiigAooooAKKKKACiiigAooooAKmshuu4h/tCoataUu6+j9sn9KBG/RRRVCCiiigBGUNVae2V8/KKtUUAZXlT2x3QSED+6ehqaLUdvy3EZU/3l5FXSoNQy26t/CKAJYpo5V3RyKw9jT6y5bLDbkyreopqy30OPmEg9GFAGtRWcmp44mt2X3U5qePULR/+WoU/wC0MUAWqKakkb/ckVvoadQAUUUUAFFFFABRQeBzUUl1bx/fnjH/AAIUAS0VQk1azX7rPIf9harSatcScQW4X3c5/SgDYqtdX1rb5EkgLf3V5NZTLfXP+tmbH91eBU0GnKuMimA2bU7qb5baPyx/ebk1HDYySv5kzM7HuxzWpDaquPlqwqBaAKsFoqD7tWlRQKdRSAKKKKACiiigAooooAKKKKACiiigAooooAKKKKACiiigAooooAKrXdvuPmxYEg6/7VWaKAKlrcbvlbgjgg1bBzVW8t2b99DxIOo/vCi0uA49+4oAtUUUUAFFFFABRRRQAUUUUAFFFFABRRRQAUUUUAFFFFABWDqy7b5/fBrerH11cXCP6rSY0Z1FFFIYUUUUAFFFFABRRRQAUUUUAFFFFABRRRQAUUUUAFFFFABRRRQAEAghgCDwQe9fOfxQ8NN4c8SyJChFjdZltj2A7p+B/TFfRlYHj3w3D4n8Py2LbVuE/eW0h/gfH8j0NcOYYX6xS03Wx73Dubf2dik5fBLR/o/l+Vz5noqW8t57O6ltbmNoponKSIw5UjqKir5J6H7GmmroKd5su1V82Tahyo3HCn29KbSUAPEkgPEjjndwx6+v1oEsoZWEsgZfukMcj6U2igLIe800mfMmlfPXc5OaRJJWAhSSQgtwgY4z9PWm167qEYi0tby30mDTPsKWrCO4sYniZtyDfDcKfnJyTtYHqfStadPnu77HDjMWsM4x5b83/A/zPJ7lbiC4mt7hZoplYrNHJkMGB5DA85z61Gkrx5McjpkYO1iMivU/G2m6prE3iaJdKM1+mtRG3EVqqyG2PmgOMDJUnGW79zU3iPT7jT9Svh4b0Syvb46p5F3GbVJRFGIY9i7TwqsS5LDHTrW0sM0276f8P/kccM4hJRTirtd9NovV9tdPQ8vltb610+C8dZIrW83iJw+BJsIDcA9iR1osYb+eK4Fm0uy3iM8oWXaFQEAtjIzyR05r1GytbObw9YWyWtsmultSGl252zWyuJE3KCSQzY4TORn8K4/4d28U95rS3VvHIyaczASRg7W8+EZAPQ8kfial0LSSvv8A5GlPMeenOTjrF/f7zS/Le+9+xyyTSK6skrhlGFIcggeg9KsTWt9/Z8WqTLI1tJK0KTM+cuoBI654BH513fjRobuy8YwmwsYE0rUoUs/It1jaNWkZWGQMkEetL4Kt7a58J6XHcQQ3Egv757WCb7ktwLdTGp9ctjjv0oVD3uW/9XsDzG1FVeW2tn/4Dzf5fiedvNLIoWSaRxngM5IzQ0kjqqtI7KvCgsSB9PSvT7O2+1Q6da+ItLtLLWNVN1Yqv2ZImMZRTFIUH3SJMgNgEjNSeLrPRbPQrvUre3tIzbRjQPliB/eo43zY7tsB+br70fV3ZyuSs2jzxp8mr7are2/3nlkc00WRHNJHu6hWIz+VHmyblbzX3D7p3HI+ldv4P0vQtS1S48OWOoNff2lbERy3FmIGhlRg4wdzdVDA8jrXQ61YaPfSWt9p1rpsS6/dwWcMciBY4xC7LL05XdsTJGCdxpRw8pRvf+v6t95VXNadOryOD/L8Hr0l/wCA+Z5MJJPLMYkfYTkqGOCfpQZHbdmRjuGG+Y8j39a9lk0exvLewuL/AEwo0WpSxp9p0+O0DfuWaOMqrElDIFA3HJqrpFgL3T9Hm8TaXaWd+15d7VFkitKywqY1aMbc/NnC5GcD1q/qsu/9af5mP9t07X5fx9Xpprtr20PMoNYvYdGn0uOQCCaeOdnyd4ZFZVAOeBhj+lQahbXdjL5F4GjeRElKlwdwYZUnB9D9a6r4m2tvBbaXN5Tx38kcgnZrJbQyKG+VjEGO09RnjOK6HULNre3uLjw9pNrd6utvp4MX2VZTHC1vlnWM8El8AnHf3qfYttxb2/4c1+vwjGNSMfiv5apqO/b5HAafLfWAttektIbu3SZoYvtf7yMuFzjbnPGQfSqV3fXV1qE1/NO5uZpGkeQNglicnpXrGuWl9beHN3hzRLW4ul1CNruBLdZlt5nt08xVU5GN2QfSpLPT7FNTubWz0aPy5rwJNLBZx3cSOY03xSKSGjRWLYZT6+lW8NLa5zRzenZ1HBX169Fbf7+m/oePiecH5Z5QR6OaRpJGLbpHO/72WJ3fX1rW8RwahawWdrdW0C2kTzpaXEUQUXAEhDnf1cBuAT0HFY9csk07HuUpKceZf1/X4Mc8kkgUSSO4UYUMxOB7elCySKjIsjqrfeUMQD9RTaKk0shSzMAGZiAMAE9B6CkpKWgArv8A4LeGf7X17+1bqPNnYMGGRw8v8I/Dr+VcZoemXesarb6bZRl553CjjhR3J9gOa+mfDOjWugaJb6XZj5Il+Zu7serH6mvTyzC+2qc8vhX5nyvFWbrB4b2FN+/P8F1f6L/gGlRRRX1B+UBSBlJIDAkdQD0pay9atrpHGp6Wge8iXDwk4FxH12H0P909j7GplJxV7F0oKcuVuxqUVT0bU7TVrFbuzclclXRhh43HVWHYirlOMlJXQpwlCTjJWaCiiimSFFFFABRRRQAUUUUAFFFFABRRRQAUUUUAFX9DXN2zeiVQrV0Ffllk9wKYjUooopiCiiigAooooAKKKKAAgUxo1Ip9FAFd7ZW7CoJLFD/DV+igDIfTlzwPypotJ0+7LIv0Y1s4HpSbRQBj+Xer0uZfzoH9oAcXD/iK2Ni+lJ5a+lAGQRfnk3Mn4U1orwj5rmb/AL6NbPlrUMoDMEUcmgDFFjJcP87uyjrljViPTVB+7zWwkaooVRTsD0oAzksFX+GrCWqr2FWaKAI1iUdqhm1DT7e9hsZr61iup8+TA8qh5P8AdUnJ/CrVfOfjzXrXUPGWq+IotViiu9IuoYtNt93Myox3sPxyfxqZOw0rn0ZRXm+t+K/EN/4q0XS/C89kkOq6X9qVrhNyxtk5bI5OAMY9awpviJ4klN7d2cqMLGfyFsxpcr/atuAzGUfLGTycf5JzIfKz2Wisu71G7bwo+q6fZl7prPz4beQ4JYpuCn8eK4Hwh4r8RarqMWmXms2lreXNux8i5054ZIZB0MfVZVHfJBp3FY9RVgwypBHtS14R4N1jXPDvwws76xvofLudaW2WJrcHYpLbznPOcD6Yrq/GHjvVNB8T+IrcCKa1sNMimt4inPmuyLkt1x8x4pcw+U9Eur2ztZYIrq7t4JLh9kKySBTI391Qep9hVivH/FCeJo/EHgebxDqFjeLJqSyL9ngMZjbglepDDHfioh8SfEFwsmsWgElsl0Y101dNlYvEGwW88fKGxzj/APVRzBynstJuGQuRk9q8tfxL4yv38WzadqFjawaHIzostrvZ0CltnUY4U8881lpeav4g+IngvVlv4bWa80+SRALYMIgFbevJ+bdg4PbNHMHKez0V5OnjbxLD4gePVLm10pBfeSltd2biF4s4BFwucP7EAV2XxQ1m+0DwPf6tprot1AYthddw+aRVPH0Jp3FY6aivM28S+LNF1SwtdZvLG9j1awmnt2gt9ht5Ej3YPJ3LyOTWbbeOPF9r4Ci8V6g2nyRXWLa1iSI7jKXI818dsK3yj0FLmQ+U9eoryNvHXiS0s9Yhkm+2mHTnura+OlyWwjkU8oyP1HoavWXibxbpkvhm/wBavNPvbHXpI4jDDB5bW5cAqQ2fm6jPHr9aOZBys9Oorx+9+IGvW11BepqNjdwSakLVrW3snMKxlsZ+0HALewrVtPE/iu58SeJFjmsl0nQrlnm3RfvXiVWPlrjuQp5NHMg5Wel1FeXNvZ2z3V3cRW8EYy8srhVUepJ4FeTaF8QvEVzc6Zfy4ura+uBHNZRabKv2eNiQGWY/K+P8+1fxbrXiXxL4L8U6lHc2Nvo1rM9p9kMJMrhWXLb88HkcYo5g5T1e81rR7NIXvNWsLdZwGhaW4RRID0K5PI+lXkdZEV0YMrDIYHIIryXWNF0+20LT9Xk0m58QalqunW1jaWjoDDb/ALsfNkD5Rzkkn8q7r4c6Hd+HfB1jpF9cC4uIVYuwOQuWJ2j2GcU09RNaHQ0UUUxBVG9iMT/aIwcfxgfzq9QeRg9KAIbeUSKOc1NWcym0uQo/1bfdPp7VfjbctADqKKKACiiigAooooAKKKKACiiigAooooAKKKKACs7XUzBG/wDdbH51o1X1JPMspB3Az+VAHPUUUVJQUUUUAFFFFABRRRQAUUUUAFFFFABRRRQAUUUUAFFFFABRRRQAUUUUAeY/GfwadQgbxFpkWbqFf9KjUcyIP4h7j9RXitfXFeJfF3wKdMmk17SIf9BkbNxEo/1DHuP9k/pXg5pgdXWpr1/zP0HhTP1ZYLEP/C/0/wAvu7HmlFLSV4R+ghRS0UAJT2llaNY2mkMa/dQuSo+gpldR8O9H07WNSuY9Qs9TvvKhLxW1iMGRs/xueEX396qEXKXKjDEVo0KbqS2Rzv2q537/ALTPv27d3mHOPTPpTVnnV2dZ5QzDDEOct9fWvW2+HugvrvhLdaXdnb6xJPHc2TXgmMZRGIxIvuoz+VZFx4b8I3/hfxNNo8OpQX/h8jfNPMGS4G5lPy/w/dP6V0vCVFu/6tf8jzIZ1hZ25YvW3RaXk466/wAy6X7nnIkkXbtkcbOVwx+X6elAkkUsVdwW6kNjP1rqvhj4Xi8Ua1cx3X2hrSytWuZo7cZllxwEX3Jrqr74f6W8/h2/j0vVNKtb3VEsb2wvJcyKGPDq3XBAP0qKeGqTjzI2xGbYbD1nRm9f+A3b529O71PLDJId2ZHO85bLfePv60+2jubiWK1t1mmkdwIoowWLOeAFA7njpzXpk3hXwZdt4p0nTYdTi1HRIZJ1upZ8xyBGwV2dh29T1q1pGheE/DPi7wrpV4mpTa5PJa3TXSSARRuzgqmzuMjGevf2q1hJXV2rf8G1jCWdUeV8sHzWva3S1777Wt5+R5jc2OsRpLeXNpfqsEvkyzSRuPLk4+RmPRuRweeapl3YbWkYgndgtxn1+te265p8ureG/FGlwsFkuvGKRKx7ZWPms7Wvhtpf2HWbXT9L1u0utMhaSG/u2Hk3xT7yqO2cHHrVTwU/s6/0/wDIxoZ9RslWVnfp2tHX730v3PI0ZkYMjFWHQqcEUF3wF3thTlRnofavWNO8C+Gbjw7ZXdrZ6lrKzWfm3N7YXiNJby4+59nPJAPvVPwL4O8O6t4ZhvWt7vWb+S4eO5tra9SGW0jBIDCM/fJABxnvULCVLpd9f6/4B0PO8Moym09Hbp5+emz3s/vR59YaneWd/FeJKZZI2DbZv3iNjswPBFW9e8QXmrxW8DQ21nb27M8cNsrKodsZYliSScDvxjjFQavYC28Q3GmW63ChbjyY1uU2SDJwA47Hmu41/Qvh9oOozeGdUuNTg1GG3DSamGLRCYqGC+UoJ284zUQhNp62XmbVq+HhOEuRyk1dWV3bv+PrroecvI8knmSu0rdy7Ek+1X9Z1m81TVG1GUpby+WkSrb5RURVCqo5zjAHevRLbwH4fvvEOg3Vss6eHrzSnvrrMxJQxj513dvmKj86xtN0XwrY+ER4s122v7q2vr6S3sLO3m8sqik5ZmPJPH+c1f1aot3p/wANr+Jis0w02pKLb2tbW7b93ff3XfyW5x1jDqc0VxJYx3skcC+ZO0IYiNT/ABMR0HuarxzTR7vLmkTd97a5Gfr616j4Rt9Eis/Hsfhu+lvdPfRlMTyxlHUktlDkDOD3rST4W6Ws6aDLput/bWtd7axuAtUm252bfTPGfWqWDnJJxf8AV2v0MqmeUKU5RqprbpraybbTttfbfyPGmdmRVZ2KrnaCeB9PSkp08bwzyQyDDxsVYe4OKbXGe6rW0CkpaKAEpVVmYKqlmJwABkk0lewfB7wKY/K8RazDh/vWcDjp/wBNGHr6fnW+Gw88RPkiefmmZUcuoOtU+S7vsb3wl8Hf8I9pv9oX0Y/tO6Qbgf8AlinUJ9fWu6oor6+jRjRgoR2R+MY3GVcbXlWqvV/1YKKKK1OUKKKKAOY8RaXqNjft4i8OKGusD7ZZE4S8Ud/aQDoe/StLwzr+n+ILD7VYyEMp2zQuMSQt3Vh2rVri/GHha9XUD4l8KzfZNYQfvYhwl0PRh0z/ADrlqRnSfPTV11X6r/LqepQnSxcVRrvlkvhl+kvLs+npt2lFcj4K8c2WuyHTr6P+ztYjO2S2l43MOu3P8utddW1KrCrHmg7o48VhK2FqOnWjZ/1t3QUUUVoc4UUUUAFFFFABRRRQAUUUUAFFFFABW7o6bbJT/eJNYVdLbJ5dvGnoopoTJKKKKYgooooAKKKKACisHx3Z67eeHpv+Ec1F7LUov3kRABEuB9w5B6+vrivnKf4mfEC3nkgn1ueKWNijo0KAqwOCDxXDisdHDSSnF6nu5VkFXNIOVGcU1une/wCR9V0V8ln4leOySf8AhJbsc9lT/wCJrU8JeM/HWu+KdL0lvEt8VubpEcLtB2Zyx4X+6DXNHOKUmkovX0/zPVqcF4qnBzlUjZK/X/I+oKKKK9c+NCiiigAooooAZK+1TTbdSAXb7zfyprfvZQnYcmp6ACiiigAoorL8Sas2j2UU62puXlnWFU37OWzjnB9Kzq1YUYOc3oi6dOVSShFas0biPzreSHzHj3qV3ocMuR1HvWDong7Q9K8OPoUMDTW8gkEkk+1pH35yS2B6+lT6br6Sy3kGpW402e0CtKskqsoVuh3Dirf9taT5Kzf2ja+WzFVbzBgkDJH5VlDF0JrmUl89OttnruaSw1WLty/dr59DE0DwJpGjX+mXtvc38sum2720HnSqRsYkkHCjONxxTb/wBot1f3NwLnU7aG7l826tLe7McE7+rKPX2IroI9U02S6S1jvrdp3UMsYkG4gjIOPpUa65o7MUXUrVmCs2BIM4XOT+GDVe3o/zL7yfY1f5X9xYu7G1utOk0+aENayRGJo+g2EYx+Vc9ongXSNL1O11D7VqV7LZxmO0W7ufMW3U9QgwP1zWlYeJNIu9MTUPtSQRMxXEzBWBHYjNW7zUrO10t9SaVXt1TcGQg7vpSjiaM486krWv8u43QqxlyuLve3zOXj+Gvh9NHu9I+0am1lcTLMkTXGRbuCTuj44PPfNPsfhzoVvPfzXFxqWovqFr9muTeXHmF1yCDnAORtGPpW/Fr2kvZW1299DDHcKDGJHCn6fUUusazY6bbs81xD5vlmSOIyAGTA7UPEUFFz5lZeY1QrOXLyu5zdn8NtGt77TrxtS1q5fTZVktVuLsOsYU8KBt+7/nNTv8PtDa9eVbjU4rWSf7Q9hHdlbZpM53FB7++K2rTXtNmt7V5rqC3muIkkELyDcu4AgfrVmPUtPkWBo7yFhcEiEhx8+OuPXFONejJe7JClRqxesWZNt4R0u3XX1jkusa7u+1ZcfLuUqdnHHDHrmqb/D/AEfZo3k3mp202kJ5dtPDOFkKE5KscYIOT0A4Jrob3UrW20qXUg3nQRqWzF827nGB+PFYzeKmitbs3OmSQ3duImFuZQd4kOF+bt7+lZ1sZQou05dL9dtX+jt3toXSwtaorxXl+n6r0Kk3w70Ga7Z5JtSNo1z9qaw+0n7MZeu7bjP4Zqb4s6Xfax4A1HTdNtmubqUxbIlIBbEqE8kgdAa2tMv55rKW6v7RLJYyelwsoKgcnI6VDYeItJu9KGpfaVt4N20+cwUqfQ81X1mjZXla6vrpovUn2FW70vZ2011+RiaH4B0q1KXlzPqVzd/YvsyfabnzPsysuGWPjjqfWtCDwdosfg2PwpJHLcafGCEMr/vASxYMGAGCCeDW9BLHPEs0MiyRsMqynIIrJ03xDa32qX9nGuIrJAzTlvlbkg49hg81U61KDipP4tvPS/5ExpVJqTS23/I5rxF4GS38Ka4NOm1PVtUurFreJry68x9vUIucAD/Oal8H+ANPs4NHv9Qk1Ga7s7dSlrcXPmQ20hX5ti9uc9yK6Pw9rkGsWt3cpE0MVvM0e5z94AA7vbg1cj1CxkMHl3cLfaFLQ4YfOo6kUqdejUipxlo9vvt+Y50asJOMlqjkj8M9B+yR2S3urJZw3IuoLYXI8uJwc/KCv889TW9o/hrTtLv9YvITNK2ryiS5SVgyZwRgDHTk9c1cg1bTJo5pIb+2dIP9ayyAhPrTV1nSWg85dRtjHvCbvMGNx6Cq9vR35l94vZVf5X9xhab4A0WwvreeK51N7e2lMttZSXZa3hfrlU/xJqvq3w10DUJ71vtWqWsN8/mXFtbXOyF3/vlcHn9K7CG4gmtluIpkeFhuDg/KR65rL1LxDYW+j3Wo2ksV6ttjekUo9cdecUqlelTjzSkrWv8AJDhSqzlyxWu3zIbzwtY3SaGrXV9GuiujW4jlC+ZtAAEnHzD5R6VvVi694jsdLhb95FNcqUBtxKA+GIGf1zWhHqWnyXhs0vIGuBnMYcbvypLFUXNwUldW/G/+QPD1VFTcXb+v8y1RRRXQYhRRRQBFdQiaEp0PVT6Gq1jMeUfhlOCD61erP1BDDcLcLnDcNj1oA0BRUcD7kFSUAFFFFABRRRQAUUUUAFFFFABRRRQAUUUUAFIw3KVPQjFLRQBzEilJGQ9QSKbVzV4/LvWPZxuqnSGFFFFIYUUUUAFFFFABRRRQAUUUUAFFFFABRRRQAUUUUAFFFFABRRRQAU2WNJY2jkRXRgVZWGQR6GnUUBc8M+KHw/l0aSTVtHiaTTD80kY5Nuf/AIn+VedV9bsqspVlDKRggjIIryD4kfDNozLq3huEsnLTWa9V9Sn+H5V8/j8tcb1KS07f5H6Nw9xSppYbGPXpLv5Pz8+vXz8oooYFWKsCCDggjBBpK8Q+8FrofBnihvDqalby6fHqFnqVv5FxC0rRkjsQ45B5Nc7RVQm4PmiZVqMK8HTqK6Z31n8RhZv4dFp4ft4IdClmkhiS5bEgkVgQSQTnLEk9z2FY2m+LJLLT/E1mLFHGvgB2MhHkYZm44+b73t0rm6K0eIqPr/Vrfkcsctwsb2jvbq+kubv/ADO5teDvEl34Z1KS6t4YriKeFoLm3lzsmjbqpI5H1rZufHUY1LSZtN8P2un2mnXa3f2dJ3dpnB/ikbnHpxxmuNjR5JFjjRndyFVVGSSegFdJqvgPxZpemtqN7pDx26AGQiRGaIHoXUHK/iBTpzq8to7Ly2IxNDBe1Uq1lKWmrtfptfV6+qJrHxpLa6z4k1IacjnXIJYWTzSBDvbOQcfNj8K1dO+JSxLpdzqXhfT9S1XTEWO3v5JWVtq9MqOCQOh7HmpPF3ga18O/DfT9Vnt5ZNUuiGllF2hjhBYYUID8+QeozjvXLeHfCmveILWS50mxFxFFKsMjeai7WIyM7iOMDr0FbN4inJR677d9e3/DHHGGWYqk6zVop8t72293e+1tPPqjau/iFeyWOowW1iltNeawuqpMJSxicBcLjHI+Xrx16U/W/iCuo2l75PhuwtNRv1K3V6sruTn7xRDwhPqK5/VPDGvaZrcOi3mmzLfT48mJcP5uehUjIP4Va1rwR4n0YW7ajpvkpcSiFHEyMgcnhWYEhT9cVDniGne/npt/karDZYnCzV3qve3289Vou6NfQ/iEulRWtxH4a09tYtIDBDfrK6fLjGXjX5XbB6mq+ieNrWzgsjqPhex1G8sXL212szwSA7t3z7PvgHsazB4P8Rf23e6KbAC9sYDPcoZUASMAEtuzgjkdDUuneBvFWoaMNWtNHlktGQyId6h5FHUqhO5h9BQpYjRJbeX/AABSoZYk5Skle2vM1ve1nfRO7slo9TM1/V7zWtfutauiq3VxN5rbBgKeMY+mB+VddN8SmmJ1CTwzpj6+0HkNqjMxYjG3d5Z+XdjvWBovgzxJrNhFf6bpjXFtK8iK4kUAFPvbsn5QPU10N78JvEken6VcWbW13PfRlng8+JDEeMKCX+fOTyOmKdOOI1lFPXXb+u/QMVUyu8KdaUVy6JXtbunZ7abPTQ1Zdaj0D4J/2M2rafeahqDfuEt5Q728EgVnV8fdPGCPU1yvhvxjHp+gHQdY0K01zTVmNxBFNI0ZhkPUhl7H09zWPb+H9Vm0nUNVjtQLTT5BHdO0irscnAXBOSc+mazKmdepeL20t8v1NKGXYZxqRb5m5cztpZ/LVafn5nZt8QLyS41+aTTbZTq9ktmqQny0tkXONowd3XvirUvxKkniF1d+HbC41oQiEai8r8gDAYxfdLY71wVJU/Wavc1eVYR/Y/F9ku+1krrZ9RWLMxZjkk5J96KSlrA9AKKfBFLPMkMEbyyudqIgyWPoBXs3w3+GsenmPVfEMaS3Yw0VqeVi929W9ugrow2FqYiXLFHmZpm2Hy2lz1Xr0XV/13M74VfDxpGi1zX4MIMNbWrj73o7j09BXr9FFfV4bDQw8OWJ+RZnmdfMazq1X6LokFFFFdB5wUUUUAFFFFABRRRQByXjzwPY+JU+1QsLLVIx+7uVGN2OgbHX69RXI6R4417wjfjRPGlrLNEvEd0vL7fUHo4/WvW6z9e0bTdcsGstUtUniP3c8Mh9VPY1xVsK+b2lF8svwfqe3gs1gqaw2Mjz0+n80f8AC/02JNH1TT9Xs1u9Nu4rmE/xIensR1B+tXK8T17wT4l8HXjat4XvLie2Xk+V/rEHo69GH+cVq+Fvi7GwW38SWhjccG5t1yP+BJ1H4flWcMwUZcldcr/A6q/D0qtP2+Xz9rDt9peq/r0PV6Kp6Tqmm6tbi4029guoyOsbAkfUdRVyvQjJSV0fOThKEnGSs0FFFFMkKKKKACiiigAooooAmso/Nuo065bn6V0dY+hx7rhpOyjH4mtimhMKKKKYgoopHZUQu7BVAySTgAUALRXB+L/it4U0APDFdf2neLx5NqQwB/2n6D9T7V4p42+KXibxKHt1m/s2xbjyLZiCw/2m6n9BXBiMyo0dL3fkfQ5bwzjsdaXLyR7v9Fu/y8z2Xx/8VtA8NiS0s2XVNSXI8qJvkQ/7bdvoOa+c/E+tXniHXLnWL5YVuLhssIY9ijHA4+nc8msw13HgD4Z6/wCK3S4MZ0/TSebqZfvD/YXq316V4NbE18dLlS+SP0DBZbgMhpOrKWvWT/JL9FqcRXpv7OGl/bfHr3zLlLC2Z+ezN8o/TNQ/F/4bN4RWDUNLaa40twI5HflopPfHZu35eld9+zHpf2fwtf6s64a8udiEj+FB1H4k/lV4PCzji1Ca21MM6zajVyedehK6l7q+e6+6563RRRX1R+ShRRRQAUyVtqZp9QS/PIqdiefpQA+3XCbj1bk1JRRQAUVgeLfFFr4fWFWhNxPLyIlfbhfUmpvEPiCLSpre1jtZby9uP9XBF1I9Sa454/Dwc1KWsbX+e3zfZHTHB15KLUfivb5bmzWJ4x0ufV9PtraAKdl0kkgLbfkGc4PrzTdH8TWl9bXjTwy2c9kC1xDJ95QO49aNF8RDUL2K1msZbRriD7RbFnDeYnrx0PtWVXE4TE01TctJ/wCdvlrpr10NadDEYebqKOsf6+emuhHqXh6OHR5rbRYIo5pJEdzKxYuFPTc2cH0Pasi08L6h/a8dxdRQvB9uE7K8u87fLxzxyc4rqNM1MX97ewwwnybVxH527h3x8wA9q0KzeXYXEONSOy2S0WjfS3e/qWsdiKCcJbvvvql/XkcYvhfUF1nd5wNr9t+1CQSgEc5xt25z264xT7Dw3ewQ6UGjgEltfSzTEN1Rt2Oe/UcV2FFOOT4eLur/ANNP9BSzOu1Z2/pNfqcTF4c1SPR7K2a3gM9lJIEeO4KOyt/EDjA9wQa27fS7weEX0u4eFrpoXTcq4XJzjp9etbdFXRyyjSvy31XL8tF+SRFXH1alr23v89/1OMXQtYjhikFpZSyNp4spI5JeI8cbwcc57ii48N6pbJJHapa3wnsEtWad9pjKjGRwcg12dFZ/2PQtu/636df+Gsaf2nWvsv6+fT/hzgLrwvrcmnm1227fu7cKVl2rlFAYMMfMeDgk1a8JWYuPEGoXULGWwtWkW0DKQu+Q5cDPp0/Gu1oqIZNRhVjUi3p3+dvxd+uy7FSzSrOnKElv/wAC/wCCt82ZEcOpQeGWhtLKyt74KwjhQ/ulJY8/lz9axbLRtWGm3Ed1pmny3LukkklxOZftDA9DwNuO3UD0rsaK6amXwqON5PRW6W9dt/T8jCGNnBOyWrv1/wA9jE8LaXcaet5JcRwwC5l3rawnMcQxjg4HXvxWPY6Bq1pZacPs9pNLp00m2NpPkmVwRu6cEZ967Oik8touMY6+7e3zaf5pPt020GsfVUpS01/ya/J/0zE0fR7i18NPpslz5U0vmEvGMiIuScL9M1iReD9TFzcwtq4S1e3jiDrAuXCknaV7Afrk5rtqKVTK8PUjCMk/dVlq1pa3QIZhXg5Si172uy3Of8LaVfaW+pNf3STRzTF1AjAyMAFiB0zjG3pxWF4W0o6gNWaG4f7II5bWwkKkbVckkjPuRXe0VLyuk/Zxv7sb923fzv8AP1sUswqe+7ayt+Hl/XU4WDwtrC28p8yJZltlgjDuHVwGB6bRjpxnODS/8IvqctxI80URjluraRlkm3kon3gTjmu5orL+xMNZK7+/18vM0/tavrt/Vv8AIw9R8P8A2iC+WHUr1PtMLRrCZP3MeR2UDj/65rFvPDerXlndlobS2lazS1jiif5X2tnexx+ldtRW9bK6Fa90/wCr/wCZlSzCtS2/r+rHE6r4d1Z1vbW3t7OWK5u1uRcPJh15BK4x+uelWrDQdRt/EC3KrBDbCd5X2yF1fdnohGVb1INdZRULKKCnz3d9PwbfbzKeZVnDlsv6Vgooor1DzwooooAKZcRiaFo27j8jT6KAM/T5GGUYfMpwa0KzrpfJvw4+7IM/jV+JtyigB1FFFABRRRQAUUUUAFFFFABRRRQAUUUUAFFFFAGdrke6FJR1U4P0NY9dLdR+dbvH6jj61zR4ODxSY0FFFFIYUUUUAFFFFABRRRQAUUUUAFFFFABRRRQAUUUUAFFFFABRRRQAUUUUAFFFFAHE+Pfh7pviPfeWmyx1Lr5gX5JT/tj+vX614f4h0PVNBvjaapavA/8AC3VHHqp6GvqaqmrabYatZNZ6jax3MDdUcZwfUHsfcV5mLyyFb3oaSPqcm4oxGASp1ffh+K9H+j/A+UqWvVPGHwluIS914bm8+Pk/ZZWw4/3W6H6HFeY39ndWFy1re28tvMv3kkUqR+dfPV8NUoO00fpGAzTC4+HNQnfy6r1RDSUtFYHomx4I1G10jxfpWp3qlra2ukklGM4APXHt1/CvTRNpug6r4t8TXXifTtSs9Wtp47S1guPMllMjZUMn8O0cc141SVvSrumrWPMxmWxxU+ZytpZ+avf5ep3Pj+6s5/AHgS3t7q3lmtrOdZo0kDNESY8BgOVzg9a1vhxZHUfhL4qsl1G309pbyACWeTZGTwdrN2zjFeYVqWeu6haeHb7QIWi+xX0qSzAplty9MHt0q4V17RykulvwsZ1sun9WVGnLXn5rv/HzP7j1OPxHoeg+J/BNhd6nb3zaTZzQXl7C3mIjSABcN3C4/WsbVPsnhr4f6/plzr+n6teateRyWi2s/m7ArbjIx/hJ6Y615jRTeLbT0/q1vyRnDJYQlF876N7atScl6at7dND2TxZ4h0mX4eXPiC2voH13W7C3064iWUGWPZu8xiByAQB+lbFvrfhy7vNF8TWc2iwpY2SRl7rUpYprYqCCggXhxz6c14HRVLHSve3b797mL4epOHKptav7mkuX0SSS/FHpXiPXoJvhOsWn3sdtJc6/cTPawy7XEZLMuV6hcke3SrOoatBa+EfAfiDT9Ssnn0LclzbecPPyzrkBOpGAcn3ryyrmjahNpWqW+pWyQvNA25Fmj3oTgjkd+tQsU29eyX3W1OiWUwUbRd7SlK3fmTTT+Ttc9R+N8llo+kxaLpcgMesXsmrzYGPlYDaPpksfyryOtLxLrupeItVbUtVmEtwyhBtXaqqOgAHQVm1GIqqrUclsdGV4OWEw0ac3eW7fn/WgUlLVvSdM1DVroWum2c11Mf4Y1zj6noPxrFJt2R3znGEXKTskU62/CvhfWPEl15Wm2xMSnEk78Rp9T3+g5r0Xwf8ACWNNl14lmEjdRaQt8v8AwJu/4fnXqVla21lapa2dvHbwIMLHGu0CvXwuUzn71XRfifGZtxhRop08J70u/Rf5/kc54G8EaV4XiEsa/ar9hh7l15Hso/hH611NFFfQU6UKUVGCsj85xOKrYqo6taV5MKKKKswCiiigAooooAKKKKACiiigAooooAK5Pxf4A0HxDunaH7Fen/l4gAGT/tL0P8/eusoqKlKFWPLNXR0YbF1sLP2lGTi/I+fNb8EeLfCk5vbPzpYkORc2THIHqQORV3QPix4gscR6jHDqcQ4y/wAkg/4EOD+Ir3aud8R+CfDmvFpLzT1juG/5bwfI/wCOOD+NeXLLqlJ82HnbyPqqXEuGxcVTzOipf3lv/Xo/kY2i/FTwvfbVu3n06Q9fOTK/99LXYadqmm6lH5mn39tdL1/dShiPqByK8i174P6jDuk0XUIrtO0U/wC7f6Z6H9K4fVPDviHRJd17pl5bFTxIqkr+DLxWTx2LofxoX/r7jpjkGUY/XB1+V9nr+Dsz6gor5k07xj4osABa67ehR/C8nmD6fNmt6z+K3iyEYlks7gf7cGD+YrWGc0X8SaOWtwTjYfw5xl96/T9T32ivF7f4yaqoxPo1k/uruDVtPjM/O/QFPptuP/rVus0wz+1+DOGXCeaL/l3f5r/M9doryP8A4XP/ANS//wCTP/2NQS/Ga9x+50K2B/25mP8AKh5phv5vwYlwrmj/AOXf4r/M9/0ePy7MN3c5q7XzfdfHDxW6BLWz0y1AGBiNnx+ZrB1L4oeOb4MH12SBT1W3jWP9QM/rWcs4oLZNnVS4LzCfxuMfn/kj6rnmht4jLPLHFGvV3YKB+Jrkde+JvgvR9yy6zFcyr/yztR5pP4jj9a+WtQ1LUdRk8zUNQu7t/WeZnP6mqnQelclTOpP4I29T2sNwNSjrXqt+SVvxdz2zxH8eJ3DxeH9HWPqBPdtk/UIv9T+FeZeJfGXibxEx/tXV7iWM/wDLFTsjH/AVwKpaPoetaxKI9L0u8vCe8URI/PpXofhv4IeI77bLrF1baXEeqA+bLj6D5R+f4VxueMxfdr7l/kezGjk2TK75Yvz1l+r+48qGB7V1HhDwF4n8UMradp7Jak83U/yRY9ieW/DNe/8AhX4VeEdBKTGzOo3K/wDLW7w4z7L90flXdKAoCqAAOgFduHyZ71X8keHmHG0VeODhfzl/l/n9x5t4F+EGgaCY7vVMatfryDIv7lD/ALKd/qc/QV6QqhVCqAABgADpS0V7dGhTox5YKx8LjMdiMbP2lebk/wCtl0K2p2Nrqenz2F9Cs9tOhSRGHBBqn4S0O18N+H7XRbNneC2DBWfqcsWJP4mtWir5I83NbUwVap7N0r+7e9vPuFFFFUZhRRRQAhOBUNv8zu/4CnzttQmi3GIVz1PJoAkqK7mFvay3DKWEaFyB3wM1LRSd7aDVr6njWs6lZalptxeTzNJqtzOrbdp2xRDOFBrqrK+t9Q+JFnewtuglsj5JYYOQDn+tdP4l0WHXNPFnNNJCocPuQDPH1pmv6Ba6u0MzSzW1zB/qp4W2uvtXy0MoxVKo5JqVnB9uZptvq9dfm7bWPoZZnh6kFFpxupLvZNK3Raaf8Pc52O2W++Iet2qtiKWyEchXsSqj+dSXFhqGjrbXVxdQXF3Dbiw06OJCNzNwGbPoB9OK6Dw9oVpoyzNDJLPPO26WeVsu5qWbTmn12HUJpg0dvGVhi2/ddurZ+nFdkMtn7Pmkvfcm9Htd3+dt15nNLHx5+WL9xJLbeyt8r7PyOcstabRtPlittP8APsNPlEN1cmXDtIcF2C455PrWx4m8RW2hHTpLlT9nvLjyWkAJKDYzAhQCSSQBj3qO78L2txcTt9ruY7W5lE09spGyRh36ZHQZxWhqOlw3t3p1w0jobCYzIq4wxKMmD+DfpXZgaWIp80anwrbbu9rdLW313OTGVKFS0obvffy/G99tNionivw881vEuqQlrhQ0RwcEHJGTjAJweDg8VDo/iqw1fxBJpunMJ4UtBcGfDLyX2gAEDIxzkcVhzfDPT5Gh3apdtHGVIVlU9CeAccDDHpW7oXhyTTdTN9Pq1zfMLQWkayRooSMNkfdAyfevQ1OPQtaX4h0fVGnTTb1Ll4E3sqgjK8gEZHIyDyMisfR/HWl6lplrcLcW0Fw5j+0QzOyiMMSDhiuGwRjPT3FP8LeCrfQdQlvI9QuLlpLY25Eirkru3AkjknrzUN34B066srS0mvLkx21otrjgb0DbufQ9uKNQ0H6j4+0GAWzWtwLpXuY4psRuDGjq5VwNuWyUwMda25dd0mLR49Xe9T7FJjZKATuJOAAAMk+2M1y3h7wfrC6tFqGvakkrWvkC3WEg5EQkAz8owD5nueOtbNx4UtpfDA0L7VKIxMZhIyKxyXL4IIxjJp6hoPvPF+hQxN5OoQTzm386JFJw/wAhZRuxgEgcA8+1RaV410G90dNQe+SI7IvNj2uWV3GQoGMt0bBA5wap6b4FjsLaa0h1u/NrcDM8bqjF227QdxBIAGOB6Cp38G24lhuLfUbmC6t4raOGUKp2GFXUHBGDlZGBFLUNDRXxRoDTWsK6nCz3ahoQMkNkkDJxhckEDOORiotO8S2cnhm31zUGWyjmcoFyXO7eVAGBkk46AVnweBrSHakeo3fkuyPeRkKRcukhlDE4yvzMeFxxxVw+Fol0Ow023vp4ZNPuDcW9wFVmD5fqCMEYdhT1FoPXxj4ZbzNmrQv5aqz7FZsbgCo4HU5HHXr6Gquv+N9F07S/tVtdR3czorwxLu+YFtvJAO3nPXHTFRXHgWzubG7gur6a4lubiK5aWSKM4kRAoO3G0ggHIx3qF/AFuti1laarc2sE0SR3SJFHibaxYHGPl6kcdqWo9DXm8XeG4fO8zVYh5LhHwrHkttG3A+bnjIzzVK88b6QszQ2kyyMbNrpJZAyRYV9pVjtJBzntVay+Hul2l99qiuJF2zrNGFiRSuJN+CwGW54yT0qW98DWty1z/wATG5RblbhZAFU5E0vmnHHGD09qNQ0LN/4x0mNxDYTx3lwLmKF4xuXAaURlgSMNgntWne65pNnqUOm3V7HFdTbdkZB7nC5PQZIwM4z2rmofh5ax6suof2rdsRKHKsiksBKsoBbGT8yjn0rX1bwxBqGqteNeTxRTGE3VuoXbOYm3JkkZGD1x1o1FoJfeKtPGg3Wq6XIl+lvKsTBSVXcXCkZI7ZqVvFvh1ROTqkX7hgr4ViSSdo28fPzx8uaZ/wAIza/8ImPDvny+QDnzMDcf3m/6deKxV+G+lRw3McdyyCUjyz9niygD7sE7ctzxk80ahob8Hirw/PdW9rDqkLy3IUxAA4O7O0E4wCcHg4PFRX3irSdNv7m11K8ggMcgjjVd7u37sOcqF44Pvx+VZlj4CtbXUbC9XVLx3s9nULufaSQC3Xbz93kYrQm8KWkviKfWmuZxLNu3IMbQDCIv5DNPUNCfWdfFnZ291Y2M2oxTwtcCSJlWNYgobcXbAGQRgd6pW/jK1uL63hhsblraaSOH7RlQFlkj8xU25z90jJ7EijUvCX2vSdJ0xNUnit9OiSMIYldZiqhVZ1PBxjOOmTUv/CKxtrUeovqFwUEyXMluFUJJOibBJ0yOMcDjijUNCGbxa/8AZF7qVvpE3l2Ny8FwlxMkTLtCnI65zuAA65robCaW4soZ57draWRAzQsQShI6EjuKyJPDFs6yIbqbZLqi6k64GGYbcIf9nKg1vUIGFFFFMQUUUUAVNUTda7x1jO7/ABpbGTdGOasuoZCp6EYNZumMylo26qcGgDTooHSigAooooAKKKKACiiigAooooAKKKKACiiigArB1WLyrxsdH+YVvVQ1qHzLcSDqh/SgEYtFFFSUFFFFABRRRQAUUUUAFFFFABRRRQAUUUUAFFFFABRRRQAUUUUAFFFFABRRRQAUUUUAFUNb0XStatzBqljDdJ2Lr8y/Q9RV+ilKKkrSV0VTqTpyUoOzXVHk/iP4PxMWm0HUDGeogueR9Aw/qPxrzzXfCPiLRWb7dpc4jH/LWMb0/MdPxr6borzK2U0Z6x91n1OB4vx2HtGraa89/vX6pnyPS19Oax4T8N6tlr7R7V5D1kVdj/muM/jXJ6l8INAny1je3tmewJEi/rzXm1MorR+Fpn0+G40wNT+LFxf3r8NfwPD6K9Pvvg3qqEmy1izmHYSoyfyzWNc/CzxfDny7W2nx/wA87hRn/vrFcksDiI7wZ7FLP8tq/DWXz0/OxxNFdRL8PfGMZO7Q5Tg4+WRG/kaZ/wAIF4v/AOgDdf8Ajv8AjWf1eqvsv7jqWZ4J7Vo/+BL/ADOaorqYvh34ykxt0SQZ/vSxr/Nq0Lb4VeLpj+8hs7f/AK6XAP8A6Dmqjha72g/uM55xgIfFWj/4EjhqK9Ssfg3qDEG+1q2iHcRRlz+ZxXR6Z8I/Dlvhry4vb1h2LhF/IV0QyzEy+zb1PNr8V5ZS2nzeif62R4UASQACSewro9B8D+J9Z2tbaXLFCf8Alrcfu1/Xk17/AKR4b0HSMf2dpNpAw6OEy/8A30cmtWu6lkq/5eS+4+fxfHEnphqdvOX+S/zPMPDnwhsLcrNrl694458mHKR/iep/SvRdM06w0u2Ftp9nDaxD+GNAM/X1q1RXrUcLSofBE+Rx2a4vHO9ebfl0+7YKKKK3PPCiiigAooooAKKKKACiiigAooooAKKKKACiiigAooooAKKKKACg8gqRkHqD3oooAxdU8KeG9UJN7o1nIx/jWPa35jFczqHwl8M3BJtZL6zPYJKHX/x4E/rXoFFYVMLRqfFFHoYfNsbh9KVWSXrp92x5Fd/Blsn7JrwPoJbfH6gmsyf4P+IEJ8rUNOl/Fl/mK9worlllWGfS3zPUp8WZpDeafql+ljwY/CXxUCcGwI9fP/8ArVLbfB3xhcbvLFhheuZ//rV7pW/pcPk2i5HzN8xqf7Hw/n95t/rlmX937v8Agnz5B8DPFTn95f6XF7l2P8hWrZfAO8bH27xHBH6+Tblv5kV7xRVxyrDLp+JjU4uzSW00vRL9bnlOmfAvwxAQ19f6leEdVDLGp/ADP611uj/DzwZpJVrXQLRnHR5gZW/Ns11NFdNPB0KfwwR5mIznH4j+JVk/nZfchkMUUMYjhjSNB0VFAA/AU+iiuk8xu4UUUUAFFFFABRRRQAUUUUAFFFFAEF1yAvqcVOOBiq7/ADXKD3zVigCq+o6el8tg99ardsMrAZVEhHsuc1LBdW1wJDBcRSiJikmxw2xh1Bx0PtXnV5pt3/ZGpaG2i3cmtXN+00WorBmM5k3JN5vRdq4GOvy4A5qQ6LqMXw6ubAwXc0kuqPJKHiDyeV9oyW2ADzAVGdvcE/SpuVY9Cmmhhh86aaOOPj52YBeTgc/UipK8bvtA1ptMtI47XVEEkFwiRxW+1VzdxupKYPlZXJ2k4G0e4rtWuNd0zwv4g8y4mlmsncWVzdBQzx7FO7OADglgD3I5oTCx19FeWaDqXibU9bvlsdS1mfTLWOYxtNbRq8kojjKxsduPvFsDvUemah42dvJ1H+3lsTteSaKwzOpKH5VBTld3X5eOO3NHMHKeqQSxTxLLDIksbfddGBB+hFPryTTP+E6sbbSrWzS8t4I7eLy4TZ7txJPmeYeiH2JHbGav2svji11HRGmuNVu0uI4JLqM2qqqMx/eIxC4GB/e2+xPSjmDlPTKZHNFJJJHHIjvGQsiqwJQkAgH04IP41wfii78a2evXCaXFdXNkhEyFYQQwkCxiMHH8DF5D7AVWurHxZpup6pqGlyXtxdPcW8QjeNfJuP8ARVDSHjs4HIIAxincVj0iivMbq88Zf2dIbOXXDGHh3ST2IE2/a/mKFC52Z2YYK35c1Z0i78dSeJdPF6LqO1ZYvMja1BQoY8uXcYAfdnjr0wKXMFj0WivPtW1XxCfGOo22mSajO1tNbrDbRwIbbYy5k8xyMqcZI56461n+H7rx1ealBaXc2rW8Mk0TvK9ntCr5cu9SxQADcIx078Zo5h8p6jRXmGlSeP7qeOC9udQgSS7iW4dLRVMI+ffsZgQV4XkAjpzzioLuPxfHevfK+sLdtZCDzEtA4IS5ccgLwSmG4yfmJAPSjmDlPU5ZootnmypHvYIm5gNzHoB6mn1wl5aa3rHg/QI7wX8N9/aUbTSBAJokDP8AOeMD5cdQOvTNY17qnxAhuoYobXUX+zSbAxtdy3S+aw3OQuB8u3uPUCi4rHqJmiEywGVBKyllQsNxAxkgenI/On15/wCE49XuPGFld6gusSGLTpUuHvLURxxys6ZWMgDcOPfgDmqxk8cQ28U32jU5ftEczXK/Z0LW4W5UDyxtGW8osQDnPWi4WPSaR2WNGd2CqoyzE4AHrXGw3Hij/hDdWktftcl2kzDT3uoAs7Q/LyUwPm+/gEDOBxXPXE3i6fRJoNTfXGhkgnWBrWwHmSvwFWRSCVXGcHC59uKdwsepRukkayRurowDKynIIPQg06vMDqHjS10mDTbDT9S+1wyZVjafuhbi3G1dxGCQ3brkYNJrmo+MI7BY9H/4SCYfvJEmuLACQsFXEZULnaTnlgvcZNLmHynprzRRyRxvKivISI1LAFyBkgDvwCafXlqx+K7ae8m0631Bppb6e4PnWwwqtbZUplRzuyMZ6gA982YW8YXmoNBb3uuRaYI5HiuJ7VI53kEedrArwu7GOBnnmjmCx6TUSXNvJcyWyXETTxAGSMOCyA9CR1Ga4jxXeeLB4b0J7Fb+O8mt914be33MsvlqQGXaSPmz6Djkiuf0/S/Epnh1po9UW/l1F5PLaABdxswFZhtyF3/IcnAA7daLgkeuUxZYmmeFZEMqAM6BhuUHOCR2zg/ka8z0B/Ht5f2lteX2ow2skw+0TGxEbR4jcsoLD7uQozjGSME1q65Y65F4t1LVtMkvYgEsFVI4w0dwvmOJM5BJ2qT0xjdmncVjt4ZoZoFnhljkiYZV0YFSPUEUsMsc0STQyJJG4DK6HIYHuCOteRw634htpbHT7+61C1vGurSKO1jtoxE8DsA5f5cqx+YY44A4rqPhtaa3pcNpp9617Jaf2VDJi4QDyZtzBo1IA7Y4OcUlILHbUxJopJJI45UZ4yA6hgSpIyMjtxXmFpqPjb7S0F8utiyMu6a5hsh5sfDYRF2nIJxkjcAO/NWbGz8U2+pXGq28moiWa9tVeGSBFSaMxAM7gZwRwDg4GKOYfKek0wTRGcwCVDKFDFNw3AHocenBrzm3vPGBg5bWzBti+3O9momik3fOIF2/OuO+G46ZrX8FQ6y2vTX2rQTqZNPjjWWWPazATS7dwHAfaVJHbNO4rHZVmN+71ORezYYfjWnWbqXyX0Lf3lxTEaKfdFLTITlBT6ACiiigAooooAKKKKACiiigAooooAKKKKACkdQylWGQRg0tFAHNXEZhneM/wmo61dcg4W4Uf7Lf0rKpDCiiikMKKKKACiiud13VNesdUs7a3ttMkhvbgwQtI7hgdpbLY47HpQB0VFc1a+Kobe8vbLXGt7aa1kRMwq7oQyg7icfKMnGTirZ8Q2UDXf22eJRFdm3jWFJHdsIrcqFyTg54yMY5ouFjaoqmNTsTpDastwrWSxGUygEjYOpx14wazT4w8OhWP29vlAYgQSZ2n+LG3JXj73T3ouFjeoqgNY00xXkq3StHZRiWdgpIVCu8Hpz8ozxmsW48ZW1rcypcW8jRfbktoniR2JVo1feQAefm+71PbvRcLHU0ViR+I7GOGaW+uIkAu5LeNYkkZm2+q7c5A64GB608+KNCFlFeC+DQysyxlI3YsV+8QoGcD1xii4WNiisS58V6BbyFJNQBIjWQlIncBGGQxKgjHvVi78QaPa3aWs98iyuFPCkqob7pZgMLntkii4WNOisefxPocFxc28t+qyWrFZgUb5CDjHTqSeB37VVvvGGk28FvNEZrgS3QtmCwyBoiRkkqVz6cYyc8UXCx0VFY3/CQWUH2tr64ijWK7NvGsauzsdoOCuMluf4cjFEvijQo44JDfbhcKzRBIndmCnDcAEgg9QeaLhY2aKybnxJotvbQXD3oaO4jMsZjjaQlB1bCgkD3NO0rVhqGrahaxrG0FtHA8UqtnzBIpP8ASi4WNSise+8TaHZXMtvc3wSSI4fEbsqtjO3cBjd7ZzVptX01WhDXSDzrdrlDg7fKGMsT0A5HXFFwsXqK52+8Waf/AGVcXWmyLczQmLMUiPGSryKm7BAJHPBHFaA13SW1U6Yt4pud5j27W278Z27sbd3tnNFwsaVFH6VkW/ibQ53kWPUIx5aNIWdWVWVfvFWIwwHtmgDXorHi8T6HJa3F0L7bHbKry74nUqpOA2CASMnqBioj4u8PDOb8gqcMDBICg7Fht4Xn7x496LoLM3aK5+PxXp0V7f2+oTJb/ZrnylZVZgU2qQ7EDC5LEZOBxUkviXT7S9ube+uYk2T+VCsSSOznYrkEBevzds8e9FwsblFZMniTRY7GC9N6DDOWEe2NmZtv3vlA3cd+OKW88RaPaxwPJfKwuI/Ni8tWfKf3vlBwPc8UXCxq0VjaVr0M/ha11y+2W8cygtsBZVy+0e+OnNTza9pML3sb3ihrJo1uAFYlS+No4HOcjpmi4GlRXMHxdbx6jHYSx+ZLLNcRq0KSFU8vGA2V5JzzjgeuKs+G/FGn6tb2SNKkd7cRbzEFbbuA+ZVYjBI9M5ouFjeorNv9c02zvxp010FvGUMkWxjkHODwOnHJ7VTtfFWk/ZrQ3d5Es80Ubv5SSNGm/wC7livyg9t2KLhY3qKwR4o06CWaG+uY0kFzLDEkMcjlgm3PAX73PIGR+tWJfEmix2ttctfAx3IJi2ozEgdSQBkAdyQMUXQWZrUVQXWdNbRDrS3O6wCl/NCMflBwTjGevtTJ9d0mCW8ikvED2USzTgKTtRvungc59Bk0XA0qKyj4i0UagLE3yiYuI+UbaHPRS2Nob2JzVOXxZp80lmumSpdCa8S3mJVlEYYPzkjqNnSi4WZ0NFczeeLLdtV02x01RcC7kYNM8UoQKvB2kLhuc89BjmtG08R6LdXhtLe+V5Pm2/IwV9v3trEYbHsTRcLGrRWFH4u8PSW6zx6gZEY4XZDIxbjJwAuTgdcdO9T3PiTRLeC3nkv0MdwhkjKKz5QdWO0HAHqcUXCxrUVUv9SsbGw+33Vykdt8uJB8wbd0xjrnPasx/E1nJc6elnIkkVxcPDO0gaNodsZfkMAR079qLhY3qK5zUvFEcVrLdWHk3ES6fNdxiRZEaQowHGRjZz1z6YzV/wAP6pJqf27zIUj+y3PkrtJO4bEbJ/76/Si4WNSiucufFunG7sbbT5UuXuLxbcko6rtOdzK2MNggdCetWx4n0ItOPt6/uFZ3OxsEL94qcYbHfbmi6CzNiisE+MPDyqzG/b5RuI8iTO3+9jb93/a6e9Wb3xHotnMkNxfKGZFk+VGcKrfdZioIUHsTii4WZq0VjyeJ9DjvXs3vsSpKIX/dPtVz0BbGBnPGTg1V8ReLNP02OeO3lSe8ikSPyyrbNxYAruAxuwc4zmi4WOiorLtvEOjXWo/Ybe9DzF2jX92wV2XqFYjaSPQGtSgAooooAKKKKACiiigCewh8+6RO3VvpXRVQ0WDy4DKw+Z+n0q/VIlhRRRQAUUUUAFFFFABRRRQAUUUUAFFFFABRRRQAUHpRQelAFdObr6CrFV4f+Pl/92rFABUF1eWlqyLc3UEBkzsEkgXdjrjPWp64rVUDeINRlwxcIyg5Jwo8g/3WwOT/AA0mxpXO0R1kUMjKynoQcg0y4aFYW+0NGIyMN5hG0j3zXnhjtntNQZBbrJHZzSK0DRB1ZUJBymxv/Han1KG0t9TljjjtVZWwpcxeZ+ZDufyFK4+U7bTG09rcrprWphRipFuV2q3cfLxnmrVcl4WRV8TXcgDBniw2cjOIrbGRgep7DrUEl94i1fUNTbTb2OwtbByiBogfNYZzkntxXNicXHDqPuuTeyXlr1sb0MM6zeqSXV/cdpRXFP4q1CbwdZ31tAv2+6n+zr8pKg5ILYqS2v8AXdH8TWGmapfR38V8pwVjCmNvw7Zrl/teg3HlTafLr0XNtfr91zo/syqk7tJq+nV8u9jsaK4iXW9WDSaoLoCBNT+x/ZPLGCmcZz1z3reS7urzxO1tbSlLOyT/AEjAH7yRhwv4Dk4rWlmVOq7RTvdJed76+mjffQzqYGpTV21azfpbp+KRs0UUV6BxDVRFdnVFDNjcQOT9adRSOyopZ2CqOpJwBQAtFAIIyORTXdIwC7KoJxknHNADqKKKACimySJGheR1RR1LHApIpoZs+VKkmOu1gcUAPooprOisqsyhm+6CeTQA6iiigAooooAKKKKACiiigCJ7W2e4S4e3iaZBhZCgLKPY9RUtFFABRRRQAUUUUAFZ+sDmBv8AaIrQqjrX+ojb0kH9aALNqf3YqWq9l/qxVigAooooAKKKKACiiigAooooAKKKKACiiigAooooAbNGssTRt0YYrm5o2ikaNuqnFdNWZrdvkC4Xtw1JjRk0UUUhhRRRQAVk69YXN5qWiTwKpSzvDNMS2ML5bLx68kVrUUAczfaNfS2niqOOOPfqQAtvnHzfugvPpzVCTw/qarcMbGK43XxmUJdGGZVMKJuRweDlTkHqK7WilYdzm4tK1VvAl7pVyyy3k0E6RKzg7Q2dis2ACRnlsUs2kXrX88wjTY+hCxU7x/rctx9ORzXR1T1XU7HS4Emv5xDG7iNTtLZY9BwD6UWC5yLaL4hs9K1Cxs7C3uTqFhDAzNchPJdYvLYYP3vUYqYaDrEEbTRW0Ussep212kXnBd6pEqsM9Acg9a27bxToNxPDBFfgySv5agxOMPnAViR8rZHQ4NTwa7pE2pHT4r1GuAWXbg4JX7wDY2kjuAeKVkGpyVwLjw7rceqXX2dHlurx1ilmCKUkKkHfjAYY6HkjNVtF0bWLiztdYsxKGc3KmO3ufs5KvKWDKWHKn0IHGK7CLxJoNyZlS9VxFE8zExNtKJ95lJGGA/2c02LxV4fkimlXUo1jhjEjFkZQUJwCuR8wyQOM8miyHdmNoPhrUNP03W7aRIi95YJDDiTIL7JARk8gZYcmqVx4V1sLPbx+Y8V7DCsgW98uNCsaowdAMuOMjBrs9K1Ww1RJGsZ/M8ohZFZGRkJ6ZVgCM1Rk8WeH455IX1AK8bvG37p8b1JBXOMFuDx1PanZCuzOfRNVh0nV4bNYxcXGoi4jO8AvGNv8RztbAOCelULfQdchE8q2Klv7Ut72ON73zGZUQqyl2/i788eldKfEmi/YEvftwMLyGJQI3Llx1XZjdkemKSXxNoUUVtI2oJtuQTDtRmL4OCAAM5BPTrRZBqY/9i6vb65JrNvbQzOl/NKkDTBS8ckaLkN0DAr396foOhala+IU1S6jhTzRdSSqj5ETSsm1B68LyfWtuz1zSby/axtr1JJxu+UKQG2/e2sRhsd8E0X2uaVYreNdXaxCyCG4yjfIH+725z7Zo0C7OSTw74gj062s2gEsa2bQhI73yRG5dzlyOXXBHAPrWx4H0nUdMe5a/hji321rEoWQNkxoyt0+orUvNd0m0aZbi8VDCUDgKx5cZUDA+YkDOBk1DJ4n0KOyivH1BFhkkaJTsbO8DJUrjIOOxFFkGpnQWOq2Iu7FrGxnsZr17p7qeTKrGzbmBTqWHQHOOhrK0DRZNU8P6wsN0rxSxtY6bKc7fIRiw/AscfQCui0rxHa3aN9oKxPJfS2tvGqszSBcfNjGRwec8DvU9v4i0SaSaGG+jJgR5GARgCqfeKnGGx325osg1MnVrLXdW06aGXS7K1YLCsf74PIxWVGb5hgBcKeOpNUoPDGrJqS27PK9kuoG7EpvP3eC5f8A1QGd3OOuP5Vtjxh4cKhl1EOCCRshkbIHU8L0569K1Jb+zi046jJcxrabBJ52fl2noaLJhdlazkuNY0Bzc27WE1wksZTduKDLKGzgdRg/jXPz6Nrl9oMGizWOnWyWluEScyeYZHXG3aByinHzZ9cVe1jxhptroVzqNk5upIWVBE0bqQzEAbhtyB3zjnHFar6nBa6RFqGoypCrquSqtyzdAqkbiT6YzRoGpzevaPruupcXFxY21pKtoLeKFZw/mEyIzEnoFAXge9XdZ0a/upvEbQxoRqGnxwW5LgbnVWBB9OoqTUPFFusNpPpoS6jmkmjfeGQxtHEXwQQCDwOCOhrTstSik0C31a7aO3jktUuJSW+VAVDHn8aLINTm/wCy/EMMWtWMOm2kkOpEBZnuANgMSoSy4yQMZFP0vw7qFn4nt7whHtobhmEhcbiv2ZIwceuVNbcfiPRZLGa9W+UQwsqybkZWBb7o2kbue3HNVdK8UWV7d3cZdUhS6itrd9rZkd0LYIIyp4PXHSjQNTD/AOEa1q3mivbfzfNWS6Vore8ELbJJd6sGwR9R9KsaVomtaCY57Ozt755LIW8sZuNnlsHZ8hmzuHzkH6V0N1ruk2yTtPdhfInFu42MW8zAO0ADLHBB4zUMvifQo7WG4N+rJNu2BI3Zzt+9lQCwx3yOKLILsr6Posw8BRaFqCIk5tXikCNkKxJxg/iKwtJ8KaumoaZd33k7pJGm1Ta4O50fdFt9e35VvN4q099VbT7fdITZG6jm2MY2HJAyB0wM5/DrxUi+J9JhtrVr69hjlmgSZhGrsihhwScfKvoWxRoGpkxaJq1vfW9yltHKEvb52XzgCI5gArfpyOtWrDRb+HT/AAtC0cYfTXzcgOPl/dsvHryRWhN4m0OK+aykv1WZJBG48tiqscYBbGBnIxk1I+vaQmpjTWvALjzPKxsYqH67S2Nob2zmjQNSA6bcf8JNqGoeWnlTaelvE24Z3Atkew5Fc0fDWuRWFrFbWkMV2tnDF9piuymxlGCJUOVlHpgdOK6vQdWW/wDD0erXQjtlIkaT5vlQI7LnJ9lzVG+8Y6LBpd1fQSyXJt1VjEInVmDHAIyvQ/3ulGgalbQtD1G08VHUbiOPyPOu3DBwT+8Me04/4C30rIX7T4V1GG6ufsoeaK5j2TTbECmcyKwbBBODyvWujt/FmlS6nc2bNJCkFqty00sbqu05JByoxgY69c46inTeItOns2lspoZGjnhjkS4jkTb5jAA4K557HGD60BqQ+DLEy+ArWxvIiont3WRCMfK5bt24NYGneD9YWTT5bwwtI82zUSHB3QoyGPHqf3fP+8a6q28T6Fc3a2sN8GldzGuYnClxnK7iMZ4PGahj8YeHJEDR6juDLuTEEmXH+yNvzY7gZx3o0DUzZtF1k2FxoC29sbKe8M/20zfMqGTzD8nXeOgPSmP4Wubjwno+j3MQXyb8zXYjl2nYTJkgjqcMvSt648RaLBZW95JfIYbgFoSiMxYDqdoBOB344qO68UaDayCObUFyY1lyiM4CN0YlQQF9+lFkF2Zmn6Lq4udLhvBGYbCO5thOjjLxugWNtvY9j9M1Ha6PrUlppWlXNpaw22lsGFyk2TNtQqoC4yuc5Oa2dK8QWepazfaZbrLvtNp3lGCyAjOQSMDr+PUcU3+37eG81WO+aO3hsZYo0fktIXTdjA5J9hRoGpk6Xo+r6RDotzb2cNzPaaebSa384JtYkNuVuh5GDUGo6DrjXSX0MaLJNZ+RNBZXX2dEbczdwdy/Nz7jPeulsNc0q+mjhtbxZHkjaVRtK/Kpw2cjgg9QeR6VBJ4o0GOOCR9QVUnTeh2N93OAzcfKM9zgUaBdlW/0WY+D7TSFtba9aBYw8UkjIGC9dj5ypHYmsSXwlqWpx29vqfmLafa3co115ksUZhKjMg+983bnA9a6FfElrDcail8ywpa3S28RRWdpcxh+FAJJ5PTsKvf2vp39jnWBchrEIXMqqTgA4PAGeD7UWTC7OXvND8QXloyXUMDTppFxYB1kAErF12NjtkLz6Vs6BpVzbW+rw3QEYvLhnQq2TtMSLn2OVNXJ9c0mGW7ikvUD2cKzzgAnajdDwOc46DJrIufFEsdzLFHDbTKgvCCrOCPJjDgEEDk55xwKNA1KI0nxDJa6FpMunWqW2mzoXukuAS6qpUFV6gkHJrMm8H69JpS6a2+RbWCRIXkvtyOSpA2JgbM55zXX6lrbWfhWLWmijy6wMys2FUSMgPPtuP5VNB4g0aaC5nS+QR2oDTF1ZCoPQ4YAkHsR1pWQXZQvdIvZb/UZo449k+jCzj+YD9583HsORzWLrfh3X7qyNnFCskbafBCm278pUkRAG3gf6znpniupg8QaRNAk0V3uVrhLbHlOGEjfdBUjIz6kAVqU7ILs5FtD1N/DOtWhgiS5vb0Txp5gI25iPJ/4C1VtS0bX10u80W0sLae3nv8A7UtybgKQplDkFTzuGCK7eiiwXOQ03RNVtvEUU0VtFZ2q3Mkk5iuS0MynONsTZKNkjJHv610eiXdxfaVBd3VobSaQEtCW3beSBzgZyAD071coppCbCiiigAooooAKmtITPcLH2PX6VDW1o9v5cHmsPmf9BTEXlAVQoGAOlLRRTEFFFFABRRRQAUUUUAFFFFABRRTZHSONpJGCIoLMxOAAOpoAgvrxbZ4Itu+WeQRxoD17k/QAE1ZrB8NO+rXU3iCQMIZAYbFW7Qg8v9XIz9Atb1AMKKKKACg9KKD0oAgg/wCPh/oKnqvD/wAfL/7tWKACuOv45Jte1GOKMyOQ2FCFj0t+wZf5iuxrjdbsfFEev3F3o8MIRjlJGYHIKoGBU+6CkxoqzpdJp+orPHcqBYXGPMEygfuz0DFl/wDHqtalDeSahcLDHcsu/sszoePQMi/qaguB4+udOurO6tNOlWeF4iVGwgMpGfvn1qa5m+IUnEFrp0C/7u4/mXpFFjwyjR+JLmN12MsZBXbjB8q17ZP8zVXWNY0vVHvtJ15ptLe1c+WUmI81cEZ6c/TmrfhKx16LWJ7vWIYh5kbEyK4JZz5YxgdBtjFdFdWNjdsrXVnbzsv3TJGGI+ma5MZh6leHLBrzTV01+Z0YWtTpT5pp+TTs1+hw+g+IpdF8Crc3EIdvOaKyUrt3rjIJ9utWPCh0+41aPVNV1i3u9Wm+WKJW+WLP8IHrXYXVjY3UaR3Vnbzon3FkjDBfoD0qGDR9JglWaHS7KKRDlXSBQQfYgV58MtxEJ005qUYJWTvuuvr2vsdksfQlGdouMpXu1bbt6d+5l69p+kaas2tfZC91vDRx722vMeFO3OM574rIMVxYahBpNxqslgj2r3c9wjBTLOWOeT2HHFdldWdvdSQPcRCRoH8yPJOFb1x3ou7O0vFVbu1guApyoljDYP41vXy7nk5U7R9NL972tvp93mzKljuWKjO7/G3a1+39bGBp+uXsPgSPW7q3+0SxoGkGdm5A2C/TsuT74rEPxK320k1voskrI+0qJuzMohb7vRw272x3rvniieAwPGjRFdpQqCpX0x6VVGk6UIZYRplkIpkWOVBAu11UYVWGOQB0HavQo05U6cYSldpJX7+ZxVZxnOUkrJvbscSPiNeGC5l/4Rtx9jQG5BuhlWaTy1CjbkgnHXGBnjjlvizXJNe+EviSa4097KaCN4ZIi+7kbTkHAPQ9wK7iHSdKhgaCHTbOOJ4/KZFgUKycnaRjpyePc0selaXHpz6bHptmtk4Ia3EKiNs9crjBrSzIujyr/hNtc0GwuII9Rs9eRNIiuopIYAotWLKm1tp5ABzzzxziqOr+ItW1jSJdO1R/tK22qafJHdGJIyd8gypCMy8Y45zjrXsVnpGk2aTJZ6XZW6z/AOuEUCqJP97A5/Gmx6Jo0dr9lj0mwS38wS+UtugTeOjYxjI9aOVhzI83j8ZeI7m9hli1KzR7zU5NOXSxADLbAZAlJ6kjhiCMYrG/4Wd4njj8ySIER2zWMv7kY/tDBK/yAx05r2VNL01NRbUU0+0W9YYa4EKiQj3bGaY2jaOysraVYlWn+0MDbrgy/wDPQ8fe9+tFn3C67HFfGFbofCGZb+QS3WyHzm2hdz5GeBwOa42y1W38N+IdTvbG103RS2kfuYbGYXdvv81QXfZjDcgAEd+TXt19Z2l/bNa31rBdQN96KaMOp+oPFVLTw/oVpDNDa6LpsEUy7ZUjtUVZB6MAOR9aHHUE9DzOPxt4pWy1q3F5bPPataGKa4jijYCX7wwrFM+mT9aqw+MNRm1rTZ7hItRurCW9GJLNFmBW2ZwoKkrkkYyh5HWvV4dC0SGKWKHR9PjjmQRyqlsgDqOgIxyPan22j6RamA22l2MJtyxg8u3VfLLDDFcDjI4OKLPuF12OS8Aa9qmo31r9u8RaTqK3tn9pNrDFslt2z0GMgqM4O7BzRrHxAl06Ke6OkRyWomnt4MXeJWkiznem35FO085J6cc12Fjpem2Esstjp9payTHMrQwqhc+5A5qOTRdHkuZrmTSbB551KyyNboWkB6hjjJH1p2YXRhXGvX9x4a8RtNarp99psbofJn8wA+UHDBto/venauRHjPWdOgW11KWU6pZ6XIjxgZW5ldoxBKB3yCfxDCvU2s7RlnVrWEi4/wBeDGP3vGPm9eOOe1Ry6Zps1xDcS6faSTQgCKRoVLIByApxkY9qTTBNHluna7q14ukaTNe6pdXNtPdw3Rt5vs0twFVGjkO/bjhuhq/LNrsuu39pp8mvNc20lmtuvnh4YwY0ZxMc4bOWJIzntXe3+g6JqFwbi+0fT7qYgAyTWyO35kZqzZWNlYqVsrO3tgQoIijCZCjCjj0HA9qLBc57xV4ruNF1mOwh0r7YgsZb6eQT7CkcZAbC4O488DIrEHxIu/squ/h8RTP88aNdg749hfcAqlsgDn5ccg5rvntLV7oXT20LXAjMYlKAuEJyVz1wSBxVIeH9BEPkjRNNEW8ybPsqbdxGCcY64707MSaOD1fx1eam+lJp0DWUJvtOM7/aQJGE4DmMLjldpwWz17U/RPiFcjTrdl0d5raKOzM801/vlH2hyi/wfMQR7V3Z0HQ2lgmOjacZLcKsLm2TMYX7oU44x2x0p0eiaNHEYY9JsFjYICgt0AIQ5TjH8JOR6dqVmO6Ob8OeN5NY8Q2+nf2ZHDBdJcvDL9qDOBC4Q702/KSfeqN98R3tr29txowkEXmrAwuf9Y0cioQflwv3uxOMV0Gj+D9H0vXZtZt1na6kMhzI+4LvILYOMnOB94nHar7aBoTXD3DaLpzTOxZpDbJuYnqSccmjULo5ibxlqUjXumx6Vaw6jbCcSl77bGoREOUYp8x/eDjAxg5NdL4RnmuvCej3NxI0s0tjA8jsclmMakk/jUt5ouj3gYXmlWNwGkMh823VsvgDdyOuABn2FXIIooII4II0iijUIiIuFVQMAADoAKaTEx9UNc/49U/66D+Rq/VDW/8Aj3jX1kH8jTETWP8AqxVmq9j/AKsVYoAKKKKACiiigAooooAKKKKACiiigAooooAKKKKACkdVdCjDIIwRS0UAc3dQtbztG3bofUVFW7qtt50G9R86dPcelYVIYUUUUhhRRRQAUUUUAFZXiCxuL2fSWgRWW2v0nlywGEAbJ9+o4rVooA5STQ9Qa2uEEabpNfS+HzjmEMhJ+vB4rP0/wxrVvc2tszu1vZ3DzRyyXe6In5tuIgMhstzk469a7uilYdzzxPDviJzG81nukGnXNpI73wYF5EwpReiLkAYHr7Vqav4fvroWarZ2twkOkfZXjmkwpk3xnaCORwhww6HFdfRRYLmB4QsdSsjeNfK8cMjJ9nhluBPJGAOcydxnoDnHNU4tD1Bba2QxR7o/ED37fOOIizkN9eRx1rq6KdhXOQXRdXtNbk1i3torh0v7mRIDMFLxyqgDA9AwK9D2Jp2i+H9Qg1yDULuOFd/2uWUI+RC8pXaq+vAOT7mutopWHc4jw74b1ezvtMiu2la2052ZZHvN6NwQNkYAKk55zx161d8VeG59W160mQL9hlj8u/BYAkLkx4HfkmuqoosFziNK8Pa1Z2FhfyxwXOqW12ZpYTKAsi+X5Qw3QMFAIz3zVm30PU5tcttYureCJn1E3MsKyBhCohManP8AExPJxXXUUWC5xdn4b1Kx1efV7dQ09xezpNGZRg20mMMueFYEZx3qnZeFtbS3hs5/MaOzt5o4ne93o7NGyrsQAbc553V6BRRYLnF6hoOoC10wW+nK81tYLAJbe8+zywuAMgn7rJ7Y/OtXUtJv7rwjb6e0kD30IhkJxtjkeNg2OOgOMVv0U7Bc47VdH1rVk1S8ms4bW4uYbeCK3E4bISYOzM3T1wPatnxba6ld2MC6aNzpco8qrII3aMZyEcj5Wzjn61sUUWFc4C28N60qOjWaRqb64uV3XYkO2S32AFjySGAyfet3UNFu7vwFBooZYrtLWBT83G+PaSMjsSuM10VFFh3OFTw7rj3n9sSRs13BLC8cF1eiVpQm7ILgBR97jipDpGvT3F5qUmnQRTtqlveRW32lTvSOMoQWHAPOa7ailYLnFWek68mpPrclhB9oGoyXC2f2lTujeFUzv6bgRUup6b4gu2gmNjbRh/O86C1ufJYMxG0vJjLdPm24ye1dhRRYLnFaPomtWkdoktnGQNFfT5CJ1+R9zFT7g5H0ptpomu6fp93aQWdtcf2hYwwSM84X7O6xeWcjHzL34967eiiwXOMHhvUIfD+r6dGqSPPcwNCxcDzERYwSfQ/IetQahoniC41DzntvPaPUhciQXoSNow+QBFjAbGMlueOtd1RRYLmBpOmaha+CG0zEMd95UyoHw6BmZyuexHIrnT4d1+aPUd9oVa601bcGa+ErGRXDcnoAewHAr0GiiwXOQ1XTvEFxc39xaWkUUl5p0MQLzIfKkRiSvcHIJwegNUU8Pa213eytZFEuZLKQGa+EzjyZMtuJ9QSRjjjFd7RRYLnJxaHqK+HNOsvKjE8Gqm6kG8Y2ea7Zz3OGHFP0HRb+z/4Rbzoo1/s23njucODtZwoGPXoeldTRTsFzgofDWuWkNjcQed50cM0MsVveLEwDSl1IYggjB5H0qxpnhnULPTdVtfLiLXGlpbRFZMgyAOSMnnALDk12tFKwXOf8O6fqFhrF488C/Z7i3tsSiQHa8cQQqV69Qeazda8O6pcareahbFlIvYp4VjnEbSKIijYbB2kE8ZrsqKLBc4VvDWsppxurcBdTkupGbzbjewilQRvufoWwA3HcU7WfC+pJd3K6X5r2t1aR2+xLsQqmxSuHBBLLjnjnrXcUUWC5xL+HdRhW4C2UV0v2uN49t0YZdqwLHuRwflOQcg9RW34f028Xw5Lp2rtvMxlXaXDssbZwpYABjg9cVt0UWC555YeD9Z3WMl4YjJJN5eoESA7rdChjx6k+Xz/vGr1x4d1V9QvZhDHsmfUWQ+YORNGFj/Mj8K7WiiwXZzmt6XqFx4Gi0u2hikvUjtx5buApKOhYE+nyms7W9D1rXprm+mt49PmWCKKGJbgMZCsokJLgYXpgdeua7SiiwXOW0Cx1qwu7m/mtZJpbqSGJ1nvg7rEM7nLAYOM8KBk+tdTRRTQmFFFFABRRRQAUUUUAFFFKAScAEk9KALGn2/2i4Cn7g5augHAqvp9v9ntwp++eW+tWKokKKKKACiiigAooooAKKKKACiiigArjfEt2/iLXV8J6e5+zR4k1WZD91O0QPq3epPiD4ok0tItH0lfP1q9+SGNefLB43H+n51o+CfD8fh7Rlt2bzbuU+ZdTHkySHrz6CluNaam3FGkMSRRIERFCqoGAAOgp1FFMQUUUUAFB6UUUAV04u/qpqxVeQ7blD6nFWKACo7mXyLaWYqWEaFsDvgZqSq2qf8gy6/64v/6CaAOfh8S6vcJ5lv4deaPJAdJyQSDg/wAHrSTeJtXt4/MuPDrwx5ALvOQAScDPyetY9tqd9YQ/Z7O/iih8xwI2RWaI+Zgs/opJJHtikutVv7yCSC8v4ZoVkQGNVVTOd/DRkdVBAJ/GouXY72xuBdWUF0qlRLGrgHtkZxT5pYoYzJNIkaDqzsAB+Jqp4f8A+QFY/wDXun/oIriPiFeXGsW18lo2NO03b5zjpLKWC7R9MmuPMMcsHRdS130Xeyu/klqzpwWEeKqqF7Lq/wAPxO+mvLOEI011BGHGVLSAbh6j1pIL6ynk8uC8t5X67UkBP5CsT+w9J1TQdOm1SHeILVcHeVCjaCen0rI+HukWsl5d69aweRAWaG0jyT8o4LEnrmsHjMT7enBQVpa7u9rau1reW/Y2WFoeynNyd4+Ste+i3/Q7ZZ4GmaFZo2lX7yBgWH1FKZYhMITIgkI3BNw3EeuK870NAt5pCrE6alb3Mr6jIYypCc5LMeoPaug0O7s5L2bXdQuoIHvD5dmksgUiFTxgH+8cmpw2a+2teKV332Vk3802lbuOvl3sr2d9O3W7X3NK/odPRQORkciivYPMCiis3xJrVnoGmjUL4SmEzRw/u1ydzsFH4ZNAGlRTVkjZN6yKV7kHis3V9dsdMutNt7jzGbUrj7PAY1DDfgnk54HFAGpRTDLEN37xPl+98w4+tKZIxnMijaMnnoKAHUVjeLPEdj4bsoLq9huphPOsESW0e92dugAyM1H4a8U6drst3bww3lndWe3z7e8gMUiBvukg9jSuOxu0UzzY9nmeYmz+9u4qrJqUaarb6eLe5czxNIs6R5iULjhm7E54FMRdopqOj52OrY64OcU6gAoqK7ubezt3uLueKCFBl5JHCqv1Jpk19Yw+b5t5bx+TEJpd0gGyM5wx9BwefY0AWKKzb3XtDsvK+2axYW/nRiSLzbhV3oejDJ5HvSjXtD+3LY/2xYfamIUQ/aF3kkZAxnPSgDRooooAKKglvLSKeGCS6hSWZikSM4DOwGSAO5A5qegAooooAKKKKACs7WuTAvqxNaNZeqHdfwp/dUk/jQBetR+7FTVHb8RipKACiiigAooooAKKKKACiiigAooooAKKKKACiiigAooooAKxNWtfJl8xB+7f9DW3TJ41miaNxkEUAczRUlzC0EzRv1HQ+oqOpKCiiigAooooAKKKKACiiigAooooAKKKKACiiigAorlfHHjjSfC6eTJm6v2GVtozyB6sf4R+teSa38S/FWoyN5V4thEekdsoBH/Ajz/KuHEZjRoPler8j38t4bxuYR9pFcse76+nX9D6For5eHibxGJPM/t7U9/977U+f51vaH8TvFGmyKLi6TUYR1juFGcezDn881ywzmk370Wj1K3BOLjG9OcZPtqj6DormfBHjXSfFMRS3Y296gzJbSEbseqn+IV01erTqQqR5oO6PksRhquGqOlWjaS6BRRRVmIUUUUAFFFFABRRXPeM/F2k+F7YPeuZblxmK2jI3v7+w9zUVKkaceaTsjWhh6uIqKnSjeT6I6GivAta+JvirVrjydPdbCN22pFbpukPoNxyc/TFRS2vxEEwafVLuKUDLCXV40aPv8wMgKfQ4rzJZtTv7kWz6mHCFeMU69WMG+jf9fhc+gqK8Mk8TfEPwk0MmqSm6tZcbGmKzRycZ4kU9cEHrXofgXx9pfiYrasPsWo4z5DtkP8A7h7/AE610UMwpVZcj0fZnnY7h7FYWn7aNpw7xd/vOwoooruPCCiiigAooooAKKKKACisfxV4k0vw1YfatSm2luIol5eQ+gH9a8f8RfFXxBqEjJpvl6ZB22APIR7sen4CuPE46jh9JPXsj2csyHGZiualG0e70X/B+R7xRXy/L4o8SSyeZJr2pFuoP2lhj6c1paT8QvFunSBl1aS6QHlLr94D+J5/I1xxzmnfWLPcqcEYpRvGpFv5o+jqK4TwN8SdM1+RLG+RdPv24UFsxyH0U9j7Gu7r06NanWjzQd0fKYzBV8FU9nXjZ/1t3CiiitTlCiiigAooooAKKKKACiiigAooooAKKKKACtPRrXc32hxwPufX1qnY27XMwTkKOWPoK6FFVECqMADAFNCYtFFFMQUUUUAFFFFABRRRQAUUUUAFcp8QfGNt4Zs/Jh2z6lKv7mH+7/tN7e3eqvxC8d2vh6NrKyKXOpsPu5ysPu3v7Vi/Djwhd3t8PFXibfNcSESQRy9SezsP5Cpb6IpLqzU+Gvhi5gkk8Ta8Wl1a8+ZQ45iU/wBT+g4ru6KKaVhN3CiiimIKKKKACiiigCteDbh+4OasjkZqK5XchotW3QL6jg0AS1W1X/kGXf8A1xf/ANBNWaZcRLPbyQsSFkQqSOuCMUAebyeZvkb5wJGdEcF/9LIkUeUcHgL93I9KZiUKflcCF1V2zJ/oJLn92OfmB6Z966j/AIRTlybu2Yuu1y1khLD8+vA5pD4T4TF1bLsGEIsUyP165NRZl3Rs+H/+QFY/9e6f+giuQ1/wV9l0G6GmXmpXMmQy2xddjksM5AAz6/hXb2VutrZw2yEssSBAT1IAxU1cuMwFHGQ5ai6NJ9rm+FxlXDT5qb6p272OSudNv7LwBJZWn2u5u5YwCjnLruxlR7DmtzwxaGx8P2NqyFHjhXep7MRk/qTWjRRRwMKNRVIvaKj8twq4udWDg1u+YxfFHn3S2+j26yD7Y+J5FHCRDlufU9B9axNb0q4h1HUxHpL3sN3ZpBaFApEBC4wc9BnnNdrRUYnL44htylr+Ss1bX1b/AOGLoY2VFJRWn56p3/Bf0zmdZt9bsPB1r/Zpln1CxETNDGR+/A4ZOfYn8hXNiHx8NBuhLcXf2m3littyqGaaMMzPMqggkkMi9QcKa9KorthTUIqK2Ryym5Scn1PK0tfiA2lz3El9qaypLEgTyxloSDuYIDkvnZ/FnGe9WvFWm+ItU+E8dndWtzqGom6iZoygSR4xMDyMnB2++a9Kop8ouY8XvPC+vT2WrtoeiXOkaTNcWx/syTbulVM+YQgbGDx8u4bsdafpXhjxLGmk7bSeKFdba4hjaER/ZIzERu2B2Cru7ZNey0UcqDmZ4vpXgvVL422nTaLc6fMtrcxavfSyApeswOwjBJfDbWyQMYrPsvCXjS8mtZNQtJkTVmjtNRQj/UwwMm1m5/iCn8zXvFFHKg5jhfjDpmoX2h6Wml2d3O1tqEMrLaAeaiL1K54yO2e+K42bQ/E00Os3EWi6pc215Lal/wC1Chu22Z3HbGwDqBjCk4r2yihxBSPE08La02hXkMmlakIY9Z+0QwrFGB5Rjxu8gnawz/AGGOtT6d4b8WN9g8nTm0+4XS9QhikU7ViZ2Hl5GTsJ54HAr2WijlDmPP8A4baUbG9LweFr3RnSxWK5mnufkuJgeSIwTu7neSD2xVEReNZpLaFJtcieSRF1OR9gVCZlBMH+yF3fhjvXp1FOwrnDapper33w/wBV0i8S7vJWu2ii8wgySQeaMHPf5c81z134e8Vtf3OhtZC7tXS3tFvJXKxy2sbvJhyMkEghDgH9a9aopcoXPJdKsPEmmajaw3VrqcIsLN7NZ7S1W5WVRLuTG8dNpAzgdK3rTw1qeo6hqbXVwlpYvq8d4qPaZml2JEQQ+7CglcEbexrvKKOUOY4DxXB4tm8ZKNPuNTh0zzLOMmAqE2M0gmbkdQNn0rF1J/iGmlRRW6as1zALgpJwfNInIjDADk+WAck4IPTNes0UcoXPIbLwzrR1+KJodXtgutXly10jD5Y3hOx1Y55J4PGea9H8FyapL4U02TW0dNRMC/aFcAMH9wO9a9FNKwN3CiiimIKKKKACsl283VZD2XCj8K1XYIjM3QDJrJ0sM7tIw5YkmgDVT7op1A6UUAFFFFABRRRQAUUUUAFFFFABRRRQAUUUUAFFFFABRRRQAUUUUAVdRtRcxccSL90/0rBIKkgjBHWuorN1az3g3EQ+YfeA7+9JjRkUUUUhhRRRQAUUUUAFFFFABRRRQAUUUUAFc18R/Ey+F/Dz3Ue1ryY+XbIf72PvH2HX8q6WvB/jrqT3fjEWIb91ZQKu30ZvmJ/IrXFmGIdCi5R3eh7nDuXRx+OjTn8K1fov+DY4W7ubi8upLq6meaaVizu5yWPrW5pmmaRbeH49a1w3sqXNw8FtBaOqMdgBZ2ZgeBuAAxyfSuera0fxB9k0ptJvtNtdUsDN56RTMyNFJjBZXUgjIAyOQcCvlYNX94/XMTCfIlT26paO3l/SNy80bwposenXt1cXepxamgntI2PkpFFnaTMVBYkMGGEHOOtdDpWj2PiGK40f7d4Rhs5ow1tLYnbLbyKw4PmYdty54OecVWGgL4+1rSYop4dKjOhLLBHFCWjQpIUZAM575z1/OskeB7CzunmvNcg1O1hnaDytOVjNNKqlzGNwwuFBJbJAx612KLTuorl/r5ngSqwqR5Z1Wqi12vbXTsrq1r9db6B8RL7S9H1600vwvZtYyaMxR7vBEs0nfPqPfvk9q9f8AeI4/E3h2K/wq3Cny7hB/C4/oeorxbxzfxa5omka59kitZi8tn5aMWJii2+XuJ5YgHGe9bHwE1J7fxTPppb91eQE7c8b05B/LI/Gt8FiXTxPL9mX9I4c5yyOIylVGv3lO+rd3o/e1/E9xooor6Q/NAooooAKKKKAMfxlr0Hhvw/canMA7KNsMefvueg/z6V81atqF5quozahfTGW4mbc7H+Q9AK9H/aD1J5NV0/SFY+XFEZ3HqzEgZ+gB/OuZ8JeGbLxRpF1BY3ZttctFaYxTH91cQ8DggfKVJHXg5r5rMqsq9b2Udl+Z+n8M4WjgMCsXVWs932XT5dX667GN4Xk1SLxBZS6KrNqCSBoQO5759sZz7Vb1qHSYvGkojk8zTBco8zQnzAinBkVT/FgllB74q1aWWoaJofiD7RbS216FhtyWGCsUjHcVPcHaq5HGG966z4Sw2134T1awgsUh1CYBRd3Nj58MqmWNVQ8cAE8gf3s9q4qVPmtB+p7WLxapc2IWqVo6edne+u19NHuznviRcXGpLaajamOXSGGVkhbIWd+XVx/CwGFAPZRiuPhlkhmSaGRo5EYMjqcFSOhFdJ4WWSPXtT0abYba4huIrlEOY8oGZWH+6ygg/41zC8qPpWdRtvmOvBwVOHsOitbzTvv573Por4W+Kj4m0H/AEph/aFqQlxj+L0f8f55rrq+e/gzqT2Hjq1hDERXitA49cjK/qB+Zr6Er6jLsQ69FOW60PyriXLo4DHONNWjLVeV+n3/AIBRRRXceAFFFFABVHXtUttF0e51O8bEMCFiO7HsB7k8Very39oDUnjstM0lD8s8pmlHqF4UfmT+Qrnxdb2NGUz0cpwX17GU6D2b19FqzyzxLrl94g1eXUr+Us7nCID8sa9lHtWfFFLLnyopJMddik4/Ku3+JCxXEV9cG3hjlstXazjaOMITEYywU467SvBPPJqn4Dv3tNG123tdci0e+uPs3kTSTPFkKzlwGUE9CK+TlBuq1J/M/XqOJUMIpUoWtZW7Xa7LonfYZCbXS/DukSTaHZXNxeTzLK91G27CsgGOR6ms7xdprWfinVra1spY7aG9mSJVRtqoHIAB9MVZ8Vx6640+41PXk1hJi620qXTyhCCu4ZYAjkiuotLzX9M1WaHX/HVvPDCk8VxatfyyEtsZdu0rgndiq5VK8Xpt2MPaypJVYtNvm0u+/TTptsjzUEgggkEdCDXvHwc8XPr2mPpl/Lvv7NRhyeZY+xPuOh/CvHfBtrDeeJbGC4hE0O4ySRnowVS2D7cV1Oj65ND4y8JatJ5cbXVoI5xHGEUq1xMnRQBgAL/3yK2wFWVGanfTZ/h/mc3EWEhjaEqPL7yV0+z1dvnZp/I94ooor6w/IAooooAKKKKACijv70UAFFFFABRRRQAU6NGkcIgyxPFNHoK3NLs/ITzJB+8b9BTET2VutvCEHJ/iPqamoopiCiiigAooooAKKKKACiiud8WeMtF8OxlbmfzrvHy20Ry/4/3R9aLgdBNJHDE0s0ixxqMszHAA9Sa8r8efEvdv03w0xJPyvd4/RB/X8q5TxD4m8ReNL9bCGOQRO37uzgzg+7Hv9TwK9D+H3w9ttF2ajqwS51DqidUh+nq3v+VRdvYuyW5lfDbwDJ5qa74iQtITvhtpOTn++/v7fnXqdFFUlYlu4UUUUxBRRRQAUUUUAFFFFACOMrVe0O2R4/xFWaqzfu5lk7A8/SgC1RRRQAUUUUAFFFFABRRRQAVl+KNRvNJ0efUbSxhvFt43lmSS4MWEVSxwdrZPHTitSqms2S6lo97pzSGMXVvJCXAyVDKVzj8aAOe0/wAaW41JLDXIrbS5pbeKeHFyZFcSEgDOxcHgfmK1X8TeH0E+7VrUeQwWT5+hJx+PPHFUL7whb3cV1G124+0WVvaE7AdoiYsG/HNZH/CtLFVuBFeIu9v3RNohKjfuwx6sfcEH8anUrQ6mLxDocs1tDHqls8l0AYQHzvBOB+ZBFOu9e0az1NNNutSt4bx9u2Fmwx3HA/M1zNr8OrKDULK8a+adrfyzIZYFdpGRiykMeVHOO/A696t6p4WvNS8S6hdS3wg026itkkiRAzy+WzMRk8pyRyPU+lF2Fkar+KfDqJI7axaBY5BGxL/xHOAPXOD09KX/AISfw/unX+1rXdbjMo3/AHeQPx5IHHc1z+kfDqw068gnju9wt7iOWMC3VSVTdhWbqx+br7dO9SXfgRbqwOnzaqXtInMlrG1qhMbGQP8AM3VxnjHGe+Tg0ahobY8UeHjPBANXtfNuArRLv5YMxUfTJBH1GKq6f418OXdsk39oxwb5XiVZjtYlX25+hPQ+9Z9n4CtLaxuLVL1gJ44VYpCqgGOdpcgDgZLY9gO9VdT+Hf20Mra1IsZaYhTbg7RJKZP73UE4z6enWjUNDpP+Eo8PfapbX+2LTzogzOu/oF+99cUp8T+HwsDHVrUCclY8vjJBx+HPHNcYngHVLq5TTdQu4v7GtI5ktSFUv87AqTxzgjkH6e9Xn+G9v5VusWpeRJGzM7xWqpncwPy4IK9O5Ye1F2FkddPrGlwXZtJr6COfzUh8tmwd7glV+pAOPpUC+ItDaSCNdUti1wu6L5/vDJA/PBx61leLPBdvr2oC+N/Nayi38tSig4kBOyX/AHl3MB/vVBffD/TbjVLa8jmEaQxQxmMwK5Ii+7tY/d9/6U9RaGxB4p8OzCAw6xaOJziIh+G5x1+vFWZtWtodci0uaW3SSaLfEDL+8dsngJjpgE5z2rmbj4d6fM2mk3X/AB520Vs++3VzIsbbgRn7hyTnr/WrOt+Gb7UvGCaxFdJZfZbdFtZgokO/LbsocDG1sdaNR6Gq3ifQFkSP+1bZndSyKrZLAZ6f98n64q14f1W11vRrXVbPf5Fym9A4ww9j75rlrP4fR293YXA1aUm1VQ5WEI0m0seoPAO7kEH2xXT+HNNOj6Ja6Ybj7QLZPLWQptJUfdyPYYHvihXE7GhRRRTEFFFFABRRRQAUUUUAFFFFAFPWJNlmUBw0hCik06PbGKr37+fqCxjlYxz9TWjAu1BQBJRRRQAUUUUAFFFFABRRRQAUUUUAFFFFABRRRQAUUUUAFFFFABRRRQAUUUUAY+q2XlkzxD5D94DtWdXUkZGDyKxNTsjAxkjGYj/47SsMo0UUUhhRRRQAUUUUAFFFFABRRRQAV4T4n0mLVvjXPpd803lXMyjMWAx/cgqATwOQBntXu1eS/GCCfQvGGkeL7aESKrKrqeAXQ5AJHqD+lebmkL0lLomr+h9NwrWcMXOEXaU4yS9d1+Rl3XgnS/7UutEXTdWtb9LCS8hka9ilikCrnAwg3c8HniuI8LaNda/rtrpdpG7PM43kD7iZ+Zj6ACu58HajLqdveeGfB66rDNdW8mTfXSvHbp/GV2JuDEcccHPOa19Zt3+Gvw+U6TGw1S/m+z3N7JGUdCAT+7DD7uOh/E84x4vsYTXP9lb/AOX/AAT7WOOr4dvDt3qSsopv1vJ6uy8rvbTcz/iDrlp4aluNM8PzmO+kgFjIEkV1srdD/q0YfxOfnY9R060fD/TzNN4VtFmEUS293qMrYyGeRjAq/X5VH415azFmLMSSTkknrXpOmMsPwuGsQ3wiuLWzls1VUOd5uhIuW6A85A696mnV56jk1otbfNM0xeCWGw0KcX70nZu27cWvwv8A566nMeIFaHwb4dh2nBe7dvZvMAx9eBV74NI7/EKw2Z+VZGb6BTmtnxlZw6j4DbX7d4BFPdpexxLw0bSDZOvTGPMUEDOcGrv7P+ju13e69KuI0T7PCT3Y8sR9BgfjV0KLeKgl5P5L/hjLG46Ecprylo/eXzk9vlf8D2Giiivqz8lCiiigAooooA8E+OysvjnJGA1rGR7jkf0rnvCs81ra67cW8rxTR6aGR0OCrC5t8EGvRv2gdHkltbHXIlJEObebA6KTlT+eR+Nea+H/APkG+If+wX/7cwV8pjIOGKl83+B+vZJWhXymlbpZP5NI9QuZmbTrNYxb3banD5c+lXHypdfJG7mF/wDlk5MgIUcEjI54PN6fp8Pm3mleHPGU+jpcApc6bqiyQypgg7QVBV247YJHFXNc+94O/wCu7f8ApPbVYuo7LX9cvNM1y1+0RW9pYfZ548JPEZIo93zfxDJJw2eehFVJ3f8AXa5w0f3cL30abez2lyrR6Pp2fm9EcnqMS6BFLomm2V/JqN8BBJd3EBiLITzHCnPDHGWJyRxgVy9zBNbXElvcRPFNExSRHGCrDqCK7mzh1+10dNR8L+IJb2xIeRLSZP3yBSFJEbBlOCRypzzxVHxdZ3UuhW+p60qWWtxsIZYpXHnXcePlkZPvKy4wSwGRg9c1yzhdf1b7z28NiVGfK2nd2b15r+aaVl0029Lmf8OlZ/HeiBOovIyfoDk19M14X8CdHe88TvqzL+4sYzg9jIwwB+WT+Ve6V7uTwcaLk+rPg+NK8amOjTj9mOvq9fysFFFFesfIBRRRQAV4v+0KrLr+kzNny/spH4hyT/SvaK87+O+jvfeGYdShXdJYSEvj/nm3BP4ED9a4cyg54aVj3uGa8aOZ03LZ3X3qy/E5W8trHVdd8R6RqElwga4Gq2awbd9yojb5UJyMlW3Dg/dPFcVrulJZJBfWUzXWm3QJgmK4YEdY3HZx39eorQ0HVo7iO10/Ubo2s1qwbTdRH3rVgchG9Yyf++eo4yKSG6utJ1q90jxDah7a6mH22AADaxORLGRwCM5BHBBx0NfNzcZq/wDX9f13P0uhCrh5uKd7Jad0tG1+Ho9Ho0x2nah4cl0PT7LVxqyTWU0sim0WMqwcqedxz/DWdrEr6/4rvZ9Pt5WbUL2SSGHGX+dyQOO/NVtbsW0zV7vT3bebeVo92MbgOhx7jFa8c48P+Hrea1AGp6pE7ef3gt9xTanozENk9cDA6ms7t6S6f8MdPLGnapT1ctu2ur+XX8Db0jTdE0O3v9XbUbia70tDCzKq/Z555EZfKjPUlepbpweOhrIu7eWLUPCdmQVnWzhBXHKl7iR1yP8AddT+Iqxaz/2Vomn3WswwytCjPpmnFcB2Y5+0TDuOmAfvYHYc2fhZY3niP4gR6jeO8/2djdXErc5YfdH54/Kt4LnlGnFb/wBf19559Sbo06uIqSuop697JpJfe/m7LY+gT1pKKK+vPx0K5zxT4st9BuVtpbK4mkdN6kEKhH1/+tXR1zPxH0j+09AeeNc3FpmRMDkr/EPy5/Ck9hrc5m9+I2oPkWljbwj1clz/AEFYt54w8RXWd2ovEp7RKFFYNAqLs0sj1P4ZWV01lJrF/NNNLcfLEZHLEIOp59T/ACrsa8a0XxdrWlRpDHcLNAgAWKYZAHoD1FddpnxF0+XC6hZzWzf3ozvX/GqTRDizt6KzLDxBot9j7NqVuzH+Fn2t+RrTHPTmqJCiitLS7HeRPMPl/hU9/egRJpVltAuJRz/CPT3rTooqhBRRRQAUUUjMqgsxAA6k0ALRWHq3i7w3pgP2rV7beP4I33t+S5x+NcbrPxcsowU0nTZZ27PO2xfyGTSbSGotnp1c94i8ZeH9DDLdXqyTj/lhD87/AOA/HFeMa/448SayGSe/aCA9Ybf5Fx6HufxNVPDvhjW/EEv/ABL7ORoyfmnf5Yx9WPX8M1Dn2LUO50Pin4mazqe+DTR/ZtseMocysPdu34Vm+EfBeteJphcbWt7Rjl7qYE7vXaOrH9PevRvCXwy0rSylzqrDUbochSMRKfp3/H8q71VVVCqoVQMAAYApqLe4OSWxi+FfC+k+G7XytPhzKw/eTvy7/j2HsK26KKszCiiigAooooAKKKKACiiigAooooAKiuE3IaloPIoAhtH3RbT95eDU1VCfJuQ38LcGrdABRRRQAUUUUAFFFFABRXFSx+IdYvdTuG1C70i1tGK26BCokxn5iTjI4/WpdA8TXz+FEvp7G5v7gStD/o8eS+BkMcdB2zXlQzWm58s4uK1ab62dnotfTQ9GWXT5bxkm9E12urrXY7CiuT+GuoXupWuozX00jv8AajhXYnyxgHaM9AKz4NT1JpINUN9OZJNVNo1ruHliPOMbfUdc0LNqbowqqLtK/wBydg/s2ftZ07q8fzaud5TLiaK3haaeRY416sxwBWPZz3Go+JZ5I5nWxsQYdqthZZj97PqFHH1qfxT/AMgg/wDXeH/0Ytd9GsqqcktLtetv+CcdSk6bUXvb8xsXiHTXiSZmuIo3UMryW7qGB6EEipTrujhd39pW/wBN/P5da44bP3Aj8oy/Z4chNvmf6tepWVWH4g1daOTdMVil877FbZw0u/8A1k2cncH/ADbFaXZFkb8viHTI0EjNP5O5VMot32KWIAycYHJFakbpJGskbBkYBlYHgg9DXnw8rLBvI83zIM52eZ/x8R/9NHYj8q7bQP8AkA6f/wBesf8A6CKaYmi7RRXGzReINZ1TUm+33ek2loxW3AQqJCM/NnjI4/WubFYl0OVRi5N9F9+70N8Ph/bXvJRS6s7KivOIvE+s3miafZx3AjvLq7a3N1t6qu35h7/N+la1ncaloPiqz0m81OXULW+Q7GlHzow9/TP864KedUqjTjF8vupvTRy2W/5HZPKqkE1KS5tbLXVLc7GiuDOp6lv/ALU+3z+Z/a32QWu4eX5ecY2+vfNdBbz3Go+J5fJmdbHTwY3CtgSzHqD6hR+tb0cyhVdoxd21b0d9fuTMquAlTV29LP8ADp+KNHV76PTdPlvJEZ1THyqQCSTjqeB1rFXxRcOoZPD+oMpGQwKkEeo5q541VW8O3CvkIWQMR1xuGa52z17WY44LOE2JPlp5IcDBTBwWbdgHC9K9BvU4ktDWPito3QXOjXlurH7zsg+uBnn1xXS15zquqXmpwW8l20Jg+9CY1CsXMYbDDcSBtY8+tejU0waCiiimSFFFFABRRRQAVHcyrBA8rdFH51JWVqshmuUtV+6vzP8AXsKAE0yIsTI4+ZjuJrWAwKgtI9iDip6ACiiigAooooAKKKKACiiigAooooAKKKKACiiigAooooAKKKKACiiigAooooAKRgGUqwyDwRS0UAYeo2LQEyR8xf8AoNUq6kgMCCMg9RWNqNgYSZYQTH3H92kxmfRRRSGFFFFABRRRQAUUUUAFZ/iPR7PXtGuNLvlzFMvDDqjdmHuDWhRSlFSTi9i6dSVOanB2a1R4FJqXjD4a3E+kW/2aGKZy6zm2VhOOxDHn8O1c74n8Tax4kmhk1a4WTyQQiogRRnqcDvwBn0Ar6U1bTLDVrJ7PUbWO5gbqrjofUHqD7ivN9b+DtpLI0mj6o9sD0iuF3qP+BDn9K8DE5bXirUnePa5+hZVxLgJyU8VBQq/zW3+7VHjdLubYU3HaTnbnjPrXo3/CnvEHmbf7Q0/b/ey38sVv6H8HrGGRZNY1OS7AP+qgXYp+pPP5Yrihl2Jk7ctj3q3E2WUo83tL+STZ514O0PXPE0y6PZSzrYCQSTksfJiPTcR03Y6d6+idD0u00bSbfTbFNkEC7R6se5PuTT9L0+x0uzSz0+1itoE6JGMD6n1+tWq9/BYFYZXbvJn51nmezzOaUVywWy7vu/P8goooruPBCiiigAooopgV9TsbbUtPnsLyMSQToUdT6H+teC6zoUngjVL+21Wyub7Sr+3MEU0EojJHmI4+YqwDAoARjvX0FUF/Z2t/aPa3tvFcQOMNHIuQa4sXg1iEmtJI9rJ85nl0nFq8Jbq9vmn0Z4LceMdHuDZmbRb3/iXyF7TbeqMZjjTD/u/m/wBWDxjrRD4z0yK6N8ujXf2qVbVLgm8XYVhCj5RsyCQo6k4rtNe+EGm3EjS6PqEtkTyIpR5iD6HqB+dc63we18SbV1HT2X+9lh+mK8SeExkX8N/Sx9xQzPI6sPj5fJuS639N9TIs/Fum2NidP0/T9Tt7ZrSW3LrfgTAvKjkhwgwPkxjHfrWdDZah408WTf2baMrXD7m3NuWJfVmx/wDrr0DRvg5CkivrGrtKo6x2ybc/8CP+FekaHo+m6JZCz0uzjtoh12jlj6k9SfrW1HLa1Vr22iOPG8S4DCKTwS5pu+rvbX13/rUr+EdBtPDehw6Za/Nt+aWQjBkc9WNa9FFe/CChFRitEfntWrOtN1Kju3qwoooqjMKKKKACmTxRzwSQTIHikUq6t0YHqKfRQCbTuj53+JHgq68MX7XFujy6VK37qXr5f+w3ofQ96qfbvD2pafpw1ibVbe7sofIZreCOVZowxK8s6lSAcd+1fSFxDDcQPBcRJLE4wyOuVYe4Ned+IvhLo97I02k3UumuTkxkb4/w7j9a8HE5XKMnKjqn0P0DLeK6VWnGnjW4yjtJfrv+T76Hj/iXUE1bX77Uo4mijuJS6IxyVXoAT64Fakd34YvtP0tdVk1aC4sofIkW3hjkSZBIzjBZgVPzkdDXSS/B7Xlk2x6lp7rn73zD9MVp6T8G28wNq2sqU7pbR8n/AIE3T8jXFHBYpyfub9z3a2e5VGlFKt8O1r32t2/M8+uxfeLPFcx060lkluZP3UWc+Wg4UE9AAAPave/AHhe38LaItopEl1KQ9zKP4mx0HsO1XvDnh7SPD9r9n0uzSEH77nl3+rHk1qV7OCy9UH7SbvL8j4jPOIXj4rD0Vy0l97ttf/IKKKK9I+ZCg8jBGR6UUUAeLeNdJ/sfX5oEUiCT95D/ALp7fgeK1vC/gptY0M30t09tJIx8kbcqVHc/jXZ+NfDy69a26oypNFKPmP8AcJ+Yflz+FblrDHbW0dvCoWONQqgdgKnl1K5tDyLVvBmvWGWFsLqIfxwHd+nWuelSSJzHIjI46qwINfQVV72wsr1Ct3aQTg/89EBo5RqZ4HVq01LULTH2W+uYR6JIQPyr1K+8CaBcZMcU1q3/AEykOPyOapP8JJ5IvMttWCZ+6s0X88Gp5WPmRyFr4y8R25BGomXHQSoGH8q3bX4q+JIgPNhsZ/rGV/kaS6+FXiWInyZbG4HtIV/mKoTfDrxdGf8AkGq/+5Mp/rT94PdZuxfF7VOPN0izPPO12FTf8Lguv+gLD/3+P+Fcp/wgfi//AKAc3/fyP/4qlHgLxeSB/Ykw9zIn/wAVReQWidLL8XtS58vSLQem52NU7n4r+IpB+6t7GD3CFv5ms+H4b+Lpf+XCKP8A351H8q0rT4T+IJP+Pi7sYP8AgTN/IUe8L3THvPiD4tuhg6qYR/0xjVf6VhX+q6nfkm91C6uM9RJKxH5dK9PsPhBbghr7WZX9VhiC/qSf5V0ul/DrwpYkMbBrtx/FcyF/04X9KOWTDmijwaztLq9l8qztprhyfuxIWP6V2GhfDLxHqG17tYtOhPeY5f8A75H9cV7haWlrZxiO1toYEHRY0Cj9KmqlAlzZxfh74beHtL2yXMb6jOP4p/ug+yjj8812UaJHGscaKiKMKqjAA9hTqKpKxLbYUUUUxBRRRQAUUUUAFFFFABRRRQAUUUUAFFFFABRRRQBFcpuQ02zk3IY2+8n6ipz0qpOrRyCVOoPT1FAFuimxusiB16GnUAFFFFABRRRQB5tr3iO31nWJtNudT/s7SYWKyFAS85BwRx0Fdr4Xn0mbSEXRWVrSEmMYBHI5PXvzV821sTk28RP+4KfHHHGu2NFQdcKMV5eEwVajWlVqTUm+tnfyS1sku1j0cTi6VSlGnTi4peat67b/ADOP+FvNvq//AF/N/IVo+IbXTtNDala2EB1WdxHbtt5MjcA49upPtW/HHHHny0VcnJ2jGTTJbeCWWKWWFHkiJMbMuShPBI9KqlgPZ4SNC6bWzttruvNdCamN58Q61mk+l9/J+Rw99BFpd8mmX2o3FpZxWJkikSQx+dOSdzEjqfatWOa8n8DWU2oBvtDNCX3DBP7xcE/hXTSRxyY8xFfHTcM4qprljJqGmSWkVwbeRirJIFDbSGBBweO1PDYD6vVc1LTZL7vPpayFXxntqai1r3/rv1Obj0nULvTbSWJYpomtosI9xjHyD+Fo2H8qVtOmeSayFnG0q2Vt+6Ii2r+9m/2dv5Coo/BmqRMDb+J763A/hh2ov5AYqx/wjGuea8v/AAlV2HeNY2YRoGIUsRzt/wBo136nJciu9MvrLTy9wUWLz7cBFnLjPnx9gigflXS6B/yAtP8A+vWP/wBBFcx/whupmRZJPE15OysGXzwsgBByCAwPQ11unW5tNPtrUv5hhiSMtjG7AAz+lNCZPXnHiLxHDq2szaTNqX9naXCxWV1BLzEHBAx0Fej1Eba2JJNvESep2CuDMMLVxMFCE+VddHqu2jWnc68FiKeHk5Tjd9PLz1TOE11/D83hqzbTY53s7W42C5t8hrdsAliCOeoJqtpFr/a3jSzuLXULnU4bUCSa7lXauR0Vf0/WvRliiVCixoqnqAoANLHHHGu2NFQeijFcUsm9pVjOclZct0lb4duu3qm+iZ1xzTkpyjFO7vq3fffp+Vl5GD4httN01X1aHT4W1ORhHAdvLStwD/XPtWHeW8el31vpmoajcWlktm0vmpIY/NuCTuJI6n0FdvNbwTSRSSwo7xNujZlyUPqPSnyRxyACRFcDpuGa6a+XKpJyjZdtNPO9rXvp9yOejjnTilK7+f3W32/U5MT30/w+t5r9mW5JjJdxz/rBhj+GK5yMIY/KNlcSxOyNJaKrb7lsP+9X5Pu/4V6LrVj/AGhpslosgjLFSGK7gCCDyO44rAXwtdLgreQqwxtcGfcgGcKrebkDk8Diu2lSdOnGDd7JK/c5alRTnKVrXd7HNT8uJCd8rRIHuwD5dwPKQ7F+UDOfm69BXqFcq3hWdyFa6tkj4AWOOTCgAD5VMhUHaMZxXVVskZthRRRTJCiiigAoooJwMnpQBDe3C29u0h5PRR6ms/ToWZjK/LMck+9MkkN9eBlz5KcL7+9akCbFFAEijApaKKACiiigAooooAKKKKACiiigAooooAKKKKACiiigAooooAKKKKACiiigAooooAKKKKACg0UUAZWoad1lt1+qf4Vl11NUr+wWfMkeFk/Q0rDuYdFOljeNykilWHY02kMKKKKACiiigDH1TxFY6cl808c5Fk8aS7FByXXcMc+lZ9x430y3iU3NpfwSuFZIXRN7oykhh82MYHrn2qxrOleGbyZ7zUZoR5h2uTeFEZkG3kBgCQOPUVBq0XhBbH+0bm4tzGkOyOSG7wzLGp+VCrcnBIIHXvS1HoSSeL7PzhHBp+o3Ks6orxxoFZ2j8wL8zA52880xvGVm1vJPFY3xhVY/37IojDyIGRT827ncB04JqzHD4ZWQss1mjxOtwym4AMZ8vywSM8fKcc/zrPtNF8KRXFzM2oW0sOInEJvP3cSKiopI3YPQEMfUUahoTQeMLc6ZDeS2F60bIivLDGpj85kDGMZbPfGcY96W/wDG+jWkxjZbmX/ajRSCNqkkc843Aeuc4BpYLLwop86yvbENborrm78yKPaoVZGTfg4GBk/nUFtpvheKx06we4S4XZMyXEU21HA+aTcytjbnsSRRqGhdTxILjWLKzs7Kdra4uJYGunUBCURiQvOc5XHIA603VPF1hp6yzTWd81tHMYBcRxqUeQHBRfmznPHTHHWn2tj4a+3rqttcQGSJzIrJeExo0gK7tu7aC2SOnJ96ZfaX4Vupbqa6lt22SeZcKbwiON8/eK7sK3HXANGoaG7aytPbRzNDJAXUHy5ANy+xwSM/jUlVdL1C11K2a4s5PMiWR4tw6EqcHHqOODVqmIKxb/xNptlrsejzed577dzKo2Ju+7nnP5A471tVn3mi6beXwvLi3LzYAP7xgrYzjcoODjJxnpQBkxeNdMmYxw2t9LKZFjSNEUtJu3YI+bp8p64I9KaPGVrJBbyJZ3cHnmJ4xPGv7yJ32ll2semD1/Kr9j4X0Wyuorm3tZBLFjyy07ttxnHBPbcfzrJSbwTLcQWRmhQ2im3jMk+1UETg7dxbrluO559KWo9C5B4vs5hEi6dqQuJ0SSC3Mab5UYMQy/NjGFPUg0/UfFFra+HrLXFilNrcMMqUBkC7HbGM4z8vriodT0HR9QkhtLG9gtr22iRFCyF3WJQ20YDhh9885Ge+RUsWneHLjSIPDsl3b3aWKYaP7SN6lVKsWCnI+82fTNLUNBV8VWzS/Zl03UmvOSbURoZAgUNv+9jGGHfPPSi58WWFvHNNJaX4tomkT7R5QCNIilmQZOd3ykcgDI60TWPhe/lkvftNuz7AzzQ3pUhAAnJVuFwAD2yKbPpPhQzXKyyW4IDedEbwhY942ltm7Ckg4zgHn3p6hoRt400+IO93Y6haRRna8ksabQ2zeF+Viclef54qEePtHOALW/L55XYnA9c7sH6Ak8dKnth4R1YXgjktZ0gm3z5n+XcI/L39cbdpxnp+NMvdG8KwzpZ3qyKZIWmMkt1JtMY2qQzlunI4PFGoaFzV9ffTtXFs2n3Fxbiy+1SSQqC0Y3EEsCRxgduaz77xxpqi5isUkmmixsZ1xG53KCMg5HB7gdK0NQsfDmqyLdz3EMmyFYd0V4VXy2bhTtbBBPr1qtJZeFZrxETZO15K0QWGctGrgbjwrYU/L6c0ahoP/wCEv08NbNJaX0UF22Led41CSDONwO7IGSOoB5HFXPD+v2WuKWsknCiJZGMigbdxYBTz1+XP0IqM+FtDaKWJrNmjkQxlGmcqikhiEGfk5APy46Vf03TbHTvP+xQCHz5PNkwSctgDv04A4oVw0LdFFFMQUUVnX+uaTZRNJPqFvhJkhcLIpKuxwARnj1+gJ7UAUtU8VWOnXN1BPbXZ+zOkbOqrsZ3UMqglhzg98Yx9Kof8JrAbxNsDfY3jEgOw+YR5cjMMZwCCmP8AOat6xN4VSK7kvLu3bzbiIzmK5+dZOEQ8NlMAdRjjNOTQ/C96728aW9w8K+W6JclmQbWXnDZBwzde/PWlqPQqx+OtNkEvl2Gov5Cu8+1Iz5SrtyxO/GPmHTNX9O19ZbHVb29t3toLC4ePdwS6qAc8E88/qKqwaT4Rtkv5Vnt9sqG2u3e+LABsZViW+UnaPQ8Vehh0APeafHPau16S89ubgMWyoBO3PHy4Jx9aNQ0Kk3i22ilMDaXqf2lVkeWDy03xqiqxY/PjGGBGCe9b9vNHcW8c8Tbo5EDqfUEZFc9b23hW3aVvOhTCtE0813nzBMi5Adm+bKqoHpjitiG60y1jNol5axi1iG6MzLmNAOC2TkDGOTQgLlFR208FzCs1vNHNE33XjcMp+hFSUxBRRRQAUUUUAFKAWICgknoBT4IZJn2Rrk/yrbsbKO2Xcfmk7t6fSmIg07TxHiWcAv2XsK0aKKYgooooAKKKKACiiigAooooAKKKKACiiigAooooAKKKKACiiigAooooAKKKKACiiigAooooAKKKKACmuu4U6igCkjfZpSD/AKtjz7Gro6VHPGHUjGar20phbyZPu/wk9vagC5RRRQAUUUUAFY3ijxBb6EbBJVjaS9uVgjEkvlqOMlicHoB/KtmsfxRoMGvw28NxM8UcTuzBBywaN4yM9uHzn2pMECeKPDrW5uF1qxMQkEZbzhjeQSB9SASPpU+oa7o+nzpb32pWtvK6b1SSQAlfX9DWDa+CmGpWOoX2qC6msni8oLarGpjjV1CkAnJy+d3twBVnX/CY1XxJa6wL825h8sMiwgswRy2N2Rwc8ghvbFGo9C7pHijRdT0lNShvY44TCJmWVgrRqTgFhnjkEVDL4s0hddXS47q3k2wzS3EqzDEHllRhvruP/fNYjeAZhpkdjFrnlobVLSc/ZAfMjRy64+b5TyQTzn2p9z8P0ug8FxqzPaLbywW0QtlDRh3D5Zs/PgqOoGaWo9Dfk8U+HI1hZ9asVE2fLzKBuwcH8iRUFp4w8OzwSTNqUNuiXMlt++cLudDg456cjn3rJsvh/b21teR/bl33dnPbOY7YIqmTHzAZ7YHUnPrUV98PftFqtsusFFSeaSNvswLoJdpYBgwOcr16c8g4o1DQ6261bTLWQx3N/bQuAhIeQA4dtqfmeBWV/wAJjoi+IJdImvbeIqiGOVpRiRyzKUHuCoB9ziofFfg228QS2ryXkkBggeJtqA+ZlTsY+6sdw96h/wCEHt/sNxam+cme0gt3cxDO6ORpGfr/ABFjkdqHcWhtL4j0FnuUXV7MtbAmYCUfIAcHP48UDxFoRNuBq1mTc4MP70fPzjj8eK56XwH5sAtpdW3QQRSRWafZEzGHYMd5z8/QDt69eapQ/DC1WZJJdT88kr5vmWwbhW3AR5Y7B167uuaLsdkdjqGu6Pp97HZX2p2ttcyKGSKSQKxBJAOPTIIqGbxN4ehmmhm1qxjkhOJFaYDac4wfxIFZHiTwxqGs+IrqZb6O106502O0m/dB3kxI7MBn7vDDnnr04rPb4bo2u2+pPq5eOC6M3lPbAll81ZNhO7HVQMgDjtTuwsjpz4o8OhZWOtWIWJN7kzDCrxz+oqAeL/D7X1rax6jDJ9pjldZUcFFEYBbcc8HB/SsCT4aWLX0k63qqhmaaMfZlLgs4ZgzZ5HUcAdec1o3XgtJr25uE1Ex/aXujIpgVhtnjRCvJxwUByQc5Ix3pahoaOq+JdOtPDc+vW0sV7awkBmjkGPvBTz2xnNP/AOEo8O/Zo7n+2rIQyOURzKMFhjI/DI/MVl2PgwQeGbzRZdTeVbmdZtwiwseCpwqljwdvPPc1R8Q/DxdWuL2RdXeBbuWWRkMG4LvWMcfMOf3Y5OevTvRqGhv3HibTV8RWWh288NxdXEskcipKMw7Y2fJH/AcfjW3XK6b4SuLPWbO8bV1ltrW4nuVg+yhWMkqsH+fdnGWJAx7ZPWuqpq4mFFFFMQUUUUAFZmp3LSyfY4f+2jD+VS6leeV+4hOZm6kfwj1qPT7XaNzck+tAE1jbrGg4q5SKMCloAKKKKACiiigAooooAKKKKACiiigAooooAKKKKACiiigAooooAKKKKACiiigAooooAKKKKACiiigAooooAhuraK4TbIvPYjqKxbyzltjlhuTswroKGAYEMAQexoA5aita90wHL2/H+wf6VlurIxVlKkdiKQxtFFFIZx+oeDri8njRtRgFnFdSXKRm3Jcl2yyk5wR17U7UPB8s0uoPa3ttGL4yqyy228Ro+37vIwwK9fp6V11FKyHdnDt8P1LlftyNEHZl3IzMdxBIOW2469AO1Sz+BYpLu5kS6jSGWRnRSjErukVyp+bbjjHAHbNdnRRyoOZnF6/4PmlsZzYyRNM0s8gTywu4StGQCScYXYfrntU114PlunaabUIVmaV5WEVvtiyVQKNmenyDPrk111FFkF2chbeF7iPxBDcSMGjeU3N60ahIpGBBiRVySMHkk0y18EG2meaK+jMiurQ+ZGzDh9+HBbB/DHrXZUUWC7M3w3psmk6c1tLNHK7zyTMY49iguxbAXJwBmtKiimIKKKKACuXbwnvvb2aS5hZJ1uRGph+ZDNt5JzyRtPpwa6iiiwXOW0LwiNL1mO/+1iVY9xUENu3MoB/ixj8M1Uj8J3l6t0l9PBbQtdXcsQiiHmkSlgCz5wRhs4x6ZrtKKVkO7OTXwg73yXs97CJXmDXSQQbI5YgFwgGeOUUk896guPAyTXd1KbxDHNKZFDIzH5pVkYHLbSPlxwB75rs6KOVBdnH3fhaZtdEkW0WtxdNLOUUKBCQpMR5ySWRcYGAM1f8AFnhr+3rq3uPtXkm3QhV2nBbcrckEHHHauhop2C5yFv4Jjj8lWvAI8u10kaHEpyShBJJG0knnOafoPg46ZfWt0bxHMDg4VG+ZQjKM7mPPzZ9PausopWQXYUUUUxBRRRQAVxx8G3H2i6kj1GFVlkWRE8gkArMJBnJ+owMD5ia7GihoEziIfBF5HI8n9qWzsQuM27YysokBI3Y6jBAxWj4W8KjRNQNz9qWZViaGPht20sD82WIzwOgFdNRSsh3Zw0vgOZ5mk/tOIAPujjEThSct97DZ4DHgEDnpVtfBaxadNBbXqRXLSRtFcCL5kVYhEy9ckFd3fjI9K66iiyC7OWu/Cj/2u2oWVzbRjyxCkM9v5iKnlqnTIyfl4+pFVX8Cq0924vIyswcpmNvlZirHIDYwCvGAD054rs6KLILszPDOlyaRpn2SW4WdjI0m4JtAyenqfqea06KKYgoop8UckrhI1LN7UAMq3ZWMlwQzZSP1Pf6VestNSPDz4dv7vYVoU7CuR28McEeyNcD+dSUUUxBRRRQAUUUUAFFFFABRRRQAUUUUAFFFFABRRRQAUUUUAFFFFABRRRQAUUUUAFFFFABRRRQAUUUUAFFFFABRRRQAVBcQq6kVPQaAKdvO0bCGbp/Cx/kauVDcQhx0qvFM9u3ly5MfY9xQBeopFYMoZSCD0IpaAOD8SeJfEFj4zOn2UKXFvtXy4FgJdyUJOSccZ7jIHcVWsfEPiS+a3tbW8jkWe4iRr37AyiItG7PHsJ5KlV5/2sda9FopWHc8tm8VeMrfTbOVhBK15aw3EkrWxjW0DMwIPXPReo4zWnqHiTxLF4J0zUEitkurido7icowjjQbtr4K5G7C9Rjmu/opW8wueT61r2valptpbX5S2lkezdLeO1c/av3wJdXIG0DaDgj+Yq8fGmsyfZrdCkUgtv8AiYSm0dhayecqkkd8KTx756V6VRRZ9x3PL9S8ZeILS/s44riK5g/ds0n2J4xOjTFSwzzwuDxx3ycioNG1jXLL7TvmM8qL5c99Lasz26G7kUkj+IBeQO2fSvV6KLBfyPN4PEviqTzboMht7VIGC/YyPtivcvHvGTlMoA2O30NP8Wajf6X421C4tL77KzabCYomtGlFy6s+IwR908/Xn2r0WiiwrnmEvi7xgur3XmWltDb2jNLcWxjYukCYLHO3GSuSDnntV268TeIkis5/kh+1Qm5tYTaM5ud0nyQZH3WCbST6t6Cu7vrO1vrZra8gSeFsbkcZB+oqcAKAAAAOgFOw7o86j8ReK4bIXUqpP9qt7iRUFoR9l8uZU3HBy/ysTjjO3iqfmXV74K8aTLcPeNLcjy51t2jEoEcYyE/Dt1xXqNFKwXPNdY1vxDp9wVuI4L2exu540umtSuF+zq28AHtubp1xisqLW9fvvEepX9jqkdwNJsbgxzrYkLcBRG+wqTwc5GRz6V61d28F3bPbXMKTQyDDo4yGFM0+xs9Pt/IsreOCIsWKoMZJ6k+posFzkfiB4h1nSrXTJtNVI/PRnmVoS7Zwu1R2J5PGQTjisTxLrGs6npeoWjXKxTGUKLEWMnmQqsybJN44OeuDxg4HSvUaKbQrnm994l8SWN1d2FxdIn2MuIbo2DN9tkAUrFgcKcN1FUPFniDxBd6VqVnIuJpVmhl01LVt8EQjJEvmd+3tzivV6KVh3GQ/6lP90fyp9FFUSFUtRvfJ/cw4aY/kv1qO9vyWMNr8zdGfsPpTbKzwd7cseST1NACWNocmRyWY8kmtNV2ihFCjApaACiiigAooooAKKKKACiiigAooooAKKKKACiiigAooooAKKKKACiiigAooooAKKKKACiiigAooooAKKKKACiiigAooooAKiubeK4XEi5PY9xUtFAGHd6dLCCyfvE9hyKpV1NVrqyguOSu1v7y0rDuc/RVu50+4hy2N6+q/4VUpDCiiigAooooAKKKKACiiigAooooAKKKKACiiigAooooAKKKKACiiigAooooAKKKKACiiigAooooAKKKKACiigcnAoAKUAk4Ayau22mzS8yfu19+v5VqW1pDbj5Fy3949adhXM200ySTDTfIvp3NasEMcKbY1Cj9TUlFMQUUUUAFFFFABRRRQAUUUUAFFFFABRRRQAUUUUAFFFFABRRRQAUUUUAFFFFABRRRQAUUUUAFFFFABRRRQAUUUUAFFFFABRRRQAUUUUAFRyxq4ORUlFAGeBNanMfzJnlT0q3BcRzA7Thh1U9RUjKGFVJ7X+JDtbsRQBcoqjHdyRfLcKWH98f1q5HIki7o2DD2oAdRRRQAUUUUAFFFFABRRRQAUUUUAFFFFABRRRQAUUUUAFFIzKqlmYADqSaoXGpDOy1XzG/vH7o/xoAuzzRwRl5WCrWXPcT3jbIwY4e/qaSK1lnk8y4cufftWlBCqDpQBXs7NYwOBV1V2ilFFABRRRQAUUUUAFFFFABRRRQAUUUUAFFFFABRRRQAUUUUAFFFFABRRRQAUUUUAFFFFABRRRQAUUUUAFFFFABRRRQAUUUUAFFFFABRRRQAUUUUAFV7mzgn5ZMN/eXg1YooAxbjS5o8tERIvp0NUXVkbaylT6EV1FMlijlXbIisPcUrDuczRWxPpUTcxOUPoeRVGawuY/wCDePVeaAKtFKQVOGBB9DSUhhRRRQAUUUUAFFFFABRRRQAUUUUAFFFFABRRRQAUUUUAFFFFABRRRQAUUqqzHCqWPoBmrcOnXMnJURj/AGqAKdOjR5G2xqWPoBWxBpcCcyMZD+Qq7GiRrtRQo9hTsK5k2+lyNgzMEHoOTWlb2sMA/doM/wB48mpqKYgooooAKKKKACiiigAooooAKKKKACiiigAooooAKKKKACiiigAooooAKKKKACiiigAooooAKKKKACiiigAooooAKKKKACiiigAooooAKKKKACiiigAooooAKKKKAI5IlccgVUktWRt8LFG9qv0UAUFu5ouJo9w/vL1/KrMNzDL9yQZ9Dwae8atVWayRs8UAXaKzfLuof9XM2PQ8inLeXKf6yFX91OKANCiqa6jD/GkifUZqRb21bpMv48UAWKKYs0LdJUP/AAIU4Op6MD+NAC0UhZf7w/OmmaJfvSoPqwoAfRUD3lqvWdPwOahfUrcfd3v9FoAu0VmtqMzf6m2x7uf8KjY305+aUqvooxQBpTTwwjMkir9TzVGXUmY7baEt/tNwPypsOnjOWyT6mrkdsijpQBQFvcXLBriRm9ugH4VdgtVQDirKqo7UtACKoUUtFFABRRRQAUUUUAFFFFABRRRQAUUUUAFFFFABRRRQAUUUUAFFFFABRRRQAUUUUAFFFFABRRRQAUUUUAFFFFABRRRQAUUUUAFFFFABRRRQAUUUUAFFFFABRRRQAUUUUAFFFFADJIo5BiSNW+oqpLpdu33NyH2ORV6igDHk0mUf6uRW+vFVpLO6j+9CxHqOa6GilYdzlyrKfmUj6ikrqGVW+8oP1FQvZ2zfehT8qLBc52it1tMtW6Ky/RqibSYv4ZXH1waLBcx6K1G0g/wzg/VaYdJm7Sp+tFguZ1FaB0m4/wCekZ/E0n9lXH9+P8zQBQorQ/sm4/56R/rThpMveVPyNAGbRWqukf3p/wAlp66TD/FJIfpgUWAx6K3U021X+Fm+rVMlrbL92FPyosFznlVmPyqSfYVPHY3UnSEgf7XFb6qFHygD6ClosFzIi0mQ48yVV9gM1ai022T7wLn3NXaKdhDUjSMYRFUewxTqKKACiiigAooooAKKKKACiiigAooooAKKKKACiiigAooooAKKKKACiiigAooooAKKKKACiiigAooooAKKKKACiiigAooooAKKKKACiiigAooooAKKKKACiiigAooooAKKKKACiiigAooooAKKKKAAgUxo1Pan0UAQNbIR0qJ7FD/CKuUUAZzafHn7opp05PStOigDL/s5PSnDTo/QVpUUAUFsIx/CKlSzRe1WqKAIlgQdh+VPCKKdRQAUUUUAFFFFABRRRQAUUUUAFFFFABRRRQAUUUUAFFFFABRRRQAUUUUAFFFFABRRRQAUjsqIzscKoyT6ClpGVWUqwBUjBB7igDl9E1PW/Elo+pafPaWFkZHS3EkJlkcKcbm+YAcjpT5LzxJaeH9Rurw2X2uzZ2QrEwjmQKCD1yO/rXKzR658Ob6aa1hfUfDksm9kz80GTz9Pr0PtXXahq1jrfgS+1DT5fMhktZOowVO05BHYipRTRT8Pal4o1rw3b6vbNpavOpZYXjcDgkY3Z9vSrPg3xM3iBL20ntTY6nZP5c8R+YA8gEeoyDWH4A8TaVpPw+sTetcosCNvYWzlfvnuBjvWp8PtOzLqPiWTaH1iUSxopB2RD7oJHc9TQnsDW5U0/X/Ed/4u1PQIG01DYqG814nO8EjsDx1rd04+JPt1zBqD2PleSrQTQxNjfk5BBPoB+dcbos99B8WPETWFgt45iUMrTCPAyvOSDmu20PUdTvLy7g1HSRYeSE2fvhJ5mc85AA7UIGYHhbXvEeu3GrW6HToHsJvJG6JyHPPJ546Vp+DvEc2sXF/p1/Zi11DT5Nkyo25G64ZT+Fcz4Bm1SLXPFX9nWNvc/wCm/N5twYsH5sY+U5/SrvgLULeDxFqdjq8Elp4hvJTNKr42Oo+6IyOoA/OhMbR1evySRQ2hjkZC15Cp2nGQXGR9Kd4h1CTS9HuL6O3Nw8QGEBwOSBknsBnJ9hUXiP8A1Fn/ANf0H/oYqzq8EdxYPHLdPaKCrCZHClCGBByeOo6Hg0yTHt/FlmltG2oKI5CuXaA+dEMk7fnHHzYOB19abqvi61s7s28VrPPt272VDhctHx6k4kB4+lQReENJkgYLqVxJDcyeZLtkTbNJliG4HBBPRcDgcVYg8IWkZR31C+mkEokZ3ZcvjyyFPy4x+6X9aWo9BW8aaEqozSzqGQvzC3BGcqf9r5Tx7Ve0/X7C91JtPiFws6hiRJCyjK4yMnuMjj3rKn8G6V5rs95OnmBiwPl5JYnnJXPG7pnHTvWzBpFvDqC3qySl1aVgCRj94QT2/wBkYp6i0MLTfG0Els9xfW4ji2IyG3fzSSwYlCAOGAUk+1XZfF2kgp5UjsjNxK0bCNlBUMQ2OcbhVe78KaQ4tLRr6SKWGBYoxmMs4UMAxVlIJwx5xVeLwY0l+6XVwBpqFzbxRv8AN8zITnK8fd5wTnPalqPQ0T4w0dWRW+1qzEZU27ZUHbhm9FO5efepLLxLZ3uqQ2NrHKWd2VzIpQrhNwIB6g1XHhOxQySTX108kqLE0jlASoKbRwMcbAPxNP0bwpZ6ZqK30d3dSyBi2JCuCSCMnABJwf0p6hodDRRRT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rrF09jpV1eRxmVoIWkCD+IgZxVqigDBh8VeG7vSvtUmq2XlPHl43kG7pypQ859sVyGhW66N4A8RXdxG1pa30sr2cMg2tsK4X5ff09K9FFjZCXzRZ24kznf5Qzn61Oyqw+ZQ31GaVh3OQ+Fr2d38P7GxkaKUiN0mhbBON7ZBH4/rWRF9u+HertH5c914YuX3Kygs1ox7fT+f1r0VY0U5VFU+wpxGRg8iiw7nlnhfXdJh+J+u3819FHa3MQEUz8IxBXvXdWvibR7zUBZ2V7Dc7YWmlkR8pGoIHJ6c5/StVoYWBDQxkehUUR28EefLhjTPB2oBmhKwm0eafDHXNLt9Y8RNe39vbm5uxJEZWCB1y3IJ47itHVLdfEnxB0e+0n97bablrm8Ufuyc5CK38R+nTNd01vAww0ETD3QGpAAAABgClYdzL8R/6iz/AOv6D/0MVF42gmuPDVzDBG8jl4jtSPecCRSfl78A8VqzwxThVmjDhHDrnswOQfzqSmK553exatJLH9nt9SIhdHtxHamGMARvuOzoG3Ee/IqUXWvzX0s72+vpCzFrWONNpzgZ37uAMdM9845rv6KLDueaWlp4gmkS5uIdUeQK6w+buIXd5TAMD24fr3A6cVZSHxNcOyifWoo1ty7Ekgm4CnIGR93O3GOOuK9CoosHMcT4ssb6416OaCzlmcR27RfuMqXWQk5f+DA59+lZssnikJCsS623KMzMG4lAXzAR12k5x/D1x2r0iiiwcxwdvb6009h9sOrS73hl2tkorCb5t/phQuP/ANdd5RRQkJsKKKKYgooooAKKKKACiiigAooooAKKKKACiiigAooooAKKKKACiiigAooooAKKKKACiiigAooooAKKKKACiiigAooooAKKKKACiiigAooooAKKKKACiiigAooooAKKKKACiiigAooooA5XxTrVzY6xFDb3D/Iit9nRAWlOTkYYZcEYHyHIOc1Xk8ZzQ20k0tpAVWNmWRJDsZ9u4RZx9/PBFdlRSsO6ONPi6+RZXl0+H5QzRwq7ebKoLDKjGMDbz2GetNi8Z3bvbK1jDbiaJmLyyfKCCw3DGcr8ucjPUe2e0ooswuuxzXiTVL2zvLm3hm8t5bWP7Gu0HfKXIYLkcnG3j8aqapr8sOuKyagBZ70CLGFYMv8AHuUjecc/MhIGOR1rsKKLBc47xjrF9a6jCtjqCQRtZGaMNJGiyPu4+8pLcfwgg0w+NLiW4sLa105XnnimkuImYh4fL5CkY+8QOhrtKKLMLo4ceObry7Zm0rb5kpRsyDBG5QCpHBxu564welaVr4oe50ie+jt4v3Twxsxc7ELopYsewUsQfpXTUUWYXRxg1zWLiz1y9XECW1gHtlVcjf8AP84yOQduR7EcUzxN4ya3aeDS2gnUwEx3McgcCTaxHsRlcd+v4V21FFmF0cfH4uujII/scEm1gA6OxW5yQD5PHO3OT9KXWNZ1QaDpmoGWOyNyhldYiu7BQFQDINp68jgntXX0UWYXOIPi/ULfZHcW1tI7XLRnG6MqgKAEg9/nz9B071BpnjDVnSNZraCSaaby8jIVTtThR1OCxyOSMHt076iizC6OG0nxdqEkmy4hgLGOKTksA5ZBlIgASSDkkHOK3fDWvf2rYSSz+RBOpbagfIZQASw9QCcHH6HitymGGMzicoDIFKhu4B6j9KLBdHn6eINVaFJYtYWeJgzQssaFpZRsxEVA+UNlyAcNgcmret61r9pDdHzUV47+SNNiDbtEKOi5Yc5JPHVjwCK7iiiwXMPUNUmggsrpp4I4PtxjunRgypHtcfMT907tmfQ1j3uv3KaDZ778wXkmXkO1VbYd2zBYbBnA4OCRnHNdjDFHChWJAilixA7knJP5mn0WC5h3mqyt4ZN5aybpl8tJpBEcxZK722HnKqSce1Ycvi260+Y28UcurQfM0d0VVPMXB6Y4fBHJUYwa7iiiwXOJ1LxhqdjuhfS4ZLhMgqjthyURwF4yfv8APB6dhzVi38YPca1BaQ2sUlrLN5azK5O4ZAyB3xznGffHWuuooswujgJPEupWerXDtP8AaokvZYXt/MQmOMPgPtVdygDksSQfxqxceNrrfqMtpp0VxaWtyII5Vk4kyu7dk4GOCOvUiu3ooswujjE8bP8A2mbeewEEIb5nkfBjHAO4djyPT+Vad3ray+EI9VW7S0d0iMhTDGNm2koM8BucfNwM5PFdBTIYY4d/loF3sXbHdj3o1C6OO0zVtcm1FLf7XBNK0JwgUNEV8oMJdyjJy+V4OParGl6prEkFtNJd2gRdNjuLkzx+WodhxlweOQx6eldZTJ4Y54WhmQPGwwynoRRYLnH+MNc1rTdWuoLFWeJ7ELBiMHZcMXKsfbCNnPHSobjxNrU0EEWnwwNeeakflOxDtweXGMKrdQcj/DuaKLBc4a38T6jC5SNWvlWDzpXmXYylQu9AqjhssRg+lI/jq8WR0/sfftkIBWQcjP3OSPnPp19ume6ooswujmE17UbvRr+eK0+zS2rrC7YLlHDYlIGOQo+YetZNr4m1KLUGh89Lq1R5EW4cjYV/dbZHdVAwNzdAB+Wa7i0toLWLyreMRpuLEDuSck1LRYLo4K28aX0cl7JcW8Tos22OAMRIq+UCH6Y8st/Eem4ZqxpniPUtR0jXbtQYXtZUjgAUMB8q5I9Qc5712tFFmF0cRL4y1CGCF5dMh3SqkgxIQArbuOR975envwDVceLNbiaeSSC1cRXbwupDAYCOQB3DHb3z1HSu/ooswuuxxd54wvI2kuLezins8SLE6twxWXaHLEgbcc/jWrqetIfDH9oLdfYXIi80YVpIi20lMHgNg454Gcmt+mRQxxtI0aBTI25yO5xjP6CjULo4rTNX1ya+SH7dBPOVIEYVWiMfkhhNuUZPz5Xg47Ypttr+s/bdNEtxEqSWMUsvnAJGSYiWY8ZHzY5BwOmOa7qmTwx3ELQzIHjb7ynoaLBc5jxR4sfR9TNpFZ+cFjBclsHJBIwOuOBzjHOOtU5vFOqNdx2LQW9pMt5bxO24nzld0LCMEc4VsHPTNdtRRZhdHF69r+q6Zqt4zB3sUu4I02R5K/KGdTx0YHr2wfaqY8aanNdW3l2cYj8x1eOJtzylVDAKeRghsfh1r0CiizC67HFf8JfqRF28Wn2s0VnbrPJJHIxEgJxtTjqO/uKseGvEl5rGtLA0IijSGVnRSCGP7sqc9vvMPwP4dbRRYLo4RvFF/ZWsd0ZHv5pEH2m2MaotnJz8pbjHQrhsknBqxP4q1Xz4AthBbxS3GzMpbKKrorbuwP7zj6V2dFFgujlNB8UX2q6nHaDSxbqXYu8j9FAHHGfm55BxVNPFOq2t3qiXNvHP5N06wx5Id0A6qMcquPmJz39q7eiizC6OU8Q6nqEKaQXu47H7SrtMVmSNc7QQN8ikd/TmqQ8XXUOqO0wi+xpHtZS3MbDzcM5xwW2Lx0+YV3FFFguca3jC6+xPcfY7cONoEJkbehJAy2QAAeq8jNVbfxhqMlxDI8NvHDKTgsxEcKlImDSnGeCxXIxzXeUUWYXRzWieIr2/1KKGbT1ggkcxg7jvDCJZMkEfdOcCsaDxNqtrJ5k1xHcxiZRcAx5VAd/CFQCp4UBXG7OPWu+oosFzz8+NNSuJ7YR2sMcZl2yKjbmf/VsApGRjDMOM52nGMU6bxlqjQi4Wzj8sAHZDlnkYSRgqp5B4cg/0rvqKLMd12OSh8WTte2UDQ2kkc7YaWKRiuM84yBnHfGcd8VY8TatNDfafFYanBG043Ro2zZKNy8lj2xkALySR2BrpHVXRkYZVgQR6ikjRI41jjUKigBQOgFFhXOJ0rWdbmtbeQXQmQ3dqk7vEAymTHmRLgY+UnGTyPXNdHoU9/cXF81xPHJbRzGKDEOxiV+8TycjPA+lat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sp>
        <p:nvSpPr>
          <p:cNvPr id="24" name="Footer Placeholder 4">
            <a:extLst>
              <a:ext uri="{FF2B5EF4-FFF2-40B4-BE49-F238E27FC236}">
                <a16:creationId xmlns:a16="http://schemas.microsoft.com/office/drawing/2014/main" id="{26368AD1-436F-4F29-9313-0C42BE378447}"/>
              </a:ext>
            </a:extLst>
          </p:cNvPr>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58BC"/>
                </a:solidFill>
                <a:effectLst/>
                <a:uLnTx/>
                <a:uFillTx/>
                <a:latin typeface="Georgia"/>
                <a:ea typeface="+mn-ea"/>
                <a:cs typeface="+mn-cs"/>
              </a:rPr>
              <a:t>AL Automation/Crowe</a:t>
            </a:r>
          </a:p>
        </p:txBody>
      </p:sp>
      <p:pic>
        <p:nvPicPr>
          <p:cNvPr id="3" name="Picture 2">
            <a:extLst>
              <a:ext uri="{FF2B5EF4-FFF2-40B4-BE49-F238E27FC236}">
                <a16:creationId xmlns:a16="http://schemas.microsoft.com/office/drawing/2014/main" id="{24E93F12-9310-4887-8E6E-9B74D2C199CD}"/>
              </a:ext>
            </a:extLst>
          </p:cNvPr>
          <p:cNvPicPr>
            <a:picLocks noChangeAspect="1"/>
          </p:cNvPicPr>
          <p:nvPr/>
        </p:nvPicPr>
        <p:blipFill rotWithShape="1">
          <a:blip r:embed="rId3">
            <a:extLst>
              <a:ext uri="{28A0092B-C50C-407E-A947-70E740481C1C}">
                <a14:useLocalDpi xmlns:a14="http://schemas.microsoft.com/office/drawing/2010/main" val="0"/>
              </a:ext>
            </a:extLst>
          </a:blip>
          <a:srcRect l="6703" r="7499"/>
          <a:stretch/>
        </p:blipFill>
        <p:spPr>
          <a:xfrm>
            <a:off x="517525" y="1588654"/>
            <a:ext cx="11331968" cy="2719232"/>
          </a:xfrm>
          <a:prstGeom prst="rect">
            <a:avLst/>
          </a:prstGeom>
        </p:spPr>
      </p:pic>
    </p:spTree>
    <p:extLst>
      <p:ext uri="{BB962C8B-B14F-4D97-AF65-F5344CB8AC3E}">
        <p14:creationId xmlns:p14="http://schemas.microsoft.com/office/powerpoint/2010/main" val="1890881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2A4561-82EF-4906-BA55-824B2982E6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pic>
        <p:nvPicPr>
          <p:cNvPr id="4" name="Picture 3">
            <a:extLst>
              <a:ext uri="{FF2B5EF4-FFF2-40B4-BE49-F238E27FC236}">
                <a16:creationId xmlns:a16="http://schemas.microsoft.com/office/drawing/2014/main" id="{BEDC2AEB-6870-409F-88EC-486F71314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12069"/>
            <a:ext cx="11482754" cy="3233862"/>
          </a:xfrm>
          <a:prstGeom prst="rect">
            <a:avLst/>
          </a:prstGeom>
        </p:spPr>
      </p:pic>
      <p:sp>
        <p:nvSpPr>
          <p:cNvPr id="8" name="Footer Placeholder 4">
            <a:extLst>
              <a:ext uri="{FF2B5EF4-FFF2-40B4-BE49-F238E27FC236}">
                <a16:creationId xmlns:a16="http://schemas.microsoft.com/office/drawing/2014/main" id="{18CF91BB-D282-4262-81EE-26796A25EAB2}"/>
              </a:ext>
            </a:extLst>
          </p:cNvPr>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58BC"/>
                </a:solidFill>
                <a:effectLst/>
                <a:uLnTx/>
                <a:uFillTx/>
                <a:latin typeface="Georgia"/>
                <a:ea typeface="+mn-ea"/>
                <a:cs typeface="+mn-cs"/>
              </a:rPr>
              <a:t>AL Automation/Crowe</a:t>
            </a:r>
          </a:p>
        </p:txBody>
      </p:sp>
      <p:sp>
        <p:nvSpPr>
          <p:cNvPr id="10" name="Title 3">
            <a:extLst>
              <a:ext uri="{FF2B5EF4-FFF2-40B4-BE49-F238E27FC236}">
                <a16:creationId xmlns:a16="http://schemas.microsoft.com/office/drawing/2014/main" id="{0DB68B64-8477-4FB2-837E-50427FDE8895}"/>
              </a:ext>
            </a:extLst>
          </p:cNvPr>
          <p:cNvSpPr txBox="1">
            <a:spLocks/>
          </p:cNvSpPr>
          <p:nvPr/>
        </p:nvSpPr>
        <p:spPr>
          <a:xfrm>
            <a:off x="104127" y="60329"/>
            <a:ext cx="1037141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en-US" dirty="0">
                <a:solidFill>
                  <a:srgbClr val="2758BC"/>
                </a:solidFill>
                <a:latin typeface="Arial"/>
              </a:rPr>
              <a:t>Active employees</a:t>
            </a:r>
            <a:br>
              <a:rPr lang="en-US" sz="4300" dirty="0">
                <a:solidFill>
                  <a:srgbClr val="2758BC"/>
                </a:solidFill>
                <a:latin typeface="Arial"/>
              </a:rPr>
            </a:br>
            <a:r>
              <a:rPr lang="en-US" sz="3100" dirty="0">
                <a:solidFill>
                  <a:srgbClr val="2758BC"/>
                </a:solidFill>
                <a:latin typeface="Arial"/>
              </a:rPr>
              <a:t>Alabama, May 2019</a:t>
            </a:r>
          </a:p>
        </p:txBody>
      </p:sp>
    </p:spTree>
    <p:extLst>
      <p:ext uri="{BB962C8B-B14F-4D97-AF65-F5344CB8AC3E}">
        <p14:creationId xmlns:p14="http://schemas.microsoft.com/office/powerpoint/2010/main" val="1997808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6" name="Footer Placeholder 4">
            <a:extLst>
              <a:ext uri="{FF2B5EF4-FFF2-40B4-BE49-F238E27FC236}">
                <a16:creationId xmlns:a16="http://schemas.microsoft.com/office/drawing/2014/main" id="{B65B0AA1-C795-4916-8851-271015BD4A14}"/>
              </a:ext>
            </a:extLst>
          </p:cNvPr>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58BC"/>
                </a:solidFill>
                <a:effectLst/>
                <a:uLnTx/>
                <a:uFillTx/>
                <a:latin typeface="Georgia"/>
                <a:ea typeface="+mn-ea"/>
                <a:cs typeface="+mn-cs"/>
              </a:rPr>
              <a:t>AL Automation/Crowe</a:t>
            </a:r>
          </a:p>
        </p:txBody>
      </p:sp>
      <p:pic>
        <p:nvPicPr>
          <p:cNvPr id="3" name="Picture 2">
            <a:extLst>
              <a:ext uri="{FF2B5EF4-FFF2-40B4-BE49-F238E27FC236}">
                <a16:creationId xmlns:a16="http://schemas.microsoft.com/office/drawing/2014/main" id="{45CE9E4C-1B39-49F5-8348-1280114CA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21" y="1852064"/>
            <a:ext cx="11400692" cy="3153871"/>
          </a:xfrm>
          <a:prstGeom prst="rect">
            <a:avLst/>
          </a:prstGeom>
        </p:spPr>
      </p:pic>
      <p:sp>
        <p:nvSpPr>
          <p:cNvPr id="8" name="Title 3">
            <a:extLst>
              <a:ext uri="{FF2B5EF4-FFF2-40B4-BE49-F238E27FC236}">
                <a16:creationId xmlns:a16="http://schemas.microsoft.com/office/drawing/2014/main" id="{05AD8259-CB05-4757-898A-45B338040EC0}"/>
              </a:ext>
            </a:extLst>
          </p:cNvPr>
          <p:cNvSpPr txBox="1">
            <a:spLocks/>
          </p:cNvSpPr>
          <p:nvPr/>
        </p:nvSpPr>
        <p:spPr>
          <a:xfrm>
            <a:off x="104127" y="60329"/>
            <a:ext cx="1037141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en-US" dirty="0">
                <a:solidFill>
                  <a:srgbClr val="2758BC"/>
                </a:solidFill>
                <a:latin typeface="Arial"/>
              </a:rPr>
              <a:t>Active employees</a:t>
            </a:r>
            <a:br>
              <a:rPr lang="en-US" sz="4300" dirty="0">
                <a:solidFill>
                  <a:srgbClr val="2758BC"/>
                </a:solidFill>
                <a:latin typeface="Arial"/>
              </a:rPr>
            </a:br>
            <a:r>
              <a:rPr lang="en-US" sz="3100" dirty="0">
                <a:solidFill>
                  <a:srgbClr val="2758BC"/>
                </a:solidFill>
                <a:latin typeface="Arial"/>
              </a:rPr>
              <a:t>Alabama, May 2019</a:t>
            </a:r>
          </a:p>
        </p:txBody>
      </p:sp>
    </p:spTree>
    <p:extLst>
      <p:ext uri="{BB962C8B-B14F-4D97-AF65-F5344CB8AC3E}">
        <p14:creationId xmlns:p14="http://schemas.microsoft.com/office/powerpoint/2010/main" val="1187132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6" name="AutoShape 2" descr="data:image/jpg;base64,%20/9j/4AAQSkZJRgABAQEAYABgAAD/2wBDAAUDBAQEAwUEBAQFBQUGBwwIBwcHBw8LCwkMEQ8SEhEPERETFhwXExQaFRERGCEYGh0dHx8fExciJCIeJBweHx7/2wBDAQUFBQcGBw4ICA4eFBEUHh4eHh4eHh4eHh4eHh4eHh4eHh4eHh4eHh4eHh4eHh4eHh4eHh4eHh4eHh4eHh4eHh7/wAARCALiBH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f1bxr4U0q++w6hr1lBc5wYy+Sp9Djp+NTKcYK8nY1pUalZ8tOLb8lc6Ciqp1Cx/sxtTW6ieyWIymdG3JsAyWyO2AaZouq6frWnR6hpd0l1ayZ2SpnBwcHrT5le1yXSmouVnZafPsXaKzrnXNJt9cg0Oa+jTUbiPzYrc53OvPI7fwn8q0aFJPZhKnKFuZWvqgorO1vXNJ0U2o1S+itTdSiGDfn53PYY+taNCkm2rg6coxUmtHt5hRRRTICiiigAoorO1rXNJ0VrVdUvorVruUQwB8/vHPYY+opOSirtlwpyqS5YK78jRooopkBRXO63438KaLqL6fqut21rdIAWicNkAjI6D0p+geM/C+vXxsdH1i3vLkIZPLQNnaMZPI9xWftqfNy8yv6nS8FiVD2ns5cu97O1vU36KKK0OYKKKKACiiigAooooAKKzdZ13SNHmtIdTvorWS8k8u3V8/vG44GPqK0qSkm2ky5U5RipNaPbzCiioby6trK2e6vJ4reCMZeSRgqqPcmm3YlJt2RNRWBo/jTwrq979i03XbK4uM4EYfBY+gz1/Ct+pjOM1eLuaVaNSi+WpFp+asFFFVU1LT5HuY4762ke1GbhEkDNF/vAcjoetNtIhRb2RaoqhoOs6Xr2njUNIvI7y1LFRImcZHUc1foTUldBOEoScZKzQUUVX1K+tNNsJr++mWC2gXfLI3RR60N2V2KMXJpJaliiq2l39nqmnw6hp863FrOu6KRejD1qzQmmroJRcW4yVmgooopiCiiigAooooAKKKKACiiigAooooAKKKKACiiigAooooAKKKKACiiigAooooAKKKKACiiigAooooAKKKKACiiigAooooAKKKKACiiigAooooAKKKKACiiigAooooAKKKKACiiigAooooAKKKKACiiigAooooAKKKKACiiigAooooAKKKKACiiigAooooAKKKKACiiigAooooAKKKKACiiigAooooAKKKKACiiigAooooAKKKKACiiigAooooAKKKKACiiigAooooAKKKKAOd+JmqXOjeA9Y1KzJW4ityI2HVSxC7h9M5/CuP+E/gPwzd+ArO+1LTbfULvUEMs00w3Nkk8A9vw716RrGn22raVdabeJvt7mJopAOuCMce9eW6Z4d+KfhO2bRPDt5pd/pm5vs8txw8Ck+h/PHIrgxELVlOUeaNrd7P0PoMuqqWCnQp1VTnzJ3btdW2v5PWxk+CWk0c/EXwfDNJLp9laXEluGOfL+VlI/EEZ+lVvhr4w1L/hHNC8G+FBbHV5Xke4mulzHBHuJPGRubHPFdz4W8A3WieEdfjuLtdQ17WLeUTzE4UuyMFUE9styf8ACuVg+FutWfgjSbnTYbez8V6dcmbcsoxKC3Qt04GP1HeuL2NeCi4rZP7r3svOx7v13L67qRqSTvKNm9nJQa5mv5b7/iaviBZU/aB8LrPKJZRpOHcLtDHdLk47U7XPFvjWFtRvJrjw94etrUkwWt/IJJ7gDkfdbgn+ZrQn8PeItQ+J3h7xTdWUEENtpvk3iicEpLmTIA7j5hzWDo/gLxPpcmt2raVompyX7u0WrXcuZUDZ/hKkk/iMHua1kqqcuVOzb/JW8/61OSE8JJQ9pKLcYRVnb+aV7a228m7bIxvH/ia58UeDPBeumzRLptVKmFW+VpEYDAPYEj9a6+HxX4z0b4gaVoXiiLSpLXV93kmzDZiI7Enrg4HTvWDD8PfFA8F+FtLa0txc6bqzXNwPtC4EZcNkHucdq7Dxx4a1bVfiJ4V1qzhiey013NyzSAFQSMYHfpU04V9amt/d+fc0xFbAaYdcrh+9trtq3Gzv10t3MqDxZ428Vapqp8GwaVBp2mTmDfeBme4cdQMdP/riqmp/FDUpvhbL4i0+3gtdUtr9bO5ikXegOeSORwR/WrFr4Z8c+D9T1aPwhHpd9pupTm4UXTlXtnPX0z/9YVT1T4Zatb/CqXQbJ4L3V7q/S8uWL7EznkAnsB/M039Z5Xa97O/r0sRBZZ7SHNycvNDl72+1z/8AB+Wga143+IGg3+kT6jp+kT22s/La2sTMHjYgYDP6/MucDHWtbQvFXi2x+I8HhPxVDpsv223NxBLZBgEHPBz15VhUvxA8Ka1rE/g5rGGJxpU4e73ShdownT1+6as634a1a6+MWj+JYYojptrYGGVzIAwfMhwF6n7wrTkrxnu2k19z3/roc7q4CpRScIJuE723TTfL10b/ABMXXPFvjWA6jeTXHh7w9b2pYwWl/IJJ7gDkfdbgnp9TVuwjl+KHhPw5rFxbW1q0F750zbmLIYn6Rjp8xXHzdBWLo/gHxRpZ1uzbSdE1OW/d2j1e6lzKgYH+EqST+I59a7X4P6HqXhzwLa6Tq0KRXUUsrMEkDjDOWHI9jSoxq1J8tRPlad797/1sVjamFw9D2mGceeLVmuzi76Xb3/m1+Rx03xE1/UPEerafY6hoGimwnaKC21IMJLrGRw2QFzj9fxr0zwreanfaFbXWsWCWN6y/vYklWRc+oZSQQevWvPfEXhbxneHUbG80vQfEUFyzfZr66Iimt1PTOBzj2rtPhv4fuPDHg+y0e7uvtM0IYuwJ2gk52rnsM4rXDe29o+e9vP1/rZnLmiwf1aLo8qldaLV2tq76PfdSV77Ox5L42ljh+PF88nhqTxGv2NB9iSPeT+7X58YPT6d67fwDe6et1fX0nw6l8LC1tjIbmWALvX+JQdo9M1l+KfDfjq3+Kd14s8M2Wnzo9usKG5mAGNihvlyD1Fbnh1fiLqV5NY+L9P0mHSp7eSORrV8vkjA7n1NYUYSjWldP4n00+878ZWpVcHTSlHSEU/falpuuW9m/VGHpviz4keINJm8T6Dpulf2UkjLBZyB2nuFVsEgjjP8Aga0/EfjnXPtGg6FoukJBr2rxGR4r3IW1AzncByejH6CsnTPDfxN8PaJL4T0ObSm04yN9n1FpCs0CMcn5fXk9j1NafiPwT4hjufD/AIg0XUo73XdIhMUrXpOLoEHdkjp95h9D14pxdfk+1fS/362IqLL/AGy/h8vvctr9vd5/na99b+RY8M+LPENp43Xwd4wgsTdzwefa3VnkJIOeCD06H8RXMeHPGfxK8ReHdR1PTU0VE055DI8sbAzADO1VBwCAOpPcV0nhnwv4k1Dx2njLxf8AYbee2t/ItLS1YsFHPJJ/3j+Jpnww8Ja3oPgrW9L1KGFLq7kmaEJKGBDJgZI6c01GvJpXaXvettLXJnUwFKM5KMHP3LrdXu+bl+Vr20uU3+KF5J4D0TULPTopdb1e4a1hhJIjDq21m9ccjj3qzaeKvF3h7xXpWjeM4tMng1ZvLt7mx3L5cmQArBuvJH51kaf8Nde/4V5otr5tvZ6/o97Lc2+X3xsGfO0keuF/KtW38NeMvE3izSdX8YR6bYWmkP5sNvaOXMsmQQxJzgZA/Kpi8S7Xvf3fTzv/AF6F1IZZHnUOXkvO+vvdeTl8ttvO5XfxV461Tx94h8M6AulBbAq0U1yjARrgZBwfmJJ46YwaztH8dfELXfDWoahp9po0DaNv+2yS7j5xUEkIvbAHc11XhDwzq2m/E/xPr11FGtjqAQW7LICzY25yO3Ss3wH4O13SfB3izTb6CFbnUnuDbKsoYMHQhcntyafJXb3evN/wBOvgIwdoQbSp2821799dbde2+5ka144uNU0nwNqh0rTGk1C9eOYXFsJvKKsoLRk8qe+fp6Vu6v4s8U6x41vvDPguLTo/7OQG7u70My7v7oA/L8DXPx/D7xOvh3wZZG2t/O0m+kmux54wqF1IIPfgGt3VPDHizw/421HxJ4NTT72PVFH2m0u3KbX/ALwI688/iamP1jeV7e7e2+2tvnuaVFlyajTcW1z8t37t+fS//bu19DpfAOreIdRtLqHxNo50+9tZTHvUHyp1/vJntx/KuI+Me7XPiH4W8H3Mskem3B8+dVOPMO4jH4BT/wB9V2vw/wBL8SWFnd3HijVje313MZBEjZit1/uJ+f8AKqXxP8FzeJksdQ0q9FhrOnPvtZz0PfafxHB+vrXTVhUnhkrNvTR7tX2PMwlfD4fM3K6S1SavZNq11fWyf/AOe+L/AIG8N2PgS61TStOg02804JJDLANhPzAYJ79frmm23jvXPO+H8CmHy9ajVbwyR5diCFJBzwT1qLU/DXxP8YQx6P4mvNM0/Sg6mdrbl5wD6D8+wrU+IPgnVJJPDeoeEltvtGgkLFb3DYV1GMc/hz65rnlGfNKpSi4rTTZvXXT0PRp1MP7OnhsXVjUlebve6jeNkrvvLXyLus+J9Yg+Ldj4VtWtlsrnTWnJeMlhJmQA5z0+UcVw3w7g8QDx5418y+sCY/8AkJYgI875ZMeXz8vOeua6TSPDfjS7+KGneLfEFvp8UaWjQvHbS5EI+bavPLHJJJ96XTfC/i3SPiB4gvLW2sbjSdbJ8yVpcSRja2AF9ctjvRKNSclOSduZ/dbQKdTDUKU6MJQu6cb7ayUtde9v0a6HOfDvxWfCPwRt72G2F1eXF+9vaxE4DOfX8q6G58W+NvCmpaY/jK30qfTdRmERey3BrZj654OM/oao6T8M9Xm+E8Hh+9khstXtL1ru2YOHQN2yR6jNW7zwx458YajpcPi+PS7LTNOmEzi1cs9yw9jnGf0yamCxEYRik72Vu3nc2rzy6rXqTk4tOU+Zve32eT/gdd9C9rHivxRrHjS+8MeDYtOiOnIGu7u9DMu4/wAIA+v6GsnUPFt9rngHxlout2kNtrGlQtHOITmOQZwGXP0rU1bwz4r0Lxtf+JvByWF4mpoBdWl25TDj+IEf55NVbPwFrg8M+K7rUJba48Q6+hBSNtsUYzkKCf8APArSSrtyWvW/a3Sxz0ngIQhJOKS5Lfzc11zc3lvvptYxPh54v1bUNN8OeDvCbWsdxb2m/Ubq5Tcsag8qi5G48j8x7mvbEDBFDNuYDk4xk144Phvruk6J4Z1bw9BbW/iTTRtvI/NAScEknLdD6e4PtXsFq0sltE88XkysgLx7s7WxyMjrW2BVSMXGpvp6Wt/Vzgz6WGqTVTDNWblf+a93q+6f2eliSiiiu8+f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f13xn4c0fK3WpRvKP+WUPzt+nT8aLgdBRXk2sfF5ySmk6UoHaS5fJ/75X/GuT1Hx94rvid2qvAp/hgUJx+AzUuaLUGfQjMqjLMFHuap3Gr6VbnE+p2cR/wBudR/Wvmi61C+uiTdX1zPnr5krMP1qsAPap5x+zPpR/FfhlBltf0z8LlT/ACNCeLPDL5xr+mj63Kj+Zr5roo5x8iPp+31nSLg4g1SylP8AsTqf61dR0cfIyt9DmvlPip7a8vLUg213cQY/55ylf5Uc4vZn1NRXzvpvjrxVYkeXq0sqj+GYBx+orq9I+Lt0mF1bS45V7vbvtb/vk8H8xTU0JwZ67RXM6F478NauVSK/W3mP/LK4+Q/rwfzrpgQQCCCD0Iq7kWCiiigAooooAKKikuII/vyoPxqtJqlsv3d7/QUAXqKyX1Zv+WcIH1OagfUrpujKv0FK47G7RXOtdXLfemf86iMkjfedj9TRcLHSl0HVlH4003EA6zRj/gQrmqKLhY6P7Vbf8/EX/fQo+123/PeP/vqucoouFjpPtVt/z8Rf99ClE8B6TR/99CuaoouFjqA6noyn8aWuWp6ySL0kcfRqLhY6aiudS8uV6TP+JzUyandL94q31FFwsblFZSasf+WkP/fJqxHqdq33iyH3FO4i7RUcc8Mn3JFb6GpKACiiigAooooAKKKKACiiigAooooAKKKKACiiigAooooAKKKKACiiigAooooAKKKKACiiigAooooAKKKKACiiigAooooAKKKQkUALRUbSqKbukb7q/ieKAJiRTS6imCNz958fSlEKd8n6mgAMyjuKaZx2qQIg6KPyp1AEPmt2Vj+FHmSf3G/KpqKAIPMk/wCeb/lQZiOqsPqKnooAgFwvrT1mU9xUhAPUA0xoY26oKAFDqaUEVEbdf4WZfxppjmX7rBv0oAsUVW85k/1ilakSZW70AS0UgYGloAKKKKACiiigAooooAKKKKACiiigAooooAKKKKACiiigAooooAKKKKACiiigAooooAKKKKACiiigAooooAKKKKACiiigAooooAKKKKACiiigAooooAKKKKACiiigAooooAKKKyfE3iLS/D1n9p1G4Ckg+XEvLyH0A/yKANYnAyeBXFeLPiPoujlrezP9o3Y4KxN8in3b/DNea+MvHmseIGeCNjZWGeIY25Yf7Td/p0rkazc+xoodzpfEnjfxDrhZJ7xre3P/ACwtyUXHuep/Gua9aKKi9zRIKBRRQAUUUUgFpKKKYBS0lFIAFHaijtQAGt/w74v1/QmVbK+doAeYJcvGfwPT8MVgUUwse4eFfidpGpFbfVF/s24PG5jmJj/vdvx/Ouxk1K1VQ0cnm56bOQfxr5e7VueG/FGp6I4WKTzrbPzQSH5fw9KtT7kOHY95m1WVv9XGqD1PJqpLc3Ev35XPtnArD8O+INP1yDdaybZlHzwvw6/4j3rWqrkWCiiigAooooAKKKKYBRRRSAKKKKACiiigAooooAKKKKACiiigAqeK7uI/uStj0PIqCigDSh1Zx/rYw3uvFXYL+2l/j2H0bisCincVjqRyOKK5uGeaE/u5GX27Vft9VPSePP8AtL/hRcLGrRUUFzDMP3cgJ9O9S0xBRRRQAUUUUAFFFFABRRRQAUUUUAFFFFABRRRQAUUUUAFFFFABRRRQAUUUUAFFFFABRRQTigApCwFRtJk4UZPtSrGTy5/AUAIZCxwgzR5bN95sewqUAAYAxRQA1UVei06iigAooooAKKKKACiiigAooooAKKKKACiiigANRPBG3IG0+3FS0UAVmSaPlfnH60qXAJweD6GrFMkiSQfMvPr3oAcrA0tVWjlh5T519O9PhnVvrQBPRSA5paACiiigAooooAKKKKACiiigAooooAKKKKACiiigAooooAKKKKACiiigAooooAKKKKACiiigAooooAKKKKACiiigAooooAKKKKACiiigAooooAKKKKACiivP/id47XRQ2k6S6vqDD95J1EAP/s38qTdhpXLvxA8d2nh1Gs7TZc6mR9zPyxe7f4V4fquo3uq30l7qFw9xO55Zj09gOw9qglkkllaWV2eRzuZmOSSe5plZOVzVRsFFFLUlCUUUtACUCiimAdqKKKQBRS0lABRRS0AIKO1FFABRRS0AJRRR2oAltbia1uEuLaV4pUOVdTgivT/BfjKHVNljqRSG96K/RZf8D7V5ZQCQQQSCPSqTsJq59B0VwngHxf8AaNml6tL++6Qzsfv/AOy3v713daJ3MmrBRRRQAUUUUAFFFFABRRRQAUUUUAFFFFABRRRQAUUUUAFFFFABRRRQAUUUUAKDg5BwfWrltqU8QCv+8X36/nVKigDoba9guMBW2t/dbrViuWq7a6hNDhX/AHiehPP507isblFQ211DcD923PdT1qamIKKKKACiiigAooooAKKKKACiiigAooooAKKKKACiiigAooooAKKKjkfHA5PagBzuFFRgNIc9FpyR5O5+T6VJQAiqqjCjFLRRQAUUUUAFFFFABRRRQAUUUUAFFFFABRRRQAUUUUAFFFFABRRRQAUUUUAFRTQLJ8w+V/UVLRQBTEjwnbKPoexqyjhhTnVXUqwyKpyRvbncuWj/AFFAF2iooZlccGpaACiiigAooooAKKKKACiiigAooooAKKKKACiiigAooooAKKKKACiiigAooooAKKKKACiiigAooooAKKKKACiiigAooooAKKKKACiiigAoorH8Ya/beHNEl1CfDP8AdhjzzI56D/H2oAwvif4xXw9Y/YrJg2pzr8nfyV/vH39BXhMjvJK0kjs7sSzMxySSetT6pfXWp6hPf3khlnmYs7H+Q9hVbvWLd2bRVhaSiipKClpKKACvRvg5p2j39prB1eztp1VoY0aWMMULbxwT0ycfpXnNdN4Y1i003wrr9m87R3lyYGtQEJyyEknI4GOOtVHcT2Op+GXhmyj1nVxrdpBcJb3As4kmjDAyZJyAfYCuYj8MNfT6nqEt7aaXpsF7JCsswOC244VQPQV1N3440WbWtCuI3MMImN3qREbcTeXsxjHOPUZrDh1jQtU0a90PVryexiGpSXlrdRwmQEMW4ZRz0NPQnUpx+B9UbWpNOae2WOO2+1G6BLRtD/eGOT9Km0nwlYz63p0EviCyuLK7kKh4NwkZgfubSMqT2JGOKvS+KdJfX7Nbe71KysbGwFnbXcQHmZAHzMndeBxUuqeKdHOpaDO1wdTubK6826v1s/JLpnhQvU//AFqNB6nJeKtPtdL125sbO8W6ijcgMAQVOSNpyBkj1HFammeC7q8s7OSbVLGzuL9S1nbTE75h26cDPbNZ3jF9On8Q3Vzpd413b3DmXe0RQqWJJXB9PWums9c8N339h6nqt5dW17o8SRm3jgLCcJ93DdF980tLhrYd4J0XTLbQtc1DVGsHvLPERiu4XdLY5IywHUnHGOlYPgDRLHX/ABHHYX94YI2DEImQ8pCk4U4IGMZ57Vej8RWdxo3i37U3lXWqzRyQRBCQcMxIyOBjI61meAtUtdF8W2OpXu4W8RcOVXJAZGXOPxo00DXU6O08PaY3hHXI4ruwdoNQjRNQkQr5acbhkjd6jA6msifwRqS6tbWUF3aXEFzbG6S7ViIhEOrHPTGR+dWdQ1PRIfCmu6TZag9091fxzwMYGTcuQW6jjHI5rV03xlpFnFo9uztJGNJeyumEO4wucYO1uHHByOaeganJ6/4ek0uxg1CC+ttRsJ3MaXFvnAcdVIPQ1i12PjPX7G40SLSNPvvtq+d50jpYrbRjA4woGc88muNqWNBRRRSGLSUUUAKMjoSDXqHw88Uf2jENL1CT/TEH7tz/AMtVH/sw/WvLqkgllt50nhcxyRsGVl6gimnYTVz6AorF8Ha7HrulLMcLcx/LOg7H1Hsa2q1MgooooAKKKKACiiigAooooAKKKKACiiigAooooAKKKKACiiigAooooAKKKKACiiigBQSp3KSCO4rRs9TZcJcfMP7w6/jWbRTEdPHIkiB42DKe4p1c3b3Etu+6Nseo7Gtmyvo7jCn5JP7p7/SmIt0UUUAFFFFABRRRQAUUUUAFFFFABRRRQAUUUUAFFFRyNztXk0AEj/wryaWNNvJ5aiNNvJ5b1p9ABRRRQAUUUUAFFFFABRRRQAUUUUAFFFFABRRRQAUUUUAFFFFABRRRQAUUUUAFFFFABRRRQAUUUUAU54GiPmQ9O6/4VLbzB1qeql1CYyZoh/vKP50AW6Kr20wdasUAFFFFABRRRQAUUUUAFFFFABRRRQAUUUUAFFFFABRRRQAUUUUAFFFFABRRRQAUUUUAFFFFABRRRQAUUUUAFFFFABRRRQAUUUUAIzBVLMQABkk9q+ffiZ4lbxFr7GFz9htsx247N6v+P8sV6T8ZPEB0rw8NPt5Nt1f5Tjqsf8R/Hp+NeGVnN9DSC6hR3oorM0CnRxySuI4o2kc9FUZJ/Cm1Z03ULzS7tbzT7h7e4QHbIoBIyOeopgXfEug3egTWsN6y+bcW4n2AYMeT905707w74fuNZjurj7Rb2dnaqGnuZzhEz0HHU10HxPF3qOq6CFWS4u7nTIThRlpHb29Sav8AhdWtPh7q9lLozX19b6grTWb7gduFwWA5IBB4p21JvocTr+kzaPei2mmgnV4xJFLC+5HQjgis/B9DXT/EXTLLTdRsmtLf7G91aJNPabifIc9V/wDrV06ave6Vo/gVbFkjN2PKmYoCzJ5iDbk9B8x/Si2oXPMO2cVv6V4b/tLWLTTLLVLWV7i2M5cK2IyASUPvx29a7zUbp7q68b6LLFB9gsrJ5reFYgojcLncMDrnmnWf/I9+F/8AsAH/ANBenyicjgR4aZNP0q+udStra31F5UV3VsRbCwy2OuSvb1rDlQJNJGrCQKxAZejAHrXrHhb/AFHgP/r5vf8A2rVC4n1TSvDFtdeFoC1xc39wL2WOESPuD/Kh4OB1osO55oKQjHXivXpI7Ww8QeJJLa3gWb+w0nuIQoKJPkkjb07KcVzXie/uNa+G2mapqLLNerfSQ+dsAJTB4OKVgucPjj2owc4wc16H8O4R4g8NSaHJgtZahDdpk/8ALMn5x9OD+dbms3lv9h1Txxa4UXOnGzgweRIZCn54ANCiFzx8Udq9Ut5dV0+PwtZeHbQSaXdwRtdFYQ6zMWxIHOOwpqT2uiaX4zn0uG3kS21GL7OHXeiN0yB0OCTj6CjlDmOCudEmh8MWuvNNGYrmd4FiwdwK55P5Vl4OcYOfSvYPCFzp994W0i71t0N3PqU7WxZf3ZnJbBYen9cVR0CG/gtfEGoXt5JDr8d4sUtwLU3EkSeqqOgPqO1PlDmPLKMe1eyWS2n/AAmkVz5TG5l0WVroSW5hExGPnKdt3eue8HeIru+bVNQu7ObcII41utPhQyWaAnAVD1HPb0pWC5553orrvihbzxapYzzXEVx9otFkSQQeTIy/9NF/ve9cjSY0Hag0dqKQzW8J6zJomsR3a5MR+SZB/EhP8x1r2uCWOeFJoXDxuoZWHQg9K+fq9M+FOsfaLKTSJ3zJAN8Oe6HqPwP86uL6ESXU7iiiirICiiigAooooAKKKKACiiigAooooAKKKKACiiigAooooAKKKKACiiigAooooAKKKKACgevSiigDTsdSK4juOR2f0+taqkMAykEHoRXL1asb2S2O370fdfT6U7isb9FMgljmjDxtkU+mIKKKKACiiigAooooAKKKKACiimu20UANlfaKWNdoy33j1psSlj5jfhUtABRWZ4k1yx0DT/tl8z7SwVUQAu59gSKg1TxJY6doVtrE0dw0NwUEaIoLksMgYzj9aylXpxbUpbash1Iq93satxcW9uENxPFF5jiNN7hdzHooz1J9K4bwp45Mnh3ztTSW4uoZYUlkUKofz52jTAGB8oAz9K049U0fxc39j32h6l5R/e5uYfLVWU5BDBshs9MVmJa+An1i0t10Qr9mmW1t7gIwg82MkqnDckEnkjuea1o4vCcnvPdnDXlXlUUqUklZrW+7+XT/AIBFcfEaW4lW303SHW4TUYLeWK5dVYxSOylguQQcj6cjrV7xd4h1fTfEYjHnWejQQxPPdiw89NzuQQx3rtAGOQGxnJqw+geEYdcXSo9H3XU6i5cxs2Igj7lOd3yDdyAvGa19U8NaHql+l9f6dHPcKFG4lgGCnKhgDhsHpkGuqNfDOXurRb/gYqhjZQkpTV7+i69lft/wDgr7x3r6aldaLNazW1wZI/3sFkd9uhkddoDkrKzBU2sOPmPHymuy1HxRDDaaTJptnPqcurLvtI0ZY9yBN5YlsAcY/Ort14e0a6ju0nsVf7ZKs07b2DM6gBTuByMAcYIxRqHh/Rr/AE+20+6sI2trXH2dVJQxYG0bSpBHHHBpyqUZW923/Df5l08PjIKXv3vt9/o1t1s9fJI57wl4mvvEXjC5EUc0GlwafE4iby8+czuG3cFsgoQMHHyk9xVbQvH8dzZwH7Ff3ECzRWtxfSeWuyaU/ICi9R8y5IGBn611thounacjjTLWOzc26W4aNfuom7YMHjgsx/GsrRvA/h7TY7FjZLc3VoqgXEn3nZc4dlHylhk4OOO1P2lB3vHtYXsMbFRSnrrd+uyWn9d0c7oHxCvYfC1nca5o9497JYJdI8ZRhcrvVGfC/cwXUkY6H2roLrxpZReDrTxJFbvNHdMsaQiVMhySCpOccEHOMn2qW18DeFLW2ktoNGhWORVQje5KqrbgFJOV55+XHNXJPDWhvo0Wjtp6CyifzI41dgVfJO4MDuzknnOeTROeHbuovf8AD7wo0cfGPLKafu2+ffZfl/mci3xVszbwzxaDqMqSrGAVKnEjmQBMD5v+WTnIHat6HxhDP4XtNZh0y9M13cC2hs3UJIZdxXB3YAHBOT2qxb+DPDFvYzWUOkxJBKyMyhmyCpJUqc5XBJxjHU1abw7op0RdF/s+IWCHcsQJGGzndnOd2ec5zmlOeGduWL3/AA+8dKlj1f2k09Px+7+uxgXXjz7Ktw9x4f1COOwVW1Ji6f6NuYqMDPz8Dd8vaqi/En5Umfw3epbPA10JTPGf3CyCNnxnPUjjrg1vnwX4WLwOdGtyYQAvLYYBtw3DPz/MSfmzyasnw1oRgWA6bD5SwNbqvOBEzhyvXoWUH8KfPh/5X/XzF7HHu/7xL7v/AJHt+P3LkNd+IM7eHtQuLLT7iwYxXI0+7kaN1keFtrfLyR3IyO1N1f4nH7NqC6Po1081u2IZZ0KxShZljfnju3HP+FdDpPgTw3p9vcxmxFy915wmklYkssjlivoOw4wSFGatv4Q8Nu967aTATegi45b5gW3HHPy5YAnbjkZqvaYVfZf9fMy9hmMlf2iV1/n5W3f/AAXbXlPEfxGIXULHTbK9t7m3lESXTw7oi6Soki8jHdgD7dq6Tw54st9au2t47OaBobdpLsyOuLZxIU8tsH73ysfTA96nk8I+HJLue6k0qFpp+ZGJY7jlTnGcAkquT1OOc1JoPh+10r+0ZN5uZ9SnM91I6hd5KhQMDjAA/nUTnh3C0Y6m1KljVW5pzTj/AMPb/L066I5/RPiTpuq6nHYxWNyjSzxxwuSpV1ffh8+nyH161BB8QppdTn26TI1iLZPs4Dr5sk7XLQKvJwASv4d624vAnhOJHSPR0UOqqcSyZAU5XB3ZGD0x06VNH4O8Mx2q2qaTCsItzbhAzY8sv5mOv9/5geoPTFU54W+kX/XzIjSzFpKU4312/Doc/efEgW/2pV8O30sljCZL5BNGDARK0e3k/NyueOxpup/E6106AtdaLdrPHJMk8IlQmPywhYjB+bhweOOuTXTw+FfD8NrJbR6XCIpIRC4yTuQOXwTnJ+Zic9STUWpeDvDWpPI95pMUrSM7udzLuLhQ2cEZB2rx04oVTDX1i7f15hKhmPK+Wor+mn5f1qcrc/E1tNXUH1LSXdYb2aOAQyLuaGNEYsQTnOHHT17YqKbx1q9voWuXFxZzLELm9g0/UAYyqOiu0SsnXjbjJByRz611dz4H8K3LO02kRuXzvzK/zAqFIPzcghVyO+KSDwN4UgeR49HjzIJA+6R2B3qVc4J6lSRnrjvVe1wtvh1/rzM3hsxcn+8Vv6/u6/h6mX4R+IFvrer2+lLpt+DIHQXZiIiaSNcuM4wBkNjntVzxTrmsab4s0uz06wfUYJ7O5lmt0dEOUMeG3N/vEYzzmrc/g7QS1xNaWn2K6mjeMXEDsrRbgAzIM4ViAOQATVnWvDOia0bdtUsvtL26NHE5kdWCtjcMqRnOBms3OhzqSWnb+mbxpY32LhKS5rpprTS602fn0e5gj4g2d1pH23TrGeZpLlbWBWKrudrfzlJ54H8J963/AAdqVzrHhbTdUvIFgnurdJXRTkAkdvaoP+EP8NDUo9RXSIFuY8bGUsAuE2DCg7c7eM46VqaVp9ppenw6fYQ+TbQLtjj3E7R6ZJzUVJUeW0FqbYenilO9aSa12+Vnt69SzRRRXOdxRuYjbv50f3CfmA7VZgkDKDUpAIIIyDWeytazhedjfdP9KANCimRtuWn0AFFFFABRRRQAUUUUAFFFFABRRRQAUUUUAFFFFABRRRQAUUUUAFFFFABRRRQAUUUUAFFFFABRRRQAUUUUAFFFFABQSFBJOAOpormPifqx0fwddyxttmnH2eIj+83U/gMn8KGNHjHj/Wm17xTdXgYmBG8qAeiLwPzOT+NYFAorA3QUd6KO9IAooopgW31PUXube5e+uGmtlCwSFzuiA6BT2xTodW1SG/e/h1C6ju5Dl5lkIdj7nvVKii4E9w15db764M8259rzvlstjOC3rinvqF+6WqPeTstpzbAucQ8g/L6cgflXT+CdPs77TbdbyHzo31Mo6FyAyiAnGAcde/WsvVUsrrwza6tb2ENlKbuS3ZISSrKERgTknn5iKLCuUo9Q1iae8ljurySW5ib7UysxMkYHO/1GOuaausaqtzDcrqN0JoIvJikEh3InPyg9hya7axuoW0/S92nwBBoF6zbNylgC4K5z3xn6k1S0zSdK1C1tNVa0tLU/Y55WgLOIXeOQICcZbGDkgelOwrnLQ6vqkIthDqF1GLUs1vtkI8otncV9M5P50WOsatYvK1lqV3btKSZDHKV3n1PrWl4o0+zt9Q082iIVuoVeSO3D7N24r+7LgHBx+ea6m0s9Ji1yzutM0218qDUYYSrrLHNCWyMSK3DHIyCp4I6UWHc4CHUL+Frho7ydGuVKTkOcyKeob1pjXl21gli1xKbVHMiwljsDHqcetdtpGn6feaik19pljEL/AFFoUUiViyqQrbFX7pyclmOOelSW9lZ31noejzWsEcC3l4pk+YMwj5wSM8tgA4H0osFzh7C/vbB3exuprZpEKOYnKllPY47UNf3zaeNPN3MbMP5gg3nZu9cetbXiuxsYtNsr61FokkryRyLaCTyiFwQR5gBzzgj6VuQeHdNvtPaa3tVWXVbZDpyqT+7ljXdMBz3Kkc+tFgucppl94ghszb6bdakltI+zZAz7WYgnbx3wCcVW87Uba0ez8y5igugsjRHIWX0bHfkda7nRYLFNVjaxiEcUOuC3Ta5wQtvICcZxkkZzXOeKv+PjQv8AsGwf+hvRYLmTNdajDCmnyzXMcdvKXWBiQIn7nHY1MNc1oX5vxqt4LoqFMwlO8qOgJ711uvWNnqPiLxDZzaaLNoHMyXhLbsl1HzZ4IO7j8KreKdG0q20/URbraJJYzIkZgMrOwJwRLuULk9QQaLMLnLpq2qLeyXq6hdC5lUpJL5h3Mp6gn0qLT7680+fz7C6mtZcY3xOVOPwqvRSGT3t3dXtw1xeXEtxM3V5GLE/iagoooAKKKDSAKvaDqEmlavbX8ef3TgsP7y9x+VUaKYH0FDIk0SSxncjqGU+oNOrlvhjqX23w4tu7ZltG8s+u3qv9R+FdTWqZi1YKKKKACiiigAooooAKKKKACiiigAooooAKKKKACiiigAooooAKKKKACiiigAooooAKKKKACiiigCa1uJLeTeh47g9DW7aXEdxHuTg91PUVzlSQTSQyCSNsEfrTEdLRVeyuo7mPK8OPvL6VYpiCiiigAooooAKKKKAA8Cof9ZJj+EdaWZjjaOp6U+Ndq4/OgB1FFFAHj3izVrHxAmq39xdoht1EGnWhPzH5xukPuRmuguLS78ReGfDy6LJbTLZujT+Y5AV1UAD1PU10XiLwtpupaRc2drZ2VnPKBtnW2Xcp3Ak8YPb171UvvBltNpenw2tx9ivrEAx3MEYXLYGSR3zjNeG8FXU5uS5rrW2l3e/9dLaHB7CpzO+t/wDMhsNb1yw8WwaHrv2SdbtC8E1uhXBGeCD9DVGTw/qFnCLa7a2j0iz1B9Ra58w7yoydu3HB565rY0PwvNb6yNZ1fVJNTvkTZExjCLGPYVoeJNOuNVitrNXjSzMwe7yTudF5CjjucZ9q3WHqSpt1E73dlfWzto36/gaKnJxvL5f8E5rSNZNnc3N9Np11ealfx/a5I4gM29sOEByfTnHXmuts9WsLnRo9XFwkVm0fmGSVggQd9xPAxWZrPh+4uNUfUdM1BbKaW2+yzBod6snYjkYIpupeFYp/B0Xh62uBGIGjkjeWPzFZ0kD/ADpwGUkcj3rpwdOrCpyVPh7/AD3797/gP97CMuVXsnbzf/BHyeLdJbXdL0myube+fUUlkSSG5jZVRMAnrzkkgAf3W9DUuu+KNH0qzv5TeW9zcWMZkmtIZkMwHHVc5HUdayvD3gyTT/ESa5c3tvJcF7mSWOC28uPdKIlG0ZJAAi75yWJrC1f4YXl/rF9ejW4I47mW5cL9mOVE3OOHA4IHOMnvXsxhh3JXlp/wTinWx6ptxhdt+Wistd+9zuNH16x1DT0vGdbVZLiW3RZnCl3RmUgc8/cJ+lSTa7ocMAnm1nTo4iiyB2uUC7WJCtnPQkHB74rBvvBjXHg2TQ49R8q5+1yXUF2Is+U7Ss/C59GK9ay7D4btpoiksdSt3ntbsyWi3Nt5kSQbWCwld2Tgu5ByOvSoUKDu+axpKtjY8qVO+iu79euh1Gs+KNH06GJvtlvcyyyQqkMMyF2WV1VXAzyvzA59KvtqmmLYNqDajZrZqSrXBnXywQcEFs468fWuHh+GFv8A2Te2E1+jm8NtvkSDYyLHJ5jqmD8qkkgAfd461q6h4Qu7nwRbeHF1KFXtJkaGb7NgeWjZVSAeuMAspHPIxTlCholLr+AoVsb7zlTW2iv1vt9xv/25oubcf2xp+bobrf8A0lP3w9V5+b8KoaL4t0bWJbUWN3bvFdLJ5TmdAzOjbSgTO4nqcgYx9a5jw18Ob3Rp2J1TTruGaRGmWawLlVWQuBGWc7T8x5Oex60S/Da6a3Tytajt7u3jlWzuIrYhoWacSh/vckDKnpnNV7LDJtc5CxGPaUvZW7q68ut+1zppfF+ixajDZteWxNzKIrV0uI2WZijN2Py/d289SQBVu08Q6RLFD52o2NvcSQCdrdruMuiFd2eDyAO44rnI/AKWuoW9zYXkUcdvNC0cckO7CJbtCwzkckNuB9RzmudPwbjNv9lfVIJYiFdjLbuzeYI9vA8wLtyM9M44zTVPCveVvkTKvmMdqaer6paf1/wT0LVPEemWfhm88QW9xFf2drGzs1rKrhsdQCDjNSr4i8PtZpeLrmmG2eTy1l+1JsL/AN0HOM+1c5p3gea38Car4bm1JHe/LYmEJxGCqgDklm+73Oe1Z/in4aSard3slnqkFlDdM58oW3EYaKOPgqw/udOhzyOKmNPDt2cuu/loaVK+OUVKNO7stL9db639DuRq2lGJJhqdkY3jeRH89cMi/eYHPIHc9qcmp6a+nHUl1C0axALG5EymIAdTuziuHj+GudO1S0n1UMLmFI7VUiKpaneJJABuyVeQZxkYHGe9Xo/A8kfgW98PR38Uc91cC4MwiZkVg6tjazE/w4zuzzmpdOh0n17dC418Y73pdH169vn+TOoi1jSZoPtEWqWMkPltL5i3CldinDNnOMA8E9BVC18XeG7j7Sf7ZsYhb3TWrmadEBkABIGTz1/nXGRfDLVINPvLe3160V72K4t5We0dwI5WV/lzJncGB5JOQfWr1z8Prwanf3lpqWn4u/PXZc2HmhUlC7v4h8wK8Hpg4Iq/ZYf+f+vuMnice0n7L8V/n0OtuvEnh21uJLe517SoJoziSOS8jVkPuCcii98RaHZrJ5+r2KskBuDH9oTeYwM7guckY71zNj8O7W1itYzcxzGC/kuvMkgBd1aExBSc9sg59ulZNt8LbyG8tJDrkDx28axkG1ILL9m8gjh8dMkEgntyKSp4b+ccsRj1tSWr77L79f8AgHZ2PivRbm0+3SX9pa2TLE0U81zGofzE3AYzwfY+hq+usaQ2ojTl1SxN6QCLcXCeaQRuHy5z0IP0riI/h3fQ3VvfxatYvdw2iWm2axLwlRCIi23dnd8oI57kc5q5pfw+j08wmO/V2hvLS4WQwDeVggWLZnP8WCfbOMUSp4fpIdOvjrpSp9e62+//AIbzOtbVtLXUhpjalZC+PS2M6+aeM/cznp7Vn6j4u8N2NnJdS6zZPFFMkEpinRzG7ttAbB45z17A+lc5eeC9R1PxVq9xczW9rp1zd286ssIa4fy0H3JM/IN3ByPXHWoU+HN2bSKOTU7ASWlvDBaNFY7AwjlWQGUbvnPyAcYxknvRGlQ05pdgnica78lPvb5bdeu/9XO1m1zRYXuFm1jT42tsfaA1ygMWSAN3Py5JA59azrrxjoSXK2lpf2t5cPbG5jWK4j2ugcKcOTjOT+hrl3+FyvqF3O2pRNFLcGZA0Ls2GuEmZWy5Uj5MDAHXJzirN58O5Jb/AFG4h1OGOO+WdGT7P/q1klSQBcN2KHPrntTVPDfzkyr5g07U0vmdNrPibStOtLmZbmG7ktZYop4IJVaSMySLGNwzxy3f0rarzKy+GN/DPcSTa9FL56qrN9mYMxFyk+4/PjJ2kcADnNejWC3SWka3s0U1wB87xoUUnPYEnH51lWhSilySudOEq4io37aHL9z6v9LE9R3ESzRFG/A+hqSiuc7ihaSMrGJ/vKcGr4ORVPUYyuLhOq8N7ipbWQMooAnooooAKKKKACiiigAooooAKKKKACiiigAooooAKKKKACiiigAooooAKKKKACiiigAooooAKKKKACiiigAooooAK8f+PWpeZqVhpSN8sMZmcf7THA/QfrXsFfOfxHvv7Q8banNuJVJvJX2CfL/MGom9C4LU56iiisjUKO9Fa3hjTbPUruVL67mgjijLhYIjJLKf7qjpn60wMmivRdP8J6Xpnifw7NcS38lpqLEwwzwKsgkUj5ZBnG3ntzXQrqWlK/ijWEvNS+1WhWB5vs0W6Fd5AWIdCO3Pamok8x4zRXdW3gazZrbTbjUrqPWLmATIi25MCEjIRn9cVm6Z4bsY9GfV/EN/cWUH2k2sUcEYeR3X7x54wOfyosx3RgWuoX1ogS1u5YVD+YAjYw23GfrjiozPN9lFr5reQrmQR5+UMQATj1wAK7zwj4d8Mvr2p2V1ef2tFFZNPBJBjZs4yTg5Egz06c1Q0/wrpL2FtqF7qOoQ2+oSslisdsHfYDjfJjgDJHSizC6OZj1TUY7VbRL6dYFV1WMP8oDcMPoe9Ng1C+g8jybyaP7Pu8na+Nm45OPr3rpoPBsdrd6y2uX0ltZaUyq8kKbmlLfd2g+oIqz8QYreHwd4TSznM8Hlz+XIV2lhlOo7GizC6ONvLu6vJzcXVxJPMcZd2yeKnudY1W5EQuNRuZRCwaPdITtYdCPeuu0qCxn+FC/2jeNa2yauSzIm9z8g4Uev1pP+EHsJmdrPVJp4rjT2vNPYoFMhX7yMPUcdPeizFdHLnxBrhaRv7WvMyMGciUjJHGfrgD8qhbVtTdCjahcFTN55HmH/AFn9/wCvvWhq+iQ6d4Y0nUpJ5TeahvcQkDakYPB9cnj86n8LaHpepWZmvL2+acyiNLWxt/MkAP8AGxPAFLUehiX+oX2oSLJfXc1y6jCmR84HtTodS1CEW4hvZ4xbMzQBXx5ZPUr6ZrptS8GR2B8SJJeyO+kxRSRFVAEgcZ+b04Pan+HvDmkFPDV9qM11ImqXTRNCqjbuVwFB6Hae56+lOzC6OUttQvrcKLe7miCy+cNr4w+CN31wSPxqOe5uJzGZpnkMSCOMsc7VHIA9uTXY3nhnSLrxTq8drdT2WlaarSXTvGCUIJGxBnkehNV5PCun3B0e80rUbi403UL1bORpIwssLkgcjoeDmizC6MC/1nVr+Ew3upXVxGW3FZJCQT60y61PUbu2jtrq+uJoY8bEdyQPSuxfwXoP/E2jXXbsTaS267zACvl5P3fVsD6ZrP1PwtpttqWkeXrDJpmpwmZJ5ovnQDGRtHU8jFFmF0clRXZ6r4T0y20E63Dc6ulpDcLDOtzaqkjKf44xnnr3rpBoek2vxA0uz0C5vNNuZLPzGZUVlClTyN2fmPft6UcoXPKKK6mw8P6TDodvq/iDU7m1jvJGW2jt4g7EKcFmz0Gavf8ACD29vNqwvtUZLexgiuY5448iSJ887eueOnrRZhdHEdqDXR+KdBsNP0nTtX0m+nurK+LqonQK6svXIFc5SGFFFFIDr/hTffZ/EL2jN8lzEQB/tDkf1r1WvCNBujY61ZXecCOZSfpnn9M17vWkTOa1CiiiqJCiiigAooooAKKKKACiiigAooooAKKKKACiiigAooooAKKKKACiiigAooooAKKKKACiiigAooooAfDI8MgkjbDCt6yukuY8jhx95fSueqSCZ4ZBJGcEfrTEdLRUNpcJcQiRevcehqamIKKKKACkY4FLUU7H7o6ngUAJCN0hkPQcCpqRF2qFpaACiiigCva31pdXN1bW86yTWjiOdB1RioYA/gQfxpby8tbOLzLq4jhXnBdsZwpYgepwCcDsDXC33hfWbzxfezsbu30y5vjM7W16YWkUWkaLnYwb/WKePbPSmeJPD+vap4R8MrdWtxd6pZH/AEtUuwhybeRCSdwVvmKc5JwT2JrqVGnde9v/AJHmvF11Gf7t3Tdt9dV5dn87M9AtbiG6tYrq3kEkMqB43HRlIyDVTW9XsdGtFub+by42cIPUknHT+deY3Xg/xjY2NlY6Rc6klgltbNdQx34MrTBZBIELOMAHYSAyg9s11F1oet3Xw4sdPvFN5q0Hls/nSqzttfJBfoTt4J7+prDG0/ZUZTpSTfRBRxlapeMqTi0t+l/I6031iJY4jeW4klAMamUZcHoQO9IuoWLXH2db22abcV8sSruyOoxnORXE6l4d1W4fUo10i3d9QdJIrtplDWYAHy+vy4421n6ZpN7qMl/b2unws6a07NqJkAePa+SMdfy45ryZY2spcvJ+f+X47anQ6807cp3niDV10mK3ItJruW4mEMUURG5mwT3IHQGnDUpV0STUbjT57d0RmNvI6B+PfO0Z+tU/F9hJex2rJpMOqLFIS0TzmJhkYypzj86oW+i6pH4AvtKkAe6mjl8mHzMiMN92PceuPWtp1KqqSSWltP6t+vyLlKak/Q6BNUsSsfmXdvDI4X928y7gWGQOvWq3iHXrHRbOWeeRZJIwCYEdfMIJxkAn3rk73wrqE9nrO7T4pLiWytY7Ri6ZEiJh8HPy8gc8ZqLXPDWsSpqUEekQXsl3Mk0V4ZkDRAAZTnnjGOOKwqYrEqDtDXpv5+XkvvIlVqWdo/1qd/8AbbPAb7XBgyeUD5g+/wD3f97261DdatptvDcyyXtvi2UtKqyAsoHqM9a42TQ9eWZbNNOR4E1o34uftCgFSW429eN1N07wxqq3FzGdPhggktbiM+bKkn7x+mwgbsZ5+bpVPF13oqf4Mftqn8p2Njrel3lpFcw30ASVA6hpFDYPqM8c8UllrFrNYx3VxJFZiSRo1WWZOSCRwQSD06Vy/h/w3dHU9Nm1TR4Y4bTTzCQzo484MMNgeoyayj4R15beEtbrKDHPEYd8ZMZeVmDZbI5BHI5FT9axKSlyX+/y/wCCL2tS1+X+tD0ia7tYZkhmuYY5JPuI0gDN9B3qLUtSsNNhaW+u4oFVDIdzc7QQCcdSAWXP1FcRqPhjWjNbiK1juJkt4ITcPMrRsExkOrDcMc4K9aPit4X1LXby0m0+znuG+wXNtIY7oRqjOYyhwzD0fkA9BnoK9HAzdeo41Vyr+u5niMRWp0pShC7VrLU9CByMjpRXl2v+GfGEUE1jo9zqR02O83Qxx3484oYEGd7uDtEgb5SfcAjirfjC31xp/Ctg0WrahN9huftaWN/9mLyqkQDM+5QcMT3HXIHau1YaLatNa/5XMpY+cVLmpPS3fW7tpp+h6NTLeaG4gSe3lSaKRQyOjBlYHuCOorzKPw/42kuLePUJNQmuS1qGvYtT8u3jhCKJkaMEEuTv+YKclgQVxWIvhH4gW+k6fa6e+qWZgso44o4tQjCwzBjvL5fkHgjAbjjC1awsH/y8RlPM60dVQk1r0d/y/r77e0TTQwhTNLHGHYIu9gNzHoBnqT6VFbXltcWhu4Zd0ILgtgjG0kN19CDXmdx4P8RC10+KRdSvYohp9zOkmpln+0JI/n4LP2Ur3x6c1VutE+In2+zl8vUJkhmy4TUU2vGZ5CysGkAJKMowQeMDIxihYam18aHLMa8XrRfyTf6HqUGqWE8FlPDcK8V9j7MygkSZUt+HAJ5q5XnusaD4p/4V94f0rSXuLa/tYQl19nuljZcQOuN2cH5ivrzz70uj6T4wj+HOpafJJdR6q82bcyXmZTHlNwD7nCMwDgfMcE547Q6ELXU1vb8dzWONqqXLKm9r7dbXt6na6pqmn6Z5H2+6SD7RJ5cW4E7mwSenQAAknoMVajkSSNZI3V0YBlZTkEHoQa8rufB+vancRST22pQ2cct19nt7jVC80KvbFRl1c5DSY43HAJzwSKo23hj4gQxiO3k1O2RNO8qCMX6bI/8ARiuw/Ofn83kMOOQdwxitPqtNr41cw/tHEKWtFtX0snf122+49korkPD+k65pNvrEH2m5MTWkTWklzctcMs/lESHklsbsHHT0FcJ4Ttte8Q6msdrNr9vpqG0F80mqsxZ8SGUq27K5O3KjBHoOgiGGUuZ82iNqmYSpuEfZvmlfT0+W33aHtVME0JuGtxLGZlQOY9w3BSSAcdcZB59jXjJ8MfEqNtrXWrXALgXRGooqzDeSGiHmAgYxwTHwcYOKmi8K+OTbG5KajFqb6bFbyT/2gpdtlw5ZAd+NzRlcHgZzkgk1f1Smv+XiMFmtd/8AMPL7n/luex0V5d4U8NeKrc6rca4+uXcfkqlhbf2sFflm3AlXwGxjkseDjJ7eo1z1qapuylc9DCYideHNKDj5P5+QUUUVidQMAwKkZB6isyLNvctCenVfpWnVPVI/kWdc5Trj0oAtocilqvaSbkH0qxQAUUUUAFFFFABRRRQAUUUUAFFFFABRRRQAUUUUAFFFFABRRRQAUUUUAFFFFABRRRQAUUUUAFFFFABRRRQAy4kWG3kmb7qKWP0AzXyzcytcXMs8nLyOzsfcnJr6U8YzfZ/CerS9CLOXH1KkCvmes5mlMKKKKzNArpPB/iC10iy1OyuorsJfIqie0cLNGQc8E9j3rm6O9NAdrJ4wsDP4ZZLW+K6PK7SGWQO8obHOc9eO9Uv+Ektf7P8AE1t9nn3avKJITxiMB93zc/yzXL0UXFY9CX4g28kEM91BqxvooRH5cN5stpCBgMwHI/CsfTfEWm3GitpHiOxu7qFblrmGW2kCujN94Hd1ByfzrB0uzW7F4WEp8i1kn/d7eNo6nJ6euOatX/hzWLG2kuLqz2RxBWkxIjMqnoxUHODnr0p3YrI2dG8VaZYeKbnUI9FFtp09o1p9ntyAwU4+bJ4Lcc1d0zxtp9vpkOmSRazHbWbt9la1uhG7xk5CS9jj1Fc7pnh64vtEfVlmgWKO4SFkMiBsEEkjJzkY4GMnt0p3iDw3qGl3dyqwPLbRXJgR8qWJJ+XKg5Ge2RzRdhZGna+Lrae41eDWLGebTdSKkxxS5liKfdIZuvTv/wDWqt4w17TdV0rSNO0uyubWHTlkUCZgxYNtwcjv8pz9aydU0fUdMjSS9tvLR2Khg6sAw6qcE4PseadZ6Fqt3ZC8t7MvCQxX5lDOF+8VUnLAewNF2OyNrRPEGiReD28P6vp15cK12bjzIHVSnAAwT34PtzWxoOrXGteMdGi8P2DQWGkxbfKlkG7yiQJGY9OciuO/sHVv7O/tD7G3keX5v3l3+X/f2Z3bffGKsDwtr3liQWWAVV/9cmQjAEMRuyF5HJ4ouxNIt/ErUYL/AMUyx2ZX7HZottbhTlQq9cfiT+lP0LxJZWfhj+x7qC+RluhcLJZyhDL/ALDk84qgPDt8qTwy20wu0mgjjVWQxt5pwvzZ5zxgjI9TUV34d1i18oTWLZll8lQjK58z+4QpO0+xxRqPQ6afxppd1rWsy3mnXb6dqtvFFJGjqJUKKBkHoelVtQ8V6UsXh+HStNuoodHuzMFmcEyDcD1Hc4Pauf1PQ9T021W6vLdUgaTyhIsqOC+Cdvyk84B+lW/D3hnUNUubItC0dpczBPM3KG27sMyqTkgc8gY4ouxWRrN4r0lPEGp3EWm3cmm6tEUvIJJAH3Ek7kI449DUcnijTLY6PZ6Tp91DplhfLeSCZw0szAg9uBwMViDQdTe3luobVnt0Z9rFlDMqEgsFzkgdyBxTToWrDTv7Q+xt5HliT7y79h4D7c7tvvjFF2OyNtvFNoZvFMn2W4xrMZWHp+76/e59+2asWPjO0tbrw3N9gllGk2zwyhsfMWx8yfTHfFc9feH9XsoFmuLMqpdYyA6sys33Qyg5Un0IFW5fDF9b6Pc3l1E6zxzxQxxIyvuLk5B2k4YYHHXmjUNC/qvibTp/C2oaLbpqsr3Vwsyz3kqueCODg8cDtmtKLxvo48RaZrradfLc21t9nnUOpVgFwCvPqe9cpN4d1mK4gt2sWMk5ZU2urDKjLAkHAIHJzjFVdT06802RI7yJUMib0ZXV1ZemQykg8g0XYWRvWGv6PcaFbaR4h067uI7KRmtpLWQK2GOSrZ7VZvfGkd7Drsctk8Qv7WK2tUQgrCqE43E8nr2rjaKLsLI3NT1qC78IaToqQyrNZSyO7nG1g3THOaw6O1BpDCiiikAV7zok/wBq0eyuM5MkCMfrgZ/WvBq9o8BS+b4R09u4QqfwY1cNyJm5RRRVkBRRRQAUUUUAFFFFABRRRQAUUUUAFFFFABRRRQAUUUUAFFFFABRRRQAUUUUAFFFFABRRRQAUUUUAFFFFAE1pcPbyh15HceoroIJUmiEiHINczVvTbs28m1v9W3X296YjeooBBAI5BopiA9Khj+eYt2X+dPmbalEAxGD3PJoAfRRWN4u8TaN4V0ptR1q7WCLoiDl5W/uqvc1UYuTUYq7IqVIUouc3ZLqbNFfOnib4+a1cTtH4f022soAflkuB5khH0BAH61a8JfE7xfd6cLq6vIJXMjDBgUDHpxV5hRnl+H9vWWl0vPU8WjxFg69b2VNt+dtD6Borznw78TYpZFh1q1EGTjz4clR9V6/lXocE0U8KTQyLJG43KynII9RXDhsXRxKvTdz2KVaFVXix9FFFdJqFNSOOPd5aKu47jgYyfWnVDfXVtY2kt5eTx29vCpeSSRgqqB3JNFrsTaSuyaivDfGvx6hhne18K2C3AUkfa7nIU+6oOSPrj6Vz/hb4s+NNU1Kb7RfWwRU3BEt1C5z+f6104jB1cPhpYiorRir+Z4b4jwLrqjBuTfZafefSVFeUaP8AE7UI5FXVbOK4j7vD8jD8Dwa9J0PV7DWbJbvT5xLGeGHRkPoR2NeVhcfQxOlN69up61LEU6vwsvUUUV2G4UUUUAFFeX/Eb4yaL4buJNN0qIatqCZD7XxDEfQt3PsPzrzGP40eNtR1eCJZ7O1heUDZFADxnplia7Y5fXlTdRqySvqeHieIsDh6vsubmltpr+Ox9PUV47p/xK16Bx9qjtbpO4KbD+Yr0Lwp4s0vxChSBjBdKMtBIfmx6g9xXhYbM8PiHyxdn2Z6lLFU6jsnqdBRRRXoHQFFFFABRXI/EP4g6D4Lth9vlNxfOu6KzhIMjD1P91fc/hmvE9b+O/i27lb+zbex0+H+EeX5j/meP0rtw+X1665orTzPGx+fYLAy5Kkry7LU+mqK8N0P4keKPsNtNPPb3BeNWYPCBkke2K7zwr8QtP1SZLTUYxY3LHCtuzGx9M9vxrwo5nh3VdJuzTtr5HbQx9Gsk07X7nbUUUV6B2BRRRQAUVmeJde0nw5pcmpaxeR2tunGW5LH+6o6k+wrwzxV8fdSmnaLw3psNtAD8s10N8je+0HA/WurD4KtiPgWnc8zH5vhMBpWlr2WrPoaivnnwf8AFDxhfWstzdX0EjCXAXyFCgYHpXd6B8Tt0ixa1ZhVJx50Hb6qf6V5OJx9HDYmWGqu0o/cPC5pQxMFON0n3PS6R1DKVbkEYNR2dzb3lslzazJNDIMq6HIIqWutNNXR6RmWRMUzQt/CcVpKcis/UV8u7jmHRxg/UVdgbctMCSiiigAooooAKKKKACiiigAooooAKKKKACiiigAooooAKKKKACiiigAooooAKKKKACiiigAooooAKKKKAOf+JDMvgbVmXg/ZyPzIr5yr6M+JCs3gbVgoyfIJ/UV851nPc1hsFFFFZlhR3paSgAopaSmBp6DewWa6kJ2YfaNPmgjwM5dgAB7Vralrdhcalr06SSFL2ySGAlDyw2cH0+6a5alouKxt6LfWEeg3NldXDQy/bIbqPEZYPsDArx0PPWtODxJY2+r6zfqHm+0ajDcwqVI3qkm459Dj1rkKWi4WOm8S6xp1xpLWVg0TebcidvKsxABgEfN1LNz24qL7Zo93Z6dLdXl5bT2Nr5HkwR8yEFiCr9FznnI9etc7QKLhY6z+2dJ+2jXfPuPtosvs/wBi8r5d/k+VnfnGzHOOtR3et2ElzqkiySFbnSIrSPKHmRfKyPYfK3Ncv2oouFjtLbxFpccVkrSSZh/s3f8Auzx5DEyf/W9ab4a1m3W8lijVpZrjV1uEU/LuQpIpOTwG+cYB71x1JRcLHXeJLKHSPB0Gm77nzn1FpgJ4/LYoI9uQp5A5HJ6np0pdH1TQ31DRdS1C+uLWXTY0jaFIC4k2MSpBHTOec1yLMzHLEk+5zRRcLHbW3ibShb20zrFHcWkLwqPsYeR8lsFZDwoO7kEetZeqX+j30j6o13eRXL2qQ/ZIk2gMqKh+fps4zjGee1c4KKLhY7yXxJolvBMbOQt/pVvcww/ZNpxGSSrv1ZufvHI4qCw1vQtHjmns7u4vZZtShuvJeAptRSxIJ6FvmriqWncLHZv4h0uE20NpcNFH9pM8klnZLCU+QqMg53n5uR0I4rG8VX2nXn2QWWx5o0YTzRweSkhJyMJ2IGcnjOaxKKVwsFFLSUDCijtS0gEoqvdX1tbf6yUFv7q8msy41xzxbwhf9pjmuWrjaNL4panr4LI8djLOnT07vRf8H5G3Xp/gjXtF03wjbrqGqWlsyu4KySAN19OteCz313NnfO+PQHA/Sq561wTzi3wR+8+kw/BDa/f1fkl+r/yPoO9+J/g+2yFvpbk9vJhYg/iayLn4xaIvFvpd/L7sUUfzzXidFc0s2xD2svketS4Oy6Hxc0vV/wCVj16X4zRDPleH3b03XIH/ALKai/4XRJ/0Laf+Bp/+Iryais/7TxX834L/ACOpcK5Uv+XX4y/zPX4vjNAceZoEg4523IP/ALKKv23xh0FyBPpuoQ+pAVh+hzXiNFNZpiV9r8EZz4SyuW0Gvm/1Z9D2PxL8H3WAdSa3J/57wsoH410WnaxpOpY+walaXJPaOUFvy618rUKxVgykqfUcV0QzmqviimedX4Iwsv4VRr1s/wDI+t6K+aNH8aeKNKIFrrFwyD/lnM3mL9MNnH4V3OhfGKQER63pasO8tqcH/vk/4130s2oT0lofPYvg7H0dadpry0f3P/Nnr1FYnh7xZ4f15R/Z2oxPL3hf5JB/wE9fwzW3XpQnGavF3R8zWoVKEuSpFxfZqwUUUVRkFFFFABRRRQAUUUUAFFFFABRRRQAUUUUAFFFFABRRRQAUUUUAFFFFAGpo930t5D/uH+latcuCQQRwRW9p10LiD5j868N/jTQmPn+ZgnqanFQJ81z7KM1PTEV9TvbfTtOuL+7kEdvbxtLIx7Koya+OPiB4q1Dxl4lm1O6Z/LLFLWDORFHnhQPU9/U19EftHahJY/DC5ijJBvLiK3JHoSWP5hMfjXhHwbtLWbxmt/exedBpdtLfmP8AvtGuVH54r38rhGlRniJLb9D4biatUxWMpZfTdk7X9W/03O++HXwM+2WcWo+LbiaASKGSygIDgHn527fQfnXptt8MfCFrYi0tLGaBRkhluHLAnvyTXMP8RNchiIebT2NysLQSSWksSQq7YMvzf6yNf72V5x61OfH+ttpky2/2K6uLS9kt3uoImeG42oGjVQDwXJ25ycYrxcbipY1ONbWPbofT4LJMJg4pU4K/d6sx/G/gu68Pj7XbyNc2BON5GGjPo3+NXvhR4kksdRXRbqQm0uWxFk/6uT29j/Ou10/WrHxBPe6bdXFoIbmPy7a2LDzZVAIeTHpnIX/dzXi8ok0/UXVWPmW0xAPTlW/+tXx+NorLsRCtR2fT80ZYin9VqKcNj6QoqK0k860hm670VvzFS19UndXPXCvmj9onxxNrGvyeGbCdl06wfbPtbiaYdc+oXp9c19Gazd/2fo97fbd32a3kmx67VJ/pXxJaRy6prMUTuzS3dwFZieSXbk/rXt5NQjKcqsuh8fxdjZ06UMNT+3v6Lp8/0O9+E/wqv/GMY1O+naw0gMVEirmSbHUIDwB/tH8jXt2ifCbwVpKEQWE8kjLtaWS5cs35EAfgBVOw8TvY+KtO8K6DZwto1tBNbB+A000MYOxDnAwcAnHJJ9Kjg8XeLIJr63urfT7u6j05rt4bVGJsZMjEchBIY4JPGD8prhx2PniuaMvgfTp8+56uWcP4XB043ipT6t66+XYi8W/Dj7PbSXmhSSSbBlraQ5Yj/ZPf6H8647wprlz4f1hLyHcUztnizw69x9fSvR9E8ZvOLRNRvLK2RJZBc3MgMayruKxBATwXA3+yj3FcR8TrCKw8XXAgULFcIs6gdPm64/EGvi80wccLy4ihpqb4zDqjapT0PbbSeK6tormBg8UqB0YdwRxUlcp8KLlrjwZbqxyYXeMfQHj+ddXX0WHq+2pRqd0ejTnzwUu4V5R+0T43m8O6LFoemTGLUdQUl5FOGih6Ej0JOQPoa9Xr5H+PGoPqHxR1YsTtt2W3QHsFUDj8cn8a9jKqCrV/e2Wp4PE2OnhME+R2cnb/ADMr4f8Ag3VvGmsGx00KkaANcXEn3IlPr6k9hX0D4c+Cng7S1ikulu9SukIbzZZig3eyrgY+ufrXJ/DzUZ/CvgbTLXSRHHf6jbS6lcSNaPcM6hiqqFTGAFGSSePxrsZviDc3GqeHrTTRZzQ3M0Meo3KEmNWkUkImcHOAScjjgVeY5jUnUlTi7RWnqc+RcP4enh4VqseaclfXp20LmufDXSriFm0qSSzn/hVmLofrnkf54rzC6g1DQ9XMcge1vLZwQQeQexB7ivRrbxrq32rUra5jtoZMlLfzEZFt2EjqfMJ4IWNRITxwcdxVL4tR2N/pWm69Y3EVwGYwNNEch+CR09CGr4jNMupRpOtRVmux7GMwsYw54KzR23grXF1/QYrw7VnU+XOo7OP6HrW3XlfwRumXUdQs8/I8SyY9wcf1r1SvVy7EPEYeM5b/AOR1Yao6lNSYVleK9Yi0LQ59QkAZlG2JD/G56D/PYGtWvNPjfctt02zBIUl5D7ngCnj67w+HlUW48RUdOm5I8Q8TeHta8QeI2vLRpdRu76X5kZsuGPp/sj9BXqvg74D6LbWiTeJ7ma+umGWhgcxxJ7ZHzMffI+lN8BSrpOh674mWOKS4soAlusrhVLtnjJ7nge+cVoL8RtVW1axzBNqMl6kEEy2UgJRo95byCd5IPyjsTXVlmcYypgoKpL59beZ4OB4ewkpvEVI8zfR7f16nS3Hw18MtZrb2kE1mUUKjJKWxjpkNnNeaeLvDd94dvRDcYlgkz5U6jAf2PofauzPjjWv7P0i4VbSTzi4nZIXxI6zKhjweY2ClmIOcbe9XNcvrTxN4a1eGW5tftEStdWlsGHmxxIMh2HXLDJx2DLXkZjl1GtTlOKtLf19T18RgoezfIrW7CfCTxJJfWz6Leyb5rdN0DseWT0+o/lXf14H4DumtPF+myqcbphG30bg/zr3yqybEyrYe0t46DwVVzp2fQKZPLHBBJPM4SKNS7seiqBkk0+uJ+OeoSab8L9YliZleWNYAR1G9gD+hNe3Sp+0nGHdmuKrrD0Z1X9lN/cfOXxV8Z3XjLxPNds7rYQsY7KHPCpn72P7zdT+Xau5+GXwTk1awh1bxRcT2lvMoeG0hwJGU9CxI+Ue2M+4rgvhPplrqnj3Tob6PzLSEvczJjO5Y1L4x3BIA/Gva2+Jup21q19N9kkiubbzLSI20seHLhQFc5EoXPzYx04zXvZli3hIxoUdND4bh/K45pOeMxfva7ef/AAOiOosPhf4NsbRra006WJWO4t9octn1yTXH+N/AtxokLX9hI91ZD74YfPF7nHUe9a//AAmmvLoVy7PbG7t7vypJDZyIYlMRdd8R5G4gKDk9c+1dFoniSDWLv7Hfy2luk8Cxpau37yWXH73Gf4Qfl9yrelfHY3A0sZeUl7z69fn3PtpYCjycsIpW2scF8MPEkmk6umnzyf6DduFIJ4jc9GHpnoa9or5z1q1/s/WLyzUn/R52QfgeK9/0G5a80Sxu2OWlt0dvqVGf1rz8jrytKhL7JhgKjs6b6D9UTdaM3dPmFNsJNyCrbqGQqehGDWXprFGMZ6qcGvfPRNWigdKKACiiigAooooAKKKKACiiigAooooAKKKKACiiigAooooAKKKKACiiigAooooAKKKKACiiigAooooAyfGcPn+EtWixkmzlIHuFJ/pXzRX1TcxLNbyQt92RCp+hGK+WZ4mhnkhkGHjcow9wcGs5mlMZRRRUGgUd6KO9IAooopgFLSUUgCiiigAoFFApgFSLHm3eb+66rj65/wAKjq7ZJ5mm347oEf8AJsf1oAp0lFFABRRRQACjtRR2pAFLSUUAFFFFAC0lR3E0VvGZJXCr/OsK/wBWmmykOYo/X+I1y4nGU8OveevY9fK8kxOYy/dq0ere3/BNW91G2tQVLb5P7q/1rFvNTurjK7vLQ/wr/jVKkrwcRj6tbS9l2R+jZbw5g8DaVuaXd/otl+fmLSUtFcR74lLSUtABSUtJQIKWiigYlFLSUALRRRQAlLRSUCHKzK4ZGKsDkEHBBrtfCvxL8QaMUhupP7TtBxsnPzgez9fzzXE0VpSrTpPmg7HNi8Fh8XDkrwUl5/p2PpPwl410LxIqx2lx5N3j5rab5X/Ds34V0lfJKMyOHRirKcgg4Ir0jwR8Ur7TzHZeIN97a8ATj/Wxj3/vD9a9zC5upe7W08z4HNuDp006mCfMv5Xv8n1/P1PbqKq6XqFlqllHe6fcx3Fu4+V0P6H0PtVqvaTTV0fDSjKEnGSs0FFFFMQUUUUAFFFFABRRRQAUUUUAFFFFABRRRQAUUUUAFFFFABUttcNbSiQZx/EPUVFTZT8ppgdHZssgaRTkN0PtViqHh9SumRk/xEn9av0yTzz9ofS5tU+GV2YI2kktJo7kKoJJAO0/kGJ/CvG/ghZz6d4zhm1SARWF3DJaTLIcFhIuB+Ga+pLiGO4gkgmUPHIpVlPcHrXgvjHw/ceH9We2kVjbuS1vKejL6fUd6wx+c4nBYX2dKKcW9W+n9dz53Mssi8ZDG3d42/A9Kj+HOkLC0cmo6tMwhWC3eS4BNtGrBgicYxkDhgegrV0jwtYaVoV1pVnPdJ9rZnnuNw812bgnOMDgY4HFcJ4U+I1xY26WerwvdxoAFmQjzAPfPWukl+Jfh5Yi0cd7I2OF8sD9c1yUs0ws483Nb1PajjKUle9i7feH9F0i9PiNpJoEsogwhVgI9yRmNTjGc7TtxnHtXjBEuo6kQFJlupug9Wb/AOvW74z8YX3iIiDYLayVtywg5LH1Y963PhN4ZkuLxdevIysEJ/0ZWH32/vfQfzrxsXW/tLERpUvhXX82cFap9aqKEdkepWsfk20UPHyIF49hUlFFfVJWPXK2rWgv9Ku7FjgXEDxE+m5SP618Rp9o0jWlLoyXFlc/MpHIZG5H5ivuWvnT9ozwHPY6rJ4u0yBnsrog3qoP9TJ03n/Zb19frXtZPXjCbpy+0fIcW4GdWjDEU1rDf0fX5Hqmm+FvCPiJdO8VabbLbNLE8yPbhRueQcs3H3lOcehzWj4R8HQeGZP9D1jVJ4SG3QTuhRmY5LHCglvfNfN/wv8Aibq/gkm0EYvtKdtzWztgoT1KHt9Olev2/wAevBr26vNa6tFJj5kEKtg+x3c1hiMqrU5vkjdHbgOJsJXop1p8suqf6HZap4M03Ubfy57i7EjTSyyTKyh5BIu1lPGNu3C9MgAYNeXfES/h1DxRObZt0Fui28Z65Cjn9c07UvjJ/wAJG8+laPaSafGy8TSOPMkXuAB939e9VvB3h658Q6qtvGrLbIQbiXHCr6fU18dn3tfaxwfK+bR/5f8ABN6mPp46Kjh3zK56n8KrVrXwZbF1wZneX8CeP5V1VMt4Y7e3jt4UCRxqFRR2AGAKfXs4el7KlGn2Vj2KcOSCj2Cvkr4+aZJpvxQ1MsrBLrZcoSPvBhzj8QR+FfWteb/HTwC/jDSYL3Tgo1Sxztz/AMtYj95fqOo/Ed69bLcVHD1uaezR4fEeXzxuDtTV5Rd159zB+DlppnjHwHp8f9oXtjqmjpJZySWkoSRoXO4A5BG0jH4rXcS/DjwkwsPL0yOE2UqSBkA3S7Rja5I5B6n3ArxnwPJN4MuzNpjETH5Z/MH+sA/hI7f0r1jTvidpEkI+3Wt1by452AOv55BrwamdYKvXm4uyvpfqb5TiXDCwpV3aUVb7jpNZ8O2OrtcG9aZxNam2CggCJSckrxwSQOTn7orzz4mraaTp1n4etZ5Z5PPe8uHlILM7Z5OABk5bgAVq638T7ZYWTR7OR5SOJJwFVffAPNedIuoa5q+B5l1e3L8k8kn+g/lXlZpmVOpT9jR1bNsXioyj7OGtzufgjaMbzUL4r8ixrED7k5/pXqVZHhHRYtB0OGwQhpB88zgfec9T/T8K169bL8O8Ph4we/U68PT9nTUWFeb/AButGaDTr5VJVWaJj6Z5H8jXpFZ3iPSYda0a406fgSL8jY+4w6H86rHUHiKEqa3Y69P2lNxPK/hvFp2rwaj4a1JnVLvZNCyNtZZIzkFT6jgj6V2knw902Z3urjVNWn1MujR6g8y+fFszgKQu0Dk9uc15PfWuoaDrBhlD293bvlWHHTowPpXf6D8TohAsWtWknmAYM0ABDe5UnivFyvMadKHsK+jRx4TFKnH2c9LHXWnhfT7Xw4dChluRbu5edy4MkxLbn3HH8R64xwa5zxxpel6DaahrMc0wubxZIoYNw8tXlVVdgMZ5VB3IGOMVLffE7RY4ibS2u7iTsGUIPzzXm/ibX7/xBf8A2m8YALxFEn3UHoPf3rpx+a0I0nGk7yf4GmIxkFBqLu2WPh/aNeeMNOjVchJRK3HQLz/Sveq4f4VeGZNKsm1S+j2XdyoCIRzHH159z/hXcVtk+GlQw95bvUvBUnTp67sK4z426bJqnwx1iCJGeSOITqqjJOwhj+gNdnTZESSNo5FDIwKspGQQeor2qVR05qa6M0xNFV6M6T+0mvvPjn4S6xDofxB0m+us/ZjKYZuP4JAUJ+gyD+FfScfw30BojFNcahdW6wtFaRSTgraKxz+6wODwME56V5h4p8BW/g/V5ZLW3ZrW4dmgmbnaCc+X7Y/UV0nhD4g3WlWyWWpQteWyDCOpw6D09xXJmnEOHrYzkcXFLS76/LsfO5BRqZZTlQrvd39D0TQvDVvpFrfJDf3011fcz3s8gaYkLtU5xj5R04qpc+FdEs7i21VpZ4ItPjjYoHGx/K3FGbIySNzHgjJPOaov8TPDwi3LHes3ZfKA/rXD+M/G174gjNpFH9ksc5MYOWf/AHj/AErhxGbYalBuMuZ9Ej36uNpwjdO7Of1W5bUtXubtVJa5mZwMc8nivoLRLU2Wj2Vo33oYEQ/UKAa8q+FnhmTUdSTVrqMiytm3R7h/rHHTHsOtewVzZHh5qMq0/tGOAptJ1JdQrJP7vU5V9SGH41rVl6iNupI395P5GvePQNKPladUcBygqSgAooooAKKKKACikdlRSzMFUdSTgCuU174jeD9HZo7jWIp5l6xWw81s+mRwPxNFwOsoryLUvjlpcbFdP0W8nHZpZFT9BmsWf46asSfI0GyUdt8zE/yqedFcrPd6K8EHxz1zPOiaeR3HmPV+y+O0mf8ATvDoPr5Nx/iKOdBys9sorznR/jJ4RvSqXn2vT2PUyxbkH4rk/pXcaRrGlavD52l6ja3idzDKGx9QOlNNMVmXqKKKYgooooAKKKKACiiigAooooAKKKKACiiigAooooAK+cviJZf2f411SDbtVpjKvuH+b+ZNfRteO/HnTTFq1jqqr8s8Ric/7SnI/Q/pUT2Lg9TzSiiiszUKO9LSd6QBRS0lABRRS0AJRRS0AJRRQKACtTw4vnXF1a957WRR9Rhv6Vl1f8P3H2bW7SZvuiQBvoeD/OmgKH6UVe121Nnq9zb4ICyEr9DyP0NUaACiilpAJRQKO1ABRRS0wEqnqWoRWa4+/KeiZ/U1Fq2pLbDyovmmI/Ba552Z2LuxZicknvXk43MPZ+5T3/I+xyDhp4pLEYlWh0XV/wCS/Mkuria5lMkzlj2HYfSoqK7HwR4Z03WfB/inVrxrgXGlQRyW4jfCktvzuGOfuivDjGVWXnq/1P0GrVpYKina0VZWXm0l+LONpa9D1zwAuh/DKDXr62vG1Odstsnj8q3UsAu4ZJbI9Omea5Tw54Y17xF5v9jabLdLDjzHDKiqT0G5iBn2zmqnQqRkotavUzo5jh6tOVVTXLFtNtq10Y9Fdr4b+GfibWX1SJrf7DLp8ZJjnwGkkxkRjkYyMfMfl561k6P4L8UavJcpp2kSz/ZZWhmbzEVFkU4KhmIBP0Jpewq6e69RrMcI3Je0j7tr6rS+33nP0tdn4Z+GviTWxqqiD7HLpwKtHNgNJKAD5fJGOCDuPHvWXovgzxRrJuf7N0ea4FtI0crBlVQ4PKgkgMfYZo9hU0916gsxwt5L2i9219Vpfb7zn6WpLmCa1uZLe4ieGaJisiOpDKR1BFdDZ+AvGF5pi6jb6DcvbunmIdyhmXGchCdxHuBUxpylpFXNquIo0kpVJpJ7XaRzNLXSaX4E8W6pBbz2OiyzRXEZkifzEUFQcHqwwc9jgmqWn+F/EF/rc2i2mlXEmoQE+dDgKY8f3icAD3Jo9lPT3XqSsZh3zfvF7u+q09exkUldp4m8Hf2D4AsNVv7e6ttXl1CS3mikYFAihiCAPoOckUmheEP7Z+Htxq9hb3dzqy6klrFFG3ylCoJJGP1zir+rz5uW2trmP9pYf2ftL+7zct+l72+7zONorffwX4oTWpNGfSJUvo4GuDEzoP3Y6sGJ2kfQms+20XVLnRJNagtGksI51t2lDD/WNjau3O45yOgqHTmuh0RxVGSuprp1XXb7+ncz6Wug1nwV4q0jSzqeoaLcQWqgF5CVby89NwBJX8QKva14O1CTUo7XRdDv0ZdNjvJo5riOR2Vjjeu09CSMLy3tVexqdmZfX8O7NTTTvrdW0t5+ZyNJW54g8JeI9AW3bVtKmt1uW2wncrh29PlJ59utP1vwd4n0XTV1HVNGuLa1YgeY2DtJ6bgCSv44pOlNX916FxxmHly2qL3ttVr6dzBorox4F8XHSf7UGhXX2Xy/N3ZXdsxndszuxjvio9F8F+KdZ07+0dN0ae4tedrhlXfjrtBILfgDR7Gpe3K/uE8dhknL2kbJ23W/b1IPCniXVfDV+LnTZyEJHmwscxyD0I/r1r37wT4u0zxTZeZat5V1GP31s5+ZPceo96+a5EeKVo5EZHQlWVhggjqDU2mX15pt9FfWFw8FxEco6np/iK68Hjp4d23j2PIzrh+hmcOePu1Oj7+vf9D6vorjvhx44tfFFr9nn2W+qRL+8izxIP7y/wBR2rsa+opVYVYqUHofk2LwlbCVXRrRtJBRRRWhzhRRRQAUUUUAFFFFABRRRQAUUUUAFFFFABRRRQAVHcHCVJUV1/qzTA6TSV2abbr/ALAq1UVmMWcI9I1/lXK3HiO6t/EWtJcXDJY6WA/lR6fI+9PIWQ5lHyqck4Bp3JOvqpq2m2Oq2bWl/brNE3Y9QfUHsa5g+Otl5c2c2jTJcWUSz3iidSIomxtYH+I89PY+1W9J8SXOpeIrW2jsxDp9xb3EkcjMC0nlyIoOB93qeD6j3FTJRkrPVA43WpzGr/C6TzC+k6iuw9I7gEEf8CHX8qy4/hn4gaTa0tki/wB4yE/yFb9h4z1tWW5msHvreWV4Akdq0IST7R5UaiRjtfIyTjpirNv8RYbvUrbTbLS/tF3dM6wxrdp0Tdu3f3eV4B65Bryp5PhJSva3zOWWApN7DfDvw20+zkWfVJzfSDkRgbYwffu3+eK7tFWNFRFCqowABgAVwl98SrK3CyJps0sLQiRSJRuyYjJtIGQOBjkg57Y5pdQ8fz20lzaf2JtvYk3CN7kFch0DAsoIBxID68cgcV3UMPRw8eWmrG9OhGmrRR3dFcZF438tJTNYSSpBOY7iRWC+XunkijAH8XKcn8fatfwn4g/t2KRnsXs5EjimCNIHykiblOR7dq6Lo0sblMmijmheGaNZI3Uq6MMhgeoIp9FMTVzx7xr8CtH1KaS88PXh0qZiWMDrvhJ9u6/qPauDm+BHjRJtiT6XKv8AfE7AfkVzXt+ua/qlj4nW1YwW1j5sKRtNbuUn3/eHmrkRsD0Vhz681lT/ABKiW8TNn5MCbvNDSBt4OBHh/uj5jyeR716FPNsRTXLe/qeDiOGMvrz5+SzfZ2/A43wb8B7i0v4r3XtcQCJgwhslOW9i7AY/AfjXtel6fZ6ZaLaWNukEK9FUdT6n1Nc1YeOra8vrC1jsiRcymFpVnVo0cMVwrDhumeoJBGAeldfXJXryxNT2lTV7bdD0MDlmHwEXGjG1/mFFFFZHcFFFJI2xGbBOATgDJNAHL+KvBGla5I1yu6zvG6yxjhj/ALS9/wBDXE3Xwx1yN/3FzZzr2O4qfyIra1bxfr+n+HrLW1/s+4XU4ZGgt1Ug252F1JbPz4AwwwOeKk0fxnrH9rT6df2Ec9283k2sMLhVJVpA25z/ANcielebXyzC15c0o2fkYVMHTqO7Rkad8L9SkcG+v7eCPuIwXb+grv8Aw14a0vQIStjCTKww80nLt+PYewrPs/GlnceIotFNuYpZGEZDTIXSUxeZtKA5wBxu6Z4pnhjxNPqXizVdLneHyYstZBYmDSIrbXbJ4IDYGeOcgZxV4bL8Ph3zQjr3HSwtOlrFanWUUUV3mwUUVz3jPVrzTZNLhtJfK+13LRSOLR7hgBGzfKick5UfhmgC54i8P6Zr1sIdQg3Mv3JVOHT6GvPtT+F1+khOn6hBNH2EwKN+mQf0rf03xlqjNHY3WgyNflki/wBYIg8jIZANrZKfICcHocCo77x8/kW9/Zaa7aeCfPeRgGYi1afYq9jjaN3Tr9a4cTgMPiXzTjr3MauFp1fiRzVt8MtdkfE1xZwr3O8sfyArtPC/gTSdFlW5lLX12vKySLhVPsv9TmpZ/FjHU5tNsNJlvLuIFynnKgKCONi2T7yKoHrWVpXju8umtUfSM3V3apNFbJMABzLuJc+0Y4x1PWs6GWYWhLmjG789SaeDpwd0jvKK5XRPGUeq6lbQQ6bKlrcymKK4aQcsIRNyvUDbx9a6qvSTOgKKGzg4OD2NcGPE+s6fq11b3flaisV1JbokUawYVIFlZ2ZmIGAxGKTY0jtNRsrXULR7S9gSeF+qsK881r4XhpGk0jUAik8RXAJx9GH9RWnF8Qkltmlj0eZ2iEzzqJgAkcaI7MCQN3DjjH+NTReOWuLs2dro0slw10II43nVCwKyMGIIyBiM+oORz1xy4nCUMT/EV/zMquHhV+JHHL8NPEJk2mSyUZ+8ZDj+VdF4f+GdnbyLNq90bthz5MY2p+J6n9Kt3PxCtYrFtQTS7iS0C7Q/mKGMvk+ds2/7pxu9aivfHt3p8t2uoaCIvIbAUXQZ8CMO2QBnOGHTI9SO/LSyjCU5c1r+pjDA0ou9juIYo4IUhhjWONBhVUYAFPrhLbx1dvcwJNpYVriWaC3hSYHe6yIqksR8vDHPB6VctPGwuLyOFdJmWLz4beeQzL+6kkdkAx/EAynkdua9NNHXynX1m6z8s1u3rkVpVna30gP+2f5VQi3af6sfSpqr2f8AqxVigAoorL8Ua/pfhvSn1HVbgRRLwq9Wkb+6o7mgDSlkjijaWV1RFBZmY4AHqTXl3jf4x6Xppe08PxLqVyMgzMSIUP8ANvwwPevMfiH8QtY8WTNDuaz0wH5LVG+97uf4j7dBXGVm59jRQ7m74m8X+IvEUjNqmpzPGekKHZGP+Ajg/jWFRRWZYUUd6KACiiigAqWzurmzuFuLO4lt5l6PE5Vh+IqKigD07wf8Ytc0xkt9cjGqWo4L/dmUex6N+P517X4T8VaH4ntPP0m8WRgP3kLfLJH9V/r0r5Gqzpl/e6ZfR32n3MttcxnKSRtgj/63tVKbRLgmfZdFeYfC74pW+vNHpOumO11M/LHKOI5z/wCyt7dD29K9PrVO5m1YKKKKYgooooAKKKKACiiigAooooAKKKKACuW+KeknVvBt2kabprfFxFxzleo/EZrqaRlVlKsAVIwQe4oYJnymKK2vGuk/2N4mvLJR+58wvCfVCeP8PwrFrA6Ao70Ud6QBRRRQAUUUUAFFFFABRRQKAClBIO5eCORSdqKAOk8Wxi6sbDWI1GJYwkmOxHT+orm66vwqU1PQ7zRpSNw+eLPbP/1/51y0sbRSvFIu10JVgexFNiQ2iiikMKO1Ao7UAFZ+sagLVPKiIMzD/vketTaneLZwFuDI3CA/zrl5HaR2d23MxySa8vMMb7Jezhv+R9fwzkKxcvrNde4tl3f+S/ERiWJZiSTySaKSivnj9MQtejfDC6tofh547hmuIYpJbaERo7gFziToD17V5zSYGegzWtKp7OXNbv8AirHLjcKsVS9m3bVP7mn+h3XjCe3k+E/gqCOaJpojdeZGrgsmZDjI6ir/AMNJp28KXmnwvoWp2890HudJ1GXyG4AxKkhIHYfTFcDo+m3mranDp2m2/n3dw22OMMF3HGepIHQVBdQSW9zLbXEe2WJ2jkU4O1gcEfmK0VZ8yqW0tb7lY5Z4CEqTw6nrdy++Te1099mmnpue1WjaC3jjxRp2m6xE327w+1tG1zeb0E5UgxrI3VRkfrWRoWn2Fn4O01Y207VLiDUX+3RXmpbIbNlfAdIww3Z5O7mvKMDGMDFGF9BVvFJ/Z7/jqc6yVpWVV/Z+dk1umn1/4c90vLmxv/ib45t49RsVOpaLHDayPOojkfyk4DdKpeG/7JvvBGjaTGLGW90e6lF1HJq5swj7+JQV4kGB/nNeTWOjahfaZfaja2nm2lgqtdSblAjDHA4JyefTNUSAewqni3fmcd7/AIu/5mUckg4+zjV+Hl+TjHl1s09U72/Q6f4p6nbav441C+tPIZGKqXgJKSMqgFgSB1I6969Y8Pf2PYeNdDvbe4028sjZ7Rq17qW64yY2GxU3YTk9MYxmvAKNq/3R+VZ08S4Tc2rtu51YrKFWoQoRm0oxcfk1buv8vI9W8b6kq6J4GhttQUGK8uGmWOYfKfPTBbB44Jxn3rb1a+0/UPF/j7RbTVrO0vNUgtvsd00wWN9sabk3jgZ5H4mvDsD0FX9J0bUdWivG0+0M6WUDXFxhlHlxjktyRn8MmrjipN6R7fgrGE8mpQguapa19bLdzU1f0atbqegePYDpvwj0PR7nVrO+vbfUZDIsFyJfLBViF4PQZHtS+Cbc6l8HdV0i11izsLybU1ZEnuRF5oCr8uc9/wAuK8vAA6ACghT1ANZ/WFz81tLW38rG/wDZb9h7Pn15ue9ut77dj3nSdU0vT9d8O6BfazZT31votxa3F2Jg0YkkwUQv04ArDs9LTw38M5dMvPEGlxXp1u2nDwTLMIVBXa5APIyufYV5FgYxgYoCqOigfhWjxl/s9/xSX6GEci5XpU0um9Fq02/ktXpqe0+Lns7nw14jvdek0e3vpoP9GvdK1DnUXAwoeEE8dM56Z9q0JdUs49fv5otRt1P/AAhaxo6zL/rMj5Qc/e9uteDqnUqmcDkgdKTaPQdfSn9dd78v9a/5k/2BFx5XU/DT7O2r/l9OyR6z4F1rTbHwBoFxq90jra+JPMdXfc6Js4bHXAY5rV8U3el6Zonim5xpkkWroypjWXuXuiSSrLHj5CM57Y6V4jxnPGaAAOgFSsY1Dlt0/SxpPI4Tre153q7tfPm79/U90s7qw1Kzi1HX9Q0eWBNMKLrNldm3vEIHETRbssf0ql4IkW50LQba/n0HUtKtQWFw959ku9NJPzAfNlvwHNeM7ON+3jpux3pCFPYGn9cd0+X/AIP9ef3kf2EuSUVU3emm2jWlno9ell5bmj4l+yf8JFqP2C4kubT7S/kzSHLSJuOCT3PvWfRSVxt3dz3YR5YqN72J7G6ubG8ivLOZ4Z4mDI6HBBr6D+G3jKDxTpxjm2xanAo8+McBx/fX2/lXzrVzRtSvNH1OHUbCUxXELZU9j6g+oNdeDxksNO/TqeNnmS08zo22mtn+j8n/AME+rKKxfBfiK08TaHHqFthJB8s8WeY37j6dxW1X1sJxnFSjsz8drUZ0Kjp1FaS0YUUUVRmFFFFABRRRQAUUUUAFFFFABRRRQAUUUUAFQ3X3DU1Q3X3DQB1dp/x6xf7i/wAqjFjZh7pvs8ebvH2jIz5uFC8+vygCn2ZzZwn1jX+VS1RJjR+FfD0fl7dJtx5bblOCTnjqe44HB44Fcx4P1HTp/iBqUMen2Ns2JBbTorB5hv8Am25JDAkMTtAAI75r0Csa08L6Ja6jFqFvaOlxEWMTC4kIj3ZLBV3YAJOSAMUrDucyNes7G4vLHUbGyhsLGZ5o7UKyTJIs48txvO1w7MG3DAXPJrOuL/wTqOpW8j6RdxLFKZp5oyvlRuwlXYzBjgEhj8nBOOTXbXPhXQbmSV7ixMpk3ZDzSFU3MGYoN2EJYA5XByKRfCfh5bKez/s1DBcBBMrSOd+1mZSSTnO5mOepzzSsx3Rxt1qPhaS8u/tnhWaUQQpM6pGq+TD5MYywMmCwWTHAzgY5xW1Yr4Z1vxBNEfD8nmXMM8i3UgASdVdY3Iw2RliOwzjPpW7ceG9FnuLyeWxVpLyIxXB3sN6EKMcHjhF6Y6VT0LwrFpevz6v9reVpI5I0j2lVRXkDtxkjOQPuhR14JOaLMLouHw3oRlikOmQF4ixQkdyxY59fmYnnuTVyw06xsM/Y7aOHMaRnaP4UGFH4DirVFUTcKKKKAM670PSbu+F7c2MUk+VJY5wxX7pI6EjtmqkfhHw1G7Ouj225lKkkE8eg549vTtW5RRYLmVF4c0SKaCaPToRLbnMb8kg5JyfU5JOTnmtWiigAooooA5b4heK/+EXgsWjjhllnmJkWR9uIEGZGHI+YDGB3JqvqnjiO1u4ng0+4n0/dMj3AC/vWRRxH8w/iOMtgHnFdJdaVp91eG7ubVJpjCYNz5I2E5Ix0/HrWYngvw2m3bp7bUBCqbmUqMgAnbuxk7Rk9TilqPQ5i41Tw2s4X/hGpIHvZ2t2M0asrHz1jmQAP8py3UcHrzUV1rvhi5ljkn8NzxefF9rcPEpkkjZJZFZSj/KSwfOfU9jmu1n8NaJM0TSWKsYpnnQ+Yww7yCRj17sAf/rVDceEPDs7W7Saf81vHHHCyzyKyKgYLghs5AZuevNKzHdHMWHiHQ11KO7tPClwHCwR2zwvESzOHQYUPtGBGRuz09usNt4l8Px6z9q0rw1Kt8zv5k5eMeWHSR84D85MTZXj164z2Fr4V0G2mjmhsSrxlWUmaQ5YFyGOW+Y5kc5OT81QReC/DcTK0djKpUKF/0ubgAMAB83QB2GOmCaLMLoo2Xj3TZtJivHt7gOY0LowRNsjOyBDlsKSUY8nGB1ro9E1K31fS4NRtd3kzLkbsZBBwRxxwQRxVBPCnh9LSe1TTUSKeRJJNsjg70GFYMDkEY7Ed/U1p6dZWunWUVlZQiG3iGEQEnHfvyaauJ2LFQz2tvPNBNNCryW7l4WI5RipUkfgSPxqaimIz77Q9JvvO+1WMUpmdZJCcgsyrtByOcgcfSoJfDOgS3CzyaVbF1Ty1+XgLsKYx0+6Sv04rXooC5iJ4T8OpF5S6TBt8zzDnJJYgA5OcnIUDHTgUv/CKeHfI8n+ybcIAAAARgAsQAc8D524Hqa2qKVkO7KUGkaZBLHJDZQxvHKZUKrja5TYSP+A8fSrtFFMQVQl0bSpZpJpLGF3kZmclfvFkCMT9VAH0q/RQBj23hjQLdJUh0uBVlR45M5O5XADA5PcAD8KrXfg3w/cSQsLJYRHP57LGSoc7XXB9B87HAxzXQ0UrDuzIm8M6BM5eTSrZiYvJI28bNu3GOn3eM9ccUuo+GtD1C6kurzTYpppBh2JI3DGMHB9OPfA9K1qKdhXMYeFvD4RkGlwYbJ75BJUkg54OVU5HpViHQtHhRUi0+BFVomAC9DGcofwPNaNFFguFZ2uf6uH/AH/6Vo1na592Aern+VAFiy+4Ks1Wsv8AVipriaK3t5LieRY4o1Lu7HAVQMkmgDM8WeINP8NaLNqmpSbY04RB96Ruyr7mvl3xr4o1TxXq73+oSHYCRBAD8kK+gH8z3rR+KPjGfxdr7TIzLp1uSlpEfTu5Hqf5cVyVYylc1jGwUUUVJQUUUUgCiiigAooooAKKKKACiiimAAkEEEgjoR2r3j4L/EhtSMXh3XpgbwDba3LH/XD+43+16Hv9evg9LG7RuskbFHUhlYHBBHQ04uwmrn2nRXCfBzxoPFWhG3vHH9q2QCzjvKvaQfXv7/Wu7rZO5k1YKKKKYgooooAKKKKACiiigAooooAKgvpvItXfvjC/Wp6yNcm3SpCOijJ+tAHn3xP0Y32lDUYVzPaZLY6tGev5dfzryqvoNlVlKsoZSMEHoRXjPjbQ20TWXjRT9lmy8B9u6/hWUl1NYvoYdJ3paSoLFpKWkoAKWkpaAEpaSigAoooFABRRRQBe0K+OnapDdc7Adrj1U9a2/HOmgSJqtuN0UuPMI6Z7H8a5eu08H3kWpaXLpF58xRcAH+JP/rf4VS7CZxVLV3WtOm0y+e2kyV6o/wDeX1qlSGJTZpFhiaSQ4VRk04Vg+ILvzJPssZ+VOXx3PpXNi8QqFNy69D1Mny2WY4pUltu32X9aFC+uXurhpX/4CPQelQ0lLXykpOTcnufslKlClBU4KyWiEpaSlqTQKKKKAOu+DX/JTtD/AOu5/wDQGrsdM8M6emlan4jn0jTtXu7rWrmCOK/vVt4o41kfJySMsSD/ADrzDw3rF1oGuWusWKxNcWrloxKpKk4I5AIPf1rY0fxzrGmi8iNvp19a3dy109re23mxJKxJLKCcjr612UK1OMOWfd/oeFmOCxVWs6lF9Irdq9nJtaWfVdfI6+Xwloln4/vI7HSY9X08acLyOJrxVgtWOQfNfPKgjsehq9c+CvD2q6x4LaKCxt01T7Qb1dOmZreTygGwhbnJ5FcDaeOteg1291dzaXMl9D9nuIJoAYXi7JsGMAe1LfeOtcuU0dYls7I6PIz2RtYdmzdjK4yQRx6euc1oq9CzvHr281+hySy/MnKNqmqja93/ACtarylZ3t57naWt/pF/8PvHo0rQYtIECxRFYpGZXUScFgejcHOK1x4G8O2N/beG73SdMMEloDcapJqSrdLMVJyse7O3PHTpXn+sfEjXNT0e/wBKksdHt7e/UC5+zWhjZ2BB3k7vvcd/ypkHxG8QxWEduY9NluYofJiv5bRWukTGMBz7e1WsRR05tbeS7t7GUsrx9n7N8t3e3M2/hik79bNPR332Zvzaf4X8P/DbS9W1DQotU1CW7u7QOJSivtdwHYjrgKMD3rZsPD/hTULS2ttB0fR9VBs908Mt1JBqXm7SSV3fLj8PWvLr7xFqF74YsPD0ywfZLKaSaJgp8ws5Jbcc4PU9q2rP4j+ILaCHbBpUl7BB5EOoSWatdRpjGA/09RUQxFK+q0sui+ZvXy3GODcJvmcpP4mlZt8ui7eTVvMxvCmkx6t4x0/RZy8MdxdiGTJwyjPI+vGK9U0W40NZviBpek+Ho9M/s/SLqASpIxaZVDL84PfIzx614xb3Vxb3qXsMzpcxyCRZAfmDZzn867S7+KPiK5sr62az0ZDf27293NHZ7ZJgy7SzMD97BPt7Vnhq1Omve39PL8DpzTBYnESXJqrLq1Z3TvbrdaamxNY+F/DX/CNaPeeGotXm1e2inubuSVg6+acAR44GK4rx5o0OgeMtR0e3kaSC3n2xljk7SAQD7gHFaWi/EPX9L022sVh027+yDFpPd2okltx/sNnj8c1zF9d3N9fTX15M81xNIZJJG6sx5Jqa1SnKKUV+G3+ZrgMLiqVZyqvSz6t3d7p2fw2Wll+h7XdaL4NX4qSeCV8K2oiubdpPtPmMHibyiw2DOAPl/M1y1zZeHPB/hPRb698Pw65das8zO9xIyrFGjYCrjo2COfY1gSePNbfxwvjBorL+0VjMYXy28rBQp03Z6E96XQ/H2t6XYfYPI02+tlmaaGO9tRKIHY5JTnI5PvW8sRRbeltXbRaLS2n3nn08txsIwTk2rR5lztXaUk9em8X2dj07TLDS/Cd54306y0u2uLVdE+3KLjcXKMrfuH5+7wffnrXi+i266n4ktbcWMkyXNyB9ltzhmBOdik9OOMnoK2NK8e+IbDX7/Wmktr641CPyrpLuHfHInZdoI4HoOKw7HVLux1uPWLJkt7qKczx7F+VGznAHpzjHpWVatTnypaJN6eVzrwGBxOH9q5u8pKOt3uo2f49T1e/8N6BeaF4mibRtD0+60y3823WyvGmuYiCR++OSp6Y496ztctvB3hvWbbwpeeFZtSLWaPcXtuzNdNI65zGuQCB6Vzdx8QdWli1WKPTdGtl1aJo7zyLUoXJ6vndndyfb2qS0+Jfia20+K3Qae1zDD5EN+9qDdRx4xtD59PatXXovZa+i7v8A4BxQy7Hr4nddudrWy1vq9Gnprvfc6BtRtY/gHKi6LZFRqzWo8xWDbvLH74jP+s/TjpXlldBpni7VLHwzfeHfKsrqxvJGlb7RDveOQjBdDnhuOvNc/XLXqKpy26Kx7OX4WWHdVSXxSbWt9/yCkpaKwPREpaKKAOj+HviebwvryXWWazlwl1EP4l9R7jqK+kLaeG6t47i3kWSGVQ6Op4YHkGvkyvX/AIFeKC6P4ZvJCSgMlmWPb+JP6j8a9nKsXyS9jLZ7ev8AwT4ji/J1WpfXKS96Pxea7/L8vQ9Yooor6I/NAooooAKKKKYBRRRSAKKKKACiiigAooooAKiufuVLTJxlKYHR6U2/Tbdv9gVZrP8ADr7tKjH90lf1rQpkhRRRQAUUUUAFFFFABRRRQAVx+r65r1le3Kw2bTwreFIdsROUWDcQcerYwfqK7Cikxo4OfxT4gimZ1sopoTGNjLbsFOHcF/mYHB2qME/xD8da51DV7vw1HqFvI1pdeeitCkG4qGkVSpDA8qCeRxx6V01FFgucNqHiXxFpspi/s8XitLMiSeUQQIyAN3QfNnAx+vSrura7rFnq5iSGNbZ7aORfMgdvLYhsqSp5JIA9sj8esoosFzkfD/iTVdUtbl2tYYpFt5nCrG58mRG2hGyfmJ68Y6GqWjeJPE39n3AvNN+0zwI8okEJTeudoGOmQeev3a7iGKKFPLhjWNclsKMDJOSfxJNPosF0clca9rjWOk3EFiqS3RZZUaIsq/vUQNwcgYYt1/GqK+Ktea4gL2McaiSRZ4fs8m4IuB5mf7p5IHXjvXd0UWC67HAS+LtemL+RZJBGs4xI1s7fuhKF3EZB5U56evPo8eKfEkMcby6QJnlcHYkTAKDHG2wZOc5ZuefukY9O8oosF/I5FvEurf8ACNHUF03fci58kgRkKFxndjd0z8vXr+VZ974u8R22k/2hJpMCDarmN4pMxgyMmGOeoxuJ9PzrvqZPFFPC0M0ayRsMMrDII9xRZhdHFL4n1z7XcL9mhNuoQR3H2eTy24c5A+9yQF68HnvVu317Wr3wrfaklolpcwYRUaIsQ6keZlc9OuP611tR28ENvCIbeJIoxnCoMAZoswujiT4o8Q29nAz6Yt3JIFcOkLKCpaQYwTwTsGPTcOD30de1zW7O9uFtLGGSCLAG6NyzHymkPIOP4dv1I+ldTRRYLnFzeKtZSN3GmKQJVU4ifKZ35Q5I3N8qnIwPmAxmnHxJq0OjaRK8UL3d1DK8iPA4LMmMRhR0Y5xk8ZrsqY0MTTJM0aGRAQjkcqD1wffAosF0cb/wlWuG6uIm0cQpHI4R3jZgxGcR/KfvNjIPA56VTi8Y69NDa3MOnxzI8TSSrFE+I2zgIxJ5I+9kEdCPevQaZBDFbwrDBGkcajCoowAPYUWY7rsUPDepPqmmpNNA0FwOJYypGD2I9iMHqetaVFFMkKKKKACiiigAooooAKKKKACsvWzma3X3JrUrJ1Q79SjT+6n8zQBfsx+7FeUftEeKjaWEXhizkxLdASXRB6R54X8SPyFeqGaO0spbmdtsUSM7t6ADJr5J8WaxN4g8R32rzk5uJSyA/wAKdFX8AAKib0LgtTLorc8MeGNQ8QwXs9ncWFvDZBDPLd3HlIockDkjHY1F4k8O6loL24vPs80V1GZIJ7WYSxSKDg4YelZWNLmRRS7W4+U89OOtWbSye4gupRNbxfZow5SV9rSc4wg7nnpQBVopSrAZKkfUUEHAOCAehxQAlFKVYYypGemRQQRwQQfcUDEorctPC2r3WhnWIo4fI8uSVI2kxLJHGcSOq91U9TWVp9q17fQ2qzQQmVgokmfYi+7HsKBEFFPkjeOR1xu2kjcvIOD1B9Ku+HtHvdd1WLTbAR+fKHKmRiq/KhY8/RTQBn0U4qwO3ac9uOtJg43YOM9aAEoq5qGl6hYR2sl5avEt3CJ4DkHfGSRu46dD15qptbIG1snoMdaANnwV4guPDPiS11e3JIjbbMg/jjP3l/L9QK+s7C6gvrGC9tZBJBPGskbDupGRXxlX0B+zp4gN94dn0Kd8zae26LPUxMen4HP5irg+hE11PVKKKK1MwooooAKKKKACiiigAooooAGIVSx4A61zVxIZpnkP8RzW1q0vl2bDu/yisGkxoKyvFOiw65pL2kmFlHzQyf3G/wAD3rVopDPAby2ms7qW1uIzHLExVlPY1D3r1j4geGBq9sb6zQC+iXkD/lqvp9fSvKGUq5VlKsDgg9Qazasap3EoooqRhRRRQAUUUUAFFFAoAKKKKACp7G6ms7uO5gba6HI9/aoKKYHod1BaeJtFSSMhZMZRu8b9wfauCvLea0uXt7iMpIhwQav+G9Xk0q83HLW78SoP5j3FdhrWl2mvWSTwyL5m3MUo6Eeh9v5U9ydjzLULgWto8vG7oo965RiWYsxyTyTWz4uW4ttSNjcRtG0PUHuT3HqKxa+YzKv7Sry9Fp/mfrHC2XrC4JVH8U9fl0/z+YtFFFeefTBSUUUALRSUUALSUUUCFpKWkoGLRSVd0TStQ1rUotO0u1kurqQ/KiDt6k9h7mmk27ImU4wi5SdkinWpoPh3XNdk26RpV1ec4LRp8o+rdK9y8A/BjS9OSO88TMuo3nDfZwcQIfQ93/Hj2r1a2t4LWBYLaGOGJBhUjUKoHsBXsYfJ5zV6jt+Z8VmXGlGi3DCx533ei/zf4HznpPwQ8WXSB7240+wH915C7fkoI/WtuP4A3BUGTxRErdwtiSPz3ivdaK9KOU4Zbq/zPmKvF2aTd4zUfRL9bngl38A9SVT9k8R2kp7CW3aP+RauV1z4S+NtLQyDTo76MdWtJA5/75OG/SvqC7uILS1kurqZIYIlLySOcKqjqSa5Xw98QtB8Q+JjomitLdlImkkuNu2MAY4GeTnPpWNbLcImo3s3tqdmD4nzhxlUspxjvpovmrHyldW89rO0F1BLBKv3kkQqw/A1HX2R4l8M6F4jtTb6xpsNyMfK5GHT3VhyK8F+JHwj1Pw+kupaK0mpaauWdMfvoR6kD7wHqPyrzcVldWiuaOqPqMq4rwuNkqdT3Jvvs/R/5nmNFJRXmH1ItJRS0DCikpaACiikoEFLSUUDFqxpt5cadqEF9auUngcSIw9R/Sq1FNO2xMoqScZLRn1P4a1aDXNCtdUt8BZ0BZc/cbuv4GtGvHfgFr3l3dz4enf5JQZ7fPZh94fiOfwNexV9jg6/t6Sn16+p+J51l7y/GTo9N16Pb/IKKKK6TywooooAKKKKACiiigAooooAKKKKACmyfdNOoPSgDQ8LyZhni/uvn8CK2a5zw9J5eqNGePNQ/mOf8a6OqEwooooEFFFFABRRRQAUUVwnjnx7FpbyafpOye8HyvKeUiPp7msMRiaeHhz1HZGdSrGnHmkzrNZ1jTdHg87UbuOBewJyzfQDk1wes/FABmj0jT8jtLcHr/wEf415zfXdzfXLXN5O88znJdzk1BXy+JzytUdqXur8TyquPnL4dEdJe+OPE90Sf7SMI9IUC1nP4g11zltYvifaYj+RrMory5YmtP4pv72cjqze7Zs2/inxFAQY9Yu/+BPu/nW3pnxI1+2IF0tveJ33Jtb8xXF0VdPG4im/dm/vHGvUjtJntOgfEHQ9SKxXLNp87cbZTlCfZv8AHFdcrKyhlIZSMgg8Gvmiuk8JeMNT0CRY97XVln5oHboP9k9j+le1hM9d+Wuvmv8AI7qOYPap957pRWfoGsWOt2C3lhMHQ8Mp+8h9CO1aFfSQnGcVKLumeommroKKKKoYUUUUAFFFeX/Fr4s2PhRpNJ0hY73WcYbJzHbn/a9W/wBn861o0J1p8kFdnLjMZRwdJ1a0rL+tjvvEOvaP4fsTeazqEFnD2MjcsfQDqT9K8g8V/H61id4fDWkNc44FxdnYp+iDkj6kfSvD/EGtapr2ovqGr30t3cOfvO3Cj0A6AewrPr6PD5PSgr1NX+B8BmHFuJrNxw65I/e/8l/Wp3mrfF7x7qDEjWPsi84W2iVP15NYFx4z8W3DbpfEurE5zxdMv8jWEaK9KOHpQ+GK+4+dqY/FVfjqSfzZ0ll498aWePI8TamMDHzTF/8A0LNdRofxu8a6eVW8ktNSjHUTxbWP/AlxXmdJSnhaM/igvuLo5njKLvCrJfNn094P+OHhnV2S31iOXRrk8bpDvhJ/3x0/EAe9eo280NxAk9vKksTjKujAqw9QRXwjXW/D74g+IPBt0PsM5uLEtmWzmbMbfT+6fcfjmvJxWTRa5qLs+x9RlvF9SLUMWrrut/mv8j7EornPAXjLRvGWki90ubEiYE9s5HmQt6Eenoehro6+enCUJOMlZn3lKtCtBVKbun1CiiipNAooooAKKKKACsWQ+Zq0rdgQo/AVsswVSx6AZNYumgvK0jDl2LH8aAOc+N+qnS/h3cxxttlvXW2X6Hlv/HQa+aa9l/aZvv32i6WpwFSS4ceuSFX+TfnXjVYzeprBaHovwkCzeG/Fdp9nsbuaaO2EdtdziJJcM5IzkdOvWulDWKXOn6a9xp1hfy6FfWf2CG7D28Dv9wBySAW6nJrxULvYKF3EnAGMkmp5LC8ijnaSynRIHEcxaIgRueitxweDwfSkmOx6tZzHR18N6e39m3N0mj3FvIn2xUZXMudscoyFkx0J4681bsJbG38SapjVBOWsbLzPPeMvG/2lCY2deHYDkn/CvMrfwzdSWc00jG3kit7meSGaB1KiEAlckYJOenbvVXWdFuNO1o6SALqcBNohQksWUMAB1zzTuKx6Nr+rpqVt47tNSvI57S2v4Xs4/l+QG4Acx465XOT71oeMb/TIdMunje2uNNM1u2lrNcwtBFtYH93Gi+YBj7wb8cmvIbvTb+zEJutPubfzRmHzYWTeP9nI5/CibTr63u0tZrC5iuZMbInhZXbPTAIyaOYdj13WL6EXum6lLc2Mdx/ae6Oyu7tJ7SRSjfvI3Vd0aZIwCMAkehrk/ir5MkGlztdy/bH83zbOa4juHgXcNp81PvKecA8jFccNNv8A7f8A2eNPuvthOPs/kt5mf93Gam1rSZ9ISy+0EBrq2FwE2lTGCSNrA9+KTYWPV/CMemT+BrHR21OC2t7m2YPqJuIvNhklceZaqjcqCAOehJzXB+AY1sPidpcU58lYL8K3mOvygHuRx+XFZV14e1JdQmtbSyu77yztLxWknJ2hiMEZGAe/1qna6bf3XnLa2FzP5I/eiOFm8sf7WBx+NFwseyQa1t8Y+E9L+3Qf2Zc6YUvYyylH5k+Vz+XHv70nhC5YXXhybT9QsIPD8OnOlzC00asLoxuGyp+bcWIwfSvG/wCz73yBN9huPJbbh/JO1txIXnGOSCB64p0ml6gl8tlJp10t24G2FoGEjD2XGTT5gses+GIY7zV/AusQ3liLSws/s9yz3KK0cgL/AC7Sc55FVNF+zXXhAabqFxbWeni1mY31rdRlNxYttmiYbjICAAV59PWvM00fVJL2SyTS7x7uMZkhFuxkUe64yKeuk3EllHcxRyyTNO8PkLA5YbF3E5xjgZyOoxk8UXCx61pOrXEtz4Z1GXUoZrePw/OjCSdWAuAj5DKTnONo5HPSs7SNd+3eBz4yvpw2saNDPYRnbtLNNjymGOPlBbj0FeYz6XqEN1Haz6ddR3EoBjieBg7g9MAjJrQ1e/8AEUejWuh6kLm3sYHYwwSQeUCw654BYjd3zjNHMKxi12vwT1Y6V8QrEFsRXmbaTnj5vu/qB+dcVU9hcyWd/b3kRxJBKsqfVSCP5VKepTPs2imW8qz28c0ZykiBlPsRmn10GAUUUUAFFFFABRRRQAUUUUAY+uSZmSIdFGT9TWdU17J5t1I/UFuPpUNIYUUUUhhXFePfCP2/fqemR/6X1liH/LX3H+1/Ou1ooauCdj58ZWVyrAqwOCD1BpK9Z8Z+D4NXDXlltgvsc9ll+vofevLL21uLO5e2uoXhmQ4ZWHNZtWNU7kNFFFSMKKKKACgUUUwDtRRRSAKKKKYBWxoHiJtFDfaNz2fV1HVT6j/CsesvxHNttkhHV2yfoKwxFb2NKU+x3ZZg/ruLhQ6N6+m7/A9W1rSNH8WaVHIXWQFcwXMX3l/+t7GvIvE/hzUtAuNl3HvhY/u50GUb/A+1S+EvE9/4eucwnzbVj+8gY8H3Hoa9d0bVtH8Tac/klJ0IxNbyryvsR/WvMtQzBfyz/P8Ar7z63mx/Dc7fxKD/AA/yf4P1PBaK9K8T/DcMXudBkCnqbaQ8f8Bb+hrz3ULG80+4Nve20tvKP4XXH5eteXXwtWg7TR9dl+bYXMI3oy17dV8v6RXpKWiuc9MKKKKAEpaKKACiigfQmgDR8NaLqHiHWYNJ0yHzbiY9+FQd2Y9gK+qfh94M0rwdpQtbJBJdSAfaLph88rf0HoKxPgl4LTwx4cW8u4x/at+oeYnrGnVY/wCp9/pWn8QPFU+ktbaJokK3fiDUTttITysY7yP6KOfyr6TA4WGFp+2qbv8Aq3qz8vz7Nq2a4n6nhn7i+523bfZf8E1PEPiSx0iaKzCS3upT/wCosbcBpX9z2VfVjgUy0sNa1DE+tXgtUPIsrJyAo9Hk+8x+m0VH4M8MQ6DBJcXEzX2r3XzXt9Ly8jeg9FHYCuhr0oxnPWp93+ff8j5irUpUvcoa/wB59fRdF+PpsRWtvBawiK3jEaDnA7n1J7n3qWiit0rHG227sbLGksTRSIro4KsrDIIPUGvIrn4I2Z1HULqw1i408tIsmnmL/lj13K3QkZxggg4r1+isK2GpV7e0V7HbgsyxOB5vYStfc8Yg8VeOPh1dx2fjO3bV9HZgqX8XzMo+vc+zc+9etaHq2n63psWo6XdR3NtKMq6Hp7Edj7Gp721tr21ktbyCOeCRSrxyLlWHuK8d1nR9S+E+u/8ACQ6D5114ZuJAt9ZZJ8kHoR/Q/ga5X7TCat80PxX+aPTX1fNlyxioV+ltIz8rfZl26Mi+NvwxjaKfxN4ctwrqC95aRjhh3dB6+o/GvC6+19J1Cz1bS7fUbGZZ7W5jDxuOhB/z0r5w+O3gtfDevjUtPi26ZqDFlAHEUvVk+h6j8fSvOzPBRivbU9nv/mfUcK55OcvqOJfvLZvfTo/NdDziiiivEPuwooooAKKKKACiiigApKWigC7oOpTaRrVpqUJIe3lV/qAeR+Wa+pbS4jurWG6hYNFMiyIR3BGRXybX0B8FNVOoeCYreRsy2MhgP+71X9Dj8K9nJq1pum+p8NxtguehDEpaxdn6Pb8fzO3ooor6I/NgooooAKKKKACiiigAooooAKKKKACiiigCFZPs95DP2Vxn6d668HIyOlchdLuQ/Sui0S4+0abExOWUbG+oqkJl2iiigQUUUUAFFFZHjDWU0LQZ744MuNkKn+Jz0/x/CoqVI04uctkKUlFNs5f4n+Lm09W0fTJdt04/fyqeY1PYe5/SvJ+9PuJpbieSeZ2klkYs7HqSajr4PG4yeKqOctui7Hz1etKtK7CpLeGa4mWG3ieWRjhUQEk/hUdb3hDXIdBa+n+zu93NAYraQYxEx7nPvj8qwoxhKaU3ZEQScrSdkZl/p2oWDql9Zz2zN90SIVz9Kujwx4jIyNFvsf8AXI11uupqUPw0I1eb+0LhrpXhmRvM8pePvN+f54qLwTrGsvBf63qep3cthp0WfKLnEsh+6v0/xFegsHRVVU5N6q/TTvc6PYQU1F311/4c4yPSdUkvnsY7C5e6jGXiCEsv1HaoBbXP2sWfkSfaC/l+VtO7dnGMetdXo2oyatpuvxSX0Frql9JFIkksnlKVVslQx6YHatK+mhk8QX/iKxX7U8ax2llsXPnXJQAsPXaMn8qzWEpzipRl/wANr+KS/FEqjFpNP+tf6+Z5/PFLBM8MyNHIjFWVuqkdQaZV/V9J1XTXVtStJYTKSQznIY9+QetUK4ZxcXZq3qc8k07M1fDGuXmgamt5asSpwJYiflkX0P8AQ17voupWurabDf2b7opRn3U9wfcV8512nwp8QNpmsjTbhz9kvGCjJ4STsfx6flXsZPj3RqKlN+6/wZ24LEOEuR7M9kooor7A9oKKKx/GmvW3hnwxfa3dYK20ZKp/fc8Kv4kgVUYuTUVuyKlSNODnJ2S1Zwnx2+I7eFrIaLo8q/2xcplpBz9mjP8AF/vHt+fpXzHLI8srSyuzyOxZmYkliTySfWrOt6leaxq11ql/KZbm5kMkjH1PYew6VUr7PB4SOGp8q36n5Dm+aVMxrub+FbLsv831CpbO2uLy5jtrSCW4nkOEjjUszH2AqKvYf2f9NZfDnirX7Sa3t9Qgg+z29zOcLbAqS0hPbAwfwrTEVvY03M5svwjxddUr23fySueXa3oesaLIker6Xd2LOMqJ4im76ZqVfDfiBtL/ALVXRdQNjjP2gQNsx65x0r0jxJHrUfw9trqXxBZeLvDMWoo9xMEb7RCwYZUF+QDyOf73oa6bwD4k1zxh8RX1zT737J4atYjC2kyTKXZBF0EQ+8d3OfTiuWWMqKm5pLS99+nTvdnqUspoTrKk5STlaysm9b3d07OKt03PCNH0rUtYuvsulWFzez7dxjgQsQPXio/sN7/aI037LP8AbTIIhAUO/eTgLjrnNeieG7i0uNM8c6HZ3UGiajfXcT2Yu5vs22NJmLRlj90gdq2tWubabxnq/jXSFF9LAsOnaWY13fab8xBS6j+LYAT+XrWjxUlJq39af5/gznhltOVKMlPW+vp717Le6ST8+ZL18eu7ee0upbW6ieGeJykkbDBVgcEH3qKtfxL4d8QaHLG+uadcWzXBZleQhg5z83zAkZ55HWsiuuMlJXTueVUpypzcZJp9nua3hLxFqfhfW4dW0qYxzRn5lz8sq91Ydwa+vvAnijT/ABd4dg1fT2wG+WaIn5opB1U/55GDXxVXf/A/xi/hPxfHHcSEaZfkQ3Kk8Kf4X/An8ia87M8Eq8OeK95fifQ8OZxLBV1SqP8Ady/B9/8AM+s6KAcjI5FFfJH6kFFFFABRRRQBU1eXy7F+eX+UfjVfS49qD6UzWX8y7itxyFG5vr2q9ZptQUAfPv7Rk3mePIo8g+VZIvXplmP9a81r0P8AaERl+IkjHo1rER+WK88rCW5tHYOexIPYivVrbXvDd0lvDfXsKxanGL7Uhx+7uIRHtQ+7FZP++xXlcUck0qxRRvJI5CqigksfQAdTVuTSdVjeBJNMvUe4OIFa3cGU/wCzx834UJ2G0dnb69aXXh2aS8voVvJ7TVi6F/m3y7Sgx784+lVn1LTz8W7DUvtkBsknt2eff8gCxqDk+xBrkLeyvbhPMt7O4mTcV3RxMwyBuIyPQc/Tmpn0fV4/N8zSr9PJQPLut3HlqejNxwPc0XFY7Dwj4hsoLaK41q+M8ia0Zh5khZ1DQsBIO+A5Ukj0rTt9c0O0a1s5prRpPLuljlS/lmEJkVQMz9VDEHoPlznvXBX+haha28FwkMtxDLaJdNJFExWJWLABj0B+WqQs7w2RvRaXBtQ20z+WfLB9N3Si7Cx6De6tpk0EukwahZ2l2+mi3iuxdPIiETb/ACmnPUFc89B0zXO/EW4jml0qGPU4NTlt9Mjhmnhk3guC2RnvjIrHj0fV5JFjj0q/d2OFVbdyScA8DHoQfoaqTRSwStFNG8UinDI6lSp9CDQ2M77xxr1vJZXS6XqylpNXSUiCbBZBAoDcdgw/OrGv6jaahfzDRvElpphh1ie6llMxQSKxXZKuPv4AIx1/OuGh0TV5bq0thpt4sl4wW33QMPM9xxyO/Hapdc0O70zX59FUSXdzCSrCOFwSQMnCkZIGDz0I5ouxWOxXxNZx674c8/VDc2MFlJ5hBKKlwzygSMq52tyh7kA8VMup6SHtLH+0baF47a5ClNReRH37cRPcHlVbDHjp0yM153HY3sggMdncOLjd5BWJj5u3723+9jvjpQbG+WxF81lci0zt88xN5efTdjFF2Fj0m81exklWG31TRpI5NPtklge5kjRniLA4myGUrnjOdwPsKLTXNHtdWhmttZV1TUryYSzSfP8APZlQxJxkF/lB78Vwln4f1Ge2vriWGW1SztmuCZomXeBt+Ue+GB+lVI9M1KSZIY9OvHlkjEqIsDFmQ9GAxyvv0p3Cx23hjUo7jw/Y2z3zHUBDqKeczMzWu9Y9rsRkqv3+e2SazvHayReGfC1vNfC8ljhucuCSADKMAE8sODg9ODjgVzthHrFo4v7GO+haLcfPiRht28NyPTIB+tO13+2nuln1xb/z5EBRrtWDMvbG7t9KV9AtqZ9B6UUUhn154HmafwZoszZ3NYQ5J7nYK2Kwfh2NvgTQxkn/AEGLk/7orerdbGDCiiimAUUUUAFFFFABUd0/l28j+impKpa0+2zK92YCgDDoooqSgooooAKKKKACsvxDoOn65b+XeR4kA+SZeHT/ABHtWpRQB4z4l8K6lortI8f2i1zxPGOB/vDtWDX0GwDKVYAg8EEZBFcl4h8C6df7prAixuDzgDMbH3Hb8Khx7FqXc8porX1vw3q+kMTdWrNEOk0fzJ+fb8ayKksKBRQKQBRR2ooAKKKKACuc8QS+ZqBTtGAv9a6OuQupPNuZZP7zEj6Zryc2nanGPd/kfZcF4fnxU6r+yrff/wAMyOprG8urG5S6s53gmT7rocH/APVUFFeCnbY/SJRUk4yV0en+GPiPDIEttdj8p+guYxlT/vDt9RXbTQ6XrlgPMS2v7Z+h4Yfgexr56q7pOq6jpU/nafeS27dwp4P1HQ16tDNJRXLVXMv6+8+QzDhGlUl7XBy9nLt0+XVf1oekaz8NLCYtJpd29q3aOQb0/wARXGat4L8RadlmsWuIx/y0tzvH5dR+VdHovxNmQCPV7ESjvLAdp/FTx+VdhpfjDw9qAXytSjic/wAE3yH9eK39jgcT8D5X935/oeasdn+V6Voe0iuu/wCK1+88MljkifZKjRt6MMH9abX0VPbWN/HmaC3uUbuyhgfxrIuvBnhm4J3aTEh/6ZEp/I1nPJp/Zkn/AF8zro8b0HpWpNPyaf52PK9Q8Lahb6Fa61ApuLWaIO+0fNEfcenvWBX0Xp9nb2NjFY26YgiTYqsc8enPWuF8beAY5xJqGhqsUuC0lt0VvdfQ+3SlicqlCClT17r/ACHlXF1OrVdLE6Jt2l5dE+3r/wAOeX12/wAE/Di+IvHdss8e+0sh9qnBHB2n5V/FiPwBriCCCQeCDg19Bfsw6YsPhrUdWZfnurkRKf8AZQf4sa48BRVXERi9tz2+Isa8Jl9ScXq9F8/+Bc9Q8Qapa6Jol3q1422C1iMje+OgHuTgfjXEfB3Tbq/F3471pM6nq7HyQR/qbcH5VX0Bx+gqj8d7iXUrrw/4LtpCr6reK02D0jU4/qT/AMBr0+1gitbWK2gQJDCixxqOiqBgD8q+kX77EPtD83/kj8wa+qZerfFVv/4Cnt83+RkeK/FWheFoYJtcvTapcMVixE77iBk8KDXP/wDC3fh//wBBt/8AwDm/+Irgf2lbj7b4s0HRVlC4i3NzwpkcKCf++attY/AeO8+xySIZAdpcXNwUz/vbsVzVMbV9tKEHFJdz1sLkuD+p0q1aNSUppv3EnZJ9brqeteGfEGk+JNNOpaPdG4tQ5j3mNk+YdeGANY+r/EjwVpV01rd69B5yHayxK0u0+h2g1g+OdOtPDPwd1KPwYhjtpAJN0UzSfI7AOwYkn7vvXJ/Azwd4M1zwzPe6rHFfX4lZZInlI8lB0IUEdeu6rqYmupxoxS5mrt62+RzUMswLoVMZUc/ZqXKkrc3z6I9j8P8AiDRfEFsbjR9RgvI1+95bcr9R1H41NrWraboti17qt7DaW68F5WwM+g9TXz94Phj0X49Lp3hWdp7DzzFJtfcvlbcuCe4U9/an/FS5u/GXxgt/DCTslrDOlrGOykjMj49ev5Cs/wC0pexcnH3r28rnR/q3TeMUFNqm4c7b3S7Ndz1vTfid4H1C8W0t9ehErHavmxvGpPszACuqu7e3vbOS2uY0mt5kKujDKspHSvGPip8KvD2keCp9U0OOeG5sVDyeZMXEyZw2Qeh5zxgcdK6P9nnX7jWPBT2d5I0s2nTeSrsckxkZXP05H0ArajiavtvY10rtXVjkxmW4X6n9dwM5OMXZqVrrs9CL4eCbwX44vfAtzIzaddhrzSHc9v4o/qOfy96634keH08TeDr/AEvaDM0Zktz6SLyv+H41jfGWyaPRrLxRajF5oV0lyGHUxbgHX6Y5/A13FvMlxbxzxnKSIHU+oIyK0pU0lPDy26ej/wAtTmxWJlKVLHw0m9/8Uba/NWfrc+ImVlYqwwwOCPQ0ldX8W9LXSPiJrFpGu2Np/PjHbbIA3H0JI/CuUr5KpBwk4vofseGrRr0YVY7SSf3hS0lLUG4UlLSUALRSUtACUtFJQAV6Z+z9qHk+Ib3TWbC3UHmKP9pD/gTXmldD8Nr37B450mfOFacRN7h/l/mRXRhKns68ZeZ5ec4f6zgKtPyf3rVfij6Wooor7M/EQooooAKKKKACiiigAooooAKKKKACiiigBrjK1Z8NzeVeyWzcLINy/UVBVeVmhmSePhkYEUxHY0VHbTJcW6TR8q4yKkpiCiiigAryL4yaobnXIdMRv3Vqm5gO7t/9bFeungZr528Q3ZvtevrtjnzZ3IPtnA/QCvDz6s4UFBfaf5HBmE7U1HuUKKKK+RPGCt3wfqOlWU11b6zZie1uovLMgjDPCefmXPTr2rCqxaWd1d7vs0LS7SobbjgscD8zxWtGcoTUoq7LhJxldHVXuraDpPhW90XRLm5v3vmBkllj2Kg9ADjmqsmq6dF8OY9It5s30t15s6bCMLzjnGD0XvWOmjao83krZvv+bgsoxtbacknA54+tT2mgX8mWuYZLeMwzSISASzRqxK469VI9q6/bV5PSFtOXZ6L+u/c256j2j0sZKLudVyoyQMscAfWuxt9esdH8S6ZDA3n6bpqGMvHg+Y7D55B68nj2FYCaDrDkhbGQsDtK7lzn0Azk+/p3xSS6Hq0STPJYuohz5nzLlcDJ4zk4HJx071lSdajrGL6dO2v9ehEPaQ1SNLW77TY/DUOiWN5Jfn7W1y87RFAoIICgHnPOTXN0UVjVquo7sznPmdwpVJVgykhgcgjsaSisiT6D8I6n/a/h2zviQZHjAkx2ccH9RWrXnvwTvDJpV9ZM3+qmDqPZhz/KvQq+/wADWdbDwm97H0VCfPTUgr5+/ao8QtJfad4Zhk/dxL9quFB6schAfoMn/gVfQNfIPxJe98UfFXWI7GJ7iY3LwxRhhnbEMEDP+6a+gyempV+eW0UfPcV4iVPBqlDebt+v+RxdLWmdA1kWTXpsJBbrai7ZyV4hL7A+M5wW4rYm+H/iVLNJBZ77nzZ45bUMA8IiCFmYk4xiRehr6d1qa3Z+bxwlefwwf3HKV2/wu8VaZosGr6Hr8dw2j6zB5M0kABeFsEBgO/X9O9Yv/CH+Jvtc1qNHuDLEquwBUghgSu05w2QDgKSTg4ptv4S8SXGn2t/Bo9xJbXbbLeRcYkOWGBznqrZ9MZNRVdKpDlk/x+aNsMsTh6qqQg7q/R+j/OzOz1fxX4W8PeCv+EU8JS3OrrPfJeXdzeQ7EYKVOwKeTnYoPGMZ9a1LXX/hYPFNt44jl1LTb2AK50i3tQqGULt+Vl+UL+Iz+JrhrXwF4intNQlNqI5rIQN5BYEyrMxCsrA7SBtOTmq7+DtaXT7e4FuxuZr2azNptxJG8SqzFs8AYbrntXN7Gg01zu/XXe//AAD0li8ampOkrK1lZ2Vm0ra3vdvRt36op+J9Uk8ReKb7Vnjjt2vrgybCwCpk4GT7DGTXb2Pi7SfDPjrQLa1b7XoehI0byQ4bzppFPmzr68nA/wBleOtcL/YOsf2z/Y5sJBf7SwhJAJAXdkHOCMcjB57VI/hvXltxcNpk4iNql4G45hdtiP17twB19q3nTpSSi3pb89Dho18TTnKpGL5r3bt2d2vvs36I6HxVq+h2/gW28K6Rqc2sN/aLX0l29u0QjBUqEAbkk5yx6ZA61xFb7eDPFC3tvZf2LcG4ud/lICpLFBudeDgMAMlTz7VNq3gjXtN0m31Ce3GJEmeePIBthFJsO8njJJ4AOadOVKmuVS3Jr08TXbm6bSirbPRK3fXr+JzNLW5B4P8AE872qQ6Ncu13nyFGMthC+CM/KdoJAOMjpSXHhLxJbwXE82kzoluWEmSuRtALYGckDIyRkDvWntYfzI5/qte1+R/cz6h+CXiF/Efw8sLid991bA2s5PUsnAP4rtP1zXa14F+yfqLC51vSWYbWWO4Ue+Sp/pXvtfH4+kqWIlFbf5n6zkeKeKwFOpLe1n8tAooorjPWCkZgqljwAMmlrP1ybZbiBT88px9B3oAp2e64u3nP8TcD27VtRLtWqGmw7UFaI6UAfP8A+0pbGPxdYXQXCzWQBPqVdv6EV5XXvP7S+nGbQNM1RVyba4aJj6K4/wAVH514NWM9zaOxq+D5obfxXpVxcyJFDHdxtI7nCqoYZJ9q63wv4itYbmW61XU/MKeIYLhTJIWYR4kDOB6crnHtXntSx2tzIiPHbzOskgiRlQkM/wDdHq3t1qbjsejeFZrHw7paRS6/pb3LXV1MptrkPsBtHRCT6lsAfUVT0HX41bwel1q+Egiu1vA8/C7mk2h+e4Ixn1rkNO0m7u7l4WjlgCeYru0DsFdFLFDgEhvl/DqeK0G8H63FA811bPb4sBfRh42zIhIG0cfe+YZHancVjp7S/t47rw1qX/CSWcdlYWKLd2nnnfwzbk2D7xYHGPzxUja5obaMLiFreOJdKa1Ns96+4MVI2CAcH5ud2cdzXnN1bXNrObe6t5oJhjMcqFWGfY81Z/sfWMxr/ZN/mRikY+zP87DqBxyfai4WO8k8RmbxJqFvHrFlLYyadbQRw3MzJBJiNCyiRSPLYNuOe5GDXO61faZH48tb5biS/sYXt2lLv5v3QNyBjy4HQE9awzp8y2E11JuR4rhYGhaJg24gnrjA6YwefarM+g6hb6M+pXMMlvtukthBLEyyMXRmDAEdPlNFwsdYdRjs2vpL3xJb6kL7UIJrYRzlzGFk3NK2f9X8vy4PP4VgXOrra/EW41mGYTRJqkkquGyHjMh6HuCpo07wjqd2luZf9Dea4eAR3EbKylYTLuII6ELisP7JdfY/tn2Wf7Lu2+d5Z8vPpu6Z9qGwsek6rrWgWum3tpYahFKdHhMelFSP3pnQiUj6E5qjPqlp58+rf25btpT6SbVdM8w+Zu8jYIvL7ASfPu6d85rkdA0d9Wa6Y3UNpb2kQlnmlBIVSwUcKCTyRUGradcaZrFxpdyU8+3mMTlTkZBxkUXCx303ie0XxJqtxcXVvqFlFoyRW1tLL+5kcLHlAAeuQc464NOTUtGlm1bbqUU8mpyw3kTzX7WzIgBzCzr0KN0U4BABFcTrOgahpepTWk8UjRRXHkG6WJvKZuOhxz16dagn0i+W8vLe2tri7W0laOSSKB8Ag4yQRlc+hwaLsLHceKPE1vMmmLpurxQIdVlmujEGccCLbIyE5cZDnnrgmszxzdWNxosY+22sl4LxpFis7tp4nRh80hDcxknHy5/DisCbw/qUemWt8sEson87dEkTF4fLfa2/jjmsqhsLBRRWt4O046t4r0vTQu4T3SKw/wBkHLfoDSGfV/hy2Nn4e02zIwYLSKM/8BQD+lX6KK6DAKKKKACiiigAooooAKytefmKP6mtWsPWm3XuP7qgUmCKVFFFIoKKKKACiiigAooooAKKKKAA9MdawdX8I6HqRLvaCCU/xwHYfy6VvUUWC55tqXw5ukJbT7+OUdkmG0/mOK52+8La/Z583TZmUfxR/OP0r2uip5UVzM+fpYpoSRLFJGR/eUimZ96+gpI45f8AWxpJ/vKD/OqU2i6PMf3ul2j/AFiFLkHznhVFe2P4X8PMc/2Raj/dTFC+FvDytn+yLU/Vc0crDnR4fdP5dtK+cEISPyrkK+gfiZpmk6f4C1Wa1061hk8oKrpGAQSw6V8/V89nD/eRj5H6VwTD/ZqlTvK33L/ghRRSV5B9qLRRRQAUlFLQBPaXl5aNutbqeA+schX+Va9t4x8TW/CatMw9HAb+YrBoq41Zw+FtHPWwlCt/EgpeqTPd9F1hF8JWmratcpHuhDyyNxk+w9favOPGvje61gvZ6fvtrDoecPL9fQe1c1e6le3ltbW1xOzQ2yBIo+iqPp6+9VK7sRmNSpBU46K2vmeBlnDOHwtaWIqpSldtLpFX0+f5dO4V9TfAeBYPhhphUD975khx6lzXyzX1R8CpVl+GGkhf+WYdD9Q5rXJre3fp/kcvG1/qEf8AEvyZzuoE6h+0rZQvyun6fuUHsdpOf/H69aryRD5X7Tkhk+XzdOwnv+7X/A162DkZHIr2sF/y8/xM+HzrRYdLb2cf1PKfH3w1i8XeODqc/iW2giIjiNosYMoVRyAd3U89uM1F8S/hb4XtfBV9f6PZfYruwgaYOJGIkCjLBsn0B/GuZ+LvhHXtA8dHxpoNrJPC8y3O+KMs0Mo+9uA52n198VT8UfE7xN4z0g+G9P0LyJbjCXH2fdI8gz90DHyg985+teZVqYeLqRqU7Se3W/p2Pp8JQzCpHDVMLiL0opX2jy23TXX5kfgPx7e+H/hdrFqoWeWK6jhsxMNyJ5quWGD1A8tjj3qx8OPhUfF2hnxBqeqSWSXTv5CW8S84YgsR0AyCMD0rctvhNfD4Tz6ewjGuy3C3oTdwCqlRHn12s3Pqaw/A/wAQ9b8AaY3h7W/DtzJHE7GAPmJ0JOSvIwwyScj171jGHJKCxafLbQ66lf28K8spa9q567Xatur6Wvr95D4VvdQ+F/xObw/cG2ubWeWOOWTyhvMb/dYN1HUZGcUaXm3/AGlG884zq0+M+jK+3+YqbwroHiP4h/ERPFGrWElnYLMkrs6FVKp92NM8t0HNavxw8JazY+K4fG2gW8koykk3koWaKVMYfA6ggDP0PrQoT9l7SKfLGV16FSr0Hi/YVJJValJxk1tzdPnv+B6f8VHWP4ceIC5wDYSqPqVwP1Ned/ssRyDT9elP+raWFV+oD5/mK5fxX8SPEvjrSE8NWWhGKSZlFwLfdI0pBzjGPlGcZznp1r2H4ReFZPCXg+KyutpvZ3M9zt6BiAAue+AAPrmu6nUWKxcalP4Yrc8HEYeeVZPUw+IaU6klZXT0VtfwOi8QWceoaFf2MoylxbSRsPZlIqj8P5ZZvBGjPNnzPscYbPqFx/Sti6OLaUnoEP8AKszwXA1v4T0yF+q26/rzXpNfvU/J/mj5hT/2Zx/vL8nf9DwT9pSFY/iFFKvWWxjLfUMwrzGvT/2lZFb4gQRr1Swj3fizV5hXyWO/3ifqfseQX/s2jf8AlQUUlLXKeuFFFJQAtFFFABRRRQAVJaTNb3UNwn3opFcfUHNR0hoE1dWZ9bRSLLEkqnKuoYH2Ip1ZvhSb7R4X0qY8l7OIn67Bn9a0q+5g+aKZ+A1YeznKPZ2CiiiqICiiigAooooAKKKKACiiigAooooAKZMu5afRQBb8MXW13sZD/tR/1Fb1cbL5kMqzxcOhyK6yxuUu7VJ06MOR6HuKoTJqKKKBEV4xS0mdeqxsR+VfNgr6Uuk8y2ljzjchXP1FfNjKysVYYIOCPevmeIb3p/P9Dy8y+z8xKK6rwjDZzaHcx3lotwkmo2sJG4qQG3DII5rU1DQ7FIAqWr3ktray+TbeYVMpFwyZ454UZwK8iGClOCmn0v8AicUaDlHmTOB/Gr2iapNpV21xAqOxQoVbp2IP1BAI+ldvqWm6TZWttYtpoeGbVYI9plbKb4ELfMOTyTx0p02g6VcwWWnyLsktFkkMpbBeBLh1kBx1O3Bz1raOAqxk+WSujRYeaej1RyU3iGa4uJHurOGaGSBIXh3MoO0ht2RyCW5P1NOk8Tag+ox34VEuI4ZYlZcjHmFjuHuN3H0FTeF9N0/XNSvbIRCFn/eWpMhGxVfLKeefkz19K1dH0LSdUaG4t7JzbG9uUlAlb5IljzHnnjnv3qacMRUs4y3f6+nTf5ijGrJJp7mdbeM76Ha0duilXMgCTOilzyxKg4OTk+2aqW/iGaG2vITaxSC5eRzuYkKXGD8vQ47V0mrWOlLbWl5c6cs8kslla8SNGArwAk4U9c80xvC+jRWl5ukZvKkuFaXLZhKMQgOPl5AGc8nPFbSo4puymtP67FuFVv4jg6K706Jor+JNSsoNKIgsGRGBuJHLbmHO1eePrgdTVq70HTza2dk9kz2sUt8j3Yk2mBVY7WbH3ug61gstqNPVaeve3YzWFk76nnH40V6Iuh6ZqEsElxGHdbKzUxLuBCNHlpPl757nj1rgr6OOG9nhhk8yJJGVHx94A8GsK+FlRSbejM6lJw1O7+CLkarqMfYwIfyY/wCNerV5X8EIydR1KbBwIkUH6k16pX1mS3+px+f5nsYH+ChG4Un2r4oXVbjTvGjazHzPBftP16neSR+PNfbB5BFfDniKBrbxBqVs33oruWM/UORX2eSJNzT8v1PlOMpSjGjKPRv9Dq7vx1Z3er6zJNozx6XqNjHZR2kU+1reOMqygMQc8rzx3NaOs/E6HUI9UVdGlj+3JeqD9oB2faEiUfw87fL/ABzXmldL4K8Mw+IFu5bnU0sIbdoo8lNxZ5CQox6fKffpgGvXnh6MFzSW3r6HydHH4yrJ04S1l5Lzf3bnS6d8UEttI0vTZNH3ppsEAicNGWMse4bsshwCGHTBGDg81kN41huNR8P3V/pIuk0xJxNEzjbM0sjvkDGBjeOCCDt9OKnfwXo1vDJ9s1y8WaC1gup1isQy7ZXCAKS4JIJHUDj34qS88B2thdJatqVxNerHPcFTaYtykMzxsN+7OSEOOOpA71klhlsvz7f8E6ZSzGSXM1ZW/l7q34r8CxqPxC0zUdKm0u+0W7e2ltLW2LR3KRviGR33fKm0Z34wAAMU7/haDPctLLo6MJbq6eVdysPKmjSMKAykblEY5IIPORzRrHgbS28UXlm2pSWG8y3ahbXNvDB5hUDfuHI44xgdM5rP0/wHG9zJb6lqwsZbeFJLpGhy0TSSFY1xnnKgMenDLjOaSjhbbfn1LlUzJStddvs9Hf8AVvXz8yjqPjCa48aWHiGG38tbDylhiO0EonY7VA556DAzW3rnxOlvbOKG10mO2e3v45rZmfcEt4yrRwEY5AYZz71BaeFNO02LVIr6aa7vk0i5uYgtr+4XGVVt5OdwIz93g8ZzVbT/AAtY3Xh6w1TUNRe1gaBABbWgd2Z7mWMbssM425z6YGOKtrDuza20W5lB4+PNFS1ldvby+4vWfxDs7C9Mtjo86QzXV1eXCvchmM00LxfKdo2qu8nHJPrVG28cRjwBb+DrvTWns44ZgzCUBvOaQvHIvHG3JBHOQT0qTwj4b0s61rtjqxknm0y4ihi2L8jt9rSJieRwc478MT1AqzP4I0i8vbm+tdbNtpayXO8zW4R0MUqrtUbiCv7xcEkcA8UmsOpWa7d/l+ZSePlDmTWt1bTa6T/GK/pl+L4slLxLz+x9skhLXSxtGgdvIeIFSE3dXz8xJ4wK57SPF1pZeEpNEm0yW8LQyIqzyq8Cu/8Ay1VSu5GH+ywBI5rA8R6aNI1u601blblYWAWVVKhwQCDg8jg1n1tDDUbXiu3/AADjq5ji+dqctVddOtr/AJHqn7L0jL8Rpo8nDafJn8HSvp2vmX9l2B3+IVzOB8sWnuGP1dcfyr6ar53OP95+SPv+Er/2evVhRRRXlH0wEgDJ4FYW43l+03O3og9qt61cbUFrGfnk+97LS6dBsQcUAXYF2qKkoHSigDB+IWj/ANveDdS0wLmSSEtF/vr8y/qK+SiCpKsMEHBHpX2nXzH8avDZ8P8AjOaWGMrZagTcQkDgMT86/gefoRWc11Lgzh67D4e6pY2lrfxahcJD9lI1Cy3n71xGrBUHudw/KuPorNM0PTZtd0n+3LJoL+ERXNpd314xYBVuZrdl2H33DH/Aqq/2xDHpIuotYiEp8MraIouP3qTqyhl29QSPzANeeUU7isdB4mvYruw8ON9qWeeKx2XB37mUiZyA3/ASOvaug8R+IfMPjEW+slhNJbCzCTn51DANswegGc47V5/RSuOx6ofEGjRavLdz6hBIrajZyb1O8giy2GXHfbIQT7ioNH1C30jRbOPWPEllqEn9siZRFc+eYFMEq+ae+NzA47fU15zZ2V5eu0dlZ3Fy6jcywxM5A9TgdKtvot4NLsb6NTK17cS28cCIxk3x7c8e+4Yx6Gndisd5o97DpunaRban4lsL2aPUbqZil2JBGjWrqCW7ZY9PU+pqNta0U6Cs0csCxjSPsbQPfPu8zZgr9nAxy/zBs4HXPGK46Dw9cTaZLfLOiiK1a5kjaN1YASiLbkjBOTnjjt1qPV9A1LT9Rv7P7NNcrYymOaeGJmjBHfOOB9aLsLG98N7610uK4voZtO/tPzFjMWoTeXE1uRliueC2QOvTqAazvGsOlR69Hc6RqH262nxI8zzb5DJuO8uCAR7ZHI571ztFK+g7Hol9rlvceI/FRm1VJbWUQ/ZN02UbbNERs7cKG6ds1qpP/aXiSwudK1dLS3i8QXDykO2LnfMCrIAMSfLxj354NeTVe0/WNV0+CSCx1C5topfvpG5AP/16dxWO7fXYYdb8PQrqqRW8OtXkt0omwqK1ycF/Yr69q87vCpvJyhBQysVI6YycVFRSbuNIK9S/Zy0U3nim51iRCYrGHahI48x+P5A15aASQFBJJwAByTX1T8KPDv8AwjXgy0tJUC3c37+5/wB9u34DA/Cqgrsmb0OrooorYyCiiigAooooAKKKKACue1Bt17Kf9rFdDXMzndPI3qx/nSY0MooopDCiiigAooooAKKKKACiiigAooooAKKKKACiiigAooooA434zsV+Ht7g4zJGD9N1fPNfQvxp/wCSe3n/AF1i/wDQq+e6+Zzj+OvT/M/U+Cv+RfL/ABP8kJRS0V5R9eJRS0UAJRRS0CCkpaKBiUUtJQIWvof9mXUFuPB17pm7D2l0WGOu1xkH8w1fPFeg/ALxAuieO47aeTbbakn2dyTwHzlD+fH/AAKu3L6qpYiLez0+88LiXBvFZdUjHde8vl/wLnY+Lvhn4l1H4i2V5dajLqemXMoWa4OEkgiGSUYLjgjIBHrzXtqKsaKiKFVQAAOgFLRX1FDDQouTj1PynG5nWxsKcKlrQVlZWMXV/Eul6fJf2pnWW9s7Jrx7YZBMYz3xjJI6dat6DqEGqaVaahEqxm4t45jHuBZN6hsH868+8Z6THH451e6GjyS/bfD8iW80VsXH2jL5yQOGK4HPWqukeH77TrjSF0Kynsrm68KyrPJtYA3O1NnmE/xAk4zyOa5/rNVVGmtF/md/9m4aVCLjO0mr3e212t9vxuerrNCxZVljJT7wDD5fr6UhkhbYS8Z3/c5HzfT1ryLT9K8/+xrbQtBv7DUYbaZNXlngaMSAwspVnPEhZyCDz9afo81zc/8ACA6SukatHPpRZbxpLV0SMiBkxvIxyeh6U1jX1j/Wnl5/gTLJ4q7jPa99FdWUvPryq3qj1uOWJ2ZI5EZl+8FYEj60izwtv2zRnZ9/DD5fr6V4x4VtNU0m9lk0zQb28lSwuRIbi3e2uEfqqPIDsmJPAYc9+Kr6XZ3UNwTa6deJFPoV5BN5elywKZvLyquWLNI3DfMe596hY+Vl7po8jhzSSq6Ly9fPTbS+/Q9vikgZysckTMBkhSCcVla34gt9NvtKtVjFwdQvPsm5JB+6Oxmyf++elebyeG72ztfDDaBp81nqNzotzFdTIrKfNNuNgkPY7umehqGws9O/tvwVFpPhvVbO7tLoHUZZLSRFB8tgS7EYY7v4v15oljKm3LZ6fptp5hTymhfm5+ZWl07c2+uiutN7nslxGZbeSINt3qVzjpmi3iSC3jgj4SNQq/QDAp9Y3jfXIvDnha/1iVgDBETGD/E54UfmRXfOUYJzfQ8OlCdWUaUN29PU+aPjNqS6p8SdXmRg0cMgt0IOfuAKf/Hga46nzSyTTPNKxaSRizE9yTk02viKk3Obk+p+74WgsPQhRX2Ul9yEopaKg6BKKWkoAKKWigBKKWigApKWkoA+mvh42/wNozBs/wCiqM/Tit6sD4crs8CaMuc/6MD+ZJrfr7bD/wAKHovyPwjH/wC9VbfzP82FFFFanIFFFFABRRRQAUUUUAFFFFABRRRQAUUUUANkXctP0W8+w3fkyHEMp59FbsaSoLmIOppgdhRWN4d1DzU+xzt+9QfISfvL/iK2aZIV8+eLrI6f4m1C1IwFnZl/3TyP519B15b8aNJZLq21qNPkkHkzEdmH3T+IyPwrxc8oOph1NfZf4HDj6fNT5uxwFla3F5cC3tY2klYFgox0AJP6CpbG8v8AT2M9s8kQkGwkoCrDrggjBqTw7qC6Zq8N4xlCKHVvKPzYZSOPzz+FX9Q1u3uNKktUF0Xkjjj8tyPKj2EfOvfc2OfqeTXy9OMOTm5rS1/4B5UVG172ZmTteXzzXl1M7ycHLg5foAF4x6enFSWc2o29ndQ28rRCXEcsWz53Ug+2QOOeR+NbOm+KltJICVuSkNpDCigqdrIQWYA8c4//AFVM/i23U3rQR3YkmhCRykgMrBJF3dTjlx0J6H6VvGFL4vaalqMN+Y5RYZizKsMpZfvAIcj600LJj5VbHPQenWu30XXrCaWC6ur+azaCSKSXa43z7Y1Uhv7wyDjqeTxWPoHiCDTop4ri2edWm3R4I+VGIEg57lRj8ah0KSt7+juJ04K3vGDskwTschQCfl6D1qeOxuZLGa7CkRxsikHOWLdMDvW5D4kt1M5eO5A81miRCNsqFAipJ7AAdM9T9alg8WLG77oJZYjHBGiMR+7CJtcr/dbOSDRGlQ6z/AFCn1kYN7p13ZiDzVO+eHztig7lXP8AFx7VWWOZsbY5Tu6YU810y+JoPPG99RCJHCqyKw8xvLLZVsnG1twzz1HemSeJo55WVzeWsRto4kNuRuiZSCdoJHB6dQf5USpUOkwcKfSRze2QLv2uFzt3Y4+maZXTan4lhu9ElsVhlV3+X5lQg/Pu3lgM7u3AH9K522hkubiO3hXdLK4RF9SelY1YRjJKDuZzik0ou56z8F7Iw6Bc3jDBuJ8L9FGP55ru6o6Dp6aVo1rp8fIgjCk+p7n8Tmr1fd4Oj7ChGn2R9BRh7OmohXyD8btL/sn4m6vEECRzyC4QD0cZP65r6+rxD9qbw20+n2Hii3TJtj9mucdkY5RvwbI/4EK93KKyp4jlfXQ+f4qwjr4FzjvB3+Wz/wA/kfPlafh9daa6n/sOS7jnS3kklNvIUbylG58kEZGB071mVteENYTRr+6lke5SO5sZ7Vmtz8y+YhUHGRnBwcZHSvqal+V2Vz8zocvtI8zsikZNUeNQWvWSZFjXJYiRF+6o9QMDA7YrW/tTxVrk1n4f+23rOWESW7TMgdy7Puk3HBbcxO411mg+OdJXUd88uoQLNHyrlfKsSkLKPs+O7HAHC4zznrXNT+JYP+Eo03U4ZNR2WVuITdPs+0yHDfvDncuRuwASeFAyOowUpydnDb8zvdOlTimqrs3Z27f1r+D1Kc0+sQXkWlXerx3dvNMsrxfb/tFs7M3LP5bEE55Peor3VNfOtT6wbm9gu7pyDPCXj3g8bVIxxjAA9MVoXniOxfxZo2rRwzzJYNEZ5pI0SW5KPu3FVO0HGFHJ+6MmtpviFDJqE8k0F7JbFrX7PEXH+j+XAY3ZAeA2W3KfUDNDc1rydBRVJ3Tqta6dem/y2076HNXh8S6Xo1rbyahfw2OoRs4tVnkCkF2Uh06ZJU8c5qrp1vruoS2umWYvZPtEiwQRbiELbiQozwMMzH2JJ9a7I+NNBltbKxvH167htTbyfaZVjMzvFNK+3BfAUiXGckjHfNWW+JdoX02bydR32d3FII1Koqxq7MQCpAYkMRyoI/vGp9pVtpD+uhp7DDNq9bSy/wCCjhLaTV4Zb28W+u7SdkYzSGR1efLqGXI+8ckE5PY98Ulvda9a3Stb3GpwTxF5QY3dXTfjc/HIzgZPfArrLXx9DbalFM0N1fW1vp8drFDc7cM63CSM7DJHzBOevPtzWtB8T7JGaGVdRkgOGLrbwxO+GLBPkIZQOzbz1Py9qJTqfyEwo4d2/fNfLr955bNJJNK800jSSOSzu5yWJ6kk9abSu252bpkk9aEVndURSzMcKoGSSegrsPK1bPff2UNLZLTWtaZWCyOltGccHblm/mK9zrmfhf4dHhfwPp2ksoFwsfmXJHeVuW/LOPoBXTV8TjayrV5TWx+x5PhHhMFTpS3tr6vUKiupkt4Glk6D9T6VKSAMngVhXczX90FT/Uofl9z61ynphZxvcXDXEvLMcn29q2oVCrUFpCI1FWqACiiigArlfij4VTxZ4Xls0Ci9h/e2jn++B93Poen5V1VFDA+Lp4pIJnhmjaOWNirowwVYcEGmV7h8dfALXHmeKdGgLSqM30KDlgP+WgHqO/5+teH1hJWNk7hRRRSGFFFFAHYeAdQFvp+oWMl1YrHNLFI0FxctbM23PzpMDwR/dPXrXR/27oYt/wCz11RZGvL29jj1N5MTWodYwsh9AxGC2AcA4715ZRTuKx3yX1hD4NFi9/atcJpE0BRZVOX+3bgB65X5h7c10F9rmn3Oq3IfWrD+z4764lWeG8MM8G49VUZWcHA7H0ryGii4WFbG84ORk4OMUlFFIYUUUUAFFFbngjwzf+K9cj02xUqv3p5iPliTuT/QdzQB1vwJ8HnXNfGs3sOdPsGDLkcSy9l+g6n8K+i6oeHtIstC0e30vT4/Lt4F2j1Y92PuTzV+toqyMZO7CiiiqEFFFFABRRRQAUUUUAB6GuXJySa6abiFz/smuYpMaCiiikMKKKKACiiigAooooAKKKKACiiigAooooAKKKKACiiigDk/i7GZPh7qfGdiq/T0YV86V9O+Orc3fgzV4AMlrRzj6Dd/SvmEdK+czmNq0X5H6bwRUvhKkO0vzS/yFooorxz7UKKKKACkpaSgBaSlooAKKSloAKVGZHV0YqykMrA8gjoaSkoEfWHwk8YReLfC8Uski/2jbARXad92OH+jdfrkV2NfHfgjxNqHhPXotV087sfLNCx+WZO6n+h7V9WeEPEml+KNHj1LS5w6HiSM/eiburD1r6rLsaq8OST95fifknEmRyy+s6tNfu5beT7f5GtG6SIHjZXU9CDkU6sfUbK/tZGvdDaLzCcy2cpxFN7gj7j+/Q9x3EGneLdKuLsafes+laj/AM+t6BGx/wB0/dce6k13e1SdpaHz6w0px5qeq6916r9djfooorU5woorJ8Q+JND8PwGbWNTt7UYyFZvnb6KOTUykoq8nZF06c6slGCu+yNSV1jjaRt21QWO1SxwPQDk1xem/FDwpqWv22i2E15cXVxKYlxbMiggEnO7BHQ9q5HVfH/ibxvcPo/w+02eC3J2zalMNpUex6L+rewrX8G/Ca18P6zpettqct1f27SNdFx8sjMuBt7jBPU9c1wPFVKs19XV49X/ke/DK8NhKMnmErVGnyxT12fxaO13bqem187ftC+Ml1fV18OafLus7F907KeJJvT6L/Mn0rtPjV8SotDtZdB0OcPqsqlZpUORbKev/AAP+XWvnQksxZiSScknqTXDmuNTXsYP1/wAj3+EsikpLG11/hX6/5ff2CiikrwT9DFopKWgApKWigAopKWgAoopKAFpO1LSopd1VRksQAPU0CPp/wXF5HhDSIyMEWURI+qg/1rXqGxhFtYwW46RRLGMewxU1fc048sEj8Drz9pVlPu2woooqjIKKKKACiiigAooooAKKKKACiiigAooooAKDyKKKAKsyPHIssbFXU5Uj1rpdH1BL6DnCzJ99f6j2rDZdwqunm212k8DFWBH0I9DTQmdlVHXtNg1fSbjT7gfJMuAf7p7H8DVm2nWdMjhh1HpUtKUVJOMtmS0mrM+ctW0+50vUZrC7QrNC20+47EexFVDXt3xB8KJ4gshPbBU1CEfu2PAkH90/0rxW5gmtp3t7iJ4pUJV0YYINfDZhgZYSpb7L2Z4OJw7oy8jsrPwzZwuS10SkltIry3EeEjbYG3Y+8Mc9vxqfQdFtoXCTwCQCcRhZ4V3DFxCCSe+QT+B964dri4ZVVriZlVdoBckAeg56Uv2m5yP9JnyMAfvDx09/YfkKI4qjF3UAVaC2ibXhjS4Ly+E8wmkSO9iiEUKB87mJywP8Hy4P1rWbwjYzXC41FkeWRWKRxEqqu2NoO3GR9exrjYJ54GLQTSxMRgmNypI/CnC5uQioLicKrblXzDgN6gZ6+9RTr0YwUZQuTGpBKzidFb+HbG+ghbT7m8Ms0ImRZVXG3zRGRx35zUt14Y0+1QTzXd4YHEYQIg3bmdkOc8YG3P41yyTTJjZNIuBgYYjAznH5806W6upf9bczyc5+eQnn8TQq9G3wagqlO3wnV2Xh61tXu4pvtFxL9muNsghDRJglAfXdxn8qyPFGjw6TJB9nmmljl3gNIoGSpA+o69CB+NZYuroRtGLqcI5JdfMbDE9SRnmmzTTTMGmmklIGAXYsQPTmpqVqUocsYWYpTg42URleifCHw601ydeukIijytsD/E3dvoOlYHgbwpc+Ib0SSK8Wnxn97Lj73+yvv/KvbrWCG1t47e3jWOKNQqKo4AFerk2XuclXmtFt5s68FhnJ+0lsSUUUV9WeuFU9c0y01nR7rS76PzLa6iaOQexHX61copptO6JlFSTjJaM+KPG/hy+8K+JLrRr5TuibMUmOJYz91x9R+uRWLX138W/AVp420Tau2HVLYE2k56Z7o3+yf0PNfKGs6Zf6PqU2m6lbSW11C2143HP1HqPevsMBjY4mGvxLc/Js8yeeXVnZe49n+j8ynVjTITc6la2w2kyzInzZxyQOcdqr06KR4pEljYo6EMrDqCOhrvex4qtfU6/xb4NTSY9Rmj1SKW4s/LlntUt2VY0kfaoViTnHHHoetWNF8O6FqFlp8M8d3Yy3j20cF1LMA1xI8irIEh6+WoLYfOMqPXA5O81bVLtrhrq+nmNyqpMXbPmKpBUH6EA1Ym8Sa7NYx2MupTPbxokaIQPlVMbQDjIxgY5rm9nV5UubU9BV8KqjkoaW236+umnbr9x09r4f8O3msaYv2e/trfUIbnZAtwGZJImdQSxXO07fzzVIeHdPHgeLUFZZtSls2viBcFWjjExi+5t2lfl5+YNk8DANYNzrmsXWox6jcajcSXca7UlLfMo54H5n8zUaatqaaS2krfTixY5MAb5T3/LPOOmaPZVNNf61E8Th3f3Oj6Ly/wAn6XKVFFFdJ5wV6x+zr4JbW/EA8RX0OdO058xbhxLP2HuF6n3xXKfDLwLqfjXWVt7dHh0+Jh9quyvyxr6D1Y9hX1voOlWOh6RbaVpsAhtbdAiKP5n1J6k14+aY5UoOlB+8/wAD63hrJZYmqsTVXuR283/kv+AXaKKytWvzk2lqcueHcfw+31r5c/SiDWNRWSU2cDDAOJGB/SpLHy0ApNNsEQAlBn6VrJGqjhR+VAEK3CDinfaY/wC8Km2r/dH5UhjQ9UX8qAGCdPWnCRTSGCE/8s1phtY+xdfoaAJgw9aWqxt5V+5KD7EU3dPH96Mkeq80AWz0rw74ufC54Wm17w1AzxEl7mzQZK+rIO49R27V7RHdKTgnnuDU6urUmrjTsfFp6n1or6L+I3wr03xAZNR0do9P1M8sMfupj/tAdD7j8RXg3iHQdX8P3ptNWsZbaTPylh8rj1VuhrFxaNVJMzaKKKQwooooGFFFFAgooooGFFKAWIVQSScAAck16R4A+E+ra40d5rQk0zTzg7WGJpR7A/dHufyoSbE3Y5LwZ4W1XxXqq2OmxfKMGadgfLiX1J/p1NfTngrwvpvhTR00/T48scNNMw+eVvU/0HarugaNpuhabHp+l2qW9unZRyx9Se596v1tGNjKUrhRRRVEhRRRQAUUUUAFFFFABRRRQBHc/wDHvL/uH+Vc1XS3P/HtL/uH+Vc1SY0FFFFIYUUUUAFFFFABRRRQAUUUUAFFFFABRRRQAUUUUAFFFFADLiJZ7eSCT7kiFG+hGDXyhewPbXk9tIMPFIyMPcHFfWVfOPxW086d481JAuEmcXCe4cZP65rxc6p3hGfbQ+54HxHLXq0X1Sf3f8OctSUtFfPH6SFFFFACUUtFABSUtFABSUtFAgpKWigYlbPhLxLq/hfVF1DSLkxP0kjblJV/usO/8xWPRVRk4u8XqZ1aUKsHCorp9GfUHgH4qeH/ABKkdtdyJpepHAMMz4Rz/sN0P0PP1rs9X0rTNZtDa6nY295Af4ZUDY9x6H3FfFddX4Z+IXi3w+qx2OrSyQDpDcfvEx7Z5H4GvZoZvpy1o3/rsfDY/gz3/a4GfK+z/R7/ANbnvsvw9Npn/hG/FGt6KuciFZ/OhH0R84qrL4b+JyAi38fWsgHTzdOQE/Ugf0rjNK+Pd0qhdU8PxSnu9tOU/wDHWB/nW3H8efDhUeZo2rq3oojI/PcK6o18FL4ZNfNr/gHkzy7PKbtOkp+bUJfi9S5P4F+IGoZXU/iPcCNh8y2sHlfh8pFT6J8HPC9nOLrVJLzWbjOS1zJ8pPqQOv4msW7+PWjqp+yaDqEp7ebIkf8ALdXK678cfEt4rR6ZZWWmoejcyuPxOB+lZzr4CLu/efzf56HRSwHEFVckUqcX25Y/+k6nvk82j+HdJ3SPaaZYQL7Roo9hXi/xI+M0lykumeEt8MZyr37jDEf7A7fU8+wrybW9a1bW7n7Rq2oXF5J2Mr5C/QdB+FUK5MTms6i5aa5V+J7WV8I0MPJVcVLnl+H/AAfn9wsjNI7SSMzuxJZmOST6k+tNpaK8k+wCiiigYlLRRQAUlLRQAlLSUtACUtFFABWv4Kszf+LtKtNu4PdIWHqoO4/oDWRXffArTzdeNDdlcpZwM+fRj8o/ma2w1P2laMe7PPzTEfV8HVq9ov7+n4nvNFFFfan4aFFFFABRRRQAUUUUAFFFFABRRRQAUUUUAFFFFABRRRQAUbQzD6iilT76/UUAbE0LxOJYjhh+tWrW4WZf7rjqtSFdy1Subcq3mRkqw6EVRJfrnPGPhHT/ABFF5jf6PeqMJOo6+zDuK2LW7DkRzYWT9Gq3WdWjCtFwmromcIzXLJaHz94i8O6roU5S+tj5eflmQZjb8e30NZFfS00cc0bRTRrIjDDKwyD+FclrPw80C+LSW6SWMp5zCflz/unj8sV83ichknei7rszy6uXvemzxaivQL74XanGSbPUbade3mKUJ/mP1rPb4c+JgSBFbEevnCvLlluKi7OmzleFrL7Jx9Fdpb/DXxFI2JGs4R6tKT/IVuaZ8LYVIbUtTd/VIE2j/vo/4VVPKsXN/Bb10HHCVpfZPMY0aRxHGpd2OAqjJJrvfCHw7urtku9bDW1v1EA/1j/X+6P1+leiaJ4d0fRl/wBAsY437yH5nP4nmtWvawmRQg+as7+XT/gndRwEY6z1IrS2t7O2S2tYUhhjG1UQYAFS0UV76SSsj0QooopgFFFFABXJfEbwDonjaxC30fkX0QIgvIwN6ex/vL7H8MV1tFXTqSpyUouzMa9CniKbp1Y3TPjnx38PvEng+4b+0LRprLP7u8hG6Jvr/dPsf1rk6+8JY45omiljWSNhhlYZBHoRXnnin4N+DNbZ5oLWXSrhsnfaNhSfdDlfyxXv4fOo2tWXzR8Nj+D5puWElddn/n/mfKRor2nV/wBn3WonJ0rXbK6j5wJ42ib6cbh+orAk+CPjxXKra2TgdGF0oB/OvSjj8NLaa/I+dqZHmFN2lRfy1/K55tSV6hZ/AzxxM+2ZdOth/ee43f8AoINdToX7PfzB9d8Q5HeKzi6/8Db/AOJpTzHDQ3n92pdHIMxrPSk166fmeEKrMwVVLMTgADJJr1T4b/BnWddeK/8AECyaVppwwjYYnlHsp+6Pc8+1e5+Evh/4U8LlZNL0qP7QP+Xib95Jn2J6fhiuprycVnLkuWireZ9RlvCEINTxcr+S2+bKOhaRp2h6XDpulWsdraxDCog/Mk9yfU1epJHWNC7sFUdSaxb2/kuyYbXKxdC/dvp7V4bbk7s+0jGMIqMVZIl1LUWZjbWZy3RnHb6U3T7IKAzD8+9O0+yVFHFaiIFFBQkaBRT6KKQBRRRQAUUUUAFFFFADJIo5PvoD796ga2ZeYZD9Gq1RQBTE0kZ2yqVPr2NM1Kx03WLJrPUrSC7gbqkqhh9R6H3q8wDDDAEe9VpLXad0DbT/AHT0oA8s8UfBPTrlmm8P6g9kx58ib95H9Aeo/WvN9d+GvjLSSxk0eS6iH/LS0Pmg/gPmH4ivpmO4ZGCSqVb3q0jhhUOCZSmz4xuIJ7dytxDJEwPIdCuPzqIEeor7PurS0ul23VrBOvpJGGH61k3PhDwvcHM2gacxzn/UKP5VPsyuc+Rsj2pR8x2ryfQV9aL4J8IqwZfDunAjp+5FX7TQtFtMfZtJsYSOhSBQfzxR7MOc+UdI8N6/qzBdN0e9ucn7yQnaPqTwK73w78FdfvGWTWbu302LuiHzZP0+Ufma+ghRVKCE5s5Twh8PvDPhnbNaWQuLxf8Al5uPncH27L+FdXRRVkXCiiigAooooAKKKKACiiigAooooAKKKKAGXHMEg/2T/KuZrqHGUYeoNcvSY0FFFFIYUUUUAFFFFABRRRQAUUUUAFFFFABRRRQAUUUUAFFFFABXkX7QmlnfpusovBBt5D79V/rXrtc/8RNI/tvwff2SLumCebD/AL68j8+R+NcuOo+1oSj1PWyPGfU8fTqva9n6PT/gnzRSUv5iivjj9sCiiigBKKWigApKWigBKWikoAWkz70tegfDj+zptDlvr63t5D4duWv3V0GZoWjI2n+9+8VOP9qtKcOeXLc5cXifq1P2nLf/AIO33uy+Z59mjI9RXq15pulaf4ls9Eit7KeUwXepW6uqlZJpAfs8ZJ6gKoIXplqfYq1vo1xqmt6PYrrselXcjQS2yL8iyw+VI8Y4ByWxwMgVt9Wd2m9jz3nEbJxhvtrrre3y0380eX3tjdWcVrLcxeWl3CJ4CWB3oWK546cqevpVbPavV7vydQ8KWT2saP4kfQfNjV4VKGATSmQRDoJMZPTgDjmrF3pmjroTpFEZNLXToZLdxp6Kgnwh3faC+WYuSCmO5GOKbw3Z9P6/r0JjnKWk463a/H+rd7Pax5BuHqKK9ke5WbxF4ltINAjEdtei3t5tPsYZpbdcsTuib7yt3btwK4yPS1l+LH9mD+zHX7c3AjP2dsAtjYGz2xtz14zUTw7jazvrY2oZoqnNzRtaPNvfSyf6nHZGOooyMZzxXtBsYs6NqVzpTSTLDqaTG8sIoS+yDdGGjTIHO4jPPFY2mKuqaRpusfYbObXpdPvPsqC3RVmkjlQL8gG1mCM+OOcVTwrXX+tP8zKOcqSvyabb9fe8tvdbv07HnN1Y3Vra2l1PFshvEMkDbgd6htpPHTkHrUsWk6lJFNKtnKEhtRduX+X9ySAHGeoJI6ZzXU/E9b+PT/C39p2i2l4dPkaWIRCPBMzclRwCeuK6i61HUTo/9oTQQSwjwjG0TNbL5bSb0DDgYOOOOxoVCPM03tb8ip5lUVKE4pPmbW/aVlbv/TPIMjGc8VY+yXH9nHUNg+zCYQl94zvK7sYznoDzjFepaRa2WoW1rq0sUSaxcaMssXkWCTFnFw6M6w5VWYIAPxJxWium6Sup6URp8LPJrEAu0e3SPcxtJCylAW2AkAlM8GnHCN213MqmdqDceTVXv8t/+A/wPFKWrms30uo6jJdSxQRE/KEhiEaKo4AAFU65Xue5BtpNqzEpaKKRQUlLRQAlLRRQAUlLRQAV7f8AALS/s3hu61R1w15NtQ/7Ccf+hE/lXidvDJcXEdvCu6WVwiD1JOBX1L4e02PSNDstMj6W8KoT6kDk/nmvXyejzVXN9P1PjeNMZ7LCRoLeb/Bf8Gxfooor6Q/LwooooAKKKKACiiigAooooAKKKKACiiigAooooAKKKKACnR8yKP8AaFNp8AzPGP8AaH86AOmHSkYZFLRVElO5tVcdOaiiuJbYhJgXTs3cf41onmoZYQ/agCSORJEDIwYe1OrMeCWB98DFfX0NTQX6523C+W3r2NAF2igEMMggj1FFABRRRQAUUUUAFFFFABRRRQAUUUUAFFFFABRRRQAUUUUAFFFR3FxDbpvmkCD370ASVWvb6C1GHO5z0ReprOudSnuDstFMaH+Mjn/61NtLElt8hLMeST1NMBjm61CTMvyoPuoOg/xrQtLRYx0qxBAqDpU4GKLgIqhRxS0UUgCiiigAooooAKKKKACiiigAooooAKKKKAGyxpIu11yKqOktudw+eP8AUVdooAhhmWQDBqaqk9sVJkg4PdfX6UttcB+DwehFAFqigciigAooooAKKKKACiiigAooooAKKKKACiiigAooooAKKKKAA1zEg2yMPQkV09c3eLtu5R/tmkxoiooopDCiiigAooooAKKKKACiiigAooooAKKKKACiiigAooooAKKKKAPnD4o6GdC8YXUMa4trg/aIPTax5H4HIrl69/8AjL4e/tnwub2CPdd6fmVcDlo/4x/X8K+f6+Rx+H9hWa6PVH7Jw5mP17Axk370dH8uvzQUtFFcR7wlS2dvLeXkNnbJ5k88ixxoCBuZiABz7kUyMKZFDttQkbj6DvXqxt7+HxVDbQ6Hp66BBqFn9hu/LVCF81NrpIOZGYZyOep9K1pUuc4cZjPq9lbVp7u21vveux5jFYXcuqjS0iBvDN5AjLqPnzjGScde+cUahp95p627XkPlC4j82ElgdybiueD6qR+Fem6aYNY1cyXlhZf6N4tht4gluo/dOZNyNx8wO0dc0TQMdMt5dPsobvV4NFU2ULxCTCm8lEjKh4LBenB71ssMmr3OB5tKM1Fx7X+d+vba+mmu55jd2V1a21pc3EXlw3cZkgYsDvUMVJ46cgjmq2Rn3r2PW5LrTfB327UdGsk1ODSIGWKW2UrC73UnzbOgJByR6mkTS9HbSolEPnaa2nxzB101AvnnBL/aC+S2/I2Y9sUPC66PoKGde7zSj1a0fb/gNeuux46CM8EUu4qCNxAPB5xmvR/FUsd6PG1jJY2MUOk3CfYxDbLG0f78ofmAycjrmqHhSG9Twpb3Ph/S7bUtRl1Bo70SW6zGOIKuxSG+6rZfLcdOtZuhaVr/ANXsdccxvS53GzulvpqlLV9NH9+hw7OxYFnJPYk80rSyMzM0jEkYYluSPQ16dpVnOsemLpGh6bPFcahMmsqEWdIQJAAm852xiPkMD688Vb0zw/Bd+JPD1zpWnLdaNDa3Syz+UGj+V5tu8/3sbMZ56VccNJ7P+tP8zCecU4Xco7X6rpf7r2077nl99a3th9ma6V4fPgWeA7xzG2dpGDwDzxS3dlqFobWC4SSP7TEk8CbwQyvnawwcDODXowhmbw9aXOmWUV7rUehaeLeN4hKwiJfzGVDkE/dHTgE1jfE5LiLxRoKXlqlpcDS7PzYUXaEbc2Rjt9O1KVDli5XKoZi6tVU7Lr66JPbtrv6nH3sV5p+o3Frcl4buF2jmUPyGB5BIPNVw3zZDcg9c85r13xXYzS654nh8R6Zb2OkJNvtLsQKjeYZVA2v1YlS2Rz+GKp/ETTtPg0DU2+zlUguo105hpyW6qmSNqyByZlK4Oce/Gac8M1d32/r9CKGcRnyRcdZW21Wtv89V08zzEzTEndNIT1OXNNEjDbiQjb93DdPpXceH9FuNY8OeGv7N037XLFrEovDHGCVQmIrvP93AbGeOtdXcC1j8UeHtFj03T/smpXV9HdZtULSILmVVGcZXA6Yx+lKGHcle/b8bf5l1s1hTlyqN2ua+u3Lf80tDxySR5G/eSM5/2myaPOfbs819oH3d3GPpXq2n6Zo//CKWoWMy6dLpUkl066ejATbWJY3JcFGVgMLjtjBzSazerb3HiWGLTdLVdM0+1uLT/Q0JSVvLDOTjnO48Hj2p/Vmldv8Aq1yVm8ZT5IQ2+XVR7d393XoeVCVlKsJGBUfKQ3Qe1WYbW+l0+41GJZGtreRFmk3/AHXfO3vkk7W59q9TvLW6XRdS1DQtFs7jUZY9NnYLaI5QyQEyMiEY5OOAO54p0FlpZSa31K3trYT3WktqcCYSOOYrNuU44UE7cjtk0/qrva/9a/5Gcs5XK2odut39m+n/AG9o+54/keooyPavU7Zvs9uJPGGj2dlJNfmxhAtUjJt5EZXYADkIdjBuvvUFlpItfESaBFFayXGiabI9ywtBPJJOzAsY0yBIw3AAMcAAmp+rvTU3/taOt47a73Xydu9l8zzu2s7m5tLq6hi3w2qq077gNgY4H159KW2sbq5srq8gh3wWiq07hh8gZgq+5ySBxXsGo6ddRJqk+k6OJLu50C0nMUlsgLyi4YMxjX5d4AXKjpVBbSzbTLoatBDY3FzZWB1aKNRGIyb1RkqOFJTBI4q3hbdej/U5451zK6j1S3u9eW+nzdn3toeSgj2oyK9M+JFhZw+HrqR4CksV8qWTf2alqojO7KKQ5Mq4AO7H4803wpZu2neHEsNKs7vTbov/AG1NJCr7DvIYO55jATBGMVn9Xany3OlZrB0FWUett7bK/X7vX7zzXI9qWuz8dXFva6Boem6fa2iwT2XnPcCFfNlAnkCZbr0X8c81xlZTjyu1zuw1d14c9rav8HYKSloALEKoJJ4AHUmoNzvfgjoZ1LxV/aMqZt9OHmcjgyHhR+HJ/AV71XNfDXw//wAI74Vt7WRdt1N++ufXee34DArpa+uy/D+wopPd6s/GuIsx+v46U4v3VovRdfmwooortPDCiiigAooooAKKKKACiiigAooooAKKKKACiiigAooooAKmshuu4h/tCoataUu6+j9sn9KBG/RRRVCCiiigBGUNVae2V8/KKtUUAZXlT2x3QSED+6ehqaLUdvy3EZU/3l5FXSoNQy26t/CKAJYpo5V3RyKw9jT6y5bLDbkyreopqy30OPmEg9GFAGtRWcmp44mt2X3U5qePULR/+WoU/wC0MUAWqKakkb/ckVvoadQAUUUUAFFFFABRQeBzUUl1bx/fnjH/AAIUAS0VQk1azX7rPIf9harSatcScQW4X3c5/SgDYqtdX1rb5EkgLf3V5NZTLfXP+tmbH91eBU0GnKuMimA2bU7qb5baPyx/ebk1HDYySv5kzM7HuxzWpDaquPlqwqBaAKsFoqD7tWlRQKdRSAKKKKACiiigAooooAKKKKACiiigAooooAKKKKACiiigAooooAKrXdvuPmxYEg6/7VWaKAKlrcbvlbgjgg1bBzVW8t2b99DxIOo/vCi0uA49+4oAtUUUUAFFFFABRRRQAUUUUAFFFFABRRRQAUUUUAFFFFABWDqy7b5/fBrerH11cXCP6rSY0Z1FFFIYUUUUAFFFFABRRRQAUUUUAFFFFABRRRQAUUUUAFFFFABRRRQAEAghgCDwQe9fOfxQ8NN4c8SyJChFjdZltj2A7p+B/TFfRlYHj3w3D4n8Py2LbVuE/eW0h/gfH8j0NcOYYX6xS03Wx73Dubf2dik5fBLR/o/l+Vz5noqW8t57O6ltbmNoponKSIw5UjqKir5J6H7GmmroKd5su1V82Tahyo3HCn29KbSUAPEkgPEjjndwx6+v1oEsoZWEsgZfukMcj6U2igLIe800mfMmlfPXc5OaRJJWAhSSQgtwgY4z9PWm167qEYi0tby30mDTPsKWrCO4sYniZtyDfDcKfnJyTtYHqfStadPnu77HDjMWsM4x5b83/A/zPJ7lbiC4mt7hZoplYrNHJkMGB5DA85z61Gkrx5McjpkYO1iMivU/G2m6prE3iaJdKM1+mtRG3EVqqyG2PmgOMDJUnGW79zU3iPT7jT9Svh4b0Syvb46p5F3GbVJRFGIY9i7TwqsS5LDHTrW0sM0276f8P/kccM4hJRTirtd9NovV9tdPQ8vltb610+C8dZIrW83iJw+BJsIDcA9iR1osYb+eK4Fm0uy3iM8oWXaFQEAtjIzyR05r1GytbObw9YWyWtsmultSGl252zWyuJE3KCSQzY4TORn8K4/4d28U95rS3VvHIyaczASRg7W8+EZAPQ8kfial0LSSvv8A5GlPMeenOTjrF/f7zS/Le+9+xyyTSK6skrhlGFIcggeg9KsTWt9/Z8WqTLI1tJK0KTM+cuoBI654BH513fjRobuy8YwmwsYE0rUoUs/It1jaNWkZWGQMkEetL4Kt7a58J6XHcQQ3Egv757WCb7ktwLdTGp9ctjjv0oVD3uW/9XsDzG1FVeW2tn/4Dzf5fiedvNLIoWSaRxngM5IzQ0kjqqtI7KvCgsSB9PSvT7O2+1Q6da+ItLtLLWNVN1Yqv2ZImMZRTFIUH3SJMgNgEjNSeLrPRbPQrvUre3tIzbRjQPliB/eo43zY7tsB+br70fV3ZyuSs2jzxp8mr7are2/3nlkc00WRHNJHu6hWIz+VHmyblbzX3D7p3HI+ldv4P0vQtS1S48OWOoNff2lbERy3FmIGhlRg4wdzdVDA8jrXQ61YaPfSWt9p1rpsS6/dwWcMciBY4xC7LL05XdsTJGCdxpRw8pRvf+v6t95VXNadOryOD/L8Hr0l/wCA+Z5MJJPLMYkfYTkqGOCfpQZHbdmRjuGG+Y8j39a9lk0exvLewuL/AEwo0WpSxp9p0+O0DfuWaOMqrElDIFA3HJqrpFgL3T9Hm8TaXaWd+15d7VFkitKywqY1aMbc/NnC5GcD1q/qsu/9af5mP9t07X5fx9Xpprtr20PMoNYvYdGn0uOQCCaeOdnyd4ZFZVAOeBhj+lQahbXdjL5F4GjeRElKlwdwYZUnB9D9a6r4m2tvBbaXN5Tx38kcgnZrJbQyKG+VjEGO09RnjOK6HULNre3uLjw9pNrd6utvp4MX2VZTHC1vlnWM8El8AnHf3qfYttxb2/4c1+vwjGNSMfiv5apqO/b5HAafLfWAttektIbu3SZoYvtf7yMuFzjbnPGQfSqV3fXV1qE1/NO5uZpGkeQNglicnpXrGuWl9beHN3hzRLW4ul1CNruBLdZlt5nt08xVU5GN2QfSpLPT7FNTubWz0aPy5rwJNLBZx3cSOY03xSKSGjRWLYZT6+lW8NLa5zRzenZ1HBX169Fbf7+m/oePiecH5Z5QR6OaRpJGLbpHO/72WJ3fX1rW8RwahawWdrdW0C2kTzpaXEUQUXAEhDnf1cBuAT0HFY9csk07HuUpKceZf1/X4Mc8kkgUSSO4UYUMxOB7elCySKjIsjqrfeUMQD9RTaKk0shSzMAGZiAMAE9B6CkpKWgArv8A4LeGf7X17+1bqPNnYMGGRw8v8I/Dr+VcZoemXesarb6bZRl553CjjhR3J9gOa+mfDOjWugaJb6XZj5Il+Zu7serH6mvTyzC+2qc8vhX5nyvFWbrB4b2FN+/P8F1f6L/gGlRRRX1B+UBSBlJIDAkdQD0pay9atrpHGp6Wge8iXDwk4FxH12H0P909j7GplJxV7F0oKcuVuxqUVT0bU7TVrFbuzclclXRhh43HVWHYirlOMlJXQpwlCTjJWaCiiimSFFFFABRRRQAUUUUAFFFFABRRRQAUUUUAFX9DXN2zeiVQrV0Ffllk9wKYjUooopiCiiigAooooAKKKKAAgUxo1Ip9FAFd7ZW7CoJLFD/DV+igDIfTlzwPypotJ0+7LIv0Y1s4HpSbRQBj+Xer0uZfzoH9oAcXD/iK2Ni+lJ5a+lAGQRfnk3Mn4U1orwj5rmb/AL6NbPlrUMoDMEUcmgDFFjJcP87uyjrljViPTVB+7zWwkaooVRTsD0oAzksFX+GrCWqr2FWaKAI1iUdqhm1DT7e9hsZr61iup8+TA8qh5P8AdUnJ/CrVfOfjzXrXUPGWq+IotViiu9IuoYtNt93Myox3sPxyfxqZOw0rn0ZRXm+t+K/EN/4q0XS/C89kkOq6X9qVrhNyxtk5bI5OAMY9awpviJ4klN7d2cqMLGfyFsxpcr/atuAzGUfLGTycf5JzIfKz2Wisu71G7bwo+q6fZl7prPz4beQ4JYpuCn8eK4Hwh4r8RarqMWmXms2lreXNux8i5054ZIZB0MfVZVHfJBp3FY9RVgwypBHtS14R4N1jXPDvwws76xvofLudaW2WJrcHYpLbznPOcD6Yrq/GHjvVNB8T+IrcCKa1sNMimt4inPmuyLkt1x8x4pcw+U9Eur2ztZYIrq7t4JLh9kKySBTI391Qep9hVivH/FCeJo/EHgebxDqFjeLJqSyL9ngMZjbglepDDHfioh8SfEFwsmsWgElsl0Y101dNlYvEGwW88fKGxzj/APVRzBynstJuGQuRk9q8tfxL4yv38WzadqFjawaHIzostrvZ0CltnUY4U8881lpeav4g+IngvVlv4bWa80+SRALYMIgFbevJ+bdg4PbNHMHKez0V5OnjbxLD4gePVLm10pBfeSltd2biF4s4BFwucP7EAV2XxQ1m+0DwPf6tprot1AYthddw+aRVPH0Jp3FY6aivM28S+LNF1SwtdZvLG9j1awmnt2gt9ht5Ej3YPJ3LyOTWbbeOPF9r4Ci8V6g2nyRXWLa1iSI7jKXI818dsK3yj0FLmQ+U9eoryNvHXiS0s9Yhkm+2mHTnura+OlyWwjkU8oyP1HoavWXibxbpkvhm/wBavNPvbHXpI4jDDB5bW5cAqQ2fm6jPHr9aOZBys9Oorx+9+IGvW11BepqNjdwSakLVrW3snMKxlsZ+0HALewrVtPE/iu58SeJFjmsl0nQrlnm3RfvXiVWPlrjuQp5NHMg5Wel1FeXNvZ2z3V3cRW8EYy8srhVUepJ4FeTaF8QvEVzc6Zfy4ura+uBHNZRabKv2eNiQGWY/K+P8+1fxbrXiXxL4L8U6lHc2Nvo1rM9p9kMJMrhWXLb88HkcYo5g5T1e81rR7NIXvNWsLdZwGhaW4RRID0K5PI+lXkdZEV0YMrDIYHIIryXWNF0+20LT9Xk0m58QalqunW1jaWjoDDb/ALsfNkD5Rzkkn8q7r4c6Hd+HfB1jpF9cC4uIVYuwOQuWJ2j2GcU09RNaHQ0UUUxBVG9iMT/aIwcfxgfzq9QeRg9KAIbeUSKOc1NWcym0uQo/1bfdPp7VfjbctADqKKKACiiigAooooAKKKKACiiigAooooAKKKKACs7XUzBG/wDdbH51o1X1JPMspB3Az+VAHPUUUVJQUUUUAFFFFABRRRQAUUUUAFFFFABRRRQAUUUUAFFFFABRRRQAUUUUAeY/GfwadQgbxFpkWbqFf9KjUcyIP4h7j9RXitfXFeJfF3wKdMmk17SIf9BkbNxEo/1DHuP9k/pXg5pgdXWpr1/zP0HhTP1ZYLEP/C/0/wAvu7HmlFLSV4R+ghRS0UAJT2llaNY2mkMa/dQuSo+gpldR8O9H07WNSuY9Qs9TvvKhLxW1iMGRs/xueEX396qEXKXKjDEVo0KbqS2Rzv2q537/ALTPv27d3mHOPTPpTVnnV2dZ5QzDDEOct9fWvW2+HugvrvhLdaXdnb6xJPHc2TXgmMZRGIxIvuoz+VZFx4b8I3/hfxNNo8OpQX/h8jfNPMGS4G5lPy/w/dP6V0vCVFu/6tf8jzIZ1hZ25YvW3RaXk466/wAy6X7nnIkkXbtkcbOVwx+X6elAkkUsVdwW6kNjP1rqvhj4Xi8Ua1cx3X2hrSytWuZo7cZllxwEX3Jrqr74f6W8/h2/j0vVNKtb3VEsb2wvJcyKGPDq3XBAP0qKeGqTjzI2xGbYbD1nRm9f+A3b529O71PLDJId2ZHO85bLfePv60+2jubiWK1t1mmkdwIoowWLOeAFA7njpzXpk3hXwZdt4p0nTYdTi1HRIZJ1upZ8xyBGwV2dh29T1q1pGheE/DPi7wrpV4mpTa5PJa3TXSSARRuzgqmzuMjGevf2q1hJXV2rf8G1jCWdUeV8sHzWva3S1777Wt5+R5jc2OsRpLeXNpfqsEvkyzSRuPLk4+RmPRuRweeapl3YbWkYgndgtxn1+te265p8ureG/FGlwsFkuvGKRKx7ZWPms7Wvhtpf2HWbXT9L1u0utMhaSG/u2Hk3xT7yqO2cHHrVTwU/s6/0/wDIxoZ9RslWVnfp2tHX730v3PI0ZkYMjFWHQqcEUF3wF3thTlRnofavWNO8C+Gbjw7ZXdrZ6lrKzWfm3N7YXiNJby4+59nPJAPvVPwL4O8O6t4ZhvWt7vWb+S4eO5tra9SGW0jBIDCM/fJABxnvULCVLpd9f6/4B0PO8Moym09Hbp5+emz3s/vR59YaneWd/FeJKZZI2DbZv3iNjswPBFW9e8QXmrxW8DQ21nb27M8cNsrKodsZYliSScDvxjjFQavYC28Q3GmW63ChbjyY1uU2SDJwA47Hmu41/Qvh9oOozeGdUuNTg1GG3DSamGLRCYqGC+UoJ284zUQhNp62XmbVq+HhOEuRyk1dWV3bv+PrroecvI8knmSu0rdy7Ek+1X9Z1m81TVG1GUpby+WkSrb5RURVCqo5zjAHevRLbwH4fvvEOg3Vss6eHrzSnvrrMxJQxj513dvmKj86xtN0XwrY+ER4s122v7q2vr6S3sLO3m8sqik5ZmPJPH+c1f1aot3p/wANr+Jis0w02pKLb2tbW7b93ff3XfyW5x1jDqc0VxJYx3skcC+ZO0IYiNT/ABMR0HuarxzTR7vLmkTd97a5Gfr616j4Rt9Eis/Hsfhu+lvdPfRlMTyxlHUktlDkDOD3rST4W6Ws6aDLput/bWtd7axuAtUm252bfTPGfWqWDnJJxf8AV2v0MqmeUKU5RqprbpraybbTttfbfyPGmdmRVZ2KrnaCeB9PSkp08bwzyQyDDxsVYe4OKbXGe6rW0CkpaKAEpVVmYKqlmJwABkk0lewfB7wKY/K8RazDh/vWcDjp/wBNGHr6fnW+Gw88RPkiefmmZUcuoOtU+S7vsb3wl8Hf8I9pv9oX0Y/tO6Qbgf8AlinUJ9fWu6oor6+jRjRgoR2R+MY3GVcbXlWqvV/1YKKKK1OUKKKKAOY8RaXqNjft4i8OKGusD7ZZE4S8Ud/aQDoe/StLwzr+n+ILD7VYyEMp2zQuMSQt3Vh2rVri/GHha9XUD4l8KzfZNYQfvYhwl0PRh0z/ADrlqRnSfPTV11X6r/LqepQnSxcVRrvlkvhl+kvLs+npt2lFcj4K8c2WuyHTr6P+ztYjO2S2l43MOu3P8utddW1KrCrHmg7o48VhK2FqOnWjZ/1t3QUUUVoc4UUUUAFFFFABRRRQAUUUUAFFFFABW7o6bbJT/eJNYVdLbJ5dvGnoopoTJKKKKYgooooAKKKKACisHx3Z67eeHpv+Ec1F7LUov3kRABEuB9w5B6+vrivnKf4mfEC3nkgn1ueKWNijo0KAqwOCDxXDisdHDSSnF6nu5VkFXNIOVGcU1une/wCR9V0V8ln4leOySf8AhJbsc9lT/wCJrU8JeM/HWu+KdL0lvEt8VubpEcLtB2Zyx4X+6DXNHOKUmkovX0/zPVqcF4qnBzlUjZK/X/I+oKKKK9c+NCiiigAooooAZK+1TTbdSAXb7zfyprfvZQnYcmp6ACiiigAoorL8Sas2j2UU62puXlnWFU37OWzjnB9Kzq1YUYOc3oi6dOVSShFas0biPzreSHzHj3qV3ocMuR1HvWDong7Q9K8OPoUMDTW8gkEkk+1pH35yS2B6+lT6br6Sy3kGpW402e0CtKskqsoVuh3Dirf9taT5Kzf2ja+WzFVbzBgkDJH5VlDF0JrmUl89OttnruaSw1WLty/dr59DE0DwJpGjX+mXtvc38sum2720HnSqRsYkkHCjONxxTb/wBot1f3NwLnU7aG7l826tLe7McE7+rKPX2IroI9U02S6S1jvrdp3UMsYkG4gjIOPpUa65o7MUXUrVmCs2BIM4XOT+GDVe3o/zL7yfY1f5X9xYu7G1utOk0+aENayRGJo+g2EYx+Vc9ongXSNL1O11D7VqV7LZxmO0W7ufMW3U9QgwP1zWlYeJNIu9MTUPtSQRMxXEzBWBHYjNW7zUrO10t9SaVXt1TcGQg7vpSjiaM486krWv8u43QqxlyuLve3zOXj+Gvh9NHu9I+0am1lcTLMkTXGRbuCTuj44PPfNPsfhzoVvPfzXFxqWovqFr9muTeXHmF1yCDnAORtGPpW/Fr2kvZW1299DDHcKDGJHCn6fUUusazY6bbs81xD5vlmSOIyAGTA7UPEUFFz5lZeY1QrOXLyu5zdn8NtGt77TrxtS1q5fTZVktVuLsOsYU8KBt+7/nNTv8PtDa9eVbjU4rWSf7Q9hHdlbZpM53FB7++K2rTXtNmt7V5rqC3muIkkELyDcu4AgfrVmPUtPkWBo7yFhcEiEhx8+OuPXFONejJe7JClRqxesWZNt4R0u3XX1jkusa7u+1ZcfLuUqdnHHDHrmqb/D/AEfZo3k3mp202kJ5dtPDOFkKE5KscYIOT0A4Jrob3UrW20qXUg3nQRqWzF827nGB+PFYzeKmitbs3OmSQ3duImFuZQd4kOF+bt7+lZ1sZQou05dL9dtX+jt3toXSwtaorxXl+n6r0Kk3w70Ga7Z5JtSNo1z9qaw+0n7MZeu7bjP4Zqb4s6Xfax4A1HTdNtmubqUxbIlIBbEqE8kgdAa2tMv55rKW6v7RLJYyelwsoKgcnI6VDYeItJu9KGpfaVt4N20+cwUqfQ81X1mjZXla6vrpovUn2FW70vZ2011+RiaH4B0q1KXlzPqVzd/YvsyfabnzPsysuGWPjjqfWtCDwdosfg2PwpJHLcafGCEMr/vASxYMGAGCCeDW9BLHPEs0MiyRsMqynIIrJ03xDa32qX9nGuIrJAzTlvlbkg49hg81U61KDipP4tvPS/5ExpVJqTS23/I5rxF4GS38Ka4NOm1PVtUurFreJry68x9vUIucAD/Oal8H+ANPs4NHv9Qk1Ga7s7dSlrcXPmQ20hX5ti9uc9yK6Pw9rkGsWt3cpE0MVvM0e5z94AA7vbg1cj1CxkMHl3cLfaFLQ4YfOo6kUqdejUipxlo9vvt+Y50asJOMlqjkj8M9B+yR2S3urJZw3IuoLYXI8uJwc/KCv889TW9o/hrTtLv9YvITNK2ryiS5SVgyZwRgDHTk9c1cg1bTJo5pIb+2dIP9ayyAhPrTV1nSWg85dRtjHvCbvMGNx6Cq9vR35l94vZVf5X9xhab4A0WwvreeK51N7e2lMttZSXZa3hfrlU/xJqvq3w10DUJ71vtWqWsN8/mXFtbXOyF3/vlcHn9K7CG4gmtluIpkeFhuDg/KR65rL1LxDYW+j3Wo2ksV6ttjekUo9cdecUqlelTjzSkrWv8AJDhSqzlyxWu3zIbzwtY3SaGrXV9GuiujW4jlC+ZtAAEnHzD5R6VvVi694jsdLhb95FNcqUBtxKA+GIGf1zWhHqWnyXhs0vIGuBnMYcbvypLFUXNwUldW/G/+QPD1VFTcXb+v8y1RRRXQYhRRRQBFdQiaEp0PVT6Gq1jMeUfhlOCD61erP1BDDcLcLnDcNj1oA0BRUcD7kFSUAFFFFABRRRQAUUUUAFFFFABRRRQAUUUUAFIw3KVPQjFLRQBzEilJGQ9QSKbVzV4/LvWPZxuqnSGFFFFIYUUUUAFFFFABRRRQAUUUUAFFFFABRRRQAUUUUAFFFFABRRRQAU2WNJY2jkRXRgVZWGQR6GnUUBc8M+KHw/l0aSTVtHiaTTD80kY5Nuf/AIn+VedV9bsqspVlDKRggjIIryD4kfDNozLq3huEsnLTWa9V9Sn+H5V8/j8tcb1KS07f5H6Nw9xSppYbGPXpLv5Pz8+vXz8oooYFWKsCCDggjBBpK8Q+8FrofBnihvDqalby6fHqFnqVv5FxC0rRkjsQ45B5Nc7RVQm4PmiZVqMK8HTqK6Z31n8RhZv4dFp4ft4IdClmkhiS5bEgkVgQSQTnLEk9z2FY2m+LJLLT/E1mLFHGvgB2MhHkYZm44+b73t0rm6K0eIqPr/Vrfkcsctwsb2jvbq+kubv/ADO5teDvEl34Z1KS6t4YriKeFoLm3lzsmjbqpI5H1rZufHUY1LSZtN8P2un2mnXa3f2dJ3dpnB/ikbnHpxxmuNjR5JFjjRndyFVVGSSegFdJqvgPxZpemtqN7pDx26AGQiRGaIHoXUHK/iBTpzq8to7Ly2IxNDBe1Uq1lKWmrtfptfV6+qJrHxpLa6z4k1IacjnXIJYWTzSBDvbOQcfNj8K1dO+JSxLpdzqXhfT9S1XTEWO3v5JWVtq9MqOCQOh7HmpPF3ga18O/DfT9Vnt5ZNUuiGllF2hjhBYYUID8+QeozjvXLeHfCmveILWS50mxFxFFKsMjeai7WIyM7iOMDr0FbN4inJR677d9e3/DHHGGWYqk6zVop8t72293e+1tPPqjau/iFeyWOowW1iltNeawuqpMJSxicBcLjHI+Xrx16U/W/iCuo2l75PhuwtNRv1K3V6sruTn7xRDwhPqK5/VPDGvaZrcOi3mmzLfT48mJcP5uehUjIP4Va1rwR4n0YW7ajpvkpcSiFHEyMgcnhWYEhT9cVDniGne/npt/karDZYnCzV3qve3289Vou6NfQ/iEulRWtxH4a09tYtIDBDfrK6fLjGXjX5XbB6mq+ieNrWzgsjqPhex1G8sXL212szwSA7t3z7PvgHsazB4P8Rf23e6KbAC9sYDPcoZUASMAEtuzgjkdDUuneBvFWoaMNWtNHlktGQyId6h5FHUqhO5h9BQpYjRJbeX/AABSoZYk5Skle2vM1ve1nfRO7slo9TM1/V7zWtfutauiq3VxN5rbBgKeMY+mB+VddN8SmmJ1CTwzpj6+0HkNqjMxYjG3d5Z+XdjvWBovgzxJrNhFf6bpjXFtK8iK4kUAFPvbsn5QPU10N78JvEken6VcWbW13PfRlng8+JDEeMKCX+fOTyOmKdOOI1lFPXXb+u/QMVUyu8KdaUVy6JXtbunZ7abPTQ1Zdaj0D4J/2M2rafeahqDfuEt5Q728EgVnV8fdPGCPU1yvhvxjHp+gHQdY0K01zTVmNxBFNI0ZhkPUhl7H09zWPb+H9Vm0nUNVjtQLTT5BHdO0irscnAXBOSc+mazKmdepeL20t8v1NKGXYZxqRb5m5cztpZ/LVafn5nZt8QLyS41+aTTbZTq9ktmqQny0tkXONowd3XvirUvxKkniF1d+HbC41oQiEai8r8gDAYxfdLY71wVJU/Wavc1eVYR/Y/F9ku+1krrZ9RWLMxZjkk5J96KSlrA9AKKfBFLPMkMEbyyudqIgyWPoBXs3w3+GsenmPVfEMaS3Yw0VqeVi929W9ugrow2FqYiXLFHmZpm2Hy2lz1Xr0XV/13M74VfDxpGi1zX4MIMNbWrj73o7j09BXr9FFfV4bDQw8OWJ+RZnmdfMazq1X6LokFFFFdB5wUUUUAFFFFABRRRQByXjzwPY+JU+1QsLLVIx+7uVGN2OgbHX69RXI6R4417wjfjRPGlrLNEvEd0vL7fUHo4/WvW6z9e0bTdcsGstUtUniP3c8Mh9VPY1xVsK+b2lF8svwfqe3gs1gqaw2Mjz0+n80f8AC/02JNH1TT9Xs1u9Nu4rmE/xIensR1B+tXK8T17wT4l8HXjat4XvLie2Xk+V/rEHo69GH+cVq+Fvi7GwW38SWhjccG5t1yP+BJ1H4flWcMwUZcldcr/A6q/D0qtP2+Xz9rDt9peq/r0PV6Kp6Tqmm6tbi4029guoyOsbAkfUdRVyvQjJSV0fOThKEnGSs0FFFFMkKKKKACiiigAooooAmso/Nuo065bn6V0dY+hx7rhpOyjH4mtimhMKKKKYgoopHZUQu7BVAySTgAUALRXB+L/it4U0APDFdf2neLx5NqQwB/2n6D9T7V4p42+KXibxKHt1m/s2xbjyLZiCw/2m6n9BXBiMyo0dL3fkfQ5bwzjsdaXLyR7v9Fu/y8z2Xx/8VtA8NiS0s2XVNSXI8qJvkQ/7bdvoOa+c/E+tXniHXLnWL5YVuLhssIY9ijHA4+nc8msw13HgD4Z6/wCK3S4MZ0/TSebqZfvD/YXq316V4NbE18dLlS+SP0DBZbgMhpOrKWvWT/JL9FqcRXpv7OGl/bfHr3zLlLC2Z+ezN8o/TNQ/F/4bN4RWDUNLaa40twI5HflopPfHZu35eld9+zHpf2fwtf6s64a8udiEj+FB1H4k/lV4PCzji1Ca21MM6zajVyedehK6l7q+e6+6563RRRX1R+ShRRRQAUyVtqZp9QS/PIqdiefpQA+3XCbj1bk1JRRQAUVgeLfFFr4fWFWhNxPLyIlfbhfUmpvEPiCLSpre1jtZby9uP9XBF1I9Sa454/Dwc1KWsbX+e3zfZHTHB15KLUfivb5bmzWJ4x0ufV9PtraAKdl0kkgLbfkGc4PrzTdH8TWl9bXjTwy2c9kC1xDJ95QO49aNF8RDUL2K1msZbRriD7RbFnDeYnrx0PtWVXE4TE01TctJ/wCdvlrpr10NadDEYebqKOsf6+emuhHqXh6OHR5rbRYIo5pJEdzKxYuFPTc2cH0Pasi08L6h/a8dxdRQvB9uE7K8u87fLxzxyc4rqNM1MX97ewwwnybVxH527h3x8wA9q0KzeXYXEONSOy2S0WjfS3e/qWsdiKCcJbvvvql/XkcYvhfUF1nd5wNr9t+1CQSgEc5xt25z264xT7Dw3ewQ6UGjgEltfSzTEN1Rt2Oe/UcV2FFOOT4eLur/ANNP9BSzOu1Z2/pNfqcTF4c1SPR7K2a3gM9lJIEeO4KOyt/EDjA9wQa27fS7weEX0u4eFrpoXTcq4XJzjp9etbdFXRyyjSvy31XL8tF+SRFXH1alr23v89/1OMXQtYjhikFpZSyNp4spI5JeI8cbwcc57ii48N6pbJJHapa3wnsEtWad9pjKjGRwcg12dFZ/2PQtu/636df+Gsaf2nWvsv6+fT/hzgLrwvrcmnm1227fu7cKVl2rlFAYMMfMeDgk1a8JWYuPEGoXULGWwtWkW0DKQu+Q5cDPp0/Gu1oqIZNRhVjUi3p3+dvxd+uy7FSzSrOnKElv/wAC/wCCt82ZEcOpQeGWhtLKyt74KwjhQ/ulJY8/lz9axbLRtWGm3Ed1pmny3LukkklxOZftDA9DwNuO3UD0rsaK6amXwqON5PRW6W9dt/T8jCGNnBOyWrv1/wA9jE8LaXcaet5JcRwwC5l3rawnMcQxjg4HXvxWPY6Bq1pZacPs9pNLp00m2NpPkmVwRu6cEZ967Oik8touMY6+7e3zaf5pPt020GsfVUpS01/ya/J/0zE0fR7i18NPpslz5U0vmEvGMiIuScL9M1iReD9TFzcwtq4S1e3jiDrAuXCknaV7Afrk5rtqKVTK8PUjCMk/dVlq1pa3QIZhXg5Si172uy3Of8LaVfaW+pNf3STRzTF1AjAyMAFiB0zjG3pxWF4W0o6gNWaG4f7II5bWwkKkbVckkjPuRXe0VLyuk/Zxv7sb923fzv8AP1sUswqe+7ayt+Hl/XU4WDwtrC28p8yJZltlgjDuHVwGB6bRjpxnODS/8IvqctxI80URjluraRlkm3kon3gTjmu5orL+xMNZK7+/18vM0/tavrt/Vv8AIw9R8P8A2iC+WHUr1PtMLRrCZP3MeR2UDj/65rFvPDerXlndlobS2lazS1jiif5X2tnexx+ldtRW9bK6Fa90/wCr/wCZlSzCtS2/r+rHE6r4d1Z1vbW3t7OWK5u1uRcPJh15BK4x+uelWrDQdRt/EC3KrBDbCd5X2yF1fdnohGVb1INdZRULKKCnz3d9PwbfbzKeZVnDlsv6Vgooor1DzwooooAKZcRiaFo27j8jT6KAM/T5GGUYfMpwa0KzrpfJvw4+7IM/jV+JtyigB1FFFABRRRQAUUUUAFFFFABRRRQAUUUUAFFFFAGdrke6FJR1U4P0NY9dLdR+dbvH6jj61zR4ODxSY0FFFFIYUUUUAFFFFABRRRQAUUUUAFFFFABRRRQAUUUUAFFFFABRRRQAUUUUAFFFFAHE+Pfh7pviPfeWmyx1Lr5gX5JT/tj+vX614f4h0PVNBvjaapavA/8AC3VHHqp6GvqaqmrabYatZNZ6jax3MDdUcZwfUHsfcV5mLyyFb3oaSPqcm4oxGASp1ffh+K9H+j/A+UqWvVPGHwluIS914bm8+Pk/ZZWw4/3W6H6HFeY39ndWFy1re28tvMv3kkUqR+dfPV8NUoO00fpGAzTC4+HNQnfy6r1RDSUtFYHomx4I1G10jxfpWp3qlra2ukklGM4APXHt1/CvTRNpug6r4t8TXXifTtSs9Wtp47S1guPMllMjZUMn8O0cc141SVvSrumrWPMxmWxxU+ZytpZ+avf5ep3Pj+6s5/AHgS3t7q3lmtrOdZo0kDNESY8BgOVzg9a1vhxZHUfhL4qsl1G309pbyACWeTZGTwdrN2zjFeYVqWeu6haeHb7QIWi+xX0qSzAplty9MHt0q4V17RykulvwsZ1sun9WVGnLXn5rv/HzP7j1OPxHoeg+J/BNhd6nb3zaTZzQXl7C3mIjSABcN3C4/WsbVPsnhr4f6/plzr+n6teateRyWi2s/m7ArbjIx/hJ6Y615jRTeLbT0/q1vyRnDJYQlF876N7atScl6at7dND2TxZ4h0mX4eXPiC2voH13W7C3064iWUGWPZu8xiByAQB+lbFvrfhy7vNF8TWc2iwpY2SRl7rUpYprYqCCggXhxz6c14HRVLHSve3b797mL4epOHKptav7mkuX0SSS/FHpXiPXoJvhOsWn3sdtJc6/cTPawy7XEZLMuV6hcke3SrOoatBa+EfAfiDT9Ssnn0LclzbecPPyzrkBOpGAcn3ryyrmjahNpWqW+pWyQvNA25Fmj3oTgjkd+tQsU29eyX3W1OiWUwUbRd7SlK3fmTTT+Ttc9R+N8llo+kxaLpcgMesXsmrzYGPlYDaPpksfyryOtLxLrupeItVbUtVmEtwyhBtXaqqOgAHQVm1GIqqrUclsdGV4OWEw0ac3eW7fn/WgUlLVvSdM1DVroWum2c11Mf4Y1zj6noPxrFJt2R3znGEXKTskU62/CvhfWPEl15Wm2xMSnEk78Rp9T3+g5r0Xwf8ACWNNl14lmEjdRaQt8v8AwJu/4fnXqVla21lapa2dvHbwIMLHGu0CvXwuUzn71XRfifGZtxhRop08J70u/Rf5/kc54G8EaV4XiEsa/ar9hh7l15Hso/hH611NFFfQU6UKUVGCsj85xOKrYqo6taV5MKKKKswCiiigAooooAKKKKACiiigAooooAK5Pxf4A0HxDunaH7Fen/l4gAGT/tL0P8/eusoqKlKFWPLNXR0YbF1sLP2lGTi/I+fNb8EeLfCk5vbPzpYkORc2THIHqQORV3QPix4gscR6jHDqcQ4y/wAkg/4EOD+Ir3aud8R+CfDmvFpLzT1juG/5bwfI/wCOOD+NeXLLqlJ82HnbyPqqXEuGxcVTzOipf3lv/Xo/kY2i/FTwvfbVu3n06Q9fOTK/99LXYadqmm6lH5mn39tdL1/dShiPqByK8i174P6jDuk0XUIrtO0U/wC7f6Z6H9K4fVPDviHRJd17pl5bFTxIqkr+DLxWTx2LofxoX/r7jpjkGUY/XB1+V9nr+Dsz6gor5k07xj4osABa67ehR/C8nmD6fNmt6z+K3iyEYlks7gf7cGD+YrWGc0X8SaOWtwTjYfw5xl96/T9T32ivF7f4yaqoxPo1k/uruDVtPjM/O/QFPptuP/rVus0wz+1+DOGXCeaL/l3f5r/M9doryP8A4XP/ANS//wCTP/2NQS/Ga9x+50K2B/25mP8AKh5phv5vwYlwrmj/AOXf4r/M9/0ePy7MN3c5q7XzfdfHDxW6BLWz0y1AGBiNnx+ZrB1L4oeOb4MH12SBT1W3jWP9QM/rWcs4oLZNnVS4LzCfxuMfn/kj6rnmht4jLPLHFGvV3YKB+Jrkde+JvgvR9yy6zFcyr/yztR5pP4jj9a+WtQ1LUdRk8zUNQu7t/WeZnP6mqnQelclTOpP4I29T2sNwNSjrXqt+SVvxdz2zxH8eJ3DxeH9HWPqBPdtk/UIv9T+FeZeJfGXibxEx/tXV7iWM/wDLFTsjH/AVwKpaPoetaxKI9L0u8vCe8URI/PpXofhv4IeI77bLrF1baXEeqA+bLj6D5R+f4VxueMxfdr7l/kezGjk2TK75Yvz1l+r+48qGB7V1HhDwF4n8UMradp7Jak83U/yRY9ieW/DNe/8AhX4VeEdBKTGzOo3K/wDLW7w4z7L90flXdKAoCqAAOgFduHyZ71X8keHmHG0VeODhfzl/l/n9x5t4F+EGgaCY7vVMatfryDIv7lD/ALKd/qc/QV6QqhVCqAABgADpS0V7dGhTox5YKx8LjMdiMbP2lebk/wCtl0K2p2Nrqenz2F9Cs9tOhSRGHBBqn4S0O18N+H7XRbNneC2DBWfqcsWJP4mtWir5I83NbUwVap7N0r+7e9vPuFFFFUZhRRRQAhOBUNv8zu/4CnzttQmi3GIVz1PJoAkqK7mFvay3DKWEaFyB3wM1LRSd7aDVr6njWs6lZalptxeTzNJqtzOrbdp2xRDOFBrqrK+t9Q+JFnewtuglsj5JYYOQDn+tdP4l0WHXNPFnNNJCocPuQDPH1pmv6Ba6u0MzSzW1zB/qp4W2uvtXy0MoxVKo5JqVnB9uZptvq9dfm7bWPoZZnh6kFFpxupLvZNK3Raaf8Pc52O2W++Iet2qtiKWyEchXsSqj+dSXFhqGjrbXVxdQXF3Dbiw06OJCNzNwGbPoB9OK6Dw9oVpoyzNDJLPPO26WeVsu5qWbTmn12HUJpg0dvGVhi2/ddurZ+nFdkMtn7Pmkvfcm9Htd3+dt15nNLHx5+WL9xJLbeyt8r7PyOcstabRtPlittP8APsNPlEN1cmXDtIcF2C455PrWx4m8RW2hHTpLlT9nvLjyWkAJKDYzAhQCSSQBj3qO78L2txcTt9ruY7W5lE09spGyRh36ZHQZxWhqOlw3t3p1w0jobCYzIq4wxKMmD+DfpXZgaWIp80anwrbbu9rdLW313OTGVKFS0obvffy/G99tNionivw881vEuqQlrhQ0RwcEHJGTjAJweDg8VDo/iqw1fxBJpunMJ4UtBcGfDLyX2gAEDIxzkcVhzfDPT5Gh3apdtHGVIVlU9CeAccDDHpW7oXhyTTdTN9Pq1zfMLQWkayRooSMNkfdAyfevQ1OPQtaX4h0fVGnTTb1Ll4E3sqgjK8gEZHIyDyMisfR/HWl6lplrcLcW0Fw5j+0QzOyiMMSDhiuGwRjPT3FP8LeCrfQdQlvI9QuLlpLY25Eirkru3AkjknrzUN34B066srS0mvLkx21otrjgb0DbufQ9uKNQ0H6j4+0GAWzWtwLpXuY4psRuDGjq5VwNuWyUwMda25dd0mLR49Xe9T7FJjZKATuJOAAAMk+2M1y3h7wfrC6tFqGvakkrWvkC3WEg5EQkAz8owD5nueOtbNx4UtpfDA0L7VKIxMZhIyKxyXL4IIxjJp6hoPvPF+hQxN5OoQTzm386JFJw/wAhZRuxgEgcA8+1RaV410G90dNQe+SI7IvNj2uWV3GQoGMt0bBA5wap6b4FjsLaa0h1u/NrcDM8bqjF227QdxBIAGOB6Cp38G24lhuLfUbmC6t4raOGUKp2GFXUHBGDlZGBFLUNDRXxRoDTWsK6nCz3ahoQMkNkkDJxhckEDOORiotO8S2cnhm31zUGWyjmcoFyXO7eVAGBkk46AVnweBrSHakeo3fkuyPeRkKRcukhlDE4yvzMeFxxxVw+Fol0Ow023vp4ZNPuDcW9wFVmD5fqCMEYdhT1FoPXxj4ZbzNmrQv5aqz7FZsbgCo4HU5HHXr6Gquv+N9F07S/tVtdR3czorwxLu+YFtvJAO3nPXHTFRXHgWzubG7gur6a4lubiK5aWSKM4kRAoO3G0ggHIx3qF/AFuti1laarc2sE0SR3SJFHibaxYHGPl6kcdqWo9DXm8XeG4fO8zVYh5LhHwrHkttG3A+bnjIzzVK88b6QszQ2kyyMbNrpJZAyRYV9pVjtJBzntVay+Hul2l99qiuJF2zrNGFiRSuJN+CwGW54yT0qW98DWty1z/wATG5RblbhZAFU5E0vmnHHGD09qNQ0LN/4x0mNxDYTx3lwLmKF4xuXAaURlgSMNgntWne65pNnqUOm3V7HFdTbdkZB7nC5PQZIwM4z2rmofh5ax6suof2rdsRKHKsiksBKsoBbGT8yjn0rX1bwxBqGqteNeTxRTGE3VuoXbOYm3JkkZGD1x1o1FoJfeKtPGg3Wq6XIl+lvKsTBSVXcXCkZI7ZqVvFvh1ROTqkX7hgr4ViSSdo28fPzx8uaZ/wAIza/8ImPDvny+QDnzMDcf3m/6deKxV+G+lRw3McdyyCUjyz9niygD7sE7ctzxk80ahob8Hirw/PdW9rDqkLy3IUxAA4O7O0E4wCcHg4PFRX3irSdNv7m11K8ggMcgjjVd7u37sOcqF44Pvx+VZlj4CtbXUbC9XVLx3s9nULufaSQC3Xbz93kYrQm8KWkviKfWmuZxLNu3IMbQDCIv5DNPUNCfWdfFnZ291Y2M2oxTwtcCSJlWNYgobcXbAGQRgd6pW/jK1uL63hhsblraaSOH7RlQFlkj8xU25z90jJ7EijUvCX2vSdJ0xNUnit9OiSMIYldZiqhVZ1PBxjOOmTUv/CKxtrUeovqFwUEyXMluFUJJOibBJ0yOMcDjijUNCGbxa/8AZF7qVvpE3l2Ny8FwlxMkTLtCnI65zuAA65robCaW4soZ57draWRAzQsQShI6EjuKyJPDFs6yIbqbZLqi6k64GGYbcIf9nKg1vUIGFFFFMQUUUUAVNUTda7x1jO7/ABpbGTdGOasuoZCp6EYNZumMylo26qcGgDTooHSigAooooAKKKKACiiigAooooAKKKKACiiigArB1WLyrxsdH+YVvVQ1qHzLcSDqh/SgEYtFFFSUFFFFABRRRQAUUUUAFFFFABRRRQAUUUUAFFFFABRRRQAUUUUAFFFFABRRRQAUUUUAFUNb0XStatzBqljDdJ2Lr8y/Q9RV+ilKKkrSV0VTqTpyUoOzXVHk/iP4PxMWm0HUDGeogueR9Aw/qPxrzzXfCPiLRWb7dpc4jH/LWMb0/MdPxr6borzK2U0Z6x91n1OB4vx2HtGraa89/vX6pnyPS19Oax4T8N6tlr7R7V5D1kVdj/muM/jXJ6l8INAny1je3tmewJEi/rzXm1MorR+Fpn0+G40wNT+LFxf3r8NfwPD6K9Pvvg3qqEmy1izmHYSoyfyzWNc/CzxfDny7W2nx/wA87hRn/vrFcksDiI7wZ7FLP8tq/DWXz0/OxxNFdRL8PfGMZO7Q5Tg4+WRG/kaZ/wAIF4v/AOgDdf8Ajv8AjWf1eqvsv7jqWZ4J7Vo/+BL/ADOaorqYvh34ykxt0SQZ/vSxr/Nq0Lb4VeLpj+8hs7f/AK6XAP8A6Dmqjha72g/uM55xgIfFWj/4EjhqK9Ssfg3qDEG+1q2iHcRRlz+ZxXR6Z8I/Dlvhry4vb1h2LhF/IV0QyzEy+zb1PNr8V5ZS2nzeif62R4UASQACSewro9B8D+J9Z2tbaXLFCf8Alrcfu1/Xk17/AKR4b0HSMf2dpNpAw6OEy/8A30cmtWu6lkq/5eS+4+fxfHEnphqdvOX+S/zPMPDnwhsLcrNrl694458mHKR/iep/SvRdM06w0u2Ftp9nDaxD+GNAM/X1q1RXrUcLSofBE+Rx2a4vHO9ebfl0+7YKKKK3PPCiiigAooooAKKKKACiiigAooooAKKKKACiiigAooooAKKKKACg8gqRkHqD3oooAxdU8KeG9UJN7o1nIx/jWPa35jFczqHwl8M3BJtZL6zPYJKHX/x4E/rXoFFYVMLRqfFFHoYfNsbh9KVWSXrp92x5Fd/Blsn7JrwPoJbfH6gmsyf4P+IEJ8rUNOl/Fl/mK9worlllWGfS3zPUp8WZpDeafql+ljwY/CXxUCcGwI9fP/8ArVLbfB3xhcbvLFhheuZ//rV7pW/pcPk2i5HzN8xqf7Hw/n95t/rlmX937v8Agnz5B8DPFTn95f6XF7l2P8hWrZfAO8bH27xHBH6+Tblv5kV7xRVxyrDLp+JjU4uzSW00vRL9bnlOmfAvwxAQ19f6leEdVDLGp/ADP611uj/DzwZpJVrXQLRnHR5gZW/Ns11NFdNPB0KfwwR5mIznH4j+JVk/nZfchkMUUMYjhjSNB0VFAA/AU+iiuk8xu4UUUUAFFFFABRRRQAUUUUAFFFFAEF1yAvqcVOOBiq7/ADXKD3zVigCq+o6el8tg99ardsMrAZVEhHsuc1LBdW1wJDBcRSiJikmxw2xh1Bx0PtXnV5pt3/ZGpaG2i3cmtXN+00WorBmM5k3JN5vRdq4GOvy4A5qQ6LqMXw6ubAwXc0kuqPJKHiDyeV9oyW2ADzAVGdvcE/SpuVY9Cmmhhh86aaOOPj52YBeTgc/UipK8bvtA1ptMtI47XVEEkFwiRxW+1VzdxupKYPlZXJ2k4G0e4rtWuNd0zwv4g8y4mlmsncWVzdBQzx7FO7OADglgD3I5oTCx19FeWaDqXibU9bvlsdS1mfTLWOYxtNbRq8kojjKxsduPvFsDvUemah42dvJ1H+3lsTteSaKwzOpKH5VBTld3X5eOO3NHMHKeqQSxTxLLDIksbfddGBB+hFPryTTP+E6sbbSrWzS8t4I7eLy4TZ7txJPmeYeiH2JHbGav2svji11HRGmuNVu0uI4JLqM2qqqMx/eIxC4GB/e2+xPSjmDlPTKZHNFJJJHHIjvGQsiqwJQkAgH04IP41wfii78a2evXCaXFdXNkhEyFYQQwkCxiMHH8DF5D7AVWurHxZpup6pqGlyXtxdPcW8QjeNfJuP8ARVDSHjs4HIIAxincVj0iivMbq88Zf2dIbOXXDGHh3ST2IE2/a/mKFC52Z2YYK35c1Z0i78dSeJdPF6LqO1ZYvMja1BQoY8uXcYAfdnjr0wKXMFj0WivPtW1XxCfGOo22mSajO1tNbrDbRwIbbYy5k8xyMqcZI56461n+H7rx1ealBaXc2rW8Mk0TvK9ntCr5cu9SxQADcIx078Zo5h8p6jRXmGlSeP7qeOC9udQgSS7iW4dLRVMI+ffsZgQV4XkAjpzzioLuPxfHevfK+sLdtZCDzEtA4IS5ccgLwSmG4yfmJAPSjmDlPU5ZootnmypHvYIm5gNzHoB6mn1wl5aa3rHg/QI7wX8N9/aUbTSBAJokDP8AOeMD5cdQOvTNY17qnxAhuoYobXUX+zSbAxtdy3S+aw3OQuB8u3uPUCi4rHqJmiEywGVBKyllQsNxAxkgenI/On15/wCE49XuPGFld6gusSGLTpUuHvLURxxys6ZWMgDcOPfgDmqxk8cQ28U32jU5ftEczXK/Z0LW4W5UDyxtGW8osQDnPWi4WPSaR2WNGd2CqoyzE4AHrXGw3Hij/hDdWktftcl2kzDT3uoAs7Q/LyUwPm+/gEDOBxXPXE3i6fRJoNTfXGhkgnWBrWwHmSvwFWRSCVXGcHC59uKdwsepRukkayRurowDKynIIPQg06vMDqHjS10mDTbDT9S+1wyZVjafuhbi3G1dxGCQ3brkYNJrmo+MI7BY9H/4SCYfvJEmuLACQsFXEZULnaTnlgvcZNLmHynprzRRyRxvKivISI1LAFyBkgDvwCafXlqx+K7ae8m0631Bppb6e4PnWwwqtbZUplRzuyMZ6gA982YW8YXmoNBb3uuRaYI5HiuJ7VI53kEedrArwu7GOBnnmjmCx6TUSXNvJcyWyXETTxAGSMOCyA9CR1Ga4jxXeeLB4b0J7Fb+O8mt914be33MsvlqQGXaSPmz6Djkiuf0/S/Epnh1po9UW/l1F5PLaABdxswFZhtyF3/IcnAA7daLgkeuUxZYmmeFZEMqAM6BhuUHOCR2zg/ka8z0B/Ht5f2lteX2ow2skw+0TGxEbR4jcsoLD7uQozjGSME1q65Y65F4t1LVtMkvYgEsFVI4w0dwvmOJM5BJ2qT0xjdmncVjt4ZoZoFnhljkiYZV0YFSPUEUsMsc0STQyJJG4DK6HIYHuCOteRw634htpbHT7+61C1vGurSKO1jtoxE8DsA5f5cqx+YY44A4rqPhtaa3pcNpp9617Jaf2VDJi4QDyZtzBo1IA7Y4OcUlILHbUxJopJJI45UZ4yA6hgSpIyMjtxXmFpqPjb7S0F8utiyMu6a5hsh5sfDYRF2nIJxkjcAO/NWbGz8U2+pXGq28moiWa9tVeGSBFSaMxAM7gZwRwDg4GKOYfKek0wTRGcwCVDKFDFNw3AHocenBrzm3vPGBg5bWzBti+3O9momik3fOIF2/OuO+G46ZrX8FQ6y2vTX2rQTqZNPjjWWWPazATS7dwHAfaVJHbNO4rHZVmN+71ORezYYfjWnWbqXyX0Lf3lxTEaKfdFLTITlBT6ACiiigAooooAKKKKACiiigAooooAKKKKACkdQylWGQRg0tFAHNXEZhneM/wmo61dcg4W4Uf7Lf0rKpDCiiikMKKKKACiiud13VNesdUs7a3ttMkhvbgwQtI7hgdpbLY47HpQB0VFc1a+Kobe8vbLXGt7aa1kRMwq7oQyg7icfKMnGTirZ8Q2UDXf22eJRFdm3jWFJHdsIrcqFyTg54yMY5ouFjaoqmNTsTpDastwrWSxGUygEjYOpx14wazT4w8OhWP29vlAYgQSZ2n+LG3JXj73T3ouFjeoqgNY00xXkq3StHZRiWdgpIVCu8Hpz8ozxmsW48ZW1rcypcW8jRfbktoniR2JVo1feQAefm+71PbvRcLHU0ViR+I7GOGaW+uIkAu5LeNYkkZm2+q7c5A64GB608+KNCFlFeC+DQysyxlI3YsV+8QoGcD1xii4WNiisS58V6BbyFJNQBIjWQlIncBGGQxKgjHvVi78QaPa3aWs98iyuFPCkqob7pZgMLntkii4WNOisefxPocFxc28t+qyWrFZgUb5CDjHTqSeB37VVvvGGk28FvNEZrgS3QtmCwyBoiRkkqVz6cYyc8UXCx0VFY3/CQWUH2tr64ijWK7NvGsauzsdoOCuMluf4cjFEvijQo44JDfbhcKzRBIndmCnDcAEgg9QeaLhY2aKybnxJotvbQXD3oaO4jMsZjjaQlB1bCgkD3NO0rVhqGrahaxrG0FtHA8UqtnzBIpP8ASi4WNSise+8TaHZXMtvc3wSSI4fEbsqtjO3cBjd7ZzVptX01WhDXSDzrdrlDg7fKGMsT0A5HXFFwsXqK52+8Waf/AGVcXWmyLczQmLMUiPGSryKm7BAJHPBHFaA13SW1U6Yt4pud5j27W278Z27sbd3tnNFwsaVFH6VkW/ibQ53kWPUIx5aNIWdWVWVfvFWIwwHtmgDXorHi8T6HJa3F0L7bHbKry74nUqpOA2CASMnqBioj4u8PDOb8gqcMDBICg7Fht4Xn7x496LoLM3aK5+PxXp0V7f2+oTJb/ZrnylZVZgU2qQ7EDC5LEZOBxUkviXT7S9ube+uYk2T+VCsSSOznYrkEBevzds8e9FwsblFZMniTRY7GC9N6DDOWEe2NmZtv3vlA3cd+OKW88RaPaxwPJfKwuI/Ni8tWfKf3vlBwPc8UXCxq0VjaVr0M/ha11y+2W8cygtsBZVy+0e+OnNTza9pML3sb3ihrJo1uAFYlS+No4HOcjpmi4GlRXMHxdbx6jHYSx+ZLLNcRq0KSFU8vGA2V5JzzjgeuKs+G/FGn6tb2SNKkd7cRbzEFbbuA+ZVYjBI9M5ouFjeorNv9c02zvxp010FvGUMkWxjkHODwOnHJ7VTtfFWk/ZrQ3d5Es80Ubv5SSNGm/wC7livyg9t2KLhY3qKwR4o06CWaG+uY0kFzLDEkMcjlgm3PAX73PIGR+tWJfEmix2ttctfAx3IJi2ozEgdSQBkAdyQMUXQWZrUVQXWdNbRDrS3O6wCl/NCMflBwTjGevtTJ9d0mCW8ikvED2USzTgKTtRvungc59Bk0XA0qKyj4i0UagLE3yiYuI+UbaHPRS2Nob2JzVOXxZp80lmumSpdCa8S3mJVlEYYPzkjqNnSi4WZ0NFczeeLLdtV02x01RcC7kYNM8UoQKvB2kLhuc89BjmtG08R6LdXhtLe+V5Pm2/IwV9v3trEYbHsTRcLGrRWFH4u8PSW6zx6gZEY4XZDIxbjJwAuTgdcdO9T3PiTRLeC3nkv0MdwhkjKKz5QdWO0HAHqcUXCxrUVUv9SsbGw+33Vykdt8uJB8wbd0xjrnPasx/E1nJc6elnIkkVxcPDO0gaNodsZfkMAR079qLhY3qK5zUvFEcVrLdWHk3ES6fNdxiRZEaQowHGRjZz1z6YzV/wAP6pJqf27zIUj+y3PkrtJO4bEbJ/76/Si4WNSiucufFunG7sbbT5UuXuLxbcko6rtOdzK2MNggdCetWx4n0ItOPt6/uFZ3OxsEL94qcYbHfbmi6CzNiisE+MPDyqzG/b5RuI8iTO3+9jb93/a6e9Wb3xHotnMkNxfKGZFk+VGcKrfdZioIUHsTii4WZq0VjyeJ9DjvXs3vsSpKIX/dPtVz0BbGBnPGTg1V8ReLNP02OeO3lSe8ikSPyyrbNxYAruAxuwc4zmi4WOiorLtvEOjXWo/Ybe9DzF2jX92wV2XqFYjaSPQGtSgAooooAKKKKACiiigCewh8+6RO3VvpXRVQ0WDy4DKw+Z+n0q/VIlhRRRQAUUUUAFFFFABRRRQAUUUUAFFFFABRRRQAUHpRQelAFdObr6CrFV4f+Pl/92rFABUF1eWlqyLc3UEBkzsEkgXdjrjPWp64rVUDeINRlwxcIyg5Jwo8g/3WwOT/AA0mxpXO0R1kUMjKynoQcg0y4aFYW+0NGIyMN5hG0j3zXnhjtntNQZBbrJHZzSK0DRB1ZUJBymxv/Han1KG0t9TljjjtVZWwpcxeZ+ZDufyFK4+U7bTG09rcrprWphRipFuV2q3cfLxnmrVcl4WRV8TXcgDBniw2cjOIrbGRgep7DrUEl94i1fUNTbTb2OwtbByiBogfNYZzkntxXNicXHDqPuuTeyXlr1sb0MM6zeqSXV/cdpRXFP4q1CbwdZ31tAv2+6n+zr8pKg5ILYqS2v8AXdH8TWGmapfR38V8pwVjCmNvw7Zrl/teg3HlTafLr0XNtfr91zo/syqk7tJq+nV8u9jsaK4iXW9WDSaoLoCBNT+x/ZPLGCmcZz1z3reS7urzxO1tbSlLOyT/AEjAH7yRhwv4Dk4rWlmVOq7RTvdJed76+mjffQzqYGpTV21azfpbp+KRs0UUV6BxDVRFdnVFDNjcQOT9adRSOyopZ2CqOpJwBQAtFAIIyORTXdIwC7KoJxknHNADqKKKACimySJGheR1RR1LHApIpoZs+VKkmOu1gcUAPooprOisqsyhm+6CeTQA6iiigAooooAKKKKACiiigCJ7W2e4S4e3iaZBhZCgLKPY9RUtFFABRRRQAUUUUAFZ+sDmBv8AaIrQqjrX+ojb0kH9aALNqf3YqWq9l/qxVigAooooAKKKKACiiigAooooAKKKKACiiigAooooAbNGssTRt0YYrm5o2ikaNuqnFdNWZrdvkC4Xtw1JjRk0UUUhhRRRQAVk69YXN5qWiTwKpSzvDNMS2ML5bLx68kVrUUAczfaNfS2niqOOOPfqQAtvnHzfugvPpzVCTw/qarcMbGK43XxmUJdGGZVMKJuRweDlTkHqK7WilYdzm4tK1VvAl7pVyyy3k0E6RKzg7Q2dis2ACRnlsUs2kXrX88wjTY+hCxU7x/rctx9ORzXR1T1XU7HS4Emv5xDG7iNTtLZY9BwD6UWC5yLaL4hs9K1Cxs7C3uTqFhDAzNchPJdYvLYYP3vUYqYaDrEEbTRW0Ussep212kXnBd6pEqsM9Acg9a27bxToNxPDBFfgySv5agxOMPnAViR8rZHQ4NTwa7pE2pHT4r1GuAWXbg4JX7wDY2kjuAeKVkGpyVwLjw7rceqXX2dHlurx1ilmCKUkKkHfjAYY6HkjNVtF0bWLiztdYsxKGc3KmO3ufs5KvKWDKWHKn0IHGK7CLxJoNyZlS9VxFE8zExNtKJ95lJGGA/2c02LxV4fkimlXUo1jhjEjFkZQUJwCuR8wyQOM8miyHdmNoPhrUNP03W7aRIi95YJDDiTIL7JARk8gZYcmqVx4V1sLPbx+Y8V7DCsgW98uNCsaowdAMuOMjBrs9K1Ww1RJGsZ/M8ohZFZGRkJ6ZVgCM1Rk8WeH455IX1AK8bvG37p8b1JBXOMFuDx1PanZCuzOfRNVh0nV4bNYxcXGoi4jO8AvGNv8RztbAOCelULfQdchE8q2Klv7Ut72ON73zGZUQqyl2/i788eldKfEmi/YEvftwMLyGJQI3Llx1XZjdkemKSXxNoUUVtI2oJtuQTDtRmL4OCAAM5BPTrRZBqY/9i6vb65JrNvbQzOl/NKkDTBS8ckaLkN0DAr396foOhala+IU1S6jhTzRdSSqj5ETSsm1B68LyfWtuz1zSby/axtr1JJxu+UKQG2/e2sRhsd8E0X2uaVYreNdXaxCyCG4yjfIH+725z7Zo0C7OSTw74gj062s2gEsa2bQhI73yRG5dzlyOXXBHAPrWx4H0nUdMe5a/hji321rEoWQNkxoyt0+orUvNd0m0aZbi8VDCUDgKx5cZUDA+YkDOBk1DJ4n0KOyivH1BFhkkaJTsbO8DJUrjIOOxFFkGpnQWOq2Iu7FrGxnsZr17p7qeTKrGzbmBTqWHQHOOhrK0DRZNU8P6wsN0rxSxtY6bKc7fIRiw/AscfQCui0rxHa3aN9oKxPJfS2tvGqszSBcfNjGRwec8DvU9v4i0SaSaGG+jJgR5GARgCqfeKnGGx325osg1MnVrLXdW06aGXS7K1YLCsf74PIxWVGb5hgBcKeOpNUoPDGrJqS27PK9kuoG7EpvP3eC5f8A1QGd3OOuP5Vtjxh4cKhl1EOCCRshkbIHU8L0569K1Jb+zi046jJcxrabBJ52fl2noaLJhdlazkuNY0Bzc27WE1wksZTduKDLKGzgdRg/jXPz6Nrl9oMGizWOnWyWluEScyeYZHXG3aByinHzZ9cVe1jxhptroVzqNk5upIWVBE0bqQzEAbhtyB3zjnHFar6nBa6RFqGoypCrquSqtyzdAqkbiT6YzRoGpzevaPruupcXFxY21pKtoLeKFZw/mEyIzEnoFAXge9XdZ0a/upvEbQxoRqGnxwW5LgbnVWBB9OoqTUPFFusNpPpoS6jmkmjfeGQxtHEXwQQCDwOCOhrTstSik0C31a7aO3jktUuJSW+VAVDHn8aLINTm/wCy/EMMWtWMOm2kkOpEBZnuANgMSoSy4yQMZFP0vw7qFn4nt7whHtobhmEhcbiv2ZIwceuVNbcfiPRZLGa9W+UQwsqybkZWBb7o2kbue3HNVdK8UWV7d3cZdUhS6itrd9rZkd0LYIIyp4PXHSjQNTD/AOEa1q3mivbfzfNWS6Vore8ELbJJd6sGwR9R9KsaVomtaCY57Ozt755LIW8sZuNnlsHZ8hmzuHzkH6V0N1ruk2yTtPdhfInFu42MW8zAO0ADLHBB4zUMvifQo7WG4N+rJNu2BI3Zzt+9lQCwx3yOKLILsr6Posw8BRaFqCIk5tXikCNkKxJxg/iKwtJ8KaumoaZd33k7pJGm1Ta4O50fdFt9e35VvN4q099VbT7fdITZG6jm2MY2HJAyB0wM5/DrxUi+J9JhtrVr69hjlmgSZhGrsihhwScfKvoWxRoGpkxaJq1vfW9yltHKEvb52XzgCI5gArfpyOtWrDRb+HT/AAtC0cYfTXzcgOPl/dsvHryRWhN4m0OK+aykv1WZJBG48tiqscYBbGBnIxk1I+vaQmpjTWvALjzPKxsYqH67S2Nob2zmjQNSA6bcf8JNqGoeWnlTaelvE24Z3Atkew5Fc0fDWuRWFrFbWkMV2tnDF9piuymxlGCJUOVlHpgdOK6vQdWW/wDD0erXQjtlIkaT5vlQI7LnJ9lzVG+8Y6LBpd1fQSyXJt1VjEInVmDHAIyvQ/3ulGgalbQtD1G08VHUbiOPyPOu3DBwT+8Me04/4C30rIX7T4V1GG6ufsoeaK5j2TTbECmcyKwbBBODyvWujt/FmlS6nc2bNJCkFqty00sbqu05JByoxgY69c46inTeItOns2lspoZGjnhjkS4jkTb5jAA4K557HGD60BqQ+DLEy+ArWxvIiont3WRCMfK5bt24NYGneD9YWTT5bwwtI82zUSHB3QoyGPHqf3fP+8a6q28T6Fc3a2sN8GldzGuYnClxnK7iMZ4PGahj8YeHJEDR6juDLuTEEmXH+yNvzY7gZx3o0DUzZtF1k2FxoC29sbKe8M/20zfMqGTzD8nXeOgPSmP4Wubjwno+j3MQXyb8zXYjl2nYTJkgjqcMvSt648RaLBZW95JfIYbgFoSiMxYDqdoBOB344qO68UaDayCObUFyY1lyiM4CN0YlQQF9+lFkF2Zmn6Lq4udLhvBGYbCO5thOjjLxugWNtvY9j9M1Ha6PrUlppWlXNpaw22lsGFyk2TNtQqoC4yuc5Oa2dK8QWepazfaZbrLvtNp3lGCyAjOQSMDr+PUcU3+37eG81WO+aO3hsZYo0fktIXTdjA5J9hRoGpk6Xo+r6RDotzb2cNzPaaebSa384JtYkNuVuh5GDUGo6DrjXSX0MaLJNZ+RNBZXX2dEbczdwdy/Nz7jPeulsNc0q+mjhtbxZHkjaVRtK/Kpw2cjgg9QeR6VBJ4o0GOOCR9QVUnTeh2N93OAzcfKM9zgUaBdlW/0WY+D7TSFtba9aBYw8UkjIGC9dj5ypHYmsSXwlqWpx29vqfmLafa3co115ksUZhKjMg+983bnA9a6FfElrDcail8ywpa3S28RRWdpcxh+FAJJ5PTsKvf2vp39jnWBchrEIXMqqTgA4PAGeD7UWTC7OXvND8QXloyXUMDTppFxYB1kAErF12NjtkLz6Vs6BpVzbW+rw3QEYvLhnQq2TtMSLn2OVNXJ9c0mGW7ikvUD2cKzzgAnajdDwOc46DJrIufFEsdzLFHDbTKgvCCrOCPJjDgEEDk55xwKNA1KI0nxDJa6FpMunWqW2mzoXukuAS6qpUFV6gkHJrMm8H69JpS6a2+RbWCRIXkvtyOSpA2JgbM55zXX6lrbWfhWLWmijy6wMys2FUSMgPPtuP5VNB4g0aaC5nS+QR2oDTF1ZCoPQ4YAkHsR1pWQXZQvdIvZb/UZo449k+jCzj+YD9583HsORzWLrfh3X7qyNnFCskbafBCm278pUkRAG3gf6znpniupg8QaRNAk0V3uVrhLbHlOGEjfdBUjIz6kAVqU7ILs5FtD1N/DOtWhgiS5vb0Txp5gI25iPJ/4C1VtS0bX10u80W0sLae3nv8A7UtybgKQplDkFTzuGCK7eiiwXOQ03RNVtvEUU0VtFZ2q3Mkk5iuS0MynONsTZKNkjJHv610eiXdxfaVBd3VobSaQEtCW3beSBzgZyAD071coppCbCiiigAooooAKmtITPcLH2PX6VDW1o9v5cHmsPmf9BTEXlAVQoGAOlLRRTEFFFFABRRRQAUUUUAFFFFABRRTZHSONpJGCIoLMxOAAOpoAgvrxbZ4Itu+WeQRxoD17k/QAE1ZrB8NO+rXU3iCQMIZAYbFW7Qg8v9XIz9Atb1AMKKKKACg9KKD0oAgg/wCPh/oKnqvD/wAfL/7tWKACuOv45Jte1GOKMyOQ2FCFj0t+wZf5iuxrjdbsfFEev3F3o8MIRjlJGYHIKoGBU+6CkxoqzpdJp+orPHcqBYXGPMEygfuz0DFl/wDHqtalDeSahcLDHcsu/sszoePQMi/qaguB4+udOurO6tNOlWeF4iVGwgMpGfvn1qa5m+IUnEFrp0C/7u4/mXpFFjwyjR+JLmN12MsZBXbjB8q17ZP8zVXWNY0vVHvtJ15ptLe1c+WUmI81cEZ6c/TmrfhKx16LWJ7vWIYh5kbEyK4JZz5YxgdBtjFdFdWNjdsrXVnbzsv3TJGGI+ma5MZh6leHLBrzTV01+Z0YWtTpT5pp+TTs1+hw+g+IpdF8Crc3EIdvOaKyUrt3rjIJ9utWPCh0+41aPVNV1i3u9Wm+WKJW+WLP8IHrXYXVjY3UaR3Vnbzon3FkjDBfoD0qGDR9JglWaHS7KKRDlXSBQQfYgV58MtxEJ005qUYJWTvuuvr2vsdksfQlGdouMpXu1bbt6d+5l69p+kaas2tfZC91vDRx722vMeFO3OM574rIMVxYahBpNxqslgj2r3c9wjBTLOWOeT2HHFdldWdvdSQPcRCRoH8yPJOFb1x3ou7O0vFVbu1guApyoljDYP41vXy7nk5U7R9NL972tvp93mzKljuWKjO7/G3a1+39bGBp+uXsPgSPW7q3+0SxoGkGdm5A2C/TsuT74rEPxK320k1voskrI+0qJuzMohb7vRw272x3rvniieAwPGjRFdpQqCpX0x6VVGk6UIZYRplkIpkWOVBAu11UYVWGOQB0HavQo05U6cYSldpJX7+ZxVZxnOUkrJvbscSPiNeGC5l/4Rtx9jQG5BuhlWaTy1CjbkgnHXGBnjjlvizXJNe+EviSa4097KaCN4ZIi+7kbTkHAPQ9wK7iHSdKhgaCHTbOOJ4/KZFgUKycnaRjpyePc0selaXHpz6bHptmtk4Ia3EKiNs9crjBrSzIujyr/hNtc0GwuII9Rs9eRNIiuopIYAotWLKm1tp5ABzzzxziqOr+ItW1jSJdO1R/tK22qafJHdGJIyd8gypCMy8Y45zjrXsVnpGk2aTJZ6XZW6z/AOuEUCqJP97A5/Gmx6Jo0dr9lj0mwS38wS+UtugTeOjYxjI9aOVhzI83j8ZeI7m9hli1KzR7zU5NOXSxADLbAZAlJ6kjhiCMYrG/4Wd4njj8ySIER2zWMv7kY/tDBK/yAx05r2VNL01NRbUU0+0W9YYa4EKiQj3bGaY2jaOysraVYlWn+0MDbrgy/wDPQ8fe9+tFn3C67HFfGFbofCGZb+QS3WyHzm2hdz5GeBwOa42y1W38N+IdTvbG103RS2kfuYbGYXdvv81QXfZjDcgAEd+TXt19Z2l/bNa31rBdQN96KaMOp+oPFVLTw/oVpDNDa6LpsEUy7ZUjtUVZB6MAOR9aHHUE9DzOPxt4pWy1q3F5bPPataGKa4jijYCX7wwrFM+mT9aqw+MNRm1rTZ7hItRurCW9GJLNFmBW2ZwoKkrkkYyh5HWvV4dC0SGKWKHR9PjjmQRyqlsgDqOgIxyPan22j6RamA22l2MJtyxg8u3VfLLDDFcDjI4OKLPuF12OS8Aa9qmo31r9u8RaTqK3tn9pNrDFslt2z0GMgqM4O7BzRrHxAl06Ke6OkRyWomnt4MXeJWkiznem35FO085J6cc12Fjpem2Esstjp9payTHMrQwqhc+5A5qOTRdHkuZrmTSbB551KyyNboWkB6hjjJH1p2YXRhXGvX9x4a8RtNarp99psbofJn8wA+UHDBto/venauRHjPWdOgW11KWU6pZ6XIjxgZW5ldoxBKB3yCfxDCvU2s7RlnVrWEi4/wBeDGP3vGPm9eOOe1Ry6Zps1xDcS6faSTQgCKRoVLIByApxkY9qTTBNHluna7q14ukaTNe6pdXNtPdw3Rt5vs0twFVGjkO/bjhuhq/LNrsuu39pp8mvNc20lmtuvnh4YwY0ZxMc4bOWJIzntXe3+g6JqFwbi+0fT7qYgAyTWyO35kZqzZWNlYqVsrO3tgQoIijCZCjCjj0HA9qLBc57xV4ruNF1mOwh0r7YgsZb6eQT7CkcZAbC4O488DIrEHxIu/squ/h8RTP88aNdg749hfcAqlsgDn5ccg5rvntLV7oXT20LXAjMYlKAuEJyVz1wSBxVIeH9BEPkjRNNEW8ybPsqbdxGCcY64707MSaOD1fx1eam+lJp0DWUJvtOM7/aQJGE4DmMLjldpwWz17U/RPiFcjTrdl0d5raKOzM801/vlH2hyi/wfMQR7V3Z0HQ2lgmOjacZLcKsLm2TMYX7oU44x2x0p0eiaNHEYY9JsFjYICgt0AIQ5TjH8JOR6dqVmO6Ob8OeN5NY8Q2+nf2ZHDBdJcvDL9qDOBC4Q702/KSfeqN98R3tr29txowkEXmrAwuf9Y0cioQflwv3uxOMV0Gj+D9H0vXZtZt1na6kMhzI+4LvILYOMnOB94nHar7aBoTXD3DaLpzTOxZpDbJuYnqSccmjULo5ibxlqUjXumx6Vaw6jbCcSl77bGoREOUYp8x/eDjAxg5NdL4RnmuvCej3NxI0s0tjA8jsclmMakk/jUt5ouj3gYXmlWNwGkMh823VsvgDdyOuABn2FXIIooII4II0iijUIiIuFVQMAADoAKaTEx9UNc/49U/66D+Rq/VDW/8Aj3jX1kH8jTETWP8AqxVmq9j/AKsVYoAKKKKACiiigAooooAKKKKACiiigAooooAKKKKACkdVdCjDIIwRS0UAc3dQtbztG3bofUVFW7qtt50G9R86dPcelYVIYUUUUhhRRRQAUUUUAFZXiCxuL2fSWgRWW2v0nlywGEAbJ9+o4rVooA5STQ9Qa2uEEabpNfS+HzjmEMhJ+vB4rP0/wxrVvc2tszu1vZ3DzRyyXe6In5tuIgMhstzk469a7uilYdzzxPDviJzG81nukGnXNpI73wYF5EwpReiLkAYHr7Vqav4fvroWarZ2twkOkfZXjmkwpk3xnaCORwhww6HFdfRRYLmB4QsdSsjeNfK8cMjJ9nhluBPJGAOcydxnoDnHNU4tD1Bba2QxR7o/ED37fOOIizkN9eRx1rq6KdhXOQXRdXtNbk1i3torh0v7mRIDMFLxyqgDA9AwK9D2Jp2i+H9Qg1yDULuOFd/2uWUI+RC8pXaq+vAOT7mutopWHc4jw74b1ezvtMiu2la2052ZZHvN6NwQNkYAKk55zx161d8VeG59W160mQL9hlj8u/BYAkLkx4HfkmuqoosFziNK8Pa1Z2FhfyxwXOqW12ZpYTKAsi+X5Qw3QMFAIz3zVm30PU5tcttYureCJn1E3MsKyBhCohManP8AExPJxXXUUWC5xdn4b1Kx1efV7dQ09xezpNGZRg20mMMueFYEZx3qnZeFtbS3hs5/MaOzt5o4ne93o7NGyrsQAbc553V6BRRYLnF6hoOoC10wW+nK81tYLAJbe8+zywuAMgn7rJ7Y/OtXUtJv7rwjb6e0kD30IhkJxtjkeNg2OOgOMVv0U7Bc47VdH1rVk1S8ms4bW4uYbeCK3E4bISYOzM3T1wPatnxba6ld2MC6aNzpco8qrII3aMZyEcj5Wzjn61sUUWFc4C28N60qOjWaRqb64uV3XYkO2S32AFjySGAyfet3UNFu7vwFBooZYrtLWBT83G+PaSMjsSuM10VFFh3OFTw7rj3n9sSRs13BLC8cF1eiVpQm7ILgBR97jipDpGvT3F5qUmnQRTtqlveRW32lTvSOMoQWHAPOa7ailYLnFWek68mpPrclhB9oGoyXC2f2lTujeFUzv6bgRUup6b4gu2gmNjbRh/O86C1ufJYMxG0vJjLdPm24ye1dhRRYLnFaPomtWkdoktnGQNFfT5CJ1+R9zFT7g5H0ptpomu6fp93aQWdtcf2hYwwSM84X7O6xeWcjHzL34967eiiwXOMHhvUIfD+r6dGqSPPcwNCxcDzERYwSfQ/IetQahoniC41DzntvPaPUhciQXoSNow+QBFjAbGMlueOtd1RRYLmBpOmaha+CG0zEMd95UyoHw6BmZyuexHIrnT4d1+aPUd9oVa601bcGa+ErGRXDcnoAewHAr0GiiwXOQ1XTvEFxc39xaWkUUl5p0MQLzIfKkRiSvcHIJwegNUU8Pa213eytZFEuZLKQGa+EzjyZMtuJ9QSRjjjFd7RRYLnJxaHqK+HNOsvKjE8Gqm6kG8Y2ea7Zz3OGHFP0HRb+z/4Rbzoo1/s23njucODtZwoGPXoeldTRTsFzgofDWuWkNjcQed50cM0MsVveLEwDSl1IYggjB5H0qxpnhnULPTdVtfLiLXGlpbRFZMgyAOSMnnALDk12tFKwXOf8O6fqFhrF488C/Z7i3tsSiQHa8cQQqV69Qeazda8O6pcareahbFlIvYp4VjnEbSKIijYbB2kE8ZrsqKLBc4VvDWsppxurcBdTkupGbzbjewilQRvufoWwA3HcU7WfC+pJd3K6X5r2t1aR2+xLsQqmxSuHBBLLjnjnrXcUUWC5xL+HdRhW4C2UV0v2uN49t0YZdqwLHuRwflOQcg9RW34f028Xw5Lp2rtvMxlXaXDssbZwpYABjg9cVt0UWC555YeD9Z3WMl4YjJJN5eoESA7rdChjx6k+Xz/vGr1x4d1V9QvZhDHsmfUWQ+YORNGFj/Mj8K7WiiwXZzmt6XqFx4Gi0u2hikvUjtx5buApKOhYE+nyms7W9D1rXprm+mt49PmWCKKGJbgMZCsokJLgYXpgdeua7SiiwXOW0Cx1qwu7m/mtZJpbqSGJ1nvg7rEM7nLAYOM8KBk+tdTRRTQmFFFFABRRRQAUUUUAFFFKAScAEk9KALGn2/2i4Cn7g5augHAqvp9v9ntwp++eW+tWKokKKKKACiiigAooooAKKKKACiiigArjfEt2/iLXV8J6e5+zR4k1WZD91O0QPq3epPiD4ok0tItH0lfP1q9+SGNefLB43H+n51o+CfD8fh7Rlt2bzbuU+ZdTHkySHrz6CluNaam3FGkMSRRIERFCqoGAAOgp1FFMQUUUUAFB6UUUAV04u/qpqxVeQ7blD6nFWKACo7mXyLaWYqWEaFsDvgZqSq2qf8gy6/64v/6CaAOfh8S6vcJ5lv4deaPJAdJyQSDg/wAHrSTeJtXt4/MuPDrwx5ALvOQAScDPyetY9tqd9YQ/Z7O/iih8xwI2RWaI+Zgs/opJJHtikutVv7yCSC8v4ZoVkQGNVVTOd/DRkdVBAJ/GouXY72xuBdWUF0qlRLGrgHtkZxT5pYoYzJNIkaDqzsAB+Jqp4f8A+QFY/wDXun/oIriPiFeXGsW18lo2NO03b5zjpLKWC7R9MmuPMMcsHRdS130Xeyu/klqzpwWEeKqqF7Lq/wAPxO+mvLOEI011BGHGVLSAbh6j1pIL6ynk8uC8t5X67UkBP5CsT+w9J1TQdOm1SHeILVcHeVCjaCen0rI+HukWsl5d69aweRAWaG0jyT8o4LEnrmsHjMT7enBQVpa7u9rau1reW/Y2WFoeynNyd4+Ste+i3/Q7ZZ4GmaFZo2lX7yBgWH1FKZYhMITIgkI3BNw3EeuK870NAt5pCrE6alb3Mr6jIYypCc5LMeoPaug0O7s5L2bXdQuoIHvD5dmksgUiFTxgH+8cmpw2a+2teKV332Vk3802lbuOvl3sr2d9O3W7X3NK/odPRQORkciivYPMCiis3xJrVnoGmjUL4SmEzRw/u1ydzsFH4ZNAGlRTVkjZN6yKV7kHis3V9dsdMutNt7jzGbUrj7PAY1DDfgnk54HFAGpRTDLEN37xPl+98w4+tKZIxnMijaMnnoKAHUVjeLPEdj4bsoLq9huphPOsESW0e92dugAyM1H4a8U6drst3bww3lndWe3z7e8gMUiBvukg9jSuOxu0UzzY9nmeYmz+9u4qrJqUaarb6eLe5czxNIs6R5iULjhm7E54FMRdopqOj52OrY64OcU6gAoqK7ubezt3uLueKCFBl5JHCqv1Jpk19Yw+b5t5bx+TEJpd0gGyM5wx9BwefY0AWKKzb3XtDsvK+2axYW/nRiSLzbhV3oejDJ5HvSjXtD+3LY/2xYfamIUQ/aF3kkZAxnPSgDRooooAKKglvLSKeGCS6hSWZikSM4DOwGSAO5A5qegAooooAKKKKACs7WuTAvqxNaNZeqHdfwp/dUk/jQBetR+7FTVHb8RipKACiiigAooooAKKKKACiiigAooooAKKKKACiiigAooooAKxNWtfJl8xB+7f9DW3TJ41miaNxkEUAczRUlzC0EzRv1HQ+oqOpKCiiigAooooAKKKKACiiigAooooAKKKKACiiigAorlfHHjjSfC6eTJm6v2GVtozyB6sf4R+teSa38S/FWoyN5V4thEekdsoBH/Ajz/KuHEZjRoPler8j38t4bxuYR9pFcse76+nX9D6For5eHibxGJPM/t7U9/977U+f51vaH8TvFGmyKLi6TUYR1juFGcezDn881ywzmk370Wj1K3BOLjG9OcZPtqj6DormfBHjXSfFMRS3Y296gzJbSEbseqn+IV01erTqQqR5oO6PksRhquGqOlWjaS6BRRRVmIUUUUAFFFFABRRXPeM/F2k+F7YPeuZblxmK2jI3v7+w9zUVKkaceaTsjWhh6uIqKnSjeT6I6GivAta+JvirVrjydPdbCN22pFbpukPoNxyc/TFRS2vxEEwafVLuKUDLCXV40aPv8wMgKfQ4rzJZtTv7kWz6mHCFeMU69WMG+jf9fhc+gqK8Mk8TfEPwk0MmqSm6tZcbGmKzRycZ4kU9cEHrXofgXx9pfiYrasPsWo4z5DtkP8A7h7/AE610UMwpVZcj0fZnnY7h7FYWn7aNpw7xd/vOwoooruPCCiiigAooooAKKKKACisfxV4k0vw1YfatSm2luIol5eQ+gH9a8f8RfFXxBqEjJpvl6ZB22APIR7sen4CuPE46jh9JPXsj2csyHGZiualG0e70X/B+R7xRXy/L4o8SSyeZJr2pFuoP2lhj6c1paT8QvFunSBl1aS6QHlLr94D+J5/I1xxzmnfWLPcqcEYpRvGpFv5o+jqK4TwN8SdM1+RLG+RdPv24UFsxyH0U9j7Gu7r06NanWjzQd0fKYzBV8FU9nXjZ/1t3CiiitTlCiiigAooooAKKKKACiiigAooooAKKKKACtPRrXc32hxwPufX1qnY27XMwTkKOWPoK6FFVECqMADAFNCYtFFFMQUUUUAFFFFABRRRQAUUUUAFcp8QfGNt4Zs/Jh2z6lKv7mH+7/tN7e3eqvxC8d2vh6NrKyKXOpsPu5ysPu3v7Vi/Djwhd3t8PFXibfNcSESQRy9SezsP5Cpb6IpLqzU+Gvhi5gkk8Ta8Wl1a8+ZQ45iU/wBT+g4ru6KKaVhN3CiiimIKKKKACiiigCteDbh+4OasjkZqK5XchotW3QL6jg0AS1W1X/kGXf8A1xf/ANBNWaZcRLPbyQsSFkQqSOuCMUAebyeZvkb5wJGdEcF/9LIkUeUcHgL93I9KZiUKflcCF1V2zJ/oJLn92OfmB6Z966j/AIRTlybu2Yuu1y1khLD8+vA5pD4T4TF1bLsGEIsUyP165NRZl3Rs+H/+QFY/9e6f+giuQ1/wV9l0G6GmXmpXMmQy2xddjksM5AAz6/hXb2VutrZw2yEssSBAT1IAxU1cuMwFHGQ5ai6NJ9rm+FxlXDT5qb6p272OSudNv7LwBJZWn2u5u5YwCjnLruxlR7DmtzwxaGx8P2NqyFHjhXep7MRk/qTWjRRRwMKNRVIvaKj8twq4udWDg1u+YxfFHn3S2+j26yD7Y+J5FHCRDlufU9B9axNb0q4h1HUxHpL3sN3ZpBaFApEBC4wc9BnnNdrRUYnL44htylr+Ss1bX1b/AOGLoY2VFJRWn56p3/Bf0zmdZt9bsPB1r/Zpln1CxETNDGR+/A4ZOfYn8hXNiHx8NBuhLcXf2m3littyqGaaMMzPMqggkkMi9QcKa9KorthTUIqK2Ryym5Scn1PK0tfiA2lz3El9qaypLEgTyxloSDuYIDkvnZ/FnGe9WvFWm+ItU+E8dndWtzqGom6iZoygSR4xMDyMnB2++a9Kop8ouY8XvPC+vT2WrtoeiXOkaTNcWx/syTbulVM+YQgbGDx8u4bsdafpXhjxLGmk7bSeKFdba4hjaER/ZIzERu2B2Cru7ZNey0UcqDmZ4vpXgvVL422nTaLc6fMtrcxavfSyApeswOwjBJfDbWyQMYrPsvCXjS8mtZNQtJkTVmjtNRQj/UwwMm1m5/iCn8zXvFFHKg5jhfjDpmoX2h6Wml2d3O1tqEMrLaAeaiL1K54yO2e+K42bQ/E00Os3EWi6pc215Lal/wC1Chu22Z3HbGwDqBjCk4r2yihxBSPE08La02hXkMmlakIY9Z+0QwrFGB5Rjxu8gnawz/AGGOtT6d4b8WN9g8nTm0+4XS9QhikU7ViZ2Hl5GTsJ54HAr2WijlDmPP8A4baUbG9LweFr3RnSxWK5mnufkuJgeSIwTu7neSD2xVEReNZpLaFJtcieSRF1OR9gVCZlBMH+yF3fhjvXp1FOwrnDapper33w/wBV0i8S7vJWu2ii8wgySQeaMHPf5c81z134e8Vtf3OhtZC7tXS3tFvJXKxy2sbvJhyMkEghDgH9a9aopcoXPJdKsPEmmajaw3VrqcIsLN7NZ7S1W5WVRLuTG8dNpAzgdK3rTw1qeo6hqbXVwlpYvq8d4qPaZml2JEQQ+7CglcEbexrvKKOUOY4DxXB4tm8ZKNPuNTh0zzLOMmAqE2M0gmbkdQNn0rF1J/iGmlRRW6as1zALgpJwfNInIjDADk+WAck4IPTNes0UcoXPIbLwzrR1+KJodXtgutXly10jD5Y3hOx1Y55J4PGea9H8FyapL4U02TW0dNRMC/aFcAMH9wO9a9FNKwN3CiiimIKKKKACsl283VZD2XCj8K1XYIjM3QDJrJ0sM7tIw5YkmgDVT7op1A6UUAFFFFABRRRQAUUUUAFFFFABRRRQAUUUUAFFFFABRRRQAUUUUAVdRtRcxccSL90/0rBIKkgjBHWuorN1az3g3EQ+YfeA7+9JjRkUUUUhhRRRQAUUUUAFFFFABRRRQAUUUUAFc18R/Ey+F/Dz3Ue1ryY+XbIf72PvH2HX8q6WvB/jrqT3fjEWIb91ZQKu30ZvmJ/IrXFmGIdCi5R3eh7nDuXRx+OjTn8K1fov+DY4W7ubi8upLq6meaaVizu5yWPrW5pmmaRbeH49a1w3sqXNw8FtBaOqMdgBZ2ZgeBuAAxyfSuera0fxB9k0ptJvtNtdUsDN56RTMyNFJjBZXUgjIAyOQcCvlYNX94/XMTCfIlT26paO3l/SNy80bwposenXt1cXepxamgntI2PkpFFnaTMVBYkMGGEHOOtdDpWj2PiGK40f7d4Rhs5ow1tLYnbLbyKw4PmYdty54OecVWGgL4+1rSYop4dKjOhLLBHFCWjQpIUZAM575z1/OskeB7CzunmvNcg1O1hnaDytOVjNNKqlzGNwwuFBJbJAx612KLTuorl/r5ngSqwqR5Z1Wqi12vbXTsrq1r9db6B8RL7S9H1600vwvZtYyaMxR7vBEs0nfPqPfvk9q9f8AeI4/E3h2K/wq3Cny7hB/C4/oeorxbxzfxa5omka59kitZi8tn5aMWJii2+XuJ5YgHGe9bHwE1J7fxTPppb91eQE7c8b05B/LI/Gt8FiXTxPL9mX9I4c5yyOIylVGv3lO+rd3o/e1/E9xooor6Q/NAooooAKKKKAMfxlr0Hhvw/canMA7KNsMefvueg/z6V81atqF5quozahfTGW4mbc7H+Q9AK9H/aD1J5NV0/SFY+XFEZ3HqzEgZ+gB/OuZ8JeGbLxRpF1BY3ZttctFaYxTH91cQ8DggfKVJHXg5r5rMqsq9b2Udl+Z+n8M4WjgMCsXVWs932XT5dX667GN4Xk1SLxBZS6KrNqCSBoQO5759sZz7Vb1qHSYvGkojk8zTBco8zQnzAinBkVT/FgllB74q1aWWoaJofiD7RbS216FhtyWGCsUjHcVPcHaq5HGG966z4Sw2134T1awgsUh1CYBRd3Nj58MqmWNVQ8cAE8gf3s9q4qVPmtB+p7WLxapc2IWqVo6edne+u19NHuznviRcXGpLaajamOXSGGVkhbIWd+XVx/CwGFAPZRiuPhlkhmSaGRo5EYMjqcFSOhFdJ4WWSPXtT0abYba4huIrlEOY8oGZWH+6ygg/41zC8qPpWdRtvmOvBwVOHsOitbzTvv573Por4W+Kj4m0H/AEph/aFqQlxj+L0f8f55rrq+e/gzqT2Hjq1hDERXitA49cjK/qB+Zr6Er6jLsQ69FOW60PyriXLo4DHONNWjLVeV+n3/AIBRRRXceAFFFFABVHXtUttF0e51O8bEMCFiO7HsB7k8Very39oDUnjstM0lD8s8pmlHqF4UfmT+Qrnxdb2NGUz0cpwX17GU6D2b19FqzyzxLrl94g1eXUr+Us7nCID8sa9lHtWfFFLLnyopJMddik4/Ku3+JCxXEV9cG3hjlstXazjaOMITEYywU467SvBPPJqn4Dv3tNG123tdci0e+uPs3kTSTPFkKzlwGUE9CK+TlBuq1J/M/XqOJUMIpUoWtZW7Xa7LonfYZCbXS/DukSTaHZXNxeTzLK91G27CsgGOR6ms7xdprWfinVra1spY7aG9mSJVRtqoHIAB9MVZ8Vx6640+41PXk1hJi620qXTyhCCu4ZYAjkiuotLzX9M1WaHX/HVvPDCk8VxatfyyEtsZdu0rgndiq5VK8Xpt2MPaypJVYtNvm0u+/TTptsjzUEgggkEdCDXvHwc8XPr2mPpl/Lvv7NRhyeZY+xPuOh/CvHfBtrDeeJbGC4hE0O4ySRnowVS2D7cV1Oj65ND4y8JatJ5cbXVoI5xHGEUq1xMnRQBgAL/3yK2wFWVGanfTZ/h/mc3EWEhjaEqPL7yV0+z1dvnZp/I94ooor6w/IAooooAKKKKACijv70UAFFFFABRRRQAU6NGkcIgyxPFNHoK3NLs/ITzJB+8b9BTET2VutvCEHJ/iPqamoopiCiiigAooooAKKKKACiiud8WeMtF8OxlbmfzrvHy20Ry/4/3R9aLgdBNJHDE0s0ixxqMszHAA9Sa8r8efEvdv03w0xJPyvd4/RB/X8q5TxD4m8ReNL9bCGOQRO37uzgzg+7Hv9TwK9D+H3w9ttF2ajqwS51DqidUh+nq3v+VRdvYuyW5lfDbwDJ5qa74iQtITvhtpOTn++/v7fnXqdFFUlYlu4UUUUxBRRRQAUUUUAFFFFACOMrVe0O2R4/xFWaqzfu5lk7A8/SgC1RRRQAUUUUAFFFFABRRRQAVl+KNRvNJ0efUbSxhvFt43lmSS4MWEVSxwdrZPHTitSqms2S6lo97pzSGMXVvJCXAyVDKVzj8aAOe0/wAaW41JLDXIrbS5pbeKeHFyZFcSEgDOxcHgfmK1X8TeH0E+7VrUeQwWT5+hJx+PPHFUL7whb3cV1G124+0WVvaE7AdoiYsG/HNZH/CtLFVuBFeIu9v3RNohKjfuwx6sfcEH8anUrQ6mLxDocs1tDHqls8l0AYQHzvBOB+ZBFOu9e0az1NNNutSt4bx9u2Fmwx3HA/M1zNr8OrKDULK8a+adrfyzIZYFdpGRiykMeVHOO/A696t6p4WvNS8S6hdS3wg026itkkiRAzy+WzMRk8pyRyPU+lF2Fkar+KfDqJI7axaBY5BGxL/xHOAPXOD09KX/AISfw/unX+1rXdbjMo3/AHeQPx5IHHc1z+kfDqw068gnju9wt7iOWMC3VSVTdhWbqx+br7dO9SXfgRbqwOnzaqXtInMlrG1qhMbGQP8AM3VxnjHGe+Tg0ahobY8UeHjPBANXtfNuArRLv5YMxUfTJBH1GKq6f418OXdsk39oxwb5XiVZjtYlX25+hPQ+9Z9n4CtLaxuLVL1gJ44VYpCqgGOdpcgDgZLY9gO9VdT+Hf20Mra1IsZaYhTbg7RJKZP73UE4z6enWjUNDpP+Eo8PfapbX+2LTzogzOu/oF+99cUp8T+HwsDHVrUCclY8vjJBx+HPHNcYngHVLq5TTdQu4v7GtI5ktSFUv87AqTxzgjkH6e9Xn+G9v5VusWpeRJGzM7xWqpncwPy4IK9O5Ye1F2FkddPrGlwXZtJr6COfzUh8tmwd7glV+pAOPpUC+ItDaSCNdUti1wu6L5/vDJA/PBx61leLPBdvr2oC+N/Nayi38tSig4kBOyX/AHl3MB/vVBffD/TbjVLa8jmEaQxQxmMwK5Ii+7tY/d9/6U9RaGxB4p8OzCAw6xaOJziIh+G5x1+vFWZtWtodci0uaW3SSaLfEDL+8dsngJjpgE5z2rmbj4d6fM2mk3X/AB520Vs++3VzIsbbgRn7hyTnr/WrOt+Gb7UvGCaxFdJZfZbdFtZgokO/LbsocDG1sdaNR6Gq3ifQFkSP+1bZndSyKrZLAZ6f98n64q14f1W11vRrXVbPf5Fym9A4ww9j75rlrP4fR293YXA1aUm1VQ5WEI0m0seoPAO7kEH2xXT+HNNOj6Ja6Ybj7QLZPLWQptJUfdyPYYHvihXE7GhRRRTEFFFFABRRRQAUUUUAFFFFAFPWJNlmUBw0hCik06PbGKr37+fqCxjlYxz9TWjAu1BQBJRRRQAUUUUAFFFFABRRRQAUUUUAFFFFABRRRQAUUUUAFFFFABRRRQAUUUUAY+q2XlkzxD5D94DtWdXUkZGDyKxNTsjAxkjGYj/47SsMo0UUUhhRRRQAUUUUAFFFFABRRRQAV4T4n0mLVvjXPpd803lXMyjMWAx/cgqATwOQBntXu1eS/GCCfQvGGkeL7aESKrKrqeAXQ5AJHqD+lebmkL0lLomr+h9NwrWcMXOEXaU4yS9d1+Rl3XgnS/7UutEXTdWtb9LCS8hka9ilikCrnAwg3c8HniuI8LaNda/rtrpdpG7PM43kD7iZ+Zj6ACu58HajLqdveeGfB66rDNdW8mTfXSvHbp/GV2JuDEcccHPOa19Zt3+Gvw+U6TGw1S/m+z3N7JGUdCAT+7DD7uOh/E84x4vsYTXP9lb/AOX/AAT7WOOr4dvDt3qSsopv1vJ6uy8rvbTcz/iDrlp4aluNM8PzmO+kgFjIEkV1srdD/q0YfxOfnY9R060fD/TzNN4VtFmEUS293qMrYyGeRjAq/X5VH415azFmLMSSTkknrXpOmMsPwuGsQ3wiuLWzls1VUOd5uhIuW6A85A696mnV56jk1otbfNM0xeCWGw0KcX70nZu27cWvwv8A566nMeIFaHwb4dh2nBe7dvZvMAx9eBV74NI7/EKw2Z+VZGb6BTmtnxlZw6j4DbX7d4BFPdpexxLw0bSDZOvTGPMUEDOcGrv7P+ju13e69KuI0T7PCT3Y8sR9BgfjV0KLeKgl5P5L/hjLG46Ecprylo/eXzk9vlf8D2Giiivqz8lCiiigAooooA8E+OysvjnJGA1rGR7jkf0rnvCs81ra67cW8rxTR6aGR0OCrC5t8EGvRv2gdHkltbHXIlJEObebA6KTlT+eR+Nea+H/APkG+If+wX/7cwV8pjIOGKl83+B+vZJWhXymlbpZP5NI9QuZmbTrNYxb3banD5c+lXHypdfJG7mF/wDlk5MgIUcEjI54PN6fp8Pm3mleHPGU+jpcApc6bqiyQypgg7QVBV247YJHFXNc+94O/wCu7f8ApPbVYuo7LX9cvNM1y1+0RW9pYfZ548JPEZIo93zfxDJJw2eehFVJ3f8AXa5w0f3cL30abez2lyrR6Pp2fm9EcnqMS6BFLomm2V/JqN8BBJd3EBiLITzHCnPDHGWJyRxgVy9zBNbXElvcRPFNExSRHGCrDqCK7mzh1+10dNR8L+IJb2xIeRLSZP3yBSFJEbBlOCRypzzxVHxdZ3UuhW+p60qWWtxsIZYpXHnXcePlkZPvKy4wSwGRg9c1yzhdf1b7z28NiVGfK2nd2b15r+aaVl0029Lmf8OlZ/HeiBOovIyfoDk19M14X8CdHe88TvqzL+4sYzg9jIwwB+WT+Ve6V7uTwcaLk+rPg+NK8amOjTj9mOvq9fysFFFFesfIBRRRQAV4v+0KrLr+kzNny/spH4hyT/SvaK87+O+jvfeGYdShXdJYSEvj/nm3BP4ED9a4cyg54aVj3uGa8aOZ03LZ3X3qy/E5W8trHVdd8R6RqElwga4Gq2awbd9yojb5UJyMlW3Dg/dPFcVrulJZJBfWUzXWm3QJgmK4YEdY3HZx39eorQ0HVo7iO10/Ubo2s1qwbTdRH3rVgchG9Yyf++eo4yKSG6utJ1q90jxDah7a6mH22AADaxORLGRwCM5BHBBx0NfNzcZq/wDX9f13P0uhCrh5uKd7Jad0tG1+Ho9Ho0x2nah4cl0PT7LVxqyTWU0sim0WMqwcqedxz/DWdrEr6/4rvZ9Pt5WbUL2SSGHGX+dyQOO/NVtbsW0zV7vT3bebeVo92MbgOhx7jFa8c48P+Hrea1AGp6pE7ef3gt9xTanozENk9cDA6ms7t6S6f8MdPLGnapT1ctu2ur+XX8Db0jTdE0O3v9XbUbia70tDCzKq/Z555EZfKjPUlepbpweOhrIu7eWLUPCdmQVnWzhBXHKl7iR1yP8AddT+Iqxaz/2Vomn3WswwytCjPpmnFcB2Y5+0TDuOmAfvYHYc2fhZY3niP4gR6jeO8/2djdXErc5YfdH54/Kt4LnlGnFb/wBf19559Sbo06uIqSuop697JpJfe/m7LY+gT1pKKK+vPx0K5zxT4st9BuVtpbK4mkdN6kEKhH1/+tXR1zPxH0j+09AeeNc3FpmRMDkr/EPy5/Ck9hrc5m9+I2oPkWljbwj1clz/AEFYt54w8RXWd2ovEp7RKFFYNAqLs0sj1P4ZWV01lJrF/NNNLcfLEZHLEIOp59T/ACrsa8a0XxdrWlRpDHcLNAgAWKYZAHoD1FddpnxF0+XC6hZzWzf3ozvX/GqTRDizt6KzLDxBot9j7NqVuzH+Fn2t+RrTHPTmqJCiitLS7HeRPMPl/hU9/egRJpVltAuJRz/CPT3rTooqhBRRRQAUUUjMqgsxAA6k0ALRWHq3i7w3pgP2rV7beP4I33t+S5x+NcbrPxcsowU0nTZZ27PO2xfyGTSbSGotnp1c94i8ZeH9DDLdXqyTj/lhD87/AOA/HFeMa/448SayGSe/aCA9Ybf5Fx6HufxNVPDvhjW/EEv/ABL7ORoyfmnf5Yx9WPX8M1Dn2LUO50Pin4mazqe+DTR/ZtseMocysPdu34Vm+EfBeteJphcbWt7Rjl7qYE7vXaOrH9PevRvCXwy0rSylzqrDUbochSMRKfp3/H8q71VVVCqoVQMAAYApqLe4OSWxi+FfC+k+G7XytPhzKw/eTvy7/j2HsK26KKszCiiigAooooAKKKKACiiigAooooAKiuE3IaloPIoAhtH3RbT95eDU1VCfJuQ38LcGrdABRRRQAUUUUAFFFFABRXFSx+IdYvdTuG1C70i1tGK26BCokxn5iTjI4/WpdA8TXz+FEvp7G5v7gStD/o8eS+BkMcdB2zXlQzWm58s4uK1ab62dnotfTQ9GWXT5bxkm9E12urrXY7CiuT+GuoXupWuozX00jv8AajhXYnyxgHaM9AKz4NT1JpINUN9OZJNVNo1ruHliPOMbfUdc0LNqbowqqLtK/wBydg/s2ftZ07q8fzaud5TLiaK3haaeRY416sxwBWPZz3Go+JZ5I5nWxsQYdqthZZj97PqFHH1qfxT/AMgg/wDXeH/0Ytd9GsqqcktLtetv+CcdSk6bUXvb8xsXiHTXiSZmuIo3UMryW7qGB6EEipTrujhd39pW/wBN/P5da44bP3Aj8oy/Z4chNvmf6tepWVWH4g1daOTdMVil877FbZw0u/8A1k2cncH/ADbFaXZFkb8viHTI0EjNP5O5VMot32KWIAycYHJFakbpJGskbBkYBlYHgg9DXnw8rLBvI83zIM52eZ/x8R/9NHYj8q7bQP8AkA6f/wBesf8A6CKaYmi7RRXGzReINZ1TUm+33ek2loxW3AQqJCM/NnjI4/WubFYl0OVRi5N9F9+70N8Ph/bXvJRS6s7KivOIvE+s3miafZx3AjvLq7a3N1t6qu35h7/N+la1ncaloPiqz0m81OXULW+Q7GlHzow9/TP864KedUqjTjF8vupvTRy2W/5HZPKqkE1KS5tbLXVLc7GiuDOp6lv/ALU+3z+Z/a32QWu4eX5ecY2+vfNdBbz3Go+J5fJmdbHTwY3CtgSzHqD6hR+tb0cyhVdoxd21b0d9fuTMquAlTV29LP8ADp+KNHV76PTdPlvJEZ1THyqQCSTjqeB1rFXxRcOoZPD+oMpGQwKkEeo5q541VW8O3CvkIWQMR1xuGa52z17WY44LOE2JPlp5IcDBTBwWbdgHC9K9BvU4ktDWPito3QXOjXlurH7zsg+uBnn1xXS15zquqXmpwW8l20Jg+9CY1CsXMYbDDcSBtY8+tejU0waCiiimSFFFFABRRRQAVHcyrBA8rdFH51JWVqshmuUtV+6vzP8AXsKAE0yIsTI4+ZjuJrWAwKgtI9iDip6ACiiigAooooAKKKKACiiigAooooAKKKKACiiigAooooAKKKKACiiigAooooAKRgGUqwyDwRS0UAYeo2LQEyR8xf8AoNUq6kgMCCMg9RWNqNgYSZYQTH3H92kxmfRRRSGFFFFABRRRQAUUUUAFZ/iPR7PXtGuNLvlzFMvDDqjdmHuDWhRSlFSTi9i6dSVOanB2a1R4FJqXjD4a3E+kW/2aGKZy6zm2VhOOxDHn8O1c74n8Tax4kmhk1a4WTyQQiogRRnqcDvwBn0Ar6U1bTLDVrJ7PUbWO5gbqrjofUHqD7ivN9b+DtpLI0mj6o9sD0iuF3qP+BDn9K8DE5bXirUnePa5+hZVxLgJyU8VBQq/zW3+7VHjdLubYU3HaTnbnjPrXo3/CnvEHmbf7Q0/b/ey38sVv6H8HrGGRZNY1OS7AP+qgXYp+pPP5Yrihl2Jk7ctj3q3E2WUo83tL+STZ514O0PXPE0y6PZSzrYCQSTksfJiPTcR03Y6d6+idD0u00bSbfTbFNkEC7R6se5PuTT9L0+x0uzSz0+1itoE6JGMD6n1+tWq9/BYFYZXbvJn51nmezzOaUVywWy7vu/P8goooruPBCiiigAooopgV9TsbbUtPnsLyMSQToUdT6H+teC6zoUngjVL+21Wyub7Sr+3MEU0EojJHmI4+YqwDAoARjvX0FUF/Z2t/aPa3tvFcQOMNHIuQa4sXg1iEmtJI9rJ85nl0nFq8Jbq9vmn0Z4LceMdHuDZmbRb3/iXyF7TbeqMZjjTD/u/m/wBWDxjrRD4z0yK6N8ujXf2qVbVLgm8XYVhCj5RsyCQo6k4rtNe+EGm3EjS6PqEtkTyIpR5iD6HqB+dc63we18SbV1HT2X+9lh+mK8SeExkX8N/Sx9xQzPI6sPj5fJuS639N9TIs/Fum2NidP0/T9Tt7ZrSW3LrfgTAvKjkhwgwPkxjHfrWdDZah408WTf2baMrXD7m3NuWJfVmx/wDrr0DRvg5CkivrGrtKo6x2ybc/8CP+FekaHo+m6JZCz0uzjtoh12jlj6k9SfrW1HLa1Vr22iOPG8S4DCKTwS5pu+rvbX13/rUr+EdBtPDehw6Za/Nt+aWQjBkc9WNa9FFe/CChFRitEfntWrOtN1Kju3qwoooqjMKKKKACmTxRzwSQTIHikUq6t0YHqKfRQCbTuj53+JHgq68MX7XFujy6VK37qXr5f+w3ofQ96qfbvD2pafpw1ibVbe7sofIZreCOVZowxK8s6lSAcd+1fSFxDDcQPBcRJLE4wyOuVYe4Ned+IvhLo97I02k3UumuTkxkb4/w7j9a8HE5XKMnKjqn0P0DLeK6VWnGnjW4yjtJfrv+T76Hj/iXUE1bX77Uo4mijuJS6IxyVXoAT64Fakd34YvtP0tdVk1aC4sofIkW3hjkSZBIzjBZgVPzkdDXSS/B7Xlk2x6lp7rn73zD9MVp6T8G28wNq2sqU7pbR8n/AIE3T8jXFHBYpyfub9z3a2e5VGlFKt8O1r32t2/M8+uxfeLPFcx060lkluZP3UWc+Wg4UE9AAAPave/AHhe38LaItopEl1KQ9zKP4mx0HsO1XvDnh7SPD9r9n0uzSEH77nl3+rHk1qV7OCy9UH7SbvL8j4jPOIXj4rD0Vy0l97ttf/IKKKK9I+ZCg8jBGR6UUUAeLeNdJ/sfX5oEUiCT95D/ALp7fgeK1vC/gptY0M30t09tJIx8kbcqVHc/jXZ+NfDy69a26oypNFKPmP8AcJ+Yflz+FblrDHbW0dvCoWONQqgdgKnl1K5tDyLVvBmvWGWFsLqIfxwHd+nWuelSSJzHIjI46qwINfQVV72wsr1Ct3aQTg/89EBo5RqZ4HVq01LULTH2W+uYR6JIQPyr1K+8CaBcZMcU1q3/AEykOPyOapP8JJ5IvMttWCZ+6s0X88Gp5WPmRyFr4y8R25BGomXHQSoGH8q3bX4q+JIgPNhsZ/rGV/kaS6+FXiWInyZbG4HtIV/mKoTfDrxdGf8AkGq/+5Mp/rT94PdZuxfF7VOPN0izPPO12FTf8Lguv+gLD/3+P+Fcp/wgfi//AKAc3/fyP/4qlHgLxeSB/Ykw9zIn/wAVReQWidLL8XtS58vSLQem52NU7n4r+IpB+6t7GD3CFv5ms+H4b+Lpf+XCKP8A351H8q0rT4T+IJP+Pi7sYP8AgTN/IUe8L3THvPiD4tuhg6qYR/0xjVf6VhX+q6nfkm91C6uM9RJKxH5dK9PsPhBbghr7WZX9VhiC/qSf5V0ul/DrwpYkMbBrtx/FcyF/04X9KOWTDmijwaztLq9l8qztprhyfuxIWP6V2GhfDLxHqG17tYtOhPeY5f8A75H9cV7haWlrZxiO1toYEHRY0Cj9KmqlAlzZxfh74beHtL2yXMb6jOP4p/ug+yjj8812UaJHGscaKiKMKqjAA9hTqKpKxLbYUUUUxBRRRQAUUUUAFFFFABRRRQAUUUUAFFFFABRRRQBFcpuQ02zk3IY2+8n6ipz0qpOrRyCVOoPT1FAFuimxusiB16GnUAFFFFABRRRQB5tr3iO31nWJtNudT/s7SYWKyFAS85BwRx0Fdr4Xn0mbSEXRWVrSEmMYBHI5PXvzV821sTk28RP+4KfHHHGu2NFQdcKMV5eEwVajWlVqTUm+tnfyS1sku1j0cTi6VSlGnTi4peat67b/ADOP+FvNvq//AF/N/IVo+IbXTtNDala2EB1WdxHbtt5MjcA49upPtW/HHHHny0VcnJ2jGTTJbeCWWKWWFHkiJMbMuShPBI9KqlgPZ4SNC6bWzttruvNdCamN58Q61mk+l9/J+Rw99BFpd8mmX2o3FpZxWJkikSQx+dOSdzEjqfatWOa8n8DWU2oBvtDNCX3DBP7xcE/hXTSRxyY8xFfHTcM4qprljJqGmSWkVwbeRirJIFDbSGBBweO1PDYD6vVc1LTZL7vPpayFXxntqai1r3/rv1Obj0nULvTbSWJYpomtosI9xjHyD+Fo2H8qVtOmeSayFnG0q2Vt+6Ii2r+9m/2dv5Coo/BmqRMDb+J763A/hh2ov5AYqx/wjGuea8v/AAlV2HeNY2YRoGIUsRzt/wBo136nJciu9MvrLTy9wUWLz7cBFnLjPnx9gigflXS6B/yAtP8A+vWP/wBBFcx/whupmRZJPE15OysGXzwsgBByCAwPQ11unW5tNPtrUv5hhiSMtjG7AAz+lNCZPXnHiLxHDq2szaTNqX9naXCxWV1BLzEHBAx0Fej1Eba2JJNvESep2CuDMMLVxMFCE+VddHqu2jWnc68FiKeHk5Tjd9PLz1TOE11/D83hqzbTY53s7W42C5t8hrdsAliCOeoJqtpFr/a3jSzuLXULnU4bUCSa7lXauR0Vf0/WvRliiVCixoqnqAoANLHHHGu2NFQeijFcUsm9pVjOclZct0lb4duu3qm+iZ1xzTkpyjFO7vq3fffp+Vl5GD4httN01X1aHT4W1ORhHAdvLStwD/XPtWHeW8el31vpmoajcWlktm0vmpIY/NuCTuJI6n0FdvNbwTSRSSwo7xNujZlyUPqPSnyRxyACRFcDpuGa6a+XKpJyjZdtNPO9rXvp9yOejjnTilK7+f3W32/U5MT30/w+t5r9mW5JjJdxz/rBhj+GK5yMIY/KNlcSxOyNJaKrb7lsP+9X5Pu/4V6LrVj/AGhpslosgjLFSGK7gCCDyO44rAXwtdLgreQqwxtcGfcgGcKrebkDk8Diu2lSdOnGDd7JK/c5alRTnKVrXd7HNT8uJCd8rRIHuwD5dwPKQ7F+UDOfm69BXqFcq3hWdyFa6tkj4AWOOTCgAD5VMhUHaMZxXVVskZthRRRTJCiiigAoooJwMnpQBDe3C29u0h5PRR6ms/ToWZjK/LMck+9MkkN9eBlz5KcL7+9akCbFFAEijApaKKACiiigAooooAKKKKACiiigAooooAKKKKACiiigAooooAKKKKACiiigAooooAKKKKACg0UUAZWoad1lt1+qf4Vl11NUr+wWfMkeFk/Q0rDuYdFOljeNykilWHY02kMKKKKACiiigDH1TxFY6cl808c5Fk8aS7FByXXcMc+lZ9x430y3iU3NpfwSuFZIXRN7oykhh82MYHrn2qxrOleGbyZ7zUZoR5h2uTeFEZkG3kBgCQOPUVBq0XhBbH+0bm4tzGkOyOSG7wzLGp+VCrcnBIIHXvS1HoSSeL7PzhHBp+o3Ks6orxxoFZ2j8wL8zA52880xvGVm1vJPFY3xhVY/37IojDyIGRT827ncB04JqzHD4ZWQss1mjxOtwym4AMZ8vywSM8fKcc/zrPtNF8KRXFzM2oW0sOInEJvP3cSKiopI3YPQEMfUUahoTQeMLc6ZDeS2F60bIivLDGpj85kDGMZbPfGcY96W/wDG+jWkxjZbmX/ajRSCNqkkc843Aeuc4BpYLLwop86yvbENborrm78yKPaoVZGTfg4GBk/nUFtpvheKx06we4S4XZMyXEU21HA+aTcytjbnsSRRqGhdTxILjWLKzs7Kdra4uJYGunUBCURiQvOc5XHIA603VPF1hp6yzTWd81tHMYBcRxqUeQHBRfmznPHTHHWn2tj4a+3rqttcQGSJzIrJeExo0gK7tu7aC2SOnJ96ZfaX4Vupbqa6lt22SeZcKbwiON8/eK7sK3HXANGoaG7aytPbRzNDJAXUHy5ANy+xwSM/jUlVdL1C11K2a4s5PMiWR4tw6EqcHHqOODVqmIKxb/xNptlrsejzed577dzKo2Ju+7nnP5A471tVn3mi6beXwvLi3LzYAP7xgrYzjcoODjJxnpQBkxeNdMmYxw2t9LKZFjSNEUtJu3YI+bp8p64I9KaPGVrJBbyJZ3cHnmJ4xPGv7yJ32ll2semD1/Kr9j4X0Wyuorm3tZBLFjyy07ttxnHBPbcfzrJSbwTLcQWRmhQ2im3jMk+1UETg7dxbrluO559KWo9C5B4vs5hEi6dqQuJ0SSC3Mab5UYMQy/NjGFPUg0/UfFFra+HrLXFilNrcMMqUBkC7HbGM4z8vriodT0HR9QkhtLG9gtr22iRFCyF3WJQ20YDhh9885Ge+RUsWneHLjSIPDsl3b3aWKYaP7SN6lVKsWCnI+82fTNLUNBV8VWzS/Zl03UmvOSbURoZAgUNv+9jGGHfPPSi58WWFvHNNJaX4tomkT7R5QCNIilmQZOd3ykcgDI60TWPhe/lkvftNuz7AzzQ3pUhAAnJVuFwAD2yKbPpPhQzXKyyW4IDedEbwhY942ltm7Ckg4zgHn3p6hoRt400+IO93Y6haRRna8ksabQ2zeF+Viclef54qEePtHOALW/L55XYnA9c7sH6Ak8dKnth4R1YXgjktZ0gm3z5n+XcI/L39cbdpxnp+NMvdG8KwzpZ3qyKZIWmMkt1JtMY2qQzlunI4PFGoaFzV9ffTtXFs2n3Fxbiy+1SSQqC0Y3EEsCRxgduaz77xxpqi5isUkmmixsZ1xG53KCMg5HB7gdK0NQsfDmqyLdz3EMmyFYd0V4VXy2bhTtbBBPr1qtJZeFZrxETZO15K0QWGctGrgbjwrYU/L6c0ahoP/wCEv08NbNJaX0UF22Led41CSDONwO7IGSOoB5HFXPD+v2WuKWsknCiJZGMigbdxYBTz1+XP0IqM+FtDaKWJrNmjkQxlGmcqikhiEGfk5APy46Vf03TbHTvP+xQCHz5PNkwSctgDv04A4oVw0LdFFFMQUUVnX+uaTZRNJPqFvhJkhcLIpKuxwARnj1+gJ7UAUtU8VWOnXN1BPbXZ+zOkbOqrsZ3UMqglhzg98Yx9Kof8JrAbxNsDfY3jEgOw+YR5cjMMZwCCmP8AOat6xN4VSK7kvLu3bzbiIzmK5+dZOEQ8NlMAdRjjNOTQ/C96728aW9w8K+W6JclmQbWXnDZBwzde/PWlqPQqx+OtNkEvl2Gov5Cu8+1Iz5SrtyxO/GPmHTNX9O19ZbHVb29t3toLC4ePdwS6qAc8E88/qKqwaT4Rtkv5Vnt9sqG2u3e+LABsZViW+UnaPQ8Vehh0APeafHPau16S89ubgMWyoBO3PHy4Jx9aNQ0Kk3i22ilMDaXqf2lVkeWDy03xqiqxY/PjGGBGCe9b9vNHcW8c8Tbo5EDqfUEZFc9b23hW3aVvOhTCtE0813nzBMi5Adm+bKqoHpjitiG60y1jNol5axi1iG6MzLmNAOC2TkDGOTQgLlFR208FzCs1vNHNE33XjcMp+hFSUxBRRRQAUUUUAFKAWICgknoBT4IZJn2Rrk/yrbsbKO2Xcfmk7t6fSmIg07TxHiWcAv2XsK0aKKYgooooAKKKKACiiigAooooAKKKKACiiigAooooAKKKKACiiigAooooAKKKKACiiigAooooAKKKKACmuu4U6igCkjfZpSD/AKtjz7Gro6VHPGHUjGar20phbyZPu/wk9vagC5RRRQAUUUUAFY3ijxBb6EbBJVjaS9uVgjEkvlqOMlicHoB/KtmsfxRoMGvw28NxM8UcTuzBBywaN4yM9uHzn2pMECeKPDrW5uF1qxMQkEZbzhjeQSB9SASPpU+oa7o+nzpb32pWtvK6b1SSQAlfX9DWDa+CmGpWOoX2qC6msni8oLarGpjjV1CkAnJy+d3twBVnX/CY1XxJa6wL825h8sMiwgswRy2N2Rwc8ghvbFGo9C7pHijRdT0lNShvY44TCJmWVgrRqTgFhnjkEVDL4s0hddXS47q3k2wzS3EqzDEHllRhvruP/fNYjeAZhpkdjFrnlobVLSc/ZAfMjRy64+b5TyQTzn2p9z8P0ug8FxqzPaLbywW0QtlDRh3D5Zs/PgqOoGaWo9Dfk8U+HI1hZ9asVE2fLzKBuwcH8iRUFp4w8OzwSTNqUNuiXMlt++cLudDg456cjn3rJsvh/b21teR/bl33dnPbOY7YIqmTHzAZ7YHUnPrUV98PftFqtsusFFSeaSNvswLoJdpYBgwOcr16c8g4o1DQ6261bTLWQx3N/bQuAhIeQA4dtqfmeBWV/wAJjoi+IJdImvbeIqiGOVpRiRyzKUHuCoB9ziofFfg228QS2ryXkkBggeJtqA+ZlTsY+6sdw96h/wCEHt/sNxam+cme0gt3cxDO6ORpGfr/ABFjkdqHcWhtL4j0FnuUXV7MtbAmYCUfIAcHP48UDxFoRNuBq1mTc4MP70fPzjj8eK56XwH5sAtpdW3QQRSRWafZEzGHYMd5z8/QDt69eapQ/DC1WZJJdT88kr5vmWwbhW3AR5Y7B167uuaLsdkdjqGu6Pp97HZX2p2ttcyKGSKSQKxBJAOPTIIqGbxN4ehmmhm1qxjkhOJFaYDac4wfxIFZHiTwxqGs+IrqZb6O106502O0m/dB3kxI7MBn7vDDnnr04rPb4bo2u2+pPq5eOC6M3lPbAll81ZNhO7HVQMgDjtTuwsjpz4o8OhZWOtWIWJN7kzDCrxz+oqAeL/D7X1rax6jDJ9pjldZUcFFEYBbcc8HB/SsCT4aWLX0k63qqhmaaMfZlLgs4ZgzZ5HUcAdec1o3XgtJr25uE1Ex/aXujIpgVhtnjRCvJxwUByQc5Ix3pahoaOq+JdOtPDc+vW0sV7awkBmjkGPvBTz2xnNP/AOEo8O/Zo7n+2rIQyOURzKMFhjI/DI/MVl2PgwQeGbzRZdTeVbmdZtwiwseCpwqljwdvPPc1R8Q/DxdWuL2RdXeBbuWWRkMG4LvWMcfMOf3Y5OevTvRqGhv3HibTV8RWWh288NxdXEskcipKMw7Y2fJH/AcfjW3XK6b4SuLPWbO8bV1ltrW4nuVg+yhWMkqsH+fdnGWJAx7ZPWuqpq4mFFFFMQUUUUAFZmp3LSyfY4f+2jD+VS6leeV+4hOZm6kfwj1qPT7XaNzck+tAE1jbrGg4q5SKMCloAKKKKACiiigAooooAKKKKACiiigAooooAKKKKACiiigAooooAKKKKACiiigAooooAKKKKACiiigAooooAhuraK4TbIvPYjqKxbyzltjlhuTswroKGAYEMAQexoA5aita90wHL2/H+wf6VlurIxVlKkdiKQxtFFFIZx+oeDri8njRtRgFnFdSXKRm3Jcl2yyk5wR17U7UPB8s0uoPa3ttGL4yqyy228Ro+37vIwwK9fp6V11FKyHdnDt8P1LlftyNEHZl3IzMdxBIOW2469AO1Sz+BYpLu5kS6jSGWRnRSjErukVyp+bbjjHAHbNdnRRyoOZnF6/4PmlsZzYyRNM0s8gTywu4StGQCScYXYfrntU114PlunaabUIVmaV5WEVvtiyVQKNmenyDPrk111FFkF2chbeF7iPxBDcSMGjeU3N60ahIpGBBiRVySMHkk0y18EG2meaK+jMiurQ+ZGzDh9+HBbB/DHrXZUUWC7M3w3psmk6c1tLNHK7zyTMY49iguxbAXJwBmtKiimIKKKKACuXbwnvvb2aS5hZJ1uRGph+ZDNt5JzyRtPpwa6iiiwXOW0LwiNL1mO/+1iVY9xUENu3MoB/ixj8M1Uj8J3l6t0l9PBbQtdXcsQiiHmkSlgCz5wRhs4x6ZrtKKVkO7OTXwg73yXs97CJXmDXSQQbI5YgFwgGeOUUk896guPAyTXd1KbxDHNKZFDIzH5pVkYHLbSPlxwB75rs6KOVBdnH3fhaZtdEkW0WtxdNLOUUKBCQpMR5ySWRcYGAM1f8AFnhr+3rq3uPtXkm3QhV2nBbcrckEHHHauhop2C5yFv4Jjj8lWvAI8u10kaHEpyShBJJG0knnOafoPg46ZfWt0bxHMDg4VG+ZQjKM7mPPzZ9PausopWQXYUUUUxBRRRQAVxx8G3H2i6kj1GFVlkWRE8gkArMJBnJ+owMD5ia7GihoEziIfBF5HI8n9qWzsQuM27YysokBI3Y6jBAxWj4W8KjRNQNz9qWZViaGPht20sD82WIzwOgFdNRSsh3Zw0vgOZ5mk/tOIAPujjEThSct97DZ4DHgEDnpVtfBaxadNBbXqRXLSRtFcCL5kVYhEy9ckFd3fjI9K66iiyC7OWu/Cj/2u2oWVzbRjyxCkM9v5iKnlqnTIyfl4+pFVX8Cq0924vIyswcpmNvlZirHIDYwCvGAD054rs6KLILszPDOlyaRpn2SW4WdjI0m4JtAyenqfqea06KKYgoop8UckrhI1LN7UAMq3ZWMlwQzZSP1Pf6VestNSPDz4dv7vYVoU7CuR28McEeyNcD+dSUUUxBRRRQAUUUUAFFFFABRRRQAUUUUAFFFFABRRRQAUUUUAFFFFABRRRQAUUUUAFFFFABRRRQAUUUUAFFFFABRRRQAVBcQq6kVPQaAKdvO0bCGbp/Cx/kauVDcQhx0qvFM9u3ly5MfY9xQBeopFYMoZSCD0IpaAOD8SeJfEFj4zOn2UKXFvtXy4FgJdyUJOSccZ7jIHcVWsfEPiS+a3tbW8jkWe4iRr37AyiItG7PHsJ5KlV5/2sda9FopWHc8tm8VeMrfTbOVhBK15aw3EkrWxjW0DMwIPXPReo4zWnqHiTxLF4J0zUEitkurido7icowjjQbtr4K5G7C9Rjmu/opW8wueT61r2valptpbX5S2lkezdLeO1c/av3wJdXIG0DaDgj+Yq8fGmsyfZrdCkUgtv8AiYSm0dhayecqkkd8KTx756V6VRRZ9x3PL9S8ZeILS/s44riK5g/ds0n2J4xOjTFSwzzwuDxx3ycioNG1jXLL7TvmM8qL5c99Lasz26G7kUkj+IBeQO2fSvV6KLBfyPN4PEviqTzboMht7VIGC/YyPtivcvHvGTlMoA2O30NP8Wajf6X421C4tL77KzabCYomtGlFy6s+IwR908/Xn2r0WiiwrnmEvi7xgur3XmWltDb2jNLcWxjYukCYLHO3GSuSDnntV268TeIkis5/kh+1Qm5tYTaM5ud0nyQZH3WCbST6t6Cu7vrO1vrZra8gSeFsbkcZB+oqcAKAAAAOgFOw7o86j8ReK4bIXUqpP9qt7iRUFoR9l8uZU3HBy/ysTjjO3iqfmXV74K8aTLcPeNLcjy51t2jEoEcYyE/Dt1xXqNFKwXPNdY1vxDp9wVuI4L2exu540umtSuF+zq28AHtubp1xisqLW9fvvEepX9jqkdwNJsbgxzrYkLcBRG+wqTwc5GRz6V61d28F3bPbXMKTQyDDo4yGFM0+xs9Pt/IsreOCIsWKoMZJ6k+posFzkfiB4h1nSrXTJtNVI/PRnmVoS7Zwu1R2J5PGQTjisTxLrGs6npeoWjXKxTGUKLEWMnmQqsybJN44OeuDxg4HSvUaKbQrnm994l8SWN1d2FxdIn2MuIbo2DN9tkAUrFgcKcN1FUPFniDxBd6VqVnIuJpVmhl01LVt8EQjJEvmd+3tzivV6KVh3GQ/6lP90fyp9FFUSFUtRvfJ/cw4aY/kv1qO9vyWMNr8zdGfsPpTbKzwd7cseST1NACWNocmRyWY8kmtNV2ihFCjApaACiiigAooooAKKKKACiiigAooooAKKKKACiiigAooooAKKKKACiiigAooooAKKKKACiiigAooooAKKKKACiiigAooooAKiubeK4XEi5PY9xUtFAGHd6dLCCyfvE9hyKpV1NVrqyguOSu1v7y0rDuc/RVu50+4hy2N6+q/4VUpDCiiigAooooAKKKKACiiigAooooAKKKKACiiigAooooAKKKKACiiigAooooAKKKKACiiigAooooAKKKKACiigcnAoAKUAk4Ayau22mzS8yfu19+v5VqW1pDbj5Fy3949adhXM200ySTDTfIvp3NasEMcKbY1Cj9TUlFMQUUUUAFFFFABRRRQAUUUUAFFFFABRRRQAUUUUAFFFFABRRRQAUUUUAFFFFABRRRQAUUUUAFFFFABRRRQAUUUUAFFFFABRRRQAUUUUAFRyxq4ORUlFAGeBNanMfzJnlT0q3BcRzA7Thh1U9RUjKGFVJ7X+JDtbsRQBcoqjHdyRfLcKWH98f1q5HIki7o2DD2oAdRRRQAUUUUAFFFFABRRRQAUUUUAFFFFABRRRQAUUUUAFFIzKqlmYADqSaoXGpDOy1XzG/vH7o/xoAuzzRwRl5WCrWXPcT3jbIwY4e/qaSK1lnk8y4cufftWlBCqDpQBXs7NYwOBV1V2ilFFABRRRQAUUUUAFFFFABRRRQAUUUUAFFFFABRRRQAUUUUAFFFFABRRRQAUUUUAFFFFABRRRQAUUUUAFFFFABRRRQAUUUUAFFFFABRRRQAUUUUAFV7mzgn5ZMN/eXg1YooAxbjS5o8tERIvp0NUXVkbaylT6EV1FMlijlXbIisPcUrDuczRWxPpUTcxOUPoeRVGawuY/wCDePVeaAKtFKQVOGBB9DSUhhRRRQAUUUUAFFFFABRRRQAUUUUAFFFFABRRRQAUUUUAFFFFABRRRQAUUqqzHCqWPoBmrcOnXMnJURj/AGqAKdOjR5G2xqWPoBWxBpcCcyMZD+Qq7GiRrtRQo9hTsK5k2+lyNgzMEHoOTWlb2sMA/doM/wB48mpqKYgooooAKKKKACiiigAooooAKKKKACiiigAooooAKKKKACiiigAooooAKKKKACiiigAooooAKKKKACiiigAooooAKKKKACiiigAooooAKKKKACiiigAooooAKKKKAI5IlccgVUktWRt8LFG9qv0UAUFu5ouJo9w/vL1/KrMNzDL9yQZ9Dwae8atVWayRs8UAXaKzfLuof9XM2PQ8inLeXKf6yFX91OKANCiqa6jD/GkifUZqRb21bpMv48UAWKKYs0LdJUP/AAIU4Op6MD+NAC0UhZf7w/OmmaJfvSoPqwoAfRUD3lqvWdPwOahfUrcfd3v9FoAu0VmtqMzf6m2x7uf8KjY305+aUqvooxQBpTTwwjMkir9TzVGXUmY7baEt/tNwPypsOnjOWyT6mrkdsijpQBQFvcXLBriRm9ugH4VdgtVQDirKqo7UtACKoUUtFFABRRRQAUUUUAFFFFABRRRQAUUUUAFFFFABRRRQAUUUUAFFFFABRRRQAUUUUAFFFFABRRRQAUUUUAFFFFABRRRQAUUUUAFFFFABRRRQAUUUUAFFFFABRRRQAUUUUAFFFFADJIo5BiSNW+oqpLpdu33NyH2ORV6igDHk0mUf6uRW+vFVpLO6j+9CxHqOa6GilYdzlyrKfmUj6ikrqGVW+8oP1FQvZ2zfehT8qLBc52it1tMtW6Ky/RqibSYv4ZXH1waLBcx6K1G0g/wzg/VaYdJm7Sp+tFguZ1FaB0m4/wCekZ/E0n9lXH9+P8zQBQorQ/sm4/56R/rThpMveVPyNAGbRWqukf3p/wAlp66TD/FJIfpgUWAx6K3U021X+Fm+rVMlrbL92FPyosFznlVmPyqSfYVPHY3UnSEgf7XFb6qFHygD6ClosFzIi0mQ48yVV9gM1ai022T7wLn3NXaKdhDUjSMYRFUewxTqKKACiiigAooooAKKKKACiiigAooooAKKKKACiiigAooooAKKKKACiiigAooooAKKKKACiiigAooooAKKKKACiiigAooooAKKKKACiiigAooooAKKKKACiiigAooooAKKKKACiiigAooooAKKKKAAgUxo1Pan0UAQNbIR0qJ7FD/CKuUUAZzafHn7opp05PStOigDL/s5PSnDTo/QVpUUAUFsIx/CKlSzRe1WqKAIlgQdh+VPCKKdRQAUUUUAFFFFABRRRQAUUUUAFFFFABRRRQAUUUUAFFFFABRRRQAUUUUAFFFFABRRRQAUjsqIzscKoyT6ClpGVWUqwBUjBB7igDl9E1PW/Elo+pafPaWFkZHS3EkJlkcKcbm+YAcjpT5LzxJaeH9Rurw2X2uzZ2QrEwjmQKCD1yO/rXKzR658Ob6aa1hfUfDksm9kz80GTz9Pr0PtXXahq1jrfgS+1DT5fMhktZOowVO05BHYipRTRT8Pal4o1rw3b6vbNpavOpZYXjcDgkY3Z9vSrPg3xM3iBL20ntTY6nZP5c8R+YA8gEeoyDWH4A8TaVpPw+sTetcosCNvYWzlfvnuBjvWp8PtOzLqPiWTaH1iUSxopB2RD7oJHc9TQnsDW5U0/X/Ed/4u1PQIG01DYqG814nO8EjsDx1rd04+JPt1zBqD2PleSrQTQxNjfk5BBPoB+dcbos99B8WPETWFgt45iUMrTCPAyvOSDmu20PUdTvLy7g1HSRYeSE2fvhJ5mc85AA7UIGYHhbXvEeu3GrW6HToHsJvJG6JyHPPJ546Vp+DvEc2sXF/p1/Zi11DT5Nkyo25G64ZT+Fcz4Bm1SLXPFX9nWNvc/wCm/N5twYsH5sY+U5/SrvgLULeDxFqdjq8Elp4hvJTNKr42Oo+6IyOoA/OhMbR1evySRQ2hjkZC15Cp2nGQXGR9Kd4h1CTS9HuL6O3Nw8QGEBwOSBknsBnJ9hUXiP8A1Fn/ANf0H/oYqzq8EdxYPHLdPaKCrCZHClCGBByeOo6Hg0yTHt/FlmltG2oKI5CuXaA+dEMk7fnHHzYOB19abqvi61s7s28VrPPt272VDhctHx6k4kB4+lQReENJkgYLqVxJDcyeZLtkTbNJliG4HBBPRcDgcVYg8IWkZR31C+mkEokZ3ZcvjyyFPy4x+6X9aWo9BW8aaEqozSzqGQvzC3BGcqf9r5Tx7Ve0/X7C91JtPiFws6hiRJCyjK4yMnuMjj3rKn8G6V5rs95OnmBiwPl5JYnnJXPG7pnHTvWzBpFvDqC3qySl1aVgCRj94QT2/wBkYp6i0MLTfG0Els9xfW4ji2IyG3fzSSwYlCAOGAUk+1XZfF2kgp5UjsjNxK0bCNlBUMQ2OcbhVe78KaQ4tLRr6SKWGBYoxmMs4UMAxVlIJwx5xVeLwY0l+6XVwBpqFzbxRv8AN8zITnK8fd5wTnPalqPQ0T4w0dWRW+1qzEZU27ZUHbhm9FO5efepLLxLZ3uqQ2NrHKWd2VzIpQrhNwIB6g1XHhOxQySTX108kqLE0jlASoKbRwMcbAPxNP0bwpZ6ZqK30d3dSyBi2JCuCSCMnABJwf0p6hodDRRRT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rrF09jpV1eRxmVoIWkCD+IgZxVqigDBh8VeG7vSvtUmq2XlPHl43kG7pypQ859sVyGhW66N4A8RXdxG1pa30sr2cMg2tsK4X5ff09K9FFjZCXzRZ24kznf5Qzn61Oyqw+ZQ31GaVh3OQ+Fr2d38P7GxkaKUiN0mhbBON7ZBH4/rWRF9u+HertH5c914YuX3Kygs1ox7fT+f1r0VY0U5VFU+wpxGRg8iiw7nlnhfXdJh+J+u3819FHa3MQEUz8IxBXvXdWvibR7zUBZ2V7Dc7YWmlkR8pGoIHJ6c5/StVoYWBDQxkehUUR28EefLhjTPB2oBmhKwm0eafDHXNLt9Y8RNe39vbm5uxJEZWCB1y3IJ47itHVLdfEnxB0e+0n97bablrm8Ufuyc5CK38R+nTNd01vAww0ETD3QGpAAAABgClYdzL8R/6iz/AOv6D/0MVF42gmuPDVzDBG8jl4jtSPecCRSfl78A8VqzwxThVmjDhHDrnswOQfzqSmK553exatJLH9nt9SIhdHtxHamGMARvuOzoG3Ee/IqUXWvzX0s72+vpCzFrWONNpzgZ37uAMdM9845rv6KLDueaWlp4gmkS5uIdUeQK6w+buIXd5TAMD24fr3A6cVZSHxNcOyifWoo1ty7Ekgm4CnIGR93O3GOOuK9CoosHMcT4ssb6416OaCzlmcR27RfuMqXWQk5f+DA59+lZssnikJCsS623KMzMG4lAXzAR12k5x/D1x2r0iiiwcxwdvb6009h9sOrS73hl2tkorCb5t/phQuP/ANdd5RRQkJsKKKKYgooooAKKKKACiiigAooooAKKKKACiiigAooooAKKKKACiiigAooooAKKKKACiiigAooooAKKKKACiiigAooooAKKKKACiiigAooooAKKKKACiiigAooooAKKKKACiiigAooooA5XxTrVzY6xFDb3D/Iit9nRAWlOTkYYZcEYHyHIOc1Xk8ZzQ20k0tpAVWNmWRJDsZ9u4RZx9/PBFdlRSsO6ONPi6+RZXl0+H5QzRwq7ebKoLDKjGMDbz2GetNi8Z3bvbK1jDbiaJmLyyfKCCw3DGcr8ucjPUe2e0ooswuuxzXiTVL2zvLm3hm8t5bWP7Gu0HfKXIYLkcnG3j8aqapr8sOuKyagBZ70CLGFYMv8AHuUjecc/MhIGOR1rsKKLBc47xjrF9a6jCtjqCQRtZGaMNJGiyPu4+8pLcfwgg0w+NLiW4sLa105XnnimkuImYh4fL5CkY+8QOhrtKKLMLo4ceObry7Zm0rb5kpRsyDBG5QCpHBxu564welaVr4oe50ie+jt4v3Twxsxc7ELopYsewUsQfpXTUUWYXRxg1zWLiz1y9XECW1gHtlVcjf8AP84yOQduR7EcUzxN4ya3aeDS2gnUwEx3McgcCTaxHsRlcd+v4V21FFmF0cfH4uujII/scEm1gA6OxW5yQD5PHO3OT9KXWNZ1QaDpmoGWOyNyhldYiu7BQFQDINp68jgntXX0UWYXOIPi/ULfZHcW1tI7XLRnG6MqgKAEg9/nz9B071BpnjDVnSNZraCSaaby8jIVTtThR1OCxyOSMHt076iizC6OG0nxdqEkmy4hgLGOKTksA5ZBlIgASSDkkHOK3fDWvf2rYSSz+RBOpbagfIZQASw9QCcHH6HitymGGMzicoDIFKhu4B6j9KLBdHn6eINVaFJYtYWeJgzQssaFpZRsxEVA+UNlyAcNgcmret61r9pDdHzUV47+SNNiDbtEKOi5Yc5JPHVjwCK7iiiwXMPUNUmggsrpp4I4PtxjunRgypHtcfMT907tmfQ1j3uv3KaDZ778wXkmXkO1VbYd2zBYbBnA4OCRnHNdjDFHChWJAilixA7knJP5mn0WC5h3mqyt4ZN5aybpl8tJpBEcxZK722HnKqSce1Ycvi260+Y28UcurQfM0d0VVPMXB6Y4fBHJUYwa7iiiwXOJ1LxhqdjuhfS4ZLhMgqjthyURwF4yfv8APB6dhzVi38YPca1BaQ2sUlrLN5azK5O4ZAyB3xznGffHWuuooswujgJPEupWerXDtP8AaokvZYXt/MQmOMPgPtVdygDksSQfxqxceNrrfqMtpp0VxaWtyII5Vk4kyu7dk4GOCOvUiu3ooswujjE8bP8A2mbeewEEIb5nkfBjHAO4djyPT+Vad3ray+EI9VW7S0d0iMhTDGNm2koM8BucfNwM5PFdBTIYY4d/loF3sXbHdj3o1C6OO0zVtcm1FLf7XBNK0JwgUNEV8oMJdyjJy+V4OParGl6prEkFtNJd2gRdNjuLkzx+WodhxlweOQx6eldZTJ4Y54WhmQPGwwynoRRYLnH+MNc1rTdWuoLFWeJ7ELBiMHZcMXKsfbCNnPHSobjxNrU0EEWnwwNeeakflOxDtweXGMKrdQcj/DuaKLBc4a38T6jC5SNWvlWDzpXmXYylQu9AqjhssRg+lI/jq8WR0/sfftkIBWQcjP3OSPnPp19ume6ooswujmE17UbvRr+eK0+zS2rrC7YLlHDYlIGOQo+YetZNr4m1KLUGh89Lq1R5EW4cjYV/dbZHdVAwNzdAB+Wa7i0toLWLyreMRpuLEDuSck1LRYLo4K28aX0cl7JcW8Tos22OAMRIq+UCH6Y8st/Eem4ZqxpniPUtR0jXbtQYXtZUjgAUMB8q5I9Qc5712tFFmF0cRL4y1CGCF5dMh3SqkgxIQArbuOR975envwDVceLNbiaeSSC1cRXbwupDAYCOQB3DHb3z1HSu/ooswuuxxd54wvI2kuLezins8SLE6twxWXaHLEgbcc/jWrqetIfDH9oLdfYXIi80YVpIi20lMHgNg454Gcmt+mRQxxtI0aBTI25yO5xjP6CjULo4rTNX1ya+SH7dBPOVIEYVWiMfkhhNuUZPz5Xg47Ypttr+s/bdNEtxEqSWMUsvnAJGSYiWY8ZHzY5BwOmOa7qmTwx3ELQzIHjb7ynoaLBc5jxR4sfR9TNpFZ+cFjBclsHJBIwOuOBzjHOOtU5vFOqNdx2LQW9pMt5bxO24nzld0LCMEc4VsHPTNdtRRZhdHF69r+q6Zqt4zB3sUu4I02R5K/KGdTx0YHr2wfaqY8aanNdW3l2cYj8x1eOJtzylVDAKeRghsfh1r0CiizC67HFf8JfqRF28Wn2s0VnbrPJJHIxEgJxtTjqO/uKseGvEl5rGtLA0IijSGVnRSCGP7sqc9vvMPwP4dbRRYLo4RvFF/ZWsd0ZHv5pEH2m2MaotnJz8pbjHQrhsknBqxP4q1Xz4AthBbxS3GzMpbKKrorbuwP7zj6V2dFFgujlNB8UX2q6nHaDSxbqXYu8j9FAHHGfm55BxVNPFOq2t3qiXNvHP5N06wx5Id0A6qMcquPmJz39q7eiizC6OU8Q6nqEKaQXu47H7SrtMVmSNc7QQN8ikd/TmqQ8XXUOqO0wi+xpHtZS3MbDzcM5xwW2Lx0+YV3FFFguca3jC6+xPcfY7cONoEJkbehJAy2QAAeq8jNVbfxhqMlxDI8NvHDKTgsxEcKlImDSnGeCxXIxzXeUUWYXRzWieIr2/1KKGbT1ggkcxg7jvDCJZMkEfdOcCsaDxNqtrJ5k1xHcxiZRcAx5VAd/CFQCp4UBXG7OPWu+oosFzz8+NNSuJ7YR2sMcZl2yKjbmf/VsApGRjDMOM52nGMU6bxlqjQi4Wzj8sAHZDlnkYSRgqp5B4cg/0rvqKLMd12OSh8WTte2UDQ2kkc7YaWKRiuM84yBnHfGcd8VY8TatNDfafFYanBG043Ro2zZKNy8lj2xkALySR2BrpHVXRkYZVgQR6ikjRI41jjUKigBQOgFFhXOJ0rWdbmtbeQXQmQ3dqk7vEAymTHmRLgY+UnGTyPXNdHoU9/cXF81xPHJbRzGKDEOxiV+8TycjPA+lat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sp>
        <p:nvSpPr>
          <p:cNvPr id="24" name="Footer Placeholder 4">
            <a:extLst>
              <a:ext uri="{FF2B5EF4-FFF2-40B4-BE49-F238E27FC236}">
                <a16:creationId xmlns:a16="http://schemas.microsoft.com/office/drawing/2014/main" id="{631D7218-B747-4E29-A1BA-22E0D3CC3FB8}"/>
              </a:ext>
            </a:extLst>
          </p:cNvPr>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58BC"/>
                </a:solidFill>
                <a:effectLst/>
                <a:uLnTx/>
                <a:uFillTx/>
                <a:latin typeface="Georgia"/>
                <a:ea typeface="+mn-ea"/>
                <a:cs typeface="+mn-cs"/>
              </a:rPr>
              <a:t>AL Automation/Crowe</a:t>
            </a:r>
          </a:p>
        </p:txBody>
      </p:sp>
      <p:pic>
        <p:nvPicPr>
          <p:cNvPr id="3" name="Picture 2">
            <a:extLst>
              <a:ext uri="{FF2B5EF4-FFF2-40B4-BE49-F238E27FC236}">
                <a16:creationId xmlns:a16="http://schemas.microsoft.com/office/drawing/2014/main" id="{4024B123-F07F-4A6F-B97D-4485D53D2109}"/>
              </a:ext>
            </a:extLst>
          </p:cNvPr>
          <p:cNvPicPr>
            <a:picLocks noChangeAspect="1"/>
          </p:cNvPicPr>
          <p:nvPr/>
        </p:nvPicPr>
        <p:blipFill rotWithShape="1">
          <a:blip r:embed="rId3">
            <a:extLst>
              <a:ext uri="{28A0092B-C50C-407E-A947-70E740481C1C}">
                <a14:useLocalDpi xmlns:a14="http://schemas.microsoft.com/office/drawing/2010/main" val="0"/>
              </a:ext>
            </a:extLst>
          </a:blip>
          <a:srcRect l="387"/>
          <a:stretch/>
        </p:blipFill>
        <p:spPr>
          <a:xfrm>
            <a:off x="517525" y="1781576"/>
            <a:ext cx="11515067" cy="3294847"/>
          </a:xfrm>
          <a:prstGeom prst="rect">
            <a:avLst/>
          </a:prstGeom>
        </p:spPr>
      </p:pic>
      <p:sp>
        <p:nvSpPr>
          <p:cNvPr id="9" name="Title 3">
            <a:extLst>
              <a:ext uri="{FF2B5EF4-FFF2-40B4-BE49-F238E27FC236}">
                <a16:creationId xmlns:a16="http://schemas.microsoft.com/office/drawing/2014/main" id="{D004BC29-CD4B-4AD6-840B-0CF056EC4B15}"/>
              </a:ext>
            </a:extLst>
          </p:cNvPr>
          <p:cNvSpPr txBox="1">
            <a:spLocks/>
          </p:cNvSpPr>
          <p:nvPr/>
        </p:nvSpPr>
        <p:spPr>
          <a:xfrm>
            <a:off x="104127" y="60329"/>
            <a:ext cx="1037141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en-US" dirty="0">
                <a:solidFill>
                  <a:srgbClr val="2758BC"/>
                </a:solidFill>
                <a:latin typeface="Arial"/>
              </a:rPr>
              <a:t>Active employees</a:t>
            </a:r>
            <a:br>
              <a:rPr lang="en-US" sz="4300" dirty="0">
                <a:solidFill>
                  <a:srgbClr val="2758BC"/>
                </a:solidFill>
                <a:latin typeface="Arial"/>
              </a:rPr>
            </a:br>
            <a:r>
              <a:rPr lang="en-US" sz="3100" dirty="0">
                <a:solidFill>
                  <a:srgbClr val="2758BC"/>
                </a:solidFill>
                <a:latin typeface="Arial"/>
              </a:rPr>
              <a:t>Alabama, May 2019</a:t>
            </a:r>
          </a:p>
        </p:txBody>
      </p:sp>
    </p:spTree>
    <p:extLst>
      <p:ext uri="{BB962C8B-B14F-4D97-AF65-F5344CB8AC3E}">
        <p14:creationId xmlns:p14="http://schemas.microsoft.com/office/powerpoint/2010/main" val="183565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8- Nov 2020">
            <a:hlinkClick r:id="" action="ppaction://media"/>
            <a:extLst>
              <a:ext uri="{FF2B5EF4-FFF2-40B4-BE49-F238E27FC236}">
                <a16:creationId xmlns:a16="http://schemas.microsoft.com/office/drawing/2014/main" id="{96C0C8B8-E7F1-439D-BE0A-2AA3627C14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0832" y="221942"/>
            <a:ext cx="9277164" cy="6636058"/>
          </a:xfrm>
          <a:prstGeom prst="rect">
            <a:avLst/>
          </a:prstGeom>
        </p:spPr>
      </p:pic>
      <p:sp>
        <p:nvSpPr>
          <p:cNvPr id="2" name="Rectangle 1">
            <a:extLst>
              <a:ext uri="{FF2B5EF4-FFF2-40B4-BE49-F238E27FC236}">
                <a16:creationId xmlns:a16="http://schemas.microsoft.com/office/drawing/2014/main" id="{E08CB3C1-B456-4CFC-900E-B402AE2810E3}"/>
              </a:ext>
            </a:extLst>
          </p:cNvPr>
          <p:cNvSpPr/>
          <p:nvPr/>
        </p:nvSpPr>
        <p:spPr>
          <a:xfrm>
            <a:off x="3907740" y="0"/>
            <a:ext cx="437651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Economic Update </a:t>
            </a:r>
          </a:p>
        </p:txBody>
      </p:sp>
    </p:spTree>
    <p:extLst>
      <p:ext uri="{BB962C8B-B14F-4D97-AF65-F5344CB8AC3E}">
        <p14:creationId xmlns:p14="http://schemas.microsoft.com/office/powerpoint/2010/main" val="167695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13F3-F74C-4037-9D6C-E3C05A2D0FA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317F76D-2416-49BB-9D9B-DA4550D1FC2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7409F67-B8D8-425A-A8F8-981E60C1585A}"/>
              </a:ext>
            </a:extLst>
          </p:cNvPr>
          <p:cNvPicPr>
            <a:picLocks noChangeAspect="1"/>
          </p:cNvPicPr>
          <p:nvPr/>
        </p:nvPicPr>
        <p:blipFill>
          <a:blip r:embed="rId2"/>
          <a:stretch>
            <a:fillRect/>
          </a:stretch>
        </p:blipFill>
        <p:spPr>
          <a:xfrm>
            <a:off x="1154545" y="0"/>
            <a:ext cx="9467273" cy="6572603"/>
          </a:xfrm>
          <a:prstGeom prst="rect">
            <a:avLst/>
          </a:prstGeom>
        </p:spPr>
      </p:pic>
    </p:spTree>
    <p:extLst>
      <p:ext uri="{BB962C8B-B14F-4D97-AF65-F5344CB8AC3E}">
        <p14:creationId xmlns:p14="http://schemas.microsoft.com/office/powerpoint/2010/main" val="253134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9743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  ROLL CALL and </a:t>
            </a:r>
            <a:br>
              <a:rPr lang="en-US" b="1" dirty="0">
                <a:solidFill>
                  <a:schemeClr val="accent5"/>
                </a:solidFill>
                <a:latin typeface="+mn-lt"/>
              </a:rPr>
            </a:br>
            <a:r>
              <a:rPr lang="en-US"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1372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100" y="365125"/>
            <a:ext cx="6235700" cy="2108444"/>
          </a:xfrm>
        </p:spPr>
        <p:txBody>
          <a:bodyPr>
            <a:normAutofit fontScale="90000"/>
          </a:bodyPr>
          <a:lstStyle/>
          <a:p>
            <a:r>
              <a:rPr lang="en-US" dirty="0">
                <a:solidFill>
                  <a:srgbClr val="0070C0"/>
                </a:solidFill>
                <a:latin typeface="Arial" panose="020B0604020202020204" pitchFamily="34" charset="0"/>
                <a:cs typeface="Arial" panose="020B0604020202020204" pitchFamily="34" charset="0"/>
              </a:rPr>
              <a:t>There is real urgency for students to earn postsecondary degrees and  credentials.</a:t>
            </a:r>
          </a:p>
        </p:txBody>
      </p:sp>
      <p:sp>
        <p:nvSpPr>
          <p:cNvPr id="3" name="Content Placeholder 2"/>
          <p:cNvSpPr>
            <a:spLocks noGrp="1"/>
          </p:cNvSpPr>
          <p:nvPr>
            <p:ph idx="1"/>
          </p:nvPr>
        </p:nvSpPr>
        <p:spPr>
          <a:xfrm>
            <a:off x="5118099" y="2965938"/>
            <a:ext cx="6842445" cy="3790461"/>
          </a:xfrm>
        </p:spPr>
        <p:txBody>
          <a:bodyPr>
            <a:normAutofit/>
          </a:bodyPr>
          <a:lstStyle/>
          <a:p>
            <a:r>
              <a:rPr lang="en-US" dirty="0">
                <a:latin typeface="Arial" panose="020B0604020202020204" pitchFamily="34" charset="0"/>
                <a:cs typeface="Arial" panose="020B0604020202020204" pitchFamily="34" charset="0"/>
              </a:rPr>
              <a:t>The educational requirements for growing occupations are higher than those for the jobs displaced by automation.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displaced workers are not reemployed quickly, countries will face rising unemployment and depressed wages </a:t>
            </a:r>
          </a:p>
          <a:p>
            <a:endParaRPr lang="en-US" dirty="0"/>
          </a:p>
        </p:txBody>
      </p:sp>
      <p:pic>
        <p:nvPicPr>
          <p:cNvPr id="6" name="Picture 5"/>
          <p:cNvPicPr>
            <a:picLocks noChangeAspect="1"/>
          </p:cNvPicPr>
          <p:nvPr/>
        </p:nvPicPr>
        <p:blipFill>
          <a:blip r:embed="rId2"/>
          <a:stretch>
            <a:fillRect/>
          </a:stretch>
        </p:blipFill>
        <p:spPr>
          <a:xfrm>
            <a:off x="281132" y="114300"/>
            <a:ext cx="4674723" cy="6642100"/>
          </a:xfrm>
          <a:prstGeom prst="rect">
            <a:avLst/>
          </a:prstGeom>
        </p:spPr>
      </p:pic>
    </p:spTree>
    <p:extLst>
      <p:ext uri="{BB962C8B-B14F-4D97-AF65-F5344CB8AC3E}">
        <p14:creationId xmlns:p14="http://schemas.microsoft.com/office/powerpoint/2010/main" val="2197417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7AF56C-9EB2-42AA-AFC5-B28B241B7576}"/>
              </a:ext>
            </a:extLst>
          </p:cNvPr>
          <p:cNvPicPr>
            <a:picLocks noChangeAspect="1"/>
          </p:cNvPicPr>
          <p:nvPr/>
        </p:nvPicPr>
        <p:blipFill>
          <a:blip r:embed="rId2"/>
          <a:stretch>
            <a:fillRect/>
          </a:stretch>
        </p:blipFill>
        <p:spPr>
          <a:xfrm>
            <a:off x="453454" y="697920"/>
            <a:ext cx="2558655" cy="1147709"/>
          </a:xfrm>
          <a:prstGeom prst="rect">
            <a:avLst/>
          </a:prstGeom>
        </p:spPr>
      </p:pic>
      <p:sp>
        <p:nvSpPr>
          <p:cNvPr id="6" name="TextBox 5">
            <a:extLst>
              <a:ext uri="{FF2B5EF4-FFF2-40B4-BE49-F238E27FC236}">
                <a16:creationId xmlns:a16="http://schemas.microsoft.com/office/drawing/2014/main" id="{2CD4174A-278E-46DC-AC24-80895F74F20A}"/>
              </a:ext>
            </a:extLst>
          </p:cNvPr>
          <p:cNvSpPr txBox="1"/>
          <p:nvPr/>
        </p:nvSpPr>
        <p:spPr>
          <a:xfrm>
            <a:off x="3251213" y="912912"/>
            <a:ext cx="85629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Comparing Alabama to the 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Per-Student Tuition Revenue Over Time  </a:t>
            </a:r>
          </a:p>
        </p:txBody>
      </p:sp>
      <p:sp>
        <p:nvSpPr>
          <p:cNvPr id="13" name="Rectangle 12">
            <a:extLst>
              <a:ext uri="{FF2B5EF4-FFF2-40B4-BE49-F238E27FC236}">
                <a16:creationId xmlns:a16="http://schemas.microsoft.com/office/drawing/2014/main" id="{3ED4AB81-2613-4FB9-ADB0-1DE7410373DC}"/>
              </a:ext>
            </a:extLst>
          </p:cNvPr>
          <p:cNvSpPr/>
          <p:nvPr/>
        </p:nvSpPr>
        <p:spPr>
          <a:xfrm>
            <a:off x="377812" y="4819491"/>
            <a:ext cx="11181931"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Alabama has seen an average annual 4.4% increase in net tuition since 1980.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2019, Alabama had $11,757 in net tuition revenue per FTE, approximately 1.7 times the U.S. average.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9D84A17-F584-4E67-97CD-8B86D49C9A27}"/>
              </a:ext>
            </a:extLst>
          </p:cNvPr>
          <p:cNvPicPr>
            <a:picLocks noChangeAspect="1"/>
          </p:cNvPicPr>
          <p:nvPr/>
        </p:nvPicPr>
        <p:blipFill rotWithShape="1">
          <a:blip r:embed="rId3"/>
          <a:srcRect t="8308" r="2112" b="13538"/>
          <a:stretch/>
        </p:blipFill>
        <p:spPr>
          <a:xfrm>
            <a:off x="377812" y="1990130"/>
            <a:ext cx="10629060" cy="2721639"/>
          </a:xfrm>
          <a:prstGeom prst="rect">
            <a:avLst/>
          </a:prstGeom>
        </p:spPr>
      </p:pic>
      <p:sp>
        <p:nvSpPr>
          <p:cNvPr id="7" name="TextBox 6">
            <a:extLst>
              <a:ext uri="{FF2B5EF4-FFF2-40B4-BE49-F238E27FC236}">
                <a16:creationId xmlns:a16="http://schemas.microsoft.com/office/drawing/2014/main" id="{34A599E7-87FB-4B2B-B685-D5F75F2D27F9}"/>
              </a:ext>
            </a:extLst>
          </p:cNvPr>
          <p:cNvSpPr txBox="1"/>
          <p:nvPr/>
        </p:nvSpPr>
        <p:spPr>
          <a:xfrm>
            <a:off x="250415" y="-22421"/>
            <a:ext cx="5665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College Affordability  </a:t>
            </a:r>
          </a:p>
        </p:txBody>
      </p:sp>
    </p:spTree>
    <p:extLst>
      <p:ext uri="{BB962C8B-B14F-4D97-AF65-F5344CB8AC3E}">
        <p14:creationId xmlns:p14="http://schemas.microsoft.com/office/powerpoint/2010/main" val="222588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CB0E5AF-843C-4AC4-AF51-775500C6FEDF}"/>
              </a:ext>
            </a:extLst>
          </p:cNvPr>
          <p:cNvGraphicFramePr>
            <a:graphicFrameLocks noChangeAspect="1"/>
          </p:cNvGraphicFramePr>
          <p:nvPr/>
        </p:nvGraphicFramePr>
        <p:xfrm>
          <a:off x="931985" y="623910"/>
          <a:ext cx="8662079" cy="6138522"/>
        </p:xfrm>
        <a:graphic>
          <a:graphicData uri="http://schemas.openxmlformats.org/presentationml/2006/ole">
            <mc:AlternateContent xmlns:mc="http://schemas.openxmlformats.org/markup-compatibility/2006">
              <mc:Choice xmlns:v="urn:schemas-microsoft-com:vml" Requires="v">
                <p:oleObj spid="_x0000_s5144" name="Worksheet" r:id="rId3" imgW="5166487" imgH="3660681" progId="Excel.Sheet.12">
                  <p:embed/>
                </p:oleObj>
              </mc:Choice>
              <mc:Fallback>
                <p:oleObj name="Worksheet" r:id="rId3" imgW="5166487" imgH="3660681" progId="Excel.Sheet.12">
                  <p:embed/>
                  <p:pic>
                    <p:nvPicPr>
                      <p:cNvPr id="7" name="Object 6">
                        <a:extLst>
                          <a:ext uri="{FF2B5EF4-FFF2-40B4-BE49-F238E27FC236}">
                            <a16:creationId xmlns:a16="http://schemas.microsoft.com/office/drawing/2014/main" id="{CCB0E5AF-843C-4AC4-AF51-775500C6FEDF}"/>
                          </a:ext>
                        </a:extLst>
                      </p:cNvPr>
                      <p:cNvPicPr/>
                      <p:nvPr/>
                    </p:nvPicPr>
                    <p:blipFill>
                      <a:blip r:embed="rId4"/>
                      <a:stretch>
                        <a:fillRect/>
                      </a:stretch>
                    </p:blipFill>
                    <p:spPr>
                      <a:xfrm>
                        <a:off x="931985" y="623910"/>
                        <a:ext cx="8662079" cy="6138522"/>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6335440C-DD47-44EC-8C9A-09BED4150B9D}"/>
              </a:ext>
            </a:extLst>
          </p:cNvPr>
          <p:cNvCxnSpPr>
            <a:cxnSpLocks/>
          </p:cNvCxnSpPr>
          <p:nvPr/>
        </p:nvCxnSpPr>
        <p:spPr>
          <a:xfrm>
            <a:off x="1533764" y="2713343"/>
            <a:ext cx="8172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9EAC8A0-2F46-47F8-A3BD-E9F3802DE694}"/>
              </a:ext>
            </a:extLst>
          </p:cNvPr>
          <p:cNvSpPr/>
          <p:nvPr/>
        </p:nvSpPr>
        <p:spPr>
          <a:xfrm>
            <a:off x="9876159" y="1589958"/>
            <a:ext cx="2204473"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Alabama In the middle of the pack.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Tied with FL, SC, TX</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40751468-5BE7-4E04-95B9-02088C18F72D}"/>
              </a:ext>
            </a:extLst>
          </p:cNvPr>
          <p:cNvSpPr txBox="1"/>
          <p:nvPr/>
        </p:nvSpPr>
        <p:spPr>
          <a:xfrm>
            <a:off x="250415" y="-22421"/>
            <a:ext cx="5665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College Affordability  </a:t>
            </a:r>
          </a:p>
        </p:txBody>
      </p:sp>
    </p:spTree>
    <p:extLst>
      <p:ext uri="{BB962C8B-B14F-4D97-AF65-F5344CB8AC3E}">
        <p14:creationId xmlns:p14="http://schemas.microsoft.com/office/powerpoint/2010/main" val="22575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8BC5463E-BAA8-49A3-9ECB-994E4F738F09}"/>
              </a:ext>
            </a:extLst>
          </p:cNvPr>
          <p:cNvGraphicFramePr>
            <a:graphicFrameLocks noChangeAspect="1"/>
          </p:cNvGraphicFramePr>
          <p:nvPr/>
        </p:nvGraphicFramePr>
        <p:xfrm>
          <a:off x="250415" y="408675"/>
          <a:ext cx="10161011" cy="6449325"/>
        </p:xfrm>
        <a:graphic>
          <a:graphicData uri="http://schemas.openxmlformats.org/presentationml/2006/ole">
            <mc:AlternateContent xmlns:mc="http://schemas.openxmlformats.org/markup-compatibility/2006">
              <mc:Choice xmlns:v="urn:schemas-microsoft-com:vml" Requires="v">
                <p:oleObj spid="_x0000_s6168" name="Worksheet" r:id="rId3" imgW="9705065" imgH="6160139" progId="Excel.Sheet.12">
                  <p:embed/>
                </p:oleObj>
              </mc:Choice>
              <mc:Fallback>
                <p:oleObj name="Worksheet" r:id="rId3" imgW="9705065" imgH="6160139" progId="Excel.Sheet.12">
                  <p:embed/>
                  <p:pic>
                    <p:nvPicPr>
                      <p:cNvPr id="5" name="Object 4">
                        <a:extLst>
                          <a:ext uri="{FF2B5EF4-FFF2-40B4-BE49-F238E27FC236}">
                            <a16:creationId xmlns:a16="http://schemas.microsoft.com/office/drawing/2014/main" id="{8BC5463E-BAA8-49A3-9ECB-994E4F738F09}"/>
                          </a:ext>
                        </a:extLst>
                      </p:cNvPr>
                      <p:cNvPicPr/>
                      <p:nvPr/>
                    </p:nvPicPr>
                    <p:blipFill>
                      <a:blip r:embed="rId4"/>
                      <a:stretch>
                        <a:fillRect/>
                      </a:stretch>
                    </p:blipFill>
                    <p:spPr>
                      <a:xfrm>
                        <a:off x="250415" y="408675"/>
                        <a:ext cx="10161011" cy="6449325"/>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CDD8ED25-8CAD-4C1D-87B5-467CE98A9872}"/>
              </a:ext>
            </a:extLst>
          </p:cNvPr>
          <p:cNvCxnSpPr>
            <a:cxnSpLocks/>
          </p:cNvCxnSpPr>
          <p:nvPr/>
        </p:nvCxnSpPr>
        <p:spPr>
          <a:xfrm>
            <a:off x="951879" y="2422623"/>
            <a:ext cx="92003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8E47C37-24E9-443B-9751-F392405B20A9}"/>
              </a:ext>
            </a:extLst>
          </p:cNvPr>
          <p:cNvSpPr/>
          <p:nvPr/>
        </p:nvSpPr>
        <p:spPr>
          <a:xfrm>
            <a:off x="10317018" y="1514682"/>
            <a:ext cx="207818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Alabama tied for third highest with Mississippi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4062F97F-A618-44A8-82CB-298AFEB86AB8}"/>
              </a:ext>
            </a:extLst>
          </p:cNvPr>
          <p:cNvSpPr txBox="1"/>
          <p:nvPr/>
        </p:nvSpPr>
        <p:spPr>
          <a:xfrm>
            <a:off x="250415" y="-22421"/>
            <a:ext cx="5665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College Affordability  </a:t>
            </a:r>
          </a:p>
        </p:txBody>
      </p:sp>
    </p:spTree>
    <p:extLst>
      <p:ext uri="{BB962C8B-B14F-4D97-AF65-F5344CB8AC3E}">
        <p14:creationId xmlns:p14="http://schemas.microsoft.com/office/powerpoint/2010/main" val="191101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F280239F-2009-499D-8C09-DFD985F89EC9}"/>
              </a:ext>
            </a:extLst>
          </p:cNvPr>
          <p:cNvGraphicFramePr>
            <a:graphicFrameLocks noChangeAspect="1"/>
          </p:cNvGraphicFramePr>
          <p:nvPr/>
        </p:nvGraphicFramePr>
        <p:xfrm>
          <a:off x="291345" y="367146"/>
          <a:ext cx="9982037" cy="6382327"/>
        </p:xfrm>
        <a:graphic>
          <a:graphicData uri="http://schemas.openxmlformats.org/presentationml/2006/ole">
            <mc:AlternateContent xmlns:mc="http://schemas.openxmlformats.org/markup-compatibility/2006">
              <mc:Choice xmlns:v="urn:schemas-microsoft-com:vml" Requires="v">
                <p:oleObj spid="_x0000_s7192" name="Worksheet" r:id="rId3" imgW="4925758" imgH="3150190" progId="Excel.Sheet.12">
                  <p:embed/>
                </p:oleObj>
              </mc:Choice>
              <mc:Fallback>
                <p:oleObj name="Worksheet" r:id="rId3" imgW="4925758" imgH="3150190" progId="Excel.Sheet.12">
                  <p:embed/>
                  <p:pic>
                    <p:nvPicPr>
                      <p:cNvPr id="8" name="Object 7">
                        <a:extLst>
                          <a:ext uri="{FF2B5EF4-FFF2-40B4-BE49-F238E27FC236}">
                            <a16:creationId xmlns:a16="http://schemas.microsoft.com/office/drawing/2014/main" id="{F280239F-2009-499D-8C09-DFD985F89EC9}"/>
                          </a:ext>
                        </a:extLst>
                      </p:cNvPr>
                      <p:cNvPicPr/>
                      <p:nvPr/>
                    </p:nvPicPr>
                    <p:blipFill>
                      <a:blip r:embed="rId4"/>
                      <a:stretch>
                        <a:fillRect/>
                      </a:stretch>
                    </p:blipFill>
                    <p:spPr>
                      <a:xfrm>
                        <a:off x="291345" y="367146"/>
                        <a:ext cx="9982037" cy="6382327"/>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9FAC0437-83E3-4EB2-B82E-9D49D4132E3F}"/>
              </a:ext>
            </a:extLst>
          </p:cNvPr>
          <p:cNvCxnSpPr>
            <a:cxnSpLocks/>
          </p:cNvCxnSpPr>
          <p:nvPr/>
        </p:nvCxnSpPr>
        <p:spPr>
          <a:xfrm>
            <a:off x="1006763" y="1634714"/>
            <a:ext cx="9057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6B51B2-54E4-47BB-AD08-F3C2A1D9DFB1}"/>
              </a:ext>
            </a:extLst>
          </p:cNvPr>
          <p:cNvSpPr txBox="1"/>
          <p:nvPr/>
        </p:nvSpPr>
        <p:spPr>
          <a:xfrm>
            <a:off x="10064262" y="808237"/>
            <a:ext cx="20481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Significantly higher than other states in the SREB Region</a:t>
            </a:r>
          </a:p>
        </p:txBody>
      </p:sp>
      <p:sp>
        <p:nvSpPr>
          <p:cNvPr id="6" name="TextBox 5">
            <a:extLst>
              <a:ext uri="{FF2B5EF4-FFF2-40B4-BE49-F238E27FC236}">
                <a16:creationId xmlns:a16="http://schemas.microsoft.com/office/drawing/2014/main" id="{9011D65F-3878-4254-A53F-A9EDBB841340}"/>
              </a:ext>
            </a:extLst>
          </p:cNvPr>
          <p:cNvSpPr txBox="1"/>
          <p:nvPr/>
        </p:nvSpPr>
        <p:spPr>
          <a:xfrm>
            <a:off x="250415" y="-22421"/>
            <a:ext cx="5665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College Affordability  </a:t>
            </a:r>
          </a:p>
        </p:txBody>
      </p:sp>
    </p:spTree>
    <p:extLst>
      <p:ext uri="{BB962C8B-B14F-4D97-AF65-F5344CB8AC3E}">
        <p14:creationId xmlns:p14="http://schemas.microsoft.com/office/powerpoint/2010/main" val="4982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848300-9898-429F-B329-21815418E8D2}"/>
              </a:ext>
            </a:extLst>
          </p:cNvPr>
          <p:cNvPicPr>
            <a:picLocks noChangeAspect="1"/>
          </p:cNvPicPr>
          <p:nvPr/>
        </p:nvPicPr>
        <p:blipFill>
          <a:blip r:embed="rId2"/>
          <a:stretch>
            <a:fillRect/>
          </a:stretch>
        </p:blipFill>
        <p:spPr>
          <a:xfrm>
            <a:off x="700087" y="299085"/>
            <a:ext cx="3476625" cy="1809750"/>
          </a:xfrm>
          <a:prstGeom prst="rect">
            <a:avLst/>
          </a:prstGeom>
        </p:spPr>
      </p:pic>
      <p:sp>
        <p:nvSpPr>
          <p:cNvPr id="3" name="Rectangle 2">
            <a:extLst>
              <a:ext uri="{FF2B5EF4-FFF2-40B4-BE49-F238E27FC236}">
                <a16:creationId xmlns:a16="http://schemas.microsoft.com/office/drawing/2014/main" id="{D869B00C-51FE-4AD3-9D4D-2F5956D505EC}"/>
              </a:ext>
            </a:extLst>
          </p:cNvPr>
          <p:cNvSpPr/>
          <p:nvPr/>
        </p:nvSpPr>
        <p:spPr>
          <a:xfrm>
            <a:off x="904240" y="1994655"/>
            <a:ext cx="9966960" cy="489364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New data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from the National Student Clearinghouse Research Center show that </a:t>
            </a:r>
            <a:r>
              <a:rPr kumimoji="0" lang="en-US" sz="2400" b="1" i="0" u="none" strike="noStrike" kern="1200" cap="none" spc="0" normalizeH="0" baseline="0" noProof="0" dirty="0">
                <a:ln>
                  <a:noFill/>
                </a:ln>
                <a:solidFill>
                  <a:srgbClr val="0070C0"/>
                </a:solidFill>
                <a:effectLst/>
                <a:uLnTx/>
                <a:uFillTx/>
                <a:latin typeface="roboto" panose="02000000000000000000" pitchFamily="2" charset="0"/>
                <a:ea typeface="+mn-ea"/>
                <a:cs typeface="+mn-cs"/>
              </a:rPr>
              <a:t>nearly 22 percent fewer students from the Class of 2020 went to college immediately after high school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this fall compared to the Class of 2019, according to a news release from the center.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The overall immediate college enrollment rate fell from 35.3 percent to 27.7 percent, a drop that is </a:t>
            </a:r>
            <a:r>
              <a:rPr kumimoji="0" lang="en-US" sz="2400" b="1" i="0" u="none" strike="noStrike" kern="1200" cap="none" spc="0" normalizeH="0" baseline="0" noProof="0" dirty="0">
                <a:ln>
                  <a:noFill/>
                </a:ln>
                <a:solidFill>
                  <a:srgbClr val="0070C0"/>
                </a:solidFill>
                <a:effectLst/>
                <a:uLnTx/>
                <a:uFillTx/>
                <a:latin typeface="roboto" panose="02000000000000000000" pitchFamily="2" charset="0"/>
                <a:ea typeface="+mn-ea"/>
                <a:cs typeface="+mn-cs"/>
              </a:rPr>
              <a:t>10 times greater than the decline between 2018 and 2019.</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Graduates of </a:t>
            </a:r>
            <a:r>
              <a:rPr kumimoji="0" lang="en-US" sz="2400" b="1" i="0" u="none" strike="noStrike" kern="1200" cap="none" spc="0" normalizeH="0" baseline="0" noProof="0" dirty="0">
                <a:ln>
                  <a:noFill/>
                </a:ln>
                <a:solidFill>
                  <a:srgbClr val="0070C0"/>
                </a:solidFill>
                <a:effectLst/>
                <a:uLnTx/>
                <a:uFillTx/>
                <a:latin typeface="roboto" panose="02000000000000000000" pitchFamily="2" charset="0"/>
                <a:ea typeface="+mn-ea"/>
                <a:cs typeface="+mn-cs"/>
              </a:rPr>
              <a:t>low-income high schools saw a nearly 30 percent drop in college enrollment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compared to a 17 percent drop for those at high-income high schools.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70C0"/>
              </a:solidFill>
              <a:effectLst/>
              <a:uLnTx/>
              <a:uFillTx/>
              <a:latin typeface="roboto" panose="02000000000000000000"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70C0"/>
              </a:solidFill>
              <a:effectLst/>
              <a:uLnTx/>
              <a:uFillTx/>
              <a:latin typeface="roboto" panose="02000000000000000000" pitchFamily="2" charset="0"/>
              <a:ea typeface="+mn-ea"/>
              <a:cs typeface="+mn-cs"/>
            </a:endParaRPr>
          </a:p>
        </p:txBody>
      </p:sp>
      <p:sp>
        <p:nvSpPr>
          <p:cNvPr id="5" name="Rectangle 4">
            <a:extLst>
              <a:ext uri="{FF2B5EF4-FFF2-40B4-BE49-F238E27FC236}">
                <a16:creationId xmlns:a16="http://schemas.microsoft.com/office/drawing/2014/main" id="{667F06BF-6C21-4AAD-8DCF-7FA46E19C07B}"/>
              </a:ext>
            </a:extLst>
          </p:cNvPr>
          <p:cNvSpPr/>
          <p:nvPr/>
        </p:nvSpPr>
        <p:spPr>
          <a:xfrm>
            <a:off x="4176712" y="423595"/>
            <a:ext cx="6096000" cy="14465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Report: Fewer High School Students Went Straight to College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By Madeline St. Amour, December 10, 2020</a:t>
            </a:r>
          </a:p>
        </p:txBody>
      </p:sp>
    </p:spTree>
    <p:extLst>
      <p:ext uri="{BB962C8B-B14F-4D97-AF65-F5344CB8AC3E}">
        <p14:creationId xmlns:p14="http://schemas.microsoft.com/office/powerpoint/2010/main" val="3297787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A86DC-5AA3-40C1-A0D7-6BFB76EFB71D}"/>
              </a:ext>
            </a:extLst>
          </p:cNvPr>
          <p:cNvPicPr>
            <a:picLocks noChangeAspect="1"/>
          </p:cNvPicPr>
          <p:nvPr/>
        </p:nvPicPr>
        <p:blipFill>
          <a:blip r:embed="rId2"/>
          <a:stretch>
            <a:fillRect/>
          </a:stretch>
        </p:blipFill>
        <p:spPr>
          <a:xfrm>
            <a:off x="6632743" y="157487"/>
            <a:ext cx="5717431" cy="6543026"/>
          </a:xfrm>
          <a:prstGeom prst="rect">
            <a:avLst/>
          </a:prstGeom>
        </p:spPr>
      </p:pic>
      <p:sp>
        <p:nvSpPr>
          <p:cNvPr id="2" name="Title 1">
            <a:extLst>
              <a:ext uri="{FF2B5EF4-FFF2-40B4-BE49-F238E27FC236}">
                <a16:creationId xmlns:a16="http://schemas.microsoft.com/office/drawing/2014/main" id="{8A9DE12B-192B-40FB-AEB0-F1BCFCBB8589}"/>
              </a:ext>
            </a:extLst>
          </p:cNvPr>
          <p:cNvSpPr>
            <a:spLocks noGrp="1"/>
          </p:cNvSpPr>
          <p:nvPr>
            <p:ph type="title"/>
          </p:nvPr>
        </p:nvSpPr>
        <p:spPr>
          <a:xfrm>
            <a:off x="250415" y="816016"/>
            <a:ext cx="8174182" cy="1325563"/>
          </a:xfrm>
        </p:spPr>
        <p:txBody>
          <a:bodyPr>
            <a:noAutofit/>
          </a:bodyPr>
          <a:lstStyle/>
          <a:p>
            <a:r>
              <a:rPr lang="en-US" sz="2800" b="1" dirty="0">
                <a:latin typeface="Arial" panose="020B0604020202020204" pitchFamily="34" charset="0"/>
                <a:cs typeface="Arial" panose="020B0604020202020204" pitchFamily="34" charset="0"/>
              </a:rPr>
              <a:t>Percentage of Income Required for Median Tuition and Fees at Public Institutions for Families Making Less Than $30,000</a:t>
            </a:r>
          </a:p>
        </p:txBody>
      </p:sp>
      <p:sp>
        <p:nvSpPr>
          <p:cNvPr id="5" name="TextBox 4">
            <a:extLst>
              <a:ext uri="{FF2B5EF4-FFF2-40B4-BE49-F238E27FC236}">
                <a16:creationId xmlns:a16="http://schemas.microsoft.com/office/drawing/2014/main" id="{9AB35A87-2C0D-478F-9376-387E427ED6A4}"/>
              </a:ext>
            </a:extLst>
          </p:cNvPr>
          <p:cNvSpPr txBox="1"/>
          <p:nvPr/>
        </p:nvSpPr>
        <p:spPr>
          <a:xfrm>
            <a:off x="250415" y="2333685"/>
            <a:ext cx="6382328"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Community College System should be commended for maintaining affordability.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we want our public universities to limit access based on a price that is out of reach for many of our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a business model that requires high levels of loans and other student aid make sense for Alabama’s universities? For Alabama’s citizens?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A1E7BF-D533-44C9-88F9-D9EF6ABED296}"/>
              </a:ext>
            </a:extLst>
          </p:cNvPr>
          <p:cNvSpPr txBox="1"/>
          <p:nvPr/>
        </p:nvSpPr>
        <p:spPr>
          <a:xfrm>
            <a:off x="250415" y="-22421"/>
            <a:ext cx="5665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College Affordability  </a:t>
            </a:r>
          </a:p>
        </p:txBody>
      </p:sp>
    </p:spTree>
    <p:extLst>
      <p:ext uri="{BB962C8B-B14F-4D97-AF65-F5344CB8AC3E}">
        <p14:creationId xmlns:p14="http://schemas.microsoft.com/office/powerpoint/2010/main" val="327167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2FB6-9801-44F7-8D21-A9C01BBF331D}"/>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Recommended Strategies </a:t>
            </a:r>
          </a:p>
        </p:txBody>
      </p:sp>
      <p:sp>
        <p:nvSpPr>
          <p:cNvPr id="3" name="Content Placeholder 2">
            <a:extLst>
              <a:ext uri="{FF2B5EF4-FFF2-40B4-BE49-F238E27FC236}">
                <a16:creationId xmlns:a16="http://schemas.microsoft.com/office/drawing/2014/main" id="{A904DD27-A196-48BA-B980-D6128E48CE96}"/>
              </a:ext>
            </a:extLst>
          </p:cNvPr>
          <p:cNvSpPr>
            <a:spLocks noGrp="1"/>
          </p:cNvSpPr>
          <p:nvPr>
            <p:ph sz="half" idx="1"/>
          </p:nvPr>
        </p:nvSpPr>
        <p:spPr>
          <a:xfrm>
            <a:off x="267855" y="1825625"/>
            <a:ext cx="5751945" cy="4351338"/>
          </a:xfrm>
        </p:spPr>
        <p:txBody>
          <a:bodyPr>
            <a:normAutofit fontScale="92500" lnSpcReduction="20000"/>
          </a:bodyPr>
          <a:lstStyle/>
          <a:p>
            <a:pPr marL="0" indent="0" algn="ctr">
              <a:buNone/>
            </a:pPr>
            <a:r>
              <a:rPr lang="en-US" sz="3600" b="1" dirty="0">
                <a:solidFill>
                  <a:srgbClr val="002060"/>
                </a:solidFill>
                <a:latin typeface="Arial" panose="020B0604020202020204" pitchFamily="34" charset="0"/>
                <a:cs typeface="Arial" panose="020B0604020202020204" pitchFamily="34" charset="0"/>
              </a:rPr>
              <a:t>Pandemic/ Automation</a:t>
            </a:r>
          </a:p>
          <a:p>
            <a:r>
              <a:rPr lang="en-US" dirty="0">
                <a:latin typeface="Arial" panose="020B0604020202020204" pitchFamily="34" charset="0"/>
                <a:cs typeface="Arial" panose="020B0604020202020204" pitchFamily="34" charset="0"/>
              </a:rPr>
              <a:t>Work with local business and industry on their automation strategies</a:t>
            </a:r>
          </a:p>
          <a:p>
            <a:r>
              <a:rPr lang="en-US" dirty="0">
                <a:latin typeface="Arial" panose="020B0604020202020204" pitchFamily="34" charset="0"/>
                <a:cs typeface="Arial" panose="020B0604020202020204" pitchFamily="34" charset="0"/>
              </a:rPr>
              <a:t>Expand programs that address workforce needs –especially those resulting from automation </a:t>
            </a:r>
          </a:p>
          <a:p>
            <a:r>
              <a:rPr lang="en-US" dirty="0">
                <a:latin typeface="Arial" panose="020B0604020202020204" pitchFamily="34" charset="0"/>
                <a:cs typeface="Arial" panose="020B0604020202020204" pitchFamily="34" charset="0"/>
              </a:rPr>
              <a:t>Seek state support designated for programs that produce graduates for high-demand/high-wage jobs</a:t>
            </a:r>
          </a:p>
          <a:p>
            <a:r>
              <a:rPr lang="en-US" dirty="0">
                <a:latin typeface="Arial" panose="020B0604020202020204" pitchFamily="34" charset="0"/>
                <a:cs typeface="Arial" panose="020B0604020202020204" pitchFamily="34" charset="0"/>
              </a:rPr>
              <a:t>Create micro-credentials that help graduates illustrate their preparation for careers in the modern economy. </a:t>
            </a:r>
          </a:p>
          <a:p>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25BFBC7-C11B-4CD9-923C-7E97C43156F8}"/>
              </a:ext>
            </a:extLst>
          </p:cNvPr>
          <p:cNvSpPr>
            <a:spLocks noGrp="1"/>
          </p:cNvSpPr>
          <p:nvPr>
            <p:ph sz="half" idx="2"/>
          </p:nvPr>
        </p:nvSpPr>
        <p:spPr/>
        <p:txBody>
          <a:bodyPr>
            <a:normAutofit fontScale="92500" lnSpcReduction="20000"/>
          </a:bodyPr>
          <a:lstStyle/>
          <a:p>
            <a:pPr marL="0" indent="0" algn="ctr">
              <a:buNone/>
            </a:pPr>
            <a:r>
              <a:rPr lang="en-US" sz="4000" b="1" dirty="0">
                <a:solidFill>
                  <a:srgbClr val="002060"/>
                </a:solidFill>
              </a:rPr>
              <a:t>College Affordability</a:t>
            </a:r>
          </a:p>
          <a:p>
            <a:r>
              <a:rPr lang="en-US" dirty="0">
                <a:latin typeface="Arial" panose="020B0604020202020204" pitchFamily="34" charset="0"/>
                <a:cs typeface="Arial" panose="020B0604020202020204" pitchFamily="34" charset="0"/>
              </a:rPr>
              <a:t>Expand the state’s need-based financial aid program </a:t>
            </a:r>
          </a:p>
          <a:p>
            <a:r>
              <a:rPr lang="en-US" dirty="0">
                <a:latin typeface="Arial" panose="020B0604020202020204" pitchFamily="34" charset="0"/>
                <a:cs typeface="Arial" panose="020B0604020202020204" pitchFamily="34" charset="0"/>
              </a:rPr>
              <a:t>Review institutional scholarship packaging strategies and revise to optimize affordability for more students. </a:t>
            </a:r>
          </a:p>
          <a:p>
            <a:r>
              <a:rPr lang="en-US" dirty="0">
                <a:latin typeface="Arial" panose="020B0604020202020204" pitchFamily="34" charset="0"/>
                <a:cs typeface="Arial" panose="020B0604020202020204" pitchFamily="34" charset="0"/>
              </a:rPr>
              <a:t>Commit to limited tuition hikes until Alabama’s affordability is more inline with other states. </a:t>
            </a:r>
          </a:p>
          <a:p>
            <a:endParaRPr lang="en-US" dirty="0"/>
          </a:p>
        </p:txBody>
      </p:sp>
    </p:spTree>
    <p:extLst>
      <p:ext uri="{BB962C8B-B14F-4D97-AF65-F5344CB8AC3E}">
        <p14:creationId xmlns:p14="http://schemas.microsoft.com/office/powerpoint/2010/main" val="2933692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35B96E-5E3B-4943-B834-24C06F0ED91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758BC"/>
                </a:solidFill>
                <a:effectLst/>
                <a:uLnTx/>
                <a:uFillTx/>
                <a:latin typeface="Georgia"/>
                <a:ea typeface="+mn-ea"/>
                <a:cs typeface="+mn-cs"/>
              </a:rPr>
              <a:t>AL Automation/Crowe</a:t>
            </a:r>
          </a:p>
        </p:txBody>
      </p:sp>
      <p:sp>
        <p:nvSpPr>
          <p:cNvPr id="3" name="Content Placeholder 2">
            <a:extLst>
              <a:ext uri="{FF2B5EF4-FFF2-40B4-BE49-F238E27FC236}">
                <a16:creationId xmlns:a16="http://schemas.microsoft.com/office/drawing/2014/main" id="{275CAACD-B406-4DC3-A2D7-530EEAA78281}"/>
              </a:ext>
            </a:extLst>
          </p:cNvPr>
          <p:cNvSpPr>
            <a:spLocks noGrp="1"/>
          </p:cNvSpPr>
          <p:nvPr>
            <p:ph sz="half" idx="2"/>
          </p:nvPr>
        </p:nvSpPr>
        <p:spPr/>
        <p:txBody>
          <a:bodyPr>
            <a:normAutofit lnSpcReduction="10000"/>
          </a:bodyPr>
          <a:lstStyle/>
          <a:p>
            <a:pPr marL="0" indent="0">
              <a:buNone/>
            </a:pPr>
            <a:r>
              <a:rPr lang="en-US" dirty="0"/>
              <a:t>Jeff Gagné, Ph.D.</a:t>
            </a:r>
          </a:p>
          <a:p>
            <a:pPr marL="0" indent="0">
              <a:buNone/>
            </a:pPr>
            <a:r>
              <a:rPr lang="en-US" dirty="0"/>
              <a:t>Director of Policy Analysis, SREB</a:t>
            </a:r>
          </a:p>
          <a:p>
            <a:pPr marL="0" indent="0">
              <a:buNone/>
            </a:pPr>
            <a:r>
              <a:rPr lang="en-US" dirty="0">
                <a:hlinkClick r:id="rId2"/>
              </a:rPr>
              <a:t>Jeff.Gagne@SREB.org</a:t>
            </a:r>
            <a:endParaRPr lang="en-US" dirty="0"/>
          </a:p>
          <a:p>
            <a:pPr marL="0" indent="0">
              <a:buNone/>
            </a:pPr>
            <a:r>
              <a:rPr lang="en-US" dirty="0"/>
              <a:t>(404) 879-5604</a:t>
            </a:r>
          </a:p>
          <a:p>
            <a:pPr marL="0" indent="0">
              <a:buNone/>
            </a:pPr>
            <a:endParaRPr lang="en-US" dirty="0"/>
          </a:p>
          <a:p>
            <a:pPr marL="0" indent="0">
              <a:buNone/>
            </a:pPr>
            <a:r>
              <a:rPr lang="en-US" dirty="0"/>
              <a:t>Meagan Crowe, CNP</a:t>
            </a:r>
          </a:p>
          <a:p>
            <a:pPr marL="0" indent="0">
              <a:buNone/>
            </a:pPr>
            <a:r>
              <a:rPr lang="en-US" dirty="0"/>
              <a:t>Former Policy Analyst, SREB</a:t>
            </a:r>
          </a:p>
          <a:p>
            <a:pPr marL="0" indent="0">
              <a:buNone/>
            </a:pPr>
            <a:r>
              <a:rPr lang="en-US" dirty="0"/>
              <a:t>Senior Research and Policy Analyst, SEF</a:t>
            </a:r>
          </a:p>
          <a:p>
            <a:pPr marL="0" indent="0">
              <a:buNone/>
            </a:pPr>
            <a:r>
              <a:rPr lang="en-US" dirty="0">
                <a:hlinkClick r:id="rId3"/>
              </a:rPr>
              <a:t>MCrowe@southerneducation.org</a:t>
            </a:r>
            <a:endParaRPr lang="en-US" dirty="0"/>
          </a:p>
          <a:p>
            <a:pPr marL="0" indent="0">
              <a:buNone/>
            </a:pPr>
            <a:r>
              <a:rPr lang="en-US" dirty="0"/>
              <a:t>(404) 991-6777</a:t>
            </a:r>
          </a:p>
        </p:txBody>
      </p:sp>
      <p:sp>
        <p:nvSpPr>
          <p:cNvPr id="4" name="Title 3">
            <a:extLst>
              <a:ext uri="{FF2B5EF4-FFF2-40B4-BE49-F238E27FC236}">
                <a16:creationId xmlns:a16="http://schemas.microsoft.com/office/drawing/2014/main" id="{9009F6F4-0BC2-4291-BF5E-4FE5D9D22F9F}"/>
              </a:ext>
            </a:extLst>
          </p:cNvPr>
          <p:cNvSpPr>
            <a:spLocks noGrp="1"/>
          </p:cNvSpPr>
          <p:nvPr>
            <p:ph type="title"/>
          </p:nvPr>
        </p:nvSpPr>
        <p:spPr/>
        <p:txBody>
          <a:bodyPr>
            <a:normAutofit/>
          </a:bodyPr>
          <a:lstStyle/>
          <a:p>
            <a:pPr algn="ctr"/>
            <a:r>
              <a:rPr lang="en-US" dirty="0">
                <a:solidFill>
                  <a:srgbClr val="2758BC"/>
                </a:solidFill>
                <a:latin typeface="Arial"/>
              </a:rPr>
              <a:t>SREB Contacts</a:t>
            </a:r>
          </a:p>
        </p:txBody>
      </p:sp>
      <p:sp>
        <p:nvSpPr>
          <p:cNvPr id="5" name="Slide Number Placeholder 4">
            <a:extLst>
              <a:ext uri="{FF2B5EF4-FFF2-40B4-BE49-F238E27FC236}">
                <a16:creationId xmlns:a16="http://schemas.microsoft.com/office/drawing/2014/main" id="{936E03CC-ABB1-4461-8CDC-7063282D3A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833854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AB84-7F5E-46BE-A86B-A0323E1C54F8}"/>
              </a:ext>
            </a:extLst>
          </p:cNvPr>
          <p:cNvSpPr txBox="1">
            <a:spLocks/>
          </p:cNvSpPr>
          <p:nvPr/>
        </p:nvSpPr>
        <p:spPr>
          <a:xfrm>
            <a:off x="597462" y="661639"/>
            <a:ext cx="10997076" cy="22170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3400" b="1" dirty="0">
                <a:solidFill>
                  <a:srgbClr val="0070C0"/>
                </a:solidFill>
                <a:latin typeface="+mn-lt"/>
              </a:rPr>
              <a:t>Credential Registry, Competency Frameworks,</a:t>
            </a:r>
          </a:p>
          <a:p>
            <a:pPr algn="ctr">
              <a:spcAft>
                <a:spcPts val="1200"/>
              </a:spcAft>
            </a:pPr>
            <a:r>
              <a:rPr lang="en-US" sz="3400" b="1" dirty="0">
                <a:solidFill>
                  <a:srgbClr val="0070C0"/>
                </a:solidFill>
                <a:latin typeface="+mn-lt"/>
              </a:rPr>
              <a:t>and In-Demand Occupations</a:t>
            </a:r>
          </a:p>
          <a:p>
            <a:pPr algn="ctr">
              <a:spcAft>
                <a:spcPts val="1200"/>
              </a:spcAft>
            </a:pPr>
            <a:r>
              <a:rPr lang="en-US" sz="3600" i="1" dirty="0">
                <a:solidFill>
                  <a:schemeClr val="accent1">
                    <a:lumMod val="75000"/>
                  </a:schemeClr>
                </a:solidFill>
              </a:rPr>
              <a:t>Presented by: Dr. Robin McGill</a:t>
            </a:r>
          </a:p>
          <a:p>
            <a:pPr algn="ctr">
              <a:spcAft>
                <a:spcPts val="1200"/>
              </a:spcAft>
            </a:pPr>
            <a:endParaRPr lang="en-US" sz="3400" b="1" dirty="0">
              <a:solidFill>
                <a:srgbClr val="0070C0"/>
              </a:solidFill>
              <a:latin typeface="+mn-lt"/>
            </a:endParaRPr>
          </a:p>
        </p:txBody>
      </p:sp>
      <p:grpSp>
        <p:nvGrpSpPr>
          <p:cNvPr id="16" name="Group 15">
            <a:extLst>
              <a:ext uri="{FF2B5EF4-FFF2-40B4-BE49-F238E27FC236}">
                <a16:creationId xmlns:a16="http://schemas.microsoft.com/office/drawing/2014/main" id="{6929B499-3BBC-4AE7-AC1D-18FC6F5C17FA}"/>
              </a:ext>
            </a:extLst>
          </p:cNvPr>
          <p:cNvGrpSpPr/>
          <p:nvPr/>
        </p:nvGrpSpPr>
        <p:grpSpPr>
          <a:xfrm>
            <a:off x="1655640" y="3364729"/>
            <a:ext cx="9266918" cy="1229212"/>
            <a:chOff x="1655640" y="3437934"/>
            <a:chExt cx="7874187" cy="959449"/>
          </a:xfrm>
        </p:grpSpPr>
        <p:pic>
          <p:nvPicPr>
            <p:cNvPr id="5" name="Graphic 4" descr="Astronaut">
              <a:extLst>
                <a:ext uri="{FF2B5EF4-FFF2-40B4-BE49-F238E27FC236}">
                  <a16:creationId xmlns:a16="http://schemas.microsoft.com/office/drawing/2014/main" id="{9D3CE0B3-1AE7-49F9-98A7-D22DA1F2F7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6627" y="3437934"/>
              <a:ext cx="920538" cy="920538"/>
            </a:xfrm>
            <a:prstGeom prst="rect">
              <a:avLst/>
            </a:prstGeom>
          </p:spPr>
        </p:pic>
        <p:pic>
          <p:nvPicPr>
            <p:cNvPr id="7" name="Graphic 6" descr="Scientist">
              <a:extLst>
                <a:ext uri="{FF2B5EF4-FFF2-40B4-BE49-F238E27FC236}">
                  <a16:creationId xmlns:a16="http://schemas.microsoft.com/office/drawing/2014/main" id="{3DCBC28A-9D0C-4D2C-ACCD-918C7E39C1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5640" y="3443852"/>
              <a:ext cx="920538" cy="920538"/>
            </a:xfrm>
            <a:prstGeom prst="rect">
              <a:avLst/>
            </a:prstGeom>
          </p:spPr>
        </p:pic>
        <p:pic>
          <p:nvPicPr>
            <p:cNvPr id="9" name="Graphic 8" descr="Doctor">
              <a:extLst>
                <a:ext uri="{FF2B5EF4-FFF2-40B4-BE49-F238E27FC236}">
                  <a16:creationId xmlns:a16="http://schemas.microsoft.com/office/drawing/2014/main" id="{0113EC73-713C-4DAE-A023-F275988D1B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4299" y="3462692"/>
              <a:ext cx="920538" cy="920538"/>
            </a:xfrm>
            <a:prstGeom prst="rect">
              <a:avLst/>
            </a:prstGeom>
          </p:spPr>
        </p:pic>
        <p:pic>
          <p:nvPicPr>
            <p:cNvPr id="11" name="Graphic 10" descr="Construction worker">
              <a:extLst>
                <a:ext uri="{FF2B5EF4-FFF2-40B4-BE49-F238E27FC236}">
                  <a16:creationId xmlns:a16="http://schemas.microsoft.com/office/drawing/2014/main" id="{26E0D012-4ABC-4006-B4F0-E6CB91EC4A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11971" y="3476845"/>
              <a:ext cx="920538" cy="920538"/>
            </a:xfrm>
            <a:prstGeom prst="rect">
              <a:avLst/>
            </a:prstGeom>
          </p:spPr>
        </p:pic>
        <p:pic>
          <p:nvPicPr>
            <p:cNvPr id="13" name="Graphic 12" descr="Programmer">
              <a:extLst>
                <a:ext uri="{FF2B5EF4-FFF2-40B4-BE49-F238E27FC236}">
                  <a16:creationId xmlns:a16="http://schemas.microsoft.com/office/drawing/2014/main" id="{2E03B060-F634-4B4E-BFF2-9EF5DE47ED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09289" y="3437934"/>
              <a:ext cx="920538" cy="920538"/>
            </a:xfrm>
            <a:prstGeom prst="rect">
              <a:avLst/>
            </a:prstGeom>
          </p:spPr>
        </p:pic>
        <p:pic>
          <p:nvPicPr>
            <p:cNvPr id="15" name="Graphic 14" descr="Welder">
              <a:extLst>
                <a:ext uri="{FF2B5EF4-FFF2-40B4-BE49-F238E27FC236}">
                  <a16:creationId xmlns:a16="http://schemas.microsoft.com/office/drawing/2014/main" id="{81BA0B22-0C39-418E-886F-93E1C064F4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52958" y="3457306"/>
              <a:ext cx="920538" cy="920538"/>
            </a:xfrm>
            <a:prstGeom prst="rect">
              <a:avLst/>
            </a:prstGeom>
          </p:spPr>
        </p:pic>
      </p:grpSp>
    </p:spTree>
    <p:extLst>
      <p:ext uri="{BB962C8B-B14F-4D97-AF65-F5344CB8AC3E}">
        <p14:creationId xmlns:p14="http://schemas.microsoft.com/office/powerpoint/2010/main" val="3368858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APPROVAL OF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March 12, 2021</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8860-20BA-4C9C-99C3-3E679FBAD1B2}"/>
              </a:ext>
            </a:extLst>
          </p:cNvPr>
          <p:cNvSpPr>
            <a:spLocks noGrp="1"/>
          </p:cNvSpPr>
          <p:nvPr>
            <p:ph type="title"/>
          </p:nvPr>
        </p:nvSpPr>
        <p:spPr>
          <a:xfrm>
            <a:off x="1958591" y="360122"/>
            <a:ext cx="9601200" cy="630477"/>
          </a:xfrm>
        </p:spPr>
        <p:txBody>
          <a:bodyPr>
            <a:normAutofit fontScale="90000"/>
          </a:bodyPr>
          <a:lstStyle/>
          <a:p>
            <a:r>
              <a:rPr lang="en-US" dirty="0">
                <a:latin typeface="Arial" panose="020B0604020202020204" pitchFamily="34" charset="0"/>
                <a:cs typeface="Arial" panose="020B0604020202020204" pitchFamily="34" charset="0"/>
              </a:rPr>
              <a:t>Alabama’s Credential Registry</a:t>
            </a:r>
          </a:p>
        </p:txBody>
      </p:sp>
      <p:sp>
        <p:nvSpPr>
          <p:cNvPr id="3" name="Content Placeholder 2">
            <a:extLst>
              <a:ext uri="{FF2B5EF4-FFF2-40B4-BE49-F238E27FC236}">
                <a16:creationId xmlns:a16="http://schemas.microsoft.com/office/drawing/2014/main" id="{EACC0C58-AA7D-4A23-A50B-8F5E4D02B087}"/>
              </a:ext>
            </a:extLst>
          </p:cNvPr>
          <p:cNvSpPr>
            <a:spLocks noGrp="1"/>
          </p:cNvSpPr>
          <p:nvPr>
            <p:ph idx="1"/>
          </p:nvPr>
        </p:nvSpPr>
        <p:spPr>
          <a:xfrm>
            <a:off x="856248" y="1134978"/>
            <a:ext cx="9754812" cy="5507277"/>
          </a:xfrm>
        </p:spPr>
        <p:txBody>
          <a:bodyPr>
            <a:noAutofit/>
          </a:bodyPr>
          <a:lstStyle/>
          <a:p>
            <a:pPr>
              <a:lnSpc>
                <a:spcPct val="100000"/>
              </a:lnSpc>
              <a:spcBef>
                <a:spcPts val="1800"/>
              </a:spcBef>
            </a:pPr>
            <a:r>
              <a:rPr lang="en-US" sz="2800" dirty="0">
                <a:latin typeface="Arial" panose="020B0604020202020204" pitchFamily="34" charset="0"/>
                <a:cs typeface="Arial" panose="020B0604020202020204" pitchFamily="34" charset="0"/>
              </a:rPr>
              <a:t>Intended to promote transparency around credentials for consumers and employers. </a:t>
            </a:r>
          </a:p>
          <a:p>
            <a:pPr>
              <a:lnSpc>
                <a:spcPct val="100000"/>
              </a:lnSpc>
              <a:spcBef>
                <a:spcPts val="1800"/>
              </a:spcBef>
            </a:pPr>
            <a:r>
              <a:rPr lang="en-US" sz="2800" dirty="0">
                <a:latin typeface="Arial" panose="020B0604020202020204" pitchFamily="34" charset="0"/>
                <a:cs typeface="Arial" panose="020B0604020202020204" pitchFamily="34" charset="0"/>
              </a:rPr>
              <a:t>Supports the work of the ACCCP and become the clearinghouse for the Compendium of Valuable Credentials. </a:t>
            </a:r>
          </a:p>
          <a:p>
            <a:pPr>
              <a:lnSpc>
                <a:spcPct val="100000"/>
              </a:lnSpc>
              <a:spcBef>
                <a:spcPts val="1800"/>
              </a:spcBef>
            </a:pPr>
            <a:r>
              <a:rPr lang="en-US" sz="2800" dirty="0">
                <a:latin typeface="Arial" panose="020B0604020202020204" pitchFamily="34" charset="0"/>
                <a:cs typeface="Arial" panose="020B0604020202020204" pitchFamily="34" charset="0"/>
              </a:rPr>
              <a:t>Publishes information on Alabama’s credentials to the national Credential Finder database. </a:t>
            </a:r>
          </a:p>
          <a:p>
            <a:pPr>
              <a:lnSpc>
                <a:spcPct val="100000"/>
              </a:lnSpc>
              <a:spcBef>
                <a:spcPts val="1800"/>
              </a:spcBef>
            </a:pPr>
            <a:r>
              <a:rPr lang="en-US" sz="2800" dirty="0">
                <a:latin typeface="Arial" panose="020B0604020202020204" pitchFamily="34" charset="0"/>
                <a:cs typeface="Arial" panose="020B0604020202020204" pitchFamily="34" charset="0"/>
              </a:rPr>
              <a:t>Supported by a grant from Credential Engine and housed at the Alabama Commission on Higher Education (ACHE). </a:t>
            </a:r>
          </a:p>
        </p:txBody>
      </p:sp>
      <p:pic>
        <p:nvPicPr>
          <p:cNvPr id="5" name="Graphic 4" descr="Clipboard">
            <a:extLst>
              <a:ext uri="{FF2B5EF4-FFF2-40B4-BE49-F238E27FC236}">
                <a16:creationId xmlns:a16="http://schemas.microsoft.com/office/drawing/2014/main" id="{F43435AB-BEAD-446A-977B-E55A337C93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4038" y="360122"/>
            <a:ext cx="1484719" cy="1484719"/>
          </a:xfrm>
          <a:prstGeom prst="rect">
            <a:avLst/>
          </a:prstGeom>
        </p:spPr>
      </p:pic>
    </p:spTree>
    <p:extLst>
      <p:ext uri="{BB962C8B-B14F-4D97-AF65-F5344CB8AC3E}">
        <p14:creationId xmlns:p14="http://schemas.microsoft.com/office/powerpoint/2010/main" val="343185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D9BE-48E4-4E39-8D23-A0DB44CF6D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F36902-3FAE-4CB9-955E-FD9D4E31936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726" t="23013" b="2935"/>
          <a:stretch/>
        </p:blipFill>
        <p:spPr>
          <a:xfrm>
            <a:off x="573218" y="415368"/>
            <a:ext cx="11045564" cy="6280220"/>
          </a:xfrm>
        </p:spPr>
      </p:pic>
      <p:pic>
        <p:nvPicPr>
          <p:cNvPr id="7" name="Picture 6">
            <a:extLst>
              <a:ext uri="{FF2B5EF4-FFF2-40B4-BE49-F238E27FC236}">
                <a16:creationId xmlns:a16="http://schemas.microsoft.com/office/drawing/2014/main" id="{665E7D25-C217-48D8-82A6-6E00F5B1FE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088" y="64103"/>
            <a:ext cx="1288597" cy="494792"/>
          </a:xfrm>
          <a:prstGeom prst="rect">
            <a:avLst/>
          </a:prstGeom>
        </p:spPr>
      </p:pic>
    </p:spTree>
    <p:extLst>
      <p:ext uri="{BB962C8B-B14F-4D97-AF65-F5344CB8AC3E}">
        <p14:creationId xmlns:p14="http://schemas.microsoft.com/office/powerpoint/2010/main" val="2309778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92D8E5-CD61-403A-BD6A-6CC364124EED}"/>
              </a:ext>
            </a:extLst>
          </p:cNvPr>
          <p:cNvSpPr txBox="1">
            <a:spLocks/>
          </p:cNvSpPr>
          <p:nvPr/>
        </p:nvSpPr>
        <p:spPr>
          <a:xfrm>
            <a:off x="1145088" y="122128"/>
            <a:ext cx="9601200" cy="630477"/>
          </a:xfrm>
          <a:prstGeom prst="rect">
            <a:avLst/>
          </a:prstGeom>
        </p:spPr>
        <p:txBody>
          <a:bodyPr>
            <a:normAutofit fontScale="900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4546A"/>
                </a:solidFill>
                <a:effectLst/>
                <a:uLnTx/>
                <a:uFillTx/>
                <a:latin typeface="Calibri Light" panose="020F0302020204030204"/>
                <a:ea typeface="+mj-ea"/>
                <a:cs typeface="+mj-cs"/>
              </a:rPr>
              <a:t>CredentialFinder.org</a:t>
            </a:r>
          </a:p>
        </p:txBody>
      </p:sp>
      <p:pic>
        <p:nvPicPr>
          <p:cNvPr id="8" name="Picture 7">
            <a:extLst>
              <a:ext uri="{FF2B5EF4-FFF2-40B4-BE49-F238E27FC236}">
                <a16:creationId xmlns:a16="http://schemas.microsoft.com/office/drawing/2014/main" id="{54EDC4FF-3D79-4465-A18F-69196722DAE8}"/>
              </a:ext>
            </a:extLst>
          </p:cNvPr>
          <p:cNvPicPr>
            <a:picLocks noChangeAspect="1"/>
          </p:cNvPicPr>
          <p:nvPr/>
        </p:nvPicPr>
        <p:blipFill rotWithShape="1">
          <a:blip r:embed="rId2"/>
          <a:srcRect l="60308" t="4064" r="4760" b="27626"/>
          <a:stretch/>
        </p:blipFill>
        <p:spPr>
          <a:xfrm>
            <a:off x="1052186" y="673274"/>
            <a:ext cx="11022904" cy="6062598"/>
          </a:xfrm>
          <a:prstGeom prst="rect">
            <a:avLst/>
          </a:prstGeom>
        </p:spPr>
      </p:pic>
    </p:spTree>
    <p:extLst>
      <p:ext uri="{BB962C8B-B14F-4D97-AF65-F5344CB8AC3E}">
        <p14:creationId xmlns:p14="http://schemas.microsoft.com/office/powerpoint/2010/main" val="2280515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F1038-6B58-42C3-AB4D-8375B2F6E5D7}"/>
              </a:ext>
            </a:extLst>
          </p:cNvPr>
          <p:cNvPicPr>
            <a:picLocks noChangeAspect="1"/>
          </p:cNvPicPr>
          <p:nvPr/>
        </p:nvPicPr>
        <p:blipFill>
          <a:blip r:embed="rId2"/>
          <a:stretch>
            <a:fillRect/>
          </a:stretch>
        </p:blipFill>
        <p:spPr>
          <a:xfrm>
            <a:off x="839273" y="67378"/>
            <a:ext cx="10977535" cy="6858000"/>
          </a:xfrm>
          <a:prstGeom prst="rect">
            <a:avLst/>
          </a:prstGeom>
        </p:spPr>
      </p:pic>
      <p:sp>
        <p:nvSpPr>
          <p:cNvPr id="5" name="Oval 4">
            <a:extLst>
              <a:ext uri="{FF2B5EF4-FFF2-40B4-BE49-F238E27FC236}">
                <a16:creationId xmlns:a16="http://schemas.microsoft.com/office/drawing/2014/main" id="{646F8468-9FCD-4F29-96B6-93DBD9D4B46A}"/>
              </a:ext>
            </a:extLst>
          </p:cNvPr>
          <p:cNvSpPr/>
          <p:nvPr/>
        </p:nvSpPr>
        <p:spPr>
          <a:xfrm>
            <a:off x="762271" y="820385"/>
            <a:ext cx="3645045" cy="145711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94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B4276-B7DE-443E-95BB-EB3057069F01}"/>
              </a:ext>
            </a:extLst>
          </p:cNvPr>
          <p:cNvPicPr>
            <a:picLocks noChangeAspect="1"/>
          </p:cNvPicPr>
          <p:nvPr/>
        </p:nvPicPr>
        <p:blipFill>
          <a:blip r:embed="rId2"/>
          <a:stretch>
            <a:fillRect/>
          </a:stretch>
        </p:blipFill>
        <p:spPr>
          <a:xfrm>
            <a:off x="1048573" y="61850"/>
            <a:ext cx="9288959" cy="6734300"/>
          </a:xfrm>
          <a:prstGeom prst="rect">
            <a:avLst/>
          </a:prstGeom>
        </p:spPr>
      </p:pic>
    </p:spTree>
    <p:extLst>
      <p:ext uri="{BB962C8B-B14F-4D97-AF65-F5344CB8AC3E}">
        <p14:creationId xmlns:p14="http://schemas.microsoft.com/office/powerpoint/2010/main" val="3019871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4580F-A22B-4779-BBF5-BBE13035FEAC}"/>
              </a:ext>
            </a:extLst>
          </p:cNvPr>
          <p:cNvPicPr>
            <a:picLocks noChangeAspect="1"/>
          </p:cNvPicPr>
          <p:nvPr/>
        </p:nvPicPr>
        <p:blipFill>
          <a:blip r:embed="rId2"/>
          <a:stretch>
            <a:fillRect/>
          </a:stretch>
        </p:blipFill>
        <p:spPr>
          <a:xfrm>
            <a:off x="1569720" y="0"/>
            <a:ext cx="9052560" cy="6858000"/>
          </a:xfrm>
          <a:prstGeom prst="rect">
            <a:avLst/>
          </a:prstGeom>
        </p:spPr>
      </p:pic>
    </p:spTree>
    <p:extLst>
      <p:ext uri="{BB962C8B-B14F-4D97-AF65-F5344CB8AC3E}">
        <p14:creationId xmlns:p14="http://schemas.microsoft.com/office/powerpoint/2010/main" val="239168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F671-0BFE-4A81-9590-DF9DE8CE1ABC}"/>
              </a:ext>
            </a:extLst>
          </p:cNvPr>
          <p:cNvSpPr>
            <a:spLocks noGrp="1"/>
          </p:cNvSpPr>
          <p:nvPr>
            <p:ph type="title"/>
          </p:nvPr>
        </p:nvSpPr>
        <p:spPr>
          <a:xfrm>
            <a:off x="1371600" y="173205"/>
            <a:ext cx="9601200" cy="1485900"/>
          </a:xfrm>
        </p:spPr>
        <p:txBody>
          <a:bodyPr/>
          <a:lstStyle/>
          <a:p>
            <a:r>
              <a:rPr lang="en-US" dirty="0">
                <a:latin typeface="Arial" panose="020B0604020202020204" pitchFamily="34" charset="0"/>
                <a:cs typeface="Arial" panose="020B0604020202020204" pitchFamily="34" charset="0"/>
              </a:rPr>
              <a:t>What’s Next?</a:t>
            </a:r>
          </a:p>
        </p:txBody>
      </p:sp>
      <p:sp>
        <p:nvSpPr>
          <p:cNvPr id="3" name="Content Placeholder 2">
            <a:extLst>
              <a:ext uri="{FF2B5EF4-FFF2-40B4-BE49-F238E27FC236}">
                <a16:creationId xmlns:a16="http://schemas.microsoft.com/office/drawing/2014/main" id="{140B75F8-3F7D-4EA0-BF17-14731F531505}"/>
              </a:ext>
            </a:extLst>
          </p:cNvPr>
          <p:cNvSpPr>
            <a:spLocks noGrp="1"/>
          </p:cNvSpPr>
          <p:nvPr>
            <p:ph idx="1"/>
          </p:nvPr>
        </p:nvSpPr>
        <p:spPr>
          <a:xfrm>
            <a:off x="529389" y="1422384"/>
            <a:ext cx="10443411" cy="4819650"/>
          </a:xfrm>
        </p:spPr>
        <p:txBody>
          <a:bodyPr>
            <a:normAutofit/>
          </a:bodyPr>
          <a:lstStyle/>
          <a:p>
            <a:r>
              <a:rPr lang="en-US" sz="2800" dirty="0">
                <a:latin typeface="Arial" panose="020B0604020202020204" pitchFamily="34" charset="0"/>
                <a:cs typeface="Arial" panose="020B0604020202020204" pitchFamily="34" charset="0"/>
              </a:rPr>
              <a:t>Transitioning registry to </a:t>
            </a:r>
            <a:r>
              <a:rPr lang="en-US" sz="2800" b="1" u="sng" spc="150" dirty="0">
                <a:latin typeface="Arial" panose="020B0604020202020204" pitchFamily="34" charset="0"/>
                <a:cs typeface="Arial" panose="020B0604020202020204" pitchFamily="34" charset="0"/>
              </a:rPr>
              <a:t>credentials.alabama.gov</a:t>
            </a:r>
            <a:r>
              <a:rPr lang="en-US" sz="2800" b="1" spc="15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(March 2021)</a:t>
            </a:r>
            <a:endParaRPr lang="en-US" sz="2800" b="1" spc="15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Launching infrastructure for ACCCP Technical Advisory Committees to review credentials in their cluster              (March 2021)</a:t>
            </a:r>
          </a:p>
          <a:p>
            <a:endParaRPr lang="en-US" sz="15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Developing the initial Compendium of Valuable Credentials (June 2021)</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Developing competency builder tool (Summer 2021)</a:t>
            </a:r>
          </a:p>
        </p:txBody>
      </p:sp>
    </p:spTree>
    <p:extLst>
      <p:ext uri="{BB962C8B-B14F-4D97-AF65-F5344CB8AC3E}">
        <p14:creationId xmlns:p14="http://schemas.microsoft.com/office/powerpoint/2010/main" val="4066486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C351E-5FAE-4BAA-842A-1DA0A18FAFD0}"/>
              </a:ext>
            </a:extLst>
          </p:cNvPr>
          <p:cNvPicPr>
            <a:picLocks noChangeAspect="1"/>
          </p:cNvPicPr>
          <p:nvPr/>
        </p:nvPicPr>
        <p:blipFill>
          <a:blip r:embed="rId2"/>
          <a:stretch>
            <a:fillRect/>
          </a:stretch>
        </p:blipFill>
        <p:spPr>
          <a:xfrm>
            <a:off x="2959769" y="410825"/>
            <a:ext cx="9067800" cy="5481282"/>
          </a:xfrm>
          <a:prstGeom prst="rect">
            <a:avLst/>
          </a:prstGeom>
        </p:spPr>
      </p:pic>
      <p:sp>
        <p:nvSpPr>
          <p:cNvPr id="4" name="TextBox 3">
            <a:extLst>
              <a:ext uri="{FF2B5EF4-FFF2-40B4-BE49-F238E27FC236}">
                <a16:creationId xmlns:a16="http://schemas.microsoft.com/office/drawing/2014/main" id="{23C336BA-016D-4078-943E-A321B8CB1739}"/>
              </a:ext>
            </a:extLst>
          </p:cNvPr>
          <p:cNvSpPr txBox="1"/>
          <p:nvPr/>
        </p:nvSpPr>
        <p:spPr>
          <a:xfrm>
            <a:off x="312821" y="1074509"/>
            <a:ext cx="2646948"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 at ache.edu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by ADOL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232 “In-Demand” occupations, based on ACCCP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4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697E91-691D-4FCB-8CB7-EF4494758EA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520706" y="2933023"/>
            <a:ext cx="5541037" cy="2964194"/>
          </a:xfrm>
          <a:prstGeom prst="rect">
            <a:avLst/>
          </a:prstGeom>
        </p:spPr>
      </p:pic>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1877437"/>
          </a:xfrm>
          <a:prstGeom prst="rect">
            <a:avLst/>
          </a:prstGeom>
          <a:noFill/>
        </p:spPr>
        <p:txBody>
          <a:bodyPr wrap="square" rtlCol="0">
            <a:spAutoFit/>
          </a:bodyPr>
          <a:lstStyle/>
          <a:p>
            <a:pPr algn="ctr"/>
            <a:r>
              <a:rPr lang="en-US" sz="4400" b="1" dirty="0">
                <a:solidFill>
                  <a:schemeClr val="accent1">
                    <a:lumMod val="75000"/>
                  </a:schemeClr>
                </a:solidFill>
              </a:rPr>
              <a:t>2021 ACHE Legislative Agenda</a:t>
            </a:r>
          </a:p>
          <a:p>
            <a:pPr algn="ctr"/>
            <a:endParaRPr lang="en-US" sz="3600" b="1" dirty="0">
              <a:solidFill>
                <a:schemeClr val="accent1">
                  <a:lumMod val="75000"/>
                </a:schemeClr>
              </a:solidFill>
            </a:endParaRPr>
          </a:p>
          <a:p>
            <a:pPr algn="ctr"/>
            <a:r>
              <a:rPr lang="en-US" sz="3600" i="1" dirty="0">
                <a:solidFill>
                  <a:schemeClr val="accent1">
                    <a:lumMod val="75000"/>
                  </a:schemeClr>
                </a:solidFill>
              </a:rPr>
              <a:t>Presented by: Mrs. Margaret Gunter</a:t>
            </a: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48</a:t>
            </a:fld>
            <a:endParaRPr lang="en-US" dirty="0"/>
          </a:p>
        </p:txBody>
      </p:sp>
    </p:spTree>
    <p:extLst>
      <p:ext uri="{BB962C8B-B14F-4D97-AF65-F5344CB8AC3E}">
        <p14:creationId xmlns:p14="http://schemas.microsoft.com/office/powerpoint/2010/main" val="60073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64337-E615-4867-BCD0-EA37C305BBC8}"/>
              </a:ext>
            </a:extLst>
          </p:cNvPr>
          <p:cNvSpPr txBox="1"/>
          <p:nvPr/>
        </p:nvSpPr>
        <p:spPr>
          <a:xfrm>
            <a:off x="1737476" y="456555"/>
            <a:ext cx="87170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Commissioners Receive Senate Confirmation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3F4C00D-2CDE-4190-8FAF-54F621211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810" y="2131355"/>
            <a:ext cx="2234921" cy="2996825"/>
          </a:xfrm>
          <a:prstGeom prst="rect">
            <a:avLst/>
          </a:prstGeom>
        </p:spPr>
      </p:pic>
      <p:pic>
        <p:nvPicPr>
          <p:cNvPr id="6" name="Picture 5">
            <a:extLst>
              <a:ext uri="{FF2B5EF4-FFF2-40B4-BE49-F238E27FC236}">
                <a16:creationId xmlns:a16="http://schemas.microsoft.com/office/drawing/2014/main" id="{B86854E8-69FA-4C31-8261-35A12464C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9187" y="2131355"/>
            <a:ext cx="2386006" cy="2996824"/>
          </a:xfrm>
          <a:prstGeom prst="rect">
            <a:avLst/>
          </a:prstGeom>
        </p:spPr>
      </p:pic>
      <p:pic>
        <p:nvPicPr>
          <p:cNvPr id="8" name="Picture 7">
            <a:extLst>
              <a:ext uri="{FF2B5EF4-FFF2-40B4-BE49-F238E27FC236}">
                <a16:creationId xmlns:a16="http://schemas.microsoft.com/office/drawing/2014/main" id="{26B07CD4-2BC7-4C1E-88DF-BC6199547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890" y="2131355"/>
            <a:ext cx="2387301" cy="3047619"/>
          </a:xfrm>
          <a:prstGeom prst="rect">
            <a:avLst/>
          </a:prstGeom>
        </p:spPr>
      </p:pic>
      <p:sp>
        <p:nvSpPr>
          <p:cNvPr id="9" name="TextBox 8">
            <a:extLst>
              <a:ext uri="{FF2B5EF4-FFF2-40B4-BE49-F238E27FC236}">
                <a16:creationId xmlns:a16="http://schemas.microsoft.com/office/drawing/2014/main" id="{6D2D5F99-3710-40F1-AFB7-09F54196D403}"/>
              </a:ext>
            </a:extLst>
          </p:cNvPr>
          <p:cNvSpPr txBox="1"/>
          <p:nvPr/>
        </p:nvSpPr>
        <p:spPr>
          <a:xfrm>
            <a:off x="1253890" y="5164680"/>
            <a:ext cx="2387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Norman Crow</a:t>
            </a:r>
          </a:p>
        </p:txBody>
      </p:sp>
      <p:sp>
        <p:nvSpPr>
          <p:cNvPr id="10" name="TextBox 9">
            <a:extLst>
              <a:ext uri="{FF2B5EF4-FFF2-40B4-BE49-F238E27FC236}">
                <a16:creationId xmlns:a16="http://schemas.microsoft.com/office/drawing/2014/main" id="{0E5E873F-4C75-49A4-9902-323AB153D40E}"/>
              </a:ext>
            </a:extLst>
          </p:cNvPr>
          <p:cNvSpPr txBox="1"/>
          <p:nvPr/>
        </p:nvSpPr>
        <p:spPr>
          <a:xfrm>
            <a:off x="4994040" y="5178974"/>
            <a:ext cx="2387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Paul W. Kennedy</a:t>
            </a:r>
          </a:p>
        </p:txBody>
      </p:sp>
      <p:sp>
        <p:nvSpPr>
          <p:cNvPr id="11" name="TextBox 10">
            <a:extLst>
              <a:ext uri="{FF2B5EF4-FFF2-40B4-BE49-F238E27FC236}">
                <a16:creationId xmlns:a16="http://schemas.microsoft.com/office/drawing/2014/main" id="{D3BB6068-D16A-49D8-B960-74C069D3AE3D}"/>
              </a:ext>
            </a:extLst>
          </p:cNvPr>
          <p:cNvSpPr txBox="1"/>
          <p:nvPr/>
        </p:nvSpPr>
        <p:spPr>
          <a:xfrm>
            <a:off x="8550809" y="5164680"/>
            <a:ext cx="2387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Ann Forbes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Sirmon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505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December 11, 2020</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CONSIDERATION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355600" y="456555"/>
            <a:ext cx="11366500" cy="2000548"/>
          </a:xfrm>
          <a:prstGeom prst="rect">
            <a:avLst/>
          </a:prstGeom>
          <a:noFill/>
        </p:spPr>
        <p:txBody>
          <a:bodyPr wrap="square" rtlCol="0">
            <a:spAutoFit/>
          </a:bodyPr>
          <a:lstStyle/>
          <a:p>
            <a:pPr algn="ctr"/>
            <a:r>
              <a:rPr lang="en-US" sz="4400" b="1" dirty="0">
                <a:solidFill>
                  <a:schemeClr val="accent1">
                    <a:lumMod val="75000"/>
                  </a:schemeClr>
                </a:solidFill>
              </a:rPr>
              <a:t>Education Budget</a:t>
            </a:r>
          </a:p>
          <a:p>
            <a:pPr algn="ctr"/>
            <a:endParaRPr lang="en-US" sz="4400" b="1" dirty="0">
              <a:solidFill>
                <a:schemeClr val="accent1">
                  <a:lumMod val="75000"/>
                </a:schemeClr>
              </a:solidFill>
            </a:endParaRPr>
          </a:p>
          <a:p>
            <a:pPr algn="ctr"/>
            <a:endParaRPr lang="en-US" sz="3600" b="1" dirty="0">
              <a:solidFill>
                <a:schemeClr val="accent1">
                  <a:lumMod val="75000"/>
                </a:schemeClr>
              </a:solidFill>
            </a:endParaRPr>
          </a:p>
        </p:txBody>
      </p:sp>
      <p:sp>
        <p:nvSpPr>
          <p:cNvPr id="5" name="TextBox 4">
            <a:extLst>
              <a:ext uri="{FF2B5EF4-FFF2-40B4-BE49-F238E27FC236}">
                <a16:creationId xmlns:a16="http://schemas.microsoft.com/office/drawing/2014/main" id="{22255CC6-1440-4440-A577-CA7C879C81EB}"/>
              </a:ext>
            </a:extLst>
          </p:cNvPr>
          <p:cNvSpPr txBox="1"/>
          <p:nvPr/>
        </p:nvSpPr>
        <p:spPr>
          <a:xfrm>
            <a:off x="1270000" y="1697558"/>
            <a:ext cx="605358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Increases for higher ed. recommended in Governor’s budget – </a:t>
            </a:r>
            <a:r>
              <a:rPr lang="en-US" dirty="0" err="1"/>
              <a:t>Apx</a:t>
            </a:r>
            <a:r>
              <a:rPr lang="en-US" dirty="0"/>
              <a:t>. 7% increase for state universities and 9.5% increase for Community College System  </a:t>
            </a:r>
          </a:p>
          <a:p>
            <a:endParaRPr lang="en-US" dirty="0"/>
          </a:p>
          <a:p>
            <a:pPr marL="285750" indent="-285750">
              <a:buFont typeface="Arial" panose="020B0604020202020204" pitchFamily="34" charset="0"/>
              <a:buChar char="•"/>
            </a:pPr>
            <a:r>
              <a:rPr lang="en-US" dirty="0"/>
              <a:t>Education budget is anticipated to be the largest on record at $7.65B, a $440M increase over last year </a:t>
            </a:r>
          </a:p>
          <a:p>
            <a:r>
              <a:rPr lang="en-US" dirty="0"/>
              <a:t> </a:t>
            </a:r>
          </a:p>
        </p:txBody>
      </p:sp>
      <p:pic>
        <p:nvPicPr>
          <p:cNvPr id="3" name="Picture 2">
            <a:extLst>
              <a:ext uri="{FF2B5EF4-FFF2-40B4-BE49-F238E27FC236}">
                <a16:creationId xmlns:a16="http://schemas.microsoft.com/office/drawing/2014/main" id="{E96CAC20-EBF4-4932-9DF9-7AC731CE3CD7}"/>
              </a:ext>
            </a:extLst>
          </p:cNvPr>
          <p:cNvPicPr>
            <a:picLocks noChangeAspect="1"/>
          </p:cNvPicPr>
          <p:nvPr/>
        </p:nvPicPr>
        <p:blipFill>
          <a:blip r:embed="rId2"/>
          <a:stretch>
            <a:fillRect/>
          </a:stretch>
        </p:blipFill>
        <p:spPr>
          <a:xfrm>
            <a:off x="7866218" y="2740455"/>
            <a:ext cx="3313252" cy="3320886"/>
          </a:xfrm>
          <a:prstGeom prst="rect">
            <a:avLst/>
          </a:prstGeom>
        </p:spPr>
      </p:pic>
    </p:spTree>
    <p:extLst>
      <p:ext uri="{BB962C8B-B14F-4D97-AF65-F5344CB8AC3E}">
        <p14:creationId xmlns:p14="http://schemas.microsoft.com/office/powerpoint/2010/main" val="2645685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355600" y="456555"/>
            <a:ext cx="11366500"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HB424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Alabama Student Grant Program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C56A59-69EF-4D0F-A71D-05DD1BED8690}"/>
              </a:ext>
            </a:extLst>
          </p:cNvPr>
          <p:cNvSpPr txBox="1"/>
          <p:nvPr/>
        </p:nvSpPr>
        <p:spPr>
          <a:xfrm>
            <a:off x="965200" y="2087170"/>
            <a:ext cx="103759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Increases the cap on the Alabama Student Grant Program for Alabama students attending an  approved accredited independent college or university in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255CC6-1440-4440-A577-CA7C879C81EB}"/>
              </a:ext>
            </a:extLst>
          </p:cNvPr>
          <p:cNvSpPr txBox="1"/>
          <p:nvPr/>
        </p:nvSpPr>
        <p:spPr>
          <a:xfrm>
            <a:off x="1066800" y="3429000"/>
            <a:ext cx="610870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Students are currently eligible for $1,200 per academic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Would increase the amount to $3,000 per academic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23C6A2A7-570C-4635-AF4A-7F2919E29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0173" y="2995440"/>
            <a:ext cx="2830927" cy="3660682"/>
          </a:xfrm>
          <a:prstGeom prst="rect">
            <a:avLst/>
          </a:prstGeom>
        </p:spPr>
      </p:pic>
    </p:spTree>
    <p:extLst>
      <p:ext uri="{BB962C8B-B14F-4D97-AF65-F5344CB8AC3E}">
        <p14:creationId xmlns:p14="http://schemas.microsoft.com/office/powerpoint/2010/main" val="1941139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412750" y="0"/>
            <a:ext cx="113665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SB216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Alabama National Guard Education </a:t>
            </a:r>
            <a:b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Assistance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255CC6-1440-4440-A577-CA7C879C81EB}"/>
              </a:ext>
            </a:extLst>
          </p:cNvPr>
          <p:cNvSpPr txBox="1"/>
          <p:nvPr/>
        </p:nvSpPr>
        <p:spPr>
          <a:xfrm>
            <a:off x="1174750" y="2134479"/>
            <a:ext cx="9842500" cy="43396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Extend tuition reimbursement for dually or concurrently enrolled high school/college students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Tuition would be reimbursed based on actual cost instead of the average tuition rate of the public universities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Set the cap for private college tuition reimbursement at the rate of the public institution with the highest tuition and instructional fee rates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ANGEAP would become the first-payer instead of the last-payer after all other sources of revenue have been factored in  </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Short certificates, long certificates, and associate degrees are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considered "stackable undergraduate credentials" which may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 used to obtain a baccalaureate degree.  This would make the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baccalaureate degree the “first degree”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122" name="Picture 2" descr="Mississippi National Guard: Free tuition, more jobs than ever available for  guardsmen">
            <a:extLst>
              <a:ext uri="{FF2B5EF4-FFF2-40B4-BE49-F238E27FC236}">
                <a16:creationId xmlns:a16="http://schemas.microsoft.com/office/drawing/2014/main" id="{4C698395-0ECC-4658-AEAA-E48158519E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04" r="38679"/>
          <a:stretch/>
        </p:blipFill>
        <p:spPr bwMode="auto">
          <a:xfrm>
            <a:off x="8073885" y="4392825"/>
            <a:ext cx="2943365" cy="221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70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355600" y="456555"/>
            <a:ext cx="113665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HB153 –</a:t>
            </a:r>
            <a:b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Police Officer’s &amp; Firefighter’s Survivor Educational Assistance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C56A59-69EF-4D0F-A71D-05DD1BED8690}"/>
              </a:ext>
            </a:extLst>
          </p:cNvPr>
          <p:cNvSpPr txBox="1"/>
          <p:nvPr/>
        </p:nvSpPr>
        <p:spPr>
          <a:xfrm>
            <a:off x="1562100" y="2751891"/>
            <a:ext cx="9334500" cy="1354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Expands eligibility requirements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Allows dependent natural child under the age of 21 born after death or any dependent child under the age of 21 who is adopted after total disability was declared, to be eligible for a scholarship</a:t>
            </a:r>
          </a:p>
        </p:txBody>
      </p:sp>
      <p:pic>
        <p:nvPicPr>
          <p:cNvPr id="1026" name="Picture 2" descr="172,166 Police Officer Stock Photos, Pictures &amp; Royalty-Free Images - iStock">
            <a:extLst>
              <a:ext uri="{FF2B5EF4-FFF2-40B4-BE49-F238E27FC236}">
                <a16:creationId xmlns:a16="http://schemas.microsoft.com/office/drawing/2014/main" id="{DFA998B6-61FA-419B-86B0-E0BEFD5BAC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349" y="4952999"/>
            <a:ext cx="2311510" cy="1541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64,921 Firefighter Stock Photos, Pictures &amp; Royalty-Free Images - iStock">
            <a:extLst>
              <a:ext uri="{FF2B5EF4-FFF2-40B4-BE49-F238E27FC236}">
                <a16:creationId xmlns:a16="http://schemas.microsoft.com/office/drawing/2014/main" id="{16394E5C-A1C3-421B-892E-E803766CD7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9142" y="4953000"/>
            <a:ext cx="2311509" cy="15410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ition Reimbursement Benefits: Back to School for Employers">
            <a:extLst>
              <a:ext uri="{FF2B5EF4-FFF2-40B4-BE49-F238E27FC236}">
                <a16:creationId xmlns:a16="http://schemas.microsoft.com/office/drawing/2014/main" id="{9CE5F639-BF37-4E79-8F2F-DBC6F58627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527"/>
          <a:stretch/>
        </p:blipFill>
        <p:spPr bwMode="auto">
          <a:xfrm>
            <a:off x="4140200" y="4293487"/>
            <a:ext cx="3797300" cy="1826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C5D12-1FE6-482E-94CC-193A3728BA0E}"/>
              </a:ext>
            </a:extLst>
          </p:cNvPr>
          <p:cNvSpPr txBox="1"/>
          <p:nvPr/>
        </p:nvSpPr>
        <p:spPr>
          <a:xfrm>
            <a:off x="4864100" y="6217616"/>
            <a:ext cx="2730500" cy="36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Educational Assistance</a:t>
            </a:r>
          </a:p>
        </p:txBody>
      </p:sp>
    </p:spTree>
    <p:extLst>
      <p:ext uri="{BB962C8B-B14F-4D97-AF65-F5344CB8AC3E}">
        <p14:creationId xmlns:p14="http://schemas.microsoft.com/office/powerpoint/2010/main" val="3447781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355600" y="456555"/>
            <a:ext cx="11366500"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HB175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Alabama Math and Science Teacher Education Program</a:t>
            </a:r>
            <a:b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(AMSTEP)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C56A59-69EF-4D0F-A71D-05DD1BED8690}"/>
              </a:ext>
            </a:extLst>
          </p:cNvPr>
          <p:cNvSpPr txBox="1"/>
          <p:nvPr/>
        </p:nvSpPr>
        <p:spPr>
          <a:xfrm>
            <a:off x="3423838" y="3200568"/>
            <a:ext cx="7145337" cy="32008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Broadens the eligibility requirements for participants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loan forgiveness program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Includes middle-level school teachers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Reduces teaching load from full-time to 3/4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Includes teachers living out-of-state who teach in Alabama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Includes individuals issued the Alabama Bachelor’s Level Professional</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Educator Certificate in math, science or computer science to participate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AMSTEP upon completion of alternative certification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050" name="Picture 2" descr="Téléchargez Fond De Maths gratuitement | Rumus kimia, Desain pamflet, Buku">
            <a:extLst>
              <a:ext uri="{FF2B5EF4-FFF2-40B4-BE49-F238E27FC236}">
                <a16:creationId xmlns:a16="http://schemas.microsoft.com/office/drawing/2014/main" id="{D1216955-AAD9-4595-A74B-E5E88FD756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06727">
            <a:off x="792323" y="2403393"/>
            <a:ext cx="2393439" cy="1594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ience Royalty Free Vector Image - VectorStock">
            <a:extLst>
              <a:ext uri="{FF2B5EF4-FFF2-40B4-BE49-F238E27FC236}">
                <a16:creationId xmlns:a16="http://schemas.microsoft.com/office/drawing/2014/main" id="{A638F62C-4F1F-4A9C-AA6A-40B3A2E1CE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2505">
            <a:off x="9297504" y="2015323"/>
            <a:ext cx="2194899" cy="237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71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355600" y="456555"/>
            <a:ext cx="11366500" cy="2677656"/>
          </a:xfrm>
          <a:prstGeom prst="rect">
            <a:avLst/>
          </a:prstGeom>
          <a:noFill/>
        </p:spPr>
        <p:txBody>
          <a:bodyPr wrap="square" rtlCol="0">
            <a:spAutoFit/>
          </a:bodyPr>
          <a:lstStyle/>
          <a:p>
            <a:pPr algn="ctr"/>
            <a:r>
              <a:rPr lang="en-US" sz="4400" b="1" dirty="0">
                <a:solidFill>
                  <a:schemeClr val="accent1">
                    <a:lumMod val="75000"/>
                  </a:schemeClr>
                </a:solidFill>
              </a:rPr>
              <a:t>Alabama Workforce Council Committee on Credential Quality and Transparency</a:t>
            </a:r>
          </a:p>
          <a:p>
            <a:pPr algn="ctr"/>
            <a:endParaRPr lang="en-US" sz="4400" b="1" dirty="0">
              <a:solidFill>
                <a:schemeClr val="accent1">
                  <a:lumMod val="75000"/>
                </a:schemeClr>
              </a:solidFill>
            </a:endParaRPr>
          </a:p>
          <a:p>
            <a:pPr algn="ctr"/>
            <a:endParaRPr lang="en-US" sz="3600" b="1" dirty="0">
              <a:solidFill>
                <a:schemeClr val="accent1">
                  <a:lumMod val="75000"/>
                </a:schemeClr>
              </a:solidFill>
            </a:endParaRPr>
          </a:p>
        </p:txBody>
      </p:sp>
      <p:sp>
        <p:nvSpPr>
          <p:cNvPr id="5" name="TextBox 4">
            <a:extLst>
              <a:ext uri="{FF2B5EF4-FFF2-40B4-BE49-F238E27FC236}">
                <a16:creationId xmlns:a16="http://schemas.microsoft.com/office/drawing/2014/main" id="{22255CC6-1440-4440-A577-CA7C879C81EB}"/>
              </a:ext>
            </a:extLst>
          </p:cNvPr>
          <p:cNvSpPr txBox="1"/>
          <p:nvPr/>
        </p:nvSpPr>
        <p:spPr>
          <a:xfrm>
            <a:off x="1270000" y="2718138"/>
            <a:ext cx="6389149" cy="3170099"/>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dirty="0"/>
              <a:t>Establishes a standing committee of the Alabama Committee on Credentialing and Career Pathways to set transparency and quality policies and rubrics </a:t>
            </a:r>
          </a:p>
          <a:p>
            <a:pPr marL="285750" lvl="0" indent="-285750">
              <a:spcAft>
                <a:spcPts val="1200"/>
              </a:spcAft>
              <a:buFont typeface="Arial" panose="020B0604020202020204" pitchFamily="34" charset="0"/>
              <a:buChar char="•"/>
            </a:pPr>
            <a:r>
              <a:rPr lang="en-US" dirty="0"/>
              <a:t>Focuses on non-degree/non-credit credentials that are supported by WIOA and Perkins federal funding streams </a:t>
            </a:r>
          </a:p>
          <a:p>
            <a:pPr marL="285750" lvl="0" indent="-285750">
              <a:buFont typeface="Arial" panose="020B0604020202020204" pitchFamily="34" charset="0"/>
              <a:buChar char="•"/>
            </a:pPr>
            <a:r>
              <a:rPr lang="en-US" dirty="0"/>
              <a:t>Provides information in an accessible database for students, </a:t>
            </a:r>
            <a:br>
              <a:rPr lang="en-US" dirty="0"/>
            </a:br>
            <a:r>
              <a:rPr lang="en-US" dirty="0"/>
              <a:t>job seekers and employers to learn about credentials and competencies as they relate to education and workforce programs  </a:t>
            </a:r>
          </a:p>
          <a:p>
            <a:r>
              <a:rPr lang="en-US" dirty="0"/>
              <a:t> </a:t>
            </a:r>
          </a:p>
        </p:txBody>
      </p:sp>
      <p:pic>
        <p:nvPicPr>
          <p:cNvPr id="4" name="Picture 3">
            <a:extLst>
              <a:ext uri="{FF2B5EF4-FFF2-40B4-BE49-F238E27FC236}">
                <a16:creationId xmlns:a16="http://schemas.microsoft.com/office/drawing/2014/main" id="{7E05103F-9AF2-4AB8-959A-FE85D7050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64" y="3959604"/>
            <a:ext cx="3429752" cy="1535710"/>
          </a:xfrm>
          <a:prstGeom prst="rect">
            <a:avLst/>
          </a:prstGeom>
        </p:spPr>
      </p:pic>
    </p:spTree>
    <p:extLst>
      <p:ext uri="{BB962C8B-B14F-4D97-AF65-F5344CB8AC3E}">
        <p14:creationId xmlns:p14="http://schemas.microsoft.com/office/powerpoint/2010/main" val="222102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355600" y="456555"/>
            <a:ext cx="11366500"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SB46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Medical Marijuana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255CC6-1440-4440-A577-CA7C879C81EB}"/>
              </a:ext>
            </a:extLst>
          </p:cNvPr>
          <p:cNvSpPr txBox="1"/>
          <p:nvPr/>
        </p:nvSpPr>
        <p:spPr>
          <a:xfrm>
            <a:off x="1701800" y="2457103"/>
            <a:ext cx="9245600"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Consortium for Medical Cannabis Research would be established to award grants to entities for research relating to cannabis and medical cannabis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initial member institutions would consist of public and private four-year colleges and universities within the state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ACHE would appoint the designees no later than January 1,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098" name="Picture 2" descr="Free stock photo of alternative, ambrosia, anti anxiety medication">
            <a:extLst>
              <a:ext uri="{FF2B5EF4-FFF2-40B4-BE49-F238E27FC236}">
                <a16:creationId xmlns:a16="http://schemas.microsoft.com/office/drawing/2014/main" id="{644D6EC5-51ED-4ADB-9911-2E7903E57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0" y="4650492"/>
            <a:ext cx="2806700" cy="186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13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chemeClr val="accent1">
                    <a:lumMod val="75000"/>
                  </a:schemeClr>
                </a:solidFill>
                <a:latin typeface="+mn-lt"/>
              </a:rPr>
              <a:t>IX</a:t>
            </a:r>
            <a:r>
              <a:rPr kumimoji="0" lang="en-US" b="1" i="0" u="none" strike="noStrike" kern="1200" cap="all" spc="0" normalizeH="0" baseline="0" noProof="0" dirty="0">
                <a:ln>
                  <a:noFill/>
                </a:ln>
                <a:solidFill>
                  <a:srgbClr val="0070C0"/>
                </a:solidFill>
                <a:effectLst/>
                <a:uLnTx/>
                <a:uFillTx/>
                <a:latin typeface="+mn-lt"/>
              </a:rPr>
              <a:t>.   Decision</a:t>
            </a:r>
            <a:r>
              <a:rPr kumimoji="0" lang="en-US" b="1" i="0" u="none" strike="noStrike" kern="1200" cap="all" spc="300" normalizeH="0" baseline="0" noProof="0" dirty="0">
                <a:ln>
                  <a:noFill/>
                </a:ln>
                <a:solidFill>
                  <a:srgbClr val="0070C0"/>
                </a:solidFill>
                <a:effectLst/>
                <a:uLnTx/>
                <a:uFillTx/>
                <a:latin typeface="+mn-lt"/>
              </a:rPr>
              <a:t> </a:t>
            </a:r>
            <a:r>
              <a:rPr kumimoji="0" lang="en-US" b="1" i="0" u="none" strike="noStrike" kern="1200" cap="all" spc="0" normalizeH="0" baseline="0" noProof="0" dirty="0">
                <a:ln>
                  <a:noFill/>
                </a:ln>
                <a:solidFill>
                  <a:srgbClr val="0070C0"/>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57</a:t>
            </a:fld>
            <a:endParaRPr lang="en-US" dirty="0"/>
          </a:p>
        </p:txBody>
      </p:sp>
    </p:spTree>
    <p:extLst>
      <p:ext uri="{BB962C8B-B14F-4D97-AF65-F5344CB8AC3E}">
        <p14:creationId xmlns:p14="http://schemas.microsoft.com/office/powerpoint/2010/main" val="3940041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58</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0070C0"/>
                </a:solidFill>
              </a:rPr>
              <a:t>A. Academic Programs</a:t>
            </a:r>
          </a:p>
          <a:p>
            <a:pPr marL="971550" indent="-742950" algn="ctr">
              <a:buAutoNum type="alphaUcPeriod" startAt="5"/>
              <a:tabLst>
                <a:tab pos="27432" algn="l"/>
                <a:tab pos="-1731873600" algn="l"/>
                <a:tab pos="6542532" algn="r"/>
              </a:tabLst>
            </a:pPr>
            <a:endParaRPr lang="en-US" sz="4000" b="1" kern="1400" dirty="0">
              <a:solidFill>
                <a:srgbClr val="0070C0"/>
              </a:solidFill>
            </a:endParaRPr>
          </a:p>
          <a:p>
            <a:pPr marL="228600" algn="ctr">
              <a:tabLst>
                <a:tab pos="27432" algn="l"/>
                <a:tab pos="-1731873600" algn="l"/>
                <a:tab pos="6542532" algn="r"/>
              </a:tabLst>
            </a:pPr>
            <a:r>
              <a:rPr lang="en-US" sz="3200" i="1" kern="1400" dirty="0">
                <a:solidFill>
                  <a:srgbClr val="0070C0"/>
                </a:solidFill>
              </a:rPr>
              <a:t>Staff Presenters:  Dr. Robin McGill and </a:t>
            </a:r>
          </a:p>
          <a:p>
            <a:pPr marL="228600" algn="ctr">
              <a:tabLst>
                <a:tab pos="27432" algn="l"/>
                <a:tab pos="-1731873600" algn="l"/>
                <a:tab pos="6542532" algn="r"/>
              </a:tabLst>
            </a:pPr>
            <a:r>
              <a:rPr lang="en-US" sz="3200" i="1" kern="1400" dirty="0">
                <a:solidFill>
                  <a:srgbClr val="0070C0"/>
                </a:solidFill>
              </a:rPr>
              <a:t>Ms. Kristan White </a:t>
            </a:r>
            <a:r>
              <a:rPr lang="en-US" sz="2800" kern="1400" dirty="0">
                <a:solidFill>
                  <a:srgbClr val="0070C0"/>
                </a:solidFill>
              </a:rPr>
              <a:t> </a:t>
            </a:r>
            <a:endParaRPr lang="en-US" sz="2800" kern="1400" dirty="0">
              <a:ln>
                <a:noFill/>
              </a:ln>
              <a:solidFill>
                <a:srgbClr val="0070C0"/>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23C0-7695-4819-9DA3-645A948E5BB3}"/>
              </a:ext>
            </a:extLst>
          </p:cNvPr>
          <p:cNvSpPr>
            <a:spLocks noGrp="1"/>
          </p:cNvSpPr>
          <p:nvPr>
            <p:ph type="title"/>
          </p:nvPr>
        </p:nvSpPr>
        <p:spPr>
          <a:xfrm>
            <a:off x="259450" y="1048270"/>
            <a:ext cx="12090737" cy="1325563"/>
          </a:xfrm>
        </p:spPr>
        <p:txBody>
          <a:bodyPr>
            <a:noAutofit/>
          </a:bodyPr>
          <a:lstStyle/>
          <a:p>
            <a:pPr algn="ctr"/>
            <a:br>
              <a:rPr lang="en-US" sz="5400" dirty="0"/>
            </a:br>
            <a:r>
              <a:rPr lang="en-US" sz="5400" dirty="0"/>
              <a:t> </a:t>
            </a:r>
            <a:endParaRPr lang="en-US" sz="5400" b="1" dirty="0">
              <a:solidFill>
                <a:srgbClr val="0070C0"/>
              </a:solidFill>
            </a:endParaRPr>
          </a:p>
        </p:txBody>
      </p:sp>
      <p:pic>
        <p:nvPicPr>
          <p:cNvPr id="4" name="Picture 3">
            <a:extLst>
              <a:ext uri="{FF2B5EF4-FFF2-40B4-BE49-F238E27FC236}">
                <a16:creationId xmlns:a16="http://schemas.microsoft.com/office/drawing/2014/main" id="{985CF8F6-F2B3-4A23-947F-385D570DE4B6}"/>
              </a:ext>
            </a:extLst>
          </p:cNvPr>
          <p:cNvPicPr>
            <a:picLocks noChangeAspect="1"/>
          </p:cNvPicPr>
          <p:nvPr/>
        </p:nvPicPr>
        <p:blipFill>
          <a:blip r:embed="rId2"/>
          <a:stretch>
            <a:fillRect/>
          </a:stretch>
        </p:blipFill>
        <p:spPr>
          <a:xfrm>
            <a:off x="163158" y="2476801"/>
            <a:ext cx="6096528" cy="3429297"/>
          </a:xfrm>
          <a:prstGeom prst="rect">
            <a:avLst/>
          </a:prstGeom>
        </p:spPr>
      </p:pic>
      <p:pic>
        <p:nvPicPr>
          <p:cNvPr id="5" name="Picture 4">
            <a:extLst>
              <a:ext uri="{FF2B5EF4-FFF2-40B4-BE49-F238E27FC236}">
                <a16:creationId xmlns:a16="http://schemas.microsoft.com/office/drawing/2014/main" id="{8661A0A6-BCFF-4D4B-9AE3-06EBF273BF05}"/>
              </a:ext>
            </a:extLst>
          </p:cNvPr>
          <p:cNvPicPr>
            <a:picLocks noChangeAspect="1"/>
          </p:cNvPicPr>
          <p:nvPr/>
        </p:nvPicPr>
        <p:blipFill>
          <a:blip r:embed="rId3"/>
          <a:stretch>
            <a:fillRect/>
          </a:stretch>
        </p:blipFill>
        <p:spPr>
          <a:xfrm>
            <a:off x="5932314" y="2263889"/>
            <a:ext cx="6096528" cy="3429297"/>
          </a:xfrm>
          <a:prstGeom prst="rect">
            <a:avLst/>
          </a:prstGeom>
        </p:spPr>
      </p:pic>
      <p:pic>
        <p:nvPicPr>
          <p:cNvPr id="3" name="Picture 2">
            <a:extLst>
              <a:ext uri="{FF2B5EF4-FFF2-40B4-BE49-F238E27FC236}">
                <a16:creationId xmlns:a16="http://schemas.microsoft.com/office/drawing/2014/main" id="{824B62A0-95EC-44A3-B10E-D91105CA8D9F}"/>
              </a:ext>
            </a:extLst>
          </p:cNvPr>
          <p:cNvPicPr>
            <a:picLocks noChangeAspect="1"/>
          </p:cNvPicPr>
          <p:nvPr/>
        </p:nvPicPr>
        <p:blipFill>
          <a:blip r:embed="rId4"/>
          <a:stretch>
            <a:fillRect/>
          </a:stretch>
        </p:blipFill>
        <p:spPr>
          <a:xfrm>
            <a:off x="642381" y="4112973"/>
            <a:ext cx="672523" cy="658917"/>
          </a:xfrm>
          <a:prstGeom prst="rect">
            <a:avLst/>
          </a:prstGeom>
        </p:spPr>
      </p:pic>
      <p:sp>
        <p:nvSpPr>
          <p:cNvPr id="6" name="Title 1">
            <a:extLst>
              <a:ext uri="{FF2B5EF4-FFF2-40B4-BE49-F238E27FC236}">
                <a16:creationId xmlns:a16="http://schemas.microsoft.com/office/drawing/2014/main" id="{D82D4A0E-ED0C-40FE-A158-55AD582BD0B4}"/>
              </a:ext>
            </a:extLst>
          </p:cNvPr>
          <p:cNvSpPr txBox="1">
            <a:spLocks/>
          </p:cNvSpPr>
          <p:nvPr/>
        </p:nvSpPr>
        <p:spPr>
          <a:xfrm>
            <a:off x="1431636" y="834952"/>
            <a:ext cx="8804275" cy="1216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70C0"/>
                </a:solidFill>
                <a:latin typeface="+mn-lt"/>
              </a:rPr>
              <a:t>FOUR-YEAR  and TWO-YEAR INSTITUTIONS</a:t>
            </a:r>
            <a:endParaRPr lang="en-US" sz="4000" b="1" dirty="0">
              <a:solidFill>
                <a:srgbClr val="0070C0"/>
              </a:solidFill>
              <a:latin typeface="+mn-lt"/>
            </a:endParaRPr>
          </a:p>
        </p:txBody>
      </p:sp>
    </p:spTree>
    <p:extLst>
      <p:ext uri="{BB962C8B-B14F-4D97-AF65-F5344CB8AC3E}">
        <p14:creationId xmlns:p14="http://schemas.microsoft.com/office/powerpoint/2010/main" val="124630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   CHAIRMAN’S REPORT</a:t>
            </a:r>
            <a:r>
              <a:rPr lang="en-US" b="1" spc="300" dirty="0">
                <a:solidFill>
                  <a:schemeClr val="accent5"/>
                </a:solidFill>
                <a:latin typeface="+mn-lt"/>
              </a:rPr>
              <a:t>  </a:t>
            </a:r>
            <a:endParaRPr lang="en-US" b="1" dirty="0">
              <a:solidFill>
                <a:schemeClr val="accent5"/>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7680"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79304"/>
            <a:ext cx="1084378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Auburn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1a.  Master of Science in Applied Behavior Analysis</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(CIP 42.2814)</a:t>
            </a:r>
          </a:p>
          <a:p>
            <a:endParaRPr lang="en-US" sz="1600" dirty="0"/>
          </a:p>
          <a:p>
            <a:pPr marL="285750" lvl="0" indent="-285750">
              <a:buFont typeface="Arial" panose="020B0604020202020204" pitchFamily="34" charset="0"/>
              <a:buChar char="•"/>
            </a:pPr>
            <a:r>
              <a:rPr lang="en-US" sz="2400" dirty="0"/>
              <a:t>The proposed program will replace an existing option in AU’s MS in General Psychology (CIP 42.0101). Creating a standalone degree will make the program more viable for specialized accreditation.</a:t>
            </a:r>
          </a:p>
          <a:p>
            <a:endParaRPr lang="en-US" sz="1600" dirty="0"/>
          </a:p>
          <a:p>
            <a:pPr marL="285750" lvl="0" indent="-285750">
              <a:buFont typeface="Arial" panose="020B0604020202020204" pitchFamily="34" charset="0"/>
              <a:buChar char="•"/>
            </a:pPr>
            <a:r>
              <a:rPr lang="en-US" sz="2400" dirty="0"/>
              <a:t>Data for AU’s existing Applied Behavior Analysis option shows that the program regularly exceeds the number of new enrollments and graduates required to meet viability standards.</a:t>
            </a:r>
          </a:p>
          <a:p>
            <a:pPr marR="0" lvl="0" algn="l" defTabSz="914400" rtl="0" eaLnBrk="1" fontAlgn="auto" latinLnBrk="0" hangingPunct="1">
              <a:lnSpc>
                <a:spcPct val="100000"/>
              </a:lnSpc>
              <a:buClrTx/>
              <a:buSzTx/>
              <a:tabLst>
                <a:tab pos="457200" algn="l"/>
              </a:tabLst>
              <a:defRPr/>
            </a:pPr>
            <a:endParaRPr lang="en-US" sz="1600" dirty="0"/>
          </a:p>
          <a:p>
            <a:pPr marL="342900" lvl="0" indent="-342900" fontAlgn="base">
              <a:buFont typeface="Arial" panose="020B0604020202020204" pitchFamily="34" charset="0"/>
              <a:buChar char="•"/>
              <a:defRPr/>
            </a:pPr>
            <a:r>
              <a:rPr lang="en-US" sz="2400" dirty="0"/>
              <a:t>The Bureau of Labor and Statistics projects 22% employment </a:t>
            </a:r>
          </a:p>
          <a:p>
            <a:pPr lvl="0" fontAlgn="base">
              <a:defRPr/>
            </a:pPr>
            <a:r>
              <a:rPr lang="en-US" sz="2400" dirty="0"/>
              <a:t>     growth for Applied Behavior Analysts between 2018 and 2028.</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F107FA-920F-4377-9F29-E87DE21C4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700" t="10048" r="30395" b="54151"/>
          <a:stretch/>
        </p:blipFill>
        <p:spPr>
          <a:xfrm>
            <a:off x="9437139" y="279304"/>
            <a:ext cx="1841244" cy="1309456"/>
          </a:xfrm>
          <a:prstGeom prst="rect">
            <a:avLst/>
          </a:prstGeom>
        </p:spPr>
      </p:pic>
      <p:pic>
        <p:nvPicPr>
          <p:cNvPr id="5128" name="Picture 8" descr="See the source image">
            <a:extLst>
              <a:ext uri="{FF2B5EF4-FFF2-40B4-BE49-F238E27FC236}">
                <a16:creationId xmlns:a16="http://schemas.microsoft.com/office/drawing/2014/main" id="{8AFB80B9-0D13-4434-8262-02F206605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7139" y="4344877"/>
            <a:ext cx="2153773" cy="179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1442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0070C0"/>
                </a:solidFill>
              </a:rPr>
              <a:t>Motion, Decision Item A-1a: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Master of Science in Applied Behavior Analysis.  </a:t>
            </a:r>
          </a:p>
        </p:txBody>
      </p:sp>
    </p:spTree>
    <p:extLst>
      <p:ext uri="{BB962C8B-B14F-4D97-AF65-F5344CB8AC3E}">
        <p14:creationId xmlns:p14="http://schemas.microsoft.com/office/powerpoint/2010/main" val="1592359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79304"/>
            <a:ext cx="10843787"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Auburn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2</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  Master of Development Practice in Development Practice</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(CIP 30.2001)</a:t>
            </a:r>
          </a:p>
          <a:p>
            <a:endParaRPr lang="en-US" sz="1600" dirty="0">
              <a:highlight>
                <a:srgbClr val="FFFF00"/>
              </a:highlight>
            </a:endParaRPr>
          </a:p>
          <a:p>
            <a:pPr marL="285750" lvl="0" indent="-285750">
              <a:buFont typeface="Arial" panose="020B0604020202020204" pitchFamily="34" charset="0"/>
              <a:buChar char="•"/>
            </a:pPr>
            <a:r>
              <a:rPr lang="en-US" sz="2400" dirty="0"/>
              <a:t>Currently, there is no MDP or similar program offered in Alabama, and the proposed program will help fill a global need for individuals trained in sustainable development issues, including hunger, poverty, humanitarian aid, and social policy.</a:t>
            </a:r>
          </a:p>
          <a:p>
            <a:endParaRPr lang="en-US" sz="1600" dirty="0">
              <a:highlight>
                <a:srgbClr val="FFFF00"/>
              </a:highlight>
            </a:endParaRPr>
          </a:p>
          <a:p>
            <a:pPr marL="285750" lvl="0" indent="-285750">
              <a:buFont typeface="Arial" panose="020B0604020202020204" pitchFamily="34" charset="0"/>
              <a:buChar char="•"/>
            </a:pPr>
            <a:r>
              <a:rPr lang="en-US" sz="2400" dirty="0"/>
              <a:t>Student demand for the program is strong, based on higher than expected enrollments in AU’s existing BS in Global Studies in Human Sciences (GSHS) program, which will be a major feeder for the proposed MDP.</a:t>
            </a:r>
          </a:p>
          <a:p>
            <a:pPr marR="0" lvl="0" algn="l" defTabSz="914400" rtl="0" eaLnBrk="1" fontAlgn="auto" latinLnBrk="0" hangingPunct="1">
              <a:lnSpc>
                <a:spcPct val="100000"/>
              </a:lnSpc>
              <a:buClrTx/>
              <a:buSzTx/>
              <a:tabLst>
                <a:tab pos="457200" algn="l"/>
              </a:tabLst>
              <a:defRPr/>
            </a:pPr>
            <a:endParaRPr lang="en-US" sz="1600" dirty="0">
              <a:highlight>
                <a:srgbClr val="FFFF00"/>
              </a:highlight>
            </a:endParaRPr>
          </a:p>
          <a:p>
            <a:pPr marR="0" lvl="0" algn="l" defTabSz="914400" rtl="0" eaLnBrk="1" fontAlgn="auto" latinLnBrk="0" hangingPunct="1">
              <a:lnSpc>
                <a:spcPct val="100000"/>
              </a:lnSpc>
              <a:buClrTx/>
              <a:buSzTx/>
              <a:tabLst>
                <a:tab pos="457200" algn="l"/>
              </a:tabLst>
              <a:defRPr/>
            </a:pPr>
            <a:endParaRPr lang="en-US" sz="1600" dirty="0">
              <a:highlight>
                <a:srgbClr val="FFFF00"/>
              </a:highlight>
            </a:endParaRPr>
          </a:p>
          <a:p>
            <a:pPr marL="342900" lvl="0" indent="-342900" fontAlgn="base">
              <a:buFont typeface="Arial" panose="020B0604020202020204" pitchFamily="34" charset="0"/>
              <a:buChar char="•"/>
              <a:defRPr/>
            </a:pPr>
            <a:r>
              <a:rPr lang="en-US" sz="2400" dirty="0"/>
              <a:t>This program will utilize existing interdisciplinary faculty and </a:t>
            </a:r>
          </a:p>
          <a:p>
            <a:pPr lvl="0" fontAlgn="base">
              <a:defRPr/>
            </a:pPr>
            <a:r>
              <a:rPr lang="en-US" sz="2400" dirty="0"/>
              <a:t>     courses currently being taught for other graduate programs, </a:t>
            </a:r>
          </a:p>
          <a:p>
            <a:pPr lvl="0" fontAlgn="base">
              <a:defRPr/>
            </a:pPr>
            <a:r>
              <a:rPr lang="en-US" sz="2400" dirty="0"/>
              <a:t>     and therefore, no new resources will be required for implementation.</a:t>
            </a:r>
            <a:endParaRPr kumimoji="0" lang="en-US" sz="2400" b="0" i="0" u="none" strike="noStrike" kern="1200" cap="none" spc="0" normalizeH="0" baseline="0" noProof="0" dirty="0">
              <a:ln>
                <a:noFill/>
              </a:ln>
              <a:effectLst/>
              <a:highlight>
                <a:srgbClr val="FFFF00"/>
              </a:highligh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F107FA-920F-4377-9F29-E87DE21C4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700" t="10048" r="30395" b="54151"/>
          <a:stretch/>
        </p:blipFill>
        <p:spPr>
          <a:xfrm>
            <a:off x="9829049" y="279304"/>
            <a:ext cx="1841244" cy="1309456"/>
          </a:xfrm>
          <a:prstGeom prst="rect">
            <a:avLst/>
          </a:prstGeom>
        </p:spPr>
      </p:pic>
      <p:pic>
        <p:nvPicPr>
          <p:cNvPr id="6146" name="Picture 2" descr="See the source image">
            <a:extLst>
              <a:ext uri="{FF2B5EF4-FFF2-40B4-BE49-F238E27FC236}">
                <a16:creationId xmlns:a16="http://schemas.microsoft.com/office/drawing/2014/main" id="{A6830FCE-C115-478F-91BE-356BC20A7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183" y="4191537"/>
            <a:ext cx="2748077" cy="149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29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0070C0"/>
                </a:solidFill>
              </a:rPr>
              <a:t>Motion, Decision Item A-2a: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Master of Development Practice in Development Practice.  </a:t>
            </a:r>
          </a:p>
        </p:txBody>
      </p:sp>
    </p:spTree>
    <p:extLst>
      <p:ext uri="{BB962C8B-B14F-4D97-AF65-F5344CB8AC3E}">
        <p14:creationId xmlns:p14="http://schemas.microsoft.com/office/powerpoint/2010/main" val="931513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Auburn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3</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  Master of Science in Supply Chain Management</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(CIP 52.0203)</a:t>
            </a:r>
          </a:p>
          <a:p>
            <a:endParaRPr lang="en-US" sz="1600" dirty="0">
              <a:highlight>
                <a:srgbClr val="FFFF00"/>
              </a:highlight>
            </a:endParaRPr>
          </a:p>
          <a:p>
            <a:pPr marL="285750" lvl="0" indent="-285750">
              <a:buFont typeface="Arial" panose="020B0604020202020204" pitchFamily="34" charset="0"/>
              <a:buChar char="•"/>
            </a:pPr>
            <a:r>
              <a:rPr lang="en-US" sz="2400" dirty="0"/>
              <a:t>Alabama’s growth in global manufacturing has increased demand for supply chain professionals. Graduates of the proposed program will be prepared for employment as logisticians and as transportation, storage, and distribution managers, both occupations that appear on the State’s In-Demand Jobs list.</a:t>
            </a:r>
          </a:p>
          <a:p>
            <a:endParaRPr lang="en-US" sz="1600" dirty="0">
              <a:highlight>
                <a:srgbClr val="FFFF00"/>
              </a:highlight>
            </a:endParaRPr>
          </a:p>
          <a:p>
            <a:pPr marL="285750" lvl="0" indent="-285750">
              <a:buFont typeface="Arial" panose="020B0604020202020204" pitchFamily="34" charset="0"/>
              <a:buChar char="•"/>
            </a:pPr>
            <a:r>
              <a:rPr lang="en-US" sz="2400" dirty="0"/>
              <a:t>The proposed program extends AU’s 12-hour Graduate Certificate in Supply Chain Management Innovation (CIP 52.0203) to a full master’s degree program.</a:t>
            </a:r>
          </a:p>
          <a:p>
            <a:pPr marR="0" lvl="0" algn="l" defTabSz="914400" rtl="0" eaLnBrk="1" fontAlgn="auto" latinLnBrk="0" hangingPunct="1">
              <a:lnSpc>
                <a:spcPct val="100000"/>
              </a:lnSpc>
              <a:buClrTx/>
              <a:buSzTx/>
              <a:tabLst>
                <a:tab pos="457200" algn="l"/>
              </a:tabLst>
              <a:defRPr/>
            </a:pPr>
            <a:endParaRPr lang="en-US" sz="1600" dirty="0">
              <a:highlight>
                <a:srgbClr val="FFFF00"/>
              </a:highlight>
            </a:endParaRPr>
          </a:p>
          <a:p>
            <a:pPr marL="342900" lvl="0" indent="-342900" fontAlgn="base">
              <a:buFont typeface="Arial" panose="020B0604020202020204" pitchFamily="34" charset="0"/>
              <a:buChar char="•"/>
              <a:defRPr/>
            </a:pPr>
            <a:r>
              <a:rPr lang="en-US" sz="2400" dirty="0"/>
              <a:t>This program will require no new funds as it will utilize existing faculty and resources.</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F107FA-920F-4377-9F29-E87DE21C4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700" t="10048" r="30395" b="54151"/>
          <a:stretch/>
        </p:blipFill>
        <p:spPr>
          <a:xfrm>
            <a:off x="9572606" y="279304"/>
            <a:ext cx="1704994" cy="1212558"/>
          </a:xfrm>
          <a:prstGeom prst="rect">
            <a:avLst/>
          </a:prstGeom>
        </p:spPr>
      </p:pic>
      <p:pic>
        <p:nvPicPr>
          <p:cNvPr id="7170" name="Picture 2" descr="See the source image">
            <a:extLst>
              <a:ext uri="{FF2B5EF4-FFF2-40B4-BE49-F238E27FC236}">
                <a16:creationId xmlns:a16="http://schemas.microsoft.com/office/drawing/2014/main" id="{AAD33D27-FB26-4AF4-8252-B7D4382A86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9065" y="5145134"/>
            <a:ext cx="1575804" cy="157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2303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0070C0"/>
                </a:solidFill>
              </a:rPr>
              <a:t>Motion, Decision Item A-3c: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Master of Science in Supply Chain Management.  </a:t>
            </a:r>
          </a:p>
        </p:txBody>
      </p:sp>
    </p:spTree>
    <p:extLst>
      <p:ext uri="{BB962C8B-B14F-4D97-AF65-F5344CB8AC3E}">
        <p14:creationId xmlns:p14="http://schemas.microsoft.com/office/powerpoint/2010/main" val="1036917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74106" y="194507"/>
            <a:ext cx="10843787"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Troy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  Bachelor of Science in Business Administration </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	in Data Analytics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52.1301)</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BSBA program will expand an existing concentration within the BSBA in Global Business (CIP 52.1101) into a standalone degree program in Data Analytics, and as such, will not require any additional resources to implement.</a:t>
            </a:r>
          </a:p>
          <a:p>
            <a:endParaRPr lang="en-US" sz="1600" dirty="0">
              <a:highlight>
                <a:srgbClr val="FFFF00"/>
              </a:highlight>
            </a:endParaRPr>
          </a:p>
          <a:p>
            <a:pPr marL="342900" lvl="0" indent="-342900">
              <a:buFont typeface="Arial" panose="020B0604020202020204" pitchFamily="34" charset="0"/>
              <a:buChar char="•"/>
            </a:pPr>
            <a:r>
              <a:rPr lang="en-US" sz="2400" dirty="0"/>
              <a:t>Coursework for the proposed program will be offered both in-person and online, allowing more flexibility for professional students.</a:t>
            </a:r>
          </a:p>
          <a:p>
            <a:pPr marL="342900" lvl="0" indent="-342900">
              <a:buFont typeface="Arial" panose="020B0604020202020204" pitchFamily="34" charset="0"/>
              <a:buChar char="•"/>
            </a:pPr>
            <a:endParaRPr lang="en-US" sz="1600" dirty="0">
              <a:highlight>
                <a:srgbClr val="FFFF00"/>
              </a:highlight>
            </a:endParaRPr>
          </a:p>
          <a:p>
            <a:pPr marL="342900" indent="-342900">
              <a:buFont typeface="Arial" panose="020B0604020202020204" pitchFamily="34" charset="0"/>
              <a:buChar char="•"/>
            </a:pPr>
            <a:r>
              <a:rPr lang="en-US" sz="2400" dirty="0"/>
              <a:t>The field of business data analytics is rapidly growing, and the program is designed to prepare graduates to seek employment in high-demand occupations, including management analysts, operations research analysts, and marketing analysts. </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defRPr/>
            </a:pPr>
            <a:endParaRPr lang="en-US" sz="2400" dirty="0">
              <a:solidFill>
                <a:prstClr val="black"/>
              </a:solidFill>
              <a:highlight>
                <a:srgbClr val="FFFF00"/>
              </a:highlight>
            </a:endParaRPr>
          </a:p>
          <a:p>
            <a:pPr marR="0" lvl="0" algn="l" defTabSz="914400" rtl="0" eaLnBrk="1" fontAlgn="auto" latinLnBrk="0" hangingPunct="1">
              <a:lnSpc>
                <a:spcPct val="100000"/>
              </a:lnSpc>
              <a:buClrTx/>
              <a:buSzTx/>
              <a:tabLst>
                <a:tab pos="457200" algn="l"/>
              </a:tabLst>
              <a:defRPr/>
            </a:pPr>
            <a:endParaRPr lang="en-US" sz="2400" dirty="0"/>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8A62548B-CEF0-4E29-9799-E51B18C16B1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C3AF50-45D8-4144-B114-A385979F8C17}" type="slidenum">
              <a:rPr lang="en-US" smtClean="0"/>
              <a:pPr/>
              <a:t>66</a:t>
            </a:fld>
            <a:endParaRPr lang="en-US" dirty="0"/>
          </a:p>
        </p:txBody>
      </p:sp>
      <p:pic>
        <p:nvPicPr>
          <p:cNvPr id="10" name="Picture 12" descr="https://cws.auburn.edu/asim/Content/Images/Schools/Troy.png">
            <a:extLst>
              <a:ext uri="{FF2B5EF4-FFF2-40B4-BE49-F238E27FC236}">
                <a16:creationId xmlns:a16="http://schemas.microsoft.com/office/drawing/2014/main" id="{DDEB3AE9-054C-41F0-8070-8A621F79C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6427" y="194507"/>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310B14D-0A63-47A2-914A-19ED60DEE686}"/>
              </a:ext>
            </a:extLst>
          </p:cNvPr>
          <p:cNvPicPr>
            <a:picLocks noChangeAspect="1"/>
          </p:cNvPicPr>
          <p:nvPr/>
        </p:nvPicPr>
        <p:blipFill>
          <a:blip r:embed="rId5"/>
          <a:stretch>
            <a:fillRect/>
          </a:stretch>
        </p:blipFill>
        <p:spPr>
          <a:xfrm>
            <a:off x="4507954" y="5360451"/>
            <a:ext cx="3176091" cy="1303042"/>
          </a:xfrm>
          <a:prstGeom prst="rect">
            <a:avLst/>
          </a:prstGeom>
        </p:spPr>
      </p:pic>
    </p:spTree>
    <p:extLst>
      <p:ext uri="{BB962C8B-B14F-4D97-AF65-F5344CB8AC3E}">
        <p14:creationId xmlns:p14="http://schemas.microsoft.com/office/powerpoint/2010/main" val="2385666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0070C0"/>
                </a:solidFill>
              </a:rPr>
              <a:t>Motion, Decision Item A-2: </a:t>
            </a:r>
          </a:p>
          <a:p>
            <a:endParaRPr lang="en-US" sz="3200" b="1" dirty="0">
              <a:solidFill>
                <a:srgbClr val="0070C0"/>
              </a:solidFill>
            </a:endParaRPr>
          </a:p>
          <a:p>
            <a:pPr lvl="0">
              <a:spcBef>
                <a:spcPts val="600"/>
              </a:spcBef>
              <a:tabLst>
                <a:tab pos="457200" algn="l"/>
              </a:tabLst>
              <a:defRPr/>
            </a:pPr>
            <a:r>
              <a:rPr lang="en-US" sz="2800" dirty="0"/>
              <a:t>That the Commission approve Troy University’s proposal to offer a Bachelor of Science in Business Administration in Data Analytics.  </a:t>
            </a:r>
          </a:p>
        </p:txBody>
      </p:sp>
    </p:spTree>
    <p:extLst>
      <p:ext uri="{BB962C8B-B14F-4D97-AF65-F5344CB8AC3E}">
        <p14:creationId xmlns:p14="http://schemas.microsoft.com/office/powerpoint/2010/main" val="2255194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7049" y="211342"/>
            <a:ext cx="10315852" cy="6232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South Alabama </a:t>
            </a:r>
          </a:p>
          <a:p>
            <a:pPr marR="0" lvl="0" algn="l" defTabSz="914400" rtl="0" eaLnBrk="1" fontAlgn="auto" latinLnBrk="0" hangingPunct="1">
              <a:lnSpc>
                <a:spcPct val="100000"/>
              </a:lnSpc>
              <a:buClrTx/>
              <a:buSzTx/>
              <a:tabLst>
                <a:tab pos="457200" algn="l"/>
              </a:tabLst>
              <a:defRPr/>
            </a:pPr>
            <a:r>
              <a:rPr lang="en-US" sz="2800" b="1" dirty="0">
                <a:solidFill>
                  <a:srgbClr val="0070C0"/>
                </a:solidFill>
                <a:latin typeface="Calibri" panose="020F0502020204030204"/>
              </a:rPr>
              <a:t>3a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Doctor of Philosophy in Chemical and Biomolecular</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Engineering (CIP 14.0702)</a:t>
            </a:r>
          </a:p>
          <a:p>
            <a:pPr marR="0" lvl="0" algn="l" defTabSz="914400" rtl="0" eaLnBrk="1" fontAlgn="auto" latinLnBrk="0" hangingPunct="1">
              <a:lnSpc>
                <a:spcPct val="100000"/>
              </a:lnSpc>
              <a:spcBef>
                <a:spcPct val="20000"/>
              </a:spcBef>
              <a:spcAft>
                <a:spcPts val="600"/>
              </a:spcAft>
              <a:buClrTx/>
              <a:buSzTx/>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USA PhD in Chemical and Biomolecular Engineering is distinct from the other current degrees offered in the state as it offers a unique interdisciplinary track structure that builds on USA’s strengths across a variety disciplines that incorporate biomolecular applications.</a:t>
            </a:r>
          </a:p>
          <a:p>
            <a:endParaRPr lang="en-US" sz="1500" dirty="0">
              <a:highlight>
                <a:srgbClr val="FFFF00"/>
              </a:highlight>
            </a:endParaRPr>
          </a:p>
          <a:p>
            <a:pPr marL="342900" lvl="0" indent="-342900">
              <a:buFont typeface="Arial" panose="020B0604020202020204" pitchFamily="34" charset="0"/>
              <a:buChar char="•"/>
            </a:pPr>
            <a:r>
              <a:rPr lang="en-US" sz="2400" dirty="0"/>
              <a:t>The program will prepare graduates for careers as chemical and environmental engineers, both of which are in-demand occupations in Alabama. </a:t>
            </a:r>
          </a:p>
          <a:p>
            <a:endParaRPr lang="en-US" sz="1500" dirty="0">
              <a:highlight>
                <a:srgbClr val="FFFF00"/>
              </a:highlight>
            </a:endParaRPr>
          </a:p>
          <a:p>
            <a:pPr marL="342900" lvl="0" indent="-342900">
              <a:buFont typeface="Arial" panose="020B0604020202020204" pitchFamily="34" charset="0"/>
              <a:buChar char="•"/>
            </a:pPr>
            <a:r>
              <a:rPr lang="en-US" sz="2400" dirty="0"/>
              <a:t>The program will support the growth of interdisciplinary engineering research in the Gulf Coast area, which has typically been limited.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5092040-E6C9-4D36-B417-34DF2CA1B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3361" y="211342"/>
            <a:ext cx="2201590" cy="1277489"/>
          </a:xfrm>
          <a:prstGeom prst="rect">
            <a:avLst/>
          </a:prstGeom>
        </p:spPr>
      </p:pic>
      <p:pic>
        <p:nvPicPr>
          <p:cNvPr id="9220" name="Picture 4" descr="See the source image">
            <a:extLst>
              <a:ext uri="{FF2B5EF4-FFF2-40B4-BE49-F238E27FC236}">
                <a16:creationId xmlns:a16="http://schemas.microsoft.com/office/drawing/2014/main" id="{96AF6F45-2CD5-43B9-B0D0-C3983D363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7652" y="4985214"/>
            <a:ext cx="2445249" cy="163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90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A-3a: </a:t>
            </a:r>
          </a:p>
          <a:p>
            <a:endParaRPr lang="en-US" sz="3200" b="1" dirty="0">
              <a:solidFill>
                <a:srgbClr val="0070C0"/>
              </a:solidFill>
            </a:endParaRPr>
          </a:p>
          <a:p>
            <a:pPr>
              <a:spcBef>
                <a:spcPts val="600"/>
              </a:spcBef>
              <a:tabLst>
                <a:tab pos="457200" algn="l"/>
              </a:tabLst>
              <a:defRPr/>
            </a:pPr>
            <a:r>
              <a:rPr lang="en-US" sz="2800" dirty="0"/>
              <a:t>That the Commission approve The University of South Alabama’s proposal to offer a Doctor of Philosophy in Chemical and Biomolecular Engineering. </a:t>
            </a:r>
          </a:p>
        </p:txBody>
      </p:sp>
    </p:spTree>
    <p:extLst>
      <p:ext uri="{BB962C8B-B14F-4D97-AF65-F5344CB8AC3E}">
        <p14:creationId xmlns:p14="http://schemas.microsoft.com/office/powerpoint/2010/main" val="1340113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0E4CC-5212-490E-8EB5-3EBD4188B611}"/>
              </a:ext>
            </a:extLst>
          </p:cNvPr>
          <p:cNvSpPr>
            <a:spLocks noGrp="1"/>
          </p:cNvSpPr>
          <p:nvPr>
            <p:ph idx="1"/>
          </p:nvPr>
        </p:nvSpPr>
        <p:spPr>
          <a:xfrm>
            <a:off x="702012" y="243192"/>
            <a:ext cx="5173493" cy="4727642"/>
          </a:xfrm>
        </p:spPr>
        <p:txBody>
          <a:bodyPr>
            <a:normAutofit/>
          </a:bodyPr>
          <a:lstStyle/>
          <a:p>
            <a:r>
              <a:rPr lang="en-US" sz="4400" dirty="0"/>
              <a:t>Susan Cagle, Retirement and Resolution</a:t>
            </a:r>
          </a:p>
        </p:txBody>
      </p:sp>
      <p:sp>
        <p:nvSpPr>
          <p:cNvPr id="4" name="Slide Number Placeholder 3">
            <a:extLst>
              <a:ext uri="{FF2B5EF4-FFF2-40B4-BE49-F238E27FC236}">
                <a16:creationId xmlns:a16="http://schemas.microsoft.com/office/drawing/2014/main" id="{43874D4D-BEAF-4506-8177-6B8ADA97F507}"/>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B184983D-F26D-42AD-8CF6-72B39437023E}"/>
              </a:ext>
            </a:extLst>
          </p:cNvPr>
          <p:cNvPicPr>
            <a:picLocks noChangeAspect="1"/>
          </p:cNvPicPr>
          <p:nvPr/>
        </p:nvPicPr>
        <p:blipFill rotWithShape="1">
          <a:blip r:embed="rId2"/>
          <a:srcRect r="1789" b="1991"/>
          <a:stretch/>
        </p:blipFill>
        <p:spPr>
          <a:xfrm>
            <a:off x="5260831" y="0"/>
            <a:ext cx="5173493" cy="6721475"/>
          </a:xfrm>
          <a:prstGeom prst="rect">
            <a:avLst/>
          </a:prstGeom>
        </p:spPr>
      </p:pic>
    </p:spTree>
    <p:extLst>
      <p:ext uri="{BB962C8B-B14F-4D97-AF65-F5344CB8AC3E}">
        <p14:creationId xmlns:p14="http://schemas.microsoft.com/office/powerpoint/2010/main" val="2113361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170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South Alabama </a:t>
            </a:r>
          </a:p>
          <a:p>
            <a:pPr marR="0" lvl="0" algn="l" defTabSz="914400" rtl="0" eaLnBrk="1" fontAlgn="auto" latinLnBrk="0" hangingPunct="1">
              <a:lnSpc>
                <a:spcPct val="100000"/>
              </a:lnSpc>
              <a:buClrTx/>
              <a:buSzTx/>
              <a:tabLst>
                <a:tab pos="457200" algn="l"/>
              </a:tabLst>
              <a:defRPr/>
            </a:pPr>
            <a:r>
              <a:rPr lang="en-US" sz="2800" b="1" dirty="0">
                <a:solidFill>
                  <a:srgbClr val="0070C0"/>
                </a:solidFill>
                <a:latin typeface="Calibri" panose="020F0502020204030204"/>
              </a:rPr>
              <a:t>3b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Establishment of a New Unit of Instruction: </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School of Marine and Environmental Sciences</a:t>
            </a:r>
          </a:p>
          <a:p>
            <a:pPr marR="0" lvl="0" algn="l" defTabSz="914400" rtl="0" eaLnBrk="1" fontAlgn="auto" latinLnBrk="0" hangingPunct="1">
              <a:lnSpc>
                <a:spcPct val="100000"/>
              </a:lnSpc>
              <a:spcBef>
                <a:spcPct val="20000"/>
              </a:spcBef>
              <a:spcAft>
                <a:spcPts val="600"/>
              </a:spcAft>
              <a:buClrTx/>
              <a:buSzTx/>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new School will be situated within USA’s College of Arts and Sciences and will initially be comprised of the Department of Marine Sciences and select interdisciplinary programs that focus on marine, coastal, and environmental studies.  It will include the following degree programs:</a:t>
            </a:r>
          </a:p>
          <a:p>
            <a:pPr lvl="0"/>
            <a:r>
              <a:rPr lang="en-US" sz="2400" dirty="0"/>
              <a:t> </a:t>
            </a:r>
          </a:p>
          <a:p>
            <a:pPr marL="800100" lvl="1" indent="-342900">
              <a:buFont typeface="Arial" panose="020B0604020202020204" pitchFamily="34" charset="0"/>
              <a:buChar char="•"/>
            </a:pPr>
            <a:r>
              <a:rPr lang="en-US" sz="2400" dirty="0"/>
              <a:t>PhD in Marine Sciences (CIP 30.0101), offered by the </a:t>
            </a:r>
          </a:p>
          <a:p>
            <a:pPr lvl="1"/>
            <a:r>
              <a:rPr lang="en-US" sz="2400" dirty="0"/>
              <a:t>     Department of Marine Sciences</a:t>
            </a:r>
          </a:p>
          <a:p>
            <a:pPr marL="800100" lvl="1" indent="-342900">
              <a:buFont typeface="Arial" panose="020B0604020202020204" pitchFamily="34" charset="0"/>
              <a:buChar char="•"/>
            </a:pPr>
            <a:r>
              <a:rPr lang="en-US" sz="2400" dirty="0"/>
              <a:t>MS in Marine Sciences (CIP 30.0101), offered by the Department of Marine Sciences</a:t>
            </a:r>
          </a:p>
          <a:p>
            <a:pPr marL="800100" lvl="1" indent="-342900">
              <a:buFont typeface="Arial" panose="020B0604020202020204" pitchFamily="34" charset="0"/>
              <a:buChar char="•"/>
            </a:pPr>
            <a:r>
              <a:rPr lang="en-US" sz="2400" dirty="0"/>
              <a:t>MS in Marine Conservation and Resource Management (CIP 03.0205), offered by the Department of Marine Sciences</a:t>
            </a:r>
          </a:p>
          <a:p>
            <a:pPr marL="800100" lvl="1" indent="-342900">
              <a:buFont typeface="Arial" panose="020B0604020202020204" pitchFamily="34" charset="0"/>
              <a:buChar char="•"/>
            </a:pPr>
            <a:r>
              <a:rPr lang="en-US" sz="2400" dirty="0"/>
              <a:t>MS in Environmental Toxicology (CIP 26.1006), currently offered by the Graduate School</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5092040-E6C9-4D36-B417-34DF2CA1B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0005" y="211342"/>
            <a:ext cx="2201590" cy="1277489"/>
          </a:xfrm>
          <a:prstGeom prst="rect">
            <a:avLst/>
          </a:prstGeom>
        </p:spPr>
      </p:pic>
      <p:pic>
        <p:nvPicPr>
          <p:cNvPr id="10242" name="Picture 2" descr="See the source image">
            <a:extLst>
              <a:ext uri="{FF2B5EF4-FFF2-40B4-BE49-F238E27FC236}">
                <a16:creationId xmlns:a16="http://schemas.microsoft.com/office/drawing/2014/main" id="{AF20F571-C843-4135-8DB6-A1143E3A26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5383" y="3088244"/>
            <a:ext cx="3181233" cy="120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035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71</a:t>
            </a:fld>
            <a:endParaRPr lang="en-US">
              <a:solidFill>
                <a:srgbClr val="46464A">
                  <a:lumMod val="60000"/>
                  <a:lumOff val="40000"/>
                </a:srgbClr>
              </a:solidFill>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A-3b: </a:t>
            </a:r>
          </a:p>
          <a:p>
            <a:endParaRPr lang="en-US" sz="3200" b="1" dirty="0">
              <a:solidFill>
                <a:srgbClr val="0070C0"/>
              </a:solidFill>
            </a:endParaRPr>
          </a:p>
          <a:p>
            <a:pPr>
              <a:spcBef>
                <a:spcPts val="600"/>
              </a:spcBef>
              <a:tabLst>
                <a:tab pos="457200" algn="l"/>
              </a:tabLst>
              <a:defRPr/>
            </a:pPr>
            <a:r>
              <a:rPr lang="en-US" sz="2800" dirty="0"/>
              <a:t>That the Commission approve The University of South Alabama’s establishment of the School of Marine and Environmental Sciences. </a:t>
            </a:r>
          </a:p>
        </p:txBody>
      </p:sp>
    </p:spTree>
    <p:extLst>
      <p:ext uri="{BB962C8B-B14F-4D97-AF65-F5344CB8AC3E}">
        <p14:creationId xmlns:p14="http://schemas.microsoft.com/office/powerpoint/2010/main" val="3724727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45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Shelton State Community College</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r>
              <a:rPr lang="en-US" sz="2800" b="1" dirty="0">
                <a:solidFill>
                  <a:srgbClr val="0070C0"/>
                </a:solidFill>
                <a:latin typeface="Calibri" panose="020F0502020204030204"/>
              </a:rPr>
              <a:t>4</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AAS in Medical Laboratory Technician (CIP 51.1004)</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pPr>
            <a:r>
              <a:rPr lang="en-US" sz="2400" dirty="0"/>
              <a:t>The proposed program meets a demonstrated industry need for Medical Laboratory Technicians in Workforce Region 3 (West </a:t>
            </a:r>
            <a:r>
              <a:rPr lang="en-US" sz="2400" dirty="0" err="1"/>
              <a:t>AlabamaWorks</a:t>
            </a:r>
            <a:r>
              <a:rPr lang="en-US" sz="2400" dirty="0"/>
              <a:t>), as well as throughout the State. </a:t>
            </a:r>
          </a:p>
          <a:p>
            <a:endParaRPr lang="en-US" sz="2400" dirty="0">
              <a:highlight>
                <a:srgbClr val="FFFF00"/>
              </a:highlight>
            </a:endParaRPr>
          </a:p>
          <a:p>
            <a:pPr marL="285750" lvl="0" indent="-285750">
              <a:buFont typeface="Arial" panose="020B0604020202020204" pitchFamily="34" charset="0"/>
              <a:buChar char="•"/>
            </a:pPr>
            <a:r>
              <a:rPr lang="en-US" sz="2400" dirty="0"/>
              <a:t>This proposal includes letters of support from the following potential clinical site partners and future employers: DCH Regional Medical Center, Fayette Medical Center, Greene County Health System, Hale County Hospital, Taylorville Family Medicine, and Tuscaloosa Internal Medicine.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21E1465-D85C-42BC-84B8-0D6BAA61EFF9}"/>
              </a:ext>
            </a:extLst>
          </p:cNvPr>
          <p:cNvPicPr>
            <a:picLocks noChangeAspect="1"/>
          </p:cNvPicPr>
          <p:nvPr/>
        </p:nvPicPr>
        <p:blipFill rotWithShape="1">
          <a:blip r:embed="rId3">
            <a:extLst>
              <a:ext uri="{28A0092B-C50C-407E-A947-70E740481C1C}">
                <a14:useLocalDpi xmlns:a14="http://schemas.microsoft.com/office/drawing/2010/main" val="0"/>
              </a:ext>
            </a:extLst>
          </a:blip>
          <a:srcRect t="1853"/>
          <a:stretch/>
        </p:blipFill>
        <p:spPr>
          <a:xfrm>
            <a:off x="9383244" y="447689"/>
            <a:ext cx="2288875" cy="718642"/>
          </a:xfrm>
          <a:prstGeom prst="rect">
            <a:avLst/>
          </a:prstGeom>
        </p:spPr>
      </p:pic>
      <p:pic>
        <p:nvPicPr>
          <p:cNvPr id="11266" name="Picture 2" descr="See the source image">
            <a:extLst>
              <a:ext uri="{FF2B5EF4-FFF2-40B4-BE49-F238E27FC236}">
                <a16:creationId xmlns:a16="http://schemas.microsoft.com/office/drawing/2014/main" id="{5C80523A-7871-43E6-A3B8-C51C4E22E2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88454" y="4616645"/>
            <a:ext cx="2822346" cy="201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15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4: </a:t>
            </a:r>
          </a:p>
          <a:p>
            <a:endParaRPr lang="en-US" sz="3200" b="1" dirty="0">
              <a:solidFill>
                <a:srgbClr val="0070C0"/>
              </a:solidFill>
            </a:endParaRPr>
          </a:p>
          <a:p>
            <a:pPr>
              <a:spcBef>
                <a:spcPts val="600"/>
              </a:spcBef>
              <a:tabLst>
                <a:tab pos="457200" algn="l"/>
              </a:tabLst>
              <a:defRPr/>
            </a:pPr>
            <a:r>
              <a:rPr lang="en-US" sz="2800" dirty="0"/>
              <a:t>That the Commission approve the Shelton State Community College’s proposal to offer an Associate of Applied Science in Medical Laboratory Technician. </a:t>
            </a:r>
          </a:p>
        </p:txBody>
      </p:sp>
    </p:spTree>
    <p:extLst>
      <p:ext uri="{BB962C8B-B14F-4D97-AF65-F5344CB8AC3E}">
        <p14:creationId xmlns:p14="http://schemas.microsoft.com/office/powerpoint/2010/main" val="3160550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5824" y="253953"/>
            <a:ext cx="10857392" cy="36810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North Alabama</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5a. Bachelor of Business Administration in Data Analytics</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(CIP 52.1301)</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18495" y="63107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692399" y="1815443"/>
            <a:ext cx="11229911" cy="4493538"/>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t>The proposed BBA program in Data Analytics will replace UNA’s existing BBA in Economics (CIP 52.0601), and will repurpose existing faculty and resources without need for additional expenditures. </a:t>
            </a:r>
          </a:p>
          <a:p>
            <a:endParaRPr lang="en-US" sz="1500" dirty="0">
              <a:highlight>
                <a:srgbClr val="FFFF00"/>
              </a:highlight>
            </a:endParaRPr>
          </a:p>
          <a:p>
            <a:pPr marL="342900" lvl="0" indent="-342900">
              <a:buFont typeface="Arial" panose="020B0604020202020204" pitchFamily="34" charset="0"/>
              <a:buChar char="•"/>
            </a:pPr>
            <a:r>
              <a:rPr lang="en-US" sz="2400" dirty="0"/>
              <a:t>The field of business data analytics is rapidly growing, </a:t>
            </a:r>
          </a:p>
          <a:p>
            <a:pPr lvl="0"/>
            <a:r>
              <a:rPr lang="en-US" sz="2400" dirty="0"/>
              <a:t>     and the program is designed to prepare graduates to seek </a:t>
            </a:r>
          </a:p>
          <a:p>
            <a:pPr lvl="0"/>
            <a:r>
              <a:rPr lang="en-US" sz="2400" dirty="0"/>
              <a:t>     employment in high-demand occupations, including </a:t>
            </a:r>
          </a:p>
          <a:p>
            <a:pPr lvl="0"/>
            <a:r>
              <a:rPr lang="en-US" sz="2400" dirty="0"/>
              <a:t>     management analysts, operations research analysts, and marketing analysts.</a:t>
            </a:r>
          </a:p>
          <a:p>
            <a:pPr marL="342900" lvl="0" indent="-342900">
              <a:buFont typeface="Arial" panose="020B0604020202020204" pitchFamily="34" charset="0"/>
              <a:buChar char="•"/>
            </a:pPr>
            <a:endParaRPr lang="en-US" sz="1500" dirty="0">
              <a:highlight>
                <a:srgbClr val="FFFF00"/>
              </a:highlight>
            </a:endParaRPr>
          </a:p>
          <a:p>
            <a:pPr marL="342900" lvl="0" indent="-342900">
              <a:buFont typeface="Arial" panose="020B0604020202020204" pitchFamily="34" charset="0"/>
              <a:buChar char="•"/>
            </a:pPr>
            <a:r>
              <a:rPr lang="en-US" sz="2400" dirty="0"/>
              <a:t>This proposal includes letters of support from the Shoals Chamber of Commerce and the Shoals Business Incubator. UNA has also discussed future support with The Malone Family Foundation.</a:t>
            </a:r>
          </a:p>
          <a:p>
            <a:pPr marR="0" lvl="0" algn="l" defTabSz="914400" rtl="0" eaLnBrk="1" fontAlgn="base"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2" descr="https://cws.auburn.edu/asim/Content/Images/Schools/North%20Alabama.png">
            <a:extLst>
              <a:ext uri="{FF2B5EF4-FFF2-40B4-BE49-F238E27FC236}">
                <a16:creationId xmlns:a16="http://schemas.microsoft.com/office/drawing/2014/main" id="{46B8F550-AEFF-4399-B083-0CCBA3B8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7410" y="253422"/>
            <a:ext cx="1464685" cy="131795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ee the source image">
            <a:extLst>
              <a:ext uri="{FF2B5EF4-FFF2-40B4-BE49-F238E27FC236}">
                <a16:creationId xmlns:a16="http://schemas.microsoft.com/office/drawing/2014/main" id="{194474AC-2C4B-4663-A48D-56F17A1267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4937" y="2681674"/>
            <a:ext cx="2657158" cy="149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53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75</a:t>
            </a:fld>
            <a:endParaRPr lang="en-US">
              <a:solidFill>
                <a:srgbClr val="46464A">
                  <a:lumMod val="60000"/>
                  <a:lumOff val="40000"/>
                </a:srgbClr>
              </a:solidFill>
            </a:endParaRPr>
          </a:p>
        </p:txBody>
      </p:sp>
      <p:sp>
        <p:nvSpPr>
          <p:cNvPr id="4" name="TextBox 3">
            <a:extLst>
              <a:ext uri="{FF2B5EF4-FFF2-40B4-BE49-F238E27FC236}">
                <a16:creationId xmlns:a16="http://schemas.microsoft.com/office/drawing/2014/main" id="{DFA5D1D8-00BE-40AB-BEA8-AADDE2D76BA4}"/>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A-5a: </a:t>
            </a:r>
          </a:p>
          <a:p>
            <a:endParaRPr lang="en-US" sz="3200" b="1" dirty="0">
              <a:solidFill>
                <a:srgbClr val="0070C0"/>
              </a:solidFill>
            </a:endParaRPr>
          </a:p>
          <a:p>
            <a:pPr>
              <a:spcBef>
                <a:spcPts val="600"/>
              </a:spcBef>
              <a:tabLst>
                <a:tab pos="457200" algn="l"/>
              </a:tabLst>
              <a:defRPr/>
            </a:pPr>
            <a:r>
              <a:rPr lang="en-US" sz="2800" dirty="0"/>
              <a:t>That the Commission approve The University of North Alabama’s proposal to offer a Bachelor of Business Administration in Data Analytics. </a:t>
            </a:r>
          </a:p>
        </p:txBody>
      </p:sp>
    </p:spTree>
    <p:extLst>
      <p:ext uri="{BB962C8B-B14F-4D97-AF65-F5344CB8AC3E}">
        <p14:creationId xmlns:p14="http://schemas.microsoft.com/office/powerpoint/2010/main" val="1574068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5824" y="253953"/>
            <a:ext cx="10857392" cy="36810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North Alabama</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5b. Master of Science in Instructional Technology </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and Design (CIP 13.0501)</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18495" y="63107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731311" y="1817180"/>
            <a:ext cx="11229911" cy="3754874"/>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t>The proposed MS program extends coursework from UNA’s existing graduate certificate/micro-credential in Instructional Technology and Design to a full degree program, and therefore, will require few additional resources to implement. </a:t>
            </a:r>
          </a:p>
          <a:p>
            <a:endParaRPr lang="en-US" sz="1500" dirty="0">
              <a:highlight>
                <a:srgbClr val="FFFF00"/>
              </a:highlight>
            </a:endParaRPr>
          </a:p>
          <a:p>
            <a:pPr marL="342900" lvl="0" indent="-342900">
              <a:buFont typeface="Arial" panose="020B0604020202020204" pitchFamily="34" charset="0"/>
              <a:buChar char="•"/>
            </a:pPr>
            <a:r>
              <a:rPr lang="en-US" sz="2400" dirty="0"/>
              <a:t>The proposed program is designed to prepare graduates for employment as Instructional Coordinators and Training and Development Specialists, both of which appear on the 2021 Statewide List of In-Demand Occupations.</a:t>
            </a:r>
          </a:p>
          <a:p>
            <a:pPr marL="342900" lvl="0" indent="-342900">
              <a:buFont typeface="Arial" panose="020B0604020202020204" pitchFamily="34" charset="0"/>
              <a:buChar char="•"/>
            </a:pPr>
            <a:endParaRPr lang="en-US" sz="1500" dirty="0">
              <a:highlight>
                <a:srgbClr val="FFFF00"/>
              </a:highlight>
            </a:endParaRPr>
          </a:p>
          <a:p>
            <a:pPr marL="342900" lvl="0" indent="-342900">
              <a:buFont typeface="Arial" panose="020B0604020202020204" pitchFamily="34" charset="0"/>
              <a:buChar char="•"/>
            </a:pPr>
            <a:r>
              <a:rPr lang="en-US" sz="2400" dirty="0"/>
              <a:t>This proposal includes letters of support from potential employers recognizing industry need in the area of instructional design.</a:t>
            </a:r>
          </a:p>
          <a:p>
            <a:pPr marR="0" lvl="0" algn="l" defTabSz="914400" rtl="0" eaLnBrk="1" fontAlgn="base"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2" descr="https://cws.auburn.edu/asim/Content/Images/Schools/North%20Alabama.png">
            <a:extLst>
              <a:ext uri="{FF2B5EF4-FFF2-40B4-BE49-F238E27FC236}">
                <a16:creationId xmlns:a16="http://schemas.microsoft.com/office/drawing/2014/main" id="{46B8F550-AEFF-4399-B083-0CCBA3B8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1928" y="347191"/>
            <a:ext cx="1390857" cy="12515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ee the source image">
            <a:extLst>
              <a:ext uri="{FF2B5EF4-FFF2-40B4-BE49-F238E27FC236}">
                <a16:creationId xmlns:a16="http://schemas.microsoft.com/office/drawing/2014/main" id="{8B3FD1FE-BBEA-4DB9-946C-1268377BF1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3850" y="4938630"/>
            <a:ext cx="2439329" cy="182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68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77</a:t>
            </a:fld>
            <a:endParaRPr lang="en-US">
              <a:solidFill>
                <a:srgbClr val="46464A">
                  <a:lumMod val="60000"/>
                  <a:lumOff val="40000"/>
                </a:srgbClr>
              </a:solidFill>
            </a:endParaRPr>
          </a:p>
        </p:txBody>
      </p:sp>
      <p:sp>
        <p:nvSpPr>
          <p:cNvPr id="4" name="TextBox 3">
            <a:extLst>
              <a:ext uri="{FF2B5EF4-FFF2-40B4-BE49-F238E27FC236}">
                <a16:creationId xmlns:a16="http://schemas.microsoft.com/office/drawing/2014/main" id="{1991A4F3-B85F-4D00-85E5-366CF6F8C551}"/>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A-5b: </a:t>
            </a:r>
          </a:p>
          <a:p>
            <a:endParaRPr lang="en-US" sz="3200" b="1" dirty="0">
              <a:solidFill>
                <a:srgbClr val="0070C0"/>
              </a:solidFill>
            </a:endParaRPr>
          </a:p>
          <a:p>
            <a:pPr>
              <a:spcBef>
                <a:spcPts val="600"/>
              </a:spcBef>
              <a:tabLst>
                <a:tab pos="457200" algn="l"/>
              </a:tabLst>
              <a:defRPr/>
            </a:pPr>
            <a:r>
              <a:rPr lang="en-US" sz="2800" dirty="0"/>
              <a:t>That the Commission approve The University of North Alabama’s proposal to offer a Master of Science in Instructional Technology and Design. </a:t>
            </a:r>
          </a:p>
        </p:txBody>
      </p:sp>
    </p:spTree>
    <p:extLst>
      <p:ext uri="{BB962C8B-B14F-4D97-AF65-F5344CB8AC3E}">
        <p14:creationId xmlns:p14="http://schemas.microsoft.com/office/powerpoint/2010/main" val="3733839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8784" y="54362"/>
            <a:ext cx="10857392" cy="45427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Athens State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6a. Bachelor of Science in Education in Elementary Education and English for Speakers of Other Languages (ESOL) K-6 (CIP 13.1401)</a:t>
            </a:r>
          </a:p>
          <a:p>
            <a:pPr marL="0" marR="0" lvl="0" indent="0" algn="l" defTabSz="914400" rtl="0" eaLnBrk="1" fontAlgn="auto" latinLnBrk="0" hangingPunct="1">
              <a:lnSpc>
                <a:spcPct val="100000"/>
              </a:lnSpc>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665824" y="1493455"/>
            <a:ext cx="11229911" cy="430887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Over the past ten years, Alabama has seen a more than 200% increase in the number of English learners enrolled in public schools. This growth has increased the demand for educators trained in English Language Learning/ESOL. </a:t>
            </a:r>
          </a:p>
          <a:p>
            <a:endParaRPr lang="en-US" sz="2400" dirty="0">
              <a:highlight>
                <a:srgbClr val="FFFF00"/>
              </a:highlight>
            </a:endParaRPr>
          </a:p>
          <a:p>
            <a:pPr marL="342900" lvl="0" indent="-342900">
              <a:buFont typeface="Arial" panose="020B0604020202020204" pitchFamily="34" charset="0"/>
              <a:buChar char="•"/>
            </a:pPr>
            <a:r>
              <a:rPr lang="en-US" sz="2400" dirty="0"/>
              <a:t>This proposed degree is designed for graduates to achieve ALSDE Class B Certification in both Elementary Education and ESOL. </a:t>
            </a:r>
          </a:p>
          <a:p>
            <a:endParaRPr lang="en-US" sz="2400" dirty="0">
              <a:highlight>
                <a:srgbClr val="FFFF00"/>
              </a:highlight>
            </a:endParaRPr>
          </a:p>
          <a:p>
            <a:pPr marL="342900" lvl="0" indent="-342900">
              <a:buFont typeface="Arial" panose="020B0604020202020204" pitchFamily="34" charset="0"/>
              <a:buChar char="•"/>
            </a:pPr>
            <a:r>
              <a:rPr lang="en-US" sz="2400" dirty="0"/>
              <a:t>The proposal includes letters of support from local education agencies (LEAs) attesting to the need for ESOL educators and expressing their interest in partnering on program placements.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281EFD-D0EA-4543-B816-3C634CAE3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844" y="154102"/>
            <a:ext cx="2478000" cy="628746"/>
          </a:xfrm>
          <a:prstGeom prst="rect">
            <a:avLst/>
          </a:prstGeom>
        </p:spPr>
      </p:pic>
      <p:sp>
        <p:nvSpPr>
          <p:cNvPr id="8" name="Slide Number Placeholder 5">
            <a:extLst>
              <a:ext uri="{FF2B5EF4-FFF2-40B4-BE49-F238E27FC236}">
                <a16:creationId xmlns:a16="http://schemas.microsoft.com/office/drawing/2014/main" id="{813D5CEB-1D48-4E66-B07E-7A193B4C1185}"/>
              </a:ext>
            </a:extLst>
          </p:cNvPr>
          <p:cNvSpPr txBox="1">
            <a:spLocks/>
          </p:cNvSpPr>
          <p:nvPr/>
        </p:nvSpPr>
        <p:spPr>
          <a:xfrm>
            <a:off x="9256644" y="63387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C3AF50-45D8-4144-B114-A385979F8C17}" type="slidenum">
              <a:rPr lang="en-US" smtClean="0"/>
              <a:pPr/>
              <a:t>78</a:t>
            </a:fld>
            <a:endParaRPr lang="en-US" dirty="0"/>
          </a:p>
        </p:txBody>
      </p:sp>
      <p:pic>
        <p:nvPicPr>
          <p:cNvPr id="13314" name="Picture 2" descr="See the source image">
            <a:extLst>
              <a:ext uri="{FF2B5EF4-FFF2-40B4-BE49-F238E27FC236}">
                <a16:creationId xmlns:a16="http://schemas.microsoft.com/office/drawing/2014/main" id="{21EA2E56-7CC1-4B6C-83B3-09B77F434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123" y="5111178"/>
            <a:ext cx="2489753" cy="125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738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A-6a: </a:t>
            </a:r>
          </a:p>
          <a:p>
            <a:endParaRPr lang="en-US" sz="3200" b="1" dirty="0">
              <a:solidFill>
                <a:srgbClr val="0070C0"/>
              </a:solidFill>
            </a:endParaRPr>
          </a:p>
          <a:p>
            <a:pPr>
              <a:spcBef>
                <a:spcPts val="600"/>
              </a:spcBef>
              <a:tabLst>
                <a:tab pos="457200" algn="l"/>
              </a:tabLst>
              <a:defRPr/>
            </a:pPr>
            <a:r>
              <a:rPr lang="en-US" sz="2800" dirty="0"/>
              <a:t>That the Commission approve Athens State University’s proposal to offer a Bachelor of Science in Education in Elementary Education and English for Speakers of Other Languages (ESOL) K-6. </a:t>
            </a:r>
          </a:p>
        </p:txBody>
      </p:sp>
    </p:spTree>
    <p:extLst>
      <p:ext uri="{BB962C8B-B14F-4D97-AF65-F5344CB8AC3E}">
        <p14:creationId xmlns:p14="http://schemas.microsoft.com/office/powerpoint/2010/main" val="230977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7B06-8DDB-45CE-8A79-6B97C30332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643781-666B-4ABB-99C6-E96CB1F6520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0EC8B67-2FF3-4598-9AE7-EF1CD9620E18}"/>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a:t>
            </a:fld>
            <a:endParaRPr lang="en-US">
              <a:solidFill>
                <a:srgbClr val="46464A">
                  <a:lumMod val="60000"/>
                  <a:lumOff val="40000"/>
                </a:srgbClr>
              </a:solidFill>
            </a:endParaRPr>
          </a:p>
        </p:txBody>
      </p:sp>
      <p:pic>
        <p:nvPicPr>
          <p:cNvPr id="5122" name="Picture 2" descr="131E5BEC-2BC0-4817-B30F-7DD6AF030857-L0-001">
            <a:extLst>
              <a:ext uri="{FF2B5EF4-FFF2-40B4-BE49-F238E27FC236}">
                <a16:creationId xmlns:a16="http://schemas.microsoft.com/office/drawing/2014/main" id="{A19FB316-DBBB-4C32-B208-97E5119A76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 t="22052" r="-1579" b="-6722"/>
          <a:stretch/>
        </p:blipFill>
        <p:spPr bwMode="auto">
          <a:xfrm rot="10800000">
            <a:off x="157571" y="-680111"/>
            <a:ext cx="11876858" cy="740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978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8784" y="151642"/>
            <a:ext cx="10857392" cy="45427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Athens State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6b. Master of Science in Strategic Human Resource Management</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0070C0"/>
                </a:solidFill>
                <a:latin typeface="Calibri" panose="020F0502020204030204"/>
              </a:rPr>
              <a:t>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52.1001)</a:t>
            </a:r>
          </a:p>
          <a:p>
            <a:pPr marL="0" marR="0" lvl="0" indent="0" algn="l" defTabSz="914400" rtl="0" eaLnBrk="1" fontAlgn="auto" latinLnBrk="0" hangingPunct="1">
              <a:lnSpc>
                <a:spcPct val="100000"/>
              </a:lnSpc>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769933" y="1543618"/>
            <a:ext cx="11229911" cy="4031873"/>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program will expand ATSU’s existing BS in Human Resource Management (CIP 52.1001) to the graduate level and will require very few additional resources to implement. </a:t>
            </a:r>
          </a:p>
          <a:p>
            <a:endParaRPr lang="en-US" sz="2400" dirty="0">
              <a:highlight>
                <a:srgbClr val="FFFF00"/>
              </a:highlight>
            </a:endParaRPr>
          </a:p>
          <a:p>
            <a:pPr marL="342900" lvl="0" indent="-342900">
              <a:buFont typeface="Arial" panose="020B0604020202020204" pitchFamily="34" charset="0"/>
              <a:buChar char="•"/>
            </a:pPr>
            <a:r>
              <a:rPr lang="en-US" sz="2400" dirty="0"/>
              <a:t>The proposed program will prepare graduates for employment in occupations included on the 2021 Statewide List of In-Demand Occupations. </a:t>
            </a:r>
          </a:p>
          <a:p>
            <a:endParaRPr lang="en-US" sz="2400" dirty="0">
              <a:highlight>
                <a:srgbClr val="FFFF00"/>
              </a:highlight>
            </a:endParaRPr>
          </a:p>
          <a:p>
            <a:pPr marL="342900" lvl="0" indent="-342900">
              <a:buFont typeface="Arial" panose="020B0604020202020204" pitchFamily="34" charset="0"/>
              <a:buChar char="•"/>
            </a:pPr>
            <a:r>
              <a:rPr lang="en-US" sz="2400" dirty="0"/>
              <a:t>Graduates will be prepared to sit for professional certifications offered through the Society for Human Resource Management (SHRM), as well as other professional organizations.</a:t>
            </a:r>
            <a:endParaRPr lang="en-US" sz="2400" dirty="0">
              <a:highlight>
                <a:srgbClr val="FFFF00"/>
              </a:highlight>
            </a:endParaRPr>
          </a:p>
        </p:txBody>
      </p:sp>
      <p:pic>
        <p:nvPicPr>
          <p:cNvPr id="10" name="Picture 9">
            <a:extLst>
              <a:ext uri="{FF2B5EF4-FFF2-40B4-BE49-F238E27FC236}">
                <a16:creationId xmlns:a16="http://schemas.microsoft.com/office/drawing/2014/main" id="{1B281EFD-D0EA-4543-B816-3C634CAE3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644" y="184718"/>
            <a:ext cx="2633442" cy="668186"/>
          </a:xfrm>
          <a:prstGeom prst="rect">
            <a:avLst/>
          </a:prstGeom>
        </p:spPr>
      </p:pic>
      <p:sp>
        <p:nvSpPr>
          <p:cNvPr id="8" name="Slide Number Placeholder 5">
            <a:extLst>
              <a:ext uri="{FF2B5EF4-FFF2-40B4-BE49-F238E27FC236}">
                <a16:creationId xmlns:a16="http://schemas.microsoft.com/office/drawing/2014/main" id="{813D5CEB-1D48-4E66-B07E-7A193B4C1185}"/>
              </a:ext>
            </a:extLst>
          </p:cNvPr>
          <p:cNvSpPr txBox="1">
            <a:spLocks/>
          </p:cNvSpPr>
          <p:nvPr/>
        </p:nvSpPr>
        <p:spPr>
          <a:xfrm>
            <a:off x="9256644" y="63387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C3AF50-45D8-4144-B114-A385979F8C17}" type="slidenum">
              <a:rPr lang="en-US" smtClean="0"/>
              <a:pPr/>
              <a:t>80</a:t>
            </a:fld>
            <a:endParaRPr lang="en-US" dirty="0"/>
          </a:p>
        </p:txBody>
      </p:sp>
      <p:pic>
        <p:nvPicPr>
          <p:cNvPr id="14338" name="Picture 2" descr="See the source image">
            <a:extLst>
              <a:ext uri="{FF2B5EF4-FFF2-40B4-BE49-F238E27FC236}">
                <a16:creationId xmlns:a16="http://schemas.microsoft.com/office/drawing/2014/main" id="{3ECC8D63-0D0D-47DE-AEE0-9A926748A8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7229" y="5212904"/>
            <a:ext cx="2397541" cy="138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561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0070C0"/>
                </a:solidFill>
              </a:rPr>
              <a:t>Motion, Decision Item A-6b: </a:t>
            </a:r>
          </a:p>
          <a:p>
            <a:endParaRPr lang="en-US" sz="3200" b="1" dirty="0">
              <a:solidFill>
                <a:srgbClr val="0070C0"/>
              </a:solidFill>
            </a:endParaRPr>
          </a:p>
          <a:p>
            <a:pPr>
              <a:spcBef>
                <a:spcPts val="600"/>
              </a:spcBef>
              <a:tabLst>
                <a:tab pos="457200" algn="l"/>
              </a:tabLst>
              <a:defRPr/>
            </a:pPr>
            <a:r>
              <a:rPr lang="en-US" sz="2800" dirty="0"/>
              <a:t>That the Commission approve Athens State University’s proposal to offer a Master of Science in Strategic Human Resource Management. </a:t>
            </a:r>
          </a:p>
        </p:txBody>
      </p:sp>
    </p:spTree>
    <p:extLst>
      <p:ext uri="{BB962C8B-B14F-4D97-AF65-F5344CB8AC3E}">
        <p14:creationId xmlns:p14="http://schemas.microsoft.com/office/powerpoint/2010/main" val="38965147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8784" y="54362"/>
            <a:ext cx="10857392" cy="4111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Athens State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6b. Bachelor of Science in Nursing (CIP 51.3801)</a:t>
            </a:r>
          </a:p>
          <a:p>
            <a:pPr marL="0" marR="0" lvl="0" indent="0" algn="l" defTabSz="914400" rtl="0" eaLnBrk="1" fontAlgn="auto" latinLnBrk="0" hangingPunct="1">
              <a:lnSpc>
                <a:spcPct val="100000"/>
              </a:lnSpc>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769933" y="925106"/>
            <a:ext cx="11229911" cy="550920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ATSU’s current offering of undergraduate courses in healthcare management and leadership means that only four new courses need to be created to align with requirements for BSN curricula as established by the Commission on Collegiate Nursing Education. </a:t>
            </a:r>
          </a:p>
          <a:p>
            <a:endParaRPr lang="en-US" sz="2400" dirty="0">
              <a:highlight>
                <a:srgbClr val="FFFF00"/>
              </a:highlight>
            </a:endParaRPr>
          </a:p>
          <a:p>
            <a:pPr marL="342900" lvl="0" indent="-342900">
              <a:buFont typeface="Arial" panose="020B0604020202020204" pitchFamily="34" charset="0"/>
              <a:buChar char="•"/>
            </a:pPr>
            <a:r>
              <a:rPr lang="en-US" sz="2400" dirty="0"/>
              <a:t>There are ten BSN programs in the Academic Program Inventory under CIP 51.3801, including two RN to BSN programs in the North Alabama area. However, given the demand for such programs and the presence of out-of-state and for-profit entities in the marketplace, additional programs may be justified. </a:t>
            </a:r>
          </a:p>
          <a:p>
            <a:endParaRPr lang="en-US" sz="2400" dirty="0">
              <a:highlight>
                <a:srgbClr val="FFFF00"/>
              </a:highlight>
            </a:endParaRPr>
          </a:p>
          <a:p>
            <a:pPr marL="342900" lvl="0" indent="-342900">
              <a:buFont typeface="Arial" panose="020B0604020202020204" pitchFamily="34" charset="0"/>
              <a:buChar char="•"/>
            </a:pPr>
            <a:r>
              <a:rPr lang="en-US" sz="2400" dirty="0"/>
              <a:t>ATSU’s proposal includes five letters of support from </a:t>
            </a:r>
          </a:p>
          <a:p>
            <a:pPr lvl="0"/>
            <a:r>
              <a:rPr lang="en-US" sz="2400" dirty="0"/>
              <a:t>     local education institutions and healthcare providers. </a:t>
            </a:r>
          </a:p>
          <a:p>
            <a:pPr lvl="0"/>
            <a:r>
              <a:rPr lang="en-US" sz="2400" dirty="0"/>
              <a:t>     The letters attest to the need for additional BSN programs </a:t>
            </a:r>
          </a:p>
          <a:p>
            <a:pPr lvl="0"/>
            <a:r>
              <a:rPr lang="en-US" sz="2400" dirty="0"/>
              <a:t>     and the alignment of ATSU’s curriculum with standards for specialized accreditation.</a:t>
            </a:r>
            <a:endParaRPr lang="en-US" sz="2400" dirty="0">
              <a:highlight>
                <a:srgbClr val="FFFF00"/>
              </a:highlight>
            </a:endParaRPr>
          </a:p>
        </p:txBody>
      </p:sp>
      <p:pic>
        <p:nvPicPr>
          <p:cNvPr id="10" name="Picture 9">
            <a:extLst>
              <a:ext uri="{FF2B5EF4-FFF2-40B4-BE49-F238E27FC236}">
                <a16:creationId xmlns:a16="http://schemas.microsoft.com/office/drawing/2014/main" id="{1B281EFD-D0EA-4543-B816-3C634CAE3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7615" y="233569"/>
            <a:ext cx="2582958" cy="655377"/>
          </a:xfrm>
          <a:prstGeom prst="rect">
            <a:avLst/>
          </a:prstGeom>
        </p:spPr>
      </p:pic>
      <p:pic>
        <p:nvPicPr>
          <p:cNvPr id="4" name="Picture 3">
            <a:extLst>
              <a:ext uri="{FF2B5EF4-FFF2-40B4-BE49-F238E27FC236}">
                <a16:creationId xmlns:a16="http://schemas.microsoft.com/office/drawing/2014/main" id="{069709E6-7C7E-4815-9EC0-FDCF1EF30D60}"/>
              </a:ext>
            </a:extLst>
          </p:cNvPr>
          <p:cNvPicPr>
            <a:picLocks noChangeAspect="1"/>
          </p:cNvPicPr>
          <p:nvPr/>
        </p:nvPicPr>
        <p:blipFill>
          <a:blip r:embed="rId4"/>
          <a:stretch>
            <a:fillRect/>
          </a:stretch>
        </p:blipFill>
        <p:spPr>
          <a:xfrm>
            <a:off x="8611932" y="4364489"/>
            <a:ext cx="2432468" cy="1282747"/>
          </a:xfrm>
          <a:prstGeom prst="rect">
            <a:avLst/>
          </a:prstGeom>
        </p:spPr>
      </p:pic>
      <p:sp>
        <p:nvSpPr>
          <p:cNvPr id="8" name="Slide Number Placeholder 5">
            <a:extLst>
              <a:ext uri="{FF2B5EF4-FFF2-40B4-BE49-F238E27FC236}">
                <a16:creationId xmlns:a16="http://schemas.microsoft.com/office/drawing/2014/main" id="{813D5CEB-1D48-4E66-B07E-7A193B4C1185}"/>
              </a:ext>
            </a:extLst>
          </p:cNvPr>
          <p:cNvSpPr txBox="1">
            <a:spLocks/>
          </p:cNvSpPr>
          <p:nvPr/>
        </p:nvSpPr>
        <p:spPr>
          <a:xfrm>
            <a:off x="9256644" y="63387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C3AF50-45D8-4144-B114-A385979F8C17}" type="slidenum">
              <a:rPr lang="en-US" smtClean="0"/>
              <a:pPr/>
              <a:t>82</a:t>
            </a:fld>
            <a:endParaRPr lang="en-US" dirty="0"/>
          </a:p>
        </p:txBody>
      </p:sp>
    </p:spTree>
    <p:extLst>
      <p:ext uri="{BB962C8B-B14F-4D97-AF65-F5344CB8AC3E}">
        <p14:creationId xmlns:p14="http://schemas.microsoft.com/office/powerpoint/2010/main" val="9462337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015936"/>
          </a:xfrm>
          <a:prstGeom prst="rect">
            <a:avLst/>
          </a:prstGeom>
          <a:noFill/>
        </p:spPr>
        <p:txBody>
          <a:bodyPr wrap="square" rtlCol="0">
            <a:spAutoFit/>
          </a:bodyPr>
          <a:lstStyle/>
          <a:p>
            <a:r>
              <a:rPr lang="en-US" sz="3200" b="1" dirty="0">
                <a:solidFill>
                  <a:srgbClr val="0070C0"/>
                </a:solidFill>
              </a:rPr>
              <a:t>Motion, Decision Item A-6c: </a:t>
            </a:r>
          </a:p>
          <a:p>
            <a:endParaRPr lang="en-US" sz="3200" b="1" dirty="0">
              <a:solidFill>
                <a:srgbClr val="0070C0"/>
              </a:solidFill>
            </a:endParaRPr>
          </a:p>
          <a:p>
            <a:pPr>
              <a:spcBef>
                <a:spcPts val="600"/>
              </a:spcBef>
              <a:tabLst>
                <a:tab pos="457200" algn="l"/>
              </a:tabLst>
              <a:defRPr/>
            </a:pPr>
            <a:r>
              <a:rPr lang="en-US" sz="2800" dirty="0"/>
              <a:t>That the Commission approve Athens State University’s proposal to offer a Bachelor of Science in Nursing. </a:t>
            </a:r>
          </a:p>
        </p:txBody>
      </p:sp>
    </p:spTree>
    <p:extLst>
      <p:ext uri="{BB962C8B-B14F-4D97-AF65-F5344CB8AC3E}">
        <p14:creationId xmlns:p14="http://schemas.microsoft.com/office/powerpoint/2010/main" val="671623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06653" y="92074"/>
            <a:ext cx="10328218" cy="66633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0070C0"/>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lang="en-US" sz="2800" b="1" dirty="0">
                <a:solidFill>
                  <a:srgbClr val="0070C0"/>
                </a:solidFill>
                <a:latin typeface="Calibri" panose="020F0502020204030204"/>
              </a:rPr>
              <a:t>7a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University of North Alabama BS/BA in Earth Systems        	 	Sustainability (CIP 30.3301)</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rPr>
              <a:t>The program did not meet the enrollment condition, nor did it meet the minimum graduate requirement of 7.5 annual graduates on average.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rPr>
              <a:t>UNA has requested an extension of three years to achieve the average new enrollment and graduate figures. The post-implementation report noted that changes in program leadership after implementation negatively impacted program growth.</a:t>
            </a:r>
            <a:r>
              <a:rPr lang="en-US" sz="2400" dirty="0">
                <a:solidFill>
                  <a:prstClr val="black"/>
                </a:solidFill>
                <a:latin typeface="Calibri" panose="020F0502020204030204"/>
              </a:rPr>
              <a:t> </a:t>
            </a:r>
            <a:r>
              <a:rPr lang="en-US" sz="2400" dirty="0">
                <a:solidFill>
                  <a:prstClr val="black"/>
                </a:solidFill>
              </a:rPr>
              <a:t>UNA has plans to expand program delivery to include online components, expand communications and recruitment efforts, and strengthen community-based and employer-based partnerships.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6949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3418923599"/>
              </p:ext>
            </p:extLst>
          </p:nvPr>
        </p:nvGraphicFramePr>
        <p:xfrm>
          <a:off x="3791352" y="4768712"/>
          <a:ext cx="4609296" cy="1997214"/>
        </p:xfrm>
        <a:graphic>
          <a:graphicData uri="http://schemas.openxmlformats.org/drawingml/2006/table">
            <a:tbl>
              <a:tblPr firstRow="1" firstCol="1" lastRow="1" lastCol="1" bandRow="1" bandCol="1">
                <a:tableStyleId>{0E3FDE45-AF77-4B5C-9715-49D594BDF05E}</a:tableStyleId>
              </a:tblPr>
              <a:tblGrid>
                <a:gridCol w="1487377">
                  <a:extLst>
                    <a:ext uri="{9D8B030D-6E8A-4147-A177-3AD203B41FA5}">
                      <a16:colId xmlns:a16="http://schemas.microsoft.com/office/drawing/2014/main" val="1169614983"/>
                    </a:ext>
                  </a:extLst>
                </a:gridCol>
                <a:gridCol w="1443134">
                  <a:extLst>
                    <a:ext uri="{9D8B030D-6E8A-4147-A177-3AD203B41FA5}">
                      <a16:colId xmlns:a16="http://schemas.microsoft.com/office/drawing/2014/main" val="4263036999"/>
                    </a:ext>
                  </a:extLst>
                </a:gridCol>
                <a:gridCol w="1678785">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BS in Earth Systems Sustainability (30.3301)</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7</a:t>
                      </a:r>
                      <a:endParaRPr lang="en-US" sz="20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a:effectLst/>
                        </a:rPr>
                        <a:t> </a:t>
                      </a:r>
                    </a:p>
                    <a:p>
                      <a:pPr marL="0" marR="0" algn="l">
                        <a:spcBef>
                          <a:spcPts val="0"/>
                        </a:spcBef>
                        <a:spcAft>
                          <a:spcPts val="0"/>
                        </a:spcAft>
                      </a:pPr>
                      <a:r>
                        <a:rPr lang="en-US" sz="2000">
                          <a:effectLst/>
                        </a:rPr>
                        <a:t>Reported</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rPr>
                        <a:t>4.75</a:t>
                      </a:r>
                      <a:endParaRPr lang="en-US" sz="2000" dirty="0">
                        <a:solidFill>
                          <a:srgbClr val="C00000"/>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ea typeface="Times New Roman" panose="02020603050405020304" pitchFamily="18" charset="0"/>
                        </a:rPr>
                        <a:t>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7" name="Picture 22" descr="https://cws.auburn.edu/asim/Content/Images/Schools/North%20Alabama.png">
            <a:extLst>
              <a:ext uri="{FF2B5EF4-FFF2-40B4-BE49-F238E27FC236}">
                <a16:creationId xmlns:a16="http://schemas.microsoft.com/office/drawing/2014/main" id="{15661DB7-65F5-4F1C-9BC4-7391877AFF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233" y="315668"/>
            <a:ext cx="1357276" cy="122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36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208004" y="1923394"/>
            <a:ext cx="9775992" cy="2877711"/>
          </a:xfrm>
          <a:prstGeom prst="rect">
            <a:avLst/>
          </a:prstGeom>
          <a:noFill/>
        </p:spPr>
        <p:txBody>
          <a:bodyPr wrap="square" rtlCol="0">
            <a:spAutoFit/>
          </a:bodyPr>
          <a:lstStyle/>
          <a:p>
            <a:r>
              <a:rPr lang="en-US" sz="3200" b="1" dirty="0">
                <a:solidFill>
                  <a:srgbClr val="0070C0"/>
                </a:solidFill>
              </a:rPr>
              <a:t>Motion, Decision Item A-7a: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request to amend post-implementation conditions for the Bachelor of Arts/Bachelor of Science in Earth Systems Sustainability.</a:t>
            </a:r>
          </a:p>
        </p:txBody>
      </p:sp>
    </p:spTree>
    <p:extLst>
      <p:ext uri="{BB962C8B-B14F-4D97-AF65-F5344CB8AC3E}">
        <p14:creationId xmlns:p14="http://schemas.microsoft.com/office/powerpoint/2010/main" val="18717680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06653" y="92074"/>
            <a:ext cx="10328218" cy="54938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0070C0"/>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lang="en-US" sz="2800" b="1" dirty="0">
                <a:solidFill>
                  <a:srgbClr val="0070C0"/>
                </a:solidFill>
                <a:latin typeface="Calibri" panose="020F0502020204030204"/>
              </a:rPr>
              <a:t>7b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University of North Alabama, MA in Public History (CIP 54.0105)</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rPr>
              <a:t>The program did not meet the average graduates condition.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rPr>
              <a:t>UNA has requested an extension of two years to produce an average number of graduates at or above the state required minimum of 3.75. Based on program performance in the first five years, UNA’s Department of History has developed a plan for revising the curriculum, extending experiential learning partnerships with public history centers across the North Alabama region, and enhancing recruitment.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5153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1412456909"/>
              </p:ext>
            </p:extLst>
          </p:nvPr>
        </p:nvGraphicFramePr>
        <p:xfrm>
          <a:off x="3791352" y="4140958"/>
          <a:ext cx="4609296" cy="2210574"/>
        </p:xfrm>
        <a:graphic>
          <a:graphicData uri="http://schemas.openxmlformats.org/drawingml/2006/table">
            <a:tbl>
              <a:tblPr firstRow="1" firstCol="1" lastRow="1" lastCol="1" bandRow="1" bandCol="1">
                <a:tableStyleId>{0E3FDE45-AF77-4B5C-9715-49D594BDF05E}</a:tableStyleId>
              </a:tblPr>
              <a:tblGrid>
                <a:gridCol w="1487377">
                  <a:extLst>
                    <a:ext uri="{9D8B030D-6E8A-4147-A177-3AD203B41FA5}">
                      <a16:colId xmlns:a16="http://schemas.microsoft.com/office/drawing/2014/main" val="1169614983"/>
                    </a:ext>
                  </a:extLst>
                </a:gridCol>
                <a:gridCol w="1443134">
                  <a:extLst>
                    <a:ext uri="{9D8B030D-6E8A-4147-A177-3AD203B41FA5}">
                      <a16:colId xmlns:a16="http://schemas.microsoft.com/office/drawing/2014/main" val="4263036999"/>
                    </a:ext>
                  </a:extLst>
                </a:gridCol>
                <a:gridCol w="1678785">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MA in Public History (54.0105)</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5 </a:t>
                      </a:r>
                      <a:r>
                        <a:rPr lang="en-US" sz="1400" b="1" dirty="0">
                          <a:effectLst/>
                          <a:latin typeface="+mn-lt"/>
                          <a:ea typeface="Times New Roman" panose="02020603050405020304" pitchFamily="18" charset="0"/>
                        </a:rPr>
                        <a:t>(3.75 w/ 25% reduction)</a:t>
                      </a:r>
                      <a:endParaRPr lang="en-US" sz="20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3.75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a:effectLst/>
                        </a:rPr>
                        <a:t> </a:t>
                      </a:r>
                    </a:p>
                    <a:p>
                      <a:pPr marL="0" marR="0" algn="l">
                        <a:spcBef>
                          <a:spcPts val="0"/>
                        </a:spcBef>
                        <a:spcAft>
                          <a:spcPts val="0"/>
                        </a:spcAft>
                      </a:pPr>
                      <a:r>
                        <a:rPr lang="en-US" sz="2000">
                          <a:effectLst/>
                        </a:rPr>
                        <a:t>Reported</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92D050"/>
                          </a:solidFill>
                          <a:effectLst/>
                          <a:latin typeface="+mn-lt"/>
                        </a:rPr>
                        <a:t>4.3</a:t>
                      </a:r>
                      <a:endParaRPr lang="en-US" sz="2000" dirty="0">
                        <a:solidFill>
                          <a:srgbClr val="92D050"/>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FF0000"/>
                          </a:solidFill>
                          <a:effectLst/>
                          <a:latin typeface="+mn-lt"/>
                          <a:ea typeface="Times New Roman" panose="02020603050405020304" pitchFamily="18" charset="0"/>
                        </a:rPr>
                        <a:t>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7" name="Picture 22" descr="https://cws.auburn.edu/asim/Content/Images/Schools/North%20Alabama.png">
            <a:extLst>
              <a:ext uri="{FF2B5EF4-FFF2-40B4-BE49-F238E27FC236}">
                <a16:creationId xmlns:a16="http://schemas.microsoft.com/office/drawing/2014/main" id="{1B28FB40-C04A-45F6-B9EE-8C82DDD90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9857" y="247260"/>
            <a:ext cx="1457007" cy="131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01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2446824"/>
          </a:xfrm>
          <a:prstGeom prst="rect">
            <a:avLst/>
          </a:prstGeom>
          <a:noFill/>
        </p:spPr>
        <p:txBody>
          <a:bodyPr wrap="square" rtlCol="0">
            <a:spAutoFit/>
          </a:bodyPr>
          <a:lstStyle/>
          <a:p>
            <a:r>
              <a:rPr lang="en-US" sz="3200" b="1" dirty="0">
                <a:solidFill>
                  <a:srgbClr val="0070C0"/>
                </a:solidFill>
              </a:rPr>
              <a:t>Motion, Decision Item A-7b: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request to amend post-implementation conditions for the Master of Arts in Public History.</a:t>
            </a:r>
          </a:p>
        </p:txBody>
      </p:sp>
    </p:spTree>
    <p:extLst>
      <p:ext uri="{BB962C8B-B14F-4D97-AF65-F5344CB8AC3E}">
        <p14:creationId xmlns:p14="http://schemas.microsoft.com/office/powerpoint/2010/main" val="3393251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785326" y="1428457"/>
            <a:ext cx="10849947" cy="2949525"/>
          </a:xfrm>
          <a:prstGeom prst="rect">
            <a:avLst/>
          </a:prstGeom>
          <a:noFill/>
        </p:spPr>
        <p:txBody>
          <a:bodyPr wrap="square" rtlCol="0">
            <a:spAutoFit/>
          </a:bodyPr>
          <a:lstStyle/>
          <a:p>
            <a:pPr defTabSz="685800">
              <a:spcAft>
                <a:spcPts val="1000"/>
              </a:spcAf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Implementation of Non-Degree Programs at Senior Institutions</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New Short Certificate Programs (Less than 30 Semester Hours) </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Changes to the Academic Program Inventory</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Extensions/Alterations to Existing Programs of Instruction</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lang="en-US" sz="2400" dirty="0">
                <a:solidFill>
                  <a:prstClr val="black"/>
                </a:solidFill>
                <a:latin typeface="Calibri" panose="020F0502020204030204"/>
              </a:rPr>
              <a:t>Jacksonville State University, New Exempt Off-Campus Site: Longleaf Building </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Summary of Post-Implementation Reports</a:t>
            </a:r>
          </a:p>
        </p:txBody>
      </p:sp>
      <p:sp>
        <p:nvSpPr>
          <p:cNvPr id="7" name="Rectangle 2"/>
          <p:cNvSpPr txBox="1">
            <a:spLocks noChangeArrowheads="1"/>
          </p:cNvSpPr>
          <p:nvPr/>
        </p:nvSpPr>
        <p:spPr>
          <a:xfrm>
            <a:off x="2571715" y="117801"/>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US" sz="4000" b="1" cap="none" dirty="0">
                <a:solidFill>
                  <a:srgbClr val="4F81BD"/>
                </a:solidFill>
                <a:latin typeface="Calibri" panose="020F0502020204030204"/>
              </a:rPr>
              <a:t>B</a:t>
            </a:r>
            <a:r>
              <a:rPr kumimoji="0" lang="en-US" sz="4000" b="1" i="0" u="none" strike="noStrike" kern="1200" cap="none" spc="0" normalizeH="0" baseline="0" noProof="0" dirty="0">
                <a:ln>
                  <a:noFill/>
                </a:ln>
                <a:solidFill>
                  <a:srgbClr val="4F81BD"/>
                </a:solidFill>
                <a:effectLst/>
                <a:uLnTx/>
                <a:uFillTx/>
                <a:latin typeface="Calibri" panose="020F0502020204030204"/>
                <a:ea typeface="+mj-ea"/>
                <a:cs typeface="+mj-cs"/>
              </a:rPr>
              <a:t>.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024741" y="305338"/>
            <a:ext cx="1610532" cy="1610532"/>
          </a:xfrm>
          <a:prstGeom prst="rect">
            <a:avLst/>
          </a:prstGeom>
        </p:spPr>
      </p:pic>
    </p:spTree>
    <p:extLst>
      <p:ext uri="{BB962C8B-B14F-4D97-AF65-F5344CB8AC3E}">
        <p14:creationId xmlns:p14="http://schemas.microsoft.com/office/powerpoint/2010/main" val="2705169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90212" cy="361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a:ln>
                  <a:noFill/>
                </a:ln>
                <a:solidFill>
                  <a:srgbClr val="0070C0"/>
                </a:solidFill>
                <a:effectLst/>
                <a:uLnTx/>
                <a:uFillTx/>
                <a:latin typeface="Calibri"/>
                <a:ea typeface="+mn-ea"/>
                <a:cs typeface="+mn-cs"/>
              </a:rPr>
              <a:t>6.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800" dirty="0"/>
              <a:t>Athens State University: MS in Global Logistics and Supply Chain Management (CIP 52.0203)</a:t>
            </a:r>
          </a:p>
          <a:p>
            <a:pPr marL="342900" indent="-342900">
              <a:buFont typeface="Arial" panose="020B0604020202020204" pitchFamily="34" charset="0"/>
              <a:buChar char="•"/>
            </a:pPr>
            <a:endParaRPr lang="en-US" sz="2800" dirty="0"/>
          </a:p>
          <a:p>
            <a:pPr marL="342900" lvl="0" indent="-342900">
              <a:buFont typeface="Arial" panose="020B0604020202020204" pitchFamily="34" charset="0"/>
              <a:buChar char="•"/>
            </a:pPr>
            <a:r>
              <a:rPr lang="en-US" sz="2800" dirty="0"/>
              <a:t>Auburn University: BM in Music (CIP 50.0901) </a:t>
            </a:r>
          </a:p>
          <a:p>
            <a:endParaRPr lang="en-US"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B264-FE6C-4F5F-A115-548B38CFFA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FF5DBA-A7C2-498C-8090-C69ED2D6BF4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6AAE088-33F1-4C0C-BE09-BBDFB306287D}"/>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a:t>
            </a:fld>
            <a:endParaRPr lang="en-US">
              <a:solidFill>
                <a:srgbClr val="46464A">
                  <a:lumMod val="60000"/>
                  <a:lumOff val="40000"/>
                </a:srgbClr>
              </a:solidFill>
            </a:endParaRPr>
          </a:p>
        </p:txBody>
      </p:sp>
      <p:pic>
        <p:nvPicPr>
          <p:cNvPr id="6146" name="Picture 2" descr="D71F6C45-3408-4CD5-9854-C6C7320167FE-L0-001">
            <a:extLst>
              <a:ext uri="{FF2B5EF4-FFF2-40B4-BE49-F238E27FC236}">
                <a16:creationId xmlns:a16="http://schemas.microsoft.com/office/drawing/2014/main" id="{E39C0E1B-C220-4899-9C11-F3DACCE4D6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82"/>
          <a:stretch/>
        </p:blipFill>
        <p:spPr bwMode="auto">
          <a:xfrm rot="10800000">
            <a:off x="462017" y="176011"/>
            <a:ext cx="6238767" cy="650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AC4B7763-5B9D-4485-A986-9A3586BB0432-L0-001">
            <a:extLst>
              <a:ext uri="{FF2B5EF4-FFF2-40B4-BE49-F238E27FC236}">
                <a16:creationId xmlns:a16="http://schemas.microsoft.com/office/drawing/2014/main" id="{EDCB8DEE-EFCB-46BC-BBF9-436D9FD9A6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376474" y="1001178"/>
            <a:ext cx="6321372" cy="47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943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026385" cy="413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a:ln>
                  <a:noFill/>
                </a:ln>
                <a:solidFill>
                  <a:srgbClr val="0070C0"/>
                </a:solidFill>
                <a:effectLst/>
                <a:uLnTx/>
                <a:uFillTx/>
                <a:latin typeface="Calibri"/>
                <a:ea typeface="+mn-ea"/>
                <a:cs typeface="+mn-cs"/>
              </a:rPr>
              <a:t>6.	Summary of Post-Implementation Reports</a:t>
            </a:r>
          </a:p>
          <a:p>
            <a:pPr marR="0" lvl="0" algn="l" defTabSz="914400" rtl="0" eaLnBrk="1" fontAlgn="auto" latinLnBrk="0" hangingPunct="1">
              <a:lnSpc>
                <a:spcPct val="100000"/>
              </a:lnSpc>
              <a:spcBef>
                <a:spcPct val="20000"/>
              </a:spcBef>
              <a:spcAft>
                <a:spcPts val="600"/>
              </a:spcAft>
              <a:buClrTx/>
              <a:buSzTx/>
              <a:tabLst>
                <a:tab pos="4572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lang="en-US" sz="2800" dirty="0">
                <a:solidFill>
                  <a:prstClr val="black"/>
                </a:solidFill>
              </a:rPr>
              <a:t>University of North Alabama: BA/BS in Earth Systems Sustainability (CIP 30.3301) – Extension requested</a:t>
            </a:r>
          </a:p>
          <a:p>
            <a:pPr marL="342900" lvl="0" indent="-342900">
              <a:buFont typeface="Arial" panose="020B0604020202020204" pitchFamily="34" charset="0"/>
              <a:buChar char="•"/>
              <a:defRPr/>
            </a:pP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University of North Alabama: MA in Public History (CIP 54.0105) – Extension Requested</a:t>
            </a:r>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0070C0"/>
                </a:solidFill>
              </a:rPr>
              <a:t>Motion, Decision Item B: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0070C0"/>
                </a:solidFill>
                <a:latin typeface="Calibri" panose="020F0502020204030204" pitchFamily="34" charset="0"/>
                <a:cs typeface="Calibri" panose="020F0502020204030204" pitchFamily="34" charset="0"/>
              </a:rPr>
              <a:t>G.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92</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32022</TotalTime>
  <Words>4277</Words>
  <Application>Microsoft Office PowerPoint</Application>
  <PresentationFormat>Widescreen</PresentationFormat>
  <Paragraphs>553</Paragraphs>
  <Slides>92</Slides>
  <Notes>19</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92</vt:i4>
      </vt:variant>
    </vt:vector>
  </HeadingPairs>
  <TitlesOfParts>
    <vt:vector size="102" baseType="lpstr">
      <vt:lpstr>Arial</vt:lpstr>
      <vt:lpstr>Calibri</vt:lpstr>
      <vt:lpstr>Calibri Light</vt:lpstr>
      <vt:lpstr>Georgia</vt:lpstr>
      <vt:lpstr>roboto</vt:lpstr>
      <vt:lpstr>Times New Roman</vt:lpstr>
      <vt:lpstr>Tw Cen MT</vt:lpstr>
      <vt:lpstr>Office Theme</vt:lpstr>
      <vt:lpstr>1_Office Theme</vt:lpstr>
      <vt:lpstr>Worksheet</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PowerPoint Presentation</vt:lpstr>
      <vt:lpstr>PowerPoint Presentation</vt:lpstr>
      <vt:lpstr>PowerPoint Presentation</vt:lpstr>
      <vt:lpstr>Please welcome  Jamarcus White  Information Specialist ACHE IT Department</vt:lpstr>
      <vt:lpstr>PowerPoint Presentation</vt:lpstr>
      <vt:lpstr>PowerPoint Presentation</vt:lpstr>
      <vt:lpstr>PowerPoint Presentation</vt:lpstr>
      <vt:lpstr>PowerPoint Presentation</vt:lpstr>
      <vt:lpstr>PowerPoint Presentation</vt:lpstr>
      <vt:lpstr>PowerPoint Presentation</vt:lpstr>
      <vt:lpstr>Pre-Pandemic Alabama, 2014-2030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is real urgency for students to earn postsecondary degrees and  credentials.</vt:lpstr>
      <vt:lpstr>PowerPoint Presentation</vt:lpstr>
      <vt:lpstr>PowerPoint Presentation</vt:lpstr>
      <vt:lpstr>PowerPoint Presentation</vt:lpstr>
      <vt:lpstr>PowerPoint Presentation</vt:lpstr>
      <vt:lpstr>PowerPoint Presentation</vt:lpstr>
      <vt:lpstr>Percentage of Income Required for Median Tuition and Fees at Public Institutions for Families Making Less Than $30,000</vt:lpstr>
      <vt:lpstr>Recommended Strategies </vt:lpstr>
      <vt:lpstr>SREB Contacts</vt:lpstr>
      <vt:lpstr>PowerPoint Presentation</vt:lpstr>
      <vt:lpstr>Alabama’s Credential Registry</vt:lpstr>
      <vt:lpstr>PowerPoint Presentation</vt:lpstr>
      <vt:lpstr>PowerPoint Presentation</vt:lpstr>
      <vt:lpstr>PowerPoint Presentation</vt:lpstr>
      <vt:lpstr>PowerPoint Presentation</vt:lpstr>
      <vt:lpstr>PowerPoint Presentation</vt:lpstr>
      <vt:lpstr>What’s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1094</cp:revision>
  <dcterms:created xsi:type="dcterms:W3CDTF">2017-08-23T13:30:03Z</dcterms:created>
  <dcterms:modified xsi:type="dcterms:W3CDTF">2021-03-12T20:52:09Z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