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6" r:id="rId1"/>
    <p:sldMasterId id="2147483908" r:id="rId2"/>
  </p:sldMasterIdLst>
  <p:notesMasterIdLst>
    <p:notesMasterId r:id="rId109"/>
  </p:notesMasterIdLst>
  <p:sldIdLst>
    <p:sldId id="1195" r:id="rId3"/>
    <p:sldId id="262" r:id="rId4"/>
    <p:sldId id="263" r:id="rId5"/>
    <p:sldId id="967" r:id="rId6"/>
    <p:sldId id="897" r:id="rId7"/>
    <p:sldId id="266" r:id="rId8"/>
    <p:sldId id="1657" r:id="rId9"/>
    <p:sldId id="2009" r:id="rId10"/>
    <p:sldId id="1974" r:id="rId11"/>
    <p:sldId id="1975" r:id="rId12"/>
    <p:sldId id="2002" r:id="rId13"/>
    <p:sldId id="1976" r:id="rId14"/>
    <p:sldId id="1977" r:id="rId15"/>
    <p:sldId id="1978" r:id="rId16"/>
    <p:sldId id="1892" r:id="rId17"/>
    <p:sldId id="1979" r:id="rId18"/>
    <p:sldId id="1980" r:id="rId19"/>
    <p:sldId id="1991" r:id="rId20"/>
    <p:sldId id="2003" r:id="rId21"/>
    <p:sldId id="2004" r:id="rId22"/>
    <p:sldId id="1992" r:id="rId23"/>
    <p:sldId id="1965" r:id="rId24"/>
    <p:sldId id="1995" r:id="rId25"/>
    <p:sldId id="1996" r:id="rId26"/>
    <p:sldId id="1966" r:id="rId27"/>
    <p:sldId id="1967" r:id="rId28"/>
    <p:sldId id="1997" r:id="rId29"/>
    <p:sldId id="1968" r:id="rId30"/>
    <p:sldId id="1998" r:id="rId31"/>
    <p:sldId id="1999" r:id="rId32"/>
    <p:sldId id="2008" r:id="rId33"/>
    <p:sldId id="2005" r:id="rId34"/>
    <p:sldId id="2006" r:id="rId35"/>
    <p:sldId id="1964" r:id="rId36"/>
    <p:sldId id="1906" r:id="rId37"/>
    <p:sldId id="1700" r:id="rId38"/>
    <p:sldId id="257" r:id="rId39"/>
    <p:sldId id="267" r:id="rId40"/>
    <p:sldId id="258" r:id="rId41"/>
    <p:sldId id="270" r:id="rId42"/>
    <p:sldId id="271" r:id="rId43"/>
    <p:sldId id="265" r:id="rId44"/>
    <p:sldId id="1947" r:id="rId45"/>
    <p:sldId id="1946" r:id="rId46"/>
    <p:sldId id="272" r:id="rId47"/>
    <p:sldId id="261" r:id="rId48"/>
    <p:sldId id="264" r:id="rId49"/>
    <p:sldId id="268" r:id="rId50"/>
    <p:sldId id="269" r:id="rId51"/>
    <p:sldId id="1030" r:id="rId52"/>
    <p:sldId id="1934" r:id="rId53"/>
    <p:sldId id="1937" r:id="rId54"/>
    <p:sldId id="1935" r:id="rId55"/>
    <p:sldId id="1938" r:id="rId56"/>
    <p:sldId id="1936" r:id="rId57"/>
    <p:sldId id="259" r:id="rId58"/>
    <p:sldId id="1939" r:id="rId59"/>
    <p:sldId id="260" r:id="rId60"/>
    <p:sldId id="1442" r:id="rId61"/>
    <p:sldId id="1443" r:id="rId62"/>
    <p:sldId id="1580" r:id="rId63"/>
    <p:sldId id="1720" r:id="rId64"/>
    <p:sldId id="1779" r:id="rId65"/>
    <p:sldId id="1781" r:id="rId66"/>
    <p:sldId id="1780" r:id="rId67"/>
    <p:sldId id="1782" r:id="rId68"/>
    <p:sldId id="1648" r:id="rId69"/>
    <p:sldId id="1784" r:id="rId70"/>
    <p:sldId id="1324" r:id="rId71"/>
    <p:sldId id="1733" r:id="rId72"/>
    <p:sldId id="1783" r:id="rId73"/>
    <p:sldId id="1739" r:id="rId74"/>
    <p:sldId id="1942" r:id="rId75"/>
    <p:sldId id="1943" r:id="rId76"/>
    <p:sldId id="1944" r:id="rId77"/>
    <p:sldId id="1945" r:id="rId78"/>
    <p:sldId id="1948" r:id="rId79"/>
    <p:sldId id="1949" r:id="rId80"/>
    <p:sldId id="1950" r:id="rId81"/>
    <p:sldId id="1951" r:id="rId82"/>
    <p:sldId id="1952" r:id="rId83"/>
    <p:sldId id="1953" r:id="rId84"/>
    <p:sldId id="1954" r:id="rId85"/>
    <p:sldId id="1955" r:id="rId86"/>
    <p:sldId id="310" r:id="rId87"/>
    <p:sldId id="1786" r:id="rId88"/>
    <p:sldId id="1787" r:id="rId89"/>
    <p:sldId id="1956" r:id="rId90"/>
    <p:sldId id="1957" r:id="rId91"/>
    <p:sldId id="1958" r:id="rId92"/>
    <p:sldId id="1959" r:id="rId93"/>
    <p:sldId id="1960" r:id="rId94"/>
    <p:sldId id="1961" r:id="rId95"/>
    <p:sldId id="1962" r:id="rId96"/>
    <p:sldId id="1963" r:id="rId97"/>
    <p:sldId id="1632" r:id="rId98"/>
    <p:sldId id="1748" r:id="rId99"/>
    <p:sldId id="1656" r:id="rId100"/>
    <p:sldId id="1772" r:id="rId101"/>
    <p:sldId id="1319" r:id="rId102"/>
    <p:sldId id="1734" r:id="rId103"/>
    <p:sldId id="1339" r:id="rId104"/>
    <p:sldId id="1340" r:id="rId105"/>
    <p:sldId id="1645" r:id="rId106"/>
    <p:sldId id="1773" r:id="rId107"/>
    <p:sldId id="1460" r:id="rId10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070C0"/>
    <a:srgbClr val="2F5597"/>
    <a:srgbClr val="B9B9B9"/>
    <a:srgbClr val="FFFF66"/>
    <a:srgbClr val="830A25"/>
    <a:srgbClr val="FFE1E7"/>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71" autoAdjust="0"/>
    <p:restoredTop sz="94840" autoAdjust="0"/>
  </p:normalViewPr>
  <p:slideViewPr>
    <p:cSldViewPr snapToGrid="0" showGuides="1">
      <p:cViewPr varScale="1">
        <p:scale>
          <a:sx n="109" d="100"/>
          <a:sy n="109" d="100"/>
        </p:scale>
        <p:origin x="600" y="96"/>
      </p:cViewPr>
      <p:guideLst>
        <p:guide orient="horz" pos="2160"/>
        <p:guide pos="3840"/>
      </p:guideLst>
    </p:cSldViewPr>
  </p:slideViewPr>
  <p:notesTextViewPr>
    <p:cViewPr>
      <p:scale>
        <a:sx n="1" d="1"/>
        <a:sy n="1" d="1"/>
      </p:scale>
      <p:origin x="0" y="0"/>
    </p:cViewPr>
  </p:notesTextViewPr>
  <p:sorterViewPr>
    <p:cViewPr>
      <p:scale>
        <a:sx n="66" d="100"/>
        <a:sy n="66" d="100"/>
      </p:scale>
      <p:origin x="0" y="-13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4D24FDB-05F8-40EE-9F96-239C88E0269C}" type="datetimeFigureOut">
              <a:rPr lang="en-US" smtClean="0"/>
              <a:t>6/11/2021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36C93A0B-A9DE-4FAA-8069-629C10E18461}" type="slidenum">
              <a:rPr lang="en-US">
                <a:solidFill>
                  <a:prstClr val="black"/>
                </a:solidFill>
                <a:latin typeface="Calibri"/>
              </a:rPr>
              <a:pPr defTabSz="931774">
                <a:defRPr/>
              </a:pPr>
              <a:t>1</a:t>
            </a:fld>
            <a:endParaRPr lang="en-US" dirty="0">
              <a:solidFill>
                <a:prstClr val="black"/>
              </a:solidFill>
              <a:latin typeface="Calibri"/>
            </a:endParaRPr>
          </a:p>
        </p:txBody>
      </p:sp>
    </p:spTree>
    <p:extLst>
      <p:ext uri="{BB962C8B-B14F-4D97-AF65-F5344CB8AC3E}">
        <p14:creationId xmlns:p14="http://schemas.microsoft.com/office/powerpoint/2010/main" val="731198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96</a:t>
            </a:fld>
            <a:endParaRPr lang="en-US">
              <a:solidFill>
                <a:prstClr val="black"/>
              </a:solidFill>
              <a:latin typeface="Calibri" panose="020F0502020204030204"/>
            </a:endParaRPr>
          </a:p>
        </p:txBody>
      </p:sp>
    </p:spTree>
    <p:extLst>
      <p:ext uri="{BB962C8B-B14F-4D97-AF65-F5344CB8AC3E}">
        <p14:creationId xmlns:p14="http://schemas.microsoft.com/office/powerpoint/2010/main" val="1216601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98</a:t>
            </a:fld>
            <a:endParaRPr lang="en-US">
              <a:solidFill>
                <a:prstClr val="black"/>
              </a:solidFill>
              <a:latin typeface="Calibri" panose="020F0502020204030204"/>
            </a:endParaRPr>
          </a:p>
        </p:txBody>
      </p:sp>
    </p:spTree>
    <p:extLst>
      <p:ext uri="{BB962C8B-B14F-4D97-AF65-F5344CB8AC3E}">
        <p14:creationId xmlns:p14="http://schemas.microsoft.com/office/powerpoint/2010/main" val="713353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80935ACD-FC6D-412F-B15C-F54ABA1A44BF}" type="slidenum">
              <a:rPr lang="en-US">
                <a:solidFill>
                  <a:prstClr val="black"/>
                </a:solidFill>
                <a:latin typeface="Calibri" panose="020F0502020204030204"/>
              </a:rPr>
              <a:pPr defTabSz="931774">
                <a:defRPr/>
              </a:pPr>
              <a:t>100</a:t>
            </a:fld>
            <a:endParaRPr lang="en-US">
              <a:solidFill>
                <a:prstClr val="black"/>
              </a:solidFill>
              <a:latin typeface="Calibri" panose="020F0502020204030204"/>
            </a:endParaRPr>
          </a:p>
        </p:txBody>
      </p:sp>
    </p:spTree>
    <p:extLst>
      <p:ext uri="{BB962C8B-B14F-4D97-AF65-F5344CB8AC3E}">
        <p14:creationId xmlns:p14="http://schemas.microsoft.com/office/powerpoint/2010/main" val="444095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102</a:t>
            </a:fld>
            <a:endParaRPr lang="en-US"/>
          </a:p>
        </p:txBody>
      </p:sp>
    </p:spTree>
    <p:extLst>
      <p:ext uri="{BB962C8B-B14F-4D97-AF65-F5344CB8AC3E}">
        <p14:creationId xmlns:p14="http://schemas.microsoft.com/office/powerpoint/2010/main" val="2764611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103</a:t>
            </a:fld>
            <a:endParaRPr lang="en-US">
              <a:solidFill>
                <a:prstClr val="black"/>
              </a:solidFill>
              <a:latin typeface="Calibri" panose="020F0502020204030204"/>
            </a:endParaRPr>
          </a:p>
        </p:txBody>
      </p:sp>
    </p:spTree>
    <p:extLst>
      <p:ext uri="{BB962C8B-B14F-4D97-AF65-F5344CB8AC3E}">
        <p14:creationId xmlns:p14="http://schemas.microsoft.com/office/powerpoint/2010/main" val="4074718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104</a:t>
            </a:fld>
            <a:endParaRPr lang="en-US">
              <a:solidFill>
                <a:prstClr val="black"/>
              </a:solidFill>
              <a:latin typeface="Calibri" panose="020F0502020204030204"/>
            </a:endParaRPr>
          </a:p>
        </p:txBody>
      </p:sp>
    </p:spTree>
    <p:extLst>
      <p:ext uri="{BB962C8B-B14F-4D97-AF65-F5344CB8AC3E}">
        <p14:creationId xmlns:p14="http://schemas.microsoft.com/office/powerpoint/2010/main" val="3493401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A5D78FC6-CE17-4259-A63C-DDFC12E048FC}" type="slidenum">
              <a:rPr lang="en-US">
                <a:solidFill>
                  <a:prstClr val="black"/>
                </a:solidFill>
                <a:latin typeface="Calibri"/>
              </a:rPr>
              <a:pPr defTabSz="931774">
                <a:defRPr/>
              </a:pPr>
              <a:t>35</a:t>
            </a:fld>
            <a:endParaRPr lang="en-US">
              <a:solidFill>
                <a:prstClr val="black"/>
              </a:solidFill>
              <a:latin typeface="Calibri"/>
            </a:endParaRPr>
          </a:p>
        </p:txBody>
      </p:sp>
    </p:spTree>
    <p:extLst>
      <p:ext uri="{BB962C8B-B14F-4D97-AF65-F5344CB8AC3E}">
        <p14:creationId xmlns:p14="http://schemas.microsoft.com/office/powerpoint/2010/main" val="222831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A5D78FC6-CE17-4259-A63C-DDFC12E048FC}" type="slidenum">
              <a:rPr lang="en-US">
                <a:solidFill>
                  <a:prstClr val="black"/>
                </a:solidFill>
                <a:latin typeface="Calibri"/>
              </a:rPr>
              <a:pPr defTabSz="931774">
                <a:defRPr/>
              </a:pPr>
              <a:t>50</a:t>
            </a:fld>
            <a:endParaRPr lang="en-US">
              <a:solidFill>
                <a:prstClr val="black"/>
              </a:solidFill>
              <a:latin typeface="Calibri"/>
            </a:endParaRPr>
          </a:p>
        </p:txBody>
      </p:sp>
    </p:spTree>
    <p:extLst>
      <p:ext uri="{BB962C8B-B14F-4D97-AF65-F5344CB8AC3E}">
        <p14:creationId xmlns:p14="http://schemas.microsoft.com/office/powerpoint/2010/main" val="1160828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83</a:t>
            </a:fld>
            <a:endParaRPr lang="en-US"/>
          </a:p>
        </p:txBody>
      </p:sp>
    </p:spTree>
    <p:extLst>
      <p:ext uri="{BB962C8B-B14F-4D97-AF65-F5344CB8AC3E}">
        <p14:creationId xmlns:p14="http://schemas.microsoft.com/office/powerpoint/2010/main" val="4211824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86</a:t>
            </a:fld>
            <a:endParaRPr lang="en-US">
              <a:solidFill>
                <a:prstClr val="black"/>
              </a:solidFill>
              <a:latin typeface="Calibri" panose="020F0502020204030204"/>
            </a:endParaRPr>
          </a:p>
        </p:txBody>
      </p:sp>
    </p:spTree>
    <p:extLst>
      <p:ext uri="{BB962C8B-B14F-4D97-AF65-F5344CB8AC3E}">
        <p14:creationId xmlns:p14="http://schemas.microsoft.com/office/powerpoint/2010/main" val="1464297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88</a:t>
            </a:fld>
            <a:endParaRPr lang="en-US">
              <a:solidFill>
                <a:prstClr val="black"/>
              </a:solidFill>
              <a:latin typeface="Calibri" panose="020F0502020204030204"/>
            </a:endParaRPr>
          </a:p>
        </p:txBody>
      </p:sp>
    </p:spTree>
    <p:extLst>
      <p:ext uri="{BB962C8B-B14F-4D97-AF65-F5344CB8AC3E}">
        <p14:creationId xmlns:p14="http://schemas.microsoft.com/office/powerpoint/2010/main" val="1142205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90</a:t>
            </a:fld>
            <a:endParaRPr lang="en-US">
              <a:solidFill>
                <a:prstClr val="black"/>
              </a:solidFill>
              <a:latin typeface="Calibri" panose="020F0502020204030204"/>
            </a:endParaRPr>
          </a:p>
        </p:txBody>
      </p:sp>
    </p:spTree>
    <p:extLst>
      <p:ext uri="{BB962C8B-B14F-4D97-AF65-F5344CB8AC3E}">
        <p14:creationId xmlns:p14="http://schemas.microsoft.com/office/powerpoint/2010/main" val="2996014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92</a:t>
            </a:fld>
            <a:endParaRPr lang="en-US">
              <a:solidFill>
                <a:prstClr val="black"/>
              </a:solidFill>
              <a:latin typeface="Calibri" panose="020F0502020204030204"/>
            </a:endParaRPr>
          </a:p>
        </p:txBody>
      </p:sp>
    </p:spTree>
    <p:extLst>
      <p:ext uri="{BB962C8B-B14F-4D97-AF65-F5344CB8AC3E}">
        <p14:creationId xmlns:p14="http://schemas.microsoft.com/office/powerpoint/2010/main" val="3838245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855315DC-C9C3-43F1-BD24-3948A444DC20}" type="slidenum">
              <a:rPr lang="en-US">
                <a:solidFill>
                  <a:prstClr val="black"/>
                </a:solidFill>
                <a:latin typeface="Calibri" panose="020F0502020204030204"/>
              </a:rPr>
              <a:pPr defTabSz="931774">
                <a:defRPr/>
              </a:pPr>
              <a:t>94</a:t>
            </a:fld>
            <a:endParaRPr lang="en-US">
              <a:solidFill>
                <a:prstClr val="black"/>
              </a:solidFill>
              <a:latin typeface="Calibri" panose="020F0502020204030204"/>
            </a:endParaRPr>
          </a:p>
        </p:txBody>
      </p:sp>
    </p:spTree>
    <p:extLst>
      <p:ext uri="{BB962C8B-B14F-4D97-AF65-F5344CB8AC3E}">
        <p14:creationId xmlns:p14="http://schemas.microsoft.com/office/powerpoint/2010/main" val="4037959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4D24A1-8E11-4D6D-89CC-91E7FF460BCE}" type="datetime1">
              <a:rPr lang="en-US" smtClean="0">
                <a:solidFill>
                  <a:srgbClr val="46464A">
                    <a:lumMod val="20000"/>
                    <a:lumOff val="80000"/>
                  </a:srgbClr>
                </a:solidFill>
              </a:rPr>
              <a:t>6/11/2021</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187816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CED646-BC93-46D0-8170-497B0AA93BDA}" type="datetime1">
              <a:rPr lang="en-US" smtClean="0">
                <a:solidFill>
                  <a:srgbClr val="46464A">
                    <a:lumMod val="20000"/>
                    <a:lumOff val="80000"/>
                  </a:srgbClr>
                </a:solidFill>
              </a:rPr>
              <a:t>6/11/2021</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98743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D6A24-E33E-4724-BD61-61FEABAEB96F}" type="datetime1">
              <a:rPr lang="en-US" smtClean="0">
                <a:solidFill>
                  <a:srgbClr val="46464A">
                    <a:lumMod val="20000"/>
                    <a:lumOff val="80000"/>
                  </a:srgbClr>
                </a:solidFill>
              </a:rPr>
              <a:t>6/11/2021</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91414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B595-13D0-468C-8442-D94ABE48DF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6716E7-690E-446F-8201-32AC187FB9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60372F-52F2-4B28-BEE6-7BD16D7B5530}"/>
              </a:ext>
            </a:extLst>
          </p:cNvPr>
          <p:cNvSpPr>
            <a:spLocks noGrp="1"/>
          </p:cNvSpPr>
          <p:nvPr>
            <p:ph type="dt" sz="half" idx="10"/>
          </p:nvPr>
        </p:nvSpPr>
        <p:spPr/>
        <p:txBody>
          <a:bodyPr/>
          <a:lstStyle/>
          <a:p>
            <a:fld id="{D0EB6FCB-6CC6-4975-9755-69ABB9C15097}" type="datetimeFigureOut">
              <a:rPr lang="en-US" smtClean="0"/>
              <a:t>6/11/2021</a:t>
            </a:fld>
            <a:endParaRPr lang="en-US"/>
          </a:p>
        </p:txBody>
      </p:sp>
      <p:sp>
        <p:nvSpPr>
          <p:cNvPr id="5" name="Footer Placeholder 4">
            <a:extLst>
              <a:ext uri="{FF2B5EF4-FFF2-40B4-BE49-F238E27FC236}">
                <a16:creationId xmlns:a16="http://schemas.microsoft.com/office/drawing/2014/main" id="{01EC4C83-5C6D-4545-8768-B54E405266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4B67C-85AB-4F30-8C4A-BC1417A05706}"/>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49038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ED602-38C0-4D74-97F0-7452F04E54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BA8448-2578-489E-9343-116727C307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1C06E-6F8F-4083-973B-C53D570B21ED}"/>
              </a:ext>
            </a:extLst>
          </p:cNvPr>
          <p:cNvSpPr>
            <a:spLocks noGrp="1"/>
          </p:cNvSpPr>
          <p:nvPr>
            <p:ph type="dt" sz="half" idx="10"/>
          </p:nvPr>
        </p:nvSpPr>
        <p:spPr/>
        <p:txBody>
          <a:bodyPr/>
          <a:lstStyle/>
          <a:p>
            <a:fld id="{D0EB6FCB-6CC6-4975-9755-69ABB9C15097}" type="datetimeFigureOut">
              <a:rPr lang="en-US" smtClean="0"/>
              <a:t>6/11/2021</a:t>
            </a:fld>
            <a:endParaRPr lang="en-US"/>
          </a:p>
        </p:txBody>
      </p:sp>
      <p:sp>
        <p:nvSpPr>
          <p:cNvPr id="5" name="Footer Placeholder 4">
            <a:extLst>
              <a:ext uri="{FF2B5EF4-FFF2-40B4-BE49-F238E27FC236}">
                <a16:creationId xmlns:a16="http://schemas.microsoft.com/office/drawing/2014/main" id="{7D354B15-7902-42BE-A6E4-4C381FD1D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DA6D5-AC74-42E2-AA20-9A742928B1B5}"/>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862944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DE9AD-582F-4F6A-B791-300EE3C769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490365-854C-40AE-9D48-D6AA6638C8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F823FD-5D8D-4F10-90A9-F8FFC507EB82}"/>
              </a:ext>
            </a:extLst>
          </p:cNvPr>
          <p:cNvSpPr>
            <a:spLocks noGrp="1"/>
          </p:cNvSpPr>
          <p:nvPr>
            <p:ph type="dt" sz="half" idx="10"/>
          </p:nvPr>
        </p:nvSpPr>
        <p:spPr/>
        <p:txBody>
          <a:bodyPr/>
          <a:lstStyle/>
          <a:p>
            <a:fld id="{D0EB6FCB-6CC6-4975-9755-69ABB9C15097}" type="datetimeFigureOut">
              <a:rPr lang="en-US" smtClean="0"/>
              <a:t>6/11/2021</a:t>
            </a:fld>
            <a:endParaRPr lang="en-US"/>
          </a:p>
        </p:txBody>
      </p:sp>
      <p:sp>
        <p:nvSpPr>
          <p:cNvPr id="5" name="Footer Placeholder 4">
            <a:extLst>
              <a:ext uri="{FF2B5EF4-FFF2-40B4-BE49-F238E27FC236}">
                <a16:creationId xmlns:a16="http://schemas.microsoft.com/office/drawing/2014/main" id="{A4265481-09B5-4C18-A30E-73E2A6633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761F8-BB4F-465C-B600-904287635DA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021072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6D350-E301-4F49-A705-52BBB57549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53608-1C08-4FE9-A235-B26D2F382F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67C7AE-E790-47E8-B6E6-82DA506456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C3A99-737E-4D5A-B594-09EBA5C9B138}"/>
              </a:ext>
            </a:extLst>
          </p:cNvPr>
          <p:cNvSpPr>
            <a:spLocks noGrp="1"/>
          </p:cNvSpPr>
          <p:nvPr>
            <p:ph type="dt" sz="half" idx="10"/>
          </p:nvPr>
        </p:nvSpPr>
        <p:spPr/>
        <p:txBody>
          <a:bodyPr/>
          <a:lstStyle/>
          <a:p>
            <a:fld id="{D0EB6FCB-6CC6-4975-9755-69ABB9C15097}" type="datetimeFigureOut">
              <a:rPr lang="en-US" smtClean="0"/>
              <a:t>6/11/2021</a:t>
            </a:fld>
            <a:endParaRPr lang="en-US"/>
          </a:p>
        </p:txBody>
      </p:sp>
      <p:sp>
        <p:nvSpPr>
          <p:cNvPr id="6" name="Footer Placeholder 5">
            <a:extLst>
              <a:ext uri="{FF2B5EF4-FFF2-40B4-BE49-F238E27FC236}">
                <a16:creationId xmlns:a16="http://schemas.microsoft.com/office/drawing/2014/main" id="{6D76A8F1-CE2D-479C-B6BE-E482FF552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370FF-D18F-4AF0-BF6A-A7969D124E4E}"/>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845888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D2BE6-0903-4237-984D-CE69DF07C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97E0CD-7CD9-4788-9C0D-C615DEBBA5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064F8DF-D8E0-46F9-BC6C-B9C469D6D4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D4730B-7F57-4163-BE4C-A5EA76772C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A7ADF6-A9D1-40A8-A154-730D5C52DC2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5A220-9EDA-4354-BFAD-90744F162F07}"/>
              </a:ext>
            </a:extLst>
          </p:cNvPr>
          <p:cNvSpPr>
            <a:spLocks noGrp="1"/>
          </p:cNvSpPr>
          <p:nvPr>
            <p:ph type="dt" sz="half" idx="10"/>
          </p:nvPr>
        </p:nvSpPr>
        <p:spPr/>
        <p:txBody>
          <a:bodyPr/>
          <a:lstStyle/>
          <a:p>
            <a:fld id="{D0EB6FCB-6CC6-4975-9755-69ABB9C15097}" type="datetimeFigureOut">
              <a:rPr lang="en-US" smtClean="0"/>
              <a:t>6/11/2021</a:t>
            </a:fld>
            <a:endParaRPr lang="en-US"/>
          </a:p>
        </p:txBody>
      </p:sp>
      <p:sp>
        <p:nvSpPr>
          <p:cNvPr id="8" name="Footer Placeholder 7">
            <a:extLst>
              <a:ext uri="{FF2B5EF4-FFF2-40B4-BE49-F238E27FC236}">
                <a16:creationId xmlns:a16="http://schemas.microsoft.com/office/drawing/2014/main" id="{49145448-937E-4204-A5D4-2401E46485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4FFA16-98E0-4F04-A42B-D3F5BEF46808}"/>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260174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C9740-2554-4E7C-AD79-9A060649C6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B60A68-EE3A-476B-8267-80CFA7F211F8}"/>
              </a:ext>
            </a:extLst>
          </p:cNvPr>
          <p:cNvSpPr>
            <a:spLocks noGrp="1"/>
          </p:cNvSpPr>
          <p:nvPr>
            <p:ph type="dt" sz="half" idx="10"/>
          </p:nvPr>
        </p:nvSpPr>
        <p:spPr/>
        <p:txBody>
          <a:bodyPr/>
          <a:lstStyle/>
          <a:p>
            <a:fld id="{D0EB6FCB-6CC6-4975-9755-69ABB9C15097}" type="datetimeFigureOut">
              <a:rPr lang="en-US" smtClean="0"/>
              <a:t>6/11/2021</a:t>
            </a:fld>
            <a:endParaRPr lang="en-US"/>
          </a:p>
        </p:txBody>
      </p:sp>
      <p:sp>
        <p:nvSpPr>
          <p:cNvPr id="4" name="Footer Placeholder 3">
            <a:extLst>
              <a:ext uri="{FF2B5EF4-FFF2-40B4-BE49-F238E27FC236}">
                <a16:creationId xmlns:a16="http://schemas.microsoft.com/office/drawing/2014/main" id="{21A6B089-80E6-4679-9ABE-C3CF8AF914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88FBAA-F054-4105-8322-8681D02A429B}"/>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276930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E0FF88-D780-43FA-93ED-832571FBA2CB}"/>
              </a:ext>
            </a:extLst>
          </p:cNvPr>
          <p:cNvSpPr>
            <a:spLocks noGrp="1"/>
          </p:cNvSpPr>
          <p:nvPr>
            <p:ph type="dt" sz="half" idx="10"/>
          </p:nvPr>
        </p:nvSpPr>
        <p:spPr/>
        <p:txBody>
          <a:bodyPr/>
          <a:lstStyle/>
          <a:p>
            <a:fld id="{D0EB6FCB-6CC6-4975-9755-69ABB9C15097}" type="datetimeFigureOut">
              <a:rPr lang="en-US" smtClean="0"/>
              <a:t>6/11/2021</a:t>
            </a:fld>
            <a:endParaRPr lang="en-US"/>
          </a:p>
        </p:txBody>
      </p:sp>
      <p:sp>
        <p:nvSpPr>
          <p:cNvPr id="3" name="Footer Placeholder 2">
            <a:extLst>
              <a:ext uri="{FF2B5EF4-FFF2-40B4-BE49-F238E27FC236}">
                <a16:creationId xmlns:a16="http://schemas.microsoft.com/office/drawing/2014/main" id="{EFCA7FEC-6FDD-4181-A4C6-F099421B22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71CD5F-E310-4690-A093-FA612200F11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079330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F55D-F0F9-4B93-A93B-69780556BF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D01957-CF84-477A-9477-9818D8D617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3F4D32-F60E-44EE-B6F8-A68B45949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FD0E2F-0CB5-4EEF-B30A-A97EA0E276C4}"/>
              </a:ext>
            </a:extLst>
          </p:cNvPr>
          <p:cNvSpPr>
            <a:spLocks noGrp="1"/>
          </p:cNvSpPr>
          <p:nvPr>
            <p:ph type="dt" sz="half" idx="10"/>
          </p:nvPr>
        </p:nvSpPr>
        <p:spPr/>
        <p:txBody>
          <a:bodyPr/>
          <a:lstStyle/>
          <a:p>
            <a:fld id="{D0EB6FCB-6CC6-4975-9755-69ABB9C15097}" type="datetimeFigureOut">
              <a:rPr lang="en-US" smtClean="0"/>
              <a:t>6/11/2021</a:t>
            </a:fld>
            <a:endParaRPr lang="en-US"/>
          </a:p>
        </p:txBody>
      </p:sp>
      <p:sp>
        <p:nvSpPr>
          <p:cNvPr id="6" name="Footer Placeholder 5">
            <a:extLst>
              <a:ext uri="{FF2B5EF4-FFF2-40B4-BE49-F238E27FC236}">
                <a16:creationId xmlns:a16="http://schemas.microsoft.com/office/drawing/2014/main" id="{EA4023EF-87DD-4EEF-A898-9B8414C34E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D848BC-5433-4E94-9531-D5E655E0AFA4}"/>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765760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D60C29-756F-427E-AC0A-E54A48BA5A13}" type="datetime1">
              <a:rPr lang="en-US" smtClean="0">
                <a:solidFill>
                  <a:srgbClr val="46464A">
                    <a:lumMod val="20000"/>
                    <a:lumOff val="80000"/>
                  </a:srgbClr>
                </a:solidFill>
              </a:rPr>
              <a:t>6/11/2021</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8250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19401-F3A4-4E9C-8738-CEFFFC502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05066-19D1-4C2C-9394-F18A921686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6B79F9-775A-4B5A-BE1B-8069BD42E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3A9672-5D50-46E3-B1CD-2CE88526BAA8}"/>
              </a:ext>
            </a:extLst>
          </p:cNvPr>
          <p:cNvSpPr>
            <a:spLocks noGrp="1"/>
          </p:cNvSpPr>
          <p:nvPr>
            <p:ph type="dt" sz="half" idx="10"/>
          </p:nvPr>
        </p:nvSpPr>
        <p:spPr/>
        <p:txBody>
          <a:bodyPr/>
          <a:lstStyle/>
          <a:p>
            <a:fld id="{D0EB6FCB-6CC6-4975-9755-69ABB9C15097}" type="datetimeFigureOut">
              <a:rPr lang="en-US" smtClean="0"/>
              <a:t>6/11/2021</a:t>
            </a:fld>
            <a:endParaRPr lang="en-US"/>
          </a:p>
        </p:txBody>
      </p:sp>
      <p:sp>
        <p:nvSpPr>
          <p:cNvPr id="6" name="Footer Placeholder 5">
            <a:extLst>
              <a:ext uri="{FF2B5EF4-FFF2-40B4-BE49-F238E27FC236}">
                <a16:creationId xmlns:a16="http://schemas.microsoft.com/office/drawing/2014/main" id="{7B42F001-CECD-4562-A447-CC6D10D5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3F257-8F11-454E-A584-F2AC7258084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351472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0B9EF-1984-44F9-84A4-34290918CF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3C9601-5BB0-411B-AB50-2B8CF7B9F1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7279D-E57B-4B56-9480-E1B3A700C64C}"/>
              </a:ext>
            </a:extLst>
          </p:cNvPr>
          <p:cNvSpPr>
            <a:spLocks noGrp="1"/>
          </p:cNvSpPr>
          <p:nvPr>
            <p:ph type="dt" sz="half" idx="10"/>
          </p:nvPr>
        </p:nvSpPr>
        <p:spPr/>
        <p:txBody>
          <a:bodyPr/>
          <a:lstStyle/>
          <a:p>
            <a:fld id="{D0EB6FCB-6CC6-4975-9755-69ABB9C15097}" type="datetimeFigureOut">
              <a:rPr lang="en-US" smtClean="0"/>
              <a:t>6/11/2021</a:t>
            </a:fld>
            <a:endParaRPr lang="en-US"/>
          </a:p>
        </p:txBody>
      </p:sp>
      <p:sp>
        <p:nvSpPr>
          <p:cNvPr id="5" name="Footer Placeholder 4">
            <a:extLst>
              <a:ext uri="{FF2B5EF4-FFF2-40B4-BE49-F238E27FC236}">
                <a16:creationId xmlns:a16="http://schemas.microsoft.com/office/drawing/2014/main" id="{726FA895-9AA9-4518-BD87-A5F1DCCAF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5B7C5-DC43-424C-B426-B26AA95A9690}"/>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683394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8D71A6-BC92-4AB2-8A35-A2E01F5EFE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547A5E-FA19-41F7-9180-614379278E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A6988-93F7-4486-860D-39D11E2F07C5}"/>
              </a:ext>
            </a:extLst>
          </p:cNvPr>
          <p:cNvSpPr>
            <a:spLocks noGrp="1"/>
          </p:cNvSpPr>
          <p:nvPr>
            <p:ph type="dt" sz="half" idx="10"/>
          </p:nvPr>
        </p:nvSpPr>
        <p:spPr/>
        <p:txBody>
          <a:bodyPr/>
          <a:lstStyle/>
          <a:p>
            <a:fld id="{D0EB6FCB-6CC6-4975-9755-69ABB9C15097}" type="datetimeFigureOut">
              <a:rPr lang="en-US" smtClean="0"/>
              <a:t>6/11/2021</a:t>
            </a:fld>
            <a:endParaRPr lang="en-US"/>
          </a:p>
        </p:txBody>
      </p:sp>
      <p:sp>
        <p:nvSpPr>
          <p:cNvPr id="5" name="Footer Placeholder 4">
            <a:extLst>
              <a:ext uri="{FF2B5EF4-FFF2-40B4-BE49-F238E27FC236}">
                <a16:creationId xmlns:a16="http://schemas.microsoft.com/office/drawing/2014/main" id="{B2E83E7A-C12A-492F-A18C-248C8FC1A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68D5F-E576-4A44-AAB5-359AAAF645D0}"/>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885093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996C92-DFD3-4700-A186-EAEC371BD882}" type="datetime1">
              <a:rPr lang="en-US" smtClean="0">
                <a:solidFill>
                  <a:srgbClr val="46464A">
                    <a:lumMod val="20000"/>
                    <a:lumOff val="80000"/>
                  </a:srgbClr>
                </a:solidFill>
              </a:rPr>
              <a:t>6/11/2021</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905989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52867A-F0DB-4EFD-9A65-18788C7C3076}" type="datetime1">
              <a:rPr lang="en-US" smtClean="0">
                <a:solidFill>
                  <a:srgbClr val="46464A">
                    <a:lumMod val="20000"/>
                    <a:lumOff val="80000"/>
                  </a:srgbClr>
                </a:solidFill>
              </a:rPr>
              <a:t>6/11/2021</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55258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58CEC1-5006-4650-8A99-6ECFC723A602}" type="datetime1">
              <a:rPr lang="en-US" smtClean="0">
                <a:solidFill>
                  <a:srgbClr val="46464A">
                    <a:lumMod val="20000"/>
                    <a:lumOff val="80000"/>
                  </a:srgbClr>
                </a:solidFill>
              </a:rPr>
              <a:t>6/11/2021</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1413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620A2D-D4C4-400A-B3ED-928FFEB46963}" type="datetime1">
              <a:rPr lang="en-US" smtClean="0">
                <a:solidFill>
                  <a:srgbClr val="46464A">
                    <a:lumMod val="20000"/>
                    <a:lumOff val="80000"/>
                  </a:srgbClr>
                </a:solidFill>
              </a:rPr>
              <a:t>6/11/2021</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45497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5FEC8C-4839-45F0-80C2-13F3E7078C82}" type="datetime1">
              <a:rPr lang="en-US" smtClean="0">
                <a:solidFill>
                  <a:srgbClr val="46464A">
                    <a:lumMod val="20000"/>
                    <a:lumOff val="80000"/>
                  </a:srgbClr>
                </a:solidFill>
              </a:rPr>
              <a:t>6/11/2021</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7669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8EEEA9-6535-416C-ACE8-FE3007F93E90}" type="datetime1">
              <a:rPr lang="en-US" smtClean="0">
                <a:solidFill>
                  <a:srgbClr val="46464A">
                    <a:lumMod val="20000"/>
                    <a:lumOff val="80000"/>
                  </a:srgbClr>
                </a:solidFill>
              </a:rPr>
              <a:t>6/11/2021</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821674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17EAD5-B34A-43A5-A48D-14D7E5D8382F}" type="datetime1">
              <a:rPr lang="en-US" smtClean="0">
                <a:solidFill>
                  <a:srgbClr val="46464A">
                    <a:lumMod val="20000"/>
                    <a:lumOff val="80000"/>
                  </a:srgbClr>
                </a:solidFill>
              </a:rPr>
              <a:t>6/11/2021</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216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79335-C960-42AA-88DB-80BFCA815020}" type="datetime1">
              <a:rPr lang="en-US" smtClean="0">
                <a:solidFill>
                  <a:srgbClr val="4F271C"/>
                </a:solidFill>
              </a:rPr>
              <a:t>6/11/2021</a:t>
            </a:fld>
            <a:endParaRPr lang="en-US" dirty="0">
              <a:solidFill>
                <a:srgbClr val="4F271C"/>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86516053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6BA3C9-31EF-4C28-84FD-6F51E92DD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AB1C2B-A4B9-4764-8719-5FE671661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59E50-FBC1-4D50-8FA7-EAE3317553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B6FCB-6CC6-4975-9755-69ABB9C15097}" type="datetimeFigureOut">
              <a:rPr lang="en-US" smtClean="0"/>
              <a:t>6/11/2021</a:t>
            </a:fld>
            <a:endParaRPr lang="en-US"/>
          </a:p>
        </p:txBody>
      </p:sp>
      <p:sp>
        <p:nvSpPr>
          <p:cNvPr id="5" name="Footer Placeholder 4">
            <a:extLst>
              <a:ext uri="{FF2B5EF4-FFF2-40B4-BE49-F238E27FC236}">
                <a16:creationId xmlns:a16="http://schemas.microsoft.com/office/drawing/2014/main" id="{BAAE01AE-6084-4362-AE88-389C2F1853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CB60B-5132-4C2F-9F50-3BD924070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AD39B-5A44-44DA-A967-458605B77F6A}" type="slidenum">
              <a:rPr lang="en-US" smtClean="0"/>
              <a:t>‹#›</a:t>
            </a:fld>
            <a:endParaRPr lang="en-US"/>
          </a:p>
        </p:txBody>
      </p:sp>
    </p:spTree>
    <p:extLst>
      <p:ext uri="{BB962C8B-B14F-4D97-AF65-F5344CB8AC3E}">
        <p14:creationId xmlns:p14="http://schemas.microsoft.com/office/powerpoint/2010/main" val="2902698333"/>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ache.edu/"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8.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8.xml"/><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8.xml"/><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8.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om/url?sa=i&amp;source=images&amp;cd=&amp;cad=rja&amp;uact=8&amp;ved=2ahUKEwj4gb3Tnp_bAhXSna0KHcWPBfUQjRx6BAgBEAU&amp;url=https://jurassicparliament.com/summary-minutes/&amp;psig=AOvVaw3_B5qPY1kFN6Yc1ku4WQ0z&amp;ust=152728182046909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jpe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image" Target="../media/image148.png"/><Relationship Id="rId26" Type="http://schemas.openxmlformats.org/officeDocument/2006/relationships/image" Target="../media/image156.png"/><Relationship Id="rId3" Type="http://schemas.openxmlformats.org/officeDocument/2006/relationships/image" Target="../media/image133.jpeg"/><Relationship Id="rId21" Type="http://schemas.openxmlformats.org/officeDocument/2006/relationships/image" Target="../media/image151.jpeg"/><Relationship Id="rId7" Type="http://schemas.openxmlformats.org/officeDocument/2006/relationships/image" Target="../media/image137.png"/><Relationship Id="rId12" Type="http://schemas.openxmlformats.org/officeDocument/2006/relationships/image" Target="../media/image142.jpeg"/><Relationship Id="rId17" Type="http://schemas.openxmlformats.org/officeDocument/2006/relationships/image" Target="../media/image147.jpeg"/><Relationship Id="rId25" Type="http://schemas.openxmlformats.org/officeDocument/2006/relationships/image" Target="../media/image155.jpeg"/><Relationship Id="rId2" Type="http://schemas.openxmlformats.org/officeDocument/2006/relationships/image" Target="../media/image132.jpg"/><Relationship Id="rId16" Type="http://schemas.openxmlformats.org/officeDocument/2006/relationships/image" Target="../media/image146.png"/><Relationship Id="rId20"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41.png"/><Relationship Id="rId24" Type="http://schemas.openxmlformats.org/officeDocument/2006/relationships/image" Target="../media/image154.jpeg"/><Relationship Id="rId5" Type="http://schemas.openxmlformats.org/officeDocument/2006/relationships/image" Target="../media/image135.png"/><Relationship Id="rId15" Type="http://schemas.openxmlformats.org/officeDocument/2006/relationships/image" Target="../media/image145.png"/><Relationship Id="rId23" Type="http://schemas.openxmlformats.org/officeDocument/2006/relationships/image" Target="../media/image153.jpg"/><Relationship Id="rId10" Type="http://schemas.openxmlformats.org/officeDocument/2006/relationships/image" Target="../media/image140.jpeg"/><Relationship Id="rId19" Type="http://schemas.openxmlformats.org/officeDocument/2006/relationships/image" Target="../media/image149.png"/><Relationship Id="rId4" Type="http://schemas.openxmlformats.org/officeDocument/2006/relationships/image" Target="../media/image134.jpg"/><Relationship Id="rId9" Type="http://schemas.openxmlformats.org/officeDocument/2006/relationships/image" Target="../media/image139.png"/><Relationship Id="rId14" Type="http://schemas.openxmlformats.org/officeDocument/2006/relationships/image" Target="../media/image144.gif"/><Relationship Id="rId22" Type="http://schemas.openxmlformats.org/officeDocument/2006/relationships/image" Target="../media/image152.png"/><Relationship Id="rId27" Type="http://schemas.microsoft.com/office/2007/relationships/hdphoto" Target="../media/hdphoto5.wdp"/></Relationships>
</file>

<file path=ppt/slides/_rels/slide8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79699" y="285751"/>
            <a:ext cx="11618259" cy="629579"/>
          </a:xfrm>
        </p:spPr>
        <p:txBody>
          <a:bodyPr>
            <a:noAutofit/>
          </a:bodyPr>
          <a:lstStyle/>
          <a:p>
            <a:pPr>
              <a:defRPr/>
            </a:pPr>
            <a:r>
              <a:rPr lang="en-US" sz="4400" b="1" dirty="0">
                <a:solidFill>
                  <a:schemeClr val="accent5"/>
                </a:solidFill>
                <a:latin typeface="+mn-lt"/>
              </a:rPr>
              <a:t>Alabama Commission on Higher Education  </a:t>
            </a:r>
          </a:p>
        </p:txBody>
      </p:sp>
      <p:sp>
        <p:nvSpPr>
          <p:cNvPr id="553986" name="Rectangle 2"/>
          <p:cNvSpPr>
            <a:spLocks noGrp="1" noChangeArrowheads="1"/>
          </p:cNvSpPr>
          <p:nvPr>
            <p:ph type="subTitle" idx="1"/>
          </p:nvPr>
        </p:nvSpPr>
        <p:spPr>
          <a:xfrm>
            <a:off x="2216524"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a:t>June</a:t>
            </a:r>
            <a:r>
              <a:rPr lang="en-US" sz="3000" b="1" dirty="0">
                <a:solidFill>
                  <a:schemeClr val="tx1"/>
                </a:solidFill>
              </a:rPr>
              <a:t> 11, 2021</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428" y="1595335"/>
            <a:ext cx="3560156" cy="3250985"/>
          </a:xfrm>
          <a:prstGeom prst="rect">
            <a:avLst/>
          </a:prstGeom>
        </p:spPr>
      </p:pic>
    </p:spTree>
    <p:extLst>
      <p:ext uri="{BB962C8B-B14F-4D97-AF65-F5344CB8AC3E}">
        <p14:creationId xmlns:p14="http://schemas.microsoft.com/office/powerpoint/2010/main" val="252009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C953F8-8C78-49A4-B77E-07F4314179F2}"/>
              </a:ext>
            </a:extLst>
          </p:cNvPr>
          <p:cNvSpPr txBox="1"/>
          <p:nvPr/>
        </p:nvSpPr>
        <p:spPr>
          <a:xfrm>
            <a:off x="6842642" y="304404"/>
            <a:ext cx="6380018" cy="1200329"/>
          </a:xfrm>
          <a:prstGeom prst="rect">
            <a:avLst/>
          </a:prstGeom>
          <a:noFill/>
        </p:spPr>
        <p:txBody>
          <a:bodyPr wrap="square" rtlCol="0">
            <a:spAutoFit/>
          </a:bodyPr>
          <a:lstStyle/>
          <a:p>
            <a:r>
              <a:rPr lang="en-US" sz="2400" dirty="0"/>
              <a:t>Michael Clemons</a:t>
            </a:r>
          </a:p>
          <a:p>
            <a:r>
              <a:rPr lang="en-US" sz="2400" dirty="0"/>
              <a:t>Network Administrator </a:t>
            </a:r>
          </a:p>
          <a:p>
            <a:endParaRPr lang="en-US" sz="2400" dirty="0"/>
          </a:p>
        </p:txBody>
      </p:sp>
      <p:pic>
        <p:nvPicPr>
          <p:cNvPr id="3" name="Picture 2">
            <a:extLst>
              <a:ext uri="{FF2B5EF4-FFF2-40B4-BE49-F238E27FC236}">
                <a16:creationId xmlns:a16="http://schemas.microsoft.com/office/drawing/2014/main" id="{089C31F0-EE70-4D42-84D8-507B9984DB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157396"/>
            <a:ext cx="4533605" cy="5592120"/>
          </a:xfrm>
          <a:prstGeom prst="rect">
            <a:avLst/>
          </a:prstGeom>
        </p:spPr>
      </p:pic>
      <p:pic>
        <p:nvPicPr>
          <p:cNvPr id="13" name="Picture 12">
            <a:extLst>
              <a:ext uri="{FF2B5EF4-FFF2-40B4-BE49-F238E27FC236}">
                <a16:creationId xmlns:a16="http://schemas.microsoft.com/office/drawing/2014/main" id="{37335CD3-FA11-4068-BB9E-99C6F1CC6E89}"/>
              </a:ext>
            </a:extLst>
          </p:cNvPr>
          <p:cNvPicPr>
            <a:picLocks noChangeAspect="1"/>
          </p:cNvPicPr>
          <p:nvPr/>
        </p:nvPicPr>
        <p:blipFill rotWithShape="1">
          <a:blip r:embed="rId3"/>
          <a:srcRect t="1" b="-1659"/>
          <a:stretch/>
        </p:blipFill>
        <p:spPr>
          <a:xfrm>
            <a:off x="258259" y="207128"/>
            <a:ext cx="5058675" cy="6650872"/>
          </a:xfrm>
          <a:prstGeom prst="rect">
            <a:avLst/>
          </a:prstGeom>
        </p:spPr>
      </p:pic>
      <p:pic>
        <p:nvPicPr>
          <p:cNvPr id="5" name="Content Placeholder 4">
            <a:extLst>
              <a:ext uri="{FF2B5EF4-FFF2-40B4-BE49-F238E27FC236}">
                <a16:creationId xmlns:a16="http://schemas.microsoft.com/office/drawing/2014/main" id="{4C206D7E-56DA-4BD5-BA9D-F3FCDBC49D0B}"/>
              </a:ext>
            </a:extLst>
          </p:cNvPr>
          <p:cNvPicPr>
            <a:picLocks noChangeAspect="1"/>
          </p:cNvPicPr>
          <p:nvPr/>
        </p:nvPicPr>
        <p:blipFill rotWithShape="1">
          <a:blip r:embed="rId4"/>
          <a:srcRect l="10445" t="78141" r="11937" b="11049"/>
          <a:stretch/>
        </p:blipFill>
        <p:spPr>
          <a:xfrm>
            <a:off x="684647" y="5321030"/>
            <a:ext cx="3819260" cy="729575"/>
          </a:xfrm>
          <a:prstGeom prst="rect">
            <a:avLst/>
          </a:prstGeom>
        </p:spPr>
      </p:pic>
    </p:spTree>
    <p:extLst>
      <p:ext uri="{BB962C8B-B14F-4D97-AF65-F5344CB8AC3E}">
        <p14:creationId xmlns:p14="http://schemas.microsoft.com/office/powerpoint/2010/main" val="8919183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65824" y="253953"/>
            <a:ext cx="10857392" cy="32501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Troy University</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4472C4"/>
                </a:solidFill>
                <a:latin typeface="Calibri" panose="020F0502020204030204"/>
              </a:rPr>
              <a:t>12</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Consolidated Program Inventory</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18495" y="631071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692399" y="1815443"/>
            <a:ext cx="11229911" cy="2246769"/>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t>In June 2005, the Commission approved the administrative and institutional consolidation of Troy State University, Troy State University Montgomery, and Troy State University Dothan to form a single institution, Troy University, with instructional sites in Troy, Phenix City, Montgomery, and Dothan. </a:t>
            </a:r>
          </a:p>
          <a:p>
            <a:endParaRPr lang="en-US" sz="2000" dirty="0"/>
          </a:p>
          <a:p>
            <a:pPr marL="342900" lvl="0" indent="-342900">
              <a:buFont typeface="Arial" panose="020B0604020202020204" pitchFamily="34" charset="0"/>
              <a:buChar char="•"/>
            </a:pPr>
            <a:r>
              <a:rPr lang="en-US" sz="2000" dirty="0"/>
              <a:t>Troy has requested that its program listings in the Academic Program Inventory be revised to reflect a unified set of programs, with updated program titles and CIP codes where appropriate. Site approval information will be retained in ACHE’s database, but not in the program title. </a:t>
            </a:r>
            <a:endParaRPr kumimoji="0" lang="en-US" sz="2000" b="0" i="0" u="none" strike="noStrike" kern="1200" cap="none" spc="0" normalizeH="0" baseline="0" noProof="0" dirty="0">
              <a:ln>
                <a:noFill/>
              </a:ln>
              <a:solidFill>
                <a:prstClr val="black"/>
              </a:solidFill>
              <a:effectLst/>
              <a:highlight>
                <a:srgbClr val="FFFF00"/>
              </a:highlight>
              <a:uLnTx/>
              <a:uFillTx/>
              <a:ea typeface="+mn-ea"/>
              <a:cs typeface="+mn-cs"/>
            </a:endParaRPr>
          </a:p>
        </p:txBody>
      </p:sp>
      <p:pic>
        <p:nvPicPr>
          <p:cNvPr id="7" name="Picture 12" descr="https://cws.auburn.edu/asim/Content/Images/Schools/Troy.png">
            <a:extLst>
              <a:ext uri="{FF2B5EF4-FFF2-40B4-BE49-F238E27FC236}">
                <a16:creationId xmlns:a16="http://schemas.microsoft.com/office/drawing/2014/main" id="{1AB2B25D-347F-45F6-A1EC-829100BB8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5295" y="182157"/>
            <a:ext cx="1331546" cy="131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6534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101</a:t>
            </a:fld>
            <a:endParaRPr lang="en-US">
              <a:solidFill>
                <a:srgbClr val="46464A">
                  <a:lumMod val="60000"/>
                  <a:lumOff val="40000"/>
                </a:srgbClr>
              </a:solidFill>
            </a:endParaRPr>
          </a:p>
        </p:txBody>
      </p:sp>
      <p:sp>
        <p:nvSpPr>
          <p:cNvPr id="4" name="TextBox 3">
            <a:extLst>
              <a:ext uri="{FF2B5EF4-FFF2-40B4-BE49-F238E27FC236}">
                <a16:creationId xmlns:a16="http://schemas.microsoft.com/office/drawing/2014/main" id="{DFA5D1D8-00BE-40AB-BEA8-AADDE2D76BA4}"/>
              </a:ext>
            </a:extLst>
          </p:cNvPr>
          <p:cNvSpPr txBox="1"/>
          <p:nvPr/>
        </p:nvSpPr>
        <p:spPr>
          <a:xfrm>
            <a:off x="1174873" y="1963150"/>
            <a:ext cx="9842253" cy="2015936"/>
          </a:xfrm>
          <a:prstGeom prst="rect">
            <a:avLst/>
          </a:prstGeom>
          <a:noFill/>
        </p:spPr>
        <p:txBody>
          <a:bodyPr wrap="square" rtlCol="0">
            <a:spAutoFit/>
          </a:bodyPr>
          <a:lstStyle/>
          <a:p>
            <a:r>
              <a:rPr lang="en-US" sz="3200" b="1" dirty="0">
                <a:solidFill>
                  <a:srgbClr val="4472C4"/>
                </a:solidFill>
              </a:rPr>
              <a:t>Motion, Decision Item E-12: </a:t>
            </a:r>
          </a:p>
          <a:p>
            <a:endParaRPr lang="en-US" sz="3200" b="1" dirty="0">
              <a:solidFill>
                <a:srgbClr val="0070C0"/>
              </a:solidFill>
            </a:endParaRPr>
          </a:p>
          <a:p>
            <a:pPr>
              <a:spcBef>
                <a:spcPts val="600"/>
              </a:spcBef>
              <a:tabLst>
                <a:tab pos="457200" algn="l"/>
              </a:tabLst>
              <a:defRPr/>
            </a:pPr>
            <a:r>
              <a:rPr lang="en-US" sz="2800" dirty="0"/>
              <a:t>That the Commission approve Troy University’s proposal to consolidate their program inventory. </a:t>
            </a:r>
          </a:p>
        </p:txBody>
      </p:sp>
    </p:spTree>
    <p:extLst>
      <p:ext uri="{BB962C8B-B14F-4D97-AF65-F5344CB8AC3E}">
        <p14:creationId xmlns:p14="http://schemas.microsoft.com/office/powerpoint/2010/main" val="15740685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0" i="0" u="none" strike="noStrike" kern="1200" cap="none" spc="0" normalizeH="0" baseline="0" noProof="0" dirty="0">
                <a:ln>
                  <a:noFill/>
                </a:ln>
                <a:solidFill>
                  <a:srgbClr val="FF0000"/>
                </a:solidFill>
                <a:effectLst/>
                <a:uLnTx/>
                <a:uFillTx/>
                <a:latin typeface="Calibri"/>
                <a:ea typeface="+mn-ea"/>
                <a:cs typeface="+mn-cs"/>
              </a:rPr>
              <a:t> </a:t>
            </a:r>
            <a:br>
              <a:rPr kumimoji="0" lang="en-US" sz="4950" b="0" i="0" u="none" strike="noStrike" kern="1200" cap="none" spc="0" normalizeH="0" baseline="0" noProof="0" dirty="0">
                <a:ln>
                  <a:noFill/>
                </a:ln>
                <a:solidFill>
                  <a:srgbClr val="FF0000"/>
                </a:solidFill>
                <a:effectLst/>
                <a:uLnTx/>
                <a:uFillTx/>
                <a:latin typeface="Calibri"/>
                <a:ea typeface="+mn-ea"/>
                <a:cs typeface="+mn-cs"/>
              </a:rPr>
            </a:br>
            <a:br>
              <a:rPr kumimoji="0" lang="en-US" sz="4950" b="0" i="0" u="none" strike="noStrike" kern="1200" cap="none" spc="0" normalizeH="0" baseline="0" noProof="0" dirty="0">
                <a:ln>
                  <a:noFill/>
                </a:ln>
                <a:solidFill>
                  <a:srgbClr val="FF0000"/>
                </a:solidFill>
                <a:effectLst/>
                <a:uLnTx/>
                <a:uFillTx/>
                <a:latin typeface="Calibri"/>
                <a:ea typeface="+mn-ea"/>
                <a:cs typeface="+mn-cs"/>
              </a:rPr>
            </a:br>
            <a:endParaRPr kumimoji="0" lang="en-US" sz="495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p:cNvSpPr txBox="1"/>
          <p:nvPr/>
        </p:nvSpPr>
        <p:spPr>
          <a:xfrm>
            <a:off x="785326" y="1428457"/>
            <a:ext cx="10849947" cy="4811574"/>
          </a:xfrm>
          <a:prstGeom prst="rect">
            <a:avLst/>
          </a:prstGeom>
          <a:noFill/>
        </p:spPr>
        <p:txBody>
          <a:bodyPr wrap="square" rtlCol="0">
            <a:spAutoFit/>
          </a:bodyPr>
          <a:lstStyle/>
          <a:p>
            <a:pPr defTabSz="685800">
              <a:spcAft>
                <a:spcPts val="1000"/>
              </a:spcAf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lang="en-US" sz="2400" dirty="0">
                <a:solidFill>
                  <a:prstClr val="black"/>
                </a:solidFill>
              </a:rPr>
              <a:t>Implementation of Distance Education Programs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685800" rtl="0" eaLnBrk="1" fontAlgn="auto" latinLnBrk="0" hangingPunct="1">
              <a:lnSpc>
                <a:spcPct val="100000"/>
              </a:lnSpc>
              <a:spcBef>
                <a:spcPts val="0"/>
              </a:spcBef>
              <a:spcAft>
                <a:spcPts val="1000"/>
              </a:spcAft>
              <a:buClrTx/>
              <a:buSzTx/>
              <a:buFont typeface="+mj-lt"/>
              <a:buAutoNum type="arabicPeriod" startAt="2"/>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Implementation of New Short Certificate Programs (Less than 30 Semester Hours) </a:t>
            </a:r>
          </a:p>
          <a:p>
            <a:pPr marL="342900" marR="0" lvl="0" indent="-342900" algn="l" defTabSz="685800" rtl="0" eaLnBrk="1" fontAlgn="auto" latinLnBrk="0" hangingPunct="1">
              <a:lnSpc>
                <a:spcPct val="100000"/>
              </a:lnSpc>
              <a:spcBef>
                <a:spcPts val="0"/>
              </a:spcBef>
              <a:spcAft>
                <a:spcPts val="1000"/>
              </a:spcAft>
              <a:buClrTx/>
              <a:buSzTx/>
              <a:buFont typeface="+mj-lt"/>
              <a:buAutoNum type="arabicPeriod" startAt="2"/>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Changes to the Academic Program Inventory</a:t>
            </a:r>
          </a:p>
          <a:p>
            <a:pPr marL="342900" marR="0" lvl="0" indent="-342900" algn="l" defTabSz="685800" rtl="0" eaLnBrk="1" fontAlgn="auto" latinLnBrk="0" hangingPunct="1">
              <a:lnSpc>
                <a:spcPct val="100000"/>
              </a:lnSpc>
              <a:spcBef>
                <a:spcPts val="0"/>
              </a:spcBef>
              <a:spcAft>
                <a:spcPts val="1000"/>
              </a:spcAft>
              <a:buClrTx/>
              <a:buSzTx/>
              <a:buFont typeface="+mj-lt"/>
              <a:buAutoNum type="arabicPeriod" startAt="2"/>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Non-Substantive Extensions/Alterations to Existing Programs of Instruction</a:t>
            </a:r>
          </a:p>
          <a:p>
            <a:pPr marL="342900" marR="0" lvl="0" indent="-342900" algn="l" defTabSz="685800" rtl="0" eaLnBrk="1" fontAlgn="auto" latinLnBrk="0" hangingPunct="1">
              <a:lnSpc>
                <a:spcPct val="100000"/>
              </a:lnSpc>
              <a:spcBef>
                <a:spcPts val="0"/>
              </a:spcBef>
              <a:spcAft>
                <a:spcPts val="1000"/>
              </a:spcAft>
              <a:buClrTx/>
              <a:buSzTx/>
              <a:buFont typeface="+mj-lt"/>
              <a:buAutoNum type="arabicPeriod" startAt="2"/>
              <a:tabLst/>
              <a:defRPr/>
            </a:pPr>
            <a:r>
              <a:rPr lang="en-US" sz="2400" dirty="0">
                <a:solidFill>
                  <a:prstClr val="black"/>
                </a:solidFill>
                <a:latin typeface="Calibri" panose="020F0502020204030204"/>
              </a:rPr>
              <a:t>University of South Alabama, New Exempt Off-Campus Site: Theodore High School, Theodore, AL</a:t>
            </a:r>
          </a:p>
          <a:p>
            <a:pPr marL="342900" marR="0" lvl="0" indent="-342900" algn="l" defTabSz="685800" rtl="0" eaLnBrk="1" fontAlgn="auto" latinLnBrk="0" hangingPunct="1">
              <a:lnSpc>
                <a:spcPct val="100000"/>
              </a:lnSpc>
              <a:spcBef>
                <a:spcPts val="0"/>
              </a:spcBef>
              <a:spcAft>
                <a:spcPts val="1000"/>
              </a:spcAft>
              <a:buClrTx/>
              <a:buSzTx/>
              <a:buFont typeface="+mj-lt"/>
              <a:buAutoNum type="arabicPeriod" startAt="2"/>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Updates to Units of Instruction, Research, Public Service, and Administration</a:t>
            </a:r>
          </a:p>
          <a:p>
            <a:pPr marL="342900" indent="-342900" defTabSz="685800">
              <a:spcAft>
                <a:spcPts val="1000"/>
              </a:spcAft>
              <a:buFont typeface="+mj-lt"/>
              <a:buAutoNum type="arabicPeriod" startAt="2"/>
              <a:defRPr/>
            </a:pPr>
            <a:r>
              <a:rPr lang="en-US" sz="2400" dirty="0">
                <a:solidFill>
                  <a:prstClr val="black"/>
                </a:solidFill>
              </a:rPr>
              <a:t>Implementation of Non-Degree Programs at Senior Institutions</a:t>
            </a:r>
          </a:p>
          <a:p>
            <a:pPr marL="342900" indent="-342900" defTabSz="685800">
              <a:spcAft>
                <a:spcPts val="1000"/>
              </a:spcAft>
              <a:buFont typeface="+mj-lt"/>
              <a:buAutoNum type="arabicPeriod" startAt="2"/>
              <a:defRPr/>
            </a:pPr>
            <a:r>
              <a:rPr lang="en-US" sz="2400" dirty="0">
                <a:solidFill>
                  <a:prstClr val="black"/>
                </a:solidFill>
              </a:rPr>
              <a:t>Summary of Post-Implementation Reports</a:t>
            </a:r>
          </a:p>
          <a:p>
            <a:pPr marL="342900" marR="0" lvl="0" indent="-342900" algn="l" defTabSz="685800" rtl="0" eaLnBrk="1" fontAlgn="auto" latinLnBrk="0" hangingPunct="1">
              <a:lnSpc>
                <a:spcPct val="100000"/>
              </a:lnSpc>
              <a:spcBef>
                <a:spcPts val="0"/>
              </a:spcBef>
              <a:spcAft>
                <a:spcPts val="1000"/>
              </a:spcAft>
              <a:buClrTx/>
              <a:buSzTx/>
              <a:buFont typeface="+mj-lt"/>
              <a:buAutoNum type="arabicPeriod" startAt="2"/>
              <a:tabLst/>
              <a:defRPr/>
            </a:pPr>
            <a:endPar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7" name="Rectangle 2"/>
          <p:cNvSpPr txBox="1">
            <a:spLocks noChangeArrowheads="1"/>
          </p:cNvSpPr>
          <p:nvPr/>
        </p:nvSpPr>
        <p:spPr>
          <a:xfrm>
            <a:off x="2571715" y="117801"/>
            <a:ext cx="6858000" cy="112014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lang="en-US" sz="4000" b="1" cap="none" dirty="0">
                <a:solidFill>
                  <a:srgbClr val="4472C4"/>
                </a:solidFill>
                <a:latin typeface="Calibri" panose="020F0502020204030204"/>
              </a:rPr>
              <a:t>F</a:t>
            </a: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mj-cs"/>
              </a:rPr>
              <a:t>. INFORMATION ITEMS</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Calibri" panose="020F0502020204030204"/>
                <a:ea typeface="+mj-ea"/>
                <a:cs typeface="+mj-cs"/>
              </a:rPr>
              <a:t> </a:t>
            </a:r>
            <a:r>
              <a:rPr kumimoji="0" lang="en-US" sz="2400" b="1" i="0" u="none" strike="noStrike" kern="1200" cap="all" spc="0" normalizeH="0" baseline="0" noProof="0" dirty="0">
                <a:ln>
                  <a:noFill/>
                </a:ln>
                <a:solidFill>
                  <a:srgbClr val="4F81BD"/>
                </a:solidFill>
                <a:effectLst/>
                <a:uLnTx/>
                <a:uFillTx/>
                <a:latin typeface="Calibri" panose="020F0502020204030204"/>
                <a:ea typeface="+mj-ea"/>
                <a:cs typeface="+mj-cs"/>
              </a:rPr>
              <a:t> </a:t>
            </a:r>
          </a:p>
        </p:txBody>
      </p:sp>
      <p:pic>
        <p:nvPicPr>
          <p:cNvPr id="2" name="Picture 1">
            <a:extLst>
              <a:ext uri="{FF2B5EF4-FFF2-40B4-BE49-F238E27FC236}">
                <a16:creationId xmlns:a16="http://schemas.microsoft.com/office/drawing/2014/main" id="{7E2A432B-12CA-42DD-A50A-F36D1B8594E2}"/>
              </a:ext>
            </a:extLst>
          </p:cNvPr>
          <p:cNvPicPr>
            <a:picLocks noChangeAspect="1"/>
          </p:cNvPicPr>
          <p:nvPr/>
        </p:nvPicPr>
        <p:blipFill>
          <a:blip r:embed="rId3"/>
          <a:stretch>
            <a:fillRect/>
          </a:stretch>
        </p:blipFill>
        <p:spPr>
          <a:xfrm>
            <a:off x="10024741" y="305338"/>
            <a:ext cx="1610532" cy="1610532"/>
          </a:xfrm>
          <a:prstGeom prst="rect">
            <a:avLst/>
          </a:prstGeom>
        </p:spPr>
      </p:pic>
    </p:spTree>
    <p:extLst>
      <p:ext uri="{BB962C8B-B14F-4D97-AF65-F5344CB8AC3E}">
        <p14:creationId xmlns:p14="http://schemas.microsoft.com/office/powerpoint/2010/main" val="27051694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959666" y="283827"/>
            <a:ext cx="10490212" cy="447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a:ln>
                  <a:noFill/>
                </a:ln>
                <a:solidFill>
                  <a:srgbClr val="4472C4"/>
                </a:solidFill>
                <a:effectLst/>
                <a:uLnTx/>
                <a:uFillTx/>
                <a:latin typeface="Calibri"/>
                <a:ea typeface="+mn-ea"/>
                <a:cs typeface="+mn-cs"/>
              </a:rPr>
              <a:t>6.	Summary of Post-Implementation Reports</a:t>
            </a:r>
          </a:p>
          <a:p>
            <a:pPr marL="514350" marR="0" lvl="0" indent="-5143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Programs that met post-implementation conditions</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800" dirty="0"/>
              <a:t>Snead State Community College: AAS in Industrial Technician (Industrial Systems Technology) (CIP 47.0303)</a:t>
            </a:r>
          </a:p>
          <a:p>
            <a:endParaRPr lang="en-US" sz="2800" dirty="0"/>
          </a:p>
          <a:p>
            <a:pPr marL="342900" lvl="0" indent="-342900">
              <a:buFont typeface="Arial" panose="020B0604020202020204" pitchFamily="34" charset="0"/>
              <a:buChar char="•"/>
            </a:pPr>
            <a:r>
              <a:rPr lang="en-US" sz="2800" dirty="0"/>
              <a:t>University of Alabama in Huntsville: MA in Teaching (CIP 13.1205)</a:t>
            </a:r>
          </a:p>
          <a:p>
            <a:pPr lvl="0"/>
            <a:endParaRPr lang="en-US" sz="2800" dirty="0"/>
          </a:p>
          <a:p>
            <a:pPr marL="342900" lvl="0" indent="-342900">
              <a:buFont typeface="Arial" panose="020B0604020202020204" pitchFamily="34" charset="0"/>
              <a:buChar char="•"/>
            </a:pPr>
            <a:r>
              <a:rPr lang="en-US" sz="2800" dirty="0"/>
              <a:t>University of North Alabama: BA in Spanish (CIP 16.0905) </a:t>
            </a:r>
          </a:p>
          <a:p>
            <a:endParaRPr lang="en-US" dirty="0"/>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37375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959666" y="283827"/>
            <a:ext cx="10026385" cy="413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600" b="1" i="0" u="none" strike="noStrike" kern="1200" cap="none" spc="0" normalizeH="0" baseline="0" noProof="0" dirty="0">
                <a:ln>
                  <a:noFill/>
                </a:ln>
                <a:solidFill>
                  <a:srgbClr val="4472C4"/>
                </a:solidFill>
                <a:effectLst/>
                <a:uLnTx/>
                <a:uFillTx/>
                <a:latin typeface="Calibri"/>
                <a:ea typeface="+mn-ea"/>
                <a:cs typeface="+mn-cs"/>
              </a:rPr>
              <a:t>6.	Summary of Post-Implementation Reports</a:t>
            </a:r>
          </a:p>
          <a:p>
            <a:pPr marR="0" lvl="0" algn="l" defTabSz="914400" rtl="0" eaLnBrk="1" fontAlgn="auto" latinLnBrk="0" hangingPunct="1">
              <a:lnSpc>
                <a:spcPct val="100000"/>
              </a:lnSpc>
              <a:spcBef>
                <a:spcPct val="20000"/>
              </a:spcBef>
              <a:spcAft>
                <a:spcPts val="600"/>
              </a:spcAft>
              <a:buClrTx/>
              <a:buSzTx/>
              <a:tabLst>
                <a:tab pos="457200" algn="l"/>
              </a:tabLst>
              <a:defRPr/>
            </a:pPr>
            <a:r>
              <a:rPr lang="en-US" sz="2800" b="1" dirty="0">
                <a:solidFill>
                  <a:srgbClr val="C00000"/>
                </a:solidFill>
                <a:latin typeface="Calibri" panose="020F0502020204030204"/>
              </a:rPr>
              <a:t>b. </a:t>
            </a: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Programs that did not meet post-implementation conditions</a:t>
            </a:r>
            <a:endParaRPr kumimoji="0" lang="en-US" sz="2800"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defRPr/>
            </a:pPr>
            <a:r>
              <a:rPr lang="en-US" sz="2800" dirty="0">
                <a:solidFill>
                  <a:prstClr val="black"/>
                </a:solidFill>
              </a:rPr>
              <a:t>Alabama State University: MA in History (CIP 54.0101) – Extension requested</a:t>
            </a:r>
          </a:p>
          <a:p>
            <a:pPr marL="342900" lvl="0" indent="-342900">
              <a:buFont typeface="Arial" panose="020B0604020202020204" pitchFamily="34" charset="0"/>
              <a:buChar char="•"/>
              <a:defRPr/>
            </a:pPr>
            <a:endParaRPr lang="en-US" sz="2800" dirty="0">
              <a:solidFill>
                <a:prstClr val="black"/>
              </a:solidFill>
            </a:endParaRPr>
          </a:p>
          <a:p>
            <a:pPr marL="342900" lvl="0" indent="-342900">
              <a:buFont typeface="Arial" panose="020B0604020202020204" pitchFamily="34" charset="0"/>
              <a:buChar char="•"/>
              <a:defRPr/>
            </a:pPr>
            <a:r>
              <a:rPr lang="en-US" sz="2800" dirty="0">
                <a:solidFill>
                  <a:prstClr val="black"/>
                </a:solidFill>
              </a:rPr>
              <a:t>University of North Alabama: BS in Geographic Information Science (GIS) (CIP 45.0702) – Modification Requested</a:t>
            </a:r>
          </a:p>
          <a:p>
            <a:pPr marL="342900" lvl="0" indent="-342900">
              <a:buFont typeface="Arial" panose="020B0604020202020204" pitchFamily="34" charset="0"/>
              <a:buChar char="•"/>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397400"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01334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105</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75482" y="1923394"/>
            <a:ext cx="10041036" cy="1585049"/>
          </a:xfrm>
          <a:prstGeom prst="rect">
            <a:avLst/>
          </a:prstGeom>
          <a:noFill/>
        </p:spPr>
        <p:txBody>
          <a:bodyPr wrap="square" rtlCol="0">
            <a:spAutoFit/>
          </a:bodyPr>
          <a:lstStyle/>
          <a:p>
            <a:r>
              <a:rPr lang="en-US" sz="3200" b="1" dirty="0">
                <a:solidFill>
                  <a:srgbClr val="4472C4"/>
                </a:solidFill>
              </a:rPr>
              <a:t>Motion, Decision Item F: </a:t>
            </a:r>
          </a:p>
          <a:p>
            <a:endParaRPr lang="en-US" sz="3200" b="1" dirty="0">
              <a:solidFill>
                <a:srgbClr val="0070C0"/>
              </a:solidFill>
            </a:endParaRPr>
          </a:p>
          <a:p>
            <a:pPr lvl="0">
              <a:spcBef>
                <a:spcPts val="600"/>
              </a:spcBef>
              <a:tabLst>
                <a:tab pos="457200" algn="l"/>
              </a:tabLst>
              <a:defRPr/>
            </a:pPr>
            <a:r>
              <a:rPr lang="en-US" sz="2800" dirty="0"/>
              <a:t>That the Commission accept the information items as presented.</a:t>
            </a:r>
          </a:p>
        </p:txBody>
      </p:sp>
    </p:spTree>
    <p:extLst>
      <p:ext uri="{BB962C8B-B14F-4D97-AF65-F5344CB8AC3E}">
        <p14:creationId xmlns:p14="http://schemas.microsoft.com/office/powerpoint/2010/main" val="8736494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139952" y="646217"/>
            <a:ext cx="9070848" cy="1143000"/>
          </a:xfrm>
        </p:spPr>
        <p:txBody>
          <a:bodyPr>
            <a:normAutofit fontScale="90000"/>
          </a:bodyPr>
          <a:lstStyle/>
          <a:p>
            <a:pPr algn="ctr" defTabSz="798513"/>
            <a:br>
              <a:rPr lang="en-US" dirty="0">
                <a:solidFill>
                  <a:srgbClr val="0070C0"/>
                </a:solidFill>
                <a:latin typeface="Calibri" panose="020F0502020204030204" pitchFamily="34" charset="0"/>
                <a:cs typeface="Calibri" panose="020F0502020204030204" pitchFamily="34" charset="0"/>
              </a:rPr>
            </a:br>
            <a:r>
              <a:rPr lang="en-US" sz="5300" b="1" dirty="0">
                <a:solidFill>
                  <a:srgbClr val="4472C4"/>
                </a:solidFill>
                <a:latin typeface="Calibri" panose="020F0502020204030204" pitchFamily="34" charset="0"/>
                <a:cs typeface="Calibri" panose="020F0502020204030204" pitchFamily="34" charset="0"/>
              </a:rPr>
              <a:t>G.   ADJOURNMENT</a:t>
            </a:r>
            <a:br>
              <a:rPr lang="en-US" sz="53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a:xfrm>
            <a:off x="8759687" y="6211783"/>
            <a:ext cx="2743200" cy="365125"/>
          </a:xfrm>
        </p:spPr>
        <p:txBody>
          <a:bodyPr/>
          <a:lstStyle/>
          <a:p>
            <a:fld id="{15C3AF50-45D8-4144-B114-A385979F8C17}" type="slidenum">
              <a:rPr lang="en-US" smtClean="0"/>
              <a:t>106</a:t>
            </a:fld>
            <a:endParaRPr lang="en-US" dirty="0"/>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pic>
        <p:nvPicPr>
          <p:cNvPr id="5" name="Picture 4"/>
          <p:cNvPicPr>
            <a:picLocks noChangeAspect="1"/>
          </p:cNvPicPr>
          <p:nvPr/>
        </p:nvPicPr>
        <p:blipFill>
          <a:blip r:embed="rId2">
            <a:duotone>
              <a:schemeClr val="accent3">
                <a:shade val="45000"/>
                <a:satMod val="135000"/>
              </a:schemeClr>
              <a:prstClr val="white"/>
            </a:duotone>
            <a:extLst/>
          </a:blip>
          <a:stretch>
            <a:fillRect/>
          </a:stretch>
        </p:blipFill>
        <p:spPr>
          <a:xfrm>
            <a:off x="4822521" y="2350246"/>
            <a:ext cx="3068877" cy="2248948"/>
          </a:xfrm>
          <a:prstGeom prst="rect">
            <a:avLst/>
          </a:prstGeom>
        </p:spPr>
      </p:pic>
    </p:spTree>
    <p:extLst>
      <p:ext uri="{BB962C8B-B14F-4D97-AF65-F5344CB8AC3E}">
        <p14:creationId xmlns:p14="http://schemas.microsoft.com/office/powerpoint/2010/main" val="1892281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ABA120E-71C1-4072-88B2-7B17A5B2AE8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9" t="791" r="-129" b="-791"/>
          <a:stretch/>
        </p:blipFill>
        <p:spPr>
          <a:xfrm rot="5400000">
            <a:off x="5822001" y="1891834"/>
            <a:ext cx="5875509" cy="4406631"/>
          </a:xfrm>
        </p:spPr>
      </p:pic>
      <p:pic>
        <p:nvPicPr>
          <p:cNvPr id="4" name="Content Placeholder 4">
            <a:extLst>
              <a:ext uri="{FF2B5EF4-FFF2-40B4-BE49-F238E27FC236}">
                <a16:creationId xmlns:a16="http://schemas.microsoft.com/office/drawing/2014/main" id="{C417C0CA-ED8E-4AD4-9F08-AA9CDF5F6862}"/>
              </a:ext>
            </a:extLst>
          </p:cNvPr>
          <p:cNvPicPr>
            <a:picLocks noChangeAspect="1"/>
          </p:cNvPicPr>
          <p:nvPr/>
        </p:nvPicPr>
        <p:blipFill>
          <a:blip r:embed="rId3"/>
          <a:stretch>
            <a:fillRect/>
          </a:stretch>
        </p:blipFill>
        <p:spPr>
          <a:xfrm>
            <a:off x="504625" y="108485"/>
            <a:ext cx="4920635" cy="6749515"/>
          </a:xfrm>
          <a:prstGeom prst="rect">
            <a:avLst/>
          </a:prstGeom>
        </p:spPr>
      </p:pic>
      <p:sp>
        <p:nvSpPr>
          <p:cNvPr id="7" name="TextBox 6">
            <a:extLst>
              <a:ext uri="{FF2B5EF4-FFF2-40B4-BE49-F238E27FC236}">
                <a16:creationId xmlns:a16="http://schemas.microsoft.com/office/drawing/2014/main" id="{63C953F8-8C78-49A4-B77E-07F4314179F2}"/>
              </a:ext>
            </a:extLst>
          </p:cNvPr>
          <p:cNvSpPr txBox="1"/>
          <p:nvPr/>
        </p:nvSpPr>
        <p:spPr>
          <a:xfrm>
            <a:off x="5566975" y="326398"/>
            <a:ext cx="6380018" cy="830997"/>
          </a:xfrm>
          <a:prstGeom prst="rect">
            <a:avLst/>
          </a:prstGeom>
          <a:noFill/>
        </p:spPr>
        <p:txBody>
          <a:bodyPr wrap="square" rtlCol="0">
            <a:spAutoFit/>
          </a:bodyPr>
          <a:lstStyle/>
          <a:p>
            <a:r>
              <a:rPr lang="en-US" sz="2400" dirty="0"/>
              <a:t>Tim Vick </a:t>
            </a:r>
          </a:p>
          <a:p>
            <a:r>
              <a:rPr lang="en-US" sz="2400" dirty="0"/>
              <a:t>Director of Operations and Information Services</a:t>
            </a:r>
          </a:p>
        </p:txBody>
      </p:sp>
    </p:spTree>
    <p:extLst>
      <p:ext uri="{BB962C8B-B14F-4D97-AF65-F5344CB8AC3E}">
        <p14:creationId xmlns:p14="http://schemas.microsoft.com/office/powerpoint/2010/main" val="1738631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7CCF-56D4-46D9-AF4D-2A9D460C784D}"/>
              </a:ext>
            </a:extLst>
          </p:cNvPr>
          <p:cNvSpPr>
            <a:spLocks noGrp="1"/>
          </p:cNvSpPr>
          <p:nvPr>
            <p:ph type="title"/>
          </p:nvPr>
        </p:nvSpPr>
        <p:spPr>
          <a:xfrm>
            <a:off x="210993" y="541572"/>
            <a:ext cx="7645940" cy="2543783"/>
          </a:xfrm>
        </p:spPr>
        <p:txBody>
          <a:bodyPr>
            <a:normAutofit/>
          </a:bodyPr>
          <a:lstStyle/>
          <a:p>
            <a:pPr algn="ctr"/>
            <a:r>
              <a:rPr lang="en-US" b="1" dirty="0">
                <a:solidFill>
                  <a:schemeClr val="accent1"/>
                </a:solidFill>
                <a:latin typeface="+mn-lt"/>
              </a:rPr>
              <a:t>  Please welcome </a:t>
            </a:r>
            <a:br>
              <a:rPr lang="en-US" b="1" dirty="0">
                <a:solidFill>
                  <a:schemeClr val="accent1"/>
                </a:solidFill>
                <a:latin typeface="+mn-lt"/>
              </a:rPr>
            </a:br>
            <a:r>
              <a:rPr lang="en-US" b="1" i="1" dirty="0">
                <a:solidFill>
                  <a:schemeClr val="accent1"/>
                </a:solidFill>
                <a:latin typeface="+mn-lt"/>
              </a:rPr>
              <a:t>Artcola Pettway</a:t>
            </a:r>
            <a:br>
              <a:rPr lang="en-US" b="1" dirty="0">
                <a:solidFill>
                  <a:schemeClr val="accent1"/>
                </a:solidFill>
                <a:latin typeface="+mn-lt"/>
              </a:rPr>
            </a:br>
            <a:r>
              <a:rPr lang="en-US" b="1" dirty="0">
                <a:solidFill>
                  <a:schemeClr val="accent1"/>
                </a:solidFill>
                <a:latin typeface="+mn-lt"/>
              </a:rPr>
              <a:t>Grants &amp; Scholarship Assistant </a:t>
            </a:r>
          </a:p>
        </p:txBody>
      </p:sp>
      <p:sp>
        <p:nvSpPr>
          <p:cNvPr id="3" name="Content Placeholder 2">
            <a:extLst>
              <a:ext uri="{FF2B5EF4-FFF2-40B4-BE49-F238E27FC236}">
                <a16:creationId xmlns:a16="http://schemas.microsoft.com/office/drawing/2014/main" id="{0C3D48C4-F855-47A4-9AD8-40E9EAE340DA}"/>
              </a:ext>
            </a:extLst>
          </p:cNvPr>
          <p:cNvSpPr>
            <a:spLocks noGrp="1"/>
          </p:cNvSpPr>
          <p:nvPr>
            <p:ph idx="1"/>
          </p:nvPr>
        </p:nvSpPr>
        <p:spPr>
          <a:xfrm>
            <a:off x="817124" y="3582238"/>
            <a:ext cx="10398868" cy="2003898"/>
          </a:xfrm>
        </p:spPr>
        <p:txBody>
          <a:bodyPr>
            <a:normAutofit/>
          </a:bodyPr>
          <a:lstStyle/>
          <a:p>
            <a:pPr marL="0" indent="0">
              <a:buNone/>
            </a:pPr>
            <a:r>
              <a:rPr lang="en-US" dirty="0"/>
              <a:t>Artcola has a undergraduate degree from ASU in Accounting and graduate degree in Public Administration from AUM. Previously Artcola served in the financial aid and bursar’s office at ASU for a total of seven years. </a:t>
            </a:r>
          </a:p>
        </p:txBody>
      </p:sp>
      <p:pic>
        <p:nvPicPr>
          <p:cNvPr id="4" name="Picture 3">
            <a:extLst>
              <a:ext uri="{FF2B5EF4-FFF2-40B4-BE49-F238E27FC236}">
                <a16:creationId xmlns:a16="http://schemas.microsoft.com/office/drawing/2014/main" id="{EB4A978F-34AC-49CA-B927-F4D11280F256}"/>
              </a:ext>
            </a:extLst>
          </p:cNvPr>
          <p:cNvPicPr>
            <a:picLocks noChangeAspect="1"/>
          </p:cNvPicPr>
          <p:nvPr/>
        </p:nvPicPr>
        <p:blipFill rotWithShape="1">
          <a:blip r:embed="rId2"/>
          <a:srcRect b="18293"/>
          <a:stretch/>
        </p:blipFill>
        <p:spPr>
          <a:xfrm>
            <a:off x="7856933" y="541573"/>
            <a:ext cx="3089926" cy="2734189"/>
          </a:xfrm>
          <a:prstGeom prst="rect">
            <a:avLst/>
          </a:prstGeom>
        </p:spPr>
      </p:pic>
      <p:pic>
        <p:nvPicPr>
          <p:cNvPr id="10" name="Picture 9">
            <a:extLst>
              <a:ext uri="{FF2B5EF4-FFF2-40B4-BE49-F238E27FC236}">
                <a16:creationId xmlns:a16="http://schemas.microsoft.com/office/drawing/2014/main" id="{63D632A3-0FE4-4906-B8DD-CE49290C10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7568" y="541574"/>
            <a:ext cx="3222275" cy="2734188"/>
          </a:xfrm>
          <a:prstGeom prst="rect">
            <a:avLst/>
          </a:prstGeom>
        </p:spPr>
      </p:pic>
    </p:spTree>
    <p:extLst>
      <p:ext uri="{BB962C8B-B14F-4D97-AF65-F5344CB8AC3E}">
        <p14:creationId xmlns:p14="http://schemas.microsoft.com/office/powerpoint/2010/main" val="1578343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7CCF-56D4-46D9-AF4D-2A9D460C784D}"/>
              </a:ext>
            </a:extLst>
          </p:cNvPr>
          <p:cNvSpPr>
            <a:spLocks noGrp="1"/>
          </p:cNvSpPr>
          <p:nvPr>
            <p:ph type="title"/>
          </p:nvPr>
        </p:nvSpPr>
        <p:spPr>
          <a:xfrm>
            <a:off x="1567774" y="612843"/>
            <a:ext cx="5727970" cy="2543783"/>
          </a:xfrm>
        </p:spPr>
        <p:txBody>
          <a:bodyPr>
            <a:normAutofit/>
          </a:bodyPr>
          <a:lstStyle/>
          <a:p>
            <a:pPr algn="ctr"/>
            <a:r>
              <a:rPr lang="en-US" b="1" dirty="0">
                <a:solidFill>
                  <a:schemeClr val="accent1"/>
                </a:solidFill>
                <a:latin typeface="+mn-lt"/>
              </a:rPr>
              <a:t>Please welcome </a:t>
            </a:r>
            <a:br>
              <a:rPr lang="en-US" b="1" dirty="0">
                <a:solidFill>
                  <a:schemeClr val="accent1"/>
                </a:solidFill>
                <a:latin typeface="+mn-lt"/>
              </a:rPr>
            </a:br>
            <a:r>
              <a:rPr lang="en-US" b="1" i="1" dirty="0">
                <a:solidFill>
                  <a:schemeClr val="accent1"/>
                </a:solidFill>
                <a:latin typeface="+mn-lt"/>
              </a:rPr>
              <a:t>Jason Head </a:t>
            </a:r>
            <a:br>
              <a:rPr lang="en-US" b="1" dirty="0">
                <a:solidFill>
                  <a:schemeClr val="accent1"/>
                </a:solidFill>
                <a:latin typeface="+mn-lt"/>
              </a:rPr>
            </a:br>
            <a:r>
              <a:rPr lang="en-US" b="1" dirty="0">
                <a:solidFill>
                  <a:schemeClr val="accent1"/>
                </a:solidFill>
                <a:latin typeface="+mn-lt"/>
              </a:rPr>
              <a:t>Research Analyst </a:t>
            </a:r>
            <a:br>
              <a:rPr lang="en-US" b="1" dirty="0">
                <a:solidFill>
                  <a:schemeClr val="accent1"/>
                </a:solidFill>
                <a:latin typeface="+mn-lt"/>
              </a:rPr>
            </a:br>
            <a:r>
              <a:rPr lang="en-US" b="1" dirty="0">
                <a:solidFill>
                  <a:schemeClr val="accent1"/>
                </a:solidFill>
                <a:latin typeface="+mn-lt"/>
              </a:rPr>
              <a:t>for Research Services </a:t>
            </a:r>
          </a:p>
        </p:txBody>
      </p:sp>
      <p:sp>
        <p:nvSpPr>
          <p:cNvPr id="3" name="Content Placeholder 2">
            <a:extLst>
              <a:ext uri="{FF2B5EF4-FFF2-40B4-BE49-F238E27FC236}">
                <a16:creationId xmlns:a16="http://schemas.microsoft.com/office/drawing/2014/main" id="{0C3D48C4-F855-47A4-9AD8-40E9EAE340DA}"/>
              </a:ext>
            </a:extLst>
          </p:cNvPr>
          <p:cNvSpPr>
            <a:spLocks noGrp="1"/>
          </p:cNvSpPr>
          <p:nvPr>
            <p:ph idx="1"/>
          </p:nvPr>
        </p:nvSpPr>
        <p:spPr>
          <a:xfrm>
            <a:off x="904672" y="3881336"/>
            <a:ext cx="10651788" cy="2435090"/>
          </a:xfrm>
        </p:spPr>
        <p:txBody>
          <a:bodyPr>
            <a:normAutofit/>
          </a:bodyPr>
          <a:lstStyle/>
          <a:p>
            <a:pPr marL="0" indent="0">
              <a:buNone/>
            </a:pPr>
            <a:r>
              <a:rPr lang="en-US" dirty="0"/>
              <a:t>Jason has a undergraduate degree from UA in Finance, and an undergraduate degree in Computer Science and a MBA from UAB.  Previously Jason worked in Institutional Research at UAB for 7 years and prior to that worked in IT for Regions Bank and BellSouth. </a:t>
            </a:r>
          </a:p>
          <a:p>
            <a:pPr marL="0" indent="0">
              <a:buNone/>
            </a:pPr>
            <a:r>
              <a:rPr lang="en-US" dirty="0"/>
              <a:t> </a:t>
            </a:r>
          </a:p>
        </p:txBody>
      </p:sp>
      <p:pic>
        <p:nvPicPr>
          <p:cNvPr id="4" name="Picture 3">
            <a:extLst>
              <a:ext uri="{FF2B5EF4-FFF2-40B4-BE49-F238E27FC236}">
                <a16:creationId xmlns:a16="http://schemas.microsoft.com/office/drawing/2014/main" id="{EB4A978F-34AC-49CA-B927-F4D11280F256}"/>
              </a:ext>
            </a:extLst>
          </p:cNvPr>
          <p:cNvPicPr>
            <a:picLocks noChangeAspect="1"/>
          </p:cNvPicPr>
          <p:nvPr/>
        </p:nvPicPr>
        <p:blipFill rotWithShape="1">
          <a:blip r:embed="rId2"/>
          <a:srcRect b="18293"/>
          <a:stretch/>
        </p:blipFill>
        <p:spPr>
          <a:xfrm>
            <a:off x="7851921" y="541574"/>
            <a:ext cx="3089926" cy="2734189"/>
          </a:xfrm>
          <a:prstGeom prst="rect">
            <a:avLst/>
          </a:prstGeom>
        </p:spPr>
      </p:pic>
      <p:pic>
        <p:nvPicPr>
          <p:cNvPr id="12" name="Picture 11">
            <a:extLst>
              <a:ext uri="{FF2B5EF4-FFF2-40B4-BE49-F238E27FC236}">
                <a16:creationId xmlns:a16="http://schemas.microsoft.com/office/drawing/2014/main" id="{F488538E-C07A-489E-94F7-B082C0599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1921" y="543627"/>
            <a:ext cx="3089926" cy="2755523"/>
          </a:xfrm>
          <a:prstGeom prst="rect">
            <a:avLst/>
          </a:prstGeom>
        </p:spPr>
      </p:pic>
    </p:spTree>
    <p:extLst>
      <p:ext uri="{BB962C8B-B14F-4D97-AF65-F5344CB8AC3E}">
        <p14:creationId xmlns:p14="http://schemas.microsoft.com/office/powerpoint/2010/main" val="2866652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7CCF-56D4-46D9-AF4D-2A9D460C784D}"/>
              </a:ext>
            </a:extLst>
          </p:cNvPr>
          <p:cNvSpPr>
            <a:spLocks noGrp="1"/>
          </p:cNvSpPr>
          <p:nvPr>
            <p:ph type="title"/>
          </p:nvPr>
        </p:nvSpPr>
        <p:spPr>
          <a:xfrm>
            <a:off x="1567774" y="612843"/>
            <a:ext cx="5727970" cy="2543783"/>
          </a:xfrm>
        </p:spPr>
        <p:txBody>
          <a:bodyPr>
            <a:normAutofit/>
          </a:bodyPr>
          <a:lstStyle/>
          <a:p>
            <a:pPr algn="ctr"/>
            <a:r>
              <a:rPr lang="en-US" b="1" dirty="0">
                <a:solidFill>
                  <a:schemeClr val="accent1"/>
                </a:solidFill>
                <a:latin typeface="+mn-lt"/>
              </a:rPr>
              <a:t>Please welcome </a:t>
            </a:r>
            <a:br>
              <a:rPr lang="en-US" b="1" dirty="0">
                <a:solidFill>
                  <a:schemeClr val="accent1"/>
                </a:solidFill>
                <a:latin typeface="+mn-lt"/>
              </a:rPr>
            </a:br>
            <a:r>
              <a:rPr lang="en-US" b="1" i="1" dirty="0">
                <a:solidFill>
                  <a:schemeClr val="accent1"/>
                </a:solidFill>
                <a:latin typeface="+mn-lt"/>
              </a:rPr>
              <a:t>David Caddell  </a:t>
            </a:r>
            <a:br>
              <a:rPr lang="en-US" b="1" dirty="0">
                <a:solidFill>
                  <a:schemeClr val="accent1"/>
                </a:solidFill>
                <a:latin typeface="+mn-lt"/>
              </a:rPr>
            </a:br>
            <a:r>
              <a:rPr lang="en-US" b="1" dirty="0">
                <a:solidFill>
                  <a:schemeClr val="accent1"/>
                </a:solidFill>
                <a:latin typeface="+mn-lt"/>
              </a:rPr>
              <a:t>Programmer</a:t>
            </a:r>
          </a:p>
        </p:txBody>
      </p:sp>
      <p:sp>
        <p:nvSpPr>
          <p:cNvPr id="3" name="Content Placeholder 2">
            <a:extLst>
              <a:ext uri="{FF2B5EF4-FFF2-40B4-BE49-F238E27FC236}">
                <a16:creationId xmlns:a16="http://schemas.microsoft.com/office/drawing/2014/main" id="{0C3D48C4-F855-47A4-9AD8-40E9EAE340DA}"/>
              </a:ext>
            </a:extLst>
          </p:cNvPr>
          <p:cNvSpPr>
            <a:spLocks noGrp="1"/>
          </p:cNvSpPr>
          <p:nvPr>
            <p:ph idx="1"/>
          </p:nvPr>
        </p:nvSpPr>
        <p:spPr>
          <a:xfrm>
            <a:off x="1031132" y="3701375"/>
            <a:ext cx="10398868" cy="2003898"/>
          </a:xfrm>
        </p:spPr>
        <p:txBody>
          <a:bodyPr>
            <a:normAutofit/>
          </a:bodyPr>
          <a:lstStyle/>
          <a:p>
            <a:pPr marL="0" indent="0">
              <a:buNone/>
            </a:pPr>
            <a:r>
              <a:rPr lang="en-US" dirty="0"/>
              <a:t>David has undergraduate degrees in Journalism from Troy and Computer Information Systems from UAH.  David finished up his classes at the end of April and began work at ACHE on May 1. </a:t>
            </a:r>
          </a:p>
        </p:txBody>
      </p:sp>
      <p:pic>
        <p:nvPicPr>
          <p:cNvPr id="4" name="Picture 3">
            <a:extLst>
              <a:ext uri="{FF2B5EF4-FFF2-40B4-BE49-F238E27FC236}">
                <a16:creationId xmlns:a16="http://schemas.microsoft.com/office/drawing/2014/main" id="{EB4A978F-34AC-49CA-B927-F4D11280F256}"/>
              </a:ext>
            </a:extLst>
          </p:cNvPr>
          <p:cNvPicPr>
            <a:picLocks noChangeAspect="1"/>
          </p:cNvPicPr>
          <p:nvPr/>
        </p:nvPicPr>
        <p:blipFill rotWithShape="1">
          <a:blip r:embed="rId2"/>
          <a:srcRect b="18293"/>
          <a:stretch/>
        </p:blipFill>
        <p:spPr>
          <a:xfrm>
            <a:off x="7851921" y="541574"/>
            <a:ext cx="3089926" cy="2734189"/>
          </a:xfrm>
          <a:prstGeom prst="rect">
            <a:avLst/>
          </a:prstGeom>
        </p:spPr>
      </p:pic>
      <p:pic>
        <p:nvPicPr>
          <p:cNvPr id="10" name="Picture 9">
            <a:extLst>
              <a:ext uri="{FF2B5EF4-FFF2-40B4-BE49-F238E27FC236}">
                <a16:creationId xmlns:a16="http://schemas.microsoft.com/office/drawing/2014/main" id="{809CD427-EACB-49A5-A6F5-B90673FD3A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1921" y="541574"/>
            <a:ext cx="3089925" cy="2734189"/>
          </a:xfrm>
          <a:prstGeom prst="rect">
            <a:avLst/>
          </a:prstGeom>
        </p:spPr>
      </p:pic>
    </p:spTree>
    <p:extLst>
      <p:ext uri="{BB962C8B-B14F-4D97-AF65-F5344CB8AC3E}">
        <p14:creationId xmlns:p14="http://schemas.microsoft.com/office/powerpoint/2010/main" val="149703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7CCF-56D4-46D9-AF4D-2A9D460C784D}"/>
              </a:ext>
            </a:extLst>
          </p:cNvPr>
          <p:cNvSpPr>
            <a:spLocks noGrp="1"/>
          </p:cNvSpPr>
          <p:nvPr>
            <p:ph type="title"/>
          </p:nvPr>
        </p:nvSpPr>
        <p:spPr>
          <a:xfrm>
            <a:off x="0" y="1106547"/>
            <a:ext cx="7900561" cy="2543783"/>
          </a:xfrm>
        </p:spPr>
        <p:txBody>
          <a:bodyPr>
            <a:normAutofit fontScale="90000"/>
          </a:bodyPr>
          <a:lstStyle/>
          <a:p>
            <a:pPr algn="ctr"/>
            <a:r>
              <a:rPr lang="en-US" b="1" dirty="0">
                <a:solidFill>
                  <a:schemeClr val="accent1"/>
                </a:solidFill>
                <a:latin typeface="+mn-lt"/>
              </a:rPr>
              <a:t>Please welcome </a:t>
            </a:r>
            <a:br>
              <a:rPr lang="en-US" b="1" dirty="0">
                <a:solidFill>
                  <a:schemeClr val="accent1"/>
                </a:solidFill>
                <a:latin typeface="+mn-lt"/>
              </a:rPr>
            </a:br>
            <a:r>
              <a:rPr lang="en-US" b="1" i="1" dirty="0">
                <a:solidFill>
                  <a:schemeClr val="accent1"/>
                </a:solidFill>
                <a:latin typeface="+mn-lt"/>
              </a:rPr>
              <a:t>Julian Rogers </a:t>
            </a:r>
            <a:br>
              <a:rPr lang="en-US" b="1" i="1" dirty="0">
                <a:solidFill>
                  <a:schemeClr val="accent1"/>
                </a:solidFill>
                <a:latin typeface="+mn-lt"/>
              </a:rPr>
            </a:br>
            <a:r>
              <a:rPr lang="en-US" b="1" dirty="0">
                <a:solidFill>
                  <a:schemeClr val="accent1"/>
                </a:solidFill>
                <a:latin typeface="+mn-lt"/>
              </a:rPr>
              <a:t>Assistant Director of</a:t>
            </a:r>
            <a:br>
              <a:rPr lang="en-US" b="1" dirty="0">
                <a:solidFill>
                  <a:schemeClr val="accent1"/>
                </a:solidFill>
                <a:latin typeface="+mn-lt"/>
              </a:rPr>
            </a:br>
            <a:r>
              <a:rPr lang="en-US" b="1" dirty="0">
                <a:solidFill>
                  <a:schemeClr val="accent1"/>
                </a:solidFill>
                <a:latin typeface="+mn-lt"/>
              </a:rPr>
              <a:t> Institutional Finance and Facilities  </a:t>
            </a:r>
            <a:br>
              <a:rPr lang="en-US" b="1" dirty="0">
                <a:solidFill>
                  <a:schemeClr val="accent1"/>
                </a:solidFill>
                <a:latin typeface="+mn-lt"/>
              </a:rPr>
            </a:br>
            <a:endParaRPr lang="en-US" b="1" dirty="0">
              <a:solidFill>
                <a:schemeClr val="accent1"/>
              </a:solidFill>
              <a:latin typeface="+mn-lt"/>
            </a:endParaRPr>
          </a:p>
        </p:txBody>
      </p:sp>
      <p:sp>
        <p:nvSpPr>
          <p:cNvPr id="3" name="Content Placeholder 2">
            <a:extLst>
              <a:ext uri="{FF2B5EF4-FFF2-40B4-BE49-F238E27FC236}">
                <a16:creationId xmlns:a16="http://schemas.microsoft.com/office/drawing/2014/main" id="{0C3D48C4-F855-47A4-9AD8-40E9EAE340DA}"/>
              </a:ext>
            </a:extLst>
          </p:cNvPr>
          <p:cNvSpPr>
            <a:spLocks noGrp="1"/>
          </p:cNvSpPr>
          <p:nvPr>
            <p:ph idx="1"/>
          </p:nvPr>
        </p:nvSpPr>
        <p:spPr>
          <a:xfrm>
            <a:off x="758758" y="3582238"/>
            <a:ext cx="10398868" cy="2003898"/>
          </a:xfrm>
        </p:spPr>
        <p:txBody>
          <a:bodyPr>
            <a:normAutofit/>
          </a:bodyPr>
          <a:lstStyle/>
          <a:p>
            <a:pPr marL="0" indent="0">
              <a:buNone/>
            </a:pPr>
            <a:r>
              <a:rPr lang="en-US" dirty="0"/>
              <a:t>Julian has an undergraduate degree in Business Management from AUM.  After a career with the US Post Office and serving as the Postmaster in Uniontown, Julian worked in the Executive Budget Office for 7 years where one of his responsibilities was university budgeting. </a:t>
            </a:r>
          </a:p>
        </p:txBody>
      </p:sp>
      <p:pic>
        <p:nvPicPr>
          <p:cNvPr id="4" name="Picture 3">
            <a:extLst>
              <a:ext uri="{FF2B5EF4-FFF2-40B4-BE49-F238E27FC236}">
                <a16:creationId xmlns:a16="http://schemas.microsoft.com/office/drawing/2014/main" id="{EB4A978F-34AC-49CA-B927-F4D11280F256}"/>
              </a:ext>
            </a:extLst>
          </p:cNvPr>
          <p:cNvPicPr>
            <a:picLocks noChangeAspect="1"/>
          </p:cNvPicPr>
          <p:nvPr/>
        </p:nvPicPr>
        <p:blipFill rotWithShape="1">
          <a:blip r:embed="rId2"/>
          <a:srcRect b="18293"/>
          <a:stretch/>
        </p:blipFill>
        <p:spPr>
          <a:xfrm>
            <a:off x="7851921" y="541574"/>
            <a:ext cx="3089926" cy="2734189"/>
          </a:xfrm>
          <a:prstGeom prst="rect">
            <a:avLst/>
          </a:prstGeom>
        </p:spPr>
      </p:pic>
      <p:pic>
        <p:nvPicPr>
          <p:cNvPr id="6" name="Picture 5">
            <a:extLst>
              <a:ext uri="{FF2B5EF4-FFF2-40B4-BE49-F238E27FC236}">
                <a16:creationId xmlns:a16="http://schemas.microsoft.com/office/drawing/2014/main" id="{F2FD857D-EEF8-44AC-AF03-DF1723A09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1920" y="541574"/>
            <a:ext cx="3089926" cy="2734188"/>
          </a:xfrm>
          <a:prstGeom prst="rect">
            <a:avLst/>
          </a:prstGeom>
        </p:spPr>
      </p:pic>
    </p:spTree>
    <p:extLst>
      <p:ext uri="{BB962C8B-B14F-4D97-AF65-F5344CB8AC3E}">
        <p14:creationId xmlns:p14="http://schemas.microsoft.com/office/powerpoint/2010/main" val="2652949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015A5-5592-485B-81EC-586C24A30C0F}"/>
              </a:ext>
            </a:extLst>
          </p:cNvPr>
          <p:cNvSpPr>
            <a:spLocks noGrp="1"/>
          </p:cNvSpPr>
          <p:nvPr>
            <p:ph type="title"/>
          </p:nvPr>
        </p:nvSpPr>
        <p:spPr>
          <a:xfrm>
            <a:off x="3048424" y="122779"/>
            <a:ext cx="10515600" cy="763284"/>
          </a:xfrm>
        </p:spPr>
        <p:txBody>
          <a:bodyPr/>
          <a:lstStyle/>
          <a:p>
            <a:r>
              <a:rPr lang="en-US" b="1" dirty="0">
                <a:solidFill>
                  <a:srgbClr val="2F5597"/>
                </a:solidFill>
              </a:rPr>
              <a:t>Webinars and Weblinks </a:t>
            </a:r>
          </a:p>
        </p:txBody>
      </p:sp>
      <p:pic>
        <p:nvPicPr>
          <p:cNvPr id="7" name="Picture 6">
            <a:extLst>
              <a:ext uri="{FF2B5EF4-FFF2-40B4-BE49-F238E27FC236}">
                <a16:creationId xmlns:a16="http://schemas.microsoft.com/office/drawing/2014/main" id="{43C32C4D-F144-4717-8775-AC664DCC16D9}"/>
              </a:ext>
            </a:extLst>
          </p:cNvPr>
          <p:cNvPicPr>
            <a:picLocks noChangeAspect="1"/>
          </p:cNvPicPr>
          <p:nvPr/>
        </p:nvPicPr>
        <p:blipFill>
          <a:blip r:embed="rId2"/>
          <a:stretch>
            <a:fillRect/>
          </a:stretch>
        </p:blipFill>
        <p:spPr>
          <a:xfrm>
            <a:off x="5512327" y="856201"/>
            <a:ext cx="6524766" cy="5007885"/>
          </a:xfrm>
          <a:prstGeom prst="rect">
            <a:avLst/>
          </a:prstGeom>
        </p:spPr>
      </p:pic>
      <p:sp>
        <p:nvSpPr>
          <p:cNvPr id="8" name="Oval 7">
            <a:extLst>
              <a:ext uri="{FF2B5EF4-FFF2-40B4-BE49-F238E27FC236}">
                <a16:creationId xmlns:a16="http://schemas.microsoft.com/office/drawing/2014/main" id="{3F4520B1-7A51-4925-807E-488F51C76C8F}"/>
              </a:ext>
            </a:extLst>
          </p:cNvPr>
          <p:cNvSpPr/>
          <p:nvPr/>
        </p:nvSpPr>
        <p:spPr>
          <a:xfrm>
            <a:off x="10396282" y="5019260"/>
            <a:ext cx="934327" cy="3478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2F47BCA-4A3D-4D18-8190-0F647F185BD8}"/>
              </a:ext>
            </a:extLst>
          </p:cNvPr>
          <p:cNvSpPr>
            <a:spLocks noGrp="1"/>
          </p:cNvSpPr>
          <p:nvPr>
            <p:ph idx="1"/>
          </p:nvPr>
        </p:nvSpPr>
        <p:spPr>
          <a:xfrm>
            <a:off x="8818568" y="122779"/>
            <a:ext cx="2260906" cy="596562"/>
          </a:xfrm>
        </p:spPr>
        <p:txBody>
          <a:bodyPr>
            <a:normAutofit fontScale="77500" lnSpcReduction="20000"/>
          </a:bodyPr>
          <a:lstStyle/>
          <a:p>
            <a:pPr marL="0" indent="0">
              <a:buNone/>
            </a:pPr>
            <a:r>
              <a:rPr lang="en-US" dirty="0"/>
              <a:t>  </a:t>
            </a:r>
            <a:r>
              <a:rPr lang="en-US" dirty="0">
                <a:hlinkClick r:id="rId3"/>
              </a:rPr>
              <a:t>https://ache.edu/</a:t>
            </a:r>
            <a:r>
              <a:rPr lang="en-US" dirty="0"/>
              <a:t> </a:t>
            </a:r>
          </a:p>
        </p:txBody>
      </p:sp>
      <p:sp>
        <p:nvSpPr>
          <p:cNvPr id="9" name="Rectangle 8">
            <a:extLst>
              <a:ext uri="{FF2B5EF4-FFF2-40B4-BE49-F238E27FC236}">
                <a16:creationId xmlns:a16="http://schemas.microsoft.com/office/drawing/2014/main" id="{396EFB5B-B34C-4049-9A1E-D298A6754DD4}"/>
              </a:ext>
            </a:extLst>
          </p:cNvPr>
          <p:cNvSpPr/>
          <p:nvPr/>
        </p:nvSpPr>
        <p:spPr>
          <a:xfrm>
            <a:off x="154907" y="1520688"/>
            <a:ext cx="6116683" cy="3170099"/>
          </a:xfrm>
          <a:prstGeom prst="rect">
            <a:avLst/>
          </a:prstGeom>
        </p:spPr>
        <p:txBody>
          <a:bodyPr wrap="square">
            <a:spAutoFit/>
          </a:bodyPr>
          <a:lstStyle/>
          <a:p>
            <a:r>
              <a:rPr lang="en-US" sz="2000" u="sng" dirty="0">
                <a:solidFill>
                  <a:srgbClr val="FF0000"/>
                </a:solidFill>
              </a:rPr>
              <a:t>Posted on the ACHE Website</a:t>
            </a:r>
          </a:p>
          <a:p>
            <a:endParaRPr lang="en-US" sz="2000" u="sng" dirty="0">
              <a:solidFill>
                <a:srgbClr val="FF0000"/>
              </a:solidFill>
            </a:endParaRPr>
          </a:p>
          <a:p>
            <a:pPr marL="342900" indent="-342900">
              <a:buFont typeface="Arial" panose="020B0604020202020204" pitchFamily="34" charset="0"/>
              <a:buChar char="•"/>
            </a:pPr>
            <a:r>
              <a:rPr lang="en-US" sz="2000" dirty="0"/>
              <a:t>Employment Outcomes for Education Majors</a:t>
            </a:r>
          </a:p>
          <a:p>
            <a:pPr marL="342900" indent="-342900">
              <a:buFont typeface="Arial" panose="020B0604020202020204" pitchFamily="34" charset="0"/>
              <a:buChar char="•"/>
            </a:pPr>
            <a:r>
              <a:rPr lang="en-US" sz="2000" dirty="0"/>
              <a:t>Integrating Art into STEM Education </a:t>
            </a:r>
          </a:p>
          <a:p>
            <a:endParaRPr lang="en-US" sz="2000" dirty="0"/>
          </a:p>
          <a:p>
            <a:r>
              <a:rPr lang="en-US" sz="2000" u="sng" dirty="0">
                <a:solidFill>
                  <a:srgbClr val="0070C0"/>
                </a:solidFill>
              </a:rPr>
              <a:t>Upcoming Webinar Events</a:t>
            </a:r>
          </a:p>
          <a:p>
            <a:endParaRPr lang="en-US" sz="2000" u="sng" dirty="0">
              <a:solidFill>
                <a:srgbClr val="0070C0"/>
              </a:solidFill>
            </a:endParaRPr>
          </a:p>
          <a:p>
            <a:pPr marL="342900" indent="-342900">
              <a:buFont typeface="Arial" panose="020B0604020202020204" pitchFamily="34" charset="0"/>
              <a:buChar char="•"/>
            </a:pPr>
            <a:r>
              <a:rPr lang="en-US" sz="2000" dirty="0"/>
              <a:t>Retain Alabama Survey (June 24</a:t>
            </a:r>
            <a:r>
              <a:rPr lang="en-US" sz="2000" baseline="30000" dirty="0"/>
              <a:t>th</a:t>
            </a:r>
            <a:r>
              <a:rPr lang="en-US" sz="2000" dirty="0"/>
              <a:t>  Noon) </a:t>
            </a:r>
          </a:p>
          <a:p>
            <a:pPr marL="342900" indent="-342900">
              <a:buFont typeface="Arial" panose="020B0604020202020204" pitchFamily="34" charset="0"/>
              <a:buChar char="•"/>
            </a:pPr>
            <a:r>
              <a:rPr lang="en-US" sz="2000" dirty="0"/>
              <a:t>Employment Outcomes for Social Work Majors</a:t>
            </a:r>
          </a:p>
          <a:p>
            <a:pPr marL="342900" indent="-342900">
              <a:buFont typeface="Arial" panose="020B0604020202020204" pitchFamily="34" charset="0"/>
              <a:buChar char="•"/>
            </a:pPr>
            <a:r>
              <a:rPr lang="en-US" sz="2000" dirty="0"/>
              <a:t>Educator Attrition Survey</a:t>
            </a:r>
          </a:p>
        </p:txBody>
      </p:sp>
    </p:spTree>
    <p:extLst>
      <p:ext uri="{BB962C8B-B14F-4D97-AF65-F5344CB8AC3E}">
        <p14:creationId xmlns:p14="http://schemas.microsoft.com/office/powerpoint/2010/main" val="3608363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3886-90F3-4AE1-A825-D040B834D3DD}"/>
              </a:ext>
            </a:extLst>
          </p:cNvPr>
          <p:cNvSpPr>
            <a:spLocks noGrp="1"/>
          </p:cNvSpPr>
          <p:nvPr>
            <p:ph type="title"/>
          </p:nvPr>
        </p:nvSpPr>
        <p:spPr>
          <a:xfrm>
            <a:off x="838200" y="82617"/>
            <a:ext cx="10515600" cy="1325563"/>
          </a:xfrm>
        </p:spPr>
        <p:txBody>
          <a:bodyPr>
            <a:normAutofit/>
          </a:bodyPr>
          <a:lstStyle/>
          <a:p>
            <a:r>
              <a:rPr lang="en-US" dirty="0">
                <a:solidFill>
                  <a:srgbClr val="4472C4"/>
                </a:solidFill>
              </a:rPr>
              <a:t>Pics from the Inauguration of Dr. Don C. Killingsworth, Jr. as President of  JSU</a:t>
            </a:r>
          </a:p>
        </p:txBody>
      </p:sp>
      <p:sp>
        <p:nvSpPr>
          <p:cNvPr id="3" name="Content Placeholder 2">
            <a:extLst>
              <a:ext uri="{FF2B5EF4-FFF2-40B4-BE49-F238E27FC236}">
                <a16:creationId xmlns:a16="http://schemas.microsoft.com/office/drawing/2014/main" id="{1021786F-385A-4B27-AF66-706CAFC4F584}"/>
              </a:ext>
            </a:extLst>
          </p:cNvPr>
          <p:cNvSpPr>
            <a:spLocks noGrp="1"/>
          </p:cNvSpPr>
          <p:nvPr>
            <p:ph idx="1"/>
          </p:nvPr>
        </p:nvSpPr>
        <p:spPr>
          <a:xfrm>
            <a:off x="838200" y="1825625"/>
            <a:ext cx="11613204" cy="4351338"/>
          </a:xfrm>
        </p:spPr>
        <p:txBody>
          <a:bodyPr/>
          <a:lstStyle/>
          <a:p>
            <a:r>
              <a:rPr lang="en-US" dirty="0"/>
              <a:t>Commissioner Nelson and Jim Purcell visiting with President Killingsworth  </a:t>
            </a:r>
          </a:p>
        </p:txBody>
      </p:sp>
      <p:pic>
        <p:nvPicPr>
          <p:cNvPr id="1026" name="5762364D-6E23-457D-BD03-3D1303A568A3" descr="5762364D-6E23-457D-BD03-3D1303A568A3">
            <a:extLst>
              <a:ext uri="{FF2B5EF4-FFF2-40B4-BE49-F238E27FC236}">
                <a16:creationId xmlns:a16="http://schemas.microsoft.com/office/drawing/2014/main" id="{6511C653-4C9E-49B3-9606-E32CFFA2A2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0091" y="3776870"/>
            <a:ext cx="1711162" cy="229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75F9553F-BBFE-41CB-942E-EAC43BFDF543" descr="75F9553F-BBFE-41CB-942E-EAC43BFDF543">
            <a:extLst>
              <a:ext uri="{FF2B5EF4-FFF2-40B4-BE49-F238E27FC236}">
                <a16:creationId xmlns:a16="http://schemas.microsoft.com/office/drawing/2014/main" id="{5CB8C700-84D4-4FEC-AC38-13FCD9762AC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185"/>
          <a:stretch/>
        </p:blipFill>
        <p:spPr bwMode="auto">
          <a:xfrm>
            <a:off x="686351" y="2660514"/>
            <a:ext cx="7589286" cy="478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079C8F8-EA39-4A9E-AFF7-6F86554DAF88}"/>
              </a:ext>
            </a:extLst>
          </p:cNvPr>
          <p:cNvPicPr>
            <a:picLocks noChangeAspect="1"/>
          </p:cNvPicPr>
          <p:nvPr/>
        </p:nvPicPr>
        <p:blipFill rotWithShape="1">
          <a:blip r:embed="rId4"/>
          <a:srcRect l="-177" t="-5010" r="67728" b="5010"/>
          <a:stretch/>
        </p:blipFill>
        <p:spPr>
          <a:xfrm>
            <a:off x="9961425" y="286009"/>
            <a:ext cx="2088033" cy="1016014"/>
          </a:xfrm>
          <a:prstGeom prst="rect">
            <a:avLst/>
          </a:prstGeom>
        </p:spPr>
      </p:pic>
    </p:spTree>
    <p:extLst>
      <p:ext uri="{BB962C8B-B14F-4D97-AF65-F5344CB8AC3E}">
        <p14:creationId xmlns:p14="http://schemas.microsoft.com/office/powerpoint/2010/main" val="1032680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F6BDF-618B-4BE6-8482-4D37A090DC5D}"/>
              </a:ext>
            </a:extLst>
          </p:cNvPr>
          <p:cNvSpPr>
            <a:spLocks noGrp="1"/>
          </p:cNvSpPr>
          <p:nvPr>
            <p:ph type="title"/>
          </p:nvPr>
        </p:nvSpPr>
        <p:spPr>
          <a:xfrm>
            <a:off x="437745" y="365125"/>
            <a:ext cx="10916055" cy="1325563"/>
          </a:xfrm>
        </p:spPr>
        <p:txBody>
          <a:bodyPr>
            <a:noAutofit/>
          </a:bodyPr>
          <a:lstStyle/>
          <a:p>
            <a:r>
              <a:rPr lang="en-US" sz="3200" b="1" dirty="0">
                <a:solidFill>
                  <a:srgbClr val="4472C4"/>
                </a:solidFill>
              </a:rPr>
              <a:t>Visit from Dr. </a:t>
            </a:r>
            <a:r>
              <a:rPr lang="en-US" sz="3200" b="1" dirty="0" err="1">
                <a:solidFill>
                  <a:srgbClr val="4472C4"/>
                </a:solidFill>
              </a:rPr>
              <a:t>HaeAe</a:t>
            </a:r>
            <a:r>
              <a:rPr lang="en-US" sz="3200" b="1" dirty="0">
                <a:solidFill>
                  <a:srgbClr val="4472C4"/>
                </a:solidFill>
              </a:rPr>
              <a:t> </a:t>
            </a:r>
            <a:r>
              <a:rPr lang="en-US" sz="3200" b="1" dirty="0" err="1">
                <a:solidFill>
                  <a:srgbClr val="4472C4"/>
                </a:solidFill>
              </a:rPr>
              <a:t>Seo</a:t>
            </a:r>
            <a:r>
              <a:rPr lang="en-US" sz="3200" b="1" dirty="0">
                <a:solidFill>
                  <a:srgbClr val="4472C4"/>
                </a:solidFill>
              </a:rPr>
              <a:t>, Director of GTU (Global Teachers University) Program of Pusan National University (South Korea) regarding AKEEP’s Math and Science teacher initiative.  </a:t>
            </a:r>
          </a:p>
        </p:txBody>
      </p:sp>
      <p:sp>
        <p:nvSpPr>
          <p:cNvPr id="3" name="Content Placeholder 2">
            <a:extLst>
              <a:ext uri="{FF2B5EF4-FFF2-40B4-BE49-F238E27FC236}">
                <a16:creationId xmlns:a16="http://schemas.microsoft.com/office/drawing/2014/main" id="{62B9E52C-2E19-4192-A8E6-90E6A9DAF26C}"/>
              </a:ext>
            </a:extLst>
          </p:cNvPr>
          <p:cNvSpPr>
            <a:spLocks noGrp="1"/>
          </p:cNvSpPr>
          <p:nvPr>
            <p:ph idx="1"/>
          </p:nvPr>
        </p:nvSpPr>
        <p:spPr>
          <a:xfrm>
            <a:off x="0" y="1690688"/>
            <a:ext cx="12334672" cy="4351338"/>
          </a:xfrm>
        </p:spPr>
        <p:txBody>
          <a:bodyPr/>
          <a:lstStyle/>
          <a:p>
            <a:r>
              <a:rPr lang="en-US" dirty="0"/>
              <a:t>PNU signed a MOU with the University of North Alabama for a 1+1 M.Ed. program</a:t>
            </a:r>
          </a:p>
          <a:p>
            <a:r>
              <a:rPr lang="en-US" dirty="0"/>
              <a:t>First students will arrive January 2022.   </a:t>
            </a:r>
          </a:p>
        </p:txBody>
      </p:sp>
      <p:sp>
        <p:nvSpPr>
          <p:cNvPr id="4" name="Slide Number Placeholder 3">
            <a:extLst>
              <a:ext uri="{FF2B5EF4-FFF2-40B4-BE49-F238E27FC236}">
                <a16:creationId xmlns:a16="http://schemas.microsoft.com/office/drawing/2014/main" id="{01FE85D2-E392-4910-98C9-97EAF3ACB820}"/>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18</a:t>
            </a:fld>
            <a:endParaRPr lang="en-US">
              <a:solidFill>
                <a:srgbClr val="46464A">
                  <a:lumMod val="60000"/>
                  <a:lumOff val="40000"/>
                </a:srgbClr>
              </a:solidFill>
            </a:endParaRPr>
          </a:p>
        </p:txBody>
      </p:sp>
      <p:pic>
        <p:nvPicPr>
          <p:cNvPr id="2050" name="FB267D6B-090B-495B-A65E-C7C5EDF3B277" descr="FB267D6B-090B-495B-A65E-C7C5EDF3B277">
            <a:extLst>
              <a:ext uri="{FF2B5EF4-FFF2-40B4-BE49-F238E27FC236}">
                <a16:creationId xmlns:a16="http://schemas.microsoft.com/office/drawing/2014/main" id="{35A96257-B70F-485D-AF16-B77E7D8322A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673" t="24834" r="22091" b="1322"/>
          <a:stretch/>
        </p:blipFill>
        <p:spPr bwMode="auto">
          <a:xfrm>
            <a:off x="3892813" y="2926788"/>
            <a:ext cx="4346008" cy="395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379920B-4430-414E-B51C-3C5A907823BE}"/>
              </a:ext>
            </a:extLst>
          </p:cNvPr>
          <p:cNvPicPr>
            <a:picLocks noChangeAspect="1"/>
          </p:cNvPicPr>
          <p:nvPr/>
        </p:nvPicPr>
        <p:blipFill>
          <a:blip r:embed="rId3"/>
          <a:stretch>
            <a:fillRect/>
          </a:stretch>
        </p:blipFill>
        <p:spPr>
          <a:xfrm>
            <a:off x="9113703" y="2926788"/>
            <a:ext cx="2958324" cy="835890"/>
          </a:xfrm>
          <a:prstGeom prst="rect">
            <a:avLst/>
          </a:prstGeom>
        </p:spPr>
      </p:pic>
      <p:pic>
        <p:nvPicPr>
          <p:cNvPr id="6" name="Picture 5">
            <a:extLst>
              <a:ext uri="{FF2B5EF4-FFF2-40B4-BE49-F238E27FC236}">
                <a16:creationId xmlns:a16="http://schemas.microsoft.com/office/drawing/2014/main" id="{435E465E-C7F4-4D43-BA17-297631F0EB5B}"/>
              </a:ext>
            </a:extLst>
          </p:cNvPr>
          <p:cNvPicPr>
            <a:picLocks noChangeAspect="1"/>
          </p:cNvPicPr>
          <p:nvPr/>
        </p:nvPicPr>
        <p:blipFill>
          <a:blip r:embed="rId4"/>
          <a:stretch>
            <a:fillRect/>
          </a:stretch>
        </p:blipFill>
        <p:spPr>
          <a:xfrm>
            <a:off x="9113702" y="3984051"/>
            <a:ext cx="2790825" cy="1323975"/>
          </a:xfrm>
          <a:prstGeom prst="rect">
            <a:avLst/>
          </a:prstGeom>
        </p:spPr>
      </p:pic>
    </p:spTree>
    <p:extLst>
      <p:ext uri="{BB962C8B-B14F-4D97-AF65-F5344CB8AC3E}">
        <p14:creationId xmlns:p14="http://schemas.microsoft.com/office/powerpoint/2010/main" val="2670870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1E89894-4076-4E21-B26D-581B19AD958E}"/>
              </a:ext>
            </a:extLst>
          </p:cNvPr>
          <p:cNvPicPr>
            <a:picLocks noGrp="1" noChangeAspect="1"/>
          </p:cNvPicPr>
          <p:nvPr>
            <p:ph idx="1"/>
          </p:nvPr>
        </p:nvPicPr>
        <p:blipFill>
          <a:blip r:embed="rId2"/>
          <a:stretch>
            <a:fillRect/>
          </a:stretch>
        </p:blipFill>
        <p:spPr>
          <a:xfrm>
            <a:off x="838200" y="136525"/>
            <a:ext cx="10515600" cy="1559878"/>
          </a:xfrm>
          <a:prstGeom prst="rect">
            <a:avLst/>
          </a:prstGeom>
        </p:spPr>
      </p:pic>
      <p:sp>
        <p:nvSpPr>
          <p:cNvPr id="4" name="Slide Number Placeholder 3">
            <a:extLst>
              <a:ext uri="{FF2B5EF4-FFF2-40B4-BE49-F238E27FC236}">
                <a16:creationId xmlns:a16="http://schemas.microsoft.com/office/drawing/2014/main" id="{C3EF82D4-FD54-4AB3-A54F-521856A33175}"/>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19</a:t>
            </a:fld>
            <a:endParaRPr lang="en-US">
              <a:solidFill>
                <a:srgbClr val="46464A">
                  <a:lumMod val="60000"/>
                  <a:lumOff val="40000"/>
                </a:srgbClr>
              </a:solidFill>
            </a:endParaRPr>
          </a:p>
        </p:txBody>
      </p:sp>
      <p:pic>
        <p:nvPicPr>
          <p:cNvPr id="1026" name="010B954C-238F-4D8E-8010-258185C8C4CD" descr="010B954C-238F-4D8E-8010-258185C8C4CD">
            <a:extLst>
              <a:ext uri="{FF2B5EF4-FFF2-40B4-BE49-F238E27FC236}">
                <a16:creationId xmlns:a16="http://schemas.microsoft.com/office/drawing/2014/main" id="{7372A02E-0AE1-4853-94EE-E1B120BB5E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9863" y="1842369"/>
            <a:ext cx="2891375" cy="336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C052FC1-41A6-4003-8BF7-72DC0521D3AE}"/>
              </a:ext>
            </a:extLst>
          </p:cNvPr>
          <p:cNvSpPr/>
          <p:nvPr/>
        </p:nvSpPr>
        <p:spPr>
          <a:xfrm>
            <a:off x="234977" y="5207409"/>
            <a:ext cx="3293414" cy="646331"/>
          </a:xfrm>
          <a:prstGeom prst="rect">
            <a:avLst/>
          </a:prstGeom>
        </p:spPr>
        <p:txBody>
          <a:bodyPr wrap="square">
            <a:spAutoFit/>
          </a:bodyPr>
          <a:lstStyle/>
          <a:p>
            <a:pPr fontAlgn="base"/>
            <a:r>
              <a:rPr lang="en-US" dirty="0"/>
              <a:t>Pamela </a:t>
            </a:r>
            <a:r>
              <a:rPr lang="en-US" dirty="0" err="1"/>
              <a:t>Madzima</a:t>
            </a:r>
            <a:r>
              <a:rPr lang="en-US" dirty="0"/>
              <a:t>, Coordinator of State Association of Cooperatives</a:t>
            </a:r>
            <a:endParaRPr lang="en-US" b="0" i="0" dirty="0">
              <a:effectLst/>
            </a:endParaRPr>
          </a:p>
        </p:txBody>
      </p:sp>
      <p:pic>
        <p:nvPicPr>
          <p:cNvPr id="1028" name="95475E1A-6CBE-4A38-B540-786B5CF950B0" descr="95475E1A-6CBE-4A38-B540-786B5CF950B0">
            <a:extLst>
              <a:ext uri="{FF2B5EF4-FFF2-40B4-BE49-F238E27FC236}">
                <a16:creationId xmlns:a16="http://schemas.microsoft.com/office/drawing/2014/main" id="{5984E97C-94E4-422C-A59B-69F9EE05ED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374" y="1795876"/>
            <a:ext cx="2909568" cy="336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a:extLst>
              <a:ext uri="{FF2B5EF4-FFF2-40B4-BE49-F238E27FC236}">
                <a16:creationId xmlns:a16="http://schemas.microsoft.com/office/drawing/2014/main" id="{06EB8124-D993-4CE4-A2C2-8C8F60364080}"/>
              </a:ext>
            </a:extLst>
          </p:cNvPr>
          <p:cNvSpPr>
            <a:spLocks noGrp="1"/>
          </p:cNvSpPr>
          <p:nvPr>
            <p:ph type="title"/>
          </p:nvPr>
        </p:nvSpPr>
        <p:spPr/>
        <p:txBody>
          <a:bodyPr/>
          <a:lstStyle/>
          <a:p>
            <a:endParaRPr lang="en-US" dirty="0"/>
          </a:p>
        </p:txBody>
      </p:sp>
      <p:sp>
        <p:nvSpPr>
          <p:cNvPr id="12" name="Rectangle 11">
            <a:extLst>
              <a:ext uri="{FF2B5EF4-FFF2-40B4-BE49-F238E27FC236}">
                <a16:creationId xmlns:a16="http://schemas.microsoft.com/office/drawing/2014/main" id="{38C2F390-540B-474E-B39A-D4432A6FCD2C}"/>
              </a:ext>
            </a:extLst>
          </p:cNvPr>
          <p:cNvSpPr/>
          <p:nvPr/>
        </p:nvSpPr>
        <p:spPr>
          <a:xfrm>
            <a:off x="3819863" y="5207409"/>
            <a:ext cx="2682752" cy="923330"/>
          </a:xfrm>
          <a:prstGeom prst="rect">
            <a:avLst/>
          </a:prstGeom>
        </p:spPr>
        <p:txBody>
          <a:bodyPr wrap="square">
            <a:spAutoFit/>
          </a:bodyPr>
          <a:lstStyle/>
          <a:p>
            <a:r>
              <a:rPr lang="en-US" dirty="0"/>
              <a:t>Andre Carter, Coop Development Specialist</a:t>
            </a:r>
          </a:p>
          <a:p>
            <a:endParaRPr lang="en-US" dirty="0"/>
          </a:p>
        </p:txBody>
      </p:sp>
      <p:sp>
        <p:nvSpPr>
          <p:cNvPr id="13" name="AutoShape 6" descr="IMG_00000254.jpg">
            <a:extLst>
              <a:ext uri="{FF2B5EF4-FFF2-40B4-BE49-F238E27FC236}">
                <a16:creationId xmlns:a16="http://schemas.microsoft.com/office/drawing/2014/main" id="{EA45ABE1-843D-4BE6-A265-17E97D5587C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80811343-5528-47EC-B683-2DD5F0691CCD}"/>
              </a:ext>
            </a:extLst>
          </p:cNvPr>
          <p:cNvPicPr>
            <a:picLocks noChangeAspect="1"/>
          </p:cNvPicPr>
          <p:nvPr/>
        </p:nvPicPr>
        <p:blipFill rotWithShape="1">
          <a:blip r:embed="rId5"/>
          <a:srcRect l="2439" r="3797"/>
          <a:stretch/>
        </p:blipFill>
        <p:spPr>
          <a:xfrm>
            <a:off x="7304224" y="1811072"/>
            <a:ext cx="3911268" cy="2179775"/>
          </a:xfrm>
          <a:prstGeom prst="rect">
            <a:avLst/>
          </a:prstGeom>
        </p:spPr>
      </p:pic>
      <p:pic>
        <p:nvPicPr>
          <p:cNvPr id="16" name="Picture 15">
            <a:extLst>
              <a:ext uri="{FF2B5EF4-FFF2-40B4-BE49-F238E27FC236}">
                <a16:creationId xmlns:a16="http://schemas.microsoft.com/office/drawing/2014/main" id="{FB4A8D9A-EE1A-4B03-A9C9-E0D83A112919}"/>
              </a:ext>
            </a:extLst>
          </p:cNvPr>
          <p:cNvPicPr>
            <a:picLocks noChangeAspect="1"/>
          </p:cNvPicPr>
          <p:nvPr/>
        </p:nvPicPr>
        <p:blipFill>
          <a:blip r:embed="rId6"/>
          <a:stretch>
            <a:fillRect/>
          </a:stretch>
        </p:blipFill>
        <p:spPr>
          <a:xfrm>
            <a:off x="7304224" y="4077615"/>
            <a:ext cx="3835282" cy="2595595"/>
          </a:xfrm>
          <a:prstGeom prst="rect">
            <a:avLst/>
          </a:prstGeom>
        </p:spPr>
      </p:pic>
    </p:spTree>
    <p:extLst>
      <p:ext uri="{BB962C8B-B14F-4D97-AF65-F5344CB8AC3E}">
        <p14:creationId xmlns:p14="http://schemas.microsoft.com/office/powerpoint/2010/main" val="2824712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308765" y="440689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solidFill>
                  <a:srgbClr val="4472C4"/>
                </a:solidFill>
                <a:latin typeface="+mn-lt"/>
              </a:rPr>
              <a:t>CALL TO </a:t>
            </a:r>
            <a:r>
              <a:rPr lang="en-US" b="1" dirty="0">
                <a:solidFill>
                  <a:schemeClr val="accent5"/>
                </a:solidFill>
                <a:latin typeface="+mn-lt"/>
              </a:rPr>
              <a:t>ORDER, PRAYER, AND PLEDGE OF ALLEGIANCE </a:t>
            </a:r>
          </a:p>
          <a:p>
            <a:pPr>
              <a:tabLst>
                <a:tab pos="688975" algn="l"/>
              </a:tabLst>
            </a:pPr>
            <a:endParaRPr lang="en-US" b="1" dirty="0"/>
          </a:p>
        </p:txBody>
      </p:sp>
      <p:pic>
        <p:nvPicPr>
          <p:cNvPr id="2" name="Picture 1"/>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561024" y="574496"/>
            <a:ext cx="3068877" cy="2248948"/>
          </a:xfrm>
          <a:prstGeom prst="rect">
            <a:avLst/>
          </a:prstGeom>
        </p:spPr>
      </p:pic>
      <p:pic>
        <p:nvPicPr>
          <p:cNvPr id="5" name="Picture 4">
            <a:extLst>
              <a:ext uri="{FF2B5EF4-FFF2-40B4-BE49-F238E27FC236}">
                <a16:creationId xmlns:a16="http://schemas.microsoft.com/office/drawing/2014/main" id="{442C4258-7DF6-4D44-8F33-A24A92D6D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3956" y="388847"/>
            <a:ext cx="5116929" cy="2674448"/>
          </a:xfrm>
          <a:prstGeom prst="rect">
            <a:avLst/>
          </a:prstGeom>
        </p:spPr>
      </p:pic>
    </p:spTree>
    <p:extLst>
      <p:ext uri="{BB962C8B-B14F-4D97-AF65-F5344CB8AC3E}">
        <p14:creationId xmlns:p14="http://schemas.microsoft.com/office/powerpoint/2010/main" val="68914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4EB3-C146-4477-80D5-EA755D37F19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D391735-C554-4B0C-95E5-B3E661E42533}"/>
              </a:ext>
            </a:extLst>
          </p:cNvPr>
          <p:cNvPicPr>
            <a:picLocks noGrp="1" noChangeAspect="1"/>
          </p:cNvPicPr>
          <p:nvPr>
            <p:ph idx="1"/>
          </p:nvPr>
        </p:nvPicPr>
        <p:blipFill>
          <a:blip r:embed="rId2"/>
          <a:stretch>
            <a:fillRect/>
          </a:stretch>
        </p:blipFill>
        <p:spPr>
          <a:xfrm>
            <a:off x="0" y="0"/>
            <a:ext cx="11231984" cy="6128426"/>
          </a:xfrm>
          <a:prstGeom prst="rect">
            <a:avLst/>
          </a:prstGeom>
        </p:spPr>
      </p:pic>
      <p:sp>
        <p:nvSpPr>
          <p:cNvPr id="4" name="Slide Number Placeholder 3">
            <a:extLst>
              <a:ext uri="{FF2B5EF4-FFF2-40B4-BE49-F238E27FC236}">
                <a16:creationId xmlns:a16="http://schemas.microsoft.com/office/drawing/2014/main" id="{CA26E22A-5B05-4F30-89A2-D80AF73BBCF7}"/>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20</a:t>
            </a:fld>
            <a:endParaRPr lang="en-US">
              <a:solidFill>
                <a:srgbClr val="46464A">
                  <a:lumMod val="60000"/>
                  <a:lumOff val="40000"/>
                </a:srgbClr>
              </a:solidFill>
            </a:endParaRPr>
          </a:p>
        </p:txBody>
      </p:sp>
      <p:pic>
        <p:nvPicPr>
          <p:cNvPr id="2050" name="44CF1887-79D2-45EC-A901-20CCD7B21788" descr="44CF1887-79D2-45EC-A901-20CCD7B21788">
            <a:extLst>
              <a:ext uri="{FF2B5EF4-FFF2-40B4-BE49-F238E27FC236}">
                <a16:creationId xmlns:a16="http://schemas.microsoft.com/office/drawing/2014/main" id="{6DD4FB43-B838-4740-A6DB-1241036767C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11" t="4879" r="2511" b="-5963"/>
          <a:stretch/>
        </p:blipFill>
        <p:spPr bwMode="auto">
          <a:xfrm>
            <a:off x="1359764" y="4397798"/>
            <a:ext cx="2324363" cy="181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5FDF22E-1BB1-4ABE-8A81-8E501D0DF501}"/>
              </a:ext>
            </a:extLst>
          </p:cNvPr>
          <p:cNvSpPr/>
          <p:nvPr/>
        </p:nvSpPr>
        <p:spPr>
          <a:xfrm>
            <a:off x="484351" y="6211669"/>
            <a:ext cx="4294061" cy="646331"/>
          </a:xfrm>
          <a:prstGeom prst="rect">
            <a:avLst/>
          </a:prstGeom>
        </p:spPr>
        <p:txBody>
          <a:bodyPr wrap="none">
            <a:spAutoFit/>
          </a:bodyPr>
          <a:lstStyle/>
          <a:p>
            <a:r>
              <a:rPr lang="en-US" dirty="0"/>
              <a:t>EDPA President, Greg Barker and Jim Purcell</a:t>
            </a:r>
          </a:p>
          <a:p>
            <a:r>
              <a:rPr lang="en-US" dirty="0"/>
              <a:t> celebrating Retain Alabama partnership</a:t>
            </a:r>
          </a:p>
        </p:txBody>
      </p:sp>
    </p:spTree>
    <p:extLst>
      <p:ext uri="{BB962C8B-B14F-4D97-AF65-F5344CB8AC3E}">
        <p14:creationId xmlns:p14="http://schemas.microsoft.com/office/powerpoint/2010/main" val="2720729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08EC7-982B-4CA3-9BA1-CAFC31B18E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146484-46AC-43A2-8555-E9ABDC7DCE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51E6A41-F8F2-4FB9-8CEC-B0C3F3065F5D}"/>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21</a:t>
            </a:fld>
            <a:endParaRPr lang="en-US">
              <a:solidFill>
                <a:srgbClr val="46464A">
                  <a:lumMod val="60000"/>
                  <a:lumOff val="40000"/>
                </a:srgbClr>
              </a:solidFill>
            </a:endParaRPr>
          </a:p>
        </p:txBody>
      </p:sp>
      <p:pic>
        <p:nvPicPr>
          <p:cNvPr id="5" name="Picture 4">
            <a:extLst>
              <a:ext uri="{FF2B5EF4-FFF2-40B4-BE49-F238E27FC236}">
                <a16:creationId xmlns:a16="http://schemas.microsoft.com/office/drawing/2014/main" id="{74DFF050-7A44-4E77-8947-752D17900DD8}"/>
              </a:ext>
            </a:extLst>
          </p:cNvPr>
          <p:cNvPicPr>
            <a:picLocks noChangeAspect="1"/>
          </p:cNvPicPr>
          <p:nvPr/>
        </p:nvPicPr>
        <p:blipFill>
          <a:blip r:embed="rId2"/>
          <a:stretch>
            <a:fillRect/>
          </a:stretch>
        </p:blipFill>
        <p:spPr>
          <a:xfrm>
            <a:off x="3374098" y="165160"/>
            <a:ext cx="5312702" cy="6692840"/>
          </a:xfrm>
          <a:prstGeom prst="rect">
            <a:avLst/>
          </a:prstGeom>
        </p:spPr>
      </p:pic>
    </p:spTree>
    <p:extLst>
      <p:ext uri="{BB962C8B-B14F-4D97-AF65-F5344CB8AC3E}">
        <p14:creationId xmlns:p14="http://schemas.microsoft.com/office/powerpoint/2010/main" val="2063713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4D3D3-BE7A-47F5-9C6E-E229EE0523F7}"/>
              </a:ext>
            </a:extLst>
          </p:cNvPr>
          <p:cNvSpPr>
            <a:spLocks noGrp="1"/>
          </p:cNvSpPr>
          <p:nvPr>
            <p:ph type="title"/>
          </p:nvPr>
        </p:nvSpPr>
        <p:spPr>
          <a:xfrm>
            <a:off x="570451" y="365125"/>
            <a:ext cx="11375472" cy="1325563"/>
          </a:xfrm>
        </p:spPr>
        <p:txBody>
          <a:bodyPr>
            <a:normAutofit/>
          </a:bodyPr>
          <a:lstStyle/>
          <a:p>
            <a:r>
              <a:rPr lang="en-US" sz="2400" b="1" i="1" dirty="0">
                <a:solidFill>
                  <a:srgbClr val="0070C0"/>
                </a:solidFill>
                <a:latin typeface="+mn-lt"/>
                <a:cs typeface="Times New Roman" panose="02020603050405020304" pitchFamily="18" charset="0"/>
              </a:rPr>
              <a:t>FIGURE 3.2</a:t>
            </a:r>
            <a:br>
              <a:rPr lang="en-US" sz="2400" b="1" i="1" dirty="0">
                <a:solidFill>
                  <a:srgbClr val="0070C0"/>
                </a:solidFill>
                <a:latin typeface="+mn-lt"/>
                <a:cs typeface="Times New Roman" panose="02020603050405020304" pitchFamily="18" charset="0"/>
              </a:rPr>
            </a:br>
            <a:r>
              <a:rPr lang="en-US" sz="2400" b="1" dirty="0">
                <a:solidFill>
                  <a:srgbClr val="0070C0"/>
                </a:solidFill>
                <a:latin typeface="+mn-lt"/>
                <a:cs typeface="Times New Roman" panose="02020603050405020304" pitchFamily="18" charset="0"/>
              </a:rPr>
              <a:t>PUBLIC HIGHER EDUCATION APPROPRIATIONS PER FTE BY STATE, FY 2020 (ADJUSTED)</a:t>
            </a:r>
            <a:endParaRPr lang="en-US" sz="2400" b="1" i="1" dirty="0">
              <a:solidFill>
                <a:srgbClr val="0070C0"/>
              </a:solidFill>
              <a:latin typeface="+mn-lt"/>
              <a:cs typeface="Times New Roman" panose="02020603050405020304" pitchFamily="18" charset="0"/>
            </a:endParaRPr>
          </a:p>
        </p:txBody>
      </p:sp>
      <p:pic>
        <p:nvPicPr>
          <p:cNvPr id="4" name="Content Placeholder 3">
            <a:extLst>
              <a:ext uri="{FF2B5EF4-FFF2-40B4-BE49-F238E27FC236}">
                <a16:creationId xmlns:a16="http://schemas.microsoft.com/office/drawing/2014/main" id="{676EA004-23F0-4C81-B379-32D45A8004AF}"/>
              </a:ext>
            </a:extLst>
          </p:cNvPr>
          <p:cNvPicPr>
            <a:picLocks noGrp="1" noChangeAspect="1"/>
          </p:cNvPicPr>
          <p:nvPr>
            <p:ph idx="1"/>
          </p:nvPr>
        </p:nvPicPr>
        <p:blipFill>
          <a:blip r:embed="rId2"/>
          <a:stretch>
            <a:fillRect/>
          </a:stretch>
        </p:blipFill>
        <p:spPr>
          <a:xfrm>
            <a:off x="481669" y="2030099"/>
            <a:ext cx="11039912" cy="4267435"/>
          </a:xfrm>
          <a:prstGeom prst="rect">
            <a:avLst/>
          </a:prstGeom>
        </p:spPr>
      </p:pic>
      <p:pic>
        <p:nvPicPr>
          <p:cNvPr id="5" name="Picture 4">
            <a:extLst>
              <a:ext uri="{FF2B5EF4-FFF2-40B4-BE49-F238E27FC236}">
                <a16:creationId xmlns:a16="http://schemas.microsoft.com/office/drawing/2014/main" id="{8CF98F5F-59D3-4A53-8294-8B3B30D01806}"/>
              </a:ext>
            </a:extLst>
          </p:cNvPr>
          <p:cNvPicPr>
            <a:picLocks noChangeAspect="1"/>
          </p:cNvPicPr>
          <p:nvPr/>
        </p:nvPicPr>
        <p:blipFill>
          <a:blip r:embed="rId3"/>
          <a:stretch>
            <a:fillRect/>
          </a:stretch>
        </p:blipFill>
        <p:spPr>
          <a:xfrm>
            <a:off x="670419" y="6297534"/>
            <a:ext cx="1133213" cy="207932"/>
          </a:xfrm>
          <a:prstGeom prst="rect">
            <a:avLst/>
          </a:prstGeom>
        </p:spPr>
      </p:pic>
      <p:sp>
        <p:nvSpPr>
          <p:cNvPr id="7" name="TextBox 6">
            <a:extLst>
              <a:ext uri="{FF2B5EF4-FFF2-40B4-BE49-F238E27FC236}">
                <a16:creationId xmlns:a16="http://schemas.microsoft.com/office/drawing/2014/main" id="{EF0AFEA0-4F70-448C-86B2-1B03BAB8515E}"/>
              </a:ext>
            </a:extLst>
          </p:cNvPr>
          <p:cNvSpPr txBox="1"/>
          <p:nvPr/>
        </p:nvSpPr>
        <p:spPr>
          <a:xfrm>
            <a:off x="1694577" y="1619075"/>
            <a:ext cx="4102216" cy="1477328"/>
          </a:xfrm>
          <a:prstGeom prst="rect">
            <a:avLst/>
          </a:prstGeom>
          <a:solidFill>
            <a:srgbClr val="FFFF00"/>
          </a:solidFill>
        </p:spPr>
        <p:txBody>
          <a:bodyPr wrap="square" rtlCol="0">
            <a:spAutoFit/>
          </a:bodyPr>
          <a:lstStyle/>
          <a:p>
            <a:r>
              <a:rPr lang="en-US" dirty="0"/>
              <a:t>Alabama appropriates less per FTE than the national average, and less than neighboring states, Georgia and Tennessee, but more than Florida and Mississippi.</a:t>
            </a:r>
          </a:p>
        </p:txBody>
      </p:sp>
      <p:sp>
        <p:nvSpPr>
          <p:cNvPr id="8" name="TextBox 7">
            <a:extLst>
              <a:ext uri="{FF2B5EF4-FFF2-40B4-BE49-F238E27FC236}">
                <a16:creationId xmlns:a16="http://schemas.microsoft.com/office/drawing/2014/main" id="{E3589789-65CA-45FE-B8F4-6FBFFE3BA068}"/>
              </a:ext>
            </a:extLst>
          </p:cNvPr>
          <p:cNvSpPr txBox="1"/>
          <p:nvPr/>
        </p:nvSpPr>
        <p:spPr>
          <a:xfrm>
            <a:off x="6096000" y="2189528"/>
            <a:ext cx="1412147" cy="646331"/>
          </a:xfrm>
          <a:prstGeom prst="rect">
            <a:avLst/>
          </a:prstGeom>
          <a:solidFill>
            <a:srgbClr val="009999"/>
          </a:solidFill>
        </p:spPr>
        <p:txBody>
          <a:bodyPr wrap="square" rtlCol="0">
            <a:spAutoFit/>
          </a:bodyPr>
          <a:lstStyle/>
          <a:p>
            <a:r>
              <a:rPr lang="en-US" b="1" dirty="0">
                <a:solidFill>
                  <a:schemeClr val="bg1"/>
                </a:solidFill>
              </a:rPr>
              <a:t>Index to U.S. Average</a:t>
            </a:r>
          </a:p>
        </p:txBody>
      </p:sp>
      <p:cxnSp>
        <p:nvCxnSpPr>
          <p:cNvPr id="10" name="Straight Arrow Connector 9">
            <a:extLst>
              <a:ext uri="{FF2B5EF4-FFF2-40B4-BE49-F238E27FC236}">
                <a16:creationId xmlns:a16="http://schemas.microsoft.com/office/drawing/2014/main" id="{2AFF010F-8D26-4A49-89E4-14FC80BEBAF3}"/>
              </a:ext>
            </a:extLst>
          </p:cNvPr>
          <p:cNvCxnSpPr>
            <a:cxnSpLocks/>
          </p:cNvCxnSpPr>
          <p:nvPr/>
        </p:nvCxnSpPr>
        <p:spPr>
          <a:xfrm flipH="1">
            <a:off x="6286852" y="3220137"/>
            <a:ext cx="734731" cy="401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54E8D3A-E559-4E7D-9E06-460EAE4904C4}"/>
              </a:ext>
            </a:extLst>
          </p:cNvPr>
          <p:cNvCxnSpPr>
            <a:cxnSpLocks/>
          </p:cNvCxnSpPr>
          <p:nvPr/>
        </p:nvCxnSpPr>
        <p:spPr>
          <a:xfrm>
            <a:off x="7113864" y="3236861"/>
            <a:ext cx="314584" cy="384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0597B42-BAE2-410F-A97D-80894F70FA77}"/>
              </a:ext>
            </a:extLst>
          </p:cNvPr>
          <p:cNvSpPr txBox="1"/>
          <p:nvPr/>
        </p:nvSpPr>
        <p:spPr>
          <a:xfrm>
            <a:off x="1199625" y="3867325"/>
            <a:ext cx="922789" cy="307777"/>
          </a:xfrm>
          <a:prstGeom prst="rect">
            <a:avLst/>
          </a:prstGeom>
          <a:noFill/>
        </p:spPr>
        <p:txBody>
          <a:bodyPr wrap="square" rtlCol="0">
            <a:spAutoFit/>
          </a:bodyPr>
          <a:lstStyle/>
          <a:p>
            <a:r>
              <a:rPr lang="en-US" sz="1400" b="1" dirty="0"/>
              <a:t>$3,387</a:t>
            </a:r>
          </a:p>
        </p:txBody>
      </p:sp>
      <p:sp>
        <p:nvSpPr>
          <p:cNvPr id="21" name="TextBox 20">
            <a:extLst>
              <a:ext uri="{FF2B5EF4-FFF2-40B4-BE49-F238E27FC236}">
                <a16:creationId xmlns:a16="http://schemas.microsoft.com/office/drawing/2014/main" id="{5B6EE48F-9931-4F8F-BDBA-49CC8E7EF82E}"/>
              </a:ext>
            </a:extLst>
          </p:cNvPr>
          <p:cNvSpPr txBox="1"/>
          <p:nvPr/>
        </p:nvSpPr>
        <p:spPr>
          <a:xfrm>
            <a:off x="5689134" y="3559548"/>
            <a:ext cx="813732" cy="307777"/>
          </a:xfrm>
          <a:prstGeom prst="rect">
            <a:avLst/>
          </a:prstGeom>
          <a:noFill/>
        </p:spPr>
        <p:txBody>
          <a:bodyPr wrap="square" rtlCol="0">
            <a:spAutoFit/>
          </a:bodyPr>
          <a:lstStyle/>
          <a:p>
            <a:r>
              <a:rPr lang="en-US" sz="1400" b="1" dirty="0"/>
              <a:t>$8,023</a:t>
            </a:r>
          </a:p>
        </p:txBody>
      </p:sp>
      <p:sp>
        <p:nvSpPr>
          <p:cNvPr id="22" name="Rectangle 21">
            <a:extLst>
              <a:ext uri="{FF2B5EF4-FFF2-40B4-BE49-F238E27FC236}">
                <a16:creationId xmlns:a16="http://schemas.microsoft.com/office/drawing/2014/main" id="{47F5C7A2-978F-4048-AA95-E72A61C5A07C}"/>
              </a:ext>
            </a:extLst>
          </p:cNvPr>
          <p:cNvSpPr/>
          <p:nvPr/>
        </p:nvSpPr>
        <p:spPr>
          <a:xfrm flipH="1">
            <a:off x="7021582" y="3559548"/>
            <a:ext cx="813732" cy="523220"/>
          </a:xfrm>
          <a:prstGeom prst="rect">
            <a:avLst/>
          </a:prstGeom>
        </p:spPr>
        <p:txBody>
          <a:bodyPr wrap="square">
            <a:spAutoFit/>
          </a:bodyPr>
          <a:lstStyle/>
          <a:p>
            <a:r>
              <a:rPr lang="en-US" sz="1400" b="1" dirty="0"/>
              <a:t>$8,636</a:t>
            </a:r>
          </a:p>
          <a:p>
            <a:endParaRPr lang="en-US" sz="1400" b="1" dirty="0"/>
          </a:p>
        </p:txBody>
      </p:sp>
      <p:sp>
        <p:nvSpPr>
          <p:cNvPr id="23" name="Rectangle 22">
            <a:extLst>
              <a:ext uri="{FF2B5EF4-FFF2-40B4-BE49-F238E27FC236}">
                <a16:creationId xmlns:a16="http://schemas.microsoft.com/office/drawing/2014/main" id="{52043A20-4944-4A7F-9E3D-A6F5BAFAA3FC}"/>
              </a:ext>
            </a:extLst>
          </p:cNvPr>
          <p:cNvSpPr/>
          <p:nvPr/>
        </p:nvSpPr>
        <p:spPr>
          <a:xfrm flipH="1">
            <a:off x="10746296" y="2256639"/>
            <a:ext cx="775282" cy="307777"/>
          </a:xfrm>
          <a:prstGeom prst="rect">
            <a:avLst/>
          </a:prstGeom>
        </p:spPr>
        <p:txBody>
          <a:bodyPr wrap="square">
            <a:spAutoFit/>
          </a:bodyPr>
          <a:lstStyle/>
          <a:p>
            <a:r>
              <a:rPr lang="en-US" sz="1400" b="1" dirty="0"/>
              <a:t>$21,802</a:t>
            </a:r>
          </a:p>
        </p:txBody>
      </p:sp>
      <p:sp>
        <p:nvSpPr>
          <p:cNvPr id="29" name="TextBox 28">
            <a:extLst>
              <a:ext uri="{FF2B5EF4-FFF2-40B4-BE49-F238E27FC236}">
                <a16:creationId xmlns:a16="http://schemas.microsoft.com/office/drawing/2014/main" id="{64BAAAD3-8D8B-4CBE-A758-9F6456A2CEDB}"/>
              </a:ext>
            </a:extLst>
          </p:cNvPr>
          <p:cNvSpPr txBox="1"/>
          <p:nvPr/>
        </p:nvSpPr>
        <p:spPr>
          <a:xfrm>
            <a:off x="6096000" y="2840051"/>
            <a:ext cx="1412147" cy="369332"/>
          </a:xfrm>
          <a:prstGeom prst="rect">
            <a:avLst/>
          </a:prstGeom>
          <a:solidFill>
            <a:schemeClr val="accent1">
              <a:lumMod val="20000"/>
              <a:lumOff val="80000"/>
            </a:schemeClr>
          </a:solidFill>
        </p:spPr>
        <p:txBody>
          <a:bodyPr wrap="square" rtlCol="0">
            <a:spAutoFit/>
          </a:bodyPr>
          <a:lstStyle/>
          <a:p>
            <a:pPr algn="r"/>
            <a:r>
              <a:rPr lang="en-US" b="1" dirty="0"/>
              <a:t>0.93</a:t>
            </a:r>
          </a:p>
        </p:txBody>
      </p:sp>
    </p:spTree>
    <p:extLst>
      <p:ext uri="{BB962C8B-B14F-4D97-AF65-F5344CB8AC3E}">
        <p14:creationId xmlns:p14="http://schemas.microsoft.com/office/powerpoint/2010/main" val="814486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98DBDD-17CE-4DDB-981E-A757D0F0381D}"/>
              </a:ext>
            </a:extLst>
          </p:cNvPr>
          <p:cNvSpPr txBox="1"/>
          <p:nvPr/>
        </p:nvSpPr>
        <p:spPr>
          <a:xfrm>
            <a:off x="3163845" y="3071854"/>
            <a:ext cx="6172200" cy="369332"/>
          </a:xfrm>
          <a:prstGeom prst="rect">
            <a:avLst/>
          </a:prstGeom>
          <a:solidFill>
            <a:schemeClr val="bg1"/>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1254D34F-2F24-45C7-A52A-BDAA96F3273C}"/>
              </a:ext>
            </a:extLst>
          </p:cNvPr>
          <p:cNvSpPr txBox="1"/>
          <p:nvPr/>
        </p:nvSpPr>
        <p:spPr>
          <a:xfrm>
            <a:off x="3067823" y="5486399"/>
            <a:ext cx="6152378" cy="369332"/>
          </a:xfrm>
          <a:prstGeom prst="rect">
            <a:avLst/>
          </a:prstGeom>
          <a:solidFill>
            <a:schemeClr val="bg1"/>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44F88851-EF61-45F0-8D1A-292B5B097B3A}"/>
              </a:ext>
            </a:extLst>
          </p:cNvPr>
          <p:cNvSpPr txBox="1"/>
          <p:nvPr/>
        </p:nvSpPr>
        <p:spPr>
          <a:xfrm>
            <a:off x="3060203" y="5849107"/>
            <a:ext cx="6126480" cy="369332"/>
          </a:xfrm>
          <a:prstGeom prst="rect">
            <a:avLst/>
          </a:prstGeom>
          <a:solidFill>
            <a:schemeClr val="bg1"/>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7AE238A9-5704-4860-923C-55E19B8FB069}"/>
              </a:ext>
            </a:extLst>
          </p:cNvPr>
          <p:cNvSpPr txBox="1"/>
          <p:nvPr/>
        </p:nvSpPr>
        <p:spPr>
          <a:xfrm>
            <a:off x="3138694" y="6149009"/>
            <a:ext cx="6106656" cy="369332"/>
          </a:xfrm>
          <a:prstGeom prst="rect">
            <a:avLst/>
          </a:prstGeom>
          <a:solidFill>
            <a:schemeClr val="bg1"/>
          </a:solidFill>
        </p:spPr>
        <p:txBody>
          <a:bodyPr wrap="square" rtlCol="0">
            <a:spAutoFit/>
          </a:bodyPr>
          <a:lstStyle/>
          <a:p>
            <a:endParaRPr lang="en-US" dirty="0"/>
          </a:p>
        </p:txBody>
      </p:sp>
      <p:sp>
        <p:nvSpPr>
          <p:cNvPr id="16" name="TextBox 15">
            <a:extLst>
              <a:ext uri="{FF2B5EF4-FFF2-40B4-BE49-F238E27FC236}">
                <a16:creationId xmlns:a16="http://schemas.microsoft.com/office/drawing/2014/main" id="{639EDE45-056F-442F-B269-05DB0F28B2BB}"/>
              </a:ext>
            </a:extLst>
          </p:cNvPr>
          <p:cNvSpPr txBox="1"/>
          <p:nvPr/>
        </p:nvSpPr>
        <p:spPr>
          <a:xfrm>
            <a:off x="3093720" y="6385560"/>
            <a:ext cx="6126480" cy="369332"/>
          </a:xfrm>
          <a:prstGeom prst="rect">
            <a:avLst/>
          </a:prstGeom>
          <a:solidFill>
            <a:schemeClr val="bg1"/>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CF3D3D97-F1FE-4956-8A08-8FCED312C8E2}"/>
              </a:ext>
            </a:extLst>
          </p:cNvPr>
          <p:cNvPicPr>
            <a:picLocks noChangeAspect="1"/>
          </p:cNvPicPr>
          <p:nvPr/>
        </p:nvPicPr>
        <p:blipFill>
          <a:blip r:embed="rId2"/>
          <a:stretch>
            <a:fillRect/>
          </a:stretch>
        </p:blipFill>
        <p:spPr>
          <a:xfrm>
            <a:off x="572205" y="1852547"/>
            <a:ext cx="8983275" cy="4665794"/>
          </a:xfrm>
          <a:prstGeom prst="rect">
            <a:avLst/>
          </a:prstGeom>
        </p:spPr>
      </p:pic>
      <p:sp>
        <p:nvSpPr>
          <p:cNvPr id="4" name="Arrow: Left 3">
            <a:extLst>
              <a:ext uri="{FF2B5EF4-FFF2-40B4-BE49-F238E27FC236}">
                <a16:creationId xmlns:a16="http://schemas.microsoft.com/office/drawing/2014/main" id="{3BA64505-BC33-444F-BCCF-20189226B020}"/>
              </a:ext>
            </a:extLst>
          </p:cNvPr>
          <p:cNvSpPr/>
          <p:nvPr/>
        </p:nvSpPr>
        <p:spPr>
          <a:xfrm>
            <a:off x="9746846" y="2362200"/>
            <a:ext cx="381000" cy="152400"/>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604FBDBD-BD57-4001-A8FE-E9AFD16B513F}"/>
              </a:ext>
            </a:extLst>
          </p:cNvPr>
          <p:cNvSpPr/>
          <p:nvPr/>
        </p:nvSpPr>
        <p:spPr>
          <a:xfrm>
            <a:off x="9747712" y="5363817"/>
            <a:ext cx="381000" cy="152400"/>
          </a:xfrm>
          <a:prstGeom prst="lef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EF80E793-3783-419C-B4E7-FDAF30F2BBE8}"/>
              </a:ext>
            </a:extLst>
          </p:cNvPr>
          <p:cNvSpPr/>
          <p:nvPr/>
        </p:nvSpPr>
        <p:spPr>
          <a:xfrm>
            <a:off x="9742524" y="4863571"/>
            <a:ext cx="381000" cy="152400"/>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 17">
            <a:extLst>
              <a:ext uri="{FF2B5EF4-FFF2-40B4-BE49-F238E27FC236}">
                <a16:creationId xmlns:a16="http://schemas.microsoft.com/office/drawing/2014/main" id="{F85BBC6C-5782-4922-9F79-43B2811A4685}"/>
              </a:ext>
            </a:extLst>
          </p:cNvPr>
          <p:cNvSpPr/>
          <p:nvPr/>
        </p:nvSpPr>
        <p:spPr>
          <a:xfrm>
            <a:off x="9746846" y="4343401"/>
            <a:ext cx="381000" cy="152400"/>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 18">
            <a:extLst>
              <a:ext uri="{FF2B5EF4-FFF2-40B4-BE49-F238E27FC236}">
                <a16:creationId xmlns:a16="http://schemas.microsoft.com/office/drawing/2014/main" id="{C6AC103F-ADE8-4EBF-A109-4D0DCADADEA1}"/>
              </a:ext>
            </a:extLst>
          </p:cNvPr>
          <p:cNvSpPr/>
          <p:nvPr/>
        </p:nvSpPr>
        <p:spPr>
          <a:xfrm>
            <a:off x="9742524" y="3896872"/>
            <a:ext cx="381000" cy="168233"/>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Left 19">
            <a:extLst>
              <a:ext uri="{FF2B5EF4-FFF2-40B4-BE49-F238E27FC236}">
                <a16:creationId xmlns:a16="http://schemas.microsoft.com/office/drawing/2014/main" id="{DD233C2E-2147-4123-80EB-BD8BA18DB853}"/>
              </a:ext>
            </a:extLst>
          </p:cNvPr>
          <p:cNvSpPr/>
          <p:nvPr/>
        </p:nvSpPr>
        <p:spPr>
          <a:xfrm flipV="1">
            <a:off x="9742524" y="3619078"/>
            <a:ext cx="381000" cy="152400"/>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Left 20">
            <a:extLst>
              <a:ext uri="{FF2B5EF4-FFF2-40B4-BE49-F238E27FC236}">
                <a16:creationId xmlns:a16="http://schemas.microsoft.com/office/drawing/2014/main" id="{7D8AA796-3B78-4C72-BC2B-59374F23237B}"/>
              </a:ext>
            </a:extLst>
          </p:cNvPr>
          <p:cNvSpPr/>
          <p:nvPr/>
        </p:nvSpPr>
        <p:spPr>
          <a:xfrm flipV="1">
            <a:off x="9742524" y="5113694"/>
            <a:ext cx="381000" cy="152400"/>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Left 21">
            <a:extLst>
              <a:ext uri="{FF2B5EF4-FFF2-40B4-BE49-F238E27FC236}">
                <a16:creationId xmlns:a16="http://schemas.microsoft.com/office/drawing/2014/main" id="{A4561ED1-1578-455F-98F7-ACC22D15EABA}"/>
              </a:ext>
            </a:extLst>
          </p:cNvPr>
          <p:cNvSpPr/>
          <p:nvPr/>
        </p:nvSpPr>
        <p:spPr>
          <a:xfrm>
            <a:off x="9742524" y="6072809"/>
            <a:ext cx="381000" cy="152400"/>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1770C8B-4DA9-417E-8EAD-10262435A276}"/>
              </a:ext>
            </a:extLst>
          </p:cNvPr>
          <p:cNvPicPr>
            <a:picLocks noChangeAspect="1"/>
          </p:cNvPicPr>
          <p:nvPr/>
        </p:nvPicPr>
        <p:blipFill>
          <a:blip r:embed="rId3"/>
          <a:stretch>
            <a:fillRect/>
          </a:stretch>
        </p:blipFill>
        <p:spPr>
          <a:xfrm>
            <a:off x="572205" y="6556542"/>
            <a:ext cx="1324160" cy="219106"/>
          </a:xfrm>
          <a:prstGeom prst="rect">
            <a:avLst/>
          </a:prstGeom>
        </p:spPr>
      </p:pic>
      <p:sp>
        <p:nvSpPr>
          <p:cNvPr id="7" name="TextBox 6">
            <a:extLst>
              <a:ext uri="{FF2B5EF4-FFF2-40B4-BE49-F238E27FC236}">
                <a16:creationId xmlns:a16="http://schemas.microsoft.com/office/drawing/2014/main" id="{6420F6DC-F542-461E-A324-0D2EB57CC939}"/>
              </a:ext>
            </a:extLst>
          </p:cNvPr>
          <p:cNvSpPr txBox="1"/>
          <p:nvPr/>
        </p:nvSpPr>
        <p:spPr>
          <a:xfrm>
            <a:off x="478172" y="201336"/>
            <a:ext cx="9264352" cy="1200329"/>
          </a:xfrm>
          <a:prstGeom prst="rect">
            <a:avLst/>
          </a:prstGeom>
          <a:noFill/>
        </p:spPr>
        <p:txBody>
          <a:bodyPr wrap="square" rtlCol="0">
            <a:spAutoFit/>
          </a:bodyPr>
          <a:lstStyle/>
          <a:p>
            <a:r>
              <a:rPr lang="en-US" sz="2400" b="1" i="1" dirty="0">
                <a:solidFill>
                  <a:srgbClr val="0070C0"/>
                </a:solidFill>
              </a:rPr>
              <a:t>TABLE 3.2</a:t>
            </a:r>
          </a:p>
          <a:p>
            <a:r>
              <a:rPr lang="en-US" sz="2400" b="1" dirty="0">
                <a:solidFill>
                  <a:srgbClr val="0070C0"/>
                </a:solidFill>
              </a:rPr>
              <a:t>PUBLIC HIGHER EDUCATION APPROPRIATIONS PER FTE BY STATE, </a:t>
            </a:r>
          </a:p>
          <a:p>
            <a:r>
              <a:rPr lang="en-US" sz="2400" b="1" dirty="0">
                <a:solidFill>
                  <a:srgbClr val="0070C0"/>
                </a:solidFill>
              </a:rPr>
              <a:t>FY 1980-2020 (CONSTANT ADJUSTED DOLLARS)</a:t>
            </a:r>
          </a:p>
        </p:txBody>
      </p:sp>
    </p:spTree>
    <p:extLst>
      <p:ext uri="{BB962C8B-B14F-4D97-AF65-F5344CB8AC3E}">
        <p14:creationId xmlns:p14="http://schemas.microsoft.com/office/powerpoint/2010/main" val="419361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8A899-F89C-4A4C-A3A7-5A4106E011A4}"/>
              </a:ext>
            </a:extLst>
          </p:cNvPr>
          <p:cNvSpPr>
            <a:spLocks noGrp="1"/>
          </p:cNvSpPr>
          <p:nvPr>
            <p:ph type="title"/>
          </p:nvPr>
        </p:nvSpPr>
        <p:spPr>
          <a:xfrm>
            <a:off x="715617" y="365126"/>
            <a:ext cx="10638183" cy="398200"/>
          </a:xfrm>
        </p:spPr>
        <p:txBody>
          <a:bodyPr>
            <a:noAutofit/>
          </a:bodyPr>
          <a:lstStyle/>
          <a:p>
            <a:pPr algn="ctr"/>
            <a:r>
              <a:rPr lang="en-US" sz="2800" b="1" dirty="0">
                <a:solidFill>
                  <a:srgbClr val="0070C0"/>
                </a:solidFill>
              </a:rPr>
              <a:t>Sector Level Differences in State Appropriations</a:t>
            </a:r>
          </a:p>
        </p:txBody>
      </p:sp>
      <p:sp>
        <p:nvSpPr>
          <p:cNvPr id="3" name="Content Placeholder 2">
            <a:extLst>
              <a:ext uri="{FF2B5EF4-FFF2-40B4-BE49-F238E27FC236}">
                <a16:creationId xmlns:a16="http://schemas.microsoft.com/office/drawing/2014/main" id="{612BC0AF-3F71-49A6-A3D0-87509DB1D9DD}"/>
              </a:ext>
            </a:extLst>
          </p:cNvPr>
          <p:cNvSpPr>
            <a:spLocks noGrp="1"/>
          </p:cNvSpPr>
          <p:nvPr>
            <p:ph idx="1"/>
          </p:nvPr>
        </p:nvSpPr>
        <p:spPr>
          <a:xfrm>
            <a:off x="478171" y="763326"/>
            <a:ext cx="11148969" cy="1047001"/>
          </a:xfrm>
          <a:solidFill>
            <a:srgbClr val="FFFF00"/>
          </a:solidFill>
        </p:spPr>
        <p:txBody>
          <a:bodyPr>
            <a:normAutofit lnSpcReduction="10000"/>
          </a:bodyPr>
          <a:lstStyle/>
          <a:p>
            <a:pPr marL="0" indent="0">
              <a:buNone/>
            </a:pPr>
            <a:r>
              <a:rPr lang="en-US" sz="1800" dirty="0"/>
              <a:t>Education appropriations in Alabama differ by institutional sector:</a:t>
            </a:r>
          </a:p>
          <a:p>
            <a:r>
              <a:rPr lang="en-US" sz="1800" dirty="0"/>
              <a:t>two–year institutions received $6,773 in education appropriations per FTE in 2020 (83% of the U.S. average)</a:t>
            </a:r>
          </a:p>
          <a:p>
            <a:r>
              <a:rPr lang="en-US" sz="1800" dirty="0"/>
              <a:t>while four–year institutions received $5,928 (71% of the U.S. average).</a:t>
            </a:r>
          </a:p>
        </p:txBody>
      </p:sp>
      <p:pic>
        <p:nvPicPr>
          <p:cNvPr id="7" name="Picture 6">
            <a:extLst>
              <a:ext uri="{FF2B5EF4-FFF2-40B4-BE49-F238E27FC236}">
                <a16:creationId xmlns:a16="http://schemas.microsoft.com/office/drawing/2014/main" id="{5A66999D-D8FB-451B-9704-789D0AA3050C}"/>
              </a:ext>
            </a:extLst>
          </p:cNvPr>
          <p:cNvPicPr>
            <a:picLocks noChangeAspect="1"/>
          </p:cNvPicPr>
          <p:nvPr/>
        </p:nvPicPr>
        <p:blipFill>
          <a:blip r:embed="rId2"/>
          <a:stretch>
            <a:fillRect/>
          </a:stretch>
        </p:blipFill>
        <p:spPr>
          <a:xfrm>
            <a:off x="1773141" y="2276313"/>
            <a:ext cx="9223513" cy="3909801"/>
          </a:xfrm>
          <a:prstGeom prst="rect">
            <a:avLst/>
          </a:prstGeom>
        </p:spPr>
      </p:pic>
      <p:pic>
        <p:nvPicPr>
          <p:cNvPr id="8" name="Picture 7">
            <a:extLst>
              <a:ext uri="{FF2B5EF4-FFF2-40B4-BE49-F238E27FC236}">
                <a16:creationId xmlns:a16="http://schemas.microsoft.com/office/drawing/2014/main" id="{C50C2CBF-B8FA-4D69-B51E-557F89EA9F88}"/>
              </a:ext>
            </a:extLst>
          </p:cNvPr>
          <p:cNvPicPr>
            <a:picLocks noChangeAspect="1"/>
          </p:cNvPicPr>
          <p:nvPr/>
        </p:nvPicPr>
        <p:blipFill>
          <a:blip r:embed="rId3"/>
          <a:stretch>
            <a:fillRect/>
          </a:stretch>
        </p:blipFill>
        <p:spPr>
          <a:xfrm>
            <a:off x="715617" y="6259853"/>
            <a:ext cx="1324160" cy="219106"/>
          </a:xfrm>
          <a:prstGeom prst="rect">
            <a:avLst/>
          </a:prstGeom>
        </p:spPr>
      </p:pic>
    </p:spTree>
    <p:extLst>
      <p:ext uri="{BB962C8B-B14F-4D97-AF65-F5344CB8AC3E}">
        <p14:creationId xmlns:p14="http://schemas.microsoft.com/office/powerpoint/2010/main" val="106869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659FF-7844-408F-AE28-CE1DC71F4CE9}"/>
              </a:ext>
            </a:extLst>
          </p:cNvPr>
          <p:cNvSpPr>
            <a:spLocks noGrp="1"/>
          </p:cNvSpPr>
          <p:nvPr>
            <p:ph type="title"/>
          </p:nvPr>
        </p:nvSpPr>
        <p:spPr/>
        <p:txBody>
          <a:bodyPr>
            <a:normAutofit fontScale="90000"/>
          </a:bodyPr>
          <a:lstStyle/>
          <a:p>
            <a:r>
              <a:rPr lang="en-US" sz="2800" b="1" i="1" dirty="0">
                <a:solidFill>
                  <a:srgbClr val="0070C0"/>
                </a:solidFill>
              </a:rPr>
              <a:t>FIGURE 3.2A</a:t>
            </a:r>
            <a:br>
              <a:rPr lang="en-US" sz="2800" b="1" i="1" dirty="0">
                <a:solidFill>
                  <a:srgbClr val="0070C0"/>
                </a:solidFill>
              </a:rPr>
            </a:br>
            <a:r>
              <a:rPr lang="en-US" sz="2800" b="1" dirty="0">
                <a:solidFill>
                  <a:srgbClr val="0070C0"/>
                </a:solidFill>
              </a:rPr>
              <a:t>PERCENT DIFFERENCE IN TWO-YEAR AND FOUR-YEAR PUBLIC HIGHER EDUCATION APPROPRIATIONS PER FTE BY STATE, FY 2020</a:t>
            </a:r>
            <a:br>
              <a:rPr lang="en-US" sz="2800" b="1" i="1" dirty="0">
                <a:solidFill>
                  <a:srgbClr val="0070C0"/>
                </a:solidFill>
              </a:rPr>
            </a:br>
            <a:endParaRPr lang="en-US" sz="2800" b="1" i="1" dirty="0">
              <a:solidFill>
                <a:srgbClr val="0070C0"/>
              </a:solidFill>
            </a:endParaRPr>
          </a:p>
        </p:txBody>
      </p:sp>
      <p:pic>
        <p:nvPicPr>
          <p:cNvPr id="4" name="Content Placeholder 3">
            <a:extLst>
              <a:ext uri="{FF2B5EF4-FFF2-40B4-BE49-F238E27FC236}">
                <a16:creationId xmlns:a16="http://schemas.microsoft.com/office/drawing/2014/main" id="{06EAEA99-2B02-4BA1-95B9-81D6418BAAA2}"/>
              </a:ext>
            </a:extLst>
          </p:cNvPr>
          <p:cNvPicPr>
            <a:picLocks noGrp="1" noChangeAspect="1"/>
          </p:cNvPicPr>
          <p:nvPr>
            <p:ph idx="1"/>
          </p:nvPr>
        </p:nvPicPr>
        <p:blipFill>
          <a:blip r:embed="rId2"/>
          <a:stretch>
            <a:fillRect/>
          </a:stretch>
        </p:blipFill>
        <p:spPr>
          <a:xfrm>
            <a:off x="490755" y="1901126"/>
            <a:ext cx="11210490" cy="4499674"/>
          </a:xfrm>
          <a:prstGeom prst="rect">
            <a:avLst/>
          </a:prstGeom>
        </p:spPr>
      </p:pic>
      <p:pic>
        <p:nvPicPr>
          <p:cNvPr id="5" name="Picture 4">
            <a:extLst>
              <a:ext uri="{FF2B5EF4-FFF2-40B4-BE49-F238E27FC236}">
                <a16:creationId xmlns:a16="http://schemas.microsoft.com/office/drawing/2014/main" id="{F9799676-C5C1-41D9-AEB6-75D8F2457762}"/>
              </a:ext>
            </a:extLst>
          </p:cNvPr>
          <p:cNvPicPr>
            <a:picLocks noChangeAspect="1"/>
          </p:cNvPicPr>
          <p:nvPr/>
        </p:nvPicPr>
        <p:blipFill>
          <a:blip r:embed="rId3"/>
          <a:stretch>
            <a:fillRect/>
          </a:stretch>
        </p:blipFill>
        <p:spPr>
          <a:xfrm>
            <a:off x="1795244" y="2357307"/>
            <a:ext cx="8284150" cy="662730"/>
          </a:xfrm>
          <a:prstGeom prst="rect">
            <a:avLst/>
          </a:prstGeom>
        </p:spPr>
      </p:pic>
      <p:pic>
        <p:nvPicPr>
          <p:cNvPr id="6" name="Picture 5">
            <a:extLst>
              <a:ext uri="{FF2B5EF4-FFF2-40B4-BE49-F238E27FC236}">
                <a16:creationId xmlns:a16="http://schemas.microsoft.com/office/drawing/2014/main" id="{288E4CD4-48F6-45CC-A974-DD619739F8CB}"/>
              </a:ext>
            </a:extLst>
          </p:cNvPr>
          <p:cNvPicPr>
            <a:picLocks noChangeAspect="1"/>
          </p:cNvPicPr>
          <p:nvPr/>
        </p:nvPicPr>
        <p:blipFill>
          <a:blip r:embed="rId4"/>
          <a:stretch>
            <a:fillRect/>
          </a:stretch>
        </p:blipFill>
        <p:spPr>
          <a:xfrm>
            <a:off x="3991073" y="3521461"/>
            <a:ext cx="3892491" cy="629502"/>
          </a:xfrm>
          <a:prstGeom prst="rect">
            <a:avLst/>
          </a:prstGeom>
        </p:spPr>
      </p:pic>
      <p:pic>
        <p:nvPicPr>
          <p:cNvPr id="7" name="Picture 6">
            <a:extLst>
              <a:ext uri="{FF2B5EF4-FFF2-40B4-BE49-F238E27FC236}">
                <a16:creationId xmlns:a16="http://schemas.microsoft.com/office/drawing/2014/main" id="{E3375C9D-3276-47CF-814F-4D7670BB804E}"/>
              </a:ext>
            </a:extLst>
          </p:cNvPr>
          <p:cNvPicPr>
            <a:picLocks noChangeAspect="1"/>
          </p:cNvPicPr>
          <p:nvPr/>
        </p:nvPicPr>
        <p:blipFill>
          <a:blip r:embed="rId5"/>
          <a:stretch>
            <a:fillRect/>
          </a:stretch>
        </p:blipFill>
        <p:spPr>
          <a:xfrm>
            <a:off x="673026" y="6401659"/>
            <a:ext cx="1467055" cy="209579"/>
          </a:xfrm>
          <a:prstGeom prst="rect">
            <a:avLst/>
          </a:prstGeom>
        </p:spPr>
      </p:pic>
    </p:spTree>
    <p:extLst>
      <p:ext uri="{BB962C8B-B14F-4D97-AF65-F5344CB8AC3E}">
        <p14:creationId xmlns:p14="http://schemas.microsoft.com/office/powerpoint/2010/main" val="3198032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B70B37-DDAE-41E1-9D20-B0A332D07461}"/>
              </a:ext>
            </a:extLst>
          </p:cNvPr>
          <p:cNvPicPr>
            <a:picLocks noChangeAspect="1"/>
          </p:cNvPicPr>
          <p:nvPr/>
        </p:nvPicPr>
        <p:blipFill>
          <a:blip r:embed="rId2"/>
          <a:stretch>
            <a:fillRect/>
          </a:stretch>
        </p:blipFill>
        <p:spPr>
          <a:xfrm>
            <a:off x="0" y="0"/>
            <a:ext cx="12192000" cy="6772388"/>
          </a:xfrm>
          <a:prstGeom prst="rect">
            <a:avLst/>
          </a:prstGeom>
        </p:spPr>
      </p:pic>
    </p:spTree>
    <p:extLst>
      <p:ext uri="{BB962C8B-B14F-4D97-AF65-F5344CB8AC3E}">
        <p14:creationId xmlns:p14="http://schemas.microsoft.com/office/powerpoint/2010/main" val="778606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E34DD-AA28-41BD-A6CE-40B43961DC68}"/>
              </a:ext>
            </a:extLst>
          </p:cNvPr>
          <p:cNvPicPr>
            <a:picLocks noChangeAspect="1"/>
          </p:cNvPicPr>
          <p:nvPr/>
        </p:nvPicPr>
        <p:blipFill>
          <a:blip r:embed="rId2"/>
          <a:stretch>
            <a:fillRect/>
          </a:stretch>
        </p:blipFill>
        <p:spPr>
          <a:xfrm>
            <a:off x="432596" y="266259"/>
            <a:ext cx="11145805" cy="6325483"/>
          </a:xfrm>
          <a:prstGeom prst="rect">
            <a:avLst/>
          </a:prstGeom>
        </p:spPr>
      </p:pic>
      <p:sp>
        <p:nvSpPr>
          <p:cNvPr id="8" name="Rectangle 7">
            <a:extLst>
              <a:ext uri="{FF2B5EF4-FFF2-40B4-BE49-F238E27FC236}">
                <a16:creationId xmlns:a16="http://schemas.microsoft.com/office/drawing/2014/main" id="{BA8FFB22-161A-4846-B429-D7D4985CB5F8}"/>
              </a:ext>
            </a:extLst>
          </p:cNvPr>
          <p:cNvSpPr/>
          <p:nvPr/>
        </p:nvSpPr>
        <p:spPr>
          <a:xfrm>
            <a:off x="1423283" y="1168843"/>
            <a:ext cx="6830171" cy="369332"/>
          </a:xfrm>
          <a:prstGeom prst="rect">
            <a:avLst/>
          </a:prstGeom>
          <a:solidFill>
            <a:srgbClr val="FFFF00"/>
          </a:solidFill>
        </p:spPr>
        <p:txBody>
          <a:bodyPr wrap="square">
            <a:spAutoFit/>
          </a:bodyPr>
          <a:lstStyle/>
          <a:p>
            <a:r>
              <a:rPr lang="en-US" dirty="0"/>
              <a:t>Financial Aid is money for students and not a direct support to students </a:t>
            </a:r>
          </a:p>
        </p:txBody>
      </p:sp>
      <p:sp>
        <p:nvSpPr>
          <p:cNvPr id="9" name="TextBox 8">
            <a:extLst>
              <a:ext uri="{FF2B5EF4-FFF2-40B4-BE49-F238E27FC236}">
                <a16:creationId xmlns:a16="http://schemas.microsoft.com/office/drawing/2014/main" id="{0CF7EB53-F132-4EBA-ABCA-9A49FE3B343C}"/>
              </a:ext>
            </a:extLst>
          </p:cNvPr>
          <p:cNvSpPr txBox="1"/>
          <p:nvPr/>
        </p:nvSpPr>
        <p:spPr>
          <a:xfrm>
            <a:off x="1478944" y="1932167"/>
            <a:ext cx="4396774" cy="1754326"/>
          </a:xfrm>
          <a:prstGeom prst="rect">
            <a:avLst/>
          </a:prstGeom>
          <a:solidFill>
            <a:srgbClr val="FFFF00"/>
          </a:solidFill>
        </p:spPr>
        <p:txBody>
          <a:bodyPr wrap="square" rtlCol="0">
            <a:spAutoFit/>
          </a:bodyPr>
          <a:lstStyle/>
          <a:p>
            <a:r>
              <a:rPr lang="en-US" dirty="0"/>
              <a:t>Alabama has the 4</a:t>
            </a:r>
            <a:r>
              <a:rPr lang="en-US" baseline="30000" dirty="0"/>
              <a:t>th</a:t>
            </a:r>
            <a:r>
              <a:rPr lang="en-US" dirty="0"/>
              <a:t> highest net tuition </a:t>
            </a:r>
            <a:r>
              <a:rPr lang="en-US" i="1" dirty="0"/>
              <a:t>revenue</a:t>
            </a:r>
            <a:r>
              <a:rPr lang="en-US" dirty="0"/>
              <a:t> in the country, but is ranked 26</a:t>
            </a:r>
            <a:r>
              <a:rPr lang="en-US" baseline="30000" dirty="0"/>
              <a:t>th</a:t>
            </a:r>
            <a:r>
              <a:rPr lang="en-US" dirty="0"/>
              <a:t> in financial aid.</a:t>
            </a:r>
          </a:p>
          <a:p>
            <a:endParaRPr lang="en-US" dirty="0"/>
          </a:p>
          <a:p>
            <a:r>
              <a:rPr lang="en-US" dirty="0"/>
              <a:t>In Alabama, the largest financial aid programs are for veterans and their families.   </a:t>
            </a:r>
          </a:p>
        </p:txBody>
      </p:sp>
      <p:pic>
        <p:nvPicPr>
          <p:cNvPr id="13" name="Picture 12">
            <a:extLst>
              <a:ext uri="{FF2B5EF4-FFF2-40B4-BE49-F238E27FC236}">
                <a16:creationId xmlns:a16="http://schemas.microsoft.com/office/drawing/2014/main" id="{A0B8C2A7-BE8E-4120-A8EE-2784D5F6E6B3}"/>
              </a:ext>
            </a:extLst>
          </p:cNvPr>
          <p:cNvPicPr>
            <a:picLocks noChangeAspect="1"/>
          </p:cNvPicPr>
          <p:nvPr/>
        </p:nvPicPr>
        <p:blipFill>
          <a:blip r:embed="rId3"/>
          <a:stretch>
            <a:fillRect/>
          </a:stretch>
        </p:blipFill>
        <p:spPr>
          <a:xfrm>
            <a:off x="6270787" y="2213767"/>
            <a:ext cx="1428949" cy="514422"/>
          </a:xfrm>
          <a:prstGeom prst="rect">
            <a:avLst/>
          </a:prstGeom>
        </p:spPr>
      </p:pic>
      <p:sp>
        <p:nvSpPr>
          <p:cNvPr id="14" name="TextBox 13">
            <a:extLst>
              <a:ext uri="{FF2B5EF4-FFF2-40B4-BE49-F238E27FC236}">
                <a16:creationId xmlns:a16="http://schemas.microsoft.com/office/drawing/2014/main" id="{7B270C7A-92BD-4A5C-9ED5-1EFB7D0635DC}"/>
              </a:ext>
            </a:extLst>
          </p:cNvPr>
          <p:cNvSpPr txBox="1"/>
          <p:nvPr/>
        </p:nvSpPr>
        <p:spPr>
          <a:xfrm>
            <a:off x="6270786" y="2728189"/>
            <a:ext cx="1428949" cy="369332"/>
          </a:xfrm>
          <a:prstGeom prst="rect">
            <a:avLst/>
          </a:prstGeom>
          <a:solidFill>
            <a:schemeClr val="accent5">
              <a:lumMod val="20000"/>
              <a:lumOff val="80000"/>
            </a:schemeClr>
          </a:solidFill>
        </p:spPr>
        <p:txBody>
          <a:bodyPr wrap="square" rtlCol="0">
            <a:spAutoFit/>
          </a:bodyPr>
          <a:lstStyle/>
          <a:p>
            <a:pPr algn="r"/>
            <a:r>
              <a:rPr lang="en-US" dirty="0"/>
              <a:t>0.64</a:t>
            </a:r>
          </a:p>
        </p:txBody>
      </p:sp>
      <p:cxnSp>
        <p:nvCxnSpPr>
          <p:cNvPr id="16" name="Straight Arrow Connector 15">
            <a:extLst>
              <a:ext uri="{FF2B5EF4-FFF2-40B4-BE49-F238E27FC236}">
                <a16:creationId xmlns:a16="http://schemas.microsoft.com/office/drawing/2014/main" id="{50E1FD73-FB93-4E45-B4AA-2B42BE794B0E}"/>
              </a:ext>
            </a:extLst>
          </p:cNvPr>
          <p:cNvCxnSpPr>
            <a:cxnSpLocks/>
          </p:cNvCxnSpPr>
          <p:nvPr/>
        </p:nvCxnSpPr>
        <p:spPr>
          <a:xfrm flipH="1">
            <a:off x="6005499" y="3124814"/>
            <a:ext cx="1202114" cy="1296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11892F4-30C2-4949-829F-B4D08234A383}"/>
              </a:ext>
            </a:extLst>
          </p:cNvPr>
          <p:cNvCxnSpPr>
            <a:cxnSpLocks/>
          </p:cNvCxnSpPr>
          <p:nvPr/>
        </p:nvCxnSpPr>
        <p:spPr>
          <a:xfrm>
            <a:off x="7337394" y="3189943"/>
            <a:ext cx="127511" cy="865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17CB14E-0B66-4709-B724-B570CB61005D}"/>
              </a:ext>
            </a:extLst>
          </p:cNvPr>
          <p:cNvPicPr>
            <a:picLocks noChangeAspect="1"/>
          </p:cNvPicPr>
          <p:nvPr/>
        </p:nvPicPr>
        <p:blipFill>
          <a:blip r:embed="rId4"/>
          <a:stretch>
            <a:fillRect/>
          </a:stretch>
        </p:blipFill>
        <p:spPr>
          <a:xfrm>
            <a:off x="480690" y="6372635"/>
            <a:ext cx="1324160" cy="219106"/>
          </a:xfrm>
          <a:prstGeom prst="rect">
            <a:avLst/>
          </a:prstGeom>
        </p:spPr>
      </p:pic>
      <p:sp>
        <p:nvSpPr>
          <p:cNvPr id="6" name="TextBox 5">
            <a:extLst>
              <a:ext uri="{FF2B5EF4-FFF2-40B4-BE49-F238E27FC236}">
                <a16:creationId xmlns:a16="http://schemas.microsoft.com/office/drawing/2014/main" id="{8CCA6D60-A1D6-420F-8C29-97852396D721}"/>
              </a:ext>
            </a:extLst>
          </p:cNvPr>
          <p:cNvSpPr txBox="1"/>
          <p:nvPr/>
        </p:nvSpPr>
        <p:spPr>
          <a:xfrm>
            <a:off x="480689" y="43023"/>
            <a:ext cx="11431677" cy="830997"/>
          </a:xfrm>
          <a:prstGeom prst="rect">
            <a:avLst/>
          </a:prstGeom>
          <a:noFill/>
        </p:spPr>
        <p:txBody>
          <a:bodyPr wrap="square" rtlCol="0">
            <a:spAutoFit/>
          </a:bodyPr>
          <a:lstStyle/>
          <a:p>
            <a:r>
              <a:rPr lang="en-US" sz="2400" b="1" i="1" dirty="0">
                <a:solidFill>
                  <a:srgbClr val="0070C0"/>
                </a:solidFill>
              </a:rPr>
              <a:t>FIGURE 3.3 </a:t>
            </a:r>
          </a:p>
          <a:p>
            <a:r>
              <a:rPr lang="en-US" sz="2400" b="1" dirty="0">
                <a:solidFill>
                  <a:srgbClr val="0070C0"/>
                </a:solidFill>
              </a:rPr>
              <a:t>PUBLIC HIGHER EDUCATION STATE FINANCIAL AID PER FTE BY STATE, FY 2020 (ADJUSTED)</a:t>
            </a:r>
          </a:p>
        </p:txBody>
      </p:sp>
      <p:sp>
        <p:nvSpPr>
          <p:cNvPr id="10" name="Rectangle 9">
            <a:extLst>
              <a:ext uri="{FF2B5EF4-FFF2-40B4-BE49-F238E27FC236}">
                <a16:creationId xmlns:a16="http://schemas.microsoft.com/office/drawing/2014/main" id="{7B47CE4C-830E-4B1D-BDCC-23124DB889D0}"/>
              </a:ext>
            </a:extLst>
          </p:cNvPr>
          <p:cNvSpPr/>
          <p:nvPr/>
        </p:nvSpPr>
        <p:spPr>
          <a:xfrm>
            <a:off x="4152550" y="780176"/>
            <a:ext cx="271803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99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DDA6A-6164-4144-954D-7531F22FD051}"/>
              </a:ext>
            </a:extLst>
          </p:cNvPr>
          <p:cNvPicPr>
            <a:picLocks noChangeAspect="1"/>
          </p:cNvPicPr>
          <p:nvPr/>
        </p:nvPicPr>
        <p:blipFill>
          <a:blip r:embed="rId2"/>
          <a:stretch>
            <a:fillRect/>
          </a:stretch>
        </p:blipFill>
        <p:spPr>
          <a:xfrm>
            <a:off x="0" y="28739"/>
            <a:ext cx="12192000" cy="6800521"/>
          </a:xfrm>
          <a:prstGeom prst="rect">
            <a:avLst/>
          </a:prstGeom>
        </p:spPr>
      </p:pic>
    </p:spTree>
    <p:extLst>
      <p:ext uri="{BB962C8B-B14F-4D97-AF65-F5344CB8AC3E}">
        <p14:creationId xmlns:p14="http://schemas.microsoft.com/office/powerpoint/2010/main" val="3849563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93BEC2-ADE1-446F-BA1B-400D1528ECB0}"/>
              </a:ext>
            </a:extLst>
          </p:cNvPr>
          <p:cNvPicPr>
            <a:picLocks noChangeAspect="1"/>
          </p:cNvPicPr>
          <p:nvPr/>
        </p:nvPicPr>
        <p:blipFill>
          <a:blip r:embed="rId2"/>
          <a:stretch>
            <a:fillRect/>
          </a:stretch>
        </p:blipFill>
        <p:spPr>
          <a:xfrm>
            <a:off x="46262" y="-1"/>
            <a:ext cx="12173978" cy="6858001"/>
          </a:xfrm>
          <a:prstGeom prst="rect">
            <a:avLst/>
          </a:prstGeom>
        </p:spPr>
      </p:pic>
      <p:pic>
        <p:nvPicPr>
          <p:cNvPr id="4" name="Picture 3">
            <a:extLst>
              <a:ext uri="{FF2B5EF4-FFF2-40B4-BE49-F238E27FC236}">
                <a16:creationId xmlns:a16="http://schemas.microsoft.com/office/drawing/2014/main" id="{EC2B5743-FB8B-4928-961A-82DDB8ABFF6A}"/>
              </a:ext>
            </a:extLst>
          </p:cNvPr>
          <p:cNvPicPr>
            <a:picLocks noChangeAspect="1"/>
          </p:cNvPicPr>
          <p:nvPr/>
        </p:nvPicPr>
        <p:blipFill>
          <a:blip r:embed="rId3"/>
          <a:stretch>
            <a:fillRect/>
          </a:stretch>
        </p:blipFill>
        <p:spPr>
          <a:xfrm>
            <a:off x="7365998" y="1803044"/>
            <a:ext cx="1576665" cy="553998"/>
          </a:xfrm>
          <a:prstGeom prst="rect">
            <a:avLst/>
          </a:prstGeom>
        </p:spPr>
      </p:pic>
      <p:sp>
        <p:nvSpPr>
          <p:cNvPr id="5" name="TextBox 4">
            <a:extLst>
              <a:ext uri="{FF2B5EF4-FFF2-40B4-BE49-F238E27FC236}">
                <a16:creationId xmlns:a16="http://schemas.microsoft.com/office/drawing/2014/main" id="{BEB2F607-FAD4-4E03-B14E-962B892B6535}"/>
              </a:ext>
            </a:extLst>
          </p:cNvPr>
          <p:cNvSpPr txBox="1"/>
          <p:nvPr/>
        </p:nvSpPr>
        <p:spPr>
          <a:xfrm>
            <a:off x="10115550" y="2492752"/>
            <a:ext cx="742949" cy="584775"/>
          </a:xfrm>
          <a:prstGeom prst="rect">
            <a:avLst/>
          </a:prstGeom>
          <a:noFill/>
        </p:spPr>
        <p:txBody>
          <a:bodyPr wrap="square" rtlCol="0">
            <a:spAutoFit/>
          </a:bodyPr>
          <a:lstStyle/>
          <a:p>
            <a:r>
              <a:rPr lang="en-US" sz="1600" dirty="0"/>
              <a:t>67.1%</a:t>
            </a:r>
          </a:p>
          <a:p>
            <a:endParaRPr lang="en-US" sz="1600" dirty="0"/>
          </a:p>
        </p:txBody>
      </p:sp>
      <p:sp>
        <p:nvSpPr>
          <p:cNvPr id="6" name="TextBox 5">
            <a:extLst>
              <a:ext uri="{FF2B5EF4-FFF2-40B4-BE49-F238E27FC236}">
                <a16:creationId xmlns:a16="http://schemas.microsoft.com/office/drawing/2014/main" id="{3BEA6EC5-2596-49F7-A85C-2CA3B6E3F6AA}"/>
              </a:ext>
            </a:extLst>
          </p:cNvPr>
          <p:cNvSpPr txBox="1"/>
          <p:nvPr/>
        </p:nvSpPr>
        <p:spPr>
          <a:xfrm>
            <a:off x="7365998" y="2357042"/>
            <a:ext cx="1576665" cy="553998"/>
          </a:xfrm>
          <a:prstGeom prst="rect">
            <a:avLst/>
          </a:prstGeom>
          <a:solidFill>
            <a:schemeClr val="accent5">
              <a:lumMod val="40000"/>
              <a:lumOff val="60000"/>
            </a:schemeClr>
          </a:solidFill>
        </p:spPr>
        <p:txBody>
          <a:bodyPr wrap="square" rtlCol="0">
            <a:spAutoFit/>
          </a:bodyPr>
          <a:lstStyle/>
          <a:p>
            <a:pPr algn="ctr"/>
            <a:r>
              <a:rPr lang="en-US" dirty="0"/>
              <a:t>1.52</a:t>
            </a:r>
          </a:p>
          <a:p>
            <a:pPr algn="r"/>
            <a:endParaRPr lang="en-US" sz="1200" dirty="0"/>
          </a:p>
        </p:txBody>
      </p:sp>
      <p:cxnSp>
        <p:nvCxnSpPr>
          <p:cNvPr id="8" name="Straight Arrow Connector 7">
            <a:extLst>
              <a:ext uri="{FF2B5EF4-FFF2-40B4-BE49-F238E27FC236}">
                <a16:creationId xmlns:a16="http://schemas.microsoft.com/office/drawing/2014/main" id="{4FCE18FE-B681-4DBB-AFF5-731A196593D2}"/>
              </a:ext>
            </a:extLst>
          </p:cNvPr>
          <p:cNvCxnSpPr>
            <a:cxnSpLocks/>
            <a:stCxn id="6" idx="3"/>
          </p:cNvCxnSpPr>
          <p:nvPr/>
        </p:nvCxnSpPr>
        <p:spPr>
          <a:xfrm>
            <a:off x="8942663" y="2634041"/>
            <a:ext cx="1189840" cy="73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7B21783-A4D2-4882-BDFF-866D356AA076}"/>
              </a:ext>
            </a:extLst>
          </p:cNvPr>
          <p:cNvCxnSpPr>
            <a:cxnSpLocks/>
          </p:cNvCxnSpPr>
          <p:nvPr/>
        </p:nvCxnSpPr>
        <p:spPr>
          <a:xfrm flipH="1">
            <a:off x="5564066" y="2840834"/>
            <a:ext cx="1666485" cy="487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5F02CF7-F2CC-439A-883A-B7AC3B78B6A1}"/>
              </a:ext>
            </a:extLst>
          </p:cNvPr>
          <p:cNvSpPr txBox="1"/>
          <p:nvPr/>
        </p:nvSpPr>
        <p:spPr>
          <a:xfrm>
            <a:off x="1702965" y="1880292"/>
            <a:ext cx="4941142" cy="923330"/>
          </a:xfrm>
          <a:prstGeom prst="rect">
            <a:avLst/>
          </a:prstGeom>
          <a:solidFill>
            <a:srgbClr val="FFFF00"/>
          </a:solidFill>
        </p:spPr>
        <p:txBody>
          <a:bodyPr wrap="square" rtlCol="0">
            <a:spAutoFit/>
          </a:bodyPr>
          <a:lstStyle/>
          <a:p>
            <a:pPr algn="ctr"/>
            <a:r>
              <a:rPr lang="en-US" dirty="0"/>
              <a:t>With 67.1% of Higher Education’s total revenue being dependent on tuition, Alabama is 50% higher than the national average. </a:t>
            </a:r>
          </a:p>
        </p:txBody>
      </p:sp>
      <p:sp>
        <p:nvSpPr>
          <p:cNvPr id="3" name="Rectangle 2">
            <a:extLst>
              <a:ext uri="{FF2B5EF4-FFF2-40B4-BE49-F238E27FC236}">
                <a16:creationId xmlns:a16="http://schemas.microsoft.com/office/drawing/2014/main" id="{6955DE48-A8DB-4EB6-B2D1-F319E0C93C9B}"/>
              </a:ext>
            </a:extLst>
          </p:cNvPr>
          <p:cNvSpPr/>
          <p:nvPr/>
        </p:nvSpPr>
        <p:spPr>
          <a:xfrm>
            <a:off x="3209682" y="1244976"/>
            <a:ext cx="4708768" cy="4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EB068A7-C48D-4BDC-9A61-B98A2F75B9F9}"/>
              </a:ext>
            </a:extLst>
          </p:cNvPr>
          <p:cNvSpPr/>
          <p:nvPr/>
        </p:nvSpPr>
        <p:spPr>
          <a:xfrm flipV="1">
            <a:off x="1636775" y="4914900"/>
            <a:ext cx="9688449" cy="107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767DAAA-EAF9-4910-81C0-8170FD8E198D}"/>
              </a:ext>
            </a:extLst>
          </p:cNvPr>
          <p:cNvPicPr>
            <a:picLocks noChangeAspect="1"/>
          </p:cNvPicPr>
          <p:nvPr/>
        </p:nvPicPr>
        <p:blipFill>
          <a:blip r:embed="rId4"/>
          <a:stretch>
            <a:fillRect/>
          </a:stretch>
        </p:blipFill>
        <p:spPr>
          <a:xfrm>
            <a:off x="241719" y="6301186"/>
            <a:ext cx="1324160" cy="219106"/>
          </a:xfrm>
          <a:prstGeom prst="rect">
            <a:avLst/>
          </a:prstGeom>
        </p:spPr>
      </p:pic>
      <p:sp>
        <p:nvSpPr>
          <p:cNvPr id="10" name="Rectangle 9">
            <a:extLst>
              <a:ext uri="{FF2B5EF4-FFF2-40B4-BE49-F238E27FC236}">
                <a16:creationId xmlns:a16="http://schemas.microsoft.com/office/drawing/2014/main" id="{94E43FD4-19A3-4E35-83FF-60A035AEC79E}"/>
              </a:ext>
            </a:extLst>
          </p:cNvPr>
          <p:cNvSpPr/>
          <p:nvPr/>
        </p:nvSpPr>
        <p:spPr>
          <a:xfrm>
            <a:off x="4694466" y="141624"/>
            <a:ext cx="2817631" cy="646331"/>
          </a:xfrm>
          <a:prstGeom prst="rect">
            <a:avLst/>
          </a:prstGeom>
        </p:spPr>
        <p:txBody>
          <a:bodyPr wrap="none">
            <a:spAutoFit/>
          </a:bodyPr>
          <a:lstStyle/>
          <a:p>
            <a:r>
              <a:rPr lang="en-US" sz="3600" dirty="0">
                <a:solidFill>
                  <a:srgbClr val="0070C0"/>
                </a:solidFill>
              </a:rPr>
              <a:t>Student Share</a:t>
            </a:r>
          </a:p>
        </p:txBody>
      </p:sp>
      <p:sp>
        <p:nvSpPr>
          <p:cNvPr id="20" name="TextBox 19">
            <a:extLst>
              <a:ext uri="{FF2B5EF4-FFF2-40B4-BE49-F238E27FC236}">
                <a16:creationId xmlns:a16="http://schemas.microsoft.com/office/drawing/2014/main" id="{F494AD5B-0EBC-40DC-B708-92D368713BF5}"/>
              </a:ext>
            </a:extLst>
          </p:cNvPr>
          <p:cNvSpPr txBox="1"/>
          <p:nvPr/>
        </p:nvSpPr>
        <p:spPr>
          <a:xfrm>
            <a:off x="780176" y="645264"/>
            <a:ext cx="10620463" cy="1200329"/>
          </a:xfrm>
          <a:prstGeom prst="rect">
            <a:avLst/>
          </a:prstGeom>
          <a:solidFill>
            <a:schemeClr val="bg1"/>
          </a:solidFill>
        </p:spPr>
        <p:txBody>
          <a:bodyPr wrap="square" rtlCol="0">
            <a:spAutoFit/>
          </a:bodyPr>
          <a:lstStyle/>
          <a:p>
            <a:r>
              <a:rPr lang="en-US" sz="2400" b="1" i="1" dirty="0">
                <a:solidFill>
                  <a:srgbClr val="0070C0"/>
                </a:solidFill>
              </a:rPr>
              <a:t>FIGURE 4.3 </a:t>
            </a:r>
          </a:p>
          <a:p>
            <a:r>
              <a:rPr lang="en-US" sz="2400" b="1" dirty="0">
                <a:solidFill>
                  <a:srgbClr val="0070C0"/>
                </a:solidFill>
              </a:rPr>
              <a:t>NET TUITION AS A PERCENT OF TOTAL EDUCATION REVENUE BY STATE, FY 2020</a:t>
            </a:r>
          </a:p>
          <a:p>
            <a:endParaRPr lang="en-US" sz="2400" b="1" i="1" dirty="0">
              <a:solidFill>
                <a:srgbClr val="0070C0"/>
              </a:solidFill>
            </a:endParaRPr>
          </a:p>
        </p:txBody>
      </p:sp>
      <p:sp>
        <p:nvSpPr>
          <p:cNvPr id="25" name="Oval 24">
            <a:extLst>
              <a:ext uri="{FF2B5EF4-FFF2-40B4-BE49-F238E27FC236}">
                <a16:creationId xmlns:a16="http://schemas.microsoft.com/office/drawing/2014/main" id="{AAFE18C9-9B85-4382-ADD0-F679AFA45C88}"/>
              </a:ext>
            </a:extLst>
          </p:cNvPr>
          <p:cNvSpPr/>
          <p:nvPr/>
        </p:nvSpPr>
        <p:spPr>
          <a:xfrm>
            <a:off x="10326848" y="5022454"/>
            <a:ext cx="228377" cy="958896"/>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983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524000" y="974385"/>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II.  ROLL CALL and </a:t>
            </a:r>
            <a:br>
              <a:rPr lang="en-US" b="1" dirty="0">
                <a:solidFill>
                  <a:schemeClr val="accent5"/>
                </a:solidFill>
                <a:latin typeface="+mn-lt"/>
              </a:rPr>
            </a:br>
            <a:r>
              <a:rPr lang="en-US" b="1" dirty="0">
                <a:solidFill>
                  <a:schemeClr val="accent5"/>
                </a:solidFill>
                <a:latin typeface="+mn-lt"/>
              </a:rPr>
              <a:t>QUORUM DETERMINATION</a:t>
            </a:r>
            <a:r>
              <a:rPr lang="en-US" sz="4000" b="1" dirty="0">
                <a:solidFill>
                  <a:srgbClr val="002060"/>
                </a:solidFill>
                <a:latin typeface="+mn-lt"/>
              </a:rPr>
              <a:t>	</a:t>
            </a:r>
          </a:p>
        </p:txBody>
      </p:sp>
      <p:pic>
        <p:nvPicPr>
          <p:cNvPr id="5" name="Picture 4" descr="See the source image"/>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113720" y="2680447"/>
            <a:ext cx="7700682" cy="3460377"/>
          </a:xfrm>
          <a:prstGeom prst="rect">
            <a:avLst/>
          </a:prstGeom>
          <a:noFill/>
          <a:ln>
            <a:noFill/>
          </a:ln>
        </p:spPr>
      </p:pic>
    </p:spTree>
    <p:extLst>
      <p:ext uri="{BB962C8B-B14F-4D97-AF65-F5344CB8AC3E}">
        <p14:creationId xmlns:p14="http://schemas.microsoft.com/office/powerpoint/2010/main" val="2818536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43B9CB-63BF-43E3-BB39-811C72266F13}"/>
              </a:ext>
            </a:extLst>
          </p:cNvPr>
          <p:cNvPicPr>
            <a:picLocks noChangeAspect="1"/>
          </p:cNvPicPr>
          <p:nvPr/>
        </p:nvPicPr>
        <p:blipFill>
          <a:blip r:embed="rId2"/>
          <a:stretch>
            <a:fillRect/>
          </a:stretch>
        </p:blipFill>
        <p:spPr>
          <a:xfrm>
            <a:off x="1885950" y="1190624"/>
            <a:ext cx="8632403" cy="4267201"/>
          </a:xfrm>
          <a:prstGeom prst="rect">
            <a:avLst/>
          </a:prstGeom>
        </p:spPr>
      </p:pic>
      <p:sp>
        <p:nvSpPr>
          <p:cNvPr id="5" name="TextBox 4">
            <a:extLst>
              <a:ext uri="{FF2B5EF4-FFF2-40B4-BE49-F238E27FC236}">
                <a16:creationId xmlns:a16="http://schemas.microsoft.com/office/drawing/2014/main" id="{2F21CCEF-B7A4-40B9-87BD-E816B862715C}"/>
              </a:ext>
            </a:extLst>
          </p:cNvPr>
          <p:cNvSpPr txBox="1"/>
          <p:nvPr/>
        </p:nvSpPr>
        <p:spPr>
          <a:xfrm>
            <a:off x="3028425" y="318782"/>
            <a:ext cx="5872293" cy="646331"/>
          </a:xfrm>
          <a:prstGeom prst="rect">
            <a:avLst/>
          </a:prstGeom>
          <a:noFill/>
        </p:spPr>
        <p:txBody>
          <a:bodyPr wrap="square" rtlCol="0">
            <a:spAutoFit/>
          </a:bodyPr>
          <a:lstStyle/>
          <a:p>
            <a:r>
              <a:rPr lang="en-US" sz="3600" b="1" dirty="0">
                <a:solidFill>
                  <a:srgbClr val="0070C0"/>
                </a:solidFill>
              </a:rPr>
              <a:t>Map of Student Share 2008</a:t>
            </a:r>
          </a:p>
        </p:txBody>
      </p:sp>
      <p:pic>
        <p:nvPicPr>
          <p:cNvPr id="3" name="Picture 2">
            <a:extLst>
              <a:ext uri="{FF2B5EF4-FFF2-40B4-BE49-F238E27FC236}">
                <a16:creationId xmlns:a16="http://schemas.microsoft.com/office/drawing/2014/main" id="{167CE155-5026-41D7-99D7-D6367B5F0787}"/>
              </a:ext>
            </a:extLst>
          </p:cNvPr>
          <p:cNvPicPr>
            <a:picLocks noChangeAspect="1"/>
          </p:cNvPicPr>
          <p:nvPr/>
        </p:nvPicPr>
        <p:blipFill>
          <a:blip r:embed="rId3"/>
          <a:stretch>
            <a:fillRect/>
          </a:stretch>
        </p:blipFill>
        <p:spPr>
          <a:xfrm>
            <a:off x="561790" y="6205771"/>
            <a:ext cx="1324160" cy="219106"/>
          </a:xfrm>
          <a:prstGeom prst="rect">
            <a:avLst/>
          </a:prstGeom>
        </p:spPr>
      </p:pic>
    </p:spTree>
    <p:extLst>
      <p:ext uri="{BB962C8B-B14F-4D97-AF65-F5344CB8AC3E}">
        <p14:creationId xmlns:p14="http://schemas.microsoft.com/office/powerpoint/2010/main" val="1589946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6FAA75-4F6A-4BC2-95F0-4B33E84A3C7C}"/>
              </a:ext>
            </a:extLst>
          </p:cNvPr>
          <p:cNvPicPr>
            <a:picLocks noChangeAspect="1"/>
          </p:cNvPicPr>
          <p:nvPr/>
        </p:nvPicPr>
        <p:blipFill>
          <a:blip r:embed="rId2"/>
          <a:stretch>
            <a:fillRect/>
          </a:stretch>
        </p:blipFill>
        <p:spPr>
          <a:xfrm>
            <a:off x="1990725" y="1181100"/>
            <a:ext cx="7656614" cy="4657726"/>
          </a:xfrm>
          <a:prstGeom prst="rect">
            <a:avLst/>
          </a:prstGeom>
        </p:spPr>
      </p:pic>
      <p:pic>
        <p:nvPicPr>
          <p:cNvPr id="4" name="Picture 3">
            <a:extLst>
              <a:ext uri="{FF2B5EF4-FFF2-40B4-BE49-F238E27FC236}">
                <a16:creationId xmlns:a16="http://schemas.microsoft.com/office/drawing/2014/main" id="{D1F3640A-AC6E-42A6-A955-EFFB651965B7}"/>
              </a:ext>
            </a:extLst>
          </p:cNvPr>
          <p:cNvPicPr>
            <a:picLocks noChangeAspect="1"/>
          </p:cNvPicPr>
          <p:nvPr/>
        </p:nvPicPr>
        <p:blipFill>
          <a:blip r:embed="rId3"/>
          <a:stretch>
            <a:fillRect/>
          </a:stretch>
        </p:blipFill>
        <p:spPr>
          <a:xfrm>
            <a:off x="2914650" y="390462"/>
            <a:ext cx="6419850" cy="790638"/>
          </a:xfrm>
          <a:prstGeom prst="rect">
            <a:avLst/>
          </a:prstGeom>
        </p:spPr>
      </p:pic>
      <p:sp>
        <p:nvSpPr>
          <p:cNvPr id="5" name="TextBox 4">
            <a:extLst>
              <a:ext uri="{FF2B5EF4-FFF2-40B4-BE49-F238E27FC236}">
                <a16:creationId xmlns:a16="http://schemas.microsoft.com/office/drawing/2014/main" id="{E0986239-8E99-4EDA-9C14-4927D9CFF5DB}"/>
              </a:ext>
            </a:extLst>
          </p:cNvPr>
          <p:cNvSpPr txBox="1"/>
          <p:nvPr/>
        </p:nvSpPr>
        <p:spPr>
          <a:xfrm>
            <a:off x="6459523" y="5694520"/>
            <a:ext cx="5275277" cy="830997"/>
          </a:xfrm>
          <a:prstGeom prst="rect">
            <a:avLst/>
          </a:prstGeom>
          <a:solidFill>
            <a:srgbClr val="FFFF00"/>
          </a:solidFill>
        </p:spPr>
        <p:txBody>
          <a:bodyPr wrap="square" rtlCol="0">
            <a:spAutoFit/>
          </a:bodyPr>
          <a:lstStyle/>
          <a:p>
            <a:r>
              <a:rPr lang="en-US" sz="2400" dirty="0"/>
              <a:t>Since 2008, Alabama’s student share has increased from 42.7% to 67.1%</a:t>
            </a:r>
          </a:p>
        </p:txBody>
      </p:sp>
      <p:pic>
        <p:nvPicPr>
          <p:cNvPr id="3" name="Picture 2">
            <a:extLst>
              <a:ext uri="{FF2B5EF4-FFF2-40B4-BE49-F238E27FC236}">
                <a16:creationId xmlns:a16="http://schemas.microsoft.com/office/drawing/2014/main" id="{BC0A083E-FA42-499C-869E-CBE24982B08E}"/>
              </a:ext>
            </a:extLst>
          </p:cNvPr>
          <p:cNvPicPr>
            <a:picLocks noChangeAspect="1"/>
          </p:cNvPicPr>
          <p:nvPr/>
        </p:nvPicPr>
        <p:blipFill>
          <a:blip r:embed="rId4"/>
          <a:stretch>
            <a:fillRect/>
          </a:stretch>
        </p:blipFill>
        <p:spPr>
          <a:xfrm>
            <a:off x="462501" y="6052438"/>
            <a:ext cx="1324160" cy="219106"/>
          </a:xfrm>
          <a:prstGeom prst="rect">
            <a:avLst/>
          </a:prstGeom>
        </p:spPr>
      </p:pic>
      <p:sp>
        <p:nvSpPr>
          <p:cNvPr id="6" name="TextBox 5">
            <a:extLst>
              <a:ext uri="{FF2B5EF4-FFF2-40B4-BE49-F238E27FC236}">
                <a16:creationId xmlns:a16="http://schemas.microsoft.com/office/drawing/2014/main" id="{A1267A82-4274-45CE-81D6-9F73BB82FBCB}"/>
              </a:ext>
            </a:extLst>
          </p:cNvPr>
          <p:cNvSpPr txBox="1"/>
          <p:nvPr/>
        </p:nvSpPr>
        <p:spPr>
          <a:xfrm>
            <a:off x="2503280" y="390462"/>
            <a:ext cx="6520872" cy="646331"/>
          </a:xfrm>
          <a:prstGeom prst="rect">
            <a:avLst/>
          </a:prstGeom>
          <a:solidFill>
            <a:schemeClr val="bg1"/>
          </a:solidFill>
        </p:spPr>
        <p:txBody>
          <a:bodyPr wrap="square" rtlCol="0">
            <a:spAutoFit/>
          </a:bodyPr>
          <a:lstStyle/>
          <a:p>
            <a:r>
              <a:rPr lang="en-US" sz="3600" dirty="0"/>
              <a:t>      </a:t>
            </a:r>
            <a:r>
              <a:rPr lang="en-US" sz="3600" b="1" dirty="0">
                <a:solidFill>
                  <a:srgbClr val="0070C0"/>
                </a:solidFill>
              </a:rPr>
              <a:t>Map of Student Share 2020</a:t>
            </a:r>
          </a:p>
        </p:txBody>
      </p:sp>
    </p:spTree>
    <p:extLst>
      <p:ext uri="{BB962C8B-B14F-4D97-AF65-F5344CB8AC3E}">
        <p14:creationId xmlns:p14="http://schemas.microsoft.com/office/powerpoint/2010/main" val="579310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D7A060-6AB2-4585-AE37-369A1C244BA2}"/>
              </a:ext>
            </a:extLst>
          </p:cNvPr>
          <p:cNvPicPr>
            <a:picLocks noChangeAspect="1"/>
          </p:cNvPicPr>
          <p:nvPr/>
        </p:nvPicPr>
        <p:blipFill>
          <a:blip r:embed="rId2"/>
          <a:stretch>
            <a:fillRect/>
          </a:stretch>
        </p:blipFill>
        <p:spPr>
          <a:xfrm>
            <a:off x="134226" y="167780"/>
            <a:ext cx="11050860" cy="6042066"/>
          </a:xfrm>
          <a:prstGeom prst="rect">
            <a:avLst/>
          </a:prstGeom>
        </p:spPr>
      </p:pic>
      <p:sp>
        <p:nvSpPr>
          <p:cNvPr id="3" name="Rectangle 2">
            <a:extLst>
              <a:ext uri="{FF2B5EF4-FFF2-40B4-BE49-F238E27FC236}">
                <a16:creationId xmlns:a16="http://schemas.microsoft.com/office/drawing/2014/main" id="{B675C311-1BB1-420A-BC5D-1036D90FC8E3}"/>
              </a:ext>
            </a:extLst>
          </p:cNvPr>
          <p:cNvSpPr/>
          <p:nvPr/>
        </p:nvSpPr>
        <p:spPr>
          <a:xfrm>
            <a:off x="2223083" y="939567"/>
            <a:ext cx="7524924" cy="1929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4F8FB55-2D0E-4883-A6F8-1B6DFE237833}"/>
              </a:ext>
            </a:extLst>
          </p:cNvPr>
          <p:cNvPicPr>
            <a:picLocks noChangeAspect="1"/>
          </p:cNvPicPr>
          <p:nvPr/>
        </p:nvPicPr>
        <p:blipFill>
          <a:blip r:embed="rId3"/>
          <a:stretch>
            <a:fillRect/>
          </a:stretch>
        </p:blipFill>
        <p:spPr>
          <a:xfrm>
            <a:off x="2223083" y="1166070"/>
            <a:ext cx="7524924" cy="1702965"/>
          </a:xfrm>
          <a:prstGeom prst="rect">
            <a:avLst/>
          </a:prstGeom>
        </p:spPr>
      </p:pic>
    </p:spTree>
    <p:extLst>
      <p:ext uri="{BB962C8B-B14F-4D97-AF65-F5344CB8AC3E}">
        <p14:creationId xmlns:p14="http://schemas.microsoft.com/office/powerpoint/2010/main" val="2605947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9D5587-76AA-4764-ADF9-B2A299D8230C}"/>
              </a:ext>
            </a:extLst>
          </p:cNvPr>
          <p:cNvPicPr>
            <a:picLocks noChangeAspect="1"/>
          </p:cNvPicPr>
          <p:nvPr/>
        </p:nvPicPr>
        <p:blipFill>
          <a:blip r:embed="rId2"/>
          <a:stretch>
            <a:fillRect/>
          </a:stretch>
        </p:blipFill>
        <p:spPr>
          <a:xfrm>
            <a:off x="85458" y="962666"/>
            <a:ext cx="8097380" cy="5496692"/>
          </a:xfrm>
          <a:prstGeom prst="rect">
            <a:avLst/>
          </a:prstGeom>
        </p:spPr>
      </p:pic>
      <p:pic>
        <p:nvPicPr>
          <p:cNvPr id="3" name="Picture 2">
            <a:extLst>
              <a:ext uri="{FF2B5EF4-FFF2-40B4-BE49-F238E27FC236}">
                <a16:creationId xmlns:a16="http://schemas.microsoft.com/office/drawing/2014/main" id="{E45D79FB-AB2C-4E75-B47E-123F0580FFD7}"/>
              </a:ext>
            </a:extLst>
          </p:cNvPr>
          <p:cNvPicPr>
            <a:picLocks noChangeAspect="1"/>
          </p:cNvPicPr>
          <p:nvPr/>
        </p:nvPicPr>
        <p:blipFill>
          <a:blip r:embed="rId3"/>
          <a:stretch>
            <a:fillRect/>
          </a:stretch>
        </p:blipFill>
        <p:spPr>
          <a:xfrm>
            <a:off x="0" y="6149752"/>
            <a:ext cx="2057687" cy="619211"/>
          </a:xfrm>
          <a:prstGeom prst="rect">
            <a:avLst/>
          </a:prstGeom>
        </p:spPr>
      </p:pic>
      <p:sp>
        <p:nvSpPr>
          <p:cNvPr id="4" name="TextBox 3">
            <a:extLst>
              <a:ext uri="{FF2B5EF4-FFF2-40B4-BE49-F238E27FC236}">
                <a16:creationId xmlns:a16="http://schemas.microsoft.com/office/drawing/2014/main" id="{F1E767DD-F31A-4910-A634-637F2B0713B1}"/>
              </a:ext>
            </a:extLst>
          </p:cNvPr>
          <p:cNvSpPr txBox="1"/>
          <p:nvPr/>
        </p:nvSpPr>
        <p:spPr>
          <a:xfrm>
            <a:off x="8182838" y="2247544"/>
            <a:ext cx="3923703" cy="4524315"/>
          </a:xfrm>
          <a:prstGeom prst="rect">
            <a:avLst/>
          </a:prstGeom>
          <a:solidFill>
            <a:srgbClr val="FFFF00"/>
          </a:solidFill>
        </p:spPr>
        <p:txBody>
          <a:bodyPr wrap="square" rtlCol="0">
            <a:spAutoFit/>
          </a:bodyPr>
          <a:lstStyle/>
          <a:p>
            <a:r>
              <a:rPr lang="en-US" sz="2400" dirty="0"/>
              <a:t>The largest states often received the largest disbursements within each program.  However, the amount disbursed per capita can vary by state, with such variances depending on the specific COVID-19 relief program because each one includes a different set of criteria for how the money is allocated.</a:t>
            </a:r>
          </a:p>
        </p:txBody>
      </p:sp>
      <p:sp>
        <p:nvSpPr>
          <p:cNvPr id="5" name="TextBox 4">
            <a:extLst>
              <a:ext uri="{FF2B5EF4-FFF2-40B4-BE49-F238E27FC236}">
                <a16:creationId xmlns:a16="http://schemas.microsoft.com/office/drawing/2014/main" id="{FF90E674-15A0-4C4F-89DE-490FF5788621}"/>
              </a:ext>
            </a:extLst>
          </p:cNvPr>
          <p:cNvSpPr txBox="1"/>
          <p:nvPr/>
        </p:nvSpPr>
        <p:spPr>
          <a:xfrm>
            <a:off x="282011" y="89037"/>
            <a:ext cx="11545368" cy="584775"/>
          </a:xfrm>
          <a:prstGeom prst="rect">
            <a:avLst/>
          </a:prstGeom>
          <a:noFill/>
        </p:spPr>
        <p:txBody>
          <a:bodyPr wrap="square" rtlCol="0">
            <a:spAutoFit/>
          </a:bodyPr>
          <a:lstStyle/>
          <a:p>
            <a:r>
              <a:rPr lang="en-US" sz="3200" dirty="0">
                <a:solidFill>
                  <a:srgbClr val="0070C0"/>
                </a:solidFill>
              </a:rPr>
              <a:t>Federal Coronavirus Relief Per Capita Funding for Higher Education</a:t>
            </a:r>
          </a:p>
        </p:txBody>
      </p:sp>
    </p:spTree>
    <p:extLst>
      <p:ext uri="{BB962C8B-B14F-4D97-AF65-F5344CB8AC3E}">
        <p14:creationId xmlns:p14="http://schemas.microsoft.com/office/powerpoint/2010/main" val="3642481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904D6D-4E39-45E6-A559-663A2F604496}"/>
              </a:ext>
            </a:extLst>
          </p:cNvPr>
          <p:cNvPicPr>
            <a:picLocks noChangeAspect="1"/>
          </p:cNvPicPr>
          <p:nvPr/>
        </p:nvPicPr>
        <p:blipFill>
          <a:blip r:embed="rId2"/>
          <a:stretch>
            <a:fillRect/>
          </a:stretch>
        </p:blipFill>
        <p:spPr>
          <a:xfrm>
            <a:off x="3677055" y="2842066"/>
            <a:ext cx="5097755" cy="2099585"/>
          </a:xfrm>
          <a:prstGeom prst="rect">
            <a:avLst/>
          </a:prstGeom>
        </p:spPr>
      </p:pic>
      <p:pic>
        <p:nvPicPr>
          <p:cNvPr id="15" name="Picture 14">
            <a:extLst>
              <a:ext uri="{FF2B5EF4-FFF2-40B4-BE49-F238E27FC236}">
                <a16:creationId xmlns:a16="http://schemas.microsoft.com/office/drawing/2014/main" id="{18204D54-48D2-452C-B994-5D90DC0BB207}"/>
              </a:ext>
            </a:extLst>
          </p:cNvPr>
          <p:cNvPicPr>
            <a:picLocks noChangeAspect="1"/>
          </p:cNvPicPr>
          <p:nvPr/>
        </p:nvPicPr>
        <p:blipFill rotWithShape="1">
          <a:blip r:embed="rId3"/>
          <a:srcRect b="19056"/>
          <a:stretch/>
        </p:blipFill>
        <p:spPr>
          <a:xfrm>
            <a:off x="363915" y="5232146"/>
            <a:ext cx="11180810" cy="1366052"/>
          </a:xfrm>
          <a:prstGeom prst="rect">
            <a:avLst/>
          </a:prstGeom>
        </p:spPr>
      </p:pic>
      <p:pic>
        <p:nvPicPr>
          <p:cNvPr id="2" name="Picture 1">
            <a:extLst>
              <a:ext uri="{FF2B5EF4-FFF2-40B4-BE49-F238E27FC236}">
                <a16:creationId xmlns:a16="http://schemas.microsoft.com/office/drawing/2014/main" id="{A9A2CF7A-77AA-4FFA-A1D0-024C87F1F616}"/>
              </a:ext>
            </a:extLst>
          </p:cNvPr>
          <p:cNvPicPr>
            <a:picLocks noChangeAspect="1"/>
          </p:cNvPicPr>
          <p:nvPr/>
        </p:nvPicPr>
        <p:blipFill>
          <a:blip r:embed="rId4"/>
          <a:stretch>
            <a:fillRect/>
          </a:stretch>
        </p:blipFill>
        <p:spPr>
          <a:xfrm>
            <a:off x="1596754" y="-159210"/>
            <a:ext cx="9664481" cy="2888724"/>
          </a:xfrm>
          <a:prstGeom prst="rect">
            <a:avLst/>
          </a:prstGeom>
        </p:spPr>
      </p:pic>
      <p:sp>
        <p:nvSpPr>
          <p:cNvPr id="12" name="TextBox 11">
            <a:extLst>
              <a:ext uri="{FF2B5EF4-FFF2-40B4-BE49-F238E27FC236}">
                <a16:creationId xmlns:a16="http://schemas.microsoft.com/office/drawing/2014/main" id="{72DC4B9C-CEF4-4905-8E7C-5B7359638E61}"/>
              </a:ext>
            </a:extLst>
          </p:cNvPr>
          <p:cNvSpPr txBox="1"/>
          <p:nvPr/>
        </p:nvSpPr>
        <p:spPr>
          <a:xfrm>
            <a:off x="10060224" y="6290421"/>
            <a:ext cx="1770077" cy="307777"/>
          </a:xfrm>
          <a:prstGeom prst="rect">
            <a:avLst/>
          </a:prstGeom>
          <a:noFill/>
        </p:spPr>
        <p:txBody>
          <a:bodyPr wrap="square" rtlCol="0">
            <a:spAutoFit/>
          </a:bodyPr>
          <a:lstStyle/>
          <a:p>
            <a:r>
              <a:rPr lang="en-US" sz="1400" dirty="0" err="1"/>
              <a:t>edpolicy</a:t>
            </a:r>
            <a:r>
              <a:rPr lang="en-US" sz="1400" dirty="0"/>
              <a:t>. ua.edu</a:t>
            </a:r>
          </a:p>
        </p:txBody>
      </p:sp>
      <p:cxnSp>
        <p:nvCxnSpPr>
          <p:cNvPr id="4" name="Straight Connector 3">
            <a:extLst>
              <a:ext uri="{FF2B5EF4-FFF2-40B4-BE49-F238E27FC236}">
                <a16:creationId xmlns:a16="http://schemas.microsoft.com/office/drawing/2014/main" id="{4A62ED83-73D2-4D0C-B9BF-31B4DF2EF965}"/>
              </a:ext>
            </a:extLst>
          </p:cNvPr>
          <p:cNvCxnSpPr>
            <a:cxnSpLocks/>
          </p:cNvCxnSpPr>
          <p:nvPr/>
        </p:nvCxnSpPr>
        <p:spPr>
          <a:xfrm>
            <a:off x="4756826" y="2227633"/>
            <a:ext cx="3112851"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434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826154" y="705017"/>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rgbClr val="4472C4"/>
                </a:solidFill>
                <a:latin typeface="+mn-lt"/>
              </a:rPr>
              <a:t>VII</a:t>
            </a:r>
            <a:r>
              <a:rPr kumimoji="0" lang="en-US" b="1" i="0" u="none" strike="noStrike" kern="1200" cap="all" spc="0" normalizeH="0" baseline="0" noProof="0" dirty="0">
                <a:ln>
                  <a:noFill/>
                </a:ln>
                <a:solidFill>
                  <a:srgbClr val="4472C4"/>
                </a:solidFill>
                <a:effectLst/>
                <a:uLnTx/>
                <a:uFillTx/>
                <a:latin typeface="+mn-lt"/>
              </a:rPr>
              <a:t>.   DISCUSSION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3" name="Picture 2">
            <a:extLst>
              <a:ext uri="{FF2B5EF4-FFF2-40B4-BE49-F238E27FC236}">
                <a16:creationId xmlns:a16="http://schemas.microsoft.com/office/drawing/2014/main" id="{8BCCD765-BD88-4206-845B-50E794B6C1CB}"/>
              </a:ext>
            </a:extLst>
          </p:cNvPr>
          <p:cNvPicPr>
            <a:picLocks noChangeAspect="1"/>
          </p:cNvPicPr>
          <p:nvPr/>
        </p:nvPicPr>
        <p:blipFill>
          <a:blip r:embed="rId3"/>
          <a:stretch>
            <a:fillRect/>
          </a:stretch>
        </p:blipFill>
        <p:spPr>
          <a:xfrm>
            <a:off x="3395238" y="1808592"/>
            <a:ext cx="5401524" cy="3493311"/>
          </a:xfrm>
          <a:prstGeom prst="rect">
            <a:avLst/>
          </a:prstGeom>
        </p:spPr>
      </p:pic>
      <p:sp>
        <p:nvSpPr>
          <p:cNvPr id="4" name="Slide Number Placeholder 5">
            <a:extLst>
              <a:ext uri="{FF2B5EF4-FFF2-40B4-BE49-F238E27FC236}">
                <a16:creationId xmlns:a16="http://schemas.microsoft.com/office/drawing/2014/main" id="{2F2A1D27-07EB-4E06-B36A-5C593E6928E0}"/>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35</a:t>
            </a:fld>
            <a:endParaRPr lang="en-US" dirty="0"/>
          </a:p>
        </p:txBody>
      </p:sp>
    </p:spTree>
    <p:extLst>
      <p:ext uri="{BB962C8B-B14F-4D97-AF65-F5344CB8AC3E}">
        <p14:creationId xmlns:p14="http://schemas.microsoft.com/office/powerpoint/2010/main" val="2993422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697E91-691D-4FCB-8CB7-EF4494758EA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3520706" y="2933023"/>
            <a:ext cx="5541037" cy="2964194"/>
          </a:xfrm>
          <a:prstGeom prst="rect">
            <a:avLst/>
          </a:prstGeom>
        </p:spPr>
      </p:pic>
      <p:sp>
        <p:nvSpPr>
          <p:cNvPr id="3" name="TextBox 2">
            <a:extLst>
              <a:ext uri="{FF2B5EF4-FFF2-40B4-BE49-F238E27FC236}">
                <a16:creationId xmlns:a16="http://schemas.microsoft.com/office/drawing/2014/main" id="{5922A27D-5791-48AC-8DC8-2DEDA36607F2}"/>
              </a:ext>
            </a:extLst>
          </p:cNvPr>
          <p:cNvSpPr txBox="1"/>
          <p:nvPr/>
        </p:nvSpPr>
        <p:spPr>
          <a:xfrm>
            <a:off x="1737476" y="456555"/>
            <a:ext cx="8717043" cy="1877437"/>
          </a:xfrm>
          <a:prstGeom prst="rect">
            <a:avLst/>
          </a:prstGeom>
          <a:noFill/>
        </p:spPr>
        <p:txBody>
          <a:bodyPr wrap="square" rtlCol="0">
            <a:spAutoFit/>
          </a:bodyPr>
          <a:lstStyle/>
          <a:p>
            <a:pPr algn="ctr"/>
            <a:r>
              <a:rPr lang="en-US" sz="4400" b="1" dirty="0">
                <a:solidFill>
                  <a:srgbClr val="4472C4"/>
                </a:solidFill>
              </a:rPr>
              <a:t>2021 ACHE Legislative Session</a:t>
            </a:r>
          </a:p>
          <a:p>
            <a:pPr algn="ctr"/>
            <a:endParaRPr lang="en-US" sz="3600" b="1" dirty="0">
              <a:solidFill>
                <a:srgbClr val="4472C4"/>
              </a:solidFill>
            </a:endParaRPr>
          </a:p>
          <a:p>
            <a:pPr algn="ctr"/>
            <a:r>
              <a:rPr lang="en-US" sz="3600" i="1" dirty="0">
                <a:solidFill>
                  <a:srgbClr val="4472C4"/>
                </a:solidFill>
              </a:rPr>
              <a:t>Presented by: Mrs. Margaret Gunter</a:t>
            </a:r>
          </a:p>
        </p:txBody>
      </p:sp>
      <p:sp>
        <p:nvSpPr>
          <p:cNvPr id="4" name="Slide Number Placeholder 5">
            <a:extLst>
              <a:ext uri="{FF2B5EF4-FFF2-40B4-BE49-F238E27FC236}">
                <a16:creationId xmlns:a16="http://schemas.microsoft.com/office/drawing/2014/main" id="{5233C501-87F0-4010-82DB-BC73A708327C}"/>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36</a:t>
            </a:fld>
            <a:endParaRPr lang="en-US" dirty="0"/>
          </a:p>
        </p:txBody>
      </p:sp>
    </p:spTree>
    <p:extLst>
      <p:ext uri="{BB962C8B-B14F-4D97-AF65-F5344CB8AC3E}">
        <p14:creationId xmlns:p14="http://schemas.microsoft.com/office/powerpoint/2010/main" val="60073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E5262-56BD-4884-A15D-902DE910E740}"/>
              </a:ext>
            </a:extLst>
          </p:cNvPr>
          <p:cNvSpPr txBox="1"/>
          <p:nvPr/>
        </p:nvSpPr>
        <p:spPr>
          <a:xfrm>
            <a:off x="478172" y="159391"/>
            <a:ext cx="11383861"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Largest Education Budget in State History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$7.7 Billion </a:t>
            </a:r>
            <a:b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(Act 2021-342)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D77D71-8EE9-43C0-AE69-962A163211C7}"/>
              </a:ext>
            </a:extLst>
          </p:cNvPr>
          <p:cNvSpPr txBox="1"/>
          <p:nvPr/>
        </p:nvSpPr>
        <p:spPr>
          <a:xfrm>
            <a:off x="939568" y="3355596"/>
            <a:ext cx="7290032" cy="203132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October 1</a:t>
            </a:r>
            <a:r>
              <a:rPr kumimoji="0" lang="en-US" sz="2400" b="0" i="0" u="none" strike="noStrike" kern="1200" cap="none" spc="0" normalizeH="0" baseline="30000" noProof="0" dirty="0">
                <a:ln>
                  <a:noFill/>
                </a:ln>
                <a:solidFill>
                  <a:srgbClr val="5B9BD5">
                    <a:lumMod val="75000"/>
                  </a:srgbClr>
                </a:solidFill>
                <a:effectLst/>
                <a:uLnTx/>
                <a:uFillTx/>
                <a:latin typeface="Calibri" panose="020F0502020204030204"/>
                <a:ea typeface="+mn-ea"/>
                <a:cs typeface="+mn-cs"/>
              </a:rPr>
              <a:t>st</a:t>
            </a: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 FY 2021-22 education budget takes effect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Alabama Community College System – 9.81% increase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State Universities – appx. 7.18% increase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pay raise for teachers and state employees</a:t>
            </a:r>
          </a:p>
        </p:txBody>
      </p:sp>
      <p:pic>
        <p:nvPicPr>
          <p:cNvPr id="2050" name="Picture 2" descr="Closeup of small bright American flag placed on various dollar bills">
            <a:extLst>
              <a:ext uri="{FF2B5EF4-FFF2-40B4-BE49-F238E27FC236}">
                <a16:creationId xmlns:a16="http://schemas.microsoft.com/office/drawing/2014/main" id="{D5D6C3EE-6C3C-4AD0-BA40-207D95995C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5610" y="3355597"/>
            <a:ext cx="1963025" cy="2944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672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E5262-56BD-4884-A15D-902DE910E740}"/>
              </a:ext>
            </a:extLst>
          </p:cNvPr>
          <p:cNvSpPr txBox="1"/>
          <p:nvPr/>
        </p:nvSpPr>
        <p:spPr>
          <a:xfrm>
            <a:off x="520117" y="227986"/>
            <a:ext cx="11383861"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Paying Down the Cost of College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D77D71-8EE9-43C0-AE69-962A163211C7}"/>
              </a:ext>
            </a:extLst>
          </p:cNvPr>
          <p:cNvSpPr txBox="1"/>
          <p:nvPr/>
        </p:nvSpPr>
        <p:spPr>
          <a:xfrm>
            <a:off x="595618" y="1305479"/>
            <a:ext cx="11308360" cy="5421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Alabama Student Assistance Program – 		23.39% increase = 	$7,277,225</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Alabama Student Grant Program –  		  3.87% increase = 	$7,277,225</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Police Officer’s/Firefighter’s Survivor </a:t>
            </a:r>
            <a:b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Educational Assistance Program – 	  		47.25% increase = 	$   444,700</a:t>
            </a: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Alabama National Guard Educational </a:t>
            </a:r>
            <a:b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Assistance Program – 				 6.19% increase = 	$5,212,335</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Alabama Math and Science Teacher </a:t>
            </a:r>
            <a:b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Education Program –    				 3.00% increase = 	$   746,750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Birmingham Promise Scholarship 						$   750,000</a:t>
            </a:r>
            <a:b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Program –   		</a:t>
            </a: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DB14150-90F1-4396-A31C-A981478BA2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1960" y="5210016"/>
            <a:ext cx="3078493" cy="1363572"/>
          </a:xfrm>
          <a:prstGeom prst="rect">
            <a:avLst/>
          </a:prstGeom>
        </p:spPr>
      </p:pic>
    </p:spTree>
    <p:extLst>
      <p:ext uri="{BB962C8B-B14F-4D97-AF65-F5344CB8AC3E}">
        <p14:creationId xmlns:p14="http://schemas.microsoft.com/office/powerpoint/2010/main" val="1810458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E5262-56BD-4884-A15D-902DE910E740}"/>
              </a:ext>
            </a:extLst>
          </p:cNvPr>
          <p:cNvSpPr txBox="1"/>
          <p:nvPr/>
        </p:nvSpPr>
        <p:spPr>
          <a:xfrm>
            <a:off x="520117" y="545284"/>
            <a:ext cx="11383861"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New Items in ACHE Budget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D77D71-8EE9-43C0-AE69-962A163211C7}"/>
              </a:ext>
            </a:extLst>
          </p:cNvPr>
          <p:cNvSpPr txBox="1"/>
          <p:nvPr/>
        </p:nvSpPr>
        <p:spPr>
          <a:xfrm>
            <a:off x="1057014" y="2112264"/>
            <a:ext cx="6501466" cy="203132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USS Alabama Battleship - 		$150,000</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Alabama HBCU Consortium - 	$650,000</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Retain Alabama - 			$800,000</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Industry Credential Directory -	$100,000</a:t>
            </a:r>
          </a:p>
        </p:txBody>
      </p:sp>
      <p:pic>
        <p:nvPicPr>
          <p:cNvPr id="3074" name="Picture 2" descr="White Ship on Sea Under Blue Sky">
            <a:extLst>
              <a:ext uri="{FF2B5EF4-FFF2-40B4-BE49-F238E27FC236}">
                <a16:creationId xmlns:a16="http://schemas.microsoft.com/office/drawing/2014/main" id="{E1C7370B-399B-4E4D-8031-F37AB4FB4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938" y="2204546"/>
            <a:ext cx="3286048" cy="18467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3676263-FDEB-4FF4-9FD9-B2B8DBD087E3}"/>
              </a:ext>
            </a:extLst>
          </p:cNvPr>
          <p:cNvPicPr>
            <a:picLocks noChangeAspect="1"/>
          </p:cNvPicPr>
          <p:nvPr/>
        </p:nvPicPr>
        <p:blipFill rotWithShape="1">
          <a:blip r:embed="rId3"/>
          <a:srcRect t="-1" b="4225"/>
          <a:stretch/>
        </p:blipFill>
        <p:spPr>
          <a:xfrm>
            <a:off x="6909441" y="5007447"/>
            <a:ext cx="1697583" cy="1305268"/>
          </a:xfrm>
          <a:prstGeom prst="rect">
            <a:avLst/>
          </a:prstGeom>
        </p:spPr>
      </p:pic>
      <p:pic>
        <p:nvPicPr>
          <p:cNvPr id="6" name="Picture 5">
            <a:extLst>
              <a:ext uri="{FF2B5EF4-FFF2-40B4-BE49-F238E27FC236}">
                <a16:creationId xmlns:a16="http://schemas.microsoft.com/office/drawing/2014/main" id="{C4ABF861-D8C9-408B-8207-D566D681DC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0386" y="4538003"/>
            <a:ext cx="1225007" cy="1953206"/>
          </a:xfrm>
          <a:prstGeom prst="rect">
            <a:avLst/>
          </a:prstGeom>
        </p:spPr>
      </p:pic>
      <p:pic>
        <p:nvPicPr>
          <p:cNvPr id="7" name="Picture 6" descr="Man Welding on Gray Metal Sheet">
            <a:extLst>
              <a:ext uri="{FF2B5EF4-FFF2-40B4-BE49-F238E27FC236}">
                <a16:creationId xmlns:a16="http://schemas.microsoft.com/office/drawing/2014/main" id="{567D21F6-C478-4814-BE88-1A0F754EE86F}"/>
              </a:ext>
            </a:extLst>
          </p:cNvPr>
          <p:cNvPicPr/>
          <p:nvPr/>
        </p:nvPicPr>
        <p:blipFill rotWithShape="1">
          <a:blip r:embed="rId5">
            <a:extLst>
              <a:ext uri="{28A0092B-C50C-407E-A947-70E740481C1C}">
                <a14:useLocalDpi xmlns:a14="http://schemas.microsoft.com/office/drawing/2010/main" val="0"/>
              </a:ext>
            </a:extLst>
          </a:blip>
          <a:srcRect l="12037" t="28023" r="7667" b="3051"/>
          <a:stretch/>
        </p:blipFill>
        <p:spPr bwMode="auto">
          <a:xfrm>
            <a:off x="1326607" y="5007446"/>
            <a:ext cx="1711353" cy="1305269"/>
          </a:xfrm>
          <a:prstGeom prst="rect">
            <a:avLst/>
          </a:prstGeom>
          <a:noFill/>
          <a:ln>
            <a:noFill/>
          </a:ln>
          <a:extLst>
            <a:ext uri="{53640926-AAD7-44D8-BBD7-CCE9431645EC}">
              <a14:shadowObscured xmlns:a14="http://schemas.microsoft.com/office/drawing/2010/main"/>
            </a:ext>
          </a:extLst>
        </p:spPr>
      </p:pic>
      <p:pic>
        <p:nvPicPr>
          <p:cNvPr id="1026" name="Picture 2" descr="Close-up of Telephone Booth">
            <a:extLst>
              <a:ext uri="{FF2B5EF4-FFF2-40B4-BE49-F238E27FC236}">
                <a16:creationId xmlns:a16="http://schemas.microsoft.com/office/drawing/2014/main" id="{611C2AFE-2534-405F-A10D-11A9AA2CF1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5035" y="5007446"/>
            <a:ext cx="1959864" cy="1305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60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408971" y="7202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III.	  </a:t>
            </a:r>
            <a:r>
              <a:rPr lang="en-US" b="1" dirty="0">
                <a:solidFill>
                  <a:srgbClr val="4472C4"/>
                </a:solidFill>
                <a:latin typeface="+mn-lt"/>
              </a:rPr>
              <a:t>APPROVAL O</a:t>
            </a:r>
            <a:r>
              <a:rPr lang="en-US" b="1" dirty="0">
                <a:solidFill>
                  <a:schemeClr val="accent5"/>
                </a:solidFill>
                <a:latin typeface="+mn-lt"/>
              </a:rPr>
              <a:t>F AGENDA</a:t>
            </a:r>
          </a:p>
        </p:txBody>
      </p:sp>
      <p:pic>
        <p:nvPicPr>
          <p:cNvPr id="5" name="Picture 4"/>
          <p:cNvPicPr>
            <a:picLocks noChangeAspect="1"/>
          </p:cNvPicPr>
          <p:nvPr/>
        </p:nvPicPr>
        <p:blipFill>
          <a:blip r:embed="rId2"/>
          <a:stretch>
            <a:fillRect/>
          </a:stretch>
        </p:blipFill>
        <p:spPr>
          <a:xfrm>
            <a:off x="1807401" y="2381575"/>
            <a:ext cx="3373872" cy="2440945"/>
          </a:xfrm>
          <a:prstGeom prst="rect">
            <a:avLst/>
          </a:prstGeom>
        </p:spPr>
      </p:pic>
      <p:sp>
        <p:nvSpPr>
          <p:cNvPr id="6" name="Rectangle 5"/>
          <p:cNvSpPr/>
          <p:nvPr/>
        </p:nvSpPr>
        <p:spPr>
          <a:xfrm>
            <a:off x="5623706" y="2381575"/>
            <a:ext cx="5973788" cy="1384995"/>
          </a:xfrm>
          <a:prstGeom prst="rect">
            <a:avLst/>
          </a:prstGeom>
        </p:spPr>
        <p:txBody>
          <a:bodyPr wrap="square">
            <a:spAutoFit/>
          </a:bodyPr>
          <a:lstStyle/>
          <a:p>
            <a:endParaRPr lang="en-US" sz="2800" b="1" kern="1400" dirty="0">
              <a:solidFill>
                <a:srgbClr val="000000"/>
              </a:solidFill>
              <a:latin typeface="Arial" panose="020B0604020202020204" pitchFamily="34" charset="0"/>
            </a:endParaRPr>
          </a:p>
          <a:p>
            <a:r>
              <a:rPr lang="en-US" sz="2800" b="1" kern="1400" dirty="0">
                <a:solidFill>
                  <a:srgbClr val="000000"/>
                </a:solidFill>
              </a:rPr>
              <a:t>Commission Meeting Agenda of</a:t>
            </a:r>
          </a:p>
          <a:p>
            <a:r>
              <a:rPr lang="en-US" sz="2800" b="1" kern="1400" dirty="0">
                <a:solidFill>
                  <a:srgbClr val="000000"/>
                </a:solidFill>
              </a:rPr>
              <a:t>June 11, 2021</a:t>
            </a:r>
            <a:endParaRPr lang="en-US" sz="2800" dirty="0"/>
          </a:p>
        </p:txBody>
      </p:sp>
    </p:spTree>
    <p:extLst>
      <p:ext uri="{BB962C8B-B14F-4D97-AF65-F5344CB8AC3E}">
        <p14:creationId xmlns:p14="http://schemas.microsoft.com/office/powerpoint/2010/main" val="3545576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E5262-56BD-4884-A15D-902DE910E740}"/>
              </a:ext>
            </a:extLst>
          </p:cNvPr>
          <p:cNvSpPr txBox="1"/>
          <p:nvPr/>
        </p:nvSpPr>
        <p:spPr>
          <a:xfrm>
            <a:off x="244678" y="721453"/>
            <a:ext cx="11383861"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FY 2021-22 Supplemental Budget</a:t>
            </a:r>
            <a:br>
              <a:rPr kumimoji="0" lang="en-US" sz="3600" b="0" i="0" u="none" strike="noStrike" kern="1200" cap="none" spc="0" normalizeH="0" baseline="0" noProof="0" dirty="0">
                <a:ln>
                  <a:noFill/>
                </a:ln>
                <a:solidFill>
                  <a:srgbClr val="FF0000"/>
                </a:solidFill>
                <a:effectLst/>
                <a:uLnTx/>
                <a:uFillTx/>
                <a:latin typeface="Calibri Light" panose="020F0302020204030204"/>
                <a:ea typeface="+mn-ea"/>
                <a:cs typeface="+mn-cs"/>
              </a:rPr>
            </a:br>
            <a:br>
              <a:rPr kumimoji="0" lang="en-US" sz="4000" b="0" i="0" u="none" strike="noStrike" kern="1200" cap="none" spc="0" normalizeH="0" baseline="0" noProof="0" dirty="0">
                <a:ln>
                  <a:noFill/>
                </a:ln>
                <a:solidFill>
                  <a:srgbClr val="FF0000"/>
                </a:solidFill>
                <a:effectLst/>
                <a:uLnTx/>
                <a:uFillTx/>
                <a:latin typeface="Calibri Light" panose="020F03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D77D71-8EE9-43C0-AE69-962A163211C7}"/>
              </a:ext>
            </a:extLst>
          </p:cNvPr>
          <p:cNvSpPr txBox="1"/>
          <p:nvPr/>
        </p:nvSpPr>
        <p:spPr>
          <a:xfrm>
            <a:off x="2230016" y="1043978"/>
            <a:ext cx="8760037" cy="45499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$200,000 – Alabama Trails Foundation </a:t>
            </a:r>
          </a:p>
          <a:p>
            <a:pPr marL="0" marR="0" lvl="0" indent="569913" algn="l" defTabSz="914400" rtl="0" eaLnBrk="1" fontAlgn="auto" latinLnBrk="0" hangingPunct="1">
              <a:lnSpc>
                <a:spcPct val="100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569913" algn="l" defTabSz="914400" rtl="0" eaLnBrk="1" fontAlgn="auto" latinLnBrk="0" hangingPunct="1">
              <a:lnSpc>
                <a:spcPct val="100000"/>
              </a:lnSpc>
              <a:spcBef>
                <a:spcPts val="0"/>
              </a:spcBef>
              <a:spcAft>
                <a:spcPts val="1800"/>
              </a:spcAft>
              <a:buClrTx/>
              <a:buSzTx/>
              <a:buFontTx/>
              <a:buNone/>
              <a:tabLst/>
              <a:defRPr/>
            </a:pPr>
            <a:endPar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1200"/>
              </a:spcAft>
              <a:buClrTx/>
              <a:buSzTx/>
              <a:tabLst/>
              <a:defRPr/>
            </a:pPr>
            <a:endPar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$270,000 – Best and Brightest STEM Program</a:t>
            </a:r>
          </a:p>
          <a:p>
            <a:pPr marL="0" marR="0" lvl="0" indent="569913" algn="l"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$135,000 – Marengo County </a:t>
            </a:r>
          </a:p>
          <a:p>
            <a:pPr marL="0" marR="0" lvl="0" indent="569913" algn="l"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$135,000 – Decatur, Alabama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BC6D74E-0F3C-4BAB-B18E-AE9FF56FDD78}"/>
              </a:ext>
            </a:extLst>
          </p:cNvPr>
          <p:cNvPicPr>
            <a:picLocks noChangeAspect="1"/>
          </p:cNvPicPr>
          <p:nvPr/>
        </p:nvPicPr>
        <p:blipFill>
          <a:blip r:embed="rId2"/>
          <a:stretch>
            <a:fillRect/>
          </a:stretch>
        </p:blipFill>
        <p:spPr>
          <a:xfrm>
            <a:off x="7701923" y="2192638"/>
            <a:ext cx="2016869" cy="1587995"/>
          </a:xfrm>
          <a:prstGeom prst="rect">
            <a:avLst/>
          </a:prstGeom>
        </p:spPr>
      </p:pic>
      <p:pic>
        <p:nvPicPr>
          <p:cNvPr id="6" name="Picture 5">
            <a:extLst>
              <a:ext uri="{FF2B5EF4-FFF2-40B4-BE49-F238E27FC236}">
                <a16:creationId xmlns:a16="http://schemas.microsoft.com/office/drawing/2014/main" id="{97C91BE6-AEC2-430F-9E3E-E92BDFCD020E}"/>
              </a:ext>
            </a:extLst>
          </p:cNvPr>
          <p:cNvPicPr>
            <a:picLocks noChangeAspect="1"/>
          </p:cNvPicPr>
          <p:nvPr/>
        </p:nvPicPr>
        <p:blipFill rotWithShape="1">
          <a:blip r:embed="rId3"/>
          <a:srcRect t="11431"/>
          <a:stretch/>
        </p:blipFill>
        <p:spPr>
          <a:xfrm>
            <a:off x="3099445" y="2413579"/>
            <a:ext cx="2924353" cy="646331"/>
          </a:xfrm>
          <a:prstGeom prst="rect">
            <a:avLst/>
          </a:prstGeom>
        </p:spPr>
      </p:pic>
      <p:sp>
        <p:nvSpPr>
          <p:cNvPr id="7" name="TextBox 6">
            <a:extLst>
              <a:ext uri="{FF2B5EF4-FFF2-40B4-BE49-F238E27FC236}">
                <a16:creationId xmlns:a16="http://schemas.microsoft.com/office/drawing/2014/main" id="{4726256F-90F6-48B6-9E18-A8DFFD147949}"/>
              </a:ext>
            </a:extLst>
          </p:cNvPr>
          <p:cNvSpPr txBox="1"/>
          <p:nvPr/>
        </p:nvSpPr>
        <p:spPr>
          <a:xfrm>
            <a:off x="6095936" y="2515803"/>
            <a:ext cx="17770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$100,000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01F2414-BEFF-416D-8BB3-C46972314DAB}"/>
              </a:ext>
            </a:extLst>
          </p:cNvPr>
          <p:cNvSpPr txBox="1"/>
          <p:nvPr/>
        </p:nvSpPr>
        <p:spPr>
          <a:xfrm>
            <a:off x="9700212" y="2407766"/>
            <a:ext cx="17770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$100,000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2" descr="Book, Read, Student, Students, Board, Blackboard">
            <a:extLst>
              <a:ext uri="{FF2B5EF4-FFF2-40B4-BE49-F238E27FC236}">
                <a16:creationId xmlns:a16="http://schemas.microsoft.com/office/drawing/2014/main" id="{CAFE4661-2F39-43FD-900C-23236CC4FB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3677" y="4486992"/>
            <a:ext cx="3030538" cy="112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893161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E5262-56BD-4884-A15D-902DE910E740}"/>
              </a:ext>
            </a:extLst>
          </p:cNvPr>
          <p:cNvSpPr txBox="1"/>
          <p:nvPr/>
        </p:nvSpPr>
        <p:spPr>
          <a:xfrm>
            <a:off x="244678" y="721453"/>
            <a:ext cx="11383861"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FY 2021-22 Unexpended Funds</a:t>
            </a:r>
            <a:br>
              <a:rPr kumimoji="0" lang="en-US" sz="3600" b="0" i="0" u="none" strike="noStrike" kern="1200" cap="none" spc="0" normalizeH="0" baseline="0" noProof="0" dirty="0">
                <a:ln>
                  <a:noFill/>
                </a:ln>
                <a:solidFill>
                  <a:srgbClr val="FF0000"/>
                </a:solidFill>
                <a:effectLst/>
                <a:uLnTx/>
                <a:uFillTx/>
                <a:latin typeface="Calibri Light" panose="020F0302020204030204"/>
                <a:ea typeface="+mn-ea"/>
                <a:cs typeface="+mn-cs"/>
              </a:rPr>
            </a:br>
            <a:br>
              <a:rPr kumimoji="0" lang="en-US" sz="4000" b="0" i="0" u="none" strike="noStrike" kern="1200" cap="none" spc="0" normalizeH="0" baseline="0" noProof="0" dirty="0">
                <a:ln>
                  <a:noFill/>
                </a:ln>
                <a:solidFill>
                  <a:srgbClr val="FF0000"/>
                </a:solidFill>
                <a:effectLst/>
                <a:uLnTx/>
                <a:uFillTx/>
                <a:latin typeface="Calibri Light" panose="020F03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D77D71-8EE9-43C0-AE69-962A163211C7}"/>
              </a:ext>
            </a:extLst>
          </p:cNvPr>
          <p:cNvSpPr txBox="1"/>
          <p:nvPr/>
        </p:nvSpPr>
        <p:spPr>
          <a:xfrm>
            <a:off x="2971889" y="1244673"/>
            <a:ext cx="7008873"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September 30, 2021 deadline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Unexpended funds will be re-appropriated to state agencies and not reverted to state treasury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Grey Metal Case of Hundred Dollar Bills">
            <a:extLst>
              <a:ext uri="{FF2B5EF4-FFF2-40B4-BE49-F238E27FC236}">
                <a16:creationId xmlns:a16="http://schemas.microsoft.com/office/drawing/2014/main" id="{546FF4EB-8588-4697-8900-227E37D035B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873259" y="3899341"/>
            <a:ext cx="3844865" cy="2401108"/>
          </a:xfrm>
          <a:prstGeom prst="rect">
            <a:avLst/>
          </a:prstGeom>
          <a:noFill/>
          <a:ln>
            <a:noFill/>
          </a:ln>
        </p:spPr>
      </p:pic>
    </p:spTree>
    <p:extLst>
      <p:ext uri="{BB962C8B-B14F-4D97-AF65-F5344CB8AC3E}">
        <p14:creationId xmlns:p14="http://schemas.microsoft.com/office/powerpoint/2010/main" val="2942116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E5262-56BD-4884-A15D-902DE910E740}"/>
              </a:ext>
            </a:extLst>
          </p:cNvPr>
          <p:cNvSpPr txBox="1"/>
          <p:nvPr/>
        </p:nvSpPr>
        <p:spPr>
          <a:xfrm>
            <a:off x="318783" y="545284"/>
            <a:ext cx="11585196"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Alabama Math and Science Teacher Education Program  (Act 2021-389)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D77D71-8EE9-43C0-AE69-962A163211C7}"/>
              </a:ext>
            </a:extLst>
          </p:cNvPr>
          <p:cNvSpPr txBox="1"/>
          <p:nvPr/>
        </p:nvSpPr>
        <p:spPr>
          <a:xfrm>
            <a:off x="894826" y="2080615"/>
            <a:ext cx="7628388" cy="40985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ts val="258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2018 – First AMSTEP bill for math and science teachers</a:t>
            </a:r>
            <a:b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             passed</a:t>
            </a:r>
          </a:p>
          <a:p>
            <a:pPr marL="342900" marR="0" lvl="0" indent="-342900" algn="l" defTabSz="914400" rtl="0" eaLnBrk="1" fontAlgn="auto" latinLnBrk="0" hangingPunct="1">
              <a:lnSpc>
                <a:spcPct val="100000"/>
              </a:lnSpc>
              <a:spcBef>
                <a:spcPts val="0"/>
              </a:spcBef>
              <a:spcAft>
                <a:spcPts val="20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2019 – Computer science teachers were added</a:t>
            </a:r>
          </a:p>
          <a:p>
            <a:pPr marL="342900" marR="0" lvl="0" indent="-342900" algn="l" defTabSz="914400" rtl="0" eaLnBrk="1" fontAlgn="auto" latinLnBrk="0" hangingPunct="1">
              <a:lnSpc>
                <a:spcPts val="258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2020 – Eligibility requirements for participants</a:t>
            </a:r>
            <a:b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             were expanded, but passage was interrupted</a:t>
            </a:r>
            <a:b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             by the </a:t>
            </a:r>
            <a:r>
              <a:rPr kumimoji="0" lang="en-US" sz="2400" b="0" i="0" u="none" strike="noStrike" kern="1200" cap="none" spc="0" normalizeH="0" baseline="0" noProof="0" dirty="0" err="1">
                <a:ln>
                  <a:noFill/>
                </a:ln>
                <a:solidFill>
                  <a:srgbClr val="4472C4"/>
                </a:solidFill>
                <a:effectLst/>
                <a:uLnTx/>
                <a:uFillTx/>
                <a:latin typeface="Calibri" panose="020F0502020204030204"/>
                <a:ea typeface="+mn-ea"/>
                <a:cs typeface="+mn-cs"/>
              </a:rPr>
              <a:t>Covid</a:t>
            </a: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 -19 pandemic</a:t>
            </a:r>
          </a:p>
          <a:p>
            <a:pPr marL="342900" marR="0" lvl="0" indent="-342900" algn="l" defTabSz="914400" rtl="0" eaLnBrk="1" fontAlgn="auto" latinLnBrk="0" hangingPunct="1">
              <a:lnSpc>
                <a:spcPts val="258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2021 – Bill was signed into law by Gov. Ivey that will </a:t>
            </a:r>
            <a:b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             allow more qualifying teachers to participate </a:t>
            </a:r>
            <a:b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rPr>
              <a:t>             in the loan forgiveness program </a:t>
            </a:r>
          </a:p>
        </p:txBody>
      </p:sp>
      <p:pic>
        <p:nvPicPr>
          <p:cNvPr id="10" name="Picture 9" descr="Teacher Talking to the Class">
            <a:extLst>
              <a:ext uri="{FF2B5EF4-FFF2-40B4-BE49-F238E27FC236}">
                <a16:creationId xmlns:a16="http://schemas.microsoft.com/office/drawing/2014/main" id="{D0DD3BD0-D37B-42F8-B0BC-0D2850A77866}"/>
              </a:ext>
            </a:extLst>
          </p:cNvPr>
          <p:cNvPicPr/>
          <p:nvPr/>
        </p:nvPicPr>
        <p:blipFill rotWithShape="1">
          <a:blip r:embed="rId2">
            <a:extLst>
              <a:ext uri="{28A0092B-C50C-407E-A947-70E740481C1C}">
                <a14:useLocalDpi xmlns:a14="http://schemas.microsoft.com/office/drawing/2010/main" val="0"/>
              </a:ext>
            </a:extLst>
          </a:blip>
          <a:srcRect l="22021" t="4808" r="3335" b="3256"/>
          <a:stretch/>
        </p:blipFill>
        <p:spPr bwMode="auto">
          <a:xfrm>
            <a:off x="9099256" y="2145722"/>
            <a:ext cx="2341589" cy="1731429"/>
          </a:xfrm>
          <a:prstGeom prst="rect">
            <a:avLst/>
          </a:prstGeom>
          <a:noFill/>
          <a:ln>
            <a:noFill/>
          </a:ln>
          <a:extLst>
            <a:ext uri="{53640926-AAD7-44D8-BBD7-CCE9431645EC}">
              <a14:shadowObscured xmlns:a14="http://schemas.microsoft.com/office/drawing/2010/main"/>
            </a:ext>
          </a:extLst>
        </p:spPr>
      </p:pic>
      <p:pic>
        <p:nvPicPr>
          <p:cNvPr id="12" name="Picture 11" descr="Photo Of Man Holding Paper">
            <a:extLst>
              <a:ext uri="{FF2B5EF4-FFF2-40B4-BE49-F238E27FC236}">
                <a16:creationId xmlns:a16="http://schemas.microsoft.com/office/drawing/2014/main" id="{30073841-DC9D-454E-9BA7-33855EC29F0F}"/>
              </a:ext>
            </a:extLst>
          </p:cNvPr>
          <p:cNvPicPr/>
          <p:nvPr/>
        </p:nvPicPr>
        <p:blipFill rotWithShape="1">
          <a:blip r:embed="rId3">
            <a:extLst>
              <a:ext uri="{28A0092B-C50C-407E-A947-70E740481C1C}">
                <a14:useLocalDpi xmlns:a14="http://schemas.microsoft.com/office/drawing/2010/main" val="0"/>
              </a:ext>
            </a:extLst>
          </a:blip>
          <a:srcRect l="1664" t="12031" r="2166"/>
          <a:stretch/>
        </p:blipFill>
        <p:spPr bwMode="auto">
          <a:xfrm>
            <a:off x="9099256" y="3951215"/>
            <a:ext cx="2133603" cy="24153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6960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E5262-56BD-4884-A15D-902DE910E740}"/>
              </a:ext>
            </a:extLst>
          </p:cNvPr>
          <p:cNvSpPr txBox="1"/>
          <p:nvPr/>
        </p:nvSpPr>
        <p:spPr>
          <a:xfrm>
            <a:off x="404069" y="276837"/>
            <a:ext cx="1138386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Police Officer’s and Firefighters Survivor </a:t>
            </a:r>
            <a:b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Educational Assistance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(Act 2021-425)</a:t>
            </a:r>
            <a:br>
              <a:rPr kumimoji="0" lang="en-US" sz="3600" b="0" i="0" u="none" strike="noStrike" kern="1200" cap="none" spc="0" normalizeH="0" baseline="0" noProof="0" dirty="0">
                <a:ln>
                  <a:noFill/>
                </a:ln>
                <a:solidFill>
                  <a:srgbClr val="0070C0"/>
                </a:solidFill>
                <a:effectLst/>
                <a:uLnTx/>
                <a:uFillTx/>
                <a:latin typeface="Calibri Light" panose="020F0302020204030204"/>
                <a:ea typeface="+mn-ea"/>
                <a:cs typeface="+mn-cs"/>
              </a:rPr>
            </a:br>
            <a:endParaRPr kumimoji="0" lang="en-US" sz="3600" b="0" i="0" u="none" strike="noStrike" kern="1200" cap="none" spc="0" normalizeH="0" baseline="0" noProof="0" dirty="0">
              <a:ln>
                <a:noFill/>
              </a:ln>
              <a:solidFill>
                <a:srgbClr val="0070C0"/>
              </a:solidFill>
              <a:effectLst/>
              <a:uLnTx/>
              <a:uFillTx/>
              <a:latin typeface="Calibri Light" panose="020F0302020204030204"/>
              <a:ea typeface="+mn-ea"/>
              <a:cs typeface="+mn-cs"/>
            </a:endParaRPr>
          </a:p>
        </p:txBody>
      </p:sp>
      <p:sp>
        <p:nvSpPr>
          <p:cNvPr id="3" name="TextBox 2">
            <a:extLst>
              <a:ext uri="{FF2B5EF4-FFF2-40B4-BE49-F238E27FC236}">
                <a16:creationId xmlns:a16="http://schemas.microsoft.com/office/drawing/2014/main" id="{BED77D71-8EE9-43C0-AE69-962A163211C7}"/>
              </a:ext>
            </a:extLst>
          </p:cNvPr>
          <p:cNvSpPr txBox="1"/>
          <p:nvPr/>
        </p:nvSpPr>
        <p:spPr>
          <a:xfrm>
            <a:off x="2102228" y="2900494"/>
            <a:ext cx="855677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Expands the eligibility requirements for the grant program. </a:t>
            </a:r>
            <a:b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br>
            <a:endPar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Allows a dependent natural child under 21 born after death, or any dependent child under 21 adopted after total disability was declared, to be eligible for the funds that will cover tuition, fees, books and supplies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22" name="Picture 2" descr="Fire Fighter Wearing Black and Yellow Uniform Pointing for Something">
            <a:extLst>
              <a:ext uri="{FF2B5EF4-FFF2-40B4-BE49-F238E27FC236}">
                <a16:creationId xmlns:a16="http://schemas.microsoft.com/office/drawing/2014/main" id="{27D1123E-BE6E-45C9-8F43-F3C919037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11031">
            <a:off x="9096010" y="1335962"/>
            <a:ext cx="2381250" cy="17002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3 Men in Black Shirt Standing Near Green Metal Gate">
            <a:extLst>
              <a:ext uri="{FF2B5EF4-FFF2-40B4-BE49-F238E27FC236}">
                <a16:creationId xmlns:a16="http://schemas.microsoft.com/office/drawing/2014/main" id="{37805575-1CF4-42E6-A768-2E63236B1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55037">
            <a:off x="746862" y="1466956"/>
            <a:ext cx="2404153" cy="1668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172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E5262-56BD-4884-A15D-902DE910E740}"/>
              </a:ext>
            </a:extLst>
          </p:cNvPr>
          <p:cNvSpPr txBox="1"/>
          <p:nvPr/>
        </p:nvSpPr>
        <p:spPr>
          <a:xfrm>
            <a:off x="404069" y="276837"/>
            <a:ext cx="11383861"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Alabama Student Grant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(Act 2021-442)</a:t>
            </a:r>
            <a:b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br>
            <a:br>
              <a:rPr kumimoji="0" lang="en-US" sz="4000" b="0" i="0" u="none" strike="noStrike" kern="1200" cap="none" spc="0" normalizeH="0" baseline="0" noProof="0" dirty="0">
                <a:ln>
                  <a:noFill/>
                </a:ln>
                <a:solidFill>
                  <a:srgbClr val="FF0000"/>
                </a:solidFill>
                <a:effectLst/>
                <a:uLnTx/>
                <a:uFillTx/>
                <a:latin typeface="Calibri Light" panose="020F03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D77D71-8EE9-43C0-AE69-962A163211C7}"/>
              </a:ext>
            </a:extLst>
          </p:cNvPr>
          <p:cNvSpPr txBox="1"/>
          <p:nvPr/>
        </p:nvSpPr>
        <p:spPr>
          <a:xfrm>
            <a:off x="1951226" y="1323277"/>
            <a:ext cx="8556770" cy="23391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Available only to students at an eligible independent Alabama college or university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Cap has been increased from $1,200 per academic year to $3,000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D32DCDB-AD94-41D1-BAA3-8FE996431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7293" y="3538678"/>
            <a:ext cx="1737413" cy="2770209"/>
          </a:xfrm>
          <a:prstGeom prst="rect">
            <a:avLst/>
          </a:prstGeom>
        </p:spPr>
      </p:pic>
    </p:spTree>
    <p:extLst>
      <p:ext uri="{BB962C8B-B14F-4D97-AF65-F5344CB8AC3E}">
        <p14:creationId xmlns:p14="http://schemas.microsoft.com/office/powerpoint/2010/main" val="675012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E5262-56BD-4884-A15D-902DE910E740}"/>
              </a:ext>
            </a:extLst>
          </p:cNvPr>
          <p:cNvSpPr txBox="1"/>
          <p:nvPr/>
        </p:nvSpPr>
        <p:spPr>
          <a:xfrm>
            <a:off x="404069" y="276837"/>
            <a:ext cx="11383861"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Commissioners Confirmed</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3600" b="0" i="0" u="none" strike="noStrike" kern="1200" cap="none" spc="0" normalizeH="0" baseline="0" noProof="0" dirty="0">
                <a:ln>
                  <a:noFill/>
                </a:ln>
                <a:solidFill>
                  <a:srgbClr val="FF0000"/>
                </a:solidFill>
                <a:effectLst/>
                <a:uLnTx/>
                <a:uFillTx/>
                <a:latin typeface="Calibri Light" panose="020F0302020204030204"/>
                <a:ea typeface="+mn-ea"/>
                <a:cs typeface="+mn-cs"/>
              </a:rPr>
            </a:br>
            <a:br>
              <a:rPr kumimoji="0" lang="en-US" sz="4000" b="0" i="0" u="none" strike="noStrike" kern="1200" cap="none" spc="0" normalizeH="0" baseline="0" noProof="0" dirty="0">
                <a:ln>
                  <a:noFill/>
                </a:ln>
                <a:solidFill>
                  <a:srgbClr val="FF0000"/>
                </a:solidFill>
                <a:effectLst/>
                <a:uLnTx/>
                <a:uFillTx/>
                <a:latin typeface="Calibri Light" panose="020F03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313C4EE-ECA5-4C22-BCB7-6DCD5DEAE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241" y="1412239"/>
            <a:ext cx="2387301" cy="3047619"/>
          </a:xfrm>
          <a:prstGeom prst="rect">
            <a:avLst/>
          </a:prstGeom>
        </p:spPr>
      </p:pic>
      <p:sp>
        <p:nvSpPr>
          <p:cNvPr id="7" name="TextBox 6">
            <a:extLst>
              <a:ext uri="{FF2B5EF4-FFF2-40B4-BE49-F238E27FC236}">
                <a16:creationId xmlns:a16="http://schemas.microsoft.com/office/drawing/2014/main" id="{30E4DCF3-D6E8-4D62-99BE-AD7E83D88200}"/>
              </a:ext>
            </a:extLst>
          </p:cNvPr>
          <p:cNvSpPr txBox="1"/>
          <p:nvPr/>
        </p:nvSpPr>
        <p:spPr>
          <a:xfrm>
            <a:off x="1107241" y="4552205"/>
            <a:ext cx="23873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Norman Crow</a:t>
            </a:r>
            <a:b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District 7</a:t>
            </a:r>
          </a:p>
        </p:txBody>
      </p:sp>
      <p:pic>
        <p:nvPicPr>
          <p:cNvPr id="8" name="Picture 7">
            <a:extLst>
              <a:ext uri="{FF2B5EF4-FFF2-40B4-BE49-F238E27FC236}">
                <a16:creationId xmlns:a16="http://schemas.microsoft.com/office/drawing/2014/main" id="{84C0E66A-840A-4994-9D6D-78EB8B2C4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316" y="1983143"/>
            <a:ext cx="2234921" cy="2996825"/>
          </a:xfrm>
          <a:prstGeom prst="rect">
            <a:avLst/>
          </a:prstGeom>
        </p:spPr>
      </p:pic>
      <p:sp>
        <p:nvSpPr>
          <p:cNvPr id="9" name="TextBox 8">
            <a:extLst>
              <a:ext uri="{FF2B5EF4-FFF2-40B4-BE49-F238E27FC236}">
                <a16:creationId xmlns:a16="http://schemas.microsoft.com/office/drawing/2014/main" id="{78AF17DC-EE91-4354-88B1-B72D9C15B395}"/>
              </a:ext>
            </a:extLst>
          </p:cNvPr>
          <p:cNvSpPr txBox="1"/>
          <p:nvPr/>
        </p:nvSpPr>
        <p:spPr>
          <a:xfrm>
            <a:off x="4678886" y="5059560"/>
            <a:ext cx="23873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Ann Forbes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Sirmon</a:t>
            </a:r>
            <a:b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District 1</a:t>
            </a:r>
          </a:p>
        </p:txBody>
      </p:sp>
      <p:pic>
        <p:nvPicPr>
          <p:cNvPr id="10" name="Picture 9">
            <a:extLst>
              <a:ext uri="{FF2B5EF4-FFF2-40B4-BE49-F238E27FC236}">
                <a16:creationId xmlns:a16="http://schemas.microsoft.com/office/drawing/2014/main" id="{633236BD-445D-4ED2-ADDA-F3B62D1087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7581" y="2838721"/>
            <a:ext cx="2386006" cy="2996824"/>
          </a:xfrm>
          <a:prstGeom prst="rect">
            <a:avLst/>
          </a:prstGeom>
        </p:spPr>
      </p:pic>
      <p:sp>
        <p:nvSpPr>
          <p:cNvPr id="11" name="TextBox 10">
            <a:extLst>
              <a:ext uri="{FF2B5EF4-FFF2-40B4-BE49-F238E27FC236}">
                <a16:creationId xmlns:a16="http://schemas.microsoft.com/office/drawing/2014/main" id="{92D39CB7-50D9-42A3-AF01-CB72EA1AB719}"/>
              </a:ext>
            </a:extLst>
          </p:cNvPr>
          <p:cNvSpPr txBox="1"/>
          <p:nvPr/>
        </p:nvSpPr>
        <p:spPr>
          <a:xfrm>
            <a:off x="8297957" y="5772375"/>
            <a:ext cx="23873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Paul W. Kennedy</a:t>
            </a:r>
            <a:b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District 4</a:t>
            </a:r>
          </a:p>
        </p:txBody>
      </p:sp>
    </p:spTree>
    <p:extLst>
      <p:ext uri="{BB962C8B-B14F-4D97-AF65-F5344CB8AC3E}">
        <p14:creationId xmlns:p14="http://schemas.microsoft.com/office/powerpoint/2010/main" val="223356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E5262-56BD-4884-A15D-902DE910E740}"/>
              </a:ext>
            </a:extLst>
          </p:cNvPr>
          <p:cNvSpPr txBox="1"/>
          <p:nvPr/>
        </p:nvSpPr>
        <p:spPr>
          <a:xfrm>
            <a:off x="520117" y="545284"/>
            <a:ext cx="11383861" cy="23391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Name, Image and Likeness (NIL) for Student-Athletes</a:t>
            </a:r>
            <a:br>
              <a:rPr kumimoji="0" lang="en-US" sz="480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(Act 2021-227)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FF0000"/>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D77D71-8EE9-43C0-AE69-962A163211C7}"/>
              </a:ext>
            </a:extLst>
          </p:cNvPr>
          <p:cNvSpPr txBox="1"/>
          <p:nvPr/>
        </p:nvSpPr>
        <p:spPr>
          <a:xfrm>
            <a:off x="2143387" y="1845729"/>
            <a:ext cx="8137320" cy="393954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On April 20</a:t>
            </a:r>
            <a:r>
              <a:rPr kumimoji="0" lang="en-US" sz="2400" b="0" i="0" u="none" strike="noStrike" kern="1200" cap="none" spc="0" normalizeH="0" baseline="30000" noProof="0" dirty="0">
                <a:ln>
                  <a:noFill/>
                </a:ln>
                <a:solidFill>
                  <a:srgbClr val="5B9BD5">
                    <a:lumMod val="75000"/>
                  </a:srgbClr>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Alabama became the 10</a:t>
            </a:r>
            <a:r>
              <a:rPr kumimoji="0" lang="en-US" sz="2400" b="0" i="0" u="none" strike="noStrike" kern="1200" cap="none" spc="0" normalizeH="0" baseline="30000" noProof="0" dirty="0">
                <a:ln>
                  <a:noFill/>
                </a:ln>
                <a:solidFill>
                  <a:srgbClr val="5B9BD5">
                    <a:lumMod val="75000"/>
                  </a:srgbClr>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state to enact name, image, and likeness legislation for student athletes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Takes effect next month, only when the NCAA redefines the types of </a:t>
            </a:r>
            <a:r>
              <a:rPr lang="en-US" sz="2400" dirty="0">
                <a:solidFill>
                  <a:srgbClr val="5B9BD5">
                    <a:lumMod val="75000"/>
                  </a:srgbClr>
                </a:solidFill>
                <a:latin typeface="Calibri" panose="020F0502020204030204"/>
              </a:rPr>
              <a:t>p</a:t>
            </a:r>
            <a:r>
              <a:rPr kumimoji="0" lang="en-US" sz="24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ayments</a:t>
            </a: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 student can receive while an athlete.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Student-athletes at Alabama colleges and universities will be allowed to receive compensation for their names, images, and likenesses at market value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Establishes an Alabama Collegiate Athletics Commission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148" name="Picture 4" descr="Football Player Carrying Brown Football">
            <a:extLst>
              <a:ext uri="{FF2B5EF4-FFF2-40B4-BE49-F238E27FC236}">
                <a16:creationId xmlns:a16="http://schemas.microsoft.com/office/drawing/2014/main" id="{22718317-991D-4F48-8737-21B77932FC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5115" y="4633674"/>
            <a:ext cx="1930934" cy="128600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elective Focus of Baseball Pitcher in 20 Jersey About to Throw Ball">
            <a:extLst>
              <a:ext uri="{FF2B5EF4-FFF2-40B4-BE49-F238E27FC236}">
                <a16:creationId xmlns:a16="http://schemas.microsoft.com/office/drawing/2014/main" id="{A2FEA99B-C2C3-4840-9573-2427DE7E31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2366" y="5331176"/>
            <a:ext cx="1767267" cy="1177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Man Playing Basketball">
            <a:extLst>
              <a:ext uri="{FF2B5EF4-FFF2-40B4-BE49-F238E27FC236}">
                <a16:creationId xmlns:a16="http://schemas.microsoft.com/office/drawing/2014/main" id="{8C439793-CBCA-4112-ADB5-3C91E26724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951" y="4145426"/>
            <a:ext cx="1332747" cy="1999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576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E5262-56BD-4884-A15D-902DE910E740}"/>
              </a:ext>
            </a:extLst>
          </p:cNvPr>
          <p:cNvSpPr txBox="1"/>
          <p:nvPr/>
        </p:nvSpPr>
        <p:spPr>
          <a:xfrm>
            <a:off x="244678" y="721453"/>
            <a:ext cx="11383861"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Medical Marijuana</a:t>
            </a:r>
            <a:b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(Act 2021-450)</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000" b="0" i="0" u="none" strike="noStrike" kern="1200" cap="none" spc="0" normalizeH="0" baseline="0" noProof="0" dirty="0">
                <a:ln>
                  <a:noFill/>
                </a:ln>
                <a:solidFill>
                  <a:srgbClr val="FF0000"/>
                </a:solidFill>
                <a:effectLst/>
                <a:uLnTx/>
                <a:uFillTx/>
                <a:latin typeface="Calibri Light" panose="020F03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D77D71-8EE9-43C0-AE69-962A163211C7}"/>
              </a:ext>
            </a:extLst>
          </p:cNvPr>
          <p:cNvSpPr txBox="1"/>
          <p:nvPr/>
        </p:nvSpPr>
        <p:spPr>
          <a:xfrm>
            <a:off x="3088547" y="1779687"/>
            <a:ext cx="6014906"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Consortium for Medical Cannabis Research established to award grants for research relating to cannabis and medical cannabis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Membership shall include </a:t>
            </a:r>
            <a:r>
              <a:rPr kumimoji="0" lang="en-US" sz="24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HudsonAlpha</a:t>
            </a: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Institute for Biotechnology, Southern Research Institute and public and private four-year colleges and universities within the state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ACHE will appoint designees no later than January 1, 2022 </a:t>
            </a: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196" name="Picture 4" descr="Brown Coffee Beans and Green Leaves">
            <a:extLst>
              <a:ext uri="{FF2B5EF4-FFF2-40B4-BE49-F238E27FC236}">
                <a16:creationId xmlns:a16="http://schemas.microsoft.com/office/drawing/2014/main" id="{044B49BC-0EF6-4413-91FC-91D52AF2E5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40" t="10156" r="13127" b="23954"/>
          <a:stretch/>
        </p:blipFill>
        <p:spPr bwMode="auto">
          <a:xfrm>
            <a:off x="9571017" y="4043667"/>
            <a:ext cx="2057522" cy="243294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Person Holding Green-leafed Plant">
            <a:extLst>
              <a:ext uri="{FF2B5EF4-FFF2-40B4-BE49-F238E27FC236}">
                <a16:creationId xmlns:a16="http://schemas.microsoft.com/office/drawing/2014/main" id="{115BF679-486A-435F-9C3A-7A6076783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27" y="4645402"/>
            <a:ext cx="2451151" cy="1637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989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E5262-56BD-4884-A15D-902DE910E740}"/>
              </a:ext>
            </a:extLst>
          </p:cNvPr>
          <p:cNvSpPr txBox="1"/>
          <p:nvPr/>
        </p:nvSpPr>
        <p:spPr>
          <a:xfrm>
            <a:off x="0" y="1151244"/>
            <a:ext cx="703320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Open Meetings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HB558</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000" b="0" i="0" u="none" strike="noStrike" kern="1200" cap="none" spc="0" normalizeH="0" baseline="0" noProof="0" dirty="0">
                <a:ln>
                  <a:noFill/>
                </a:ln>
                <a:solidFill>
                  <a:srgbClr val="FF0000"/>
                </a:solidFill>
                <a:effectLst/>
                <a:uLnTx/>
                <a:uFillTx/>
                <a:latin typeface="Calibri Light" panose="020F03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D77D71-8EE9-43C0-AE69-962A163211C7}"/>
              </a:ext>
            </a:extLst>
          </p:cNvPr>
          <p:cNvSpPr txBox="1"/>
          <p:nvPr/>
        </p:nvSpPr>
        <p:spPr>
          <a:xfrm>
            <a:off x="1470713" y="1838773"/>
            <a:ext cx="4691413"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Expanded participation by governmental bodies in meetings by electronic communication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descr="The 8 Best Free Video Conferencing Apps for 2021 - Lifesize">
            <a:extLst>
              <a:ext uri="{FF2B5EF4-FFF2-40B4-BE49-F238E27FC236}">
                <a16:creationId xmlns:a16="http://schemas.microsoft.com/office/drawing/2014/main" id="{ABAD924C-6712-4537-9C89-3639DCA93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9709" y="1364833"/>
            <a:ext cx="29622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93E7F51-F3A0-4E21-A680-91CD4D6E2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1446" y="4333014"/>
            <a:ext cx="2019048" cy="2374603"/>
          </a:xfrm>
          <a:prstGeom prst="rect">
            <a:avLst/>
          </a:prstGeom>
        </p:spPr>
      </p:pic>
      <p:sp>
        <p:nvSpPr>
          <p:cNvPr id="9" name="TextBox 8">
            <a:extLst>
              <a:ext uri="{FF2B5EF4-FFF2-40B4-BE49-F238E27FC236}">
                <a16:creationId xmlns:a16="http://schemas.microsoft.com/office/drawing/2014/main" id="{55C0664C-D570-45B5-842E-39F657B232CA}"/>
              </a:ext>
            </a:extLst>
          </p:cNvPr>
          <p:cNvSpPr txBox="1"/>
          <p:nvPr/>
        </p:nvSpPr>
        <p:spPr>
          <a:xfrm>
            <a:off x="6524237" y="3092020"/>
            <a:ext cx="4973218"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Biliteracy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HB498</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000" b="0" i="0" u="none" strike="noStrike" kern="1200" cap="none" spc="0" normalizeH="0" baseline="0" noProof="0" dirty="0">
                <a:ln>
                  <a:noFill/>
                </a:ln>
                <a:solidFill>
                  <a:srgbClr val="FF0000"/>
                </a:solidFill>
                <a:effectLst/>
                <a:uLnTx/>
                <a:uFillTx/>
                <a:latin typeface="Calibri Light" panose="020F03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A788814-2C3D-4AA7-938F-2A96448B9853}"/>
              </a:ext>
            </a:extLst>
          </p:cNvPr>
          <p:cNvSpPr txBox="1"/>
          <p:nvPr/>
        </p:nvSpPr>
        <p:spPr>
          <a:xfrm>
            <a:off x="6828157" y="3921652"/>
            <a:ext cx="5151573" cy="3570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State Seal of Biliteracy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High school graduates who demonstrated an indicated level of proficiency in English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At least one other world language, including American Sign Language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49D1B519-339E-4E71-BD2A-A77FA375C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01647">
            <a:off x="1678168" y="3729519"/>
            <a:ext cx="3086752" cy="1941490"/>
          </a:xfrm>
          <a:prstGeom prst="rect">
            <a:avLst/>
          </a:prstGeom>
        </p:spPr>
      </p:pic>
      <p:sp>
        <p:nvSpPr>
          <p:cNvPr id="4" name="TextBox 3">
            <a:extLst>
              <a:ext uri="{FF2B5EF4-FFF2-40B4-BE49-F238E27FC236}">
                <a16:creationId xmlns:a16="http://schemas.microsoft.com/office/drawing/2014/main" id="{9AFC42D8-73F6-425A-A4E9-BEE276B102F6}"/>
              </a:ext>
            </a:extLst>
          </p:cNvPr>
          <p:cNvSpPr txBox="1"/>
          <p:nvPr/>
        </p:nvSpPr>
        <p:spPr>
          <a:xfrm>
            <a:off x="1700016" y="221391"/>
            <a:ext cx="8791968" cy="707886"/>
          </a:xfrm>
          <a:prstGeom prst="rect">
            <a:avLst/>
          </a:prstGeom>
          <a:noFill/>
        </p:spPr>
        <p:txBody>
          <a:bodyPr wrap="square" rtlCol="0">
            <a:spAutoFit/>
          </a:bodyPr>
          <a:lstStyle/>
          <a:p>
            <a:pPr algn="ctr"/>
            <a:r>
              <a:rPr lang="en-US" sz="4000" b="1" dirty="0">
                <a:solidFill>
                  <a:srgbClr val="4472C4"/>
                </a:solidFill>
              </a:rPr>
              <a:t>Bills That Did Not Pass</a:t>
            </a:r>
          </a:p>
        </p:txBody>
      </p:sp>
    </p:spTree>
    <p:extLst>
      <p:ext uri="{BB962C8B-B14F-4D97-AF65-F5344CB8AC3E}">
        <p14:creationId xmlns:p14="http://schemas.microsoft.com/office/powerpoint/2010/main" val="2106409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DE5262-56BD-4884-A15D-902DE910E740}"/>
              </a:ext>
            </a:extLst>
          </p:cNvPr>
          <p:cNvSpPr txBox="1"/>
          <p:nvPr/>
        </p:nvSpPr>
        <p:spPr>
          <a:xfrm>
            <a:off x="227425" y="851031"/>
            <a:ext cx="11383861"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See You Later</a:t>
            </a:r>
            <a:b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b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Special Session(s)</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000" b="0" i="0" u="none" strike="noStrike" kern="1200" cap="none" spc="0" normalizeH="0" baseline="0" noProof="0" dirty="0">
                <a:ln>
                  <a:noFill/>
                </a:ln>
                <a:solidFill>
                  <a:srgbClr val="FF0000"/>
                </a:solidFill>
                <a:effectLst/>
                <a:uLnTx/>
                <a:uFillTx/>
                <a:latin typeface="Calibri Light" panose="020F03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ED77D71-8EE9-43C0-AE69-962A163211C7}"/>
              </a:ext>
            </a:extLst>
          </p:cNvPr>
          <p:cNvSpPr txBox="1"/>
          <p:nvPr/>
        </p:nvSpPr>
        <p:spPr>
          <a:xfrm>
            <a:off x="2687216" y="2337940"/>
            <a:ext cx="7912359"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Distribution of federal COVID-19 relief funds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Prisons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Gambling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Redistricting of legislative and congressional districts based on new census data </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lligator, Reptile, Animal, Angry, Green, Nature">
            <a:extLst>
              <a:ext uri="{FF2B5EF4-FFF2-40B4-BE49-F238E27FC236}">
                <a16:creationId xmlns:a16="http://schemas.microsoft.com/office/drawing/2014/main" id="{C8F54559-088B-4316-9FED-5099C81EAB8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70195">
            <a:off x="7739067" y="-158503"/>
            <a:ext cx="2979820" cy="2090316"/>
          </a:xfrm>
          <a:prstGeom prst="rect">
            <a:avLst/>
          </a:prstGeom>
          <a:noFill/>
          <a:ln>
            <a:noFill/>
          </a:ln>
        </p:spPr>
      </p:pic>
    </p:spTree>
    <p:extLst>
      <p:ext uri="{BB962C8B-B14F-4D97-AF65-F5344CB8AC3E}">
        <p14:creationId xmlns:p14="http://schemas.microsoft.com/office/powerpoint/2010/main" val="1260585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a:t>
            </a:fld>
            <a:endParaRPr lang="en-US">
              <a:solidFill>
                <a:srgbClr val="46464A">
                  <a:lumMod val="60000"/>
                  <a:lumOff val="40000"/>
                </a:srgbClr>
              </a:solidFill>
            </a:endParaRPr>
          </a:p>
        </p:txBody>
      </p:sp>
      <p:sp>
        <p:nvSpPr>
          <p:cNvPr id="6" name="Rectangle 5"/>
          <p:cNvSpPr/>
          <p:nvPr/>
        </p:nvSpPr>
        <p:spPr>
          <a:xfrm>
            <a:off x="5049116" y="2709458"/>
            <a:ext cx="5585481" cy="954107"/>
          </a:xfrm>
          <a:prstGeom prst="rect">
            <a:avLst/>
          </a:prstGeom>
        </p:spPr>
        <p:txBody>
          <a:bodyPr wrap="square">
            <a:spAutoFit/>
          </a:bodyPr>
          <a:lstStyle/>
          <a:p>
            <a:r>
              <a:rPr lang="en-US" sz="2800" b="1" kern="1400" dirty="0">
                <a:solidFill>
                  <a:srgbClr val="000000"/>
                </a:solidFill>
              </a:rPr>
              <a:t>Commission Meeting Minutes of March 12, 2021</a:t>
            </a:r>
            <a:endParaRPr lang="en-US" sz="2800" dirty="0"/>
          </a:p>
        </p:txBody>
      </p:sp>
      <p:sp>
        <p:nvSpPr>
          <p:cNvPr id="7"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IV.	  C</a:t>
            </a:r>
            <a:r>
              <a:rPr lang="en-US" b="1" dirty="0">
                <a:solidFill>
                  <a:srgbClr val="4472C4"/>
                </a:solidFill>
                <a:latin typeface="+mn-lt"/>
              </a:rPr>
              <a:t>ONSIDE</a:t>
            </a:r>
            <a:r>
              <a:rPr lang="en-US" b="1" dirty="0">
                <a:solidFill>
                  <a:schemeClr val="accent5"/>
                </a:solidFill>
                <a:latin typeface="+mn-lt"/>
              </a:rPr>
              <a:t>RATION OF MINUTES</a:t>
            </a:r>
          </a:p>
        </p:txBody>
      </p:sp>
      <p:pic>
        <p:nvPicPr>
          <p:cNvPr id="8" name="Picture 7" descr="Image result for www.clipartmeetingminutes">
            <a:hlinkClick r:id="rId2" tgtFrame="&quot;_blank&quot;"/>
          </p:cNvPr>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6042" y="1954145"/>
            <a:ext cx="3426064" cy="4402205"/>
          </a:xfrm>
          <a:prstGeom prst="rect">
            <a:avLst/>
          </a:prstGeom>
          <a:noFill/>
          <a:ln>
            <a:noFill/>
          </a:ln>
        </p:spPr>
      </p:pic>
    </p:spTree>
    <p:extLst>
      <p:ext uri="{BB962C8B-B14F-4D97-AF65-F5344CB8AC3E}">
        <p14:creationId xmlns:p14="http://schemas.microsoft.com/office/powerpoint/2010/main" val="3462259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591959" y="953494"/>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all" spc="0" normalizeH="0" baseline="0" noProof="0" dirty="0">
                <a:ln>
                  <a:noFill/>
                </a:ln>
                <a:solidFill>
                  <a:srgbClr val="4472C4"/>
                </a:solidFill>
                <a:effectLst/>
                <a:uLnTx/>
                <a:uFillTx/>
                <a:latin typeface="+mn-lt"/>
              </a:rPr>
              <a:t>VIII.   Decision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2" name="Picture 1"/>
          <p:cNvPicPr>
            <a:picLocks noChangeAspect="1"/>
          </p:cNvPicPr>
          <p:nvPr/>
        </p:nvPicPr>
        <p:blipFill>
          <a:blip r:embed="rId3"/>
          <a:stretch>
            <a:fillRect/>
          </a:stretch>
        </p:blipFill>
        <p:spPr>
          <a:xfrm>
            <a:off x="3680935" y="2430049"/>
            <a:ext cx="4361741" cy="2442575"/>
          </a:xfrm>
          <a:prstGeom prst="rect">
            <a:avLst/>
          </a:prstGeom>
        </p:spPr>
      </p:pic>
      <p:sp>
        <p:nvSpPr>
          <p:cNvPr id="4" name="Slide Number Placeholder 5">
            <a:extLst>
              <a:ext uri="{FF2B5EF4-FFF2-40B4-BE49-F238E27FC236}">
                <a16:creationId xmlns:a16="http://schemas.microsoft.com/office/drawing/2014/main" id="{864C885F-C126-4493-B9AA-D3DA3D9C1B1E}"/>
              </a:ext>
            </a:extLst>
          </p:cNvPr>
          <p:cNvSpPr>
            <a:spLocks noGrp="1"/>
          </p:cNvSpPr>
          <p:nvPr>
            <p:ph type="sldNum" sz="quarter" idx="12"/>
          </p:nvPr>
        </p:nvSpPr>
        <p:spPr>
          <a:xfrm>
            <a:off x="8610600" y="6366289"/>
            <a:ext cx="2743200" cy="365125"/>
          </a:xfrm>
        </p:spPr>
        <p:txBody>
          <a:bodyPr/>
          <a:lstStyle/>
          <a:p>
            <a:fld id="{15C3AF50-45D8-4144-B114-A385979F8C17}" type="slidenum">
              <a:rPr lang="en-US" smtClean="0"/>
              <a:t>50</a:t>
            </a:fld>
            <a:endParaRPr lang="en-US" dirty="0"/>
          </a:p>
        </p:txBody>
      </p:sp>
    </p:spTree>
    <p:extLst>
      <p:ext uri="{BB962C8B-B14F-4D97-AF65-F5344CB8AC3E}">
        <p14:creationId xmlns:p14="http://schemas.microsoft.com/office/powerpoint/2010/main" val="39400417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A37F1-50B2-4C3A-B926-D39A62FA313F}"/>
              </a:ext>
            </a:extLst>
          </p:cNvPr>
          <p:cNvSpPr>
            <a:spLocks noGrp="1"/>
          </p:cNvSpPr>
          <p:nvPr>
            <p:ph type="title"/>
          </p:nvPr>
        </p:nvSpPr>
        <p:spPr>
          <a:xfrm>
            <a:off x="838200" y="365125"/>
            <a:ext cx="10515600" cy="4080415"/>
          </a:xfrm>
        </p:spPr>
        <p:txBody>
          <a:bodyPr>
            <a:normAutofit/>
          </a:bodyPr>
          <a:lstStyle/>
          <a:p>
            <a:pPr algn="ctr"/>
            <a:r>
              <a:rPr lang="en-US" sz="4000" b="1" dirty="0">
                <a:solidFill>
                  <a:srgbClr val="4472C4"/>
                </a:solidFill>
                <a:latin typeface="+mn-lt"/>
                <a:ea typeface="+mn-ea"/>
                <a:cs typeface="+mn-cs"/>
              </a:rPr>
              <a:t>A. Preliminary Approval of Amendments to the Administrative Procedures for the Alabama Math and Science Teacher Education Program – Loan Repayment Program</a:t>
            </a:r>
            <a:br>
              <a:rPr lang="en-US" dirty="0">
                <a:solidFill>
                  <a:srgbClr val="4472C4"/>
                </a:solidFill>
              </a:rPr>
            </a:br>
            <a:br>
              <a:rPr lang="en-US" dirty="0">
                <a:solidFill>
                  <a:srgbClr val="4472C4"/>
                </a:solidFill>
              </a:rPr>
            </a:br>
            <a:r>
              <a:rPr lang="en-US" sz="3600" i="1" dirty="0">
                <a:solidFill>
                  <a:srgbClr val="4472C4"/>
                </a:solidFill>
                <a:latin typeface="+mn-lt"/>
                <a:ea typeface="+mn-ea"/>
                <a:cs typeface="+mn-cs"/>
              </a:rPr>
              <a:t>Staff Presenter: Tim Vick</a:t>
            </a:r>
          </a:p>
        </p:txBody>
      </p:sp>
      <p:sp>
        <p:nvSpPr>
          <p:cNvPr id="4" name="Slide Number Placeholder 3">
            <a:extLst>
              <a:ext uri="{FF2B5EF4-FFF2-40B4-BE49-F238E27FC236}">
                <a16:creationId xmlns:a16="http://schemas.microsoft.com/office/drawing/2014/main" id="{C94AB576-24FA-4AB4-80BB-BA3773446B88}"/>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51</a:t>
            </a:fld>
            <a:endParaRPr lang="en-US">
              <a:solidFill>
                <a:srgbClr val="46464A">
                  <a:lumMod val="60000"/>
                  <a:lumOff val="40000"/>
                </a:srgbClr>
              </a:solidFill>
            </a:endParaRPr>
          </a:p>
        </p:txBody>
      </p:sp>
    </p:spTree>
    <p:extLst>
      <p:ext uri="{BB962C8B-B14F-4D97-AF65-F5344CB8AC3E}">
        <p14:creationId xmlns:p14="http://schemas.microsoft.com/office/powerpoint/2010/main" val="21758074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3B6C0-8BB2-41B2-91B3-496639688F75}"/>
              </a:ext>
            </a:extLst>
          </p:cNvPr>
          <p:cNvSpPr>
            <a:spLocks noGrp="1"/>
          </p:cNvSpPr>
          <p:nvPr>
            <p:ph type="ctrTitle"/>
          </p:nvPr>
        </p:nvSpPr>
        <p:spPr>
          <a:xfrm>
            <a:off x="1524000" y="326003"/>
            <a:ext cx="9144000" cy="922351"/>
          </a:xfrm>
        </p:spPr>
        <p:txBody>
          <a:bodyPr>
            <a:noAutofit/>
          </a:bodyPr>
          <a:lstStyle/>
          <a:p>
            <a:r>
              <a:rPr lang="en-US" sz="2000" b="1" dirty="0">
                <a:solidFill>
                  <a:srgbClr val="4472C4"/>
                </a:solidFill>
                <a:latin typeface="Arial" panose="020B0604020202020204" pitchFamily="34" charset="0"/>
                <a:cs typeface="Arial" panose="020B0604020202020204" pitchFamily="34" charset="0"/>
              </a:rPr>
              <a:t>Preliminary Approval of Amendments to the Administrative Procedures for the Alabama Math and Science Teacher Education Program – </a:t>
            </a:r>
            <a:br>
              <a:rPr lang="en-US" sz="2000" b="1" dirty="0">
                <a:solidFill>
                  <a:srgbClr val="4472C4"/>
                </a:solidFill>
                <a:latin typeface="Arial" panose="020B0604020202020204" pitchFamily="34" charset="0"/>
                <a:cs typeface="Arial" panose="020B0604020202020204" pitchFamily="34" charset="0"/>
              </a:rPr>
            </a:br>
            <a:r>
              <a:rPr lang="en-US" sz="2000" b="1" dirty="0">
                <a:solidFill>
                  <a:srgbClr val="4472C4"/>
                </a:solidFill>
                <a:latin typeface="Arial" panose="020B0604020202020204" pitchFamily="34" charset="0"/>
                <a:cs typeface="Arial" panose="020B0604020202020204" pitchFamily="34" charset="0"/>
              </a:rPr>
              <a:t>Loan Repayment Program </a:t>
            </a:r>
          </a:p>
        </p:txBody>
      </p:sp>
      <p:sp>
        <p:nvSpPr>
          <p:cNvPr id="3" name="Subtitle 2">
            <a:extLst>
              <a:ext uri="{FF2B5EF4-FFF2-40B4-BE49-F238E27FC236}">
                <a16:creationId xmlns:a16="http://schemas.microsoft.com/office/drawing/2014/main" id="{A4E60994-261B-47D0-AA77-C95956FC1BDD}"/>
              </a:ext>
            </a:extLst>
          </p:cNvPr>
          <p:cNvSpPr>
            <a:spLocks noGrp="1"/>
          </p:cNvSpPr>
          <p:nvPr>
            <p:ph type="subTitle" idx="1"/>
          </p:nvPr>
        </p:nvSpPr>
        <p:spPr>
          <a:xfrm>
            <a:off x="659959" y="1343770"/>
            <a:ext cx="10670650" cy="5188226"/>
          </a:xfrm>
        </p:spPr>
        <p:txBody>
          <a:bodyPr>
            <a:normAutofit fontScale="70000" lnSpcReduction="20000"/>
          </a:bodyPr>
          <a:lstStyle/>
          <a:p>
            <a:pPr algn="l"/>
            <a:r>
              <a:rPr lang="en-US" sz="2600" dirty="0">
                <a:latin typeface="Arial" panose="020B0604020202020204" pitchFamily="34" charset="0"/>
                <a:cs typeface="Arial" panose="020B0604020202020204" pitchFamily="34" charset="0"/>
              </a:rPr>
              <a:t>During the 2021 Legislative Session, Alabama Act 2021-389 was passed.  This Act made several modifications to the AMSTEP program.  </a:t>
            </a:r>
          </a:p>
          <a:p>
            <a:pPr algn="l"/>
            <a:r>
              <a:rPr lang="en-US" sz="2600" dirty="0">
                <a:latin typeface="Arial" panose="020B0604020202020204" pitchFamily="34" charset="0"/>
                <a:cs typeface="Arial" panose="020B0604020202020204" pitchFamily="34" charset="0"/>
              </a:rPr>
              <a:t>Changes were aimed at broadening the eligibility requirements for participants by:</a:t>
            </a:r>
          </a:p>
          <a:p>
            <a:pPr marL="342900" indent="-342900" algn="l">
              <a:buFont typeface="Arial" panose="020B0604020202020204" pitchFamily="34" charset="0"/>
              <a:buChar char="•"/>
            </a:pPr>
            <a:r>
              <a:rPr lang="en-US" sz="2600" dirty="0">
                <a:latin typeface="Arial" panose="020B0604020202020204" pitchFamily="34" charset="0"/>
                <a:cs typeface="Arial" panose="020B0604020202020204" pitchFamily="34" charset="0"/>
              </a:rPr>
              <a:t>Reducing an applicant’s math, science or computer science teaching load from having to be full-time to 3/4ths of courses taught;</a:t>
            </a:r>
          </a:p>
          <a:p>
            <a:pPr marL="342900" indent="-342900" algn="l">
              <a:buFont typeface="Arial" panose="020B0604020202020204" pitchFamily="34" charset="0"/>
              <a:buChar char="•"/>
            </a:pPr>
            <a:r>
              <a:rPr lang="en-US" sz="2600" dirty="0">
                <a:latin typeface="Arial" panose="020B0604020202020204" pitchFamily="34" charset="0"/>
                <a:cs typeface="Arial" panose="020B0604020202020204" pitchFamily="34" charset="0"/>
              </a:rPr>
              <a:t>Including middle-level school teachers;</a:t>
            </a:r>
          </a:p>
          <a:p>
            <a:pPr marL="342900" indent="-342900" algn="l">
              <a:buFont typeface="Arial" panose="020B0604020202020204" pitchFamily="34" charset="0"/>
              <a:buChar char="•"/>
            </a:pPr>
            <a:r>
              <a:rPr lang="en-US" sz="2600" dirty="0">
                <a:latin typeface="Arial" panose="020B0604020202020204" pitchFamily="34" charset="0"/>
                <a:cs typeface="Arial" panose="020B0604020202020204" pitchFamily="34" charset="0"/>
              </a:rPr>
              <a:t>Including individuals teaching in Alabama, but residing in other states;</a:t>
            </a:r>
          </a:p>
          <a:p>
            <a:pPr marL="342900" indent="-342900" algn="l">
              <a:buFont typeface="Arial" panose="020B0604020202020204" pitchFamily="34" charset="0"/>
              <a:buChar char="•"/>
            </a:pPr>
            <a:r>
              <a:rPr lang="en-US" sz="2600" dirty="0">
                <a:latin typeface="Arial" panose="020B0604020202020204" pitchFamily="34" charset="0"/>
                <a:cs typeface="Arial" panose="020B0604020202020204" pitchFamily="34" charset="0"/>
              </a:rPr>
              <a:t>Including teachers who graduated from a regionally accredited college or university in another state who are certified to teach math, science or computer science in another state, once they are certified to teach in Alabama. These individuals may or may not reside in Alabama;</a:t>
            </a:r>
          </a:p>
          <a:p>
            <a:pPr marL="342900" indent="-342900" algn="l">
              <a:buFont typeface="Arial" panose="020B0604020202020204" pitchFamily="34" charset="0"/>
              <a:buChar char="•"/>
            </a:pPr>
            <a:r>
              <a:rPr lang="en-US" sz="2600" dirty="0">
                <a:latin typeface="Arial" panose="020B0604020202020204" pitchFamily="34" charset="0"/>
                <a:cs typeface="Arial" panose="020B0604020202020204" pitchFamily="34" charset="0"/>
              </a:rPr>
              <a:t>Allowing individuals issued the Alabama Bachelor’s Level Professional Educator Certificate in math, science or computer science to participate in the program upon completion of alternative certification program (Class B) as outlined in the Code of Alabama, 1975, Section 16-23-3;</a:t>
            </a:r>
          </a:p>
          <a:p>
            <a:pPr marL="342900" indent="-342900" algn="l">
              <a:buFont typeface="Arial" panose="020B0604020202020204" pitchFamily="34" charset="0"/>
              <a:buChar char="•"/>
            </a:pPr>
            <a:r>
              <a:rPr lang="en-US" sz="2600" dirty="0">
                <a:latin typeface="Arial" panose="020B0604020202020204" pitchFamily="34" charset="0"/>
                <a:cs typeface="Arial" panose="020B0604020202020204" pitchFamily="34" charset="0"/>
              </a:rPr>
              <a:t>Allowing teachers in a school which has been designated as a “failing” school to qualify for supplemental funds that currently are only available to teachers who are employed in the “acute” shortage systems;</a:t>
            </a:r>
          </a:p>
          <a:p>
            <a:pPr marL="342900" indent="-342900" algn="l">
              <a:buFont typeface="Arial" panose="020B0604020202020204" pitchFamily="34" charset="0"/>
              <a:buChar char="•"/>
            </a:pPr>
            <a:r>
              <a:rPr lang="en-US" sz="2600" dirty="0">
                <a:latin typeface="Arial" panose="020B0604020202020204" pitchFamily="34" charset="0"/>
                <a:cs typeface="Arial" panose="020B0604020202020204" pitchFamily="34" charset="0"/>
              </a:rPr>
              <a:t>Clarifying that teachers in charter schools are eligible, but not for the supplement aimed at acute shortage eligibility.</a:t>
            </a:r>
          </a:p>
          <a:p>
            <a:pPr algn="l"/>
            <a:r>
              <a:rPr lang="en-US" sz="2600" dirty="0">
                <a:latin typeface="Arial" panose="020B0604020202020204" pitchFamily="34" charset="0"/>
                <a:cs typeface="Arial" panose="020B0604020202020204" pitchFamily="34" charset="0"/>
              </a:rPr>
              <a:t>Also, Sections 300-4-12-.01 through .06 are being repealed.  The AMSTEP Scholarship Program is no longer operational, so procedures related to that program are no longer necessary.</a:t>
            </a:r>
          </a:p>
          <a:p>
            <a:pPr algn="l"/>
            <a:endParaRPr lang="en-US" dirty="0"/>
          </a:p>
          <a:p>
            <a:endParaRPr lang="en-US" dirty="0"/>
          </a:p>
        </p:txBody>
      </p:sp>
      <p:pic>
        <p:nvPicPr>
          <p:cNvPr id="5" name="Picture 4">
            <a:extLst>
              <a:ext uri="{FF2B5EF4-FFF2-40B4-BE49-F238E27FC236}">
                <a16:creationId xmlns:a16="http://schemas.microsoft.com/office/drawing/2014/main" id="{6652EF72-B2B2-4910-8FCE-064320D1CC68}"/>
              </a:ext>
            </a:extLst>
          </p:cNvPr>
          <p:cNvPicPr>
            <a:picLocks noChangeAspect="1"/>
          </p:cNvPicPr>
          <p:nvPr/>
        </p:nvPicPr>
        <p:blipFill>
          <a:blip r:embed="rId2"/>
          <a:stretch>
            <a:fillRect/>
          </a:stretch>
        </p:blipFill>
        <p:spPr>
          <a:xfrm>
            <a:off x="580445" y="198783"/>
            <a:ext cx="1081378" cy="1049571"/>
          </a:xfrm>
          <a:prstGeom prst="rect">
            <a:avLst/>
          </a:prstGeom>
        </p:spPr>
      </p:pic>
      <p:pic>
        <p:nvPicPr>
          <p:cNvPr id="6" name="Picture 5">
            <a:extLst>
              <a:ext uri="{FF2B5EF4-FFF2-40B4-BE49-F238E27FC236}">
                <a16:creationId xmlns:a16="http://schemas.microsoft.com/office/drawing/2014/main" id="{5EEB39E5-4C48-4251-85D4-841DAD749777}"/>
              </a:ext>
            </a:extLst>
          </p:cNvPr>
          <p:cNvPicPr>
            <a:picLocks noChangeAspect="1"/>
          </p:cNvPicPr>
          <p:nvPr/>
        </p:nvPicPr>
        <p:blipFill>
          <a:blip r:embed="rId3"/>
          <a:stretch>
            <a:fillRect/>
          </a:stretch>
        </p:blipFill>
        <p:spPr>
          <a:xfrm>
            <a:off x="10789920" y="198783"/>
            <a:ext cx="1081378" cy="1144987"/>
          </a:xfrm>
          <a:prstGeom prst="rect">
            <a:avLst/>
          </a:prstGeom>
        </p:spPr>
      </p:pic>
    </p:spTree>
    <p:extLst>
      <p:ext uri="{BB962C8B-B14F-4D97-AF65-F5344CB8AC3E}">
        <p14:creationId xmlns:p14="http://schemas.microsoft.com/office/powerpoint/2010/main" val="3427268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A37F1-50B2-4C3A-B926-D39A62FA313F}"/>
              </a:ext>
            </a:extLst>
          </p:cNvPr>
          <p:cNvSpPr>
            <a:spLocks noGrp="1"/>
          </p:cNvSpPr>
          <p:nvPr>
            <p:ph type="title"/>
          </p:nvPr>
        </p:nvSpPr>
        <p:spPr>
          <a:xfrm>
            <a:off x="838200" y="365125"/>
            <a:ext cx="10515600" cy="4080415"/>
          </a:xfrm>
        </p:spPr>
        <p:txBody>
          <a:bodyPr>
            <a:normAutofit/>
          </a:bodyPr>
          <a:lstStyle/>
          <a:p>
            <a:pPr algn="ctr"/>
            <a:r>
              <a:rPr lang="en-US" sz="4000" b="1" dirty="0">
                <a:solidFill>
                  <a:srgbClr val="4472C4"/>
                </a:solidFill>
                <a:latin typeface="+mn-lt"/>
                <a:ea typeface="+mn-ea"/>
                <a:cs typeface="+mn-cs"/>
              </a:rPr>
              <a:t>B. Preliminary Approval of Amendments to the Administrative Procedures for the Alabama Student Grant Program</a:t>
            </a:r>
            <a:br>
              <a:rPr lang="en-US" dirty="0">
                <a:solidFill>
                  <a:srgbClr val="4472C4"/>
                </a:solidFill>
              </a:rPr>
            </a:br>
            <a:br>
              <a:rPr lang="en-US" dirty="0">
                <a:solidFill>
                  <a:srgbClr val="4472C4"/>
                </a:solidFill>
              </a:rPr>
            </a:br>
            <a:r>
              <a:rPr lang="en-US" sz="3600" i="1" dirty="0">
                <a:solidFill>
                  <a:srgbClr val="4472C4"/>
                </a:solidFill>
                <a:latin typeface="+mn-lt"/>
                <a:ea typeface="+mn-ea"/>
                <a:cs typeface="+mn-cs"/>
              </a:rPr>
              <a:t>Staff Presenter: Tim Vick</a:t>
            </a:r>
          </a:p>
        </p:txBody>
      </p:sp>
      <p:sp>
        <p:nvSpPr>
          <p:cNvPr id="4" name="Slide Number Placeholder 3">
            <a:extLst>
              <a:ext uri="{FF2B5EF4-FFF2-40B4-BE49-F238E27FC236}">
                <a16:creationId xmlns:a16="http://schemas.microsoft.com/office/drawing/2014/main" id="{C94AB576-24FA-4AB4-80BB-BA3773446B88}"/>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53</a:t>
            </a:fld>
            <a:endParaRPr lang="en-US">
              <a:solidFill>
                <a:srgbClr val="46464A">
                  <a:lumMod val="60000"/>
                  <a:lumOff val="40000"/>
                </a:srgbClr>
              </a:solidFill>
            </a:endParaRPr>
          </a:p>
        </p:txBody>
      </p:sp>
    </p:spTree>
    <p:extLst>
      <p:ext uri="{BB962C8B-B14F-4D97-AF65-F5344CB8AC3E}">
        <p14:creationId xmlns:p14="http://schemas.microsoft.com/office/powerpoint/2010/main" val="2022778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8836-795E-428E-9168-29B71D98F875}"/>
              </a:ext>
            </a:extLst>
          </p:cNvPr>
          <p:cNvSpPr>
            <a:spLocks noGrp="1"/>
          </p:cNvSpPr>
          <p:nvPr>
            <p:ph type="ctrTitle"/>
          </p:nvPr>
        </p:nvSpPr>
        <p:spPr>
          <a:xfrm>
            <a:off x="1524000" y="316163"/>
            <a:ext cx="9144000" cy="757264"/>
          </a:xfrm>
        </p:spPr>
        <p:txBody>
          <a:bodyPr>
            <a:normAutofit/>
          </a:bodyPr>
          <a:lstStyle/>
          <a:p>
            <a:r>
              <a:rPr lang="en-US" sz="2400" b="1" dirty="0">
                <a:solidFill>
                  <a:srgbClr val="4472C4"/>
                </a:solidFill>
                <a:latin typeface="Arial" panose="020B0604020202020204" pitchFamily="34" charset="0"/>
                <a:cs typeface="Arial" panose="020B0604020202020204" pitchFamily="34" charset="0"/>
              </a:rPr>
              <a:t>Preliminary Approval of Amendments to the Administrative Procedures for the Alabama Student Grant Program </a:t>
            </a:r>
          </a:p>
        </p:txBody>
      </p:sp>
      <p:sp>
        <p:nvSpPr>
          <p:cNvPr id="3" name="Subtitle 2">
            <a:extLst>
              <a:ext uri="{FF2B5EF4-FFF2-40B4-BE49-F238E27FC236}">
                <a16:creationId xmlns:a16="http://schemas.microsoft.com/office/drawing/2014/main" id="{FE673CE9-1DAD-4A0F-BC75-C9DF25083AD9}"/>
              </a:ext>
            </a:extLst>
          </p:cNvPr>
          <p:cNvSpPr>
            <a:spLocks noGrp="1"/>
          </p:cNvSpPr>
          <p:nvPr>
            <p:ph type="subTitle" idx="1"/>
          </p:nvPr>
        </p:nvSpPr>
        <p:spPr>
          <a:xfrm>
            <a:off x="1327868" y="1343770"/>
            <a:ext cx="9772153" cy="4850296"/>
          </a:xfrm>
        </p:spPr>
        <p:txBody>
          <a:bodyPr/>
          <a:lstStyle/>
          <a:p>
            <a:pPr algn="l"/>
            <a:r>
              <a:rPr lang="en-US" dirty="0">
                <a:latin typeface="Arial" panose="020B0604020202020204" pitchFamily="34" charset="0"/>
                <a:cs typeface="Arial" panose="020B0604020202020204" pitchFamily="34" charset="0"/>
              </a:rPr>
              <a:t>During the 2021 Legislative Session, Alabama Act 2021-442 was passed.  This Act made several modifications to the ASGP program.  The major changes are:</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The annual maximum award was raised from $1,200 to $3,000.</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Language was added related to dissemination of information about the program.</a:t>
            </a:r>
          </a:p>
          <a:p>
            <a:endParaRPr lang="en-US" dirty="0"/>
          </a:p>
          <a:p>
            <a:endParaRPr lang="en-US" dirty="0"/>
          </a:p>
        </p:txBody>
      </p:sp>
      <p:pic>
        <p:nvPicPr>
          <p:cNvPr id="4" name="Picture 3">
            <a:extLst>
              <a:ext uri="{FF2B5EF4-FFF2-40B4-BE49-F238E27FC236}">
                <a16:creationId xmlns:a16="http://schemas.microsoft.com/office/drawing/2014/main" id="{ED277860-6002-4AB5-8442-611881DEB083}"/>
              </a:ext>
            </a:extLst>
          </p:cNvPr>
          <p:cNvPicPr>
            <a:picLocks noChangeAspect="1"/>
          </p:cNvPicPr>
          <p:nvPr/>
        </p:nvPicPr>
        <p:blipFill>
          <a:blip r:embed="rId2"/>
          <a:stretch>
            <a:fillRect/>
          </a:stretch>
        </p:blipFill>
        <p:spPr>
          <a:xfrm>
            <a:off x="2894276" y="4126727"/>
            <a:ext cx="6329238" cy="1900362"/>
          </a:xfrm>
          <a:prstGeom prst="rect">
            <a:avLst/>
          </a:prstGeom>
        </p:spPr>
      </p:pic>
    </p:spTree>
    <p:extLst>
      <p:ext uri="{BB962C8B-B14F-4D97-AF65-F5344CB8AC3E}">
        <p14:creationId xmlns:p14="http://schemas.microsoft.com/office/powerpoint/2010/main" val="27657806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A37F1-50B2-4C3A-B926-D39A62FA313F}"/>
              </a:ext>
            </a:extLst>
          </p:cNvPr>
          <p:cNvSpPr>
            <a:spLocks noGrp="1"/>
          </p:cNvSpPr>
          <p:nvPr>
            <p:ph type="title"/>
          </p:nvPr>
        </p:nvSpPr>
        <p:spPr>
          <a:xfrm>
            <a:off x="838200" y="365125"/>
            <a:ext cx="10515600" cy="4080415"/>
          </a:xfrm>
        </p:spPr>
        <p:txBody>
          <a:bodyPr>
            <a:normAutofit/>
          </a:bodyPr>
          <a:lstStyle/>
          <a:p>
            <a:pPr algn="ctr"/>
            <a:r>
              <a:rPr lang="en-US" sz="4000" b="1" dirty="0">
                <a:solidFill>
                  <a:srgbClr val="4472C4"/>
                </a:solidFill>
                <a:latin typeface="+mn-lt"/>
                <a:ea typeface="+mn-ea"/>
                <a:cs typeface="+mn-cs"/>
              </a:rPr>
              <a:t>C. Preliminary Approval of Amendments to the Administrative Procedures for the Police Officers and Firefighters Survivors Educational Assistance Program</a:t>
            </a:r>
            <a:br>
              <a:rPr lang="en-US" dirty="0">
                <a:solidFill>
                  <a:srgbClr val="4472C4"/>
                </a:solidFill>
              </a:rPr>
            </a:br>
            <a:br>
              <a:rPr lang="en-US" dirty="0">
                <a:solidFill>
                  <a:srgbClr val="4472C4"/>
                </a:solidFill>
              </a:rPr>
            </a:br>
            <a:r>
              <a:rPr lang="en-US" sz="3600" i="1" dirty="0">
                <a:solidFill>
                  <a:srgbClr val="4472C4"/>
                </a:solidFill>
                <a:latin typeface="+mn-lt"/>
                <a:ea typeface="+mn-ea"/>
                <a:cs typeface="+mn-cs"/>
              </a:rPr>
              <a:t>Staff Presenter: Tim Vick</a:t>
            </a:r>
          </a:p>
        </p:txBody>
      </p:sp>
      <p:sp>
        <p:nvSpPr>
          <p:cNvPr id="4" name="Slide Number Placeholder 3">
            <a:extLst>
              <a:ext uri="{FF2B5EF4-FFF2-40B4-BE49-F238E27FC236}">
                <a16:creationId xmlns:a16="http://schemas.microsoft.com/office/drawing/2014/main" id="{C94AB576-24FA-4AB4-80BB-BA3773446B88}"/>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55</a:t>
            </a:fld>
            <a:endParaRPr lang="en-US">
              <a:solidFill>
                <a:srgbClr val="46464A">
                  <a:lumMod val="60000"/>
                  <a:lumOff val="40000"/>
                </a:srgbClr>
              </a:solidFill>
            </a:endParaRPr>
          </a:p>
        </p:txBody>
      </p:sp>
    </p:spTree>
    <p:extLst>
      <p:ext uri="{BB962C8B-B14F-4D97-AF65-F5344CB8AC3E}">
        <p14:creationId xmlns:p14="http://schemas.microsoft.com/office/powerpoint/2010/main" val="15064098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3E5A5-5E2C-495F-9080-831E0E48B31F}"/>
              </a:ext>
            </a:extLst>
          </p:cNvPr>
          <p:cNvSpPr>
            <a:spLocks noGrp="1"/>
          </p:cNvSpPr>
          <p:nvPr>
            <p:ph type="ctrTitle"/>
          </p:nvPr>
        </p:nvSpPr>
        <p:spPr>
          <a:xfrm>
            <a:off x="1211092" y="381663"/>
            <a:ext cx="9769813" cy="1359673"/>
          </a:xfrm>
        </p:spPr>
        <p:txBody>
          <a:bodyPr>
            <a:normAutofit fontScale="90000"/>
          </a:bodyPr>
          <a:lstStyle/>
          <a:p>
            <a:br>
              <a:rPr lang="en-US" sz="2400" dirty="0">
                <a:latin typeface="Arial" panose="020B0604020202020204" pitchFamily="34" charset="0"/>
                <a:cs typeface="Arial" panose="020B0604020202020204" pitchFamily="34" charset="0"/>
              </a:rPr>
            </a:br>
            <a:r>
              <a:rPr lang="en-US" sz="2400" b="1" dirty="0">
                <a:solidFill>
                  <a:srgbClr val="4472C4"/>
                </a:solidFill>
                <a:latin typeface="Arial" panose="020B0604020202020204" pitchFamily="34" charset="0"/>
                <a:cs typeface="Arial" panose="020B0604020202020204" pitchFamily="34" charset="0"/>
              </a:rPr>
              <a:t>Preliminary Approval of Amendments to the Administrative Procedures for the Police Officers and Firefighters Survivors Educational </a:t>
            </a:r>
            <a:br>
              <a:rPr lang="en-US" sz="2400" b="1" dirty="0">
                <a:solidFill>
                  <a:srgbClr val="4472C4"/>
                </a:solidFill>
                <a:latin typeface="Arial" panose="020B0604020202020204" pitchFamily="34" charset="0"/>
                <a:cs typeface="Arial" panose="020B0604020202020204" pitchFamily="34" charset="0"/>
              </a:rPr>
            </a:br>
            <a:r>
              <a:rPr lang="en-US" sz="2400" b="1" dirty="0">
                <a:solidFill>
                  <a:srgbClr val="4472C4"/>
                </a:solidFill>
                <a:latin typeface="Arial" panose="020B0604020202020204" pitchFamily="34" charset="0"/>
                <a:cs typeface="Arial" panose="020B0604020202020204" pitchFamily="34" charset="0"/>
              </a:rPr>
              <a:t>Assistance Program </a:t>
            </a:r>
            <a:br>
              <a:rPr lang="en-US" sz="2400" b="1" dirty="0">
                <a:solidFill>
                  <a:srgbClr val="4472C4"/>
                </a:solidFill>
                <a:latin typeface="Arial" panose="020B0604020202020204" pitchFamily="34" charset="0"/>
                <a:cs typeface="Arial" panose="020B0604020202020204" pitchFamily="34" charset="0"/>
              </a:rPr>
            </a:br>
            <a:endParaRPr lang="en-US" sz="2400" b="1" dirty="0">
              <a:solidFill>
                <a:srgbClr val="4472C4"/>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A900FA69-D6E7-4EAC-A6B9-7EBA3452E11F}"/>
              </a:ext>
            </a:extLst>
          </p:cNvPr>
          <p:cNvSpPr>
            <a:spLocks noGrp="1"/>
          </p:cNvSpPr>
          <p:nvPr>
            <p:ph type="subTitle" idx="1"/>
          </p:nvPr>
        </p:nvSpPr>
        <p:spPr>
          <a:xfrm>
            <a:off x="1524000" y="1741336"/>
            <a:ext cx="9144000" cy="4126727"/>
          </a:xfrm>
        </p:spPr>
        <p:txBody>
          <a:bodyPr/>
          <a:lstStyle/>
          <a:p>
            <a:pPr algn="l"/>
            <a:r>
              <a:rPr lang="en-US" dirty="0">
                <a:latin typeface="Arial" panose="020B0604020202020204" pitchFamily="34" charset="0"/>
                <a:cs typeface="Arial" panose="020B0604020202020204" pitchFamily="34" charset="0"/>
              </a:rPr>
              <a:t>During the 2021 Legislative Session, Alabama Act 2021-425   was passed.  </a:t>
            </a:r>
          </a:p>
          <a:p>
            <a:pPr algn="l"/>
            <a:r>
              <a:rPr lang="en-US" dirty="0">
                <a:latin typeface="Arial" panose="020B0604020202020204" pitchFamily="34" charset="0"/>
                <a:cs typeface="Arial" panose="020B0604020202020204" pitchFamily="34" charset="0"/>
              </a:rPr>
              <a:t>This Act changed the eligibility criteria for natural and adopted dependents under age 21 of police officers, firefighters, volunteer firefighters and rescue squad members who are declared totally disabled.</a:t>
            </a:r>
          </a:p>
          <a:p>
            <a:pPr algn="l"/>
            <a:r>
              <a:rPr lang="en-US" dirty="0">
                <a:latin typeface="Arial" panose="020B0604020202020204" pitchFamily="34" charset="0"/>
                <a:cs typeface="Arial" panose="020B0604020202020204" pitchFamily="34" charset="0"/>
              </a:rPr>
              <a:t>Another change proposed by staff, creates a new rule that allows the Chairman of the Tuition Eligibility Board to approve or reject an application after the Board has held its annual meeting.	</a:t>
            </a:r>
          </a:p>
          <a:p>
            <a:pPr algn="l"/>
            <a:endParaRPr lang="en-US" dirty="0">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4DB02101-5620-44E5-9547-998341E08427}"/>
              </a:ext>
            </a:extLst>
          </p:cNvPr>
          <p:cNvPicPr>
            <a:picLocks noChangeAspect="1"/>
          </p:cNvPicPr>
          <p:nvPr/>
        </p:nvPicPr>
        <p:blipFill>
          <a:blip r:embed="rId2"/>
          <a:stretch>
            <a:fillRect/>
          </a:stretch>
        </p:blipFill>
        <p:spPr>
          <a:xfrm>
            <a:off x="1693628" y="5144493"/>
            <a:ext cx="2838615" cy="1510749"/>
          </a:xfrm>
          <a:prstGeom prst="rect">
            <a:avLst/>
          </a:prstGeom>
        </p:spPr>
      </p:pic>
      <p:pic>
        <p:nvPicPr>
          <p:cNvPr id="5" name="Picture 4">
            <a:extLst>
              <a:ext uri="{FF2B5EF4-FFF2-40B4-BE49-F238E27FC236}">
                <a16:creationId xmlns:a16="http://schemas.microsoft.com/office/drawing/2014/main" id="{C0902BB5-EC67-4F95-A203-270063631D5F}"/>
              </a:ext>
            </a:extLst>
          </p:cNvPr>
          <p:cNvPicPr>
            <a:picLocks noChangeAspect="1"/>
          </p:cNvPicPr>
          <p:nvPr/>
        </p:nvPicPr>
        <p:blipFill>
          <a:blip r:embed="rId3"/>
          <a:stretch>
            <a:fillRect/>
          </a:stretch>
        </p:blipFill>
        <p:spPr>
          <a:xfrm>
            <a:off x="5024437" y="5033176"/>
            <a:ext cx="2143125" cy="1824824"/>
          </a:xfrm>
          <a:prstGeom prst="rect">
            <a:avLst/>
          </a:prstGeom>
        </p:spPr>
      </p:pic>
      <p:pic>
        <p:nvPicPr>
          <p:cNvPr id="6" name="Picture 5">
            <a:extLst>
              <a:ext uri="{FF2B5EF4-FFF2-40B4-BE49-F238E27FC236}">
                <a16:creationId xmlns:a16="http://schemas.microsoft.com/office/drawing/2014/main" id="{4AAD1FA1-5230-4FE6-BDFB-8CCB00C3A4E7}"/>
              </a:ext>
            </a:extLst>
          </p:cNvPr>
          <p:cNvPicPr>
            <a:picLocks noChangeAspect="1"/>
          </p:cNvPicPr>
          <p:nvPr/>
        </p:nvPicPr>
        <p:blipFill>
          <a:blip r:embed="rId4"/>
          <a:stretch>
            <a:fillRect/>
          </a:stretch>
        </p:blipFill>
        <p:spPr>
          <a:xfrm>
            <a:off x="8356821" y="5144492"/>
            <a:ext cx="1987826" cy="1510749"/>
          </a:xfrm>
          <a:prstGeom prst="rect">
            <a:avLst/>
          </a:prstGeom>
        </p:spPr>
      </p:pic>
    </p:spTree>
    <p:extLst>
      <p:ext uri="{BB962C8B-B14F-4D97-AF65-F5344CB8AC3E}">
        <p14:creationId xmlns:p14="http://schemas.microsoft.com/office/powerpoint/2010/main" val="17986997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A37F1-50B2-4C3A-B926-D39A62FA313F}"/>
              </a:ext>
            </a:extLst>
          </p:cNvPr>
          <p:cNvSpPr>
            <a:spLocks noGrp="1"/>
          </p:cNvSpPr>
          <p:nvPr>
            <p:ph type="title"/>
          </p:nvPr>
        </p:nvSpPr>
        <p:spPr>
          <a:xfrm>
            <a:off x="838200" y="365125"/>
            <a:ext cx="10515600" cy="4080415"/>
          </a:xfrm>
        </p:spPr>
        <p:txBody>
          <a:bodyPr>
            <a:normAutofit/>
          </a:bodyPr>
          <a:lstStyle/>
          <a:p>
            <a:pPr algn="ctr"/>
            <a:r>
              <a:rPr lang="en-US" sz="4000" b="1" dirty="0">
                <a:solidFill>
                  <a:srgbClr val="4472C4"/>
                </a:solidFill>
                <a:latin typeface="+mn-lt"/>
                <a:ea typeface="+mn-ea"/>
                <a:cs typeface="+mn-cs"/>
              </a:rPr>
              <a:t>D. Approval of an Amendment to the Administrative Policies for the Alabama Teacher Recruitment Incentive Program</a:t>
            </a:r>
            <a:br>
              <a:rPr lang="en-US" dirty="0">
                <a:solidFill>
                  <a:srgbClr val="4472C4"/>
                </a:solidFill>
              </a:rPr>
            </a:br>
            <a:br>
              <a:rPr lang="en-US" dirty="0">
                <a:solidFill>
                  <a:srgbClr val="4472C4"/>
                </a:solidFill>
              </a:rPr>
            </a:br>
            <a:r>
              <a:rPr lang="en-US" sz="3600" i="1" dirty="0">
                <a:solidFill>
                  <a:srgbClr val="4472C4"/>
                </a:solidFill>
                <a:latin typeface="+mn-lt"/>
                <a:ea typeface="+mn-ea"/>
                <a:cs typeface="+mn-cs"/>
              </a:rPr>
              <a:t>Staff Presenter: Tim Vick</a:t>
            </a:r>
          </a:p>
        </p:txBody>
      </p:sp>
      <p:sp>
        <p:nvSpPr>
          <p:cNvPr id="4" name="Slide Number Placeholder 3">
            <a:extLst>
              <a:ext uri="{FF2B5EF4-FFF2-40B4-BE49-F238E27FC236}">
                <a16:creationId xmlns:a16="http://schemas.microsoft.com/office/drawing/2014/main" id="{C94AB576-24FA-4AB4-80BB-BA3773446B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5456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A426B-084F-4D54-A82C-176B917BD824}"/>
              </a:ext>
            </a:extLst>
          </p:cNvPr>
          <p:cNvSpPr>
            <a:spLocks noGrp="1"/>
          </p:cNvSpPr>
          <p:nvPr>
            <p:ph type="ctrTitle"/>
          </p:nvPr>
        </p:nvSpPr>
        <p:spPr>
          <a:xfrm>
            <a:off x="1524000" y="276838"/>
            <a:ext cx="9144000" cy="897622"/>
          </a:xfrm>
        </p:spPr>
        <p:txBody>
          <a:bodyPr>
            <a:normAutofit/>
          </a:bodyPr>
          <a:lstStyle/>
          <a:p>
            <a:r>
              <a:rPr lang="en-US" sz="2400" b="1" dirty="0">
                <a:solidFill>
                  <a:srgbClr val="4472C4"/>
                </a:solidFill>
                <a:latin typeface="Arial" panose="020B0604020202020204" pitchFamily="34" charset="0"/>
                <a:cs typeface="Arial" panose="020B0604020202020204" pitchFamily="34" charset="0"/>
              </a:rPr>
              <a:t>Approval of an Amendment to the Administrative Policies for the Alabama Teacher Recruitment Incentive Program</a:t>
            </a:r>
          </a:p>
        </p:txBody>
      </p:sp>
      <p:sp>
        <p:nvSpPr>
          <p:cNvPr id="3" name="Subtitle 2">
            <a:extLst>
              <a:ext uri="{FF2B5EF4-FFF2-40B4-BE49-F238E27FC236}">
                <a16:creationId xmlns:a16="http://schemas.microsoft.com/office/drawing/2014/main" id="{1CAE2E28-9D1B-4D92-8E79-27554EBA330D}"/>
              </a:ext>
            </a:extLst>
          </p:cNvPr>
          <p:cNvSpPr>
            <a:spLocks noGrp="1"/>
          </p:cNvSpPr>
          <p:nvPr>
            <p:ph type="subTitle" idx="1"/>
          </p:nvPr>
        </p:nvSpPr>
        <p:spPr>
          <a:xfrm>
            <a:off x="1016466" y="1354822"/>
            <a:ext cx="10159068" cy="5226340"/>
          </a:xfrm>
        </p:spPr>
        <p:txBody>
          <a:bodyPr>
            <a:normAutofit/>
          </a:bodyPr>
          <a:lstStyle/>
          <a:p>
            <a:pPr algn="l"/>
            <a:r>
              <a:rPr lang="en-US" sz="2000" dirty="0">
                <a:latin typeface="Arial" panose="020B0604020202020204" pitchFamily="34" charset="0"/>
                <a:cs typeface="Arial" panose="020B0604020202020204" pitchFamily="34" charset="0"/>
              </a:rPr>
              <a:t>The Alabama Teacher Recruitment Incentive Program (ATRIP) was created by the legislature by Alabama Act 2007-361.  The initial appropriation was $2,725,000.  The program eventually was suspended because of lack of funding due to the advent of the Great Recession.  </a:t>
            </a:r>
          </a:p>
          <a:p>
            <a:pPr algn="l"/>
            <a:r>
              <a:rPr lang="en-US" sz="2000" dirty="0">
                <a:latin typeface="Arial" panose="020B0604020202020204" pitchFamily="34" charset="0"/>
                <a:cs typeface="Arial" panose="020B0604020202020204" pitchFamily="34" charset="0"/>
              </a:rPr>
              <a:t>The initial appropriation was sufficient to fund one cohort of recipients (122 recipients).  Approximately one-half of the 122 recipients actually made it into the classroom.  The rest went into repayment either to ACHE or a collection agency beginning in 2012.</a:t>
            </a:r>
          </a:p>
          <a:p>
            <a:pPr algn="l"/>
            <a:r>
              <a:rPr lang="en-US" sz="2000" dirty="0">
                <a:latin typeface="Arial" panose="020B0604020202020204" pitchFamily="34" charset="0"/>
                <a:cs typeface="Arial" panose="020B0604020202020204" pitchFamily="34" charset="0"/>
              </a:rPr>
              <a:t>The ATRIP enabling statute did not address the possibility of settlement offers, nor was this potential action addressed in the administrative procedures for the program.</a:t>
            </a:r>
          </a:p>
          <a:p>
            <a:pPr algn="l"/>
            <a:r>
              <a:rPr lang="en-US" sz="2000" dirty="0">
                <a:latin typeface="Arial" panose="020B0604020202020204" pitchFamily="34" charset="0"/>
                <a:cs typeface="Arial" panose="020B0604020202020204" pitchFamily="34" charset="0"/>
              </a:rPr>
              <a:t>RECOMMENDATION:  That the Commission approve an amendment to the ATRIP policy which would allow the Executive Director to accept a settlement offer of 70% on an outstanding balance.</a:t>
            </a:r>
          </a:p>
          <a:p>
            <a:pPr algn="l"/>
            <a:endParaRPr lang="en-US" sz="1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FD756AE-F7A5-44D2-8641-E523350BD8CC}"/>
              </a:ext>
            </a:extLst>
          </p:cNvPr>
          <p:cNvPicPr>
            <a:picLocks noChangeAspect="1"/>
          </p:cNvPicPr>
          <p:nvPr/>
        </p:nvPicPr>
        <p:blipFill>
          <a:blip r:embed="rId2"/>
          <a:stretch>
            <a:fillRect/>
          </a:stretch>
        </p:blipFill>
        <p:spPr>
          <a:xfrm>
            <a:off x="5156432" y="4961910"/>
            <a:ext cx="1879135" cy="1468073"/>
          </a:xfrm>
          <a:prstGeom prst="rect">
            <a:avLst/>
          </a:prstGeom>
        </p:spPr>
      </p:pic>
    </p:spTree>
    <p:extLst>
      <p:ext uri="{BB962C8B-B14F-4D97-AF65-F5344CB8AC3E}">
        <p14:creationId xmlns:p14="http://schemas.microsoft.com/office/powerpoint/2010/main" val="40884586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59</a:t>
            </a:fld>
            <a:endParaRPr lang="en-US">
              <a:solidFill>
                <a:srgbClr val="46464A">
                  <a:lumMod val="60000"/>
                  <a:lumOff val="40000"/>
                </a:srgbClr>
              </a:solidFill>
            </a:endParaRPr>
          </a:p>
        </p:txBody>
      </p:sp>
      <p:sp>
        <p:nvSpPr>
          <p:cNvPr id="5" name="Rectangle 4"/>
          <p:cNvSpPr/>
          <p:nvPr/>
        </p:nvSpPr>
        <p:spPr>
          <a:xfrm>
            <a:off x="1143827" y="494498"/>
            <a:ext cx="9904344" cy="2308324"/>
          </a:xfrm>
          <a:prstGeom prst="rect">
            <a:avLst/>
          </a:prstGeom>
        </p:spPr>
        <p:txBody>
          <a:bodyPr wrap="square">
            <a:spAutoFit/>
          </a:bodyPr>
          <a:lstStyle/>
          <a:p>
            <a:pPr marL="228600" algn="ctr">
              <a:tabLst>
                <a:tab pos="27432" algn="l"/>
                <a:tab pos="-1731873600" algn="l"/>
                <a:tab pos="6542532" algn="r"/>
              </a:tabLst>
            </a:pPr>
            <a:r>
              <a:rPr lang="en-US" sz="4000" b="1" kern="1400" dirty="0">
                <a:solidFill>
                  <a:srgbClr val="4472C4"/>
                </a:solidFill>
              </a:rPr>
              <a:t>E. Academic Programs</a:t>
            </a:r>
          </a:p>
          <a:p>
            <a:pPr marL="971550" indent="-742950" algn="ctr">
              <a:buAutoNum type="alphaUcPeriod" startAt="5"/>
              <a:tabLst>
                <a:tab pos="27432" algn="l"/>
                <a:tab pos="-1731873600" algn="l"/>
                <a:tab pos="6542532" algn="r"/>
              </a:tabLst>
            </a:pPr>
            <a:endParaRPr lang="en-US" sz="4000" b="1" kern="1400" dirty="0">
              <a:solidFill>
                <a:srgbClr val="4472C4"/>
              </a:solidFill>
            </a:endParaRPr>
          </a:p>
          <a:p>
            <a:pPr marL="228600" algn="ctr">
              <a:tabLst>
                <a:tab pos="27432" algn="l"/>
                <a:tab pos="-1731873600" algn="l"/>
                <a:tab pos="6542532" algn="r"/>
              </a:tabLst>
            </a:pPr>
            <a:r>
              <a:rPr lang="en-US" sz="3200" i="1" kern="1400" dirty="0">
                <a:solidFill>
                  <a:srgbClr val="4472C4"/>
                </a:solidFill>
              </a:rPr>
              <a:t>Staff Presenters:  Dr. Robin McGill and </a:t>
            </a:r>
          </a:p>
          <a:p>
            <a:pPr marL="228600" algn="ctr">
              <a:tabLst>
                <a:tab pos="27432" algn="l"/>
                <a:tab pos="-1731873600" algn="l"/>
                <a:tab pos="6542532" algn="r"/>
              </a:tabLst>
            </a:pPr>
            <a:r>
              <a:rPr lang="en-US" sz="3200" i="1" kern="1400" dirty="0">
                <a:solidFill>
                  <a:srgbClr val="4472C4"/>
                </a:solidFill>
              </a:rPr>
              <a:t>Mrs. Kristan White </a:t>
            </a:r>
            <a:r>
              <a:rPr lang="en-US" sz="2800" kern="1400" dirty="0">
                <a:solidFill>
                  <a:srgbClr val="4472C4"/>
                </a:solidFill>
              </a:rPr>
              <a:t> </a:t>
            </a:r>
            <a:endParaRPr lang="en-US" sz="2800" kern="1400" dirty="0">
              <a:ln>
                <a:noFill/>
              </a:ln>
              <a:solidFill>
                <a:srgbClr val="4472C4"/>
              </a:solidFill>
              <a:effectLst/>
            </a:endParaRPr>
          </a:p>
        </p:txBody>
      </p:sp>
      <p:pic>
        <p:nvPicPr>
          <p:cNvPr id="3" name="Picture 2"/>
          <p:cNvPicPr>
            <a:picLocks noChangeAspect="1"/>
          </p:cNvPicPr>
          <p:nvPr/>
        </p:nvPicPr>
        <p:blipFill>
          <a:blip r:embed="rId2"/>
          <a:stretch>
            <a:fillRect/>
          </a:stretch>
        </p:blipFill>
        <p:spPr>
          <a:xfrm>
            <a:off x="4343562" y="3266950"/>
            <a:ext cx="3504874" cy="2625272"/>
          </a:xfrm>
          <a:prstGeom prst="rect">
            <a:avLst/>
          </a:prstGeom>
        </p:spPr>
      </p:pic>
    </p:spTree>
    <p:extLst>
      <p:ext uri="{BB962C8B-B14F-4D97-AF65-F5344CB8AC3E}">
        <p14:creationId xmlns:p14="http://schemas.microsoft.com/office/powerpoint/2010/main" val="3192003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6</a:t>
            </a:fld>
            <a:endParaRPr lang="en-US" dirty="0"/>
          </a:p>
        </p:txBody>
      </p:sp>
      <p:sp>
        <p:nvSpPr>
          <p:cNvPr id="5" name="Title 1"/>
          <p:cNvSpPr txBox="1">
            <a:spLocks/>
          </p:cNvSpPr>
          <p:nvPr/>
        </p:nvSpPr>
        <p:spPr>
          <a:xfrm>
            <a:off x="112015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accent1">
                    <a:lumMod val="75000"/>
                  </a:schemeClr>
                </a:solidFill>
                <a:latin typeface="+mn-lt"/>
              </a:rPr>
              <a:t>V.   CHAIRMAN’S REPORT</a:t>
            </a:r>
            <a:r>
              <a:rPr lang="en-US" b="1" spc="300" dirty="0">
                <a:solidFill>
                  <a:schemeClr val="accent1">
                    <a:lumMod val="75000"/>
                  </a:schemeClr>
                </a:solidFill>
                <a:latin typeface="+mn-lt"/>
              </a:rPr>
              <a:t>  </a:t>
            </a:r>
            <a:endParaRPr lang="en-US" b="1" dirty="0">
              <a:solidFill>
                <a:schemeClr val="accent1">
                  <a:lumMod val="75000"/>
                </a:schemeClr>
              </a:solidFill>
              <a:latin typeface="+mn-lt"/>
            </a:endParaRPr>
          </a:p>
        </p:txBody>
      </p:sp>
      <p:pic>
        <p:nvPicPr>
          <p:cNvPr id="17410" name="Picture 2" descr="Image result for hand holding repor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27680" y="2323578"/>
            <a:ext cx="3062614" cy="306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4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1667715" y="205938"/>
            <a:ext cx="8804275" cy="1216025"/>
          </a:xfrm>
        </p:spPr>
        <p:txBody>
          <a:bodyPr>
            <a:noAutofit/>
          </a:bodyPr>
          <a:lstStyle/>
          <a:p>
            <a:pPr algn="ctr"/>
            <a:r>
              <a:rPr lang="en-US" sz="4000" b="1" dirty="0">
                <a:solidFill>
                  <a:srgbClr val="4472C4"/>
                </a:solidFill>
                <a:latin typeface="+mn-lt"/>
              </a:rPr>
              <a:t>FOUR-YEAR INSTITUTIONS</a:t>
            </a: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5387" y="2878412"/>
            <a:ext cx="1506893" cy="8734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477" y="1136142"/>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225" y="1329674"/>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3275" y="3751841"/>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6885" y="5154970"/>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8431" y="2722495"/>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54530" y="4099323"/>
            <a:ext cx="1797917" cy="15125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cws.auburn.edu/asim/Content/Images/Schools/North%20Alabam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2026" y="1329674"/>
            <a:ext cx="1626256"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rotWithShape="1">
          <a:blip r:embed="rId10">
            <a:extLst>
              <a:ext uri="{28A0092B-C50C-407E-A947-70E740481C1C}">
                <a14:useLocalDpi xmlns:a14="http://schemas.microsoft.com/office/drawing/2010/main" val="0"/>
              </a:ext>
            </a:extLst>
          </a:blip>
          <a:srcRect l="15318" t="12459" r="19082" b="14179"/>
          <a:stretch/>
        </p:blipFill>
        <p:spPr bwMode="auto">
          <a:xfrm>
            <a:off x="9169316" y="1033227"/>
            <a:ext cx="1366245"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upload.wikimedia.org/wikipedia/en/3/3a/UWALogo.pn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730" y="3382759"/>
            <a:ext cx="116597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39EBE2-C660-4436-8A76-B53341C85F5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656" r="15198" b="29898"/>
          <a:stretch/>
        </p:blipFill>
        <p:spPr>
          <a:xfrm>
            <a:off x="9312552" y="4000688"/>
            <a:ext cx="2011173" cy="1553270"/>
          </a:xfrm>
          <a:prstGeom prst="rect">
            <a:avLst/>
          </a:prstGeom>
        </p:spPr>
      </p:pic>
      <p:pic>
        <p:nvPicPr>
          <p:cNvPr id="1028" name="Picture 4" descr="Auburn University at Montgomery (Fees &amp; Reviews): Alabama, United States">
            <a:extLst>
              <a:ext uri="{FF2B5EF4-FFF2-40B4-BE49-F238E27FC236}">
                <a16:creationId xmlns:a16="http://schemas.microsoft.com/office/drawing/2014/main" id="{FFDFFDC7-6FFE-419A-9F83-9AD2E821935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9422" b="28787"/>
          <a:stretch/>
        </p:blipFill>
        <p:spPr bwMode="auto">
          <a:xfrm>
            <a:off x="670583" y="4914832"/>
            <a:ext cx="2143125" cy="8956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eans jobs | Alabama">
            <a:extLst>
              <a:ext uri="{FF2B5EF4-FFF2-40B4-BE49-F238E27FC236}">
                <a16:creationId xmlns:a16="http://schemas.microsoft.com/office/drawing/2014/main" id="{4AD94542-C477-48ED-97F5-AD8E9906B83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1990" b="20338"/>
          <a:stretch/>
        </p:blipFill>
        <p:spPr bwMode="auto">
          <a:xfrm>
            <a:off x="2880286" y="2651170"/>
            <a:ext cx="3028950" cy="8734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DC1453E-E8D4-468F-9063-791D4A52CAF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97829" y="5153288"/>
            <a:ext cx="2201590" cy="1277489"/>
          </a:xfrm>
          <a:prstGeom prst="rect">
            <a:avLst/>
          </a:prstGeom>
        </p:spPr>
      </p:pic>
    </p:spTree>
    <p:extLst>
      <p:ext uri="{BB962C8B-B14F-4D97-AF65-F5344CB8AC3E}">
        <p14:creationId xmlns:p14="http://schemas.microsoft.com/office/powerpoint/2010/main" val="1538964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140885"/>
            <a:ext cx="10843787"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Athens State University</a:t>
            </a:r>
          </a:p>
          <a:p>
            <a:pPr marL="514350" marR="0" lvl="0" indent="-514350" algn="l" defTabSz="914400" rtl="0" eaLnBrk="1" fontAlgn="auto" latinLnBrk="0" hangingPunct="1">
              <a:lnSpc>
                <a:spcPct val="100000"/>
              </a:lnSpc>
              <a:buClrTx/>
              <a:buSzTx/>
              <a:buFontTx/>
              <a:buAutoNum type="arabi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Bachelor of Science in Homeland and Corporate </a:t>
            </a:r>
          </a:p>
          <a:p>
            <a:pPr marL="515938"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Security (CIP 43.0301)</a:t>
            </a:r>
          </a:p>
          <a:p>
            <a:endParaRPr lang="en-US" sz="1600" dirty="0">
              <a:highlight>
                <a:srgbClr val="FFFF00"/>
              </a:highlight>
            </a:endParaRPr>
          </a:p>
          <a:p>
            <a:pPr marL="285750" lvl="0" indent="-285750">
              <a:buFont typeface="Arial" panose="020B0604020202020204" pitchFamily="34" charset="0"/>
              <a:buChar char="•"/>
            </a:pPr>
            <a:r>
              <a:rPr lang="en-US" sz="2000" dirty="0"/>
              <a:t>Labor market analysis for Limestone, Madison, and Morgan Counties, indicates that employment growth in homeland and corporate security related occupations is projected to increase by 14% over the next decade. These projections have also been corroborated by a focus group of regional security professionals, including FBI officials at Redstone Arsenal.</a:t>
            </a:r>
          </a:p>
          <a:p>
            <a:endParaRPr lang="en-US" sz="2000" dirty="0"/>
          </a:p>
          <a:p>
            <a:pPr marL="285750" lvl="0" indent="-285750">
              <a:buFont typeface="Arial" panose="020B0604020202020204" pitchFamily="34" charset="0"/>
              <a:buChar char="•"/>
            </a:pPr>
            <a:r>
              <a:rPr lang="en-US" sz="2000" dirty="0"/>
              <a:t>The Academic Program Inventory does not include any other baccalaureate programs at the same level and CIP.</a:t>
            </a:r>
          </a:p>
          <a:p>
            <a:pPr lvl="0"/>
            <a:endParaRPr lang="en-US" sz="2000" dirty="0"/>
          </a:p>
          <a:p>
            <a:pPr marL="285750" lvl="0" indent="-285750">
              <a:buFont typeface="Arial" panose="020B0604020202020204" pitchFamily="34" charset="0"/>
              <a:buChar char="•"/>
            </a:pPr>
            <a:r>
              <a:rPr lang="en-US" sz="2000" dirty="0"/>
              <a:t>This program will prepare students to sit for professional certifications</a:t>
            </a:r>
          </a:p>
          <a:p>
            <a:pPr marL="282575" lvl="0"/>
            <a:r>
              <a:rPr lang="en-US" sz="2000" dirty="0"/>
              <a:t>offered through the American Society for Industrial Security International </a:t>
            </a:r>
          </a:p>
          <a:p>
            <a:pPr marL="282575" lvl="0"/>
            <a:r>
              <a:rPr lang="en-US" sz="2000" dirty="0"/>
              <a:t>(ASIS) and the Global Society of Homeland Security Professionals (GSHSP).</a:t>
            </a:r>
          </a:p>
          <a:p>
            <a:pPr marL="285750" indent="-285750">
              <a:buFont typeface="Arial" panose="020B0604020202020204" pitchFamily="34" charset="0"/>
              <a:buChar char="•"/>
            </a:pPr>
            <a:endParaRPr lang="en-US" sz="2000" dirty="0"/>
          </a:p>
          <a:p>
            <a:pPr marL="285750" lvl="0" indent="-285750">
              <a:buFont typeface="Arial" panose="020B0604020202020204" pitchFamily="34" charset="0"/>
              <a:buChar char="•"/>
            </a:pPr>
            <a:r>
              <a:rPr lang="en-US" sz="2000" dirty="0"/>
              <a:t>The proposal includes letters of support from the Madison Police Department, Alabama Pardons and Parole Board, Columbia College at Redstone Arsenal, and Calhoun Community College.</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6" descr="https://cws.auburn.edu/asim/Content/Images/Schools/Athens%20State.png">
            <a:extLst>
              <a:ext uri="{FF2B5EF4-FFF2-40B4-BE49-F238E27FC236}">
                <a16:creationId xmlns:a16="http://schemas.microsoft.com/office/drawing/2014/main" id="{E3C4303E-0AEF-434F-85A6-2CCEF5F143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5452" y="279304"/>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8932B23B-0F98-42FD-B389-BF8F8BE3B3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3821514"/>
            <a:ext cx="2655148" cy="1493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144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62</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E-1: </a:t>
            </a:r>
          </a:p>
          <a:p>
            <a:endParaRPr lang="en-US" sz="3200" b="1" dirty="0">
              <a:solidFill>
                <a:srgbClr val="0070C0"/>
              </a:solidFill>
            </a:endParaRPr>
          </a:p>
          <a:p>
            <a:pPr lvl="0">
              <a:spcBef>
                <a:spcPts val="600"/>
              </a:spcBef>
              <a:tabLst>
                <a:tab pos="457200" algn="l"/>
              </a:tabLst>
              <a:defRPr/>
            </a:pPr>
            <a:r>
              <a:rPr lang="en-US" sz="2800" dirty="0"/>
              <a:t>That the Commission approve Athens State University’s proposal to offer a Bachelor of Science in Homeland and Corporate Security.  </a:t>
            </a:r>
          </a:p>
        </p:txBody>
      </p:sp>
    </p:spTree>
    <p:extLst>
      <p:ext uri="{BB962C8B-B14F-4D97-AF65-F5344CB8AC3E}">
        <p14:creationId xmlns:p14="http://schemas.microsoft.com/office/powerpoint/2010/main" val="15923598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279304"/>
            <a:ext cx="10843787" cy="587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Jacksonville State University</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4472C4"/>
                </a:solidFill>
                <a:latin typeface="Calibri" panose="020F0502020204030204"/>
              </a:rPr>
              <a:t>2</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  Master of Science in Education in Mathematics </a:t>
            </a:r>
          </a:p>
          <a:p>
            <a:pPr marL="631825" marR="0" lvl="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Education Leadership: Mathematics Specialist (K-5) (CIP 13.1399)</a:t>
            </a:r>
          </a:p>
          <a:p>
            <a:endParaRPr lang="en-US" sz="1600" dirty="0"/>
          </a:p>
          <a:p>
            <a:pPr marL="285750" lvl="0" indent="-285750">
              <a:buFont typeface="Arial" panose="020B0604020202020204" pitchFamily="34" charset="0"/>
              <a:buChar char="•"/>
            </a:pPr>
            <a:r>
              <a:rPr lang="en-US" sz="2400" dirty="0"/>
              <a:t>The ALSBE has authorized the development of this program based on the need for master’s-level math specialists for grades K-5.</a:t>
            </a:r>
          </a:p>
          <a:p>
            <a:endParaRPr lang="en-US" sz="2400" dirty="0"/>
          </a:p>
          <a:p>
            <a:pPr marL="285750" lvl="0" indent="-285750">
              <a:buFont typeface="Arial" panose="020B0604020202020204" pitchFamily="34" charset="0"/>
              <a:buChar char="•"/>
            </a:pPr>
            <a:r>
              <a:rPr lang="en-US" sz="2400" dirty="0"/>
              <a:t>JSU’s math specialist program is patterned after the </a:t>
            </a:r>
          </a:p>
          <a:p>
            <a:pPr marL="282575" lvl="0"/>
            <a:r>
              <a:rPr lang="en-US" sz="2400" dirty="0"/>
              <a:t>reading specialist program that has resulted in improved </a:t>
            </a:r>
          </a:p>
          <a:p>
            <a:pPr marL="282575" lvl="0"/>
            <a:r>
              <a:rPr lang="en-US" sz="2400" dirty="0"/>
              <a:t>literacy skills for Alabama’s elementary students. </a:t>
            </a:r>
          </a:p>
          <a:p>
            <a:endParaRPr lang="en-US" sz="2400" dirty="0"/>
          </a:p>
          <a:p>
            <a:pPr marL="285750" lvl="0" indent="-285750">
              <a:buFont typeface="Arial" panose="020B0604020202020204" pitchFamily="34" charset="0"/>
              <a:buChar char="•"/>
            </a:pPr>
            <a:r>
              <a:rPr lang="en-US" sz="2400" dirty="0"/>
              <a:t>This proposal includes letters of support from the following schools and districts: Attala City Schools, Fort Payne City Board of Education, Talladega City Schools, Piedmont City School District, Roanoke City Board of Education, and Anniston Middle School.</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EED0F2E-29B8-42BB-8F84-A727FAEADE87}"/>
              </a:ext>
            </a:extLst>
          </p:cNvPr>
          <p:cNvPicPr>
            <a:picLocks noChangeAspect="1"/>
          </p:cNvPicPr>
          <p:nvPr/>
        </p:nvPicPr>
        <p:blipFill>
          <a:blip r:embed="rId4"/>
          <a:stretch>
            <a:fillRect/>
          </a:stretch>
        </p:blipFill>
        <p:spPr>
          <a:xfrm>
            <a:off x="9594065" y="393435"/>
            <a:ext cx="1505843" cy="871804"/>
          </a:xfrm>
          <a:prstGeom prst="rect">
            <a:avLst/>
          </a:prstGeom>
        </p:spPr>
      </p:pic>
      <p:pic>
        <p:nvPicPr>
          <p:cNvPr id="4" name="Picture 3">
            <a:extLst>
              <a:ext uri="{FF2B5EF4-FFF2-40B4-BE49-F238E27FC236}">
                <a16:creationId xmlns:a16="http://schemas.microsoft.com/office/drawing/2014/main" id="{93736F40-16DA-48E4-AAE6-F9CE17F771FB}"/>
              </a:ext>
            </a:extLst>
          </p:cNvPr>
          <p:cNvPicPr>
            <a:picLocks noChangeAspect="1"/>
          </p:cNvPicPr>
          <p:nvPr/>
        </p:nvPicPr>
        <p:blipFill>
          <a:blip r:embed="rId5"/>
          <a:stretch>
            <a:fillRect/>
          </a:stretch>
        </p:blipFill>
        <p:spPr>
          <a:xfrm>
            <a:off x="8432040" y="2617846"/>
            <a:ext cx="2845560" cy="1897040"/>
          </a:xfrm>
          <a:prstGeom prst="rect">
            <a:avLst/>
          </a:prstGeom>
        </p:spPr>
      </p:pic>
    </p:spTree>
    <p:extLst>
      <p:ext uri="{BB962C8B-B14F-4D97-AF65-F5344CB8AC3E}">
        <p14:creationId xmlns:p14="http://schemas.microsoft.com/office/powerpoint/2010/main" val="1730299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64</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E-2a: </a:t>
            </a:r>
          </a:p>
          <a:p>
            <a:endParaRPr lang="en-US" sz="3200" b="1" dirty="0">
              <a:solidFill>
                <a:srgbClr val="0070C0"/>
              </a:solidFill>
            </a:endParaRPr>
          </a:p>
          <a:p>
            <a:pPr lvl="0">
              <a:spcBef>
                <a:spcPts val="600"/>
              </a:spcBef>
              <a:tabLst>
                <a:tab pos="457200" algn="l"/>
              </a:tabLst>
              <a:defRPr/>
            </a:pPr>
            <a:r>
              <a:rPr lang="en-US" sz="2800" dirty="0"/>
              <a:t>That the Commission approve Jacksonville State University’s proposal to offer a Master of Science in Education in Mathematics Education Leadership: Mathematics Specialist (K-5).  </a:t>
            </a:r>
          </a:p>
        </p:txBody>
      </p:sp>
    </p:spTree>
    <p:extLst>
      <p:ext uri="{BB962C8B-B14F-4D97-AF65-F5344CB8AC3E}">
        <p14:creationId xmlns:p14="http://schemas.microsoft.com/office/powerpoint/2010/main" val="9315130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228502"/>
            <a:ext cx="10843787" cy="587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Jacksonville State University</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2b.  Bachelor of Science in Education in Computer Science</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Educator (6-12) (CIP 13.1321)</a:t>
            </a:r>
          </a:p>
          <a:p>
            <a:endParaRPr lang="en-US" sz="1600" dirty="0"/>
          </a:p>
          <a:p>
            <a:pPr marL="285750" lvl="0" indent="-285750">
              <a:buFont typeface="Arial" panose="020B0604020202020204" pitchFamily="34" charset="0"/>
              <a:buChar char="•"/>
            </a:pPr>
            <a:r>
              <a:rPr lang="en-US" sz="2200" dirty="0"/>
              <a:t>This program will support the State’s strategic goals for STEM education and computer science education and help ensure there is an adequate pipeline of certified computer science educators.</a:t>
            </a:r>
          </a:p>
          <a:p>
            <a:endParaRPr lang="en-US" sz="2200" dirty="0"/>
          </a:p>
          <a:p>
            <a:pPr marL="285750" lvl="0" indent="-285750">
              <a:buFont typeface="Arial" panose="020B0604020202020204" pitchFamily="34" charset="0"/>
              <a:buChar char="•"/>
            </a:pPr>
            <a:r>
              <a:rPr lang="en-US" sz="2200" dirty="0"/>
              <a:t>The ALSBE has authorized the development of this program</a:t>
            </a:r>
          </a:p>
          <a:p>
            <a:pPr marL="282575" lvl="0"/>
            <a:r>
              <a:rPr lang="en-US" sz="2200" dirty="0"/>
              <a:t>as the first to prepare candidates for Class B certification </a:t>
            </a:r>
          </a:p>
          <a:p>
            <a:pPr marL="282575" lvl="0"/>
            <a:r>
              <a:rPr lang="en-US" sz="2200" dirty="0"/>
              <a:t>in Computer Science Education. </a:t>
            </a:r>
          </a:p>
          <a:p>
            <a:endParaRPr lang="en-US" sz="2200" dirty="0"/>
          </a:p>
          <a:p>
            <a:pPr marL="285750" lvl="0" indent="-285750">
              <a:buFont typeface="Arial" panose="020B0604020202020204" pitchFamily="34" charset="0"/>
              <a:buChar char="•"/>
            </a:pPr>
            <a:r>
              <a:rPr lang="en-US" sz="2200" dirty="0"/>
              <a:t>A survey of administrators in JSU’s service area showed that over 80% of respondents would need to hire at least one computer science educator in the near future. In addition, the proposal includes a letter of support from the Roanoke City Schools attesting to the great need for computer science educators.</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E9F5BAC-50EF-4C28-AFD2-B4758F26877B}"/>
              </a:ext>
            </a:extLst>
          </p:cNvPr>
          <p:cNvPicPr>
            <a:picLocks noChangeAspect="1"/>
          </p:cNvPicPr>
          <p:nvPr/>
        </p:nvPicPr>
        <p:blipFill>
          <a:blip r:embed="rId4"/>
          <a:stretch>
            <a:fillRect/>
          </a:stretch>
        </p:blipFill>
        <p:spPr>
          <a:xfrm>
            <a:off x="9895319" y="450434"/>
            <a:ext cx="1505843" cy="871804"/>
          </a:xfrm>
          <a:prstGeom prst="rect">
            <a:avLst/>
          </a:prstGeom>
        </p:spPr>
      </p:pic>
      <p:pic>
        <p:nvPicPr>
          <p:cNvPr id="4" name="Picture 3">
            <a:extLst>
              <a:ext uri="{FF2B5EF4-FFF2-40B4-BE49-F238E27FC236}">
                <a16:creationId xmlns:a16="http://schemas.microsoft.com/office/drawing/2014/main" id="{8B39C903-E011-4FBF-AB81-6C4D8AC7FE4E}"/>
              </a:ext>
            </a:extLst>
          </p:cNvPr>
          <p:cNvPicPr>
            <a:picLocks noChangeAspect="1"/>
          </p:cNvPicPr>
          <p:nvPr/>
        </p:nvPicPr>
        <p:blipFill>
          <a:blip r:embed="rId5"/>
          <a:stretch>
            <a:fillRect/>
          </a:stretch>
        </p:blipFill>
        <p:spPr>
          <a:xfrm>
            <a:off x="8150400" y="2772383"/>
            <a:ext cx="3394387" cy="1871156"/>
          </a:xfrm>
          <a:prstGeom prst="rect">
            <a:avLst/>
          </a:prstGeom>
        </p:spPr>
      </p:pic>
    </p:spTree>
    <p:extLst>
      <p:ext uri="{BB962C8B-B14F-4D97-AF65-F5344CB8AC3E}">
        <p14:creationId xmlns:p14="http://schemas.microsoft.com/office/powerpoint/2010/main" val="36312303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66</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E-2b: </a:t>
            </a:r>
          </a:p>
          <a:p>
            <a:endParaRPr lang="en-US" sz="3200" b="1" dirty="0">
              <a:solidFill>
                <a:srgbClr val="0070C0"/>
              </a:solidFill>
            </a:endParaRPr>
          </a:p>
          <a:p>
            <a:pPr lvl="0">
              <a:spcBef>
                <a:spcPts val="600"/>
              </a:spcBef>
              <a:tabLst>
                <a:tab pos="457200" algn="l"/>
              </a:tabLst>
              <a:defRPr/>
            </a:pPr>
            <a:r>
              <a:rPr lang="en-US" sz="2800" dirty="0"/>
              <a:t>That the Commission approve Jacksonville State University’s proposal to offer a Bachelor of Science in Education in Computer Science Educator (6-12).  </a:t>
            </a:r>
          </a:p>
        </p:txBody>
      </p:sp>
    </p:spTree>
    <p:extLst>
      <p:ext uri="{BB962C8B-B14F-4D97-AF65-F5344CB8AC3E}">
        <p14:creationId xmlns:p14="http://schemas.microsoft.com/office/powerpoint/2010/main" val="10369172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74106" y="194507"/>
            <a:ext cx="10843787" cy="70480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4000" b="1" dirty="0">
                <a:solidFill>
                  <a:srgbClr val="4472C4"/>
                </a:solidFill>
                <a:latin typeface="Calibri"/>
              </a:rPr>
              <a:t>Jacksonville State</a:t>
            </a:r>
            <a:r>
              <a:rPr kumimoji="0" lang="en-US" sz="4000" b="1" i="0" u="none" strike="noStrike" kern="1200" cap="none" spc="0" normalizeH="0" baseline="0" noProof="0" dirty="0">
                <a:ln>
                  <a:noFill/>
                </a:ln>
                <a:solidFill>
                  <a:srgbClr val="4472C4"/>
                </a:solidFill>
                <a:effectLst/>
                <a:uLnTx/>
                <a:uFillTx/>
                <a:latin typeface="Calibri"/>
                <a:ea typeface="+mn-ea"/>
                <a:cs typeface="+mn-cs"/>
              </a:rPr>
              <a:t> University</a:t>
            </a:r>
          </a:p>
          <a:p>
            <a:pPr marR="0" lvl="0"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2</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 Bachelor of Science in Education in Middle-Level </a:t>
            </a:r>
          </a:p>
          <a:p>
            <a:pPr marL="515938"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General Science (4-8) (CIP 13.1316)</a:t>
            </a:r>
          </a:p>
          <a:p>
            <a:pPr marL="0" marR="0" lvl="0" indent="0" algn="l" defTabSz="914400" rtl="0" eaLnBrk="1" fontAlgn="auto" latinLnBrk="0" hangingPunct="1">
              <a:lnSpc>
                <a:spcPct val="100000"/>
              </a:lnSpc>
              <a:buClrTx/>
              <a:buSzTx/>
              <a:buFontTx/>
              <a:buNone/>
              <a:tabLst>
                <a:tab pos="457200" algn="l"/>
              </a:tabLst>
              <a:defRPr/>
            </a:pPr>
            <a:endPar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The ALSBE has authorized the development of this program as the first to prepare candidates for Class B Certification in Middle-Level General Science (4-8).</a:t>
            </a:r>
          </a:p>
          <a:p>
            <a:endParaRPr lang="en-US" sz="3600" dirty="0"/>
          </a:p>
          <a:p>
            <a:pPr marL="342900" lvl="0" indent="-342900">
              <a:buFont typeface="Arial" panose="020B0604020202020204" pitchFamily="34" charset="0"/>
              <a:buChar char="•"/>
            </a:pPr>
            <a:r>
              <a:rPr lang="en-US" sz="2400" dirty="0"/>
              <a:t>The proposed degree is designed to help address the </a:t>
            </a:r>
          </a:p>
          <a:p>
            <a:pPr marL="339725" lvl="0"/>
            <a:r>
              <a:rPr lang="en-US" sz="2400" dirty="0"/>
              <a:t>ongoing teacher shortage in STEM teaching fields.</a:t>
            </a:r>
          </a:p>
          <a:p>
            <a:endParaRPr lang="en-US" sz="3600" dirty="0"/>
          </a:p>
          <a:p>
            <a:pPr marL="342900" indent="-342900">
              <a:buFont typeface="Arial" panose="020B0604020202020204" pitchFamily="34" charset="0"/>
              <a:buChar char="•"/>
            </a:pPr>
            <a:r>
              <a:rPr lang="en-US" sz="2400" dirty="0"/>
              <a:t>The proposal includes seven letters of support from local education agencies attesting to the need for middle-level educators and expressing their interest in partnering on program placements. </a:t>
            </a:r>
          </a:p>
          <a:p>
            <a:pPr marL="342900" lvl="0" indent="-342900">
              <a:buFont typeface="Arial" panose="020B0604020202020204" pitchFamily="34" charset="0"/>
              <a:buChar char="•"/>
            </a:pPr>
            <a:endParaRPr lang="en-US" sz="2400" dirty="0"/>
          </a:p>
          <a:p>
            <a:pPr marL="342900" lvl="0" indent="-342900">
              <a:buFont typeface="Arial" panose="020B0604020202020204" pitchFamily="34" charset="0"/>
              <a:buChar char="•"/>
              <a:defRPr/>
            </a:pPr>
            <a:endParaRPr lang="en-US" sz="2400" dirty="0">
              <a:solidFill>
                <a:prstClr val="black"/>
              </a:solidFill>
              <a:highlight>
                <a:srgbClr val="FFFF00"/>
              </a:highlight>
            </a:endParaRPr>
          </a:p>
          <a:p>
            <a:pPr marR="0" lvl="0" algn="l" defTabSz="914400" rtl="0" eaLnBrk="1" fontAlgn="auto" latinLnBrk="0" hangingPunct="1">
              <a:lnSpc>
                <a:spcPct val="100000"/>
              </a:lnSpc>
              <a:buClrTx/>
              <a:buSzTx/>
              <a:tabLst>
                <a:tab pos="457200" algn="l"/>
              </a:tabLst>
              <a:defRPr/>
            </a:pPr>
            <a:endParaRPr lang="en-US" sz="2400" dirty="0"/>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8A62548B-CEF0-4E29-9799-E51B18C16B1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C3AF50-45D8-4144-B114-A385979F8C17}" type="slidenum">
              <a:rPr lang="en-US" smtClean="0"/>
              <a:pPr/>
              <a:t>67</a:t>
            </a:fld>
            <a:endParaRPr lang="en-US" dirty="0"/>
          </a:p>
        </p:txBody>
      </p:sp>
      <p:pic>
        <p:nvPicPr>
          <p:cNvPr id="3" name="Picture 2">
            <a:extLst>
              <a:ext uri="{FF2B5EF4-FFF2-40B4-BE49-F238E27FC236}">
                <a16:creationId xmlns:a16="http://schemas.microsoft.com/office/drawing/2014/main" id="{989E0549-6C1B-4754-911E-DA28700C3B04}"/>
              </a:ext>
            </a:extLst>
          </p:cNvPr>
          <p:cNvPicPr>
            <a:picLocks noChangeAspect="1"/>
          </p:cNvPicPr>
          <p:nvPr/>
        </p:nvPicPr>
        <p:blipFill>
          <a:blip r:embed="rId4"/>
          <a:stretch>
            <a:fillRect/>
          </a:stretch>
        </p:blipFill>
        <p:spPr>
          <a:xfrm>
            <a:off x="9457878" y="424996"/>
            <a:ext cx="1505843" cy="871804"/>
          </a:xfrm>
          <a:prstGeom prst="rect">
            <a:avLst/>
          </a:prstGeom>
        </p:spPr>
      </p:pic>
      <p:pic>
        <p:nvPicPr>
          <p:cNvPr id="2" name="Picture 1">
            <a:extLst>
              <a:ext uri="{FF2B5EF4-FFF2-40B4-BE49-F238E27FC236}">
                <a16:creationId xmlns:a16="http://schemas.microsoft.com/office/drawing/2014/main" id="{12552802-1CF1-4853-9F72-FD9029646BEF}"/>
              </a:ext>
            </a:extLst>
          </p:cNvPr>
          <p:cNvPicPr>
            <a:picLocks noChangeAspect="1"/>
          </p:cNvPicPr>
          <p:nvPr/>
        </p:nvPicPr>
        <p:blipFill>
          <a:blip r:embed="rId5"/>
          <a:stretch>
            <a:fillRect/>
          </a:stretch>
        </p:blipFill>
        <p:spPr>
          <a:xfrm>
            <a:off x="8080830" y="2783147"/>
            <a:ext cx="3199002" cy="1799439"/>
          </a:xfrm>
          <a:prstGeom prst="rect">
            <a:avLst/>
          </a:prstGeom>
        </p:spPr>
      </p:pic>
    </p:spTree>
    <p:extLst>
      <p:ext uri="{BB962C8B-B14F-4D97-AF65-F5344CB8AC3E}">
        <p14:creationId xmlns:p14="http://schemas.microsoft.com/office/powerpoint/2010/main" val="23856667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68</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446824"/>
          </a:xfrm>
          <a:prstGeom prst="rect">
            <a:avLst/>
          </a:prstGeom>
          <a:noFill/>
        </p:spPr>
        <p:txBody>
          <a:bodyPr wrap="square" rtlCol="0">
            <a:spAutoFit/>
          </a:bodyPr>
          <a:lstStyle/>
          <a:p>
            <a:r>
              <a:rPr lang="en-US" sz="3200" b="1" dirty="0">
                <a:solidFill>
                  <a:srgbClr val="4472C4"/>
                </a:solidFill>
              </a:rPr>
              <a:t>Motion, Decision Item E-2c: </a:t>
            </a:r>
          </a:p>
          <a:p>
            <a:endParaRPr lang="en-US" sz="3200" b="1" dirty="0">
              <a:solidFill>
                <a:srgbClr val="0070C0"/>
              </a:solidFill>
            </a:endParaRPr>
          </a:p>
          <a:p>
            <a:pPr lvl="0">
              <a:spcBef>
                <a:spcPts val="600"/>
              </a:spcBef>
              <a:tabLst>
                <a:tab pos="457200" algn="l"/>
              </a:tabLst>
              <a:defRPr/>
            </a:pPr>
            <a:r>
              <a:rPr lang="en-US" sz="2800" dirty="0"/>
              <a:t>That the Commission approve Jacksonville State University’s proposal to offer a Bachelor of Science in Education in Middle-Level General Science (4-8).  </a:t>
            </a:r>
          </a:p>
        </p:txBody>
      </p:sp>
    </p:spTree>
    <p:extLst>
      <p:ext uri="{BB962C8B-B14F-4D97-AF65-F5344CB8AC3E}">
        <p14:creationId xmlns:p14="http://schemas.microsoft.com/office/powerpoint/2010/main" val="22551948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77049" y="211342"/>
            <a:ext cx="10315852" cy="68357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Jacksonville State University </a:t>
            </a:r>
          </a:p>
          <a:p>
            <a:pPr marR="0" lvl="0"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2d</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Bachelor of Science in Education in Middle-Level </a:t>
            </a:r>
          </a:p>
          <a:p>
            <a:pPr marL="574675"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Mathematics (4-8) (CIP 13.1311)</a:t>
            </a:r>
          </a:p>
          <a:p>
            <a:pPr marR="0" lvl="0" algn="l" defTabSz="914400" rtl="0" eaLnBrk="1" fontAlgn="auto" latinLnBrk="0" hangingPunct="1">
              <a:lnSpc>
                <a:spcPct val="100000"/>
              </a:lnSpc>
              <a:spcBef>
                <a:spcPct val="20000"/>
              </a:spcBef>
              <a:spcAft>
                <a:spcPts val="600"/>
              </a:spcAft>
              <a:buClrTx/>
              <a:buSzTx/>
              <a:tabLst>
                <a:tab pos="457200" algn="l"/>
              </a:tabLst>
              <a:defRPr/>
            </a:pPr>
            <a:endParaRPr kumimoji="0" lang="en-US" sz="16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spcBef>
                <a:spcPts val="0"/>
              </a:spcBef>
              <a:spcAft>
                <a:spcPts val="0"/>
              </a:spcAft>
              <a:buFont typeface="Arial" panose="020B0604020202020204" pitchFamily="34" charset="0"/>
              <a:buChar char="•"/>
              <a:tabLst>
                <a:tab pos="2286000" algn="l"/>
              </a:tabLst>
            </a:pPr>
            <a:r>
              <a:rPr lang="en-US" sz="2400" dirty="0">
                <a:ea typeface="Times New Roman" panose="02020603050405020304" pitchFamily="18" charset="0"/>
              </a:rPr>
              <a:t>The ALSBE has authorized the development of this program as the first to prepare candidates for Class B Certification in Middle-Level Mathematics (4-8).</a:t>
            </a:r>
          </a:p>
          <a:p>
            <a:pPr marR="0" lvl="0">
              <a:spcBef>
                <a:spcPts val="0"/>
              </a:spcBef>
              <a:spcAft>
                <a:spcPts val="0"/>
              </a:spcAft>
              <a:tabLst>
                <a:tab pos="2286000" algn="l"/>
              </a:tabLst>
            </a:pPr>
            <a:endParaRPr lang="en-US" sz="4000" dirty="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400" dirty="0">
                <a:ea typeface="Times New Roman" panose="02020603050405020304" pitchFamily="18" charset="0"/>
              </a:rPr>
              <a:t> The proposed degree is designed to help address the </a:t>
            </a:r>
          </a:p>
          <a:p>
            <a:pPr marL="398463" marR="0" lvl="0">
              <a:spcBef>
                <a:spcPts val="0"/>
              </a:spcBef>
              <a:spcAft>
                <a:spcPts val="0"/>
              </a:spcAft>
              <a:tabLst>
                <a:tab pos="2286000" algn="l"/>
              </a:tabLst>
            </a:pPr>
            <a:r>
              <a:rPr lang="en-US" sz="2400" dirty="0">
                <a:ea typeface="Times New Roman" panose="02020603050405020304" pitchFamily="18" charset="0"/>
              </a:rPr>
              <a:t>ongoing teacher shortage in STEM teaching fields.</a:t>
            </a:r>
          </a:p>
          <a:p>
            <a:pPr marR="0" lvl="0">
              <a:spcBef>
                <a:spcPts val="0"/>
              </a:spcBef>
              <a:spcAft>
                <a:spcPts val="0"/>
              </a:spcAft>
              <a:tabLst>
                <a:tab pos="2286000" algn="l"/>
              </a:tabLst>
            </a:pPr>
            <a:endParaRPr lang="en-US" sz="4000" dirty="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400" dirty="0">
                <a:ea typeface="Times New Roman" panose="02020603050405020304" pitchFamily="18" charset="0"/>
              </a:rPr>
              <a:t>The proposal includes seven letters of support from local schools attesting to the need for middle-level educators and expressing their interest in partnering on program placements.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F83E406-EC7C-4913-8A5D-4AB660353F5D}"/>
              </a:ext>
            </a:extLst>
          </p:cNvPr>
          <p:cNvPicPr>
            <a:picLocks noChangeAspect="1"/>
          </p:cNvPicPr>
          <p:nvPr/>
        </p:nvPicPr>
        <p:blipFill>
          <a:blip r:embed="rId2"/>
          <a:stretch>
            <a:fillRect/>
          </a:stretch>
        </p:blipFill>
        <p:spPr>
          <a:xfrm>
            <a:off x="9387058" y="366629"/>
            <a:ext cx="1505843" cy="871804"/>
          </a:xfrm>
          <a:prstGeom prst="rect">
            <a:avLst/>
          </a:prstGeom>
        </p:spPr>
      </p:pic>
      <p:pic>
        <p:nvPicPr>
          <p:cNvPr id="3" name="Picture 2">
            <a:extLst>
              <a:ext uri="{FF2B5EF4-FFF2-40B4-BE49-F238E27FC236}">
                <a16:creationId xmlns:a16="http://schemas.microsoft.com/office/drawing/2014/main" id="{9AE92DA4-8D1A-4AE6-863F-E2A2CE0111C2}"/>
              </a:ext>
            </a:extLst>
          </p:cNvPr>
          <p:cNvPicPr>
            <a:picLocks noChangeAspect="1"/>
          </p:cNvPicPr>
          <p:nvPr/>
        </p:nvPicPr>
        <p:blipFill>
          <a:blip r:embed="rId3"/>
          <a:stretch>
            <a:fillRect/>
          </a:stretch>
        </p:blipFill>
        <p:spPr>
          <a:xfrm>
            <a:off x="8214832" y="2884000"/>
            <a:ext cx="2385013" cy="1788760"/>
          </a:xfrm>
          <a:prstGeom prst="rect">
            <a:avLst/>
          </a:prstGeom>
        </p:spPr>
      </p:pic>
    </p:spTree>
    <p:extLst>
      <p:ext uri="{BB962C8B-B14F-4D97-AF65-F5344CB8AC3E}">
        <p14:creationId xmlns:p14="http://schemas.microsoft.com/office/powerpoint/2010/main" val="1214790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7</a:t>
            </a:fld>
            <a:endParaRPr lang="en-US" dirty="0"/>
          </a:p>
        </p:txBody>
      </p:sp>
      <p:sp>
        <p:nvSpPr>
          <p:cNvPr id="5" name="Title 1"/>
          <p:cNvSpPr txBox="1">
            <a:spLocks/>
          </p:cNvSpPr>
          <p:nvPr/>
        </p:nvSpPr>
        <p:spPr>
          <a:xfrm>
            <a:off x="112015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accent5"/>
                </a:solidFill>
                <a:latin typeface="+mn-lt"/>
              </a:rPr>
              <a:t>VI.   EXECUTIVE DIRECTOR’S REPORT</a:t>
            </a:r>
            <a:r>
              <a:rPr lang="en-US" b="1" spc="300" dirty="0">
                <a:solidFill>
                  <a:schemeClr val="accent5"/>
                </a:solidFill>
                <a:latin typeface="+mn-lt"/>
              </a:rPr>
              <a:t>  </a:t>
            </a:r>
            <a:endParaRPr lang="en-US" b="1" dirty="0">
              <a:solidFill>
                <a:schemeClr val="accent5"/>
              </a:solidFill>
              <a:latin typeface="+mn-lt"/>
            </a:endParaRPr>
          </a:p>
        </p:txBody>
      </p:sp>
      <p:pic>
        <p:nvPicPr>
          <p:cNvPr id="2" name="Picture 1">
            <a:extLst>
              <a:ext uri="{FF2B5EF4-FFF2-40B4-BE49-F238E27FC236}">
                <a16:creationId xmlns:a16="http://schemas.microsoft.com/office/drawing/2014/main" id="{664B3C80-67E2-4668-9343-EAB3FCFCFE5F}"/>
              </a:ext>
            </a:extLst>
          </p:cNvPr>
          <p:cNvPicPr>
            <a:picLocks noChangeAspect="1"/>
          </p:cNvPicPr>
          <p:nvPr/>
        </p:nvPicPr>
        <p:blipFill>
          <a:blip r:embed="rId2"/>
          <a:stretch>
            <a:fillRect/>
          </a:stretch>
        </p:blipFill>
        <p:spPr>
          <a:xfrm>
            <a:off x="3931732" y="2033699"/>
            <a:ext cx="4328535" cy="3450635"/>
          </a:xfrm>
          <a:prstGeom prst="rect">
            <a:avLst/>
          </a:prstGeom>
        </p:spPr>
      </p:pic>
    </p:spTree>
    <p:extLst>
      <p:ext uri="{BB962C8B-B14F-4D97-AF65-F5344CB8AC3E}">
        <p14:creationId xmlns:p14="http://schemas.microsoft.com/office/powerpoint/2010/main" val="29957764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70</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E-2d: </a:t>
            </a:r>
          </a:p>
          <a:p>
            <a:endParaRPr lang="en-US" sz="3200" b="1" dirty="0">
              <a:solidFill>
                <a:srgbClr val="0070C0"/>
              </a:solidFill>
            </a:endParaRPr>
          </a:p>
          <a:p>
            <a:pPr>
              <a:spcBef>
                <a:spcPts val="600"/>
              </a:spcBef>
              <a:tabLst>
                <a:tab pos="457200" algn="l"/>
              </a:tabLst>
              <a:defRPr/>
            </a:pPr>
            <a:r>
              <a:rPr lang="en-US" sz="2800" dirty="0"/>
              <a:t>That the Commission approve Jacksonville State University’s proposal to offer a Bachelor of Science in Education in Middle-Level Mathematics (4-8). </a:t>
            </a:r>
          </a:p>
        </p:txBody>
      </p:sp>
    </p:spTree>
    <p:extLst>
      <p:ext uri="{BB962C8B-B14F-4D97-AF65-F5344CB8AC3E}">
        <p14:creationId xmlns:p14="http://schemas.microsoft.com/office/powerpoint/2010/main" val="13401135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61709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Jacksonville State University</a:t>
            </a:r>
          </a:p>
          <a:p>
            <a:pPr lvl="0">
              <a:tabLst>
                <a:tab pos="457200" algn="l"/>
              </a:tabLst>
              <a:defRPr/>
            </a:pPr>
            <a:r>
              <a:rPr lang="en-US" sz="2800" b="1" dirty="0">
                <a:solidFill>
                  <a:srgbClr val="0070C0"/>
                </a:solidFill>
                <a:latin typeface="Calibri" panose="020F0502020204030204"/>
              </a:rPr>
              <a:t>2e</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lang="en-US" sz="2800" b="1" dirty="0">
                <a:solidFill>
                  <a:srgbClr val="4472C4"/>
                </a:solidFill>
              </a:rPr>
              <a:t>Bachelor of Science in Education in Middle-Level General </a:t>
            </a:r>
          </a:p>
          <a:p>
            <a:pPr marL="574675" lvl="0">
              <a:tabLst>
                <a:tab pos="457200" algn="l"/>
              </a:tabLst>
              <a:defRPr/>
            </a:pPr>
            <a:r>
              <a:rPr lang="en-US" sz="2800" b="1" dirty="0">
                <a:solidFill>
                  <a:srgbClr val="4472C4"/>
                </a:solidFill>
              </a:rPr>
              <a:t>Social Studies (4-8) (CIP 13.1318)</a:t>
            </a:r>
          </a:p>
          <a:p>
            <a:pPr marR="0" lvl="0" algn="l" defTabSz="914400" rtl="0" eaLnBrk="1" fontAlgn="auto" latinLnBrk="0" hangingPunct="1">
              <a:lnSpc>
                <a:spcPct val="100000"/>
              </a:lnSpc>
              <a:spcBef>
                <a:spcPct val="20000"/>
              </a:spcBef>
              <a:spcAft>
                <a:spcPts val="600"/>
              </a:spcAft>
              <a:buClrTx/>
              <a:buSzTx/>
              <a:tabLst>
                <a:tab pos="457200" algn="l"/>
              </a:tabLst>
              <a:defRPr/>
            </a:pPr>
            <a:endParaRPr kumimoji="0" lang="en-US" sz="5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spcBef>
                <a:spcPts val="0"/>
              </a:spcBef>
              <a:spcAft>
                <a:spcPts val="0"/>
              </a:spcAft>
              <a:buFont typeface="Arial" panose="020B0604020202020204" pitchFamily="34" charset="0"/>
              <a:buChar char="•"/>
              <a:tabLst>
                <a:tab pos="2286000" algn="l"/>
              </a:tabLst>
            </a:pPr>
            <a:r>
              <a:rPr lang="en-US" sz="2400" dirty="0">
                <a:latin typeface="Arial" panose="020B0604020202020204" pitchFamily="34" charset="0"/>
                <a:ea typeface="Times New Roman" panose="02020603050405020304" pitchFamily="18" charset="0"/>
              </a:rPr>
              <a:t>The ALSBE has authorized the development of this program as the first to prepare candidates for Class B Certification in Middle-Level General Social Studies (4-8).</a:t>
            </a:r>
            <a:endParaRPr lang="en-US" sz="2400" dirty="0">
              <a:latin typeface="Times New Roman" panose="02020603050405020304" pitchFamily="18" charset="0"/>
              <a:ea typeface="Times New Roman" panose="02020603050405020304" pitchFamily="18" charset="0"/>
            </a:endParaRPr>
          </a:p>
          <a:p>
            <a:pPr marR="0" lvl="0">
              <a:spcBef>
                <a:spcPts val="0"/>
              </a:spcBef>
              <a:spcAft>
                <a:spcPts val="0"/>
              </a:spcAft>
              <a:tabLst>
                <a:tab pos="2286000" algn="l"/>
              </a:tabLst>
            </a:pPr>
            <a:endParaRPr lang="en-US" sz="2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400" dirty="0">
                <a:latin typeface="Arial" panose="020B0604020202020204" pitchFamily="34" charset="0"/>
                <a:ea typeface="Times New Roman" panose="02020603050405020304" pitchFamily="18" charset="0"/>
              </a:rPr>
              <a:t>The proposed degree will positively impact the </a:t>
            </a:r>
          </a:p>
          <a:p>
            <a:pPr marL="339725" marR="0" lvl="0">
              <a:spcBef>
                <a:spcPts val="0"/>
              </a:spcBef>
              <a:spcAft>
                <a:spcPts val="0"/>
              </a:spcAft>
              <a:tabLst>
                <a:tab pos="2286000" algn="l"/>
              </a:tabLst>
            </a:pPr>
            <a:r>
              <a:rPr lang="en-US" sz="2400" dirty="0">
                <a:latin typeface="Arial" panose="020B0604020202020204" pitchFamily="34" charset="0"/>
                <a:ea typeface="Times New Roman" panose="02020603050405020304" pitchFamily="18" charset="0"/>
              </a:rPr>
              <a:t>ongoing teacher shortage and public-school </a:t>
            </a:r>
          </a:p>
          <a:p>
            <a:pPr marL="339725" marR="0" lvl="0">
              <a:spcBef>
                <a:spcPts val="0"/>
              </a:spcBef>
              <a:spcAft>
                <a:spcPts val="0"/>
              </a:spcAft>
              <a:tabLst>
                <a:tab pos="2286000" algn="l"/>
              </a:tabLst>
            </a:pPr>
            <a:r>
              <a:rPr lang="en-US" sz="2400" dirty="0">
                <a:latin typeface="Arial" panose="020B0604020202020204" pitchFamily="34" charset="0"/>
                <a:ea typeface="Times New Roman" panose="02020603050405020304" pitchFamily="18" charset="0"/>
              </a:rPr>
              <a:t>need for middle-level teachers.</a:t>
            </a:r>
            <a:endParaRPr lang="en-US" sz="2400" dirty="0">
              <a:latin typeface="Times New Roman" panose="02020603050405020304" pitchFamily="18" charset="0"/>
              <a:ea typeface="Times New Roman" panose="02020603050405020304" pitchFamily="18" charset="0"/>
            </a:endParaRPr>
          </a:p>
          <a:p>
            <a:pPr marR="0" lvl="0">
              <a:spcBef>
                <a:spcPts val="0"/>
              </a:spcBef>
              <a:spcAft>
                <a:spcPts val="0"/>
              </a:spcAft>
              <a:tabLst>
                <a:tab pos="2286000" algn="l"/>
              </a:tabLst>
            </a:pPr>
            <a:endParaRPr lang="en-US" sz="2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400" dirty="0">
                <a:latin typeface="Arial" panose="020B0604020202020204" pitchFamily="34" charset="0"/>
                <a:ea typeface="Times New Roman" panose="02020603050405020304" pitchFamily="18" charset="0"/>
              </a:rPr>
              <a:t>The proposal includes seven letters of support from local education agencies attesting to the need for middle-level educators and expressing their interest in partnering on program placements.</a:t>
            </a:r>
            <a:endParaRPr lang="en-US" sz="2400" dirty="0">
              <a:latin typeface="Times New Roman" panose="02020603050405020304" pitchFamily="18" charset="0"/>
              <a:ea typeface="Times New Roman" panose="02020603050405020304" pitchFamily="18" charset="0"/>
            </a:endParaRPr>
          </a:p>
          <a:p>
            <a:pPr lvl="0"/>
            <a:endParaRPr lang="en-US" sz="2400" dirty="0"/>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FE0F219-6F10-473D-B807-5EF26973B630}"/>
              </a:ext>
            </a:extLst>
          </p:cNvPr>
          <p:cNvPicPr>
            <a:picLocks noChangeAspect="1"/>
          </p:cNvPicPr>
          <p:nvPr/>
        </p:nvPicPr>
        <p:blipFill>
          <a:blip r:embed="rId2"/>
          <a:stretch>
            <a:fillRect/>
          </a:stretch>
        </p:blipFill>
        <p:spPr>
          <a:xfrm>
            <a:off x="9860605" y="409168"/>
            <a:ext cx="1505843" cy="871804"/>
          </a:xfrm>
          <a:prstGeom prst="rect">
            <a:avLst/>
          </a:prstGeom>
        </p:spPr>
      </p:pic>
      <p:pic>
        <p:nvPicPr>
          <p:cNvPr id="3" name="Picture 2">
            <a:extLst>
              <a:ext uri="{FF2B5EF4-FFF2-40B4-BE49-F238E27FC236}">
                <a16:creationId xmlns:a16="http://schemas.microsoft.com/office/drawing/2014/main" id="{CA5EEA06-7FB2-4677-88C8-CCEFA1B60F49}"/>
              </a:ext>
            </a:extLst>
          </p:cNvPr>
          <p:cNvPicPr>
            <a:picLocks noChangeAspect="1"/>
          </p:cNvPicPr>
          <p:nvPr/>
        </p:nvPicPr>
        <p:blipFill>
          <a:blip r:embed="rId3"/>
          <a:stretch>
            <a:fillRect/>
          </a:stretch>
        </p:blipFill>
        <p:spPr>
          <a:xfrm>
            <a:off x="7859531" y="2820551"/>
            <a:ext cx="2614608" cy="1958198"/>
          </a:xfrm>
          <a:prstGeom prst="rect">
            <a:avLst/>
          </a:prstGeom>
        </p:spPr>
      </p:pic>
    </p:spTree>
    <p:extLst>
      <p:ext uri="{BB962C8B-B14F-4D97-AF65-F5344CB8AC3E}">
        <p14:creationId xmlns:p14="http://schemas.microsoft.com/office/powerpoint/2010/main" val="33010352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72</a:t>
            </a:fld>
            <a:endParaRPr lang="en-US">
              <a:solidFill>
                <a:srgbClr val="46464A">
                  <a:lumMod val="60000"/>
                  <a:lumOff val="40000"/>
                </a:srgbClr>
              </a:solidFill>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E-2e: </a:t>
            </a:r>
          </a:p>
          <a:p>
            <a:endParaRPr lang="en-US" sz="3200" b="1" dirty="0">
              <a:solidFill>
                <a:srgbClr val="0070C0"/>
              </a:solidFill>
            </a:endParaRPr>
          </a:p>
          <a:p>
            <a:pPr>
              <a:spcBef>
                <a:spcPts val="600"/>
              </a:spcBef>
              <a:tabLst>
                <a:tab pos="457200" algn="l"/>
              </a:tabLst>
              <a:defRPr/>
            </a:pPr>
            <a:r>
              <a:rPr lang="en-US" sz="2800" dirty="0"/>
              <a:t>That the Commission approve Jacksonville State University’s proposal to offer a Bachelor of Science in Education in Middle-Level General Social Studies (4-8). </a:t>
            </a:r>
          </a:p>
        </p:txBody>
      </p:sp>
    </p:spTree>
    <p:extLst>
      <p:ext uri="{BB962C8B-B14F-4D97-AF65-F5344CB8AC3E}">
        <p14:creationId xmlns:p14="http://schemas.microsoft.com/office/powerpoint/2010/main" val="37247277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61709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Jacksonville State University</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2f.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Bachelor of Science in Education in Middle-Level English </a:t>
            </a:r>
          </a:p>
          <a:p>
            <a:pPr marL="457200" marR="0" lvl="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Language Arts (4-8) (CIP 13.1305)</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spcBef>
                <a:spcPts val="0"/>
              </a:spcBef>
              <a:spcAft>
                <a:spcPts val="0"/>
              </a:spcAft>
              <a:buFont typeface="Arial" panose="020B0604020202020204" pitchFamily="34" charset="0"/>
              <a:buChar char="•"/>
              <a:tabLst>
                <a:tab pos="2286000" algn="l"/>
              </a:tabLst>
            </a:pPr>
            <a:r>
              <a:rPr lang="en-US" sz="2400" dirty="0">
                <a:ea typeface="Times New Roman" panose="02020603050405020304" pitchFamily="18" charset="0"/>
              </a:rPr>
              <a:t>The ALSBE has authorized the development of this program as the first to prepare candidates for Class B Certification in Middle-Level English Language Arts (4-8).</a:t>
            </a:r>
          </a:p>
          <a:p>
            <a:pPr marR="0" lvl="0">
              <a:spcBef>
                <a:spcPts val="0"/>
              </a:spcBef>
              <a:spcAft>
                <a:spcPts val="0"/>
              </a:spcAft>
              <a:tabLst>
                <a:tab pos="2286000" algn="l"/>
              </a:tabLst>
            </a:pPr>
            <a:endParaRPr lang="en-US" sz="3600" dirty="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400" dirty="0">
                <a:ea typeface="Times New Roman" panose="02020603050405020304" pitchFamily="18" charset="0"/>
              </a:rPr>
              <a:t>The proposed degree is designed to help address the</a:t>
            </a:r>
          </a:p>
          <a:p>
            <a:pPr marL="339725" marR="0" lvl="0">
              <a:spcBef>
                <a:spcPts val="0"/>
              </a:spcBef>
              <a:spcAft>
                <a:spcPts val="0"/>
              </a:spcAft>
              <a:tabLst>
                <a:tab pos="2286000" algn="l"/>
              </a:tabLst>
            </a:pPr>
            <a:r>
              <a:rPr lang="en-US" sz="2400" dirty="0">
                <a:ea typeface="Times New Roman" panose="02020603050405020304" pitchFamily="18" charset="0"/>
              </a:rPr>
              <a:t>ongoing teacher shortage in Alabama’s public schools,</a:t>
            </a:r>
          </a:p>
          <a:p>
            <a:pPr marL="339725" marR="0" lvl="0">
              <a:spcBef>
                <a:spcPts val="0"/>
              </a:spcBef>
              <a:spcAft>
                <a:spcPts val="0"/>
              </a:spcAft>
              <a:tabLst>
                <a:tab pos="2286000" algn="l"/>
              </a:tabLst>
            </a:pPr>
            <a:r>
              <a:rPr lang="en-US" sz="2400" dirty="0">
                <a:ea typeface="Times New Roman" panose="02020603050405020304" pitchFamily="18" charset="0"/>
              </a:rPr>
              <a:t>especially in the middle grades.</a:t>
            </a:r>
          </a:p>
          <a:p>
            <a:pPr marR="0" lvl="0">
              <a:spcBef>
                <a:spcPts val="0"/>
              </a:spcBef>
              <a:spcAft>
                <a:spcPts val="0"/>
              </a:spcAft>
              <a:tabLst>
                <a:tab pos="2286000" algn="l"/>
              </a:tabLst>
            </a:pPr>
            <a:endParaRPr lang="en-US" sz="3600" dirty="0">
              <a:ea typeface="Times New Roman" panose="02020603050405020304" pitchFamily="18" charset="0"/>
            </a:endParaRPr>
          </a:p>
          <a:p>
            <a:pPr marL="342900" indent="-342900">
              <a:buFont typeface="Arial" panose="020B0604020202020204" pitchFamily="34" charset="0"/>
              <a:buChar char="•"/>
            </a:pPr>
            <a:r>
              <a:rPr lang="en-US" sz="2400" dirty="0">
                <a:ea typeface="Times New Roman" panose="02020603050405020304" pitchFamily="18" charset="0"/>
              </a:rPr>
              <a:t>The proposal includes seven letters of support from local education agencies attesting to the need for middle-level educators and expressing their interest in partnering on program placements.</a:t>
            </a:r>
            <a:endParaRPr kumimoji="0" lang="en-US" sz="2400"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FE0F219-6F10-473D-B807-5EF26973B630}"/>
              </a:ext>
            </a:extLst>
          </p:cNvPr>
          <p:cNvPicPr>
            <a:picLocks noChangeAspect="1"/>
          </p:cNvPicPr>
          <p:nvPr/>
        </p:nvPicPr>
        <p:blipFill>
          <a:blip r:embed="rId2"/>
          <a:stretch>
            <a:fillRect/>
          </a:stretch>
        </p:blipFill>
        <p:spPr>
          <a:xfrm>
            <a:off x="9721217" y="434666"/>
            <a:ext cx="1505843" cy="871804"/>
          </a:xfrm>
          <a:prstGeom prst="rect">
            <a:avLst/>
          </a:prstGeom>
        </p:spPr>
      </p:pic>
      <p:pic>
        <p:nvPicPr>
          <p:cNvPr id="3" name="Picture 2">
            <a:extLst>
              <a:ext uri="{FF2B5EF4-FFF2-40B4-BE49-F238E27FC236}">
                <a16:creationId xmlns:a16="http://schemas.microsoft.com/office/drawing/2014/main" id="{04023DEA-49D9-4ABE-83D2-CD137C5AA79A}"/>
              </a:ext>
            </a:extLst>
          </p:cNvPr>
          <p:cNvPicPr>
            <a:picLocks noChangeAspect="1"/>
          </p:cNvPicPr>
          <p:nvPr/>
        </p:nvPicPr>
        <p:blipFill>
          <a:blip r:embed="rId3"/>
          <a:stretch>
            <a:fillRect/>
          </a:stretch>
        </p:blipFill>
        <p:spPr>
          <a:xfrm>
            <a:off x="8174581" y="2573147"/>
            <a:ext cx="3084491" cy="2005889"/>
          </a:xfrm>
          <a:prstGeom prst="rect">
            <a:avLst/>
          </a:prstGeom>
        </p:spPr>
      </p:pic>
    </p:spTree>
    <p:extLst>
      <p:ext uri="{BB962C8B-B14F-4D97-AF65-F5344CB8AC3E}">
        <p14:creationId xmlns:p14="http://schemas.microsoft.com/office/powerpoint/2010/main" val="18234070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E-2f: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Jacksonville State University’s proposal to offer a Bachelor of Science in Education in Middle-Level English Language Arts (4-8). </a:t>
            </a:r>
          </a:p>
        </p:txBody>
      </p:sp>
    </p:spTree>
    <p:extLst>
      <p:ext uri="{BB962C8B-B14F-4D97-AF65-F5344CB8AC3E}">
        <p14:creationId xmlns:p14="http://schemas.microsoft.com/office/powerpoint/2010/main" val="8249168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65402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Alabama</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Bachelor of Science in Manufacturing Systems </a:t>
            </a:r>
          </a:p>
          <a:p>
            <a:pPr marL="398463" marR="0" lvl="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Engineering (CIP 14.3601)</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spcBef>
                <a:spcPts val="0"/>
              </a:spcBef>
              <a:spcAft>
                <a:spcPts val="0"/>
              </a:spcAft>
              <a:buFont typeface="Arial" panose="020B0604020202020204" pitchFamily="34" charset="0"/>
              <a:buChar char="•"/>
              <a:tabLst>
                <a:tab pos="2286000" algn="l"/>
              </a:tabLst>
            </a:pPr>
            <a:r>
              <a:rPr lang="en-US" sz="2400" dirty="0">
                <a:ea typeface="Times New Roman" panose="02020603050405020304" pitchFamily="18" charset="0"/>
              </a:rPr>
              <a:t>The proposed program is designed to prepare graduates for industrial leadership positions in manufacturing and automotive companies across Alabama, including Mercedes Benz U.S. International, Inc.; Hyundai Motor Manufacturing Alabama; Boeing; Lockheed Martin; Raytheon; and Airbus.</a:t>
            </a:r>
          </a:p>
          <a:p>
            <a:pPr marR="0" lvl="0">
              <a:spcBef>
                <a:spcPts val="0"/>
              </a:spcBef>
              <a:spcAft>
                <a:spcPts val="0"/>
              </a:spcAft>
              <a:tabLst>
                <a:tab pos="2286000" algn="l"/>
              </a:tabLst>
            </a:pPr>
            <a:endParaRPr lang="en-US" sz="2400" dirty="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400" dirty="0">
                <a:ea typeface="Times New Roman" panose="02020603050405020304" pitchFamily="18" charset="0"/>
              </a:rPr>
              <a:t>Students will have the option to complete the </a:t>
            </a:r>
          </a:p>
          <a:p>
            <a:pPr marL="339725" marR="0" lvl="0">
              <a:spcBef>
                <a:spcPts val="0"/>
              </a:spcBef>
              <a:spcAft>
                <a:spcPts val="0"/>
              </a:spcAft>
              <a:tabLst>
                <a:tab pos="2286000" algn="l"/>
              </a:tabLst>
            </a:pPr>
            <a:r>
              <a:rPr lang="en-US" sz="2400" dirty="0">
                <a:ea typeface="Times New Roman" panose="02020603050405020304" pitchFamily="18" charset="0"/>
              </a:rPr>
              <a:t>degree either in-person or online, which will </a:t>
            </a:r>
          </a:p>
          <a:p>
            <a:pPr marL="339725" marR="0" lvl="0">
              <a:spcBef>
                <a:spcPts val="0"/>
              </a:spcBef>
              <a:spcAft>
                <a:spcPts val="0"/>
              </a:spcAft>
              <a:tabLst>
                <a:tab pos="2286000" algn="l"/>
              </a:tabLst>
            </a:pPr>
            <a:r>
              <a:rPr lang="en-US" sz="2400" dirty="0">
                <a:ea typeface="Times New Roman" panose="02020603050405020304" pitchFamily="18" charset="0"/>
              </a:rPr>
              <a:t>enable working students to earn their degree </a:t>
            </a:r>
          </a:p>
          <a:p>
            <a:pPr marL="339725" marR="0" lvl="0">
              <a:spcBef>
                <a:spcPts val="0"/>
              </a:spcBef>
              <a:spcAft>
                <a:spcPts val="0"/>
              </a:spcAft>
              <a:tabLst>
                <a:tab pos="2286000" algn="l"/>
              </a:tabLst>
            </a:pPr>
            <a:r>
              <a:rPr lang="en-US" sz="2400" dirty="0">
                <a:ea typeface="Times New Roman" panose="02020603050405020304" pitchFamily="18" charset="0"/>
              </a:rPr>
              <a:t>while remaining employed in industry.</a:t>
            </a:r>
          </a:p>
          <a:p>
            <a:pPr marR="0" lvl="0">
              <a:spcBef>
                <a:spcPts val="0"/>
              </a:spcBef>
              <a:spcAft>
                <a:spcPts val="0"/>
              </a:spcAft>
              <a:tabLst>
                <a:tab pos="2286000" algn="l"/>
              </a:tabLst>
            </a:pPr>
            <a:endParaRPr lang="en-US" sz="2400" dirty="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400" dirty="0">
                <a:ea typeface="Times New Roman" panose="02020603050405020304" pitchFamily="18" charset="0"/>
              </a:rPr>
              <a:t>The proposed program is designed to retain engineering majors who are interested in manufacturing and operations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7789A35-4329-4DAA-8C25-249BD6D4A290}"/>
              </a:ext>
            </a:extLst>
          </p:cNvPr>
          <p:cNvPicPr>
            <a:picLocks noChangeAspect="1"/>
          </p:cNvPicPr>
          <p:nvPr/>
        </p:nvPicPr>
        <p:blipFill>
          <a:blip r:embed="rId2"/>
          <a:stretch>
            <a:fillRect/>
          </a:stretch>
        </p:blipFill>
        <p:spPr>
          <a:xfrm>
            <a:off x="8315719" y="434666"/>
            <a:ext cx="3029975" cy="871804"/>
          </a:xfrm>
          <a:prstGeom prst="rect">
            <a:avLst/>
          </a:prstGeom>
        </p:spPr>
      </p:pic>
      <p:pic>
        <p:nvPicPr>
          <p:cNvPr id="4" name="Picture 3">
            <a:extLst>
              <a:ext uri="{FF2B5EF4-FFF2-40B4-BE49-F238E27FC236}">
                <a16:creationId xmlns:a16="http://schemas.microsoft.com/office/drawing/2014/main" id="{BAA891E8-58B6-418D-8471-73ECDAEC64B1}"/>
              </a:ext>
            </a:extLst>
          </p:cNvPr>
          <p:cNvPicPr>
            <a:picLocks noChangeAspect="1"/>
          </p:cNvPicPr>
          <p:nvPr/>
        </p:nvPicPr>
        <p:blipFill>
          <a:blip r:embed="rId3"/>
          <a:stretch>
            <a:fillRect/>
          </a:stretch>
        </p:blipFill>
        <p:spPr>
          <a:xfrm>
            <a:off x="7165434" y="3321136"/>
            <a:ext cx="3427487" cy="1923442"/>
          </a:xfrm>
          <a:prstGeom prst="rect">
            <a:avLst/>
          </a:prstGeom>
        </p:spPr>
      </p:pic>
    </p:spTree>
    <p:extLst>
      <p:ext uri="{BB962C8B-B14F-4D97-AF65-F5344CB8AC3E}">
        <p14:creationId xmlns:p14="http://schemas.microsoft.com/office/powerpoint/2010/main" val="16114299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E-3: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Alabama’s proposal to offer a Bachelor of Science in Manufacturing Systems Engineering. </a:t>
            </a:r>
          </a:p>
        </p:txBody>
      </p:sp>
    </p:spTree>
    <p:extLst>
      <p:ext uri="{BB962C8B-B14F-4D97-AF65-F5344CB8AC3E}">
        <p14:creationId xmlns:p14="http://schemas.microsoft.com/office/powerpoint/2010/main" val="10149546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6047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Alabama in Huntsville</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2800" b="1" dirty="0">
                <a:solidFill>
                  <a:srgbClr val="0070C0"/>
                </a:solidFill>
                <a:latin typeface="Calibri" panose="020F0502020204030204"/>
              </a:rPr>
              <a:t>4a</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Doctor of Philosophy in Chemistry (CIP 40.0599)</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200" dirty="0"/>
              <a:t>The UAH PhD in Chemistry (CIP 40.0599) is an innovative research doctorate with three pathways: academic, entrepreneur, and executive. The entrepreneur and executive pathways have been developed to align with the needs of business and industry for advanced professionals in chemicals.</a:t>
            </a:r>
          </a:p>
          <a:p>
            <a:endParaRPr lang="en-US" sz="2200" dirty="0"/>
          </a:p>
          <a:p>
            <a:pPr marL="342900" lvl="0" indent="-342900">
              <a:buFont typeface="Arial" panose="020B0604020202020204" pitchFamily="34" charset="0"/>
              <a:buChar char="•"/>
            </a:pPr>
            <a:r>
              <a:rPr lang="en-US" sz="2200" dirty="0"/>
              <a:t>The chemicals industry is Alabama’s second largest, </a:t>
            </a:r>
          </a:p>
          <a:p>
            <a:pPr marL="339725" lvl="0"/>
            <a:r>
              <a:rPr lang="en-US" sz="2200" dirty="0"/>
              <a:t>with over $2 billion in annual exports. There are more </a:t>
            </a:r>
          </a:p>
          <a:p>
            <a:pPr marL="339725" lvl="0"/>
            <a:r>
              <a:rPr lang="en-US" sz="2200" dirty="0"/>
              <a:t>than 200 chemical companies in the state, with at least </a:t>
            </a:r>
          </a:p>
          <a:p>
            <a:pPr marL="339725" lvl="0"/>
            <a:r>
              <a:rPr lang="en-US" sz="2200" dirty="0"/>
              <a:t>30 companies in the vicinity of UAH.</a:t>
            </a:r>
          </a:p>
          <a:p>
            <a:endParaRPr lang="en-US" sz="2200" dirty="0"/>
          </a:p>
          <a:p>
            <a:pPr marL="342900" indent="-342900">
              <a:buFont typeface="Arial" panose="020B0604020202020204" pitchFamily="34" charset="0"/>
              <a:buChar char="•"/>
            </a:pPr>
            <a:r>
              <a:rPr lang="en-US" sz="2200" dirty="0"/>
              <a:t>The program proposal includes letters of support from the following partners: Daikin America, CFRDC, Southern Methodist University/NSF, Jacksonville State University, Martin Luther University (Germany), UAH Invention to Innovation Center (12C), Alabama Space Grant Consortium, and the UAH Propulsion Research Center.</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DF4E840-CBB6-40C0-8258-EED30AC8179F}"/>
              </a:ext>
            </a:extLst>
          </p:cNvPr>
          <p:cNvPicPr>
            <a:picLocks noChangeAspect="1"/>
          </p:cNvPicPr>
          <p:nvPr/>
        </p:nvPicPr>
        <p:blipFill>
          <a:blip r:embed="rId2"/>
          <a:stretch>
            <a:fillRect/>
          </a:stretch>
        </p:blipFill>
        <p:spPr>
          <a:xfrm>
            <a:off x="9012832" y="174547"/>
            <a:ext cx="2395936" cy="1335140"/>
          </a:xfrm>
          <a:prstGeom prst="rect">
            <a:avLst/>
          </a:prstGeom>
        </p:spPr>
      </p:pic>
      <p:pic>
        <p:nvPicPr>
          <p:cNvPr id="3" name="Picture 2">
            <a:extLst>
              <a:ext uri="{FF2B5EF4-FFF2-40B4-BE49-F238E27FC236}">
                <a16:creationId xmlns:a16="http://schemas.microsoft.com/office/drawing/2014/main" id="{8FE9367E-D8CA-4674-89C3-39B43F9D635D}"/>
              </a:ext>
            </a:extLst>
          </p:cNvPr>
          <p:cNvPicPr>
            <a:picLocks noChangeAspect="1"/>
          </p:cNvPicPr>
          <p:nvPr/>
        </p:nvPicPr>
        <p:blipFill>
          <a:blip r:embed="rId3"/>
          <a:stretch>
            <a:fillRect/>
          </a:stretch>
        </p:blipFill>
        <p:spPr>
          <a:xfrm>
            <a:off x="7800159" y="2636195"/>
            <a:ext cx="3214360" cy="2008975"/>
          </a:xfrm>
          <a:prstGeom prst="rect">
            <a:avLst/>
          </a:prstGeom>
        </p:spPr>
      </p:pic>
    </p:spTree>
    <p:extLst>
      <p:ext uri="{BB962C8B-B14F-4D97-AF65-F5344CB8AC3E}">
        <p14:creationId xmlns:p14="http://schemas.microsoft.com/office/powerpoint/2010/main" val="40833175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E-4a: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Alabama in Huntsville’s proposal to offer a Doctor of Philosophy in Chemistry. </a:t>
            </a:r>
          </a:p>
        </p:txBody>
      </p:sp>
    </p:spTree>
    <p:extLst>
      <p:ext uri="{BB962C8B-B14F-4D97-AF65-F5344CB8AC3E}">
        <p14:creationId xmlns:p14="http://schemas.microsoft.com/office/powerpoint/2010/main" val="42553563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58015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Alabama in Huntsville</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2800" b="1" dirty="0">
                <a:solidFill>
                  <a:srgbClr val="0070C0"/>
                </a:solidFill>
                <a:latin typeface="Calibri" panose="020F0502020204030204"/>
              </a:rPr>
              <a:t>4b</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Bachelor of Science in Engineering Technology</a:t>
            </a:r>
          </a:p>
          <a:p>
            <a:pPr marL="515938" marR="0" lvl="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15.0000)</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200" dirty="0"/>
              <a:t>BS in Engineering Technology graduates will be employable in a number of areas including field engineer, test engineer, engineering technician, designer, drafter, information technology, and management.</a:t>
            </a:r>
          </a:p>
          <a:p>
            <a:endParaRPr lang="en-US" sz="2200" dirty="0"/>
          </a:p>
          <a:p>
            <a:pPr marL="342900" lvl="0" indent="-342900">
              <a:buFont typeface="Arial" panose="020B0604020202020204" pitchFamily="34" charset="0"/>
              <a:buChar char="•"/>
            </a:pPr>
            <a:r>
              <a:rPr lang="en-US" sz="2200" dirty="0"/>
              <a:t>This program will offer a pathway for students that </a:t>
            </a:r>
          </a:p>
          <a:p>
            <a:pPr marL="339725" lvl="0"/>
            <a:r>
              <a:rPr lang="en-US" sz="2200" dirty="0"/>
              <a:t>may be interested in engineering and technology careers but </a:t>
            </a:r>
          </a:p>
          <a:p>
            <a:pPr marL="339725" lvl="0"/>
            <a:r>
              <a:rPr lang="en-US" sz="2200" dirty="0"/>
              <a:t>prefer a more application-based option with lower math and </a:t>
            </a:r>
          </a:p>
          <a:p>
            <a:pPr marL="339725" lvl="0"/>
            <a:r>
              <a:rPr lang="en-US" sz="2200" dirty="0"/>
              <a:t>physics requirements than the typical engineering curriculum.</a:t>
            </a:r>
          </a:p>
          <a:p>
            <a:endParaRPr lang="en-US" sz="2200" dirty="0"/>
          </a:p>
          <a:p>
            <a:pPr marL="342900" indent="-342900">
              <a:buFont typeface="Arial" panose="020B0604020202020204" pitchFamily="34" charset="0"/>
              <a:buChar char="•"/>
            </a:pPr>
            <a:r>
              <a:rPr lang="en-US" sz="2200" dirty="0"/>
              <a:t>The program will pursue specialized accreditation through the Engineering Technology Accreditation Commission of the Accreditation Board for Engineering and Technology (ABET), and it has the support of UAH’s College of Engineering.</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DF4E840-CBB6-40C0-8258-EED30AC8179F}"/>
              </a:ext>
            </a:extLst>
          </p:cNvPr>
          <p:cNvPicPr>
            <a:picLocks noChangeAspect="1"/>
          </p:cNvPicPr>
          <p:nvPr/>
        </p:nvPicPr>
        <p:blipFill>
          <a:blip r:embed="rId2"/>
          <a:stretch>
            <a:fillRect/>
          </a:stretch>
        </p:blipFill>
        <p:spPr>
          <a:xfrm>
            <a:off x="9012832" y="174547"/>
            <a:ext cx="2395936" cy="1335140"/>
          </a:xfrm>
          <a:prstGeom prst="rect">
            <a:avLst/>
          </a:prstGeom>
        </p:spPr>
      </p:pic>
      <p:pic>
        <p:nvPicPr>
          <p:cNvPr id="3" name="Picture 2">
            <a:extLst>
              <a:ext uri="{FF2B5EF4-FFF2-40B4-BE49-F238E27FC236}">
                <a16:creationId xmlns:a16="http://schemas.microsoft.com/office/drawing/2014/main" id="{965DB494-63BA-4B65-911B-9C951941AD26}"/>
              </a:ext>
            </a:extLst>
          </p:cNvPr>
          <p:cNvPicPr>
            <a:picLocks noChangeAspect="1"/>
          </p:cNvPicPr>
          <p:nvPr/>
        </p:nvPicPr>
        <p:blipFill>
          <a:blip r:embed="rId3"/>
          <a:stretch>
            <a:fillRect/>
          </a:stretch>
        </p:blipFill>
        <p:spPr>
          <a:xfrm>
            <a:off x="8118979" y="2781462"/>
            <a:ext cx="3574041" cy="1930392"/>
          </a:xfrm>
          <a:prstGeom prst="rect">
            <a:avLst/>
          </a:prstGeom>
        </p:spPr>
      </p:pic>
    </p:spTree>
    <p:extLst>
      <p:ext uri="{BB962C8B-B14F-4D97-AF65-F5344CB8AC3E}">
        <p14:creationId xmlns:p14="http://schemas.microsoft.com/office/powerpoint/2010/main" val="1837589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006E-3AAF-4858-B631-94DC781D6CFA}"/>
              </a:ext>
            </a:extLst>
          </p:cNvPr>
          <p:cNvSpPr>
            <a:spLocks noGrp="1"/>
          </p:cNvSpPr>
          <p:nvPr>
            <p:ph type="title"/>
          </p:nvPr>
        </p:nvSpPr>
        <p:spPr>
          <a:xfrm>
            <a:off x="916022" y="923224"/>
            <a:ext cx="3850532" cy="1325563"/>
          </a:xfrm>
        </p:spPr>
        <p:txBody>
          <a:bodyPr>
            <a:normAutofit/>
          </a:bodyPr>
          <a:lstStyle/>
          <a:p>
            <a:r>
              <a:rPr lang="en-US" sz="6000" b="1" dirty="0">
                <a:solidFill>
                  <a:srgbClr val="4472C4"/>
                </a:solidFill>
              </a:rPr>
              <a:t>Transitions</a:t>
            </a:r>
          </a:p>
        </p:txBody>
      </p:sp>
      <p:sp>
        <p:nvSpPr>
          <p:cNvPr id="3" name="Content Placeholder 2">
            <a:extLst>
              <a:ext uri="{FF2B5EF4-FFF2-40B4-BE49-F238E27FC236}">
                <a16:creationId xmlns:a16="http://schemas.microsoft.com/office/drawing/2014/main" id="{A7D3040A-9809-441B-A27B-0AD0B35D3608}"/>
              </a:ext>
            </a:extLst>
          </p:cNvPr>
          <p:cNvSpPr>
            <a:spLocks noGrp="1"/>
          </p:cNvSpPr>
          <p:nvPr>
            <p:ph idx="1"/>
          </p:nvPr>
        </p:nvSpPr>
        <p:spPr>
          <a:xfrm>
            <a:off x="680935" y="1916214"/>
            <a:ext cx="10515600" cy="4351338"/>
          </a:xfrm>
        </p:spPr>
        <p:txBody>
          <a:bodyPr/>
          <a:lstStyle/>
          <a:p>
            <a:pPr marL="0" indent="0">
              <a:buNone/>
            </a:pPr>
            <a:r>
              <a:rPr lang="en-US" dirty="0"/>
              <a:t> Interim Senate Resolution </a:t>
            </a:r>
          </a:p>
        </p:txBody>
      </p:sp>
      <p:sp>
        <p:nvSpPr>
          <p:cNvPr id="4" name="Slide Number Placeholder 3">
            <a:extLst>
              <a:ext uri="{FF2B5EF4-FFF2-40B4-BE49-F238E27FC236}">
                <a16:creationId xmlns:a16="http://schemas.microsoft.com/office/drawing/2014/main" id="{40650940-F14B-4199-9EAE-1C23E546C056}"/>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a:t>
            </a:fld>
            <a:endParaRPr lang="en-US">
              <a:solidFill>
                <a:srgbClr val="46464A">
                  <a:lumMod val="60000"/>
                  <a:lumOff val="40000"/>
                </a:srgbClr>
              </a:solidFill>
            </a:endParaRPr>
          </a:p>
        </p:txBody>
      </p:sp>
      <p:pic>
        <p:nvPicPr>
          <p:cNvPr id="3074" name="Picture 2" descr="01e4b93b-f58b-4638-84af-bcf24a5c7ec0@namprd15">
            <a:extLst>
              <a:ext uri="{FF2B5EF4-FFF2-40B4-BE49-F238E27FC236}">
                <a16:creationId xmlns:a16="http://schemas.microsoft.com/office/drawing/2014/main" id="{889774CE-FF77-4B4E-937D-32D08E6E81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5325791" y="1225786"/>
            <a:ext cx="5870744" cy="479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pbs.twimg.com/profile_images/925396194045566981...">
            <a:extLst>
              <a:ext uri="{FF2B5EF4-FFF2-40B4-BE49-F238E27FC236}">
                <a16:creationId xmlns:a16="http://schemas.microsoft.com/office/drawing/2014/main" id="{6908A087-8A25-4829-8F6F-A468AA939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682" y="24765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4060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E-4b: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Alabama in Huntsville’s proposal to offer a Bachelor of Science in Engineering Technology. </a:t>
            </a:r>
          </a:p>
        </p:txBody>
      </p:sp>
    </p:spTree>
    <p:extLst>
      <p:ext uri="{BB962C8B-B14F-4D97-AF65-F5344CB8AC3E}">
        <p14:creationId xmlns:p14="http://schemas.microsoft.com/office/powerpoint/2010/main" val="426009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58015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Alabama in Huntsville</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2800" b="1" dirty="0">
                <a:solidFill>
                  <a:srgbClr val="0070C0"/>
                </a:solidFill>
                <a:latin typeface="Calibri" panose="020F0502020204030204"/>
              </a:rPr>
              <a:t>4c</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Master of Science in Atmospheric and Earth Science</a:t>
            </a:r>
          </a:p>
          <a:p>
            <a:pPr marL="515938" marR="0" lvl="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40.9999) – Substantive Extension/Alteration</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Atmospheric Science and Earth Science are housed within the same department at UAH, and the proposal notes that instructional content of both disciplines includes the same physical principles. </a:t>
            </a:r>
          </a:p>
          <a:p>
            <a:endParaRPr lang="en-US" sz="2400" dirty="0"/>
          </a:p>
          <a:p>
            <a:pPr marL="342900" lvl="0" indent="-342900">
              <a:buFont typeface="Arial" panose="020B0604020202020204" pitchFamily="34" charset="0"/>
              <a:buChar char="•"/>
            </a:pPr>
            <a:r>
              <a:rPr lang="en-US" sz="2400" dirty="0"/>
              <a:t>The structure of the consolidated program and its concentrations will</a:t>
            </a:r>
          </a:p>
          <a:p>
            <a:pPr marL="339725" lvl="0"/>
            <a:r>
              <a:rPr lang="en-US" sz="2400" dirty="0"/>
              <a:t>not require changes to the essential character or objectives of the</a:t>
            </a:r>
          </a:p>
          <a:p>
            <a:pPr marL="339725" lvl="0"/>
            <a:r>
              <a:rPr lang="en-US" sz="2400" dirty="0"/>
              <a:t>existing programs. </a:t>
            </a:r>
          </a:p>
          <a:p>
            <a:endParaRPr lang="en-US" sz="2400" dirty="0"/>
          </a:p>
          <a:p>
            <a:pPr marL="342900" indent="-342900">
              <a:buFont typeface="Arial" panose="020B0604020202020204" pitchFamily="34" charset="0"/>
              <a:buChar char="•"/>
            </a:pPr>
            <a:r>
              <a:rPr lang="en-US" sz="2400" dirty="0"/>
              <a:t>A number of current and former MS students have already pursued</a:t>
            </a:r>
          </a:p>
          <a:p>
            <a:pPr marL="339725"/>
            <a:r>
              <a:rPr lang="en-US" sz="2400" dirty="0"/>
              <a:t>interdisciplinary Atmospheric-Earth Sciences topics, and so the </a:t>
            </a:r>
          </a:p>
          <a:p>
            <a:pPr marL="339725"/>
            <a:r>
              <a:rPr lang="en-US" sz="2400" dirty="0"/>
              <a:t>structure of the consolidated degree is based on existing practice.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DF4E840-CBB6-40C0-8258-EED30AC8179F}"/>
              </a:ext>
            </a:extLst>
          </p:cNvPr>
          <p:cNvPicPr>
            <a:picLocks noChangeAspect="1"/>
          </p:cNvPicPr>
          <p:nvPr/>
        </p:nvPicPr>
        <p:blipFill>
          <a:blip r:embed="rId2"/>
          <a:stretch>
            <a:fillRect/>
          </a:stretch>
        </p:blipFill>
        <p:spPr>
          <a:xfrm>
            <a:off x="9012832" y="174547"/>
            <a:ext cx="2395936" cy="1335140"/>
          </a:xfrm>
          <a:prstGeom prst="rect">
            <a:avLst/>
          </a:prstGeom>
        </p:spPr>
      </p:pic>
      <p:pic>
        <p:nvPicPr>
          <p:cNvPr id="3" name="Picture 2">
            <a:extLst>
              <a:ext uri="{FF2B5EF4-FFF2-40B4-BE49-F238E27FC236}">
                <a16:creationId xmlns:a16="http://schemas.microsoft.com/office/drawing/2014/main" id="{AF70EFD5-6811-452B-B8F0-51F41F7D0F3D}"/>
              </a:ext>
            </a:extLst>
          </p:cNvPr>
          <p:cNvPicPr>
            <a:picLocks noChangeAspect="1"/>
          </p:cNvPicPr>
          <p:nvPr/>
        </p:nvPicPr>
        <p:blipFill>
          <a:blip r:embed="rId3"/>
          <a:stretch>
            <a:fillRect/>
          </a:stretch>
        </p:blipFill>
        <p:spPr>
          <a:xfrm>
            <a:off x="9693774" y="3069097"/>
            <a:ext cx="2007159" cy="2943833"/>
          </a:xfrm>
          <a:prstGeom prst="rect">
            <a:avLst/>
          </a:prstGeom>
        </p:spPr>
      </p:pic>
    </p:spTree>
    <p:extLst>
      <p:ext uri="{BB962C8B-B14F-4D97-AF65-F5344CB8AC3E}">
        <p14:creationId xmlns:p14="http://schemas.microsoft.com/office/powerpoint/2010/main" val="18064375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E-4c: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lvl="0">
              <a:spcBef>
                <a:spcPts val="600"/>
              </a:spcBef>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Alabama in Huntsville’s request for substantive modification to its MS in Atmospheric and Earth Science.</a:t>
            </a:r>
          </a:p>
        </p:txBody>
      </p:sp>
    </p:spTree>
    <p:extLst>
      <p:ext uri="{BB962C8B-B14F-4D97-AF65-F5344CB8AC3E}">
        <p14:creationId xmlns:p14="http://schemas.microsoft.com/office/powerpoint/2010/main" val="10659752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46135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West Alabama</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5.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Master of Science in Sport Management (CIP 31.0504)</a:t>
            </a:r>
          </a:p>
          <a:p>
            <a:pPr marL="171450" marR="0" lvl="0" indent="-17145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tab pos="457200" algn="l"/>
              </a:tabLst>
              <a:defRPr/>
            </a:pPr>
            <a:endParaRPr kumimoji="0" lang="en-US" sz="2400" i="0" u="none" strike="noStrike" kern="1200" cap="none" spc="0" normalizeH="0" baseline="0" noProof="0" dirty="0">
              <a:ln>
                <a:noFill/>
              </a:ln>
              <a:solidFill>
                <a:srgbClr val="0070C0"/>
              </a:solidFill>
              <a:effectLst/>
              <a:uLnTx/>
              <a:uFillTx/>
              <a:ea typeface="+mn-ea"/>
              <a:cs typeface="+mn-cs"/>
            </a:endParaRPr>
          </a:p>
          <a:p>
            <a:pPr marL="342900" marR="0" lvl="0" indent="-342900">
              <a:spcBef>
                <a:spcPts val="0"/>
              </a:spcBef>
              <a:spcAft>
                <a:spcPts val="0"/>
              </a:spcAft>
              <a:buFont typeface="Arial" panose="020B0604020202020204" pitchFamily="34" charset="0"/>
              <a:buChar char="•"/>
              <a:tabLst>
                <a:tab pos="2286000" algn="l"/>
              </a:tabLst>
            </a:pPr>
            <a:r>
              <a:rPr lang="en-US" sz="2400" dirty="0">
                <a:ea typeface="Times New Roman" panose="02020603050405020304" pitchFamily="18" charset="0"/>
              </a:rPr>
              <a:t>UWA currently offers graduate coursework in sport management as part of its existing MBA program. The School of Health Sciences and Human Performance has the faculty, facilities and technology in place to support the proposed MS without additional investment. </a:t>
            </a:r>
          </a:p>
          <a:p>
            <a:pPr marR="0" lvl="0">
              <a:spcBef>
                <a:spcPts val="0"/>
              </a:spcBef>
              <a:spcAft>
                <a:spcPts val="0"/>
              </a:spcAft>
              <a:tabLst>
                <a:tab pos="2286000" algn="l"/>
              </a:tabLst>
            </a:pPr>
            <a:endParaRPr lang="en-US" sz="2400" dirty="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2286000" algn="l"/>
              </a:tabLst>
            </a:pPr>
            <a:r>
              <a:rPr lang="en-US" sz="2400" dirty="0">
                <a:ea typeface="Times New Roman" panose="02020603050405020304" pitchFamily="18" charset="0"/>
              </a:rPr>
              <a:t>The proposed program will prepare graduates for employment as coaches/scouts and as marketing managers, both of which appear on the 2021 Statewide In-Demand Occupations List.</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3695BB3-3321-4BE3-8857-B88AC493BFE6}"/>
              </a:ext>
            </a:extLst>
          </p:cNvPr>
          <p:cNvPicPr>
            <a:picLocks noChangeAspect="1"/>
          </p:cNvPicPr>
          <p:nvPr/>
        </p:nvPicPr>
        <p:blipFill>
          <a:blip r:embed="rId3"/>
          <a:stretch>
            <a:fillRect/>
          </a:stretch>
        </p:blipFill>
        <p:spPr>
          <a:xfrm>
            <a:off x="9891920" y="211342"/>
            <a:ext cx="1164437" cy="1225402"/>
          </a:xfrm>
          <a:prstGeom prst="rect">
            <a:avLst/>
          </a:prstGeom>
        </p:spPr>
      </p:pic>
      <p:pic>
        <p:nvPicPr>
          <p:cNvPr id="4" name="Picture 3">
            <a:extLst>
              <a:ext uri="{FF2B5EF4-FFF2-40B4-BE49-F238E27FC236}">
                <a16:creationId xmlns:a16="http://schemas.microsoft.com/office/drawing/2014/main" id="{D28A7351-FC5A-4CAA-9807-8C50F8E58039}"/>
              </a:ext>
            </a:extLst>
          </p:cNvPr>
          <p:cNvPicPr>
            <a:picLocks noChangeAspect="1"/>
          </p:cNvPicPr>
          <p:nvPr/>
        </p:nvPicPr>
        <p:blipFill>
          <a:blip r:embed="rId4"/>
          <a:stretch>
            <a:fillRect/>
          </a:stretch>
        </p:blipFill>
        <p:spPr>
          <a:xfrm>
            <a:off x="3850543" y="4649816"/>
            <a:ext cx="4306128" cy="1769858"/>
          </a:xfrm>
          <a:prstGeom prst="rect">
            <a:avLst/>
          </a:prstGeom>
        </p:spPr>
      </p:pic>
    </p:spTree>
    <p:extLst>
      <p:ext uri="{BB962C8B-B14F-4D97-AF65-F5344CB8AC3E}">
        <p14:creationId xmlns:p14="http://schemas.microsoft.com/office/powerpoint/2010/main" val="34820236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E-5: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West Alabama’s proposal to offer a Master of Science in Sport Management. </a:t>
            </a:r>
          </a:p>
        </p:txBody>
      </p:sp>
    </p:spTree>
    <p:extLst>
      <p:ext uri="{BB962C8B-B14F-4D97-AF65-F5344CB8AC3E}">
        <p14:creationId xmlns:p14="http://schemas.microsoft.com/office/powerpoint/2010/main" val="16747844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37199" y="1438099"/>
            <a:ext cx="11364017" cy="5119750"/>
            <a:chOff x="521325" y="611986"/>
            <a:chExt cx="11364017" cy="511975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309" y="728800"/>
              <a:ext cx="1115422" cy="11154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394" y="894078"/>
              <a:ext cx="2281645" cy="95014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532" y="692421"/>
              <a:ext cx="2030186" cy="13534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4682" y="768555"/>
              <a:ext cx="1085231" cy="99479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8936" y="927190"/>
              <a:ext cx="2288875" cy="71864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5422" y="611986"/>
              <a:ext cx="1172240" cy="117224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058" y="2062354"/>
              <a:ext cx="1028155" cy="102815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3394" y="2095831"/>
              <a:ext cx="2032802" cy="81870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8421" y="1977174"/>
              <a:ext cx="1536408" cy="89303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1077" y="1954978"/>
              <a:ext cx="1608331" cy="937427"/>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85628" y="2045878"/>
              <a:ext cx="1972183" cy="650748"/>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4031" y="2034283"/>
              <a:ext cx="1661311" cy="58145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5318" y="3161119"/>
              <a:ext cx="1167673" cy="115833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09790" y="3195310"/>
              <a:ext cx="1257929" cy="1257929"/>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15743" y="3149408"/>
              <a:ext cx="1257929" cy="1257929"/>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99908" y="3123788"/>
              <a:ext cx="1158463" cy="1316436"/>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32979" y="2996722"/>
              <a:ext cx="1158463" cy="1158463"/>
            </a:xfrm>
            <a:prstGeom prst="rect">
              <a:avLst/>
            </a:prstGeom>
          </p:spPr>
        </p:pic>
        <p:pic>
          <p:nvPicPr>
            <p:cNvPr id="21" name="Picture 20"/>
            <p:cNvPicPr>
              <a:picLocks noChangeAspect="1"/>
            </p:cNvPicPr>
            <p:nvPr/>
          </p:nvPicPr>
          <p:blipFill rotWithShape="1">
            <a:blip r:embed="rId19">
              <a:extLst>
                <a:ext uri="{28A0092B-C50C-407E-A947-70E740481C1C}">
                  <a14:useLocalDpi xmlns:a14="http://schemas.microsoft.com/office/drawing/2010/main" val="0"/>
                </a:ext>
              </a:extLst>
            </a:blip>
            <a:srcRect t="1853"/>
            <a:stretch/>
          </p:blipFill>
          <p:spPr>
            <a:xfrm>
              <a:off x="9596467" y="3301850"/>
              <a:ext cx="2288875" cy="718642"/>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1325" y="4679543"/>
              <a:ext cx="1255406" cy="1052193"/>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33394" y="4942564"/>
              <a:ext cx="2318138" cy="484317"/>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98421" y="4746735"/>
              <a:ext cx="2101487" cy="524202"/>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79027" y="4610763"/>
              <a:ext cx="1629692" cy="796145"/>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692633" y="4389079"/>
              <a:ext cx="1257929" cy="1257929"/>
            </a:xfrm>
            <a:prstGeom prst="rect">
              <a:avLst/>
            </a:prstGeom>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380231" y="4397848"/>
              <a:ext cx="1221973" cy="1221973"/>
            </a:xfrm>
            <a:prstGeom prst="rect">
              <a:avLst/>
            </a:prstGeom>
          </p:spPr>
        </p:pic>
      </p:grpSp>
      <p:sp>
        <p:nvSpPr>
          <p:cNvPr id="2" name="Rectangle 1"/>
          <p:cNvSpPr/>
          <p:nvPr/>
        </p:nvSpPr>
        <p:spPr>
          <a:xfrm>
            <a:off x="678397" y="1030651"/>
            <a:ext cx="10864651" cy="646331"/>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600"/>
              </a:spcAft>
              <a:buClrTx/>
              <a:buSzTx/>
              <a:buFontTx/>
              <a:buNone/>
              <a:tabLst>
                <a:tab pos="457200" algn="l"/>
              </a:tabLst>
              <a:defRPr/>
            </a:pPr>
            <a:r>
              <a:rPr kumimoji="0" lang="en-US" sz="36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ALABAMA</a:t>
            </a:r>
            <a:r>
              <a:rPr kumimoji="0" lang="en-US" sz="3600" b="1" i="0" u="none" strike="noStrike" kern="1200" cap="none" spc="30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COMMUNITY COLLEGE SYSTEM</a:t>
            </a:r>
          </a:p>
        </p:txBody>
      </p:sp>
      <p:pic>
        <p:nvPicPr>
          <p:cNvPr id="28" name="Picture 2" descr="https://www.accs.cc/images/seal.png"/>
          <p:cNvPicPr>
            <a:picLocks noChangeAspect="1" noChangeArrowheads="1"/>
          </p:cNvPicPr>
          <p:nvPr/>
        </p:nvPicPr>
        <p:blipFill>
          <a:blip r:embed="rId26">
            <a:extLst>
              <a:ext uri="{BEBA8EAE-BF5A-486C-A8C5-ECC9F3942E4B}">
                <a14:imgProps xmlns:a14="http://schemas.microsoft.com/office/drawing/2010/main">
                  <a14:imgLayer r:embed="rId27">
                    <a14:imgEffect>
                      <a14:colorTemperature colorTemp="6671"/>
                    </a14:imgEffect>
                    <a14:imgEffect>
                      <a14:saturation sat="97000"/>
                    </a14:imgEffect>
                  </a14:imgLayer>
                </a14:imgProps>
              </a:ext>
              <a:ext uri="{28A0092B-C50C-407E-A947-70E740481C1C}">
                <a14:useLocalDpi xmlns:a14="http://schemas.microsoft.com/office/drawing/2010/main" val="0"/>
              </a:ext>
            </a:extLst>
          </a:blip>
          <a:srcRect/>
          <a:stretch>
            <a:fillRect/>
          </a:stretch>
        </p:blipFill>
        <p:spPr bwMode="auto">
          <a:xfrm>
            <a:off x="5774365" y="64763"/>
            <a:ext cx="1048710" cy="1040884"/>
          </a:xfrm>
          <a:prstGeom prst="rect">
            <a:avLst/>
          </a:prstGeom>
          <a:noFill/>
          <a:extLst>
            <a:ext uri="{909E8E84-426E-40DD-AFC4-6F175D3DCCD1}">
              <a14:hiddenFill xmlns:a14="http://schemas.microsoft.com/office/drawing/2010/main">
                <a:solidFill>
                  <a:srgbClr val="FFFFFF"/>
                </a:solidFill>
              </a14:hiddenFill>
            </a:ext>
          </a:extLst>
        </p:spPr>
      </p:pic>
      <p:sp>
        <p:nvSpPr>
          <p:cNvPr id="30" name="Slide Number Placeholder 5">
            <a:extLst>
              <a:ext uri="{FF2B5EF4-FFF2-40B4-BE49-F238E27FC236}">
                <a16:creationId xmlns:a16="http://schemas.microsoft.com/office/drawing/2014/main" id="{99C62BA9-2447-4BF6-8CE6-5C30F2DAC86F}"/>
              </a:ext>
            </a:extLst>
          </p:cNvPr>
          <p:cNvSpPr>
            <a:spLocks noGrp="1"/>
          </p:cNvSpPr>
          <p:nvPr>
            <p:ph type="sldNum" sz="quarter" idx="12"/>
          </p:nvPr>
        </p:nvSpPr>
        <p:spPr>
          <a:xfrm>
            <a:off x="9158016" y="637528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0129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83784" y="293126"/>
            <a:ext cx="10440141" cy="603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Drake State Community &amp; Technical College</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6.  Certificate in Patient Care Technician (CIP 51.3902)</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This program will help meet industry demand for nursing assistants, which appear on Alabama’s Statewide In-Demand Occupations List.</a:t>
            </a:r>
          </a:p>
          <a:p>
            <a:endParaRPr lang="en-US" sz="2400" dirty="0"/>
          </a:p>
          <a:p>
            <a:pPr marL="342900" lvl="0" indent="-342900">
              <a:buFont typeface="Arial" panose="020B0604020202020204" pitchFamily="34" charset="0"/>
              <a:buChar char="•"/>
            </a:pPr>
            <a:r>
              <a:rPr lang="en-US" sz="2400" dirty="0"/>
              <a:t>The proposed program provides an alternative pathway </a:t>
            </a:r>
          </a:p>
          <a:p>
            <a:pPr marL="339725" lvl="0"/>
            <a:r>
              <a:rPr lang="en-US" sz="2400" dirty="0"/>
              <a:t>for students not admitted to DRA’s nursing program.</a:t>
            </a:r>
          </a:p>
          <a:p>
            <a:endParaRPr lang="en-US" sz="2400" dirty="0"/>
          </a:p>
          <a:p>
            <a:pPr marL="342900" indent="-342900">
              <a:buFont typeface="Arial" panose="020B0604020202020204" pitchFamily="34" charset="0"/>
              <a:buChar char="•"/>
            </a:pPr>
            <a:r>
              <a:rPr lang="en-US" sz="2400" dirty="0"/>
              <a:t>This proposal includes letters of support from the following </a:t>
            </a:r>
          </a:p>
          <a:p>
            <a:pPr marL="339725"/>
            <a:r>
              <a:rPr lang="en-US" sz="2400" dirty="0"/>
              <a:t>potential clinical site partners and future employers: </a:t>
            </a:r>
          </a:p>
          <a:p>
            <a:pPr marL="339725"/>
            <a:r>
              <a:rPr lang="en-US" sz="2400" dirty="0"/>
              <a:t>Huntsville Hospital, Huntsville Health and Rehab, LLC, </a:t>
            </a:r>
          </a:p>
          <a:p>
            <a:pPr marL="339725"/>
            <a:r>
              <a:rPr lang="en-US" sz="2400" dirty="0"/>
              <a:t>and Central North Alabama Health Services, Inc.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EE07639-4583-44C1-802E-7F657A8A443C}"/>
              </a:ext>
            </a:extLst>
          </p:cNvPr>
          <p:cNvPicPr>
            <a:picLocks noChangeAspect="1"/>
          </p:cNvPicPr>
          <p:nvPr/>
        </p:nvPicPr>
        <p:blipFill>
          <a:blip r:embed="rId3"/>
          <a:stretch>
            <a:fillRect/>
          </a:stretch>
        </p:blipFill>
        <p:spPr>
          <a:xfrm>
            <a:off x="10613091" y="293126"/>
            <a:ext cx="1024217" cy="1024217"/>
          </a:xfrm>
          <a:prstGeom prst="rect">
            <a:avLst/>
          </a:prstGeom>
        </p:spPr>
      </p:pic>
      <p:pic>
        <p:nvPicPr>
          <p:cNvPr id="4" name="Picture 3">
            <a:extLst>
              <a:ext uri="{FF2B5EF4-FFF2-40B4-BE49-F238E27FC236}">
                <a16:creationId xmlns:a16="http://schemas.microsoft.com/office/drawing/2014/main" id="{49590A9E-287E-44D6-9E23-AE120038E8B6}"/>
              </a:ext>
            </a:extLst>
          </p:cNvPr>
          <p:cNvPicPr>
            <a:picLocks noChangeAspect="1"/>
          </p:cNvPicPr>
          <p:nvPr/>
        </p:nvPicPr>
        <p:blipFill>
          <a:blip r:embed="rId4"/>
          <a:stretch>
            <a:fillRect/>
          </a:stretch>
        </p:blipFill>
        <p:spPr>
          <a:xfrm>
            <a:off x="8747802" y="2783679"/>
            <a:ext cx="2973915" cy="2543564"/>
          </a:xfrm>
          <a:prstGeom prst="rect">
            <a:avLst/>
          </a:prstGeom>
        </p:spPr>
      </p:pic>
    </p:spTree>
    <p:extLst>
      <p:ext uri="{BB962C8B-B14F-4D97-AF65-F5344CB8AC3E}">
        <p14:creationId xmlns:p14="http://schemas.microsoft.com/office/powerpoint/2010/main" val="16889154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E-6: </a:t>
            </a:r>
          </a:p>
          <a:p>
            <a:endParaRPr lang="en-US" sz="3200" b="1" dirty="0">
              <a:solidFill>
                <a:srgbClr val="0070C0"/>
              </a:solidFill>
            </a:endParaRPr>
          </a:p>
          <a:p>
            <a:pPr>
              <a:spcBef>
                <a:spcPts val="600"/>
              </a:spcBef>
              <a:tabLst>
                <a:tab pos="457200" algn="l"/>
              </a:tabLst>
              <a:defRPr/>
            </a:pPr>
            <a:r>
              <a:rPr lang="en-US" sz="2800" dirty="0"/>
              <a:t>That the Commission approve the Drake State &amp; Technical Community College’s proposal to offer a Certificate in Patient Care Technician. </a:t>
            </a:r>
          </a:p>
        </p:txBody>
      </p:sp>
    </p:spTree>
    <p:extLst>
      <p:ext uri="{BB962C8B-B14F-4D97-AF65-F5344CB8AC3E}">
        <p14:creationId xmlns:p14="http://schemas.microsoft.com/office/powerpoint/2010/main" val="31605504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83784" y="293126"/>
            <a:ext cx="10440141" cy="508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Enterprise State Community College</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7. Associate in Applied Science in Digital Arts</a:t>
            </a: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50.0102)</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The proposed AAS program will prepare graduates for digital multimedia jobs, including as graphic designers, which are on the 2021 Statewide In-Demand Occupations List. </a:t>
            </a:r>
          </a:p>
          <a:p>
            <a:endParaRPr lang="en-US" sz="2400" dirty="0"/>
          </a:p>
          <a:p>
            <a:pPr marL="342900" lvl="0" indent="-342900">
              <a:buFont typeface="Arial" panose="020B0604020202020204" pitchFamily="34" charset="0"/>
              <a:buChar char="•"/>
            </a:pPr>
            <a:r>
              <a:rPr lang="en-US" sz="2400" dirty="0"/>
              <a:t>This proposal includes letters of support from the following potential future employers: WTVY-TV News4, Enterprise Career and Technology Center, and Durden Outdoor Displays, Inc.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A55EF06-B6DF-4BC5-8B9B-5D994AB2D954}"/>
              </a:ext>
            </a:extLst>
          </p:cNvPr>
          <p:cNvPicPr>
            <a:picLocks noChangeAspect="1"/>
          </p:cNvPicPr>
          <p:nvPr/>
        </p:nvPicPr>
        <p:blipFill>
          <a:blip r:embed="rId3"/>
          <a:stretch>
            <a:fillRect/>
          </a:stretch>
        </p:blipFill>
        <p:spPr>
          <a:xfrm>
            <a:off x="9818299" y="293126"/>
            <a:ext cx="2030144" cy="823031"/>
          </a:xfrm>
          <a:prstGeom prst="rect">
            <a:avLst/>
          </a:prstGeom>
        </p:spPr>
      </p:pic>
      <p:pic>
        <p:nvPicPr>
          <p:cNvPr id="4" name="Picture 3">
            <a:extLst>
              <a:ext uri="{FF2B5EF4-FFF2-40B4-BE49-F238E27FC236}">
                <a16:creationId xmlns:a16="http://schemas.microsoft.com/office/drawing/2014/main" id="{97902082-5C08-4FEF-8103-CECA89DFAE15}"/>
              </a:ext>
            </a:extLst>
          </p:cNvPr>
          <p:cNvPicPr>
            <a:picLocks noChangeAspect="1"/>
          </p:cNvPicPr>
          <p:nvPr/>
        </p:nvPicPr>
        <p:blipFill>
          <a:blip r:embed="rId4"/>
          <a:stretch>
            <a:fillRect/>
          </a:stretch>
        </p:blipFill>
        <p:spPr>
          <a:xfrm>
            <a:off x="6096000" y="4046636"/>
            <a:ext cx="3357649" cy="2518237"/>
          </a:xfrm>
          <a:prstGeom prst="rect">
            <a:avLst/>
          </a:prstGeom>
        </p:spPr>
      </p:pic>
    </p:spTree>
    <p:extLst>
      <p:ext uri="{BB962C8B-B14F-4D97-AF65-F5344CB8AC3E}">
        <p14:creationId xmlns:p14="http://schemas.microsoft.com/office/powerpoint/2010/main" val="20685866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015936"/>
          </a:xfrm>
          <a:prstGeom prst="rect">
            <a:avLst/>
          </a:prstGeom>
          <a:noFill/>
        </p:spPr>
        <p:txBody>
          <a:bodyPr wrap="square" rtlCol="0">
            <a:spAutoFit/>
          </a:bodyPr>
          <a:lstStyle/>
          <a:p>
            <a:r>
              <a:rPr lang="en-US" sz="3200" b="1" dirty="0">
                <a:solidFill>
                  <a:srgbClr val="4472C4"/>
                </a:solidFill>
              </a:rPr>
              <a:t>Motion, Decision Item E-7: </a:t>
            </a:r>
          </a:p>
          <a:p>
            <a:endParaRPr lang="en-US" sz="3200" b="1" dirty="0">
              <a:solidFill>
                <a:srgbClr val="0070C0"/>
              </a:solidFill>
            </a:endParaRPr>
          </a:p>
          <a:p>
            <a:pPr>
              <a:spcBef>
                <a:spcPts val="600"/>
              </a:spcBef>
              <a:tabLst>
                <a:tab pos="457200" algn="l"/>
              </a:tabLst>
              <a:defRPr/>
            </a:pPr>
            <a:r>
              <a:rPr lang="en-US" sz="2800" dirty="0"/>
              <a:t>That the Commission approve the Enterprise State Community College’s proposal to offer an AAS in Digital Arts. </a:t>
            </a:r>
          </a:p>
        </p:txBody>
      </p:sp>
    </p:spTree>
    <p:extLst>
      <p:ext uri="{BB962C8B-B14F-4D97-AF65-F5344CB8AC3E}">
        <p14:creationId xmlns:p14="http://schemas.microsoft.com/office/powerpoint/2010/main" val="1308160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937B-C97D-44B0-8871-91D844FF83B3}"/>
              </a:ext>
            </a:extLst>
          </p:cNvPr>
          <p:cNvSpPr>
            <a:spLocks noGrp="1"/>
          </p:cNvSpPr>
          <p:nvPr>
            <p:ph type="ctrTitle"/>
          </p:nvPr>
        </p:nvSpPr>
        <p:spPr>
          <a:xfrm>
            <a:off x="1237673" y="0"/>
            <a:ext cx="9144000" cy="1126836"/>
          </a:xfrm>
        </p:spPr>
        <p:txBody>
          <a:bodyPr>
            <a:normAutofit/>
          </a:bodyPr>
          <a:lstStyle/>
          <a:p>
            <a:r>
              <a:rPr lang="en-US" b="1" dirty="0">
                <a:solidFill>
                  <a:srgbClr val="4472C4"/>
                </a:solidFill>
              </a:rPr>
              <a:t>Transitions and New Hires </a:t>
            </a:r>
          </a:p>
        </p:txBody>
      </p:sp>
      <p:pic>
        <p:nvPicPr>
          <p:cNvPr id="5" name="Picture 4">
            <a:extLst>
              <a:ext uri="{FF2B5EF4-FFF2-40B4-BE49-F238E27FC236}">
                <a16:creationId xmlns:a16="http://schemas.microsoft.com/office/drawing/2014/main" id="{7A7BC020-0E81-4B7A-8372-E1CD88854F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9906"/>
          <a:stretch/>
        </p:blipFill>
        <p:spPr>
          <a:xfrm>
            <a:off x="4077757" y="1121003"/>
            <a:ext cx="6760232" cy="4704111"/>
          </a:xfrm>
          <a:prstGeom prst="rect">
            <a:avLst/>
          </a:prstGeom>
        </p:spPr>
      </p:pic>
      <p:sp>
        <p:nvSpPr>
          <p:cNvPr id="4" name="TextBox 3">
            <a:extLst>
              <a:ext uri="{FF2B5EF4-FFF2-40B4-BE49-F238E27FC236}">
                <a16:creationId xmlns:a16="http://schemas.microsoft.com/office/drawing/2014/main" id="{25B0F08D-04F6-4E12-B782-FE3D2BD46669}"/>
              </a:ext>
            </a:extLst>
          </p:cNvPr>
          <p:cNvSpPr txBox="1"/>
          <p:nvPr/>
        </p:nvSpPr>
        <p:spPr>
          <a:xfrm>
            <a:off x="7610198" y="5883752"/>
            <a:ext cx="5542949" cy="830997"/>
          </a:xfrm>
          <a:prstGeom prst="rect">
            <a:avLst/>
          </a:prstGeom>
          <a:noFill/>
        </p:spPr>
        <p:txBody>
          <a:bodyPr wrap="square" rtlCol="0">
            <a:spAutoFit/>
          </a:bodyPr>
          <a:lstStyle/>
          <a:p>
            <a:r>
              <a:rPr lang="en-US" sz="2400" dirty="0"/>
              <a:t>Jamarcus White</a:t>
            </a:r>
          </a:p>
          <a:p>
            <a:r>
              <a:rPr lang="en-US" sz="2400" dirty="0"/>
              <a:t> Information Technology Specialist</a:t>
            </a:r>
          </a:p>
        </p:txBody>
      </p:sp>
      <p:sp>
        <p:nvSpPr>
          <p:cNvPr id="6" name="TextBox 5">
            <a:extLst>
              <a:ext uri="{FF2B5EF4-FFF2-40B4-BE49-F238E27FC236}">
                <a16:creationId xmlns:a16="http://schemas.microsoft.com/office/drawing/2014/main" id="{D5FAB91B-603F-4C8E-889A-A011C6D756F3}"/>
              </a:ext>
            </a:extLst>
          </p:cNvPr>
          <p:cNvSpPr txBox="1"/>
          <p:nvPr/>
        </p:nvSpPr>
        <p:spPr>
          <a:xfrm>
            <a:off x="4077757" y="5891998"/>
            <a:ext cx="4244502" cy="830997"/>
          </a:xfrm>
          <a:prstGeom prst="rect">
            <a:avLst/>
          </a:prstGeom>
          <a:noFill/>
        </p:spPr>
        <p:txBody>
          <a:bodyPr wrap="square" rtlCol="0">
            <a:spAutoFit/>
          </a:bodyPr>
          <a:lstStyle/>
          <a:p>
            <a:r>
              <a:rPr lang="en-US" sz="2400" dirty="0"/>
              <a:t>Michael Clemons</a:t>
            </a:r>
          </a:p>
          <a:p>
            <a:r>
              <a:rPr lang="en-US" sz="2400" dirty="0"/>
              <a:t>Network Administrator </a:t>
            </a:r>
          </a:p>
        </p:txBody>
      </p:sp>
      <p:sp>
        <p:nvSpPr>
          <p:cNvPr id="9" name="TextBox 8">
            <a:extLst>
              <a:ext uri="{FF2B5EF4-FFF2-40B4-BE49-F238E27FC236}">
                <a16:creationId xmlns:a16="http://schemas.microsoft.com/office/drawing/2014/main" id="{A8D61650-A29A-4872-B3E4-5C5152FE0F65}"/>
              </a:ext>
            </a:extLst>
          </p:cNvPr>
          <p:cNvSpPr txBox="1"/>
          <p:nvPr/>
        </p:nvSpPr>
        <p:spPr>
          <a:xfrm>
            <a:off x="225603" y="1770434"/>
            <a:ext cx="3852154" cy="2862322"/>
          </a:xfrm>
          <a:prstGeom prst="rect">
            <a:avLst/>
          </a:prstGeom>
          <a:noFill/>
        </p:spPr>
        <p:txBody>
          <a:bodyPr wrap="square" rtlCol="0">
            <a:spAutoFit/>
          </a:bodyPr>
          <a:lstStyle/>
          <a:p>
            <a:r>
              <a:rPr lang="en-US" sz="3600" dirty="0"/>
              <a:t>Loss of 250 Years of agency knowledge and expertise  thought retirement since 2019</a:t>
            </a:r>
          </a:p>
        </p:txBody>
      </p:sp>
    </p:spTree>
    <p:extLst>
      <p:ext uri="{BB962C8B-B14F-4D97-AF65-F5344CB8AC3E}">
        <p14:creationId xmlns:p14="http://schemas.microsoft.com/office/powerpoint/2010/main" val="6372146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83784" y="293126"/>
            <a:ext cx="10440141" cy="65864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Northeast Alabama Community College</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8. Associate of Applied Science and Certificate in Building Construction (CIP 46.0415)</a:t>
            </a:r>
          </a:p>
          <a:p>
            <a:pPr marL="0" marR="0" lvl="0" indent="0" algn="l" defTabSz="914400" rtl="0" eaLnBrk="1" fontAlgn="auto" latinLnBrk="0" hangingPunct="1">
              <a:lnSpc>
                <a:spcPct val="100000"/>
              </a:lnSpc>
              <a:buClrTx/>
              <a:buSzTx/>
              <a:buFontTx/>
              <a:buNone/>
              <a:tabLst>
                <a:tab pos="457200" algn="l"/>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200" dirty="0"/>
              <a:t>Carpenters, electricians, and plumbers, pipefitters, and steamfitters are included on the 2021 Statewide In-Demand Occupations List, with a projected 4.5% job growth within a 40-mile radius of the college between 2020-2025.</a:t>
            </a:r>
          </a:p>
          <a:p>
            <a:endParaRPr lang="en-US" sz="1000" dirty="0"/>
          </a:p>
          <a:p>
            <a:pPr marL="342900" lvl="0" indent="-342900">
              <a:buFont typeface="Arial" panose="020B0604020202020204" pitchFamily="34" charset="0"/>
              <a:buChar char="•"/>
            </a:pPr>
            <a:r>
              <a:rPr lang="en-US" sz="2200" dirty="0"/>
              <a:t>Alabama currently has only one other Building Construction AAS degree at Lawson State Community College. This program will offer additional options in plumbing, electrical, HVAC, and masonry.</a:t>
            </a:r>
          </a:p>
          <a:p>
            <a:endParaRPr lang="en-US" sz="1000" dirty="0"/>
          </a:p>
          <a:p>
            <a:pPr marL="342900" lvl="0" indent="-342900">
              <a:buFont typeface="Arial" panose="020B0604020202020204" pitchFamily="34" charset="0"/>
              <a:buChar char="•"/>
            </a:pPr>
            <a:r>
              <a:rPr lang="en-US" sz="2200" dirty="0"/>
              <a:t>This proposal includes eight letters of support from the following </a:t>
            </a:r>
          </a:p>
          <a:p>
            <a:pPr marL="339725" lvl="0"/>
            <a:r>
              <a:rPr lang="en-US" sz="2200" dirty="0"/>
              <a:t>potential work-based learning site partners and future employers: </a:t>
            </a:r>
          </a:p>
          <a:p>
            <a:pPr marL="339725" lvl="0"/>
            <a:r>
              <a:rPr lang="en-US" sz="2200" dirty="0"/>
              <a:t>Lambert Contracting, Earnest Pruett Center of Technology, </a:t>
            </a:r>
          </a:p>
          <a:p>
            <a:pPr marL="339725" lvl="0"/>
            <a:r>
              <a:rPr lang="en-US" sz="2200" dirty="0"/>
              <a:t>Lambert, Inc., Builders Supply Company, Inc., SAM Construction, </a:t>
            </a:r>
          </a:p>
          <a:p>
            <a:pPr marL="339725" lvl="0"/>
            <a:r>
              <a:rPr lang="en-US" sz="2200" dirty="0"/>
              <a:t>P&amp;C Construction, Mr. Rooter Plumbing, and </a:t>
            </a:r>
            <a:r>
              <a:rPr lang="en-US" sz="2200" dirty="0" err="1"/>
              <a:t>Tolar</a:t>
            </a:r>
            <a:r>
              <a:rPr lang="en-US" sz="2200" dirty="0"/>
              <a:t> Construction.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E8C8A8D-F94B-41A0-BD43-747728875A1D}"/>
              </a:ext>
            </a:extLst>
          </p:cNvPr>
          <p:cNvPicPr>
            <a:picLocks noChangeAspect="1"/>
          </p:cNvPicPr>
          <p:nvPr/>
        </p:nvPicPr>
        <p:blipFill>
          <a:blip r:embed="rId3"/>
          <a:stretch>
            <a:fillRect/>
          </a:stretch>
        </p:blipFill>
        <p:spPr>
          <a:xfrm>
            <a:off x="10419436" y="293126"/>
            <a:ext cx="1255885" cy="1261981"/>
          </a:xfrm>
          <a:prstGeom prst="rect">
            <a:avLst/>
          </a:prstGeom>
        </p:spPr>
      </p:pic>
      <p:pic>
        <p:nvPicPr>
          <p:cNvPr id="4" name="Picture 3">
            <a:extLst>
              <a:ext uri="{FF2B5EF4-FFF2-40B4-BE49-F238E27FC236}">
                <a16:creationId xmlns:a16="http://schemas.microsoft.com/office/drawing/2014/main" id="{BF49EB2F-B923-4C15-8FC4-97919D5DBFCB}"/>
              </a:ext>
            </a:extLst>
          </p:cNvPr>
          <p:cNvPicPr>
            <a:picLocks noChangeAspect="1"/>
          </p:cNvPicPr>
          <p:nvPr/>
        </p:nvPicPr>
        <p:blipFill>
          <a:blip r:embed="rId4"/>
          <a:stretch>
            <a:fillRect/>
          </a:stretch>
        </p:blipFill>
        <p:spPr>
          <a:xfrm>
            <a:off x="8838864" y="4027251"/>
            <a:ext cx="3005103" cy="2004404"/>
          </a:xfrm>
          <a:prstGeom prst="rect">
            <a:avLst/>
          </a:prstGeom>
        </p:spPr>
      </p:pic>
    </p:spTree>
    <p:extLst>
      <p:ext uri="{BB962C8B-B14F-4D97-AF65-F5344CB8AC3E}">
        <p14:creationId xmlns:p14="http://schemas.microsoft.com/office/powerpoint/2010/main" val="11562196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E-8: </a:t>
            </a:r>
          </a:p>
          <a:p>
            <a:endParaRPr lang="en-US" sz="3200" b="1" dirty="0">
              <a:solidFill>
                <a:srgbClr val="0070C0"/>
              </a:solidFill>
            </a:endParaRPr>
          </a:p>
          <a:p>
            <a:pPr>
              <a:spcBef>
                <a:spcPts val="600"/>
              </a:spcBef>
              <a:tabLst>
                <a:tab pos="457200" algn="l"/>
              </a:tabLst>
              <a:defRPr/>
            </a:pPr>
            <a:r>
              <a:rPr lang="en-US" sz="2800" dirty="0"/>
              <a:t>That the Commission approve the Northeast Alabama Community College’s proposal to offer an AAS and Certificate in Building Construction. </a:t>
            </a:r>
          </a:p>
        </p:txBody>
      </p:sp>
    </p:spTree>
    <p:extLst>
      <p:ext uri="{BB962C8B-B14F-4D97-AF65-F5344CB8AC3E}">
        <p14:creationId xmlns:p14="http://schemas.microsoft.com/office/powerpoint/2010/main" val="2461854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83784" y="293126"/>
            <a:ext cx="10440141"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Southern Union State Community College</a:t>
            </a:r>
          </a:p>
          <a:p>
            <a:pPr marL="398463" marR="0" lvl="0" indent="-398463"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9</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Associate of Applied Science and Certificate in Aviation Maintenance Technology (CIP 47.0607)</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The program is designed to prepare graduates for employment as aircraft mechanics and service technicians, which are included on the 2021 Statewide In-Demand Occupations List. </a:t>
            </a:r>
          </a:p>
          <a:p>
            <a:endParaRPr lang="en-US" sz="2400" dirty="0"/>
          </a:p>
          <a:p>
            <a:pPr marL="342900" lvl="0" indent="-342900">
              <a:buFont typeface="Arial" panose="020B0604020202020204" pitchFamily="34" charset="0"/>
              <a:buChar char="•"/>
            </a:pPr>
            <a:r>
              <a:rPr lang="en-US" sz="2400" dirty="0"/>
              <a:t>SOU has developed the program in partnership with Auburn University to meet their needs for qualified technicians to support the Auburn University Regional Airport.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5EBAC5D-0CFB-47F2-AE8D-E4C2ED8211B4}"/>
              </a:ext>
            </a:extLst>
          </p:cNvPr>
          <p:cNvPicPr>
            <a:picLocks noChangeAspect="1"/>
          </p:cNvPicPr>
          <p:nvPr/>
        </p:nvPicPr>
        <p:blipFill>
          <a:blip r:embed="rId3"/>
          <a:stretch>
            <a:fillRect/>
          </a:stretch>
        </p:blipFill>
        <p:spPr>
          <a:xfrm>
            <a:off x="9626391" y="1003466"/>
            <a:ext cx="2316681" cy="487722"/>
          </a:xfrm>
          <a:prstGeom prst="rect">
            <a:avLst/>
          </a:prstGeom>
        </p:spPr>
      </p:pic>
      <p:pic>
        <p:nvPicPr>
          <p:cNvPr id="4" name="Picture 3">
            <a:extLst>
              <a:ext uri="{FF2B5EF4-FFF2-40B4-BE49-F238E27FC236}">
                <a16:creationId xmlns:a16="http://schemas.microsoft.com/office/drawing/2014/main" id="{41B4B9F3-0B79-4103-811F-9F05343EA976}"/>
              </a:ext>
            </a:extLst>
          </p:cNvPr>
          <p:cNvPicPr>
            <a:picLocks noChangeAspect="1"/>
          </p:cNvPicPr>
          <p:nvPr/>
        </p:nvPicPr>
        <p:blipFill>
          <a:blip r:embed="rId4"/>
          <a:stretch>
            <a:fillRect/>
          </a:stretch>
        </p:blipFill>
        <p:spPr>
          <a:xfrm>
            <a:off x="4393102" y="4438499"/>
            <a:ext cx="3405796" cy="2260601"/>
          </a:xfrm>
          <a:prstGeom prst="rect">
            <a:avLst/>
          </a:prstGeom>
        </p:spPr>
      </p:pic>
    </p:spTree>
    <p:extLst>
      <p:ext uri="{BB962C8B-B14F-4D97-AF65-F5344CB8AC3E}">
        <p14:creationId xmlns:p14="http://schemas.microsoft.com/office/powerpoint/2010/main" val="19726248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E-9: </a:t>
            </a:r>
          </a:p>
          <a:p>
            <a:endParaRPr lang="en-US" sz="3200" b="1" dirty="0">
              <a:solidFill>
                <a:srgbClr val="0070C0"/>
              </a:solidFill>
            </a:endParaRPr>
          </a:p>
          <a:p>
            <a:pPr>
              <a:spcBef>
                <a:spcPts val="600"/>
              </a:spcBef>
              <a:tabLst>
                <a:tab pos="457200" algn="l"/>
              </a:tabLst>
              <a:defRPr/>
            </a:pPr>
            <a:r>
              <a:rPr lang="en-US" sz="2800" dirty="0"/>
              <a:t>That the Commission approve the Southern Union State Community College’s proposal to offer an AAS and Certificate in Aviation Maintenance Technology. </a:t>
            </a:r>
          </a:p>
        </p:txBody>
      </p:sp>
    </p:spTree>
    <p:extLst>
      <p:ext uri="{BB962C8B-B14F-4D97-AF65-F5344CB8AC3E}">
        <p14:creationId xmlns:p14="http://schemas.microsoft.com/office/powerpoint/2010/main" val="37469751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83784" y="293126"/>
            <a:ext cx="10440141"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Wallace State Community College - Selma</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10. Certificate in Heating, Ventilation, Air Conditioning,</a:t>
            </a:r>
          </a:p>
          <a:p>
            <a:pPr marL="574675" marR="0" lvl="0"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and Refrigeration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HVACR) (CIP 47.0201)</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The proposed program is intended to prepare graduates for employment as HVACR mechanics and installers, which are included on the 2021 Statewide In-Demand Occupations List.</a:t>
            </a:r>
          </a:p>
          <a:p>
            <a:endParaRPr lang="en-US" sz="3600" dirty="0"/>
          </a:p>
          <a:p>
            <a:pPr marL="342900" lvl="0" indent="-342900">
              <a:buFont typeface="Arial" panose="020B0604020202020204" pitchFamily="34" charset="0"/>
              <a:buChar char="•"/>
            </a:pPr>
            <a:r>
              <a:rPr lang="en-US" sz="2400" dirty="0"/>
              <a:t>This program will serve students seeking HVACR</a:t>
            </a:r>
          </a:p>
          <a:p>
            <a:pPr marL="341313" lvl="0"/>
            <a:r>
              <a:rPr lang="en-US" sz="2400" dirty="0"/>
              <a:t>training in the Black Belt region.</a:t>
            </a:r>
          </a:p>
          <a:p>
            <a:pPr marL="341313" lvl="0"/>
            <a:endParaRPr lang="en-US" sz="3600" dirty="0"/>
          </a:p>
          <a:p>
            <a:pPr marL="342900" lvl="0" indent="-342900">
              <a:buFont typeface="Arial" panose="020B0604020202020204" pitchFamily="34" charset="0"/>
              <a:buChar char="•"/>
            </a:pPr>
            <a:r>
              <a:rPr lang="en-US" sz="2400" dirty="0"/>
              <a:t>This proposal includes two letters of support from potential employers: Gaddy Electric and Plumbing, and Anderson Plumbing, Heating and Electric.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15915BF-6DCA-444D-AC7D-39401F693083}"/>
              </a:ext>
            </a:extLst>
          </p:cNvPr>
          <p:cNvPicPr>
            <a:picLocks noChangeAspect="1"/>
          </p:cNvPicPr>
          <p:nvPr/>
        </p:nvPicPr>
        <p:blipFill>
          <a:blip r:embed="rId3"/>
          <a:stretch>
            <a:fillRect/>
          </a:stretch>
        </p:blipFill>
        <p:spPr>
          <a:xfrm>
            <a:off x="10182814" y="527510"/>
            <a:ext cx="1225402" cy="1219306"/>
          </a:xfrm>
          <a:prstGeom prst="rect">
            <a:avLst/>
          </a:prstGeom>
        </p:spPr>
      </p:pic>
      <p:pic>
        <p:nvPicPr>
          <p:cNvPr id="4" name="Picture 3">
            <a:extLst>
              <a:ext uri="{FF2B5EF4-FFF2-40B4-BE49-F238E27FC236}">
                <a16:creationId xmlns:a16="http://schemas.microsoft.com/office/drawing/2014/main" id="{E2ABC20B-C7F9-44BE-A867-363F37DD8157}"/>
              </a:ext>
            </a:extLst>
          </p:cNvPr>
          <p:cNvPicPr>
            <a:picLocks noChangeAspect="1"/>
          </p:cNvPicPr>
          <p:nvPr/>
        </p:nvPicPr>
        <p:blipFill>
          <a:blip r:embed="rId4"/>
          <a:stretch>
            <a:fillRect/>
          </a:stretch>
        </p:blipFill>
        <p:spPr>
          <a:xfrm>
            <a:off x="7482264" y="3015574"/>
            <a:ext cx="3290588" cy="1974353"/>
          </a:xfrm>
          <a:prstGeom prst="rect">
            <a:avLst/>
          </a:prstGeom>
        </p:spPr>
      </p:pic>
    </p:spTree>
    <p:extLst>
      <p:ext uri="{BB962C8B-B14F-4D97-AF65-F5344CB8AC3E}">
        <p14:creationId xmlns:p14="http://schemas.microsoft.com/office/powerpoint/2010/main" val="19275636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E-10: </a:t>
            </a:r>
          </a:p>
          <a:p>
            <a:endParaRPr lang="en-US" sz="3200" b="1" dirty="0">
              <a:solidFill>
                <a:srgbClr val="0070C0"/>
              </a:solidFill>
            </a:endParaRPr>
          </a:p>
          <a:p>
            <a:pPr>
              <a:spcBef>
                <a:spcPts val="600"/>
              </a:spcBef>
              <a:tabLst>
                <a:tab pos="457200" algn="l"/>
              </a:tabLst>
              <a:defRPr/>
            </a:pPr>
            <a:r>
              <a:rPr lang="en-US" sz="2800" dirty="0"/>
              <a:t>That the Commission approve the Wallace State Community College - Selma’s proposal to offer a Certificate in Heating, Ventilation, Air Conditioning, and Refrigeration (HVACR). </a:t>
            </a:r>
          </a:p>
        </p:txBody>
      </p:sp>
    </p:spTree>
    <p:extLst>
      <p:ext uri="{BB962C8B-B14F-4D97-AF65-F5344CB8AC3E}">
        <p14:creationId xmlns:p14="http://schemas.microsoft.com/office/powerpoint/2010/main" val="26396280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06653" y="92074"/>
            <a:ext cx="10328218"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400" b="1" i="0" u="none" strike="noStrike" kern="1200" cap="none" spc="0" normalizeH="0" baseline="0" noProof="0" dirty="0">
                <a:ln>
                  <a:noFill/>
                </a:ln>
                <a:solidFill>
                  <a:srgbClr val="4472C4"/>
                </a:solidFill>
                <a:effectLst/>
                <a:uLnTx/>
                <a:uFillTx/>
                <a:latin typeface="Calibri"/>
                <a:ea typeface="+mn-ea"/>
                <a:cs typeface="+mn-cs"/>
              </a:rPr>
              <a:t>Request to Amend Post-Implementation Conditions</a:t>
            </a:r>
          </a:p>
          <a:p>
            <a:pPr marL="0" marR="0" lvl="0" indent="0" algn="l" defTabSz="914400" rtl="0" eaLnBrk="1" fontAlgn="auto" latinLnBrk="0" hangingPunct="1">
              <a:lnSpc>
                <a:spcPct val="100000"/>
              </a:lnSpc>
              <a:spcAft>
                <a:spcPts val="0"/>
              </a:spcAft>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11a. Alabama State University MA in History (CIP 54.0101)</a:t>
            </a:r>
            <a:endParaRPr kumimoji="0" lang="en-US" sz="15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buFont typeface="Arial" panose="020B0604020202020204" pitchFamily="34" charset="0"/>
              <a:buChar char="•"/>
              <a:defRPr/>
            </a:pPr>
            <a:r>
              <a:rPr lang="en-US" sz="2400" dirty="0">
                <a:solidFill>
                  <a:prstClr val="black"/>
                </a:solidFill>
              </a:rPr>
              <a:t>The program did not meet the enrollment condition, nor did it meet the minimum graduate requirement of 3.75 annual graduates on average.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285750" lvl="0" indent="-285750">
              <a:buFont typeface="Arial" panose="020B0604020202020204" pitchFamily="34" charset="0"/>
              <a:buChar char="•"/>
              <a:defRPr/>
            </a:pPr>
            <a:r>
              <a:rPr lang="en-US" sz="2400" dirty="0"/>
              <a:t>ASU has requested an extension to produce an average number of graduates at or above the state required minimum of 3.75. ASU projects dramatic enrollment growth in the program, driven by the addition of a new concentration in public history, partnerships with prominent public history organizations in the Montgomery area, and the addition of a fully online version of the curriculum. </a:t>
            </a:r>
            <a:endParaRPr kumimoji="0" lang="en-US" sz="24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51747" y="636949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11222379-C7E9-4F92-A48B-E982E97FA6ED}"/>
              </a:ext>
            </a:extLst>
          </p:cNvPr>
          <p:cNvGraphicFramePr>
            <a:graphicFrameLocks noGrp="1"/>
          </p:cNvGraphicFramePr>
          <p:nvPr>
            <p:extLst>
              <p:ext uri="{D42A27DB-BD31-4B8C-83A1-F6EECF244321}">
                <p14:modId xmlns:p14="http://schemas.microsoft.com/office/powerpoint/2010/main" val="4104847162"/>
              </p:ext>
            </p:extLst>
          </p:nvPr>
        </p:nvGraphicFramePr>
        <p:xfrm>
          <a:off x="3791352" y="4372284"/>
          <a:ext cx="4609296" cy="1997214"/>
        </p:xfrm>
        <a:graphic>
          <a:graphicData uri="http://schemas.openxmlformats.org/drawingml/2006/table">
            <a:tbl>
              <a:tblPr firstRow="1" firstCol="1" lastRow="1" lastCol="1" bandRow="1" bandCol="1">
                <a:tableStyleId>{0E3FDE45-AF77-4B5C-9715-49D594BDF05E}</a:tableStyleId>
              </a:tblPr>
              <a:tblGrid>
                <a:gridCol w="1487377">
                  <a:extLst>
                    <a:ext uri="{9D8B030D-6E8A-4147-A177-3AD203B41FA5}">
                      <a16:colId xmlns:a16="http://schemas.microsoft.com/office/drawing/2014/main" val="1169614983"/>
                    </a:ext>
                  </a:extLst>
                </a:gridCol>
                <a:gridCol w="1443134">
                  <a:extLst>
                    <a:ext uri="{9D8B030D-6E8A-4147-A177-3AD203B41FA5}">
                      <a16:colId xmlns:a16="http://schemas.microsoft.com/office/drawing/2014/main" val="4263036999"/>
                    </a:ext>
                  </a:extLst>
                </a:gridCol>
                <a:gridCol w="1678785">
                  <a:extLst>
                    <a:ext uri="{9D8B030D-6E8A-4147-A177-3AD203B41FA5}">
                      <a16:colId xmlns:a16="http://schemas.microsoft.com/office/drawing/2014/main" val="839364311"/>
                    </a:ext>
                  </a:extLst>
                </a:gridCol>
              </a:tblGrid>
              <a:tr h="778014">
                <a:tc>
                  <a:txBody>
                    <a:bodyPr/>
                    <a:lstStyle/>
                    <a:p>
                      <a:pPr marL="0" marR="0" algn="l">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MA in History (54.0101)</a:t>
                      </a: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rPr>
                        <a:t>Avg New Enrollments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rPr>
                        <a:t>Average Graduates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7575213"/>
                  </a:ext>
                </a:extLst>
              </a:tr>
              <a:tr h="359410">
                <a:tc>
                  <a:txBody>
                    <a:bodyPr/>
                    <a:lstStyle/>
                    <a:p>
                      <a:pPr marL="0" marR="0" algn="l">
                        <a:spcBef>
                          <a:spcPts val="0"/>
                        </a:spcBef>
                        <a:spcAft>
                          <a:spcPts val="0"/>
                        </a:spcAft>
                      </a:pPr>
                      <a:r>
                        <a:rPr lang="en-US" sz="2000" dirty="0">
                          <a:effectLst/>
                        </a:rPr>
                        <a:t> </a:t>
                      </a:r>
                    </a:p>
                    <a:p>
                      <a:pPr marL="0" marR="0" algn="l">
                        <a:spcBef>
                          <a:spcPts val="0"/>
                        </a:spcBef>
                        <a:spcAft>
                          <a:spcPts val="0"/>
                        </a:spcAft>
                      </a:pPr>
                      <a:r>
                        <a:rPr lang="en-US" sz="2000" dirty="0">
                          <a:effectLst/>
                        </a:rPr>
                        <a:t>Required</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b="1" dirty="0">
                          <a:effectLst/>
                          <a:latin typeface="+mn-lt"/>
                          <a:ea typeface="Times New Roman" panose="02020603050405020304" pitchFamily="18" charset="0"/>
                        </a:rPr>
                        <a:t>4</a:t>
                      </a:r>
                      <a:endParaRPr lang="en-US" sz="2000" dirty="0">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effectLst/>
                          <a:latin typeface="+mn-lt"/>
                        </a:rPr>
                        <a:t>3.75</a:t>
                      </a:r>
                      <a:endParaRPr lang="en-US" sz="2000" dirty="0">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5886851"/>
                  </a:ext>
                </a:extLst>
              </a:tr>
              <a:tr h="0">
                <a:tc>
                  <a:txBody>
                    <a:bodyPr/>
                    <a:lstStyle/>
                    <a:p>
                      <a:pPr marL="0" marR="0" algn="l">
                        <a:spcBef>
                          <a:spcPts val="0"/>
                        </a:spcBef>
                        <a:spcAft>
                          <a:spcPts val="0"/>
                        </a:spcAft>
                      </a:pPr>
                      <a:r>
                        <a:rPr lang="en-US" sz="2000">
                          <a:effectLst/>
                        </a:rPr>
                        <a:t> </a:t>
                      </a:r>
                    </a:p>
                    <a:p>
                      <a:pPr marL="0" marR="0" algn="l">
                        <a:spcBef>
                          <a:spcPts val="0"/>
                        </a:spcBef>
                        <a:spcAft>
                          <a:spcPts val="0"/>
                        </a:spcAft>
                      </a:pPr>
                      <a:r>
                        <a:rPr lang="en-US" sz="2000">
                          <a:effectLst/>
                        </a:rPr>
                        <a:t>Reported</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solidFill>
                            <a:srgbClr val="C00000"/>
                          </a:solidFill>
                          <a:effectLst/>
                          <a:latin typeface="+mn-lt"/>
                        </a:rPr>
                        <a:t>1</a:t>
                      </a:r>
                      <a:endParaRPr lang="en-US" sz="2000" dirty="0">
                        <a:solidFill>
                          <a:srgbClr val="C00000"/>
                        </a:solidFill>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solidFill>
                            <a:srgbClr val="C00000"/>
                          </a:solidFill>
                          <a:effectLst/>
                          <a:latin typeface="+mn-lt"/>
                          <a:ea typeface="Times New Roman" panose="02020603050405020304" pitchFamily="18" charset="0"/>
                        </a:rPr>
                        <a:t>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9547916"/>
                  </a:ext>
                </a:extLst>
              </a:tr>
            </a:tbl>
          </a:graphicData>
        </a:graphic>
      </p:graphicFrame>
      <p:pic>
        <p:nvPicPr>
          <p:cNvPr id="7" name="Picture 8" descr="https://cws.auburn.edu/asim/Content/Images/Schools/Alabama%20State.png">
            <a:extLst>
              <a:ext uri="{FF2B5EF4-FFF2-40B4-BE49-F238E27FC236}">
                <a16:creationId xmlns:a16="http://schemas.microsoft.com/office/drawing/2014/main" id="{CC6695E7-D6B4-439E-B3C0-1C7E941168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800" y="173560"/>
            <a:ext cx="1555816" cy="118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1360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97</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208004" y="1923394"/>
            <a:ext cx="9775992" cy="2446824"/>
          </a:xfrm>
          <a:prstGeom prst="rect">
            <a:avLst/>
          </a:prstGeom>
          <a:noFill/>
        </p:spPr>
        <p:txBody>
          <a:bodyPr wrap="square" rtlCol="0">
            <a:spAutoFit/>
          </a:bodyPr>
          <a:lstStyle/>
          <a:p>
            <a:r>
              <a:rPr lang="en-US" sz="3200" b="1" dirty="0">
                <a:solidFill>
                  <a:srgbClr val="4472C4"/>
                </a:solidFill>
              </a:rPr>
              <a:t>Motion, Decision Item E-11a: </a:t>
            </a:r>
          </a:p>
          <a:p>
            <a:endParaRPr lang="en-US" sz="3200" b="1" dirty="0">
              <a:solidFill>
                <a:srgbClr val="0070C0"/>
              </a:solidFill>
            </a:endParaRPr>
          </a:p>
          <a:p>
            <a:pPr lvl="0">
              <a:spcBef>
                <a:spcPts val="600"/>
              </a:spcBef>
              <a:tabLst>
                <a:tab pos="457200" algn="l"/>
              </a:tabLst>
              <a:defRPr/>
            </a:pPr>
            <a:r>
              <a:rPr lang="en-US" sz="2800" dirty="0"/>
              <a:t>That the Commission approve Alabama State University’s request to amend post-implementation conditions for the Master of Arts in History.</a:t>
            </a:r>
          </a:p>
        </p:txBody>
      </p:sp>
    </p:spTree>
    <p:extLst>
      <p:ext uri="{BB962C8B-B14F-4D97-AF65-F5344CB8AC3E}">
        <p14:creationId xmlns:p14="http://schemas.microsoft.com/office/powerpoint/2010/main" val="18717680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06653" y="92074"/>
            <a:ext cx="10328218" cy="80637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400" b="1" i="0" u="none" strike="noStrike" kern="1200" cap="none" spc="0" normalizeH="0" baseline="0" noProof="0" dirty="0">
                <a:ln>
                  <a:noFill/>
                </a:ln>
                <a:solidFill>
                  <a:srgbClr val="4472C4"/>
                </a:solidFill>
                <a:effectLst/>
                <a:uLnTx/>
                <a:uFillTx/>
                <a:latin typeface="Calibri"/>
                <a:ea typeface="+mn-ea"/>
                <a:cs typeface="+mn-cs"/>
              </a:rPr>
              <a:t>Request to Amend Post-Implementation Conditions</a:t>
            </a:r>
          </a:p>
          <a:p>
            <a:pPr marL="739775" marR="0" lvl="0" indent="-739775" algn="l" defTabSz="914400" rtl="0" eaLnBrk="1" fontAlgn="auto" latinLnBrk="0" hangingPunct="1">
              <a:lnSpc>
                <a:spcPct val="100000"/>
              </a:lnSpc>
              <a:spcAft>
                <a:spcPts val="0"/>
              </a:spcAft>
              <a:buClrTx/>
              <a:buSzTx/>
              <a:buFontTx/>
              <a:buNone/>
              <a:tabLst>
                <a:tab pos="457200" algn="l"/>
              </a:tabLst>
              <a:defRPr/>
            </a:pPr>
            <a:r>
              <a:rPr lang="en-US" sz="2800" b="1" dirty="0">
                <a:solidFill>
                  <a:srgbClr val="4472C4"/>
                </a:solidFill>
                <a:latin typeface="Calibri" panose="020F0502020204030204"/>
              </a:rPr>
              <a:t>11b</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University of North Alabama, BS in Geographic Information Science (CIP 45.0702)</a:t>
            </a:r>
            <a:endParaRPr kumimoji="0" lang="en-US" sz="15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ea typeface="+mn-ea"/>
              <a:cs typeface="+mn-cs"/>
            </a:endParaRPr>
          </a:p>
          <a:p>
            <a:pPr marL="285750" lvl="0" indent="-285750">
              <a:buFont typeface="Arial" panose="020B0604020202020204" pitchFamily="34" charset="0"/>
              <a:buChar char="•"/>
              <a:defRPr/>
            </a:pPr>
            <a:r>
              <a:rPr lang="en-US" sz="2200" dirty="0">
                <a:ea typeface="Arial" panose="020B0604020202020204" pitchFamily="34" charset="0"/>
              </a:rPr>
              <a:t>The program did not meet the condition for average new enrollments, even with a 25% reduction from the proposed number as allowed by ACHE policy.</a:t>
            </a:r>
            <a:endParaRPr kumimoji="0" lang="en-US" sz="2200" b="0" i="0" u="none" strike="noStrike" kern="1200" cap="none" spc="0" normalizeH="0" baseline="0" noProof="0" dirty="0">
              <a:ln>
                <a:noFill/>
              </a:ln>
              <a:solidFill>
                <a:prstClr val="black"/>
              </a:solidFill>
              <a:effectLst/>
              <a:highlight>
                <a:srgbClr val="FFFF00"/>
              </a:highligh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highlight>
                <a:srgbClr val="FFFF00"/>
              </a:highlight>
              <a:uLnTx/>
              <a:uFillTx/>
              <a:ea typeface="+mn-ea"/>
              <a:cs typeface="+mn-cs"/>
            </a:endParaRPr>
          </a:p>
          <a:p>
            <a:pPr marL="342900" indent="-342900">
              <a:buFont typeface="Arial" panose="020B0604020202020204" pitchFamily="34" charset="0"/>
              <a:buChar char="•"/>
            </a:pPr>
            <a:r>
              <a:rPr lang="en-US" sz="2200" dirty="0"/>
              <a:t>UNA has requested that the original post-implementation condition be modified to reflect the actual enrollment achieved over the first five years and that the BS in GIS be deemed a viable program going forward. ACHE staff is recommending approval of the request based on the following rationale: </a:t>
            </a:r>
          </a:p>
          <a:p>
            <a:endParaRPr lang="en-US" sz="1000" dirty="0"/>
          </a:p>
          <a:p>
            <a:pPr marL="742950" lvl="1" indent="-285750">
              <a:buFont typeface="Arial" panose="020B0604020202020204" pitchFamily="34" charset="0"/>
              <a:buChar char="•"/>
            </a:pPr>
            <a:r>
              <a:rPr lang="en-US" sz="2200" dirty="0"/>
              <a:t>The program has demonstrated its viability by </a:t>
            </a:r>
          </a:p>
          <a:p>
            <a:pPr marL="739775" lvl="1"/>
            <a:r>
              <a:rPr lang="en-US" sz="2200" dirty="0"/>
              <a:t>producing well over the required minimum of </a:t>
            </a:r>
          </a:p>
          <a:p>
            <a:pPr marL="739775" lvl="1"/>
            <a:r>
              <a:rPr lang="en-US" sz="2200" dirty="0"/>
              <a:t>graduates per year. </a:t>
            </a:r>
          </a:p>
          <a:p>
            <a:pPr marL="739775" lvl="1"/>
            <a:endParaRPr lang="en-US" sz="1000" dirty="0"/>
          </a:p>
          <a:p>
            <a:pPr marL="742950" lvl="1" indent="-285750">
              <a:buFont typeface="Arial" panose="020B0604020202020204" pitchFamily="34" charset="0"/>
              <a:buChar char="•"/>
            </a:pPr>
            <a:r>
              <a:rPr lang="en-US" sz="2200" dirty="0"/>
              <a:t>Except for the first year the program was launched, </a:t>
            </a:r>
          </a:p>
          <a:p>
            <a:pPr marL="739775" lvl="1"/>
            <a:r>
              <a:rPr lang="en-US" sz="2200" dirty="0"/>
              <a:t>new enrollments have continued to exceed 7.5</a:t>
            </a:r>
          </a:p>
          <a:p>
            <a:pPr marL="739775" lvl="1"/>
            <a:r>
              <a:rPr lang="en-US" sz="2200" dirty="0"/>
              <a:t>Students per year, indicating that there is a </a:t>
            </a:r>
          </a:p>
          <a:p>
            <a:pPr marL="739775" lvl="1"/>
            <a:r>
              <a:rPr lang="en-US" sz="2200" dirty="0"/>
              <a:t>sustainable pipeline of students.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51747" y="6351532"/>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11222379-C7E9-4F92-A48B-E982E97FA6ED}"/>
              </a:ext>
            </a:extLst>
          </p:cNvPr>
          <p:cNvGraphicFramePr>
            <a:graphicFrameLocks noGrp="1"/>
          </p:cNvGraphicFramePr>
          <p:nvPr>
            <p:extLst>
              <p:ext uri="{D42A27DB-BD31-4B8C-83A1-F6EECF244321}">
                <p14:modId xmlns:p14="http://schemas.microsoft.com/office/powerpoint/2010/main" val="1654802146"/>
              </p:ext>
            </p:extLst>
          </p:nvPr>
        </p:nvGraphicFramePr>
        <p:xfrm>
          <a:off x="7368695" y="3809785"/>
          <a:ext cx="4609296" cy="2210574"/>
        </p:xfrm>
        <a:graphic>
          <a:graphicData uri="http://schemas.openxmlformats.org/drawingml/2006/table">
            <a:tbl>
              <a:tblPr firstRow="1" firstCol="1" lastRow="1" lastCol="1" bandRow="1" bandCol="1">
                <a:tableStyleId>{0E3FDE45-AF77-4B5C-9715-49D594BDF05E}</a:tableStyleId>
              </a:tblPr>
              <a:tblGrid>
                <a:gridCol w="1487377">
                  <a:extLst>
                    <a:ext uri="{9D8B030D-6E8A-4147-A177-3AD203B41FA5}">
                      <a16:colId xmlns:a16="http://schemas.microsoft.com/office/drawing/2014/main" val="1169614983"/>
                    </a:ext>
                  </a:extLst>
                </a:gridCol>
                <a:gridCol w="1443134">
                  <a:extLst>
                    <a:ext uri="{9D8B030D-6E8A-4147-A177-3AD203B41FA5}">
                      <a16:colId xmlns:a16="http://schemas.microsoft.com/office/drawing/2014/main" val="4263036999"/>
                    </a:ext>
                  </a:extLst>
                </a:gridCol>
                <a:gridCol w="1678785">
                  <a:extLst>
                    <a:ext uri="{9D8B030D-6E8A-4147-A177-3AD203B41FA5}">
                      <a16:colId xmlns:a16="http://schemas.microsoft.com/office/drawing/2014/main" val="839364311"/>
                    </a:ext>
                  </a:extLst>
                </a:gridCol>
              </a:tblGrid>
              <a:tr h="778014">
                <a:tc>
                  <a:txBody>
                    <a:bodyPr/>
                    <a:lstStyle/>
                    <a:p>
                      <a:pPr marL="0" marR="0" algn="l">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BS in Geographic Information Science (45.0702)</a:t>
                      </a: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rPr>
                        <a:t>Avg New Enrollments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rPr>
                        <a:t>Average Graduates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7575213"/>
                  </a:ext>
                </a:extLst>
              </a:tr>
              <a:tr h="359410">
                <a:tc>
                  <a:txBody>
                    <a:bodyPr/>
                    <a:lstStyle/>
                    <a:p>
                      <a:pPr marL="0" marR="0" algn="l">
                        <a:spcBef>
                          <a:spcPts val="0"/>
                        </a:spcBef>
                        <a:spcAft>
                          <a:spcPts val="0"/>
                        </a:spcAft>
                      </a:pPr>
                      <a:r>
                        <a:rPr lang="en-US" sz="2000" dirty="0">
                          <a:effectLst/>
                        </a:rPr>
                        <a:t> </a:t>
                      </a:r>
                    </a:p>
                    <a:p>
                      <a:pPr marL="0" marR="0" algn="l">
                        <a:spcBef>
                          <a:spcPts val="0"/>
                        </a:spcBef>
                        <a:spcAft>
                          <a:spcPts val="0"/>
                        </a:spcAft>
                      </a:pPr>
                      <a:r>
                        <a:rPr lang="en-US" sz="2000" dirty="0">
                          <a:effectLst/>
                        </a:rPr>
                        <a:t>Required</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b="1" dirty="0">
                          <a:effectLst/>
                          <a:latin typeface="+mn-lt"/>
                          <a:ea typeface="Times New Roman" panose="02020603050405020304" pitchFamily="18" charset="0"/>
                        </a:rPr>
                        <a:t>26 </a:t>
                      </a:r>
                      <a:r>
                        <a:rPr lang="en-US" sz="1400" b="1" dirty="0">
                          <a:effectLst/>
                          <a:latin typeface="+mn-lt"/>
                          <a:ea typeface="Times New Roman" panose="02020603050405020304" pitchFamily="18" charset="0"/>
                        </a:rPr>
                        <a:t>(19.5 w/ 25% reduction)</a:t>
                      </a:r>
                      <a:endParaRPr lang="en-US" sz="2000" dirty="0">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effectLst/>
                          <a:latin typeface="+mn-lt"/>
                        </a:rPr>
                        <a:t>7.5</a:t>
                      </a:r>
                      <a:endParaRPr lang="en-US" sz="2000" dirty="0">
                        <a:effectLst/>
                        <a:latin typeface="+mn-lt"/>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5886851"/>
                  </a:ext>
                </a:extLst>
              </a:tr>
              <a:tr h="0">
                <a:tc>
                  <a:txBody>
                    <a:bodyPr/>
                    <a:lstStyle/>
                    <a:p>
                      <a:pPr marL="0" marR="0" algn="l">
                        <a:spcBef>
                          <a:spcPts val="0"/>
                        </a:spcBef>
                        <a:spcAft>
                          <a:spcPts val="0"/>
                        </a:spcAft>
                      </a:pPr>
                      <a:r>
                        <a:rPr lang="en-US" sz="2000" dirty="0">
                          <a:effectLst/>
                        </a:rPr>
                        <a:t> </a:t>
                      </a:r>
                    </a:p>
                    <a:p>
                      <a:pPr marL="0" marR="0" algn="l">
                        <a:spcBef>
                          <a:spcPts val="0"/>
                        </a:spcBef>
                        <a:spcAft>
                          <a:spcPts val="0"/>
                        </a:spcAft>
                      </a:pPr>
                      <a:r>
                        <a:rPr lang="en-US" sz="2000" dirty="0">
                          <a:effectLst/>
                        </a:rPr>
                        <a:t>Reported</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solidFill>
                            <a:srgbClr val="FF0000"/>
                          </a:solidFill>
                          <a:effectLst/>
                          <a:latin typeface="+mn-lt"/>
                        </a:rPr>
                        <a:t>14.25</a:t>
                      </a:r>
                      <a:endParaRPr lang="en-US" sz="2000" dirty="0">
                        <a:solidFill>
                          <a:srgbClr val="FF0000"/>
                        </a:solidFill>
                        <a:effectLst/>
                        <a:latin typeface="+mn-lt"/>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latin typeface="+mn-lt"/>
                        </a:rPr>
                        <a:t> </a:t>
                      </a:r>
                    </a:p>
                    <a:p>
                      <a:pPr marL="0" marR="0" algn="ctr">
                        <a:spcBef>
                          <a:spcPts val="0"/>
                        </a:spcBef>
                        <a:spcAft>
                          <a:spcPts val="0"/>
                        </a:spcAft>
                      </a:pPr>
                      <a:r>
                        <a:rPr lang="en-US" sz="2000" dirty="0">
                          <a:solidFill>
                            <a:srgbClr val="92D050"/>
                          </a:solidFill>
                          <a:effectLst/>
                          <a:latin typeface="+mn-lt"/>
                          <a:ea typeface="Times New Roman" panose="02020603050405020304" pitchFamily="18" charset="0"/>
                        </a:rPr>
                        <a:t>13.25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9547916"/>
                  </a:ext>
                </a:extLst>
              </a:tr>
            </a:tbl>
          </a:graphicData>
        </a:graphic>
      </p:graphicFrame>
      <p:pic>
        <p:nvPicPr>
          <p:cNvPr id="7" name="Picture 22" descr="https://cws.auburn.edu/asim/Content/Images/Schools/North%20Alabama.png">
            <a:extLst>
              <a:ext uri="{FF2B5EF4-FFF2-40B4-BE49-F238E27FC236}">
                <a16:creationId xmlns:a16="http://schemas.microsoft.com/office/drawing/2014/main" id="{1B28FB40-C04A-45F6-B9EE-8C82DDD905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848" y="363281"/>
            <a:ext cx="1457007" cy="1311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4016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99</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75482" y="1923394"/>
            <a:ext cx="10041036" cy="2446824"/>
          </a:xfrm>
          <a:prstGeom prst="rect">
            <a:avLst/>
          </a:prstGeom>
          <a:noFill/>
        </p:spPr>
        <p:txBody>
          <a:bodyPr wrap="square" rtlCol="0">
            <a:spAutoFit/>
          </a:bodyPr>
          <a:lstStyle/>
          <a:p>
            <a:r>
              <a:rPr lang="en-US" sz="3200" b="1" dirty="0">
                <a:solidFill>
                  <a:srgbClr val="4472C4"/>
                </a:solidFill>
              </a:rPr>
              <a:t>Motion, Decision Item E-11b: </a:t>
            </a:r>
          </a:p>
          <a:p>
            <a:endParaRPr lang="en-US" sz="3200" b="1" dirty="0">
              <a:solidFill>
                <a:srgbClr val="0070C0"/>
              </a:solidFill>
            </a:endParaRPr>
          </a:p>
          <a:p>
            <a:pPr lvl="0">
              <a:spcBef>
                <a:spcPts val="600"/>
              </a:spcBef>
              <a:tabLst>
                <a:tab pos="457200" algn="l"/>
              </a:tabLst>
              <a:defRPr/>
            </a:pPr>
            <a:r>
              <a:rPr lang="en-US" sz="2800" dirty="0"/>
              <a:t>That the Commission approve The University of North Alabama’s request to amend post-implementation conditions for the Bachelor of Science in Geographic Information Science.</a:t>
            </a:r>
          </a:p>
        </p:txBody>
      </p:sp>
    </p:spTree>
    <p:extLst>
      <p:ext uri="{BB962C8B-B14F-4D97-AF65-F5344CB8AC3E}">
        <p14:creationId xmlns:p14="http://schemas.microsoft.com/office/powerpoint/2010/main" val="3393251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34754</TotalTime>
  <Words>5512</Words>
  <Application>Microsoft Office PowerPoint</Application>
  <PresentationFormat>Widescreen</PresentationFormat>
  <Paragraphs>681</Paragraphs>
  <Slides>106</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106</vt:i4>
      </vt:variant>
    </vt:vector>
  </HeadingPairs>
  <TitlesOfParts>
    <vt:vector size="114" baseType="lpstr">
      <vt:lpstr>Arial</vt:lpstr>
      <vt:lpstr>Calibri</vt:lpstr>
      <vt:lpstr>Calibri Light</vt:lpstr>
      <vt:lpstr>Cambria</vt:lpstr>
      <vt:lpstr>Times New Roman</vt:lpstr>
      <vt:lpstr>Tw Cen MT</vt:lpstr>
      <vt:lpstr>Office Theme</vt:lpstr>
      <vt:lpstr>1_Office Theme</vt:lpstr>
      <vt:lpstr>Alabama Commission on Higher Education  </vt:lpstr>
      <vt:lpstr>PowerPoint Presentation</vt:lpstr>
      <vt:lpstr>PowerPoint Presentation</vt:lpstr>
      <vt:lpstr>PowerPoint Presentation</vt:lpstr>
      <vt:lpstr>IV.   CONSIDERATION OF MINUTES</vt:lpstr>
      <vt:lpstr>PowerPoint Presentation</vt:lpstr>
      <vt:lpstr>PowerPoint Presentation</vt:lpstr>
      <vt:lpstr>Transitions</vt:lpstr>
      <vt:lpstr>Transitions and New Hires </vt:lpstr>
      <vt:lpstr>PowerPoint Presentation</vt:lpstr>
      <vt:lpstr>PowerPoint Presentation</vt:lpstr>
      <vt:lpstr>  Please welcome  Artcola Pettway Grants &amp; Scholarship Assistant </vt:lpstr>
      <vt:lpstr>Please welcome  Jason Head  Research Analyst  for Research Services </vt:lpstr>
      <vt:lpstr>Please welcome  David Caddell   Programmer</vt:lpstr>
      <vt:lpstr>Please welcome  Julian Rogers  Assistant Director of  Institutional Finance and Facilities   </vt:lpstr>
      <vt:lpstr>Webinars and Weblinks </vt:lpstr>
      <vt:lpstr>Pics from the Inauguration of Dr. Don C. Killingsworth, Jr. as President of  JSU</vt:lpstr>
      <vt:lpstr>Visit from Dr. HaeAe Seo, Director of GTU (Global Teachers University) Program of Pusan National University (South Korea) regarding AKEEP’s Math and Science teacher initiative.  </vt:lpstr>
      <vt:lpstr>PowerPoint Presentation</vt:lpstr>
      <vt:lpstr>PowerPoint Presentation</vt:lpstr>
      <vt:lpstr>PowerPoint Presentation</vt:lpstr>
      <vt:lpstr>FIGURE 3.2 PUBLIC HIGHER EDUCATION APPROPRIATIONS PER FTE BY STATE, FY 2020 (ADJUSTED)</vt:lpstr>
      <vt:lpstr>PowerPoint Presentation</vt:lpstr>
      <vt:lpstr>Sector Level Differences in State Appropriations</vt:lpstr>
      <vt:lpstr>FIGURE 3.2A PERCENT DIFFERENCE IN TWO-YEAR AND FOUR-YEAR PUBLIC HIGHER EDUCATION APPROPRIATIONS PER FTE BY STATE, FY 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Preliminary Approval of Amendments to the Administrative Procedures for the Alabama Math and Science Teacher Education Program – Loan Repayment Program  Staff Presenter: Tim Vick</vt:lpstr>
      <vt:lpstr>Preliminary Approval of Amendments to the Administrative Procedures for the Alabama Math and Science Teacher Education Program –  Loan Repayment Program </vt:lpstr>
      <vt:lpstr>B. Preliminary Approval of Amendments to the Administrative Procedures for the Alabama Student Grant Program  Staff Presenter: Tim Vick</vt:lpstr>
      <vt:lpstr>Preliminary Approval of Amendments to the Administrative Procedures for the Alabama Student Grant Program </vt:lpstr>
      <vt:lpstr>C. Preliminary Approval of Amendments to the Administrative Procedures for the Police Officers and Firefighters Survivors Educational Assistance Program  Staff Presenter: Tim Vick</vt:lpstr>
      <vt:lpstr> Preliminary Approval of Amendments to the Administrative Procedures for the Police Officers and Firefighters Survivors Educational  Assistance Program  </vt:lpstr>
      <vt:lpstr>D. Approval of an Amendment to the Administrative Policies for the Alabama Teacher Recruitment Incentive Program  Staff Presenter: Tim Vick</vt:lpstr>
      <vt:lpstr>Approval of an Amendment to the Administrative Policies for the Alabama Teacher Recruitment Incentive Program</vt:lpstr>
      <vt:lpstr>PowerPoint Presentation</vt:lpstr>
      <vt:lpstr>FOUR-YEAR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   ADJOURNMENT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ACHE</dc:creator>
  <cp:lastModifiedBy>Jacinta Whitehurst</cp:lastModifiedBy>
  <cp:revision>1233</cp:revision>
  <cp:lastPrinted>2021-06-09T19:49:02Z</cp:lastPrinted>
  <dcterms:created xsi:type="dcterms:W3CDTF">2017-08-23T13:30:03Z</dcterms:created>
  <dcterms:modified xsi:type="dcterms:W3CDTF">2021-06-11T20:21:47Z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